
<file path=[Content_Types].xml><?xml version="1.0" encoding="utf-8"?>
<Types xmlns="http://schemas.openxmlformats.org/package/2006/content-types">
  <Default Extension="xml" ContentType="application/xml"/>
  <Default Extension="wmf" ContentType="image/x-wmf"/>
  <Default Extension="jpeg" ContentType="image/jpeg"/>
  <Default Extension="rels" ContentType="application/vnd.openxmlformats-package.relationships+xml"/>
  <Default Extension="mp4" ContentType="video/unknown"/>
  <Default Extension="emf" ContentType="image/x-em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6" r:id="rId1"/>
  </p:sldMasterIdLst>
  <p:notesMasterIdLst>
    <p:notesMasterId r:id="rId58"/>
  </p:notesMasterIdLst>
  <p:sldIdLst>
    <p:sldId id="256" r:id="rId2"/>
    <p:sldId id="281" r:id="rId3"/>
    <p:sldId id="258" r:id="rId4"/>
    <p:sldId id="306" r:id="rId5"/>
    <p:sldId id="282" r:id="rId6"/>
    <p:sldId id="268" r:id="rId7"/>
    <p:sldId id="283" r:id="rId8"/>
    <p:sldId id="267" r:id="rId9"/>
    <p:sldId id="269" r:id="rId10"/>
    <p:sldId id="262" r:id="rId11"/>
    <p:sldId id="284" r:id="rId12"/>
    <p:sldId id="307" r:id="rId13"/>
    <p:sldId id="260" r:id="rId14"/>
    <p:sldId id="257" r:id="rId15"/>
    <p:sldId id="259" r:id="rId16"/>
    <p:sldId id="261" r:id="rId17"/>
    <p:sldId id="304" r:id="rId18"/>
    <p:sldId id="305" r:id="rId19"/>
    <p:sldId id="287" r:id="rId20"/>
    <p:sldId id="286" r:id="rId21"/>
    <p:sldId id="288" r:id="rId22"/>
    <p:sldId id="308" r:id="rId23"/>
    <p:sldId id="309" r:id="rId24"/>
    <p:sldId id="310" r:id="rId25"/>
    <p:sldId id="311" r:id="rId26"/>
    <p:sldId id="312" r:id="rId27"/>
    <p:sldId id="289" r:id="rId28"/>
    <p:sldId id="290" r:id="rId29"/>
    <p:sldId id="291" r:id="rId30"/>
    <p:sldId id="292" r:id="rId31"/>
    <p:sldId id="293" r:id="rId32"/>
    <p:sldId id="294" r:id="rId33"/>
    <p:sldId id="295" r:id="rId34"/>
    <p:sldId id="296" r:id="rId35"/>
    <p:sldId id="297" r:id="rId36"/>
    <p:sldId id="298" r:id="rId37"/>
    <p:sldId id="263" r:id="rId38"/>
    <p:sldId id="264" r:id="rId39"/>
    <p:sldId id="265" r:id="rId40"/>
    <p:sldId id="266" r:id="rId41"/>
    <p:sldId id="270" r:id="rId42"/>
    <p:sldId id="271" r:id="rId43"/>
    <p:sldId id="272" r:id="rId44"/>
    <p:sldId id="273" r:id="rId45"/>
    <p:sldId id="274" r:id="rId46"/>
    <p:sldId id="275" r:id="rId47"/>
    <p:sldId id="276" r:id="rId48"/>
    <p:sldId id="277" r:id="rId49"/>
    <p:sldId id="278" r:id="rId50"/>
    <p:sldId id="279" r:id="rId51"/>
    <p:sldId id="280" r:id="rId52"/>
    <p:sldId id="303" r:id="rId53"/>
    <p:sldId id="299" r:id="rId54"/>
    <p:sldId id="300" r:id="rId55"/>
    <p:sldId id="301" r:id="rId56"/>
    <p:sldId id="302" r:id="rId57"/>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3" d="100"/>
          <a:sy n="63" d="100"/>
        </p:scale>
        <p:origin x="-1888" y="-11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notesMaster" Target="notesMasters/notesMaster1.xml"/><Relationship Id="rId59" Type="http://schemas.openxmlformats.org/officeDocument/2006/relationships/printerSettings" Target="printerSettings/printerSettings1.bin"/><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presProps" Target="presProps.xml"/><Relationship Id="rId61" Type="http://schemas.openxmlformats.org/officeDocument/2006/relationships/viewProps" Target="viewProps.xml"/><Relationship Id="rId62"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B774E9-4842-3140-A760-674D0121E293}" type="datetimeFigureOut">
              <a:rPr lang="en-US" smtClean="0"/>
              <a:t>30/01/2012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A9008B0-8E3D-A647-B2F6-835EE3379268}" type="slidenum">
              <a:rPr lang="en-US" smtClean="0"/>
              <a:t>‹#›</a:t>
            </a:fld>
            <a:endParaRPr lang="en-US"/>
          </a:p>
        </p:txBody>
      </p:sp>
    </p:spTree>
    <p:extLst>
      <p:ext uri="{BB962C8B-B14F-4D97-AF65-F5344CB8AC3E}">
        <p14:creationId xmlns:p14="http://schemas.microsoft.com/office/powerpoint/2010/main" val="97180752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30" name="Date Placeholder 29"/>
          <p:cNvSpPr>
            <a:spLocks noGrp="1"/>
          </p:cNvSpPr>
          <p:nvPr>
            <p:ph type="dt" sz="half" idx="10"/>
          </p:nvPr>
        </p:nvSpPr>
        <p:spPr/>
        <p:txBody>
          <a:bodyPr/>
          <a:lstStyle/>
          <a:p>
            <a:fld id="{6F9FB389-4132-4D4A-8A1F-0778CD09F75D}" type="datetimeFigureOut">
              <a:rPr lang="en-GB" smtClean="0"/>
              <a:t>30/01/2012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80DC8A9-1638-0E4E-ADCE-DA0D7AF90519}"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GB" dirty="0" smtClean="0"/>
              <a:t>Click to edit Master text styles</a:t>
            </a:r>
          </a:p>
          <a:p>
            <a:pPr lvl="1" eaLnBrk="1" latinLnBrk="0" hangingPunct="1"/>
            <a:r>
              <a:rPr lang="en-GB" dirty="0" smtClean="0"/>
              <a:t>Second level</a:t>
            </a:r>
          </a:p>
          <a:p>
            <a:pPr lvl="2" eaLnBrk="1" latinLnBrk="0" hangingPunct="1"/>
            <a:r>
              <a:rPr lang="en-GB" dirty="0" smtClean="0"/>
              <a:t>Third level</a:t>
            </a:r>
          </a:p>
          <a:p>
            <a:pPr lvl="3" eaLnBrk="1" latinLnBrk="0" hangingPunct="1"/>
            <a:r>
              <a:rPr lang="en-GB" dirty="0" smtClean="0"/>
              <a:t>Fourth level</a:t>
            </a:r>
          </a:p>
          <a:p>
            <a:pPr lvl="4" eaLnBrk="1" latinLnBrk="0" hangingPunct="1"/>
            <a:r>
              <a:rPr lang="en-GB" dirty="0" smtClean="0"/>
              <a:t>Fifth level</a:t>
            </a:r>
            <a:endParaRPr kumimoji="0" lang="en-US" dirty="0"/>
          </a:p>
        </p:txBody>
      </p:sp>
      <p:sp>
        <p:nvSpPr>
          <p:cNvPr id="4" name="Date Placeholder 3"/>
          <p:cNvSpPr>
            <a:spLocks noGrp="1"/>
          </p:cNvSpPr>
          <p:nvPr>
            <p:ph type="dt" sz="half" idx="10"/>
          </p:nvPr>
        </p:nvSpPr>
        <p:spPr/>
        <p:txBody>
          <a:bodyPr/>
          <a:lstStyle/>
          <a:p>
            <a:fld id="{6F9FB389-4132-4D4A-8A1F-0778CD09F75D}" type="datetimeFigureOut">
              <a:rPr lang="en-GB" smtClean="0"/>
              <a:t>30/01/2012</a:t>
            </a:fld>
            <a:endParaRPr lang="en-GB"/>
          </a:p>
        </p:txBody>
      </p:sp>
      <p:sp>
        <p:nvSpPr>
          <p:cNvPr id="5" name="Footer Placeholder 4"/>
          <p:cNvSpPr>
            <a:spLocks noGrp="1"/>
          </p:cNvSpPr>
          <p:nvPr>
            <p:ph type="ftr" sz="quarter" idx="11"/>
          </p:nvPr>
        </p:nvSpPr>
        <p:spPr/>
        <p:txBody>
          <a:bodyPr/>
          <a:lstStyle/>
          <a:p>
            <a:r>
              <a:rPr lang="en-GB" dirty="0" smtClean="0"/>
              <a:t>John L. Schropfer</a:t>
            </a:r>
            <a:endParaRPr lang="en-GB" dirty="0"/>
          </a:p>
        </p:txBody>
      </p:sp>
      <p:sp>
        <p:nvSpPr>
          <p:cNvPr id="6" name="Slide Number Placeholder 5"/>
          <p:cNvSpPr>
            <a:spLocks noGrp="1"/>
          </p:cNvSpPr>
          <p:nvPr>
            <p:ph type="sldNum" sz="quarter" idx="12"/>
          </p:nvPr>
        </p:nvSpPr>
        <p:spPr/>
        <p:txBody>
          <a:bodyPr/>
          <a:lstStyle/>
          <a:p>
            <a:fld id="{380DC8A9-1638-0E4E-ADCE-DA0D7AF9051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6F9FB389-4132-4D4A-8A1F-0778CD09F75D}" type="datetimeFigureOut">
              <a:rPr lang="en-GB" smtClean="0"/>
              <a:t>30/01/2012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DC8A9-1638-0E4E-ADCE-DA0D7AF90519}"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GB"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6F9FB389-4132-4D4A-8A1F-0778CD09F75D}" type="datetimeFigureOut">
              <a:rPr lang="en-GB" smtClean="0"/>
              <a:t>30/01/2012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DC8A9-1638-0E4E-ADCE-DA0D7AF9051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6F9FB389-4132-4D4A-8A1F-0778CD09F75D}" type="datetimeFigureOut">
              <a:rPr lang="en-GB" smtClean="0"/>
              <a:t>30/01/2012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DC8A9-1638-0E4E-ADCE-DA0D7AF9051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p>
            <a:fld id="{6F9FB389-4132-4D4A-8A1F-0778CD09F75D}" type="datetimeFigureOut">
              <a:rPr lang="en-GB" smtClean="0"/>
              <a:t>30/01/2012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DC8A9-1638-0E4E-ADCE-DA0D7AF9051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9FB389-4132-4D4A-8A1F-0778CD09F75D}" type="datetimeFigureOut">
              <a:rPr lang="en-GB" smtClean="0"/>
              <a:t>30/01/2012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0DC8A9-1638-0E4E-ADCE-DA0D7AF9051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6F9FB389-4132-4D4A-8A1F-0778CD09F75D}" type="datetimeFigureOut">
              <a:rPr lang="en-GB" smtClean="0"/>
              <a:t>30/01/2012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DC8A9-1638-0E4E-ADCE-DA0D7AF9051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GB"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5" name="Date Placeholder 4"/>
          <p:cNvSpPr>
            <a:spLocks noGrp="1"/>
          </p:cNvSpPr>
          <p:nvPr>
            <p:ph type="dt" sz="half" idx="10"/>
          </p:nvPr>
        </p:nvSpPr>
        <p:spPr/>
        <p:txBody>
          <a:bodyPr/>
          <a:lstStyle/>
          <a:p>
            <a:fld id="{6F9FB389-4132-4D4A-8A1F-0778CD09F75D}" type="datetimeFigureOut">
              <a:rPr lang="en-GB" smtClean="0"/>
              <a:t>30/01/2012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80DC8A9-1638-0E4E-ADCE-DA0D7AF90519}"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GB"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6F9FB389-4132-4D4A-8A1F-0778CD09F75D}" type="datetimeFigureOut">
              <a:rPr lang="en-GB" smtClean="0"/>
              <a:t>30/01/2012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DC8A9-1638-0E4E-ADCE-DA0D7AF9051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6F9FB389-4132-4D4A-8A1F-0778CD09F75D}" type="datetimeFigureOut">
              <a:rPr lang="en-GB" smtClean="0"/>
              <a:t>30/01/2012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DC8A9-1638-0E4E-ADCE-DA0D7AF90519}"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981200" y="609600"/>
            <a:ext cx="5257800" cy="762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48100" cy="3657600"/>
          </a:xfrm>
        </p:spPr>
        <p:txBody>
          <a:bodyPr/>
          <a:lstStyle/>
          <a:p>
            <a:pPr lvl="0"/>
            <a:endParaRPr lang="en-GB" noProof="0" smtClean="0"/>
          </a:p>
        </p:txBody>
      </p:sp>
      <p:sp>
        <p:nvSpPr>
          <p:cNvPr id="4" name="Text Placeholder 3"/>
          <p:cNvSpPr>
            <a:spLocks noGrp="1"/>
          </p:cNvSpPr>
          <p:nvPr>
            <p:ph type="body" sz="half" idx="2"/>
          </p:nvPr>
        </p:nvSpPr>
        <p:spPr>
          <a:xfrm>
            <a:off x="4686300" y="1981200"/>
            <a:ext cx="3848100" cy="3657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OHT # </a:t>
            </a:r>
            <a:fld id="{5EAF2189-BE67-B541-ACA8-B0E757F723E6}" type="slidenum">
              <a:rPr lang="en-US"/>
              <a:pPr>
                <a:defRPr/>
              </a:pPr>
              <a:t>‹#›</a:t>
            </a:fld>
            <a:endParaRPr lang="en-AU"/>
          </a:p>
        </p:txBody>
      </p:sp>
      <p:sp>
        <p:nvSpPr>
          <p:cNvPr id="7" name="Rectangle 19"/>
          <p:cNvSpPr>
            <a:spLocks noGrp="1" noChangeArrowheads="1"/>
          </p:cNvSpPr>
          <p:nvPr>
            <p:ph type="sldNum" sz="quarter" idx="12"/>
          </p:nvPr>
        </p:nvSpPr>
        <p:spPr>
          <a:ln/>
        </p:spPr>
        <p:txBody>
          <a:bodyPr/>
          <a:lstStyle>
            <a:lvl1pPr>
              <a:defRPr/>
            </a:lvl1pPr>
          </a:lstStyle>
          <a:p>
            <a:pPr>
              <a:defRPr/>
            </a:pPr>
            <a:fld id="{5F51BE4E-DD25-8C41-B192-CDC6906405C2}" type="slidenum">
              <a:rPr lang="en-AU"/>
              <a:pPr>
                <a:defRPr/>
              </a:pPr>
              <a:t>‹#›</a:t>
            </a:fld>
            <a:endParaRPr lang="en-AU"/>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981200" y="609600"/>
            <a:ext cx="5257800" cy="762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48100" cy="3657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86300" y="1981200"/>
            <a:ext cx="3848100" cy="3657600"/>
          </a:xfrm>
        </p:spPr>
        <p:txBody>
          <a:bodyPr/>
          <a:lstStyle/>
          <a:p>
            <a:pPr lvl="0"/>
            <a:endParaRPr lang="en-GB" noProof="0" smtClean="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OHT # </a:t>
            </a:r>
            <a:fld id="{30B1D823-8AB6-084F-A74A-EA26D0C440CB}" type="slidenum">
              <a:rPr lang="en-US"/>
              <a:pPr>
                <a:defRPr/>
              </a:pPr>
              <a:t>‹#›</a:t>
            </a:fld>
            <a:endParaRPr lang="en-AU"/>
          </a:p>
        </p:txBody>
      </p:sp>
      <p:sp>
        <p:nvSpPr>
          <p:cNvPr id="7" name="Rectangle 19"/>
          <p:cNvSpPr>
            <a:spLocks noGrp="1" noChangeArrowheads="1"/>
          </p:cNvSpPr>
          <p:nvPr>
            <p:ph type="sldNum" sz="quarter" idx="12"/>
          </p:nvPr>
        </p:nvSpPr>
        <p:spPr>
          <a:ln/>
        </p:spPr>
        <p:txBody>
          <a:bodyPr/>
          <a:lstStyle>
            <a:lvl1pPr>
              <a:defRPr/>
            </a:lvl1pPr>
          </a:lstStyle>
          <a:p>
            <a:pPr>
              <a:defRPr/>
            </a:pPr>
            <a:fld id="{A6CA97B0-0644-1143-B97D-4A2D7AEB084C}" type="slidenum">
              <a:rPr lang="en-AU"/>
              <a:pPr>
                <a:defRPr/>
              </a:pPr>
              <a:t>‹#›</a:t>
            </a:fld>
            <a:endParaRPr lang="en-AU"/>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5"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GB" dirty="0" smtClean="0"/>
              <a:t>Click to edit Master title style</a:t>
            </a:r>
            <a:endParaRPr kumimoji="0" lang="en-US" dirty="0"/>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GB" dirty="0" smtClean="0"/>
              <a:t>Click to edit Master text styles</a:t>
            </a:r>
          </a:p>
          <a:p>
            <a:pPr lvl="1" eaLnBrk="1" latinLnBrk="0" hangingPunct="1"/>
            <a:r>
              <a:rPr kumimoji="0" lang="en-GB" dirty="0" smtClean="0"/>
              <a:t>Second level</a:t>
            </a:r>
          </a:p>
          <a:p>
            <a:pPr lvl="2" eaLnBrk="1" latinLnBrk="0" hangingPunct="1"/>
            <a:r>
              <a:rPr kumimoji="0" lang="en-GB" dirty="0" smtClean="0"/>
              <a:t>Third level</a:t>
            </a:r>
          </a:p>
          <a:p>
            <a:pPr lvl="3" eaLnBrk="1" latinLnBrk="0" hangingPunct="1"/>
            <a:r>
              <a:rPr kumimoji="0" lang="en-GB" dirty="0" smtClean="0"/>
              <a:t>Fourth level</a:t>
            </a:r>
          </a:p>
          <a:p>
            <a:pPr lvl="4" eaLnBrk="1" latinLnBrk="0" hangingPunct="1"/>
            <a:r>
              <a:rPr kumimoji="0" lang="en-GB" dirty="0" smtClean="0"/>
              <a:t>Fifth level</a:t>
            </a:r>
            <a:endParaRPr kumimoji="0" lang="en-US" dirty="0"/>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6F9FB389-4132-4D4A-8A1F-0778CD09F75D}" type="datetimeFigureOut">
              <a:rPr lang="en-GB" smtClean="0"/>
              <a:t>30/01/2012</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ctr" eaLnBrk="1" latinLnBrk="0" hangingPunct="1">
              <a:defRPr kumimoji="0" sz="1200">
                <a:solidFill>
                  <a:schemeClr val="tx2">
                    <a:shade val="90000"/>
                  </a:schemeClr>
                </a:solidFill>
              </a:defRPr>
            </a:lvl1pPr>
          </a:lstStyle>
          <a:p>
            <a:r>
              <a:rPr lang="en-GB" dirty="0" smtClean="0"/>
              <a:t>          John L. Schropfer</a:t>
            </a:r>
            <a:endParaRPr lang="en-GB" dirty="0"/>
          </a:p>
        </p:txBody>
      </p:sp>
      <p:sp>
        <p:nvSpPr>
          <p:cNvPr id="18" name="Slide Number Placeholder 17"/>
          <p:cNvSpPr>
            <a:spLocks noGrp="1"/>
          </p:cNvSpPr>
          <p:nvPr>
            <p:ph type="sldNum" sz="quarter" idx="4"/>
          </p:nvPr>
        </p:nvSpPr>
        <p:spPr>
          <a:xfrm>
            <a:off x="6359126" y="6356350"/>
            <a:ext cx="2327674"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80DC8A9-1638-0E4E-ADCE-DA0D7AF90519}" type="slidenum">
              <a:rPr lang="en-GB" smtClean="0"/>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pic>
        <p:nvPicPr>
          <p:cNvPr id="14" name="Picture 13"/>
          <p:cNvPicPr preferRelativeResize="0">
            <a:picLocks noChangeAspect="1" noChangeArrowheads="1"/>
          </p:cNvPicPr>
          <p:nvPr/>
        </p:nvPicPr>
        <p:blipFill>
          <a:blip r:embed="rId15"/>
          <a:srcRect/>
          <a:stretch>
            <a:fillRect/>
          </a:stretch>
        </p:blipFill>
        <p:spPr bwMode="auto">
          <a:xfrm>
            <a:off x="6277778" y="6191051"/>
            <a:ext cx="2455862" cy="530423"/>
          </a:xfrm>
          <a:prstGeom prst="rect">
            <a:avLst/>
          </a:prstGeom>
          <a:gradFill rotWithShape="1">
            <a:gsLst>
              <a:gs pos="0">
                <a:schemeClr val="tx1"/>
              </a:gs>
              <a:gs pos="100000">
                <a:srgbClr val="FFFFFF"/>
              </a:gs>
            </a:gsLst>
            <a:lin ang="5400000" scaled="1"/>
          </a:grad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Lst>
  <p:txStyles>
    <p:titleStyle>
      <a:lvl1pPr algn="ctr" rtl="0" eaLnBrk="1" latinLnBrk="0" hangingPunct="1">
        <a:spcBef>
          <a:spcPct val="0"/>
        </a:spcBef>
        <a:buNone/>
        <a:defRPr kumimoji="0" sz="4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3.png"/><Relationship Id="rId1" Type="http://schemas.microsoft.com/office/2007/relationships/media" Target="../media/media1.mp4"/><Relationship Id="rId2" Type="http://schemas.openxmlformats.org/officeDocument/2006/relationships/video" Target="../media/media1.mp4"/></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4.e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5.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6.e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emf"/><Relationship Id="rId5" Type="http://schemas.openxmlformats.org/officeDocument/2006/relationships/image" Target="../media/image10.jpeg"/><Relationship Id="rId6" Type="http://schemas.openxmlformats.org/officeDocument/2006/relationships/image" Target="../media/image11.jpeg"/><Relationship Id="rId7" Type="http://schemas.openxmlformats.org/officeDocument/2006/relationships/image" Target="../media/image12.jpe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 Id="rId3" Type="http://schemas.openxmlformats.org/officeDocument/2006/relationships/image" Target="../media/image14.wmf"/></Relationships>
</file>

<file path=ppt/slides/_rels/slide25.xml.rels><?xml version="1.0" encoding="UTF-8" standalone="yes"?>
<Relationships xmlns="http://schemas.openxmlformats.org/package/2006/relationships"><Relationship Id="rId3" Type="http://schemas.openxmlformats.org/officeDocument/2006/relationships/image" Target="../media/image9.emf"/><Relationship Id="rId4" Type="http://schemas.openxmlformats.org/officeDocument/2006/relationships/image" Target="../media/image15.jpeg"/><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 Id="rId3" Type="http://schemas.openxmlformats.org/officeDocument/2006/relationships/image" Target="../media/image9.em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e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AU" sz="6000" dirty="0" smtClean="0"/>
              <a:t>Provide Mentoring Support to a Colleague</a:t>
            </a:r>
            <a:br>
              <a:rPr lang="en-AU" sz="6000" dirty="0" smtClean="0"/>
            </a:br>
            <a:r>
              <a:rPr lang="en-AU" sz="2667" dirty="0" smtClean="0"/>
              <a:t>John L. Schropfer</a:t>
            </a:r>
            <a:endParaRPr lang="en-GB" sz="2667" dirty="0"/>
          </a:p>
        </p:txBody>
      </p:sp>
      <p:sp>
        <p:nvSpPr>
          <p:cNvPr id="3" name="Subtitle 2"/>
          <p:cNvSpPr>
            <a:spLocks noGrp="1"/>
          </p:cNvSpPr>
          <p:nvPr>
            <p:ph type="subTitle" idx="1"/>
          </p:nvPr>
        </p:nvSpPr>
        <p:spPr>
          <a:xfrm>
            <a:off x="533399" y="4643905"/>
            <a:ext cx="3324869" cy="1386383"/>
          </a:xfrm>
        </p:spPr>
        <p:txBody>
          <a:bodyPr>
            <a:normAutofit/>
          </a:bodyPr>
          <a:lstStyle/>
          <a:p>
            <a:r>
              <a:rPr lang="en-GB" b="1" dirty="0" smtClean="0"/>
              <a:t>Coaching and Elite </a:t>
            </a:r>
          </a:p>
          <a:p>
            <a:r>
              <a:rPr lang="en-GB" b="1" dirty="0" smtClean="0"/>
              <a:t>Sport Performance</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normAutofit fontScale="90000"/>
          </a:bodyPr>
          <a:lstStyle/>
          <a:p>
            <a:r>
              <a:rPr lang="en-GB"/>
              <a:t>Learning Outcomes</a:t>
            </a:r>
            <a:br>
              <a:rPr lang="en-GB"/>
            </a:br>
            <a:r>
              <a:rPr lang="en-GB"/>
              <a:t>By the end of this session you:</a:t>
            </a:r>
          </a:p>
        </p:txBody>
      </p:sp>
      <p:sp>
        <p:nvSpPr>
          <p:cNvPr id="96259" name="Rectangle 3"/>
          <p:cNvSpPr>
            <a:spLocks noGrp="1" noChangeArrowheads="1"/>
          </p:cNvSpPr>
          <p:nvPr>
            <p:ph type="body" idx="1"/>
          </p:nvPr>
        </p:nvSpPr>
        <p:spPr>
          <a:xfrm>
            <a:off x="457200" y="2540090"/>
            <a:ext cx="8229600" cy="3784510"/>
          </a:xfrm>
        </p:spPr>
        <p:txBody>
          <a:bodyPr/>
          <a:lstStyle/>
          <a:p>
            <a:r>
              <a:rPr lang="en-GB" dirty="0"/>
              <a:t>…will have an increased knowledge and understanding of the key features of effective mentoring</a:t>
            </a:r>
          </a:p>
          <a:p>
            <a:pPr>
              <a:buFont typeface="Wingdings" pitchFamily="-1" charset="2"/>
              <a:buNone/>
            </a:pPr>
            <a:endParaRPr lang="en-GB" dirty="0"/>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p:txBody>
          <a:bodyPr/>
          <a:lstStyle/>
          <a:p>
            <a:pPr eaLnBrk="1" hangingPunct="1"/>
            <a:r>
              <a:rPr lang="en-US"/>
              <a:t>Mentoring Purposes</a:t>
            </a:r>
            <a:endParaRPr lang="en-AU"/>
          </a:p>
        </p:txBody>
      </p:sp>
      <p:sp>
        <p:nvSpPr>
          <p:cNvPr id="18436" name="Rectangle 3"/>
          <p:cNvSpPr>
            <a:spLocks noGrp="1" noChangeArrowheads="1"/>
          </p:cNvSpPr>
          <p:nvPr>
            <p:ph idx="1"/>
          </p:nvPr>
        </p:nvSpPr>
        <p:spPr>
          <a:xfrm>
            <a:off x="762000" y="2438400"/>
            <a:ext cx="7848600" cy="3657600"/>
          </a:xfrm>
        </p:spPr>
        <p:txBody>
          <a:bodyPr/>
          <a:lstStyle/>
          <a:p>
            <a:pPr eaLnBrk="1" hangingPunct="1"/>
            <a:r>
              <a:rPr lang="en-US"/>
              <a:t>Professional Development</a:t>
            </a:r>
          </a:p>
          <a:p>
            <a:pPr eaLnBrk="1" hangingPunct="1"/>
            <a:r>
              <a:rPr lang="en-US"/>
              <a:t>Accreditation</a:t>
            </a:r>
          </a:p>
          <a:p>
            <a:pPr eaLnBrk="1" hangingPunct="1"/>
            <a:r>
              <a:rPr lang="en-US"/>
              <a:t>Updating</a:t>
            </a:r>
          </a:p>
          <a:p>
            <a:pPr eaLnBrk="1" hangingPunct="1"/>
            <a:r>
              <a:rPr lang="en-US"/>
              <a:t>Fast tracking</a:t>
            </a:r>
            <a:endParaRPr lang="en-AU"/>
          </a:p>
        </p:txBody>
      </p:sp>
      <p:sp>
        <p:nvSpPr>
          <p:cNvPr id="18434" name="Footer Placeholder 4"/>
          <p:cNvSpPr>
            <a:spLocks noGrp="1"/>
          </p:cNvSpPr>
          <p:nvPr>
            <p:ph type="ftr" sz="quarter" idx="11"/>
          </p:nvPr>
        </p:nvSpPr>
        <p:spPr>
          <a:noFill/>
        </p:spPr>
        <p:txBody>
          <a:bodyPr/>
          <a:lstStyle/>
          <a:p>
            <a:endParaRPr lang="en-AU" dirty="0" smtClean="0"/>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quot;How Coaching Works&quot;.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1"/>
            <a:ext cx="9144000" cy="5927081"/>
          </a:xfrm>
        </p:spPr>
      </p:pic>
    </p:spTree>
    <p:extLst>
      <p:ext uri="{BB962C8B-B14F-4D97-AF65-F5344CB8AC3E}">
        <p14:creationId xmlns:p14="http://schemas.microsoft.com/office/powerpoint/2010/main" val="912680022"/>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What is mentoring?</a:t>
            </a:r>
          </a:p>
        </p:txBody>
      </p:sp>
      <p:sp>
        <p:nvSpPr>
          <p:cNvPr id="97283" name="Rectangle 3"/>
          <p:cNvSpPr>
            <a:spLocks noGrp="1" noChangeArrowheads="1"/>
          </p:cNvSpPr>
          <p:nvPr>
            <p:ph type="body" idx="1"/>
          </p:nvPr>
        </p:nvSpPr>
        <p:spPr/>
        <p:txBody>
          <a:bodyPr/>
          <a:lstStyle/>
          <a:p>
            <a:pPr marL="0" indent="0">
              <a:buNone/>
            </a:pPr>
            <a:r>
              <a:rPr lang="en-GB" b="1" dirty="0">
                <a:solidFill>
                  <a:srgbClr val="FF0000"/>
                </a:solidFill>
              </a:rPr>
              <a:t>Task 1</a:t>
            </a:r>
          </a:p>
          <a:p>
            <a:r>
              <a:rPr lang="en-GB" b="1" dirty="0">
                <a:solidFill>
                  <a:srgbClr val="FF0000"/>
                </a:solidFill>
              </a:rPr>
              <a:t>In pairs discuss what you understand by mentoring and come up with a one sentence definition.</a:t>
            </a: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5"/>
          <p:cNvSpPr>
            <a:spLocks noGrp="1"/>
          </p:cNvSpPr>
          <p:nvPr>
            <p:ph type="ftr" sz="quarter" idx="11"/>
          </p:nvPr>
        </p:nvSpPr>
        <p:spPr>
          <a:noFill/>
        </p:spPr>
        <p:txBody>
          <a:bodyPr/>
          <a:lstStyle/>
          <a:p>
            <a:r>
              <a:rPr lang="en-US" smtClean="0"/>
              <a:t>OHT # </a:t>
            </a:r>
            <a:fld id="{82E125AE-5545-9246-A767-F0022E087C52}" type="slidenum">
              <a:rPr lang="en-US" smtClean="0"/>
              <a:pPr/>
              <a:t>6</a:t>
            </a:fld>
            <a:endParaRPr lang="en-AU" smtClean="0"/>
          </a:p>
        </p:txBody>
      </p:sp>
      <p:sp>
        <p:nvSpPr>
          <p:cNvPr id="28675" name="Rectangle 2"/>
          <p:cNvSpPr>
            <a:spLocks noGrp="1" noChangeArrowheads="1"/>
          </p:cNvSpPr>
          <p:nvPr>
            <p:ph type="title"/>
          </p:nvPr>
        </p:nvSpPr>
        <p:spPr/>
        <p:txBody>
          <a:bodyPr>
            <a:normAutofit/>
          </a:bodyPr>
          <a:lstStyle/>
          <a:p>
            <a:pPr eaLnBrk="1" hangingPunct="1"/>
            <a:r>
              <a:rPr lang="en-US"/>
              <a:t>Empowerment</a:t>
            </a:r>
            <a:endParaRPr lang="en-AU"/>
          </a:p>
        </p:txBody>
      </p:sp>
      <p:sp>
        <p:nvSpPr>
          <p:cNvPr id="28676" name="Rectangle 3"/>
          <p:cNvSpPr>
            <a:spLocks noGrp="1" noChangeArrowheads="1"/>
          </p:cNvSpPr>
          <p:nvPr>
            <p:ph type="body" sz="half" idx="1"/>
          </p:nvPr>
        </p:nvSpPr>
        <p:spPr>
          <a:xfrm>
            <a:off x="228600" y="1981200"/>
            <a:ext cx="4953000" cy="3657600"/>
          </a:xfrm>
        </p:spPr>
        <p:txBody>
          <a:bodyPr/>
          <a:lstStyle/>
          <a:p>
            <a:pPr eaLnBrk="1" hangingPunct="1">
              <a:spcBef>
                <a:spcPct val="0"/>
              </a:spcBef>
              <a:buFontTx/>
              <a:buNone/>
            </a:pPr>
            <a:r>
              <a:rPr lang="en-AU" sz="2800" i="1" dirty="0">
                <a:ea typeface="Arial" pitchFamily="-1" charset="0"/>
                <a:cs typeface="Arial" pitchFamily="-1" charset="0"/>
              </a:rPr>
              <a:t>‘Mentoring is a process rather than an event; mentors must see themselves as managers of a process, rather than </a:t>
            </a:r>
            <a:r>
              <a:rPr lang="en-US" sz="2800" i="1" dirty="0">
                <a:ea typeface="Arial" pitchFamily="-1" charset="0"/>
                <a:cs typeface="Arial" pitchFamily="-1" charset="0"/>
              </a:rPr>
              <a:t>just </a:t>
            </a:r>
            <a:r>
              <a:rPr lang="en-AU" sz="2800" i="1" dirty="0">
                <a:ea typeface="Arial" pitchFamily="-1" charset="0"/>
                <a:cs typeface="Arial" pitchFamily="-1" charset="0"/>
              </a:rPr>
              <a:t>passing on knowledge.</a:t>
            </a:r>
            <a:r>
              <a:rPr lang="en-US" sz="2800" i="1" dirty="0">
                <a:ea typeface="Arial" pitchFamily="-1" charset="0"/>
                <a:cs typeface="Arial" pitchFamily="-1" charset="0"/>
              </a:rPr>
              <a:t>’</a:t>
            </a:r>
          </a:p>
          <a:p>
            <a:pPr eaLnBrk="1" hangingPunct="1">
              <a:spcBef>
                <a:spcPct val="0"/>
              </a:spcBef>
              <a:buFontTx/>
              <a:buNone/>
            </a:pPr>
            <a:r>
              <a:rPr lang="en-US" sz="2800" i="1" dirty="0">
                <a:ea typeface="Arial" pitchFamily="-1" charset="0"/>
                <a:cs typeface="Arial" pitchFamily="-1" charset="0"/>
              </a:rPr>
              <a:t>         </a:t>
            </a:r>
            <a:r>
              <a:rPr lang="en-AU" sz="2800" i="1" dirty="0">
                <a:ea typeface="Arial" pitchFamily="-1" charset="0"/>
                <a:cs typeface="Arial" pitchFamily="-1" charset="0"/>
              </a:rPr>
              <a:t>(Galvin, 1998</a:t>
            </a:r>
            <a:r>
              <a:rPr lang="en-US" sz="2800" i="1" dirty="0">
                <a:ea typeface="Arial" pitchFamily="-1" charset="0"/>
                <a:cs typeface="Arial" pitchFamily="-1" charset="0"/>
              </a:rPr>
              <a:t>)</a:t>
            </a:r>
            <a:endParaRPr lang="en-AU" sz="2800" i="1" dirty="0">
              <a:ea typeface="Arial" pitchFamily="-1" charset="0"/>
              <a:cs typeface="Arial" pitchFamily="-1" charset="0"/>
            </a:endParaRPr>
          </a:p>
          <a:p>
            <a:pPr eaLnBrk="1" hangingPunct="1"/>
            <a:endParaRPr lang="en-AU" sz="2800" dirty="0"/>
          </a:p>
        </p:txBody>
      </p:sp>
      <p:pic>
        <p:nvPicPr>
          <p:cNvPr id="28677" name="Picture 5" descr="bd04972_"/>
          <p:cNvPicPr>
            <a:picLocks noGrp="1" noChangeAspect="1" noChangeArrowheads="1"/>
          </p:cNvPicPr>
          <p:nvPr>
            <p:ph type="clipArt" sz="half" idx="2"/>
          </p:nvPr>
        </p:nvPicPr>
        <p:blipFill>
          <a:blip r:embed="rId2"/>
          <a:srcRect/>
          <a:stretch>
            <a:fillRect/>
          </a:stretch>
        </p:blipFill>
        <p:spPr>
          <a:xfrm>
            <a:off x="5334000" y="2286000"/>
            <a:ext cx="3429000" cy="29210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t>Mentoring</a:t>
            </a:r>
          </a:p>
        </p:txBody>
      </p:sp>
      <p:sp>
        <p:nvSpPr>
          <p:cNvPr id="98307" name="Rectangle 3"/>
          <p:cNvSpPr>
            <a:spLocks noGrp="1" noChangeArrowheads="1"/>
          </p:cNvSpPr>
          <p:nvPr>
            <p:ph type="body" idx="1"/>
          </p:nvPr>
        </p:nvSpPr>
        <p:spPr/>
        <p:txBody>
          <a:bodyPr/>
          <a:lstStyle/>
          <a:p>
            <a:pPr>
              <a:lnSpc>
                <a:spcPct val="90000"/>
              </a:lnSpc>
            </a:pPr>
            <a:r>
              <a:rPr lang="en-GB" sz="2800"/>
              <a:t>Someone who is committed to good teaching and professional development (HMI 1987)</a:t>
            </a:r>
          </a:p>
          <a:p>
            <a:pPr>
              <a:lnSpc>
                <a:spcPct val="90000"/>
              </a:lnSpc>
            </a:pPr>
            <a:r>
              <a:rPr lang="en-GB" sz="2800"/>
              <a:t>The process of helping another learn, enhancing their professional development (Watkins &amp; Whalley 1993) </a:t>
            </a:r>
          </a:p>
          <a:p>
            <a:pPr>
              <a:lnSpc>
                <a:spcPct val="90000"/>
              </a:lnSpc>
            </a:pPr>
            <a:r>
              <a:rPr lang="en-GB" sz="2800"/>
              <a:t>Information provider, role model and door opener (Schmidt &amp; Wolfe 1980)</a:t>
            </a:r>
          </a:p>
          <a:p>
            <a:pPr>
              <a:lnSpc>
                <a:spcPct val="90000"/>
              </a:lnSpc>
            </a:pPr>
            <a:r>
              <a:rPr lang="en-GB" sz="2800"/>
              <a:t>Someone who cares about another’s growth and development (Kaye 1997)</a:t>
            </a: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5"/>
          <p:cNvSpPr>
            <a:spLocks noGrp="1"/>
          </p:cNvSpPr>
          <p:nvPr>
            <p:ph type="ftr" sz="quarter" idx="11"/>
          </p:nvPr>
        </p:nvSpPr>
        <p:spPr>
          <a:noFill/>
        </p:spPr>
        <p:txBody>
          <a:bodyPr/>
          <a:lstStyle/>
          <a:p>
            <a:r>
              <a:rPr lang="en-US" smtClean="0"/>
              <a:t>OHT # </a:t>
            </a:r>
            <a:fld id="{0E276E28-804C-4C4A-A02F-D4C91F3A5C29}" type="slidenum">
              <a:rPr lang="en-US" smtClean="0"/>
              <a:pPr/>
              <a:t>8</a:t>
            </a:fld>
            <a:endParaRPr lang="en-AU" smtClean="0"/>
          </a:p>
        </p:txBody>
      </p:sp>
      <p:sp>
        <p:nvSpPr>
          <p:cNvPr id="26627" name="Rectangle 2"/>
          <p:cNvSpPr>
            <a:spLocks noGrp="1" noChangeArrowheads="1"/>
          </p:cNvSpPr>
          <p:nvPr>
            <p:ph type="title"/>
          </p:nvPr>
        </p:nvSpPr>
        <p:spPr/>
        <p:txBody>
          <a:bodyPr/>
          <a:lstStyle/>
          <a:p>
            <a:pPr eaLnBrk="1" hangingPunct="1"/>
            <a:r>
              <a:rPr lang="en-US" sz="2800"/>
              <a:t>Two-way process of mentoring</a:t>
            </a:r>
            <a:endParaRPr lang="en-AU" sz="2800"/>
          </a:p>
        </p:txBody>
      </p:sp>
      <p:sp>
        <p:nvSpPr>
          <p:cNvPr id="26628" name="Rectangle 4"/>
          <p:cNvSpPr>
            <a:spLocks noGrp="1" noChangeArrowheads="1"/>
          </p:cNvSpPr>
          <p:nvPr>
            <p:ph type="body" sz="half" idx="2"/>
          </p:nvPr>
        </p:nvSpPr>
        <p:spPr/>
        <p:txBody>
          <a:bodyPr/>
          <a:lstStyle/>
          <a:p>
            <a:pPr eaLnBrk="1" hangingPunct="1"/>
            <a:r>
              <a:rPr lang="en-US" sz="2400"/>
              <a:t>‘Mentoring is a two-way process in which both mentor and coach benefit from the networking, sharing of ideas and interaction that can lead to lifelong friendship and betterment of the sport’</a:t>
            </a:r>
          </a:p>
          <a:p>
            <a:pPr algn="ctr" eaLnBrk="1" hangingPunct="1">
              <a:buClr>
                <a:schemeClr val="tx1"/>
              </a:buClr>
              <a:buFontTx/>
              <a:buNone/>
            </a:pPr>
            <a:r>
              <a:rPr lang="en-US" sz="1400"/>
              <a:t>Adapted from the Lacrosse Case study</a:t>
            </a:r>
            <a:endParaRPr lang="en-AU" sz="1400"/>
          </a:p>
        </p:txBody>
      </p:sp>
      <p:pic>
        <p:nvPicPr>
          <p:cNvPr id="26629" name="Picture 5" descr="bd05584_"/>
          <p:cNvPicPr>
            <a:picLocks noGrp="1" noChangeAspect="1" noChangeArrowheads="1"/>
          </p:cNvPicPr>
          <p:nvPr>
            <p:ph type="clipArt" sz="half" idx="1"/>
          </p:nvPr>
        </p:nvPicPr>
        <p:blipFill>
          <a:blip r:embed="rId2"/>
          <a:srcRect/>
          <a:stretch>
            <a:fillRect/>
          </a:stretch>
        </p:blipFill>
        <p:spPr>
          <a:xfrm>
            <a:off x="1239838" y="1981200"/>
            <a:ext cx="2738437" cy="36576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5"/>
          <p:cNvSpPr>
            <a:spLocks noGrp="1"/>
          </p:cNvSpPr>
          <p:nvPr>
            <p:ph type="ftr" sz="quarter" idx="11"/>
          </p:nvPr>
        </p:nvSpPr>
        <p:spPr>
          <a:noFill/>
        </p:spPr>
        <p:txBody>
          <a:bodyPr/>
          <a:lstStyle/>
          <a:p>
            <a:r>
              <a:rPr lang="en-US" smtClean="0"/>
              <a:t>OHT # </a:t>
            </a:r>
            <a:fld id="{D64C70C9-C5C6-2246-BBA2-63EAA4FCCA02}" type="slidenum">
              <a:rPr lang="en-US" smtClean="0"/>
              <a:pPr/>
              <a:t>9</a:t>
            </a:fld>
            <a:endParaRPr lang="en-AU" smtClean="0"/>
          </a:p>
        </p:txBody>
      </p:sp>
      <p:sp>
        <p:nvSpPr>
          <p:cNvPr id="29699" name="Rectangle 2"/>
          <p:cNvSpPr>
            <a:spLocks noGrp="1" noChangeArrowheads="1"/>
          </p:cNvSpPr>
          <p:nvPr>
            <p:ph type="title"/>
          </p:nvPr>
        </p:nvSpPr>
        <p:spPr/>
        <p:txBody>
          <a:bodyPr>
            <a:normAutofit/>
          </a:bodyPr>
          <a:lstStyle/>
          <a:p>
            <a:pPr eaLnBrk="1" hangingPunct="1"/>
            <a:r>
              <a:rPr lang="en-US"/>
              <a:t>Empowerment</a:t>
            </a:r>
            <a:endParaRPr lang="en-AU"/>
          </a:p>
        </p:txBody>
      </p:sp>
      <p:sp>
        <p:nvSpPr>
          <p:cNvPr id="29700" name="Rectangle 3"/>
          <p:cNvSpPr>
            <a:spLocks noGrp="1" noChangeArrowheads="1"/>
          </p:cNvSpPr>
          <p:nvPr>
            <p:ph type="body" sz="half" idx="1"/>
          </p:nvPr>
        </p:nvSpPr>
        <p:spPr>
          <a:xfrm>
            <a:off x="533400" y="2209800"/>
            <a:ext cx="4152900" cy="3657600"/>
          </a:xfrm>
        </p:spPr>
        <p:txBody>
          <a:bodyPr/>
          <a:lstStyle/>
          <a:p>
            <a:pPr eaLnBrk="1" hangingPunct="1">
              <a:buFontTx/>
              <a:buNone/>
            </a:pPr>
            <a:r>
              <a:rPr lang="en-US" sz="3600"/>
              <a:t>Who is ‘driving’ the mentoring relationship </a:t>
            </a:r>
          </a:p>
          <a:p>
            <a:pPr eaLnBrk="1" hangingPunct="1">
              <a:buFontTx/>
              <a:buNone/>
            </a:pPr>
            <a:r>
              <a:rPr lang="en-US" sz="3600"/>
              <a:t>- the mentor or the coach?</a:t>
            </a:r>
          </a:p>
          <a:p>
            <a:pPr eaLnBrk="1" hangingPunct="1"/>
            <a:endParaRPr lang="en-AU" sz="2800"/>
          </a:p>
        </p:txBody>
      </p:sp>
      <p:pic>
        <p:nvPicPr>
          <p:cNvPr id="29701" name="Picture 5" descr="bd07175_"/>
          <p:cNvPicPr>
            <a:picLocks noGrp="1" noChangeAspect="1" noChangeArrowheads="1"/>
          </p:cNvPicPr>
          <p:nvPr>
            <p:ph type="clipArt" sz="half" idx="2"/>
          </p:nvPr>
        </p:nvPicPr>
        <p:blipFill>
          <a:blip r:embed="rId2"/>
          <a:srcRect/>
          <a:stretch>
            <a:fillRect/>
          </a:stretch>
        </p:blipFill>
        <p:spPr>
          <a:xfrm>
            <a:off x="4686300" y="2538413"/>
            <a:ext cx="3848100" cy="2543175"/>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p:cNvSpPr>
            <a:spLocks noGrp="1"/>
          </p:cNvSpPr>
          <p:nvPr>
            <p:ph type="ftr" sz="quarter" idx="11"/>
          </p:nvPr>
        </p:nvSpPr>
        <p:spPr>
          <a:noFill/>
        </p:spPr>
        <p:txBody>
          <a:bodyPr/>
          <a:lstStyle/>
          <a:p>
            <a:r>
              <a:rPr lang="en-US" smtClean="0"/>
              <a:t>OHT # </a:t>
            </a:r>
            <a:fld id="{6370D024-657F-FC41-AD0A-8197E58B36B9}" type="slidenum">
              <a:rPr lang="en-US" smtClean="0"/>
              <a:pPr/>
              <a:t>10</a:t>
            </a:fld>
            <a:endParaRPr lang="en-AU" smtClean="0"/>
          </a:p>
        </p:txBody>
      </p:sp>
      <p:sp>
        <p:nvSpPr>
          <p:cNvPr id="21507" name="Rectangle 2"/>
          <p:cNvSpPr>
            <a:spLocks noGrp="1" noChangeArrowheads="1"/>
          </p:cNvSpPr>
          <p:nvPr>
            <p:ph type="title"/>
          </p:nvPr>
        </p:nvSpPr>
        <p:spPr/>
        <p:txBody>
          <a:bodyPr/>
          <a:lstStyle/>
          <a:p>
            <a:pPr eaLnBrk="1" hangingPunct="1"/>
            <a:r>
              <a:rPr lang="en-US" sz="4400"/>
              <a:t>Mentoring Roles</a:t>
            </a:r>
            <a:endParaRPr lang="en-AU" sz="4400"/>
          </a:p>
        </p:txBody>
      </p:sp>
      <p:sp>
        <p:nvSpPr>
          <p:cNvPr id="21508" name="Rectangle 3"/>
          <p:cNvSpPr>
            <a:spLocks noGrp="1" noChangeArrowheads="1"/>
          </p:cNvSpPr>
          <p:nvPr>
            <p:ph type="body" idx="1"/>
          </p:nvPr>
        </p:nvSpPr>
        <p:spPr/>
        <p:txBody>
          <a:bodyPr/>
          <a:lstStyle/>
          <a:p>
            <a:pPr marL="1082675" eaLnBrk="1" hangingPunct="1"/>
            <a:r>
              <a:rPr lang="en-US" sz="3600"/>
              <a:t>Coach</a:t>
            </a:r>
          </a:p>
          <a:p>
            <a:pPr marL="1082675" eaLnBrk="1" hangingPunct="1"/>
            <a:r>
              <a:rPr lang="en-US" sz="3600"/>
              <a:t>Facilitate</a:t>
            </a:r>
          </a:p>
          <a:p>
            <a:pPr marL="1082675" eaLnBrk="1" hangingPunct="1"/>
            <a:r>
              <a:rPr lang="en-US" sz="3600"/>
              <a:t>Counsel</a:t>
            </a:r>
          </a:p>
          <a:p>
            <a:pPr marL="1082675" eaLnBrk="1" hangingPunct="1"/>
            <a:r>
              <a:rPr lang="en-US" sz="3600"/>
              <a:t>Sponsor</a:t>
            </a:r>
          </a:p>
          <a:p>
            <a:pPr marL="1082675" eaLnBrk="1" hangingPunct="1"/>
            <a:r>
              <a:rPr lang="en-US" sz="3600"/>
              <a:t>Support</a:t>
            </a:r>
          </a:p>
          <a:p>
            <a:pPr marL="1082675" eaLnBrk="1" hangingPunct="1"/>
            <a:endParaRPr lang="en-AU" sz="2800"/>
          </a:p>
          <a:p>
            <a:pPr marL="1082675" eaLnBrk="1" hangingPunct="1"/>
            <a:endParaRPr lang="en-AU" sz="2800"/>
          </a:p>
          <a:p>
            <a:pPr marL="1082675" eaLnBrk="1" hangingPunct="1"/>
            <a:endParaRPr lang="en-AU"/>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Do I have what it takes? </a:t>
            </a:r>
          </a:p>
        </p:txBody>
      </p:sp>
      <p:sp>
        <p:nvSpPr>
          <p:cNvPr id="101379" name="Rectangle 3"/>
          <p:cNvSpPr>
            <a:spLocks noGrp="1" noChangeArrowheads="1"/>
          </p:cNvSpPr>
          <p:nvPr>
            <p:ph type="body" idx="1"/>
          </p:nvPr>
        </p:nvSpPr>
        <p:spPr/>
        <p:txBody>
          <a:bodyPr/>
          <a:lstStyle/>
          <a:p>
            <a:r>
              <a:rPr lang="en-GB" dirty="0"/>
              <a:t>Task </a:t>
            </a:r>
            <a:r>
              <a:rPr lang="en-GB" dirty="0" smtClean="0"/>
              <a:t>2</a:t>
            </a:r>
            <a:endParaRPr lang="en-GB" dirty="0"/>
          </a:p>
          <a:p>
            <a:r>
              <a:rPr lang="en-GB" dirty="0"/>
              <a:t>In pairs identify the skills, qualities, knowledge and understanding do you think you need to be an effective mentor?</a:t>
            </a:r>
          </a:p>
          <a:p>
            <a:pPr>
              <a:buFont typeface="Wingdings" pitchFamily="-1" charset="2"/>
              <a:buNone/>
            </a:pPr>
            <a:endParaRPr lang="en-GB" dirty="0"/>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Line 1"/>
          <p:cNvSpPr>
            <a:spLocks noChangeShapeType="1"/>
          </p:cNvSpPr>
          <p:nvPr/>
        </p:nvSpPr>
        <p:spPr bwMode="auto">
          <a:xfrm>
            <a:off x="0" y="765175"/>
            <a:ext cx="9144000" cy="1588"/>
          </a:xfrm>
          <a:prstGeom prst="line">
            <a:avLst/>
          </a:prstGeom>
          <a:noFill/>
          <a:ln w="28575">
            <a:solidFill>
              <a:srgbClr val="333399"/>
            </a:solidFill>
            <a:round/>
            <a:headEnd/>
            <a:tailEnd/>
          </a:ln>
        </p:spPr>
        <p:txBody>
          <a:bodyPr lIns="0" tIns="0" rIns="0" bIns="0"/>
          <a:lstStyle/>
          <a:p>
            <a:endParaRPr lang="en-GB"/>
          </a:p>
        </p:txBody>
      </p:sp>
      <p:sp>
        <p:nvSpPr>
          <p:cNvPr id="15364" name="Line 3"/>
          <p:cNvSpPr>
            <a:spLocks noChangeShapeType="1"/>
          </p:cNvSpPr>
          <p:nvPr/>
        </p:nvSpPr>
        <p:spPr bwMode="auto">
          <a:xfrm>
            <a:off x="0" y="6237288"/>
            <a:ext cx="9144000" cy="1587"/>
          </a:xfrm>
          <a:prstGeom prst="line">
            <a:avLst/>
          </a:prstGeom>
          <a:noFill/>
          <a:ln w="9525">
            <a:solidFill>
              <a:srgbClr val="333399"/>
            </a:solidFill>
            <a:round/>
            <a:headEnd/>
            <a:tailEnd/>
          </a:ln>
        </p:spPr>
        <p:txBody>
          <a:bodyPr lIns="0" tIns="0" rIns="0" bIns="0"/>
          <a:lstStyle/>
          <a:p>
            <a:endParaRPr lang="en-GB"/>
          </a:p>
        </p:txBody>
      </p:sp>
      <p:sp>
        <p:nvSpPr>
          <p:cNvPr id="4102" name="Rectangle 6"/>
          <p:cNvSpPr>
            <a:spLocks noGrp="1" noChangeArrowheads="1"/>
          </p:cNvSpPr>
          <p:nvPr>
            <p:ph type="title"/>
          </p:nvPr>
        </p:nvSpPr>
        <p:spPr>
          <a:xfrm>
            <a:off x="0" y="0"/>
            <a:ext cx="9144000" cy="736600"/>
          </a:xfrm>
        </p:spPr>
        <p:txBody>
          <a:bodyPr rIns="132080">
            <a:normAutofit fontScale="90000"/>
          </a:bodyPr>
          <a:lstStyle/>
          <a:p>
            <a:pPr indent="0" algn="ctr" eaLnBrk="1" hangingPunct="1">
              <a:defRPr/>
            </a:pPr>
            <a:r>
              <a:rPr lang="en-GB" sz="3200" dirty="0" smtClean="0">
                <a:solidFill>
                  <a:schemeClr val="folHlink"/>
                </a:solidFill>
                <a:effectLst>
                  <a:outerShdw blurRad="38100" dist="38100" dir="2700000" algn="tl">
                    <a:srgbClr val="000000"/>
                  </a:outerShdw>
                </a:effectLst>
                <a:sym typeface="Arial" charset="0"/>
              </a:rPr>
              <a:t/>
            </a:r>
            <a:br>
              <a:rPr lang="en-GB" sz="3200" dirty="0" smtClean="0">
                <a:solidFill>
                  <a:schemeClr val="folHlink"/>
                </a:solidFill>
                <a:effectLst>
                  <a:outerShdw blurRad="38100" dist="38100" dir="2700000" algn="tl">
                    <a:srgbClr val="000000"/>
                  </a:outerShdw>
                </a:effectLst>
                <a:sym typeface="Arial" charset="0"/>
              </a:rPr>
            </a:br>
            <a:r>
              <a:rPr lang="en-GB" sz="2800" dirty="0" smtClean="0">
                <a:solidFill>
                  <a:srgbClr val="00B050"/>
                </a:solidFill>
                <a:sym typeface="Arial" charset="0"/>
              </a:rPr>
              <a:t>What does a mentor need to be effective?</a:t>
            </a:r>
            <a:r>
              <a:rPr lang="en-US" sz="2800" dirty="0" smtClean="0">
                <a:solidFill>
                  <a:srgbClr val="00B050"/>
                </a:solidFill>
                <a:sym typeface="Arial" charset="0"/>
              </a:rPr>
              <a:t/>
            </a:r>
            <a:br>
              <a:rPr lang="en-US" sz="2800" dirty="0" smtClean="0">
                <a:solidFill>
                  <a:srgbClr val="00B050"/>
                </a:solidFill>
                <a:sym typeface="Arial" charset="0"/>
              </a:rPr>
            </a:br>
            <a:endParaRPr lang="en-US" sz="2800" dirty="0" smtClean="0">
              <a:solidFill>
                <a:srgbClr val="00B050"/>
              </a:solidFill>
              <a:sym typeface="Arial" charset="0"/>
            </a:endParaRPr>
          </a:p>
        </p:txBody>
      </p:sp>
      <p:sp>
        <p:nvSpPr>
          <p:cNvPr id="15368" name="Rectangle 7"/>
          <p:cNvSpPr>
            <a:spLocks noChangeArrowheads="1"/>
          </p:cNvSpPr>
          <p:nvPr/>
        </p:nvSpPr>
        <p:spPr bwMode="auto">
          <a:xfrm>
            <a:off x="755650" y="2060575"/>
            <a:ext cx="2592388" cy="3540125"/>
          </a:xfrm>
          <a:prstGeom prst="rect">
            <a:avLst/>
          </a:prstGeom>
          <a:noFill/>
          <a:ln w="9525">
            <a:noFill/>
            <a:miter lim="800000"/>
            <a:headEnd/>
            <a:tailEnd/>
          </a:ln>
        </p:spPr>
        <p:txBody>
          <a:bodyPr>
            <a:spAutoFit/>
          </a:bodyPr>
          <a:lstStyle/>
          <a:p>
            <a:pPr>
              <a:buFont typeface="Monotype Sorts"/>
              <a:buChar char="m"/>
            </a:pPr>
            <a:endParaRPr lang="en-GB" sz="1600" b="1" dirty="0">
              <a:solidFill>
                <a:srgbClr val="33CC33"/>
              </a:solidFill>
            </a:endParaRPr>
          </a:p>
          <a:p>
            <a:pPr>
              <a:buFont typeface="Arial" pitchFamily="34" charset="0"/>
              <a:buChar char="•"/>
            </a:pPr>
            <a:r>
              <a:rPr lang="en-GB" sz="1600" b="1" dirty="0">
                <a:solidFill>
                  <a:srgbClr val="00B050"/>
                </a:solidFill>
              </a:rPr>
              <a:t>empathetic</a:t>
            </a:r>
          </a:p>
          <a:p>
            <a:pPr>
              <a:buFont typeface="Arial" pitchFamily="34" charset="0"/>
              <a:buChar char="•"/>
            </a:pPr>
            <a:r>
              <a:rPr lang="en-GB" sz="1600" b="1" dirty="0">
                <a:solidFill>
                  <a:srgbClr val="00B050"/>
                </a:solidFill>
              </a:rPr>
              <a:t>trustworthy</a:t>
            </a:r>
          </a:p>
          <a:p>
            <a:pPr>
              <a:buFont typeface="Arial" pitchFamily="34" charset="0"/>
              <a:buChar char="•"/>
            </a:pPr>
            <a:r>
              <a:rPr lang="en-GB" sz="1600" b="1" dirty="0">
                <a:solidFill>
                  <a:srgbClr val="00B050"/>
                </a:solidFill>
              </a:rPr>
              <a:t>willing to give time</a:t>
            </a:r>
          </a:p>
          <a:p>
            <a:pPr>
              <a:buFont typeface="Arial" pitchFamily="34" charset="0"/>
              <a:buChar char="•"/>
            </a:pPr>
            <a:r>
              <a:rPr lang="en-GB" sz="1600" b="1" dirty="0">
                <a:solidFill>
                  <a:srgbClr val="00B050"/>
                </a:solidFill>
              </a:rPr>
              <a:t>builds rapport</a:t>
            </a:r>
          </a:p>
          <a:p>
            <a:pPr>
              <a:buFont typeface="Arial" pitchFamily="34" charset="0"/>
              <a:buChar char="•"/>
            </a:pPr>
            <a:r>
              <a:rPr lang="en-GB" sz="1600" b="1" dirty="0">
                <a:solidFill>
                  <a:srgbClr val="00B050"/>
                </a:solidFill>
              </a:rPr>
              <a:t>open-minded</a:t>
            </a:r>
          </a:p>
          <a:p>
            <a:pPr>
              <a:buFont typeface="Arial" pitchFamily="34" charset="0"/>
              <a:buChar char="•"/>
            </a:pPr>
            <a:r>
              <a:rPr lang="en-GB" sz="1600" b="1" dirty="0">
                <a:solidFill>
                  <a:srgbClr val="00B050"/>
                </a:solidFill>
              </a:rPr>
              <a:t>hunger for learning</a:t>
            </a:r>
          </a:p>
          <a:p>
            <a:pPr>
              <a:buFont typeface="Arial" pitchFamily="34" charset="0"/>
              <a:buChar char="•"/>
            </a:pPr>
            <a:r>
              <a:rPr lang="en-GB" sz="1600" b="1" dirty="0">
                <a:solidFill>
                  <a:srgbClr val="00B050"/>
                </a:solidFill>
              </a:rPr>
              <a:t>humble</a:t>
            </a:r>
          </a:p>
          <a:p>
            <a:pPr>
              <a:buFont typeface="Arial" pitchFamily="34" charset="0"/>
              <a:buChar char="•"/>
            </a:pPr>
            <a:r>
              <a:rPr lang="en-GB" sz="1600" b="1" dirty="0">
                <a:solidFill>
                  <a:srgbClr val="00B050"/>
                </a:solidFill>
              </a:rPr>
              <a:t>non-judgmental</a:t>
            </a:r>
          </a:p>
          <a:p>
            <a:pPr>
              <a:buFont typeface="Arial" pitchFamily="34" charset="0"/>
              <a:buChar char="•"/>
            </a:pPr>
            <a:r>
              <a:rPr lang="en-GB" sz="1600" b="1" dirty="0">
                <a:solidFill>
                  <a:srgbClr val="00B050"/>
                </a:solidFill>
              </a:rPr>
              <a:t>impartial</a:t>
            </a:r>
          </a:p>
          <a:p>
            <a:pPr>
              <a:buFont typeface="Arial" pitchFamily="34" charset="0"/>
              <a:buChar char="•"/>
            </a:pPr>
            <a:r>
              <a:rPr lang="en-GB" sz="1600" b="1" dirty="0">
                <a:solidFill>
                  <a:srgbClr val="00B050"/>
                </a:solidFill>
              </a:rPr>
              <a:t>aware of limitations</a:t>
            </a:r>
          </a:p>
          <a:p>
            <a:pPr>
              <a:buFont typeface="Arial" pitchFamily="34" charset="0"/>
              <a:buChar char="•"/>
            </a:pPr>
            <a:r>
              <a:rPr lang="en-GB" sz="1600" b="1" dirty="0">
                <a:solidFill>
                  <a:srgbClr val="00B050"/>
                </a:solidFill>
              </a:rPr>
              <a:t>aware of impact on </a:t>
            </a:r>
            <a:endParaRPr lang="en-GB" sz="1600" b="1" dirty="0" smtClean="0">
              <a:solidFill>
                <a:srgbClr val="00B050"/>
              </a:solidFill>
            </a:endParaRPr>
          </a:p>
          <a:p>
            <a:r>
              <a:rPr lang="en-GB" sz="1600" b="1" dirty="0">
                <a:solidFill>
                  <a:srgbClr val="00B050"/>
                </a:solidFill>
              </a:rPr>
              <a:t> </a:t>
            </a:r>
            <a:r>
              <a:rPr lang="en-GB" sz="1600" b="1" dirty="0" smtClean="0">
                <a:solidFill>
                  <a:srgbClr val="00B050"/>
                </a:solidFill>
              </a:rPr>
              <a:t>others</a:t>
            </a:r>
            <a:endParaRPr lang="en-GB" sz="1600" b="1" dirty="0">
              <a:solidFill>
                <a:srgbClr val="00B050"/>
              </a:solidFill>
            </a:endParaRPr>
          </a:p>
          <a:p>
            <a:pPr>
              <a:buFont typeface="Arial" pitchFamily="34" charset="0"/>
              <a:buChar char="•"/>
            </a:pPr>
            <a:r>
              <a:rPr lang="en-GB" sz="1600" b="1" dirty="0">
                <a:solidFill>
                  <a:srgbClr val="00B050"/>
                </a:solidFill>
              </a:rPr>
              <a:t>make others feel valued</a:t>
            </a:r>
            <a:endParaRPr lang="en-GB" sz="1600" dirty="0">
              <a:solidFill>
                <a:srgbClr val="00B050"/>
              </a:solidFill>
            </a:endParaRPr>
          </a:p>
        </p:txBody>
      </p:sp>
      <p:sp>
        <p:nvSpPr>
          <p:cNvPr id="10" name="Oval Callout 9"/>
          <p:cNvSpPr/>
          <p:nvPr/>
        </p:nvSpPr>
        <p:spPr>
          <a:xfrm>
            <a:off x="1908175" y="1341438"/>
            <a:ext cx="1873250" cy="792162"/>
          </a:xfrm>
          <a:prstGeom prst="wedgeEllipseCallout">
            <a:avLst/>
          </a:prstGeom>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r>
              <a:rPr lang="en-GB" dirty="0">
                <a:solidFill>
                  <a:sysClr val="windowText" lastClr="000000"/>
                </a:solidFill>
                <a:sym typeface="Arial" charset="0"/>
              </a:rPr>
              <a:t>attributes</a:t>
            </a:r>
            <a:endParaRPr lang="en-US" dirty="0">
              <a:solidFill>
                <a:sysClr val="windowText" lastClr="000000"/>
              </a:solidFill>
              <a:sym typeface="Arial" charset="0"/>
            </a:endParaRPr>
          </a:p>
        </p:txBody>
      </p:sp>
      <p:sp>
        <p:nvSpPr>
          <p:cNvPr id="15370" name="Rectangle 10"/>
          <p:cNvSpPr>
            <a:spLocks noChangeArrowheads="1"/>
          </p:cNvSpPr>
          <p:nvPr/>
        </p:nvSpPr>
        <p:spPr bwMode="auto">
          <a:xfrm>
            <a:off x="4356100" y="2276475"/>
            <a:ext cx="4572000" cy="3908425"/>
          </a:xfrm>
          <a:prstGeom prst="rect">
            <a:avLst/>
          </a:prstGeom>
          <a:noFill/>
          <a:ln w="9525">
            <a:noFill/>
            <a:miter lim="800000"/>
            <a:headEnd/>
            <a:tailEnd/>
          </a:ln>
        </p:spPr>
        <p:txBody>
          <a:bodyPr>
            <a:spAutoFit/>
          </a:bodyPr>
          <a:lstStyle/>
          <a:p>
            <a:pPr>
              <a:buFont typeface="Arial" pitchFamily="34" charset="0"/>
              <a:buChar char="•"/>
            </a:pPr>
            <a:r>
              <a:rPr lang="en-GB" sz="1600" b="1" dirty="0">
                <a:solidFill>
                  <a:srgbClr val="FF0000"/>
                </a:solidFill>
              </a:rPr>
              <a:t>mentoring principles</a:t>
            </a:r>
          </a:p>
          <a:p>
            <a:pPr>
              <a:buFont typeface="Arial" pitchFamily="34" charset="0"/>
              <a:buChar char="•"/>
            </a:pPr>
            <a:r>
              <a:rPr lang="en-GB" sz="1600" b="1" dirty="0">
                <a:solidFill>
                  <a:srgbClr val="FF0000"/>
                </a:solidFill>
              </a:rPr>
              <a:t>learning principles</a:t>
            </a:r>
          </a:p>
          <a:p>
            <a:pPr>
              <a:buFont typeface="Arial" pitchFamily="34" charset="0"/>
              <a:buChar char="•"/>
            </a:pPr>
            <a:r>
              <a:rPr lang="en-GB" sz="1600" b="1" dirty="0">
                <a:solidFill>
                  <a:srgbClr val="FF0000"/>
                </a:solidFill>
              </a:rPr>
              <a:t>area of expertise (</a:t>
            </a:r>
            <a:r>
              <a:rPr lang="en-GB" sz="1600" b="1" dirty="0" err="1">
                <a:solidFill>
                  <a:srgbClr val="FF0000"/>
                </a:solidFill>
              </a:rPr>
              <a:t>eg</a:t>
            </a:r>
            <a:r>
              <a:rPr lang="en-GB" sz="1600" b="1" dirty="0">
                <a:solidFill>
                  <a:srgbClr val="FF0000"/>
                </a:solidFill>
              </a:rPr>
              <a:t> technical event,  </a:t>
            </a:r>
          </a:p>
          <a:p>
            <a:r>
              <a:rPr lang="en-GB" sz="1600" b="1" dirty="0">
                <a:solidFill>
                  <a:srgbClr val="FF0000"/>
                </a:solidFill>
              </a:rPr>
              <a:t> fitness, competition …)</a:t>
            </a:r>
          </a:p>
          <a:p>
            <a:pPr>
              <a:buFont typeface="Arial" pitchFamily="34" charset="0"/>
              <a:buChar char="•"/>
            </a:pPr>
            <a:r>
              <a:rPr lang="en-GB" sz="1600" b="1" dirty="0">
                <a:solidFill>
                  <a:srgbClr val="FF0000"/>
                </a:solidFill>
              </a:rPr>
              <a:t>coaching?</a:t>
            </a:r>
          </a:p>
          <a:p>
            <a:pPr>
              <a:buFont typeface="Arial" pitchFamily="34" charset="0"/>
              <a:buChar char="•"/>
            </a:pPr>
            <a:r>
              <a:rPr lang="en-GB" sz="1600" b="1" dirty="0">
                <a:solidFill>
                  <a:srgbClr val="FF0000"/>
                </a:solidFill>
              </a:rPr>
              <a:t>performance coaching?</a:t>
            </a:r>
          </a:p>
          <a:p>
            <a:pPr>
              <a:lnSpc>
                <a:spcPct val="75000"/>
              </a:lnSpc>
            </a:pPr>
            <a:endParaRPr lang="en-GB" sz="1600" b="1" dirty="0">
              <a:solidFill>
                <a:schemeClr val="accent2"/>
              </a:solidFill>
            </a:endParaRPr>
          </a:p>
          <a:p>
            <a:pPr>
              <a:lnSpc>
                <a:spcPct val="75000"/>
              </a:lnSpc>
            </a:pPr>
            <a:endParaRPr lang="en-GB" sz="1600" dirty="0">
              <a:solidFill>
                <a:schemeClr val="accent2"/>
              </a:solidFill>
            </a:endParaRPr>
          </a:p>
          <a:p>
            <a:pPr>
              <a:buFont typeface="Arial" pitchFamily="34" charset="0"/>
              <a:buChar char="•"/>
            </a:pPr>
            <a:r>
              <a:rPr lang="en-GB" sz="1600" b="1" dirty="0"/>
              <a:t>listening</a:t>
            </a:r>
          </a:p>
          <a:p>
            <a:pPr>
              <a:buFont typeface="Arial" pitchFamily="34" charset="0"/>
              <a:buChar char="•"/>
            </a:pPr>
            <a:r>
              <a:rPr lang="en-GB" sz="1600" b="1" dirty="0"/>
              <a:t>questioning</a:t>
            </a:r>
          </a:p>
          <a:p>
            <a:pPr>
              <a:buFont typeface="Arial" pitchFamily="34" charset="0"/>
              <a:buChar char="•"/>
            </a:pPr>
            <a:r>
              <a:rPr lang="en-GB" sz="1600" b="1" dirty="0"/>
              <a:t>action planning</a:t>
            </a:r>
          </a:p>
          <a:p>
            <a:pPr>
              <a:buFont typeface="Arial" pitchFamily="34" charset="0"/>
              <a:buChar char="•"/>
            </a:pPr>
            <a:r>
              <a:rPr lang="en-GB" sz="1600" b="1" dirty="0"/>
              <a:t>goal setting</a:t>
            </a:r>
          </a:p>
          <a:p>
            <a:pPr>
              <a:buFont typeface="Arial" pitchFamily="34" charset="0"/>
              <a:buChar char="•"/>
            </a:pPr>
            <a:r>
              <a:rPr lang="en-GB" sz="1600" b="1" dirty="0"/>
              <a:t>overcome barriers and assumptions</a:t>
            </a:r>
          </a:p>
          <a:p>
            <a:pPr>
              <a:buFont typeface="Arial" pitchFamily="34" charset="0"/>
              <a:buChar char="•"/>
            </a:pPr>
            <a:r>
              <a:rPr lang="en-GB" sz="1600" b="1" dirty="0"/>
              <a:t>record reflections</a:t>
            </a:r>
          </a:p>
          <a:p>
            <a:pPr>
              <a:buFont typeface="Arial" pitchFamily="34" charset="0"/>
              <a:buChar char="•"/>
            </a:pPr>
            <a:r>
              <a:rPr lang="en-GB" sz="1600" b="1" dirty="0"/>
              <a:t>manage emotions </a:t>
            </a:r>
          </a:p>
          <a:p>
            <a:pPr>
              <a:buFont typeface="Arial" pitchFamily="34" charset="0"/>
              <a:buChar char="•"/>
            </a:pPr>
            <a:r>
              <a:rPr lang="en-GB" sz="1600" b="1" dirty="0"/>
              <a:t>coach?</a:t>
            </a:r>
            <a:endParaRPr lang="en-GB" sz="1600" dirty="0"/>
          </a:p>
        </p:txBody>
      </p:sp>
      <p:sp>
        <p:nvSpPr>
          <p:cNvPr id="12" name="Oval Callout 11"/>
          <p:cNvSpPr/>
          <p:nvPr/>
        </p:nvSpPr>
        <p:spPr>
          <a:xfrm>
            <a:off x="6516688" y="1196975"/>
            <a:ext cx="1943100" cy="792163"/>
          </a:xfrm>
          <a:prstGeom prst="wedgeEllipseCallout">
            <a:avLst/>
          </a:prstGeom>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r>
              <a:rPr lang="en-GB" sz="1400" dirty="0">
                <a:sym typeface="Arial" charset="0"/>
              </a:rPr>
              <a:t>knowledge</a:t>
            </a:r>
            <a:endParaRPr lang="en-US" sz="1400" dirty="0">
              <a:sym typeface="Arial" charset="0"/>
            </a:endParaRPr>
          </a:p>
        </p:txBody>
      </p:sp>
      <p:sp>
        <p:nvSpPr>
          <p:cNvPr id="15" name="Oval Callout 14"/>
          <p:cNvSpPr>
            <a:spLocks noChangeArrowheads="1"/>
          </p:cNvSpPr>
          <p:nvPr/>
        </p:nvSpPr>
        <p:spPr bwMode="auto">
          <a:xfrm>
            <a:off x="7019925" y="3933825"/>
            <a:ext cx="1152525" cy="612775"/>
          </a:xfrm>
          <a:prstGeom prst="wedgeEllipseCallout">
            <a:avLst>
              <a:gd name="adj1" fmla="val -147194"/>
              <a:gd name="adj2" fmla="val 6363"/>
            </a:avLst>
          </a:prstGeom>
          <a:solidFill>
            <a:schemeClr val="bg1"/>
          </a:solidFill>
          <a:ln w="25400" algn="ctr">
            <a:solidFill>
              <a:srgbClr val="A5C249"/>
            </a:solidFill>
            <a:miter lim="800000"/>
            <a:headEnd/>
            <a:tailEnd/>
          </a:ln>
        </p:spPr>
        <p:txBody>
          <a:bodyPr anchor="ctr"/>
          <a:lstStyle/>
          <a:p>
            <a:pPr algn="ctr" fontAlgn="auto">
              <a:spcBef>
                <a:spcPts val="0"/>
              </a:spcBef>
              <a:spcAft>
                <a:spcPts val="0"/>
              </a:spcAft>
              <a:defRPr/>
            </a:pPr>
            <a:r>
              <a:rPr lang="en-GB" dirty="0">
                <a:latin typeface="+mn-lt"/>
                <a:cs typeface="+mn-cs"/>
                <a:sym typeface="Arial" charset="0"/>
              </a:rPr>
              <a:t>skills</a:t>
            </a:r>
            <a:endParaRPr lang="en-US" dirty="0">
              <a:latin typeface="+mn-lt"/>
              <a:cs typeface="+mn-cs"/>
              <a:sym typeface="Arial" charset="0"/>
            </a:endParaRPr>
          </a:p>
        </p:txBody>
      </p:sp>
      <p:sp>
        <p:nvSpPr>
          <p:cNvPr id="15373" name="AutoShape 14"/>
          <p:cNvSpPr>
            <a:spLocks noChangeArrowheads="1"/>
          </p:cNvSpPr>
          <p:nvPr/>
        </p:nvSpPr>
        <p:spPr bwMode="auto">
          <a:xfrm>
            <a:off x="3924300" y="1125538"/>
            <a:ext cx="1057275" cy="554037"/>
          </a:xfrm>
          <a:prstGeom prst="triangle">
            <a:avLst>
              <a:gd name="adj" fmla="val 50000"/>
            </a:avLst>
          </a:prstGeom>
          <a:solidFill>
            <a:schemeClr val="accent1"/>
          </a:solidFill>
          <a:ln w="9525">
            <a:solidFill>
              <a:schemeClr val="tx1"/>
            </a:solidFill>
            <a:miter lim="800000"/>
            <a:headEnd/>
            <a:tailEnd/>
          </a:ln>
        </p:spPr>
        <p:txBody>
          <a:bodyPr wrap="none" anchor="ctr"/>
          <a:lstStyle/>
          <a:p>
            <a:endParaRPr lang="en-GB"/>
          </a:p>
        </p:txBody>
      </p:sp>
      <p:sp>
        <p:nvSpPr>
          <p:cNvPr id="15374" name="Text Box 16"/>
          <p:cNvSpPr txBox="1">
            <a:spLocks noChangeArrowheads="1"/>
          </p:cNvSpPr>
          <p:nvPr/>
        </p:nvSpPr>
        <p:spPr bwMode="auto">
          <a:xfrm>
            <a:off x="3781425" y="765175"/>
            <a:ext cx="1459555" cy="369332"/>
          </a:xfrm>
          <a:prstGeom prst="rect">
            <a:avLst/>
          </a:prstGeom>
          <a:noFill/>
          <a:ln w="9525">
            <a:noFill/>
            <a:miter lim="800000"/>
            <a:headEnd/>
            <a:tailEnd/>
          </a:ln>
        </p:spPr>
        <p:txBody>
          <a:bodyPr wrap="square">
            <a:spAutoFit/>
          </a:bodyPr>
          <a:lstStyle/>
          <a:p>
            <a:pPr algn="ctr"/>
            <a:r>
              <a:rPr lang="en-GB" dirty="0" smtClean="0"/>
              <a:t>BALANCE</a:t>
            </a:r>
            <a:endParaRPr lang="en-US" dirty="0"/>
          </a:p>
        </p:txBody>
      </p:sp>
      <p:sp>
        <p:nvSpPr>
          <p:cNvPr id="19" name="Line 15"/>
          <p:cNvSpPr>
            <a:spLocks noChangeShapeType="1"/>
          </p:cNvSpPr>
          <p:nvPr/>
        </p:nvSpPr>
        <p:spPr bwMode="auto">
          <a:xfrm>
            <a:off x="3635375" y="1125538"/>
            <a:ext cx="1800225" cy="0"/>
          </a:xfrm>
          <a:prstGeom prst="line">
            <a:avLst/>
          </a:prstGeom>
          <a:ln w="38100">
            <a:headEnd/>
            <a:tailEnd/>
          </a:ln>
        </p:spPr>
        <p:style>
          <a:lnRef idx="1">
            <a:schemeClr val="dk1"/>
          </a:lnRef>
          <a:fillRef idx="0">
            <a:schemeClr val="dk1"/>
          </a:fillRef>
          <a:effectRef idx="0">
            <a:schemeClr val="dk1"/>
          </a:effectRef>
          <a:fontRef idx="minor">
            <a:schemeClr val="tx1"/>
          </a:fontRef>
        </p:style>
        <p:txBody>
          <a:bodyPr/>
          <a:lstStyle/>
          <a:p>
            <a:pPr>
              <a:defRPr/>
            </a:pPr>
            <a:endParaRPr lang="en-GB">
              <a:sym typeface="Arial" charset="0"/>
            </a:endParaRPr>
          </a:p>
        </p:txBody>
      </p:sp>
      <p:pic>
        <p:nvPicPr>
          <p:cNvPr id="15376" name="Picture 11" descr="Helman Tor 2010 002.jpg"/>
          <p:cNvPicPr>
            <a:picLocks noGrp="1" noChangeAspect="1"/>
          </p:cNvPicPr>
          <p:nvPr isPhoto="1"/>
        </p:nvPicPr>
        <p:blipFill>
          <a:blip r:embed="rId3" cstate="print"/>
          <a:srcRect/>
          <a:stretch>
            <a:fillRect/>
          </a:stretch>
        </p:blipFill>
        <p:spPr bwMode="auto">
          <a:xfrm>
            <a:off x="107950" y="836613"/>
            <a:ext cx="1727200" cy="1296987"/>
          </a:xfrm>
          <a:prstGeom prst="rect">
            <a:avLst/>
          </a:prstGeom>
          <a:noFill/>
          <a:ln w="9525">
            <a:noFill/>
            <a:miter lim="800000"/>
            <a:headEnd/>
            <a:tailEnd/>
          </a:ln>
        </p:spPr>
      </p:pic>
    </p:spTree>
    <p:extLst>
      <p:ext uri="{BB962C8B-B14F-4D97-AF65-F5344CB8AC3E}">
        <p14:creationId xmlns:p14="http://schemas.microsoft.com/office/powerpoint/2010/main" val="22434004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nodeType="clickEffect">
                                  <p:stCondLst>
                                    <p:cond delay="0"/>
                                  </p:stCondLst>
                                  <p:childTnLst>
                                    <p:set>
                                      <p:cBhvr>
                                        <p:cTn id="10" dur="1" fill="hold">
                                          <p:stCondLst>
                                            <p:cond delay="0"/>
                                          </p:stCondLst>
                                        </p:cTn>
                                        <p:tgtEl>
                                          <p:spTgt spid="15368">
                                            <p:txEl>
                                              <p:pRg st="1" end="1"/>
                                            </p:txEl>
                                          </p:spTgt>
                                        </p:tgtEl>
                                        <p:attrNameLst>
                                          <p:attrName>style.visibility</p:attrName>
                                        </p:attrNameLst>
                                      </p:cBhvr>
                                      <p:to>
                                        <p:strVal val="visible"/>
                                      </p:to>
                                    </p:set>
                                    <p:animEffect transition="in" filter="blinds(horizontal)">
                                      <p:cBhvr>
                                        <p:cTn id="11" dur="500"/>
                                        <p:tgtEl>
                                          <p:spTgt spid="15368">
                                            <p:txEl>
                                              <p:pRg st="1" end="1"/>
                                            </p:txEl>
                                          </p:spTgt>
                                        </p:tgtEl>
                                      </p:cBhvr>
                                    </p:animEffect>
                                  </p:childTnLst>
                                </p:cTn>
                              </p:par>
                              <p:par>
                                <p:cTn id="12" presetID="3" presetClass="entr" presetSubtype="10" fill="hold" nodeType="withEffect">
                                  <p:stCondLst>
                                    <p:cond delay="0"/>
                                  </p:stCondLst>
                                  <p:childTnLst>
                                    <p:set>
                                      <p:cBhvr>
                                        <p:cTn id="13" dur="1" fill="hold">
                                          <p:stCondLst>
                                            <p:cond delay="0"/>
                                          </p:stCondLst>
                                        </p:cTn>
                                        <p:tgtEl>
                                          <p:spTgt spid="15368">
                                            <p:txEl>
                                              <p:pRg st="2" end="2"/>
                                            </p:txEl>
                                          </p:spTgt>
                                        </p:tgtEl>
                                        <p:attrNameLst>
                                          <p:attrName>style.visibility</p:attrName>
                                        </p:attrNameLst>
                                      </p:cBhvr>
                                      <p:to>
                                        <p:strVal val="visible"/>
                                      </p:to>
                                    </p:set>
                                    <p:animEffect transition="in" filter="blinds(horizontal)">
                                      <p:cBhvr>
                                        <p:cTn id="14" dur="500"/>
                                        <p:tgtEl>
                                          <p:spTgt spid="15368">
                                            <p:txEl>
                                              <p:pRg st="2" end="2"/>
                                            </p:txEl>
                                          </p:spTgt>
                                        </p:tgtEl>
                                      </p:cBhvr>
                                    </p:animEffect>
                                  </p:childTnLst>
                                </p:cTn>
                              </p:par>
                              <p:par>
                                <p:cTn id="15" presetID="3" presetClass="entr" presetSubtype="10" fill="hold" nodeType="withEffect">
                                  <p:stCondLst>
                                    <p:cond delay="0"/>
                                  </p:stCondLst>
                                  <p:childTnLst>
                                    <p:set>
                                      <p:cBhvr>
                                        <p:cTn id="16" dur="1" fill="hold">
                                          <p:stCondLst>
                                            <p:cond delay="0"/>
                                          </p:stCondLst>
                                        </p:cTn>
                                        <p:tgtEl>
                                          <p:spTgt spid="15368">
                                            <p:txEl>
                                              <p:pRg st="3" end="3"/>
                                            </p:txEl>
                                          </p:spTgt>
                                        </p:tgtEl>
                                        <p:attrNameLst>
                                          <p:attrName>style.visibility</p:attrName>
                                        </p:attrNameLst>
                                      </p:cBhvr>
                                      <p:to>
                                        <p:strVal val="visible"/>
                                      </p:to>
                                    </p:set>
                                    <p:animEffect transition="in" filter="blinds(horizontal)">
                                      <p:cBhvr>
                                        <p:cTn id="17" dur="500"/>
                                        <p:tgtEl>
                                          <p:spTgt spid="15368">
                                            <p:txEl>
                                              <p:pRg st="3" end="3"/>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15368">
                                            <p:txEl>
                                              <p:pRg st="4" end="4"/>
                                            </p:txEl>
                                          </p:spTgt>
                                        </p:tgtEl>
                                        <p:attrNameLst>
                                          <p:attrName>style.visibility</p:attrName>
                                        </p:attrNameLst>
                                      </p:cBhvr>
                                      <p:to>
                                        <p:strVal val="visible"/>
                                      </p:to>
                                    </p:set>
                                    <p:animEffect transition="in" filter="blinds(horizontal)">
                                      <p:cBhvr>
                                        <p:cTn id="20" dur="500"/>
                                        <p:tgtEl>
                                          <p:spTgt spid="15368">
                                            <p:txEl>
                                              <p:pRg st="4" end="4"/>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15368">
                                            <p:txEl>
                                              <p:pRg st="5" end="5"/>
                                            </p:txEl>
                                          </p:spTgt>
                                        </p:tgtEl>
                                        <p:attrNameLst>
                                          <p:attrName>style.visibility</p:attrName>
                                        </p:attrNameLst>
                                      </p:cBhvr>
                                      <p:to>
                                        <p:strVal val="visible"/>
                                      </p:to>
                                    </p:set>
                                    <p:animEffect transition="in" filter="blinds(horizontal)">
                                      <p:cBhvr>
                                        <p:cTn id="23" dur="500"/>
                                        <p:tgtEl>
                                          <p:spTgt spid="15368">
                                            <p:txEl>
                                              <p:pRg st="5" end="5"/>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15368">
                                            <p:txEl>
                                              <p:pRg st="6" end="6"/>
                                            </p:txEl>
                                          </p:spTgt>
                                        </p:tgtEl>
                                        <p:attrNameLst>
                                          <p:attrName>style.visibility</p:attrName>
                                        </p:attrNameLst>
                                      </p:cBhvr>
                                      <p:to>
                                        <p:strVal val="visible"/>
                                      </p:to>
                                    </p:set>
                                    <p:animEffect transition="in" filter="blinds(horizontal)">
                                      <p:cBhvr>
                                        <p:cTn id="26" dur="500"/>
                                        <p:tgtEl>
                                          <p:spTgt spid="15368">
                                            <p:txEl>
                                              <p:pRg st="6" end="6"/>
                                            </p:txEl>
                                          </p:spTgt>
                                        </p:tgtEl>
                                      </p:cBhvr>
                                    </p:animEffect>
                                  </p:childTnLst>
                                </p:cTn>
                              </p:par>
                              <p:par>
                                <p:cTn id="27" presetID="3" presetClass="entr" presetSubtype="10" fill="hold" nodeType="withEffect">
                                  <p:stCondLst>
                                    <p:cond delay="0"/>
                                  </p:stCondLst>
                                  <p:childTnLst>
                                    <p:set>
                                      <p:cBhvr>
                                        <p:cTn id="28" dur="1" fill="hold">
                                          <p:stCondLst>
                                            <p:cond delay="0"/>
                                          </p:stCondLst>
                                        </p:cTn>
                                        <p:tgtEl>
                                          <p:spTgt spid="15368">
                                            <p:txEl>
                                              <p:pRg st="7" end="7"/>
                                            </p:txEl>
                                          </p:spTgt>
                                        </p:tgtEl>
                                        <p:attrNameLst>
                                          <p:attrName>style.visibility</p:attrName>
                                        </p:attrNameLst>
                                      </p:cBhvr>
                                      <p:to>
                                        <p:strVal val="visible"/>
                                      </p:to>
                                    </p:set>
                                    <p:animEffect transition="in" filter="blinds(horizontal)">
                                      <p:cBhvr>
                                        <p:cTn id="29" dur="500"/>
                                        <p:tgtEl>
                                          <p:spTgt spid="15368">
                                            <p:txEl>
                                              <p:pRg st="7" end="7"/>
                                            </p:txEl>
                                          </p:spTgt>
                                        </p:tgtEl>
                                      </p:cBhvr>
                                    </p:animEffect>
                                  </p:childTnLst>
                                </p:cTn>
                              </p:par>
                              <p:par>
                                <p:cTn id="30" presetID="3" presetClass="entr" presetSubtype="10" fill="hold" nodeType="withEffect">
                                  <p:stCondLst>
                                    <p:cond delay="0"/>
                                  </p:stCondLst>
                                  <p:childTnLst>
                                    <p:set>
                                      <p:cBhvr>
                                        <p:cTn id="31" dur="1" fill="hold">
                                          <p:stCondLst>
                                            <p:cond delay="0"/>
                                          </p:stCondLst>
                                        </p:cTn>
                                        <p:tgtEl>
                                          <p:spTgt spid="15368">
                                            <p:txEl>
                                              <p:pRg st="8" end="8"/>
                                            </p:txEl>
                                          </p:spTgt>
                                        </p:tgtEl>
                                        <p:attrNameLst>
                                          <p:attrName>style.visibility</p:attrName>
                                        </p:attrNameLst>
                                      </p:cBhvr>
                                      <p:to>
                                        <p:strVal val="visible"/>
                                      </p:to>
                                    </p:set>
                                    <p:animEffect transition="in" filter="blinds(horizontal)">
                                      <p:cBhvr>
                                        <p:cTn id="32" dur="500"/>
                                        <p:tgtEl>
                                          <p:spTgt spid="15368">
                                            <p:txEl>
                                              <p:pRg st="8" end="8"/>
                                            </p:txEl>
                                          </p:spTgt>
                                        </p:tgtEl>
                                      </p:cBhvr>
                                    </p:animEffect>
                                  </p:childTnLst>
                                </p:cTn>
                              </p:par>
                              <p:par>
                                <p:cTn id="33" presetID="3" presetClass="entr" presetSubtype="10" fill="hold" nodeType="withEffect">
                                  <p:stCondLst>
                                    <p:cond delay="0"/>
                                  </p:stCondLst>
                                  <p:childTnLst>
                                    <p:set>
                                      <p:cBhvr>
                                        <p:cTn id="34" dur="1" fill="hold">
                                          <p:stCondLst>
                                            <p:cond delay="0"/>
                                          </p:stCondLst>
                                        </p:cTn>
                                        <p:tgtEl>
                                          <p:spTgt spid="15368">
                                            <p:txEl>
                                              <p:pRg st="9" end="9"/>
                                            </p:txEl>
                                          </p:spTgt>
                                        </p:tgtEl>
                                        <p:attrNameLst>
                                          <p:attrName>style.visibility</p:attrName>
                                        </p:attrNameLst>
                                      </p:cBhvr>
                                      <p:to>
                                        <p:strVal val="visible"/>
                                      </p:to>
                                    </p:set>
                                    <p:animEffect transition="in" filter="blinds(horizontal)">
                                      <p:cBhvr>
                                        <p:cTn id="35" dur="500"/>
                                        <p:tgtEl>
                                          <p:spTgt spid="15368">
                                            <p:txEl>
                                              <p:pRg st="9" end="9"/>
                                            </p:txEl>
                                          </p:spTgt>
                                        </p:tgtEl>
                                      </p:cBhvr>
                                    </p:animEffect>
                                  </p:childTnLst>
                                </p:cTn>
                              </p:par>
                              <p:par>
                                <p:cTn id="36" presetID="3" presetClass="entr" presetSubtype="10" fill="hold" nodeType="withEffect">
                                  <p:stCondLst>
                                    <p:cond delay="0"/>
                                  </p:stCondLst>
                                  <p:childTnLst>
                                    <p:set>
                                      <p:cBhvr>
                                        <p:cTn id="37" dur="1" fill="hold">
                                          <p:stCondLst>
                                            <p:cond delay="0"/>
                                          </p:stCondLst>
                                        </p:cTn>
                                        <p:tgtEl>
                                          <p:spTgt spid="15368">
                                            <p:txEl>
                                              <p:pRg st="10" end="10"/>
                                            </p:txEl>
                                          </p:spTgt>
                                        </p:tgtEl>
                                        <p:attrNameLst>
                                          <p:attrName>style.visibility</p:attrName>
                                        </p:attrNameLst>
                                      </p:cBhvr>
                                      <p:to>
                                        <p:strVal val="visible"/>
                                      </p:to>
                                    </p:set>
                                    <p:animEffect transition="in" filter="blinds(horizontal)">
                                      <p:cBhvr>
                                        <p:cTn id="38" dur="500"/>
                                        <p:tgtEl>
                                          <p:spTgt spid="15368">
                                            <p:txEl>
                                              <p:pRg st="10" end="10"/>
                                            </p:txEl>
                                          </p:spTgt>
                                        </p:tgtEl>
                                      </p:cBhvr>
                                    </p:animEffect>
                                  </p:childTnLst>
                                </p:cTn>
                              </p:par>
                              <p:par>
                                <p:cTn id="39" presetID="3" presetClass="entr" presetSubtype="10" fill="hold" nodeType="withEffect">
                                  <p:stCondLst>
                                    <p:cond delay="0"/>
                                  </p:stCondLst>
                                  <p:childTnLst>
                                    <p:set>
                                      <p:cBhvr>
                                        <p:cTn id="40" dur="1" fill="hold">
                                          <p:stCondLst>
                                            <p:cond delay="0"/>
                                          </p:stCondLst>
                                        </p:cTn>
                                        <p:tgtEl>
                                          <p:spTgt spid="15368">
                                            <p:txEl>
                                              <p:pRg st="11" end="11"/>
                                            </p:txEl>
                                          </p:spTgt>
                                        </p:tgtEl>
                                        <p:attrNameLst>
                                          <p:attrName>style.visibility</p:attrName>
                                        </p:attrNameLst>
                                      </p:cBhvr>
                                      <p:to>
                                        <p:strVal val="visible"/>
                                      </p:to>
                                    </p:set>
                                    <p:animEffect transition="in" filter="blinds(horizontal)">
                                      <p:cBhvr>
                                        <p:cTn id="41" dur="500"/>
                                        <p:tgtEl>
                                          <p:spTgt spid="15368">
                                            <p:txEl>
                                              <p:pRg st="11" end="11"/>
                                            </p:txEl>
                                          </p:spTgt>
                                        </p:tgtEl>
                                      </p:cBhvr>
                                    </p:animEffect>
                                  </p:childTnLst>
                                </p:cTn>
                              </p:par>
                              <p:par>
                                <p:cTn id="42" presetID="3" presetClass="entr" presetSubtype="10" fill="hold" nodeType="withEffect">
                                  <p:stCondLst>
                                    <p:cond delay="0"/>
                                  </p:stCondLst>
                                  <p:childTnLst>
                                    <p:set>
                                      <p:cBhvr>
                                        <p:cTn id="43" dur="1" fill="hold">
                                          <p:stCondLst>
                                            <p:cond delay="0"/>
                                          </p:stCondLst>
                                        </p:cTn>
                                        <p:tgtEl>
                                          <p:spTgt spid="15368">
                                            <p:txEl>
                                              <p:pRg st="12" end="12"/>
                                            </p:txEl>
                                          </p:spTgt>
                                        </p:tgtEl>
                                        <p:attrNameLst>
                                          <p:attrName>style.visibility</p:attrName>
                                        </p:attrNameLst>
                                      </p:cBhvr>
                                      <p:to>
                                        <p:strVal val="visible"/>
                                      </p:to>
                                    </p:set>
                                    <p:animEffect transition="in" filter="blinds(horizontal)">
                                      <p:cBhvr>
                                        <p:cTn id="44" dur="500"/>
                                        <p:tgtEl>
                                          <p:spTgt spid="15368">
                                            <p:txEl>
                                              <p:pRg st="12" end="12"/>
                                            </p:txEl>
                                          </p:spTgt>
                                        </p:tgtEl>
                                      </p:cBhvr>
                                    </p:animEffect>
                                  </p:childTnLst>
                                </p:cTn>
                              </p:par>
                              <p:par>
                                <p:cTn id="45" presetID="3" presetClass="entr" presetSubtype="10" fill="hold" nodeType="withEffect">
                                  <p:stCondLst>
                                    <p:cond delay="0"/>
                                  </p:stCondLst>
                                  <p:childTnLst>
                                    <p:set>
                                      <p:cBhvr>
                                        <p:cTn id="46" dur="1" fill="hold">
                                          <p:stCondLst>
                                            <p:cond delay="0"/>
                                          </p:stCondLst>
                                        </p:cTn>
                                        <p:tgtEl>
                                          <p:spTgt spid="15368">
                                            <p:txEl>
                                              <p:pRg st="13" end="13"/>
                                            </p:txEl>
                                          </p:spTgt>
                                        </p:tgtEl>
                                        <p:attrNameLst>
                                          <p:attrName>style.visibility</p:attrName>
                                        </p:attrNameLst>
                                      </p:cBhvr>
                                      <p:to>
                                        <p:strVal val="visible"/>
                                      </p:to>
                                    </p:set>
                                    <p:animEffect transition="in" filter="blinds(horizontal)">
                                      <p:cBhvr>
                                        <p:cTn id="47" dur="500"/>
                                        <p:tgtEl>
                                          <p:spTgt spid="15368">
                                            <p:txEl>
                                              <p:pRg st="13" end="1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3" presetClass="entr" presetSubtype="10" fill="hold" nodeType="clickEffect">
                                  <p:stCondLst>
                                    <p:cond delay="0"/>
                                  </p:stCondLst>
                                  <p:childTnLst>
                                    <p:set>
                                      <p:cBhvr>
                                        <p:cTn id="55" dur="1" fill="hold">
                                          <p:stCondLst>
                                            <p:cond delay="0"/>
                                          </p:stCondLst>
                                        </p:cTn>
                                        <p:tgtEl>
                                          <p:spTgt spid="15370">
                                            <p:txEl>
                                              <p:pRg st="0" end="0"/>
                                            </p:txEl>
                                          </p:spTgt>
                                        </p:tgtEl>
                                        <p:attrNameLst>
                                          <p:attrName>style.visibility</p:attrName>
                                        </p:attrNameLst>
                                      </p:cBhvr>
                                      <p:to>
                                        <p:strVal val="visible"/>
                                      </p:to>
                                    </p:set>
                                    <p:animEffect transition="in" filter="blinds(horizontal)">
                                      <p:cBhvr>
                                        <p:cTn id="56" dur="500"/>
                                        <p:tgtEl>
                                          <p:spTgt spid="15370">
                                            <p:txEl>
                                              <p:pRg st="0" end="0"/>
                                            </p:txEl>
                                          </p:spTgt>
                                        </p:tgtEl>
                                      </p:cBhvr>
                                    </p:animEffect>
                                  </p:childTnLst>
                                </p:cTn>
                              </p:par>
                              <p:par>
                                <p:cTn id="57" presetID="3" presetClass="entr" presetSubtype="10" fill="hold" nodeType="withEffect">
                                  <p:stCondLst>
                                    <p:cond delay="0"/>
                                  </p:stCondLst>
                                  <p:childTnLst>
                                    <p:set>
                                      <p:cBhvr>
                                        <p:cTn id="58" dur="1" fill="hold">
                                          <p:stCondLst>
                                            <p:cond delay="0"/>
                                          </p:stCondLst>
                                        </p:cTn>
                                        <p:tgtEl>
                                          <p:spTgt spid="15370">
                                            <p:txEl>
                                              <p:pRg st="1" end="1"/>
                                            </p:txEl>
                                          </p:spTgt>
                                        </p:tgtEl>
                                        <p:attrNameLst>
                                          <p:attrName>style.visibility</p:attrName>
                                        </p:attrNameLst>
                                      </p:cBhvr>
                                      <p:to>
                                        <p:strVal val="visible"/>
                                      </p:to>
                                    </p:set>
                                    <p:animEffect transition="in" filter="blinds(horizontal)">
                                      <p:cBhvr>
                                        <p:cTn id="59" dur="500"/>
                                        <p:tgtEl>
                                          <p:spTgt spid="15370">
                                            <p:txEl>
                                              <p:pRg st="1" end="1"/>
                                            </p:txEl>
                                          </p:spTgt>
                                        </p:tgtEl>
                                      </p:cBhvr>
                                    </p:animEffect>
                                  </p:childTnLst>
                                </p:cTn>
                              </p:par>
                              <p:par>
                                <p:cTn id="60" presetID="3" presetClass="entr" presetSubtype="10" fill="hold" nodeType="withEffect">
                                  <p:stCondLst>
                                    <p:cond delay="0"/>
                                  </p:stCondLst>
                                  <p:childTnLst>
                                    <p:set>
                                      <p:cBhvr>
                                        <p:cTn id="61" dur="1" fill="hold">
                                          <p:stCondLst>
                                            <p:cond delay="0"/>
                                          </p:stCondLst>
                                        </p:cTn>
                                        <p:tgtEl>
                                          <p:spTgt spid="15370">
                                            <p:txEl>
                                              <p:pRg st="2" end="2"/>
                                            </p:txEl>
                                          </p:spTgt>
                                        </p:tgtEl>
                                        <p:attrNameLst>
                                          <p:attrName>style.visibility</p:attrName>
                                        </p:attrNameLst>
                                      </p:cBhvr>
                                      <p:to>
                                        <p:strVal val="visible"/>
                                      </p:to>
                                    </p:set>
                                    <p:animEffect transition="in" filter="blinds(horizontal)">
                                      <p:cBhvr>
                                        <p:cTn id="62" dur="500"/>
                                        <p:tgtEl>
                                          <p:spTgt spid="15370">
                                            <p:txEl>
                                              <p:pRg st="2" end="2"/>
                                            </p:txEl>
                                          </p:spTgt>
                                        </p:tgtEl>
                                      </p:cBhvr>
                                    </p:animEffect>
                                  </p:childTnLst>
                                </p:cTn>
                              </p:par>
                              <p:par>
                                <p:cTn id="63" presetID="3" presetClass="entr" presetSubtype="10" fill="hold" nodeType="withEffect">
                                  <p:stCondLst>
                                    <p:cond delay="0"/>
                                  </p:stCondLst>
                                  <p:childTnLst>
                                    <p:set>
                                      <p:cBhvr>
                                        <p:cTn id="64" dur="1" fill="hold">
                                          <p:stCondLst>
                                            <p:cond delay="0"/>
                                          </p:stCondLst>
                                        </p:cTn>
                                        <p:tgtEl>
                                          <p:spTgt spid="15370">
                                            <p:txEl>
                                              <p:pRg st="3" end="3"/>
                                            </p:txEl>
                                          </p:spTgt>
                                        </p:tgtEl>
                                        <p:attrNameLst>
                                          <p:attrName>style.visibility</p:attrName>
                                        </p:attrNameLst>
                                      </p:cBhvr>
                                      <p:to>
                                        <p:strVal val="visible"/>
                                      </p:to>
                                    </p:set>
                                    <p:animEffect transition="in" filter="blinds(horizontal)">
                                      <p:cBhvr>
                                        <p:cTn id="65" dur="500"/>
                                        <p:tgtEl>
                                          <p:spTgt spid="15370">
                                            <p:txEl>
                                              <p:pRg st="3" end="3"/>
                                            </p:txEl>
                                          </p:spTgt>
                                        </p:tgtEl>
                                      </p:cBhvr>
                                    </p:animEffect>
                                  </p:childTnLst>
                                </p:cTn>
                              </p:par>
                              <p:par>
                                <p:cTn id="66" presetID="3" presetClass="entr" presetSubtype="10" fill="hold" nodeType="withEffect">
                                  <p:stCondLst>
                                    <p:cond delay="0"/>
                                  </p:stCondLst>
                                  <p:childTnLst>
                                    <p:set>
                                      <p:cBhvr>
                                        <p:cTn id="67" dur="1" fill="hold">
                                          <p:stCondLst>
                                            <p:cond delay="0"/>
                                          </p:stCondLst>
                                        </p:cTn>
                                        <p:tgtEl>
                                          <p:spTgt spid="15370">
                                            <p:txEl>
                                              <p:pRg st="4" end="4"/>
                                            </p:txEl>
                                          </p:spTgt>
                                        </p:tgtEl>
                                        <p:attrNameLst>
                                          <p:attrName>style.visibility</p:attrName>
                                        </p:attrNameLst>
                                      </p:cBhvr>
                                      <p:to>
                                        <p:strVal val="visible"/>
                                      </p:to>
                                    </p:set>
                                    <p:animEffect transition="in" filter="blinds(horizontal)">
                                      <p:cBhvr>
                                        <p:cTn id="68" dur="500"/>
                                        <p:tgtEl>
                                          <p:spTgt spid="15370">
                                            <p:txEl>
                                              <p:pRg st="4" end="4"/>
                                            </p:txEl>
                                          </p:spTgt>
                                        </p:tgtEl>
                                      </p:cBhvr>
                                    </p:animEffect>
                                  </p:childTnLst>
                                </p:cTn>
                              </p:par>
                              <p:par>
                                <p:cTn id="69" presetID="3" presetClass="entr" presetSubtype="10" fill="hold" nodeType="withEffect">
                                  <p:stCondLst>
                                    <p:cond delay="0"/>
                                  </p:stCondLst>
                                  <p:childTnLst>
                                    <p:set>
                                      <p:cBhvr>
                                        <p:cTn id="70" dur="1" fill="hold">
                                          <p:stCondLst>
                                            <p:cond delay="0"/>
                                          </p:stCondLst>
                                        </p:cTn>
                                        <p:tgtEl>
                                          <p:spTgt spid="15370">
                                            <p:txEl>
                                              <p:pRg st="5" end="5"/>
                                            </p:txEl>
                                          </p:spTgt>
                                        </p:tgtEl>
                                        <p:attrNameLst>
                                          <p:attrName>style.visibility</p:attrName>
                                        </p:attrNameLst>
                                      </p:cBhvr>
                                      <p:to>
                                        <p:strVal val="visible"/>
                                      </p:to>
                                    </p:set>
                                    <p:animEffect transition="in" filter="blinds(horizontal)">
                                      <p:cBhvr>
                                        <p:cTn id="71" dur="500"/>
                                        <p:tgtEl>
                                          <p:spTgt spid="15370">
                                            <p:txEl>
                                              <p:pRg st="5" end="5"/>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15"/>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3" presetClass="entr" presetSubtype="10" fill="hold" nodeType="clickEffect">
                                  <p:stCondLst>
                                    <p:cond delay="0"/>
                                  </p:stCondLst>
                                  <p:childTnLst>
                                    <p:set>
                                      <p:cBhvr>
                                        <p:cTn id="79" dur="1" fill="hold">
                                          <p:stCondLst>
                                            <p:cond delay="0"/>
                                          </p:stCondLst>
                                        </p:cTn>
                                        <p:tgtEl>
                                          <p:spTgt spid="15370">
                                            <p:txEl>
                                              <p:pRg st="8" end="8"/>
                                            </p:txEl>
                                          </p:spTgt>
                                        </p:tgtEl>
                                        <p:attrNameLst>
                                          <p:attrName>style.visibility</p:attrName>
                                        </p:attrNameLst>
                                      </p:cBhvr>
                                      <p:to>
                                        <p:strVal val="visible"/>
                                      </p:to>
                                    </p:set>
                                    <p:animEffect transition="in" filter="blinds(horizontal)">
                                      <p:cBhvr>
                                        <p:cTn id="80" dur="500"/>
                                        <p:tgtEl>
                                          <p:spTgt spid="15370">
                                            <p:txEl>
                                              <p:pRg st="8" end="8"/>
                                            </p:txEl>
                                          </p:spTgt>
                                        </p:tgtEl>
                                      </p:cBhvr>
                                    </p:animEffect>
                                  </p:childTnLst>
                                </p:cTn>
                              </p:par>
                              <p:par>
                                <p:cTn id="81" presetID="3" presetClass="entr" presetSubtype="10" fill="hold" nodeType="withEffect">
                                  <p:stCondLst>
                                    <p:cond delay="0"/>
                                  </p:stCondLst>
                                  <p:childTnLst>
                                    <p:set>
                                      <p:cBhvr>
                                        <p:cTn id="82" dur="1" fill="hold">
                                          <p:stCondLst>
                                            <p:cond delay="0"/>
                                          </p:stCondLst>
                                        </p:cTn>
                                        <p:tgtEl>
                                          <p:spTgt spid="15370">
                                            <p:txEl>
                                              <p:pRg st="9" end="9"/>
                                            </p:txEl>
                                          </p:spTgt>
                                        </p:tgtEl>
                                        <p:attrNameLst>
                                          <p:attrName>style.visibility</p:attrName>
                                        </p:attrNameLst>
                                      </p:cBhvr>
                                      <p:to>
                                        <p:strVal val="visible"/>
                                      </p:to>
                                    </p:set>
                                    <p:animEffect transition="in" filter="blinds(horizontal)">
                                      <p:cBhvr>
                                        <p:cTn id="83" dur="500"/>
                                        <p:tgtEl>
                                          <p:spTgt spid="15370">
                                            <p:txEl>
                                              <p:pRg st="9" end="9"/>
                                            </p:txEl>
                                          </p:spTgt>
                                        </p:tgtEl>
                                      </p:cBhvr>
                                    </p:animEffect>
                                  </p:childTnLst>
                                </p:cTn>
                              </p:par>
                              <p:par>
                                <p:cTn id="84" presetID="3" presetClass="entr" presetSubtype="10" fill="hold" nodeType="withEffect">
                                  <p:stCondLst>
                                    <p:cond delay="0"/>
                                  </p:stCondLst>
                                  <p:childTnLst>
                                    <p:set>
                                      <p:cBhvr>
                                        <p:cTn id="85" dur="1" fill="hold">
                                          <p:stCondLst>
                                            <p:cond delay="0"/>
                                          </p:stCondLst>
                                        </p:cTn>
                                        <p:tgtEl>
                                          <p:spTgt spid="15370">
                                            <p:txEl>
                                              <p:pRg st="10" end="10"/>
                                            </p:txEl>
                                          </p:spTgt>
                                        </p:tgtEl>
                                        <p:attrNameLst>
                                          <p:attrName>style.visibility</p:attrName>
                                        </p:attrNameLst>
                                      </p:cBhvr>
                                      <p:to>
                                        <p:strVal val="visible"/>
                                      </p:to>
                                    </p:set>
                                    <p:animEffect transition="in" filter="blinds(horizontal)">
                                      <p:cBhvr>
                                        <p:cTn id="86" dur="500"/>
                                        <p:tgtEl>
                                          <p:spTgt spid="15370">
                                            <p:txEl>
                                              <p:pRg st="10" end="10"/>
                                            </p:txEl>
                                          </p:spTgt>
                                        </p:tgtEl>
                                      </p:cBhvr>
                                    </p:animEffect>
                                  </p:childTnLst>
                                </p:cTn>
                              </p:par>
                              <p:par>
                                <p:cTn id="87" presetID="3" presetClass="entr" presetSubtype="10" fill="hold" nodeType="withEffect">
                                  <p:stCondLst>
                                    <p:cond delay="0"/>
                                  </p:stCondLst>
                                  <p:childTnLst>
                                    <p:set>
                                      <p:cBhvr>
                                        <p:cTn id="88" dur="1" fill="hold">
                                          <p:stCondLst>
                                            <p:cond delay="0"/>
                                          </p:stCondLst>
                                        </p:cTn>
                                        <p:tgtEl>
                                          <p:spTgt spid="15370">
                                            <p:txEl>
                                              <p:pRg st="11" end="11"/>
                                            </p:txEl>
                                          </p:spTgt>
                                        </p:tgtEl>
                                        <p:attrNameLst>
                                          <p:attrName>style.visibility</p:attrName>
                                        </p:attrNameLst>
                                      </p:cBhvr>
                                      <p:to>
                                        <p:strVal val="visible"/>
                                      </p:to>
                                    </p:set>
                                    <p:animEffect transition="in" filter="blinds(horizontal)">
                                      <p:cBhvr>
                                        <p:cTn id="89" dur="500"/>
                                        <p:tgtEl>
                                          <p:spTgt spid="15370">
                                            <p:txEl>
                                              <p:pRg st="11" end="11"/>
                                            </p:txEl>
                                          </p:spTgt>
                                        </p:tgtEl>
                                      </p:cBhvr>
                                    </p:animEffect>
                                  </p:childTnLst>
                                </p:cTn>
                              </p:par>
                              <p:par>
                                <p:cTn id="90" presetID="3" presetClass="entr" presetSubtype="10" fill="hold" nodeType="withEffect">
                                  <p:stCondLst>
                                    <p:cond delay="0"/>
                                  </p:stCondLst>
                                  <p:childTnLst>
                                    <p:set>
                                      <p:cBhvr>
                                        <p:cTn id="91" dur="1" fill="hold">
                                          <p:stCondLst>
                                            <p:cond delay="0"/>
                                          </p:stCondLst>
                                        </p:cTn>
                                        <p:tgtEl>
                                          <p:spTgt spid="15370">
                                            <p:txEl>
                                              <p:pRg st="12" end="12"/>
                                            </p:txEl>
                                          </p:spTgt>
                                        </p:tgtEl>
                                        <p:attrNameLst>
                                          <p:attrName>style.visibility</p:attrName>
                                        </p:attrNameLst>
                                      </p:cBhvr>
                                      <p:to>
                                        <p:strVal val="visible"/>
                                      </p:to>
                                    </p:set>
                                    <p:animEffect transition="in" filter="blinds(horizontal)">
                                      <p:cBhvr>
                                        <p:cTn id="92" dur="500"/>
                                        <p:tgtEl>
                                          <p:spTgt spid="15370">
                                            <p:txEl>
                                              <p:pRg st="12" end="12"/>
                                            </p:txEl>
                                          </p:spTgt>
                                        </p:tgtEl>
                                      </p:cBhvr>
                                    </p:animEffect>
                                  </p:childTnLst>
                                </p:cTn>
                              </p:par>
                              <p:par>
                                <p:cTn id="93" presetID="3" presetClass="entr" presetSubtype="10" fill="hold" nodeType="withEffect">
                                  <p:stCondLst>
                                    <p:cond delay="0"/>
                                  </p:stCondLst>
                                  <p:childTnLst>
                                    <p:set>
                                      <p:cBhvr>
                                        <p:cTn id="94" dur="1" fill="hold">
                                          <p:stCondLst>
                                            <p:cond delay="0"/>
                                          </p:stCondLst>
                                        </p:cTn>
                                        <p:tgtEl>
                                          <p:spTgt spid="15370">
                                            <p:txEl>
                                              <p:pRg st="13" end="13"/>
                                            </p:txEl>
                                          </p:spTgt>
                                        </p:tgtEl>
                                        <p:attrNameLst>
                                          <p:attrName>style.visibility</p:attrName>
                                        </p:attrNameLst>
                                      </p:cBhvr>
                                      <p:to>
                                        <p:strVal val="visible"/>
                                      </p:to>
                                    </p:set>
                                    <p:animEffect transition="in" filter="blinds(horizontal)">
                                      <p:cBhvr>
                                        <p:cTn id="95" dur="500"/>
                                        <p:tgtEl>
                                          <p:spTgt spid="15370">
                                            <p:txEl>
                                              <p:pRg st="13" end="13"/>
                                            </p:txEl>
                                          </p:spTgt>
                                        </p:tgtEl>
                                      </p:cBhvr>
                                    </p:animEffect>
                                  </p:childTnLst>
                                </p:cTn>
                              </p:par>
                              <p:par>
                                <p:cTn id="96" presetID="3" presetClass="entr" presetSubtype="10" fill="hold" nodeType="withEffect">
                                  <p:stCondLst>
                                    <p:cond delay="0"/>
                                  </p:stCondLst>
                                  <p:childTnLst>
                                    <p:set>
                                      <p:cBhvr>
                                        <p:cTn id="97" dur="1" fill="hold">
                                          <p:stCondLst>
                                            <p:cond delay="0"/>
                                          </p:stCondLst>
                                        </p:cTn>
                                        <p:tgtEl>
                                          <p:spTgt spid="15370">
                                            <p:txEl>
                                              <p:pRg st="14" end="14"/>
                                            </p:txEl>
                                          </p:spTgt>
                                        </p:tgtEl>
                                        <p:attrNameLst>
                                          <p:attrName>style.visibility</p:attrName>
                                        </p:attrNameLst>
                                      </p:cBhvr>
                                      <p:to>
                                        <p:strVal val="visible"/>
                                      </p:to>
                                    </p:set>
                                    <p:animEffect transition="in" filter="blinds(horizontal)">
                                      <p:cBhvr>
                                        <p:cTn id="98" dur="500"/>
                                        <p:tgtEl>
                                          <p:spTgt spid="15370">
                                            <p:txEl>
                                              <p:pRg st="14" end="14"/>
                                            </p:txEl>
                                          </p:spTgt>
                                        </p:tgtEl>
                                      </p:cBhvr>
                                    </p:animEffect>
                                  </p:childTnLst>
                                </p:cTn>
                              </p:par>
                              <p:par>
                                <p:cTn id="99" presetID="3" presetClass="entr" presetSubtype="10" fill="hold" nodeType="withEffect">
                                  <p:stCondLst>
                                    <p:cond delay="0"/>
                                  </p:stCondLst>
                                  <p:childTnLst>
                                    <p:set>
                                      <p:cBhvr>
                                        <p:cTn id="100" dur="1" fill="hold">
                                          <p:stCondLst>
                                            <p:cond delay="0"/>
                                          </p:stCondLst>
                                        </p:cTn>
                                        <p:tgtEl>
                                          <p:spTgt spid="15370">
                                            <p:txEl>
                                              <p:pRg st="15" end="15"/>
                                            </p:txEl>
                                          </p:spTgt>
                                        </p:tgtEl>
                                        <p:attrNameLst>
                                          <p:attrName>style.visibility</p:attrName>
                                        </p:attrNameLst>
                                      </p:cBhvr>
                                      <p:to>
                                        <p:strVal val="visible"/>
                                      </p:to>
                                    </p:set>
                                    <p:animEffect transition="in" filter="blinds(horizontal)">
                                      <p:cBhvr>
                                        <p:cTn id="101" dur="500"/>
                                        <p:tgtEl>
                                          <p:spTgt spid="15370">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4"/>
          <p:cNvSpPr>
            <a:spLocks noGrp="1"/>
          </p:cNvSpPr>
          <p:nvPr>
            <p:ph type="ftr" sz="quarter" idx="11"/>
          </p:nvPr>
        </p:nvSpPr>
        <p:spPr>
          <a:noFill/>
        </p:spPr>
        <p:txBody>
          <a:bodyPr/>
          <a:lstStyle/>
          <a:p>
            <a:r>
              <a:rPr lang="en-US" smtClean="0"/>
              <a:t>OHT # </a:t>
            </a:r>
            <a:fld id="{D593BC88-5DD4-D344-BA15-4C19CC508EC8}" type="slidenum">
              <a:rPr lang="en-US" smtClean="0"/>
              <a:pPr/>
              <a:t>13</a:t>
            </a:fld>
            <a:endParaRPr lang="en-AU" smtClean="0"/>
          </a:p>
        </p:txBody>
      </p:sp>
      <p:sp>
        <p:nvSpPr>
          <p:cNvPr id="19459" name="Rectangle 2"/>
          <p:cNvSpPr>
            <a:spLocks noGrp="1" noChangeArrowheads="1"/>
          </p:cNvSpPr>
          <p:nvPr>
            <p:ph type="title"/>
          </p:nvPr>
        </p:nvSpPr>
        <p:spPr>
          <a:xfrm>
            <a:off x="457200" y="704088"/>
            <a:ext cx="8229600" cy="739195"/>
          </a:xfrm>
        </p:spPr>
        <p:txBody>
          <a:bodyPr>
            <a:normAutofit/>
          </a:bodyPr>
          <a:lstStyle/>
          <a:p>
            <a:pPr eaLnBrk="1" hangingPunct="1"/>
            <a:r>
              <a:rPr lang="en-AU" sz="3600" dirty="0"/>
              <a:t>Some Characteristics</a:t>
            </a:r>
            <a:r>
              <a:rPr lang="en-US" sz="3600" dirty="0"/>
              <a:t> </a:t>
            </a:r>
            <a:r>
              <a:rPr lang="en-AU" sz="3600" dirty="0"/>
              <a:t>of a Good Mentor</a:t>
            </a:r>
          </a:p>
        </p:txBody>
      </p:sp>
      <p:sp>
        <p:nvSpPr>
          <p:cNvPr id="19460" name="Rectangle 3"/>
          <p:cNvSpPr>
            <a:spLocks noGrp="1" noChangeArrowheads="1"/>
          </p:cNvSpPr>
          <p:nvPr>
            <p:ph type="body" idx="1"/>
          </p:nvPr>
        </p:nvSpPr>
        <p:spPr/>
        <p:txBody>
          <a:bodyPr/>
          <a:lstStyle/>
          <a:p>
            <a:pPr eaLnBrk="1" hangingPunct="1">
              <a:lnSpc>
                <a:spcPct val="90000"/>
              </a:lnSpc>
            </a:pPr>
            <a:r>
              <a:rPr lang="en-AU" sz="2400" dirty="0"/>
              <a:t>Approachable and welcoming</a:t>
            </a:r>
          </a:p>
          <a:p>
            <a:pPr eaLnBrk="1" hangingPunct="1">
              <a:lnSpc>
                <a:spcPct val="90000"/>
              </a:lnSpc>
            </a:pPr>
            <a:r>
              <a:rPr lang="en-AU" sz="2400" dirty="0"/>
              <a:t>Shares information and experiences openly </a:t>
            </a:r>
          </a:p>
          <a:p>
            <a:pPr eaLnBrk="1" hangingPunct="1">
              <a:lnSpc>
                <a:spcPct val="90000"/>
              </a:lnSpc>
            </a:pPr>
            <a:r>
              <a:rPr lang="en-AU" sz="2400" dirty="0"/>
              <a:t>Good communication skills</a:t>
            </a:r>
          </a:p>
          <a:p>
            <a:pPr eaLnBrk="1" hangingPunct="1">
              <a:lnSpc>
                <a:spcPct val="90000"/>
              </a:lnSpc>
            </a:pPr>
            <a:r>
              <a:rPr lang="en-AU" sz="2400" dirty="0"/>
              <a:t>Trustworthy</a:t>
            </a:r>
          </a:p>
          <a:p>
            <a:pPr eaLnBrk="1" hangingPunct="1">
              <a:lnSpc>
                <a:spcPct val="90000"/>
              </a:lnSpc>
            </a:pPr>
            <a:r>
              <a:rPr lang="en-US" sz="2400" dirty="0"/>
              <a:t>Provides accurate and appropriate feedback</a:t>
            </a:r>
            <a:endParaRPr lang="en-AU" sz="2400" dirty="0"/>
          </a:p>
          <a:p>
            <a:pPr eaLnBrk="1" hangingPunct="1">
              <a:lnSpc>
                <a:spcPct val="90000"/>
              </a:lnSpc>
            </a:pPr>
            <a:r>
              <a:rPr lang="en-AU" sz="2400" dirty="0"/>
              <a:t>Technical expertise</a:t>
            </a:r>
          </a:p>
          <a:p>
            <a:pPr eaLnBrk="1" hangingPunct="1">
              <a:lnSpc>
                <a:spcPct val="90000"/>
              </a:lnSpc>
            </a:pPr>
            <a:r>
              <a:rPr lang="en-AU" sz="2400" dirty="0"/>
              <a:t>Motivating, encouraging, positive and empowering</a:t>
            </a:r>
          </a:p>
          <a:p>
            <a:pPr eaLnBrk="1" hangingPunct="1">
              <a:lnSpc>
                <a:spcPct val="90000"/>
              </a:lnSpc>
            </a:pPr>
            <a:r>
              <a:rPr lang="en-US" sz="2400" dirty="0"/>
              <a:t>Allocates appropriate</a:t>
            </a:r>
            <a:r>
              <a:rPr lang="en-AU" sz="2400" dirty="0"/>
              <a:t> time to mentoring</a:t>
            </a:r>
            <a:endParaRPr lang="en-US" sz="2400" dirty="0"/>
          </a:p>
          <a:p>
            <a:pPr eaLnBrk="1" hangingPunct="1">
              <a:lnSpc>
                <a:spcPct val="90000"/>
              </a:lnSpc>
            </a:pPr>
            <a:r>
              <a:rPr lang="en-US" sz="2400" dirty="0"/>
              <a:t>Sensitive to the needs of the coach/official</a:t>
            </a:r>
          </a:p>
          <a:p>
            <a:pPr eaLnBrk="1" hangingPunct="1">
              <a:lnSpc>
                <a:spcPct val="90000"/>
              </a:lnSpc>
            </a:pPr>
            <a:endParaRPr lang="en-AU" sz="2400" dirty="0"/>
          </a:p>
          <a:p>
            <a:pPr eaLnBrk="1" hangingPunct="1">
              <a:lnSpc>
                <a:spcPct val="90000"/>
              </a:lnSpc>
            </a:pPr>
            <a:endParaRPr lang="en-AU" sz="2400" dirty="0"/>
          </a:p>
          <a:p>
            <a:pPr eaLnBrk="1" hangingPunct="1">
              <a:lnSpc>
                <a:spcPct val="90000"/>
              </a:lnSpc>
            </a:pPr>
            <a:endParaRPr lang="en-AU"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2"/>
          <p:cNvSpPr>
            <a:spLocks noGrp="1" noChangeArrowheads="1"/>
          </p:cNvSpPr>
          <p:nvPr>
            <p:ph type="title"/>
          </p:nvPr>
        </p:nvSpPr>
        <p:spPr>
          <a:xfrm>
            <a:off x="1725556" y="930720"/>
            <a:ext cx="6961243" cy="1279740"/>
          </a:xfrm>
        </p:spPr>
        <p:txBody>
          <a:bodyPr>
            <a:normAutofit fontScale="90000"/>
          </a:bodyPr>
          <a:lstStyle/>
          <a:p>
            <a:r>
              <a:rPr lang="en-AU" sz="2000" dirty="0" smtClean="0"/>
              <a:t> </a:t>
            </a:r>
            <a:r>
              <a:rPr lang="en-AU" sz="5333" b="1" dirty="0" smtClean="0"/>
              <a:t>Establish a relationship</a:t>
            </a:r>
            <a:r>
              <a:rPr lang="en-AU" sz="4400" b="1" dirty="0" smtClean="0"/>
              <a:t/>
            </a:r>
            <a:br>
              <a:rPr lang="en-AU" sz="4400" b="1" dirty="0" smtClean="0"/>
            </a:br>
            <a:endParaRPr lang="en-AU" sz="4000" dirty="0"/>
          </a:p>
        </p:txBody>
      </p:sp>
      <p:sp>
        <p:nvSpPr>
          <p:cNvPr id="16389" name="Rectangle 3"/>
          <p:cNvSpPr>
            <a:spLocks noGrp="1" noChangeArrowheads="1"/>
          </p:cNvSpPr>
          <p:nvPr>
            <p:ph sz="half" idx="1"/>
          </p:nvPr>
        </p:nvSpPr>
        <p:spPr>
          <a:xfrm>
            <a:off x="685800" y="2210460"/>
            <a:ext cx="7466974" cy="4114140"/>
          </a:xfrm>
        </p:spPr>
        <p:txBody>
          <a:bodyPr>
            <a:normAutofit/>
          </a:bodyPr>
          <a:lstStyle/>
          <a:p>
            <a:pPr marL="647700" lvl="1" indent="-457200" eaLnBrk="1" hangingPunct="1">
              <a:buFontTx/>
              <a:buAutoNum type="arabicPeriod"/>
            </a:pPr>
            <a:r>
              <a:rPr lang="en-AU" sz="2800" dirty="0" smtClean="0">
                <a:latin typeface="Tahoma" pitchFamily="-1" charset="0"/>
                <a:ea typeface="ＭＳ Ｐゴシック" pitchFamily="-1" charset="-128"/>
              </a:rPr>
              <a:t>Apply </a:t>
            </a:r>
            <a:r>
              <a:rPr lang="en-AU" sz="2800" dirty="0">
                <a:latin typeface="Tahoma" pitchFamily="-1" charset="0"/>
                <a:ea typeface="ＭＳ Ｐゴシック" pitchFamily="-1" charset="-128"/>
              </a:rPr>
              <a:t>effective communication styles to develop trust, confidence and rapport</a:t>
            </a:r>
          </a:p>
          <a:p>
            <a:pPr marL="647700" lvl="1" indent="-457200" eaLnBrk="1" hangingPunct="1">
              <a:buFontTx/>
              <a:buAutoNum type="arabicPeriod"/>
            </a:pPr>
            <a:r>
              <a:rPr lang="en-AU" sz="2800" dirty="0">
                <a:latin typeface="Tahoma" pitchFamily="-1" charset="0"/>
                <a:ea typeface="ＭＳ Ｐゴシック" pitchFamily="-1" charset="-128"/>
              </a:rPr>
              <a:t>Agree on how the relationship will be conducted</a:t>
            </a:r>
          </a:p>
          <a:p>
            <a:pPr marL="647700" lvl="1" indent="-457200" eaLnBrk="1" hangingPunct="1">
              <a:buFontTx/>
              <a:buAutoNum type="arabicPeriod"/>
            </a:pPr>
            <a:r>
              <a:rPr lang="en-AU" sz="2800" dirty="0">
                <a:latin typeface="Tahoma" pitchFamily="-1" charset="0"/>
                <a:ea typeface="ＭＳ Ｐゴシック" pitchFamily="-1" charset="-128"/>
              </a:rPr>
              <a:t>Clarify and discuss expectations</a:t>
            </a:r>
            <a:endParaRPr lang="en-AU" sz="2800" dirty="0">
              <a:latin typeface="Times New Roman" pitchFamily="-1" charset="0"/>
              <a:ea typeface="ＭＳ Ｐゴシック" pitchFamily="-1" charset="-128"/>
            </a:endParaRPr>
          </a:p>
          <a:p>
            <a:pPr marL="533400" indent="-533400" eaLnBrk="1" hangingPunct="1">
              <a:buFontTx/>
              <a:buAutoNum type="arabicPeriod"/>
            </a:pPr>
            <a:endParaRPr lang="en-AU" sz="3200" dirty="0"/>
          </a:p>
        </p:txBody>
      </p:sp>
      <p:sp>
        <p:nvSpPr>
          <p:cNvPr id="16386" name="Footer Placeholder 5"/>
          <p:cNvSpPr>
            <a:spLocks noGrp="1"/>
          </p:cNvSpPr>
          <p:nvPr>
            <p:ph type="ftr" sz="quarter" idx="11"/>
          </p:nvPr>
        </p:nvSpPr>
        <p:spPr>
          <a:noFill/>
        </p:spPr>
        <p:txBody>
          <a:bodyPr/>
          <a:lstStyle/>
          <a:p>
            <a:r>
              <a:rPr lang="en-AU" dirty="0" smtClean="0"/>
              <a:t>John L. Schropfer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966" y="1027670"/>
            <a:ext cx="7639833" cy="1153705"/>
          </a:xfrm>
        </p:spPr>
        <p:txBody>
          <a:bodyPr>
            <a:normAutofit fontScale="90000"/>
          </a:bodyPr>
          <a:lstStyle/>
          <a:p>
            <a:r>
              <a:rPr lang="en-AU" sz="5400" b="1" dirty="0" smtClean="0"/>
              <a:t>Offer mentoring support</a:t>
            </a:r>
            <a:br>
              <a:rPr lang="en-AU" sz="5400" b="1" dirty="0" smtClean="0"/>
            </a:br>
            <a:endParaRPr lang="en-GB" dirty="0"/>
          </a:p>
        </p:txBody>
      </p:sp>
      <p:sp>
        <p:nvSpPr>
          <p:cNvPr id="3" name="Content Placeholder 2"/>
          <p:cNvSpPr>
            <a:spLocks noGrp="1"/>
          </p:cNvSpPr>
          <p:nvPr>
            <p:ph sz="half" idx="1"/>
          </p:nvPr>
        </p:nvSpPr>
        <p:spPr>
          <a:xfrm>
            <a:off x="457200" y="1920085"/>
            <a:ext cx="8229600" cy="4434840"/>
          </a:xfrm>
        </p:spPr>
        <p:txBody>
          <a:bodyPr/>
          <a:lstStyle/>
          <a:p>
            <a:pPr marL="647700" lvl="1" indent="-457200">
              <a:buFontTx/>
              <a:buAutoNum type="arabicPeriod"/>
            </a:pPr>
            <a:r>
              <a:rPr lang="en-AU" sz="2000" dirty="0" smtClean="0">
                <a:latin typeface="Tahoma" pitchFamily="-1" charset="0"/>
                <a:ea typeface="ＭＳ Ｐゴシック" pitchFamily="-1" charset="-128"/>
              </a:rPr>
              <a:t>Assist mentee to identify and evaluate options to achieve agreed goals.</a:t>
            </a:r>
          </a:p>
          <a:p>
            <a:pPr marL="647700" lvl="1" indent="-457200">
              <a:buFontTx/>
              <a:buAutoNum type="arabicPeriod"/>
            </a:pPr>
            <a:r>
              <a:rPr lang="en-AU" sz="2000" dirty="0" smtClean="0">
                <a:latin typeface="Tahoma" pitchFamily="-1" charset="0"/>
                <a:ea typeface="ＭＳ Ｐゴシック" pitchFamily="-1" charset="-128"/>
              </a:rPr>
              <a:t>Share personal experiences and knowledge with the mentee.</a:t>
            </a:r>
          </a:p>
          <a:p>
            <a:pPr marL="647700" lvl="1" indent="-457200">
              <a:buFontTx/>
              <a:buAutoNum type="arabicPeriod"/>
            </a:pPr>
            <a:r>
              <a:rPr lang="en-AU" sz="2000" dirty="0" smtClean="0">
                <a:latin typeface="Tahoma" pitchFamily="-1" charset="0"/>
                <a:ea typeface="ＭＳ Ｐゴシック" pitchFamily="-1" charset="-128"/>
              </a:rPr>
              <a:t>Encourage mentee to make decisions and take responsibility for the courses of action under consideration.</a:t>
            </a:r>
          </a:p>
          <a:p>
            <a:pPr marL="647700" lvl="1" indent="-457200">
              <a:buFontTx/>
              <a:buAutoNum type="arabicPeriod"/>
            </a:pPr>
            <a:r>
              <a:rPr lang="en-AU" sz="2000" dirty="0" smtClean="0">
                <a:latin typeface="Tahoma" pitchFamily="-1" charset="0"/>
                <a:ea typeface="ＭＳ Ｐゴシック" pitchFamily="-1" charset="-128"/>
              </a:rPr>
              <a:t>Provide supportive advice and assistance in a manner which allows the mentee to retain responsibility for achievement of their own goals.</a:t>
            </a:r>
          </a:p>
          <a:p>
            <a:pPr marL="647700" lvl="1" indent="-457200">
              <a:buFontTx/>
              <a:buAutoNum type="arabicPeriod"/>
            </a:pPr>
            <a:r>
              <a:rPr lang="en-AU" sz="2000" dirty="0" smtClean="0">
                <a:latin typeface="Tahoma" pitchFamily="-1" charset="0"/>
                <a:ea typeface="ＭＳ Ｐゴシック" pitchFamily="-1" charset="-128"/>
              </a:rPr>
              <a:t>Change and discuss the mentoring relationship.</a:t>
            </a:r>
          </a:p>
          <a:p>
            <a:pPr marL="647700" lvl="1" indent="-457200">
              <a:buFontTx/>
              <a:buAutoNum type="arabicPeriod"/>
            </a:pPr>
            <a:r>
              <a:rPr lang="en-AU" sz="2000" dirty="0" smtClean="0">
                <a:latin typeface="Tahoma" pitchFamily="-1" charset="0"/>
                <a:ea typeface="ＭＳ Ｐゴシック" pitchFamily="-1" charset="-128"/>
              </a:rPr>
              <a:t>Make any adjustments to the relationship taking into account the needs of both mentor and mentee.</a:t>
            </a:r>
            <a:endParaRPr lang="en-AU" sz="2000" dirty="0" smtClean="0">
              <a:latin typeface="Times New Roman" pitchFamily="-1" charset="0"/>
              <a:ea typeface="ＭＳ Ｐゴシック" pitchFamily="-1" charset="-128"/>
            </a:endParaRP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4"/>
          <p:cNvSpPr>
            <a:spLocks noGrp="1"/>
          </p:cNvSpPr>
          <p:nvPr>
            <p:ph type="ftr" sz="quarter" idx="11"/>
          </p:nvPr>
        </p:nvSpPr>
        <p:spPr>
          <a:noFill/>
        </p:spPr>
        <p:txBody>
          <a:bodyPr/>
          <a:lstStyle/>
          <a:p>
            <a:r>
              <a:rPr lang="en-US" smtClean="0"/>
              <a:t>OHT # </a:t>
            </a:r>
            <a:fld id="{433102C3-1124-064C-A878-F36BC3276CFC}" type="slidenum">
              <a:rPr lang="en-US" smtClean="0"/>
              <a:pPr/>
              <a:t>16</a:t>
            </a:fld>
            <a:endParaRPr lang="en-AU" smtClean="0"/>
          </a:p>
        </p:txBody>
      </p:sp>
      <p:sp>
        <p:nvSpPr>
          <p:cNvPr id="20483" name="Rectangle 2"/>
          <p:cNvSpPr>
            <a:spLocks noGrp="1" noChangeArrowheads="1"/>
          </p:cNvSpPr>
          <p:nvPr>
            <p:ph type="title"/>
          </p:nvPr>
        </p:nvSpPr>
        <p:spPr>
          <a:xfrm>
            <a:off x="457200" y="704088"/>
            <a:ext cx="8229600" cy="914977"/>
          </a:xfrm>
        </p:spPr>
        <p:txBody>
          <a:bodyPr/>
          <a:lstStyle/>
          <a:p>
            <a:pPr eaLnBrk="1" hangingPunct="1"/>
            <a:r>
              <a:rPr lang="en-AU" dirty="0"/>
              <a:t>Some Characteristics of a Good </a:t>
            </a:r>
            <a:r>
              <a:rPr lang="en-AU" dirty="0" smtClean="0"/>
              <a:t>Coach</a:t>
            </a:r>
            <a:br>
              <a:rPr lang="en-AU" dirty="0" smtClean="0"/>
            </a:br>
            <a:r>
              <a:rPr lang="en-AU" sz="1600" dirty="0" smtClean="0"/>
              <a:t> </a:t>
            </a:r>
            <a:r>
              <a:rPr lang="en-AU" sz="1600" dirty="0"/>
              <a:t>(in a mentoring relationship)</a:t>
            </a:r>
          </a:p>
        </p:txBody>
      </p:sp>
      <p:sp>
        <p:nvSpPr>
          <p:cNvPr id="20484" name="Rectangle 3"/>
          <p:cNvSpPr>
            <a:spLocks noGrp="1" noChangeArrowheads="1"/>
          </p:cNvSpPr>
          <p:nvPr>
            <p:ph type="body" idx="1"/>
          </p:nvPr>
        </p:nvSpPr>
        <p:spPr/>
        <p:txBody>
          <a:bodyPr>
            <a:normAutofit lnSpcReduction="10000"/>
          </a:bodyPr>
          <a:lstStyle/>
          <a:p>
            <a:pPr eaLnBrk="1" hangingPunct="1"/>
            <a:r>
              <a:rPr lang="en-US" sz="2400" dirty="0"/>
              <a:t>Drives the process and take responsibility for solving problems, personal growth and development</a:t>
            </a:r>
          </a:p>
          <a:p>
            <a:pPr eaLnBrk="1" hangingPunct="1"/>
            <a:r>
              <a:rPr lang="en-AU" sz="2400" dirty="0"/>
              <a:t>Motivated and willing to develop a good relationship</a:t>
            </a:r>
            <a:r>
              <a:rPr lang="en-US" sz="2400" dirty="0"/>
              <a:t> </a:t>
            </a:r>
          </a:p>
          <a:p>
            <a:pPr eaLnBrk="1" hangingPunct="1"/>
            <a:r>
              <a:rPr lang="en-US" sz="2400" dirty="0"/>
              <a:t>Listens and accepts guidance and feedback</a:t>
            </a:r>
          </a:p>
          <a:p>
            <a:pPr eaLnBrk="1" hangingPunct="1"/>
            <a:r>
              <a:rPr lang="en-US" sz="2400" dirty="0"/>
              <a:t>Sets realistic and appropriate goals</a:t>
            </a:r>
          </a:p>
          <a:p>
            <a:pPr eaLnBrk="1" hangingPunct="1"/>
            <a:r>
              <a:rPr lang="en-US" sz="2400" dirty="0"/>
              <a:t>Reliable, trustworthy and maintains confidentiality </a:t>
            </a:r>
          </a:p>
          <a:p>
            <a:pPr eaLnBrk="1" hangingPunct="1"/>
            <a:r>
              <a:rPr lang="en-US" sz="2400" dirty="0"/>
              <a:t>Looks to be challenged</a:t>
            </a:r>
          </a:p>
          <a:p>
            <a:pPr eaLnBrk="1" hangingPunct="1"/>
            <a:r>
              <a:rPr lang="en-US" sz="2400" dirty="0"/>
              <a:t>Flexible and open to new ideas</a:t>
            </a:r>
          </a:p>
          <a:p>
            <a:pPr eaLnBrk="1" hangingPunct="1"/>
            <a:r>
              <a:rPr lang="en-US" sz="2400" dirty="0"/>
              <a:t>Shows initiative and enthusiasm but has reasonable expectations</a:t>
            </a:r>
          </a:p>
          <a:p>
            <a:pPr eaLnBrk="1" hangingPunct="1"/>
            <a:r>
              <a:rPr lang="en-US" sz="2400" dirty="0"/>
              <a:t>Recognises, acknowledges and appreciates mentor</a:t>
            </a:r>
            <a:endParaRPr lang="en-AU"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2">
                    <a:lumMod val="25000"/>
                  </a:schemeClr>
                </a:solidFill>
              </a:rPr>
              <a:t>TASK 3.   Interactive; </a:t>
            </a:r>
            <a:br>
              <a:rPr lang="en-GB" dirty="0">
                <a:solidFill>
                  <a:schemeClr val="bg2">
                    <a:lumMod val="25000"/>
                  </a:schemeClr>
                </a:solidFill>
              </a:rPr>
            </a:br>
            <a:endParaRPr lang="en-US" dirty="0">
              <a:solidFill>
                <a:schemeClr val="bg2">
                  <a:lumMod val="25000"/>
                </a:schemeClr>
              </a:solidFill>
            </a:endParaRPr>
          </a:p>
        </p:txBody>
      </p:sp>
      <p:sp>
        <p:nvSpPr>
          <p:cNvPr id="3" name="Content Placeholder 2"/>
          <p:cNvSpPr>
            <a:spLocks noGrp="1"/>
          </p:cNvSpPr>
          <p:nvPr>
            <p:ph idx="1"/>
          </p:nvPr>
        </p:nvSpPr>
        <p:spPr>
          <a:xfrm>
            <a:off x="457200" y="1935480"/>
            <a:ext cx="8229600" cy="4389120"/>
          </a:xfrm>
        </p:spPr>
        <p:txBody>
          <a:bodyPr/>
          <a:lstStyle/>
          <a:p>
            <a:r>
              <a:rPr lang="en-GB" sz="2800" dirty="0" smtClean="0"/>
              <a:t>We </a:t>
            </a:r>
            <a:r>
              <a:rPr lang="en-GB" sz="2800" dirty="0"/>
              <a:t>will be asking you to work in different groups to maximise the opportunity for development. </a:t>
            </a:r>
          </a:p>
          <a:p>
            <a:endParaRPr lang="en-GB" sz="2800" dirty="0"/>
          </a:p>
          <a:p>
            <a:r>
              <a:rPr lang="en-GB" sz="2800" dirty="0"/>
              <a:t>Write two personal hypothetical coaching scenarios. </a:t>
            </a:r>
          </a:p>
          <a:p>
            <a:endParaRPr lang="en-GB" sz="2800" dirty="0"/>
          </a:p>
          <a:p>
            <a:endParaRPr lang="en-US" dirty="0"/>
          </a:p>
        </p:txBody>
      </p:sp>
    </p:spTree>
    <p:extLst>
      <p:ext uri="{BB962C8B-B14F-4D97-AF65-F5344CB8AC3E}">
        <p14:creationId xmlns:p14="http://schemas.microsoft.com/office/powerpoint/2010/main" val="2508775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Line 1"/>
          <p:cNvSpPr>
            <a:spLocks noChangeShapeType="1"/>
          </p:cNvSpPr>
          <p:nvPr/>
        </p:nvSpPr>
        <p:spPr bwMode="auto">
          <a:xfrm>
            <a:off x="0" y="765175"/>
            <a:ext cx="9144000" cy="1588"/>
          </a:xfrm>
          <a:prstGeom prst="line">
            <a:avLst/>
          </a:prstGeom>
          <a:noFill/>
          <a:ln w="28575">
            <a:solidFill>
              <a:srgbClr val="333399"/>
            </a:solidFill>
            <a:round/>
            <a:headEnd/>
            <a:tailEnd/>
          </a:ln>
        </p:spPr>
        <p:txBody>
          <a:bodyPr lIns="0" tIns="0" rIns="0" bIns="0"/>
          <a:lstStyle/>
          <a:p>
            <a:endParaRPr lang="en-GB"/>
          </a:p>
        </p:txBody>
      </p:sp>
      <p:sp>
        <p:nvSpPr>
          <p:cNvPr id="11268" name="Line 3"/>
          <p:cNvSpPr>
            <a:spLocks noChangeShapeType="1"/>
          </p:cNvSpPr>
          <p:nvPr/>
        </p:nvSpPr>
        <p:spPr bwMode="auto">
          <a:xfrm>
            <a:off x="0" y="6237288"/>
            <a:ext cx="9144000" cy="1587"/>
          </a:xfrm>
          <a:prstGeom prst="line">
            <a:avLst/>
          </a:prstGeom>
          <a:noFill/>
          <a:ln w="9525">
            <a:solidFill>
              <a:srgbClr val="333399"/>
            </a:solidFill>
            <a:round/>
            <a:headEnd/>
            <a:tailEnd/>
          </a:ln>
        </p:spPr>
        <p:txBody>
          <a:bodyPr lIns="0" tIns="0" rIns="0" bIns="0"/>
          <a:lstStyle/>
          <a:p>
            <a:endParaRPr lang="en-GB"/>
          </a:p>
        </p:txBody>
      </p:sp>
      <p:sp>
        <p:nvSpPr>
          <p:cNvPr id="11270" name="Rectangle 6"/>
          <p:cNvSpPr>
            <a:spLocks noGrp="1" noChangeArrowheads="1"/>
          </p:cNvSpPr>
          <p:nvPr>
            <p:ph type="title"/>
          </p:nvPr>
        </p:nvSpPr>
        <p:spPr>
          <a:xfrm>
            <a:off x="0" y="0"/>
            <a:ext cx="9144000" cy="736600"/>
          </a:xfrm>
        </p:spPr>
        <p:txBody>
          <a:bodyPr rIns="132080"/>
          <a:lstStyle/>
          <a:p>
            <a:pPr indent="0" algn="ctr" eaLnBrk="1" hangingPunct="1"/>
            <a:r>
              <a:rPr lang="en-GB" sz="3200" dirty="0" smtClean="0">
                <a:solidFill>
                  <a:srgbClr val="115964"/>
                </a:solidFill>
              </a:rPr>
              <a:t>Working together</a:t>
            </a:r>
            <a:endParaRPr lang="en-US" sz="3200" dirty="0" smtClean="0">
              <a:solidFill>
                <a:srgbClr val="115964"/>
              </a:solidFill>
            </a:endParaRPr>
          </a:p>
        </p:txBody>
      </p:sp>
      <p:sp>
        <p:nvSpPr>
          <p:cNvPr id="11272" name="Rectangle 7"/>
          <p:cNvSpPr>
            <a:spLocks noChangeArrowheads="1"/>
          </p:cNvSpPr>
          <p:nvPr/>
        </p:nvSpPr>
        <p:spPr bwMode="auto">
          <a:xfrm>
            <a:off x="442530" y="1052736"/>
            <a:ext cx="8376976" cy="4431983"/>
          </a:xfrm>
          <a:prstGeom prst="rect">
            <a:avLst/>
          </a:prstGeom>
          <a:noFill/>
          <a:ln w="9525">
            <a:noFill/>
            <a:miter lim="800000"/>
            <a:headEnd/>
            <a:tailEnd/>
          </a:ln>
        </p:spPr>
        <p:txBody>
          <a:bodyPr wrap="square">
            <a:spAutoFit/>
          </a:bodyPr>
          <a:lstStyle/>
          <a:p>
            <a:pPr>
              <a:buFont typeface="Arial" pitchFamily="34" charset="0"/>
              <a:buChar char="•"/>
            </a:pPr>
            <a:r>
              <a:rPr lang="en-GB" sz="2600" dirty="0">
                <a:solidFill>
                  <a:srgbClr val="FF0000"/>
                </a:solidFill>
              </a:rPr>
              <a:t>Using the scenarios, one mentor – one mentee</a:t>
            </a:r>
            <a:endParaRPr lang="en-GB" sz="2600" dirty="0"/>
          </a:p>
          <a:p>
            <a:pPr>
              <a:buFont typeface="Arial" pitchFamily="34" charset="0"/>
              <a:buChar char="•"/>
            </a:pPr>
            <a:endParaRPr lang="en-GB" sz="2600" dirty="0"/>
          </a:p>
          <a:p>
            <a:pPr>
              <a:buFont typeface="Arial" pitchFamily="34" charset="0"/>
              <a:buChar char="•"/>
            </a:pPr>
            <a:r>
              <a:rPr lang="en-GB" sz="2600" dirty="0"/>
              <a:t>Start the </a:t>
            </a:r>
            <a:r>
              <a:rPr lang="en-GB" sz="2600" dirty="0" smtClean="0"/>
              <a:t>interview. The </a:t>
            </a:r>
            <a:r>
              <a:rPr lang="en-GB" sz="2600" dirty="0"/>
              <a:t>mentor </a:t>
            </a:r>
            <a:r>
              <a:rPr lang="en-GB" sz="2600" b="1" i="1" dirty="0">
                <a:solidFill>
                  <a:srgbClr val="FF0000"/>
                </a:solidFill>
              </a:rPr>
              <a:t>must draw out</a:t>
            </a:r>
            <a:r>
              <a:rPr lang="en-GB" sz="2600" dirty="0"/>
              <a:t> the details. </a:t>
            </a:r>
          </a:p>
          <a:p>
            <a:pPr>
              <a:buFont typeface="Arial" pitchFamily="34" charset="0"/>
              <a:buChar char="•"/>
            </a:pPr>
            <a:endParaRPr lang="en-GB" sz="2600" dirty="0"/>
          </a:p>
          <a:p>
            <a:pPr>
              <a:buFont typeface="Arial" pitchFamily="34" charset="0"/>
              <a:buChar char="•"/>
            </a:pPr>
            <a:r>
              <a:rPr lang="en-GB" sz="2600" dirty="0"/>
              <a:t>Change roles, and partner for a second interview.</a:t>
            </a:r>
          </a:p>
          <a:p>
            <a:pPr>
              <a:buFont typeface="Arial" pitchFamily="34" charset="0"/>
              <a:buChar char="•"/>
            </a:pPr>
            <a:endParaRPr lang="en-GB" sz="2600" dirty="0"/>
          </a:p>
          <a:p>
            <a:pPr>
              <a:buFont typeface="Arial" pitchFamily="34" charset="0"/>
              <a:buChar char="•"/>
            </a:pPr>
            <a:r>
              <a:rPr lang="en-GB" sz="2000" i="1" dirty="0">
                <a:solidFill>
                  <a:srgbClr val="FF0000"/>
                </a:solidFill>
              </a:rPr>
              <a:t>How did you deal with the problems raised?</a:t>
            </a:r>
          </a:p>
          <a:p>
            <a:pPr>
              <a:buFont typeface="Arial" pitchFamily="34" charset="0"/>
              <a:buChar char="•"/>
            </a:pPr>
            <a:r>
              <a:rPr lang="en-GB" sz="2000" i="1" dirty="0">
                <a:solidFill>
                  <a:srgbClr val="FF0000"/>
                </a:solidFill>
              </a:rPr>
              <a:t>How did you record them? </a:t>
            </a:r>
          </a:p>
          <a:p>
            <a:pPr>
              <a:buFont typeface="Arial" pitchFamily="34" charset="0"/>
              <a:buChar char="•"/>
            </a:pPr>
            <a:r>
              <a:rPr lang="en-GB" sz="2000" i="1" dirty="0">
                <a:solidFill>
                  <a:srgbClr val="FF0000"/>
                </a:solidFill>
              </a:rPr>
              <a:t>Were there any new problems? </a:t>
            </a:r>
          </a:p>
          <a:p>
            <a:r>
              <a:rPr lang="en-GB" sz="2000" i="1" dirty="0" smtClean="0">
                <a:solidFill>
                  <a:srgbClr val="FF0000"/>
                </a:solidFill>
              </a:rPr>
              <a:t>When may</a:t>
            </a:r>
            <a:r>
              <a:rPr lang="en-GB" sz="2000" i="1" dirty="0" smtClean="0">
                <a:solidFill>
                  <a:srgbClr val="FF0000"/>
                </a:solidFill>
              </a:rPr>
              <a:t> </a:t>
            </a:r>
            <a:r>
              <a:rPr lang="en-GB" sz="2000" i="1" dirty="0">
                <a:solidFill>
                  <a:srgbClr val="FF0000"/>
                </a:solidFill>
              </a:rPr>
              <a:t>mentoring </a:t>
            </a:r>
            <a:r>
              <a:rPr lang="en-GB" sz="2000" i="1" dirty="0" smtClean="0">
                <a:solidFill>
                  <a:srgbClr val="FF0000"/>
                </a:solidFill>
              </a:rPr>
              <a:t>be more </a:t>
            </a:r>
            <a:r>
              <a:rPr lang="en-GB" sz="2000" i="1" dirty="0">
                <a:solidFill>
                  <a:srgbClr val="FF0000"/>
                </a:solidFill>
              </a:rPr>
              <a:t>“</a:t>
            </a:r>
            <a:r>
              <a:rPr lang="en-GB" sz="2000" i="1" dirty="0" smtClean="0">
                <a:solidFill>
                  <a:srgbClr val="FF0000"/>
                </a:solidFill>
              </a:rPr>
              <a:t>Push than Pull?” </a:t>
            </a:r>
            <a:endParaRPr lang="en-GB" sz="2000" i="1" dirty="0">
              <a:solidFill>
                <a:srgbClr val="FF0000"/>
              </a:solidFill>
            </a:endParaRPr>
          </a:p>
          <a:p>
            <a:pPr>
              <a:buFont typeface="Arial" pitchFamily="34" charset="0"/>
              <a:buChar char="•"/>
            </a:pPr>
            <a:r>
              <a:rPr lang="en-GB" sz="2000" i="1" dirty="0">
                <a:solidFill>
                  <a:srgbClr val="FF0000"/>
                </a:solidFill>
              </a:rPr>
              <a:t>Discuss in pairs and be prepared to feedback</a:t>
            </a:r>
            <a:endParaRPr lang="en-US" sz="2000" i="1" dirty="0">
              <a:solidFill>
                <a:srgbClr val="FF0000"/>
              </a:solidFill>
            </a:endParaRPr>
          </a:p>
        </p:txBody>
      </p:sp>
    </p:spTree>
    <p:extLst>
      <p:ext uri="{BB962C8B-B14F-4D97-AF65-F5344CB8AC3E}">
        <p14:creationId xmlns:p14="http://schemas.microsoft.com/office/powerpoint/2010/main" val="7366286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72">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72">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72">
                                            <p:txEl>
                                              <p:pRg st="8" end="8"/>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272">
                                            <p:txEl>
                                              <p:pRg st="9" end="9"/>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7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603322"/>
          </a:xfrm>
        </p:spPr>
        <p:txBody>
          <a:bodyPr/>
          <a:lstStyle/>
          <a:p>
            <a:r>
              <a:rPr lang="en-GB" dirty="0" smtClean="0"/>
              <a:t>What does the mentor need to do?</a:t>
            </a:r>
            <a:endParaRPr lang="en-GB" dirty="0"/>
          </a:p>
        </p:txBody>
      </p:sp>
      <p:sp>
        <p:nvSpPr>
          <p:cNvPr id="3" name="Content Placeholder 2"/>
          <p:cNvSpPr>
            <a:spLocks noGrp="1"/>
          </p:cNvSpPr>
          <p:nvPr>
            <p:ph idx="1"/>
          </p:nvPr>
        </p:nvSpPr>
        <p:spPr>
          <a:xfrm>
            <a:off x="457200" y="2869720"/>
            <a:ext cx="8229600" cy="3454880"/>
          </a:xfrm>
        </p:spPr>
        <p:txBody>
          <a:bodyPr/>
          <a:lstStyle/>
          <a:p>
            <a:r>
              <a:rPr lang="en-GB" dirty="0" smtClean="0"/>
              <a:t>How does the mentor need to work with the mentee?</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ext Box 2"/>
          <p:cNvSpPr txBox="1">
            <a:spLocks noChangeArrowheads="1"/>
          </p:cNvSpPr>
          <p:nvPr/>
        </p:nvSpPr>
        <p:spPr bwMode="auto">
          <a:xfrm>
            <a:off x="2819400" y="1347606"/>
            <a:ext cx="2895600" cy="369332"/>
          </a:xfrm>
          <a:prstGeom prst="rect">
            <a:avLst/>
          </a:prstGeom>
          <a:noFill/>
          <a:ln w="9525">
            <a:noFill/>
            <a:miter lim="800000"/>
            <a:headEnd/>
            <a:tailEnd/>
          </a:ln>
          <a:effectLst/>
        </p:spPr>
        <p:txBody>
          <a:bodyPr wrap="square">
            <a:prstTxWarp prst="textNoShape">
              <a:avLst/>
            </a:prstTxWarp>
            <a:spAutoFit/>
          </a:bodyPr>
          <a:lstStyle/>
          <a:p>
            <a:pPr algn="ctr">
              <a:spcBef>
                <a:spcPct val="50000"/>
              </a:spcBef>
            </a:pPr>
            <a:r>
              <a:rPr lang="en-GB" dirty="0"/>
              <a:t>Identification of need</a:t>
            </a:r>
          </a:p>
        </p:txBody>
      </p:sp>
      <p:sp>
        <p:nvSpPr>
          <p:cNvPr id="104451" name="Text Box 3"/>
          <p:cNvSpPr txBox="1">
            <a:spLocks noChangeArrowheads="1"/>
          </p:cNvSpPr>
          <p:nvPr/>
        </p:nvSpPr>
        <p:spPr bwMode="auto">
          <a:xfrm>
            <a:off x="5562600" y="2514600"/>
            <a:ext cx="2819400" cy="822325"/>
          </a:xfrm>
          <a:prstGeom prst="rect">
            <a:avLst/>
          </a:prstGeom>
          <a:noFill/>
          <a:ln w="9525">
            <a:noFill/>
            <a:miter lim="800000"/>
            <a:headEnd/>
            <a:tailEnd/>
          </a:ln>
          <a:effectLst/>
        </p:spPr>
        <p:txBody>
          <a:bodyPr>
            <a:prstTxWarp prst="textNoShape">
              <a:avLst/>
            </a:prstTxWarp>
            <a:spAutoFit/>
          </a:bodyPr>
          <a:lstStyle/>
          <a:p>
            <a:pPr algn="ctr">
              <a:spcBef>
                <a:spcPct val="50000"/>
              </a:spcBef>
            </a:pPr>
            <a:r>
              <a:rPr lang="en-GB"/>
              <a:t>Identification of intended outcomes</a:t>
            </a:r>
          </a:p>
        </p:txBody>
      </p:sp>
      <p:sp>
        <p:nvSpPr>
          <p:cNvPr id="104452" name="Text Box 4"/>
          <p:cNvSpPr txBox="1">
            <a:spLocks noChangeArrowheads="1"/>
          </p:cNvSpPr>
          <p:nvPr/>
        </p:nvSpPr>
        <p:spPr bwMode="auto">
          <a:xfrm>
            <a:off x="5791200" y="4114800"/>
            <a:ext cx="2438400" cy="457200"/>
          </a:xfrm>
          <a:prstGeom prst="rect">
            <a:avLst/>
          </a:prstGeom>
          <a:noFill/>
          <a:ln w="9525">
            <a:noFill/>
            <a:miter lim="800000"/>
            <a:headEnd/>
            <a:tailEnd/>
          </a:ln>
          <a:effectLst/>
        </p:spPr>
        <p:txBody>
          <a:bodyPr>
            <a:prstTxWarp prst="textNoShape">
              <a:avLst/>
            </a:prstTxWarp>
            <a:spAutoFit/>
          </a:bodyPr>
          <a:lstStyle/>
          <a:p>
            <a:pPr>
              <a:spcBef>
                <a:spcPct val="50000"/>
              </a:spcBef>
            </a:pPr>
            <a:endParaRPr lang="en-GB"/>
          </a:p>
        </p:txBody>
      </p:sp>
      <p:sp>
        <p:nvSpPr>
          <p:cNvPr id="104453" name="Text Box 5"/>
          <p:cNvSpPr txBox="1">
            <a:spLocks noChangeArrowheads="1"/>
          </p:cNvSpPr>
          <p:nvPr/>
        </p:nvSpPr>
        <p:spPr bwMode="auto">
          <a:xfrm>
            <a:off x="5867400" y="4038600"/>
            <a:ext cx="2667000" cy="822325"/>
          </a:xfrm>
          <a:prstGeom prst="rect">
            <a:avLst/>
          </a:prstGeom>
          <a:noFill/>
          <a:ln w="9525">
            <a:noFill/>
            <a:miter lim="800000"/>
            <a:headEnd/>
            <a:tailEnd/>
          </a:ln>
          <a:effectLst/>
        </p:spPr>
        <p:txBody>
          <a:bodyPr>
            <a:prstTxWarp prst="textNoShape">
              <a:avLst/>
            </a:prstTxWarp>
            <a:spAutoFit/>
          </a:bodyPr>
          <a:lstStyle/>
          <a:p>
            <a:pPr algn="ctr">
              <a:spcBef>
                <a:spcPct val="50000"/>
              </a:spcBef>
            </a:pPr>
            <a:r>
              <a:rPr lang="en-GB"/>
              <a:t>Planning to meet needs</a:t>
            </a:r>
          </a:p>
        </p:txBody>
      </p:sp>
      <p:sp>
        <p:nvSpPr>
          <p:cNvPr id="104454" name="Text Box 6"/>
          <p:cNvSpPr txBox="1">
            <a:spLocks noChangeArrowheads="1"/>
          </p:cNvSpPr>
          <p:nvPr/>
        </p:nvSpPr>
        <p:spPr bwMode="auto">
          <a:xfrm>
            <a:off x="3124200" y="5177262"/>
            <a:ext cx="2362200" cy="369332"/>
          </a:xfrm>
          <a:prstGeom prst="rect">
            <a:avLst/>
          </a:prstGeom>
          <a:noFill/>
          <a:ln w="9525">
            <a:noFill/>
            <a:miter lim="800000"/>
            <a:headEnd/>
            <a:tailEnd/>
          </a:ln>
          <a:effectLst/>
        </p:spPr>
        <p:txBody>
          <a:bodyPr wrap="square">
            <a:prstTxWarp prst="textNoShape">
              <a:avLst/>
            </a:prstTxWarp>
            <a:spAutoFit/>
          </a:bodyPr>
          <a:lstStyle/>
          <a:p>
            <a:pPr algn="ctr">
              <a:spcBef>
                <a:spcPct val="50000"/>
              </a:spcBef>
            </a:pPr>
            <a:r>
              <a:rPr lang="en-GB" dirty="0"/>
              <a:t>Observation</a:t>
            </a:r>
          </a:p>
        </p:txBody>
      </p:sp>
      <p:sp>
        <p:nvSpPr>
          <p:cNvPr id="104455" name="Text Box 7"/>
          <p:cNvSpPr txBox="1">
            <a:spLocks noChangeArrowheads="1"/>
          </p:cNvSpPr>
          <p:nvPr/>
        </p:nvSpPr>
        <p:spPr bwMode="auto">
          <a:xfrm>
            <a:off x="1038928" y="4860926"/>
            <a:ext cx="2009072" cy="646332"/>
          </a:xfrm>
          <a:prstGeom prst="rect">
            <a:avLst/>
          </a:prstGeom>
          <a:noFill/>
          <a:ln w="9525">
            <a:noFill/>
            <a:miter lim="800000"/>
            <a:headEnd/>
            <a:tailEnd/>
          </a:ln>
          <a:effectLst/>
        </p:spPr>
        <p:txBody>
          <a:bodyPr wrap="square">
            <a:prstTxWarp prst="textNoShape">
              <a:avLst/>
            </a:prstTxWarp>
            <a:spAutoFit/>
          </a:bodyPr>
          <a:lstStyle/>
          <a:p>
            <a:pPr algn="ctr">
              <a:spcBef>
                <a:spcPct val="50000"/>
              </a:spcBef>
            </a:pPr>
            <a:r>
              <a:rPr lang="en-GB" dirty="0"/>
              <a:t>Review &amp; Evaluation</a:t>
            </a:r>
          </a:p>
        </p:txBody>
      </p:sp>
      <p:sp>
        <p:nvSpPr>
          <p:cNvPr id="104456" name="Text Box 8"/>
          <p:cNvSpPr txBox="1">
            <a:spLocks noChangeArrowheads="1"/>
          </p:cNvSpPr>
          <p:nvPr/>
        </p:nvSpPr>
        <p:spPr bwMode="auto">
          <a:xfrm>
            <a:off x="746448" y="2514600"/>
            <a:ext cx="2377751" cy="646331"/>
          </a:xfrm>
          <a:prstGeom prst="rect">
            <a:avLst/>
          </a:prstGeom>
          <a:noFill/>
          <a:ln w="9525">
            <a:noFill/>
            <a:miter lim="800000"/>
            <a:headEnd/>
            <a:tailEnd/>
          </a:ln>
          <a:effectLst/>
        </p:spPr>
        <p:txBody>
          <a:bodyPr wrap="square">
            <a:prstTxWarp prst="textNoShape">
              <a:avLst/>
            </a:prstTxWarp>
            <a:spAutoFit/>
          </a:bodyPr>
          <a:lstStyle/>
          <a:p>
            <a:pPr algn="ctr">
              <a:spcBef>
                <a:spcPct val="50000"/>
              </a:spcBef>
            </a:pPr>
            <a:r>
              <a:rPr lang="en-GB" dirty="0"/>
              <a:t>Planning for further improvement</a:t>
            </a:r>
          </a:p>
        </p:txBody>
      </p:sp>
      <p:sp>
        <p:nvSpPr>
          <p:cNvPr id="104458" name="AutoShape 10"/>
          <p:cNvSpPr>
            <a:spLocks noChangeArrowheads="1"/>
          </p:cNvSpPr>
          <p:nvPr/>
        </p:nvSpPr>
        <p:spPr bwMode="auto">
          <a:xfrm rot="1883097">
            <a:off x="5666865" y="1587907"/>
            <a:ext cx="1960665" cy="365989"/>
          </a:xfrm>
          <a:prstGeom prst="curvedDownArrow">
            <a:avLst>
              <a:gd name="adj1" fmla="val 56156"/>
              <a:gd name="adj2" fmla="val 112000"/>
              <a:gd name="adj3" fmla="val 33333"/>
            </a:avLst>
          </a:prstGeom>
          <a:solidFill>
            <a:schemeClr val="accent1"/>
          </a:solidFill>
          <a:ln w="9525">
            <a:solidFill>
              <a:schemeClr val="tx1"/>
            </a:solidFill>
            <a:miter lim="800000"/>
            <a:headEnd/>
            <a:tailEnd/>
          </a:ln>
          <a:effectLst/>
        </p:spPr>
        <p:txBody>
          <a:bodyPr wrap="none" anchor="ctr">
            <a:prstTxWarp prst="textNoShape">
              <a:avLst/>
            </a:prstTxWarp>
          </a:bodyPr>
          <a:lstStyle/>
          <a:p>
            <a:endParaRPr lang="en-GB"/>
          </a:p>
        </p:txBody>
      </p:sp>
      <p:sp>
        <p:nvSpPr>
          <p:cNvPr id="104459" name="AutoShape 11"/>
          <p:cNvSpPr>
            <a:spLocks noChangeArrowheads="1"/>
          </p:cNvSpPr>
          <p:nvPr/>
        </p:nvSpPr>
        <p:spPr bwMode="auto">
          <a:xfrm>
            <a:off x="8001001" y="2860025"/>
            <a:ext cx="533400" cy="1178575"/>
          </a:xfrm>
          <a:prstGeom prst="curvedLeftArrow">
            <a:avLst>
              <a:gd name="adj1" fmla="val 28571"/>
              <a:gd name="adj2" fmla="val 57143"/>
              <a:gd name="adj3" fmla="val 33333"/>
            </a:avLst>
          </a:prstGeom>
          <a:solidFill>
            <a:schemeClr val="accent1"/>
          </a:solidFill>
          <a:ln w="9525">
            <a:solidFill>
              <a:schemeClr val="tx1"/>
            </a:solidFill>
            <a:miter lim="800000"/>
            <a:headEnd/>
            <a:tailEnd/>
          </a:ln>
          <a:effectLst/>
        </p:spPr>
        <p:txBody>
          <a:bodyPr wrap="none" anchor="ctr">
            <a:prstTxWarp prst="textNoShape">
              <a:avLst/>
            </a:prstTxWarp>
          </a:bodyPr>
          <a:lstStyle/>
          <a:p>
            <a:endParaRPr lang="en-GB"/>
          </a:p>
        </p:txBody>
      </p:sp>
      <p:sp>
        <p:nvSpPr>
          <p:cNvPr id="104460" name="AutoShape 12"/>
          <p:cNvSpPr>
            <a:spLocks noChangeArrowheads="1"/>
          </p:cNvSpPr>
          <p:nvPr/>
        </p:nvSpPr>
        <p:spPr bwMode="auto">
          <a:xfrm rot="1611919">
            <a:off x="7902170" y="4602722"/>
            <a:ext cx="402130" cy="1114425"/>
          </a:xfrm>
          <a:prstGeom prst="curvedLeftArrow">
            <a:avLst>
              <a:gd name="adj1" fmla="val 54000"/>
              <a:gd name="adj2" fmla="val 108000"/>
              <a:gd name="adj3" fmla="val 63935"/>
            </a:avLst>
          </a:prstGeom>
          <a:solidFill>
            <a:schemeClr val="accent1"/>
          </a:solidFill>
          <a:ln w="9525">
            <a:solidFill>
              <a:schemeClr val="tx1"/>
            </a:solidFill>
            <a:miter lim="800000"/>
            <a:headEnd/>
            <a:tailEnd/>
          </a:ln>
          <a:effectLst/>
        </p:spPr>
        <p:txBody>
          <a:bodyPr wrap="none" anchor="ctr">
            <a:prstTxWarp prst="textNoShape">
              <a:avLst/>
            </a:prstTxWarp>
          </a:bodyPr>
          <a:lstStyle/>
          <a:p>
            <a:endParaRPr lang="en-GB"/>
          </a:p>
        </p:txBody>
      </p:sp>
      <p:sp>
        <p:nvSpPr>
          <p:cNvPr id="104461" name="AutoShape 13"/>
          <p:cNvSpPr>
            <a:spLocks noChangeArrowheads="1"/>
          </p:cNvSpPr>
          <p:nvPr/>
        </p:nvSpPr>
        <p:spPr bwMode="auto">
          <a:xfrm rot="5730546">
            <a:off x="2275117" y="4602084"/>
            <a:ext cx="622714" cy="2575113"/>
          </a:xfrm>
          <a:prstGeom prst="curvedLeftArrow">
            <a:avLst>
              <a:gd name="adj1" fmla="val 65714"/>
              <a:gd name="adj2" fmla="val 166209"/>
              <a:gd name="adj3" fmla="val 33333"/>
            </a:avLst>
          </a:prstGeom>
          <a:solidFill>
            <a:schemeClr val="accent1"/>
          </a:solidFill>
          <a:ln w="9525">
            <a:solidFill>
              <a:schemeClr val="tx1"/>
            </a:solidFill>
            <a:miter lim="800000"/>
            <a:headEnd/>
            <a:tailEnd/>
          </a:ln>
          <a:effectLst/>
        </p:spPr>
        <p:txBody>
          <a:bodyPr wrap="none" anchor="ctr">
            <a:prstTxWarp prst="textNoShape">
              <a:avLst/>
            </a:prstTxWarp>
          </a:bodyPr>
          <a:lstStyle/>
          <a:p>
            <a:endParaRPr lang="en-GB"/>
          </a:p>
        </p:txBody>
      </p:sp>
      <p:sp>
        <p:nvSpPr>
          <p:cNvPr id="104462" name="AutoShape 14"/>
          <p:cNvSpPr>
            <a:spLocks noChangeArrowheads="1"/>
          </p:cNvSpPr>
          <p:nvPr/>
        </p:nvSpPr>
        <p:spPr bwMode="auto">
          <a:xfrm rot="10796022">
            <a:off x="304427" y="3092523"/>
            <a:ext cx="733425" cy="1860053"/>
          </a:xfrm>
          <a:prstGeom prst="curvedLeftArrow">
            <a:avLst>
              <a:gd name="adj1" fmla="val 33117"/>
              <a:gd name="adj2" fmla="val 66234"/>
              <a:gd name="adj3" fmla="val 30690"/>
            </a:avLst>
          </a:prstGeom>
          <a:solidFill>
            <a:schemeClr val="accent1"/>
          </a:solidFill>
          <a:ln w="9525">
            <a:solidFill>
              <a:schemeClr val="tx1"/>
            </a:solidFill>
            <a:miter lim="800000"/>
            <a:headEnd/>
            <a:tailEnd/>
          </a:ln>
          <a:effectLst/>
        </p:spPr>
        <p:txBody>
          <a:bodyPr wrap="none" anchor="ctr">
            <a:prstTxWarp prst="textNoShape">
              <a:avLst/>
            </a:prstTxWarp>
          </a:bodyPr>
          <a:lstStyle/>
          <a:p>
            <a:endParaRPr lang="en-GB"/>
          </a:p>
        </p:txBody>
      </p:sp>
      <p:sp>
        <p:nvSpPr>
          <p:cNvPr id="104463" name="AutoShape 15"/>
          <p:cNvSpPr>
            <a:spLocks noChangeArrowheads="1"/>
          </p:cNvSpPr>
          <p:nvPr/>
        </p:nvSpPr>
        <p:spPr bwMode="auto">
          <a:xfrm rot="14813494">
            <a:off x="1746626" y="517081"/>
            <a:ext cx="495083" cy="2245968"/>
          </a:xfrm>
          <a:prstGeom prst="curvedLeftArrow">
            <a:avLst>
              <a:gd name="adj1" fmla="val 40139"/>
              <a:gd name="adj2" fmla="val 70860"/>
              <a:gd name="adj3" fmla="val 33333"/>
            </a:avLst>
          </a:prstGeom>
          <a:solidFill>
            <a:schemeClr val="accent1"/>
          </a:solidFill>
          <a:ln w="9525">
            <a:solidFill>
              <a:schemeClr val="tx1"/>
            </a:solidFill>
            <a:miter lim="800000"/>
            <a:headEnd/>
            <a:tailEnd/>
          </a:ln>
          <a:effectLst/>
        </p:spPr>
        <p:txBody>
          <a:bodyPr wrap="none" anchor="ctr">
            <a:prstTxWarp prst="textNoShape">
              <a:avLst/>
            </a:prstTxWarp>
          </a:bodyPr>
          <a:lstStyle/>
          <a:p>
            <a:endParaRPr lang="en-GB"/>
          </a:p>
        </p:txBody>
      </p:sp>
      <p:sp>
        <p:nvSpPr>
          <p:cNvPr id="104464" name="Text Box 16"/>
          <p:cNvSpPr txBox="1">
            <a:spLocks noChangeArrowheads="1"/>
          </p:cNvSpPr>
          <p:nvPr/>
        </p:nvSpPr>
        <p:spPr bwMode="auto">
          <a:xfrm>
            <a:off x="3124200" y="3092705"/>
            <a:ext cx="2590800" cy="1077218"/>
          </a:xfrm>
          <a:prstGeom prst="rect">
            <a:avLst/>
          </a:prstGeom>
          <a:noFill/>
          <a:ln w="9525">
            <a:noFill/>
            <a:miter lim="800000"/>
            <a:headEnd/>
            <a:tailEnd/>
          </a:ln>
          <a:effectLst/>
        </p:spPr>
        <p:txBody>
          <a:bodyPr wrap="square">
            <a:prstTxWarp prst="textNoShape">
              <a:avLst/>
            </a:prstTxWarp>
            <a:spAutoFit/>
          </a:bodyPr>
          <a:lstStyle/>
          <a:p>
            <a:pPr algn="ctr">
              <a:spcBef>
                <a:spcPct val="50000"/>
              </a:spcBef>
            </a:pPr>
            <a:r>
              <a:rPr lang="en-GB" sz="3200" dirty="0">
                <a:solidFill>
                  <a:schemeClr val="tx2"/>
                </a:solidFill>
              </a:rPr>
              <a:t>In an ideal world!</a:t>
            </a:r>
          </a:p>
        </p:txBody>
      </p:sp>
      <p:sp>
        <p:nvSpPr>
          <p:cNvPr id="104465" name="Text Box 17"/>
          <p:cNvSpPr txBox="1">
            <a:spLocks noChangeArrowheads="1"/>
          </p:cNvSpPr>
          <p:nvPr/>
        </p:nvSpPr>
        <p:spPr bwMode="auto">
          <a:xfrm>
            <a:off x="5791200" y="5334000"/>
            <a:ext cx="2133600" cy="369332"/>
          </a:xfrm>
          <a:prstGeom prst="rect">
            <a:avLst/>
          </a:prstGeom>
          <a:noFill/>
          <a:ln w="9525">
            <a:noFill/>
            <a:miter lim="800000"/>
            <a:headEnd/>
            <a:tailEnd/>
          </a:ln>
          <a:effectLst/>
        </p:spPr>
        <p:txBody>
          <a:bodyPr wrap="square">
            <a:prstTxWarp prst="textNoShape">
              <a:avLst/>
            </a:prstTxWarp>
            <a:spAutoFit/>
          </a:bodyPr>
          <a:lstStyle/>
          <a:p>
            <a:pPr>
              <a:spcBef>
                <a:spcPct val="50000"/>
              </a:spcBef>
            </a:pPr>
            <a:r>
              <a:rPr lang="en-GB" dirty="0"/>
              <a:t>Consolidation</a:t>
            </a:r>
          </a:p>
        </p:txBody>
      </p:sp>
      <p:sp>
        <p:nvSpPr>
          <p:cNvPr id="104466" name="AutoShape 18"/>
          <p:cNvSpPr>
            <a:spLocks noChangeArrowheads="1"/>
          </p:cNvSpPr>
          <p:nvPr/>
        </p:nvSpPr>
        <p:spPr bwMode="auto">
          <a:xfrm rot="5835206">
            <a:off x="4860678" y="4768544"/>
            <a:ext cx="647700" cy="2511425"/>
          </a:xfrm>
          <a:prstGeom prst="curvedLeftArrow">
            <a:avLst>
              <a:gd name="adj1" fmla="val 77549"/>
              <a:gd name="adj2" fmla="val 155098"/>
              <a:gd name="adj3" fmla="val 33333"/>
            </a:avLst>
          </a:prstGeom>
          <a:solidFill>
            <a:schemeClr val="accent1"/>
          </a:solidFill>
          <a:ln w="9525">
            <a:solidFill>
              <a:schemeClr val="tx1"/>
            </a:solidFill>
            <a:miter lim="800000"/>
            <a:headEnd/>
            <a:tailEnd/>
          </a:ln>
          <a:effectLst/>
        </p:spPr>
        <p:txBody>
          <a:bodyPr wrap="none" anchor="ctr">
            <a:prstTxWarp prst="textNoShape">
              <a:avLst/>
            </a:prstTxWarp>
          </a:bodyPr>
          <a:lstStyle/>
          <a:p>
            <a:endParaRPr lang="en-GB"/>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r>
              <a:rPr lang="en-GB" sz="3600"/>
              <a:t>Identification of intended outcomes</a:t>
            </a:r>
          </a:p>
        </p:txBody>
      </p:sp>
      <p:sp>
        <p:nvSpPr>
          <p:cNvPr id="107523" name="Rectangle 3"/>
          <p:cNvSpPr>
            <a:spLocks noGrp="1" noChangeArrowheads="1"/>
          </p:cNvSpPr>
          <p:nvPr>
            <p:ph type="body" idx="1"/>
          </p:nvPr>
        </p:nvSpPr>
        <p:spPr/>
        <p:txBody>
          <a:bodyPr/>
          <a:lstStyle/>
          <a:p>
            <a:r>
              <a:rPr lang="en-GB"/>
              <a:t>Discussion between mentee and mentor of current strengths and areas to be improved – Could use job description to match competence against</a:t>
            </a:r>
          </a:p>
          <a:p>
            <a:r>
              <a:rPr lang="en-GB"/>
              <a:t>Depersonalise by considering the impact on individuals the mentee is working with </a:t>
            </a: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Line 1"/>
          <p:cNvSpPr>
            <a:spLocks noChangeShapeType="1"/>
          </p:cNvSpPr>
          <p:nvPr/>
        </p:nvSpPr>
        <p:spPr bwMode="auto">
          <a:xfrm>
            <a:off x="0" y="765175"/>
            <a:ext cx="9144000" cy="1588"/>
          </a:xfrm>
          <a:prstGeom prst="line">
            <a:avLst/>
          </a:prstGeom>
          <a:noFill/>
          <a:ln w="28575">
            <a:solidFill>
              <a:srgbClr val="333399"/>
            </a:solidFill>
            <a:round/>
            <a:headEnd/>
            <a:tailEnd/>
          </a:ln>
        </p:spPr>
        <p:txBody>
          <a:bodyPr lIns="0" tIns="0" rIns="0" bIns="0"/>
          <a:lstStyle/>
          <a:p>
            <a:endParaRPr lang="en-GB"/>
          </a:p>
        </p:txBody>
      </p:sp>
      <p:sp>
        <p:nvSpPr>
          <p:cNvPr id="16388" name="Line 3"/>
          <p:cNvSpPr>
            <a:spLocks noChangeShapeType="1"/>
          </p:cNvSpPr>
          <p:nvPr/>
        </p:nvSpPr>
        <p:spPr bwMode="auto">
          <a:xfrm>
            <a:off x="0" y="6237288"/>
            <a:ext cx="9144000" cy="1587"/>
          </a:xfrm>
          <a:prstGeom prst="line">
            <a:avLst/>
          </a:prstGeom>
          <a:noFill/>
          <a:ln w="9525">
            <a:solidFill>
              <a:srgbClr val="333399"/>
            </a:solidFill>
            <a:round/>
            <a:headEnd/>
            <a:tailEnd/>
          </a:ln>
        </p:spPr>
        <p:txBody>
          <a:bodyPr lIns="0" tIns="0" rIns="0" bIns="0"/>
          <a:lstStyle/>
          <a:p>
            <a:endParaRPr lang="en-GB"/>
          </a:p>
        </p:txBody>
      </p:sp>
      <p:sp>
        <p:nvSpPr>
          <p:cNvPr id="16390" name="Rectangle 6"/>
          <p:cNvSpPr>
            <a:spLocks noGrp="1" noChangeArrowheads="1"/>
          </p:cNvSpPr>
          <p:nvPr>
            <p:ph type="title"/>
          </p:nvPr>
        </p:nvSpPr>
        <p:spPr>
          <a:xfrm>
            <a:off x="0" y="0"/>
            <a:ext cx="9144000" cy="736600"/>
          </a:xfrm>
        </p:spPr>
        <p:txBody>
          <a:bodyPr rIns="132080"/>
          <a:lstStyle/>
          <a:p>
            <a:pPr indent="0" algn="ctr" eaLnBrk="1" hangingPunct="1"/>
            <a:r>
              <a:rPr lang="en-GB" sz="3200" b="1" dirty="0" smtClean="0">
                <a:solidFill>
                  <a:srgbClr val="00B050"/>
                </a:solidFill>
              </a:rPr>
              <a:t>Module 2.</a:t>
            </a:r>
            <a:r>
              <a:rPr lang="en-GB" sz="3200" dirty="0" smtClean="0">
                <a:solidFill>
                  <a:srgbClr val="00B050"/>
                </a:solidFill>
              </a:rPr>
              <a:t> The GROW model.</a:t>
            </a:r>
            <a:endParaRPr lang="en-US" sz="3200" dirty="0" smtClean="0">
              <a:solidFill>
                <a:srgbClr val="00B050"/>
              </a:solidFill>
            </a:endParaRPr>
          </a:p>
        </p:txBody>
      </p:sp>
      <p:sp>
        <p:nvSpPr>
          <p:cNvPr id="8" name="Rectangle 2"/>
          <p:cNvSpPr>
            <a:spLocks/>
          </p:cNvSpPr>
          <p:nvPr/>
        </p:nvSpPr>
        <p:spPr bwMode="auto">
          <a:xfrm>
            <a:off x="0" y="6381328"/>
            <a:ext cx="9144000" cy="317500"/>
          </a:xfrm>
          <a:prstGeom prst="rect">
            <a:avLst/>
          </a:prstGeom>
          <a:noFill/>
          <a:ln w="12700">
            <a:noFill/>
            <a:miter lim="800000"/>
            <a:headEnd/>
            <a:tailEnd/>
          </a:ln>
        </p:spPr>
        <p:txBody>
          <a:bodyPr lIns="0" tIns="0" rIns="40639" bIns="0"/>
          <a:lstStyle/>
          <a:p>
            <a:pPr marL="39688" algn="ctr">
              <a:spcBef>
                <a:spcPts val="850"/>
              </a:spcBef>
            </a:pPr>
            <a:r>
              <a:rPr lang="en-US" sz="1400" dirty="0" smtClean="0">
                <a:solidFill>
                  <a:srgbClr val="333399"/>
                </a:solidFill>
                <a:latin typeface="Verdana" pitchFamily="34" charset="0"/>
                <a:ea typeface="Verdana" pitchFamily="34" charset="0"/>
                <a:cs typeface="Verdana" pitchFamily="34" charset="0"/>
                <a:sym typeface="Verdana" pitchFamily="34" charset="0"/>
              </a:rPr>
              <a:t>Coach and Player Development</a:t>
            </a:r>
            <a:endParaRPr lang="en-US" sz="1400" dirty="0">
              <a:solidFill>
                <a:srgbClr val="333399"/>
              </a:solidFill>
              <a:latin typeface="Verdana" pitchFamily="34" charset="0"/>
              <a:ea typeface="Verdana" pitchFamily="34" charset="0"/>
              <a:cs typeface="Verdana" pitchFamily="34" charset="0"/>
              <a:sym typeface="Verdana" pitchFamily="34" charset="0"/>
            </a:endParaRPr>
          </a:p>
        </p:txBody>
      </p:sp>
      <p:sp>
        <p:nvSpPr>
          <p:cNvPr id="9" name="Rectangle 8"/>
          <p:cNvSpPr/>
          <p:nvPr/>
        </p:nvSpPr>
        <p:spPr>
          <a:xfrm>
            <a:off x="683568" y="980728"/>
            <a:ext cx="7992888" cy="4985980"/>
          </a:xfrm>
          <a:prstGeom prst="rect">
            <a:avLst/>
          </a:prstGeom>
        </p:spPr>
        <p:txBody>
          <a:bodyPr wrap="square">
            <a:spAutoFit/>
          </a:bodyPr>
          <a:lstStyle/>
          <a:p>
            <a:pPr eaLnBrk="1" hangingPunct="1">
              <a:defRPr/>
            </a:pPr>
            <a:r>
              <a:rPr lang="en-US" sz="2400" b="1" dirty="0">
                <a:solidFill>
                  <a:srgbClr val="FF0000"/>
                </a:solidFill>
                <a:effectLst>
                  <a:outerShdw blurRad="50800" dist="38100" dir="2700000" algn="tl" rotWithShape="0">
                    <a:prstClr val="black">
                      <a:alpha val="40000"/>
                    </a:prstClr>
                  </a:outerShdw>
                </a:effectLst>
              </a:rPr>
              <a:t>G</a:t>
            </a:r>
            <a:r>
              <a:rPr lang="en-US" sz="2400" dirty="0">
                <a:solidFill>
                  <a:srgbClr val="FF0000"/>
                </a:solidFill>
              </a:rPr>
              <a:t> </a:t>
            </a:r>
            <a:r>
              <a:rPr lang="en-US" sz="2000" dirty="0">
                <a:solidFill>
                  <a:srgbClr val="FF0000"/>
                </a:solidFill>
              </a:rPr>
              <a:t>Goal</a:t>
            </a:r>
            <a:r>
              <a:rPr lang="en-US" sz="2400" dirty="0">
                <a:solidFill>
                  <a:srgbClr val="FF0000"/>
                </a:solidFill>
              </a:rPr>
              <a:t> </a:t>
            </a:r>
            <a:r>
              <a:rPr lang="en-US" sz="1800" dirty="0"/>
              <a:t>This is the end point, where the coach wants to be. The goal has to be defined in such a way that it is very </a:t>
            </a:r>
            <a:r>
              <a:rPr lang="en-US" sz="1800" b="1" i="1" dirty="0">
                <a:solidFill>
                  <a:srgbClr val="FF0000"/>
                </a:solidFill>
              </a:rPr>
              <a:t>clear to the coach </a:t>
            </a:r>
            <a:r>
              <a:rPr lang="en-US" sz="1800" dirty="0"/>
              <a:t>when they have achieved it. </a:t>
            </a:r>
            <a:endParaRPr lang="en-US" sz="1800" dirty="0" smtClean="0"/>
          </a:p>
          <a:p>
            <a:pPr eaLnBrk="1" hangingPunct="1">
              <a:defRPr/>
            </a:pPr>
            <a:endParaRPr lang="en-US" sz="1400" dirty="0"/>
          </a:p>
          <a:p>
            <a:pPr eaLnBrk="1" hangingPunct="1">
              <a:defRPr/>
            </a:pPr>
            <a:r>
              <a:rPr lang="en-US" sz="2400" b="1" dirty="0">
                <a:solidFill>
                  <a:srgbClr val="FF0000"/>
                </a:solidFill>
                <a:effectLst>
                  <a:outerShdw blurRad="50800" dist="38100" dir="2700000" algn="tl" rotWithShape="0">
                    <a:prstClr val="black">
                      <a:alpha val="40000"/>
                    </a:prstClr>
                  </a:outerShdw>
                </a:effectLst>
              </a:rPr>
              <a:t>R</a:t>
            </a:r>
            <a:r>
              <a:rPr lang="en-US" sz="2400" dirty="0">
                <a:solidFill>
                  <a:srgbClr val="FF0000"/>
                </a:solidFill>
              </a:rPr>
              <a:t> </a:t>
            </a:r>
            <a:r>
              <a:rPr lang="en-US" sz="2000" dirty="0">
                <a:solidFill>
                  <a:srgbClr val="FF0000"/>
                </a:solidFill>
              </a:rPr>
              <a:t>Reality</a:t>
            </a:r>
            <a:r>
              <a:rPr lang="en-US" sz="2400" dirty="0">
                <a:solidFill>
                  <a:srgbClr val="FF0000"/>
                </a:solidFill>
              </a:rPr>
              <a:t> </a:t>
            </a:r>
            <a:r>
              <a:rPr lang="en-US" sz="1800" dirty="0"/>
              <a:t>This is </a:t>
            </a:r>
            <a:r>
              <a:rPr lang="en-US" sz="1800" b="1" i="1" dirty="0">
                <a:solidFill>
                  <a:srgbClr val="FF0000"/>
                </a:solidFill>
              </a:rPr>
              <a:t>how far the coach is away from their goal</a:t>
            </a:r>
            <a:r>
              <a:rPr lang="en-US" sz="1800" dirty="0"/>
              <a:t>. If the coach were to look at all the steps they need to take in order to achieve the goal, the Reality would be the number of those steps they have completed so far. </a:t>
            </a:r>
            <a:endParaRPr lang="en-US" sz="1800" dirty="0" smtClean="0"/>
          </a:p>
          <a:p>
            <a:pPr eaLnBrk="1" hangingPunct="1">
              <a:defRPr/>
            </a:pPr>
            <a:endParaRPr lang="en-US" sz="1400" dirty="0"/>
          </a:p>
          <a:p>
            <a:pPr eaLnBrk="1" hangingPunct="1">
              <a:defRPr/>
            </a:pPr>
            <a:r>
              <a:rPr lang="en-US" sz="2400" b="1" dirty="0">
                <a:solidFill>
                  <a:srgbClr val="FF0000"/>
                </a:solidFill>
                <a:effectLst>
                  <a:outerShdw blurRad="50800" dist="38100" dir="2700000" algn="tl" rotWithShape="0">
                    <a:prstClr val="black">
                      <a:alpha val="40000"/>
                    </a:prstClr>
                  </a:outerShdw>
                </a:effectLst>
              </a:rPr>
              <a:t>O</a:t>
            </a:r>
            <a:r>
              <a:rPr lang="en-US" sz="2400" dirty="0">
                <a:solidFill>
                  <a:srgbClr val="FF0000"/>
                </a:solidFill>
              </a:rPr>
              <a:t> </a:t>
            </a:r>
            <a:r>
              <a:rPr lang="en-US" sz="2000" dirty="0">
                <a:solidFill>
                  <a:srgbClr val="FF0000"/>
                </a:solidFill>
              </a:rPr>
              <a:t>Opportunities/Obstacles</a:t>
            </a:r>
            <a:r>
              <a:rPr lang="en-US" sz="2400" dirty="0">
                <a:solidFill>
                  <a:srgbClr val="FF0000"/>
                </a:solidFill>
              </a:rPr>
              <a:t> </a:t>
            </a:r>
            <a:r>
              <a:rPr lang="en-US" sz="1800" b="1" i="1" dirty="0">
                <a:solidFill>
                  <a:srgbClr val="FF0000"/>
                </a:solidFill>
              </a:rPr>
              <a:t>There will be Obstacles </a:t>
            </a:r>
            <a:r>
              <a:rPr lang="en-US" sz="1800" dirty="0"/>
              <a:t>stopping the coach getting from where they are now to where they want to go. If there were no Obstacles the coach would already have reached their goal. Once Obstacles have been identified the coaches need to find ways of dealing with them if they are to make progress. Opportunities will emerge as the obstacles are dealt with</a:t>
            </a:r>
            <a:r>
              <a:rPr lang="en-US" sz="1800" dirty="0" smtClean="0"/>
              <a:t>.</a:t>
            </a:r>
          </a:p>
          <a:p>
            <a:pPr eaLnBrk="1" hangingPunct="1">
              <a:defRPr/>
            </a:pPr>
            <a:endParaRPr lang="en-US" sz="1400" dirty="0"/>
          </a:p>
          <a:p>
            <a:pPr eaLnBrk="1" hangingPunct="1">
              <a:defRPr/>
            </a:pPr>
            <a:r>
              <a:rPr lang="en-US" sz="2400" b="1" dirty="0">
                <a:solidFill>
                  <a:srgbClr val="FF0000"/>
                </a:solidFill>
                <a:effectLst>
                  <a:outerShdw blurRad="50800" dist="38100" dir="2700000" algn="tl" rotWithShape="0">
                    <a:prstClr val="black">
                      <a:alpha val="40000"/>
                    </a:prstClr>
                  </a:outerShdw>
                </a:effectLst>
              </a:rPr>
              <a:t>W</a:t>
            </a:r>
            <a:r>
              <a:rPr lang="en-US" sz="2400" dirty="0">
                <a:solidFill>
                  <a:srgbClr val="FF0000"/>
                </a:solidFill>
              </a:rPr>
              <a:t> </a:t>
            </a:r>
            <a:r>
              <a:rPr lang="en-US" sz="2000" dirty="0">
                <a:solidFill>
                  <a:srgbClr val="FF0000"/>
                </a:solidFill>
              </a:rPr>
              <a:t>Way Forward </a:t>
            </a:r>
            <a:r>
              <a:rPr lang="en-US" sz="1800" dirty="0"/>
              <a:t>The Options then need to be converted into </a:t>
            </a:r>
            <a:r>
              <a:rPr lang="en-US" sz="1800" b="1" i="1" dirty="0">
                <a:solidFill>
                  <a:srgbClr val="FF0000"/>
                </a:solidFill>
              </a:rPr>
              <a:t>action steps </a:t>
            </a:r>
            <a:r>
              <a:rPr lang="en-US" sz="1800" dirty="0"/>
              <a:t>which will take the coach to their goal. These steps are the Way Forward.</a:t>
            </a:r>
          </a:p>
        </p:txBody>
      </p:sp>
    </p:spTree>
    <p:extLst>
      <p:ext uri="{BB962C8B-B14F-4D97-AF65-F5344CB8AC3E}">
        <p14:creationId xmlns:p14="http://schemas.microsoft.com/office/powerpoint/2010/main" val="1322003923"/>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blinds(horizontal)">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animEffect transition="in" filter="blinds(horizontal)">
                                      <p:cBhvr>
                                        <p:cTn id="17" dur="500"/>
                                        <p:tgtEl>
                                          <p:spTgt spid="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9">
                                            <p:txEl>
                                              <p:pRg st="6" end="6"/>
                                            </p:txEl>
                                          </p:spTgt>
                                        </p:tgtEl>
                                        <p:attrNameLst>
                                          <p:attrName>style.visibility</p:attrName>
                                        </p:attrNameLst>
                                      </p:cBhvr>
                                      <p:to>
                                        <p:strVal val="visible"/>
                                      </p:to>
                                    </p:set>
                                    <p:animEffect transition="in" filter="blinds(horizontal)">
                                      <p:cBhvr>
                                        <p:cTn id="22" dur="5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Line 1"/>
          <p:cNvSpPr>
            <a:spLocks noChangeShapeType="1"/>
          </p:cNvSpPr>
          <p:nvPr/>
        </p:nvSpPr>
        <p:spPr bwMode="auto">
          <a:xfrm>
            <a:off x="0" y="765175"/>
            <a:ext cx="9144000" cy="1588"/>
          </a:xfrm>
          <a:prstGeom prst="line">
            <a:avLst/>
          </a:prstGeom>
          <a:noFill/>
          <a:ln w="28575">
            <a:solidFill>
              <a:srgbClr val="333399"/>
            </a:solidFill>
            <a:round/>
            <a:headEnd/>
            <a:tailEnd/>
          </a:ln>
        </p:spPr>
        <p:txBody>
          <a:bodyPr lIns="0" tIns="0" rIns="0" bIns="0"/>
          <a:lstStyle/>
          <a:p>
            <a:endParaRPr lang="en-GB"/>
          </a:p>
        </p:txBody>
      </p:sp>
      <p:sp>
        <p:nvSpPr>
          <p:cNvPr id="18436" name="Line 3"/>
          <p:cNvSpPr>
            <a:spLocks noChangeShapeType="1"/>
          </p:cNvSpPr>
          <p:nvPr/>
        </p:nvSpPr>
        <p:spPr bwMode="auto">
          <a:xfrm>
            <a:off x="0" y="6237288"/>
            <a:ext cx="9144000" cy="1587"/>
          </a:xfrm>
          <a:prstGeom prst="line">
            <a:avLst/>
          </a:prstGeom>
          <a:noFill/>
          <a:ln w="9525">
            <a:solidFill>
              <a:srgbClr val="333399"/>
            </a:solidFill>
            <a:round/>
            <a:headEnd/>
            <a:tailEnd/>
          </a:ln>
        </p:spPr>
        <p:txBody>
          <a:bodyPr lIns="0" tIns="0" rIns="0" bIns="0"/>
          <a:lstStyle/>
          <a:p>
            <a:endParaRPr lang="en-GB"/>
          </a:p>
        </p:txBody>
      </p:sp>
      <p:pic>
        <p:nvPicPr>
          <p:cNvPr id="18437" name="Picture 5"/>
          <p:cNvPicPr>
            <a:picLocks noChangeArrowheads="1"/>
          </p:cNvPicPr>
          <p:nvPr/>
        </p:nvPicPr>
        <p:blipFill>
          <a:blip r:embed="rId3" cstate="print"/>
          <a:srcRect/>
          <a:stretch>
            <a:fillRect/>
          </a:stretch>
        </p:blipFill>
        <p:spPr bwMode="auto">
          <a:xfrm>
            <a:off x="8143875" y="6286500"/>
            <a:ext cx="447675" cy="571500"/>
          </a:xfrm>
          <a:prstGeom prst="rect">
            <a:avLst/>
          </a:prstGeom>
          <a:noFill/>
          <a:ln w="9525">
            <a:noFill/>
            <a:miter lim="800000"/>
            <a:headEnd/>
            <a:tailEnd/>
          </a:ln>
        </p:spPr>
      </p:pic>
      <p:sp>
        <p:nvSpPr>
          <p:cNvPr id="18438" name="Rectangle 6"/>
          <p:cNvSpPr>
            <a:spLocks noGrp="1" noChangeArrowheads="1"/>
          </p:cNvSpPr>
          <p:nvPr>
            <p:ph type="title"/>
          </p:nvPr>
        </p:nvSpPr>
        <p:spPr>
          <a:xfrm>
            <a:off x="0" y="0"/>
            <a:ext cx="9144000" cy="736600"/>
          </a:xfrm>
        </p:spPr>
        <p:txBody>
          <a:bodyPr rIns="132080"/>
          <a:lstStyle/>
          <a:p>
            <a:pPr indent="0" algn="ctr" eaLnBrk="1" hangingPunct="1"/>
            <a:r>
              <a:rPr lang="en-US" sz="3200" smtClean="0">
                <a:solidFill>
                  <a:srgbClr val="339933"/>
                </a:solidFill>
              </a:rPr>
              <a:t>Mentor</a:t>
            </a:r>
          </a:p>
        </p:txBody>
      </p:sp>
      <p:pic>
        <p:nvPicPr>
          <p:cNvPr id="18439" name="Picture 9" descr="RFF logo.eps"/>
          <p:cNvPicPr>
            <a:picLocks noChangeAspect="1"/>
          </p:cNvPicPr>
          <p:nvPr/>
        </p:nvPicPr>
        <p:blipFill>
          <a:blip r:embed="rId4" cstate="print"/>
          <a:srcRect/>
          <a:stretch>
            <a:fillRect/>
          </a:stretch>
        </p:blipFill>
        <p:spPr bwMode="auto">
          <a:xfrm>
            <a:off x="457200" y="6308725"/>
            <a:ext cx="514350" cy="454025"/>
          </a:xfrm>
          <a:prstGeom prst="rect">
            <a:avLst/>
          </a:prstGeom>
          <a:noFill/>
          <a:ln w="9525">
            <a:noFill/>
            <a:miter lim="800000"/>
            <a:headEnd/>
            <a:tailEnd/>
          </a:ln>
        </p:spPr>
      </p:pic>
      <p:sp>
        <p:nvSpPr>
          <p:cNvPr id="8" name="Rectangle 2"/>
          <p:cNvSpPr>
            <a:spLocks/>
          </p:cNvSpPr>
          <p:nvPr/>
        </p:nvSpPr>
        <p:spPr bwMode="auto">
          <a:xfrm>
            <a:off x="0" y="6381328"/>
            <a:ext cx="9144000" cy="317500"/>
          </a:xfrm>
          <a:prstGeom prst="rect">
            <a:avLst/>
          </a:prstGeom>
          <a:noFill/>
          <a:ln w="12700">
            <a:noFill/>
            <a:miter lim="800000"/>
            <a:headEnd/>
            <a:tailEnd/>
          </a:ln>
        </p:spPr>
        <p:txBody>
          <a:bodyPr lIns="0" tIns="0" rIns="40639" bIns="0"/>
          <a:lstStyle/>
          <a:p>
            <a:pPr marL="39688" algn="ctr">
              <a:spcBef>
                <a:spcPts val="850"/>
              </a:spcBef>
            </a:pPr>
            <a:r>
              <a:rPr lang="en-US" sz="1400" dirty="0" smtClean="0">
                <a:solidFill>
                  <a:srgbClr val="333399"/>
                </a:solidFill>
                <a:latin typeface="Verdana" pitchFamily="34" charset="0"/>
                <a:ea typeface="Verdana" pitchFamily="34" charset="0"/>
                <a:cs typeface="Verdana" pitchFamily="34" charset="0"/>
                <a:sym typeface="Verdana" pitchFamily="34" charset="0"/>
              </a:rPr>
              <a:t>Coach and Player Development</a:t>
            </a:r>
            <a:endParaRPr lang="en-US" sz="1400" dirty="0">
              <a:solidFill>
                <a:srgbClr val="333399"/>
              </a:solidFill>
              <a:latin typeface="Verdana" pitchFamily="34" charset="0"/>
              <a:ea typeface="Verdana" pitchFamily="34" charset="0"/>
              <a:cs typeface="Verdana" pitchFamily="34" charset="0"/>
              <a:sym typeface="Verdana" pitchFamily="34" charset="0"/>
            </a:endParaRPr>
          </a:p>
        </p:txBody>
      </p:sp>
      <p:sp>
        <p:nvSpPr>
          <p:cNvPr id="9" name="Rectangle 8"/>
          <p:cNvSpPr/>
          <p:nvPr/>
        </p:nvSpPr>
        <p:spPr>
          <a:xfrm>
            <a:off x="683568" y="1844824"/>
            <a:ext cx="7920880" cy="3400931"/>
          </a:xfrm>
          <a:prstGeom prst="rect">
            <a:avLst/>
          </a:prstGeom>
        </p:spPr>
        <p:txBody>
          <a:bodyPr wrap="square">
            <a:spAutoFit/>
          </a:bodyPr>
          <a:lstStyle/>
          <a:p>
            <a:pPr eaLnBrk="1" hangingPunct="1">
              <a:defRPr/>
            </a:pPr>
            <a:r>
              <a:rPr lang="en-GB" sz="2400" dirty="0"/>
              <a:t>Effective Questioning</a:t>
            </a:r>
            <a:r>
              <a:rPr lang="en-GB" sz="2400" dirty="0" smtClean="0"/>
              <a:t>:</a:t>
            </a:r>
          </a:p>
          <a:p>
            <a:pPr eaLnBrk="1" hangingPunct="1">
              <a:defRPr/>
            </a:pPr>
            <a:endParaRPr lang="en-GB" sz="1100" dirty="0" smtClean="0"/>
          </a:p>
          <a:p>
            <a:pPr lvl="1" eaLnBrk="1" hangingPunct="1">
              <a:buFont typeface="Arial" pitchFamily="34" charset="0"/>
              <a:buChar char="•"/>
              <a:defRPr/>
            </a:pPr>
            <a:r>
              <a:rPr lang="en-GB" sz="2000" dirty="0" smtClean="0"/>
              <a:t>Gains </a:t>
            </a:r>
            <a:r>
              <a:rPr lang="en-GB" sz="2000" dirty="0"/>
              <a:t>new </a:t>
            </a:r>
            <a:r>
              <a:rPr lang="en-GB" sz="2000" dirty="0" smtClean="0"/>
              <a:t>information</a:t>
            </a:r>
          </a:p>
          <a:p>
            <a:pPr lvl="1" eaLnBrk="1" hangingPunct="1">
              <a:defRPr/>
            </a:pPr>
            <a:endParaRPr lang="en-GB" sz="2000" dirty="0" smtClean="0"/>
          </a:p>
          <a:p>
            <a:pPr lvl="1" eaLnBrk="1" hangingPunct="1">
              <a:buFont typeface="Arial" pitchFamily="34" charset="0"/>
              <a:buChar char="•"/>
              <a:defRPr/>
            </a:pPr>
            <a:r>
              <a:rPr lang="en-GB" sz="2000" dirty="0" smtClean="0">
                <a:solidFill>
                  <a:srgbClr val="002060"/>
                </a:solidFill>
              </a:rPr>
              <a:t>Picks </a:t>
            </a:r>
            <a:r>
              <a:rPr lang="en-GB" sz="2000" dirty="0">
                <a:solidFill>
                  <a:srgbClr val="002060"/>
                </a:solidFill>
              </a:rPr>
              <a:t>up hidden </a:t>
            </a:r>
            <a:r>
              <a:rPr lang="en-GB" sz="2000" dirty="0" smtClean="0">
                <a:solidFill>
                  <a:srgbClr val="002060"/>
                </a:solidFill>
              </a:rPr>
              <a:t>information</a:t>
            </a:r>
          </a:p>
          <a:p>
            <a:pPr lvl="1" eaLnBrk="1" hangingPunct="1">
              <a:buFont typeface="Arial" pitchFamily="34" charset="0"/>
              <a:buChar char="•"/>
              <a:defRPr/>
            </a:pPr>
            <a:endParaRPr lang="en-GB" sz="2000" dirty="0"/>
          </a:p>
          <a:p>
            <a:pPr lvl="1" eaLnBrk="1" hangingPunct="1">
              <a:buFont typeface="Arial" pitchFamily="34" charset="0"/>
              <a:buChar char="•"/>
              <a:defRPr/>
            </a:pPr>
            <a:r>
              <a:rPr lang="en-GB" sz="2000" dirty="0"/>
              <a:t>Checks and builds </a:t>
            </a:r>
            <a:r>
              <a:rPr lang="en-GB" sz="2000" dirty="0" smtClean="0"/>
              <a:t>understanding</a:t>
            </a:r>
          </a:p>
          <a:p>
            <a:pPr lvl="1" eaLnBrk="1" hangingPunct="1">
              <a:buFont typeface="Arial" pitchFamily="34" charset="0"/>
              <a:buChar char="•"/>
              <a:defRPr/>
            </a:pPr>
            <a:endParaRPr lang="en-GB" sz="2000" dirty="0"/>
          </a:p>
          <a:p>
            <a:pPr lvl="1" eaLnBrk="1" hangingPunct="1">
              <a:buFont typeface="Arial" pitchFamily="34" charset="0"/>
              <a:buChar char="•"/>
              <a:defRPr/>
            </a:pPr>
            <a:r>
              <a:rPr lang="en-GB" sz="2000" dirty="0">
                <a:solidFill>
                  <a:srgbClr val="002060"/>
                </a:solidFill>
              </a:rPr>
              <a:t>Listens for feeling as well as </a:t>
            </a:r>
            <a:r>
              <a:rPr lang="en-GB" sz="2000" dirty="0" smtClean="0">
                <a:solidFill>
                  <a:srgbClr val="002060"/>
                </a:solidFill>
              </a:rPr>
              <a:t>information</a:t>
            </a:r>
          </a:p>
          <a:p>
            <a:pPr lvl="1" eaLnBrk="1" hangingPunct="1">
              <a:buFont typeface="Arial" pitchFamily="34" charset="0"/>
              <a:buChar char="•"/>
              <a:defRPr/>
            </a:pPr>
            <a:endParaRPr lang="en-GB" sz="2000" dirty="0"/>
          </a:p>
          <a:p>
            <a:pPr lvl="1" eaLnBrk="1" hangingPunct="1">
              <a:buFont typeface="Arial" pitchFamily="34" charset="0"/>
              <a:buChar char="•"/>
              <a:defRPr/>
            </a:pPr>
            <a:r>
              <a:rPr lang="en-GB" sz="2000" dirty="0"/>
              <a:t>Increases confidence through face to face interaction.</a:t>
            </a:r>
            <a:endParaRPr lang="en-US" sz="2000" dirty="0"/>
          </a:p>
        </p:txBody>
      </p:sp>
      <p:pic>
        <p:nvPicPr>
          <p:cNvPr id="10" name="Picture 2" descr="http://t1.gstatic.com/images?q=tbn:ANd9GcQaXWSFPUliJ6xWZYutI2bp6X8T6bIbTcgYjir8oft7YzDQSwY&amp;t=1&amp;usg=__2Z9x90zup703B6-EpP6S_4mRIBc="/>
          <p:cNvPicPr>
            <a:picLocks noChangeAspect="1" noChangeArrowheads="1"/>
          </p:cNvPicPr>
          <p:nvPr/>
        </p:nvPicPr>
        <p:blipFill>
          <a:blip r:embed="rId5" cstate="print"/>
          <a:srcRect/>
          <a:stretch>
            <a:fillRect/>
          </a:stretch>
        </p:blipFill>
        <p:spPr bwMode="auto">
          <a:xfrm>
            <a:off x="3995936" y="1052736"/>
            <a:ext cx="2581275" cy="1771650"/>
          </a:xfrm>
          <a:prstGeom prst="rect">
            <a:avLst/>
          </a:prstGeom>
          <a:noFill/>
          <a:ln w="9525">
            <a:noFill/>
            <a:miter lim="800000"/>
            <a:headEnd/>
            <a:tailEnd/>
          </a:ln>
        </p:spPr>
      </p:pic>
      <p:pic>
        <p:nvPicPr>
          <p:cNvPr id="11" name="Picture 2" descr="http://www.allaboutaddiction.com/addiction/wp-content/uploads/questioning-terrier.jpg"/>
          <p:cNvPicPr>
            <a:picLocks noChangeAspect="1" noChangeArrowheads="1"/>
          </p:cNvPicPr>
          <p:nvPr/>
        </p:nvPicPr>
        <p:blipFill>
          <a:blip r:embed="rId6" cstate="print"/>
          <a:srcRect/>
          <a:stretch>
            <a:fillRect/>
          </a:stretch>
        </p:blipFill>
        <p:spPr bwMode="auto">
          <a:xfrm>
            <a:off x="6876256" y="764704"/>
            <a:ext cx="1852613" cy="1944687"/>
          </a:xfrm>
          <a:prstGeom prst="rect">
            <a:avLst/>
          </a:prstGeom>
          <a:noFill/>
          <a:ln w="9525">
            <a:noFill/>
            <a:miter lim="800000"/>
            <a:headEnd/>
            <a:tailEnd/>
          </a:ln>
        </p:spPr>
      </p:pic>
      <p:pic>
        <p:nvPicPr>
          <p:cNvPr id="12" name="Picture 2" descr="http://images.clipartof.com/small/4805-Decorative-Ancient-Gold-Skeleton-Key-Clipart.jpg"/>
          <p:cNvPicPr>
            <a:picLocks noChangeAspect="1" noChangeArrowheads="1"/>
          </p:cNvPicPr>
          <p:nvPr/>
        </p:nvPicPr>
        <p:blipFill>
          <a:blip r:embed="rId7" cstate="print"/>
          <a:srcRect/>
          <a:stretch>
            <a:fillRect/>
          </a:stretch>
        </p:blipFill>
        <p:spPr bwMode="auto">
          <a:xfrm>
            <a:off x="1043608" y="5301208"/>
            <a:ext cx="1296144" cy="846952"/>
          </a:xfrm>
          <a:prstGeom prst="rect">
            <a:avLst/>
          </a:prstGeom>
          <a:noFill/>
          <a:ln w="9525">
            <a:noFill/>
            <a:miter lim="800000"/>
            <a:headEnd/>
            <a:tailEnd/>
          </a:ln>
        </p:spPr>
      </p:pic>
      <p:sp>
        <p:nvSpPr>
          <p:cNvPr id="13" name="Rectangle 12"/>
          <p:cNvSpPr/>
          <p:nvPr/>
        </p:nvSpPr>
        <p:spPr>
          <a:xfrm>
            <a:off x="2411760" y="5805264"/>
            <a:ext cx="4719049" cy="338554"/>
          </a:xfrm>
          <a:prstGeom prst="rect">
            <a:avLst/>
          </a:prstGeom>
        </p:spPr>
        <p:txBody>
          <a:bodyPr wrap="none">
            <a:spAutoFit/>
          </a:bodyPr>
          <a:lstStyle/>
          <a:p>
            <a:r>
              <a:rPr lang="en-GB" sz="1600" dirty="0" smtClean="0">
                <a:solidFill>
                  <a:srgbClr val="7030A0"/>
                </a:solidFill>
              </a:rPr>
              <a:t>Questioning and listening. The key to this module.</a:t>
            </a:r>
            <a:endParaRPr lang="en-GB" sz="1600" dirty="0">
              <a:solidFill>
                <a:srgbClr val="7030A0"/>
              </a:solidFill>
            </a:endParaRPr>
          </a:p>
        </p:txBody>
      </p:sp>
    </p:spTree>
    <p:extLst>
      <p:ext uri="{BB962C8B-B14F-4D97-AF65-F5344CB8AC3E}">
        <p14:creationId xmlns:p14="http://schemas.microsoft.com/office/powerpoint/2010/main" val="3917565511"/>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Line 1"/>
          <p:cNvSpPr>
            <a:spLocks noChangeShapeType="1"/>
          </p:cNvSpPr>
          <p:nvPr/>
        </p:nvSpPr>
        <p:spPr bwMode="auto">
          <a:xfrm>
            <a:off x="0" y="765175"/>
            <a:ext cx="9144000" cy="1588"/>
          </a:xfrm>
          <a:prstGeom prst="line">
            <a:avLst/>
          </a:prstGeom>
          <a:noFill/>
          <a:ln w="28575">
            <a:solidFill>
              <a:srgbClr val="333399"/>
            </a:solidFill>
            <a:round/>
            <a:headEnd/>
            <a:tailEnd/>
          </a:ln>
        </p:spPr>
        <p:txBody>
          <a:bodyPr lIns="0" tIns="0" rIns="0" bIns="0"/>
          <a:lstStyle/>
          <a:p>
            <a:endParaRPr lang="en-GB"/>
          </a:p>
        </p:txBody>
      </p:sp>
      <p:sp>
        <p:nvSpPr>
          <p:cNvPr id="18436" name="Line 3"/>
          <p:cNvSpPr>
            <a:spLocks noChangeShapeType="1"/>
          </p:cNvSpPr>
          <p:nvPr/>
        </p:nvSpPr>
        <p:spPr bwMode="auto">
          <a:xfrm>
            <a:off x="0" y="6237288"/>
            <a:ext cx="9144000" cy="1587"/>
          </a:xfrm>
          <a:prstGeom prst="line">
            <a:avLst/>
          </a:prstGeom>
          <a:noFill/>
          <a:ln w="9525">
            <a:solidFill>
              <a:srgbClr val="333399"/>
            </a:solidFill>
            <a:round/>
            <a:headEnd/>
            <a:tailEnd/>
          </a:ln>
        </p:spPr>
        <p:txBody>
          <a:bodyPr lIns="0" tIns="0" rIns="0" bIns="0"/>
          <a:lstStyle/>
          <a:p>
            <a:endParaRPr lang="en-GB"/>
          </a:p>
        </p:txBody>
      </p:sp>
      <p:sp>
        <p:nvSpPr>
          <p:cNvPr id="18438" name="Rectangle 6"/>
          <p:cNvSpPr>
            <a:spLocks noGrp="1" noChangeArrowheads="1"/>
          </p:cNvSpPr>
          <p:nvPr>
            <p:ph type="title"/>
          </p:nvPr>
        </p:nvSpPr>
        <p:spPr>
          <a:xfrm>
            <a:off x="0" y="0"/>
            <a:ext cx="9144000" cy="736600"/>
          </a:xfrm>
        </p:spPr>
        <p:txBody>
          <a:bodyPr rIns="132080">
            <a:normAutofit fontScale="90000"/>
          </a:bodyPr>
          <a:lstStyle/>
          <a:p>
            <a:pPr indent="0" algn="ctr" eaLnBrk="1" hangingPunct="1"/>
            <a:r>
              <a:rPr lang="en-GB" sz="2800" dirty="0" smtClean="0"/>
              <a:t/>
            </a:r>
            <a:br>
              <a:rPr lang="en-GB" sz="2800" dirty="0" smtClean="0"/>
            </a:br>
            <a:r>
              <a:rPr lang="en-GB" sz="2600" dirty="0" smtClean="0">
                <a:solidFill>
                  <a:srgbClr val="00B050"/>
                </a:solidFill>
              </a:rPr>
              <a:t>Factual/Convergent/Divergent/Evaluative Questioning</a:t>
            </a:r>
            <a:r>
              <a:rPr lang="en-GB" sz="2800" dirty="0" smtClean="0"/>
              <a:t/>
            </a:r>
            <a:br>
              <a:rPr lang="en-GB" sz="2800" dirty="0" smtClean="0"/>
            </a:br>
            <a:endParaRPr lang="en-US" sz="2800" dirty="0" smtClean="0">
              <a:solidFill>
                <a:srgbClr val="339933"/>
              </a:solidFill>
            </a:endParaRPr>
          </a:p>
        </p:txBody>
      </p:sp>
      <p:sp>
        <p:nvSpPr>
          <p:cNvPr id="8" name="Rectangle 2"/>
          <p:cNvSpPr>
            <a:spLocks/>
          </p:cNvSpPr>
          <p:nvPr/>
        </p:nvSpPr>
        <p:spPr bwMode="auto">
          <a:xfrm>
            <a:off x="0" y="6381328"/>
            <a:ext cx="9144000" cy="317500"/>
          </a:xfrm>
          <a:prstGeom prst="rect">
            <a:avLst/>
          </a:prstGeom>
          <a:noFill/>
          <a:ln w="12700">
            <a:noFill/>
            <a:miter lim="800000"/>
            <a:headEnd/>
            <a:tailEnd/>
          </a:ln>
        </p:spPr>
        <p:txBody>
          <a:bodyPr lIns="0" tIns="0" rIns="40639" bIns="0"/>
          <a:lstStyle/>
          <a:p>
            <a:pPr marL="39688" algn="ctr">
              <a:spcBef>
                <a:spcPts val="850"/>
              </a:spcBef>
            </a:pPr>
            <a:r>
              <a:rPr lang="en-US" sz="1400" dirty="0" smtClean="0">
                <a:solidFill>
                  <a:srgbClr val="333399"/>
                </a:solidFill>
                <a:latin typeface="Verdana" pitchFamily="34" charset="0"/>
                <a:ea typeface="Verdana" pitchFamily="34" charset="0"/>
                <a:cs typeface="Verdana" pitchFamily="34" charset="0"/>
                <a:sym typeface="Verdana" pitchFamily="34" charset="0"/>
              </a:rPr>
              <a:t>Coach and Player Development</a:t>
            </a:r>
            <a:endParaRPr lang="en-US" sz="1400" dirty="0">
              <a:solidFill>
                <a:srgbClr val="333399"/>
              </a:solidFill>
              <a:latin typeface="Verdana" pitchFamily="34" charset="0"/>
              <a:ea typeface="Verdana" pitchFamily="34" charset="0"/>
              <a:cs typeface="Verdana" pitchFamily="34" charset="0"/>
              <a:sym typeface="Verdana" pitchFamily="34" charset="0"/>
            </a:endParaRPr>
          </a:p>
        </p:txBody>
      </p:sp>
      <p:pic>
        <p:nvPicPr>
          <p:cNvPr id="9" name="Picture 2" descr="C:\Documents and Settings\Reidp\Local Settings\Temporary Internet Files\Content.IE5\SEN6PRDN\MC900449062[1].jpg"/>
          <p:cNvPicPr>
            <a:picLocks noChangeAspect="1" noChangeArrowheads="1"/>
          </p:cNvPicPr>
          <p:nvPr/>
        </p:nvPicPr>
        <p:blipFill>
          <a:blip r:embed="rId2" cstate="print"/>
          <a:srcRect/>
          <a:stretch>
            <a:fillRect/>
          </a:stretch>
        </p:blipFill>
        <p:spPr bwMode="auto">
          <a:xfrm>
            <a:off x="683568" y="1844824"/>
            <a:ext cx="1517650" cy="1387475"/>
          </a:xfrm>
          <a:prstGeom prst="rect">
            <a:avLst/>
          </a:prstGeom>
          <a:noFill/>
          <a:ln w="9525">
            <a:noFill/>
            <a:miter lim="800000"/>
            <a:headEnd/>
            <a:tailEnd/>
          </a:ln>
        </p:spPr>
      </p:pic>
      <p:sp>
        <p:nvSpPr>
          <p:cNvPr id="11" name="Rounded Rectangle 10"/>
          <p:cNvSpPr/>
          <p:nvPr/>
        </p:nvSpPr>
        <p:spPr>
          <a:xfrm>
            <a:off x="683568" y="3429000"/>
            <a:ext cx="3529013" cy="1081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1400" dirty="0">
                <a:solidFill>
                  <a:srgbClr val="B3EAF2"/>
                </a:solidFill>
              </a:rPr>
              <a:t>Did you travel by car? (Factual)	</a:t>
            </a:r>
          </a:p>
          <a:p>
            <a:pPr fontAlgn="auto">
              <a:spcBef>
                <a:spcPts val="0"/>
              </a:spcBef>
              <a:spcAft>
                <a:spcPts val="0"/>
              </a:spcAft>
              <a:defRPr/>
            </a:pPr>
            <a:r>
              <a:rPr lang="en-GB" sz="1400" dirty="0">
                <a:solidFill>
                  <a:srgbClr val="B3EAF2"/>
                </a:solidFill>
              </a:rPr>
              <a:t>What route did you take? (Convergent)</a:t>
            </a:r>
          </a:p>
          <a:p>
            <a:pPr fontAlgn="auto">
              <a:spcBef>
                <a:spcPts val="0"/>
              </a:spcBef>
              <a:spcAft>
                <a:spcPts val="0"/>
              </a:spcAft>
              <a:defRPr/>
            </a:pPr>
            <a:r>
              <a:rPr lang="en-GB" sz="1400" dirty="0">
                <a:solidFill>
                  <a:srgbClr val="B3EAF2"/>
                </a:solidFill>
              </a:rPr>
              <a:t>How well did your journey go? (Evaluative)</a:t>
            </a:r>
          </a:p>
        </p:txBody>
      </p:sp>
      <p:sp>
        <p:nvSpPr>
          <p:cNvPr id="12" name="Rectangle 11"/>
          <p:cNvSpPr/>
          <p:nvPr/>
        </p:nvSpPr>
        <p:spPr>
          <a:xfrm>
            <a:off x="1403648" y="4653136"/>
            <a:ext cx="2087562" cy="1150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sz="1400" dirty="0">
                <a:solidFill>
                  <a:srgbClr val="B3EAF2"/>
                </a:solidFill>
              </a:rPr>
              <a:t>These help to establish context and raise awareness.</a:t>
            </a:r>
          </a:p>
        </p:txBody>
      </p:sp>
      <p:sp>
        <p:nvSpPr>
          <p:cNvPr id="13" name="Rectangle 12"/>
          <p:cNvSpPr/>
          <p:nvPr/>
        </p:nvSpPr>
        <p:spPr>
          <a:xfrm>
            <a:off x="5940152" y="1556792"/>
            <a:ext cx="1800225" cy="863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sz="1400" dirty="0">
                <a:solidFill>
                  <a:srgbClr val="B3EAF2"/>
                </a:solidFill>
              </a:rPr>
              <a:t>These help to promote new knowledge.</a:t>
            </a:r>
          </a:p>
        </p:txBody>
      </p:sp>
      <p:sp>
        <p:nvSpPr>
          <p:cNvPr id="14" name="Rounded Rectangle 13"/>
          <p:cNvSpPr/>
          <p:nvPr/>
        </p:nvSpPr>
        <p:spPr>
          <a:xfrm>
            <a:off x="5436096" y="3068960"/>
            <a:ext cx="3024187" cy="18716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1400" dirty="0">
                <a:solidFill>
                  <a:srgbClr val="B3EAF2"/>
                </a:solidFill>
              </a:rPr>
              <a:t>How might you have improved your journey?  (Divergent)</a:t>
            </a:r>
          </a:p>
          <a:p>
            <a:pPr fontAlgn="auto">
              <a:spcBef>
                <a:spcPts val="0"/>
              </a:spcBef>
              <a:spcAft>
                <a:spcPts val="0"/>
              </a:spcAft>
              <a:defRPr/>
            </a:pPr>
            <a:endParaRPr lang="en-GB" sz="1400" dirty="0">
              <a:solidFill>
                <a:srgbClr val="B3EAF2"/>
              </a:solidFill>
            </a:endParaRPr>
          </a:p>
          <a:p>
            <a:pPr fontAlgn="auto">
              <a:spcBef>
                <a:spcPts val="0"/>
              </a:spcBef>
              <a:spcAft>
                <a:spcPts val="0"/>
              </a:spcAft>
              <a:defRPr/>
            </a:pPr>
            <a:r>
              <a:rPr lang="en-GB" sz="1400" dirty="0">
                <a:solidFill>
                  <a:srgbClr val="B3EAF2"/>
                </a:solidFill>
              </a:rPr>
              <a:t>With regards to …</a:t>
            </a:r>
          </a:p>
          <a:p>
            <a:pPr fontAlgn="auto">
              <a:spcBef>
                <a:spcPts val="0"/>
              </a:spcBef>
              <a:spcAft>
                <a:spcPts val="0"/>
              </a:spcAft>
              <a:defRPr/>
            </a:pPr>
            <a:r>
              <a:rPr lang="en-GB" sz="1400" dirty="0">
                <a:solidFill>
                  <a:srgbClr val="B3EAF2"/>
                </a:solidFill>
              </a:rPr>
              <a:t>Speed</a:t>
            </a:r>
          </a:p>
          <a:p>
            <a:pPr fontAlgn="auto">
              <a:spcBef>
                <a:spcPts val="0"/>
              </a:spcBef>
              <a:spcAft>
                <a:spcPts val="0"/>
              </a:spcAft>
              <a:defRPr/>
            </a:pPr>
            <a:r>
              <a:rPr lang="en-GB" sz="1400" dirty="0">
                <a:solidFill>
                  <a:srgbClr val="B3EAF2"/>
                </a:solidFill>
              </a:rPr>
              <a:t>Comfort</a:t>
            </a:r>
          </a:p>
          <a:p>
            <a:pPr fontAlgn="auto">
              <a:spcBef>
                <a:spcPts val="0"/>
              </a:spcBef>
              <a:spcAft>
                <a:spcPts val="0"/>
              </a:spcAft>
              <a:defRPr/>
            </a:pPr>
            <a:r>
              <a:rPr lang="en-GB" sz="1400" dirty="0">
                <a:solidFill>
                  <a:srgbClr val="B3EAF2"/>
                </a:solidFill>
              </a:rPr>
              <a:t>Being environmentally friendly</a:t>
            </a:r>
          </a:p>
        </p:txBody>
      </p:sp>
      <p:pic>
        <p:nvPicPr>
          <p:cNvPr id="15" name="Picture 5" descr="C:\Documents and Settings\Reidp\Local Settings\Temporary Internet Files\Content.IE5\AQ9KZ4XH\MC900349229[1].wmf"/>
          <p:cNvPicPr>
            <a:picLocks noChangeAspect="1" noChangeArrowheads="1"/>
          </p:cNvPicPr>
          <p:nvPr/>
        </p:nvPicPr>
        <p:blipFill>
          <a:blip r:embed="rId3" cstate="print"/>
          <a:srcRect/>
          <a:stretch>
            <a:fillRect/>
          </a:stretch>
        </p:blipFill>
        <p:spPr bwMode="auto">
          <a:xfrm>
            <a:off x="7452320" y="5157192"/>
            <a:ext cx="920750" cy="909637"/>
          </a:xfrm>
          <a:prstGeom prst="rect">
            <a:avLst/>
          </a:prstGeom>
          <a:noFill/>
          <a:ln w="9525">
            <a:noFill/>
            <a:miter lim="800000"/>
            <a:headEnd/>
            <a:tailEnd/>
          </a:ln>
        </p:spPr>
      </p:pic>
      <p:sp>
        <p:nvSpPr>
          <p:cNvPr id="16" name="Right Arrow 15"/>
          <p:cNvSpPr/>
          <p:nvPr/>
        </p:nvSpPr>
        <p:spPr>
          <a:xfrm>
            <a:off x="2555776" y="2924944"/>
            <a:ext cx="215900" cy="1444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7" name="Right Arrow 16"/>
          <p:cNvSpPr/>
          <p:nvPr/>
        </p:nvSpPr>
        <p:spPr>
          <a:xfrm>
            <a:off x="3275856" y="2924944"/>
            <a:ext cx="215900" cy="1444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8" name="Right Arrow 17"/>
          <p:cNvSpPr/>
          <p:nvPr/>
        </p:nvSpPr>
        <p:spPr>
          <a:xfrm>
            <a:off x="3923928" y="2924944"/>
            <a:ext cx="215900" cy="1444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9" name="Right Arrow 18"/>
          <p:cNvSpPr/>
          <p:nvPr/>
        </p:nvSpPr>
        <p:spPr>
          <a:xfrm>
            <a:off x="7092280" y="5805264"/>
            <a:ext cx="215900" cy="1444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0" name="Right Arrow 19"/>
          <p:cNvSpPr/>
          <p:nvPr/>
        </p:nvSpPr>
        <p:spPr>
          <a:xfrm>
            <a:off x="6588224" y="5805264"/>
            <a:ext cx="215900" cy="1444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1" name="Right Arrow 20"/>
          <p:cNvSpPr/>
          <p:nvPr/>
        </p:nvSpPr>
        <p:spPr>
          <a:xfrm>
            <a:off x="6084168" y="5805264"/>
            <a:ext cx="215900" cy="1444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2" name="Right Arrow 21"/>
          <p:cNvSpPr/>
          <p:nvPr/>
        </p:nvSpPr>
        <p:spPr>
          <a:xfrm>
            <a:off x="5580112" y="5805264"/>
            <a:ext cx="215900" cy="1444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3" name="Bent Arrow 22"/>
          <p:cNvSpPr/>
          <p:nvPr/>
        </p:nvSpPr>
        <p:spPr>
          <a:xfrm rot="5400000">
            <a:off x="4391249" y="3105697"/>
            <a:ext cx="504824" cy="287338"/>
          </a:xfrm>
          <a:prstGeom prst="bentArrow">
            <a:avLst>
              <a:gd name="adj1" fmla="val 25000"/>
              <a:gd name="adj2" fmla="val 26657"/>
              <a:gd name="adj3" fmla="val 25000"/>
              <a:gd name="adj4" fmla="val 4375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schemeClr val="tx1"/>
              </a:solidFill>
            </a:endParaRPr>
          </a:p>
        </p:txBody>
      </p:sp>
      <p:sp>
        <p:nvSpPr>
          <p:cNvPr id="25" name="Bent Arrow 24"/>
          <p:cNvSpPr/>
          <p:nvPr/>
        </p:nvSpPr>
        <p:spPr>
          <a:xfrm rot="10800000" flipH="1">
            <a:off x="4716016" y="5661248"/>
            <a:ext cx="504824" cy="287338"/>
          </a:xfrm>
          <a:prstGeom prst="bentArrow">
            <a:avLst>
              <a:gd name="adj1" fmla="val 25000"/>
              <a:gd name="adj2" fmla="val 26657"/>
              <a:gd name="adj3" fmla="val 25000"/>
              <a:gd name="adj4" fmla="val 4375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schemeClr val="tx1"/>
              </a:solidFill>
            </a:endParaRPr>
          </a:p>
        </p:txBody>
      </p:sp>
      <p:sp>
        <p:nvSpPr>
          <p:cNvPr id="26" name="Right Arrow 25"/>
          <p:cNvSpPr/>
          <p:nvPr/>
        </p:nvSpPr>
        <p:spPr>
          <a:xfrm rot="5400000">
            <a:off x="4607495" y="3897561"/>
            <a:ext cx="215900" cy="1428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7" name="Right Arrow 26"/>
          <p:cNvSpPr/>
          <p:nvPr/>
        </p:nvSpPr>
        <p:spPr>
          <a:xfrm rot="5400000">
            <a:off x="4607495" y="4473625"/>
            <a:ext cx="215900" cy="1428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8" name="Right Arrow 27"/>
          <p:cNvSpPr/>
          <p:nvPr/>
        </p:nvSpPr>
        <p:spPr>
          <a:xfrm rot="5400000">
            <a:off x="4607495" y="5121697"/>
            <a:ext cx="215900" cy="1428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Tree>
    <p:extLst>
      <p:ext uri="{BB962C8B-B14F-4D97-AF65-F5344CB8AC3E}">
        <p14:creationId xmlns:p14="http://schemas.microsoft.com/office/powerpoint/2010/main" val="481638673"/>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Line 1"/>
          <p:cNvSpPr>
            <a:spLocks noChangeShapeType="1"/>
          </p:cNvSpPr>
          <p:nvPr/>
        </p:nvSpPr>
        <p:spPr bwMode="auto">
          <a:xfrm>
            <a:off x="0" y="765175"/>
            <a:ext cx="9144000" cy="1588"/>
          </a:xfrm>
          <a:prstGeom prst="line">
            <a:avLst/>
          </a:prstGeom>
          <a:noFill/>
          <a:ln w="28575">
            <a:solidFill>
              <a:srgbClr val="333399"/>
            </a:solidFill>
            <a:round/>
            <a:headEnd/>
            <a:tailEnd/>
          </a:ln>
        </p:spPr>
        <p:txBody>
          <a:bodyPr lIns="0" tIns="0" rIns="0" bIns="0"/>
          <a:lstStyle/>
          <a:p>
            <a:endParaRPr lang="en-GB"/>
          </a:p>
        </p:txBody>
      </p:sp>
      <p:sp>
        <p:nvSpPr>
          <p:cNvPr id="18436" name="Line 3"/>
          <p:cNvSpPr>
            <a:spLocks noChangeShapeType="1"/>
          </p:cNvSpPr>
          <p:nvPr/>
        </p:nvSpPr>
        <p:spPr bwMode="auto">
          <a:xfrm>
            <a:off x="0" y="6237288"/>
            <a:ext cx="9144000" cy="1587"/>
          </a:xfrm>
          <a:prstGeom prst="line">
            <a:avLst/>
          </a:prstGeom>
          <a:noFill/>
          <a:ln w="9525">
            <a:solidFill>
              <a:srgbClr val="333399"/>
            </a:solidFill>
            <a:round/>
            <a:headEnd/>
            <a:tailEnd/>
          </a:ln>
        </p:spPr>
        <p:txBody>
          <a:bodyPr lIns="0" tIns="0" rIns="0" bIns="0"/>
          <a:lstStyle/>
          <a:p>
            <a:endParaRPr lang="en-GB"/>
          </a:p>
        </p:txBody>
      </p:sp>
      <p:pic>
        <p:nvPicPr>
          <p:cNvPr id="18437" name="Picture 5"/>
          <p:cNvPicPr>
            <a:picLocks noChangeArrowheads="1"/>
          </p:cNvPicPr>
          <p:nvPr/>
        </p:nvPicPr>
        <p:blipFill>
          <a:blip r:embed="rId2" cstate="print"/>
          <a:srcRect/>
          <a:stretch>
            <a:fillRect/>
          </a:stretch>
        </p:blipFill>
        <p:spPr bwMode="auto">
          <a:xfrm>
            <a:off x="8143875" y="6286500"/>
            <a:ext cx="447675" cy="571500"/>
          </a:xfrm>
          <a:prstGeom prst="rect">
            <a:avLst/>
          </a:prstGeom>
          <a:noFill/>
          <a:ln w="9525">
            <a:noFill/>
            <a:miter lim="800000"/>
            <a:headEnd/>
            <a:tailEnd/>
          </a:ln>
        </p:spPr>
      </p:pic>
      <p:sp>
        <p:nvSpPr>
          <p:cNvPr id="18438" name="Rectangle 6"/>
          <p:cNvSpPr>
            <a:spLocks noGrp="1" noChangeArrowheads="1"/>
          </p:cNvSpPr>
          <p:nvPr>
            <p:ph type="title"/>
          </p:nvPr>
        </p:nvSpPr>
        <p:spPr>
          <a:xfrm>
            <a:off x="0" y="0"/>
            <a:ext cx="9144000" cy="736600"/>
          </a:xfrm>
        </p:spPr>
        <p:txBody>
          <a:bodyPr rIns="132080"/>
          <a:lstStyle/>
          <a:p>
            <a:pPr indent="0" algn="ctr" eaLnBrk="1" hangingPunct="1"/>
            <a:r>
              <a:rPr lang="en-GB" sz="3200" dirty="0" smtClean="0">
                <a:solidFill>
                  <a:srgbClr val="00B050"/>
                </a:solidFill>
              </a:rPr>
              <a:t>Importance of listening</a:t>
            </a:r>
            <a:endParaRPr lang="en-US" sz="3200" dirty="0" smtClean="0">
              <a:solidFill>
                <a:srgbClr val="00B050"/>
              </a:solidFill>
            </a:endParaRPr>
          </a:p>
        </p:txBody>
      </p:sp>
      <p:pic>
        <p:nvPicPr>
          <p:cNvPr id="18439" name="Picture 9" descr="RFF logo.eps"/>
          <p:cNvPicPr>
            <a:picLocks noChangeAspect="1"/>
          </p:cNvPicPr>
          <p:nvPr/>
        </p:nvPicPr>
        <p:blipFill>
          <a:blip r:embed="rId3" cstate="print"/>
          <a:srcRect/>
          <a:stretch>
            <a:fillRect/>
          </a:stretch>
        </p:blipFill>
        <p:spPr bwMode="auto">
          <a:xfrm>
            <a:off x="457200" y="6308725"/>
            <a:ext cx="514350" cy="454025"/>
          </a:xfrm>
          <a:prstGeom prst="rect">
            <a:avLst/>
          </a:prstGeom>
          <a:noFill/>
          <a:ln w="9525">
            <a:noFill/>
            <a:miter lim="800000"/>
            <a:headEnd/>
            <a:tailEnd/>
          </a:ln>
        </p:spPr>
      </p:pic>
      <p:sp>
        <p:nvSpPr>
          <p:cNvPr id="8" name="Rectangle 2"/>
          <p:cNvSpPr>
            <a:spLocks/>
          </p:cNvSpPr>
          <p:nvPr/>
        </p:nvSpPr>
        <p:spPr bwMode="auto">
          <a:xfrm>
            <a:off x="0" y="6381328"/>
            <a:ext cx="9144000" cy="317500"/>
          </a:xfrm>
          <a:prstGeom prst="rect">
            <a:avLst/>
          </a:prstGeom>
          <a:noFill/>
          <a:ln w="12700">
            <a:noFill/>
            <a:miter lim="800000"/>
            <a:headEnd/>
            <a:tailEnd/>
          </a:ln>
        </p:spPr>
        <p:txBody>
          <a:bodyPr lIns="0" tIns="0" rIns="40639" bIns="0"/>
          <a:lstStyle/>
          <a:p>
            <a:pPr marL="39688" algn="ctr">
              <a:spcBef>
                <a:spcPts val="850"/>
              </a:spcBef>
            </a:pPr>
            <a:r>
              <a:rPr lang="en-US" sz="1400" dirty="0" smtClean="0">
                <a:solidFill>
                  <a:srgbClr val="333399"/>
                </a:solidFill>
                <a:latin typeface="Verdana" pitchFamily="34" charset="0"/>
                <a:ea typeface="Verdana" pitchFamily="34" charset="0"/>
                <a:cs typeface="Verdana" pitchFamily="34" charset="0"/>
                <a:sym typeface="Verdana" pitchFamily="34" charset="0"/>
              </a:rPr>
              <a:t>Coach and Player Development</a:t>
            </a:r>
            <a:endParaRPr lang="en-US" sz="1400" dirty="0">
              <a:solidFill>
                <a:srgbClr val="333399"/>
              </a:solidFill>
              <a:latin typeface="Verdana" pitchFamily="34" charset="0"/>
              <a:ea typeface="Verdana" pitchFamily="34" charset="0"/>
              <a:cs typeface="Verdana" pitchFamily="34" charset="0"/>
              <a:sym typeface="Verdana" pitchFamily="34" charset="0"/>
            </a:endParaRPr>
          </a:p>
        </p:txBody>
      </p:sp>
      <p:pic>
        <p:nvPicPr>
          <p:cNvPr id="9" name="Picture 4" descr="msotw9_temp0"/>
          <p:cNvPicPr>
            <a:picLocks noGrp="1" noChangeAspect="1" noChangeArrowheads="1"/>
          </p:cNvPicPr>
          <p:nvPr>
            <p:ph idx="4294967295"/>
          </p:nvPr>
        </p:nvPicPr>
        <p:blipFill>
          <a:blip r:embed="rId4" cstate="print"/>
          <a:srcRect/>
          <a:stretch>
            <a:fillRect/>
          </a:stretch>
        </p:blipFill>
        <p:spPr>
          <a:xfrm>
            <a:off x="1331640" y="1124744"/>
            <a:ext cx="6442075" cy="4114800"/>
          </a:xfrm>
          <a:prstGeom prst="rect">
            <a:avLst/>
          </a:prstGeom>
          <a:ln w="3175">
            <a:solidFill>
              <a:schemeClr val="tx1"/>
            </a:solidFill>
          </a:ln>
        </p:spPr>
      </p:pic>
      <p:sp>
        <p:nvSpPr>
          <p:cNvPr id="10" name="TextBox 4"/>
          <p:cNvSpPr txBox="1">
            <a:spLocks noChangeArrowheads="1"/>
          </p:cNvSpPr>
          <p:nvPr/>
        </p:nvSpPr>
        <p:spPr bwMode="auto">
          <a:xfrm>
            <a:off x="323528" y="5229200"/>
            <a:ext cx="4680520" cy="1015663"/>
          </a:xfrm>
          <a:prstGeom prst="rect">
            <a:avLst/>
          </a:prstGeom>
          <a:noFill/>
          <a:ln w="9525">
            <a:noFill/>
            <a:miter lim="800000"/>
            <a:headEnd/>
            <a:tailEnd/>
          </a:ln>
        </p:spPr>
        <p:txBody>
          <a:bodyPr wrap="square">
            <a:spAutoFit/>
          </a:bodyPr>
          <a:lstStyle/>
          <a:p>
            <a:r>
              <a:rPr lang="en-GB" sz="2000" dirty="0">
                <a:solidFill>
                  <a:srgbClr val="000000"/>
                </a:solidFill>
                <a:latin typeface="+mj-lt"/>
              </a:rPr>
              <a:t>Picture language. </a:t>
            </a:r>
            <a:endParaRPr lang="en-GB" sz="2000" dirty="0" smtClean="0">
              <a:solidFill>
                <a:srgbClr val="000000"/>
              </a:solidFill>
              <a:latin typeface="+mj-lt"/>
            </a:endParaRPr>
          </a:p>
          <a:p>
            <a:r>
              <a:rPr lang="en-GB" sz="2000" dirty="0" smtClean="0">
                <a:solidFill>
                  <a:srgbClr val="000000"/>
                </a:solidFill>
                <a:latin typeface="+mj-lt"/>
              </a:rPr>
              <a:t>We </a:t>
            </a:r>
            <a:r>
              <a:rPr lang="en-GB" sz="2000" dirty="0">
                <a:solidFill>
                  <a:srgbClr val="000000"/>
                </a:solidFill>
                <a:latin typeface="+mj-lt"/>
              </a:rPr>
              <a:t>can listen with so much more.</a:t>
            </a:r>
          </a:p>
          <a:p>
            <a:r>
              <a:rPr lang="en-GB" sz="2000" dirty="0">
                <a:solidFill>
                  <a:srgbClr val="000000"/>
                </a:solidFill>
                <a:latin typeface="+mj-lt"/>
              </a:rPr>
              <a:t>Give value to what you hear</a:t>
            </a:r>
            <a:endParaRPr lang="en-US" sz="2000" dirty="0">
              <a:solidFill>
                <a:srgbClr val="000000"/>
              </a:solidFill>
              <a:latin typeface="+mj-lt"/>
            </a:endParaRPr>
          </a:p>
        </p:txBody>
      </p:sp>
    </p:spTree>
    <p:extLst>
      <p:ext uri="{BB962C8B-B14F-4D97-AF65-F5344CB8AC3E}">
        <p14:creationId xmlns:p14="http://schemas.microsoft.com/office/powerpoint/2010/main" val="5846405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Line 1"/>
          <p:cNvSpPr>
            <a:spLocks noChangeShapeType="1"/>
          </p:cNvSpPr>
          <p:nvPr/>
        </p:nvSpPr>
        <p:spPr bwMode="auto">
          <a:xfrm>
            <a:off x="0" y="765175"/>
            <a:ext cx="9144000" cy="1588"/>
          </a:xfrm>
          <a:prstGeom prst="line">
            <a:avLst/>
          </a:prstGeom>
          <a:noFill/>
          <a:ln w="28575">
            <a:solidFill>
              <a:srgbClr val="333399"/>
            </a:solidFill>
            <a:round/>
            <a:headEnd/>
            <a:tailEnd/>
          </a:ln>
        </p:spPr>
        <p:txBody>
          <a:bodyPr lIns="0" tIns="0" rIns="0" bIns="0"/>
          <a:lstStyle/>
          <a:p>
            <a:endParaRPr lang="en-GB"/>
          </a:p>
        </p:txBody>
      </p:sp>
      <p:sp>
        <p:nvSpPr>
          <p:cNvPr id="18436" name="Line 3"/>
          <p:cNvSpPr>
            <a:spLocks noChangeShapeType="1"/>
          </p:cNvSpPr>
          <p:nvPr/>
        </p:nvSpPr>
        <p:spPr bwMode="auto">
          <a:xfrm>
            <a:off x="0" y="6237288"/>
            <a:ext cx="9144000" cy="1587"/>
          </a:xfrm>
          <a:prstGeom prst="line">
            <a:avLst/>
          </a:prstGeom>
          <a:noFill/>
          <a:ln w="9525">
            <a:solidFill>
              <a:srgbClr val="333399"/>
            </a:solidFill>
            <a:round/>
            <a:headEnd/>
            <a:tailEnd/>
          </a:ln>
        </p:spPr>
        <p:txBody>
          <a:bodyPr lIns="0" tIns="0" rIns="0" bIns="0"/>
          <a:lstStyle/>
          <a:p>
            <a:endParaRPr lang="en-GB"/>
          </a:p>
        </p:txBody>
      </p:sp>
      <p:pic>
        <p:nvPicPr>
          <p:cNvPr id="18437" name="Picture 5"/>
          <p:cNvPicPr>
            <a:picLocks noChangeArrowheads="1"/>
          </p:cNvPicPr>
          <p:nvPr/>
        </p:nvPicPr>
        <p:blipFill>
          <a:blip r:embed="rId2" cstate="print"/>
          <a:srcRect/>
          <a:stretch>
            <a:fillRect/>
          </a:stretch>
        </p:blipFill>
        <p:spPr bwMode="auto">
          <a:xfrm>
            <a:off x="8143875" y="6286500"/>
            <a:ext cx="447675" cy="571500"/>
          </a:xfrm>
          <a:prstGeom prst="rect">
            <a:avLst/>
          </a:prstGeom>
          <a:noFill/>
          <a:ln w="9525">
            <a:noFill/>
            <a:miter lim="800000"/>
            <a:headEnd/>
            <a:tailEnd/>
          </a:ln>
        </p:spPr>
      </p:pic>
      <p:pic>
        <p:nvPicPr>
          <p:cNvPr id="18439" name="Picture 9" descr="RFF logo.eps"/>
          <p:cNvPicPr>
            <a:picLocks noChangeAspect="1"/>
          </p:cNvPicPr>
          <p:nvPr/>
        </p:nvPicPr>
        <p:blipFill>
          <a:blip r:embed="rId3" cstate="print"/>
          <a:srcRect/>
          <a:stretch>
            <a:fillRect/>
          </a:stretch>
        </p:blipFill>
        <p:spPr bwMode="auto">
          <a:xfrm>
            <a:off x="457200" y="6308725"/>
            <a:ext cx="514350" cy="454025"/>
          </a:xfrm>
          <a:prstGeom prst="rect">
            <a:avLst/>
          </a:prstGeom>
          <a:noFill/>
          <a:ln w="9525">
            <a:noFill/>
            <a:miter lim="800000"/>
            <a:headEnd/>
            <a:tailEnd/>
          </a:ln>
        </p:spPr>
      </p:pic>
      <p:sp>
        <p:nvSpPr>
          <p:cNvPr id="8" name="Rectangle 2"/>
          <p:cNvSpPr>
            <a:spLocks/>
          </p:cNvSpPr>
          <p:nvPr/>
        </p:nvSpPr>
        <p:spPr bwMode="auto">
          <a:xfrm>
            <a:off x="0" y="6381328"/>
            <a:ext cx="9144000" cy="317500"/>
          </a:xfrm>
          <a:prstGeom prst="rect">
            <a:avLst/>
          </a:prstGeom>
          <a:noFill/>
          <a:ln w="12700">
            <a:noFill/>
            <a:miter lim="800000"/>
            <a:headEnd/>
            <a:tailEnd/>
          </a:ln>
        </p:spPr>
        <p:txBody>
          <a:bodyPr lIns="0" tIns="0" rIns="40639" bIns="0"/>
          <a:lstStyle/>
          <a:p>
            <a:pPr marL="39688" algn="ctr">
              <a:spcBef>
                <a:spcPts val="850"/>
              </a:spcBef>
            </a:pPr>
            <a:r>
              <a:rPr lang="en-US" sz="1400" dirty="0" smtClean="0">
                <a:solidFill>
                  <a:srgbClr val="333399"/>
                </a:solidFill>
                <a:latin typeface="Verdana" pitchFamily="34" charset="0"/>
                <a:ea typeface="Verdana" pitchFamily="34" charset="0"/>
                <a:cs typeface="Verdana" pitchFamily="34" charset="0"/>
                <a:sym typeface="Verdana" pitchFamily="34" charset="0"/>
              </a:rPr>
              <a:t>Coach and Player Development</a:t>
            </a:r>
            <a:endParaRPr lang="en-US" sz="1400" dirty="0">
              <a:solidFill>
                <a:srgbClr val="333399"/>
              </a:solidFill>
              <a:latin typeface="Verdana" pitchFamily="34" charset="0"/>
              <a:ea typeface="Verdana" pitchFamily="34" charset="0"/>
              <a:cs typeface="Verdana" pitchFamily="34" charset="0"/>
              <a:sym typeface="Verdana" pitchFamily="34" charset="0"/>
            </a:endParaRPr>
          </a:p>
        </p:txBody>
      </p:sp>
      <p:sp>
        <p:nvSpPr>
          <p:cNvPr id="9" name="Text Box 3"/>
          <p:cNvSpPr txBox="1">
            <a:spLocks noChangeArrowheads="1"/>
          </p:cNvSpPr>
          <p:nvPr/>
        </p:nvSpPr>
        <p:spPr bwMode="auto">
          <a:xfrm>
            <a:off x="2627784" y="2708920"/>
            <a:ext cx="3673475" cy="1200150"/>
          </a:xfrm>
          <a:prstGeom prst="rect">
            <a:avLst/>
          </a:prstGeom>
          <a:noFill/>
          <a:ln w="9525">
            <a:noFill/>
            <a:miter lim="800000"/>
            <a:headEnd/>
            <a:tailEnd/>
          </a:ln>
          <a:effectLst/>
        </p:spPr>
        <p:txBody>
          <a:bodyPr>
            <a:spAutoFit/>
          </a:bodyPr>
          <a:lstStyle/>
          <a:p>
            <a:pPr algn="ctr">
              <a:spcBef>
                <a:spcPct val="50000"/>
              </a:spcBef>
              <a:defRPr/>
            </a:pPr>
            <a:r>
              <a:rPr lang="en-GB" sz="3600" b="1" dirty="0">
                <a:solidFill>
                  <a:schemeClr val="folHlink"/>
                </a:solidFill>
                <a:effectLst>
                  <a:outerShdw blurRad="38100" dist="38100" dir="2700000" algn="tl">
                    <a:srgbClr val="000000"/>
                  </a:outerShdw>
                </a:effectLst>
                <a:latin typeface="Comic Sans MS" pitchFamily="66" charset="0"/>
              </a:rPr>
              <a:t>I am listening well when I: </a:t>
            </a:r>
          </a:p>
        </p:txBody>
      </p:sp>
      <p:sp>
        <p:nvSpPr>
          <p:cNvPr id="11" name="Rectangle 9"/>
          <p:cNvSpPr>
            <a:spLocks noChangeArrowheads="1"/>
          </p:cNvSpPr>
          <p:nvPr/>
        </p:nvSpPr>
        <p:spPr bwMode="auto">
          <a:xfrm>
            <a:off x="107504" y="836712"/>
            <a:ext cx="3167633" cy="1477328"/>
          </a:xfrm>
          <a:prstGeom prst="rect">
            <a:avLst/>
          </a:prstGeom>
          <a:noFill/>
          <a:ln w="9525">
            <a:noFill/>
            <a:miter lim="800000"/>
            <a:headEnd/>
            <a:tailEnd/>
          </a:ln>
        </p:spPr>
        <p:txBody>
          <a:bodyPr wrap="square">
            <a:spAutoFit/>
          </a:bodyPr>
          <a:lstStyle/>
          <a:p>
            <a:pPr algn="ctr">
              <a:lnSpc>
                <a:spcPct val="90000"/>
              </a:lnSpc>
              <a:spcBef>
                <a:spcPct val="20000"/>
              </a:spcBef>
            </a:pPr>
            <a:r>
              <a:rPr lang="en-GB" sz="1800" dirty="0">
                <a:solidFill>
                  <a:srgbClr val="000000"/>
                </a:solidFill>
                <a:latin typeface="Gill Sans MT" pitchFamily="34" charset="0"/>
              </a:rPr>
              <a:t>I check for understanding (e.g. </a:t>
            </a:r>
            <a:r>
              <a:rPr lang="en-US" sz="1800" dirty="0">
                <a:solidFill>
                  <a:srgbClr val="000000"/>
                </a:solidFill>
                <a:latin typeface="Gill Sans MT" pitchFamily="34" charset="0"/>
              </a:rPr>
              <a:t> accuracy of </a:t>
            </a:r>
            <a:r>
              <a:rPr lang="en-US" sz="1800" dirty="0" smtClean="0">
                <a:solidFill>
                  <a:srgbClr val="000000"/>
                </a:solidFill>
                <a:latin typeface="Gill Sans MT" pitchFamily="34" charset="0"/>
              </a:rPr>
              <a:t>what</a:t>
            </a:r>
          </a:p>
          <a:p>
            <a:pPr algn="ctr">
              <a:lnSpc>
                <a:spcPct val="90000"/>
              </a:lnSpc>
              <a:spcBef>
                <a:spcPct val="20000"/>
              </a:spcBef>
            </a:pPr>
            <a:r>
              <a:rPr lang="en-US" sz="1800" dirty="0" smtClean="0">
                <a:solidFill>
                  <a:srgbClr val="000000"/>
                </a:solidFill>
                <a:latin typeface="Gill Sans MT" pitchFamily="34" charset="0"/>
              </a:rPr>
              <a:t> </a:t>
            </a:r>
            <a:r>
              <a:rPr lang="en-US" sz="1800" dirty="0">
                <a:solidFill>
                  <a:srgbClr val="000000"/>
                </a:solidFill>
                <a:latin typeface="Gill Sans MT" pitchFamily="34" charset="0"/>
              </a:rPr>
              <a:t>I heard by re-phrasing it,</a:t>
            </a:r>
            <a:r>
              <a:rPr lang="en-GB" sz="1800" dirty="0">
                <a:solidFill>
                  <a:srgbClr val="000000"/>
                </a:solidFill>
                <a:latin typeface="Gill Sans MT" pitchFamily="34" charset="0"/>
              </a:rPr>
              <a:t> summarising or asking questions</a:t>
            </a:r>
            <a:r>
              <a:rPr lang="en-GB" sz="2000" dirty="0">
                <a:solidFill>
                  <a:srgbClr val="000000"/>
                </a:solidFill>
                <a:latin typeface="Gill Sans MT" pitchFamily="34" charset="0"/>
              </a:rPr>
              <a:t>)</a:t>
            </a:r>
          </a:p>
        </p:txBody>
      </p:sp>
      <p:sp>
        <p:nvSpPr>
          <p:cNvPr id="12" name="Rectangle 15"/>
          <p:cNvSpPr>
            <a:spLocks noChangeArrowheads="1"/>
          </p:cNvSpPr>
          <p:nvPr/>
        </p:nvSpPr>
        <p:spPr bwMode="auto">
          <a:xfrm>
            <a:off x="6012160" y="836712"/>
            <a:ext cx="2879725" cy="1200329"/>
          </a:xfrm>
          <a:prstGeom prst="rect">
            <a:avLst/>
          </a:prstGeom>
          <a:noFill/>
          <a:ln w="9525">
            <a:noFill/>
            <a:miter lim="800000"/>
            <a:headEnd/>
            <a:tailEnd/>
          </a:ln>
        </p:spPr>
        <p:txBody>
          <a:bodyPr>
            <a:spAutoFit/>
          </a:bodyPr>
          <a:lstStyle/>
          <a:p>
            <a:pPr algn="ctr"/>
            <a:r>
              <a:rPr lang="en-GB" sz="1800" dirty="0">
                <a:solidFill>
                  <a:srgbClr val="000000"/>
                </a:solidFill>
                <a:latin typeface="Gill Sans MT" pitchFamily="34" charset="0"/>
              </a:rPr>
              <a:t>I listen attentively, </a:t>
            </a:r>
            <a:r>
              <a:rPr lang="en-US" sz="1800" dirty="0">
                <a:solidFill>
                  <a:srgbClr val="000000"/>
                </a:solidFill>
                <a:latin typeface="Gill Sans MT" pitchFamily="34" charset="0"/>
              </a:rPr>
              <a:t>ensuring my posture, gesture and facial expressions show interest</a:t>
            </a:r>
            <a:endParaRPr lang="en-GB" sz="1800" dirty="0">
              <a:solidFill>
                <a:srgbClr val="000000"/>
              </a:solidFill>
              <a:latin typeface="Gill Sans MT" pitchFamily="34" charset="0"/>
            </a:endParaRPr>
          </a:p>
        </p:txBody>
      </p:sp>
      <p:sp>
        <p:nvSpPr>
          <p:cNvPr id="14" name="Rectangle 8"/>
          <p:cNvSpPr>
            <a:spLocks noChangeArrowheads="1"/>
          </p:cNvSpPr>
          <p:nvPr/>
        </p:nvSpPr>
        <p:spPr bwMode="auto">
          <a:xfrm>
            <a:off x="251520" y="4293096"/>
            <a:ext cx="2808287" cy="1754326"/>
          </a:xfrm>
          <a:prstGeom prst="rect">
            <a:avLst/>
          </a:prstGeom>
          <a:noFill/>
          <a:ln w="9525">
            <a:noFill/>
            <a:miter lim="800000"/>
            <a:headEnd/>
            <a:tailEnd/>
          </a:ln>
        </p:spPr>
        <p:txBody>
          <a:bodyPr>
            <a:spAutoFit/>
          </a:bodyPr>
          <a:lstStyle/>
          <a:p>
            <a:pPr algn="ctr"/>
            <a:r>
              <a:rPr lang="en-US" sz="1800" dirty="0">
                <a:solidFill>
                  <a:srgbClr val="000000"/>
                </a:solidFill>
                <a:latin typeface="Gill Sans MT" pitchFamily="34" charset="0"/>
              </a:rPr>
              <a:t>I </a:t>
            </a:r>
            <a:r>
              <a:rPr lang="en-US" sz="1800" b="1" dirty="0">
                <a:solidFill>
                  <a:srgbClr val="000000"/>
                </a:solidFill>
                <a:latin typeface="Gill Sans MT" pitchFamily="34" charset="0"/>
              </a:rPr>
              <a:t>c</a:t>
            </a:r>
            <a:r>
              <a:rPr lang="en-US" sz="1800" dirty="0">
                <a:solidFill>
                  <a:srgbClr val="000000"/>
                </a:solidFill>
                <a:latin typeface="Gill Sans MT" pitchFamily="34" charset="0"/>
              </a:rPr>
              <a:t>oncentrate and don’t think about my response while they are speaking </a:t>
            </a:r>
          </a:p>
          <a:p>
            <a:pPr algn="ctr"/>
            <a:r>
              <a:rPr lang="en-US" sz="1800" dirty="0">
                <a:solidFill>
                  <a:srgbClr val="000000"/>
                </a:solidFill>
                <a:latin typeface="Gill Sans MT" pitchFamily="34" charset="0"/>
              </a:rPr>
              <a:t>(I am confident that I will know what to say or do next)</a:t>
            </a:r>
            <a:endParaRPr lang="en-GB" sz="1800" dirty="0">
              <a:solidFill>
                <a:srgbClr val="000000"/>
              </a:solidFill>
              <a:latin typeface="Gill Sans MT" pitchFamily="34" charset="0"/>
            </a:endParaRPr>
          </a:p>
        </p:txBody>
      </p:sp>
      <p:sp>
        <p:nvSpPr>
          <p:cNvPr id="15" name="Rectangle 6"/>
          <p:cNvSpPr>
            <a:spLocks noChangeArrowheads="1"/>
          </p:cNvSpPr>
          <p:nvPr/>
        </p:nvSpPr>
        <p:spPr bwMode="auto">
          <a:xfrm>
            <a:off x="5830887" y="4437112"/>
            <a:ext cx="3313113" cy="1200329"/>
          </a:xfrm>
          <a:prstGeom prst="rect">
            <a:avLst/>
          </a:prstGeom>
          <a:noFill/>
          <a:ln w="9525">
            <a:noFill/>
            <a:miter lim="800000"/>
            <a:headEnd/>
            <a:tailEnd/>
          </a:ln>
        </p:spPr>
        <p:txBody>
          <a:bodyPr>
            <a:spAutoFit/>
          </a:bodyPr>
          <a:lstStyle/>
          <a:p>
            <a:pPr lvl="2"/>
            <a:r>
              <a:rPr lang="en-GB" sz="1800" dirty="0">
                <a:solidFill>
                  <a:srgbClr val="000000"/>
                </a:solidFill>
                <a:latin typeface="Gill Sans MT" pitchFamily="34" charset="0"/>
              </a:rPr>
              <a:t>I listen reflectively and show interest,</a:t>
            </a:r>
            <a:r>
              <a:rPr lang="en-US" sz="1800" dirty="0">
                <a:solidFill>
                  <a:srgbClr val="000000"/>
                </a:solidFill>
                <a:latin typeface="Gill Sans MT" pitchFamily="34" charset="0"/>
              </a:rPr>
              <a:t> (smile, nod, a-ha, yes, I see)</a:t>
            </a:r>
            <a:endParaRPr lang="en-GB" sz="1800" dirty="0">
              <a:solidFill>
                <a:srgbClr val="000000"/>
              </a:solidFill>
              <a:latin typeface="Gill Sans MT" pitchFamily="34" charset="0"/>
            </a:endParaRPr>
          </a:p>
        </p:txBody>
      </p:sp>
      <p:sp>
        <p:nvSpPr>
          <p:cNvPr id="16" name="Line 14"/>
          <p:cNvSpPr>
            <a:spLocks noChangeShapeType="1"/>
          </p:cNvSpPr>
          <p:nvPr/>
        </p:nvSpPr>
        <p:spPr bwMode="auto">
          <a:xfrm flipH="1" flipV="1">
            <a:off x="2555776" y="2060848"/>
            <a:ext cx="355600" cy="650875"/>
          </a:xfrm>
          <a:prstGeom prst="line">
            <a:avLst/>
          </a:prstGeom>
          <a:noFill/>
          <a:ln w="9525">
            <a:solidFill>
              <a:schemeClr val="tx1"/>
            </a:solidFill>
            <a:round/>
            <a:headEnd/>
            <a:tailEnd type="triangle" w="med" len="med"/>
          </a:ln>
        </p:spPr>
        <p:txBody>
          <a:bodyPr/>
          <a:lstStyle/>
          <a:p>
            <a:endParaRPr lang="en-GB"/>
          </a:p>
        </p:txBody>
      </p:sp>
      <p:sp>
        <p:nvSpPr>
          <p:cNvPr id="17" name="Line 10"/>
          <p:cNvSpPr>
            <a:spLocks noChangeShapeType="1"/>
          </p:cNvSpPr>
          <p:nvPr/>
        </p:nvSpPr>
        <p:spPr bwMode="auto">
          <a:xfrm flipV="1">
            <a:off x="5940152" y="1988840"/>
            <a:ext cx="432048" cy="792088"/>
          </a:xfrm>
          <a:prstGeom prst="line">
            <a:avLst/>
          </a:prstGeom>
          <a:noFill/>
          <a:ln w="9525">
            <a:solidFill>
              <a:schemeClr val="tx1"/>
            </a:solidFill>
            <a:round/>
            <a:headEnd/>
            <a:tailEnd type="triangle" w="med" len="med"/>
          </a:ln>
        </p:spPr>
        <p:txBody>
          <a:bodyPr/>
          <a:lstStyle/>
          <a:p>
            <a:endParaRPr lang="en-GB"/>
          </a:p>
        </p:txBody>
      </p:sp>
      <p:sp>
        <p:nvSpPr>
          <p:cNvPr id="18" name="Line 11"/>
          <p:cNvSpPr>
            <a:spLocks noChangeShapeType="1"/>
          </p:cNvSpPr>
          <p:nvPr/>
        </p:nvSpPr>
        <p:spPr bwMode="auto">
          <a:xfrm>
            <a:off x="5940152" y="3789040"/>
            <a:ext cx="720080" cy="720080"/>
          </a:xfrm>
          <a:prstGeom prst="line">
            <a:avLst/>
          </a:prstGeom>
          <a:noFill/>
          <a:ln w="9525">
            <a:solidFill>
              <a:schemeClr val="tx1"/>
            </a:solidFill>
            <a:round/>
            <a:headEnd/>
            <a:tailEnd type="triangle" w="med" len="med"/>
          </a:ln>
        </p:spPr>
        <p:txBody>
          <a:bodyPr/>
          <a:lstStyle/>
          <a:p>
            <a:endParaRPr lang="en-GB"/>
          </a:p>
        </p:txBody>
      </p:sp>
      <p:sp>
        <p:nvSpPr>
          <p:cNvPr id="19" name="Line 23"/>
          <p:cNvSpPr>
            <a:spLocks noChangeShapeType="1"/>
          </p:cNvSpPr>
          <p:nvPr/>
        </p:nvSpPr>
        <p:spPr bwMode="auto">
          <a:xfrm flipH="1">
            <a:off x="2483768" y="3717032"/>
            <a:ext cx="504230" cy="648072"/>
          </a:xfrm>
          <a:prstGeom prst="line">
            <a:avLst/>
          </a:prstGeom>
          <a:noFill/>
          <a:ln w="9525">
            <a:solidFill>
              <a:schemeClr val="tx1"/>
            </a:solidFill>
            <a:round/>
            <a:headEnd/>
            <a:tailEnd type="triangle" w="med" len="med"/>
          </a:ln>
        </p:spPr>
        <p:txBody>
          <a:bodyPr/>
          <a:lstStyle/>
          <a:p>
            <a:endParaRPr lang="en-GB"/>
          </a:p>
        </p:txBody>
      </p:sp>
      <p:sp>
        <p:nvSpPr>
          <p:cNvPr id="20" name="Text Box 20"/>
          <p:cNvSpPr txBox="1">
            <a:spLocks noChangeArrowheads="1"/>
          </p:cNvSpPr>
          <p:nvPr/>
        </p:nvSpPr>
        <p:spPr bwMode="auto">
          <a:xfrm>
            <a:off x="3563888" y="1556792"/>
            <a:ext cx="1826141" cy="369332"/>
          </a:xfrm>
          <a:prstGeom prst="rect">
            <a:avLst/>
          </a:prstGeom>
          <a:noFill/>
          <a:ln w="9525">
            <a:noFill/>
            <a:miter lim="800000"/>
            <a:headEnd/>
            <a:tailEnd/>
          </a:ln>
        </p:spPr>
        <p:txBody>
          <a:bodyPr wrap="none">
            <a:spAutoFit/>
          </a:bodyPr>
          <a:lstStyle/>
          <a:p>
            <a:r>
              <a:rPr lang="en-GB" sz="1800" dirty="0">
                <a:solidFill>
                  <a:srgbClr val="7030A0"/>
                </a:solidFill>
              </a:rPr>
              <a:t>I get things right</a:t>
            </a:r>
            <a:endParaRPr lang="en-US" sz="1800" dirty="0">
              <a:solidFill>
                <a:srgbClr val="7030A0"/>
              </a:solidFill>
            </a:endParaRPr>
          </a:p>
        </p:txBody>
      </p:sp>
      <p:sp>
        <p:nvSpPr>
          <p:cNvPr id="21" name="Line 21"/>
          <p:cNvSpPr>
            <a:spLocks noChangeShapeType="1"/>
          </p:cNvSpPr>
          <p:nvPr/>
        </p:nvSpPr>
        <p:spPr bwMode="auto">
          <a:xfrm flipV="1">
            <a:off x="4572000" y="1988840"/>
            <a:ext cx="124" cy="720006"/>
          </a:xfrm>
          <a:prstGeom prst="line">
            <a:avLst/>
          </a:prstGeom>
          <a:noFill/>
          <a:ln w="9525">
            <a:solidFill>
              <a:schemeClr val="tx1"/>
            </a:solidFill>
            <a:round/>
            <a:headEnd/>
            <a:tailEnd type="triangle" w="med" len="med"/>
          </a:ln>
        </p:spPr>
        <p:txBody>
          <a:bodyPr/>
          <a:lstStyle/>
          <a:p>
            <a:endParaRPr lang="en-GB"/>
          </a:p>
        </p:txBody>
      </p:sp>
      <p:sp>
        <p:nvSpPr>
          <p:cNvPr id="22" name="Text Box 4"/>
          <p:cNvSpPr txBox="1">
            <a:spLocks noChangeArrowheads="1"/>
          </p:cNvSpPr>
          <p:nvPr/>
        </p:nvSpPr>
        <p:spPr bwMode="auto">
          <a:xfrm>
            <a:off x="6876256" y="2852936"/>
            <a:ext cx="1873250" cy="1089529"/>
          </a:xfrm>
          <a:prstGeom prst="rect">
            <a:avLst/>
          </a:prstGeom>
          <a:noFill/>
          <a:ln w="9525">
            <a:noFill/>
            <a:miter lim="800000"/>
            <a:headEnd/>
            <a:tailEnd/>
          </a:ln>
        </p:spPr>
        <p:txBody>
          <a:bodyPr>
            <a:spAutoFit/>
          </a:bodyPr>
          <a:lstStyle/>
          <a:p>
            <a:pPr algn="ctr">
              <a:lnSpc>
                <a:spcPct val="90000"/>
              </a:lnSpc>
              <a:spcBef>
                <a:spcPct val="20000"/>
              </a:spcBef>
            </a:pPr>
            <a:r>
              <a:rPr lang="en-GB" sz="1800" dirty="0">
                <a:solidFill>
                  <a:srgbClr val="7030A0"/>
                </a:solidFill>
                <a:latin typeface="Gill Sans MT" pitchFamily="34" charset="0"/>
              </a:rPr>
              <a:t>I observe the speaker and</a:t>
            </a:r>
            <a:r>
              <a:rPr lang="en-US" sz="1800" dirty="0">
                <a:solidFill>
                  <a:srgbClr val="7030A0"/>
                </a:solidFill>
                <a:latin typeface="Gill Sans MT" pitchFamily="34" charset="0"/>
              </a:rPr>
              <a:t> make eye contact</a:t>
            </a:r>
            <a:endParaRPr lang="en-GB" sz="1800" dirty="0">
              <a:solidFill>
                <a:srgbClr val="7030A0"/>
              </a:solidFill>
              <a:latin typeface="Gill Sans MT" pitchFamily="34" charset="0"/>
            </a:endParaRPr>
          </a:p>
        </p:txBody>
      </p:sp>
      <p:sp>
        <p:nvSpPr>
          <p:cNvPr id="23" name="Line 16"/>
          <p:cNvSpPr>
            <a:spLocks noChangeShapeType="1"/>
          </p:cNvSpPr>
          <p:nvPr/>
        </p:nvSpPr>
        <p:spPr bwMode="auto">
          <a:xfrm>
            <a:off x="6300192" y="3429000"/>
            <a:ext cx="685800" cy="0"/>
          </a:xfrm>
          <a:prstGeom prst="line">
            <a:avLst/>
          </a:prstGeom>
          <a:noFill/>
          <a:ln w="9525">
            <a:solidFill>
              <a:schemeClr val="tx1"/>
            </a:solidFill>
            <a:round/>
            <a:headEnd/>
            <a:tailEnd type="triangle" w="med" len="med"/>
          </a:ln>
        </p:spPr>
        <p:txBody>
          <a:bodyPr/>
          <a:lstStyle/>
          <a:p>
            <a:endParaRPr lang="en-GB"/>
          </a:p>
        </p:txBody>
      </p:sp>
      <p:sp>
        <p:nvSpPr>
          <p:cNvPr id="24" name="Rectangle 7"/>
          <p:cNvSpPr>
            <a:spLocks noChangeArrowheads="1"/>
          </p:cNvSpPr>
          <p:nvPr/>
        </p:nvSpPr>
        <p:spPr bwMode="auto">
          <a:xfrm>
            <a:off x="3707904" y="4509120"/>
            <a:ext cx="2808288" cy="590931"/>
          </a:xfrm>
          <a:prstGeom prst="rect">
            <a:avLst/>
          </a:prstGeom>
          <a:noFill/>
          <a:ln w="9525">
            <a:noFill/>
            <a:miter lim="800000"/>
            <a:headEnd/>
            <a:tailEnd/>
          </a:ln>
        </p:spPr>
        <p:txBody>
          <a:bodyPr>
            <a:spAutoFit/>
          </a:bodyPr>
          <a:lstStyle/>
          <a:p>
            <a:pPr algn="ctr">
              <a:lnSpc>
                <a:spcPct val="90000"/>
              </a:lnSpc>
              <a:spcBef>
                <a:spcPct val="20000"/>
              </a:spcBef>
            </a:pPr>
            <a:r>
              <a:rPr lang="en-GB" sz="1800" dirty="0">
                <a:solidFill>
                  <a:srgbClr val="7030A0"/>
                </a:solidFill>
                <a:latin typeface="Gill Sans MT" pitchFamily="34" charset="0"/>
              </a:rPr>
              <a:t>I don’t interrupt or finish </a:t>
            </a:r>
            <a:r>
              <a:rPr lang="en-US" sz="1800" dirty="0">
                <a:solidFill>
                  <a:srgbClr val="7030A0"/>
                </a:solidFill>
                <a:latin typeface="Gill Sans MT" pitchFamily="34" charset="0"/>
              </a:rPr>
              <a:t>their sentence for them</a:t>
            </a:r>
          </a:p>
        </p:txBody>
      </p:sp>
      <p:sp>
        <p:nvSpPr>
          <p:cNvPr id="25" name="Line 12"/>
          <p:cNvSpPr>
            <a:spLocks noChangeShapeType="1"/>
          </p:cNvSpPr>
          <p:nvPr/>
        </p:nvSpPr>
        <p:spPr bwMode="auto">
          <a:xfrm>
            <a:off x="5004048" y="3861048"/>
            <a:ext cx="0" cy="719138"/>
          </a:xfrm>
          <a:prstGeom prst="line">
            <a:avLst/>
          </a:prstGeom>
          <a:noFill/>
          <a:ln w="9525">
            <a:solidFill>
              <a:schemeClr val="tx1"/>
            </a:solidFill>
            <a:round/>
            <a:headEnd/>
            <a:tailEnd type="triangle" w="med" len="med"/>
          </a:ln>
        </p:spPr>
        <p:txBody>
          <a:bodyPr/>
          <a:lstStyle/>
          <a:p>
            <a:endParaRPr lang="en-GB"/>
          </a:p>
        </p:txBody>
      </p:sp>
      <p:sp>
        <p:nvSpPr>
          <p:cNvPr id="26" name="Text Box 22"/>
          <p:cNvSpPr txBox="1">
            <a:spLocks noChangeArrowheads="1"/>
          </p:cNvSpPr>
          <p:nvPr/>
        </p:nvSpPr>
        <p:spPr bwMode="auto">
          <a:xfrm>
            <a:off x="3203848" y="5805264"/>
            <a:ext cx="1809750" cy="366712"/>
          </a:xfrm>
          <a:prstGeom prst="rect">
            <a:avLst/>
          </a:prstGeom>
          <a:noFill/>
          <a:ln w="9525">
            <a:noFill/>
            <a:miter lim="800000"/>
            <a:headEnd/>
            <a:tailEnd/>
          </a:ln>
        </p:spPr>
        <p:txBody>
          <a:bodyPr wrap="none">
            <a:spAutoFit/>
          </a:bodyPr>
          <a:lstStyle/>
          <a:p>
            <a:r>
              <a:rPr lang="en-GB" sz="1800" dirty="0">
                <a:solidFill>
                  <a:srgbClr val="7030A0"/>
                </a:solidFill>
              </a:rPr>
              <a:t>I remember well</a:t>
            </a:r>
            <a:endParaRPr lang="en-US" sz="1800" dirty="0">
              <a:solidFill>
                <a:srgbClr val="7030A0"/>
              </a:solidFill>
            </a:endParaRPr>
          </a:p>
        </p:txBody>
      </p:sp>
      <p:sp>
        <p:nvSpPr>
          <p:cNvPr id="27" name="Line 12"/>
          <p:cNvSpPr>
            <a:spLocks noChangeShapeType="1"/>
          </p:cNvSpPr>
          <p:nvPr/>
        </p:nvSpPr>
        <p:spPr bwMode="auto">
          <a:xfrm>
            <a:off x="3635896" y="4005064"/>
            <a:ext cx="0" cy="1800200"/>
          </a:xfrm>
          <a:prstGeom prst="line">
            <a:avLst/>
          </a:prstGeom>
          <a:noFill/>
          <a:ln w="9525">
            <a:solidFill>
              <a:schemeClr val="tx1"/>
            </a:solidFill>
            <a:round/>
            <a:headEnd/>
            <a:tailEnd type="triangle" w="med" len="med"/>
          </a:ln>
        </p:spPr>
        <p:txBody>
          <a:bodyPr/>
          <a:lstStyle/>
          <a:p>
            <a:endParaRPr lang="en-GB"/>
          </a:p>
        </p:txBody>
      </p:sp>
    </p:spTree>
    <p:extLst>
      <p:ext uri="{BB962C8B-B14F-4D97-AF65-F5344CB8AC3E}">
        <p14:creationId xmlns:p14="http://schemas.microsoft.com/office/powerpoint/2010/main" val="1795503753"/>
      </p:ext>
    </p:extLst>
  </p:cSld>
  <p:clrMapOvr>
    <a:masterClrMapping/>
  </p:clrMapOvr>
  <mc:AlternateContent xmlns:mc="http://schemas.openxmlformats.org/markup-compatibility/2006">
    <mc:Choice xmlns:p14="http://schemas.microsoft.com/office/powerpoint/2010/main" Requires="p14">
      <p:transition spd="slow" p14:dur="2000"/>
    </mc:Choice>
    <mc:Fallback>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Effect transition="in" filter="fade">
                                      <p:cBhvr>
                                        <p:cTn id="9" dur="1000"/>
                                        <p:tgtEl>
                                          <p:spTgt spid="11"/>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p:cTn id="14" dur="1000" fill="hold"/>
                                        <p:tgtEl>
                                          <p:spTgt spid="12"/>
                                        </p:tgtEl>
                                        <p:attrNameLst>
                                          <p:attrName>ppt_w</p:attrName>
                                        </p:attrNameLst>
                                      </p:cBhvr>
                                      <p:tavLst>
                                        <p:tav tm="0">
                                          <p:val>
                                            <p:fltVal val="0"/>
                                          </p:val>
                                        </p:tav>
                                        <p:tav tm="100000">
                                          <p:val>
                                            <p:strVal val="#ppt_w"/>
                                          </p:val>
                                        </p:tav>
                                      </p:tavLst>
                                    </p:anim>
                                    <p:anim calcmode="lin" valueType="num">
                                      <p:cBhvr>
                                        <p:cTn id="15" dur="1000" fill="hold"/>
                                        <p:tgtEl>
                                          <p:spTgt spid="12"/>
                                        </p:tgtEl>
                                        <p:attrNameLst>
                                          <p:attrName>ppt_h</p:attrName>
                                        </p:attrNameLst>
                                      </p:cBhvr>
                                      <p:tavLst>
                                        <p:tav tm="0">
                                          <p:val>
                                            <p:fltVal val="0"/>
                                          </p:val>
                                        </p:tav>
                                        <p:tav tm="100000">
                                          <p:val>
                                            <p:strVal val="#ppt_h"/>
                                          </p:val>
                                        </p:tav>
                                      </p:tavLst>
                                    </p:anim>
                                    <p:animEffect transition="in" filter="fade">
                                      <p:cBhvr>
                                        <p:cTn id="16" dur="10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 calcmode="lin" valueType="num">
                                      <p:cBhvr>
                                        <p:cTn id="21" dur="1000" fill="hold"/>
                                        <p:tgtEl>
                                          <p:spTgt spid="14"/>
                                        </p:tgtEl>
                                        <p:attrNameLst>
                                          <p:attrName>ppt_w</p:attrName>
                                        </p:attrNameLst>
                                      </p:cBhvr>
                                      <p:tavLst>
                                        <p:tav tm="0">
                                          <p:val>
                                            <p:fltVal val="0"/>
                                          </p:val>
                                        </p:tav>
                                        <p:tav tm="100000">
                                          <p:val>
                                            <p:strVal val="#ppt_w"/>
                                          </p:val>
                                        </p:tav>
                                      </p:tavLst>
                                    </p:anim>
                                    <p:anim calcmode="lin" valueType="num">
                                      <p:cBhvr>
                                        <p:cTn id="22" dur="1000" fill="hold"/>
                                        <p:tgtEl>
                                          <p:spTgt spid="14"/>
                                        </p:tgtEl>
                                        <p:attrNameLst>
                                          <p:attrName>ppt_h</p:attrName>
                                        </p:attrNameLst>
                                      </p:cBhvr>
                                      <p:tavLst>
                                        <p:tav tm="0">
                                          <p:val>
                                            <p:fltVal val="0"/>
                                          </p:val>
                                        </p:tav>
                                        <p:tav tm="100000">
                                          <p:val>
                                            <p:strVal val="#ppt_h"/>
                                          </p:val>
                                        </p:tav>
                                      </p:tavLst>
                                    </p:anim>
                                    <p:animEffect transition="in" filter="fade">
                                      <p:cBhvr>
                                        <p:cTn id="23" dur="10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 calcmode="lin" valueType="num">
                                      <p:cBhvr>
                                        <p:cTn id="28" dur="1000" fill="hold"/>
                                        <p:tgtEl>
                                          <p:spTgt spid="15"/>
                                        </p:tgtEl>
                                        <p:attrNameLst>
                                          <p:attrName>ppt_w</p:attrName>
                                        </p:attrNameLst>
                                      </p:cBhvr>
                                      <p:tavLst>
                                        <p:tav tm="0">
                                          <p:val>
                                            <p:fltVal val="0"/>
                                          </p:val>
                                        </p:tav>
                                        <p:tav tm="100000">
                                          <p:val>
                                            <p:strVal val="#ppt_w"/>
                                          </p:val>
                                        </p:tav>
                                      </p:tavLst>
                                    </p:anim>
                                    <p:anim calcmode="lin" valueType="num">
                                      <p:cBhvr>
                                        <p:cTn id="29" dur="1000" fill="hold"/>
                                        <p:tgtEl>
                                          <p:spTgt spid="15"/>
                                        </p:tgtEl>
                                        <p:attrNameLst>
                                          <p:attrName>ppt_h</p:attrName>
                                        </p:attrNameLst>
                                      </p:cBhvr>
                                      <p:tavLst>
                                        <p:tav tm="0">
                                          <p:val>
                                            <p:fltVal val="0"/>
                                          </p:val>
                                        </p:tav>
                                        <p:tav tm="100000">
                                          <p:val>
                                            <p:strVal val="#ppt_h"/>
                                          </p:val>
                                        </p:tav>
                                      </p:tavLst>
                                    </p:anim>
                                    <p:animEffect transition="in" filter="fade">
                                      <p:cBhvr>
                                        <p:cTn id="30" dur="1000"/>
                                        <p:tgtEl>
                                          <p:spTgt spid="15"/>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p:cTn id="35" dur="1000" fill="hold"/>
                                        <p:tgtEl>
                                          <p:spTgt spid="22"/>
                                        </p:tgtEl>
                                        <p:attrNameLst>
                                          <p:attrName>ppt_w</p:attrName>
                                        </p:attrNameLst>
                                      </p:cBhvr>
                                      <p:tavLst>
                                        <p:tav tm="0">
                                          <p:val>
                                            <p:fltVal val="0"/>
                                          </p:val>
                                        </p:tav>
                                        <p:tav tm="100000">
                                          <p:val>
                                            <p:strVal val="#ppt_w"/>
                                          </p:val>
                                        </p:tav>
                                      </p:tavLst>
                                    </p:anim>
                                    <p:anim calcmode="lin" valueType="num">
                                      <p:cBhvr>
                                        <p:cTn id="36" dur="1000" fill="hold"/>
                                        <p:tgtEl>
                                          <p:spTgt spid="22"/>
                                        </p:tgtEl>
                                        <p:attrNameLst>
                                          <p:attrName>ppt_h</p:attrName>
                                        </p:attrNameLst>
                                      </p:cBhvr>
                                      <p:tavLst>
                                        <p:tav tm="0">
                                          <p:val>
                                            <p:fltVal val="0"/>
                                          </p:val>
                                        </p:tav>
                                        <p:tav tm="100000">
                                          <p:val>
                                            <p:strVal val="#ppt_h"/>
                                          </p:val>
                                        </p:tav>
                                      </p:tavLst>
                                    </p:anim>
                                    <p:animEffect transition="in" filter="fade">
                                      <p:cBhvr>
                                        <p:cTn id="37" dur="1000"/>
                                        <p:tgtEl>
                                          <p:spTgt spid="22"/>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0" fill="hold" grpId="0" nodeType="clickEffect">
                                  <p:stCondLst>
                                    <p:cond delay="0"/>
                                  </p:stCondLst>
                                  <p:childTnLst>
                                    <p:set>
                                      <p:cBhvr>
                                        <p:cTn id="41" dur="1" fill="hold">
                                          <p:stCondLst>
                                            <p:cond delay="0"/>
                                          </p:stCondLst>
                                        </p:cTn>
                                        <p:tgtEl>
                                          <p:spTgt spid="24"/>
                                        </p:tgtEl>
                                        <p:attrNameLst>
                                          <p:attrName>style.visibility</p:attrName>
                                        </p:attrNameLst>
                                      </p:cBhvr>
                                      <p:to>
                                        <p:strVal val="visible"/>
                                      </p:to>
                                    </p:set>
                                    <p:anim calcmode="lin" valueType="num">
                                      <p:cBhvr>
                                        <p:cTn id="42" dur="1000" fill="hold"/>
                                        <p:tgtEl>
                                          <p:spTgt spid="24"/>
                                        </p:tgtEl>
                                        <p:attrNameLst>
                                          <p:attrName>ppt_w</p:attrName>
                                        </p:attrNameLst>
                                      </p:cBhvr>
                                      <p:tavLst>
                                        <p:tav tm="0">
                                          <p:val>
                                            <p:fltVal val="0"/>
                                          </p:val>
                                        </p:tav>
                                        <p:tav tm="100000">
                                          <p:val>
                                            <p:strVal val="#ppt_w"/>
                                          </p:val>
                                        </p:tav>
                                      </p:tavLst>
                                    </p:anim>
                                    <p:anim calcmode="lin" valueType="num">
                                      <p:cBhvr>
                                        <p:cTn id="43" dur="1000" fill="hold"/>
                                        <p:tgtEl>
                                          <p:spTgt spid="24"/>
                                        </p:tgtEl>
                                        <p:attrNameLst>
                                          <p:attrName>ppt_h</p:attrName>
                                        </p:attrNameLst>
                                      </p:cBhvr>
                                      <p:tavLst>
                                        <p:tav tm="0">
                                          <p:val>
                                            <p:fltVal val="0"/>
                                          </p:val>
                                        </p:tav>
                                        <p:tav tm="100000">
                                          <p:val>
                                            <p:strVal val="#ppt_h"/>
                                          </p:val>
                                        </p:tav>
                                      </p:tavLst>
                                    </p:anim>
                                    <p:animEffect transition="in" filter="fade">
                                      <p:cBhvr>
                                        <p:cTn id="44" dur="1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p:bldP spid="15" grpId="0"/>
      <p:bldP spid="22" grpId="0"/>
      <p:bldP spid="2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1026"/>
          <p:cNvSpPr>
            <a:spLocks noGrp="1" noChangeArrowheads="1"/>
          </p:cNvSpPr>
          <p:nvPr>
            <p:ph type="title"/>
          </p:nvPr>
        </p:nvSpPr>
        <p:spPr/>
        <p:txBody>
          <a:bodyPr/>
          <a:lstStyle/>
          <a:p>
            <a:r>
              <a:rPr lang="en-GB"/>
              <a:t>Planning to meet needs</a:t>
            </a:r>
          </a:p>
        </p:txBody>
      </p:sp>
      <p:sp>
        <p:nvSpPr>
          <p:cNvPr id="110595" name="Rectangle 1027"/>
          <p:cNvSpPr>
            <a:spLocks noGrp="1" noChangeArrowheads="1"/>
          </p:cNvSpPr>
          <p:nvPr>
            <p:ph type="body" idx="1"/>
          </p:nvPr>
        </p:nvSpPr>
        <p:spPr>
          <a:xfrm>
            <a:off x="457200" y="2656430"/>
            <a:ext cx="8229600" cy="3668170"/>
          </a:xfrm>
        </p:spPr>
        <p:txBody>
          <a:bodyPr>
            <a:normAutofit/>
          </a:bodyPr>
          <a:lstStyle/>
          <a:p>
            <a:r>
              <a:rPr lang="en-GB" sz="4000" dirty="0"/>
              <a:t>Failing to plan is planning to fail</a:t>
            </a:r>
          </a:p>
        </p:txBody>
      </p:sp>
    </p:spTree>
  </p:cSld>
  <p:clrMapOvr>
    <a:masterClrMapping/>
  </p:clrMapOvr>
  <p:transition xmlns:p14="http://schemas.microsoft.com/office/powerpoint/2010/mai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GB"/>
              <a:t>Planning to meet needs</a:t>
            </a:r>
          </a:p>
        </p:txBody>
      </p:sp>
      <p:sp>
        <p:nvSpPr>
          <p:cNvPr id="108547" name="Rectangle 3"/>
          <p:cNvSpPr>
            <a:spLocks noGrp="1" noChangeArrowheads="1"/>
          </p:cNvSpPr>
          <p:nvPr>
            <p:ph type="body" idx="1"/>
          </p:nvPr>
        </p:nvSpPr>
        <p:spPr/>
        <p:txBody>
          <a:bodyPr/>
          <a:lstStyle/>
          <a:p>
            <a:r>
              <a:rPr lang="en-GB" sz="2800"/>
              <a:t>Is mentoring always the answer?</a:t>
            </a:r>
          </a:p>
          <a:p>
            <a:r>
              <a:rPr lang="en-GB" sz="2800"/>
              <a:t>Consider other aspects of professional development – courses, academic study, collaborative planning, discussion groups, action research.  All of these may be supported with mentoring</a:t>
            </a:r>
          </a:p>
          <a:p>
            <a:r>
              <a:rPr lang="en-GB" sz="2800"/>
              <a:t>Whatever is agreed between mentee and mentor it must be recorded formally so that it can be referred to in the future.</a:t>
            </a:r>
          </a:p>
        </p:txBody>
      </p:sp>
    </p:spTree>
  </p:cSld>
  <p:clrMapOvr>
    <a:masterClrMapping/>
  </p:clrMapOvr>
  <p:transition xmlns:p14="http://schemas.microsoft.com/office/powerpoint/2010/mai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r>
              <a:rPr lang="en-GB"/>
              <a:t>Mentoring Record</a:t>
            </a:r>
          </a:p>
        </p:txBody>
      </p:sp>
      <p:sp>
        <p:nvSpPr>
          <p:cNvPr id="109571" name="Rectangle 3"/>
          <p:cNvSpPr>
            <a:spLocks noGrp="1" noChangeArrowheads="1"/>
          </p:cNvSpPr>
          <p:nvPr>
            <p:ph type="body" idx="1"/>
          </p:nvPr>
        </p:nvSpPr>
        <p:spPr/>
        <p:txBody>
          <a:bodyPr/>
          <a:lstStyle/>
          <a:p>
            <a:r>
              <a:rPr lang="en-GB" sz="2800"/>
              <a:t>Agree purpose and intended outcomes for the professional development, prioritise identify1 or 2 aspects to work on at a time be specific</a:t>
            </a:r>
          </a:p>
          <a:p>
            <a:r>
              <a:rPr lang="en-GB" sz="2800"/>
              <a:t>Agree how it will be achieved</a:t>
            </a:r>
          </a:p>
          <a:p>
            <a:r>
              <a:rPr lang="en-GB" sz="2800"/>
              <a:t>Identify roles and responsibilities</a:t>
            </a:r>
          </a:p>
          <a:p>
            <a:r>
              <a:rPr lang="en-GB" sz="2800"/>
              <a:t>Timescales and key dates</a:t>
            </a:r>
          </a:p>
          <a:p>
            <a:r>
              <a:rPr lang="en-GB" sz="2800"/>
              <a:t>Monitoring and evaluation process including what evidence will collected to assess success</a:t>
            </a:r>
          </a:p>
        </p:txBody>
      </p:sp>
    </p:spTree>
  </p:cSld>
  <p:clrMapOvr>
    <a:masterClrMapping/>
  </p:clrMapOvr>
  <p:transition xmlns:p14="http://schemas.microsoft.com/office/powerpoint/2010/mai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1026"/>
          <p:cNvSpPr>
            <a:spLocks noGrp="1" noChangeArrowheads="1"/>
          </p:cNvSpPr>
          <p:nvPr>
            <p:ph type="title"/>
          </p:nvPr>
        </p:nvSpPr>
        <p:spPr/>
        <p:txBody>
          <a:bodyPr/>
          <a:lstStyle/>
          <a:p>
            <a:r>
              <a:rPr lang="en-GB"/>
              <a:t>Consolidation</a:t>
            </a:r>
          </a:p>
        </p:txBody>
      </p:sp>
      <p:sp>
        <p:nvSpPr>
          <p:cNvPr id="118787" name="Rectangle 1027"/>
          <p:cNvSpPr>
            <a:spLocks noGrp="1" noChangeArrowheads="1"/>
          </p:cNvSpPr>
          <p:nvPr>
            <p:ph type="body" idx="1"/>
          </p:nvPr>
        </p:nvSpPr>
        <p:spPr/>
        <p:txBody>
          <a:bodyPr/>
          <a:lstStyle/>
          <a:p>
            <a:r>
              <a:rPr lang="en-GB"/>
              <a:t>The mentee will need time to take on board new ideas, concepts, techniques and try them out and reflect on how successful they were, amend, embed and embrace learning into everyday practice before involving the mentor in observation</a:t>
            </a:r>
          </a:p>
        </p:txBody>
      </p:sp>
    </p:spTree>
  </p:cSld>
  <p:clrMapOvr>
    <a:masterClrMapping/>
  </p:clrMapOvr>
  <p:transition xmlns:p14="http://schemas.microsoft.com/office/powerpoint/2010/mai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a:t>Observation</a:t>
            </a:r>
          </a:p>
        </p:txBody>
      </p:sp>
      <p:sp>
        <p:nvSpPr>
          <p:cNvPr id="111619" name="Rectangle 3"/>
          <p:cNvSpPr>
            <a:spLocks noGrp="1" noChangeArrowheads="1"/>
          </p:cNvSpPr>
          <p:nvPr>
            <p:ph type="body" idx="1"/>
          </p:nvPr>
        </p:nvSpPr>
        <p:spPr/>
        <p:txBody>
          <a:bodyPr/>
          <a:lstStyle/>
          <a:p>
            <a:pPr>
              <a:lnSpc>
                <a:spcPct val="90000"/>
              </a:lnSpc>
            </a:pPr>
            <a:r>
              <a:rPr lang="en-GB" sz="2800"/>
              <a:t>Mentee and mentor observe an ‘expert’ together and identify good practice and appropriate strategies that could be adopted</a:t>
            </a:r>
          </a:p>
          <a:p>
            <a:pPr>
              <a:lnSpc>
                <a:spcPct val="90000"/>
              </a:lnSpc>
            </a:pPr>
            <a:r>
              <a:rPr lang="en-GB" sz="2800"/>
              <a:t>Mentee observes mentor</a:t>
            </a:r>
          </a:p>
          <a:p>
            <a:pPr>
              <a:lnSpc>
                <a:spcPct val="90000"/>
              </a:lnSpc>
            </a:pPr>
            <a:r>
              <a:rPr lang="en-GB" sz="2800"/>
              <a:t>Mentor observes mentee</a:t>
            </a:r>
          </a:p>
          <a:p>
            <a:pPr>
              <a:lnSpc>
                <a:spcPct val="90000"/>
              </a:lnSpc>
            </a:pPr>
            <a:r>
              <a:rPr lang="en-GB" sz="2800"/>
              <a:t>In any situation observation must have an agreed focus, it may help to use an observation schedule, but record only factual statements</a:t>
            </a:r>
          </a:p>
        </p:txBody>
      </p:sp>
    </p:spTree>
  </p:cSld>
  <p:clrMapOvr>
    <a:masterClrMapping/>
  </p:clrMapOvr>
  <p:transition xmlns:p14="http://schemas.microsoft.com/office/powerpoint/2010/mai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sz="3600"/>
              <a:t>Review &amp; Evaluation – </a:t>
            </a:r>
            <a:br>
              <a:rPr lang="en-GB" sz="3600"/>
            </a:br>
            <a:r>
              <a:rPr lang="en-GB" sz="3600"/>
              <a:t>Effective feedback</a:t>
            </a:r>
          </a:p>
        </p:txBody>
      </p:sp>
      <p:sp>
        <p:nvSpPr>
          <p:cNvPr id="112643" name="Rectangle 3"/>
          <p:cNvSpPr>
            <a:spLocks noGrp="1" noChangeArrowheads="1"/>
          </p:cNvSpPr>
          <p:nvPr>
            <p:ph type="body" idx="1"/>
          </p:nvPr>
        </p:nvSpPr>
        <p:spPr/>
        <p:txBody>
          <a:bodyPr/>
          <a:lstStyle/>
          <a:p>
            <a:r>
              <a:rPr lang="en-GB" sz="2800"/>
              <a:t>Concentrates on agreed focus</a:t>
            </a:r>
          </a:p>
          <a:p>
            <a:r>
              <a:rPr lang="en-GB" sz="2800"/>
              <a:t>Encourages self reflection</a:t>
            </a:r>
          </a:p>
          <a:p>
            <a:r>
              <a:rPr lang="en-GB" sz="2800"/>
              <a:t>Is positive and non-threatening</a:t>
            </a:r>
          </a:p>
          <a:p>
            <a:r>
              <a:rPr lang="en-GB" sz="2800"/>
              <a:t>Two way listening and asking</a:t>
            </a:r>
          </a:p>
          <a:p>
            <a:r>
              <a:rPr lang="en-GB" sz="2800"/>
              <a:t>Agreed time set aside</a:t>
            </a:r>
          </a:p>
          <a:p>
            <a:r>
              <a:rPr lang="en-GB" sz="2800"/>
              <a:t>Agree targets for future professional development</a:t>
            </a:r>
          </a:p>
          <a:p>
            <a:r>
              <a:rPr lang="en-GB" sz="2800"/>
              <a:t>Stimulates, motivates and challenges</a:t>
            </a:r>
          </a:p>
        </p:txBody>
      </p:sp>
    </p:spTree>
  </p:cSld>
  <p:clrMapOvr>
    <a:masterClrMapping/>
  </p:clrMapOvr>
  <p:transition xmlns:p14="http://schemas.microsoft.com/office/powerpoint/2010/mai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1026"/>
          <p:cNvSpPr>
            <a:spLocks noGrp="1" noChangeArrowheads="1"/>
          </p:cNvSpPr>
          <p:nvPr>
            <p:ph type="title"/>
          </p:nvPr>
        </p:nvSpPr>
        <p:spPr/>
        <p:txBody>
          <a:bodyPr/>
          <a:lstStyle/>
          <a:p>
            <a:r>
              <a:rPr lang="en-GB"/>
              <a:t>Facilitating Evaluation</a:t>
            </a:r>
          </a:p>
        </p:txBody>
      </p:sp>
      <p:sp>
        <p:nvSpPr>
          <p:cNvPr id="117763" name="Rectangle 1027"/>
          <p:cNvSpPr>
            <a:spLocks noGrp="1" noChangeArrowheads="1"/>
          </p:cNvSpPr>
          <p:nvPr>
            <p:ph type="body" idx="1"/>
          </p:nvPr>
        </p:nvSpPr>
        <p:spPr>
          <a:xfrm>
            <a:off x="1182688" y="1828800"/>
            <a:ext cx="7772400" cy="4303713"/>
          </a:xfrm>
        </p:spPr>
        <p:txBody>
          <a:bodyPr/>
          <a:lstStyle/>
          <a:p>
            <a:pPr>
              <a:lnSpc>
                <a:spcPct val="90000"/>
              </a:lnSpc>
            </a:pPr>
            <a:r>
              <a:rPr lang="en-GB" sz="2400"/>
              <a:t>Reassure and reintegrate</a:t>
            </a:r>
          </a:p>
          <a:p>
            <a:pPr>
              <a:lnSpc>
                <a:spcPct val="90000"/>
              </a:lnSpc>
            </a:pPr>
            <a:r>
              <a:rPr lang="en-GB" sz="2400"/>
              <a:t>Ask what 2 things went well/were you pleased with? use positive body language when listening to answers</a:t>
            </a:r>
          </a:p>
          <a:p>
            <a:pPr>
              <a:lnSpc>
                <a:spcPct val="90000"/>
              </a:lnSpc>
            </a:pPr>
            <a:r>
              <a:rPr lang="en-GB" sz="2400"/>
              <a:t>Ask if you were to be faced with the same situation tomorrow would you do anything differently?</a:t>
            </a:r>
          </a:p>
          <a:p>
            <a:pPr>
              <a:lnSpc>
                <a:spcPct val="90000"/>
              </a:lnSpc>
            </a:pPr>
            <a:r>
              <a:rPr lang="en-GB" sz="2400"/>
              <a:t>Confirm good features and areas to improve, or if do not agree ask further probing questions to try and get mentee to see/identify for themselves.  Avoid telling, Avoid ‘I would have done it like…’</a:t>
            </a:r>
          </a:p>
          <a:p>
            <a:pPr>
              <a:lnSpc>
                <a:spcPct val="90000"/>
              </a:lnSpc>
            </a:pPr>
            <a:r>
              <a:rPr lang="en-GB" sz="2400"/>
              <a:t>Agree actions to improve, again through questioning</a:t>
            </a:r>
          </a:p>
          <a:p>
            <a:pPr>
              <a:lnSpc>
                <a:spcPct val="90000"/>
              </a:lnSpc>
            </a:pPr>
            <a:endParaRPr lang="en-GB" sz="2400"/>
          </a:p>
        </p:txBody>
      </p:sp>
    </p:spTree>
  </p:cSld>
  <p:clrMapOvr>
    <a:masterClrMapping/>
  </p:clrMapOvr>
  <p:transition xmlns:p14="http://schemas.microsoft.com/office/powerpoint/2010/mai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r>
              <a:rPr lang="en-GB" sz="4000"/>
              <a:t>Planning for further improvement</a:t>
            </a:r>
            <a:r>
              <a:rPr lang="en-GB"/>
              <a:t> </a:t>
            </a:r>
          </a:p>
        </p:txBody>
      </p:sp>
      <p:sp>
        <p:nvSpPr>
          <p:cNvPr id="113667" name="Rectangle 3"/>
          <p:cNvSpPr>
            <a:spLocks noGrp="1" noChangeArrowheads="1"/>
          </p:cNvSpPr>
          <p:nvPr>
            <p:ph type="body" idx="1"/>
          </p:nvPr>
        </p:nvSpPr>
        <p:spPr/>
        <p:txBody>
          <a:bodyPr/>
          <a:lstStyle/>
          <a:p>
            <a:r>
              <a:rPr lang="en-GB"/>
              <a:t>Mentee and mentor agreed future action which may or may not involve the mentor it may be necessary to in work with another mentor depending on the nature of the need</a:t>
            </a:r>
          </a:p>
        </p:txBody>
      </p:sp>
    </p:spTree>
  </p:cSld>
  <p:clrMapOvr>
    <a:masterClrMapping/>
  </p:clrMapOvr>
  <p:transition xmlns:p14="http://schemas.microsoft.com/office/powerpoint/2010/mai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GB"/>
              <a:t>Scenarios</a:t>
            </a:r>
          </a:p>
        </p:txBody>
      </p:sp>
      <p:sp>
        <p:nvSpPr>
          <p:cNvPr id="116739" name="Rectangle 3"/>
          <p:cNvSpPr>
            <a:spLocks noGrp="1" noChangeArrowheads="1"/>
          </p:cNvSpPr>
          <p:nvPr>
            <p:ph type="body" idx="1"/>
          </p:nvPr>
        </p:nvSpPr>
        <p:spPr/>
        <p:txBody>
          <a:bodyPr/>
          <a:lstStyle/>
          <a:p>
            <a:r>
              <a:rPr lang="en-GB" sz="2800"/>
              <a:t>Most important aspects are planning and facilitating evaluation</a:t>
            </a:r>
          </a:p>
          <a:p>
            <a:r>
              <a:rPr lang="en-GB" sz="2800"/>
              <a:t>Scenarios mentee/mentor/observer</a:t>
            </a:r>
          </a:p>
          <a:p>
            <a:r>
              <a:rPr lang="en-GB" sz="2800"/>
              <a:t>‘It ain’t wot you say it’s the way that you say it’</a:t>
            </a:r>
          </a:p>
          <a:p>
            <a:r>
              <a:rPr lang="en-GB" sz="2800"/>
              <a:t>Observer use the code of conduct to analyse evaluation episode and facilitate evaluation</a:t>
            </a:r>
          </a:p>
          <a:p>
            <a:r>
              <a:rPr lang="en-GB" sz="2800"/>
              <a:t>Everyone will get a go at each role</a:t>
            </a:r>
          </a:p>
        </p:txBody>
      </p:sp>
    </p:spTree>
  </p:cSld>
  <p:clrMapOvr>
    <a:masterClrMapping/>
  </p:clrMapOvr>
  <p:transition xmlns:p14="http://schemas.microsoft.com/office/powerpoint/2010/mai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r>
              <a:rPr lang="en-GB"/>
              <a:t>Conclusions</a:t>
            </a:r>
          </a:p>
        </p:txBody>
      </p:sp>
      <p:sp>
        <p:nvSpPr>
          <p:cNvPr id="119811" name="Rectangle 3"/>
          <p:cNvSpPr>
            <a:spLocks noGrp="1" noChangeArrowheads="1"/>
          </p:cNvSpPr>
          <p:nvPr>
            <p:ph type="body" idx="1"/>
          </p:nvPr>
        </p:nvSpPr>
        <p:spPr/>
        <p:txBody>
          <a:bodyPr/>
          <a:lstStyle/>
          <a:p>
            <a:pPr>
              <a:lnSpc>
                <a:spcPct val="80000"/>
              </a:lnSpc>
            </a:pPr>
            <a:r>
              <a:rPr lang="en-GB" sz="2800"/>
              <a:t>Must develop a culture of mentoring that respects and nurtures the abilities of the workforce ~ coaches, team managers, development officers and others</a:t>
            </a:r>
          </a:p>
          <a:p>
            <a:pPr>
              <a:lnSpc>
                <a:spcPct val="80000"/>
              </a:lnSpc>
            </a:pPr>
            <a:r>
              <a:rPr lang="en-GB" sz="2800"/>
              <a:t>Must continue to research best practice and strive to emulate it</a:t>
            </a:r>
          </a:p>
          <a:p>
            <a:pPr>
              <a:lnSpc>
                <a:spcPct val="80000"/>
              </a:lnSpc>
            </a:pPr>
            <a:r>
              <a:rPr lang="en-GB" sz="2800"/>
              <a:t>Requires time and creative use of resources and possibly a change in culture </a:t>
            </a:r>
          </a:p>
          <a:p>
            <a:pPr>
              <a:lnSpc>
                <a:spcPct val="80000"/>
              </a:lnSpc>
            </a:pPr>
            <a:r>
              <a:rPr lang="en-GB" sz="2800"/>
              <a:t>Must evaluate the impact on standards of performance</a:t>
            </a:r>
          </a:p>
        </p:txBody>
      </p:sp>
    </p:spTree>
  </p:cSld>
  <p:clrMapOvr>
    <a:masterClrMapping/>
  </p:clrMapOvr>
  <p:transition xmlns:p14="http://schemas.microsoft.com/office/powerpoint/2010/mai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p:cNvSpPr>
            <a:spLocks noGrp="1"/>
          </p:cNvSpPr>
          <p:nvPr>
            <p:ph type="ftr" sz="quarter" idx="11"/>
          </p:nvPr>
        </p:nvSpPr>
        <p:spPr>
          <a:noFill/>
        </p:spPr>
        <p:txBody>
          <a:bodyPr/>
          <a:lstStyle/>
          <a:p>
            <a:r>
              <a:rPr lang="en-US" smtClean="0"/>
              <a:t>OHT # </a:t>
            </a:r>
            <a:fld id="{605E4EEA-49F4-C641-8503-896F5F3A297E}" type="slidenum">
              <a:rPr lang="en-US" smtClean="0"/>
              <a:pPr/>
              <a:t>37</a:t>
            </a:fld>
            <a:endParaRPr lang="en-AU" smtClean="0"/>
          </a:p>
        </p:txBody>
      </p:sp>
      <p:sp>
        <p:nvSpPr>
          <p:cNvPr id="22531" name="Rectangle 2"/>
          <p:cNvSpPr>
            <a:spLocks noGrp="1" noChangeArrowheads="1"/>
          </p:cNvSpPr>
          <p:nvPr>
            <p:ph type="title"/>
          </p:nvPr>
        </p:nvSpPr>
        <p:spPr/>
        <p:txBody>
          <a:bodyPr/>
          <a:lstStyle/>
          <a:p>
            <a:pPr eaLnBrk="1" hangingPunct="1"/>
            <a:r>
              <a:rPr lang="en-US"/>
              <a:t>Skills Mentors Require</a:t>
            </a:r>
            <a:endParaRPr lang="en-AU"/>
          </a:p>
        </p:txBody>
      </p:sp>
      <p:sp>
        <p:nvSpPr>
          <p:cNvPr id="22532" name="Rectangle 3"/>
          <p:cNvSpPr>
            <a:spLocks noGrp="1" noChangeArrowheads="1"/>
          </p:cNvSpPr>
          <p:nvPr>
            <p:ph type="body" idx="1"/>
          </p:nvPr>
        </p:nvSpPr>
        <p:spPr>
          <a:xfrm>
            <a:off x="1371600" y="1828800"/>
            <a:ext cx="7239000" cy="4191000"/>
          </a:xfrm>
        </p:spPr>
        <p:txBody>
          <a:bodyPr/>
          <a:lstStyle/>
          <a:p>
            <a:pPr eaLnBrk="1" hangingPunct="1">
              <a:lnSpc>
                <a:spcPct val="90000"/>
              </a:lnSpc>
              <a:buFontTx/>
              <a:buNone/>
            </a:pPr>
            <a:r>
              <a:rPr lang="en-US" b="1"/>
              <a:t>Role</a:t>
            </a:r>
          </a:p>
          <a:p>
            <a:pPr eaLnBrk="1" hangingPunct="1">
              <a:lnSpc>
                <a:spcPct val="90000"/>
              </a:lnSpc>
            </a:pPr>
            <a:r>
              <a:rPr lang="en-US" sz="2400"/>
              <a:t>Assessment of participant</a:t>
            </a:r>
          </a:p>
          <a:p>
            <a:pPr eaLnBrk="1" hangingPunct="1">
              <a:lnSpc>
                <a:spcPct val="90000"/>
              </a:lnSpc>
              <a:buFontTx/>
              <a:buNone/>
            </a:pPr>
            <a:r>
              <a:rPr lang="en-US" b="1"/>
              <a:t>Skills Required</a:t>
            </a:r>
          </a:p>
          <a:p>
            <a:pPr eaLnBrk="1" hangingPunct="1">
              <a:lnSpc>
                <a:spcPct val="90000"/>
              </a:lnSpc>
            </a:pPr>
            <a:r>
              <a:rPr lang="en-US" sz="2400"/>
              <a:t>Have sufficient knowledge of what is being assessed </a:t>
            </a:r>
          </a:p>
          <a:p>
            <a:pPr eaLnBrk="1" hangingPunct="1">
              <a:lnSpc>
                <a:spcPct val="90000"/>
              </a:lnSpc>
            </a:pPr>
            <a:r>
              <a:rPr lang="en-US" sz="2400"/>
              <a:t>Establish impartiality</a:t>
            </a:r>
          </a:p>
          <a:p>
            <a:pPr eaLnBrk="1" hangingPunct="1">
              <a:lnSpc>
                <a:spcPct val="90000"/>
              </a:lnSpc>
            </a:pPr>
            <a:r>
              <a:rPr lang="en-US" sz="2400"/>
              <a:t>Create a supportive environment</a:t>
            </a:r>
          </a:p>
          <a:p>
            <a:pPr eaLnBrk="1" hangingPunct="1">
              <a:lnSpc>
                <a:spcPct val="90000"/>
              </a:lnSpc>
            </a:pPr>
            <a:r>
              <a:rPr lang="en-US" sz="2400"/>
              <a:t>Assess what the coach/official can do, not what you think they can</a:t>
            </a:r>
          </a:p>
          <a:p>
            <a:pPr eaLnBrk="1" hangingPunct="1">
              <a:lnSpc>
                <a:spcPct val="90000"/>
              </a:lnSpc>
            </a:pPr>
            <a:r>
              <a:rPr lang="en-US" sz="2400"/>
              <a:t>Give accurate and concise feedback</a:t>
            </a:r>
            <a:endParaRPr lang="en-US" sz="2400" b="1"/>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a:noFill/>
        </p:spPr>
        <p:txBody>
          <a:bodyPr/>
          <a:lstStyle/>
          <a:p>
            <a:r>
              <a:rPr lang="en-US" smtClean="0"/>
              <a:t>OHT # </a:t>
            </a:r>
            <a:fld id="{809B9234-5EFC-624C-8BC6-462E242199CA}" type="slidenum">
              <a:rPr lang="en-US" smtClean="0"/>
              <a:pPr/>
              <a:t>38</a:t>
            </a:fld>
            <a:endParaRPr lang="en-AU" smtClean="0"/>
          </a:p>
        </p:txBody>
      </p:sp>
      <p:sp>
        <p:nvSpPr>
          <p:cNvPr id="23555" name="Rectangle 2"/>
          <p:cNvSpPr>
            <a:spLocks noGrp="1" noChangeArrowheads="1"/>
          </p:cNvSpPr>
          <p:nvPr>
            <p:ph type="title"/>
          </p:nvPr>
        </p:nvSpPr>
        <p:spPr/>
        <p:txBody>
          <a:bodyPr/>
          <a:lstStyle/>
          <a:p>
            <a:pPr eaLnBrk="1" hangingPunct="1"/>
            <a:r>
              <a:rPr lang="en-AU"/>
              <a:t>The Mentoring Process</a:t>
            </a:r>
          </a:p>
        </p:txBody>
      </p:sp>
      <p:sp>
        <p:nvSpPr>
          <p:cNvPr id="23556" name="Rectangle 3"/>
          <p:cNvSpPr>
            <a:spLocks noGrp="1" noChangeArrowheads="1"/>
          </p:cNvSpPr>
          <p:nvPr>
            <p:ph type="body" idx="1"/>
          </p:nvPr>
        </p:nvSpPr>
        <p:spPr>
          <a:xfrm>
            <a:off x="1457325" y="2184400"/>
            <a:ext cx="7077075" cy="3454400"/>
          </a:xfrm>
        </p:spPr>
        <p:txBody>
          <a:bodyPr/>
          <a:lstStyle/>
          <a:p>
            <a:pPr eaLnBrk="1" hangingPunct="1">
              <a:lnSpc>
                <a:spcPct val="90000"/>
              </a:lnSpc>
            </a:pPr>
            <a:r>
              <a:rPr lang="en-AU"/>
              <a:t>Goal setting</a:t>
            </a:r>
          </a:p>
          <a:p>
            <a:pPr eaLnBrk="1" hangingPunct="1">
              <a:lnSpc>
                <a:spcPct val="90000"/>
              </a:lnSpc>
            </a:pPr>
            <a:r>
              <a:rPr lang="en-AU"/>
              <a:t>Observation</a:t>
            </a:r>
          </a:p>
          <a:p>
            <a:pPr eaLnBrk="1" hangingPunct="1">
              <a:lnSpc>
                <a:spcPct val="90000"/>
              </a:lnSpc>
            </a:pPr>
            <a:r>
              <a:rPr lang="en-AU"/>
              <a:t>Analysis</a:t>
            </a:r>
          </a:p>
          <a:p>
            <a:pPr eaLnBrk="1" hangingPunct="1">
              <a:lnSpc>
                <a:spcPct val="90000"/>
              </a:lnSpc>
            </a:pPr>
            <a:r>
              <a:rPr lang="en-AU"/>
              <a:t>Providing feedback</a:t>
            </a:r>
          </a:p>
          <a:p>
            <a:pPr eaLnBrk="1" hangingPunct="1">
              <a:lnSpc>
                <a:spcPct val="90000"/>
              </a:lnSpc>
            </a:pPr>
            <a:r>
              <a:rPr lang="en-AU"/>
              <a:t>Action planning</a:t>
            </a:r>
            <a:endParaRPr lang="en-US"/>
          </a:p>
          <a:p>
            <a:pPr eaLnBrk="1" hangingPunct="1">
              <a:lnSpc>
                <a:spcPct val="90000"/>
              </a:lnSpc>
            </a:pPr>
            <a:r>
              <a:rPr lang="en-US"/>
              <a:t>Review</a:t>
            </a:r>
            <a:endParaRPr lang="en-AU"/>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p:cNvSpPr>
            <a:spLocks noGrp="1"/>
          </p:cNvSpPr>
          <p:nvPr>
            <p:ph type="ftr" sz="quarter" idx="11"/>
          </p:nvPr>
        </p:nvSpPr>
        <p:spPr>
          <a:noFill/>
        </p:spPr>
        <p:txBody>
          <a:bodyPr/>
          <a:lstStyle/>
          <a:p>
            <a:r>
              <a:rPr lang="en-US" smtClean="0"/>
              <a:t>OHT # </a:t>
            </a:r>
            <a:fld id="{07C15C92-03BA-1842-8313-87AEF220A63C}" type="slidenum">
              <a:rPr lang="en-US" smtClean="0"/>
              <a:pPr/>
              <a:t>39</a:t>
            </a:fld>
            <a:endParaRPr lang="en-AU" smtClean="0"/>
          </a:p>
        </p:txBody>
      </p:sp>
      <p:sp>
        <p:nvSpPr>
          <p:cNvPr id="24579" name="Rectangle 2"/>
          <p:cNvSpPr>
            <a:spLocks noGrp="1" noChangeArrowheads="1"/>
          </p:cNvSpPr>
          <p:nvPr>
            <p:ph type="title"/>
          </p:nvPr>
        </p:nvSpPr>
        <p:spPr/>
        <p:txBody>
          <a:bodyPr/>
          <a:lstStyle/>
          <a:p>
            <a:pPr eaLnBrk="1" hangingPunct="1"/>
            <a:r>
              <a:rPr lang="en-US" sz="2800"/>
              <a:t>Foundations for successful mentoring relationships</a:t>
            </a:r>
            <a:endParaRPr lang="en-AU" sz="2800"/>
          </a:p>
        </p:txBody>
      </p:sp>
      <p:sp>
        <p:nvSpPr>
          <p:cNvPr id="24580" name="Rectangle 10"/>
          <p:cNvSpPr>
            <a:spLocks noGrp="1" noChangeArrowheads="1"/>
          </p:cNvSpPr>
          <p:nvPr>
            <p:ph type="body" idx="1"/>
          </p:nvPr>
        </p:nvSpPr>
        <p:spPr/>
        <p:txBody>
          <a:bodyPr/>
          <a:lstStyle/>
          <a:p>
            <a:pPr eaLnBrk="1" hangingPunct="1">
              <a:lnSpc>
                <a:spcPct val="90000"/>
              </a:lnSpc>
              <a:spcBef>
                <a:spcPct val="50000"/>
              </a:spcBef>
            </a:pPr>
            <a:r>
              <a:rPr lang="en-AU" sz="2800">
                <a:ea typeface="Times New Roman" pitchFamily="-1" charset="0"/>
                <a:cs typeface="Times New Roman" pitchFamily="-1" charset="0"/>
              </a:rPr>
              <a:t>Develop and communicate clear goals and expectations at the beginning </a:t>
            </a:r>
            <a:endParaRPr lang="en-US" sz="2800">
              <a:ea typeface="Times New Roman" pitchFamily="-1" charset="0"/>
              <a:cs typeface="Times New Roman" pitchFamily="-1" charset="0"/>
            </a:endParaRPr>
          </a:p>
          <a:p>
            <a:pPr eaLnBrk="1" hangingPunct="1">
              <a:lnSpc>
                <a:spcPct val="90000"/>
              </a:lnSpc>
              <a:spcBef>
                <a:spcPct val="50000"/>
              </a:spcBef>
            </a:pPr>
            <a:r>
              <a:rPr lang="en-AU" sz="2800">
                <a:ea typeface="Times New Roman" pitchFamily="-1" charset="0"/>
                <a:cs typeface="Times New Roman" pitchFamily="-1" charset="0"/>
              </a:rPr>
              <a:t>Set the ground rules and develop an agreement</a:t>
            </a:r>
          </a:p>
          <a:p>
            <a:pPr eaLnBrk="1" hangingPunct="1">
              <a:lnSpc>
                <a:spcPct val="90000"/>
              </a:lnSpc>
              <a:spcBef>
                <a:spcPct val="50000"/>
              </a:spcBef>
            </a:pPr>
            <a:r>
              <a:rPr lang="en-AU" sz="2800">
                <a:ea typeface="Times New Roman" pitchFamily="-1" charset="0"/>
                <a:cs typeface="Times New Roman" pitchFamily="-1" charset="0"/>
              </a:rPr>
              <a:t>Clarify the roles of the mentor and mentee</a:t>
            </a:r>
          </a:p>
          <a:p>
            <a:pPr eaLnBrk="1" hangingPunct="1">
              <a:lnSpc>
                <a:spcPct val="90000"/>
              </a:lnSpc>
              <a:spcBef>
                <a:spcPct val="50000"/>
              </a:spcBef>
            </a:pPr>
            <a:r>
              <a:rPr lang="en-AU" sz="2800">
                <a:ea typeface="Times New Roman" pitchFamily="-1" charset="0"/>
                <a:cs typeface="Times New Roman" pitchFamily="-1" charset="0"/>
              </a:rPr>
              <a:t>Work out when and how feedback will occur</a:t>
            </a:r>
          </a:p>
          <a:p>
            <a:pPr eaLnBrk="1" hangingPunct="1">
              <a:lnSpc>
                <a:spcPct val="90000"/>
              </a:lnSpc>
              <a:spcBef>
                <a:spcPct val="50000"/>
              </a:spcBef>
            </a:pPr>
            <a:r>
              <a:rPr lang="en-AU" sz="2800">
                <a:ea typeface="Times New Roman" pitchFamily="-1" charset="0"/>
                <a:cs typeface="Times New Roman" pitchFamily="-1" charset="0"/>
              </a:rPr>
              <a:t>Review the relationship at regular intervals</a:t>
            </a:r>
          </a:p>
          <a:p>
            <a:pPr eaLnBrk="1" hangingPunct="1">
              <a:lnSpc>
                <a:spcPct val="90000"/>
              </a:lnSpc>
            </a:pPr>
            <a:endParaRPr lang="en-AU" sz="28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4"/>
          <p:cNvSpPr>
            <a:spLocks noGrp="1"/>
          </p:cNvSpPr>
          <p:nvPr>
            <p:ph type="ftr" sz="quarter" idx="11"/>
          </p:nvPr>
        </p:nvSpPr>
        <p:spPr>
          <a:noFill/>
        </p:spPr>
        <p:txBody>
          <a:bodyPr/>
          <a:lstStyle/>
          <a:p>
            <a:r>
              <a:rPr lang="en-US" smtClean="0"/>
              <a:t>OHT # </a:t>
            </a:r>
            <a:fld id="{E631893B-CA24-5E4B-BBE4-2ABF98118E35}" type="slidenum">
              <a:rPr lang="en-US" smtClean="0"/>
              <a:pPr/>
              <a:t>40</a:t>
            </a:fld>
            <a:endParaRPr lang="en-AU" smtClean="0"/>
          </a:p>
        </p:txBody>
      </p:sp>
      <p:sp>
        <p:nvSpPr>
          <p:cNvPr id="25603" name="Rectangle 2"/>
          <p:cNvSpPr>
            <a:spLocks noGrp="1" noChangeArrowheads="1"/>
          </p:cNvSpPr>
          <p:nvPr>
            <p:ph type="title"/>
          </p:nvPr>
        </p:nvSpPr>
        <p:spPr/>
        <p:txBody>
          <a:bodyPr/>
          <a:lstStyle/>
          <a:p>
            <a:pPr eaLnBrk="1" hangingPunct="1"/>
            <a:r>
              <a:rPr lang="en-US"/>
              <a:t>Goal Setting</a:t>
            </a:r>
            <a:endParaRPr lang="en-AU"/>
          </a:p>
        </p:txBody>
      </p:sp>
      <p:pic>
        <p:nvPicPr>
          <p:cNvPr id="25604" name="Picture 3" descr="bd04956_"/>
          <p:cNvPicPr>
            <a:picLocks noChangeAspect="1" noChangeArrowheads="1"/>
          </p:cNvPicPr>
          <p:nvPr/>
        </p:nvPicPr>
        <p:blipFill>
          <a:blip r:embed="rId2"/>
          <a:srcRect/>
          <a:stretch>
            <a:fillRect/>
          </a:stretch>
        </p:blipFill>
        <p:spPr bwMode="auto">
          <a:xfrm>
            <a:off x="1447800" y="1981200"/>
            <a:ext cx="6248400" cy="4244975"/>
          </a:xfrm>
          <a:prstGeom prst="rect">
            <a:avLst/>
          </a:prstGeom>
          <a:noFill/>
          <a:ln w="9525">
            <a:noFill/>
            <a:miter lim="800000"/>
            <a:headEnd/>
            <a:tailEnd/>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Footer Placeholder 5"/>
          <p:cNvSpPr>
            <a:spLocks noGrp="1"/>
          </p:cNvSpPr>
          <p:nvPr>
            <p:ph type="ftr" sz="quarter" idx="11"/>
          </p:nvPr>
        </p:nvSpPr>
        <p:spPr>
          <a:noFill/>
        </p:spPr>
        <p:txBody>
          <a:bodyPr/>
          <a:lstStyle/>
          <a:p>
            <a:r>
              <a:rPr lang="en-US" smtClean="0"/>
              <a:t>OHT # </a:t>
            </a:r>
            <a:fld id="{422D7970-927F-C44B-B9F9-E0B5E4490944}" type="slidenum">
              <a:rPr lang="en-US" smtClean="0"/>
              <a:pPr/>
              <a:t>41</a:t>
            </a:fld>
            <a:endParaRPr lang="en-AU" smtClean="0"/>
          </a:p>
        </p:txBody>
      </p:sp>
      <p:sp>
        <p:nvSpPr>
          <p:cNvPr id="30723" name="Rectangle 2"/>
          <p:cNvSpPr>
            <a:spLocks noGrp="1" noChangeArrowheads="1"/>
          </p:cNvSpPr>
          <p:nvPr>
            <p:ph type="title"/>
          </p:nvPr>
        </p:nvSpPr>
        <p:spPr/>
        <p:txBody>
          <a:bodyPr/>
          <a:lstStyle/>
          <a:p>
            <a:pPr eaLnBrk="1" hangingPunct="1"/>
            <a:r>
              <a:rPr lang="en-AU" sz="2800"/>
              <a:t>Empowering </a:t>
            </a:r>
            <a:r>
              <a:rPr lang="en-US" sz="2800"/>
              <a:t>the coach</a:t>
            </a:r>
            <a:endParaRPr lang="en-AU"/>
          </a:p>
        </p:txBody>
      </p:sp>
      <p:sp>
        <p:nvSpPr>
          <p:cNvPr id="30724" name="Rectangle 3"/>
          <p:cNvSpPr>
            <a:spLocks noGrp="1" noChangeArrowheads="1"/>
          </p:cNvSpPr>
          <p:nvPr>
            <p:ph type="body" sz="half" idx="1"/>
          </p:nvPr>
        </p:nvSpPr>
        <p:spPr/>
        <p:txBody>
          <a:bodyPr/>
          <a:lstStyle/>
          <a:p>
            <a:pPr eaLnBrk="1" hangingPunct="1">
              <a:lnSpc>
                <a:spcPct val="90000"/>
              </a:lnSpc>
            </a:pPr>
            <a:r>
              <a:rPr lang="en-AU" sz="2000"/>
              <a:t>Communicate openly</a:t>
            </a:r>
            <a:endParaRPr lang="en-US" sz="2000"/>
          </a:p>
          <a:p>
            <a:pPr eaLnBrk="1" hangingPunct="1">
              <a:lnSpc>
                <a:spcPct val="90000"/>
              </a:lnSpc>
            </a:pPr>
            <a:r>
              <a:rPr lang="en-US" sz="2000"/>
              <a:t>Encourage them to take responsibility for achieving their goals</a:t>
            </a:r>
            <a:endParaRPr lang="en-AU" sz="2000"/>
          </a:p>
          <a:p>
            <a:pPr eaLnBrk="1" hangingPunct="1">
              <a:lnSpc>
                <a:spcPct val="90000"/>
              </a:lnSpc>
            </a:pPr>
            <a:r>
              <a:rPr lang="en-AU" sz="2000"/>
              <a:t>Give them space and time to complete tasks</a:t>
            </a:r>
          </a:p>
          <a:p>
            <a:pPr eaLnBrk="1" hangingPunct="1">
              <a:lnSpc>
                <a:spcPct val="90000"/>
              </a:lnSpc>
            </a:pPr>
            <a:r>
              <a:rPr lang="en-AU" sz="2000"/>
              <a:t>Guide and counsel as the</a:t>
            </a:r>
            <a:r>
              <a:rPr lang="en-US" sz="2000"/>
              <a:t>y</a:t>
            </a:r>
            <a:r>
              <a:rPr lang="en-AU" sz="2000"/>
              <a:t> reach final stages of tasks</a:t>
            </a:r>
          </a:p>
          <a:p>
            <a:pPr eaLnBrk="1" hangingPunct="1">
              <a:lnSpc>
                <a:spcPct val="90000"/>
              </a:lnSpc>
            </a:pPr>
            <a:r>
              <a:rPr lang="en-AU" sz="2000"/>
              <a:t>Help them to learn from mistakes</a:t>
            </a:r>
          </a:p>
          <a:p>
            <a:pPr eaLnBrk="1" hangingPunct="1">
              <a:lnSpc>
                <a:spcPct val="90000"/>
              </a:lnSpc>
            </a:pPr>
            <a:r>
              <a:rPr lang="en-US" sz="2000"/>
              <a:t>Help them to work out the answer, rather than just telling them</a:t>
            </a:r>
            <a:endParaRPr lang="en-AU" sz="2000"/>
          </a:p>
          <a:p>
            <a:pPr eaLnBrk="1" hangingPunct="1">
              <a:lnSpc>
                <a:spcPct val="90000"/>
              </a:lnSpc>
              <a:buFontTx/>
              <a:buNone/>
            </a:pPr>
            <a:endParaRPr lang="en-AU" sz="2000"/>
          </a:p>
          <a:p>
            <a:pPr eaLnBrk="1" hangingPunct="1">
              <a:lnSpc>
                <a:spcPct val="90000"/>
              </a:lnSpc>
            </a:pPr>
            <a:endParaRPr lang="en-AU" sz="2400"/>
          </a:p>
        </p:txBody>
      </p:sp>
      <p:sp>
        <p:nvSpPr>
          <p:cNvPr id="30725" name="Rectangle 4"/>
          <p:cNvSpPr>
            <a:spLocks noGrp="1" noChangeArrowheads="1"/>
          </p:cNvSpPr>
          <p:nvPr>
            <p:ph type="body" sz="half" idx="2"/>
          </p:nvPr>
        </p:nvSpPr>
        <p:spPr/>
        <p:txBody>
          <a:bodyPr/>
          <a:lstStyle/>
          <a:p>
            <a:pPr eaLnBrk="1" hangingPunct="1"/>
            <a:r>
              <a:rPr lang="en-US" sz="2000"/>
              <a:t>G</a:t>
            </a:r>
            <a:r>
              <a:rPr lang="en-AU" sz="2000"/>
              <a:t>ive constructive, critical advice</a:t>
            </a:r>
            <a:r>
              <a:rPr lang="en-US" sz="2000"/>
              <a:t> – but don’t expect to solve all their problems for them</a:t>
            </a:r>
            <a:endParaRPr lang="en-AU" sz="2000"/>
          </a:p>
          <a:p>
            <a:pPr eaLnBrk="1" hangingPunct="1"/>
            <a:r>
              <a:rPr lang="en-US" sz="2000"/>
              <a:t>Introduce them to other people who might be able to help them</a:t>
            </a:r>
            <a:r>
              <a:rPr lang="en-AU" sz="2000"/>
              <a:t> </a:t>
            </a:r>
            <a:endParaRPr lang="en-US" sz="2000"/>
          </a:p>
          <a:p>
            <a:pPr eaLnBrk="1" hangingPunct="1"/>
            <a:r>
              <a:rPr lang="en-AU" sz="2000"/>
              <a:t>Give them responsibility and monitor progress</a:t>
            </a:r>
          </a:p>
          <a:p>
            <a:pPr eaLnBrk="1" hangingPunct="1"/>
            <a:r>
              <a:rPr lang="en-AU" sz="2000"/>
              <a:t>Build confidence through ‘extraordinary’ activities</a:t>
            </a:r>
          </a:p>
          <a:p>
            <a:pPr eaLnBrk="1" hangingPunct="1"/>
            <a:endParaRPr lang="en-AU" sz="2000"/>
          </a:p>
        </p:txBody>
      </p:sp>
      <p:sp>
        <p:nvSpPr>
          <p:cNvPr id="30726" name="Line 5"/>
          <p:cNvSpPr>
            <a:spLocks noChangeShapeType="1"/>
          </p:cNvSpPr>
          <p:nvPr/>
        </p:nvSpPr>
        <p:spPr bwMode="auto">
          <a:xfrm>
            <a:off x="4495800" y="2057400"/>
            <a:ext cx="0" cy="4038600"/>
          </a:xfrm>
          <a:prstGeom prst="line">
            <a:avLst/>
          </a:prstGeom>
          <a:noFill/>
          <a:ln w="9525">
            <a:solidFill>
              <a:schemeClr val="tx1"/>
            </a:solidFill>
            <a:round/>
            <a:headEnd/>
            <a:tailEnd/>
          </a:ln>
        </p:spPr>
        <p:txBody>
          <a:bodyPr>
            <a:prstTxWarp prst="textNoShape">
              <a:avLst/>
            </a:prstTxWarp>
          </a:bodyPr>
          <a:lstStyle/>
          <a:p>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4"/>
          <p:cNvSpPr>
            <a:spLocks noGrp="1"/>
          </p:cNvSpPr>
          <p:nvPr>
            <p:ph type="ftr" sz="quarter" idx="11"/>
          </p:nvPr>
        </p:nvSpPr>
        <p:spPr>
          <a:noFill/>
        </p:spPr>
        <p:txBody>
          <a:bodyPr/>
          <a:lstStyle/>
          <a:p>
            <a:r>
              <a:rPr lang="en-US" smtClean="0"/>
              <a:t>OHT # </a:t>
            </a:r>
            <a:fld id="{4E8B28E5-CB23-A949-BAF6-87D95280BC7F}" type="slidenum">
              <a:rPr lang="en-US" smtClean="0"/>
              <a:pPr/>
              <a:t>42</a:t>
            </a:fld>
            <a:endParaRPr lang="en-AU" smtClean="0"/>
          </a:p>
        </p:txBody>
      </p:sp>
      <p:sp>
        <p:nvSpPr>
          <p:cNvPr id="31747" name="Rectangle 2"/>
          <p:cNvSpPr>
            <a:spLocks noGrp="1" noChangeArrowheads="1"/>
          </p:cNvSpPr>
          <p:nvPr>
            <p:ph type="title"/>
          </p:nvPr>
        </p:nvSpPr>
        <p:spPr/>
        <p:txBody>
          <a:bodyPr/>
          <a:lstStyle/>
          <a:p>
            <a:pPr eaLnBrk="1" hangingPunct="1"/>
            <a:r>
              <a:rPr lang="en-US"/>
              <a:t>Observation checklist</a:t>
            </a:r>
            <a:endParaRPr lang="en-AU"/>
          </a:p>
        </p:txBody>
      </p:sp>
      <p:sp>
        <p:nvSpPr>
          <p:cNvPr id="31748" name="Rectangle 3"/>
          <p:cNvSpPr>
            <a:spLocks noGrp="1" noChangeArrowheads="1"/>
          </p:cNvSpPr>
          <p:nvPr>
            <p:ph type="body" idx="1"/>
          </p:nvPr>
        </p:nvSpPr>
        <p:spPr>
          <a:xfrm>
            <a:off x="609600" y="2057400"/>
            <a:ext cx="8534400" cy="3657600"/>
          </a:xfrm>
        </p:spPr>
        <p:txBody>
          <a:bodyPr/>
          <a:lstStyle/>
          <a:p>
            <a:pPr eaLnBrk="1" hangingPunct="1">
              <a:spcBef>
                <a:spcPct val="40000"/>
              </a:spcBef>
              <a:buClr>
                <a:schemeClr val="tx1"/>
              </a:buClr>
              <a:buFont typeface="Wingdings" pitchFamily="-1" charset="2"/>
              <a:buChar char="ü"/>
            </a:pPr>
            <a:r>
              <a:rPr lang="en-US" sz="2800" b="1"/>
              <a:t>Discuss the sample observation checklist with your mentee.</a:t>
            </a:r>
          </a:p>
          <a:p>
            <a:pPr eaLnBrk="1" hangingPunct="1">
              <a:spcBef>
                <a:spcPct val="40000"/>
              </a:spcBef>
              <a:buClr>
                <a:schemeClr val="tx1"/>
              </a:buClr>
              <a:buFont typeface="Wingdings" pitchFamily="-1" charset="2"/>
              <a:buChar char="ü"/>
            </a:pPr>
            <a:r>
              <a:rPr lang="en-US" sz="2800" b="1"/>
              <a:t>Check if there are areas that the mentee wants you to look at specifically (identify potential ‘weak’ areas)</a:t>
            </a:r>
          </a:p>
          <a:p>
            <a:pPr eaLnBrk="1" hangingPunct="1">
              <a:spcBef>
                <a:spcPct val="40000"/>
              </a:spcBef>
              <a:buClr>
                <a:schemeClr val="tx1"/>
              </a:buClr>
              <a:buFont typeface="Wingdings" pitchFamily="-1" charset="2"/>
              <a:buChar char="ü"/>
            </a:pPr>
            <a:r>
              <a:rPr lang="en-US" sz="2800" b="1"/>
              <a:t>Add any sport specific ‘technical’ aspects</a:t>
            </a:r>
          </a:p>
          <a:p>
            <a:pPr eaLnBrk="1" hangingPunct="1">
              <a:buClr>
                <a:schemeClr val="tx1"/>
              </a:buClr>
              <a:buFont typeface="Wingdings" pitchFamily="-1" charset="2"/>
              <a:buNone/>
            </a:pPr>
            <a:endParaRPr lang="en-US" sz="2800" b="1"/>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Footer Placeholder 5"/>
          <p:cNvSpPr>
            <a:spLocks noGrp="1"/>
          </p:cNvSpPr>
          <p:nvPr>
            <p:ph type="ftr" sz="quarter" idx="11"/>
          </p:nvPr>
        </p:nvSpPr>
        <p:spPr>
          <a:noFill/>
        </p:spPr>
        <p:txBody>
          <a:bodyPr/>
          <a:lstStyle/>
          <a:p>
            <a:r>
              <a:rPr lang="en-US" smtClean="0"/>
              <a:t>OHT # </a:t>
            </a:r>
            <a:fld id="{CD16ADDB-5FD9-D446-82E0-80C4AE1D1F54}" type="slidenum">
              <a:rPr lang="en-US" smtClean="0"/>
              <a:pPr/>
              <a:t>43</a:t>
            </a:fld>
            <a:endParaRPr lang="en-AU" smtClean="0"/>
          </a:p>
        </p:txBody>
      </p:sp>
      <p:sp>
        <p:nvSpPr>
          <p:cNvPr id="32771" name="Rectangle 2"/>
          <p:cNvSpPr>
            <a:spLocks noGrp="1" noChangeArrowheads="1"/>
          </p:cNvSpPr>
          <p:nvPr>
            <p:ph type="title"/>
          </p:nvPr>
        </p:nvSpPr>
        <p:spPr/>
        <p:txBody>
          <a:bodyPr/>
          <a:lstStyle/>
          <a:p>
            <a:pPr eaLnBrk="1" hangingPunct="1"/>
            <a:r>
              <a:rPr lang="en-US" sz="2800"/>
              <a:t>Why use questions???</a:t>
            </a:r>
            <a:endParaRPr lang="en-AU"/>
          </a:p>
        </p:txBody>
      </p:sp>
      <p:sp>
        <p:nvSpPr>
          <p:cNvPr id="32772" name="Rectangle 3"/>
          <p:cNvSpPr>
            <a:spLocks noGrp="1" noChangeArrowheads="1"/>
          </p:cNvSpPr>
          <p:nvPr>
            <p:ph type="body" sz="half" idx="1"/>
          </p:nvPr>
        </p:nvSpPr>
        <p:spPr/>
        <p:txBody>
          <a:bodyPr/>
          <a:lstStyle/>
          <a:p>
            <a:pPr eaLnBrk="1" hangingPunct="1">
              <a:lnSpc>
                <a:spcPct val="90000"/>
              </a:lnSpc>
            </a:pPr>
            <a:r>
              <a:rPr lang="en-US" sz="2400">
                <a:ea typeface="Arial" pitchFamily="-1" charset="0"/>
                <a:cs typeface="Arial" pitchFamily="-1" charset="0"/>
              </a:rPr>
              <a:t>To e</a:t>
            </a:r>
            <a:r>
              <a:rPr lang="en-AU" sz="2400">
                <a:ea typeface="Arial" pitchFamily="-1" charset="0"/>
                <a:cs typeface="Arial" pitchFamily="-1" charset="0"/>
              </a:rPr>
              <a:t>ncourage group interaction</a:t>
            </a:r>
          </a:p>
          <a:p>
            <a:pPr eaLnBrk="1" hangingPunct="1">
              <a:lnSpc>
                <a:spcPct val="90000"/>
              </a:lnSpc>
            </a:pPr>
            <a:r>
              <a:rPr lang="en-US" sz="2400">
                <a:ea typeface="Arial" pitchFamily="-1" charset="0"/>
                <a:cs typeface="Arial" pitchFamily="-1" charset="0"/>
              </a:rPr>
              <a:t>To h</a:t>
            </a:r>
            <a:r>
              <a:rPr lang="en-AU" sz="2400">
                <a:ea typeface="Arial" pitchFamily="-1" charset="0"/>
                <a:cs typeface="Arial" pitchFamily="-1" charset="0"/>
              </a:rPr>
              <a:t>elp maintain interest and stimulate thought</a:t>
            </a:r>
          </a:p>
          <a:p>
            <a:pPr eaLnBrk="1" hangingPunct="1">
              <a:lnSpc>
                <a:spcPct val="90000"/>
              </a:lnSpc>
            </a:pPr>
            <a:r>
              <a:rPr lang="en-US" sz="2400">
                <a:ea typeface="Arial" pitchFamily="-1" charset="0"/>
                <a:cs typeface="Arial" pitchFamily="-1" charset="0"/>
              </a:rPr>
              <a:t>To h</a:t>
            </a:r>
            <a:r>
              <a:rPr lang="en-AU" sz="2400">
                <a:ea typeface="Arial" pitchFamily="-1" charset="0"/>
                <a:cs typeface="Arial" pitchFamily="-1" charset="0"/>
              </a:rPr>
              <a:t>elp facilitate learning by involving </a:t>
            </a:r>
            <a:r>
              <a:rPr lang="en-US" sz="2400">
                <a:ea typeface="Arial" pitchFamily="-1" charset="0"/>
                <a:cs typeface="Arial" pitchFamily="-1" charset="0"/>
              </a:rPr>
              <a:t>coach/official</a:t>
            </a:r>
            <a:endParaRPr lang="en-AU" sz="2400">
              <a:ea typeface="Arial" pitchFamily="-1" charset="0"/>
              <a:cs typeface="Arial" pitchFamily="-1" charset="0"/>
            </a:endParaRPr>
          </a:p>
          <a:p>
            <a:pPr eaLnBrk="1" hangingPunct="1">
              <a:lnSpc>
                <a:spcPct val="90000"/>
              </a:lnSpc>
            </a:pPr>
            <a:r>
              <a:rPr lang="en-US" sz="2400">
                <a:ea typeface="Arial" pitchFamily="-1" charset="0"/>
                <a:cs typeface="Arial" pitchFamily="-1" charset="0"/>
              </a:rPr>
              <a:t>To defuse potential confronting situations</a:t>
            </a:r>
            <a:endParaRPr lang="en-US" sz="2400"/>
          </a:p>
          <a:p>
            <a:pPr eaLnBrk="1" hangingPunct="1">
              <a:lnSpc>
                <a:spcPct val="90000"/>
              </a:lnSpc>
              <a:buFontTx/>
              <a:buNone/>
            </a:pPr>
            <a:endParaRPr lang="en-AU" sz="2400"/>
          </a:p>
          <a:p>
            <a:pPr eaLnBrk="1" hangingPunct="1">
              <a:lnSpc>
                <a:spcPct val="90000"/>
              </a:lnSpc>
            </a:pPr>
            <a:endParaRPr lang="en-AU"/>
          </a:p>
        </p:txBody>
      </p:sp>
      <p:sp>
        <p:nvSpPr>
          <p:cNvPr id="32773" name="Rectangle 4"/>
          <p:cNvSpPr>
            <a:spLocks noGrp="1" noChangeArrowheads="1"/>
          </p:cNvSpPr>
          <p:nvPr>
            <p:ph type="body" sz="half" idx="2"/>
          </p:nvPr>
        </p:nvSpPr>
        <p:spPr/>
        <p:txBody>
          <a:bodyPr/>
          <a:lstStyle/>
          <a:p>
            <a:pPr eaLnBrk="1" hangingPunct="1"/>
            <a:r>
              <a:rPr lang="en-US" sz="2400">
                <a:ea typeface="Arial" pitchFamily="-1" charset="0"/>
                <a:cs typeface="Arial" pitchFamily="-1" charset="0"/>
              </a:rPr>
              <a:t>To a</a:t>
            </a:r>
            <a:r>
              <a:rPr lang="en-AU" sz="2400">
                <a:ea typeface="Arial" pitchFamily="-1" charset="0"/>
                <a:cs typeface="Arial" pitchFamily="-1" charset="0"/>
              </a:rPr>
              <a:t>llow individuals the opportunity to get some feedback on what they want to know</a:t>
            </a:r>
          </a:p>
          <a:p>
            <a:pPr eaLnBrk="1" hangingPunct="1"/>
            <a:r>
              <a:rPr lang="en-AU" sz="2400">
                <a:ea typeface="Arial" pitchFamily="-1" charset="0"/>
                <a:cs typeface="Arial" pitchFamily="-1" charset="0"/>
              </a:rPr>
              <a:t>To create a discussion </a:t>
            </a:r>
          </a:p>
          <a:p>
            <a:pPr eaLnBrk="1" hangingPunct="1"/>
            <a:r>
              <a:rPr lang="en-AU" sz="2400">
                <a:ea typeface="Arial" pitchFamily="-1" charset="0"/>
                <a:cs typeface="Arial" pitchFamily="-1" charset="0"/>
              </a:rPr>
              <a:t>To redirect a discussion</a:t>
            </a:r>
          </a:p>
          <a:p>
            <a:pPr eaLnBrk="1" hangingPunct="1"/>
            <a:r>
              <a:rPr lang="en-AU" sz="2400">
                <a:ea typeface="Arial" pitchFamily="-1" charset="0"/>
                <a:cs typeface="Arial" pitchFamily="-1" charset="0"/>
              </a:rPr>
              <a:t>To </a:t>
            </a:r>
            <a:r>
              <a:rPr lang="en-US" sz="2400">
                <a:ea typeface="Arial" pitchFamily="-1" charset="0"/>
                <a:cs typeface="Arial" pitchFamily="-1" charset="0"/>
              </a:rPr>
              <a:t>obtain</a:t>
            </a:r>
            <a:r>
              <a:rPr lang="en-AU" sz="2400">
                <a:ea typeface="Arial" pitchFamily="-1" charset="0"/>
                <a:cs typeface="Arial" pitchFamily="-1" charset="0"/>
              </a:rPr>
              <a:t> feedback</a:t>
            </a:r>
          </a:p>
          <a:p>
            <a:pPr eaLnBrk="1" hangingPunct="1"/>
            <a:endParaRPr lang="en-AU">
              <a:ea typeface="Arial" pitchFamily="-1" charset="0"/>
              <a:cs typeface="Arial" pitchFamily="-1" charset="0"/>
            </a:endParaRPr>
          </a:p>
          <a:p>
            <a:pPr eaLnBrk="1" hangingPunct="1">
              <a:buFontTx/>
              <a:buNone/>
            </a:pPr>
            <a:endParaRPr lang="en-AU" sz="2000"/>
          </a:p>
          <a:p>
            <a:pPr eaLnBrk="1" hangingPunct="1"/>
            <a:endParaRPr lang="en-AU" sz="2000"/>
          </a:p>
        </p:txBody>
      </p:sp>
      <p:sp>
        <p:nvSpPr>
          <p:cNvPr id="32774" name="Line 5"/>
          <p:cNvSpPr>
            <a:spLocks noChangeShapeType="1"/>
          </p:cNvSpPr>
          <p:nvPr/>
        </p:nvSpPr>
        <p:spPr bwMode="auto">
          <a:xfrm>
            <a:off x="4495800" y="2057400"/>
            <a:ext cx="0" cy="4038600"/>
          </a:xfrm>
          <a:prstGeom prst="line">
            <a:avLst/>
          </a:prstGeom>
          <a:noFill/>
          <a:ln w="9525">
            <a:solidFill>
              <a:schemeClr val="tx1"/>
            </a:solidFill>
            <a:round/>
            <a:headEnd/>
            <a:tailEnd/>
          </a:ln>
        </p:spPr>
        <p:txBody>
          <a:bodyPr>
            <a:prstTxWarp prst="textNoShape">
              <a:avLst/>
            </a:prstTxWarp>
          </a:bodyPr>
          <a:lstStyle/>
          <a:p>
            <a:endParaRPr lang="en-GB"/>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5"/>
          <p:cNvSpPr>
            <a:spLocks noGrp="1"/>
          </p:cNvSpPr>
          <p:nvPr>
            <p:ph type="ftr" sz="quarter" idx="11"/>
          </p:nvPr>
        </p:nvSpPr>
        <p:spPr>
          <a:noFill/>
        </p:spPr>
        <p:txBody>
          <a:bodyPr/>
          <a:lstStyle/>
          <a:p>
            <a:r>
              <a:rPr lang="en-US" smtClean="0"/>
              <a:t>OHT # </a:t>
            </a:r>
            <a:fld id="{F9BFC4CC-25E5-2947-AE8C-398D657149A8}" type="slidenum">
              <a:rPr lang="en-US" smtClean="0"/>
              <a:pPr/>
              <a:t>44</a:t>
            </a:fld>
            <a:endParaRPr lang="en-AU" smtClean="0"/>
          </a:p>
        </p:txBody>
      </p:sp>
      <p:sp>
        <p:nvSpPr>
          <p:cNvPr id="33795" name="Rectangle 2"/>
          <p:cNvSpPr>
            <a:spLocks noGrp="1" noChangeArrowheads="1"/>
          </p:cNvSpPr>
          <p:nvPr>
            <p:ph type="title"/>
          </p:nvPr>
        </p:nvSpPr>
        <p:spPr/>
        <p:txBody>
          <a:bodyPr/>
          <a:lstStyle/>
          <a:p>
            <a:pPr eaLnBrk="1" hangingPunct="1"/>
            <a:r>
              <a:rPr lang="en-US" sz="2600"/>
              <a:t>Techniques for asking questions</a:t>
            </a:r>
            <a:endParaRPr lang="en-AU" sz="2600"/>
          </a:p>
        </p:txBody>
      </p:sp>
      <p:sp>
        <p:nvSpPr>
          <p:cNvPr id="33796" name="Rectangle 8"/>
          <p:cNvSpPr>
            <a:spLocks noGrp="1" noChangeArrowheads="1"/>
          </p:cNvSpPr>
          <p:nvPr>
            <p:ph type="body" idx="1"/>
          </p:nvPr>
        </p:nvSpPr>
        <p:spPr>
          <a:xfrm>
            <a:off x="685800" y="1981200"/>
            <a:ext cx="7772400" cy="4114800"/>
          </a:xfrm>
          <a:noFill/>
        </p:spPr>
        <p:txBody>
          <a:bodyPr/>
          <a:lstStyle/>
          <a:p>
            <a:pPr marL="911225" indent="-574675" eaLnBrk="1" hangingPunct="1">
              <a:lnSpc>
                <a:spcPct val="90000"/>
              </a:lnSpc>
              <a:buClr>
                <a:schemeClr val="tx1"/>
              </a:buClr>
              <a:buFont typeface="Wingdings" pitchFamily="-1" charset="2"/>
              <a:buChar char="§"/>
            </a:pPr>
            <a:r>
              <a:rPr lang="en-AU" sz="3000">
                <a:ea typeface="Arial" pitchFamily="-1" charset="0"/>
                <a:cs typeface="Arial" pitchFamily="-1" charset="0"/>
              </a:rPr>
              <a:t>Keep them simple (one idea per question, simple language, short)</a:t>
            </a:r>
            <a:endParaRPr lang="en-US" sz="3000">
              <a:ea typeface="Arial" pitchFamily="-1" charset="0"/>
              <a:cs typeface="Arial" pitchFamily="-1" charset="0"/>
            </a:endParaRPr>
          </a:p>
          <a:p>
            <a:pPr marL="911225" indent="-574675" eaLnBrk="1" hangingPunct="1">
              <a:lnSpc>
                <a:spcPct val="90000"/>
              </a:lnSpc>
              <a:buClr>
                <a:schemeClr val="tx1"/>
              </a:buClr>
              <a:buFont typeface="Wingdings" pitchFamily="-1" charset="2"/>
              <a:buChar char="§"/>
            </a:pPr>
            <a:r>
              <a:rPr lang="en-AU" sz="3000">
                <a:ea typeface="Arial" pitchFamily="-1" charset="0"/>
                <a:cs typeface="Arial" pitchFamily="-1" charset="0"/>
              </a:rPr>
              <a:t>Pause and give the other person a chance to reflect and answer</a:t>
            </a:r>
            <a:endParaRPr lang="en-US" sz="3000">
              <a:ea typeface="Arial" pitchFamily="-1" charset="0"/>
              <a:cs typeface="Arial" pitchFamily="-1" charset="0"/>
            </a:endParaRPr>
          </a:p>
          <a:p>
            <a:pPr marL="911225" indent="-574675" eaLnBrk="1" hangingPunct="1">
              <a:lnSpc>
                <a:spcPct val="90000"/>
              </a:lnSpc>
              <a:buClr>
                <a:schemeClr val="tx1"/>
              </a:buClr>
              <a:buFont typeface="Wingdings" pitchFamily="-1" charset="2"/>
              <a:buChar char="§"/>
            </a:pPr>
            <a:r>
              <a:rPr lang="en-AU" sz="3000">
                <a:ea typeface="Arial" pitchFamily="-1" charset="0"/>
                <a:cs typeface="Arial" pitchFamily="-1" charset="0"/>
              </a:rPr>
              <a:t>Prompt (repeat or paraphrase the question, recall information related to the question)</a:t>
            </a:r>
            <a:endParaRPr lang="en-US" sz="3000">
              <a:ea typeface="Arial" pitchFamily="-1" charset="0"/>
              <a:cs typeface="Arial" pitchFamily="-1" charset="0"/>
            </a:endParaRPr>
          </a:p>
          <a:p>
            <a:pPr marL="911225" indent="-574675" eaLnBrk="1" hangingPunct="1">
              <a:lnSpc>
                <a:spcPct val="90000"/>
              </a:lnSpc>
              <a:buClr>
                <a:schemeClr val="tx1"/>
              </a:buClr>
              <a:buFont typeface="Wingdings" pitchFamily="-1" charset="2"/>
              <a:buChar char="§"/>
            </a:pPr>
            <a:r>
              <a:rPr lang="en-AU" sz="3000">
                <a:ea typeface="Arial" pitchFamily="-1" charset="0"/>
                <a:cs typeface="Arial" pitchFamily="-1" charset="0"/>
              </a:rPr>
              <a:t>Deal with wrong answers in a sensitive and constructive way</a:t>
            </a:r>
          </a:p>
          <a:p>
            <a:pPr marL="911225" indent="-574675" eaLnBrk="1" hangingPunct="1">
              <a:lnSpc>
                <a:spcPct val="90000"/>
              </a:lnSpc>
            </a:pPr>
            <a:endParaRPr lang="en-AU" sz="32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5"/>
          <p:cNvSpPr>
            <a:spLocks noGrp="1"/>
          </p:cNvSpPr>
          <p:nvPr>
            <p:ph type="ftr" sz="quarter" idx="11"/>
          </p:nvPr>
        </p:nvSpPr>
        <p:spPr>
          <a:noFill/>
        </p:spPr>
        <p:txBody>
          <a:bodyPr/>
          <a:lstStyle/>
          <a:p>
            <a:r>
              <a:rPr lang="en-US" smtClean="0"/>
              <a:t>OHT # </a:t>
            </a:r>
            <a:fld id="{88572AFF-C5B7-BE48-8B59-CAFA3E624DB5}" type="slidenum">
              <a:rPr lang="en-US" smtClean="0"/>
              <a:pPr/>
              <a:t>45</a:t>
            </a:fld>
            <a:endParaRPr lang="en-AU" smtClean="0"/>
          </a:p>
        </p:txBody>
      </p:sp>
      <p:sp>
        <p:nvSpPr>
          <p:cNvPr id="34819" name="Rectangle 2"/>
          <p:cNvSpPr>
            <a:spLocks noGrp="1" noChangeArrowheads="1"/>
          </p:cNvSpPr>
          <p:nvPr>
            <p:ph type="title"/>
          </p:nvPr>
        </p:nvSpPr>
        <p:spPr/>
        <p:txBody>
          <a:bodyPr/>
          <a:lstStyle/>
          <a:p>
            <a:pPr eaLnBrk="1" hangingPunct="1"/>
            <a:r>
              <a:rPr lang="en-US" sz="2800"/>
              <a:t>Use of appropriate questions</a:t>
            </a:r>
            <a:endParaRPr lang="en-AU" sz="2800"/>
          </a:p>
        </p:txBody>
      </p:sp>
      <p:sp>
        <p:nvSpPr>
          <p:cNvPr id="34820" name="Rectangle 3"/>
          <p:cNvSpPr>
            <a:spLocks noGrp="1" noChangeArrowheads="1"/>
          </p:cNvSpPr>
          <p:nvPr>
            <p:ph type="body" idx="1"/>
          </p:nvPr>
        </p:nvSpPr>
        <p:spPr>
          <a:xfrm>
            <a:off x="685800" y="1981200"/>
            <a:ext cx="7772400" cy="4114800"/>
          </a:xfrm>
          <a:noFill/>
        </p:spPr>
        <p:txBody>
          <a:bodyPr>
            <a:normAutofit lnSpcReduction="10000"/>
          </a:bodyPr>
          <a:lstStyle/>
          <a:p>
            <a:pPr marL="0" indent="0" algn="ctr" eaLnBrk="1" hangingPunct="1">
              <a:buFontTx/>
              <a:buNone/>
            </a:pPr>
            <a:r>
              <a:rPr lang="en-US" sz="2000" i="1">
                <a:ea typeface="Arial" pitchFamily="-1" charset="0"/>
                <a:cs typeface="Arial" pitchFamily="-1" charset="0"/>
              </a:rPr>
              <a:t>What  questions might be appropriate in the following situation?</a:t>
            </a:r>
            <a:r>
              <a:rPr lang="en-US" sz="2000">
                <a:ea typeface="Arial" pitchFamily="-1" charset="0"/>
                <a:cs typeface="Arial" pitchFamily="-1" charset="0"/>
              </a:rPr>
              <a:t> </a:t>
            </a:r>
          </a:p>
          <a:p>
            <a:pPr marL="0" indent="0" eaLnBrk="1" hangingPunct="1">
              <a:spcBef>
                <a:spcPct val="40000"/>
              </a:spcBef>
              <a:buFontTx/>
              <a:buNone/>
            </a:pPr>
            <a:r>
              <a:rPr lang="en-US" sz="2000" b="1">
                <a:ea typeface="Arial" pitchFamily="-1" charset="0"/>
                <a:cs typeface="Arial" pitchFamily="-1" charset="0"/>
              </a:rPr>
              <a:t>Situation:</a:t>
            </a:r>
            <a:r>
              <a:rPr lang="en-US" sz="2000">
                <a:ea typeface="Arial" pitchFamily="-1" charset="0"/>
                <a:cs typeface="Arial" pitchFamily="-1" charset="0"/>
              </a:rPr>
              <a:t> The coach/official has difficulty articulating their needs/goals for the mentoring relationship.  What questions might you, as the mentor, ask?</a:t>
            </a:r>
          </a:p>
          <a:p>
            <a:pPr marL="400050" lvl="1" eaLnBrk="1" hangingPunct="1">
              <a:buFontTx/>
              <a:buNone/>
            </a:pPr>
            <a:r>
              <a:rPr lang="en-US" sz="2200" b="1">
                <a:latin typeface="Tahoma" pitchFamily="-1" charset="0"/>
                <a:ea typeface="Arial" pitchFamily="-1" charset="0"/>
                <a:cs typeface="Arial" pitchFamily="-1" charset="0"/>
              </a:rPr>
              <a:t>Possible Questions:</a:t>
            </a:r>
            <a:r>
              <a:rPr lang="en-US" sz="2200">
                <a:latin typeface="Tahoma" pitchFamily="-1" charset="0"/>
                <a:ea typeface="Arial" pitchFamily="-1" charset="0"/>
                <a:cs typeface="Arial" pitchFamily="-1" charset="0"/>
              </a:rPr>
              <a:t> </a:t>
            </a:r>
          </a:p>
          <a:p>
            <a:pPr marL="742950" lvl="2" eaLnBrk="1" hangingPunct="1"/>
            <a:r>
              <a:rPr lang="en-US" sz="2200">
                <a:latin typeface="Tahoma" pitchFamily="-1" charset="0"/>
                <a:ea typeface="Arial" pitchFamily="-1" charset="0"/>
                <a:cs typeface="Arial" pitchFamily="-1" charset="0"/>
              </a:rPr>
              <a:t>What do you want to get out of this relationship?</a:t>
            </a:r>
          </a:p>
          <a:p>
            <a:pPr marL="742950" lvl="2" eaLnBrk="1" hangingPunct="1"/>
            <a:r>
              <a:rPr lang="en-US" sz="2200">
                <a:latin typeface="Tahoma" pitchFamily="-1" charset="0"/>
                <a:ea typeface="Arial" pitchFamily="-1" charset="0"/>
                <a:cs typeface="Arial" pitchFamily="-1" charset="0"/>
              </a:rPr>
              <a:t>Do you feel there is more that you are after from me as a mentor?  If so, what?</a:t>
            </a:r>
          </a:p>
          <a:p>
            <a:pPr marL="742950" lvl="2" eaLnBrk="1" hangingPunct="1"/>
            <a:r>
              <a:rPr lang="en-US" sz="2200">
                <a:latin typeface="Tahoma" pitchFamily="-1" charset="0"/>
                <a:ea typeface="Arial" pitchFamily="-1" charset="0"/>
                <a:cs typeface="Arial" pitchFamily="-1" charset="0"/>
              </a:rPr>
              <a:t>How can I, as your mentor, better cater for your needs?</a:t>
            </a:r>
          </a:p>
          <a:p>
            <a:pPr marL="742950" lvl="2" eaLnBrk="1" hangingPunct="1"/>
            <a:r>
              <a:rPr lang="en-US" sz="2200">
                <a:latin typeface="Tahoma" pitchFamily="-1" charset="0"/>
                <a:ea typeface="Arial" pitchFamily="-1" charset="0"/>
                <a:cs typeface="Arial" pitchFamily="-1" charset="0"/>
              </a:rPr>
              <a:t>Can we discuss what you would like to accomplish by the end of the year?</a:t>
            </a:r>
          </a:p>
          <a:p>
            <a:pPr marL="0" indent="0" eaLnBrk="1" hangingPunct="1"/>
            <a:endParaRPr lang="en-AU" sz="20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ooter Placeholder 5"/>
          <p:cNvSpPr>
            <a:spLocks noGrp="1"/>
          </p:cNvSpPr>
          <p:nvPr>
            <p:ph type="ftr" sz="quarter" idx="11"/>
          </p:nvPr>
        </p:nvSpPr>
        <p:spPr>
          <a:noFill/>
        </p:spPr>
        <p:txBody>
          <a:bodyPr/>
          <a:lstStyle/>
          <a:p>
            <a:r>
              <a:rPr lang="en-US" smtClean="0"/>
              <a:t>OHT # </a:t>
            </a:r>
            <a:fld id="{CAD5E63B-E17A-6944-A558-E3019A3A58C2}" type="slidenum">
              <a:rPr lang="en-US" smtClean="0"/>
              <a:pPr/>
              <a:t>46</a:t>
            </a:fld>
            <a:endParaRPr lang="en-AU" smtClean="0"/>
          </a:p>
        </p:txBody>
      </p:sp>
      <p:sp>
        <p:nvSpPr>
          <p:cNvPr id="35843" name="Rectangle 2"/>
          <p:cNvSpPr>
            <a:spLocks noGrp="1" noChangeArrowheads="1"/>
          </p:cNvSpPr>
          <p:nvPr>
            <p:ph type="title"/>
          </p:nvPr>
        </p:nvSpPr>
        <p:spPr>
          <a:xfrm>
            <a:off x="457200" y="704088"/>
            <a:ext cx="8229600" cy="711382"/>
          </a:xfrm>
        </p:spPr>
        <p:txBody>
          <a:bodyPr>
            <a:normAutofit/>
          </a:bodyPr>
          <a:lstStyle/>
          <a:p>
            <a:pPr eaLnBrk="1" hangingPunct="1"/>
            <a:r>
              <a:rPr lang="en-US" dirty="0"/>
              <a:t>Use of appropriate questions</a:t>
            </a:r>
            <a:endParaRPr lang="en-AU" dirty="0"/>
          </a:p>
        </p:txBody>
      </p:sp>
      <p:sp>
        <p:nvSpPr>
          <p:cNvPr id="35844" name="Rectangle 3"/>
          <p:cNvSpPr>
            <a:spLocks noGrp="1" noChangeArrowheads="1"/>
          </p:cNvSpPr>
          <p:nvPr>
            <p:ph type="body" idx="1"/>
          </p:nvPr>
        </p:nvSpPr>
        <p:spPr>
          <a:xfrm>
            <a:off x="609600" y="1676400"/>
            <a:ext cx="7772400" cy="4114800"/>
          </a:xfrm>
          <a:noFill/>
        </p:spPr>
        <p:txBody>
          <a:bodyPr>
            <a:normAutofit lnSpcReduction="10000"/>
          </a:bodyPr>
          <a:lstStyle/>
          <a:p>
            <a:pPr marL="0" indent="0" eaLnBrk="1" hangingPunct="1">
              <a:buFontTx/>
              <a:buNone/>
            </a:pPr>
            <a:r>
              <a:rPr lang="en-US" sz="2000" dirty="0">
                <a:ea typeface="Arial" pitchFamily="-1" charset="0"/>
                <a:cs typeface="Arial" pitchFamily="-1" charset="0"/>
              </a:rPr>
              <a:t>Develop a list of appropriate questions you might use if you were a mentor faced with the following situations:</a:t>
            </a:r>
          </a:p>
          <a:p>
            <a:pPr marL="647700" lvl="1" indent="-533400" eaLnBrk="1" hangingPunct="1">
              <a:buFontTx/>
              <a:buAutoNum type="arabicPeriod"/>
            </a:pPr>
            <a:r>
              <a:rPr lang="en-US" sz="2200" dirty="0">
                <a:latin typeface="Tahoma" pitchFamily="-1" charset="0"/>
                <a:ea typeface="Arial" pitchFamily="-1" charset="0"/>
                <a:cs typeface="Arial" pitchFamily="-1" charset="0"/>
              </a:rPr>
              <a:t>The </a:t>
            </a:r>
            <a:r>
              <a:rPr lang="en-US" sz="2200" dirty="0" smtClean="0">
                <a:latin typeface="Tahoma" pitchFamily="-1" charset="0"/>
                <a:ea typeface="Arial" pitchFamily="-1" charset="0"/>
                <a:cs typeface="Arial" pitchFamily="-1" charset="0"/>
              </a:rPr>
              <a:t>coach </a:t>
            </a:r>
            <a:r>
              <a:rPr lang="en-US" sz="2200" dirty="0">
                <a:latin typeface="Tahoma" pitchFamily="-1" charset="0"/>
                <a:ea typeface="Arial" pitchFamily="-1" charset="0"/>
                <a:cs typeface="Arial" pitchFamily="-1" charset="0"/>
              </a:rPr>
              <a:t>has stated that they don’t have enough time to contribute to the relationship.</a:t>
            </a:r>
          </a:p>
          <a:p>
            <a:pPr marL="647700" lvl="1" indent="-533400" eaLnBrk="1" hangingPunct="1">
              <a:buFontTx/>
              <a:buAutoNum type="arabicPeriod"/>
            </a:pPr>
            <a:r>
              <a:rPr lang="en-US" sz="2200" dirty="0">
                <a:latin typeface="Tahoma" pitchFamily="-1" charset="0"/>
                <a:ea typeface="Arial" pitchFamily="-1" charset="0"/>
                <a:cs typeface="Arial" pitchFamily="-1" charset="0"/>
              </a:rPr>
              <a:t>The </a:t>
            </a:r>
            <a:r>
              <a:rPr lang="en-US" sz="2200" dirty="0" smtClean="0">
                <a:latin typeface="Tahoma" pitchFamily="-1" charset="0"/>
                <a:ea typeface="Arial" pitchFamily="-1" charset="0"/>
                <a:cs typeface="Arial" pitchFamily="-1" charset="0"/>
              </a:rPr>
              <a:t>coach </a:t>
            </a:r>
            <a:r>
              <a:rPr lang="en-US" sz="2200" dirty="0">
                <a:latin typeface="Tahoma" pitchFamily="-1" charset="0"/>
                <a:ea typeface="Arial" pitchFamily="-1" charset="0"/>
                <a:cs typeface="Arial" pitchFamily="-1" charset="0"/>
              </a:rPr>
              <a:t>is geographically isolated from the mentor and other </a:t>
            </a:r>
            <a:r>
              <a:rPr lang="en-US" sz="2200" dirty="0" smtClean="0">
                <a:latin typeface="Tahoma" pitchFamily="-1" charset="0"/>
                <a:ea typeface="Arial" pitchFamily="-1" charset="0"/>
                <a:cs typeface="Arial" pitchFamily="-1" charset="0"/>
              </a:rPr>
              <a:t>coaches </a:t>
            </a:r>
            <a:r>
              <a:rPr lang="en-US" sz="2200" dirty="0">
                <a:latin typeface="Tahoma" pitchFamily="-1" charset="0"/>
                <a:ea typeface="Arial" pitchFamily="-1" charset="0"/>
                <a:cs typeface="Arial" pitchFamily="-1" charset="0"/>
              </a:rPr>
              <a:t>in their sport.</a:t>
            </a:r>
          </a:p>
          <a:p>
            <a:pPr marL="647700" lvl="1" indent="-533400" eaLnBrk="1" hangingPunct="1">
              <a:buFontTx/>
              <a:buAutoNum type="arabicPeriod"/>
            </a:pPr>
            <a:r>
              <a:rPr lang="en-US" sz="2200" dirty="0">
                <a:latin typeface="Tahoma" pitchFamily="-1" charset="0"/>
                <a:ea typeface="Arial" pitchFamily="-1" charset="0"/>
                <a:cs typeface="Arial" pitchFamily="-1" charset="0"/>
              </a:rPr>
              <a:t>The </a:t>
            </a:r>
            <a:r>
              <a:rPr lang="en-US" sz="2200" dirty="0" smtClean="0">
                <a:latin typeface="Tahoma" pitchFamily="-1" charset="0"/>
                <a:ea typeface="Arial" pitchFamily="-1" charset="0"/>
                <a:cs typeface="Arial" pitchFamily="-1" charset="0"/>
              </a:rPr>
              <a:t>coach </a:t>
            </a:r>
            <a:r>
              <a:rPr lang="en-US" sz="2200" dirty="0">
                <a:latin typeface="Tahoma" pitchFamily="-1" charset="0"/>
                <a:ea typeface="Arial" pitchFamily="-1" charset="0"/>
                <a:cs typeface="Arial" pitchFamily="-1" charset="0"/>
              </a:rPr>
              <a:t>has provided feedback to the mentor that they find the mentor ‘overpowering’.</a:t>
            </a:r>
          </a:p>
          <a:p>
            <a:pPr marL="647700" lvl="1" indent="-533400" eaLnBrk="1" hangingPunct="1">
              <a:buFontTx/>
              <a:buAutoNum type="arabicPeriod"/>
            </a:pPr>
            <a:r>
              <a:rPr lang="en-US" sz="2200" dirty="0">
                <a:latin typeface="Tahoma" pitchFamily="-1" charset="0"/>
                <a:ea typeface="Arial" pitchFamily="-1" charset="0"/>
                <a:cs typeface="Arial" pitchFamily="-1" charset="0"/>
              </a:rPr>
              <a:t>The </a:t>
            </a:r>
            <a:r>
              <a:rPr lang="en-US" sz="2200" dirty="0" smtClean="0">
                <a:latin typeface="Tahoma" pitchFamily="-1" charset="0"/>
                <a:ea typeface="Arial" pitchFamily="-1" charset="0"/>
                <a:cs typeface="Arial" pitchFamily="-1" charset="0"/>
              </a:rPr>
              <a:t>coach </a:t>
            </a:r>
            <a:r>
              <a:rPr lang="en-US" sz="2200" dirty="0">
                <a:latin typeface="Tahoma" pitchFamily="-1" charset="0"/>
                <a:ea typeface="Arial" pitchFamily="-1" charset="0"/>
                <a:cs typeface="Arial" pitchFamily="-1" charset="0"/>
              </a:rPr>
              <a:t>does not listen to feedback from the mentor and appears arrogant</a:t>
            </a:r>
          </a:p>
          <a:p>
            <a:pPr marL="647700" lvl="1" indent="-533400" eaLnBrk="1" hangingPunct="1">
              <a:buFontTx/>
              <a:buAutoNum type="arabicPeriod"/>
            </a:pPr>
            <a:r>
              <a:rPr lang="en-US" sz="2200" dirty="0">
                <a:latin typeface="Tahoma" pitchFamily="-1" charset="0"/>
                <a:ea typeface="Arial" pitchFamily="-1" charset="0"/>
                <a:cs typeface="Arial" pitchFamily="-1" charset="0"/>
              </a:rPr>
              <a:t>The </a:t>
            </a:r>
            <a:r>
              <a:rPr lang="en-US" sz="2200" dirty="0" smtClean="0">
                <a:latin typeface="Tahoma" pitchFamily="-1" charset="0"/>
                <a:ea typeface="Arial" pitchFamily="-1" charset="0"/>
                <a:cs typeface="Arial" pitchFamily="-1" charset="0"/>
              </a:rPr>
              <a:t>coach </a:t>
            </a:r>
            <a:r>
              <a:rPr lang="en-US" sz="2200" dirty="0">
                <a:latin typeface="Tahoma" pitchFamily="-1" charset="0"/>
                <a:ea typeface="Arial" pitchFamily="-1" charset="0"/>
                <a:cs typeface="Arial" pitchFamily="-1" charset="0"/>
              </a:rPr>
              <a:t>is angry because they feel that the mentor ‘put them down’ in front of their athletes</a:t>
            </a:r>
            <a:endParaRPr lang="en-AU" sz="2200" dirty="0">
              <a:latin typeface="Tahoma" pitchFamily="-1" charset="0"/>
              <a:ea typeface="ＭＳ Ｐゴシック" pitchFamily="-1" charset="-128"/>
            </a:endParaRPr>
          </a:p>
          <a:p>
            <a:pPr marL="0" indent="0" eaLnBrk="1" hangingPunct="1"/>
            <a:endParaRPr lang="en-AU" sz="20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Footer Placeholder 5"/>
          <p:cNvSpPr>
            <a:spLocks noGrp="1"/>
          </p:cNvSpPr>
          <p:nvPr>
            <p:ph type="ftr" sz="quarter" idx="11"/>
          </p:nvPr>
        </p:nvSpPr>
        <p:spPr>
          <a:noFill/>
        </p:spPr>
        <p:txBody>
          <a:bodyPr/>
          <a:lstStyle/>
          <a:p>
            <a:r>
              <a:rPr lang="en-US" smtClean="0"/>
              <a:t>OHT # </a:t>
            </a:r>
            <a:fld id="{1602750C-B7D9-0044-97F4-A8CCF1403BEA}" type="slidenum">
              <a:rPr lang="en-US" smtClean="0"/>
              <a:pPr/>
              <a:t>47</a:t>
            </a:fld>
            <a:endParaRPr lang="en-AU" smtClean="0"/>
          </a:p>
        </p:txBody>
      </p:sp>
      <p:sp>
        <p:nvSpPr>
          <p:cNvPr id="36867" name="Rectangle 2"/>
          <p:cNvSpPr>
            <a:spLocks noGrp="1" noChangeArrowheads="1"/>
          </p:cNvSpPr>
          <p:nvPr>
            <p:ph type="title"/>
          </p:nvPr>
        </p:nvSpPr>
        <p:spPr>
          <a:xfrm>
            <a:off x="457200" y="704088"/>
            <a:ext cx="8229600" cy="674157"/>
          </a:xfrm>
        </p:spPr>
        <p:txBody>
          <a:bodyPr/>
          <a:lstStyle/>
          <a:p>
            <a:pPr eaLnBrk="1" hangingPunct="1"/>
            <a:r>
              <a:rPr lang="en-US" dirty="0"/>
              <a:t>How to give f</a:t>
            </a:r>
            <a:r>
              <a:rPr lang="en-AU" dirty="0" err="1"/>
              <a:t>eedback</a:t>
            </a:r>
            <a:endParaRPr lang="en-AU" dirty="0"/>
          </a:p>
        </p:txBody>
      </p:sp>
      <p:sp>
        <p:nvSpPr>
          <p:cNvPr id="36868" name="Rectangle 3"/>
          <p:cNvSpPr>
            <a:spLocks noGrp="1" noChangeArrowheads="1"/>
          </p:cNvSpPr>
          <p:nvPr>
            <p:ph type="body" sz="half" idx="1"/>
          </p:nvPr>
        </p:nvSpPr>
        <p:spPr>
          <a:xfrm>
            <a:off x="206755" y="2209800"/>
            <a:ext cx="4289045" cy="4114800"/>
          </a:xfrm>
        </p:spPr>
        <p:txBody>
          <a:bodyPr/>
          <a:lstStyle/>
          <a:p>
            <a:pPr eaLnBrk="1" hangingPunct="1"/>
            <a:r>
              <a:rPr lang="en-AU" sz="2000" dirty="0"/>
              <a:t>Encourage openness</a:t>
            </a:r>
          </a:p>
          <a:p>
            <a:pPr eaLnBrk="1" hangingPunct="1"/>
            <a:r>
              <a:rPr lang="en-AU" sz="2000" dirty="0"/>
              <a:t>Praise good work</a:t>
            </a:r>
          </a:p>
          <a:p>
            <a:pPr eaLnBrk="1" hangingPunct="1"/>
            <a:r>
              <a:rPr lang="en-AU" sz="2000" dirty="0"/>
              <a:t>Make feedback timely</a:t>
            </a:r>
          </a:p>
          <a:p>
            <a:pPr eaLnBrk="1" hangingPunct="1"/>
            <a:r>
              <a:rPr lang="en-AU" sz="2000" dirty="0"/>
              <a:t>State your feedback in a manner that conveys respect and support</a:t>
            </a:r>
          </a:p>
          <a:p>
            <a:pPr eaLnBrk="1" hangingPunct="1"/>
            <a:r>
              <a:rPr lang="en-AU" sz="2000" dirty="0"/>
              <a:t>Keep comments related to the task not the person</a:t>
            </a:r>
          </a:p>
          <a:p>
            <a:pPr eaLnBrk="1" hangingPunct="1"/>
            <a:r>
              <a:rPr lang="en-AU" sz="2000" dirty="0"/>
              <a:t>Focus on specific behaviours</a:t>
            </a:r>
          </a:p>
        </p:txBody>
      </p:sp>
      <p:sp>
        <p:nvSpPr>
          <p:cNvPr id="36869" name="Rectangle 4"/>
          <p:cNvSpPr>
            <a:spLocks noGrp="1" noChangeArrowheads="1"/>
          </p:cNvSpPr>
          <p:nvPr>
            <p:ph type="body" sz="half" idx="2"/>
          </p:nvPr>
        </p:nvSpPr>
        <p:spPr>
          <a:xfrm>
            <a:off x="4648200" y="2209800"/>
            <a:ext cx="3810000" cy="4114800"/>
          </a:xfrm>
        </p:spPr>
        <p:txBody>
          <a:bodyPr/>
          <a:lstStyle/>
          <a:p>
            <a:pPr eaLnBrk="1" hangingPunct="1"/>
            <a:r>
              <a:rPr lang="en-AU" sz="2000"/>
              <a:t>Address areas of strength and weakness identified by the person</a:t>
            </a:r>
          </a:p>
          <a:p>
            <a:pPr eaLnBrk="1" hangingPunct="1"/>
            <a:r>
              <a:rPr lang="en-AU" sz="2000"/>
              <a:t>Ensure comments are clear and understood</a:t>
            </a:r>
          </a:p>
          <a:p>
            <a:pPr eaLnBrk="1" hangingPunct="1"/>
            <a:r>
              <a:rPr lang="en-AU" sz="2000"/>
              <a:t>Support negative feedback with specific examples and facts</a:t>
            </a:r>
          </a:p>
          <a:p>
            <a:pPr eaLnBrk="1" hangingPunct="1"/>
            <a:r>
              <a:rPr lang="en-AU" sz="2000"/>
              <a:t>Link negative feedback to actions for improvement</a:t>
            </a:r>
          </a:p>
          <a:p>
            <a:pPr eaLnBrk="1" hangingPunct="1"/>
            <a:endParaRPr lang="en-AU" sz="2000"/>
          </a:p>
        </p:txBody>
      </p:sp>
      <p:sp>
        <p:nvSpPr>
          <p:cNvPr id="36870" name="Line 6"/>
          <p:cNvSpPr>
            <a:spLocks noChangeShapeType="1"/>
          </p:cNvSpPr>
          <p:nvPr/>
        </p:nvSpPr>
        <p:spPr bwMode="auto">
          <a:xfrm>
            <a:off x="4495800" y="2209800"/>
            <a:ext cx="0" cy="3352800"/>
          </a:xfrm>
          <a:prstGeom prst="line">
            <a:avLst/>
          </a:prstGeom>
          <a:noFill/>
          <a:ln w="9525">
            <a:solidFill>
              <a:schemeClr val="tx1"/>
            </a:solidFill>
            <a:round/>
            <a:headEnd/>
            <a:tailEnd/>
          </a:ln>
        </p:spPr>
        <p:txBody>
          <a:bodyPr>
            <a:prstTxWarp prst="textNoShape">
              <a:avLst/>
            </a:prstTxWarp>
          </a:bodyPr>
          <a:lstStyle/>
          <a:p>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Footer Placeholder 4"/>
          <p:cNvSpPr>
            <a:spLocks noGrp="1"/>
          </p:cNvSpPr>
          <p:nvPr>
            <p:ph type="ftr" sz="quarter" idx="11"/>
          </p:nvPr>
        </p:nvSpPr>
        <p:spPr>
          <a:noFill/>
        </p:spPr>
        <p:txBody>
          <a:bodyPr/>
          <a:lstStyle/>
          <a:p>
            <a:r>
              <a:rPr lang="en-US" smtClean="0"/>
              <a:t>OHT # </a:t>
            </a:r>
            <a:fld id="{823952D0-27FE-2A4F-BE1A-180B78091AF3}" type="slidenum">
              <a:rPr lang="en-US" smtClean="0"/>
              <a:pPr/>
              <a:t>48</a:t>
            </a:fld>
            <a:endParaRPr lang="en-AU" smtClean="0"/>
          </a:p>
        </p:txBody>
      </p:sp>
      <p:sp>
        <p:nvSpPr>
          <p:cNvPr id="37891" name="Rectangle 2"/>
          <p:cNvSpPr>
            <a:spLocks noGrp="1" noChangeArrowheads="1"/>
          </p:cNvSpPr>
          <p:nvPr>
            <p:ph type="title"/>
          </p:nvPr>
        </p:nvSpPr>
        <p:spPr>
          <a:xfrm>
            <a:off x="457200" y="704088"/>
            <a:ext cx="8229600" cy="934367"/>
          </a:xfrm>
        </p:spPr>
        <p:txBody>
          <a:bodyPr>
            <a:normAutofit/>
          </a:bodyPr>
          <a:lstStyle/>
          <a:p>
            <a:pPr eaLnBrk="1" hangingPunct="1"/>
            <a:r>
              <a:rPr lang="en-AU" sz="4000" dirty="0"/>
              <a:t>Reasons for </a:t>
            </a:r>
            <a:r>
              <a:rPr lang="en-US" sz="4000" dirty="0" err="1"/>
              <a:t>f</a:t>
            </a:r>
            <a:r>
              <a:rPr lang="en-AU" sz="4000" dirty="0" err="1"/>
              <a:t>ailure</a:t>
            </a:r>
            <a:r>
              <a:rPr lang="en-AU" sz="4000" dirty="0"/>
              <a:t> of </a:t>
            </a:r>
            <a:r>
              <a:rPr lang="en-US" sz="4000" dirty="0"/>
              <a:t>f</a:t>
            </a:r>
            <a:r>
              <a:rPr lang="en-AU" sz="4000" dirty="0" err="1"/>
              <a:t>eedback</a:t>
            </a:r>
            <a:endParaRPr lang="en-AU" sz="4000" dirty="0"/>
          </a:p>
        </p:txBody>
      </p:sp>
      <p:sp>
        <p:nvSpPr>
          <p:cNvPr id="37892" name="Rectangle 3"/>
          <p:cNvSpPr>
            <a:spLocks noGrp="1" noChangeArrowheads="1"/>
          </p:cNvSpPr>
          <p:nvPr>
            <p:ph type="body" idx="1"/>
          </p:nvPr>
        </p:nvSpPr>
        <p:spPr/>
        <p:txBody>
          <a:bodyPr/>
          <a:lstStyle/>
          <a:p>
            <a:pPr eaLnBrk="1" hangingPunct="1"/>
            <a:r>
              <a:rPr lang="en-AU" sz="2800" dirty="0"/>
              <a:t>Person perceives little benefit</a:t>
            </a:r>
          </a:p>
          <a:p>
            <a:pPr eaLnBrk="1" hangingPunct="1"/>
            <a:r>
              <a:rPr lang="en-AU" sz="2800" dirty="0"/>
              <a:t>Person perceives too much time and energy expenditure with little result</a:t>
            </a:r>
          </a:p>
          <a:p>
            <a:pPr eaLnBrk="1" hangingPunct="1"/>
            <a:r>
              <a:rPr lang="en-AU" sz="2800" dirty="0"/>
              <a:t>Person uncomfortable with face to face communication</a:t>
            </a:r>
          </a:p>
          <a:p>
            <a:pPr eaLnBrk="1" hangingPunct="1"/>
            <a:r>
              <a:rPr lang="en-AU" sz="2800" dirty="0"/>
              <a:t>Mentor not skilled in the process of giving and receiving feedback</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Footer Placeholder 4"/>
          <p:cNvSpPr>
            <a:spLocks noGrp="1"/>
          </p:cNvSpPr>
          <p:nvPr>
            <p:ph type="ftr" sz="quarter" idx="11"/>
          </p:nvPr>
        </p:nvSpPr>
        <p:spPr>
          <a:noFill/>
        </p:spPr>
        <p:txBody>
          <a:bodyPr/>
          <a:lstStyle/>
          <a:p>
            <a:r>
              <a:rPr lang="en-AU" dirty="0" smtClean="0"/>
              <a:t>John L. Schropfer</a:t>
            </a:r>
          </a:p>
          <a:p>
            <a:endParaRPr lang="en-AU" dirty="0" smtClean="0"/>
          </a:p>
        </p:txBody>
      </p:sp>
      <p:sp>
        <p:nvSpPr>
          <p:cNvPr id="38915" name="Rectangle 2"/>
          <p:cNvSpPr>
            <a:spLocks noGrp="1" noChangeArrowheads="1"/>
          </p:cNvSpPr>
          <p:nvPr>
            <p:ph type="title"/>
          </p:nvPr>
        </p:nvSpPr>
        <p:spPr/>
        <p:txBody>
          <a:bodyPr/>
          <a:lstStyle/>
          <a:p>
            <a:pPr eaLnBrk="1" hangingPunct="1"/>
            <a:r>
              <a:rPr lang="en-AU"/>
              <a:t>Receiving </a:t>
            </a:r>
            <a:r>
              <a:rPr lang="en-US"/>
              <a:t>f</a:t>
            </a:r>
            <a:r>
              <a:rPr lang="en-AU"/>
              <a:t>eedback</a:t>
            </a:r>
          </a:p>
        </p:txBody>
      </p:sp>
      <p:sp>
        <p:nvSpPr>
          <p:cNvPr id="38916" name="Rectangle 3"/>
          <p:cNvSpPr>
            <a:spLocks noGrp="1" noChangeArrowheads="1"/>
          </p:cNvSpPr>
          <p:nvPr>
            <p:ph type="body" idx="1"/>
          </p:nvPr>
        </p:nvSpPr>
        <p:spPr>
          <a:xfrm>
            <a:off x="685800" y="1981200"/>
            <a:ext cx="3540125" cy="3657600"/>
          </a:xfrm>
        </p:spPr>
        <p:txBody>
          <a:bodyPr/>
          <a:lstStyle/>
          <a:p>
            <a:pPr eaLnBrk="1" hangingPunct="1"/>
            <a:r>
              <a:rPr lang="en-AU" sz="2400"/>
              <a:t>Listen objectively with</a:t>
            </a:r>
            <a:r>
              <a:rPr lang="en-US" sz="2400"/>
              <a:t>-</a:t>
            </a:r>
            <a:r>
              <a:rPr lang="en-AU" sz="2400"/>
              <a:t>out interrupting</a:t>
            </a:r>
          </a:p>
          <a:p>
            <a:pPr eaLnBrk="1" hangingPunct="1"/>
            <a:r>
              <a:rPr lang="en-AU" sz="2400"/>
              <a:t>Take feedback as advice, not as a personal attack</a:t>
            </a:r>
          </a:p>
          <a:p>
            <a:pPr eaLnBrk="1" hangingPunct="1"/>
            <a:r>
              <a:rPr lang="en-AU" sz="2400"/>
              <a:t>Summarise feedback to ensure you have understood</a:t>
            </a:r>
          </a:p>
          <a:p>
            <a:pPr eaLnBrk="1" hangingPunct="1"/>
            <a:endParaRPr lang="en-AU" sz="2400"/>
          </a:p>
        </p:txBody>
      </p:sp>
      <p:sp>
        <p:nvSpPr>
          <p:cNvPr id="38917" name="Rectangle 5"/>
          <p:cNvSpPr>
            <a:spLocks noChangeArrowheads="1"/>
          </p:cNvSpPr>
          <p:nvPr/>
        </p:nvSpPr>
        <p:spPr bwMode="auto">
          <a:xfrm>
            <a:off x="4419600" y="1905000"/>
            <a:ext cx="4267200" cy="3378200"/>
          </a:xfrm>
          <a:prstGeom prst="rect">
            <a:avLst/>
          </a:prstGeom>
          <a:noFill/>
          <a:ln w="9525">
            <a:noFill/>
            <a:miter lim="800000"/>
            <a:headEnd/>
            <a:tailEnd/>
          </a:ln>
        </p:spPr>
        <p:txBody>
          <a:bodyPr>
            <a:prstTxWarp prst="textNoShape">
              <a:avLst/>
            </a:prstTxWarp>
            <a:spAutoFit/>
          </a:bodyPr>
          <a:lstStyle/>
          <a:p>
            <a:pPr marL="287338" indent="-287338">
              <a:buFontTx/>
              <a:buChar char="•"/>
            </a:pPr>
            <a:r>
              <a:rPr lang="en-AU">
                <a:solidFill>
                  <a:srgbClr val="6666FF"/>
                </a:solidFill>
                <a:latin typeface="Tahoma" pitchFamily="-1" charset="0"/>
              </a:rPr>
              <a:t>Take a problem solving approach</a:t>
            </a:r>
          </a:p>
          <a:p>
            <a:pPr marL="287338" indent="-287338">
              <a:buFontTx/>
              <a:buChar char="•"/>
            </a:pPr>
            <a:r>
              <a:rPr lang="en-AU">
                <a:solidFill>
                  <a:srgbClr val="6666FF"/>
                </a:solidFill>
                <a:latin typeface="Tahoma" pitchFamily="-1" charset="0"/>
              </a:rPr>
              <a:t>Discuss suggestions for improvement</a:t>
            </a:r>
          </a:p>
          <a:p>
            <a:pPr marL="287338" indent="-287338">
              <a:buFontTx/>
              <a:buChar char="•"/>
            </a:pPr>
            <a:r>
              <a:rPr lang="en-AU">
                <a:solidFill>
                  <a:srgbClr val="6666FF"/>
                </a:solidFill>
                <a:latin typeface="Tahoma" pitchFamily="-1" charset="0"/>
              </a:rPr>
              <a:t>Thank the person giving the feedback</a:t>
            </a:r>
          </a:p>
          <a:p>
            <a:pPr marL="287338" indent="-287338">
              <a:buFontTx/>
              <a:buChar char="•"/>
            </a:pPr>
            <a:r>
              <a:rPr lang="en-AU">
                <a:solidFill>
                  <a:srgbClr val="6666FF"/>
                </a:solidFill>
                <a:latin typeface="Tahoma" pitchFamily="-1" charset="0"/>
              </a:rPr>
              <a:t>Practi</a:t>
            </a:r>
            <a:r>
              <a:rPr lang="en-US">
                <a:solidFill>
                  <a:srgbClr val="6666FF"/>
                </a:solidFill>
                <a:latin typeface="Tahoma" pitchFamily="-1" charset="0"/>
              </a:rPr>
              <a:t>s</a:t>
            </a:r>
            <a:r>
              <a:rPr lang="en-AU">
                <a:solidFill>
                  <a:srgbClr val="6666FF"/>
                </a:solidFill>
                <a:latin typeface="Tahoma" pitchFamily="-1" charset="0"/>
              </a:rPr>
              <a:t>e to improve</a:t>
            </a:r>
          </a:p>
          <a:p>
            <a:pPr marL="287338" indent="-287338">
              <a:buFontTx/>
              <a:buChar char="•"/>
            </a:pPr>
            <a:r>
              <a:rPr lang="en-AU">
                <a:solidFill>
                  <a:srgbClr val="6666FF"/>
                </a:solidFill>
                <a:latin typeface="Tahoma" pitchFamily="-1" charset="0"/>
              </a:rPr>
              <a:t>Review again to check that things have improved</a:t>
            </a:r>
          </a:p>
        </p:txBody>
      </p:sp>
      <p:sp>
        <p:nvSpPr>
          <p:cNvPr id="38918" name="Line 7"/>
          <p:cNvSpPr>
            <a:spLocks noChangeShapeType="1"/>
          </p:cNvSpPr>
          <p:nvPr/>
        </p:nvSpPr>
        <p:spPr bwMode="auto">
          <a:xfrm>
            <a:off x="4267200" y="2057400"/>
            <a:ext cx="0" cy="4114800"/>
          </a:xfrm>
          <a:prstGeom prst="line">
            <a:avLst/>
          </a:prstGeom>
          <a:noFill/>
          <a:ln w="9525">
            <a:solidFill>
              <a:schemeClr val="tx1"/>
            </a:solidFill>
            <a:round/>
            <a:headEnd/>
            <a:tailEnd/>
          </a:ln>
        </p:spPr>
        <p:txBody>
          <a:bodyPr>
            <a:prstTxWarp prst="textNoShape">
              <a:avLst/>
            </a:prstTxWarp>
          </a:bodyPr>
          <a:lstStyle/>
          <a:p>
            <a:endParaRPr lang="en-GB"/>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Footer Placeholder 4"/>
          <p:cNvSpPr>
            <a:spLocks noGrp="1"/>
          </p:cNvSpPr>
          <p:nvPr>
            <p:ph type="ftr" sz="quarter" idx="11"/>
          </p:nvPr>
        </p:nvSpPr>
        <p:spPr>
          <a:noFill/>
        </p:spPr>
        <p:txBody>
          <a:bodyPr/>
          <a:lstStyle/>
          <a:p>
            <a:r>
              <a:rPr lang="en-US" dirty="0" smtClean="0"/>
              <a:t>John L. Schropfer</a:t>
            </a:r>
            <a:endParaRPr lang="en-AU" dirty="0" smtClean="0"/>
          </a:p>
        </p:txBody>
      </p:sp>
      <p:sp>
        <p:nvSpPr>
          <p:cNvPr id="39939" name="Rectangle 2"/>
          <p:cNvSpPr>
            <a:spLocks noGrp="1" noChangeArrowheads="1"/>
          </p:cNvSpPr>
          <p:nvPr>
            <p:ph type="title"/>
          </p:nvPr>
        </p:nvSpPr>
        <p:spPr>
          <a:xfrm>
            <a:off x="457200" y="704088"/>
            <a:ext cx="8229600" cy="701687"/>
          </a:xfrm>
        </p:spPr>
        <p:txBody>
          <a:bodyPr>
            <a:normAutofit/>
          </a:bodyPr>
          <a:lstStyle/>
          <a:p>
            <a:pPr algn="ctr" eaLnBrk="1" hangingPunct="1"/>
            <a:r>
              <a:rPr lang="en-AU" sz="4000" dirty="0"/>
              <a:t>How can you improve as a coach?</a:t>
            </a:r>
          </a:p>
        </p:txBody>
      </p:sp>
      <p:sp>
        <p:nvSpPr>
          <p:cNvPr id="39940" name="Rectangle 3"/>
          <p:cNvSpPr>
            <a:spLocks noGrp="1" noChangeArrowheads="1"/>
          </p:cNvSpPr>
          <p:nvPr>
            <p:ph type="body" idx="1"/>
          </p:nvPr>
        </p:nvSpPr>
        <p:spPr>
          <a:xfrm>
            <a:off x="3657600" y="1676400"/>
            <a:ext cx="2133600" cy="2057400"/>
          </a:xfrm>
        </p:spPr>
        <p:txBody>
          <a:bodyPr/>
          <a:lstStyle/>
          <a:p>
            <a:pPr eaLnBrk="1" hangingPunct="1">
              <a:buFontTx/>
              <a:buNone/>
            </a:pPr>
            <a:r>
              <a:rPr lang="en-AU" sz="2800"/>
              <a:t>Learning</a:t>
            </a:r>
          </a:p>
          <a:p>
            <a:pPr eaLnBrk="1" hangingPunct="1"/>
            <a:r>
              <a:rPr lang="en-AU" sz="2000"/>
              <a:t>Studying</a:t>
            </a:r>
          </a:p>
          <a:p>
            <a:pPr eaLnBrk="1" hangingPunct="1"/>
            <a:r>
              <a:rPr lang="en-AU" sz="2000"/>
              <a:t>Reading</a:t>
            </a:r>
          </a:p>
          <a:p>
            <a:pPr eaLnBrk="1" hangingPunct="1"/>
            <a:r>
              <a:rPr lang="en-AU" sz="2000"/>
              <a:t>Observing</a:t>
            </a:r>
          </a:p>
          <a:p>
            <a:pPr eaLnBrk="1" hangingPunct="1"/>
            <a:r>
              <a:rPr lang="en-AU" sz="2000"/>
              <a:t>Discussing</a:t>
            </a:r>
          </a:p>
          <a:p>
            <a:pPr eaLnBrk="1" hangingPunct="1"/>
            <a:endParaRPr lang="en-AU"/>
          </a:p>
        </p:txBody>
      </p:sp>
      <p:sp>
        <p:nvSpPr>
          <p:cNvPr id="39941" name="Text Box 4"/>
          <p:cNvSpPr txBox="1">
            <a:spLocks noChangeArrowheads="1"/>
          </p:cNvSpPr>
          <p:nvPr/>
        </p:nvSpPr>
        <p:spPr bwMode="auto">
          <a:xfrm>
            <a:off x="6553200" y="4038600"/>
            <a:ext cx="2209800" cy="1493838"/>
          </a:xfrm>
          <a:prstGeom prst="rect">
            <a:avLst/>
          </a:prstGeom>
          <a:noFill/>
          <a:ln w="9525">
            <a:noFill/>
            <a:miter lim="800000"/>
            <a:headEnd/>
            <a:tailEnd/>
          </a:ln>
        </p:spPr>
        <p:txBody>
          <a:bodyPr>
            <a:prstTxWarp prst="textNoShape">
              <a:avLst/>
            </a:prstTxWarp>
            <a:spAutoFit/>
          </a:bodyPr>
          <a:lstStyle/>
          <a:p>
            <a:pPr marL="292100" indent="-292100">
              <a:spcBef>
                <a:spcPct val="20000"/>
              </a:spcBef>
            </a:pPr>
            <a:r>
              <a:rPr lang="en-AU" sz="2800">
                <a:solidFill>
                  <a:srgbClr val="6666FF"/>
                </a:solidFill>
                <a:latin typeface="Tahoma" pitchFamily="-1" charset="0"/>
              </a:rPr>
              <a:t>Practi</a:t>
            </a:r>
            <a:r>
              <a:rPr lang="en-US" sz="2800">
                <a:solidFill>
                  <a:srgbClr val="6666FF"/>
                </a:solidFill>
                <a:latin typeface="Tahoma" pitchFamily="-1" charset="0"/>
              </a:rPr>
              <a:t>s</a:t>
            </a:r>
            <a:r>
              <a:rPr lang="en-AU" sz="2800">
                <a:solidFill>
                  <a:srgbClr val="6666FF"/>
                </a:solidFill>
                <a:latin typeface="Tahoma" pitchFamily="-1" charset="0"/>
              </a:rPr>
              <a:t>ing</a:t>
            </a:r>
          </a:p>
          <a:p>
            <a:pPr marL="292100" indent="-292100">
              <a:spcBef>
                <a:spcPct val="20000"/>
              </a:spcBef>
              <a:buFontTx/>
              <a:buChar char="•"/>
            </a:pPr>
            <a:r>
              <a:rPr lang="en-AU" sz="2000">
                <a:solidFill>
                  <a:srgbClr val="6666FF"/>
                </a:solidFill>
                <a:latin typeface="Tahoma" pitchFamily="-1" charset="0"/>
              </a:rPr>
              <a:t>Gaining experience as a coach</a:t>
            </a:r>
          </a:p>
        </p:txBody>
      </p:sp>
      <p:sp>
        <p:nvSpPr>
          <p:cNvPr id="39942" name="Text Box 5"/>
          <p:cNvSpPr txBox="1">
            <a:spLocks noChangeArrowheads="1"/>
          </p:cNvSpPr>
          <p:nvPr/>
        </p:nvSpPr>
        <p:spPr bwMode="auto">
          <a:xfrm>
            <a:off x="685800" y="3352800"/>
            <a:ext cx="3581400" cy="2652713"/>
          </a:xfrm>
          <a:prstGeom prst="rect">
            <a:avLst/>
          </a:prstGeom>
          <a:noFill/>
          <a:ln w="9525">
            <a:noFill/>
            <a:miter lim="800000"/>
            <a:headEnd/>
            <a:tailEnd/>
          </a:ln>
        </p:spPr>
        <p:txBody>
          <a:bodyPr>
            <a:prstTxWarp prst="textNoShape">
              <a:avLst/>
            </a:prstTxWarp>
            <a:spAutoFit/>
          </a:bodyPr>
          <a:lstStyle/>
          <a:p>
            <a:pPr marL="284163" indent="-284163"/>
            <a:r>
              <a:rPr lang="en-AU" sz="2800">
                <a:solidFill>
                  <a:srgbClr val="6666FF"/>
                </a:solidFill>
                <a:latin typeface="Tahoma" pitchFamily="-1" charset="0"/>
              </a:rPr>
              <a:t>Evaluating</a:t>
            </a:r>
          </a:p>
          <a:p>
            <a:pPr marL="284163" indent="-284163">
              <a:buFontTx/>
              <a:buChar char="•"/>
            </a:pPr>
            <a:r>
              <a:rPr lang="en-AU" sz="2000">
                <a:solidFill>
                  <a:srgbClr val="6666FF"/>
                </a:solidFill>
                <a:latin typeface="Tahoma" pitchFamily="-1" charset="0"/>
              </a:rPr>
              <a:t>External review</a:t>
            </a:r>
          </a:p>
          <a:p>
            <a:pPr marL="850900" lvl="2" indent="-185738">
              <a:buFontTx/>
              <a:buChar char="•"/>
            </a:pPr>
            <a:r>
              <a:rPr lang="en-AU" sz="2000">
                <a:solidFill>
                  <a:srgbClr val="6666FF"/>
                </a:solidFill>
                <a:latin typeface="Tahoma" pitchFamily="-1" charset="0"/>
              </a:rPr>
              <a:t>Peer assessment</a:t>
            </a:r>
          </a:p>
          <a:p>
            <a:pPr marL="850900" lvl="2" indent="-185738">
              <a:buFontTx/>
              <a:buChar char="•"/>
            </a:pPr>
            <a:r>
              <a:rPr lang="en-AU" sz="2000">
                <a:solidFill>
                  <a:srgbClr val="6666FF"/>
                </a:solidFill>
                <a:latin typeface="Tahoma" pitchFamily="-1" charset="0"/>
              </a:rPr>
              <a:t>Player evaluation</a:t>
            </a:r>
          </a:p>
          <a:p>
            <a:pPr marL="284163" indent="-284163">
              <a:buFontTx/>
              <a:buChar char="•"/>
            </a:pPr>
            <a:r>
              <a:rPr lang="en-AU" sz="2000">
                <a:solidFill>
                  <a:srgbClr val="6666FF"/>
                </a:solidFill>
                <a:latin typeface="Tahoma" pitchFamily="-1" charset="0"/>
              </a:rPr>
              <a:t>Self evaluation</a:t>
            </a:r>
          </a:p>
          <a:p>
            <a:pPr marL="850900" lvl="2" indent="-185738">
              <a:buFontTx/>
              <a:buChar char="•"/>
            </a:pPr>
            <a:r>
              <a:rPr lang="en-AU" sz="2000">
                <a:solidFill>
                  <a:srgbClr val="6666FF"/>
                </a:solidFill>
                <a:latin typeface="Tahoma" pitchFamily="-1" charset="0"/>
              </a:rPr>
              <a:t>Diary</a:t>
            </a:r>
          </a:p>
          <a:p>
            <a:pPr marL="850900" lvl="2" indent="-185738">
              <a:buFontTx/>
              <a:buChar char="•"/>
            </a:pPr>
            <a:r>
              <a:rPr lang="en-AU" sz="2000">
                <a:solidFill>
                  <a:srgbClr val="6666FF"/>
                </a:solidFill>
                <a:latin typeface="Tahoma" pitchFamily="-1" charset="0"/>
              </a:rPr>
              <a:t>Mentoring</a:t>
            </a:r>
          </a:p>
          <a:p>
            <a:pPr marL="850900" lvl="2" indent="-185738">
              <a:buFontTx/>
              <a:buChar char="•"/>
            </a:pPr>
            <a:r>
              <a:rPr lang="en-AU" sz="2000">
                <a:solidFill>
                  <a:srgbClr val="6666FF"/>
                </a:solidFill>
                <a:latin typeface="Tahoma" pitchFamily="-1" charset="0"/>
              </a:rPr>
              <a:t>Video self analysis</a:t>
            </a:r>
          </a:p>
        </p:txBody>
      </p:sp>
      <p:sp>
        <p:nvSpPr>
          <p:cNvPr id="39943" name="AutoShape 8"/>
          <p:cNvSpPr>
            <a:spLocks noChangeArrowheads="1"/>
          </p:cNvSpPr>
          <p:nvPr/>
        </p:nvSpPr>
        <p:spPr bwMode="auto">
          <a:xfrm rot="14114">
            <a:off x="1981200" y="2209800"/>
            <a:ext cx="1066800" cy="974725"/>
          </a:xfrm>
          <a:custGeom>
            <a:avLst/>
            <a:gdLst>
              <a:gd name="T0" fmla="*/ 747056 w 21600"/>
              <a:gd name="T1" fmla="*/ 0 h 21600"/>
              <a:gd name="T2" fmla="*/ 747056 w 21600"/>
              <a:gd name="T3" fmla="*/ 548644 h 21600"/>
              <a:gd name="T4" fmla="*/ 159872 w 21600"/>
              <a:gd name="T5" fmla="*/ 974725 h 21600"/>
              <a:gd name="T6" fmla="*/ 1066800 w 21600"/>
              <a:gd name="T7" fmla="*/ 274322 h 21600"/>
              <a:gd name="T8" fmla="*/ 3 60000 65536"/>
              <a:gd name="T9" fmla="*/ 1 60000 65536"/>
              <a:gd name="T10" fmla="*/ 1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FF00"/>
          </a:solidFill>
          <a:ln w="38100">
            <a:solidFill>
              <a:schemeClr val="tx1"/>
            </a:solidFill>
            <a:miter lim="800000"/>
            <a:headEnd/>
            <a:tailEnd/>
          </a:ln>
        </p:spPr>
        <p:txBody>
          <a:bodyPr wrap="none" anchor="ctr">
            <a:prstTxWarp prst="textNoShape">
              <a:avLst/>
            </a:prstTxWarp>
          </a:bodyPr>
          <a:lstStyle/>
          <a:p>
            <a:endParaRPr lang="en-GB"/>
          </a:p>
        </p:txBody>
      </p:sp>
      <p:sp>
        <p:nvSpPr>
          <p:cNvPr id="39944" name="AutoShape 9"/>
          <p:cNvSpPr>
            <a:spLocks noChangeArrowheads="1"/>
          </p:cNvSpPr>
          <p:nvPr/>
        </p:nvSpPr>
        <p:spPr bwMode="auto">
          <a:xfrm rot="5429854">
            <a:off x="6202363" y="2484437"/>
            <a:ext cx="1066800" cy="974725"/>
          </a:xfrm>
          <a:custGeom>
            <a:avLst/>
            <a:gdLst>
              <a:gd name="T0" fmla="*/ 747056 w 21600"/>
              <a:gd name="T1" fmla="*/ 0 h 21600"/>
              <a:gd name="T2" fmla="*/ 747056 w 21600"/>
              <a:gd name="T3" fmla="*/ 548644 h 21600"/>
              <a:gd name="T4" fmla="*/ 159872 w 21600"/>
              <a:gd name="T5" fmla="*/ 974725 h 21600"/>
              <a:gd name="T6" fmla="*/ 1066800 w 21600"/>
              <a:gd name="T7" fmla="*/ 274322 h 21600"/>
              <a:gd name="T8" fmla="*/ 3 60000 65536"/>
              <a:gd name="T9" fmla="*/ 1 60000 65536"/>
              <a:gd name="T10" fmla="*/ 1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FF00"/>
          </a:solidFill>
          <a:ln w="38100">
            <a:solidFill>
              <a:schemeClr val="tx1"/>
            </a:solidFill>
            <a:miter lim="800000"/>
            <a:headEnd/>
            <a:tailEnd/>
          </a:ln>
        </p:spPr>
        <p:txBody>
          <a:bodyPr wrap="none" anchor="ctr">
            <a:prstTxWarp prst="textNoShape">
              <a:avLst/>
            </a:prstTxWarp>
          </a:bodyPr>
          <a:lstStyle/>
          <a:p>
            <a:endParaRPr lang="en-GB"/>
          </a:p>
        </p:txBody>
      </p:sp>
      <p:sp>
        <p:nvSpPr>
          <p:cNvPr id="39945" name="AutoShape 10"/>
          <p:cNvSpPr>
            <a:spLocks noChangeArrowheads="1"/>
          </p:cNvSpPr>
          <p:nvPr/>
        </p:nvSpPr>
        <p:spPr bwMode="auto">
          <a:xfrm>
            <a:off x="4267200" y="4419600"/>
            <a:ext cx="1295400" cy="609600"/>
          </a:xfrm>
          <a:prstGeom prst="leftArrow">
            <a:avLst>
              <a:gd name="adj1" fmla="val 50000"/>
              <a:gd name="adj2" fmla="val 53125"/>
            </a:avLst>
          </a:prstGeom>
          <a:solidFill>
            <a:srgbClr val="FFFF00"/>
          </a:solidFill>
          <a:ln w="38100">
            <a:solidFill>
              <a:schemeClr val="tx1"/>
            </a:solidFill>
            <a:miter lim="800000"/>
            <a:headEnd/>
            <a:tailEnd/>
          </a:ln>
        </p:spPr>
        <p:txBody>
          <a:bodyPr wrap="none" anchor="ctr">
            <a:prstTxWarp prst="textNoShape">
              <a:avLst/>
            </a:prstTxWarp>
          </a:bodyPr>
          <a:lstStyle/>
          <a:p>
            <a:endParaRPr lang="en-GB"/>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4"/>
          <p:cNvSpPr>
            <a:spLocks noGrp="1"/>
          </p:cNvSpPr>
          <p:nvPr>
            <p:ph type="ftr" sz="quarter" idx="11"/>
          </p:nvPr>
        </p:nvSpPr>
        <p:spPr>
          <a:noFill/>
        </p:spPr>
        <p:txBody>
          <a:bodyPr/>
          <a:lstStyle/>
          <a:p>
            <a:r>
              <a:rPr lang="en-AU" dirty="0" smtClean="0"/>
              <a:t>John L. Schropfer</a:t>
            </a:r>
          </a:p>
        </p:txBody>
      </p:sp>
      <p:sp>
        <p:nvSpPr>
          <p:cNvPr id="40963" name="Rectangle 2"/>
          <p:cNvSpPr>
            <a:spLocks noGrp="1" noChangeArrowheads="1"/>
          </p:cNvSpPr>
          <p:nvPr>
            <p:ph type="title"/>
          </p:nvPr>
        </p:nvSpPr>
        <p:spPr/>
        <p:txBody>
          <a:bodyPr/>
          <a:lstStyle/>
          <a:p>
            <a:pPr algn="ctr" eaLnBrk="1" hangingPunct="1"/>
            <a:r>
              <a:rPr lang="en-AU" dirty="0"/>
              <a:t>The </a:t>
            </a:r>
            <a:r>
              <a:rPr lang="en-US" dirty="0" smtClean="0"/>
              <a:t>s</a:t>
            </a:r>
            <a:r>
              <a:rPr lang="en-AU" dirty="0" smtClean="0"/>
              <a:t>elf-</a:t>
            </a:r>
            <a:r>
              <a:rPr lang="en-US" dirty="0" smtClean="0"/>
              <a:t>r</a:t>
            </a:r>
            <a:r>
              <a:rPr lang="en-AU" dirty="0" err="1" smtClean="0"/>
              <a:t>eflection</a:t>
            </a:r>
            <a:r>
              <a:rPr lang="en-AU" dirty="0" smtClean="0"/>
              <a:t> </a:t>
            </a:r>
            <a:r>
              <a:rPr lang="en-US" dirty="0"/>
              <a:t>p</a:t>
            </a:r>
            <a:r>
              <a:rPr lang="en-AU" dirty="0" err="1"/>
              <a:t>rocess</a:t>
            </a:r>
            <a:endParaRPr lang="en-AU" dirty="0"/>
          </a:p>
        </p:txBody>
      </p:sp>
      <p:sp>
        <p:nvSpPr>
          <p:cNvPr id="40964" name="Rectangle 3"/>
          <p:cNvSpPr>
            <a:spLocks noGrp="1" noChangeArrowheads="1"/>
          </p:cNvSpPr>
          <p:nvPr>
            <p:ph type="body" idx="1"/>
          </p:nvPr>
        </p:nvSpPr>
        <p:spPr>
          <a:xfrm>
            <a:off x="3886200" y="1981200"/>
            <a:ext cx="1541463" cy="541338"/>
          </a:xfrm>
        </p:spPr>
        <p:txBody>
          <a:bodyPr/>
          <a:lstStyle/>
          <a:p>
            <a:pPr eaLnBrk="1" hangingPunct="1">
              <a:buFontTx/>
              <a:buNone/>
            </a:pPr>
            <a:r>
              <a:rPr lang="en-AU" sz="2400" b="1"/>
              <a:t>Action</a:t>
            </a:r>
          </a:p>
        </p:txBody>
      </p:sp>
      <p:sp>
        <p:nvSpPr>
          <p:cNvPr id="40965" name="AutoShape 4"/>
          <p:cNvSpPr>
            <a:spLocks noChangeArrowheads="1"/>
          </p:cNvSpPr>
          <p:nvPr/>
        </p:nvSpPr>
        <p:spPr bwMode="auto">
          <a:xfrm rot="2282666">
            <a:off x="5486400" y="2438400"/>
            <a:ext cx="1371600" cy="533400"/>
          </a:xfrm>
          <a:prstGeom prst="rightArrow">
            <a:avLst>
              <a:gd name="adj1" fmla="val 50000"/>
              <a:gd name="adj2" fmla="val 64286"/>
            </a:avLst>
          </a:prstGeom>
          <a:solidFill>
            <a:srgbClr val="FFFF00"/>
          </a:solidFill>
          <a:ln w="38100">
            <a:solidFill>
              <a:schemeClr val="tx1"/>
            </a:solidFill>
            <a:miter lim="800000"/>
            <a:headEnd/>
            <a:tailEnd/>
          </a:ln>
        </p:spPr>
        <p:txBody>
          <a:bodyPr wrap="none" anchor="ctr">
            <a:prstTxWarp prst="textNoShape">
              <a:avLst/>
            </a:prstTxWarp>
          </a:bodyPr>
          <a:lstStyle/>
          <a:p>
            <a:endParaRPr lang="en-GB"/>
          </a:p>
        </p:txBody>
      </p:sp>
      <p:sp>
        <p:nvSpPr>
          <p:cNvPr id="40966" name="AutoShape 5"/>
          <p:cNvSpPr>
            <a:spLocks noChangeArrowheads="1"/>
          </p:cNvSpPr>
          <p:nvPr/>
        </p:nvSpPr>
        <p:spPr bwMode="auto">
          <a:xfrm rot="8720475">
            <a:off x="5638800" y="4343400"/>
            <a:ext cx="1371600" cy="533400"/>
          </a:xfrm>
          <a:prstGeom prst="rightArrow">
            <a:avLst>
              <a:gd name="adj1" fmla="val 50000"/>
              <a:gd name="adj2" fmla="val 64286"/>
            </a:avLst>
          </a:prstGeom>
          <a:solidFill>
            <a:srgbClr val="FFFF00"/>
          </a:solidFill>
          <a:ln w="38100">
            <a:solidFill>
              <a:schemeClr val="tx1"/>
            </a:solidFill>
            <a:miter lim="800000"/>
            <a:headEnd/>
            <a:tailEnd/>
          </a:ln>
        </p:spPr>
        <p:txBody>
          <a:bodyPr wrap="none" anchor="ctr">
            <a:prstTxWarp prst="textNoShape">
              <a:avLst/>
            </a:prstTxWarp>
          </a:bodyPr>
          <a:lstStyle/>
          <a:p>
            <a:endParaRPr lang="en-GB"/>
          </a:p>
        </p:txBody>
      </p:sp>
      <p:sp>
        <p:nvSpPr>
          <p:cNvPr id="40967" name="AutoShape 6"/>
          <p:cNvSpPr>
            <a:spLocks noChangeArrowheads="1"/>
          </p:cNvSpPr>
          <p:nvPr/>
        </p:nvSpPr>
        <p:spPr bwMode="auto">
          <a:xfrm rot="-1633733">
            <a:off x="2133600" y="2286000"/>
            <a:ext cx="1371600" cy="533400"/>
          </a:xfrm>
          <a:prstGeom prst="rightArrow">
            <a:avLst>
              <a:gd name="adj1" fmla="val 50000"/>
              <a:gd name="adj2" fmla="val 64286"/>
            </a:avLst>
          </a:prstGeom>
          <a:solidFill>
            <a:srgbClr val="FFFF00"/>
          </a:solidFill>
          <a:ln w="38100">
            <a:solidFill>
              <a:schemeClr val="tx1"/>
            </a:solidFill>
            <a:miter lim="800000"/>
            <a:headEnd/>
            <a:tailEnd/>
          </a:ln>
        </p:spPr>
        <p:txBody>
          <a:bodyPr wrap="none" anchor="ctr">
            <a:prstTxWarp prst="textNoShape">
              <a:avLst/>
            </a:prstTxWarp>
          </a:bodyPr>
          <a:lstStyle/>
          <a:p>
            <a:endParaRPr lang="en-GB"/>
          </a:p>
        </p:txBody>
      </p:sp>
      <p:sp>
        <p:nvSpPr>
          <p:cNvPr id="40968" name="AutoShape 7"/>
          <p:cNvSpPr>
            <a:spLocks noChangeArrowheads="1"/>
          </p:cNvSpPr>
          <p:nvPr/>
        </p:nvSpPr>
        <p:spPr bwMode="auto">
          <a:xfrm rot="-9041184">
            <a:off x="2057400" y="4343400"/>
            <a:ext cx="1371600" cy="533400"/>
          </a:xfrm>
          <a:prstGeom prst="rightArrow">
            <a:avLst>
              <a:gd name="adj1" fmla="val 50000"/>
              <a:gd name="adj2" fmla="val 64286"/>
            </a:avLst>
          </a:prstGeom>
          <a:solidFill>
            <a:srgbClr val="FFFF00"/>
          </a:solidFill>
          <a:ln w="38100">
            <a:solidFill>
              <a:schemeClr val="tx1"/>
            </a:solidFill>
            <a:miter lim="800000"/>
            <a:headEnd/>
            <a:tailEnd/>
          </a:ln>
        </p:spPr>
        <p:txBody>
          <a:bodyPr wrap="none" anchor="ctr">
            <a:prstTxWarp prst="textNoShape">
              <a:avLst/>
            </a:prstTxWarp>
          </a:bodyPr>
          <a:lstStyle/>
          <a:p>
            <a:endParaRPr lang="en-GB"/>
          </a:p>
        </p:txBody>
      </p:sp>
      <p:sp>
        <p:nvSpPr>
          <p:cNvPr id="40969" name="Text Box 8"/>
          <p:cNvSpPr txBox="1">
            <a:spLocks noChangeArrowheads="1"/>
          </p:cNvSpPr>
          <p:nvPr/>
        </p:nvSpPr>
        <p:spPr bwMode="auto">
          <a:xfrm>
            <a:off x="990600" y="2971800"/>
            <a:ext cx="1905000" cy="1187450"/>
          </a:xfrm>
          <a:prstGeom prst="rect">
            <a:avLst/>
          </a:prstGeom>
          <a:noFill/>
          <a:ln w="9525">
            <a:noFill/>
            <a:miter lim="800000"/>
            <a:headEnd/>
            <a:tailEnd/>
          </a:ln>
        </p:spPr>
        <p:txBody>
          <a:bodyPr>
            <a:prstTxWarp prst="textNoShape">
              <a:avLst/>
            </a:prstTxWarp>
            <a:spAutoFit/>
          </a:bodyPr>
          <a:lstStyle/>
          <a:p>
            <a:pPr marL="342900" indent="-342900">
              <a:spcBef>
                <a:spcPct val="20000"/>
              </a:spcBef>
            </a:pPr>
            <a:r>
              <a:rPr lang="en-AU" b="1">
                <a:solidFill>
                  <a:srgbClr val="6666FF"/>
                </a:solidFill>
                <a:latin typeface="Tahoma" pitchFamily="-1" charset="0"/>
              </a:rPr>
              <a:t>Planning for change</a:t>
            </a:r>
          </a:p>
        </p:txBody>
      </p:sp>
      <p:sp>
        <p:nvSpPr>
          <p:cNvPr id="40970" name="Text Box 9"/>
          <p:cNvSpPr txBox="1">
            <a:spLocks noChangeArrowheads="1"/>
          </p:cNvSpPr>
          <p:nvPr/>
        </p:nvSpPr>
        <p:spPr bwMode="auto">
          <a:xfrm>
            <a:off x="3505200" y="4343400"/>
            <a:ext cx="2209800" cy="1309688"/>
          </a:xfrm>
          <a:prstGeom prst="rect">
            <a:avLst/>
          </a:prstGeom>
          <a:noFill/>
          <a:ln w="9525">
            <a:noFill/>
            <a:miter lim="800000"/>
            <a:headEnd/>
            <a:tailEnd/>
          </a:ln>
        </p:spPr>
        <p:txBody>
          <a:bodyPr>
            <a:prstTxWarp prst="textNoShape">
              <a:avLst/>
            </a:prstTxWarp>
            <a:spAutoFit/>
          </a:bodyPr>
          <a:lstStyle/>
          <a:p>
            <a:pPr algn="ctr">
              <a:spcBef>
                <a:spcPct val="20000"/>
              </a:spcBef>
            </a:pPr>
            <a:r>
              <a:rPr lang="en-AU" b="1">
                <a:solidFill>
                  <a:srgbClr val="6666FF"/>
                </a:solidFill>
                <a:latin typeface="Tahoma" pitchFamily="-1" charset="0"/>
              </a:rPr>
              <a:t>Recognition of things to</a:t>
            </a:r>
            <a:r>
              <a:rPr lang="en-AU" sz="3200" b="1">
                <a:solidFill>
                  <a:srgbClr val="6666FF"/>
                </a:solidFill>
                <a:latin typeface="Tahoma" pitchFamily="-1" charset="0"/>
              </a:rPr>
              <a:t> </a:t>
            </a:r>
            <a:r>
              <a:rPr lang="en-AU" b="1">
                <a:solidFill>
                  <a:srgbClr val="6666FF"/>
                </a:solidFill>
                <a:latin typeface="Tahoma" pitchFamily="-1" charset="0"/>
              </a:rPr>
              <a:t>improve</a:t>
            </a:r>
          </a:p>
        </p:txBody>
      </p:sp>
      <p:sp>
        <p:nvSpPr>
          <p:cNvPr id="40971" name="Text Box 10"/>
          <p:cNvSpPr txBox="1">
            <a:spLocks noChangeArrowheads="1"/>
          </p:cNvSpPr>
          <p:nvPr/>
        </p:nvSpPr>
        <p:spPr bwMode="auto">
          <a:xfrm>
            <a:off x="6553200" y="3200400"/>
            <a:ext cx="1676400" cy="822325"/>
          </a:xfrm>
          <a:prstGeom prst="rect">
            <a:avLst/>
          </a:prstGeom>
          <a:noFill/>
          <a:ln w="9525">
            <a:noFill/>
            <a:miter lim="800000"/>
            <a:headEnd/>
            <a:tailEnd/>
          </a:ln>
        </p:spPr>
        <p:txBody>
          <a:bodyPr>
            <a:prstTxWarp prst="textNoShape">
              <a:avLst/>
            </a:prstTxWarp>
            <a:spAutoFit/>
          </a:bodyPr>
          <a:lstStyle/>
          <a:p>
            <a:pPr>
              <a:spcBef>
                <a:spcPct val="20000"/>
              </a:spcBef>
            </a:pPr>
            <a:r>
              <a:rPr lang="en-AU" b="1">
                <a:solidFill>
                  <a:srgbClr val="6666FF"/>
                </a:solidFill>
                <a:latin typeface="Tahoma" pitchFamily="-1" charset="0"/>
              </a:rPr>
              <a:t>Self</a:t>
            </a:r>
            <a:r>
              <a:rPr lang="en-US" b="1">
                <a:solidFill>
                  <a:srgbClr val="6666FF"/>
                </a:solidFill>
                <a:latin typeface="Tahoma" pitchFamily="-1" charset="0"/>
              </a:rPr>
              <a:t> </a:t>
            </a:r>
            <a:r>
              <a:rPr lang="en-AU" b="1">
                <a:solidFill>
                  <a:srgbClr val="6666FF"/>
                </a:solidFill>
                <a:latin typeface="Tahoma" pitchFamily="-1" charset="0"/>
              </a:rPr>
              <a:t>reflection</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Styles</a:t>
            </a:r>
            <a:endParaRPr lang="en-GB" dirty="0"/>
          </a:p>
        </p:txBody>
      </p:sp>
      <p:sp>
        <p:nvSpPr>
          <p:cNvPr id="3" name="Content Placeholder 2"/>
          <p:cNvSpPr>
            <a:spLocks noGrp="1"/>
          </p:cNvSpPr>
          <p:nvPr>
            <p:ph idx="1"/>
          </p:nvPr>
        </p:nvSpPr>
        <p:spPr/>
        <p:txBody>
          <a:bodyPr/>
          <a:lstStyle/>
          <a:p>
            <a:r>
              <a:rPr lang="en-GB" sz="3600" b="1" dirty="0" smtClean="0"/>
              <a:t>Activists</a:t>
            </a:r>
          </a:p>
          <a:p>
            <a:r>
              <a:rPr lang="en-GB" sz="3600" b="1" dirty="0" smtClean="0"/>
              <a:t>Reflectors</a:t>
            </a:r>
          </a:p>
          <a:p>
            <a:r>
              <a:rPr lang="en-GB" sz="3600" b="1" dirty="0" smtClean="0"/>
              <a:t>Pragmatists</a:t>
            </a:r>
          </a:p>
          <a:p>
            <a:r>
              <a:rPr lang="en-GB" sz="3600" b="1" dirty="0" smtClean="0"/>
              <a:t>Theorists</a:t>
            </a:r>
          </a:p>
          <a:p>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87110"/>
          </a:xfrm>
        </p:spPr>
        <p:txBody>
          <a:bodyPr>
            <a:normAutofit fontScale="90000"/>
          </a:bodyPr>
          <a:lstStyle/>
          <a:p>
            <a:r>
              <a:rPr lang="en-GB" dirty="0" smtClean="0"/>
              <a:t>Activists</a:t>
            </a:r>
            <a:endParaRPr lang="en-GB" dirty="0"/>
          </a:p>
        </p:txBody>
      </p:sp>
      <p:sp>
        <p:nvSpPr>
          <p:cNvPr id="3" name="Content Placeholder 2"/>
          <p:cNvSpPr>
            <a:spLocks noGrp="1"/>
          </p:cNvSpPr>
          <p:nvPr>
            <p:ph idx="1"/>
          </p:nvPr>
        </p:nvSpPr>
        <p:spPr>
          <a:xfrm>
            <a:off x="457200" y="1447157"/>
            <a:ext cx="8229600" cy="4877443"/>
          </a:xfrm>
        </p:spPr>
        <p:txBody>
          <a:bodyPr/>
          <a:lstStyle/>
          <a:p>
            <a:pPr lvl="0"/>
            <a:r>
              <a:rPr lang="en-GB" dirty="0" smtClean="0"/>
              <a:t>are logical thinkers </a:t>
            </a:r>
            <a:endParaRPr lang="en-GB" b="1" dirty="0" smtClean="0"/>
          </a:p>
          <a:p>
            <a:pPr lvl="0"/>
            <a:r>
              <a:rPr lang="en-GB" dirty="0" smtClean="0"/>
              <a:t>learn by doing, by trial and error</a:t>
            </a:r>
            <a:endParaRPr lang="en-GB" b="1" dirty="0" smtClean="0"/>
          </a:p>
          <a:p>
            <a:pPr lvl="0"/>
            <a:r>
              <a:rPr lang="en-GB" dirty="0" smtClean="0"/>
              <a:t>throw themselves in the deep-end and have a go,</a:t>
            </a:r>
            <a:endParaRPr lang="en-GB" b="1" dirty="0" smtClean="0"/>
          </a:p>
          <a:p>
            <a:pPr lvl="0"/>
            <a:r>
              <a:rPr lang="en-GB" dirty="0" smtClean="0"/>
              <a:t>are fully involved, open minded and enthusiastic,</a:t>
            </a:r>
            <a:endParaRPr lang="en-GB" b="1" dirty="0" smtClean="0"/>
          </a:p>
          <a:p>
            <a:pPr lvl="0"/>
            <a:r>
              <a:rPr lang="en-GB" dirty="0" smtClean="0"/>
              <a:t>creative in brainstorming</a:t>
            </a:r>
            <a:endParaRPr lang="en-GB" b="1" dirty="0" smtClean="0"/>
          </a:p>
          <a:p>
            <a:pPr lvl="0"/>
            <a:r>
              <a:rPr lang="en-GB" dirty="0" smtClean="0"/>
              <a:t>thrive on challenge</a:t>
            </a:r>
            <a:endParaRPr lang="en-GB" b="1" dirty="0" smtClean="0"/>
          </a:p>
          <a:p>
            <a:pPr lvl="0"/>
            <a:r>
              <a:rPr lang="en-GB" dirty="0" smtClean="0"/>
              <a:t>think out loud </a:t>
            </a:r>
            <a:endParaRPr lang="en-GB" b="1" dirty="0" smtClean="0"/>
          </a:p>
          <a:p>
            <a:pPr lvl="0"/>
            <a:r>
              <a:rPr lang="en-GB" dirty="0" smtClean="0"/>
              <a:t>are quick to take part</a:t>
            </a:r>
            <a:endParaRPr lang="en-GB" b="1" dirty="0" smtClean="0"/>
          </a:p>
          <a:p>
            <a:pPr lvl="0"/>
            <a:r>
              <a:rPr lang="en-GB" dirty="0" smtClean="0"/>
              <a:t>are willing to answer questions</a:t>
            </a:r>
            <a:endParaRPr lang="en-GB" b="1" dirty="0" smtClean="0"/>
          </a:p>
          <a:p>
            <a:pPr lvl="0"/>
            <a:r>
              <a:rPr lang="en-GB" i="1" dirty="0" smtClean="0"/>
              <a:t>‘I’ll try anything once’</a:t>
            </a:r>
            <a:endParaRPr lang="en-GB" b="1" dirty="0" smtClean="0"/>
          </a:p>
          <a:p>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3164"/>
            <a:ext cx="8229600" cy="748189"/>
          </a:xfrm>
        </p:spPr>
        <p:txBody>
          <a:bodyPr>
            <a:normAutofit/>
          </a:bodyPr>
          <a:lstStyle/>
          <a:p>
            <a:r>
              <a:rPr lang="en-GB" dirty="0" smtClean="0"/>
              <a:t>Reflectors</a:t>
            </a:r>
            <a:endParaRPr lang="en-GB" dirty="0"/>
          </a:p>
        </p:txBody>
      </p:sp>
      <p:sp>
        <p:nvSpPr>
          <p:cNvPr id="3" name="Content Placeholder 2"/>
          <p:cNvSpPr>
            <a:spLocks noGrp="1"/>
          </p:cNvSpPr>
          <p:nvPr>
            <p:ph idx="1"/>
          </p:nvPr>
        </p:nvSpPr>
        <p:spPr>
          <a:xfrm>
            <a:off x="457200" y="1299488"/>
            <a:ext cx="8229600" cy="4902615"/>
          </a:xfrm>
        </p:spPr>
        <p:txBody>
          <a:bodyPr/>
          <a:lstStyle/>
          <a:p>
            <a:pPr lvl="0"/>
            <a:r>
              <a:rPr lang="en-GB" dirty="0" smtClean="0"/>
              <a:t>are contemplative learners</a:t>
            </a:r>
            <a:endParaRPr lang="en-GB" b="1" dirty="0" smtClean="0"/>
          </a:p>
          <a:p>
            <a:pPr lvl="0"/>
            <a:r>
              <a:rPr lang="en-GB" dirty="0" smtClean="0"/>
              <a:t>like to think it through first, understand and feel in control of new ideas before using them</a:t>
            </a:r>
            <a:endParaRPr lang="en-GB" b="1" dirty="0" smtClean="0"/>
          </a:p>
          <a:p>
            <a:pPr lvl="0"/>
            <a:r>
              <a:rPr lang="en-GB" dirty="0" smtClean="0"/>
              <a:t>like to watch others and reflect</a:t>
            </a:r>
            <a:endParaRPr lang="en-GB" b="1" dirty="0" smtClean="0"/>
          </a:p>
          <a:p>
            <a:pPr lvl="0"/>
            <a:r>
              <a:rPr lang="en-GB" dirty="0" smtClean="0"/>
              <a:t>appear unruffled and tolerant</a:t>
            </a:r>
            <a:endParaRPr lang="en-GB" b="1" dirty="0" smtClean="0"/>
          </a:p>
          <a:p>
            <a:pPr lvl="0"/>
            <a:r>
              <a:rPr lang="en-GB" dirty="0" smtClean="0"/>
              <a:t>delay drawing conclusions</a:t>
            </a:r>
            <a:endParaRPr lang="en-GB" b="1" dirty="0" smtClean="0"/>
          </a:p>
          <a:p>
            <a:pPr lvl="0"/>
            <a:r>
              <a:rPr lang="en-GB" dirty="0" smtClean="0"/>
              <a:t>sleep on problems</a:t>
            </a:r>
            <a:endParaRPr lang="en-GB" b="1" dirty="0" smtClean="0"/>
          </a:p>
          <a:p>
            <a:pPr lvl="0"/>
            <a:r>
              <a:rPr lang="en-GB" dirty="0" smtClean="0"/>
              <a:t>take a back seat, listen first, speak later</a:t>
            </a:r>
            <a:endParaRPr lang="en-GB" b="1" dirty="0" smtClean="0"/>
          </a:p>
          <a:p>
            <a:pPr lvl="0"/>
            <a:r>
              <a:rPr lang="en-GB" dirty="0" smtClean="0"/>
              <a:t>think things through before speaking</a:t>
            </a:r>
            <a:endParaRPr lang="en-GB" b="1" dirty="0" smtClean="0"/>
          </a:p>
          <a:p>
            <a:r>
              <a:rPr lang="en-GB" b="1" i="1" dirty="0" smtClean="0"/>
              <a:t>‘look before you leap’</a:t>
            </a:r>
            <a:r>
              <a:rPr lang="en-GB" dirty="0" smtClean="0"/>
              <a:t> </a:t>
            </a:r>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2230"/>
            <a:ext cx="8229600" cy="590677"/>
          </a:xfrm>
        </p:spPr>
        <p:txBody>
          <a:bodyPr>
            <a:normAutofit fontScale="90000"/>
          </a:bodyPr>
          <a:lstStyle/>
          <a:p>
            <a:r>
              <a:rPr lang="en-GB" dirty="0" smtClean="0"/>
              <a:t>Pragmatists</a:t>
            </a:r>
            <a:endParaRPr lang="en-GB" dirty="0"/>
          </a:p>
        </p:txBody>
      </p:sp>
      <p:sp>
        <p:nvSpPr>
          <p:cNvPr id="3" name="Content Placeholder 2"/>
          <p:cNvSpPr>
            <a:spLocks noGrp="1"/>
          </p:cNvSpPr>
          <p:nvPr>
            <p:ph idx="1"/>
          </p:nvPr>
        </p:nvSpPr>
        <p:spPr>
          <a:xfrm>
            <a:off x="457200" y="1368401"/>
            <a:ext cx="8229600" cy="4774634"/>
          </a:xfrm>
        </p:spPr>
        <p:txBody>
          <a:bodyPr>
            <a:noAutofit/>
          </a:bodyPr>
          <a:lstStyle/>
          <a:p>
            <a:pPr lvl="0"/>
            <a:r>
              <a:rPr lang="en-GB" sz="2800" dirty="0" smtClean="0"/>
              <a:t>Are problem solvers</a:t>
            </a:r>
            <a:endParaRPr lang="en-GB" sz="2800" b="1" dirty="0" smtClean="0"/>
          </a:p>
          <a:p>
            <a:pPr lvl="0"/>
            <a:r>
              <a:rPr lang="en-GB" sz="2800" dirty="0" smtClean="0"/>
              <a:t>focus on ways to resolve their immediate difficulties</a:t>
            </a:r>
            <a:endParaRPr lang="en-GB" sz="2800" b="1" dirty="0" smtClean="0"/>
          </a:p>
          <a:p>
            <a:pPr lvl="0"/>
            <a:r>
              <a:rPr lang="en-GB" sz="2800" dirty="0" smtClean="0"/>
              <a:t>need to see the application and/or /relevance of something new, where and whether it works but not necessarily how</a:t>
            </a:r>
            <a:endParaRPr lang="en-GB" sz="2800" b="1" dirty="0" smtClean="0"/>
          </a:p>
          <a:p>
            <a:pPr lvl="0"/>
            <a:r>
              <a:rPr lang="en-GB" sz="2800" dirty="0" smtClean="0"/>
              <a:t>test out new ideas &amp; theories</a:t>
            </a:r>
            <a:endParaRPr lang="en-GB" sz="2800" b="1" dirty="0" smtClean="0"/>
          </a:p>
          <a:p>
            <a:pPr lvl="0"/>
            <a:r>
              <a:rPr lang="en-GB" sz="2800" dirty="0" smtClean="0"/>
              <a:t>get on with things, impatient if things drag on </a:t>
            </a:r>
            <a:endParaRPr lang="en-GB" sz="2800" b="1" dirty="0" smtClean="0"/>
          </a:p>
          <a:p>
            <a:r>
              <a:rPr lang="en-GB" sz="2800" b="1" i="1" dirty="0" smtClean="0"/>
              <a:t>‘let’s not beat about the bush’ </a:t>
            </a:r>
            <a:endParaRPr lang="en-GB" sz="28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9"/>
            <a:ext cx="8229600" cy="556022"/>
          </a:xfrm>
        </p:spPr>
        <p:txBody>
          <a:bodyPr>
            <a:normAutofit fontScale="90000"/>
          </a:bodyPr>
          <a:lstStyle/>
          <a:p>
            <a:r>
              <a:rPr lang="en-GB" dirty="0" smtClean="0"/>
              <a:t>Theorists</a:t>
            </a:r>
            <a:endParaRPr lang="en-GB" dirty="0"/>
          </a:p>
        </p:txBody>
      </p:sp>
      <p:sp>
        <p:nvSpPr>
          <p:cNvPr id="3" name="Content Placeholder 2"/>
          <p:cNvSpPr>
            <a:spLocks noGrp="1"/>
          </p:cNvSpPr>
          <p:nvPr>
            <p:ph idx="1"/>
          </p:nvPr>
        </p:nvSpPr>
        <p:spPr>
          <a:xfrm>
            <a:off x="457200" y="1496380"/>
            <a:ext cx="8229600" cy="4828220"/>
          </a:xfrm>
        </p:spPr>
        <p:txBody>
          <a:bodyPr>
            <a:normAutofit lnSpcReduction="10000"/>
          </a:bodyPr>
          <a:lstStyle/>
          <a:p>
            <a:pPr lvl="0"/>
            <a:r>
              <a:rPr lang="en-GB" dirty="0" smtClean="0"/>
              <a:t>like to work things out by fitting them into a framework</a:t>
            </a:r>
            <a:endParaRPr lang="en-GB" b="1" dirty="0" smtClean="0"/>
          </a:p>
          <a:p>
            <a:pPr lvl="0"/>
            <a:r>
              <a:rPr lang="en-GB" dirty="0" smtClean="0"/>
              <a:t>work through from A-Z first</a:t>
            </a:r>
            <a:endParaRPr lang="en-GB" b="1" dirty="0" smtClean="0"/>
          </a:p>
          <a:p>
            <a:pPr lvl="0"/>
            <a:r>
              <a:rPr lang="en-GB" dirty="0" smtClean="0"/>
              <a:t>are logical &amp; analytical</a:t>
            </a:r>
            <a:endParaRPr lang="en-GB" b="1" dirty="0" smtClean="0"/>
          </a:p>
          <a:p>
            <a:pPr lvl="0"/>
            <a:r>
              <a:rPr lang="en-GB" dirty="0" smtClean="0"/>
              <a:t>are perfectionists,</a:t>
            </a:r>
            <a:endParaRPr lang="en-GB" b="1" dirty="0" smtClean="0"/>
          </a:p>
          <a:p>
            <a:pPr lvl="0"/>
            <a:r>
              <a:rPr lang="en-GB" dirty="0" smtClean="0"/>
              <a:t>like models, systems, theories</a:t>
            </a:r>
            <a:endParaRPr lang="en-GB" b="1" dirty="0" smtClean="0"/>
          </a:p>
          <a:p>
            <a:pPr lvl="0"/>
            <a:r>
              <a:rPr lang="en-GB" dirty="0" smtClean="0"/>
              <a:t>are detached &amp; objective  </a:t>
            </a:r>
            <a:endParaRPr lang="en-GB" b="1" dirty="0" smtClean="0"/>
          </a:p>
          <a:p>
            <a:pPr lvl="0"/>
            <a:r>
              <a:rPr lang="en-GB" dirty="0" smtClean="0"/>
              <a:t>mistrust intuition, creativity </a:t>
            </a:r>
            <a:endParaRPr lang="en-GB" b="1" dirty="0" smtClean="0"/>
          </a:p>
          <a:p>
            <a:pPr lvl="0"/>
            <a:r>
              <a:rPr lang="en-GB" dirty="0" smtClean="0"/>
              <a:t>ask why</a:t>
            </a:r>
            <a:endParaRPr lang="en-GB" b="1" dirty="0" smtClean="0"/>
          </a:p>
          <a:p>
            <a:pPr lvl="0"/>
            <a:r>
              <a:rPr lang="en-GB" dirty="0" smtClean="0"/>
              <a:t>need to know the theory before they will have a go</a:t>
            </a:r>
            <a:endParaRPr lang="en-GB" b="1" dirty="0" smtClean="0"/>
          </a:p>
          <a:p>
            <a:r>
              <a:rPr lang="en-GB" b="1" dirty="0" smtClean="0"/>
              <a:t>‘</a:t>
            </a:r>
            <a:r>
              <a:rPr lang="en-GB" b="1" i="1" dirty="0" smtClean="0"/>
              <a:t>does it make sense’</a:t>
            </a:r>
            <a:r>
              <a:rPr lang="en-GB" b="1" dirty="0" smtClean="0"/>
              <a:t>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ＭＳ Ｐ明朝"/>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Flow.thmx</Template>
  <TotalTime>619</TotalTime>
  <Words>2745</Words>
  <Application>Microsoft Macintosh PowerPoint</Application>
  <PresentationFormat>On-screen Show (4:3)</PresentationFormat>
  <Paragraphs>412</Paragraphs>
  <Slides>56</Slides>
  <Notes>2</Notes>
  <HiddenSlides>0</HiddenSlides>
  <MMClips>1</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Flow</vt:lpstr>
      <vt:lpstr>Provide Mentoring Support to a Colleague John L. Schropfer</vt:lpstr>
      <vt:lpstr>Learning Outcomes By the end of this session you:</vt:lpstr>
      <vt:lpstr>Mentoring Purposes</vt:lpstr>
      <vt:lpstr>PowerPoint Presentation</vt:lpstr>
      <vt:lpstr>What is mentoring?</vt:lpstr>
      <vt:lpstr>Empowerment</vt:lpstr>
      <vt:lpstr>Mentoring</vt:lpstr>
      <vt:lpstr>Two-way process of mentoring</vt:lpstr>
      <vt:lpstr>Empowerment</vt:lpstr>
      <vt:lpstr>Mentoring Roles</vt:lpstr>
      <vt:lpstr>Do I have what it takes? </vt:lpstr>
      <vt:lpstr> What does a mentor need to be effective? </vt:lpstr>
      <vt:lpstr>Some Characteristics of a Good Mentor</vt:lpstr>
      <vt:lpstr> Establish a relationship </vt:lpstr>
      <vt:lpstr>Offer mentoring support </vt:lpstr>
      <vt:lpstr>Some Characteristics of a Good Coach  (in a mentoring relationship)</vt:lpstr>
      <vt:lpstr>TASK 3.   Interactive;  </vt:lpstr>
      <vt:lpstr>Working together</vt:lpstr>
      <vt:lpstr>What does the mentor need to do?</vt:lpstr>
      <vt:lpstr>PowerPoint Presentation</vt:lpstr>
      <vt:lpstr>Identification of intended outcomes</vt:lpstr>
      <vt:lpstr>Module 2. The GROW model.</vt:lpstr>
      <vt:lpstr>Mentor</vt:lpstr>
      <vt:lpstr> Factual/Convergent/Divergent/Evaluative Questioning </vt:lpstr>
      <vt:lpstr>Importance of listening</vt:lpstr>
      <vt:lpstr>PowerPoint Presentation</vt:lpstr>
      <vt:lpstr>Planning to meet needs</vt:lpstr>
      <vt:lpstr>Planning to meet needs</vt:lpstr>
      <vt:lpstr>Mentoring Record</vt:lpstr>
      <vt:lpstr>Consolidation</vt:lpstr>
      <vt:lpstr>Observation</vt:lpstr>
      <vt:lpstr>Review &amp; Evaluation –  Effective feedback</vt:lpstr>
      <vt:lpstr>Facilitating Evaluation</vt:lpstr>
      <vt:lpstr>Planning for further improvement </vt:lpstr>
      <vt:lpstr>Scenarios</vt:lpstr>
      <vt:lpstr>Conclusions</vt:lpstr>
      <vt:lpstr>Skills Mentors Require</vt:lpstr>
      <vt:lpstr>The Mentoring Process</vt:lpstr>
      <vt:lpstr>Foundations for successful mentoring relationships</vt:lpstr>
      <vt:lpstr>Goal Setting</vt:lpstr>
      <vt:lpstr>Empowering the coach</vt:lpstr>
      <vt:lpstr>Observation checklist</vt:lpstr>
      <vt:lpstr>Why use questions???</vt:lpstr>
      <vt:lpstr>Techniques for asking questions</vt:lpstr>
      <vt:lpstr>Use of appropriate questions</vt:lpstr>
      <vt:lpstr>Use of appropriate questions</vt:lpstr>
      <vt:lpstr>How to give feedback</vt:lpstr>
      <vt:lpstr>Reasons for failure of feedback</vt:lpstr>
      <vt:lpstr>Receiving feedback</vt:lpstr>
      <vt:lpstr>How can you improve as a coach?</vt:lpstr>
      <vt:lpstr>The self-reflection process</vt:lpstr>
      <vt:lpstr>Learning Styles</vt:lpstr>
      <vt:lpstr>Activists</vt:lpstr>
      <vt:lpstr>Reflectors</vt:lpstr>
      <vt:lpstr>Pragmatists</vt:lpstr>
      <vt:lpstr>Theorists</vt:lpstr>
    </vt:vector>
  </TitlesOfParts>
  <Company>wru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John Schropfer</dc:creator>
  <cp:lastModifiedBy>John Schropfer</cp:lastModifiedBy>
  <cp:revision>11</cp:revision>
  <dcterms:created xsi:type="dcterms:W3CDTF">2012-01-29T17:21:22Z</dcterms:created>
  <dcterms:modified xsi:type="dcterms:W3CDTF">2012-01-30T17:37:29Z</dcterms:modified>
</cp:coreProperties>
</file>