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72" r:id="rId7"/>
    <p:sldId id="261" r:id="rId8"/>
    <p:sldId id="271"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BE2EB3-9186-4CE8-BB9F-6C41BAE168A3}" v="110" dt="2026-02-15T11:41:40.443"/>
    <p1510:client id="{8E81154D-669A-4ED3-B638-EF21B733AECB}" v="7" dt="2026-02-15T12:15:15.2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660"/>
  </p:normalViewPr>
  <p:slideViewPr>
    <p:cSldViewPr snapToGrid="0">
      <p:cViewPr varScale="1">
        <p:scale>
          <a:sx n="72" d="100"/>
          <a:sy n="72" d="100"/>
        </p:scale>
        <p:origin x="855"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Mihaila" userId="17066ebd82196386" providerId="LiveId" clId="{5B57490D-8F63-413E-B405-83A17D3E2CBA}"/>
    <pc:docChg chg="custSel addSld delSld modSld">
      <pc:chgData name="Alina Mihaila" userId="17066ebd82196386" providerId="LiveId" clId="{5B57490D-8F63-413E-B405-83A17D3E2CBA}" dt="2026-02-15T12:15:37.524" v="80" actId="27636"/>
      <pc:docMkLst>
        <pc:docMk/>
      </pc:docMkLst>
      <pc:sldChg chg="addSp modSp mod">
        <pc:chgData name="Alina Mihaila" userId="17066ebd82196386" providerId="LiveId" clId="{5B57490D-8F63-413E-B405-83A17D3E2CBA}" dt="2026-02-15T12:02:56.800" v="43" actId="14100"/>
        <pc:sldMkLst>
          <pc:docMk/>
          <pc:sldMk cId="894450367" sldId="261"/>
        </pc:sldMkLst>
        <pc:spChg chg="add mod">
          <ac:chgData name="Alina Mihaila" userId="17066ebd82196386" providerId="LiveId" clId="{5B57490D-8F63-413E-B405-83A17D3E2CBA}" dt="2026-02-15T12:02:56.800" v="43" actId="14100"/>
          <ac:spMkLst>
            <pc:docMk/>
            <pc:sldMk cId="894450367" sldId="261"/>
            <ac:spMk id="6" creationId="{0A91EA81-C3BC-6573-BDA2-B758D71C74C8}"/>
          </ac:spMkLst>
        </pc:spChg>
        <pc:picChg chg="mod">
          <ac:chgData name="Alina Mihaila" userId="17066ebd82196386" providerId="LiveId" clId="{5B57490D-8F63-413E-B405-83A17D3E2CBA}" dt="2026-02-15T12:02:50.575" v="41" actId="1035"/>
          <ac:picMkLst>
            <pc:docMk/>
            <pc:sldMk cId="894450367" sldId="261"/>
            <ac:picMk id="4" creationId="{1FAA47C8-C876-991A-2CBA-D712016DE3C4}"/>
          </ac:picMkLst>
        </pc:picChg>
        <pc:picChg chg="add mod">
          <ac:chgData name="Alina Mihaila" userId="17066ebd82196386" providerId="LiveId" clId="{5B57490D-8F63-413E-B405-83A17D3E2CBA}" dt="2026-02-15T12:02:56.800" v="43" actId="14100"/>
          <ac:picMkLst>
            <pc:docMk/>
            <pc:sldMk cId="894450367" sldId="261"/>
            <ac:picMk id="5" creationId="{40CA9E0C-F246-DD62-A66B-92E6AD6ED4A4}"/>
          </ac:picMkLst>
        </pc:picChg>
      </pc:sldChg>
      <pc:sldChg chg="delSp modSp del mod">
        <pc:chgData name="Alina Mihaila" userId="17066ebd82196386" providerId="LiveId" clId="{5B57490D-8F63-413E-B405-83A17D3E2CBA}" dt="2026-02-15T12:06:37.638" v="58" actId="2696"/>
        <pc:sldMkLst>
          <pc:docMk/>
          <pc:sldMk cId="3055677534" sldId="263"/>
        </pc:sldMkLst>
        <pc:spChg chg="mod">
          <ac:chgData name="Alina Mihaila" userId="17066ebd82196386" providerId="LiveId" clId="{5B57490D-8F63-413E-B405-83A17D3E2CBA}" dt="2026-02-15T12:04:51.694" v="54" actId="27636"/>
          <ac:spMkLst>
            <pc:docMk/>
            <pc:sldMk cId="3055677534" sldId="263"/>
            <ac:spMk id="3" creationId="{1B0C0D92-0DA7-C42A-40DA-AD817F7B03DF}"/>
          </ac:spMkLst>
        </pc:spChg>
        <pc:spChg chg="del">
          <ac:chgData name="Alina Mihaila" userId="17066ebd82196386" providerId="LiveId" clId="{5B57490D-8F63-413E-B405-83A17D3E2CBA}" dt="2026-02-15T12:02:38.887" v="4" actId="21"/>
          <ac:spMkLst>
            <pc:docMk/>
            <pc:sldMk cId="3055677534" sldId="263"/>
            <ac:spMk id="6" creationId="{0A91EA81-C3BC-6573-BDA2-B758D71C74C8}"/>
          </ac:spMkLst>
        </pc:spChg>
        <pc:picChg chg="del mod">
          <ac:chgData name="Alina Mihaila" userId="17066ebd82196386" providerId="LiveId" clId="{5B57490D-8F63-413E-B405-83A17D3E2CBA}" dt="2026-02-15T12:02:38.887" v="4" actId="21"/>
          <ac:picMkLst>
            <pc:docMk/>
            <pc:sldMk cId="3055677534" sldId="263"/>
            <ac:picMk id="4" creationId="{40CA9E0C-F246-DD62-A66B-92E6AD6ED4A4}"/>
          </ac:picMkLst>
        </pc:picChg>
      </pc:sldChg>
      <pc:sldChg chg="delSp modSp mod">
        <pc:chgData name="Alina Mihaila" userId="17066ebd82196386" providerId="LiveId" clId="{5B57490D-8F63-413E-B405-83A17D3E2CBA}" dt="2026-02-15T12:13:50.545" v="71" actId="478"/>
        <pc:sldMkLst>
          <pc:docMk/>
          <pc:sldMk cId="3503030097" sldId="266"/>
        </pc:sldMkLst>
        <pc:spChg chg="mod">
          <ac:chgData name="Alina Mihaila" userId="17066ebd82196386" providerId="LiveId" clId="{5B57490D-8F63-413E-B405-83A17D3E2CBA}" dt="2026-02-15T12:13:44.985" v="69" actId="255"/>
          <ac:spMkLst>
            <pc:docMk/>
            <pc:sldMk cId="3503030097" sldId="266"/>
            <ac:spMk id="2" creationId="{6621FD4B-720A-F730-90CA-C64406DD125D}"/>
          </ac:spMkLst>
        </pc:spChg>
        <pc:spChg chg="del mod">
          <ac:chgData name="Alina Mihaila" userId="17066ebd82196386" providerId="LiveId" clId="{5B57490D-8F63-413E-B405-83A17D3E2CBA}" dt="2026-02-15T12:13:50.545" v="71" actId="478"/>
          <ac:spMkLst>
            <pc:docMk/>
            <pc:sldMk cId="3503030097" sldId="266"/>
            <ac:spMk id="7" creationId="{F3B01E97-FF81-B6E2-03CD-FE15F3F14B83}"/>
          </ac:spMkLst>
        </pc:spChg>
        <pc:picChg chg="del mod">
          <ac:chgData name="Alina Mihaila" userId="17066ebd82196386" providerId="LiveId" clId="{5B57490D-8F63-413E-B405-83A17D3E2CBA}" dt="2026-02-15T12:13:08.169" v="66" actId="478"/>
          <ac:picMkLst>
            <pc:docMk/>
            <pc:sldMk cId="3503030097" sldId="266"/>
            <ac:picMk id="6" creationId="{A837FF7B-BB66-EC37-FEE7-9D545F30FFEE}"/>
          </ac:picMkLst>
        </pc:picChg>
      </pc:sldChg>
      <pc:sldChg chg="modSp mod">
        <pc:chgData name="Alina Mihaila" userId="17066ebd82196386" providerId="LiveId" clId="{5B57490D-8F63-413E-B405-83A17D3E2CBA}" dt="2026-02-15T12:15:37.524" v="80" actId="27636"/>
        <pc:sldMkLst>
          <pc:docMk/>
          <pc:sldMk cId="3090989630" sldId="267"/>
        </pc:sldMkLst>
        <pc:spChg chg="mod">
          <ac:chgData name="Alina Mihaila" userId="17066ebd82196386" providerId="LiveId" clId="{5B57490D-8F63-413E-B405-83A17D3E2CBA}" dt="2026-02-15T12:15:37.524" v="80" actId="27636"/>
          <ac:spMkLst>
            <pc:docMk/>
            <pc:sldMk cId="3090989630" sldId="267"/>
            <ac:spMk id="3" creationId="{25F4A57F-E79E-AD50-1C13-048FD4145DD0}"/>
          </ac:spMkLst>
        </pc:spChg>
      </pc:sldChg>
      <pc:sldChg chg="delSp modSp new mod">
        <pc:chgData name="Alina Mihaila" userId="17066ebd82196386" providerId="LiveId" clId="{5B57490D-8F63-413E-B405-83A17D3E2CBA}" dt="2026-02-15T12:06:52.476" v="59" actId="5793"/>
        <pc:sldMkLst>
          <pc:docMk/>
          <pc:sldMk cId="2520154310" sldId="271"/>
        </pc:sldMkLst>
        <pc:spChg chg="del">
          <ac:chgData name="Alina Mihaila" userId="17066ebd82196386" providerId="LiveId" clId="{5B57490D-8F63-413E-B405-83A17D3E2CBA}" dt="2026-02-15T12:03:42.282" v="48" actId="478"/>
          <ac:spMkLst>
            <pc:docMk/>
            <pc:sldMk cId="2520154310" sldId="271"/>
            <ac:spMk id="2" creationId="{E8128F2A-C865-8F67-1C29-56F83FA94E54}"/>
          </ac:spMkLst>
        </pc:spChg>
        <pc:spChg chg="mod">
          <ac:chgData name="Alina Mihaila" userId="17066ebd82196386" providerId="LiveId" clId="{5B57490D-8F63-413E-B405-83A17D3E2CBA}" dt="2026-02-15T12:06:52.476" v="59" actId="5793"/>
          <ac:spMkLst>
            <pc:docMk/>
            <pc:sldMk cId="2520154310" sldId="271"/>
            <ac:spMk id="3" creationId="{DF913D80-AD52-4100-6AD6-FB75CB19A0EC}"/>
          </ac:spMkLst>
        </pc:spChg>
      </pc:sldChg>
      <pc:sldChg chg="delSp modSp new mod">
        <pc:chgData name="Alina Mihaila" userId="17066ebd82196386" providerId="LiveId" clId="{5B57490D-8F63-413E-B405-83A17D3E2CBA}" dt="2026-02-15T12:05:03.280" v="57" actId="478"/>
        <pc:sldMkLst>
          <pc:docMk/>
          <pc:sldMk cId="3741976337" sldId="272"/>
        </pc:sldMkLst>
        <pc:spChg chg="del">
          <ac:chgData name="Alina Mihaila" userId="17066ebd82196386" providerId="LiveId" clId="{5B57490D-8F63-413E-B405-83A17D3E2CBA}" dt="2026-02-15T12:05:03.280" v="57" actId="478"/>
          <ac:spMkLst>
            <pc:docMk/>
            <pc:sldMk cId="3741976337" sldId="272"/>
            <ac:spMk id="2" creationId="{89B59F88-0103-25D0-B154-6A2BA3C27DF1}"/>
          </ac:spMkLst>
        </pc:spChg>
        <pc:spChg chg="mod">
          <ac:chgData name="Alina Mihaila" userId="17066ebd82196386" providerId="LiveId" clId="{5B57490D-8F63-413E-B405-83A17D3E2CBA}" dt="2026-02-15T12:05:00.871" v="56"/>
          <ac:spMkLst>
            <pc:docMk/>
            <pc:sldMk cId="3741976337" sldId="272"/>
            <ac:spMk id="3" creationId="{270B565A-A35A-6FEB-0922-788B23F9F0E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2185F718-3213-4971-A69D-9B0AE44190EE}"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2903122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185F718-3213-4971-A69D-9B0AE44190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2438259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185F718-3213-4971-A69D-9B0AE44190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2265631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185F718-3213-4971-A69D-9B0AE44190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960449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185F718-3213-4971-A69D-9B0AE44190EE}"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3914128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185F718-3213-4971-A69D-9B0AE44190EE}"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846824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85F718-3213-4971-A69D-9B0AE44190EE}"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76536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185F718-3213-4971-A69D-9B0AE44190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419352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185F718-3213-4971-A69D-9B0AE44190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590134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185F718-3213-4971-A69D-9B0AE44190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1162005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185F718-3213-4971-A69D-9B0AE44190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25630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185F718-3213-4971-A69D-9B0AE44190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41F0E3-7897-4B3D-9F56-BBABF8638166}"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471800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GB"/>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185F718-3213-4971-A69D-9B0AE44190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3953032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185F718-3213-4971-A69D-9B0AE44190EE}"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8648496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185F718-3213-4971-A69D-9B0AE44190EE}"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3186773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185F718-3213-4971-A69D-9B0AE44190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2480112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185F718-3213-4971-A69D-9B0AE44190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41F0E3-7897-4B3D-9F56-BBABF8638166}" type="slidenum">
              <a:rPr lang="en-GB" smtClean="0"/>
              <a:t>‹#›</a:t>
            </a:fld>
            <a:endParaRPr lang="en-GB"/>
          </a:p>
        </p:txBody>
      </p:sp>
    </p:spTree>
    <p:extLst>
      <p:ext uri="{BB962C8B-B14F-4D97-AF65-F5344CB8AC3E}">
        <p14:creationId xmlns:p14="http://schemas.microsoft.com/office/powerpoint/2010/main" val="1779731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2185F718-3213-4971-A69D-9B0AE44190EE}"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2D41F0E3-7897-4B3D-9F56-BBABF8638166}" type="slidenum">
              <a:rPr lang="en-GB" smtClean="0"/>
              <a:t>‹#›</a:t>
            </a:fld>
            <a:endParaRPr lang="en-GB"/>
          </a:p>
        </p:txBody>
      </p:sp>
    </p:spTree>
    <p:extLst>
      <p:ext uri="{BB962C8B-B14F-4D97-AF65-F5344CB8AC3E}">
        <p14:creationId xmlns:p14="http://schemas.microsoft.com/office/powerpoint/2010/main" val="186349644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scolmore.com/vacancies/1972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ustintec.com/types-electrical-engineering-disciplines/"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indeed.com/career-advice/finding-a-job/what-is-electronics-engineering"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scolmore.com/vacancies/19725" TargetMode="External"/><Relationship Id="rId2" Type="http://schemas.openxmlformats.org/officeDocument/2006/relationships/hyperlink" Target="https://web-assets-bucket.s3.eu-west-2.amazonaws.com/pdf/CSR-report.pdf" TargetMode="External"/><Relationship Id="rId1" Type="http://schemas.openxmlformats.org/officeDocument/2006/relationships/slideLayout" Target="../slideLayouts/slideLayout2.xml"/><Relationship Id="rId4" Type="http://schemas.openxmlformats.org/officeDocument/2006/relationships/hyperlink" Target="https://scolmore.com/news-p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26110-730F-0C58-4CF7-687424183731}"/>
              </a:ext>
            </a:extLst>
          </p:cNvPr>
          <p:cNvSpPr>
            <a:spLocks noGrp="1"/>
          </p:cNvSpPr>
          <p:nvPr>
            <p:ph type="ctrTitle"/>
          </p:nvPr>
        </p:nvSpPr>
        <p:spPr>
          <a:xfrm>
            <a:off x="312631" y="2043390"/>
            <a:ext cx="8221769" cy="2210418"/>
          </a:xfrm>
        </p:spPr>
        <p:txBody>
          <a:bodyPr>
            <a:normAutofit/>
          </a:bodyPr>
          <a:lstStyle/>
          <a:p>
            <a:r>
              <a:rPr lang="en-GB" sz="3600" b="1" dirty="0"/>
              <a:t>Product Design Engineer Role: Recruitment,</a:t>
            </a:r>
            <a:br>
              <a:rPr lang="en-GB" sz="3600" b="1" dirty="0"/>
            </a:br>
            <a:r>
              <a:rPr lang="en-GB" sz="3600" b="1" dirty="0"/>
              <a:t> Learning and Development at </a:t>
            </a:r>
            <a:r>
              <a:rPr lang="en-GB" sz="3600" b="1" dirty="0" err="1"/>
              <a:t>Scolmore</a:t>
            </a:r>
            <a:endParaRPr lang="en-GB" sz="3600" dirty="0"/>
          </a:p>
        </p:txBody>
      </p:sp>
      <p:sp>
        <p:nvSpPr>
          <p:cNvPr id="3" name="Subtitle 2">
            <a:extLst>
              <a:ext uri="{FF2B5EF4-FFF2-40B4-BE49-F238E27FC236}">
                <a16:creationId xmlns:a16="http://schemas.microsoft.com/office/drawing/2014/main" id="{1729C838-4198-4463-2F6C-256C923E4B25}"/>
              </a:ext>
            </a:extLst>
          </p:cNvPr>
          <p:cNvSpPr>
            <a:spLocks noGrp="1"/>
          </p:cNvSpPr>
          <p:nvPr>
            <p:ph type="subTitle" idx="1"/>
          </p:nvPr>
        </p:nvSpPr>
        <p:spPr>
          <a:xfrm>
            <a:off x="1524000" y="3491948"/>
            <a:ext cx="9442174" cy="3146977"/>
          </a:xfrm>
        </p:spPr>
        <p:txBody>
          <a:bodyPr>
            <a:normAutofit fontScale="77500" lnSpcReduction="20000"/>
          </a:bodyPr>
          <a:lstStyle/>
          <a:p>
            <a:pPr algn="r"/>
            <a:r>
              <a:rPr lang="en-GB" dirty="0"/>
              <a:t>Student: Alina Mihaila</a:t>
            </a:r>
          </a:p>
          <a:p>
            <a:pPr algn="r"/>
            <a:r>
              <a:rPr lang="en-GB" dirty="0"/>
              <a:t>Student ID: 2410740</a:t>
            </a:r>
          </a:p>
          <a:p>
            <a:pPr algn="r"/>
            <a:endParaRPr lang="en-GB" dirty="0"/>
          </a:p>
          <a:p>
            <a:pPr algn="r"/>
            <a:r>
              <a:rPr lang="en-GB" dirty="0"/>
              <a:t>BA (Hons) Leadership and Management Skills for the Workplace</a:t>
            </a:r>
          </a:p>
          <a:p>
            <a:pPr algn="r"/>
            <a:endParaRPr lang="en-GB" dirty="0"/>
          </a:p>
          <a:p>
            <a:pPr algn="r"/>
            <a:r>
              <a:rPr lang="en-GB" dirty="0"/>
              <a:t> LCLM5002 - Developing and Managing Individuals and Teams</a:t>
            </a:r>
          </a:p>
          <a:p>
            <a:pPr algn="r"/>
            <a:endParaRPr lang="en-GB" dirty="0"/>
          </a:p>
          <a:p>
            <a:pPr algn="r"/>
            <a:r>
              <a:rPr lang="en-GB" dirty="0"/>
              <a:t>Teacher: Dr Mudassar Hasan </a:t>
            </a:r>
          </a:p>
        </p:txBody>
      </p:sp>
      <p:pic>
        <p:nvPicPr>
          <p:cNvPr id="5" name="Picture 4" descr="A logo with black text&#10;&#10;AI-generated content may be incorrect.">
            <a:extLst>
              <a:ext uri="{FF2B5EF4-FFF2-40B4-BE49-F238E27FC236}">
                <a16:creationId xmlns:a16="http://schemas.microsoft.com/office/drawing/2014/main" id="{2D16AAA6-F46C-9045-7D2E-0EF0906027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0111" y="219075"/>
            <a:ext cx="3314700" cy="1381125"/>
          </a:xfrm>
          <a:prstGeom prst="rect">
            <a:avLst/>
          </a:prstGeom>
        </p:spPr>
      </p:pic>
      <p:pic>
        <p:nvPicPr>
          <p:cNvPr id="7" name="Picture 6">
            <a:extLst>
              <a:ext uri="{FF2B5EF4-FFF2-40B4-BE49-F238E27FC236}">
                <a16:creationId xmlns:a16="http://schemas.microsoft.com/office/drawing/2014/main" id="{EAB26286-43A5-6C97-4B9B-F3E956008CC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47113" y="232327"/>
            <a:ext cx="4289259" cy="1546637"/>
          </a:xfrm>
          <a:prstGeom prst="rect">
            <a:avLst/>
          </a:prstGeom>
          <a:noFill/>
        </p:spPr>
      </p:pic>
    </p:spTree>
    <p:extLst>
      <p:ext uri="{BB962C8B-B14F-4D97-AF65-F5344CB8AC3E}">
        <p14:creationId xmlns:p14="http://schemas.microsoft.com/office/powerpoint/2010/main" val="2709232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46BC0-5272-A246-4C3A-8AF39B4EAA30}"/>
              </a:ext>
            </a:extLst>
          </p:cNvPr>
          <p:cNvSpPr>
            <a:spLocks noGrp="1"/>
          </p:cNvSpPr>
          <p:nvPr>
            <p:ph type="title"/>
          </p:nvPr>
        </p:nvSpPr>
        <p:spPr/>
        <p:txBody>
          <a:bodyPr/>
          <a:lstStyle/>
          <a:p>
            <a:r>
              <a:rPr lang="en-GB" dirty="0"/>
              <a:t>Presentation overview</a:t>
            </a:r>
          </a:p>
        </p:txBody>
      </p:sp>
      <p:pic>
        <p:nvPicPr>
          <p:cNvPr id="4" name="Content Placeholder 3">
            <a:extLst>
              <a:ext uri="{FF2B5EF4-FFF2-40B4-BE49-F238E27FC236}">
                <a16:creationId xmlns:a16="http://schemas.microsoft.com/office/drawing/2014/main" id="{F82D1668-8F78-81BF-14D0-E4C48352EFE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29386" y="526911"/>
            <a:ext cx="4324292" cy="2892149"/>
          </a:xfrm>
          <a:prstGeom prst="rect">
            <a:avLst/>
          </a:prstGeom>
          <a:noFill/>
        </p:spPr>
      </p:pic>
      <p:sp>
        <p:nvSpPr>
          <p:cNvPr id="3" name="TextBox 2">
            <a:extLst>
              <a:ext uri="{FF2B5EF4-FFF2-40B4-BE49-F238E27FC236}">
                <a16:creationId xmlns:a16="http://schemas.microsoft.com/office/drawing/2014/main" id="{ACC9FD08-5BC9-9378-8701-741496D5108F}"/>
              </a:ext>
            </a:extLst>
          </p:cNvPr>
          <p:cNvSpPr txBox="1"/>
          <p:nvPr/>
        </p:nvSpPr>
        <p:spPr>
          <a:xfrm>
            <a:off x="762000" y="1895061"/>
            <a:ext cx="6115878" cy="4524315"/>
          </a:xfrm>
          <a:prstGeom prst="rect">
            <a:avLst/>
          </a:prstGeom>
          <a:noFill/>
        </p:spPr>
        <p:txBody>
          <a:bodyPr wrap="square" rtlCol="0">
            <a:spAutoFit/>
          </a:bodyPr>
          <a:lstStyle/>
          <a:p>
            <a:r>
              <a:rPr lang="en-GB" sz="1600" dirty="0"/>
              <a:t>1.Introduction</a:t>
            </a:r>
          </a:p>
          <a:p>
            <a:r>
              <a:rPr lang="en-GB" sz="1600" dirty="0"/>
              <a:t>2.Steps in Recruiting the Right Team Member for Smooth Organisational Performance</a:t>
            </a:r>
          </a:p>
          <a:p>
            <a:r>
              <a:rPr lang="en-GB" sz="1600" dirty="0"/>
              <a:t>	2.1 Recruitment Process Overview</a:t>
            </a:r>
          </a:p>
          <a:p>
            <a:r>
              <a:rPr lang="en-GB" sz="1600" dirty="0"/>
              <a:t>	 2.2 Job Analysis</a:t>
            </a:r>
          </a:p>
          <a:p>
            <a:r>
              <a:rPr lang="en-GB" sz="1600" dirty="0"/>
              <a:t>	2.3 Job Description – Summary for Advertising</a:t>
            </a:r>
          </a:p>
          <a:p>
            <a:r>
              <a:rPr lang="en-GB" sz="1600" dirty="0"/>
              <a:t>	2.4 Person Specification</a:t>
            </a:r>
          </a:p>
          <a:p>
            <a:r>
              <a:rPr lang="en-GB" sz="1600" dirty="0"/>
              <a:t>3. Identifying and Analysing Learning / Training and Development Needs</a:t>
            </a:r>
          </a:p>
          <a:p>
            <a:r>
              <a:rPr lang="en-GB" sz="1600" dirty="0"/>
              <a:t>	3.1 Example Individual</a:t>
            </a:r>
          </a:p>
          <a:p>
            <a:r>
              <a:rPr lang="en-GB" sz="1600" dirty="0"/>
              <a:t>	3.2 Identification Method – Interview &amp; Questioning Techniques</a:t>
            </a:r>
          </a:p>
          <a:p>
            <a:r>
              <a:rPr lang="en-GB" sz="1600" dirty="0"/>
              <a:t>	3.3 Identified Development Needs</a:t>
            </a:r>
          </a:p>
          <a:p>
            <a:r>
              <a:rPr lang="en-GB" sz="1600" dirty="0"/>
              <a:t>	3.4 Theoretical Analysis of Development Approach</a:t>
            </a:r>
          </a:p>
          <a:p>
            <a:r>
              <a:rPr lang="en-GB" sz="1600" dirty="0"/>
              <a:t>	3.5 Recommended 6-Month Development Plan</a:t>
            </a:r>
          </a:p>
          <a:p>
            <a:endParaRPr lang="en-GB" sz="1600" dirty="0"/>
          </a:p>
          <a:p>
            <a:r>
              <a:rPr lang="en-GB" sz="1600" dirty="0"/>
              <a:t>4. Conclusion</a:t>
            </a:r>
          </a:p>
          <a:p>
            <a:r>
              <a:rPr lang="en-GB" sz="1600" dirty="0"/>
              <a:t>5.References</a:t>
            </a:r>
          </a:p>
        </p:txBody>
      </p:sp>
      <p:pic>
        <p:nvPicPr>
          <p:cNvPr id="5" name="Picture 4">
            <a:extLst>
              <a:ext uri="{FF2B5EF4-FFF2-40B4-BE49-F238E27FC236}">
                <a16:creationId xmlns:a16="http://schemas.microsoft.com/office/drawing/2014/main" id="{6A00ADBA-F930-E6CA-0C94-8DFBA7A27F5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26227" y="3999354"/>
            <a:ext cx="3872865" cy="2172335"/>
          </a:xfrm>
          <a:prstGeom prst="rect">
            <a:avLst/>
          </a:prstGeom>
          <a:noFill/>
        </p:spPr>
      </p:pic>
      <p:sp>
        <p:nvSpPr>
          <p:cNvPr id="6" name="TextBox 5">
            <a:extLst>
              <a:ext uri="{FF2B5EF4-FFF2-40B4-BE49-F238E27FC236}">
                <a16:creationId xmlns:a16="http://schemas.microsoft.com/office/drawing/2014/main" id="{44CA4464-99B4-A764-D19C-25A2AE95DE58}"/>
              </a:ext>
            </a:extLst>
          </p:cNvPr>
          <p:cNvSpPr txBox="1"/>
          <p:nvPr/>
        </p:nvSpPr>
        <p:spPr>
          <a:xfrm>
            <a:off x="9190384" y="5797827"/>
            <a:ext cx="2034208" cy="369332"/>
          </a:xfrm>
          <a:prstGeom prst="rect">
            <a:avLst/>
          </a:prstGeom>
          <a:noFill/>
        </p:spPr>
        <p:txBody>
          <a:bodyPr wrap="square" rtlCol="0">
            <a:spAutoFit/>
          </a:bodyPr>
          <a:lstStyle/>
          <a:p>
            <a:r>
              <a:rPr lang="en-GB" dirty="0"/>
              <a:t>wonderfulpcb.com</a:t>
            </a:r>
          </a:p>
        </p:txBody>
      </p:sp>
    </p:spTree>
    <p:extLst>
      <p:ext uri="{BB962C8B-B14F-4D97-AF65-F5344CB8AC3E}">
        <p14:creationId xmlns:p14="http://schemas.microsoft.com/office/powerpoint/2010/main" val="3426402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F11A3-E287-082A-C2AC-41E2E4F1A873}"/>
              </a:ext>
            </a:extLst>
          </p:cNvPr>
          <p:cNvSpPr>
            <a:spLocks noGrp="1"/>
          </p:cNvSpPr>
          <p:nvPr>
            <p:ph type="title"/>
          </p:nvPr>
        </p:nvSpPr>
        <p:spPr>
          <a:xfrm>
            <a:off x="768626" y="365125"/>
            <a:ext cx="6539947" cy="1460499"/>
          </a:xfrm>
        </p:spPr>
        <p:txBody>
          <a:bodyPr>
            <a:normAutofit/>
          </a:bodyPr>
          <a:lstStyle/>
          <a:p>
            <a:r>
              <a:rPr lang="en-GB" sz="4000" dirty="0"/>
              <a:t>1. </a:t>
            </a:r>
            <a:r>
              <a:rPr lang="en-GB" sz="4000" dirty="0" err="1"/>
              <a:t>Scolmore</a:t>
            </a:r>
            <a:r>
              <a:rPr lang="en-GB" sz="4000" dirty="0"/>
              <a:t> Group - introduction</a:t>
            </a:r>
          </a:p>
        </p:txBody>
      </p:sp>
      <p:sp>
        <p:nvSpPr>
          <p:cNvPr id="3" name="Content Placeholder 2">
            <a:extLst>
              <a:ext uri="{FF2B5EF4-FFF2-40B4-BE49-F238E27FC236}">
                <a16:creationId xmlns:a16="http://schemas.microsoft.com/office/drawing/2014/main" id="{02EAFECB-DB87-9DA2-06E6-43F6CD37D7A4}"/>
              </a:ext>
            </a:extLst>
          </p:cNvPr>
          <p:cNvSpPr>
            <a:spLocks noGrp="1"/>
          </p:cNvSpPr>
          <p:nvPr>
            <p:ph idx="1"/>
          </p:nvPr>
        </p:nvSpPr>
        <p:spPr/>
        <p:txBody>
          <a:bodyPr>
            <a:normAutofit fontScale="92500" lnSpcReduction="10000"/>
          </a:bodyPr>
          <a:lstStyle/>
          <a:p>
            <a:pPr marL="0" indent="0">
              <a:buNone/>
            </a:pPr>
            <a:r>
              <a:rPr lang="en-GB" dirty="0"/>
              <a:t>Founded in 1989 and headquartered in Tamworth, Staffordshire, the company has grown into one of the UK’s most respected names in the electrical industry.</a:t>
            </a:r>
          </a:p>
          <a:p>
            <a:pPr marL="0" indent="0">
              <a:buNone/>
            </a:pPr>
            <a:r>
              <a:rPr lang="en-GB" dirty="0"/>
              <a:t>Key facts (2025–2026):</a:t>
            </a:r>
          </a:p>
          <a:p>
            <a:pPr lvl="0"/>
            <a:r>
              <a:rPr lang="en-GB" dirty="0"/>
              <a:t>Employs over 500 people across the UK and internationally</a:t>
            </a:r>
          </a:p>
          <a:p>
            <a:pPr lvl="0"/>
            <a:r>
              <a:rPr lang="en-GB" dirty="0"/>
              <a:t>Operates multiple brands including CLICK®, Mode®, ESP®, and </a:t>
            </a:r>
            <a:r>
              <a:rPr lang="en-GB" dirty="0" err="1"/>
              <a:t>Scolmore</a:t>
            </a:r>
            <a:r>
              <a:rPr lang="en-GB" dirty="0"/>
              <a:t> OEM</a:t>
            </a:r>
          </a:p>
          <a:p>
            <a:pPr lvl="0"/>
            <a:r>
              <a:rPr lang="en-GB" dirty="0"/>
              <a:t>Exports to more than 60 countries</a:t>
            </a:r>
          </a:p>
          <a:p>
            <a:r>
              <a:rPr lang="en-GB" dirty="0"/>
              <a:t>Maintains a strong focus on innovation, compliance (BS EN / IEC standards), and British design &amp; manufacturing heritage </a:t>
            </a:r>
            <a:r>
              <a:rPr lang="en-GB" dirty="0">
                <a:effectLst/>
              </a:rPr>
              <a:t>(</a:t>
            </a:r>
            <a:r>
              <a:rPr lang="en-GB" dirty="0" err="1">
                <a:effectLst/>
              </a:rPr>
              <a:t>Scolmore</a:t>
            </a:r>
            <a:r>
              <a:rPr lang="en-GB" dirty="0">
                <a:effectLst/>
              </a:rPr>
              <a:t> Group, 2025)</a:t>
            </a:r>
          </a:p>
          <a:p>
            <a:pPr lvl="0"/>
            <a:endParaRPr lang="en-GB" dirty="0"/>
          </a:p>
          <a:p>
            <a:pPr marL="0" lvl="0" indent="0">
              <a:buNone/>
            </a:pPr>
            <a:endParaRPr lang="en-GB" dirty="0"/>
          </a:p>
          <a:p>
            <a:endParaRPr lang="en-GB" dirty="0"/>
          </a:p>
        </p:txBody>
      </p:sp>
      <p:pic>
        <p:nvPicPr>
          <p:cNvPr id="1026" name="Picture 2" descr=" Scolmore Group Delivers Electrical Excellence at Community Centre Refurbishment in Staffordshire ">
            <a:extLst>
              <a:ext uri="{FF2B5EF4-FFF2-40B4-BE49-F238E27FC236}">
                <a16:creationId xmlns:a16="http://schemas.microsoft.com/office/drawing/2014/main" id="{0C8D7BF9-3C3B-1660-66D3-1E462A66DA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8573" y="117132"/>
            <a:ext cx="4731025" cy="1706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629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33BE9-A4CB-D080-BEDE-1ACDAAB9B661}"/>
              </a:ext>
            </a:extLst>
          </p:cNvPr>
          <p:cNvSpPr>
            <a:spLocks noGrp="1"/>
          </p:cNvSpPr>
          <p:nvPr>
            <p:ph type="title"/>
          </p:nvPr>
        </p:nvSpPr>
        <p:spPr>
          <a:xfrm>
            <a:off x="838200" y="365124"/>
            <a:ext cx="6549887" cy="2378075"/>
          </a:xfrm>
        </p:spPr>
        <p:txBody>
          <a:bodyPr>
            <a:normAutofit/>
          </a:bodyPr>
          <a:lstStyle/>
          <a:p>
            <a:r>
              <a:rPr lang="en-GB" sz="3200" b="1" dirty="0"/>
              <a:t>2. Steps in Recruiting the Right Team Member for Smooth Organisational Performance</a:t>
            </a:r>
            <a:br>
              <a:rPr lang="en-GB" sz="3200" dirty="0"/>
            </a:br>
            <a:endParaRPr lang="en-GB" sz="3200" dirty="0"/>
          </a:p>
        </p:txBody>
      </p:sp>
      <p:sp>
        <p:nvSpPr>
          <p:cNvPr id="3" name="Content Placeholder 2">
            <a:extLst>
              <a:ext uri="{FF2B5EF4-FFF2-40B4-BE49-F238E27FC236}">
                <a16:creationId xmlns:a16="http://schemas.microsoft.com/office/drawing/2014/main" id="{594C1C37-7D07-E620-3D18-54A347DEE8D8}"/>
              </a:ext>
            </a:extLst>
          </p:cNvPr>
          <p:cNvSpPr>
            <a:spLocks noGrp="1"/>
          </p:cNvSpPr>
          <p:nvPr>
            <p:ph idx="1"/>
          </p:nvPr>
        </p:nvSpPr>
        <p:spPr>
          <a:xfrm>
            <a:off x="838200" y="2179981"/>
            <a:ext cx="10515600" cy="4792111"/>
          </a:xfrm>
        </p:spPr>
        <p:txBody>
          <a:bodyPr>
            <a:normAutofit fontScale="55000" lnSpcReduction="20000"/>
          </a:bodyPr>
          <a:lstStyle/>
          <a:p>
            <a:endParaRPr lang="en-GB" dirty="0">
              <a:effectLst/>
            </a:endParaRPr>
          </a:p>
          <a:p>
            <a:r>
              <a:rPr lang="en-GB" b="1" dirty="0"/>
              <a:t>2.1 Recruitment Process Overview</a:t>
            </a:r>
            <a:endParaRPr lang="en-GB" dirty="0"/>
          </a:p>
          <a:p>
            <a:r>
              <a:rPr lang="en-GB" dirty="0"/>
              <a:t>The recruitment process follows a transparent, multi-stage approach, typically managed by HR in collaboration with the Technical Team and Engineering Manager (</a:t>
            </a:r>
            <a:r>
              <a:rPr lang="en-GB" dirty="0" err="1"/>
              <a:t>Scolmore</a:t>
            </a:r>
            <a:r>
              <a:rPr lang="en-GB" dirty="0"/>
              <a:t> Group, 2026a).</a:t>
            </a:r>
          </a:p>
          <a:p>
            <a:pPr lvl="0"/>
            <a:r>
              <a:rPr lang="en-GB" b="1" dirty="0"/>
              <a:t>Job Analysis &amp; Role Definition</a:t>
            </a:r>
            <a:r>
              <a:rPr lang="en-GB" dirty="0"/>
              <a:t> — Conduct a thorough review of business needs through consultation with department heads and alignment with strategic goals (e.g. expanding lighting ranges or smart home solutions).</a:t>
            </a:r>
          </a:p>
          <a:p>
            <a:pPr lvl="0"/>
            <a:r>
              <a:rPr lang="en-GB" b="1" dirty="0"/>
              <a:t>Job Description &amp; Person Specification Development</a:t>
            </a:r>
            <a:r>
              <a:rPr lang="en-GB" dirty="0"/>
              <a:t> — Draft clear, non-discriminatory documents based on the job analysis.</a:t>
            </a:r>
          </a:p>
          <a:p>
            <a:pPr lvl="0"/>
            <a:r>
              <a:rPr lang="en-GB" b="1" dirty="0"/>
              <a:t>Advertising &amp; Sourcing</a:t>
            </a:r>
            <a:r>
              <a:rPr lang="en-GB" dirty="0"/>
              <a:t> — Advertise on scolmore.com/vacancies, LinkedIn, specialist engineering job boards, and internal platforms (</a:t>
            </a:r>
            <a:r>
              <a:rPr lang="en-GB" dirty="0" err="1"/>
              <a:t>Scolmore</a:t>
            </a:r>
            <a:r>
              <a:rPr lang="en-GB" dirty="0"/>
              <a:t> Group, 2026a).</a:t>
            </a:r>
          </a:p>
          <a:p>
            <a:pPr lvl="0"/>
            <a:r>
              <a:rPr lang="en-GB" b="1" dirty="0"/>
              <a:t>Application Screening</a:t>
            </a:r>
            <a:r>
              <a:rPr lang="en-GB" dirty="0"/>
              <a:t> — Use a standardised scoring matrix to shortlist applicants against essential criteria.</a:t>
            </a:r>
          </a:p>
          <a:p>
            <a:pPr lvl="0"/>
            <a:r>
              <a:rPr lang="en-GB" b="1" dirty="0"/>
              <a:t>Initial Assessment</a:t>
            </a:r>
            <a:r>
              <a:rPr lang="en-GB" dirty="0"/>
              <a:t> — Telephone or video screening calls to verify qualifications and motivation.</a:t>
            </a:r>
          </a:p>
          <a:p>
            <a:pPr lvl="0"/>
            <a:r>
              <a:rPr lang="en-GB" b="1" dirty="0"/>
              <a:t>Competency-Based Interviews &amp; Technical Assessment</a:t>
            </a:r>
            <a:r>
              <a:rPr lang="en-GB" dirty="0"/>
              <a:t> — Structured interviews using behavioural questioning (STAR method) and practical tasks (e.g. CAD portfolio review).</a:t>
            </a:r>
          </a:p>
          <a:p>
            <a:pPr lvl="0"/>
            <a:r>
              <a:rPr lang="en-GB" b="1" dirty="0"/>
              <a:t>Selection &amp; Decision-Making</a:t>
            </a:r>
            <a:r>
              <a:rPr lang="en-GB" dirty="0"/>
              <a:t> — Panel ranking, reference checks, and pre-employment screenings.</a:t>
            </a:r>
          </a:p>
          <a:p>
            <a:pPr lvl="0"/>
            <a:r>
              <a:rPr lang="en-GB" b="1" dirty="0"/>
              <a:t>Offer &amp; Negotiation</a:t>
            </a:r>
            <a:r>
              <a:rPr lang="en-GB" dirty="0"/>
              <a:t> — Conditional offer with transparent negotiation.</a:t>
            </a:r>
          </a:p>
          <a:p>
            <a:pPr lvl="0"/>
            <a:r>
              <a:rPr lang="en-GB" b="1" dirty="0"/>
              <a:t>Onboarding &amp; Induction</a:t>
            </a:r>
            <a:r>
              <a:rPr lang="en-GB" dirty="0"/>
              <a:t> — Comprehensive programme via the Learning Management System (LMS), including compliance training and departmental shadowing (</a:t>
            </a:r>
            <a:r>
              <a:rPr lang="en-GB" dirty="0" err="1"/>
              <a:t>Scolmore</a:t>
            </a:r>
            <a:r>
              <a:rPr lang="en-GB" dirty="0"/>
              <a:t> Group, 2025).</a:t>
            </a:r>
          </a:p>
          <a:p>
            <a:pPr marL="0" indent="0" algn="just">
              <a:buNone/>
            </a:pPr>
            <a:endParaRPr lang="en-GB" dirty="0">
              <a:effectLst/>
            </a:endParaRPr>
          </a:p>
          <a:p>
            <a:endParaRPr lang="en-GB" dirty="0"/>
          </a:p>
        </p:txBody>
      </p:sp>
      <p:pic>
        <p:nvPicPr>
          <p:cNvPr id="4" name="Picture 3" descr="Hiring Recruitment Process Flow Chart PowerPoint">
            <a:extLst>
              <a:ext uri="{FF2B5EF4-FFF2-40B4-BE49-F238E27FC236}">
                <a16:creationId xmlns:a16="http://schemas.microsoft.com/office/drawing/2014/main" id="{9864FD77-AC35-9CA7-80F6-0F1A8ED6B72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86870" y="205106"/>
            <a:ext cx="4343372" cy="2471834"/>
          </a:xfrm>
          <a:prstGeom prst="rect">
            <a:avLst/>
          </a:prstGeom>
          <a:noFill/>
          <a:ln>
            <a:noFill/>
          </a:ln>
        </p:spPr>
      </p:pic>
      <p:sp>
        <p:nvSpPr>
          <p:cNvPr id="6" name="TextBox 5">
            <a:extLst>
              <a:ext uri="{FF2B5EF4-FFF2-40B4-BE49-F238E27FC236}">
                <a16:creationId xmlns:a16="http://schemas.microsoft.com/office/drawing/2014/main" id="{8CCBC1E8-FE1D-9D71-B828-9B683BD0B3A8}"/>
              </a:ext>
            </a:extLst>
          </p:cNvPr>
          <p:cNvSpPr txBox="1"/>
          <p:nvPr/>
        </p:nvSpPr>
        <p:spPr>
          <a:xfrm>
            <a:off x="10831975" y="2312501"/>
            <a:ext cx="1928191" cy="246221"/>
          </a:xfrm>
          <a:prstGeom prst="rect">
            <a:avLst/>
          </a:prstGeom>
          <a:noFill/>
        </p:spPr>
        <p:txBody>
          <a:bodyPr wrap="square" rtlCol="0">
            <a:spAutoFit/>
          </a:bodyPr>
          <a:lstStyle/>
          <a:p>
            <a:r>
              <a:rPr lang="en-GB" sz="1000" dirty="0"/>
              <a:t>slidebazar.com</a:t>
            </a:r>
          </a:p>
        </p:txBody>
      </p:sp>
    </p:spTree>
    <p:extLst>
      <p:ext uri="{BB962C8B-B14F-4D97-AF65-F5344CB8AC3E}">
        <p14:creationId xmlns:p14="http://schemas.microsoft.com/office/powerpoint/2010/main" val="509615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olmore's Click Smart Wiring Accessories Offer Easy Installation ...">
            <a:extLst>
              <a:ext uri="{FF2B5EF4-FFF2-40B4-BE49-F238E27FC236}">
                <a16:creationId xmlns:a16="http://schemas.microsoft.com/office/drawing/2014/main" id="{188412CF-F802-4E21-6030-DD7CD3CB9C6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87302" y="-470826"/>
            <a:ext cx="5731510" cy="2650809"/>
          </a:xfrm>
          <a:prstGeom prst="rect">
            <a:avLst/>
          </a:prstGeom>
          <a:noFill/>
          <a:ln>
            <a:noFill/>
          </a:ln>
        </p:spPr>
      </p:pic>
      <p:sp>
        <p:nvSpPr>
          <p:cNvPr id="2" name="Title 1">
            <a:extLst>
              <a:ext uri="{FF2B5EF4-FFF2-40B4-BE49-F238E27FC236}">
                <a16:creationId xmlns:a16="http://schemas.microsoft.com/office/drawing/2014/main" id="{63025020-8854-A3C3-48BD-0E138B188AFE}"/>
              </a:ext>
            </a:extLst>
          </p:cNvPr>
          <p:cNvSpPr>
            <a:spLocks noGrp="1"/>
          </p:cNvSpPr>
          <p:nvPr>
            <p:ph type="title"/>
          </p:nvPr>
        </p:nvSpPr>
        <p:spPr>
          <a:xfrm>
            <a:off x="838200" y="365125"/>
            <a:ext cx="4873487" cy="1325563"/>
          </a:xfrm>
        </p:spPr>
        <p:txBody>
          <a:bodyPr>
            <a:normAutofit fontScale="90000"/>
          </a:bodyPr>
          <a:lstStyle/>
          <a:p>
            <a:r>
              <a:rPr lang="en-GB" b="1" dirty="0"/>
              <a:t>2.2 Job Analysis</a:t>
            </a:r>
            <a:br>
              <a:rPr lang="en-GB" dirty="0"/>
            </a:br>
            <a:endParaRPr lang="en-GB" dirty="0"/>
          </a:p>
        </p:txBody>
      </p:sp>
      <p:sp>
        <p:nvSpPr>
          <p:cNvPr id="3" name="Content Placeholder 2">
            <a:extLst>
              <a:ext uri="{FF2B5EF4-FFF2-40B4-BE49-F238E27FC236}">
                <a16:creationId xmlns:a16="http://schemas.microsoft.com/office/drawing/2014/main" id="{9F0744D3-D2D2-B396-DDD4-8E74CE4D5A7F}"/>
              </a:ext>
            </a:extLst>
          </p:cNvPr>
          <p:cNvSpPr>
            <a:spLocks noGrp="1"/>
          </p:cNvSpPr>
          <p:nvPr>
            <p:ph idx="1"/>
          </p:nvPr>
        </p:nvSpPr>
        <p:spPr>
          <a:xfrm>
            <a:off x="838200" y="1921565"/>
            <a:ext cx="10515600" cy="4571310"/>
          </a:xfrm>
        </p:spPr>
        <p:txBody>
          <a:bodyPr>
            <a:normAutofit fontScale="55000" lnSpcReduction="20000"/>
          </a:bodyPr>
          <a:lstStyle/>
          <a:p>
            <a:r>
              <a:rPr lang="en-GB" b="1" dirty="0"/>
              <a:t>Role Title:</a:t>
            </a:r>
            <a:r>
              <a:rPr lang="en-GB" dirty="0"/>
              <a:t> Product Design Engineer </a:t>
            </a:r>
          </a:p>
          <a:p>
            <a:r>
              <a:rPr lang="en-GB" b="1" dirty="0"/>
              <a:t>Location:</a:t>
            </a:r>
            <a:r>
              <a:rPr lang="en-GB" dirty="0"/>
              <a:t> </a:t>
            </a:r>
            <a:r>
              <a:rPr lang="en-GB" dirty="0" err="1"/>
              <a:t>Scolmore</a:t>
            </a:r>
            <a:r>
              <a:rPr lang="en-GB" dirty="0"/>
              <a:t> House, Tamworth, Staffordshire (primarily office-based with lab/supplier visits) </a:t>
            </a:r>
          </a:p>
          <a:p>
            <a:r>
              <a:rPr lang="en-GB" b="1" dirty="0"/>
              <a:t>Department:</a:t>
            </a:r>
            <a:r>
              <a:rPr lang="en-GB" dirty="0"/>
              <a:t> Technical Team (reporting to Engineering Manager / Technical Director)</a:t>
            </a:r>
          </a:p>
          <a:p>
            <a:r>
              <a:rPr lang="en-GB" b="1" dirty="0"/>
              <a:t>Core Purpose of the Role</a:t>
            </a:r>
            <a:r>
              <a:rPr lang="en-GB" dirty="0"/>
              <a:t> The Product Design Engineer drives the full product lifecycle — from concept to production — for innovative electrical and lighting products that meet stringent safety, performance, and compliance standards while remaining commercially viable (</a:t>
            </a:r>
            <a:r>
              <a:rPr lang="en-GB" dirty="0" err="1"/>
              <a:t>Scolmore</a:t>
            </a:r>
            <a:r>
              <a:rPr lang="en-GB" dirty="0"/>
              <a:t> Group, 2026a).</a:t>
            </a:r>
          </a:p>
          <a:p>
            <a:r>
              <a:rPr lang="en-GB" b="1" dirty="0"/>
              <a:t>Key Context and Organisational Alignment</a:t>
            </a:r>
            <a:endParaRPr lang="en-GB" dirty="0"/>
          </a:p>
          <a:p>
            <a:r>
              <a:rPr lang="en-GB" dirty="0"/>
              <a:t>Workforce planning and job analysis form the foundation for effective recruitment and are initiated by identifying the needs of the business, developing and managing the job description plus a person specification that is produced for the purpose of recruitment, and behavioural competencies must be done to select the right people for the role </a:t>
            </a:r>
            <a:r>
              <a:rPr lang="en-GB" i="1" dirty="0"/>
              <a:t>(Armstrong, 2020; CIPD, 2023)</a:t>
            </a:r>
            <a:endParaRPr lang="en-GB" dirty="0"/>
          </a:p>
          <a:p>
            <a:pPr lvl="0"/>
            <a:r>
              <a:rPr lang="en-GB" dirty="0"/>
              <a:t>. A clear person specification is also produced to focus on the relevant requirements.</a:t>
            </a:r>
          </a:p>
          <a:p>
            <a:pPr lvl="0"/>
            <a:r>
              <a:rPr lang="en-GB" dirty="0"/>
              <a:t>The role supports multiple brands (CLICK, Ovia, ESP) and addresses demands such as smart/connected solutions and evolving regulatory requirements.</a:t>
            </a:r>
          </a:p>
          <a:p>
            <a:pPr lvl="0"/>
            <a:r>
              <a:rPr lang="en-GB" dirty="0"/>
              <a:t>Job analysis was informed by:</a:t>
            </a:r>
          </a:p>
          <a:p>
            <a:pPr lvl="1"/>
            <a:r>
              <a:rPr lang="en-GB" dirty="0"/>
              <a:t>Consultation with the Technical Team</a:t>
            </a:r>
          </a:p>
          <a:p>
            <a:pPr lvl="1"/>
            <a:r>
              <a:rPr lang="en-GB" dirty="0"/>
              <a:t>Review of sector benchmarks</a:t>
            </a:r>
          </a:p>
          <a:p>
            <a:pPr lvl="1"/>
            <a:r>
              <a:rPr lang="en-GB" dirty="0"/>
              <a:t>Business trends (e.g. emergency lighting, fire-rated products)</a:t>
            </a:r>
          </a:p>
          <a:p>
            <a:pPr lvl="1"/>
            <a:r>
              <a:rPr lang="en-GB" dirty="0" err="1"/>
              <a:t>Scolmore’s</a:t>
            </a:r>
            <a:r>
              <a:rPr lang="en-GB" dirty="0"/>
              <a:t> CSR commitments to innovation and employee development (</a:t>
            </a:r>
            <a:r>
              <a:rPr lang="en-GB" dirty="0" err="1"/>
              <a:t>Scolmore</a:t>
            </a:r>
            <a:r>
              <a:rPr lang="en-GB" dirty="0"/>
              <a:t> Group, 2025)</a:t>
            </a:r>
          </a:p>
          <a:p>
            <a:endParaRPr lang="en-GB" dirty="0"/>
          </a:p>
          <a:p>
            <a:endParaRPr lang="en-GB" dirty="0"/>
          </a:p>
        </p:txBody>
      </p:sp>
    </p:spTree>
    <p:extLst>
      <p:ext uri="{BB962C8B-B14F-4D97-AF65-F5344CB8AC3E}">
        <p14:creationId xmlns:p14="http://schemas.microsoft.com/office/powerpoint/2010/main" val="2472997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0B565A-A35A-6FEB-0922-788B23F9F0E0}"/>
              </a:ext>
            </a:extLst>
          </p:cNvPr>
          <p:cNvSpPr>
            <a:spLocks noGrp="1"/>
          </p:cNvSpPr>
          <p:nvPr>
            <p:ph idx="1"/>
          </p:nvPr>
        </p:nvSpPr>
        <p:spPr/>
        <p:txBody>
          <a:bodyPr/>
          <a:lstStyle/>
          <a:p>
            <a:pPr>
              <a:buFont typeface="Wingdings" panose="05000000000000000000" pitchFamily="2" charset="2"/>
              <a:buChar char="Ø"/>
            </a:pPr>
            <a:r>
              <a:rPr lang="en-GB" b="1" dirty="0"/>
              <a:t>2.3 Job Description – Summary for Advertising</a:t>
            </a:r>
            <a:endParaRPr lang="en-GB" dirty="0"/>
          </a:p>
          <a:p>
            <a:pPr marL="0" indent="0">
              <a:buNone/>
            </a:pPr>
            <a:r>
              <a:rPr lang="en-GB" dirty="0"/>
              <a:t>An exciting opportunity has become available for a Product Design Engineer to join the Technical Team within the </a:t>
            </a:r>
            <a:r>
              <a:rPr lang="en-GB" dirty="0" err="1"/>
              <a:t>Scolmore</a:t>
            </a:r>
            <a:r>
              <a:rPr lang="en-GB" dirty="0"/>
              <a:t> Group. The role covers the full product lifecycle, including the design and development of market-leading products, as well as the sourcing, evaluation, and technical validation of products for the UK wholesale market. This includes sample review, supplier engagement, and the assessment of regulatory and compliance documentation to ensure products meet UK requirements.</a:t>
            </a:r>
          </a:p>
        </p:txBody>
      </p:sp>
    </p:spTree>
    <p:extLst>
      <p:ext uri="{BB962C8B-B14F-4D97-AF65-F5344CB8AC3E}">
        <p14:creationId xmlns:p14="http://schemas.microsoft.com/office/powerpoint/2010/main" val="3741976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Optimize CAD engineering methodology with CAD Experience">
            <a:extLst>
              <a:ext uri="{FF2B5EF4-FFF2-40B4-BE49-F238E27FC236}">
                <a16:creationId xmlns:a16="http://schemas.microsoft.com/office/drawing/2014/main" id="{1FAA47C8-C876-991A-2CBA-D712016DE3C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46332" y="311862"/>
            <a:ext cx="5731510" cy="3223895"/>
          </a:xfrm>
          <a:prstGeom prst="rect">
            <a:avLst/>
          </a:prstGeom>
          <a:noFill/>
          <a:ln>
            <a:noFill/>
          </a:ln>
        </p:spPr>
      </p:pic>
      <p:sp>
        <p:nvSpPr>
          <p:cNvPr id="2" name="Title 1">
            <a:extLst>
              <a:ext uri="{FF2B5EF4-FFF2-40B4-BE49-F238E27FC236}">
                <a16:creationId xmlns:a16="http://schemas.microsoft.com/office/drawing/2014/main" id="{DC643E8C-2843-1DC7-8CD6-38A7C9169E4B}"/>
              </a:ext>
            </a:extLst>
          </p:cNvPr>
          <p:cNvSpPr>
            <a:spLocks noGrp="1"/>
          </p:cNvSpPr>
          <p:nvPr>
            <p:ph type="title"/>
          </p:nvPr>
        </p:nvSpPr>
        <p:spPr>
          <a:xfrm>
            <a:off x="838200" y="365125"/>
            <a:ext cx="5337313" cy="1325563"/>
          </a:xfrm>
        </p:spPr>
        <p:txBody>
          <a:bodyPr>
            <a:normAutofit fontScale="90000"/>
          </a:bodyPr>
          <a:lstStyle/>
          <a:p>
            <a:r>
              <a:rPr lang="en-GB" b="1" dirty="0"/>
              <a:t>Main Duties and Responsibilities</a:t>
            </a:r>
            <a:br>
              <a:rPr lang="en-GB" dirty="0"/>
            </a:br>
            <a:endParaRPr lang="en-GB" dirty="0"/>
          </a:p>
        </p:txBody>
      </p:sp>
      <p:sp>
        <p:nvSpPr>
          <p:cNvPr id="3" name="Content Placeholder 2">
            <a:extLst>
              <a:ext uri="{FF2B5EF4-FFF2-40B4-BE49-F238E27FC236}">
                <a16:creationId xmlns:a16="http://schemas.microsoft.com/office/drawing/2014/main" id="{B7B268B5-733F-5FFC-52E8-7B063B59C7A1}"/>
              </a:ext>
            </a:extLst>
          </p:cNvPr>
          <p:cNvSpPr>
            <a:spLocks noGrp="1"/>
          </p:cNvSpPr>
          <p:nvPr>
            <p:ph idx="1"/>
          </p:nvPr>
        </p:nvSpPr>
        <p:spPr>
          <a:xfrm>
            <a:off x="838200" y="1825625"/>
            <a:ext cx="5208132" cy="4351338"/>
          </a:xfrm>
        </p:spPr>
        <p:txBody>
          <a:bodyPr>
            <a:normAutofit fontScale="70000" lnSpcReduction="20000"/>
          </a:bodyPr>
          <a:lstStyle/>
          <a:p>
            <a:pPr lvl="0"/>
            <a:r>
              <a:rPr lang="en-GB" dirty="0"/>
              <a:t>Apply innovative problem-solving to support product concept visioning (primarily lighting/luminaires)</a:t>
            </a:r>
          </a:p>
          <a:p>
            <a:pPr lvl="0"/>
            <a:r>
              <a:rPr lang="en-GB" dirty="0"/>
              <a:t>Manage projects from concept to launch, including performance data, manuals, and compliance evidence</a:t>
            </a:r>
          </a:p>
          <a:p>
            <a:pPr lvl="0"/>
            <a:r>
              <a:rPr lang="en-GB" dirty="0"/>
              <a:t>Design detailed 3D CAD models, technical drawings, and prototypes</a:t>
            </a:r>
          </a:p>
          <a:p>
            <a:pPr lvl="0"/>
            <a:r>
              <a:rPr lang="en-GB" dirty="0"/>
              <a:t>Source, evaluate, and validate components and materials for the UK wholesale market</a:t>
            </a:r>
          </a:p>
          <a:p>
            <a:pPr lvl="0"/>
            <a:r>
              <a:rPr lang="en-GB" dirty="0"/>
              <a:t>Specify manufacturing processes (e.g. plastic injection moulding) and coordinate testing</a:t>
            </a:r>
          </a:p>
          <a:p>
            <a:pPr lvl="0"/>
            <a:r>
              <a:rPr lang="en-GB" dirty="0"/>
              <a:t>Collaborate with manufacturing, quality, purchasing, suppliers, and toolmakers</a:t>
            </a:r>
          </a:p>
          <a:p>
            <a:pPr lvl="0"/>
            <a:r>
              <a:rPr lang="en-GB" dirty="0"/>
              <a:t>Participate in value engineering and root-cause analysis (</a:t>
            </a:r>
            <a:r>
              <a:rPr lang="en-GB" dirty="0" err="1"/>
              <a:t>Scolmore</a:t>
            </a:r>
            <a:r>
              <a:rPr lang="en-GB" dirty="0"/>
              <a:t> Group, 2026a)</a:t>
            </a:r>
          </a:p>
          <a:p>
            <a:endParaRPr lang="en-GB" dirty="0"/>
          </a:p>
        </p:txBody>
      </p:sp>
      <p:pic>
        <p:nvPicPr>
          <p:cNvPr id="5" name="Content Placeholder 1" descr="Household Appliance Manufacturing and Design | CAD Software for ...">
            <a:extLst>
              <a:ext uri="{FF2B5EF4-FFF2-40B4-BE49-F238E27FC236}">
                <a16:creationId xmlns:a16="http://schemas.microsoft.com/office/drawing/2014/main" id="{40CA9E0C-F246-DD62-A66B-92E6AD6ED4A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24261" y="3613741"/>
            <a:ext cx="4757738" cy="3103174"/>
          </a:xfrm>
          <a:prstGeom prst="rect">
            <a:avLst/>
          </a:prstGeom>
          <a:noFill/>
          <a:ln>
            <a:noFill/>
          </a:ln>
        </p:spPr>
      </p:pic>
      <p:sp>
        <p:nvSpPr>
          <p:cNvPr id="6" name="TextBox 5">
            <a:extLst>
              <a:ext uri="{FF2B5EF4-FFF2-40B4-BE49-F238E27FC236}">
                <a16:creationId xmlns:a16="http://schemas.microsoft.com/office/drawing/2014/main" id="{0A91EA81-C3BC-6573-BDA2-B758D71C74C8}"/>
              </a:ext>
            </a:extLst>
          </p:cNvPr>
          <p:cNvSpPr txBox="1"/>
          <p:nvPr/>
        </p:nvSpPr>
        <p:spPr>
          <a:xfrm>
            <a:off x="6866042" y="6471789"/>
            <a:ext cx="1993036" cy="646331"/>
          </a:xfrm>
          <a:prstGeom prst="rect">
            <a:avLst/>
          </a:prstGeom>
          <a:noFill/>
        </p:spPr>
        <p:txBody>
          <a:bodyPr wrap="square" rtlCol="0">
            <a:spAutoFit/>
          </a:bodyPr>
          <a:lstStyle/>
          <a:p>
            <a:r>
              <a:rPr lang="en-GB" dirty="0"/>
              <a:t>autodesk.com</a:t>
            </a:r>
          </a:p>
          <a:p>
            <a:endParaRPr lang="en-GB" dirty="0"/>
          </a:p>
        </p:txBody>
      </p:sp>
    </p:spTree>
    <p:extLst>
      <p:ext uri="{BB962C8B-B14F-4D97-AF65-F5344CB8AC3E}">
        <p14:creationId xmlns:p14="http://schemas.microsoft.com/office/powerpoint/2010/main" val="894450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913D80-AD52-4100-6AD6-FB75CB19A0EC}"/>
              </a:ext>
            </a:extLst>
          </p:cNvPr>
          <p:cNvSpPr>
            <a:spLocks noGrp="1"/>
          </p:cNvSpPr>
          <p:nvPr>
            <p:ph idx="1"/>
          </p:nvPr>
        </p:nvSpPr>
        <p:spPr>
          <a:xfrm>
            <a:off x="1120000" y="318052"/>
            <a:ext cx="10233800" cy="5858911"/>
          </a:xfrm>
        </p:spPr>
        <p:txBody>
          <a:bodyPr>
            <a:normAutofit fontScale="55000" lnSpcReduction="20000"/>
          </a:bodyPr>
          <a:lstStyle/>
          <a:p>
            <a:r>
              <a:rPr lang="en-GB" dirty="0"/>
              <a:t>Skills and Experience</a:t>
            </a:r>
            <a:br>
              <a:rPr lang="en-GB" dirty="0"/>
            </a:br>
            <a:br>
              <a:rPr lang="en-GB" dirty="0"/>
            </a:br>
            <a:r>
              <a:rPr lang="en-GB" dirty="0"/>
              <a:t>• A degree in a relevant engineering or science discipline or equivalent.</a:t>
            </a:r>
            <a:br>
              <a:rPr lang="en-GB" dirty="0"/>
            </a:br>
            <a:br>
              <a:rPr lang="en-GB" dirty="0"/>
            </a:br>
            <a:r>
              <a:rPr lang="en-GB" dirty="0"/>
              <a:t>• Previous relevant experience of product design or mechanical engineering.</a:t>
            </a:r>
            <a:br>
              <a:rPr lang="en-GB" dirty="0"/>
            </a:br>
            <a:br>
              <a:rPr lang="en-GB" dirty="0"/>
            </a:br>
            <a:r>
              <a:rPr lang="en-GB" dirty="0"/>
              <a:t>• Sound understanding and knowledge of basic physical principles.</a:t>
            </a:r>
            <a:br>
              <a:rPr lang="en-GB" dirty="0"/>
            </a:br>
            <a:br>
              <a:rPr lang="en-GB" dirty="0"/>
            </a:br>
            <a:r>
              <a:rPr lang="en-GB" dirty="0"/>
              <a:t>• Knowledge and understanding of injection moulding and manufacturing.</a:t>
            </a:r>
            <a:br>
              <a:rPr lang="en-GB" dirty="0"/>
            </a:br>
            <a:br>
              <a:rPr lang="en-GB" dirty="0"/>
            </a:br>
            <a:r>
              <a:rPr lang="en-GB" dirty="0"/>
              <a:t>• A creative and considered approach to problem solving, adhering to clear design processes.</a:t>
            </a:r>
            <a:br>
              <a:rPr lang="en-GB" dirty="0"/>
            </a:br>
            <a:br>
              <a:rPr lang="en-GB" dirty="0"/>
            </a:br>
            <a:r>
              <a:rPr lang="en-GB" dirty="0"/>
              <a:t>• An understanding of practical and methodical design development through prototyping and testing.</a:t>
            </a:r>
            <a:br>
              <a:rPr lang="en-GB" dirty="0"/>
            </a:br>
            <a:br>
              <a:rPr lang="en-GB" dirty="0"/>
            </a:br>
            <a:r>
              <a:rPr lang="en-GB" dirty="0"/>
              <a:t>• Proven ability to communicate through 2 and 3 dimensional media, e.g. sketching, CAD (</a:t>
            </a:r>
            <a:r>
              <a:rPr lang="en-GB" dirty="0" err="1"/>
              <a:t>Solidworks</a:t>
            </a:r>
            <a:r>
              <a:rPr lang="en-GB" dirty="0"/>
              <a:t> is preferable but training will be offered), model making.</a:t>
            </a:r>
            <a:br>
              <a:rPr lang="en-GB" dirty="0"/>
            </a:br>
            <a:br>
              <a:rPr lang="en-GB" dirty="0"/>
            </a:br>
            <a:r>
              <a:rPr lang="en-GB" dirty="0"/>
              <a:t>• Technical and personal credibility to work effectively with other teams within the business.</a:t>
            </a:r>
            <a:br>
              <a:rPr lang="en-GB" dirty="0"/>
            </a:br>
            <a:br>
              <a:rPr lang="en-GB" dirty="0"/>
            </a:br>
            <a:r>
              <a:rPr lang="en-GB" dirty="0"/>
              <a:t>• Ability to plan ahead, prioritise tasks and coordinate with the work of others.</a:t>
            </a:r>
            <a:br>
              <a:rPr lang="en-GB" dirty="0"/>
            </a:br>
            <a:br>
              <a:rPr lang="en-GB" dirty="0"/>
            </a:br>
            <a:r>
              <a:rPr lang="en-GB" dirty="0"/>
              <a:t>• Excellent communication, problem solving and analytical skills.</a:t>
            </a:r>
            <a:br>
              <a:rPr lang="en-GB" dirty="0"/>
            </a:br>
            <a:br>
              <a:rPr lang="en-GB" dirty="0"/>
            </a:br>
            <a:r>
              <a:rPr lang="en-GB" dirty="0"/>
              <a:t>• Self-starter - ability to work independently.</a:t>
            </a:r>
            <a:br>
              <a:rPr lang="en-GB" dirty="0"/>
            </a:br>
            <a:br>
              <a:rPr lang="en-GB" dirty="0"/>
            </a:br>
            <a:r>
              <a:rPr lang="en-GB" dirty="0"/>
              <a:t>• Ability to travel to Far East for project transfer/production requirement desirable.</a:t>
            </a:r>
            <a:br>
              <a:rPr lang="en-GB" dirty="0"/>
            </a:br>
            <a:br>
              <a:rPr lang="en-GB" dirty="0"/>
            </a:br>
            <a:r>
              <a:rPr lang="en-GB" dirty="0"/>
              <a:t>• Some electrical or lighting-related knowledge is preferred (e.g. LEDs, drivers, IP ratings, standards), but training will be provided.</a:t>
            </a:r>
          </a:p>
          <a:p>
            <a:pPr marL="0" indent="0">
              <a:buNone/>
            </a:pPr>
            <a:r>
              <a:rPr lang="en-GB" u="sng" dirty="0">
                <a:hlinkClick r:id="rId2"/>
              </a:rPr>
              <a:t>https://scolmore.com/vacancies/19724</a:t>
            </a:r>
            <a:endParaRPr lang="en-GB" dirty="0"/>
          </a:p>
          <a:p>
            <a:endParaRPr lang="en-GB" dirty="0"/>
          </a:p>
        </p:txBody>
      </p:sp>
    </p:spTree>
    <p:extLst>
      <p:ext uri="{BB962C8B-B14F-4D97-AF65-F5344CB8AC3E}">
        <p14:creationId xmlns:p14="http://schemas.microsoft.com/office/powerpoint/2010/main" val="2520154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859EB2-8884-7501-50F1-A9B50B998389}"/>
              </a:ext>
            </a:extLst>
          </p:cNvPr>
          <p:cNvSpPr>
            <a:spLocks noGrp="1"/>
          </p:cNvSpPr>
          <p:nvPr>
            <p:ph idx="1"/>
          </p:nvPr>
        </p:nvSpPr>
        <p:spPr>
          <a:xfrm>
            <a:off x="838200" y="987288"/>
            <a:ext cx="10515600" cy="5189675"/>
          </a:xfrm>
        </p:spPr>
        <p:txBody>
          <a:bodyPr>
            <a:normAutofit fontScale="92500" lnSpcReduction="10000"/>
          </a:bodyPr>
          <a:lstStyle/>
          <a:p>
            <a:pPr>
              <a:buFont typeface="Wingdings" panose="05000000000000000000" pitchFamily="2" charset="2"/>
              <a:buChar char="Ø"/>
            </a:pPr>
            <a:r>
              <a:rPr lang="en-GB" b="1" dirty="0"/>
              <a:t>2.4 Person Specification</a:t>
            </a:r>
            <a:endParaRPr lang="en-GB" dirty="0"/>
          </a:p>
          <a:p>
            <a:pPr>
              <a:buFont typeface="Wingdings" panose="05000000000000000000" pitchFamily="2" charset="2"/>
              <a:buChar char="v"/>
            </a:pPr>
            <a:r>
              <a:rPr lang="en-GB" b="1" dirty="0"/>
              <a:t>Essential Criteria</a:t>
            </a:r>
            <a:endParaRPr lang="en-GB" dirty="0"/>
          </a:p>
          <a:p>
            <a:r>
              <a:rPr lang="en-GB" dirty="0"/>
              <a:t>Degree in Mechanical Engineering, Product Design, Industrial Design, or related discipline (or equivalent experience)</a:t>
            </a:r>
          </a:p>
          <a:p>
            <a:pPr lvl="0"/>
            <a:r>
              <a:rPr lang="en-GB" dirty="0"/>
              <a:t>Demonstrable product/mechanical design experience</a:t>
            </a:r>
          </a:p>
          <a:p>
            <a:pPr lvl="0"/>
            <a:r>
              <a:rPr lang="en-GB" dirty="0"/>
              <a:t>Strong proficiency in 3D CAD (ideally SolidWorks)</a:t>
            </a:r>
          </a:p>
          <a:p>
            <a:pPr lvl="0"/>
            <a:r>
              <a:rPr lang="en-GB" dirty="0"/>
              <a:t>Practical, innovative, and collaborative approach (</a:t>
            </a:r>
            <a:r>
              <a:rPr lang="en-GB" dirty="0" err="1"/>
              <a:t>Scolmore</a:t>
            </a:r>
            <a:r>
              <a:rPr lang="en-GB" dirty="0"/>
              <a:t> Group, 2026a)</a:t>
            </a:r>
          </a:p>
          <a:p>
            <a:pPr>
              <a:buFont typeface="Wingdings" panose="05000000000000000000" pitchFamily="2" charset="2"/>
              <a:buChar char="v"/>
            </a:pPr>
            <a:r>
              <a:rPr lang="en-GB" b="1" dirty="0"/>
              <a:t>Desirable Criteria</a:t>
            </a:r>
            <a:endParaRPr lang="en-GB" dirty="0"/>
          </a:p>
          <a:p>
            <a:pPr lvl="0"/>
            <a:r>
              <a:rPr lang="en-GB" dirty="0"/>
              <a:t>Experience in electrical/lighting products</a:t>
            </a:r>
          </a:p>
          <a:p>
            <a:pPr lvl="0"/>
            <a:r>
              <a:rPr lang="en-GB" dirty="0"/>
              <a:t>Knowledge of plastic injection moulding and BS EN/IEC standards</a:t>
            </a:r>
          </a:p>
          <a:p>
            <a:pPr lvl="0"/>
            <a:r>
              <a:rPr lang="en-GB" dirty="0"/>
              <a:t>Project management or cross-functional experience in manufacturing (</a:t>
            </a:r>
            <a:r>
              <a:rPr lang="en-GB" dirty="0" err="1"/>
              <a:t>Scolmore</a:t>
            </a:r>
            <a:r>
              <a:rPr lang="en-GB" dirty="0"/>
              <a:t> Group, 2026a)</a:t>
            </a:r>
          </a:p>
          <a:p>
            <a:endParaRPr lang="en-GB" dirty="0"/>
          </a:p>
        </p:txBody>
      </p:sp>
    </p:spTree>
    <p:extLst>
      <p:ext uri="{BB962C8B-B14F-4D97-AF65-F5344CB8AC3E}">
        <p14:creationId xmlns:p14="http://schemas.microsoft.com/office/powerpoint/2010/main" val="4013282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BECBC0D5-3434-FAC9-1BCD-3917A6236CF0}"/>
              </a:ext>
            </a:extLst>
          </p:cNvPr>
          <p:cNvSpPr>
            <a:spLocks noGrp="1"/>
          </p:cNvSpPr>
          <p:nvPr>
            <p:ph idx="1"/>
          </p:nvPr>
        </p:nvSpPr>
        <p:spPr>
          <a:xfrm>
            <a:off x="702557" y="420893"/>
            <a:ext cx="5393444" cy="5410063"/>
          </a:xfrm>
        </p:spPr>
        <p:txBody>
          <a:bodyPr>
            <a:normAutofit/>
          </a:bodyPr>
          <a:lstStyle/>
          <a:p>
            <a:pPr marL="0" indent="0">
              <a:buNone/>
            </a:pPr>
            <a:r>
              <a:rPr lang="en-GB" b="1" dirty="0"/>
              <a:t>3. Identifying and Analysing Learning / Training and Development Needs</a:t>
            </a:r>
            <a:endParaRPr lang="en-GB" dirty="0"/>
          </a:p>
          <a:p>
            <a:pPr>
              <a:buFont typeface="Wingdings" panose="05000000000000000000" pitchFamily="2" charset="2"/>
              <a:buChar char="Ø"/>
            </a:pPr>
            <a:r>
              <a:rPr lang="en-GB" b="1" dirty="0"/>
              <a:t>3.1 Example Individual</a:t>
            </a:r>
            <a:endParaRPr lang="en-GB" dirty="0"/>
          </a:p>
          <a:p>
            <a:r>
              <a:rPr lang="en-GB" b="1" dirty="0"/>
              <a:t>Name:</a:t>
            </a:r>
            <a:r>
              <a:rPr lang="en-GB" dirty="0"/>
              <a:t> Alex (new starter) </a:t>
            </a:r>
          </a:p>
          <a:p>
            <a:r>
              <a:rPr lang="en-GB" b="1" dirty="0"/>
              <a:t>Strengths:</a:t>
            </a:r>
            <a:r>
              <a:rPr lang="en-GB" dirty="0"/>
              <a:t> Strong SolidWorks and conceptual design skills </a:t>
            </a:r>
          </a:p>
          <a:p>
            <a:r>
              <a:rPr lang="en-GB" b="1" dirty="0"/>
              <a:t>Gaps:</a:t>
            </a:r>
            <a:r>
              <a:rPr lang="en-GB" dirty="0"/>
              <a:t> Limited experience in electrical compliance, injection moulding, regulatory testing, and cross-functional working</a:t>
            </a:r>
          </a:p>
          <a:p>
            <a:endParaRPr lang="en-GB" dirty="0"/>
          </a:p>
        </p:txBody>
      </p:sp>
      <p:pic>
        <p:nvPicPr>
          <p:cNvPr id="8" name="Picture 7" descr="Employee Development Training Colored Icon In Powerpoint Pptx Png ...">
            <a:extLst>
              <a:ext uri="{FF2B5EF4-FFF2-40B4-BE49-F238E27FC236}">
                <a16:creationId xmlns:a16="http://schemas.microsoft.com/office/drawing/2014/main" id="{44C3D5F1-5FBE-DE3A-CC6C-6AD47620D5C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49691" y="-250279"/>
            <a:ext cx="3378186" cy="1900183"/>
          </a:xfrm>
          <a:prstGeom prst="rect">
            <a:avLst/>
          </a:prstGeom>
          <a:noFill/>
          <a:ln>
            <a:noFill/>
          </a:ln>
        </p:spPr>
      </p:pic>
      <p:pic>
        <p:nvPicPr>
          <p:cNvPr id="9" name="Picture 8" descr="Videos | Scolmore Group">
            <a:extLst>
              <a:ext uri="{FF2B5EF4-FFF2-40B4-BE49-F238E27FC236}">
                <a16:creationId xmlns:a16="http://schemas.microsoft.com/office/drawing/2014/main" id="{4E3D52D4-BE0A-0B4F-D350-A37BBA5DF6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25236" y="3327800"/>
            <a:ext cx="5731510" cy="3223895"/>
          </a:xfrm>
          <a:prstGeom prst="rect">
            <a:avLst/>
          </a:prstGeom>
          <a:noFill/>
          <a:ln>
            <a:noFill/>
          </a:ln>
        </p:spPr>
      </p:pic>
    </p:spTree>
    <p:extLst>
      <p:ext uri="{BB962C8B-B14F-4D97-AF65-F5344CB8AC3E}">
        <p14:creationId xmlns:p14="http://schemas.microsoft.com/office/powerpoint/2010/main" val="260651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1FD4B-720A-F730-90CA-C64406DD125D}"/>
              </a:ext>
            </a:extLst>
          </p:cNvPr>
          <p:cNvSpPr>
            <a:spLocks noGrp="1"/>
          </p:cNvSpPr>
          <p:nvPr>
            <p:ph type="title"/>
          </p:nvPr>
        </p:nvSpPr>
        <p:spPr>
          <a:xfrm>
            <a:off x="838200" y="365125"/>
            <a:ext cx="10515600" cy="5896527"/>
          </a:xfrm>
        </p:spPr>
        <p:txBody>
          <a:bodyPr>
            <a:noAutofit/>
          </a:bodyPr>
          <a:lstStyle/>
          <a:p>
            <a:pPr lvl="0"/>
            <a:r>
              <a:rPr lang="en-GB" sz="2000" b="1" dirty="0">
                <a:latin typeface="+mn-lt"/>
              </a:rPr>
              <a:t>3.2 Identification Method – Interview &amp; Questioning Techniques</a:t>
            </a:r>
            <a:br>
              <a:rPr lang="en-GB" sz="2000" dirty="0">
                <a:latin typeface="+mn-lt"/>
              </a:rPr>
            </a:br>
            <a:r>
              <a:rPr lang="en-GB" sz="2000" dirty="0">
                <a:latin typeface="+mn-lt"/>
              </a:rPr>
              <a:t>Needs are identified using structured behavioural and situational questioning during:</a:t>
            </a:r>
            <a:br>
              <a:rPr lang="en-GB" sz="2000" dirty="0">
                <a:latin typeface="+mn-lt"/>
              </a:rPr>
            </a:br>
            <a:r>
              <a:rPr lang="en-GB" sz="2000" dirty="0">
                <a:latin typeface="+mn-lt"/>
              </a:rPr>
              <a:t>Recruitment interviews</a:t>
            </a:r>
            <a:br>
              <a:rPr lang="en-GB" sz="2000" dirty="0">
                <a:latin typeface="+mn-lt"/>
              </a:rPr>
            </a:br>
            <a:r>
              <a:rPr lang="en-GB" sz="2000" dirty="0">
                <a:latin typeface="+mn-lt"/>
              </a:rPr>
              <a:t>30/60/90-day probation reviews</a:t>
            </a:r>
            <a:br>
              <a:rPr lang="en-GB" sz="2000" dirty="0">
                <a:latin typeface="+mn-lt"/>
              </a:rPr>
            </a:br>
            <a:r>
              <a:rPr lang="en-GB" sz="2000" dirty="0">
                <a:latin typeface="+mn-lt"/>
              </a:rPr>
              <a:t>Annual appraisals</a:t>
            </a:r>
            <a:br>
              <a:rPr lang="en-GB" sz="2000" dirty="0">
                <a:latin typeface="+mn-lt"/>
              </a:rPr>
            </a:br>
            <a:r>
              <a:rPr lang="en-GB" sz="2000" b="1" dirty="0">
                <a:latin typeface="+mn-lt"/>
              </a:rPr>
              <a:t>Example Questions Used</a:t>
            </a:r>
            <a:br>
              <a:rPr lang="en-GB" sz="2000" dirty="0">
                <a:latin typeface="+mn-lt"/>
              </a:rPr>
            </a:br>
            <a:r>
              <a:rPr lang="en-GB" sz="2000" dirty="0">
                <a:latin typeface="+mn-lt"/>
              </a:rPr>
              <a:t>“Tell me about a time you had to ensure a product design met a specific safety or compliance standard. What challenges did you face?”</a:t>
            </a:r>
            <a:br>
              <a:rPr lang="en-GB" sz="2000" dirty="0">
                <a:latin typeface="+mn-lt"/>
              </a:rPr>
            </a:br>
            <a:r>
              <a:rPr lang="en-GB" sz="2000" dirty="0">
                <a:latin typeface="+mn-lt"/>
              </a:rPr>
              <a:t>“Describe a situation where you worked with manufacturing or suppliers to resolve a design issue. What was the outcome?”</a:t>
            </a:r>
            <a:br>
              <a:rPr lang="en-GB" sz="2000" dirty="0">
                <a:latin typeface="+mn-lt"/>
              </a:rPr>
            </a:br>
            <a:r>
              <a:rPr lang="en-GB" sz="2000" dirty="0">
                <a:latin typeface="+mn-lt"/>
              </a:rPr>
              <a:t>“What experience do you have with injection moulding or plastic component design?”</a:t>
            </a:r>
            <a:br>
              <a:rPr lang="en-GB" sz="2000" dirty="0">
                <a:latin typeface="+mn-lt"/>
              </a:rPr>
            </a:br>
            <a:r>
              <a:rPr lang="en-GB" sz="2000" dirty="0">
                <a:latin typeface="+mn-lt"/>
              </a:rPr>
              <a:t>“How do you approach learning a new technical standard or regulation?”</a:t>
            </a:r>
            <a:br>
              <a:rPr lang="en-GB" sz="2000" dirty="0">
                <a:latin typeface="+mn-lt"/>
              </a:rPr>
            </a:br>
            <a:r>
              <a:rPr lang="en-GB" sz="2000" dirty="0">
                <a:latin typeface="+mn-lt"/>
              </a:rPr>
              <a:t>These questions reveal technical knowledge gaps, practical experience deficits, and confidence levels in collaborative working — all critical for success at </a:t>
            </a:r>
            <a:r>
              <a:rPr lang="en-GB" sz="2000" dirty="0" err="1">
                <a:latin typeface="+mn-lt"/>
              </a:rPr>
              <a:t>Scolmore</a:t>
            </a:r>
            <a:r>
              <a:rPr lang="en-GB" sz="2000" dirty="0">
                <a:latin typeface="+mn-lt"/>
              </a:rPr>
              <a:t>.</a:t>
            </a:r>
            <a:br>
              <a:rPr lang="en-GB" sz="2000" dirty="0">
                <a:latin typeface="+mn-lt"/>
              </a:rPr>
            </a:br>
            <a:br>
              <a:rPr lang="en-GB" sz="2000" dirty="0">
                <a:latin typeface="+mn-lt"/>
              </a:rPr>
            </a:br>
            <a:r>
              <a:rPr lang="en-GB" sz="2000" b="1" dirty="0">
                <a:latin typeface="+mn-lt"/>
              </a:rPr>
              <a:t>3.3 Identified Development Needs</a:t>
            </a:r>
            <a:br>
              <a:rPr lang="en-GB" sz="2000" dirty="0">
                <a:latin typeface="+mn-lt"/>
              </a:rPr>
            </a:br>
            <a:r>
              <a:rPr lang="en-GB" sz="2000" b="1" dirty="0">
                <a:latin typeface="+mn-lt"/>
              </a:rPr>
              <a:t>Technical Knowledge</a:t>
            </a:r>
            <a:r>
              <a:rPr lang="en-GB" sz="2000" dirty="0">
                <a:latin typeface="+mn-lt"/>
              </a:rPr>
              <a:t> — Understanding and application of BS EN / IEC standards, emergency lighting regulations, fire-rated product requirements</a:t>
            </a:r>
            <a:br>
              <a:rPr lang="en-GB" sz="2000" dirty="0">
                <a:latin typeface="+mn-lt"/>
              </a:rPr>
            </a:br>
            <a:r>
              <a:rPr lang="en-GB" sz="2000" b="1" dirty="0">
                <a:latin typeface="+mn-lt"/>
              </a:rPr>
              <a:t>Practical Manufacturing Skills</a:t>
            </a:r>
            <a:r>
              <a:rPr lang="en-GB" sz="2000" dirty="0">
                <a:latin typeface="+mn-lt"/>
              </a:rPr>
              <a:t> — Hands-on experience with prototyping, material selection, injection moulding constraints, and production validation</a:t>
            </a:r>
            <a:br>
              <a:rPr lang="en-GB" sz="2000" dirty="0">
                <a:latin typeface="+mn-lt"/>
              </a:rPr>
            </a:br>
            <a:r>
              <a:rPr lang="en-GB" sz="2000" b="1" dirty="0">
                <a:latin typeface="+mn-lt"/>
              </a:rPr>
              <a:t>Professional / Soft Skills</a:t>
            </a:r>
            <a:r>
              <a:rPr lang="en-GB" sz="2000" dirty="0">
                <a:latin typeface="+mn-lt"/>
              </a:rPr>
              <a:t> — Effective cross-functional collaboration, project management basics, and stakeholder communication in a manufacturing environment</a:t>
            </a:r>
            <a:br>
              <a:rPr lang="en-GB" sz="2000" dirty="0">
                <a:latin typeface="+mn-lt"/>
              </a:rPr>
            </a:br>
            <a:endParaRPr lang="en-GB" sz="2000" dirty="0">
              <a:latin typeface="+mn-lt"/>
            </a:endParaRPr>
          </a:p>
        </p:txBody>
      </p:sp>
    </p:spTree>
    <p:extLst>
      <p:ext uri="{BB962C8B-B14F-4D97-AF65-F5344CB8AC3E}">
        <p14:creationId xmlns:p14="http://schemas.microsoft.com/office/powerpoint/2010/main" val="3503030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F4A57F-E79E-AD50-1C13-048FD4145DD0}"/>
              </a:ext>
            </a:extLst>
          </p:cNvPr>
          <p:cNvSpPr>
            <a:spLocks noGrp="1"/>
          </p:cNvSpPr>
          <p:nvPr>
            <p:ph idx="1"/>
          </p:nvPr>
        </p:nvSpPr>
        <p:spPr>
          <a:xfrm>
            <a:off x="1119999" y="2776329"/>
            <a:ext cx="10763859" cy="3916019"/>
          </a:xfrm>
        </p:spPr>
        <p:txBody>
          <a:bodyPr>
            <a:normAutofit fontScale="62500" lnSpcReduction="20000"/>
          </a:bodyPr>
          <a:lstStyle/>
          <a:p>
            <a:pPr marL="0" indent="0">
              <a:buNone/>
            </a:pPr>
            <a:r>
              <a:rPr lang="en-GB" b="1" dirty="0"/>
              <a:t>3.4 Theoretical Analysis of Development Approach</a:t>
            </a:r>
            <a:endParaRPr lang="en-GB" dirty="0"/>
          </a:p>
          <a:p>
            <a:r>
              <a:rPr lang="en-GB" b="1" dirty="0"/>
              <a:t>Behaviourist Theory</a:t>
            </a:r>
            <a:r>
              <a:rPr lang="en-GB" dirty="0"/>
              <a:t> (Skinner, 1953) Learning through stimulus-response and reinforcement. → Structured LMS modules (e.g. “A Guide to Emergency Lighting”, “Exploring the Q-Fire Range”) with quizzes, immediate feedback and certification badges. Reinforces correct application of standards and supports </a:t>
            </a:r>
            <a:r>
              <a:rPr lang="en-GB" dirty="0" err="1"/>
              <a:t>Scolmore’s</a:t>
            </a:r>
            <a:r>
              <a:rPr lang="en-GB" dirty="0"/>
              <a:t> high compliance training completion rates.</a:t>
            </a:r>
          </a:p>
          <a:p>
            <a:endParaRPr lang="en-GB" dirty="0"/>
          </a:p>
          <a:p>
            <a:r>
              <a:rPr lang="en-GB" b="1" dirty="0"/>
              <a:t>Cognitivist Theory</a:t>
            </a:r>
            <a:r>
              <a:rPr lang="en-GB" dirty="0"/>
              <a:t> (Piaget, 1954) Focuses on mental processes, schema building and information processing. → Use of CPD simulations, virtual prototyping tools and guided case studies to help Alex build mental models that integrate CAD design with electrical compliance and testing requirements.</a:t>
            </a:r>
          </a:p>
          <a:p>
            <a:endParaRPr lang="en-GB" dirty="0"/>
          </a:p>
          <a:p>
            <a:r>
              <a:rPr lang="en-GB" b="1" dirty="0"/>
              <a:t>Humanist / Experiential Learning Theory</a:t>
            </a:r>
            <a:r>
              <a:rPr lang="en-GB" dirty="0"/>
              <a:t> (Kolb, 1984; Rogers, 1969) Emphasises self-directed learning, intrinsic motivation and learning through concrete experience → reflection → conceptualisation → experimentation. → On-the-job shadowing with experienced engineers, reflective probation reviews, and supervised live product development projects. These methods build confidence, collaboration skills and ownership — aligning with </a:t>
            </a:r>
            <a:r>
              <a:rPr lang="en-GB" dirty="0" err="1"/>
              <a:t>Scolmore’s</a:t>
            </a:r>
            <a:r>
              <a:rPr lang="en-GB" dirty="0"/>
              <a:t> 70% training satisfaction score and internal promotion culture.</a:t>
            </a:r>
          </a:p>
        </p:txBody>
      </p:sp>
      <p:pic>
        <p:nvPicPr>
          <p:cNvPr id="6" name="Picture 5" descr="What Does an Electrical Designer Do - Roles &amp; Duties Explained ...">
            <a:extLst>
              <a:ext uri="{FF2B5EF4-FFF2-40B4-BE49-F238E27FC236}">
                <a16:creationId xmlns:a16="http://schemas.microsoft.com/office/drawing/2014/main" id="{883E2856-C0BC-76FF-A368-C88119757C7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37517" y="214327"/>
            <a:ext cx="5731510" cy="2349969"/>
          </a:xfrm>
          <a:prstGeom prst="rect">
            <a:avLst/>
          </a:prstGeom>
          <a:noFill/>
          <a:ln>
            <a:noFill/>
          </a:ln>
        </p:spPr>
      </p:pic>
      <p:sp>
        <p:nvSpPr>
          <p:cNvPr id="7" name="TextBox 6">
            <a:extLst>
              <a:ext uri="{FF2B5EF4-FFF2-40B4-BE49-F238E27FC236}">
                <a16:creationId xmlns:a16="http://schemas.microsoft.com/office/drawing/2014/main" id="{7CB4297A-0C50-40FA-4B81-79C1030C2ED4}"/>
              </a:ext>
            </a:extLst>
          </p:cNvPr>
          <p:cNvSpPr txBox="1"/>
          <p:nvPr/>
        </p:nvSpPr>
        <p:spPr>
          <a:xfrm>
            <a:off x="8395252" y="2259496"/>
            <a:ext cx="1973775" cy="369332"/>
          </a:xfrm>
          <a:prstGeom prst="rect">
            <a:avLst/>
          </a:prstGeom>
          <a:noFill/>
        </p:spPr>
        <p:txBody>
          <a:bodyPr wrap="square" rtlCol="0">
            <a:spAutoFit/>
          </a:bodyPr>
          <a:lstStyle/>
          <a:p>
            <a:r>
              <a:rPr lang="en-GB"/>
              <a:t>vistaprojects.com</a:t>
            </a:r>
            <a:endParaRPr lang="en-GB" dirty="0"/>
          </a:p>
        </p:txBody>
      </p:sp>
    </p:spTree>
    <p:extLst>
      <p:ext uri="{BB962C8B-B14F-4D97-AF65-F5344CB8AC3E}">
        <p14:creationId xmlns:p14="http://schemas.microsoft.com/office/powerpoint/2010/main" val="3090989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943E2E-6E21-8DD7-9E08-C11BCED5A482}"/>
              </a:ext>
            </a:extLst>
          </p:cNvPr>
          <p:cNvSpPr>
            <a:spLocks noGrp="1"/>
          </p:cNvSpPr>
          <p:nvPr>
            <p:ph idx="1"/>
          </p:nvPr>
        </p:nvSpPr>
        <p:spPr>
          <a:xfrm>
            <a:off x="1120000" y="331304"/>
            <a:ext cx="5757878" cy="5845659"/>
          </a:xfrm>
        </p:spPr>
        <p:txBody>
          <a:bodyPr/>
          <a:lstStyle/>
          <a:p>
            <a:pPr marL="0" indent="0">
              <a:buNone/>
            </a:pPr>
            <a:r>
              <a:rPr lang="en-GB" b="1" dirty="0"/>
              <a:t>3.5 Recommended 6-Month Development Plan</a:t>
            </a:r>
            <a:endParaRPr lang="en-GB" dirty="0"/>
          </a:p>
          <a:p>
            <a:pPr lvl="0"/>
            <a:r>
              <a:rPr lang="en-GB" dirty="0"/>
              <a:t>Months 1–2: Compliance modules + injection moulding e-learning</a:t>
            </a:r>
          </a:p>
          <a:p>
            <a:pPr lvl="0"/>
            <a:r>
              <a:rPr lang="en-GB" dirty="0"/>
              <a:t>Months 3–4: Simulations and regulatory case studies</a:t>
            </a:r>
          </a:p>
          <a:p>
            <a:pPr lvl="0"/>
            <a:r>
              <a:rPr lang="en-GB" dirty="0"/>
              <a:t>Months 5–6: Supervised improvement project + reflective reviews</a:t>
            </a:r>
          </a:p>
          <a:p>
            <a:endParaRPr lang="en-GB" dirty="0"/>
          </a:p>
        </p:txBody>
      </p:sp>
      <p:pic>
        <p:nvPicPr>
          <p:cNvPr id="4" name="Picture 3" descr="Types of Engineering Disciplines: Electrical Engineering">
            <a:extLst>
              <a:ext uri="{FF2B5EF4-FFF2-40B4-BE49-F238E27FC236}">
                <a16:creationId xmlns:a16="http://schemas.microsoft.com/office/drawing/2014/main" id="{7520247D-A875-48F4-1AA7-2A88E522EFB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51132" y="2412172"/>
            <a:ext cx="5731510" cy="3822700"/>
          </a:xfrm>
          <a:prstGeom prst="rect">
            <a:avLst/>
          </a:prstGeom>
          <a:noFill/>
          <a:ln>
            <a:noFill/>
          </a:ln>
        </p:spPr>
      </p:pic>
      <p:sp>
        <p:nvSpPr>
          <p:cNvPr id="5" name="TextBox 4">
            <a:extLst>
              <a:ext uri="{FF2B5EF4-FFF2-40B4-BE49-F238E27FC236}">
                <a16:creationId xmlns:a16="http://schemas.microsoft.com/office/drawing/2014/main" id="{7A447AF2-55C6-3F7D-CFC1-4E1052E5AFAE}"/>
              </a:ext>
            </a:extLst>
          </p:cNvPr>
          <p:cNvSpPr txBox="1"/>
          <p:nvPr/>
        </p:nvSpPr>
        <p:spPr>
          <a:xfrm>
            <a:off x="6652591" y="5724939"/>
            <a:ext cx="1590261" cy="646331"/>
          </a:xfrm>
          <a:prstGeom prst="rect">
            <a:avLst/>
          </a:prstGeom>
          <a:noFill/>
        </p:spPr>
        <p:txBody>
          <a:bodyPr wrap="square" rtlCol="0">
            <a:spAutoFit/>
          </a:bodyPr>
          <a:lstStyle/>
          <a:p>
            <a:r>
              <a:rPr lang="en-GB" u="sng" dirty="0">
                <a:hlinkClick r:id="rId3"/>
              </a:rPr>
              <a:t>austintec.com</a:t>
            </a:r>
            <a:endParaRPr lang="en-GB" dirty="0"/>
          </a:p>
          <a:p>
            <a:endParaRPr lang="en-GB" dirty="0"/>
          </a:p>
        </p:txBody>
      </p:sp>
    </p:spTree>
    <p:extLst>
      <p:ext uri="{BB962C8B-B14F-4D97-AF65-F5344CB8AC3E}">
        <p14:creationId xmlns:p14="http://schemas.microsoft.com/office/powerpoint/2010/main" val="4240428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7B80EC-4727-A922-C556-4344ADAA2A1A}"/>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r>
              <a:rPr lang="en-GB" b="1"/>
              <a:t>4. Conclusion</a:t>
            </a:r>
            <a:endParaRPr lang="en-GB" dirty="0"/>
          </a:p>
        </p:txBody>
      </p:sp>
      <p:sp>
        <p:nvSpPr>
          <p:cNvPr id="5" name="Content Placeholder 2">
            <a:extLst>
              <a:ext uri="{FF2B5EF4-FFF2-40B4-BE49-F238E27FC236}">
                <a16:creationId xmlns:a16="http://schemas.microsoft.com/office/drawing/2014/main" id="{25CD4BD4-AB35-AE78-540B-F7AD7B8D27FE}"/>
              </a:ext>
            </a:extLst>
          </p:cNvPr>
          <p:cNvSpPr txBox="1">
            <a:spLocks/>
          </p:cNvSpPr>
          <p:nvPr/>
        </p:nvSpPr>
        <p:spPr>
          <a:xfrm>
            <a:off x="1272400" y="1978025"/>
            <a:ext cx="4114609"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GB" dirty="0"/>
              <a:t>A robust recruitment process combined with targeted, theory-informed development ensures new Product Design Engineers quickly become productive contributors, supporting </a:t>
            </a:r>
            <a:r>
              <a:rPr lang="en-GB" dirty="0" err="1"/>
              <a:t>Scolmore’s</a:t>
            </a:r>
            <a:r>
              <a:rPr lang="en-GB" dirty="0"/>
              <a:t> innovation, compliance, and growth objectives (</a:t>
            </a:r>
            <a:r>
              <a:rPr lang="en-GB" dirty="0" err="1"/>
              <a:t>Scolmore</a:t>
            </a:r>
            <a:r>
              <a:rPr lang="en-GB" dirty="0"/>
              <a:t> Group, 2025; </a:t>
            </a:r>
            <a:r>
              <a:rPr lang="en-GB" dirty="0" err="1"/>
              <a:t>Scolmore</a:t>
            </a:r>
            <a:r>
              <a:rPr lang="en-GB" dirty="0"/>
              <a:t> Group, 2026a).</a:t>
            </a:r>
          </a:p>
          <a:p>
            <a:pPr marL="0" indent="0">
              <a:buFont typeface="Arial" panose="020B0604020202020204" pitchFamily="34" charset="0"/>
              <a:buNone/>
            </a:pPr>
            <a:endParaRPr lang="en-GB" dirty="0"/>
          </a:p>
        </p:txBody>
      </p:sp>
      <p:pic>
        <p:nvPicPr>
          <p:cNvPr id="6" name="Picture 5" descr="What Is Electronics Engineering? (Duties, Skills and Salary ...">
            <a:extLst>
              <a:ext uri="{FF2B5EF4-FFF2-40B4-BE49-F238E27FC236}">
                <a16:creationId xmlns:a16="http://schemas.microsoft.com/office/drawing/2014/main" id="{AA03C78A-94C9-11E3-9BD2-1601D71BD9F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40922" y="1320338"/>
            <a:ext cx="5731510" cy="3820795"/>
          </a:xfrm>
          <a:prstGeom prst="rect">
            <a:avLst/>
          </a:prstGeom>
          <a:noFill/>
          <a:ln>
            <a:noFill/>
          </a:ln>
        </p:spPr>
      </p:pic>
      <p:sp>
        <p:nvSpPr>
          <p:cNvPr id="7" name="TextBox 6">
            <a:extLst>
              <a:ext uri="{FF2B5EF4-FFF2-40B4-BE49-F238E27FC236}">
                <a16:creationId xmlns:a16="http://schemas.microsoft.com/office/drawing/2014/main" id="{673B5705-2A33-588B-7429-83950DD68499}"/>
              </a:ext>
            </a:extLst>
          </p:cNvPr>
          <p:cNvSpPr txBox="1"/>
          <p:nvPr/>
        </p:nvSpPr>
        <p:spPr>
          <a:xfrm>
            <a:off x="9375913" y="4618383"/>
            <a:ext cx="2001078" cy="646331"/>
          </a:xfrm>
          <a:prstGeom prst="rect">
            <a:avLst/>
          </a:prstGeom>
          <a:noFill/>
        </p:spPr>
        <p:txBody>
          <a:bodyPr wrap="square" rtlCol="0">
            <a:spAutoFit/>
          </a:bodyPr>
          <a:lstStyle/>
          <a:p>
            <a:r>
              <a:rPr lang="en-GB" u="sng" dirty="0">
                <a:hlinkClick r:id="rId3"/>
              </a:rPr>
              <a:t>indeed.com</a:t>
            </a:r>
            <a:endParaRPr lang="en-GB" dirty="0"/>
          </a:p>
          <a:p>
            <a:endParaRPr lang="en-GB" dirty="0"/>
          </a:p>
        </p:txBody>
      </p:sp>
    </p:spTree>
    <p:extLst>
      <p:ext uri="{BB962C8B-B14F-4D97-AF65-F5344CB8AC3E}">
        <p14:creationId xmlns:p14="http://schemas.microsoft.com/office/powerpoint/2010/main" val="2217576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5BAA6E9-23ED-8B43-EDCE-38056B7FE8C6}"/>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r>
              <a:rPr lang="en-GB"/>
              <a:t>References</a:t>
            </a:r>
            <a:endParaRPr lang="en-GB" dirty="0"/>
          </a:p>
        </p:txBody>
      </p:sp>
      <p:sp>
        <p:nvSpPr>
          <p:cNvPr id="5" name="Content Placeholder 2">
            <a:extLst>
              <a:ext uri="{FF2B5EF4-FFF2-40B4-BE49-F238E27FC236}">
                <a16:creationId xmlns:a16="http://schemas.microsoft.com/office/drawing/2014/main" id="{A88DEF12-3276-0234-0A27-70F5E9E79D37}"/>
              </a:ext>
            </a:extLst>
          </p:cNvPr>
          <p:cNvSpPr txBox="1">
            <a:spLocks/>
          </p:cNvSpPr>
          <p:nvPr/>
        </p:nvSpPr>
        <p:spPr>
          <a:xfrm>
            <a:off x="1272400" y="1978025"/>
            <a:ext cx="10233800" cy="4351338"/>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Scolmore Group. (2025). </a:t>
            </a:r>
            <a:r>
              <a:rPr lang="en-GB" i="1"/>
              <a:t>Corporate Social Responsibility Report FYE 2025</a:t>
            </a:r>
            <a:r>
              <a:rPr lang="en-GB"/>
              <a:t>. </a:t>
            </a:r>
            <a:r>
              <a:rPr lang="en-GB" u="sng">
                <a:hlinkClick r:id="rId2"/>
              </a:rPr>
              <a:t>https://web-assets-bucket.s3.eu-west-2.amazonaws.com/pdf/CSR-report.pdf</a:t>
            </a:r>
            <a:endParaRPr lang="en-GB"/>
          </a:p>
          <a:p>
            <a:r>
              <a:rPr lang="en-GB"/>
              <a:t>Scolmore Group. (2026a). Product Design Engineer vacancy listing. </a:t>
            </a:r>
            <a:r>
              <a:rPr lang="en-GB" u="sng">
                <a:hlinkClick r:id="rId3"/>
              </a:rPr>
              <a:t>https://scolmore.com/vacancies/19725</a:t>
            </a:r>
            <a:endParaRPr lang="en-GB"/>
          </a:p>
          <a:p>
            <a:r>
              <a:rPr lang="en-GB"/>
              <a:t>Scolmore Group. (2026b). News articles: Canary Wharf Centre, New Media range, In(stall) It To Win It 2026. </a:t>
            </a:r>
            <a:r>
              <a:rPr lang="en-GB" u="sng">
                <a:hlinkClick r:id="rId4"/>
              </a:rPr>
              <a:t>https://scolmore.com/news-page</a:t>
            </a:r>
            <a:endParaRPr lang="en-GB" u="sng"/>
          </a:p>
          <a:p>
            <a:r>
              <a:rPr lang="en-GB"/>
              <a:t>Armstrong, M. (2020) </a:t>
            </a:r>
            <a:r>
              <a:rPr lang="en-GB" i="1"/>
              <a:t>Armstrong’s Handbook of Human Resource Management Practice</a:t>
            </a:r>
            <a:r>
              <a:rPr lang="en-GB"/>
              <a:t>. 15th edn. London: Kogan Page.</a:t>
            </a:r>
          </a:p>
          <a:p>
            <a:r>
              <a:rPr lang="en-GB"/>
              <a:t>CIPD (2023) </a:t>
            </a:r>
            <a:r>
              <a:rPr lang="en-GB" i="1"/>
              <a:t>Resourcing and Talent Planning Factsheet</a:t>
            </a:r>
            <a:r>
              <a:rPr lang="en-GB"/>
              <a:t>. London: Chartered Institute of Personnel and Development.</a:t>
            </a:r>
            <a:endParaRPr lang="en-GB" u="sng"/>
          </a:p>
          <a:p>
            <a:r>
              <a:rPr lang="en-GB"/>
              <a:t>Kolb, D. A. (1984). </a:t>
            </a:r>
            <a:r>
              <a:rPr lang="en-GB" i="1"/>
              <a:t>Experiential Learning: Experience as the Source of Learning and Development</a:t>
            </a:r>
            <a:r>
              <a:rPr lang="en-GB"/>
              <a:t>. Prentice-Hall.</a:t>
            </a:r>
          </a:p>
          <a:p>
            <a:r>
              <a:rPr lang="en-GB"/>
              <a:t>Piaget, J. (1954). </a:t>
            </a:r>
            <a:r>
              <a:rPr lang="en-GB" i="1"/>
              <a:t>The Construction of Reality in the Child</a:t>
            </a:r>
            <a:r>
              <a:rPr lang="en-GB"/>
              <a:t>. Basic Books.</a:t>
            </a:r>
          </a:p>
          <a:p>
            <a:r>
              <a:rPr lang="en-GB"/>
              <a:t>Rogers, C. R. (1969). </a:t>
            </a:r>
            <a:r>
              <a:rPr lang="en-GB" i="1"/>
              <a:t>Freedom to Learn</a:t>
            </a:r>
            <a:r>
              <a:rPr lang="en-GB"/>
              <a:t>. Charles E. Merrill.</a:t>
            </a:r>
          </a:p>
          <a:p>
            <a:r>
              <a:rPr lang="en-GB"/>
              <a:t>Skinner, B. F. (1953). </a:t>
            </a:r>
            <a:r>
              <a:rPr lang="en-GB" i="1"/>
              <a:t>Science and Human Behavior</a:t>
            </a:r>
            <a:r>
              <a:rPr lang="en-GB"/>
              <a:t>. Macmillan.</a:t>
            </a:r>
          </a:p>
          <a:p>
            <a:endParaRPr lang="en-GB" b="1"/>
          </a:p>
          <a:p>
            <a:endParaRPr lang="en-GB" dirty="0"/>
          </a:p>
        </p:txBody>
      </p:sp>
    </p:spTree>
    <p:extLst>
      <p:ext uri="{BB962C8B-B14F-4D97-AF65-F5344CB8AC3E}">
        <p14:creationId xmlns:p14="http://schemas.microsoft.com/office/powerpoint/2010/main" val="2745002024"/>
      </p:ext>
    </p:extLst>
  </p:cSld>
  <p:clrMapOvr>
    <a:masterClrMapping/>
  </p:clrMapOvr>
</p:sld>
</file>

<file path=ppt/theme/theme1.xml><?xml version="1.0" encoding="utf-8"?>
<a:theme xmlns:a="http://schemas.openxmlformats.org/drawingml/2006/main" name="Depth">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TM04033923[[fn=Depth]]</Template>
  <TotalTime>321</TotalTime>
  <Words>1943</Words>
  <Application>Microsoft Office PowerPoint</Application>
  <PresentationFormat>Widescreen</PresentationFormat>
  <Paragraphs>116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Corbel</vt:lpstr>
      <vt:lpstr>Wingdings</vt:lpstr>
      <vt:lpstr>Depth</vt:lpstr>
      <vt:lpstr>Product Design Engineer Role: Recruitment,  Learning and Development at Scolmore</vt:lpstr>
      <vt:lpstr>Presentation overview</vt:lpstr>
      <vt:lpstr>1. Scolmore Group - introduction</vt:lpstr>
      <vt:lpstr>2. Steps in Recruiting the Right Team Member for Smooth Organisational Performance </vt:lpstr>
      <vt:lpstr>2.2 Job Analysis </vt:lpstr>
      <vt:lpstr>PowerPoint Presentation</vt:lpstr>
      <vt:lpstr>Main Duties and Responsibilities </vt:lpstr>
      <vt:lpstr>PowerPoint Presentation</vt:lpstr>
      <vt:lpstr>PowerPoint Presentation</vt:lpstr>
      <vt:lpstr>PowerPoint Presentation</vt:lpstr>
      <vt:lpstr>3.2 Identification Method – Interview &amp; Questioning Techniques Needs are identified using structured behavioural and situational questioning during: Recruitment interviews 30/60/90-day probation reviews Annual appraisals Example Questions Used “Tell me about a time you had to ensure a product design met a specific safety or compliance standard. What challenges did you face?” “Describe a situation where you worked with manufacturing or suppliers to resolve a design issue. What was the outcome?” “What experience do you have with injection moulding or plastic component design?” “How do you approach learning a new technical standard or regulation?” These questions reveal technical knowledge gaps, practical experience deficits, and confidence levels in collaborative working — all critical for success at Scolmore.  3.3 Identified Development Needs Technical Knowledge — Understanding and application of BS EN / IEC standards, emergency lighting regulations, fire-rated product requirements Practical Manufacturing Skills — Hands-on experience with prototyping, material selection, injection moulding constraints, and production validation Professional / Soft Skills — Effective cross-functional collaboration, project management basics, and stakeholder communication in a manufacturing environment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Mihaila</dc:creator>
  <cp:lastModifiedBy>Alina Mihaila</cp:lastModifiedBy>
  <cp:revision>2</cp:revision>
  <dcterms:created xsi:type="dcterms:W3CDTF">2026-02-08T09:33:27Z</dcterms:created>
  <dcterms:modified xsi:type="dcterms:W3CDTF">2026-02-15T12:15:45Z</dcterms:modified>
</cp:coreProperties>
</file>