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70" r:id="rId12"/>
    <p:sldId id="265" r:id="rId13"/>
    <p:sldId id="271" r:id="rId14"/>
    <p:sldId id="273" r:id="rId15"/>
    <p:sldId id="266" r:id="rId16"/>
    <p:sldId id="272" r:id="rId17"/>
    <p:sldId id="267" r:id="rId18"/>
    <p:sldId id="268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152789-6CE3-4166-8B04-D8F19DCE7959}" type="datetimeFigureOut">
              <a:rPr lang="en-US" smtClean="0"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1B316B-AC82-4395-9297-30542DD38E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9830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October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October 13,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eb.b.ebscohost.com/ehost/search/advanced?sid=03676ee5-7f35-4480-b500-683af2ea15cb@sessionmgr114&amp;vid=2&amp;hid=119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Assignment 2 – Placement Project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Work Placement </a:t>
            </a:r>
            <a:r>
              <a:rPr lang="en-US" smtClean="0"/>
              <a:t>– </a:t>
            </a:r>
            <a:r>
              <a:rPr lang="en-US" smtClean="0"/>
              <a:t>2017/18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447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753331"/>
            <a:ext cx="7520940" cy="5679565"/>
          </a:xfrm>
        </p:spPr>
        <p:txBody>
          <a:bodyPr>
            <a:normAutofit fontScale="32500" lnSpcReduction="20000"/>
          </a:bodyPr>
          <a:lstStyle/>
          <a:p>
            <a:r>
              <a:rPr lang="en-GB" dirty="0" smtClean="0"/>
              <a:t> </a:t>
            </a:r>
            <a:r>
              <a:rPr lang="en-GB" dirty="0"/>
              <a:t>	</a:t>
            </a:r>
          </a:p>
          <a:p>
            <a:r>
              <a:rPr lang="en-GB" b="0" dirty="0"/>
              <a:t> </a:t>
            </a:r>
            <a:r>
              <a:rPr lang="en-GB" sz="8000" b="0" dirty="0" smtClean="0"/>
              <a:t>Through </a:t>
            </a:r>
            <a:r>
              <a:rPr lang="en-GB" sz="8000" b="0" dirty="0"/>
              <a:t>discussion with your tutor, select a topic or issue related to your work placement in order to gain a greater insight into your potential career pathway. </a:t>
            </a:r>
            <a:endParaRPr lang="en-GB" sz="8000" b="0" dirty="0" smtClean="0"/>
          </a:p>
          <a:p>
            <a:r>
              <a:rPr lang="en-GB" sz="8000" b="0" dirty="0" smtClean="0"/>
              <a:t>Gather </a:t>
            </a:r>
            <a:r>
              <a:rPr lang="en-GB" sz="8000" b="0" dirty="0"/>
              <a:t>data through your placement and refer, where possible, to established literature on the topic or issue. </a:t>
            </a:r>
            <a:endParaRPr lang="en-GB" sz="8000" b="0" dirty="0" smtClean="0"/>
          </a:p>
          <a:p>
            <a:r>
              <a:rPr lang="en-GB" sz="8000" b="0" dirty="0" smtClean="0"/>
              <a:t>Analyse </a:t>
            </a:r>
            <a:r>
              <a:rPr lang="en-GB" sz="8000" b="0" dirty="0"/>
              <a:t>your findings</a:t>
            </a:r>
            <a:r>
              <a:rPr lang="en-GB" sz="8000" b="0" dirty="0" smtClean="0"/>
              <a:t>.</a:t>
            </a:r>
            <a:endParaRPr lang="en-GB" sz="8000" dirty="0"/>
          </a:p>
          <a:p>
            <a:r>
              <a:rPr lang="en-GB" sz="8000" b="0" dirty="0"/>
              <a:t>Your final report should take the format of a </a:t>
            </a:r>
            <a:r>
              <a:rPr lang="en-GB" sz="8000" dirty="0"/>
              <a:t>research report</a:t>
            </a:r>
            <a:r>
              <a:rPr lang="en-GB" sz="8000" b="0" dirty="0"/>
              <a:t>, and following the completion of the ethics forms should contain the following </a:t>
            </a:r>
            <a:r>
              <a:rPr lang="en-GB" sz="8000" b="0" dirty="0" smtClean="0"/>
              <a:t>sections:</a:t>
            </a:r>
            <a:endParaRPr lang="en-GB" sz="8000" dirty="0"/>
          </a:p>
          <a:p>
            <a:r>
              <a:rPr lang="en-GB" sz="8000" b="0" dirty="0"/>
              <a:t> </a:t>
            </a:r>
            <a:endParaRPr lang="en-GB" sz="8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20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Sections for inclusion: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lvl="0" indent="-457200">
              <a:buAutoNum type="arabicPeriod"/>
            </a:pPr>
            <a:r>
              <a:rPr lang="en-GB" b="0" dirty="0" smtClean="0"/>
              <a:t>Complete and submit the </a:t>
            </a:r>
            <a:r>
              <a:rPr lang="en-GB" b="0" dirty="0"/>
              <a:t>ethics form (provided)…approval must be obtained prior to starting the project – 20% (500 words equivalent</a:t>
            </a:r>
            <a:r>
              <a:rPr lang="en-GB" b="0" dirty="0" smtClean="0"/>
              <a:t>)</a:t>
            </a:r>
            <a:endParaRPr lang="en-GB" dirty="0"/>
          </a:p>
          <a:p>
            <a:r>
              <a:rPr lang="en-GB" dirty="0"/>
              <a:t>Sections of the report: </a:t>
            </a:r>
          </a:p>
          <a:p>
            <a:r>
              <a:rPr lang="en-GB" dirty="0"/>
              <a:t>2. Introduction</a:t>
            </a:r>
            <a:r>
              <a:rPr lang="en-GB" b="0" dirty="0"/>
              <a:t> – A very brief introduction to a few pieces of relevant background information and a rationale for the study. (200 words</a:t>
            </a:r>
            <a:r>
              <a:rPr lang="en-GB" b="0" dirty="0" smtClean="0"/>
              <a:t>)</a:t>
            </a:r>
            <a:endParaRPr lang="en-GB" dirty="0"/>
          </a:p>
          <a:p>
            <a:r>
              <a:rPr lang="en-GB" dirty="0"/>
              <a:t>3. Review of Literature</a:t>
            </a:r>
            <a:r>
              <a:rPr lang="en-GB" b="0" dirty="0"/>
              <a:t> – A brief review of the key literature in this area that you are likely to relate your results to in the discussion section. (500 words</a:t>
            </a:r>
            <a:r>
              <a:rPr lang="en-GB" b="0" dirty="0" smtClean="0"/>
              <a:t>)</a:t>
            </a:r>
            <a:endParaRPr lang="en-GB" dirty="0"/>
          </a:p>
          <a:p>
            <a:r>
              <a:rPr lang="en-GB" dirty="0"/>
              <a:t>4. Method</a:t>
            </a:r>
            <a:r>
              <a:rPr lang="en-GB" b="0" dirty="0"/>
              <a:t> - A description of the method you have used, including your data analysis techniques. You should provide a rationale for your choice of method, supporting the suitability of this method for your project with evidence from the research methods / subject specific literature. (300 words</a:t>
            </a:r>
            <a:r>
              <a:rPr lang="en-GB" b="0" dirty="0" smtClean="0"/>
              <a:t>)</a:t>
            </a:r>
            <a:endParaRPr lang="en-GB" dirty="0"/>
          </a:p>
          <a:p>
            <a:r>
              <a:rPr lang="en-GB" dirty="0"/>
              <a:t>5. Results</a:t>
            </a:r>
            <a:r>
              <a:rPr lang="en-GB" b="0" dirty="0"/>
              <a:t> – Analyse and present your findings in an appropriate manner. (400 words) </a:t>
            </a:r>
            <a:endParaRPr lang="en-GB" dirty="0"/>
          </a:p>
          <a:p>
            <a:r>
              <a:rPr lang="en-GB" b="0" dirty="0"/>
              <a:t>6.</a:t>
            </a:r>
            <a:r>
              <a:rPr lang="en-GB" dirty="0"/>
              <a:t>Discussion</a:t>
            </a:r>
            <a:r>
              <a:rPr lang="en-GB" b="0" dirty="0"/>
              <a:t> – Interpret and discuss your findings, making links to relevant literature. (500 words</a:t>
            </a:r>
            <a:r>
              <a:rPr lang="en-GB" b="0" dirty="0" smtClean="0"/>
              <a:t>)</a:t>
            </a:r>
            <a:endParaRPr lang="en-GB" dirty="0"/>
          </a:p>
          <a:p>
            <a:r>
              <a:rPr lang="en-GB" b="0" dirty="0"/>
              <a:t>7.</a:t>
            </a:r>
            <a:r>
              <a:rPr lang="en-GB" dirty="0"/>
              <a:t>Conclusion</a:t>
            </a:r>
            <a:r>
              <a:rPr lang="en-GB" b="0" dirty="0"/>
              <a:t> – Draw valid conclusions, highlight a strength and limitation of the study, and outline an area for future research. (100 words</a:t>
            </a:r>
            <a:r>
              <a:rPr lang="en-GB" b="0" dirty="0" smtClean="0"/>
              <a:t>)</a:t>
            </a:r>
            <a:endParaRPr lang="en-GB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08636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0" dirty="0"/>
              <a:t>This assignment task requires you to be able to write concisely Assignments which are considerably over or under (+ or – 10%) of the 2,500 word limit will have marks deducted.</a:t>
            </a:r>
            <a:endParaRPr lang="en-GB" sz="2400" dirty="0"/>
          </a:p>
          <a:p>
            <a:r>
              <a:rPr lang="en-GB" sz="2400" b="0" dirty="0"/>
              <a:t>(2,500 words)</a:t>
            </a:r>
            <a:endParaRPr lang="en-GB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81361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Ethics Forms: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0" dirty="0" smtClean="0"/>
              <a:t>1. Complete </a:t>
            </a:r>
            <a:r>
              <a:rPr lang="en-GB" b="0" dirty="0"/>
              <a:t>the ethics form (provided)…approval must be obtained prior to starting the project – 20% (500 words equivalent)</a:t>
            </a:r>
            <a:endParaRPr lang="en-GB" dirty="0"/>
          </a:p>
          <a:p>
            <a:r>
              <a:rPr lang="en-US" dirty="0" smtClean="0"/>
              <a:t>Copy to be submitted via TURNITIN for archiving…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067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640080"/>
            <a:ext cx="7520940" cy="548640"/>
          </a:xfrm>
        </p:spPr>
        <p:txBody>
          <a:bodyPr/>
          <a:lstStyle/>
          <a:p>
            <a:r>
              <a:rPr lang="en-GB" dirty="0"/>
              <a:t>2</a:t>
            </a:r>
            <a:r>
              <a:rPr lang="en-GB" sz="2000" dirty="0"/>
              <a:t>. Introduction – A very brief introduction to a few pieces of relevant background information and a rationale for the study. (200 words</a:t>
            </a:r>
            <a:r>
              <a:rPr lang="en-GB" sz="2000" dirty="0" smtClean="0"/>
              <a:t>) </a:t>
            </a:r>
            <a:r>
              <a:rPr lang="en-US" sz="2000" dirty="0" smtClean="0"/>
              <a:t>–</a:t>
            </a:r>
            <a:r>
              <a:rPr lang="en-GB" sz="2000" dirty="0" smtClean="0"/>
              <a:t> 10%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en-GB" sz="2000" dirty="0" smtClean="0"/>
          </a:p>
          <a:p>
            <a:r>
              <a:rPr lang="en-GB" sz="2000" dirty="0" smtClean="0"/>
              <a:t>General - specific</a:t>
            </a:r>
          </a:p>
          <a:p>
            <a:r>
              <a:rPr lang="en-GB" sz="2000" dirty="0" smtClean="0"/>
              <a:t>Why </a:t>
            </a:r>
            <a:r>
              <a:rPr lang="en-GB" sz="2000" dirty="0"/>
              <a:t>does this topic need investigating – worthy of study?</a:t>
            </a:r>
          </a:p>
          <a:p>
            <a:r>
              <a:rPr lang="en-GB" sz="2000" dirty="0"/>
              <a:t>Provide a rationale for this – from the literature</a:t>
            </a:r>
            <a:r>
              <a:rPr lang="en-GB" sz="2000" dirty="0" smtClean="0"/>
              <a:t>.</a:t>
            </a:r>
            <a:r>
              <a:rPr lang="en-GB" sz="2000" dirty="0">
                <a:latin typeface="Arial" charset="0"/>
                <a:cs typeface="Arial" charset="0"/>
              </a:rPr>
              <a:t> </a:t>
            </a:r>
            <a:endParaRPr lang="en-GB" sz="2000" dirty="0" smtClean="0">
              <a:latin typeface="Arial" charset="0"/>
              <a:cs typeface="Arial" charset="0"/>
            </a:endParaRPr>
          </a:p>
          <a:p>
            <a:r>
              <a:rPr lang="en-GB" sz="2000" dirty="0" smtClean="0">
                <a:latin typeface="Arial" charset="0"/>
                <a:cs typeface="Arial" charset="0"/>
              </a:rPr>
              <a:t>Relevant </a:t>
            </a:r>
            <a:r>
              <a:rPr lang="en-GB" sz="2000" dirty="0">
                <a:latin typeface="Arial" charset="0"/>
                <a:cs typeface="Arial" charset="0"/>
              </a:rPr>
              <a:t>research presents a rationale for why the study needs to be undertaken.</a:t>
            </a:r>
          </a:p>
          <a:p>
            <a:r>
              <a:rPr lang="en-GB" sz="2000" dirty="0" smtClean="0"/>
              <a:t>Link </a:t>
            </a:r>
            <a:r>
              <a:rPr lang="en-GB" sz="2000" dirty="0"/>
              <a:t>to the literature.</a:t>
            </a:r>
          </a:p>
          <a:p>
            <a:r>
              <a:rPr lang="en-US" sz="2000" dirty="0" smtClean="0"/>
              <a:t>F</a:t>
            </a:r>
            <a:r>
              <a:rPr lang="en-GB" sz="2000" dirty="0" err="1" smtClean="0"/>
              <a:t>inish</a:t>
            </a:r>
            <a:r>
              <a:rPr lang="en-GB" sz="2000" dirty="0" smtClean="0"/>
              <a:t> with the aims </a:t>
            </a:r>
            <a:r>
              <a:rPr lang="en-GB" sz="2000" dirty="0"/>
              <a:t>of the </a:t>
            </a:r>
            <a:r>
              <a:rPr lang="en-GB" sz="2000" dirty="0" smtClean="0"/>
              <a:t>study.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2402953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65759"/>
            <a:ext cx="7520940" cy="2973611"/>
          </a:xfrm>
        </p:spPr>
        <p:txBody>
          <a:bodyPr/>
          <a:lstStyle/>
          <a:p>
            <a:r>
              <a:rPr lang="en-GB" dirty="0"/>
              <a:t>3. Review of Literature – A brief review of the key literature in this area that you are likely to relate your results to in the discussion section. (500 words</a:t>
            </a:r>
            <a:r>
              <a:rPr lang="en-GB" dirty="0" smtClean="0"/>
              <a:t>) </a:t>
            </a:r>
            <a:r>
              <a:rPr lang="en-US" dirty="0" smtClean="0"/>
              <a:t>–</a:t>
            </a:r>
            <a:r>
              <a:rPr lang="en-GB" dirty="0" smtClean="0"/>
              <a:t> 20%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2473253"/>
            <a:ext cx="7520940" cy="357984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General – specific.</a:t>
            </a:r>
          </a:p>
          <a:p>
            <a:r>
              <a:rPr lang="en-GB" dirty="0">
                <a:latin typeface="Arial" charset="0"/>
                <a:cs typeface="Arial" charset="0"/>
              </a:rPr>
              <a:t>Theory and research is cited to give the background to your study.</a:t>
            </a:r>
          </a:p>
          <a:p>
            <a:r>
              <a:rPr lang="en-GB" dirty="0">
                <a:latin typeface="Arial" charset="0"/>
                <a:cs typeface="Arial" charset="0"/>
              </a:rPr>
              <a:t>Use most relevant - no substitute to reading!</a:t>
            </a:r>
          </a:p>
          <a:p>
            <a:endParaRPr lang="en-US" dirty="0"/>
          </a:p>
          <a:p>
            <a:r>
              <a:rPr lang="en-US" dirty="0" smtClean="0"/>
              <a:t>Structure:</a:t>
            </a:r>
          </a:p>
          <a:p>
            <a:r>
              <a:rPr lang="en-US" dirty="0" smtClean="0"/>
              <a:t>General introductory statement (supported)</a:t>
            </a:r>
          </a:p>
          <a:p>
            <a:r>
              <a:rPr lang="en-US" dirty="0" smtClean="0"/>
              <a:t>General research / theory / models (as applicable) in the area</a:t>
            </a:r>
          </a:p>
          <a:p>
            <a:r>
              <a:rPr lang="en-US" dirty="0" smtClean="0"/>
              <a:t>Specific research to your study</a:t>
            </a:r>
          </a:p>
          <a:p>
            <a:r>
              <a:rPr lang="en-US" dirty="0" smtClean="0"/>
              <a:t>Final sentence linking to the aims of the study. </a:t>
            </a:r>
          </a:p>
          <a:p>
            <a:endParaRPr lang="en-US" dirty="0"/>
          </a:p>
          <a:p>
            <a:r>
              <a:rPr lang="en-US" dirty="0" smtClean="0"/>
              <a:t>What do you need to put in each of those sections?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06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805855"/>
          </a:xfrm>
        </p:spPr>
        <p:txBody>
          <a:bodyPr/>
          <a:lstStyle/>
          <a:p>
            <a:r>
              <a:rPr lang="en-GB" dirty="0"/>
              <a:t>4. </a:t>
            </a:r>
            <a:r>
              <a:rPr lang="en-GB" sz="2000" dirty="0"/>
              <a:t>Method - A description of the method you have used, including your data analysis techniques. You should provide a rationale for your choice of method, supporting the suitability of this method for your project with evidence from the research methods / subject specific literature. (300 words</a:t>
            </a:r>
            <a:r>
              <a:rPr lang="en-GB" sz="2000" dirty="0" smtClean="0"/>
              <a:t>) </a:t>
            </a:r>
            <a:r>
              <a:rPr lang="en-US" sz="2000" dirty="0" smtClean="0"/>
              <a:t>–</a:t>
            </a:r>
            <a:r>
              <a:rPr lang="en-GB" sz="2000" dirty="0" smtClean="0"/>
              <a:t> 10%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/>
            </a:r>
            <a:br>
              <a:rPr lang="en-GB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2367612"/>
            <a:ext cx="7520940" cy="4102790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Gather data – methods used? Interview / survey / questionnaire / testing?</a:t>
            </a:r>
          </a:p>
          <a:p>
            <a:r>
              <a:rPr lang="en-GB" sz="2800" dirty="0"/>
              <a:t>Justification of these methods.</a:t>
            </a:r>
          </a:p>
          <a:p>
            <a:r>
              <a:rPr lang="en-GB" sz="2800" dirty="0"/>
              <a:t>Why have you chosen the particular methods</a:t>
            </a:r>
            <a:r>
              <a:rPr lang="en-GB" sz="2800" dirty="0" smtClean="0"/>
              <a:t>?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400" dirty="0">
                <a:latin typeface="Arial" charset="0"/>
                <a:cs typeface="Arial" charset="0"/>
              </a:rPr>
              <a:t>Details of what you have done - purely descriptive but precise.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400" dirty="0">
                <a:latin typeface="Arial" charset="0"/>
                <a:cs typeface="Arial" charset="0"/>
              </a:rPr>
              <a:t>Enough detail to permit someone else to replicate your research.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400" dirty="0">
                <a:latin typeface="Arial" charset="0"/>
                <a:cs typeface="Arial" charset="0"/>
              </a:rPr>
              <a:t>Past Tense and 3</a:t>
            </a:r>
            <a:r>
              <a:rPr lang="en-GB" sz="2400" baseline="30000" dirty="0">
                <a:latin typeface="Arial" charset="0"/>
                <a:cs typeface="Arial" charset="0"/>
              </a:rPr>
              <a:t>rd</a:t>
            </a:r>
            <a:r>
              <a:rPr lang="en-GB" sz="2400" dirty="0">
                <a:latin typeface="Arial" charset="0"/>
                <a:cs typeface="Arial" charset="0"/>
              </a:rPr>
              <a:t> Person</a:t>
            </a:r>
          </a:p>
          <a:p>
            <a:pPr marL="274320" indent="-274320">
              <a:buClr>
                <a:schemeClr val="accent3"/>
              </a:buClr>
              <a:defRPr/>
            </a:pPr>
            <a:endParaRPr lang="en-GB" sz="2400" dirty="0">
              <a:latin typeface="Arial" charset="0"/>
              <a:cs typeface="Arial" charset="0"/>
            </a:endParaRP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04639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Structure: Participants / Procedures /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012113"/>
          </a:xfrm>
        </p:spPr>
        <p:txBody>
          <a:bodyPr>
            <a:normAutofit fontScale="62500" lnSpcReduction="20000"/>
          </a:bodyPr>
          <a:lstStyle/>
          <a:p>
            <a:pPr marL="274320" indent="-274320">
              <a:buClr>
                <a:schemeClr val="accent3"/>
              </a:buClr>
              <a:defRPr/>
            </a:pPr>
            <a:r>
              <a:rPr lang="en-GB" sz="3000" dirty="0" smtClean="0">
                <a:latin typeface="Arial" charset="0"/>
                <a:cs typeface="Arial" charset="0"/>
              </a:rPr>
              <a:t>Participants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400" dirty="0" smtClean="0">
                <a:latin typeface="Arial" charset="0"/>
                <a:cs typeface="Arial" charset="0"/>
              </a:rPr>
              <a:t>Describe </a:t>
            </a:r>
            <a:r>
              <a:rPr lang="en-GB" sz="2400" dirty="0">
                <a:latin typeface="Arial" charset="0"/>
                <a:cs typeface="Arial" charset="0"/>
              </a:rPr>
              <a:t>sample. How many? Pensioners, students, housewives, age range, males / females</a:t>
            </a:r>
          </a:p>
          <a:p>
            <a:pPr marL="640080" lvl="1" indent="-246888">
              <a:buFont typeface="Wingdings 2"/>
              <a:buChar char=""/>
              <a:defRPr/>
            </a:pPr>
            <a:r>
              <a:rPr lang="en-GB" sz="3400" dirty="0">
                <a:latin typeface="Arial" charset="0"/>
                <a:cs typeface="Arial" charset="0"/>
              </a:rPr>
              <a:t>Other relevant characteristics (i.e. non - basketball players)</a:t>
            </a:r>
          </a:p>
          <a:p>
            <a:pPr marL="274320" indent="-274320">
              <a:buClr>
                <a:schemeClr val="accent3"/>
              </a:buClr>
              <a:defRPr/>
            </a:pPr>
            <a:endParaRPr lang="en-GB" sz="3000" dirty="0" smtClean="0">
              <a:latin typeface="Arial" charset="0"/>
              <a:cs typeface="Arial" charset="0"/>
            </a:endParaRP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3000" dirty="0" smtClean="0">
                <a:latin typeface="Arial" charset="0"/>
                <a:cs typeface="Arial" charset="0"/>
              </a:rPr>
              <a:t>Procedures and design (what was measured and how</a:t>
            </a:r>
            <a:r>
              <a:rPr lang="en-US" sz="3000" dirty="0" smtClean="0">
                <a:latin typeface="Arial" charset="0"/>
                <a:cs typeface="Arial" charset="0"/>
              </a:rPr>
              <a:t>…)</a:t>
            </a:r>
            <a:endParaRPr lang="en-GB" sz="3000" dirty="0" smtClean="0">
              <a:latin typeface="Arial" charset="0"/>
              <a:cs typeface="Arial" charset="0"/>
            </a:endParaRP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Describe the instruments / Q. used - i.e. PMQ. / EMI-2 (with reference)</a:t>
            </a:r>
            <a:r>
              <a:rPr lang="en-GB" sz="2900" dirty="0" smtClean="0">
                <a:latin typeface="Arial" pitchFamily="34" charset="0"/>
                <a:ea typeface="ＭＳ Ｐゴシック" charset="-128"/>
                <a:cs typeface="Arial" pitchFamily="34" charset="0"/>
              </a:rPr>
              <a:t>.</a:t>
            </a:r>
            <a:endParaRPr lang="en-GB" sz="2900" dirty="0">
              <a:latin typeface="Arial" pitchFamily="34" charset="0"/>
              <a:ea typeface="ＭＳ Ｐゴシック" charset="-128"/>
              <a:cs typeface="Arial" pitchFamily="34" charset="0"/>
            </a:endParaRP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Stating a list is NOT acceptable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Diagrams can be included.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Detailed instructions, photographs, lists of items to choose from - appendix.</a:t>
            </a:r>
          </a:p>
          <a:p>
            <a:pPr marL="274320" indent="-274320">
              <a:buClr>
                <a:schemeClr val="accent3"/>
              </a:buClr>
              <a:defRPr/>
            </a:pPr>
            <a:endParaRPr lang="en-GB" sz="3000" dirty="0" smtClean="0">
              <a:latin typeface="Arial" charset="0"/>
              <a:cs typeface="Arial" charset="0"/>
            </a:endParaRPr>
          </a:p>
          <a:p>
            <a:pPr marL="274320" indent="-274320">
              <a:buClr>
                <a:schemeClr val="accent3"/>
              </a:buClr>
              <a:defRPr/>
            </a:pPr>
            <a:r>
              <a:rPr lang="en-GB" sz="2900" dirty="0" smtClean="0">
                <a:latin typeface="Arial" pitchFamily="34" charset="0"/>
                <a:ea typeface="ＭＳ Ｐゴシック" charset="-128"/>
                <a:cs typeface="Arial" pitchFamily="34" charset="0"/>
              </a:rPr>
              <a:t>Describe </a:t>
            </a: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the design of your experiment &amp; specific conditions.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900" dirty="0">
                <a:latin typeface="Arial" pitchFamily="34" charset="0"/>
                <a:ea typeface="ＭＳ Ｐゴシック" charset="-128"/>
                <a:cs typeface="Arial" pitchFamily="34" charset="0"/>
              </a:rPr>
              <a:t>Communicate efficiently as possible the precise nature of the experiment. - </a:t>
            </a:r>
            <a:r>
              <a:rPr lang="en-GB" sz="2900" dirty="0">
                <a:solidFill>
                  <a:schemeClr val="accent1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should be able to replicate.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78107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140614"/>
            <a:ext cx="7520940" cy="548640"/>
          </a:xfrm>
        </p:spPr>
        <p:txBody>
          <a:bodyPr/>
          <a:lstStyle/>
          <a:p>
            <a:r>
              <a:rPr lang="en-GB" dirty="0"/>
              <a:t>5. Results – Analyse and present your findings in an appropriate manner. (400 words) </a:t>
            </a:r>
            <a:r>
              <a:rPr lang="en-US" dirty="0" smtClean="0"/>
              <a:t>–</a:t>
            </a:r>
            <a:r>
              <a:rPr lang="en-GB" dirty="0" smtClean="0"/>
              <a:t> 15%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983101"/>
            <a:ext cx="7520940" cy="3579849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/>
              <a:t>RM lectures – statistical analysis / </a:t>
            </a:r>
            <a:r>
              <a:rPr lang="en-GB" sz="3200" dirty="0" smtClean="0"/>
              <a:t>descriptive? </a:t>
            </a:r>
            <a:r>
              <a:rPr lang="en-GB" sz="3200" dirty="0"/>
              <a:t>Means / SD’s / </a:t>
            </a:r>
            <a:r>
              <a:rPr lang="en-GB" sz="3200" dirty="0" smtClean="0"/>
              <a:t>Summary</a:t>
            </a:r>
          </a:p>
          <a:p>
            <a:r>
              <a:rPr lang="en-GB" sz="3200" dirty="0" smtClean="0"/>
              <a:t>Interview?</a:t>
            </a:r>
            <a:endParaRPr lang="en-GB" sz="3200" dirty="0"/>
          </a:p>
          <a:p>
            <a:r>
              <a:rPr lang="en-GB" sz="3200" dirty="0"/>
              <a:t>Tables / Figures?</a:t>
            </a:r>
          </a:p>
          <a:p>
            <a:r>
              <a:rPr lang="en-GB" sz="3200" dirty="0"/>
              <a:t>Presentation issues / requirements.</a:t>
            </a:r>
          </a:p>
          <a:p>
            <a:r>
              <a:rPr lang="en-GB" sz="3200" dirty="0"/>
              <a:t>What is the best way to present your results?</a:t>
            </a:r>
          </a:p>
          <a:p>
            <a:pPr lvl="1"/>
            <a:r>
              <a:rPr lang="en-GB" sz="3200" dirty="0"/>
              <a:t>Articles / texts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523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latin typeface="Arial" charset="0"/>
                <a:cs typeface="Arial" charset="0"/>
              </a:rPr>
              <a:t>Presents results obtained from experiment and the outcome of any statistics that have been applied.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Clear logical and informative results section is essential.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Blend of verbal description and visual illustration.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First results presented - descriptive - use intelligence! 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Raw data (can be added to the appendix) Mean &amp; S.D. used.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Data analysis and presentation </a:t>
            </a:r>
            <a:r>
              <a:rPr lang="en-GB" sz="2400" dirty="0" smtClean="0">
                <a:latin typeface="Arial" charset="0"/>
                <a:cs typeface="Arial" charset="0"/>
              </a:rPr>
              <a:t>have </a:t>
            </a:r>
            <a:r>
              <a:rPr lang="en-GB" sz="2400" dirty="0">
                <a:latin typeface="Arial" charset="0"/>
                <a:cs typeface="Arial" charset="0"/>
              </a:rPr>
              <a:t>been covered </a:t>
            </a:r>
            <a:r>
              <a:rPr lang="en-GB" sz="2400" dirty="0" smtClean="0">
                <a:latin typeface="Arial" charset="0"/>
                <a:cs typeface="Arial" charset="0"/>
              </a:rPr>
              <a:t>during RM lectures last semester.</a:t>
            </a:r>
            <a:endParaRPr lang="en-GB" sz="2400" dirty="0">
              <a:latin typeface="Arial" charset="0"/>
              <a:cs typeface="Arial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697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909342"/>
            <a:ext cx="7520940" cy="548640"/>
          </a:xfrm>
        </p:spPr>
        <p:txBody>
          <a:bodyPr/>
          <a:lstStyle/>
          <a:p>
            <a:r>
              <a:rPr lang="en-GB" dirty="0"/>
              <a:t>6.Discussion – Interpret and discuss your findings, making links to relevant literature. (500 words</a:t>
            </a:r>
            <a:r>
              <a:rPr lang="en-GB" dirty="0" smtClean="0"/>
              <a:t>) </a:t>
            </a:r>
            <a:r>
              <a:rPr lang="en-US" dirty="0" smtClean="0"/>
              <a:t>–</a:t>
            </a:r>
            <a:r>
              <a:rPr lang="en-GB" dirty="0" smtClean="0"/>
              <a:t> 20%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2026148"/>
            <a:ext cx="7520940" cy="4452496"/>
          </a:xfrm>
        </p:spPr>
        <p:txBody>
          <a:bodyPr>
            <a:normAutofit fontScale="85000" lnSpcReduction="20000"/>
          </a:bodyPr>
          <a:lstStyle/>
          <a:p>
            <a:pPr marL="342900" lvl="1" indent="-342900">
              <a:spcBef>
                <a:spcPts val="800"/>
              </a:spcBef>
              <a:buClrTx/>
              <a:buNone/>
            </a:pPr>
            <a:r>
              <a:rPr lang="en-GB" sz="3200" dirty="0" smtClean="0"/>
              <a:t>Specific - general</a:t>
            </a:r>
          </a:p>
          <a:p>
            <a:pPr marL="342900" lvl="1" indent="-342900">
              <a:spcBef>
                <a:spcPts val="800"/>
              </a:spcBef>
              <a:buClrTx/>
              <a:buNone/>
            </a:pPr>
            <a:r>
              <a:rPr lang="en-GB" sz="3200" dirty="0" smtClean="0"/>
              <a:t>Place </a:t>
            </a:r>
            <a:r>
              <a:rPr lang="en-GB" sz="3200" dirty="0"/>
              <a:t>this into context within the literature that you discussed in the first section… </a:t>
            </a:r>
            <a:endParaRPr lang="en-GB" sz="3200" dirty="0" smtClean="0"/>
          </a:p>
          <a:p>
            <a:r>
              <a:rPr lang="en-GB" sz="2800" dirty="0">
                <a:latin typeface="Arial" charset="0"/>
                <a:cs typeface="Arial" charset="0"/>
              </a:rPr>
              <a:t>Very important section - readers often go straight to discussion. Often quoted.</a:t>
            </a:r>
          </a:p>
          <a:p>
            <a:r>
              <a:rPr lang="en-GB" sz="2800" dirty="0">
                <a:latin typeface="Arial" charset="0"/>
                <a:cs typeface="Arial" charset="0"/>
              </a:rPr>
              <a:t>Write in 3rd person - NOT “I expected this”</a:t>
            </a:r>
            <a:r>
              <a:rPr lang="en-GB" altLang="ja-JP" sz="2800" dirty="0">
                <a:latin typeface="Arial" charset="0"/>
                <a:cs typeface="Arial" charset="0"/>
              </a:rPr>
              <a:t> or </a:t>
            </a:r>
            <a:r>
              <a:rPr lang="en-GB" sz="2800" dirty="0">
                <a:latin typeface="Arial" charset="0"/>
                <a:cs typeface="Arial" charset="0"/>
              </a:rPr>
              <a:t>“</a:t>
            </a:r>
            <a:r>
              <a:rPr lang="en-GB" altLang="ja-JP" sz="2800" dirty="0">
                <a:latin typeface="Arial" charset="0"/>
                <a:cs typeface="Arial" charset="0"/>
              </a:rPr>
              <a:t>we found that</a:t>
            </a:r>
            <a:r>
              <a:rPr lang="en-GB" sz="2800" dirty="0">
                <a:latin typeface="Arial" charset="0"/>
                <a:cs typeface="Arial" charset="0"/>
              </a:rPr>
              <a:t>”</a:t>
            </a:r>
            <a:r>
              <a:rPr lang="en-GB" altLang="ja-JP" sz="2800" dirty="0">
                <a:latin typeface="Arial" charset="0"/>
                <a:cs typeface="Arial" charset="0"/>
              </a:rPr>
              <a:t>. </a:t>
            </a:r>
          </a:p>
          <a:p>
            <a:r>
              <a:rPr lang="en-GB" sz="2800" dirty="0">
                <a:latin typeface="Arial" charset="0"/>
                <a:cs typeface="Arial" charset="0"/>
              </a:rPr>
              <a:t>“…….was found to be”</a:t>
            </a:r>
            <a:endParaRPr lang="en-GB" altLang="ja-JP" sz="2800" dirty="0">
              <a:latin typeface="Arial" charset="0"/>
              <a:cs typeface="Arial" charset="0"/>
            </a:endParaRPr>
          </a:p>
          <a:p>
            <a:r>
              <a:rPr lang="en-GB" sz="2800" dirty="0">
                <a:latin typeface="Arial" charset="0"/>
                <a:cs typeface="Arial" charset="0"/>
              </a:rPr>
              <a:t>1st sentence should be most important findings. Did you accomplish your aims?</a:t>
            </a:r>
          </a:p>
          <a:p>
            <a:r>
              <a:rPr lang="en-GB" sz="2800" dirty="0">
                <a:latin typeface="Arial" charset="0"/>
                <a:cs typeface="Arial" charset="0"/>
              </a:rPr>
              <a:t>Not proved anything merely support or reject previous research!!!</a:t>
            </a:r>
            <a:endParaRPr lang="en-GB" dirty="0">
              <a:latin typeface="Arial" charset="0"/>
              <a:cs typeface="Arial" charset="0"/>
            </a:endParaRPr>
          </a:p>
          <a:p>
            <a:pPr marL="342900" lvl="1" indent="-342900">
              <a:spcBef>
                <a:spcPts val="800"/>
              </a:spcBef>
              <a:buClrTx/>
              <a:buNone/>
            </a:pPr>
            <a:endParaRPr lang="en-GB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652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628959"/>
            <a:ext cx="7520940" cy="548640"/>
          </a:xfrm>
        </p:spPr>
        <p:txBody>
          <a:bodyPr/>
          <a:lstStyle/>
          <a:p>
            <a:r>
              <a:rPr lang="en-GB" dirty="0">
                <a:latin typeface="Calibri" charset="0"/>
                <a:cs typeface="ＭＳ Ｐゴシック" charset="0"/>
              </a:rPr>
              <a:t>The main emphasis of this section should be relating your findings to previous </a:t>
            </a:r>
            <a:r>
              <a:rPr lang="en-GB" dirty="0" smtClean="0">
                <a:latin typeface="Calibri" charset="0"/>
                <a:cs typeface="ＭＳ Ｐゴシック" charset="0"/>
              </a:rPr>
              <a:t>RESEARCH </a:t>
            </a:r>
            <a:r>
              <a:rPr lang="en-GB" dirty="0">
                <a:latin typeface="Calibri" charset="0"/>
                <a:cs typeface="ＭＳ Ｐゴシック" charset="0"/>
              </a:rPr>
              <a:t>/ </a:t>
            </a:r>
            <a:r>
              <a:rPr lang="en-GB" dirty="0" smtClean="0">
                <a:latin typeface="Calibri" charset="0"/>
                <a:cs typeface="ＭＳ Ｐゴシック" charset="0"/>
              </a:rPr>
              <a:t>theory / Models (e.g. PE).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635804"/>
            <a:ext cx="7520940" cy="4907411"/>
          </a:xfrm>
        </p:spPr>
        <p:txBody>
          <a:bodyPr>
            <a:noAutofit/>
          </a:bodyPr>
          <a:lstStyle/>
          <a:p>
            <a:r>
              <a:rPr lang="en-GB" sz="2400" dirty="0">
                <a:latin typeface="Arial" charset="0"/>
                <a:cs typeface="Arial" charset="0"/>
              </a:rPr>
              <a:t>When you read journal papers you expect explanation of results / context. </a:t>
            </a:r>
            <a:endParaRPr lang="en-GB" sz="2400" dirty="0" smtClean="0">
              <a:latin typeface="Arial" charset="0"/>
              <a:cs typeface="Arial" charset="0"/>
            </a:endParaRPr>
          </a:p>
          <a:p>
            <a:r>
              <a:rPr lang="en-GB" sz="2400" dirty="0" smtClean="0">
                <a:latin typeface="Arial" charset="0"/>
                <a:cs typeface="Arial" charset="0"/>
              </a:rPr>
              <a:t>General </a:t>
            </a:r>
            <a:r>
              <a:rPr lang="en-GB" sz="2400" dirty="0">
                <a:latin typeface="Arial" charset="0"/>
                <a:cs typeface="Arial" charset="0"/>
              </a:rPr>
              <a:t>rule - all research cited at this point should already have appeared in your introduction.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Avoid broad generalisations</a:t>
            </a:r>
          </a:p>
          <a:p>
            <a:r>
              <a:rPr lang="en-GB" sz="2400" dirty="0" smtClean="0">
                <a:latin typeface="Arial" charset="0"/>
                <a:cs typeface="Arial" charset="0"/>
              </a:rPr>
              <a:t>Support / reject previous research</a:t>
            </a:r>
          </a:p>
        </p:txBody>
      </p:sp>
    </p:spTree>
    <p:extLst>
      <p:ext uri="{BB962C8B-B14F-4D97-AF65-F5344CB8AC3E}">
        <p14:creationId xmlns:p14="http://schemas.microsoft.com/office/powerpoint/2010/main" val="2703525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2400" dirty="0" smtClean="0"/>
              <a:t>First </a:t>
            </a:r>
            <a:r>
              <a:rPr lang="en-US" sz="2400" dirty="0"/>
              <a:t>sentence linking </a:t>
            </a:r>
            <a:r>
              <a:rPr lang="en-US" sz="2400" dirty="0" smtClean="0"/>
              <a:t>to back to </a:t>
            </a:r>
            <a:r>
              <a:rPr lang="en-US" sz="2400" dirty="0"/>
              <a:t>the aims of the study</a:t>
            </a:r>
            <a:r>
              <a:rPr lang="en-US" sz="2400" dirty="0" smtClean="0"/>
              <a:t>.</a:t>
            </a:r>
          </a:p>
          <a:p>
            <a:pPr lvl="2">
              <a:buFont typeface="Arial"/>
              <a:buChar char="•"/>
            </a:pPr>
            <a:r>
              <a:rPr lang="en-US" sz="2400" dirty="0" smtClean="0"/>
              <a:t>Key findings… 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US" sz="2400" dirty="0"/>
              <a:t>Specific research to your </a:t>
            </a:r>
            <a:r>
              <a:rPr lang="en-US" sz="2400" dirty="0" smtClean="0"/>
              <a:t>study – support / reject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US" sz="2400" dirty="0" smtClean="0"/>
              <a:t>General </a:t>
            </a:r>
            <a:r>
              <a:rPr lang="en-US" sz="2400" dirty="0"/>
              <a:t>research / theory / models (as applicable) in the </a:t>
            </a:r>
            <a:r>
              <a:rPr lang="en-US" sz="2400" dirty="0" smtClean="0"/>
              <a:t>area – support / reject 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Practical implications – teachers / gym management / policy makers</a:t>
            </a:r>
          </a:p>
          <a:p>
            <a:pPr>
              <a:buFont typeface="Arial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8138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226710"/>
            <a:ext cx="7520940" cy="548640"/>
          </a:xfrm>
        </p:spPr>
        <p:txBody>
          <a:bodyPr/>
          <a:lstStyle/>
          <a:p>
            <a:r>
              <a:rPr lang="en-GB" dirty="0"/>
              <a:t>7</a:t>
            </a:r>
            <a:r>
              <a:rPr lang="en-GB" sz="2400" dirty="0"/>
              <a:t>.Conclusion – Draw valid conclusions, highlight a strength and limitation of the study, and outline an area for future research. (100 words</a:t>
            </a:r>
            <a:r>
              <a:rPr lang="en-GB" sz="2400" dirty="0" smtClean="0"/>
              <a:t>) </a:t>
            </a:r>
            <a:r>
              <a:rPr lang="en-US" sz="2400" dirty="0" smtClean="0"/>
              <a:t>–</a:t>
            </a:r>
            <a:r>
              <a:rPr lang="en-GB" sz="2400" dirty="0" smtClean="0"/>
              <a:t> 5%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2346087"/>
            <a:ext cx="7520940" cy="2826076"/>
          </a:xfrm>
        </p:spPr>
        <p:txBody>
          <a:bodyPr>
            <a:normAutofit/>
          </a:bodyPr>
          <a:lstStyle/>
          <a:p>
            <a:pPr marL="457200" indent="-457200">
              <a:buFont typeface="Arial"/>
              <a:buChar char="•"/>
            </a:pPr>
            <a:r>
              <a:rPr lang="en-GB" sz="2800" dirty="0" smtClean="0"/>
              <a:t>What was / </a:t>
            </a:r>
            <a:r>
              <a:rPr lang="en-GB" sz="2800" dirty="0"/>
              <a:t>were the key findings?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/>
              <a:t>Strengths and limitations of the study?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/>
              <a:t>What are the practical implications of this?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/>
              <a:t>Future research </a:t>
            </a:r>
            <a:r>
              <a:rPr lang="en-GB" sz="2800" dirty="0" smtClean="0"/>
              <a:t>directions</a:t>
            </a:r>
            <a:endParaRPr lang="en-GB" sz="2800" dirty="0"/>
          </a:p>
          <a:p>
            <a:r>
              <a:rPr lang="en-GB" sz="2800" dirty="0" smtClean="0"/>
              <a:t>Start this now</a:t>
            </a:r>
            <a:r>
              <a:rPr lang="en-US" sz="2800" dirty="0" smtClean="0"/>
              <a:t>…</a:t>
            </a:r>
            <a:endParaRPr lang="en-GB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32499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latin typeface="Constantia" charset="0"/>
                <a:cs typeface="ＭＳ Ｐゴシック" charset="0"/>
              </a:rPr>
              <a:t>You should give full references for all those articles / sources cited in the report. </a:t>
            </a:r>
          </a:p>
          <a:p>
            <a:r>
              <a:rPr lang="en-GB" sz="2400" dirty="0">
                <a:latin typeface="Constantia" charset="0"/>
                <a:cs typeface="ＭＳ Ｐゴシック" charset="0"/>
              </a:rPr>
              <a:t>Different styles of referencing - see books / journal articles for examples. </a:t>
            </a:r>
          </a:p>
          <a:p>
            <a:r>
              <a:rPr lang="en-GB" sz="2400" dirty="0">
                <a:latin typeface="Constantia" charset="0"/>
                <a:cs typeface="ＭＳ Ｐゴシック" charset="0"/>
              </a:rPr>
              <a:t>Provide Author, year of publication, title of book / article, Journal, volume &amp; number, publisher.</a:t>
            </a:r>
          </a:p>
          <a:p>
            <a:endParaRPr lang="en-GB" sz="2400" dirty="0">
              <a:latin typeface="Constantia" charset="0"/>
              <a:cs typeface="ＭＳ Ｐゴシック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693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Use good quality resources.</a:t>
            </a:r>
          </a:p>
          <a:p>
            <a:r>
              <a:rPr lang="en-GB" sz="2000" dirty="0" err="1" smtClean="0"/>
              <a:t>Sportdiscus</a:t>
            </a:r>
            <a:r>
              <a:rPr lang="en-GB" sz="2000" dirty="0" smtClean="0"/>
              <a:t> / </a:t>
            </a:r>
            <a:r>
              <a:rPr lang="en-GB" sz="2000" dirty="0" err="1" smtClean="0"/>
              <a:t>psycharticles</a:t>
            </a:r>
            <a:r>
              <a:rPr lang="en-GB" sz="2000" dirty="0" smtClean="0"/>
              <a:t> / </a:t>
            </a:r>
            <a:r>
              <a:rPr lang="en-GB" sz="2000" dirty="0" err="1" smtClean="0"/>
              <a:t>medline</a:t>
            </a:r>
            <a:r>
              <a:rPr lang="en-GB" sz="2000" dirty="0" smtClean="0"/>
              <a:t> / </a:t>
            </a:r>
            <a:r>
              <a:rPr lang="en-GB" sz="2000" dirty="0" err="1" smtClean="0"/>
              <a:t>greenfile</a:t>
            </a:r>
            <a:r>
              <a:rPr lang="en-GB" sz="2000" dirty="0" smtClean="0"/>
              <a:t> etc.– </a:t>
            </a:r>
            <a:r>
              <a:rPr lang="en-GB" sz="2000" dirty="0"/>
              <a:t>full text articles</a:t>
            </a:r>
          </a:p>
          <a:p>
            <a:r>
              <a:rPr lang="en-GB" sz="2000" dirty="0">
                <a:hlinkClick r:id="rId2"/>
              </a:rPr>
              <a:t>http://web.b.ebscohost.com/ehost/search/advanced?sid=03676ee5-7f35-4480-b500-683af2ea15cb%40sessionmgr114&amp;vid=2&amp;hid=119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Key word search…</a:t>
            </a:r>
          </a:p>
          <a:p>
            <a:r>
              <a:rPr lang="en-GB" sz="2000" dirty="0"/>
              <a:t>Quality text books / appropriate web sites (organisations) / professional bodies etc.</a:t>
            </a:r>
          </a:p>
          <a:p>
            <a:r>
              <a:rPr lang="en-GB" sz="2000" dirty="0"/>
              <a:t>Don’t let one or two poorly chosen resources ‘undermine’ the rest of your hard work.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23134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Any 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623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216</TotalTime>
  <Words>1240</Words>
  <Application>Microsoft Office PowerPoint</Application>
  <PresentationFormat>On-screen Show (4:3)</PresentationFormat>
  <Paragraphs>115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Angles</vt:lpstr>
      <vt:lpstr>Assignment 2 – Placement Project </vt:lpstr>
      <vt:lpstr>Outline:</vt:lpstr>
      <vt:lpstr>Sections for inclusion:</vt:lpstr>
      <vt:lpstr>PowerPoint Presentation</vt:lpstr>
      <vt:lpstr>Ethics Forms:</vt:lpstr>
      <vt:lpstr>2. Introduction – A very brief introduction to a few pieces of relevant background information and a rationale for the study. (200 words) – 10% </vt:lpstr>
      <vt:lpstr>3. Review of Literature – A brief review of the key literature in this area that you are likely to relate your results to in the discussion section. (500 words) – 20%  </vt:lpstr>
      <vt:lpstr>4. Method - A description of the method you have used, including your data analysis techniques. You should provide a rationale for your choice of method, supporting the suitability of this method for your project with evidence from the research methods / subject specific literature. (300 words) – 10%  </vt:lpstr>
      <vt:lpstr>Structure: Participants / Procedures / design</vt:lpstr>
      <vt:lpstr>5. Results – Analyse and present your findings in an appropriate manner. (400 words) – 15% </vt:lpstr>
      <vt:lpstr>PowerPoint Presentation</vt:lpstr>
      <vt:lpstr>6.Discussion – Interpret and discuss your findings, making links to relevant literature. (500 words) – 20% </vt:lpstr>
      <vt:lpstr>The main emphasis of this section should be relating your findings to previous RESEARCH / theory / Models (e.g. PE).</vt:lpstr>
      <vt:lpstr>Structure:</vt:lpstr>
      <vt:lpstr>7.Conclusion – Draw valid conclusions, highlight a strength and limitation of the study, and outline an area for future research. (100 words) – 5%</vt:lpstr>
      <vt:lpstr>References:</vt:lpstr>
      <vt:lpstr>Key Points</vt:lpstr>
      <vt:lpstr>Any Questions?</vt:lpstr>
    </vt:vector>
  </TitlesOfParts>
  <Company>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2 – Placement Project</dc:title>
  <dc:creator>SHOE4</dc:creator>
  <cp:lastModifiedBy>Administrator</cp:lastModifiedBy>
  <cp:revision>15</cp:revision>
  <cp:lastPrinted>2016-03-02T10:36:42Z</cp:lastPrinted>
  <dcterms:created xsi:type="dcterms:W3CDTF">2015-02-04T11:35:09Z</dcterms:created>
  <dcterms:modified xsi:type="dcterms:W3CDTF">2017-10-13T08:28:20Z</dcterms:modified>
</cp:coreProperties>
</file>