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70" r:id="rId1"/>
  </p:sldMasterIdLst>
  <p:notesMasterIdLst>
    <p:notesMasterId r:id="rId5"/>
  </p:notesMasterIdLst>
  <p:sldIdLst>
    <p:sldId id="256" r:id="rId2"/>
    <p:sldId id="282" r:id="rId3"/>
    <p:sldId id="283" r:id="rId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7" autoAdjust="0"/>
    <p:restoredTop sz="94660"/>
  </p:normalViewPr>
  <p:slideViewPr>
    <p:cSldViewPr>
      <p:cViewPr varScale="1">
        <p:scale>
          <a:sx n="64" d="100"/>
          <a:sy n="64" d="100"/>
        </p:scale>
        <p:origin x="1464" y="78"/>
      </p:cViewPr>
      <p:guideLst>
        <p:guide orient="horz" pos="2160"/>
        <p:guide pos="2880"/>
      </p:guideLst>
    </p:cSldViewPr>
  </p:slideViewPr>
  <p:notesTextViewPr>
    <p:cViewPr>
      <p:scale>
        <a:sx n="1" d="1"/>
        <a:sy n="1" d="1"/>
      </p:scale>
      <p:origin x="0" y="-2586"/>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presProps" Target="presProps.xml" /><Relationship Id="rId5"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DFFD3F-30DE-4666-ADA6-DF6900BFEA98}" type="datetimeFigureOut">
              <a:rPr lang="en-US" smtClean="0"/>
              <a:t>6/24/2022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73C2DE-5216-48EF-8C3C-49C6440CD56F}" type="slidenum">
              <a:rPr lang="en-US" smtClean="0"/>
              <a:t>‹#›</a:t>
            </a:fld>
            <a:endParaRPr lang="en-US"/>
          </a:p>
        </p:txBody>
      </p:sp>
    </p:spTree>
    <p:extLst>
      <p:ext uri="{BB962C8B-B14F-4D97-AF65-F5344CB8AC3E}">
        <p14:creationId xmlns:p14="http://schemas.microsoft.com/office/powerpoint/2010/main" val="1946896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ogle.com/search?q=hotle+trinity+contacts+in+australia&amp;ei=py60Ys6tHOeSxc8Px9OH0Ao&amp;ved=0ahUKEwiOnYvnncP4AhVnSfEDHcfpAaoQ4dUDCA4&amp;uact=5&amp;oq=hotle+trinity+contacts+in+australia&amp;gs_lcp=Cgdnd3Mtd2l6EAMyBwghEAoQoAE6CggAEEcQsAMQyQM6BwgAEEcQsAM6BggAEB4QFjoJCAAQHhDJAxAWOggIIRAeEBYQHToKCCEQHhAPEBYQHToECCEQFUoECEEYAEoFCEASATFKBAhGGABQV1imGmCkHGgBcAF4AIABsQKIAZQZkgEGMi0xMS4xmAEAoAEByAEIwAEB&amp;sclient=gws-wiz" TargetMode="External" /><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Hotel Trinity Menu</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Breakfast</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Bacon and eggs $14</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Mushrooms on toast Chai latte</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Omelette and tea $25</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Breakfast Burrito $20</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Two toasts with jam and tea $15</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Breakfast burger with coffee $17.90</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Hot drinks: Vienna, Short macchiato, Magic, and short black @$5</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A free glass of vegetable smoothie will be provided during the breakfast</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Lunch and Supper</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Chicken &amp; Pear Salad $20</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Crumbed chicken with chips and tomato sauce $15</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Steak Sandwich with spinach $18</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Fried chicken with Rice and Pear Salad $25</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Pulled pork burger served with cabbage slaw and tomato $20</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BLAT comprising of grilled bacon, avocado, spinach, and tomato $30</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Soft Drinks: Melonie, Banana Bee, Going </a:t>
            </a:r>
            <a:r>
              <a:rPr lang="en-GB" sz="1200" dirty="0" err="1">
                <a:effectLst/>
                <a:latin typeface="Times New Roman" panose="02020603050405020304" pitchFamily="18" charset="0"/>
                <a:ea typeface="Calibri" panose="020F0502020204030204" pitchFamily="34" charset="0"/>
                <a:cs typeface="Arial" panose="020B0604020202020204" pitchFamily="34" charset="0"/>
              </a:rPr>
              <a:t>Troppo</a:t>
            </a:r>
            <a:r>
              <a:rPr lang="en-GB" sz="1200" dirty="0">
                <a:effectLst/>
                <a:latin typeface="Times New Roman" panose="02020603050405020304" pitchFamily="18" charset="0"/>
                <a:ea typeface="Calibri" panose="020F0502020204030204" pitchFamily="34" charset="0"/>
                <a:cs typeface="Arial" panose="020B0604020202020204" pitchFamily="34" charset="0"/>
              </a:rPr>
              <a:t>, and Vampire </a:t>
            </a:r>
            <a:r>
              <a:rPr lang="en-GB" sz="1200" dirty="0" err="1">
                <a:effectLst/>
                <a:latin typeface="Times New Roman" panose="02020603050405020304" pitchFamily="18" charset="0"/>
                <a:ea typeface="Calibri" panose="020F0502020204030204" pitchFamily="34" charset="0"/>
                <a:cs typeface="Arial" panose="020B0604020202020204" pitchFamily="34" charset="0"/>
              </a:rPr>
              <a:t>Nector</a:t>
            </a:r>
            <a:r>
              <a:rPr lang="en-GB" sz="1200" dirty="0">
                <a:effectLst/>
                <a:latin typeface="Times New Roman" panose="02020603050405020304" pitchFamily="18" charset="0"/>
                <a:ea typeface="Calibri" panose="020F0502020204030204" pitchFamily="34" charset="0"/>
                <a:cs typeface="Arial" panose="020B0604020202020204" pitchFamily="34" charset="0"/>
              </a:rPr>
              <a:t> @10</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Free two glasses of Shiraz wine</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Discussion</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All the foods provided will be low calorie to meet the needs of increased demand for health-conscious. The vegetables in the form of juices and salads will be availed to help fight calories taken (Woodgate). The hotel is committed to availing of the meals 24/7 to meet the demands of our customers. Customers will use Hotel Trinity mobile app to make their ordering and payments for the meals and delivery fees. The payment options will include the use of the mobile app or via the website. Besides, the use of credit cards will also be allowed. Hotel Trinity has partnered with Uba eat to ensure quick delivery of the products to the customer door step. As identified earlier, the delivery fees will be subject to the distance covered. In case of any questions, customers can reach the support at </a:t>
            </a:r>
            <a:r>
              <a:rPr lang="en-GB" sz="12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3"/>
              </a:rPr>
              <a:t>+61 8 8237 9423</a:t>
            </a:r>
            <a:r>
              <a:rPr lang="en-GB" sz="1200" dirty="0">
                <a:effectLst/>
                <a:latin typeface="Times New Roman" panose="02020603050405020304" pitchFamily="18" charset="0"/>
                <a:ea typeface="Calibri" panose="020F0502020204030204" pitchFamily="34" charset="0"/>
                <a:cs typeface="Arial" panose="020B0604020202020204" pitchFamily="34" charset="0"/>
              </a:rPr>
              <a:t>.</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873C2DE-5216-48EF-8C3C-49C6440CD56F}" type="slidenum">
              <a:rPr lang="en-US" smtClean="0"/>
              <a:t>2</a:t>
            </a:fld>
            <a:endParaRPr lang="en-US"/>
          </a:p>
        </p:txBody>
      </p:sp>
    </p:spTree>
    <p:extLst>
      <p:ext uri="{BB962C8B-B14F-4D97-AF65-F5344CB8AC3E}">
        <p14:creationId xmlns:p14="http://schemas.microsoft.com/office/powerpoint/2010/main" val="1007802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03D5DC-225A-4EB5-B726-45AFB28083C4}" type="datetimeFigureOut">
              <a:rPr lang="en-US" smtClean="0"/>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86280B-10ED-45D2-ADCA-5FF2C0B88D58}"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5363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03D5DC-225A-4EB5-B726-45AFB28083C4}" type="datetimeFigureOut">
              <a:rPr lang="en-US" smtClean="0"/>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86280B-10ED-45D2-ADCA-5FF2C0B88D58}" type="slidenum">
              <a:rPr lang="en-US" smtClean="0"/>
              <a:t>‹#›</a:t>
            </a:fld>
            <a:endParaRPr lang="en-US"/>
          </a:p>
        </p:txBody>
      </p:sp>
    </p:spTree>
    <p:extLst>
      <p:ext uri="{BB962C8B-B14F-4D97-AF65-F5344CB8AC3E}">
        <p14:creationId xmlns:p14="http://schemas.microsoft.com/office/powerpoint/2010/main" val="40298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03D5DC-225A-4EB5-B726-45AFB28083C4}" type="datetimeFigureOut">
              <a:rPr lang="en-US" smtClean="0"/>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86280B-10ED-45D2-ADCA-5FF2C0B88D58}"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5268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03D5DC-225A-4EB5-B726-45AFB28083C4}" type="datetimeFigureOut">
              <a:rPr lang="en-US" smtClean="0"/>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86280B-10ED-45D2-ADCA-5FF2C0B88D58}" type="slidenum">
              <a:rPr lang="en-US" smtClean="0"/>
              <a:t>‹#›</a:t>
            </a:fld>
            <a:endParaRPr lang="en-US"/>
          </a:p>
        </p:txBody>
      </p:sp>
    </p:spTree>
    <p:extLst>
      <p:ext uri="{BB962C8B-B14F-4D97-AF65-F5344CB8AC3E}">
        <p14:creationId xmlns:p14="http://schemas.microsoft.com/office/powerpoint/2010/main" val="1472429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03D5DC-225A-4EB5-B726-45AFB28083C4}" type="datetimeFigureOut">
              <a:rPr lang="en-US" smtClean="0"/>
              <a:t>6/24/2022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E86280B-10ED-45D2-ADCA-5FF2C0B88D58}" type="slidenum">
              <a:rPr lang="en-US" smtClean="0"/>
              <a:t>‹#›</a:t>
            </a:fld>
            <a:endParaRPr lang="en-US"/>
          </a:p>
        </p:txBody>
      </p:sp>
    </p:spTree>
    <p:extLst>
      <p:ext uri="{BB962C8B-B14F-4D97-AF65-F5344CB8AC3E}">
        <p14:creationId xmlns:p14="http://schemas.microsoft.com/office/powerpoint/2010/main" val="1825621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03D5DC-225A-4EB5-B726-45AFB28083C4}" type="datetimeFigureOut">
              <a:rPr lang="en-US" smtClean="0"/>
              <a:t>6/24/2022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E86280B-10ED-45D2-ADCA-5FF2C0B88D58}" type="slidenum">
              <a:rPr lang="en-US" smtClean="0"/>
              <a:t>‹#›</a:t>
            </a:fld>
            <a:endParaRPr lang="en-US"/>
          </a:p>
        </p:txBody>
      </p:sp>
    </p:spTree>
    <p:extLst>
      <p:ext uri="{BB962C8B-B14F-4D97-AF65-F5344CB8AC3E}">
        <p14:creationId xmlns:p14="http://schemas.microsoft.com/office/powerpoint/2010/main" val="2185544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203D5DC-225A-4EB5-B726-45AFB28083C4}" type="datetimeFigureOut">
              <a:rPr lang="en-US" smtClean="0"/>
              <a:t>6/24/2022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EE86280B-10ED-45D2-ADCA-5FF2C0B88D58}" type="slidenum">
              <a:rPr lang="en-US" smtClean="0"/>
              <a:t>‹#›</a:t>
            </a:fld>
            <a:endParaRPr lang="en-US"/>
          </a:p>
        </p:txBody>
      </p:sp>
    </p:spTree>
    <p:extLst>
      <p:ext uri="{BB962C8B-B14F-4D97-AF65-F5344CB8AC3E}">
        <p14:creationId xmlns:p14="http://schemas.microsoft.com/office/powerpoint/2010/main" val="3799663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3203D5DC-225A-4EB5-B726-45AFB28083C4}" type="datetimeFigureOut">
              <a:rPr lang="en-US" smtClean="0"/>
              <a:t>6/24/2022</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E86280B-10ED-45D2-ADCA-5FF2C0B88D58}" type="slidenum">
              <a:rPr lang="en-US" smtClean="0"/>
              <a:t>‹#›</a:t>
            </a:fld>
            <a:endParaRPr lang="en-US"/>
          </a:p>
        </p:txBody>
      </p:sp>
    </p:spTree>
    <p:extLst>
      <p:ext uri="{BB962C8B-B14F-4D97-AF65-F5344CB8AC3E}">
        <p14:creationId xmlns:p14="http://schemas.microsoft.com/office/powerpoint/2010/main" val="3851310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03D5DC-225A-4EB5-B726-45AFB28083C4}" type="datetimeFigureOut">
              <a:rPr lang="en-US" smtClean="0"/>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86280B-10ED-45D2-ADCA-5FF2C0B88D58}" type="slidenum">
              <a:rPr lang="en-US" smtClean="0"/>
              <a:t>‹#›</a:t>
            </a:fld>
            <a:endParaRPr lang="en-US"/>
          </a:p>
        </p:txBody>
      </p:sp>
    </p:spTree>
    <p:extLst>
      <p:ext uri="{BB962C8B-B14F-4D97-AF65-F5344CB8AC3E}">
        <p14:creationId xmlns:p14="http://schemas.microsoft.com/office/powerpoint/2010/main" val="3521511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03D5DC-225A-4EB5-B726-45AFB28083C4}" type="datetimeFigureOut">
              <a:rPr lang="en-US" smtClean="0"/>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86280B-10ED-45D2-ADCA-5FF2C0B88D58}" type="slidenum">
              <a:rPr lang="en-US" smtClean="0"/>
              <a:t>‹#›</a:t>
            </a:fld>
            <a:endParaRPr lang="en-US"/>
          </a:p>
        </p:txBody>
      </p:sp>
    </p:spTree>
    <p:extLst>
      <p:ext uri="{BB962C8B-B14F-4D97-AF65-F5344CB8AC3E}">
        <p14:creationId xmlns:p14="http://schemas.microsoft.com/office/powerpoint/2010/main" val="2289688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03D5DC-225A-4EB5-B726-45AFB28083C4}" type="datetimeFigureOut">
              <a:rPr lang="en-US" smtClean="0"/>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86280B-10ED-45D2-ADCA-5FF2C0B88D58}" type="slidenum">
              <a:rPr lang="en-US" smtClean="0"/>
              <a:t>‹#›</a:t>
            </a:fld>
            <a:endParaRPr lang="en-US"/>
          </a:p>
        </p:txBody>
      </p:sp>
    </p:spTree>
    <p:extLst>
      <p:ext uri="{BB962C8B-B14F-4D97-AF65-F5344CB8AC3E}">
        <p14:creationId xmlns:p14="http://schemas.microsoft.com/office/powerpoint/2010/main" val="3508308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3203D5DC-225A-4EB5-B726-45AFB28083C4}" type="datetimeFigureOut">
              <a:rPr lang="en-US" smtClean="0"/>
              <a:t>6/24/2022</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EE86280B-10ED-45D2-ADCA-5FF2C0B88D58}"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1383638"/>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m/search?q=hotle+trinity+contacts+in+australia&amp;ei=py60Ys6tHOeSxc8Px9OH0Ao&amp;ved=0ahUKEwiOnYvnncP4AhVnSfEDHcfpAaoQ4dUDCA4&amp;uact=5&amp;oq=hotle+trinity+contacts+in+australia&amp;gs_lcp=Cgdnd3Mtd2l6EAMyBwghEAoQoAE6CggAEEcQsAMQyQM6BwgAEEcQsAM6BggAEB4QFjoJCAAQHhDJAxAWOggIIRAeEBYQHToKCCEQHhAPEBYQHToECCEQFUoECEEYAEoFCEASATFKBAhGGABQV1imGmCkHGgBcAF4AIABsQKIAZQZkgEGMi0xMS4xmAEAoAEByAEIwAEB&amp;sclient=gws-wiz" TargetMode="External" /><Relationship Id="rId2" Type="http://schemas.openxmlformats.org/officeDocument/2006/relationships/notesSlide" Target="../notesSlides/notesSlide1.xml" /><Relationship Id="rId1" Type="http://schemas.openxmlformats.org/officeDocument/2006/relationships/slideLayout" Target="../slideLayouts/slideLayout5.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2143" y="453428"/>
            <a:ext cx="8094617" cy="2481832"/>
          </a:xfrm>
        </p:spPr>
        <p:txBody>
          <a:bodyPr>
            <a:normAutofit/>
          </a:bodyPr>
          <a:lstStyle/>
          <a:p>
            <a:pPr algn="ctr"/>
            <a:r>
              <a:rPr lang="en-US" sz="3200" kern="1800" dirty="0">
                <a:solidFill>
                  <a:srgbClr val="000000"/>
                </a:solidFill>
                <a:latin typeface="Times New Roman" panose="02020603050405020304" pitchFamily="18" charset="0"/>
                <a:cs typeface="Times New Roman" panose="02020603050405020304" pitchFamily="18" charset="0"/>
              </a:rPr>
              <a:t>Hotel Trinity</a:t>
            </a:r>
            <a:endParaRPr lang="en-US" sz="32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2840524" y="4402667"/>
            <a:ext cx="5762563" cy="1364531"/>
          </a:xfrm>
        </p:spPr>
        <p:txBody>
          <a:bodyPr>
            <a:normAutofit/>
          </a:bodyPr>
          <a:lstStyle/>
          <a:p>
            <a:pPr algn="ctr"/>
            <a:endParaRPr lang="en-US" sz="3000" dirty="0">
              <a:latin typeface="Times New Roman" panose="02020603050405020304" pitchFamily="18" charset="0"/>
              <a:cs typeface="Times New Roman" panose="02020603050405020304" pitchFamily="18" charset="0"/>
            </a:endParaRPr>
          </a:p>
          <a:p>
            <a:pPr algn="ctr"/>
            <a:r>
              <a:rPr lang="en-US" sz="2000" dirty="0">
                <a:effectLst/>
                <a:latin typeface="Times New Roman" panose="02020603050405020304" pitchFamily="18" charset="0"/>
                <a:ea typeface="SimSun" panose="02010600030101010101" pitchFamily="2" charset="-122"/>
              </a:rPr>
              <a:t>Menu</a:t>
            </a:r>
            <a:endParaRPr lang="en-US" sz="2000" cap="none" dirty="0">
              <a:solidFill>
                <a:srgbClr val="00B0F0"/>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11F6E61-AE9D-189E-F87C-619D72648B93}"/>
              </a:ext>
            </a:extLst>
          </p:cNvPr>
          <p:cNvPicPr>
            <a:picLocks noChangeAspect="1"/>
          </p:cNvPicPr>
          <p:nvPr/>
        </p:nvPicPr>
        <p:blipFill>
          <a:blip r:embed="rId2"/>
          <a:stretch>
            <a:fillRect/>
          </a:stretch>
        </p:blipFill>
        <p:spPr>
          <a:xfrm rot="19281451">
            <a:off x="-236173" y="2343912"/>
            <a:ext cx="9144000" cy="3962400"/>
          </a:xfrm>
          <a:prstGeom prst="rect">
            <a:avLst/>
          </a:prstGeom>
        </p:spPr>
      </p:pic>
      <p:sp>
        <p:nvSpPr>
          <p:cNvPr id="6" name="CasetăText 5">
            <a:extLst>
              <a:ext uri="{FF2B5EF4-FFF2-40B4-BE49-F238E27FC236}">
                <a16:creationId xmlns:a16="http://schemas.microsoft.com/office/drawing/2014/main" id="{031885E9-CFE9-118E-3A7E-1BB241C2E07D}"/>
              </a:ext>
            </a:extLst>
          </p:cNvPr>
          <p:cNvSpPr txBox="1"/>
          <p:nvPr/>
        </p:nvSpPr>
        <p:spPr>
          <a:xfrm rot="21344120">
            <a:off x="1536197" y="5134632"/>
            <a:ext cx="6081716" cy="620237"/>
          </a:xfrm>
          <a:prstGeom prst="rect">
            <a:avLst/>
          </a:prstGeom>
          <a:noFill/>
        </p:spPr>
        <p:txBody>
          <a:bodyPr wrap="square" rtlCol="0">
            <a:spAutoFit/>
          </a:bodyPr>
          <a:lstStyle/>
          <a:p>
            <a:pPr algn="l"/>
            <a:endParaRPr lang="ro-RO" i="1"/>
          </a:p>
        </p:txBody>
      </p:sp>
      <p:sp>
        <p:nvSpPr>
          <p:cNvPr id="5" name="CasetăText 4">
            <a:extLst>
              <a:ext uri="{FF2B5EF4-FFF2-40B4-BE49-F238E27FC236}">
                <a16:creationId xmlns:a16="http://schemas.microsoft.com/office/drawing/2014/main" id="{F25DD44A-6BCB-5E18-1F2C-1F2034CA46E4}"/>
              </a:ext>
            </a:extLst>
          </p:cNvPr>
          <p:cNvSpPr txBox="1"/>
          <p:nvPr/>
        </p:nvSpPr>
        <p:spPr>
          <a:xfrm rot="11231691" flipV="1">
            <a:off x="537783" y="3318248"/>
            <a:ext cx="6262411" cy="2330834"/>
          </a:xfrm>
          <a:prstGeom prst="rect">
            <a:avLst/>
          </a:prstGeom>
          <a:noFill/>
        </p:spPr>
        <p:txBody>
          <a:bodyPr wrap="square" rtlCol="0">
            <a:spAutoFit/>
          </a:bodyPr>
          <a:lstStyle/>
          <a:p>
            <a:pPr algn="l"/>
            <a:endParaRPr lang="ro-RO"/>
          </a:p>
        </p:txBody>
      </p:sp>
      <p:sp>
        <p:nvSpPr>
          <p:cNvPr id="7" name="CasetăText 6">
            <a:extLst>
              <a:ext uri="{FF2B5EF4-FFF2-40B4-BE49-F238E27FC236}">
                <a16:creationId xmlns:a16="http://schemas.microsoft.com/office/drawing/2014/main" id="{D6F1108D-D036-CE96-9DF8-CD93877CDD71}"/>
              </a:ext>
            </a:extLst>
          </p:cNvPr>
          <p:cNvSpPr txBox="1"/>
          <p:nvPr/>
        </p:nvSpPr>
        <p:spPr>
          <a:xfrm>
            <a:off x="3423670" y="3413799"/>
            <a:ext cx="1828800" cy="1828800"/>
          </a:xfrm>
          <a:prstGeom prst="rect">
            <a:avLst/>
          </a:prstGeom>
          <a:noFill/>
        </p:spPr>
        <p:txBody>
          <a:bodyPr wrap="square" rtlCol="0">
            <a:spAutoFit/>
          </a:bodyPr>
          <a:lstStyle/>
          <a:p>
            <a:pPr algn="l"/>
            <a:endParaRPr lang="ro-RO"/>
          </a:p>
        </p:txBody>
      </p:sp>
      <p:sp>
        <p:nvSpPr>
          <p:cNvPr id="8" name="CasetăText 7">
            <a:extLst>
              <a:ext uri="{FF2B5EF4-FFF2-40B4-BE49-F238E27FC236}">
                <a16:creationId xmlns:a16="http://schemas.microsoft.com/office/drawing/2014/main" id="{B2EB1256-040C-4077-45EC-24DBBEA88F11}"/>
              </a:ext>
            </a:extLst>
          </p:cNvPr>
          <p:cNvSpPr txBox="1"/>
          <p:nvPr/>
        </p:nvSpPr>
        <p:spPr>
          <a:xfrm>
            <a:off x="54541" y="-57117"/>
            <a:ext cx="4705094" cy="1200329"/>
          </a:xfrm>
          <a:prstGeom prst="rect">
            <a:avLst/>
          </a:prstGeom>
          <a:noFill/>
        </p:spPr>
        <p:txBody>
          <a:bodyPr wrap="square" rtlCol="0">
            <a:spAutoFit/>
          </a:bodyPr>
          <a:lstStyle/>
          <a:p>
            <a:pPr algn="l"/>
            <a:r>
              <a:rPr lang="ro-RO"/>
              <a:t>Student’s Name:Iuliana Gabriela Vasile </a:t>
            </a:r>
          </a:p>
          <a:p>
            <a:pPr algn="l"/>
            <a:r>
              <a:rPr lang="ro-RO"/>
              <a:t>Student’s Number:2022387</a:t>
            </a:r>
          </a:p>
          <a:p>
            <a:pPr algn="l"/>
            <a:r>
              <a:rPr lang="ro-RO"/>
              <a:t>Lecturer:Lola Villard </a:t>
            </a:r>
          </a:p>
          <a:p>
            <a:pPr algn="l"/>
            <a:r>
              <a:rPr lang="ro-RO"/>
              <a:t>Module:Food&amp;Beverage Operations </a:t>
            </a:r>
          </a:p>
        </p:txBody>
      </p:sp>
    </p:spTree>
    <p:extLst>
      <p:ext uri="{BB962C8B-B14F-4D97-AF65-F5344CB8AC3E}">
        <p14:creationId xmlns:p14="http://schemas.microsoft.com/office/powerpoint/2010/main" val="94177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A3C59-0ACA-ABBC-1558-1AA28CAEFE0D}"/>
              </a:ext>
            </a:extLst>
          </p:cNvPr>
          <p:cNvSpPr>
            <a:spLocks noGrp="1"/>
          </p:cNvSpPr>
          <p:nvPr>
            <p:ph type="title"/>
          </p:nvPr>
        </p:nvSpPr>
        <p:spPr/>
        <p:txBody>
          <a:bodyPr/>
          <a:lstStyle/>
          <a:p>
            <a:pPr algn="ctr"/>
            <a:r>
              <a:rPr lang="en-US" dirty="0"/>
              <a:t>Hotel Trinity</a:t>
            </a:r>
            <a:endParaRPr lang="en-GB" dirty="0"/>
          </a:p>
        </p:txBody>
      </p:sp>
      <p:sp>
        <p:nvSpPr>
          <p:cNvPr id="3" name="Text Placeholder 2">
            <a:extLst>
              <a:ext uri="{FF2B5EF4-FFF2-40B4-BE49-F238E27FC236}">
                <a16:creationId xmlns:a16="http://schemas.microsoft.com/office/drawing/2014/main" id="{237B8DA3-C0AB-E561-FAA7-40BEB5A72FAA}"/>
              </a:ext>
            </a:extLst>
          </p:cNvPr>
          <p:cNvSpPr>
            <a:spLocks noGrp="1"/>
          </p:cNvSpPr>
          <p:nvPr>
            <p:ph type="body" idx="1"/>
          </p:nvPr>
        </p:nvSpPr>
        <p:spPr/>
        <p:txBody>
          <a:bodyPr/>
          <a:lstStyle/>
          <a:p>
            <a:pPr marL="0" marR="0" lvl="0" indent="0" algn="l" defTabSz="914400" rtl="0" eaLnBrk="1" fontAlgn="auto" latinLnBrk="0" hangingPunct="1">
              <a:lnSpc>
                <a:spcPct val="90000"/>
              </a:lnSpc>
              <a:spcBef>
                <a:spcPts val="1200"/>
              </a:spcBef>
              <a:spcAft>
                <a:spcPts val="200"/>
              </a:spcAft>
              <a:buClr>
                <a:srgbClr val="D34817"/>
              </a:buClr>
              <a:buSzPct val="100000"/>
              <a:buFont typeface="Calibri" panose="020F0502020204030204" pitchFamily="34" charset="0"/>
              <a:buNone/>
              <a:tabLst/>
              <a:defRPr/>
            </a:pPr>
            <a:r>
              <a:rPr kumimoji="0" lang="en-US" sz="2000" b="0" i="0" u="none" strike="noStrike" kern="1200" cap="all" spc="0" normalizeH="0" baseline="0" noProof="0" dirty="0">
                <a:ln>
                  <a:noFill/>
                </a:ln>
                <a:solidFill>
                  <a:srgbClr val="696464"/>
                </a:solidFill>
                <a:effectLst/>
                <a:uLnTx/>
                <a:uFillTx/>
                <a:latin typeface="Calibri" panose="020F0502020204030204"/>
                <a:ea typeface="+mn-ea"/>
                <a:cs typeface="+mn-cs"/>
              </a:rPr>
              <a:t>Menu complements</a:t>
            </a:r>
            <a:endParaRPr kumimoji="0" lang="en-GB" sz="2000" b="0" i="0" u="none" strike="noStrike" kern="1200" cap="all" spc="0" normalizeH="0" baseline="0" noProof="0" dirty="0">
              <a:ln>
                <a:noFill/>
              </a:ln>
              <a:solidFill>
                <a:srgbClr val="696464"/>
              </a:solidFill>
              <a:effectLst/>
              <a:uLnTx/>
              <a:uFillTx/>
              <a:latin typeface="Calibri" panose="020F0502020204030204"/>
              <a:ea typeface="+mn-ea"/>
              <a:cs typeface="+mn-cs"/>
            </a:endParaRPr>
          </a:p>
        </p:txBody>
      </p:sp>
      <p:sp>
        <p:nvSpPr>
          <p:cNvPr id="5" name="Text Placeholder 4">
            <a:extLst>
              <a:ext uri="{FF2B5EF4-FFF2-40B4-BE49-F238E27FC236}">
                <a16:creationId xmlns:a16="http://schemas.microsoft.com/office/drawing/2014/main" id="{7F42113C-DF94-AADF-E66E-E189341C4DFC}"/>
              </a:ext>
            </a:extLst>
          </p:cNvPr>
          <p:cNvSpPr>
            <a:spLocks noGrp="1"/>
          </p:cNvSpPr>
          <p:nvPr>
            <p:ph type="body" sz="quarter" idx="3"/>
          </p:nvPr>
        </p:nvSpPr>
        <p:spPr/>
        <p:txBody>
          <a:bodyPr/>
          <a:lstStyle/>
          <a:p>
            <a:r>
              <a:rPr lang="en-US" dirty="0"/>
              <a:t>Payments, Delivery, and Contact</a:t>
            </a:r>
            <a:endParaRPr lang="en-GB" dirty="0"/>
          </a:p>
        </p:txBody>
      </p:sp>
      <p:sp>
        <p:nvSpPr>
          <p:cNvPr id="6" name="Content Placeholder 5">
            <a:extLst>
              <a:ext uri="{FF2B5EF4-FFF2-40B4-BE49-F238E27FC236}">
                <a16:creationId xmlns:a16="http://schemas.microsoft.com/office/drawing/2014/main" id="{4616A823-644C-B13F-12A9-F184D03D6B35}"/>
              </a:ext>
            </a:extLst>
          </p:cNvPr>
          <p:cNvSpPr>
            <a:spLocks noGrp="1"/>
          </p:cNvSpPr>
          <p:nvPr>
            <p:ph sz="quarter" idx="4"/>
          </p:nvPr>
        </p:nvSpPr>
        <p:spPr>
          <a:xfrm>
            <a:off x="4663440" y="2582334"/>
            <a:ext cx="3703320" cy="3378200"/>
          </a:xfrm>
        </p:spPr>
        <p:txBody>
          <a:bodyPr>
            <a:noAutofit/>
          </a:bodyPr>
          <a:lstStyle/>
          <a:p>
            <a:pPr marL="342900" marR="0" lvl="0" indent="-342900">
              <a:lnSpc>
                <a:spcPct val="107000"/>
              </a:lnSpc>
              <a:spcBef>
                <a:spcPts val="0"/>
              </a:spcBef>
              <a:spcAft>
                <a:spcPts val="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The foods provided will be low calorie</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Vegetable juices and salads to be availed to lower calorie intake</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Meals will be available 24/7</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Customers will use Hotel Trinity mobile app to make their ordering and payments for the meals and delivery fees.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Payment options mobile app, website, and credit card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Hotel Trinity has partnered with Uba eat to ensure a quick delivery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Delivery fees will be subject to the distance covered</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Contacts </a:t>
            </a:r>
            <a:r>
              <a:rPr lang="en-GB" sz="12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3"/>
              </a:rPr>
              <a:t>+61 8 8237 9423</a:t>
            </a:r>
            <a:r>
              <a:rPr lang="en-GB" sz="1200" dirty="0">
                <a:effectLst/>
                <a:latin typeface="Times New Roman" panose="02020603050405020304" pitchFamily="18" charset="0"/>
                <a:ea typeface="Calibri" panose="020F0502020204030204" pitchFamily="34" charset="0"/>
                <a:cs typeface="Arial" panose="020B0604020202020204" pitchFamily="34" charset="0"/>
              </a:rPr>
              <a:t>.</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a:buFont typeface="Wingdings" panose="05000000000000000000" pitchFamily="2" charset="2"/>
              <a:buChar char="v"/>
            </a:pPr>
            <a:endParaRPr lang="en-GB" sz="1200" dirty="0">
              <a:latin typeface="Times New Roman" panose="02020603050405020304" pitchFamily="18" charset="0"/>
              <a:cs typeface="Times New Roman" panose="02020603050405020304" pitchFamily="18" charset="0"/>
            </a:endParaRPr>
          </a:p>
        </p:txBody>
      </p:sp>
      <p:sp>
        <p:nvSpPr>
          <p:cNvPr id="8" name="Content Placeholder 7">
            <a:extLst>
              <a:ext uri="{FF2B5EF4-FFF2-40B4-BE49-F238E27FC236}">
                <a16:creationId xmlns:a16="http://schemas.microsoft.com/office/drawing/2014/main" id="{B5EBE2DD-93BA-8010-E848-7FF5DA7224F8}"/>
              </a:ext>
            </a:extLst>
          </p:cNvPr>
          <p:cNvSpPr>
            <a:spLocks noGrp="1"/>
          </p:cNvSpPr>
          <p:nvPr>
            <p:ph sz="half" idx="2"/>
          </p:nvPr>
        </p:nvSpPr>
        <p:spPr/>
        <p:txBody>
          <a:bodyPr>
            <a:noAutofit/>
          </a:bodyPr>
          <a:lstStyle/>
          <a:p>
            <a:pPr marL="0" marR="0">
              <a:lnSpc>
                <a:spcPct val="107000"/>
              </a:lnSpc>
              <a:spcBef>
                <a:spcPts val="0"/>
              </a:spcBef>
              <a:spcAft>
                <a:spcPts val="800"/>
              </a:spcAft>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Breakfast</a:t>
            </a:r>
          </a:p>
          <a:p>
            <a:pPr marL="342900" marR="0" lvl="0" indent="-342900">
              <a:lnSpc>
                <a:spcPct val="107000"/>
              </a:lnSpc>
              <a:spcBef>
                <a:spcPts val="0"/>
              </a:spcBef>
              <a:spcAft>
                <a:spcPts val="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Bacon and eggs $14</a:t>
            </a:r>
          </a:p>
          <a:p>
            <a:pPr marL="342900" marR="0" lvl="0" indent="-342900">
              <a:lnSpc>
                <a:spcPct val="107000"/>
              </a:lnSpc>
              <a:spcBef>
                <a:spcPts val="0"/>
              </a:spcBef>
              <a:spcAft>
                <a:spcPts val="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Mushrooms on toast Chai latte</a:t>
            </a:r>
          </a:p>
          <a:p>
            <a:pPr marL="342900" marR="0" lvl="0" indent="-342900">
              <a:lnSpc>
                <a:spcPct val="107000"/>
              </a:lnSpc>
              <a:spcBef>
                <a:spcPts val="0"/>
              </a:spcBef>
              <a:spcAft>
                <a:spcPts val="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Omelette and tea $25</a:t>
            </a:r>
          </a:p>
          <a:p>
            <a:pPr marL="342900" marR="0" lvl="0" indent="-342900">
              <a:lnSpc>
                <a:spcPct val="107000"/>
              </a:lnSpc>
              <a:spcBef>
                <a:spcPts val="0"/>
              </a:spcBef>
              <a:spcAft>
                <a:spcPts val="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Breakfast Burrito $20</a:t>
            </a:r>
          </a:p>
          <a:p>
            <a:pPr marL="342900" marR="0" lvl="0" indent="-342900">
              <a:lnSpc>
                <a:spcPct val="107000"/>
              </a:lnSpc>
              <a:spcBef>
                <a:spcPts val="0"/>
              </a:spcBef>
              <a:spcAft>
                <a:spcPts val="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Two toasts with jam and tea $15</a:t>
            </a:r>
          </a:p>
          <a:p>
            <a:pPr marL="342900" marR="0" lvl="0" indent="-342900">
              <a:lnSpc>
                <a:spcPct val="107000"/>
              </a:lnSpc>
              <a:spcBef>
                <a:spcPts val="0"/>
              </a:spcBef>
              <a:spcAft>
                <a:spcPts val="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Breakfast burger with coffee $17.90</a:t>
            </a:r>
          </a:p>
          <a:p>
            <a:pPr marL="342900" marR="0" lvl="0" indent="-342900">
              <a:lnSpc>
                <a:spcPct val="107000"/>
              </a:lnSpc>
              <a:spcBef>
                <a:spcPts val="0"/>
              </a:spcBef>
              <a:spcAft>
                <a:spcPts val="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Hot drinks: Vienna, Short macchiato, Magic, and short black @$5</a:t>
            </a:r>
          </a:p>
          <a:p>
            <a:pPr marL="342900" marR="0" lvl="0" indent="-342900">
              <a:lnSpc>
                <a:spcPct val="107000"/>
              </a:lnSpc>
              <a:spcBef>
                <a:spcPts val="0"/>
              </a:spcBef>
              <a:spcAft>
                <a:spcPts val="80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A free glass of vegetable smoothie will be provided during the breakfast</a:t>
            </a:r>
          </a:p>
          <a:p>
            <a:pPr marL="0" marR="0">
              <a:lnSpc>
                <a:spcPct val="107000"/>
              </a:lnSpc>
              <a:spcBef>
                <a:spcPts val="0"/>
              </a:spcBef>
              <a:spcAft>
                <a:spcPts val="800"/>
              </a:spcAft>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Lunch and Supper</a:t>
            </a:r>
          </a:p>
          <a:p>
            <a:pPr marL="342900" marR="0" lvl="0" indent="-342900">
              <a:lnSpc>
                <a:spcPct val="107000"/>
              </a:lnSpc>
              <a:spcBef>
                <a:spcPts val="0"/>
              </a:spcBef>
              <a:spcAft>
                <a:spcPts val="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Chicken &amp; Pear Salad $20</a:t>
            </a:r>
          </a:p>
          <a:p>
            <a:pPr marL="342900" marR="0" lvl="0" indent="-342900">
              <a:lnSpc>
                <a:spcPct val="107000"/>
              </a:lnSpc>
              <a:spcBef>
                <a:spcPts val="0"/>
              </a:spcBef>
              <a:spcAft>
                <a:spcPts val="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Crumbed chicken with chips and tomato sauce $15</a:t>
            </a:r>
          </a:p>
          <a:p>
            <a:pPr marL="342900" marR="0" lvl="0" indent="-342900">
              <a:lnSpc>
                <a:spcPct val="107000"/>
              </a:lnSpc>
              <a:spcBef>
                <a:spcPts val="0"/>
              </a:spcBef>
              <a:spcAft>
                <a:spcPts val="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Steak Sandwich with spinach $18</a:t>
            </a:r>
          </a:p>
          <a:p>
            <a:pPr marL="342900" marR="0" lvl="0" indent="-342900">
              <a:lnSpc>
                <a:spcPct val="107000"/>
              </a:lnSpc>
              <a:spcBef>
                <a:spcPts val="0"/>
              </a:spcBef>
              <a:spcAft>
                <a:spcPts val="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Fried chicken with Rice and Pear Salad $25</a:t>
            </a:r>
          </a:p>
          <a:p>
            <a:pPr marL="342900" marR="0" lvl="0" indent="-342900">
              <a:lnSpc>
                <a:spcPct val="107000"/>
              </a:lnSpc>
              <a:spcBef>
                <a:spcPts val="0"/>
              </a:spcBef>
              <a:spcAft>
                <a:spcPts val="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Pulled pork burger served with cabbage slaw and tomato $20</a:t>
            </a:r>
          </a:p>
          <a:p>
            <a:pPr marL="342900" marR="0" lvl="0" indent="-342900">
              <a:lnSpc>
                <a:spcPct val="107000"/>
              </a:lnSpc>
              <a:spcBef>
                <a:spcPts val="0"/>
              </a:spcBef>
              <a:spcAft>
                <a:spcPts val="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BLAT comprising of grilled bacon, avocado, spinach, and tomato $30</a:t>
            </a:r>
          </a:p>
          <a:p>
            <a:pPr marL="342900" marR="0" lvl="0" indent="-342900">
              <a:lnSpc>
                <a:spcPct val="107000"/>
              </a:lnSpc>
              <a:spcBef>
                <a:spcPts val="0"/>
              </a:spcBef>
              <a:spcAft>
                <a:spcPts val="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Soft Drinks: Melonie, Banana Bee, Going </a:t>
            </a:r>
            <a:r>
              <a:rPr lang="en-GB" sz="900" dirty="0" err="1">
                <a:effectLst/>
                <a:latin typeface="Times New Roman" panose="02020603050405020304" pitchFamily="18" charset="0"/>
                <a:ea typeface="Calibri" panose="020F0502020204030204" pitchFamily="34" charset="0"/>
                <a:cs typeface="Times New Roman" panose="02020603050405020304" pitchFamily="18" charset="0"/>
              </a:rPr>
              <a:t>Troppo</a:t>
            </a:r>
            <a:r>
              <a:rPr lang="en-GB" sz="900" dirty="0">
                <a:effectLst/>
                <a:latin typeface="Times New Roman" panose="02020603050405020304" pitchFamily="18" charset="0"/>
                <a:ea typeface="Calibri" panose="020F0502020204030204" pitchFamily="34" charset="0"/>
                <a:cs typeface="Times New Roman" panose="02020603050405020304" pitchFamily="18" charset="0"/>
              </a:rPr>
              <a:t>, and Vampire </a:t>
            </a:r>
            <a:r>
              <a:rPr lang="en-GB" sz="900" dirty="0" err="1">
                <a:effectLst/>
                <a:latin typeface="Times New Roman" panose="02020603050405020304" pitchFamily="18" charset="0"/>
                <a:ea typeface="Calibri" panose="020F0502020204030204" pitchFamily="34" charset="0"/>
                <a:cs typeface="Times New Roman" panose="02020603050405020304" pitchFamily="18" charset="0"/>
              </a:rPr>
              <a:t>Nector</a:t>
            </a:r>
            <a:r>
              <a:rPr lang="en-GB" sz="900" dirty="0">
                <a:effectLst/>
                <a:latin typeface="Times New Roman" panose="02020603050405020304" pitchFamily="18" charset="0"/>
                <a:ea typeface="Calibri" panose="020F0502020204030204" pitchFamily="34" charset="0"/>
                <a:cs typeface="Times New Roman" panose="02020603050405020304" pitchFamily="18" charset="0"/>
              </a:rPr>
              <a:t> @10</a:t>
            </a:r>
          </a:p>
          <a:p>
            <a:pPr marL="342900" marR="0" lvl="0" indent="-342900">
              <a:lnSpc>
                <a:spcPct val="107000"/>
              </a:lnSpc>
              <a:spcBef>
                <a:spcPts val="0"/>
              </a:spcBef>
              <a:spcAft>
                <a:spcPts val="800"/>
              </a:spcAft>
              <a:buFont typeface="Symbol" panose="05050102010706020507" pitchFamily="18" charset="2"/>
              <a:buChar char=""/>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Free two glasses of Shiraz wine</a:t>
            </a:r>
          </a:p>
          <a:p>
            <a:endParaRPr lang="en-GB"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03365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0C6FC-9FF1-586C-CA45-5309D7E75BB5}"/>
              </a:ext>
            </a:extLst>
          </p:cNvPr>
          <p:cNvSpPr>
            <a:spLocks noGrp="1"/>
          </p:cNvSpPr>
          <p:nvPr>
            <p:ph type="title"/>
          </p:nvPr>
        </p:nvSpPr>
        <p:spPr/>
        <p:txBody>
          <a:bodyPr>
            <a:normAutofit/>
          </a:bodyPr>
          <a:lstStyle/>
          <a:p>
            <a:pPr algn="ctr"/>
            <a:r>
              <a:rPr lang="en-US" sz="3200" dirty="0">
                <a:latin typeface="Times New Roman" panose="02020603050405020304" pitchFamily="18" charset="0"/>
                <a:cs typeface="Times New Roman" panose="02020603050405020304" pitchFamily="18" charset="0"/>
              </a:rPr>
              <a:t>Works Cited</a:t>
            </a:r>
            <a:endParaRPr lang="en-GB"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03158EE-838C-30C2-34D4-E4A98479E79C}"/>
              </a:ext>
            </a:extLst>
          </p:cNvPr>
          <p:cNvSpPr>
            <a:spLocks noGrp="1"/>
          </p:cNvSpPr>
          <p:nvPr>
            <p:ph idx="1"/>
          </p:nvPr>
        </p:nvSpPr>
        <p:spPr/>
        <p:txBody>
          <a:bodyPr>
            <a:normAutofit/>
          </a:bodyPr>
          <a:lstStyle/>
          <a:p>
            <a:r>
              <a:rPr lang="en-US" b="0" i="0" dirty="0">
                <a:solidFill>
                  <a:srgbClr val="000000"/>
                </a:solidFill>
                <a:effectLst/>
                <a:latin typeface="Times New Roman" panose="02020603050405020304" pitchFamily="18" charset="0"/>
                <a:cs typeface="Times New Roman" panose="02020603050405020304" pitchFamily="18" charset="0"/>
              </a:rPr>
              <a:t>Woodgate, Thomas. "Australian Food: 40 Dishes Locals Like To Call 	Their Own". </a:t>
            </a:r>
            <a:r>
              <a:rPr lang="en-US" b="0" i="1" dirty="0">
                <a:solidFill>
                  <a:srgbClr val="000000"/>
                </a:solidFill>
                <a:effectLst/>
                <a:latin typeface="Times New Roman" panose="02020603050405020304" pitchFamily="18" charset="0"/>
                <a:cs typeface="Times New Roman" panose="02020603050405020304" pitchFamily="18" charset="0"/>
              </a:rPr>
              <a:t>CNN</a:t>
            </a:r>
            <a:r>
              <a:rPr lang="en-US" b="0" i="0" dirty="0">
                <a:solidFill>
                  <a:srgbClr val="000000"/>
                </a:solidFill>
                <a:effectLst/>
                <a:latin typeface="Times New Roman" panose="02020603050405020304" pitchFamily="18" charset="0"/>
                <a:cs typeface="Times New Roman" panose="02020603050405020304" pitchFamily="18" charset="0"/>
              </a:rPr>
              <a:t>, 2022, 	https://edition.cnn.com/travel/article/australian-food/index.html.</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9394615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581</Words>
  <Application>Microsoft Office PowerPoint</Application>
  <PresentationFormat>Expunere pe ecran (4:3)</PresentationFormat>
  <Paragraphs>56</Paragraphs>
  <Slides>3</Slides>
  <Notes>1</Notes>
  <HiddenSlides>0</HiddenSlides>
  <MMClips>0</MMClips>
  <ScaleCrop>false</ScaleCrop>
  <HeadingPairs>
    <vt:vector size="4" baseType="variant">
      <vt:variant>
        <vt:lpstr>Temă</vt:lpstr>
      </vt:variant>
      <vt:variant>
        <vt:i4>1</vt:i4>
      </vt:variant>
      <vt:variant>
        <vt:lpstr>Titluri diapozitive</vt:lpstr>
      </vt:variant>
      <vt:variant>
        <vt:i4>3</vt:i4>
      </vt:variant>
    </vt:vector>
  </HeadingPairs>
  <TitlesOfParts>
    <vt:vector size="4" baseType="lpstr">
      <vt:lpstr>Retrospect</vt:lpstr>
      <vt:lpstr>Hotel Trinity</vt:lpstr>
      <vt:lpstr>Hotel Trinity</vt:lpstr>
      <vt:lpstr>Works Cited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Trinity</dc:title>
  <dc:creator/>
  <cp:lastModifiedBy>Iuliana-Gabriela Vasile</cp:lastModifiedBy>
  <cp:revision>5</cp:revision>
  <dcterms:created xsi:type="dcterms:W3CDTF">2021-10-12T17:08:24Z</dcterms:created>
  <dcterms:modified xsi:type="dcterms:W3CDTF">2022-06-24T07:58:14Z</dcterms:modified>
</cp:coreProperties>
</file>