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7" r:id="rId1"/>
  </p:sldMasterIdLst>
  <p:notesMasterIdLst>
    <p:notesMasterId r:id="rId24"/>
  </p:notesMasterIdLst>
  <p:sldIdLst>
    <p:sldId id="304" r:id="rId2"/>
    <p:sldId id="306" r:id="rId3"/>
    <p:sldId id="316" r:id="rId4"/>
    <p:sldId id="323" r:id="rId5"/>
    <p:sldId id="357" r:id="rId6"/>
    <p:sldId id="356" r:id="rId7"/>
    <p:sldId id="344" r:id="rId8"/>
    <p:sldId id="345" r:id="rId9"/>
    <p:sldId id="346" r:id="rId10"/>
    <p:sldId id="351" r:id="rId11"/>
    <p:sldId id="347" r:id="rId12"/>
    <p:sldId id="348" r:id="rId13"/>
    <p:sldId id="350" r:id="rId14"/>
    <p:sldId id="349" r:id="rId15"/>
    <p:sldId id="354" r:id="rId16"/>
    <p:sldId id="352" r:id="rId17"/>
    <p:sldId id="353" r:id="rId18"/>
    <p:sldId id="341" r:id="rId19"/>
    <p:sldId id="359" r:id="rId20"/>
    <p:sldId id="355" r:id="rId21"/>
    <p:sldId id="321" r:id="rId22"/>
    <p:sldId id="358" r:id="rId2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74" autoAdjust="0"/>
    <p:restoredTop sz="64624" autoAdjust="0"/>
  </p:normalViewPr>
  <p:slideViewPr>
    <p:cSldViewPr>
      <p:cViewPr varScale="1">
        <p:scale>
          <a:sx n="80" d="100"/>
          <a:sy n="80" d="100"/>
        </p:scale>
        <p:origin x="251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y-GB" noProof="0" smtClean="0"/>
              <a:t>Click to edit Master text styles</a:t>
            </a:r>
          </a:p>
          <a:p>
            <a:pPr lvl="1"/>
            <a:r>
              <a:rPr lang="en-GB" altLang="cy-GB" noProof="0" smtClean="0"/>
              <a:t>Second level</a:t>
            </a:r>
          </a:p>
          <a:p>
            <a:pPr lvl="2"/>
            <a:r>
              <a:rPr lang="en-GB" altLang="cy-GB" noProof="0" smtClean="0"/>
              <a:t>Third level</a:t>
            </a:r>
          </a:p>
          <a:p>
            <a:pPr lvl="3"/>
            <a:r>
              <a:rPr lang="en-GB" altLang="cy-GB" noProof="0" smtClean="0"/>
              <a:t>Fourth level</a:t>
            </a:r>
          </a:p>
          <a:p>
            <a:pPr lvl="4"/>
            <a:r>
              <a:rPr lang="en-GB" altLang="cy-GB" noProof="0" smtClean="0"/>
              <a:t>Fifth level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4502D7E-44A0-4F6E-B3E2-6D08B9FFA326}" type="slidenum">
              <a:rPr lang="en-GB" altLang="cy-GB"/>
              <a:pPr>
                <a:defRPr/>
              </a:pPr>
              <a:t>‹#›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41092705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0739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1005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5938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indent="0">
              <a:buFont typeface="Courier New" panose="02070309020205020404" pitchFamily="49" charset="0"/>
              <a:buNone/>
            </a:pPr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1197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6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4902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7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7810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0336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62400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10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8448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11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57409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1264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13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9922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14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6728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15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1237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43049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17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0665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18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8142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228600" indent="-228600">
              <a:buAutoNum type="arabicPeriod"/>
            </a:pPr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0954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20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1813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21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61591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22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9684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130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352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662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520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082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991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305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457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417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594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413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571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8" r:id="rId1"/>
    <p:sldLayoutId id="2147484029" r:id="rId2"/>
    <p:sldLayoutId id="2147484030" r:id="rId3"/>
    <p:sldLayoutId id="2147484031" r:id="rId4"/>
    <p:sldLayoutId id="2147484032" r:id="rId5"/>
    <p:sldLayoutId id="2147484033" r:id="rId6"/>
    <p:sldLayoutId id="2147484034" r:id="rId7"/>
    <p:sldLayoutId id="2147484035" r:id="rId8"/>
    <p:sldLayoutId id="2147484036" r:id="rId9"/>
    <p:sldLayoutId id="2147484037" r:id="rId10"/>
    <p:sldLayoutId id="214748403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a.rees-edwards\AppData\Local\Packages\Microsoft.MicrosoftEdge_8wekyb3d8bbwe\TempState\Downloads\Unprotected,%20Overprotected%20Report.pd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space.lboro.ac.uk/dspace-jspui/bitstream/2134/15870/3/DFE-RR164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era.ioe.ac.uk/9071/1/index.html?id=6195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kRyetRMrjQ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space.lboro.ac.uk/dspace-jspui/bitstream/2134/15870/3/DFE-RR164.pdf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ondoncp.co.uk/chapters/disabled_ch.html" TargetMode="External"/><Relationship Id="rId4" Type="http://schemas.openxmlformats.org/officeDocument/2006/relationships/hyperlink" Target="file:///C:\Users\a.rees-edwards\AppData\Local\Packages\Microsoft.MicrosoftEdge_8wekyb3d8bbwe\TempState\Downloads\Unprotected,%20Overprotected%20Report.pdf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era.ioe.ac.uk/9071/1/index.html?id=6195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topics/health/socialcare/safeguarding/?skip=1&amp;lang=en" TargetMode="External"/><Relationship Id="rId5" Type="http://schemas.openxmlformats.org/officeDocument/2006/relationships/hyperlink" Target="https://www.unicef.org/media/media_62646.html" TargetMode="External"/><Relationship Id="rId4" Type="http://schemas.openxmlformats.org/officeDocument/2006/relationships/hyperlink" Target="https://strathprints.strath.ac.uk/27452/1/strathprints02745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Lucida Sans" panose="020B0602030504020204" pitchFamily="34" charset="0"/>
              </a:rPr>
              <a:t>EAEE6002C</a:t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EAEE6002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err="1">
                <a:latin typeface="Lucida Sans" panose="020B0602030504020204" pitchFamily="34" charset="0"/>
              </a:rPr>
              <a:t>Darlith</a:t>
            </a:r>
            <a:r>
              <a:rPr lang="en-GB" sz="4400" dirty="0">
                <a:latin typeface="Lucida Sans" panose="020B0602030504020204" pitchFamily="34" charset="0"/>
              </a:rPr>
              <a:t> 8</a:t>
            </a:r>
            <a:r>
              <a:rPr lang="en-GB" sz="4400" dirty="0" smtClean="0">
                <a:latin typeface="Lucida Sans" panose="020B0602030504020204" pitchFamily="34" charset="0"/>
              </a:rPr>
              <a:t> </a:t>
            </a:r>
            <a:r>
              <a:rPr lang="en-GB" sz="4400" dirty="0">
                <a:latin typeface="Lucida Sans" panose="020B0602030504020204" pitchFamily="34" charset="0"/>
              </a:rPr>
              <a:t>– </a:t>
            </a:r>
            <a:endParaRPr lang="en-GB" sz="44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44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4000" dirty="0" smtClean="0">
                <a:latin typeface="Lucida Sans" panose="020B0602030504020204" pitchFamily="34" charset="0"/>
              </a:rPr>
              <a:t>Diogelu plant ag ADY</a:t>
            </a:r>
            <a:endParaRPr lang="en-GB" sz="40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Lecture 8 – </a:t>
            </a:r>
          </a:p>
          <a:p>
            <a:pPr marL="0" indent="0">
              <a:buNone/>
            </a:pPr>
            <a:endParaRPr lang="en-GB" sz="44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4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Safeguarding children with ALN</a:t>
            </a:r>
            <a:endParaRPr lang="en-GB" sz="4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36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Cynnwys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Content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Diffinio ‘diogelu’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Enghreifftiau o ymchwil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Canfyddiadau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Ystadegau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Eiriolaeth</a:t>
            </a:r>
            <a:endParaRPr lang="cy-GB" altLang="en-US" sz="2400" kern="0" dirty="0" smtClean="0">
              <a:solidFill>
                <a:srgbClr val="00000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Trafodaethau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Astudiaethau achos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Clip </a:t>
            </a: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fideo</a:t>
            </a:r>
            <a:endParaRPr lang="cy-GB" altLang="en-US" sz="2400" kern="0" dirty="0">
              <a:solidFill>
                <a:srgbClr val="00000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Defining ‘safeguarding’</a:t>
            </a:r>
            <a:endParaRPr lang="en-GB" altLang="en-US" sz="2400" kern="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Examples of research</a:t>
            </a:r>
            <a:endParaRPr lang="en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Research findings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Statistics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Advocacy</a:t>
            </a:r>
            <a:endParaRPr lang="en-GB" altLang="en-US" sz="2400" kern="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Discussions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Case studies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Video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clip</a:t>
            </a:r>
            <a:endParaRPr lang="cy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0606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Adnoddau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Resources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Ymchwil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Erthyglau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</a:t>
            </a: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studiaethau achos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Clip fideo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Research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Articles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Case studies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Video clip</a:t>
            </a:r>
          </a:p>
        </p:txBody>
      </p:sp>
    </p:spTree>
    <p:extLst>
      <p:ext uri="{BB962C8B-B14F-4D97-AF65-F5344CB8AC3E}">
        <p14:creationId xmlns:p14="http://schemas.microsoft.com/office/powerpoint/2010/main" val="4285231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611560" y="404813"/>
            <a:ext cx="7160840" cy="863947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Diogelu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Safeguarding</a:t>
            </a: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19374" y="1628800"/>
            <a:ext cx="82130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>
                <a:latin typeface="Lucida Sans" panose="020B0602030504020204" pitchFamily="34" charset="0"/>
              </a:rPr>
              <a:t>Safeguarding is about protecting children and adults from abuse or neglect and educating those around them to recognise the signs and dangers</a:t>
            </a:r>
            <a:r>
              <a:rPr lang="en-GB" sz="2400" dirty="0" smtClean="0">
                <a:latin typeface="Lucida Sans" panose="020B0602030504020204" pitchFamily="34" charset="0"/>
              </a:rPr>
              <a:t>.</a:t>
            </a:r>
          </a:p>
          <a:p>
            <a:pPr algn="r"/>
            <a:r>
              <a:rPr lang="en-GB" sz="2400" dirty="0" smtClean="0">
                <a:latin typeface="Lucida Sans" panose="020B0602030504020204" pitchFamily="34" charset="0"/>
              </a:rPr>
              <a:t>(Welsh Government, 2017)</a:t>
            </a:r>
            <a:endParaRPr lang="en-GB" sz="24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145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Deddfwriaeth a Pholisi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Legislation and Policy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Deddf Gwasanaethau Cymdeithasol a Llesiant (Cymru</a:t>
            </a: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)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Bwrdd Diogelu Annibynnol </a:t>
            </a: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Cenedlaethol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Canllawiau Amddiffyn Plant Cymru Gyfan (AWCPP</a:t>
            </a: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)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Cynllun </a:t>
            </a: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gweithredu cenedlaethol 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Social Services and Well-being (Wales)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Act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National Independent Safeguarding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Board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All Wales Child Protection Procedures (AWCPP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)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National action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plan</a:t>
            </a:r>
            <a:endParaRPr lang="en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endParaRPr lang="en-GB" altLang="en-US" sz="2400" kern="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 algn="r">
              <a:buNone/>
              <a:defRPr/>
            </a:pPr>
            <a:r>
              <a:rPr lang="en-GB" altLang="en-US" sz="18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(Welsh Government, 2017)</a:t>
            </a:r>
          </a:p>
        </p:txBody>
      </p:sp>
    </p:spTree>
    <p:extLst>
      <p:ext uri="{BB962C8B-B14F-4D97-AF65-F5344CB8AC3E}">
        <p14:creationId xmlns:p14="http://schemas.microsoft.com/office/powerpoint/2010/main" val="2696697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611560" y="404813"/>
            <a:ext cx="7160840" cy="863947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Ymchwil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Research 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19374" y="1628800"/>
            <a:ext cx="82130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Lucida Sans" panose="020B0602030504020204" pitchFamily="34" charset="0"/>
              </a:rPr>
              <a:t>Franklin, A., </a:t>
            </a:r>
            <a:r>
              <a:rPr lang="en-GB" sz="2400" dirty="0" err="1" smtClean="0">
                <a:latin typeface="Lucida Sans" panose="020B0602030504020204" pitchFamily="34" charset="0"/>
              </a:rPr>
              <a:t>Raws</a:t>
            </a:r>
            <a:r>
              <a:rPr lang="en-GB" sz="2400" dirty="0" smtClean="0">
                <a:latin typeface="Lucida Sans" panose="020B0602030504020204" pitchFamily="34" charset="0"/>
              </a:rPr>
              <a:t>, P. and Smeaton, E. (2015) ‘Unprotected</a:t>
            </a:r>
            <a:r>
              <a:rPr lang="en-GB" sz="2400" dirty="0">
                <a:latin typeface="Lucida Sans" panose="020B0602030504020204" pitchFamily="34" charset="0"/>
              </a:rPr>
              <a:t>, overprotected: meeting the needs of young people with learning disabilities who experience, or are at risk of, sexual exploitation’, </a:t>
            </a:r>
            <a:r>
              <a:rPr lang="en-GB" sz="2400" dirty="0">
                <a:latin typeface="Lucida Sans" panose="020B0602030504020204" pitchFamily="34" charset="0"/>
                <a:hlinkClick r:id="rId3" action="ppaction://hlinkfile"/>
              </a:rPr>
              <a:t>file:///C:/Users/a.rees-edwards/AppData/Local/Packages/Microsoft.MicrosoftEdge_8wekyb3d8bbwe/TempState/Downloads/Unprotected,%</a:t>
            </a:r>
            <a:r>
              <a:rPr lang="en-GB" sz="2400" dirty="0" smtClean="0">
                <a:latin typeface="Lucida Sans" panose="020B0602030504020204" pitchFamily="34" charset="0"/>
                <a:hlinkClick r:id="rId3" action="ppaction://hlinkfile"/>
              </a:rPr>
              <a:t>20Overprotected%20Report.pdf</a:t>
            </a:r>
            <a:r>
              <a:rPr lang="en-GB" sz="2400" dirty="0" smtClean="0">
                <a:latin typeface="Lucida Sans" panose="020B0602030504020204" pitchFamily="34" charset="0"/>
              </a:rPr>
              <a:t> [Accessed: January 7 2019].</a:t>
            </a:r>
            <a:endParaRPr lang="en-GB" sz="24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7551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719931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Canfyddiadau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Findings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268760"/>
            <a:ext cx="4386138" cy="4474815"/>
          </a:xfrm>
        </p:spPr>
        <p:txBody>
          <a:bodyPr rtlCol="0">
            <a:normAutofit fontScale="62500" lnSpcReduction="20000"/>
          </a:bodyPr>
          <a:lstStyle/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P</a:t>
            </a:r>
            <a:r>
              <a:rPr lang="cy-GB" altLang="cy-GB" dirty="0" smtClean="0">
                <a:latin typeface="Lucida Sans" pitchFamily="34" charset="0"/>
              </a:rPr>
              <a:t>lant </a:t>
            </a:r>
            <a:r>
              <a:rPr lang="cy-GB" altLang="cy-GB" dirty="0">
                <a:latin typeface="Lucida Sans" pitchFamily="34" charset="0"/>
              </a:rPr>
              <a:t>ag ADY yn agored i </a:t>
            </a:r>
            <a:r>
              <a:rPr lang="cy-GB" altLang="cy-GB" dirty="0" smtClean="0">
                <a:latin typeface="Lucida Sans" pitchFamily="34" charset="0"/>
              </a:rPr>
              <a:t>Gam fantais Rhywiol </a:t>
            </a:r>
            <a:r>
              <a:rPr lang="cy-GB" altLang="cy-GB" dirty="0">
                <a:latin typeface="Lucida Sans" pitchFamily="34" charset="0"/>
              </a:rPr>
              <a:t>oherwydd ffactorau sy'n cynnwys </a:t>
            </a:r>
            <a:r>
              <a:rPr lang="cy-GB" altLang="cy-GB" dirty="0" err="1" smtClean="0">
                <a:latin typeface="Lucida Sans" pitchFamily="34" charset="0"/>
              </a:rPr>
              <a:t>gor</a:t>
            </a:r>
            <a:r>
              <a:rPr lang="cy-GB" altLang="cy-GB" dirty="0" smtClean="0">
                <a:latin typeface="Lucida Sans" pitchFamily="34" charset="0"/>
              </a:rPr>
              <a:t>-amddiffyn </a:t>
            </a:r>
            <a:r>
              <a:rPr lang="cy-GB" altLang="cy-GB" dirty="0">
                <a:latin typeface="Lucida Sans" pitchFamily="34" charset="0"/>
              </a:rPr>
              <a:t>ac ynysu cymdeithasol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Diffyg ymwybyddiaeth o </a:t>
            </a:r>
            <a:r>
              <a:rPr lang="cy-GB" altLang="cy-GB" dirty="0" smtClean="0">
                <a:latin typeface="Lucida Sans" pitchFamily="34" charset="0"/>
              </a:rPr>
              <a:t>gam fanteisio'n </a:t>
            </a:r>
            <a:r>
              <a:rPr lang="cy-GB" altLang="cy-GB" dirty="0">
                <a:latin typeface="Lucida Sans" pitchFamily="34" charset="0"/>
              </a:rPr>
              <a:t>rhywiol ar blant ag ADY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Bylchau mewn polisi cenedlaethol a diffyg gweithredu'r canllawiau presennol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Yn aml, nid yw plant ag ADY yn cael eu hystyried yn benodol mewn trefniadau </a:t>
            </a:r>
            <a:r>
              <a:rPr lang="cy-GB" altLang="cy-GB" dirty="0" smtClean="0">
                <a:latin typeface="Lucida Sans" pitchFamily="34" charset="0"/>
              </a:rPr>
              <a:t>aml-</a:t>
            </a:r>
            <a:r>
              <a:rPr lang="cy-GB" altLang="cy-GB" dirty="0" err="1" smtClean="0">
                <a:latin typeface="Lucida Sans" pitchFamily="34" charset="0"/>
              </a:rPr>
              <a:t>asiantaethol</a:t>
            </a:r>
            <a:r>
              <a:rPr lang="cy-GB" altLang="cy-GB" dirty="0" smtClean="0">
                <a:latin typeface="Lucida Sans" pitchFamily="34" charset="0"/>
              </a:rPr>
              <a:t> </a:t>
            </a:r>
            <a:r>
              <a:rPr lang="cy-GB" altLang="cy-GB" dirty="0">
                <a:latin typeface="Lucida Sans" pitchFamily="34" charset="0"/>
              </a:rPr>
              <a:t>lleol ar gyfer </a:t>
            </a:r>
            <a:r>
              <a:rPr lang="cy-GB" altLang="cy-GB" dirty="0" smtClean="0">
                <a:latin typeface="Lucida Sans" pitchFamily="34" charset="0"/>
              </a:rPr>
              <a:t>cam fanteisio rhywiol</a:t>
            </a:r>
            <a:endParaRPr lang="cy-GB" altLang="cy-GB" dirty="0">
              <a:latin typeface="Lucida Sans" pitchFamily="34" charset="0"/>
            </a:endParaRP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P</a:t>
            </a:r>
            <a:r>
              <a:rPr lang="cy-GB" altLang="cy-GB" dirty="0" smtClean="0">
                <a:latin typeface="Lucida Sans" pitchFamily="34" charset="0"/>
              </a:rPr>
              <a:t>lant </a:t>
            </a:r>
            <a:r>
              <a:rPr lang="cy-GB" altLang="cy-GB" dirty="0">
                <a:latin typeface="Lucida Sans" pitchFamily="34" charset="0"/>
              </a:rPr>
              <a:t>ag ADY yn wynebu </a:t>
            </a:r>
            <a:r>
              <a:rPr lang="cy-GB" altLang="cy-GB" dirty="0" smtClean="0">
                <a:latin typeface="Lucida Sans" pitchFamily="34" charset="0"/>
              </a:rPr>
              <a:t>heriau </a:t>
            </a:r>
            <a:r>
              <a:rPr lang="cy-GB" altLang="cy-GB" dirty="0">
                <a:latin typeface="Lucida Sans" pitchFamily="34" charset="0"/>
              </a:rPr>
              <a:t>wrth ddatgelu </a:t>
            </a:r>
            <a:r>
              <a:rPr lang="cy-GB" altLang="cy-GB" dirty="0" smtClean="0">
                <a:latin typeface="Lucida Sans" pitchFamily="34" charset="0"/>
              </a:rPr>
              <a:t>cam fanteisio'n rhywiol </a:t>
            </a:r>
            <a:r>
              <a:rPr lang="cy-GB" altLang="cy-GB" dirty="0">
                <a:latin typeface="Lucida Sans" pitchFamily="34" charset="0"/>
              </a:rPr>
              <a:t>ar blant, gan </a:t>
            </a:r>
            <a:r>
              <a:rPr lang="cy-GB" altLang="cy-GB" dirty="0" smtClean="0">
                <a:latin typeface="Lucida Sans" pitchFamily="34" charset="0"/>
              </a:rPr>
              <a:t>gynnwys </a:t>
            </a:r>
            <a:r>
              <a:rPr lang="cy-GB" altLang="cy-GB" dirty="0">
                <a:latin typeface="Lucida Sans" pitchFamily="34" charset="0"/>
              </a:rPr>
              <a:t>ymatebion </a:t>
            </a:r>
            <a:r>
              <a:rPr lang="cy-GB" altLang="cy-GB" dirty="0" smtClean="0">
                <a:latin typeface="Lucida Sans" pitchFamily="34" charset="0"/>
              </a:rPr>
              <a:t>negyddol o weithwyr proffesiynol 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268760"/>
            <a:ext cx="4249042" cy="4474815"/>
          </a:xfrm>
        </p:spPr>
        <p:txBody>
          <a:bodyPr rtlCol="0">
            <a:normAutofit fontScale="77500" lnSpcReduction="20000"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Children with ALN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are vulnerable to CSE due to factors that include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overprotection and social isolation</a:t>
            </a:r>
            <a:endParaRPr lang="en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Lack of awareness of the sexual exploitation of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children with ALN</a:t>
            </a:r>
            <a:endParaRPr lang="en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aps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 national policy and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lack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of implementation of current guidance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Children with ALN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often not specifically considered in local multi-agency arrangements for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CSE</a:t>
            </a:r>
            <a:endParaRPr lang="en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Children with ALN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face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challenges when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disclosing CSE, including the negative responses of professionals</a:t>
            </a:r>
            <a:endParaRPr lang="en-GB" altLang="en-US" sz="2400" kern="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23559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611560" y="404813"/>
            <a:ext cx="7160840" cy="863947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Ymchwil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Research 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19374" y="1628800"/>
            <a:ext cx="82130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Lucida Sans" panose="020B0602030504020204" pitchFamily="34" charset="0"/>
              </a:rPr>
              <a:t>Davies, C. and Ward, H. (2012</a:t>
            </a:r>
            <a:r>
              <a:rPr lang="en-GB" sz="2400" dirty="0">
                <a:latin typeface="Lucida Sans" panose="020B0602030504020204" pitchFamily="34" charset="0"/>
              </a:rPr>
              <a:t>) ‘Safeguarding children across services: messages from research’, </a:t>
            </a:r>
            <a:r>
              <a:rPr lang="en-GB" sz="24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sz="2400" dirty="0" smtClean="0">
                <a:latin typeface="Lucida Sans" panose="020B0602030504020204" pitchFamily="34" charset="0"/>
                <a:hlinkClick r:id="rId3"/>
              </a:rPr>
              <a:t>dspace.lboro.ac.uk/dspace-jspui/bitstream/2134/15870/3/DFE-RR164.pdf</a:t>
            </a:r>
            <a:r>
              <a:rPr lang="en-GB" sz="2400" dirty="0" smtClean="0">
                <a:latin typeface="Lucida Sans" panose="020B0602030504020204" pitchFamily="34" charset="0"/>
              </a:rPr>
              <a:t> [</a:t>
            </a:r>
            <a:r>
              <a:rPr lang="en-GB" sz="2400" dirty="0">
                <a:latin typeface="Lucida Sans" panose="020B0602030504020204" pitchFamily="34" charset="0"/>
              </a:rPr>
              <a:t>Accessed</a:t>
            </a:r>
            <a:r>
              <a:rPr lang="en-GB" sz="2400" dirty="0" smtClean="0">
                <a:latin typeface="Lucida Sans" panose="020B0602030504020204" pitchFamily="34" charset="0"/>
              </a:rPr>
              <a:t>: January 7 2019].</a:t>
            </a:r>
            <a:endParaRPr lang="en-GB" sz="24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29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719931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Canfyddiadau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Findings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268760"/>
            <a:ext cx="4386138" cy="4474815"/>
          </a:xfrm>
        </p:spPr>
        <p:txBody>
          <a:bodyPr rtlCol="0">
            <a:normAutofit fontScale="85000" lnSpcReduction="10000"/>
          </a:bodyPr>
          <a:lstStyle/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Plant ag ADY yn fwy tebygol o gael eu cam-drin a'u hesgeuluso (na chyfoedion)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G</a:t>
            </a:r>
            <a:r>
              <a:rPr lang="cy-GB" altLang="cy-GB" dirty="0" smtClean="0">
                <a:latin typeface="Lucida Sans" pitchFamily="34" charset="0"/>
              </a:rPr>
              <a:t>wasanaethau </a:t>
            </a:r>
            <a:r>
              <a:rPr lang="cy-GB" altLang="cy-GB" dirty="0">
                <a:latin typeface="Lucida Sans" pitchFamily="34" charset="0"/>
              </a:rPr>
              <a:t>annigonol neu wedi'u cydgysylltu'n wael yn gadael teuluoedd heb gymorth ac yn ynysig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Haws cuddio (anawsterau cyfathrebu)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Dangosyddion cam-drin ac esgeulustod a briodolir i anabledd/nam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268760"/>
            <a:ext cx="4249042" cy="4474815"/>
          </a:xfrm>
        </p:spPr>
        <p:txBody>
          <a:bodyPr rtlCol="0">
            <a:normAutofit lnSpcReduction="10000"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Children with ALN more likely to be abused and neglected (than peers)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Inadequate or poorly coordinated services leave families unsupported and isolated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Easier to hide (communication difficulties)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Indicators of abuse and neglect attributed to disability/impairment</a:t>
            </a:r>
          </a:p>
        </p:txBody>
      </p:sp>
    </p:spTree>
    <p:extLst>
      <p:ext uri="{BB962C8B-B14F-4D97-AF65-F5344CB8AC3E}">
        <p14:creationId xmlns:p14="http://schemas.microsoft.com/office/powerpoint/2010/main" val="51531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719931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Enghreifftiau o gamdriniaeth/esgeulustod</a:t>
            </a:r>
            <a:b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Examples of abuse/neglect</a:t>
            </a:r>
            <a:endParaRPr lang="en-GB" altLang="cy-GB" sz="24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124744"/>
            <a:ext cx="4386138" cy="4618831"/>
          </a:xfrm>
        </p:spPr>
        <p:txBody>
          <a:bodyPr rtlCol="0">
            <a:normAutofit fontScale="70000" lnSpcReduction="20000"/>
          </a:bodyPr>
          <a:lstStyle/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Gorfodi bwydo;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Ataliad corfforol heb gyfiawnhad neu ormodol;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Trafod garw;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Addasu ymddygiad eithafol, gan gynnwys amddifadu hylif, meddyginiaeth, bwyd neu ddillad;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Camddefnyddio meddyginiaeth, </a:t>
            </a:r>
            <a:r>
              <a:rPr lang="cy-GB" altLang="cy-GB" dirty="0" err="1">
                <a:latin typeface="Lucida Sans" pitchFamily="34" charset="0"/>
              </a:rPr>
              <a:t>tawelyddu</a:t>
            </a:r>
            <a:r>
              <a:rPr lang="cy-GB" altLang="cy-GB" dirty="0">
                <a:latin typeface="Lucida Sans" pitchFamily="34" charset="0"/>
              </a:rPr>
              <a:t>, tawelyddion trwm;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Gweithdrefnau </a:t>
            </a:r>
            <a:r>
              <a:rPr lang="cy-GB" altLang="cy-GB" dirty="0" err="1">
                <a:latin typeface="Lucida Sans" pitchFamily="34" charset="0"/>
              </a:rPr>
              <a:t>ymyrrol</a:t>
            </a:r>
            <a:r>
              <a:rPr lang="cy-GB" altLang="cy-GB" dirty="0">
                <a:latin typeface="Lucida Sans" pitchFamily="34" charset="0"/>
              </a:rPr>
              <a:t> yn erbyn ewyllys y plentyn;</a:t>
            </a:r>
          </a:p>
          <a:p>
            <a:pPr>
              <a:defRPr/>
            </a:pPr>
            <a:r>
              <a:rPr lang="cy-GB" altLang="cy-GB" dirty="0" err="1">
                <a:latin typeface="Lucida Sans" pitchFamily="34" charset="0"/>
              </a:rPr>
              <a:t>Camgymhwyso</a:t>
            </a:r>
            <a:r>
              <a:rPr lang="cy-GB" altLang="cy-GB" dirty="0">
                <a:latin typeface="Lucida Sans" pitchFamily="34" charset="0"/>
              </a:rPr>
              <a:t> rhaglenni neu gyfundrefnau;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Offer sy'n </a:t>
            </a:r>
            <a:r>
              <a:rPr lang="cy-GB" altLang="cy-GB" dirty="0" err="1" smtClean="0">
                <a:latin typeface="Lucida Sans" pitchFamily="34" charset="0"/>
              </a:rPr>
              <a:t>fitio'n</a:t>
            </a:r>
            <a:r>
              <a:rPr lang="cy-GB" altLang="cy-GB" dirty="0" smtClean="0">
                <a:latin typeface="Lucida Sans" pitchFamily="34" charset="0"/>
              </a:rPr>
              <a:t> </a:t>
            </a:r>
            <a:r>
              <a:rPr lang="cy-GB" altLang="cy-GB" dirty="0">
                <a:latin typeface="Lucida Sans" pitchFamily="34" charset="0"/>
              </a:rPr>
              <a:t>wael (e.e. caliperau, </a:t>
            </a:r>
            <a:r>
              <a:rPr lang="cy-GB" altLang="cy-GB" dirty="0" smtClean="0">
                <a:latin typeface="Lucida Sans" pitchFamily="34" charset="0"/>
              </a:rPr>
              <a:t>bwrdd </a:t>
            </a:r>
            <a:r>
              <a:rPr lang="cy-GB" altLang="cy-GB" dirty="0">
                <a:latin typeface="Lucida Sans" pitchFamily="34" charset="0"/>
              </a:rPr>
              <a:t>cysgu a allai achosi anaf neu </a:t>
            </a:r>
            <a:r>
              <a:rPr lang="cy-GB" altLang="cy-GB" dirty="0" smtClean="0">
                <a:latin typeface="Lucida Sans" pitchFamily="34" charset="0"/>
              </a:rPr>
              <a:t>boen).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124744"/>
            <a:ext cx="4500562" cy="4618831"/>
          </a:xfrm>
        </p:spPr>
        <p:txBody>
          <a:bodyPr rtlCol="0">
            <a:normAutofit fontScale="85000" lnSpcReduction="20000"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Force feeding;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Unjustified or excessive physical restraint;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Rough handling;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Extreme behaviour modification, including the deprivation of liquid, medication, food or clothing;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Misuse of medication, sedation, heavy tranquillisation;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Invasive procedures against the child's will;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Misapplication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of programmes or regimes;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Ill fitting equipment (e.g. callipers, sleep board that may cause injury or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pain).</a:t>
            </a:r>
            <a:endParaRPr lang="en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53385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719931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Astudiaethau o’r UDA</a:t>
            </a:r>
            <a:b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Studies from USA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268760"/>
            <a:ext cx="4386138" cy="447481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Adolygwyd 15  enghraifft o ymchwil</a:t>
            </a:r>
            <a:endParaRPr lang="cy-GB" altLang="cy-GB" dirty="0">
              <a:latin typeface="Lucida Sans" pitchFamily="34" charset="0"/>
            </a:endParaRP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Plant heb ADY – 9% wedi'u cam-drin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Plant ag ADY – 31% yn cael eu cam-drin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3.4 </a:t>
            </a:r>
            <a:r>
              <a:rPr lang="cy-GB" altLang="cy-GB" dirty="0" smtClean="0">
                <a:latin typeface="Lucida Sans" pitchFamily="34" charset="0"/>
              </a:rPr>
              <a:t>gwaith yn </a:t>
            </a:r>
            <a:r>
              <a:rPr lang="cy-GB" altLang="cy-GB" dirty="0">
                <a:latin typeface="Lucida Sans" pitchFamily="34" charset="0"/>
              </a:rPr>
              <a:t>fwy tebygol os oes gan blentyn ADY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268760"/>
            <a:ext cx="4249042" cy="4474815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15 examples of research reviewed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Children with no ALN – 9% abused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Children with ALN – 31% abused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3.4 times more likely if child has ALN</a:t>
            </a:r>
          </a:p>
        </p:txBody>
      </p:sp>
    </p:spTree>
    <p:extLst>
      <p:ext uri="{BB962C8B-B14F-4D97-AF65-F5344CB8AC3E}">
        <p14:creationId xmlns:p14="http://schemas.microsoft.com/office/powerpoint/2010/main" val="408346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719931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Astudiaethau o’r DU</a:t>
            </a:r>
            <a:b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Studies from UK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484784"/>
            <a:ext cx="4386138" cy="425879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Adolygwyd 9  enghraifft o ymchwil</a:t>
            </a:r>
            <a:endParaRPr lang="cy-GB" altLang="cy-GB" dirty="0">
              <a:latin typeface="Lucida Sans" pitchFamily="34" charset="0"/>
            </a:endParaRPr>
          </a:p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Uned plant a phobl ifainc - 49% wedi'u cam-drin</a:t>
            </a:r>
          </a:p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Ystyriwyd ansawdd </a:t>
            </a:r>
            <a:r>
              <a:rPr lang="cy-GB" altLang="cy-GB" dirty="0">
                <a:latin typeface="Lucida Sans" pitchFamily="34" charset="0"/>
              </a:rPr>
              <a:t>y </a:t>
            </a:r>
            <a:r>
              <a:rPr lang="cy-GB" altLang="cy-GB" dirty="0" smtClean="0">
                <a:latin typeface="Lucida Sans" pitchFamily="34" charset="0"/>
              </a:rPr>
              <a:t>wybodaeth </a:t>
            </a:r>
            <a:r>
              <a:rPr lang="cy-GB" altLang="cy-GB" dirty="0">
                <a:latin typeface="Lucida Sans" pitchFamily="34" charset="0"/>
              </a:rPr>
              <a:t>yn "wael"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484784"/>
            <a:ext cx="4249042" cy="4258791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9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examples of research reviewed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 and adolescent unit - 49% abused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Quality of information deemed “poor”</a:t>
            </a:r>
          </a:p>
        </p:txBody>
      </p:sp>
    </p:spTree>
    <p:extLst>
      <p:ext uri="{BB962C8B-B14F-4D97-AF65-F5344CB8AC3E}">
        <p14:creationId xmlns:p14="http://schemas.microsoft.com/office/powerpoint/2010/main" val="862762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359891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Astudiaethau o’r DU</a:t>
            </a:r>
            <a:b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Studies from UK</a:t>
            </a:r>
            <a:endParaRPr lang="en-GB" altLang="cy-GB" sz="24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980728"/>
            <a:ext cx="4386138" cy="4762847"/>
          </a:xfrm>
        </p:spPr>
        <p:txBody>
          <a:bodyPr rtlCol="0">
            <a:normAutofit fontScale="62500" lnSpcReduction="20000"/>
          </a:bodyPr>
          <a:lstStyle/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P</a:t>
            </a:r>
            <a:r>
              <a:rPr lang="cy-GB" altLang="cy-GB" dirty="0" smtClean="0">
                <a:latin typeface="Lucida Sans" pitchFamily="34" charset="0"/>
              </a:rPr>
              <a:t>lant </a:t>
            </a:r>
            <a:r>
              <a:rPr lang="cy-GB" altLang="cy-GB" dirty="0">
                <a:latin typeface="Lucida Sans" pitchFamily="34" charset="0"/>
              </a:rPr>
              <a:t>ag ADY yn wynebu mwy o risg o gael eu hynysu'n gymdeithasol gyda llai o gysylltiadau allanol na phlant nad ydynt yn anabl;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D</a:t>
            </a:r>
            <a:r>
              <a:rPr lang="cy-GB" altLang="cy-GB" dirty="0" smtClean="0">
                <a:latin typeface="Lucida Sans" pitchFamily="34" charset="0"/>
              </a:rPr>
              <a:t>ibyniaeth </a:t>
            </a:r>
            <a:r>
              <a:rPr lang="cy-GB" altLang="cy-GB" dirty="0">
                <a:latin typeface="Lucida Sans" pitchFamily="34" charset="0"/>
              </a:rPr>
              <a:t>ar rieni a </a:t>
            </a:r>
            <a:r>
              <a:rPr lang="cy-GB" altLang="cy-GB" dirty="0" smtClean="0">
                <a:latin typeface="Lucida Sans" pitchFamily="34" charset="0"/>
              </a:rPr>
              <a:t>gofalwyr yn </a:t>
            </a:r>
            <a:r>
              <a:rPr lang="cy-GB" altLang="cy-GB" dirty="0">
                <a:latin typeface="Lucida Sans" pitchFamily="34" charset="0"/>
              </a:rPr>
              <a:t>cynyddu eu perygl o gael eu hamlygu i ymddygiad </a:t>
            </a:r>
            <a:r>
              <a:rPr lang="cy-GB" altLang="cy-GB" dirty="0" err="1">
                <a:latin typeface="Lucida Sans" pitchFamily="34" charset="0"/>
              </a:rPr>
              <a:t>camdriniol</a:t>
            </a:r>
            <a:r>
              <a:rPr lang="cy-GB" altLang="cy-GB" dirty="0">
                <a:latin typeface="Lucida Sans" pitchFamily="34" charset="0"/>
              </a:rPr>
              <a:t>;</a:t>
            </a:r>
          </a:p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Anodd gwrthsefyll </a:t>
            </a:r>
            <a:r>
              <a:rPr lang="cy-GB" altLang="cy-GB" dirty="0">
                <a:latin typeface="Lucida Sans" pitchFamily="34" charset="0"/>
              </a:rPr>
              <a:t>neu osgoi camdriniaeth;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Anghenion lleferydd, iaith a chyfathrebu sy'n ei gwneud yn anodd dweud wrth eraill beth sy'n digwydd;</a:t>
            </a:r>
          </a:p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Llai o bobl </a:t>
            </a:r>
            <a:r>
              <a:rPr lang="cy-GB" altLang="cy-GB" dirty="0">
                <a:latin typeface="Lucida Sans" pitchFamily="34" charset="0"/>
              </a:rPr>
              <a:t>y </a:t>
            </a:r>
            <a:r>
              <a:rPr lang="cy-GB" altLang="cy-GB" dirty="0" smtClean="0">
                <a:latin typeface="Lucida Sans" pitchFamily="34" charset="0"/>
              </a:rPr>
              <a:t>gallent </a:t>
            </a:r>
            <a:r>
              <a:rPr lang="cy-GB" altLang="cy-GB" dirty="0">
                <a:latin typeface="Lucida Sans" pitchFamily="34" charset="0"/>
              </a:rPr>
              <a:t>ymddiried ynddo i ddatgelu eu bod wedi cael eu cam-drin; 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Yn </a:t>
            </a:r>
            <a:r>
              <a:rPr lang="cy-GB" altLang="cy-GB" dirty="0" smtClean="0">
                <a:latin typeface="Lucida Sans" pitchFamily="34" charset="0"/>
              </a:rPr>
              <a:t>agored </a:t>
            </a:r>
            <a:r>
              <a:rPr lang="cy-GB" altLang="cy-GB" dirty="0">
                <a:latin typeface="Lucida Sans" pitchFamily="34" charset="0"/>
              </a:rPr>
              <a:t>i fwlio a brawychu.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980728"/>
            <a:ext cx="4249042" cy="4762847"/>
          </a:xfrm>
        </p:spPr>
        <p:txBody>
          <a:bodyPr rtlCol="0">
            <a:normAutofit fontScale="77500" lnSpcReduction="20000"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hildren with ALN have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increased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risk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of being socially isolated with fewer outside contacts than non-disabled children;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ependency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on parents and carers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increases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their risk of exposure to abusive behaviour;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mpaired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capacity to resist or avoid abuse;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peech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, language and communication needs which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make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it difficult to tell others what is happening;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Limited access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to someone they can trust to disclose that they have been abused; </a:t>
            </a:r>
            <a:endParaRPr lang="en-GB" altLang="en-US" sz="2400" kern="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Especially </a:t>
            </a: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vulnerable to bullying and intimidation.</a:t>
            </a:r>
            <a:endParaRPr lang="en-GB" altLang="en-US" sz="2400" kern="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45525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719931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Astudiaethau o Norwy</a:t>
            </a:r>
            <a:b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Studies from Norway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484784"/>
            <a:ext cx="4386138" cy="425879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Adolygwyd 2  enghraifft o ymchwil</a:t>
            </a:r>
            <a:endParaRPr lang="cy-GB" altLang="cy-GB" dirty="0">
              <a:latin typeface="Lucida Sans" pitchFamily="34" charset="0"/>
            </a:endParaRP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302 o oedolion â nam ar eu clyw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44% </a:t>
            </a:r>
            <a:r>
              <a:rPr lang="cy-GB" altLang="cy-GB" dirty="0" smtClean="0">
                <a:latin typeface="Lucida Sans" pitchFamily="34" charset="0"/>
              </a:rPr>
              <a:t>wedi‘u cam-drin </a:t>
            </a:r>
            <a:r>
              <a:rPr lang="cy-GB" altLang="cy-GB" dirty="0">
                <a:latin typeface="Lucida Sans" pitchFamily="34" charset="0"/>
              </a:rPr>
              <a:t>yn ystod plentyndod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484784"/>
            <a:ext cx="4249042" cy="4258791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2 examples of research reviewed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302 adults with hearing impairment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44% abused during childhood</a:t>
            </a:r>
          </a:p>
        </p:txBody>
      </p:sp>
    </p:spTree>
    <p:extLst>
      <p:ext uri="{BB962C8B-B14F-4D97-AF65-F5344CB8AC3E}">
        <p14:creationId xmlns:p14="http://schemas.microsoft.com/office/powerpoint/2010/main" val="393514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719931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Yn gyffredinol...</a:t>
            </a:r>
            <a:b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Overall…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484784"/>
            <a:ext cx="4386138" cy="425879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Adolygwyd 2  enghraifft o ymchwil</a:t>
            </a:r>
            <a:endParaRPr lang="cy-GB" altLang="cy-GB" dirty="0">
              <a:latin typeface="Lucida Sans" pitchFamily="34" charset="0"/>
            </a:endParaRP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302 o oedolion â nam ar eu clyw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44% </a:t>
            </a:r>
            <a:r>
              <a:rPr lang="cy-GB" altLang="cy-GB" dirty="0" smtClean="0">
                <a:latin typeface="Lucida Sans" pitchFamily="34" charset="0"/>
              </a:rPr>
              <a:t>wedi‘u cam-drin </a:t>
            </a:r>
            <a:r>
              <a:rPr lang="cy-GB" altLang="cy-GB" dirty="0">
                <a:latin typeface="Lucida Sans" pitchFamily="34" charset="0"/>
              </a:rPr>
              <a:t>yn ystod plentyndod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484784"/>
            <a:ext cx="4249042" cy="4258791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3.8 times more likely to be neglected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3.8 times more likely to be physically abused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3.1 times more likely to be sexually abused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3.9. times more likely to be emotionally abused</a:t>
            </a:r>
            <a:endParaRPr lang="en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endParaRPr lang="en-GB" altLang="en-US" sz="2400" kern="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 algn="r">
              <a:buNone/>
              <a:defRPr/>
            </a:pPr>
            <a:r>
              <a:rPr lang="en-GB" altLang="en-US" sz="18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(Murray, 2009)</a:t>
            </a:r>
          </a:p>
        </p:txBody>
      </p:sp>
    </p:spTree>
    <p:extLst>
      <p:ext uri="{BB962C8B-B14F-4D97-AF65-F5344CB8AC3E}">
        <p14:creationId xmlns:p14="http://schemas.microsoft.com/office/powerpoint/2010/main" val="664079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404813"/>
            <a:ext cx="8246244" cy="64792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Pam fod plant ag ADY yn fwy agored i gamdriniaeth?</a:t>
            </a:r>
            <a:b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Why are children with ALN more vulnerable to abuse?</a:t>
            </a:r>
            <a:endParaRPr lang="en-GB" altLang="cy-GB" sz="24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 rot="10800000" flipV="1">
            <a:off x="395535" y="1239044"/>
            <a:ext cx="831825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>
                <a:latin typeface="Lucida Sans" panose="020B0602030504020204" pitchFamily="34" charset="0"/>
              </a:rPr>
              <a:t>Attitudes and assumptions within society and amongst those working with children can lead to a view that abuse does not happen to disabled children and in turn this undermines the safeguarding of disabled children at all levels. Research by Kennedy (1992</a:t>
            </a:r>
            <a:r>
              <a:rPr lang="en-GB" sz="2000" dirty="0" smtClean="0">
                <a:latin typeface="Lucida Sans" panose="020B0602030504020204" pitchFamily="34" charset="0"/>
              </a:rPr>
              <a:t>) </a:t>
            </a:r>
            <a:r>
              <a:rPr lang="en-GB" sz="2000" dirty="0">
                <a:latin typeface="Lucida Sans" panose="020B0602030504020204" pitchFamily="34" charset="0"/>
              </a:rPr>
              <a:t>identified beliefs that disabled children were less likely to be damaged by abuse than other children</a:t>
            </a:r>
            <a:r>
              <a:rPr lang="en-GB" sz="2000" dirty="0" smtClean="0">
                <a:latin typeface="Lucida Sans" panose="020B0602030504020204" pitchFamily="34" charset="0"/>
              </a:rPr>
              <a:t>. A </a:t>
            </a:r>
            <a:r>
              <a:rPr lang="en-GB" sz="2000" dirty="0">
                <a:latin typeface="Lucida Sans" panose="020B0602030504020204" pitchFamily="34" charset="0"/>
              </a:rPr>
              <a:t>failure to acknowledge and promote disabled children’s human rights can lead to abusive practices being seen as acceptable</a:t>
            </a:r>
            <a:r>
              <a:rPr lang="en-GB" sz="2000" dirty="0" smtClean="0">
                <a:latin typeface="Lucida Sans" panose="020B0602030504020204" pitchFamily="34" charset="0"/>
              </a:rPr>
              <a:t>. For </a:t>
            </a:r>
            <a:r>
              <a:rPr lang="en-GB" sz="2000" dirty="0">
                <a:latin typeface="Lucida Sans" panose="020B0602030504020204" pitchFamily="34" charset="0"/>
              </a:rPr>
              <a:t>example tying up or locking a child in a room would be recognised as abusive for a non-disabled child but may be seen as acceptable for a disabled child</a:t>
            </a:r>
            <a:r>
              <a:rPr lang="en-GB" sz="2000" dirty="0" smtClean="0">
                <a:latin typeface="Lucida Sans" panose="020B0602030504020204" pitchFamily="34" charset="0"/>
              </a:rPr>
              <a:t>.</a:t>
            </a:r>
          </a:p>
          <a:p>
            <a:pPr algn="r"/>
            <a:r>
              <a:rPr lang="en-GB" sz="2000" dirty="0" smtClean="0">
                <a:latin typeface="Lucida Sans" panose="020B0602030504020204" pitchFamily="34" charset="0"/>
              </a:rPr>
              <a:t>(Murray, 2009: 48)</a:t>
            </a:r>
            <a:endParaRPr lang="en-GB" sz="2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86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404813"/>
            <a:ext cx="8246244" cy="64792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Darllen pellach...</a:t>
            </a:r>
            <a:b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Further reading…</a:t>
            </a:r>
            <a:endParaRPr lang="en-GB" altLang="cy-GB" sz="24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 rot="10800000" flipV="1">
            <a:off x="395535" y="2070041"/>
            <a:ext cx="831825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Murray, M. (2009) ‘Safeguarding disabled children: Practice guidance’, </a:t>
            </a:r>
            <a:r>
              <a:rPr lang="en-GB" sz="28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sz="2800" dirty="0" smtClean="0">
                <a:latin typeface="Lucida Sans" panose="020B0602030504020204" pitchFamily="34" charset="0"/>
                <a:hlinkClick r:id="rId3"/>
              </a:rPr>
              <a:t>dera.ioe.ac.uk/9071/1/index.html%3Fid%3D6195</a:t>
            </a:r>
            <a:r>
              <a:rPr lang="en-GB" sz="2800" dirty="0" smtClean="0">
                <a:latin typeface="Lucida Sans" panose="020B0602030504020204" pitchFamily="34" charset="0"/>
              </a:rPr>
              <a:t>  </a:t>
            </a:r>
            <a:r>
              <a:rPr lang="en-GB" sz="2800" dirty="0">
                <a:latin typeface="Lucida Sans" panose="020B0602030504020204" pitchFamily="34" charset="0"/>
              </a:rPr>
              <a:t>[Accessed: January 7 2019].</a:t>
            </a:r>
          </a:p>
          <a:p>
            <a:pPr algn="r"/>
            <a:endParaRPr lang="en-GB" sz="2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2537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23528" y="404813"/>
            <a:ext cx="8424936" cy="503907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Eiriolaeth</a:t>
            </a:r>
            <a:b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Advocacy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196752"/>
            <a:ext cx="4320480" cy="454682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Nid </a:t>
            </a:r>
            <a:r>
              <a:rPr lang="cy-GB" altLang="cy-GB" dirty="0">
                <a:latin typeface="Lucida Sans" pitchFamily="34" charset="0"/>
              </a:rPr>
              <a:t>yw plant yn gallu amddiffyn eu hunain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Plant ag ADY yn fwy agored i gamdriniaeth ac </a:t>
            </a:r>
            <a:r>
              <a:rPr lang="cy-GB" altLang="cy-GB" dirty="0" smtClean="0">
                <a:latin typeface="Lucida Sans" pitchFamily="34" charset="0"/>
              </a:rPr>
              <a:t>esgeulustod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196752"/>
            <a:ext cx="4249042" cy="454682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Children are unable to protect themselves</a:t>
            </a:r>
          </a:p>
          <a:p>
            <a:pPr>
              <a:defRPr/>
            </a:pPr>
            <a:r>
              <a:rPr lang="en-GB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Children with ALN more vulnerable to abuse and neglect</a:t>
            </a:r>
          </a:p>
        </p:txBody>
      </p:sp>
    </p:spTree>
    <p:extLst>
      <p:ext uri="{BB962C8B-B14F-4D97-AF65-F5344CB8AC3E}">
        <p14:creationId xmlns:p14="http://schemas.microsoft.com/office/powerpoint/2010/main" val="1219702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23528" y="404813"/>
            <a:ext cx="8424936" cy="503907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Cadw plant yn ddiogel</a:t>
            </a: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Keeping children safe - NSPCC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196752"/>
            <a:ext cx="4320480" cy="454682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Siarad gyda’r </a:t>
            </a:r>
            <a:r>
              <a:rPr lang="cy-GB" altLang="cy-GB" dirty="0">
                <a:latin typeface="Lucida Sans" pitchFamily="34" charset="0"/>
              </a:rPr>
              <a:t>plentyn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Cadw dyddiadur</a:t>
            </a:r>
          </a:p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Siarad ag </a:t>
            </a:r>
            <a:r>
              <a:rPr lang="cy-GB" altLang="cy-GB" dirty="0">
                <a:latin typeface="Lucida Sans" pitchFamily="34" charset="0"/>
              </a:rPr>
              <a:t>athro neu ymwelydd iechyd y plentyn</a:t>
            </a:r>
          </a:p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Cael safbwynt rhywun arall</a:t>
            </a:r>
          </a:p>
          <a:p>
            <a:pPr>
              <a:defRPr/>
            </a:pPr>
            <a:r>
              <a:rPr lang="cy-GB" altLang="cy-GB" dirty="0" smtClean="0">
                <a:latin typeface="Lucida Sans" pitchFamily="34" charset="0"/>
              </a:rPr>
              <a:t>Siarad trwy </a:t>
            </a:r>
            <a:r>
              <a:rPr lang="cy-GB" altLang="cy-GB" dirty="0">
                <a:latin typeface="Lucida Sans" pitchFamily="34" charset="0"/>
              </a:rPr>
              <a:t>gofidiau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196752"/>
            <a:ext cx="4249042" cy="454682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Talk to the child</a:t>
            </a:r>
            <a:endParaRPr lang="en-GB" altLang="en-US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GB" altLang="en-US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Keep a diary</a:t>
            </a:r>
          </a:p>
          <a:p>
            <a:pPr>
              <a:defRPr/>
            </a:pPr>
            <a:r>
              <a:rPr lang="en-GB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Talk </a:t>
            </a:r>
            <a:r>
              <a:rPr lang="en-GB" altLang="en-US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to the child's teacher or health visitor</a:t>
            </a:r>
          </a:p>
          <a:p>
            <a:pPr>
              <a:defRPr/>
            </a:pPr>
            <a:r>
              <a:rPr lang="en-GB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Get </a:t>
            </a:r>
            <a:r>
              <a:rPr lang="en-GB" altLang="en-US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someone else's perspective</a:t>
            </a:r>
          </a:p>
          <a:p>
            <a:pPr>
              <a:defRPr/>
            </a:pPr>
            <a:r>
              <a:rPr lang="en-GB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Talk </a:t>
            </a:r>
            <a:r>
              <a:rPr lang="en-GB" altLang="en-US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through your worries</a:t>
            </a:r>
            <a:endParaRPr lang="en-GB" altLang="en-US" kern="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7987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 orffen...</a:t>
            </a:r>
            <a:b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To end…</a:t>
            </a:r>
            <a:endParaRPr lang="en-GB" altLang="cy-GB" sz="24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052736"/>
            <a:ext cx="4263330" cy="5124227"/>
          </a:xfrm>
        </p:spPr>
        <p:txBody>
          <a:bodyPr>
            <a:normAutofit/>
          </a:bodyPr>
          <a:lstStyle/>
          <a:p>
            <a:r>
              <a:rPr lang="en-GB" sz="2600" dirty="0" err="1">
                <a:latin typeface="Lucida Sans" panose="020B0602030504020204" pitchFamily="34" charset="0"/>
              </a:rPr>
              <a:t>Mynychu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tiwtorial</a:t>
            </a:r>
            <a:r>
              <a:rPr lang="en-GB" sz="2600" dirty="0">
                <a:latin typeface="Lucida Sans" panose="020B0602030504020204" pitchFamily="34" charset="0"/>
              </a:rPr>
              <a:t> (</a:t>
            </a:r>
            <a:r>
              <a:rPr lang="en-GB" sz="2600" dirty="0" err="1">
                <a:latin typeface="Lucida Sans" panose="020B0602030504020204" pitchFamily="34" charset="0"/>
              </a:rPr>
              <a:t>os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oes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angen</a:t>
            </a:r>
            <a:r>
              <a:rPr lang="en-GB" sz="2600" dirty="0">
                <a:latin typeface="Lucida Sans" panose="020B0602030504020204" pitchFamily="34" charset="0"/>
              </a:rPr>
              <a:t>)</a:t>
            </a: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Adolygwch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gofynion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yr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aseiniad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endParaRPr lang="en-GB" sz="2600" dirty="0" smtClean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Amserlen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asesu</a:t>
            </a:r>
            <a:endParaRPr lang="en-GB" sz="2600" dirty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Cwblhau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gwerthusiad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o'r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modiwl</a:t>
            </a:r>
            <a:r>
              <a:rPr lang="en-GB" sz="2600" dirty="0">
                <a:latin typeface="Lucida Sans" panose="020B0602030504020204" pitchFamily="34" charset="0"/>
              </a:rPr>
              <a:t> (Moodle)</a:t>
            </a:r>
          </a:p>
          <a:p>
            <a:r>
              <a:rPr lang="en-GB" sz="2600" dirty="0" err="1">
                <a:latin typeface="Lucida Sans" panose="020B0602030504020204" pitchFamily="34" charset="0"/>
              </a:rPr>
              <a:t>Diolch</a:t>
            </a:r>
            <a:r>
              <a:rPr lang="en-GB" sz="2600" dirty="0">
                <a:latin typeface="Lucida Sans" panose="020B0602030504020204" pitchFamily="34" charset="0"/>
              </a:rPr>
              <a:t>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052736"/>
            <a:ext cx="4335338" cy="5124227"/>
          </a:xfrm>
        </p:spPr>
        <p:txBody>
          <a:bodyPr/>
          <a:lstStyle/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Attend tutorial (if needed)</a:t>
            </a: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Review assignment brief</a:t>
            </a:r>
          </a:p>
          <a:p>
            <a:r>
              <a:rPr lang="en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Assessment timetable</a:t>
            </a: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Complete module evaluation (Moodle)</a:t>
            </a: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Thank you!</a:t>
            </a:r>
          </a:p>
          <a:p>
            <a:pPr marL="0" indent="0">
              <a:buNone/>
            </a:pP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UNICEF (2016) ‘See what children with disabilities can do</a:t>
            </a:r>
            <a:r>
              <a:rPr lang="en-GB" sz="1800" dirty="0">
                <a:solidFill>
                  <a:srgbClr val="002060"/>
                </a:solidFill>
                <a:latin typeface="Lucida Sans" panose="020B0602030504020204" pitchFamily="34" charset="0"/>
              </a:rPr>
              <a:t>’, </a:t>
            </a:r>
            <a:r>
              <a:rPr lang="en-GB" sz="1800" dirty="0">
                <a:solidFill>
                  <a:srgbClr val="002060"/>
                </a:solidFill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  <a:hlinkClick r:id="rId3"/>
              </a:rPr>
              <a:t>www.youtube.com/watch?v=rkRyetRMrjQ</a:t>
            </a: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[Accessed: January 7 2019].</a:t>
            </a:r>
            <a:endParaRPr lang="en-GB" sz="1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74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899592" y="404813"/>
            <a:ext cx="6872808" cy="503237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Cyfeiriadau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References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79512" y="1268760"/>
            <a:ext cx="87849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Lucida Sans" panose="020B0602030504020204" pitchFamily="34" charset="0"/>
              </a:rPr>
              <a:t>Davies, C. and Ward, H. (2012) ‘Safeguarding children across services: messages from research’, </a:t>
            </a:r>
            <a:r>
              <a:rPr lang="en-GB" sz="16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sz="1600" dirty="0" smtClean="0">
                <a:latin typeface="Lucida Sans" panose="020B0602030504020204" pitchFamily="34" charset="0"/>
                <a:hlinkClick r:id="rId3"/>
              </a:rPr>
              <a:t>dspace.lboro.ac.uk/dspace-jspui/bitstream/2134/15870/3/DFE-RR164.pdf</a:t>
            </a:r>
            <a:r>
              <a:rPr lang="en-GB" sz="1600" dirty="0" smtClean="0">
                <a:latin typeface="Lucida Sans" panose="020B0602030504020204" pitchFamily="34" charset="0"/>
              </a:rPr>
              <a:t>  </a:t>
            </a:r>
            <a:r>
              <a:rPr lang="en-GB" sz="1600" dirty="0">
                <a:latin typeface="Lucida Sans" panose="020B0602030504020204" pitchFamily="34" charset="0"/>
              </a:rPr>
              <a:t>[Accessed: January 7 2019].</a:t>
            </a:r>
          </a:p>
          <a:p>
            <a:r>
              <a:rPr lang="en-GB" sz="1600" dirty="0" smtClean="0">
                <a:latin typeface="Lucida Sans" panose="020B0602030504020204" pitchFamily="34" charset="0"/>
              </a:rPr>
              <a:t>Franklin</a:t>
            </a:r>
            <a:r>
              <a:rPr lang="en-GB" sz="1600" dirty="0">
                <a:latin typeface="Lucida Sans" panose="020B0602030504020204" pitchFamily="34" charset="0"/>
              </a:rPr>
              <a:t>, A., </a:t>
            </a:r>
            <a:r>
              <a:rPr lang="en-GB" sz="1600" dirty="0" err="1">
                <a:latin typeface="Lucida Sans" panose="020B0602030504020204" pitchFamily="34" charset="0"/>
              </a:rPr>
              <a:t>Raws</a:t>
            </a:r>
            <a:r>
              <a:rPr lang="en-GB" sz="1600" dirty="0">
                <a:latin typeface="Lucida Sans" panose="020B0602030504020204" pitchFamily="34" charset="0"/>
              </a:rPr>
              <a:t>, P. and Smeaton, E. (2015) ‘Unprotected, overprotected: meeting the needs of young people with learning disabilities who experience, or are at risk of, sexual exploitation’, </a:t>
            </a:r>
            <a:r>
              <a:rPr lang="en-GB" sz="1600" dirty="0">
                <a:latin typeface="Lucida Sans" panose="020B0602030504020204" pitchFamily="34" charset="0"/>
                <a:hlinkClick r:id="rId4" action="ppaction://hlinkfile"/>
              </a:rPr>
              <a:t>file:///C:/Users/a.rees-edwards/AppData/Local/Packages/Microsoft.MicrosoftEdge_8wekyb3d8bbwe/TempState/Downloads/Unprotected,%</a:t>
            </a:r>
            <a:r>
              <a:rPr lang="en-GB" sz="1600" dirty="0" smtClean="0">
                <a:latin typeface="Lucida Sans" panose="020B0602030504020204" pitchFamily="34" charset="0"/>
                <a:hlinkClick r:id="rId4" action="ppaction://hlinkfile"/>
              </a:rPr>
              <a:t>20Overprotected%20Report.pdf</a:t>
            </a:r>
            <a:r>
              <a:rPr lang="en-GB" sz="1600" dirty="0" smtClean="0">
                <a:latin typeface="Lucida Sans" panose="020B0602030504020204" pitchFamily="34" charset="0"/>
              </a:rPr>
              <a:t>  </a:t>
            </a:r>
            <a:r>
              <a:rPr lang="en-GB" sz="1600" dirty="0">
                <a:latin typeface="Lucida Sans" panose="020B0602030504020204" pitchFamily="34" charset="0"/>
              </a:rPr>
              <a:t>[Accessed: January 7 2019</a:t>
            </a:r>
            <a:r>
              <a:rPr lang="en-GB" sz="1600" dirty="0" smtClean="0">
                <a:latin typeface="Lucida Sans" panose="020B0602030504020204" pitchFamily="34" charset="0"/>
              </a:rPr>
              <a:t>].</a:t>
            </a:r>
          </a:p>
          <a:p>
            <a:r>
              <a:rPr lang="en-GB" sz="1600" dirty="0" smtClean="0">
                <a:latin typeface="Lucida Sans" panose="020B0602030504020204" pitchFamily="34" charset="0"/>
              </a:rPr>
              <a:t>London Child </a:t>
            </a:r>
            <a:r>
              <a:rPr lang="en-GB" sz="1600" dirty="0">
                <a:latin typeface="Lucida Sans" panose="020B0602030504020204" pitchFamily="34" charset="0"/>
              </a:rPr>
              <a:t>Protection Procedures (2017) ‘Children with Disabilities’, </a:t>
            </a:r>
            <a:r>
              <a:rPr lang="en-GB" sz="1600" dirty="0">
                <a:latin typeface="Lucida Sans" panose="020B0602030504020204" pitchFamily="34" charset="0"/>
                <a:hlinkClick r:id="rId5"/>
              </a:rPr>
              <a:t>http://</a:t>
            </a:r>
            <a:r>
              <a:rPr lang="en-GB" sz="1600" dirty="0" smtClean="0">
                <a:latin typeface="Lucida Sans" panose="020B0602030504020204" pitchFamily="34" charset="0"/>
                <a:hlinkClick r:id="rId5"/>
              </a:rPr>
              <a:t>www.londoncp.co.uk/chapters/disabled_ch.html</a:t>
            </a:r>
            <a:r>
              <a:rPr lang="en-GB" sz="1600" dirty="0">
                <a:latin typeface="Lucida Sans" panose="020B0602030504020204" pitchFamily="34" charset="0"/>
              </a:rPr>
              <a:t> [Accessed: January 7 2019</a:t>
            </a:r>
            <a:r>
              <a:rPr lang="en-GB" sz="1600" dirty="0" smtClean="0">
                <a:latin typeface="Lucida Sans" panose="020B0602030504020204" pitchFamily="34" charset="0"/>
              </a:rPr>
              <a:t>].</a:t>
            </a:r>
          </a:p>
          <a:p>
            <a:endParaRPr lang="en-GB" sz="16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80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899592" y="404813"/>
            <a:ext cx="6872808" cy="503237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Cyfeiriadau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References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79512" y="1268760"/>
            <a:ext cx="878497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Lucida Sans" panose="020B0602030504020204" pitchFamily="34" charset="0"/>
              </a:rPr>
              <a:t>Murray</a:t>
            </a:r>
            <a:r>
              <a:rPr lang="en-GB" sz="1600" dirty="0" smtClean="0">
                <a:latin typeface="Lucida Sans" panose="020B0602030504020204" pitchFamily="34" charset="0"/>
              </a:rPr>
              <a:t>, M. </a:t>
            </a:r>
            <a:r>
              <a:rPr lang="en-GB" sz="1600" dirty="0">
                <a:latin typeface="Lucida Sans" panose="020B0602030504020204" pitchFamily="34" charset="0"/>
              </a:rPr>
              <a:t>(2009) ‘Safeguarding disabled </a:t>
            </a:r>
            <a:r>
              <a:rPr lang="en-GB" sz="1600" dirty="0" smtClean="0">
                <a:latin typeface="Lucida Sans" panose="020B0602030504020204" pitchFamily="34" charset="0"/>
              </a:rPr>
              <a:t>children: </a:t>
            </a:r>
            <a:r>
              <a:rPr lang="en-GB" sz="1600" dirty="0">
                <a:latin typeface="Lucida Sans" panose="020B0602030504020204" pitchFamily="34" charset="0"/>
              </a:rPr>
              <a:t>Practice guidance’, </a:t>
            </a:r>
            <a:r>
              <a:rPr lang="en-GB" sz="16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sz="1600" dirty="0" smtClean="0">
                <a:latin typeface="Lucida Sans" panose="020B0602030504020204" pitchFamily="34" charset="0"/>
                <a:hlinkClick r:id="rId3"/>
              </a:rPr>
              <a:t>dera.ioe.ac.uk/9071/1/index.html%3Fid%3D6195</a:t>
            </a:r>
            <a:r>
              <a:rPr lang="en-GB" sz="1600" dirty="0">
                <a:latin typeface="Lucida Sans" panose="020B0602030504020204" pitchFamily="34" charset="0"/>
              </a:rPr>
              <a:t> [Accessed: January 7 2019].</a:t>
            </a:r>
          </a:p>
          <a:p>
            <a:r>
              <a:rPr lang="en-GB" sz="1600" dirty="0" smtClean="0">
                <a:latin typeface="Lucida Sans" panose="020B0602030504020204" pitchFamily="34" charset="0"/>
              </a:rPr>
              <a:t>Stalker</a:t>
            </a:r>
            <a:r>
              <a:rPr lang="en-GB" sz="1600" dirty="0">
                <a:latin typeface="Lucida Sans" panose="020B0602030504020204" pitchFamily="34" charset="0"/>
              </a:rPr>
              <a:t>, K. and McArthur, K. (2012) </a:t>
            </a:r>
            <a:r>
              <a:rPr lang="en-GB" sz="1600" dirty="0" smtClean="0">
                <a:latin typeface="Lucida Sans" panose="020B0602030504020204" pitchFamily="34" charset="0"/>
              </a:rPr>
              <a:t>‘Child </a:t>
            </a:r>
            <a:r>
              <a:rPr lang="en-GB" sz="1600" dirty="0">
                <a:latin typeface="Lucida Sans" panose="020B0602030504020204" pitchFamily="34" charset="0"/>
              </a:rPr>
              <a:t>abuse, child protection and disabled children : a review of recent </a:t>
            </a:r>
            <a:r>
              <a:rPr lang="en-GB" sz="1600" dirty="0" smtClean="0">
                <a:latin typeface="Lucida Sans" panose="020B0602030504020204" pitchFamily="34" charset="0"/>
              </a:rPr>
              <a:t>research’, </a:t>
            </a:r>
            <a:r>
              <a:rPr lang="en-GB" sz="1600" i="1" dirty="0">
                <a:latin typeface="Lucida Sans" panose="020B0602030504020204" pitchFamily="34" charset="0"/>
              </a:rPr>
              <a:t>Child Abuse Review</a:t>
            </a:r>
            <a:r>
              <a:rPr lang="en-GB" sz="1600" dirty="0">
                <a:latin typeface="Lucida Sans" panose="020B0602030504020204" pitchFamily="34" charset="0"/>
              </a:rPr>
              <a:t>, </a:t>
            </a:r>
            <a:r>
              <a:rPr lang="en-GB" sz="1600" dirty="0" smtClean="0">
                <a:latin typeface="Lucida Sans" panose="020B0602030504020204" pitchFamily="34" charset="0"/>
              </a:rPr>
              <a:t>21, 1, </a:t>
            </a:r>
            <a:r>
              <a:rPr lang="en-GB" sz="1600" dirty="0">
                <a:latin typeface="Lucida Sans" panose="020B0602030504020204" pitchFamily="34" charset="0"/>
              </a:rPr>
              <a:t>pp. </a:t>
            </a:r>
            <a:r>
              <a:rPr lang="en-GB" sz="1600" dirty="0" smtClean="0">
                <a:latin typeface="Lucida Sans" panose="020B0602030504020204" pitchFamily="34" charset="0"/>
              </a:rPr>
              <a:t>24-40. [On-line]. </a:t>
            </a:r>
            <a:r>
              <a:rPr lang="en-GB" sz="1600" dirty="0">
                <a:latin typeface="Lucida Sans" panose="020B0602030504020204" pitchFamily="34" charset="0"/>
              </a:rPr>
              <a:t>Available at: </a:t>
            </a:r>
            <a:r>
              <a:rPr lang="en-GB" sz="1600" dirty="0">
                <a:latin typeface="Lucida Sans" panose="020B0602030504020204" pitchFamily="34" charset="0"/>
                <a:hlinkClick r:id="rId4"/>
              </a:rPr>
              <a:t>https://</a:t>
            </a:r>
            <a:r>
              <a:rPr lang="en-GB" sz="1600" dirty="0" smtClean="0">
                <a:latin typeface="Lucida Sans" panose="020B0602030504020204" pitchFamily="34" charset="0"/>
                <a:hlinkClick r:id="rId4"/>
              </a:rPr>
              <a:t>strathprints.strath.ac.uk/27452/1/strathprints027452.pdf</a:t>
            </a:r>
            <a:r>
              <a:rPr lang="en-GB" sz="1600" dirty="0" smtClean="0">
                <a:latin typeface="Lucida Sans" panose="020B0602030504020204" pitchFamily="34" charset="0"/>
              </a:rPr>
              <a:t> [Accessed: January 7 2019].</a:t>
            </a:r>
          </a:p>
          <a:p>
            <a:r>
              <a:rPr lang="en-GB" sz="1600" dirty="0">
                <a:latin typeface="Lucida Sans" panose="020B0602030504020204" pitchFamily="34" charset="0"/>
              </a:rPr>
              <a:t>UNICEF (2012) ‘UNICEF calls for social inclusion of children with disabilities in Africa’, </a:t>
            </a:r>
            <a:r>
              <a:rPr lang="en-GB" sz="1600" dirty="0">
                <a:latin typeface="Lucida Sans" panose="020B0602030504020204" pitchFamily="34" charset="0"/>
                <a:hlinkClick r:id="rId5"/>
              </a:rPr>
              <a:t>https://</a:t>
            </a:r>
            <a:r>
              <a:rPr lang="en-GB" sz="1600" dirty="0" smtClean="0">
                <a:latin typeface="Lucida Sans" panose="020B0602030504020204" pitchFamily="34" charset="0"/>
                <a:hlinkClick r:id="rId5"/>
              </a:rPr>
              <a:t>www.unicef.org/media/media_62646.html</a:t>
            </a:r>
            <a:r>
              <a:rPr lang="en-GB" sz="1600" dirty="0">
                <a:latin typeface="Lucida Sans" panose="020B0602030504020204" pitchFamily="34" charset="0"/>
              </a:rPr>
              <a:t> [Accessed: January 7 2019</a:t>
            </a:r>
            <a:r>
              <a:rPr lang="en-GB" sz="1600" dirty="0" smtClean="0">
                <a:latin typeface="Lucida Sans" panose="020B0602030504020204" pitchFamily="34" charset="0"/>
              </a:rPr>
              <a:t>].</a:t>
            </a:r>
          </a:p>
          <a:p>
            <a:r>
              <a:rPr lang="en-GB" sz="1600" dirty="0">
                <a:latin typeface="Lucida Sans" panose="020B0602030504020204" pitchFamily="34" charset="0"/>
              </a:rPr>
              <a:t>Welsh Government (2017) ‘Safeguarding’, </a:t>
            </a:r>
            <a:r>
              <a:rPr lang="en-GB" sz="1600" dirty="0">
                <a:latin typeface="Lucida Sans" panose="020B0602030504020204" pitchFamily="34" charset="0"/>
                <a:hlinkClick r:id="rId6"/>
              </a:rPr>
              <a:t>https://gov.wales/topics/health/socialcare/safeguarding/?</a:t>
            </a:r>
            <a:r>
              <a:rPr lang="en-GB" sz="1600" dirty="0" smtClean="0">
                <a:latin typeface="Lucida Sans" panose="020B0602030504020204" pitchFamily="34" charset="0"/>
                <a:hlinkClick r:id="rId6"/>
              </a:rPr>
              <a:t>skip=1&amp;lang=en</a:t>
            </a:r>
            <a:r>
              <a:rPr lang="en-GB" sz="1600" dirty="0" smtClean="0">
                <a:latin typeface="Lucida Sans" panose="020B0602030504020204" pitchFamily="34" charset="0"/>
              </a:rPr>
              <a:t> </a:t>
            </a:r>
            <a:r>
              <a:rPr lang="en-GB" sz="1600" dirty="0">
                <a:latin typeface="Lucida Sans" panose="020B0602030504020204" pitchFamily="34" charset="0"/>
              </a:rPr>
              <a:t>[Accessed: January </a:t>
            </a:r>
            <a:r>
              <a:rPr lang="en-GB" sz="1600" dirty="0" smtClean="0">
                <a:latin typeface="Lucida Sans" panose="020B0602030504020204" pitchFamily="34" charset="0"/>
              </a:rPr>
              <a:t>8 </a:t>
            </a:r>
            <a:r>
              <a:rPr lang="en-GB" sz="1600" dirty="0">
                <a:latin typeface="Lucida Sans" panose="020B0602030504020204" pitchFamily="34" charset="0"/>
              </a:rPr>
              <a:t>2019].</a:t>
            </a:r>
          </a:p>
          <a:p>
            <a:endParaRPr lang="en-GB" sz="1600" dirty="0">
              <a:latin typeface="Lucida Sans" panose="020B0602030504020204" pitchFamily="34" charset="0"/>
            </a:endParaRPr>
          </a:p>
          <a:p>
            <a:endParaRPr lang="en-GB" sz="16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557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808</TotalTime>
  <Words>1550</Words>
  <Application>Microsoft Office PowerPoint</Application>
  <PresentationFormat>On-screen Show (4:3)</PresentationFormat>
  <Paragraphs>197</Paragraphs>
  <Slides>22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ＭＳ Ｐゴシック</vt:lpstr>
      <vt:lpstr>Arial</vt:lpstr>
      <vt:lpstr>Calibri</vt:lpstr>
      <vt:lpstr>Calibri Light</vt:lpstr>
      <vt:lpstr>Courier New</vt:lpstr>
      <vt:lpstr>Lucida Sans</vt:lpstr>
      <vt:lpstr>Office Theme</vt:lpstr>
      <vt:lpstr>EAEE6002C EAEE6002</vt:lpstr>
      <vt:lpstr>Cynnwys Content</vt:lpstr>
      <vt:lpstr>Adnoddau Resources</vt:lpstr>
      <vt:lpstr>Diogelu Safeguarding </vt:lpstr>
      <vt:lpstr>Deddfwriaeth a Pholisi Legislation and Policy</vt:lpstr>
      <vt:lpstr>Ymchwil Research </vt:lpstr>
      <vt:lpstr>Canfyddiadau Findings</vt:lpstr>
      <vt:lpstr>Ymchwil Research </vt:lpstr>
      <vt:lpstr>Canfyddiadau Findings</vt:lpstr>
      <vt:lpstr>Enghreifftiau o gamdriniaeth/esgeulustod Examples of abuse/neglect</vt:lpstr>
      <vt:lpstr>Astudiaethau o’r UDA Studies from USA</vt:lpstr>
      <vt:lpstr>Astudiaethau o’r DU Studies from UK</vt:lpstr>
      <vt:lpstr>Astudiaethau o’r DU Studies from UK</vt:lpstr>
      <vt:lpstr>Astudiaethau o Norwy Studies from Norway</vt:lpstr>
      <vt:lpstr>Yn gyffredinol... Overall…</vt:lpstr>
      <vt:lpstr>Pam fod plant ag ADY yn fwy agored i gamdriniaeth? Why are children with ALN more vulnerable to abuse?</vt:lpstr>
      <vt:lpstr>Darllen pellach... Further reading…</vt:lpstr>
      <vt:lpstr>Eiriolaeth Advocacy</vt:lpstr>
      <vt:lpstr>Cadw plant yn ddiogel Keeping children safe - NSPCC</vt:lpstr>
      <vt:lpstr>I orffen... To end…</vt:lpstr>
      <vt:lpstr>Cyfeiriadau References</vt:lpstr>
      <vt:lpstr>Cyfeiriadau References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EAEY6013C/EAEY6013 Cynhwysiant yn y Blynyddoedd Cynnar Inclusion in the Early Years</dc:title>
  <dc:creator>clientadmin</dc:creator>
  <cp:lastModifiedBy>Alison Rees-Edwards</cp:lastModifiedBy>
  <cp:revision>64</cp:revision>
  <dcterms:created xsi:type="dcterms:W3CDTF">2010-10-05T11:53:03Z</dcterms:created>
  <dcterms:modified xsi:type="dcterms:W3CDTF">2019-01-08T09:25:19Z</dcterms:modified>
</cp:coreProperties>
</file>