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Inter" panose="02000503000000020004" pitchFamily="2" charset="0"/>
      <p:regular r:id="rId43"/>
      <p:bold r:id="rId44"/>
      <p:italic r:id="rId45"/>
      <p:boldItalic r:id="rId46"/>
    </p:embeddedFont>
    <p:embeddedFont>
      <p:font typeface="Inter Bold" panose="02000503000000020004" pitchFamily="2" charset="0"/>
      <p:bold r:id="rId47"/>
    </p:embeddedFont>
    <p:embeddedFont>
      <p:font typeface="Inter Light" panose="02000503000000020004" pitchFamily="2" charset="0"/>
      <p:regular r:id="rId48"/>
      <p:italic r:id="rId4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9" d="100"/>
          <a:sy n="79" d="100"/>
        </p:scale>
        <p:origin x="7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cheng Liu" userId="b561909b-1fc9-4629-899b-7e36c528a276" providerId="ADAL" clId="{935FA28E-D5FA-4055-B083-0895BC1F4F7E}"/>
    <pc:docChg chg="undo custSel modSld">
      <pc:chgData name="Xicheng Liu" userId="b561909b-1fc9-4629-899b-7e36c528a276" providerId="ADAL" clId="{935FA28E-D5FA-4055-B083-0895BC1F4F7E}" dt="2026-10-25T16:27:30.252" v="223" actId="27636"/>
      <pc:docMkLst>
        <pc:docMk/>
      </pc:docMkLst>
      <pc:sldChg chg="modSp mod">
        <pc:chgData name="Xicheng Liu" userId="b561909b-1fc9-4629-899b-7e36c528a276" providerId="ADAL" clId="{935FA28E-D5FA-4055-B083-0895BC1F4F7E}" dt="2026-10-25T16:18:02.861" v="18" actId="14100"/>
        <pc:sldMkLst>
          <pc:docMk/>
          <pc:sldMk cId="0" sldId="260"/>
        </pc:sldMkLst>
        <pc:spChg chg="mod">
          <ac:chgData name="Xicheng Liu" userId="b561909b-1fc9-4629-899b-7e36c528a276" providerId="ADAL" clId="{935FA28E-D5FA-4055-B083-0895BC1F4F7E}" dt="2026-10-25T16:17:46.710" v="0" actId="403"/>
          <ac:spMkLst>
            <pc:docMk/>
            <pc:sldMk cId="0" sldId="260"/>
            <ac:spMk id="5" creationId="{00000000-0000-0000-0000-000000000000}"/>
          </ac:spMkLst>
        </pc:spChg>
        <pc:spChg chg="mod">
          <ac:chgData name="Xicheng Liu" userId="b561909b-1fc9-4629-899b-7e36c528a276" providerId="ADAL" clId="{935FA28E-D5FA-4055-B083-0895BC1F4F7E}" dt="2026-10-25T16:17:50.809" v="1" actId="403"/>
          <ac:spMkLst>
            <pc:docMk/>
            <pc:sldMk cId="0" sldId="260"/>
            <ac:spMk id="6" creationId="{00000000-0000-0000-0000-000000000000}"/>
          </ac:spMkLst>
        </pc:spChg>
        <pc:spChg chg="mod">
          <ac:chgData name="Xicheng Liu" userId="b561909b-1fc9-4629-899b-7e36c528a276" providerId="ADAL" clId="{935FA28E-D5FA-4055-B083-0895BC1F4F7E}" dt="2026-10-25T16:17:46.710" v="0" actId="403"/>
          <ac:spMkLst>
            <pc:docMk/>
            <pc:sldMk cId="0" sldId="260"/>
            <ac:spMk id="8" creationId="{00000000-0000-0000-0000-000000000000}"/>
          </ac:spMkLst>
        </pc:spChg>
        <pc:spChg chg="mod">
          <ac:chgData name="Xicheng Liu" userId="b561909b-1fc9-4629-899b-7e36c528a276" providerId="ADAL" clId="{935FA28E-D5FA-4055-B083-0895BC1F4F7E}" dt="2026-10-25T16:17:50.809" v="1" actId="403"/>
          <ac:spMkLst>
            <pc:docMk/>
            <pc:sldMk cId="0" sldId="260"/>
            <ac:spMk id="9" creationId="{00000000-0000-0000-0000-000000000000}"/>
          </ac:spMkLst>
        </pc:spChg>
        <pc:spChg chg="mod">
          <ac:chgData name="Xicheng Liu" userId="b561909b-1fc9-4629-899b-7e36c528a276" providerId="ADAL" clId="{935FA28E-D5FA-4055-B083-0895BC1F4F7E}" dt="2026-10-25T16:18:00.057" v="17" actId="1036"/>
          <ac:spMkLst>
            <pc:docMk/>
            <pc:sldMk cId="0" sldId="260"/>
            <ac:spMk id="11" creationId="{00000000-0000-0000-0000-000000000000}"/>
          </ac:spMkLst>
        </pc:spChg>
        <pc:spChg chg="mod">
          <ac:chgData name="Xicheng Liu" userId="b561909b-1fc9-4629-899b-7e36c528a276" providerId="ADAL" clId="{935FA28E-D5FA-4055-B083-0895BC1F4F7E}" dt="2026-10-25T16:18:00.057" v="17" actId="1036"/>
          <ac:spMkLst>
            <pc:docMk/>
            <pc:sldMk cId="0" sldId="260"/>
            <ac:spMk id="12" creationId="{00000000-0000-0000-0000-000000000000}"/>
          </ac:spMkLst>
        </pc:spChg>
        <pc:picChg chg="mod">
          <ac:chgData name="Xicheng Liu" userId="b561909b-1fc9-4629-899b-7e36c528a276" providerId="ADAL" clId="{935FA28E-D5FA-4055-B083-0895BC1F4F7E}" dt="2026-10-25T16:18:02.861" v="18" actId="14100"/>
          <ac:picMkLst>
            <pc:docMk/>
            <pc:sldMk cId="0" sldId="260"/>
            <ac:picMk id="7" creationId="{00000000-0000-0000-0000-000000000000}"/>
          </ac:picMkLst>
        </pc:picChg>
        <pc:picChg chg="mod">
          <ac:chgData name="Xicheng Liu" userId="b561909b-1fc9-4629-899b-7e36c528a276" providerId="ADAL" clId="{935FA28E-D5FA-4055-B083-0895BC1F4F7E}" dt="2026-10-25T16:18:00.057" v="17" actId="1036"/>
          <ac:picMkLst>
            <pc:docMk/>
            <pc:sldMk cId="0" sldId="260"/>
            <ac:picMk id="10" creationId="{00000000-0000-0000-0000-000000000000}"/>
          </ac:picMkLst>
        </pc:picChg>
      </pc:sldChg>
      <pc:sldChg chg="modSp mod">
        <pc:chgData name="Xicheng Liu" userId="b561909b-1fc9-4629-899b-7e36c528a276" providerId="ADAL" clId="{935FA28E-D5FA-4055-B083-0895BC1F4F7E}" dt="2026-10-25T16:18:18.862" v="28" actId="1036"/>
        <pc:sldMkLst>
          <pc:docMk/>
          <pc:sldMk cId="0" sldId="262"/>
        </pc:sldMkLst>
        <pc:spChg chg="mod">
          <ac:chgData name="Xicheng Liu" userId="b561909b-1fc9-4629-899b-7e36c528a276" providerId="ADAL" clId="{935FA28E-D5FA-4055-B083-0895BC1F4F7E}" dt="2026-10-25T16:18:14.471" v="20" actId="403"/>
          <ac:spMkLst>
            <pc:docMk/>
            <pc:sldMk cId="0" sldId="262"/>
            <ac:spMk id="4" creationId="{00000000-0000-0000-0000-000000000000}"/>
          </ac:spMkLst>
        </pc:spChg>
        <pc:spChg chg="mod">
          <ac:chgData name="Xicheng Liu" userId="b561909b-1fc9-4629-899b-7e36c528a276" providerId="ADAL" clId="{935FA28E-D5FA-4055-B083-0895BC1F4F7E}" dt="2026-10-25T16:18:18.862" v="28" actId="1036"/>
          <ac:spMkLst>
            <pc:docMk/>
            <pc:sldMk cId="0" sldId="262"/>
            <ac:spMk id="5" creationId="{00000000-0000-0000-0000-000000000000}"/>
          </ac:spMkLst>
        </pc:spChg>
        <pc:spChg chg="mod">
          <ac:chgData name="Xicheng Liu" userId="b561909b-1fc9-4629-899b-7e36c528a276" providerId="ADAL" clId="{935FA28E-D5FA-4055-B083-0895BC1F4F7E}" dt="2026-10-25T16:18:18.862" v="28" actId="1036"/>
          <ac:spMkLst>
            <pc:docMk/>
            <pc:sldMk cId="0" sldId="262"/>
            <ac:spMk id="6" creationId="{00000000-0000-0000-0000-000000000000}"/>
          </ac:spMkLst>
        </pc:spChg>
        <pc:spChg chg="mod">
          <ac:chgData name="Xicheng Liu" userId="b561909b-1fc9-4629-899b-7e36c528a276" providerId="ADAL" clId="{935FA28E-D5FA-4055-B083-0895BC1F4F7E}" dt="2026-10-25T16:18:18.862" v="28" actId="1036"/>
          <ac:spMkLst>
            <pc:docMk/>
            <pc:sldMk cId="0" sldId="262"/>
            <ac:spMk id="7" creationId="{00000000-0000-0000-0000-000000000000}"/>
          </ac:spMkLst>
        </pc:spChg>
        <pc:spChg chg="mod">
          <ac:chgData name="Xicheng Liu" userId="b561909b-1fc9-4629-899b-7e36c528a276" providerId="ADAL" clId="{935FA28E-D5FA-4055-B083-0895BC1F4F7E}" dt="2026-10-25T16:18:18.862" v="28" actId="1036"/>
          <ac:spMkLst>
            <pc:docMk/>
            <pc:sldMk cId="0" sldId="262"/>
            <ac:spMk id="8" creationId="{00000000-0000-0000-0000-000000000000}"/>
          </ac:spMkLst>
        </pc:spChg>
        <pc:spChg chg="mod">
          <ac:chgData name="Xicheng Liu" userId="b561909b-1fc9-4629-899b-7e36c528a276" providerId="ADAL" clId="{935FA28E-D5FA-4055-B083-0895BC1F4F7E}" dt="2026-10-25T16:18:18.862" v="28" actId="1036"/>
          <ac:spMkLst>
            <pc:docMk/>
            <pc:sldMk cId="0" sldId="262"/>
            <ac:spMk id="9" creationId="{00000000-0000-0000-0000-000000000000}"/>
          </ac:spMkLst>
        </pc:spChg>
        <pc:spChg chg="mod">
          <ac:chgData name="Xicheng Liu" userId="b561909b-1fc9-4629-899b-7e36c528a276" providerId="ADAL" clId="{935FA28E-D5FA-4055-B083-0895BC1F4F7E}" dt="2026-10-25T16:18:18.862" v="28" actId="1036"/>
          <ac:spMkLst>
            <pc:docMk/>
            <pc:sldMk cId="0" sldId="262"/>
            <ac:spMk id="10" creationId="{00000000-0000-0000-0000-000000000000}"/>
          </ac:spMkLst>
        </pc:spChg>
        <pc:spChg chg="mod">
          <ac:chgData name="Xicheng Liu" userId="b561909b-1fc9-4629-899b-7e36c528a276" providerId="ADAL" clId="{935FA28E-D5FA-4055-B083-0895BC1F4F7E}" dt="2026-10-25T16:18:18.862" v="28" actId="1036"/>
          <ac:spMkLst>
            <pc:docMk/>
            <pc:sldMk cId="0" sldId="262"/>
            <ac:spMk id="11" creationId="{00000000-0000-0000-0000-000000000000}"/>
          </ac:spMkLst>
        </pc:spChg>
        <pc:spChg chg="mod">
          <ac:chgData name="Xicheng Liu" userId="b561909b-1fc9-4629-899b-7e36c528a276" providerId="ADAL" clId="{935FA28E-D5FA-4055-B083-0895BC1F4F7E}" dt="2026-10-25T16:18:18.862" v="28" actId="1036"/>
          <ac:spMkLst>
            <pc:docMk/>
            <pc:sldMk cId="0" sldId="262"/>
            <ac:spMk id="12" creationId="{00000000-0000-0000-0000-000000000000}"/>
          </ac:spMkLst>
        </pc:spChg>
        <pc:spChg chg="mod">
          <ac:chgData name="Xicheng Liu" userId="b561909b-1fc9-4629-899b-7e36c528a276" providerId="ADAL" clId="{935FA28E-D5FA-4055-B083-0895BC1F4F7E}" dt="2026-10-25T16:18:18.862" v="28" actId="1036"/>
          <ac:spMkLst>
            <pc:docMk/>
            <pc:sldMk cId="0" sldId="262"/>
            <ac:spMk id="13" creationId="{00000000-0000-0000-0000-000000000000}"/>
          </ac:spMkLst>
        </pc:spChg>
      </pc:sldChg>
      <pc:sldChg chg="modSp mod">
        <pc:chgData name="Xicheng Liu" userId="b561909b-1fc9-4629-899b-7e36c528a276" providerId="ADAL" clId="{935FA28E-D5FA-4055-B083-0895BC1F4F7E}" dt="2026-10-25T16:19:03.024" v="50" actId="403"/>
        <pc:sldMkLst>
          <pc:docMk/>
          <pc:sldMk cId="0" sldId="263"/>
        </pc:sldMkLst>
        <pc:spChg chg="mod">
          <ac:chgData name="Xicheng Liu" userId="b561909b-1fc9-4629-899b-7e36c528a276" providerId="ADAL" clId="{935FA28E-D5FA-4055-B083-0895BC1F4F7E}" dt="2026-10-25T16:18:43.963" v="43" actId="404"/>
          <ac:spMkLst>
            <pc:docMk/>
            <pc:sldMk cId="0" sldId="263"/>
            <ac:spMk id="4" creationId="{00000000-0000-0000-0000-000000000000}"/>
          </ac:spMkLst>
        </pc:spChg>
        <pc:spChg chg="mod">
          <ac:chgData name="Xicheng Liu" userId="b561909b-1fc9-4629-899b-7e36c528a276" providerId="ADAL" clId="{935FA28E-D5FA-4055-B083-0895BC1F4F7E}" dt="2026-10-25T16:18:51.701" v="44" actId="255"/>
          <ac:spMkLst>
            <pc:docMk/>
            <pc:sldMk cId="0" sldId="263"/>
            <ac:spMk id="5" creationId="{00000000-0000-0000-0000-000000000000}"/>
          </ac:spMkLst>
        </pc:spChg>
        <pc:spChg chg="mod">
          <ac:chgData name="Xicheng Liu" userId="b561909b-1fc9-4629-899b-7e36c528a276" providerId="ADAL" clId="{935FA28E-D5FA-4055-B083-0895BC1F4F7E}" dt="2026-10-25T16:18:43.963" v="43" actId="404"/>
          <ac:spMkLst>
            <pc:docMk/>
            <pc:sldMk cId="0" sldId="263"/>
            <ac:spMk id="6" creationId="{00000000-0000-0000-0000-000000000000}"/>
          </ac:spMkLst>
        </pc:spChg>
        <pc:spChg chg="mod">
          <ac:chgData name="Xicheng Liu" userId="b561909b-1fc9-4629-899b-7e36c528a276" providerId="ADAL" clId="{935FA28E-D5FA-4055-B083-0895BC1F4F7E}" dt="2026-10-25T16:18:51.701" v="44" actId="255"/>
          <ac:spMkLst>
            <pc:docMk/>
            <pc:sldMk cId="0" sldId="263"/>
            <ac:spMk id="7" creationId="{00000000-0000-0000-0000-000000000000}"/>
          </ac:spMkLst>
        </pc:spChg>
        <pc:spChg chg="mod">
          <ac:chgData name="Xicheng Liu" userId="b561909b-1fc9-4629-899b-7e36c528a276" providerId="ADAL" clId="{935FA28E-D5FA-4055-B083-0895BC1F4F7E}" dt="2026-10-25T16:18:43.963" v="43" actId="404"/>
          <ac:spMkLst>
            <pc:docMk/>
            <pc:sldMk cId="0" sldId="263"/>
            <ac:spMk id="8" creationId="{00000000-0000-0000-0000-000000000000}"/>
          </ac:spMkLst>
        </pc:spChg>
        <pc:spChg chg="mod">
          <ac:chgData name="Xicheng Liu" userId="b561909b-1fc9-4629-899b-7e36c528a276" providerId="ADAL" clId="{935FA28E-D5FA-4055-B083-0895BC1F4F7E}" dt="2026-10-25T16:18:51.701" v="44" actId="255"/>
          <ac:spMkLst>
            <pc:docMk/>
            <pc:sldMk cId="0" sldId="263"/>
            <ac:spMk id="9" creationId="{00000000-0000-0000-0000-000000000000}"/>
          </ac:spMkLst>
        </pc:spChg>
        <pc:spChg chg="mod">
          <ac:chgData name="Xicheng Liu" userId="b561909b-1fc9-4629-899b-7e36c528a276" providerId="ADAL" clId="{935FA28E-D5FA-4055-B083-0895BC1F4F7E}" dt="2026-10-25T16:18:43.963" v="43" actId="404"/>
          <ac:spMkLst>
            <pc:docMk/>
            <pc:sldMk cId="0" sldId="263"/>
            <ac:spMk id="10" creationId="{00000000-0000-0000-0000-000000000000}"/>
          </ac:spMkLst>
        </pc:spChg>
        <pc:spChg chg="mod">
          <ac:chgData name="Xicheng Liu" userId="b561909b-1fc9-4629-899b-7e36c528a276" providerId="ADAL" clId="{935FA28E-D5FA-4055-B083-0895BC1F4F7E}" dt="2026-10-25T16:18:51.701" v="44" actId="255"/>
          <ac:spMkLst>
            <pc:docMk/>
            <pc:sldMk cId="0" sldId="263"/>
            <ac:spMk id="11" creationId="{00000000-0000-0000-0000-000000000000}"/>
          </ac:spMkLst>
        </pc:spChg>
        <pc:spChg chg="mod">
          <ac:chgData name="Xicheng Liu" userId="b561909b-1fc9-4629-899b-7e36c528a276" providerId="ADAL" clId="{935FA28E-D5FA-4055-B083-0895BC1F4F7E}" dt="2026-10-25T16:19:03.024" v="50" actId="403"/>
          <ac:spMkLst>
            <pc:docMk/>
            <pc:sldMk cId="0" sldId="263"/>
            <ac:spMk id="12" creationId="{00000000-0000-0000-0000-000000000000}"/>
          </ac:spMkLst>
        </pc:spChg>
      </pc:sldChg>
      <pc:sldChg chg="modSp mod">
        <pc:chgData name="Xicheng Liu" userId="b561909b-1fc9-4629-899b-7e36c528a276" providerId="ADAL" clId="{935FA28E-D5FA-4055-B083-0895BC1F4F7E}" dt="2026-10-25T16:20:16.928" v="75" actId="403"/>
        <pc:sldMkLst>
          <pc:docMk/>
          <pc:sldMk cId="0" sldId="267"/>
        </pc:sldMkLst>
        <pc:spChg chg="mod">
          <ac:chgData name="Xicheng Liu" userId="b561909b-1fc9-4629-899b-7e36c528a276" providerId="ADAL" clId="{935FA28E-D5FA-4055-B083-0895BC1F4F7E}" dt="2026-10-25T16:20:16.928" v="75" actId="403"/>
          <ac:spMkLst>
            <pc:docMk/>
            <pc:sldMk cId="0" sldId="267"/>
            <ac:spMk id="4" creationId="{00000000-0000-0000-0000-000000000000}"/>
          </ac:spMkLst>
        </pc:spChg>
        <pc:spChg chg="mod">
          <ac:chgData name="Xicheng Liu" userId="b561909b-1fc9-4629-899b-7e36c528a276" providerId="ADAL" clId="{935FA28E-D5FA-4055-B083-0895BC1F4F7E}" dt="2026-10-25T16:19:38.512" v="72" actId="1036"/>
          <ac:spMkLst>
            <pc:docMk/>
            <pc:sldMk cId="0" sldId="267"/>
            <ac:spMk id="6" creationId="{00000000-0000-0000-0000-000000000000}"/>
          </ac:spMkLst>
        </pc:spChg>
        <pc:spChg chg="mod">
          <ac:chgData name="Xicheng Liu" userId="b561909b-1fc9-4629-899b-7e36c528a276" providerId="ADAL" clId="{935FA28E-D5FA-4055-B083-0895BC1F4F7E}" dt="2026-10-25T16:19:38.512" v="72" actId="1036"/>
          <ac:spMkLst>
            <pc:docMk/>
            <pc:sldMk cId="0" sldId="267"/>
            <ac:spMk id="7" creationId="{00000000-0000-0000-0000-000000000000}"/>
          </ac:spMkLst>
        </pc:spChg>
        <pc:spChg chg="mod">
          <ac:chgData name="Xicheng Liu" userId="b561909b-1fc9-4629-899b-7e36c528a276" providerId="ADAL" clId="{935FA28E-D5FA-4055-B083-0895BC1F4F7E}" dt="2026-10-25T16:19:38.512" v="72" actId="1036"/>
          <ac:spMkLst>
            <pc:docMk/>
            <pc:sldMk cId="0" sldId="267"/>
            <ac:spMk id="9" creationId="{00000000-0000-0000-0000-000000000000}"/>
          </ac:spMkLst>
        </pc:spChg>
        <pc:spChg chg="mod">
          <ac:chgData name="Xicheng Liu" userId="b561909b-1fc9-4629-899b-7e36c528a276" providerId="ADAL" clId="{935FA28E-D5FA-4055-B083-0895BC1F4F7E}" dt="2026-10-25T16:19:38.512" v="72" actId="1036"/>
          <ac:spMkLst>
            <pc:docMk/>
            <pc:sldMk cId="0" sldId="267"/>
            <ac:spMk id="10" creationId="{00000000-0000-0000-0000-000000000000}"/>
          </ac:spMkLst>
        </pc:spChg>
        <pc:spChg chg="mod">
          <ac:chgData name="Xicheng Liu" userId="b561909b-1fc9-4629-899b-7e36c528a276" providerId="ADAL" clId="{935FA28E-D5FA-4055-B083-0895BC1F4F7E}" dt="2026-10-25T16:19:38.512" v="72" actId="1036"/>
          <ac:spMkLst>
            <pc:docMk/>
            <pc:sldMk cId="0" sldId="267"/>
            <ac:spMk id="12" creationId="{00000000-0000-0000-0000-000000000000}"/>
          </ac:spMkLst>
        </pc:spChg>
        <pc:spChg chg="mod">
          <ac:chgData name="Xicheng Liu" userId="b561909b-1fc9-4629-899b-7e36c528a276" providerId="ADAL" clId="{935FA28E-D5FA-4055-B083-0895BC1F4F7E}" dt="2026-10-25T16:19:38.512" v="72" actId="1036"/>
          <ac:spMkLst>
            <pc:docMk/>
            <pc:sldMk cId="0" sldId="267"/>
            <ac:spMk id="13" creationId="{00000000-0000-0000-0000-000000000000}"/>
          </ac:spMkLst>
        </pc:spChg>
        <pc:picChg chg="mod">
          <ac:chgData name="Xicheng Liu" userId="b561909b-1fc9-4629-899b-7e36c528a276" providerId="ADAL" clId="{935FA28E-D5FA-4055-B083-0895BC1F4F7E}" dt="2026-10-25T16:19:38.512" v="72" actId="1036"/>
          <ac:picMkLst>
            <pc:docMk/>
            <pc:sldMk cId="0" sldId="267"/>
            <ac:picMk id="5" creationId="{00000000-0000-0000-0000-000000000000}"/>
          </ac:picMkLst>
        </pc:picChg>
        <pc:picChg chg="mod">
          <ac:chgData name="Xicheng Liu" userId="b561909b-1fc9-4629-899b-7e36c528a276" providerId="ADAL" clId="{935FA28E-D5FA-4055-B083-0895BC1F4F7E}" dt="2026-10-25T16:19:38.512" v="72" actId="1036"/>
          <ac:picMkLst>
            <pc:docMk/>
            <pc:sldMk cId="0" sldId="267"/>
            <ac:picMk id="8" creationId="{00000000-0000-0000-0000-000000000000}"/>
          </ac:picMkLst>
        </pc:picChg>
        <pc:picChg chg="mod">
          <ac:chgData name="Xicheng Liu" userId="b561909b-1fc9-4629-899b-7e36c528a276" providerId="ADAL" clId="{935FA28E-D5FA-4055-B083-0895BC1F4F7E}" dt="2026-10-25T16:19:38.512" v="72" actId="1036"/>
          <ac:picMkLst>
            <pc:docMk/>
            <pc:sldMk cId="0" sldId="267"/>
            <ac:picMk id="11" creationId="{00000000-0000-0000-0000-000000000000}"/>
          </ac:picMkLst>
        </pc:picChg>
      </pc:sldChg>
      <pc:sldChg chg="modSp mod">
        <pc:chgData name="Xicheng Liu" userId="b561909b-1fc9-4629-899b-7e36c528a276" providerId="ADAL" clId="{935FA28E-D5FA-4055-B083-0895BC1F4F7E}" dt="2026-10-25T16:20:29.450" v="76" actId="403"/>
        <pc:sldMkLst>
          <pc:docMk/>
          <pc:sldMk cId="0" sldId="268"/>
        </pc:sldMkLst>
        <pc:spChg chg="mod">
          <ac:chgData name="Xicheng Liu" userId="b561909b-1fc9-4629-899b-7e36c528a276" providerId="ADAL" clId="{935FA28E-D5FA-4055-B083-0895BC1F4F7E}" dt="2026-10-25T16:20:29.450" v="76" actId="403"/>
          <ac:spMkLst>
            <pc:docMk/>
            <pc:sldMk cId="0" sldId="268"/>
            <ac:spMk id="3" creationId="{00000000-0000-0000-0000-000000000000}"/>
          </ac:spMkLst>
        </pc:spChg>
      </pc:sldChg>
      <pc:sldChg chg="modSp mod">
        <pc:chgData name="Xicheng Liu" userId="b561909b-1fc9-4629-899b-7e36c528a276" providerId="ADAL" clId="{935FA28E-D5FA-4055-B083-0895BC1F4F7E}" dt="2026-10-25T16:20:35.108" v="78" actId="27636"/>
        <pc:sldMkLst>
          <pc:docMk/>
          <pc:sldMk cId="0" sldId="269"/>
        </pc:sldMkLst>
        <pc:spChg chg="mod">
          <ac:chgData name="Xicheng Liu" userId="b561909b-1fc9-4629-899b-7e36c528a276" providerId="ADAL" clId="{935FA28E-D5FA-4055-B083-0895BC1F4F7E}" dt="2026-10-25T16:20:35.108" v="78" actId="27636"/>
          <ac:spMkLst>
            <pc:docMk/>
            <pc:sldMk cId="0" sldId="269"/>
            <ac:spMk id="3" creationId="{00000000-0000-0000-0000-000000000000}"/>
          </ac:spMkLst>
        </pc:spChg>
      </pc:sldChg>
      <pc:sldChg chg="modSp mod">
        <pc:chgData name="Xicheng Liu" userId="b561909b-1fc9-4629-899b-7e36c528a276" providerId="ADAL" clId="{935FA28E-D5FA-4055-B083-0895BC1F4F7E}" dt="2026-10-25T16:21:38.089" v="101" actId="1076"/>
        <pc:sldMkLst>
          <pc:docMk/>
          <pc:sldMk cId="0" sldId="273"/>
        </pc:sldMkLst>
        <pc:spChg chg="mod">
          <ac:chgData name="Xicheng Liu" userId="b561909b-1fc9-4629-899b-7e36c528a276" providerId="ADAL" clId="{935FA28E-D5FA-4055-B083-0895BC1F4F7E}" dt="2026-10-25T16:21:35.390" v="100" actId="1076"/>
          <ac:spMkLst>
            <pc:docMk/>
            <pc:sldMk cId="0" sldId="273"/>
            <ac:spMk id="4" creationId="{00000000-0000-0000-0000-000000000000}"/>
          </ac:spMkLst>
        </pc:spChg>
        <pc:spChg chg="mod">
          <ac:chgData name="Xicheng Liu" userId="b561909b-1fc9-4629-899b-7e36c528a276" providerId="ADAL" clId="{935FA28E-D5FA-4055-B083-0895BC1F4F7E}" dt="2026-10-25T16:21:38.089" v="101" actId="1076"/>
          <ac:spMkLst>
            <pc:docMk/>
            <pc:sldMk cId="0" sldId="273"/>
            <ac:spMk id="5" creationId="{00000000-0000-0000-0000-000000000000}"/>
          </ac:spMkLst>
        </pc:spChg>
        <pc:spChg chg="mod">
          <ac:chgData name="Xicheng Liu" userId="b561909b-1fc9-4629-899b-7e36c528a276" providerId="ADAL" clId="{935FA28E-D5FA-4055-B083-0895BC1F4F7E}" dt="2026-10-25T16:20:52.704" v="87" actId="404"/>
          <ac:spMkLst>
            <pc:docMk/>
            <pc:sldMk cId="0" sldId="273"/>
            <ac:spMk id="6" creationId="{00000000-0000-0000-0000-000000000000}"/>
          </ac:spMkLst>
        </pc:spChg>
        <pc:spChg chg="mod">
          <ac:chgData name="Xicheng Liu" userId="b561909b-1fc9-4629-899b-7e36c528a276" providerId="ADAL" clId="{935FA28E-D5FA-4055-B083-0895BC1F4F7E}" dt="2026-10-25T16:21:28.714" v="99" actId="403"/>
          <ac:spMkLst>
            <pc:docMk/>
            <pc:sldMk cId="0" sldId="273"/>
            <ac:spMk id="7" creationId="{00000000-0000-0000-0000-000000000000}"/>
          </ac:spMkLst>
        </pc:spChg>
      </pc:sldChg>
      <pc:sldChg chg="modSp mod">
        <pc:chgData name="Xicheng Liu" userId="b561909b-1fc9-4629-899b-7e36c528a276" providerId="ADAL" clId="{935FA28E-D5FA-4055-B083-0895BC1F4F7E}" dt="2026-10-25T16:22:30.272" v="105" actId="403"/>
        <pc:sldMkLst>
          <pc:docMk/>
          <pc:sldMk cId="0" sldId="274"/>
        </pc:sldMkLst>
        <pc:spChg chg="mod">
          <ac:chgData name="Xicheng Liu" userId="b561909b-1fc9-4629-899b-7e36c528a276" providerId="ADAL" clId="{935FA28E-D5FA-4055-B083-0895BC1F4F7E}" dt="2026-10-25T16:22:30.272" v="105" actId="403"/>
          <ac:spMkLst>
            <pc:docMk/>
            <pc:sldMk cId="0" sldId="274"/>
            <ac:spMk id="4" creationId="{00000000-0000-0000-0000-000000000000}"/>
          </ac:spMkLst>
        </pc:spChg>
        <pc:spChg chg="mod">
          <ac:chgData name="Xicheng Liu" userId="b561909b-1fc9-4629-899b-7e36c528a276" providerId="ADAL" clId="{935FA28E-D5FA-4055-B083-0895BC1F4F7E}" dt="2026-10-25T16:21:55.351" v="103" actId="403"/>
          <ac:spMkLst>
            <pc:docMk/>
            <pc:sldMk cId="0" sldId="274"/>
            <ac:spMk id="6" creationId="{00000000-0000-0000-0000-000000000000}"/>
          </ac:spMkLst>
        </pc:spChg>
        <pc:spChg chg="mod">
          <ac:chgData name="Xicheng Liu" userId="b561909b-1fc9-4629-899b-7e36c528a276" providerId="ADAL" clId="{935FA28E-D5FA-4055-B083-0895BC1F4F7E}" dt="2026-10-25T16:22:30.272" v="105" actId="403"/>
          <ac:spMkLst>
            <pc:docMk/>
            <pc:sldMk cId="0" sldId="274"/>
            <ac:spMk id="7" creationId="{00000000-0000-0000-0000-000000000000}"/>
          </ac:spMkLst>
        </pc:spChg>
        <pc:spChg chg="mod">
          <ac:chgData name="Xicheng Liu" userId="b561909b-1fc9-4629-899b-7e36c528a276" providerId="ADAL" clId="{935FA28E-D5FA-4055-B083-0895BC1F4F7E}" dt="2026-10-25T16:21:55.351" v="103" actId="403"/>
          <ac:spMkLst>
            <pc:docMk/>
            <pc:sldMk cId="0" sldId="274"/>
            <ac:spMk id="9" creationId="{00000000-0000-0000-0000-000000000000}"/>
          </ac:spMkLst>
        </pc:spChg>
        <pc:spChg chg="mod">
          <ac:chgData name="Xicheng Liu" userId="b561909b-1fc9-4629-899b-7e36c528a276" providerId="ADAL" clId="{935FA28E-D5FA-4055-B083-0895BC1F4F7E}" dt="2026-10-25T16:22:30.272" v="105" actId="403"/>
          <ac:spMkLst>
            <pc:docMk/>
            <pc:sldMk cId="0" sldId="274"/>
            <ac:spMk id="10" creationId="{00000000-0000-0000-0000-000000000000}"/>
          </ac:spMkLst>
        </pc:spChg>
        <pc:spChg chg="mod">
          <ac:chgData name="Xicheng Liu" userId="b561909b-1fc9-4629-899b-7e36c528a276" providerId="ADAL" clId="{935FA28E-D5FA-4055-B083-0895BC1F4F7E}" dt="2026-10-25T16:21:55.351" v="103" actId="403"/>
          <ac:spMkLst>
            <pc:docMk/>
            <pc:sldMk cId="0" sldId="274"/>
            <ac:spMk id="12" creationId="{00000000-0000-0000-0000-000000000000}"/>
          </ac:spMkLst>
        </pc:spChg>
        <pc:spChg chg="mod">
          <ac:chgData name="Xicheng Liu" userId="b561909b-1fc9-4629-899b-7e36c528a276" providerId="ADAL" clId="{935FA28E-D5FA-4055-B083-0895BC1F4F7E}" dt="2026-10-25T16:22:30.272" v="105" actId="403"/>
          <ac:spMkLst>
            <pc:docMk/>
            <pc:sldMk cId="0" sldId="274"/>
            <ac:spMk id="13" creationId="{00000000-0000-0000-0000-000000000000}"/>
          </ac:spMkLst>
        </pc:spChg>
      </pc:sldChg>
      <pc:sldChg chg="modSp mod">
        <pc:chgData name="Xicheng Liu" userId="b561909b-1fc9-4629-899b-7e36c528a276" providerId="ADAL" clId="{935FA28E-D5FA-4055-B083-0895BC1F4F7E}" dt="2026-10-25T16:24:41.196" v="166" actId="1035"/>
        <pc:sldMkLst>
          <pc:docMk/>
          <pc:sldMk cId="0" sldId="278"/>
        </pc:sldMkLst>
        <pc:spChg chg="mod">
          <ac:chgData name="Xicheng Liu" userId="b561909b-1fc9-4629-899b-7e36c528a276" providerId="ADAL" clId="{935FA28E-D5FA-4055-B083-0895BC1F4F7E}" dt="2026-10-25T16:24:37.228" v="160" actId="1035"/>
          <ac:spMkLst>
            <pc:docMk/>
            <pc:sldMk cId="0" sldId="278"/>
            <ac:spMk id="3" creationId="{00000000-0000-0000-0000-000000000000}"/>
          </ac:spMkLst>
        </pc:spChg>
        <pc:spChg chg="mod">
          <ac:chgData name="Xicheng Liu" userId="b561909b-1fc9-4629-899b-7e36c528a276" providerId="ADAL" clId="{935FA28E-D5FA-4055-B083-0895BC1F4F7E}" dt="2026-10-25T16:24:41.196" v="166" actId="1035"/>
          <ac:spMkLst>
            <pc:docMk/>
            <pc:sldMk cId="0" sldId="278"/>
            <ac:spMk id="4" creationId="{00000000-0000-0000-0000-000000000000}"/>
          </ac:spMkLst>
        </pc:spChg>
        <pc:spChg chg="mod">
          <ac:chgData name="Xicheng Liu" userId="b561909b-1fc9-4629-899b-7e36c528a276" providerId="ADAL" clId="{935FA28E-D5FA-4055-B083-0895BC1F4F7E}" dt="2026-10-25T16:24:22.974" v="144" actId="1036"/>
          <ac:spMkLst>
            <pc:docMk/>
            <pc:sldMk cId="0" sldId="278"/>
            <ac:spMk id="5" creationId="{00000000-0000-0000-0000-000000000000}"/>
          </ac:spMkLst>
        </pc:spChg>
        <pc:spChg chg="mod">
          <ac:chgData name="Xicheng Liu" userId="b561909b-1fc9-4629-899b-7e36c528a276" providerId="ADAL" clId="{935FA28E-D5FA-4055-B083-0895BC1F4F7E}" dt="2026-10-25T16:24:22.974" v="144" actId="1036"/>
          <ac:spMkLst>
            <pc:docMk/>
            <pc:sldMk cId="0" sldId="278"/>
            <ac:spMk id="6" creationId="{00000000-0000-0000-0000-000000000000}"/>
          </ac:spMkLst>
        </pc:spChg>
        <pc:spChg chg="mod">
          <ac:chgData name="Xicheng Liu" userId="b561909b-1fc9-4629-899b-7e36c528a276" providerId="ADAL" clId="{935FA28E-D5FA-4055-B083-0895BC1F4F7E}" dt="2026-10-25T16:24:22.974" v="144" actId="1036"/>
          <ac:spMkLst>
            <pc:docMk/>
            <pc:sldMk cId="0" sldId="278"/>
            <ac:spMk id="8" creationId="{00000000-0000-0000-0000-000000000000}"/>
          </ac:spMkLst>
        </pc:spChg>
        <pc:spChg chg="mod">
          <ac:chgData name="Xicheng Liu" userId="b561909b-1fc9-4629-899b-7e36c528a276" providerId="ADAL" clId="{935FA28E-D5FA-4055-B083-0895BC1F4F7E}" dt="2026-10-25T16:24:22.974" v="144" actId="1036"/>
          <ac:spMkLst>
            <pc:docMk/>
            <pc:sldMk cId="0" sldId="278"/>
            <ac:spMk id="9" creationId="{00000000-0000-0000-0000-000000000000}"/>
          </ac:spMkLst>
        </pc:spChg>
        <pc:spChg chg="mod">
          <ac:chgData name="Xicheng Liu" userId="b561909b-1fc9-4629-899b-7e36c528a276" providerId="ADAL" clId="{935FA28E-D5FA-4055-B083-0895BC1F4F7E}" dt="2026-10-25T16:24:22.974" v="144" actId="1036"/>
          <ac:spMkLst>
            <pc:docMk/>
            <pc:sldMk cId="0" sldId="278"/>
            <ac:spMk id="10" creationId="{00000000-0000-0000-0000-000000000000}"/>
          </ac:spMkLst>
        </pc:spChg>
        <pc:spChg chg="mod">
          <ac:chgData name="Xicheng Liu" userId="b561909b-1fc9-4629-899b-7e36c528a276" providerId="ADAL" clId="{935FA28E-D5FA-4055-B083-0895BC1F4F7E}" dt="2026-10-25T16:24:22.974" v="144" actId="1036"/>
          <ac:spMkLst>
            <pc:docMk/>
            <pc:sldMk cId="0" sldId="278"/>
            <ac:spMk id="11" creationId="{00000000-0000-0000-0000-000000000000}"/>
          </ac:spMkLst>
        </pc:spChg>
        <pc:spChg chg="mod">
          <ac:chgData name="Xicheng Liu" userId="b561909b-1fc9-4629-899b-7e36c528a276" providerId="ADAL" clId="{935FA28E-D5FA-4055-B083-0895BC1F4F7E}" dt="2026-10-25T16:24:22.974" v="144" actId="1036"/>
          <ac:spMkLst>
            <pc:docMk/>
            <pc:sldMk cId="0" sldId="278"/>
            <ac:spMk id="13" creationId="{00000000-0000-0000-0000-000000000000}"/>
          </ac:spMkLst>
        </pc:spChg>
        <pc:spChg chg="mod">
          <ac:chgData name="Xicheng Liu" userId="b561909b-1fc9-4629-899b-7e36c528a276" providerId="ADAL" clId="{935FA28E-D5FA-4055-B083-0895BC1F4F7E}" dt="2026-10-25T16:24:10.464" v="140" actId="27636"/>
          <ac:spMkLst>
            <pc:docMk/>
            <pc:sldMk cId="0" sldId="278"/>
            <ac:spMk id="14" creationId="{00000000-0000-0000-0000-000000000000}"/>
          </ac:spMkLst>
        </pc:spChg>
        <pc:spChg chg="mod">
          <ac:chgData name="Xicheng Liu" userId="b561909b-1fc9-4629-899b-7e36c528a276" providerId="ADAL" clId="{935FA28E-D5FA-4055-B083-0895BC1F4F7E}" dt="2026-10-25T16:24:22.974" v="144" actId="1036"/>
          <ac:spMkLst>
            <pc:docMk/>
            <pc:sldMk cId="0" sldId="278"/>
            <ac:spMk id="15" creationId="{00000000-0000-0000-0000-000000000000}"/>
          </ac:spMkLst>
        </pc:spChg>
        <pc:spChg chg="mod">
          <ac:chgData name="Xicheng Liu" userId="b561909b-1fc9-4629-899b-7e36c528a276" providerId="ADAL" clId="{935FA28E-D5FA-4055-B083-0895BC1F4F7E}" dt="2026-10-25T16:24:22.974" v="144" actId="1036"/>
          <ac:spMkLst>
            <pc:docMk/>
            <pc:sldMk cId="0" sldId="278"/>
            <ac:spMk id="16" creationId="{00000000-0000-0000-0000-000000000000}"/>
          </ac:spMkLst>
        </pc:spChg>
        <pc:spChg chg="mod">
          <ac:chgData name="Xicheng Liu" userId="b561909b-1fc9-4629-899b-7e36c528a276" providerId="ADAL" clId="{935FA28E-D5FA-4055-B083-0895BC1F4F7E}" dt="2026-10-25T16:24:22.974" v="144" actId="1036"/>
          <ac:spMkLst>
            <pc:docMk/>
            <pc:sldMk cId="0" sldId="278"/>
            <ac:spMk id="18" creationId="{00000000-0000-0000-0000-000000000000}"/>
          </ac:spMkLst>
        </pc:spChg>
        <pc:spChg chg="mod">
          <ac:chgData name="Xicheng Liu" userId="b561909b-1fc9-4629-899b-7e36c528a276" providerId="ADAL" clId="{935FA28E-D5FA-4055-B083-0895BC1F4F7E}" dt="2026-10-25T16:23:44.823" v="128" actId="3064"/>
          <ac:spMkLst>
            <pc:docMk/>
            <pc:sldMk cId="0" sldId="278"/>
            <ac:spMk id="19" creationId="{00000000-0000-0000-0000-000000000000}"/>
          </ac:spMkLst>
        </pc:spChg>
        <pc:picChg chg="mod">
          <ac:chgData name="Xicheng Liu" userId="b561909b-1fc9-4629-899b-7e36c528a276" providerId="ADAL" clId="{935FA28E-D5FA-4055-B083-0895BC1F4F7E}" dt="2026-10-25T16:22:51.313" v="125" actId="1036"/>
          <ac:picMkLst>
            <pc:docMk/>
            <pc:sldMk cId="0" sldId="278"/>
            <ac:picMk id="17" creationId="{00000000-0000-0000-0000-000000000000}"/>
          </ac:picMkLst>
        </pc:picChg>
      </pc:sldChg>
      <pc:sldChg chg="modSp mod">
        <pc:chgData name="Xicheng Liu" userId="b561909b-1fc9-4629-899b-7e36c528a276" providerId="ADAL" clId="{935FA28E-D5FA-4055-B083-0895BC1F4F7E}" dt="2026-10-25T16:25:18.312" v="174" actId="27636"/>
        <pc:sldMkLst>
          <pc:docMk/>
          <pc:sldMk cId="0" sldId="280"/>
        </pc:sldMkLst>
        <pc:spChg chg="mod">
          <ac:chgData name="Xicheng Liu" userId="b561909b-1fc9-4629-899b-7e36c528a276" providerId="ADAL" clId="{935FA28E-D5FA-4055-B083-0895BC1F4F7E}" dt="2026-10-25T16:25:18.312" v="174" actId="27636"/>
          <ac:spMkLst>
            <pc:docMk/>
            <pc:sldMk cId="0" sldId="280"/>
            <ac:spMk id="3" creationId="{00000000-0000-0000-0000-000000000000}"/>
          </ac:spMkLst>
        </pc:spChg>
        <pc:spChg chg="mod">
          <ac:chgData name="Xicheng Liu" userId="b561909b-1fc9-4629-899b-7e36c528a276" providerId="ADAL" clId="{935FA28E-D5FA-4055-B083-0895BC1F4F7E}" dt="2026-10-25T16:25:09.124" v="169" actId="403"/>
          <ac:spMkLst>
            <pc:docMk/>
            <pc:sldMk cId="0" sldId="280"/>
            <ac:spMk id="7" creationId="{00000000-0000-0000-0000-000000000000}"/>
          </ac:spMkLst>
        </pc:spChg>
        <pc:spChg chg="mod">
          <ac:chgData name="Xicheng Liu" userId="b561909b-1fc9-4629-899b-7e36c528a276" providerId="ADAL" clId="{935FA28E-D5FA-4055-B083-0895BC1F4F7E}" dt="2026-10-25T16:25:09.134" v="170" actId="27636"/>
          <ac:spMkLst>
            <pc:docMk/>
            <pc:sldMk cId="0" sldId="280"/>
            <ac:spMk id="10" creationId="{00000000-0000-0000-0000-000000000000}"/>
          </ac:spMkLst>
        </pc:spChg>
        <pc:spChg chg="mod">
          <ac:chgData name="Xicheng Liu" userId="b561909b-1fc9-4629-899b-7e36c528a276" providerId="ADAL" clId="{935FA28E-D5FA-4055-B083-0895BC1F4F7E}" dt="2026-10-25T16:25:13.916" v="172" actId="27636"/>
          <ac:spMkLst>
            <pc:docMk/>
            <pc:sldMk cId="0" sldId="280"/>
            <ac:spMk id="11" creationId="{00000000-0000-0000-0000-000000000000}"/>
          </ac:spMkLst>
        </pc:spChg>
      </pc:sldChg>
      <pc:sldChg chg="modSp mod">
        <pc:chgData name="Xicheng Liu" userId="b561909b-1fc9-4629-899b-7e36c528a276" providerId="ADAL" clId="{935FA28E-D5FA-4055-B083-0895BC1F4F7E}" dt="2026-10-25T16:26:08.345" v="185" actId="27636"/>
        <pc:sldMkLst>
          <pc:docMk/>
          <pc:sldMk cId="0" sldId="281"/>
        </pc:sldMkLst>
        <pc:spChg chg="mod">
          <ac:chgData name="Xicheng Liu" userId="b561909b-1fc9-4629-899b-7e36c528a276" providerId="ADAL" clId="{935FA28E-D5FA-4055-B083-0895BC1F4F7E}" dt="2026-10-25T16:26:02.759" v="181" actId="1076"/>
          <ac:spMkLst>
            <pc:docMk/>
            <pc:sldMk cId="0" sldId="281"/>
            <ac:spMk id="4" creationId="{00000000-0000-0000-0000-000000000000}"/>
          </ac:spMkLst>
        </pc:spChg>
        <pc:spChg chg="mod">
          <ac:chgData name="Xicheng Liu" userId="b561909b-1fc9-4629-899b-7e36c528a276" providerId="ADAL" clId="{935FA28E-D5FA-4055-B083-0895BC1F4F7E}" dt="2026-10-25T16:26:08.345" v="185" actId="27636"/>
          <ac:spMkLst>
            <pc:docMk/>
            <pc:sldMk cId="0" sldId="281"/>
            <ac:spMk id="5" creationId="{00000000-0000-0000-0000-000000000000}"/>
          </ac:spMkLst>
        </pc:spChg>
      </pc:sldChg>
      <pc:sldChg chg="modSp mod">
        <pc:chgData name="Xicheng Liu" userId="b561909b-1fc9-4629-899b-7e36c528a276" providerId="ADAL" clId="{935FA28E-D5FA-4055-B083-0895BC1F4F7E}" dt="2026-10-25T16:26:27.125" v="187" actId="403"/>
        <pc:sldMkLst>
          <pc:docMk/>
          <pc:sldMk cId="0" sldId="285"/>
        </pc:sldMkLst>
        <pc:graphicFrameChg chg="modGraphic">
          <ac:chgData name="Xicheng Liu" userId="b561909b-1fc9-4629-899b-7e36c528a276" providerId="ADAL" clId="{935FA28E-D5FA-4055-B083-0895BC1F4F7E}" dt="2026-10-25T16:26:27.125" v="187" actId="403"/>
          <ac:graphicFrameMkLst>
            <pc:docMk/>
            <pc:sldMk cId="0" sldId="285"/>
            <ac:graphicFrameMk id="31" creationId="{00000000-0000-0000-0000-000000000000}"/>
          </ac:graphicFrameMkLst>
        </pc:graphicFrameChg>
      </pc:sldChg>
      <pc:sldChg chg="modSp mod">
        <pc:chgData name="Xicheng Liu" userId="b561909b-1fc9-4629-899b-7e36c528a276" providerId="ADAL" clId="{935FA28E-D5FA-4055-B083-0895BC1F4F7E}" dt="2026-10-25T16:26:38.004" v="189" actId="27636"/>
        <pc:sldMkLst>
          <pc:docMk/>
          <pc:sldMk cId="0" sldId="287"/>
        </pc:sldMkLst>
        <pc:spChg chg="mod">
          <ac:chgData name="Xicheng Liu" userId="b561909b-1fc9-4629-899b-7e36c528a276" providerId="ADAL" clId="{935FA28E-D5FA-4055-B083-0895BC1F4F7E}" dt="2026-10-25T16:26:37.965" v="188" actId="403"/>
          <ac:spMkLst>
            <pc:docMk/>
            <pc:sldMk cId="0" sldId="287"/>
            <ac:spMk id="5" creationId="{00000000-0000-0000-0000-000000000000}"/>
          </ac:spMkLst>
        </pc:spChg>
        <pc:spChg chg="mod">
          <ac:chgData name="Xicheng Liu" userId="b561909b-1fc9-4629-899b-7e36c528a276" providerId="ADAL" clId="{935FA28E-D5FA-4055-B083-0895BC1F4F7E}" dt="2026-10-25T16:26:37.965" v="188" actId="403"/>
          <ac:spMkLst>
            <pc:docMk/>
            <pc:sldMk cId="0" sldId="287"/>
            <ac:spMk id="8" creationId="{00000000-0000-0000-0000-000000000000}"/>
          </ac:spMkLst>
        </pc:spChg>
        <pc:spChg chg="mod">
          <ac:chgData name="Xicheng Liu" userId="b561909b-1fc9-4629-899b-7e36c528a276" providerId="ADAL" clId="{935FA28E-D5FA-4055-B083-0895BC1F4F7E}" dt="2026-10-25T16:26:38.004" v="189" actId="27636"/>
          <ac:spMkLst>
            <pc:docMk/>
            <pc:sldMk cId="0" sldId="287"/>
            <ac:spMk id="11" creationId="{00000000-0000-0000-0000-000000000000}"/>
          </ac:spMkLst>
        </pc:spChg>
        <pc:spChg chg="mod">
          <ac:chgData name="Xicheng Liu" userId="b561909b-1fc9-4629-899b-7e36c528a276" providerId="ADAL" clId="{935FA28E-D5FA-4055-B083-0895BC1F4F7E}" dt="2026-10-25T16:26:37.965" v="188" actId="403"/>
          <ac:spMkLst>
            <pc:docMk/>
            <pc:sldMk cId="0" sldId="287"/>
            <ac:spMk id="14" creationId="{00000000-0000-0000-0000-000000000000}"/>
          </ac:spMkLst>
        </pc:spChg>
      </pc:sldChg>
      <pc:sldChg chg="modSp mod">
        <pc:chgData name="Xicheng Liu" userId="b561909b-1fc9-4629-899b-7e36c528a276" providerId="ADAL" clId="{935FA28E-D5FA-4055-B083-0895BC1F4F7E}" dt="2026-10-25T16:26:52.468" v="213" actId="1035"/>
        <pc:sldMkLst>
          <pc:docMk/>
          <pc:sldMk cId="0" sldId="291"/>
        </pc:sldMkLst>
        <pc:spChg chg="mod">
          <ac:chgData name="Xicheng Liu" userId="b561909b-1fc9-4629-899b-7e36c528a276" providerId="ADAL" clId="{935FA28E-D5FA-4055-B083-0895BC1F4F7E}" dt="2026-10-25T16:26:47.493" v="192" actId="403"/>
          <ac:spMkLst>
            <pc:docMk/>
            <pc:sldMk cId="0" sldId="291"/>
            <ac:spMk id="9" creationId="{00000000-0000-0000-0000-000000000000}"/>
          </ac:spMkLst>
        </pc:spChg>
        <pc:spChg chg="mod">
          <ac:chgData name="Xicheng Liu" userId="b561909b-1fc9-4629-899b-7e36c528a276" providerId="ADAL" clId="{935FA28E-D5FA-4055-B083-0895BC1F4F7E}" dt="2026-10-25T16:26:47.493" v="192" actId="403"/>
          <ac:spMkLst>
            <pc:docMk/>
            <pc:sldMk cId="0" sldId="291"/>
            <ac:spMk id="14" creationId="{00000000-0000-0000-0000-000000000000}"/>
          </ac:spMkLst>
        </pc:spChg>
        <pc:spChg chg="mod">
          <ac:chgData name="Xicheng Liu" userId="b561909b-1fc9-4629-899b-7e36c528a276" providerId="ADAL" clId="{935FA28E-D5FA-4055-B083-0895BC1F4F7E}" dt="2026-10-25T16:26:47.493" v="192" actId="403"/>
          <ac:spMkLst>
            <pc:docMk/>
            <pc:sldMk cId="0" sldId="291"/>
            <ac:spMk id="19" creationId="{00000000-0000-0000-0000-000000000000}"/>
          </ac:spMkLst>
        </pc:spChg>
        <pc:spChg chg="mod">
          <ac:chgData name="Xicheng Liu" userId="b561909b-1fc9-4629-899b-7e36c528a276" providerId="ADAL" clId="{935FA28E-D5FA-4055-B083-0895BC1F4F7E}" dt="2026-10-25T16:26:47.493" v="192" actId="403"/>
          <ac:spMkLst>
            <pc:docMk/>
            <pc:sldMk cId="0" sldId="291"/>
            <ac:spMk id="24" creationId="{00000000-0000-0000-0000-000000000000}"/>
          </ac:spMkLst>
        </pc:spChg>
        <pc:spChg chg="mod">
          <ac:chgData name="Xicheng Liu" userId="b561909b-1fc9-4629-899b-7e36c528a276" providerId="ADAL" clId="{935FA28E-D5FA-4055-B083-0895BC1F4F7E}" dt="2026-10-25T16:26:52.468" v="213" actId="1035"/>
          <ac:spMkLst>
            <pc:docMk/>
            <pc:sldMk cId="0" sldId="291"/>
            <ac:spMk id="25" creationId="{00000000-0000-0000-0000-000000000000}"/>
          </ac:spMkLst>
        </pc:spChg>
      </pc:sldChg>
      <pc:sldChg chg="modSp mod">
        <pc:chgData name="Xicheng Liu" userId="b561909b-1fc9-4629-899b-7e36c528a276" providerId="ADAL" clId="{935FA28E-D5FA-4055-B083-0895BC1F4F7E}" dt="2026-10-25T16:27:14.970" v="217" actId="403"/>
        <pc:sldMkLst>
          <pc:docMk/>
          <pc:sldMk cId="0" sldId="292"/>
        </pc:sldMkLst>
        <pc:spChg chg="mod">
          <ac:chgData name="Xicheng Liu" userId="b561909b-1fc9-4629-899b-7e36c528a276" providerId="ADAL" clId="{935FA28E-D5FA-4055-B083-0895BC1F4F7E}" dt="2026-10-25T16:27:14.970" v="217" actId="403"/>
          <ac:spMkLst>
            <pc:docMk/>
            <pc:sldMk cId="0" sldId="292"/>
            <ac:spMk id="5" creationId="{00000000-0000-0000-0000-000000000000}"/>
          </ac:spMkLst>
        </pc:spChg>
        <pc:spChg chg="mod">
          <ac:chgData name="Xicheng Liu" userId="b561909b-1fc9-4629-899b-7e36c528a276" providerId="ADAL" clId="{935FA28E-D5FA-4055-B083-0895BC1F4F7E}" dt="2026-10-25T16:27:14.970" v="217" actId="403"/>
          <ac:spMkLst>
            <pc:docMk/>
            <pc:sldMk cId="0" sldId="292"/>
            <ac:spMk id="8" creationId="{00000000-0000-0000-0000-000000000000}"/>
          </ac:spMkLst>
        </pc:spChg>
        <pc:spChg chg="mod">
          <ac:chgData name="Xicheng Liu" userId="b561909b-1fc9-4629-899b-7e36c528a276" providerId="ADAL" clId="{935FA28E-D5FA-4055-B083-0895BC1F4F7E}" dt="2026-10-25T16:27:14.970" v="217" actId="403"/>
          <ac:spMkLst>
            <pc:docMk/>
            <pc:sldMk cId="0" sldId="292"/>
            <ac:spMk id="11" creationId="{00000000-0000-0000-0000-000000000000}"/>
          </ac:spMkLst>
        </pc:spChg>
        <pc:spChg chg="mod">
          <ac:chgData name="Xicheng Liu" userId="b561909b-1fc9-4629-899b-7e36c528a276" providerId="ADAL" clId="{935FA28E-D5FA-4055-B083-0895BC1F4F7E}" dt="2026-10-25T16:27:14.970" v="217" actId="403"/>
          <ac:spMkLst>
            <pc:docMk/>
            <pc:sldMk cId="0" sldId="292"/>
            <ac:spMk id="14" creationId="{00000000-0000-0000-0000-000000000000}"/>
          </ac:spMkLst>
        </pc:spChg>
        <pc:spChg chg="mod">
          <ac:chgData name="Xicheng Liu" userId="b561909b-1fc9-4629-899b-7e36c528a276" providerId="ADAL" clId="{935FA28E-D5FA-4055-B083-0895BC1F4F7E}" dt="2026-10-25T16:27:14.970" v="217" actId="403"/>
          <ac:spMkLst>
            <pc:docMk/>
            <pc:sldMk cId="0" sldId="292"/>
            <ac:spMk id="17" creationId="{00000000-0000-0000-0000-000000000000}"/>
          </ac:spMkLst>
        </pc:spChg>
        <pc:spChg chg="mod">
          <ac:chgData name="Xicheng Liu" userId="b561909b-1fc9-4629-899b-7e36c528a276" providerId="ADAL" clId="{935FA28E-D5FA-4055-B083-0895BC1F4F7E}" dt="2026-10-25T16:27:14.970" v="217" actId="403"/>
          <ac:spMkLst>
            <pc:docMk/>
            <pc:sldMk cId="0" sldId="292"/>
            <ac:spMk id="20" creationId="{00000000-0000-0000-0000-000000000000}"/>
          </ac:spMkLst>
        </pc:spChg>
      </pc:sldChg>
      <pc:sldChg chg="modSp mod">
        <pc:chgData name="Xicheng Liu" userId="b561909b-1fc9-4629-899b-7e36c528a276" providerId="ADAL" clId="{935FA28E-D5FA-4055-B083-0895BC1F4F7E}" dt="2026-10-25T16:27:30.252" v="223" actId="27636"/>
        <pc:sldMkLst>
          <pc:docMk/>
          <pc:sldMk cId="0" sldId="295"/>
        </pc:sldMkLst>
        <pc:spChg chg="mod">
          <ac:chgData name="Xicheng Liu" userId="b561909b-1fc9-4629-899b-7e36c528a276" providerId="ADAL" clId="{935FA28E-D5FA-4055-B083-0895BC1F4F7E}" dt="2026-10-25T16:27:30.252" v="223" actId="27636"/>
          <ac:spMkLst>
            <pc:docMk/>
            <pc:sldMk cId="0" sldId="295"/>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2171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svg"/><Relationship Id="rId4" Type="http://schemas.openxmlformats.org/officeDocument/2006/relationships/image" Target="../media/image26.sv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5.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766391"/>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Spirituality Versus Religion: The Generic Case</a:t>
            </a:r>
            <a:endParaRPr lang="en-US" sz="4650" dirty="0"/>
          </a:p>
        </p:txBody>
      </p:sp>
      <p:sp>
        <p:nvSpPr>
          <p:cNvPr id="4" name="Text 1"/>
          <p:cNvSpPr/>
          <p:nvPr/>
        </p:nvSpPr>
        <p:spPr>
          <a:xfrm>
            <a:off x="661475" y="4335661"/>
            <a:ext cx="6296860"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Day 4 · Lecture 2 of 2 — </a:t>
            </a:r>
            <a:r>
              <a:rPr lang="en-US" sz="1850" i="1" dirty="0">
                <a:solidFill>
                  <a:srgbClr val="3C3939"/>
                </a:solidFill>
                <a:latin typeface="Inter" pitchFamily="34" charset="0"/>
                <a:ea typeface="Inter" pitchFamily="34" charset="-122"/>
                <a:cs typeface="Inter" pitchFamily="34" charset="-120"/>
              </a:rPr>
              <a:t>Spirituality or Religion? The Anchoring Question</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883047"/>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What We're Covering Today</a:t>
            </a:r>
            <a:endParaRPr lang="en-US" sz="4150" dirty="0"/>
          </a:p>
        </p:txBody>
      </p:sp>
      <p:sp>
        <p:nvSpPr>
          <p:cNvPr id="3" name="Text 1"/>
          <p:cNvSpPr/>
          <p:nvPr/>
        </p:nvSpPr>
        <p:spPr>
          <a:xfrm>
            <a:off x="661475" y="1930202"/>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01</a:t>
            </a:r>
            <a:endParaRPr lang="en-US" sz="1650" dirty="0"/>
          </a:p>
        </p:txBody>
      </p:sp>
      <p:sp>
        <p:nvSpPr>
          <p:cNvPr id="4" name="Shape 2"/>
          <p:cNvSpPr/>
          <p:nvPr/>
        </p:nvSpPr>
        <p:spPr>
          <a:xfrm>
            <a:off x="661475" y="2266156"/>
            <a:ext cx="5338728" cy="25400"/>
          </a:xfrm>
          <a:prstGeom prst="rect">
            <a:avLst/>
          </a:prstGeom>
          <a:solidFill>
            <a:srgbClr val="1B1B27"/>
          </a:solidFill>
          <a:ln/>
        </p:spPr>
        <p:txBody>
          <a:bodyPr/>
          <a:lstStyle/>
          <a:p>
            <a:endParaRPr lang="en-GB"/>
          </a:p>
        </p:txBody>
      </p:sp>
      <p:sp>
        <p:nvSpPr>
          <p:cNvPr id="5" name="Text 3"/>
          <p:cNvSpPr/>
          <p:nvPr/>
        </p:nvSpPr>
        <p:spPr>
          <a:xfrm>
            <a:off x="661475" y="2423220"/>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Drawing the Line</a:t>
            </a:r>
            <a:endParaRPr lang="en-US" sz="2050" dirty="0"/>
          </a:p>
        </p:txBody>
      </p:sp>
      <p:sp>
        <p:nvSpPr>
          <p:cNvPr id="6" name="Text 4"/>
          <p:cNvSpPr/>
          <p:nvPr/>
        </p:nvSpPr>
        <p:spPr>
          <a:xfrm>
            <a:off x="661475" y="2870200"/>
            <a:ext cx="5338728" cy="323155"/>
          </a:xfrm>
          <a:prstGeom prst="rect">
            <a:avLst/>
          </a:prstGeom>
          <a:noFill/>
          <a:ln/>
        </p:spPr>
        <p:txBody>
          <a:bodyPr wrap="none" lIns="0" tIns="0" rIns="0" bIns="0" rtlCol="0" anchor="t"/>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Spirituality vs. religion — is the distinction coherent?</a:t>
            </a:r>
            <a:endParaRPr lang="en-US" sz="1650" dirty="0"/>
          </a:p>
        </p:txBody>
      </p:sp>
      <p:sp>
        <p:nvSpPr>
          <p:cNvPr id="7" name="Text 5"/>
          <p:cNvSpPr/>
          <p:nvPr/>
        </p:nvSpPr>
        <p:spPr>
          <a:xfrm>
            <a:off x="6191492" y="1930202"/>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02</a:t>
            </a:r>
            <a:endParaRPr lang="en-US" sz="1650" dirty="0"/>
          </a:p>
        </p:txBody>
      </p:sp>
      <p:sp>
        <p:nvSpPr>
          <p:cNvPr id="8" name="Shape 6"/>
          <p:cNvSpPr/>
          <p:nvPr/>
        </p:nvSpPr>
        <p:spPr>
          <a:xfrm>
            <a:off x="6191492" y="2266156"/>
            <a:ext cx="5338728" cy="25400"/>
          </a:xfrm>
          <a:prstGeom prst="rect">
            <a:avLst/>
          </a:prstGeom>
          <a:solidFill>
            <a:srgbClr val="1B1B27"/>
          </a:solidFill>
          <a:ln/>
        </p:spPr>
        <p:txBody>
          <a:bodyPr/>
          <a:lstStyle/>
          <a:p>
            <a:endParaRPr lang="en-GB"/>
          </a:p>
        </p:txBody>
      </p:sp>
      <p:sp>
        <p:nvSpPr>
          <p:cNvPr id="9" name="Text 7"/>
          <p:cNvSpPr/>
          <p:nvPr/>
        </p:nvSpPr>
        <p:spPr>
          <a:xfrm>
            <a:off x="6191492" y="2423220"/>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Making the Sacred Generic</a:t>
            </a:r>
            <a:endParaRPr lang="en-US" sz="2050" dirty="0"/>
          </a:p>
        </p:txBody>
      </p:sp>
      <p:sp>
        <p:nvSpPr>
          <p:cNvPr id="10" name="Text 8"/>
          <p:cNvSpPr/>
          <p:nvPr/>
        </p:nvSpPr>
        <p:spPr>
          <a:xfrm>
            <a:off x="6191492" y="2870200"/>
            <a:ext cx="5338728" cy="323155"/>
          </a:xfrm>
          <a:prstGeom prst="rect">
            <a:avLst/>
          </a:prstGeom>
          <a:noFill/>
          <a:ln/>
        </p:spPr>
        <p:txBody>
          <a:bodyPr wrap="none" lIns="0" tIns="0" rIns="0" bIns="0" rtlCol="0" anchor="t"/>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Fry's continuum of 'God as a higher power'</a:t>
            </a:r>
            <a:endParaRPr lang="en-US" sz="1650" dirty="0"/>
          </a:p>
        </p:txBody>
      </p:sp>
      <p:sp>
        <p:nvSpPr>
          <p:cNvPr id="11" name="Text 9"/>
          <p:cNvSpPr/>
          <p:nvPr/>
        </p:nvSpPr>
        <p:spPr>
          <a:xfrm>
            <a:off x="661475" y="3544094"/>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03</a:t>
            </a:r>
            <a:endParaRPr lang="en-US" sz="1650" dirty="0"/>
          </a:p>
        </p:txBody>
      </p:sp>
      <p:sp>
        <p:nvSpPr>
          <p:cNvPr id="12" name="Shape 10"/>
          <p:cNvSpPr/>
          <p:nvPr/>
        </p:nvSpPr>
        <p:spPr>
          <a:xfrm>
            <a:off x="661475" y="3880048"/>
            <a:ext cx="5338728" cy="25400"/>
          </a:xfrm>
          <a:prstGeom prst="rect">
            <a:avLst/>
          </a:prstGeom>
          <a:solidFill>
            <a:srgbClr val="1B1B27"/>
          </a:solidFill>
          <a:ln/>
        </p:spPr>
        <p:txBody>
          <a:bodyPr/>
          <a:lstStyle/>
          <a:p>
            <a:endParaRPr lang="en-GB"/>
          </a:p>
        </p:txBody>
      </p:sp>
      <p:sp>
        <p:nvSpPr>
          <p:cNvPr id="13" name="Text 11"/>
          <p:cNvSpPr/>
          <p:nvPr/>
        </p:nvSpPr>
        <p:spPr>
          <a:xfrm>
            <a:off x="661475" y="4037112"/>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Spiritual Leadership Theory</a:t>
            </a:r>
            <a:endParaRPr lang="en-US" sz="2050" dirty="0"/>
          </a:p>
        </p:txBody>
      </p:sp>
      <p:sp>
        <p:nvSpPr>
          <p:cNvPr id="14" name="Text 12"/>
          <p:cNvSpPr/>
          <p:nvPr/>
        </p:nvSpPr>
        <p:spPr>
          <a:xfrm>
            <a:off x="661475" y="4484092"/>
            <a:ext cx="5338728" cy="323155"/>
          </a:xfrm>
          <a:prstGeom prst="rect">
            <a:avLst/>
          </a:prstGeom>
          <a:noFill/>
          <a:ln/>
        </p:spPr>
        <p:txBody>
          <a:bodyPr wrap="none" lIns="0" tIns="0" rIns="0" bIns="0" rtlCol="0" anchor="t"/>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Calling, membership and universal motivation</a:t>
            </a:r>
            <a:endParaRPr lang="en-US" sz="1650" dirty="0"/>
          </a:p>
        </p:txBody>
      </p:sp>
      <p:sp>
        <p:nvSpPr>
          <p:cNvPr id="15" name="Text 13"/>
          <p:cNvSpPr/>
          <p:nvPr/>
        </p:nvSpPr>
        <p:spPr>
          <a:xfrm>
            <a:off x="6191492" y="3544094"/>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04</a:t>
            </a:r>
            <a:endParaRPr lang="en-US" sz="1650" dirty="0"/>
          </a:p>
        </p:txBody>
      </p:sp>
      <p:sp>
        <p:nvSpPr>
          <p:cNvPr id="16" name="Shape 14"/>
          <p:cNvSpPr/>
          <p:nvPr/>
        </p:nvSpPr>
        <p:spPr>
          <a:xfrm>
            <a:off x="6191492" y="3880048"/>
            <a:ext cx="5338728" cy="25400"/>
          </a:xfrm>
          <a:prstGeom prst="rect">
            <a:avLst/>
          </a:prstGeom>
          <a:solidFill>
            <a:srgbClr val="1B1B27"/>
          </a:solidFill>
          <a:ln/>
        </p:spPr>
        <p:txBody>
          <a:bodyPr/>
          <a:lstStyle/>
          <a:p>
            <a:endParaRPr lang="en-GB"/>
          </a:p>
        </p:txBody>
      </p:sp>
      <p:sp>
        <p:nvSpPr>
          <p:cNvPr id="17" name="Text 15"/>
          <p:cNvSpPr/>
          <p:nvPr/>
        </p:nvSpPr>
        <p:spPr>
          <a:xfrm>
            <a:off x="6191492" y="4037112"/>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Measuring Spirituality</a:t>
            </a:r>
            <a:endParaRPr lang="en-US" sz="2050" dirty="0"/>
          </a:p>
        </p:txBody>
      </p:sp>
      <p:sp>
        <p:nvSpPr>
          <p:cNvPr id="18" name="Text 16"/>
          <p:cNvSpPr/>
          <p:nvPr/>
        </p:nvSpPr>
        <p:spPr>
          <a:xfrm>
            <a:off x="6191492" y="4484092"/>
            <a:ext cx="5338728" cy="323155"/>
          </a:xfrm>
          <a:prstGeom prst="rect">
            <a:avLst/>
          </a:prstGeom>
          <a:noFill/>
          <a:ln/>
        </p:spPr>
        <p:txBody>
          <a:bodyPr wrap="none" lIns="0" tIns="0" rIns="0" bIns="0" rtlCol="0" anchor="t"/>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Can a generic construct be scientifically rigorous?</a:t>
            </a:r>
            <a:endParaRPr lang="en-US" sz="1650" dirty="0"/>
          </a:p>
        </p:txBody>
      </p:sp>
      <p:sp>
        <p:nvSpPr>
          <p:cNvPr id="19" name="Shape 17"/>
          <p:cNvSpPr/>
          <p:nvPr/>
        </p:nvSpPr>
        <p:spPr>
          <a:xfrm>
            <a:off x="661475" y="5181997"/>
            <a:ext cx="10868745" cy="792857"/>
          </a:xfrm>
          <a:prstGeom prst="roundRect">
            <a:avLst>
              <a:gd name="adj" fmla="val 11264"/>
            </a:avLst>
          </a:prstGeom>
          <a:solidFill>
            <a:srgbClr val="E1E1EA"/>
          </a:solidFill>
          <a:ln/>
        </p:spPr>
        <p:txBody>
          <a:bodyPr/>
          <a:lstStyle/>
          <a:p>
            <a:endParaRPr lang="en-GB"/>
          </a:p>
        </p:txBody>
      </p:sp>
      <p:pic>
        <p:nvPicPr>
          <p:cNvPr id="20" name="Image 0" descr="preencoded.png"/>
          <p:cNvPicPr>
            <a:picLocks noChangeAspect="1"/>
          </p:cNvPicPr>
          <p:nvPr/>
        </p:nvPicPr>
        <p:blipFill>
          <a:blip r:embed="rId3"/>
          <a:stretch>
            <a:fillRect/>
          </a:stretch>
        </p:blipFill>
        <p:spPr>
          <a:xfrm>
            <a:off x="874095" y="5456138"/>
            <a:ext cx="265800" cy="212626"/>
          </a:xfrm>
          <a:prstGeom prst="rect">
            <a:avLst/>
          </a:prstGeom>
        </p:spPr>
      </p:pic>
      <p:sp>
        <p:nvSpPr>
          <p:cNvPr id="21" name="Text 18"/>
          <p:cNvSpPr/>
          <p:nvPr/>
        </p:nvSpPr>
        <p:spPr>
          <a:xfrm>
            <a:off x="1352516" y="5426373"/>
            <a:ext cx="10574668" cy="323155"/>
          </a:xfrm>
          <a:prstGeom prst="rect">
            <a:avLst/>
          </a:prstGeom>
          <a:noFill/>
          <a:ln/>
        </p:spPr>
        <p:txBody>
          <a:bodyPr wrap="none" lIns="0" tIns="0" rIns="0" bIns="0" rtlCol="0" anchor="t"/>
          <a:lstStyle/>
          <a:p>
            <a:pPr marL="0" indent="0" algn="l">
              <a:lnSpc>
                <a:spcPct val="127000"/>
              </a:lnSpc>
              <a:buNone/>
            </a:pPr>
            <a:r>
              <a:rPr lang="en-US" sz="1650" dirty="0">
                <a:solidFill>
                  <a:srgbClr val="000000"/>
                </a:solidFill>
                <a:latin typeface="Inter" pitchFamily="34" charset="0"/>
                <a:ea typeface="Inter" pitchFamily="34" charset="-122"/>
                <a:cs typeface="Inter" pitchFamily="34" charset="-120"/>
              </a:rPr>
              <a:t>Day 5 will put this entire case on trial. Today we build the strongest version of it.</a:t>
            </a:r>
            <a:endParaRPr lang="en-US" sz="16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1204020"/>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Module Information</a:t>
            </a:r>
            <a:endParaRPr lang="en-US" sz="4650" dirty="0"/>
          </a:p>
        </p:txBody>
      </p:sp>
      <p:sp>
        <p:nvSpPr>
          <p:cNvPr id="3" name="Text 1"/>
          <p:cNvSpPr/>
          <p:nvPr/>
        </p:nvSpPr>
        <p:spPr>
          <a:xfrm>
            <a:off x="661475" y="2532955"/>
            <a:ext cx="5146149"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Primary Readings</a:t>
            </a:r>
            <a:endParaRPr lang="en-US" sz="2300" dirty="0"/>
          </a:p>
        </p:txBody>
      </p:sp>
      <p:sp>
        <p:nvSpPr>
          <p:cNvPr id="4" name="Text 2"/>
          <p:cNvSpPr/>
          <p:nvPr/>
        </p:nvSpPr>
        <p:spPr>
          <a:xfrm>
            <a:off x="661475" y="3138388"/>
            <a:ext cx="5146149" cy="1759645"/>
          </a:xfrm>
          <a:prstGeom prst="rect">
            <a:avLst/>
          </a:prstGeom>
          <a:noFill/>
          <a:ln/>
        </p:spPr>
        <p:txBody>
          <a:bodyPr wrap="square" lIns="0" tIns="0" rIns="0" bIns="0" rtlCol="0" anchor="t">
            <a:normAutofit/>
          </a:bodyPr>
          <a:lstStyle/>
          <a:p>
            <a:pPr marL="375920" indent="-375920" algn="l">
              <a:lnSpc>
                <a:spcPct val="133000"/>
              </a:lnSpc>
              <a:buSzPct val="100000"/>
              <a:buChar char="•"/>
            </a:pPr>
            <a:r>
              <a:rPr lang="en-US" sz="1850" dirty="0">
                <a:solidFill>
                  <a:srgbClr val="3C3939"/>
                </a:solidFill>
                <a:latin typeface="Inter" pitchFamily="34" charset="0"/>
                <a:ea typeface="Inter" pitchFamily="34" charset="-122"/>
                <a:cs typeface="Inter" pitchFamily="34" charset="-120"/>
              </a:rPr>
              <a:t>Fry (2003)</a:t>
            </a:r>
            <a:endParaRPr lang="en-US" sz="1850" dirty="0"/>
          </a:p>
          <a:p>
            <a:pPr marL="375920" indent="-375920" algn="l">
              <a:lnSpc>
                <a:spcPct val="133000"/>
              </a:lnSpc>
              <a:buSzPct val="100000"/>
              <a:buChar char="•"/>
            </a:pPr>
            <a:r>
              <a:rPr lang="en-US" sz="1850" dirty="0">
                <a:solidFill>
                  <a:srgbClr val="3C3939"/>
                </a:solidFill>
                <a:latin typeface="Inter" pitchFamily="34" charset="0"/>
                <a:ea typeface="Inter" pitchFamily="34" charset="-122"/>
                <a:cs typeface="Inter" pitchFamily="34" charset="-120"/>
              </a:rPr>
              <a:t>Garcia-Zamor (2003)</a:t>
            </a:r>
            <a:endParaRPr lang="en-US" sz="1850" dirty="0"/>
          </a:p>
          <a:p>
            <a:pPr marL="375920" indent="-375920" algn="l">
              <a:lnSpc>
                <a:spcPct val="133000"/>
              </a:lnSpc>
              <a:buSzPct val="100000"/>
              <a:buChar char="•"/>
            </a:pPr>
            <a:r>
              <a:rPr lang="en-US" sz="1850" dirty="0">
                <a:solidFill>
                  <a:srgbClr val="3C3939"/>
                </a:solidFill>
                <a:latin typeface="Inter" pitchFamily="34" charset="0"/>
                <a:ea typeface="Inter" pitchFamily="34" charset="-122"/>
                <a:cs typeface="Inter" pitchFamily="34" charset="-120"/>
              </a:rPr>
              <a:t>Houghton, Neck &amp; Krishnakumar (2016)</a:t>
            </a:r>
            <a:endParaRPr lang="en-US" sz="1850" dirty="0"/>
          </a:p>
          <a:p>
            <a:pPr marL="375920" indent="-375920" algn="l">
              <a:lnSpc>
                <a:spcPct val="133000"/>
              </a:lnSpc>
              <a:buSzPct val="100000"/>
              <a:buChar char="•"/>
            </a:pPr>
            <a:r>
              <a:rPr lang="en-US" sz="1850" dirty="0">
                <a:solidFill>
                  <a:srgbClr val="3C3939"/>
                </a:solidFill>
                <a:latin typeface="Inter" pitchFamily="34" charset="0"/>
                <a:ea typeface="Inter" pitchFamily="34" charset="-122"/>
                <a:cs typeface="Inter" pitchFamily="34" charset="-120"/>
              </a:rPr>
              <a:t>Steingard (2005) — secondary</a:t>
            </a:r>
            <a:endParaRPr lang="en-US" sz="1850" dirty="0"/>
          </a:p>
        </p:txBody>
      </p:sp>
      <p:sp>
        <p:nvSpPr>
          <p:cNvPr id="5" name="Text 3"/>
          <p:cNvSpPr/>
          <p:nvPr/>
        </p:nvSpPr>
        <p:spPr>
          <a:xfrm>
            <a:off x="6390421" y="2532955"/>
            <a:ext cx="5146149"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Three Core Questions</a:t>
            </a:r>
            <a:endParaRPr lang="en-US" sz="2300" dirty="0"/>
          </a:p>
        </p:txBody>
      </p:sp>
      <p:sp>
        <p:nvSpPr>
          <p:cNvPr id="6" name="Text 4"/>
          <p:cNvSpPr/>
          <p:nvPr/>
        </p:nvSpPr>
        <p:spPr>
          <a:xfrm>
            <a:off x="6390421" y="3138388"/>
            <a:ext cx="5146149" cy="2432844"/>
          </a:xfrm>
          <a:prstGeom prst="rect">
            <a:avLst/>
          </a:prstGeom>
          <a:noFill/>
          <a:ln/>
        </p:spPr>
        <p:txBody>
          <a:bodyPr wrap="square" lIns="0" tIns="0" rIns="0" bIns="0" rtlCol="0" anchor="t">
            <a:normAutofit/>
          </a:bodyPr>
          <a:lstStyle/>
          <a:p>
            <a:pPr marL="375920" indent="-375920" algn="l">
              <a:lnSpc>
                <a:spcPct val="133000"/>
              </a:lnSpc>
              <a:buSzPct val="100000"/>
              <a:buFont typeface="+mj-lt"/>
              <a:buAutoNum type="arabicPeriod"/>
            </a:pPr>
            <a:r>
              <a:rPr lang="en-US" sz="1850" dirty="0">
                <a:solidFill>
                  <a:srgbClr val="3C3939"/>
                </a:solidFill>
                <a:latin typeface="Inter" pitchFamily="34" charset="0"/>
                <a:ea typeface="Inter" pitchFamily="34" charset="-122"/>
                <a:cs typeface="Inter" pitchFamily="34" charset="-120"/>
              </a:rPr>
              <a:t>Is the spirituality/religion distinction coherent, or merely convenient?</a:t>
            </a:r>
            <a:endParaRPr lang="en-US" sz="1850" dirty="0"/>
          </a:p>
          <a:p>
            <a:pPr marL="375920" indent="-375920" algn="l">
              <a:lnSpc>
                <a:spcPct val="133000"/>
              </a:lnSpc>
              <a:buSzPct val="100000"/>
              <a:buFont typeface="+mj-lt"/>
              <a:buAutoNum type="arabicPeriod" startAt="2"/>
            </a:pPr>
            <a:r>
              <a:rPr lang="en-US" sz="1850" dirty="0">
                <a:solidFill>
                  <a:srgbClr val="3C3939"/>
                </a:solidFill>
                <a:latin typeface="Inter" pitchFamily="34" charset="0"/>
                <a:ea typeface="Inter" pitchFamily="34" charset="-122"/>
                <a:cs typeface="Inter" pitchFamily="34" charset="-120"/>
              </a:rPr>
              <a:t>Why should workplaces host spirituality but not religion?</a:t>
            </a:r>
            <a:endParaRPr lang="en-US" sz="1850" dirty="0"/>
          </a:p>
          <a:p>
            <a:pPr marL="375920" indent="-375920" algn="l">
              <a:lnSpc>
                <a:spcPct val="133000"/>
              </a:lnSpc>
              <a:buSzPct val="100000"/>
              <a:buFont typeface="+mj-lt"/>
              <a:buAutoNum type="arabicPeriod" startAt="3"/>
            </a:pPr>
            <a:r>
              <a:rPr lang="en-US" sz="1850" dirty="0">
                <a:solidFill>
                  <a:srgbClr val="3C3939"/>
                </a:solidFill>
                <a:latin typeface="Inter" pitchFamily="34" charset="0"/>
                <a:ea typeface="Inter" pitchFamily="34" charset="-122"/>
                <a:cs typeface="Inter" pitchFamily="34" charset="-120"/>
              </a:rPr>
              <a:t>Can a generic spirituality be defined and measured without importing one tradition?</a:t>
            </a:r>
            <a:endParaRPr lang="en-US" sz="1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675382"/>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Learning Objectives</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644352"/>
            <a:ext cx="5349047" cy="2332335"/>
          </a:xfrm>
          <a:prstGeom prst="rect">
            <a:avLst/>
          </a:prstGeom>
        </p:spPr>
      </p:pic>
      <p:sp>
        <p:nvSpPr>
          <p:cNvPr id="4" name="Text 1"/>
          <p:cNvSpPr/>
          <p:nvPr/>
        </p:nvSpPr>
        <p:spPr>
          <a:xfrm>
            <a:off x="3185338" y="1779488"/>
            <a:ext cx="301221" cy="376535"/>
          </a:xfrm>
          <a:prstGeom prst="rect">
            <a:avLst/>
          </a:prstGeom>
          <a:noFill/>
          <a:ln/>
        </p:spPr>
        <p:txBody>
          <a:bodyPr wrap="none" lIns="0" tIns="0" rIns="0" bIns="0" rtlCol="0" anchor="ctr"/>
          <a:lstStyle/>
          <a:p>
            <a:pPr marL="0" indent="0" algn="ctr">
              <a:lnSpc>
                <a:spcPct val="100000"/>
              </a:lnSpc>
              <a:buNone/>
            </a:pPr>
            <a:r>
              <a:rPr lang="en-US" sz="2350" b="1" dirty="0">
                <a:solidFill>
                  <a:srgbClr val="3C3939"/>
                </a:solidFill>
                <a:latin typeface="Inter Bold" pitchFamily="34" charset="0"/>
                <a:ea typeface="Inter Bold" pitchFamily="34" charset="-122"/>
                <a:cs typeface="Inter Bold" pitchFamily="34" charset="-120"/>
              </a:rPr>
              <a:t>1</a:t>
            </a:r>
            <a:endParaRPr lang="en-US" sz="2350" dirty="0"/>
          </a:p>
        </p:txBody>
      </p:sp>
      <p:sp>
        <p:nvSpPr>
          <p:cNvPr id="5" name="Text 2"/>
          <p:cNvSpPr/>
          <p:nvPr/>
        </p:nvSpPr>
        <p:spPr>
          <a:xfrm>
            <a:off x="887688" y="2442865"/>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Explain the Distinction</a:t>
            </a:r>
            <a:endParaRPr lang="en-US" sz="1950" dirty="0"/>
          </a:p>
        </p:txBody>
      </p:sp>
      <p:sp>
        <p:nvSpPr>
          <p:cNvPr id="6" name="Text 3"/>
          <p:cNvSpPr/>
          <p:nvPr/>
        </p:nvSpPr>
        <p:spPr>
          <a:xfrm>
            <a:off x="887688" y="2858988"/>
            <a:ext cx="4896620"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Restate how Fry, Garcia-Zamor and Steingard define spirituality as the broader, compatible-but-distinct category.</a:t>
            </a:r>
            <a:endParaRPr lang="en-US" sz="15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1173" y="1644352"/>
            <a:ext cx="5349047" cy="2332335"/>
          </a:xfrm>
          <a:prstGeom prst="rect">
            <a:avLst/>
          </a:prstGeom>
        </p:spPr>
      </p:pic>
      <p:sp>
        <p:nvSpPr>
          <p:cNvPr id="8" name="Text 4"/>
          <p:cNvSpPr/>
          <p:nvPr/>
        </p:nvSpPr>
        <p:spPr>
          <a:xfrm>
            <a:off x="8705037" y="1779488"/>
            <a:ext cx="301221" cy="376535"/>
          </a:xfrm>
          <a:prstGeom prst="rect">
            <a:avLst/>
          </a:prstGeom>
          <a:noFill/>
          <a:ln/>
        </p:spPr>
        <p:txBody>
          <a:bodyPr wrap="none" lIns="0" tIns="0" rIns="0" bIns="0" rtlCol="0" anchor="ctr"/>
          <a:lstStyle/>
          <a:p>
            <a:pPr marL="0" indent="0" algn="ctr">
              <a:lnSpc>
                <a:spcPct val="100000"/>
              </a:lnSpc>
              <a:buNone/>
            </a:pPr>
            <a:r>
              <a:rPr lang="en-US" sz="2350" b="1" dirty="0">
                <a:solidFill>
                  <a:srgbClr val="3C3939"/>
                </a:solidFill>
                <a:latin typeface="Inter Bold" pitchFamily="34" charset="0"/>
                <a:ea typeface="Inter Bold" pitchFamily="34" charset="-122"/>
                <a:cs typeface="Inter Bold" pitchFamily="34" charset="-120"/>
              </a:rPr>
              <a:t>2</a:t>
            </a:r>
            <a:endParaRPr lang="en-US" sz="2350" dirty="0"/>
          </a:p>
        </p:txBody>
      </p:sp>
      <p:sp>
        <p:nvSpPr>
          <p:cNvPr id="9" name="Text 5"/>
          <p:cNvSpPr/>
          <p:nvPr/>
        </p:nvSpPr>
        <p:spPr>
          <a:xfrm>
            <a:off x="6407387" y="2442865"/>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Analyse Fry's Continuum</a:t>
            </a:r>
            <a:endParaRPr lang="en-US" sz="1950" dirty="0"/>
          </a:p>
        </p:txBody>
      </p:sp>
      <p:sp>
        <p:nvSpPr>
          <p:cNvPr id="10" name="Text 6"/>
          <p:cNvSpPr/>
          <p:nvPr/>
        </p:nvSpPr>
        <p:spPr>
          <a:xfrm>
            <a:off x="6407387" y="2858988"/>
            <a:ext cx="4896620"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Compare humanistic, theistic and pantheistic poles of 'God as a higher power'.</a:t>
            </a:r>
            <a:endParaRPr lang="en-US" sz="155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4147344"/>
            <a:ext cx="5349047" cy="2035175"/>
          </a:xfrm>
          <a:prstGeom prst="rect">
            <a:avLst/>
          </a:prstGeom>
        </p:spPr>
      </p:pic>
      <p:sp>
        <p:nvSpPr>
          <p:cNvPr id="12" name="Text 7"/>
          <p:cNvSpPr/>
          <p:nvPr/>
        </p:nvSpPr>
        <p:spPr>
          <a:xfrm>
            <a:off x="3185338" y="4282480"/>
            <a:ext cx="301221" cy="376535"/>
          </a:xfrm>
          <a:prstGeom prst="rect">
            <a:avLst/>
          </a:prstGeom>
          <a:noFill/>
          <a:ln/>
        </p:spPr>
        <p:txBody>
          <a:bodyPr wrap="none" lIns="0" tIns="0" rIns="0" bIns="0" rtlCol="0" anchor="ctr"/>
          <a:lstStyle/>
          <a:p>
            <a:pPr marL="0" indent="0" algn="ctr">
              <a:lnSpc>
                <a:spcPct val="100000"/>
              </a:lnSpc>
              <a:buNone/>
            </a:pPr>
            <a:r>
              <a:rPr lang="en-US" sz="2350" b="1" dirty="0">
                <a:solidFill>
                  <a:srgbClr val="3C3939"/>
                </a:solidFill>
                <a:latin typeface="Inter Bold" pitchFamily="34" charset="0"/>
                <a:ea typeface="Inter Bold" pitchFamily="34" charset="-122"/>
                <a:cs typeface="Inter Bold" pitchFamily="34" charset="-120"/>
              </a:rPr>
              <a:t>3</a:t>
            </a:r>
            <a:endParaRPr lang="en-US" sz="2350" dirty="0"/>
          </a:p>
        </p:txBody>
      </p:sp>
      <p:sp>
        <p:nvSpPr>
          <p:cNvPr id="13" name="Text 8"/>
          <p:cNvSpPr/>
          <p:nvPr/>
        </p:nvSpPr>
        <p:spPr>
          <a:xfrm>
            <a:off x="887688" y="4945856"/>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Summarise Construct Development</a:t>
            </a:r>
            <a:endParaRPr lang="en-US" sz="1950" dirty="0"/>
          </a:p>
        </p:txBody>
      </p:sp>
      <p:sp>
        <p:nvSpPr>
          <p:cNvPr id="14" name="Text 9"/>
          <p:cNvSpPr/>
          <p:nvPr/>
        </p:nvSpPr>
        <p:spPr>
          <a:xfrm>
            <a:off x="887688" y="5361980"/>
            <a:ext cx="4896620"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Explain how inner life, meaningful work and community became a measurable scientific object.</a:t>
            </a:r>
            <a:endParaRPr lang="en-US" sz="1550"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81173" y="4147344"/>
            <a:ext cx="5349047" cy="2035175"/>
          </a:xfrm>
          <a:prstGeom prst="rect">
            <a:avLst/>
          </a:prstGeom>
        </p:spPr>
      </p:pic>
      <p:sp>
        <p:nvSpPr>
          <p:cNvPr id="16" name="Text 10"/>
          <p:cNvSpPr/>
          <p:nvPr/>
        </p:nvSpPr>
        <p:spPr>
          <a:xfrm>
            <a:off x="8705037" y="4282480"/>
            <a:ext cx="301221" cy="376535"/>
          </a:xfrm>
          <a:prstGeom prst="rect">
            <a:avLst/>
          </a:prstGeom>
          <a:noFill/>
          <a:ln/>
        </p:spPr>
        <p:txBody>
          <a:bodyPr wrap="none" lIns="0" tIns="0" rIns="0" bIns="0" rtlCol="0" anchor="ctr"/>
          <a:lstStyle/>
          <a:p>
            <a:pPr marL="0" indent="0" algn="ctr">
              <a:lnSpc>
                <a:spcPct val="100000"/>
              </a:lnSpc>
              <a:buNone/>
            </a:pPr>
            <a:r>
              <a:rPr lang="en-US" sz="2350" b="1" dirty="0">
                <a:solidFill>
                  <a:srgbClr val="3C3939"/>
                </a:solidFill>
                <a:latin typeface="Inter Bold" pitchFamily="34" charset="0"/>
                <a:ea typeface="Inter Bold" pitchFamily="34" charset="-122"/>
                <a:cs typeface="Inter Bold" pitchFamily="34" charset="-120"/>
              </a:rPr>
              <a:t>4</a:t>
            </a:r>
            <a:endParaRPr lang="en-US" sz="2350" dirty="0"/>
          </a:p>
        </p:txBody>
      </p:sp>
      <p:sp>
        <p:nvSpPr>
          <p:cNvPr id="17" name="Text 11"/>
          <p:cNvSpPr/>
          <p:nvPr/>
        </p:nvSpPr>
        <p:spPr>
          <a:xfrm>
            <a:off x="6407387" y="4945856"/>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Evaluate the Rationale</a:t>
            </a:r>
            <a:endParaRPr lang="en-US" sz="1950" dirty="0"/>
          </a:p>
        </p:txBody>
      </p:sp>
      <p:sp>
        <p:nvSpPr>
          <p:cNvPr id="18" name="Text 12"/>
          <p:cNvSpPr/>
          <p:nvPr/>
        </p:nvSpPr>
        <p:spPr>
          <a:xfrm>
            <a:off x="6407387" y="5361980"/>
            <a:ext cx="4896620"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Appraise the pluralist and legal case for spirituality-in, religion-out — and its admitted limits.</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803771"/>
            <a:ext cx="6296860"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Three Founding Definitions</a:t>
            </a:r>
            <a:endParaRPr lang="en-US" sz="345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1556841"/>
            <a:ext cx="6296860" cy="1741289"/>
          </a:xfrm>
          <a:prstGeom prst="rect">
            <a:avLst/>
          </a:prstGeom>
        </p:spPr>
      </p:pic>
      <p:sp>
        <p:nvSpPr>
          <p:cNvPr id="5" name="Text 1"/>
          <p:cNvSpPr/>
          <p:nvPr/>
        </p:nvSpPr>
        <p:spPr>
          <a:xfrm>
            <a:off x="933923" y="1753096"/>
            <a:ext cx="5828162" cy="276920"/>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Fry (2003)</a:t>
            </a:r>
            <a:endParaRPr lang="en-US" dirty="0"/>
          </a:p>
        </p:txBody>
      </p:sp>
      <p:sp>
        <p:nvSpPr>
          <p:cNvPr id="6" name="Text 2"/>
          <p:cNvSpPr/>
          <p:nvPr/>
        </p:nvSpPr>
        <p:spPr>
          <a:xfrm>
            <a:off x="933923" y="2109688"/>
            <a:ext cx="5828162" cy="992188"/>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'Spirituality reflects the presence of a relationship with a higher power or being that affects the way in which one operates in the world. Spirituality is broader than any single formal or organized religion.'</a:t>
            </a:r>
            <a:endParaRPr lang="en-US" sz="16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3430983"/>
            <a:ext cx="6296860" cy="1760585"/>
          </a:xfrm>
          <a:prstGeom prst="rect">
            <a:avLst/>
          </a:prstGeom>
        </p:spPr>
      </p:pic>
      <p:sp>
        <p:nvSpPr>
          <p:cNvPr id="8" name="Text 3"/>
          <p:cNvSpPr/>
          <p:nvPr/>
        </p:nvSpPr>
        <p:spPr>
          <a:xfrm>
            <a:off x="933923" y="3627239"/>
            <a:ext cx="5828162" cy="276920"/>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Garcia-Zamor (2003)</a:t>
            </a:r>
            <a:endParaRPr lang="en-US" dirty="0"/>
          </a:p>
        </p:txBody>
      </p:sp>
      <p:sp>
        <p:nvSpPr>
          <p:cNvPr id="9" name="Text 4"/>
          <p:cNvSpPr/>
          <p:nvPr/>
        </p:nvSpPr>
        <p:spPr>
          <a:xfrm>
            <a:off x="933923" y="3983831"/>
            <a:ext cx="5828162" cy="744141"/>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'Spirituality and religious belief are compatible, though not identical; they may or may not coexist. In office settings, it is absolutely crucial to understand the difference between the two.'</a:t>
            </a:r>
            <a:endParaRPr lang="en-US" sz="160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61475" y="5387823"/>
            <a:ext cx="6296860" cy="997148"/>
          </a:xfrm>
          <a:prstGeom prst="rect">
            <a:avLst/>
          </a:prstGeom>
        </p:spPr>
      </p:pic>
      <p:sp>
        <p:nvSpPr>
          <p:cNvPr id="11" name="Text 5"/>
          <p:cNvSpPr/>
          <p:nvPr/>
        </p:nvSpPr>
        <p:spPr>
          <a:xfrm>
            <a:off x="933923" y="5554894"/>
            <a:ext cx="5828162" cy="276920"/>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Guillory (2000) via Steingard (2005)</a:t>
            </a:r>
            <a:endParaRPr lang="en-US" dirty="0"/>
          </a:p>
        </p:txBody>
      </p:sp>
      <p:sp>
        <p:nvSpPr>
          <p:cNvPr id="12" name="Text 6"/>
          <p:cNvSpPr/>
          <p:nvPr/>
        </p:nvSpPr>
        <p:spPr>
          <a:xfrm>
            <a:off x="933923" y="5911486"/>
            <a:ext cx="5828162"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'Religion is form (structure) and spirituality is essence (experience).'</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1102122"/>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Core Thesis</a:t>
            </a:r>
            <a:endParaRPr lang="en-US" sz="4650" dirty="0"/>
          </a:p>
        </p:txBody>
      </p:sp>
      <p:sp>
        <p:nvSpPr>
          <p:cNvPr id="3" name="Text 1"/>
          <p:cNvSpPr/>
          <p:nvPr/>
        </p:nvSpPr>
        <p:spPr>
          <a:xfrm>
            <a:off x="1015875" y="2578695"/>
            <a:ext cx="10514345"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Workplace spirituality can and should be defined, practised and researched in deliberately non-religious terms. Spirituality and religion are distinct though compatible phenomena; a generic definition of God as a higher power can honour the diverse ways employees name the sacred; and a construct built on inner life, meaningful work and community can be measured scientifically.</a:t>
            </a:r>
            <a:endParaRPr lang="en-US" sz="1850" dirty="0"/>
          </a:p>
        </p:txBody>
      </p:sp>
      <p:sp>
        <p:nvSpPr>
          <p:cNvPr id="4" name="Shape 2"/>
          <p:cNvSpPr/>
          <p:nvPr/>
        </p:nvSpPr>
        <p:spPr>
          <a:xfrm>
            <a:off x="661475" y="2312888"/>
            <a:ext cx="31749" cy="2421235"/>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999930"/>
            <a:ext cx="10868745" cy="755848"/>
          </a:xfrm>
          <a:prstGeom prst="rect">
            <a:avLst/>
          </a:prstGeom>
          <a:noFill/>
          <a:ln/>
        </p:spPr>
        <p:txBody>
          <a:bodyPr wrap="square" lIns="0" tIns="0" rIns="0" bIns="0" rtlCol="0" anchor="t">
            <a:normAutofit/>
          </a:bodyPr>
          <a:lstStyle/>
          <a:p>
            <a:pPr marL="0" indent="0" algn="ctr">
              <a:lnSpc>
                <a:spcPct val="133000"/>
              </a:lnSpc>
              <a:buNone/>
            </a:pPr>
            <a:r>
              <a:rPr lang="en-US" sz="1850" i="1" dirty="0">
                <a:solidFill>
                  <a:srgbClr val="3C3939"/>
                </a:solidFill>
                <a:latin typeface="Inter" pitchFamily="34" charset="0"/>
                <a:ea typeface="Inter" pitchFamily="34" charset="-122"/>
                <a:cs typeface="Inter" pitchFamily="34" charset="-120"/>
              </a:rPr>
              <a:t>The day concludes this case is strong — and that its strength depends on claims Day 5 will contest.</a:t>
            </a:r>
            <a:endParaRPr lang="en-US" sz="1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947341"/>
            <a:ext cx="6296860"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Key Point 1: Drawing the Line</a:t>
            </a:r>
            <a:endParaRPr lang="en-US" sz="3450" dirty="0"/>
          </a:p>
        </p:txBody>
      </p:sp>
      <p:sp>
        <p:nvSpPr>
          <p:cNvPr id="4" name="Text 1"/>
          <p:cNvSpPr/>
          <p:nvPr/>
        </p:nvSpPr>
        <p:spPr>
          <a:xfrm>
            <a:off x="661475" y="1700411"/>
            <a:ext cx="6296860" cy="992188"/>
          </a:xfrm>
          <a:prstGeom prst="rect">
            <a:avLst/>
          </a:prstGeom>
          <a:noFill/>
          <a:ln/>
        </p:spPr>
        <p:txBody>
          <a:bodyPr wrap="square" lIns="0" tIns="0" rIns="0" bIns="0" rtlCol="0" anchor="t">
            <a:noAutofit/>
          </a:bodyPr>
          <a:lstStyle/>
          <a:p>
            <a:pPr marL="0" indent="0" algn="l">
              <a:lnSpc>
                <a:spcPct val="117000"/>
              </a:lnSpc>
              <a:buNone/>
            </a:pPr>
            <a:r>
              <a:rPr lang="en-US" sz="1600" b="1" dirty="0">
                <a:solidFill>
                  <a:srgbClr val="3C3939"/>
                </a:solidFill>
                <a:latin typeface="Inter Bold" pitchFamily="34" charset="0"/>
                <a:ea typeface="Inter Bold" pitchFamily="34" charset="-122"/>
                <a:cs typeface="Inter Bold" pitchFamily="34" charset="-120"/>
              </a:rPr>
              <a:t>Why has spirituality been missing from management theory?</a:t>
            </a:r>
            <a:r>
              <a:rPr lang="en-US" sz="1600" dirty="0">
                <a:solidFill>
                  <a:srgbClr val="3C3939"/>
                </a:solidFill>
                <a:latin typeface="Inter" pitchFamily="34" charset="0"/>
                <a:ea typeface="Inter" pitchFamily="34" charset="-122"/>
                <a:cs typeface="Inter" pitchFamily="34" charset="-120"/>
              </a:rPr>
              <a:t> Fry (2003) argues it is not because spirituality is unimportant, but because of </a:t>
            </a:r>
            <a:r>
              <a:rPr lang="en-US" sz="1600" b="1" dirty="0">
                <a:solidFill>
                  <a:srgbClr val="3C3939"/>
                </a:solidFill>
                <a:latin typeface="Inter Bold" pitchFamily="34" charset="0"/>
                <a:ea typeface="Inter Bold" pitchFamily="34" charset="-122"/>
                <a:cs typeface="Inter Bold" pitchFamily="34" charset="-120"/>
              </a:rPr>
              <a:t>'the confusion and confounding surrounding the distinction between religion and spirituality'</a:t>
            </a:r>
            <a:r>
              <a:rPr lang="en-US" sz="1600" dirty="0">
                <a:solidFill>
                  <a:srgbClr val="3C3939"/>
                </a:solidFill>
                <a:latin typeface="Inter" pitchFamily="34" charset="0"/>
                <a:ea typeface="Inter" pitchFamily="34" charset="-122"/>
                <a:cs typeface="Inter" pitchFamily="34" charset="-120"/>
              </a:rPr>
              <a:t>.</a:t>
            </a:r>
            <a:endParaRPr lang="en-US" sz="1600" dirty="0"/>
          </a:p>
        </p:txBody>
      </p:sp>
      <p:sp>
        <p:nvSpPr>
          <p:cNvPr id="5" name="Shape 2"/>
          <p:cNvSpPr/>
          <p:nvPr/>
        </p:nvSpPr>
        <p:spPr>
          <a:xfrm>
            <a:off x="661475" y="2919845"/>
            <a:ext cx="3081955" cy="1715889"/>
          </a:xfrm>
          <a:prstGeom prst="roundRect">
            <a:avLst>
              <a:gd name="adj" fmla="val 4337"/>
            </a:avLst>
          </a:prstGeom>
          <a:solidFill>
            <a:srgbClr val="F2EEEE"/>
          </a:solidFill>
          <a:ln w="6350">
            <a:solidFill>
              <a:srgbClr val="D8D4D4"/>
            </a:solidFill>
            <a:prstDash val="solid"/>
          </a:ln>
        </p:spPr>
        <p:txBody>
          <a:bodyPr/>
          <a:lstStyle/>
          <a:p>
            <a:endParaRPr lang="en-GB"/>
          </a:p>
        </p:txBody>
      </p:sp>
      <p:sp>
        <p:nvSpPr>
          <p:cNvPr id="6" name="Text 3"/>
          <p:cNvSpPr/>
          <p:nvPr/>
        </p:nvSpPr>
        <p:spPr>
          <a:xfrm>
            <a:off x="845025" y="3103400"/>
            <a:ext cx="2714855"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Fry (2003)</a:t>
            </a:r>
            <a:endParaRPr lang="en-US" sz="1700" dirty="0"/>
          </a:p>
        </p:txBody>
      </p:sp>
      <p:sp>
        <p:nvSpPr>
          <p:cNvPr id="7" name="Text 4"/>
          <p:cNvSpPr/>
          <p:nvPr/>
        </p:nvSpPr>
        <p:spPr>
          <a:xfrm>
            <a:off x="845025" y="3459992"/>
            <a:ext cx="2714855" cy="992188"/>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Draws the line in service of </a:t>
            </a:r>
            <a:r>
              <a:rPr lang="en-US" sz="1600" b="1" dirty="0">
                <a:solidFill>
                  <a:srgbClr val="3C3939"/>
                </a:solidFill>
                <a:latin typeface="Inter Bold" pitchFamily="34" charset="0"/>
                <a:ea typeface="Inter Bold" pitchFamily="34" charset="-122"/>
                <a:cs typeface="Inter Bold" pitchFamily="34" charset="-120"/>
              </a:rPr>
              <a:t>theory</a:t>
            </a:r>
            <a:r>
              <a:rPr lang="en-US" sz="1600" dirty="0">
                <a:solidFill>
                  <a:srgbClr val="3C3939"/>
                </a:solidFill>
                <a:latin typeface="Inter" pitchFamily="34" charset="0"/>
                <a:ea typeface="Inter" pitchFamily="34" charset="-122"/>
                <a:cs typeface="Inter" pitchFamily="34" charset="-120"/>
              </a:rPr>
              <a:t> — clean variables unblock the leadership literature.</a:t>
            </a:r>
            <a:endParaRPr lang="en-US" sz="1600" dirty="0"/>
          </a:p>
        </p:txBody>
      </p:sp>
      <p:sp>
        <p:nvSpPr>
          <p:cNvPr id="8" name="Shape 5"/>
          <p:cNvSpPr/>
          <p:nvPr/>
        </p:nvSpPr>
        <p:spPr>
          <a:xfrm>
            <a:off x="3876280" y="2919845"/>
            <a:ext cx="3082054" cy="1715889"/>
          </a:xfrm>
          <a:prstGeom prst="roundRect">
            <a:avLst>
              <a:gd name="adj" fmla="val 4337"/>
            </a:avLst>
          </a:prstGeom>
          <a:solidFill>
            <a:srgbClr val="F2EEEE"/>
          </a:solidFill>
          <a:ln w="6350">
            <a:solidFill>
              <a:srgbClr val="D8D4D4"/>
            </a:solidFill>
            <a:prstDash val="solid"/>
          </a:ln>
        </p:spPr>
        <p:txBody>
          <a:bodyPr/>
          <a:lstStyle/>
          <a:p>
            <a:endParaRPr lang="en-GB"/>
          </a:p>
        </p:txBody>
      </p:sp>
      <p:sp>
        <p:nvSpPr>
          <p:cNvPr id="9" name="Text 6"/>
          <p:cNvSpPr/>
          <p:nvPr/>
        </p:nvSpPr>
        <p:spPr>
          <a:xfrm>
            <a:off x="4059830" y="3103400"/>
            <a:ext cx="2714954"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Garcia-Zamor (2003)</a:t>
            </a:r>
            <a:endParaRPr lang="en-US" sz="1700" dirty="0"/>
          </a:p>
        </p:txBody>
      </p:sp>
      <p:sp>
        <p:nvSpPr>
          <p:cNvPr id="10" name="Text 7"/>
          <p:cNvSpPr/>
          <p:nvPr/>
        </p:nvSpPr>
        <p:spPr>
          <a:xfrm>
            <a:off x="4059830" y="3459992"/>
            <a:ext cx="2714954" cy="992188"/>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Draws the line in service of </a:t>
            </a:r>
            <a:r>
              <a:rPr lang="en-US" sz="1600" b="1" dirty="0">
                <a:solidFill>
                  <a:srgbClr val="3C3939"/>
                </a:solidFill>
                <a:latin typeface="Inter Bold" pitchFamily="34" charset="0"/>
                <a:ea typeface="Inter Bold" pitchFamily="34" charset="-122"/>
                <a:cs typeface="Inter Bold" pitchFamily="34" charset="-120"/>
              </a:rPr>
              <a:t>practice</a:t>
            </a:r>
            <a:r>
              <a:rPr lang="en-US" sz="1600" dirty="0">
                <a:solidFill>
                  <a:srgbClr val="3C3939"/>
                </a:solidFill>
                <a:latin typeface="Inter" pitchFamily="34" charset="0"/>
                <a:ea typeface="Inter" pitchFamily="34" charset="-122"/>
                <a:cs typeface="Inter" pitchFamily="34" charset="-120"/>
              </a:rPr>
              <a:t> — employees themselves experience the two differently.</a:t>
            </a:r>
            <a:endParaRPr lang="en-US" sz="1600" dirty="0"/>
          </a:p>
        </p:txBody>
      </p:sp>
      <p:sp>
        <p:nvSpPr>
          <p:cNvPr id="11" name="Shape 8"/>
          <p:cNvSpPr/>
          <p:nvPr/>
        </p:nvSpPr>
        <p:spPr>
          <a:xfrm>
            <a:off x="661475" y="4768588"/>
            <a:ext cx="6296860" cy="1219795"/>
          </a:xfrm>
          <a:prstGeom prst="roundRect">
            <a:avLst>
              <a:gd name="adj" fmla="val 6102"/>
            </a:avLst>
          </a:prstGeom>
          <a:solidFill>
            <a:srgbClr val="F2EEEE"/>
          </a:solidFill>
          <a:ln w="6350">
            <a:solidFill>
              <a:srgbClr val="D8D4D4"/>
            </a:solidFill>
            <a:prstDash val="solid"/>
          </a:ln>
        </p:spPr>
        <p:txBody>
          <a:bodyPr/>
          <a:lstStyle/>
          <a:p>
            <a:endParaRPr lang="en-GB"/>
          </a:p>
        </p:txBody>
      </p:sp>
      <p:sp>
        <p:nvSpPr>
          <p:cNvPr id="12" name="Text 9"/>
          <p:cNvSpPr/>
          <p:nvPr/>
        </p:nvSpPr>
        <p:spPr>
          <a:xfrm>
            <a:off x="845025" y="4952143"/>
            <a:ext cx="5929759"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Steingard (2005)</a:t>
            </a:r>
            <a:endParaRPr lang="en-US" sz="1700" dirty="0"/>
          </a:p>
        </p:txBody>
      </p:sp>
      <p:sp>
        <p:nvSpPr>
          <p:cNvPr id="13" name="Text 10"/>
          <p:cNvSpPr/>
          <p:nvPr/>
        </p:nvSpPr>
        <p:spPr>
          <a:xfrm>
            <a:off x="845025" y="5308735"/>
            <a:ext cx="5929759" cy="496094"/>
          </a:xfrm>
          <a:prstGeom prst="rect">
            <a:avLst/>
          </a:prstGeom>
          <a:noFill/>
          <a:ln/>
        </p:spPr>
        <p:txBody>
          <a:bodyPr wrap="square" lIns="0" tIns="0" rIns="0" bIns="0" rtlCol="0" anchor="t">
            <a:normAutofit fontScale="92500" lnSpcReduction="10000"/>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Draws the line in service of </a:t>
            </a:r>
            <a:r>
              <a:rPr lang="en-US" sz="1600" b="1" dirty="0">
                <a:solidFill>
                  <a:srgbClr val="3C3939"/>
                </a:solidFill>
                <a:latin typeface="Inter Bold" pitchFamily="34" charset="0"/>
                <a:ea typeface="Inter Bold" pitchFamily="34" charset="-122"/>
                <a:cs typeface="Inter Bold" pitchFamily="34" charset="-120"/>
              </a:rPr>
              <a:t>method</a:t>
            </a:r>
            <a:r>
              <a:rPr lang="en-US" sz="1600" dirty="0">
                <a:solidFill>
                  <a:srgbClr val="3C3939"/>
                </a:solidFill>
                <a:latin typeface="Inter" pitchFamily="34" charset="0"/>
                <a:ea typeface="Inter" pitchFamily="34" charset="-122"/>
                <a:cs typeface="Inter" pitchFamily="34" charset="-120"/>
              </a:rPr>
              <a:t> — conflating them is a category error that blocks inquiry.</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665857"/>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The Argument Reconstructed</a:t>
            </a:r>
            <a:endParaRPr lang="en-US" sz="3700" dirty="0"/>
          </a:p>
        </p:txBody>
      </p:sp>
      <p:pic>
        <p:nvPicPr>
          <p:cNvPr id="3" name="Image 0" descr="preencoded.png"/>
          <p:cNvPicPr>
            <a:picLocks noChangeAspect="1"/>
          </p:cNvPicPr>
          <p:nvPr/>
        </p:nvPicPr>
        <p:blipFill>
          <a:blip r:embed="rId3"/>
          <a:stretch>
            <a:fillRect/>
          </a:stretch>
        </p:blipFill>
        <p:spPr>
          <a:xfrm>
            <a:off x="2139599" y="1558925"/>
            <a:ext cx="7912398" cy="4191000"/>
          </a:xfrm>
          <a:prstGeom prst="rect">
            <a:avLst/>
          </a:prstGeom>
        </p:spPr>
      </p:pic>
      <p:sp>
        <p:nvSpPr>
          <p:cNvPr id="4" name="Text 1"/>
          <p:cNvSpPr/>
          <p:nvPr/>
        </p:nvSpPr>
        <p:spPr>
          <a:xfrm>
            <a:off x="3235105" y="4554223"/>
            <a:ext cx="1956330" cy="244547"/>
          </a:xfrm>
          <a:prstGeom prst="rect">
            <a:avLst/>
          </a:prstGeom>
          <a:noFill/>
          <a:ln/>
        </p:spPr>
        <p:txBody>
          <a:bodyPr wrap="none" lIns="0" tIns="0" rIns="0" bIns="0" rtlCol="0" anchor="t"/>
          <a:lstStyle/>
          <a:p>
            <a:pPr marL="0" indent="0" algn="r">
              <a:lnSpc>
                <a:spcPct val="104000"/>
              </a:lnSpc>
              <a:buNone/>
            </a:pPr>
            <a:r>
              <a:rPr lang="en-US" sz="2000" b="1" dirty="0">
                <a:solidFill>
                  <a:srgbClr val="1B1B27"/>
                </a:solidFill>
                <a:latin typeface="Inter Bold" pitchFamily="34" charset="0"/>
                <a:ea typeface="Inter Bold" pitchFamily="34" charset="-122"/>
                <a:cs typeface="Inter Bold" pitchFamily="34" charset="-120"/>
              </a:rPr>
              <a:t>Blocked Theory</a:t>
            </a:r>
            <a:endParaRPr lang="en-US" sz="2000" dirty="0"/>
          </a:p>
        </p:txBody>
      </p:sp>
      <p:sp>
        <p:nvSpPr>
          <p:cNvPr id="5" name="Text 2"/>
          <p:cNvSpPr/>
          <p:nvPr/>
        </p:nvSpPr>
        <p:spPr>
          <a:xfrm>
            <a:off x="3095988" y="4868330"/>
            <a:ext cx="2095447" cy="352148"/>
          </a:xfrm>
          <a:prstGeom prst="rect">
            <a:avLst/>
          </a:prstGeom>
          <a:noFill/>
          <a:ln/>
        </p:spPr>
        <p:txBody>
          <a:bodyPr wrap="square" lIns="0" tIns="0" rIns="0" bIns="0" rtlCol="0" anchor="t">
            <a:noAutofit/>
          </a:bodyPr>
          <a:lstStyle/>
          <a:p>
            <a:pPr marL="0" indent="0" algn="r">
              <a:lnSpc>
                <a:spcPct val="94000"/>
              </a:lnSpc>
              <a:buNone/>
            </a:pPr>
            <a:r>
              <a:rPr lang="en-US" sz="1600" dirty="0">
                <a:solidFill>
                  <a:srgbClr val="3C3939"/>
                </a:solidFill>
                <a:latin typeface="Inter" pitchFamily="34" charset="0"/>
                <a:ea typeface="Inter" pitchFamily="34" charset="-122"/>
                <a:cs typeface="Inter" pitchFamily="34" charset="-120"/>
              </a:rPr>
              <a:t>Confusing religion with spirituality hinders theory.</a:t>
            </a:r>
            <a:endParaRPr lang="en-US" sz="1600" dirty="0"/>
          </a:p>
        </p:txBody>
      </p:sp>
      <p:sp>
        <p:nvSpPr>
          <p:cNvPr id="6" name="Text 3"/>
          <p:cNvSpPr/>
          <p:nvPr/>
        </p:nvSpPr>
        <p:spPr>
          <a:xfrm>
            <a:off x="2355300" y="2088099"/>
            <a:ext cx="2070993" cy="244547"/>
          </a:xfrm>
          <a:prstGeom prst="rect">
            <a:avLst/>
          </a:prstGeom>
          <a:noFill/>
          <a:ln/>
        </p:spPr>
        <p:txBody>
          <a:bodyPr wrap="none" lIns="0" tIns="0" rIns="0" bIns="0" rtlCol="0" anchor="t"/>
          <a:lstStyle/>
          <a:p>
            <a:pPr marL="0" indent="0" algn="r">
              <a:lnSpc>
                <a:spcPct val="104000"/>
              </a:lnSpc>
              <a:buNone/>
            </a:pPr>
            <a:r>
              <a:rPr lang="en-US" sz="2000" b="1" dirty="0">
                <a:solidFill>
                  <a:srgbClr val="1B1B27"/>
                </a:solidFill>
                <a:latin typeface="Inter Bold" pitchFamily="34" charset="0"/>
                <a:ea typeface="Inter Bold" pitchFamily="34" charset="-122"/>
                <a:cs typeface="Inter Bold" pitchFamily="34" charset="-120"/>
              </a:rPr>
              <a:t>Independent Concept</a:t>
            </a:r>
            <a:endParaRPr lang="en-US" sz="2000" dirty="0"/>
          </a:p>
        </p:txBody>
      </p:sp>
      <p:sp>
        <p:nvSpPr>
          <p:cNvPr id="7" name="Text 4"/>
          <p:cNvSpPr/>
          <p:nvPr/>
        </p:nvSpPr>
        <p:spPr>
          <a:xfrm>
            <a:off x="2330846" y="2402206"/>
            <a:ext cx="2095447" cy="352148"/>
          </a:xfrm>
          <a:prstGeom prst="rect">
            <a:avLst/>
          </a:prstGeom>
          <a:noFill/>
          <a:ln/>
        </p:spPr>
        <p:txBody>
          <a:bodyPr wrap="square" lIns="0" tIns="0" rIns="0" bIns="0" rtlCol="0" anchor="t">
            <a:noAutofit/>
          </a:bodyPr>
          <a:lstStyle/>
          <a:p>
            <a:pPr marL="0" indent="0" algn="r">
              <a:lnSpc>
                <a:spcPct val="94000"/>
              </a:lnSpc>
              <a:buNone/>
            </a:pPr>
            <a:r>
              <a:rPr lang="en-US" sz="1600" dirty="0">
                <a:solidFill>
                  <a:srgbClr val="3C3939"/>
                </a:solidFill>
                <a:latin typeface="Inter" pitchFamily="34" charset="0"/>
                <a:ea typeface="Inter" pitchFamily="34" charset="-122"/>
                <a:cs typeface="Inter" pitchFamily="34" charset="-120"/>
              </a:rPr>
              <a:t>Spirituality can be defined beyond any single religion.</a:t>
            </a:r>
            <a:endParaRPr lang="en-US" sz="1600" dirty="0"/>
          </a:p>
        </p:txBody>
      </p:sp>
      <p:sp>
        <p:nvSpPr>
          <p:cNvPr id="8" name="Text 5"/>
          <p:cNvSpPr/>
          <p:nvPr/>
        </p:nvSpPr>
        <p:spPr>
          <a:xfrm>
            <a:off x="7026038" y="1912024"/>
            <a:ext cx="2015699" cy="244547"/>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Employee Distinction</a:t>
            </a:r>
            <a:endParaRPr lang="en-US" sz="2000" dirty="0"/>
          </a:p>
        </p:txBody>
      </p:sp>
      <p:sp>
        <p:nvSpPr>
          <p:cNvPr id="9" name="Text 6"/>
          <p:cNvSpPr/>
          <p:nvPr/>
        </p:nvSpPr>
        <p:spPr>
          <a:xfrm>
            <a:off x="7026038" y="2226132"/>
            <a:ext cx="2526524" cy="528222"/>
          </a:xfrm>
          <a:prstGeom prst="rect">
            <a:avLst/>
          </a:prstGeom>
          <a:noFill/>
          <a:ln/>
        </p:spPr>
        <p:txBody>
          <a:bodyPr wrap="square" lIns="0" tIns="0" rIns="0" bIns="0" rtlCol="0" anchor="t">
            <a:noAutofit/>
          </a:bodyPr>
          <a:lstStyle/>
          <a:p>
            <a:pPr marL="0" indent="0" algn="l">
              <a:lnSpc>
                <a:spcPct val="94000"/>
              </a:lnSpc>
              <a:buNone/>
            </a:pPr>
            <a:r>
              <a:rPr lang="en-US" sz="1600" dirty="0">
                <a:solidFill>
                  <a:srgbClr val="3C3939"/>
                </a:solidFill>
                <a:latin typeface="Inter" pitchFamily="34" charset="0"/>
                <a:ea typeface="Inter" pitchFamily="34" charset="-122"/>
                <a:cs typeface="Inter" pitchFamily="34" charset="-120"/>
              </a:rPr>
              <a:t>Staff view religion as divisive, spirituality as inclusive.</a:t>
            </a:r>
            <a:endParaRPr lang="en-US" sz="1600" dirty="0"/>
          </a:p>
        </p:txBody>
      </p:sp>
      <p:sp>
        <p:nvSpPr>
          <p:cNvPr id="10" name="Text 7"/>
          <p:cNvSpPr/>
          <p:nvPr/>
        </p:nvSpPr>
        <p:spPr>
          <a:xfrm>
            <a:off x="7765096" y="4554358"/>
            <a:ext cx="1956329" cy="244547"/>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Category Error</a:t>
            </a:r>
            <a:endParaRPr lang="en-US" sz="2000" dirty="0"/>
          </a:p>
        </p:txBody>
      </p:sp>
      <p:sp>
        <p:nvSpPr>
          <p:cNvPr id="11" name="Text 8"/>
          <p:cNvSpPr/>
          <p:nvPr/>
        </p:nvSpPr>
        <p:spPr>
          <a:xfrm>
            <a:off x="7765096" y="4868466"/>
            <a:ext cx="2095447" cy="528222"/>
          </a:xfrm>
          <a:prstGeom prst="rect">
            <a:avLst/>
          </a:prstGeom>
          <a:noFill/>
          <a:ln/>
        </p:spPr>
        <p:txBody>
          <a:bodyPr wrap="square" lIns="0" tIns="0" rIns="0" bIns="0" rtlCol="0" anchor="t">
            <a:noAutofit/>
          </a:bodyPr>
          <a:lstStyle/>
          <a:p>
            <a:pPr marL="0" indent="0" algn="l">
              <a:lnSpc>
                <a:spcPct val="94000"/>
              </a:lnSpc>
              <a:buNone/>
            </a:pPr>
            <a:r>
              <a:rPr lang="en-US" sz="1600" dirty="0">
                <a:solidFill>
                  <a:srgbClr val="3C3939"/>
                </a:solidFill>
                <a:latin typeface="Inter" pitchFamily="34" charset="0"/>
                <a:ea typeface="Inter" pitchFamily="34" charset="-122"/>
                <a:cs typeface="Inter" pitchFamily="34" charset="-120"/>
              </a:rPr>
              <a:t>Conflating them is a mistake; workplace spirituality stands alone.</a:t>
            </a:r>
            <a:endParaRPr lang="en-US" sz="1600" dirty="0"/>
          </a:p>
        </p:txBody>
      </p:sp>
      <p:sp>
        <p:nvSpPr>
          <p:cNvPr id="12" name="Text 9"/>
          <p:cNvSpPr/>
          <p:nvPr/>
        </p:nvSpPr>
        <p:spPr>
          <a:xfrm>
            <a:off x="661475" y="5958898"/>
            <a:ext cx="10593427" cy="673220"/>
          </a:xfrm>
          <a:prstGeom prst="rect">
            <a:avLst/>
          </a:prstGeom>
          <a:noFill/>
          <a:ln/>
        </p:spPr>
        <p:txBody>
          <a:bodyPr wrap="none" lIns="0" tIns="0" rIns="0" bIns="0" rtlCol="0" anchor="t"/>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Three different motives — scientific, organisational, philosophical — converge on a single distinction.</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868561"/>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Key Verbatim Anchors</a:t>
            </a:r>
            <a:endParaRPr lang="en-US" sz="4150" dirty="0"/>
          </a:p>
        </p:txBody>
      </p:sp>
      <p:sp>
        <p:nvSpPr>
          <p:cNvPr id="3" name="Shape 1"/>
          <p:cNvSpPr/>
          <p:nvPr/>
        </p:nvSpPr>
        <p:spPr>
          <a:xfrm>
            <a:off x="661475" y="1915716"/>
            <a:ext cx="5338728" cy="2742307"/>
          </a:xfrm>
          <a:prstGeom prst="roundRect">
            <a:avLst>
              <a:gd name="adj" fmla="val 3257"/>
            </a:avLst>
          </a:prstGeom>
          <a:solidFill>
            <a:srgbClr val="FFFFFF"/>
          </a:solidFill>
          <a:ln w="25399">
            <a:solidFill>
              <a:srgbClr val="D8D4D4"/>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451434" y="1705670"/>
            <a:ext cx="470980" cy="470991"/>
          </a:xfrm>
          <a:prstGeom prst="rect">
            <a:avLst/>
          </a:prstGeom>
        </p:spPr>
      </p:pic>
      <p:pic>
        <p:nvPicPr>
          <p:cNvPr id="5" name="Image 1" descr="preencoded.png"/>
          <p:cNvPicPr>
            <a:picLocks noChangeAspect="1"/>
          </p:cNvPicPr>
          <p:nvPr/>
        </p:nvPicPr>
        <p:blipFill>
          <a:blip r:embed="rId4"/>
          <a:stretch>
            <a:fillRect/>
          </a:stretch>
        </p:blipFill>
        <p:spPr>
          <a:xfrm>
            <a:off x="5739264" y="4397077"/>
            <a:ext cx="470980" cy="470991"/>
          </a:xfrm>
          <a:prstGeom prst="rect">
            <a:avLst/>
          </a:prstGeom>
        </p:spPr>
      </p:pic>
      <p:sp>
        <p:nvSpPr>
          <p:cNvPr id="6" name="Text 2"/>
          <p:cNvSpPr/>
          <p:nvPr/>
        </p:nvSpPr>
        <p:spPr>
          <a:xfrm>
            <a:off x="1005755" y="2260005"/>
            <a:ext cx="4650167" cy="2053729"/>
          </a:xfrm>
          <a:prstGeom prst="rect">
            <a:avLst/>
          </a:prstGeom>
          <a:noFill/>
          <a:ln/>
        </p:spPr>
        <p:txBody>
          <a:bodyPr wrap="square" lIns="0" tIns="0" rIns="0" bIns="0" rtlCol="0" anchor="t">
            <a:normAutofit/>
          </a:bodyPr>
          <a:lstStyle/>
          <a:p>
            <a:pPr marL="0" indent="0" algn="l">
              <a:lnSpc>
                <a:spcPct val="127000"/>
              </a:lnSpc>
              <a:spcAft>
                <a:spcPts val="900"/>
              </a:spcAft>
              <a:buNone/>
            </a:pPr>
            <a:r>
              <a:rPr lang="en-US" sz="1650" dirty="0">
                <a:solidFill>
                  <a:srgbClr val="3C3939"/>
                </a:solidFill>
                <a:latin typeface="Inter" pitchFamily="34" charset="0"/>
                <a:ea typeface="Inter" pitchFamily="34" charset="-122"/>
                <a:cs typeface="Inter" pitchFamily="34" charset="-120"/>
              </a:rPr>
              <a:t>'Spirituality is necessary for religion but religion is not necessary for spirituality. Workplace spirituality and spiritual leadership can therefore be inclusive or exclusive of religious theory and practice.'</a:t>
            </a:r>
            <a:endParaRPr lang="en-US" sz="1650" dirty="0"/>
          </a:p>
          <a:p>
            <a:pPr marL="0" indent="0" algn="l">
              <a:lnSpc>
                <a:spcPct val="127000"/>
              </a:lnSpc>
              <a:buNone/>
            </a:pPr>
            <a:r>
              <a:rPr lang="en-US" sz="1650" b="1" dirty="0">
                <a:solidFill>
                  <a:srgbClr val="3C3939"/>
                </a:solidFill>
                <a:latin typeface="Inter Bold" pitchFamily="34" charset="0"/>
                <a:ea typeface="Inter Bold" pitchFamily="34" charset="-122"/>
                <a:cs typeface="Inter Bold" pitchFamily="34" charset="-120"/>
              </a:rPr>
              <a:t>— Fry (2003)</a:t>
            </a:r>
            <a:endParaRPr lang="en-US" sz="1650" dirty="0"/>
          </a:p>
        </p:txBody>
      </p:sp>
      <p:sp>
        <p:nvSpPr>
          <p:cNvPr id="7" name="Shape 3"/>
          <p:cNvSpPr/>
          <p:nvPr/>
        </p:nvSpPr>
        <p:spPr>
          <a:xfrm>
            <a:off x="6191492" y="1915716"/>
            <a:ext cx="5338728" cy="2742307"/>
          </a:xfrm>
          <a:prstGeom prst="roundRect">
            <a:avLst>
              <a:gd name="adj" fmla="val 3257"/>
            </a:avLst>
          </a:prstGeom>
          <a:solidFill>
            <a:srgbClr val="FFFFFF"/>
          </a:solidFill>
          <a:ln w="25399">
            <a:solidFill>
              <a:srgbClr val="D8D4D4"/>
            </a:solidFill>
            <a:prstDash val="solid"/>
          </a:ln>
        </p:spPr>
        <p:txBody>
          <a:bodyPr/>
          <a:lstStyle/>
          <a:p>
            <a:endParaRPr lang="en-GB"/>
          </a:p>
        </p:txBody>
      </p:sp>
      <p:pic>
        <p:nvPicPr>
          <p:cNvPr id="8" name="Image 2" descr="preencoded.png"/>
          <p:cNvPicPr>
            <a:picLocks noChangeAspect="1"/>
          </p:cNvPicPr>
          <p:nvPr/>
        </p:nvPicPr>
        <p:blipFill>
          <a:blip r:embed="rId3"/>
          <a:stretch>
            <a:fillRect/>
          </a:stretch>
        </p:blipFill>
        <p:spPr>
          <a:xfrm>
            <a:off x="5981451" y="1705670"/>
            <a:ext cx="470980" cy="470991"/>
          </a:xfrm>
          <a:prstGeom prst="rect">
            <a:avLst/>
          </a:prstGeom>
        </p:spPr>
      </p:pic>
      <p:pic>
        <p:nvPicPr>
          <p:cNvPr id="9" name="Image 3" descr="preencoded.png"/>
          <p:cNvPicPr>
            <a:picLocks noChangeAspect="1"/>
          </p:cNvPicPr>
          <p:nvPr/>
        </p:nvPicPr>
        <p:blipFill>
          <a:blip r:embed="rId4"/>
          <a:stretch>
            <a:fillRect/>
          </a:stretch>
        </p:blipFill>
        <p:spPr>
          <a:xfrm>
            <a:off x="11269281" y="4397077"/>
            <a:ext cx="470980" cy="470991"/>
          </a:xfrm>
          <a:prstGeom prst="rect">
            <a:avLst/>
          </a:prstGeom>
        </p:spPr>
      </p:pic>
      <p:sp>
        <p:nvSpPr>
          <p:cNvPr id="10" name="Text 4"/>
          <p:cNvSpPr/>
          <p:nvPr/>
        </p:nvSpPr>
        <p:spPr>
          <a:xfrm>
            <a:off x="6535772" y="2260005"/>
            <a:ext cx="4650167" cy="2053729"/>
          </a:xfrm>
          <a:prstGeom prst="rect">
            <a:avLst/>
          </a:prstGeom>
          <a:noFill/>
          <a:ln/>
        </p:spPr>
        <p:txBody>
          <a:bodyPr wrap="square" lIns="0" tIns="0" rIns="0" bIns="0" rtlCol="0" anchor="t">
            <a:normAutofit/>
          </a:bodyPr>
          <a:lstStyle/>
          <a:p>
            <a:pPr marL="0" indent="0" algn="l">
              <a:lnSpc>
                <a:spcPct val="127000"/>
              </a:lnSpc>
              <a:spcAft>
                <a:spcPts val="900"/>
              </a:spcAft>
              <a:buNone/>
            </a:pPr>
            <a:r>
              <a:rPr lang="en-US" sz="1650" dirty="0">
                <a:solidFill>
                  <a:srgbClr val="3C3939"/>
                </a:solidFill>
                <a:latin typeface="Inter" pitchFamily="34" charset="0"/>
                <a:ea typeface="Inter" pitchFamily="34" charset="-122"/>
                <a:cs typeface="Inter" pitchFamily="34" charset="-120"/>
              </a:rPr>
              <a:t>'People differentiate strongly between religion and spirituality; religion is viewed as intolerant and divisive; and spirituality is seen as universal and broadly inclusive.'</a:t>
            </a:r>
            <a:endParaRPr lang="en-US" sz="1650" dirty="0"/>
          </a:p>
          <a:p>
            <a:pPr marL="0" indent="0" algn="l">
              <a:lnSpc>
                <a:spcPct val="127000"/>
              </a:lnSpc>
              <a:buNone/>
            </a:pPr>
            <a:r>
              <a:rPr lang="en-US" sz="1650" b="1" dirty="0">
                <a:solidFill>
                  <a:srgbClr val="3C3939"/>
                </a:solidFill>
                <a:latin typeface="Inter Bold" pitchFamily="34" charset="0"/>
                <a:ea typeface="Inter Bold" pitchFamily="34" charset="-122"/>
                <a:cs typeface="Inter Bold" pitchFamily="34" charset="-120"/>
              </a:rPr>
              <a:t>— Mitroff &amp; Denton (1999), quoted in Garcia-Zamor (2003)</a:t>
            </a:r>
            <a:endParaRPr lang="en-US" sz="1650" dirty="0"/>
          </a:p>
        </p:txBody>
      </p:sp>
      <p:sp>
        <p:nvSpPr>
          <p:cNvPr id="11" name="Shape 5"/>
          <p:cNvSpPr/>
          <p:nvPr/>
        </p:nvSpPr>
        <p:spPr>
          <a:xfrm>
            <a:off x="661475" y="4873327"/>
            <a:ext cx="10868745" cy="1116013"/>
          </a:xfrm>
          <a:prstGeom prst="roundRect">
            <a:avLst>
              <a:gd name="adj" fmla="val 8003"/>
            </a:avLst>
          </a:prstGeom>
          <a:solidFill>
            <a:srgbClr val="E1E1EA"/>
          </a:solidFill>
          <a:ln/>
        </p:spPr>
        <p:txBody>
          <a:bodyPr/>
          <a:lstStyle/>
          <a:p>
            <a:endParaRPr lang="en-GB"/>
          </a:p>
        </p:txBody>
      </p:sp>
      <p:pic>
        <p:nvPicPr>
          <p:cNvPr id="12" name="Image 4" descr="preencoded.png"/>
          <p:cNvPicPr>
            <a:picLocks noChangeAspect="1"/>
          </p:cNvPicPr>
          <p:nvPr/>
        </p:nvPicPr>
        <p:blipFill>
          <a:blip r:embed="rId5"/>
          <a:stretch>
            <a:fillRect/>
          </a:stretch>
        </p:blipFill>
        <p:spPr>
          <a:xfrm>
            <a:off x="874095" y="5147469"/>
            <a:ext cx="265800" cy="212626"/>
          </a:xfrm>
          <a:prstGeom prst="rect">
            <a:avLst/>
          </a:prstGeom>
        </p:spPr>
      </p:pic>
      <p:sp>
        <p:nvSpPr>
          <p:cNvPr id="13" name="Text 6"/>
          <p:cNvSpPr/>
          <p:nvPr/>
        </p:nvSpPr>
        <p:spPr>
          <a:xfrm>
            <a:off x="1352516" y="5117703"/>
            <a:ext cx="9965084"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000000"/>
                </a:solidFill>
                <a:latin typeface="Inter" pitchFamily="34" charset="0"/>
                <a:ea typeface="Inter" pitchFamily="34" charset="-122"/>
                <a:cs typeface="Inter" pitchFamily="34" charset="-120"/>
              </a:rPr>
              <a:t>Notice the verbs: religion 'is viewed as' and spirituality 'is seen as' — these are perceptual claims, not metaphysical ones. The organisational case rests on perception, not on theological truth.</a:t>
            </a:r>
            <a:endParaRPr lang="en-US" sz="16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683816"/>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Classroom Discussion 1</a:t>
            </a:r>
            <a:endParaRPr lang="en-US" sz="4150" dirty="0"/>
          </a:p>
        </p:txBody>
      </p:sp>
      <p:pic>
        <p:nvPicPr>
          <p:cNvPr id="3" name="Image 0" descr="preencoded.png"/>
          <p:cNvPicPr>
            <a:picLocks noChangeAspect="1"/>
          </p:cNvPicPr>
          <p:nvPr/>
        </p:nvPicPr>
        <p:blipFill>
          <a:blip r:embed="rId3"/>
          <a:stretch>
            <a:fillRect/>
          </a:stretch>
        </p:blipFill>
        <p:spPr>
          <a:xfrm>
            <a:off x="897411" y="2205732"/>
            <a:ext cx="4247548" cy="3398044"/>
          </a:xfrm>
          <a:prstGeom prst="rect">
            <a:avLst/>
          </a:prstGeom>
        </p:spPr>
      </p:pic>
      <p:sp>
        <p:nvSpPr>
          <p:cNvPr id="4" name="Text 1"/>
          <p:cNvSpPr/>
          <p:nvPr/>
        </p:nvSpPr>
        <p:spPr>
          <a:xfrm>
            <a:off x="5906047" y="1826617"/>
            <a:ext cx="5630424"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Try This First</a:t>
            </a:r>
            <a:endParaRPr lang="en-US" sz="2050" dirty="0"/>
          </a:p>
        </p:txBody>
      </p:sp>
      <p:sp>
        <p:nvSpPr>
          <p:cNvPr id="5" name="Text 2"/>
          <p:cNvSpPr/>
          <p:nvPr/>
        </p:nvSpPr>
        <p:spPr>
          <a:xfrm>
            <a:off x="5906047" y="2350095"/>
            <a:ext cx="5630424"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In your own words — what is the difference between spirituality and religion?</a:t>
            </a:r>
            <a:endParaRPr lang="en-US" sz="1650" dirty="0"/>
          </a:p>
        </p:txBody>
      </p:sp>
      <p:sp>
        <p:nvSpPr>
          <p:cNvPr id="6" name="Text 3"/>
          <p:cNvSpPr/>
          <p:nvPr/>
        </p:nvSpPr>
        <p:spPr>
          <a:xfrm>
            <a:off x="5906047" y="3187700"/>
            <a:ext cx="5630424"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Then Consider</a:t>
            </a:r>
            <a:endParaRPr lang="en-US" sz="2050" dirty="0"/>
          </a:p>
        </p:txBody>
      </p:sp>
      <p:sp>
        <p:nvSpPr>
          <p:cNvPr id="7" name="Text 4"/>
          <p:cNvSpPr/>
          <p:nvPr/>
        </p:nvSpPr>
        <p:spPr>
          <a:xfrm>
            <a:off x="5906047" y="3711178"/>
            <a:ext cx="5630424" cy="2396034"/>
          </a:xfrm>
          <a:prstGeom prst="rect">
            <a:avLst/>
          </a:prstGeom>
          <a:noFill/>
          <a:ln/>
        </p:spPr>
        <p:txBody>
          <a:bodyPr wrap="square" lIns="0" tIns="0" rIns="0" bIns="0" rtlCol="0" anchor="t">
            <a:normAutofit/>
          </a:bodyPr>
          <a:lstStyle/>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Is the distinction a real difference in the phenomena, or a research convenience?</a:t>
            </a:r>
            <a:endParaRPr lang="en-US" sz="1650" dirty="0"/>
          </a:p>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Steingard (2005) concedes excluding religion 'may indeed be problematic' — why does a defender of the distinction admit this?</a:t>
            </a:r>
            <a:endParaRPr lang="en-US" sz="1650" dirty="0"/>
          </a:p>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If the distinction rests on perception, could it shift as perceptions shift?</a:t>
            </a:r>
            <a:endParaRPr lang="en-US" sz="16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1158180"/>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Rival Answer (Preview of Day 5)</a:t>
            </a:r>
            <a:endParaRPr lang="en-US" sz="4650" dirty="0"/>
          </a:p>
        </p:txBody>
      </p:sp>
      <p:sp>
        <p:nvSpPr>
          <p:cNvPr id="3" name="Text 1"/>
          <p:cNvSpPr/>
          <p:nvPr/>
        </p:nvSpPr>
        <p:spPr>
          <a:xfrm>
            <a:off x="1015875" y="2634754"/>
            <a:ext cx="10514345" cy="1399580"/>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'Spirituality is often defined in opposition to religion and that this opposition is not an accurate description of a complex interrelationship.'</a:t>
            </a:r>
            <a:endParaRPr lang="en-US" sz="1850" dirty="0"/>
          </a:p>
          <a:p>
            <a:pPr marL="0" indent="0" algn="l">
              <a:lnSpc>
                <a:spcPct val="133000"/>
              </a:lnSpc>
              <a:buNone/>
            </a:pPr>
            <a:r>
              <a:rPr lang="en-US" sz="1850" b="1" dirty="0">
                <a:solidFill>
                  <a:srgbClr val="3C3939"/>
                </a:solidFill>
                <a:latin typeface="Inter Bold" pitchFamily="34" charset="0"/>
                <a:ea typeface="Inter Bold" pitchFamily="34" charset="-122"/>
                <a:cs typeface="Inter Bold" pitchFamily="34" charset="-120"/>
              </a:rPr>
              <a:t>— Hicks (2002)</a:t>
            </a:r>
            <a:endParaRPr lang="en-US" sz="1850" dirty="0"/>
          </a:p>
        </p:txBody>
      </p:sp>
      <p:sp>
        <p:nvSpPr>
          <p:cNvPr id="4" name="Shape 2"/>
          <p:cNvSpPr/>
          <p:nvPr/>
        </p:nvSpPr>
        <p:spPr>
          <a:xfrm>
            <a:off x="661475" y="2368947"/>
            <a:ext cx="31749" cy="1931194"/>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56594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Hicks argues the tidy opposition is a </a:t>
            </a:r>
            <a:r>
              <a:rPr lang="en-US" sz="1850" b="1" dirty="0">
                <a:solidFill>
                  <a:srgbClr val="3C3939"/>
                </a:solidFill>
                <a:latin typeface="Inter Bold" pitchFamily="34" charset="0"/>
                <a:ea typeface="Inter Bold" pitchFamily="34" charset="-122"/>
                <a:cs typeface="Inter Bold" pitchFamily="34" charset="-120"/>
              </a:rPr>
              <a:t>rhetorical device</a:t>
            </a:r>
            <a:r>
              <a:rPr lang="en-US" sz="1850" dirty="0">
                <a:solidFill>
                  <a:srgbClr val="3C3939"/>
                </a:solidFill>
                <a:latin typeface="Inter" pitchFamily="34" charset="0"/>
                <a:ea typeface="Inter" pitchFamily="34" charset="-122"/>
                <a:cs typeface="Inter" pitchFamily="34" charset="-120"/>
              </a:rPr>
              <a:t>: when a belief proves controversial, 'it is probably religious and not simply spiritual' — so any possible conflict is defined away. The generic case must answer this charge. Hold it in mind throughout today.</a:t>
            </a:r>
            <a:endParaRPr lang="en-US" sz="1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876498"/>
            <a:ext cx="6296860" cy="1033463"/>
          </a:xfrm>
          <a:prstGeom prst="rect">
            <a:avLst/>
          </a:prstGeom>
          <a:noFill/>
          <a:ln/>
        </p:spPr>
        <p:txBody>
          <a:bodyPr wrap="square" lIns="0" tIns="0" rIns="0" bIns="0" rtlCol="0" anchor="t">
            <a:normAutofit/>
          </a:bodyPr>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Key Point 2: The Continuum of 'God as a Higher Power'</a:t>
            </a:r>
            <a:endParaRPr lang="en-US" sz="3250" dirty="0"/>
          </a:p>
        </p:txBody>
      </p:sp>
      <p:sp>
        <p:nvSpPr>
          <p:cNvPr id="4" name="Text 1"/>
          <p:cNvSpPr/>
          <p:nvPr/>
        </p:nvSpPr>
        <p:spPr>
          <a:xfrm>
            <a:off x="661474" y="2083594"/>
            <a:ext cx="6296861" cy="1108373"/>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Fry (2003) confronts the hardest problem for the generic case head-on: </a:t>
            </a:r>
            <a:r>
              <a:rPr lang="en-US" sz="1600" b="1" dirty="0">
                <a:solidFill>
                  <a:srgbClr val="3C3939"/>
                </a:solidFill>
                <a:latin typeface="Inter Bold" pitchFamily="34" charset="0"/>
                <a:ea typeface="Inter Bold" pitchFamily="34" charset="-122"/>
                <a:cs typeface="Inter Bold" pitchFamily="34" charset="-120"/>
              </a:rPr>
              <a:t>the language of the sacred</a:t>
            </a:r>
            <a:r>
              <a:rPr lang="en-US" sz="1600" dirty="0">
                <a:solidFill>
                  <a:srgbClr val="3C3939"/>
                </a:solidFill>
                <a:latin typeface="Inter" pitchFamily="34" charset="0"/>
                <a:ea typeface="Inter" pitchFamily="34" charset="-122"/>
                <a:cs typeface="Inter" pitchFamily="34" charset="-120"/>
              </a:rPr>
              <a:t>. Drawing on Horton (1950), he proposes a continuum running from atheism through humanism and ethical monotheism to pantheism.</a:t>
            </a:r>
            <a:endParaRPr lang="en-US" sz="1600" dirty="0"/>
          </a:p>
        </p:txBody>
      </p:sp>
      <p:pic>
        <p:nvPicPr>
          <p:cNvPr id="5" name="Image 1" descr="preencoded.png"/>
          <p:cNvPicPr>
            <a:picLocks noChangeAspect="1"/>
          </p:cNvPicPr>
          <p:nvPr/>
        </p:nvPicPr>
        <p:blipFill>
          <a:blip r:embed="rId4"/>
          <a:stretch>
            <a:fillRect/>
          </a:stretch>
        </p:blipFill>
        <p:spPr>
          <a:xfrm>
            <a:off x="661475" y="3336028"/>
            <a:ext cx="826868" cy="992287"/>
          </a:xfrm>
          <a:prstGeom prst="rect">
            <a:avLst/>
          </a:prstGeom>
        </p:spPr>
      </p:pic>
      <p:sp>
        <p:nvSpPr>
          <p:cNvPr id="6" name="Text 2"/>
          <p:cNvSpPr/>
          <p:nvPr/>
        </p:nvSpPr>
        <p:spPr>
          <a:xfrm>
            <a:off x="1604029" y="3501327"/>
            <a:ext cx="5354305"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Atheism / Humanism</a:t>
            </a:r>
            <a:endParaRPr lang="en-US" sz="2000" dirty="0"/>
          </a:p>
        </p:txBody>
      </p:sp>
      <p:sp>
        <p:nvSpPr>
          <p:cNvPr id="7" name="Text 3"/>
          <p:cNvSpPr/>
          <p:nvPr/>
        </p:nvSpPr>
        <p:spPr>
          <a:xfrm>
            <a:off x="1604029" y="3829245"/>
            <a:ext cx="5354305" cy="224929"/>
          </a:xfrm>
          <a:prstGeom prst="rect">
            <a:avLst/>
          </a:prstGeom>
          <a:noFill/>
          <a:ln/>
        </p:spPr>
        <p:txBody>
          <a:bodyPr wrap="none" lIns="0" tIns="0" rIns="0" bIns="0" rtlCol="0" anchor="t"/>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Higher power as shared human values or fellowship</a:t>
            </a:r>
            <a:endParaRPr lang="en-US" sz="1600" dirty="0"/>
          </a:p>
        </p:txBody>
      </p:sp>
      <p:pic>
        <p:nvPicPr>
          <p:cNvPr id="8" name="Image 2" descr="preencoded.png"/>
          <p:cNvPicPr>
            <a:picLocks noChangeAspect="1"/>
          </p:cNvPicPr>
          <p:nvPr/>
        </p:nvPicPr>
        <p:blipFill>
          <a:blip r:embed="rId5"/>
          <a:stretch>
            <a:fillRect/>
          </a:stretch>
        </p:blipFill>
        <p:spPr>
          <a:xfrm>
            <a:off x="661475" y="4328315"/>
            <a:ext cx="826868" cy="1108373"/>
          </a:xfrm>
          <a:prstGeom prst="rect">
            <a:avLst/>
          </a:prstGeom>
        </p:spPr>
      </p:pic>
      <p:sp>
        <p:nvSpPr>
          <p:cNvPr id="9" name="Text 4"/>
          <p:cNvSpPr/>
          <p:nvPr/>
        </p:nvSpPr>
        <p:spPr>
          <a:xfrm>
            <a:off x="1604029" y="4493614"/>
            <a:ext cx="5354305"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Ethical Monotheism</a:t>
            </a:r>
            <a:endParaRPr lang="en-US" sz="2000" dirty="0"/>
          </a:p>
        </p:txBody>
      </p:sp>
      <p:sp>
        <p:nvSpPr>
          <p:cNvPr id="10" name="Text 5"/>
          <p:cNvSpPr/>
          <p:nvPr/>
        </p:nvSpPr>
        <p:spPr>
          <a:xfrm>
            <a:off x="1604029" y="4821532"/>
            <a:ext cx="5354305" cy="449858"/>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The theistic God — neither Sum Total of Reality nor mere social order</a:t>
            </a:r>
            <a:endParaRPr lang="en-US" sz="1600" dirty="0"/>
          </a:p>
        </p:txBody>
      </p:sp>
      <p:pic>
        <p:nvPicPr>
          <p:cNvPr id="11" name="Image 3" descr="preencoded.png"/>
          <p:cNvPicPr>
            <a:picLocks noChangeAspect="1"/>
          </p:cNvPicPr>
          <p:nvPr/>
        </p:nvPicPr>
        <p:blipFill>
          <a:blip r:embed="rId6"/>
          <a:stretch>
            <a:fillRect/>
          </a:stretch>
        </p:blipFill>
        <p:spPr>
          <a:xfrm>
            <a:off x="661475" y="5436688"/>
            <a:ext cx="826868" cy="992287"/>
          </a:xfrm>
          <a:prstGeom prst="rect">
            <a:avLst/>
          </a:prstGeom>
        </p:spPr>
      </p:pic>
      <p:sp>
        <p:nvSpPr>
          <p:cNvPr id="12" name="Text 6"/>
          <p:cNvSpPr/>
          <p:nvPr/>
        </p:nvSpPr>
        <p:spPr>
          <a:xfrm>
            <a:off x="1604029" y="5601986"/>
            <a:ext cx="5354305"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Pantheism</a:t>
            </a:r>
            <a:endParaRPr lang="en-US" sz="2000" dirty="0"/>
          </a:p>
        </p:txBody>
      </p:sp>
      <p:sp>
        <p:nvSpPr>
          <p:cNvPr id="13" name="Text 7"/>
          <p:cNvSpPr/>
          <p:nvPr/>
        </p:nvSpPr>
        <p:spPr>
          <a:xfrm>
            <a:off x="1604029" y="5929904"/>
            <a:ext cx="5354305" cy="224929"/>
          </a:xfrm>
          <a:prstGeom prst="rect">
            <a:avLst/>
          </a:prstGeom>
          <a:noFill/>
          <a:ln/>
        </p:spPr>
        <p:txBody>
          <a:bodyPr wrap="none" lIns="0" tIns="0" rIns="0" bIns="0" rtlCol="0" anchor="t"/>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Higher power as the Sum Total of Reality itself</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818952"/>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The Key Anchor Sentence</a:t>
            </a:r>
            <a:endParaRPr lang="en-US" sz="3950" dirty="0"/>
          </a:p>
        </p:txBody>
      </p:sp>
      <p:sp>
        <p:nvSpPr>
          <p:cNvPr id="3" name="Text 1"/>
          <p:cNvSpPr/>
          <p:nvPr/>
        </p:nvSpPr>
        <p:spPr>
          <a:xfrm>
            <a:off x="962695" y="1979910"/>
            <a:ext cx="10567525" cy="1380629"/>
          </a:xfrm>
          <a:prstGeom prst="rect">
            <a:avLst/>
          </a:prstGeom>
          <a:noFill/>
          <a:ln/>
        </p:spPr>
        <p:txBody>
          <a:bodyPr wrap="square" lIns="0" tIns="0" rIns="0" bIns="0" rtlCol="0" anchor="t">
            <a:normAutofit/>
          </a:bodyPr>
          <a:lstStyle/>
          <a:p>
            <a:pPr marL="0" indent="0" algn="l">
              <a:lnSpc>
                <a:spcPct val="123000"/>
              </a:lnSpc>
              <a:spcAft>
                <a:spcPts val="1500"/>
              </a:spcAft>
              <a:buNone/>
            </a:pPr>
            <a:r>
              <a:rPr lang="en-US" sz="1600" dirty="0">
                <a:solidFill>
                  <a:srgbClr val="3C3939"/>
                </a:solidFill>
                <a:latin typeface="Inter" pitchFamily="34" charset="0"/>
                <a:ea typeface="Inter" pitchFamily="34" charset="-122"/>
                <a:cs typeface="Inter" pitchFamily="34" charset="-120"/>
              </a:rPr>
              <a:t>'The use of the present generic definition of God and the continuum of God as a higher power allows for what has been traditionally the domain of theology into the realm of scientific inquiry without the need to assume an all-powerful theistic God or an assumption of life after death.'</a:t>
            </a:r>
            <a:endParaRPr lang="en-US" sz="1600" dirty="0"/>
          </a:p>
          <a:p>
            <a:pPr marL="0" indent="0" algn="l">
              <a:lnSpc>
                <a:spcPct val="123000"/>
              </a:lnSpc>
              <a:buNone/>
            </a:pPr>
            <a:r>
              <a:rPr lang="en-US" sz="1600" b="1" dirty="0">
                <a:solidFill>
                  <a:srgbClr val="3C3939"/>
                </a:solidFill>
                <a:latin typeface="Inter Bold" pitchFamily="34" charset="0"/>
                <a:ea typeface="Inter Bold" pitchFamily="34" charset="-122"/>
                <a:cs typeface="Inter Bold" pitchFamily="34" charset="-120"/>
              </a:rPr>
              <a:t>— Fry (2003)</a:t>
            </a:r>
            <a:endParaRPr lang="en-US" sz="1600" dirty="0"/>
          </a:p>
        </p:txBody>
      </p:sp>
      <p:sp>
        <p:nvSpPr>
          <p:cNvPr id="4" name="Shape 2"/>
          <p:cNvSpPr/>
          <p:nvPr/>
        </p:nvSpPr>
        <p:spPr>
          <a:xfrm>
            <a:off x="661475" y="1787922"/>
            <a:ext cx="25399" cy="1764605"/>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3915172"/>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What It Claims</a:t>
            </a:r>
            <a:endParaRPr lang="en-US" sz="1950" dirty="0"/>
          </a:p>
        </p:txBody>
      </p:sp>
      <p:sp>
        <p:nvSpPr>
          <p:cNvPr id="6" name="Text 4"/>
          <p:cNvSpPr/>
          <p:nvPr/>
        </p:nvSpPr>
        <p:spPr>
          <a:xfrm>
            <a:off x="661475" y="4399558"/>
            <a:ext cx="5189408"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Science can study the sacred without taking sides in theology — neutrality between belief and unbelief.</a:t>
            </a:r>
            <a:endParaRPr lang="en-US" sz="1550" dirty="0"/>
          </a:p>
        </p:txBody>
      </p:sp>
      <p:sp>
        <p:nvSpPr>
          <p:cNvPr id="7" name="Text 5"/>
          <p:cNvSpPr/>
          <p:nvPr/>
        </p:nvSpPr>
        <p:spPr>
          <a:xfrm>
            <a:off x="6347162" y="3915172"/>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What It Costs</a:t>
            </a:r>
            <a:endParaRPr lang="en-US" sz="1950" dirty="0"/>
          </a:p>
        </p:txBody>
      </p:sp>
      <p:sp>
        <p:nvSpPr>
          <p:cNvPr id="8" name="Text 6"/>
          <p:cNvSpPr/>
          <p:nvPr/>
        </p:nvSpPr>
        <p:spPr>
          <a:xfrm>
            <a:off x="6347162" y="4399558"/>
            <a:ext cx="5189408"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'Higher power' becomes a placeholder for whatever a person trusts most deeply — including the fellowship of Alcoholics Anonymous (Fry's own example). Day 5 asks: has anything distinctively </a:t>
            </a:r>
            <a:r>
              <a:rPr lang="en-US" sz="1550" i="1" dirty="0">
                <a:solidFill>
                  <a:srgbClr val="3C3939"/>
                </a:solidFill>
                <a:latin typeface="Inter" pitchFamily="34" charset="0"/>
                <a:ea typeface="Inter" pitchFamily="34" charset="-122"/>
                <a:cs typeface="Inter" pitchFamily="34" charset="-120"/>
              </a:rPr>
              <a:t>spiritual</a:t>
            </a:r>
            <a:r>
              <a:rPr lang="en-US" sz="1550" dirty="0">
                <a:solidFill>
                  <a:srgbClr val="3C3939"/>
                </a:solidFill>
                <a:latin typeface="Inter" pitchFamily="34" charset="0"/>
                <a:ea typeface="Inter" pitchFamily="34" charset="-122"/>
                <a:cs typeface="Inter" pitchFamily="34" charset="-120"/>
              </a:rPr>
              <a:t> survived the translation?</a:t>
            </a:r>
            <a:endParaRPr lang="en-US" sz="15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678061"/>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The Dalai Lama's Distinction</a:t>
            </a:r>
            <a:endParaRPr lang="en-US" sz="4150" dirty="0"/>
          </a:p>
        </p:txBody>
      </p:sp>
      <p:sp>
        <p:nvSpPr>
          <p:cNvPr id="3" name="Text 1"/>
          <p:cNvSpPr/>
          <p:nvPr/>
        </p:nvSpPr>
        <p:spPr>
          <a:xfrm>
            <a:off x="980356" y="1940520"/>
            <a:ext cx="10549864" cy="1184771"/>
          </a:xfrm>
          <a:prstGeom prst="rect">
            <a:avLst/>
          </a:prstGeom>
          <a:noFill/>
          <a:ln/>
        </p:spPr>
        <p:txBody>
          <a:bodyPr wrap="square" lIns="0" tIns="0" rIns="0" bIns="0" rtlCol="0" anchor="t">
            <a:normAutofit lnSpcReduction="10000"/>
          </a:bodyPr>
          <a:lstStyle/>
          <a:p>
            <a:pPr marL="0" indent="0" algn="l">
              <a:lnSpc>
                <a:spcPct val="127000"/>
              </a:lnSpc>
              <a:spcAft>
                <a:spcPts val="1650"/>
              </a:spcAft>
              <a:buNone/>
            </a:pPr>
            <a:r>
              <a:rPr lang="en-US" dirty="0">
                <a:solidFill>
                  <a:srgbClr val="3C3939"/>
                </a:solidFill>
                <a:latin typeface="Inter" pitchFamily="34" charset="0"/>
                <a:ea typeface="Inter" pitchFamily="34" charset="-122"/>
                <a:cs typeface="Inter" pitchFamily="34" charset="-120"/>
              </a:rPr>
              <a:t>'Religion is something we can perhaps do without. What we cannot do without are these basic spiritual qualities.'</a:t>
            </a:r>
            <a:endParaRPr lang="en-US" dirty="0"/>
          </a:p>
          <a:p>
            <a:pPr marL="0" indent="0" algn="l">
              <a:lnSpc>
                <a:spcPct val="127000"/>
              </a:lnSpc>
              <a:buNone/>
            </a:pPr>
            <a:r>
              <a:rPr lang="en-US" b="1" dirty="0">
                <a:solidFill>
                  <a:srgbClr val="3C3939"/>
                </a:solidFill>
                <a:latin typeface="Inter Bold" pitchFamily="34" charset="0"/>
                <a:ea typeface="Inter Bold" pitchFamily="34" charset="-122"/>
                <a:cs typeface="Inter Bold" pitchFamily="34" charset="-120"/>
              </a:rPr>
              <a:t>— The Dalai Lama, quoted in Fry (2003)</a:t>
            </a:r>
            <a:endParaRPr lang="en-US" dirty="0"/>
          </a:p>
        </p:txBody>
      </p:sp>
      <p:sp>
        <p:nvSpPr>
          <p:cNvPr id="4" name="Shape 2"/>
          <p:cNvSpPr/>
          <p:nvPr/>
        </p:nvSpPr>
        <p:spPr>
          <a:xfrm>
            <a:off x="661475" y="1725216"/>
            <a:ext cx="25399" cy="1615380"/>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3555901"/>
            <a:ext cx="10868745"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 qualities — love, compassion, forgiveness — are distinguished from </a:t>
            </a:r>
            <a:r>
              <a:rPr lang="en-US" sz="1650" b="1" dirty="0">
                <a:solidFill>
                  <a:srgbClr val="3C3939"/>
                </a:solidFill>
                <a:latin typeface="Inter Bold" pitchFamily="34" charset="0"/>
                <a:ea typeface="Inter Bold" pitchFamily="34" charset="-122"/>
                <a:cs typeface="Inter Bold" pitchFamily="34" charset="-120"/>
              </a:rPr>
              <a:t>faith in the claims of one faith tradition or another</a:t>
            </a:r>
            <a:r>
              <a:rPr lang="en-US" sz="1650" dirty="0">
                <a:solidFill>
                  <a:srgbClr val="3C3939"/>
                </a:solidFill>
                <a:latin typeface="Inter" pitchFamily="34" charset="0"/>
                <a:ea typeface="Inter" pitchFamily="34" charset="-122"/>
                <a:cs typeface="Inter" pitchFamily="34" charset="-120"/>
              </a:rPr>
              <a:t>. This is the generic case's most powerful rhetorical move: even a religious leader endorses the separation.</a:t>
            </a:r>
            <a:endParaRPr lang="en-US" sz="1650" dirty="0"/>
          </a:p>
        </p:txBody>
      </p:sp>
      <p:sp>
        <p:nvSpPr>
          <p:cNvPr id="6" name="Shape 4"/>
          <p:cNvSpPr/>
          <p:nvPr/>
        </p:nvSpPr>
        <p:spPr>
          <a:xfrm>
            <a:off x="661475" y="4740672"/>
            <a:ext cx="10868745" cy="1439168"/>
          </a:xfrm>
          <a:prstGeom prst="roundRect">
            <a:avLst>
              <a:gd name="adj" fmla="val 6206"/>
            </a:avLst>
          </a:prstGeom>
          <a:solidFill>
            <a:srgbClr val="E1E1EA"/>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874095" y="5014813"/>
            <a:ext cx="265800" cy="212626"/>
          </a:xfrm>
          <a:prstGeom prst="rect">
            <a:avLst/>
          </a:prstGeom>
        </p:spPr>
      </p:pic>
      <p:sp>
        <p:nvSpPr>
          <p:cNvPr id="8" name="Text 5"/>
          <p:cNvSpPr/>
          <p:nvPr/>
        </p:nvSpPr>
        <p:spPr>
          <a:xfrm>
            <a:off x="1352516" y="4985048"/>
            <a:ext cx="9965084"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000000"/>
                </a:solidFill>
                <a:latin typeface="Inter" pitchFamily="34" charset="0"/>
                <a:ea typeface="Inter" pitchFamily="34" charset="-122"/>
                <a:cs typeface="Inter" pitchFamily="34" charset="-120"/>
              </a:rPr>
              <a:t>The continuum does three jobs: removes the theological obstacle to theory-building; explains why a diverse workforce can still be addressed as spiritual; reframes spirituality as a universal human structure rather than a Western religious import.</a:t>
            </a:r>
            <a:endParaRPr lang="en-US" sz="16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679748"/>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Close Reading: Fry (2003)</a:t>
            </a:r>
            <a:endParaRPr lang="en-US" sz="4400" dirty="0"/>
          </a:p>
        </p:txBody>
      </p:sp>
      <p:sp>
        <p:nvSpPr>
          <p:cNvPr id="3" name="Text 1"/>
          <p:cNvSpPr/>
          <p:nvPr/>
        </p:nvSpPr>
        <p:spPr>
          <a:xfrm>
            <a:off x="661475" y="1807666"/>
            <a:ext cx="11478330" cy="350044"/>
          </a:xfrm>
          <a:prstGeom prst="rect">
            <a:avLst/>
          </a:prstGeom>
          <a:noFill/>
          <a:ln/>
        </p:spPr>
        <p:txBody>
          <a:bodyPr wrap="none" lIns="0" tIns="0" rIns="0" bIns="0" rtlCol="0" anchor="t"/>
          <a:lstStyle/>
          <a:p>
            <a:pPr marL="0" indent="0" algn="l">
              <a:lnSpc>
                <a:spcPct val="130000"/>
              </a:lnSpc>
              <a:buNone/>
            </a:pPr>
            <a:r>
              <a:rPr lang="en-US" sz="1750" b="1" dirty="0">
                <a:solidFill>
                  <a:srgbClr val="3C3939"/>
                </a:solidFill>
                <a:latin typeface="Inter Bold" pitchFamily="34" charset="0"/>
                <a:ea typeface="Inter Bold" pitchFamily="34" charset="-122"/>
                <a:cs typeface="Inter Bold" pitchFamily="34" charset="-120"/>
              </a:rPr>
              <a:t>Sentence by sentence — the founding text of the generic case:</a:t>
            </a:r>
            <a:endParaRPr lang="en-US" sz="175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397522"/>
            <a:ext cx="5327715" cy="3780730"/>
          </a:xfrm>
          <a:prstGeom prst="rect">
            <a:avLst/>
          </a:prstGeom>
        </p:spPr>
      </p:pic>
      <p:sp>
        <p:nvSpPr>
          <p:cNvPr id="5" name="Text 2"/>
          <p:cNvSpPr/>
          <p:nvPr/>
        </p:nvSpPr>
        <p:spPr>
          <a:xfrm>
            <a:off x="1012899" y="2647355"/>
            <a:ext cx="4726465" cy="1402953"/>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'Spirituality is broader than any single formal or organized religion with its prescribed tenets, dogma, and doctrines.'</a:t>
            </a:r>
            <a:endParaRPr lang="en-US" sz="2200" dirty="0"/>
          </a:p>
        </p:txBody>
      </p:sp>
      <p:sp>
        <p:nvSpPr>
          <p:cNvPr id="6" name="Text 3"/>
          <p:cNvSpPr/>
          <p:nvPr/>
        </p:nvSpPr>
        <p:spPr>
          <a:xfrm>
            <a:off x="1012899" y="4178201"/>
            <a:ext cx="4726465" cy="1750219"/>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Assigns logical priority: religion is a </a:t>
            </a:r>
            <a:r>
              <a:rPr lang="en-US" sz="1750" i="1" dirty="0">
                <a:solidFill>
                  <a:srgbClr val="3C3939"/>
                </a:solidFill>
                <a:latin typeface="Inter" pitchFamily="34" charset="0"/>
                <a:ea typeface="Inter" pitchFamily="34" charset="-122"/>
                <a:cs typeface="Inter" pitchFamily="34" charset="-120"/>
              </a:rPr>
              <a:t>subset</a:t>
            </a:r>
            <a:r>
              <a:rPr lang="en-US" sz="1750" dirty="0">
                <a:solidFill>
                  <a:srgbClr val="3C3939"/>
                </a:solidFill>
                <a:latin typeface="Inter" pitchFamily="34" charset="0"/>
                <a:ea typeface="Inter" pitchFamily="34" charset="-122"/>
                <a:cs typeface="Inter" pitchFamily="34" charset="-120"/>
              </a:rPr>
              <a:t> of spirituality. Day 5 will contest this — if religion is a whole form of life, not just its doctrines, the priority may run the other way.</a:t>
            </a:r>
            <a:endParaRPr lang="en-US" sz="17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02406" y="2397522"/>
            <a:ext cx="5327814" cy="3780730"/>
          </a:xfrm>
          <a:prstGeom prst="rect">
            <a:avLst/>
          </a:prstGeom>
        </p:spPr>
      </p:pic>
      <p:sp>
        <p:nvSpPr>
          <p:cNvPr id="8" name="Text 4"/>
          <p:cNvSpPr/>
          <p:nvPr/>
        </p:nvSpPr>
        <p:spPr>
          <a:xfrm>
            <a:off x="6553830" y="2647355"/>
            <a:ext cx="4726564"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'…a higher power or being that may or may not be called God.'</a:t>
            </a:r>
            <a:endParaRPr lang="en-US" sz="2200" dirty="0"/>
          </a:p>
        </p:txBody>
      </p:sp>
      <p:sp>
        <p:nvSpPr>
          <p:cNvPr id="9" name="Text 5"/>
          <p:cNvSpPr/>
          <p:nvPr/>
        </p:nvSpPr>
        <p:spPr>
          <a:xfrm>
            <a:off x="6553830" y="3476724"/>
            <a:ext cx="4726564" cy="1400175"/>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hinge of the whole generic case. Generous — but if the higher power may be anything, does the definition risk being true of everything and distinctive of nothing?</a:t>
            </a:r>
            <a:endParaRPr lang="en-US" sz="17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787003"/>
            <a:ext cx="6296860" cy="1882676"/>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Key Point 3: Spiritual Leadership as Generic Theory</a:t>
            </a:r>
            <a:endParaRPr lang="en-US" sz="3950" dirty="0"/>
          </a:p>
        </p:txBody>
      </p:sp>
      <p:sp>
        <p:nvSpPr>
          <p:cNvPr id="4" name="Text 1"/>
          <p:cNvSpPr/>
          <p:nvPr/>
        </p:nvSpPr>
        <p:spPr>
          <a:xfrm>
            <a:off x="5534581" y="3117652"/>
            <a:ext cx="5995639" cy="1677789"/>
          </a:xfrm>
          <a:prstGeom prst="rect">
            <a:avLst/>
          </a:prstGeom>
          <a:noFill/>
          <a:ln/>
        </p:spPr>
        <p:txBody>
          <a:bodyPr wrap="square" lIns="0" tIns="0" rIns="0" bIns="0" rtlCol="0" anchor="t">
            <a:normAutofit/>
          </a:bodyPr>
          <a:lstStyle/>
          <a:p>
            <a:pPr marL="0" indent="0" algn="l">
              <a:lnSpc>
                <a:spcPct val="123000"/>
              </a:lnSpc>
              <a:spcAft>
                <a:spcPts val="1500"/>
              </a:spcAft>
              <a:buNone/>
            </a:pPr>
            <a:r>
              <a:rPr lang="en-US" sz="1550" dirty="0">
                <a:solidFill>
                  <a:srgbClr val="3C3939"/>
                </a:solidFill>
                <a:latin typeface="Inter" pitchFamily="34" charset="0"/>
                <a:ea typeface="Inter" pitchFamily="34" charset="-122"/>
                <a:cs typeface="Inter" pitchFamily="34" charset="-120"/>
              </a:rPr>
              <a:t>'Spiritual leadership compris[es] the values, attitudes, and behaviors that are necessary to intrinsically motivate one's self and others so that they have a sense of spiritual survival through calling and membership.'</a:t>
            </a:r>
            <a:endParaRPr lang="en-US" sz="1550" dirty="0"/>
          </a:p>
          <a:p>
            <a:pPr marL="0" indent="0" algn="l">
              <a:lnSpc>
                <a:spcPct val="123000"/>
              </a:lnSpc>
              <a:buNone/>
            </a:pPr>
            <a:r>
              <a:rPr lang="en-US" sz="1550" b="1" dirty="0">
                <a:solidFill>
                  <a:srgbClr val="3C3939"/>
                </a:solidFill>
                <a:latin typeface="Inter Bold" pitchFamily="34" charset="0"/>
                <a:ea typeface="Inter Bold" pitchFamily="34" charset="-122"/>
                <a:cs typeface="Inter Bold" pitchFamily="34" charset="-120"/>
              </a:rPr>
              <a:t>— Fry (2003)</a:t>
            </a:r>
            <a:endParaRPr lang="en-US" sz="1550" dirty="0"/>
          </a:p>
        </p:txBody>
      </p:sp>
      <p:sp>
        <p:nvSpPr>
          <p:cNvPr id="5" name="Shape 2"/>
          <p:cNvSpPr/>
          <p:nvPr/>
        </p:nvSpPr>
        <p:spPr>
          <a:xfrm>
            <a:off x="5233360" y="2925663"/>
            <a:ext cx="25399" cy="2061766"/>
          </a:xfrm>
          <a:prstGeom prst="roundRect">
            <a:avLst>
              <a:gd name="adj" fmla="val 50001"/>
            </a:avLst>
          </a:prstGeom>
          <a:solidFill>
            <a:srgbClr val="1B1B27"/>
          </a:solidFill>
          <a:ln/>
        </p:spPr>
        <p:txBody>
          <a:bodyPr/>
          <a:lstStyle/>
          <a:p>
            <a:endParaRPr lang="en-GB"/>
          </a:p>
        </p:txBody>
      </p:sp>
      <p:sp>
        <p:nvSpPr>
          <p:cNvPr id="6" name="Text 3"/>
          <p:cNvSpPr/>
          <p:nvPr/>
        </p:nvSpPr>
        <p:spPr>
          <a:xfrm>
            <a:off x="5233360" y="5179417"/>
            <a:ext cx="6296860"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theory is </a:t>
            </a:r>
            <a:r>
              <a:rPr lang="en-US" sz="1550" b="1" dirty="0">
                <a:solidFill>
                  <a:srgbClr val="3C3939"/>
                </a:solidFill>
                <a:latin typeface="Inter Bold" pitchFamily="34" charset="0"/>
                <a:ea typeface="Inter Bold" pitchFamily="34" charset="-122"/>
                <a:cs typeface="Inter Bold" pitchFamily="34" charset="-120"/>
              </a:rPr>
              <a:t>generic twice over</a:t>
            </a:r>
            <a:r>
              <a:rPr lang="en-US" sz="1550" dirty="0">
                <a:solidFill>
                  <a:srgbClr val="3C3939"/>
                </a:solidFill>
                <a:latin typeface="Inter" pitchFamily="34" charset="0"/>
                <a:ea typeface="Inter" pitchFamily="34" charset="-122"/>
                <a:cs typeface="Inter" pitchFamily="34" charset="-120"/>
              </a:rPr>
              <a:t>: it addresses universal needs (calling and membership), and it locates motivation in altruistic love, hope and faith — not in any doctrinal commitment.</a:t>
            </a:r>
            <a:endParaRPr lang="en-US" sz="15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862806"/>
            <a:ext cx="10868745" cy="690364"/>
          </a:xfrm>
          <a:prstGeom prst="rect">
            <a:avLst/>
          </a:prstGeom>
          <a:noFill/>
          <a:ln/>
        </p:spPr>
        <p:txBody>
          <a:bodyPr wrap="none" lIns="0" tIns="0" rIns="0" bIns="0" rtlCol="0" anchor="t"/>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Calling and Membership</a:t>
            </a:r>
            <a:endParaRPr lang="en-US" sz="4300" dirty="0"/>
          </a:p>
        </p:txBody>
      </p:sp>
      <p:sp>
        <p:nvSpPr>
          <p:cNvPr id="3" name="Shape 1"/>
          <p:cNvSpPr/>
          <p:nvPr/>
        </p:nvSpPr>
        <p:spPr>
          <a:xfrm>
            <a:off x="661475" y="1966416"/>
            <a:ext cx="5331089" cy="2770287"/>
          </a:xfrm>
          <a:prstGeom prst="roundRect">
            <a:avLst>
              <a:gd name="adj" fmla="val 3350"/>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895030" y="2199977"/>
            <a:ext cx="4863978"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Calling</a:t>
            </a:r>
            <a:endParaRPr lang="en-US" sz="2150" dirty="0"/>
          </a:p>
        </p:txBody>
      </p:sp>
      <p:sp>
        <p:nvSpPr>
          <p:cNvPr id="5" name="Text 3"/>
          <p:cNvSpPr/>
          <p:nvPr/>
        </p:nvSpPr>
        <p:spPr>
          <a:xfrm>
            <a:off x="895030" y="2669183"/>
            <a:ext cx="4863978" cy="1833959"/>
          </a:xfrm>
          <a:prstGeom prst="rect">
            <a:avLst/>
          </a:prstGeom>
          <a:noFill/>
          <a:ln/>
        </p:spPr>
        <p:txBody>
          <a:bodyPr wrap="square" lIns="0" tIns="0" rIns="0" bIns="0" rtlCol="0" anchor="t">
            <a:normAutofit/>
          </a:bodyPr>
          <a:lstStyle/>
          <a:p>
            <a:pPr marL="0" indent="0" algn="l">
              <a:lnSpc>
                <a:spcPct val="129000"/>
              </a:lnSpc>
              <a:spcAft>
                <a:spcPts val="950"/>
              </a:spcAft>
              <a:buNone/>
            </a:pPr>
            <a:r>
              <a:rPr lang="en-US" sz="1700" dirty="0">
                <a:solidFill>
                  <a:srgbClr val="3C3939"/>
                </a:solidFill>
                <a:latin typeface="Inter" pitchFamily="34" charset="0"/>
                <a:ea typeface="Inter" pitchFamily="34" charset="-122"/>
                <a:cs typeface="Inter" pitchFamily="34" charset="-120"/>
              </a:rPr>
              <a:t>'The experience of transcendence or how one makes a difference through service to others and, in doing so, derives meaning and purpose in life.'</a:t>
            </a:r>
            <a:endParaRPr lang="en-US" sz="1700" dirty="0"/>
          </a:p>
          <a:p>
            <a:pPr marL="0" indent="0" algn="l">
              <a:lnSpc>
                <a:spcPct val="129000"/>
              </a:lnSpc>
              <a:buNone/>
            </a:pPr>
            <a:r>
              <a:rPr lang="en-US" sz="1700" i="1" dirty="0">
                <a:solidFill>
                  <a:srgbClr val="3C3939"/>
                </a:solidFill>
                <a:latin typeface="Inter" pitchFamily="34" charset="0"/>
                <a:ea typeface="Inter" pitchFamily="34" charset="-122"/>
                <a:cs typeface="Inter" pitchFamily="34" charset="-120"/>
              </a:rPr>
              <a:t>— Fry (2003)</a:t>
            </a:r>
            <a:endParaRPr lang="en-US" sz="1700" dirty="0"/>
          </a:p>
        </p:txBody>
      </p:sp>
      <p:sp>
        <p:nvSpPr>
          <p:cNvPr id="6" name="Shape 4"/>
          <p:cNvSpPr/>
          <p:nvPr/>
        </p:nvSpPr>
        <p:spPr>
          <a:xfrm>
            <a:off x="6199132" y="1966416"/>
            <a:ext cx="5331089" cy="2770287"/>
          </a:xfrm>
          <a:prstGeom prst="roundRect">
            <a:avLst>
              <a:gd name="adj" fmla="val 3350"/>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6432687" y="2199977"/>
            <a:ext cx="4863978"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Membership</a:t>
            </a:r>
            <a:endParaRPr lang="en-US" sz="2150" dirty="0"/>
          </a:p>
        </p:txBody>
      </p:sp>
      <p:sp>
        <p:nvSpPr>
          <p:cNvPr id="8" name="Text 6"/>
          <p:cNvSpPr/>
          <p:nvPr/>
        </p:nvSpPr>
        <p:spPr>
          <a:xfrm>
            <a:off x="6432687" y="2669183"/>
            <a:ext cx="4863978" cy="1833959"/>
          </a:xfrm>
          <a:prstGeom prst="rect">
            <a:avLst/>
          </a:prstGeom>
          <a:noFill/>
          <a:ln/>
        </p:spPr>
        <p:txBody>
          <a:bodyPr wrap="square" lIns="0" tIns="0" rIns="0" bIns="0" rtlCol="0" anchor="t">
            <a:normAutofit/>
          </a:bodyPr>
          <a:lstStyle/>
          <a:p>
            <a:pPr marL="0" indent="0" algn="l">
              <a:lnSpc>
                <a:spcPct val="129000"/>
              </a:lnSpc>
              <a:spcAft>
                <a:spcPts val="950"/>
              </a:spcAft>
              <a:buNone/>
            </a:pPr>
            <a:r>
              <a:rPr lang="en-US" sz="1700" dirty="0">
                <a:solidFill>
                  <a:srgbClr val="3C3939"/>
                </a:solidFill>
                <a:latin typeface="Inter" pitchFamily="34" charset="0"/>
                <a:ea typeface="Inter" pitchFamily="34" charset="-122"/>
                <a:cs typeface="Inter" pitchFamily="34" charset="-120"/>
              </a:rPr>
              <a:t>'The cultural and social structures we are immersed in and through which we seek what William James called man's most fundamental need — to be understood and appreciated.'</a:t>
            </a:r>
            <a:endParaRPr lang="en-US" sz="1700" dirty="0"/>
          </a:p>
          <a:p>
            <a:pPr marL="0" indent="0" algn="l">
              <a:lnSpc>
                <a:spcPct val="129000"/>
              </a:lnSpc>
              <a:buNone/>
            </a:pPr>
            <a:r>
              <a:rPr lang="en-US" sz="1700" i="1" dirty="0">
                <a:solidFill>
                  <a:srgbClr val="3C3939"/>
                </a:solidFill>
                <a:latin typeface="Inter" pitchFamily="34" charset="0"/>
                <a:ea typeface="Inter" pitchFamily="34" charset="-122"/>
                <a:cs typeface="Inter" pitchFamily="34" charset="-120"/>
              </a:rPr>
              <a:t>— Fry (2003)</a:t>
            </a:r>
            <a:endParaRPr lang="en-US" sz="1700" dirty="0"/>
          </a:p>
        </p:txBody>
      </p:sp>
      <p:sp>
        <p:nvSpPr>
          <p:cNvPr id="9" name="Text 7"/>
          <p:cNvSpPr/>
          <p:nvPr/>
        </p:nvSpPr>
        <p:spPr>
          <a:xfrm>
            <a:off x="661475" y="4969073"/>
            <a:ext cx="10868745" cy="1026021"/>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These two needs are described as </a:t>
            </a:r>
            <a:r>
              <a:rPr lang="en-US" sz="1700" b="1" dirty="0">
                <a:solidFill>
                  <a:srgbClr val="3C3939"/>
                </a:solidFill>
                <a:latin typeface="Inter Bold" pitchFamily="34" charset="0"/>
                <a:ea typeface="Inter Bold" pitchFamily="34" charset="-122"/>
                <a:cs typeface="Inter Bold" pitchFamily="34" charset="-120"/>
              </a:rPr>
              <a:t>'interlocked, universal, and common to the human experience'</a:t>
            </a:r>
            <a:r>
              <a:rPr lang="en-US" sz="1700" dirty="0">
                <a:solidFill>
                  <a:srgbClr val="3C3939"/>
                </a:solidFill>
                <a:latin typeface="Inter" pitchFamily="34" charset="0"/>
                <a:ea typeface="Inter" pitchFamily="34" charset="-122"/>
                <a:cs typeface="Inter" pitchFamily="34" charset="-120"/>
              </a:rPr>
              <a:t> — the proof of universality is asserted rather than demonstrated. A critic could grant that meaning and belonging are universal while denying that calling them 'spiritual' adds anything except a halo.</a:t>
            </a:r>
            <a:endParaRPr lang="en-US"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769541"/>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The Generic Strategy in Leadership</a:t>
            </a:r>
            <a:endParaRPr lang="en-US" sz="3950" dirty="0"/>
          </a:p>
        </p:txBody>
      </p:sp>
      <p:pic>
        <p:nvPicPr>
          <p:cNvPr id="3" name="Image 0" descr="preencoded.png"/>
          <p:cNvPicPr>
            <a:picLocks noChangeAspect="1"/>
          </p:cNvPicPr>
          <p:nvPr/>
        </p:nvPicPr>
        <p:blipFill>
          <a:blip r:embed="rId3"/>
          <a:stretch>
            <a:fillRect/>
          </a:stretch>
        </p:blipFill>
        <p:spPr>
          <a:xfrm>
            <a:off x="1178491" y="2658170"/>
            <a:ext cx="5859117" cy="2425005"/>
          </a:xfrm>
          <a:prstGeom prst="rect">
            <a:avLst/>
          </a:prstGeom>
        </p:spPr>
      </p:pic>
      <p:sp>
        <p:nvSpPr>
          <p:cNvPr id="4" name="Text 1"/>
          <p:cNvSpPr/>
          <p:nvPr/>
        </p:nvSpPr>
        <p:spPr>
          <a:xfrm>
            <a:off x="1050588" y="3354862"/>
            <a:ext cx="946808" cy="324752"/>
          </a:xfrm>
          <a:prstGeom prst="rect">
            <a:avLst/>
          </a:prstGeom>
          <a:noFill/>
          <a:ln/>
        </p:spPr>
        <p:txBody>
          <a:bodyPr wrap="square" lIns="0" tIns="0" rIns="0" bIns="0" rtlCol="0" anchor="t">
            <a:noAutofit/>
          </a:bodyPr>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Religious Terms</a:t>
            </a:r>
            <a:endParaRPr lang="en-US" sz="1600" dirty="0"/>
          </a:p>
        </p:txBody>
      </p:sp>
      <p:sp>
        <p:nvSpPr>
          <p:cNvPr id="5" name="Text 2"/>
          <p:cNvSpPr/>
          <p:nvPr/>
        </p:nvSpPr>
        <p:spPr>
          <a:xfrm>
            <a:off x="1050588" y="3945460"/>
            <a:ext cx="1432400" cy="908839"/>
          </a:xfrm>
          <a:prstGeom prst="rect">
            <a:avLst/>
          </a:prstGeom>
          <a:noFill/>
          <a:ln/>
        </p:spPr>
        <p:txBody>
          <a:bodyPr wrap="square" lIns="0" tIns="0" rIns="0" bIns="0" rtlCol="0" anchor="t">
            <a:noAutofit/>
          </a:bodyPr>
          <a:lstStyle/>
          <a:p>
            <a:pPr marL="0" indent="0" algn="l">
              <a:lnSpc>
                <a:spcPct val="96000"/>
              </a:lnSpc>
              <a:buNone/>
            </a:pPr>
            <a:r>
              <a:rPr lang="en-US" sz="1400" dirty="0">
                <a:solidFill>
                  <a:srgbClr val="3C3939"/>
                </a:solidFill>
                <a:latin typeface="Inter" pitchFamily="34" charset="0"/>
                <a:ea typeface="Inter" pitchFamily="34" charset="-122"/>
                <a:cs typeface="Inter" pitchFamily="34" charset="-120"/>
              </a:rPr>
              <a:t>Vocation, communion, transcendence</a:t>
            </a:r>
            <a:endParaRPr lang="en-US" sz="1400" dirty="0"/>
          </a:p>
        </p:txBody>
      </p:sp>
      <p:sp>
        <p:nvSpPr>
          <p:cNvPr id="6" name="Text 3"/>
          <p:cNvSpPr/>
          <p:nvPr/>
        </p:nvSpPr>
        <p:spPr>
          <a:xfrm>
            <a:off x="5947235" y="3331133"/>
            <a:ext cx="946808" cy="324752"/>
          </a:xfrm>
          <a:prstGeom prst="rect">
            <a:avLst/>
          </a:prstGeom>
          <a:noFill/>
          <a:ln/>
        </p:spPr>
        <p:txBody>
          <a:bodyPr wrap="square" lIns="0" tIns="0" rIns="0" bIns="0" rtlCol="0" anchor="t">
            <a:noAutofit/>
          </a:bodyPr>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Generic Redescription</a:t>
            </a:r>
            <a:endParaRPr lang="en-US" sz="1600" dirty="0"/>
          </a:p>
        </p:txBody>
      </p:sp>
      <p:sp>
        <p:nvSpPr>
          <p:cNvPr id="7" name="Text 4"/>
          <p:cNvSpPr/>
          <p:nvPr/>
        </p:nvSpPr>
        <p:spPr>
          <a:xfrm>
            <a:off x="5947235" y="4121448"/>
            <a:ext cx="1432400" cy="908839"/>
          </a:xfrm>
          <a:prstGeom prst="rect">
            <a:avLst/>
          </a:prstGeom>
          <a:noFill/>
          <a:ln/>
        </p:spPr>
        <p:txBody>
          <a:bodyPr wrap="square" lIns="0" tIns="0" rIns="0" bIns="0" rtlCol="0" anchor="t">
            <a:noAutofit/>
          </a:bodyPr>
          <a:lstStyle/>
          <a:p>
            <a:pPr marL="0" indent="0" algn="l">
              <a:lnSpc>
                <a:spcPct val="96000"/>
              </a:lnSpc>
              <a:buNone/>
            </a:pPr>
            <a:r>
              <a:rPr lang="en-US" sz="1400" dirty="0">
                <a:solidFill>
                  <a:srgbClr val="3C3939"/>
                </a:solidFill>
                <a:latin typeface="Inter" pitchFamily="34" charset="0"/>
                <a:ea typeface="Inter" pitchFamily="34" charset="-122"/>
                <a:cs typeface="Inter" pitchFamily="34" charset="-120"/>
              </a:rPr>
              <a:t>Calling, membership, altruistic love</a:t>
            </a:r>
            <a:endParaRPr lang="en-US" sz="1400" dirty="0"/>
          </a:p>
        </p:txBody>
      </p:sp>
      <p:sp>
        <p:nvSpPr>
          <p:cNvPr id="8" name="Text 5"/>
          <p:cNvSpPr/>
          <p:nvPr/>
        </p:nvSpPr>
        <p:spPr>
          <a:xfrm>
            <a:off x="8050904" y="1823740"/>
            <a:ext cx="3485567"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The Payoff</a:t>
            </a:r>
            <a:endParaRPr lang="en-US" sz="1950" dirty="0"/>
          </a:p>
        </p:txBody>
      </p:sp>
      <p:sp>
        <p:nvSpPr>
          <p:cNvPr id="9" name="Text 6"/>
          <p:cNvSpPr/>
          <p:nvPr/>
        </p:nvSpPr>
        <p:spPr>
          <a:xfrm>
            <a:off x="8050904" y="2308126"/>
            <a:ext cx="3485567"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Inclusiveness — the theory claims to subsume servant leadership and ethics-based approaches without being hostage to any of their particularities.</a:t>
            </a:r>
            <a:endParaRPr lang="en-US" sz="1550" dirty="0"/>
          </a:p>
        </p:txBody>
      </p:sp>
      <p:sp>
        <p:nvSpPr>
          <p:cNvPr id="10" name="Text 7"/>
          <p:cNvSpPr/>
          <p:nvPr/>
        </p:nvSpPr>
        <p:spPr>
          <a:xfrm>
            <a:off x="8050904" y="3964583"/>
            <a:ext cx="3485567"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The Open Question</a:t>
            </a:r>
            <a:endParaRPr lang="en-US" sz="1950" dirty="0"/>
          </a:p>
        </p:txBody>
      </p:sp>
      <p:sp>
        <p:nvSpPr>
          <p:cNvPr id="11" name="Text 8"/>
          <p:cNvSpPr/>
          <p:nvPr/>
        </p:nvSpPr>
        <p:spPr>
          <a:xfrm>
            <a:off x="8050904" y="4448969"/>
            <a:ext cx="3485567"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Does 'spiritual survival' name a distinct phenomenon, or is it motivation redescribed in elevating vocabulary? Hold this open for Day 5.</a:t>
            </a:r>
            <a:endParaRPr lang="en-US" sz="15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74489"/>
            <a:ext cx="6296860" cy="914797"/>
          </a:xfrm>
          <a:prstGeom prst="rect">
            <a:avLst/>
          </a:prstGeom>
          <a:noFill/>
          <a:ln/>
        </p:spPr>
        <p:txBody>
          <a:bodyPr wrap="square" lIns="0" tIns="0" rIns="0" bIns="0" rtlCol="0" anchor="t">
            <a:normAutofit/>
          </a:bodyPr>
          <a:lstStyle/>
          <a:p>
            <a:pPr marL="0" indent="0" algn="l">
              <a:lnSpc>
                <a:spcPct val="104000"/>
              </a:lnSpc>
              <a:buNone/>
            </a:pPr>
            <a:r>
              <a:rPr lang="en-US" sz="2850" b="1" dirty="0">
                <a:solidFill>
                  <a:srgbClr val="1B1B27"/>
                </a:solidFill>
                <a:latin typeface="Inter Bold" pitchFamily="34" charset="0"/>
                <a:ea typeface="Inter Bold" pitchFamily="34" charset="-122"/>
                <a:cs typeface="Inter Bold" pitchFamily="34" charset="-120"/>
              </a:rPr>
              <a:t>Key Point 4: The Organisational Rationale</a:t>
            </a:r>
            <a:endParaRPr lang="en-US" sz="2850" dirty="0"/>
          </a:p>
        </p:txBody>
      </p:sp>
      <p:sp>
        <p:nvSpPr>
          <p:cNvPr id="4" name="Text 1"/>
          <p:cNvSpPr/>
          <p:nvPr/>
        </p:nvSpPr>
        <p:spPr>
          <a:xfrm>
            <a:off x="5233360" y="1725315"/>
            <a:ext cx="6296860" cy="379214"/>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Garcia-Zamor (2003) supplies the </a:t>
            </a:r>
            <a:r>
              <a:rPr lang="en-US" sz="1400" b="1" dirty="0">
                <a:solidFill>
                  <a:srgbClr val="3C3939"/>
                </a:solidFill>
                <a:latin typeface="Inter Bold" pitchFamily="34" charset="0"/>
                <a:ea typeface="Inter Bold" pitchFamily="34" charset="-122"/>
                <a:cs typeface="Inter Bold" pitchFamily="34" charset="-120"/>
              </a:rPr>
              <a:t>practical grounding</a:t>
            </a:r>
            <a:r>
              <a:rPr lang="en-US" sz="1400" dirty="0">
                <a:solidFill>
                  <a:srgbClr val="3C3939"/>
                </a:solidFill>
                <a:latin typeface="Inter" pitchFamily="34" charset="0"/>
                <a:ea typeface="Inter" pitchFamily="34" charset="-122"/>
                <a:cs typeface="Inter" pitchFamily="34" charset="-120"/>
              </a:rPr>
              <a:t>. Employers promote spirituality — not religion — for three interlocking reasons:</a:t>
            </a:r>
            <a:endParaRPr lang="en-US" sz="14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2206526"/>
            <a:ext cx="365910" cy="365919"/>
          </a:xfrm>
          <a:prstGeom prst="rect">
            <a:avLst/>
          </a:prstGeom>
        </p:spPr>
      </p:pic>
      <p:sp>
        <p:nvSpPr>
          <p:cNvPr id="6" name="Text 2"/>
          <p:cNvSpPr/>
          <p:nvPr/>
        </p:nvSpPr>
        <p:spPr>
          <a:xfrm>
            <a:off x="5233360" y="2685752"/>
            <a:ext cx="6296860" cy="228699"/>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Legal</a:t>
            </a:r>
            <a:endParaRPr lang="en-US" dirty="0"/>
          </a:p>
        </p:txBody>
      </p:sp>
      <p:sp>
        <p:nvSpPr>
          <p:cNvPr id="7" name="Text 3"/>
          <p:cNvSpPr/>
          <p:nvPr/>
        </p:nvSpPr>
        <p:spPr>
          <a:xfrm>
            <a:off x="5233360" y="2968823"/>
            <a:ext cx="6296860" cy="379214"/>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'Legal experts think that mixing business with religion is walking a fine line.' Religious bias complaints have risen sharply.</a:t>
            </a:r>
            <a:endParaRPr lang="en-US" sz="140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33360" y="3529409"/>
            <a:ext cx="365910" cy="365919"/>
          </a:xfrm>
          <a:prstGeom prst="rect">
            <a:avLst/>
          </a:prstGeom>
        </p:spPr>
      </p:pic>
      <p:sp>
        <p:nvSpPr>
          <p:cNvPr id="9" name="Text 4"/>
          <p:cNvSpPr/>
          <p:nvPr/>
        </p:nvSpPr>
        <p:spPr>
          <a:xfrm>
            <a:off x="5233360" y="4008636"/>
            <a:ext cx="6296860" cy="228699"/>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Pluralist</a:t>
            </a:r>
            <a:endParaRPr lang="en-US" dirty="0"/>
          </a:p>
        </p:txBody>
      </p:sp>
      <p:sp>
        <p:nvSpPr>
          <p:cNvPr id="10" name="Text 5"/>
          <p:cNvSpPr/>
          <p:nvPr/>
        </p:nvSpPr>
        <p:spPr>
          <a:xfrm>
            <a:off x="5233360" y="4291707"/>
            <a:ext cx="6296860" cy="379214"/>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No single tradition can be promoted in a diverse workforce. Chaplains are 'there to present spiritually based alternatives, not to push religion.'</a:t>
            </a:r>
            <a:endParaRPr lang="en-US" sz="140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233360" y="4852293"/>
            <a:ext cx="365910" cy="365919"/>
          </a:xfrm>
          <a:prstGeom prst="rect">
            <a:avLst/>
          </a:prstGeom>
        </p:spPr>
      </p:pic>
      <p:sp>
        <p:nvSpPr>
          <p:cNvPr id="12" name="Text 6"/>
          <p:cNvSpPr/>
          <p:nvPr/>
        </p:nvSpPr>
        <p:spPr>
          <a:xfrm>
            <a:off x="5233360" y="5331520"/>
            <a:ext cx="6296860" cy="228699"/>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Performance</a:t>
            </a:r>
            <a:endParaRPr lang="en-US" dirty="0"/>
          </a:p>
        </p:txBody>
      </p:sp>
      <p:sp>
        <p:nvSpPr>
          <p:cNvPr id="13" name="Text 7"/>
          <p:cNvSpPr/>
          <p:nvPr/>
        </p:nvSpPr>
        <p:spPr>
          <a:xfrm>
            <a:off x="5233360" y="5614591"/>
            <a:ext cx="6296860" cy="568821"/>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'The more spirited companies outperformed the others by 400%–500% in terms of net earnings, return on investment, and shareholder value.' — Thompson (2000), reported in Garcia-Zamor (2003)</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1158180"/>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Medtronic Case</a:t>
            </a:r>
            <a:endParaRPr lang="en-US" sz="4650" dirty="0"/>
          </a:p>
        </p:txBody>
      </p:sp>
      <p:sp>
        <p:nvSpPr>
          <p:cNvPr id="3" name="Text 1"/>
          <p:cNvSpPr/>
          <p:nvPr/>
        </p:nvSpPr>
        <p:spPr>
          <a:xfrm>
            <a:off x="1015875" y="2634754"/>
            <a:ext cx="10514345" cy="1399580"/>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'At Medtronic, we don't mix religion and business, but we certainly do not shy away from the spiritual side of our work and the deeper meaning of our mission to save lives.'</a:t>
            </a:r>
            <a:endParaRPr lang="en-US" sz="1850" dirty="0"/>
          </a:p>
          <a:p>
            <a:pPr marL="0" indent="0" algn="l">
              <a:lnSpc>
                <a:spcPct val="133000"/>
              </a:lnSpc>
              <a:buNone/>
            </a:pPr>
            <a:r>
              <a:rPr lang="en-US" sz="1850" b="1" dirty="0">
                <a:solidFill>
                  <a:srgbClr val="3C3939"/>
                </a:solidFill>
                <a:latin typeface="Inter Bold" pitchFamily="34" charset="0"/>
                <a:ea typeface="Inter Bold" pitchFamily="34" charset="-122"/>
                <a:cs typeface="Inter Bold" pitchFamily="34" charset="-120"/>
              </a:rPr>
              <a:t>— Bill George, retired CEO of Medtronic, quoted in Garcia-Zamor (2003)</a:t>
            </a:r>
            <a:endParaRPr lang="en-US" sz="1850" dirty="0"/>
          </a:p>
        </p:txBody>
      </p:sp>
      <p:sp>
        <p:nvSpPr>
          <p:cNvPr id="4" name="Shape 2"/>
          <p:cNvSpPr/>
          <p:nvPr/>
        </p:nvSpPr>
        <p:spPr>
          <a:xfrm>
            <a:off x="661475" y="2368947"/>
            <a:ext cx="31749" cy="1931194"/>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56594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distinction between spirituality and religion is, for Garcia-Zamor, the distinction between </a:t>
            </a:r>
            <a:r>
              <a:rPr lang="en-US" sz="1850" b="1" dirty="0">
                <a:solidFill>
                  <a:srgbClr val="3C3939"/>
                </a:solidFill>
                <a:latin typeface="Inter Bold" pitchFamily="34" charset="0"/>
                <a:ea typeface="Inter Bold" pitchFamily="34" charset="-122"/>
                <a:cs typeface="Inter Bold" pitchFamily="34" charset="-120"/>
              </a:rPr>
              <a:t>what a pluralist employer can share and what it cannot</a:t>
            </a:r>
            <a:r>
              <a:rPr lang="en-US" sz="1850" dirty="0">
                <a:solidFill>
                  <a:srgbClr val="3C3939"/>
                </a:solidFill>
                <a:latin typeface="Inter" pitchFamily="34" charset="0"/>
                <a:ea typeface="Inter" pitchFamily="34" charset="-122"/>
                <a:cs typeface="Inter" pitchFamily="34" charset="-120"/>
              </a:rPr>
              <a:t>. The exclusion of religion is a condition of inclusion — not hostility to faith.</a:t>
            </a:r>
            <a:endParaRPr lang="en-US" sz="18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719634"/>
            <a:ext cx="10868745"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Double Register — A Critical Pause</a:t>
            </a:r>
            <a:endParaRPr lang="en-US" sz="4650" dirty="0"/>
          </a:p>
        </p:txBody>
      </p:sp>
      <p:sp>
        <p:nvSpPr>
          <p:cNvPr id="3" name="Text 1"/>
          <p:cNvSpPr/>
          <p:nvPr/>
        </p:nvSpPr>
        <p:spPr>
          <a:xfrm>
            <a:off x="661475" y="2786856"/>
            <a:ext cx="5146149"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Personal Level</a:t>
            </a:r>
            <a:endParaRPr lang="en-US" sz="2300" dirty="0"/>
          </a:p>
        </p:txBody>
      </p:sp>
      <p:sp>
        <p:nvSpPr>
          <p:cNvPr id="4" name="Text 2"/>
          <p:cNvSpPr/>
          <p:nvPr/>
        </p:nvSpPr>
        <p:spPr>
          <a:xfrm>
            <a:off x="661475" y="3392289"/>
            <a:ext cx="5146149"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Employees bring spiritual questions to work: 'Is this work worthy of the human spirit?' Spirituality as an </a:t>
            </a:r>
            <a:r>
              <a:rPr lang="en-US" sz="1850" b="1" dirty="0">
                <a:solidFill>
                  <a:srgbClr val="3C3939"/>
                </a:solidFill>
                <a:latin typeface="Inter Bold" pitchFamily="34" charset="0"/>
                <a:ea typeface="Inter Bold" pitchFamily="34" charset="-122"/>
                <a:cs typeface="Inter Bold" pitchFamily="34" charset="-120"/>
              </a:rPr>
              <a:t>end in itself</a:t>
            </a:r>
            <a:r>
              <a:rPr lang="en-US" sz="1850" dirty="0">
                <a:solidFill>
                  <a:srgbClr val="3C3939"/>
                </a:solidFill>
                <a:latin typeface="Inter" pitchFamily="34" charset="0"/>
                <a:ea typeface="Inter" pitchFamily="34" charset="-122"/>
                <a:cs typeface="Inter" pitchFamily="34" charset="-120"/>
              </a:rPr>
              <a:t>.</a:t>
            </a:r>
            <a:endParaRPr lang="en-US" sz="1850" dirty="0"/>
          </a:p>
        </p:txBody>
      </p:sp>
      <p:sp>
        <p:nvSpPr>
          <p:cNvPr id="5" name="Shape 3"/>
          <p:cNvSpPr/>
          <p:nvPr/>
        </p:nvSpPr>
        <p:spPr>
          <a:xfrm>
            <a:off x="6220265" y="2550616"/>
            <a:ext cx="5486461" cy="2188071"/>
          </a:xfrm>
          <a:prstGeom prst="roundRect">
            <a:avLst>
              <a:gd name="adj" fmla="val 7775"/>
            </a:avLst>
          </a:prstGeom>
          <a:solidFill>
            <a:srgbClr val="1B1B27"/>
          </a:solidFill>
          <a:ln/>
        </p:spPr>
        <p:txBody>
          <a:bodyPr/>
          <a:lstStyle/>
          <a:p>
            <a:endParaRPr lang="en-GB"/>
          </a:p>
        </p:txBody>
      </p:sp>
      <p:sp>
        <p:nvSpPr>
          <p:cNvPr id="6" name="Text 4"/>
          <p:cNvSpPr/>
          <p:nvPr/>
        </p:nvSpPr>
        <p:spPr>
          <a:xfrm>
            <a:off x="6456499" y="2786856"/>
            <a:ext cx="5013993" cy="369193"/>
          </a:xfrm>
          <a:prstGeom prst="rect">
            <a:avLst/>
          </a:prstGeom>
          <a:noFill/>
          <a:ln/>
        </p:spPr>
        <p:txBody>
          <a:bodyPr wrap="none" lIns="0" tIns="0" rIns="0" bIns="0" rtlCol="0" anchor="t"/>
          <a:lstStyle/>
          <a:p>
            <a:pPr marL="0" indent="0" algn="l">
              <a:lnSpc>
                <a:spcPct val="104000"/>
              </a:lnSpc>
              <a:buNone/>
            </a:pPr>
            <a:r>
              <a:rPr lang="en-US" sz="2300" b="1" dirty="0">
                <a:solidFill>
                  <a:srgbClr val="FFFFFF"/>
                </a:solidFill>
                <a:latin typeface="Inter Bold" pitchFamily="34" charset="0"/>
                <a:ea typeface="Inter Bold" pitchFamily="34" charset="-122"/>
                <a:cs typeface="Inter Bold" pitchFamily="34" charset="-120"/>
              </a:rPr>
              <a:t>Organisational Level</a:t>
            </a:r>
            <a:endParaRPr lang="en-US" sz="2300" dirty="0"/>
          </a:p>
        </p:txBody>
      </p:sp>
      <p:sp>
        <p:nvSpPr>
          <p:cNvPr id="7" name="Text 5"/>
          <p:cNvSpPr/>
          <p:nvPr/>
        </p:nvSpPr>
        <p:spPr>
          <a:xfrm>
            <a:off x="6456499" y="3392289"/>
            <a:ext cx="5013993"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FFFFFF"/>
                </a:solidFill>
                <a:latin typeface="Inter" pitchFamily="34" charset="0"/>
                <a:ea typeface="Inter" pitchFamily="34" charset="-122"/>
                <a:cs typeface="Inter" pitchFamily="34" charset="-120"/>
              </a:rPr>
              <a:t>'The organization emphasizes spirituality in order to improve productivity.' Spirituality as an </a:t>
            </a:r>
            <a:r>
              <a:rPr lang="en-US" sz="1850" b="1" dirty="0">
                <a:solidFill>
                  <a:srgbClr val="FFFFFF"/>
                </a:solidFill>
                <a:latin typeface="Inter Bold" pitchFamily="34" charset="0"/>
                <a:ea typeface="Inter Bold" pitchFamily="34" charset="-122"/>
                <a:cs typeface="Inter Bold" pitchFamily="34" charset="-120"/>
              </a:rPr>
              <a:t>instrument</a:t>
            </a:r>
            <a:r>
              <a:rPr lang="en-US" sz="1850" dirty="0">
                <a:solidFill>
                  <a:srgbClr val="FFFFFF"/>
                </a:solidFill>
                <a:latin typeface="Inter" pitchFamily="34" charset="0"/>
                <a:ea typeface="Inter" pitchFamily="34" charset="-122"/>
                <a:cs typeface="Inter" pitchFamily="34" charset="-120"/>
              </a:rPr>
              <a:t>.</a:t>
            </a:r>
            <a:endParaRPr lang="en-US" sz="1850" dirty="0"/>
          </a:p>
        </p:txBody>
      </p:sp>
      <p:sp>
        <p:nvSpPr>
          <p:cNvPr id="8" name="Text 6"/>
          <p:cNvSpPr/>
          <p:nvPr/>
        </p:nvSpPr>
        <p:spPr>
          <a:xfrm>
            <a:off x="661475" y="5004495"/>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Garcia-Zamor unapologetically embraces both. Students of Lecture 1 will recognise the Day 2 accusation: the organisational rationale is exactly the instrumentality the critics called a technology of control.</a:t>
            </a:r>
            <a:endParaRPr lang="en-US" sz="18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1011634"/>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Classroom Discussion 2</a:t>
            </a:r>
            <a:endParaRPr lang="en-US" sz="4400" dirty="0"/>
          </a:p>
        </p:txBody>
      </p:sp>
      <p:sp>
        <p:nvSpPr>
          <p:cNvPr id="3" name="Shape 1"/>
          <p:cNvSpPr/>
          <p:nvPr/>
        </p:nvSpPr>
        <p:spPr>
          <a:xfrm>
            <a:off x="661475" y="2139553"/>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1379701" y="2216646"/>
            <a:ext cx="2726959" cy="1052215"/>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What can spirituality offer the workplace?</a:t>
            </a:r>
            <a:endParaRPr lang="en-US" sz="2200" dirty="0"/>
          </a:p>
        </p:txBody>
      </p:sp>
      <p:sp>
        <p:nvSpPr>
          <p:cNvPr id="5" name="Text 3"/>
          <p:cNvSpPr/>
          <p:nvPr/>
        </p:nvSpPr>
        <p:spPr>
          <a:xfrm>
            <a:off x="1379701" y="3396754"/>
            <a:ext cx="2726959" cy="1750219"/>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Meaning, community, ethics and motivation — without theological claims that divide or legal exposure that threatens.</a:t>
            </a:r>
            <a:endParaRPr lang="en-US" sz="1750" dirty="0"/>
          </a:p>
        </p:txBody>
      </p:sp>
      <p:sp>
        <p:nvSpPr>
          <p:cNvPr id="6" name="Shape 4"/>
          <p:cNvSpPr/>
          <p:nvPr/>
        </p:nvSpPr>
        <p:spPr>
          <a:xfrm>
            <a:off x="4373155" y="2139553"/>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5091382" y="2216646"/>
            <a:ext cx="272705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What does religion risk at work?</a:t>
            </a:r>
            <a:endParaRPr lang="en-US" sz="2200" dirty="0"/>
          </a:p>
        </p:txBody>
      </p:sp>
      <p:sp>
        <p:nvSpPr>
          <p:cNvPr id="8" name="Text 6"/>
          <p:cNvSpPr/>
          <p:nvPr/>
        </p:nvSpPr>
        <p:spPr>
          <a:xfrm>
            <a:off x="5091382" y="3046016"/>
            <a:ext cx="2727058" cy="1400175"/>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Discrimination claims, divisiveness, proselytising — or so the generic case argues.</a:t>
            </a:r>
            <a:endParaRPr lang="en-US" sz="1750" dirty="0"/>
          </a:p>
        </p:txBody>
      </p:sp>
      <p:sp>
        <p:nvSpPr>
          <p:cNvPr id="9" name="Shape 7"/>
          <p:cNvSpPr/>
          <p:nvPr/>
        </p:nvSpPr>
        <p:spPr>
          <a:xfrm>
            <a:off x="8084935" y="2139553"/>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803162" y="2216646"/>
            <a:ext cx="2726959"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The harder question</a:t>
            </a:r>
            <a:endParaRPr lang="en-US" sz="2200" dirty="0"/>
          </a:p>
        </p:txBody>
      </p:sp>
      <p:sp>
        <p:nvSpPr>
          <p:cNvPr id="11" name="Text 9"/>
          <p:cNvSpPr/>
          <p:nvPr/>
        </p:nvSpPr>
        <p:spPr>
          <a:xfrm>
            <a:off x="8803162" y="3046016"/>
            <a:ext cx="2726959" cy="2800350"/>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If the strongest argument for excluding religion is that it divides, does the same argument apply to politics, or any passionately held conviction? Where does the line get drawn?</a:t>
            </a:r>
            <a:endParaRPr lang="en-US" sz="17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553741"/>
            <a:ext cx="6296860" cy="959842"/>
          </a:xfrm>
          <a:prstGeom prst="rect">
            <a:avLst/>
          </a:prstGeom>
          <a:noFill/>
          <a:ln/>
        </p:spPr>
        <p:txBody>
          <a:bodyPr wrap="square" lIns="0" tIns="0" rIns="0" bIns="0" rtlCol="0" anchor="t">
            <a:normAutofit/>
          </a:bodyPr>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Key Point 5: Construct Development and Measurement</a:t>
            </a:r>
            <a:endParaRPr lang="en-US" sz="3000" dirty="0"/>
          </a:p>
        </p:txBody>
      </p:sp>
      <p:sp>
        <p:nvSpPr>
          <p:cNvPr id="4" name="Text 1"/>
          <p:cNvSpPr/>
          <p:nvPr/>
        </p:nvSpPr>
        <p:spPr>
          <a:xfrm>
            <a:off x="661474" y="1678952"/>
            <a:ext cx="6595359" cy="1020068"/>
          </a:xfrm>
          <a:prstGeom prst="rect">
            <a:avLst/>
          </a:prstGeom>
          <a:noFill/>
          <a:ln/>
        </p:spPr>
        <p:txBody>
          <a:bodyPr wrap="square" lIns="0" tIns="0" rIns="0" bIns="0" rtlCol="0" anchor="t">
            <a:normAutofit fontScale="92500"/>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Houghton, Neck and Krishnakumar (2016) show the generic case </a:t>
            </a:r>
            <a:r>
              <a:rPr lang="en-US" sz="1600" b="1" dirty="0">
                <a:solidFill>
                  <a:srgbClr val="3C3939"/>
                </a:solidFill>
                <a:latin typeface="Inter Bold" pitchFamily="34" charset="0"/>
                <a:ea typeface="Inter Bold" pitchFamily="34" charset="-122"/>
                <a:cs typeface="Inter Bold" pitchFamily="34" charset="-120"/>
              </a:rPr>
              <a:t>maturing into a research programme</a:t>
            </a:r>
            <a:r>
              <a:rPr lang="en-US" sz="1600" dirty="0">
                <a:solidFill>
                  <a:srgbClr val="3C3939"/>
                </a:solidFill>
                <a:latin typeface="Inter" pitchFamily="34" charset="0"/>
                <a:ea typeface="Inter" pitchFamily="34" charset="-122"/>
                <a:cs typeface="Inter" pitchFamily="34" charset="-120"/>
              </a:rPr>
              <a:t>. Reviewing fourteen years of scholarship, they report that definitions have coalesced around three dimensions — originally conceptualised by Ashmos and Duchon (2000):</a:t>
            </a:r>
            <a:endParaRPr lang="en-US" sz="1600" dirty="0"/>
          </a:p>
        </p:txBody>
      </p:sp>
      <p:sp>
        <p:nvSpPr>
          <p:cNvPr id="5" name="Shape 2"/>
          <p:cNvSpPr/>
          <p:nvPr/>
        </p:nvSpPr>
        <p:spPr>
          <a:xfrm>
            <a:off x="661475" y="2848985"/>
            <a:ext cx="3098524" cy="2100383"/>
          </a:xfrm>
          <a:prstGeom prst="roundRect">
            <a:avLst>
              <a:gd name="adj" fmla="val 3607"/>
            </a:avLst>
          </a:prstGeom>
          <a:solidFill>
            <a:srgbClr val="F2EEEE"/>
          </a:solidFill>
          <a:ln w="6350">
            <a:solidFill>
              <a:srgbClr val="D8D4D4"/>
            </a:solidFill>
            <a:prstDash val="solid"/>
          </a:ln>
        </p:spPr>
        <p:txBody>
          <a:bodyPr/>
          <a:lstStyle/>
          <a:p>
            <a:endParaRPr lang="en-GB"/>
          </a:p>
        </p:txBody>
      </p:sp>
      <p:sp>
        <p:nvSpPr>
          <p:cNvPr id="6" name="Shape 3"/>
          <p:cNvSpPr/>
          <p:nvPr/>
        </p:nvSpPr>
        <p:spPr>
          <a:xfrm>
            <a:off x="821312" y="3008827"/>
            <a:ext cx="460661" cy="460673"/>
          </a:xfrm>
          <a:prstGeom prst="ellipse">
            <a:avLst/>
          </a:prstGeom>
          <a:solidFill>
            <a:srgbClr val="1B1B27"/>
          </a:solidFill>
          <a:ln/>
        </p:spPr>
        <p:txBody>
          <a:bodyPr/>
          <a:lstStyle/>
          <a:p>
            <a:endParaRPr lang="en-GB"/>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8011" y="3135430"/>
            <a:ext cx="207263" cy="207268"/>
          </a:xfrm>
          <a:prstGeom prst="rect">
            <a:avLst/>
          </a:prstGeom>
        </p:spPr>
      </p:pic>
      <p:sp>
        <p:nvSpPr>
          <p:cNvPr id="8" name="Text 4"/>
          <p:cNvSpPr/>
          <p:nvPr/>
        </p:nvSpPr>
        <p:spPr>
          <a:xfrm>
            <a:off x="821312" y="3569314"/>
            <a:ext cx="2778849" cy="239911"/>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Inner Life</a:t>
            </a:r>
            <a:endParaRPr lang="en-US" dirty="0"/>
          </a:p>
        </p:txBody>
      </p:sp>
      <p:sp>
        <p:nvSpPr>
          <p:cNvPr id="9" name="Text 5"/>
          <p:cNvSpPr/>
          <p:nvPr/>
        </p:nvSpPr>
        <p:spPr>
          <a:xfrm>
            <a:off x="821312" y="3869053"/>
            <a:ext cx="2778849" cy="608112"/>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Recognition that employees have an inner life that nourishes and is nourished by their work.</a:t>
            </a:r>
            <a:endParaRPr lang="en-US" sz="1600" dirty="0"/>
          </a:p>
        </p:txBody>
      </p:sp>
      <p:sp>
        <p:nvSpPr>
          <p:cNvPr id="10" name="Shape 6"/>
          <p:cNvSpPr/>
          <p:nvPr/>
        </p:nvSpPr>
        <p:spPr>
          <a:xfrm>
            <a:off x="3859810" y="2848985"/>
            <a:ext cx="3098524" cy="2100383"/>
          </a:xfrm>
          <a:prstGeom prst="roundRect">
            <a:avLst>
              <a:gd name="adj" fmla="val 3607"/>
            </a:avLst>
          </a:prstGeom>
          <a:solidFill>
            <a:srgbClr val="F2EEEE"/>
          </a:solidFill>
          <a:ln w="6350">
            <a:solidFill>
              <a:srgbClr val="D8D4D4"/>
            </a:solidFill>
            <a:prstDash val="solid"/>
          </a:ln>
        </p:spPr>
        <p:txBody>
          <a:bodyPr/>
          <a:lstStyle/>
          <a:p>
            <a:endParaRPr lang="en-GB"/>
          </a:p>
        </p:txBody>
      </p:sp>
      <p:sp>
        <p:nvSpPr>
          <p:cNvPr id="11" name="Shape 7"/>
          <p:cNvSpPr/>
          <p:nvPr/>
        </p:nvSpPr>
        <p:spPr>
          <a:xfrm>
            <a:off x="4019648" y="3008827"/>
            <a:ext cx="460661" cy="460673"/>
          </a:xfrm>
          <a:prstGeom prst="ellipse">
            <a:avLst/>
          </a:prstGeom>
          <a:solidFill>
            <a:srgbClr val="1B1B27"/>
          </a:solidFill>
          <a:ln/>
        </p:spPr>
        <p:txBody>
          <a:bodyPr/>
          <a:lstStyle/>
          <a:p>
            <a:endParaRPr lang="en-GB"/>
          </a:p>
        </p:txBody>
      </p:sp>
      <p:pic>
        <p:nvPicPr>
          <p:cNvPr id="12"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146347" y="3135430"/>
            <a:ext cx="207263" cy="207268"/>
          </a:xfrm>
          <a:prstGeom prst="rect">
            <a:avLst/>
          </a:prstGeom>
        </p:spPr>
      </p:pic>
      <p:sp>
        <p:nvSpPr>
          <p:cNvPr id="13" name="Text 8"/>
          <p:cNvSpPr/>
          <p:nvPr/>
        </p:nvSpPr>
        <p:spPr>
          <a:xfrm>
            <a:off x="4019648" y="3569314"/>
            <a:ext cx="2778849" cy="239911"/>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Meaningful Work</a:t>
            </a:r>
            <a:endParaRPr lang="en-US" dirty="0"/>
          </a:p>
        </p:txBody>
      </p:sp>
      <p:sp>
        <p:nvSpPr>
          <p:cNvPr id="14" name="Text 9"/>
          <p:cNvSpPr/>
          <p:nvPr/>
        </p:nvSpPr>
        <p:spPr>
          <a:xfrm>
            <a:off x="4019648" y="3869053"/>
            <a:ext cx="2848080" cy="994778"/>
          </a:xfrm>
          <a:prstGeom prst="rect">
            <a:avLst/>
          </a:prstGeom>
          <a:noFill/>
          <a:ln/>
        </p:spPr>
        <p:txBody>
          <a:bodyPr wrap="square" lIns="0" tIns="0" rIns="0" bIns="0" rtlCol="0" anchor="t">
            <a:normAutofit lnSpcReduction="10000"/>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Work experienced as purposeful — making a difference beyond mere task completion.</a:t>
            </a:r>
            <a:endParaRPr lang="en-US" sz="1600" dirty="0"/>
          </a:p>
        </p:txBody>
      </p:sp>
      <p:sp>
        <p:nvSpPr>
          <p:cNvPr id="15" name="Shape 10"/>
          <p:cNvSpPr/>
          <p:nvPr/>
        </p:nvSpPr>
        <p:spPr>
          <a:xfrm>
            <a:off x="661475" y="5009197"/>
            <a:ext cx="6296860" cy="1654251"/>
          </a:xfrm>
          <a:prstGeom prst="roundRect">
            <a:avLst>
              <a:gd name="adj" fmla="val 4665"/>
            </a:avLst>
          </a:prstGeom>
          <a:solidFill>
            <a:srgbClr val="F2EEEE"/>
          </a:solidFill>
          <a:ln w="6350">
            <a:solidFill>
              <a:srgbClr val="D8D4D4"/>
            </a:solidFill>
            <a:prstDash val="solid"/>
          </a:ln>
        </p:spPr>
        <p:txBody>
          <a:bodyPr/>
          <a:lstStyle/>
          <a:p>
            <a:endParaRPr lang="en-GB"/>
          </a:p>
        </p:txBody>
      </p:sp>
      <p:sp>
        <p:nvSpPr>
          <p:cNvPr id="16" name="Shape 11"/>
          <p:cNvSpPr/>
          <p:nvPr/>
        </p:nvSpPr>
        <p:spPr>
          <a:xfrm>
            <a:off x="821312" y="5169038"/>
            <a:ext cx="460661" cy="460673"/>
          </a:xfrm>
          <a:prstGeom prst="ellipse">
            <a:avLst/>
          </a:prstGeom>
          <a:solidFill>
            <a:srgbClr val="1B1B27"/>
          </a:solidFill>
          <a:ln/>
        </p:spPr>
        <p:txBody>
          <a:bodyPr/>
          <a:lstStyle/>
          <a:p>
            <a:endParaRPr lang="en-GB"/>
          </a:p>
        </p:txBody>
      </p:sp>
      <p:pic>
        <p:nvPicPr>
          <p:cNvPr id="17"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8011" y="5295641"/>
            <a:ext cx="207263" cy="207268"/>
          </a:xfrm>
          <a:prstGeom prst="rect">
            <a:avLst/>
          </a:prstGeom>
        </p:spPr>
      </p:pic>
      <p:sp>
        <p:nvSpPr>
          <p:cNvPr id="18" name="Text 12"/>
          <p:cNvSpPr/>
          <p:nvPr/>
        </p:nvSpPr>
        <p:spPr>
          <a:xfrm>
            <a:off x="821312" y="5729525"/>
            <a:ext cx="5977185" cy="239911"/>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Sense of Community</a:t>
            </a:r>
            <a:endParaRPr lang="en-US" dirty="0"/>
          </a:p>
        </p:txBody>
      </p:sp>
      <p:sp>
        <p:nvSpPr>
          <p:cNvPr id="19" name="Text 13"/>
          <p:cNvSpPr/>
          <p:nvPr/>
        </p:nvSpPr>
        <p:spPr>
          <a:xfrm>
            <a:off x="821312" y="6029265"/>
            <a:ext cx="5977185" cy="202704"/>
          </a:xfrm>
          <a:prstGeom prst="rect">
            <a:avLst/>
          </a:prstGeom>
          <a:noFill/>
          <a:ln/>
        </p:spPr>
        <p:txBody>
          <a:bodyPr wrap="square" lIns="0" tIns="0" rIns="0" bIns="0" rtlCol="0" anchor="t"/>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Connectedness with colleagues — being understood and appreciated.</a:t>
            </a:r>
            <a:endParaRPr lang="en-US" sz="16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696516"/>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The Scientific Payoff</a:t>
            </a:r>
            <a:endParaRPr lang="en-US" sz="4150" dirty="0"/>
          </a:p>
        </p:txBody>
      </p:sp>
      <p:sp>
        <p:nvSpPr>
          <p:cNvPr id="3" name="Text 1"/>
          <p:cNvSpPr/>
          <p:nvPr/>
        </p:nvSpPr>
        <p:spPr>
          <a:xfrm>
            <a:off x="661475" y="1839317"/>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What the Evidence Shows</a:t>
            </a:r>
            <a:endParaRPr lang="en-US" sz="2050" dirty="0"/>
          </a:p>
        </p:txBody>
      </p:sp>
      <p:sp>
        <p:nvSpPr>
          <p:cNvPr id="4" name="Text 2"/>
          <p:cNvSpPr/>
          <p:nvPr/>
        </p:nvSpPr>
        <p:spPr>
          <a:xfrm>
            <a:off x="661475" y="2362795"/>
            <a:ext cx="5175021" cy="2139851"/>
          </a:xfrm>
          <a:prstGeom prst="rect">
            <a:avLst/>
          </a:prstGeom>
          <a:noFill/>
          <a:ln/>
        </p:spPr>
        <p:txBody>
          <a:bodyPr wrap="square" lIns="0" tIns="0" rIns="0" bIns="0" rtlCol="0" anchor="t">
            <a:normAutofit/>
          </a:bodyPr>
          <a:lstStyle/>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Measurement scales advanced and refined over 14+ years</a:t>
            </a:r>
            <a:endParaRPr lang="en-US" sz="1650" dirty="0"/>
          </a:p>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Link to </a:t>
            </a:r>
            <a:r>
              <a:rPr lang="en-US" sz="1650" b="1" dirty="0">
                <a:solidFill>
                  <a:srgbClr val="3C3939"/>
                </a:solidFill>
                <a:latin typeface="Inter Bold" pitchFamily="34" charset="0"/>
                <a:ea typeface="Inter Bold" pitchFamily="34" charset="-122"/>
                <a:cs typeface="Inter Bold" pitchFamily="34" charset="-120"/>
              </a:rPr>
              <a:t>organisational commitment</a:t>
            </a:r>
            <a:r>
              <a:rPr lang="en-US" sz="1650" dirty="0">
                <a:solidFill>
                  <a:srgbClr val="3C3939"/>
                </a:solidFill>
                <a:latin typeface="Inter" pitchFamily="34" charset="0"/>
                <a:ea typeface="Inter" pitchFamily="34" charset="-122"/>
                <a:cs typeface="Inter" pitchFamily="34" charset="-120"/>
              </a:rPr>
              <a:t> 'appears to be well established'</a:t>
            </a:r>
            <a:endParaRPr lang="en-US" sz="1650" dirty="0"/>
          </a:p>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Strong evidence for </a:t>
            </a:r>
            <a:r>
              <a:rPr lang="en-US" sz="1650" b="1" dirty="0">
                <a:solidFill>
                  <a:srgbClr val="3C3939"/>
                </a:solidFill>
                <a:latin typeface="Inter Bold" pitchFamily="34" charset="0"/>
                <a:ea typeface="Inter Bold" pitchFamily="34" charset="-122"/>
                <a:cs typeface="Inter Bold" pitchFamily="34" charset="-120"/>
              </a:rPr>
              <a:t>job satisfaction</a:t>
            </a:r>
            <a:endParaRPr lang="en-US" sz="1650" dirty="0"/>
          </a:p>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Accumulating evidence for </a:t>
            </a:r>
            <a:r>
              <a:rPr lang="en-US" sz="1650" b="1" dirty="0">
                <a:solidFill>
                  <a:srgbClr val="3C3939"/>
                </a:solidFill>
                <a:latin typeface="Inter Bold" pitchFamily="34" charset="0"/>
                <a:ea typeface="Inter Bold" pitchFamily="34" charset="-122"/>
                <a:cs typeface="Inter Bold" pitchFamily="34" charset="-120"/>
              </a:rPr>
              <a:t>performance</a:t>
            </a:r>
            <a:endParaRPr lang="en-US" sz="1650" dirty="0"/>
          </a:p>
        </p:txBody>
      </p:sp>
      <p:sp>
        <p:nvSpPr>
          <p:cNvPr id="5" name="Text 3"/>
          <p:cNvSpPr/>
          <p:nvPr/>
        </p:nvSpPr>
        <p:spPr>
          <a:xfrm>
            <a:off x="661475" y="4674890"/>
            <a:ext cx="5784606" cy="323155"/>
          </a:xfrm>
          <a:prstGeom prst="rect">
            <a:avLst/>
          </a:prstGeom>
          <a:noFill/>
          <a:ln/>
        </p:spPr>
        <p:txBody>
          <a:bodyPr wrap="none" lIns="0" tIns="0" rIns="0" bIns="0" rtlCol="0" anchor="t"/>
          <a:lstStyle/>
          <a:p>
            <a:pPr marL="0" indent="0" algn="l">
              <a:lnSpc>
                <a:spcPct val="127000"/>
              </a:lnSpc>
              <a:buNone/>
            </a:pPr>
            <a:r>
              <a:rPr lang="en-US" sz="1650" i="1" dirty="0">
                <a:solidFill>
                  <a:srgbClr val="3C3939"/>
                </a:solidFill>
                <a:latin typeface="Inter" pitchFamily="34" charset="0"/>
                <a:ea typeface="Inter" pitchFamily="34" charset="-122"/>
                <a:cs typeface="Inter" pitchFamily="34" charset="-120"/>
              </a:rPr>
              <a:t>— Houghton, Neck &amp; Krishnakumar (2016)</a:t>
            </a:r>
            <a:endParaRPr lang="en-US" sz="1650" dirty="0"/>
          </a:p>
        </p:txBody>
      </p:sp>
      <p:sp>
        <p:nvSpPr>
          <p:cNvPr id="6" name="Text 4"/>
          <p:cNvSpPr/>
          <p:nvPr/>
        </p:nvSpPr>
        <p:spPr>
          <a:xfrm>
            <a:off x="6361549" y="1839317"/>
            <a:ext cx="5175021"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Why the Generic Strategy Made This Possible</a:t>
            </a:r>
            <a:endParaRPr lang="en-US" sz="2050" dirty="0"/>
          </a:p>
        </p:txBody>
      </p:sp>
      <p:sp>
        <p:nvSpPr>
          <p:cNvPr id="7" name="Text 5"/>
          <p:cNvSpPr/>
          <p:nvPr/>
        </p:nvSpPr>
        <p:spPr>
          <a:xfrm>
            <a:off x="6361549" y="2694980"/>
            <a:ext cx="5175021"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construct was built from the </a:t>
            </a:r>
            <a:r>
              <a:rPr lang="en-US" sz="1650" b="1" dirty="0">
                <a:solidFill>
                  <a:srgbClr val="3C3939"/>
                </a:solidFill>
                <a:latin typeface="Inter Bold" pitchFamily="34" charset="0"/>
                <a:ea typeface="Inter Bold" pitchFamily="34" charset="-122"/>
                <a:cs typeface="Inter Bold" pitchFamily="34" charset="-120"/>
              </a:rPr>
              <a:t>intrinsic-origin and existentialist views</a:t>
            </a:r>
            <a:r>
              <a:rPr lang="en-US" sz="1650" dirty="0">
                <a:solidFill>
                  <a:srgbClr val="3C3939"/>
                </a:solidFill>
                <a:latin typeface="Inter" pitchFamily="34" charset="0"/>
                <a:ea typeface="Inter" pitchFamily="34" charset="-122"/>
                <a:cs typeface="Inter" pitchFamily="34" charset="-120"/>
              </a:rPr>
              <a:t>. The religious view was 'largely left out' — not refuted, but set aside. A common vocabulary emerged that no tradition could claim as its own.</a:t>
            </a:r>
            <a:endParaRPr lang="en-US" sz="1650" dirty="0"/>
          </a:p>
        </p:txBody>
      </p:sp>
      <p:sp>
        <p:nvSpPr>
          <p:cNvPr id="8" name="Shape 6"/>
          <p:cNvSpPr/>
          <p:nvPr/>
        </p:nvSpPr>
        <p:spPr>
          <a:xfrm>
            <a:off x="6361549" y="4526062"/>
            <a:ext cx="5175021" cy="1420118"/>
          </a:xfrm>
          <a:prstGeom prst="roundRect">
            <a:avLst>
              <a:gd name="adj" fmla="val 6289"/>
            </a:avLst>
          </a:prstGeom>
          <a:solidFill>
            <a:srgbClr val="FCF2B5"/>
          </a:solidFill>
          <a:ln/>
        </p:spPr>
        <p:txBody>
          <a:bodyPr/>
          <a:lstStyle/>
          <a:p>
            <a:endParaRPr lang="en-GB"/>
          </a:p>
        </p:txBody>
      </p:sp>
      <p:pic>
        <p:nvPicPr>
          <p:cNvPr id="9" name="Image 0" descr="preencoded.png"/>
          <p:cNvPicPr>
            <a:picLocks noChangeAspect="1"/>
          </p:cNvPicPr>
          <p:nvPr/>
        </p:nvPicPr>
        <p:blipFill>
          <a:blip r:embed="rId3"/>
          <a:stretch>
            <a:fillRect/>
          </a:stretch>
        </p:blipFill>
        <p:spPr>
          <a:xfrm>
            <a:off x="6574169" y="4819253"/>
            <a:ext cx="265800" cy="212626"/>
          </a:xfrm>
          <a:prstGeom prst="rect">
            <a:avLst/>
          </a:prstGeom>
        </p:spPr>
      </p:pic>
      <p:sp>
        <p:nvSpPr>
          <p:cNvPr id="10" name="Text 7"/>
          <p:cNvSpPr/>
          <p:nvPr/>
        </p:nvSpPr>
        <p:spPr>
          <a:xfrm>
            <a:off x="7052590" y="4751388"/>
            <a:ext cx="4271360"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000000"/>
                </a:solidFill>
                <a:latin typeface="Inter" pitchFamily="34" charset="0"/>
                <a:ea typeface="Inter" pitchFamily="34" charset="-122"/>
                <a:cs typeface="Inter" pitchFamily="34" charset="-120"/>
              </a:rPr>
              <a:t>The exclusion was by design, not by argument. This is the loop Day 5 will exploit.</a:t>
            </a:r>
            <a:endParaRPr lang="en-US" sz="16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714871"/>
            <a:ext cx="10868745" cy="118129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Close Reading: Houghton, Neck &amp; Krishnakumar (2016)</a:t>
            </a:r>
            <a:endParaRPr lang="en-US" sz="3700" dirty="0"/>
          </a:p>
        </p:txBody>
      </p:sp>
      <p:sp>
        <p:nvSpPr>
          <p:cNvPr id="3" name="Text 1"/>
          <p:cNvSpPr/>
          <p:nvPr/>
        </p:nvSpPr>
        <p:spPr>
          <a:xfrm>
            <a:off x="944936" y="2368649"/>
            <a:ext cx="10585284" cy="544314"/>
          </a:xfrm>
          <a:prstGeom prst="rect">
            <a:avLst/>
          </a:prstGeom>
          <a:noFill/>
          <a:ln/>
        </p:spPr>
        <p:txBody>
          <a:bodyPr wrap="square" lIns="0" tIns="0" rIns="0" bIns="0" rtlCol="0" anchor="t">
            <a:normAutofit lnSpcReduction="10000"/>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'Those in the spirituality-focused camp view religion and spirituality as mutually exclusive entities and have sought to exclude religion from the study and promotion of spirituality at work for a number of reasons.'</a:t>
            </a:r>
            <a:endParaRPr lang="en-US" sz="1600" dirty="0"/>
          </a:p>
        </p:txBody>
      </p:sp>
      <p:sp>
        <p:nvSpPr>
          <p:cNvPr id="4" name="Shape 2"/>
          <p:cNvSpPr/>
          <p:nvPr/>
        </p:nvSpPr>
        <p:spPr>
          <a:xfrm>
            <a:off x="661475" y="2198588"/>
            <a:ext cx="25399" cy="884436"/>
          </a:xfrm>
          <a:prstGeom prst="roundRect">
            <a:avLst>
              <a:gd name="adj" fmla="val 50001"/>
            </a:avLst>
          </a:prstGeom>
          <a:solidFill>
            <a:srgbClr val="1B1B27"/>
          </a:solidFill>
          <a:ln/>
        </p:spPr>
        <p:txBody>
          <a:bodyPr/>
          <a:lstStyle/>
          <a:p>
            <a:endParaRPr lang="en-GB"/>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3253085"/>
            <a:ext cx="5358770" cy="2175570"/>
          </a:xfrm>
          <a:prstGeom prst="rect">
            <a:avLst/>
          </a:prstGeom>
        </p:spPr>
      </p:pic>
      <p:sp>
        <p:nvSpPr>
          <p:cNvPr id="6" name="Text 3"/>
          <p:cNvSpPr/>
          <p:nvPr/>
        </p:nvSpPr>
        <p:spPr>
          <a:xfrm>
            <a:off x="977479" y="3467497"/>
            <a:ext cx="482836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Reason 1 — Structural</a:t>
            </a:r>
            <a:endParaRPr lang="en-US" sz="1850" dirty="0"/>
          </a:p>
        </p:txBody>
      </p:sp>
      <p:sp>
        <p:nvSpPr>
          <p:cNvPr id="7" name="Text 4"/>
          <p:cNvSpPr/>
          <p:nvPr/>
        </p:nvSpPr>
        <p:spPr>
          <a:xfrm>
            <a:off x="977479" y="3853458"/>
            <a:ext cx="4828360" cy="1088628"/>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Religions claiming an exclusive path to God structurally exclude non-adherents. Admitting religion imports exclusion into a programme whose point is inclusiveness.</a:t>
            </a:r>
            <a:endParaRPr lang="en-US" dirty="0"/>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71450" y="3253085"/>
            <a:ext cx="5358770" cy="2175570"/>
          </a:xfrm>
          <a:prstGeom prst="rect">
            <a:avLst/>
          </a:prstGeom>
        </p:spPr>
      </p:pic>
      <p:sp>
        <p:nvSpPr>
          <p:cNvPr id="9" name="Text 5"/>
          <p:cNvSpPr/>
          <p:nvPr/>
        </p:nvSpPr>
        <p:spPr>
          <a:xfrm>
            <a:off x="6487454" y="3467497"/>
            <a:ext cx="482836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Reason 2 — Consequentialist</a:t>
            </a:r>
            <a:endParaRPr lang="en-US" sz="1850" dirty="0"/>
          </a:p>
        </p:txBody>
      </p:sp>
      <p:sp>
        <p:nvSpPr>
          <p:cNvPr id="10" name="Text 6"/>
          <p:cNvSpPr/>
          <p:nvPr/>
        </p:nvSpPr>
        <p:spPr>
          <a:xfrm>
            <a:off x="6487454" y="3853458"/>
            <a:ext cx="4828360" cy="1360785"/>
          </a:xfrm>
          <a:prstGeom prst="rect">
            <a:avLst/>
          </a:prstGeom>
          <a:noFill/>
          <a:ln/>
        </p:spPr>
        <p:txBody>
          <a:bodyPr wrap="square" lIns="0" tIns="0" rIns="0" bIns="0" rtlCol="0" anchor="t">
            <a:normAutofit fontScale="92500" lnSpcReduction="20000"/>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Religion might 'foster religious zealotry and proselytizing, becoming a divisive influence that could disrupt the pursuit of organizational goals, offend co-workers and customers, and decrease morale.'</a:t>
            </a:r>
            <a:endParaRPr lang="en-US" dirty="0"/>
          </a:p>
        </p:txBody>
      </p:sp>
      <p:sp>
        <p:nvSpPr>
          <p:cNvPr id="11" name="Text 7"/>
          <p:cNvSpPr/>
          <p:nvPr/>
        </p:nvSpPr>
        <p:spPr>
          <a:xfrm>
            <a:off x="661475" y="5598716"/>
            <a:ext cx="10868745" cy="544314"/>
          </a:xfrm>
          <a:prstGeom prst="rect">
            <a:avLst/>
          </a:prstGeom>
          <a:noFill/>
          <a:ln/>
        </p:spPr>
        <p:txBody>
          <a:bodyPr wrap="square" lIns="0" tIns="0" rIns="0" bIns="0" rtlCol="0" anchor="t">
            <a:normAutofit lnSpcReduction="10000"/>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The two reasons are different in kind — and together they quietly concede the exclusion is not derivable from any single principle.</a:t>
            </a:r>
            <a:endParaRPr lang="en-US"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768648"/>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Two Camps in the Field</a:t>
            </a:r>
            <a:endParaRPr lang="en-US" sz="3700" dirty="0"/>
          </a:p>
        </p:txBody>
      </p:sp>
      <p:pic>
        <p:nvPicPr>
          <p:cNvPr id="3" name="Image 0" descr="preencoded.png"/>
          <p:cNvPicPr>
            <a:picLocks noChangeAspect="1"/>
          </p:cNvPicPr>
          <p:nvPr/>
        </p:nvPicPr>
        <p:blipFill>
          <a:blip r:embed="rId3"/>
          <a:stretch>
            <a:fillRect/>
          </a:stretch>
        </p:blipFill>
        <p:spPr>
          <a:xfrm>
            <a:off x="1181864" y="1756172"/>
            <a:ext cx="4163015" cy="4163120"/>
          </a:xfrm>
          <a:prstGeom prst="rect">
            <a:avLst/>
          </a:prstGeom>
        </p:spPr>
      </p:pic>
      <p:sp>
        <p:nvSpPr>
          <p:cNvPr id="4" name="Text 1"/>
          <p:cNvSpPr/>
          <p:nvPr/>
        </p:nvSpPr>
        <p:spPr>
          <a:xfrm>
            <a:off x="6095847" y="2212251"/>
            <a:ext cx="5203794" cy="295275"/>
          </a:xfrm>
          <a:prstGeom prst="rect">
            <a:avLst/>
          </a:prstGeom>
          <a:noFill/>
          <a:ln/>
        </p:spPr>
        <p:txBody>
          <a:bodyPr wrap="none" lIns="0" tIns="0" rIns="0" bIns="0" rtlCol="0" anchor="t"/>
          <a:lstStyle/>
          <a:p>
            <a:pPr marL="0" indent="0" algn="l">
              <a:lnSpc>
                <a:spcPct val="104000"/>
              </a:lnSpc>
              <a:buNone/>
            </a:pPr>
            <a:r>
              <a:rPr lang="en-US" sz="2800" b="1" dirty="0">
                <a:solidFill>
                  <a:srgbClr val="1B1B27"/>
                </a:solidFill>
                <a:latin typeface="Inter Bold" pitchFamily="34" charset="0"/>
                <a:ea typeface="Inter Bold" pitchFamily="34" charset="-122"/>
                <a:cs typeface="Inter Bold" pitchFamily="34" charset="-120"/>
              </a:rPr>
              <a:t>The Historical Asymmetry</a:t>
            </a:r>
            <a:endParaRPr lang="en-US" sz="2800" dirty="0"/>
          </a:p>
        </p:txBody>
      </p:sp>
      <p:sp>
        <p:nvSpPr>
          <p:cNvPr id="5" name="Text 2"/>
          <p:cNvSpPr/>
          <p:nvPr/>
        </p:nvSpPr>
        <p:spPr>
          <a:xfrm>
            <a:off x="6095847" y="2850204"/>
            <a:ext cx="5203794" cy="2200073"/>
          </a:xfrm>
          <a:prstGeom prst="rect">
            <a:avLst/>
          </a:prstGeom>
          <a:noFill/>
          <a:ln/>
        </p:spPr>
        <p:txBody>
          <a:bodyPr wrap="square" lIns="0" tIns="0" rIns="0" bIns="0" rtlCol="0" anchor="t">
            <a:normAutofit/>
          </a:bodyPr>
          <a:lstStyle/>
          <a:p>
            <a:pPr marL="0" indent="0" algn="l">
              <a:lnSpc>
                <a:spcPct val="120000"/>
              </a:lnSpc>
              <a:spcAft>
                <a:spcPts val="1050"/>
              </a:spcAft>
              <a:buNone/>
            </a:pPr>
            <a:r>
              <a:rPr lang="en-US" sz="1600" dirty="0">
                <a:solidFill>
                  <a:srgbClr val="3C3939"/>
                </a:solidFill>
                <a:latin typeface="Inter" pitchFamily="34" charset="0"/>
                <a:ea typeface="Inter" pitchFamily="34" charset="-122"/>
                <a:cs typeface="Inter" pitchFamily="34" charset="-120"/>
              </a:rPr>
              <a:t>The spirituality-focused camp did not </a:t>
            </a:r>
            <a:r>
              <a:rPr lang="en-US" sz="1600" i="1" dirty="0">
                <a:solidFill>
                  <a:srgbClr val="3C3939"/>
                </a:solidFill>
                <a:latin typeface="Inter" pitchFamily="34" charset="0"/>
                <a:ea typeface="Inter" pitchFamily="34" charset="-122"/>
                <a:cs typeface="Inter" pitchFamily="34" charset="-120"/>
              </a:rPr>
              <a:t>win</a:t>
            </a:r>
            <a:r>
              <a:rPr lang="en-US" sz="1600" dirty="0">
                <a:solidFill>
                  <a:srgbClr val="3C3939"/>
                </a:solidFill>
                <a:latin typeface="Inter" pitchFamily="34" charset="0"/>
                <a:ea typeface="Inter" pitchFamily="34" charset="-122"/>
                <a:cs typeface="Inter" pitchFamily="34" charset="-120"/>
              </a:rPr>
              <a:t> a debate with the religion-focused camp. It built a science that did not need the religious view — and the religion question survived only as a separate 'debate'.</a:t>
            </a:r>
            <a:endParaRPr lang="en-US" sz="1600" dirty="0"/>
          </a:p>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A scale cannot detect the absence of what it was designed not to ask about.</a:t>
            </a:r>
            <a:endParaRPr 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912912"/>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The 'Form vs. Essence' Claim</a:t>
            </a:r>
            <a:endParaRPr lang="en-US" sz="4150" dirty="0"/>
          </a:p>
        </p:txBody>
      </p:sp>
      <p:sp>
        <p:nvSpPr>
          <p:cNvPr id="3" name="Text 1"/>
          <p:cNvSpPr/>
          <p:nvPr/>
        </p:nvSpPr>
        <p:spPr>
          <a:xfrm>
            <a:off x="980356" y="2175371"/>
            <a:ext cx="10549864" cy="1184771"/>
          </a:xfrm>
          <a:prstGeom prst="rect">
            <a:avLst/>
          </a:prstGeom>
          <a:noFill/>
          <a:ln/>
        </p:spPr>
        <p:txBody>
          <a:bodyPr wrap="square" lIns="0" tIns="0" rIns="0" bIns="0" rtlCol="0" anchor="t">
            <a:normAutofit/>
          </a:bodyPr>
          <a:lstStyle/>
          <a:p>
            <a:pPr marL="0" indent="0" algn="l">
              <a:lnSpc>
                <a:spcPct val="127000"/>
              </a:lnSpc>
              <a:spcAft>
                <a:spcPts val="1650"/>
              </a:spcAft>
              <a:buNone/>
            </a:pPr>
            <a:r>
              <a:rPr lang="en-US" sz="1650" dirty="0">
                <a:solidFill>
                  <a:srgbClr val="3C3939"/>
                </a:solidFill>
                <a:latin typeface="Inter" pitchFamily="34" charset="0"/>
                <a:ea typeface="Inter" pitchFamily="34" charset="-122"/>
                <a:cs typeface="Inter" pitchFamily="34" charset="-120"/>
              </a:rPr>
              <a:t>'Of course, one can utilize a religious form and produce experience; however, this causality is not guaranteed.'</a:t>
            </a:r>
            <a:endParaRPr lang="en-US" sz="1650" dirty="0"/>
          </a:p>
          <a:p>
            <a:pPr marL="0" indent="0" algn="l">
              <a:lnSpc>
                <a:spcPct val="127000"/>
              </a:lnSpc>
              <a:buNone/>
            </a:pPr>
            <a:r>
              <a:rPr lang="en-US" sz="1650" b="1" dirty="0">
                <a:solidFill>
                  <a:srgbClr val="3C3939"/>
                </a:solidFill>
                <a:latin typeface="Inter Bold" pitchFamily="34" charset="0"/>
                <a:ea typeface="Inter Bold" pitchFamily="34" charset="-122"/>
                <a:cs typeface="Inter Bold" pitchFamily="34" charset="-120"/>
              </a:rPr>
              <a:t>— Steingard (2005), drawing on Guillory (2000)</a:t>
            </a:r>
            <a:endParaRPr lang="en-US" sz="1650" dirty="0"/>
          </a:p>
        </p:txBody>
      </p:sp>
      <p:sp>
        <p:nvSpPr>
          <p:cNvPr id="4" name="Shape 2"/>
          <p:cNvSpPr/>
          <p:nvPr/>
        </p:nvSpPr>
        <p:spPr>
          <a:xfrm>
            <a:off x="661475" y="1960066"/>
            <a:ext cx="25399" cy="1615380"/>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3790752"/>
            <a:ext cx="10868745" cy="2154238"/>
          </a:xfrm>
          <a:prstGeom prst="rect">
            <a:avLst/>
          </a:prstGeom>
          <a:noFill/>
          <a:ln/>
        </p:spPr>
        <p:txBody>
          <a:bodyPr wrap="square" lIns="0" tIns="0" rIns="0" bIns="0" rtlCol="0" anchor="t">
            <a:normAutofit/>
          </a:bodyPr>
          <a:lstStyle/>
          <a:p>
            <a:pPr marL="0" indent="0" algn="l">
              <a:lnSpc>
                <a:spcPct val="127000"/>
              </a:lnSpc>
              <a:spcAft>
                <a:spcPts val="1650"/>
              </a:spcAft>
              <a:buNone/>
            </a:pPr>
            <a:r>
              <a:rPr lang="en-US" sz="1650" dirty="0">
                <a:solidFill>
                  <a:srgbClr val="3C3939"/>
                </a:solidFill>
                <a:latin typeface="Inter" pitchFamily="34" charset="0"/>
                <a:ea typeface="Inter" pitchFamily="34" charset="-122"/>
                <a:cs typeface="Inter" pitchFamily="34" charset="-120"/>
              </a:rPr>
              <a:t>This is the session's </a:t>
            </a:r>
            <a:r>
              <a:rPr lang="en-US" sz="1650" b="1" dirty="0">
                <a:solidFill>
                  <a:srgbClr val="3C3939"/>
                </a:solidFill>
                <a:latin typeface="Inter Bold" pitchFamily="34" charset="0"/>
                <a:ea typeface="Inter Bold" pitchFamily="34" charset="-122"/>
                <a:cs typeface="Inter Bold" pitchFamily="34" charset="-120"/>
              </a:rPr>
              <a:t>load-bearing philosophical sentence</a:t>
            </a:r>
            <a:r>
              <a:rPr lang="en-US" sz="1650" dirty="0">
                <a:solidFill>
                  <a:srgbClr val="3C3939"/>
                </a:solidFill>
                <a:latin typeface="Inter" pitchFamily="34" charset="0"/>
                <a:ea typeface="Inter" pitchFamily="34" charset="-122"/>
                <a:cs typeface="Inter" pitchFamily="34" charset="-120"/>
              </a:rPr>
              <a:t>. If form and essence are separable, a workplace can host the essence without the forms — religion becomes optional scaffolding around a universal core.</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But the move also </a:t>
            </a:r>
            <a:r>
              <a:rPr lang="en-US" sz="1650" b="1" dirty="0">
                <a:solidFill>
                  <a:srgbClr val="3C3939"/>
                </a:solidFill>
                <a:latin typeface="Inter Bold" pitchFamily="34" charset="0"/>
                <a:ea typeface="Inter Bold" pitchFamily="34" charset="-122"/>
                <a:cs typeface="Inter Bold" pitchFamily="34" charset="-120"/>
              </a:rPr>
              <a:t>reverses</a:t>
            </a:r>
            <a:r>
              <a:rPr lang="en-US" sz="1650" dirty="0">
                <a:solidFill>
                  <a:srgbClr val="3C3939"/>
                </a:solidFill>
                <a:latin typeface="Inter" pitchFamily="34" charset="0"/>
                <a:ea typeface="Inter" pitchFamily="34" charset="-122"/>
                <a:cs typeface="Inter" pitchFamily="34" charset="-120"/>
              </a:rPr>
              <a:t>: if the forms of particular traditions are partly </a:t>
            </a:r>
            <a:r>
              <a:rPr lang="en-US" sz="1650" i="1" dirty="0">
                <a:solidFill>
                  <a:srgbClr val="3C3939"/>
                </a:solidFill>
                <a:latin typeface="Inter" pitchFamily="34" charset="0"/>
                <a:ea typeface="Inter" pitchFamily="34" charset="-122"/>
                <a:cs typeface="Inter" pitchFamily="34" charset="-120"/>
              </a:rPr>
              <a:t>constitutive</a:t>
            </a:r>
            <a:r>
              <a:rPr lang="en-US" sz="1650" dirty="0">
                <a:solidFill>
                  <a:srgbClr val="3C3939"/>
                </a:solidFill>
                <a:latin typeface="Inter" pitchFamily="34" charset="0"/>
                <a:ea typeface="Inter" pitchFamily="34" charset="-122"/>
                <a:cs typeface="Inter" pitchFamily="34" charset="-120"/>
              </a:rPr>
              <a:t> of the experiences they organise — if the Christian Eucharist is not the same experience as Buddhist meditation — then a generic spirituality that abstracts from all forms is not the essence of anything in particular. </a:t>
            </a:r>
            <a:r>
              <a:rPr lang="en-US" sz="1650" i="1" dirty="0">
                <a:solidFill>
                  <a:srgbClr val="3C3939"/>
                </a:solidFill>
                <a:latin typeface="Inter" pitchFamily="34" charset="0"/>
                <a:ea typeface="Inter" pitchFamily="34" charset="-122"/>
                <a:cs typeface="Inter" pitchFamily="34" charset="-120"/>
              </a:rPr>
              <a:t>Hold this for Day 5.</a:t>
            </a:r>
            <a:endParaRPr lang="en-US" sz="16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906661"/>
            <a:ext cx="6296860"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Spirituality and Ethics</a:t>
            </a:r>
            <a:endParaRPr lang="en-US" sz="4150" dirty="0"/>
          </a:p>
        </p:txBody>
      </p:sp>
      <p:sp>
        <p:nvSpPr>
          <p:cNvPr id="4" name="Text 1"/>
          <p:cNvSpPr/>
          <p:nvPr/>
        </p:nvSpPr>
        <p:spPr>
          <a:xfrm>
            <a:off x="661475" y="1858169"/>
            <a:ext cx="6296860" cy="4093170"/>
          </a:xfrm>
          <a:prstGeom prst="rect">
            <a:avLst/>
          </a:prstGeom>
          <a:noFill/>
          <a:ln/>
        </p:spPr>
        <p:txBody>
          <a:bodyPr wrap="square" lIns="0" tIns="0" rIns="0" bIns="0" rtlCol="0" anchor="t">
            <a:normAutofit/>
          </a:bodyPr>
          <a:lstStyle/>
          <a:p>
            <a:pPr marL="0" indent="0" algn="l">
              <a:lnSpc>
                <a:spcPct val="127000"/>
              </a:lnSpc>
              <a:spcAft>
                <a:spcPts val="1650"/>
              </a:spcAft>
              <a:buNone/>
            </a:pPr>
            <a:r>
              <a:rPr lang="en-US" sz="1650" dirty="0">
                <a:solidFill>
                  <a:srgbClr val="3C3939"/>
                </a:solidFill>
                <a:latin typeface="Inter" pitchFamily="34" charset="0"/>
                <a:ea typeface="Inter" pitchFamily="34" charset="-122"/>
                <a:cs typeface="Inter" pitchFamily="34" charset="-120"/>
              </a:rPr>
              <a:t>Garcia-Zamor (2003) adds an ethical dimension: </a:t>
            </a:r>
            <a:r>
              <a:rPr lang="en-US" sz="1650" b="1" dirty="0">
                <a:solidFill>
                  <a:srgbClr val="3C3939"/>
                </a:solidFill>
                <a:latin typeface="Inter Bold" pitchFamily="34" charset="0"/>
                <a:ea typeface="Inter Bold" pitchFamily="34" charset="-122"/>
                <a:cs typeface="Inter Bold" pitchFamily="34" charset="-120"/>
              </a:rPr>
              <a:t>'it is easier for a spiritual person to be ethical'</a:t>
            </a:r>
            <a:r>
              <a:rPr lang="en-US" sz="1650" dirty="0">
                <a:solidFill>
                  <a:srgbClr val="3C3939"/>
                </a:solidFill>
                <a:latin typeface="Inter" pitchFamily="34" charset="0"/>
                <a:ea typeface="Inter" pitchFamily="34" charset="-122"/>
                <a:cs typeface="Inter" pitchFamily="34" charset="-120"/>
              </a:rPr>
              <a:t>, and bringing spirituality into the workplace means </a:t>
            </a:r>
            <a:r>
              <a:rPr lang="en-US" sz="1650" i="1" dirty="0">
                <a:solidFill>
                  <a:srgbClr val="3C3939"/>
                </a:solidFill>
                <a:latin typeface="Inter" pitchFamily="34" charset="0"/>
                <a:ea typeface="Inter" pitchFamily="34" charset="-122"/>
                <a:cs typeface="Inter" pitchFamily="34" charset="-120"/>
              </a:rPr>
              <a:t>'changing organizational culture by transforming leadership and employees so that humanistic practices and policies become an integral part of an organization's day-to-day function'</a:t>
            </a:r>
            <a:r>
              <a:rPr lang="en-US" sz="1650" dirty="0">
                <a:solidFill>
                  <a:srgbClr val="3C3939"/>
                </a:solidFill>
                <a:latin typeface="Inter" pitchFamily="34" charset="0"/>
                <a:ea typeface="Inter" pitchFamily="34" charset="-122"/>
                <a:cs typeface="Inter" pitchFamily="34" charset="-120"/>
              </a:rPr>
              <a:t>.</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generic case is therefore not only a theory of motivation (Fry) or of measurement (Houghton et al.) — it is a proposal for </a:t>
            </a:r>
            <a:r>
              <a:rPr lang="en-US" sz="1650" b="1" dirty="0">
                <a:solidFill>
                  <a:srgbClr val="3C3939"/>
                </a:solidFill>
                <a:latin typeface="Inter Bold" pitchFamily="34" charset="0"/>
                <a:ea typeface="Inter Bold" pitchFamily="34" charset="-122"/>
                <a:cs typeface="Inter Bold" pitchFamily="34" charset="-120"/>
              </a:rPr>
              <a:t>organisational ethics without sectarian foundations</a:t>
            </a:r>
            <a:r>
              <a:rPr lang="en-US" sz="1650" dirty="0">
                <a:solidFill>
                  <a:srgbClr val="3C3939"/>
                </a:solidFill>
                <a:latin typeface="Inter" pitchFamily="34" charset="0"/>
                <a:ea typeface="Inter" pitchFamily="34" charset="-122"/>
                <a:cs typeface="Inter" pitchFamily="34" charset="-120"/>
              </a:rPr>
              <a:t>. Whether an ethics deliberately abstracted from the traditions in which ethical character is actually formed can do that work is a question the day raises but does not settle.</a:t>
            </a:r>
            <a:endParaRPr lang="en-US" sz="16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815181"/>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Classroom Discussion 3</a:t>
            </a:r>
            <a:endParaRPr lang="en-US" sz="4150" dirty="0"/>
          </a:p>
        </p:txBody>
      </p:sp>
      <p:sp>
        <p:nvSpPr>
          <p:cNvPr id="3" name="Text 1"/>
          <p:cNvSpPr/>
          <p:nvPr/>
        </p:nvSpPr>
        <p:spPr>
          <a:xfrm>
            <a:off x="661475" y="1957983"/>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Questionnaire Puzzle</a:t>
            </a:r>
            <a:endParaRPr lang="en-US" sz="2050" dirty="0"/>
          </a:p>
        </p:txBody>
      </p:sp>
      <p:sp>
        <p:nvSpPr>
          <p:cNvPr id="4" name="Text 2"/>
          <p:cNvSpPr/>
          <p:nvPr/>
        </p:nvSpPr>
        <p:spPr>
          <a:xfrm>
            <a:off x="661475" y="2481461"/>
            <a:ext cx="5784606" cy="323155"/>
          </a:xfrm>
          <a:prstGeom prst="rect">
            <a:avLst/>
          </a:prstGeom>
          <a:noFill/>
          <a:ln/>
        </p:spPr>
        <p:txBody>
          <a:bodyPr wrap="none" lIns="0" tIns="0" rIns="0" bIns="0" rtlCol="0" anchor="t"/>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Consider this survey item:</a:t>
            </a:r>
            <a:endParaRPr lang="en-US" sz="1650" dirty="0"/>
          </a:p>
        </p:txBody>
      </p:sp>
      <p:sp>
        <p:nvSpPr>
          <p:cNvPr id="5" name="Text 3"/>
          <p:cNvSpPr/>
          <p:nvPr/>
        </p:nvSpPr>
        <p:spPr>
          <a:xfrm>
            <a:off x="980356" y="3192165"/>
            <a:ext cx="4856140" cy="646311"/>
          </a:xfrm>
          <a:prstGeom prst="rect">
            <a:avLst/>
          </a:prstGeom>
          <a:noFill/>
          <a:ln/>
        </p:spPr>
        <p:txBody>
          <a:bodyPr wrap="square" lIns="0" tIns="0" rIns="0" bIns="0" rtlCol="0" anchor="t">
            <a:normAutofit/>
          </a:bodyPr>
          <a:lstStyle/>
          <a:p>
            <a:pPr marL="0" indent="0" algn="l">
              <a:lnSpc>
                <a:spcPct val="127000"/>
              </a:lnSpc>
              <a:buNone/>
            </a:pPr>
            <a:r>
              <a:rPr lang="en-US" sz="1650" i="1" dirty="0">
                <a:solidFill>
                  <a:srgbClr val="3C3939"/>
                </a:solidFill>
                <a:latin typeface="Inter" pitchFamily="34" charset="0"/>
                <a:ea typeface="Inter" pitchFamily="34" charset="-122"/>
                <a:cs typeface="Inter" pitchFamily="34" charset="-120"/>
              </a:rPr>
              <a:t>'I feel that my inner life is nourished by my work.'</a:t>
            </a:r>
            <a:endParaRPr lang="en-US" sz="1650" dirty="0"/>
          </a:p>
        </p:txBody>
      </p:sp>
      <p:sp>
        <p:nvSpPr>
          <p:cNvPr id="6" name="Shape 4"/>
          <p:cNvSpPr/>
          <p:nvPr/>
        </p:nvSpPr>
        <p:spPr>
          <a:xfrm>
            <a:off x="661475" y="3019921"/>
            <a:ext cx="25399" cy="990798"/>
          </a:xfrm>
          <a:prstGeom prst="roundRect">
            <a:avLst>
              <a:gd name="adj" fmla="val 50001"/>
            </a:avLst>
          </a:prstGeom>
          <a:solidFill>
            <a:srgbClr val="1B1B27"/>
          </a:solidFill>
          <a:ln/>
        </p:spPr>
        <p:txBody>
          <a:bodyPr/>
          <a:lstStyle/>
          <a:p>
            <a:endParaRPr lang="en-GB"/>
          </a:p>
        </p:txBody>
      </p:sp>
      <p:sp>
        <p:nvSpPr>
          <p:cNvPr id="7" name="Text 5"/>
          <p:cNvSpPr/>
          <p:nvPr/>
        </p:nvSpPr>
        <p:spPr>
          <a:xfrm>
            <a:off x="661475" y="4226024"/>
            <a:ext cx="5175021" cy="1749723"/>
          </a:xfrm>
          <a:prstGeom prst="rect">
            <a:avLst/>
          </a:prstGeom>
          <a:noFill/>
          <a:ln/>
        </p:spPr>
        <p:txBody>
          <a:bodyPr wrap="square" lIns="0" tIns="0" rIns="0" bIns="0" rtlCol="0" anchor="t">
            <a:normAutofit/>
          </a:bodyPr>
          <a:lstStyle/>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Is this item about spirituality?</a:t>
            </a:r>
            <a:endParaRPr lang="en-US" sz="1650" dirty="0"/>
          </a:p>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Would a Buddhist, an atheist and an evangelical Christian read it the same way?</a:t>
            </a:r>
            <a:endParaRPr lang="en-US" sz="1650" dirty="0"/>
          </a:p>
          <a:p>
            <a:pPr marL="335280" indent="-335280" algn="l">
              <a:lnSpc>
                <a:spcPct val="127000"/>
              </a:lnSpc>
              <a:buSzPct val="100000"/>
              <a:buChar char="•"/>
            </a:pPr>
            <a:r>
              <a:rPr lang="en-US" sz="1650" dirty="0">
                <a:solidFill>
                  <a:srgbClr val="3C3939"/>
                </a:solidFill>
                <a:latin typeface="Inter" pitchFamily="34" charset="0"/>
                <a:ea typeface="Inter" pitchFamily="34" charset="-122"/>
                <a:cs typeface="Inter" pitchFamily="34" charset="-120"/>
              </a:rPr>
              <a:t>What makes an item 'generic' rather than merely vague?</a:t>
            </a:r>
            <a:endParaRPr lang="en-US" sz="1650" dirty="0"/>
          </a:p>
        </p:txBody>
      </p:sp>
      <p:sp>
        <p:nvSpPr>
          <p:cNvPr id="8" name="Text 6"/>
          <p:cNvSpPr/>
          <p:nvPr/>
        </p:nvSpPr>
        <p:spPr>
          <a:xfrm>
            <a:off x="6361549" y="1957983"/>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What's at Stake</a:t>
            </a:r>
            <a:endParaRPr lang="en-US" sz="2050" dirty="0"/>
          </a:p>
        </p:txBody>
      </p:sp>
      <p:sp>
        <p:nvSpPr>
          <p:cNvPr id="9" name="Text 7"/>
          <p:cNvSpPr/>
          <p:nvPr/>
        </p:nvSpPr>
        <p:spPr>
          <a:xfrm>
            <a:off x="6361549" y="2481461"/>
            <a:ext cx="5175021" cy="2757488"/>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If the scales measure what the construct-building deliberately included — and excluded the religious view by design — can the science claim neutrality?</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Karakas (2010) warns of the </a:t>
            </a:r>
            <a:r>
              <a:rPr lang="en-US" sz="1650" b="1" dirty="0">
                <a:solidFill>
                  <a:srgbClr val="3C3939"/>
                </a:solidFill>
                <a:latin typeface="Inter Bold" pitchFamily="34" charset="0"/>
                <a:ea typeface="Inter Bold" pitchFamily="34" charset="-122"/>
                <a:cs typeface="Inter Bold" pitchFamily="34" charset="-120"/>
              </a:rPr>
              <a:t>'fuzziness, ambiguity, and complexity'</a:t>
            </a:r>
            <a:r>
              <a:rPr lang="en-US" sz="1650" dirty="0">
                <a:solidFill>
                  <a:srgbClr val="3C3939"/>
                </a:solidFill>
                <a:latin typeface="Inter" pitchFamily="34" charset="0"/>
                <a:ea typeface="Inter" pitchFamily="34" charset="-122"/>
                <a:cs typeface="Inter" pitchFamily="34" charset="-120"/>
              </a:rPr>
              <a:t> of the construct. Steingard (2005) asks whether empirical methods can evaluate 'the verisimilitude of a spiritual state' at all.</a:t>
            </a:r>
            <a:endParaRPr lang="en-US" sz="16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833735"/>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Comparison Table</a:t>
            </a:r>
            <a:endParaRPr lang="en-US" sz="3450" dirty="0"/>
          </a:p>
        </p:txBody>
      </p:sp>
      <p:graphicFrame>
        <p:nvGraphicFramePr>
          <p:cNvPr id="31" name="Table 0"/>
          <p:cNvGraphicFramePr>
            <a:graphicFrameLocks noGrp="1"/>
          </p:cNvGraphicFramePr>
          <p:nvPr>
            <p:extLst>
              <p:ext uri="{D42A27DB-BD31-4B8C-83A1-F6EECF244321}">
                <p14:modId xmlns:p14="http://schemas.microsoft.com/office/powerpoint/2010/main" val="327865395"/>
              </p:ext>
            </p:extLst>
          </p:nvPr>
        </p:nvGraphicFramePr>
        <p:xfrm>
          <a:off x="661475" y="1653282"/>
          <a:ext cx="10868745" cy="4426897"/>
        </p:xfrm>
        <a:graphic>
          <a:graphicData uri="http://schemas.openxmlformats.org/drawingml/2006/table">
            <a:tbl>
              <a:tblPr/>
              <a:tblGrid>
                <a:gridCol w="3622915">
                  <a:extLst>
                    <a:ext uri="{9D8B030D-6E8A-4147-A177-3AD203B41FA5}">
                      <a16:colId xmlns:a16="http://schemas.microsoft.com/office/drawing/2014/main" val="20000"/>
                    </a:ext>
                  </a:extLst>
                </a:gridCol>
                <a:gridCol w="3622915">
                  <a:extLst>
                    <a:ext uri="{9D8B030D-6E8A-4147-A177-3AD203B41FA5}">
                      <a16:colId xmlns:a16="http://schemas.microsoft.com/office/drawing/2014/main" val="20001"/>
                    </a:ext>
                  </a:extLst>
                </a:gridCol>
                <a:gridCol w="3622915">
                  <a:extLst>
                    <a:ext uri="{9D8B030D-6E8A-4147-A177-3AD203B41FA5}">
                      <a16:colId xmlns:a16="http://schemas.microsoft.com/office/drawing/2014/main" val="20002"/>
                    </a:ext>
                  </a:extLst>
                </a:gridCol>
              </a:tblGrid>
              <a:tr h="423257">
                <a:tc>
                  <a:txBody>
                    <a:bodyPr/>
                    <a:lstStyle/>
                    <a:p>
                      <a:pPr marL="0" indent="0">
                        <a:buNone/>
                      </a:pPr>
                      <a:r>
                        <a:rPr lang="en-US" sz="1600" b="1" dirty="0">
                          <a:solidFill>
                            <a:srgbClr val="3C3939"/>
                          </a:solidFill>
                          <a:latin typeface="Inter" pitchFamily="34" charset="0"/>
                          <a:ea typeface="Inter" pitchFamily="34" charset="-122"/>
                          <a:cs typeface="Inter" pitchFamily="34" charset="-120"/>
                        </a:rPr>
                        <a:t>Contested Question</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b="1" dirty="0">
                          <a:solidFill>
                            <a:srgbClr val="3C3939"/>
                          </a:solidFill>
                          <a:latin typeface="Inter" pitchFamily="34" charset="0"/>
                          <a:ea typeface="Inter" pitchFamily="34" charset="-122"/>
                          <a:cs typeface="Inter" pitchFamily="34" charset="-120"/>
                        </a:rPr>
                        <a:t>Generic Case Position</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b="1" dirty="0">
                          <a:solidFill>
                            <a:srgbClr val="3C3939"/>
                          </a:solidFill>
                          <a:latin typeface="Inter" pitchFamily="34" charset="0"/>
                          <a:ea typeface="Inter" pitchFamily="34" charset="-122"/>
                          <a:cs typeface="Inter" pitchFamily="34" charset="-120"/>
                        </a:rPr>
                        <a:t>Rival Position</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0"/>
                  </a:ext>
                </a:extLst>
              </a:tr>
              <a:tr h="1170554">
                <a:tc>
                  <a:txBody>
                    <a:bodyPr/>
                    <a:lstStyle/>
                    <a:p>
                      <a:pPr marL="0" indent="0">
                        <a:buNone/>
                      </a:pPr>
                      <a:r>
                        <a:rPr lang="en-US" sz="1600" dirty="0">
                          <a:solidFill>
                            <a:srgbClr val="3C3939"/>
                          </a:solidFill>
                          <a:latin typeface="Inter" pitchFamily="34" charset="0"/>
                          <a:ea typeface="Inter" pitchFamily="34" charset="-122"/>
                          <a:cs typeface="Inter" pitchFamily="34" charset="-120"/>
                        </a:rPr>
                        <a:t>How should spirituality be defined?</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Distinct yet compatible; spirituality is broader; conflating them is a category error (Fry; Steingard)</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The opposition misdescribes a complex interrelationship; definitions are 'too broad to be coherent' (Hicks, 2002)</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922513">
                <a:tc>
                  <a:txBody>
                    <a:bodyPr/>
                    <a:lstStyle/>
                    <a:p>
                      <a:pPr marL="0" indent="0">
                        <a:buNone/>
                      </a:pPr>
                      <a:r>
                        <a:rPr lang="en-US" sz="1600" dirty="0">
                          <a:solidFill>
                            <a:srgbClr val="3C3939"/>
                          </a:solidFill>
                          <a:latin typeface="Inter" pitchFamily="34" charset="0"/>
                          <a:ea typeface="Inter" pitchFamily="34" charset="-122"/>
                          <a:cs typeface="Inter" pitchFamily="34" charset="-120"/>
                        </a:rPr>
                        <a:t>Can the sacred be studied generically?</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Continuum from atheism to pantheism; 'may or may not be called God' (Fry)</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Abstracted from all traditions, the construct loses its object (Bailey, 2001, via Hicks)</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922513">
                <a:tc>
                  <a:txBody>
                    <a:bodyPr/>
                    <a:lstStyle/>
                    <a:p>
                      <a:pPr marL="0" indent="0">
                        <a:buNone/>
                      </a:pPr>
                      <a:r>
                        <a:rPr lang="en-US" sz="1600" dirty="0">
                          <a:solidFill>
                            <a:srgbClr val="3C3939"/>
                          </a:solidFill>
                          <a:latin typeface="Inter" pitchFamily="34" charset="0"/>
                          <a:ea typeface="Inter" pitchFamily="34" charset="-122"/>
                          <a:cs typeface="Inter" pitchFamily="34" charset="-120"/>
                        </a:rPr>
                        <a:t>What should workplaces admit?</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Spirituality yes; religion no — pluralist, legal and motivational grounds (Garcia-Zamor)</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Excluding religion is inconsistent with 'whole person' claims (Hicks, 2002)</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919338">
                <a:tc>
                  <a:txBody>
                    <a:bodyPr/>
                    <a:lstStyle/>
                    <a:p>
                      <a:pPr marL="0" indent="0">
                        <a:buNone/>
                      </a:pPr>
                      <a:r>
                        <a:rPr lang="en-US" sz="1600" dirty="0">
                          <a:solidFill>
                            <a:srgbClr val="3C3939"/>
                          </a:solidFill>
                          <a:latin typeface="Inter" pitchFamily="34" charset="0"/>
                          <a:ea typeface="Inter" pitchFamily="34" charset="-122"/>
                          <a:cs typeface="Inter" pitchFamily="34" charset="-120"/>
                        </a:rPr>
                        <a:t>Can workplace spirituality be measured?</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Yes — definitions coalesced; commitment link 'well established' (Houghton et al.)</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Still 'fuzzy'; spiritual states belong to the 'eye of spirit', not empirical methods (Karakas; Steingard)</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99294"/>
            <a:ext cx="6296860" cy="690364"/>
          </a:xfrm>
          <a:prstGeom prst="rect">
            <a:avLst/>
          </a:prstGeom>
          <a:noFill/>
          <a:ln/>
        </p:spPr>
        <p:txBody>
          <a:bodyPr wrap="none" lIns="0" tIns="0" rIns="0" bIns="0" rtlCol="0" anchor="t"/>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Restated Conclusion</a:t>
            </a:r>
            <a:endParaRPr lang="en-US" sz="4300" dirty="0"/>
          </a:p>
        </p:txBody>
      </p:sp>
      <p:sp>
        <p:nvSpPr>
          <p:cNvPr id="4" name="Text 1"/>
          <p:cNvSpPr/>
          <p:nvPr/>
        </p:nvSpPr>
        <p:spPr>
          <a:xfrm>
            <a:off x="5564743" y="1931888"/>
            <a:ext cx="5965477" cy="2052042"/>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The generic case, at its best, is an argument for </a:t>
            </a:r>
            <a:r>
              <a:rPr lang="en-US" sz="1700" b="1" dirty="0">
                <a:solidFill>
                  <a:srgbClr val="3C3939"/>
                </a:solidFill>
                <a:latin typeface="Inter Bold" pitchFamily="34" charset="0"/>
                <a:ea typeface="Inter Bold" pitchFamily="34" charset="-122"/>
                <a:cs typeface="Inter Bold" pitchFamily="34" charset="-120"/>
              </a:rPr>
              <a:t>hospitality</a:t>
            </a:r>
            <a:r>
              <a:rPr lang="en-US" sz="1700" dirty="0">
                <a:solidFill>
                  <a:srgbClr val="3C3939"/>
                </a:solidFill>
                <a:latin typeface="Inter" pitchFamily="34" charset="0"/>
                <a:ea typeface="Inter" pitchFamily="34" charset="-122"/>
                <a:cs typeface="Inter" pitchFamily="34" charset="-120"/>
              </a:rPr>
              <a:t>. Workplace spirituality can be described in terms that no employee is asked to disown — and these terms can ground a theory of leadership, a practice of organisational culture and a programme of empirical research.</a:t>
            </a:r>
            <a:endParaRPr lang="en-US" sz="1700" dirty="0"/>
          </a:p>
        </p:txBody>
      </p:sp>
      <p:sp>
        <p:nvSpPr>
          <p:cNvPr id="5" name="Shape 2"/>
          <p:cNvSpPr/>
          <p:nvPr/>
        </p:nvSpPr>
        <p:spPr>
          <a:xfrm>
            <a:off x="5233360" y="1699518"/>
            <a:ext cx="25399" cy="2516783"/>
          </a:xfrm>
          <a:prstGeom prst="roundRect">
            <a:avLst>
              <a:gd name="adj" fmla="val 50001"/>
            </a:avLst>
          </a:prstGeom>
          <a:solidFill>
            <a:srgbClr val="1B1B27"/>
          </a:solidFill>
          <a:ln/>
        </p:spPr>
        <p:txBody>
          <a:bodyPr/>
          <a:lstStyle/>
          <a:p>
            <a:endParaRPr lang="en-GB"/>
          </a:p>
        </p:txBody>
      </p:sp>
      <p:sp>
        <p:nvSpPr>
          <p:cNvPr id="6" name="Text 3"/>
          <p:cNvSpPr/>
          <p:nvPr/>
        </p:nvSpPr>
        <p:spPr>
          <a:xfrm>
            <a:off x="5233360" y="4448671"/>
            <a:ext cx="6296860" cy="1710035"/>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The field's distinction between spirituality and religion is not a dodge; it is the condition under which a pluralist workforce can be addressed as spiritual at all. Its strength is inseparable from its strategy of abstraction — which is exactly what Day 5 will contest.</a:t>
            </a:r>
            <a:endParaRPr lang="en-US" sz="17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719733"/>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Criticisms to Keep in View</a:t>
            </a:r>
            <a:endParaRPr lang="en-US" sz="37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612801"/>
            <a:ext cx="5358770" cy="1903413"/>
          </a:xfrm>
          <a:prstGeom prst="rect">
            <a:avLst/>
          </a:prstGeom>
        </p:spPr>
      </p:pic>
      <p:sp>
        <p:nvSpPr>
          <p:cNvPr id="4" name="Text 1"/>
          <p:cNvSpPr/>
          <p:nvPr/>
        </p:nvSpPr>
        <p:spPr>
          <a:xfrm>
            <a:off x="977479" y="1827212"/>
            <a:ext cx="482836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Definitional Objection (Hicks, 2002)</a:t>
            </a:r>
            <a:endParaRPr lang="en-US" sz="1850" dirty="0"/>
          </a:p>
        </p:txBody>
      </p:sp>
      <p:sp>
        <p:nvSpPr>
          <p:cNvPr id="5" name="Text 2"/>
          <p:cNvSpPr/>
          <p:nvPr/>
        </p:nvSpPr>
        <p:spPr>
          <a:xfrm>
            <a:off x="977479" y="2213173"/>
            <a:ext cx="4828360" cy="1088628"/>
          </a:xfrm>
          <a:prstGeom prst="rect">
            <a:avLst/>
          </a:prstGeom>
          <a:noFill/>
          <a:ln/>
        </p:spPr>
        <p:txBody>
          <a:bodyPr wrap="square" lIns="0" tIns="0" rIns="0" bIns="0" rtlCol="0" anchor="t">
            <a:noAutofit/>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Spirituality is defined </a:t>
            </a:r>
            <a:r>
              <a:rPr lang="en-US" sz="1600" i="1" dirty="0">
                <a:solidFill>
                  <a:srgbClr val="3C3939"/>
                </a:solidFill>
                <a:latin typeface="Inter" pitchFamily="34" charset="0"/>
                <a:ea typeface="Inter" pitchFamily="34" charset="-122"/>
                <a:cs typeface="Inter" pitchFamily="34" charset="-120"/>
              </a:rPr>
              <a:t>in opposition to</a:t>
            </a:r>
            <a:r>
              <a:rPr lang="en-US" sz="1600" dirty="0">
                <a:solidFill>
                  <a:srgbClr val="3C3939"/>
                </a:solidFill>
                <a:latin typeface="Inter" pitchFamily="34" charset="0"/>
                <a:ea typeface="Inter" pitchFamily="34" charset="-122"/>
                <a:cs typeface="Inter" pitchFamily="34" charset="-120"/>
              </a:rPr>
              <a:t> religion — an artefact of the debate, not a discovery about the world. The resulting definitions are 'too broad to be coherent'.</a:t>
            </a:r>
            <a:endParaRPr lang="en-US" sz="16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71450" y="1612801"/>
            <a:ext cx="5358770" cy="1903413"/>
          </a:xfrm>
          <a:prstGeom prst="rect">
            <a:avLst/>
          </a:prstGeom>
        </p:spPr>
      </p:pic>
      <p:sp>
        <p:nvSpPr>
          <p:cNvPr id="7" name="Text 3"/>
          <p:cNvSpPr/>
          <p:nvPr/>
        </p:nvSpPr>
        <p:spPr>
          <a:xfrm>
            <a:off x="6487454" y="1827212"/>
            <a:ext cx="482836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Mantra Objection (Hicks, 2002)</a:t>
            </a:r>
            <a:endParaRPr lang="en-US" sz="1850" dirty="0"/>
          </a:p>
        </p:txBody>
      </p:sp>
      <p:sp>
        <p:nvSpPr>
          <p:cNvPr id="8" name="Text 4"/>
          <p:cNvSpPr/>
          <p:nvPr/>
        </p:nvSpPr>
        <p:spPr>
          <a:xfrm>
            <a:off x="6487454" y="2213173"/>
            <a:ext cx="4828360" cy="816471"/>
          </a:xfrm>
          <a:prstGeom prst="rect">
            <a:avLst/>
          </a:prstGeom>
          <a:noFill/>
          <a:ln/>
        </p:spPr>
        <p:txBody>
          <a:bodyPr wrap="square" lIns="0" tIns="0" rIns="0" bIns="0" rtlCol="0" anchor="t">
            <a:noAutofit/>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'Spirituality unites, but religion divides' — divisive things are labelled religious, unifying things spiritual. Any possible conflict is defined away.</a:t>
            </a:r>
            <a:endParaRPr lang="en-US" sz="16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3667423"/>
            <a:ext cx="5358770" cy="2470845"/>
          </a:xfrm>
          <a:prstGeom prst="rect">
            <a:avLst/>
          </a:prstGeom>
        </p:spPr>
      </p:pic>
      <p:sp>
        <p:nvSpPr>
          <p:cNvPr id="10" name="Text 5"/>
          <p:cNvSpPr/>
          <p:nvPr/>
        </p:nvSpPr>
        <p:spPr>
          <a:xfrm>
            <a:off x="977479" y="3881834"/>
            <a:ext cx="4828360" cy="590550"/>
          </a:xfrm>
          <a:prstGeom prst="rect">
            <a:avLst/>
          </a:prstGeom>
          <a:noFill/>
          <a:ln/>
        </p:spPr>
        <p:txBody>
          <a:bodyPr wrap="square" lIns="0" tIns="0" rIns="0" bIns="0" rtlCol="0" anchor="t">
            <a:normAutofit/>
          </a:bodyPr>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Whole-Person Objection (Hicks, 2002)</a:t>
            </a:r>
            <a:endParaRPr lang="en-US" sz="1850" dirty="0"/>
          </a:p>
        </p:txBody>
      </p:sp>
      <p:sp>
        <p:nvSpPr>
          <p:cNvPr id="11" name="Text 6"/>
          <p:cNvSpPr/>
          <p:nvPr/>
        </p:nvSpPr>
        <p:spPr>
          <a:xfrm>
            <a:off x="977479" y="4563070"/>
            <a:ext cx="4828360" cy="1088628"/>
          </a:xfrm>
          <a:prstGeom prst="rect">
            <a:avLst/>
          </a:prstGeom>
          <a:noFill/>
          <a:ln/>
        </p:spPr>
        <p:txBody>
          <a:bodyPr wrap="square" lIns="0" tIns="0" rIns="0" bIns="0" rtlCol="0" anchor="t">
            <a:normAutofit lnSpcReduction="10000"/>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Scholars who claim to welcome the 'whole person' are inconsistent if they exclude that person's particular religious expressions. The workplace has not hosted the whole person at all.</a:t>
            </a:r>
            <a:endParaRPr lang="en-US" sz="160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71450" y="3667423"/>
            <a:ext cx="5358770" cy="2470845"/>
          </a:xfrm>
          <a:prstGeom prst="rect">
            <a:avLst/>
          </a:prstGeom>
        </p:spPr>
      </p:pic>
      <p:sp>
        <p:nvSpPr>
          <p:cNvPr id="13" name="Text 7"/>
          <p:cNvSpPr/>
          <p:nvPr/>
        </p:nvSpPr>
        <p:spPr>
          <a:xfrm>
            <a:off x="6487454" y="3881834"/>
            <a:ext cx="4828360" cy="590550"/>
          </a:xfrm>
          <a:prstGeom prst="rect">
            <a:avLst/>
          </a:prstGeom>
          <a:noFill/>
          <a:ln/>
        </p:spPr>
        <p:txBody>
          <a:bodyPr wrap="square" lIns="0" tIns="0" rIns="0" bIns="0" rtlCol="0" anchor="t">
            <a:normAutofit/>
          </a:bodyPr>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Concession Inside the Case (Steingard, 2005)</a:t>
            </a:r>
            <a:endParaRPr lang="en-US" sz="1850" dirty="0"/>
          </a:p>
        </p:txBody>
      </p:sp>
      <p:sp>
        <p:nvSpPr>
          <p:cNvPr id="14" name="Text 8"/>
          <p:cNvSpPr/>
          <p:nvPr/>
        </p:nvSpPr>
        <p:spPr>
          <a:xfrm>
            <a:off x="6487454" y="4563070"/>
            <a:ext cx="4828360" cy="1360785"/>
          </a:xfrm>
          <a:prstGeom prst="rect">
            <a:avLst/>
          </a:prstGeom>
          <a:noFill/>
          <a:ln/>
        </p:spPr>
        <p:txBody>
          <a:bodyPr wrap="square" lIns="0" tIns="0" rIns="0" bIns="0" rtlCol="0" anchor="t">
            <a:noAutofit/>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A defender of the distinction admits excluding religion 'may indeed be problematic', and warns spirituality risks becoming 'yet another vehicle to more efficiently produce the materialistic ends business demands'.</a:t>
            </a:r>
            <a:endParaRPr lang="en-US" sz="16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717748"/>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Empirical Reality</a:t>
            </a:r>
            <a:endParaRPr lang="en-US" sz="4400" dirty="0"/>
          </a:p>
        </p:txBody>
      </p:sp>
      <p:sp>
        <p:nvSpPr>
          <p:cNvPr id="3" name="Text 1"/>
          <p:cNvSpPr/>
          <p:nvPr/>
        </p:nvSpPr>
        <p:spPr>
          <a:xfrm>
            <a:off x="747595" y="1957884"/>
            <a:ext cx="3272847" cy="740767"/>
          </a:xfrm>
          <a:prstGeom prst="rect">
            <a:avLst/>
          </a:prstGeom>
          <a:noFill/>
          <a:ln/>
        </p:spPr>
        <p:txBody>
          <a:bodyPr wrap="none" lIns="0" tIns="0" rIns="0" bIns="0" rtlCol="0" anchor="t"/>
          <a:lstStyle/>
          <a:p>
            <a:pPr marL="0" indent="0" algn="ctr">
              <a:lnSpc>
                <a:spcPct val="83000"/>
              </a:lnSpc>
              <a:buNone/>
            </a:pPr>
            <a:r>
              <a:rPr lang="en-US" sz="5800" b="1" dirty="0">
                <a:solidFill>
                  <a:srgbClr val="3C3939"/>
                </a:solidFill>
                <a:latin typeface="Inter Bold" pitchFamily="34" charset="0"/>
                <a:ea typeface="Inter Bold" pitchFamily="34" charset="-122"/>
                <a:cs typeface="Inter Bold" pitchFamily="34" charset="-120"/>
              </a:rPr>
              <a:t>10,000+</a:t>
            </a:r>
            <a:endParaRPr lang="en-US" sz="5800" dirty="0"/>
          </a:p>
        </p:txBody>
      </p:sp>
      <p:sp>
        <p:nvSpPr>
          <p:cNvPr id="4" name="Text 2"/>
          <p:cNvSpPr/>
          <p:nvPr/>
        </p:nvSpPr>
        <p:spPr>
          <a:xfrm>
            <a:off x="661475" y="2970709"/>
            <a:ext cx="3445186" cy="701477"/>
          </a:xfrm>
          <a:prstGeom prst="rect">
            <a:avLst/>
          </a:prstGeom>
          <a:noFill/>
          <a:ln/>
        </p:spPr>
        <p:txBody>
          <a:bodyPr wrap="square" lIns="0" tIns="0" rIns="0" bIns="0" rtlCol="0" anchor="t">
            <a:normAutofit/>
          </a:bodyPr>
          <a:lstStyle/>
          <a:p>
            <a:pPr marL="0" indent="0" algn="ctr">
              <a:lnSpc>
                <a:spcPct val="104000"/>
              </a:lnSpc>
              <a:buNone/>
            </a:pPr>
            <a:r>
              <a:rPr lang="en-US" sz="2200" b="1" dirty="0">
                <a:solidFill>
                  <a:srgbClr val="3C3939"/>
                </a:solidFill>
                <a:latin typeface="Inter Bold" pitchFamily="34" charset="0"/>
                <a:ea typeface="Inter Bold" pitchFamily="34" charset="-122"/>
                <a:cs typeface="Inter Bold" pitchFamily="34" charset="-120"/>
              </a:rPr>
              <a:t>Weekly Corporate Prayer Groups</a:t>
            </a:r>
            <a:endParaRPr lang="en-US" sz="2200" dirty="0"/>
          </a:p>
        </p:txBody>
      </p:sp>
      <p:sp>
        <p:nvSpPr>
          <p:cNvPr id="5" name="Text 3"/>
          <p:cNvSpPr/>
          <p:nvPr/>
        </p:nvSpPr>
        <p:spPr>
          <a:xfrm>
            <a:off x="661475" y="3800078"/>
            <a:ext cx="3445186" cy="1400175"/>
          </a:xfrm>
          <a:prstGeom prst="rect">
            <a:avLst/>
          </a:prstGeom>
          <a:noFill/>
          <a:ln/>
        </p:spPr>
        <p:txBody>
          <a:bodyPr wrap="square" lIns="0" tIns="0" rIns="0" bIns="0" rtlCol="0" anchor="t">
            <a:normAutofit/>
          </a:bodyPr>
          <a:lstStyle/>
          <a:p>
            <a:pPr marL="0" indent="0" algn="ctr">
              <a:lnSpc>
                <a:spcPct val="130000"/>
              </a:lnSpc>
              <a:buNone/>
            </a:pPr>
            <a:r>
              <a:rPr lang="en-US" sz="1750" dirty="0">
                <a:solidFill>
                  <a:srgbClr val="3C3939"/>
                </a:solidFill>
                <a:latin typeface="Inter" pitchFamily="34" charset="0"/>
                <a:ea typeface="Inter" pitchFamily="34" charset="-122"/>
                <a:cs typeface="Inter" pitchFamily="34" charset="-120"/>
              </a:rPr>
              <a:t>Reported in Garcia-Zamor (2003) — religion was never actually excluded from workplaces.</a:t>
            </a:r>
            <a:endParaRPr lang="en-US" sz="1750" dirty="0"/>
          </a:p>
        </p:txBody>
      </p:sp>
      <p:sp>
        <p:nvSpPr>
          <p:cNvPr id="6" name="Text 4"/>
          <p:cNvSpPr/>
          <p:nvPr/>
        </p:nvSpPr>
        <p:spPr>
          <a:xfrm>
            <a:off x="4459275" y="1957884"/>
            <a:ext cx="3272946" cy="740767"/>
          </a:xfrm>
          <a:prstGeom prst="rect">
            <a:avLst/>
          </a:prstGeom>
          <a:noFill/>
          <a:ln/>
        </p:spPr>
        <p:txBody>
          <a:bodyPr wrap="none" lIns="0" tIns="0" rIns="0" bIns="0" rtlCol="0" anchor="t"/>
          <a:lstStyle/>
          <a:p>
            <a:pPr marL="0" indent="0" algn="ctr">
              <a:lnSpc>
                <a:spcPct val="83000"/>
              </a:lnSpc>
              <a:buNone/>
            </a:pPr>
            <a:r>
              <a:rPr lang="en-US" sz="5800" b="1" dirty="0">
                <a:solidFill>
                  <a:srgbClr val="3C3939"/>
                </a:solidFill>
                <a:latin typeface="Inter Bold" pitchFamily="34" charset="0"/>
                <a:ea typeface="Inter Bold" pitchFamily="34" charset="-122"/>
                <a:cs typeface="Inter Bold" pitchFamily="34" charset="-120"/>
              </a:rPr>
              <a:t>~4,000</a:t>
            </a:r>
            <a:endParaRPr lang="en-US" sz="5800" dirty="0"/>
          </a:p>
        </p:txBody>
      </p:sp>
      <p:sp>
        <p:nvSpPr>
          <p:cNvPr id="7" name="Text 5"/>
          <p:cNvSpPr/>
          <p:nvPr/>
        </p:nvSpPr>
        <p:spPr>
          <a:xfrm>
            <a:off x="4373155" y="2970709"/>
            <a:ext cx="3445285" cy="350738"/>
          </a:xfrm>
          <a:prstGeom prst="rect">
            <a:avLst/>
          </a:prstGeom>
          <a:noFill/>
          <a:ln/>
        </p:spPr>
        <p:txBody>
          <a:bodyPr wrap="none" lIns="0" tIns="0" rIns="0" bIns="0" rtlCol="0" anchor="t"/>
          <a:lstStyle/>
          <a:p>
            <a:pPr marL="0" indent="0" algn="ctr">
              <a:lnSpc>
                <a:spcPct val="104000"/>
              </a:lnSpc>
              <a:buNone/>
            </a:pPr>
            <a:r>
              <a:rPr lang="en-US" sz="2200" b="1" dirty="0">
                <a:solidFill>
                  <a:srgbClr val="3C3939"/>
                </a:solidFill>
                <a:latin typeface="Inter Bold" pitchFamily="34" charset="0"/>
                <a:ea typeface="Inter Bold" pitchFamily="34" charset="-122"/>
                <a:cs typeface="Inter Bold" pitchFamily="34" charset="-120"/>
              </a:rPr>
              <a:t>Corporate Chaplains</a:t>
            </a:r>
            <a:endParaRPr lang="en-US" sz="2200" dirty="0"/>
          </a:p>
        </p:txBody>
      </p:sp>
      <p:sp>
        <p:nvSpPr>
          <p:cNvPr id="8" name="Text 6"/>
          <p:cNvSpPr/>
          <p:nvPr/>
        </p:nvSpPr>
        <p:spPr>
          <a:xfrm>
            <a:off x="4373155" y="3449340"/>
            <a:ext cx="3445285" cy="1050131"/>
          </a:xfrm>
          <a:prstGeom prst="rect">
            <a:avLst/>
          </a:prstGeom>
          <a:noFill/>
          <a:ln/>
        </p:spPr>
        <p:txBody>
          <a:bodyPr wrap="square" lIns="0" tIns="0" rIns="0" bIns="0" rtlCol="0" anchor="t">
            <a:normAutofit/>
          </a:bodyPr>
          <a:lstStyle/>
          <a:p>
            <a:pPr marL="0" indent="0" algn="ctr">
              <a:lnSpc>
                <a:spcPct val="130000"/>
              </a:lnSpc>
              <a:buNone/>
            </a:pPr>
            <a:r>
              <a:rPr lang="en-US" sz="1750" dirty="0">
                <a:solidFill>
                  <a:srgbClr val="3C3939"/>
                </a:solidFill>
                <a:latin typeface="Inter" pitchFamily="34" charset="0"/>
                <a:ea typeface="Inter" pitchFamily="34" charset="-122"/>
                <a:cs typeface="Inter" pitchFamily="34" charset="-120"/>
              </a:rPr>
              <a:t>Present in US workplaces — instructed not to proselytise, but religion is clearly there.</a:t>
            </a:r>
            <a:endParaRPr lang="en-US" sz="1750" dirty="0"/>
          </a:p>
        </p:txBody>
      </p:sp>
      <p:sp>
        <p:nvSpPr>
          <p:cNvPr id="9" name="Text 7"/>
          <p:cNvSpPr/>
          <p:nvPr/>
        </p:nvSpPr>
        <p:spPr>
          <a:xfrm>
            <a:off x="8171055" y="1957884"/>
            <a:ext cx="3272847" cy="740767"/>
          </a:xfrm>
          <a:prstGeom prst="rect">
            <a:avLst/>
          </a:prstGeom>
          <a:noFill/>
          <a:ln/>
        </p:spPr>
        <p:txBody>
          <a:bodyPr wrap="none" lIns="0" tIns="0" rIns="0" bIns="0" rtlCol="0" anchor="t"/>
          <a:lstStyle/>
          <a:p>
            <a:pPr marL="0" indent="0" algn="ctr">
              <a:lnSpc>
                <a:spcPct val="83000"/>
              </a:lnSpc>
              <a:buNone/>
            </a:pPr>
            <a:r>
              <a:rPr lang="en-US" sz="5800" b="1" dirty="0">
                <a:solidFill>
                  <a:srgbClr val="3C3939"/>
                </a:solidFill>
                <a:latin typeface="Inter Bold" pitchFamily="34" charset="0"/>
                <a:ea typeface="Inter Bold" pitchFamily="34" charset="-122"/>
                <a:cs typeface="Inter Bold" pitchFamily="34" charset="-120"/>
              </a:rPr>
              <a:t>78%</a:t>
            </a:r>
            <a:endParaRPr lang="en-US" sz="5800" dirty="0"/>
          </a:p>
        </p:txBody>
      </p:sp>
      <p:sp>
        <p:nvSpPr>
          <p:cNvPr id="10" name="Text 8"/>
          <p:cNvSpPr/>
          <p:nvPr/>
        </p:nvSpPr>
        <p:spPr>
          <a:xfrm>
            <a:off x="8084935" y="2970709"/>
            <a:ext cx="3445186" cy="701477"/>
          </a:xfrm>
          <a:prstGeom prst="rect">
            <a:avLst/>
          </a:prstGeom>
          <a:noFill/>
          <a:ln/>
        </p:spPr>
        <p:txBody>
          <a:bodyPr wrap="square" lIns="0" tIns="0" rIns="0" bIns="0" rtlCol="0" anchor="t">
            <a:normAutofit/>
          </a:bodyPr>
          <a:lstStyle/>
          <a:p>
            <a:pPr marL="0" indent="0" algn="ctr">
              <a:lnSpc>
                <a:spcPct val="104000"/>
              </a:lnSpc>
              <a:buNone/>
            </a:pPr>
            <a:r>
              <a:rPr lang="en-US" sz="2200" b="1" dirty="0">
                <a:solidFill>
                  <a:srgbClr val="3C3939"/>
                </a:solidFill>
                <a:latin typeface="Inter Bold" pitchFamily="34" charset="0"/>
                <a:ea typeface="Inter Bold" pitchFamily="34" charset="-122"/>
                <a:cs typeface="Inter Bold" pitchFamily="34" charset="-120"/>
              </a:rPr>
              <a:t>Americans Reporting Spiritual Needs</a:t>
            </a:r>
            <a:endParaRPr lang="en-US" sz="2200" dirty="0"/>
          </a:p>
        </p:txBody>
      </p:sp>
      <p:sp>
        <p:nvSpPr>
          <p:cNvPr id="11" name="Text 9"/>
          <p:cNvSpPr/>
          <p:nvPr/>
        </p:nvSpPr>
        <p:spPr>
          <a:xfrm>
            <a:off x="8084935" y="3800078"/>
            <a:ext cx="3445186" cy="1400175"/>
          </a:xfrm>
          <a:prstGeom prst="rect">
            <a:avLst/>
          </a:prstGeom>
          <a:noFill/>
          <a:ln/>
        </p:spPr>
        <p:txBody>
          <a:bodyPr wrap="square" lIns="0" tIns="0" rIns="0" bIns="0" rtlCol="0" anchor="t">
            <a:normAutofit/>
          </a:bodyPr>
          <a:lstStyle/>
          <a:p>
            <a:pPr marL="0" indent="0" algn="ctr">
              <a:lnSpc>
                <a:spcPct val="130000"/>
              </a:lnSpc>
              <a:buNone/>
            </a:pPr>
            <a:r>
              <a:rPr lang="en-US" sz="1750" dirty="0">
                <a:solidFill>
                  <a:srgbClr val="3C3939"/>
                </a:solidFill>
                <a:latin typeface="Inter" pitchFamily="34" charset="0"/>
                <a:ea typeface="Inter" pitchFamily="34" charset="-122"/>
                <a:cs typeface="Inter" pitchFamily="34" charset="-120"/>
              </a:rPr>
              <a:t>By 2012 — up from 20% in 1994 (Gallup, reported in Garcia-Zamor; Carroll 2012 via Houghton et al.)</a:t>
            </a:r>
            <a:endParaRPr lang="en-US" sz="1750" dirty="0"/>
          </a:p>
        </p:txBody>
      </p:sp>
      <p:sp>
        <p:nvSpPr>
          <p:cNvPr id="12" name="Text 10"/>
          <p:cNvSpPr/>
          <p:nvPr/>
        </p:nvSpPr>
        <p:spPr>
          <a:xfrm>
            <a:off x="661475" y="5440065"/>
            <a:ext cx="10868745"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generic case describes an </a:t>
            </a:r>
            <a:r>
              <a:rPr lang="en-US" sz="1750" b="1" dirty="0">
                <a:solidFill>
                  <a:srgbClr val="3C3939"/>
                </a:solidFill>
                <a:latin typeface="Inter Bold" pitchFamily="34" charset="0"/>
                <a:ea typeface="Inter Bold" pitchFamily="34" charset="-122"/>
                <a:cs typeface="Inter Bold" pitchFamily="34" charset="-120"/>
              </a:rPr>
              <a:t>aspiration</a:t>
            </a:r>
            <a:r>
              <a:rPr lang="en-US" sz="1750" dirty="0">
                <a:solidFill>
                  <a:srgbClr val="3C3939"/>
                </a:solidFill>
                <a:latin typeface="Inter" pitchFamily="34" charset="0"/>
                <a:ea typeface="Inter" pitchFamily="34" charset="-122"/>
                <a:cs typeface="Inter" pitchFamily="34" charset="-120"/>
              </a:rPr>
              <a:t> whose practice is far messier. Religion was never actually kept out — only kept unofficial.</a:t>
            </a:r>
            <a:endParaRPr lang="en-US" sz="17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733326"/>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What We Cannot Yet Settle</a:t>
            </a:r>
            <a:endParaRPr lang="en-US" sz="4150" dirty="0"/>
          </a:p>
        </p:txBody>
      </p:sp>
      <p:sp>
        <p:nvSpPr>
          <p:cNvPr id="3" name="Text 1"/>
          <p:cNvSpPr/>
          <p:nvPr/>
        </p:nvSpPr>
        <p:spPr>
          <a:xfrm>
            <a:off x="980356" y="1995785"/>
            <a:ext cx="10549864"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Whether the generic vocabulary is a </a:t>
            </a:r>
            <a:r>
              <a:rPr lang="en-US" sz="1650" b="1" dirty="0">
                <a:solidFill>
                  <a:srgbClr val="3C3939"/>
                </a:solidFill>
                <a:latin typeface="Inter Bold" pitchFamily="34" charset="0"/>
                <a:ea typeface="Inter Bold" pitchFamily="34" charset="-122"/>
                <a:cs typeface="Inter Bold" pitchFamily="34" charset="-120"/>
              </a:rPr>
              <a:t>neutral language</a:t>
            </a:r>
            <a:r>
              <a:rPr lang="en-US" sz="1650" dirty="0">
                <a:solidFill>
                  <a:srgbClr val="3C3939"/>
                </a:solidFill>
                <a:latin typeface="Inter" pitchFamily="34" charset="0"/>
                <a:ea typeface="Inter" pitchFamily="34" charset="-122"/>
                <a:cs typeface="Inter" pitchFamily="34" charset="-120"/>
              </a:rPr>
              <a:t> in which every employee's spirituality can be spoken — or a </a:t>
            </a:r>
            <a:r>
              <a:rPr lang="en-US" sz="1650" b="1" dirty="0">
                <a:solidFill>
                  <a:srgbClr val="3C3939"/>
                </a:solidFill>
                <a:latin typeface="Inter Bold" pitchFamily="34" charset="0"/>
                <a:ea typeface="Inter Bold" pitchFamily="34" charset="-122"/>
                <a:cs typeface="Inter Bold" pitchFamily="34" charset="-120"/>
              </a:rPr>
              <a:t>thin abstraction</a:t>
            </a:r>
            <a:r>
              <a:rPr lang="en-US" sz="1650" dirty="0">
                <a:solidFill>
                  <a:srgbClr val="3C3939"/>
                </a:solidFill>
                <a:latin typeface="Inter" pitchFamily="34" charset="0"/>
                <a:ea typeface="Inter" pitchFamily="34" charset="-122"/>
                <a:cs typeface="Inter" pitchFamily="34" charset="-120"/>
              </a:rPr>
              <a:t> from which the content has been drained.</a:t>
            </a:r>
            <a:endParaRPr lang="en-US" sz="1650" dirty="0"/>
          </a:p>
        </p:txBody>
      </p:sp>
      <p:sp>
        <p:nvSpPr>
          <p:cNvPr id="4" name="Shape 2"/>
          <p:cNvSpPr/>
          <p:nvPr/>
        </p:nvSpPr>
        <p:spPr>
          <a:xfrm>
            <a:off x="661475" y="1780480"/>
            <a:ext cx="25399" cy="1076920"/>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3072705"/>
            <a:ext cx="10868745"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empirical record is compatible with both readings. The day's sources do not supply a test that would discriminate between them.</a:t>
            </a:r>
            <a:endParaRPr lang="en-US" sz="1650" dirty="0"/>
          </a:p>
        </p:txBody>
      </p:sp>
      <p:sp>
        <p:nvSpPr>
          <p:cNvPr id="6" name="Shape 4"/>
          <p:cNvSpPr/>
          <p:nvPr/>
        </p:nvSpPr>
        <p:spPr>
          <a:xfrm>
            <a:off x="661475" y="3934321"/>
            <a:ext cx="10868745" cy="2190254"/>
          </a:xfrm>
          <a:prstGeom prst="roundRect">
            <a:avLst>
              <a:gd name="adj" fmla="val 4078"/>
            </a:avLst>
          </a:prstGeom>
          <a:solidFill>
            <a:srgbClr val="F2EEEE"/>
          </a:solidFill>
          <a:ln w="12700">
            <a:solidFill>
              <a:srgbClr val="D8D4D4"/>
            </a:solidFill>
            <a:prstDash val="solid"/>
          </a:ln>
        </p:spPr>
        <p:txBody>
          <a:bodyPr/>
          <a:lstStyle/>
          <a:p>
            <a:endParaRPr lang="en-GB"/>
          </a:p>
        </p:txBody>
      </p:sp>
      <p:sp>
        <p:nvSpPr>
          <p:cNvPr id="7" name="Shape 5"/>
          <p:cNvSpPr/>
          <p:nvPr/>
        </p:nvSpPr>
        <p:spPr>
          <a:xfrm>
            <a:off x="674175" y="3947021"/>
            <a:ext cx="5421673" cy="2164854"/>
          </a:xfrm>
          <a:custGeom>
            <a:avLst/>
            <a:gdLst/>
            <a:ahLst/>
            <a:cxnLst/>
            <a:rect l="l" t="t" r="r" b="b"/>
            <a:pathLst>
              <a:path w="5421673" h="2164854">
                <a:moveTo>
                  <a:pt x="74426" y="0"/>
                </a:moveTo>
                <a:lnTo>
                  <a:pt x="5421673" y="0"/>
                </a:lnTo>
                <a:lnTo>
                  <a:pt x="5421673" y="2164854"/>
                </a:lnTo>
                <a:lnTo>
                  <a:pt x="74426" y="2164854"/>
                </a:lnTo>
                <a:arcTo wR="74426" hR="74428" stAng="5400000" swAng="5400000"/>
                <a:lnTo>
                  <a:pt x="0" y="74428"/>
                </a:lnTo>
                <a:arcTo wR="74426" hR="74428" stAng="10800000" swAng="5400000"/>
                <a:close/>
              </a:path>
            </a:pathLst>
          </a:custGeom>
          <a:solidFill>
            <a:srgbClr val="F2EEEE"/>
          </a:solidFill>
          <a:ln/>
        </p:spPr>
        <p:txBody>
          <a:bodyPr/>
          <a:lstStyle/>
          <a:p>
            <a:endParaRPr lang="en-GB"/>
          </a:p>
        </p:txBody>
      </p:sp>
      <p:sp>
        <p:nvSpPr>
          <p:cNvPr id="8" name="Text 6"/>
          <p:cNvSpPr/>
          <p:nvPr/>
        </p:nvSpPr>
        <p:spPr>
          <a:xfrm>
            <a:off x="886795" y="4159647"/>
            <a:ext cx="4996432"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Day 5 Puts the Distinction on Trial</a:t>
            </a:r>
            <a:endParaRPr lang="en-US" sz="2050" dirty="0"/>
          </a:p>
        </p:txBody>
      </p:sp>
      <p:sp>
        <p:nvSpPr>
          <p:cNvPr id="9" name="Text 7"/>
          <p:cNvSpPr/>
          <p:nvPr/>
        </p:nvSpPr>
        <p:spPr>
          <a:xfrm>
            <a:off x="886795" y="4606627"/>
            <a:ext cx="4996432"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Hicks (2002), Benefiel, Fry &amp; Geigle (2014), Tackney &amp; Shah (2017) — the religious case that particular traditions supply the authenticity and depth that generic spirituality lacks.</a:t>
            </a:r>
            <a:endParaRPr lang="en-US" sz="1650" dirty="0"/>
          </a:p>
        </p:txBody>
      </p:sp>
      <p:sp>
        <p:nvSpPr>
          <p:cNvPr id="10" name="Shape 8"/>
          <p:cNvSpPr/>
          <p:nvPr/>
        </p:nvSpPr>
        <p:spPr>
          <a:xfrm>
            <a:off x="6095848" y="3947021"/>
            <a:ext cx="5421673" cy="2164854"/>
          </a:xfrm>
          <a:custGeom>
            <a:avLst/>
            <a:gdLst/>
            <a:ahLst/>
            <a:cxnLst/>
            <a:rect l="l" t="t" r="r" b="b"/>
            <a:pathLst>
              <a:path w="5421673" h="2164854">
                <a:moveTo>
                  <a:pt x="0" y="0"/>
                </a:moveTo>
                <a:lnTo>
                  <a:pt x="5347247" y="0"/>
                </a:lnTo>
                <a:arcTo wR="74426" hR="74428" stAng="16200000" swAng="5400000"/>
                <a:lnTo>
                  <a:pt x="5421673" y="2090426"/>
                </a:lnTo>
                <a:arcTo wR="74426" hR="74428" stAng="0" swAng="5400000"/>
                <a:lnTo>
                  <a:pt x="0" y="2164854"/>
                </a:lnTo>
                <a:lnTo>
                  <a:pt x="0" y="0"/>
                </a:lnTo>
                <a:close/>
              </a:path>
            </a:pathLst>
          </a:custGeom>
          <a:solidFill>
            <a:srgbClr val="F2EEEE"/>
          </a:solidFill>
          <a:ln/>
        </p:spPr>
        <p:txBody>
          <a:bodyPr/>
          <a:lstStyle/>
          <a:p>
            <a:endParaRPr lang="en-GB"/>
          </a:p>
        </p:txBody>
      </p:sp>
      <p:sp>
        <p:nvSpPr>
          <p:cNvPr id="11" name="Shape 9"/>
          <p:cNvSpPr/>
          <p:nvPr/>
        </p:nvSpPr>
        <p:spPr>
          <a:xfrm>
            <a:off x="6095848" y="3947021"/>
            <a:ext cx="25399" cy="2164854"/>
          </a:xfrm>
          <a:prstGeom prst="roundRect">
            <a:avLst>
              <a:gd name="adj" fmla="val 50001"/>
            </a:avLst>
          </a:prstGeom>
          <a:solidFill>
            <a:srgbClr val="D8D4D4"/>
          </a:solidFill>
          <a:ln/>
        </p:spPr>
        <p:txBody>
          <a:bodyPr/>
          <a:lstStyle/>
          <a:p>
            <a:endParaRPr lang="en-GB"/>
          </a:p>
        </p:txBody>
      </p:sp>
      <p:sp>
        <p:nvSpPr>
          <p:cNvPr id="12" name="Text 10"/>
          <p:cNvSpPr/>
          <p:nvPr/>
        </p:nvSpPr>
        <p:spPr>
          <a:xfrm>
            <a:off x="6308468" y="4159647"/>
            <a:ext cx="4996432"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Day 6 Asks You to Adjudicate</a:t>
            </a:r>
            <a:endParaRPr lang="en-US" sz="2050" dirty="0"/>
          </a:p>
        </p:txBody>
      </p:sp>
      <p:sp>
        <p:nvSpPr>
          <p:cNvPr id="13" name="Text 11"/>
          <p:cNvSpPr/>
          <p:nvPr/>
        </p:nvSpPr>
        <p:spPr>
          <a:xfrm>
            <a:off x="6308468" y="4606627"/>
            <a:ext cx="4996432"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Whether measurement without tradition is knowledge of spirituality — or knowledge of something else entirely.</a:t>
            </a:r>
            <a:endParaRPr lang="en-US" sz="16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701973"/>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Returning to the Three Core Questions</a:t>
            </a:r>
            <a:endParaRPr lang="en-US" sz="4150" dirty="0"/>
          </a:p>
        </p:txBody>
      </p:sp>
      <p:sp>
        <p:nvSpPr>
          <p:cNvPr id="3" name="Shape 1"/>
          <p:cNvSpPr/>
          <p:nvPr/>
        </p:nvSpPr>
        <p:spPr>
          <a:xfrm>
            <a:off x="661475" y="1749127"/>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741245" y="178901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1</a:t>
            </a:r>
            <a:endParaRPr lang="en-US" sz="2500" dirty="0"/>
          </a:p>
        </p:txBody>
      </p:sp>
      <p:sp>
        <p:nvSpPr>
          <p:cNvPr id="5" name="Text 3"/>
          <p:cNvSpPr/>
          <p:nvPr/>
        </p:nvSpPr>
        <p:spPr>
          <a:xfrm>
            <a:off x="1331185" y="1822152"/>
            <a:ext cx="2793732"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Is the distinction coherent?</a:t>
            </a:r>
            <a:endParaRPr lang="en-US" sz="2050" dirty="0"/>
          </a:p>
        </p:txBody>
      </p:sp>
      <p:sp>
        <p:nvSpPr>
          <p:cNvPr id="6" name="Text 4"/>
          <p:cNvSpPr/>
          <p:nvPr/>
        </p:nvSpPr>
        <p:spPr>
          <a:xfrm>
            <a:off x="1331185" y="2601317"/>
            <a:ext cx="2793732" cy="3554710"/>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Yes — but its coherence is specific. It describes religion at its most institutional and rests on both a philosophical claim (form vs. essence) and a sociological finding (perception of divisiveness). It is more fragile than its categorical language suggests.</a:t>
            </a:r>
            <a:endParaRPr lang="en-US" sz="1650" dirty="0"/>
          </a:p>
        </p:txBody>
      </p:sp>
      <p:sp>
        <p:nvSpPr>
          <p:cNvPr id="7" name="Shape 5"/>
          <p:cNvSpPr/>
          <p:nvPr/>
        </p:nvSpPr>
        <p:spPr>
          <a:xfrm>
            <a:off x="4364127" y="1749127"/>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4443897" y="178901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2</a:t>
            </a:r>
            <a:endParaRPr lang="en-US" sz="2500" dirty="0"/>
          </a:p>
        </p:txBody>
      </p:sp>
      <p:sp>
        <p:nvSpPr>
          <p:cNvPr id="9" name="Text 7"/>
          <p:cNvSpPr/>
          <p:nvPr/>
        </p:nvSpPr>
        <p:spPr>
          <a:xfrm>
            <a:off x="5033837" y="1822152"/>
            <a:ext cx="2793732"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Why spirituality but not religion at work?</a:t>
            </a:r>
            <a:endParaRPr lang="en-US" sz="2050" dirty="0"/>
          </a:p>
        </p:txBody>
      </p:sp>
      <p:sp>
        <p:nvSpPr>
          <p:cNvPr id="10" name="Text 8"/>
          <p:cNvSpPr/>
          <p:nvPr/>
        </p:nvSpPr>
        <p:spPr>
          <a:xfrm>
            <a:off x="5033837" y="2601317"/>
            <a:ext cx="2793732" cy="2908399"/>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Three strands: legal hazard, pluralist necessity, and measured performance benefits. The promise is motivation and meaning without division — but Steingard warns of 'transmogrification' into materialistic ends.</a:t>
            </a:r>
            <a:endParaRPr lang="en-US" sz="1650" dirty="0"/>
          </a:p>
        </p:txBody>
      </p:sp>
      <p:sp>
        <p:nvSpPr>
          <p:cNvPr id="11" name="Shape 9"/>
          <p:cNvSpPr/>
          <p:nvPr/>
        </p:nvSpPr>
        <p:spPr>
          <a:xfrm>
            <a:off x="8066779" y="1749127"/>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2" name="Text 10"/>
          <p:cNvSpPr/>
          <p:nvPr/>
        </p:nvSpPr>
        <p:spPr>
          <a:xfrm>
            <a:off x="8146549" y="178901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3</a:t>
            </a:r>
            <a:endParaRPr lang="en-US" sz="2500" dirty="0"/>
          </a:p>
        </p:txBody>
      </p:sp>
      <p:sp>
        <p:nvSpPr>
          <p:cNvPr id="13" name="Text 11"/>
          <p:cNvSpPr/>
          <p:nvPr/>
        </p:nvSpPr>
        <p:spPr>
          <a:xfrm>
            <a:off x="8736488" y="1822152"/>
            <a:ext cx="2793732" cy="1660922"/>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Can generic spirituality be measured without smuggling in one tradition?</a:t>
            </a:r>
            <a:endParaRPr lang="en-US" sz="2050" dirty="0"/>
          </a:p>
        </p:txBody>
      </p:sp>
      <p:sp>
        <p:nvSpPr>
          <p:cNvPr id="14" name="Text 12"/>
          <p:cNvSpPr/>
          <p:nvPr/>
        </p:nvSpPr>
        <p:spPr>
          <a:xfrm>
            <a:off x="8736488" y="3597870"/>
            <a:ext cx="2793732"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record shows it can be measured. But the construct excluded the religious view by design — and no instrument built that way can detect what it was designed not to ask about.</a:t>
            </a:r>
            <a:endParaRPr lang="en-US" sz="16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681335"/>
            <a:ext cx="6296860" cy="914797"/>
          </a:xfrm>
          <a:prstGeom prst="rect">
            <a:avLst/>
          </a:prstGeom>
          <a:noFill/>
          <a:ln/>
        </p:spPr>
        <p:txBody>
          <a:bodyPr wrap="square" lIns="0" tIns="0" rIns="0" bIns="0" rtlCol="0" anchor="t">
            <a:normAutofit/>
          </a:bodyPr>
          <a:lstStyle/>
          <a:p>
            <a:pPr marL="0" indent="0" algn="l">
              <a:lnSpc>
                <a:spcPct val="104000"/>
              </a:lnSpc>
              <a:buNone/>
            </a:pPr>
            <a:r>
              <a:rPr lang="en-US" sz="2850" b="1" dirty="0">
                <a:solidFill>
                  <a:srgbClr val="1B1B27"/>
                </a:solidFill>
                <a:latin typeface="Inter Bold" pitchFamily="34" charset="0"/>
                <a:ea typeface="Inter Bold" pitchFamily="34" charset="-122"/>
                <a:cs typeface="Inter Bold" pitchFamily="34" charset="-120"/>
              </a:rPr>
              <a:t>Academic Background: The Field's History</a:t>
            </a:r>
            <a:endParaRPr lang="en-US" sz="2850" dirty="0"/>
          </a:p>
        </p:txBody>
      </p:sp>
      <p:sp>
        <p:nvSpPr>
          <p:cNvPr id="4" name="Shape 1"/>
          <p:cNvSpPr/>
          <p:nvPr/>
        </p:nvSpPr>
        <p:spPr>
          <a:xfrm>
            <a:off x="826075" y="1732161"/>
            <a:ext cx="19050" cy="3963293"/>
          </a:xfrm>
          <a:prstGeom prst="roundRect">
            <a:avLst>
              <a:gd name="adj" fmla="val 49999"/>
            </a:avLst>
          </a:prstGeom>
          <a:solidFill>
            <a:srgbClr val="D8D4D4"/>
          </a:solidFill>
          <a:ln/>
        </p:spPr>
        <p:txBody>
          <a:bodyPr/>
          <a:lstStyle/>
          <a:p>
            <a:endParaRPr lang="en-GB"/>
          </a:p>
        </p:txBody>
      </p:sp>
      <p:sp>
        <p:nvSpPr>
          <p:cNvPr id="5" name="Shape 2"/>
          <p:cNvSpPr/>
          <p:nvPr/>
        </p:nvSpPr>
        <p:spPr>
          <a:xfrm>
            <a:off x="971675" y="1887240"/>
            <a:ext cx="439131" cy="19050"/>
          </a:xfrm>
          <a:prstGeom prst="roundRect">
            <a:avLst>
              <a:gd name="adj" fmla="val 49999"/>
            </a:avLst>
          </a:prstGeom>
          <a:solidFill>
            <a:srgbClr val="D8D4D4"/>
          </a:solidFill>
          <a:ln/>
        </p:spPr>
        <p:txBody>
          <a:bodyPr/>
          <a:lstStyle/>
          <a:p>
            <a:endParaRPr lang="en-GB"/>
          </a:p>
        </p:txBody>
      </p:sp>
      <p:sp>
        <p:nvSpPr>
          <p:cNvPr id="6" name="Shape 3"/>
          <p:cNvSpPr/>
          <p:nvPr/>
        </p:nvSpPr>
        <p:spPr>
          <a:xfrm>
            <a:off x="661425" y="1732161"/>
            <a:ext cx="329299" cy="329307"/>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7" name="Text 4"/>
          <p:cNvSpPr/>
          <p:nvPr/>
        </p:nvSpPr>
        <p:spPr>
          <a:xfrm>
            <a:off x="716242" y="1759545"/>
            <a:ext cx="219566" cy="274439"/>
          </a:xfrm>
          <a:prstGeom prst="rect">
            <a:avLst/>
          </a:prstGeom>
          <a:noFill/>
          <a:ln/>
        </p:spPr>
        <p:txBody>
          <a:bodyPr wrap="none" lIns="0" tIns="0" rIns="0" bIns="0" rtlCol="0" anchor="ctr"/>
          <a:lstStyle/>
          <a:p>
            <a:pPr marL="0" indent="0" algn="ctr">
              <a:lnSpc>
                <a:spcPct val="100000"/>
              </a:lnSpc>
              <a:buNone/>
            </a:pPr>
            <a:r>
              <a:rPr lang="en-US" sz="1700" b="1" dirty="0">
                <a:solidFill>
                  <a:srgbClr val="3C3939"/>
                </a:solidFill>
                <a:latin typeface="Inter Bold" pitchFamily="34" charset="0"/>
                <a:ea typeface="Inter Bold" pitchFamily="34" charset="-122"/>
                <a:cs typeface="Inter Bold" pitchFamily="34" charset="-120"/>
              </a:rPr>
              <a:t>1</a:t>
            </a:r>
            <a:endParaRPr lang="en-US" sz="1700" dirty="0"/>
          </a:p>
        </p:txBody>
      </p:sp>
      <p:sp>
        <p:nvSpPr>
          <p:cNvPr id="8" name="Text 5"/>
          <p:cNvSpPr/>
          <p:nvPr/>
        </p:nvSpPr>
        <p:spPr>
          <a:xfrm>
            <a:off x="1557993" y="1782465"/>
            <a:ext cx="5400341" cy="228699"/>
          </a:xfrm>
          <a:prstGeom prst="rect">
            <a:avLst/>
          </a:prstGeom>
          <a:noFill/>
          <a:ln/>
        </p:spPr>
        <p:txBody>
          <a:bodyPr wrap="none" lIns="0" tIns="0" rIns="0" bIns="0" rtlCol="0" anchor="t"/>
          <a:lstStyle/>
          <a:p>
            <a:pPr marL="0" indent="0" algn="l">
              <a:lnSpc>
                <a:spcPct val="104000"/>
              </a:lnSpc>
              <a:buNone/>
            </a:pPr>
            <a:r>
              <a:rPr lang="en-US" sz="1400" b="1" dirty="0">
                <a:solidFill>
                  <a:srgbClr val="3C3939"/>
                </a:solidFill>
                <a:latin typeface="Inter Bold" pitchFamily="34" charset="0"/>
                <a:ea typeface="Inter Bold" pitchFamily="34" charset="-122"/>
                <a:cs typeface="Inter Bold" pitchFamily="34" charset="-120"/>
              </a:rPr>
              <a:t>1990s</a:t>
            </a:r>
            <a:endParaRPr lang="en-US" sz="1400" dirty="0"/>
          </a:p>
        </p:txBody>
      </p:sp>
      <p:sp>
        <p:nvSpPr>
          <p:cNvPr id="9" name="Text 6"/>
          <p:cNvSpPr/>
          <p:nvPr/>
        </p:nvSpPr>
        <p:spPr>
          <a:xfrm>
            <a:off x="1557993" y="2065536"/>
            <a:ext cx="5400341" cy="568821"/>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'Spiritual awakening in the American workplace' — 300+ titles on workplace spirituality. Fuelled by downsizing, job insecurity and 9/11. (Garcia-Zamor, 2003)</a:t>
            </a:r>
            <a:endParaRPr lang="en-US" sz="1400" dirty="0"/>
          </a:p>
        </p:txBody>
      </p:sp>
      <p:sp>
        <p:nvSpPr>
          <p:cNvPr id="10" name="Shape 7"/>
          <p:cNvSpPr/>
          <p:nvPr/>
        </p:nvSpPr>
        <p:spPr>
          <a:xfrm>
            <a:off x="971675" y="2970808"/>
            <a:ext cx="439131" cy="19050"/>
          </a:xfrm>
          <a:prstGeom prst="roundRect">
            <a:avLst>
              <a:gd name="adj" fmla="val 49999"/>
            </a:avLst>
          </a:prstGeom>
          <a:solidFill>
            <a:srgbClr val="D8D4D4"/>
          </a:solidFill>
          <a:ln/>
        </p:spPr>
        <p:txBody>
          <a:bodyPr/>
          <a:lstStyle/>
          <a:p>
            <a:endParaRPr lang="en-GB"/>
          </a:p>
        </p:txBody>
      </p:sp>
      <p:sp>
        <p:nvSpPr>
          <p:cNvPr id="11" name="Shape 8"/>
          <p:cNvSpPr/>
          <p:nvPr/>
        </p:nvSpPr>
        <p:spPr>
          <a:xfrm>
            <a:off x="661425" y="2815729"/>
            <a:ext cx="329299" cy="329307"/>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12" name="Text 9"/>
          <p:cNvSpPr/>
          <p:nvPr/>
        </p:nvSpPr>
        <p:spPr>
          <a:xfrm>
            <a:off x="716242" y="2843113"/>
            <a:ext cx="219566" cy="274439"/>
          </a:xfrm>
          <a:prstGeom prst="rect">
            <a:avLst/>
          </a:prstGeom>
          <a:noFill/>
          <a:ln/>
        </p:spPr>
        <p:txBody>
          <a:bodyPr wrap="none" lIns="0" tIns="0" rIns="0" bIns="0" rtlCol="0" anchor="ctr"/>
          <a:lstStyle/>
          <a:p>
            <a:pPr marL="0" indent="0" algn="ctr">
              <a:lnSpc>
                <a:spcPct val="100000"/>
              </a:lnSpc>
              <a:buNone/>
            </a:pPr>
            <a:r>
              <a:rPr lang="en-US" sz="1700" b="1" dirty="0">
                <a:solidFill>
                  <a:srgbClr val="3C3939"/>
                </a:solidFill>
                <a:latin typeface="Inter Bold" pitchFamily="34" charset="0"/>
                <a:ea typeface="Inter Bold" pitchFamily="34" charset="-122"/>
                <a:cs typeface="Inter Bold" pitchFamily="34" charset="-120"/>
              </a:rPr>
              <a:t>2</a:t>
            </a:r>
            <a:endParaRPr lang="en-US" sz="1700" dirty="0"/>
          </a:p>
        </p:txBody>
      </p:sp>
      <p:sp>
        <p:nvSpPr>
          <p:cNvPr id="13" name="Text 10"/>
          <p:cNvSpPr/>
          <p:nvPr/>
        </p:nvSpPr>
        <p:spPr>
          <a:xfrm>
            <a:off x="1557993" y="2866033"/>
            <a:ext cx="5400341" cy="228699"/>
          </a:xfrm>
          <a:prstGeom prst="rect">
            <a:avLst/>
          </a:prstGeom>
          <a:noFill/>
          <a:ln/>
        </p:spPr>
        <p:txBody>
          <a:bodyPr wrap="none" lIns="0" tIns="0" rIns="0" bIns="0" rtlCol="0" anchor="t"/>
          <a:lstStyle/>
          <a:p>
            <a:pPr marL="0" indent="0" algn="l">
              <a:lnSpc>
                <a:spcPct val="104000"/>
              </a:lnSpc>
              <a:buNone/>
            </a:pPr>
            <a:r>
              <a:rPr lang="en-US" sz="1400" b="1" dirty="0">
                <a:solidFill>
                  <a:srgbClr val="3C3939"/>
                </a:solidFill>
                <a:latin typeface="Inter Bold" pitchFamily="34" charset="0"/>
                <a:ea typeface="Inter Bold" pitchFamily="34" charset="-122"/>
                <a:cs typeface="Inter Bold" pitchFamily="34" charset="-120"/>
              </a:rPr>
              <a:t>2000</a:t>
            </a:r>
            <a:endParaRPr lang="en-US" sz="1400" dirty="0"/>
          </a:p>
        </p:txBody>
      </p:sp>
      <p:sp>
        <p:nvSpPr>
          <p:cNvPr id="14" name="Text 11"/>
          <p:cNvSpPr/>
          <p:nvPr/>
        </p:nvSpPr>
        <p:spPr>
          <a:xfrm>
            <a:off x="1557993" y="3149104"/>
            <a:ext cx="5400341" cy="568821"/>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Ashmos &amp; Duchon publish the three-dimensional framework (inner life, meaningful work, community) — becomes the most widely used conceptualisation.</a:t>
            </a:r>
            <a:endParaRPr lang="en-US" sz="1400" dirty="0"/>
          </a:p>
        </p:txBody>
      </p:sp>
      <p:sp>
        <p:nvSpPr>
          <p:cNvPr id="15" name="Shape 12"/>
          <p:cNvSpPr/>
          <p:nvPr/>
        </p:nvSpPr>
        <p:spPr>
          <a:xfrm>
            <a:off x="971675" y="4054376"/>
            <a:ext cx="439131" cy="19050"/>
          </a:xfrm>
          <a:prstGeom prst="roundRect">
            <a:avLst>
              <a:gd name="adj" fmla="val 49999"/>
            </a:avLst>
          </a:prstGeom>
          <a:solidFill>
            <a:srgbClr val="D8D4D4"/>
          </a:solidFill>
          <a:ln/>
        </p:spPr>
        <p:txBody>
          <a:bodyPr/>
          <a:lstStyle/>
          <a:p>
            <a:endParaRPr lang="en-GB"/>
          </a:p>
        </p:txBody>
      </p:sp>
      <p:sp>
        <p:nvSpPr>
          <p:cNvPr id="16" name="Shape 13"/>
          <p:cNvSpPr/>
          <p:nvPr/>
        </p:nvSpPr>
        <p:spPr>
          <a:xfrm>
            <a:off x="661425" y="3899297"/>
            <a:ext cx="329299" cy="329307"/>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17" name="Text 14"/>
          <p:cNvSpPr/>
          <p:nvPr/>
        </p:nvSpPr>
        <p:spPr>
          <a:xfrm>
            <a:off x="716242" y="3926681"/>
            <a:ext cx="219566" cy="274439"/>
          </a:xfrm>
          <a:prstGeom prst="rect">
            <a:avLst/>
          </a:prstGeom>
          <a:noFill/>
          <a:ln/>
        </p:spPr>
        <p:txBody>
          <a:bodyPr wrap="none" lIns="0" tIns="0" rIns="0" bIns="0" rtlCol="0" anchor="ctr"/>
          <a:lstStyle/>
          <a:p>
            <a:pPr marL="0" indent="0" algn="ctr">
              <a:lnSpc>
                <a:spcPct val="100000"/>
              </a:lnSpc>
              <a:buNone/>
            </a:pPr>
            <a:r>
              <a:rPr lang="en-US" sz="1700" b="1" dirty="0">
                <a:solidFill>
                  <a:srgbClr val="3C3939"/>
                </a:solidFill>
                <a:latin typeface="Inter Bold" pitchFamily="34" charset="0"/>
                <a:ea typeface="Inter Bold" pitchFamily="34" charset="-122"/>
                <a:cs typeface="Inter Bold" pitchFamily="34" charset="-120"/>
              </a:rPr>
              <a:t>3</a:t>
            </a:r>
            <a:endParaRPr lang="en-US" sz="1700" dirty="0"/>
          </a:p>
        </p:txBody>
      </p:sp>
      <p:sp>
        <p:nvSpPr>
          <p:cNvPr id="18" name="Text 15"/>
          <p:cNvSpPr/>
          <p:nvPr/>
        </p:nvSpPr>
        <p:spPr>
          <a:xfrm>
            <a:off x="1557993" y="3949601"/>
            <a:ext cx="5400341" cy="228699"/>
          </a:xfrm>
          <a:prstGeom prst="rect">
            <a:avLst/>
          </a:prstGeom>
          <a:noFill/>
          <a:ln/>
        </p:spPr>
        <p:txBody>
          <a:bodyPr wrap="none" lIns="0" tIns="0" rIns="0" bIns="0" rtlCol="0" anchor="t"/>
          <a:lstStyle/>
          <a:p>
            <a:pPr marL="0" indent="0" algn="l">
              <a:lnSpc>
                <a:spcPct val="104000"/>
              </a:lnSpc>
              <a:buNone/>
            </a:pPr>
            <a:r>
              <a:rPr lang="en-US" sz="1400" b="1" dirty="0">
                <a:solidFill>
                  <a:srgbClr val="3C3939"/>
                </a:solidFill>
                <a:latin typeface="Inter Bold" pitchFamily="34" charset="0"/>
                <a:ea typeface="Inter Bold" pitchFamily="34" charset="-122"/>
                <a:cs typeface="Inter Bold" pitchFamily="34" charset="-120"/>
              </a:rPr>
              <a:t>2002</a:t>
            </a:r>
            <a:endParaRPr lang="en-US" sz="1400" dirty="0"/>
          </a:p>
        </p:txBody>
      </p:sp>
      <p:sp>
        <p:nvSpPr>
          <p:cNvPr id="19" name="Text 16"/>
          <p:cNvSpPr/>
          <p:nvPr/>
        </p:nvSpPr>
        <p:spPr>
          <a:xfrm>
            <a:off x="1557993" y="4232672"/>
            <a:ext cx="5400341" cy="568821"/>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Krishnakumar &amp; Neck organise the field around three views: intrinsic-origin, existentialist, religious. The religious view is 'largely left out' of subsequent development.</a:t>
            </a:r>
            <a:endParaRPr lang="en-US" sz="1400" dirty="0"/>
          </a:p>
        </p:txBody>
      </p:sp>
      <p:sp>
        <p:nvSpPr>
          <p:cNvPr id="20" name="Shape 17"/>
          <p:cNvSpPr/>
          <p:nvPr/>
        </p:nvSpPr>
        <p:spPr>
          <a:xfrm>
            <a:off x="971675" y="5137944"/>
            <a:ext cx="439131" cy="19050"/>
          </a:xfrm>
          <a:prstGeom prst="roundRect">
            <a:avLst>
              <a:gd name="adj" fmla="val 49999"/>
            </a:avLst>
          </a:prstGeom>
          <a:solidFill>
            <a:srgbClr val="D8D4D4"/>
          </a:solidFill>
          <a:ln/>
        </p:spPr>
        <p:txBody>
          <a:bodyPr/>
          <a:lstStyle/>
          <a:p>
            <a:endParaRPr lang="en-GB"/>
          </a:p>
        </p:txBody>
      </p:sp>
      <p:sp>
        <p:nvSpPr>
          <p:cNvPr id="21" name="Shape 18"/>
          <p:cNvSpPr/>
          <p:nvPr/>
        </p:nvSpPr>
        <p:spPr>
          <a:xfrm>
            <a:off x="661425" y="4982865"/>
            <a:ext cx="329299" cy="329307"/>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22" name="Text 19"/>
          <p:cNvSpPr/>
          <p:nvPr/>
        </p:nvSpPr>
        <p:spPr>
          <a:xfrm>
            <a:off x="716242" y="5010249"/>
            <a:ext cx="219566" cy="274439"/>
          </a:xfrm>
          <a:prstGeom prst="rect">
            <a:avLst/>
          </a:prstGeom>
          <a:noFill/>
          <a:ln/>
        </p:spPr>
        <p:txBody>
          <a:bodyPr wrap="none" lIns="0" tIns="0" rIns="0" bIns="0" rtlCol="0" anchor="ctr"/>
          <a:lstStyle/>
          <a:p>
            <a:pPr marL="0" indent="0" algn="ctr">
              <a:lnSpc>
                <a:spcPct val="100000"/>
              </a:lnSpc>
              <a:buNone/>
            </a:pPr>
            <a:r>
              <a:rPr lang="en-US" sz="1700" b="1" dirty="0">
                <a:solidFill>
                  <a:srgbClr val="3C3939"/>
                </a:solidFill>
                <a:latin typeface="Inter Bold" pitchFamily="34" charset="0"/>
                <a:ea typeface="Inter Bold" pitchFamily="34" charset="-122"/>
                <a:cs typeface="Inter Bold" pitchFamily="34" charset="-120"/>
              </a:rPr>
              <a:t>4</a:t>
            </a:r>
            <a:endParaRPr lang="en-US" sz="1700" dirty="0"/>
          </a:p>
        </p:txBody>
      </p:sp>
      <p:sp>
        <p:nvSpPr>
          <p:cNvPr id="23" name="Text 20"/>
          <p:cNvSpPr/>
          <p:nvPr/>
        </p:nvSpPr>
        <p:spPr>
          <a:xfrm>
            <a:off x="1557993" y="5033169"/>
            <a:ext cx="5400341" cy="228699"/>
          </a:xfrm>
          <a:prstGeom prst="rect">
            <a:avLst/>
          </a:prstGeom>
          <a:noFill/>
          <a:ln/>
        </p:spPr>
        <p:txBody>
          <a:bodyPr wrap="none" lIns="0" tIns="0" rIns="0" bIns="0" rtlCol="0" anchor="t"/>
          <a:lstStyle/>
          <a:p>
            <a:pPr marL="0" indent="0" algn="l">
              <a:lnSpc>
                <a:spcPct val="104000"/>
              </a:lnSpc>
              <a:buNone/>
            </a:pPr>
            <a:r>
              <a:rPr lang="en-US" sz="1400" b="1" dirty="0">
                <a:solidFill>
                  <a:srgbClr val="3C3939"/>
                </a:solidFill>
                <a:latin typeface="Inter Bold" pitchFamily="34" charset="0"/>
                <a:ea typeface="Inter Bold" pitchFamily="34" charset="-122"/>
                <a:cs typeface="Inter Bold" pitchFamily="34" charset="-120"/>
              </a:rPr>
              <a:t>2016</a:t>
            </a:r>
            <a:endParaRPr lang="en-US" sz="1400" dirty="0"/>
          </a:p>
        </p:txBody>
      </p:sp>
      <p:sp>
        <p:nvSpPr>
          <p:cNvPr id="24" name="Text 21"/>
          <p:cNvSpPr/>
          <p:nvPr/>
        </p:nvSpPr>
        <p:spPr>
          <a:xfrm>
            <a:off x="1557993" y="5316240"/>
            <a:ext cx="5400341" cy="379214"/>
          </a:xfrm>
          <a:prstGeom prst="rect">
            <a:avLst/>
          </a:prstGeom>
          <a:noFill/>
          <a:ln/>
        </p:spPr>
        <p:txBody>
          <a:bodyPr wrap="square" lIns="0" tIns="0" rIns="0" bIns="0" rtlCol="0" anchor="t">
            <a:noAutofit/>
          </a:bodyPr>
          <a:lstStyle/>
          <a:p>
            <a:pPr marL="0" indent="0" algn="l">
              <a:lnSpc>
                <a:spcPct val="108000"/>
              </a:lnSpc>
              <a:buNone/>
            </a:pPr>
            <a:r>
              <a:rPr lang="en-US" sz="1400" dirty="0">
                <a:solidFill>
                  <a:srgbClr val="3C3939"/>
                </a:solidFill>
                <a:latin typeface="Inter" pitchFamily="34" charset="0"/>
                <a:ea typeface="Inter" pitchFamily="34" charset="-122"/>
                <a:cs typeface="Inter" pitchFamily="34" charset="-120"/>
              </a:rPr>
              <a:t>Houghton, Neck &amp; Krishnakumar review 14 years of scholarship — construct moving into Stage 2: operationalisation, measurement, validity testing.</a:t>
            </a:r>
            <a:endParaRPr lang="en-US" sz="1400" dirty="0"/>
          </a:p>
        </p:txBody>
      </p:sp>
      <p:sp>
        <p:nvSpPr>
          <p:cNvPr id="25" name="Text 22"/>
          <p:cNvSpPr/>
          <p:nvPr/>
        </p:nvSpPr>
        <p:spPr>
          <a:xfrm>
            <a:off x="661475" y="6167104"/>
            <a:ext cx="6296860" cy="379214"/>
          </a:xfrm>
          <a:prstGeom prst="rect">
            <a:avLst/>
          </a:prstGeom>
          <a:noFill/>
          <a:ln/>
        </p:spPr>
        <p:txBody>
          <a:bodyPr wrap="square" lIns="0" tIns="0" rIns="0" bIns="0" rtlCol="0" anchor="t">
            <a:normAutofit fontScale="92500" lnSpcReduction="20000"/>
          </a:bodyPr>
          <a:lstStyle/>
          <a:p>
            <a:pPr marL="0" indent="0" algn="l">
              <a:lnSpc>
                <a:spcPct val="108000"/>
              </a:lnSpc>
              <a:buNone/>
            </a:pPr>
            <a:r>
              <a:rPr lang="en-US" sz="1400" i="1" dirty="0">
                <a:solidFill>
                  <a:srgbClr val="3C3939"/>
                </a:solidFill>
                <a:latin typeface="Inter" pitchFamily="34" charset="0"/>
                <a:ea typeface="Inter" pitchFamily="34" charset="-122"/>
                <a:cs typeface="Inter" pitchFamily="34" charset="-120"/>
              </a:rPr>
              <a:t>This history is told by the generic case's own protagonists — one more reason Day 5's alternative genealogy matters.</a:t>
            </a:r>
            <a:endParaRPr lang="en-US" sz="1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1073051"/>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Key Terms to Know</a:t>
            </a:r>
            <a:endParaRPr lang="en-US" sz="3450" dirty="0"/>
          </a:p>
        </p:txBody>
      </p:sp>
      <p:sp>
        <p:nvSpPr>
          <p:cNvPr id="3" name="Shape 1"/>
          <p:cNvSpPr/>
          <p:nvPr/>
        </p:nvSpPr>
        <p:spPr>
          <a:xfrm>
            <a:off x="661475" y="1892598"/>
            <a:ext cx="2617524" cy="2266255"/>
          </a:xfrm>
          <a:prstGeom prst="roundRect">
            <a:avLst>
              <a:gd name="adj" fmla="val 3284"/>
            </a:avLst>
          </a:prstGeom>
          <a:solidFill>
            <a:srgbClr val="FFFFFF"/>
          </a:solidFill>
          <a:ln w="19050">
            <a:solidFill>
              <a:srgbClr val="D8D4D4"/>
            </a:solidFill>
            <a:prstDash val="solid"/>
          </a:ln>
        </p:spPr>
        <p:txBody>
          <a:bodyPr/>
          <a:lstStyle/>
          <a:p>
            <a:endParaRPr lang="en-GB"/>
          </a:p>
        </p:txBody>
      </p:sp>
      <p:sp>
        <p:nvSpPr>
          <p:cNvPr id="4" name="Text 2"/>
          <p:cNvSpPr/>
          <p:nvPr/>
        </p:nvSpPr>
        <p:spPr>
          <a:xfrm>
            <a:off x="857725" y="2088852"/>
            <a:ext cx="2225024" cy="553839"/>
          </a:xfrm>
          <a:prstGeom prst="rect">
            <a:avLst/>
          </a:prstGeom>
          <a:noFill/>
          <a:ln/>
        </p:spPr>
        <p:txBody>
          <a:bodyPr wrap="square" lIns="0" tIns="0" rIns="0" bIns="0" rtlCol="0" anchor="t">
            <a:normAutofit/>
          </a:bodyPr>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Spirituality (Fry, 2003)</a:t>
            </a:r>
            <a:endParaRPr lang="en-US" sz="1700" dirty="0"/>
          </a:p>
        </p:txBody>
      </p:sp>
      <p:sp>
        <p:nvSpPr>
          <p:cNvPr id="5" name="Text 3"/>
          <p:cNvSpPr/>
          <p:nvPr/>
        </p:nvSpPr>
        <p:spPr>
          <a:xfrm>
            <a:off x="857725" y="2722364"/>
            <a:ext cx="2225024" cy="1240234"/>
          </a:xfrm>
          <a:prstGeom prst="rect">
            <a:avLst/>
          </a:prstGeom>
          <a:noFill/>
          <a:ln/>
        </p:spPr>
        <p:txBody>
          <a:bodyPr wrap="square" lIns="0" tIns="0" rIns="0" bIns="0" rtlCol="0" anchor="t">
            <a:normAutofit/>
          </a:bodyPr>
          <a:lstStyle/>
          <a:p>
            <a:pPr marL="0" indent="0" algn="l">
              <a:lnSpc>
                <a:spcPct val="117000"/>
              </a:lnSpc>
              <a:buNone/>
            </a:pPr>
            <a:r>
              <a:rPr lang="en-US" sz="1400" dirty="0">
                <a:solidFill>
                  <a:srgbClr val="3C3939"/>
                </a:solidFill>
                <a:latin typeface="Inter" pitchFamily="34" charset="0"/>
                <a:ea typeface="Inter" pitchFamily="34" charset="-122"/>
                <a:cs typeface="Inter" pitchFamily="34" charset="-120"/>
              </a:rPr>
              <a:t>A relationship with a higher power that affects how one operates in the world — broader than any single organised religion.</a:t>
            </a:r>
            <a:endParaRPr lang="en-US" sz="1400" dirty="0"/>
          </a:p>
        </p:txBody>
      </p:sp>
      <p:sp>
        <p:nvSpPr>
          <p:cNvPr id="6" name="Shape 4"/>
          <p:cNvSpPr/>
          <p:nvPr/>
        </p:nvSpPr>
        <p:spPr>
          <a:xfrm>
            <a:off x="3411849" y="1892598"/>
            <a:ext cx="2617524" cy="2266255"/>
          </a:xfrm>
          <a:prstGeom prst="roundRect">
            <a:avLst>
              <a:gd name="adj" fmla="val 3284"/>
            </a:avLst>
          </a:prstGeom>
          <a:solidFill>
            <a:srgbClr val="FFFFFF"/>
          </a:solidFill>
          <a:ln w="19050">
            <a:solidFill>
              <a:srgbClr val="D8D4D4"/>
            </a:solidFill>
            <a:prstDash val="solid"/>
          </a:ln>
        </p:spPr>
        <p:txBody>
          <a:bodyPr/>
          <a:lstStyle/>
          <a:p>
            <a:endParaRPr lang="en-GB"/>
          </a:p>
        </p:txBody>
      </p:sp>
      <p:sp>
        <p:nvSpPr>
          <p:cNvPr id="7" name="Text 5"/>
          <p:cNvSpPr/>
          <p:nvPr/>
        </p:nvSpPr>
        <p:spPr>
          <a:xfrm>
            <a:off x="3608099" y="2088852"/>
            <a:ext cx="2225024" cy="553839"/>
          </a:xfrm>
          <a:prstGeom prst="rect">
            <a:avLst/>
          </a:prstGeom>
          <a:noFill/>
          <a:ln/>
        </p:spPr>
        <p:txBody>
          <a:bodyPr wrap="square" lIns="0" tIns="0" rIns="0" bIns="0" rtlCol="0" anchor="t">
            <a:normAutofit/>
          </a:bodyPr>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Religion (generic case)</a:t>
            </a:r>
            <a:endParaRPr lang="en-US" sz="1700" dirty="0"/>
          </a:p>
        </p:txBody>
      </p:sp>
      <p:sp>
        <p:nvSpPr>
          <p:cNvPr id="8" name="Text 6"/>
          <p:cNvSpPr/>
          <p:nvPr/>
        </p:nvSpPr>
        <p:spPr>
          <a:xfrm>
            <a:off x="3608099" y="2722364"/>
            <a:ext cx="2225024" cy="1240234"/>
          </a:xfrm>
          <a:prstGeom prst="rect">
            <a:avLst/>
          </a:prstGeom>
          <a:noFill/>
          <a:ln/>
        </p:spPr>
        <p:txBody>
          <a:bodyPr wrap="square" lIns="0" tIns="0" rIns="0" bIns="0" rtlCol="0" anchor="t">
            <a:normAutofit/>
          </a:bodyPr>
          <a:lstStyle/>
          <a:p>
            <a:pPr marL="0" indent="0" algn="l">
              <a:lnSpc>
                <a:spcPct val="117000"/>
              </a:lnSpc>
              <a:buNone/>
            </a:pPr>
            <a:r>
              <a:rPr lang="en-US" sz="1400" dirty="0">
                <a:solidFill>
                  <a:srgbClr val="3C3939"/>
                </a:solidFill>
                <a:latin typeface="Inter" pitchFamily="34" charset="0"/>
                <a:ea typeface="Inter" pitchFamily="34" charset="-122"/>
                <a:cs typeface="Inter" pitchFamily="34" charset="-120"/>
              </a:rPr>
              <a:t>Formal or organised religion with 'prescribed tenets, dogma, and doctrines' — form (structure), not essence.</a:t>
            </a:r>
            <a:endParaRPr lang="en-US" sz="1400" dirty="0"/>
          </a:p>
        </p:txBody>
      </p:sp>
      <p:sp>
        <p:nvSpPr>
          <p:cNvPr id="9" name="Shape 7"/>
          <p:cNvSpPr/>
          <p:nvPr/>
        </p:nvSpPr>
        <p:spPr>
          <a:xfrm>
            <a:off x="6162223" y="1892598"/>
            <a:ext cx="2617524" cy="2266255"/>
          </a:xfrm>
          <a:prstGeom prst="roundRect">
            <a:avLst>
              <a:gd name="adj" fmla="val 3284"/>
            </a:avLst>
          </a:prstGeom>
          <a:solidFill>
            <a:srgbClr val="FFFFFF"/>
          </a:solidFill>
          <a:ln w="19050">
            <a:solidFill>
              <a:srgbClr val="D8D4D4"/>
            </a:solidFill>
            <a:prstDash val="solid"/>
          </a:ln>
        </p:spPr>
        <p:txBody>
          <a:bodyPr/>
          <a:lstStyle/>
          <a:p>
            <a:endParaRPr lang="en-GB"/>
          </a:p>
        </p:txBody>
      </p:sp>
      <p:sp>
        <p:nvSpPr>
          <p:cNvPr id="10" name="Text 8"/>
          <p:cNvSpPr/>
          <p:nvPr/>
        </p:nvSpPr>
        <p:spPr>
          <a:xfrm>
            <a:off x="6358473" y="2088852"/>
            <a:ext cx="2225024"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Calling</a:t>
            </a:r>
            <a:endParaRPr lang="en-US" sz="1700" dirty="0"/>
          </a:p>
        </p:txBody>
      </p:sp>
      <p:sp>
        <p:nvSpPr>
          <p:cNvPr id="11" name="Text 9"/>
          <p:cNvSpPr/>
          <p:nvPr/>
        </p:nvSpPr>
        <p:spPr>
          <a:xfrm>
            <a:off x="6358473" y="2445445"/>
            <a:ext cx="2225024" cy="1240234"/>
          </a:xfrm>
          <a:prstGeom prst="rect">
            <a:avLst/>
          </a:prstGeom>
          <a:noFill/>
          <a:ln/>
        </p:spPr>
        <p:txBody>
          <a:bodyPr wrap="square" lIns="0" tIns="0" rIns="0" bIns="0" rtlCol="0" anchor="t">
            <a:normAutofit/>
          </a:bodyPr>
          <a:lstStyle/>
          <a:p>
            <a:pPr marL="0" indent="0" algn="l">
              <a:lnSpc>
                <a:spcPct val="117000"/>
              </a:lnSpc>
              <a:buNone/>
            </a:pPr>
            <a:r>
              <a:rPr lang="en-US" sz="1400" dirty="0">
                <a:solidFill>
                  <a:srgbClr val="3C3939"/>
                </a:solidFill>
                <a:latin typeface="Inter" pitchFamily="34" charset="0"/>
                <a:ea typeface="Inter" pitchFamily="34" charset="-122"/>
                <a:cs typeface="Inter" pitchFamily="34" charset="-120"/>
              </a:rPr>
              <a:t>Making a difference through service to others, deriving meaning and purpose — one dimension of spiritual survival.</a:t>
            </a:r>
            <a:endParaRPr lang="en-US" sz="1400" dirty="0"/>
          </a:p>
        </p:txBody>
      </p:sp>
      <p:sp>
        <p:nvSpPr>
          <p:cNvPr id="12" name="Shape 10"/>
          <p:cNvSpPr/>
          <p:nvPr/>
        </p:nvSpPr>
        <p:spPr>
          <a:xfrm>
            <a:off x="8912597" y="1892598"/>
            <a:ext cx="2617623" cy="2266255"/>
          </a:xfrm>
          <a:prstGeom prst="roundRect">
            <a:avLst>
              <a:gd name="adj" fmla="val 3284"/>
            </a:avLst>
          </a:prstGeom>
          <a:solidFill>
            <a:srgbClr val="FFFFFF"/>
          </a:solidFill>
          <a:ln w="19050">
            <a:solidFill>
              <a:srgbClr val="D8D4D4"/>
            </a:solidFill>
            <a:prstDash val="solid"/>
          </a:ln>
        </p:spPr>
        <p:txBody>
          <a:bodyPr/>
          <a:lstStyle/>
          <a:p>
            <a:endParaRPr lang="en-GB"/>
          </a:p>
        </p:txBody>
      </p:sp>
      <p:sp>
        <p:nvSpPr>
          <p:cNvPr id="13" name="Text 11"/>
          <p:cNvSpPr/>
          <p:nvPr/>
        </p:nvSpPr>
        <p:spPr>
          <a:xfrm>
            <a:off x="9108847" y="2088852"/>
            <a:ext cx="2225123"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Membership</a:t>
            </a:r>
            <a:endParaRPr lang="en-US" sz="1700" dirty="0"/>
          </a:p>
        </p:txBody>
      </p:sp>
      <p:sp>
        <p:nvSpPr>
          <p:cNvPr id="14" name="Text 12"/>
          <p:cNvSpPr/>
          <p:nvPr/>
        </p:nvSpPr>
        <p:spPr>
          <a:xfrm>
            <a:off x="9108847" y="2445445"/>
            <a:ext cx="2225123" cy="1240234"/>
          </a:xfrm>
          <a:prstGeom prst="rect">
            <a:avLst/>
          </a:prstGeom>
          <a:noFill/>
          <a:ln/>
        </p:spPr>
        <p:txBody>
          <a:bodyPr wrap="square" lIns="0" tIns="0" rIns="0" bIns="0" rtlCol="0" anchor="t">
            <a:normAutofit/>
          </a:bodyPr>
          <a:lstStyle/>
          <a:p>
            <a:pPr marL="0" indent="0" algn="l">
              <a:lnSpc>
                <a:spcPct val="117000"/>
              </a:lnSpc>
              <a:buNone/>
            </a:pPr>
            <a:r>
              <a:rPr lang="en-US" sz="1400" dirty="0">
                <a:solidFill>
                  <a:srgbClr val="3C3939"/>
                </a:solidFill>
                <a:latin typeface="Inter" pitchFamily="34" charset="0"/>
                <a:ea typeface="Inter" pitchFamily="34" charset="-122"/>
                <a:cs typeface="Inter" pitchFamily="34" charset="-120"/>
              </a:rPr>
              <a:t>Being understood and appreciated within social structures — William James's 'most fundamental need'.</a:t>
            </a:r>
            <a:endParaRPr lang="en-US" sz="1400" dirty="0"/>
          </a:p>
        </p:txBody>
      </p:sp>
      <p:sp>
        <p:nvSpPr>
          <p:cNvPr id="15" name="Shape 13"/>
          <p:cNvSpPr/>
          <p:nvPr/>
        </p:nvSpPr>
        <p:spPr>
          <a:xfrm>
            <a:off x="661475" y="4291707"/>
            <a:ext cx="5367898" cy="1493242"/>
          </a:xfrm>
          <a:prstGeom prst="roundRect">
            <a:avLst>
              <a:gd name="adj" fmla="val 4984"/>
            </a:avLst>
          </a:prstGeom>
          <a:solidFill>
            <a:srgbClr val="FFFFFF"/>
          </a:solidFill>
          <a:ln w="19050">
            <a:solidFill>
              <a:srgbClr val="D8D4D4"/>
            </a:solidFill>
            <a:prstDash val="solid"/>
          </a:ln>
        </p:spPr>
        <p:txBody>
          <a:bodyPr/>
          <a:lstStyle/>
          <a:p>
            <a:endParaRPr lang="en-GB"/>
          </a:p>
        </p:txBody>
      </p:sp>
      <p:sp>
        <p:nvSpPr>
          <p:cNvPr id="16" name="Text 14"/>
          <p:cNvSpPr/>
          <p:nvPr/>
        </p:nvSpPr>
        <p:spPr>
          <a:xfrm>
            <a:off x="857725" y="4487962"/>
            <a:ext cx="4975398"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Category Error</a:t>
            </a:r>
            <a:endParaRPr lang="en-US" sz="1700" dirty="0"/>
          </a:p>
        </p:txBody>
      </p:sp>
      <p:sp>
        <p:nvSpPr>
          <p:cNvPr id="17" name="Text 15"/>
          <p:cNvSpPr/>
          <p:nvPr/>
        </p:nvSpPr>
        <p:spPr>
          <a:xfrm>
            <a:off x="857725" y="4844554"/>
            <a:ext cx="4975398" cy="744141"/>
          </a:xfrm>
          <a:prstGeom prst="rect">
            <a:avLst/>
          </a:prstGeom>
          <a:noFill/>
          <a:ln/>
        </p:spPr>
        <p:txBody>
          <a:bodyPr wrap="square" lIns="0" tIns="0" rIns="0" bIns="0" rtlCol="0" anchor="t">
            <a:normAutofit/>
          </a:bodyPr>
          <a:lstStyle/>
          <a:p>
            <a:pPr marL="0" indent="0" algn="l">
              <a:lnSpc>
                <a:spcPct val="117000"/>
              </a:lnSpc>
              <a:buNone/>
            </a:pPr>
            <a:r>
              <a:rPr lang="en-US" sz="1400" dirty="0">
                <a:solidFill>
                  <a:srgbClr val="3C3939"/>
                </a:solidFill>
                <a:latin typeface="Inter" pitchFamily="34" charset="0"/>
                <a:ea typeface="Inter" pitchFamily="34" charset="-122"/>
                <a:cs typeface="Inter" pitchFamily="34" charset="-120"/>
              </a:rPr>
              <a:t>Conflating religion and spirituality — Steingard (2005) argues the separation has 'a specific analytical intent' to avoid this mistake.</a:t>
            </a:r>
            <a:endParaRPr lang="en-US" sz="1400" dirty="0"/>
          </a:p>
        </p:txBody>
      </p:sp>
      <p:sp>
        <p:nvSpPr>
          <p:cNvPr id="18" name="Shape 16"/>
          <p:cNvSpPr/>
          <p:nvPr/>
        </p:nvSpPr>
        <p:spPr>
          <a:xfrm>
            <a:off x="6162223" y="4291707"/>
            <a:ext cx="5367997" cy="1493242"/>
          </a:xfrm>
          <a:prstGeom prst="roundRect">
            <a:avLst>
              <a:gd name="adj" fmla="val 4984"/>
            </a:avLst>
          </a:prstGeom>
          <a:solidFill>
            <a:srgbClr val="FFFFFF"/>
          </a:solidFill>
          <a:ln w="19050">
            <a:solidFill>
              <a:srgbClr val="D8D4D4"/>
            </a:solidFill>
            <a:prstDash val="solid"/>
          </a:ln>
        </p:spPr>
        <p:txBody>
          <a:bodyPr/>
          <a:lstStyle/>
          <a:p>
            <a:endParaRPr lang="en-GB"/>
          </a:p>
        </p:txBody>
      </p:sp>
      <p:sp>
        <p:nvSpPr>
          <p:cNvPr id="19" name="Text 17"/>
          <p:cNvSpPr/>
          <p:nvPr/>
        </p:nvSpPr>
        <p:spPr>
          <a:xfrm>
            <a:off x="6358473" y="4487962"/>
            <a:ext cx="4975497"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Spiritual Freedom Model</a:t>
            </a:r>
            <a:endParaRPr lang="en-US" sz="1700" dirty="0"/>
          </a:p>
        </p:txBody>
      </p:sp>
      <p:sp>
        <p:nvSpPr>
          <p:cNvPr id="20" name="Text 18"/>
          <p:cNvSpPr/>
          <p:nvPr/>
        </p:nvSpPr>
        <p:spPr>
          <a:xfrm>
            <a:off x="6358473" y="4844554"/>
            <a:ext cx="4975497" cy="744141"/>
          </a:xfrm>
          <a:prstGeom prst="rect">
            <a:avLst/>
          </a:prstGeom>
          <a:noFill/>
          <a:ln/>
        </p:spPr>
        <p:txBody>
          <a:bodyPr wrap="square" lIns="0" tIns="0" rIns="0" bIns="0" rtlCol="0" anchor="t">
            <a:normAutofit/>
          </a:bodyPr>
          <a:lstStyle/>
          <a:p>
            <a:pPr marL="0" indent="0" algn="l">
              <a:lnSpc>
                <a:spcPct val="117000"/>
              </a:lnSpc>
              <a:buNone/>
            </a:pPr>
            <a:r>
              <a:rPr lang="en-US" sz="1400" dirty="0">
                <a:solidFill>
                  <a:srgbClr val="3C3939"/>
                </a:solidFill>
                <a:latin typeface="Inter" pitchFamily="34" charset="0"/>
                <a:ea typeface="Inter" pitchFamily="34" charset="-122"/>
                <a:cs typeface="Inter" pitchFamily="34" charset="-120"/>
              </a:rPr>
              <a:t>Krishnakumar &amp; Neck's proposal: organisations encourage employees' own views of spirituality without establishing any particular spiritual principle for all.</a:t>
            </a:r>
            <a:endParaRPr lang="en-US" sz="14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776585"/>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Key Takeaways</a:t>
            </a:r>
            <a:endParaRPr lang="en-US" sz="4150" dirty="0"/>
          </a:p>
        </p:txBody>
      </p:sp>
      <p:sp>
        <p:nvSpPr>
          <p:cNvPr id="3" name="Shape 1"/>
          <p:cNvSpPr/>
          <p:nvPr/>
        </p:nvSpPr>
        <p:spPr>
          <a:xfrm>
            <a:off x="661475" y="1823740"/>
            <a:ext cx="5338728"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886795" y="2049066"/>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Spirituality is broader than religion</a:t>
            </a:r>
            <a:endParaRPr lang="en-US" sz="2050" dirty="0"/>
          </a:p>
        </p:txBody>
      </p:sp>
      <p:sp>
        <p:nvSpPr>
          <p:cNvPr id="5" name="Text 3"/>
          <p:cNvSpPr/>
          <p:nvPr/>
        </p:nvSpPr>
        <p:spPr>
          <a:xfrm>
            <a:off x="886795" y="2496046"/>
            <a:ext cx="488808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Fry (2003): 'spirituality is necessary for religion but religion is not necessary for spirituality.' Compatible, but not identical.</a:t>
            </a:r>
            <a:endParaRPr lang="en-US" sz="1650" dirty="0"/>
          </a:p>
        </p:txBody>
      </p:sp>
      <p:sp>
        <p:nvSpPr>
          <p:cNvPr id="6" name="Shape 4"/>
          <p:cNvSpPr/>
          <p:nvPr/>
        </p:nvSpPr>
        <p:spPr>
          <a:xfrm>
            <a:off x="6191492" y="1823740"/>
            <a:ext cx="5338728"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6416812" y="2049066"/>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Employees draw the line themselves</a:t>
            </a:r>
            <a:endParaRPr lang="en-US" sz="2050" dirty="0"/>
          </a:p>
        </p:txBody>
      </p:sp>
      <p:sp>
        <p:nvSpPr>
          <p:cNvPr id="8" name="Text 6"/>
          <p:cNvSpPr/>
          <p:nvPr/>
        </p:nvSpPr>
        <p:spPr>
          <a:xfrm>
            <a:off x="6416812" y="2496046"/>
            <a:ext cx="488808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Religion 'viewed as intolerant and divisive'; spirituality 'seen as universal and broadly inclusive.' — Mitroff &amp; Denton (1999)</a:t>
            </a:r>
            <a:endParaRPr lang="en-US" sz="1650" dirty="0"/>
          </a:p>
        </p:txBody>
      </p:sp>
      <p:sp>
        <p:nvSpPr>
          <p:cNvPr id="9" name="Shape 7"/>
          <p:cNvSpPr/>
          <p:nvPr/>
        </p:nvSpPr>
        <p:spPr>
          <a:xfrm>
            <a:off x="661475" y="3882132"/>
            <a:ext cx="5338728" cy="2199283"/>
          </a:xfrm>
          <a:prstGeom prst="roundRect">
            <a:avLst>
              <a:gd name="adj" fmla="val 4061"/>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86795" y="4107458"/>
            <a:ext cx="4888088"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sacred can be spoken of generically</a:t>
            </a:r>
            <a:endParaRPr lang="en-US" sz="2050" dirty="0"/>
          </a:p>
        </p:txBody>
      </p:sp>
      <p:sp>
        <p:nvSpPr>
          <p:cNvPr id="11" name="Text 9"/>
          <p:cNvSpPr/>
          <p:nvPr/>
        </p:nvSpPr>
        <p:spPr>
          <a:xfrm>
            <a:off x="886795" y="4886623"/>
            <a:ext cx="488808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Fry's continuum from atheism to pantheism brings theology 'into the realm of scientific inquiry' without requiring theistic assumptions.</a:t>
            </a:r>
            <a:endParaRPr lang="en-US" sz="1650" dirty="0"/>
          </a:p>
        </p:txBody>
      </p:sp>
      <p:sp>
        <p:nvSpPr>
          <p:cNvPr id="12" name="Shape 10"/>
          <p:cNvSpPr/>
          <p:nvPr/>
        </p:nvSpPr>
        <p:spPr>
          <a:xfrm>
            <a:off x="6191492" y="3882132"/>
            <a:ext cx="5338728" cy="2199283"/>
          </a:xfrm>
          <a:prstGeom prst="roundRect">
            <a:avLst>
              <a:gd name="adj" fmla="val 4061"/>
            </a:avLst>
          </a:prstGeom>
          <a:solidFill>
            <a:srgbClr val="F2EEEE"/>
          </a:solidFill>
          <a:ln w="12700">
            <a:solidFill>
              <a:srgbClr val="D8D4D4"/>
            </a:solidFill>
            <a:prstDash val="solid"/>
          </a:ln>
        </p:spPr>
        <p:txBody>
          <a:bodyPr/>
          <a:lstStyle/>
          <a:p>
            <a:endParaRPr lang="en-GB"/>
          </a:p>
        </p:txBody>
      </p:sp>
      <p:sp>
        <p:nvSpPr>
          <p:cNvPr id="13" name="Text 11"/>
          <p:cNvSpPr/>
          <p:nvPr/>
        </p:nvSpPr>
        <p:spPr>
          <a:xfrm>
            <a:off x="6416812" y="4107458"/>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generic construct is measurable</a:t>
            </a:r>
            <a:endParaRPr lang="en-US" sz="2050" dirty="0"/>
          </a:p>
        </p:txBody>
      </p:sp>
      <p:sp>
        <p:nvSpPr>
          <p:cNvPr id="14" name="Text 12"/>
          <p:cNvSpPr/>
          <p:nvPr/>
        </p:nvSpPr>
        <p:spPr>
          <a:xfrm>
            <a:off x="6416812" y="4554438"/>
            <a:ext cx="4888088"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Definitions coalesced; scales refined; commitment link 'well established.' But the religious view was excluded by design — not by refutation.</a:t>
            </a:r>
            <a:endParaRPr lang="en-US" sz="16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Text 0"/>
          <p:cNvSpPr/>
          <p:nvPr/>
        </p:nvSpPr>
        <p:spPr>
          <a:xfrm>
            <a:off x="661475" y="818356"/>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Before Next Class: Study Guide</a:t>
            </a:r>
            <a:endParaRPr lang="en-US" sz="3700" dirty="0"/>
          </a:p>
        </p:txBody>
      </p:sp>
      <p:sp>
        <p:nvSpPr>
          <p:cNvPr id="3" name="Text 1"/>
          <p:cNvSpPr/>
          <p:nvPr/>
        </p:nvSpPr>
        <p:spPr>
          <a:xfrm>
            <a:off x="661475" y="1787029"/>
            <a:ext cx="5203794"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What to Read</a:t>
            </a:r>
            <a:endParaRPr lang="en-US" sz="1850" dirty="0"/>
          </a:p>
        </p:txBody>
      </p:sp>
      <p:sp>
        <p:nvSpPr>
          <p:cNvPr id="4" name="Text 2"/>
          <p:cNvSpPr/>
          <p:nvPr/>
        </p:nvSpPr>
        <p:spPr>
          <a:xfrm>
            <a:off x="661475" y="2233513"/>
            <a:ext cx="5203794" cy="3152378"/>
          </a:xfrm>
          <a:prstGeom prst="rect">
            <a:avLst/>
          </a:prstGeom>
          <a:noFill/>
          <a:ln/>
        </p:spPr>
        <p:txBody>
          <a:bodyPr wrap="square" lIns="0" tIns="0" rIns="0" bIns="0" rtlCol="0" anchor="t">
            <a:normAutofit/>
          </a:bodyPr>
          <a:lstStyle/>
          <a:p>
            <a:pPr marL="294640" indent="-294640" algn="l">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Fry (2003)</a:t>
            </a:r>
            <a:r>
              <a:rPr lang="en-US" sz="1450" dirty="0">
                <a:solidFill>
                  <a:srgbClr val="3C3939"/>
                </a:solidFill>
                <a:latin typeface="Inter" pitchFamily="34" charset="0"/>
                <a:ea typeface="Inter" pitchFamily="34" charset="-122"/>
                <a:cs typeface="Inter" pitchFamily="34" charset="-120"/>
              </a:rPr>
              <a:t> — Abstract, Introduction, Sections 3, 3.1, 3.2, 3.2.1, 5, 7.1, 7</a:t>
            </a:r>
            <a:endParaRPr lang="en-US" sz="1450" dirty="0"/>
          </a:p>
          <a:p>
            <a:pPr marL="294640" indent="-294640" algn="l">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Garcia-Zamor (2003)</a:t>
            </a:r>
            <a:r>
              <a:rPr lang="en-US" sz="1450" dirty="0">
                <a:solidFill>
                  <a:srgbClr val="3C3939"/>
                </a:solidFill>
                <a:latin typeface="Inter" pitchFamily="34" charset="0"/>
                <a:ea typeface="Inter" pitchFamily="34" charset="-122"/>
                <a:cs typeface="Inter" pitchFamily="34" charset="-120"/>
              </a:rPr>
              <a:t> — Opening pages; 'Spirituality versus Religion'; 'Spirituality versus Ethics'; 'Organisational Performance'</a:t>
            </a:r>
            <a:endParaRPr lang="en-US" sz="1450" dirty="0"/>
          </a:p>
          <a:p>
            <a:pPr marL="294640" indent="-294640" algn="l">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Houghton, Neck &amp; Krishnakumar (2016)</a:t>
            </a:r>
            <a:r>
              <a:rPr lang="en-US" sz="1450" dirty="0">
                <a:solidFill>
                  <a:srgbClr val="3C3939"/>
                </a:solidFill>
                <a:latin typeface="Inter" pitchFamily="34" charset="0"/>
                <a:ea typeface="Inter" pitchFamily="34" charset="-122"/>
                <a:cs typeface="Inter" pitchFamily="34" charset="-120"/>
              </a:rPr>
              <a:t> — Abstract; 'The religious view: foundations for a debate'; commitment and job satisfaction sections; Conclusions</a:t>
            </a:r>
            <a:endParaRPr lang="en-US" sz="1450" dirty="0"/>
          </a:p>
          <a:p>
            <a:pPr marL="294640" indent="-294640" algn="l">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Steingard (2005)</a:t>
            </a:r>
            <a:r>
              <a:rPr lang="en-US" sz="1450" dirty="0">
                <a:solidFill>
                  <a:srgbClr val="3C3939"/>
                </a:solidFill>
                <a:latin typeface="Inter" pitchFamily="34" charset="0"/>
                <a:ea typeface="Inter" pitchFamily="34" charset="-122"/>
                <a:cs typeface="Inter" pitchFamily="34" charset="-120"/>
              </a:rPr>
              <a:t> — if time allows: the category error passage</a:t>
            </a:r>
            <a:endParaRPr lang="en-US" sz="1450" dirty="0"/>
          </a:p>
        </p:txBody>
      </p:sp>
      <p:sp>
        <p:nvSpPr>
          <p:cNvPr id="5" name="Text 3"/>
          <p:cNvSpPr/>
          <p:nvPr/>
        </p:nvSpPr>
        <p:spPr>
          <a:xfrm>
            <a:off x="6332776" y="1787029"/>
            <a:ext cx="5203794"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Questions to Consider</a:t>
            </a:r>
            <a:endParaRPr lang="en-US" sz="1850" dirty="0"/>
          </a:p>
        </p:txBody>
      </p:sp>
      <p:sp>
        <p:nvSpPr>
          <p:cNvPr id="6" name="Text 4"/>
          <p:cNvSpPr/>
          <p:nvPr/>
        </p:nvSpPr>
        <p:spPr>
          <a:xfrm>
            <a:off x="6332776" y="2233513"/>
            <a:ext cx="5203794" cy="2283023"/>
          </a:xfrm>
          <a:prstGeom prst="rect">
            <a:avLst/>
          </a:prstGeom>
          <a:noFill/>
          <a:ln/>
        </p:spPr>
        <p:txBody>
          <a:bodyPr wrap="square" lIns="0" tIns="0" rIns="0" bIns="0" rtlCol="0" anchor="t">
            <a:normAutofit/>
          </a:bodyPr>
          <a:lstStyle/>
          <a:p>
            <a:pPr marL="294640" indent="-294640" algn="l">
              <a:lnSpc>
                <a:spcPct val="120000"/>
              </a:lnSpc>
              <a:buSzPct val="100000"/>
              <a:buFont typeface="+mj-lt"/>
              <a:buAutoNum type="arabicPeriod"/>
            </a:pPr>
            <a:r>
              <a:rPr lang="en-US" sz="1450" dirty="0">
                <a:solidFill>
                  <a:srgbClr val="3C3939"/>
                </a:solidFill>
                <a:latin typeface="Inter" pitchFamily="34" charset="0"/>
                <a:ea typeface="Inter" pitchFamily="34" charset="-122"/>
                <a:cs typeface="Inter" pitchFamily="34" charset="-120"/>
              </a:rPr>
              <a:t>Can you state, in your own words, the difference between spirituality and religion as Fry and Garcia-Zamor draw it? Do you find it convincing?</a:t>
            </a:r>
            <a:endParaRPr lang="en-US" sz="1450" dirty="0"/>
          </a:p>
          <a:p>
            <a:pPr marL="294640" indent="-294640" algn="l">
              <a:lnSpc>
                <a:spcPct val="120000"/>
              </a:lnSpc>
              <a:buSzPct val="100000"/>
              <a:buFont typeface="+mj-lt"/>
              <a:buAutoNum type="arabicPeriod" startAt="2"/>
            </a:pPr>
            <a:r>
              <a:rPr lang="en-US" sz="1450" dirty="0">
                <a:solidFill>
                  <a:srgbClr val="3C3939"/>
                </a:solidFill>
                <a:latin typeface="Inter" pitchFamily="34" charset="0"/>
                <a:ea typeface="Inter" pitchFamily="34" charset="-122"/>
                <a:cs typeface="Inter" pitchFamily="34" charset="-120"/>
              </a:rPr>
              <a:t>What exactly does 'may or may not be called God' add — and what does it cost?</a:t>
            </a:r>
            <a:endParaRPr lang="en-US" sz="1450" dirty="0"/>
          </a:p>
          <a:p>
            <a:pPr marL="294640" indent="-294640" algn="l">
              <a:lnSpc>
                <a:spcPct val="120000"/>
              </a:lnSpc>
              <a:buSzPct val="100000"/>
              <a:buFont typeface="+mj-lt"/>
              <a:buAutoNum type="arabicPeriod" startAt="3"/>
            </a:pPr>
            <a:r>
              <a:rPr lang="en-US" sz="1450" dirty="0">
                <a:solidFill>
                  <a:srgbClr val="3C3939"/>
                </a:solidFill>
                <a:latin typeface="Inter" pitchFamily="34" charset="0"/>
                <a:ea typeface="Inter" pitchFamily="34" charset="-122"/>
                <a:cs typeface="Inter" pitchFamily="34" charset="-120"/>
              </a:rPr>
              <a:t>Why does it matter, for the field's scientific claims, that the religious view was excluded by decision rather than by refutation?</a:t>
            </a:r>
            <a:endParaRPr lang="en-US" sz="1450" dirty="0"/>
          </a:p>
        </p:txBody>
      </p:sp>
      <p:sp>
        <p:nvSpPr>
          <p:cNvPr id="7" name="Shape 5"/>
          <p:cNvSpPr/>
          <p:nvPr/>
        </p:nvSpPr>
        <p:spPr>
          <a:xfrm>
            <a:off x="6332776" y="4686598"/>
            <a:ext cx="5203794" cy="1182985"/>
          </a:xfrm>
          <a:prstGeom prst="roundRect">
            <a:avLst>
              <a:gd name="adj" fmla="val 6711"/>
            </a:avLst>
          </a:prstGeom>
          <a:solidFill>
            <a:srgbClr val="E1E1EA"/>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6521783" y="4922837"/>
            <a:ext cx="236234" cy="189012"/>
          </a:xfrm>
          <a:prstGeom prst="rect">
            <a:avLst/>
          </a:prstGeom>
        </p:spPr>
      </p:pic>
      <p:sp>
        <p:nvSpPr>
          <p:cNvPr id="9" name="Text 6"/>
          <p:cNvSpPr/>
          <p:nvPr/>
        </p:nvSpPr>
        <p:spPr>
          <a:xfrm>
            <a:off x="6947024" y="4869855"/>
            <a:ext cx="4400539"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000000"/>
                </a:solidFill>
                <a:latin typeface="Inter" pitchFamily="34" charset="0"/>
                <a:ea typeface="Inter" pitchFamily="34" charset="-122"/>
                <a:cs typeface="Inter" pitchFamily="34" charset="-120"/>
              </a:rPr>
              <a:t>Optional: prepare a two-minute oral reflection on one quotation from the readings that struck you — be ready to say why.</a:t>
            </a:r>
            <a:endParaRPr lang="en-US" sz="14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766564"/>
            <a:ext cx="6296860"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Looking Ahead: Day 5</a:t>
            </a:r>
            <a:endParaRPr lang="en-US" sz="3250" dirty="0"/>
          </a:p>
        </p:txBody>
      </p:sp>
      <p:sp>
        <p:nvSpPr>
          <p:cNvPr id="4" name="Text 1"/>
          <p:cNvSpPr/>
          <p:nvPr/>
        </p:nvSpPr>
        <p:spPr>
          <a:xfrm>
            <a:off x="661475" y="1456928"/>
            <a:ext cx="6296860" cy="1426369"/>
          </a:xfrm>
          <a:prstGeom prst="rect">
            <a:avLst/>
          </a:prstGeom>
          <a:noFill/>
          <a:ln/>
        </p:spPr>
        <p:txBody>
          <a:bodyPr wrap="square" lIns="0" tIns="0" rIns="0" bIns="0" rtlCol="0" anchor="t">
            <a:normAutofit/>
          </a:bodyPr>
          <a:lstStyle/>
          <a:p>
            <a:pPr marL="0" indent="0" algn="l">
              <a:lnSpc>
                <a:spcPct val="104000"/>
              </a:lnSpc>
              <a:buNone/>
            </a:pPr>
            <a:r>
              <a:rPr lang="en-US" sz="4450" b="1" dirty="0">
                <a:solidFill>
                  <a:srgbClr val="1B1B27"/>
                </a:solidFill>
                <a:latin typeface="Inter Bold" pitchFamily="34" charset="0"/>
                <a:ea typeface="Inter Bold" pitchFamily="34" charset="-122"/>
                <a:cs typeface="Inter Bold" pitchFamily="34" charset="-120"/>
              </a:rPr>
              <a:t>The distinction goes on trial.</a:t>
            </a:r>
            <a:endParaRPr lang="en-US" sz="4450" dirty="0"/>
          </a:p>
        </p:txBody>
      </p:sp>
      <p:sp>
        <p:nvSpPr>
          <p:cNvPr id="5" name="Text 2"/>
          <p:cNvSpPr/>
          <p:nvPr/>
        </p:nvSpPr>
        <p:spPr>
          <a:xfrm>
            <a:off x="661475" y="2889647"/>
            <a:ext cx="6296860" cy="1066999"/>
          </a:xfrm>
          <a:prstGeom prst="rect">
            <a:avLst/>
          </a:prstGeom>
          <a:noFill/>
          <a:ln/>
        </p:spPr>
        <p:txBody>
          <a:bodyPr wrap="square" lIns="0" tIns="0" rIns="0" bIns="0" rtlCol="0" anchor="t">
            <a:normAutofit fontScale="92500" lnSpcReduction="20000"/>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Day 5 presents the </a:t>
            </a:r>
            <a:r>
              <a:rPr lang="en-US" sz="1600" b="1" dirty="0">
                <a:solidFill>
                  <a:srgbClr val="3C3939"/>
                </a:solidFill>
                <a:latin typeface="Inter Bold" pitchFamily="34" charset="0"/>
                <a:ea typeface="Inter Bold" pitchFamily="34" charset="-122"/>
                <a:cs typeface="Inter Bold" pitchFamily="34" charset="-120"/>
              </a:rPr>
              <a:t>religious case</a:t>
            </a:r>
            <a:r>
              <a:rPr lang="en-US" sz="1600" dirty="0">
                <a:solidFill>
                  <a:srgbClr val="3C3939"/>
                </a:solidFill>
                <a:latin typeface="Inter" pitchFamily="34" charset="0"/>
                <a:ea typeface="Inter" pitchFamily="34" charset="-122"/>
                <a:cs typeface="Inter" pitchFamily="34" charset="-120"/>
              </a:rPr>
              <a:t> — that the separation of spirituality from religion misdescribes lived religiosity, that 'whole person' claims are inconsistent without religious expression, and that particular traditions supply the authenticity and depth that generic spirituality lacks.</a:t>
            </a:r>
            <a:endParaRPr lang="en-US" sz="1600" dirty="0"/>
          </a:p>
        </p:txBody>
      </p:sp>
      <p:sp>
        <p:nvSpPr>
          <p:cNvPr id="6" name="Shape 3"/>
          <p:cNvSpPr/>
          <p:nvPr/>
        </p:nvSpPr>
        <p:spPr>
          <a:xfrm>
            <a:off x="661475" y="4086820"/>
            <a:ext cx="6296860" cy="2004516"/>
          </a:xfrm>
          <a:prstGeom prst="roundRect">
            <a:avLst>
              <a:gd name="adj" fmla="val 3465"/>
            </a:avLst>
          </a:prstGeom>
          <a:solidFill>
            <a:srgbClr val="F2EEEE"/>
          </a:solidFill>
          <a:ln w="6350">
            <a:solidFill>
              <a:srgbClr val="D8D4D4"/>
            </a:solidFill>
            <a:prstDash val="solid"/>
          </a:ln>
        </p:spPr>
        <p:txBody>
          <a:bodyPr/>
          <a:lstStyle/>
          <a:p>
            <a:endParaRPr lang="en-GB"/>
          </a:p>
        </p:txBody>
      </p:sp>
      <p:sp>
        <p:nvSpPr>
          <p:cNvPr id="7" name="Shape 4"/>
          <p:cNvSpPr/>
          <p:nvPr/>
        </p:nvSpPr>
        <p:spPr>
          <a:xfrm>
            <a:off x="667825" y="4093170"/>
            <a:ext cx="6284160" cy="883444"/>
          </a:xfrm>
          <a:custGeom>
            <a:avLst/>
            <a:gdLst/>
            <a:ahLst/>
            <a:cxnLst/>
            <a:rect l="l" t="t" r="r" b="b"/>
            <a:pathLst>
              <a:path w="6284160" h="883444">
                <a:moveTo>
                  <a:pt x="57887" y="0"/>
                </a:moveTo>
                <a:lnTo>
                  <a:pt x="6226273" y="0"/>
                </a:lnTo>
                <a:arcTo wR="57887" hR="57888" stAng="16200000" swAng="5400000"/>
                <a:lnTo>
                  <a:pt x="6284160" y="883444"/>
                </a:lnTo>
                <a:lnTo>
                  <a:pt x="0" y="883444"/>
                </a:lnTo>
                <a:lnTo>
                  <a:pt x="0" y="57888"/>
                </a:lnTo>
                <a:arcTo wR="57887" hR="57888" stAng="10800000" swAng="5400000"/>
                <a:close/>
              </a:path>
            </a:pathLst>
          </a:custGeom>
          <a:solidFill>
            <a:srgbClr val="F2EEEE"/>
          </a:solidFill>
          <a:ln/>
        </p:spPr>
        <p:txBody>
          <a:bodyPr/>
          <a:lstStyle/>
          <a:p>
            <a:endParaRPr lang="en-GB"/>
          </a:p>
        </p:txBody>
      </p:sp>
      <p:sp>
        <p:nvSpPr>
          <p:cNvPr id="8" name="Text 5"/>
          <p:cNvSpPr/>
          <p:nvPr/>
        </p:nvSpPr>
        <p:spPr>
          <a:xfrm>
            <a:off x="833119" y="4258469"/>
            <a:ext cx="5953571"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Key Texts for Day 5</a:t>
            </a:r>
            <a:endParaRPr lang="en-US" sz="1600" dirty="0"/>
          </a:p>
        </p:txBody>
      </p:sp>
      <p:sp>
        <p:nvSpPr>
          <p:cNvPr id="9" name="Text 6"/>
          <p:cNvSpPr/>
          <p:nvPr/>
        </p:nvSpPr>
        <p:spPr>
          <a:xfrm>
            <a:off x="833119" y="4586387"/>
            <a:ext cx="5953571"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Hicks (2002) · Benefiel, Fry &amp; Geigle (2014) · Tackney &amp; Shah (2017)</a:t>
            </a:r>
            <a:endParaRPr lang="en-US" sz="1300" dirty="0"/>
          </a:p>
        </p:txBody>
      </p:sp>
      <p:sp>
        <p:nvSpPr>
          <p:cNvPr id="10" name="Shape 7"/>
          <p:cNvSpPr/>
          <p:nvPr/>
        </p:nvSpPr>
        <p:spPr>
          <a:xfrm>
            <a:off x="667825" y="4976614"/>
            <a:ext cx="6284160" cy="1108373"/>
          </a:xfrm>
          <a:custGeom>
            <a:avLst/>
            <a:gdLst/>
            <a:ahLst/>
            <a:cxnLst/>
            <a:rect l="l" t="t" r="r" b="b"/>
            <a:pathLst>
              <a:path w="6284160" h="1108373">
                <a:moveTo>
                  <a:pt x="0" y="0"/>
                </a:moveTo>
                <a:lnTo>
                  <a:pt x="6284160" y="0"/>
                </a:lnTo>
                <a:lnTo>
                  <a:pt x="6284160" y="1050484"/>
                </a:lnTo>
                <a:arcTo wR="57887" hR="57888" stAng="0" swAng="5400000"/>
                <a:lnTo>
                  <a:pt x="57887" y="1108373"/>
                </a:lnTo>
                <a:arcTo wR="57887" hR="57888" stAng="5400000" swAng="5400000"/>
                <a:lnTo>
                  <a:pt x="0" y="0"/>
                </a:lnTo>
                <a:close/>
              </a:path>
            </a:pathLst>
          </a:custGeom>
          <a:solidFill>
            <a:srgbClr val="F2EEEE"/>
          </a:solidFill>
          <a:ln/>
        </p:spPr>
        <p:txBody>
          <a:bodyPr/>
          <a:lstStyle/>
          <a:p>
            <a:endParaRPr lang="en-GB"/>
          </a:p>
        </p:txBody>
      </p:sp>
      <p:sp>
        <p:nvSpPr>
          <p:cNvPr id="11" name="Shape 8"/>
          <p:cNvSpPr/>
          <p:nvPr/>
        </p:nvSpPr>
        <p:spPr>
          <a:xfrm>
            <a:off x="667825" y="4976614"/>
            <a:ext cx="6284160" cy="19050"/>
          </a:xfrm>
          <a:prstGeom prst="roundRect">
            <a:avLst>
              <a:gd name="adj" fmla="val 49999"/>
            </a:avLst>
          </a:prstGeom>
          <a:solidFill>
            <a:srgbClr val="D8D4D4"/>
          </a:solidFill>
          <a:ln/>
        </p:spPr>
        <p:txBody>
          <a:bodyPr/>
          <a:lstStyle/>
          <a:p>
            <a:endParaRPr lang="en-GB"/>
          </a:p>
        </p:txBody>
      </p:sp>
      <p:sp>
        <p:nvSpPr>
          <p:cNvPr id="12" name="Text 9"/>
          <p:cNvSpPr/>
          <p:nvPr/>
        </p:nvSpPr>
        <p:spPr>
          <a:xfrm>
            <a:off x="833119" y="5141912"/>
            <a:ext cx="5953571"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The Central Challenge</a:t>
            </a:r>
            <a:endParaRPr lang="en-US" sz="1600" dirty="0"/>
          </a:p>
        </p:txBody>
      </p:sp>
      <p:sp>
        <p:nvSpPr>
          <p:cNvPr id="13" name="Text 10"/>
          <p:cNvSpPr/>
          <p:nvPr/>
        </p:nvSpPr>
        <p:spPr>
          <a:xfrm>
            <a:off x="833119" y="5469830"/>
            <a:ext cx="5953571"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If the generic case's strength is architectural — built on deliberate exclusions — architecture can be judged only from the outside.</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TotalTime>
  <Words>4252</Words>
  <Application>Microsoft Office PowerPoint</Application>
  <PresentationFormat>Widescreen</PresentationFormat>
  <Paragraphs>353</Paragraphs>
  <Slides>40</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Inter</vt:lpstr>
      <vt:lpstr>Inter Light</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1</cp:revision>
  <dcterms:created xsi:type="dcterms:W3CDTF">2026-09-22T17:28:26Z</dcterms:created>
  <dcterms:modified xsi:type="dcterms:W3CDTF">2026-10-25T16:27:31Z</dcterms:modified>
</cp:coreProperties>
</file>