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8"/>
  </p:notesMasterIdLst>
  <p:handoutMasterIdLst>
    <p:handoutMasterId r:id="rId19"/>
  </p:handoutMasterIdLst>
  <p:sldIdLst>
    <p:sldId id="308" r:id="rId2"/>
    <p:sldId id="337" r:id="rId3"/>
    <p:sldId id="395" r:id="rId4"/>
    <p:sldId id="390" r:id="rId5"/>
    <p:sldId id="391" r:id="rId6"/>
    <p:sldId id="287" r:id="rId7"/>
    <p:sldId id="392" r:id="rId8"/>
    <p:sldId id="393" r:id="rId9"/>
    <p:sldId id="388" r:id="rId10"/>
    <p:sldId id="396" r:id="rId11"/>
    <p:sldId id="394" r:id="rId12"/>
    <p:sldId id="397" r:id="rId13"/>
    <p:sldId id="375" r:id="rId14"/>
    <p:sldId id="377" r:id="rId15"/>
    <p:sldId id="398" r:id="rId16"/>
    <p:sldId id="358" r:id="rId1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32B21"/>
    <a:srgbClr val="009A46"/>
    <a:srgbClr val="FFE9AB"/>
    <a:srgbClr val="360000"/>
    <a:srgbClr val="FFFF99"/>
    <a:srgbClr val="663300"/>
    <a:srgbClr val="420000"/>
    <a:srgbClr val="054333"/>
    <a:srgbClr val="500000"/>
    <a:srgbClr val="0029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897" autoAdjust="0"/>
    <p:restoredTop sz="96357" autoAdjust="0"/>
  </p:normalViewPr>
  <p:slideViewPr>
    <p:cSldViewPr>
      <p:cViewPr varScale="1">
        <p:scale>
          <a:sx n="110" d="100"/>
          <a:sy n="110" d="100"/>
        </p:scale>
        <p:origin x="1014" y="108"/>
      </p:cViewPr>
      <p:guideLst>
        <p:guide orient="horz" pos="2160"/>
        <p:guide pos="384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11/12/2020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11/12/2020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11/12/2020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11/12/2020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11/12/2020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7.jpeg"/><Relationship Id="rId2" Type="http://schemas.openxmlformats.org/officeDocument/2006/relationships/image" Target="../media/image14.jpeg"/><Relationship Id="rId1" Type="http://schemas.openxmlformats.org/officeDocument/2006/relationships/slideLayout" Target="../slideLayouts/slideLayout7.xml"/><Relationship Id="rId6" Type="http://schemas.microsoft.com/office/2007/relationships/hdphoto" Target="../media/hdphoto2.wdp"/><Relationship Id="rId5" Type="http://schemas.openxmlformats.org/officeDocument/2006/relationships/image" Target="../media/image16.png"/><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qcpages.qc.cuny.edu/writing/history/critical/historiography.html"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032B2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0" y="0"/>
            <a:ext cx="12072664" cy="892175"/>
          </a:xfrm>
        </p:spPr>
        <p:txBody>
          <a:bodyPr>
            <a:noAutofit/>
          </a:bodyPr>
          <a:lstStyle/>
          <a:p>
            <a:pPr marL="118872" algn="ctr"/>
            <a:r>
              <a:rPr lang="en-GB" sz="2800" dirty="0">
                <a:solidFill>
                  <a:srgbClr val="92D050"/>
                </a:solidFill>
                <a:latin typeface="Felix Titling" panose="04060505060202020A04" pitchFamily="82" charset="0"/>
              </a:rPr>
              <a:t> </a:t>
            </a:r>
          </a:p>
        </p:txBody>
      </p:sp>
      <p:sp>
        <p:nvSpPr>
          <p:cNvPr id="10" name="TextBox 9">
            <a:extLst>
              <a:ext uri="{FF2B5EF4-FFF2-40B4-BE49-F238E27FC236}">
                <a16:creationId xmlns:a16="http://schemas.microsoft.com/office/drawing/2014/main" id="{40AB9BC7-18F7-48CF-9D8C-53EA0B078215}"/>
              </a:ext>
            </a:extLst>
          </p:cNvPr>
          <p:cNvSpPr txBox="1"/>
          <p:nvPr/>
        </p:nvSpPr>
        <p:spPr>
          <a:xfrm>
            <a:off x="8184232" y="4647945"/>
            <a:ext cx="3421904" cy="1754326"/>
          </a:xfrm>
          <a:prstGeom prst="rect">
            <a:avLst/>
          </a:prstGeom>
          <a:noFill/>
        </p:spPr>
        <p:txBody>
          <a:bodyPr wrap="square">
            <a:spAutoFit/>
          </a:bodyPr>
          <a:lstStyle/>
          <a:p>
            <a:r>
              <a:rPr lang="en-GB" sz="3600" dirty="0">
                <a:solidFill>
                  <a:srgbClr val="92D050"/>
                </a:solidFill>
                <a:latin typeface="+mj-lt"/>
              </a:rPr>
              <a:t>HPHP4010 Reframing the World</a:t>
            </a:r>
          </a:p>
        </p:txBody>
      </p:sp>
      <p:pic>
        <p:nvPicPr>
          <p:cNvPr id="4" name="Picture 3" descr="A picture containing book, text&#10;&#10;Description automatically generated">
            <a:extLst>
              <a:ext uri="{FF2B5EF4-FFF2-40B4-BE49-F238E27FC236}">
                <a16:creationId xmlns:a16="http://schemas.microsoft.com/office/drawing/2014/main" id="{8F9543D3-9A0D-427F-95D4-4C8D7CF8D6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0433" y="1147831"/>
            <a:ext cx="7593041" cy="5220215"/>
          </a:xfrm>
          <a:prstGeom prst="rect">
            <a:avLst/>
          </a:prstGeom>
          <a:ln w="28575">
            <a:solidFill>
              <a:srgbClr val="92D050"/>
            </a:solidFill>
          </a:ln>
        </p:spPr>
      </p:pic>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D89BC-9919-4630-99DF-601F01B4EAC8}"/>
              </a:ext>
            </a:extLst>
          </p:cNvPr>
          <p:cNvSpPr>
            <a:spLocks noGrp="1"/>
          </p:cNvSpPr>
          <p:nvPr>
            <p:ph type="title"/>
          </p:nvPr>
        </p:nvSpPr>
        <p:spPr>
          <a:xfrm>
            <a:off x="182131" y="1700808"/>
            <a:ext cx="11247040" cy="720080"/>
          </a:xfrm>
        </p:spPr>
        <p:txBody>
          <a:bodyPr>
            <a:normAutofit fontScale="90000"/>
          </a:bodyPr>
          <a:lstStyle/>
          <a:p>
            <a:r>
              <a:rPr lang="en-GB" sz="4800" dirty="0">
                <a:solidFill>
                  <a:schemeClr val="bg2">
                    <a:lumMod val="75000"/>
                  </a:schemeClr>
                </a:solidFill>
              </a:rPr>
              <a:t>  </a:t>
            </a:r>
            <a:r>
              <a:rPr lang="en-GB" sz="3600" dirty="0">
                <a:solidFill>
                  <a:srgbClr val="92D050"/>
                </a:solidFill>
                <a:effectLst>
                  <a:outerShdw blurRad="38100" dist="38100" dir="2700000" algn="tl">
                    <a:srgbClr val="000000">
                      <a:alpha val="43137"/>
                    </a:srgbClr>
                  </a:outerShdw>
                </a:effectLst>
                <a:latin typeface="Felix Titling" panose="04060505060202020A04" pitchFamily="82" charset="0"/>
              </a:rPr>
              <a:t>LEARNING OUTCOMES</a:t>
            </a:r>
            <a:endParaRPr lang="en-GB" sz="4400" dirty="0">
              <a:solidFill>
                <a:schemeClr val="bg2">
                  <a:lumMod val="75000"/>
                </a:schemeClr>
              </a:solidFill>
              <a:effectLst>
                <a:outerShdw blurRad="38100" dist="38100" dir="2700000" algn="tl">
                  <a:srgbClr val="000000">
                    <a:alpha val="43137"/>
                  </a:srgbClr>
                </a:outerShdw>
              </a:effectLst>
            </a:endParaRPr>
          </a:p>
        </p:txBody>
      </p:sp>
      <p:sp>
        <p:nvSpPr>
          <p:cNvPr id="3" name="Content Placeholder 2">
            <a:extLst>
              <a:ext uri="{FF2B5EF4-FFF2-40B4-BE49-F238E27FC236}">
                <a16:creationId xmlns:a16="http://schemas.microsoft.com/office/drawing/2014/main" id="{4C1D7F14-7C0C-414E-A1C2-4283AB57D665}"/>
              </a:ext>
            </a:extLst>
          </p:cNvPr>
          <p:cNvSpPr>
            <a:spLocks noGrp="1"/>
          </p:cNvSpPr>
          <p:nvPr>
            <p:ph idx="1"/>
          </p:nvPr>
        </p:nvSpPr>
        <p:spPr>
          <a:xfrm>
            <a:off x="609600" y="2420888"/>
            <a:ext cx="10810129" cy="4157056"/>
          </a:xfrm>
        </p:spPr>
        <p:txBody>
          <a:bodyPr>
            <a:normAutofit/>
          </a:bodyPr>
          <a:lstStyle/>
          <a:p>
            <a:pPr marL="633413" indent="-515938">
              <a:lnSpc>
                <a:spcPct val="120000"/>
              </a:lnSpc>
              <a:buNone/>
            </a:pPr>
            <a:r>
              <a:rPr lang="en-GB" sz="2400" i="1" dirty="0">
                <a:solidFill>
                  <a:schemeClr val="bg1"/>
                </a:solidFill>
                <a:latin typeface="Palatino Linotype" panose="02040502050505030304" pitchFamily="18" charset="0"/>
              </a:rPr>
              <a:t>Upon the successful completion of this module, the student should be able to:</a:t>
            </a:r>
          </a:p>
          <a:p>
            <a:pPr marL="633413" indent="-515938">
              <a:lnSpc>
                <a:spcPct val="120000"/>
              </a:lnSpc>
              <a:buNone/>
            </a:pPr>
            <a:endParaRPr lang="en-GB" sz="1000" u="sng" dirty="0">
              <a:solidFill>
                <a:schemeClr val="bg1"/>
              </a:solidFill>
              <a:latin typeface="Palatino Linotype" panose="02040502050505030304" pitchFamily="18" charset="0"/>
            </a:endParaRPr>
          </a:p>
          <a:p>
            <a:pPr marL="633413" indent="-515938">
              <a:lnSpc>
                <a:spcPct val="120000"/>
              </a:lnSpc>
              <a:buNone/>
            </a:pPr>
            <a:r>
              <a:rPr lang="en-GB" sz="2600" dirty="0">
                <a:solidFill>
                  <a:schemeClr val="bg1"/>
                </a:solidFill>
                <a:latin typeface="Palatino Linotype" panose="02040502050505030304" pitchFamily="18" charset="0"/>
              </a:rPr>
              <a:t>•</a:t>
            </a:r>
            <a:r>
              <a:rPr lang="en-GB" sz="22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Demonstrate a competent and critical understanding of </a:t>
            </a:r>
            <a:r>
              <a:rPr lang="en-GB" sz="2400" dirty="0">
                <a:solidFill>
                  <a:schemeClr val="accent1">
                    <a:lumMod val="40000"/>
                    <a:lumOff val="60000"/>
                  </a:schemeClr>
                </a:solidFill>
                <a:latin typeface="Palatino Linotype" panose="02040502050505030304" pitchFamily="18" charset="0"/>
              </a:rPr>
              <a:t>different approaches to global history</a:t>
            </a:r>
            <a:r>
              <a:rPr lang="en-GB" sz="2400" dirty="0">
                <a:solidFill>
                  <a:schemeClr val="bg1"/>
                </a:solidFill>
                <a:latin typeface="Palatino Linotype" panose="02040502050505030304" pitchFamily="18" charset="0"/>
              </a:rPr>
              <a:t>.</a:t>
            </a:r>
          </a:p>
          <a:p>
            <a:pPr marL="633413" indent="-515938">
              <a:lnSpc>
                <a:spcPct val="120000"/>
              </a:lnSpc>
              <a:buNone/>
            </a:pPr>
            <a:endParaRPr lang="en-GB" sz="800" dirty="0">
              <a:solidFill>
                <a:schemeClr val="bg1"/>
              </a:solidFill>
              <a:latin typeface="Palatino Linotype" panose="02040502050505030304" pitchFamily="18" charset="0"/>
            </a:endParaRPr>
          </a:p>
          <a:p>
            <a:pPr marL="633413" indent="-515938">
              <a:lnSpc>
                <a:spcPct val="120000"/>
              </a:lnSpc>
              <a:buNone/>
            </a:pPr>
            <a:r>
              <a:rPr lang="en-GB" sz="2200" dirty="0">
                <a:solidFill>
                  <a:schemeClr val="bg1"/>
                </a:solidFill>
                <a:latin typeface="Palatino Linotype" panose="02040502050505030304" pitchFamily="18" charset="0"/>
              </a:rPr>
              <a:t>•	</a:t>
            </a:r>
            <a:r>
              <a:rPr lang="en-GB" sz="2400" dirty="0">
                <a:solidFill>
                  <a:schemeClr val="bg1"/>
                </a:solidFill>
                <a:latin typeface="Palatino Linotype" panose="02040502050505030304" pitchFamily="18" charset="0"/>
              </a:rPr>
              <a:t>Demonstrate a comprehension of the different way that academics have engaged with the concept of globalisation and </a:t>
            </a:r>
            <a:r>
              <a:rPr lang="en-GB" sz="2400" dirty="0" err="1">
                <a:solidFill>
                  <a:schemeClr val="bg1"/>
                </a:solidFill>
                <a:latin typeface="Palatino Linotype" panose="02040502050505030304" pitchFamily="18" charset="0"/>
              </a:rPr>
              <a:t>glocalisation</a:t>
            </a:r>
            <a:r>
              <a:rPr lang="en-GB" sz="2400" dirty="0">
                <a:solidFill>
                  <a:schemeClr val="bg1"/>
                </a:solidFill>
                <a:latin typeface="Palatino Linotype" panose="02040502050505030304" pitchFamily="18" charset="0"/>
              </a:rPr>
              <a:t>. In particular, to be able to </a:t>
            </a:r>
            <a:r>
              <a:rPr lang="en-GB" sz="2400" dirty="0">
                <a:solidFill>
                  <a:schemeClr val="accent1">
                    <a:lumMod val="40000"/>
                    <a:lumOff val="60000"/>
                  </a:schemeClr>
                </a:solidFill>
                <a:latin typeface="Palatino Linotype" panose="02040502050505030304" pitchFamily="18" charset="0"/>
              </a:rPr>
              <a:t>respond </a:t>
            </a:r>
            <a:r>
              <a:rPr lang="en-GB" sz="2400" u="sng" dirty="0">
                <a:solidFill>
                  <a:schemeClr val="accent1">
                    <a:lumMod val="40000"/>
                    <a:lumOff val="60000"/>
                  </a:schemeClr>
                </a:solidFill>
                <a:latin typeface="Palatino Linotype" panose="02040502050505030304" pitchFamily="18" charset="0"/>
              </a:rPr>
              <a:t>critically or creatively </a:t>
            </a:r>
            <a:r>
              <a:rPr lang="en-GB" sz="2400" dirty="0">
                <a:solidFill>
                  <a:schemeClr val="accent1">
                    <a:lumMod val="40000"/>
                    <a:lumOff val="60000"/>
                  </a:schemeClr>
                </a:solidFill>
                <a:latin typeface="Palatino Linotype" panose="02040502050505030304" pitchFamily="18" charset="0"/>
              </a:rPr>
              <a:t>to various archaeological and historical debates and </a:t>
            </a:r>
            <a:r>
              <a:rPr lang="en-GB" sz="2400" u="sng" dirty="0">
                <a:solidFill>
                  <a:schemeClr val="accent1">
                    <a:lumMod val="40000"/>
                    <a:lumOff val="60000"/>
                  </a:schemeClr>
                </a:solidFill>
                <a:latin typeface="Palatino Linotype" panose="02040502050505030304" pitchFamily="18" charset="0"/>
              </a:rPr>
              <a:t>contributions from the world of literature</a:t>
            </a:r>
            <a:r>
              <a:rPr lang="en-GB" sz="2400" dirty="0">
                <a:solidFill>
                  <a:schemeClr val="bg1"/>
                </a:solidFill>
                <a:latin typeface="Palatino Linotype" panose="02040502050505030304" pitchFamily="18" charset="0"/>
              </a:rPr>
              <a:t>.</a:t>
            </a:r>
            <a:endParaRPr lang="en-GB" dirty="0">
              <a:latin typeface="Palatino Linotype" panose="02040502050505030304" pitchFamily="18" charset="0"/>
            </a:endParaRPr>
          </a:p>
        </p:txBody>
      </p:sp>
      <p:sp>
        <p:nvSpPr>
          <p:cNvPr id="5" name="TextBox 4">
            <a:extLst>
              <a:ext uri="{FF2B5EF4-FFF2-40B4-BE49-F238E27FC236}">
                <a16:creationId xmlns:a16="http://schemas.microsoft.com/office/drawing/2014/main" id="{763CEB96-A782-4821-9290-30A405C47488}"/>
              </a:ext>
            </a:extLst>
          </p:cNvPr>
          <p:cNvSpPr txBox="1"/>
          <p:nvPr/>
        </p:nvSpPr>
        <p:spPr>
          <a:xfrm>
            <a:off x="182131" y="292096"/>
            <a:ext cx="12201194" cy="830997"/>
          </a:xfrm>
          <a:prstGeom prst="rect">
            <a:avLst/>
          </a:prstGeom>
          <a:noFill/>
        </p:spPr>
        <p:txBody>
          <a:bodyPr wrap="square">
            <a:spAutoFit/>
          </a:bodyPr>
          <a:lstStyle/>
          <a:p>
            <a:pPr algn="l"/>
            <a:r>
              <a:rPr lang="en-GB" sz="2400" b="0" i="0" dirty="0">
                <a:solidFill>
                  <a:schemeClr val="bg1"/>
                </a:solidFill>
                <a:effectLst/>
              </a:rPr>
              <a:t>We need history, but not the way a spoiled loafer in the garden of knowledge needs it. </a:t>
            </a:r>
          </a:p>
          <a:p>
            <a:pPr algn="l"/>
            <a:r>
              <a:rPr lang="en-GB" sz="2400" dirty="0">
                <a:solidFill>
                  <a:schemeClr val="bg1"/>
                </a:solidFill>
              </a:rPr>
              <a:t>					</a:t>
            </a:r>
            <a:r>
              <a:rPr lang="en-GB" sz="2000" b="0" i="0" dirty="0">
                <a:solidFill>
                  <a:schemeClr val="bg1"/>
                </a:solidFill>
                <a:effectLst/>
              </a:rPr>
              <a:t> 	Nietzsche, ‘Of the Use and Abuse of History</a:t>
            </a:r>
            <a:r>
              <a:rPr lang="en-GB" sz="2400" b="0" i="0" dirty="0">
                <a:solidFill>
                  <a:schemeClr val="bg1"/>
                </a:solidFill>
                <a:effectLst/>
              </a:rPr>
              <a:t>’</a:t>
            </a:r>
          </a:p>
        </p:txBody>
      </p:sp>
      <p:cxnSp>
        <p:nvCxnSpPr>
          <p:cNvPr id="7" name="Straight Connector 6">
            <a:extLst>
              <a:ext uri="{FF2B5EF4-FFF2-40B4-BE49-F238E27FC236}">
                <a16:creationId xmlns:a16="http://schemas.microsoft.com/office/drawing/2014/main" id="{8DEF2A45-1A77-4C86-A8CA-9973F75AA35B}"/>
              </a:ext>
            </a:extLst>
          </p:cNvPr>
          <p:cNvCxnSpPr/>
          <p:nvPr/>
        </p:nvCxnSpPr>
        <p:spPr>
          <a:xfrm>
            <a:off x="263352" y="1484784"/>
            <a:ext cx="11665296" cy="0"/>
          </a:xfrm>
          <a:prstGeom prst="line">
            <a:avLst/>
          </a:prstGeom>
          <a:ln>
            <a:solidFill>
              <a:schemeClr val="accent1">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538878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03D18D-1E50-4281-8201-1D487359F482}"/>
              </a:ext>
            </a:extLst>
          </p:cNvPr>
          <p:cNvSpPr txBox="1"/>
          <p:nvPr/>
        </p:nvSpPr>
        <p:spPr>
          <a:xfrm>
            <a:off x="767408" y="620688"/>
            <a:ext cx="10560496" cy="584775"/>
          </a:xfrm>
          <a:prstGeom prst="rect">
            <a:avLst/>
          </a:prstGeom>
          <a:noFill/>
        </p:spPr>
        <p:txBody>
          <a:bodyPr wrap="square">
            <a:spAutoFit/>
          </a:bodyPr>
          <a:lstStyle/>
          <a:p>
            <a:r>
              <a:rPr lang="en-GB" sz="3200" b="1" i="0" dirty="0">
                <a:solidFill>
                  <a:srgbClr val="92D050"/>
                </a:solidFill>
                <a:effectLst/>
                <a:latin typeface="+mj-lt"/>
              </a:rPr>
              <a:t>Historiographical metafiction : precursors</a:t>
            </a:r>
            <a:endParaRPr lang="en-GB" sz="3200" dirty="0">
              <a:solidFill>
                <a:srgbClr val="92D050"/>
              </a:solidFill>
              <a:latin typeface="+mj-lt"/>
            </a:endParaRPr>
          </a:p>
        </p:txBody>
      </p:sp>
      <p:sp>
        <p:nvSpPr>
          <p:cNvPr id="4" name="TextBox 3">
            <a:extLst>
              <a:ext uri="{FF2B5EF4-FFF2-40B4-BE49-F238E27FC236}">
                <a16:creationId xmlns:a16="http://schemas.microsoft.com/office/drawing/2014/main" id="{528F814F-D6BF-4095-913F-DDB4B654BC32}"/>
              </a:ext>
            </a:extLst>
          </p:cNvPr>
          <p:cNvSpPr txBox="1"/>
          <p:nvPr/>
        </p:nvSpPr>
        <p:spPr>
          <a:xfrm>
            <a:off x="263352" y="1628800"/>
            <a:ext cx="11352584" cy="5632311"/>
          </a:xfrm>
          <a:prstGeom prst="rect">
            <a:avLst/>
          </a:prstGeom>
          <a:noFill/>
        </p:spPr>
        <p:txBody>
          <a:bodyPr wrap="square">
            <a:spAutoFit/>
          </a:bodyPr>
          <a:lstStyle/>
          <a:p>
            <a:r>
              <a:rPr lang="en-GB" sz="2400" dirty="0">
                <a:solidFill>
                  <a:schemeClr val="bg1"/>
                </a:solidFill>
              </a:rPr>
              <a:t>Timeline: France</a:t>
            </a:r>
          </a:p>
          <a:p>
            <a:r>
              <a:rPr lang="en-GB" sz="2400" dirty="0">
                <a:solidFill>
                  <a:schemeClr val="bg1"/>
                </a:solidFill>
              </a:rPr>
              <a:t> </a:t>
            </a:r>
          </a:p>
          <a:p>
            <a:r>
              <a:rPr lang="en-GB" sz="2400" dirty="0">
                <a:solidFill>
                  <a:schemeClr val="bg1"/>
                </a:solidFill>
              </a:rPr>
              <a:t>1954 to 1962 Algerian war of independence France and the Algerian National Liberation Front (French: Front de </a:t>
            </a:r>
            <a:r>
              <a:rPr lang="en-GB" sz="2400" dirty="0" err="1">
                <a:solidFill>
                  <a:schemeClr val="bg1"/>
                </a:solidFill>
              </a:rPr>
              <a:t>Libération</a:t>
            </a:r>
            <a:r>
              <a:rPr lang="en-GB" sz="2400" dirty="0">
                <a:solidFill>
                  <a:schemeClr val="bg1"/>
                </a:solidFill>
              </a:rPr>
              <a:t> </a:t>
            </a:r>
            <a:r>
              <a:rPr lang="en-GB" sz="2400" dirty="0" err="1">
                <a:solidFill>
                  <a:schemeClr val="bg1"/>
                </a:solidFill>
              </a:rPr>
              <a:t>Nationale</a:t>
            </a:r>
            <a:r>
              <a:rPr lang="en-GB" sz="2400" dirty="0">
                <a:solidFill>
                  <a:schemeClr val="bg1"/>
                </a:solidFill>
              </a:rPr>
              <a:t> – FLN)</a:t>
            </a:r>
          </a:p>
          <a:p>
            <a:r>
              <a:rPr lang="en-GB" sz="2400" i="1" dirty="0">
                <a:solidFill>
                  <a:schemeClr val="bg1"/>
                </a:solidFill>
              </a:rPr>
              <a:t>Key intellectuals  </a:t>
            </a:r>
            <a:r>
              <a:rPr lang="en-GB" sz="2400" dirty="0">
                <a:solidFill>
                  <a:schemeClr val="bg1"/>
                </a:solidFill>
              </a:rPr>
              <a:t>Jean Paul Sartre, Simone de Beauvoir, Albert Camus, Frantz Fanon </a:t>
            </a:r>
          </a:p>
          <a:p>
            <a:r>
              <a:rPr lang="en-GB" sz="2400" dirty="0">
                <a:solidFill>
                  <a:schemeClr val="bg1"/>
                </a:solidFill>
              </a:rPr>
              <a:t>		</a:t>
            </a:r>
          </a:p>
          <a:p>
            <a:r>
              <a:rPr lang="en-GB" sz="2400" dirty="0">
                <a:solidFill>
                  <a:schemeClr val="bg1"/>
                </a:solidFill>
              </a:rPr>
              <a:t>1968 –student uprising in Paris attempt to overthrow govt </a:t>
            </a:r>
          </a:p>
          <a:p>
            <a:r>
              <a:rPr lang="en-GB" sz="2400" dirty="0">
                <a:solidFill>
                  <a:schemeClr val="bg1"/>
                </a:solidFill>
              </a:rPr>
              <a:t>Gains but not success in the attempt turn to analysis – development of deconstruction</a:t>
            </a:r>
          </a:p>
          <a:p>
            <a:r>
              <a:rPr lang="en-GB" sz="2400" i="1" dirty="0">
                <a:solidFill>
                  <a:schemeClr val="bg1"/>
                </a:solidFill>
              </a:rPr>
              <a:t>Key figures </a:t>
            </a:r>
          </a:p>
          <a:p>
            <a:r>
              <a:rPr lang="en-GB" sz="2400" dirty="0">
                <a:solidFill>
                  <a:schemeClr val="bg1"/>
                </a:solidFill>
              </a:rPr>
              <a:t>Jean Baudrillard, Jacques Derrida (b Algeria), Michel Foucault, Jean-François Lyotard, Julia Kristeva (b Bulgaria) Hélène </a:t>
            </a:r>
            <a:r>
              <a:rPr lang="en-GB" sz="2400" dirty="0" err="1">
                <a:solidFill>
                  <a:schemeClr val="bg1"/>
                </a:solidFill>
              </a:rPr>
              <a:t>Cixous</a:t>
            </a:r>
            <a:r>
              <a:rPr lang="en-GB" sz="2400" dirty="0">
                <a:solidFill>
                  <a:schemeClr val="bg1"/>
                </a:solidFill>
              </a:rPr>
              <a:t> (b Algeria), Luce </a:t>
            </a:r>
            <a:r>
              <a:rPr lang="en-GB" sz="2400" dirty="0" err="1">
                <a:solidFill>
                  <a:schemeClr val="bg1"/>
                </a:solidFill>
              </a:rPr>
              <a:t>Irigaray</a:t>
            </a:r>
            <a:r>
              <a:rPr lang="en-GB" sz="2400" dirty="0">
                <a:solidFill>
                  <a:schemeClr val="bg1"/>
                </a:solidFill>
              </a:rPr>
              <a:t> (b Belgium)</a:t>
            </a:r>
          </a:p>
          <a:p>
            <a:endParaRPr lang="en-GB" sz="2400" dirty="0">
              <a:solidFill>
                <a:schemeClr val="bg1"/>
              </a:solidFill>
            </a:endParaRPr>
          </a:p>
          <a:p>
            <a:endParaRPr lang="en-GB" sz="2400" dirty="0">
              <a:solidFill>
                <a:schemeClr val="bg1"/>
              </a:solidFill>
            </a:endParaRPr>
          </a:p>
        </p:txBody>
      </p:sp>
    </p:spTree>
    <p:extLst>
      <p:ext uri="{BB962C8B-B14F-4D97-AF65-F5344CB8AC3E}">
        <p14:creationId xmlns:p14="http://schemas.microsoft.com/office/powerpoint/2010/main" val="1687201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2" descr="Jacques Sauvageot, center right, one of the protest leaders, and other students marching in Paris. Universities across the country shut down during the protests.">
            <a:extLst>
              <a:ext uri="{FF2B5EF4-FFF2-40B4-BE49-F238E27FC236}">
                <a16:creationId xmlns:a16="http://schemas.microsoft.com/office/drawing/2014/main" id="{CAC62031-475C-4A6F-9D50-553BA90651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80176" y="3706897"/>
            <a:ext cx="4656802" cy="3151103"/>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Posters at a French university celebrating communist leaders.">
            <a:extLst>
              <a:ext uri="{FF2B5EF4-FFF2-40B4-BE49-F238E27FC236}">
                <a16:creationId xmlns:a16="http://schemas.microsoft.com/office/drawing/2014/main" id="{44004160-F490-43ED-9842-AD7588A1524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819" y="54730"/>
            <a:ext cx="3914910" cy="261646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Riot police in front of the Le Rex cinema on the Grands Boulevards in Paris. The 1968 Cannes Film Festival was cancelled about halfway through its run because of the protests and strikes.">
            <a:extLst>
              <a:ext uri="{FF2B5EF4-FFF2-40B4-BE49-F238E27FC236}">
                <a16:creationId xmlns:a16="http://schemas.microsoft.com/office/drawing/2014/main" id="{2DE01798-BFC6-4FD6-93CE-A8EB3F9DB1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3898" y="70124"/>
            <a:ext cx="4176464" cy="278431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74AE9D13-8669-4B96-9217-E47FFC1CBCB2}"/>
              </a:ext>
            </a:extLst>
          </p:cNvPr>
          <p:cNvSpPr txBox="1"/>
          <p:nvPr/>
        </p:nvSpPr>
        <p:spPr>
          <a:xfrm>
            <a:off x="49819" y="5587798"/>
            <a:ext cx="5686141" cy="1200329"/>
          </a:xfrm>
          <a:prstGeom prst="rect">
            <a:avLst/>
          </a:prstGeom>
          <a:solidFill>
            <a:schemeClr val="tx1"/>
          </a:solidFill>
        </p:spPr>
        <p:txBody>
          <a:bodyPr wrap="square">
            <a:spAutoFit/>
          </a:bodyPr>
          <a:lstStyle/>
          <a:p>
            <a:r>
              <a:rPr lang="en-GB" dirty="0">
                <a:solidFill>
                  <a:schemeClr val="bg1"/>
                </a:solidFill>
              </a:rPr>
              <a:t>Students in the Latin Quarter being led to a police station on May 11. Hundreds of students were arrested during the protests that night, and hundreds more hospitalized, as were a number of police officers</a:t>
            </a:r>
          </a:p>
        </p:txBody>
      </p:sp>
      <p:sp>
        <p:nvSpPr>
          <p:cNvPr id="12" name="TextBox 11">
            <a:extLst>
              <a:ext uri="{FF2B5EF4-FFF2-40B4-BE49-F238E27FC236}">
                <a16:creationId xmlns:a16="http://schemas.microsoft.com/office/drawing/2014/main" id="{B2BCD855-62A7-4911-9FE6-0B184A8E36C4}"/>
              </a:ext>
            </a:extLst>
          </p:cNvPr>
          <p:cNvSpPr txBox="1"/>
          <p:nvPr/>
        </p:nvSpPr>
        <p:spPr>
          <a:xfrm>
            <a:off x="2999656" y="29835"/>
            <a:ext cx="3240360" cy="1200329"/>
          </a:xfrm>
          <a:prstGeom prst="rect">
            <a:avLst/>
          </a:prstGeom>
          <a:solidFill>
            <a:schemeClr val="tx1"/>
          </a:solidFill>
        </p:spPr>
        <p:txBody>
          <a:bodyPr wrap="square">
            <a:spAutoFit/>
          </a:bodyPr>
          <a:lstStyle/>
          <a:p>
            <a:r>
              <a:rPr lang="en-GB" dirty="0">
                <a:solidFill>
                  <a:schemeClr val="bg1"/>
                </a:solidFill>
              </a:rPr>
              <a:t>Posters at a French university celebrating communist leaders.</a:t>
            </a:r>
          </a:p>
          <a:p>
            <a:endParaRPr lang="en-GB" dirty="0">
              <a:solidFill>
                <a:schemeClr val="bg1"/>
              </a:solidFill>
            </a:endParaRPr>
          </a:p>
        </p:txBody>
      </p:sp>
      <p:sp>
        <p:nvSpPr>
          <p:cNvPr id="16" name="TextBox 15">
            <a:extLst>
              <a:ext uri="{FF2B5EF4-FFF2-40B4-BE49-F238E27FC236}">
                <a16:creationId xmlns:a16="http://schemas.microsoft.com/office/drawing/2014/main" id="{B88294F5-F936-454B-BC32-873EABC4DC61}"/>
              </a:ext>
            </a:extLst>
          </p:cNvPr>
          <p:cNvSpPr txBox="1"/>
          <p:nvPr/>
        </p:nvSpPr>
        <p:spPr>
          <a:xfrm>
            <a:off x="5405950" y="4682284"/>
            <a:ext cx="3186075" cy="1200329"/>
          </a:xfrm>
          <a:prstGeom prst="rect">
            <a:avLst/>
          </a:prstGeom>
          <a:solidFill>
            <a:schemeClr val="tx1"/>
          </a:solidFill>
        </p:spPr>
        <p:txBody>
          <a:bodyPr wrap="square">
            <a:spAutoFit/>
          </a:bodyPr>
          <a:lstStyle/>
          <a:p>
            <a:r>
              <a:rPr lang="en-GB" dirty="0">
                <a:solidFill>
                  <a:schemeClr val="bg1"/>
                </a:solidFill>
              </a:rPr>
              <a:t>Jacques </a:t>
            </a:r>
            <a:r>
              <a:rPr lang="en-GB" dirty="0" err="1">
                <a:solidFill>
                  <a:schemeClr val="bg1"/>
                </a:solidFill>
              </a:rPr>
              <a:t>Sauvageot</a:t>
            </a:r>
            <a:r>
              <a:rPr lang="en-GB" dirty="0">
                <a:solidFill>
                  <a:schemeClr val="bg1"/>
                </a:solidFill>
              </a:rPr>
              <a:t>, </a:t>
            </a:r>
            <a:r>
              <a:rPr lang="en-GB" dirty="0" err="1">
                <a:solidFill>
                  <a:schemeClr val="bg1"/>
                </a:solidFill>
              </a:rPr>
              <a:t>center</a:t>
            </a:r>
            <a:r>
              <a:rPr lang="en-GB" dirty="0">
                <a:solidFill>
                  <a:schemeClr val="bg1"/>
                </a:solidFill>
              </a:rPr>
              <a:t> right, one of the protest leaders, and other students marching in Paris</a:t>
            </a:r>
          </a:p>
        </p:txBody>
      </p:sp>
      <p:pic>
        <p:nvPicPr>
          <p:cNvPr id="19" name="Picture 2" descr="A student hurling rocks at the police in Paris during the May 1968 student uprising. The protests transformed France.">
            <a:extLst>
              <a:ext uri="{FF2B5EF4-FFF2-40B4-BE49-F238E27FC236}">
                <a16:creationId xmlns:a16="http://schemas.microsoft.com/office/drawing/2014/main" id="{84314026-90C7-42C4-BC4E-04E110B09F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0618" y="669871"/>
            <a:ext cx="4397436" cy="2880320"/>
          </a:xfrm>
          <a:prstGeom prst="rect">
            <a:avLst/>
          </a:prstGeom>
          <a:noFill/>
          <a:extLst>
            <a:ext uri="{909E8E84-426E-40DD-AFC4-6F175D3DCCD1}">
              <a14:hiddenFill xmlns:a14="http://schemas.microsoft.com/office/drawing/2010/main">
                <a:solidFill>
                  <a:srgbClr val="FFFFFF"/>
                </a:solidFill>
              </a14:hiddenFill>
            </a:ext>
          </a:extLst>
        </p:spPr>
      </p:pic>
      <p:pic>
        <p:nvPicPr>
          <p:cNvPr id="20" name="Picture 2" descr="Students in the Latin Quarter being led to a police station on May 11. Hundreds of students were arrested during the protests that night, and hundreds more hospitalized, as were a number of police officers.">
            <a:extLst>
              <a:ext uri="{FF2B5EF4-FFF2-40B4-BE49-F238E27FC236}">
                <a16:creationId xmlns:a16="http://schemas.microsoft.com/office/drawing/2014/main" id="{AAB87BCF-9059-4171-A9BE-824CAD2EB0C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334" y="2410646"/>
            <a:ext cx="4796792" cy="3437701"/>
          </a:xfrm>
          <a:prstGeom prst="rect">
            <a:avLst/>
          </a:prstGeom>
          <a:noFill/>
          <a:extLst>
            <a:ext uri="{909E8E84-426E-40DD-AFC4-6F175D3DCCD1}">
              <a14:hiddenFill xmlns:a14="http://schemas.microsoft.com/office/drawing/2010/main">
                <a:solidFill>
                  <a:srgbClr val="FFFFFF"/>
                </a:solidFill>
              </a14:hiddenFill>
            </a:ext>
          </a:extLst>
        </p:spPr>
      </p:pic>
      <p:sp>
        <p:nvSpPr>
          <p:cNvPr id="21" name="TextBox 20">
            <a:extLst>
              <a:ext uri="{FF2B5EF4-FFF2-40B4-BE49-F238E27FC236}">
                <a16:creationId xmlns:a16="http://schemas.microsoft.com/office/drawing/2014/main" id="{295B4ED8-430C-4A34-A5A2-0C16A00A2AF1}"/>
              </a:ext>
            </a:extLst>
          </p:cNvPr>
          <p:cNvSpPr txBox="1"/>
          <p:nvPr/>
        </p:nvSpPr>
        <p:spPr>
          <a:xfrm>
            <a:off x="3397026" y="3223437"/>
            <a:ext cx="4104456" cy="923330"/>
          </a:xfrm>
          <a:prstGeom prst="rect">
            <a:avLst/>
          </a:prstGeom>
          <a:solidFill>
            <a:schemeClr val="tx1"/>
          </a:solidFill>
        </p:spPr>
        <p:txBody>
          <a:bodyPr wrap="square">
            <a:spAutoFit/>
          </a:bodyPr>
          <a:lstStyle/>
          <a:p>
            <a:r>
              <a:rPr lang="en-GB" dirty="0">
                <a:solidFill>
                  <a:schemeClr val="bg1"/>
                </a:solidFill>
              </a:rPr>
              <a:t>A student hurling rocks at the police in Paris during the May 1968 student uprising.</a:t>
            </a:r>
          </a:p>
        </p:txBody>
      </p:sp>
      <p:sp>
        <p:nvSpPr>
          <p:cNvPr id="22" name="TextBox 21">
            <a:extLst>
              <a:ext uri="{FF2B5EF4-FFF2-40B4-BE49-F238E27FC236}">
                <a16:creationId xmlns:a16="http://schemas.microsoft.com/office/drawing/2014/main" id="{58204BA4-BB3C-4500-ABB6-258CC27337D8}"/>
              </a:ext>
            </a:extLst>
          </p:cNvPr>
          <p:cNvSpPr txBox="1"/>
          <p:nvPr/>
        </p:nvSpPr>
        <p:spPr>
          <a:xfrm>
            <a:off x="8004492" y="2229569"/>
            <a:ext cx="4110709" cy="1477328"/>
          </a:xfrm>
          <a:prstGeom prst="rect">
            <a:avLst/>
          </a:prstGeom>
          <a:solidFill>
            <a:schemeClr val="tx1"/>
          </a:solidFill>
        </p:spPr>
        <p:txBody>
          <a:bodyPr wrap="square">
            <a:spAutoFit/>
          </a:bodyPr>
          <a:lstStyle/>
          <a:p>
            <a:r>
              <a:rPr lang="en-GB" dirty="0">
                <a:solidFill>
                  <a:schemeClr val="bg1"/>
                </a:solidFill>
              </a:rPr>
              <a:t>Riot police in front of the Le Rex cinema on the Grands Boulevards in Paris. The 1968 Cannes Film Festival was cancelled halfway through its run because of the protests and strikes.</a:t>
            </a:r>
          </a:p>
        </p:txBody>
      </p:sp>
    </p:spTree>
    <p:extLst>
      <p:ext uri="{BB962C8B-B14F-4D97-AF65-F5344CB8AC3E}">
        <p14:creationId xmlns:p14="http://schemas.microsoft.com/office/powerpoint/2010/main" val="1464089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170" name="Picture 2">
            <a:extLst>
              <a:ext uri="{FF2B5EF4-FFF2-40B4-BE49-F238E27FC236}">
                <a16:creationId xmlns:a16="http://schemas.microsoft.com/office/drawing/2014/main" id="{25112D0D-1040-40E5-9976-2FF6B7DA20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725" y="332656"/>
            <a:ext cx="5896437" cy="3960440"/>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Strikers at the Renault factory in Boulogne-Billancourt on May 27.">
            <a:extLst>
              <a:ext uri="{FF2B5EF4-FFF2-40B4-BE49-F238E27FC236}">
                <a16:creationId xmlns:a16="http://schemas.microsoft.com/office/drawing/2014/main" id="{8A388092-C0F0-4F5E-A1B2-21791BE602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4840" y="692696"/>
            <a:ext cx="5896437" cy="393095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C75A587F-C7EC-47B3-8089-532BF2865B4E}"/>
              </a:ext>
            </a:extLst>
          </p:cNvPr>
          <p:cNvSpPr txBox="1"/>
          <p:nvPr/>
        </p:nvSpPr>
        <p:spPr>
          <a:xfrm>
            <a:off x="6960096" y="4797152"/>
            <a:ext cx="5544616" cy="646331"/>
          </a:xfrm>
          <a:prstGeom prst="rect">
            <a:avLst/>
          </a:prstGeom>
          <a:noFill/>
        </p:spPr>
        <p:txBody>
          <a:bodyPr wrap="square">
            <a:spAutoFit/>
          </a:bodyPr>
          <a:lstStyle>
            <a:defPPr>
              <a:defRPr lang="en-US"/>
            </a:defPPr>
            <a:lvl1pPr>
              <a:defRPr>
                <a:solidFill>
                  <a:schemeClr val="bg1"/>
                </a:solidFill>
              </a:defRPr>
            </a:lvl1pPr>
          </a:lstStyle>
          <a:p>
            <a:r>
              <a:rPr lang="en-GB" dirty="0"/>
              <a:t>Strikers at the Renault factory in Boulogne-Billancourt on May 27</a:t>
            </a:r>
          </a:p>
        </p:txBody>
      </p:sp>
      <p:sp>
        <p:nvSpPr>
          <p:cNvPr id="7" name="TextBox 6">
            <a:extLst>
              <a:ext uri="{FF2B5EF4-FFF2-40B4-BE49-F238E27FC236}">
                <a16:creationId xmlns:a16="http://schemas.microsoft.com/office/drawing/2014/main" id="{0DD4D1E0-86CA-4DFE-9DF3-6B46ADD67339}"/>
              </a:ext>
            </a:extLst>
          </p:cNvPr>
          <p:cNvSpPr txBox="1"/>
          <p:nvPr/>
        </p:nvSpPr>
        <p:spPr>
          <a:xfrm>
            <a:off x="335360" y="4623654"/>
            <a:ext cx="4680520" cy="923330"/>
          </a:xfrm>
          <a:prstGeom prst="rect">
            <a:avLst/>
          </a:prstGeom>
          <a:noFill/>
        </p:spPr>
        <p:txBody>
          <a:bodyPr wrap="square">
            <a:spAutoFit/>
          </a:bodyPr>
          <a:lstStyle/>
          <a:p>
            <a:r>
              <a:rPr lang="en-GB" dirty="0">
                <a:solidFill>
                  <a:schemeClr val="bg1"/>
                </a:solidFill>
              </a:rPr>
              <a:t>The French philosopher Jean-Paul Sartre, right, addressing students at the Sorbonne on May 20, 1968</a:t>
            </a:r>
          </a:p>
        </p:txBody>
      </p:sp>
    </p:spTree>
    <p:extLst>
      <p:ext uri="{BB962C8B-B14F-4D97-AF65-F5344CB8AC3E}">
        <p14:creationId xmlns:p14="http://schemas.microsoft.com/office/powerpoint/2010/main" val="18827685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E03D18D-1E50-4281-8201-1D487359F482}"/>
              </a:ext>
            </a:extLst>
          </p:cNvPr>
          <p:cNvSpPr txBox="1"/>
          <p:nvPr/>
        </p:nvSpPr>
        <p:spPr>
          <a:xfrm>
            <a:off x="695400" y="188640"/>
            <a:ext cx="10560496" cy="584775"/>
          </a:xfrm>
          <a:prstGeom prst="rect">
            <a:avLst/>
          </a:prstGeom>
          <a:noFill/>
        </p:spPr>
        <p:txBody>
          <a:bodyPr wrap="square">
            <a:spAutoFit/>
          </a:bodyPr>
          <a:lstStyle/>
          <a:p>
            <a:r>
              <a:rPr lang="en-GB" sz="3200" b="1" i="0" dirty="0">
                <a:solidFill>
                  <a:srgbClr val="92D050"/>
                </a:solidFill>
                <a:effectLst/>
                <a:latin typeface="+mj-lt"/>
              </a:rPr>
              <a:t>Historiographical metafiction : precursors</a:t>
            </a:r>
            <a:endParaRPr lang="en-GB" sz="3200" dirty="0">
              <a:solidFill>
                <a:srgbClr val="92D050"/>
              </a:solidFill>
              <a:latin typeface="+mj-lt"/>
            </a:endParaRPr>
          </a:p>
        </p:txBody>
      </p:sp>
      <p:sp>
        <p:nvSpPr>
          <p:cNvPr id="4" name="TextBox 3">
            <a:extLst>
              <a:ext uri="{FF2B5EF4-FFF2-40B4-BE49-F238E27FC236}">
                <a16:creationId xmlns:a16="http://schemas.microsoft.com/office/drawing/2014/main" id="{528F814F-D6BF-4095-913F-DDB4B654BC32}"/>
              </a:ext>
            </a:extLst>
          </p:cNvPr>
          <p:cNvSpPr txBox="1"/>
          <p:nvPr/>
        </p:nvSpPr>
        <p:spPr>
          <a:xfrm>
            <a:off x="335360" y="836712"/>
            <a:ext cx="11737304" cy="5632311"/>
          </a:xfrm>
          <a:prstGeom prst="rect">
            <a:avLst/>
          </a:prstGeom>
          <a:noFill/>
        </p:spPr>
        <p:txBody>
          <a:bodyPr wrap="square">
            <a:spAutoFit/>
          </a:bodyPr>
          <a:lstStyle/>
          <a:p>
            <a:r>
              <a:rPr lang="en-GB" sz="2400" dirty="0">
                <a:solidFill>
                  <a:schemeClr val="bg1"/>
                </a:solidFill>
              </a:rPr>
              <a:t>Timeline: USA</a:t>
            </a:r>
          </a:p>
          <a:p>
            <a:r>
              <a:rPr lang="en-GB" sz="2400" dirty="0">
                <a:solidFill>
                  <a:schemeClr val="bg1"/>
                </a:solidFill>
              </a:rPr>
              <a:t> </a:t>
            </a:r>
          </a:p>
          <a:p>
            <a:r>
              <a:rPr lang="en-GB" sz="2400" dirty="0">
                <a:solidFill>
                  <a:schemeClr val="bg1"/>
                </a:solidFill>
              </a:rPr>
              <a:t>1950s and 1960s civil rights movement :  a struggle for social justice that took place mainly during the for Black Americans    </a:t>
            </a:r>
          </a:p>
          <a:p>
            <a:r>
              <a:rPr lang="en-GB" sz="2400" i="1" dirty="0">
                <a:solidFill>
                  <a:schemeClr val="bg1"/>
                </a:solidFill>
              </a:rPr>
              <a:t>Key figures </a:t>
            </a:r>
            <a:r>
              <a:rPr lang="en-GB" sz="2400" dirty="0">
                <a:solidFill>
                  <a:schemeClr val="bg1"/>
                </a:solidFill>
              </a:rPr>
              <a:t>Martin Luther King </a:t>
            </a:r>
            <a:r>
              <a:rPr lang="en-GB" sz="2400" i="1" dirty="0">
                <a:solidFill>
                  <a:schemeClr val="bg1"/>
                </a:solidFill>
              </a:rPr>
              <a:t> </a:t>
            </a:r>
            <a:r>
              <a:rPr lang="en-GB" sz="2400" dirty="0">
                <a:solidFill>
                  <a:schemeClr val="bg1"/>
                </a:solidFill>
              </a:rPr>
              <a:t>Harriet Tubman, Sojourner Truth, Rosa Parks, and Malcolm X - </a:t>
            </a:r>
            <a:r>
              <a:rPr lang="en-GB" sz="2400" i="1" dirty="0">
                <a:solidFill>
                  <a:schemeClr val="bg1"/>
                </a:solidFill>
              </a:rPr>
              <a:t>Historian</a:t>
            </a:r>
            <a:r>
              <a:rPr lang="en-GB" sz="2400" dirty="0">
                <a:solidFill>
                  <a:schemeClr val="bg1"/>
                </a:solidFill>
              </a:rPr>
              <a:t>  W.E.B. Du </a:t>
            </a:r>
            <a:r>
              <a:rPr lang="en-GB" sz="2400" dirty="0" err="1">
                <a:solidFill>
                  <a:schemeClr val="bg1"/>
                </a:solidFill>
              </a:rPr>
              <a:t>Bois</a:t>
            </a:r>
            <a:r>
              <a:rPr lang="en-GB" sz="2400" dirty="0">
                <a:solidFill>
                  <a:schemeClr val="bg1"/>
                </a:solidFill>
              </a:rPr>
              <a:t> </a:t>
            </a:r>
          </a:p>
          <a:p>
            <a:endParaRPr lang="en-GB" sz="2400" dirty="0">
              <a:solidFill>
                <a:schemeClr val="bg1"/>
              </a:solidFill>
            </a:endParaRPr>
          </a:p>
          <a:p>
            <a:pPr algn="ctr"/>
            <a:r>
              <a:rPr lang="en-GB" sz="2400" dirty="0">
                <a:solidFill>
                  <a:schemeClr val="accent1">
                    <a:lumMod val="40000"/>
                    <a:lumOff val="60000"/>
                  </a:schemeClr>
                </a:solidFill>
              </a:rPr>
              <a:t>If America's soul becomes totally poisoned, part of the autopsy</a:t>
            </a:r>
          </a:p>
          <a:p>
            <a:pPr algn="ctr"/>
            <a:r>
              <a:rPr lang="en-GB" sz="2400" dirty="0">
                <a:solidFill>
                  <a:schemeClr val="accent1">
                    <a:lumMod val="40000"/>
                    <a:lumOff val="60000"/>
                  </a:schemeClr>
                </a:solidFill>
              </a:rPr>
              <a:t> must read "Vietnam.“ — Martin Luther King Jr., 1967</a:t>
            </a:r>
          </a:p>
          <a:p>
            <a:endParaRPr lang="en-GB" sz="2400" dirty="0">
              <a:solidFill>
                <a:schemeClr val="accent1">
                  <a:lumMod val="40000"/>
                  <a:lumOff val="60000"/>
                </a:schemeClr>
              </a:solidFill>
            </a:endParaRPr>
          </a:p>
          <a:p>
            <a:r>
              <a:rPr lang="en-GB" sz="2400" dirty="0">
                <a:solidFill>
                  <a:schemeClr val="bg1"/>
                </a:solidFill>
              </a:rPr>
              <a:t>1964 –1970s - the peace movement within the United States </a:t>
            </a:r>
          </a:p>
          <a:p>
            <a:r>
              <a:rPr lang="en-GB" sz="2400" dirty="0">
                <a:solidFill>
                  <a:schemeClr val="bg1"/>
                </a:solidFill>
              </a:rPr>
              <a:t>Drew on African-American civil rights, women's liberation, Chicano Movements, and sectors of organized </a:t>
            </a:r>
            <a:r>
              <a:rPr lang="en-GB" sz="2400" dirty="0" err="1">
                <a:solidFill>
                  <a:schemeClr val="bg1"/>
                </a:solidFill>
              </a:rPr>
              <a:t>labor</a:t>
            </a:r>
            <a:r>
              <a:rPr lang="en-GB" sz="2400" dirty="0">
                <a:solidFill>
                  <a:schemeClr val="bg1"/>
                </a:solidFill>
              </a:rPr>
              <a:t>. Additional involvement came from many other groups, including educators, clergy, academics, journalists, lawyers, physicians—such as Benjamin Spock—and military veterans.</a:t>
            </a:r>
          </a:p>
        </p:txBody>
      </p:sp>
    </p:spTree>
    <p:extLst>
      <p:ext uri="{BB962C8B-B14F-4D97-AF65-F5344CB8AC3E}">
        <p14:creationId xmlns:p14="http://schemas.microsoft.com/office/powerpoint/2010/main" val="2891030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4EA71C2-1B3F-41CB-8E3D-B76F75EAA5D1}"/>
              </a:ext>
            </a:extLst>
          </p:cNvPr>
          <p:cNvSpPr txBox="1"/>
          <p:nvPr/>
        </p:nvSpPr>
        <p:spPr>
          <a:xfrm>
            <a:off x="6369875" y="819360"/>
            <a:ext cx="2354074" cy="400110"/>
          </a:xfrm>
          <a:prstGeom prst="rect">
            <a:avLst/>
          </a:prstGeom>
          <a:noFill/>
        </p:spPr>
        <p:txBody>
          <a:bodyPr wrap="square">
            <a:spAutoFit/>
          </a:bodyPr>
          <a:lstStyle/>
          <a:p>
            <a:r>
              <a:rPr lang="en-GB" sz="2000" dirty="0">
                <a:solidFill>
                  <a:schemeClr val="bg1"/>
                </a:solidFill>
                <a:latin typeface="+mj-lt"/>
              </a:rPr>
              <a:t>civil rights</a:t>
            </a:r>
            <a:endParaRPr lang="en-GB" sz="2000" dirty="0">
              <a:latin typeface="+mj-lt"/>
            </a:endParaRPr>
          </a:p>
        </p:txBody>
      </p:sp>
      <p:pic>
        <p:nvPicPr>
          <p:cNvPr id="17410" name="Picture 2" descr="Alabama City Remembered as Climactic Battle of Civil Rights Movement -  YouTube">
            <a:extLst>
              <a:ext uri="{FF2B5EF4-FFF2-40B4-BE49-F238E27FC236}">
                <a16:creationId xmlns:a16="http://schemas.microsoft.com/office/drawing/2014/main" id="{226B2DEF-9668-4D93-B4C9-97A7CCE461E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6320" y="114995"/>
            <a:ext cx="2899023" cy="2171469"/>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I Am A Man sanitation workers assemble">
            <a:extLst>
              <a:ext uri="{FF2B5EF4-FFF2-40B4-BE49-F238E27FC236}">
                <a16:creationId xmlns:a16="http://schemas.microsoft.com/office/drawing/2014/main" id="{42600DE1-83AD-4F64-B7B1-AEACE33CB4D3}"/>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a:extLst>
              <a:ext uri="{FF2B5EF4-FFF2-40B4-BE49-F238E27FC236}">
                <a16:creationId xmlns:a16="http://schemas.microsoft.com/office/drawing/2014/main" id="{73C26BB9-C197-4EC8-BAE0-4D709BF98222}"/>
              </a:ext>
            </a:extLst>
          </p:cNvPr>
          <p:cNvPicPr>
            <a:picLocks noChangeAspect="1"/>
          </p:cNvPicPr>
          <p:nvPr/>
        </p:nvPicPr>
        <p:blipFill>
          <a:blip r:embed="rId3"/>
          <a:stretch>
            <a:fillRect/>
          </a:stretch>
        </p:blipFill>
        <p:spPr>
          <a:xfrm>
            <a:off x="97367" y="114995"/>
            <a:ext cx="5807968" cy="2761316"/>
          </a:xfrm>
          <a:prstGeom prst="rect">
            <a:avLst/>
          </a:prstGeom>
        </p:spPr>
      </p:pic>
      <p:pic>
        <p:nvPicPr>
          <p:cNvPr id="22530" name="Picture 2" descr="5 Empowering Artworks (and Exhibitions) Made During the Civil Rights Movement">
            <a:extLst>
              <a:ext uri="{FF2B5EF4-FFF2-40B4-BE49-F238E27FC236}">
                <a16:creationId xmlns:a16="http://schemas.microsoft.com/office/drawing/2014/main" id="{7A1EB285-E2B9-40B1-9BF9-5651A96F84D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4332" y="3155108"/>
            <a:ext cx="5602080" cy="3423494"/>
          </a:xfrm>
          <a:prstGeom prst="rect">
            <a:avLst/>
          </a:prstGeom>
          <a:noFill/>
          <a:extLst>
            <a:ext uri="{909E8E84-426E-40DD-AFC4-6F175D3DCCD1}">
              <a14:hiddenFill xmlns:a14="http://schemas.microsoft.com/office/drawing/2010/main">
                <a:solidFill>
                  <a:srgbClr val="FFFFFF"/>
                </a:solidFill>
              </a14:hiddenFill>
            </a:ext>
          </a:extLst>
        </p:spPr>
      </p:pic>
      <p:pic>
        <p:nvPicPr>
          <p:cNvPr id="23554" name="Picture 2" descr="Civil Rights Movement: Timeline, Key Events &amp; Leaders - HISTORY">
            <a:extLst>
              <a:ext uri="{FF2B5EF4-FFF2-40B4-BE49-F238E27FC236}">
                <a16:creationId xmlns:a16="http://schemas.microsoft.com/office/drawing/2014/main" id="{DE94FFC3-B967-4421-8BDA-34BA121376C7}"/>
              </a:ext>
            </a:extLst>
          </p:cNvPr>
          <p:cNvPicPr>
            <a:picLocks noChangeAspect="1" noChangeArrowheads="1"/>
          </p:cNvPicPr>
          <p:nvPr/>
        </p:nvPicPr>
        <p:blipFill>
          <a:blip r:embed="rId5">
            <a:grayscl/>
            <a:extLst>
              <a:ext uri="{28A0092B-C50C-407E-A947-70E740481C1C}">
                <a14:useLocalDpi xmlns:a14="http://schemas.microsoft.com/office/drawing/2010/main" val="0"/>
              </a:ext>
            </a:extLst>
          </a:blip>
          <a:srcRect/>
          <a:stretch>
            <a:fillRect/>
          </a:stretch>
        </p:blipFill>
        <p:spPr bwMode="auto">
          <a:xfrm>
            <a:off x="5280621" y="2323944"/>
            <a:ext cx="6914970" cy="45809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08067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218" name="Picture 2" descr="The civil rights and Vietnam protests changed America. Today, they might be  illegal. - The Washington Post">
            <a:extLst>
              <a:ext uri="{FF2B5EF4-FFF2-40B4-BE49-F238E27FC236}">
                <a16:creationId xmlns:a16="http://schemas.microsoft.com/office/drawing/2014/main" id="{C65C0458-48F2-45E6-9263-90F074B0C0D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915" y="3276600"/>
            <a:ext cx="5078411" cy="3428999"/>
          </a:xfrm>
          <a:prstGeom prst="rect">
            <a:avLst/>
          </a:prstGeom>
          <a:noFill/>
          <a:extLst>
            <a:ext uri="{909E8E84-426E-40DD-AFC4-6F175D3DCCD1}">
              <a14:hiddenFill xmlns:a14="http://schemas.microsoft.com/office/drawing/2010/main">
                <a:solidFill>
                  <a:srgbClr val="FFFFFF"/>
                </a:solidFill>
              </a14:hiddenFill>
            </a:ext>
          </a:extLst>
        </p:spPr>
      </p:pic>
      <p:sp>
        <p:nvSpPr>
          <p:cNvPr id="2" name="AutoShape 2" descr="Antiwar protesters marching on the Capitol">
            <a:extLst>
              <a:ext uri="{FF2B5EF4-FFF2-40B4-BE49-F238E27FC236}">
                <a16:creationId xmlns:a16="http://schemas.microsoft.com/office/drawing/2014/main" id="{7D7213B8-BBA6-4B13-BDEF-28159464F01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2" descr="Antiwar protesters marching on the Capitol">
            <a:extLst>
              <a:ext uri="{FF2B5EF4-FFF2-40B4-BE49-F238E27FC236}">
                <a16:creationId xmlns:a16="http://schemas.microsoft.com/office/drawing/2014/main" id="{7E2CAB19-A8C4-42DE-8E47-8D9A58E1575E}"/>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2" descr="Antiwar protesters marching on the Capitol">
            <a:extLst>
              <a:ext uri="{FF2B5EF4-FFF2-40B4-BE49-F238E27FC236}">
                <a16:creationId xmlns:a16="http://schemas.microsoft.com/office/drawing/2014/main" id="{8011ED9D-4C5A-4DCA-A57A-D7DE55FE29CB}"/>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C704C5A3-D12A-4688-BBF0-714127433D2A}"/>
              </a:ext>
            </a:extLst>
          </p:cNvPr>
          <p:cNvPicPr>
            <a:picLocks noChangeAspect="1"/>
          </p:cNvPicPr>
          <p:nvPr/>
        </p:nvPicPr>
        <p:blipFill rotWithShape="1">
          <a:blip r:embed="rId3" cstate="screen">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a:ext>
            </a:extLst>
          </a:blip>
          <a:srcRect/>
          <a:stretch/>
        </p:blipFill>
        <p:spPr>
          <a:xfrm>
            <a:off x="4669176" y="1781885"/>
            <a:ext cx="7097931" cy="4968552"/>
          </a:xfrm>
          <a:prstGeom prst="rect">
            <a:avLst/>
          </a:prstGeom>
        </p:spPr>
      </p:pic>
      <p:pic>
        <p:nvPicPr>
          <p:cNvPr id="9" name="Picture 8">
            <a:extLst>
              <a:ext uri="{FF2B5EF4-FFF2-40B4-BE49-F238E27FC236}">
                <a16:creationId xmlns:a16="http://schemas.microsoft.com/office/drawing/2014/main" id="{3EA0A047-C0D2-427C-A8B5-A69400065D4E}"/>
              </a:ext>
            </a:extLst>
          </p:cNvPr>
          <p:cNvPicPr>
            <a:picLocks noChangeAspect="1"/>
          </p:cNvPicPr>
          <p:nvPr/>
        </p:nvPicPr>
        <p:blipFill rotWithShape="1">
          <a:blip r:embed="rId5">
            <a:extLst>
              <a:ext uri="{BEBA8EAE-BF5A-486C-A8C5-ECC9F3942E4B}">
                <a14:imgProps xmlns:a14="http://schemas.microsoft.com/office/drawing/2010/main">
                  <a14:imgLayer r:embed="rId6">
                    <a14:imgEffect>
                      <a14:sharpenSoften amount="25000"/>
                    </a14:imgEffect>
                  </a14:imgLayer>
                </a14:imgProps>
              </a:ext>
            </a:extLst>
          </a:blip>
          <a:srcRect l="14563" t="5900" r="15744" b="6951"/>
          <a:stretch/>
        </p:blipFill>
        <p:spPr>
          <a:xfrm>
            <a:off x="180277" y="35470"/>
            <a:ext cx="4824536" cy="3393530"/>
          </a:xfrm>
          <a:prstGeom prst="rect">
            <a:avLst/>
          </a:prstGeom>
        </p:spPr>
      </p:pic>
      <p:pic>
        <p:nvPicPr>
          <p:cNvPr id="16386" name="Picture 2" descr="The Vietnam War Protests and the Antiwar Movement">
            <a:extLst>
              <a:ext uri="{FF2B5EF4-FFF2-40B4-BE49-F238E27FC236}">
                <a16:creationId xmlns:a16="http://schemas.microsoft.com/office/drawing/2014/main" id="{5345C293-1281-4462-B691-130EF713231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4871864" y="85647"/>
            <a:ext cx="4343605" cy="244359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1EF80726-2684-4DA3-9523-147857484DA0}"/>
              </a:ext>
            </a:extLst>
          </p:cNvPr>
          <p:cNvSpPr txBox="1"/>
          <p:nvPr/>
        </p:nvSpPr>
        <p:spPr>
          <a:xfrm>
            <a:off x="9418157" y="533656"/>
            <a:ext cx="6096000" cy="400110"/>
          </a:xfrm>
          <a:prstGeom prst="rect">
            <a:avLst/>
          </a:prstGeom>
          <a:noFill/>
        </p:spPr>
        <p:txBody>
          <a:bodyPr wrap="square">
            <a:spAutoFit/>
          </a:bodyPr>
          <a:lstStyle/>
          <a:p>
            <a:r>
              <a:rPr lang="en-GB" sz="2000" dirty="0">
                <a:solidFill>
                  <a:schemeClr val="bg1"/>
                </a:solidFill>
                <a:latin typeface="+mj-lt"/>
              </a:rPr>
              <a:t>Vietnam protests </a:t>
            </a:r>
            <a:endParaRPr lang="en-GB" sz="2000" dirty="0">
              <a:latin typeface="+mj-lt"/>
            </a:endParaRPr>
          </a:p>
        </p:txBody>
      </p:sp>
    </p:spTree>
    <p:extLst>
      <p:ext uri="{BB962C8B-B14F-4D97-AF65-F5344CB8AC3E}">
        <p14:creationId xmlns:p14="http://schemas.microsoft.com/office/powerpoint/2010/main" val="2246910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4F578-98CD-4087-84FE-1D027308CCA3}"/>
              </a:ext>
            </a:extLst>
          </p:cNvPr>
          <p:cNvSpPr>
            <a:spLocks noGrp="1"/>
          </p:cNvSpPr>
          <p:nvPr>
            <p:ph type="title"/>
          </p:nvPr>
        </p:nvSpPr>
        <p:spPr>
          <a:xfrm>
            <a:off x="609600" y="155448"/>
            <a:ext cx="9878888" cy="670232"/>
          </a:xfrm>
        </p:spPr>
        <p:txBody>
          <a:bodyPr>
            <a:normAutofit fontScale="90000"/>
          </a:bodyPr>
          <a:lstStyle/>
          <a:p>
            <a:r>
              <a:rPr lang="en-GB" dirty="0">
                <a:solidFill>
                  <a:srgbClr val="92D050"/>
                </a:solidFill>
              </a:rPr>
              <a:t>postmodernism</a:t>
            </a:r>
          </a:p>
        </p:txBody>
      </p:sp>
      <p:sp>
        <p:nvSpPr>
          <p:cNvPr id="3" name="Content Placeholder 2">
            <a:extLst>
              <a:ext uri="{FF2B5EF4-FFF2-40B4-BE49-F238E27FC236}">
                <a16:creationId xmlns:a16="http://schemas.microsoft.com/office/drawing/2014/main" id="{83ECA4A8-73F8-4AEB-9012-6D5C90637502}"/>
              </a:ext>
            </a:extLst>
          </p:cNvPr>
          <p:cNvSpPr>
            <a:spLocks noGrp="1"/>
          </p:cNvSpPr>
          <p:nvPr>
            <p:ph idx="1"/>
          </p:nvPr>
        </p:nvSpPr>
        <p:spPr>
          <a:xfrm>
            <a:off x="609600" y="1340768"/>
            <a:ext cx="10137671" cy="4680520"/>
          </a:xfrm>
        </p:spPr>
        <p:txBody>
          <a:bodyPr>
            <a:normAutofit fontScale="62500" lnSpcReduction="20000"/>
          </a:bodyPr>
          <a:lstStyle/>
          <a:p>
            <a:pPr marL="118872" indent="0">
              <a:lnSpc>
                <a:spcPct val="120000"/>
              </a:lnSpc>
              <a:buNone/>
            </a:pPr>
            <a:r>
              <a:rPr lang="en-GB" dirty="0">
                <a:solidFill>
                  <a:schemeClr val="bg1"/>
                </a:solidFill>
              </a:rPr>
              <a:t>Jean-François Lyotard provides one of the most influential definitions for postmodernism. Lyotard (1984) defines postmodernism as </a:t>
            </a:r>
            <a:r>
              <a:rPr lang="en-GB" dirty="0">
                <a:solidFill>
                  <a:schemeClr val="accent1">
                    <a:lumMod val="40000"/>
                    <a:lumOff val="60000"/>
                  </a:schemeClr>
                </a:solidFill>
              </a:rPr>
              <a:t>“incredulity toward metanarratives” </a:t>
            </a:r>
            <a:r>
              <a:rPr lang="en-GB" dirty="0">
                <a:solidFill>
                  <a:schemeClr val="bg1"/>
                </a:solidFill>
              </a:rPr>
              <a:t>(p. xxiv). According to Lyotard, in post-modernism, faith in metanarratives has ebbed, and thus, knowledge has not had to seek its legitimation universally but locally (p. 60).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Building on Lyotard’s definition, Linda Hutcheon (1989) in her “Incredulity Toward Metanarrative” argues that postmodernism </a:t>
            </a:r>
            <a:r>
              <a:rPr lang="en-GB" dirty="0">
                <a:solidFill>
                  <a:schemeClr val="accent1">
                    <a:lumMod val="20000"/>
                    <a:lumOff val="80000"/>
                  </a:schemeClr>
                </a:solidFill>
              </a:rPr>
              <a:t>“is characterized by no grand totalizing master narrative but by smaller and multiple narratives which do not seek (or obtain) any universalizing stabilization or legitimation” </a:t>
            </a:r>
            <a:r>
              <a:rPr lang="en-GB" dirty="0">
                <a:solidFill>
                  <a:schemeClr val="bg1"/>
                </a:solidFill>
              </a:rPr>
              <a:t>(p. 186). </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Based on these definitions, </a:t>
            </a:r>
            <a:r>
              <a:rPr lang="en-GB" dirty="0">
                <a:solidFill>
                  <a:schemeClr val="accent1">
                    <a:lumMod val="40000"/>
                    <a:lumOff val="60000"/>
                  </a:schemeClr>
                </a:solidFill>
              </a:rPr>
              <a:t>postmodernism rejects metanarratives in </a:t>
            </a:r>
            <a:r>
              <a:rPr lang="en-GB" dirty="0" err="1">
                <a:solidFill>
                  <a:schemeClr val="accent1">
                    <a:lumMod val="40000"/>
                    <a:lumOff val="60000"/>
                  </a:schemeClr>
                </a:solidFill>
              </a:rPr>
              <a:t>favor</a:t>
            </a:r>
            <a:r>
              <a:rPr lang="en-GB" dirty="0">
                <a:solidFill>
                  <a:schemeClr val="accent1">
                    <a:lumMod val="40000"/>
                    <a:lumOff val="60000"/>
                  </a:schemeClr>
                </a:solidFill>
              </a:rPr>
              <a:t> of </a:t>
            </a:r>
            <a:r>
              <a:rPr lang="en-GB" dirty="0" err="1">
                <a:solidFill>
                  <a:schemeClr val="accent1">
                    <a:lumMod val="40000"/>
                    <a:lumOff val="60000"/>
                  </a:schemeClr>
                </a:solidFill>
              </a:rPr>
              <a:t>mininarratives</a:t>
            </a:r>
            <a:r>
              <a:rPr lang="en-GB" dirty="0">
                <a:solidFill>
                  <a:schemeClr val="accent1">
                    <a:lumMod val="40000"/>
                    <a:lumOff val="60000"/>
                  </a:schemeClr>
                </a:solidFill>
              </a:rPr>
              <a:t> that are provisional, contingent, and relational and makes no claim to totality, objectivity, universality, and absolute truth</a:t>
            </a:r>
            <a:r>
              <a:rPr lang="en-GB" dirty="0"/>
              <a:t>.</a:t>
            </a:r>
          </a:p>
        </p:txBody>
      </p:sp>
      <p:sp>
        <p:nvSpPr>
          <p:cNvPr id="5" name="TextBox 4">
            <a:extLst>
              <a:ext uri="{FF2B5EF4-FFF2-40B4-BE49-F238E27FC236}">
                <a16:creationId xmlns:a16="http://schemas.microsoft.com/office/drawing/2014/main" id="{CA834F0C-F75F-4D4F-99A8-231E4F963900}"/>
              </a:ext>
            </a:extLst>
          </p:cNvPr>
          <p:cNvSpPr txBox="1"/>
          <p:nvPr/>
        </p:nvSpPr>
        <p:spPr>
          <a:xfrm>
            <a:off x="2725416" y="6165304"/>
            <a:ext cx="8654752" cy="400110"/>
          </a:xfrm>
          <a:prstGeom prst="rect">
            <a:avLst/>
          </a:prstGeom>
          <a:noFill/>
        </p:spPr>
        <p:txBody>
          <a:bodyPr wrap="square">
            <a:spAutoFit/>
          </a:bodyPr>
          <a:lstStyle/>
          <a:p>
            <a:r>
              <a:rPr lang="en-GB" sz="2000" dirty="0">
                <a:solidFill>
                  <a:srgbClr val="92D050"/>
                </a:solidFill>
              </a:rPr>
              <a:t>Mehdi </a:t>
            </a:r>
            <a:r>
              <a:rPr lang="en-GB" sz="2000" dirty="0" err="1">
                <a:solidFill>
                  <a:srgbClr val="92D050"/>
                </a:solidFill>
              </a:rPr>
              <a:t>Ghasemi</a:t>
            </a:r>
            <a:r>
              <a:rPr lang="en-GB" sz="2000" dirty="0">
                <a:solidFill>
                  <a:srgbClr val="92D050"/>
                </a:solidFill>
              </a:rPr>
              <a:t>, ‘Revisiting History in Hayden White’s Philosophy,’  </a:t>
            </a:r>
          </a:p>
        </p:txBody>
      </p:sp>
    </p:spTree>
    <p:extLst>
      <p:ext uri="{BB962C8B-B14F-4D97-AF65-F5344CB8AC3E}">
        <p14:creationId xmlns:p14="http://schemas.microsoft.com/office/powerpoint/2010/main" val="1297698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AF1914-7A93-4A32-9535-D3E6EBE08B76}"/>
              </a:ext>
            </a:extLst>
          </p:cNvPr>
          <p:cNvSpPr txBox="1"/>
          <p:nvPr/>
        </p:nvSpPr>
        <p:spPr>
          <a:xfrm>
            <a:off x="682274" y="479574"/>
            <a:ext cx="10022238" cy="1077218"/>
          </a:xfrm>
          <a:prstGeom prst="rect">
            <a:avLst/>
          </a:prstGeom>
          <a:noFill/>
        </p:spPr>
        <p:txBody>
          <a:bodyPr wrap="square">
            <a:spAutoFit/>
          </a:bodyPr>
          <a:lstStyle/>
          <a:p>
            <a:r>
              <a:rPr lang="en-GB" sz="3200" dirty="0">
                <a:solidFill>
                  <a:srgbClr val="92D050"/>
                </a:solidFill>
                <a:latin typeface="+mj-lt"/>
              </a:rPr>
              <a:t>1980s lurch to the right: thatcher’s  return to Victorian values </a:t>
            </a:r>
          </a:p>
        </p:txBody>
      </p:sp>
      <p:sp>
        <p:nvSpPr>
          <p:cNvPr id="8" name="TextBox 7">
            <a:extLst>
              <a:ext uri="{FF2B5EF4-FFF2-40B4-BE49-F238E27FC236}">
                <a16:creationId xmlns:a16="http://schemas.microsoft.com/office/drawing/2014/main" id="{9B69FEFE-BF98-4546-AF97-5851065FFBF5}"/>
              </a:ext>
            </a:extLst>
          </p:cNvPr>
          <p:cNvSpPr txBox="1"/>
          <p:nvPr/>
        </p:nvSpPr>
        <p:spPr>
          <a:xfrm>
            <a:off x="1867731" y="2924944"/>
            <a:ext cx="8843858" cy="1569660"/>
          </a:xfrm>
          <a:prstGeom prst="rect">
            <a:avLst/>
          </a:prstGeom>
          <a:noFill/>
        </p:spPr>
        <p:txBody>
          <a:bodyPr wrap="square">
            <a:spAutoFit/>
          </a:bodyPr>
          <a:lstStyle/>
          <a:p>
            <a:r>
              <a:rPr lang="en-GB" sz="2400" dirty="0">
                <a:solidFill>
                  <a:schemeClr val="bg1"/>
                </a:solidFill>
              </a:rPr>
              <a:t>1982 Falklands War -between Argentina and the United Kingdom  </a:t>
            </a:r>
          </a:p>
          <a:p>
            <a:endParaRPr lang="en-GB" sz="2400" dirty="0">
              <a:solidFill>
                <a:schemeClr val="bg1"/>
              </a:solidFill>
            </a:endParaRPr>
          </a:p>
          <a:p>
            <a:r>
              <a:rPr lang="en-GB" sz="2400" dirty="0">
                <a:solidFill>
                  <a:schemeClr val="bg1"/>
                </a:solidFill>
              </a:rPr>
              <a:t>1983 - Miners’ Strike</a:t>
            </a:r>
            <a:endParaRPr lang="en-GB" sz="2400" dirty="0"/>
          </a:p>
        </p:txBody>
      </p:sp>
    </p:spTree>
    <p:extLst>
      <p:ext uri="{BB962C8B-B14F-4D97-AF65-F5344CB8AC3E}">
        <p14:creationId xmlns:p14="http://schemas.microsoft.com/office/powerpoint/2010/main" val="7755864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5602" name="Picture 2" descr="Women and the Miners' Strike – Orgreave Truth and Justice Campaign">
            <a:extLst>
              <a:ext uri="{FF2B5EF4-FFF2-40B4-BE49-F238E27FC236}">
                <a16:creationId xmlns:a16="http://schemas.microsoft.com/office/drawing/2014/main" id="{70968EE1-D77C-4C1F-A3D8-79FE04D5BAA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222" b="5202"/>
          <a:stretch/>
        </p:blipFill>
        <p:spPr bwMode="auto">
          <a:xfrm>
            <a:off x="0" y="127274"/>
            <a:ext cx="6336704" cy="3417384"/>
          </a:xfrm>
          <a:prstGeom prst="rect">
            <a:avLst/>
          </a:prstGeom>
          <a:noFill/>
          <a:extLst>
            <a:ext uri="{909E8E84-426E-40DD-AFC4-6F175D3DCCD1}">
              <a14:hiddenFill xmlns:a14="http://schemas.microsoft.com/office/drawing/2010/main">
                <a:solidFill>
                  <a:srgbClr val="FFFFFF"/>
                </a:solidFill>
              </a14:hiddenFill>
            </a:ext>
          </a:extLst>
        </p:spPr>
      </p:pic>
      <p:pic>
        <p:nvPicPr>
          <p:cNvPr id="26626" name="Picture 2" descr="Poll: Was Arthur Scargill right? | Opinion | theguardian.com">
            <a:extLst>
              <a:ext uri="{FF2B5EF4-FFF2-40B4-BE49-F238E27FC236}">
                <a16:creationId xmlns:a16="http://schemas.microsoft.com/office/drawing/2014/main" id="{6D56E18E-28A0-42A1-B564-A074253E9DC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089" y="3616445"/>
            <a:ext cx="5142837" cy="308570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Wonderland: A timeline of the 1984/5 Miners' Strike ">
            <a:extLst>
              <a:ext uri="{FF2B5EF4-FFF2-40B4-BE49-F238E27FC236}">
                <a16:creationId xmlns:a16="http://schemas.microsoft.com/office/drawing/2014/main" id="{A5BC9880-6FB6-45F6-9CA6-09A754BBCBFE}"/>
              </a:ext>
            </a:extLst>
          </p:cNvPr>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5800215" y="3309473"/>
            <a:ext cx="6264696" cy="352493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3A628520-D539-49B2-AB27-BDCCBB9A452A}"/>
              </a:ext>
            </a:extLst>
          </p:cNvPr>
          <p:cNvSpPr txBox="1"/>
          <p:nvPr/>
        </p:nvSpPr>
        <p:spPr>
          <a:xfrm>
            <a:off x="4673533" y="5998097"/>
            <a:ext cx="1710500" cy="830997"/>
          </a:xfrm>
          <a:prstGeom prst="rect">
            <a:avLst/>
          </a:prstGeom>
          <a:solidFill>
            <a:schemeClr val="tx1"/>
          </a:solidFill>
        </p:spPr>
        <p:txBody>
          <a:bodyPr wrap="square">
            <a:spAutoFit/>
          </a:bodyPr>
          <a:lstStyle/>
          <a:p>
            <a:r>
              <a:rPr lang="en-GB" sz="2400" dirty="0">
                <a:solidFill>
                  <a:schemeClr val="bg1"/>
                </a:solidFill>
                <a:latin typeface="+mj-lt"/>
              </a:rPr>
              <a:t>Back to basics . </a:t>
            </a:r>
            <a:endParaRPr lang="en-GB" sz="2400" dirty="0"/>
          </a:p>
        </p:txBody>
      </p:sp>
      <p:pic>
        <p:nvPicPr>
          <p:cNvPr id="27650" name="Picture 2" descr="Police forcing back surging National Union of Mineworkers pickets near Llanwern in South Wales, as a convoy of 50 empty lorries left to collect coal from the Port Talbot works.">
            <a:extLst>
              <a:ext uri="{FF2B5EF4-FFF2-40B4-BE49-F238E27FC236}">
                <a16:creationId xmlns:a16="http://schemas.microsoft.com/office/drawing/2014/main" id="{252BBD3C-E28E-451C-BBA5-41494423E998}"/>
              </a:ext>
            </a:extLst>
          </p:cNvPr>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8765" t="6951" r="5255" b="30050"/>
          <a:stretch/>
        </p:blipFill>
        <p:spPr bwMode="auto">
          <a:xfrm>
            <a:off x="5800215" y="245532"/>
            <a:ext cx="6096000" cy="2973659"/>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D4365161-FD35-4B75-BE1A-64DD5A542027}"/>
              </a:ext>
            </a:extLst>
          </p:cNvPr>
          <p:cNvSpPr txBox="1"/>
          <p:nvPr/>
        </p:nvSpPr>
        <p:spPr>
          <a:xfrm>
            <a:off x="6682833" y="77924"/>
            <a:ext cx="4248472" cy="584775"/>
          </a:xfrm>
          <a:prstGeom prst="rect">
            <a:avLst/>
          </a:prstGeom>
          <a:solidFill>
            <a:schemeClr val="tx1"/>
          </a:solidFill>
        </p:spPr>
        <p:txBody>
          <a:bodyPr wrap="square">
            <a:spAutoFit/>
          </a:bodyPr>
          <a:lstStyle/>
          <a:p>
            <a:r>
              <a:rPr lang="en-GB" sz="3200" dirty="0">
                <a:solidFill>
                  <a:schemeClr val="bg1"/>
                </a:solidFill>
                <a:latin typeface="+mj-lt"/>
              </a:rPr>
              <a:t>The enemy within</a:t>
            </a:r>
            <a:endParaRPr lang="en-GB" sz="3200" dirty="0">
              <a:solidFill>
                <a:schemeClr val="bg1"/>
              </a:solidFill>
            </a:endParaRPr>
          </a:p>
        </p:txBody>
      </p:sp>
    </p:spTree>
    <p:extLst>
      <p:ext uri="{BB962C8B-B14F-4D97-AF65-F5344CB8AC3E}">
        <p14:creationId xmlns:p14="http://schemas.microsoft.com/office/powerpoint/2010/main" val="1117179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AF1914-7A93-4A32-9535-D3E6EBE08B76}"/>
              </a:ext>
            </a:extLst>
          </p:cNvPr>
          <p:cNvSpPr txBox="1"/>
          <p:nvPr/>
        </p:nvSpPr>
        <p:spPr>
          <a:xfrm>
            <a:off x="682274" y="479574"/>
            <a:ext cx="10022238" cy="1077218"/>
          </a:xfrm>
          <a:prstGeom prst="rect">
            <a:avLst/>
          </a:prstGeom>
          <a:noFill/>
        </p:spPr>
        <p:txBody>
          <a:bodyPr wrap="square">
            <a:spAutoFit/>
          </a:bodyPr>
          <a:lstStyle/>
          <a:p>
            <a:r>
              <a:rPr lang="en-GB" sz="3200" dirty="0">
                <a:solidFill>
                  <a:srgbClr val="92D050"/>
                </a:solidFill>
                <a:latin typeface="+mj-lt"/>
              </a:rPr>
              <a:t>1980s lurch to the right: thatcher’s  return to Victorian values </a:t>
            </a:r>
          </a:p>
        </p:txBody>
      </p:sp>
      <p:sp>
        <p:nvSpPr>
          <p:cNvPr id="8" name="TextBox 7">
            <a:extLst>
              <a:ext uri="{FF2B5EF4-FFF2-40B4-BE49-F238E27FC236}">
                <a16:creationId xmlns:a16="http://schemas.microsoft.com/office/drawing/2014/main" id="{9B69FEFE-BF98-4546-AF97-5851065FFBF5}"/>
              </a:ext>
            </a:extLst>
          </p:cNvPr>
          <p:cNvSpPr txBox="1"/>
          <p:nvPr/>
        </p:nvSpPr>
        <p:spPr>
          <a:xfrm>
            <a:off x="682274" y="1988840"/>
            <a:ext cx="10225136" cy="2677656"/>
          </a:xfrm>
          <a:prstGeom prst="rect">
            <a:avLst/>
          </a:prstGeom>
          <a:noFill/>
        </p:spPr>
        <p:txBody>
          <a:bodyPr wrap="square">
            <a:spAutoFit/>
          </a:bodyPr>
          <a:lstStyle/>
          <a:p>
            <a:r>
              <a:rPr lang="en-GB" sz="2400" dirty="0">
                <a:solidFill>
                  <a:schemeClr val="bg1"/>
                </a:solidFill>
              </a:rPr>
              <a:t>Intellectual move to return to history after focus on deconstruction and postmodernism but a shift in the nature of history – focus on historiography </a:t>
            </a:r>
          </a:p>
          <a:p>
            <a:r>
              <a:rPr lang="en-GB" sz="2400" dirty="0">
                <a:solidFill>
                  <a:schemeClr val="bg1"/>
                </a:solidFill>
              </a:rPr>
              <a:t>Hayden White and narrativity in history </a:t>
            </a:r>
          </a:p>
          <a:p>
            <a:endParaRPr lang="en-GB" sz="2400" dirty="0">
              <a:solidFill>
                <a:schemeClr val="bg1"/>
              </a:solidFill>
            </a:endParaRPr>
          </a:p>
          <a:p>
            <a:r>
              <a:rPr lang="en-GB" sz="2400" dirty="0">
                <a:solidFill>
                  <a:schemeClr val="bg1"/>
                </a:solidFill>
              </a:rPr>
              <a:t>Also influence of Walter Benjamin, Raymond Williams, Frederic Jameson, </a:t>
            </a:r>
          </a:p>
          <a:p>
            <a:r>
              <a:rPr lang="en-GB" sz="2400" dirty="0">
                <a:solidFill>
                  <a:schemeClr val="bg1"/>
                </a:solidFill>
              </a:rPr>
              <a:t>Emergence of Cultural Materialism, New Historicism </a:t>
            </a:r>
            <a:endParaRPr lang="en-GB" sz="2400" dirty="0"/>
          </a:p>
        </p:txBody>
      </p:sp>
    </p:spTree>
    <p:extLst>
      <p:ext uri="{BB962C8B-B14F-4D97-AF65-F5344CB8AC3E}">
        <p14:creationId xmlns:p14="http://schemas.microsoft.com/office/powerpoint/2010/main" val="585277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EAA653D-0228-463F-A91A-50F165871CEF}"/>
              </a:ext>
            </a:extLst>
          </p:cNvPr>
          <p:cNvSpPr txBox="1"/>
          <p:nvPr/>
        </p:nvSpPr>
        <p:spPr>
          <a:xfrm>
            <a:off x="3666321" y="6412941"/>
            <a:ext cx="8496944" cy="400110"/>
          </a:xfrm>
          <a:prstGeom prst="rect">
            <a:avLst/>
          </a:prstGeom>
          <a:noFill/>
        </p:spPr>
        <p:txBody>
          <a:bodyPr wrap="square">
            <a:spAutoFit/>
          </a:bodyPr>
          <a:lstStyle/>
          <a:p>
            <a:r>
              <a:rPr lang="en-GB" sz="2000" dirty="0">
                <a:solidFill>
                  <a:srgbClr val="92D050"/>
                </a:solidFill>
                <a:hlinkClick r:id="rId2">
                  <a:extLst>
                    <a:ext uri="{A12FA001-AC4F-418D-AE19-62706E023703}">
                      <ahyp:hlinkClr xmlns:ahyp="http://schemas.microsoft.com/office/drawing/2018/hyperlinkcolor" val="tx"/>
                    </a:ext>
                  </a:extLst>
                </a:hlinkClick>
              </a:rPr>
              <a:t>https://qcpages.qc.cuny.edu/writing/history/critical/historiography.html</a:t>
            </a:r>
            <a:r>
              <a:rPr lang="en-GB" sz="2000" dirty="0">
                <a:solidFill>
                  <a:srgbClr val="92D050"/>
                </a:solidFill>
              </a:rPr>
              <a:t>  </a:t>
            </a:r>
            <a:r>
              <a:rPr lang="en-GB" dirty="0">
                <a:solidFill>
                  <a:srgbClr val="92D050"/>
                </a:solidFill>
              </a:rPr>
              <a:t>)</a:t>
            </a:r>
          </a:p>
        </p:txBody>
      </p:sp>
      <p:sp>
        <p:nvSpPr>
          <p:cNvPr id="5" name="TextBox 4">
            <a:extLst>
              <a:ext uri="{FF2B5EF4-FFF2-40B4-BE49-F238E27FC236}">
                <a16:creationId xmlns:a16="http://schemas.microsoft.com/office/drawing/2014/main" id="{3333A8B9-D588-41DD-AA04-846E7F52C8E1}"/>
              </a:ext>
            </a:extLst>
          </p:cNvPr>
          <p:cNvSpPr txBox="1"/>
          <p:nvPr/>
        </p:nvSpPr>
        <p:spPr>
          <a:xfrm>
            <a:off x="335360" y="188640"/>
            <a:ext cx="11305256" cy="6186309"/>
          </a:xfrm>
          <a:prstGeom prst="rect">
            <a:avLst/>
          </a:prstGeom>
          <a:noFill/>
        </p:spPr>
        <p:txBody>
          <a:bodyPr wrap="square">
            <a:spAutoFit/>
          </a:bodyPr>
          <a:lstStyle/>
          <a:p>
            <a:pPr algn="l"/>
            <a:r>
              <a:rPr lang="en-GB" b="0" i="0" dirty="0">
                <a:solidFill>
                  <a:schemeClr val="bg1"/>
                </a:solidFill>
                <a:effectLst/>
              </a:rPr>
              <a:t>Historiography  is  the history of history. Rather than subjecting </a:t>
            </a:r>
            <a:r>
              <a:rPr lang="en-GB" b="0" i="0" dirty="0">
                <a:solidFill>
                  <a:schemeClr val="bg1">
                    <a:lumMod val="95000"/>
                  </a:schemeClr>
                </a:solidFill>
                <a:effectLst/>
              </a:rPr>
              <a:t>actual</a:t>
            </a:r>
            <a:r>
              <a:rPr lang="en-GB" b="0" i="0" dirty="0">
                <a:solidFill>
                  <a:schemeClr val="bg1"/>
                </a:solidFill>
                <a:effectLst/>
              </a:rPr>
              <a:t> events - say, Hitler's annexation of Austria - to historical analysis, </a:t>
            </a:r>
            <a:r>
              <a:rPr lang="en-GB" b="0" i="0" dirty="0">
                <a:solidFill>
                  <a:schemeClr val="accent1">
                    <a:lumMod val="40000"/>
                    <a:lumOff val="60000"/>
                  </a:schemeClr>
                </a:solidFill>
                <a:effectLst/>
              </a:rPr>
              <a:t>the subject of historiography is the history of the </a:t>
            </a:r>
            <a:r>
              <a:rPr lang="en-GB" b="0" i="1" dirty="0">
                <a:solidFill>
                  <a:schemeClr val="accent1">
                    <a:lumMod val="40000"/>
                    <a:lumOff val="60000"/>
                  </a:schemeClr>
                </a:solidFill>
                <a:effectLst/>
              </a:rPr>
              <a:t>history</a:t>
            </a:r>
            <a:r>
              <a:rPr lang="en-GB" b="0" i="0" dirty="0">
                <a:solidFill>
                  <a:schemeClr val="accent1">
                    <a:lumMod val="40000"/>
                    <a:lumOff val="60000"/>
                  </a:schemeClr>
                </a:solidFill>
                <a:effectLst/>
              </a:rPr>
              <a:t> of the event: the way it has been written, the sometimes conflicting objectives </a:t>
            </a:r>
            <a:r>
              <a:rPr lang="en-GB" b="0" i="0" dirty="0">
                <a:solidFill>
                  <a:schemeClr val="bg1">
                    <a:lumMod val="95000"/>
                  </a:schemeClr>
                </a:solidFill>
                <a:effectLst/>
              </a:rPr>
              <a:t>pursued by those writing on it over time, and </a:t>
            </a:r>
            <a:r>
              <a:rPr lang="en-GB" b="0" i="0" dirty="0">
                <a:solidFill>
                  <a:schemeClr val="accent1">
                    <a:lumMod val="40000"/>
                    <a:lumOff val="60000"/>
                  </a:schemeClr>
                </a:solidFill>
                <a:effectLst/>
              </a:rPr>
              <a:t>the way in which such factors shape our understanding </a:t>
            </a:r>
            <a:r>
              <a:rPr lang="en-GB" b="0" i="0" dirty="0">
                <a:solidFill>
                  <a:schemeClr val="bg1">
                    <a:lumMod val="95000"/>
                  </a:schemeClr>
                </a:solidFill>
                <a:effectLst/>
              </a:rPr>
              <a:t>of the actual event at stake, and </a:t>
            </a:r>
            <a:r>
              <a:rPr lang="en-GB" b="0" i="0" dirty="0">
                <a:solidFill>
                  <a:schemeClr val="accent1">
                    <a:lumMod val="40000"/>
                    <a:lumOff val="60000"/>
                  </a:schemeClr>
                </a:solidFill>
                <a:effectLst/>
              </a:rPr>
              <a:t>of the nature of history itself.</a:t>
            </a:r>
          </a:p>
          <a:p>
            <a:pPr algn="l"/>
            <a:endParaRPr lang="en-GB" b="0" i="0" dirty="0">
              <a:solidFill>
                <a:schemeClr val="accent1">
                  <a:lumMod val="40000"/>
                  <a:lumOff val="60000"/>
                </a:schemeClr>
              </a:solidFill>
              <a:effectLst/>
            </a:endParaRPr>
          </a:p>
          <a:p>
            <a:pPr algn="l"/>
            <a:r>
              <a:rPr lang="en-GB" b="0" i="0" u="sng" dirty="0">
                <a:solidFill>
                  <a:schemeClr val="bg1"/>
                </a:solidFill>
                <a:effectLst/>
              </a:rPr>
              <a:t>Questions of historiography include the following:</a:t>
            </a:r>
          </a:p>
          <a:p>
            <a:pPr marL="285750" indent="-285750" algn="l">
              <a:buClr>
                <a:srgbClr val="92D050"/>
              </a:buClr>
              <a:buFont typeface="Arial" panose="020B0604020202020204" pitchFamily="34" charset="0"/>
              <a:buChar char="•"/>
            </a:pPr>
            <a:r>
              <a:rPr lang="en-GB" b="0" i="0" dirty="0">
                <a:solidFill>
                  <a:schemeClr val="accent1">
                    <a:lumMod val="40000"/>
                    <a:lumOff val="60000"/>
                  </a:schemeClr>
                </a:solidFill>
                <a:effectLst/>
              </a:rPr>
              <a:t>who</a:t>
            </a:r>
            <a:r>
              <a:rPr lang="en-GB" b="0" i="0" dirty="0">
                <a:solidFill>
                  <a:schemeClr val="bg1"/>
                </a:solidFill>
                <a:effectLst/>
              </a:rPr>
              <a:t> </a:t>
            </a:r>
            <a:r>
              <a:rPr lang="en-GB" b="0" i="0" dirty="0">
                <a:solidFill>
                  <a:schemeClr val="accent1">
                    <a:lumMod val="40000"/>
                    <a:lumOff val="60000"/>
                  </a:schemeClr>
                </a:solidFill>
                <a:effectLst/>
              </a:rPr>
              <a:t>writes</a:t>
            </a:r>
            <a:r>
              <a:rPr lang="en-GB" b="0" i="0" dirty="0">
                <a:solidFill>
                  <a:schemeClr val="bg1"/>
                </a:solidFill>
                <a:effectLst/>
              </a:rPr>
              <a:t> history, with </a:t>
            </a:r>
            <a:r>
              <a:rPr lang="en-GB" b="0" i="0" dirty="0">
                <a:solidFill>
                  <a:schemeClr val="accent1">
                    <a:lumMod val="40000"/>
                    <a:lumOff val="60000"/>
                  </a:schemeClr>
                </a:solidFill>
                <a:effectLst/>
              </a:rPr>
              <a:t>what agenda </a:t>
            </a:r>
            <a:r>
              <a:rPr lang="en-GB" b="0" i="0" dirty="0">
                <a:solidFill>
                  <a:schemeClr val="bg1"/>
                </a:solidFill>
                <a:effectLst/>
              </a:rPr>
              <a:t>in mind, and </a:t>
            </a:r>
            <a:r>
              <a:rPr lang="en-GB" b="0" i="0" dirty="0">
                <a:solidFill>
                  <a:schemeClr val="accent1">
                    <a:lumMod val="40000"/>
                    <a:lumOff val="60000"/>
                  </a:schemeClr>
                </a:solidFill>
                <a:effectLst/>
              </a:rPr>
              <a:t>towards what ends</a:t>
            </a:r>
            <a:r>
              <a:rPr lang="en-GB" b="0" i="0" dirty="0">
                <a:solidFill>
                  <a:schemeClr val="bg1"/>
                </a:solidFill>
                <a:effectLst/>
              </a:rPr>
              <a:t>?</a:t>
            </a:r>
          </a:p>
          <a:p>
            <a:pPr marL="285750" indent="-285750" algn="l">
              <a:buClr>
                <a:srgbClr val="92D050"/>
              </a:buClr>
              <a:buFont typeface="Arial" panose="020B0604020202020204" pitchFamily="34" charset="0"/>
              <a:buChar char="•"/>
            </a:pPr>
            <a:r>
              <a:rPr lang="en-GB" b="0" i="0" dirty="0">
                <a:solidFill>
                  <a:schemeClr val="bg1"/>
                </a:solidFill>
                <a:effectLst/>
              </a:rPr>
              <a:t> </a:t>
            </a:r>
            <a:r>
              <a:rPr lang="en-GB" b="0" i="0" dirty="0">
                <a:solidFill>
                  <a:schemeClr val="accent1">
                    <a:lumMod val="40000"/>
                    <a:lumOff val="60000"/>
                  </a:schemeClr>
                </a:solidFill>
                <a:effectLst/>
              </a:rPr>
              <a:t>how accurate </a:t>
            </a:r>
            <a:r>
              <a:rPr lang="en-GB" b="0" i="0" dirty="0">
                <a:solidFill>
                  <a:schemeClr val="bg1"/>
                </a:solidFill>
                <a:effectLst/>
              </a:rPr>
              <a:t>can a historian ever hope to be, </a:t>
            </a:r>
            <a:r>
              <a:rPr lang="en-GB" b="0" i="0" dirty="0" err="1">
                <a:solidFill>
                  <a:schemeClr val="bg1"/>
                </a:solidFill>
                <a:effectLst/>
              </a:rPr>
              <a:t>analyzing</a:t>
            </a:r>
            <a:r>
              <a:rPr lang="en-GB" b="0" i="0" dirty="0">
                <a:solidFill>
                  <a:schemeClr val="bg1"/>
                </a:solidFill>
                <a:effectLst/>
              </a:rPr>
              <a:t> past events from the vantage point of the historian's present?</a:t>
            </a:r>
          </a:p>
          <a:p>
            <a:pPr marL="285750" indent="-285750" algn="l">
              <a:buClr>
                <a:srgbClr val="92D050"/>
              </a:buClr>
              <a:buFont typeface="Arial" panose="020B0604020202020204" pitchFamily="34" charset="0"/>
              <a:buChar char="•"/>
            </a:pPr>
            <a:r>
              <a:rPr lang="en-GB" b="0" i="0" dirty="0">
                <a:solidFill>
                  <a:schemeClr val="bg1"/>
                </a:solidFill>
                <a:effectLst/>
              </a:rPr>
              <a:t> </a:t>
            </a:r>
            <a:r>
              <a:rPr lang="en-GB" b="0" i="0" dirty="0">
                <a:solidFill>
                  <a:schemeClr val="accent1">
                    <a:lumMod val="40000"/>
                    <a:lumOff val="60000"/>
                  </a:schemeClr>
                </a:solidFill>
                <a:effectLst/>
              </a:rPr>
              <a:t>does the historian's </a:t>
            </a:r>
            <a:r>
              <a:rPr lang="en-GB" b="0" i="1" dirty="0">
                <a:solidFill>
                  <a:schemeClr val="accent1">
                    <a:lumMod val="40000"/>
                    <a:lumOff val="60000"/>
                  </a:schemeClr>
                </a:solidFill>
                <a:effectLst/>
              </a:rPr>
              <a:t>own</a:t>
            </a:r>
            <a:r>
              <a:rPr lang="en-GB" b="0" i="0" dirty="0">
                <a:solidFill>
                  <a:schemeClr val="accent1">
                    <a:lumMod val="40000"/>
                    <a:lumOff val="60000"/>
                  </a:schemeClr>
                </a:solidFill>
                <a:effectLst/>
              </a:rPr>
              <a:t> perspective</a:t>
            </a:r>
            <a:r>
              <a:rPr lang="en-GB" b="0" i="0" dirty="0">
                <a:solidFill>
                  <a:schemeClr val="bg1"/>
                </a:solidFill>
                <a:effectLst/>
              </a:rPr>
              <a:t>, impacted as it undoubtedly is by gender, age, national and ideological affiliation, etc., contribute to an "agenda" that the historian's work is playing into, unwittingly or consciously?</a:t>
            </a:r>
          </a:p>
          <a:p>
            <a:pPr marL="285750" indent="-285750" algn="l">
              <a:buClr>
                <a:srgbClr val="92D050"/>
              </a:buClr>
              <a:buFont typeface="Arial" panose="020B0604020202020204" pitchFamily="34" charset="0"/>
              <a:buChar char="•"/>
            </a:pPr>
            <a:r>
              <a:rPr lang="en-GB" b="0" i="0" dirty="0">
                <a:solidFill>
                  <a:schemeClr val="bg1"/>
                </a:solidFill>
                <a:effectLst/>
              </a:rPr>
              <a:t>what about the </a:t>
            </a:r>
            <a:r>
              <a:rPr lang="en-GB" b="0" i="0" dirty="0">
                <a:solidFill>
                  <a:schemeClr val="accent1">
                    <a:lumMod val="40000"/>
                    <a:lumOff val="60000"/>
                  </a:schemeClr>
                </a:solidFill>
                <a:effectLst/>
              </a:rPr>
              <a:t>types of sources</a:t>
            </a:r>
            <a:r>
              <a:rPr lang="en-GB" b="0" i="0" dirty="0">
                <a:solidFill>
                  <a:schemeClr val="bg1"/>
                </a:solidFill>
                <a:effectLst/>
              </a:rPr>
              <a:t>, both </a:t>
            </a:r>
            <a:r>
              <a:rPr lang="en-GB" b="0" i="0" dirty="0">
                <a:solidFill>
                  <a:schemeClr val="accent1">
                    <a:lumMod val="40000"/>
                    <a:lumOff val="60000"/>
                  </a:schemeClr>
                </a:solidFill>
                <a:effectLst/>
              </a:rPr>
              <a:t>primary</a:t>
            </a:r>
            <a:r>
              <a:rPr lang="en-GB" b="0" i="0" dirty="0">
                <a:solidFill>
                  <a:schemeClr val="bg1"/>
                </a:solidFill>
                <a:effectLst/>
              </a:rPr>
              <a:t> and </a:t>
            </a:r>
            <a:r>
              <a:rPr lang="en-GB" b="0" i="0" dirty="0">
                <a:solidFill>
                  <a:schemeClr val="accent1">
                    <a:lumMod val="40000"/>
                    <a:lumOff val="60000"/>
                  </a:schemeClr>
                </a:solidFill>
                <a:effectLst/>
              </a:rPr>
              <a:t>secondary</a:t>
            </a:r>
            <a:r>
              <a:rPr lang="en-GB" b="0" i="0" dirty="0">
                <a:solidFill>
                  <a:schemeClr val="bg1"/>
                </a:solidFill>
                <a:effectLst/>
              </a:rPr>
              <a:t>,  historian chooses to base his or her work upon? Do </a:t>
            </a:r>
            <a:r>
              <a:rPr lang="en-GB" b="0" i="1" dirty="0">
                <a:solidFill>
                  <a:schemeClr val="bg1"/>
                </a:solidFill>
                <a:effectLst/>
              </a:rPr>
              <a:t>they</a:t>
            </a:r>
            <a:r>
              <a:rPr lang="en-GB" b="0" i="0" dirty="0">
                <a:solidFill>
                  <a:schemeClr val="bg1"/>
                </a:solidFill>
                <a:effectLst/>
              </a:rPr>
              <a:t> too contribute to the above-mentioned "agenda"?</a:t>
            </a:r>
          </a:p>
          <a:p>
            <a:pPr marL="285750" indent="-285750" algn="l">
              <a:buClr>
                <a:srgbClr val="92D050"/>
              </a:buClr>
              <a:buFont typeface="Arial" panose="020B0604020202020204" pitchFamily="34" charset="0"/>
              <a:buChar char="•"/>
            </a:pPr>
            <a:r>
              <a:rPr lang="en-GB" b="0" i="0" dirty="0">
                <a:solidFill>
                  <a:schemeClr val="bg1"/>
                </a:solidFill>
                <a:effectLst/>
              </a:rPr>
              <a:t>does the very </a:t>
            </a:r>
            <a:r>
              <a:rPr lang="en-GB" b="0" i="0" dirty="0">
                <a:solidFill>
                  <a:schemeClr val="accent1">
                    <a:lumMod val="40000"/>
                    <a:lumOff val="60000"/>
                  </a:schemeClr>
                </a:solidFill>
                <a:effectLst/>
              </a:rPr>
              <a:t>selection of sources </a:t>
            </a:r>
            <a:r>
              <a:rPr lang="en-GB" b="0" i="0" dirty="0">
                <a:solidFill>
                  <a:schemeClr val="bg1"/>
                </a:solidFill>
                <a:effectLst/>
              </a:rPr>
              <a:t>(and, by extension, the decision to exclude certain other sources) prejudice the outcome of the historian's work in certain ways? </a:t>
            </a:r>
            <a:r>
              <a:rPr lang="en-GB" b="0" i="1" dirty="0">
                <a:solidFill>
                  <a:schemeClr val="bg1"/>
                </a:solidFill>
                <a:effectLst/>
              </a:rPr>
              <a:t>et cetera</a:t>
            </a:r>
            <a:r>
              <a:rPr lang="en-GB" b="0" i="0" dirty="0">
                <a:solidFill>
                  <a:schemeClr val="bg1"/>
                </a:solidFill>
                <a:effectLst/>
              </a:rPr>
              <a:t>...</a:t>
            </a:r>
          </a:p>
          <a:p>
            <a:pPr algn="l"/>
            <a:endParaRPr lang="en-GB" b="0" i="0" dirty="0">
              <a:solidFill>
                <a:schemeClr val="bg1"/>
              </a:solidFill>
              <a:effectLst/>
            </a:endParaRPr>
          </a:p>
          <a:p>
            <a:pPr algn="l"/>
            <a:r>
              <a:rPr lang="en-GB" b="0" i="0" dirty="0">
                <a:solidFill>
                  <a:schemeClr val="bg1"/>
                </a:solidFill>
                <a:effectLst/>
              </a:rPr>
              <a:t>historians </a:t>
            </a:r>
            <a:r>
              <a:rPr lang="en-GB" b="0" i="1" dirty="0">
                <a:solidFill>
                  <a:schemeClr val="bg1"/>
                </a:solidFill>
                <a:effectLst/>
              </a:rPr>
              <a:t>do</a:t>
            </a:r>
            <a:r>
              <a:rPr lang="en-GB" b="0" i="0" dirty="0">
                <a:solidFill>
                  <a:schemeClr val="bg1"/>
                </a:solidFill>
                <a:effectLst/>
              </a:rPr>
              <a:t> have agendas and </a:t>
            </a:r>
            <a:r>
              <a:rPr lang="en-GB" b="0" i="1" dirty="0">
                <a:solidFill>
                  <a:schemeClr val="bg1"/>
                </a:solidFill>
                <a:effectLst/>
              </a:rPr>
              <a:t>do</a:t>
            </a:r>
            <a:r>
              <a:rPr lang="en-GB" b="0" i="0" dirty="0">
                <a:solidFill>
                  <a:schemeClr val="bg1"/>
                </a:solidFill>
                <a:effectLst/>
              </a:rPr>
              <a:t> select sources with the intent of "proving" certain preconceived notions. </a:t>
            </a:r>
            <a:r>
              <a:rPr lang="en-GB" b="0" i="0" dirty="0">
                <a:solidFill>
                  <a:schemeClr val="accent1">
                    <a:lumMod val="40000"/>
                    <a:lumOff val="60000"/>
                  </a:schemeClr>
                </a:solidFill>
                <a:effectLst/>
              </a:rPr>
              <a:t>History is therefore never truly "objective," but always a construct that presents the historian's view of things</a:t>
            </a:r>
            <a:r>
              <a:rPr lang="en-GB" b="0" i="0" dirty="0">
                <a:solidFill>
                  <a:schemeClr val="bg1"/>
                </a:solidFill>
                <a:effectLst/>
              </a:rPr>
              <a:t>. At its most objective - and even this is debatable - history presents basic "facts" (dates, events, etc.); </a:t>
            </a:r>
            <a:r>
              <a:rPr lang="en-GB" b="0" i="0" dirty="0">
                <a:solidFill>
                  <a:schemeClr val="accent1">
                    <a:lumMod val="40000"/>
                    <a:lumOff val="60000"/>
                  </a:schemeClr>
                </a:solidFill>
                <a:effectLst/>
              </a:rPr>
              <a:t>the task of the historian, then, is to </a:t>
            </a:r>
            <a:r>
              <a:rPr lang="en-GB" b="0" i="1" dirty="0">
                <a:solidFill>
                  <a:schemeClr val="accent1">
                    <a:lumMod val="40000"/>
                    <a:lumOff val="60000"/>
                  </a:schemeClr>
                </a:solidFill>
                <a:effectLst/>
              </a:rPr>
              <a:t>interpret</a:t>
            </a:r>
            <a:r>
              <a:rPr lang="en-GB" b="0" i="0" dirty="0">
                <a:solidFill>
                  <a:schemeClr val="accent1">
                    <a:lumMod val="40000"/>
                    <a:lumOff val="60000"/>
                  </a:schemeClr>
                </a:solidFill>
                <a:effectLst/>
              </a:rPr>
              <a:t> those facts, the outcome of which (a book, a journal article, a lecture </a:t>
            </a:r>
            <a:r>
              <a:rPr lang="en-GB" b="0" i="0" dirty="0">
                <a:solidFill>
                  <a:schemeClr val="bg1"/>
                </a:solidFill>
                <a:effectLst/>
              </a:rPr>
              <a:t>-- even a student paper) can never be truly objective, as interpretation is by definition a subjective mental process.</a:t>
            </a:r>
          </a:p>
        </p:txBody>
      </p:sp>
      <p:sp>
        <p:nvSpPr>
          <p:cNvPr id="7" name="TextBox 6">
            <a:extLst>
              <a:ext uri="{FF2B5EF4-FFF2-40B4-BE49-F238E27FC236}">
                <a16:creationId xmlns:a16="http://schemas.microsoft.com/office/drawing/2014/main" id="{ADCC30F1-924D-48FA-BEA9-06B1894A0166}"/>
              </a:ext>
            </a:extLst>
          </p:cNvPr>
          <p:cNvSpPr txBox="1"/>
          <p:nvPr/>
        </p:nvSpPr>
        <p:spPr>
          <a:xfrm rot="16200000">
            <a:off x="9688924" y="2716397"/>
            <a:ext cx="4056112" cy="584775"/>
          </a:xfrm>
          <a:prstGeom prst="rect">
            <a:avLst/>
          </a:prstGeom>
          <a:noFill/>
        </p:spPr>
        <p:txBody>
          <a:bodyPr wrap="square">
            <a:spAutoFit/>
          </a:bodyPr>
          <a:lstStyle/>
          <a:p>
            <a:r>
              <a:rPr lang="en-GB" sz="3200" b="1" i="0" dirty="0" err="1">
                <a:solidFill>
                  <a:srgbClr val="92D050"/>
                </a:solidFill>
                <a:effectLst/>
                <a:latin typeface="+mj-lt"/>
              </a:rPr>
              <a:t>HistoriographY</a:t>
            </a:r>
            <a:endParaRPr lang="en-GB" sz="3200" dirty="0">
              <a:solidFill>
                <a:srgbClr val="92D050"/>
              </a:solidFill>
              <a:latin typeface="+mj-lt"/>
            </a:endParaRPr>
          </a:p>
        </p:txBody>
      </p:sp>
    </p:spTree>
    <p:extLst>
      <p:ext uri="{BB962C8B-B14F-4D97-AF65-F5344CB8AC3E}">
        <p14:creationId xmlns:p14="http://schemas.microsoft.com/office/powerpoint/2010/main" val="2690126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A4B7849-6FF8-45ED-9364-D59931672A3D}"/>
              </a:ext>
            </a:extLst>
          </p:cNvPr>
          <p:cNvSpPr>
            <a:spLocks noGrp="1"/>
          </p:cNvSpPr>
          <p:nvPr>
            <p:ph idx="1"/>
          </p:nvPr>
        </p:nvSpPr>
        <p:spPr>
          <a:xfrm>
            <a:off x="544488" y="260648"/>
            <a:ext cx="11103024" cy="6598813"/>
          </a:xfrm>
        </p:spPr>
        <p:txBody>
          <a:bodyPr>
            <a:normAutofit fontScale="62500" lnSpcReduction="20000"/>
          </a:bodyPr>
          <a:lstStyle/>
          <a:p>
            <a:pPr marL="118872" indent="0">
              <a:lnSpc>
                <a:spcPct val="120000"/>
              </a:lnSpc>
              <a:buNone/>
            </a:pPr>
            <a:r>
              <a:rPr lang="en-GB" dirty="0">
                <a:solidFill>
                  <a:schemeClr val="bg1"/>
                </a:solidFill>
              </a:rPr>
              <a:t>As a </a:t>
            </a:r>
            <a:r>
              <a:rPr lang="en-GB" dirty="0" err="1">
                <a:solidFill>
                  <a:schemeClr val="bg1"/>
                </a:solidFill>
              </a:rPr>
              <a:t>panglobal</a:t>
            </a:r>
            <a:r>
              <a:rPr lang="en-GB" dirty="0">
                <a:solidFill>
                  <a:schemeClr val="bg1"/>
                </a:solidFill>
              </a:rPr>
              <a:t> fact of culture, narrative and narration are less problems than simply data. As the late (and already profoundly missed) Roland Barthes remarked</a:t>
            </a:r>
            <a:r>
              <a:rPr lang="en-GB" dirty="0">
                <a:solidFill>
                  <a:schemeClr val="accent1">
                    <a:lumMod val="40000"/>
                    <a:lumOff val="60000"/>
                  </a:schemeClr>
                </a:solidFill>
              </a:rPr>
              <a:t>, narrative "is simply there like life itself. . international, transhistorical, transcultural."' </a:t>
            </a:r>
            <a:r>
              <a:rPr lang="en-GB" dirty="0">
                <a:solidFill>
                  <a:schemeClr val="bg1"/>
                </a:solidFill>
              </a:rPr>
              <a:t>Far from being a problem, then, </a:t>
            </a:r>
            <a:r>
              <a:rPr lang="en-GB" dirty="0">
                <a:solidFill>
                  <a:schemeClr val="accent1">
                    <a:lumMod val="40000"/>
                    <a:lumOff val="60000"/>
                  </a:schemeClr>
                </a:solidFill>
              </a:rPr>
              <a:t>narrative might well be considered a solution to a problem of general human concern, namely, the problem of how to translate </a:t>
            </a:r>
            <a:r>
              <a:rPr lang="en-GB" i="1" dirty="0">
                <a:solidFill>
                  <a:schemeClr val="accent1">
                    <a:lumMod val="40000"/>
                    <a:lumOff val="60000"/>
                  </a:schemeClr>
                </a:solidFill>
              </a:rPr>
              <a:t>knowing</a:t>
            </a:r>
            <a:r>
              <a:rPr lang="en-GB" dirty="0">
                <a:solidFill>
                  <a:schemeClr val="accent1">
                    <a:lumMod val="40000"/>
                    <a:lumOff val="60000"/>
                  </a:schemeClr>
                </a:solidFill>
              </a:rPr>
              <a:t> into </a:t>
            </a:r>
            <a:r>
              <a:rPr lang="en-GB" i="1" dirty="0">
                <a:solidFill>
                  <a:schemeClr val="accent1">
                    <a:lumMod val="40000"/>
                    <a:lumOff val="60000"/>
                  </a:schemeClr>
                </a:solidFill>
              </a:rPr>
              <a:t>telling</a:t>
            </a:r>
            <a:r>
              <a:rPr lang="en-GB" dirty="0">
                <a:solidFill>
                  <a:schemeClr val="accent1">
                    <a:lumMod val="40000"/>
                    <a:lumOff val="60000"/>
                  </a:schemeClr>
                </a:solidFill>
              </a:rPr>
              <a:t>,  the problem of fashioning human experience into a form assimilable to structures of meaning that are generally human rather than culture-specific</a:t>
            </a:r>
            <a:r>
              <a:rPr lang="en-GB" dirty="0">
                <a:solidFill>
                  <a:schemeClr val="bg1"/>
                </a:solidFill>
              </a:rPr>
              <a:t>. We may not be able fully to comprehend specific thought patterns of another culture, but we have relatively less difficulty understanding a story coming from another culture, however exotic that // culture may appear to us. As Barthes says, </a:t>
            </a:r>
            <a:r>
              <a:rPr lang="en-GB" dirty="0">
                <a:solidFill>
                  <a:schemeClr val="accent1">
                    <a:lumMod val="40000"/>
                    <a:lumOff val="60000"/>
                  </a:schemeClr>
                </a:solidFill>
              </a:rPr>
              <a:t>"narrative ... is translatable without fundamental damage" in a way that a lyric poem or a </a:t>
            </a:r>
            <a:r>
              <a:rPr lang="en-GB" dirty="0" err="1">
                <a:solidFill>
                  <a:schemeClr val="accent1">
                    <a:lumMod val="40000"/>
                    <a:lumOff val="60000"/>
                  </a:schemeClr>
                </a:solidFill>
              </a:rPr>
              <a:t>philo</a:t>
            </a:r>
            <a:r>
              <a:rPr lang="en-GB" dirty="0">
                <a:solidFill>
                  <a:schemeClr val="accent1">
                    <a:lumMod val="40000"/>
                    <a:lumOff val="60000"/>
                  </a:schemeClr>
                </a:solidFill>
              </a:rPr>
              <a:t>- </a:t>
            </a:r>
            <a:r>
              <a:rPr lang="en-GB" dirty="0" err="1">
                <a:solidFill>
                  <a:schemeClr val="accent1">
                    <a:lumMod val="40000"/>
                    <a:lumOff val="60000"/>
                  </a:schemeClr>
                </a:solidFill>
              </a:rPr>
              <a:t>sophical</a:t>
            </a:r>
            <a:r>
              <a:rPr lang="en-GB" dirty="0">
                <a:solidFill>
                  <a:schemeClr val="accent1">
                    <a:lumMod val="40000"/>
                    <a:lumOff val="60000"/>
                  </a:schemeClr>
                </a:solidFill>
              </a:rPr>
              <a:t> discourse is not. </a:t>
            </a:r>
            <a:r>
              <a:rPr lang="en-GB" dirty="0">
                <a:solidFill>
                  <a:schemeClr val="bg1"/>
                </a:solidFill>
              </a:rPr>
              <a:t>This suggests that far from being one code among many that a culture may utilize for endowing experience with meaning, narrative is a </a:t>
            </a:r>
            <a:r>
              <a:rPr lang="en-GB" dirty="0" err="1">
                <a:solidFill>
                  <a:schemeClr val="bg1"/>
                </a:solidFill>
              </a:rPr>
              <a:t>metacode</a:t>
            </a:r>
            <a:r>
              <a:rPr lang="en-GB" dirty="0">
                <a:solidFill>
                  <a:schemeClr val="bg1"/>
                </a:solidFill>
              </a:rPr>
              <a:t>, a human universal on the basis of which transcultural messages about the nature of a shared reality can be transmitted. Arising, as Barthes says, </a:t>
            </a:r>
            <a:r>
              <a:rPr lang="en-GB" dirty="0">
                <a:solidFill>
                  <a:schemeClr val="accent1">
                    <a:lumMod val="40000"/>
                    <a:lumOff val="60000"/>
                  </a:schemeClr>
                </a:solidFill>
              </a:rPr>
              <a:t>between our experience of the world and our efforts to describe that experience in language, narrative "ceaselessly substitutes meaning for the straightforward copy of the events recounted." </a:t>
            </a:r>
            <a:r>
              <a:rPr lang="en-GB" dirty="0">
                <a:solidFill>
                  <a:schemeClr val="bg1"/>
                </a:solidFill>
              </a:rPr>
              <a:t>And it would follow, on this view, that the absence of narrative capacity or a refusal of narrative indicates an absence or refusal of meaning itself.  </a:t>
            </a:r>
          </a:p>
          <a:p>
            <a:pPr marL="118872" indent="0">
              <a:lnSpc>
                <a:spcPct val="120000"/>
              </a:lnSpc>
              <a:buNone/>
            </a:pPr>
            <a:r>
              <a:rPr lang="en-GB" dirty="0">
                <a:solidFill>
                  <a:schemeClr val="bg1"/>
                </a:solidFill>
              </a:rPr>
              <a:t>		- Hayden White ’The Value Of Narrativity In The Representation Of Reality’</a:t>
            </a:r>
          </a:p>
        </p:txBody>
      </p:sp>
    </p:spTree>
    <p:extLst>
      <p:ext uri="{BB962C8B-B14F-4D97-AF65-F5344CB8AC3E}">
        <p14:creationId xmlns:p14="http://schemas.microsoft.com/office/powerpoint/2010/main" val="4040022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C1FF7-04E8-4019-8172-8C92B27A36F9}"/>
              </a:ext>
            </a:extLst>
          </p:cNvPr>
          <p:cNvSpPr>
            <a:spLocks noGrp="1"/>
          </p:cNvSpPr>
          <p:nvPr>
            <p:ph type="title"/>
          </p:nvPr>
        </p:nvSpPr>
        <p:spPr/>
        <p:txBody>
          <a:bodyPr>
            <a:normAutofit/>
          </a:bodyPr>
          <a:lstStyle/>
          <a:p>
            <a:r>
              <a:rPr lang="en-GB" sz="3200" dirty="0">
                <a:solidFill>
                  <a:srgbClr val="92D050"/>
                </a:solidFill>
              </a:rPr>
              <a:t>Linda Hutcheon: Historiographic Metafiction</a:t>
            </a:r>
          </a:p>
        </p:txBody>
      </p:sp>
      <p:sp>
        <p:nvSpPr>
          <p:cNvPr id="3" name="Content Placeholder 2">
            <a:extLst>
              <a:ext uri="{FF2B5EF4-FFF2-40B4-BE49-F238E27FC236}">
                <a16:creationId xmlns:a16="http://schemas.microsoft.com/office/drawing/2014/main" id="{C96FA4E6-CB52-4AB0-8683-155419310758}"/>
              </a:ext>
            </a:extLst>
          </p:cNvPr>
          <p:cNvSpPr>
            <a:spLocks noGrp="1"/>
          </p:cNvSpPr>
          <p:nvPr>
            <p:ph idx="1"/>
          </p:nvPr>
        </p:nvSpPr>
        <p:spPr>
          <a:xfrm>
            <a:off x="479376" y="1116195"/>
            <a:ext cx="10972800" cy="5337141"/>
          </a:xfrm>
        </p:spPr>
        <p:txBody>
          <a:bodyPr>
            <a:normAutofit/>
          </a:bodyPr>
          <a:lstStyle/>
          <a:p>
            <a:pPr marL="118872" indent="0">
              <a:buNone/>
            </a:pPr>
            <a:r>
              <a:rPr lang="en-GB" sz="2400" dirty="0">
                <a:solidFill>
                  <a:schemeClr val="bg1"/>
                </a:solidFill>
              </a:rPr>
              <a:t>‘well-known and popular novels which are both intensely self-reflexive and yet paradoxically also lay claim to historical events and personages’ </a:t>
            </a:r>
          </a:p>
          <a:p>
            <a:pPr marL="118872" indent="0">
              <a:buNone/>
            </a:pPr>
            <a:r>
              <a:rPr lang="en-GB" sz="2000" dirty="0">
                <a:solidFill>
                  <a:schemeClr val="bg1"/>
                </a:solidFill>
              </a:rPr>
              <a:t>					‘A Poetics of Postmodernism’  </a:t>
            </a:r>
          </a:p>
          <a:p>
            <a:pPr marL="118872" indent="0">
              <a:buNone/>
            </a:pPr>
            <a:endParaRPr lang="en-GB" sz="2000" dirty="0">
              <a:solidFill>
                <a:schemeClr val="bg1"/>
              </a:solidFill>
            </a:endParaRPr>
          </a:p>
          <a:p>
            <a:pPr marL="118872" indent="0">
              <a:buNone/>
            </a:pPr>
            <a:r>
              <a:rPr lang="en-GB" sz="2400" dirty="0">
                <a:solidFill>
                  <a:schemeClr val="bg1"/>
                </a:solidFill>
              </a:rPr>
              <a:t>Peter Ackroyd</a:t>
            </a:r>
          </a:p>
          <a:p>
            <a:pPr marL="118872" indent="0">
              <a:buNone/>
            </a:pPr>
            <a:r>
              <a:rPr lang="en-GB" sz="2400" dirty="0">
                <a:solidFill>
                  <a:schemeClr val="bg1"/>
                </a:solidFill>
              </a:rPr>
              <a:t>Isabel Allende</a:t>
            </a:r>
          </a:p>
          <a:p>
            <a:pPr marL="118872" indent="0">
              <a:buNone/>
            </a:pPr>
            <a:r>
              <a:rPr lang="en-GB" sz="2400" dirty="0">
                <a:solidFill>
                  <a:schemeClr val="accent1">
                    <a:lumMod val="40000"/>
                    <a:lumOff val="60000"/>
                  </a:schemeClr>
                </a:solidFill>
              </a:rPr>
              <a:t>Julian Barnes</a:t>
            </a:r>
          </a:p>
          <a:p>
            <a:pPr marL="118872" indent="0">
              <a:buNone/>
            </a:pPr>
            <a:r>
              <a:rPr lang="en-GB" sz="2400" dirty="0">
                <a:solidFill>
                  <a:schemeClr val="bg1"/>
                </a:solidFill>
              </a:rPr>
              <a:t>Jorge Luis Borges</a:t>
            </a:r>
          </a:p>
          <a:p>
            <a:pPr marL="118872" indent="0">
              <a:buNone/>
            </a:pPr>
            <a:r>
              <a:rPr lang="en-GB" sz="2400" dirty="0">
                <a:solidFill>
                  <a:schemeClr val="bg1"/>
                </a:solidFill>
              </a:rPr>
              <a:t>William S. Burroughs</a:t>
            </a:r>
          </a:p>
          <a:p>
            <a:pPr marL="118872" indent="0">
              <a:buNone/>
            </a:pPr>
            <a:r>
              <a:rPr lang="en-GB" sz="2400" dirty="0">
                <a:solidFill>
                  <a:schemeClr val="bg1"/>
                </a:solidFill>
              </a:rPr>
              <a:t>A. S. Byatt</a:t>
            </a:r>
          </a:p>
          <a:p>
            <a:pPr marL="118872" indent="0">
              <a:buNone/>
            </a:pPr>
            <a:r>
              <a:rPr lang="en-GB" sz="2400" dirty="0">
                <a:solidFill>
                  <a:schemeClr val="bg1"/>
                </a:solidFill>
              </a:rPr>
              <a:t>Angela Carter</a:t>
            </a:r>
          </a:p>
          <a:p>
            <a:pPr marL="118872" indent="0">
              <a:buNone/>
            </a:pPr>
            <a:r>
              <a:rPr lang="en-GB" sz="2400" dirty="0">
                <a:solidFill>
                  <a:schemeClr val="bg1"/>
                </a:solidFill>
              </a:rPr>
              <a:t>Don DeLillo</a:t>
            </a:r>
          </a:p>
          <a:p>
            <a:pPr marL="118872" indent="0">
              <a:buNone/>
            </a:pPr>
            <a:r>
              <a:rPr lang="en-GB" sz="2400" dirty="0">
                <a:solidFill>
                  <a:schemeClr val="bg1"/>
                </a:solidFill>
              </a:rPr>
              <a:t>E. L. Doctorow</a:t>
            </a:r>
          </a:p>
          <a:p>
            <a:pPr marL="118872" indent="0">
              <a:buNone/>
            </a:pPr>
            <a:endParaRPr lang="en-GB" sz="2000" dirty="0">
              <a:solidFill>
                <a:schemeClr val="bg1"/>
              </a:solidFill>
            </a:endParaRPr>
          </a:p>
        </p:txBody>
      </p:sp>
      <p:sp>
        <p:nvSpPr>
          <p:cNvPr id="4" name="Content Placeholder 2">
            <a:extLst>
              <a:ext uri="{FF2B5EF4-FFF2-40B4-BE49-F238E27FC236}">
                <a16:creationId xmlns:a16="http://schemas.microsoft.com/office/drawing/2014/main" id="{21D14D9C-811D-4764-BAA4-9EB741603164}"/>
              </a:ext>
            </a:extLst>
          </p:cNvPr>
          <p:cNvSpPr txBox="1">
            <a:spLocks/>
          </p:cNvSpPr>
          <p:nvPr/>
        </p:nvSpPr>
        <p:spPr>
          <a:xfrm>
            <a:off x="7536160" y="2420888"/>
            <a:ext cx="3816424" cy="3672408"/>
          </a:xfrm>
          <a:prstGeom prst="rect">
            <a:avLst/>
          </a:prstGeom>
        </p:spPr>
        <p:txBody>
          <a:bodyPr vert="horz" lIns="54864" tIns="91440" rtlCol="0">
            <a:normAutofit lnSpcReduction="10000"/>
          </a:bodyPr>
          <a:lst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a:lstStyle>
          <a:p>
            <a:pPr marL="118872" indent="0">
              <a:buFont typeface="Wingdings 2"/>
              <a:buNone/>
            </a:pPr>
            <a:endParaRPr lang="en-GB" sz="2000" dirty="0">
              <a:solidFill>
                <a:schemeClr val="bg1"/>
              </a:solidFill>
            </a:endParaRPr>
          </a:p>
          <a:p>
            <a:pPr marL="118872" indent="0">
              <a:buFont typeface="Wingdings 2"/>
              <a:buNone/>
            </a:pPr>
            <a:r>
              <a:rPr lang="en-GB" sz="2400" dirty="0">
                <a:solidFill>
                  <a:schemeClr val="bg1"/>
                </a:solidFill>
              </a:rPr>
              <a:t>Umberto Eco</a:t>
            </a:r>
          </a:p>
          <a:p>
            <a:pPr marL="118872" indent="0">
              <a:buFont typeface="Wingdings 2"/>
              <a:buNone/>
            </a:pPr>
            <a:r>
              <a:rPr lang="en-GB" sz="2400" dirty="0">
                <a:solidFill>
                  <a:schemeClr val="bg1"/>
                </a:solidFill>
              </a:rPr>
              <a:t>John Fowles</a:t>
            </a:r>
          </a:p>
          <a:p>
            <a:pPr marL="118872" indent="0">
              <a:buFont typeface="Wingdings 2"/>
              <a:buNone/>
            </a:pPr>
            <a:r>
              <a:rPr lang="en-GB" sz="2400" dirty="0">
                <a:solidFill>
                  <a:schemeClr val="bg1"/>
                </a:solidFill>
              </a:rPr>
              <a:t>Gabriel García Márquez</a:t>
            </a:r>
          </a:p>
          <a:p>
            <a:pPr marL="118872" indent="0">
              <a:buFont typeface="Wingdings 2"/>
              <a:buNone/>
            </a:pPr>
            <a:r>
              <a:rPr lang="en-GB" sz="2400" dirty="0">
                <a:solidFill>
                  <a:schemeClr val="bg1"/>
                </a:solidFill>
              </a:rPr>
              <a:t>William Golding</a:t>
            </a:r>
          </a:p>
          <a:p>
            <a:pPr marL="118872" indent="0">
              <a:buFont typeface="Wingdings 2"/>
              <a:buNone/>
            </a:pPr>
            <a:r>
              <a:rPr lang="en-GB" sz="2400" dirty="0">
                <a:solidFill>
                  <a:schemeClr val="bg1"/>
                </a:solidFill>
              </a:rPr>
              <a:t>José Saramago</a:t>
            </a:r>
          </a:p>
          <a:p>
            <a:pPr marL="118872" indent="0">
              <a:buFont typeface="Wingdings 2"/>
              <a:buNone/>
            </a:pPr>
            <a:r>
              <a:rPr lang="en-GB" sz="2400" dirty="0">
                <a:solidFill>
                  <a:schemeClr val="bg1"/>
                </a:solidFill>
              </a:rPr>
              <a:t>Kazuo Ishiguro</a:t>
            </a:r>
          </a:p>
          <a:p>
            <a:pPr marL="118872" indent="0">
              <a:buFont typeface="Wingdings 2"/>
              <a:buNone/>
            </a:pPr>
            <a:r>
              <a:rPr lang="en-GB" sz="2400" dirty="0">
                <a:solidFill>
                  <a:schemeClr val="bg1"/>
                </a:solidFill>
              </a:rPr>
              <a:t>David Mitchell</a:t>
            </a:r>
          </a:p>
          <a:p>
            <a:pPr marL="118872" indent="0">
              <a:buFont typeface="Wingdings 2"/>
              <a:buNone/>
            </a:pPr>
            <a:r>
              <a:rPr lang="en-GB" sz="2400" dirty="0">
                <a:solidFill>
                  <a:schemeClr val="bg1"/>
                </a:solidFill>
              </a:rPr>
              <a:t>Michael Ondaatje</a:t>
            </a:r>
          </a:p>
          <a:p>
            <a:pPr marL="118872" indent="0">
              <a:buFont typeface="Wingdings 2"/>
              <a:buNone/>
            </a:pPr>
            <a:r>
              <a:rPr lang="en-GB" sz="2400" dirty="0">
                <a:solidFill>
                  <a:schemeClr val="bg1"/>
                </a:solidFill>
              </a:rPr>
              <a:t>Orhan Pamuk</a:t>
            </a:r>
          </a:p>
          <a:p>
            <a:pPr marL="118872" indent="0">
              <a:buFont typeface="Wingdings 2"/>
              <a:buNone/>
            </a:pPr>
            <a:endParaRPr lang="en-GB" sz="2000" dirty="0">
              <a:solidFill>
                <a:schemeClr val="bg1"/>
              </a:solidFill>
            </a:endParaRPr>
          </a:p>
        </p:txBody>
      </p:sp>
    </p:spTree>
    <p:extLst>
      <p:ext uri="{BB962C8B-B14F-4D97-AF65-F5344CB8AC3E}">
        <p14:creationId xmlns:p14="http://schemas.microsoft.com/office/powerpoint/2010/main" val="359678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855640" y="1592796"/>
            <a:ext cx="6480720" cy="3672408"/>
          </a:xfrm>
        </p:spPr>
        <p:txBody>
          <a:bodyPr>
            <a:normAutofit/>
          </a:bodyPr>
          <a:lstStyle/>
          <a:p>
            <a:pPr marL="118872" indent="0" algn="ctr">
              <a:buNone/>
            </a:pPr>
            <a:r>
              <a:rPr lang="en-GB" sz="5100" dirty="0">
                <a:solidFill>
                  <a:srgbClr val="92D050"/>
                </a:solidFill>
                <a:latin typeface="+mj-lt"/>
              </a:rPr>
              <a:t>Discussion: </a:t>
            </a:r>
            <a:r>
              <a:rPr lang="en-GB" sz="3600" dirty="0">
                <a:solidFill>
                  <a:schemeClr val="accent1">
                    <a:lumMod val="40000"/>
                    <a:lumOff val="60000"/>
                  </a:schemeClr>
                </a:solidFill>
                <a:latin typeface="+mj-lt"/>
              </a:rPr>
              <a:t>postmodern literature</a:t>
            </a:r>
          </a:p>
          <a:p>
            <a:pPr marL="118872" indent="0" algn="ctr">
              <a:buNone/>
            </a:pPr>
            <a:r>
              <a:rPr lang="en-GB" sz="3600" dirty="0">
                <a:solidFill>
                  <a:schemeClr val="accent1">
                    <a:lumMod val="40000"/>
                    <a:lumOff val="60000"/>
                  </a:schemeClr>
                </a:solidFill>
                <a:latin typeface="+mj-lt"/>
              </a:rPr>
              <a:t>&amp; history</a:t>
            </a:r>
          </a:p>
          <a:p>
            <a:pPr marL="118872" indent="0">
              <a:buNone/>
            </a:pP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2843204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7708</TotalTime>
  <Words>1528</Words>
  <Application>Microsoft Office PowerPoint</Application>
  <PresentationFormat>Widescreen</PresentationFormat>
  <Paragraphs>99</Paragraphs>
  <Slides>16</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Alegreya Sans</vt:lpstr>
      <vt:lpstr>Arial</vt:lpstr>
      <vt:lpstr>Calibri</vt:lpstr>
      <vt:lpstr>Felix Titling</vt:lpstr>
      <vt:lpstr>Palatino Linotype</vt:lpstr>
      <vt:lpstr>Wingdings</vt:lpstr>
      <vt:lpstr>Wingdings 2</vt:lpstr>
      <vt:lpstr>Wingdings 3</vt:lpstr>
      <vt:lpstr>Module</vt:lpstr>
      <vt:lpstr> </vt:lpstr>
      <vt:lpstr>  LEARNING OUTCOMES</vt:lpstr>
      <vt:lpstr>PowerPoint Presentation</vt:lpstr>
      <vt:lpstr>PowerPoint Presentation</vt:lpstr>
      <vt:lpstr>PowerPoint Presentation</vt:lpstr>
      <vt:lpstr>PowerPoint Presentation</vt:lpstr>
      <vt:lpstr>PowerPoint Presentation</vt:lpstr>
      <vt:lpstr>PowerPoint Presentation</vt:lpstr>
      <vt:lpstr>postmodernism</vt:lpstr>
      <vt:lpstr>PowerPoint Presentation</vt:lpstr>
      <vt:lpstr>PowerPoint Presentation</vt:lpstr>
      <vt:lpstr>PowerPoint Presentation</vt:lpstr>
      <vt:lpstr>PowerPoint Presentation</vt:lpstr>
      <vt:lpstr>PowerPoint Presentation</vt:lpstr>
      <vt:lpstr>Linda Hutcheon: Historiographic Metafiction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182</cp:revision>
  <dcterms:created xsi:type="dcterms:W3CDTF">2013-10-15T14:59:08Z</dcterms:created>
  <dcterms:modified xsi:type="dcterms:W3CDTF">2020-12-11T14:50:28Z</dcterms:modified>
</cp:coreProperties>
</file>