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Default Extension="fntdata" ContentType="application/x-fontdata"/>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diagrams/layout5.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data4.xml" ContentType="application/vnd.openxmlformats-officedocument.drawingml.diagramData+xml"/>
  <Override PartName="/ppt/diagrams/data5.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diagrams/colors5.xml" ContentType="application/vnd.openxmlformats-officedocument.drawingml.diagramColor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Override PartName="/ppt/diagrams/drawing5.xml" ContentType="application/vnd.ms-office.drawingml.diagramDrawing+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70" r:id="rId2"/>
    <p:sldId id="256" r:id="rId3"/>
    <p:sldId id="257" r:id="rId4"/>
    <p:sldId id="271" r:id="rId5"/>
    <p:sldId id="260" r:id="rId6"/>
    <p:sldId id="274" r:id="rId7"/>
    <p:sldId id="276" r:id="rId8"/>
    <p:sldId id="275" r:id="rId9"/>
    <p:sldId id="273" r:id="rId10"/>
    <p:sldId id="259" r:id="rId11"/>
    <p:sldId id="277" r:id="rId12"/>
    <p:sldId id="272" r:id="rId13"/>
    <p:sldId id="278" r:id="rId14"/>
    <p:sldId id="268" r:id="rId15"/>
  </p:sldIdLst>
  <p:sldSz cx="18288000" cy="10287000"/>
  <p:notesSz cx="6858000" cy="9144000"/>
  <p:embeddedFontLst>
    <p:embeddedFont>
      <p:font typeface="Calibri" pitchFamily="34" charset="0"/>
      <p:regular r:id="rId17"/>
      <p:bold r:id="rId18"/>
      <p:italic r:id="rId19"/>
      <p:boldItalic r:id="rId20"/>
    </p:embeddedFont>
    <p:embeddedFont>
      <p:font typeface="Inter Bold" charset="0"/>
      <p:regular r:id="rId21"/>
    </p:embeddedFont>
    <p:embeddedFont>
      <p:font typeface="Inter Light" charset="0"/>
      <p:regular r:id="rId22"/>
    </p:embeddedFont>
    <p:embeddedFont>
      <p:font typeface="Inter Semi-Bold" charset="0"/>
      <p:regular r:id="rId23"/>
    </p:embeddedFont>
    <p:embeddedFont>
      <p:font typeface="Inter" charset="0"/>
      <p:regular r:id="rId24"/>
    </p:embeddedFont>
    <p:embeddedFont>
      <p:font typeface="Aptos Narrow" charset="0"/>
      <p:regular r:id="rId25"/>
      <p:bold r:id="rId26"/>
      <p:italic r:id="rId27"/>
      <p:boldItalic r:id="rId2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autoAdjust="0"/>
    <p:restoredTop sz="94622" autoAdjust="0"/>
  </p:normalViewPr>
  <p:slideViewPr>
    <p:cSldViewPr>
      <p:cViewPr varScale="1">
        <p:scale>
          <a:sx n="55" d="100"/>
          <a:sy n="55" d="100"/>
        </p:scale>
        <p:origin x="-65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2.svg"/><Relationship Id="rId1" Type="http://schemas.openxmlformats.org/officeDocument/2006/relationships/image" Target="../media/image26.png"/><Relationship Id="rId4" Type="http://schemas.openxmlformats.org/officeDocument/2006/relationships/image" Target="../media/image64.svg"/></Relationships>
</file>

<file path=ppt/diagrams/_rels/data5.xml.rels><?xml version="1.0" encoding="UTF-8" standalone="yes"?>
<Relationships xmlns="http://schemas.openxmlformats.org/package/2006/relationships"><Relationship Id="rId8" Type="http://schemas.openxmlformats.org/officeDocument/2006/relationships/image" Target="../media/image72.svg"/><Relationship Id="rId13"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1.png"/><Relationship Id="rId12" Type="http://schemas.openxmlformats.org/officeDocument/2006/relationships/image" Target="../media/image76.svg"/><Relationship Id="rId2" Type="http://schemas.openxmlformats.org/officeDocument/2006/relationships/image" Target="../media/image66.svg"/><Relationship Id="rId1" Type="http://schemas.openxmlformats.org/officeDocument/2006/relationships/image" Target="../media/image28.png"/><Relationship Id="rId6" Type="http://schemas.openxmlformats.org/officeDocument/2006/relationships/image" Target="../media/image70.svg"/><Relationship Id="rId11" Type="http://schemas.openxmlformats.org/officeDocument/2006/relationships/image" Target="../media/image33.png"/><Relationship Id="rId5" Type="http://schemas.openxmlformats.org/officeDocument/2006/relationships/image" Target="../media/image30.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32.png"/><Relationship Id="rId14" Type="http://schemas.openxmlformats.org/officeDocument/2006/relationships/image" Target="../media/image7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4" Type="http://schemas.openxmlformats.org/officeDocument/2006/relationships/image" Target="../media/image64.svg"/></Relationships>
</file>

<file path=ppt/diagrams/_rels/drawing5.xml.rels><?xml version="1.0" encoding="UTF-8" standalone="yes"?>
<Relationships xmlns="http://schemas.openxmlformats.org/package/2006/relationships"><Relationship Id="rId8" Type="http://schemas.openxmlformats.org/officeDocument/2006/relationships/image" Target="../media/image72.svg"/><Relationship Id="rId13" Type="http://schemas.openxmlformats.org/officeDocument/2006/relationships/image" Target="../media/image77.png"/><Relationship Id="rId3" Type="http://schemas.openxmlformats.org/officeDocument/2006/relationships/image" Target="../media/image67.png"/><Relationship Id="rId7" Type="http://schemas.openxmlformats.org/officeDocument/2006/relationships/image" Target="../media/image71.png"/><Relationship Id="rId12" Type="http://schemas.openxmlformats.org/officeDocument/2006/relationships/image" Target="../media/image76.svg"/><Relationship Id="rId2" Type="http://schemas.openxmlformats.org/officeDocument/2006/relationships/image" Target="../media/image66.svg"/><Relationship Id="rId1" Type="http://schemas.openxmlformats.org/officeDocument/2006/relationships/image" Target="../media/image65.png"/><Relationship Id="rId6" Type="http://schemas.openxmlformats.org/officeDocument/2006/relationships/image" Target="../media/image70.svg"/><Relationship Id="rId11" Type="http://schemas.openxmlformats.org/officeDocument/2006/relationships/image" Target="../media/image75.png"/><Relationship Id="rId5" Type="http://schemas.openxmlformats.org/officeDocument/2006/relationships/image" Target="../media/image69.png"/><Relationship Id="rId10" Type="http://schemas.openxmlformats.org/officeDocument/2006/relationships/image" Target="../media/image74.svg"/><Relationship Id="rId4" Type="http://schemas.openxmlformats.org/officeDocument/2006/relationships/image" Target="../media/image68.svg"/><Relationship Id="rId9" Type="http://schemas.openxmlformats.org/officeDocument/2006/relationships/image" Target="../media/image73.png"/><Relationship Id="rId1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86C4BB-ACDF-4F7A-A856-9317D8729A9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91604F80-044D-4133-9455-6BAEB6DE9577}">
      <dgm:prSet phldrT="[Text]"/>
      <dgm:spPr/>
      <dgm:t>
        <a:bodyPr/>
        <a:lstStyle/>
        <a:p>
          <a:pPr>
            <a:buNone/>
          </a:pPr>
          <a:r>
            <a:rPr lang="en-US" dirty="0"/>
            <a:t>Active failures (frontline level)</a:t>
          </a:r>
        </a:p>
      </dgm:t>
    </dgm:pt>
    <dgm:pt modelId="{CA1C1A6D-CBBB-40CE-9B0D-3E1E05CF03DA}" type="parTrans" cxnId="{A5B82C55-C040-49E6-87D3-570E72D9064E}">
      <dgm:prSet/>
      <dgm:spPr/>
      <dgm:t>
        <a:bodyPr/>
        <a:lstStyle/>
        <a:p>
          <a:endParaRPr lang="en-US"/>
        </a:p>
      </dgm:t>
    </dgm:pt>
    <dgm:pt modelId="{8B10FC30-D491-45A3-82D2-BAE8B241ABFC}" type="sibTrans" cxnId="{A5B82C55-C040-49E6-87D3-570E72D9064E}">
      <dgm:prSet/>
      <dgm:spPr/>
      <dgm:t>
        <a:bodyPr/>
        <a:lstStyle/>
        <a:p>
          <a:endParaRPr lang="en-US"/>
        </a:p>
      </dgm:t>
    </dgm:pt>
    <dgm:pt modelId="{07F977B6-F163-452D-8B7D-6A1FDB0EA1CB}">
      <dgm:prSet phldrT="[Text]"/>
      <dgm:spPr/>
      <dgm:t>
        <a:bodyPr/>
        <a:lstStyle/>
        <a:p>
          <a:pPr>
            <a:buFont typeface="Wingdings" panose="05000000000000000000" pitchFamily="2" charset="2"/>
            <a:buChar char="q"/>
          </a:pPr>
          <a:r>
            <a:rPr lang="en-US" dirty="0"/>
            <a:t>Missed basic nursing care (hydration, nutrition, hygiene)</a:t>
          </a:r>
        </a:p>
      </dgm:t>
    </dgm:pt>
    <dgm:pt modelId="{E3C52AFE-2BFB-456F-974B-C54FB300A1DE}" type="parTrans" cxnId="{D58C4392-DD9C-4D56-91E5-2735AB18925D}">
      <dgm:prSet/>
      <dgm:spPr/>
      <dgm:t>
        <a:bodyPr/>
        <a:lstStyle/>
        <a:p>
          <a:endParaRPr lang="en-US"/>
        </a:p>
      </dgm:t>
    </dgm:pt>
    <dgm:pt modelId="{8A4A19E4-D741-4446-B863-A5B9328DD95C}" type="sibTrans" cxnId="{D58C4392-DD9C-4D56-91E5-2735AB18925D}">
      <dgm:prSet/>
      <dgm:spPr/>
      <dgm:t>
        <a:bodyPr/>
        <a:lstStyle/>
        <a:p>
          <a:endParaRPr lang="en-US"/>
        </a:p>
      </dgm:t>
    </dgm:pt>
    <dgm:pt modelId="{23D7373F-1FF2-4CBA-A397-3E3A6B58ECC4}">
      <dgm:prSet phldrT="[Text]"/>
      <dgm:spPr/>
      <dgm:t>
        <a:bodyPr/>
        <a:lstStyle/>
        <a:p>
          <a:pPr>
            <a:buNone/>
          </a:pPr>
          <a:r>
            <a:rPr lang="en-US" dirty="0"/>
            <a:t>Latent conditions (system level)</a:t>
          </a:r>
        </a:p>
      </dgm:t>
    </dgm:pt>
    <dgm:pt modelId="{DB5738E7-6DDF-468A-AF6D-7D1DE2EDEFA3}" type="parTrans" cxnId="{74DD24D2-6F40-4CEF-BCEF-A270457D39AC}">
      <dgm:prSet/>
      <dgm:spPr/>
      <dgm:t>
        <a:bodyPr/>
        <a:lstStyle/>
        <a:p>
          <a:endParaRPr lang="en-US"/>
        </a:p>
      </dgm:t>
    </dgm:pt>
    <dgm:pt modelId="{11CAB652-EBC5-4E04-B355-A6CB6C4F591B}" type="sibTrans" cxnId="{74DD24D2-6F40-4CEF-BCEF-A270457D39AC}">
      <dgm:prSet/>
      <dgm:spPr/>
      <dgm:t>
        <a:bodyPr/>
        <a:lstStyle/>
        <a:p>
          <a:endParaRPr lang="en-US"/>
        </a:p>
      </dgm:t>
    </dgm:pt>
    <dgm:pt modelId="{7EA1268D-F190-4542-BF7F-A403B525664B}">
      <dgm:prSet phldrT="[Text]"/>
      <dgm:spPr/>
      <dgm:t>
        <a:bodyPr/>
        <a:lstStyle/>
        <a:p>
          <a:pPr>
            <a:buFont typeface="Wingdings" panose="05000000000000000000" pitchFamily="2" charset="2"/>
            <a:buChar char="q"/>
          </a:pPr>
          <a:r>
            <a:rPr lang="en-US" dirty="0"/>
            <a:t>Financial and performance goal-oriented leadership </a:t>
          </a:r>
          <a:r>
            <a:rPr lang="en-US" b="0" i="0" dirty="0"/>
            <a:t>(Singh and Rangnekar, 2020)</a:t>
          </a:r>
          <a:r>
            <a:rPr lang="en-US" dirty="0"/>
            <a:t>.</a:t>
          </a:r>
        </a:p>
      </dgm:t>
    </dgm:pt>
    <dgm:pt modelId="{52DD0CF1-FE9C-464B-A0FA-5A902DD21490}" type="parTrans" cxnId="{D22631D9-7907-4C67-80BC-AC183582F8C1}">
      <dgm:prSet/>
      <dgm:spPr/>
      <dgm:t>
        <a:bodyPr/>
        <a:lstStyle/>
        <a:p>
          <a:endParaRPr lang="en-US"/>
        </a:p>
      </dgm:t>
    </dgm:pt>
    <dgm:pt modelId="{A9C97462-43DB-4C30-91D3-4F8F5578D0B7}" type="sibTrans" cxnId="{D22631D9-7907-4C67-80BC-AC183582F8C1}">
      <dgm:prSet/>
      <dgm:spPr/>
      <dgm:t>
        <a:bodyPr/>
        <a:lstStyle/>
        <a:p>
          <a:endParaRPr lang="en-US"/>
        </a:p>
      </dgm:t>
    </dgm:pt>
    <dgm:pt modelId="{D0A5FD48-898C-40CE-B91C-AE92685109C7}">
      <dgm:prSet/>
      <dgm:spPr/>
      <dgm:t>
        <a:bodyPr/>
        <a:lstStyle/>
        <a:p>
          <a:pPr>
            <a:buFont typeface="Wingdings" panose="05000000000000000000" pitchFamily="2" charset="2"/>
            <a:buChar char="q"/>
          </a:pPr>
          <a:r>
            <a:rPr lang="en-US" dirty="0"/>
            <a:t>Inadequate monitoring of patients and response time (</a:t>
          </a:r>
          <a:r>
            <a:rPr lang="en-US" dirty="0" err="1"/>
            <a:t>Bridi</a:t>
          </a:r>
          <a:r>
            <a:rPr lang="en-US" dirty="0"/>
            <a:t> et al., 2014).</a:t>
          </a:r>
        </a:p>
      </dgm:t>
    </dgm:pt>
    <dgm:pt modelId="{927A44FF-BACA-4558-BBC2-3CDCD468886D}" type="parTrans" cxnId="{2CC8C6B5-19B0-445A-B62F-7E31B15A8432}">
      <dgm:prSet/>
      <dgm:spPr/>
      <dgm:t>
        <a:bodyPr/>
        <a:lstStyle/>
        <a:p>
          <a:endParaRPr lang="en-US"/>
        </a:p>
      </dgm:t>
    </dgm:pt>
    <dgm:pt modelId="{B714A023-DB55-4F17-A6BF-3AB28A1238F7}" type="sibTrans" cxnId="{2CC8C6B5-19B0-445A-B62F-7E31B15A8432}">
      <dgm:prSet/>
      <dgm:spPr/>
      <dgm:t>
        <a:bodyPr/>
        <a:lstStyle/>
        <a:p>
          <a:endParaRPr lang="en-US"/>
        </a:p>
      </dgm:t>
    </dgm:pt>
    <dgm:pt modelId="{3039CE6D-38A4-4905-8BEA-3515D8D3AAB0}">
      <dgm:prSet/>
      <dgm:spPr/>
      <dgm:t>
        <a:bodyPr/>
        <a:lstStyle/>
        <a:p>
          <a:pPr>
            <a:buFont typeface="Wingdings" panose="05000000000000000000" pitchFamily="2" charset="2"/>
            <a:buChar char="q"/>
          </a:pPr>
          <a:r>
            <a:rPr lang="en-US" dirty="0"/>
            <a:t>Inappropriate documentation and communication.</a:t>
          </a:r>
        </a:p>
      </dgm:t>
    </dgm:pt>
    <dgm:pt modelId="{0701464A-38A9-4AD9-BAED-6BEA04EC81BD}" type="parTrans" cxnId="{8C3D0ACA-F062-4FD8-A928-3DA7977CEB79}">
      <dgm:prSet/>
      <dgm:spPr/>
      <dgm:t>
        <a:bodyPr/>
        <a:lstStyle/>
        <a:p>
          <a:endParaRPr lang="en-US"/>
        </a:p>
      </dgm:t>
    </dgm:pt>
    <dgm:pt modelId="{8B192730-9C51-4F71-96AB-A4EC00EE8510}" type="sibTrans" cxnId="{8C3D0ACA-F062-4FD8-A928-3DA7977CEB79}">
      <dgm:prSet/>
      <dgm:spPr/>
      <dgm:t>
        <a:bodyPr/>
        <a:lstStyle/>
        <a:p>
          <a:endParaRPr lang="en-US"/>
        </a:p>
      </dgm:t>
    </dgm:pt>
    <dgm:pt modelId="{31D5B2E1-BE05-4036-BA23-42BF3F7CB5FD}">
      <dgm:prSet/>
      <dgm:spPr/>
      <dgm:t>
        <a:bodyPr/>
        <a:lstStyle/>
        <a:p>
          <a:pPr>
            <a:buFont typeface="Wingdings" panose="05000000000000000000" pitchFamily="2" charset="2"/>
            <a:buChar char="q"/>
          </a:pPr>
          <a:r>
            <a:rPr lang="en-US" dirty="0"/>
            <a:t>Observable failures in the day-to-day care provision.</a:t>
          </a:r>
        </a:p>
      </dgm:t>
    </dgm:pt>
    <dgm:pt modelId="{E4C83CFE-C862-41D3-B99E-77878B84F6AF}" type="parTrans" cxnId="{491EC0A0-C30F-4003-861E-6FB04CF9F192}">
      <dgm:prSet/>
      <dgm:spPr/>
      <dgm:t>
        <a:bodyPr/>
        <a:lstStyle/>
        <a:p>
          <a:endParaRPr lang="en-US"/>
        </a:p>
      </dgm:t>
    </dgm:pt>
    <dgm:pt modelId="{B54854ED-95A2-447F-BF1A-C5F08C3CDA83}" type="sibTrans" cxnId="{491EC0A0-C30F-4003-861E-6FB04CF9F192}">
      <dgm:prSet/>
      <dgm:spPr/>
      <dgm:t>
        <a:bodyPr/>
        <a:lstStyle/>
        <a:p>
          <a:endParaRPr lang="en-US"/>
        </a:p>
      </dgm:t>
    </dgm:pt>
    <dgm:pt modelId="{D5AC6116-D009-4CC4-A5EF-79EE6D8E3B22}">
      <dgm:prSet/>
      <dgm:spPr/>
      <dgm:t>
        <a:bodyPr/>
        <a:lstStyle/>
        <a:p>
          <a:pPr>
            <a:buFont typeface="Wingdings" panose="05000000000000000000" pitchFamily="2" charset="2"/>
            <a:buChar char="q"/>
          </a:pPr>
          <a:r>
            <a:rPr lang="en-US" dirty="0"/>
            <a:t>Constant understaffing and unsuitable skill mix.</a:t>
          </a:r>
        </a:p>
      </dgm:t>
    </dgm:pt>
    <dgm:pt modelId="{14350ADB-97B7-4B30-930E-2CF822691735}" type="parTrans" cxnId="{9DCFEB53-FE38-4D6E-BF49-82C48E6A0FA3}">
      <dgm:prSet/>
      <dgm:spPr/>
      <dgm:t>
        <a:bodyPr/>
        <a:lstStyle/>
        <a:p>
          <a:endParaRPr lang="en-US"/>
        </a:p>
      </dgm:t>
    </dgm:pt>
    <dgm:pt modelId="{8101F329-169E-49E5-A814-D4E2CFCF80B0}" type="sibTrans" cxnId="{9DCFEB53-FE38-4D6E-BF49-82C48E6A0FA3}">
      <dgm:prSet/>
      <dgm:spPr/>
      <dgm:t>
        <a:bodyPr/>
        <a:lstStyle/>
        <a:p>
          <a:endParaRPr lang="en-US"/>
        </a:p>
      </dgm:t>
    </dgm:pt>
    <dgm:pt modelId="{9D4E86E5-345A-4992-B687-4E9D8C7C4D5A}">
      <dgm:prSet/>
      <dgm:spPr/>
      <dgm:t>
        <a:bodyPr/>
        <a:lstStyle/>
        <a:p>
          <a:pPr>
            <a:buFont typeface="Wingdings" panose="05000000000000000000" pitchFamily="2" charset="2"/>
            <a:buChar char="q"/>
          </a:pPr>
          <a:r>
            <a:rPr lang="en-US" dirty="0"/>
            <a:t>Weak clinical governance and oversight frameworks.</a:t>
          </a:r>
        </a:p>
      </dgm:t>
    </dgm:pt>
    <dgm:pt modelId="{7283DA9D-AE96-4E8E-814B-9D93F1E67794}" type="parTrans" cxnId="{D1CC0D70-DA06-4A2C-96E4-425A080382DC}">
      <dgm:prSet/>
      <dgm:spPr/>
      <dgm:t>
        <a:bodyPr/>
        <a:lstStyle/>
        <a:p>
          <a:endParaRPr lang="en-US"/>
        </a:p>
      </dgm:t>
    </dgm:pt>
    <dgm:pt modelId="{1CA23A74-EDC0-4DC3-A412-262427C8D484}" type="sibTrans" cxnId="{D1CC0D70-DA06-4A2C-96E4-425A080382DC}">
      <dgm:prSet/>
      <dgm:spPr/>
      <dgm:t>
        <a:bodyPr/>
        <a:lstStyle/>
        <a:p>
          <a:endParaRPr lang="en-US"/>
        </a:p>
      </dgm:t>
    </dgm:pt>
    <dgm:pt modelId="{902492C9-D1E8-4A33-A14C-D5539A0286F1}">
      <dgm:prSet/>
      <dgm:spPr/>
      <dgm:t>
        <a:bodyPr/>
        <a:lstStyle/>
        <a:p>
          <a:pPr>
            <a:buFont typeface="Wingdings" panose="05000000000000000000" pitchFamily="2" charset="2"/>
            <a:buChar char="q"/>
          </a:pPr>
          <a:r>
            <a:rPr lang="en-US" dirty="0"/>
            <a:t>Poor standards that are tolerated in the </a:t>
          </a:r>
          <a:r>
            <a:rPr lang="en-US" dirty="0" smtClean="0"/>
            <a:t>organizational </a:t>
          </a:r>
          <a:r>
            <a:rPr lang="en-US" dirty="0"/>
            <a:t>culture.</a:t>
          </a:r>
        </a:p>
      </dgm:t>
    </dgm:pt>
    <dgm:pt modelId="{11B2C049-64A9-4409-906A-442A945EBFB4}" type="parTrans" cxnId="{2047B077-6450-41DC-A9EA-E9546BFDEEF8}">
      <dgm:prSet/>
      <dgm:spPr/>
      <dgm:t>
        <a:bodyPr/>
        <a:lstStyle/>
        <a:p>
          <a:endParaRPr lang="en-US"/>
        </a:p>
      </dgm:t>
    </dgm:pt>
    <dgm:pt modelId="{71D899D1-9526-4E39-83A0-A8BE8E78BBBB}" type="sibTrans" cxnId="{2047B077-6450-41DC-A9EA-E9546BFDEEF8}">
      <dgm:prSet/>
      <dgm:spPr/>
      <dgm:t>
        <a:bodyPr/>
        <a:lstStyle/>
        <a:p>
          <a:endParaRPr lang="en-US"/>
        </a:p>
      </dgm:t>
    </dgm:pt>
    <dgm:pt modelId="{BD1E09CA-6176-408D-96FD-E74E38ADA716}" type="pres">
      <dgm:prSet presAssocID="{4F86C4BB-ACDF-4F7A-A856-9317D8729A96}" presName="linear" presStyleCnt="0">
        <dgm:presLayoutVars>
          <dgm:animLvl val="lvl"/>
          <dgm:resizeHandles val="exact"/>
        </dgm:presLayoutVars>
      </dgm:prSet>
      <dgm:spPr/>
      <dgm:t>
        <a:bodyPr/>
        <a:lstStyle/>
        <a:p>
          <a:endParaRPr lang="en-US"/>
        </a:p>
      </dgm:t>
    </dgm:pt>
    <dgm:pt modelId="{FBEAEAF0-6DFF-476C-88C5-E6453671D692}" type="pres">
      <dgm:prSet presAssocID="{91604F80-044D-4133-9455-6BAEB6DE9577}" presName="parentText" presStyleLbl="node1" presStyleIdx="0" presStyleCnt="2">
        <dgm:presLayoutVars>
          <dgm:chMax val="0"/>
          <dgm:bulletEnabled val="1"/>
        </dgm:presLayoutVars>
      </dgm:prSet>
      <dgm:spPr/>
      <dgm:t>
        <a:bodyPr/>
        <a:lstStyle/>
        <a:p>
          <a:endParaRPr lang="en-US"/>
        </a:p>
      </dgm:t>
    </dgm:pt>
    <dgm:pt modelId="{FB429F78-840F-4B00-A7EC-890389159314}" type="pres">
      <dgm:prSet presAssocID="{91604F80-044D-4133-9455-6BAEB6DE9577}" presName="childText" presStyleLbl="revTx" presStyleIdx="0" presStyleCnt="2">
        <dgm:presLayoutVars>
          <dgm:bulletEnabled val="1"/>
        </dgm:presLayoutVars>
      </dgm:prSet>
      <dgm:spPr/>
      <dgm:t>
        <a:bodyPr/>
        <a:lstStyle/>
        <a:p>
          <a:endParaRPr lang="en-US"/>
        </a:p>
      </dgm:t>
    </dgm:pt>
    <dgm:pt modelId="{B2C5F633-8F50-4F3E-95B7-209F67F527BA}" type="pres">
      <dgm:prSet presAssocID="{23D7373F-1FF2-4CBA-A397-3E3A6B58ECC4}" presName="parentText" presStyleLbl="node1" presStyleIdx="1" presStyleCnt="2">
        <dgm:presLayoutVars>
          <dgm:chMax val="0"/>
          <dgm:bulletEnabled val="1"/>
        </dgm:presLayoutVars>
      </dgm:prSet>
      <dgm:spPr/>
      <dgm:t>
        <a:bodyPr/>
        <a:lstStyle/>
        <a:p>
          <a:endParaRPr lang="en-US"/>
        </a:p>
      </dgm:t>
    </dgm:pt>
    <dgm:pt modelId="{62AA35C9-C805-437B-BDC8-7F340CDF4B8A}" type="pres">
      <dgm:prSet presAssocID="{23D7373F-1FF2-4CBA-A397-3E3A6B58ECC4}" presName="childText" presStyleLbl="revTx" presStyleIdx="1" presStyleCnt="2">
        <dgm:presLayoutVars>
          <dgm:bulletEnabled val="1"/>
        </dgm:presLayoutVars>
      </dgm:prSet>
      <dgm:spPr/>
      <dgm:t>
        <a:bodyPr/>
        <a:lstStyle/>
        <a:p>
          <a:endParaRPr lang="en-US"/>
        </a:p>
      </dgm:t>
    </dgm:pt>
  </dgm:ptLst>
  <dgm:cxnLst>
    <dgm:cxn modelId="{D1CC0D70-DA06-4A2C-96E4-425A080382DC}" srcId="{23D7373F-1FF2-4CBA-A397-3E3A6B58ECC4}" destId="{9D4E86E5-345A-4992-B687-4E9D8C7C4D5A}" srcOrd="2" destOrd="0" parTransId="{7283DA9D-AE96-4E8E-814B-9D93F1E67794}" sibTransId="{1CA23A74-EDC0-4DC3-A412-262427C8D484}"/>
    <dgm:cxn modelId="{69DE8A02-60EE-46F5-9281-79D02D981E93}" type="presOf" srcId="{23D7373F-1FF2-4CBA-A397-3E3A6B58ECC4}" destId="{B2C5F633-8F50-4F3E-95B7-209F67F527BA}" srcOrd="0" destOrd="0" presId="urn:microsoft.com/office/officeart/2005/8/layout/vList2"/>
    <dgm:cxn modelId="{74DD24D2-6F40-4CEF-BCEF-A270457D39AC}" srcId="{4F86C4BB-ACDF-4F7A-A856-9317D8729A96}" destId="{23D7373F-1FF2-4CBA-A397-3E3A6B58ECC4}" srcOrd="1" destOrd="0" parTransId="{DB5738E7-6DDF-468A-AF6D-7D1DE2EDEFA3}" sibTransId="{11CAB652-EBC5-4E04-B355-A6CB6C4F591B}"/>
    <dgm:cxn modelId="{0C3ABD00-7132-474B-BAC7-1ED8F8CD2367}" type="presOf" srcId="{4F86C4BB-ACDF-4F7A-A856-9317D8729A96}" destId="{BD1E09CA-6176-408D-96FD-E74E38ADA716}" srcOrd="0" destOrd="0" presId="urn:microsoft.com/office/officeart/2005/8/layout/vList2"/>
    <dgm:cxn modelId="{EA4B6C6D-F0FD-42DF-B0DC-762C22E547E6}" type="presOf" srcId="{7EA1268D-F190-4542-BF7F-A403B525664B}" destId="{62AA35C9-C805-437B-BDC8-7F340CDF4B8A}" srcOrd="0" destOrd="0" presId="urn:microsoft.com/office/officeart/2005/8/layout/vList2"/>
    <dgm:cxn modelId="{5A98BA01-E42B-4708-B8D6-5C308C49DDC5}" type="presOf" srcId="{31D5B2E1-BE05-4036-BA23-42BF3F7CB5FD}" destId="{FB429F78-840F-4B00-A7EC-890389159314}" srcOrd="0" destOrd="3" presId="urn:microsoft.com/office/officeart/2005/8/layout/vList2"/>
    <dgm:cxn modelId="{491EC0A0-C30F-4003-861E-6FB04CF9F192}" srcId="{91604F80-044D-4133-9455-6BAEB6DE9577}" destId="{31D5B2E1-BE05-4036-BA23-42BF3F7CB5FD}" srcOrd="3" destOrd="0" parTransId="{E4C83CFE-C862-41D3-B99E-77878B84F6AF}" sibTransId="{B54854ED-95A2-447F-BF1A-C5F08C3CDA83}"/>
    <dgm:cxn modelId="{689B0FFB-86F7-4C51-9DC9-C4496B6BE144}" type="presOf" srcId="{3039CE6D-38A4-4905-8BEA-3515D8D3AAB0}" destId="{FB429F78-840F-4B00-A7EC-890389159314}" srcOrd="0" destOrd="2" presId="urn:microsoft.com/office/officeart/2005/8/layout/vList2"/>
    <dgm:cxn modelId="{BF678FC5-5DAD-4F0F-AB79-A58DAEA99D8D}" type="presOf" srcId="{91604F80-044D-4133-9455-6BAEB6DE9577}" destId="{FBEAEAF0-6DFF-476C-88C5-E6453671D692}" srcOrd="0" destOrd="0" presId="urn:microsoft.com/office/officeart/2005/8/layout/vList2"/>
    <dgm:cxn modelId="{2047B077-6450-41DC-A9EA-E9546BFDEEF8}" srcId="{23D7373F-1FF2-4CBA-A397-3E3A6B58ECC4}" destId="{902492C9-D1E8-4A33-A14C-D5539A0286F1}" srcOrd="3" destOrd="0" parTransId="{11B2C049-64A9-4409-906A-442A945EBFB4}" sibTransId="{71D899D1-9526-4E39-83A0-A8BE8E78BBBB}"/>
    <dgm:cxn modelId="{D58C4392-DD9C-4D56-91E5-2735AB18925D}" srcId="{91604F80-044D-4133-9455-6BAEB6DE9577}" destId="{07F977B6-F163-452D-8B7D-6A1FDB0EA1CB}" srcOrd="0" destOrd="0" parTransId="{E3C52AFE-2BFB-456F-974B-C54FB300A1DE}" sibTransId="{8A4A19E4-D741-4446-B863-A5B9328DD95C}"/>
    <dgm:cxn modelId="{9DCFEB53-FE38-4D6E-BF49-82C48E6A0FA3}" srcId="{23D7373F-1FF2-4CBA-A397-3E3A6B58ECC4}" destId="{D5AC6116-D009-4CC4-A5EF-79EE6D8E3B22}" srcOrd="1" destOrd="0" parTransId="{14350ADB-97B7-4B30-930E-2CF822691735}" sibTransId="{8101F329-169E-49E5-A814-D4E2CFCF80B0}"/>
    <dgm:cxn modelId="{B7043D41-BBED-4287-9EA2-284014897FA7}" type="presOf" srcId="{902492C9-D1E8-4A33-A14C-D5539A0286F1}" destId="{62AA35C9-C805-437B-BDC8-7F340CDF4B8A}" srcOrd="0" destOrd="3" presId="urn:microsoft.com/office/officeart/2005/8/layout/vList2"/>
    <dgm:cxn modelId="{2CC8C6B5-19B0-445A-B62F-7E31B15A8432}" srcId="{91604F80-044D-4133-9455-6BAEB6DE9577}" destId="{D0A5FD48-898C-40CE-B91C-AE92685109C7}" srcOrd="1" destOrd="0" parTransId="{927A44FF-BACA-4558-BBC2-3CDCD468886D}" sibTransId="{B714A023-DB55-4F17-A6BF-3AB28A1238F7}"/>
    <dgm:cxn modelId="{F1321237-1B1B-434F-815A-B8F0325D3C12}" type="presOf" srcId="{9D4E86E5-345A-4992-B687-4E9D8C7C4D5A}" destId="{62AA35C9-C805-437B-BDC8-7F340CDF4B8A}" srcOrd="0" destOrd="2" presId="urn:microsoft.com/office/officeart/2005/8/layout/vList2"/>
    <dgm:cxn modelId="{8C3D0ACA-F062-4FD8-A928-3DA7977CEB79}" srcId="{91604F80-044D-4133-9455-6BAEB6DE9577}" destId="{3039CE6D-38A4-4905-8BEA-3515D8D3AAB0}" srcOrd="2" destOrd="0" parTransId="{0701464A-38A9-4AD9-BAED-6BEA04EC81BD}" sibTransId="{8B192730-9C51-4F71-96AB-A4EC00EE8510}"/>
    <dgm:cxn modelId="{D22631D9-7907-4C67-80BC-AC183582F8C1}" srcId="{23D7373F-1FF2-4CBA-A397-3E3A6B58ECC4}" destId="{7EA1268D-F190-4542-BF7F-A403B525664B}" srcOrd="0" destOrd="0" parTransId="{52DD0CF1-FE9C-464B-A0FA-5A902DD21490}" sibTransId="{A9C97462-43DB-4C30-91D3-4F8F5578D0B7}"/>
    <dgm:cxn modelId="{E1E72BD4-1291-4192-A079-290B58F4342C}" type="presOf" srcId="{D5AC6116-D009-4CC4-A5EF-79EE6D8E3B22}" destId="{62AA35C9-C805-437B-BDC8-7F340CDF4B8A}" srcOrd="0" destOrd="1" presId="urn:microsoft.com/office/officeart/2005/8/layout/vList2"/>
    <dgm:cxn modelId="{07645E0F-1C09-4B18-8B41-5BC0397CA89B}" type="presOf" srcId="{07F977B6-F163-452D-8B7D-6A1FDB0EA1CB}" destId="{FB429F78-840F-4B00-A7EC-890389159314}" srcOrd="0" destOrd="0" presId="urn:microsoft.com/office/officeart/2005/8/layout/vList2"/>
    <dgm:cxn modelId="{8CE0F013-514B-4762-83C0-02207BF33674}" type="presOf" srcId="{D0A5FD48-898C-40CE-B91C-AE92685109C7}" destId="{FB429F78-840F-4B00-A7EC-890389159314}" srcOrd="0" destOrd="1" presId="urn:microsoft.com/office/officeart/2005/8/layout/vList2"/>
    <dgm:cxn modelId="{A5B82C55-C040-49E6-87D3-570E72D9064E}" srcId="{4F86C4BB-ACDF-4F7A-A856-9317D8729A96}" destId="{91604F80-044D-4133-9455-6BAEB6DE9577}" srcOrd="0" destOrd="0" parTransId="{CA1C1A6D-CBBB-40CE-9B0D-3E1E05CF03DA}" sibTransId="{8B10FC30-D491-45A3-82D2-BAE8B241ABFC}"/>
    <dgm:cxn modelId="{381E0E32-2A95-41F2-A02D-FB83CB132EA1}" type="presParOf" srcId="{BD1E09CA-6176-408D-96FD-E74E38ADA716}" destId="{FBEAEAF0-6DFF-476C-88C5-E6453671D692}" srcOrd="0" destOrd="0" presId="urn:microsoft.com/office/officeart/2005/8/layout/vList2"/>
    <dgm:cxn modelId="{4BCB022D-F937-4A31-BE03-71F9D6AC8062}" type="presParOf" srcId="{BD1E09CA-6176-408D-96FD-E74E38ADA716}" destId="{FB429F78-840F-4B00-A7EC-890389159314}" srcOrd="1" destOrd="0" presId="urn:microsoft.com/office/officeart/2005/8/layout/vList2"/>
    <dgm:cxn modelId="{B9D99B0E-BFC7-4748-9B90-6527B53D0FD9}" type="presParOf" srcId="{BD1E09CA-6176-408D-96FD-E74E38ADA716}" destId="{B2C5F633-8F50-4F3E-95B7-209F67F527BA}" srcOrd="2" destOrd="0" presId="urn:microsoft.com/office/officeart/2005/8/layout/vList2"/>
    <dgm:cxn modelId="{06CAC1FE-0671-4C7F-9FE9-707E3077C063}" type="presParOf" srcId="{BD1E09CA-6176-408D-96FD-E74E38ADA716}" destId="{62AA35C9-C805-437B-BDC8-7F340CDF4B8A}" srcOrd="3"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E419F7-D41C-4F74-B99F-9727F9AD0DB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660BFDEC-A1FF-4509-AA81-1A84136216BB}">
      <dgm:prSet/>
      <dgm:spPr/>
      <dgm:t>
        <a:bodyPr/>
        <a:lstStyle/>
        <a:p>
          <a:r>
            <a:rPr lang="en-US" dirty="0">
              <a:latin typeface="Inter" panose="020B0604020202020204" charset="0"/>
              <a:ea typeface="Inter" panose="020B0604020202020204" charset="0"/>
            </a:rPr>
            <a:t>The harm came as a result of several system vulnerabilities that coincided</a:t>
          </a:r>
        </a:p>
      </dgm:t>
    </dgm:pt>
    <dgm:pt modelId="{CF968A1B-76F1-42DF-B903-20826877902F}" type="parTrans" cxnId="{9EF406EA-67EF-416D-9064-00F7B3BBE24E}">
      <dgm:prSet/>
      <dgm:spPr/>
      <dgm:t>
        <a:bodyPr/>
        <a:lstStyle/>
        <a:p>
          <a:endParaRPr lang="en-US"/>
        </a:p>
      </dgm:t>
    </dgm:pt>
    <dgm:pt modelId="{5985193C-7016-48F0-9E85-9F6173B3E1DE}" type="sibTrans" cxnId="{9EF406EA-67EF-416D-9064-00F7B3BBE24E}">
      <dgm:prSet/>
      <dgm:spPr/>
      <dgm:t>
        <a:bodyPr/>
        <a:lstStyle/>
        <a:p>
          <a:endParaRPr lang="en-US"/>
        </a:p>
      </dgm:t>
    </dgm:pt>
    <dgm:pt modelId="{7BE377A4-DA1C-408E-91F2-8D1659E3C0B2}">
      <dgm:prSet/>
      <dgm:spPr/>
      <dgm:t>
        <a:bodyPr/>
        <a:lstStyle/>
        <a:p>
          <a:r>
            <a:rPr lang="en-US" dirty="0">
              <a:latin typeface="Inter" panose="020B0604020202020204" charset="0"/>
              <a:ea typeface="Inter" panose="020B0604020202020204" charset="0"/>
            </a:rPr>
            <a:t>Patient care was not a priority of the leadership that focused on financial and performance objectives (Cochrane et al., 2015).</a:t>
          </a:r>
        </a:p>
      </dgm:t>
    </dgm:pt>
    <dgm:pt modelId="{D6BF311E-89BE-482F-8143-95D3AA3C068B}" type="parTrans" cxnId="{E1FF065F-9FC7-4939-8315-CBAE18AA5732}">
      <dgm:prSet/>
      <dgm:spPr/>
      <dgm:t>
        <a:bodyPr/>
        <a:lstStyle/>
        <a:p>
          <a:endParaRPr lang="en-US"/>
        </a:p>
      </dgm:t>
    </dgm:pt>
    <dgm:pt modelId="{4A65A830-F683-40BE-ADB3-35F4E4CD8711}" type="sibTrans" cxnId="{E1FF065F-9FC7-4939-8315-CBAE18AA5732}">
      <dgm:prSet/>
      <dgm:spPr/>
      <dgm:t>
        <a:bodyPr/>
        <a:lstStyle/>
        <a:p>
          <a:endParaRPr lang="en-US"/>
        </a:p>
      </dgm:t>
    </dgm:pt>
    <dgm:pt modelId="{5F2B356C-A1B9-42CB-8119-4A6C848586F1}">
      <dgm:prSet/>
      <dgm:spPr/>
      <dgm:t>
        <a:bodyPr/>
        <a:lstStyle/>
        <a:p>
          <a:r>
            <a:rPr lang="en-US" dirty="0">
              <a:latin typeface="Inter" panose="020B0604020202020204" charset="0"/>
              <a:ea typeface="Inter" panose="020B0604020202020204" charset="0"/>
            </a:rPr>
            <a:t>Supervision and monitoring were minimized by chronic staffing shortages.</a:t>
          </a:r>
        </a:p>
      </dgm:t>
    </dgm:pt>
    <dgm:pt modelId="{D4F6A9D1-BBAC-4FB4-83B8-A6D599AD73FB}" type="parTrans" cxnId="{29B784F3-6AEA-4A6F-8911-269D6BEB85FC}">
      <dgm:prSet/>
      <dgm:spPr/>
      <dgm:t>
        <a:bodyPr/>
        <a:lstStyle/>
        <a:p>
          <a:endParaRPr lang="en-US"/>
        </a:p>
      </dgm:t>
    </dgm:pt>
    <dgm:pt modelId="{9DBB7F39-2DB6-4F7D-AD08-E4A3F0044D3F}" type="sibTrans" cxnId="{29B784F3-6AEA-4A6F-8911-269D6BEB85FC}">
      <dgm:prSet/>
      <dgm:spPr/>
      <dgm:t>
        <a:bodyPr/>
        <a:lstStyle/>
        <a:p>
          <a:endParaRPr lang="en-US"/>
        </a:p>
      </dgm:t>
    </dgm:pt>
    <dgm:pt modelId="{C4645561-83AB-4FA0-83C5-7945226C9E88}">
      <dgm:prSet/>
      <dgm:spPr/>
      <dgm:t>
        <a:bodyPr/>
        <a:lstStyle/>
        <a:p>
          <a:r>
            <a:rPr lang="en-US" dirty="0">
              <a:latin typeface="Inter" panose="020B0604020202020204" charset="0"/>
              <a:ea typeface="Inter" panose="020B0604020202020204" charset="0"/>
            </a:rPr>
            <a:t>No action was taken on patient complaints and mortality indicators.</a:t>
          </a:r>
        </a:p>
      </dgm:t>
    </dgm:pt>
    <dgm:pt modelId="{3D321B9B-482D-4413-B3B5-41D5D2FCA9DF}" type="parTrans" cxnId="{3465FFD4-BD65-42A8-97F0-1B4491E4F32B}">
      <dgm:prSet/>
      <dgm:spPr/>
      <dgm:t>
        <a:bodyPr/>
        <a:lstStyle/>
        <a:p>
          <a:endParaRPr lang="en-US"/>
        </a:p>
      </dgm:t>
    </dgm:pt>
    <dgm:pt modelId="{19A7B14E-E932-47E5-AF6B-5BF432963D55}" type="sibTrans" cxnId="{3465FFD4-BD65-42A8-97F0-1B4491E4F32B}">
      <dgm:prSet/>
      <dgm:spPr/>
      <dgm:t>
        <a:bodyPr/>
        <a:lstStyle/>
        <a:p>
          <a:endParaRPr lang="en-US"/>
        </a:p>
      </dgm:t>
    </dgm:pt>
    <dgm:pt modelId="{88F5DBD3-8DE0-4EA0-BC1C-2C4ADEDEAC90}">
      <dgm:prSet/>
      <dgm:spPr/>
      <dgm:t>
        <a:bodyPr/>
        <a:lstStyle/>
        <a:p>
          <a:r>
            <a:rPr lang="en-US" dirty="0">
              <a:latin typeface="Inter" panose="020B0604020202020204" charset="0"/>
              <a:ea typeface="Inter" panose="020B0604020202020204" charset="0"/>
            </a:rPr>
            <a:t>Commissioners and external regulators did not interfere early enough. </a:t>
          </a:r>
        </a:p>
      </dgm:t>
    </dgm:pt>
    <dgm:pt modelId="{664BE09B-835A-4BB3-A8C3-3C0CE0AD71ED}" type="parTrans" cxnId="{4AB8E557-C788-4088-9659-C4A75261DA24}">
      <dgm:prSet/>
      <dgm:spPr/>
      <dgm:t>
        <a:bodyPr/>
        <a:lstStyle/>
        <a:p>
          <a:endParaRPr lang="en-US"/>
        </a:p>
      </dgm:t>
    </dgm:pt>
    <dgm:pt modelId="{E366025B-F5E4-4E5F-9AB8-AFE4C31B4C32}" type="sibTrans" cxnId="{4AB8E557-C788-4088-9659-C4A75261DA24}">
      <dgm:prSet/>
      <dgm:spPr/>
      <dgm:t>
        <a:bodyPr/>
        <a:lstStyle/>
        <a:p>
          <a:endParaRPr lang="en-US"/>
        </a:p>
      </dgm:t>
    </dgm:pt>
    <dgm:pt modelId="{88AA3A45-161F-4A11-AA70-0ACC8E4F9372}" type="pres">
      <dgm:prSet presAssocID="{2BE419F7-D41C-4F74-B99F-9727F9AD0DB9}" presName="linear" presStyleCnt="0">
        <dgm:presLayoutVars>
          <dgm:animLvl val="lvl"/>
          <dgm:resizeHandles val="exact"/>
        </dgm:presLayoutVars>
      </dgm:prSet>
      <dgm:spPr/>
      <dgm:t>
        <a:bodyPr/>
        <a:lstStyle/>
        <a:p>
          <a:endParaRPr lang="en-US"/>
        </a:p>
      </dgm:t>
    </dgm:pt>
    <dgm:pt modelId="{042F621E-BF25-4210-8493-5B956E625C4C}" type="pres">
      <dgm:prSet presAssocID="{660BFDEC-A1FF-4509-AA81-1A84136216BB}" presName="parentText" presStyleLbl="node1" presStyleIdx="0" presStyleCnt="1">
        <dgm:presLayoutVars>
          <dgm:chMax val="0"/>
          <dgm:bulletEnabled val="1"/>
        </dgm:presLayoutVars>
      </dgm:prSet>
      <dgm:spPr/>
      <dgm:t>
        <a:bodyPr/>
        <a:lstStyle/>
        <a:p>
          <a:endParaRPr lang="en-US"/>
        </a:p>
      </dgm:t>
    </dgm:pt>
    <dgm:pt modelId="{A953B0F1-3CC0-4F66-9F05-9DEABB0F36F9}" type="pres">
      <dgm:prSet presAssocID="{660BFDEC-A1FF-4509-AA81-1A84136216BB}" presName="childText" presStyleLbl="revTx" presStyleIdx="0" presStyleCnt="1">
        <dgm:presLayoutVars>
          <dgm:bulletEnabled val="1"/>
        </dgm:presLayoutVars>
      </dgm:prSet>
      <dgm:spPr/>
      <dgm:t>
        <a:bodyPr/>
        <a:lstStyle/>
        <a:p>
          <a:endParaRPr lang="en-US"/>
        </a:p>
      </dgm:t>
    </dgm:pt>
  </dgm:ptLst>
  <dgm:cxnLst>
    <dgm:cxn modelId="{5F54F0D6-DDBE-4542-89DB-44F421F0C50A}" type="presOf" srcId="{2BE419F7-D41C-4F74-B99F-9727F9AD0DB9}" destId="{88AA3A45-161F-4A11-AA70-0ACC8E4F9372}" srcOrd="0" destOrd="0" presId="urn:microsoft.com/office/officeart/2005/8/layout/vList2"/>
    <dgm:cxn modelId="{3465FFD4-BD65-42A8-97F0-1B4491E4F32B}" srcId="{660BFDEC-A1FF-4509-AA81-1A84136216BB}" destId="{C4645561-83AB-4FA0-83C5-7945226C9E88}" srcOrd="2" destOrd="0" parTransId="{3D321B9B-482D-4413-B3B5-41D5D2FCA9DF}" sibTransId="{19A7B14E-E932-47E5-AF6B-5BF432963D55}"/>
    <dgm:cxn modelId="{1258DB89-30CA-4E1F-BDE7-78F326C6FB81}" type="presOf" srcId="{660BFDEC-A1FF-4509-AA81-1A84136216BB}" destId="{042F621E-BF25-4210-8493-5B956E625C4C}" srcOrd="0" destOrd="0" presId="urn:microsoft.com/office/officeart/2005/8/layout/vList2"/>
    <dgm:cxn modelId="{84A30471-78BD-4F1A-AAA8-4860F8E83538}" type="presOf" srcId="{88F5DBD3-8DE0-4EA0-BC1C-2C4ADEDEAC90}" destId="{A953B0F1-3CC0-4F66-9F05-9DEABB0F36F9}" srcOrd="0" destOrd="3" presId="urn:microsoft.com/office/officeart/2005/8/layout/vList2"/>
    <dgm:cxn modelId="{4AB8E557-C788-4088-9659-C4A75261DA24}" srcId="{660BFDEC-A1FF-4509-AA81-1A84136216BB}" destId="{88F5DBD3-8DE0-4EA0-BC1C-2C4ADEDEAC90}" srcOrd="3" destOrd="0" parTransId="{664BE09B-835A-4BB3-A8C3-3C0CE0AD71ED}" sibTransId="{E366025B-F5E4-4E5F-9AB8-AFE4C31B4C32}"/>
    <dgm:cxn modelId="{29B784F3-6AEA-4A6F-8911-269D6BEB85FC}" srcId="{660BFDEC-A1FF-4509-AA81-1A84136216BB}" destId="{5F2B356C-A1B9-42CB-8119-4A6C848586F1}" srcOrd="1" destOrd="0" parTransId="{D4F6A9D1-BBAC-4FB4-83B8-A6D599AD73FB}" sibTransId="{9DBB7F39-2DB6-4F7D-AD08-E4A3F0044D3F}"/>
    <dgm:cxn modelId="{1D97A94E-D450-4A45-8B3E-259F7980C8C5}" type="presOf" srcId="{5F2B356C-A1B9-42CB-8119-4A6C848586F1}" destId="{A953B0F1-3CC0-4F66-9F05-9DEABB0F36F9}" srcOrd="0" destOrd="1" presId="urn:microsoft.com/office/officeart/2005/8/layout/vList2"/>
    <dgm:cxn modelId="{E1FF065F-9FC7-4939-8315-CBAE18AA5732}" srcId="{660BFDEC-A1FF-4509-AA81-1A84136216BB}" destId="{7BE377A4-DA1C-408E-91F2-8D1659E3C0B2}" srcOrd="0" destOrd="0" parTransId="{D6BF311E-89BE-482F-8143-95D3AA3C068B}" sibTransId="{4A65A830-F683-40BE-ADB3-35F4E4CD8711}"/>
    <dgm:cxn modelId="{9EF406EA-67EF-416D-9064-00F7B3BBE24E}" srcId="{2BE419F7-D41C-4F74-B99F-9727F9AD0DB9}" destId="{660BFDEC-A1FF-4509-AA81-1A84136216BB}" srcOrd="0" destOrd="0" parTransId="{CF968A1B-76F1-42DF-B903-20826877902F}" sibTransId="{5985193C-7016-48F0-9E85-9F6173B3E1DE}"/>
    <dgm:cxn modelId="{888B421E-3D80-4D9A-BFB6-141E5AE81399}" type="presOf" srcId="{7BE377A4-DA1C-408E-91F2-8D1659E3C0B2}" destId="{A953B0F1-3CC0-4F66-9F05-9DEABB0F36F9}" srcOrd="0" destOrd="0" presId="urn:microsoft.com/office/officeart/2005/8/layout/vList2"/>
    <dgm:cxn modelId="{B731C1E1-8151-46C0-BC83-3DF4C957FB97}" type="presOf" srcId="{C4645561-83AB-4FA0-83C5-7945226C9E88}" destId="{A953B0F1-3CC0-4F66-9F05-9DEABB0F36F9}" srcOrd="0" destOrd="2" presId="urn:microsoft.com/office/officeart/2005/8/layout/vList2"/>
    <dgm:cxn modelId="{FCC450C5-50C4-4E0A-BF82-C679D1D7455E}" type="presParOf" srcId="{88AA3A45-161F-4A11-AA70-0ACC8E4F9372}" destId="{042F621E-BF25-4210-8493-5B956E625C4C}" srcOrd="0" destOrd="0" presId="urn:microsoft.com/office/officeart/2005/8/layout/vList2"/>
    <dgm:cxn modelId="{48FDB49A-6A90-4CC2-988F-A02A54EF3549}" type="presParOf" srcId="{88AA3A45-161F-4A11-AA70-0ACC8E4F9372}" destId="{A953B0F1-3CC0-4F66-9F05-9DEABB0F36F9}" srcOrd="1" destOrd="0" presId="urn:microsoft.com/office/officeart/2005/8/layout/vList2"/>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D087FA-723D-496F-800D-9A3F0CB4839C}"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C403E3EA-4493-4625-9EB6-F0B0F1349A68}">
      <dgm:prSet/>
      <dgm:spPr/>
      <dgm:t>
        <a:bodyPr/>
        <a:lstStyle/>
        <a:p>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Determine the discrepancies between actual and intended performance.</a:t>
          </a:r>
        </a:p>
      </dgm:t>
    </dgm:pt>
    <dgm:pt modelId="{64CFBBA4-A190-4E10-AE02-8551D8E95C80}" type="parTrans" cxnId="{B88E4039-3B6C-4223-9406-0AF2585442E3}">
      <dgm:prSet/>
      <dgm:spPr/>
      <dgm:t>
        <a:bodyPr/>
        <a:lstStyle/>
        <a:p>
          <a:endParaRPr lang="en-US"/>
        </a:p>
      </dgm:t>
    </dgm:pt>
    <dgm:pt modelId="{9320E911-87B3-48C2-9A94-439DF35269DE}" type="sibTrans" cxnId="{B88E4039-3B6C-4223-9406-0AF2585442E3}">
      <dgm:prSet phldrT="1" phldr="0"/>
      <dgm:spPr/>
      <dgm:t>
        <a:bodyPr/>
        <a:lstStyle/>
        <a:p>
          <a:r>
            <a:rPr lang="en-US"/>
            <a:t>1</a:t>
          </a:r>
          <a:endParaRPr lang="en-US" dirty="0"/>
        </a:p>
      </dgm:t>
    </dgm:pt>
    <dgm:pt modelId="{E254A389-2233-41EB-A75C-B14D9BE810F7}">
      <dgm:prSet/>
      <dgm:spPr/>
      <dgm:t>
        <a:bodyPr/>
        <a:lstStyle/>
        <a:p>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Enhance the quality and safety of the patient.</a:t>
          </a:r>
        </a:p>
      </dgm:t>
    </dgm:pt>
    <dgm:pt modelId="{4945354C-F2B2-459D-86BF-BF2AC7EB8870}" type="parTrans" cxnId="{45221FFD-4E57-47DD-B52B-65D21EF31B86}">
      <dgm:prSet/>
      <dgm:spPr/>
      <dgm:t>
        <a:bodyPr/>
        <a:lstStyle/>
        <a:p>
          <a:endParaRPr lang="en-US"/>
        </a:p>
      </dgm:t>
    </dgm:pt>
    <dgm:pt modelId="{334062B8-0DBB-4BA7-8AB1-0AB2CF598166}" type="sibTrans" cxnId="{45221FFD-4E57-47DD-B52B-65D21EF31B86}">
      <dgm:prSet phldrT="2" phldr="0"/>
      <dgm:spPr/>
      <dgm:t>
        <a:bodyPr/>
        <a:lstStyle/>
        <a:p>
          <a:r>
            <a:rPr lang="en-US"/>
            <a:t>2</a:t>
          </a:r>
        </a:p>
      </dgm:t>
    </dgm:pt>
    <dgm:pt modelId="{D3BEE7B3-2CFA-4EAE-89EE-D7FB2022B730}">
      <dgm:prSet/>
      <dgm:spPr/>
      <dgm:t>
        <a:bodyPr/>
        <a:lstStyle/>
        <a:p>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Enhance accountability and governance </a:t>
          </a:r>
          <a:r>
            <a:rPr lang="en-US" dirty="0">
              <a:solidFill>
                <a:srgbClr val="000000"/>
              </a:solidFill>
              <a:effectLst/>
              <a:latin typeface="Times New Roman" panose="02020603050405020304" pitchFamily="18" charset="0"/>
              <a:cs typeface="Vrinda" panose="020B0502040204020203" pitchFamily="34" charset="0"/>
            </a:rPr>
            <a:t>(Redinger, 2019)</a:t>
          </a:r>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t>
          </a:r>
        </a:p>
      </dgm:t>
    </dgm:pt>
    <dgm:pt modelId="{D364E8BB-3965-45D7-861E-5A55C542C6F0}" type="parTrans" cxnId="{F267592A-2145-4446-96DF-8DB05F03FA45}">
      <dgm:prSet/>
      <dgm:spPr/>
      <dgm:t>
        <a:bodyPr/>
        <a:lstStyle/>
        <a:p>
          <a:endParaRPr lang="en-US"/>
        </a:p>
      </dgm:t>
    </dgm:pt>
    <dgm:pt modelId="{2C76BEFA-DC4A-4F93-8842-AEE1D02C167F}" type="sibTrans" cxnId="{F267592A-2145-4446-96DF-8DB05F03FA45}">
      <dgm:prSet phldrT="3" phldr="0"/>
      <dgm:spPr/>
      <dgm:t>
        <a:bodyPr/>
        <a:lstStyle/>
        <a:p>
          <a:r>
            <a:rPr lang="en-US"/>
            <a:t>3</a:t>
          </a:r>
        </a:p>
      </dgm:t>
    </dgm:pt>
    <dgm:pt modelId="{CF838C43-88FC-4315-8325-C9AAC235C71F}">
      <dgm:prSet/>
      <dgm:spPr/>
      <dgm:t>
        <a:bodyPr/>
        <a:lstStyle/>
        <a:p>
          <a:r>
            <a:rPr lang="en-US">
              <a:solidFill>
                <a:srgbClr val="000000"/>
              </a:solidFill>
              <a:effectLst/>
              <a:latin typeface="Times New Roman" panose="02020603050405020304" pitchFamily="18" charset="0"/>
              <a:ea typeface="Aptos" panose="020B0004020202020204" pitchFamily="34" charset="0"/>
              <a:cs typeface="Vrinda" panose="020B0502040204020203" pitchFamily="34" charset="0"/>
            </a:rPr>
            <a:t>Facilitate evidence-based decision-making.</a:t>
          </a:r>
        </a:p>
      </dgm:t>
    </dgm:pt>
    <dgm:pt modelId="{D0C9E463-A2F3-4048-AD72-A101453C31F8}" type="parTrans" cxnId="{992E6BF9-B4ED-4E7F-BFCA-A76CF5AA270E}">
      <dgm:prSet/>
      <dgm:spPr/>
      <dgm:t>
        <a:bodyPr/>
        <a:lstStyle/>
        <a:p>
          <a:endParaRPr lang="en-US"/>
        </a:p>
      </dgm:t>
    </dgm:pt>
    <dgm:pt modelId="{04014473-27FD-473A-8503-B7B7D750D013}" type="sibTrans" cxnId="{992E6BF9-B4ED-4E7F-BFCA-A76CF5AA270E}">
      <dgm:prSet phldrT="4" phldr="0"/>
      <dgm:spPr/>
      <dgm:t>
        <a:bodyPr/>
        <a:lstStyle/>
        <a:p>
          <a:r>
            <a:rPr lang="en-US"/>
            <a:t>4</a:t>
          </a:r>
        </a:p>
      </dgm:t>
    </dgm:pt>
    <dgm:pt modelId="{1DB1A11A-05F4-407D-A963-62AD4E770E42}">
      <dgm:prSet/>
      <dgm:spPr/>
      <dgm:t>
        <a:bodyPr/>
        <a:lstStyle/>
        <a:p>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Facilitate learning in the </a:t>
          </a:r>
          <a:r>
            <a:rPr lang="en-US" dirty="0" smtClean="0">
              <a:solidFill>
                <a:srgbClr val="000000"/>
              </a:solidFill>
              <a:effectLst/>
              <a:latin typeface="Times New Roman" panose="02020603050405020304" pitchFamily="18" charset="0"/>
              <a:ea typeface="Aptos" panose="020B0004020202020204" pitchFamily="34" charset="0"/>
              <a:cs typeface="Vrinda" panose="020B0502040204020203" pitchFamily="34" charset="0"/>
            </a:rPr>
            <a:t>organization </a:t>
          </a:r>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and adoption of the best practices </a:t>
          </a:r>
          <a:r>
            <a:rPr lang="en-US" dirty="0">
              <a:solidFill>
                <a:srgbClr val="000000"/>
              </a:solidFill>
              <a:effectLst/>
              <a:latin typeface="Times New Roman" panose="02020603050405020304" pitchFamily="18" charset="0"/>
              <a:cs typeface="Vrinda" panose="020B0502040204020203" pitchFamily="34" charset="0"/>
            </a:rPr>
            <a:t>(Redinger, 2019)</a:t>
          </a:r>
          <a:r>
            <a:rPr lang="en-US"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t>
          </a:r>
        </a:p>
      </dgm:t>
    </dgm:pt>
    <dgm:pt modelId="{CE2C8618-B97B-4675-BEB2-DB1F6E85639B}" type="parTrans" cxnId="{F1612859-869E-4620-8A34-36C8FB09B33A}">
      <dgm:prSet/>
      <dgm:spPr/>
      <dgm:t>
        <a:bodyPr/>
        <a:lstStyle/>
        <a:p>
          <a:endParaRPr lang="en-US"/>
        </a:p>
      </dgm:t>
    </dgm:pt>
    <dgm:pt modelId="{8566C856-1E07-492A-93CD-00F94BBB8B0A}" type="sibTrans" cxnId="{F1612859-869E-4620-8A34-36C8FB09B33A}">
      <dgm:prSet phldrT="5" phldr="0"/>
      <dgm:spPr/>
      <dgm:t>
        <a:bodyPr/>
        <a:lstStyle/>
        <a:p>
          <a:r>
            <a:rPr lang="en-US"/>
            <a:t>5</a:t>
          </a:r>
        </a:p>
      </dgm:t>
    </dgm:pt>
    <dgm:pt modelId="{936976DC-5ADC-4BF0-8EEB-EA6C9A696E0C}" type="pres">
      <dgm:prSet presAssocID="{43D087FA-723D-496F-800D-9A3F0CB4839C}" presName="Name0" presStyleCnt="0">
        <dgm:presLayoutVars>
          <dgm:animLvl val="lvl"/>
          <dgm:resizeHandles val="exact"/>
        </dgm:presLayoutVars>
      </dgm:prSet>
      <dgm:spPr/>
      <dgm:t>
        <a:bodyPr/>
        <a:lstStyle/>
        <a:p>
          <a:endParaRPr lang="en-US"/>
        </a:p>
      </dgm:t>
    </dgm:pt>
    <dgm:pt modelId="{01DF9854-8A00-4E9B-85AD-984CB8562F21}" type="pres">
      <dgm:prSet presAssocID="{C403E3EA-4493-4625-9EB6-F0B0F1349A68}" presName="compositeNode" presStyleCnt="0">
        <dgm:presLayoutVars>
          <dgm:bulletEnabled val="1"/>
        </dgm:presLayoutVars>
      </dgm:prSet>
      <dgm:spPr/>
    </dgm:pt>
    <dgm:pt modelId="{07192E7F-A829-43AC-A277-9166B11ABB14}" type="pres">
      <dgm:prSet presAssocID="{C403E3EA-4493-4625-9EB6-F0B0F1349A68}" presName="bgRect" presStyleLbl="bgAccFollowNode1" presStyleIdx="0" presStyleCnt="5"/>
      <dgm:spPr/>
      <dgm:t>
        <a:bodyPr/>
        <a:lstStyle/>
        <a:p>
          <a:endParaRPr lang="en-US"/>
        </a:p>
      </dgm:t>
    </dgm:pt>
    <dgm:pt modelId="{6B4C3733-3DEE-47C9-A3F9-232224467BB6}" type="pres">
      <dgm:prSet presAssocID="{9320E911-87B3-48C2-9A94-439DF35269DE}" presName="sibTransNodeCircle" presStyleLbl="alignNode1" presStyleIdx="0" presStyleCnt="10">
        <dgm:presLayoutVars>
          <dgm:chMax val="0"/>
          <dgm:bulletEnabled/>
        </dgm:presLayoutVars>
      </dgm:prSet>
      <dgm:spPr/>
      <dgm:t>
        <a:bodyPr/>
        <a:lstStyle/>
        <a:p>
          <a:endParaRPr lang="en-US"/>
        </a:p>
      </dgm:t>
    </dgm:pt>
    <dgm:pt modelId="{BC924F07-E79E-400E-B75B-AA027786B9FD}" type="pres">
      <dgm:prSet presAssocID="{C403E3EA-4493-4625-9EB6-F0B0F1349A68}" presName="bottomLine" presStyleLbl="alignNode1" presStyleIdx="1" presStyleCnt="10">
        <dgm:presLayoutVars/>
      </dgm:prSet>
      <dgm:spPr/>
    </dgm:pt>
    <dgm:pt modelId="{FF075170-CAC1-4D06-A438-BCAC3D764EF3}" type="pres">
      <dgm:prSet presAssocID="{C403E3EA-4493-4625-9EB6-F0B0F1349A68}" presName="nodeText" presStyleLbl="bgAccFollowNode1" presStyleIdx="0" presStyleCnt="5">
        <dgm:presLayoutVars>
          <dgm:bulletEnabled val="1"/>
        </dgm:presLayoutVars>
      </dgm:prSet>
      <dgm:spPr/>
      <dgm:t>
        <a:bodyPr/>
        <a:lstStyle/>
        <a:p>
          <a:endParaRPr lang="en-US"/>
        </a:p>
      </dgm:t>
    </dgm:pt>
    <dgm:pt modelId="{8F0F6039-18FD-4934-86CE-4B675236A1B6}" type="pres">
      <dgm:prSet presAssocID="{9320E911-87B3-48C2-9A94-439DF35269DE}" presName="sibTrans" presStyleCnt="0"/>
      <dgm:spPr/>
    </dgm:pt>
    <dgm:pt modelId="{14C97195-6A17-4E92-9F1D-EEC9DEDAEC6E}" type="pres">
      <dgm:prSet presAssocID="{E254A389-2233-41EB-A75C-B14D9BE810F7}" presName="compositeNode" presStyleCnt="0">
        <dgm:presLayoutVars>
          <dgm:bulletEnabled val="1"/>
        </dgm:presLayoutVars>
      </dgm:prSet>
      <dgm:spPr/>
    </dgm:pt>
    <dgm:pt modelId="{3F68FC21-9FF1-49FC-83A1-DAF3B9F4F19D}" type="pres">
      <dgm:prSet presAssocID="{E254A389-2233-41EB-A75C-B14D9BE810F7}" presName="bgRect" presStyleLbl="bgAccFollowNode1" presStyleIdx="1" presStyleCnt="5"/>
      <dgm:spPr/>
      <dgm:t>
        <a:bodyPr/>
        <a:lstStyle/>
        <a:p>
          <a:endParaRPr lang="en-US"/>
        </a:p>
      </dgm:t>
    </dgm:pt>
    <dgm:pt modelId="{5BF7A2FC-75AB-44ED-8B70-C526E1FA8A01}" type="pres">
      <dgm:prSet presAssocID="{334062B8-0DBB-4BA7-8AB1-0AB2CF598166}" presName="sibTransNodeCircle" presStyleLbl="alignNode1" presStyleIdx="2" presStyleCnt="10">
        <dgm:presLayoutVars>
          <dgm:chMax val="0"/>
          <dgm:bulletEnabled/>
        </dgm:presLayoutVars>
      </dgm:prSet>
      <dgm:spPr/>
      <dgm:t>
        <a:bodyPr/>
        <a:lstStyle/>
        <a:p>
          <a:endParaRPr lang="en-US"/>
        </a:p>
      </dgm:t>
    </dgm:pt>
    <dgm:pt modelId="{806DB32F-2F6C-4953-871C-2F2F721558ED}" type="pres">
      <dgm:prSet presAssocID="{E254A389-2233-41EB-A75C-B14D9BE810F7}" presName="bottomLine" presStyleLbl="alignNode1" presStyleIdx="3" presStyleCnt="10">
        <dgm:presLayoutVars/>
      </dgm:prSet>
      <dgm:spPr/>
    </dgm:pt>
    <dgm:pt modelId="{C3483430-E0E1-4C8B-932A-1BAB255FC8E5}" type="pres">
      <dgm:prSet presAssocID="{E254A389-2233-41EB-A75C-B14D9BE810F7}" presName="nodeText" presStyleLbl="bgAccFollowNode1" presStyleIdx="1" presStyleCnt="5">
        <dgm:presLayoutVars>
          <dgm:bulletEnabled val="1"/>
        </dgm:presLayoutVars>
      </dgm:prSet>
      <dgm:spPr/>
      <dgm:t>
        <a:bodyPr/>
        <a:lstStyle/>
        <a:p>
          <a:endParaRPr lang="en-US"/>
        </a:p>
      </dgm:t>
    </dgm:pt>
    <dgm:pt modelId="{5A7E4B0B-1AB5-44AF-9958-DD13EAD5A3DF}" type="pres">
      <dgm:prSet presAssocID="{334062B8-0DBB-4BA7-8AB1-0AB2CF598166}" presName="sibTrans" presStyleCnt="0"/>
      <dgm:spPr/>
    </dgm:pt>
    <dgm:pt modelId="{C176435F-7DF5-45E4-AD3E-11B481594630}" type="pres">
      <dgm:prSet presAssocID="{D3BEE7B3-2CFA-4EAE-89EE-D7FB2022B730}" presName="compositeNode" presStyleCnt="0">
        <dgm:presLayoutVars>
          <dgm:bulletEnabled val="1"/>
        </dgm:presLayoutVars>
      </dgm:prSet>
      <dgm:spPr/>
    </dgm:pt>
    <dgm:pt modelId="{4B670661-27FE-468B-9CB4-4075EA21D752}" type="pres">
      <dgm:prSet presAssocID="{D3BEE7B3-2CFA-4EAE-89EE-D7FB2022B730}" presName="bgRect" presStyleLbl="bgAccFollowNode1" presStyleIdx="2" presStyleCnt="5"/>
      <dgm:spPr/>
      <dgm:t>
        <a:bodyPr/>
        <a:lstStyle/>
        <a:p>
          <a:endParaRPr lang="en-US"/>
        </a:p>
      </dgm:t>
    </dgm:pt>
    <dgm:pt modelId="{4308C834-0029-49EB-9994-47B01FCAAE4C}" type="pres">
      <dgm:prSet presAssocID="{2C76BEFA-DC4A-4F93-8842-AEE1D02C167F}" presName="sibTransNodeCircle" presStyleLbl="alignNode1" presStyleIdx="4" presStyleCnt="10">
        <dgm:presLayoutVars>
          <dgm:chMax val="0"/>
          <dgm:bulletEnabled/>
        </dgm:presLayoutVars>
      </dgm:prSet>
      <dgm:spPr/>
      <dgm:t>
        <a:bodyPr/>
        <a:lstStyle/>
        <a:p>
          <a:endParaRPr lang="en-US"/>
        </a:p>
      </dgm:t>
    </dgm:pt>
    <dgm:pt modelId="{9DD20B5C-4BB9-4E4D-9276-8157F790F89F}" type="pres">
      <dgm:prSet presAssocID="{D3BEE7B3-2CFA-4EAE-89EE-D7FB2022B730}" presName="bottomLine" presStyleLbl="alignNode1" presStyleIdx="5" presStyleCnt="10">
        <dgm:presLayoutVars/>
      </dgm:prSet>
      <dgm:spPr/>
    </dgm:pt>
    <dgm:pt modelId="{607B7A47-1279-426E-9AE1-A7CC071E3BF1}" type="pres">
      <dgm:prSet presAssocID="{D3BEE7B3-2CFA-4EAE-89EE-D7FB2022B730}" presName="nodeText" presStyleLbl="bgAccFollowNode1" presStyleIdx="2" presStyleCnt="5">
        <dgm:presLayoutVars>
          <dgm:bulletEnabled val="1"/>
        </dgm:presLayoutVars>
      </dgm:prSet>
      <dgm:spPr/>
      <dgm:t>
        <a:bodyPr/>
        <a:lstStyle/>
        <a:p>
          <a:endParaRPr lang="en-US"/>
        </a:p>
      </dgm:t>
    </dgm:pt>
    <dgm:pt modelId="{A69E4511-8DE6-47E4-AA11-10B851D62DA2}" type="pres">
      <dgm:prSet presAssocID="{2C76BEFA-DC4A-4F93-8842-AEE1D02C167F}" presName="sibTrans" presStyleCnt="0"/>
      <dgm:spPr/>
    </dgm:pt>
    <dgm:pt modelId="{8E476810-4CED-43D7-BA65-D091B2429220}" type="pres">
      <dgm:prSet presAssocID="{CF838C43-88FC-4315-8325-C9AAC235C71F}" presName="compositeNode" presStyleCnt="0">
        <dgm:presLayoutVars>
          <dgm:bulletEnabled val="1"/>
        </dgm:presLayoutVars>
      </dgm:prSet>
      <dgm:spPr/>
    </dgm:pt>
    <dgm:pt modelId="{E5750014-4436-4591-BA5F-D2B2468F33AD}" type="pres">
      <dgm:prSet presAssocID="{CF838C43-88FC-4315-8325-C9AAC235C71F}" presName="bgRect" presStyleLbl="bgAccFollowNode1" presStyleIdx="3" presStyleCnt="5"/>
      <dgm:spPr/>
      <dgm:t>
        <a:bodyPr/>
        <a:lstStyle/>
        <a:p>
          <a:endParaRPr lang="en-US"/>
        </a:p>
      </dgm:t>
    </dgm:pt>
    <dgm:pt modelId="{EF6D174A-2F8A-435C-A652-C90BCAFDD42F}" type="pres">
      <dgm:prSet presAssocID="{04014473-27FD-473A-8503-B7B7D750D013}" presName="sibTransNodeCircle" presStyleLbl="alignNode1" presStyleIdx="6" presStyleCnt="10">
        <dgm:presLayoutVars>
          <dgm:chMax val="0"/>
          <dgm:bulletEnabled/>
        </dgm:presLayoutVars>
      </dgm:prSet>
      <dgm:spPr/>
      <dgm:t>
        <a:bodyPr/>
        <a:lstStyle/>
        <a:p>
          <a:endParaRPr lang="en-US"/>
        </a:p>
      </dgm:t>
    </dgm:pt>
    <dgm:pt modelId="{C059752F-58B4-4D80-9AD7-9C5ABEA97874}" type="pres">
      <dgm:prSet presAssocID="{CF838C43-88FC-4315-8325-C9AAC235C71F}" presName="bottomLine" presStyleLbl="alignNode1" presStyleIdx="7" presStyleCnt="10">
        <dgm:presLayoutVars/>
      </dgm:prSet>
      <dgm:spPr/>
    </dgm:pt>
    <dgm:pt modelId="{AB71B24A-563B-453D-BF8A-B170718A3B1D}" type="pres">
      <dgm:prSet presAssocID="{CF838C43-88FC-4315-8325-C9AAC235C71F}" presName="nodeText" presStyleLbl="bgAccFollowNode1" presStyleIdx="3" presStyleCnt="5">
        <dgm:presLayoutVars>
          <dgm:bulletEnabled val="1"/>
        </dgm:presLayoutVars>
      </dgm:prSet>
      <dgm:spPr/>
      <dgm:t>
        <a:bodyPr/>
        <a:lstStyle/>
        <a:p>
          <a:endParaRPr lang="en-US"/>
        </a:p>
      </dgm:t>
    </dgm:pt>
    <dgm:pt modelId="{57DE9B52-B9C9-4DE3-8DBC-1087EC9826F1}" type="pres">
      <dgm:prSet presAssocID="{04014473-27FD-473A-8503-B7B7D750D013}" presName="sibTrans" presStyleCnt="0"/>
      <dgm:spPr/>
    </dgm:pt>
    <dgm:pt modelId="{69958F4A-5CE8-43F7-831C-89FBDEC6A968}" type="pres">
      <dgm:prSet presAssocID="{1DB1A11A-05F4-407D-A963-62AD4E770E42}" presName="compositeNode" presStyleCnt="0">
        <dgm:presLayoutVars>
          <dgm:bulletEnabled val="1"/>
        </dgm:presLayoutVars>
      </dgm:prSet>
      <dgm:spPr/>
    </dgm:pt>
    <dgm:pt modelId="{0165BBB4-372F-4DE5-8737-445EC2894F99}" type="pres">
      <dgm:prSet presAssocID="{1DB1A11A-05F4-407D-A963-62AD4E770E42}" presName="bgRect" presStyleLbl="bgAccFollowNode1" presStyleIdx="4" presStyleCnt="5"/>
      <dgm:spPr/>
      <dgm:t>
        <a:bodyPr/>
        <a:lstStyle/>
        <a:p>
          <a:endParaRPr lang="en-US"/>
        </a:p>
      </dgm:t>
    </dgm:pt>
    <dgm:pt modelId="{EB488699-216B-43B0-B6A7-74D396429315}" type="pres">
      <dgm:prSet presAssocID="{8566C856-1E07-492A-93CD-00F94BBB8B0A}" presName="sibTransNodeCircle" presStyleLbl="alignNode1" presStyleIdx="8" presStyleCnt="10">
        <dgm:presLayoutVars>
          <dgm:chMax val="0"/>
          <dgm:bulletEnabled/>
        </dgm:presLayoutVars>
      </dgm:prSet>
      <dgm:spPr/>
      <dgm:t>
        <a:bodyPr/>
        <a:lstStyle/>
        <a:p>
          <a:endParaRPr lang="en-US"/>
        </a:p>
      </dgm:t>
    </dgm:pt>
    <dgm:pt modelId="{4691D416-55EF-44B1-AD7A-20635498A9B2}" type="pres">
      <dgm:prSet presAssocID="{1DB1A11A-05F4-407D-A963-62AD4E770E42}" presName="bottomLine" presStyleLbl="alignNode1" presStyleIdx="9" presStyleCnt="10">
        <dgm:presLayoutVars/>
      </dgm:prSet>
      <dgm:spPr/>
    </dgm:pt>
    <dgm:pt modelId="{9DEB0019-81D5-4597-8B29-038604D057FC}" type="pres">
      <dgm:prSet presAssocID="{1DB1A11A-05F4-407D-A963-62AD4E770E42}" presName="nodeText" presStyleLbl="bgAccFollowNode1" presStyleIdx="4" presStyleCnt="5">
        <dgm:presLayoutVars>
          <dgm:bulletEnabled val="1"/>
        </dgm:presLayoutVars>
      </dgm:prSet>
      <dgm:spPr/>
      <dgm:t>
        <a:bodyPr/>
        <a:lstStyle/>
        <a:p>
          <a:endParaRPr lang="en-US"/>
        </a:p>
      </dgm:t>
    </dgm:pt>
  </dgm:ptLst>
  <dgm:cxnLst>
    <dgm:cxn modelId="{ACDF3244-7345-49AF-B4D5-62C60E5F3A7F}" type="presOf" srcId="{C403E3EA-4493-4625-9EB6-F0B0F1349A68}" destId="{FF075170-CAC1-4D06-A438-BCAC3D764EF3}" srcOrd="1" destOrd="0" presId="urn:microsoft.com/office/officeart/2016/7/layout/BasicLinearProcessNumbered"/>
    <dgm:cxn modelId="{527CF987-191A-4D9B-8370-86B316ABE59F}" type="presOf" srcId="{04014473-27FD-473A-8503-B7B7D750D013}" destId="{EF6D174A-2F8A-435C-A652-C90BCAFDD42F}" srcOrd="0" destOrd="0" presId="urn:microsoft.com/office/officeart/2016/7/layout/BasicLinearProcessNumbered"/>
    <dgm:cxn modelId="{60008A4E-C298-42EF-AEA0-059AE8C25A9A}" type="presOf" srcId="{CF838C43-88FC-4315-8325-C9AAC235C71F}" destId="{AB71B24A-563B-453D-BF8A-B170718A3B1D}" srcOrd="1" destOrd="0" presId="urn:microsoft.com/office/officeart/2016/7/layout/BasicLinearProcessNumbered"/>
    <dgm:cxn modelId="{800086DD-4BD7-4D19-9432-6A7C1F4EB47C}" type="presOf" srcId="{334062B8-0DBB-4BA7-8AB1-0AB2CF598166}" destId="{5BF7A2FC-75AB-44ED-8B70-C526E1FA8A01}" srcOrd="0" destOrd="0" presId="urn:microsoft.com/office/officeart/2016/7/layout/BasicLinearProcessNumbered"/>
    <dgm:cxn modelId="{992E6BF9-B4ED-4E7F-BFCA-A76CF5AA270E}" srcId="{43D087FA-723D-496F-800D-9A3F0CB4839C}" destId="{CF838C43-88FC-4315-8325-C9AAC235C71F}" srcOrd="3" destOrd="0" parTransId="{D0C9E463-A2F3-4048-AD72-A101453C31F8}" sibTransId="{04014473-27FD-473A-8503-B7B7D750D013}"/>
    <dgm:cxn modelId="{77B58BC2-FCF5-454B-AE0C-50D678A42A22}" type="presOf" srcId="{43D087FA-723D-496F-800D-9A3F0CB4839C}" destId="{936976DC-5ADC-4BF0-8EEB-EA6C9A696E0C}" srcOrd="0" destOrd="0" presId="urn:microsoft.com/office/officeart/2016/7/layout/BasicLinearProcessNumbered"/>
    <dgm:cxn modelId="{329BF29E-21A1-40C7-B4D3-F3CA1F8E634E}" type="presOf" srcId="{D3BEE7B3-2CFA-4EAE-89EE-D7FB2022B730}" destId="{607B7A47-1279-426E-9AE1-A7CC071E3BF1}" srcOrd="1" destOrd="0" presId="urn:microsoft.com/office/officeart/2016/7/layout/BasicLinearProcessNumbered"/>
    <dgm:cxn modelId="{45221FFD-4E57-47DD-B52B-65D21EF31B86}" srcId="{43D087FA-723D-496F-800D-9A3F0CB4839C}" destId="{E254A389-2233-41EB-A75C-B14D9BE810F7}" srcOrd="1" destOrd="0" parTransId="{4945354C-F2B2-459D-86BF-BF2AC7EB8870}" sibTransId="{334062B8-0DBB-4BA7-8AB1-0AB2CF598166}"/>
    <dgm:cxn modelId="{83B7801C-E113-44A7-8824-2AFDFEE0CE03}" type="presOf" srcId="{E254A389-2233-41EB-A75C-B14D9BE810F7}" destId="{3F68FC21-9FF1-49FC-83A1-DAF3B9F4F19D}" srcOrd="0" destOrd="0" presId="urn:microsoft.com/office/officeart/2016/7/layout/BasicLinearProcessNumbered"/>
    <dgm:cxn modelId="{3C48436D-A8A5-448B-8888-B47CE00B5A3D}" type="presOf" srcId="{CF838C43-88FC-4315-8325-C9AAC235C71F}" destId="{E5750014-4436-4591-BA5F-D2B2468F33AD}" srcOrd="0" destOrd="0" presId="urn:microsoft.com/office/officeart/2016/7/layout/BasicLinearProcessNumbered"/>
    <dgm:cxn modelId="{2890BC9E-04C3-4322-A84D-4B377C6B11B5}" type="presOf" srcId="{C403E3EA-4493-4625-9EB6-F0B0F1349A68}" destId="{07192E7F-A829-43AC-A277-9166B11ABB14}" srcOrd="0" destOrd="0" presId="urn:microsoft.com/office/officeart/2016/7/layout/BasicLinearProcessNumbered"/>
    <dgm:cxn modelId="{B88E4039-3B6C-4223-9406-0AF2585442E3}" srcId="{43D087FA-723D-496F-800D-9A3F0CB4839C}" destId="{C403E3EA-4493-4625-9EB6-F0B0F1349A68}" srcOrd="0" destOrd="0" parTransId="{64CFBBA4-A190-4E10-AE02-8551D8E95C80}" sibTransId="{9320E911-87B3-48C2-9A94-439DF35269DE}"/>
    <dgm:cxn modelId="{807785A6-E3B1-4751-8765-99B737C046D3}" type="presOf" srcId="{1DB1A11A-05F4-407D-A963-62AD4E770E42}" destId="{0165BBB4-372F-4DE5-8737-445EC2894F99}" srcOrd="0" destOrd="0" presId="urn:microsoft.com/office/officeart/2016/7/layout/BasicLinearProcessNumbered"/>
    <dgm:cxn modelId="{F1612859-869E-4620-8A34-36C8FB09B33A}" srcId="{43D087FA-723D-496F-800D-9A3F0CB4839C}" destId="{1DB1A11A-05F4-407D-A963-62AD4E770E42}" srcOrd="4" destOrd="0" parTransId="{CE2C8618-B97B-4675-BEB2-DB1F6E85639B}" sibTransId="{8566C856-1E07-492A-93CD-00F94BBB8B0A}"/>
    <dgm:cxn modelId="{3C621D6E-BB62-497E-8D5A-C0C8C36A36AA}" type="presOf" srcId="{2C76BEFA-DC4A-4F93-8842-AEE1D02C167F}" destId="{4308C834-0029-49EB-9994-47B01FCAAE4C}" srcOrd="0" destOrd="0" presId="urn:microsoft.com/office/officeart/2016/7/layout/BasicLinearProcessNumbered"/>
    <dgm:cxn modelId="{A30084FC-2610-4FE4-A363-C0C075236DD8}" type="presOf" srcId="{9320E911-87B3-48C2-9A94-439DF35269DE}" destId="{6B4C3733-3DEE-47C9-A3F9-232224467BB6}" srcOrd="0" destOrd="0" presId="urn:microsoft.com/office/officeart/2016/7/layout/BasicLinearProcessNumbered"/>
    <dgm:cxn modelId="{74CF522C-2F54-4CC6-BD8E-91DC4710262C}" type="presOf" srcId="{1DB1A11A-05F4-407D-A963-62AD4E770E42}" destId="{9DEB0019-81D5-4597-8B29-038604D057FC}" srcOrd="1" destOrd="0" presId="urn:microsoft.com/office/officeart/2016/7/layout/BasicLinearProcessNumbered"/>
    <dgm:cxn modelId="{F267592A-2145-4446-96DF-8DB05F03FA45}" srcId="{43D087FA-723D-496F-800D-9A3F0CB4839C}" destId="{D3BEE7B3-2CFA-4EAE-89EE-D7FB2022B730}" srcOrd="2" destOrd="0" parTransId="{D364E8BB-3965-45D7-861E-5A55C542C6F0}" sibTransId="{2C76BEFA-DC4A-4F93-8842-AEE1D02C167F}"/>
    <dgm:cxn modelId="{B87E54EC-E597-4FD7-B8F0-BFE29BE849E6}" type="presOf" srcId="{E254A389-2233-41EB-A75C-B14D9BE810F7}" destId="{C3483430-E0E1-4C8B-932A-1BAB255FC8E5}" srcOrd="1" destOrd="0" presId="urn:microsoft.com/office/officeart/2016/7/layout/BasicLinearProcessNumbered"/>
    <dgm:cxn modelId="{C5D45C21-B4DF-4E1D-8438-9EEDEBDD19F4}" type="presOf" srcId="{8566C856-1E07-492A-93CD-00F94BBB8B0A}" destId="{EB488699-216B-43B0-B6A7-74D396429315}" srcOrd="0" destOrd="0" presId="urn:microsoft.com/office/officeart/2016/7/layout/BasicLinearProcessNumbered"/>
    <dgm:cxn modelId="{739EAE96-5976-42D8-9A31-9E072B0946AC}" type="presOf" srcId="{D3BEE7B3-2CFA-4EAE-89EE-D7FB2022B730}" destId="{4B670661-27FE-468B-9CB4-4075EA21D752}" srcOrd="0" destOrd="0" presId="urn:microsoft.com/office/officeart/2016/7/layout/BasicLinearProcessNumbered"/>
    <dgm:cxn modelId="{24A0E684-529E-4117-B31E-6740A0E8DED1}" type="presParOf" srcId="{936976DC-5ADC-4BF0-8EEB-EA6C9A696E0C}" destId="{01DF9854-8A00-4E9B-85AD-984CB8562F21}" srcOrd="0" destOrd="0" presId="urn:microsoft.com/office/officeart/2016/7/layout/BasicLinearProcessNumbered"/>
    <dgm:cxn modelId="{FB089900-5C63-44F4-B6F0-8C3A4820910D}" type="presParOf" srcId="{01DF9854-8A00-4E9B-85AD-984CB8562F21}" destId="{07192E7F-A829-43AC-A277-9166B11ABB14}" srcOrd="0" destOrd="0" presId="urn:microsoft.com/office/officeart/2016/7/layout/BasicLinearProcessNumbered"/>
    <dgm:cxn modelId="{BAF133B8-C07E-4EE6-910B-EF6464AED13F}" type="presParOf" srcId="{01DF9854-8A00-4E9B-85AD-984CB8562F21}" destId="{6B4C3733-3DEE-47C9-A3F9-232224467BB6}" srcOrd="1" destOrd="0" presId="urn:microsoft.com/office/officeart/2016/7/layout/BasicLinearProcessNumbered"/>
    <dgm:cxn modelId="{7719AD97-D762-4F64-AE36-3C04DCF277FD}" type="presParOf" srcId="{01DF9854-8A00-4E9B-85AD-984CB8562F21}" destId="{BC924F07-E79E-400E-B75B-AA027786B9FD}" srcOrd="2" destOrd="0" presId="urn:microsoft.com/office/officeart/2016/7/layout/BasicLinearProcessNumbered"/>
    <dgm:cxn modelId="{5C777893-D614-4952-95B6-F5982B47EC45}" type="presParOf" srcId="{01DF9854-8A00-4E9B-85AD-984CB8562F21}" destId="{FF075170-CAC1-4D06-A438-BCAC3D764EF3}" srcOrd="3" destOrd="0" presId="urn:microsoft.com/office/officeart/2016/7/layout/BasicLinearProcessNumbered"/>
    <dgm:cxn modelId="{44762FD3-71E1-4EC0-AA5A-36A0F01A2DF8}" type="presParOf" srcId="{936976DC-5ADC-4BF0-8EEB-EA6C9A696E0C}" destId="{8F0F6039-18FD-4934-86CE-4B675236A1B6}" srcOrd="1" destOrd="0" presId="urn:microsoft.com/office/officeart/2016/7/layout/BasicLinearProcessNumbered"/>
    <dgm:cxn modelId="{0AD57690-EF6C-4BEF-8BEE-A250F4FE0FCA}" type="presParOf" srcId="{936976DC-5ADC-4BF0-8EEB-EA6C9A696E0C}" destId="{14C97195-6A17-4E92-9F1D-EEC9DEDAEC6E}" srcOrd="2" destOrd="0" presId="urn:microsoft.com/office/officeart/2016/7/layout/BasicLinearProcessNumbered"/>
    <dgm:cxn modelId="{840D5371-C5C9-484A-89D9-FE56E15595B4}" type="presParOf" srcId="{14C97195-6A17-4E92-9F1D-EEC9DEDAEC6E}" destId="{3F68FC21-9FF1-49FC-83A1-DAF3B9F4F19D}" srcOrd="0" destOrd="0" presId="urn:microsoft.com/office/officeart/2016/7/layout/BasicLinearProcessNumbered"/>
    <dgm:cxn modelId="{AF2E7C0D-BACA-4FBE-8E74-6E58BC67024D}" type="presParOf" srcId="{14C97195-6A17-4E92-9F1D-EEC9DEDAEC6E}" destId="{5BF7A2FC-75AB-44ED-8B70-C526E1FA8A01}" srcOrd="1" destOrd="0" presId="urn:microsoft.com/office/officeart/2016/7/layout/BasicLinearProcessNumbered"/>
    <dgm:cxn modelId="{1FA7CA79-670F-4713-A4A2-39C5BFD98BF6}" type="presParOf" srcId="{14C97195-6A17-4E92-9F1D-EEC9DEDAEC6E}" destId="{806DB32F-2F6C-4953-871C-2F2F721558ED}" srcOrd="2" destOrd="0" presId="urn:microsoft.com/office/officeart/2016/7/layout/BasicLinearProcessNumbered"/>
    <dgm:cxn modelId="{1C596E26-707D-486E-8ECC-DCE3B539756F}" type="presParOf" srcId="{14C97195-6A17-4E92-9F1D-EEC9DEDAEC6E}" destId="{C3483430-E0E1-4C8B-932A-1BAB255FC8E5}" srcOrd="3" destOrd="0" presId="urn:microsoft.com/office/officeart/2016/7/layout/BasicLinearProcessNumbered"/>
    <dgm:cxn modelId="{52F90BAD-B2F1-46E9-A2EB-4BE2C8664AB8}" type="presParOf" srcId="{936976DC-5ADC-4BF0-8EEB-EA6C9A696E0C}" destId="{5A7E4B0B-1AB5-44AF-9958-DD13EAD5A3DF}" srcOrd="3" destOrd="0" presId="urn:microsoft.com/office/officeart/2016/7/layout/BasicLinearProcessNumbered"/>
    <dgm:cxn modelId="{DDA65964-F680-4BA2-8F1B-5CDB30525F30}" type="presParOf" srcId="{936976DC-5ADC-4BF0-8EEB-EA6C9A696E0C}" destId="{C176435F-7DF5-45E4-AD3E-11B481594630}" srcOrd="4" destOrd="0" presId="urn:microsoft.com/office/officeart/2016/7/layout/BasicLinearProcessNumbered"/>
    <dgm:cxn modelId="{EFF9CDA1-6E14-4B4D-AA3F-3A5E9E5F52B2}" type="presParOf" srcId="{C176435F-7DF5-45E4-AD3E-11B481594630}" destId="{4B670661-27FE-468B-9CB4-4075EA21D752}" srcOrd="0" destOrd="0" presId="urn:microsoft.com/office/officeart/2016/7/layout/BasicLinearProcessNumbered"/>
    <dgm:cxn modelId="{CA6748D2-64BA-4F68-9FE1-BD9B51AC7763}" type="presParOf" srcId="{C176435F-7DF5-45E4-AD3E-11B481594630}" destId="{4308C834-0029-49EB-9994-47B01FCAAE4C}" srcOrd="1" destOrd="0" presId="urn:microsoft.com/office/officeart/2016/7/layout/BasicLinearProcessNumbered"/>
    <dgm:cxn modelId="{55B236B8-FB66-492B-A559-46332DA690C5}" type="presParOf" srcId="{C176435F-7DF5-45E4-AD3E-11B481594630}" destId="{9DD20B5C-4BB9-4E4D-9276-8157F790F89F}" srcOrd="2" destOrd="0" presId="urn:microsoft.com/office/officeart/2016/7/layout/BasicLinearProcessNumbered"/>
    <dgm:cxn modelId="{68DC9096-E3D6-47AA-8821-7AF7F081548D}" type="presParOf" srcId="{C176435F-7DF5-45E4-AD3E-11B481594630}" destId="{607B7A47-1279-426E-9AE1-A7CC071E3BF1}" srcOrd="3" destOrd="0" presId="urn:microsoft.com/office/officeart/2016/7/layout/BasicLinearProcessNumbered"/>
    <dgm:cxn modelId="{514DABD9-3CE8-4A87-B1E3-877CB8695606}" type="presParOf" srcId="{936976DC-5ADC-4BF0-8EEB-EA6C9A696E0C}" destId="{A69E4511-8DE6-47E4-AA11-10B851D62DA2}" srcOrd="5" destOrd="0" presId="urn:microsoft.com/office/officeart/2016/7/layout/BasicLinearProcessNumbered"/>
    <dgm:cxn modelId="{DF09AA75-02EE-4E76-ADB0-14007492F8C2}" type="presParOf" srcId="{936976DC-5ADC-4BF0-8EEB-EA6C9A696E0C}" destId="{8E476810-4CED-43D7-BA65-D091B2429220}" srcOrd="6" destOrd="0" presId="urn:microsoft.com/office/officeart/2016/7/layout/BasicLinearProcessNumbered"/>
    <dgm:cxn modelId="{EDCABE5A-C7C7-418A-AD9A-9A7A43CC7877}" type="presParOf" srcId="{8E476810-4CED-43D7-BA65-D091B2429220}" destId="{E5750014-4436-4591-BA5F-D2B2468F33AD}" srcOrd="0" destOrd="0" presId="urn:microsoft.com/office/officeart/2016/7/layout/BasicLinearProcessNumbered"/>
    <dgm:cxn modelId="{2755F104-209C-4AF7-8389-0352E34A30D5}" type="presParOf" srcId="{8E476810-4CED-43D7-BA65-D091B2429220}" destId="{EF6D174A-2F8A-435C-A652-C90BCAFDD42F}" srcOrd="1" destOrd="0" presId="urn:microsoft.com/office/officeart/2016/7/layout/BasicLinearProcessNumbered"/>
    <dgm:cxn modelId="{3DCA784C-DB47-4726-ACC1-C6F7B4363CBA}" type="presParOf" srcId="{8E476810-4CED-43D7-BA65-D091B2429220}" destId="{C059752F-58B4-4D80-9AD7-9C5ABEA97874}" srcOrd="2" destOrd="0" presId="urn:microsoft.com/office/officeart/2016/7/layout/BasicLinearProcessNumbered"/>
    <dgm:cxn modelId="{E5A7FD4F-A3FC-4E8F-BAD9-7C2189996264}" type="presParOf" srcId="{8E476810-4CED-43D7-BA65-D091B2429220}" destId="{AB71B24A-563B-453D-BF8A-B170718A3B1D}" srcOrd="3" destOrd="0" presId="urn:microsoft.com/office/officeart/2016/7/layout/BasicLinearProcessNumbered"/>
    <dgm:cxn modelId="{7A8216DE-A6C6-4DA2-A67A-71C7249C540A}" type="presParOf" srcId="{936976DC-5ADC-4BF0-8EEB-EA6C9A696E0C}" destId="{57DE9B52-B9C9-4DE3-8DBC-1087EC9826F1}" srcOrd="7" destOrd="0" presId="urn:microsoft.com/office/officeart/2016/7/layout/BasicLinearProcessNumbered"/>
    <dgm:cxn modelId="{3ABEBC80-3138-4E4B-8F7A-1DAD109F1C84}" type="presParOf" srcId="{936976DC-5ADC-4BF0-8EEB-EA6C9A696E0C}" destId="{69958F4A-5CE8-43F7-831C-89FBDEC6A968}" srcOrd="8" destOrd="0" presId="urn:microsoft.com/office/officeart/2016/7/layout/BasicLinearProcessNumbered"/>
    <dgm:cxn modelId="{ACA2CF63-2D12-4AA1-A910-133198DE60FB}" type="presParOf" srcId="{69958F4A-5CE8-43F7-831C-89FBDEC6A968}" destId="{0165BBB4-372F-4DE5-8737-445EC2894F99}" srcOrd="0" destOrd="0" presId="urn:microsoft.com/office/officeart/2016/7/layout/BasicLinearProcessNumbered"/>
    <dgm:cxn modelId="{69C94C1E-358E-4E17-A657-8AA45DEDE981}" type="presParOf" srcId="{69958F4A-5CE8-43F7-831C-89FBDEC6A968}" destId="{EB488699-216B-43B0-B6A7-74D396429315}" srcOrd="1" destOrd="0" presId="urn:microsoft.com/office/officeart/2016/7/layout/BasicLinearProcessNumbered"/>
    <dgm:cxn modelId="{5EC4C080-FC13-4091-8BB4-D54F6E3F6D7C}" type="presParOf" srcId="{69958F4A-5CE8-43F7-831C-89FBDEC6A968}" destId="{4691D416-55EF-44B1-AD7A-20635498A9B2}" srcOrd="2" destOrd="0" presId="urn:microsoft.com/office/officeart/2016/7/layout/BasicLinearProcessNumbered"/>
    <dgm:cxn modelId="{B0BA927E-9184-4DDE-923B-AEC36A40C8F8}" type="presParOf" srcId="{69958F4A-5CE8-43F7-831C-89FBDEC6A968}" destId="{9DEB0019-81D5-4597-8B29-038604D057FC}" srcOrd="3" destOrd="0" presId="urn:microsoft.com/office/officeart/2016/7/layout/BasicLinearProcessNumbered"/>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63002-048F-4F2F-8243-BC730DC6801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2500B73-AD4F-4ED2-A769-78A0FAF187C0}">
      <dgm:prSet/>
      <dgm:spPr/>
      <dgm:t>
        <a:bodyPr/>
        <a:lstStyle/>
        <a:p>
          <a:pPr>
            <a:lnSpc>
              <a:spcPct val="100000"/>
            </a:lnSpc>
          </a:pPr>
          <a:r>
            <a:rPr lang="en-US" dirty="0"/>
            <a:t>The situation in Mid Staffordshire NHS Foundation Trust is special as it was marked with long-term, system-wide malpractices, and not single clinical mistakes. The period 2005-2009 was </a:t>
          </a:r>
          <a:r>
            <a:rPr lang="en-US" dirty="0" err="1"/>
            <a:t>characterised</a:t>
          </a:r>
          <a:r>
            <a:rPr lang="en-US" dirty="0"/>
            <a:t> by the combination of weak leadership, staffing issues, mismanagement of governance and regulatory monitoring, leading to serious damage to patients and a huge scandal.</a:t>
          </a:r>
        </a:p>
      </dgm:t>
    </dgm:pt>
    <dgm:pt modelId="{A0551D21-0948-46D4-B1DC-68E17804436B}" type="parTrans" cxnId="{0F903A5A-3088-4DF4-B634-C328EED67772}">
      <dgm:prSet/>
      <dgm:spPr/>
      <dgm:t>
        <a:bodyPr/>
        <a:lstStyle/>
        <a:p>
          <a:endParaRPr lang="en-US"/>
        </a:p>
      </dgm:t>
    </dgm:pt>
    <dgm:pt modelId="{4CA670B1-24A0-4796-8861-0072836AF3D6}" type="sibTrans" cxnId="{0F903A5A-3088-4DF4-B634-C328EED67772}">
      <dgm:prSet/>
      <dgm:spPr/>
      <dgm:t>
        <a:bodyPr/>
        <a:lstStyle/>
        <a:p>
          <a:endParaRPr lang="en-US"/>
        </a:p>
      </dgm:t>
    </dgm:pt>
    <dgm:pt modelId="{20E30815-3ABB-4658-A989-F82046408DE5}">
      <dgm:prSet/>
      <dgm:spPr/>
      <dgm:t>
        <a:bodyPr/>
        <a:lstStyle/>
        <a:p>
          <a:pPr>
            <a:lnSpc>
              <a:spcPct val="100000"/>
            </a:lnSpc>
          </a:pPr>
          <a:r>
            <a:rPr lang="en-US" dirty="0"/>
            <a:t>The case is an effective learning experience in quality assurance since it illustrates how </a:t>
          </a:r>
          <a:r>
            <a:rPr lang="en-US" dirty="0" err="1"/>
            <a:t>organisational</a:t>
          </a:r>
          <a:r>
            <a:rPr lang="en-US" dirty="0"/>
            <a:t> culture and latent failures of the system can compromise patient safety. It </a:t>
          </a:r>
          <a:r>
            <a:rPr lang="en-US" dirty="0" err="1"/>
            <a:t>emphasises</a:t>
          </a:r>
          <a:r>
            <a:rPr lang="en-US" dirty="0"/>
            <a:t> the value of good governance, open reporting and a patient-</a:t>
          </a:r>
          <a:r>
            <a:rPr lang="en-US" dirty="0" err="1"/>
            <a:t>centred</a:t>
          </a:r>
          <a:r>
            <a:rPr lang="en-US" dirty="0"/>
            <a:t> safety culture in avoiding such failures in the healthcare systems.</a:t>
          </a:r>
        </a:p>
      </dgm:t>
    </dgm:pt>
    <dgm:pt modelId="{D0CE7392-242D-4A6A-980D-AF1411D029DA}" type="parTrans" cxnId="{0E05BCA3-70E7-4A4B-8533-8C60D306FB51}">
      <dgm:prSet/>
      <dgm:spPr/>
      <dgm:t>
        <a:bodyPr/>
        <a:lstStyle/>
        <a:p>
          <a:endParaRPr lang="en-US"/>
        </a:p>
      </dgm:t>
    </dgm:pt>
    <dgm:pt modelId="{387AFEDD-9443-4633-9B82-D485AC0D2A04}" type="sibTrans" cxnId="{0E05BCA3-70E7-4A4B-8533-8C60D306FB51}">
      <dgm:prSet/>
      <dgm:spPr/>
      <dgm:t>
        <a:bodyPr/>
        <a:lstStyle/>
        <a:p>
          <a:endParaRPr lang="en-US"/>
        </a:p>
      </dgm:t>
    </dgm:pt>
    <dgm:pt modelId="{03318570-5548-4B34-95FD-D4A01A583E52}" type="pres">
      <dgm:prSet presAssocID="{A0A63002-048F-4F2F-8243-BC730DC68014}" presName="root" presStyleCnt="0">
        <dgm:presLayoutVars>
          <dgm:dir/>
          <dgm:resizeHandles val="exact"/>
        </dgm:presLayoutVars>
      </dgm:prSet>
      <dgm:spPr/>
      <dgm:t>
        <a:bodyPr/>
        <a:lstStyle/>
        <a:p>
          <a:endParaRPr lang="en-US"/>
        </a:p>
      </dgm:t>
    </dgm:pt>
    <dgm:pt modelId="{EC2ADD35-16B5-446C-AF52-EBB89805AEEB}" type="pres">
      <dgm:prSet presAssocID="{52500B73-AD4F-4ED2-A769-78A0FAF187C0}" presName="compNode" presStyleCnt="0"/>
      <dgm:spPr/>
    </dgm:pt>
    <dgm:pt modelId="{33A2BF87-9D76-4136-939C-F5B5B4014CD6}" type="pres">
      <dgm:prSet presAssocID="{52500B73-AD4F-4ED2-A769-78A0FAF187C0}" presName="bgRect" presStyleLbl="bgShp" presStyleIdx="0" presStyleCnt="2"/>
      <dgm:spPr/>
    </dgm:pt>
    <dgm:pt modelId="{B4BF8C44-3914-4DAA-838F-B282AFC9BE10}" type="pres">
      <dgm:prSet presAssocID="{52500B73-AD4F-4ED2-A769-78A0FAF187C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xmlns="" id="0" name="" descr="Leprechaun Hat"/>
        </a:ext>
      </dgm:extLst>
    </dgm:pt>
    <dgm:pt modelId="{19390E49-256A-4087-87CA-40C0E97474C1}" type="pres">
      <dgm:prSet presAssocID="{52500B73-AD4F-4ED2-A769-78A0FAF187C0}" presName="spaceRect" presStyleCnt="0"/>
      <dgm:spPr/>
    </dgm:pt>
    <dgm:pt modelId="{4DF5C665-4C02-4E18-B9D9-8E0F81204EAF}" type="pres">
      <dgm:prSet presAssocID="{52500B73-AD4F-4ED2-A769-78A0FAF187C0}" presName="parTx" presStyleLbl="revTx" presStyleIdx="0" presStyleCnt="2">
        <dgm:presLayoutVars>
          <dgm:chMax val="0"/>
          <dgm:chPref val="0"/>
        </dgm:presLayoutVars>
      </dgm:prSet>
      <dgm:spPr/>
      <dgm:t>
        <a:bodyPr/>
        <a:lstStyle/>
        <a:p>
          <a:endParaRPr lang="en-US"/>
        </a:p>
      </dgm:t>
    </dgm:pt>
    <dgm:pt modelId="{CC8C7C16-5A91-4558-8B03-B0F356FC6E03}" type="pres">
      <dgm:prSet presAssocID="{4CA670B1-24A0-4796-8861-0072836AF3D6}" presName="sibTrans" presStyleCnt="0"/>
      <dgm:spPr/>
    </dgm:pt>
    <dgm:pt modelId="{0626D9C1-2005-4588-B2F7-DBA7FD3F0647}" type="pres">
      <dgm:prSet presAssocID="{20E30815-3ABB-4658-A989-F82046408DE5}" presName="compNode" presStyleCnt="0"/>
      <dgm:spPr/>
    </dgm:pt>
    <dgm:pt modelId="{F53D73BA-6E89-4654-AAF3-0C0208F69CCB}" type="pres">
      <dgm:prSet presAssocID="{20E30815-3ABB-4658-A989-F82046408DE5}" presName="bgRect" presStyleLbl="bgShp" presStyleIdx="1" presStyleCnt="2"/>
      <dgm:spPr/>
    </dgm:pt>
    <dgm:pt modelId="{8FCE11F7-C208-42B5-B7C6-638BC5D01A9E}" type="pres">
      <dgm:prSet presAssocID="{20E30815-3ABB-4658-A989-F82046408D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xmlns="" id="0" name="" descr="Doctor"/>
        </a:ext>
      </dgm:extLst>
    </dgm:pt>
    <dgm:pt modelId="{009D7C41-398D-4987-BCCC-36BEE63D6629}" type="pres">
      <dgm:prSet presAssocID="{20E30815-3ABB-4658-A989-F82046408DE5}" presName="spaceRect" presStyleCnt="0"/>
      <dgm:spPr/>
    </dgm:pt>
    <dgm:pt modelId="{D07B2A1A-7339-4F24-B6AC-42385DFA0642}" type="pres">
      <dgm:prSet presAssocID="{20E30815-3ABB-4658-A989-F82046408DE5}" presName="parTx" presStyleLbl="revTx" presStyleIdx="1" presStyleCnt="2">
        <dgm:presLayoutVars>
          <dgm:chMax val="0"/>
          <dgm:chPref val="0"/>
        </dgm:presLayoutVars>
      </dgm:prSet>
      <dgm:spPr/>
      <dgm:t>
        <a:bodyPr/>
        <a:lstStyle/>
        <a:p>
          <a:endParaRPr lang="en-US"/>
        </a:p>
      </dgm:t>
    </dgm:pt>
  </dgm:ptLst>
  <dgm:cxnLst>
    <dgm:cxn modelId="{0E05BCA3-70E7-4A4B-8533-8C60D306FB51}" srcId="{A0A63002-048F-4F2F-8243-BC730DC68014}" destId="{20E30815-3ABB-4658-A989-F82046408DE5}" srcOrd="1" destOrd="0" parTransId="{D0CE7392-242D-4A6A-980D-AF1411D029DA}" sibTransId="{387AFEDD-9443-4633-9B82-D485AC0D2A04}"/>
    <dgm:cxn modelId="{10C53777-5B77-44CD-9CDF-CAAC0A26DDBA}" type="presOf" srcId="{20E30815-3ABB-4658-A989-F82046408DE5}" destId="{D07B2A1A-7339-4F24-B6AC-42385DFA0642}" srcOrd="0" destOrd="0" presId="urn:microsoft.com/office/officeart/2018/2/layout/IconVerticalSolidList"/>
    <dgm:cxn modelId="{0F903A5A-3088-4DF4-B634-C328EED67772}" srcId="{A0A63002-048F-4F2F-8243-BC730DC68014}" destId="{52500B73-AD4F-4ED2-A769-78A0FAF187C0}" srcOrd="0" destOrd="0" parTransId="{A0551D21-0948-46D4-B1DC-68E17804436B}" sibTransId="{4CA670B1-24A0-4796-8861-0072836AF3D6}"/>
    <dgm:cxn modelId="{A0F947BC-DB94-4642-9EE6-470BD37916B3}" type="presOf" srcId="{A0A63002-048F-4F2F-8243-BC730DC68014}" destId="{03318570-5548-4B34-95FD-D4A01A583E52}" srcOrd="0" destOrd="0" presId="urn:microsoft.com/office/officeart/2018/2/layout/IconVerticalSolidList"/>
    <dgm:cxn modelId="{D1272DC2-28C3-41E5-BB20-F0F256A6BB77}" type="presOf" srcId="{52500B73-AD4F-4ED2-A769-78A0FAF187C0}" destId="{4DF5C665-4C02-4E18-B9D9-8E0F81204EAF}" srcOrd="0" destOrd="0" presId="urn:microsoft.com/office/officeart/2018/2/layout/IconVerticalSolidList"/>
    <dgm:cxn modelId="{D33BD630-4AC5-4CAD-A233-4E1E365FD2C7}" type="presParOf" srcId="{03318570-5548-4B34-95FD-D4A01A583E52}" destId="{EC2ADD35-16B5-446C-AF52-EBB89805AEEB}" srcOrd="0" destOrd="0" presId="urn:microsoft.com/office/officeart/2018/2/layout/IconVerticalSolidList"/>
    <dgm:cxn modelId="{776F9877-F99A-49EE-894B-8C78FEA09959}" type="presParOf" srcId="{EC2ADD35-16B5-446C-AF52-EBB89805AEEB}" destId="{33A2BF87-9D76-4136-939C-F5B5B4014CD6}" srcOrd="0" destOrd="0" presId="urn:microsoft.com/office/officeart/2018/2/layout/IconVerticalSolidList"/>
    <dgm:cxn modelId="{B232D61E-D464-4B25-AB2B-2A2B7E693E04}" type="presParOf" srcId="{EC2ADD35-16B5-446C-AF52-EBB89805AEEB}" destId="{B4BF8C44-3914-4DAA-838F-B282AFC9BE10}" srcOrd="1" destOrd="0" presId="urn:microsoft.com/office/officeart/2018/2/layout/IconVerticalSolidList"/>
    <dgm:cxn modelId="{6D09B7CA-4D1A-42EE-BC20-F7AC5D556AAE}" type="presParOf" srcId="{EC2ADD35-16B5-446C-AF52-EBB89805AEEB}" destId="{19390E49-256A-4087-87CA-40C0E97474C1}" srcOrd="2" destOrd="0" presId="urn:microsoft.com/office/officeart/2018/2/layout/IconVerticalSolidList"/>
    <dgm:cxn modelId="{A868881E-E5AA-4885-A2D0-211F8D400CAC}" type="presParOf" srcId="{EC2ADD35-16B5-446C-AF52-EBB89805AEEB}" destId="{4DF5C665-4C02-4E18-B9D9-8E0F81204EAF}" srcOrd="3" destOrd="0" presId="urn:microsoft.com/office/officeart/2018/2/layout/IconVerticalSolidList"/>
    <dgm:cxn modelId="{47ACBF3A-96EA-4625-B754-A8D292607E0A}" type="presParOf" srcId="{03318570-5548-4B34-95FD-D4A01A583E52}" destId="{CC8C7C16-5A91-4558-8B03-B0F356FC6E03}" srcOrd="1" destOrd="0" presId="urn:microsoft.com/office/officeart/2018/2/layout/IconVerticalSolidList"/>
    <dgm:cxn modelId="{E605A14E-6F86-4FA0-9835-DCC42ED0CB5A}" type="presParOf" srcId="{03318570-5548-4B34-95FD-D4A01A583E52}" destId="{0626D9C1-2005-4588-B2F7-DBA7FD3F0647}" srcOrd="2" destOrd="0" presId="urn:microsoft.com/office/officeart/2018/2/layout/IconVerticalSolidList"/>
    <dgm:cxn modelId="{B082955D-AB7B-4186-AE2D-69ED6D7535F7}" type="presParOf" srcId="{0626D9C1-2005-4588-B2F7-DBA7FD3F0647}" destId="{F53D73BA-6E89-4654-AAF3-0C0208F69CCB}" srcOrd="0" destOrd="0" presId="urn:microsoft.com/office/officeart/2018/2/layout/IconVerticalSolidList"/>
    <dgm:cxn modelId="{A18DC5FD-55B8-4566-AACC-9530F8F24E65}" type="presParOf" srcId="{0626D9C1-2005-4588-B2F7-DBA7FD3F0647}" destId="{8FCE11F7-C208-42B5-B7C6-638BC5D01A9E}" srcOrd="1" destOrd="0" presId="urn:microsoft.com/office/officeart/2018/2/layout/IconVerticalSolidList"/>
    <dgm:cxn modelId="{CA3E4B96-E8B5-4B0E-B75E-435E9B61E0D2}" type="presParOf" srcId="{0626D9C1-2005-4588-B2F7-DBA7FD3F0647}" destId="{009D7C41-398D-4987-BCCC-36BEE63D6629}" srcOrd="2" destOrd="0" presId="urn:microsoft.com/office/officeart/2018/2/layout/IconVerticalSolidList"/>
    <dgm:cxn modelId="{CA0E7D54-6900-4A6F-8D19-309872D46D57}" type="presParOf" srcId="{0626D9C1-2005-4588-B2F7-DBA7FD3F0647}" destId="{D07B2A1A-7339-4F24-B6AC-42385DFA0642}" srcOrd="3" destOrd="0" presId="urn:microsoft.com/office/officeart/2018/2/layout/IconVerticalSoli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F10A82-BEA3-4EF3-ACE7-F5DCB1F12DD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A2F6B24-1998-4BBC-B62D-C05CBD0533C0}">
      <dgm:prSet/>
      <dgm:spPr/>
      <dgm:t>
        <a:bodyPr/>
        <a:lstStyle/>
        <a:p>
          <a:pPr>
            <a:lnSpc>
              <a:spcPct val="100000"/>
            </a:lnSpc>
          </a:pPr>
          <a:r>
            <a:rPr lang="en-US" dirty="0"/>
            <a:t>Prolonged system-wide failure rather than isolated clinical error</a:t>
          </a:r>
        </a:p>
      </dgm:t>
    </dgm:pt>
    <dgm:pt modelId="{F0DA0DFC-4248-459A-92F8-D3AD1FD12BE7}" type="parTrans" cxnId="{F0B4A9B3-A54E-47F7-BF00-A6E95B59B329}">
      <dgm:prSet/>
      <dgm:spPr/>
      <dgm:t>
        <a:bodyPr/>
        <a:lstStyle/>
        <a:p>
          <a:endParaRPr lang="en-US"/>
        </a:p>
      </dgm:t>
    </dgm:pt>
    <dgm:pt modelId="{31FD8DFF-4B5A-4DA6-A239-AD9245B191FB}" type="sibTrans" cxnId="{F0B4A9B3-A54E-47F7-BF00-A6E95B59B329}">
      <dgm:prSet/>
      <dgm:spPr/>
      <dgm:t>
        <a:bodyPr/>
        <a:lstStyle/>
        <a:p>
          <a:endParaRPr lang="en-US"/>
        </a:p>
      </dgm:t>
    </dgm:pt>
    <dgm:pt modelId="{B937335E-6935-489F-A7D3-4BF797774970}">
      <dgm:prSet/>
      <dgm:spPr/>
      <dgm:t>
        <a:bodyPr/>
        <a:lstStyle/>
        <a:p>
          <a:pPr>
            <a:lnSpc>
              <a:spcPct val="100000"/>
            </a:lnSpc>
          </a:pPr>
          <a:r>
            <a:rPr lang="en-US"/>
            <a:t>Alignment of leadership, governance, staffing and regulatory weaknesses</a:t>
          </a:r>
        </a:p>
      </dgm:t>
    </dgm:pt>
    <dgm:pt modelId="{9E7EF413-CE12-45E1-AEDD-E252273291BD}" type="parTrans" cxnId="{3B98C5D8-12B6-43BA-81AB-98FB8634DCAC}">
      <dgm:prSet/>
      <dgm:spPr/>
      <dgm:t>
        <a:bodyPr/>
        <a:lstStyle/>
        <a:p>
          <a:endParaRPr lang="en-US"/>
        </a:p>
      </dgm:t>
    </dgm:pt>
    <dgm:pt modelId="{5B920591-33DF-4029-A45D-048F2F077771}" type="sibTrans" cxnId="{3B98C5D8-12B6-43BA-81AB-98FB8634DCAC}">
      <dgm:prSet/>
      <dgm:spPr/>
      <dgm:t>
        <a:bodyPr/>
        <a:lstStyle/>
        <a:p>
          <a:endParaRPr lang="en-US"/>
        </a:p>
      </dgm:t>
    </dgm:pt>
    <dgm:pt modelId="{533CFC03-78B9-4F07-98BD-270B83D2870B}">
      <dgm:prSet/>
      <dgm:spPr/>
      <dgm:t>
        <a:bodyPr/>
        <a:lstStyle/>
        <a:p>
          <a:pPr>
            <a:lnSpc>
              <a:spcPct val="100000"/>
            </a:lnSpc>
          </a:pPr>
          <a:r>
            <a:rPr lang="en-US"/>
            <a:t>One of the most significant public inquiries in NHS history</a:t>
          </a:r>
        </a:p>
      </dgm:t>
    </dgm:pt>
    <dgm:pt modelId="{30164B6D-26B1-4681-AE67-5B71E7FC3D0E}" type="parTrans" cxnId="{38A7B051-CE19-4AD0-B3DD-F0B7252B644C}">
      <dgm:prSet/>
      <dgm:spPr/>
      <dgm:t>
        <a:bodyPr/>
        <a:lstStyle/>
        <a:p>
          <a:endParaRPr lang="en-US"/>
        </a:p>
      </dgm:t>
    </dgm:pt>
    <dgm:pt modelId="{9AD1CF6C-9A18-4FE4-8016-E11D5080C393}" type="sibTrans" cxnId="{38A7B051-CE19-4AD0-B3DD-F0B7252B644C}">
      <dgm:prSet/>
      <dgm:spPr/>
      <dgm:t>
        <a:bodyPr/>
        <a:lstStyle/>
        <a:p>
          <a:endParaRPr lang="en-US"/>
        </a:p>
      </dgm:t>
    </dgm:pt>
    <dgm:pt modelId="{E371A5AF-9FE6-4710-AB03-9B10926D0646}">
      <dgm:prSet/>
      <dgm:spPr/>
      <dgm:t>
        <a:bodyPr/>
        <a:lstStyle/>
        <a:p>
          <a:pPr>
            <a:lnSpc>
              <a:spcPct val="100000"/>
            </a:lnSpc>
          </a:pPr>
          <a:r>
            <a:rPr lang="en-US"/>
            <a:t>Led to major national patient safety and governance reforms</a:t>
          </a:r>
        </a:p>
      </dgm:t>
    </dgm:pt>
    <dgm:pt modelId="{9AA3A1E6-8F69-4C1F-8917-127865396171}" type="parTrans" cxnId="{4B302D5C-12B5-4CC0-973F-B7448EFB4273}">
      <dgm:prSet/>
      <dgm:spPr/>
      <dgm:t>
        <a:bodyPr/>
        <a:lstStyle/>
        <a:p>
          <a:endParaRPr lang="en-US"/>
        </a:p>
      </dgm:t>
    </dgm:pt>
    <dgm:pt modelId="{E27F1990-73B7-4145-AE60-5072627881D1}" type="sibTrans" cxnId="{4B302D5C-12B5-4CC0-973F-B7448EFB4273}">
      <dgm:prSet/>
      <dgm:spPr/>
      <dgm:t>
        <a:bodyPr/>
        <a:lstStyle/>
        <a:p>
          <a:endParaRPr lang="en-US"/>
        </a:p>
      </dgm:t>
    </dgm:pt>
    <dgm:pt modelId="{CC25657A-667E-474F-93EF-632594E331D3}">
      <dgm:prSet/>
      <dgm:spPr/>
      <dgm:t>
        <a:bodyPr/>
        <a:lstStyle/>
        <a:p>
          <a:pPr>
            <a:lnSpc>
              <a:spcPct val="100000"/>
            </a:lnSpc>
          </a:pPr>
          <a:r>
            <a:rPr lang="en-US"/>
            <a:t>Strong real-world example of the Swiss Cheese Model in practice</a:t>
          </a:r>
        </a:p>
      </dgm:t>
    </dgm:pt>
    <dgm:pt modelId="{48139AB9-FFE4-43E7-BE20-AC4AE69AACBB}" type="parTrans" cxnId="{7316CD2F-494F-49D3-B268-EF5DD8878EC9}">
      <dgm:prSet/>
      <dgm:spPr/>
      <dgm:t>
        <a:bodyPr/>
        <a:lstStyle/>
        <a:p>
          <a:endParaRPr lang="en-US"/>
        </a:p>
      </dgm:t>
    </dgm:pt>
    <dgm:pt modelId="{09BE570F-6CE4-4FBC-A583-74B9631E09C9}" type="sibTrans" cxnId="{7316CD2F-494F-49D3-B268-EF5DD8878EC9}">
      <dgm:prSet/>
      <dgm:spPr/>
      <dgm:t>
        <a:bodyPr/>
        <a:lstStyle/>
        <a:p>
          <a:endParaRPr lang="en-US"/>
        </a:p>
      </dgm:t>
    </dgm:pt>
    <dgm:pt modelId="{C1C28A6B-3F70-4DB1-BE14-6DC9ACF9BAC3}">
      <dgm:prSet/>
      <dgm:spPr/>
      <dgm:t>
        <a:bodyPr/>
        <a:lstStyle/>
        <a:p>
          <a:pPr>
            <a:lnSpc>
              <a:spcPct val="100000"/>
            </a:lnSpc>
          </a:pPr>
          <a:r>
            <a:rPr lang="en-US"/>
            <a:t>Clearly demonstrates the gap between formal standards and actual safety culture</a:t>
          </a:r>
        </a:p>
      </dgm:t>
    </dgm:pt>
    <dgm:pt modelId="{C52DA0C0-ECC0-4FF3-B5B5-B8912DA1AA86}" type="parTrans" cxnId="{7B30C89D-06AD-459B-8919-768802A487C6}">
      <dgm:prSet/>
      <dgm:spPr/>
      <dgm:t>
        <a:bodyPr/>
        <a:lstStyle/>
        <a:p>
          <a:endParaRPr lang="en-US"/>
        </a:p>
      </dgm:t>
    </dgm:pt>
    <dgm:pt modelId="{26D0A68E-C172-4C8C-A6AF-517D1A986439}" type="sibTrans" cxnId="{7B30C89D-06AD-459B-8919-768802A487C6}">
      <dgm:prSet/>
      <dgm:spPr/>
      <dgm:t>
        <a:bodyPr/>
        <a:lstStyle/>
        <a:p>
          <a:endParaRPr lang="en-US"/>
        </a:p>
      </dgm:t>
    </dgm:pt>
    <dgm:pt modelId="{A7753484-9D9B-4E82-87F4-BA125A86452D}">
      <dgm:prSet/>
      <dgm:spPr/>
      <dgm:t>
        <a:bodyPr/>
        <a:lstStyle/>
        <a:p>
          <a:pPr>
            <a:lnSpc>
              <a:spcPct val="100000"/>
            </a:lnSpc>
          </a:pPr>
          <a:r>
            <a:rPr lang="en-US"/>
            <a:t>Provides critical lessons for quality assurance and service improvement</a:t>
          </a:r>
        </a:p>
      </dgm:t>
    </dgm:pt>
    <dgm:pt modelId="{CD1026F0-D479-4693-AFF8-4CEB2703BF16}" type="parTrans" cxnId="{BE7796D7-D94D-4537-A112-7A39165DC4A7}">
      <dgm:prSet/>
      <dgm:spPr/>
      <dgm:t>
        <a:bodyPr/>
        <a:lstStyle/>
        <a:p>
          <a:endParaRPr lang="en-US"/>
        </a:p>
      </dgm:t>
    </dgm:pt>
    <dgm:pt modelId="{10639489-A142-4015-9975-CB5021DE1A78}" type="sibTrans" cxnId="{BE7796D7-D94D-4537-A112-7A39165DC4A7}">
      <dgm:prSet/>
      <dgm:spPr/>
      <dgm:t>
        <a:bodyPr/>
        <a:lstStyle/>
        <a:p>
          <a:endParaRPr lang="en-US"/>
        </a:p>
      </dgm:t>
    </dgm:pt>
    <dgm:pt modelId="{F779857F-5857-46D6-8CFE-91F7EEB1C415}" type="pres">
      <dgm:prSet presAssocID="{0FF10A82-BEA3-4EF3-ACE7-F5DCB1F12DD1}" presName="root" presStyleCnt="0">
        <dgm:presLayoutVars>
          <dgm:dir/>
          <dgm:resizeHandles val="exact"/>
        </dgm:presLayoutVars>
      </dgm:prSet>
      <dgm:spPr/>
      <dgm:t>
        <a:bodyPr/>
        <a:lstStyle/>
        <a:p>
          <a:endParaRPr lang="en-US"/>
        </a:p>
      </dgm:t>
    </dgm:pt>
    <dgm:pt modelId="{F360C80E-0745-4EB0-A3B8-18BB4FACC2EF}" type="pres">
      <dgm:prSet presAssocID="{7A2F6B24-1998-4BBC-B62D-C05CBD0533C0}" presName="compNode" presStyleCnt="0"/>
      <dgm:spPr/>
    </dgm:pt>
    <dgm:pt modelId="{1C8F37F0-9CFF-405C-9D85-BFC6591C7850}" type="pres">
      <dgm:prSet presAssocID="{7A2F6B24-1998-4BBC-B62D-C05CBD0533C0}" presName="bgRect" presStyleLbl="bgShp" presStyleIdx="0" presStyleCnt="7" custLinFactNeighborX="317" custLinFactNeighborY="-32270"/>
      <dgm:spPr/>
    </dgm:pt>
    <dgm:pt modelId="{C3A7FA74-8B06-48E4-9735-3307D4ACAEDC}" type="pres">
      <dgm:prSet presAssocID="{7A2F6B24-1998-4BBC-B62D-C05CBD0533C0}"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Warning"/>
        </a:ext>
      </dgm:extLst>
    </dgm:pt>
    <dgm:pt modelId="{D1047EBA-7C7A-4C5D-9041-1AF997D77558}" type="pres">
      <dgm:prSet presAssocID="{7A2F6B24-1998-4BBC-B62D-C05CBD0533C0}" presName="spaceRect" presStyleCnt="0"/>
      <dgm:spPr/>
    </dgm:pt>
    <dgm:pt modelId="{9CC0C951-B5DA-4DC9-949E-F43C30305B3B}" type="pres">
      <dgm:prSet presAssocID="{7A2F6B24-1998-4BBC-B62D-C05CBD0533C0}" presName="parTx" presStyleLbl="revTx" presStyleIdx="0" presStyleCnt="7">
        <dgm:presLayoutVars>
          <dgm:chMax val="0"/>
          <dgm:chPref val="0"/>
        </dgm:presLayoutVars>
      </dgm:prSet>
      <dgm:spPr/>
      <dgm:t>
        <a:bodyPr/>
        <a:lstStyle/>
        <a:p>
          <a:endParaRPr lang="en-US"/>
        </a:p>
      </dgm:t>
    </dgm:pt>
    <dgm:pt modelId="{3C9FB87A-A3A9-4837-A523-1ECE10FBF0C8}" type="pres">
      <dgm:prSet presAssocID="{31FD8DFF-4B5A-4DA6-A239-AD9245B191FB}" presName="sibTrans" presStyleCnt="0"/>
      <dgm:spPr/>
    </dgm:pt>
    <dgm:pt modelId="{3CDC42B3-8604-4FB0-B52F-19A8729CFC5F}" type="pres">
      <dgm:prSet presAssocID="{B937335E-6935-489F-A7D3-4BF797774970}" presName="compNode" presStyleCnt="0"/>
      <dgm:spPr/>
    </dgm:pt>
    <dgm:pt modelId="{1D81F7F5-2D2E-4E5B-9C77-6D872C6AB4F4}" type="pres">
      <dgm:prSet presAssocID="{B937335E-6935-489F-A7D3-4BF797774970}" presName="bgRect" presStyleLbl="bgShp" presStyleIdx="1" presStyleCnt="7"/>
      <dgm:spPr/>
    </dgm:pt>
    <dgm:pt modelId="{8AA3E69A-056B-4A29-B4B9-9D872514F745}" type="pres">
      <dgm:prSet presAssocID="{B937335E-6935-489F-A7D3-4BF797774970}"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Cycle with People"/>
        </a:ext>
      </dgm:extLst>
    </dgm:pt>
    <dgm:pt modelId="{56BB018B-F314-4BD3-96D6-6B8BF95B85B1}" type="pres">
      <dgm:prSet presAssocID="{B937335E-6935-489F-A7D3-4BF797774970}" presName="spaceRect" presStyleCnt="0"/>
      <dgm:spPr/>
    </dgm:pt>
    <dgm:pt modelId="{E93C5E94-A870-48E3-B6F1-3BA67026FE7E}" type="pres">
      <dgm:prSet presAssocID="{B937335E-6935-489F-A7D3-4BF797774970}" presName="parTx" presStyleLbl="revTx" presStyleIdx="1" presStyleCnt="7">
        <dgm:presLayoutVars>
          <dgm:chMax val="0"/>
          <dgm:chPref val="0"/>
        </dgm:presLayoutVars>
      </dgm:prSet>
      <dgm:spPr/>
      <dgm:t>
        <a:bodyPr/>
        <a:lstStyle/>
        <a:p>
          <a:endParaRPr lang="en-US"/>
        </a:p>
      </dgm:t>
    </dgm:pt>
    <dgm:pt modelId="{4D7318C0-1F22-4862-AE12-3A89F3E79669}" type="pres">
      <dgm:prSet presAssocID="{5B920591-33DF-4029-A45D-048F2F077771}" presName="sibTrans" presStyleCnt="0"/>
      <dgm:spPr/>
    </dgm:pt>
    <dgm:pt modelId="{EB73626E-C326-46C2-BF33-1CAA8433BF5B}" type="pres">
      <dgm:prSet presAssocID="{533CFC03-78B9-4F07-98BD-270B83D2870B}" presName="compNode" presStyleCnt="0"/>
      <dgm:spPr/>
    </dgm:pt>
    <dgm:pt modelId="{75105F8C-414F-4F0C-BD43-C1AFC61C113C}" type="pres">
      <dgm:prSet presAssocID="{533CFC03-78B9-4F07-98BD-270B83D2870B}" presName="bgRect" presStyleLbl="bgShp" presStyleIdx="2" presStyleCnt="7"/>
      <dgm:spPr/>
    </dgm:pt>
    <dgm:pt modelId="{32994D52-5E76-4AC2-A287-617CFB66E7BE}" type="pres">
      <dgm:prSet presAssocID="{533CFC03-78B9-4F07-98BD-270B83D2870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Magnifying glass"/>
        </a:ext>
      </dgm:extLst>
    </dgm:pt>
    <dgm:pt modelId="{0E1DFEB8-815D-4708-9C78-206137CDA0FA}" type="pres">
      <dgm:prSet presAssocID="{533CFC03-78B9-4F07-98BD-270B83D2870B}" presName="spaceRect" presStyleCnt="0"/>
      <dgm:spPr/>
    </dgm:pt>
    <dgm:pt modelId="{D87FD6E8-E2A9-4EEB-A2BA-CD3B214F3B18}" type="pres">
      <dgm:prSet presAssocID="{533CFC03-78B9-4F07-98BD-270B83D2870B}" presName="parTx" presStyleLbl="revTx" presStyleIdx="2" presStyleCnt="7">
        <dgm:presLayoutVars>
          <dgm:chMax val="0"/>
          <dgm:chPref val="0"/>
        </dgm:presLayoutVars>
      </dgm:prSet>
      <dgm:spPr/>
      <dgm:t>
        <a:bodyPr/>
        <a:lstStyle/>
        <a:p>
          <a:endParaRPr lang="en-US"/>
        </a:p>
      </dgm:t>
    </dgm:pt>
    <dgm:pt modelId="{F1249DB0-44C1-4514-837D-8CA94CFCD2E1}" type="pres">
      <dgm:prSet presAssocID="{9AD1CF6C-9A18-4FE4-8016-E11D5080C393}" presName="sibTrans" presStyleCnt="0"/>
      <dgm:spPr/>
    </dgm:pt>
    <dgm:pt modelId="{AAF48181-30EE-4DA7-9EE4-61E6D5F02BB8}" type="pres">
      <dgm:prSet presAssocID="{E371A5AF-9FE6-4710-AB03-9B10926D0646}" presName="compNode" presStyleCnt="0"/>
      <dgm:spPr/>
    </dgm:pt>
    <dgm:pt modelId="{92C02E9C-E0E2-43F8-A3F2-199AA81C7DF2}" type="pres">
      <dgm:prSet presAssocID="{E371A5AF-9FE6-4710-AB03-9B10926D0646}" presName="bgRect" presStyleLbl="bgShp" presStyleIdx="3" presStyleCnt="7"/>
      <dgm:spPr/>
    </dgm:pt>
    <dgm:pt modelId="{331EC00A-59FC-4BE5-855F-CC2F3D380BBC}" type="pres">
      <dgm:prSet presAssocID="{E371A5AF-9FE6-4710-AB03-9B10926D0646}"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Stethoscope"/>
        </a:ext>
      </dgm:extLst>
    </dgm:pt>
    <dgm:pt modelId="{9D6AD630-4680-45EA-B8A0-D0980A0FFA2A}" type="pres">
      <dgm:prSet presAssocID="{E371A5AF-9FE6-4710-AB03-9B10926D0646}" presName="spaceRect" presStyleCnt="0"/>
      <dgm:spPr/>
    </dgm:pt>
    <dgm:pt modelId="{7831B2D8-6744-4EEA-AF05-1527BCA872E2}" type="pres">
      <dgm:prSet presAssocID="{E371A5AF-9FE6-4710-AB03-9B10926D0646}" presName="parTx" presStyleLbl="revTx" presStyleIdx="3" presStyleCnt="7">
        <dgm:presLayoutVars>
          <dgm:chMax val="0"/>
          <dgm:chPref val="0"/>
        </dgm:presLayoutVars>
      </dgm:prSet>
      <dgm:spPr/>
      <dgm:t>
        <a:bodyPr/>
        <a:lstStyle/>
        <a:p>
          <a:endParaRPr lang="en-US"/>
        </a:p>
      </dgm:t>
    </dgm:pt>
    <dgm:pt modelId="{D7471F9D-0B58-41CA-8CAD-DFC3E9E4E86F}" type="pres">
      <dgm:prSet presAssocID="{E27F1990-73B7-4145-AE60-5072627881D1}" presName="sibTrans" presStyleCnt="0"/>
      <dgm:spPr/>
    </dgm:pt>
    <dgm:pt modelId="{707D9795-2145-4683-BF71-ED5EC155E266}" type="pres">
      <dgm:prSet presAssocID="{CC25657A-667E-474F-93EF-632594E331D3}" presName="compNode" presStyleCnt="0"/>
      <dgm:spPr/>
    </dgm:pt>
    <dgm:pt modelId="{0503D628-E8B3-49F0-98B7-5D2439C2C594}" type="pres">
      <dgm:prSet presAssocID="{CC25657A-667E-474F-93EF-632594E331D3}" presName="bgRect" presStyleLbl="bgShp" presStyleIdx="4" presStyleCnt="7"/>
      <dgm:spPr/>
    </dgm:pt>
    <dgm:pt modelId="{2FC25C02-95B0-4B28-8055-36509D36D7DF}" type="pres">
      <dgm:prSet presAssocID="{CC25657A-667E-474F-93EF-632594E331D3}"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Earth Globe Europe-Africa"/>
        </a:ext>
      </dgm:extLst>
    </dgm:pt>
    <dgm:pt modelId="{2A301E08-C33B-4801-91B8-C960C67FDD0B}" type="pres">
      <dgm:prSet presAssocID="{CC25657A-667E-474F-93EF-632594E331D3}" presName="spaceRect" presStyleCnt="0"/>
      <dgm:spPr/>
    </dgm:pt>
    <dgm:pt modelId="{34C4E85D-D096-45C9-8685-C4E2FB8D5175}" type="pres">
      <dgm:prSet presAssocID="{CC25657A-667E-474F-93EF-632594E331D3}" presName="parTx" presStyleLbl="revTx" presStyleIdx="4" presStyleCnt="7">
        <dgm:presLayoutVars>
          <dgm:chMax val="0"/>
          <dgm:chPref val="0"/>
        </dgm:presLayoutVars>
      </dgm:prSet>
      <dgm:spPr/>
      <dgm:t>
        <a:bodyPr/>
        <a:lstStyle/>
        <a:p>
          <a:endParaRPr lang="en-US"/>
        </a:p>
      </dgm:t>
    </dgm:pt>
    <dgm:pt modelId="{B2FA11BE-6D26-4006-AC8F-3D5CCBC9077D}" type="pres">
      <dgm:prSet presAssocID="{09BE570F-6CE4-4FBC-A583-74B9631E09C9}" presName="sibTrans" presStyleCnt="0"/>
      <dgm:spPr/>
    </dgm:pt>
    <dgm:pt modelId="{B8FD80A5-E30B-41EF-9E3A-0BA805F40E96}" type="pres">
      <dgm:prSet presAssocID="{C1C28A6B-3F70-4DB1-BE14-6DC9ACF9BAC3}" presName="compNode" presStyleCnt="0"/>
      <dgm:spPr/>
    </dgm:pt>
    <dgm:pt modelId="{7923791F-5E31-4A8A-8272-BA4E68B583FF}" type="pres">
      <dgm:prSet presAssocID="{C1C28A6B-3F70-4DB1-BE14-6DC9ACF9BAC3}" presName="bgRect" presStyleLbl="bgShp" presStyleIdx="5" presStyleCnt="7"/>
      <dgm:spPr/>
    </dgm:pt>
    <dgm:pt modelId="{2C1D19E8-DEF0-42B4-ABD0-1172B3B4CE39}" type="pres">
      <dgm:prSet presAssocID="{C1C28A6B-3F70-4DB1-BE14-6DC9ACF9BAC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xmlns=""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xmlns="" id="0" name="" descr="Checkmark"/>
        </a:ext>
      </dgm:extLst>
    </dgm:pt>
    <dgm:pt modelId="{1E366BD3-1C55-47F9-A1C1-DECC1D5FECFC}" type="pres">
      <dgm:prSet presAssocID="{C1C28A6B-3F70-4DB1-BE14-6DC9ACF9BAC3}" presName="spaceRect" presStyleCnt="0"/>
      <dgm:spPr/>
    </dgm:pt>
    <dgm:pt modelId="{04D59FC9-A374-4F42-BC28-EADD94A0838B}" type="pres">
      <dgm:prSet presAssocID="{C1C28A6B-3F70-4DB1-BE14-6DC9ACF9BAC3}" presName="parTx" presStyleLbl="revTx" presStyleIdx="5" presStyleCnt="7">
        <dgm:presLayoutVars>
          <dgm:chMax val="0"/>
          <dgm:chPref val="0"/>
        </dgm:presLayoutVars>
      </dgm:prSet>
      <dgm:spPr/>
      <dgm:t>
        <a:bodyPr/>
        <a:lstStyle/>
        <a:p>
          <a:endParaRPr lang="en-US"/>
        </a:p>
      </dgm:t>
    </dgm:pt>
    <dgm:pt modelId="{D3BCC0D9-C6B4-436E-A721-BF0E5D28D41A}" type="pres">
      <dgm:prSet presAssocID="{26D0A68E-C172-4C8C-A6AF-517D1A986439}" presName="sibTrans" presStyleCnt="0"/>
      <dgm:spPr/>
    </dgm:pt>
    <dgm:pt modelId="{1207B1AF-F631-4C07-BBED-795818ECE864}" type="pres">
      <dgm:prSet presAssocID="{A7753484-9D9B-4E82-87F4-BA125A86452D}" presName="compNode" presStyleCnt="0"/>
      <dgm:spPr/>
    </dgm:pt>
    <dgm:pt modelId="{4A32341C-AD3C-495B-89F0-37F7AD5E91F6}" type="pres">
      <dgm:prSet presAssocID="{A7753484-9D9B-4E82-87F4-BA125A86452D}" presName="bgRect" presStyleLbl="bgShp" presStyleIdx="6" presStyleCnt="7"/>
      <dgm:spPr/>
    </dgm:pt>
    <dgm:pt modelId="{5077AAA7-5BC7-445D-94EE-FA5658586CF0}" type="pres">
      <dgm:prSet presAssocID="{A7753484-9D9B-4E82-87F4-BA125A86452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xmlns="" val="0"/>
              </a:ext>
              <a:ext uri="{96DAC541-7B7A-43D3-8B79-37D633B846F1}">
                <asvg:svgBlip xmlns:asvg="http://schemas.microsoft.com/office/drawing/2016/SVG/main" xmlns="" r:embed="rId14"/>
              </a:ext>
            </a:extLst>
          </a:blip>
          <a:stretch>
            <a:fillRect/>
          </a:stretch>
        </a:blipFill>
        <a:ln>
          <a:noFill/>
        </a:ln>
      </dgm:spPr>
      <dgm:extLst>
        <a:ext uri="{E40237B7-FDA0-4F09-8148-C483321AD2D9}">
          <dgm14:cNvPr xmlns:dgm14="http://schemas.microsoft.com/office/drawing/2010/diagram" xmlns="" id="0" name="" descr="Check List"/>
        </a:ext>
      </dgm:extLst>
    </dgm:pt>
    <dgm:pt modelId="{D091121A-2428-404F-8BE2-B1FC7F139513}" type="pres">
      <dgm:prSet presAssocID="{A7753484-9D9B-4E82-87F4-BA125A86452D}" presName="spaceRect" presStyleCnt="0"/>
      <dgm:spPr/>
    </dgm:pt>
    <dgm:pt modelId="{7B2F89FA-0597-4BAC-A4EE-64DB08E19AD3}" type="pres">
      <dgm:prSet presAssocID="{A7753484-9D9B-4E82-87F4-BA125A86452D}" presName="parTx" presStyleLbl="revTx" presStyleIdx="6" presStyleCnt="7">
        <dgm:presLayoutVars>
          <dgm:chMax val="0"/>
          <dgm:chPref val="0"/>
        </dgm:presLayoutVars>
      </dgm:prSet>
      <dgm:spPr/>
      <dgm:t>
        <a:bodyPr/>
        <a:lstStyle/>
        <a:p>
          <a:endParaRPr lang="en-US"/>
        </a:p>
      </dgm:t>
    </dgm:pt>
  </dgm:ptLst>
  <dgm:cxnLst>
    <dgm:cxn modelId="{F0B4A9B3-A54E-47F7-BF00-A6E95B59B329}" srcId="{0FF10A82-BEA3-4EF3-ACE7-F5DCB1F12DD1}" destId="{7A2F6B24-1998-4BBC-B62D-C05CBD0533C0}" srcOrd="0" destOrd="0" parTransId="{F0DA0DFC-4248-459A-92F8-D3AD1FD12BE7}" sibTransId="{31FD8DFF-4B5A-4DA6-A239-AD9245B191FB}"/>
    <dgm:cxn modelId="{AF682401-71CB-4750-8F85-EF29C4A20FBE}" type="presOf" srcId="{533CFC03-78B9-4F07-98BD-270B83D2870B}" destId="{D87FD6E8-E2A9-4EEB-A2BA-CD3B214F3B18}" srcOrd="0" destOrd="0" presId="urn:microsoft.com/office/officeart/2018/2/layout/IconVerticalSolidList"/>
    <dgm:cxn modelId="{7D93759F-77E9-4363-8E3B-9E3FE5A443C1}" type="presOf" srcId="{A7753484-9D9B-4E82-87F4-BA125A86452D}" destId="{7B2F89FA-0597-4BAC-A4EE-64DB08E19AD3}" srcOrd="0" destOrd="0" presId="urn:microsoft.com/office/officeart/2018/2/layout/IconVerticalSolidList"/>
    <dgm:cxn modelId="{27EBE6A7-3F8B-4EEB-8501-9402072F035D}" type="presOf" srcId="{C1C28A6B-3F70-4DB1-BE14-6DC9ACF9BAC3}" destId="{04D59FC9-A374-4F42-BC28-EADD94A0838B}" srcOrd="0" destOrd="0" presId="urn:microsoft.com/office/officeart/2018/2/layout/IconVerticalSolidList"/>
    <dgm:cxn modelId="{38A7B051-CE19-4AD0-B3DD-F0B7252B644C}" srcId="{0FF10A82-BEA3-4EF3-ACE7-F5DCB1F12DD1}" destId="{533CFC03-78B9-4F07-98BD-270B83D2870B}" srcOrd="2" destOrd="0" parTransId="{30164B6D-26B1-4681-AE67-5B71E7FC3D0E}" sibTransId="{9AD1CF6C-9A18-4FE4-8016-E11D5080C393}"/>
    <dgm:cxn modelId="{ED5E1AAB-C030-48DC-BF00-B47595E56180}" type="presOf" srcId="{CC25657A-667E-474F-93EF-632594E331D3}" destId="{34C4E85D-D096-45C9-8685-C4E2FB8D5175}" srcOrd="0" destOrd="0" presId="urn:microsoft.com/office/officeart/2018/2/layout/IconVerticalSolidList"/>
    <dgm:cxn modelId="{54AC04C5-7B0A-42C2-B48F-5ACB0A16AD1E}" type="presOf" srcId="{0FF10A82-BEA3-4EF3-ACE7-F5DCB1F12DD1}" destId="{F779857F-5857-46D6-8CFE-91F7EEB1C415}" srcOrd="0" destOrd="0" presId="urn:microsoft.com/office/officeart/2018/2/layout/IconVerticalSolidList"/>
    <dgm:cxn modelId="{7316CD2F-494F-49D3-B268-EF5DD8878EC9}" srcId="{0FF10A82-BEA3-4EF3-ACE7-F5DCB1F12DD1}" destId="{CC25657A-667E-474F-93EF-632594E331D3}" srcOrd="4" destOrd="0" parTransId="{48139AB9-FFE4-43E7-BE20-AC4AE69AACBB}" sibTransId="{09BE570F-6CE4-4FBC-A583-74B9631E09C9}"/>
    <dgm:cxn modelId="{8346E4B6-E9CB-4B5D-A093-CB53E69B47B7}" type="presOf" srcId="{E371A5AF-9FE6-4710-AB03-9B10926D0646}" destId="{7831B2D8-6744-4EEA-AF05-1527BCA872E2}" srcOrd="0" destOrd="0" presId="urn:microsoft.com/office/officeart/2018/2/layout/IconVerticalSolidList"/>
    <dgm:cxn modelId="{4B302D5C-12B5-4CC0-973F-B7448EFB4273}" srcId="{0FF10A82-BEA3-4EF3-ACE7-F5DCB1F12DD1}" destId="{E371A5AF-9FE6-4710-AB03-9B10926D0646}" srcOrd="3" destOrd="0" parTransId="{9AA3A1E6-8F69-4C1F-8917-127865396171}" sibTransId="{E27F1990-73B7-4145-AE60-5072627881D1}"/>
    <dgm:cxn modelId="{03BF73B9-0E2D-400A-BC31-C6A9B550F60A}" type="presOf" srcId="{B937335E-6935-489F-A7D3-4BF797774970}" destId="{E93C5E94-A870-48E3-B6F1-3BA67026FE7E}" srcOrd="0" destOrd="0" presId="urn:microsoft.com/office/officeart/2018/2/layout/IconVerticalSolidList"/>
    <dgm:cxn modelId="{148E81CF-9350-4F78-8322-53BDFFDE92B9}" type="presOf" srcId="{7A2F6B24-1998-4BBC-B62D-C05CBD0533C0}" destId="{9CC0C951-B5DA-4DC9-949E-F43C30305B3B}" srcOrd="0" destOrd="0" presId="urn:microsoft.com/office/officeart/2018/2/layout/IconVerticalSolidList"/>
    <dgm:cxn modelId="{7B30C89D-06AD-459B-8919-768802A487C6}" srcId="{0FF10A82-BEA3-4EF3-ACE7-F5DCB1F12DD1}" destId="{C1C28A6B-3F70-4DB1-BE14-6DC9ACF9BAC3}" srcOrd="5" destOrd="0" parTransId="{C52DA0C0-ECC0-4FF3-B5B5-B8912DA1AA86}" sibTransId="{26D0A68E-C172-4C8C-A6AF-517D1A986439}"/>
    <dgm:cxn modelId="{3B98C5D8-12B6-43BA-81AB-98FB8634DCAC}" srcId="{0FF10A82-BEA3-4EF3-ACE7-F5DCB1F12DD1}" destId="{B937335E-6935-489F-A7D3-4BF797774970}" srcOrd="1" destOrd="0" parTransId="{9E7EF413-CE12-45E1-AEDD-E252273291BD}" sibTransId="{5B920591-33DF-4029-A45D-048F2F077771}"/>
    <dgm:cxn modelId="{BE7796D7-D94D-4537-A112-7A39165DC4A7}" srcId="{0FF10A82-BEA3-4EF3-ACE7-F5DCB1F12DD1}" destId="{A7753484-9D9B-4E82-87F4-BA125A86452D}" srcOrd="6" destOrd="0" parTransId="{CD1026F0-D479-4693-AFF8-4CEB2703BF16}" sibTransId="{10639489-A142-4015-9975-CB5021DE1A78}"/>
    <dgm:cxn modelId="{9FA64844-EA4E-4DF5-8D2C-281D1F1D99AD}" type="presParOf" srcId="{F779857F-5857-46D6-8CFE-91F7EEB1C415}" destId="{F360C80E-0745-4EB0-A3B8-18BB4FACC2EF}" srcOrd="0" destOrd="0" presId="urn:microsoft.com/office/officeart/2018/2/layout/IconVerticalSolidList"/>
    <dgm:cxn modelId="{B073C4C2-AD37-4C29-994F-111760379AED}" type="presParOf" srcId="{F360C80E-0745-4EB0-A3B8-18BB4FACC2EF}" destId="{1C8F37F0-9CFF-405C-9D85-BFC6591C7850}" srcOrd="0" destOrd="0" presId="urn:microsoft.com/office/officeart/2018/2/layout/IconVerticalSolidList"/>
    <dgm:cxn modelId="{DC420890-085E-404E-A489-B5D23AA957F3}" type="presParOf" srcId="{F360C80E-0745-4EB0-A3B8-18BB4FACC2EF}" destId="{C3A7FA74-8B06-48E4-9735-3307D4ACAEDC}" srcOrd="1" destOrd="0" presId="urn:microsoft.com/office/officeart/2018/2/layout/IconVerticalSolidList"/>
    <dgm:cxn modelId="{BE6F6D41-9610-48AD-9336-C5DA3C5624AD}" type="presParOf" srcId="{F360C80E-0745-4EB0-A3B8-18BB4FACC2EF}" destId="{D1047EBA-7C7A-4C5D-9041-1AF997D77558}" srcOrd="2" destOrd="0" presId="urn:microsoft.com/office/officeart/2018/2/layout/IconVerticalSolidList"/>
    <dgm:cxn modelId="{74DE942C-F767-4A2E-91F7-131F1FCBB03D}" type="presParOf" srcId="{F360C80E-0745-4EB0-A3B8-18BB4FACC2EF}" destId="{9CC0C951-B5DA-4DC9-949E-F43C30305B3B}" srcOrd="3" destOrd="0" presId="urn:microsoft.com/office/officeart/2018/2/layout/IconVerticalSolidList"/>
    <dgm:cxn modelId="{D3F1F9AD-5FD2-4C60-AB4B-A589EE1B215B}" type="presParOf" srcId="{F779857F-5857-46D6-8CFE-91F7EEB1C415}" destId="{3C9FB87A-A3A9-4837-A523-1ECE10FBF0C8}" srcOrd="1" destOrd="0" presId="urn:microsoft.com/office/officeart/2018/2/layout/IconVerticalSolidList"/>
    <dgm:cxn modelId="{51BA3E78-E995-4CCE-AAB4-5771423E2E30}" type="presParOf" srcId="{F779857F-5857-46D6-8CFE-91F7EEB1C415}" destId="{3CDC42B3-8604-4FB0-B52F-19A8729CFC5F}" srcOrd="2" destOrd="0" presId="urn:microsoft.com/office/officeart/2018/2/layout/IconVerticalSolidList"/>
    <dgm:cxn modelId="{54D839A7-A595-4365-8854-366F4681DD6E}" type="presParOf" srcId="{3CDC42B3-8604-4FB0-B52F-19A8729CFC5F}" destId="{1D81F7F5-2D2E-4E5B-9C77-6D872C6AB4F4}" srcOrd="0" destOrd="0" presId="urn:microsoft.com/office/officeart/2018/2/layout/IconVerticalSolidList"/>
    <dgm:cxn modelId="{8056AD5E-59C6-489D-BE51-D241EC7E8A99}" type="presParOf" srcId="{3CDC42B3-8604-4FB0-B52F-19A8729CFC5F}" destId="{8AA3E69A-056B-4A29-B4B9-9D872514F745}" srcOrd="1" destOrd="0" presId="urn:microsoft.com/office/officeart/2018/2/layout/IconVerticalSolidList"/>
    <dgm:cxn modelId="{357A3CDA-EC60-4472-8B65-048616A6569F}" type="presParOf" srcId="{3CDC42B3-8604-4FB0-B52F-19A8729CFC5F}" destId="{56BB018B-F314-4BD3-96D6-6B8BF95B85B1}" srcOrd="2" destOrd="0" presId="urn:microsoft.com/office/officeart/2018/2/layout/IconVerticalSolidList"/>
    <dgm:cxn modelId="{CBF9FFA8-F6B2-4F5F-8414-F54EE118197F}" type="presParOf" srcId="{3CDC42B3-8604-4FB0-B52F-19A8729CFC5F}" destId="{E93C5E94-A870-48E3-B6F1-3BA67026FE7E}" srcOrd="3" destOrd="0" presId="urn:microsoft.com/office/officeart/2018/2/layout/IconVerticalSolidList"/>
    <dgm:cxn modelId="{DC5ADACF-CADB-48D2-A983-622BAEDE692C}" type="presParOf" srcId="{F779857F-5857-46D6-8CFE-91F7EEB1C415}" destId="{4D7318C0-1F22-4862-AE12-3A89F3E79669}" srcOrd="3" destOrd="0" presId="urn:microsoft.com/office/officeart/2018/2/layout/IconVerticalSolidList"/>
    <dgm:cxn modelId="{F561976C-7AE2-468A-AAD6-4DC4B2717EF4}" type="presParOf" srcId="{F779857F-5857-46D6-8CFE-91F7EEB1C415}" destId="{EB73626E-C326-46C2-BF33-1CAA8433BF5B}" srcOrd="4" destOrd="0" presId="urn:microsoft.com/office/officeart/2018/2/layout/IconVerticalSolidList"/>
    <dgm:cxn modelId="{AEF32FC7-C5B9-400B-8818-CF500B533DCD}" type="presParOf" srcId="{EB73626E-C326-46C2-BF33-1CAA8433BF5B}" destId="{75105F8C-414F-4F0C-BD43-C1AFC61C113C}" srcOrd="0" destOrd="0" presId="urn:microsoft.com/office/officeart/2018/2/layout/IconVerticalSolidList"/>
    <dgm:cxn modelId="{84343D8D-2CC1-4A34-9F3B-1F1BA73FC8CC}" type="presParOf" srcId="{EB73626E-C326-46C2-BF33-1CAA8433BF5B}" destId="{32994D52-5E76-4AC2-A287-617CFB66E7BE}" srcOrd="1" destOrd="0" presId="urn:microsoft.com/office/officeart/2018/2/layout/IconVerticalSolidList"/>
    <dgm:cxn modelId="{0ABFC163-B3FB-4FF4-9657-433657741344}" type="presParOf" srcId="{EB73626E-C326-46C2-BF33-1CAA8433BF5B}" destId="{0E1DFEB8-815D-4708-9C78-206137CDA0FA}" srcOrd="2" destOrd="0" presId="urn:microsoft.com/office/officeart/2018/2/layout/IconVerticalSolidList"/>
    <dgm:cxn modelId="{F4A7E8FC-1282-4706-BD96-854B43F2ED56}" type="presParOf" srcId="{EB73626E-C326-46C2-BF33-1CAA8433BF5B}" destId="{D87FD6E8-E2A9-4EEB-A2BA-CD3B214F3B18}" srcOrd="3" destOrd="0" presId="urn:microsoft.com/office/officeart/2018/2/layout/IconVerticalSolidList"/>
    <dgm:cxn modelId="{BE6D9408-F5C8-4975-ABEC-E80DA720DCFC}" type="presParOf" srcId="{F779857F-5857-46D6-8CFE-91F7EEB1C415}" destId="{F1249DB0-44C1-4514-837D-8CA94CFCD2E1}" srcOrd="5" destOrd="0" presId="urn:microsoft.com/office/officeart/2018/2/layout/IconVerticalSolidList"/>
    <dgm:cxn modelId="{381B6ACB-3297-4F40-BB98-4B124FD75EC6}" type="presParOf" srcId="{F779857F-5857-46D6-8CFE-91F7EEB1C415}" destId="{AAF48181-30EE-4DA7-9EE4-61E6D5F02BB8}" srcOrd="6" destOrd="0" presId="urn:microsoft.com/office/officeart/2018/2/layout/IconVerticalSolidList"/>
    <dgm:cxn modelId="{F03381A9-ECAC-4BDE-965B-AFBAA9017C65}" type="presParOf" srcId="{AAF48181-30EE-4DA7-9EE4-61E6D5F02BB8}" destId="{92C02E9C-E0E2-43F8-A3F2-199AA81C7DF2}" srcOrd="0" destOrd="0" presId="urn:microsoft.com/office/officeart/2018/2/layout/IconVerticalSolidList"/>
    <dgm:cxn modelId="{446D9D2B-689C-4A27-B3CA-17B64C731635}" type="presParOf" srcId="{AAF48181-30EE-4DA7-9EE4-61E6D5F02BB8}" destId="{331EC00A-59FC-4BE5-855F-CC2F3D380BBC}" srcOrd="1" destOrd="0" presId="urn:microsoft.com/office/officeart/2018/2/layout/IconVerticalSolidList"/>
    <dgm:cxn modelId="{2E301151-EDAE-46BE-B56B-572FD101E346}" type="presParOf" srcId="{AAF48181-30EE-4DA7-9EE4-61E6D5F02BB8}" destId="{9D6AD630-4680-45EA-B8A0-D0980A0FFA2A}" srcOrd="2" destOrd="0" presId="urn:microsoft.com/office/officeart/2018/2/layout/IconVerticalSolidList"/>
    <dgm:cxn modelId="{51BACB82-B197-40D8-8068-4C8E87D02F9C}" type="presParOf" srcId="{AAF48181-30EE-4DA7-9EE4-61E6D5F02BB8}" destId="{7831B2D8-6744-4EEA-AF05-1527BCA872E2}" srcOrd="3" destOrd="0" presId="urn:microsoft.com/office/officeart/2018/2/layout/IconVerticalSolidList"/>
    <dgm:cxn modelId="{DBE96A51-214F-4BC3-AAEF-FA67F38A4CEB}" type="presParOf" srcId="{F779857F-5857-46D6-8CFE-91F7EEB1C415}" destId="{D7471F9D-0B58-41CA-8CAD-DFC3E9E4E86F}" srcOrd="7" destOrd="0" presId="urn:microsoft.com/office/officeart/2018/2/layout/IconVerticalSolidList"/>
    <dgm:cxn modelId="{ADA74EDB-FAF3-422F-AF30-F1D47048831D}" type="presParOf" srcId="{F779857F-5857-46D6-8CFE-91F7EEB1C415}" destId="{707D9795-2145-4683-BF71-ED5EC155E266}" srcOrd="8" destOrd="0" presId="urn:microsoft.com/office/officeart/2018/2/layout/IconVerticalSolidList"/>
    <dgm:cxn modelId="{7255A287-65E3-46EF-9BF1-A2E302D8FE36}" type="presParOf" srcId="{707D9795-2145-4683-BF71-ED5EC155E266}" destId="{0503D628-E8B3-49F0-98B7-5D2439C2C594}" srcOrd="0" destOrd="0" presId="urn:microsoft.com/office/officeart/2018/2/layout/IconVerticalSolidList"/>
    <dgm:cxn modelId="{133FE60B-22A4-4721-86C4-7731F5377422}" type="presParOf" srcId="{707D9795-2145-4683-BF71-ED5EC155E266}" destId="{2FC25C02-95B0-4B28-8055-36509D36D7DF}" srcOrd="1" destOrd="0" presId="urn:microsoft.com/office/officeart/2018/2/layout/IconVerticalSolidList"/>
    <dgm:cxn modelId="{E13FE1CB-ACBC-4822-863F-8B84B39CC8D2}" type="presParOf" srcId="{707D9795-2145-4683-BF71-ED5EC155E266}" destId="{2A301E08-C33B-4801-91B8-C960C67FDD0B}" srcOrd="2" destOrd="0" presId="urn:microsoft.com/office/officeart/2018/2/layout/IconVerticalSolidList"/>
    <dgm:cxn modelId="{1827A067-9D28-4C70-B04D-816C3D5B6742}" type="presParOf" srcId="{707D9795-2145-4683-BF71-ED5EC155E266}" destId="{34C4E85D-D096-45C9-8685-C4E2FB8D5175}" srcOrd="3" destOrd="0" presId="urn:microsoft.com/office/officeart/2018/2/layout/IconVerticalSolidList"/>
    <dgm:cxn modelId="{6A86795A-4A21-4811-95EC-65D921C45B6D}" type="presParOf" srcId="{F779857F-5857-46D6-8CFE-91F7EEB1C415}" destId="{B2FA11BE-6D26-4006-AC8F-3D5CCBC9077D}" srcOrd="9" destOrd="0" presId="urn:microsoft.com/office/officeart/2018/2/layout/IconVerticalSolidList"/>
    <dgm:cxn modelId="{85024B24-F204-4AC7-A2AA-D1A286935343}" type="presParOf" srcId="{F779857F-5857-46D6-8CFE-91F7EEB1C415}" destId="{B8FD80A5-E30B-41EF-9E3A-0BA805F40E96}" srcOrd="10" destOrd="0" presId="urn:microsoft.com/office/officeart/2018/2/layout/IconVerticalSolidList"/>
    <dgm:cxn modelId="{EB5AB8CA-99CB-4370-82AE-F916B3C11966}" type="presParOf" srcId="{B8FD80A5-E30B-41EF-9E3A-0BA805F40E96}" destId="{7923791F-5E31-4A8A-8272-BA4E68B583FF}" srcOrd="0" destOrd="0" presId="urn:microsoft.com/office/officeart/2018/2/layout/IconVerticalSolidList"/>
    <dgm:cxn modelId="{315FD82A-812C-4D4E-8AB7-6293F19E95A2}" type="presParOf" srcId="{B8FD80A5-E30B-41EF-9E3A-0BA805F40E96}" destId="{2C1D19E8-DEF0-42B4-ABD0-1172B3B4CE39}" srcOrd="1" destOrd="0" presId="urn:microsoft.com/office/officeart/2018/2/layout/IconVerticalSolidList"/>
    <dgm:cxn modelId="{F8FBA4C7-A3DF-4898-AE9D-22B2F1B94E09}" type="presParOf" srcId="{B8FD80A5-E30B-41EF-9E3A-0BA805F40E96}" destId="{1E366BD3-1C55-47F9-A1C1-DECC1D5FECFC}" srcOrd="2" destOrd="0" presId="urn:microsoft.com/office/officeart/2018/2/layout/IconVerticalSolidList"/>
    <dgm:cxn modelId="{A44DEA31-8FB2-46CA-A390-B4A1EA5594CD}" type="presParOf" srcId="{B8FD80A5-E30B-41EF-9E3A-0BA805F40E96}" destId="{04D59FC9-A374-4F42-BC28-EADD94A0838B}" srcOrd="3" destOrd="0" presId="urn:microsoft.com/office/officeart/2018/2/layout/IconVerticalSolidList"/>
    <dgm:cxn modelId="{9B168CCF-E2B4-44BA-84E2-03BE7AEAE61C}" type="presParOf" srcId="{F779857F-5857-46D6-8CFE-91F7EEB1C415}" destId="{D3BCC0D9-C6B4-436E-A721-BF0E5D28D41A}" srcOrd="11" destOrd="0" presId="urn:microsoft.com/office/officeart/2018/2/layout/IconVerticalSolidList"/>
    <dgm:cxn modelId="{FA71F6C7-6F79-4246-985D-5FC75CA29078}" type="presParOf" srcId="{F779857F-5857-46D6-8CFE-91F7EEB1C415}" destId="{1207B1AF-F631-4C07-BBED-795818ECE864}" srcOrd="12" destOrd="0" presId="urn:microsoft.com/office/officeart/2018/2/layout/IconVerticalSolidList"/>
    <dgm:cxn modelId="{A1969E15-7CBF-4539-BF8A-C19CDA17900F}" type="presParOf" srcId="{1207B1AF-F631-4C07-BBED-795818ECE864}" destId="{4A32341C-AD3C-495B-89F0-37F7AD5E91F6}" srcOrd="0" destOrd="0" presId="urn:microsoft.com/office/officeart/2018/2/layout/IconVerticalSolidList"/>
    <dgm:cxn modelId="{8FA2616F-FAE6-4E37-ABEC-79DDAD814EED}" type="presParOf" srcId="{1207B1AF-F631-4C07-BBED-795818ECE864}" destId="{5077AAA7-5BC7-445D-94EE-FA5658586CF0}" srcOrd="1" destOrd="0" presId="urn:microsoft.com/office/officeart/2018/2/layout/IconVerticalSolidList"/>
    <dgm:cxn modelId="{10A86F3D-EBA1-4A1F-933C-6D9975028211}" type="presParOf" srcId="{1207B1AF-F631-4C07-BBED-795818ECE864}" destId="{D091121A-2428-404F-8BE2-B1FC7F139513}" srcOrd="2" destOrd="0" presId="urn:microsoft.com/office/officeart/2018/2/layout/IconVerticalSolidList"/>
    <dgm:cxn modelId="{88606A7D-CBC5-439D-B42C-F23427A273D0}" type="presParOf" srcId="{1207B1AF-F631-4C07-BBED-795818ECE864}" destId="{7B2F89FA-0597-4BAC-A4EE-64DB08E19AD3}" srcOrd="3" destOrd="0" presId="urn:microsoft.com/office/officeart/2018/2/layout/IconVerticalSolidList"/>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AEAF0-6DFF-476C-88C5-E6453671D692}">
      <dsp:nvSpPr>
        <dsp:cNvPr id="0" name=""/>
        <dsp:cNvSpPr/>
      </dsp:nvSpPr>
      <dsp:spPr>
        <a:xfrm>
          <a:off x="0" y="303104"/>
          <a:ext cx="13716000" cy="10073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Active failures (frontline level)</a:t>
          </a:r>
        </a:p>
      </dsp:txBody>
      <dsp:txXfrm>
        <a:off x="49176" y="352280"/>
        <a:ext cx="13617648" cy="909018"/>
      </dsp:txXfrm>
    </dsp:sp>
    <dsp:sp modelId="{FB429F78-840F-4B00-A7EC-890389159314}">
      <dsp:nvSpPr>
        <dsp:cNvPr id="0" name=""/>
        <dsp:cNvSpPr/>
      </dsp:nvSpPr>
      <dsp:spPr>
        <a:xfrm>
          <a:off x="0" y="1310474"/>
          <a:ext cx="13716000" cy="226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5483" tIns="53340" rIns="298704" bIns="53340" numCol="1" spcCol="1270" anchor="t" anchorCtr="0">
          <a:noAutofit/>
        </a:bodyPr>
        <a:lstStyle/>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Missed basic nursing care (hydration, nutrition, hygiene)</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Inadequate monitoring of patients and response time (</a:t>
          </a:r>
          <a:r>
            <a:rPr lang="en-US" sz="3300" kern="1200" dirty="0" err="1"/>
            <a:t>Bridi</a:t>
          </a:r>
          <a:r>
            <a:rPr lang="en-US" sz="3300" kern="1200" dirty="0"/>
            <a:t> et al., 2014).</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Inappropriate documentation and communication.</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Observable failures in the day-to-day care provision.</a:t>
          </a:r>
        </a:p>
      </dsp:txBody>
      <dsp:txXfrm>
        <a:off x="0" y="1310474"/>
        <a:ext cx="13716000" cy="2260440"/>
      </dsp:txXfrm>
    </dsp:sp>
    <dsp:sp modelId="{B2C5F633-8F50-4F3E-95B7-209F67F527BA}">
      <dsp:nvSpPr>
        <dsp:cNvPr id="0" name=""/>
        <dsp:cNvSpPr/>
      </dsp:nvSpPr>
      <dsp:spPr>
        <a:xfrm>
          <a:off x="0" y="3570915"/>
          <a:ext cx="13716000" cy="10073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dirty="0"/>
            <a:t>Latent conditions (system level)</a:t>
          </a:r>
        </a:p>
      </dsp:txBody>
      <dsp:txXfrm>
        <a:off x="49176" y="3620091"/>
        <a:ext cx="13617648" cy="909018"/>
      </dsp:txXfrm>
    </dsp:sp>
    <dsp:sp modelId="{62AA35C9-C805-437B-BDC8-7F340CDF4B8A}">
      <dsp:nvSpPr>
        <dsp:cNvPr id="0" name=""/>
        <dsp:cNvSpPr/>
      </dsp:nvSpPr>
      <dsp:spPr>
        <a:xfrm>
          <a:off x="0" y="4578285"/>
          <a:ext cx="13716000" cy="2738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5483" tIns="53340" rIns="298704" bIns="53340" numCol="1" spcCol="1270" anchor="t" anchorCtr="0">
          <a:noAutofit/>
        </a:bodyPr>
        <a:lstStyle/>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Financial and performance goal-oriented leadership </a:t>
          </a:r>
          <a:r>
            <a:rPr lang="en-US" sz="3300" b="0" i="0" kern="1200" dirty="0"/>
            <a:t>(Singh and Rangnekar, 2020)</a:t>
          </a:r>
          <a:r>
            <a:rPr lang="en-US" sz="3300" kern="1200" dirty="0"/>
            <a:t>.</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Constant understaffing and unsuitable skill mix.</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Weak clinical governance and oversight frameworks.</a:t>
          </a:r>
        </a:p>
        <a:p>
          <a:pPr marL="285750" lvl="1" indent="-285750" algn="l" defTabSz="1466850">
            <a:lnSpc>
              <a:spcPct val="90000"/>
            </a:lnSpc>
            <a:spcBef>
              <a:spcPct val="0"/>
            </a:spcBef>
            <a:spcAft>
              <a:spcPct val="20000"/>
            </a:spcAft>
            <a:buFont typeface="Wingdings" panose="05000000000000000000" pitchFamily="2" charset="2"/>
            <a:buChar char="q"/>
          </a:pPr>
          <a:r>
            <a:rPr lang="en-US" sz="3300" kern="1200" dirty="0"/>
            <a:t>Poor standards that are tolerated in the </a:t>
          </a:r>
          <a:r>
            <a:rPr lang="en-US" sz="3300" kern="1200" dirty="0" err="1"/>
            <a:t>organisational</a:t>
          </a:r>
          <a:r>
            <a:rPr lang="en-US" sz="3300" kern="1200" dirty="0"/>
            <a:t> culture.</a:t>
          </a:r>
        </a:p>
      </dsp:txBody>
      <dsp:txXfrm>
        <a:off x="0" y="4578285"/>
        <a:ext cx="13716000" cy="2738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F621E-BF25-4210-8493-5B956E625C4C}">
      <dsp:nvSpPr>
        <dsp:cNvPr id="0" name=""/>
        <dsp:cNvSpPr/>
      </dsp:nvSpPr>
      <dsp:spPr>
        <a:xfrm>
          <a:off x="0" y="180475"/>
          <a:ext cx="9003165" cy="1432080"/>
        </a:xfrm>
        <a:prstGeom prst="roundRect">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latin typeface="Inter" panose="020B0604020202020204" charset="0"/>
              <a:ea typeface="Inter" panose="020B0604020202020204" charset="0"/>
            </a:rPr>
            <a:t>The harm came as a result of several system vulnerabilities that coincided</a:t>
          </a:r>
        </a:p>
      </dsp:txBody>
      <dsp:txXfrm>
        <a:off x="69908" y="250383"/>
        <a:ext cx="8863349" cy="1292264"/>
      </dsp:txXfrm>
    </dsp:sp>
    <dsp:sp modelId="{A953B0F1-3CC0-4F66-9F05-9DEABB0F36F9}">
      <dsp:nvSpPr>
        <dsp:cNvPr id="0" name=""/>
        <dsp:cNvSpPr/>
      </dsp:nvSpPr>
      <dsp:spPr>
        <a:xfrm>
          <a:off x="0" y="1612555"/>
          <a:ext cx="9003165" cy="3800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5850" tIns="45720" rIns="256032" bIns="45720" numCol="1" spcCol="1270" anchor="t" anchorCtr="0">
          <a:noAutofit/>
        </a:bodyPr>
        <a:lstStyle/>
        <a:p>
          <a:pPr marL="285750" lvl="1" indent="-285750" algn="l" defTabSz="1244600">
            <a:lnSpc>
              <a:spcPct val="90000"/>
            </a:lnSpc>
            <a:spcBef>
              <a:spcPct val="0"/>
            </a:spcBef>
            <a:spcAft>
              <a:spcPct val="20000"/>
            </a:spcAft>
            <a:buChar char="•"/>
          </a:pPr>
          <a:r>
            <a:rPr lang="en-US" sz="2800" kern="1200" dirty="0">
              <a:latin typeface="Inter" panose="020B0604020202020204" charset="0"/>
              <a:ea typeface="Inter" panose="020B0604020202020204" charset="0"/>
            </a:rPr>
            <a:t>Patient care was not a priority of the leadership that focused on financial and performance objectives (Cochrane et al., 2015).</a:t>
          </a:r>
        </a:p>
        <a:p>
          <a:pPr marL="285750" lvl="1" indent="-285750" algn="l" defTabSz="1244600">
            <a:lnSpc>
              <a:spcPct val="90000"/>
            </a:lnSpc>
            <a:spcBef>
              <a:spcPct val="0"/>
            </a:spcBef>
            <a:spcAft>
              <a:spcPct val="20000"/>
            </a:spcAft>
            <a:buChar char="•"/>
          </a:pPr>
          <a:r>
            <a:rPr lang="en-US" sz="2800" kern="1200" dirty="0">
              <a:latin typeface="Inter" panose="020B0604020202020204" charset="0"/>
              <a:ea typeface="Inter" panose="020B0604020202020204" charset="0"/>
            </a:rPr>
            <a:t>Supervision and monitoring were minimized by chronic staffing shortages.</a:t>
          </a:r>
        </a:p>
        <a:p>
          <a:pPr marL="285750" lvl="1" indent="-285750" algn="l" defTabSz="1244600">
            <a:lnSpc>
              <a:spcPct val="90000"/>
            </a:lnSpc>
            <a:spcBef>
              <a:spcPct val="0"/>
            </a:spcBef>
            <a:spcAft>
              <a:spcPct val="20000"/>
            </a:spcAft>
            <a:buChar char="•"/>
          </a:pPr>
          <a:r>
            <a:rPr lang="en-US" sz="2800" kern="1200" dirty="0">
              <a:latin typeface="Inter" panose="020B0604020202020204" charset="0"/>
              <a:ea typeface="Inter" panose="020B0604020202020204" charset="0"/>
            </a:rPr>
            <a:t>No action was taken on patient complaints and mortality indicators.</a:t>
          </a:r>
        </a:p>
        <a:p>
          <a:pPr marL="285750" lvl="1" indent="-285750" algn="l" defTabSz="1244600">
            <a:lnSpc>
              <a:spcPct val="90000"/>
            </a:lnSpc>
            <a:spcBef>
              <a:spcPct val="0"/>
            </a:spcBef>
            <a:spcAft>
              <a:spcPct val="20000"/>
            </a:spcAft>
            <a:buChar char="•"/>
          </a:pPr>
          <a:r>
            <a:rPr lang="en-US" sz="2800" kern="1200" dirty="0">
              <a:latin typeface="Inter" panose="020B0604020202020204" charset="0"/>
              <a:ea typeface="Inter" panose="020B0604020202020204" charset="0"/>
            </a:rPr>
            <a:t>Commissioners and external regulators did not interfere early enough. </a:t>
          </a:r>
        </a:p>
      </dsp:txBody>
      <dsp:txXfrm>
        <a:off x="0" y="1612555"/>
        <a:ext cx="9003165" cy="38005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192E7F-A829-43AC-A277-9166B11ABB14}">
      <dsp:nvSpPr>
        <dsp:cNvPr id="0" name=""/>
        <dsp:cNvSpPr/>
      </dsp:nvSpPr>
      <dsp:spPr>
        <a:xfrm>
          <a:off x="4271" y="1048151"/>
          <a:ext cx="2312640" cy="323769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0302" tIns="330200" rIns="180302" bIns="330200" numCol="1" spcCol="1270" anchor="t" anchorCtr="0">
          <a:noAutofit/>
        </a:bodyPr>
        <a:lstStyle/>
        <a:p>
          <a:pPr marL="0" lvl="0" indent="0" algn="l" defTabSz="844550">
            <a:lnSpc>
              <a:spcPct val="90000"/>
            </a:lnSpc>
            <a:spcBef>
              <a:spcPct val="0"/>
            </a:spcBef>
            <a:spcAft>
              <a:spcPct val="35000"/>
            </a:spcAft>
            <a:buNone/>
          </a:pP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Determine the discrepancies between actual and intended performance.</a:t>
          </a:r>
        </a:p>
      </dsp:txBody>
      <dsp:txXfrm>
        <a:off x="4271" y="2278475"/>
        <a:ext cx="2312640" cy="1942617"/>
      </dsp:txXfrm>
    </dsp:sp>
    <dsp:sp modelId="{6B4C3733-3DEE-47C9-A3F9-232224467BB6}">
      <dsp:nvSpPr>
        <dsp:cNvPr id="0" name=""/>
        <dsp:cNvSpPr/>
      </dsp:nvSpPr>
      <dsp:spPr>
        <a:xfrm>
          <a:off x="674937" y="1371920"/>
          <a:ext cx="971308" cy="971308"/>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27" tIns="12700" rIns="75727" bIns="12700" numCol="1" spcCol="1270" anchor="ctr" anchorCtr="0">
          <a:noAutofit/>
        </a:bodyPr>
        <a:lstStyle/>
        <a:p>
          <a:pPr marL="0" lvl="0" indent="0" algn="ctr" defTabSz="2089150">
            <a:lnSpc>
              <a:spcPct val="90000"/>
            </a:lnSpc>
            <a:spcBef>
              <a:spcPct val="0"/>
            </a:spcBef>
            <a:spcAft>
              <a:spcPct val="35000"/>
            </a:spcAft>
            <a:buNone/>
          </a:pPr>
          <a:r>
            <a:rPr lang="en-US" sz="4700" kern="1200"/>
            <a:t>1</a:t>
          </a:r>
          <a:endParaRPr lang="en-US" sz="4700" kern="1200" dirty="0"/>
        </a:p>
      </dsp:txBody>
      <dsp:txXfrm>
        <a:off x="817182" y="1514165"/>
        <a:ext cx="686818" cy="686818"/>
      </dsp:txXfrm>
    </dsp:sp>
    <dsp:sp modelId="{BC924F07-E79E-400E-B75B-AA027786B9FD}">
      <dsp:nvSpPr>
        <dsp:cNvPr id="0" name=""/>
        <dsp:cNvSpPr/>
      </dsp:nvSpPr>
      <dsp:spPr>
        <a:xfrm>
          <a:off x="4271" y="4285775"/>
          <a:ext cx="231264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8FC21-9FF1-49FC-83A1-DAF3B9F4F19D}">
      <dsp:nvSpPr>
        <dsp:cNvPr id="0" name=""/>
        <dsp:cNvSpPr/>
      </dsp:nvSpPr>
      <dsp:spPr>
        <a:xfrm>
          <a:off x="2548175" y="1048151"/>
          <a:ext cx="2312640" cy="323769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0302" tIns="330200" rIns="180302" bIns="330200" numCol="1" spcCol="1270" anchor="t" anchorCtr="0">
          <a:noAutofit/>
        </a:bodyPr>
        <a:lstStyle/>
        <a:p>
          <a:pPr marL="0" lvl="0" indent="0" algn="l" defTabSz="844550">
            <a:lnSpc>
              <a:spcPct val="90000"/>
            </a:lnSpc>
            <a:spcBef>
              <a:spcPct val="0"/>
            </a:spcBef>
            <a:spcAft>
              <a:spcPct val="35000"/>
            </a:spcAft>
            <a:buNone/>
          </a:pP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Enhance the quality and safety of the patient.</a:t>
          </a:r>
        </a:p>
      </dsp:txBody>
      <dsp:txXfrm>
        <a:off x="2548175" y="2278475"/>
        <a:ext cx="2312640" cy="1942617"/>
      </dsp:txXfrm>
    </dsp:sp>
    <dsp:sp modelId="{5BF7A2FC-75AB-44ED-8B70-C526E1FA8A01}">
      <dsp:nvSpPr>
        <dsp:cNvPr id="0" name=""/>
        <dsp:cNvSpPr/>
      </dsp:nvSpPr>
      <dsp:spPr>
        <a:xfrm>
          <a:off x="3218841" y="1371920"/>
          <a:ext cx="971308" cy="971308"/>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27" tIns="12700" rIns="75727" bIns="12700" numCol="1" spcCol="1270" anchor="ctr" anchorCtr="0">
          <a:noAutofit/>
        </a:bodyPr>
        <a:lstStyle/>
        <a:p>
          <a:pPr marL="0" lvl="0" indent="0" algn="ctr" defTabSz="2089150">
            <a:lnSpc>
              <a:spcPct val="90000"/>
            </a:lnSpc>
            <a:spcBef>
              <a:spcPct val="0"/>
            </a:spcBef>
            <a:spcAft>
              <a:spcPct val="35000"/>
            </a:spcAft>
            <a:buNone/>
          </a:pPr>
          <a:r>
            <a:rPr lang="en-US" sz="4700" kern="1200"/>
            <a:t>2</a:t>
          </a:r>
        </a:p>
      </dsp:txBody>
      <dsp:txXfrm>
        <a:off x="3361086" y="1514165"/>
        <a:ext cx="686818" cy="686818"/>
      </dsp:txXfrm>
    </dsp:sp>
    <dsp:sp modelId="{806DB32F-2F6C-4953-871C-2F2F721558ED}">
      <dsp:nvSpPr>
        <dsp:cNvPr id="0" name=""/>
        <dsp:cNvSpPr/>
      </dsp:nvSpPr>
      <dsp:spPr>
        <a:xfrm>
          <a:off x="2548175" y="4285775"/>
          <a:ext cx="231264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670661-27FE-468B-9CB4-4075EA21D752}">
      <dsp:nvSpPr>
        <dsp:cNvPr id="0" name=""/>
        <dsp:cNvSpPr/>
      </dsp:nvSpPr>
      <dsp:spPr>
        <a:xfrm>
          <a:off x="5092079" y="1048151"/>
          <a:ext cx="2312640" cy="323769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0302" tIns="330200" rIns="180302" bIns="330200" numCol="1" spcCol="1270" anchor="t" anchorCtr="0">
          <a:noAutofit/>
        </a:bodyPr>
        <a:lstStyle/>
        <a:p>
          <a:pPr marL="0" lvl="0" indent="0" algn="l" defTabSz="844550">
            <a:lnSpc>
              <a:spcPct val="90000"/>
            </a:lnSpc>
            <a:spcBef>
              <a:spcPct val="0"/>
            </a:spcBef>
            <a:spcAft>
              <a:spcPct val="35000"/>
            </a:spcAft>
            <a:buNone/>
          </a:pP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Enhance accountability and governance </a:t>
          </a:r>
          <a:r>
            <a:rPr lang="en-US" sz="1900" kern="1200" dirty="0">
              <a:solidFill>
                <a:srgbClr val="000000"/>
              </a:solidFill>
              <a:effectLst/>
              <a:latin typeface="Times New Roman" panose="02020603050405020304" pitchFamily="18" charset="0"/>
              <a:cs typeface="Vrinda" panose="020B0502040204020203" pitchFamily="34" charset="0"/>
            </a:rPr>
            <a:t>(Redinger, 2019)</a:t>
          </a: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t>
          </a:r>
        </a:p>
      </dsp:txBody>
      <dsp:txXfrm>
        <a:off x="5092079" y="2278475"/>
        <a:ext cx="2312640" cy="1942617"/>
      </dsp:txXfrm>
    </dsp:sp>
    <dsp:sp modelId="{4308C834-0029-49EB-9994-47B01FCAAE4C}">
      <dsp:nvSpPr>
        <dsp:cNvPr id="0" name=""/>
        <dsp:cNvSpPr/>
      </dsp:nvSpPr>
      <dsp:spPr>
        <a:xfrm>
          <a:off x="5762745" y="1371920"/>
          <a:ext cx="971308" cy="971308"/>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27" tIns="12700" rIns="75727" bIns="12700" numCol="1" spcCol="1270" anchor="ctr" anchorCtr="0">
          <a:noAutofit/>
        </a:bodyPr>
        <a:lstStyle/>
        <a:p>
          <a:pPr marL="0" lvl="0" indent="0" algn="ctr" defTabSz="2089150">
            <a:lnSpc>
              <a:spcPct val="90000"/>
            </a:lnSpc>
            <a:spcBef>
              <a:spcPct val="0"/>
            </a:spcBef>
            <a:spcAft>
              <a:spcPct val="35000"/>
            </a:spcAft>
            <a:buNone/>
          </a:pPr>
          <a:r>
            <a:rPr lang="en-US" sz="4700" kern="1200"/>
            <a:t>3</a:t>
          </a:r>
        </a:p>
      </dsp:txBody>
      <dsp:txXfrm>
        <a:off x="5904990" y="1514165"/>
        <a:ext cx="686818" cy="686818"/>
      </dsp:txXfrm>
    </dsp:sp>
    <dsp:sp modelId="{9DD20B5C-4BB9-4E4D-9276-8157F790F89F}">
      <dsp:nvSpPr>
        <dsp:cNvPr id="0" name=""/>
        <dsp:cNvSpPr/>
      </dsp:nvSpPr>
      <dsp:spPr>
        <a:xfrm>
          <a:off x="5092079" y="4285775"/>
          <a:ext cx="231264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50014-4436-4591-BA5F-D2B2468F33AD}">
      <dsp:nvSpPr>
        <dsp:cNvPr id="0" name=""/>
        <dsp:cNvSpPr/>
      </dsp:nvSpPr>
      <dsp:spPr>
        <a:xfrm>
          <a:off x="7635984" y="1048151"/>
          <a:ext cx="2312640" cy="323769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0302" tIns="330200" rIns="180302" bIns="330200" numCol="1" spcCol="1270" anchor="t" anchorCtr="0">
          <a:noAutofit/>
        </a:bodyPr>
        <a:lstStyle/>
        <a:p>
          <a:pPr marL="0" lvl="0" indent="0" algn="l" defTabSz="844550">
            <a:lnSpc>
              <a:spcPct val="90000"/>
            </a:lnSpc>
            <a:spcBef>
              <a:spcPct val="0"/>
            </a:spcBef>
            <a:spcAft>
              <a:spcPct val="35000"/>
            </a:spcAft>
            <a:buNone/>
          </a:pPr>
          <a:r>
            <a:rPr lang="en-US" sz="1900" kern="1200">
              <a:solidFill>
                <a:srgbClr val="000000"/>
              </a:solidFill>
              <a:effectLst/>
              <a:latin typeface="Times New Roman" panose="02020603050405020304" pitchFamily="18" charset="0"/>
              <a:ea typeface="Aptos" panose="020B0004020202020204" pitchFamily="34" charset="0"/>
              <a:cs typeface="Vrinda" panose="020B0502040204020203" pitchFamily="34" charset="0"/>
            </a:rPr>
            <a:t>Facilitate evidence-based decision-making.</a:t>
          </a:r>
        </a:p>
      </dsp:txBody>
      <dsp:txXfrm>
        <a:off x="7635984" y="2278475"/>
        <a:ext cx="2312640" cy="1942617"/>
      </dsp:txXfrm>
    </dsp:sp>
    <dsp:sp modelId="{EF6D174A-2F8A-435C-A652-C90BCAFDD42F}">
      <dsp:nvSpPr>
        <dsp:cNvPr id="0" name=""/>
        <dsp:cNvSpPr/>
      </dsp:nvSpPr>
      <dsp:spPr>
        <a:xfrm>
          <a:off x="8306649" y="1371920"/>
          <a:ext cx="971308" cy="971308"/>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27" tIns="12700" rIns="75727" bIns="12700" numCol="1" spcCol="1270" anchor="ctr" anchorCtr="0">
          <a:noAutofit/>
        </a:bodyPr>
        <a:lstStyle/>
        <a:p>
          <a:pPr marL="0" lvl="0" indent="0" algn="ctr" defTabSz="2089150">
            <a:lnSpc>
              <a:spcPct val="90000"/>
            </a:lnSpc>
            <a:spcBef>
              <a:spcPct val="0"/>
            </a:spcBef>
            <a:spcAft>
              <a:spcPct val="35000"/>
            </a:spcAft>
            <a:buNone/>
          </a:pPr>
          <a:r>
            <a:rPr lang="en-US" sz="4700" kern="1200"/>
            <a:t>4</a:t>
          </a:r>
        </a:p>
      </dsp:txBody>
      <dsp:txXfrm>
        <a:off x="8448894" y="1514165"/>
        <a:ext cx="686818" cy="686818"/>
      </dsp:txXfrm>
    </dsp:sp>
    <dsp:sp modelId="{C059752F-58B4-4D80-9AD7-9C5ABEA97874}">
      <dsp:nvSpPr>
        <dsp:cNvPr id="0" name=""/>
        <dsp:cNvSpPr/>
      </dsp:nvSpPr>
      <dsp:spPr>
        <a:xfrm>
          <a:off x="7635984" y="4285775"/>
          <a:ext cx="231264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65BBB4-372F-4DE5-8737-445EC2894F99}">
      <dsp:nvSpPr>
        <dsp:cNvPr id="0" name=""/>
        <dsp:cNvSpPr/>
      </dsp:nvSpPr>
      <dsp:spPr>
        <a:xfrm>
          <a:off x="10179888" y="1048151"/>
          <a:ext cx="2312640" cy="323769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0302" tIns="330200" rIns="180302" bIns="330200" numCol="1" spcCol="1270" anchor="t" anchorCtr="0">
          <a:noAutofit/>
        </a:bodyPr>
        <a:lstStyle/>
        <a:p>
          <a:pPr marL="0" lvl="0" indent="0" algn="l" defTabSz="844550">
            <a:lnSpc>
              <a:spcPct val="90000"/>
            </a:lnSpc>
            <a:spcBef>
              <a:spcPct val="0"/>
            </a:spcBef>
            <a:spcAft>
              <a:spcPct val="35000"/>
            </a:spcAft>
            <a:buNone/>
          </a:pP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Facilitate learning in the </a:t>
          </a:r>
          <a:r>
            <a:rPr lang="en-US" sz="1900" kern="12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organisation</a:t>
          </a: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and adoption of the best practices </a:t>
          </a:r>
          <a:r>
            <a:rPr lang="en-US" sz="1900" kern="1200" dirty="0">
              <a:solidFill>
                <a:srgbClr val="000000"/>
              </a:solidFill>
              <a:effectLst/>
              <a:latin typeface="Times New Roman" panose="02020603050405020304" pitchFamily="18" charset="0"/>
              <a:cs typeface="Vrinda" panose="020B0502040204020203" pitchFamily="34" charset="0"/>
            </a:rPr>
            <a:t>(Redinger, 2019)</a:t>
          </a:r>
          <a:r>
            <a:rPr lang="en-US" sz="1900" kern="12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t>
          </a:r>
        </a:p>
      </dsp:txBody>
      <dsp:txXfrm>
        <a:off x="10179888" y="2278475"/>
        <a:ext cx="2312640" cy="1942617"/>
      </dsp:txXfrm>
    </dsp:sp>
    <dsp:sp modelId="{EB488699-216B-43B0-B6A7-74D396429315}">
      <dsp:nvSpPr>
        <dsp:cNvPr id="0" name=""/>
        <dsp:cNvSpPr/>
      </dsp:nvSpPr>
      <dsp:spPr>
        <a:xfrm>
          <a:off x="10850554" y="1371920"/>
          <a:ext cx="971308" cy="971308"/>
        </a:xfrm>
        <a:prstGeom prst="ellips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5727" tIns="12700" rIns="75727" bIns="12700" numCol="1" spcCol="1270" anchor="ctr" anchorCtr="0">
          <a:noAutofit/>
        </a:bodyPr>
        <a:lstStyle/>
        <a:p>
          <a:pPr marL="0" lvl="0" indent="0" algn="ctr" defTabSz="2089150">
            <a:lnSpc>
              <a:spcPct val="90000"/>
            </a:lnSpc>
            <a:spcBef>
              <a:spcPct val="0"/>
            </a:spcBef>
            <a:spcAft>
              <a:spcPct val="35000"/>
            </a:spcAft>
            <a:buNone/>
          </a:pPr>
          <a:r>
            <a:rPr lang="en-US" sz="4700" kern="1200"/>
            <a:t>5</a:t>
          </a:r>
        </a:p>
      </dsp:txBody>
      <dsp:txXfrm>
        <a:off x="10992799" y="1514165"/>
        <a:ext cx="686818" cy="686818"/>
      </dsp:txXfrm>
    </dsp:sp>
    <dsp:sp modelId="{4691D416-55EF-44B1-AD7A-20635498A9B2}">
      <dsp:nvSpPr>
        <dsp:cNvPr id="0" name=""/>
        <dsp:cNvSpPr/>
      </dsp:nvSpPr>
      <dsp:spPr>
        <a:xfrm>
          <a:off x="10179888" y="4285775"/>
          <a:ext cx="2312640" cy="7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2BF87-9D76-4136-939C-F5B5B4014CD6}">
      <dsp:nvSpPr>
        <dsp:cNvPr id="0" name=""/>
        <dsp:cNvSpPr/>
      </dsp:nvSpPr>
      <dsp:spPr>
        <a:xfrm>
          <a:off x="0" y="847825"/>
          <a:ext cx="14935200" cy="1565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F8C44-3914-4DAA-838F-B282AFC9BE10}">
      <dsp:nvSpPr>
        <dsp:cNvPr id="0" name=""/>
        <dsp:cNvSpPr/>
      </dsp:nvSpPr>
      <dsp:spPr>
        <a:xfrm>
          <a:off x="473478" y="1199999"/>
          <a:ext cx="860869" cy="8608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5C665-4C02-4E18-B9D9-8E0F81204EAF}">
      <dsp:nvSpPr>
        <dsp:cNvPr id="0" name=""/>
        <dsp:cNvSpPr/>
      </dsp:nvSpPr>
      <dsp:spPr>
        <a:xfrm>
          <a:off x="1807825" y="847825"/>
          <a:ext cx="13127374" cy="1565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652" tIns="165652" rIns="165652" bIns="165652" numCol="1" spcCol="1270" anchor="ctr" anchorCtr="0">
          <a:noAutofit/>
        </a:bodyPr>
        <a:lstStyle/>
        <a:p>
          <a:pPr marL="0" lvl="0" indent="0" algn="l" defTabSz="844550">
            <a:lnSpc>
              <a:spcPct val="100000"/>
            </a:lnSpc>
            <a:spcBef>
              <a:spcPct val="0"/>
            </a:spcBef>
            <a:spcAft>
              <a:spcPct val="35000"/>
            </a:spcAft>
            <a:buNone/>
          </a:pPr>
          <a:r>
            <a:rPr lang="en-US" sz="1900" kern="1200" dirty="0"/>
            <a:t>The situation in Mid Staffordshire NHS Foundation Trust is special as it was marked with long-term, system-wide malpractices, and not single clinical mistakes. The period 2005-2009 was </a:t>
          </a:r>
          <a:r>
            <a:rPr lang="en-US" sz="1900" kern="1200" dirty="0" err="1"/>
            <a:t>characterised</a:t>
          </a:r>
          <a:r>
            <a:rPr lang="en-US" sz="1900" kern="1200" dirty="0"/>
            <a:t> by the combination of weak leadership, staffing issues, mismanagement of governance and regulatory monitoring, leading to serious damage to patients and a huge scandal.</a:t>
          </a:r>
        </a:p>
      </dsp:txBody>
      <dsp:txXfrm>
        <a:off x="1807825" y="847825"/>
        <a:ext cx="13127374" cy="1565217"/>
      </dsp:txXfrm>
    </dsp:sp>
    <dsp:sp modelId="{F53D73BA-6E89-4654-AAF3-0C0208F69CCB}">
      <dsp:nvSpPr>
        <dsp:cNvPr id="0" name=""/>
        <dsp:cNvSpPr/>
      </dsp:nvSpPr>
      <dsp:spPr>
        <a:xfrm>
          <a:off x="0" y="2804347"/>
          <a:ext cx="14935200" cy="1565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CE11F7-C208-42B5-B7C6-638BC5D01A9E}">
      <dsp:nvSpPr>
        <dsp:cNvPr id="0" name=""/>
        <dsp:cNvSpPr/>
      </dsp:nvSpPr>
      <dsp:spPr>
        <a:xfrm>
          <a:off x="473478" y="3156520"/>
          <a:ext cx="860869" cy="8608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B2A1A-7339-4F24-B6AC-42385DFA0642}">
      <dsp:nvSpPr>
        <dsp:cNvPr id="0" name=""/>
        <dsp:cNvSpPr/>
      </dsp:nvSpPr>
      <dsp:spPr>
        <a:xfrm>
          <a:off x="1807825" y="2804347"/>
          <a:ext cx="13127374" cy="1565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652" tIns="165652" rIns="165652" bIns="165652" numCol="1" spcCol="1270" anchor="ctr" anchorCtr="0">
          <a:noAutofit/>
        </a:bodyPr>
        <a:lstStyle/>
        <a:p>
          <a:pPr marL="0" lvl="0" indent="0" algn="l" defTabSz="844550">
            <a:lnSpc>
              <a:spcPct val="100000"/>
            </a:lnSpc>
            <a:spcBef>
              <a:spcPct val="0"/>
            </a:spcBef>
            <a:spcAft>
              <a:spcPct val="35000"/>
            </a:spcAft>
            <a:buNone/>
          </a:pPr>
          <a:r>
            <a:rPr lang="en-US" sz="1900" kern="1200" dirty="0"/>
            <a:t>The case is an effective learning experience in quality assurance since it illustrates how </a:t>
          </a:r>
          <a:r>
            <a:rPr lang="en-US" sz="1900" kern="1200" dirty="0" err="1"/>
            <a:t>organisational</a:t>
          </a:r>
          <a:r>
            <a:rPr lang="en-US" sz="1900" kern="1200" dirty="0"/>
            <a:t> culture and latent failures of the system can compromise patient safety. It </a:t>
          </a:r>
          <a:r>
            <a:rPr lang="en-US" sz="1900" kern="1200" dirty="0" err="1"/>
            <a:t>emphasises</a:t>
          </a:r>
          <a:r>
            <a:rPr lang="en-US" sz="1900" kern="1200" dirty="0"/>
            <a:t> the value of good governance, open reporting and a patient-</a:t>
          </a:r>
          <a:r>
            <a:rPr lang="en-US" sz="1900" kern="1200" dirty="0" err="1"/>
            <a:t>centred</a:t>
          </a:r>
          <a:r>
            <a:rPr lang="en-US" sz="1900" kern="1200" dirty="0"/>
            <a:t> safety culture in avoiding such failures in the healthcare systems.</a:t>
          </a:r>
        </a:p>
      </dsp:txBody>
      <dsp:txXfrm>
        <a:off x="1807825" y="2804347"/>
        <a:ext cx="13127374" cy="15652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8F37F0-9CFF-405C-9D85-BFC6591C7850}">
      <dsp:nvSpPr>
        <dsp:cNvPr id="0" name=""/>
        <dsp:cNvSpPr/>
      </dsp:nvSpPr>
      <dsp:spPr>
        <a:xfrm>
          <a:off x="0" y="0"/>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A7FA74-8B06-48E4-9735-3307D4ACAEDC}">
      <dsp:nvSpPr>
        <dsp:cNvPr id="0" name=""/>
        <dsp:cNvSpPr/>
      </dsp:nvSpPr>
      <dsp:spPr>
        <a:xfrm>
          <a:off x="241141" y="179940"/>
          <a:ext cx="438439" cy="4384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C0C951-B5DA-4DC9-949E-F43C30305B3B}">
      <dsp:nvSpPr>
        <dsp:cNvPr id="0" name=""/>
        <dsp:cNvSpPr/>
      </dsp:nvSpPr>
      <dsp:spPr>
        <a:xfrm>
          <a:off x="920722" y="579"/>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dirty="0"/>
            <a:t>Prolonged system-wide failure rather than isolated clinical error</a:t>
          </a:r>
        </a:p>
      </dsp:txBody>
      <dsp:txXfrm>
        <a:off x="920722" y="579"/>
        <a:ext cx="6952824" cy="797162"/>
      </dsp:txXfrm>
    </dsp:sp>
    <dsp:sp modelId="{1D81F7F5-2D2E-4E5B-9C77-6D872C6AB4F4}">
      <dsp:nvSpPr>
        <dsp:cNvPr id="0" name=""/>
        <dsp:cNvSpPr/>
      </dsp:nvSpPr>
      <dsp:spPr>
        <a:xfrm>
          <a:off x="0" y="997031"/>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A3E69A-056B-4A29-B4B9-9D872514F745}">
      <dsp:nvSpPr>
        <dsp:cNvPr id="0" name=""/>
        <dsp:cNvSpPr/>
      </dsp:nvSpPr>
      <dsp:spPr>
        <a:xfrm>
          <a:off x="241141" y="1176393"/>
          <a:ext cx="438439" cy="4384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3C5E94-A870-48E3-B6F1-3BA67026FE7E}">
      <dsp:nvSpPr>
        <dsp:cNvPr id="0" name=""/>
        <dsp:cNvSpPr/>
      </dsp:nvSpPr>
      <dsp:spPr>
        <a:xfrm>
          <a:off x="920722" y="997031"/>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Alignment of leadership, governance, staffing and regulatory weaknesses</a:t>
          </a:r>
        </a:p>
      </dsp:txBody>
      <dsp:txXfrm>
        <a:off x="920722" y="997031"/>
        <a:ext cx="6952824" cy="797162"/>
      </dsp:txXfrm>
    </dsp:sp>
    <dsp:sp modelId="{75105F8C-414F-4F0C-BD43-C1AFC61C113C}">
      <dsp:nvSpPr>
        <dsp:cNvPr id="0" name=""/>
        <dsp:cNvSpPr/>
      </dsp:nvSpPr>
      <dsp:spPr>
        <a:xfrm>
          <a:off x="0" y="1993484"/>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994D52-5E76-4AC2-A287-617CFB66E7BE}">
      <dsp:nvSpPr>
        <dsp:cNvPr id="0" name=""/>
        <dsp:cNvSpPr/>
      </dsp:nvSpPr>
      <dsp:spPr>
        <a:xfrm>
          <a:off x="241141" y="2172846"/>
          <a:ext cx="438439" cy="4384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7FD6E8-E2A9-4EEB-A2BA-CD3B214F3B18}">
      <dsp:nvSpPr>
        <dsp:cNvPr id="0" name=""/>
        <dsp:cNvSpPr/>
      </dsp:nvSpPr>
      <dsp:spPr>
        <a:xfrm>
          <a:off x="920722" y="1993484"/>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One of the most significant public inquiries in NHS history</a:t>
          </a:r>
        </a:p>
      </dsp:txBody>
      <dsp:txXfrm>
        <a:off x="920722" y="1993484"/>
        <a:ext cx="6952824" cy="797162"/>
      </dsp:txXfrm>
    </dsp:sp>
    <dsp:sp modelId="{92C02E9C-E0E2-43F8-A3F2-199AA81C7DF2}">
      <dsp:nvSpPr>
        <dsp:cNvPr id="0" name=""/>
        <dsp:cNvSpPr/>
      </dsp:nvSpPr>
      <dsp:spPr>
        <a:xfrm>
          <a:off x="0" y="2989937"/>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1EC00A-59FC-4BE5-855F-CC2F3D380BBC}">
      <dsp:nvSpPr>
        <dsp:cNvPr id="0" name=""/>
        <dsp:cNvSpPr/>
      </dsp:nvSpPr>
      <dsp:spPr>
        <a:xfrm>
          <a:off x="241141" y="3169298"/>
          <a:ext cx="438439" cy="4384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31B2D8-6744-4EEA-AF05-1527BCA872E2}">
      <dsp:nvSpPr>
        <dsp:cNvPr id="0" name=""/>
        <dsp:cNvSpPr/>
      </dsp:nvSpPr>
      <dsp:spPr>
        <a:xfrm>
          <a:off x="920722" y="2989937"/>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Led to major national patient safety and governance reforms</a:t>
          </a:r>
        </a:p>
      </dsp:txBody>
      <dsp:txXfrm>
        <a:off x="920722" y="2989937"/>
        <a:ext cx="6952824" cy="797162"/>
      </dsp:txXfrm>
    </dsp:sp>
    <dsp:sp modelId="{0503D628-E8B3-49F0-98B7-5D2439C2C594}">
      <dsp:nvSpPr>
        <dsp:cNvPr id="0" name=""/>
        <dsp:cNvSpPr/>
      </dsp:nvSpPr>
      <dsp:spPr>
        <a:xfrm>
          <a:off x="0" y="3986390"/>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C25C02-95B0-4B28-8055-36509D36D7DF}">
      <dsp:nvSpPr>
        <dsp:cNvPr id="0" name=""/>
        <dsp:cNvSpPr/>
      </dsp:nvSpPr>
      <dsp:spPr>
        <a:xfrm>
          <a:off x="241141" y="4165751"/>
          <a:ext cx="438439" cy="4384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4C4E85D-D096-45C9-8685-C4E2FB8D5175}">
      <dsp:nvSpPr>
        <dsp:cNvPr id="0" name=""/>
        <dsp:cNvSpPr/>
      </dsp:nvSpPr>
      <dsp:spPr>
        <a:xfrm>
          <a:off x="920722" y="3986390"/>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Strong real-world example of the Swiss Cheese Model in practice</a:t>
          </a:r>
        </a:p>
      </dsp:txBody>
      <dsp:txXfrm>
        <a:off x="920722" y="3986390"/>
        <a:ext cx="6952824" cy="797162"/>
      </dsp:txXfrm>
    </dsp:sp>
    <dsp:sp modelId="{7923791F-5E31-4A8A-8272-BA4E68B583FF}">
      <dsp:nvSpPr>
        <dsp:cNvPr id="0" name=""/>
        <dsp:cNvSpPr/>
      </dsp:nvSpPr>
      <dsp:spPr>
        <a:xfrm>
          <a:off x="0" y="4982842"/>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D19E8-DEF0-42B4-ABD0-1172B3B4CE39}">
      <dsp:nvSpPr>
        <dsp:cNvPr id="0" name=""/>
        <dsp:cNvSpPr/>
      </dsp:nvSpPr>
      <dsp:spPr>
        <a:xfrm>
          <a:off x="241141" y="5162204"/>
          <a:ext cx="438439" cy="4384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D59FC9-A374-4F42-BC28-EADD94A0838B}">
      <dsp:nvSpPr>
        <dsp:cNvPr id="0" name=""/>
        <dsp:cNvSpPr/>
      </dsp:nvSpPr>
      <dsp:spPr>
        <a:xfrm>
          <a:off x="920722" y="4982842"/>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Clearly demonstrates the gap between formal standards and actual safety culture</a:t>
          </a:r>
        </a:p>
      </dsp:txBody>
      <dsp:txXfrm>
        <a:off x="920722" y="4982842"/>
        <a:ext cx="6952824" cy="797162"/>
      </dsp:txXfrm>
    </dsp:sp>
    <dsp:sp modelId="{4A32341C-AD3C-495B-89F0-37F7AD5E91F6}">
      <dsp:nvSpPr>
        <dsp:cNvPr id="0" name=""/>
        <dsp:cNvSpPr/>
      </dsp:nvSpPr>
      <dsp:spPr>
        <a:xfrm>
          <a:off x="0" y="5979295"/>
          <a:ext cx="7873547" cy="7971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77AAA7-5BC7-445D-94EE-FA5658586CF0}">
      <dsp:nvSpPr>
        <dsp:cNvPr id="0" name=""/>
        <dsp:cNvSpPr/>
      </dsp:nvSpPr>
      <dsp:spPr>
        <a:xfrm>
          <a:off x="241141" y="6158657"/>
          <a:ext cx="438439" cy="4384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2F89FA-0597-4BAC-A4EE-64DB08E19AD3}">
      <dsp:nvSpPr>
        <dsp:cNvPr id="0" name=""/>
        <dsp:cNvSpPr/>
      </dsp:nvSpPr>
      <dsp:spPr>
        <a:xfrm>
          <a:off x="920722" y="5979295"/>
          <a:ext cx="6952824" cy="7971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366" tIns="84366" rIns="84366" bIns="84366" numCol="1" spcCol="1270" anchor="ctr" anchorCtr="0">
          <a:noAutofit/>
        </a:bodyPr>
        <a:lstStyle/>
        <a:p>
          <a:pPr marL="0" lvl="0" indent="0" algn="l" defTabSz="711200">
            <a:lnSpc>
              <a:spcPct val="100000"/>
            </a:lnSpc>
            <a:spcBef>
              <a:spcPct val="0"/>
            </a:spcBef>
            <a:spcAft>
              <a:spcPct val="35000"/>
            </a:spcAft>
            <a:buNone/>
          </a:pPr>
          <a:r>
            <a:rPr lang="en-US" sz="1600" kern="1200"/>
            <a:t>Provides critical lessons for quality assurance and service improvement</a:t>
          </a:r>
        </a:p>
      </dsp:txBody>
      <dsp:txXfrm>
        <a:off x="920722" y="5979295"/>
        <a:ext cx="6952824" cy="7971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6F83CA-7EBD-47AE-8166-B98285DDE0A2}" type="datetimeFigureOut">
              <a:rPr lang="en-US" smtClean="0"/>
              <a:pPr/>
              <a:t>2/21/2026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827EDD-7C46-406D-B363-44FBA4E2CFC5}" type="slidenum">
              <a:rPr lang="en-US" smtClean="0"/>
              <a:pPr/>
              <a:t>‹#›</a:t>
            </a:fld>
            <a:endParaRPr lang="en-US"/>
          </a:p>
        </p:txBody>
      </p:sp>
    </p:spTree>
    <p:extLst>
      <p:ext uri="{BB962C8B-B14F-4D97-AF65-F5344CB8AC3E}">
        <p14:creationId xmlns:p14="http://schemas.microsoft.com/office/powerpoint/2010/main" xmlns="" val="909563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2AF4C5-56E4-4A70-9A9D-838C4F73E9BB}" type="slidenum">
              <a:rPr lang="en-US" smtClean="0"/>
              <a:pPr/>
              <a:t>6</a:t>
            </a:fld>
            <a:endParaRPr lang="en-US"/>
          </a:p>
        </p:txBody>
      </p:sp>
    </p:spTree>
    <p:extLst>
      <p:ext uri="{BB962C8B-B14F-4D97-AF65-F5344CB8AC3E}">
        <p14:creationId xmlns:p14="http://schemas.microsoft.com/office/powerpoint/2010/main" xmlns="" val="40755093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4.svg"/><Relationship Id="rId7" Type="http://schemas.openxmlformats.org/officeDocument/2006/relationships/image" Target="../media/image4.png"/><Relationship Id="rId12" Type="http://schemas.openxmlformats.org/officeDocument/2006/relationships/image" Target="../media/image11.sv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2.svg"/><Relationship Id="rId11" Type="http://schemas.openxmlformats.org/officeDocument/2006/relationships/image" Target="../media/image6.png"/><Relationship Id="rId5" Type="http://schemas.openxmlformats.org/officeDocument/2006/relationships/image" Target="../media/image1.png"/><Relationship Id="rId10" Type="http://schemas.openxmlformats.org/officeDocument/2006/relationships/image" Target="../media/image9.svg"/><Relationship Id="rId4" Type="http://schemas.openxmlformats.org/officeDocument/2006/relationships/image" Target="../media/image3.jpeg"/><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13.png"/><Relationship Id="rId18" Type="http://schemas.openxmlformats.org/officeDocument/2006/relationships/image" Target="../media/image28.svg"/><Relationship Id="rId3" Type="http://schemas.openxmlformats.org/officeDocument/2006/relationships/image" Target="../media/image8.png"/><Relationship Id="rId7" Type="http://schemas.openxmlformats.org/officeDocument/2006/relationships/image" Target="../media/image10.png"/><Relationship Id="rId12" Type="http://schemas.openxmlformats.org/officeDocument/2006/relationships/image" Target="../media/image22.svg"/><Relationship Id="rId17" Type="http://schemas.openxmlformats.org/officeDocument/2006/relationships/image" Target="../media/image15.png"/><Relationship Id="rId2" Type="http://schemas.openxmlformats.org/officeDocument/2006/relationships/image" Target="../media/image7.jpeg"/><Relationship Id="rId16" Type="http://schemas.openxmlformats.org/officeDocument/2006/relationships/image" Target="../media/image26.svg"/><Relationship Id="rId20" Type="http://schemas.openxmlformats.org/officeDocument/2006/relationships/image" Target="../media/image30.svg"/><Relationship Id="rId1" Type="http://schemas.openxmlformats.org/officeDocument/2006/relationships/slideLayout" Target="../slideLayouts/slideLayout7.xml"/><Relationship Id="rId6" Type="http://schemas.openxmlformats.org/officeDocument/2006/relationships/image" Target="../media/image16.svg"/><Relationship Id="rId11" Type="http://schemas.openxmlformats.org/officeDocument/2006/relationships/image" Target="../media/image12.png"/><Relationship Id="rId5" Type="http://schemas.openxmlformats.org/officeDocument/2006/relationships/image" Target="../media/image9.png"/><Relationship Id="rId15" Type="http://schemas.openxmlformats.org/officeDocument/2006/relationships/image" Target="../media/image14.png"/><Relationship Id="rId10" Type="http://schemas.openxmlformats.org/officeDocument/2006/relationships/image" Target="../media/image20.svg"/><Relationship Id="rId19" Type="http://schemas.openxmlformats.org/officeDocument/2006/relationships/image" Target="../media/image16.png"/><Relationship Id="rId4" Type="http://schemas.openxmlformats.org/officeDocument/2006/relationships/image" Target="../media/image14.svg"/><Relationship Id="rId9" Type="http://schemas.openxmlformats.org/officeDocument/2006/relationships/image" Target="../media/image11.png"/><Relationship Id="rId14" Type="http://schemas.openxmlformats.org/officeDocument/2006/relationships/image" Target="../media/image24.svg"/></Relationships>
</file>

<file path=ppt/slides/_rels/slide4.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51.svg"/><Relationship Id="rId7" Type="http://schemas.openxmlformats.org/officeDocument/2006/relationships/image" Target="../media/image2.sv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20.png"/><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7" Type="http://schemas.microsoft.com/office/2007/relationships/diagramDrawing" Target="../diagrams/drawing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openxmlformats.org/officeDocument/2006/relationships/image" Target="../media/image22.jpeg"/><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58.sv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9.svg"/><Relationship Id="rId7" Type="http://schemas.openxmlformats.org/officeDocument/2006/relationships/diagramColors" Target="../diagrams/colors4.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7" Type="http://schemas.microsoft.com/office/2007/relationships/diagramDrawing" Target="../diagrams/drawing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420CFBD4-9F53-A0F4-33D7-DE7A0D7D9A78}"/>
              </a:ext>
            </a:extLst>
          </p:cNvPr>
          <p:cNvGrpSpPr/>
          <p:nvPr/>
        </p:nvGrpSpPr>
        <p:grpSpPr>
          <a:xfrm>
            <a:off x="3048000" y="3044652"/>
            <a:ext cx="12192000" cy="4197697"/>
            <a:chOff x="3048000" y="1028700"/>
            <a:chExt cx="12192000" cy="4197697"/>
          </a:xfrm>
        </p:grpSpPr>
        <p:sp>
          <p:nvSpPr>
            <p:cNvPr id="9" name="Rectangle: Rounded Corners 8">
              <a:extLst>
                <a:ext uri="{FF2B5EF4-FFF2-40B4-BE49-F238E27FC236}">
                  <a16:creationId xmlns:a16="http://schemas.microsoft.com/office/drawing/2014/main" xmlns="" id="{A809E0C8-78DB-EA59-FE7D-5BE3413FD010}"/>
                </a:ext>
              </a:extLst>
            </p:cNvPr>
            <p:cNvSpPr/>
            <p:nvPr/>
          </p:nvSpPr>
          <p:spPr>
            <a:xfrm>
              <a:off x="3048000" y="1028700"/>
              <a:ext cx="12192000" cy="2286000"/>
            </a:xfrm>
            <a:prstGeom prst="roundRect">
              <a:avLst/>
            </a:prstGeom>
            <a:solidFill>
              <a:schemeClr val="accent1">
                <a:lumMod val="40000"/>
                <a:lumOff val="6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xmlns="" id="{97386237-C9C8-5AB6-1956-464C651D1282}"/>
                </a:ext>
              </a:extLst>
            </p:cNvPr>
            <p:cNvSpPr txBox="1"/>
            <p:nvPr/>
          </p:nvSpPr>
          <p:spPr>
            <a:xfrm>
              <a:off x="4572000" y="2247900"/>
              <a:ext cx="9144000" cy="523220"/>
            </a:xfrm>
            <a:prstGeom prst="rect">
              <a:avLst/>
            </a:prstGeom>
            <a:noFill/>
          </p:spPr>
          <p:txBody>
            <a:bodyPr wrap="square">
              <a:spAutoFit/>
            </a:bodyPr>
            <a:lstStyle/>
            <a:p>
              <a:pPr marL="0" marR="0" algn="ctr" fontAlgn="base">
                <a:buNone/>
              </a:pPr>
              <a:r>
                <a:rPr lang="en-US" sz="2800" b="1" dirty="0">
                  <a:effectLst/>
                  <a:latin typeface="Arial" panose="020B0604020202020204" pitchFamily="34" charset="0"/>
                  <a:ea typeface="Arial" panose="020B0604020202020204" pitchFamily="34" charset="0"/>
                </a:rPr>
                <a:t>Mid Staffordshire NHS Foundation Trust (UK)</a:t>
              </a:r>
              <a:endParaRPr lang="en-US" dirty="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xmlns="" id="{DAC9E76F-6924-5C7D-B522-036FBC852A91}"/>
                </a:ext>
              </a:extLst>
            </p:cNvPr>
            <p:cNvSpPr txBox="1"/>
            <p:nvPr/>
          </p:nvSpPr>
          <p:spPr>
            <a:xfrm>
              <a:off x="4419600" y="1562100"/>
              <a:ext cx="9220200" cy="584775"/>
            </a:xfrm>
            <a:prstGeom prst="rect">
              <a:avLst/>
            </a:prstGeom>
            <a:noFill/>
          </p:spPr>
          <p:txBody>
            <a:bodyPr wrap="square">
              <a:spAutoFit/>
            </a:bodyPr>
            <a:lstStyle/>
            <a:p>
              <a:r>
                <a:rPr lang="en-GB" sz="3200" b="1" dirty="0">
                  <a:effectLst/>
                  <a:latin typeface="Arial" panose="020B0604020202020204" pitchFamily="34" charset="0"/>
                  <a:ea typeface="Arial" panose="020B0604020202020204" pitchFamily="34" charset="0"/>
                </a:rPr>
                <a:t>MSc Public Health and Social Care in Practice</a:t>
              </a:r>
              <a:endParaRPr lang="en-US" sz="3200" dirty="0"/>
            </a:p>
          </p:txBody>
        </p:sp>
        <p:sp>
          <p:nvSpPr>
            <p:cNvPr id="18" name="TextBox 17">
              <a:extLst>
                <a:ext uri="{FF2B5EF4-FFF2-40B4-BE49-F238E27FC236}">
                  <a16:creationId xmlns:a16="http://schemas.microsoft.com/office/drawing/2014/main" xmlns="" id="{4D6BF91E-A9CE-FB57-A22C-D500AFB1B8E4}"/>
                </a:ext>
              </a:extLst>
            </p:cNvPr>
            <p:cNvSpPr txBox="1"/>
            <p:nvPr/>
          </p:nvSpPr>
          <p:spPr>
            <a:xfrm>
              <a:off x="3714750" y="3841402"/>
              <a:ext cx="10858500" cy="1384995"/>
            </a:xfrm>
            <a:prstGeom prst="rect">
              <a:avLst/>
            </a:prstGeom>
            <a:noFill/>
          </p:spPr>
          <p:txBody>
            <a:bodyPr wrap="square" rtlCol="0">
              <a:spAutoFit/>
            </a:bodyPr>
            <a:lstStyle/>
            <a:p>
              <a:pPr algn="ctr"/>
              <a:r>
                <a:rPr lang="en-US" sz="2800" b="1" dirty="0"/>
                <a:t>Student Name: </a:t>
              </a:r>
              <a:r>
                <a:rPr lang="en-US" sz="2800" dirty="0"/>
                <a:t>MD AKTARUJJAMAN</a:t>
              </a:r>
            </a:p>
            <a:p>
              <a:pPr algn="ctr"/>
              <a:r>
                <a:rPr lang="en-US" sz="2800" b="1" dirty="0"/>
                <a:t>Student ID: </a:t>
              </a:r>
              <a:r>
                <a:rPr lang="en-US" sz="2800" dirty="0"/>
                <a:t>2512989</a:t>
              </a:r>
            </a:p>
            <a:p>
              <a:pPr algn="ctr"/>
              <a:r>
                <a:rPr lang="en-US" sz="2800" b="1" dirty="0"/>
                <a:t>Email Address: </a:t>
              </a:r>
              <a:r>
                <a:rPr lang="en-US" sz="2800" dirty="0"/>
                <a:t>2512989@student.uwtsd.ac.uk</a:t>
              </a:r>
            </a:p>
          </p:txBody>
        </p:sp>
      </p:grpSp>
      <p:sp>
        <p:nvSpPr>
          <p:cNvPr id="2" name="Freeform 13">
            <a:extLst>
              <a:ext uri="{FF2B5EF4-FFF2-40B4-BE49-F238E27FC236}">
                <a16:creationId xmlns:a16="http://schemas.microsoft.com/office/drawing/2014/main" xmlns="" id="{A902FB70-FAA8-D6D8-68B9-72AEE4911B1D}"/>
              </a:ext>
            </a:extLst>
          </p:cNvPr>
          <p:cNvSpPr/>
          <p:nvPr/>
        </p:nvSpPr>
        <p:spPr>
          <a:xfrm>
            <a:off x="-16697" y="9258300"/>
            <a:ext cx="1063181" cy="1171189"/>
          </a:xfrm>
          <a:custGeom>
            <a:avLst/>
            <a:gdLst/>
            <a:ahLst/>
            <a:cxnLst/>
            <a:rect l="l" t="t" r="r" b="b"/>
            <a:pathLst>
              <a:path w="1063181" h="1171189">
                <a:moveTo>
                  <a:pt x="0" y="0"/>
                </a:moveTo>
                <a:lnTo>
                  <a:pt x="1063181" y="0"/>
                </a:lnTo>
                <a:lnTo>
                  <a:pt x="1063181" y="1171189"/>
                </a:lnTo>
                <a:lnTo>
                  <a:pt x="0" y="1171189"/>
                </a:lnTo>
                <a:lnTo>
                  <a:pt x="0" y="0"/>
                </a:lnTo>
                <a:close/>
              </a:path>
            </a:pathLst>
          </a:custGeom>
          <a:blipFill>
            <a:blip r:embed="rId2" cstate="print">
              <a:extLst>
                <a:ext uri="{96DAC541-7B7A-43D3-8B79-37D633B846F1}">
                  <asvg:svgBlip xmlns:asvg="http://schemas.microsoft.com/office/drawing/2016/SVG/main" xmlns="" r:embed="rId3"/>
                </a:ext>
              </a:extLst>
            </a:blip>
            <a:stretch>
              <a:fillRect l="-111064" b="-95510"/>
            </a:stretch>
          </a:blipFill>
        </p:spPr>
        <p:txBody>
          <a:bodyPr/>
          <a:lstStyle/>
          <a:p>
            <a:endParaRPr lang="en-US"/>
          </a:p>
        </p:txBody>
      </p:sp>
      <p:grpSp>
        <p:nvGrpSpPr>
          <p:cNvPr id="3" name="Group 4">
            <a:extLst>
              <a:ext uri="{FF2B5EF4-FFF2-40B4-BE49-F238E27FC236}">
                <a16:creationId xmlns:a16="http://schemas.microsoft.com/office/drawing/2014/main" xmlns="" id="{51153066-FB18-4D45-91DE-440EC43B1CC4}"/>
              </a:ext>
            </a:extLst>
          </p:cNvPr>
          <p:cNvGrpSpPr/>
          <p:nvPr/>
        </p:nvGrpSpPr>
        <p:grpSpPr>
          <a:xfrm>
            <a:off x="17297400" y="3162300"/>
            <a:ext cx="5136814" cy="9952659"/>
            <a:chOff x="0" y="0"/>
            <a:chExt cx="1352906" cy="2621277"/>
          </a:xfrm>
        </p:grpSpPr>
        <p:sp>
          <p:nvSpPr>
            <p:cNvPr id="4" name="Freeform 5">
              <a:extLst>
                <a:ext uri="{FF2B5EF4-FFF2-40B4-BE49-F238E27FC236}">
                  <a16:creationId xmlns:a16="http://schemas.microsoft.com/office/drawing/2014/main" xmlns="" id="{322B8028-7696-28C0-F350-D793674A3912}"/>
                </a:ext>
              </a:extLst>
            </p:cNvPr>
            <p:cNvSpPr/>
            <p:nvPr/>
          </p:nvSpPr>
          <p:spPr>
            <a:xfrm>
              <a:off x="0" y="0"/>
              <a:ext cx="1352906" cy="2621276"/>
            </a:xfrm>
            <a:custGeom>
              <a:avLst/>
              <a:gdLst/>
              <a:ahLst/>
              <a:cxnLst/>
              <a:rect l="l" t="t" r="r" b="b"/>
              <a:pathLst>
                <a:path w="1352906" h="2621276">
                  <a:moveTo>
                    <a:pt x="676453" y="0"/>
                  </a:moveTo>
                  <a:lnTo>
                    <a:pt x="676453" y="0"/>
                  </a:lnTo>
                  <a:cubicBezTo>
                    <a:pt x="855859" y="0"/>
                    <a:pt x="1027918" y="71269"/>
                    <a:pt x="1154777" y="198128"/>
                  </a:cubicBezTo>
                  <a:cubicBezTo>
                    <a:pt x="1281637" y="324988"/>
                    <a:pt x="1352906" y="497046"/>
                    <a:pt x="1352906" y="676453"/>
                  </a:cubicBezTo>
                  <a:lnTo>
                    <a:pt x="1352906" y="1944824"/>
                  </a:lnTo>
                  <a:cubicBezTo>
                    <a:pt x="1352906" y="2318418"/>
                    <a:pt x="1050048" y="2621276"/>
                    <a:pt x="676453" y="2621276"/>
                  </a:cubicBezTo>
                  <a:lnTo>
                    <a:pt x="676453" y="2621276"/>
                  </a:lnTo>
                  <a:cubicBezTo>
                    <a:pt x="302858" y="2621276"/>
                    <a:pt x="0" y="2318418"/>
                    <a:pt x="0" y="1944824"/>
                  </a:cubicBezTo>
                  <a:lnTo>
                    <a:pt x="0" y="676453"/>
                  </a:lnTo>
                  <a:cubicBezTo>
                    <a:pt x="0" y="302858"/>
                    <a:pt x="302858" y="0"/>
                    <a:pt x="676453" y="0"/>
                  </a:cubicBezTo>
                  <a:close/>
                </a:path>
              </a:pathLst>
            </a:custGeom>
            <a:solidFill>
              <a:srgbClr val="015E9A"/>
            </a:solidFill>
          </p:spPr>
          <p:txBody>
            <a:bodyPr/>
            <a:lstStyle/>
            <a:p>
              <a:endParaRPr lang="en-US" b="1"/>
            </a:p>
          </p:txBody>
        </p:sp>
        <p:sp>
          <p:nvSpPr>
            <p:cNvPr id="5" name="TextBox 6">
              <a:extLst>
                <a:ext uri="{FF2B5EF4-FFF2-40B4-BE49-F238E27FC236}">
                  <a16:creationId xmlns:a16="http://schemas.microsoft.com/office/drawing/2014/main" xmlns="" id="{0E51AC18-E1C5-5F71-D19A-5468D4E884F7}"/>
                </a:ext>
              </a:extLst>
            </p:cNvPr>
            <p:cNvSpPr txBox="1"/>
            <p:nvPr/>
          </p:nvSpPr>
          <p:spPr>
            <a:xfrm>
              <a:off x="0" y="-66675"/>
              <a:ext cx="1352906" cy="2687952"/>
            </a:xfrm>
            <a:prstGeom prst="rect">
              <a:avLst/>
            </a:prstGeom>
          </p:spPr>
          <p:txBody>
            <a:bodyPr lIns="50800" tIns="50800" rIns="50800" bIns="50800" rtlCol="0" anchor="ctr"/>
            <a:lstStyle/>
            <a:p>
              <a:pPr algn="ctr">
                <a:lnSpc>
                  <a:spcPts val="3769"/>
                </a:lnSpc>
              </a:pPr>
              <a:endParaRPr b="1"/>
            </a:p>
          </p:txBody>
        </p:sp>
      </p:grpSp>
      <p:grpSp>
        <p:nvGrpSpPr>
          <p:cNvPr id="6" name="Group 7">
            <a:extLst>
              <a:ext uri="{FF2B5EF4-FFF2-40B4-BE49-F238E27FC236}">
                <a16:creationId xmlns:a16="http://schemas.microsoft.com/office/drawing/2014/main" xmlns="" id="{244F3CFE-BC46-118B-8241-64690A1DBF43}"/>
              </a:ext>
            </a:extLst>
          </p:cNvPr>
          <p:cNvGrpSpPr/>
          <p:nvPr/>
        </p:nvGrpSpPr>
        <p:grpSpPr>
          <a:xfrm>
            <a:off x="-3886200" y="-2728430"/>
            <a:ext cx="5136814" cy="9952659"/>
            <a:chOff x="0" y="0"/>
            <a:chExt cx="1352906" cy="2621277"/>
          </a:xfrm>
        </p:grpSpPr>
        <p:sp>
          <p:nvSpPr>
            <p:cNvPr id="7" name="Freeform 8">
              <a:extLst>
                <a:ext uri="{FF2B5EF4-FFF2-40B4-BE49-F238E27FC236}">
                  <a16:creationId xmlns:a16="http://schemas.microsoft.com/office/drawing/2014/main" xmlns="" id="{ACD05CA9-9129-29A2-589C-A107BA1CFA8A}"/>
                </a:ext>
              </a:extLst>
            </p:cNvPr>
            <p:cNvSpPr/>
            <p:nvPr/>
          </p:nvSpPr>
          <p:spPr>
            <a:xfrm>
              <a:off x="0" y="0"/>
              <a:ext cx="1352906" cy="2621276"/>
            </a:xfrm>
            <a:custGeom>
              <a:avLst/>
              <a:gdLst/>
              <a:ahLst/>
              <a:cxnLst/>
              <a:rect l="l" t="t" r="r" b="b"/>
              <a:pathLst>
                <a:path w="1352906" h="2621276">
                  <a:moveTo>
                    <a:pt x="676453" y="0"/>
                  </a:moveTo>
                  <a:lnTo>
                    <a:pt x="676453" y="0"/>
                  </a:lnTo>
                  <a:cubicBezTo>
                    <a:pt x="855859" y="0"/>
                    <a:pt x="1027918" y="71269"/>
                    <a:pt x="1154777" y="198128"/>
                  </a:cubicBezTo>
                  <a:cubicBezTo>
                    <a:pt x="1281637" y="324988"/>
                    <a:pt x="1352906" y="497046"/>
                    <a:pt x="1352906" y="676453"/>
                  </a:cubicBezTo>
                  <a:lnTo>
                    <a:pt x="1352906" y="1944824"/>
                  </a:lnTo>
                  <a:cubicBezTo>
                    <a:pt x="1352906" y="2318418"/>
                    <a:pt x="1050048" y="2621276"/>
                    <a:pt x="676453" y="2621276"/>
                  </a:cubicBezTo>
                  <a:lnTo>
                    <a:pt x="676453" y="2621276"/>
                  </a:lnTo>
                  <a:cubicBezTo>
                    <a:pt x="302858" y="2621276"/>
                    <a:pt x="0" y="2318418"/>
                    <a:pt x="0" y="1944824"/>
                  </a:cubicBezTo>
                  <a:lnTo>
                    <a:pt x="0" y="676453"/>
                  </a:lnTo>
                  <a:cubicBezTo>
                    <a:pt x="0" y="302858"/>
                    <a:pt x="302858" y="0"/>
                    <a:pt x="676453" y="0"/>
                  </a:cubicBezTo>
                  <a:close/>
                </a:path>
              </a:pathLst>
            </a:custGeom>
            <a:solidFill>
              <a:srgbClr val="008ECA"/>
            </a:solidFill>
          </p:spPr>
          <p:txBody>
            <a:bodyPr/>
            <a:lstStyle/>
            <a:p>
              <a:endParaRPr lang="en-US" b="1"/>
            </a:p>
          </p:txBody>
        </p:sp>
        <p:sp>
          <p:nvSpPr>
            <p:cNvPr id="8" name="TextBox 9">
              <a:extLst>
                <a:ext uri="{FF2B5EF4-FFF2-40B4-BE49-F238E27FC236}">
                  <a16:creationId xmlns:a16="http://schemas.microsoft.com/office/drawing/2014/main" xmlns="" id="{8E3A7E4F-AB42-472B-5052-60A2419B2998}"/>
                </a:ext>
              </a:extLst>
            </p:cNvPr>
            <p:cNvSpPr txBox="1"/>
            <p:nvPr/>
          </p:nvSpPr>
          <p:spPr>
            <a:xfrm>
              <a:off x="0" y="-66675"/>
              <a:ext cx="1352906" cy="2687952"/>
            </a:xfrm>
            <a:prstGeom prst="rect">
              <a:avLst/>
            </a:prstGeom>
          </p:spPr>
          <p:txBody>
            <a:bodyPr lIns="50800" tIns="50800" rIns="50800" bIns="50800" rtlCol="0" anchor="ctr"/>
            <a:lstStyle/>
            <a:p>
              <a:pPr algn="ctr">
                <a:lnSpc>
                  <a:spcPts val="3769"/>
                </a:lnSpc>
              </a:pPr>
              <a:endParaRPr b="1"/>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155048" y="1610258"/>
            <a:ext cx="7172737" cy="678928"/>
          </a:xfrm>
          <a:prstGeom prst="rect">
            <a:avLst/>
          </a:prstGeom>
        </p:spPr>
        <p:txBody>
          <a:bodyPr lIns="0" tIns="0" rIns="0" bIns="0" rtlCol="0" anchor="t">
            <a:spAutoFit/>
          </a:bodyPr>
          <a:lstStyle/>
          <a:p>
            <a:pPr algn="l">
              <a:lnSpc>
                <a:spcPts val="5215"/>
              </a:lnSpc>
            </a:pPr>
            <a:r>
              <a:rPr lang="en-US" sz="4741" b="1">
                <a:solidFill>
                  <a:srgbClr val="000000"/>
                </a:solidFill>
                <a:latin typeface="Inter Bold"/>
                <a:ea typeface="Inter Bold"/>
                <a:cs typeface="Inter Bold"/>
                <a:sym typeface="Inter Bold"/>
              </a:rPr>
              <a:t>Case study overview</a:t>
            </a:r>
          </a:p>
        </p:txBody>
      </p:sp>
      <p:sp>
        <p:nvSpPr>
          <p:cNvPr id="3" name="TextBox 3"/>
          <p:cNvSpPr txBox="1"/>
          <p:nvPr/>
        </p:nvSpPr>
        <p:spPr>
          <a:xfrm>
            <a:off x="1155048" y="3670557"/>
            <a:ext cx="9005540" cy="5587743"/>
          </a:xfrm>
          <a:prstGeom prst="rect">
            <a:avLst/>
          </a:prstGeom>
        </p:spPr>
        <p:txBody>
          <a:bodyPr lIns="0" tIns="0" rIns="0" bIns="0" rtlCol="0" anchor="t">
            <a:spAutoFit/>
          </a:bodyPr>
          <a:lstStyle/>
          <a:p>
            <a:pPr algn="just">
              <a:lnSpc>
                <a:spcPts val="3150"/>
              </a:lnSpc>
            </a:pPr>
            <a:r>
              <a:rPr lang="en-US" sz="2100" spc="21">
                <a:solidFill>
                  <a:srgbClr val="000000"/>
                </a:solidFill>
                <a:latin typeface="Inter Light"/>
                <a:ea typeface="Inter Light"/>
                <a:cs typeface="Inter Light"/>
                <a:sym typeface="Inter Light"/>
              </a:rPr>
              <a:t>Mid Staffordshire NHS Foundation Trust was an NHS provider of hospital services in England, in which there were severe care failures between 2005 and 2009. The distinguished characteristics of the time were poor baseline care, the lack of leadership and sound clinical governance, and the lack of responsiveness to complaints, employee issues, and abnormal mortality rates (Francis, 2013).</a:t>
            </a:r>
          </a:p>
          <a:p>
            <a:pPr algn="just">
              <a:lnSpc>
                <a:spcPts val="3150"/>
              </a:lnSpc>
            </a:pPr>
            <a:endParaRPr lang="en-US" sz="2100" spc="21">
              <a:solidFill>
                <a:srgbClr val="000000"/>
              </a:solidFill>
              <a:latin typeface="Inter Light"/>
              <a:ea typeface="Inter Light"/>
              <a:cs typeface="Inter Light"/>
              <a:sym typeface="Inter Light"/>
            </a:endParaRPr>
          </a:p>
          <a:p>
            <a:pPr algn="just">
              <a:lnSpc>
                <a:spcPts val="3150"/>
              </a:lnSpc>
            </a:pPr>
            <a:r>
              <a:rPr lang="en-US" sz="2100" spc="21">
                <a:solidFill>
                  <a:srgbClr val="000000"/>
                </a:solidFill>
                <a:latin typeface="Inter Light"/>
                <a:ea typeface="Inter Light"/>
                <a:cs typeface="Inter Light"/>
                <a:sym typeface="Inter Light"/>
              </a:rPr>
              <a:t>The case is significant to quality assurance learning as it demonstrates that ineffective assurance systems, poor safety culture, and weak leadership may permit the harm to continue. It emphasises the importance of good governance, transparent reporting and patient-focused quality control to defend safety, enhance outcomes and equitable care.</a:t>
            </a:r>
          </a:p>
          <a:p>
            <a:pPr algn="just">
              <a:lnSpc>
                <a:spcPts val="3150"/>
              </a:lnSpc>
            </a:pPr>
            <a:endParaRPr lang="en-US" sz="2100" spc="21">
              <a:solidFill>
                <a:srgbClr val="000000"/>
              </a:solidFill>
              <a:latin typeface="Inter Light"/>
              <a:ea typeface="Inter Light"/>
              <a:cs typeface="Inter Light"/>
              <a:sym typeface="Inter Light"/>
            </a:endParaRPr>
          </a:p>
        </p:txBody>
      </p:sp>
      <p:grpSp>
        <p:nvGrpSpPr>
          <p:cNvPr id="4" name="Group 4"/>
          <p:cNvGrpSpPr/>
          <p:nvPr/>
        </p:nvGrpSpPr>
        <p:grpSpPr>
          <a:xfrm>
            <a:off x="-1170472" y="-897397"/>
            <a:ext cx="1782017" cy="6493122"/>
            <a:chOff x="0" y="0"/>
            <a:chExt cx="469338" cy="1710123"/>
          </a:xfrm>
        </p:grpSpPr>
        <p:sp>
          <p:nvSpPr>
            <p:cNvPr id="5" name="Freeform 5"/>
            <p:cNvSpPr/>
            <p:nvPr/>
          </p:nvSpPr>
          <p:spPr>
            <a:xfrm>
              <a:off x="0" y="0"/>
              <a:ext cx="469338" cy="1710123"/>
            </a:xfrm>
            <a:custGeom>
              <a:avLst/>
              <a:gdLst/>
              <a:ahLst/>
              <a:cxnLst/>
              <a:rect l="l" t="t" r="r" b="b"/>
              <a:pathLst>
                <a:path w="469338" h="1710123">
                  <a:moveTo>
                    <a:pt x="234669" y="0"/>
                  </a:moveTo>
                  <a:lnTo>
                    <a:pt x="234669" y="0"/>
                  </a:lnTo>
                  <a:cubicBezTo>
                    <a:pt x="364273" y="0"/>
                    <a:pt x="469338" y="105065"/>
                    <a:pt x="469338" y="234669"/>
                  </a:cubicBezTo>
                  <a:lnTo>
                    <a:pt x="469338" y="1475454"/>
                  </a:lnTo>
                  <a:cubicBezTo>
                    <a:pt x="469338" y="1605058"/>
                    <a:pt x="364273" y="1710123"/>
                    <a:pt x="234669" y="1710123"/>
                  </a:cubicBezTo>
                  <a:lnTo>
                    <a:pt x="234669" y="1710123"/>
                  </a:lnTo>
                  <a:cubicBezTo>
                    <a:pt x="105065" y="1710123"/>
                    <a:pt x="0" y="1605058"/>
                    <a:pt x="0" y="1475454"/>
                  </a:cubicBezTo>
                  <a:lnTo>
                    <a:pt x="0" y="234669"/>
                  </a:lnTo>
                  <a:cubicBezTo>
                    <a:pt x="0" y="105065"/>
                    <a:pt x="105065" y="0"/>
                    <a:pt x="234669" y="0"/>
                  </a:cubicBezTo>
                  <a:close/>
                </a:path>
              </a:pathLst>
            </a:custGeom>
            <a:solidFill>
              <a:srgbClr val="008ECA"/>
            </a:solidFill>
          </p:spPr>
          <p:txBody>
            <a:bodyPr/>
            <a:lstStyle/>
            <a:p>
              <a:endParaRPr lang="en-US"/>
            </a:p>
          </p:txBody>
        </p:sp>
        <p:sp>
          <p:nvSpPr>
            <p:cNvPr id="6" name="TextBox 6"/>
            <p:cNvSpPr txBox="1"/>
            <p:nvPr/>
          </p:nvSpPr>
          <p:spPr>
            <a:xfrm>
              <a:off x="0" y="-66675"/>
              <a:ext cx="469338" cy="1776798"/>
            </a:xfrm>
            <a:prstGeom prst="rect">
              <a:avLst/>
            </a:prstGeom>
          </p:spPr>
          <p:txBody>
            <a:bodyPr lIns="50800" tIns="50800" rIns="50800" bIns="50800" rtlCol="0" anchor="ctr"/>
            <a:lstStyle/>
            <a:p>
              <a:pPr algn="ctr">
                <a:lnSpc>
                  <a:spcPts val="3769"/>
                </a:lnSpc>
              </a:pPr>
              <a:endParaRPr/>
            </a:p>
          </p:txBody>
        </p:sp>
      </p:grpSp>
      <p:grpSp>
        <p:nvGrpSpPr>
          <p:cNvPr id="7" name="Group 7"/>
          <p:cNvGrpSpPr/>
          <p:nvPr/>
        </p:nvGrpSpPr>
        <p:grpSpPr>
          <a:xfrm>
            <a:off x="11208339" y="1781643"/>
            <a:ext cx="11448310" cy="6399941"/>
            <a:chOff x="0" y="0"/>
            <a:chExt cx="3445498" cy="1926134"/>
          </a:xfrm>
        </p:grpSpPr>
        <p:sp>
          <p:nvSpPr>
            <p:cNvPr id="8" name="Freeform 8"/>
            <p:cNvSpPr/>
            <p:nvPr/>
          </p:nvSpPr>
          <p:spPr>
            <a:xfrm>
              <a:off x="0" y="0"/>
              <a:ext cx="3445498" cy="1926134"/>
            </a:xfrm>
            <a:custGeom>
              <a:avLst/>
              <a:gdLst/>
              <a:ahLst/>
              <a:cxnLst/>
              <a:rect l="l" t="t" r="r" b="b"/>
              <a:pathLst>
                <a:path w="3445498" h="1926134">
                  <a:moveTo>
                    <a:pt x="676250" y="0"/>
                  </a:moveTo>
                  <a:lnTo>
                    <a:pt x="2769248" y="0"/>
                  </a:lnTo>
                  <a:cubicBezTo>
                    <a:pt x="2948600" y="0"/>
                    <a:pt x="3120607" y="71248"/>
                    <a:pt x="3247429" y="198069"/>
                  </a:cubicBezTo>
                  <a:cubicBezTo>
                    <a:pt x="3374250" y="324891"/>
                    <a:pt x="3445498" y="496897"/>
                    <a:pt x="3445498" y="676250"/>
                  </a:cubicBezTo>
                  <a:lnTo>
                    <a:pt x="3445498" y="1249884"/>
                  </a:lnTo>
                  <a:cubicBezTo>
                    <a:pt x="3445498" y="1429237"/>
                    <a:pt x="3374250" y="1601244"/>
                    <a:pt x="3247429" y="1728065"/>
                  </a:cubicBezTo>
                  <a:cubicBezTo>
                    <a:pt x="3120607" y="1854887"/>
                    <a:pt x="2948600" y="1926134"/>
                    <a:pt x="2769248" y="1926134"/>
                  </a:cubicBezTo>
                  <a:lnTo>
                    <a:pt x="676250" y="1926134"/>
                  </a:lnTo>
                  <a:cubicBezTo>
                    <a:pt x="496897" y="1926134"/>
                    <a:pt x="324891" y="1854887"/>
                    <a:pt x="198069" y="1728065"/>
                  </a:cubicBezTo>
                  <a:cubicBezTo>
                    <a:pt x="71248" y="1601244"/>
                    <a:pt x="0" y="1429237"/>
                    <a:pt x="0" y="1249884"/>
                  </a:cubicBezTo>
                  <a:lnTo>
                    <a:pt x="0" y="676250"/>
                  </a:lnTo>
                  <a:cubicBezTo>
                    <a:pt x="0" y="496897"/>
                    <a:pt x="71248" y="324891"/>
                    <a:pt x="198069" y="198069"/>
                  </a:cubicBezTo>
                  <a:cubicBezTo>
                    <a:pt x="324891" y="71248"/>
                    <a:pt x="496897" y="0"/>
                    <a:pt x="676250" y="0"/>
                  </a:cubicBezTo>
                  <a:close/>
                </a:path>
              </a:pathLst>
            </a:custGeom>
            <a:solidFill>
              <a:srgbClr val="015E9A"/>
            </a:solidFill>
          </p:spPr>
          <p:txBody>
            <a:bodyPr/>
            <a:lstStyle/>
            <a:p>
              <a:endParaRPr lang="en-US"/>
            </a:p>
          </p:txBody>
        </p:sp>
        <p:sp>
          <p:nvSpPr>
            <p:cNvPr id="9" name="TextBox 9"/>
            <p:cNvSpPr txBox="1"/>
            <p:nvPr/>
          </p:nvSpPr>
          <p:spPr>
            <a:xfrm>
              <a:off x="0" y="-66675"/>
              <a:ext cx="3445498" cy="1992809"/>
            </a:xfrm>
            <a:prstGeom prst="rect">
              <a:avLst/>
            </a:prstGeom>
          </p:spPr>
          <p:txBody>
            <a:bodyPr lIns="50800" tIns="50800" rIns="50800" bIns="50800" rtlCol="0" anchor="ctr"/>
            <a:lstStyle/>
            <a:p>
              <a:pPr algn="ctr">
                <a:lnSpc>
                  <a:spcPts val="3769"/>
                </a:lnSpc>
              </a:pPr>
              <a:endParaRPr/>
            </a:p>
          </p:txBody>
        </p:sp>
      </p:grpSp>
      <p:sp>
        <p:nvSpPr>
          <p:cNvPr id="10" name="Freeform 10"/>
          <p:cNvSpPr/>
          <p:nvPr/>
        </p:nvSpPr>
        <p:spPr>
          <a:xfrm>
            <a:off x="11721210" y="2291859"/>
            <a:ext cx="6740863" cy="6740863"/>
          </a:xfrm>
          <a:custGeom>
            <a:avLst/>
            <a:gdLst/>
            <a:ahLst/>
            <a:cxnLst/>
            <a:rect l="l" t="t" r="r" b="b"/>
            <a:pathLst>
              <a:path w="6740863" h="6740863">
                <a:moveTo>
                  <a:pt x="0" y="0"/>
                </a:moveTo>
                <a:lnTo>
                  <a:pt x="6740864" y="0"/>
                </a:lnTo>
                <a:lnTo>
                  <a:pt x="6740864" y="6740864"/>
                </a:lnTo>
                <a:lnTo>
                  <a:pt x="0" y="6740864"/>
                </a:lnTo>
                <a:lnTo>
                  <a:pt x="0" y="0"/>
                </a:lnTo>
                <a:close/>
              </a:path>
            </a:pathLst>
          </a:custGeom>
          <a:blipFill>
            <a:blip r:embed="rId2">
              <a:alphaModFix amt="30000"/>
              <a:extLst>
                <a:ext uri="{96DAC541-7B7A-43D3-8B79-37D633B846F1}">
                  <asvg:svgBlip xmlns:asvg="http://schemas.microsoft.com/office/drawing/2016/SVG/main" xmlns="" r:embed="rId3"/>
                </a:ext>
              </a:extLst>
            </a:blip>
            <a:stretch>
              <a:fillRect/>
            </a:stretch>
          </a:blipFill>
          <a:ln cap="sq">
            <a:noFill/>
            <a:prstDash val="solid"/>
            <a:miter/>
          </a:ln>
        </p:spPr>
        <p:txBody>
          <a:bodyPr/>
          <a:lstStyle/>
          <a:p>
            <a:endParaRPr lang="en-US"/>
          </a:p>
        </p:txBody>
      </p:sp>
      <p:grpSp>
        <p:nvGrpSpPr>
          <p:cNvPr id="11" name="Group 11"/>
          <p:cNvGrpSpPr/>
          <p:nvPr/>
        </p:nvGrpSpPr>
        <p:grpSpPr>
          <a:xfrm>
            <a:off x="11721210" y="2291859"/>
            <a:ext cx="5379507" cy="537950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4"/>
              <a:stretch>
                <a:fillRect l="-14525" r="-32804"/>
              </a:stretch>
            </a:blipFill>
          </p:spPr>
          <p:txBody>
            <a:bodyPr/>
            <a:lstStyle/>
            <a:p>
              <a:endParaRPr lang="en-US"/>
            </a:p>
          </p:txBody>
        </p:sp>
      </p:grpSp>
      <p:sp>
        <p:nvSpPr>
          <p:cNvPr id="13" name="Freeform 13"/>
          <p:cNvSpPr/>
          <p:nvPr/>
        </p:nvSpPr>
        <p:spPr>
          <a:xfrm>
            <a:off x="-16697" y="9258300"/>
            <a:ext cx="1063181" cy="1171189"/>
          </a:xfrm>
          <a:custGeom>
            <a:avLst/>
            <a:gdLst/>
            <a:ahLst/>
            <a:cxnLst/>
            <a:rect l="l" t="t" r="r" b="b"/>
            <a:pathLst>
              <a:path w="1063181" h="1171189">
                <a:moveTo>
                  <a:pt x="0" y="0"/>
                </a:moveTo>
                <a:lnTo>
                  <a:pt x="1063181" y="0"/>
                </a:lnTo>
                <a:lnTo>
                  <a:pt x="1063181" y="1171189"/>
                </a:lnTo>
                <a:lnTo>
                  <a:pt x="0" y="1171189"/>
                </a:lnTo>
                <a:lnTo>
                  <a:pt x="0" y="0"/>
                </a:lnTo>
                <a:close/>
              </a:path>
            </a:pathLst>
          </a:custGeom>
          <a:blipFill>
            <a:blip r:embed="rId5" cstate="print">
              <a:extLst>
                <a:ext uri="{96DAC541-7B7A-43D3-8B79-37D633B846F1}">
                  <asvg:svgBlip xmlns:asvg="http://schemas.microsoft.com/office/drawing/2016/SVG/main" xmlns="" r:embed="rId6"/>
                </a:ext>
              </a:extLst>
            </a:blip>
            <a:stretch>
              <a:fillRect l="-111064" b="-95510"/>
            </a:stretch>
          </a:blipFill>
        </p:spPr>
        <p:txBody>
          <a:bodyPr/>
          <a:lstStyle/>
          <a:p>
            <a:endParaRPr lang="en-US"/>
          </a:p>
        </p:txBody>
      </p:sp>
      <p:sp>
        <p:nvSpPr>
          <p:cNvPr id="14" name="Freeform 14"/>
          <p:cNvSpPr/>
          <p:nvPr/>
        </p:nvSpPr>
        <p:spPr>
          <a:xfrm>
            <a:off x="1155048" y="2750017"/>
            <a:ext cx="1973914" cy="261544"/>
          </a:xfrm>
          <a:custGeom>
            <a:avLst/>
            <a:gdLst/>
            <a:ahLst/>
            <a:cxnLst/>
            <a:rect l="l" t="t" r="r" b="b"/>
            <a:pathLst>
              <a:path w="1973914" h="261544">
                <a:moveTo>
                  <a:pt x="0" y="0"/>
                </a:moveTo>
                <a:lnTo>
                  <a:pt x="1973915" y="0"/>
                </a:lnTo>
                <a:lnTo>
                  <a:pt x="1973915" y="261544"/>
                </a:lnTo>
                <a:lnTo>
                  <a:pt x="0" y="261544"/>
                </a:lnTo>
                <a:lnTo>
                  <a:pt x="0" y="0"/>
                </a:lnTo>
                <a:close/>
              </a:path>
            </a:pathLst>
          </a:custGeom>
          <a:blipFill>
            <a:blip r:embed="rId7">
              <a:extLst>
                <a:ext uri="{96DAC541-7B7A-43D3-8B79-37D633B846F1}">
                  <asvg:svgBlip xmlns:asvg="http://schemas.microsoft.com/office/drawing/2016/SVG/main" xmlns="" r:embed="rId8"/>
                </a:ext>
              </a:extLst>
            </a:blip>
            <a:stretch>
              <a:fillRect/>
            </a:stretch>
          </a:blipFill>
        </p:spPr>
        <p:txBody>
          <a:bodyPr/>
          <a:lstStyle/>
          <a:p>
            <a:endParaRPr lang="en-US"/>
          </a:p>
        </p:txBody>
      </p:sp>
      <p:sp>
        <p:nvSpPr>
          <p:cNvPr id="15" name="Freeform 15"/>
          <p:cNvSpPr/>
          <p:nvPr/>
        </p:nvSpPr>
        <p:spPr>
          <a:xfrm>
            <a:off x="17513745" y="-125128"/>
            <a:ext cx="1002748" cy="992720"/>
          </a:xfrm>
          <a:custGeom>
            <a:avLst/>
            <a:gdLst/>
            <a:ahLst/>
            <a:cxnLst/>
            <a:rect l="l" t="t" r="r" b="b"/>
            <a:pathLst>
              <a:path w="1002748" h="992720">
                <a:moveTo>
                  <a:pt x="0" y="0"/>
                </a:moveTo>
                <a:lnTo>
                  <a:pt x="1002748" y="0"/>
                </a:lnTo>
                <a:lnTo>
                  <a:pt x="1002748" y="992720"/>
                </a:lnTo>
                <a:lnTo>
                  <a:pt x="0" y="992720"/>
                </a:lnTo>
                <a:lnTo>
                  <a:pt x="0" y="0"/>
                </a:lnTo>
                <a:close/>
              </a:path>
            </a:pathLst>
          </a:custGeom>
          <a:blipFill>
            <a:blip r:embed="rId9" cstate="print">
              <a:alphaModFix amt="13000"/>
              <a:extLst>
                <a:ext uri="{96DAC541-7B7A-43D3-8B79-37D633B846F1}">
                  <asvg:svgBlip xmlns:asvg="http://schemas.microsoft.com/office/drawing/2016/SVG/main" xmlns="" r:embed="rId10"/>
                </a:ext>
              </a:extLst>
            </a:blip>
            <a:stretch>
              <a:fillRect/>
            </a:stretch>
          </a:blipFill>
        </p:spPr>
        <p:txBody>
          <a:bodyPr/>
          <a:lstStyle/>
          <a:p>
            <a:endParaRPr lang="en-US"/>
          </a:p>
        </p:txBody>
      </p:sp>
      <p:sp>
        <p:nvSpPr>
          <p:cNvPr id="16" name="Freeform 16"/>
          <p:cNvSpPr/>
          <p:nvPr/>
        </p:nvSpPr>
        <p:spPr>
          <a:xfrm>
            <a:off x="11423681" y="7525960"/>
            <a:ext cx="1225572" cy="1204125"/>
          </a:xfrm>
          <a:custGeom>
            <a:avLst/>
            <a:gdLst/>
            <a:ahLst/>
            <a:cxnLst/>
            <a:rect l="l" t="t" r="r" b="b"/>
            <a:pathLst>
              <a:path w="1225572" h="1204125">
                <a:moveTo>
                  <a:pt x="0" y="0"/>
                </a:moveTo>
                <a:lnTo>
                  <a:pt x="1225573" y="0"/>
                </a:lnTo>
                <a:lnTo>
                  <a:pt x="1225573" y="1204124"/>
                </a:lnTo>
                <a:lnTo>
                  <a:pt x="0" y="1204124"/>
                </a:lnTo>
                <a:lnTo>
                  <a:pt x="0" y="0"/>
                </a:lnTo>
                <a:close/>
              </a:path>
            </a:pathLst>
          </a:custGeom>
          <a:blipFill>
            <a:blip r:embed="rId11" cstate="print">
              <a:extLst>
                <a:ext uri="{96DAC541-7B7A-43D3-8B79-37D633B846F1}">
                  <asvg:svgBlip xmlns:asvg="http://schemas.microsoft.com/office/drawing/2016/SVG/main" xmlns="" r:embed="rId12"/>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40005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txBody>
          <a:bodyPr/>
          <a:lstStyle/>
          <a:p>
            <a:endParaRPr lang="en-US"/>
          </a:p>
        </p:txBody>
      </p:sp>
      <p:grpSp>
        <p:nvGrpSpPr>
          <p:cNvPr id="3" name="Group 3"/>
          <p:cNvGrpSpPr/>
          <p:nvPr/>
        </p:nvGrpSpPr>
        <p:grpSpPr>
          <a:xfrm>
            <a:off x="10063267" y="3848874"/>
            <a:ext cx="973044" cy="5005566"/>
            <a:chOff x="0" y="0"/>
            <a:chExt cx="256275" cy="1318338"/>
          </a:xfrm>
        </p:grpSpPr>
        <p:sp>
          <p:nvSpPr>
            <p:cNvPr id="4" name="Freeform 4"/>
            <p:cNvSpPr/>
            <p:nvPr/>
          </p:nvSpPr>
          <p:spPr>
            <a:xfrm>
              <a:off x="0" y="0"/>
              <a:ext cx="256275" cy="1318338"/>
            </a:xfrm>
            <a:custGeom>
              <a:avLst/>
              <a:gdLst/>
              <a:ahLst/>
              <a:cxnLst/>
              <a:rect l="l" t="t" r="r" b="b"/>
              <a:pathLst>
                <a:path w="256275" h="1318338">
                  <a:moveTo>
                    <a:pt x="128137" y="0"/>
                  </a:moveTo>
                  <a:lnTo>
                    <a:pt x="128137" y="0"/>
                  </a:lnTo>
                  <a:cubicBezTo>
                    <a:pt x="162122" y="0"/>
                    <a:pt x="194714" y="13500"/>
                    <a:pt x="218744" y="37531"/>
                  </a:cubicBezTo>
                  <a:cubicBezTo>
                    <a:pt x="242775" y="61561"/>
                    <a:pt x="256275" y="94153"/>
                    <a:pt x="256275" y="128137"/>
                  </a:cubicBezTo>
                  <a:lnTo>
                    <a:pt x="256275" y="1190201"/>
                  </a:lnTo>
                  <a:cubicBezTo>
                    <a:pt x="256275" y="1224185"/>
                    <a:pt x="242775" y="1256777"/>
                    <a:pt x="218744" y="1280808"/>
                  </a:cubicBezTo>
                  <a:cubicBezTo>
                    <a:pt x="194714" y="1304838"/>
                    <a:pt x="162122" y="1318338"/>
                    <a:pt x="128137" y="1318338"/>
                  </a:cubicBezTo>
                  <a:lnTo>
                    <a:pt x="128137" y="1318338"/>
                  </a:lnTo>
                  <a:cubicBezTo>
                    <a:pt x="94153" y="1318338"/>
                    <a:pt x="61561" y="1304838"/>
                    <a:pt x="37531" y="1280808"/>
                  </a:cubicBezTo>
                  <a:cubicBezTo>
                    <a:pt x="13500" y="1256777"/>
                    <a:pt x="0" y="1224185"/>
                    <a:pt x="0" y="1190201"/>
                  </a:cubicBezTo>
                  <a:lnTo>
                    <a:pt x="0" y="128137"/>
                  </a:lnTo>
                  <a:cubicBezTo>
                    <a:pt x="0" y="94153"/>
                    <a:pt x="13500" y="61561"/>
                    <a:pt x="37531" y="37531"/>
                  </a:cubicBezTo>
                  <a:cubicBezTo>
                    <a:pt x="61561" y="13500"/>
                    <a:pt x="94153" y="0"/>
                    <a:pt x="128137" y="0"/>
                  </a:cubicBezTo>
                  <a:close/>
                </a:path>
              </a:pathLst>
            </a:custGeom>
            <a:solidFill>
              <a:srgbClr val="015E9A"/>
            </a:solidFill>
          </p:spPr>
          <p:txBody>
            <a:bodyPr/>
            <a:lstStyle/>
            <a:p>
              <a:endParaRPr lang="en-US"/>
            </a:p>
          </p:txBody>
        </p:sp>
        <p:sp>
          <p:nvSpPr>
            <p:cNvPr id="5" name="TextBox 5"/>
            <p:cNvSpPr txBox="1"/>
            <p:nvPr/>
          </p:nvSpPr>
          <p:spPr>
            <a:xfrm>
              <a:off x="0" y="-66675"/>
              <a:ext cx="256275" cy="1385013"/>
            </a:xfrm>
            <a:prstGeom prst="rect">
              <a:avLst/>
            </a:prstGeom>
          </p:spPr>
          <p:txBody>
            <a:bodyPr lIns="50800" tIns="50800" rIns="50800" bIns="50800" rtlCol="0" anchor="ctr"/>
            <a:lstStyle/>
            <a:p>
              <a:pPr algn="ctr">
                <a:lnSpc>
                  <a:spcPts val="3449"/>
                </a:lnSpc>
              </a:pPr>
              <a:endParaRPr/>
            </a:p>
          </p:txBody>
        </p:sp>
      </p:grpSp>
      <p:grpSp>
        <p:nvGrpSpPr>
          <p:cNvPr id="6" name="Group 6"/>
          <p:cNvGrpSpPr/>
          <p:nvPr/>
        </p:nvGrpSpPr>
        <p:grpSpPr>
          <a:xfrm>
            <a:off x="2037831" y="3848874"/>
            <a:ext cx="973044" cy="5005566"/>
            <a:chOff x="0" y="0"/>
            <a:chExt cx="256275" cy="1318338"/>
          </a:xfrm>
        </p:grpSpPr>
        <p:sp>
          <p:nvSpPr>
            <p:cNvPr id="7" name="Freeform 7"/>
            <p:cNvSpPr/>
            <p:nvPr/>
          </p:nvSpPr>
          <p:spPr>
            <a:xfrm>
              <a:off x="0" y="0"/>
              <a:ext cx="256275" cy="1318338"/>
            </a:xfrm>
            <a:custGeom>
              <a:avLst/>
              <a:gdLst/>
              <a:ahLst/>
              <a:cxnLst/>
              <a:rect l="l" t="t" r="r" b="b"/>
              <a:pathLst>
                <a:path w="256275" h="1318338">
                  <a:moveTo>
                    <a:pt x="128137" y="0"/>
                  </a:moveTo>
                  <a:lnTo>
                    <a:pt x="128137" y="0"/>
                  </a:lnTo>
                  <a:cubicBezTo>
                    <a:pt x="162122" y="0"/>
                    <a:pt x="194714" y="13500"/>
                    <a:pt x="218744" y="37531"/>
                  </a:cubicBezTo>
                  <a:cubicBezTo>
                    <a:pt x="242775" y="61561"/>
                    <a:pt x="256275" y="94153"/>
                    <a:pt x="256275" y="128137"/>
                  </a:cubicBezTo>
                  <a:lnTo>
                    <a:pt x="256275" y="1190201"/>
                  </a:lnTo>
                  <a:cubicBezTo>
                    <a:pt x="256275" y="1224185"/>
                    <a:pt x="242775" y="1256777"/>
                    <a:pt x="218744" y="1280808"/>
                  </a:cubicBezTo>
                  <a:cubicBezTo>
                    <a:pt x="194714" y="1304838"/>
                    <a:pt x="162122" y="1318338"/>
                    <a:pt x="128137" y="1318338"/>
                  </a:cubicBezTo>
                  <a:lnTo>
                    <a:pt x="128137" y="1318338"/>
                  </a:lnTo>
                  <a:cubicBezTo>
                    <a:pt x="94153" y="1318338"/>
                    <a:pt x="61561" y="1304838"/>
                    <a:pt x="37531" y="1280808"/>
                  </a:cubicBezTo>
                  <a:cubicBezTo>
                    <a:pt x="13500" y="1256777"/>
                    <a:pt x="0" y="1224185"/>
                    <a:pt x="0" y="1190201"/>
                  </a:cubicBezTo>
                  <a:lnTo>
                    <a:pt x="0" y="128137"/>
                  </a:lnTo>
                  <a:cubicBezTo>
                    <a:pt x="0" y="94153"/>
                    <a:pt x="13500" y="61561"/>
                    <a:pt x="37531" y="37531"/>
                  </a:cubicBezTo>
                  <a:cubicBezTo>
                    <a:pt x="61561" y="13500"/>
                    <a:pt x="94153" y="0"/>
                    <a:pt x="128137" y="0"/>
                  </a:cubicBezTo>
                  <a:close/>
                </a:path>
              </a:pathLst>
            </a:custGeom>
            <a:solidFill>
              <a:srgbClr val="015E9A"/>
            </a:solidFill>
          </p:spPr>
          <p:txBody>
            <a:bodyPr/>
            <a:lstStyle/>
            <a:p>
              <a:endParaRPr lang="en-US"/>
            </a:p>
          </p:txBody>
        </p:sp>
        <p:sp>
          <p:nvSpPr>
            <p:cNvPr id="8" name="TextBox 8"/>
            <p:cNvSpPr txBox="1"/>
            <p:nvPr/>
          </p:nvSpPr>
          <p:spPr>
            <a:xfrm>
              <a:off x="0" y="-66675"/>
              <a:ext cx="256275" cy="1385013"/>
            </a:xfrm>
            <a:prstGeom prst="rect">
              <a:avLst/>
            </a:prstGeom>
          </p:spPr>
          <p:txBody>
            <a:bodyPr lIns="50800" tIns="50800" rIns="50800" bIns="50800" rtlCol="0" anchor="ctr"/>
            <a:lstStyle/>
            <a:p>
              <a:pPr algn="ctr">
                <a:lnSpc>
                  <a:spcPts val="3449"/>
                </a:lnSpc>
              </a:pPr>
              <a:endParaRPr/>
            </a:p>
          </p:txBody>
        </p:sp>
      </p:grpSp>
      <p:sp>
        <p:nvSpPr>
          <p:cNvPr id="9" name="AutoShape 9"/>
          <p:cNvSpPr/>
          <p:nvPr/>
        </p:nvSpPr>
        <p:spPr>
          <a:xfrm>
            <a:off x="3525225" y="6227664"/>
            <a:ext cx="4695012" cy="0"/>
          </a:xfrm>
          <a:prstGeom prst="line">
            <a:avLst/>
          </a:prstGeom>
          <a:ln w="9525" cap="flat">
            <a:solidFill>
              <a:srgbClr val="000000"/>
            </a:solidFill>
            <a:prstDash val="solid"/>
            <a:headEnd type="none" w="sm" len="sm"/>
            <a:tailEnd type="none" w="sm" len="sm"/>
          </a:ln>
        </p:spPr>
        <p:txBody>
          <a:bodyPr/>
          <a:lstStyle/>
          <a:p>
            <a:endParaRPr lang="en-US"/>
          </a:p>
        </p:txBody>
      </p:sp>
      <p:sp>
        <p:nvSpPr>
          <p:cNvPr id="10" name="AutoShape 10"/>
          <p:cNvSpPr/>
          <p:nvPr/>
        </p:nvSpPr>
        <p:spPr>
          <a:xfrm>
            <a:off x="11550661" y="6351657"/>
            <a:ext cx="4695012" cy="0"/>
          </a:xfrm>
          <a:prstGeom prst="line">
            <a:avLst/>
          </a:prstGeom>
          <a:ln w="9525" cap="flat">
            <a:solidFill>
              <a:srgbClr val="000000"/>
            </a:solidFill>
            <a:prstDash val="solid"/>
            <a:headEnd type="none" w="sm" len="sm"/>
            <a:tailEnd type="none" w="sm" len="sm"/>
          </a:ln>
        </p:spPr>
        <p:txBody>
          <a:bodyPr/>
          <a:lstStyle/>
          <a:p>
            <a:endParaRPr lang="en-US"/>
          </a:p>
        </p:txBody>
      </p:sp>
      <p:sp>
        <p:nvSpPr>
          <p:cNvPr id="11" name="Freeform 11"/>
          <p:cNvSpPr/>
          <p:nvPr/>
        </p:nvSpPr>
        <p:spPr>
          <a:xfrm>
            <a:off x="2265330" y="4762439"/>
            <a:ext cx="518046" cy="518046"/>
          </a:xfrm>
          <a:custGeom>
            <a:avLst/>
            <a:gdLst/>
            <a:ahLst/>
            <a:cxnLst/>
            <a:rect l="l" t="t" r="r" b="b"/>
            <a:pathLst>
              <a:path w="518046" h="518046">
                <a:moveTo>
                  <a:pt x="0" y="0"/>
                </a:moveTo>
                <a:lnTo>
                  <a:pt x="518046" y="0"/>
                </a:lnTo>
                <a:lnTo>
                  <a:pt x="518046" y="518046"/>
                </a:lnTo>
                <a:lnTo>
                  <a:pt x="0" y="518046"/>
                </a:lnTo>
                <a:lnTo>
                  <a:pt x="0" y="0"/>
                </a:lnTo>
                <a:close/>
              </a:path>
            </a:pathLst>
          </a:custGeom>
          <a:blipFill>
            <a:blip r:embed="rId3" cstate="print">
              <a:extLst>
                <a:ext uri="{96DAC541-7B7A-43D3-8B79-37D633B846F1}">
                  <asvg:svgBlip xmlns:asvg="http://schemas.microsoft.com/office/drawing/2016/SVG/main" xmlns="" r:embed="rId4"/>
                </a:ext>
              </a:extLst>
            </a:blip>
            <a:stretch>
              <a:fillRect/>
            </a:stretch>
          </a:blipFill>
        </p:spPr>
        <p:txBody>
          <a:bodyPr/>
          <a:lstStyle/>
          <a:p>
            <a:endParaRPr lang="en-US"/>
          </a:p>
        </p:txBody>
      </p:sp>
      <p:sp>
        <p:nvSpPr>
          <p:cNvPr id="12" name="Freeform 12"/>
          <p:cNvSpPr/>
          <p:nvPr/>
        </p:nvSpPr>
        <p:spPr>
          <a:xfrm>
            <a:off x="2265330" y="7427063"/>
            <a:ext cx="518046" cy="518046"/>
          </a:xfrm>
          <a:custGeom>
            <a:avLst/>
            <a:gdLst/>
            <a:ahLst/>
            <a:cxnLst/>
            <a:rect l="l" t="t" r="r" b="b"/>
            <a:pathLst>
              <a:path w="518046" h="518046">
                <a:moveTo>
                  <a:pt x="0" y="0"/>
                </a:moveTo>
                <a:lnTo>
                  <a:pt x="518046" y="0"/>
                </a:lnTo>
                <a:lnTo>
                  <a:pt x="518046" y="518045"/>
                </a:lnTo>
                <a:lnTo>
                  <a:pt x="0" y="518045"/>
                </a:lnTo>
                <a:lnTo>
                  <a:pt x="0" y="0"/>
                </a:lnTo>
                <a:close/>
              </a:path>
            </a:pathLst>
          </a:custGeom>
          <a:blipFill>
            <a:blip r:embed="rId5" cstate="print">
              <a:extLst>
                <a:ext uri="{96DAC541-7B7A-43D3-8B79-37D633B846F1}">
                  <asvg:svgBlip xmlns:asvg="http://schemas.microsoft.com/office/drawing/2016/SVG/main" xmlns="" r:embed="rId6"/>
                </a:ext>
              </a:extLst>
            </a:blip>
            <a:stretch>
              <a:fillRect/>
            </a:stretch>
          </a:blipFill>
        </p:spPr>
        <p:txBody>
          <a:bodyPr/>
          <a:lstStyle/>
          <a:p>
            <a:endParaRPr lang="en-US"/>
          </a:p>
        </p:txBody>
      </p:sp>
      <p:sp>
        <p:nvSpPr>
          <p:cNvPr id="13" name="Freeform 13"/>
          <p:cNvSpPr/>
          <p:nvPr/>
        </p:nvSpPr>
        <p:spPr>
          <a:xfrm>
            <a:off x="10290766" y="4762439"/>
            <a:ext cx="518046" cy="518046"/>
          </a:xfrm>
          <a:custGeom>
            <a:avLst/>
            <a:gdLst/>
            <a:ahLst/>
            <a:cxnLst/>
            <a:rect l="l" t="t" r="r" b="b"/>
            <a:pathLst>
              <a:path w="518046" h="518046">
                <a:moveTo>
                  <a:pt x="0" y="0"/>
                </a:moveTo>
                <a:lnTo>
                  <a:pt x="518046" y="0"/>
                </a:lnTo>
                <a:lnTo>
                  <a:pt x="518046" y="518046"/>
                </a:lnTo>
                <a:lnTo>
                  <a:pt x="0" y="518046"/>
                </a:lnTo>
                <a:lnTo>
                  <a:pt x="0" y="0"/>
                </a:lnTo>
                <a:close/>
              </a:path>
            </a:pathLst>
          </a:custGeom>
          <a:blipFill>
            <a:blip r:embed="rId7" cstate="print">
              <a:extLst>
                <a:ext uri="{96DAC541-7B7A-43D3-8B79-37D633B846F1}">
                  <asvg:svgBlip xmlns:asvg="http://schemas.microsoft.com/office/drawing/2016/SVG/main" xmlns="" r:embed="rId8"/>
                </a:ext>
              </a:extLst>
            </a:blip>
            <a:stretch>
              <a:fillRect/>
            </a:stretch>
          </a:blipFill>
          <a:ln cap="sq">
            <a:noFill/>
            <a:prstDash val="solid"/>
            <a:miter/>
          </a:ln>
        </p:spPr>
        <p:txBody>
          <a:bodyPr/>
          <a:lstStyle/>
          <a:p>
            <a:endParaRPr lang="en-US"/>
          </a:p>
        </p:txBody>
      </p:sp>
      <p:sp>
        <p:nvSpPr>
          <p:cNvPr id="14" name="Freeform 14"/>
          <p:cNvSpPr/>
          <p:nvPr/>
        </p:nvSpPr>
        <p:spPr>
          <a:xfrm>
            <a:off x="10430751" y="4902027"/>
            <a:ext cx="208391" cy="208391"/>
          </a:xfrm>
          <a:custGeom>
            <a:avLst/>
            <a:gdLst/>
            <a:ahLst/>
            <a:cxnLst/>
            <a:rect l="l" t="t" r="r" b="b"/>
            <a:pathLst>
              <a:path w="208391" h="208391">
                <a:moveTo>
                  <a:pt x="0" y="0"/>
                </a:moveTo>
                <a:lnTo>
                  <a:pt x="208391" y="0"/>
                </a:lnTo>
                <a:lnTo>
                  <a:pt x="208391" y="208391"/>
                </a:lnTo>
                <a:lnTo>
                  <a:pt x="0" y="208391"/>
                </a:lnTo>
                <a:lnTo>
                  <a:pt x="0" y="0"/>
                </a:lnTo>
                <a:close/>
              </a:path>
            </a:pathLst>
          </a:custGeom>
          <a:blipFill>
            <a:blip r:embed="rId9" cstate="print">
              <a:extLst>
                <a:ext uri="{96DAC541-7B7A-43D3-8B79-37D633B846F1}">
                  <asvg:svgBlip xmlns:asvg="http://schemas.microsoft.com/office/drawing/2016/SVG/main" xmlns="" r:embed="rId10"/>
                </a:ext>
              </a:extLst>
            </a:blip>
            <a:stretch>
              <a:fillRect/>
            </a:stretch>
          </a:blipFill>
        </p:spPr>
        <p:txBody>
          <a:bodyPr/>
          <a:lstStyle/>
          <a:p>
            <a:endParaRPr lang="en-US"/>
          </a:p>
        </p:txBody>
      </p:sp>
      <p:grpSp>
        <p:nvGrpSpPr>
          <p:cNvPr id="15" name="Group 15"/>
          <p:cNvGrpSpPr/>
          <p:nvPr/>
        </p:nvGrpSpPr>
        <p:grpSpPr>
          <a:xfrm>
            <a:off x="17194927" y="-2782287"/>
            <a:ext cx="3218603" cy="9952659"/>
            <a:chOff x="0" y="0"/>
            <a:chExt cx="847698" cy="2621277"/>
          </a:xfrm>
        </p:grpSpPr>
        <p:sp>
          <p:nvSpPr>
            <p:cNvPr id="16" name="Freeform 16"/>
            <p:cNvSpPr/>
            <p:nvPr/>
          </p:nvSpPr>
          <p:spPr>
            <a:xfrm>
              <a:off x="0" y="0"/>
              <a:ext cx="847698" cy="2621276"/>
            </a:xfrm>
            <a:custGeom>
              <a:avLst/>
              <a:gdLst/>
              <a:ahLst/>
              <a:cxnLst/>
              <a:rect l="l" t="t" r="r" b="b"/>
              <a:pathLst>
                <a:path w="847698" h="2621276">
                  <a:moveTo>
                    <a:pt x="423849" y="0"/>
                  </a:moveTo>
                  <a:lnTo>
                    <a:pt x="423849" y="0"/>
                  </a:lnTo>
                  <a:cubicBezTo>
                    <a:pt x="536261" y="0"/>
                    <a:pt x="644068" y="44655"/>
                    <a:pt x="723555" y="124142"/>
                  </a:cubicBezTo>
                  <a:cubicBezTo>
                    <a:pt x="803043" y="203630"/>
                    <a:pt x="847698" y="311437"/>
                    <a:pt x="847698" y="423849"/>
                  </a:cubicBezTo>
                  <a:lnTo>
                    <a:pt x="847698" y="2197427"/>
                  </a:lnTo>
                  <a:cubicBezTo>
                    <a:pt x="847698" y="2309839"/>
                    <a:pt x="803043" y="2417647"/>
                    <a:pt x="723555" y="2497134"/>
                  </a:cubicBezTo>
                  <a:cubicBezTo>
                    <a:pt x="644068" y="2576621"/>
                    <a:pt x="536261" y="2621276"/>
                    <a:pt x="423849" y="2621276"/>
                  </a:cubicBezTo>
                  <a:lnTo>
                    <a:pt x="423849" y="2621276"/>
                  </a:lnTo>
                  <a:cubicBezTo>
                    <a:pt x="189764" y="2621276"/>
                    <a:pt x="0" y="2431513"/>
                    <a:pt x="0" y="2197427"/>
                  </a:cubicBezTo>
                  <a:lnTo>
                    <a:pt x="0" y="423849"/>
                  </a:lnTo>
                  <a:cubicBezTo>
                    <a:pt x="0" y="189764"/>
                    <a:pt x="189764" y="0"/>
                    <a:pt x="423849" y="0"/>
                  </a:cubicBezTo>
                  <a:close/>
                </a:path>
              </a:pathLst>
            </a:custGeom>
            <a:solidFill>
              <a:srgbClr val="015E9A"/>
            </a:solidFill>
          </p:spPr>
          <p:txBody>
            <a:bodyPr/>
            <a:lstStyle/>
            <a:p>
              <a:endParaRPr lang="en-US"/>
            </a:p>
          </p:txBody>
        </p:sp>
        <p:sp>
          <p:nvSpPr>
            <p:cNvPr id="17" name="TextBox 17"/>
            <p:cNvSpPr txBox="1"/>
            <p:nvPr/>
          </p:nvSpPr>
          <p:spPr>
            <a:xfrm>
              <a:off x="0" y="-66675"/>
              <a:ext cx="847698" cy="2687952"/>
            </a:xfrm>
            <a:prstGeom prst="rect">
              <a:avLst/>
            </a:prstGeom>
          </p:spPr>
          <p:txBody>
            <a:bodyPr lIns="50800" tIns="50800" rIns="50800" bIns="50800" rtlCol="0" anchor="ctr"/>
            <a:lstStyle/>
            <a:p>
              <a:pPr algn="ctr">
                <a:lnSpc>
                  <a:spcPts val="3769"/>
                </a:lnSpc>
              </a:pPr>
              <a:endParaRPr/>
            </a:p>
          </p:txBody>
        </p:sp>
      </p:grpSp>
      <p:grpSp>
        <p:nvGrpSpPr>
          <p:cNvPr id="18" name="Group 18"/>
          <p:cNvGrpSpPr/>
          <p:nvPr/>
        </p:nvGrpSpPr>
        <p:grpSpPr>
          <a:xfrm>
            <a:off x="-2202357" y="4312391"/>
            <a:ext cx="2947252" cy="9952659"/>
            <a:chOff x="0" y="0"/>
            <a:chExt cx="776231" cy="2621277"/>
          </a:xfrm>
        </p:grpSpPr>
        <p:sp>
          <p:nvSpPr>
            <p:cNvPr id="19" name="Freeform 19"/>
            <p:cNvSpPr/>
            <p:nvPr/>
          </p:nvSpPr>
          <p:spPr>
            <a:xfrm>
              <a:off x="0" y="0"/>
              <a:ext cx="776231" cy="2621276"/>
            </a:xfrm>
            <a:custGeom>
              <a:avLst/>
              <a:gdLst/>
              <a:ahLst/>
              <a:cxnLst/>
              <a:rect l="l" t="t" r="r" b="b"/>
              <a:pathLst>
                <a:path w="776231" h="2621276">
                  <a:moveTo>
                    <a:pt x="388116" y="0"/>
                  </a:moveTo>
                  <a:lnTo>
                    <a:pt x="388116" y="0"/>
                  </a:lnTo>
                  <a:cubicBezTo>
                    <a:pt x="491050" y="0"/>
                    <a:pt x="589769" y="40891"/>
                    <a:pt x="662555" y="113676"/>
                  </a:cubicBezTo>
                  <a:cubicBezTo>
                    <a:pt x="735340" y="186462"/>
                    <a:pt x="776231" y="285181"/>
                    <a:pt x="776231" y="388116"/>
                  </a:cubicBezTo>
                  <a:lnTo>
                    <a:pt x="776231" y="2233161"/>
                  </a:lnTo>
                  <a:cubicBezTo>
                    <a:pt x="776231" y="2447511"/>
                    <a:pt x="602466" y="2621276"/>
                    <a:pt x="388116" y="2621276"/>
                  </a:cubicBezTo>
                  <a:lnTo>
                    <a:pt x="388116" y="2621276"/>
                  </a:lnTo>
                  <a:cubicBezTo>
                    <a:pt x="173765" y="2621276"/>
                    <a:pt x="0" y="2447511"/>
                    <a:pt x="0" y="2233161"/>
                  </a:cubicBezTo>
                  <a:lnTo>
                    <a:pt x="0" y="388116"/>
                  </a:lnTo>
                  <a:cubicBezTo>
                    <a:pt x="0" y="173765"/>
                    <a:pt x="173765" y="0"/>
                    <a:pt x="388116" y="0"/>
                  </a:cubicBezTo>
                  <a:close/>
                </a:path>
              </a:pathLst>
            </a:custGeom>
            <a:solidFill>
              <a:srgbClr val="008ECA"/>
            </a:solidFill>
          </p:spPr>
          <p:txBody>
            <a:bodyPr/>
            <a:lstStyle/>
            <a:p>
              <a:endParaRPr lang="en-US"/>
            </a:p>
          </p:txBody>
        </p:sp>
        <p:sp>
          <p:nvSpPr>
            <p:cNvPr id="20" name="TextBox 20"/>
            <p:cNvSpPr txBox="1"/>
            <p:nvPr/>
          </p:nvSpPr>
          <p:spPr>
            <a:xfrm>
              <a:off x="0" y="-66675"/>
              <a:ext cx="776231" cy="2687952"/>
            </a:xfrm>
            <a:prstGeom prst="rect">
              <a:avLst/>
            </a:prstGeom>
          </p:spPr>
          <p:txBody>
            <a:bodyPr lIns="50800" tIns="50800" rIns="50800" bIns="50800" rtlCol="0" anchor="ctr"/>
            <a:lstStyle/>
            <a:p>
              <a:pPr algn="ctr">
                <a:lnSpc>
                  <a:spcPts val="3769"/>
                </a:lnSpc>
              </a:pPr>
              <a:endParaRPr/>
            </a:p>
          </p:txBody>
        </p:sp>
      </p:grpSp>
      <p:sp>
        <p:nvSpPr>
          <p:cNvPr id="21" name="Freeform 21"/>
          <p:cNvSpPr/>
          <p:nvPr/>
        </p:nvSpPr>
        <p:spPr>
          <a:xfrm>
            <a:off x="16909177" y="9514895"/>
            <a:ext cx="1199816" cy="1033341"/>
          </a:xfrm>
          <a:custGeom>
            <a:avLst/>
            <a:gdLst/>
            <a:ahLst/>
            <a:cxnLst/>
            <a:rect l="l" t="t" r="r" b="b"/>
            <a:pathLst>
              <a:path w="1199816" h="1033341">
                <a:moveTo>
                  <a:pt x="0" y="0"/>
                </a:moveTo>
                <a:lnTo>
                  <a:pt x="1199816" y="0"/>
                </a:lnTo>
                <a:lnTo>
                  <a:pt x="1199816" y="1033342"/>
                </a:lnTo>
                <a:lnTo>
                  <a:pt x="0" y="1033342"/>
                </a:lnTo>
                <a:lnTo>
                  <a:pt x="0" y="0"/>
                </a:lnTo>
                <a:close/>
              </a:path>
            </a:pathLst>
          </a:custGeom>
          <a:blipFill>
            <a:blip r:embed="rId11" cstate="print">
              <a:alphaModFix amt="48000"/>
              <a:extLst>
                <a:ext uri="{96DAC541-7B7A-43D3-8B79-37D633B846F1}">
                  <asvg:svgBlip xmlns:asvg="http://schemas.microsoft.com/office/drawing/2016/SVG/main" xmlns="" r:embed="rId12"/>
                </a:ext>
              </a:extLst>
            </a:blip>
            <a:stretch>
              <a:fillRect/>
            </a:stretch>
          </a:blipFill>
          <a:ln cap="sq">
            <a:noFill/>
            <a:prstDash val="solid"/>
            <a:miter/>
          </a:ln>
        </p:spPr>
        <p:txBody>
          <a:bodyPr/>
          <a:lstStyle/>
          <a:p>
            <a:endParaRPr lang="en-US"/>
          </a:p>
        </p:txBody>
      </p:sp>
      <p:sp>
        <p:nvSpPr>
          <p:cNvPr id="22" name="Freeform 22"/>
          <p:cNvSpPr/>
          <p:nvPr/>
        </p:nvSpPr>
        <p:spPr>
          <a:xfrm rot="-6096472">
            <a:off x="9774249" y="-886363"/>
            <a:ext cx="1223303" cy="2410450"/>
          </a:xfrm>
          <a:custGeom>
            <a:avLst/>
            <a:gdLst/>
            <a:ahLst/>
            <a:cxnLst/>
            <a:rect l="l" t="t" r="r" b="b"/>
            <a:pathLst>
              <a:path w="1223303" h="2410450">
                <a:moveTo>
                  <a:pt x="0" y="0"/>
                </a:moveTo>
                <a:lnTo>
                  <a:pt x="1223304" y="0"/>
                </a:lnTo>
                <a:lnTo>
                  <a:pt x="1223304" y="2410450"/>
                </a:lnTo>
                <a:lnTo>
                  <a:pt x="0" y="2410450"/>
                </a:lnTo>
                <a:lnTo>
                  <a:pt x="0" y="0"/>
                </a:lnTo>
                <a:close/>
              </a:path>
            </a:pathLst>
          </a:custGeom>
          <a:blipFill>
            <a:blip r:embed="rId13" cstate="print">
              <a:alphaModFix amt="48000"/>
              <a:extLst>
                <a:ext uri="{96DAC541-7B7A-43D3-8B79-37D633B846F1}">
                  <asvg:svgBlip xmlns:asvg="http://schemas.microsoft.com/office/drawing/2016/SVG/main" xmlns="" r:embed="rId14"/>
                </a:ext>
              </a:extLst>
            </a:blip>
            <a:stretch>
              <a:fillRect/>
            </a:stretch>
          </a:blipFill>
          <a:ln cap="sq">
            <a:noFill/>
            <a:prstDash val="solid"/>
            <a:miter/>
          </a:ln>
        </p:spPr>
        <p:txBody>
          <a:bodyPr/>
          <a:lstStyle/>
          <a:p>
            <a:endParaRPr lang="en-US"/>
          </a:p>
        </p:txBody>
      </p:sp>
      <p:sp>
        <p:nvSpPr>
          <p:cNvPr id="23" name="Freeform 23"/>
          <p:cNvSpPr/>
          <p:nvPr/>
        </p:nvSpPr>
        <p:spPr>
          <a:xfrm>
            <a:off x="7965036" y="9206865"/>
            <a:ext cx="2357928" cy="1282777"/>
          </a:xfrm>
          <a:custGeom>
            <a:avLst/>
            <a:gdLst/>
            <a:ahLst/>
            <a:cxnLst/>
            <a:rect l="l" t="t" r="r" b="b"/>
            <a:pathLst>
              <a:path w="2357928" h="1282777">
                <a:moveTo>
                  <a:pt x="0" y="0"/>
                </a:moveTo>
                <a:lnTo>
                  <a:pt x="2357928" y="0"/>
                </a:lnTo>
                <a:lnTo>
                  <a:pt x="2357928" y="1282777"/>
                </a:lnTo>
                <a:lnTo>
                  <a:pt x="0" y="1282777"/>
                </a:lnTo>
                <a:lnTo>
                  <a:pt x="0" y="0"/>
                </a:lnTo>
                <a:close/>
              </a:path>
            </a:pathLst>
          </a:custGeom>
          <a:blipFill>
            <a:blip r:embed="rId15" cstate="print">
              <a:alphaModFix amt="48000"/>
              <a:extLst>
                <a:ext uri="{96DAC541-7B7A-43D3-8B79-37D633B846F1}">
                  <asvg:svgBlip xmlns:asvg="http://schemas.microsoft.com/office/drawing/2016/SVG/main" xmlns="" r:embed="rId16"/>
                </a:ext>
              </a:extLst>
            </a:blip>
            <a:stretch>
              <a:fillRect b="-83814"/>
            </a:stretch>
          </a:blipFill>
          <a:ln cap="sq">
            <a:noFill/>
            <a:prstDash val="solid"/>
            <a:miter/>
          </a:ln>
        </p:spPr>
        <p:txBody>
          <a:bodyPr/>
          <a:lstStyle/>
          <a:p>
            <a:endParaRPr lang="en-US"/>
          </a:p>
        </p:txBody>
      </p:sp>
      <p:sp>
        <p:nvSpPr>
          <p:cNvPr id="24" name="Freeform 24"/>
          <p:cNvSpPr/>
          <p:nvPr/>
        </p:nvSpPr>
        <p:spPr>
          <a:xfrm flipH="1" flipV="1">
            <a:off x="-552503" y="-1125911"/>
            <a:ext cx="2313676" cy="2154611"/>
          </a:xfrm>
          <a:custGeom>
            <a:avLst/>
            <a:gdLst/>
            <a:ahLst/>
            <a:cxnLst/>
            <a:rect l="l" t="t" r="r" b="b"/>
            <a:pathLst>
              <a:path w="2313676" h="2154611">
                <a:moveTo>
                  <a:pt x="2313676" y="2154611"/>
                </a:moveTo>
                <a:lnTo>
                  <a:pt x="0" y="2154611"/>
                </a:lnTo>
                <a:lnTo>
                  <a:pt x="0" y="0"/>
                </a:lnTo>
                <a:lnTo>
                  <a:pt x="2313676" y="0"/>
                </a:lnTo>
                <a:lnTo>
                  <a:pt x="2313676" y="2154611"/>
                </a:lnTo>
                <a:close/>
              </a:path>
            </a:pathLst>
          </a:custGeom>
          <a:blipFill>
            <a:blip r:embed="rId17">
              <a:alphaModFix amt="3000"/>
              <a:extLst>
                <a:ext uri="{96DAC541-7B7A-43D3-8B79-37D633B846F1}">
                  <asvg:svgBlip xmlns:asvg="http://schemas.microsoft.com/office/drawing/2016/SVG/main" xmlns="" r:embed="rId18"/>
                </a:ext>
              </a:extLst>
            </a:blip>
            <a:stretch>
              <a:fillRect/>
            </a:stretch>
          </a:blipFill>
        </p:spPr>
        <p:txBody>
          <a:bodyPr/>
          <a:lstStyle/>
          <a:p>
            <a:endParaRPr lang="en-US"/>
          </a:p>
        </p:txBody>
      </p:sp>
      <p:sp>
        <p:nvSpPr>
          <p:cNvPr id="25" name="Freeform 25"/>
          <p:cNvSpPr/>
          <p:nvPr/>
        </p:nvSpPr>
        <p:spPr>
          <a:xfrm>
            <a:off x="10162174" y="7199564"/>
            <a:ext cx="745545" cy="745545"/>
          </a:xfrm>
          <a:custGeom>
            <a:avLst/>
            <a:gdLst/>
            <a:ahLst/>
            <a:cxnLst/>
            <a:rect l="l" t="t" r="r" b="b"/>
            <a:pathLst>
              <a:path w="745545" h="745545">
                <a:moveTo>
                  <a:pt x="0" y="0"/>
                </a:moveTo>
                <a:lnTo>
                  <a:pt x="745545" y="0"/>
                </a:lnTo>
                <a:lnTo>
                  <a:pt x="745545" y="745544"/>
                </a:lnTo>
                <a:lnTo>
                  <a:pt x="0" y="745544"/>
                </a:lnTo>
                <a:lnTo>
                  <a:pt x="0" y="0"/>
                </a:lnTo>
                <a:close/>
              </a:path>
            </a:pathLst>
          </a:custGeom>
          <a:blipFill>
            <a:blip r:embed="rId19">
              <a:extLst>
                <a:ext uri="{96DAC541-7B7A-43D3-8B79-37D633B846F1}">
                  <asvg:svgBlip xmlns:asvg="http://schemas.microsoft.com/office/drawing/2016/SVG/main" xmlns="" r:embed="rId20"/>
                </a:ext>
              </a:extLst>
            </a:blip>
            <a:stretch>
              <a:fillRect/>
            </a:stretch>
          </a:blipFill>
        </p:spPr>
        <p:txBody>
          <a:bodyPr/>
          <a:lstStyle/>
          <a:p>
            <a:endParaRPr lang="en-US"/>
          </a:p>
        </p:txBody>
      </p:sp>
      <p:sp>
        <p:nvSpPr>
          <p:cNvPr id="26" name="TextBox 26"/>
          <p:cNvSpPr txBox="1"/>
          <p:nvPr/>
        </p:nvSpPr>
        <p:spPr>
          <a:xfrm>
            <a:off x="1659295" y="1786679"/>
            <a:ext cx="11526438" cy="565921"/>
          </a:xfrm>
          <a:prstGeom prst="rect">
            <a:avLst/>
          </a:prstGeom>
        </p:spPr>
        <p:txBody>
          <a:bodyPr lIns="0" tIns="0" rIns="0" bIns="0" rtlCol="0" anchor="t">
            <a:spAutoFit/>
          </a:bodyPr>
          <a:lstStyle/>
          <a:p>
            <a:pPr algn="l">
              <a:lnSpc>
                <a:spcPts val="4393"/>
              </a:lnSpc>
            </a:pPr>
            <a:r>
              <a:rPr lang="en-US" sz="3993" b="1" dirty="0">
                <a:solidFill>
                  <a:srgbClr val="000000"/>
                </a:solidFill>
                <a:latin typeface="Inter Bold"/>
                <a:ea typeface="Inter Bold"/>
                <a:cs typeface="Inter Bold"/>
                <a:sym typeface="Inter Bold"/>
              </a:rPr>
              <a:t>Description of the Quality and Safety problem</a:t>
            </a:r>
          </a:p>
        </p:txBody>
      </p:sp>
      <p:sp>
        <p:nvSpPr>
          <p:cNvPr id="27" name="TextBox 27"/>
          <p:cNvSpPr txBox="1"/>
          <p:nvPr/>
        </p:nvSpPr>
        <p:spPr>
          <a:xfrm>
            <a:off x="11555157" y="4760359"/>
            <a:ext cx="5483554" cy="1291260"/>
          </a:xfrm>
          <a:prstGeom prst="rect">
            <a:avLst/>
          </a:prstGeom>
        </p:spPr>
        <p:txBody>
          <a:bodyPr lIns="0" tIns="0" rIns="0" bIns="0" rtlCol="0" anchor="t">
            <a:spAutoFit/>
          </a:bodyPr>
          <a:lstStyle/>
          <a:p>
            <a:pPr algn="l">
              <a:lnSpc>
                <a:spcPts val="2576"/>
              </a:lnSpc>
            </a:pPr>
            <a:r>
              <a:rPr lang="en-US" sz="1717" spc="17" dirty="0">
                <a:solidFill>
                  <a:srgbClr val="000000"/>
                </a:solidFill>
                <a:latin typeface="Inter Light"/>
                <a:ea typeface="Inter Light"/>
                <a:cs typeface="Inter Light"/>
                <a:sym typeface="Inter Light"/>
              </a:rPr>
              <a:t>Consistent complaints were voiced by patients and families about bad care experiences and neglect, which were not effectively </a:t>
            </a:r>
            <a:r>
              <a:rPr lang="en-US" sz="1717" spc="17" dirty="0" err="1">
                <a:solidFill>
                  <a:srgbClr val="000000"/>
                </a:solidFill>
                <a:latin typeface="Inter Light"/>
                <a:ea typeface="Inter Light"/>
                <a:cs typeface="Inter Light"/>
                <a:sym typeface="Inter Light"/>
              </a:rPr>
              <a:t>utilised</a:t>
            </a:r>
            <a:r>
              <a:rPr lang="en-US" sz="1717" spc="17" dirty="0">
                <a:solidFill>
                  <a:srgbClr val="000000"/>
                </a:solidFill>
                <a:latin typeface="Inter Light"/>
                <a:ea typeface="Inter Light"/>
                <a:cs typeface="Inter Light"/>
                <a:sym typeface="Inter Light"/>
              </a:rPr>
              <a:t> to achieve quality improvement (Gillespie &amp; Reader, 2018).</a:t>
            </a:r>
          </a:p>
        </p:txBody>
      </p:sp>
      <p:sp>
        <p:nvSpPr>
          <p:cNvPr id="28" name="TextBox 28"/>
          <p:cNvSpPr txBox="1"/>
          <p:nvPr/>
        </p:nvSpPr>
        <p:spPr>
          <a:xfrm>
            <a:off x="11555157" y="7411224"/>
            <a:ext cx="5354020" cy="1399960"/>
          </a:xfrm>
          <a:prstGeom prst="rect">
            <a:avLst/>
          </a:prstGeom>
        </p:spPr>
        <p:txBody>
          <a:bodyPr lIns="0" tIns="0" rIns="0" bIns="0" rtlCol="0" anchor="t">
            <a:spAutoFit/>
          </a:bodyPr>
          <a:lstStyle/>
          <a:p>
            <a:pPr algn="l">
              <a:lnSpc>
                <a:spcPts val="2782"/>
              </a:lnSpc>
            </a:pPr>
            <a:r>
              <a:rPr lang="en-US" sz="1854" spc="18" dirty="0">
                <a:solidFill>
                  <a:srgbClr val="000000"/>
                </a:solidFill>
                <a:latin typeface="Inter Light"/>
                <a:ea typeface="Inter Light"/>
                <a:cs typeface="Inter Light"/>
                <a:sym typeface="Inter Light"/>
              </a:rPr>
              <a:t>Unsafe practices were not addressed as staff issues, audit data and performance indicators were not correctly escalated and investigated.</a:t>
            </a:r>
          </a:p>
          <a:p>
            <a:pPr algn="l">
              <a:lnSpc>
                <a:spcPts val="2782"/>
              </a:lnSpc>
            </a:pPr>
            <a:endParaRPr lang="en-US" sz="1854" spc="18" dirty="0">
              <a:solidFill>
                <a:srgbClr val="000000"/>
              </a:solidFill>
              <a:latin typeface="Inter Light"/>
              <a:ea typeface="Inter Light"/>
              <a:cs typeface="Inter Light"/>
              <a:sym typeface="Inter Light"/>
            </a:endParaRPr>
          </a:p>
        </p:txBody>
      </p:sp>
      <p:sp>
        <p:nvSpPr>
          <p:cNvPr id="29" name="TextBox 29"/>
          <p:cNvSpPr txBox="1"/>
          <p:nvPr/>
        </p:nvSpPr>
        <p:spPr>
          <a:xfrm>
            <a:off x="3525225" y="4741309"/>
            <a:ext cx="5795092" cy="1405251"/>
          </a:xfrm>
          <a:prstGeom prst="rect">
            <a:avLst/>
          </a:prstGeom>
        </p:spPr>
        <p:txBody>
          <a:bodyPr lIns="0" tIns="0" rIns="0" bIns="0" rtlCol="0" anchor="t">
            <a:spAutoFit/>
          </a:bodyPr>
          <a:lstStyle/>
          <a:p>
            <a:pPr algn="l">
              <a:lnSpc>
                <a:spcPts val="2804"/>
              </a:lnSpc>
            </a:pPr>
            <a:r>
              <a:rPr lang="en-US" sz="1869" spc="18">
                <a:solidFill>
                  <a:srgbClr val="000000"/>
                </a:solidFill>
                <a:latin typeface="Inter Light"/>
                <a:ea typeface="Inter Light"/>
                <a:cs typeface="Inter Light"/>
                <a:sym typeface="Inter Light"/>
              </a:rPr>
              <a:t>Patients were poorly supported in terms of nutrition, hydration, hygiene and dignity, and this pointed to failures in nursing and clinical practice (Fuseini et al., 2023).</a:t>
            </a:r>
          </a:p>
        </p:txBody>
      </p:sp>
      <p:sp>
        <p:nvSpPr>
          <p:cNvPr id="30" name="TextBox 30"/>
          <p:cNvSpPr txBox="1"/>
          <p:nvPr/>
        </p:nvSpPr>
        <p:spPr>
          <a:xfrm>
            <a:off x="3525225" y="4038600"/>
            <a:ext cx="4695012" cy="462861"/>
          </a:xfrm>
          <a:prstGeom prst="rect">
            <a:avLst/>
          </a:prstGeom>
        </p:spPr>
        <p:txBody>
          <a:bodyPr lIns="0" tIns="0" rIns="0" bIns="0" rtlCol="0" anchor="t">
            <a:spAutoFit/>
          </a:bodyPr>
          <a:lstStyle/>
          <a:p>
            <a:pPr algn="l">
              <a:lnSpc>
                <a:spcPts val="3899"/>
              </a:lnSpc>
            </a:pPr>
            <a:r>
              <a:rPr lang="en-US" sz="2599" b="1" spc="25">
                <a:solidFill>
                  <a:srgbClr val="000000"/>
                </a:solidFill>
                <a:latin typeface="Inter Semi-Bold"/>
                <a:ea typeface="Inter Semi-Bold"/>
                <a:cs typeface="Inter Semi-Bold"/>
                <a:sym typeface="Inter Semi-Bold"/>
              </a:rPr>
              <a:t>Poor standards of basic care</a:t>
            </a:r>
          </a:p>
        </p:txBody>
      </p:sp>
      <p:sp>
        <p:nvSpPr>
          <p:cNvPr id="31" name="TextBox 31"/>
          <p:cNvSpPr txBox="1"/>
          <p:nvPr/>
        </p:nvSpPr>
        <p:spPr>
          <a:xfrm>
            <a:off x="11555157" y="4048125"/>
            <a:ext cx="5639770" cy="390580"/>
          </a:xfrm>
          <a:prstGeom prst="rect">
            <a:avLst/>
          </a:prstGeom>
        </p:spPr>
        <p:txBody>
          <a:bodyPr lIns="0" tIns="0" rIns="0" bIns="0" rtlCol="0" anchor="t">
            <a:spAutoFit/>
          </a:bodyPr>
          <a:lstStyle/>
          <a:p>
            <a:pPr algn="l">
              <a:lnSpc>
                <a:spcPts val="3267"/>
              </a:lnSpc>
            </a:pPr>
            <a:r>
              <a:rPr lang="en-US" sz="2178" b="1" spc="21">
                <a:solidFill>
                  <a:srgbClr val="000000"/>
                </a:solidFill>
                <a:latin typeface="Inter Semi-Bold"/>
                <a:ea typeface="Inter Semi-Bold"/>
                <a:cs typeface="Inter Semi-Bold"/>
                <a:sym typeface="Inter Semi-Bold"/>
              </a:rPr>
              <a:t>Persistent patient and family complaints</a:t>
            </a:r>
          </a:p>
        </p:txBody>
      </p:sp>
      <p:sp>
        <p:nvSpPr>
          <p:cNvPr id="32" name="TextBox 32"/>
          <p:cNvSpPr txBox="1"/>
          <p:nvPr/>
        </p:nvSpPr>
        <p:spPr>
          <a:xfrm>
            <a:off x="3525225" y="7228722"/>
            <a:ext cx="6023692" cy="1603324"/>
          </a:xfrm>
          <a:prstGeom prst="rect">
            <a:avLst/>
          </a:prstGeom>
        </p:spPr>
        <p:txBody>
          <a:bodyPr lIns="0" tIns="0" rIns="0" bIns="0" rtlCol="0" anchor="t">
            <a:spAutoFit/>
          </a:bodyPr>
          <a:lstStyle/>
          <a:p>
            <a:pPr algn="l">
              <a:lnSpc>
                <a:spcPts val="3150"/>
              </a:lnSpc>
            </a:pPr>
            <a:r>
              <a:rPr lang="en-US" sz="2100" spc="21" dirty="0">
                <a:solidFill>
                  <a:srgbClr val="000000"/>
                </a:solidFill>
                <a:latin typeface="Inter Light"/>
                <a:ea typeface="Inter Light"/>
                <a:cs typeface="Inter Light"/>
                <a:sym typeface="Inter Light"/>
              </a:rPr>
              <a:t>High mortality warning signs and severe injury were found, but they were not addressed on time to enhance patient safety (</a:t>
            </a:r>
            <a:r>
              <a:rPr lang="en-US" sz="2100" spc="21" dirty="0" err="1">
                <a:solidFill>
                  <a:srgbClr val="000000"/>
                </a:solidFill>
                <a:latin typeface="Inter Light"/>
                <a:ea typeface="Inter Light"/>
                <a:cs typeface="Inter Light"/>
                <a:sym typeface="Inter Light"/>
              </a:rPr>
              <a:t>Mathukia</a:t>
            </a:r>
            <a:r>
              <a:rPr lang="en-US" sz="2100" spc="21" dirty="0">
                <a:solidFill>
                  <a:srgbClr val="000000"/>
                </a:solidFill>
                <a:latin typeface="Inter Light"/>
                <a:ea typeface="Inter Light"/>
                <a:cs typeface="Inter Light"/>
                <a:sym typeface="Inter Light"/>
              </a:rPr>
              <a:t> et al., 2015).</a:t>
            </a:r>
          </a:p>
        </p:txBody>
      </p:sp>
      <p:sp>
        <p:nvSpPr>
          <p:cNvPr id="33" name="TextBox 33"/>
          <p:cNvSpPr txBox="1"/>
          <p:nvPr/>
        </p:nvSpPr>
        <p:spPr>
          <a:xfrm>
            <a:off x="3525225" y="6594545"/>
            <a:ext cx="6023692" cy="396052"/>
          </a:xfrm>
          <a:prstGeom prst="rect">
            <a:avLst/>
          </a:prstGeom>
        </p:spPr>
        <p:txBody>
          <a:bodyPr lIns="0" tIns="0" rIns="0" bIns="0" rtlCol="0" anchor="t">
            <a:spAutoFit/>
          </a:bodyPr>
          <a:lstStyle/>
          <a:p>
            <a:pPr algn="l">
              <a:lnSpc>
                <a:spcPts val="3322"/>
              </a:lnSpc>
            </a:pPr>
            <a:r>
              <a:rPr lang="en-US" sz="2214" b="1" spc="22">
                <a:solidFill>
                  <a:srgbClr val="000000"/>
                </a:solidFill>
                <a:latin typeface="Inter Semi-Bold"/>
                <a:ea typeface="Inter Semi-Bold"/>
                <a:cs typeface="Inter Semi-Bold"/>
                <a:sym typeface="Inter Semi-Bold"/>
              </a:rPr>
              <a:t>High mortality indicators and patient harm</a:t>
            </a:r>
          </a:p>
        </p:txBody>
      </p:sp>
      <p:sp>
        <p:nvSpPr>
          <p:cNvPr id="34" name="TextBox 34"/>
          <p:cNvSpPr txBox="1"/>
          <p:nvPr/>
        </p:nvSpPr>
        <p:spPr>
          <a:xfrm>
            <a:off x="11555157" y="6708515"/>
            <a:ext cx="5354020" cy="410219"/>
          </a:xfrm>
          <a:prstGeom prst="rect">
            <a:avLst/>
          </a:prstGeom>
        </p:spPr>
        <p:txBody>
          <a:bodyPr lIns="0" tIns="0" rIns="0" bIns="0" rtlCol="0" anchor="t">
            <a:spAutoFit/>
          </a:bodyPr>
          <a:lstStyle/>
          <a:p>
            <a:pPr algn="l">
              <a:lnSpc>
                <a:spcPts val="3465"/>
              </a:lnSpc>
            </a:pPr>
            <a:r>
              <a:rPr lang="en-US" sz="2310" b="1" spc="23">
                <a:solidFill>
                  <a:srgbClr val="000000"/>
                </a:solidFill>
                <a:latin typeface="Inter Semi-Bold"/>
                <a:ea typeface="Inter Semi-Bold"/>
                <a:cs typeface="Inter Semi-Bold"/>
                <a:sym typeface="Inter Semi-Bold"/>
              </a:rPr>
              <a:t>Failure to respond to warning signs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xmlns="" id="{38962357-A2CA-D84A-D5CE-6D14047DEAFD}"/>
              </a:ext>
            </a:extLst>
          </p:cNvPr>
          <p:cNvGraphicFramePr/>
          <p:nvPr>
            <p:extLst>
              <p:ext uri="{D42A27DB-BD31-4B8C-83A1-F6EECF244321}">
                <p14:modId xmlns:p14="http://schemas.microsoft.com/office/powerpoint/2010/main" xmlns="" val="4084002037"/>
              </p:ext>
            </p:extLst>
          </p:nvPr>
        </p:nvGraphicFramePr>
        <p:xfrm>
          <a:off x="2174291" y="1820348"/>
          <a:ext cx="13716000" cy="7620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16">
            <a:extLst>
              <a:ext uri="{FF2B5EF4-FFF2-40B4-BE49-F238E27FC236}">
                <a16:creationId xmlns:a16="http://schemas.microsoft.com/office/drawing/2014/main" xmlns="" id="{175B2014-018F-DB5B-A406-D7400C3E194A}"/>
              </a:ext>
            </a:extLst>
          </p:cNvPr>
          <p:cNvSpPr txBox="1"/>
          <p:nvPr/>
        </p:nvSpPr>
        <p:spPr>
          <a:xfrm>
            <a:off x="2174291" y="495300"/>
            <a:ext cx="13939418" cy="654025"/>
          </a:xfrm>
          <a:prstGeom prst="rect">
            <a:avLst/>
          </a:prstGeom>
        </p:spPr>
        <p:txBody>
          <a:bodyPr wrap="square" lIns="0" tIns="0" rIns="0" bIns="0" rtlCol="0" anchor="t">
            <a:spAutoFit/>
          </a:bodyPr>
          <a:lstStyle/>
          <a:p>
            <a:pPr algn="ctr">
              <a:lnSpc>
                <a:spcPts val="5129"/>
              </a:lnSpc>
            </a:pPr>
            <a:r>
              <a:rPr lang="en-US" sz="4663" b="1" dirty="0">
                <a:solidFill>
                  <a:srgbClr val="000000"/>
                </a:solidFill>
                <a:latin typeface="Inter Bold"/>
                <a:ea typeface="Inter Bold"/>
                <a:cs typeface="Inter Bold"/>
                <a:sym typeface="Inter Bold"/>
              </a:rPr>
              <a:t>SYSTEM FAIL</a:t>
            </a:r>
          </a:p>
        </p:txBody>
      </p:sp>
      <p:sp>
        <p:nvSpPr>
          <p:cNvPr id="7" name="Freeform 8">
            <a:extLst>
              <a:ext uri="{FF2B5EF4-FFF2-40B4-BE49-F238E27FC236}">
                <a16:creationId xmlns:a16="http://schemas.microsoft.com/office/drawing/2014/main" xmlns="" id="{4AA3DDD1-DF4A-37D3-3380-8E8A99140C03}"/>
              </a:ext>
            </a:extLst>
          </p:cNvPr>
          <p:cNvSpPr/>
          <p:nvPr/>
        </p:nvSpPr>
        <p:spPr>
          <a:xfrm>
            <a:off x="-1043365" y="8539804"/>
            <a:ext cx="2439366" cy="1747196"/>
          </a:xfrm>
          <a:custGeom>
            <a:avLst/>
            <a:gdLst/>
            <a:ahLst/>
            <a:cxnLst/>
            <a:rect l="l" t="t" r="r" b="b"/>
            <a:pathLst>
              <a:path w="2439366" h="1747196">
                <a:moveTo>
                  <a:pt x="0" y="0"/>
                </a:moveTo>
                <a:lnTo>
                  <a:pt x="2439366" y="0"/>
                </a:lnTo>
                <a:lnTo>
                  <a:pt x="2439366" y="1747196"/>
                </a:lnTo>
                <a:lnTo>
                  <a:pt x="0" y="1747196"/>
                </a:lnTo>
                <a:lnTo>
                  <a:pt x="0" y="0"/>
                </a:lnTo>
                <a:close/>
              </a:path>
            </a:pathLst>
          </a:custGeom>
          <a:blipFill>
            <a:blip r:embed="rId6">
              <a:alphaModFix amt="48000"/>
              <a:extLst>
                <a:ext uri="{96DAC541-7B7A-43D3-8B79-37D633B846F1}">
                  <asvg:svgBlip xmlns:asvg="http://schemas.microsoft.com/office/drawing/2016/SVG/main" xmlns="" r:embed="rId8"/>
                </a:ext>
              </a:extLst>
            </a:blip>
            <a:stretch>
              <a:fillRect/>
            </a:stretch>
          </a:blipFill>
          <a:ln cap="sq">
            <a:noFill/>
            <a:prstDash val="solid"/>
            <a:miter/>
          </a:ln>
        </p:spPr>
        <p:txBody>
          <a:bodyPr/>
          <a:lstStyle/>
          <a:p>
            <a:endParaRPr lang="en-US"/>
          </a:p>
        </p:txBody>
      </p:sp>
    </p:spTree>
    <p:extLst>
      <p:ext uri="{BB962C8B-B14F-4D97-AF65-F5344CB8AC3E}">
        <p14:creationId xmlns:p14="http://schemas.microsoft.com/office/powerpoint/2010/main" xmlns="" val="3420199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3"/>
          <p:cNvSpPr/>
          <p:nvPr/>
        </p:nvSpPr>
        <p:spPr>
          <a:xfrm rot="-5023336" flipH="1" flipV="1">
            <a:off x="-196919" y="-575256"/>
            <a:ext cx="1225619" cy="1341306"/>
          </a:xfrm>
          <a:custGeom>
            <a:avLst/>
            <a:gdLst/>
            <a:ahLst/>
            <a:cxnLst/>
            <a:rect l="l" t="t" r="r" b="b"/>
            <a:pathLst>
              <a:path w="1225619" h="1341306">
                <a:moveTo>
                  <a:pt x="1225619" y="1341307"/>
                </a:moveTo>
                <a:lnTo>
                  <a:pt x="0" y="1341307"/>
                </a:lnTo>
                <a:lnTo>
                  <a:pt x="0" y="0"/>
                </a:lnTo>
                <a:lnTo>
                  <a:pt x="1225619" y="0"/>
                </a:lnTo>
                <a:lnTo>
                  <a:pt x="1225619" y="1341307"/>
                </a:lnTo>
                <a:close/>
              </a:path>
            </a:pathLst>
          </a:custGeom>
          <a:blipFill>
            <a:blip r:embed="rId2" cstate="print">
              <a:alphaModFix amt="3000"/>
              <a:extLst>
                <a:ext uri="{96DAC541-7B7A-43D3-8B79-37D633B846F1}">
                  <asvg:svgBlip xmlns:asvg="http://schemas.microsoft.com/office/drawing/2016/SVG/main" xmlns="" r:embed="rId3"/>
                </a:ext>
              </a:extLst>
            </a:blip>
            <a:stretch>
              <a:fillRect/>
            </a:stretch>
          </a:blipFill>
          <a:ln cap="sq">
            <a:noFill/>
            <a:prstDash val="solid"/>
            <a:miter/>
          </a:ln>
        </p:spPr>
        <p:txBody>
          <a:bodyPr/>
          <a:lstStyle/>
          <a:p>
            <a:endParaRPr lang="en-US"/>
          </a:p>
        </p:txBody>
      </p:sp>
      <p:sp>
        <p:nvSpPr>
          <p:cNvPr id="4" name="Freeform 4"/>
          <p:cNvSpPr/>
          <p:nvPr/>
        </p:nvSpPr>
        <p:spPr>
          <a:xfrm>
            <a:off x="2127063" y="2026866"/>
            <a:ext cx="10407729" cy="7117543"/>
          </a:xfrm>
          <a:custGeom>
            <a:avLst/>
            <a:gdLst/>
            <a:ahLst/>
            <a:cxnLst/>
            <a:rect l="l" t="t" r="r" b="b"/>
            <a:pathLst>
              <a:path w="10407729" h="7117543">
                <a:moveTo>
                  <a:pt x="0" y="0"/>
                </a:moveTo>
                <a:lnTo>
                  <a:pt x="10407728" y="0"/>
                </a:lnTo>
                <a:lnTo>
                  <a:pt x="10407728" y="7117543"/>
                </a:lnTo>
                <a:lnTo>
                  <a:pt x="0" y="7117543"/>
                </a:lnTo>
                <a:lnTo>
                  <a:pt x="0" y="0"/>
                </a:lnTo>
                <a:close/>
              </a:path>
            </a:pathLst>
          </a:custGeom>
          <a:blipFill>
            <a:blip r:embed="rId4"/>
            <a:stretch>
              <a:fillRect/>
            </a:stretch>
          </a:blipFill>
        </p:spPr>
        <p:txBody>
          <a:bodyPr/>
          <a:lstStyle/>
          <a:p>
            <a:endParaRPr lang="en-US"/>
          </a:p>
        </p:txBody>
      </p:sp>
      <p:sp>
        <p:nvSpPr>
          <p:cNvPr id="5" name="Freeform 5"/>
          <p:cNvSpPr/>
          <p:nvPr/>
        </p:nvSpPr>
        <p:spPr>
          <a:xfrm>
            <a:off x="11843673" y="5937309"/>
            <a:ext cx="4480733" cy="2985289"/>
          </a:xfrm>
          <a:custGeom>
            <a:avLst/>
            <a:gdLst/>
            <a:ahLst/>
            <a:cxnLst/>
            <a:rect l="l" t="t" r="r" b="b"/>
            <a:pathLst>
              <a:path w="4480733" h="2985289">
                <a:moveTo>
                  <a:pt x="0" y="0"/>
                </a:moveTo>
                <a:lnTo>
                  <a:pt x="4480733" y="0"/>
                </a:lnTo>
                <a:lnTo>
                  <a:pt x="4480733" y="2985289"/>
                </a:lnTo>
                <a:lnTo>
                  <a:pt x="0" y="2985289"/>
                </a:lnTo>
                <a:lnTo>
                  <a:pt x="0" y="0"/>
                </a:lnTo>
                <a:close/>
              </a:path>
            </a:pathLst>
          </a:custGeom>
          <a:blipFill>
            <a:blip r:embed="rId5"/>
            <a:stretch>
              <a:fillRect/>
            </a:stretch>
          </a:blipFill>
        </p:spPr>
        <p:txBody>
          <a:bodyPr/>
          <a:lstStyle/>
          <a:p>
            <a:endParaRPr lang="en-US"/>
          </a:p>
        </p:txBody>
      </p:sp>
      <p:sp>
        <p:nvSpPr>
          <p:cNvPr id="6" name="TextBox 6"/>
          <p:cNvSpPr txBox="1"/>
          <p:nvPr/>
        </p:nvSpPr>
        <p:spPr>
          <a:xfrm>
            <a:off x="4658417" y="704850"/>
            <a:ext cx="9902972" cy="941016"/>
          </a:xfrm>
          <a:prstGeom prst="rect">
            <a:avLst/>
          </a:prstGeom>
        </p:spPr>
        <p:txBody>
          <a:bodyPr lIns="0" tIns="0" rIns="0" bIns="0" rtlCol="0" anchor="t">
            <a:spAutoFit/>
          </a:bodyPr>
          <a:lstStyle/>
          <a:p>
            <a:pPr algn="l">
              <a:lnSpc>
                <a:spcPts val="7260"/>
              </a:lnSpc>
            </a:pPr>
            <a:r>
              <a:rPr lang="en-US" sz="6600" b="1">
                <a:solidFill>
                  <a:srgbClr val="000000"/>
                </a:solidFill>
                <a:latin typeface="Inter Bold"/>
                <a:ea typeface="Inter Bold"/>
                <a:cs typeface="Inter Bold"/>
                <a:sym typeface="Inter Bold"/>
              </a:rPr>
              <a:t>Swiss Cheese Model</a:t>
            </a:r>
          </a:p>
        </p:txBody>
      </p:sp>
      <p:sp>
        <p:nvSpPr>
          <p:cNvPr id="7" name="TextBox 7"/>
          <p:cNvSpPr txBox="1"/>
          <p:nvPr/>
        </p:nvSpPr>
        <p:spPr>
          <a:xfrm>
            <a:off x="3719992" y="2032466"/>
            <a:ext cx="2202216" cy="336790"/>
          </a:xfrm>
          <a:prstGeom prst="rect">
            <a:avLst/>
          </a:prstGeom>
        </p:spPr>
        <p:txBody>
          <a:bodyPr lIns="0" tIns="0" rIns="0" bIns="0" rtlCol="0" anchor="t">
            <a:spAutoFit/>
          </a:bodyPr>
          <a:lstStyle/>
          <a:p>
            <a:pPr algn="ctr">
              <a:lnSpc>
                <a:spcPts val="2829"/>
              </a:lnSpc>
              <a:spcBef>
                <a:spcPct val="0"/>
              </a:spcBef>
            </a:pPr>
            <a:r>
              <a:rPr lang="en-US" sz="1886" spc="18" dirty="0">
                <a:solidFill>
                  <a:srgbClr val="008ECA"/>
                </a:solidFill>
                <a:latin typeface="Inter"/>
                <a:ea typeface="Inter"/>
                <a:cs typeface="Inter"/>
                <a:sym typeface="Inter"/>
              </a:rPr>
              <a:t>Weak management</a:t>
            </a:r>
          </a:p>
        </p:txBody>
      </p:sp>
      <p:sp>
        <p:nvSpPr>
          <p:cNvPr id="8" name="TextBox 8"/>
          <p:cNvSpPr txBox="1"/>
          <p:nvPr/>
        </p:nvSpPr>
        <p:spPr>
          <a:xfrm>
            <a:off x="5176765" y="2895831"/>
            <a:ext cx="2491017" cy="299470"/>
          </a:xfrm>
          <a:prstGeom prst="rect">
            <a:avLst/>
          </a:prstGeom>
        </p:spPr>
        <p:txBody>
          <a:bodyPr lIns="0" tIns="0" rIns="0" bIns="0" rtlCol="0" anchor="t">
            <a:spAutoFit/>
          </a:bodyPr>
          <a:lstStyle/>
          <a:p>
            <a:pPr algn="ctr">
              <a:lnSpc>
                <a:spcPts val="2451"/>
              </a:lnSpc>
              <a:spcBef>
                <a:spcPct val="0"/>
              </a:spcBef>
            </a:pPr>
            <a:r>
              <a:rPr lang="en-US" sz="1634" spc="16">
                <a:solidFill>
                  <a:srgbClr val="008ECA"/>
                </a:solidFill>
                <a:latin typeface="Inter"/>
                <a:ea typeface="Inter"/>
                <a:cs typeface="Inter"/>
                <a:sym typeface="Inter"/>
              </a:rPr>
              <a:t>Workforce &amp; staffing</a:t>
            </a:r>
          </a:p>
        </p:txBody>
      </p:sp>
      <p:sp>
        <p:nvSpPr>
          <p:cNvPr id="9" name="TextBox 9"/>
          <p:cNvSpPr txBox="1"/>
          <p:nvPr/>
        </p:nvSpPr>
        <p:spPr>
          <a:xfrm>
            <a:off x="7078548" y="3370895"/>
            <a:ext cx="2308084" cy="382628"/>
          </a:xfrm>
          <a:prstGeom prst="rect">
            <a:avLst/>
          </a:prstGeom>
        </p:spPr>
        <p:txBody>
          <a:bodyPr lIns="0" tIns="0" rIns="0" bIns="0" rtlCol="0" anchor="t">
            <a:spAutoFit/>
          </a:bodyPr>
          <a:lstStyle/>
          <a:p>
            <a:pPr algn="ctr">
              <a:lnSpc>
                <a:spcPts val="3196"/>
              </a:lnSpc>
              <a:spcBef>
                <a:spcPct val="0"/>
              </a:spcBef>
            </a:pPr>
            <a:r>
              <a:rPr lang="en-US" sz="2131" spc="21">
                <a:solidFill>
                  <a:srgbClr val="008ECA"/>
                </a:solidFill>
                <a:latin typeface="Inter"/>
                <a:ea typeface="Inter"/>
                <a:cs typeface="Inter"/>
                <a:sym typeface="Inter"/>
              </a:rPr>
              <a:t>Processes</a:t>
            </a:r>
          </a:p>
        </p:txBody>
      </p:sp>
      <p:sp>
        <p:nvSpPr>
          <p:cNvPr id="10" name="TextBox 10"/>
          <p:cNvSpPr txBox="1"/>
          <p:nvPr/>
        </p:nvSpPr>
        <p:spPr>
          <a:xfrm>
            <a:off x="9059693" y="4074062"/>
            <a:ext cx="1949676" cy="358836"/>
          </a:xfrm>
          <a:prstGeom prst="rect">
            <a:avLst/>
          </a:prstGeom>
        </p:spPr>
        <p:txBody>
          <a:bodyPr lIns="0" tIns="0" rIns="0" bIns="0" rtlCol="0" anchor="t">
            <a:spAutoFit/>
          </a:bodyPr>
          <a:lstStyle/>
          <a:p>
            <a:pPr algn="ctr">
              <a:lnSpc>
                <a:spcPts val="2955"/>
              </a:lnSpc>
              <a:spcBef>
                <a:spcPct val="0"/>
              </a:spcBef>
            </a:pPr>
            <a:r>
              <a:rPr lang="en-US" sz="1970" spc="19">
                <a:solidFill>
                  <a:srgbClr val="008ECA"/>
                </a:solidFill>
                <a:latin typeface="Inter"/>
                <a:ea typeface="Inter"/>
                <a:cs typeface="Inter"/>
                <a:sym typeface="Inter"/>
              </a:rPr>
              <a:t>Communication</a:t>
            </a:r>
          </a:p>
        </p:txBody>
      </p:sp>
      <p:sp>
        <p:nvSpPr>
          <p:cNvPr id="11" name="TextBox 11"/>
          <p:cNvSpPr txBox="1"/>
          <p:nvPr/>
        </p:nvSpPr>
        <p:spPr>
          <a:xfrm>
            <a:off x="11009370" y="4621939"/>
            <a:ext cx="1497076" cy="407670"/>
          </a:xfrm>
          <a:prstGeom prst="rect">
            <a:avLst/>
          </a:prstGeom>
        </p:spPr>
        <p:txBody>
          <a:bodyPr lIns="0" tIns="0" rIns="0" bIns="0" rtlCol="0" anchor="t">
            <a:spAutoFit/>
          </a:bodyPr>
          <a:lstStyle/>
          <a:p>
            <a:pPr algn="ctr">
              <a:lnSpc>
                <a:spcPts val="3449"/>
              </a:lnSpc>
              <a:spcBef>
                <a:spcPct val="0"/>
              </a:spcBef>
            </a:pPr>
            <a:r>
              <a:rPr lang="en-US" sz="2299" spc="22">
                <a:solidFill>
                  <a:srgbClr val="008ECA"/>
                </a:solidFill>
                <a:latin typeface="Inter"/>
                <a:ea typeface="Inter"/>
                <a:cs typeface="Inter"/>
                <a:sym typeface="Inter"/>
              </a:rPr>
              <a:t>Equipment</a:t>
            </a:r>
          </a:p>
        </p:txBody>
      </p:sp>
      <p:sp>
        <p:nvSpPr>
          <p:cNvPr id="12" name="TextBox 12"/>
          <p:cNvSpPr txBox="1"/>
          <p:nvPr/>
        </p:nvSpPr>
        <p:spPr>
          <a:xfrm>
            <a:off x="12705255" y="5518963"/>
            <a:ext cx="1497076" cy="407670"/>
          </a:xfrm>
          <a:prstGeom prst="rect">
            <a:avLst/>
          </a:prstGeom>
        </p:spPr>
        <p:txBody>
          <a:bodyPr lIns="0" tIns="0" rIns="0" bIns="0" rtlCol="0" anchor="t">
            <a:spAutoFit/>
          </a:bodyPr>
          <a:lstStyle/>
          <a:p>
            <a:pPr algn="ctr">
              <a:lnSpc>
                <a:spcPts val="3449"/>
              </a:lnSpc>
              <a:spcBef>
                <a:spcPct val="0"/>
              </a:spcBef>
            </a:pPr>
            <a:r>
              <a:rPr lang="en-US" sz="2299" spc="22">
                <a:solidFill>
                  <a:srgbClr val="008ECA"/>
                </a:solidFill>
                <a:latin typeface="Inter"/>
                <a:ea typeface="Inter"/>
                <a:cs typeface="Inter"/>
                <a:sym typeface="Inter"/>
              </a:rPr>
              <a:t>Culture</a:t>
            </a:r>
          </a:p>
        </p:txBody>
      </p:sp>
      <p:sp>
        <p:nvSpPr>
          <p:cNvPr id="13" name="TextBox 13"/>
          <p:cNvSpPr txBox="1"/>
          <p:nvPr/>
        </p:nvSpPr>
        <p:spPr>
          <a:xfrm>
            <a:off x="1494603" y="6041056"/>
            <a:ext cx="2464188" cy="1702838"/>
          </a:xfrm>
          <a:prstGeom prst="rect">
            <a:avLst/>
          </a:prstGeom>
        </p:spPr>
        <p:txBody>
          <a:bodyPr lIns="0" tIns="0" rIns="0" bIns="0" rtlCol="0" anchor="t">
            <a:spAutoFit/>
          </a:bodyPr>
          <a:lstStyle/>
          <a:p>
            <a:pPr algn="ctr">
              <a:lnSpc>
                <a:spcPts val="3371"/>
              </a:lnSpc>
              <a:spcBef>
                <a:spcPct val="0"/>
              </a:spcBef>
            </a:pPr>
            <a:r>
              <a:rPr lang="en-US" sz="2247" spc="22" dirty="0">
                <a:solidFill>
                  <a:srgbClr val="000000"/>
                </a:solidFill>
                <a:latin typeface="Inter"/>
                <a:ea typeface="Inter"/>
                <a:cs typeface="Inter"/>
                <a:sym typeface="Inter"/>
              </a:rPr>
              <a:t>Ineffective leadership and lack of accountability</a:t>
            </a:r>
          </a:p>
        </p:txBody>
      </p:sp>
      <p:sp>
        <p:nvSpPr>
          <p:cNvPr id="14" name="TextBox 14"/>
          <p:cNvSpPr txBox="1"/>
          <p:nvPr/>
        </p:nvSpPr>
        <p:spPr>
          <a:xfrm>
            <a:off x="4000183" y="6570511"/>
            <a:ext cx="1641835" cy="1127118"/>
          </a:xfrm>
          <a:prstGeom prst="rect">
            <a:avLst/>
          </a:prstGeom>
        </p:spPr>
        <p:txBody>
          <a:bodyPr lIns="0" tIns="0" rIns="0" bIns="0" rtlCol="0" anchor="t">
            <a:spAutoFit/>
          </a:bodyPr>
          <a:lstStyle/>
          <a:p>
            <a:pPr algn="ctr">
              <a:lnSpc>
                <a:spcPts val="3053"/>
              </a:lnSpc>
              <a:spcBef>
                <a:spcPct val="0"/>
              </a:spcBef>
            </a:pPr>
            <a:r>
              <a:rPr lang="en-US" sz="2035" spc="20">
                <a:solidFill>
                  <a:srgbClr val="000000"/>
                </a:solidFill>
                <a:latin typeface="Inter"/>
                <a:ea typeface="Inter"/>
                <a:cs typeface="Inter"/>
                <a:sym typeface="Inter"/>
              </a:rPr>
              <a:t>Under-staffing and poor skill mix</a:t>
            </a:r>
          </a:p>
        </p:txBody>
      </p:sp>
      <p:sp>
        <p:nvSpPr>
          <p:cNvPr id="15" name="TextBox 15"/>
          <p:cNvSpPr txBox="1"/>
          <p:nvPr/>
        </p:nvSpPr>
        <p:spPr>
          <a:xfrm>
            <a:off x="5291390" y="7363278"/>
            <a:ext cx="2261766" cy="2122170"/>
          </a:xfrm>
          <a:prstGeom prst="rect">
            <a:avLst/>
          </a:prstGeom>
        </p:spPr>
        <p:txBody>
          <a:bodyPr lIns="0" tIns="0" rIns="0" bIns="0" rtlCol="0" anchor="t">
            <a:spAutoFit/>
          </a:bodyPr>
          <a:lstStyle/>
          <a:p>
            <a:pPr algn="ctr">
              <a:lnSpc>
                <a:spcPts val="3449"/>
              </a:lnSpc>
              <a:spcBef>
                <a:spcPct val="0"/>
              </a:spcBef>
            </a:pPr>
            <a:r>
              <a:rPr lang="en-US" sz="2299" spc="22">
                <a:solidFill>
                  <a:srgbClr val="000000"/>
                </a:solidFill>
                <a:latin typeface="Inter"/>
                <a:ea typeface="Inter"/>
                <a:cs typeface="Inter"/>
                <a:sym typeface="Inter"/>
              </a:rPr>
              <a:t>Incidents, complaints and audits not properly investigated</a:t>
            </a:r>
          </a:p>
        </p:txBody>
      </p:sp>
      <p:sp>
        <p:nvSpPr>
          <p:cNvPr id="16" name="TextBox 16"/>
          <p:cNvSpPr txBox="1"/>
          <p:nvPr/>
        </p:nvSpPr>
        <p:spPr>
          <a:xfrm>
            <a:off x="7180160" y="8042488"/>
            <a:ext cx="2206472" cy="1693545"/>
          </a:xfrm>
          <a:prstGeom prst="rect">
            <a:avLst/>
          </a:prstGeom>
        </p:spPr>
        <p:txBody>
          <a:bodyPr lIns="0" tIns="0" rIns="0" bIns="0" rtlCol="0" anchor="t">
            <a:spAutoFit/>
          </a:bodyPr>
          <a:lstStyle/>
          <a:p>
            <a:pPr algn="ctr">
              <a:lnSpc>
                <a:spcPts val="3449"/>
              </a:lnSpc>
              <a:spcBef>
                <a:spcPct val="0"/>
              </a:spcBef>
            </a:pPr>
            <a:r>
              <a:rPr lang="en-US" sz="2299" spc="22">
                <a:solidFill>
                  <a:srgbClr val="000000"/>
                </a:solidFill>
                <a:latin typeface="Inter"/>
                <a:ea typeface="Inter"/>
                <a:cs typeface="Inter"/>
                <a:sym typeface="Inter"/>
              </a:rPr>
              <a:t>Poor handovers and weak escalation</a:t>
            </a:r>
          </a:p>
        </p:txBody>
      </p:sp>
      <p:sp>
        <p:nvSpPr>
          <p:cNvPr id="17" name="TextBox 17"/>
          <p:cNvSpPr txBox="1"/>
          <p:nvPr/>
        </p:nvSpPr>
        <p:spPr>
          <a:xfrm>
            <a:off x="9609903" y="8264299"/>
            <a:ext cx="2028416" cy="1693545"/>
          </a:xfrm>
          <a:prstGeom prst="rect">
            <a:avLst/>
          </a:prstGeom>
        </p:spPr>
        <p:txBody>
          <a:bodyPr lIns="0" tIns="0" rIns="0" bIns="0" rtlCol="0" anchor="t">
            <a:spAutoFit/>
          </a:bodyPr>
          <a:lstStyle/>
          <a:p>
            <a:pPr algn="ctr">
              <a:lnSpc>
                <a:spcPts val="3449"/>
              </a:lnSpc>
              <a:spcBef>
                <a:spcPct val="0"/>
              </a:spcBef>
            </a:pPr>
            <a:r>
              <a:rPr lang="en-US" sz="2299" spc="22">
                <a:solidFill>
                  <a:srgbClr val="000000"/>
                </a:solidFill>
                <a:latin typeface="Inter"/>
                <a:ea typeface="Inter"/>
                <a:cs typeface="Inter"/>
                <a:sym typeface="Inter"/>
              </a:rPr>
              <a:t>Inadequate resources and operational pressures</a:t>
            </a:r>
          </a:p>
        </p:txBody>
      </p:sp>
      <p:sp>
        <p:nvSpPr>
          <p:cNvPr id="18" name="TextBox 18"/>
          <p:cNvSpPr txBox="1"/>
          <p:nvPr/>
        </p:nvSpPr>
        <p:spPr>
          <a:xfrm>
            <a:off x="12189204" y="8819651"/>
            <a:ext cx="2899713" cy="1264920"/>
          </a:xfrm>
          <a:prstGeom prst="rect">
            <a:avLst/>
          </a:prstGeom>
        </p:spPr>
        <p:txBody>
          <a:bodyPr lIns="0" tIns="0" rIns="0" bIns="0" rtlCol="0" anchor="t">
            <a:spAutoFit/>
          </a:bodyPr>
          <a:lstStyle/>
          <a:p>
            <a:pPr algn="ctr">
              <a:lnSpc>
                <a:spcPts val="3449"/>
              </a:lnSpc>
              <a:spcBef>
                <a:spcPct val="0"/>
              </a:spcBef>
            </a:pPr>
            <a:r>
              <a:rPr lang="en-US" sz="2299" spc="22">
                <a:solidFill>
                  <a:srgbClr val="000000"/>
                </a:solidFill>
                <a:latin typeface="Inter"/>
                <a:ea typeface="Inter"/>
                <a:cs typeface="Inter"/>
                <a:sym typeface="Inter"/>
              </a:rPr>
              <a:t>Staff feared speaking up about poor care</a:t>
            </a:r>
          </a:p>
        </p:txBody>
      </p:sp>
      <p:sp>
        <p:nvSpPr>
          <p:cNvPr id="19" name="Freeform 13">
            <a:extLst>
              <a:ext uri="{FF2B5EF4-FFF2-40B4-BE49-F238E27FC236}">
                <a16:creationId xmlns:a16="http://schemas.microsoft.com/office/drawing/2014/main" xmlns="" id="{C976C7B9-1E69-1DD3-1069-0CFE93EC2B17}"/>
              </a:ext>
            </a:extLst>
          </p:cNvPr>
          <p:cNvSpPr/>
          <p:nvPr/>
        </p:nvSpPr>
        <p:spPr>
          <a:xfrm>
            <a:off x="37927" y="8873814"/>
            <a:ext cx="1063181" cy="1171189"/>
          </a:xfrm>
          <a:custGeom>
            <a:avLst/>
            <a:gdLst/>
            <a:ahLst/>
            <a:cxnLst/>
            <a:rect l="l" t="t" r="r" b="b"/>
            <a:pathLst>
              <a:path w="1063181" h="1171189">
                <a:moveTo>
                  <a:pt x="0" y="0"/>
                </a:moveTo>
                <a:lnTo>
                  <a:pt x="1063181" y="0"/>
                </a:lnTo>
                <a:lnTo>
                  <a:pt x="1063181" y="1171189"/>
                </a:lnTo>
                <a:lnTo>
                  <a:pt x="0" y="1171189"/>
                </a:lnTo>
                <a:lnTo>
                  <a:pt x="0" y="0"/>
                </a:lnTo>
                <a:close/>
              </a:path>
            </a:pathLst>
          </a:custGeom>
          <a:blipFill>
            <a:blip r:embed="rId6" cstate="print">
              <a:extLst>
                <a:ext uri="{96DAC541-7B7A-43D3-8B79-37D633B846F1}">
                  <asvg:svgBlip xmlns:asvg="http://schemas.microsoft.com/office/drawing/2016/SVG/main" xmlns="" r:embed="rId7"/>
                </a:ext>
              </a:extLst>
            </a:blip>
            <a:stretch>
              <a:fillRect l="-111064" b="-95510"/>
            </a:stretch>
          </a:blipFill>
        </p:spPr>
        <p:txBody>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E593D154-4A91-B875-26C3-555FF48AAF19}"/>
              </a:ext>
            </a:extLst>
          </p:cNvPr>
          <p:cNvSpPr txBox="1"/>
          <p:nvPr/>
        </p:nvSpPr>
        <p:spPr>
          <a:xfrm>
            <a:off x="9829800" y="571500"/>
            <a:ext cx="7075950" cy="242430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dirty="0">
                <a:latin typeface="+mj-lt"/>
                <a:ea typeface="+mj-ea"/>
                <a:cs typeface="+mj-cs"/>
              </a:rPr>
              <a:t>Swiss Cheese Model : </a:t>
            </a:r>
            <a:r>
              <a:rPr lang="en-US" sz="4800" b="1" dirty="0">
                <a:effectLst/>
                <a:latin typeface="+mj-lt"/>
                <a:ea typeface="+mj-ea"/>
                <a:cs typeface="+mj-cs"/>
              </a:rPr>
              <a:t>System-Level Holes</a:t>
            </a:r>
            <a:endParaRPr lang="en-US" sz="4800" b="1" dirty="0">
              <a:latin typeface="+mj-lt"/>
              <a:ea typeface="+mj-ea"/>
              <a:cs typeface="+mj-cs"/>
            </a:endParaRPr>
          </a:p>
        </p:txBody>
      </p:sp>
      <p:pic>
        <p:nvPicPr>
          <p:cNvPr id="40" name="Picture 39" descr="One big red thumbtack in front of many smaller black thumbtacks">
            <a:extLst>
              <a:ext uri="{FF2B5EF4-FFF2-40B4-BE49-F238E27FC236}">
                <a16:creationId xmlns:a16="http://schemas.microsoft.com/office/drawing/2014/main" xmlns="" id="{3C60B320-1FC8-5F1F-0CCC-AAB8FAC5319E}"/>
              </a:ext>
            </a:extLst>
          </p:cNvPr>
          <p:cNvPicPr>
            <a:picLocks noChangeAspect="1"/>
          </p:cNvPicPr>
          <p:nvPr/>
        </p:nvPicPr>
        <p:blipFill>
          <a:blip r:embed="rId3"/>
          <a:srcRect l="28666" r="6445" b="-1"/>
          <a:stretch>
            <a:fillRect/>
          </a:stretch>
        </p:blipFill>
        <p:spPr>
          <a:xfrm>
            <a:off x="20" y="10"/>
            <a:ext cx="9143980" cy="10286990"/>
          </a:xfrm>
          <a:prstGeom prst="rect">
            <a:avLst/>
          </a:prstGeom>
        </p:spPr>
      </p:pic>
      <p:sp>
        <p:nvSpPr>
          <p:cNvPr id="38" name="TextBox 37">
            <a:extLst>
              <a:ext uri="{FF2B5EF4-FFF2-40B4-BE49-F238E27FC236}">
                <a16:creationId xmlns:a16="http://schemas.microsoft.com/office/drawing/2014/main" xmlns="" id="{29D00818-9CAD-C943-15F7-FAB0A3595AB2}"/>
              </a:ext>
            </a:extLst>
          </p:cNvPr>
          <p:cNvSpPr txBox="1"/>
          <p:nvPr/>
        </p:nvSpPr>
        <p:spPr>
          <a:xfrm>
            <a:off x="9829800" y="3543300"/>
            <a:ext cx="7216233" cy="5400348"/>
          </a:xfrm>
          <a:prstGeom prst="rect">
            <a:avLst/>
          </a:prstGeom>
        </p:spPr>
        <p:txBody>
          <a:bodyPr vert="horz" lIns="91440" tIns="45720" rIns="91440" bIns="45720" rtlCol="0" anchor="t">
            <a:normAutofit fontScale="92500" lnSpcReduction="10000"/>
          </a:bodyPr>
          <a:lstStyle/>
          <a:p>
            <a:pPr marR="0">
              <a:lnSpc>
                <a:spcPct val="90000"/>
              </a:lnSpc>
              <a:spcAft>
                <a:spcPts val="800"/>
              </a:spcAft>
            </a:pPr>
            <a:r>
              <a:rPr lang="en-US" b="1" dirty="0">
                <a:effectLst/>
                <a:latin typeface="Inter" panose="020B0604020202020204" charset="0"/>
                <a:ea typeface="Inter" panose="020B0604020202020204" charset="0"/>
              </a:rPr>
              <a:t>Regulatory fragmentation</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Various supervisory units without accountability.</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Presuppositions that the responsibility was monitored elsewhere.</a:t>
            </a:r>
          </a:p>
          <a:p>
            <a:pPr marR="0" indent="-228600">
              <a:lnSpc>
                <a:spcPct val="90000"/>
              </a:lnSpc>
              <a:spcAft>
                <a:spcPts val="800"/>
              </a:spcAft>
              <a:buFont typeface="Arial" panose="020B0604020202020204" pitchFamily="34" charset="0"/>
              <a:buChar char="•"/>
            </a:pPr>
            <a:endParaRPr lang="en-US" dirty="0">
              <a:effectLst/>
              <a:latin typeface="Inter" panose="020B0604020202020204" charset="0"/>
              <a:ea typeface="Inter" panose="020B0604020202020204" charset="0"/>
            </a:endParaRPr>
          </a:p>
          <a:p>
            <a:pPr marR="0">
              <a:lnSpc>
                <a:spcPct val="90000"/>
              </a:lnSpc>
              <a:spcAft>
                <a:spcPts val="800"/>
              </a:spcAft>
            </a:pPr>
            <a:r>
              <a:rPr lang="en-US" b="1" dirty="0">
                <a:effectLst/>
                <a:latin typeface="Inter" panose="020B0604020202020204" charset="0"/>
                <a:ea typeface="Inter" panose="020B0604020202020204" charset="0"/>
              </a:rPr>
              <a:t>Delayed intervention</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Red flags (mortality data, complaints) were not responded to in time.</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The processes of escalation were ineffective and slow.</a:t>
            </a:r>
          </a:p>
          <a:p>
            <a:pPr marR="0" indent="-228600">
              <a:lnSpc>
                <a:spcPct val="90000"/>
              </a:lnSpc>
              <a:spcAft>
                <a:spcPts val="800"/>
              </a:spcAft>
              <a:buFont typeface="Arial" panose="020B0604020202020204" pitchFamily="34" charset="0"/>
              <a:buChar char="•"/>
            </a:pPr>
            <a:endParaRPr lang="en-US" dirty="0">
              <a:effectLst/>
              <a:latin typeface="Inter" panose="020B0604020202020204" charset="0"/>
              <a:ea typeface="Inter" panose="020B0604020202020204" charset="0"/>
            </a:endParaRPr>
          </a:p>
          <a:p>
            <a:pPr marR="0">
              <a:lnSpc>
                <a:spcPct val="90000"/>
              </a:lnSpc>
              <a:spcAft>
                <a:spcPts val="800"/>
              </a:spcAft>
            </a:pPr>
            <a:r>
              <a:rPr lang="en-US" b="1" dirty="0">
                <a:effectLst/>
                <a:latin typeface="Inter" panose="020B0604020202020204" charset="0"/>
                <a:ea typeface="Inter" panose="020B0604020202020204" charset="0"/>
              </a:rPr>
              <a:t>Weak intelligence-sharing</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Ineffective communication between the regulators, and commissioners.</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Lack of triangulation of agencies on the issue of concerns.</a:t>
            </a:r>
          </a:p>
          <a:p>
            <a:pPr marL="285750" marR="0" indent="-228600">
              <a:lnSpc>
                <a:spcPct val="90000"/>
              </a:lnSpc>
              <a:spcAft>
                <a:spcPts val="800"/>
              </a:spcAft>
              <a:buFont typeface="Arial" panose="020B0604020202020204" pitchFamily="34" charset="0"/>
              <a:buChar char="•"/>
            </a:pPr>
            <a:endParaRPr lang="en-US" dirty="0">
              <a:effectLst/>
              <a:latin typeface="Inter" panose="020B0604020202020204" charset="0"/>
              <a:ea typeface="Inter" panose="020B0604020202020204" charset="0"/>
            </a:endParaRPr>
          </a:p>
          <a:p>
            <a:pPr>
              <a:lnSpc>
                <a:spcPct val="90000"/>
              </a:lnSpc>
            </a:pPr>
            <a:r>
              <a:rPr lang="en-US" b="1" dirty="0">
                <a:latin typeface="Inter" panose="020B0604020202020204" charset="0"/>
                <a:ea typeface="Inter" panose="020B0604020202020204" charset="0"/>
              </a:rPr>
              <a:t>Over-reliance on performance metrics</a:t>
            </a:r>
            <a:endParaRPr lang="en-US" dirty="0">
              <a:latin typeface="Inter" panose="020B0604020202020204" charset="0"/>
              <a:ea typeface="Inter" panose="020B0604020202020204" charset="0"/>
            </a:endParaRP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Target and compliance indicators.</a:t>
            </a:r>
          </a:p>
          <a:p>
            <a:pPr marL="285750" marR="0" indent="-228600">
              <a:lnSpc>
                <a:spcPct val="90000"/>
              </a:lnSpc>
              <a:spcAft>
                <a:spcPts val="800"/>
              </a:spcAft>
              <a:buFont typeface="Arial" panose="020B0604020202020204" pitchFamily="34" charset="0"/>
              <a:buChar char="•"/>
            </a:pPr>
            <a:r>
              <a:rPr lang="en-US" dirty="0">
                <a:effectLst/>
                <a:latin typeface="Inter" panose="020B0604020202020204" charset="0"/>
                <a:ea typeface="Inter" panose="020B0604020202020204" charset="0"/>
              </a:rPr>
              <a:t>Lack of focus on patient experience and realities on the front lines</a:t>
            </a:r>
            <a:r>
              <a:rPr lang="en-US" dirty="0">
                <a:latin typeface="Inter" panose="020B0604020202020204" charset="0"/>
                <a:ea typeface="Inter" panose="020B0604020202020204" charset="0"/>
              </a:rPr>
              <a:t> </a:t>
            </a:r>
            <a:r>
              <a:rPr lang="en-US" dirty="0">
                <a:effectLst/>
                <a:latin typeface="Inter" panose="020B0604020202020204" charset="0"/>
                <a:ea typeface="Inter" panose="020B0604020202020204" charset="0"/>
              </a:rPr>
              <a:t>(Buchanan et al., 2013).</a:t>
            </a:r>
          </a:p>
        </p:txBody>
      </p:sp>
    </p:spTree>
    <p:extLst>
      <p:ext uri="{BB962C8B-B14F-4D97-AF65-F5344CB8AC3E}">
        <p14:creationId xmlns:p14="http://schemas.microsoft.com/office/powerpoint/2010/main" xmlns="" val="56241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D1D34770-47A8-402C-AF23-2B653F2D88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8283427"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4BA40E77-AF90-2E2A-4766-672820E4CCFA}"/>
              </a:ext>
            </a:extLst>
          </p:cNvPr>
          <p:cNvSpPr txBox="1"/>
          <p:nvPr/>
        </p:nvSpPr>
        <p:spPr>
          <a:xfrm>
            <a:off x="877786" y="637423"/>
            <a:ext cx="9003165" cy="2243137"/>
          </a:xfrm>
          <a:prstGeom prst="rect">
            <a:avLst/>
          </a:prstGeom>
        </p:spPr>
        <p:txBody>
          <a:bodyPr vert="horz" lIns="91440" tIns="45720" rIns="91440" bIns="45720" rtlCol="0" anchor="ctr">
            <a:normAutofit/>
          </a:bodyPr>
          <a:lstStyle/>
          <a:p>
            <a:pPr marL="0" marR="0">
              <a:lnSpc>
                <a:spcPct val="90000"/>
              </a:lnSpc>
              <a:spcBef>
                <a:spcPct val="0"/>
              </a:spcBef>
              <a:spcAft>
                <a:spcPts val="400"/>
              </a:spcAft>
            </a:pPr>
            <a:r>
              <a:rPr lang="en-US" sz="6000" b="1" dirty="0">
                <a:effectLst/>
                <a:latin typeface="+mj-lt"/>
                <a:ea typeface="+mj-ea"/>
                <a:cs typeface="+mj-cs"/>
              </a:rPr>
              <a:t>Alignment of Holes: The way harm came to patients</a:t>
            </a:r>
          </a:p>
        </p:txBody>
      </p:sp>
      <p:sp>
        <p:nvSpPr>
          <p:cNvPr id="7" name="TextBox 6">
            <a:extLst>
              <a:ext uri="{FF2B5EF4-FFF2-40B4-BE49-F238E27FC236}">
                <a16:creationId xmlns:a16="http://schemas.microsoft.com/office/drawing/2014/main" xmlns="" id="{680A6C66-786E-6E2F-5B8F-EB9113B9976C}"/>
              </a:ext>
            </a:extLst>
          </p:cNvPr>
          <p:cNvSpPr txBox="1"/>
          <p:nvPr/>
        </p:nvSpPr>
        <p:spPr>
          <a:xfrm>
            <a:off x="895275" y="8648700"/>
            <a:ext cx="16514939" cy="923330"/>
          </a:xfrm>
          <a:prstGeom prst="rect">
            <a:avLst/>
          </a:prstGeom>
          <a:noFill/>
        </p:spPr>
        <p:txBody>
          <a:bodyPr wrap="square">
            <a:spAutoFit/>
          </a:bodyPr>
          <a:lstStyle/>
          <a:p>
            <a:pPr marL="0" marR="0" algn="just">
              <a:lnSpc>
                <a:spcPct val="150000"/>
              </a:lnSpc>
              <a:spcAft>
                <a:spcPts val="800"/>
              </a:spcAft>
              <a:buNone/>
            </a:pPr>
            <a:r>
              <a:rPr lang="en-US" kern="100" dirty="0">
                <a:solidFill>
                  <a:srgbClr val="000000"/>
                </a:solidFill>
                <a:effectLst/>
                <a:latin typeface="Inter" panose="020B0604020202020204" charset="0"/>
                <a:ea typeface="Inter" panose="020B0604020202020204" charset="0"/>
                <a:cs typeface="Vrinda" panose="020B0502040204020203" pitchFamily="34" charset="0"/>
              </a:rPr>
              <a:t>When the coincidence of these holes took place across </a:t>
            </a:r>
            <a:r>
              <a:rPr lang="en-US" kern="100" dirty="0" smtClean="0">
                <a:solidFill>
                  <a:srgbClr val="000000"/>
                </a:solidFill>
                <a:effectLst/>
                <a:latin typeface="Inter" panose="020B0604020202020204" charset="0"/>
                <a:ea typeface="Inter" panose="020B0604020202020204" charset="0"/>
                <a:cs typeface="Vrinda" panose="020B0502040204020203" pitchFamily="34" charset="0"/>
              </a:rPr>
              <a:t>organizational </a:t>
            </a:r>
            <a:r>
              <a:rPr lang="en-US" kern="100" dirty="0">
                <a:solidFill>
                  <a:srgbClr val="000000"/>
                </a:solidFill>
                <a:effectLst/>
                <a:latin typeface="Inter" panose="020B0604020202020204" charset="0"/>
                <a:ea typeface="Inter" panose="020B0604020202020204" charset="0"/>
                <a:cs typeface="Vrinda" panose="020B0502040204020203" pitchFamily="34" charset="0"/>
              </a:rPr>
              <a:t>and regulatory levels, no proper barrier could prevent unsafe practices. This conformity resulted in a direct route to patient injury at Mid Staffordshire NHS Foundation Trust.</a:t>
            </a:r>
          </a:p>
        </p:txBody>
      </p:sp>
      <p:graphicFrame>
        <p:nvGraphicFramePr>
          <p:cNvPr id="9" name="TextBox 2">
            <a:extLst>
              <a:ext uri="{FF2B5EF4-FFF2-40B4-BE49-F238E27FC236}">
                <a16:creationId xmlns:a16="http://schemas.microsoft.com/office/drawing/2014/main" xmlns="" id="{59B0EDD3-E0EA-13E8-143E-DCE67AF4A4F7}"/>
              </a:ext>
            </a:extLst>
          </p:cNvPr>
          <p:cNvGraphicFramePr/>
          <p:nvPr>
            <p:extLst>
              <p:ext uri="{D42A27DB-BD31-4B8C-83A1-F6EECF244321}">
                <p14:modId xmlns:p14="http://schemas.microsoft.com/office/powerpoint/2010/main" xmlns="" val="3513224355"/>
              </p:ext>
            </p:extLst>
          </p:nvPr>
        </p:nvGraphicFramePr>
        <p:xfrm>
          <a:off x="877786" y="2774160"/>
          <a:ext cx="9003165" cy="55935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7+ Thousand Doctor Patient Clipart Royalty-Free Images, Stock Photos &amp;  Pictures | Shutterstock">
            <a:extLst>
              <a:ext uri="{FF2B5EF4-FFF2-40B4-BE49-F238E27FC236}">
                <a16:creationId xmlns:a16="http://schemas.microsoft.com/office/drawing/2014/main" xmlns="" id="{78CC2E8B-7FA2-1BD7-09AD-E0FF460F8FF9}"/>
              </a:ext>
            </a:extLst>
          </p:cNvPr>
          <p:cNvPicPr>
            <a:picLocks noChangeAspect="1" noChangeArrowheads="1"/>
          </p:cNvPicPr>
          <p:nvPr/>
        </p:nvPicPr>
        <p:blipFill>
          <a:blip r:embed="rId6">
            <a:extLst>
              <a:ext uri="{28A0092B-C50C-407E-A947-70E740481C1C}">
                <a14:useLocalDpi xmlns:a14="http://schemas.microsoft.com/office/drawing/2010/main" xmlns="" val="0"/>
              </a:ext>
            </a:extLst>
          </a:blip>
          <a:srcRect/>
          <a:stretch>
            <a:fillRect/>
          </a:stretch>
        </p:blipFill>
        <p:spPr bwMode="auto">
          <a:xfrm>
            <a:off x="10721212" y="1974637"/>
            <a:ext cx="6792290" cy="528666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850465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xmlns="" id="{743AA782-23D1-4521-8CAD-47662984AA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ADADB022-B53A-89DB-FA6D-372403EA3B6E}"/>
              </a:ext>
            </a:extLst>
          </p:cNvPr>
          <p:cNvSpPr txBox="1"/>
          <p:nvPr/>
        </p:nvSpPr>
        <p:spPr>
          <a:xfrm>
            <a:off x="946404" y="960120"/>
            <a:ext cx="7228332" cy="2221992"/>
          </a:xfrm>
          <a:prstGeom prst="rect">
            <a:avLst/>
          </a:prstGeom>
        </p:spPr>
        <p:txBody>
          <a:bodyPr vert="horz" lIns="91440" tIns="45720" rIns="91440" bIns="45720" rtlCol="0" anchor="b">
            <a:normAutofit/>
          </a:bodyPr>
          <a:lstStyle/>
          <a:p>
            <a:pPr marL="0" marR="0">
              <a:lnSpc>
                <a:spcPct val="90000"/>
              </a:lnSpc>
              <a:spcBef>
                <a:spcPct val="0"/>
              </a:spcBef>
              <a:spcAft>
                <a:spcPts val="400"/>
              </a:spcAft>
            </a:pPr>
            <a:r>
              <a:rPr lang="en-US" sz="5700" b="1" kern="1200" dirty="0">
                <a:solidFill>
                  <a:schemeClr val="tx1"/>
                </a:solidFill>
                <a:effectLst/>
                <a:latin typeface="+mj-lt"/>
                <a:ea typeface="+mj-ea"/>
                <a:cs typeface="+mj-cs"/>
              </a:rPr>
              <a:t>Swiss Cheese Model : Reveals About Safety</a:t>
            </a:r>
          </a:p>
        </p:txBody>
      </p:sp>
      <p:sp>
        <p:nvSpPr>
          <p:cNvPr id="1040" name="sketch line">
            <a:extLst>
              <a:ext uri="{FF2B5EF4-FFF2-40B4-BE49-F238E27FC236}">
                <a16:creationId xmlns:a16="http://schemas.microsoft.com/office/drawing/2014/main" xmlns="" id="{71877DBC-BB60-40F0-AC93-2ACDBAAE60C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4917" y="3559302"/>
            <a:ext cx="4882642" cy="27432"/>
          </a:xfrm>
          <a:custGeom>
            <a:avLst/>
            <a:gdLst>
              <a:gd name="csX0" fmla="*/ 0 w 4882642"/>
              <a:gd name="csY0" fmla="*/ 0 h 27432"/>
              <a:gd name="csX1" fmla="*/ 648694 w 4882642"/>
              <a:gd name="csY1" fmla="*/ 0 h 27432"/>
              <a:gd name="csX2" fmla="*/ 1199735 w 4882642"/>
              <a:gd name="csY2" fmla="*/ 0 h 27432"/>
              <a:gd name="csX3" fmla="*/ 1799602 w 4882642"/>
              <a:gd name="csY3" fmla="*/ 0 h 27432"/>
              <a:gd name="csX4" fmla="*/ 2545949 w 4882642"/>
              <a:gd name="csY4" fmla="*/ 0 h 27432"/>
              <a:gd name="csX5" fmla="*/ 3194643 w 4882642"/>
              <a:gd name="csY5" fmla="*/ 0 h 27432"/>
              <a:gd name="csX6" fmla="*/ 3794510 w 4882642"/>
              <a:gd name="csY6" fmla="*/ 0 h 27432"/>
              <a:gd name="csX7" fmla="*/ 4882642 w 4882642"/>
              <a:gd name="csY7" fmla="*/ 0 h 27432"/>
              <a:gd name="csX8" fmla="*/ 4882642 w 4882642"/>
              <a:gd name="csY8" fmla="*/ 27432 h 27432"/>
              <a:gd name="csX9" fmla="*/ 4185122 w 4882642"/>
              <a:gd name="csY9" fmla="*/ 27432 h 27432"/>
              <a:gd name="csX10" fmla="*/ 3585254 w 4882642"/>
              <a:gd name="csY10" fmla="*/ 27432 h 27432"/>
              <a:gd name="csX11" fmla="*/ 2790081 w 4882642"/>
              <a:gd name="csY11" fmla="*/ 27432 h 27432"/>
              <a:gd name="csX12" fmla="*/ 2141387 w 4882642"/>
              <a:gd name="csY12" fmla="*/ 27432 h 27432"/>
              <a:gd name="csX13" fmla="*/ 1590346 w 4882642"/>
              <a:gd name="csY13" fmla="*/ 27432 h 27432"/>
              <a:gd name="csX14" fmla="*/ 844000 w 4882642"/>
              <a:gd name="csY14" fmla="*/ 27432 h 27432"/>
              <a:gd name="csX15" fmla="*/ 0 w 4882642"/>
              <a:gd name="csY15" fmla="*/ 27432 h 27432"/>
              <a:gd name="csX16" fmla="*/ 0 w 4882642"/>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882642" h="27432" fill="none" extrusionOk="0">
                <a:moveTo>
                  <a:pt x="0" y="0"/>
                </a:moveTo>
                <a:cubicBezTo>
                  <a:pt x="283896" y="15806"/>
                  <a:pt x="476914" y="-5705"/>
                  <a:pt x="648694" y="0"/>
                </a:cubicBezTo>
                <a:cubicBezTo>
                  <a:pt x="820474" y="5705"/>
                  <a:pt x="992491" y="-2560"/>
                  <a:pt x="1199735" y="0"/>
                </a:cubicBezTo>
                <a:cubicBezTo>
                  <a:pt x="1406979" y="2560"/>
                  <a:pt x="1535106" y="-12373"/>
                  <a:pt x="1799602" y="0"/>
                </a:cubicBezTo>
                <a:cubicBezTo>
                  <a:pt x="2064098" y="12373"/>
                  <a:pt x="2220857" y="34016"/>
                  <a:pt x="2545949" y="0"/>
                </a:cubicBezTo>
                <a:cubicBezTo>
                  <a:pt x="2871041" y="-34016"/>
                  <a:pt x="2930967" y="-6551"/>
                  <a:pt x="3194643" y="0"/>
                </a:cubicBezTo>
                <a:cubicBezTo>
                  <a:pt x="3458319" y="6551"/>
                  <a:pt x="3590719" y="-27970"/>
                  <a:pt x="3794510" y="0"/>
                </a:cubicBezTo>
                <a:cubicBezTo>
                  <a:pt x="3998301" y="27970"/>
                  <a:pt x="4343090" y="-39667"/>
                  <a:pt x="4882642" y="0"/>
                </a:cubicBezTo>
                <a:cubicBezTo>
                  <a:pt x="4881669" y="8304"/>
                  <a:pt x="4882164" y="21512"/>
                  <a:pt x="4882642" y="27432"/>
                </a:cubicBezTo>
                <a:cubicBezTo>
                  <a:pt x="4608564" y="7308"/>
                  <a:pt x="4394312" y="56256"/>
                  <a:pt x="4185122" y="27432"/>
                </a:cubicBezTo>
                <a:cubicBezTo>
                  <a:pt x="3975932" y="-1392"/>
                  <a:pt x="3827783" y="51583"/>
                  <a:pt x="3585254" y="27432"/>
                </a:cubicBezTo>
                <a:cubicBezTo>
                  <a:pt x="3342725" y="3281"/>
                  <a:pt x="3165015" y="17373"/>
                  <a:pt x="2790081" y="27432"/>
                </a:cubicBezTo>
                <a:cubicBezTo>
                  <a:pt x="2415147" y="37491"/>
                  <a:pt x="2453830" y="6816"/>
                  <a:pt x="2141387" y="27432"/>
                </a:cubicBezTo>
                <a:cubicBezTo>
                  <a:pt x="1828944" y="48048"/>
                  <a:pt x="1774219" y="17790"/>
                  <a:pt x="1590346" y="27432"/>
                </a:cubicBezTo>
                <a:cubicBezTo>
                  <a:pt x="1406473" y="37074"/>
                  <a:pt x="1200327" y="18527"/>
                  <a:pt x="844000" y="27432"/>
                </a:cubicBezTo>
                <a:cubicBezTo>
                  <a:pt x="487673" y="36337"/>
                  <a:pt x="322314" y="2648"/>
                  <a:pt x="0" y="27432"/>
                </a:cubicBezTo>
                <a:cubicBezTo>
                  <a:pt x="-1048" y="14992"/>
                  <a:pt x="-1120" y="7447"/>
                  <a:pt x="0" y="0"/>
                </a:cubicBezTo>
                <a:close/>
              </a:path>
              <a:path w="4882642" h="27432" stroke="0" extrusionOk="0">
                <a:moveTo>
                  <a:pt x="0" y="0"/>
                </a:moveTo>
                <a:cubicBezTo>
                  <a:pt x="238803" y="9040"/>
                  <a:pt x="494861" y="-4831"/>
                  <a:pt x="648694" y="0"/>
                </a:cubicBezTo>
                <a:cubicBezTo>
                  <a:pt x="802527" y="4831"/>
                  <a:pt x="991643" y="12575"/>
                  <a:pt x="1199735" y="0"/>
                </a:cubicBezTo>
                <a:cubicBezTo>
                  <a:pt x="1407827" y="-12575"/>
                  <a:pt x="1757315" y="9056"/>
                  <a:pt x="1994908" y="0"/>
                </a:cubicBezTo>
                <a:cubicBezTo>
                  <a:pt x="2232501" y="-9056"/>
                  <a:pt x="2370188" y="18797"/>
                  <a:pt x="2643602" y="0"/>
                </a:cubicBezTo>
                <a:cubicBezTo>
                  <a:pt x="2917016" y="-18797"/>
                  <a:pt x="3036387" y="10091"/>
                  <a:pt x="3292296" y="0"/>
                </a:cubicBezTo>
                <a:cubicBezTo>
                  <a:pt x="3548205" y="-10091"/>
                  <a:pt x="3892824" y="6516"/>
                  <a:pt x="4087469" y="0"/>
                </a:cubicBezTo>
                <a:cubicBezTo>
                  <a:pt x="4282114" y="-6516"/>
                  <a:pt x="4487997" y="-16222"/>
                  <a:pt x="4882642" y="0"/>
                </a:cubicBezTo>
                <a:cubicBezTo>
                  <a:pt x="4883127" y="9333"/>
                  <a:pt x="4883920" y="19699"/>
                  <a:pt x="4882642" y="27432"/>
                </a:cubicBezTo>
                <a:cubicBezTo>
                  <a:pt x="4665479" y="53358"/>
                  <a:pt x="4455363" y="34051"/>
                  <a:pt x="4282775" y="27432"/>
                </a:cubicBezTo>
                <a:cubicBezTo>
                  <a:pt x="4110187" y="20813"/>
                  <a:pt x="3781952" y="37808"/>
                  <a:pt x="3585254" y="27432"/>
                </a:cubicBezTo>
                <a:cubicBezTo>
                  <a:pt x="3388556" y="17056"/>
                  <a:pt x="3084641" y="41802"/>
                  <a:pt x="2887734" y="27432"/>
                </a:cubicBezTo>
                <a:cubicBezTo>
                  <a:pt x="2690827" y="13062"/>
                  <a:pt x="2491613" y="5294"/>
                  <a:pt x="2239040" y="27432"/>
                </a:cubicBezTo>
                <a:cubicBezTo>
                  <a:pt x="1986467" y="49570"/>
                  <a:pt x="1795483" y="63015"/>
                  <a:pt x="1443867" y="27432"/>
                </a:cubicBezTo>
                <a:cubicBezTo>
                  <a:pt x="1092251" y="-8151"/>
                  <a:pt x="850619" y="43704"/>
                  <a:pt x="648694" y="27432"/>
                </a:cubicBezTo>
                <a:cubicBezTo>
                  <a:pt x="446769" y="11160"/>
                  <a:pt x="306471" y="26408"/>
                  <a:pt x="0" y="27432"/>
                </a:cubicBezTo>
                <a:cubicBezTo>
                  <a:pt x="211" y="18145"/>
                  <a:pt x="120" y="648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xmlns="" id="{BB31BDFD-9F56-CF73-0661-F645430620EB}"/>
              </a:ext>
            </a:extLst>
          </p:cNvPr>
          <p:cNvSpPr txBox="1"/>
          <p:nvPr/>
        </p:nvSpPr>
        <p:spPr>
          <a:xfrm>
            <a:off x="946404" y="3991356"/>
            <a:ext cx="7228332" cy="5321808"/>
          </a:xfrm>
          <a:prstGeom prst="rect">
            <a:avLst/>
          </a:prstGeom>
        </p:spPr>
        <p:txBody>
          <a:bodyPr vert="horz" lIns="91440" tIns="45720" rIns="91440" bIns="45720" rtlCol="0" anchor="t">
            <a:normAutofit/>
          </a:bodyPr>
          <a:lstStyle/>
          <a:p>
            <a:pPr marR="0">
              <a:lnSpc>
                <a:spcPct val="90000"/>
              </a:lnSpc>
              <a:spcAft>
                <a:spcPts val="600"/>
              </a:spcAft>
            </a:pPr>
            <a:r>
              <a:rPr lang="en-US" sz="2100" dirty="0">
                <a:effectLst/>
              </a:rPr>
              <a:t>The Swiss Cheese Model demonstrates that</a:t>
            </a:r>
            <a:r>
              <a:rPr lang="en-US" sz="2100" dirty="0"/>
              <a:t>:</a:t>
            </a:r>
            <a:endParaRPr lang="en-US" sz="2100" dirty="0">
              <a:effectLst/>
            </a:endParaRPr>
          </a:p>
          <a:p>
            <a:pPr marL="342900" marR="0" lvl="0" indent="-228600">
              <a:lnSpc>
                <a:spcPct val="90000"/>
              </a:lnSpc>
              <a:spcAft>
                <a:spcPts val="600"/>
              </a:spcAft>
              <a:buSzPts val="1000"/>
              <a:buFont typeface="Arial" panose="020B0604020202020204" pitchFamily="34" charset="0"/>
              <a:buChar char="•"/>
              <a:tabLst>
                <a:tab pos="457200" algn="l"/>
              </a:tabLst>
            </a:pPr>
            <a:r>
              <a:rPr lang="en-US" sz="2100" dirty="0">
                <a:effectLst/>
              </a:rPr>
              <a:t>Patient harm is rarely the result of a single individual error.</a:t>
            </a:r>
          </a:p>
          <a:p>
            <a:pPr marL="342900" marR="0" lvl="0" indent="-228600">
              <a:lnSpc>
                <a:spcPct val="90000"/>
              </a:lnSpc>
              <a:spcAft>
                <a:spcPts val="600"/>
              </a:spcAft>
              <a:buSzPts val="1000"/>
              <a:buFont typeface="Arial" panose="020B0604020202020204" pitchFamily="34" charset="0"/>
              <a:buChar char="•"/>
              <a:tabLst>
                <a:tab pos="457200" algn="l"/>
              </a:tabLst>
            </a:pPr>
            <a:r>
              <a:rPr lang="en-US" sz="2100" dirty="0">
                <a:effectLst/>
              </a:rPr>
              <a:t>Safety failures occur when multiple system </a:t>
            </a:r>
            <a:r>
              <a:rPr lang="en-US" sz="2100" dirty="0" smtClean="0">
                <a:effectLst/>
              </a:rPr>
              <a:t>defenses </a:t>
            </a:r>
            <a:r>
              <a:rPr lang="en-US" sz="2100" dirty="0">
                <a:effectLst/>
              </a:rPr>
              <a:t>are weak.</a:t>
            </a:r>
          </a:p>
          <a:p>
            <a:pPr marL="342900" marR="0" lvl="0" indent="-228600">
              <a:lnSpc>
                <a:spcPct val="90000"/>
              </a:lnSpc>
              <a:spcAft>
                <a:spcPts val="600"/>
              </a:spcAft>
              <a:buSzPts val="1000"/>
              <a:buFont typeface="Arial" panose="020B0604020202020204" pitchFamily="34" charset="0"/>
              <a:buChar char="•"/>
              <a:tabLst>
                <a:tab pos="457200" algn="l"/>
              </a:tabLst>
            </a:pPr>
            <a:r>
              <a:rPr lang="en-US" sz="2100" dirty="0" smtClean="0">
                <a:effectLst/>
              </a:rPr>
              <a:t>Organizational </a:t>
            </a:r>
            <a:r>
              <a:rPr lang="en-US" sz="2100" dirty="0">
                <a:effectLst/>
              </a:rPr>
              <a:t>culture plays a critical role in shaping safety </a:t>
            </a:r>
            <a:r>
              <a:rPr lang="en-US" sz="2100" dirty="0" smtClean="0">
                <a:effectLst/>
              </a:rPr>
              <a:t>behavior.</a:t>
            </a:r>
            <a:endParaRPr lang="en-US" sz="2100" dirty="0"/>
          </a:p>
          <a:p>
            <a:pPr marL="342900" marR="0" lvl="0" indent="-228600">
              <a:lnSpc>
                <a:spcPct val="90000"/>
              </a:lnSpc>
              <a:spcAft>
                <a:spcPts val="600"/>
              </a:spcAft>
              <a:buSzPts val="1000"/>
              <a:buFont typeface="Arial" panose="020B0604020202020204" pitchFamily="34" charset="0"/>
              <a:buChar char="•"/>
              <a:tabLst>
                <a:tab pos="457200" algn="l"/>
              </a:tabLst>
            </a:pPr>
            <a:r>
              <a:rPr lang="en-US" sz="2100" dirty="0">
                <a:effectLst/>
              </a:rPr>
              <a:t>Risk increases significantly when monitoring and oversight mechanisms fail (Wang, 2017).</a:t>
            </a:r>
          </a:p>
          <a:p>
            <a:pPr marR="0">
              <a:lnSpc>
                <a:spcPct val="90000"/>
              </a:lnSpc>
              <a:spcAft>
                <a:spcPts val="600"/>
              </a:spcAft>
            </a:pPr>
            <a:r>
              <a:rPr lang="en-US" sz="2100" dirty="0">
                <a:effectLst/>
              </a:rPr>
              <a:t>In the case of</a:t>
            </a:r>
            <a:br>
              <a:rPr lang="en-US" sz="2100" dirty="0">
                <a:effectLst/>
              </a:rPr>
            </a:br>
            <a:r>
              <a:rPr lang="en-US" sz="2100" b="1" dirty="0">
                <a:effectLst/>
              </a:rPr>
              <a:t>Mid Staffordshire NHS Foundation Trust</a:t>
            </a:r>
            <a:r>
              <a:rPr lang="en-US" sz="2100" dirty="0">
                <a:effectLst/>
              </a:rPr>
              <a:t>,</a:t>
            </a:r>
            <a:br>
              <a:rPr lang="en-US" sz="2100" dirty="0">
                <a:effectLst/>
              </a:rPr>
            </a:br>
            <a:r>
              <a:rPr lang="en-US" sz="2100" dirty="0">
                <a:effectLst/>
              </a:rPr>
              <a:t>Aligned weaknesses in leadership, staffing, governance and regulation allowed unsafe care to persist.</a:t>
            </a:r>
          </a:p>
          <a:p>
            <a:pPr marR="0">
              <a:lnSpc>
                <a:spcPct val="90000"/>
              </a:lnSpc>
              <a:spcAft>
                <a:spcPts val="600"/>
              </a:spcAft>
            </a:pPr>
            <a:r>
              <a:rPr lang="en-US" sz="2100" b="1" dirty="0">
                <a:effectLst/>
              </a:rPr>
              <a:t>Critical reflection:</a:t>
            </a:r>
            <a:r>
              <a:rPr lang="en-US" sz="2100" dirty="0">
                <a:effectLst/>
              </a:rPr>
              <a:t/>
            </a:r>
            <a:br>
              <a:rPr lang="en-US" sz="2100" dirty="0">
                <a:effectLst/>
              </a:rPr>
            </a:br>
            <a:r>
              <a:rPr lang="en-US" sz="2100" dirty="0">
                <a:effectLst/>
              </a:rPr>
              <a:t>While the model effectively explains </a:t>
            </a:r>
            <a:r>
              <a:rPr lang="en-US" sz="2100" i="1" dirty="0">
                <a:effectLst/>
              </a:rPr>
              <a:t>how</a:t>
            </a:r>
            <a:r>
              <a:rPr lang="en-US" sz="2100" dirty="0">
                <a:effectLst/>
              </a:rPr>
              <a:t> system failures aligned, it does not fully account for </a:t>
            </a:r>
            <a:r>
              <a:rPr lang="en-US" sz="2100" i="1" dirty="0">
                <a:effectLst/>
              </a:rPr>
              <a:t>why</a:t>
            </a:r>
            <a:r>
              <a:rPr lang="en-US" sz="2100" dirty="0">
                <a:effectLst/>
              </a:rPr>
              <a:t> a negative culture and tolerance of poor standards were allowed to develop and continue.</a:t>
            </a:r>
          </a:p>
        </p:txBody>
      </p:sp>
      <p:pic>
        <p:nvPicPr>
          <p:cNvPr id="1026" name="Picture 2" descr="The importance of Safety Culture in the success of IT - OwlPoint">
            <a:extLst>
              <a:ext uri="{FF2B5EF4-FFF2-40B4-BE49-F238E27FC236}">
                <a16:creationId xmlns:a16="http://schemas.microsoft.com/office/drawing/2014/main" xmlns="" id="{4BB217B4-ABE0-6E39-338F-B31A8BA2499E}"/>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l="24518" r="17194" b="-1"/>
          <a:stretch>
            <a:fillRect/>
          </a:stretch>
        </p:blipFill>
        <p:spPr bwMode="auto">
          <a:xfrm>
            <a:off x="9520072" y="960120"/>
            <a:ext cx="7445451" cy="836676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030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26E1549B-6946-7632-99B8-6AB15A67773F}"/>
              </a:ext>
            </a:extLst>
          </p:cNvPr>
          <p:cNvSpPr txBox="1"/>
          <p:nvPr/>
        </p:nvSpPr>
        <p:spPr>
          <a:xfrm>
            <a:off x="3238500" y="2134846"/>
            <a:ext cx="12496800" cy="873765"/>
          </a:xfrm>
          <a:prstGeom prst="rect">
            <a:avLst/>
          </a:prstGeom>
          <a:noFill/>
        </p:spPr>
        <p:txBody>
          <a:bodyPr wrap="square">
            <a:spAutoFit/>
          </a:bodyPr>
          <a:lstStyle/>
          <a:p>
            <a:pPr marL="0" marR="0" algn="just">
              <a:lnSpc>
                <a:spcPct val="150000"/>
              </a:lnSpc>
              <a:spcAft>
                <a:spcPts val="800"/>
              </a:spcAft>
              <a:buNone/>
            </a:pPr>
            <a:r>
              <a:rPr lang="en-US" sz="1800" kern="100" dirty="0">
                <a:solidFill>
                  <a:srgbClr val="000000"/>
                </a:solidFill>
                <a:effectLst/>
                <a:latin typeface="Inter" panose="020B0604020202020204" charset="0"/>
                <a:ea typeface="Inter" panose="020B0604020202020204" charset="0"/>
                <a:cs typeface="Vrinda" panose="020B0502040204020203" pitchFamily="34" charset="0"/>
              </a:rPr>
              <a:t>Benchmarking is the strategy of evaluating the performance, practices, and outcomes of an </a:t>
            </a:r>
            <a:r>
              <a:rPr lang="en-US" sz="1800" kern="100" dirty="0" err="1">
                <a:solidFill>
                  <a:srgbClr val="000000"/>
                </a:solidFill>
                <a:effectLst/>
                <a:latin typeface="Inter" panose="020B0604020202020204" charset="0"/>
                <a:ea typeface="Inter" panose="020B0604020202020204" charset="0"/>
                <a:cs typeface="Vrinda" panose="020B0502040204020203" pitchFamily="34" charset="0"/>
              </a:rPr>
              <a:t>organisation</a:t>
            </a:r>
            <a:r>
              <a:rPr lang="en-US" sz="1800" kern="100" dirty="0">
                <a:solidFill>
                  <a:srgbClr val="000000"/>
                </a:solidFill>
                <a:effectLst/>
                <a:latin typeface="Inter" panose="020B0604020202020204" charset="0"/>
                <a:ea typeface="Inter" panose="020B0604020202020204" charset="0"/>
                <a:cs typeface="Vrinda" panose="020B0502040204020203" pitchFamily="34" charset="0"/>
              </a:rPr>
              <a:t> against the national standards or best practices to measure the level of quality and safety (Redinger, 2019).</a:t>
            </a:r>
          </a:p>
        </p:txBody>
      </p:sp>
      <p:sp>
        <p:nvSpPr>
          <p:cNvPr id="6" name="TextBox 5">
            <a:extLst>
              <a:ext uri="{FF2B5EF4-FFF2-40B4-BE49-F238E27FC236}">
                <a16:creationId xmlns:a16="http://schemas.microsoft.com/office/drawing/2014/main" xmlns="" id="{147E934B-B2E1-609C-2592-E61B70ED210B}"/>
              </a:ext>
            </a:extLst>
          </p:cNvPr>
          <p:cNvSpPr txBox="1"/>
          <p:nvPr/>
        </p:nvSpPr>
        <p:spPr>
          <a:xfrm>
            <a:off x="7315200" y="723900"/>
            <a:ext cx="4343400" cy="792525"/>
          </a:xfrm>
          <a:prstGeom prst="rect">
            <a:avLst/>
          </a:prstGeom>
          <a:noFill/>
        </p:spPr>
        <p:txBody>
          <a:bodyPr wrap="square" rtlCol="0">
            <a:spAutoFit/>
          </a:bodyPr>
          <a:lstStyle/>
          <a:p>
            <a:r>
              <a:rPr lang="en-US" sz="4550" dirty="0">
                <a:latin typeface="Inter Bold" panose="020B0604020202020204" charset="0"/>
                <a:ea typeface="Inter Bold" panose="020B0604020202020204" charset="0"/>
              </a:rPr>
              <a:t>Benchmarking</a:t>
            </a:r>
          </a:p>
        </p:txBody>
      </p:sp>
      <p:graphicFrame>
        <p:nvGraphicFramePr>
          <p:cNvPr id="12" name="Diagram 11">
            <a:extLst>
              <a:ext uri="{FF2B5EF4-FFF2-40B4-BE49-F238E27FC236}">
                <a16:creationId xmlns:a16="http://schemas.microsoft.com/office/drawing/2014/main" xmlns="" id="{B42A2535-6BEA-32E9-16C6-849A1B773DEB}"/>
              </a:ext>
            </a:extLst>
          </p:cNvPr>
          <p:cNvGraphicFramePr/>
          <p:nvPr>
            <p:extLst>
              <p:ext uri="{D42A27DB-BD31-4B8C-83A1-F6EECF244321}">
                <p14:modId xmlns:p14="http://schemas.microsoft.com/office/powerpoint/2010/main" xmlns="" val="3343255918"/>
              </p:ext>
            </p:extLst>
          </p:nvPr>
        </p:nvGraphicFramePr>
        <p:xfrm>
          <a:off x="3238500" y="3842476"/>
          <a:ext cx="12496800" cy="5333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xmlns="" id="{06FB7C2F-0DBD-A3DA-E1E9-77B2565D7B4C}"/>
              </a:ext>
            </a:extLst>
          </p:cNvPr>
          <p:cNvSpPr txBox="1"/>
          <p:nvPr/>
        </p:nvSpPr>
        <p:spPr>
          <a:xfrm>
            <a:off x="3238500" y="3442366"/>
            <a:ext cx="3733800" cy="400110"/>
          </a:xfrm>
          <a:prstGeom prst="rect">
            <a:avLst/>
          </a:prstGeom>
          <a:noFill/>
        </p:spPr>
        <p:txBody>
          <a:bodyPr wrap="square" rtlCol="0">
            <a:spAutoFit/>
          </a:bodyPr>
          <a:lstStyle/>
          <a:p>
            <a:r>
              <a:rPr lang="en-US" sz="2000" dirty="0">
                <a:latin typeface="Inter Bold" panose="020B0604020202020204" charset="0"/>
                <a:ea typeface="Inter Bold" panose="020B0604020202020204" charset="0"/>
              </a:rPr>
              <a:t>Purpose of benchmarking:</a:t>
            </a:r>
          </a:p>
        </p:txBody>
      </p:sp>
    </p:spTree>
    <p:extLst>
      <p:ext uri="{BB962C8B-B14F-4D97-AF65-F5344CB8AC3E}">
        <p14:creationId xmlns:p14="http://schemas.microsoft.com/office/powerpoint/2010/main" xmlns="" val="41278855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7575552" y="8800996"/>
            <a:ext cx="852682" cy="1739946"/>
          </a:xfrm>
          <a:custGeom>
            <a:avLst/>
            <a:gdLst/>
            <a:ahLst/>
            <a:cxnLst/>
            <a:rect l="l" t="t" r="r" b="b"/>
            <a:pathLst>
              <a:path w="852682" h="1739946">
                <a:moveTo>
                  <a:pt x="0" y="0"/>
                </a:moveTo>
                <a:lnTo>
                  <a:pt x="852682" y="0"/>
                </a:lnTo>
                <a:lnTo>
                  <a:pt x="852682" y="1739946"/>
                </a:lnTo>
                <a:lnTo>
                  <a:pt x="0" y="1739946"/>
                </a:lnTo>
                <a:lnTo>
                  <a:pt x="0" y="0"/>
                </a:lnTo>
                <a:close/>
              </a:path>
            </a:pathLst>
          </a:custGeom>
          <a:blipFill>
            <a:blip r:embed="rId2" cstate="print">
              <a:extLst>
                <a:ext uri="{96DAC541-7B7A-43D3-8B79-37D633B846F1}">
                  <asvg:svgBlip xmlns:asvg="http://schemas.microsoft.com/office/drawing/2016/SVG/main" xmlns="" r:embed="rId3"/>
                </a:ext>
              </a:extLst>
            </a:blip>
            <a:stretch>
              <a:fillRect r="-104055"/>
            </a:stretch>
          </a:blipFill>
        </p:spPr>
        <p:txBody>
          <a:bodyPr/>
          <a:lstStyle/>
          <a:p>
            <a:endParaRPr lang="en-US"/>
          </a:p>
        </p:txBody>
      </p:sp>
      <p:sp>
        <p:nvSpPr>
          <p:cNvPr id="4" name="TextBox 4"/>
          <p:cNvSpPr txBox="1"/>
          <p:nvPr/>
        </p:nvSpPr>
        <p:spPr>
          <a:xfrm>
            <a:off x="5459862" y="679525"/>
            <a:ext cx="6702908" cy="745974"/>
          </a:xfrm>
          <a:prstGeom prst="rect">
            <a:avLst/>
          </a:prstGeom>
        </p:spPr>
        <p:txBody>
          <a:bodyPr lIns="0" tIns="0" rIns="0" bIns="0" rtlCol="0" anchor="t">
            <a:spAutoFit/>
          </a:bodyPr>
          <a:lstStyle/>
          <a:p>
            <a:pPr algn="l">
              <a:lnSpc>
                <a:spcPts val="5772"/>
              </a:lnSpc>
            </a:pPr>
            <a:r>
              <a:rPr lang="en-US" sz="5247" b="1">
                <a:solidFill>
                  <a:srgbClr val="000000"/>
                </a:solidFill>
                <a:latin typeface="Inter Bold"/>
                <a:ea typeface="Inter Bold"/>
                <a:cs typeface="Inter Bold"/>
                <a:sym typeface="Inter Bold"/>
              </a:rPr>
              <a:t>Benchmarking Gaps</a:t>
            </a:r>
          </a:p>
        </p:txBody>
      </p:sp>
      <p:graphicFrame>
        <p:nvGraphicFramePr>
          <p:cNvPr id="7" name="Table 6">
            <a:extLst>
              <a:ext uri="{FF2B5EF4-FFF2-40B4-BE49-F238E27FC236}">
                <a16:creationId xmlns:a16="http://schemas.microsoft.com/office/drawing/2014/main" xmlns="" id="{1549B43D-A8BB-5AB9-4823-2658F08BDF46}"/>
              </a:ext>
            </a:extLst>
          </p:cNvPr>
          <p:cNvGraphicFramePr>
            <a:graphicFrameLocks noGrp="1"/>
          </p:cNvGraphicFramePr>
          <p:nvPr>
            <p:extLst>
              <p:ext uri="{D42A27DB-BD31-4B8C-83A1-F6EECF244321}">
                <p14:modId xmlns:p14="http://schemas.microsoft.com/office/powerpoint/2010/main" xmlns="" val="877798983"/>
              </p:ext>
            </p:extLst>
          </p:nvPr>
        </p:nvGraphicFramePr>
        <p:xfrm>
          <a:off x="1828800" y="1600200"/>
          <a:ext cx="15392400" cy="7734301"/>
        </p:xfrm>
        <a:graphic>
          <a:graphicData uri="http://schemas.openxmlformats.org/drawingml/2006/table">
            <a:tbl>
              <a:tblPr>
                <a:tableStyleId>{5C22544A-7EE6-4342-B048-85BDC9FD1C3A}</a:tableStyleId>
              </a:tblPr>
              <a:tblGrid>
                <a:gridCol w="3848100">
                  <a:extLst>
                    <a:ext uri="{9D8B030D-6E8A-4147-A177-3AD203B41FA5}">
                      <a16:colId xmlns:a16="http://schemas.microsoft.com/office/drawing/2014/main" xmlns="" val="4257620804"/>
                    </a:ext>
                  </a:extLst>
                </a:gridCol>
                <a:gridCol w="3848100">
                  <a:extLst>
                    <a:ext uri="{9D8B030D-6E8A-4147-A177-3AD203B41FA5}">
                      <a16:colId xmlns:a16="http://schemas.microsoft.com/office/drawing/2014/main" xmlns="" val="3151381347"/>
                    </a:ext>
                  </a:extLst>
                </a:gridCol>
                <a:gridCol w="3848100">
                  <a:extLst>
                    <a:ext uri="{9D8B030D-6E8A-4147-A177-3AD203B41FA5}">
                      <a16:colId xmlns:a16="http://schemas.microsoft.com/office/drawing/2014/main" xmlns="" val="4119422380"/>
                    </a:ext>
                  </a:extLst>
                </a:gridCol>
                <a:gridCol w="3848100">
                  <a:extLst>
                    <a:ext uri="{9D8B030D-6E8A-4147-A177-3AD203B41FA5}">
                      <a16:colId xmlns:a16="http://schemas.microsoft.com/office/drawing/2014/main" xmlns="" val="1403792970"/>
                    </a:ext>
                  </a:extLst>
                </a:gridCol>
              </a:tblGrid>
              <a:tr h="849066">
                <a:tc>
                  <a:txBody>
                    <a:bodyPr/>
                    <a:lstStyle/>
                    <a:p>
                      <a:pPr algn="ctr" fontAlgn="ctr">
                        <a:buNone/>
                      </a:pPr>
                      <a:r>
                        <a:rPr lang="en-US" sz="2400" u="none" strike="noStrike" dirty="0">
                          <a:solidFill>
                            <a:schemeClr val="tx2">
                              <a:lumMod val="75000"/>
                            </a:schemeClr>
                          </a:solidFill>
                          <a:effectLst/>
                        </a:rPr>
                        <a:t>Standard Performance</a:t>
                      </a:r>
                      <a:endParaRPr lang="en-US" sz="2400" b="1" i="0" u="none" strike="noStrike" dirty="0">
                        <a:solidFill>
                          <a:schemeClr val="tx2">
                            <a:lumMod val="75000"/>
                          </a:schemeClr>
                        </a:solidFill>
                        <a:effectLst/>
                        <a:latin typeface="Aptos Narrow" panose="020B0004020202020204" pitchFamily="34" charset="0"/>
                      </a:endParaRPr>
                    </a:p>
                  </a:txBody>
                  <a:tcPr marL="3592" marR="3592" marT="3592" marB="0" anchor="ctr"/>
                </a:tc>
                <a:tc>
                  <a:txBody>
                    <a:bodyPr/>
                    <a:lstStyle/>
                    <a:p>
                      <a:pPr algn="ctr" fontAlgn="ctr">
                        <a:buNone/>
                      </a:pPr>
                      <a:r>
                        <a:rPr lang="en-US" sz="2400" u="none" strike="noStrike">
                          <a:solidFill>
                            <a:schemeClr val="tx2">
                              <a:lumMod val="75000"/>
                            </a:schemeClr>
                          </a:solidFill>
                          <a:effectLst/>
                        </a:rPr>
                        <a:t>Hospital Performance (2005–2009)</a:t>
                      </a:r>
                      <a:endParaRPr lang="en-US" sz="2400" b="1" i="0" u="none" strike="noStrike">
                        <a:solidFill>
                          <a:schemeClr val="tx2">
                            <a:lumMod val="75000"/>
                          </a:schemeClr>
                        </a:solidFill>
                        <a:effectLst/>
                        <a:latin typeface="Aptos Narrow" panose="020B0004020202020204" pitchFamily="34" charset="0"/>
                      </a:endParaRPr>
                    </a:p>
                  </a:txBody>
                  <a:tcPr marL="3592" marR="3592" marT="3592" marB="0" anchor="ctr"/>
                </a:tc>
                <a:tc>
                  <a:txBody>
                    <a:bodyPr/>
                    <a:lstStyle/>
                    <a:p>
                      <a:pPr algn="ctr" fontAlgn="ctr">
                        <a:buNone/>
                      </a:pPr>
                      <a:r>
                        <a:rPr lang="en-US" sz="2400" u="none" strike="noStrike" dirty="0">
                          <a:solidFill>
                            <a:schemeClr val="tx2">
                              <a:lumMod val="75000"/>
                            </a:schemeClr>
                          </a:solidFill>
                          <a:effectLst/>
                        </a:rPr>
                        <a:t>Policy</a:t>
                      </a:r>
                      <a:endParaRPr lang="en-US" sz="2400" b="1" i="0" u="none" strike="noStrike" dirty="0">
                        <a:solidFill>
                          <a:schemeClr val="tx2">
                            <a:lumMod val="75000"/>
                          </a:schemeClr>
                        </a:solidFill>
                        <a:effectLst/>
                        <a:latin typeface="Aptos Narrow" panose="020B0004020202020204" pitchFamily="34" charset="0"/>
                      </a:endParaRPr>
                    </a:p>
                  </a:txBody>
                  <a:tcPr marL="3592" marR="3592" marT="3592" marB="0" anchor="ctr"/>
                </a:tc>
                <a:tc>
                  <a:txBody>
                    <a:bodyPr/>
                    <a:lstStyle/>
                    <a:p>
                      <a:pPr algn="ctr" fontAlgn="ctr">
                        <a:buNone/>
                      </a:pPr>
                      <a:r>
                        <a:rPr lang="en-US" sz="2400" u="none" strike="noStrike" dirty="0">
                          <a:solidFill>
                            <a:schemeClr val="tx2">
                              <a:lumMod val="75000"/>
                            </a:schemeClr>
                          </a:solidFill>
                          <a:effectLst/>
                        </a:rPr>
                        <a:t>NHS Current Circumstances (Post-Francis)</a:t>
                      </a:r>
                      <a:endParaRPr lang="en-US" sz="2400" b="1" i="0" u="none" strike="noStrike" dirty="0">
                        <a:solidFill>
                          <a:schemeClr val="tx2">
                            <a:lumMod val="75000"/>
                          </a:schemeClr>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796903512"/>
                  </a:ext>
                </a:extLst>
              </a:tr>
              <a:tr h="1692609">
                <a:tc>
                  <a:txBody>
                    <a:bodyPr/>
                    <a:lstStyle/>
                    <a:p>
                      <a:pPr algn="ctr" fontAlgn="ctr">
                        <a:buNone/>
                      </a:pPr>
                      <a:r>
                        <a:rPr lang="en-US" sz="2000" u="none" strike="noStrike" dirty="0">
                          <a:effectLst/>
                        </a:rPr>
                        <a:t>Duty of </a:t>
                      </a:r>
                      <a:r>
                        <a:rPr lang="en-US" sz="2000" u="none" strike="noStrike" dirty="0" err="1">
                          <a:effectLst/>
                        </a:rPr>
                        <a:t>candour</a:t>
                      </a:r>
                      <a:r>
                        <a:rPr lang="en-US" sz="2000" u="none" strike="noStrike" dirty="0">
                          <a:effectLst/>
                        </a:rPr>
                        <a:t> and open reporting culture</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Staff feared raising concerns, silence and defensiveness </a:t>
                      </a:r>
                      <a:r>
                        <a:rPr lang="en-US" sz="2000" u="none" strike="noStrike" dirty="0" smtClean="0">
                          <a:effectLst/>
                        </a:rPr>
                        <a:t>normalized</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a:effectLst/>
                        </a:rPr>
                        <a:t>Clinical governance framework required transparency and board accountability</a:t>
                      </a:r>
                      <a:endParaRPr lang="en-US" sz="2000" b="0" i="0" u="none" strike="noStrike">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a:effectLst/>
                        </a:rPr>
                        <a:t>Legal Duty of Candour; Freedom to Speak Up Guardians embedded nationally</a:t>
                      </a:r>
                      <a:endParaRPr lang="en-US" sz="2000" b="0" i="0" u="none" strike="noStrike">
                        <a:solidFill>
                          <a:srgbClr val="000000"/>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2716615139"/>
                  </a:ext>
                </a:extLst>
              </a:tr>
              <a:tr h="1270838">
                <a:tc>
                  <a:txBody>
                    <a:bodyPr/>
                    <a:lstStyle/>
                    <a:p>
                      <a:pPr algn="ctr" fontAlgn="ctr">
                        <a:buNone/>
                      </a:pPr>
                      <a:r>
                        <a:rPr lang="en-US" sz="2000" u="none" strike="noStrike" dirty="0">
                          <a:effectLst/>
                        </a:rPr>
                        <a:t>Safe staffing and appropriate skill mix</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Chronic understaffing and inadequate supervision on wards</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Foundation Trust regime </a:t>
                      </a:r>
                      <a:r>
                        <a:rPr lang="en-US" sz="2000" u="none" strike="noStrike" dirty="0" smtClean="0">
                          <a:effectLst/>
                        </a:rPr>
                        <a:t>prioritized </a:t>
                      </a:r>
                      <a:r>
                        <a:rPr lang="en-US" sz="2000" u="none" strike="noStrike" dirty="0">
                          <a:effectLst/>
                        </a:rPr>
                        <a:t>financial balance and performance metrics (Pollio and Simonyan, 2011)</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a:effectLst/>
                        </a:rPr>
                        <a:t>National focus on safe staffing, workforce planning and retention</a:t>
                      </a:r>
                      <a:endParaRPr lang="en-US" sz="2000" b="0" i="0" u="none" strike="noStrike">
                        <a:solidFill>
                          <a:srgbClr val="000000"/>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210793890"/>
                  </a:ext>
                </a:extLst>
              </a:tr>
              <a:tr h="1325475">
                <a:tc>
                  <a:txBody>
                    <a:bodyPr/>
                    <a:lstStyle/>
                    <a:p>
                      <a:pPr algn="ctr" fontAlgn="ctr">
                        <a:buNone/>
                      </a:pPr>
                      <a:r>
                        <a:rPr lang="en-US" sz="2000" u="none" strike="noStrike" dirty="0">
                          <a:effectLst/>
                        </a:rPr>
                        <a:t>Effective incident reporting and </a:t>
                      </a:r>
                      <a:r>
                        <a:rPr lang="en-US" sz="2000" u="none" strike="noStrike" dirty="0" err="1">
                          <a:effectLst/>
                        </a:rPr>
                        <a:t>organisational</a:t>
                      </a:r>
                      <a:r>
                        <a:rPr lang="en-US" sz="2000" u="none" strike="noStrike" dirty="0">
                          <a:effectLst/>
                        </a:rPr>
                        <a:t> learning</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Complaints, mortality alerts and audit findings not escalated or acted upon</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National patient safety reporting systems existed but relied heavily on self-reporting</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Improved mortality review processes and safety intelligence systems (Schleyer et al., 2016)</a:t>
                      </a:r>
                      <a:endParaRPr lang="en-US" sz="2000" b="0" i="0" u="none" strike="noStrike" dirty="0">
                        <a:solidFill>
                          <a:srgbClr val="000000"/>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3046048595"/>
                  </a:ext>
                </a:extLst>
              </a:tr>
              <a:tr h="1270838">
                <a:tc>
                  <a:txBody>
                    <a:bodyPr/>
                    <a:lstStyle/>
                    <a:p>
                      <a:pPr algn="ctr" fontAlgn="ctr">
                        <a:buNone/>
                      </a:pPr>
                      <a:r>
                        <a:rPr lang="en-US" sz="2000" u="none" strike="noStrike">
                          <a:effectLst/>
                        </a:rPr>
                        <a:t>Visible and accountable safety leadership</a:t>
                      </a:r>
                      <a:endParaRPr lang="en-US" sz="2000" b="0" i="0" u="none" strike="noStrike">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Board focus on targets and Foundation Trust status over care quality</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Strong policy emphasis on access targets and financial control</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Greater regulatory integration and board-level quality accountability</a:t>
                      </a:r>
                      <a:endParaRPr lang="en-US" sz="2000" b="0" i="0" u="none" strike="noStrike" dirty="0">
                        <a:solidFill>
                          <a:srgbClr val="000000"/>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25997698"/>
                  </a:ext>
                </a:extLst>
              </a:tr>
              <a:tr h="1325475">
                <a:tc>
                  <a:txBody>
                    <a:bodyPr/>
                    <a:lstStyle/>
                    <a:p>
                      <a:pPr algn="ctr" fontAlgn="ctr">
                        <a:buNone/>
                      </a:pPr>
                      <a:r>
                        <a:rPr lang="en-US" sz="2000" u="none" strike="noStrike">
                          <a:effectLst/>
                        </a:rPr>
                        <a:t>Routine mortality and quality review mechanisms</a:t>
                      </a:r>
                      <a:endParaRPr lang="en-US" sz="2000" b="0" i="0" u="none" strike="noStrike">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a:effectLst/>
                        </a:rPr>
                        <a:t>Abnormal mortality indicators identified but not treated as urgent safety signals</a:t>
                      </a:r>
                      <a:endParaRPr lang="en-US" sz="2000" b="0" i="0" u="none" strike="noStrike">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Performance monitoring frameworks focused on compliance indicators (Pollio and Simonyan, 2011)</a:t>
                      </a:r>
                      <a:endParaRPr lang="en-US" sz="2000" b="0" i="0" u="none" strike="noStrike" dirty="0">
                        <a:solidFill>
                          <a:srgbClr val="000000"/>
                        </a:solidFill>
                        <a:effectLst/>
                        <a:latin typeface="Aptos Narrow" panose="020B0004020202020204" pitchFamily="34" charset="0"/>
                      </a:endParaRPr>
                    </a:p>
                  </a:txBody>
                  <a:tcPr marL="3592" marR="3592" marT="3592" marB="0" anchor="ctr"/>
                </a:tc>
                <a:tc>
                  <a:txBody>
                    <a:bodyPr/>
                    <a:lstStyle/>
                    <a:p>
                      <a:pPr algn="ctr" fontAlgn="ctr">
                        <a:buNone/>
                      </a:pPr>
                      <a:r>
                        <a:rPr lang="en-US" sz="2000" u="none" strike="noStrike" dirty="0">
                          <a:effectLst/>
                        </a:rPr>
                        <a:t>Increased transparency, data triangulation and patient safety metrics (Schleyer et al., 2016)</a:t>
                      </a:r>
                      <a:endParaRPr lang="en-US" sz="2000" b="0" i="0" u="none" strike="noStrike" dirty="0">
                        <a:solidFill>
                          <a:srgbClr val="000000"/>
                        </a:solidFill>
                        <a:effectLst/>
                        <a:latin typeface="Aptos Narrow" panose="020B0004020202020204" pitchFamily="34" charset="0"/>
                      </a:endParaRPr>
                    </a:p>
                  </a:txBody>
                  <a:tcPr marL="3592" marR="3592" marT="3592" marB="0" anchor="ctr"/>
                </a:tc>
                <a:extLst>
                  <a:ext uri="{0D108BD9-81ED-4DB2-BD59-A6C34878D82A}">
                    <a16:rowId xmlns:a16="http://schemas.microsoft.com/office/drawing/2014/main" xmlns="" val="130424975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3">
            <a:extLst>
              <a:ext uri="{FF2B5EF4-FFF2-40B4-BE49-F238E27FC236}">
                <a16:creationId xmlns:a16="http://schemas.microsoft.com/office/drawing/2014/main" xmlns="" id="{FA988C99-2F42-7386-9864-10633F1491CA}"/>
              </a:ext>
            </a:extLst>
          </p:cNvPr>
          <p:cNvSpPr txBox="1"/>
          <p:nvPr/>
        </p:nvSpPr>
        <p:spPr>
          <a:xfrm>
            <a:off x="1315039" y="1112086"/>
            <a:ext cx="6896621" cy="242430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sym typeface="Inter Bold"/>
              </a:rPr>
              <a:t>Structure of the written report</a:t>
            </a:r>
          </a:p>
        </p:txBody>
      </p:sp>
      <p:sp>
        <p:nvSpPr>
          <p:cNvPr id="4" name="TextBox 3">
            <a:extLst>
              <a:ext uri="{FF2B5EF4-FFF2-40B4-BE49-F238E27FC236}">
                <a16:creationId xmlns:a16="http://schemas.microsoft.com/office/drawing/2014/main" xmlns="" id="{C79D08F0-C9E0-A27B-3DC5-AA61CFE889BC}"/>
              </a:ext>
            </a:extLst>
          </p:cNvPr>
          <p:cNvSpPr txBox="1"/>
          <p:nvPr/>
        </p:nvSpPr>
        <p:spPr>
          <a:xfrm>
            <a:off x="1315039" y="3800214"/>
            <a:ext cx="6896619" cy="517174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3000"/>
              <a:t>Introduction and case background </a:t>
            </a:r>
          </a:p>
          <a:p>
            <a:pPr indent="-228600">
              <a:lnSpc>
                <a:spcPct val="90000"/>
              </a:lnSpc>
              <a:spcAft>
                <a:spcPts val="600"/>
              </a:spcAft>
              <a:buFont typeface="Arial" panose="020B0604020202020204" pitchFamily="34" charset="0"/>
              <a:buChar char="•"/>
            </a:pPr>
            <a:r>
              <a:rPr lang="en-US" sz="3000"/>
              <a:t>review and theoretical framework </a:t>
            </a:r>
          </a:p>
          <a:p>
            <a:pPr indent="-228600">
              <a:lnSpc>
                <a:spcPct val="90000"/>
              </a:lnSpc>
              <a:spcAft>
                <a:spcPts val="600"/>
              </a:spcAft>
              <a:buFont typeface="Arial" panose="020B0604020202020204" pitchFamily="34" charset="0"/>
              <a:buChar char="•"/>
            </a:pPr>
            <a:r>
              <a:rPr lang="en-US" sz="3000"/>
              <a:t>Model Systems analysis using the 5 Whys technique.</a:t>
            </a:r>
          </a:p>
          <a:p>
            <a:pPr indent="-228600">
              <a:lnSpc>
                <a:spcPct val="90000"/>
              </a:lnSpc>
              <a:spcAft>
                <a:spcPts val="600"/>
              </a:spcAft>
              <a:buFont typeface="Arial" panose="020B0604020202020204" pitchFamily="34" charset="0"/>
              <a:buChar char="•"/>
            </a:pPr>
            <a:r>
              <a:rPr lang="en-US" sz="3000"/>
              <a:t>Critical discussion.</a:t>
            </a:r>
          </a:p>
          <a:p>
            <a:pPr indent="-228600">
              <a:lnSpc>
                <a:spcPct val="90000"/>
              </a:lnSpc>
              <a:spcAft>
                <a:spcPts val="600"/>
              </a:spcAft>
              <a:buFont typeface="Arial" panose="020B0604020202020204" pitchFamily="34" charset="0"/>
              <a:buChar char="•"/>
            </a:pPr>
            <a:r>
              <a:rPr lang="en-US" sz="3000"/>
              <a:t>Conclusion.</a:t>
            </a:r>
          </a:p>
        </p:txBody>
      </p:sp>
      <p:pic>
        <p:nvPicPr>
          <p:cNvPr id="18" name="Graphic 17" descr="Maze">
            <a:extLst>
              <a:ext uri="{FF2B5EF4-FFF2-40B4-BE49-F238E27FC236}">
                <a16:creationId xmlns:a16="http://schemas.microsoft.com/office/drawing/2014/main" xmlns="" id="{B5E6E579-CE81-52A8-A270-696397346B8C}"/>
              </a:ext>
            </a:extLst>
          </p:cNvPr>
          <p:cNvPicPr>
            <a:picLocks noChangeAspect="1"/>
          </p:cNvPicPr>
          <p:nvPr/>
        </p:nvPicPr>
        <p:blipFill>
          <a:blip r:embed="rId2">
            <a:extLst>
              <a:ext uri="{28A0092B-C50C-407E-A947-70E740481C1C}">
                <a14:useLocalDpi xmlns:a14="http://schemas.microsoft.com/office/drawing/2010/main" xmlns="" val="0"/>
              </a:ext>
              <a:ext uri="{96DAC541-7B7A-43D3-8B79-37D633B846F1}">
                <asvg:svgBlip xmlns:asvg="http://schemas.microsoft.com/office/drawing/2016/SVG/main" xmlns="" r:embed="rId3"/>
              </a:ext>
            </a:extLst>
          </a:blip>
          <a:stretch>
            <a:fillRect/>
          </a:stretch>
        </p:blipFill>
        <p:spPr>
          <a:xfrm>
            <a:off x="9346705" y="1300596"/>
            <a:ext cx="7573185" cy="7573185"/>
          </a:xfrm>
          <a:prstGeom prst="rect">
            <a:avLst/>
          </a:prstGeom>
        </p:spPr>
      </p:pic>
      <p:grpSp>
        <p:nvGrpSpPr>
          <p:cNvPr id="47" name="Group 46">
            <a:extLst>
              <a:ext uri="{FF2B5EF4-FFF2-40B4-BE49-F238E27FC236}">
                <a16:creationId xmlns:a16="http://schemas.microsoft.com/office/drawing/2014/main" xmlns="" id="{1FD67D68-9B83-C338-8342-3348D8F2234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7537" y="10106632"/>
            <a:ext cx="18310799" cy="185045"/>
            <a:chOff x="-5025" y="6737718"/>
            <a:chExt cx="12207200" cy="123363"/>
          </a:xfrm>
        </p:grpSpPr>
        <p:sp>
          <p:nvSpPr>
            <p:cNvPr id="38" name="Rectangle 37">
              <a:extLst>
                <a:ext uri="{FF2B5EF4-FFF2-40B4-BE49-F238E27FC236}">
                  <a16:creationId xmlns:a16="http://schemas.microsoft.com/office/drawing/2014/main" xmlns="" id="{1E397F34-6B84-0D3B-0F29-B1D134B3B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xmlns="" id="{9BD98075-BFC1-BE9C-7FB7-23FE55E433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xmlns="" val="1649604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12">
            <a:extLst>
              <a:ext uri="{FF2B5EF4-FFF2-40B4-BE49-F238E27FC236}">
                <a16:creationId xmlns:a16="http://schemas.microsoft.com/office/drawing/2014/main" xmlns="" id="{79991FC6-89E7-0C96-8B7C-571961B21D1E}"/>
              </a:ext>
            </a:extLst>
          </p:cNvPr>
          <p:cNvGrpSpPr/>
          <p:nvPr/>
        </p:nvGrpSpPr>
        <p:grpSpPr>
          <a:xfrm>
            <a:off x="131298" y="2864477"/>
            <a:ext cx="1092591" cy="5965433"/>
            <a:chOff x="0" y="0"/>
            <a:chExt cx="408080" cy="1571143"/>
          </a:xfrm>
        </p:grpSpPr>
        <p:sp>
          <p:nvSpPr>
            <p:cNvPr id="6" name="Freeform 13">
              <a:extLst>
                <a:ext uri="{FF2B5EF4-FFF2-40B4-BE49-F238E27FC236}">
                  <a16:creationId xmlns:a16="http://schemas.microsoft.com/office/drawing/2014/main" xmlns="" id="{EEA3F776-8927-4675-BA73-F0C5A8C41B0C}"/>
                </a:ext>
              </a:extLst>
            </p:cNvPr>
            <p:cNvSpPr/>
            <p:nvPr/>
          </p:nvSpPr>
          <p:spPr>
            <a:xfrm>
              <a:off x="0" y="0"/>
              <a:ext cx="408080" cy="1571143"/>
            </a:xfrm>
            <a:custGeom>
              <a:avLst/>
              <a:gdLst/>
              <a:ahLst/>
              <a:cxnLst/>
              <a:rect l="l" t="t" r="r" b="b"/>
              <a:pathLst>
                <a:path w="408080" h="1571143">
                  <a:moveTo>
                    <a:pt x="204040" y="0"/>
                  </a:moveTo>
                  <a:lnTo>
                    <a:pt x="204040" y="0"/>
                  </a:lnTo>
                  <a:cubicBezTo>
                    <a:pt x="258155" y="0"/>
                    <a:pt x="310053" y="21497"/>
                    <a:pt x="348318" y="59762"/>
                  </a:cubicBezTo>
                  <a:cubicBezTo>
                    <a:pt x="386583" y="98027"/>
                    <a:pt x="408080" y="149925"/>
                    <a:pt x="408080" y="204040"/>
                  </a:cubicBezTo>
                  <a:lnTo>
                    <a:pt x="408080" y="1367103"/>
                  </a:lnTo>
                  <a:cubicBezTo>
                    <a:pt x="408080" y="1421218"/>
                    <a:pt x="386583" y="1473116"/>
                    <a:pt x="348318" y="1511381"/>
                  </a:cubicBezTo>
                  <a:cubicBezTo>
                    <a:pt x="310053" y="1549646"/>
                    <a:pt x="258155" y="1571143"/>
                    <a:pt x="204040" y="1571143"/>
                  </a:cubicBezTo>
                  <a:lnTo>
                    <a:pt x="204040" y="1571143"/>
                  </a:lnTo>
                  <a:cubicBezTo>
                    <a:pt x="149925" y="1571143"/>
                    <a:pt x="98027" y="1549646"/>
                    <a:pt x="59762" y="1511381"/>
                  </a:cubicBezTo>
                  <a:cubicBezTo>
                    <a:pt x="21497" y="1473116"/>
                    <a:pt x="0" y="1421218"/>
                    <a:pt x="0" y="1367103"/>
                  </a:cubicBezTo>
                  <a:lnTo>
                    <a:pt x="0" y="204040"/>
                  </a:lnTo>
                  <a:cubicBezTo>
                    <a:pt x="0" y="149925"/>
                    <a:pt x="21497" y="98027"/>
                    <a:pt x="59762" y="59762"/>
                  </a:cubicBezTo>
                  <a:cubicBezTo>
                    <a:pt x="98027" y="21497"/>
                    <a:pt x="149925" y="0"/>
                    <a:pt x="204040" y="0"/>
                  </a:cubicBezTo>
                  <a:close/>
                </a:path>
              </a:pathLst>
            </a:custGeom>
            <a:solidFill>
              <a:srgbClr val="015E9A"/>
            </a:solidFill>
          </p:spPr>
          <p:txBody>
            <a:bodyPr/>
            <a:lstStyle/>
            <a:p>
              <a:endParaRPr lang="en-US"/>
            </a:p>
          </p:txBody>
        </p:sp>
        <p:sp>
          <p:nvSpPr>
            <p:cNvPr id="7" name="TextBox 14">
              <a:extLst>
                <a:ext uri="{FF2B5EF4-FFF2-40B4-BE49-F238E27FC236}">
                  <a16:creationId xmlns:a16="http://schemas.microsoft.com/office/drawing/2014/main" xmlns="" id="{1C1130B8-7412-FA5A-E71A-7F56D21F053B}"/>
                </a:ext>
              </a:extLst>
            </p:cNvPr>
            <p:cNvSpPr txBox="1"/>
            <p:nvPr/>
          </p:nvSpPr>
          <p:spPr>
            <a:xfrm>
              <a:off x="0" y="-66675"/>
              <a:ext cx="408080" cy="1637818"/>
            </a:xfrm>
            <a:prstGeom prst="rect">
              <a:avLst/>
            </a:prstGeom>
          </p:spPr>
          <p:txBody>
            <a:bodyPr lIns="50800" tIns="50800" rIns="50800" bIns="50800" rtlCol="0" anchor="ctr"/>
            <a:lstStyle/>
            <a:p>
              <a:pPr algn="ctr">
                <a:lnSpc>
                  <a:spcPts val="3769"/>
                </a:lnSpc>
              </a:pPr>
              <a:endParaRPr/>
            </a:p>
          </p:txBody>
        </p:sp>
      </p:grpSp>
      <p:sp>
        <p:nvSpPr>
          <p:cNvPr id="8" name="TextBox 7">
            <a:extLst>
              <a:ext uri="{FF2B5EF4-FFF2-40B4-BE49-F238E27FC236}">
                <a16:creationId xmlns:a16="http://schemas.microsoft.com/office/drawing/2014/main" xmlns="" id="{5CAAD556-A742-4EC8-85EA-2217558E5A69}"/>
              </a:ext>
            </a:extLst>
          </p:cNvPr>
          <p:cNvSpPr txBox="1"/>
          <p:nvPr/>
        </p:nvSpPr>
        <p:spPr>
          <a:xfrm>
            <a:off x="7010400" y="1181100"/>
            <a:ext cx="4267200" cy="923330"/>
          </a:xfrm>
          <a:prstGeom prst="rect">
            <a:avLst/>
          </a:prstGeom>
          <a:noFill/>
        </p:spPr>
        <p:txBody>
          <a:bodyPr wrap="square" rtlCol="0">
            <a:spAutoFit/>
          </a:bodyPr>
          <a:lstStyle/>
          <a:p>
            <a:r>
              <a:rPr lang="en-US" sz="5400" dirty="0">
                <a:latin typeface="Inter Bold" panose="020B0604020202020204" charset="0"/>
                <a:ea typeface="Inter Bold" panose="020B0604020202020204" charset="0"/>
              </a:rPr>
              <a:t>Conclusion</a:t>
            </a:r>
          </a:p>
        </p:txBody>
      </p:sp>
      <p:sp>
        <p:nvSpPr>
          <p:cNvPr id="9" name="Freeform 8">
            <a:extLst>
              <a:ext uri="{FF2B5EF4-FFF2-40B4-BE49-F238E27FC236}">
                <a16:creationId xmlns:a16="http://schemas.microsoft.com/office/drawing/2014/main" xmlns="" id="{43CCFD2F-439D-C91B-6AAC-527C0CCDE529}"/>
              </a:ext>
            </a:extLst>
          </p:cNvPr>
          <p:cNvSpPr/>
          <p:nvPr/>
        </p:nvSpPr>
        <p:spPr>
          <a:xfrm>
            <a:off x="15836911" y="80565"/>
            <a:ext cx="2439366" cy="1747196"/>
          </a:xfrm>
          <a:custGeom>
            <a:avLst/>
            <a:gdLst/>
            <a:ahLst/>
            <a:cxnLst/>
            <a:rect l="l" t="t" r="r" b="b"/>
            <a:pathLst>
              <a:path w="2439366" h="1747196">
                <a:moveTo>
                  <a:pt x="0" y="0"/>
                </a:moveTo>
                <a:lnTo>
                  <a:pt x="2439366" y="0"/>
                </a:lnTo>
                <a:lnTo>
                  <a:pt x="2439366" y="1747196"/>
                </a:lnTo>
                <a:lnTo>
                  <a:pt x="0" y="1747196"/>
                </a:lnTo>
                <a:lnTo>
                  <a:pt x="0" y="0"/>
                </a:lnTo>
                <a:close/>
              </a:path>
            </a:pathLst>
          </a:custGeom>
          <a:blipFill>
            <a:blip r:embed="rId2">
              <a:alphaModFix amt="48000"/>
              <a:extLst>
                <a:ext uri="{96DAC541-7B7A-43D3-8B79-37D633B846F1}">
                  <asvg:svgBlip xmlns:asvg="http://schemas.microsoft.com/office/drawing/2016/SVG/main" xmlns="" r:embed="rId3"/>
                </a:ext>
              </a:extLst>
            </a:blip>
            <a:stretch>
              <a:fillRect/>
            </a:stretch>
          </a:blipFill>
          <a:ln cap="sq">
            <a:noFill/>
            <a:prstDash val="solid"/>
            <a:miter/>
          </a:ln>
        </p:spPr>
        <p:txBody>
          <a:bodyPr/>
          <a:lstStyle/>
          <a:p>
            <a:endParaRPr lang="en-US"/>
          </a:p>
        </p:txBody>
      </p:sp>
      <p:graphicFrame>
        <p:nvGraphicFramePr>
          <p:cNvPr id="11" name="TextBox 3">
            <a:extLst>
              <a:ext uri="{FF2B5EF4-FFF2-40B4-BE49-F238E27FC236}">
                <a16:creationId xmlns:a16="http://schemas.microsoft.com/office/drawing/2014/main" xmlns="" id="{93784BD7-F609-8F1A-B8E0-CE27A278FE4B}"/>
              </a:ext>
            </a:extLst>
          </p:cNvPr>
          <p:cNvGraphicFramePr/>
          <p:nvPr/>
        </p:nvGraphicFramePr>
        <p:xfrm>
          <a:off x="2133600" y="3238499"/>
          <a:ext cx="14935200" cy="5217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xmlns="" val="884424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xmlns="" id="{9165109B-7036-4613-93D4-579E77F6EF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xmlns="" id="{43E8FEA2-54EE-4F84-B5DB-A055A7D805E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05060" y="0"/>
            <a:ext cx="11182941" cy="10287000"/>
          </a:xfrm>
          <a:prstGeom prst="rect">
            <a:avLst/>
          </a:prstGeom>
          <a:ln>
            <a:noFill/>
          </a:ln>
          <a:effectLst>
            <a:outerShdw blurRad="317500" dist="2286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2">
            <a:extLst>
              <a:ext uri="{FF2B5EF4-FFF2-40B4-BE49-F238E27FC236}">
                <a16:creationId xmlns:a16="http://schemas.microsoft.com/office/drawing/2014/main" xmlns="" id="{4E570128-9986-BAE0-2355-CDF63315CACC}"/>
              </a:ext>
            </a:extLst>
          </p:cNvPr>
          <p:cNvGraphicFramePr/>
          <p:nvPr>
            <p:extLst>
              <p:ext uri="{D42A27DB-BD31-4B8C-83A1-F6EECF244321}">
                <p14:modId xmlns:p14="http://schemas.microsoft.com/office/powerpoint/2010/main" xmlns="" val="763283931"/>
              </p:ext>
            </p:extLst>
          </p:nvPr>
        </p:nvGraphicFramePr>
        <p:xfrm>
          <a:off x="8001000" y="2095500"/>
          <a:ext cx="7873547" cy="67770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xmlns="" id="{301C6E76-9858-0F8B-C834-D5FBF07F6095}"/>
              </a:ext>
            </a:extLst>
          </p:cNvPr>
          <p:cNvSpPr txBox="1"/>
          <p:nvPr/>
        </p:nvSpPr>
        <p:spPr>
          <a:xfrm>
            <a:off x="7772400" y="1085699"/>
            <a:ext cx="9144000" cy="523220"/>
          </a:xfrm>
          <a:prstGeom prst="rect">
            <a:avLst/>
          </a:prstGeom>
          <a:noFill/>
        </p:spPr>
        <p:txBody>
          <a:bodyPr wrap="square">
            <a:spAutoFit/>
          </a:bodyPr>
          <a:lstStyle/>
          <a:p>
            <a:pPr lvl="0"/>
            <a:r>
              <a:rPr lang="en-US" sz="2800" b="1" dirty="0">
                <a:latin typeface="Inter Bold" panose="020B0604020202020204" charset="0"/>
                <a:ea typeface="Inter Bold" panose="020B0604020202020204" charset="0"/>
              </a:rPr>
              <a:t>Case Study Uniqueness: Why I Chose This Case</a:t>
            </a:r>
            <a:endParaRPr lang="en-US" sz="2800" dirty="0">
              <a:latin typeface="Inter Bold" panose="020B0604020202020204" charset="0"/>
              <a:ea typeface="Inter Bold" panose="020B0604020202020204" charset="0"/>
            </a:endParaRPr>
          </a:p>
        </p:txBody>
      </p:sp>
      <p:pic>
        <p:nvPicPr>
          <p:cNvPr id="2050" name="Picture 2" descr="How to Write an Awesome Case Study That Converts">
            <a:extLst>
              <a:ext uri="{FF2B5EF4-FFF2-40B4-BE49-F238E27FC236}">
                <a16:creationId xmlns:a16="http://schemas.microsoft.com/office/drawing/2014/main" xmlns="" id="{0D684346-EF04-3BD9-D47D-BDEF993B1653}"/>
              </a:ext>
            </a:extLst>
          </p:cNvPr>
          <p:cNvPicPr>
            <a:picLocks noChangeAspect="1" noChangeArrowheads="1"/>
          </p:cNvPicPr>
          <p:nvPr/>
        </p:nvPicPr>
        <p:blipFill rotWithShape="1">
          <a:blip r:embed="rId6">
            <a:extLst>
              <a:ext uri="{28A0092B-C50C-407E-A947-70E740481C1C}">
                <a14:useLocalDpi xmlns:a14="http://schemas.microsoft.com/office/drawing/2010/main" xmlns="" val="0"/>
              </a:ext>
            </a:extLst>
          </a:blip>
          <a:srcRect l="14285" r="22449"/>
          <a:stretch>
            <a:fillRect/>
          </a:stretch>
        </p:blipFill>
        <p:spPr bwMode="auto">
          <a:xfrm>
            <a:off x="727592" y="2628900"/>
            <a:ext cx="6377468" cy="529227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95354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E507820F-2B9B-4E7D-5159-B250A168025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xmlns="" id="{E5321A30-A454-8887-9661-129ABA79ED57}"/>
              </a:ext>
            </a:extLst>
          </p:cNvPr>
          <p:cNvSpPr txBox="1"/>
          <p:nvPr/>
        </p:nvSpPr>
        <p:spPr>
          <a:xfrm>
            <a:off x="914400" y="338659"/>
            <a:ext cx="16459200" cy="9609682"/>
          </a:xfrm>
          <a:prstGeom prst="rect">
            <a:avLst/>
          </a:prstGeom>
          <a:noFill/>
        </p:spPr>
        <p:txBody>
          <a:bodyPr wrap="square">
            <a:spAutoFit/>
          </a:bodyPr>
          <a:lstStyle/>
          <a:p>
            <a:pPr marL="0" marR="0" algn="ctr">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Reference List</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Anderson, J.E. et al. (2013) “Can incident reporting improve safety? Healthcare practitioners’ views of the effectiveness of incident reporting,” International journal for quality in health care, 25(2), pp. 141–150.</a:t>
            </a:r>
          </a:p>
          <a:p>
            <a:pPr marL="0" marR="0" algn="just">
              <a:lnSpc>
                <a:spcPct val="150000"/>
              </a:lnSpc>
              <a:spcAft>
                <a:spcPts val="800"/>
              </a:spcAft>
              <a:buNone/>
            </a:pP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Bridi</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A.C. et al. (2014) “Reaction time of a health care team to monitoring alarms in the intensive care unit: implications for the safety of seriously ill patients,” Revista Brasileira de </a:t>
            </a: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terapia</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a:t>
            </a: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intensiva</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26, pp. 28–35.</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Buchanan, D.A. et al. (2013) “How do they manage? A qualitative study of the realities of middle and front-line management work in health care,” Health and Social Care Delivery Research, 1(4), pp. 1–248.</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Cochrane, B.S. et al. (2015) “Back to the future: patient experience and the link to quality, safety, and financial performance,” in Healthcare Management Forum. Sage CA; Los Angeles, CA: SAGE Publications, pp. S47–S58.</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Francis, R. (2013) Report of the Mid Staffordshire NHS Foundation Trust Public Inquiry. London: The Stationery Office.</a:t>
            </a:r>
          </a:p>
          <a:p>
            <a:pPr marL="0" marR="0" algn="just">
              <a:lnSpc>
                <a:spcPct val="150000"/>
              </a:lnSpc>
              <a:spcAft>
                <a:spcPts val="800"/>
              </a:spcAft>
              <a:buNone/>
            </a:pP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Fuseini</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A.G. et al. (2023) “Patient dignity and dignified care: A qualitative description of </a:t>
            </a: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hospitalised</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older adults perspectives,” Journal of Clinical Nursing, 32(7–8), pp. 1286–1302.</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Gillespie, A. and Reader, T.W. (2018) “Patient-centered insights: using health care complaints to reveal hot spots and blind spots in quality and safety,” The Milbank Quarterly, 96(3), pp. 530–567.</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Halm, M. (2019) “The influence of appropriate staffing and healthy work environments on patient and nurse outcomes,” American Journal of Critical Care, 28(2), pp. 152–156.</a:t>
            </a:r>
          </a:p>
          <a:p>
            <a:pPr marL="0" marR="0" algn="just">
              <a:lnSpc>
                <a:spcPct val="150000"/>
              </a:lnSpc>
              <a:spcAft>
                <a:spcPts val="800"/>
              </a:spcAft>
              <a:buNone/>
            </a:pP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Mathukia</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C. et al. (2015) “Modified Early Warning System improves patient safety and clinical outcomes in an academic community hospital,” Journal of community hospital internal medicine perspectives, 5(2).</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Pollio, G. and Simonyan, G. (2011) “Foundation trust performance: a quantitative study,” British Journal of Healthcare Management, 17(10), pp. 462–469.</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Redinger, C. (2019) “Benchmarking in international safety and health,” in Global Occupational Safety and Health Management Handbook. CRC Press, pp. 95–112.</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Schleyer, A.M. et al. (2016) “Preventing hospital-acquired venous thromboembolism: improving patient safety with interdisciplinary teamwork, quality improvement analytics, and data transparency,” Journal of Hospital Medicine, 11, pp. S38–S43.</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Singh, A. and Rangnekar, S. (2020) “Empowering leadership in hospital employees: Effects on goal orientation, job conditions, and employee proactivity,” International Journal of Productivity and Performance Management, 69(7), pp. 1497–1519.</a:t>
            </a:r>
          </a:p>
          <a:p>
            <a:pPr marL="0" marR="0" algn="just">
              <a:lnSpc>
                <a:spcPct val="150000"/>
              </a:lnSpc>
              <a:spcAft>
                <a:spcPts val="800"/>
              </a:spcAft>
              <a:buNone/>
            </a:pP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Wang, B. (2017) “A medical device collective risk management model for health care organizations and </a:t>
            </a:r>
            <a:r>
              <a:rPr lang="en-US" sz="1600" kern="100" dirty="0" err="1">
                <a:solidFill>
                  <a:srgbClr val="000000"/>
                </a:solidFill>
                <a:effectLst/>
                <a:latin typeface="Times New Roman" panose="02020603050405020304" pitchFamily="18" charset="0"/>
                <a:ea typeface="Aptos" panose="020B0004020202020204" pitchFamily="34" charset="0"/>
                <a:cs typeface="Vrinda" panose="020B0502040204020203" pitchFamily="34" charset="0"/>
              </a:rPr>
              <a:t>postmarket</a:t>
            </a:r>
            <a:r>
              <a:rPr lang="en-US" sz="1600" kern="100" dirty="0">
                <a:solidFill>
                  <a:srgbClr val="000000"/>
                </a:solidFill>
                <a:effectLst/>
                <a:latin typeface="Times New Roman" panose="02020603050405020304" pitchFamily="18" charset="0"/>
                <a:ea typeface="Aptos" panose="020B0004020202020204" pitchFamily="34" charset="0"/>
                <a:cs typeface="Vrinda" panose="020B0502040204020203" pitchFamily="34" charset="0"/>
              </a:rPr>
              <a:t> oversight,” Journal of Clinical Engineering, 42(1), pp. 28–35.</a:t>
            </a:r>
          </a:p>
        </p:txBody>
      </p:sp>
    </p:spTree>
    <p:extLst>
      <p:ext uri="{BB962C8B-B14F-4D97-AF65-F5344CB8AC3E}">
        <p14:creationId xmlns:p14="http://schemas.microsoft.com/office/powerpoint/2010/main" xmlns="" val="21434032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xmlns=""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105</TotalTime>
  <Words>1777</Words>
  <Application>Microsoft Office PowerPoint</Application>
  <PresentationFormat>Custom</PresentationFormat>
  <Paragraphs>144</Paragraphs>
  <Slides>14</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Arial</vt:lpstr>
      <vt:lpstr>Calibri</vt:lpstr>
      <vt:lpstr>Times New Roman</vt:lpstr>
      <vt:lpstr>Inter Bold</vt:lpstr>
      <vt:lpstr>Inter Light</vt:lpstr>
      <vt:lpstr>Inter Semi-Bold</vt:lpstr>
      <vt:lpstr>Wingdings</vt:lpstr>
      <vt:lpstr>Inter</vt:lpstr>
      <vt:lpstr>Vrinda</vt:lpstr>
      <vt:lpstr>Aptos</vt:lpstr>
      <vt:lpstr>Aptos Narrow</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Corporate Business Case Study Presentation</dc:title>
  <cp:lastModifiedBy>Lenovo</cp:lastModifiedBy>
  <cp:revision>16</cp:revision>
  <dcterms:created xsi:type="dcterms:W3CDTF">2006-08-16T00:00:00Z</dcterms:created>
  <dcterms:modified xsi:type="dcterms:W3CDTF">2026-02-21T14:57:52Z</dcterms:modified>
  <dc:identifier>DAHAD8d-J5s</dc:identifier>
</cp:coreProperties>
</file>