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0"/>
  </p:notesMasterIdLst>
  <p:sldIdLst>
    <p:sldId id="273" r:id="rId2"/>
    <p:sldId id="27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CC375C9-F987-4529-B87A-B35225085715}" v="35" dt="2025-11-26T22:44:54.5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5088" autoAdjust="0"/>
  </p:normalViewPr>
  <p:slideViewPr>
    <p:cSldViewPr snapToGrid="0">
      <p:cViewPr varScale="1">
        <p:scale>
          <a:sx n="51" d="100"/>
          <a:sy n="51" d="100"/>
        </p:scale>
        <p:origin x="1220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8589BA-BDBE-4E79-8B93-0BB3AC633E8F}" type="datetimeFigureOut">
              <a:rPr lang="en-IN" smtClean="0"/>
              <a:t>27-11-2025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060736-D3FA-455B-9394-D5BD826F493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33020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60736-D3FA-455B-9394-D5BD826F4934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578566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60736-D3FA-455B-9394-D5BD826F4934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571098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60736-D3FA-455B-9394-D5BD826F4934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612588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60736-D3FA-455B-9394-D5BD826F4934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160664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60736-D3FA-455B-9394-D5BD826F4934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572876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60736-D3FA-455B-9394-D5BD826F4934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820759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60736-D3FA-455B-9394-D5BD826F4934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851120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60736-D3FA-455B-9394-D5BD826F4934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436848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60736-D3FA-455B-9394-D5BD826F4934}" type="slidenum">
              <a:rPr lang="en-IN" smtClean="0"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0845786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60736-D3FA-455B-9394-D5BD826F4934}" type="slidenum">
              <a:rPr lang="en-IN" smtClean="0"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100077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60736-D3FA-455B-9394-D5BD826F4934}" type="slidenum">
              <a:rPr lang="en-IN" smtClean="0"/>
              <a:t>13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8855221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60736-D3FA-455B-9394-D5BD826F4934}" type="slidenum">
              <a:rPr lang="en-IN" smtClean="0"/>
              <a:t>14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4564184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60736-D3FA-455B-9394-D5BD826F4934}" type="slidenum">
              <a:rPr lang="en-IN" smtClean="0"/>
              <a:t>15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2968948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60736-D3FA-455B-9394-D5BD826F4934}" type="slidenum">
              <a:rPr lang="en-IN" smtClean="0"/>
              <a:t>16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6009200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60736-D3FA-455B-9394-D5BD826F4934}" type="slidenum">
              <a:rPr lang="en-IN" smtClean="0"/>
              <a:t>17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2304174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60736-D3FA-455B-9394-D5BD826F4934}" type="slidenum">
              <a:rPr lang="en-IN" smtClean="0"/>
              <a:t>18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506582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F39A5-255D-48E0-B2A9-A1B53EB2094B}" type="datetimeFigureOut">
              <a:rPr lang="en-IN" smtClean="0"/>
              <a:t>27-11-2025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E2018-8DD9-4267-AAB5-050D547369ED}" type="slidenum">
              <a:rPr lang="en-IN" smtClean="0"/>
              <a:t>‹#›</a:t>
            </a:fld>
            <a:endParaRPr lang="en-IN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7806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750">
        <p14:reveal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F39A5-255D-48E0-B2A9-A1B53EB2094B}" type="datetimeFigureOut">
              <a:rPr lang="en-IN" smtClean="0"/>
              <a:t>27-11-2025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E2018-8DD9-4267-AAB5-050D547369E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52239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750">
        <p14:reveal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F39A5-255D-48E0-B2A9-A1B53EB2094B}" type="datetimeFigureOut">
              <a:rPr lang="en-IN" smtClean="0"/>
              <a:t>27-11-2025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E2018-8DD9-4267-AAB5-050D547369E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25852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750">
        <p14:reveal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F39A5-255D-48E0-B2A9-A1B53EB2094B}" type="datetimeFigureOut">
              <a:rPr lang="en-IN" smtClean="0"/>
              <a:t>27-11-2025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E2018-8DD9-4267-AAB5-050D547369E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26287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750">
        <p14:reveal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F39A5-255D-48E0-B2A9-A1B53EB2094B}" type="datetimeFigureOut">
              <a:rPr lang="en-IN" smtClean="0"/>
              <a:t>27-11-2025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E2018-8DD9-4267-AAB5-050D547369E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42862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750">
        <p14:reveal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F39A5-255D-48E0-B2A9-A1B53EB2094B}" type="datetimeFigureOut">
              <a:rPr lang="en-IN" smtClean="0"/>
              <a:t>27-11-2025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E2018-8DD9-4267-AAB5-050D547369E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55828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750">
        <p14:reveal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F39A5-255D-48E0-B2A9-A1B53EB2094B}" type="datetimeFigureOut">
              <a:rPr lang="en-IN" smtClean="0"/>
              <a:t>27-11-2025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E2018-8DD9-4267-AAB5-050D547369E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59608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750">
        <p14:reveal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F39A5-255D-48E0-B2A9-A1B53EB2094B}" type="datetimeFigureOut">
              <a:rPr lang="en-IN" smtClean="0"/>
              <a:t>27-11-2025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E2018-8DD9-4267-AAB5-050D547369E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84126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750">
        <p14:reveal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F39A5-255D-48E0-B2A9-A1B53EB2094B}" type="datetimeFigureOut">
              <a:rPr lang="en-IN" smtClean="0"/>
              <a:t>27-11-2025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E2018-8DD9-4267-AAB5-050D547369E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72305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750">
        <p14:reveal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F39A5-255D-48E0-B2A9-A1B53EB2094B}" type="datetimeFigureOut">
              <a:rPr lang="en-IN" smtClean="0"/>
              <a:t>27-11-2025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E2018-8DD9-4267-AAB5-050D547369E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01128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750">
        <p14:reveal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F39A5-255D-48E0-B2A9-A1B53EB2094B}" type="datetimeFigureOut">
              <a:rPr lang="en-IN" smtClean="0"/>
              <a:t>27-11-2025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E2018-8DD9-4267-AAB5-050D547369E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02413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750">
        <p14:reveal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F39A5-255D-48E0-B2A9-A1B53EB2094B}" type="datetimeFigureOut">
              <a:rPr lang="en-IN" smtClean="0"/>
              <a:t>27-11-2025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E2018-8DD9-4267-AAB5-050D547369ED}" type="slidenum">
              <a:rPr lang="en-IN" smtClean="0"/>
              <a:t>‹#›</a:t>
            </a:fld>
            <a:endParaRPr lang="en-IN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38816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750">
        <p14:reveal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F39A5-255D-48E0-B2A9-A1B53EB2094B}" type="datetimeFigureOut">
              <a:rPr lang="en-IN" smtClean="0"/>
              <a:t>27-11-2025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E2018-8DD9-4267-AAB5-050D547369E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1512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750">
        <p14:reveal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F39A5-255D-48E0-B2A9-A1B53EB2094B}" type="datetimeFigureOut">
              <a:rPr lang="en-IN" smtClean="0"/>
              <a:t>27-11-2025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E2018-8DD9-4267-AAB5-050D547369ED}" type="slidenum">
              <a:rPr lang="en-IN" smtClean="0"/>
              <a:t>‹#›</a:t>
            </a:fld>
            <a:endParaRPr lang="en-IN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25097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750">
        <p14:reveal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F39A5-255D-48E0-B2A9-A1B53EB2094B}" type="datetimeFigureOut">
              <a:rPr lang="en-IN" smtClean="0"/>
              <a:t>27-11-2025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E2018-8DD9-4267-AAB5-050D547369E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80819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750">
        <p14:reveal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F39A5-255D-48E0-B2A9-A1B53EB2094B}" type="datetimeFigureOut">
              <a:rPr lang="en-IN" smtClean="0"/>
              <a:t>27-11-2025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E2018-8DD9-4267-AAB5-050D547369E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420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750">
        <p14:reveal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F39A5-255D-48E0-B2A9-A1B53EB2094B}" type="datetimeFigureOut">
              <a:rPr lang="en-IN" smtClean="0"/>
              <a:t>27-11-2025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E2018-8DD9-4267-AAB5-050D547369E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22575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750">
        <p14:reveal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8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16BF39A5-255D-48E0-B2A9-A1B53EB2094B}" type="datetimeFigureOut">
              <a:rPr lang="en-IN" smtClean="0"/>
              <a:t>27-11-2025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EF1E2018-8DD9-4267-AAB5-050D547369E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8032371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mc:AlternateContent xmlns:mc="http://schemas.openxmlformats.org/markup-compatibility/2006" xmlns:p14="http://schemas.microsoft.com/office/powerpoint/2010/main">
    <mc:Choice Requires="p14">
      <p:transition spd="slow" p14:dur="12750">
        <p14:reveal/>
      </p:transition>
    </mc:Choice>
    <mc:Fallback xmlns=""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4BF49-7D9E-EC3F-25B6-175AC59EA4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544882"/>
            <a:ext cx="8991600" cy="2674307"/>
          </a:xfrm>
        </p:spPr>
        <p:txBody>
          <a:bodyPr>
            <a:normAutofit fontScale="90000"/>
          </a:bodyPr>
          <a:lstStyle/>
          <a:p>
            <a:r>
              <a:rPr lang="en-GB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Eugenia MIHAELA RACACCEANU</a:t>
            </a:r>
            <a:br>
              <a:rPr lang="en-GB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STUDENT NUMBER</a:t>
            </a:r>
            <a:br>
              <a:rPr lang="en-GB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2326833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2E9072-D046-1B40-567F-E477B77CDB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0" y="3429000"/>
            <a:ext cx="8991600" cy="2884118"/>
          </a:xfrm>
        </p:spPr>
        <p:txBody>
          <a:bodyPr>
            <a:normAutofit/>
          </a:bodyPr>
          <a:lstStyle/>
          <a:p>
            <a:r>
              <a:rPr lang="en-IN" sz="3200" b="1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BMSW 5007</a:t>
            </a:r>
            <a:endParaRPr lang="en-IN" sz="3200" b="1" i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3200" b="1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Digital and Social Media in Customer Relationship Management: The Case of Marks &amp; Spencer Food</a:t>
            </a:r>
            <a:endParaRPr lang="en-GB" sz="3200" b="1" i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3147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750">
        <p14:reveal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7AAE9-5559-AF03-2385-51A19E75E4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5574082"/>
            <a:ext cx="11507788" cy="1283917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SUMMARY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1A66B5-B400-19D5-755A-3B3011FCD6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4211" y="685801"/>
            <a:ext cx="4937655" cy="4512500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FUTURE PEOPLE MANAGEMENT STRATEGY FOR MARKS &amp; SPENCER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OVERVIEW OF MARKS &amp; SPENCER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CURRENT PEOPLE MANAGEMENT CHALLENGES;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MANAGERIAL ROLES AND COMPETENCY GAPS;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THEORETICAL FOUNDATIONS FOR STRATEGY;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MOTIVATION AND ENGAGEMENT INSIGHTS;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LEADERSHIP AT MARKS &amp; SPENCER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CULTURAL INFLUENCE ON PEOPLE MANAGEMENT;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4E27E9-0F29-5073-7691-24591FA166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6383867" cy="5464478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PROBLEMS DIAGNOSIS AND STRATEGIC IMPLICATIONS;</a:t>
            </a:r>
          </a:p>
          <a:p>
            <a:pPr marL="957150" indent="-342900">
              <a:buFont typeface="Wingdings" panose="05000000000000000000" pitchFamily="2" charset="2"/>
              <a:buChar char="q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 1:DEVELOP MANAGERIAL CAPABILITY;</a:t>
            </a:r>
          </a:p>
          <a:p>
            <a:pPr marL="957150" indent="-342900">
              <a:buFont typeface="Wingdings" panose="05000000000000000000" pitchFamily="2" charset="2"/>
              <a:buChar char="q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 2:REFORM PERFORMANCE MANAGEMENT;</a:t>
            </a:r>
          </a:p>
          <a:p>
            <a:pPr marL="957150" indent="-342900">
              <a:buFont typeface="Wingdings" panose="05000000000000000000" pitchFamily="2" charset="2"/>
              <a:buChar char="q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 3:STRENGHTS, ENGAGEMENTS AND RETENTION;</a:t>
            </a:r>
          </a:p>
          <a:p>
            <a:pPr marL="957150" indent="-342900">
              <a:buFont typeface="Wingdings" panose="05000000000000000000" pitchFamily="2" charset="2"/>
              <a:buChar char="q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 4:DRIVE CULTURAL TRANSFORMATION;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MONITORING AND EVALUATION FRAMEWORK;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 AND BOARD CALL-TO-ACTION;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20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750">
        <p14:reveal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ood | Marks &amp; Spencer">
            <a:extLst>
              <a:ext uri="{FF2B5EF4-FFF2-40B4-BE49-F238E27FC236}">
                <a16:creationId xmlns:a16="http://schemas.microsoft.com/office/drawing/2014/main" id="{103E05F6-BD03-C20C-2C0E-BED5171693E9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10620" y="685800"/>
            <a:ext cx="7081380" cy="61722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4CAB8BA-F16F-40CF-335C-5359A31889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endParaRPr lang="en-IN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BAB88-D00F-C1DD-01B9-CF9F6E1A367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digital and social media enhances the relationship of customers to M&amp;S Food.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Presentation appraises CRM strategies favouring loyalty.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Put emphasis on participation, information utilisation and ethical considerations.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Target audience: M and S Food Management Team.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275629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750">
        <p14:reveal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039662-C1C3-457B-367F-695622AF92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CRM in Modern Marketing</a:t>
            </a:r>
            <a:endParaRPr lang="en-IN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0E0B6-54DD-1804-AEB4-8CFCB28014D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CRM creates long-run and value relationships.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Combines technology, information and individual contact.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Stimulates loyalty, trust, and repurchase behaviour (</a:t>
            </a:r>
            <a:r>
              <a:rPr lang="en-I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Ledro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., 2022).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Necessary to the marketing success of sustainability.</a:t>
            </a:r>
          </a:p>
          <a:p>
            <a:endParaRPr lang="en-IN" dirty="0"/>
          </a:p>
        </p:txBody>
      </p:sp>
      <p:pic>
        <p:nvPicPr>
          <p:cNvPr id="3074" name="Picture 2" descr="The Importance Of CRM In Modern Marketing - Creative Zinc">
            <a:extLst>
              <a:ext uri="{FF2B5EF4-FFF2-40B4-BE49-F238E27FC236}">
                <a16:creationId xmlns:a16="http://schemas.microsoft.com/office/drawing/2014/main" id="{F207A568-2F3B-12A8-9490-AD4056C4901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08662" y="685800"/>
            <a:ext cx="5424127" cy="307200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517345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750">
        <p14:reveal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4A803-AC74-0F59-B6D1-1C9663ACFD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1" y="4487332"/>
            <a:ext cx="13243823" cy="1507067"/>
          </a:xfrm>
        </p:spPr>
        <p:txBody>
          <a:bodyPr/>
          <a:lstStyle/>
          <a:p>
            <a:r>
              <a:rPr lang="en-IN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Defining Digital and Social Media</a:t>
            </a:r>
            <a:endParaRPr lang="en-IN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943C4-FDFB-B6DE-9570-6226056C5CC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Digital channels refer to websites, applications, and email messages.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media includes platforms of customer participation.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both increase interactions and live feedback (</a:t>
            </a:r>
            <a:r>
              <a:rPr lang="en-I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Guerola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-Navarro 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., 2024).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Industrial key to relationship marketing and brand storytelling.</a:t>
            </a:r>
          </a:p>
          <a:p>
            <a:endParaRPr lang="en-IN" dirty="0"/>
          </a:p>
        </p:txBody>
      </p:sp>
      <p:pic>
        <p:nvPicPr>
          <p:cNvPr id="4098" name="Picture 2" descr="What Is Social Media Marketing in Digital Marketing - SKILLFLOOR">
            <a:extLst>
              <a:ext uri="{FF2B5EF4-FFF2-40B4-BE49-F238E27FC236}">
                <a16:creationId xmlns:a16="http://schemas.microsoft.com/office/drawing/2014/main" id="{28AFE9D2-07A5-F811-3AA4-1D6005AF3F2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08663" y="1064025"/>
            <a:ext cx="4933950" cy="285828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858086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750">
        <p14:reveal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1479A6-AE83-64E9-357A-5FEAB4CE9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487332"/>
            <a:ext cx="11375266" cy="1507067"/>
          </a:xfrm>
        </p:spPr>
        <p:txBody>
          <a:bodyPr/>
          <a:lstStyle/>
          <a:p>
            <a:r>
              <a:rPr lang="en-IN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Role of Digital and Social Media in CRM</a:t>
            </a:r>
            <a:endParaRPr lang="en-IN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D32AD4-2C2A-CE54-1893-C1ED154AFF5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allows a two way communication and individual interaction.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Assists individual level campaigns using information analytics.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Creates emotional attachment outside the column of making a purchase.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Enhances the retention levels and advocacy (</a:t>
            </a:r>
            <a:r>
              <a:rPr lang="en-I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Guerola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-Navarro 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., 2021).</a:t>
            </a:r>
          </a:p>
          <a:p>
            <a:endParaRPr lang="en-IN" dirty="0"/>
          </a:p>
        </p:txBody>
      </p:sp>
      <p:pic>
        <p:nvPicPr>
          <p:cNvPr id="1027" name="Picture 3" descr="What is Social CRM? Insights from Paul Greenberg | ConvergeHub">
            <a:extLst>
              <a:ext uri="{FF2B5EF4-FFF2-40B4-BE49-F238E27FC236}">
                <a16:creationId xmlns:a16="http://schemas.microsoft.com/office/drawing/2014/main" id="{AF1623DC-6F6E-C4DD-5F15-392386F7F39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08663" y="734732"/>
            <a:ext cx="4933950" cy="351687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911264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750">
        <p14:reveal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My role in the digital transformation: Mobile, Pay, Go | Marks &amp; Spencer">
            <a:extLst>
              <a:ext uri="{FF2B5EF4-FFF2-40B4-BE49-F238E27FC236}">
                <a16:creationId xmlns:a16="http://schemas.microsoft.com/office/drawing/2014/main" id="{D047BE2A-274A-6324-22F9-833DC44A017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46157" y="0"/>
            <a:ext cx="5845843" cy="49828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71D34B-F549-CACB-E1AA-CB3326355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982817"/>
            <a:ext cx="7386362" cy="1011582"/>
          </a:xfrm>
        </p:spPr>
        <p:txBody>
          <a:bodyPr>
            <a:normAutofit fontScale="90000"/>
          </a:bodyPr>
          <a:lstStyle/>
          <a:p>
            <a:r>
              <a:rPr lang="en-IN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M&amp;S Food’s Digital Ecosystem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202A46-5DA9-3865-4599-8FC767F3F7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4210" y="569844"/>
            <a:ext cx="5411789" cy="3731224"/>
          </a:xfrm>
        </p:spPr>
        <p:txBody>
          <a:bodyPr>
            <a:normAutofit/>
          </a:bodyPr>
          <a:lstStyle/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Ocado partnership platforms that include both websites and apps.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Loyalty programme Sparks increases the use of data to engage.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email marketing offers personalised offers (Al-</a:t>
            </a:r>
            <a:r>
              <a:rPr lang="en-I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Gasawneh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., 2021).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Access and convenience is enhanced by omnichannel strategy.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287374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750">
        <p14:reveal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D533-B4B0-2A1F-7AC6-0753E0964D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Media Strategy</a:t>
            </a:r>
            <a:endParaRPr lang="en-IN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9A192-3AF9-23DE-0213-4D4783A8379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Availability in Indiana on Instagram, Facebook, X, and Tik Tok.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mission spreads the values of quality and sustainability (Kumar 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., 2022).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Visual narration is emotionally powerful.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Collaboration with influencers increases distribution.</a:t>
            </a:r>
          </a:p>
        </p:txBody>
      </p:sp>
      <p:pic>
        <p:nvPicPr>
          <p:cNvPr id="6146" name="Picture 2" descr="Rethink the influencer-brand relationship | Sprout Social">
            <a:extLst>
              <a:ext uri="{FF2B5EF4-FFF2-40B4-BE49-F238E27FC236}">
                <a16:creationId xmlns:a16="http://schemas.microsoft.com/office/drawing/2014/main" id="{A96D4272-5F52-C399-3C48-368EBCB5B8F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43"/>
          <a:stretch>
            <a:fillRect/>
          </a:stretch>
        </p:blipFill>
        <p:spPr bwMode="auto">
          <a:xfrm>
            <a:off x="5808663" y="1101542"/>
            <a:ext cx="5263968" cy="2969417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833032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750">
        <p14:reveal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155ED-43E8-A277-3F76-D5DDE2A31B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809" y="4487332"/>
            <a:ext cx="11078817" cy="1507067"/>
          </a:xfrm>
        </p:spPr>
        <p:txBody>
          <a:bodyPr/>
          <a:lstStyle/>
          <a:p>
            <a:r>
              <a:rPr lang="en-IN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Enhancing Customer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16B6A-C81F-A196-1DC6-636E281EB9B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Customers are involved in interactive posts.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Brand dialogue is enhanced through competitions and polls (Rahman 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., 2023).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Immediate replies enhance perception of services.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Original content based on its creation fosters legitimate relationships between users.</a:t>
            </a:r>
          </a:p>
          <a:p>
            <a:endParaRPr lang="en-IN" dirty="0"/>
          </a:p>
        </p:txBody>
      </p:sp>
      <p:pic>
        <p:nvPicPr>
          <p:cNvPr id="7170" name="Picture 2" descr="Mastering Customer Engagement: Strategies to Build Trust, Drive Retention &amp;  Loyalty">
            <a:extLst>
              <a:ext uri="{FF2B5EF4-FFF2-40B4-BE49-F238E27FC236}">
                <a16:creationId xmlns:a16="http://schemas.microsoft.com/office/drawing/2014/main" id="{FD71A0DD-1A8D-0612-267B-76BAB722153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08663" y="685801"/>
            <a:ext cx="5446242" cy="3084534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0276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750">
        <p14:reveal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B567C-FBB3-EBF8-49C6-063242B03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487332"/>
            <a:ext cx="12899266" cy="1507067"/>
          </a:xfrm>
        </p:spPr>
        <p:txBody>
          <a:bodyPr/>
          <a:lstStyle/>
          <a:p>
            <a:r>
              <a:rPr lang="en-IN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Digital Platforms and Personalisation</a:t>
            </a:r>
            <a:endParaRPr lang="en-IN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D21DF9-BF15-D5CC-8144-E5213E3EEB3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Personalised recommendations can be achieved using data analytics.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Sparks programme proposes individualised discounts and content.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Anticipatory tools are used to foresee the needs of customers.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Trust and satisfaction are fuelled by personalisation (Khan 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., 2022).</a:t>
            </a:r>
          </a:p>
          <a:p>
            <a:endParaRPr lang="en-IN" dirty="0"/>
          </a:p>
        </p:txBody>
      </p:sp>
      <p:pic>
        <p:nvPicPr>
          <p:cNvPr id="8194" name="Picture 2" descr="Personalization in Digital Marketing : Build a Stronger Connection">
            <a:extLst>
              <a:ext uri="{FF2B5EF4-FFF2-40B4-BE49-F238E27FC236}">
                <a16:creationId xmlns:a16="http://schemas.microsoft.com/office/drawing/2014/main" id="{4DF0B2C8-E798-3BDC-8D37-234BF44AEAC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08662" y="685801"/>
            <a:ext cx="5416115" cy="304695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3105045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750">
        <p14:reveal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ow M&amp;S Food Ads Influence British Culture | LBBOnline">
            <a:extLst>
              <a:ext uri="{FF2B5EF4-FFF2-40B4-BE49-F238E27FC236}">
                <a16:creationId xmlns:a16="http://schemas.microsoft.com/office/drawing/2014/main" id="{9A3A2DC9-A1E6-BE35-4B01-B38637B6E6D9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08663" y="863601"/>
            <a:ext cx="5646596" cy="4171862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6842287-AEB5-69EF-CA76-6025EF2B75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Supporting Organisational Performance</a:t>
            </a:r>
            <a:endParaRPr lang="en-IN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CF5634-FDF6-80F6-B567-1FA836D21F3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Online advertisements increase Internet business.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interaction enhances brand awareness.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Fidelity information assists in strategically making decisions.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Uplifted CRM raises the value of customers (Arora 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., 2021).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573864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750">
        <p14:reveal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4ECC5E-B2F4-C263-F6AA-8C368FCD3F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1" y="4487332"/>
            <a:ext cx="11401771" cy="1507067"/>
          </a:xfrm>
        </p:spPr>
        <p:txBody>
          <a:bodyPr/>
          <a:lstStyle/>
          <a:p>
            <a:r>
              <a:rPr lang="en-IN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Integration of Digital and Traditional Channels</a:t>
            </a:r>
            <a:endParaRPr lang="en-IN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B89863-1309-6BBA-6F50-D55D14C0F5B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Touchpoints Customer experience.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Click-and-Collect relations online and store sales (</a:t>
            </a:r>
            <a:r>
              <a:rPr lang="en-I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Sukmawan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I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Zulganef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2023).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Uniformity in communication enhances brand consistency.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omnichannel approach promotes an increase in loyalty.</a:t>
            </a:r>
          </a:p>
          <a:p>
            <a:endParaRPr lang="en-IN" dirty="0"/>
          </a:p>
        </p:txBody>
      </p:sp>
      <p:pic>
        <p:nvPicPr>
          <p:cNvPr id="10242" name="Picture 2" descr="Digital Marketing vs Traditional Marketing">
            <a:extLst>
              <a:ext uri="{FF2B5EF4-FFF2-40B4-BE49-F238E27FC236}">
                <a16:creationId xmlns:a16="http://schemas.microsoft.com/office/drawing/2014/main" id="{368A07CA-9C6B-512D-2151-99E746E38AE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08662" y="1465262"/>
            <a:ext cx="5441985" cy="226749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27752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750">
        <p14:reveal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FA17D-0833-DCBB-F553-0DAF696E6F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1" y="4487332"/>
            <a:ext cx="11415023" cy="1507067"/>
          </a:xfrm>
        </p:spPr>
        <p:txBody>
          <a:bodyPr/>
          <a:lstStyle/>
          <a:p>
            <a:r>
              <a:rPr lang="en-IN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Ethical and Sustainable Communication</a:t>
            </a:r>
            <a:endParaRPr lang="en-IN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A7C604-B738-1C5B-0C0F-9F53463207D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secrets are made in online interactions.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Plan A campaigns emphasise environmental campaigns (</a:t>
            </a:r>
            <a:r>
              <a:rPr lang="en-I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Čavlin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., 2024).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Brand authenticity is supported through the use of ethical storytelling.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Privacy conformity encourages client trust.</a:t>
            </a:r>
          </a:p>
          <a:p>
            <a:endParaRPr lang="en-IN" dirty="0"/>
          </a:p>
        </p:txBody>
      </p:sp>
      <p:pic>
        <p:nvPicPr>
          <p:cNvPr id="11266" name="Picture 2" descr="Authenticity in Brand Building: Why It Matters">
            <a:extLst>
              <a:ext uri="{FF2B5EF4-FFF2-40B4-BE49-F238E27FC236}">
                <a16:creationId xmlns:a16="http://schemas.microsoft.com/office/drawing/2014/main" id="{84DB75DF-75D7-CFC6-5C8D-02274502B05B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66438" y="877228"/>
            <a:ext cx="5117022" cy="275531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949651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750">
        <p14:reveal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0581B-E040-C7F2-3A04-7CBD8C163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Challenges and Limitations</a:t>
            </a:r>
            <a:endParaRPr lang="en-IN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87DA2D-4FD4-8A6A-1C38-FA0D028B8F3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Very high competition minimises the digital presence.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issue of privacy of data requires constant attention.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Excess exposure leads to content fatigue (</a:t>
            </a:r>
            <a:r>
              <a:rPr lang="en-I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Guerola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-Navarro 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., 2021).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Organic reach is affected by changes in algorithms.</a:t>
            </a:r>
          </a:p>
          <a:p>
            <a:endParaRPr lang="en-IN" dirty="0"/>
          </a:p>
        </p:txBody>
      </p:sp>
      <p:pic>
        <p:nvPicPr>
          <p:cNvPr id="12290" name="Picture 2" descr="Limitations and traps or challenges to overcome success concept | Premium  Vector">
            <a:extLst>
              <a:ext uri="{FF2B5EF4-FFF2-40B4-BE49-F238E27FC236}">
                <a16:creationId xmlns:a16="http://schemas.microsoft.com/office/drawing/2014/main" id="{F9E06C19-7B27-0131-E741-EAE936D08F5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68269" y="685800"/>
            <a:ext cx="3953386" cy="395338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8245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750">
        <p14:reveal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5F0203-2825-CB4F-8120-2080F60B83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Best Practices and Innovations</a:t>
            </a:r>
            <a:endParaRPr lang="en-IN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6B514F-1797-25AF-7301-66512E16357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analytics made by AI improve predictive marketing.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use of AR enhances online shopping.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Brand awareness is increased through influencer partnerships.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consistent innovation makes M&amp;S competitive (</a:t>
            </a:r>
            <a:r>
              <a:rPr lang="en-I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Alshourah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., 2022).</a:t>
            </a:r>
          </a:p>
          <a:p>
            <a:endParaRPr lang="en-IN" dirty="0"/>
          </a:p>
        </p:txBody>
      </p:sp>
      <p:pic>
        <p:nvPicPr>
          <p:cNvPr id="13314" name="Picture 2" descr="10 best practices you should be doing now">
            <a:extLst>
              <a:ext uri="{FF2B5EF4-FFF2-40B4-BE49-F238E27FC236}">
                <a16:creationId xmlns:a16="http://schemas.microsoft.com/office/drawing/2014/main" id="{F69E75FE-7134-5FB5-C2E9-796CCC48C65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08663" y="848519"/>
            <a:ext cx="4933950" cy="32893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757669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750">
        <p14:reveal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10C72-B22A-249E-9CFB-0A623F6B65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Conclusions</a:t>
            </a:r>
            <a:endParaRPr lang="en-IN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E45B63-2D10-1C6E-2153-94478A61ECC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Digital CRM increases the resilience of M&amp;S Food in the market.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Ethical communications develop trust in the customers.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Community and advocacy is established through social media.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Sustainable growth is a result of integration.</a:t>
            </a:r>
          </a:p>
          <a:p>
            <a:endParaRPr lang="en-IN" dirty="0"/>
          </a:p>
        </p:txBody>
      </p:sp>
      <p:pic>
        <p:nvPicPr>
          <p:cNvPr id="14338" name="Picture 2" descr="Jumping To Conclusions: Examples &amp; Why It Happens">
            <a:extLst>
              <a:ext uri="{FF2B5EF4-FFF2-40B4-BE49-F238E27FC236}">
                <a16:creationId xmlns:a16="http://schemas.microsoft.com/office/drawing/2014/main" id="{C9F4B875-0656-1E95-DD38-8C66D322492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83611" y="614233"/>
            <a:ext cx="4933950" cy="3512869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4458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750">
        <p14:reveal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6B6761-8731-DDF8-BA59-DADB00AD66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 and Q&amp;A</a:t>
            </a:r>
            <a:endParaRPr lang="en-IN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AE821-3886-637C-B359-6E129B2F4ED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Build on AI-based personalisation and generation of insight.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Give prizes to environmentally friendly customer behaviour with Sparks.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Increase influencer relatedness among the young customers.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 transparent in online communication.</a:t>
            </a:r>
          </a:p>
          <a:p>
            <a:endParaRPr lang="en-IN" dirty="0"/>
          </a:p>
        </p:txBody>
      </p:sp>
      <p:pic>
        <p:nvPicPr>
          <p:cNvPr id="15364" name="Picture 4" descr="599,200+ Recommendations Stock Illustrations, Royalty-Free Vector Graphics  &amp; Clip Art - iStock | Recommendations icon, Program recommendations,  Dietary recommendations">
            <a:extLst>
              <a:ext uri="{FF2B5EF4-FFF2-40B4-BE49-F238E27FC236}">
                <a16:creationId xmlns:a16="http://schemas.microsoft.com/office/drawing/2014/main" id="{E5927C70-410D-966F-BA20-DDF548085B0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4039" y="685802"/>
            <a:ext cx="4217880" cy="324737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899973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750">
        <p14:reveal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B0BDB-9AF4-0CA1-F6E9-C3939D72B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5323562"/>
            <a:ext cx="8534400" cy="1534438"/>
          </a:xfrm>
        </p:spPr>
        <p:txBody>
          <a:bodyPr/>
          <a:lstStyle/>
          <a:p>
            <a:r>
              <a:rPr lang="en-IN" b="1" dirty="0"/>
              <a:t>References</a:t>
            </a:r>
            <a:endParaRPr lang="en-IN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4539033-FB41-AD02-13BC-A999E655AF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8539" y="410817"/>
            <a:ext cx="11684756" cy="5250947"/>
          </a:xfrm>
        </p:spPr>
        <p:txBody>
          <a:bodyPr>
            <a:normAutofit fontScale="62500" lnSpcReduction="2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Al-</a:t>
            </a:r>
            <a:r>
              <a:rPr lang="en-I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Gasawneh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J.A., Anuar, M.M., Dacko-</a:t>
            </a:r>
            <a:r>
              <a:rPr lang="en-I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Pikiewicz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Z. and Saputra, J., 2021. The impact of customer relationship management dimensions on service quality. 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Polish Journal of Management Studies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23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pp.24-41.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I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Alshourah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S., </a:t>
            </a:r>
            <a:r>
              <a:rPr lang="en-I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Jodeh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I., </a:t>
            </a:r>
            <a:r>
              <a:rPr lang="en-I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Swiety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I. and Ismail, A., 2022. Social customer relationship management capabilities and performance: Moderating social media usage among SMEs Jordanian. 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Decision Sciences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25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(S2), pp.1-8.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Arora, L., Singh, P., Bhatt, V. and Sharma, B., 2021. Understanding and managing customer engagement through social customer relationship management. 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Decision Systems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30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(2-3), pp.215-234.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I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Čavlin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M., </a:t>
            </a:r>
            <a:r>
              <a:rPr lang="en-I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Bulović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V. and </a:t>
            </a:r>
            <a:r>
              <a:rPr lang="en-I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Šmitran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B., 2024. Strategic benefits of a customer-centric approach in customer relationship management system. 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Agronomy, Technology and Engineering Management (Online)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(3), pp.1114-1123.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I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Guerola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-Navarro, V., Gil-Gomez, H., </a:t>
            </a:r>
            <a:r>
              <a:rPr lang="en-I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Oltra-Badenes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R. and Soto-Acosta, P., 2024. Customer relationship management and its impact on entrepreneurial marketing: A literature review. 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Entrepreneurship and Management Journal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pp.507-547.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I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Guerola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-Navarro, V., Gil-Gomez, H., </a:t>
            </a:r>
            <a:r>
              <a:rPr lang="en-I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Oltra-Badenes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R. and Sendra-García, J., 2021. Customer relationship management and its impact on innovation: A literature review. 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Business Research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129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pp.83-87.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I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Guerola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-Navarro, V., </a:t>
            </a:r>
            <a:r>
              <a:rPr lang="en-I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Oltra-Badenes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R., Gil-Gomez, H. and Gil-Gomez, J.A., 2021. Research model for measuring the impact of customer relationship management (CRM) on performance indicators. 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Economic research-</a:t>
            </a:r>
            <a:r>
              <a:rPr lang="en-IN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ekonomska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IN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istraživanja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34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pp.2669-2691.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Khan, R.U., </a:t>
            </a:r>
            <a:r>
              <a:rPr lang="en-I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Salamzadeh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Y., Iqbal, Q. and Yang, S., 2022. The impact of customer relationship management and company reputation on customer loyalty: The mediating role of customer satisfaction. 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Relationship Marketing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21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pp.1-26.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Kumar, P., </a:t>
            </a:r>
            <a:r>
              <a:rPr lang="en-I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Mokha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A.K. and </a:t>
            </a:r>
            <a:r>
              <a:rPr lang="en-I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Pattnaik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S.C., 2022. Electronic customer relationship management (E-CRM), customer experience and customer satisfaction: evidence from the banking industry. 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Benchmarking: An International Journal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29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pp.551-572.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I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Ledro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C., </a:t>
            </a:r>
            <a:r>
              <a:rPr lang="en-I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Nosella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and Vinelli, A., 2022. Artificial intelligence in customer relationship management: literature review and future research directions. 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Business &amp; Industrial Marketing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37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(13), pp.48-63.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Rahman, M.S., Bag, S., Gupta, S. and Sivarajah, U., 2023. Technology readiness of B2B firms and AI-based customer relationship management capability for enhancing social sustainability performance. 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business research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156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p.113525.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I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Sukmawan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R. and </a:t>
            </a:r>
            <a:r>
              <a:rPr lang="en-I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Zulganef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Z., 2023. The influence of insurance service reputation, customer relationship management, and price attractiveness on insurance service customer </a:t>
            </a:r>
            <a:r>
              <a:rPr lang="en-I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customer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experience: a literature review. 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Business, Economics, and Social Development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pp.32-37.</a:t>
            </a:r>
          </a:p>
          <a:p>
            <a:pPr>
              <a:buFont typeface="Wingdings" panose="05000000000000000000" pitchFamily="2" charset="2"/>
              <a:buChar char="q"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289027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750">
        <p14:reveal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0</TotalTime>
  <Words>1348</Words>
  <Application>Microsoft Office PowerPoint</Application>
  <PresentationFormat>Widescreen</PresentationFormat>
  <Paragraphs>124</Paragraphs>
  <Slides>18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Calibri</vt:lpstr>
      <vt:lpstr>Century Gothic</vt:lpstr>
      <vt:lpstr>Times New Roman</vt:lpstr>
      <vt:lpstr>Wingdings</vt:lpstr>
      <vt:lpstr>Wingdings 3</vt:lpstr>
      <vt:lpstr>Slice</vt:lpstr>
      <vt:lpstr>Eugenia MIHAELA RACACCEANU STUDENT NUMBER 2326833</vt:lpstr>
      <vt:lpstr>SUMMARY</vt:lpstr>
      <vt:lpstr>Introduction</vt:lpstr>
      <vt:lpstr>CRM in Modern Marketing</vt:lpstr>
      <vt:lpstr>Defining Digital and Social Media</vt:lpstr>
      <vt:lpstr>Role of Digital and Social Media in CRM</vt:lpstr>
      <vt:lpstr>M&amp;S Food’s Digital Ecosystem</vt:lpstr>
      <vt:lpstr>Social Media Strategy</vt:lpstr>
      <vt:lpstr>Enhancing Customer Engagement</vt:lpstr>
      <vt:lpstr>Digital Platforms and Personalisation</vt:lpstr>
      <vt:lpstr>Supporting Organisational Performance</vt:lpstr>
      <vt:lpstr>Integration of Digital and Traditional Channels</vt:lpstr>
      <vt:lpstr>Ethical and Sustainable Communication</vt:lpstr>
      <vt:lpstr>Challenges and Limitations</vt:lpstr>
      <vt:lpstr>Best Practices and Innovations</vt:lpstr>
      <vt:lpstr>Conclusions</vt:lpstr>
      <vt:lpstr>Recommendations and Q&amp;A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</dc:creator>
  <cp:lastModifiedBy>Eugenia Mihaela</cp:lastModifiedBy>
  <cp:revision>3</cp:revision>
  <dcterms:created xsi:type="dcterms:W3CDTF">2025-10-30T13:58:53Z</dcterms:created>
  <dcterms:modified xsi:type="dcterms:W3CDTF">2025-11-27T00:15:08Z</dcterms:modified>
</cp:coreProperties>
</file>