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 id="2574" r:id="rId15"/>
    <p:sldId id="2575" r:id="rId16"/>
    <p:sldId id="2576" r:id="rId17"/>
    <p:sldId id="2577" r:id="rId18"/>
    <p:sldId id="2578" r:id="rId19"/>
    <p:sldId id="25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he Role of Social Enterprise in Strengthening Regional Economies" id="{2CA2CCB1-F6C9-46D8-A210-92E04501B521}">
          <p14:sldIdLst>
            <p14:sldId id="2561"/>
            <p14:sldId id="2562"/>
            <p14:sldId id="2563"/>
          </p14:sldIdLst>
        </p14:section>
        <p14:section name="The Regional Economy: An Overview" id="{5C442C7F-DB20-4E5B-80CA-DC38946356C1}">
          <p14:sldIdLst>
            <p14:sldId id="2564"/>
            <p14:sldId id="2565"/>
            <p14:sldId id="2566"/>
          </p14:sldIdLst>
        </p14:section>
        <p14:section name="Mechanisms of Impact: How Social Enterprises Benefit Regional Economies" id="{C9CBD8E4-995E-4DB5-9CF4-6DEAE357B682}">
          <p14:sldIdLst>
            <p14:sldId id="2567"/>
            <p14:sldId id="2568"/>
            <p14:sldId id="2569"/>
            <p14:sldId id="2570"/>
          </p14:sldIdLst>
        </p14:section>
        <p14:section name="Case Studies: Social Enterprise Success Stories in Regional Economies" id="{649D22A7-7292-4BE4-9264-6B9A5ECD70C7}">
          <p14:sldIdLst>
            <p14:sldId id="2571"/>
            <p14:sldId id="2572"/>
            <p14:sldId id="2573"/>
            <p14:sldId id="2574"/>
          </p14:sldIdLst>
        </p14:section>
        <p14:section name="Policy, Support, and the Future of Social Enterprise in Regional Development" id="{15C2EB40-1FDA-4944-9AF6-07C7AF7E56DB}">
          <p14:sldIdLst>
            <p14:sldId id="2575"/>
            <p14:sldId id="2576"/>
            <p14:sldId id="2577"/>
            <p14:sldId id="2578"/>
          </p14:sldIdLst>
        </p14:section>
        <p14:section name="Conclusion" id="{5F815A45-7164-4904-9CA3-8C662FCADF53}">
          <p14:sldIdLst>
            <p14:sldId id="2579"/>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sorterViewPr>
    <p:cViewPr>
      <p:scale>
        <a:sx n="100" d="100"/>
        <a:sy n="100" d="100"/>
      </p:scale>
      <p:origin x="0" y="-586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image" Target="../media/image14.jpeg"/></Relationships>
</file>

<file path=ppt/diagrams/_rels/data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s>
</file>

<file path=ppt/diagrams/_rels/data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image" Target="../media/image2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image" Target="../media/image14.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image" Target="../media/image25.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F9D32E-DCF9-4539-9C4E-E64A58C38610}"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GB"/>
        </a:p>
      </dgm:t>
    </dgm:pt>
    <dgm:pt modelId="{2AB192BF-C1B4-4A55-BB47-7DE898783897}">
      <dgm:prSet/>
      <dgm:spPr/>
      <dgm:t>
        <a:bodyPr/>
        <a:lstStyle/>
        <a:p>
          <a:pPr>
            <a:lnSpc>
              <a:spcPct val="100000"/>
            </a:lnSpc>
            <a:defRPr b="1"/>
          </a:pPr>
          <a:r>
            <a:rPr lang="en-GB"/>
            <a:t>Social Objectives Focus</a:t>
          </a:r>
        </a:p>
      </dgm:t>
    </dgm:pt>
    <dgm:pt modelId="{88BDD503-85E4-4668-BB8C-CEAD369F8082}" type="parTrans" cxnId="{343DE731-777A-4FBB-990E-04A1F72A482D}">
      <dgm:prSet/>
      <dgm:spPr/>
      <dgm:t>
        <a:bodyPr/>
        <a:lstStyle/>
        <a:p>
          <a:endParaRPr lang="en-GB"/>
        </a:p>
      </dgm:t>
    </dgm:pt>
    <dgm:pt modelId="{BEE190CE-6947-4890-8679-EB3081B53553}" type="sibTrans" cxnId="{343DE731-777A-4FBB-990E-04A1F72A482D}">
      <dgm:prSet/>
      <dgm:spPr/>
      <dgm:t>
        <a:bodyPr/>
        <a:lstStyle/>
        <a:p>
          <a:pPr>
            <a:lnSpc>
              <a:spcPct val="100000"/>
            </a:lnSpc>
            <a:defRPr b="1"/>
          </a:pPr>
          <a:endParaRPr lang="en-GB"/>
        </a:p>
      </dgm:t>
    </dgm:pt>
    <dgm:pt modelId="{D8780C4D-7228-4ADB-AFED-6DCE8231E29B}">
      <dgm:prSet/>
      <dgm:spPr/>
      <dgm:t>
        <a:bodyPr/>
        <a:lstStyle/>
        <a:p>
          <a:pPr>
            <a:lnSpc>
              <a:spcPct val="100000"/>
            </a:lnSpc>
          </a:pPr>
          <a:r>
            <a:rPr lang="en-GB"/>
            <a:t>Social enterprises prioritise social goals to enhance community wellbeing and address societal challenges effectively.</a:t>
          </a:r>
        </a:p>
      </dgm:t>
    </dgm:pt>
    <dgm:pt modelId="{2AC0EE90-6F40-4880-8790-4995F422FCE0}" type="parTrans" cxnId="{7452C0FB-9519-413A-8736-4C97E6734899}">
      <dgm:prSet/>
      <dgm:spPr/>
      <dgm:t>
        <a:bodyPr/>
        <a:lstStyle/>
        <a:p>
          <a:endParaRPr lang="en-GB"/>
        </a:p>
      </dgm:t>
    </dgm:pt>
    <dgm:pt modelId="{1E2D3EFA-DC44-4E9E-AF43-BBFBCE7FA4B8}" type="sibTrans" cxnId="{7452C0FB-9519-413A-8736-4C97E6734899}">
      <dgm:prSet/>
      <dgm:spPr/>
      <dgm:t>
        <a:bodyPr/>
        <a:lstStyle/>
        <a:p>
          <a:endParaRPr lang="en-GB"/>
        </a:p>
      </dgm:t>
    </dgm:pt>
    <dgm:pt modelId="{A06EA56D-A702-47F5-BEF0-0074F62B53C2}">
      <dgm:prSet/>
      <dgm:spPr/>
      <dgm:t>
        <a:bodyPr/>
        <a:lstStyle/>
        <a:p>
          <a:pPr>
            <a:lnSpc>
              <a:spcPct val="100000"/>
            </a:lnSpc>
            <a:defRPr b="1"/>
          </a:pPr>
          <a:r>
            <a:rPr lang="en-GB"/>
            <a:t>Environmental Sustainability</a:t>
          </a:r>
        </a:p>
      </dgm:t>
    </dgm:pt>
    <dgm:pt modelId="{F181AAAB-993E-4404-855E-EEBBB41D834F}" type="parTrans" cxnId="{9BEF700A-DFF0-471B-8D79-8572AC1C2297}">
      <dgm:prSet/>
      <dgm:spPr/>
      <dgm:t>
        <a:bodyPr/>
        <a:lstStyle/>
        <a:p>
          <a:endParaRPr lang="en-GB"/>
        </a:p>
      </dgm:t>
    </dgm:pt>
    <dgm:pt modelId="{B138E548-612D-4F37-8EE9-23937DBDB4B3}" type="sibTrans" cxnId="{9BEF700A-DFF0-471B-8D79-8572AC1C2297}">
      <dgm:prSet/>
      <dgm:spPr/>
      <dgm:t>
        <a:bodyPr/>
        <a:lstStyle/>
        <a:p>
          <a:pPr>
            <a:lnSpc>
              <a:spcPct val="100000"/>
            </a:lnSpc>
            <a:defRPr b="1"/>
          </a:pPr>
          <a:endParaRPr lang="en-GB"/>
        </a:p>
      </dgm:t>
    </dgm:pt>
    <dgm:pt modelId="{52B85951-109D-4480-BF45-059E2AD498EC}">
      <dgm:prSet/>
      <dgm:spPr/>
      <dgm:t>
        <a:bodyPr/>
        <a:lstStyle/>
        <a:p>
          <a:pPr>
            <a:lnSpc>
              <a:spcPct val="100000"/>
            </a:lnSpc>
          </a:pPr>
          <a:r>
            <a:rPr lang="en-GB"/>
            <a:t>These enterprises integrate environmental sustainability to promote eco-friendly practices and protect natural resources.</a:t>
          </a:r>
        </a:p>
      </dgm:t>
    </dgm:pt>
    <dgm:pt modelId="{3C436970-73DB-42C5-A6B0-1F5466E0DEF9}" type="parTrans" cxnId="{5273A03C-10DE-4A88-A50F-77DE66628416}">
      <dgm:prSet/>
      <dgm:spPr/>
      <dgm:t>
        <a:bodyPr/>
        <a:lstStyle/>
        <a:p>
          <a:endParaRPr lang="en-GB"/>
        </a:p>
      </dgm:t>
    </dgm:pt>
    <dgm:pt modelId="{4146D6BE-B70F-4B6E-8CA6-7FED7B3895CB}" type="sibTrans" cxnId="{5273A03C-10DE-4A88-A50F-77DE66628416}">
      <dgm:prSet/>
      <dgm:spPr/>
      <dgm:t>
        <a:bodyPr/>
        <a:lstStyle/>
        <a:p>
          <a:endParaRPr lang="en-GB"/>
        </a:p>
      </dgm:t>
    </dgm:pt>
    <dgm:pt modelId="{EEA40341-A676-4136-8612-4A70AEB0B909}">
      <dgm:prSet/>
      <dgm:spPr/>
      <dgm:t>
        <a:bodyPr/>
        <a:lstStyle/>
        <a:p>
          <a:pPr>
            <a:lnSpc>
              <a:spcPct val="100000"/>
            </a:lnSpc>
            <a:defRPr b="1"/>
          </a:pPr>
          <a:r>
            <a:rPr lang="en-GB"/>
            <a:t>Complementing Traditional Business</a:t>
          </a:r>
        </a:p>
      </dgm:t>
    </dgm:pt>
    <dgm:pt modelId="{5CEA827F-51BE-43F1-8DD9-C895B9386777}" type="parTrans" cxnId="{35CA1DB2-F1E2-4062-ABA9-298A36AA52E4}">
      <dgm:prSet/>
      <dgm:spPr/>
      <dgm:t>
        <a:bodyPr/>
        <a:lstStyle/>
        <a:p>
          <a:endParaRPr lang="en-GB"/>
        </a:p>
      </dgm:t>
    </dgm:pt>
    <dgm:pt modelId="{F8D0DE4D-6BB2-47B3-92A8-4A215BDD54CB}" type="sibTrans" cxnId="{35CA1DB2-F1E2-4062-ABA9-298A36AA52E4}">
      <dgm:prSet/>
      <dgm:spPr/>
      <dgm:t>
        <a:bodyPr/>
        <a:lstStyle/>
        <a:p>
          <a:endParaRPr lang="en-GB"/>
        </a:p>
      </dgm:t>
    </dgm:pt>
    <dgm:pt modelId="{07E717D6-7DF3-4A85-A0DB-AF0CF22585A8}">
      <dgm:prSet/>
      <dgm:spPr/>
      <dgm:t>
        <a:bodyPr/>
        <a:lstStyle/>
        <a:p>
          <a:pPr>
            <a:lnSpc>
              <a:spcPct val="100000"/>
            </a:lnSpc>
          </a:pPr>
          <a:r>
            <a:rPr lang="en-GB"/>
            <a:t>Social enterprises tackle social and environmental issues often overlooked by traditional business models, creating broader impact.</a:t>
          </a:r>
        </a:p>
      </dgm:t>
    </dgm:pt>
    <dgm:pt modelId="{FB1B8604-6575-4527-A03D-C43887BE59A4}" type="parTrans" cxnId="{12A6AE12-C2DC-4B69-87DF-2DE0674FA5B4}">
      <dgm:prSet/>
      <dgm:spPr/>
      <dgm:t>
        <a:bodyPr/>
        <a:lstStyle/>
        <a:p>
          <a:endParaRPr lang="en-GB"/>
        </a:p>
      </dgm:t>
    </dgm:pt>
    <dgm:pt modelId="{2455DBD9-9983-43C0-9CB1-C511D482E8E0}" type="sibTrans" cxnId="{12A6AE12-C2DC-4B69-87DF-2DE0674FA5B4}">
      <dgm:prSet/>
      <dgm:spPr/>
      <dgm:t>
        <a:bodyPr/>
        <a:lstStyle/>
        <a:p>
          <a:endParaRPr lang="en-GB"/>
        </a:p>
      </dgm:t>
    </dgm:pt>
    <dgm:pt modelId="{6DA0104E-B293-4D3B-BB9E-22F4883922E0}" type="pres">
      <dgm:prSet presAssocID="{43F9D32E-DCF9-4539-9C4E-E64A58C38610}" presName="Root" presStyleCnt="0">
        <dgm:presLayoutVars>
          <dgm:dir/>
          <dgm:resizeHandles val="exact"/>
        </dgm:presLayoutVars>
      </dgm:prSet>
      <dgm:spPr/>
    </dgm:pt>
    <dgm:pt modelId="{E68147E8-7887-46AE-8526-01ABCF41F4CB}" type="pres">
      <dgm:prSet presAssocID="{2AB192BF-C1B4-4A55-BB47-7DE898783897}" presName="Composite" presStyleCnt="0"/>
      <dgm:spPr/>
    </dgm:pt>
    <dgm:pt modelId="{AADBC1FE-CC7C-4A40-BA5B-2F80BA3A28FF}" type="pres">
      <dgm:prSet presAssocID="{2AB192BF-C1B4-4A55-BB47-7DE898783897}"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9635" r="3613" b="-3"/>
          <a:stretch/>
        </a:blipFill>
      </dgm:spPr>
      <dgm:extLst>
        <a:ext uri="{E40237B7-FDA0-4F09-8148-C483321AD2D9}">
          <dgm14:cNvPr xmlns:dgm14="http://schemas.microsoft.com/office/drawing/2010/diagram" id="0" name="" descr="Young people gathering with sporty friend"/>
        </a:ext>
      </dgm:extLst>
    </dgm:pt>
    <dgm:pt modelId="{B5A1C528-AEB1-4995-A2C2-A56AD8B9B628}" type="pres">
      <dgm:prSet presAssocID="{2AB192BF-C1B4-4A55-BB47-7DE898783897}" presName="Subtitle" presStyleLbl="revTx" presStyleIdx="0" presStyleCnt="6">
        <dgm:presLayoutVars>
          <dgm:chMax val="0"/>
          <dgm:bulletEnabled/>
        </dgm:presLayoutVars>
      </dgm:prSet>
      <dgm:spPr/>
    </dgm:pt>
    <dgm:pt modelId="{93522393-033D-498E-9425-3FB28B05B780}" type="pres">
      <dgm:prSet presAssocID="{2AB192BF-C1B4-4A55-BB47-7DE898783897}" presName="Description" presStyleLbl="revTx" presStyleIdx="1" presStyleCnt="6">
        <dgm:presLayoutVars>
          <dgm:bulletEnabled/>
        </dgm:presLayoutVars>
      </dgm:prSet>
      <dgm:spPr/>
    </dgm:pt>
    <dgm:pt modelId="{E03365D7-D97C-4255-9908-C31FE0C01F85}" type="pres">
      <dgm:prSet presAssocID="{BEE190CE-6947-4890-8679-EB3081B53553}" presName="sibTrans" presStyleLbl="sibTrans2D1" presStyleIdx="0" presStyleCnt="0"/>
      <dgm:spPr/>
    </dgm:pt>
    <dgm:pt modelId="{B1430E9E-117C-48E7-A774-A6C73B8E97F1}" type="pres">
      <dgm:prSet presAssocID="{A06EA56D-A702-47F5-BEF0-0074F62B53C2}" presName="Composite" presStyleCnt="0"/>
      <dgm:spPr/>
    </dgm:pt>
    <dgm:pt modelId="{6C682691-3652-49D0-BB03-8897D84B2FF7}" type="pres">
      <dgm:prSet presAssocID="{A06EA56D-A702-47F5-BEF0-0074F62B53C2}"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264" r="30984" b="-3"/>
          <a:stretch/>
        </a:blipFill>
      </dgm:spPr>
      <dgm:extLst>
        <a:ext uri="{E40237B7-FDA0-4F09-8148-C483321AD2D9}">
          <dgm14:cNvPr xmlns:dgm14="http://schemas.microsoft.com/office/drawing/2010/diagram" id="0" name="" descr="Energy innovation light bulb graphic interface"/>
        </a:ext>
      </dgm:extLst>
    </dgm:pt>
    <dgm:pt modelId="{5E048A1F-AA17-41AF-A0F1-D65399A67BB1}" type="pres">
      <dgm:prSet presAssocID="{A06EA56D-A702-47F5-BEF0-0074F62B53C2}" presName="Subtitle" presStyleLbl="revTx" presStyleIdx="2" presStyleCnt="6">
        <dgm:presLayoutVars>
          <dgm:chMax val="0"/>
          <dgm:bulletEnabled/>
        </dgm:presLayoutVars>
      </dgm:prSet>
      <dgm:spPr/>
    </dgm:pt>
    <dgm:pt modelId="{6CF77D09-7996-46E3-B8C7-053A943FE8C2}" type="pres">
      <dgm:prSet presAssocID="{A06EA56D-A702-47F5-BEF0-0074F62B53C2}" presName="Description" presStyleLbl="revTx" presStyleIdx="3" presStyleCnt="6">
        <dgm:presLayoutVars>
          <dgm:bulletEnabled/>
        </dgm:presLayoutVars>
      </dgm:prSet>
      <dgm:spPr/>
    </dgm:pt>
    <dgm:pt modelId="{E14F78A2-D18E-409E-AEAD-A7DC3CB35FD1}" type="pres">
      <dgm:prSet presAssocID="{B138E548-612D-4F37-8EE9-23937DBDB4B3}" presName="sibTrans" presStyleLbl="sibTrans2D1" presStyleIdx="0" presStyleCnt="0"/>
      <dgm:spPr/>
    </dgm:pt>
    <dgm:pt modelId="{90D8330E-C0E0-414E-B663-7E819F2FFAF4}" type="pres">
      <dgm:prSet presAssocID="{EEA40341-A676-4136-8612-4A70AEB0B909}" presName="Composite" presStyleCnt="0"/>
      <dgm:spPr/>
    </dgm:pt>
    <dgm:pt modelId="{6FE08E29-F8A6-452E-9381-BBB68A99529E}" type="pres">
      <dgm:prSet presAssocID="{EEA40341-A676-4136-8612-4A70AEB0B909}"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0014" r="16983" b="-4"/>
          <a:stretch/>
        </a:blipFill>
      </dgm:spPr>
      <dgm:extLst>
        <a:ext uri="{E40237B7-FDA0-4F09-8148-C483321AD2D9}">
          <dgm14:cNvPr xmlns:dgm14="http://schemas.microsoft.com/office/drawing/2010/diagram" id="0" name="" descr="Hands forming circle"/>
        </a:ext>
      </dgm:extLst>
    </dgm:pt>
    <dgm:pt modelId="{5F67C17E-F5AD-4238-AFDC-D43C1F71230F}" type="pres">
      <dgm:prSet presAssocID="{EEA40341-A676-4136-8612-4A70AEB0B909}" presName="Subtitle" presStyleLbl="revTx" presStyleIdx="4" presStyleCnt="6">
        <dgm:presLayoutVars>
          <dgm:chMax val="0"/>
          <dgm:bulletEnabled/>
        </dgm:presLayoutVars>
      </dgm:prSet>
      <dgm:spPr/>
    </dgm:pt>
    <dgm:pt modelId="{3E47937D-EAB2-4953-A9EC-FE311718E730}" type="pres">
      <dgm:prSet presAssocID="{EEA40341-A676-4136-8612-4A70AEB0B909}" presName="Description" presStyleLbl="revTx" presStyleIdx="5" presStyleCnt="6">
        <dgm:presLayoutVars>
          <dgm:bulletEnabled/>
        </dgm:presLayoutVars>
      </dgm:prSet>
      <dgm:spPr/>
    </dgm:pt>
  </dgm:ptLst>
  <dgm:cxnLst>
    <dgm:cxn modelId="{9BEF700A-DFF0-471B-8D79-8572AC1C2297}" srcId="{43F9D32E-DCF9-4539-9C4E-E64A58C38610}" destId="{A06EA56D-A702-47F5-BEF0-0074F62B53C2}" srcOrd="1" destOrd="0" parTransId="{F181AAAB-993E-4404-855E-EEBBB41D834F}" sibTransId="{B138E548-612D-4F37-8EE9-23937DBDB4B3}"/>
    <dgm:cxn modelId="{12A6AE12-C2DC-4B69-87DF-2DE0674FA5B4}" srcId="{EEA40341-A676-4136-8612-4A70AEB0B909}" destId="{07E717D6-7DF3-4A85-A0DB-AF0CF22585A8}" srcOrd="0" destOrd="0" parTransId="{FB1B8604-6575-4527-A03D-C43887BE59A4}" sibTransId="{2455DBD9-9983-43C0-9CB1-C511D482E8E0}"/>
    <dgm:cxn modelId="{F0DF3318-3EDC-429A-8D80-E0E0401307EB}" type="presOf" srcId="{43F9D32E-DCF9-4539-9C4E-E64A58C38610}" destId="{6DA0104E-B293-4D3B-BB9E-22F4883922E0}" srcOrd="0" destOrd="0" presId="urn:microsoft.com/office/officeart/2024/3/layout/verticalVisualTextBlock1"/>
    <dgm:cxn modelId="{405F4331-16C5-43E2-B93B-2C5BE9746AAB}" type="presOf" srcId="{52B85951-109D-4480-BF45-059E2AD498EC}" destId="{6CF77D09-7996-46E3-B8C7-053A943FE8C2}" srcOrd="0" destOrd="0" presId="urn:microsoft.com/office/officeart/2024/3/layout/verticalVisualTextBlock1"/>
    <dgm:cxn modelId="{343DE731-777A-4FBB-990E-04A1F72A482D}" srcId="{43F9D32E-DCF9-4539-9C4E-E64A58C38610}" destId="{2AB192BF-C1B4-4A55-BB47-7DE898783897}" srcOrd="0" destOrd="0" parTransId="{88BDD503-85E4-4668-BB8C-CEAD369F8082}" sibTransId="{BEE190CE-6947-4890-8679-EB3081B53553}"/>
    <dgm:cxn modelId="{EDF83234-43FF-4032-9541-333B747A7D23}" type="presOf" srcId="{BEE190CE-6947-4890-8679-EB3081B53553}" destId="{E03365D7-D97C-4255-9908-C31FE0C01F85}" srcOrd="0" destOrd="0" presId="urn:microsoft.com/office/officeart/2024/3/layout/verticalVisualTextBlock1"/>
    <dgm:cxn modelId="{5273A03C-10DE-4A88-A50F-77DE66628416}" srcId="{A06EA56D-A702-47F5-BEF0-0074F62B53C2}" destId="{52B85951-109D-4480-BF45-059E2AD498EC}" srcOrd="0" destOrd="0" parTransId="{3C436970-73DB-42C5-A6B0-1F5466E0DEF9}" sibTransId="{4146D6BE-B70F-4B6E-8CA6-7FED7B3895CB}"/>
    <dgm:cxn modelId="{9A8AC45B-7C41-492D-A9D1-53C7364C397B}" type="presOf" srcId="{A06EA56D-A702-47F5-BEF0-0074F62B53C2}" destId="{5E048A1F-AA17-41AF-A0F1-D65399A67BB1}" srcOrd="0" destOrd="0" presId="urn:microsoft.com/office/officeart/2024/3/layout/verticalVisualTextBlock1"/>
    <dgm:cxn modelId="{852D1B42-278C-44EA-A17A-1251C57CB4DF}" type="presOf" srcId="{D8780C4D-7228-4ADB-AFED-6DCE8231E29B}" destId="{93522393-033D-498E-9425-3FB28B05B780}" srcOrd="0" destOrd="0" presId="urn:microsoft.com/office/officeart/2024/3/layout/verticalVisualTextBlock1"/>
    <dgm:cxn modelId="{89D0EE9C-66D4-492A-B782-52CA7E81A09B}" type="presOf" srcId="{07E717D6-7DF3-4A85-A0DB-AF0CF22585A8}" destId="{3E47937D-EAB2-4953-A9EC-FE311718E730}" srcOrd="0" destOrd="0" presId="urn:microsoft.com/office/officeart/2024/3/layout/verticalVisualTextBlock1"/>
    <dgm:cxn modelId="{35CA1DB2-F1E2-4062-ABA9-298A36AA52E4}" srcId="{43F9D32E-DCF9-4539-9C4E-E64A58C38610}" destId="{EEA40341-A676-4136-8612-4A70AEB0B909}" srcOrd="2" destOrd="0" parTransId="{5CEA827F-51BE-43F1-8DD9-C895B9386777}" sibTransId="{F8D0DE4D-6BB2-47B3-92A8-4A215BDD54CB}"/>
    <dgm:cxn modelId="{585358C3-20F2-4477-B722-14CA5E7DCDF5}" type="presOf" srcId="{EEA40341-A676-4136-8612-4A70AEB0B909}" destId="{5F67C17E-F5AD-4238-AFDC-D43C1F71230F}" srcOrd="0" destOrd="0" presId="urn:microsoft.com/office/officeart/2024/3/layout/verticalVisualTextBlock1"/>
    <dgm:cxn modelId="{06EB68D5-AD7E-4FBF-AC7B-5B74924AF105}" type="presOf" srcId="{2AB192BF-C1B4-4A55-BB47-7DE898783897}" destId="{B5A1C528-AEB1-4995-A2C2-A56AD8B9B628}" srcOrd="0" destOrd="0" presId="urn:microsoft.com/office/officeart/2024/3/layout/verticalVisualTextBlock1"/>
    <dgm:cxn modelId="{657E06D9-02BD-449A-BA10-AC7728E6E66F}" type="presOf" srcId="{B138E548-612D-4F37-8EE9-23937DBDB4B3}" destId="{E14F78A2-D18E-409E-AEAD-A7DC3CB35FD1}" srcOrd="0" destOrd="0" presId="urn:microsoft.com/office/officeart/2024/3/layout/verticalVisualTextBlock1"/>
    <dgm:cxn modelId="{7452C0FB-9519-413A-8736-4C97E6734899}" srcId="{2AB192BF-C1B4-4A55-BB47-7DE898783897}" destId="{D8780C4D-7228-4ADB-AFED-6DCE8231E29B}" srcOrd="0" destOrd="0" parTransId="{2AC0EE90-6F40-4880-8790-4995F422FCE0}" sibTransId="{1E2D3EFA-DC44-4E9E-AF43-BBFBCE7FA4B8}"/>
    <dgm:cxn modelId="{F259FD6D-7FA0-4DC0-9E80-4CFB3CAC0AF9}" type="presParOf" srcId="{6DA0104E-B293-4D3B-BB9E-22F4883922E0}" destId="{E68147E8-7887-46AE-8526-01ABCF41F4CB}" srcOrd="0" destOrd="0" presId="urn:microsoft.com/office/officeart/2024/3/layout/verticalVisualTextBlock1"/>
    <dgm:cxn modelId="{CF8AD5CA-D8DB-4723-8BFE-40E0A252140B}" type="presParOf" srcId="{E68147E8-7887-46AE-8526-01ABCF41F4CB}" destId="{AADBC1FE-CC7C-4A40-BA5B-2F80BA3A28FF}" srcOrd="0" destOrd="0" presId="urn:microsoft.com/office/officeart/2024/3/layout/verticalVisualTextBlock1"/>
    <dgm:cxn modelId="{C3BF7420-9DC8-4148-A634-3A6A9DBEACED}" type="presParOf" srcId="{E68147E8-7887-46AE-8526-01ABCF41F4CB}" destId="{B5A1C528-AEB1-4995-A2C2-A56AD8B9B628}" srcOrd="1" destOrd="0" presId="urn:microsoft.com/office/officeart/2024/3/layout/verticalVisualTextBlock1"/>
    <dgm:cxn modelId="{B8C1A3E5-D31F-42DE-A496-A421E85E8809}" type="presParOf" srcId="{E68147E8-7887-46AE-8526-01ABCF41F4CB}" destId="{93522393-033D-498E-9425-3FB28B05B780}" srcOrd="2" destOrd="0" presId="urn:microsoft.com/office/officeart/2024/3/layout/verticalVisualTextBlock1"/>
    <dgm:cxn modelId="{3B52DA90-4D09-4C19-B791-491BF1BB7DDD}" type="presParOf" srcId="{6DA0104E-B293-4D3B-BB9E-22F4883922E0}" destId="{E03365D7-D97C-4255-9908-C31FE0C01F85}" srcOrd="1" destOrd="0" presId="urn:microsoft.com/office/officeart/2024/3/layout/verticalVisualTextBlock1"/>
    <dgm:cxn modelId="{595ED40F-D86C-4211-9BB0-D39611B05CD6}" type="presParOf" srcId="{6DA0104E-B293-4D3B-BB9E-22F4883922E0}" destId="{B1430E9E-117C-48E7-A774-A6C73B8E97F1}" srcOrd="2" destOrd="0" presId="urn:microsoft.com/office/officeart/2024/3/layout/verticalVisualTextBlock1"/>
    <dgm:cxn modelId="{FFA18EA4-8784-4A06-A096-F023CCA4B7ED}" type="presParOf" srcId="{B1430E9E-117C-48E7-A774-A6C73B8E97F1}" destId="{6C682691-3652-49D0-BB03-8897D84B2FF7}" srcOrd="0" destOrd="0" presId="urn:microsoft.com/office/officeart/2024/3/layout/verticalVisualTextBlock1"/>
    <dgm:cxn modelId="{E5FC05C6-EE7E-491E-BD94-B2FC1AC7BA5A}" type="presParOf" srcId="{B1430E9E-117C-48E7-A774-A6C73B8E97F1}" destId="{5E048A1F-AA17-41AF-A0F1-D65399A67BB1}" srcOrd="1" destOrd="0" presId="urn:microsoft.com/office/officeart/2024/3/layout/verticalVisualTextBlock1"/>
    <dgm:cxn modelId="{8C4B785E-929D-44D1-B882-D47FD88F5856}" type="presParOf" srcId="{B1430E9E-117C-48E7-A774-A6C73B8E97F1}" destId="{6CF77D09-7996-46E3-B8C7-053A943FE8C2}" srcOrd="2" destOrd="0" presId="urn:microsoft.com/office/officeart/2024/3/layout/verticalVisualTextBlock1"/>
    <dgm:cxn modelId="{049997FE-A54A-46D5-84E2-419B87723DEC}" type="presParOf" srcId="{6DA0104E-B293-4D3B-BB9E-22F4883922E0}" destId="{E14F78A2-D18E-409E-AEAD-A7DC3CB35FD1}" srcOrd="3" destOrd="0" presId="urn:microsoft.com/office/officeart/2024/3/layout/verticalVisualTextBlock1"/>
    <dgm:cxn modelId="{32336329-A263-4DCD-BDBF-CB137EC755F9}" type="presParOf" srcId="{6DA0104E-B293-4D3B-BB9E-22F4883922E0}" destId="{90D8330E-C0E0-414E-B663-7E819F2FFAF4}" srcOrd="4" destOrd="0" presId="urn:microsoft.com/office/officeart/2024/3/layout/verticalVisualTextBlock1"/>
    <dgm:cxn modelId="{C54EC27C-44EB-41B8-AA42-F8EEBA0D8287}" type="presParOf" srcId="{90D8330E-C0E0-414E-B663-7E819F2FFAF4}" destId="{6FE08E29-F8A6-452E-9381-BBB68A99529E}" srcOrd="0" destOrd="0" presId="urn:microsoft.com/office/officeart/2024/3/layout/verticalVisualTextBlock1"/>
    <dgm:cxn modelId="{18821AC9-6A21-4A0B-9FB7-68C52B861035}" type="presParOf" srcId="{90D8330E-C0E0-414E-B663-7E819F2FFAF4}" destId="{5F67C17E-F5AD-4238-AFDC-D43C1F71230F}" srcOrd="1" destOrd="0" presId="urn:microsoft.com/office/officeart/2024/3/layout/verticalVisualTextBlock1"/>
    <dgm:cxn modelId="{CDC03380-1828-47C8-9BAC-AABB33FC9F4F}" type="presParOf" srcId="{90D8330E-C0E0-414E-B663-7E819F2FFAF4}" destId="{3E47937D-EAB2-4953-A9EC-FE311718E730}"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66A44E-46CD-40D1-A7F4-A440A5A3DCBD}"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GB"/>
        </a:p>
      </dgm:t>
    </dgm:pt>
    <dgm:pt modelId="{C6BD856E-917B-4F90-AFE0-DC15875B52D5}">
      <dgm:prSet/>
      <dgm:spPr/>
      <dgm:t>
        <a:bodyPr/>
        <a:lstStyle/>
        <a:p>
          <a:pPr>
            <a:lnSpc>
              <a:spcPct val="100000"/>
            </a:lnSpc>
            <a:defRPr b="1"/>
          </a:pPr>
          <a:r>
            <a:rPr lang="en-GB"/>
            <a:t>Local Authority Partnerships</a:t>
          </a:r>
        </a:p>
      </dgm:t>
    </dgm:pt>
    <dgm:pt modelId="{42DBEDF5-FA30-4E88-A8D8-AC308ABCED07}" type="parTrans" cxnId="{44469AFA-1C71-4B43-976A-D2D568105D2F}">
      <dgm:prSet/>
      <dgm:spPr/>
      <dgm:t>
        <a:bodyPr/>
        <a:lstStyle/>
        <a:p>
          <a:endParaRPr lang="en-GB"/>
        </a:p>
      </dgm:t>
    </dgm:pt>
    <dgm:pt modelId="{1A9E1034-5A19-4ABE-A06A-78D70396F9BD}" type="sibTrans" cxnId="{44469AFA-1C71-4B43-976A-D2D568105D2F}">
      <dgm:prSet/>
      <dgm:spPr/>
      <dgm:t>
        <a:bodyPr/>
        <a:lstStyle/>
        <a:p>
          <a:pPr>
            <a:lnSpc>
              <a:spcPct val="100000"/>
            </a:lnSpc>
            <a:defRPr b="1"/>
          </a:pPr>
          <a:endParaRPr lang="en-GB"/>
        </a:p>
      </dgm:t>
    </dgm:pt>
    <dgm:pt modelId="{632B6B45-D44A-4576-8C68-329D5C363B7D}">
      <dgm:prSet/>
      <dgm:spPr/>
      <dgm:t>
        <a:bodyPr/>
        <a:lstStyle/>
        <a:p>
          <a:pPr>
            <a:lnSpc>
              <a:spcPct val="100000"/>
            </a:lnSpc>
          </a:pPr>
          <a:r>
            <a:rPr lang="en-GB"/>
            <a:t>Collaboration with local authorities strengthens policy support and resource access for social enterprises.</a:t>
          </a:r>
        </a:p>
      </dgm:t>
    </dgm:pt>
    <dgm:pt modelId="{32532D2A-9008-4166-901C-96A2E97FAF8A}" type="parTrans" cxnId="{3A8131E9-0484-4BE2-8520-F0E805481C59}">
      <dgm:prSet/>
      <dgm:spPr/>
      <dgm:t>
        <a:bodyPr/>
        <a:lstStyle/>
        <a:p>
          <a:endParaRPr lang="en-GB"/>
        </a:p>
      </dgm:t>
    </dgm:pt>
    <dgm:pt modelId="{C20F58FE-9EE5-4F11-87B0-C5B129207FA9}" type="sibTrans" cxnId="{3A8131E9-0484-4BE2-8520-F0E805481C59}">
      <dgm:prSet/>
      <dgm:spPr/>
      <dgm:t>
        <a:bodyPr/>
        <a:lstStyle/>
        <a:p>
          <a:endParaRPr lang="en-GB"/>
        </a:p>
      </dgm:t>
    </dgm:pt>
    <dgm:pt modelId="{742D9221-9B87-4519-BF09-42C26A5920B2}">
      <dgm:prSet/>
      <dgm:spPr/>
      <dgm:t>
        <a:bodyPr/>
        <a:lstStyle/>
        <a:p>
          <a:pPr>
            <a:lnSpc>
              <a:spcPct val="100000"/>
            </a:lnSpc>
            <a:defRPr b="1"/>
          </a:pPr>
          <a:r>
            <a:rPr lang="en-GB"/>
            <a:t>Business Engagement</a:t>
          </a:r>
        </a:p>
      </dgm:t>
    </dgm:pt>
    <dgm:pt modelId="{81C54D2B-97E6-4C68-8502-6DFF370CA0EC}" type="parTrans" cxnId="{466BA259-5078-4940-88B6-D934FE8C31C0}">
      <dgm:prSet/>
      <dgm:spPr/>
      <dgm:t>
        <a:bodyPr/>
        <a:lstStyle/>
        <a:p>
          <a:endParaRPr lang="en-GB"/>
        </a:p>
      </dgm:t>
    </dgm:pt>
    <dgm:pt modelId="{B77F43FB-C5E3-4E61-B2F1-41141E2D296F}" type="sibTrans" cxnId="{466BA259-5078-4940-88B6-D934FE8C31C0}">
      <dgm:prSet/>
      <dgm:spPr/>
      <dgm:t>
        <a:bodyPr/>
        <a:lstStyle/>
        <a:p>
          <a:pPr>
            <a:lnSpc>
              <a:spcPct val="100000"/>
            </a:lnSpc>
            <a:defRPr b="1"/>
          </a:pPr>
          <a:endParaRPr lang="en-GB"/>
        </a:p>
      </dgm:t>
    </dgm:pt>
    <dgm:pt modelId="{6982DBFF-7C72-4714-B2D0-B4EE2A821E2F}">
      <dgm:prSet/>
      <dgm:spPr/>
      <dgm:t>
        <a:bodyPr/>
        <a:lstStyle/>
        <a:p>
          <a:pPr>
            <a:lnSpc>
              <a:spcPct val="100000"/>
            </a:lnSpc>
          </a:pPr>
          <a:r>
            <a:rPr lang="en-GB"/>
            <a:t>Engaging local businesses promotes shared value and sustainable growth for social initiatives.</a:t>
          </a:r>
        </a:p>
      </dgm:t>
    </dgm:pt>
    <dgm:pt modelId="{AD5CD1DC-812E-4B34-ABBF-3411A921192F}" type="parTrans" cxnId="{B8566DD0-BCA5-4E6C-9693-20C4674FA0F2}">
      <dgm:prSet/>
      <dgm:spPr/>
      <dgm:t>
        <a:bodyPr/>
        <a:lstStyle/>
        <a:p>
          <a:endParaRPr lang="en-GB"/>
        </a:p>
      </dgm:t>
    </dgm:pt>
    <dgm:pt modelId="{A1DA6521-EF4D-4B09-B6E8-62745E9DD003}" type="sibTrans" cxnId="{B8566DD0-BCA5-4E6C-9693-20C4674FA0F2}">
      <dgm:prSet/>
      <dgm:spPr/>
      <dgm:t>
        <a:bodyPr/>
        <a:lstStyle/>
        <a:p>
          <a:endParaRPr lang="en-GB"/>
        </a:p>
      </dgm:t>
    </dgm:pt>
    <dgm:pt modelId="{BCF7A66A-F9F7-4879-8B7D-BD27C675C321}">
      <dgm:prSet/>
      <dgm:spPr/>
      <dgm:t>
        <a:bodyPr/>
        <a:lstStyle/>
        <a:p>
          <a:pPr>
            <a:lnSpc>
              <a:spcPct val="100000"/>
            </a:lnSpc>
            <a:defRPr b="1"/>
          </a:pPr>
          <a:r>
            <a:rPr lang="en-GB"/>
            <a:t>Community Group Involvement</a:t>
          </a:r>
        </a:p>
      </dgm:t>
    </dgm:pt>
    <dgm:pt modelId="{49D8B085-FBAC-4FF3-A373-C27364F81F92}" type="parTrans" cxnId="{6DD7E90E-2A97-4E80-9D9C-37B0A1D0DB13}">
      <dgm:prSet/>
      <dgm:spPr/>
      <dgm:t>
        <a:bodyPr/>
        <a:lstStyle/>
        <a:p>
          <a:endParaRPr lang="en-GB"/>
        </a:p>
      </dgm:t>
    </dgm:pt>
    <dgm:pt modelId="{B170B2D0-E76C-4F18-AC92-64090A4AEDEC}" type="sibTrans" cxnId="{6DD7E90E-2A97-4E80-9D9C-37B0A1D0DB13}">
      <dgm:prSet/>
      <dgm:spPr/>
      <dgm:t>
        <a:bodyPr/>
        <a:lstStyle/>
        <a:p>
          <a:endParaRPr lang="en-GB"/>
        </a:p>
      </dgm:t>
    </dgm:pt>
    <dgm:pt modelId="{06DEA391-CF52-4C98-891E-6B679607D9C7}">
      <dgm:prSet/>
      <dgm:spPr/>
      <dgm:t>
        <a:bodyPr/>
        <a:lstStyle/>
        <a:p>
          <a:pPr>
            <a:lnSpc>
              <a:spcPct val="100000"/>
            </a:lnSpc>
          </a:pPr>
          <a:r>
            <a:rPr lang="en-GB"/>
            <a:t>Partnering with community groups ensures social enterprises address local needs effectively.</a:t>
          </a:r>
        </a:p>
      </dgm:t>
    </dgm:pt>
    <dgm:pt modelId="{E1A0DBD7-1D27-4026-AD74-A5AF9BFE8384}" type="parTrans" cxnId="{7247A235-8BB2-4664-B00A-6CFC0A32C8F4}">
      <dgm:prSet/>
      <dgm:spPr/>
      <dgm:t>
        <a:bodyPr/>
        <a:lstStyle/>
        <a:p>
          <a:endParaRPr lang="en-GB"/>
        </a:p>
      </dgm:t>
    </dgm:pt>
    <dgm:pt modelId="{DF723681-5DB0-4971-9C34-EDF06B2FBC20}" type="sibTrans" cxnId="{7247A235-8BB2-4664-B00A-6CFC0A32C8F4}">
      <dgm:prSet/>
      <dgm:spPr/>
      <dgm:t>
        <a:bodyPr/>
        <a:lstStyle/>
        <a:p>
          <a:endParaRPr lang="en-GB"/>
        </a:p>
      </dgm:t>
    </dgm:pt>
    <dgm:pt modelId="{9A7BB40E-E4D3-4DFB-8ACF-CE74788F7827}" type="pres">
      <dgm:prSet presAssocID="{9A66A44E-46CD-40D1-A7F4-A440A5A3DCBD}" presName="Root" presStyleCnt="0">
        <dgm:presLayoutVars>
          <dgm:dir/>
          <dgm:resizeHandles val="exact"/>
        </dgm:presLayoutVars>
      </dgm:prSet>
      <dgm:spPr/>
    </dgm:pt>
    <dgm:pt modelId="{451BC62F-6035-4B5B-A321-23F405C7D539}" type="pres">
      <dgm:prSet presAssocID="{C6BD856E-917B-4F90-AFE0-DC15875B52D5}" presName="Composite" presStyleCnt="0"/>
      <dgm:spPr/>
    </dgm:pt>
    <dgm:pt modelId="{0A102F60-D6EC-4D7E-AF71-5EC1B5ABA50E}" type="pres">
      <dgm:prSet presAssocID="{C6BD856E-917B-4F90-AFE0-DC15875B52D5}"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8903" r="4345" b="-3"/>
          <a:stretch/>
        </a:blipFill>
      </dgm:spPr>
      <dgm:extLst>
        <a:ext uri="{E40237B7-FDA0-4F09-8148-C483321AD2D9}">
          <dgm14:cNvPr xmlns:dgm14="http://schemas.microsoft.com/office/drawing/2010/diagram" id="0" name="" descr="Group of people talking"/>
        </a:ext>
      </dgm:extLst>
    </dgm:pt>
    <dgm:pt modelId="{2D361FB7-0EE1-4144-BDF0-558F405C57BE}" type="pres">
      <dgm:prSet presAssocID="{C6BD856E-917B-4F90-AFE0-DC15875B52D5}" presName="Subtitle" presStyleLbl="revTx" presStyleIdx="0" presStyleCnt="6">
        <dgm:presLayoutVars>
          <dgm:chMax val="0"/>
          <dgm:bulletEnabled/>
        </dgm:presLayoutVars>
      </dgm:prSet>
      <dgm:spPr/>
    </dgm:pt>
    <dgm:pt modelId="{83F27B2C-280B-47F4-81AD-0BEEE0AE1CEE}" type="pres">
      <dgm:prSet presAssocID="{C6BD856E-917B-4F90-AFE0-DC15875B52D5}" presName="Description" presStyleLbl="revTx" presStyleIdx="1" presStyleCnt="6">
        <dgm:presLayoutVars>
          <dgm:bulletEnabled/>
        </dgm:presLayoutVars>
      </dgm:prSet>
      <dgm:spPr/>
    </dgm:pt>
    <dgm:pt modelId="{FCE52FF5-AD67-4157-AA23-EC9E8DAF5CFD}" type="pres">
      <dgm:prSet presAssocID="{1A9E1034-5A19-4ABE-A06A-78D70396F9BD}" presName="sibTrans" presStyleLbl="sibTrans2D1" presStyleIdx="0" presStyleCnt="0"/>
      <dgm:spPr/>
    </dgm:pt>
    <dgm:pt modelId="{4A9E2B6D-2941-453B-A07C-B77676295A1E}" type="pres">
      <dgm:prSet presAssocID="{742D9221-9B87-4519-BF09-42C26A5920B2}" presName="Composite" presStyleCnt="0"/>
      <dgm:spPr/>
    </dgm:pt>
    <dgm:pt modelId="{723D5068-D266-4E61-9F56-F6E750FEB1AA}" type="pres">
      <dgm:prSet presAssocID="{742D9221-9B87-4519-BF09-42C26A5920B2}"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33999" r="4" b="4"/>
          <a:stretch/>
        </a:blipFill>
      </dgm:spPr>
      <dgm:extLst>
        <a:ext uri="{E40237B7-FDA0-4F09-8148-C483321AD2D9}">
          <dgm14:cNvPr xmlns:dgm14="http://schemas.microsoft.com/office/drawing/2010/diagram" id="0" name="" descr="People in classroom"/>
        </a:ext>
      </dgm:extLst>
    </dgm:pt>
    <dgm:pt modelId="{7BF8698B-2409-4252-969C-94D3CE47718B}" type="pres">
      <dgm:prSet presAssocID="{742D9221-9B87-4519-BF09-42C26A5920B2}" presName="Subtitle" presStyleLbl="revTx" presStyleIdx="2" presStyleCnt="6">
        <dgm:presLayoutVars>
          <dgm:chMax val="0"/>
          <dgm:bulletEnabled/>
        </dgm:presLayoutVars>
      </dgm:prSet>
      <dgm:spPr/>
    </dgm:pt>
    <dgm:pt modelId="{88917DEA-D990-4692-A77F-B7D4C77459AF}" type="pres">
      <dgm:prSet presAssocID="{742D9221-9B87-4519-BF09-42C26A5920B2}" presName="Description" presStyleLbl="revTx" presStyleIdx="3" presStyleCnt="6">
        <dgm:presLayoutVars>
          <dgm:bulletEnabled/>
        </dgm:presLayoutVars>
      </dgm:prSet>
      <dgm:spPr/>
    </dgm:pt>
    <dgm:pt modelId="{1C334F9B-B4CC-40D3-BD3C-ED43B21C0F85}" type="pres">
      <dgm:prSet presAssocID="{B77F43FB-C5E3-4E61-B2F1-41141E2D296F}" presName="sibTrans" presStyleLbl="sibTrans2D1" presStyleIdx="0" presStyleCnt="0"/>
      <dgm:spPr/>
    </dgm:pt>
    <dgm:pt modelId="{B82F4770-EB25-42CC-B620-AECA326AE072}" type="pres">
      <dgm:prSet presAssocID="{BCF7A66A-F9F7-4879-8B7D-BD27C675C321}" presName="Composite" presStyleCnt="0"/>
      <dgm:spPr/>
    </dgm:pt>
    <dgm:pt modelId="{864BD275-F3F3-47ED-B753-57C0FB2EC64C}" type="pres">
      <dgm:prSet presAssocID="{BCF7A66A-F9F7-4879-8B7D-BD27C675C321}"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3960" r="33788" b="-3"/>
          <a:stretch/>
        </a:blipFill>
      </dgm:spPr>
      <dgm:extLst>
        <a:ext uri="{E40237B7-FDA0-4F09-8148-C483321AD2D9}">
          <dgm14:cNvPr xmlns:dgm14="http://schemas.microsoft.com/office/drawing/2010/diagram" id="0" name="" descr="Women laughing together"/>
        </a:ext>
      </dgm:extLst>
    </dgm:pt>
    <dgm:pt modelId="{C98875D1-DF13-4371-85E6-2AB9F4EAC6A6}" type="pres">
      <dgm:prSet presAssocID="{BCF7A66A-F9F7-4879-8B7D-BD27C675C321}" presName="Subtitle" presStyleLbl="revTx" presStyleIdx="4" presStyleCnt="6">
        <dgm:presLayoutVars>
          <dgm:chMax val="0"/>
          <dgm:bulletEnabled/>
        </dgm:presLayoutVars>
      </dgm:prSet>
      <dgm:spPr/>
    </dgm:pt>
    <dgm:pt modelId="{DE6B2E40-8F5A-45D4-AD2D-368E7E29F0DB}" type="pres">
      <dgm:prSet presAssocID="{BCF7A66A-F9F7-4879-8B7D-BD27C675C321}" presName="Description" presStyleLbl="revTx" presStyleIdx="5" presStyleCnt="6">
        <dgm:presLayoutVars>
          <dgm:bulletEnabled/>
        </dgm:presLayoutVars>
      </dgm:prSet>
      <dgm:spPr/>
    </dgm:pt>
  </dgm:ptLst>
  <dgm:cxnLst>
    <dgm:cxn modelId="{6DD7E90E-2A97-4E80-9D9C-37B0A1D0DB13}" srcId="{9A66A44E-46CD-40D1-A7F4-A440A5A3DCBD}" destId="{BCF7A66A-F9F7-4879-8B7D-BD27C675C321}" srcOrd="2" destOrd="0" parTransId="{49D8B085-FBAC-4FF3-A373-C27364F81F92}" sibTransId="{B170B2D0-E76C-4F18-AC92-64090A4AEDEC}"/>
    <dgm:cxn modelId="{98C2591D-D0D8-463B-AE9B-7491E1E3E93E}" type="presOf" srcId="{1A9E1034-5A19-4ABE-A06A-78D70396F9BD}" destId="{FCE52FF5-AD67-4157-AA23-EC9E8DAF5CFD}" srcOrd="0" destOrd="0" presId="urn:microsoft.com/office/officeart/2024/3/layout/verticalVisualTextBlock1"/>
    <dgm:cxn modelId="{7247A235-8BB2-4664-B00A-6CFC0A32C8F4}" srcId="{BCF7A66A-F9F7-4879-8B7D-BD27C675C321}" destId="{06DEA391-CF52-4C98-891E-6B679607D9C7}" srcOrd="0" destOrd="0" parTransId="{E1A0DBD7-1D27-4026-AD74-A5AF9BFE8384}" sibTransId="{DF723681-5DB0-4971-9C34-EDF06B2FBC20}"/>
    <dgm:cxn modelId="{65151336-35DA-4CF5-85EE-823BE98AAFDE}" type="presOf" srcId="{C6BD856E-917B-4F90-AFE0-DC15875B52D5}" destId="{2D361FB7-0EE1-4144-BDF0-558F405C57BE}" srcOrd="0" destOrd="0" presId="urn:microsoft.com/office/officeart/2024/3/layout/verticalVisualTextBlock1"/>
    <dgm:cxn modelId="{E8297167-F35E-4711-AF32-2331675B845D}" type="presOf" srcId="{BCF7A66A-F9F7-4879-8B7D-BD27C675C321}" destId="{C98875D1-DF13-4371-85E6-2AB9F4EAC6A6}" srcOrd="0" destOrd="0" presId="urn:microsoft.com/office/officeart/2024/3/layout/verticalVisualTextBlock1"/>
    <dgm:cxn modelId="{17316652-D7C9-492B-9273-D5A1186EABA4}" type="presOf" srcId="{6982DBFF-7C72-4714-B2D0-B4EE2A821E2F}" destId="{88917DEA-D990-4692-A77F-B7D4C77459AF}" srcOrd="0" destOrd="0" presId="urn:microsoft.com/office/officeart/2024/3/layout/verticalVisualTextBlock1"/>
    <dgm:cxn modelId="{466BA259-5078-4940-88B6-D934FE8C31C0}" srcId="{9A66A44E-46CD-40D1-A7F4-A440A5A3DCBD}" destId="{742D9221-9B87-4519-BF09-42C26A5920B2}" srcOrd="1" destOrd="0" parTransId="{81C54D2B-97E6-4C68-8502-6DFF370CA0EC}" sibTransId="{B77F43FB-C5E3-4E61-B2F1-41141E2D296F}"/>
    <dgm:cxn modelId="{B3A1507E-4DC7-44B5-AB59-F1DBC903EAD4}" type="presOf" srcId="{9A66A44E-46CD-40D1-A7F4-A440A5A3DCBD}" destId="{9A7BB40E-E4D3-4DFB-8ACF-CE74788F7827}" srcOrd="0" destOrd="0" presId="urn:microsoft.com/office/officeart/2024/3/layout/verticalVisualTextBlock1"/>
    <dgm:cxn modelId="{0FA85DA9-7A58-4316-B394-DC2D373A253B}" type="presOf" srcId="{632B6B45-D44A-4576-8C68-329D5C363B7D}" destId="{83F27B2C-280B-47F4-81AD-0BEEE0AE1CEE}" srcOrd="0" destOrd="0" presId="urn:microsoft.com/office/officeart/2024/3/layout/verticalVisualTextBlock1"/>
    <dgm:cxn modelId="{2F4BA4B2-2888-456D-A94E-371837D9F417}" type="presOf" srcId="{742D9221-9B87-4519-BF09-42C26A5920B2}" destId="{7BF8698B-2409-4252-969C-94D3CE47718B}" srcOrd="0" destOrd="0" presId="urn:microsoft.com/office/officeart/2024/3/layout/verticalVisualTextBlock1"/>
    <dgm:cxn modelId="{B8566DD0-BCA5-4E6C-9693-20C4674FA0F2}" srcId="{742D9221-9B87-4519-BF09-42C26A5920B2}" destId="{6982DBFF-7C72-4714-B2D0-B4EE2A821E2F}" srcOrd="0" destOrd="0" parTransId="{AD5CD1DC-812E-4B34-ABBF-3411A921192F}" sibTransId="{A1DA6521-EF4D-4B09-B6E8-62745E9DD003}"/>
    <dgm:cxn modelId="{5F2207E9-B6F8-44F3-93B1-C89ABB306EBB}" type="presOf" srcId="{06DEA391-CF52-4C98-891E-6B679607D9C7}" destId="{DE6B2E40-8F5A-45D4-AD2D-368E7E29F0DB}" srcOrd="0" destOrd="0" presId="urn:microsoft.com/office/officeart/2024/3/layout/verticalVisualTextBlock1"/>
    <dgm:cxn modelId="{3A8131E9-0484-4BE2-8520-F0E805481C59}" srcId="{C6BD856E-917B-4F90-AFE0-DC15875B52D5}" destId="{632B6B45-D44A-4576-8C68-329D5C363B7D}" srcOrd="0" destOrd="0" parTransId="{32532D2A-9008-4166-901C-96A2E97FAF8A}" sibTransId="{C20F58FE-9EE5-4F11-87B0-C5B129207FA9}"/>
    <dgm:cxn modelId="{44469AFA-1C71-4B43-976A-D2D568105D2F}" srcId="{9A66A44E-46CD-40D1-A7F4-A440A5A3DCBD}" destId="{C6BD856E-917B-4F90-AFE0-DC15875B52D5}" srcOrd="0" destOrd="0" parTransId="{42DBEDF5-FA30-4E88-A8D8-AC308ABCED07}" sibTransId="{1A9E1034-5A19-4ABE-A06A-78D70396F9BD}"/>
    <dgm:cxn modelId="{7A7AE3FA-47AE-4AA0-9449-967B9E5F765B}" type="presOf" srcId="{B77F43FB-C5E3-4E61-B2F1-41141E2D296F}" destId="{1C334F9B-B4CC-40D3-BD3C-ED43B21C0F85}" srcOrd="0" destOrd="0" presId="urn:microsoft.com/office/officeart/2024/3/layout/verticalVisualTextBlock1"/>
    <dgm:cxn modelId="{D2759A86-AC5A-4F71-AA05-E8425583ECAF}" type="presParOf" srcId="{9A7BB40E-E4D3-4DFB-8ACF-CE74788F7827}" destId="{451BC62F-6035-4B5B-A321-23F405C7D539}" srcOrd="0" destOrd="0" presId="urn:microsoft.com/office/officeart/2024/3/layout/verticalVisualTextBlock1"/>
    <dgm:cxn modelId="{88699451-7160-4367-AB62-F09DD2B118F6}" type="presParOf" srcId="{451BC62F-6035-4B5B-A321-23F405C7D539}" destId="{0A102F60-D6EC-4D7E-AF71-5EC1B5ABA50E}" srcOrd="0" destOrd="0" presId="urn:microsoft.com/office/officeart/2024/3/layout/verticalVisualTextBlock1"/>
    <dgm:cxn modelId="{A540F199-7E7A-4E8C-8B7B-115507F93777}" type="presParOf" srcId="{451BC62F-6035-4B5B-A321-23F405C7D539}" destId="{2D361FB7-0EE1-4144-BDF0-558F405C57BE}" srcOrd="1" destOrd="0" presId="urn:microsoft.com/office/officeart/2024/3/layout/verticalVisualTextBlock1"/>
    <dgm:cxn modelId="{0B0CEB67-9938-43B4-B75D-60EC5C9961C2}" type="presParOf" srcId="{451BC62F-6035-4B5B-A321-23F405C7D539}" destId="{83F27B2C-280B-47F4-81AD-0BEEE0AE1CEE}" srcOrd="2" destOrd="0" presId="urn:microsoft.com/office/officeart/2024/3/layout/verticalVisualTextBlock1"/>
    <dgm:cxn modelId="{040571B9-2263-4F0B-B95D-4DCA269BF28F}" type="presParOf" srcId="{9A7BB40E-E4D3-4DFB-8ACF-CE74788F7827}" destId="{FCE52FF5-AD67-4157-AA23-EC9E8DAF5CFD}" srcOrd="1" destOrd="0" presId="urn:microsoft.com/office/officeart/2024/3/layout/verticalVisualTextBlock1"/>
    <dgm:cxn modelId="{68C0D96F-3F32-4B01-8A9E-A864918C0FEE}" type="presParOf" srcId="{9A7BB40E-E4D3-4DFB-8ACF-CE74788F7827}" destId="{4A9E2B6D-2941-453B-A07C-B77676295A1E}" srcOrd="2" destOrd="0" presId="urn:microsoft.com/office/officeart/2024/3/layout/verticalVisualTextBlock1"/>
    <dgm:cxn modelId="{0959D3E7-0D28-41C9-9462-C413DCC55052}" type="presParOf" srcId="{4A9E2B6D-2941-453B-A07C-B77676295A1E}" destId="{723D5068-D266-4E61-9F56-F6E750FEB1AA}" srcOrd="0" destOrd="0" presId="urn:microsoft.com/office/officeart/2024/3/layout/verticalVisualTextBlock1"/>
    <dgm:cxn modelId="{0A8AE228-C455-457B-9A90-A786431A359C}" type="presParOf" srcId="{4A9E2B6D-2941-453B-A07C-B77676295A1E}" destId="{7BF8698B-2409-4252-969C-94D3CE47718B}" srcOrd="1" destOrd="0" presId="urn:microsoft.com/office/officeart/2024/3/layout/verticalVisualTextBlock1"/>
    <dgm:cxn modelId="{072326D9-C32B-4927-8EB9-3C82D11647F2}" type="presParOf" srcId="{4A9E2B6D-2941-453B-A07C-B77676295A1E}" destId="{88917DEA-D990-4692-A77F-B7D4C77459AF}" srcOrd="2" destOrd="0" presId="urn:microsoft.com/office/officeart/2024/3/layout/verticalVisualTextBlock1"/>
    <dgm:cxn modelId="{57A6EF03-C217-4C53-B4C5-12C7079952A6}" type="presParOf" srcId="{9A7BB40E-E4D3-4DFB-8ACF-CE74788F7827}" destId="{1C334F9B-B4CC-40D3-BD3C-ED43B21C0F85}" srcOrd="3" destOrd="0" presId="urn:microsoft.com/office/officeart/2024/3/layout/verticalVisualTextBlock1"/>
    <dgm:cxn modelId="{E2C14DA6-8112-4F21-AD5C-2F03E9CDABD3}" type="presParOf" srcId="{9A7BB40E-E4D3-4DFB-8ACF-CE74788F7827}" destId="{B82F4770-EB25-42CC-B620-AECA326AE072}" srcOrd="4" destOrd="0" presId="urn:microsoft.com/office/officeart/2024/3/layout/verticalVisualTextBlock1"/>
    <dgm:cxn modelId="{398203EF-E723-4DBF-9CC3-E430D638CB8E}" type="presParOf" srcId="{B82F4770-EB25-42CC-B620-AECA326AE072}" destId="{864BD275-F3F3-47ED-B753-57C0FB2EC64C}" srcOrd="0" destOrd="0" presId="urn:microsoft.com/office/officeart/2024/3/layout/verticalVisualTextBlock1"/>
    <dgm:cxn modelId="{4E1F5EB7-52FE-4750-857F-CF466937B2E1}" type="presParOf" srcId="{B82F4770-EB25-42CC-B620-AECA326AE072}" destId="{C98875D1-DF13-4371-85E6-2AB9F4EAC6A6}" srcOrd="1" destOrd="0" presId="urn:microsoft.com/office/officeart/2024/3/layout/verticalVisualTextBlock1"/>
    <dgm:cxn modelId="{D0AF2378-923E-44F8-9568-C4FE55D9317F}" type="presParOf" srcId="{B82F4770-EB25-42CC-B620-AECA326AE072}" destId="{DE6B2E40-8F5A-45D4-AD2D-368E7E29F0DB}"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8D5BB2-57CA-464A-9790-32EACA6C5F3F}"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GB"/>
        </a:p>
      </dgm:t>
    </dgm:pt>
    <dgm:pt modelId="{B300E678-9F7A-40E5-AD7B-F5407C9C206D}">
      <dgm:prSet/>
      <dgm:spPr/>
      <dgm:t>
        <a:bodyPr/>
        <a:lstStyle/>
        <a:p>
          <a:pPr>
            <a:lnSpc>
              <a:spcPct val="100000"/>
            </a:lnSpc>
            <a:defRPr b="1"/>
          </a:pPr>
          <a:r>
            <a:rPr lang="en-GB"/>
            <a:t>Evolving Policy Environments</a:t>
          </a:r>
        </a:p>
      </dgm:t>
    </dgm:pt>
    <dgm:pt modelId="{2A6761DE-261B-4D21-B6F4-43A21B95E601}" type="parTrans" cxnId="{D9D5C1CE-E581-4A09-83B0-3DB280A2A5CA}">
      <dgm:prSet/>
      <dgm:spPr/>
      <dgm:t>
        <a:bodyPr/>
        <a:lstStyle/>
        <a:p>
          <a:endParaRPr lang="en-GB"/>
        </a:p>
      </dgm:t>
    </dgm:pt>
    <dgm:pt modelId="{DEAABED0-0611-4FBE-A239-004CC584B41F}" type="sibTrans" cxnId="{D9D5C1CE-E581-4A09-83B0-3DB280A2A5CA}">
      <dgm:prSet/>
      <dgm:spPr/>
      <dgm:t>
        <a:bodyPr/>
        <a:lstStyle/>
        <a:p>
          <a:pPr>
            <a:lnSpc>
              <a:spcPct val="100000"/>
            </a:lnSpc>
            <a:defRPr b="1"/>
          </a:pPr>
          <a:endParaRPr lang="en-GB"/>
        </a:p>
      </dgm:t>
    </dgm:pt>
    <dgm:pt modelId="{E43B64FA-4061-4EEC-B44A-BEB1C5186D92}">
      <dgm:prSet/>
      <dgm:spPr/>
      <dgm:t>
        <a:bodyPr/>
        <a:lstStyle/>
        <a:p>
          <a:pPr>
            <a:lnSpc>
              <a:spcPct val="100000"/>
            </a:lnSpc>
          </a:pPr>
          <a:r>
            <a:rPr lang="en-GB"/>
            <a:t>Social enterprises face continuously changing policies that require adaptability and strategic planning.</a:t>
          </a:r>
        </a:p>
      </dgm:t>
    </dgm:pt>
    <dgm:pt modelId="{239995FC-E42D-4A92-A580-BF91062910C4}" type="parTrans" cxnId="{70B5A2E3-606C-476D-B3A3-44B33551F354}">
      <dgm:prSet/>
      <dgm:spPr/>
      <dgm:t>
        <a:bodyPr/>
        <a:lstStyle/>
        <a:p>
          <a:endParaRPr lang="en-GB"/>
        </a:p>
      </dgm:t>
    </dgm:pt>
    <dgm:pt modelId="{20E745FE-CAF0-4F08-AD35-D2F22A5AAAFB}" type="sibTrans" cxnId="{70B5A2E3-606C-476D-B3A3-44B33551F354}">
      <dgm:prSet/>
      <dgm:spPr/>
      <dgm:t>
        <a:bodyPr/>
        <a:lstStyle/>
        <a:p>
          <a:endParaRPr lang="en-GB"/>
        </a:p>
      </dgm:t>
    </dgm:pt>
    <dgm:pt modelId="{BB0F5283-DA79-4FC5-AB5C-FD4AAD5ADEA0}">
      <dgm:prSet/>
      <dgm:spPr/>
      <dgm:t>
        <a:bodyPr/>
        <a:lstStyle/>
        <a:p>
          <a:pPr>
            <a:lnSpc>
              <a:spcPct val="100000"/>
            </a:lnSpc>
            <a:defRPr b="1"/>
          </a:pPr>
          <a:r>
            <a:rPr lang="en-GB"/>
            <a:t>Economic Pressures</a:t>
          </a:r>
        </a:p>
      </dgm:t>
    </dgm:pt>
    <dgm:pt modelId="{CE5D85A5-71A5-431B-8800-07907E188D18}" type="parTrans" cxnId="{93C138E0-8FF1-4BFE-BE2A-D1F433BE12B1}">
      <dgm:prSet/>
      <dgm:spPr/>
      <dgm:t>
        <a:bodyPr/>
        <a:lstStyle/>
        <a:p>
          <a:endParaRPr lang="en-GB"/>
        </a:p>
      </dgm:t>
    </dgm:pt>
    <dgm:pt modelId="{11F288D0-6EA1-4A2F-84BD-22E3F2398319}" type="sibTrans" cxnId="{93C138E0-8FF1-4BFE-BE2A-D1F433BE12B1}">
      <dgm:prSet/>
      <dgm:spPr/>
      <dgm:t>
        <a:bodyPr/>
        <a:lstStyle/>
        <a:p>
          <a:pPr>
            <a:lnSpc>
              <a:spcPct val="100000"/>
            </a:lnSpc>
            <a:defRPr b="1"/>
          </a:pPr>
          <a:endParaRPr lang="en-GB"/>
        </a:p>
      </dgm:t>
    </dgm:pt>
    <dgm:pt modelId="{32C47940-7B23-4E84-9F91-3D79A5875BCE}">
      <dgm:prSet/>
      <dgm:spPr/>
      <dgm:t>
        <a:bodyPr/>
        <a:lstStyle/>
        <a:p>
          <a:pPr>
            <a:lnSpc>
              <a:spcPct val="100000"/>
            </a:lnSpc>
          </a:pPr>
          <a:r>
            <a:rPr lang="en-GB"/>
            <a:t>Economic challenges demand efficient resource management and resilience for social enterprises.</a:t>
          </a:r>
        </a:p>
      </dgm:t>
    </dgm:pt>
    <dgm:pt modelId="{40A23AAD-9D95-486D-9437-710CB2C77BDE}" type="parTrans" cxnId="{7A836F7B-0257-49C4-B543-724A54954226}">
      <dgm:prSet/>
      <dgm:spPr/>
      <dgm:t>
        <a:bodyPr/>
        <a:lstStyle/>
        <a:p>
          <a:endParaRPr lang="en-GB"/>
        </a:p>
      </dgm:t>
    </dgm:pt>
    <dgm:pt modelId="{1D9E765C-4101-468A-B76E-5866F009F3BC}" type="sibTrans" cxnId="{7A836F7B-0257-49C4-B543-724A54954226}">
      <dgm:prSet/>
      <dgm:spPr/>
      <dgm:t>
        <a:bodyPr/>
        <a:lstStyle/>
        <a:p>
          <a:endParaRPr lang="en-GB"/>
        </a:p>
      </dgm:t>
    </dgm:pt>
    <dgm:pt modelId="{27E8DA7D-719A-458A-ACFF-83F69BA81419}">
      <dgm:prSet/>
      <dgm:spPr/>
      <dgm:t>
        <a:bodyPr/>
        <a:lstStyle/>
        <a:p>
          <a:pPr>
            <a:lnSpc>
              <a:spcPct val="100000"/>
            </a:lnSpc>
            <a:defRPr b="1"/>
          </a:pPr>
          <a:r>
            <a:rPr lang="en-GB"/>
            <a:t>Technology Opportunities</a:t>
          </a:r>
        </a:p>
      </dgm:t>
    </dgm:pt>
    <dgm:pt modelId="{EDC3597A-D960-4189-AA01-9D61AFC8E054}" type="parTrans" cxnId="{C0FD38A0-1DD7-4F5F-A113-E5012287D2DB}">
      <dgm:prSet/>
      <dgm:spPr/>
      <dgm:t>
        <a:bodyPr/>
        <a:lstStyle/>
        <a:p>
          <a:endParaRPr lang="en-GB"/>
        </a:p>
      </dgm:t>
    </dgm:pt>
    <dgm:pt modelId="{D7261C2D-06C3-487B-AE5F-EAE56343CFAB}" type="sibTrans" cxnId="{C0FD38A0-1DD7-4F5F-A113-E5012287D2DB}">
      <dgm:prSet/>
      <dgm:spPr/>
      <dgm:t>
        <a:bodyPr/>
        <a:lstStyle/>
        <a:p>
          <a:endParaRPr lang="en-GB"/>
        </a:p>
      </dgm:t>
    </dgm:pt>
    <dgm:pt modelId="{37C1D6FA-E6D0-45FE-BD32-30265DEEAA72}">
      <dgm:prSet/>
      <dgm:spPr/>
      <dgm:t>
        <a:bodyPr/>
        <a:lstStyle/>
        <a:p>
          <a:pPr>
            <a:lnSpc>
              <a:spcPct val="100000"/>
            </a:lnSpc>
          </a:pPr>
          <a:r>
            <a:rPr lang="en-GB"/>
            <a:t>Technology and social innovation offer avenues for growth and expanded impact.</a:t>
          </a:r>
        </a:p>
      </dgm:t>
    </dgm:pt>
    <dgm:pt modelId="{54E9CB27-699E-4A6A-9FFE-F180BA250530}" type="parTrans" cxnId="{6B54AC10-3600-4A96-83DF-1CBAF0CEF89A}">
      <dgm:prSet/>
      <dgm:spPr/>
      <dgm:t>
        <a:bodyPr/>
        <a:lstStyle/>
        <a:p>
          <a:endParaRPr lang="en-GB"/>
        </a:p>
      </dgm:t>
    </dgm:pt>
    <dgm:pt modelId="{0C2582B5-1FDB-46DF-A5D1-549B62552703}" type="sibTrans" cxnId="{6B54AC10-3600-4A96-83DF-1CBAF0CEF89A}">
      <dgm:prSet/>
      <dgm:spPr/>
      <dgm:t>
        <a:bodyPr/>
        <a:lstStyle/>
        <a:p>
          <a:endParaRPr lang="en-GB"/>
        </a:p>
      </dgm:t>
    </dgm:pt>
    <dgm:pt modelId="{7A2F69C9-CF2B-48FB-BCB7-46E33758FD2D}" type="pres">
      <dgm:prSet presAssocID="{838D5BB2-57CA-464A-9790-32EACA6C5F3F}" presName="Root" presStyleCnt="0">
        <dgm:presLayoutVars>
          <dgm:dir/>
          <dgm:resizeHandles val="exact"/>
        </dgm:presLayoutVars>
      </dgm:prSet>
      <dgm:spPr/>
    </dgm:pt>
    <dgm:pt modelId="{D572C280-F57C-474F-A422-9B44866D2CBD}" type="pres">
      <dgm:prSet presAssocID="{B300E678-9F7A-40E5-AD7B-F5407C9C206D}" presName="Composite" presStyleCnt="0"/>
      <dgm:spPr/>
    </dgm:pt>
    <dgm:pt modelId="{093E0CEE-27BB-4A99-B8EB-72C25984A425}" type="pres">
      <dgm:prSet presAssocID="{B300E678-9F7A-40E5-AD7B-F5407C9C206D}"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5963" r="3532" b="-7"/>
          <a:stretch/>
        </a:blipFill>
      </dgm:spPr>
      <dgm:extLst>
        <a:ext uri="{E40237B7-FDA0-4F09-8148-C483321AD2D9}">
          <dgm14:cNvPr xmlns:dgm14="http://schemas.microsoft.com/office/drawing/2010/diagram" id="0" name="" descr="Scanning moving files"/>
        </a:ext>
      </dgm:extLst>
    </dgm:pt>
    <dgm:pt modelId="{A0742733-05D5-471D-8CCD-B6DF1F1BD4E4}" type="pres">
      <dgm:prSet presAssocID="{B300E678-9F7A-40E5-AD7B-F5407C9C206D}" presName="Subtitle" presStyleLbl="revTx" presStyleIdx="0" presStyleCnt="6">
        <dgm:presLayoutVars>
          <dgm:chMax val="0"/>
          <dgm:bulletEnabled/>
        </dgm:presLayoutVars>
      </dgm:prSet>
      <dgm:spPr/>
    </dgm:pt>
    <dgm:pt modelId="{0550FE17-3EBD-4F36-AC15-5DB0938EBC59}" type="pres">
      <dgm:prSet presAssocID="{B300E678-9F7A-40E5-AD7B-F5407C9C206D}" presName="Description" presStyleLbl="revTx" presStyleIdx="1" presStyleCnt="6">
        <dgm:presLayoutVars>
          <dgm:bulletEnabled/>
        </dgm:presLayoutVars>
      </dgm:prSet>
      <dgm:spPr/>
    </dgm:pt>
    <dgm:pt modelId="{3825B100-B7F6-4A79-8321-9C2CE0063B81}" type="pres">
      <dgm:prSet presAssocID="{DEAABED0-0611-4FBE-A239-004CC584B41F}" presName="sibTrans" presStyleLbl="sibTrans2D1" presStyleIdx="0" presStyleCnt="0"/>
      <dgm:spPr/>
    </dgm:pt>
    <dgm:pt modelId="{18E24CE5-EE89-417D-8175-CDD6A1ED9719}" type="pres">
      <dgm:prSet presAssocID="{BB0F5283-DA79-4FC5-AB5C-FD4AAD5ADEA0}" presName="Composite" presStyleCnt="0"/>
      <dgm:spPr/>
    </dgm:pt>
    <dgm:pt modelId="{8025F5A7-800B-4D8D-A241-9DB5FB007F1A}" type="pres">
      <dgm:prSet presAssocID="{BB0F5283-DA79-4FC5-AB5C-FD4AAD5ADEA0}"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2226" r="17526" b="3"/>
          <a:stretch/>
        </a:blipFill>
      </dgm:spPr>
      <dgm:extLst>
        <a:ext uri="{E40237B7-FDA0-4F09-8148-C483321AD2D9}">
          <dgm14:cNvPr xmlns:dgm14="http://schemas.microsoft.com/office/drawing/2010/diagram" id="0" name="" descr="Calculator, pen, compass, money and a paper with graphs printed on it"/>
        </a:ext>
      </dgm:extLst>
    </dgm:pt>
    <dgm:pt modelId="{57017EAC-0CD7-4F2D-8FA9-09CC1A1A84BB}" type="pres">
      <dgm:prSet presAssocID="{BB0F5283-DA79-4FC5-AB5C-FD4AAD5ADEA0}" presName="Subtitle" presStyleLbl="revTx" presStyleIdx="2" presStyleCnt="6">
        <dgm:presLayoutVars>
          <dgm:chMax val="0"/>
          <dgm:bulletEnabled/>
        </dgm:presLayoutVars>
      </dgm:prSet>
      <dgm:spPr/>
    </dgm:pt>
    <dgm:pt modelId="{9385F049-160F-48CD-8AFA-69A35C875FBF}" type="pres">
      <dgm:prSet presAssocID="{BB0F5283-DA79-4FC5-AB5C-FD4AAD5ADEA0}" presName="Description" presStyleLbl="revTx" presStyleIdx="3" presStyleCnt="6">
        <dgm:presLayoutVars>
          <dgm:bulletEnabled/>
        </dgm:presLayoutVars>
      </dgm:prSet>
      <dgm:spPr/>
    </dgm:pt>
    <dgm:pt modelId="{04AE4751-977D-43C4-8D1F-53DE46693B6A}" type="pres">
      <dgm:prSet presAssocID="{11F288D0-6EA1-4A2F-84BD-22E3F2398319}" presName="sibTrans" presStyleLbl="sibTrans2D1" presStyleIdx="0" presStyleCnt="0"/>
      <dgm:spPr/>
    </dgm:pt>
    <dgm:pt modelId="{1C53486C-BB3B-4B35-957E-8EC26D40FFFD}" type="pres">
      <dgm:prSet presAssocID="{27E8DA7D-719A-458A-ACFF-83F69BA81419}" presName="Composite" presStyleCnt="0"/>
      <dgm:spPr/>
    </dgm:pt>
    <dgm:pt modelId="{1C1CB569-6DA9-4C30-B0FA-B3E9EED31A28}" type="pres">
      <dgm:prSet presAssocID="{27E8DA7D-719A-458A-ACFF-83F69BA81419}"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6889" r="19362" b="1"/>
          <a:stretch/>
        </a:blipFill>
      </dgm:spPr>
      <dgm:extLst>
        <a:ext uri="{E40237B7-FDA0-4F09-8148-C483321AD2D9}">
          <dgm14:cNvPr xmlns:dgm14="http://schemas.microsoft.com/office/drawing/2010/diagram" id="0" name="" descr="Generic Smart Digital Device Series"/>
        </a:ext>
      </dgm:extLst>
    </dgm:pt>
    <dgm:pt modelId="{02C12D8A-41B3-4A34-B495-60C02CB365AD}" type="pres">
      <dgm:prSet presAssocID="{27E8DA7D-719A-458A-ACFF-83F69BA81419}" presName="Subtitle" presStyleLbl="revTx" presStyleIdx="4" presStyleCnt="6">
        <dgm:presLayoutVars>
          <dgm:chMax val="0"/>
          <dgm:bulletEnabled/>
        </dgm:presLayoutVars>
      </dgm:prSet>
      <dgm:spPr/>
    </dgm:pt>
    <dgm:pt modelId="{ECC78D90-484C-4508-A23A-E9181A20A02D}" type="pres">
      <dgm:prSet presAssocID="{27E8DA7D-719A-458A-ACFF-83F69BA81419}" presName="Description" presStyleLbl="revTx" presStyleIdx="5" presStyleCnt="6">
        <dgm:presLayoutVars>
          <dgm:bulletEnabled/>
        </dgm:presLayoutVars>
      </dgm:prSet>
      <dgm:spPr/>
    </dgm:pt>
  </dgm:ptLst>
  <dgm:cxnLst>
    <dgm:cxn modelId="{6B54AC10-3600-4A96-83DF-1CBAF0CEF89A}" srcId="{27E8DA7D-719A-458A-ACFF-83F69BA81419}" destId="{37C1D6FA-E6D0-45FE-BD32-30265DEEAA72}" srcOrd="0" destOrd="0" parTransId="{54E9CB27-699E-4A6A-9FFE-F180BA250530}" sibTransId="{0C2582B5-1FDB-46DF-A5D1-549B62552703}"/>
    <dgm:cxn modelId="{6D047531-A19C-42EB-9B97-5938D7823AE5}" type="presOf" srcId="{838D5BB2-57CA-464A-9790-32EACA6C5F3F}" destId="{7A2F69C9-CF2B-48FB-BCB7-46E33758FD2D}" srcOrd="0" destOrd="0" presId="urn:microsoft.com/office/officeart/2024/3/layout/verticalVisualTextBlock1"/>
    <dgm:cxn modelId="{F7D60432-5143-4461-AD3F-3B6006B3C3E0}" type="presOf" srcId="{BB0F5283-DA79-4FC5-AB5C-FD4AAD5ADEA0}" destId="{57017EAC-0CD7-4F2D-8FA9-09CC1A1A84BB}" srcOrd="0" destOrd="0" presId="urn:microsoft.com/office/officeart/2024/3/layout/verticalVisualTextBlock1"/>
    <dgm:cxn modelId="{BA32EC67-B00D-485E-B8EC-16C991A53307}" type="presOf" srcId="{37C1D6FA-E6D0-45FE-BD32-30265DEEAA72}" destId="{ECC78D90-484C-4508-A23A-E9181A20A02D}" srcOrd="0" destOrd="0" presId="urn:microsoft.com/office/officeart/2024/3/layout/verticalVisualTextBlock1"/>
    <dgm:cxn modelId="{7A836F7B-0257-49C4-B543-724A54954226}" srcId="{BB0F5283-DA79-4FC5-AB5C-FD4AAD5ADEA0}" destId="{32C47940-7B23-4E84-9F91-3D79A5875BCE}" srcOrd="0" destOrd="0" parTransId="{40A23AAD-9D95-486D-9437-710CB2C77BDE}" sibTransId="{1D9E765C-4101-468A-B76E-5866F009F3BC}"/>
    <dgm:cxn modelId="{6BFFE682-3BBF-47AD-983F-4BA8B27B1512}" type="presOf" srcId="{27E8DA7D-719A-458A-ACFF-83F69BA81419}" destId="{02C12D8A-41B3-4A34-B495-60C02CB365AD}" srcOrd="0" destOrd="0" presId="urn:microsoft.com/office/officeart/2024/3/layout/verticalVisualTextBlock1"/>
    <dgm:cxn modelId="{C0FD38A0-1DD7-4F5F-A113-E5012287D2DB}" srcId="{838D5BB2-57CA-464A-9790-32EACA6C5F3F}" destId="{27E8DA7D-719A-458A-ACFF-83F69BA81419}" srcOrd="2" destOrd="0" parTransId="{EDC3597A-D960-4189-AA01-9D61AFC8E054}" sibTransId="{D7261C2D-06C3-487B-AE5F-EAE56343CFAB}"/>
    <dgm:cxn modelId="{3E93E9C1-7B8A-4C8B-8CFA-AC46ABD644DE}" type="presOf" srcId="{11F288D0-6EA1-4A2F-84BD-22E3F2398319}" destId="{04AE4751-977D-43C4-8D1F-53DE46693B6A}" srcOrd="0" destOrd="0" presId="urn:microsoft.com/office/officeart/2024/3/layout/verticalVisualTextBlock1"/>
    <dgm:cxn modelId="{D9D5C1CE-E581-4A09-83B0-3DB280A2A5CA}" srcId="{838D5BB2-57CA-464A-9790-32EACA6C5F3F}" destId="{B300E678-9F7A-40E5-AD7B-F5407C9C206D}" srcOrd="0" destOrd="0" parTransId="{2A6761DE-261B-4D21-B6F4-43A21B95E601}" sibTransId="{DEAABED0-0611-4FBE-A239-004CC584B41F}"/>
    <dgm:cxn modelId="{17015AD1-A3D0-4D92-BB00-FC971E325984}" type="presOf" srcId="{E43B64FA-4061-4EEC-B44A-BEB1C5186D92}" destId="{0550FE17-3EBD-4F36-AC15-5DB0938EBC59}" srcOrd="0" destOrd="0" presId="urn:microsoft.com/office/officeart/2024/3/layout/verticalVisualTextBlock1"/>
    <dgm:cxn modelId="{E39CA7D8-13F2-4DA1-8A58-2AE1A3A166CB}" type="presOf" srcId="{B300E678-9F7A-40E5-AD7B-F5407C9C206D}" destId="{A0742733-05D5-471D-8CCD-B6DF1F1BD4E4}" srcOrd="0" destOrd="0" presId="urn:microsoft.com/office/officeart/2024/3/layout/verticalVisualTextBlock1"/>
    <dgm:cxn modelId="{93C138E0-8FF1-4BFE-BE2A-D1F433BE12B1}" srcId="{838D5BB2-57CA-464A-9790-32EACA6C5F3F}" destId="{BB0F5283-DA79-4FC5-AB5C-FD4AAD5ADEA0}" srcOrd="1" destOrd="0" parTransId="{CE5D85A5-71A5-431B-8800-07907E188D18}" sibTransId="{11F288D0-6EA1-4A2F-84BD-22E3F2398319}"/>
    <dgm:cxn modelId="{70B5A2E3-606C-476D-B3A3-44B33551F354}" srcId="{B300E678-9F7A-40E5-AD7B-F5407C9C206D}" destId="{E43B64FA-4061-4EEC-B44A-BEB1C5186D92}" srcOrd="0" destOrd="0" parTransId="{239995FC-E42D-4A92-A580-BF91062910C4}" sibTransId="{20E745FE-CAF0-4F08-AD35-D2F22A5AAAFB}"/>
    <dgm:cxn modelId="{DBC8ECEC-7C32-4A78-AE74-31FF3CD231D6}" type="presOf" srcId="{32C47940-7B23-4E84-9F91-3D79A5875BCE}" destId="{9385F049-160F-48CD-8AFA-69A35C875FBF}" srcOrd="0" destOrd="0" presId="urn:microsoft.com/office/officeart/2024/3/layout/verticalVisualTextBlock1"/>
    <dgm:cxn modelId="{828920FE-6278-4D12-B51D-44804DEEBC9C}" type="presOf" srcId="{DEAABED0-0611-4FBE-A239-004CC584B41F}" destId="{3825B100-B7F6-4A79-8321-9C2CE0063B81}" srcOrd="0" destOrd="0" presId="urn:microsoft.com/office/officeart/2024/3/layout/verticalVisualTextBlock1"/>
    <dgm:cxn modelId="{9EC5E99C-FD29-4F45-9D66-D7587135F304}" type="presParOf" srcId="{7A2F69C9-CF2B-48FB-BCB7-46E33758FD2D}" destId="{D572C280-F57C-474F-A422-9B44866D2CBD}" srcOrd="0" destOrd="0" presId="urn:microsoft.com/office/officeart/2024/3/layout/verticalVisualTextBlock1"/>
    <dgm:cxn modelId="{0A0EB9DF-559A-4CFB-96BF-0442F2B71DFF}" type="presParOf" srcId="{D572C280-F57C-474F-A422-9B44866D2CBD}" destId="{093E0CEE-27BB-4A99-B8EB-72C25984A425}" srcOrd="0" destOrd="0" presId="urn:microsoft.com/office/officeart/2024/3/layout/verticalVisualTextBlock1"/>
    <dgm:cxn modelId="{5AAF5519-799D-4846-A89C-40D405E17981}" type="presParOf" srcId="{D572C280-F57C-474F-A422-9B44866D2CBD}" destId="{A0742733-05D5-471D-8CCD-B6DF1F1BD4E4}" srcOrd="1" destOrd="0" presId="urn:microsoft.com/office/officeart/2024/3/layout/verticalVisualTextBlock1"/>
    <dgm:cxn modelId="{91E2EF6E-E8B9-4503-8210-43414438D507}" type="presParOf" srcId="{D572C280-F57C-474F-A422-9B44866D2CBD}" destId="{0550FE17-3EBD-4F36-AC15-5DB0938EBC59}" srcOrd="2" destOrd="0" presId="urn:microsoft.com/office/officeart/2024/3/layout/verticalVisualTextBlock1"/>
    <dgm:cxn modelId="{6EA202DB-A05E-4DCD-87C0-41F7F3CDA989}" type="presParOf" srcId="{7A2F69C9-CF2B-48FB-BCB7-46E33758FD2D}" destId="{3825B100-B7F6-4A79-8321-9C2CE0063B81}" srcOrd="1" destOrd="0" presId="urn:microsoft.com/office/officeart/2024/3/layout/verticalVisualTextBlock1"/>
    <dgm:cxn modelId="{B85BE4DF-3E9B-4DBD-AA71-C47D949B35B6}" type="presParOf" srcId="{7A2F69C9-CF2B-48FB-BCB7-46E33758FD2D}" destId="{18E24CE5-EE89-417D-8175-CDD6A1ED9719}" srcOrd="2" destOrd="0" presId="urn:microsoft.com/office/officeart/2024/3/layout/verticalVisualTextBlock1"/>
    <dgm:cxn modelId="{68A1EC4A-F3B3-4B27-8739-FD0C55143EBE}" type="presParOf" srcId="{18E24CE5-EE89-417D-8175-CDD6A1ED9719}" destId="{8025F5A7-800B-4D8D-A241-9DB5FB007F1A}" srcOrd="0" destOrd="0" presId="urn:microsoft.com/office/officeart/2024/3/layout/verticalVisualTextBlock1"/>
    <dgm:cxn modelId="{E7C05C14-2F58-48EB-B990-B37D32C5A74E}" type="presParOf" srcId="{18E24CE5-EE89-417D-8175-CDD6A1ED9719}" destId="{57017EAC-0CD7-4F2D-8FA9-09CC1A1A84BB}" srcOrd="1" destOrd="0" presId="urn:microsoft.com/office/officeart/2024/3/layout/verticalVisualTextBlock1"/>
    <dgm:cxn modelId="{E68C023F-9231-4DD4-A4EF-E6FBB534588C}" type="presParOf" srcId="{18E24CE5-EE89-417D-8175-CDD6A1ED9719}" destId="{9385F049-160F-48CD-8AFA-69A35C875FBF}" srcOrd="2" destOrd="0" presId="urn:microsoft.com/office/officeart/2024/3/layout/verticalVisualTextBlock1"/>
    <dgm:cxn modelId="{3FF1721C-2F28-49B8-BC33-C4761E2DBE5F}" type="presParOf" srcId="{7A2F69C9-CF2B-48FB-BCB7-46E33758FD2D}" destId="{04AE4751-977D-43C4-8D1F-53DE46693B6A}" srcOrd="3" destOrd="0" presId="urn:microsoft.com/office/officeart/2024/3/layout/verticalVisualTextBlock1"/>
    <dgm:cxn modelId="{A0958AFF-E9C4-4CF8-9AE1-9D5FFCFDA89C}" type="presParOf" srcId="{7A2F69C9-CF2B-48FB-BCB7-46E33758FD2D}" destId="{1C53486C-BB3B-4B35-957E-8EC26D40FFFD}" srcOrd="4" destOrd="0" presId="urn:microsoft.com/office/officeart/2024/3/layout/verticalVisualTextBlock1"/>
    <dgm:cxn modelId="{94CDD0A9-EFDA-47CF-9554-C0E4B554806D}" type="presParOf" srcId="{1C53486C-BB3B-4B35-957E-8EC26D40FFFD}" destId="{1C1CB569-6DA9-4C30-B0FA-B3E9EED31A28}" srcOrd="0" destOrd="0" presId="urn:microsoft.com/office/officeart/2024/3/layout/verticalVisualTextBlock1"/>
    <dgm:cxn modelId="{2401766E-DE9E-44A1-899D-C7511CA536E3}" type="presParOf" srcId="{1C53486C-BB3B-4B35-957E-8EC26D40FFFD}" destId="{02C12D8A-41B3-4A34-B495-60C02CB365AD}" srcOrd="1" destOrd="0" presId="urn:microsoft.com/office/officeart/2024/3/layout/verticalVisualTextBlock1"/>
    <dgm:cxn modelId="{C3DBDC64-57A7-40EF-8075-AD0E96A53044}" type="presParOf" srcId="{1C53486C-BB3B-4B35-957E-8EC26D40FFFD}" destId="{ECC78D90-484C-4508-A23A-E9181A20A02D}"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AE7FE0-B186-4094-B1EB-8A9428F6B0D9}"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4765B2C0-6876-47BD-B899-D8D7318BC54E}">
      <dgm:prSet/>
      <dgm:spPr/>
      <dgm:t>
        <a:bodyPr/>
        <a:lstStyle/>
        <a:p>
          <a:pPr>
            <a:lnSpc>
              <a:spcPct val="100000"/>
            </a:lnSpc>
            <a:defRPr b="1"/>
          </a:pPr>
          <a:r>
            <a:rPr lang="en-US"/>
            <a:t>Economic Strengthening</a:t>
          </a:r>
        </a:p>
      </dgm:t>
    </dgm:pt>
    <dgm:pt modelId="{E51667A5-233C-428D-B633-F5490395E2CD}" type="parTrans" cxnId="{D3035574-77F7-45D0-B454-76ABB28B26F6}">
      <dgm:prSet/>
      <dgm:spPr/>
      <dgm:t>
        <a:bodyPr/>
        <a:lstStyle/>
        <a:p>
          <a:endParaRPr lang="en-US"/>
        </a:p>
      </dgm:t>
    </dgm:pt>
    <dgm:pt modelId="{E4585492-F633-411D-9D38-E93ABFF48D5C}" type="sibTrans" cxnId="{D3035574-77F7-45D0-B454-76ABB28B26F6}">
      <dgm:prSet/>
      <dgm:spPr/>
      <dgm:t>
        <a:bodyPr/>
        <a:lstStyle/>
        <a:p>
          <a:pPr>
            <a:lnSpc>
              <a:spcPct val="100000"/>
            </a:lnSpc>
            <a:defRPr b="1"/>
          </a:pPr>
          <a:endParaRPr lang="en-US"/>
        </a:p>
      </dgm:t>
    </dgm:pt>
    <dgm:pt modelId="{91361D61-25DB-4F14-A6A5-9B9CA140C455}">
      <dgm:prSet/>
      <dgm:spPr/>
      <dgm:t>
        <a:bodyPr/>
        <a:lstStyle/>
        <a:p>
          <a:pPr>
            <a:lnSpc>
              <a:spcPct val="100000"/>
            </a:lnSpc>
          </a:pPr>
          <a:r>
            <a:rPr lang="en-US"/>
            <a:t>Social enterprises play a vital role in boosting regional economies through job creation and innovation.</a:t>
          </a:r>
        </a:p>
      </dgm:t>
    </dgm:pt>
    <dgm:pt modelId="{292903F8-EDEF-44CD-A631-A3D0EAFD1DF1}" type="parTrans" cxnId="{919C139A-B737-49F2-94C0-EC8C7AD2A905}">
      <dgm:prSet/>
      <dgm:spPr/>
      <dgm:t>
        <a:bodyPr/>
        <a:lstStyle/>
        <a:p>
          <a:endParaRPr lang="en-US"/>
        </a:p>
      </dgm:t>
    </dgm:pt>
    <dgm:pt modelId="{AE7814C1-D372-4896-A3BE-CFAD0EC7D939}" type="sibTrans" cxnId="{919C139A-B737-49F2-94C0-EC8C7AD2A905}">
      <dgm:prSet/>
      <dgm:spPr/>
      <dgm:t>
        <a:bodyPr/>
        <a:lstStyle/>
        <a:p>
          <a:endParaRPr lang="en-US"/>
        </a:p>
      </dgm:t>
    </dgm:pt>
    <dgm:pt modelId="{33976AFC-2C62-44F2-A19F-5D04AE90DC16}">
      <dgm:prSet/>
      <dgm:spPr/>
      <dgm:t>
        <a:bodyPr/>
        <a:lstStyle/>
        <a:p>
          <a:pPr>
            <a:lnSpc>
              <a:spcPct val="100000"/>
            </a:lnSpc>
            <a:defRPr b="1"/>
          </a:pPr>
          <a:r>
            <a:rPr lang="en-US"/>
            <a:t>Social Inclusion</a:t>
          </a:r>
        </a:p>
      </dgm:t>
    </dgm:pt>
    <dgm:pt modelId="{7CB3C3CD-07A4-467C-8F9B-61D357A7EC21}" type="parTrans" cxnId="{C6D78B38-92AD-4407-8A63-B52D47B5461C}">
      <dgm:prSet/>
      <dgm:spPr/>
      <dgm:t>
        <a:bodyPr/>
        <a:lstStyle/>
        <a:p>
          <a:endParaRPr lang="en-US"/>
        </a:p>
      </dgm:t>
    </dgm:pt>
    <dgm:pt modelId="{3E9CA5C8-23B2-4A25-923D-B38E8468BD8B}" type="sibTrans" cxnId="{C6D78B38-92AD-4407-8A63-B52D47B5461C}">
      <dgm:prSet/>
      <dgm:spPr/>
      <dgm:t>
        <a:bodyPr/>
        <a:lstStyle/>
        <a:p>
          <a:pPr>
            <a:lnSpc>
              <a:spcPct val="100000"/>
            </a:lnSpc>
            <a:defRPr b="1"/>
          </a:pPr>
          <a:endParaRPr lang="en-US"/>
        </a:p>
      </dgm:t>
    </dgm:pt>
    <dgm:pt modelId="{2857A4AD-16AD-4350-BCD4-9115C49017A8}">
      <dgm:prSet/>
      <dgm:spPr/>
      <dgm:t>
        <a:bodyPr/>
        <a:lstStyle/>
        <a:p>
          <a:pPr>
            <a:lnSpc>
              <a:spcPct val="100000"/>
            </a:lnSpc>
          </a:pPr>
          <a:r>
            <a:rPr lang="en-US"/>
            <a:t>These enterprises promote social inclusion by creating opportunities for diverse communities.</a:t>
          </a:r>
        </a:p>
      </dgm:t>
    </dgm:pt>
    <dgm:pt modelId="{A261D761-0C33-46E3-9145-8E6AAF456C23}" type="parTrans" cxnId="{4B0442AB-56DA-4250-A7C6-8F9A13685605}">
      <dgm:prSet/>
      <dgm:spPr/>
      <dgm:t>
        <a:bodyPr/>
        <a:lstStyle/>
        <a:p>
          <a:endParaRPr lang="en-US"/>
        </a:p>
      </dgm:t>
    </dgm:pt>
    <dgm:pt modelId="{DEB4754A-C795-4EC7-AC2C-11662B46B872}" type="sibTrans" cxnId="{4B0442AB-56DA-4250-A7C6-8F9A13685605}">
      <dgm:prSet/>
      <dgm:spPr/>
      <dgm:t>
        <a:bodyPr/>
        <a:lstStyle/>
        <a:p>
          <a:endParaRPr lang="en-US"/>
        </a:p>
      </dgm:t>
    </dgm:pt>
    <dgm:pt modelId="{BD702398-6B16-4C30-ABF0-8328CD464B37}">
      <dgm:prSet/>
      <dgm:spPr/>
      <dgm:t>
        <a:bodyPr/>
        <a:lstStyle/>
        <a:p>
          <a:pPr>
            <a:lnSpc>
              <a:spcPct val="100000"/>
            </a:lnSpc>
            <a:defRPr b="1"/>
          </a:pPr>
          <a:r>
            <a:rPr lang="en-US"/>
            <a:t>Supportive Collaboration</a:t>
          </a:r>
        </a:p>
      </dgm:t>
    </dgm:pt>
    <dgm:pt modelId="{9EA83048-5AAB-4B15-B1B8-818F6EF4C7F1}" type="parTrans" cxnId="{113BEFF6-7C8F-49B7-9E69-FFD46C500F12}">
      <dgm:prSet/>
      <dgm:spPr/>
      <dgm:t>
        <a:bodyPr/>
        <a:lstStyle/>
        <a:p>
          <a:endParaRPr lang="en-US"/>
        </a:p>
      </dgm:t>
    </dgm:pt>
    <dgm:pt modelId="{A6441891-17DE-47B7-9336-B9002054CB32}" type="sibTrans" cxnId="{113BEFF6-7C8F-49B7-9E69-FFD46C500F12}">
      <dgm:prSet/>
      <dgm:spPr/>
      <dgm:t>
        <a:bodyPr/>
        <a:lstStyle/>
        <a:p>
          <a:endParaRPr lang="en-US"/>
        </a:p>
      </dgm:t>
    </dgm:pt>
    <dgm:pt modelId="{AD73DF6C-06E5-4295-9B49-AB12517C7F50}">
      <dgm:prSet/>
      <dgm:spPr/>
      <dgm:t>
        <a:bodyPr/>
        <a:lstStyle/>
        <a:p>
          <a:pPr>
            <a:lnSpc>
              <a:spcPct val="100000"/>
            </a:lnSpc>
          </a:pPr>
          <a:r>
            <a:rPr lang="en-US"/>
            <a:t>Collaborative efforts and supportive policies are essential for the ongoing success of social enterprises.</a:t>
          </a:r>
        </a:p>
      </dgm:t>
    </dgm:pt>
    <dgm:pt modelId="{095B0003-A40B-4278-9C52-868C0F211535}" type="parTrans" cxnId="{71A959AC-E2FE-45EA-8E4A-62C11DB72A24}">
      <dgm:prSet/>
      <dgm:spPr/>
      <dgm:t>
        <a:bodyPr/>
        <a:lstStyle/>
        <a:p>
          <a:endParaRPr lang="en-US"/>
        </a:p>
      </dgm:t>
    </dgm:pt>
    <dgm:pt modelId="{DDD621E2-17F0-4D81-B0A9-D80BA357B421}" type="sibTrans" cxnId="{71A959AC-E2FE-45EA-8E4A-62C11DB72A24}">
      <dgm:prSet/>
      <dgm:spPr/>
      <dgm:t>
        <a:bodyPr/>
        <a:lstStyle/>
        <a:p>
          <a:endParaRPr lang="en-US"/>
        </a:p>
      </dgm:t>
    </dgm:pt>
    <dgm:pt modelId="{AEFACBC6-F029-4AD4-9200-7E68B79D42D5}" type="pres">
      <dgm:prSet presAssocID="{9DAE7FE0-B186-4094-B1EB-8A9428F6B0D9}" presName="Name0" presStyleCnt="0">
        <dgm:presLayoutVars>
          <dgm:dir/>
          <dgm:resizeHandles val="exact"/>
        </dgm:presLayoutVars>
      </dgm:prSet>
      <dgm:spPr/>
    </dgm:pt>
    <dgm:pt modelId="{86D948CF-5846-443E-AF49-35E4D0120649}" type="pres">
      <dgm:prSet presAssocID="{4765B2C0-6876-47BD-B899-D8D7318BC54E}" presName="compNode" presStyleCnt="0"/>
      <dgm:spPr/>
    </dgm:pt>
    <dgm:pt modelId="{8C0FD27F-BC37-4CAF-BA78-515F6D3C83AE}" type="pres">
      <dgm:prSet presAssocID="{4765B2C0-6876-47BD-B899-D8D7318BC54E}" presName="pictRect" presStyleLbl="revTx" presStyleIdx="0" presStyleCnt="6">
        <dgm:presLayoutVars>
          <dgm:chMax val="0"/>
          <dgm:bulletEnabled/>
        </dgm:presLayoutVars>
      </dgm:prSet>
      <dgm:spPr/>
    </dgm:pt>
    <dgm:pt modelId="{8BD94580-E2E1-4FAE-8F11-3D890128B042}" type="pres">
      <dgm:prSet presAssocID="{4765B2C0-6876-47BD-B899-D8D7318BC54E}" presName="textRect" presStyleLbl="revTx" presStyleIdx="1" presStyleCnt="6">
        <dgm:presLayoutVars>
          <dgm:bulletEnabled/>
        </dgm:presLayoutVars>
      </dgm:prSet>
      <dgm:spPr/>
    </dgm:pt>
    <dgm:pt modelId="{646561C6-C641-4558-9E19-0062EACB491C}" type="pres">
      <dgm:prSet presAssocID="{E4585492-F633-411D-9D38-E93ABFF48D5C}" presName="sibTrans" presStyleLbl="sibTrans2D1" presStyleIdx="0" presStyleCnt="0"/>
      <dgm:spPr/>
    </dgm:pt>
    <dgm:pt modelId="{24181185-C465-4E89-A705-7B351A5FA346}" type="pres">
      <dgm:prSet presAssocID="{33976AFC-2C62-44F2-A19F-5D04AE90DC16}" presName="compNode" presStyleCnt="0"/>
      <dgm:spPr/>
    </dgm:pt>
    <dgm:pt modelId="{D4142842-903A-4673-903D-2B1ED134A007}" type="pres">
      <dgm:prSet presAssocID="{33976AFC-2C62-44F2-A19F-5D04AE90DC16}" presName="pictRect" presStyleLbl="revTx" presStyleIdx="2" presStyleCnt="6">
        <dgm:presLayoutVars>
          <dgm:chMax val="0"/>
          <dgm:bulletEnabled/>
        </dgm:presLayoutVars>
      </dgm:prSet>
      <dgm:spPr/>
    </dgm:pt>
    <dgm:pt modelId="{2CADBE38-2C3F-40C7-8E15-9FE2C635A16A}" type="pres">
      <dgm:prSet presAssocID="{33976AFC-2C62-44F2-A19F-5D04AE90DC16}" presName="textRect" presStyleLbl="revTx" presStyleIdx="3" presStyleCnt="6">
        <dgm:presLayoutVars>
          <dgm:bulletEnabled/>
        </dgm:presLayoutVars>
      </dgm:prSet>
      <dgm:spPr/>
    </dgm:pt>
    <dgm:pt modelId="{6CC56CC2-0698-4324-95AE-B27506C5C9CB}" type="pres">
      <dgm:prSet presAssocID="{3E9CA5C8-23B2-4A25-923D-B38E8468BD8B}" presName="sibTrans" presStyleLbl="sibTrans2D1" presStyleIdx="0" presStyleCnt="0"/>
      <dgm:spPr/>
    </dgm:pt>
    <dgm:pt modelId="{0955EEE6-FD69-4B60-8D8F-FE71EFE662EA}" type="pres">
      <dgm:prSet presAssocID="{BD702398-6B16-4C30-ABF0-8328CD464B37}" presName="compNode" presStyleCnt="0"/>
      <dgm:spPr/>
    </dgm:pt>
    <dgm:pt modelId="{9E7BAC02-38D9-4F32-84EF-4D9F7961FF3F}" type="pres">
      <dgm:prSet presAssocID="{BD702398-6B16-4C30-ABF0-8328CD464B37}" presName="pictRect" presStyleLbl="revTx" presStyleIdx="4" presStyleCnt="6">
        <dgm:presLayoutVars>
          <dgm:chMax val="0"/>
          <dgm:bulletEnabled/>
        </dgm:presLayoutVars>
      </dgm:prSet>
      <dgm:spPr/>
    </dgm:pt>
    <dgm:pt modelId="{BF823ED0-2206-4341-99E3-3A65CB6723CF}" type="pres">
      <dgm:prSet presAssocID="{BD702398-6B16-4C30-ABF0-8328CD464B37}" presName="textRect" presStyleLbl="revTx" presStyleIdx="5" presStyleCnt="6">
        <dgm:presLayoutVars>
          <dgm:bulletEnabled/>
        </dgm:presLayoutVars>
      </dgm:prSet>
      <dgm:spPr/>
    </dgm:pt>
  </dgm:ptLst>
  <dgm:cxnLst>
    <dgm:cxn modelId="{8CB20423-89C6-4122-BE3F-EBFF507DCDBA}" type="presOf" srcId="{BD702398-6B16-4C30-ABF0-8328CD464B37}" destId="{9E7BAC02-38D9-4F32-84EF-4D9F7961FF3F}" srcOrd="0" destOrd="0" presId="urn:microsoft.com/office/officeart/2024/3/layout/hArchList1"/>
    <dgm:cxn modelId="{D22B8429-7336-4C61-9F4C-24D73431FE92}" type="presOf" srcId="{E4585492-F633-411D-9D38-E93ABFF48D5C}" destId="{646561C6-C641-4558-9E19-0062EACB491C}" srcOrd="0" destOrd="0" presId="urn:microsoft.com/office/officeart/2024/3/layout/hArchList1"/>
    <dgm:cxn modelId="{C6D78B38-92AD-4407-8A63-B52D47B5461C}" srcId="{9DAE7FE0-B186-4094-B1EB-8A9428F6B0D9}" destId="{33976AFC-2C62-44F2-A19F-5D04AE90DC16}" srcOrd="1" destOrd="0" parTransId="{7CB3C3CD-07A4-467C-8F9B-61D357A7EC21}" sibTransId="{3E9CA5C8-23B2-4A25-923D-B38E8468BD8B}"/>
    <dgm:cxn modelId="{EA8B2D47-B0FE-4123-A992-EFF0C66DE1DD}" type="presOf" srcId="{3E9CA5C8-23B2-4A25-923D-B38E8468BD8B}" destId="{6CC56CC2-0698-4324-95AE-B27506C5C9CB}" srcOrd="0" destOrd="0" presId="urn:microsoft.com/office/officeart/2024/3/layout/hArchList1"/>
    <dgm:cxn modelId="{D3035574-77F7-45D0-B454-76ABB28B26F6}" srcId="{9DAE7FE0-B186-4094-B1EB-8A9428F6B0D9}" destId="{4765B2C0-6876-47BD-B899-D8D7318BC54E}" srcOrd="0" destOrd="0" parTransId="{E51667A5-233C-428D-B633-F5490395E2CD}" sibTransId="{E4585492-F633-411D-9D38-E93ABFF48D5C}"/>
    <dgm:cxn modelId="{13DCCB81-9F6D-4D9A-AD4F-574946F0E504}" type="presOf" srcId="{2857A4AD-16AD-4350-BCD4-9115C49017A8}" destId="{2CADBE38-2C3F-40C7-8E15-9FE2C635A16A}" srcOrd="0" destOrd="0" presId="urn:microsoft.com/office/officeart/2024/3/layout/hArchList1"/>
    <dgm:cxn modelId="{919C139A-B737-49F2-94C0-EC8C7AD2A905}" srcId="{4765B2C0-6876-47BD-B899-D8D7318BC54E}" destId="{91361D61-25DB-4F14-A6A5-9B9CA140C455}" srcOrd="0" destOrd="0" parTransId="{292903F8-EDEF-44CD-A631-A3D0EAFD1DF1}" sibTransId="{AE7814C1-D372-4896-A3BE-CFAD0EC7D939}"/>
    <dgm:cxn modelId="{4802C49D-320F-4326-B885-F8AC1048B0D8}" type="presOf" srcId="{33976AFC-2C62-44F2-A19F-5D04AE90DC16}" destId="{D4142842-903A-4673-903D-2B1ED134A007}" srcOrd="0" destOrd="0" presId="urn:microsoft.com/office/officeart/2024/3/layout/hArchList1"/>
    <dgm:cxn modelId="{4B0442AB-56DA-4250-A7C6-8F9A13685605}" srcId="{33976AFC-2C62-44F2-A19F-5D04AE90DC16}" destId="{2857A4AD-16AD-4350-BCD4-9115C49017A8}" srcOrd="0" destOrd="0" parTransId="{A261D761-0C33-46E3-9145-8E6AAF456C23}" sibTransId="{DEB4754A-C795-4EC7-AC2C-11662B46B872}"/>
    <dgm:cxn modelId="{71A959AC-E2FE-45EA-8E4A-62C11DB72A24}" srcId="{BD702398-6B16-4C30-ABF0-8328CD464B37}" destId="{AD73DF6C-06E5-4295-9B49-AB12517C7F50}" srcOrd="0" destOrd="0" parTransId="{095B0003-A40B-4278-9C52-868C0F211535}" sibTransId="{DDD621E2-17F0-4D81-B0A9-D80BA357B421}"/>
    <dgm:cxn modelId="{051532BF-7A21-4899-BCDA-334AA26E0587}" type="presOf" srcId="{91361D61-25DB-4F14-A6A5-9B9CA140C455}" destId="{8BD94580-E2E1-4FAE-8F11-3D890128B042}" srcOrd="0" destOrd="0" presId="urn:microsoft.com/office/officeart/2024/3/layout/hArchList1"/>
    <dgm:cxn modelId="{24D225E0-A85D-40CF-BE38-9463EB6C2C5D}" type="presOf" srcId="{AD73DF6C-06E5-4295-9B49-AB12517C7F50}" destId="{BF823ED0-2206-4341-99E3-3A65CB6723CF}" srcOrd="0" destOrd="0" presId="urn:microsoft.com/office/officeart/2024/3/layout/hArchList1"/>
    <dgm:cxn modelId="{000CAEE3-B496-4D91-B2C0-FF1453A0680D}" type="presOf" srcId="{9DAE7FE0-B186-4094-B1EB-8A9428F6B0D9}" destId="{AEFACBC6-F029-4AD4-9200-7E68B79D42D5}" srcOrd="0" destOrd="0" presId="urn:microsoft.com/office/officeart/2024/3/layout/hArchList1"/>
    <dgm:cxn modelId="{42CD67ED-B6B3-46C5-AF56-E6B941816C70}" type="presOf" srcId="{4765B2C0-6876-47BD-B899-D8D7318BC54E}" destId="{8C0FD27F-BC37-4CAF-BA78-515F6D3C83AE}" srcOrd="0" destOrd="0" presId="urn:microsoft.com/office/officeart/2024/3/layout/hArchList1"/>
    <dgm:cxn modelId="{113BEFF6-7C8F-49B7-9E69-FFD46C500F12}" srcId="{9DAE7FE0-B186-4094-B1EB-8A9428F6B0D9}" destId="{BD702398-6B16-4C30-ABF0-8328CD464B37}" srcOrd="2" destOrd="0" parTransId="{9EA83048-5AAB-4B15-B1B8-818F6EF4C7F1}" sibTransId="{A6441891-17DE-47B7-9336-B9002054CB32}"/>
    <dgm:cxn modelId="{F2A978D6-4418-405E-B0A5-6BC44AB4539D}" type="presParOf" srcId="{AEFACBC6-F029-4AD4-9200-7E68B79D42D5}" destId="{86D948CF-5846-443E-AF49-35E4D0120649}" srcOrd="0" destOrd="0" presId="urn:microsoft.com/office/officeart/2024/3/layout/hArchList1"/>
    <dgm:cxn modelId="{46B65F42-F69B-41A3-9608-FBCE9422D869}" type="presParOf" srcId="{86D948CF-5846-443E-AF49-35E4D0120649}" destId="{8C0FD27F-BC37-4CAF-BA78-515F6D3C83AE}" srcOrd="0" destOrd="0" presId="urn:microsoft.com/office/officeart/2024/3/layout/hArchList1"/>
    <dgm:cxn modelId="{84F6B29B-F9EC-41E9-98DB-0DCA8FAAA3C3}" type="presParOf" srcId="{86D948CF-5846-443E-AF49-35E4D0120649}" destId="{8BD94580-E2E1-4FAE-8F11-3D890128B042}" srcOrd="1" destOrd="0" presId="urn:microsoft.com/office/officeart/2024/3/layout/hArchList1"/>
    <dgm:cxn modelId="{77C47D3C-67A7-4CFD-8E0D-5D18E6CC7FB8}" type="presParOf" srcId="{AEFACBC6-F029-4AD4-9200-7E68B79D42D5}" destId="{646561C6-C641-4558-9E19-0062EACB491C}" srcOrd="1" destOrd="0" presId="urn:microsoft.com/office/officeart/2024/3/layout/hArchList1"/>
    <dgm:cxn modelId="{CFE4D538-18E0-46A0-91D1-9569441D562A}" type="presParOf" srcId="{AEFACBC6-F029-4AD4-9200-7E68B79D42D5}" destId="{24181185-C465-4E89-A705-7B351A5FA346}" srcOrd="2" destOrd="0" presId="urn:microsoft.com/office/officeart/2024/3/layout/hArchList1"/>
    <dgm:cxn modelId="{F43DC705-12D5-4E48-9901-AF434C085E1D}" type="presParOf" srcId="{24181185-C465-4E89-A705-7B351A5FA346}" destId="{D4142842-903A-4673-903D-2B1ED134A007}" srcOrd="0" destOrd="0" presId="urn:microsoft.com/office/officeart/2024/3/layout/hArchList1"/>
    <dgm:cxn modelId="{2363E5F2-5397-4A5C-A896-30A4249DD007}" type="presParOf" srcId="{24181185-C465-4E89-A705-7B351A5FA346}" destId="{2CADBE38-2C3F-40C7-8E15-9FE2C635A16A}" srcOrd="1" destOrd="0" presId="urn:microsoft.com/office/officeart/2024/3/layout/hArchList1"/>
    <dgm:cxn modelId="{26216187-79C9-4815-8E88-DD6A88D84652}" type="presParOf" srcId="{AEFACBC6-F029-4AD4-9200-7E68B79D42D5}" destId="{6CC56CC2-0698-4324-95AE-B27506C5C9CB}" srcOrd="3" destOrd="0" presId="urn:microsoft.com/office/officeart/2024/3/layout/hArchList1"/>
    <dgm:cxn modelId="{536FD377-79BE-4A9A-AB01-F6346E8F4C5F}" type="presParOf" srcId="{AEFACBC6-F029-4AD4-9200-7E68B79D42D5}" destId="{0955EEE6-FD69-4B60-8D8F-FE71EFE662EA}" srcOrd="4" destOrd="0" presId="urn:microsoft.com/office/officeart/2024/3/layout/hArchList1"/>
    <dgm:cxn modelId="{908711D5-DB86-45E8-9EA0-8B240687477B}" type="presParOf" srcId="{0955EEE6-FD69-4B60-8D8F-FE71EFE662EA}" destId="{9E7BAC02-38D9-4F32-84EF-4D9F7961FF3F}" srcOrd="0" destOrd="0" presId="urn:microsoft.com/office/officeart/2024/3/layout/hArchList1"/>
    <dgm:cxn modelId="{55207893-D644-4EF6-9F53-412062E62E8B}" type="presParOf" srcId="{0955EEE6-FD69-4B60-8D8F-FE71EFE662EA}" destId="{BF823ED0-2206-4341-99E3-3A65CB6723CF}" srcOrd="1" destOrd="0" presId="urn:microsoft.com/office/officeart/2024/3/layout/hArc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BC1FE-CC7C-4A40-BA5B-2F80BA3A28FF}">
      <dsp:nvSpPr>
        <dsp:cNvPr id="0" name=""/>
        <dsp:cNvSpPr/>
      </dsp:nvSpPr>
      <dsp:spPr>
        <a:xfrm>
          <a:off x="0" y="0"/>
          <a:ext cx="1961433" cy="1961433"/>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9635" r="3613" b="-3"/>
          <a:stretch/>
        </a:blipFill>
        <a:ln>
          <a:noFill/>
        </a:ln>
        <a:effectLst/>
      </dsp:spPr>
      <dsp:style>
        <a:lnRef idx="0">
          <a:scrgbClr r="0" g="0" b="0"/>
        </a:lnRef>
        <a:fillRef idx="3">
          <a:scrgbClr r="0" g="0" b="0"/>
        </a:fillRef>
        <a:effectRef idx="2">
          <a:scrgbClr r="0" g="0" b="0"/>
        </a:effectRef>
        <a:fontRef idx="minor">
          <a:schemeClr val="lt1"/>
        </a:fontRef>
      </dsp:style>
    </dsp:sp>
    <dsp:sp modelId="{B5A1C528-AEB1-4995-A2C2-A56AD8B9B628}">
      <dsp:nvSpPr>
        <dsp:cNvPr id="0" name=""/>
        <dsp:cNvSpPr/>
      </dsp:nvSpPr>
      <dsp:spPr>
        <a:xfrm>
          <a:off x="2141433" y="0"/>
          <a:ext cx="9782775" cy="4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Social Objectives Focus</a:t>
          </a:r>
        </a:p>
      </dsp:txBody>
      <dsp:txXfrm>
        <a:off x="2141433" y="0"/>
        <a:ext cx="9782775" cy="428453"/>
      </dsp:txXfrm>
    </dsp:sp>
    <dsp:sp modelId="{93522393-033D-498E-9425-3FB28B05B780}">
      <dsp:nvSpPr>
        <dsp:cNvPr id="0" name=""/>
        <dsp:cNvSpPr/>
      </dsp:nvSpPr>
      <dsp:spPr>
        <a:xfrm>
          <a:off x="2141433" y="428453"/>
          <a:ext cx="9782775" cy="1532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Social enterprises prioritise social goals to enhance community wellbeing and address societal challenges effectively.</a:t>
          </a:r>
        </a:p>
      </dsp:txBody>
      <dsp:txXfrm>
        <a:off x="2141433" y="428453"/>
        <a:ext cx="9782775" cy="1532980"/>
      </dsp:txXfrm>
    </dsp:sp>
    <dsp:sp modelId="{6C682691-3652-49D0-BB03-8897D84B2FF7}">
      <dsp:nvSpPr>
        <dsp:cNvPr id="0" name=""/>
        <dsp:cNvSpPr/>
      </dsp:nvSpPr>
      <dsp:spPr>
        <a:xfrm>
          <a:off x="0" y="2118348"/>
          <a:ext cx="1961433" cy="196143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264" r="30984" b="-3"/>
          <a:stretch/>
        </a:blipFill>
        <a:ln>
          <a:noFill/>
        </a:ln>
        <a:effectLst/>
      </dsp:spPr>
      <dsp:style>
        <a:lnRef idx="0">
          <a:scrgbClr r="0" g="0" b="0"/>
        </a:lnRef>
        <a:fillRef idx="3">
          <a:scrgbClr r="0" g="0" b="0"/>
        </a:fillRef>
        <a:effectRef idx="2">
          <a:scrgbClr r="0" g="0" b="0"/>
        </a:effectRef>
        <a:fontRef idx="minor">
          <a:schemeClr val="lt1"/>
        </a:fontRef>
      </dsp:style>
    </dsp:sp>
    <dsp:sp modelId="{5E048A1F-AA17-41AF-A0F1-D65399A67BB1}">
      <dsp:nvSpPr>
        <dsp:cNvPr id="0" name=""/>
        <dsp:cNvSpPr/>
      </dsp:nvSpPr>
      <dsp:spPr>
        <a:xfrm>
          <a:off x="2141433" y="2118348"/>
          <a:ext cx="9782775" cy="4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Environmental Sustainability</a:t>
          </a:r>
        </a:p>
      </dsp:txBody>
      <dsp:txXfrm>
        <a:off x="2141433" y="2118348"/>
        <a:ext cx="9782775" cy="428453"/>
      </dsp:txXfrm>
    </dsp:sp>
    <dsp:sp modelId="{6CF77D09-7996-46E3-B8C7-053A943FE8C2}">
      <dsp:nvSpPr>
        <dsp:cNvPr id="0" name=""/>
        <dsp:cNvSpPr/>
      </dsp:nvSpPr>
      <dsp:spPr>
        <a:xfrm>
          <a:off x="2141433" y="2546802"/>
          <a:ext cx="9782775" cy="1532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These enterprises integrate environmental sustainability to promote eco-friendly practices and protect natural resources.</a:t>
          </a:r>
        </a:p>
      </dsp:txBody>
      <dsp:txXfrm>
        <a:off x="2141433" y="2546802"/>
        <a:ext cx="9782775" cy="1532980"/>
      </dsp:txXfrm>
    </dsp:sp>
    <dsp:sp modelId="{6FE08E29-F8A6-452E-9381-BBB68A99529E}">
      <dsp:nvSpPr>
        <dsp:cNvPr id="0" name=""/>
        <dsp:cNvSpPr/>
      </dsp:nvSpPr>
      <dsp:spPr>
        <a:xfrm>
          <a:off x="0" y="4236697"/>
          <a:ext cx="1961433" cy="196143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0014" r="16983" b="-4"/>
          <a:stretch/>
        </a:blipFill>
        <a:ln>
          <a:noFill/>
        </a:ln>
        <a:effectLst/>
      </dsp:spPr>
      <dsp:style>
        <a:lnRef idx="0">
          <a:scrgbClr r="0" g="0" b="0"/>
        </a:lnRef>
        <a:fillRef idx="3">
          <a:scrgbClr r="0" g="0" b="0"/>
        </a:fillRef>
        <a:effectRef idx="2">
          <a:scrgbClr r="0" g="0" b="0"/>
        </a:effectRef>
        <a:fontRef idx="minor">
          <a:schemeClr val="lt1"/>
        </a:fontRef>
      </dsp:style>
    </dsp:sp>
    <dsp:sp modelId="{5F67C17E-F5AD-4238-AFDC-D43C1F71230F}">
      <dsp:nvSpPr>
        <dsp:cNvPr id="0" name=""/>
        <dsp:cNvSpPr/>
      </dsp:nvSpPr>
      <dsp:spPr>
        <a:xfrm>
          <a:off x="2141433" y="4236697"/>
          <a:ext cx="9782775" cy="4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Complementing Traditional Business</a:t>
          </a:r>
        </a:p>
      </dsp:txBody>
      <dsp:txXfrm>
        <a:off x="2141433" y="4236697"/>
        <a:ext cx="9782775" cy="428453"/>
      </dsp:txXfrm>
    </dsp:sp>
    <dsp:sp modelId="{3E47937D-EAB2-4953-A9EC-FE311718E730}">
      <dsp:nvSpPr>
        <dsp:cNvPr id="0" name=""/>
        <dsp:cNvSpPr/>
      </dsp:nvSpPr>
      <dsp:spPr>
        <a:xfrm>
          <a:off x="2141433" y="4665151"/>
          <a:ext cx="9782775" cy="1532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Social enterprises tackle social and environmental issues often overlooked by traditional business models, creating broader impact.</a:t>
          </a:r>
        </a:p>
      </dsp:txBody>
      <dsp:txXfrm>
        <a:off x="2141433" y="4665151"/>
        <a:ext cx="9782775" cy="15329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02F60-D6EC-4D7E-AF71-5EC1B5ABA50E}">
      <dsp:nvSpPr>
        <dsp:cNvPr id="0" name=""/>
        <dsp:cNvSpPr/>
      </dsp:nvSpPr>
      <dsp:spPr>
        <a:xfrm>
          <a:off x="0" y="0"/>
          <a:ext cx="1961433" cy="1961433"/>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8903" r="4345" b="-3"/>
          <a:stretch/>
        </a:blipFill>
        <a:ln>
          <a:noFill/>
        </a:ln>
        <a:effectLst/>
      </dsp:spPr>
      <dsp:style>
        <a:lnRef idx="0">
          <a:scrgbClr r="0" g="0" b="0"/>
        </a:lnRef>
        <a:fillRef idx="3">
          <a:scrgbClr r="0" g="0" b="0"/>
        </a:fillRef>
        <a:effectRef idx="2">
          <a:scrgbClr r="0" g="0" b="0"/>
        </a:effectRef>
        <a:fontRef idx="minor">
          <a:schemeClr val="lt1"/>
        </a:fontRef>
      </dsp:style>
    </dsp:sp>
    <dsp:sp modelId="{2D361FB7-0EE1-4144-BDF0-558F405C57BE}">
      <dsp:nvSpPr>
        <dsp:cNvPr id="0" name=""/>
        <dsp:cNvSpPr/>
      </dsp:nvSpPr>
      <dsp:spPr>
        <a:xfrm>
          <a:off x="2141433" y="0"/>
          <a:ext cx="9782775" cy="4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Local Authority Partnerships</a:t>
          </a:r>
        </a:p>
      </dsp:txBody>
      <dsp:txXfrm>
        <a:off x="2141433" y="0"/>
        <a:ext cx="9782775" cy="428453"/>
      </dsp:txXfrm>
    </dsp:sp>
    <dsp:sp modelId="{83F27B2C-280B-47F4-81AD-0BEEE0AE1CEE}">
      <dsp:nvSpPr>
        <dsp:cNvPr id="0" name=""/>
        <dsp:cNvSpPr/>
      </dsp:nvSpPr>
      <dsp:spPr>
        <a:xfrm>
          <a:off x="2141433" y="428453"/>
          <a:ext cx="9782775" cy="1532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Collaboration with local authorities strengthens policy support and resource access for social enterprises.</a:t>
          </a:r>
        </a:p>
      </dsp:txBody>
      <dsp:txXfrm>
        <a:off x="2141433" y="428453"/>
        <a:ext cx="9782775" cy="1532980"/>
      </dsp:txXfrm>
    </dsp:sp>
    <dsp:sp modelId="{723D5068-D266-4E61-9F56-F6E750FEB1AA}">
      <dsp:nvSpPr>
        <dsp:cNvPr id="0" name=""/>
        <dsp:cNvSpPr/>
      </dsp:nvSpPr>
      <dsp:spPr>
        <a:xfrm>
          <a:off x="0" y="2118348"/>
          <a:ext cx="1961433" cy="196143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33999" r="4" b="4"/>
          <a:stretch/>
        </a:blipFill>
        <a:ln>
          <a:noFill/>
        </a:ln>
        <a:effectLst/>
      </dsp:spPr>
      <dsp:style>
        <a:lnRef idx="0">
          <a:scrgbClr r="0" g="0" b="0"/>
        </a:lnRef>
        <a:fillRef idx="3">
          <a:scrgbClr r="0" g="0" b="0"/>
        </a:fillRef>
        <a:effectRef idx="2">
          <a:scrgbClr r="0" g="0" b="0"/>
        </a:effectRef>
        <a:fontRef idx="minor">
          <a:schemeClr val="lt1"/>
        </a:fontRef>
      </dsp:style>
    </dsp:sp>
    <dsp:sp modelId="{7BF8698B-2409-4252-969C-94D3CE47718B}">
      <dsp:nvSpPr>
        <dsp:cNvPr id="0" name=""/>
        <dsp:cNvSpPr/>
      </dsp:nvSpPr>
      <dsp:spPr>
        <a:xfrm>
          <a:off x="2141433" y="2118348"/>
          <a:ext cx="9782775" cy="4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Business Engagement</a:t>
          </a:r>
        </a:p>
      </dsp:txBody>
      <dsp:txXfrm>
        <a:off x="2141433" y="2118348"/>
        <a:ext cx="9782775" cy="428453"/>
      </dsp:txXfrm>
    </dsp:sp>
    <dsp:sp modelId="{88917DEA-D990-4692-A77F-B7D4C77459AF}">
      <dsp:nvSpPr>
        <dsp:cNvPr id="0" name=""/>
        <dsp:cNvSpPr/>
      </dsp:nvSpPr>
      <dsp:spPr>
        <a:xfrm>
          <a:off x="2141433" y="2546802"/>
          <a:ext cx="9782775" cy="1532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Engaging local businesses promotes shared value and sustainable growth for social initiatives.</a:t>
          </a:r>
        </a:p>
      </dsp:txBody>
      <dsp:txXfrm>
        <a:off x="2141433" y="2546802"/>
        <a:ext cx="9782775" cy="1532980"/>
      </dsp:txXfrm>
    </dsp:sp>
    <dsp:sp modelId="{864BD275-F3F3-47ED-B753-57C0FB2EC64C}">
      <dsp:nvSpPr>
        <dsp:cNvPr id="0" name=""/>
        <dsp:cNvSpPr/>
      </dsp:nvSpPr>
      <dsp:spPr>
        <a:xfrm>
          <a:off x="0" y="4236697"/>
          <a:ext cx="1961433" cy="196143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3960" r="33788" b="-3"/>
          <a:stretch/>
        </a:blipFill>
        <a:ln>
          <a:noFill/>
        </a:ln>
        <a:effectLst/>
      </dsp:spPr>
      <dsp:style>
        <a:lnRef idx="0">
          <a:scrgbClr r="0" g="0" b="0"/>
        </a:lnRef>
        <a:fillRef idx="3">
          <a:scrgbClr r="0" g="0" b="0"/>
        </a:fillRef>
        <a:effectRef idx="2">
          <a:scrgbClr r="0" g="0" b="0"/>
        </a:effectRef>
        <a:fontRef idx="minor">
          <a:schemeClr val="lt1"/>
        </a:fontRef>
      </dsp:style>
    </dsp:sp>
    <dsp:sp modelId="{C98875D1-DF13-4371-85E6-2AB9F4EAC6A6}">
      <dsp:nvSpPr>
        <dsp:cNvPr id="0" name=""/>
        <dsp:cNvSpPr/>
      </dsp:nvSpPr>
      <dsp:spPr>
        <a:xfrm>
          <a:off x="2141433" y="4236697"/>
          <a:ext cx="9782775" cy="4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Community Group Involvement</a:t>
          </a:r>
        </a:p>
      </dsp:txBody>
      <dsp:txXfrm>
        <a:off x="2141433" y="4236697"/>
        <a:ext cx="9782775" cy="428453"/>
      </dsp:txXfrm>
    </dsp:sp>
    <dsp:sp modelId="{DE6B2E40-8F5A-45D4-AD2D-368E7E29F0DB}">
      <dsp:nvSpPr>
        <dsp:cNvPr id="0" name=""/>
        <dsp:cNvSpPr/>
      </dsp:nvSpPr>
      <dsp:spPr>
        <a:xfrm>
          <a:off x="2141433" y="4665151"/>
          <a:ext cx="9782775" cy="1532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Partnering with community groups ensures social enterprises address local needs effectively.</a:t>
          </a:r>
        </a:p>
      </dsp:txBody>
      <dsp:txXfrm>
        <a:off x="2141433" y="4665151"/>
        <a:ext cx="9782775" cy="15329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E0CEE-27BB-4A99-B8EB-72C25984A425}">
      <dsp:nvSpPr>
        <dsp:cNvPr id="0" name=""/>
        <dsp:cNvSpPr/>
      </dsp:nvSpPr>
      <dsp:spPr>
        <a:xfrm>
          <a:off x="0" y="0"/>
          <a:ext cx="1961433" cy="1961433"/>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5963" r="3532" b="-7"/>
          <a:stretch/>
        </a:blipFill>
        <a:ln>
          <a:noFill/>
        </a:ln>
        <a:effectLst/>
      </dsp:spPr>
      <dsp:style>
        <a:lnRef idx="0">
          <a:scrgbClr r="0" g="0" b="0"/>
        </a:lnRef>
        <a:fillRef idx="3">
          <a:scrgbClr r="0" g="0" b="0"/>
        </a:fillRef>
        <a:effectRef idx="2">
          <a:scrgbClr r="0" g="0" b="0"/>
        </a:effectRef>
        <a:fontRef idx="minor">
          <a:schemeClr val="lt1"/>
        </a:fontRef>
      </dsp:style>
    </dsp:sp>
    <dsp:sp modelId="{A0742733-05D5-471D-8CCD-B6DF1F1BD4E4}">
      <dsp:nvSpPr>
        <dsp:cNvPr id="0" name=""/>
        <dsp:cNvSpPr/>
      </dsp:nvSpPr>
      <dsp:spPr>
        <a:xfrm>
          <a:off x="2141433" y="0"/>
          <a:ext cx="9782775" cy="4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Evolving Policy Environments</a:t>
          </a:r>
        </a:p>
      </dsp:txBody>
      <dsp:txXfrm>
        <a:off x="2141433" y="0"/>
        <a:ext cx="9782775" cy="428453"/>
      </dsp:txXfrm>
    </dsp:sp>
    <dsp:sp modelId="{0550FE17-3EBD-4F36-AC15-5DB0938EBC59}">
      <dsp:nvSpPr>
        <dsp:cNvPr id="0" name=""/>
        <dsp:cNvSpPr/>
      </dsp:nvSpPr>
      <dsp:spPr>
        <a:xfrm>
          <a:off x="2141433" y="428453"/>
          <a:ext cx="9782775" cy="1532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Social enterprises face continuously changing policies that require adaptability and strategic planning.</a:t>
          </a:r>
        </a:p>
      </dsp:txBody>
      <dsp:txXfrm>
        <a:off x="2141433" y="428453"/>
        <a:ext cx="9782775" cy="1532980"/>
      </dsp:txXfrm>
    </dsp:sp>
    <dsp:sp modelId="{8025F5A7-800B-4D8D-A241-9DB5FB007F1A}">
      <dsp:nvSpPr>
        <dsp:cNvPr id="0" name=""/>
        <dsp:cNvSpPr/>
      </dsp:nvSpPr>
      <dsp:spPr>
        <a:xfrm>
          <a:off x="0" y="2118348"/>
          <a:ext cx="1961433" cy="196143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2226" r="17526" b="3"/>
          <a:stretch/>
        </a:blipFill>
        <a:ln>
          <a:noFill/>
        </a:ln>
        <a:effectLst/>
      </dsp:spPr>
      <dsp:style>
        <a:lnRef idx="0">
          <a:scrgbClr r="0" g="0" b="0"/>
        </a:lnRef>
        <a:fillRef idx="3">
          <a:scrgbClr r="0" g="0" b="0"/>
        </a:fillRef>
        <a:effectRef idx="2">
          <a:scrgbClr r="0" g="0" b="0"/>
        </a:effectRef>
        <a:fontRef idx="minor">
          <a:schemeClr val="lt1"/>
        </a:fontRef>
      </dsp:style>
    </dsp:sp>
    <dsp:sp modelId="{57017EAC-0CD7-4F2D-8FA9-09CC1A1A84BB}">
      <dsp:nvSpPr>
        <dsp:cNvPr id="0" name=""/>
        <dsp:cNvSpPr/>
      </dsp:nvSpPr>
      <dsp:spPr>
        <a:xfrm>
          <a:off x="2141433" y="2118348"/>
          <a:ext cx="9782775" cy="4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Economic Pressures</a:t>
          </a:r>
        </a:p>
      </dsp:txBody>
      <dsp:txXfrm>
        <a:off x="2141433" y="2118348"/>
        <a:ext cx="9782775" cy="428453"/>
      </dsp:txXfrm>
    </dsp:sp>
    <dsp:sp modelId="{9385F049-160F-48CD-8AFA-69A35C875FBF}">
      <dsp:nvSpPr>
        <dsp:cNvPr id="0" name=""/>
        <dsp:cNvSpPr/>
      </dsp:nvSpPr>
      <dsp:spPr>
        <a:xfrm>
          <a:off x="2141433" y="2546802"/>
          <a:ext cx="9782775" cy="1532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Economic challenges demand efficient resource management and resilience for social enterprises.</a:t>
          </a:r>
        </a:p>
      </dsp:txBody>
      <dsp:txXfrm>
        <a:off x="2141433" y="2546802"/>
        <a:ext cx="9782775" cy="1532980"/>
      </dsp:txXfrm>
    </dsp:sp>
    <dsp:sp modelId="{1C1CB569-6DA9-4C30-B0FA-B3E9EED31A28}">
      <dsp:nvSpPr>
        <dsp:cNvPr id="0" name=""/>
        <dsp:cNvSpPr/>
      </dsp:nvSpPr>
      <dsp:spPr>
        <a:xfrm>
          <a:off x="0" y="4236697"/>
          <a:ext cx="1961433" cy="196143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6889" r="19362" b="1"/>
          <a:stretch/>
        </a:blipFill>
        <a:ln>
          <a:noFill/>
        </a:ln>
        <a:effectLst/>
      </dsp:spPr>
      <dsp:style>
        <a:lnRef idx="0">
          <a:scrgbClr r="0" g="0" b="0"/>
        </a:lnRef>
        <a:fillRef idx="3">
          <a:scrgbClr r="0" g="0" b="0"/>
        </a:fillRef>
        <a:effectRef idx="2">
          <a:scrgbClr r="0" g="0" b="0"/>
        </a:effectRef>
        <a:fontRef idx="minor">
          <a:schemeClr val="lt1"/>
        </a:fontRef>
      </dsp:style>
    </dsp:sp>
    <dsp:sp modelId="{02C12D8A-41B3-4A34-B495-60C02CB365AD}">
      <dsp:nvSpPr>
        <dsp:cNvPr id="0" name=""/>
        <dsp:cNvSpPr/>
      </dsp:nvSpPr>
      <dsp:spPr>
        <a:xfrm>
          <a:off x="2141433" y="4236697"/>
          <a:ext cx="9782775" cy="4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Technology Opportunities</a:t>
          </a:r>
        </a:p>
      </dsp:txBody>
      <dsp:txXfrm>
        <a:off x="2141433" y="4236697"/>
        <a:ext cx="9782775" cy="428453"/>
      </dsp:txXfrm>
    </dsp:sp>
    <dsp:sp modelId="{ECC78D90-484C-4508-A23A-E9181A20A02D}">
      <dsp:nvSpPr>
        <dsp:cNvPr id="0" name=""/>
        <dsp:cNvSpPr/>
      </dsp:nvSpPr>
      <dsp:spPr>
        <a:xfrm>
          <a:off x="2141433" y="4665151"/>
          <a:ext cx="9782775" cy="1532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Technology and social innovation offer avenues for growth and expanded impact.</a:t>
          </a:r>
        </a:p>
      </dsp:txBody>
      <dsp:txXfrm>
        <a:off x="2141433" y="4665151"/>
        <a:ext cx="9782775" cy="15329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FD27F-BC37-4CAF-BA78-515F6D3C83AE}">
      <dsp:nvSpPr>
        <dsp:cNvPr id="0" name=""/>
        <dsp:cNvSpPr/>
      </dsp:nvSpPr>
      <dsp:spPr>
        <a:xfrm>
          <a:off x="0" y="0"/>
          <a:ext cx="2303145" cy="624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Economic Strengthening</a:t>
          </a:r>
        </a:p>
      </dsp:txBody>
      <dsp:txXfrm>
        <a:off x="0" y="0"/>
        <a:ext cx="2303145" cy="624349"/>
      </dsp:txXfrm>
    </dsp:sp>
    <dsp:sp modelId="{8BD94580-E2E1-4FAE-8F11-3D890128B042}">
      <dsp:nvSpPr>
        <dsp:cNvPr id="0" name=""/>
        <dsp:cNvSpPr/>
      </dsp:nvSpPr>
      <dsp:spPr>
        <a:xfrm>
          <a:off x="0" y="624349"/>
          <a:ext cx="2303145" cy="1606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Social enterprises play a vital role in boosting regional economies through job creation and innovation.</a:t>
          </a:r>
        </a:p>
      </dsp:txBody>
      <dsp:txXfrm>
        <a:off x="0" y="624349"/>
        <a:ext cx="2303145" cy="1606786"/>
      </dsp:txXfrm>
    </dsp:sp>
    <dsp:sp modelId="{D4142842-903A-4673-903D-2B1ED134A007}">
      <dsp:nvSpPr>
        <dsp:cNvPr id="0" name=""/>
        <dsp:cNvSpPr/>
      </dsp:nvSpPr>
      <dsp:spPr>
        <a:xfrm>
          <a:off x="2533459" y="0"/>
          <a:ext cx="2303145" cy="624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Social Inclusion</a:t>
          </a:r>
        </a:p>
      </dsp:txBody>
      <dsp:txXfrm>
        <a:off x="2533459" y="0"/>
        <a:ext cx="2303145" cy="624349"/>
      </dsp:txXfrm>
    </dsp:sp>
    <dsp:sp modelId="{2CADBE38-2C3F-40C7-8E15-9FE2C635A16A}">
      <dsp:nvSpPr>
        <dsp:cNvPr id="0" name=""/>
        <dsp:cNvSpPr/>
      </dsp:nvSpPr>
      <dsp:spPr>
        <a:xfrm>
          <a:off x="2533459" y="624349"/>
          <a:ext cx="2303145" cy="1606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These enterprises promote social inclusion by creating opportunities for diverse communities.</a:t>
          </a:r>
        </a:p>
      </dsp:txBody>
      <dsp:txXfrm>
        <a:off x="2533459" y="624349"/>
        <a:ext cx="2303145" cy="1606786"/>
      </dsp:txXfrm>
    </dsp:sp>
    <dsp:sp modelId="{9E7BAC02-38D9-4F32-84EF-4D9F7961FF3F}">
      <dsp:nvSpPr>
        <dsp:cNvPr id="0" name=""/>
        <dsp:cNvSpPr/>
      </dsp:nvSpPr>
      <dsp:spPr>
        <a:xfrm>
          <a:off x="5066919" y="0"/>
          <a:ext cx="2303145" cy="624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Supportive Collaboration</a:t>
          </a:r>
        </a:p>
      </dsp:txBody>
      <dsp:txXfrm>
        <a:off x="5066919" y="0"/>
        <a:ext cx="2303145" cy="624349"/>
      </dsp:txXfrm>
    </dsp:sp>
    <dsp:sp modelId="{BF823ED0-2206-4341-99E3-3A65CB6723CF}">
      <dsp:nvSpPr>
        <dsp:cNvPr id="0" name=""/>
        <dsp:cNvSpPr/>
      </dsp:nvSpPr>
      <dsp:spPr>
        <a:xfrm>
          <a:off x="5066919" y="624349"/>
          <a:ext cx="2303145" cy="1606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Collaborative efforts and supportive policies are essential for the ongoing success of social enterprises.</a:t>
          </a:r>
        </a:p>
      </dsp:txBody>
      <dsp:txXfrm>
        <a:off x="5066919" y="624349"/>
        <a:ext cx="2303145" cy="1606786"/>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7D1AE6-C950-4260-B2EB-C9328C2401EA}"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5AE3E1-640E-49FB-9518-88BA77381387}" type="slidenum">
              <a:rPr lang="en-GB" smtClean="0"/>
              <a:t>‹#›</a:t>
            </a:fld>
            <a:endParaRPr lang="en-GB"/>
          </a:p>
        </p:txBody>
      </p:sp>
    </p:spTree>
    <p:extLst>
      <p:ext uri="{BB962C8B-B14F-4D97-AF65-F5344CB8AC3E}">
        <p14:creationId xmlns:p14="http://schemas.microsoft.com/office/powerpoint/2010/main" val="1317088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AI-generated content may be incorrect.
---
This presentation explores how social enterprises contribute to the vitality and resilience of regional economies. We will examine the definition and challenges of regional economies, the mechanisms through which social enterprises make an impact, real-world case studies, and the policy landscape shaping their future.
</a:t>
            </a:r>
          </a:p>
        </p:txBody>
      </p:sp>
      <p:sp>
        <p:nvSpPr>
          <p:cNvPr id="4" name="Slide Number Placeholder 3"/>
          <p:cNvSpPr>
            <a:spLocks noGrp="1"/>
          </p:cNvSpPr>
          <p:nvPr>
            <p:ph type="sldNum" sz="quarter" idx="5"/>
          </p:nvPr>
        </p:nvSpPr>
        <p:spPr/>
        <p:txBody>
          <a:bodyPr/>
          <a:lstStyle/>
          <a:p>
            <a:fld id="{21DBDB6F-2F39-4F3C-8CFD-6927C8A8AF6A}" type="slidenum">
              <a:rPr lang="en-GB" smtClean="0"/>
              <a:t>1</a:t>
            </a:fld>
            <a:endParaRPr lang="en-GB"/>
          </a:p>
        </p:txBody>
      </p:sp>
    </p:spTree>
    <p:extLst>
      <p:ext uri="{BB962C8B-B14F-4D97-AF65-F5344CB8AC3E}">
        <p14:creationId xmlns:p14="http://schemas.microsoft.com/office/powerpoint/2010/main" val="30773623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begin by defining regional economies and the challenges they face. Next, we will look at how social enterprises benefit these economies through job creation, innovation, and addressing social issues. We will then review case studies highlighting success stories, followed by a discussion on policy, support mechanisms, and future trends.</a:t>
            </a:r>
          </a:p>
        </p:txBody>
      </p:sp>
      <p:sp>
        <p:nvSpPr>
          <p:cNvPr id="4" name="Slide Number Placeholder 3"/>
          <p:cNvSpPr>
            <a:spLocks noGrp="1"/>
          </p:cNvSpPr>
          <p:nvPr>
            <p:ph type="sldNum" sz="quarter" idx="5"/>
          </p:nvPr>
        </p:nvSpPr>
        <p:spPr/>
        <p:txBody>
          <a:bodyPr/>
          <a:lstStyle/>
          <a:p>
            <a:fld id="{21DBDB6F-2F39-4F3C-8CFD-6927C8A8AF6A}" type="slidenum">
              <a:rPr lang="en-GB" smtClean="0"/>
              <a:t>2</a:t>
            </a:fld>
            <a:endParaRPr lang="en-GB"/>
          </a:p>
        </p:txBody>
      </p:sp>
    </p:spTree>
    <p:extLst>
      <p:ext uri="{BB962C8B-B14F-4D97-AF65-F5344CB8AC3E}">
        <p14:creationId xmlns:p14="http://schemas.microsoft.com/office/powerpoint/2010/main" val="1493700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Understanding the structure of regional economies is crucial to grasp how social enterprises can influence them effectively. This section covers the key components, challenges, and growth opportunities at a local level.</a:t>
            </a:r>
          </a:p>
        </p:txBody>
      </p:sp>
      <p:sp>
        <p:nvSpPr>
          <p:cNvPr id="4" name="Slide Number Placeholder 3"/>
          <p:cNvSpPr>
            <a:spLocks noGrp="1"/>
          </p:cNvSpPr>
          <p:nvPr>
            <p:ph type="sldNum" sz="quarter" idx="5"/>
          </p:nvPr>
        </p:nvSpPr>
        <p:spPr/>
        <p:txBody>
          <a:bodyPr/>
          <a:lstStyle/>
          <a:p>
            <a:fld id="{21DBDB6F-2F39-4F3C-8CFD-6927C8A8AF6A}" type="slidenum">
              <a:rPr lang="en-GB" smtClean="0"/>
              <a:t>3</a:t>
            </a:fld>
            <a:endParaRPr lang="en-GB"/>
          </a:p>
        </p:txBody>
      </p:sp>
    </p:spTree>
    <p:extLst>
      <p:ext uri="{BB962C8B-B14F-4D97-AF65-F5344CB8AC3E}">
        <p14:creationId xmlns:p14="http://schemas.microsoft.com/office/powerpoint/2010/main" val="2917778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regional economy includes the economic activities, resources, and actors within a specific geographic area. It encompasses industries, labour markets, infrastructure, and social dynamics that shape economic performance.</a:t>
            </a:r>
          </a:p>
        </p:txBody>
      </p:sp>
      <p:sp>
        <p:nvSpPr>
          <p:cNvPr id="4" name="Slide Number Placeholder 3"/>
          <p:cNvSpPr>
            <a:spLocks noGrp="1"/>
          </p:cNvSpPr>
          <p:nvPr>
            <p:ph type="sldNum" sz="quarter" idx="5"/>
          </p:nvPr>
        </p:nvSpPr>
        <p:spPr/>
        <p:txBody>
          <a:bodyPr/>
          <a:lstStyle/>
          <a:p>
            <a:fld id="{21DBDB6F-2F39-4F3C-8CFD-6927C8A8AF6A}" type="slidenum">
              <a:rPr lang="en-GB" smtClean="0"/>
              <a:t>4</a:t>
            </a:fld>
            <a:endParaRPr lang="en-GB"/>
          </a:p>
        </p:txBody>
      </p:sp>
    </p:spTree>
    <p:extLst>
      <p:ext uri="{BB962C8B-B14F-4D97-AF65-F5344CB8AC3E}">
        <p14:creationId xmlns:p14="http://schemas.microsoft.com/office/powerpoint/2010/main" val="1493622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Regional economies often encounter challenges such as limited investment, skills shortages, infrastructure gaps, and economic disparities, which can hinder growth and sustainability.</a:t>
            </a:r>
          </a:p>
        </p:txBody>
      </p:sp>
      <p:sp>
        <p:nvSpPr>
          <p:cNvPr id="4" name="Slide Number Placeholder 3"/>
          <p:cNvSpPr>
            <a:spLocks noGrp="1"/>
          </p:cNvSpPr>
          <p:nvPr>
            <p:ph type="sldNum" sz="quarter" idx="5"/>
          </p:nvPr>
        </p:nvSpPr>
        <p:spPr/>
        <p:txBody>
          <a:bodyPr/>
          <a:lstStyle/>
          <a:p>
            <a:fld id="{21DBDB6F-2F39-4F3C-8CFD-6927C8A8AF6A}" type="slidenum">
              <a:rPr lang="en-GB" smtClean="0"/>
              <a:t>5</a:t>
            </a:fld>
            <a:endParaRPr lang="en-GB"/>
          </a:p>
        </p:txBody>
      </p:sp>
    </p:spTree>
    <p:extLst>
      <p:ext uri="{BB962C8B-B14F-4D97-AF65-F5344CB8AC3E}">
        <p14:creationId xmlns:p14="http://schemas.microsoft.com/office/powerpoint/2010/main" val="4141367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Local opportunities include leveraging unique regional assets, fostering entrepreneurship, improving skills development, and mobilising community resources to stimulate economic development.</a:t>
            </a:r>
          </a:p>
        </p:txBody>
      </p:sp>
      <p:sp>
        <p:nvSpPr>
          <p:cNvPr id="4" name="Slide Number Placeholder 3"/>
          <p:cNvSpPr>
            <a:spLocks noGrp="1"/>
          </p:cNvSpPr>
          <p:nvPr>
            <p:ph type="sldNum" sz="quarter" idx="5"/>
          </p:nvPr>
        </p:nvSpPr>
        <p:spPr/>
        <p:txBody>
          <a:bodyPr/>
          <a:lstStyle/>
          <a:p>
            <a:fld id="{21DBDB6F-2F39-4F3C-8CFD-6927C8A8AF6A}" type="slidenum">
              <a:rPr lang="en-GB" smtClean="0"/>
              <a:t>6</a:t>
            </a:fld>
            <a:endParaRPr lang="en-GB"/>
          </a:p>
        </p:txBody>
      </p:sp>
    </p:spTree>
    <p:extLst>
      <p:ext uri="{BB962C8B-B14F-4D97-AF65-F5344CB8AC3E}">
        <p14:creationId xmlns:p14="http://schemas.microsoft.com/office/powerpoint/2010/main" val="656743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enterprises play a vital role by addressing unique regional needs. This section explains how they create jobs, tackle social and environmental challenges, and encourage innovation and entrepreneurship.</a:t>
            </a:r>
          </a:p>
        </p:txBody>
      </p:sp>
      <p:sp>
        <p:nvSpPr>
          <p:cNvPr id="4" name="Slide Number Placeholder 3"/>
          <p:cNvSpPr>
            <a:spLocks noGrp="1"/>
          </p:cNvSpPr>
          <p:nvPr>
            <p:ph type="sldNum" sz="quarter" idx="5"/>
          </p:nvPr>
        </p:nvSpPr>
        <p:spPr/>
        <p:txBody>
          <a:bodyPr/>
          <a:lstStyle/>
          <a:p>
            <a:fld id="{21DBDB6F-2F39-4F3C-8CFD-6927C8A8AF6A}" type="slidenum">
              <a:rPr lang="en-GB" smtClean="0"/>
              <a:t>7</a:t>
            </a:fld>
            <a:endParaRPr lang="en-GB"/>
          </a:p>
        </p:txBody>
      </p:sp>
    </p:spTree>
    <p:extLst>
      <p:ext uri="{BB962C8B-B14F-4D97-AF65-F5344CB8AC3E}">
        <p14:creationId xmlns:p14="http://schemas.microsoft.com/office/powerpoint/2010/main" val="2062426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enterprises generate employment opportunities, often targeting marginalised groups. They contribute to workforce skills development, enhancing employability within regional communities.</a:t>
            </a:r>
          </a:p>
        </p:txBody>
      </p:sp>
      <p:sp>
        <p:nvSpPr>
          <p:cNvPr id="4" name="Slide Number Placeholder 3"/>
          <p:cNvSpPr>
            <a:spLocks noGrp="1"/>
          </p:cNvSpPr>
          <p:nvPr>
            <p:ph type="sldNum" sz="quarter" idx="5"/>
          </p:nvPr>
        </p:nvSpPr>
        <p:spPr/>
        <p:txBody>
          <a:bodyPr/>
          <a:lstStyle/>
          <a:p>
            <a:fld id="{21DBDB6F-2F39-4F3C-8CFD-6927C8A8AF6A}" type="slidenum">
              <a:rPr lang="en-GB" smtClean="0"/>
              <a:t>8</a:t>
            </a:fld>
            <a:endParaRPr lang="en-GB"/>
          </a:p>
        </p:txBody>
      </p:sp>
    </p:spTree>
    <p:extLst>
      <p:ext uri="{BB962C8B-B14F-4D97-AF65-F5344CB8AC3E}">
        <p14:creationId xmlns:p14="http://schemas.microsoft.com/office/powerpoint/2010/main" val="4137943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focusing on social and environmental objectives, social enterprises help improve community wellbeing and sustainability, tackling issues that traditional businesses may overlook.</a:t>
            </a:r>
          </a:p>
        </p:txBody>
      </p:sp>
      <p:sp>
        <p:nvSpPr>
          <p:cNvPr id="4" name="Slide Number Placeholder 3"/>
          <p:cNvSpPr>
            <a:spLocks noGrp="1"/>
          </p:cNvSpPr>
          <p:nvPr>
            <p:ph type="sldNum" sz="quarter" idx="5"/>
          </p:nvPr>
        </p:nvSpPr>
        <p:spPr/>
        <p:txBody>
          <a:bodyPr/>
          <a:lstStyle/>
          <a:p>
            <a:fld id="{21DBDB6F-2F39-4F3C-8CFD-6927C8A8AF6A}" type="slidenum">
              <a:rPr lang="en-GB" smtClean="0"/>
              <a:t>9</a:t>
            </a:fld>
            <a:endParaRPr lang="en-GB"/>
          </a:p>
        </p:txBody>
      </p:sp>
    </p:spTree>
    <p:extLst>
      <p:ext uri="{BB962C8B-B14F-4D97-AF65-F5344CB8AC3E}">
        <p14:creationId xmlns:p14="http://schemas.microsoft.com/office/powerpoint/2010/main" val="2918408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enterprises stimulate local innovation by developing new business models and solutions that respond to regional challenges, fostering a culture of entrepreneurship.</a:t>
            </a:r>
          </a:p>
        </p:txBody>
      </p:sp>
      <p:sp>
        <p:nvSpPr>
          <p:cNvPr id="4" name="Slide Number Placeholder 3"/>
          <p:cNvSpPr>
            <a:spLocks noGrp="1"/>
          </p:cNvSpPr>
          <p:nvPr>
            <p:ph type="sldNum" sz="quarter" idx="5"/>
          </p:nvPr>
        </p:nvSpPr>
        <p:spPr/>
        <p:txBody>
          <a:bodyPr/>
          <a:lstStyle/>
          <a:p>
            <a:fld id="{21DBDB6F-2F39-4F3C-8CFD-6927C8A8AF6A}" type="slidenum">
              <a:rPr lang="en-GB" smtClean="0"/>
              <a:t>10</a:t>
            </a:fld>
            <a:endParaRPr lang="en-GB"/>
          </a:p>
        </p:txBody>
      </p:sp>
    </p:spTree>
    <p:extLst>
      <p:ext uri="{BB962C8B-B14F-4D97-AF65-F5344CB8AC3E}">
        <p14:creationId xmlns:p14="http://schemas.microsoft.com/office/powerpoint/2010/main" val="1149977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Examining real-world examples provides insight into how social enterprises impact regional economies. This section highlights initiatives in the UK, their outcomes, and key lessons learned.</a:t>
            </a:r>
          </a:p>
        </p:txBody>
      </p:sp>
      <p:sp>
        <p:nvSpPr>
          <p:cNvPr id="4" name="Slide Number Placeholder 3"/>
          <p:cNvSpPr>
            <a:spLocks noGrp="1"/>
          </p:cNvSpPr>
          <p:nvPr>
            <p:ph type="sldNum" sz="quarter" idx="5"/>
          </p:nvPr>
        </p:nvSpPr>
        <p:spPr/>
        <p:txBody>
          <a:bodyPr/>
          <a:lstStyle/>
          <a:p>
            <a:fld id="{21DBDB6F-2F39-4F3C-8CFD-6927C8A8AF6A}" type="slidenum">
              <a:rPr lang="en-GB" smtClean="0"/>
              <a:t>11</a:t>
            </a:fld>
            <a:endParaRPr lang="en-GB"/>
          </a:p>
        </p:txBody>
      </p:sp>
    </p:spTree>
    <p:extLst>
      <p:ext uri="{BB962C8B-B14F-4D97-AF65-F5344CB8AC3E}">
        <p14:creationId xmlns:p14="http://schemas.microsoft.com/office/powerpoint/2010/main" val="22284526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Various UK regions have witnessed successful social enterprise projects that revitalise local economies, support communities, and address specific regional issues effectively.</a:t>
            </a:r>
          </a:p>
        </p:txBody>
      </p:sp>
      <p:sp>
        <p:nvSpPr>
          <p:cNvPr id="4" name="Slide Number Placeholder 3"/>
          <p:cNvSpPr>
            <a:spLocks noGrp="1"/>
          </p:cNvSpPr>
          <p:nvPr>
            <p:ph type="sldNum" sz="quarter" idx="5"/>
          </p:nvPr>
        </p:nvSpPr>
        <p:spPr/>
        <p:txBody>
          <a:bodyPr/>
          <a:lstStyle/>
          <a:p>
            <a:fld id="{21DBDB6F-2F39-4F3C-8CFD-6927C8A8AF6A}" type="slidenum">
              <a:rPr lang="en-GB" smtClean="0"/>
              <a:t>12</a:t>
            </a:fld>
            <a:endParaRPr lang="en-GB"/>
          </a:p>
        </p:txBody>
      </p:sp>
    </p:spTree>
    <p:extLst>
      <p:ext uri="{BB962C8B-B14F-4D97-AF65-F5344CB8AC3E}">
        <p14:creationId xmlns:p14="http://schemas.microsoft.com/office/powerpoint/2010/main" val="12646343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Measuring impact is essential to understand the effectiveness of social enterprises. Outcomes often include economic growth, social inclusion, and environmental improvements.</a:t>
            </a:r>
          </a:p>
        </p:txBody>
      </p:sp>
      <p:sp>
        <p:nvSpPr>
          <p:cNvPr id="4" name="Slide Number Placeholder 3"/>
          <p:cNvSpPr>
            <a:spLocks noGrp="1"/>
          </p:cNvSpPr>
          <p:nvPr>
            <p:ph type="sldNum" sz="quarter" idx="5"/>
          </p:nvPr>
        </p:nvSpPr>
        <p:spPr/>
        <p:txBody>
          <a:bodyPr/>
          <a:lstStyle/>
          <a:p>
            <a:fld id="{21DBDB6F-2F39-4F3C-8CFD-6927C8A8AF6A}" type="slidenum">
              <a:rPr lang="en-GB" smtClean="0"/>
              <a:t>13</a:t>
            </a:fld>
            <a:endParaRPr lang="en-GB"/>
          </a:p>
        </p:txBody>
      </p:sp>
    </p:spTree>
    <p:extLst>
      <p:ext uri="{BB962C8B-B14F-4D97-AF65-F5344CB8AC3E}">
        <p14:creationId xmlns:p14="http://schemas.microsoft.com/office/powerpoint/2010/main" val="1669521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Successful social enterprises share common characteristics such as community engagement, adaptive strategies, and strong partnerships, providing valuable lessons for future initiatives.</a:t>
            </a:r>
          </a:p>
        </p:txBody>
      </p:sp>
      <p:sp>
        <p:nvSpPr>
          <p:cNvPr id="4" name="Slide Number Placeholder 3"/>
          <p:cNvSpPr>
            <a:spLocks noGrp="1"/>
          </p:cNvSpPr>
          <p:nvPr>
            <p:ph type="sldNum" sz="quarter" idx="5"/>
          </p:nvPr>
        </p:nvSpPr>
        <p:spPr/>
        <p:txBody>
          <a:bodyPr/>
          <a:lstStyle/>
          <a:p>
            <a:fld id="{21DBDB6F-2F39-4F3C-8CFD-6927C8A8AF6A}" type="slidenum">
              <a:rPr lang="en-GB" smtClean="0"/>
              <a:t>14</a:t>
            </a:fld>
            <a:endParaRPr lang="en-GB"/>
          </a:p>
        </p:txBody>
      </p:sp>
    </p:spTree>
    <p:extLst>
      <p:ext uri="{BB962C8B-B14F-4D97-AF65-F5344CB8AC3E}">
        <p14:creationId xmlns:p14="http://schemas.microsoft.com/office/powerpoint/2010/main" val="25668029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growth of social enterprises depends on supportive policies, collaboration with stakeholders, and adapting to future challenges. This section looks at these dynamics.</a:t>
            </a:r>
          </a:p>
        </p:txBody>
      </p:sp>
      <p:sp>
        <p:nvSpPr>
          <p:cNvPr id="4" name="Slide Number Placeholder 3"/>
          <p:cNvSpPr>
            <a:spLocks noGrp="1"/>
          </p:cNvSpPr>
          <p:nvPr>
            <p:ph type="sldNum" sz="quarter" idx="5"/>
          </p:nvPr>
        </p:nvSpPr>
        <p:spPr/>
        <p:txBody>
          <a:bodyPr/>
          <a:lstStyle/>
          <a:p>
            <a:fld id="{21DBDB6F-2F39-4F3C-8CFD-6927C8A8AF6A}" type="slidenum">
              <a:rPr lang="en-GB" smtClean="0"/>
              <a:t>15</a:t>
            </a:fld>
            <a:endParaRPr lang="en-GB"/>
          </a:p>
        </p:txBody>
      </p:sp>
    </p:spTree>
    <p:extLst>
      <p:ext uri="{BB962C8B-B14F-4D97-AF65-F5344CB8AC3E}">
        <p14:creationId xmlns:p14="http://schemas.microsoft.com/office/powerpoint/2010/main" val="40418545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Government initiatives and funding schemes play a fundamental role in enabling social enterprises to scale up and sustain their activities within regional economies.</a:t>
            </a:r>
          </a:p>
        </p:txBody>
      </p:sp>
      <p:sp>
        <p:nvSpPr>
          <p:cNvPr id="4" name="Slide Number Placeholder 3"/>
          <p:cNvSpPr>
            <a:spLocks noGrp="1"/>
          </p:cNvSpPr>
          <p:nvPr>
            <p:ph type="sldNum" sz="quarter" idx="5"/>
          </p:nvPr>
        </p:nvSpPr>
        <p:spPr/>
        <p:txBody>
          <a:bodyPr/>
          <a:lstStyle/>
          <a:p>
            <a:fld id="{21DBDB6F-2F39-4F3C-8CFD-6927C8A8AF6A}" type="slidenum">
              <a:rPr lang="en-GB" smtClean="0"/>
              <a:t>16</a:t>
            </a:fld>
            <a:endParaRPr lang="en-GB"/>
          </a:p>
        </p:txBody>
      </p:sp>
    </p:spTree>
    <p:extLst>
      <p:ext uri="{BB962C8B-B14F-4D97-AF65-F5344CB8AC3E}">
        <p14:creationId xmlns:p14="http://schemas.microsoft.com/office/powerpoint/2010/main" val="30473750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Partnerships with local authorities, businesses, and community groups enhance the effectiveness and reach of social enterprises, driving inclusive regional development.</a:t>
            </a:r>
          </a:p>
        </p:txBody>
      </p:sp>
      <p:sp>
        <p:nvSpPr>
          <p:cNvPr id="4" name="Slide Number Placeholder 3"/>
          <p:cNvSpPr>
            <a:spLocks noGrp="1"/>
          </p:cNvSpPr>
          <p:nvPr>
            <p:ph type="sldNum" sz="quarter" idx="5"/>
          </p:nvPr>
        </p:nvSpPr>
        <p:spPr/>
        <p:txBody>
          <a:bodyPr/>
          <a:lstStyle/>
          <a:p>
            <a:fld id="{21DBDB6F-2F39-4F3C-8CFD-6927C8A8AF6A}" type="slidenum">
              <a:rPr lang="en-GB" smtClean="0"/>
              <a:t>17</a:t>
            </a:fld>
            <a:endParaRPr lang="en-GB"/>
          </a:p>
        </p:txBody>
      </p:sp>
    </p:spTree>
    <p:extLst>
      <p:ext uri="{BB962C8B-B14F-4D97-AF65-F5344CB8AC3E}">
        <p14:creationId xmlns:p14="http://schemas.microsoft.com/office/powerpoint/2010/main" val="23532795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Looking ahead, social enterprises must navigate challenges such as evolving policy environments and economic pressures while leveraging opportunities in technology and social innovation.</a:t>
            </a:r>
          </a:p>
        </p:txBody>
      </p:sp>
      <p:sp>
        <p:nvSpPr>
          <p:cNvPr id="4" name="Slide Number Placeholder 3"/>
          <p:cNvSpPr>
            <a:spLocks noGrp="1"/>
          </p:cNvSpPr>
          <p:nvPr>
            <p:ph type="sldNum" sz="quarter" idx="5"/>
          </p:nvPr>
        </p:nvSpPr>
        <p:spPr/>
        <p:txBody>
          <a:bodyPr/>
          <a:lstStyle/>
          <a:p>
            <a:fld id="{21DBDB6F-2F39-4F3C-8CFD-6927C8A8AF6A}" type="slidenum">
              <a:rPr lang="en-GB" smtClean="0"/>
              <a:t>18</a:t>
            </a:fld>
            <a:endParaRPr lang="en-GB"/>
          </a:p>
        </p:txBody>
      </p:sp>
    </p:spTree>
    <p:extLst>
      <p:ext uri="{BB962C8B-B14F-4D97-AF65-F5344CB8AC3E}">
        <p14:creationId xmlns:p14="http://schemas.microsoft.com/office/powerpoint/2010/main" val="3684405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enterprises are key drivers in strengthening regional economies by fostering job creation, innovation, and social inclusion. Supportive policies and collaborative efforts will be crucial to their continued success and impact.</a:t>
            </a:r>
          </a:p>
        </p:txBody>
      </p:sp>
      <p:sp>
        <p:nvSpPr>
          <p:cNvPr id="4" name="Slide Number Placeholder 3"/>
          <p:cNvSpPr>
            <a:spLocks noGrp="1"/>
          </p:cNvSpPr>
          <p:nvPr>
            <p:ph type="sldNum" sz="quarter" idx="5"/>
          </p:nvPr>
        </p:nvSpPr>
        <p:spPr/>
        <p:txBody>
          <a:bodyPr/>
          <a:lstStyle/>
          <a:p>
            <a:fld id="{21DBDB6F-2F39-4F3C-8CFD-6927C8A8AF6A}" type="slidenum">
              <a:rPr lang="en-GB" smtClean="0"/>
              <a:t>19</a:t>
            </a:fld>
            <a:endParaRPr lang="en-GB"/>
          </a:p>
        </p:txBody>
      </p:sp>
    </p:spTree>
    <p:extLst>
      <p:ext uri="{BB962C8B-B14F-4D97-AF65-F5344CB8AC3E}">
        <p14:creationId xmlns:p14="http://schemas.microsoft.com/office/powerpoint/2010/main" val="1386778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anchor="t">
            <a:normAutofit/>
          </a:bodyPr>
          <a:lstStyle>
            <a:lvl1pPr algn="l">
              <a:defRPr sz="9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F91071A-A69E-4756-A27D-7C7C5F9F32BB}" type="datetime1">
              <a:rPr lang="en-US" smtClean="0"/>
              <a:t>11/4/2025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303028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0D1C923-C708-4EAA-A92A-FF81A8F7DA0D}" type="datetime1">
              <a:rPr lang="en-US" smtClean="0"/>
              <a:t>11/4/2025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1806964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anchor="t">
            <a:normAutofit/>
          </a:bodyPr>
          <a:lstStyle>
            <a:lvl1pPr algn="l">
              <a:defRPr sz="125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761AAA3-5155-4231-8EEA-4F6426D8887B}" type="datetime1">
              <a:rPr lang="en-US" smtClean="0"/>
              <a:t>11/4/2025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5751303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t">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A94E042F-6826-4E41-A6B0-8BF606E4151E}" type="datetime1">
              <a:rPr lang="en-US" smtClean="0"/>
              <a:t>11/4/2025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7411104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5591348"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srcRect/>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3E408205-B154-4943-AEBC-86E16421E5DB}" type="datetime1">
              <a:rPr lang="en-US" smtClean="0"/>
              <a:t>11/4/2025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7270550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D144122-2A67-493C-895E-2682608B0F6A}" type="datetime1">
              <a:rPr lang="en-US" smtClean="0"/>
              <a:t>11/4/2025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p:nvPr>
        </p:nvSpPr>
        <p:spPr>
          <a:xfrm>
            <a:off x="6517247" y="342900"/>
            <a:ext cx="5334000"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a:blip r:embed="rId2"/>
            <a:stretch>
              <a:fillRect/>
            </a:stretch>
          </a:blipFill>
        </p:spPr>
        <p:txBody>
          <a:bodyPr wrap="square">
            <a:noAutofit/>
          </a:bodyPr>
          <a:lstStyle/>
          <a:p>
            <a:endParaRPr lang="en-US" dirty="0"/>
          </a:p>
        </p:txBody>
      </p:sp>
    </p:spTree>
    <p:extLst>
      <p:ext uri="{BB962C8B-B14F-4D97-AF65-F5344CB8AC3E}">
        <p14:creationId xmlns:p14="http://schemas.microsoft.com/office/powerpoint/2010/main" val="78985072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347472"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486A74E5-A9C0-4E5C-851E-13F6D920EA1A}" type="datetime1">
              <a:rPr lang="en-US" smtClean="0"/>
              <a:t>11/4/2025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9089939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userDrawn="1"/>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188DBF3-F598-4A31-8E9B-511F7F0D5E47}" type="datetime1">
              <a:rPr lang="en-US" smtClean="0"/>
              <a:t>11/4/2025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1509220106"/>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3188DBF3-F598-4A31-8E9B-511F7F0D5E47}" type="datetime1">
              <a:rPr lang="en-US" smtClean="0"/>
              <a:pPr/>
              <a:t>11/4/2025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252864243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11/4/2025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1654094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3" y="1012952"/>
            <a:ext cx="4023360" cy="1636776"/>
          </a:xfrm>
        </p:spPr>
        <p:txBody>
          <a:bodyPr anchor="b">
            <a:normAutofit/>
          </a:bodyPr>
          <a:lstStyle>
            <a:lvl1pPr>
              <a:defRPr sz="4800"/>
            </a:lvl1pPr>
          </a:lstStyle>
          <a:p>
            <a:r>
              <a:rPr lang="en-US"/>
              <a:t>Click to edit Master title style</a:t>
            </a:r>
          </a:p>
        </p:txBody>
      </p:sp>
      <p:sp>
        <p:nvSpPr>
          <p:cNvPr id="10" name="Picture Placeholder 7">
            <a:extLst>
              <a:ext uri="{FF2B5EF4-FFF2-40B4-BE49-F238E27FC236}">
                <a16:creationId xmlns:a16="http://schemas.microsoft.com/office/drawing/2014/main" id="{BA22E09C-1954-DBFC-E669-2449D22D2D2E}"/>
              </a:ext>
            </a:extLst>
          </p:cNvPr>
          <p:cNvSpPr>
            <a:spLocks noGrp="1"/>
          </p:cNvSpPr>
          <p:nvPr>
            <p:ph type="pic" sz="quarter" idx="14"/>
          </p:nvPr>
        </p:nvSpPr>
        <p:spPr>
          <a:xfrm>
            <a:off x="342901" y="345109"/>
            <a:ext cx="6714969" cy="6163508"/>
          </a:xfrm>
          <a:custGeom>
            <a:avLst/>
            <a:gdLst>
              <a:gd name="connsiteX0" fmla="*/ 312551 w 6714969"/>
              <a:gd name="connsiteY0" fmla="*/ 0 h 6163508"/>
              <a:gd name="connsiteX1" fmla="*/ 6402418 w 6714969"/>
              <a:gd name="connsiteY1" fmla="*/ 0 h 6163508"/>
              <a:gd name="connsiteX2" fmla="*/ 6714969 w 6714969"/>
              <a:gd name="connsiteY2" fmla="*/ 312551 h 6163508"/>
              <a:gd name="connsiteX3" fmla="*/ 6714969 w 6714969"/>
              <a:gd name="connsiteY3" fmla="*/ 5850957 h 6163508"/>
              <a:gd name="connsiteX4" fmla="*/ 6402418 w 6714969"/>
              <a:gd name="connsiteY4" fmla="*/ 6163508 h 6163508"/>
              <a:gd name="connsiteX5" fmla="*/ 312551 w 6714969"/>
              <a:gd name="connsiteY5" fmla="*/ 6163508 h 6163508"/>
              <a:gd name="connsiteX6" fmla="*/ 0 w 6714969"/>
              <a:gd name="connsiteY6" fmla="*/ 5850957 h 6163508"/>
              <a:gd name="connsiteX7" fmla="*/ 0 w 6714969"/>
              <a:gd name="connsiteY7" fmla="*/ 312551 h 6163508"/>
              <a:gd name="connsiteX8" fmla="*/ 312551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312551" y="0"/>
                </a:moveTo>
                <a:lnTo>
                  <a:pt x="6402418" y="0"/>
                </a:lnTo>
                <a:cubicBezTo>
                  <a:pt x="6575035" y="0"/>
                  <a:pt x="6714969" y="139934"/>
                  <a:pt x="6714969" y="312551"/>
                </a:cubicBezTo>
                <a:lnTo>
                  <a:pt x="6714969" y="5850957"/>
                </a:lnTo>
                <a:cubicBezTo>
                  <a:pt x="6714969" y="6023574"/>
                  <a:pt x="6575035" y="6163508"/>
                  <a:pt x="6402418" y="6163508"/>
                </a:cubicBezTo>
                <a:lnTo>
                  <a:pt x="312551" y="6163508"/>
                </a:lnTo>
                <a:cubicBezTo>
                  <a:pt x="139934" y="6163508"/>
                  <a:pt x="0" y="6023574"/>
                  <a:pt x="0" y="5850957"/>
                </a:cubicBezTo>
                <a:lnTo>
                  <a:pt x="0" y="312551"/>
                </a:lnTo>
                <a:cubicBezTo>
                  <a:pt x="0" y="139934"/>
                  <a:pt x="139934" y="0"/>
                  <a:pt x="312551" y="0"/>
                </a:cubicBezTo>
                <a:close/>
              </a:path>
            </a:pathLst>
          </a:custGeom>
          <a:blipFill>
            <a:blip r:embed="rId2"/>
            <a:stretch>
              <a:fillRect/>
            </a:stretch>
          </a:blipFill>
        </p:spPr>
        <p:txBody>
          <a:bodyPr wrap="square">
            <a:noAutofit/>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11/4/2025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66872621"/>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39D5A0-3316-4C32-929A-0D0DB97D10BB}" type="datetime1">
              <a:rPr lang="en-US" smtClean="0"/>
              <a:t>11/4/2025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57348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FBBADD7-305F-4EB9-8736-D791FAF7A4D4}" type="datetime1">
              <a:rPr lang="en-US" smtClean="0"/>
              <a:t>11/4/2025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523440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80"/>
            <a:ext cx="11328845" cy="74066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9768" y="1380744"/>
            <a:ext cx="11328844" cy="49011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649238A-C249-43B5-82BC-D29F8CAE992A}" type="datetime1">
              <a:rPr lang="en-US" smtClean="0"/>
              <a:t>11/4/2025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41295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4546182-1DDF-4ACE-B05D-D855179AB21D}" type="datetime1">
              <a:rPr lang="en-US" smtClean="0"/>
              <a:t>11/4/2025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362319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879F24-F3CA-4AD0-8BF8-AB0BBB30EE08}" type="datetime1">
              <a:rPr lang="en-US" smtClean="0"/>
              <a:t>11/4/2025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431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342EAA-E00A-40E8-8E99-2669E0367007}" type="datetime1">
              <a:rPr lang="en-US" smtClean="0"/>
              <a:t>11/4/2025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68169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4035030-C135-4A24-944D-06B773D2F2E6}" type="datetime1">
              <a:rPr lang="en-US" smtClean="0"/>
              <a:t>11/4/2025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9725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0"/>
            <a:ext cx="7159752"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AA5E6FB-0D10-49C4-88DE-98215C666BA1}" type="datetime1">
              <a:rPr lang="en-US" smtClean="0"/>
              <a:t>11/4/2025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073389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242880F-92D7-4796-B72D-6CF83054BAF5}"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516277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523749-65BA-43BD-B2BF-FF5A4C96AE14}" type="datetime1">
              <a:rPr lang="en-US" smtClean="0"/>
              <a:t>11/4/2025</a:t>
            </a:fld>
            <a:endParaRPr lang="en-US" dirty="0"/>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893511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561C12A-E1D5-4BE9-85D9-F221F70F4931}"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855659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7BBDBE6-5750-4902-BDAA-20F546DD8AD7}" type="datetime1">
              <a:rPr lang="en-US" smtClean="0"/>
              <a:t>11/4/2025</a:t>
            </a:fld>
            <a:endParaRPr lang="en-US" dirty="0"/>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p:nvPr>
        </p:nvSpPr>
        <p:spPr>
          <a:xfrm>
            <a:off x="8046768"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147252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865639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91A4764-83A9-4A81-9507-BED109D81520}" type="datetime1">
              <a:rPr lang="en-US" smtClean="0"/>
              <a:t>11/4/2025</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372597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107070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D479CC6-BB04-42D6-AB0C-BAA184663D94}" type="datetime1">
              <a:rPr lang="en-US" smtClean="0"/>
              <a:t>11/4/2025</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682631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B3D66E4-8050-49E4-B8D2-06214BFB7C0A}"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524267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4502843"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AEA2F-0823-4BD6-88F7-6D0D98F52C93}"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464026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06092A99-204A-46CE-8F70-09D6B2D34877}"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576740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111854"/>
            <a:ext cx="3739279" cy="1389888"/>
          </a:xfrm>
        </p:spPr>
        <p:txBody>
          <a:bodyPr anchor="t">
            <a:normAutofit/>
          </a:bodyPr>
          <a:lstStyle>
            <a:lvl1pPr>
              <a:defRPr sz="3200"/>
            </a:lvl1pPr>
          </a:lstStyle>
          <a:p>
            <a:r>
              <a:rPr lang="en-US"/>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p:nvPr>
        </p:nvSpPr>
        <p:spPr>
          <a:xfrm>
            <a:off x="339373" y="320043"/>
            <a:ext cx="11509730"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8749EA3-15DE-451B-A24B-ACC8EA0B6D09}" type="datetime1">
              <a:rPr lang="en-US" smtClean="0"/>
              <a:t>11/4/2025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482544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p:nvPr>
        </p:nvSpPr>
        <p:spPr>
          <a:xfrm>
            <a:off x="339373" y="320042"/>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F1343DB-FCC0-4D52-80F2-173D55390D61}" type="datetime1">
              <a:rPr lang="en-US" smtClean="0"/>
              <a:t>11/4/2025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468987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57C7506-9AD1-49AD-BE44-C83E35401EAD}" type="datetime1">
              <a:rPr lang="en-US" smtClean="0"/>
              <a:t>11/4/2025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810816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40080"/>
            <a:ext cx="11155680" cy="970463"/>
          </a:xfrm>
        </p:spPr>
        <p:txBody>
          <a:bodyPr anchor="ctr"/>
          <a:lstStyle/>
          <a:p>
            <a:r>
              <a:rPr lang="en-US"/>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F94BF2A-D949-4DFB-9912-9D6234B797F2}"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1275854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563594C-FF61-4FB6-A5E4-597CB7D69CB6}"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966322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9D205C6-AA77-4A66-BB27-EE68DDD0D193}"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1436253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ig Number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64F05DF3-EEC7-45DF-A943-3E12702079E5}" type="datetime1">
              <a:rPr lang="en-US" smtClean="0"/>
              <a:t>11/4/2025</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5" y="4989044"/>
            <a:ext cx="11201399" cy="1225296"/>
          </a:xfrm>
        </p:spPr>
        <p:txBody>
          <a:bodyPr>
            <a:normAutofit/>
          </a:bodyPr>
          <a:lstStyle>
            <a:lvl1pPr marL="0" indent="0" algn="ctr">
              <a:buNone/>
              <a:defRPr sz="2400">
                <a:solidFill>
                  <a:schemeClr val="tx2">
                    <a:lumMod val="90000"/>
                    <a:lumOff val="10000"/>
                  </a:schemeClr>
                </a:solidFill>
              </a:defRPr>
            </a:lvl1pPr>
            <a:lvl2pPr marL="228600" indent="0" algn="ctr">
              <a:buNone/>
              <a:defRPr sz="2000">
                <a:solidFill>
                  <a:schemeClr val="tx2">
                    <a:lumMod val="90000"/>
                    <a:lumOff val="10000"/>
                  </a:schemeClr>
                </a:solidFill>
              </a:defRPr>
            </a:lvl2pPr>
            <a:lvl3pPr marL="457200" indent="0" algn="ctr">
              <a:buNone/>
              <a:defRPr sz="1800">
                <a:solidFill>
                  <a:schemeClr val="tx2">
                    <a:lumMod val="90000"/>
                    <a:lumOff val="10000"/>
                  </a:schemeClr>
                </a:solidFill>
              </a:defRPr>
            </a:lvl3pPr>
            <a:lvl4pPr marL="685800" indent="0" algn="ctr">
              <a:buNone/>
              <a:defRPr sz="1600">
                <a:solidFill>
                  <a:schemeClr val="tx2">
                    <a:lumMod val="90000"/>
                    <a:lumOff val="10000"/>
                  </a:schemeClr>
                </a:solidFill>
              </a:defRPr>
            </a:lvl4pPr>
            <a:lvl5pPr marL="914400" indent="0" algn="ctr">
              <a:buNone/>
              <a:defRPr sz="14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6894361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4F39EAFF-A363-4554-A2A5-F61FABD0CE04}" type="datetime1">
              <a:rPr lang="en-US" smtClean="0"/>
              <a:t>11/4/2025</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6" y="4989044"/>
            <a:ext cx="11201400" cy="1225296"/>
          </a:xfrm>
        </p:spPr>
        <p:txBody>
          <a:bodyPr>
            <a:normAutofit/>
          </a:bodyPr>
          <a:lstStyle>
            <a:lvl1pPr marL="0" indent="0" algn="ctr">
              <a:buNone/>
              <a:defRPr sz="2800"/>
            </a:lvl1pPr>
            <a:lvl2pPr marL="228600" indent="0" algn="ctr">
              <a:buNone/>
              <a:defRPr sz="2400"/>
            </a:lvl2pPr>
            <a:lvl3pPr marL="457200" indent="0" algn="ctr">
              <a:buNone/>
              <a:defRPr sz="2000"/>
            </a:lvl3pPr>
            <a:lvl4pPr marL="685800" indent="0" algn="ctr">
              <a:buNone/>
              <a:defRPr sz="1800"/>
            </a:lvl4pPr>
            <a:lvl5pPr marL="914400" indent="0" algn="ctr">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9578694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29768" y="603504"/>
            <a:ext cx="11201400" cy="4206240"/>
          </a:xfrm>
        </p:spPr>
        <p:txBody>
          <a:bodyPr>
            <a:normAutofit/>
          </a:bodyPr>
          <a:lstStyle>
            <a:lvl1pPr algn="l">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90F47950-0717-4110-9557-F08D8A545BF8}" type="datetime1">
              <a:rPr lang="en-US" smtClean="0"/>
              <a:t>11/4/2025</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29768" y="4809744"/>
            <a:ext cx="5897880" cy="1353312"/>
          </a:xfrm>
        </p:spPr>
        <p:txBody>
          <a:bodyPr>
            <a:normAutofit/>
          </a:bodyPr>
          <a:lstStyle>
            <a:lvl1pPr marL="0" indent="0" algn="l">
              <a:buNone/>
              <a:defRPr sz="2800">
                <a:solidFill>
                  <a:schemeClr val="tx2">
                    <a:lumMod val="90000"/>
                    <a:lumOff val="10000"/>
                  </a:schemeClr>
                </a:solidFill>
              </a:defRPr>
            </a:lvl1pPr>
            <a:lvl2pPr marL="228600" indent="0" algn="l">
              <a:buNone/>
              <a:defRPr sz="2400">
                <a:solidFill>
                  <a:schemeClr val="tx2">
                    <a:lumMod val="90000"/>
                    <a:lumOff val="10000"/>
                  </a:schemeClr>
                </a:solidFill>
              </a:defRPr>
            </a:lvl2pPr>
            <a:lvl3pPr marL="457200" indent="0" algn="l">
              <a:buNone/>
              <a:defRPr sz="2000">
                <a:solidFill>
                  <a:schemeClr val="tx2">
                    <a:lumMod val="90000"/>
                    <a:lumOff val="10000"/>
                  </a:schemeClr>
                </a:solidFill>
              </a:defRPr>
            </a:lvl3pPr>
            <a:lvl4pPr marL="685800" indent="0" algn="l">
              <a:buNone/>
              <a:defRPr sz="1800">
                <a:solidFill>
                  <a:schemeClr val="tx2">
                    <a:lumMod val="90000"/>
                    <a:lumOff val="10000"/>
                  </a:schemeClr>
                </a:solidFill>
              </a:defRPr>
            </a:lvl4pPr>
            <a:lvl5pPr marL="914400" indent="0" algn="l">
              <a:buNone/>
              <a:defRPr sz="16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52930228"/>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911F94A-833D-4D19-8ACB-52DAEF08569A}" type="datetime1">
              <a:rPr lang="en-US" smtClean="0"/>
              <a:t>11/4/2025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675719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823376"/>
            <a:ext cx="9198864" cy="2875175"/>
          </a:xfrm>
        </p:spPr>
        <p:txBody>
          <a:bodyPr anchor="ctr">
            <a:normAutofit/>
          </a:bodyPr>
          <a:lstStyle>
            <a:lvl1pPr>
              <a:defRPr sz="44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350C3A70-5484-4418-A739-7B973E09E7E8}" type="datetime1">
              <a:rPr lang="en-US" smtClean="0"/>
              <a:t>11/4/2025</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276088"/>
            <a:ext cx="9198864" cy="466344"/>
          </a:xfrm>
        </p:spPr>
        <p:txBody>
          <a:bodyPr>
            <a:normAutofit/>
          </a:bodyPr>
          <a:lstStyle>
            <a:lvl1pPr marL="0" indent="0">
              <a:buNone/>
              <a:defRPr sz="2200" b="1">
                <a:solidFill>
                  <a:schemeClr val="tx2">
                    <a:lumMod val="75000"/>
                    <a:lumOff val="25000"/>
                  </a:schemeClr>
                </a:solidFill>
              </a:defRPr>
            </a:lvl1pPr>
            <a:lvl2pPr marL="228600" indent="0">
              <a:buNone/>
              <a:defRPr sz="2000" b="1">
                <a:solidFill>
                  <a:schemeClr val="tx2">
                    <a:lumMod val="75000"/>
                    <a:lumOff val="25000"/>
                  </a:schemeClr>
                </a:solidFill>
              </a:defRPr>
            </a:lvl2pPr>
            <a:lvl3pPr marL="457200" indent="0">
              <a:buNone/>
              <a:defRPr sz="1800" b="1">
                <a:solidFill>
                  <a:schemeClr val="tx2">
                    <a:lumMod val="75000"/>
                    <a:lumOff val="25000"/>
                  </a:schemeClr>
                </a:solidFill>
              </a:defRPr>
            </a:lvl3pPr>
            <a:lvl4pPr marL="685800" indent="0">
              <a:buNone/>
              <a:defRPr sz="1600" b="1">
                <a:solidFill>
                  <a:schemeClr val="tx2">
                    <a:lumMod val="75000"/>
                    <a:lumOff val="25000"/>
                  </a:schemeClr>
                </a:solidFill>
              </a:defRPr>
            </a:lvl4pPr>
            <a:lvl5pPr marL="914400" indent="0">
              <a:buNone/>
              <a:defRPr sz="1400" b="1">
                <a:solidFill>
                  <a:schemeClr val="tx2">
                    <a:lumMod val="75000"/>
                    <a:lumOff val="25000"/>
                  </a:schemeClr>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27402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4A9563B-AAD5-FEB6-A529-82D8BF95E524}"/>
              </a:ext>
            </a:extLst>
          </p:cNvPr>
          <p:cNvSpPr/>
          <p:nvPr userDrawn="1"/>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655064" y="2092751"/>
            <a:ext cx="8695944" cy="2128102"/>
          </a:xfrm>
        </p:spPr>
        <p:txBody>
          <a:bodyPr anchor="ctr">
            <a:normAutofit/>
          </a:bodyPr>
          <a:lstStyle>
            <a:lvl1pPr>
              <a:lnSpc>
                <a:spcPct val="100000"/>
              </a:lnSpc>
              <a:defRPr sz="38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23A9960C-742D-4508-821A-E36FD033CDBF}" type="datetime1">
              <a:rPr lang="en-US" smtClean="0"/>
              <a:t>11/4/2025</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655064" y="5120640"/>
            <a:ext cx="8695944" cy="621792"/>
          </a:xfrm>
        </p:spPr>
        <p:txBody>
          <a:bodyPr vert="horz" lIns="91440" tIns="45720" rIns="91440" bIns="45720" rtlCol="0" anchor="ctr">
            <a:normAutofit/>
          </a:bodyPr>
          <a:lstStyle>
            <a:lvl1pPr marL="0" indent="0">
              <a:buNone/>
              <a:defRPr lang="en-US" b="1" dirty="0"/>
            </a:lvl1pPr>
            <a:lvl2pPr marL="228600" indent="0">
              <a:buNone/>
              <a:defRPr lang="en-US" b="1" dirty="0"/>
            </a:lvl2pPr>
            <a:lvl3pPr marL="457200" indent="0">
              <a:buNone/>
              <a:defRPr lang="en-US" b="1" dirty="0"/>
            </a:lvl3pPr>
            <a:lvl4pPr marL="685800" indent="0">
              <a:buNone/>
              <a:defRPr lang="en-US" b="1" dirty="0"/>
            </a:lvl4pPr>
            <a:lvl5pPr marL="914400" indent="0">
              <a:buNone/>
              <a:defRPr lang="en-US" b="1"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04163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438912"/>
            <a:ext cx="9619488" cy="4526280"/>
          </a:xfrm>
        </p:spPr>
        <p:txBody>
          <a:bodyPr anchor="ctr">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B7E0D0A5-9A76-413F-B8E0-5A45841D7E46}" type="datetime1">
              <a:rPr lang="en-US" smtClean="0"/>
              <a:t>11/4/2025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5723372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1179576"/>
            <a:ext cx="9317736" cy="3785616"/>
          </a:xfrm>
        </p:spPr>
        <p:txBody>
          <a:bodyPr anchor="b">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ctr">
            <a:normAutofit/>
          </a:bodyPr>
          <a:lstStyle>
            <a:lvl1pPr marL="0" indent="0" algn="l">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D0AF003-CBE1-47D7-BB91-14D8E3A57039}" type="datetime1">
              <a:rPr lang="en-US" smtClean="0"/>
              <a:t>11/4/2025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2451622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8FEEC48-96C8-40C8-BC32-68BFC261013A}" type="datetime1">
              <a:rPr lang="en-US" smtClean="0"/>
              <a:t>11/4/2025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628416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7079F91-8FDB-4AB3-84FB-6B8E68AF702B}" type="datetime1">
              <a:rPr lang="en-US" smtClean="0"/>
              <a:t>11/4/2025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413607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0061D436-D43A-4662-BADB-33E2F793B997}" type="datetime1">
              <a:rPr lang="en-US" smtClean="0"/>
              <a:t>11/4/2025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8767078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1DC9DBE-31FF-4D71-B719-92EBAC3193CE}" type="datetime1">
              <a:rPr lang="en-US" smtClean="0"/>
              <a:t>11/4/2025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9610234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62F576B-5432-44C5-AE72-B8C78722FE99}" type="datetime1">
              <a:rPr lang="en-US" smtClean="0"/>
              <a:t>11/4/2025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221454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p:nvPr>
        </p:nvSpPr>
        <p:spPr>
          <a:xfrm>
            <a:off x="5063319" y="342901"/>
            <a:ext cx="6785782"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a:blip r:embed="rId2"/>
            <a:stretch>
              <a:fillRect/>
            </a:stretch>
          </a:blipFill>
        </p:spPr>
        <p:txBody>
          <a:bodyPr wrap="square">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4366CE1-0051-42BD-BBD3-CB4EC65FC51D}" type="datetime1">
              <a:rPr lang="en-US" smtClean="0"/>
              <a:t>11/4/2025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8240398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Autofit/>
          </a:bodyPr>
          <a:lstStyle>
            <a:lvl1pPr>
              <a:defRPr sz="8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D404B75-5BA7-423E-A6AE-B3781CB72AA9}" type="datetime1">
              <a:rPr lang="en-US" smtClean="0"/>
              <a:t>11/4/2025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9953452"/>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FC1F7B-2472-4057-932A-A13696216B5F}" type="datetime1">
              <a:rPr lang="en-US" smtClean="0"/>
              <a:t>11/4/2025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59530761"/>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800">
                <a:solidFill>
                  <a:schemeClr val="tx1"/>
                </a:solidFill>
              </a:defRPr>
            </a:lvl1pPr>
          </a:lstStyle>
          <a:p>
            <a:fld id="{8A7B9ABC-2BDA-432C-8D53-84813DB6E36F}" type="datetime1">
              <a:rPr lang="en-US" smtClean="0"/>
              <a:t>11/4/2025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107681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3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5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A5869-FD60-9F31-45F9-F509F615457A}"/>
              </a:ext>
            </a:extLst>
          </p:cNvPr>
          <p:cNvSpPr>
            <a:spLocks noGrp="1"/>
          </p:cNvSpPr>
          <p:nvPr>
            <p:ph type="ctrTitle"/>
          </p:nvPr>
        </p:nvSpPr>
        <p:spPr>
          <a:xfrm>
            <a:off x="429768" y="438912"/>
            <a:ext cx="9317736" cy="4453128"/>
          </a:xfrm>
        </p:spPr>
        <p:txBody>
          <a:bodyPr anchor="t">
            <a:normAutofit/>
          </a:bodyPr>
          <a:lstStyle/>
          <a:p>
            <a:r>
              <a:rPr lang="en-GB" sz="7400"/>
              <a:t>The Role of Social Enterprise in Strengthening Regional Economies</a:t>
            </a:r>
          </a:p>
        </p:txBody>
      </p:sp>
      <p:sp>
        <p:nvSpPr>
          <p:cNvPr id="3" name="Subtitle 2">
            <a:extLst>
              <a:ext uri="{FF2B5EF4-FFF2-40B4-BE49-F238E27FC236}">
                <a16:creationId xmlns:a16="http://schemas.microsoft.com/office/drawing/2014/main" id="{97E0AB17-D2B7-1BBC-D000-2C9317E43A59}"/>
              </a:ext>
            </a:extLst>
          </p:cNvPr>
          <p:cNvSpPr>
            <a:spLocks noGrp="1"/>
          </p:cNvSpPr>
          <p:nvPr>
            <p:ph type="subTitle" idx="1"/>
          </p:nvPr>
        </p:nvSpPr>
        <p:spPr>
          <a:xfrm>
            <a:off x="429768" y="4965192"/>
            <a:ext cx="5431536" cy="1289304"/>
          </a:xfrm>
        </p:spPr>
        <p:txBody>
          <a:bodyPr anchor="b">
            <a:normAutofit/>
          </a:bodyPr>
          <a:lstStyle/>
          <a:p>
            <a:r>
              <a:rPr lang="en-GB"/>
              <a:t>How social ventures boost local economic resilience</a:t>
            </a:r>
          </a:p>
        </p:txBody>
      </p:sp>
    </p:spTree>
    <p:extLst>
      <p:ext uri="{BB962C8B-B14F-4D97-AF65-F5344CB8AC3E}">
        <p14:creationId xmlns:p14="http://schemas.microsoft.com/office/powerpoint/2010/main" val="1363886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0A09A-BB48-0BE0-35D4-AE7BBE7B7C8D}"/>
              </a:ext>
            </a:extLst>
          </p:cNvPr>
          <p:cNvSpPr>
            <a:spLocks noGrp="1"/>
          </p:cNvSpPr>
          <p:nvPr>
            <p:ph type="title"/>
          </p:nvPr>
        </p:nvSpPr>
        <p:spPr>
          <a:xfrm>
            <a:off x="429768" y="411480"/>
            <a:ext cx="11045952" cy="1828800"/>
          </a:xfrm>
        </p:spPr>
        <p:txBody>
          <a:bodyPr anchor="t">
            <a:normAutofit/>
          </a:bodyPr>
          <a:lstStyle/>
          <a:p>
            <a:r>
              <a:rPr lang="en-GB"/>
              <a:t>Presentation Overview</a:t>
            </a:r>
          </a:p>
        </p:txBody>
      </p:sp>
      <p:sp>
        <p:nvSpPr>
          <p:cNvPr id="3" name="Content Placeholder 2">
            <a:extLst>
              <a:ext uri="{FF2B5EF4-FFF2-40B4-BE49-F238E27FC236}">
                <a16:creationId xmlns:a16="http://schemas.microsoft.com/office/drawing/2014/main" id="{E6F07998-F1DA-CBE8-C86D-47D2B97DF325}"/>
              </a:ext>
            </a:extLst>
          </p:cNvPr>
          <p:cNvSpPr>
            <a:spLocks noGrp="1"/>
          </p:cNvSpPr>
          <p:nvPr>
            <p:ph sz="quarter" idx="13"/>
            <p:extLst>
              <p:ext uri="{E7BDC344-281C-4309-B0C6-D0EE65EED2A8}">
                <p202:designPr xmlns:p202="http://schemas.microsoft.com/office/powerpoint/2020/02/main">
                  <p202:designTagLst>
                    <p202:designTag name="ARCH:1:CLS" val="BulletedText"/>
                  </p202:designTagLst>
                </p202:designPr>
              </p:ext>
            </p:extLst>
          </p:nvPr>
        </p:nvSpPr>
        <p:spPr>
          <a:xfrm>
            <a:off x="6272784" y="2423160"/>
            <a:ext cx="5202936" cy="3858768"/>
          </a:xfrm>
        </p:spPr>
        <p:txBody>
          <a:bodyPr>
            <a:normAutofit/>
          </a:bodyPr>
          <a:lstStyle/>
          <a:p>
            <a:pPr>
              <a:buFont typeface="Arial" panose="020B0604020202020204" pitchFamily="34" charset="0"/>
              <a:buChar char="•"/>
            </a:pPr>
            <a:r>
              <a:t>The Regional Economy: An Overview</a:t>
            </a:r>
          </a:p>
          <a:p>
            <a:pPr>
              <a:buFont typeface="Arial" panose="020B0604020202020204" pitchFamily="34" charset="0"/>
              <a:buChar char="•"/>
            </a:pPr>
            <a:r>
              <a:t>Mechanisms of Impact: How Social Enterprises Benefit Regional Economies</a:t>
            </a:r>
          </a:p>
          <a:p>
            <a:pPr>
              <a:buFont typeface="Arial" panose="020B0604020202020204" pitchFamily="34" charset="0"/>
              <a:buChar char="•"/>
            </a:pPr>
            <a:r>
              <a:t>Case Studies: Social Enterprise Success Stories in Regional Economies</a:t>
            </a:r>
          </a:p>
          <a:p>
            <a:pPr>
              <a:buFont typeface="Arial" panose="020B0604020202020204" pitchFamily="34" charset="0"/>
              <a:buChar char="•"/>
            </a:pPr>
            <a:r>
              <a:t>Policy, Support, and the Future of Social Enterprise in Regional Development</a:t>
            </a:r>
            <a:endParaRPr lang="en-GB"/>
          </a:p>
        </p:txBody>
      </p:sp>
    </p:spTree>
    <p:extLst>
      <p:ext uri="{BB962C8B-B14F-4D97-AF65-F5344CB8AC3E}">
        <p14:creationId xmlns:p14="http://schemas.microsoft.com/office/powerpoint/2010/main" val="11672300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00468-4840-DBB2-BBA1-54DE6AC9C027}"/>
              </a:ext>
            </a:extLst>
          </p:cNvPr>
          <p:cNvSpPr>
            <a:spLocks noGrp="1"/>
          </p:cNvSpPr>
          <p:nvPr>
            <p:ph type="title"/>
          </p:nvPr>
        </p:nvSpPr>
        <p:spPr>
          <a:xfrm>
            <a:off x="429768" y="1810512"/>
            <a:ext cx="7772400" cy="4562856"/>
          </a:xfrm>
        </p:spPr>
        <p:txBody>
          <a:bodyPr anchor="b">
            <a:normAutofit/>
          </a:bodyPr>
          <a:lstStyle/>
          <a:p>
            <a:r>
              <a:rPr lang="en-GB"/>
              <a:t>The Regional Economy: An Overview</a:t>
            </a:r>
          </a:p>
        </p:txBody>
      </p:sp>
      <p:sp>
        <p:nvSpPr>
          <p:cNvPr id="7" name="Text Placeholder 2">
            <a:extLst>
              <a:ext uri="{FF2B5EF4-FFF2-40B4-BE49-F238E27FC236}">
                <a16:creationId xmlns:a16="http://schemas.microsoft.com/office/drawing/2014/main" id="{789C3351-B419-8965-D4F7-A0F260AFEB88}"/>
              </a:ext>
            </a:extLst>
          </p:cNvPr>
          <p:cNvSpPr>
            <a:spLocks noGrp="1"/>
          </p:cNvSpPr>
          <p:nvPr>
            <p:ph type="body" idx="1"/>
          </p:nvPr>
        </p:nvSpPr>
        <p:spPr>
          <a:xfrm>
            <a:off x="429768" y="429768"/>
            <a:ext cx="7772400" cy="786384"/>
          </a:xfrm>
        </p:spPr>
        <p:txBody>
          <a:bodyPr/>
          <a:lstStyle/>
          <a:p>
            <a:endParaRPr lang="en-US"/>
          </a:p>
        </p:txBody>
      </p:sp>
    </p:spTree>
    <p:extLst>
      <p:ext uri="{BB962C8B-B14F-4D97-AF65-F5344CB8AC3E}">
        <p14:creationId xmlns:p14="http://schemas.microsoft.com/office/powerpoint/2010/main" val="11307608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77DA6-311F-324D-43D3-AE2A6758CACD}"/>
              </a:ext>
            </a:extLst>
          </p:cNvPr>
          <p:cNvSpPr>
            <a:spLocks noGrp="1"/>
          </p:cNvSpPr>
          <p:nvPr>
            <p:ph type="title"/>
          </p:nvPr>
        </p:nvSpPr>
        <p:spPr>
          <a:xfrm>
            <a:off x="429768" y="548639"/>
            <a:ext cx="4855464" cy="1453896"/>
          </a:xfrm>
        </p:spPr>
        <p:txBody>
          <a:bodyPr vert="horz" lIns="91440" tIns="45720" rIns="91440" bIns="45720" rtlCol="0" anchor="t">
            <a:normAutofit/>
          </a:bodyPr>
          <a:lstStyle/>
          <a:p>
            <a:r>
              <a:rPr lang="en-US" b="0" kern="1200">
                <a:latin typeface="+mj-lt"/>
                <a:ea typeface="+mj-ea"/>
                <a:cs typeface="+mj-cs"/>
              </a:rPr>
              <a:t>Definition and Components of a Regional Economy</a:t>
            </a:r>
          </a:p>
        </p:txBody>
      </p:sp>
      <p:pic>
        <p:nvPicPr>
          <p:cNvPr id="4" name="Content Placeholder 3" descr="online connected globe during time of crisis">
            <a:extLst>
              <a:ext uri="{FF2B5EF4-FFF2-40B4-BE49-F238E27FC236}">
                <a16:creationId xmlns:a16="http://schemas.microsoft.com/office/drawing/2014/main" id="{D16B54D4-DE35-4372-8B14-7A9BC33F2E55}"/>
              </a:ext>
            </a:extLst>
          </p:cNvPr>
          <p:cNvPicPr>
            <a:picLocks noGrp="1" noChangeAspect="1"/>
          </p:cNvPicPr>
          <p:nvPr>
            <p:ph type="pic" sz="quarter" idx="13"/>
          </p:nvPr>
        </p:nvPicPr>
        <p:blipFill>
          <a:blip r:embed="rId3"/>
          <a:srcRect l="11048" r="10040" b="3"/>
          <a:stretch>
            <a:fillRect/>
          </a:stretch>
        </p:blipFill>
        <p:spPr>
          <a:xfrm>
            <a:off x="510075" y="2293496"/>
            <a:ext cx="4775158" cy="4039043"/>
          </a:xfrm>
          <a:prstGeom prst="rect">
            <a:avLst/>
          </a:prstGeom>
          <a:noFill/>
        </p:spPr>
      </p:pic>
      <p:sp>
        <p:nvSpPr>
          <p:cNvPr id="5" name="TextBox 4">
            <a:extLst>
              <a:ext uri="{FF2B5EF4-FFF2-40B4-BE49-F238E27FC236}">
                <a16:creationId xmlns:a16="http://schemas.microsoft.com/office/drawing/2014/main" id="{136FBCDC-467C-4140-838A-82050DC1A423}"/>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GB" sz="1400" b="1"/>
              <a:t>Economic Activities</a:t>
            </a:r>
          </a:p>
          <a:p>
            <a:pPr marL="0" lvl="1" indent="0">
              <a:spcBef>
                <a:spcPts val="1000"/>
              </a:spcBef>
              <a:spcAft>
                <a:spcPts val="600"/>
              </a:spcAft>
              <a:buFont typeface="Arial" panose="020B0604020202020204" pitchFamily="34" charset="0"/>
              <a:buNone/>
            </a:pPr>
            <a:r>
              <a:rPr lang="en-GB" sz="1400"/>
              <a:t>Economic activities in a region involve production, trade, and services that drive local growth and development.</a:t>
            </a:r>
          </a:p>
          <a:p>
            <a:pPr marL="0" indent="0">
              <a:spcBef>
                <a:spcPts val="2500"/>
              </a:spcBef>
              <a:spcAft>
                <a:spcPts val="600"/>
              </a:spcAft>
              <a:buFont typeface="Arial" panose="020B0604020202020204" pitchFamily="34" charset="0"/>
              <a:buNone/>
            </a:pPr>
            <a:r>
              <a:rPr lang="en-GB" sz="1400" b="1"/>
              <a:t>Resources and Actors</a:t>
            </a:r>
          </a:p>
          <a:p>
            <a:pPr marL="0" lvl="1" indent="0">
              <a:spcBef>
                <a:spcPts val="1000"/>
              </a:spcBef>
              <a:spcAft>
                <a:spcPts val="600"/>
              </a:spcAft>
              <a:buFont typeface="Arial" panose="020B0604020202020204" pitchFamily="34" charset="0"/>
              <a:buNone/>
            </a:pPr>
            <a:r>
              <a:rPr lang="en-GB" sz="1400"/>
              <a:t>Resources and actors include natural assets, workforce, and businesses that contribute to the regional economic system.</a:t>
            </a:r>
          </a:p>
          <a:p>
            <a:pPr marL="0" indent="0">
              <a:spcBef>
                <a:spcPts val="2500"/>
              </a:spcBef>
              <a:spcAft>
                <a:spcPts val="600"/>
              </a:spcAft>
              <a:buFont typeface="Arial" panose="020B0604020202020204" pitchFamily="34" charset="0"/>
              <a:buNone/>
            </a:pPr>
            <a:r>
              <a:rPr lang="en-GB" sz="1400" b="1"/>
              <a:t>Infrastructure</a:t>
            </a:r>
          </a:p>
          <a:p>
            <a:pPr marL="0" lvl="1" indent="0">
              <a:spcBef>
                <a:spcPts val="1000"/>
              </a:spcBef>
              <a:spcAft>
                <a:spcPts val="600"/>
              </a:spcAft>
              <a:buFont typeface="Arial" panose="020B0604020202020204" pitchFamily="34" charset="0"/>
              <a:buNone/>
            </a:pPr>
            <a:r>
              <a:rPr lang="en-GB" sz="1400"/>
              <a:t>Infrastructure such as transportation, utilities, and communication networks supports economic performance in the region.</a:t>
            </a:r>
          </a:p>
          <a:p>
            <a:pPr marL="0" indent="0">
              <a:spcBef>
                <a:spcPts val="2500"/>
              </a:spcBef>
              <a:spcAft>
                <a:spcPts val="600"/>
              </a:spcAft>
              <a:buFont typeface="Arial" panose="020B0604020202020204" pitchFamily="34" charset="0"/>
              <a:buNone/>
            </a:pPr>
            <a:r>
              <a:rPr lang="en-GB" sz="1400" b="1"/>
              <a:t>Social Dynamics</a:t>
            </a:r>
          </a:p>
          <a:p>
            <a:pPr marL="0" lvl="1" indent="0">
              <a:spcBef>
                <a:spcPts val="1000"/>
              </a:spcBef>
              <a:spcAft>
                <a:spcPts val="600"/>
              </a:spcAft>
              <a:buFont typeface="Arial" panose="020B0604020202020204" pitchFamily="34" charset="0"/>
              <a:buNone/>
            </a:pPr>
            <a:r>
              <a:rPr lang="en-GB" sz="1400"/>
              <a:t>Social dynamics including community interactions and institutions shape labour markets and economic outcomes.</a:t>
            </a:r>
          </a:p>
        </p:txBody>
      </p:sp>
    </p:spTree>
    <p:extLst>
      <p:ext uri="{BB962C8B-B14F-4D97-AF65-F5344CB8AC3E}">
        <p14:creationId xmlns:p14="http://schemas.microsoft.com/office/powerpoint/2010/main" val="129172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C0F7A-7CBB-9860-8560-21068B0ECBC5}"/>
              </a:ext>
            </a:extLst>
          </p:cNvPr>
          <p:cNvSpPr>
            <a:spLocks noGrp="1"/>
          </p:cNvSpPr>
          <p:nvPr>
            <p:ph type="title"/>
          </p:nvPr>
        </p:nvSpPr>
        <p:spPr>
          <a:xfrm>
            <a:off x="429768" y="320040"/>
            <a:ext cx="6858000" cy="932688"/>
          </a:xfrm>
        </p:spPr>
        <p:txBody>
          <a:bodyPr vert="horz" lIns="91440" tIns="45720" rIns="91440" bIns="45720" rtlCol="0" anchor="b">
            <a:normAutofit/>
          </a:bodyPr>
          <a:lstStyle/>
          <a:p>
            <a:r>
              <a:rPr lang="en-US" sz="3000" b="0" kern="1200">
                <a:latin typeface="+mj-lt"/>
                <a:ea typeface="+mj-ea"/>
                <a:cs typeface="+mj-cs"/>
              </a:rPr>
              <a:t>Major Challenges Faced by Regional Economies</a:t>
            </a:r>
          </a:p>
        </p:txBody>
      </p:sp>
      <p:sp>
        <p:nvSpPr>
          <p:cNvPr id="5" name="TextBox 4">
            <a:extLst>
              <a:ext uri="{FF2B5EF4-FFF2-40B4-BE49-F238E27FC236}">
                <a16:creationId xmlns:a16="http://schemas.microsoft.com/office/drawing/2014/main" id="{85489BA0-E0D3-4C04-9AF8-422B97A7C18F}"/>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9768" y="1380744"/>
            <a:ext cx="6858000" cy="4983480"/>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GB" sz="1400" b="1"/>
              <a:t>Limited Investment</a:t>
            </a:r>
          </a:p>
          <a:p>
            <a:pPr marL="0" lvl="1" indent="0">
              <a:spcBef>
                <a:spcPts val="1000"/>
              </a:spcBef>
              <a:spcAft>
                <a:spcPts val="600"/>
              </a:spcAft>
              <a:buFont typeface="Arial" panose="020B0604020202020204" pitchFamily="34" charset="0"/>
              <a:buNone/>
            </a:pPr>
            <a:r>
              <a:rPr lang="en-GB" sz="1400"/>
              <a:t>Low levels of investment restrict capital availability and limit economic expansion in regional areas.</a:t>
            </a:r>
          </a:p>
          <a:p>
            <a:pPr marL="0" indent="0">
              <a:spcBef>
                <a:spcPts val="2500"/>
              </a:spcBef>
              <a:spcAft>
                <a:spcPts val="600"/>
              </a:spcAft>
              <a:buFont typeface="Arial" panose="020B0604020202020204" pitchFamily="34" charset="0"/>
              <a:buNone/>
            </a:pPr>
            <a:r>
              <a:rPr lang="en-GB" sz="1400" b="1"/>
              <a:t>Skills Shortages</a:t>
            </a:r>
          </a:p>
          <a:p>
            <a:pPr marL="0" lvl="1" indent="0">
              <a:spcBef>
                <a:spcPts val="1000"/>
              </a:spcBef>
              <a:spcAft>
                <a:spcPts val="600"/>
              </a:spcAft>
              <a:buFont typeface="Arial" panose="020B0604020202020204" pitchFamily="34" charset="0"/>
              <a:buNone/>
            </a:pPr>
            <a:r>
              <a:rPr lang="en-GB" sz="1400"/>
              <a:t>A shortage of skilled labour hampers productivity and innovation in regional economies.</a:t>
            </a:r>
          </a:p>
          <a:p>
            <a:pPr marL="0" indent="0">
              <a:spcBef>
                <a:spcPts val="2500"/>
              </a:spcBef>
              <a:spcAft>
                <a:spcPts val="600"/>
              </a:spcAft>
              <a:buFont typeface="Arial" panose="020B0604020202020204" pitchFamily="34" charset="0"/>
              <a:buNone/>
            </a:pPr>
            <a:r>
              <a:rPr lang="en-GB" sz="1400" b="1"/>
              <a:t>Infrastructure Gaps</a:t>
            </a:r>
          </a:p>
          <a:p>
            <a:pPr marL="0" lvl="1" indent="0">
              <a:spcBef>
                <a:spcPts val="1000"/>
              </a:spcBef>
              <a:spcAft>
                <a:spcPts val="600"/>
              </a:spcAft>
              <a:buFont typeface="Arial" panose="020B0604020202020204" pitchFamily="34" charset="0"/>
              <a:buNone/>
            </a:pPr>
            <a:r>
              <a:rPr lang="en-GB" sz="1400"/>
              <a:t>Inadequate infrastructure affects transport, communication, and service delivery, limiting growth.</a:t>
            </a:r>
          </a:p>
          <a:p>
            <a:pPr marL="0" indent="0">
              <a:spcBef>
                <a:spcPts val="2500"/>
              </a:spcBef>
              <a:spcAft>
                <a:spcPts val="600"/>
              </a:spcAft>
              <a:buFont typeface="Arial" panose="020B0604020202020204" pitchFamily="34" charset="0"/>
              <a:buNone/>
            </a:pPr>
            <a:r>
              <a:rPr lang="en-GB" sz="1400" b="1"/>
              <a:t>Economic Disparities</a:t>
            </a:r>
          </a:p>
          <a:p>
            <a:pPr marL="0" lvl="1" indent="0">
              <a:spcBef>
                <a:spcPts val="1000"/>
              </a:spcBef>
              <a:spcAft>
                <a:spcPts val="600"/>
              </a:spcAft>
              <a:buFont typeface="Arial" panose="020B0604020202020204" pitchFamily="34" charset="0"/>
              <a:buNone/>
            </a:pPr>
            <a:r>
              <a:rPr lang="en-GB" sz="1400"/>
              <a:t>Unequal economic development across regions creates disparities in wealth and opportunities.</a:t>
            </a:r>
          </a:p>
        </p:txBody>
      </p:sp>
      <p:pic>
        <p:nvPicPr>
          <p:cNvPr id="4" name="Content Placeholder 3" descr="Shot of a businessman holding on to a bunch of cryptocurrency balloons on top of a graph against a white background">
            <a:extLst>
              <a:ext uri="{FF2B5EF4-FFF2-40B4-BE49-F238E27FC236}">
                <a16:creationId xmlns:a16="http://schemas.microsoft.com/office/drawing/2014/main" id="{6FF7D8F9-40DB-4C0A-A425-BE3D552A885E}"/>
              </a:ext>
            </a:extLst>
          </p:cNvPr>
          <p:cNvPicPr>
            <a:picLocks noGrp="1" noChangeAspect="1"/>
          </p:cNvPicPr>
          <p:nvPr>
            <p:ph type="pic" sz="quarter" idx="13"/>
          </p:nvPr>
        </p:nvPicPr>
        <p:blipFill>
          <a:blip r:embed="rId3"/>
          <a:srcRect l="42401" r="4688" b="1"/>
          <a:stretch>
            <a:fillRect/>
          </a:stretch>
        </p:blipFill>
        <p:spPr>
          <a:xfrm>
            <a:off x="8046768" y="344424"/>
            <a:ext cx="3808553" cy="6172200"/>
          </a:xfrm>
          <a:prstGeom prst="rect">
            <a:avLst/>
          </a:prstGeom>
          <a:noFill/>
        </p:spPr>
      </p:pic>
    </p:spTree>
    <p:extLst>
      <p:ext uri="{BB962C8B-B14F-4D97-AF65-F5344CB8AC3E}">
        <p14:creationId xmlns:p14="http://schemas.microsoft.com/office/powerpoint/2010/main" val="416603327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576E6-2DBD-7A5E-5083-0D164FFDB83B}"/>
              </a:ext>
            </a:extLst>
          </p:cNvPr>
          <p:cNvSpPr>
            <a:spLocks noGrp="1"/>
          </p:cNvSpPr>
          <p:nvPr>
            <p:ph type="title"/>
          </p:nvPr>
        </p:nvSpPr>
        <p:spPr>
          <a:xfrm>
            <a:off x="429768" y="548639"/>
            <a:ext cx="4855464" cy="1453896"/>
          </a:xfrm>
        </p:spPr>
        <p:txBody>
          <a:bodyPr vert="horz" lIns="91440" tIns="45720" rIns="91440" bIns="45720" rtlCol="0" anchor="t">
            <a:normAutofit/>
          </a:bodyPr>
          <a:lstStyle/>
          <a:p>
            <a:r>
              <a:rPr lang="en-US" b="0" kern="1200">
                <a:latin typeface="+mj-lt"/>
                <a:ea typeface="+mj-ea"/>
                <a:cs typeface="+mj-cs"/>
              </a:rPr>
              <a:t>Opportunities for Economic Growth at the Local Level</a:t>
            </a:r>
          </a:p>
        </p:txBody>
      </p:sp>
      <p:pic>
        <p:nvPicPr>
          <p:cNvPr id="4" name="Content Placeholder 3" descr="Teamwork Gear and teamwork concept. Gears part working with Teamwork Gear.">
            <a:extLst>
              <a:ext uri="{FF2B5EF4-FFF2-40B4-BE49-F238E27FC236}">
                <a16:creationId xmlns:a16="http://schemas.microsoft.com/office/drawing/2014/main" id="{0E0206C3-8FB2-4468-9625-33647B576714}"/>
              </a:ext>
            </a:extLst>
          </p:cNvPr>
          <p:cNvPicPr>
            <a:picLocks noGrp="1" noChangeAspect="1"/>
          </p:cNvPicPr>
          <p:nvPr>
            <p:ph type="pic" sz="quarter" idx="13"/>
          </p:nvPr>
        </p:nvPicPr>
        <p:blipFill>
          <a:blip r:embed="rId3"/>
          <a:srcRect l="15880" r="13184" b="-2"/>
          <a:stretch>
            <a:fillRect/>
          </a:stretch>
        </p:blipFill>
        <p:spPr>
          <a:xfrm>
            <a:off x="510075" y="2293496"/>
            <a:ext cx="4775158" cy="4039043"/>
          </a:xfrm>
          <a:prstGeom prst="rect">
            <a:avLst/>
          </a:prstGeom>
          <a:noFill/>
        </p:spPr>
      </p:pic>
      <p:sp>
        <p:nvSpPr>
          <p:cNvPr id="5" name="TextBox 4">
            <a:extLst>
              <a:ext uri="{FF2B5EF4-FFF2-40B4-BE49-F238E27FC236}">
                <a16:creationId xmlns:a16="http://schemas.microsoft.com/office/drawing/2014/main" id="{44682E44-9A4B-4D1E-A622-649C71CA6E18}"/>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GB" sz="1400" b="1"/>
              <a:t>Leveraging Regional Assets</a:t>
            </a:r>
          </a:p>
          <a:p>
            <a:pPr marL="0" lvl="1" indent="0">
              <a:spcBef>
                <a:spcPts val="1000"/>
              </a:spcBef>
              <a:spcAft>
                <a:spcPts val="600"/>
              </a:spcAft>
              <a:buFont typeface="Arial" panose="020B0604020202020204" pitchFamily="34" charset="0"/>
              <a:buNone/>
            </a:pPr>
            <a:r>
              <a:rPr lang="en-GB" sz="1400"/>
              <a:t>Utilising unique local resources can create competitive advantages and spur economic progress within communities.</a:t>
            </a:r>
          </a:p>
          <a:p>
            <a:pPr marL="0" indent="0">
              <a:spcBef>
                <a:spcPts val="2500"/>
              </a:spcBef>
              <a:spcAft>
                <a:spcPts val="600"/>
              </a:spcAft>
              <a:buFont typeface="Arial" panose="020B0604020202020204" pitchFamily="34" charset="0"/>
              <a:buNone/>
            </a:pPr>
            <a:r>
              <a:rPr lang="en-GB" sz="1400" b="1"/>
              <a:t>Fostering Entrepreneurship</a:t>
            </a:r>
          </a:p>
          <a:p>
            <a:pPr marL="0" lvl="1" indent="0">
              <a:spcBef>
                <a:spcPts val="1000"/>
              </a:spcBef>
              <a:spcAft>
                <a:spcPts val="600"/>
              </a:spcAft>
              <a:buFont typeface="Arial" panose="020B0604020202020204" pitchFamily="34" charset="0"/>
              <a:buNone/>
            </a:pPr>
            <a:r>
              <a:rPr lang="en-GB" sz="1400"/>
              <a:t>Encouraging new business ventures promotes innovation and job creation at the community level.</a:t>
            </a:r>
          </a:p>
          <a:p>
            <a:pPr marL="0" indent="0">
              <a:spcBef>
                <a:spcPts val="2500"/>
              </a:spcBef>
              <a:spcAft>
                <a:spcPts val="600"/>
              </a:spcAft>
              <a:buFont typeface="Arial" panose="020B0604020202020204" pitchFamily="34" charset="0"/>
              <a:buNone/>
            </a:pPr>
            <a:r>
              <a:rPr lang="en-GB" sz="1400" b="1"/>
              <a:t>Improving Skills Development</a:t>
            </a:r>
          </a:p>
          <a:p>
            <a:pPr marL="0" lvl="1" indent="0">
              <a:spcBef>
                <a:spcPts val="1000"/>
              </a:spcBef>
              <a:spcAft>
                <a:spcPts val="600"/>
              </a:spcAft>
              <a:buFont typeface="Arial" panose="020B0604020202020204" pitchFamily="34" charset="0"/>
              <a:buNone/>
            </a:pPr>
            <a:r>
              <a:rPr lang="en-GB" sz="1400"/>
              <a:t>Enhancing workforce skills equips individuals to meet evolving market demands and boost productivity.</a:t>
            </a:r>
          </a:p>
          <a:p>
            <a:pPr marL="0" indent="0">
              <a:spcBef>
                <a:spcPts val="2500"/>
              </a:spcBef>
              <a:spcAft>
                <a:spcPts val="600"/>
              </a:spcAft>
              <a:buFont typeface="Arial" panose="020B0604020202020204" pitchFamily="34" charset="0"/>
              <a:buNone/>
            </a:pPr>
            <a:r>
              <a:rPr lang="en-GB" sz="1400" b="1"/>
              <a:t>Mobilising Community Resources</a:t>
            </a:r>
          </a:p>
          <a:p>
            <a:pPr marL="0" lvl="1" indent="0">
              <a:spcBef>
                <a:spcPts val="1000"/>
              </a:spcBef>
              <a:spcAft>
                <a:spcPts val="600"/>
              </a:spcAft>
              <a:buFont typeface="Arial" panose="020B0604020202020204" pitchFamily="34" charset="0"/>
              <a:buNone/>
            </a:pPr>
            <a:r>
              <a:rPr lang="en-GB" sz="1400"/>
              <a:t>Pooling local talents and assets strengthens economic initiatives and community resilience.</a:t>
            </a:r>
          </a:p>
        </p:txBody>
      </p:sp>
    </p:spTree>
    <p:extLst>
      <p:ext uri="{BB962C8B-B14F-4D97-AF65-F5344CB8AC3E}">
        <p14:creationId xmlns:p14="http://schemas.microsoft.com/office/powerpoint/2010/main" val="30877656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48C4C-D73B-62F6-0D37-A05BA8C39880}"/>
              </a:ext>
            </a:extLst>
          </p:cNvPr>
          <p:cNvSpPr>
            <a:spLocks noGrp="1"/>
          </p:cNvSpPr>
          <p:nvPr>
            <p:ph type="title"/>
          </p:nvPr>
        </p:nvSpPr>
        <p:spPr>
          <a:xfrm>
            <a:off x="429768" y="1810512"/>
            <a:ext cx="7772400" cy="4562856"/>
          </a:xfrm>
        </p:spPr>
        <p:txBody>
          <a:bodyPr anchor="b">
            <a:normAutofit/>
          </a:bodyPr>
          <a:lstStyle/>
          <a:p>
            <a:r>
              <a:rPr lang="en-GB" sz="6200"/>
              <a:t>Mechanisms of Impact: How Social Enterprises Benefit Regional Economies</a:t>
            </a:r>
          </a:p>
        </p:txBody>
      </p:sp>
      <p:sp>
        <p:nvSpPr>
          <p:cNvPr id="7" name="Text Placeholder 2">
            <a:extLst>
              <a:ext uri="{FF2B5EF4-FFF2-40B4-BE49-F238E27FC236}">
                <a16:creationId xmlns:a16="http://schemas.microsoft.com/office/drawing/2014/main" id="{10E223E1-50C0-C0C9-A4D8-C28CAA17150C}"/>
              </a:ext>
            </a:extLst>
          </p:cNvPr>
          <p:cNvSpPr>
            <a:spLocks noGrp="1"/>
          </p:cNvSpPr>
          <p:nvPr>
            <p:ph type="body" idx="1"/>
          </p:nvPr>
        </p:nvSpPr>
        <p:spPr>
          <a:xfrm>
            <a:off x="429768" y="429768"/>
            <a:ext cx="7772400" cy="786384"/>
          </a:xfrm>
        </p:spPr>
        <p:txBody>
          <a:bodyPr/>
          <a:lstStyle/>
          <a:p>
            <a:endParaRPr lang="en-US"/>
          </a:p>
        </p:txBody>
      </p:sp>
    </p:spTree>
    <p:extLst>
      <p:ext uri="{BB962C8B-B14F-4D97-AF65-F5344CB8AC3E}">
        <p14:creationId xmlns:p14="http://schemas.microsoft.com/office/powerpoint/2010/main" val="37369055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6C925-CA98-93E5-8D27-199F5CE244F3}"/>
              </a:ext>
            </a:extLst>
          </p:cNvPr>
          <p:cNvSpPr>
            <a:spLocks noGrp="1"/>
          </p:cNvSpPr>
          <p:nvPr>
            <p:ph type="title"/>
          </p:nvPr>
        </p:nvSpPr>
        <p:spPr>
          <a:xfrm>
            <a:off x="8311896" y="1078992"/>
            <a:ext cx="3273552" cy="1947672"/>
          </a:xfrm>
        </p:spPr>
        <p:txBody>
          <a:bodyPr vert="horz" lIns="91440" tIns="45720" rIns="91440" bIns="45720" rtlCol="0" anchor="b">
            <a:normAutofit/>
          </a:bodyPr>
          <a:lstStyle/>
          <a:p>
            <a:r>
              <a:rPr lang="en-US" b="0" kern="1200">
                <a:latin typeface="+mj-lt"/>
                <a:ea typeface="+mj-ea"/>
                <a:cs typeface="+mj-cs"/>
              </a:rPr>
              <a:t>Job Creation and Workforce Development</a:t>
            </a:r>
          </a:p>
        </p:txBody>
      </p:sp>
      <p:pic>
        <p:nvPicPr>
          <p:cNvPr id="4" name="Content Placeholder 3" descr="Shot of a group of diverse creative employees having a meeting inside">
            <a:extLst>
              <a:ext uri="{FF2B5EF4-FFF2-40B4-BE49-F238E27FC236}">
                <a16:creationId xmlns:a16="http://schemas.microsoft.com/office/drawing/2014/main" id="{53ABEF60-D570-4E9C-B991-DC03A7513F8B}"/>
              </a:ext>
            </a:extLst>
          </p:cNvPr>
          <p:cNvPicPr>
            <a:picLocks noGrp="1" noChangeAspect="1"/>
          </p:cNvPicPr>
          <p:nvPr>
            <p:ph type="pic" sz="quarter" idx="13"/>
          </p:nvPr>
        </p:nvPicPr>
        <p:blipFill>
          <a:blip r:embed="rId3"/>
          <a:srcRect l="7968" r="12098" b="1"/>
          <a:stretch>
            <a:fillRect/>
          </a:stretch>
        </p:blipFill>
        <p:spPr>
          <a:xfrm>
            <a:off x="342900" y="342901"/>
            <a:ext cx="7391400" cy="6172200"/>
          </a:xfrm>
          <a:prstGeom prst="rect">
            <a:avLst/>
          </a:prstGeom>
          <a:noFill/>
        </p:spPr>
      </p:pic>
      <p:sp>
        <p:nvSpPr>
          <p:cNvPr id="5" name="TextBox 4">
            <a:extLst>
              <a:ext uri="{FF2B5EF4-FFF2-40B4-BE49-F238E27FC236}">
                <a16:creationId xmlns:a16="http://schemas.microsoft.com/office/drawing/2014/main" id="{A827B7DE-B78C-43EA-97E9-4FADDC06F5B4}"/>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311896" y="3099816"/>
            <a:ext cx="3273552" cy="2953512"/>
          </a:xfrm>
          <a:prstGeom prst="rect">
            <a:avLst/>
          </a:prstGeom>
        </p:spPr>
        <p:txBody>
          <a:bodyPr>
            <a:normAutofit/>
          </a:bodyPr>
          <a:lstStyle/>
          <a:p>
            <a:pPr marL="0" indent="0">
              <a:spcBef>
                <a:spcPts val="2500"/>
              </a:spcBef>
              <a:spcAft>
                <a:spcPts val="600"/>
              </a:spcAft>
              <a:buNone/>
            </a:pPr>
            <a:r>
              <a:rPr lang="en-GB" sz="1400" b="1"/>
              <a:t>Employment Opportunities</a:t>
            </a:r>
          </a:p>
          <a:p>
            <a:pPr marL="0" lvl="1" indent="0">
              <a:spcBef>
                <a:spcPts val="1000"/>
              </a:spcBef>
              <a:spcAft>
                <a:spcPts val="600"/>
              </a:spcAft>
              <a:buNone/>
            </a:pPr>
            <a:r>
              <a:rPr lang="en-GB" sz="1400"/>
              <a:t>Social enterprises create jobs, focusing on marginalized groups to foster inclusive economic growth.</a:t>
            </a:r>
          </a:p>
          <a:p>
            <a:pPr marL="0" indent="0">
              <a:spcBef>
                <a:spcPts val="2500"/>
              </a:spcBef>
              <a:spcAft>
                <a:spcPts val="600"/>
              </a:spcAft>
              <a:buNone/>
            </a:pPr>
            <a:r>
              <a:rPr lang="en-GB" sz="1400" b="1"/>
              <a:t>Skills Development</a:t>
            </a:r>
          </a:p>
          <a:p>
            <a:pPr marL="0" lvl="1" indent="0">
              <a:spcBef>
                <a:spcPts val="1000"/>
              </a:spcBef>
              <a:spcAft>
                <a:spcPts val="600"/>
              </a:spcAft>
              <a:buNone/>
            </a:pPr>
            <a:r>
              <a:rPr lang="en-GB" sz="1400"/>
              <a:t>These enterprises enhance workforce skills, improving employability and career prospects in regional communities.</a:t>
            </a:r>
          </a:p>
        </p:txBody>
      </p:sp>
    </p:spTree>
    <p:extLst>
      <p:ext uri="{BB962C8B-B14F-4D97-AF65-F5344CB8AC3E}">
        <p14:creationId xmlns:p14="http://schemas.microsoft.com/office/powerpoint/2010/main" val="33174336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09489-1E31-7FEF-4D58-77AFE0D29BF4}"/>
              </a:ext>
            </a:extLst>
          </p:cNvPr>
          <p:cNvSpPr>
            <a:spLocks noGrp="1"/>
          </p:cNvSpPr>
          <p:nvPr>
            <p:ph type="title"/>
          </p:nvPr>
        </p:nvSpPr>
        <p:spPr/>
        <p:txBody>
          <a:bodyPr>
            <a:normAutofit/>
          </a:bodyPr>
          <a:lstStyle/>
          <a:p>
            <a:r>
              <a:rPr lang="en-GB" sz="4200"/>
              <a:t>Addressing Social and Environmental Issues</a:t>
            </a:r>
          </a:p>
        </p:txBody>
      </p:sp>
      <p:graphicFrame>
        <p:nvGraphicFramePr>
          <p:cNvPr id="4" name="Content Placeholder 4">
            <a:extLst>
              <a:ext uri="{FF2B5EF4-FFF2-40B4-BE49-F238E27FC236}">
                <a16:creationId xmlns:a16="http://schemas.microsoft.com/office/drawing/2014/main" id="{013F3C8C-EB81-4E63-95B0-62071EE3959E}"/>
              </a:ext>
            </a:extLst>
          </p:cNvPr>
          <p:cNvGraphicFramePr>
            <a:graphicFrameLocks noGrp="1"/>
          </p:cNvGraphicFramePr>
          <p:nvPr>
            <p:ph idx="1"/>
            <p:extLst>
              <p:ext uri="{D42A27DB-BD31-4B8C-83A1-F6EECF244321}">
                <p14:modId xmlns:p14="http://schemas.microsoft.com/office/powerpoint/2010/main" val="4182812156"/>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137159" y="329450"/>
          <a:ext cx="11924209" cy="61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3914755"/>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1175-0B28-54BD-3216-73DB61641D96}"/>
              </a:ext>
            </a:extLst>
          </p:cNvPr>
          <p:cNvSpPr>
            <a:spLocks noGrp="1"/>
          </p:cNvSpPr>
          <p:nvPr>
            <p:ph type="title"/>
          </p:nvPr>
        </p:nvSpPr>
        <p:spPr>
          <a:xfrm>
            <a:off x="429768" y="640080"/>
            <a:ext cx="11155680" cy="970463"/>
          </a:xfrm>
        </p:spPr>
        <p:txBody>
          <a:bodyPr vert="horz" lIns="91440" tIns="45720" rIns="91440" bIns="45720" rtlCol="0" anchor="ctr">
            <a:normAutofit/>
          </a:bodyPr>
          <a:lstStyle/>
          <a:p>
            <a:r>
              <a:rPr lang="en-US" b="0" kern="1200">
                <a:latin typeface="+mj-lt"/>
                <a:ea typeface="+mj-ea"/>
                <a:cs typeface="+mj-cs"/>
              </a:rPr>
              <a:t>Encouraging Innovation and Local Entrepreneurship</a:t>
            </a:r>
          </a:p>
        </p:txBody>
      </p:sp>
      <p:pic>
        <p:nvPicPr>
          <p:cNvPr id="4" name="Content Placeholder 3" descr="Business team brainstorming">
            <a:extLst>
              <a:ext uri="{FF2B5EF4-FFF2-40B4-BE49-F238E27FC236}">
                <a16:creationId xmlns:a16="http://schemas.microsoft.com/office/drawing/2014/main" id="{F9356C8B-CFFF-479A-8226-8A2397BABCBC}"/>
              </a:ext>
            </a:extLst>
          </p:cNvPr>
          <p:cNvPicPr>
            <a:picLocks noGrp="1" noChangeAspect="1"/>
          </p:cNvPicPr>
          <p:nvPr>
            <p:ph type="pic" sz="quarter" idx="13"/>
          </p:nvPr>
        </p:nvPicPr>
        <p:blipFill>
          <a:blip r:embed="rId3"/>
          <a:srcRect l="6845" r="2" b="2"/>
          <a:stretch>
            <a:fillRect/>
          </a:stretch>
        </p:blipFill>
        <p:spPr>
          <a:xfrm>
            <a:off x="429768" y="1828800"/>
            <a:ext cx="6176399" cy="4425696"/>
          </a:xfrm>
          <a:prstGeom prst="rect">
            <a:avLst/>
          </a:prstGeom>
          <a:noFill/>
        </p:spPr>
      </p:pic>
      <p:sp>
        <p:nvSpPr>
          <p:cNvPr id="5" name="TextBox 4">
            <a:extLst>
              <a:ext uri="{FF2B5EF4-FFF2-40B4-BE49-F238E27FC236}">
                <a16:creationId xmlns:a16="http://schemas.microsoft.com/office/drawing/2014/main" id="{03AC3844-299F-4747-AD5C-1063A66501FB}"/>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87768" y="1828800"/>
            <a:ext cx="4297680" cy="4428871"/>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GB" sz="1400" b="1"/>
              <a:t>Social Enterprises Driving Innovation</a:t>
            </a:r>
          </a:p>
          <a:p>
            <a:pPr marL="0" lvl="1" indent="0">
              <a:spcBef>
                <a:spcPts val="1000"/>
              </a:spcBef>
              <a:spcAft>
                <a:spcPts val="600"/>
              </a:spcAft>
              <a:buFont typeface="Arial" panose="020B0604020202020204" pitchFamily="34" charset="0"/>
              <a:buNone/>
            </a:pPr>
            <a:r>
              <a:rPr lang="en-GB" sz="1400"/>
              <a:t>Social enterprises create new business models that address specific local challenges effectively.</a:t>
            </a:r>
          </a:p>
          <a:p>
            <a:pPr marL="0" indent="0">
              <a:spcBef>
                <a:spcPts val="2500"/>
              </a:spcBef>
              <a:spcAft>
                <a:spcPts val="600"/>
              </a:spcAft>
              <a:buFont typeface="Arial" panose="020B0604020202020204" pitchFamily="34" charset="0"/>
              <a:buNone/>
            </a:pPr>
            <a:r>
              <a:rPr lang="en-GB" sz="1400" b="1"/>
              <a:t>Fostering Entrepreneurial Culture</a:t>
            </a:r>
          </a:p>
          <a:p>
            <a:pPr marL="0" lvl="1" indent="0">
              <a:spcBef>
                <a:spcPts val="1000"/>
              </a:spcBef>
              <a:spcAft>
                <a:spcPts val="600"/>
              </a:spcAft>
              <a:buFont typeface="Arial" panose="020B0604020202020204" pitchFamily="34" charset="0"/>
              <a:buNone/>
            </a:pPr>
            <a:r>
              <a:rPr lang="en-GB" sz="1400"/>
              <a:t>Encouraging entrepreneurship builds a supportive environment for local businesses and innovation.</a:t>
            </a:r>
          </a:p>
        </p:txBody>
      </p:sp>
    </p:spTree>
    <p:extLst>
      <p:ext uri="{BB962C8B-B14F-4D97-AF65-F5344CB8AC3E}">
        <p14:creationId xmlns:p14="http://schemas.microsoft.com/office/powerpoint/2010/main" val="22578248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5C271-296E-7A12-66DE-30E63428C11C}"/>
              </a:ext>
            </a:extLst>
          </p:cNvPr>
          <p:cNvSpPr>
            <a:spLocks noGrp="1"/>
          </p:cNvSpPr>
          <p:nvPr>
            <p:ph type="title"/>
          </p:nvPr>
        </p:nvSpPr>
        <p:spPr>
          <a:xfrm>
            <a:off x="429768" y="1810512"/>
            <a:ext cx="7772400" cy="4562856"/>
          </a:xfrm>
        </p:spPr>
        <p:txBody>
          <a:bodyPr anchor="b">
            <a:normAutofit/>
          </a:bodyPr>
          <a:lstStyle/>
          <a:p>
            <a:r>
              <a:rPr lang="en-GB" sz="6200"/>
              <a:t>Case Studies: Social Enterprise Success Stories in Regional Economies</a:t>
            </a:r>
          </a:p>
        </p:txBody>
      </p:sp>
      <p:sp>
        <p:nvSpPr>
          <p:cNvPr id="7" name="Text Placeholder 2">
            <a:extLst>
              <a:ext uri="{FF2B5EF4-FFF2-40B4-BE49-F238E27FC236}">
                <a16:creationId xmlns:a16="http://schemas.microsoft.com/office/drawing/2014/main" id="{6A532BF6-F1EA-4CCB-86BA-90D453B70775}"/>
              </a:ext>
            </a:extLst>
          </p:cNvPr>
          <p:cNvSpPr>
            <a:spLocks noGrp="1"/>
          </p:cNvSpPr>
          <p:nvPr>
            <p:ph type="body" idx="1"/>
          </p:nvPr>
        </p:nvSpPr>
        <p:spPr>
          <a:xfrm>
            <a:off x="429768" y="429768"/>
            <a:ext cx="7772400" cy="786384"/>
          </a:xfrm>
        </p:spPr>
        <p:txBody>
          <a:bodyPr/>
          <a:lstStyle/>
          <a:p>
            <a:endParaRPr lang="en-US"/>
          </a:p>
        </p:txBody>
      </p:sp>
    </p:spTree>
    <p:extLst>
      <p:ext uri="{BB962C8B-B14F-4D97-AF65-F5344CB8AC3E}">
        <p14:creationId xmlns:p14="http://schemas.microsoft.com/office/powerpoint/2010/main" val="21228250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FE697-AF8D-CF80-DFCF-7F5AD4144B05}"/>
              </a:ext>
            </a:extLst>
          </p:cNvPr>
          <p:cNvSpPr>
            <a:spLocks noGrp="1"/>
          </p:cNvSpPr>
          <p:nvPr>
            <p:ph type="title"/>
          </p:nvPr>
        </p:nvSpPr>
        <p:spPr>
          <a:xfrm>
            <a:off x="7196328" y="601755"/>
            <a:ext cx="4389120" cy="1527048"/>
          </a:xfrm>
        </p:spPr>
        <p:txBody>
          <a:bodyPr vert="horz" lIns="91440" tIns="45720" rIns="91440" bIns="45720" rtlCol="0" anchor="b">
            <a:normAutofit/>
          </a:bodyPr>
          <a:lstStyle/>
          <a:p>
            <a:r>
              <a:rPr lang="en-US" b="0" kern="1200">
                <a:latin typeface="+mj-lt"/>
                <a:ea typeface="+mj-ea"/>
                <a:cs typeface="+mj-cs"/>
              </a:rPr>
              <a:t>Regional Social Enterprise Initiatives in the UK</a:t>
            </a:r>
          </a:p>
        </p:txBody>
      </p:sp>
      <p:pic>
        <p:nvPicPr>
          <p:cNvPr id="4" name="Content Placeholder 3" descr="shot of social security with shredded paper">
            <a:extLst>
              <a:ext uri="{FF2B5EF4-FFF2-40B4-BE49-F238E27FC236}">
                <a16:creationId xmlns:a16="http://schemas.microsoft.com/office/drawing/2014/main" id="{FD6FA5EA-4F83-41EC-AA39-26AF8FE97551}"/>
              </a:ext>
            </a:extLst>
          </p:cNvPr>
          <p:cNvPicPr>
            <a:picLocks noGrp="1" noChangeAspect="1"/>
          </p:cNvPicPr>
          <p:nvPr>
            <p:ph type="pic" sz="quarter" idx="13"/>
          </p:nvPr>
        </p:nvPicPr>
        <p:blipFill>
          <a:blip r:embed="rId3"/>
          <a:srcRect l="31209" r="1203" b="-2"/>
          <a:stretch>
            <a:fillRect/>
          </a:stretch>
        </p:blipFill>
        <p:spPr>
          <a:xfrm>
            <a:off x="341522" y="342902"/>
            <a:ext cx="6249778" cy="6172343"/>
          </a:xfrm>
          <a:prstGeom prst="rect">
            <a:avLst/>
          </a:prstGeom>
          <a:noFill/>
        </p:spPr>
      </p:pic>
      <p:sp>
        <p:nvSpPr>
          <p:cNvPr id="5" name="TextBox 4">
            <a:extLst>
              <a:ext uri="{FF2B5EF4-FFF2-40B4-BE49-F238E27FC236}">
                <a16:creationId xmlns:a16="http://schemas.microsoft.com/office/drawing/2014/main" id="{835FEA0B-EFCB-4C11-B2A3-0479826A8323}"/>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96328" y="2276856"/>
            <a:ext cx="4389120" cy="4041648"/>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GB" sz="1400" b="1"/>
              <a:t>Economic Revitalisation</a:t>
            </a:r>
          </a:p>
          <a:p>
            <a:pPr marL="0" lvl="1" indent="0">
              <a:spcBef>
                <a:spcPts val="1000"/>
              </a:spcBef>
              <a:spcAft>
                <a:spcPts val="600"/>
              </a:spcAft>
              <a:buFont typeface="Arial" panose="020B0604020202020204" pitchFamily="34" charset="0"/>
              <a:buNone/>
            </a:pPr>
            <a:r>
              <a:rPr lang="en-GB" sz="1400"/>
              <a:t>Social enterprises boost regional economies by creating jobs and fostering sustainable business models.</a:t>
            </a:r>
          </a:p>
          <a:p>
            <a:pPr marL="0" indent="0">
              <a:spcBef>
                <a:spcPts val="2500"/>
              </a:spcBef>
              <a:spcAft>
                <a:spcPts val="600"/>
              </a:spcAft>
              <a:buFont typeface="Arial" panose="020B0604020202020204" pitchFamily="34" charset="0"/>
              <a:buNone/>
            </a:pPr>
            <a:r>
              <a:rPr lang="en-GB" sz="1400" b="1"/>
              <a:t>Community Support</a:t>
            </a:r>
          </a:p>
          <a:p>
            <a:pPr marL="0" lvl="1" indent="0">
              <a:spcBef>
                <a:spcPts val="1000"/>
              </a:spcBef>
              <a:spcAft>
                <a:spcPts val="600"/>
              </a:spcAft>
              <a:buFont typeface="Arial" panose="020B0604020202020204" pitchFamily="34" charset="0"/>
              <a:buNone/>
            </a:pPr>
            <a:r>
              <a:rPr lang="en-GB" sz="1400"/>
              <a:t>These initiatives empower local communities by addressing social needs and promoting inclusion.</a:t>
            </a:r>
          </a:p>
          <a:p>
            <a:pPr marL="0" indent="0">
              <a:spcBef>
                <a:spcPts val="2500"/>
              </a:spcBef>
              <a:spcAft>
                <a:spcPts val="600"/>
              </a:spcAft>
              <a:buFont typeface="Arial" panose="020B0604020202020204" pitchFamily="34" charset="0"/>
              <a:buNone/>
            </a:pPr>
            <a:r>
              <a:rPr lang="en-GB" sz="1400" b="1"/>
              <a:t>Addressing Regional Issues</a:t>
            </a:r>
          </a:p>
          <a:p>
            <a:pPr marL="0" lvl="1" indent="0">
              <a:spcBef>
                <a:spcPts val="1000"/>
              </a:spcBef>
              <a:spcAft>
                <a:spcPts val="600"/>
              </a:spcAft>
              <a:buFont typeface="Arial" panose="020B0604020202020204" pitchFamily="34" charset="0"/>
              <a:buNone/>
            </a:pPr>
            <a:r>
              <a:rPr lang="en-GB" sz="1400"/>
              <a:t>Projects target specific regional challenges such as unemployment and social inequality effectively.</a:t>
            </a:r>
          </a:p>
        </p:txBody>
      </p:sp>
    </p:spTree>
    <p:extLst>
      <p:ext uri="{BB962C8B-B14F-4D97-AF65-F5344CB8AC3E}">
        <p14:creationId xmlns:p14="http://schemas.microsoft.com/office/powerpoint/2010/main" val="8692110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192BF-FF4A-50AC-4AB2-557EA80E5FE4}"/>
              </a:ext>
            </a:extLst>
          </p:cNvPr>
          <p:cNvSpPr>
            <a:spLocks noGrp="1"/>
          </p:cNvSpPr>
          <p:nvPr>
            <p:ph type="title"/>
          </p:nvPr>
        </p:nvSpPr>
        <p:spPr>
          <a:xfrm>
            <a:off x="429768" y="320040"/>
            <a:ext cx="6858000" cy="932688"/>
          </a:xfrm>
        </p:spPr>
        <p:txBody>
          <a:bodyPr vert="horz" lIns="91440" tIns="45720" rIns="91440" bIns="45720" rtlCol="0" anchor="b">
            <a:normAutofit/>
          </a:bodyPr>
          <a:lstStyle/>
          <a:p>
            <a:r>
              <a:rPr lang="en-US" sz="3000" b="0" kern="1200">
                <a:latin typeface="+mj-lt"/>
                <a:ea typeface="+mj-ea"/>
                <a:cs typeface="+mj-cs"/>
              </a:rPr>
              <a:t>Impact Measurement and Outcomes</a:t>
            </a:r>
          </a:p>
        </p:txBody>
      </p:sp>
      <p:sp>
        <p:nvSpPr>
          <p:cNvPr id="5" name="TextBox 4">
            <a:extLst>
              <a:ext uri="{FF2B5EF4-FFF2-40B4-BE49-F238E27FC236}">
                <a16:creationId xmlns:a16="http://schemas.microsoft.com/office/drawing/2014/main" id="{FA7F4B2F-E756-49A0-9228-501A7EF48B24}"/>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9768" y="1380744"/>
            <a:ext cx="6858000" cy="4983480"/>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GB" sz="1400" b="1"/>
              <a:t>Importance of Impact Measurement</a:t>
            </a:r>
          </a:p>
          <a:p>
            <a:pPr marL="0" lvl="1" indent="0">
              <a:spcBef>
                <a:spcPts val="1000"/>
              </a:spcBef>
              <a:spcAft>
                <a:spcPts val="600"/>
              </a:spcAft>
              <a:buFont typeface="Arial" panose="020B0604020202020204" pitchFamily="34" charset="0"/>
              <a:buNone/>
            </a:pPr>
            <a:r>
              <a:rPr lang="en-GB" sz="1400"/>
              <a:t>Measuring impact helps evaluate how social enterprises achieve their goals and create value in communities.</a:t>
            </a:r>
          </a:p>
          <a:p>
            <a:pPr marL="0" indent="0">
              <a:spcBef>
                <a:spcPts val="2500"/>
              </a:spcBef>
              <a:spcAft>
                <a:spcPts val="600"/>
              </a:spcAft>
              <a:buFont typeface="Arial" panose="020B0604020202020204" pitchFamily="34" charset="0"/>
              <a:buNone/>
            </a:pPr>
            <a:r>
              <a:rPr lang="en-GB" sz="1400" b="1"/>
              <a:t>Economic Growth Outcomes</a:t>
            </a:r>
          </a:p>
          <a:p>
            <a:pPr marL="0" lvl="1" indent="0">
              <a:spcBef>
                <a:spcPts val="1000"/>
              </a:spcBef>
              <a:spcAft>
                <a:spcPts val="600"/>
              </a:spcAft>
              <a:buFont typeface="Arial" panose="020B0604020202020204" pitchFamily="34" charset="0"/>
              <a:buNone/>
            </a:pPr>
            <a:r>
              <a:rPr lang="en-GB" sz="1400"/>
              <a:t>Social enterprises contribute to economic growth by creating jobs and supporting local economies.</a:t>
            </a:r>
          </a:p>
          <a:p>
            <a:pPr marL="0" indent="0">
              <a:spcBef>
                <a:spcPts val="2500"/>
              </a:spcBef>
              <a:spcAft>
                <a:spcPts val="600"/>
              </a:spcAft>
              <a:buFont typeface="Arial" panose="020B0604020202020204" pitchFamily="34" charset="0"/>
              <a:buNone/>
            </a:pPr>
            <a:r>
              <a:rPr lang="en-GB" sz="1400" b="1"/>
              <a:t>Social Inclusion Outcomes</a:t>
            </a:r>
          </a:p>
          <a:p>
            <a:pPr marL="0" lvl="1" indent="0">
              <a:spcBef>
                <a:spcPts val="1000"/>
              </a:spcBef>
              <a:spcAft>
                <a:spcPts val="600"/>
              </a:spcAft>
              <a:buFont typeface="Arial" panose="020B0604020202020204" pitchFamily="34" charset="0"/>
              <a:buNone/>
            </a:pPr>
            <a:r>
              <a:rPr lang="en-GB" sz="1400"/>
              <a:t>Social inclusion fosters equal opportunities and participation for disadvantaged groups in society.</a:t>
            </a:r>
          </a:p>
          <a:p>
            <a:pPr marL="0" indent="0">
              <a:spcBef>
                <a:spcPts val="2500"/>
              </a:spcBef>
              <a:spcAft>
                <a:spcPts val="600"/>
              </a:spcAft>
              <a:buFont typeface="Arial" panose="020B0604020202020204" pitchFamily="34" charset="0"/>
              <a:buNone/>
            </a:pPr>
            <a:r>
              <a:rPr lang="en-GB" sz="1400" b="1"/>
              <a:t>Environmental Improvement Outcomes</a:t>
            </a:r>
          </a:p>
          <a:p>
            <a:pPr marL="0" lvl="1" indent="0">
              <a:spcBef>
                <a:spcPts val="1000"/>
              </a:spcBef>
              <a:spcAft>
                <a:spcPts val="600"/>
              </a:spcAft>
              <a:buFont typeface="Arial" panose="020B0604020202020204" pitchFamily="34" charset="0"/>
              <a:buNone/>
            </a:pPr>
            <a:r>
              <a:rPr lang="en-GB" sz="1400"/>
              <a:t>Environmental improvements reduce ecological impact and promote sustainability through social enterprise efforts.</a:t>
            </a:r>
          </a:p>
        </p:txBody>
      </p:sp>
      <p:pic>
        <p:nvPicPr>
          <p:cNvPr id="4" name="Content Placeholder 3" descr="Vernier calliper measuring earth">
            <a:extLst>
              <a:ext uri="{FF2B5EF4-FFF2-40B4-BE49-F238E27FC236}">
                <a16:creationId xmlns:a16="http://schemas.microsoft.com/office/drawing/2014/main" id="{DE0D3F4F-8F08-42A1-BBEA-3E9D7C3032AF}"/>
              </a:ext>
            </a:extLst>
          </p:cNvPr>
          <p:cNvPicPr>
            <a:picLocks noGrp="1" noChangeAspect="1"/>
          </p:cNvPicPr>
          <p:nvPr>
            <p:ph type="pic" sz="quarter" idx="13"/>
          </p:nvPr>
        </p:nvPicPr>
        <p:blipFill>
          <a:blip r:embed="rId3"/>
          <a:srcRect l="2375" r="24387" b="3"/>
          <a:stretch>
            <a:fillRect/>
          </a:stretch>
        </p:blipFill>
        <p:spPr>
          <a:xfrm>
            <a:off x="8046768" y="344424"/>
            <a:ext cx="3808553" cy="6172200"/>
          </a:xfrm>
          <a:prstGeom prst="rect">
            <a:avLst/>
          </a:prstGeom>
          <a:noFill/>
        </p:spPr>
      </p:pic>
    </p:spTree>
    <p:extLst>
      <p:ext uri="{BB962C8B-B14F-4D97-AF65-F5344CB8AC3E}">
        <p14:creationId xmlns:p14="http://schemas.microsoft.com/office/powerpoint/2010/main" val="4054632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381E3-4C19-2D4D-45BB-4601B764DA90}"/>
              </a:ext>
            </a:extLst>
          </p:cNvPr>
          <p:cNvSpPr>
            <a:spLocks noGrp="1"/>
          </p:cNvSpPr>
          <p:nvPr>
            <p:ph type="title"/>
          </p:nvPr>
        </p:nvSpPr>
        <p:spPr>
          <a:xfrm>
            <a:off x="7196328" y="601755"/>
            <a:ext cx="4389120" cy="1527048"/>
          </a:xfrm>
        </p:spPr>
        <p:txBody>
          <a:bodyPr vert="horz" lIns="91440" tIns="45720" rIns="91440" bIns="45720" rtlCol="0" anchor="b">
            <a:normAutofit/>
          </a:bodyPr>
          <a:lstStyle/>
          <a:p>
            <a:r>
              <a:rPr lang="en-US" b="0" kern="1200">
                <a:latin typeface="+mj-lt"/>
                <a:ea typeface="+mj-ea"/>
                <a:cs typeface="+mj-cs"/>
              </a:rPr>
              <a:t>Lessons Learned and Best Practices</a:t>
            </a:r>
          </a:p>
        </p:txBody>
      </p:sp>
      <p:pic>
        <p:nvPicPr>
          <p:cNvPr id="4" name="Content Placeholder 3" descr="Individual circle or globe on a white background made up of small human silhouette figures. Each figure is a different colour one would find in a rainbow. Could also symbolise gay pride.">
            <a:extLst>
              <a:ext uri="{FF2B5EF4-FFF2-40B4-BE49-F238E27FC236}">
                <a16:creationId xmlns:a16="http://schemas.microsoft.com/office/drawing/2014/main" id="{33690840-3986-46CD-A479-D3E01E881D0E}"/>
              </a:ext>
            </a:extLst>
          </p:cNvPr>
          <p:cNvPicPr>
            <a:picLocks noGrp="1" noChangeAspect="1"/>
          </p:cNvPicPr>
          <p:nvPr>
            <p:ph type="pic" sz="quarter" idx="13"/>
          </p:nvPr>
        </p:nvPicPr>
        <p:blipFill>
          <a:blip r:embed="rId3"/>
          <a:srcRect l="16055" r="16356" b="-2"/>
          <a:stretch>
            <a:fillRect/>
          </a:stretch>
        </p:blipFill>
        <p:spPr>
          <a:xfrm>
            <a:off x="341522" y="342902"/>
            <a:ext cx="6249778" cy="6172343"/>
          </a:xfrm>
          <a:prstGeom prst="rect">
            <a:avLst/>
          </a:prstGeom>
          <a:noFill/>
        </p:spPr>
      </p:pic>
      <p:sp>
        <p:nvSpPr>
          <p:cNvPr id="5" name="TextBox 4">
            <a:extLst>
              <a:ext uri="{FF2B5EF4-FFF2-40B4-BE49-F238E27FC236}">
                <a16:creationId xmlns:a16="http://schemas.microsoft.com/office/drawing/2014/main" id="{CFCD873A-62E6-4CAA-9C9E-F5DA579C0313}"/>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96328" y="2276856"/>
            <a:ext cx="4389120" cy="4041648"/>
          </a:xfrm>
          <a:prstGeom prst="rect">
            <a:avLst/>
          </a:prstGeom>
        </p:spPr>
        <p:txBody>
          <a:bodyPr>
            <a:normAutofit/>
          </a:bodyPr>
          <a:lstStyle/>
          <a:p>
            <a:pPr marL="0" indent="0">
              <a:lnSpc>
                <a:spcPct val="90000"/>
              </a:lnSpc>
              <a:spcBef>
                <a:spcPts val="2500"/>
              </a:spcBef>
              <a:spcAft>
                <a:spcPts val="600"/>
              </a:spcAft>
              <a:buFont typeface="Arial" panose="020B0604020202020204" pitchFamily="34" charset="0"/>
              <a:buNone/>
            </a:pPr>
            <a:r>
              <a:rPr lang="en-GB" sz="1400" b="1"/>
              <a:t>Community Engagement</a:t>
            </a:r>
          </a:p>
          <a:p>
            <a:pPr marL="0" lvl="1" indent="0">
              <a:lnSpc>
                <a:spcPct val="90000"/>
              </a:lnSpc>
              <a:spcBef>
                <a:spcPts val="1000"/>
              </a:spcBef>
              <a:spcAft>
                <a:spcPts val="600"/>
              </a:spcAft>
              <a:buFont typeface="Arial" panose="020B0604020202020204" pitchFamily="34" charset="0"/>
              <a:buNone/>
            </a:pPr>
            <a:r>
              <a:rPr lang="en-GB" sz="1400"/>
              <a:t>Successful social enterprises prioritize meaningful involvement and collaboration with local communities to ensure relevance and impact.</a:t>
            </a:r>
          </a:p>
          <a:p>
            <a:pPr marL="0" indent="0">
              <a:lnSpc>
                <a:spcPct val="90000"/>
              </a:lnSpc>
              <a:spcBef>
                <a:spcPts val="2500"/>
              </a:spcBef>
              <a:spcAft>
                <a:spcPts val="600"/>
              </a:spcAft>
              <a:buFont typeface="Arial" panose="020B0604020202020204" pitchFamily="34" charset="0"/>
              <a:buNone/>
            </a:pPr>
            <a:r>
              <a:rPr lang="en-GB" sz="1400" b="1"/>
              <a:t>Adaptive Strategies</a:t>
            </a:r>
          </a:p>
          <a:p>
            <a:pPr marL="0" lvl="1" indent="0">
              <a:lnSpc>
                <a:spcPct val="90000"/>
              </a:lnSpc>
              <a:spcBef>
                <a:spcPts val="1000"/>
              </a:spcBef>
              <a:spcAft>
                <a:spcPts val="600"/>
              </a:spcAft>
              <a:buFont typeface="Arial" panose="020B0604020202020204" pitchFamily="34" charset="0"/>
              <a:buNone/>
            </a:pPr>
            <a:r>
              <a:rPr lang="en-GB" sz="1400"/>
              <a:t>Flexibility and responsiveness to changing conditions help social enterprises thrive in dynamic environments.</a:t>
            </a:r>
          </a:p>
          <a:p>
            <a:pPr marL="0" indent="0">
              <a:lnSpc>
                <a:spcPct val="90000"/>
              </a:lnSpc>
              <a:spcBef>
                <a:spcPts val="2500"/>
              </a:spcBef>
              <a:spcAft>
                <a:spcPts val="600"/>
              </a:spcAft>
              <a:buFont typeface="Arial" panose="020B0604020202020204" pitchFamily="34" charset="0"/>
              <a:buNone/>
            </a:pPr>
            <a:r>
              <a:rPr lang="en-GB" sz="1400" b="1"/>
              <a:t>Strong Partnerships</a:t>
            </a:r>
          </a:p>
          <a:p>
            <a:pPr marL="0" lvl="1" indent="0">
              <a:lnSpc>
                <a:spcPct val="90000"/>
              </a:lnSpc>
              <a:spcBef>
                <a:spcPts val="1000"/>
              </a:spcBef>
              <a:spcAft>
                <a:spcPts val="600"/>
              </a:spcAft>
              <a:buFont typeface="Arial" panose="020B0604020202020204" pitchFamily="34" charset="0"/>
              <a:buNone/>
            </a:pPr>
            <a:r>
              <a:rPr lang="en-GB" sz="1400"/>
              <a:t>Building and maintaining robust partnerships with stakeholders strengthens social enterprises' capacity and reach.</a:t>
            </a:r>
          </a:p>
        </p:txBody>
      </p:sp>
    </p:spTree>
    <p:extLst>
      <p:ext uri="{BB962C8B-B14F-4D97-AF65-F5344CB8AC3E}">
        <p14:creationId xmlns:p14="http://schemas.microsoft.com/office/powerpoint/2010/main" val="17053016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A2D43-EC38-9558-AF90-7A220A5B2E39}"/>
              </a:ext>
            </a:extLst>
          </p:cNvPr>
          <p:cNvSpPr>
            <a:spLocks noGrp="1"/>
          </p:cNvSpPr>
          <p:nvPr>
            <p:ph type="title"/>
          </p:nvPr>
        </p:nvSpPr>
        <p:spPr>
          <a:xfrm>
            <a:off x="429768" y="1810512"/>
            <a:ext cx="7772400" cy="4562856"/>
          </a:xfrm>
        </p:spPr>
        <p:txBody>
          <a:bodyPr anchor="b">
            <a:normAutofit/>
          </a:bodyPr>
          <a:lstStyle/>
          <a:p>
            <a:r>
              <a:rPr lang="en-GB" sz="6200"/>
              <a:t>Policy, Support, and the Future of Social Enterprise in Regional Development</a:t>
            </a:r>
          </a:p>
        </p:txBody>
      </p:sp>
      <p:sp>
        <p:nvSpPr>
          <p:cNvPr id="7" name="Text Placeholder 2">
            <a:extLst>
              <a:ext uri="{FF2B5EF4-FFF2-40B4-BE49-F238E27FC236}">
                <a16:creationId xmlns:a16="http://schemas.microsoft.com/office/drawing/2014/main" id="{38F54E56-63C0-88AC-3FD8-CFF4E8707D11}"/>
              </a:ext>
            </a:extLst>
          </p:cNvPr>
          <p:cNvSpPr>
            <a:spLocks noGrp="1"/>
          </p:cNvSpPr>
          <p:nvPr>
            <p:ph type="body" idx="1"/>
          </p:nvPr>
        </p:nvSpPr>
        <p:spPr>
          <a:xfrm>
            <a:off x="429768" y="429768"/>
            <a:ext cx="7772400" cy="786384"/>
          </a:xfrm>
        </p:spPr>
        <p:txBody>
          <a:bodyPr/>
          <a:lstStyle/>
          <a:p>
            <a:endParaRPr lang="en-US"/>
          </a:p>
        </p:txBody>
      </p:sp>
    </p:spTree>
    <p:extLst>
      <p:ext uri="{BB962C8B-B14F-4D97-AF65-F5344CB8AC3E}">
        <p14:creationId xmlns:p14="http://schemas.microsoft.com/office/powerpoint/2010/main" val="6095464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BD95F-76F2-4D5E-A7C9-8F77EF99E958}"/>
              </a:ext>
            </a:extLst>
          </p:cNvPr>
          <p:cNvSpPr>
            <a:spLocks noGrp="1"/>
          </p:cNvSpPr>
          <p:nvPr>
            <p:ph type="title"/>
          </p:nvPr>
        </p:nvSpPr>
        <p:spPr>
          <a:xfrm>
            <a:off x="8311896" y="1078992"/>
            <a:ext cx="3273552" cy="1947672"/>
          </a:xfrm>
        </p:spPr>
        <p:txBody>
          <a:bodyPr vert="horz" lIns="91440" tIns="45720" rIns="91440" bIns="45720" rtlCol="0" anchor="b">
            <a:normAutofit/>
          </a:bodyPr>
          <a:lstStyle/>
          <a:p>
            <a:r>
              <a:rPr lang="en-US" b="0" kern="1200">
                <a:latin typeface="+mj-lt"/>
                <a:ea typeface="+mj-ea"/>
                <a:cs typeface="+mj-cs"/>
              </a:rPr>
              <a:t>Government Policies and Funding Opportunities</a:t>
            </a:r>
          </a:p>
        </p:txBody>
      </p:sp>
      <p:pic>
        <p:nvPicPr>
          <p:cNvPr id="4" name="Content Placeholder 3" descr="Two businesspeople checking contracts.">
            <a:extLst>
              <a:ext uri="{FF2B5EF4-FFF2-40B4-BE49-F238E27FC236}">
                <a16:creationId xmlns:a16="http://schemas.microsoft.com/office/drawing/2014/main" id="{8200B24F-A7F4-47EC-A81B-52E9C97ADAAA}"/>
              </a:ext>
            </a:extLst>
          </p:cNvPr>
          <p:cNvPicPr>
            <a:picLocks noGrp="1" noChangeAspect="1"/>
          </p:cNvPicPr>
          <p:nvPr>
            <p:ph type="pic" sz="quarter" idx="13"/>
          </p:nvPr>
        </p:nvPicPr>
        <p:blipFill>
          <a:blip r:embed="rId3"/>
          <a:srcRect l="9069" r="10996" b="1"/>
          <a:stretch>
            <a:fillRect/>
          </a:stretch>
        </p:blipFill>
        <p:spPr>
          <a:xfrm>
            <a:off x="342900" y="342901"/>
            <a:ext cx="7391400" cy="6172200"/>
          </a:xfrm>
          <a:prstGeom prst="rect">
            <a:avLst/>
          </a:prstGeom>
          <a:noFill/>
        </p:spPr>
      </p:pic>
      <p:sp>
        <p:nvSpPr>
          <p:cNvPr id="5" name="TextBox 4">
            <a:extLst>
              <a:ext uri="{FF2B5EF4-FFF2-40B4-BE49-F238E27FC236}">
                <a16:creationId xmlns:a16="http://schemas.microsoft.com/office/drawing/2014/main" id="{D5F5276D-8A60-4129-997D-3EF9D5609719}"/>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311896" y="3099816"/>
            <a:ext cx="3273552" cy="2953512"/>
          </a:xfrm>
          <a:prstGeom prst="rect">
            <a:avLst/>
          </a:prstGeom>
        </p:spPr>
        <p:txBody>
          <a:bodyPr>
            <a:normAutofit/>
          </a:bodyPr>
          <a:lstStyle/>
          <a:p>
            <a:pPr marL="0" indent="0">
              <a:lnSpc>
                <a:spcPct val="90000"/>
              </a:lnSpc>
              <a:spcBef>
                <a:spcPts val="2500"/>
              </a:spcBef>
              <a:spcAft>
                <a:spcPts val="600"/>
              </a:spcAft>
              <a:buNone/>
            </a:pPr>
            <a:r>
              <a:rPr lang="en-GB" sz="1400" b="1"/>
              <a:t>Role of Government Initiatives</a:t>
            </a:r>
          </a:p>
          <a:p>
            <a:pPr marL="0" lvl="1" indent="0">
              <a:lnSpc>
                <a:spcPct val="90000"/>
              </a:lnSpc>
              <a:spcBef>
                <a:spcPts val="1000"/>
              </a:spcBef>
              <a:spcAft>
                <a:spcPts val="600"/>
              </a:spcAft>
              <a:buNone/>
            </a:pPr>
            <a:r>
              <a:rPr lang="en-GB" sz="1400"/>
              <a:t>Government initiatives create frameworks that support social enterprises to expand and succeed in regional markets.</a:t>
            </a:r>
          </a:p>
          <a:p>
            <a:pPr marL="0" indent="0">
              <a:lnSpc>
                <a:spcPct val="90000"/>
              </a:lnSpc>
              <a:spcBef>
                <a:spcPts val="2500"/>
              </a:spcBef>
              <a:spcAft>
                <a:spcPts val="600"/>
              </a:spcAft>
              <a:buNone/>
            </a:pPr>
            <a:r>
              <a:rPr lang="en-GB" sz="1400" b="1"/>
              <a:t>Funding Schemes Impact</a:t>
            </a:r>
          </a:p>
          <a:p>
            <a:pPr marL="0" lvl="1" indent="0">
              <a:lnSpc>
                <a:spcPct val="90000"/>
              </a:lnSpc>
              <a:spcBef>
                <a:spcPts val="1000"/>
              </a:spcBef>
              <a:spcAft>
                <a:spcPts val="600"/>
              </a:spcAft>
              <a:buNone/>
            </a:pPr>
            <a:r>
              <a:rPr lang="en-GB" sz="1400"/>
              <a:t>Funding schemes provide critical financial resources that help social enterprises sustain and grow their operations.</a:t>
            </a:r>
          </a:p>
        </p:txBody>
      </p:sp>
    </p:spTree>
    <p:extLst>
      <p:ext uri="{BB962C8B-B14F-4D97-AF65-F5344CB8AC3E}">
        <p14:creationId xmlns:p14="http://schemas.microsoft.com/office/powerpoint/2010/main" val="38697818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D4492-6E76-529B-ABDF-EE77CFEB7B31}"/>
              </a:ext>
            </a:extLst>
          </p:cNvPr>
          <p:cNvSpPr>
            <a:spLocks noGrp="1"/>
          </p:cNvSpPr>
          <p:nvPr>
            <p:ph type="title"/>
          </p:nvPr>
        </p:nvSpPr>
        <p:spPr/>
        <p:txBody>
          <a:bodyPr>
            <a:normAutofit/>
          </a:bodyPr>
          <a:lstStyle/>
          <a:p>
            <a:r>
              <a:rPr lang="en-GB" sz="4400"/>
              <a:t>Collaborations Between Social Enterprises and Local Stakeholders</a:t>
            </a:r>
          </a:p>
        </p:txBody>
      </p:sp>
      <p:graphicFrame>
        <p:nvGraphicFramePr>
          <p:cNvPr id="4" name="Content Placeholder 4">
            <a:extLst>
              <a:ext uri="{FF2B5EF4-FFF2-40B4-BE49-F238E27FC236}">
                <a16:creationId xmlns:a16="http://schemas.microsoft.com/office/drawing/2014/main" id="{BC4C9C00-F037-43EA-911A-598B6574D7B1}"/>
              </a:ext>
            </a:extLst>
          </p:cNvPr>
          <p:cNvGraphicFramePr>
            <a:graphicFrameLocks noGrp="1"/>
          </p:cNvGraphicFramePr>
          <p:nvPr>
            <p:ph idx="1"/>
            <p:extLst>
              <p:ext uri="{D42A27DB-BD31-4B8C-83A1-F6EECF244321}">
                <p14:modId xmlns:p14="http://schemas.microsoft.com/office/powerpoint/2010/main" val="179849520"/>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137159" y="329450"/>
          <a:ext cx="11924209" cy="61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5816611"/>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CCE6-7224-4E70-EF9A-045AF6A51D5F}"/>
              </a:ext>
            </a:extLst>
          </p:cNvPr>
          <p:cNvSpPr>
            <a:spLocks noGrp="1"/>
          </p:cNvSpPr>
          <p:nvPr>
            <p:ph type="title"/>
          </p:nvPr>
        </p:nvSpPr>
        <p:spPr/>
        <p:txBody>
          <a:bodyPr>
            <a:normAutofit/>
          </a:bodyPr>
          <a:lstStyle/>
          <a:p>
            <a:r>
              <a:rPr lang="en-GB" sz="4200"/>
              <a:t>Future Trends and Ongoing Challenges</a:t>
            </a:r>
          </a:p>
        </p:txBody>
      </p:sp>
      <p:graphicFrame>
        <p:nvGraphicFramePr>
          <p:cNvPr id="4" name="Content Placeholder 4">
            <a:extLst>
              <a:ext uri="{FF2B5EF4-FFF2-40B4-BE49-F238E27FC236}">
                <a16:creationId xmlns:a16="http://schemas.microsoft.com/office/drawing/2014/main" id="{AA4D9173-B3AF-4C4C-B66A-858E15CDFC1F}"/>
              </a:ext>
            </a:extLst>
          </p:cNvPr>
          <p:cNvGraphicFramePr>
            <a:graphicFrameLocks noGrp="1"/>
          </p:cNvGraphicFramePr>
          <p:nvPr>
            <p:ph idx="1"/>
            <p:extLst>
              <p:ext uri="{D42A27DB-BD31-4B8C-83A1-F6EECF244321}">
                <p14:modId xmlns:p14="http://schemas.microsoft.com/office/powerpoint/2010/main" val="969637040"/>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137159" y="329450"/>
          <a:ext cx="11924209" cy="61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2751754"/>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D4106-57C7-EAE7-5EE7-EFB99691309B}"/>
              </a:ext>
            </a:extLst>
          </p:cNvPr>
          <p:cNvSpPr>
            <a:spLocks noGrp="1"/>
          </p:cNvSpPr>
          <p:nvPr>
            <p:ph type="title"/>
          </p:nvPr>
        </p:nvSpPr>
        <p:spPr>
          <a:xfrm>
            <a:off x="429768" y="1627318"/>
            <a:ext cx="7370064" cy="1842020"/>
          </a:xfrm>
        </p:spPr>
        <p:txBody>
          <a:bodyPr anchor="b">
            <a:normAutofit/>
          </a:bodyPr>
          <a:lstStyle/>
          <a:p>
            <a:r>
              <a:rPr lang="en-GB"/>
              <a:t>Conclusion</a:t>
            </a:r>
          </a:p>
        </p:txBody>
      </p:sp>
      <p:graphicFrame>
        <p:nvGraphicFramePr>
          <p:cNvPr id="7" name="Content Placeholder 2">
            <a:extLst>
              <a:ext uri="{FF2B5EF4-FFF2-40B4-BE49-F238E27FC236}">
                <a16:creationId xmlns:a16="http://schemas.microsoft.com/office/drawing/2014/main" id="{F709C304-ECE5-84B6-0D00-BA31D0B198FC}"/>
              </a:ext>
            </a:extLst>
          </p:cNvPr>
          <p:cNvGraphicFramePr>
            <a:graphicFrameLocks noGrp="1"/>
          </p:cNvGraphicFramePr>
          <p:nvPr>
            <p:ph sz="quarter" idx="14"/>
            <p:extLst>
              <p:ext uri="{D42A27DB-BD31-4B8C-83A1-F6EECF244321}">
                <p14:modId xmlns:p14="http://schemas.microsoft.com/office/powerpoint/2010/main" val="442055103"/>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429768" y="3622673"/>
          <a:ext cx="7370064" cy="2231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1212023"/>
      </p:ext>
    </p:extLst>
  </p:cSld>
  <p:clrMapOvr>
    <a:masterClrMapping/>
  </p:clrMapOvr>
  <p:transition>
    <p:fade/>
  </p:transition>
</p:sld>
</file>

<file path=ppt/theme/theme1.xml><?xml version="1.0" encoding="utf-8"?>
<a:theme xmlns:a="http://schemas.openxmlformats.org/drawingml/2006/main" name="DuneVTI">
  <a:themeElements>
    <a:clrScheme name="Dune Palett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_win32_DN_v2" id="{97A7A9A4-5677-45E2-BAC9-3A76DA18A86D}" vid="{E1353FFA-7ECE-4894-957E-EAB589AB1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1444</Words>
  <Application>Microsoft Office PowerPoint</Application>
  <PresentationFormat>Widescreen</PresentationFormat>
  <Paragraphs>142</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Arial</vt:lpstr>
      <vt:lpstr>Neue Haas Grotesk Text Pro</vt:lpstr>
      <vt:lpstr>DuneVTI</vt:lpstr>
      <vt:lpstr>The Role of Social Enterprise in Strengthening Regional Economies</vt:lpstr>
      <vt:lpstr>Presentation Overview</vt:lpstr>
      <vt:lpstr>The Regional Economy: An Overview</vt:lpstr>
      <vt:lpstr>Definition and Components of a Regional Economy</vt:lpstr>
      <vt:lpstr>Major Challenges Faced by Regional Economies</vt:lpstr>
      <vt:lpstr>Opportunities for Economic Growth at the Local Level</vt:lpstr>
      <vt:lpstr>Mechanisms of Impact: How Social Enterprises Benefit Regional Economies</vt:lpstr>
      <vt:lpstr>Job Creation and Workforce Development</vt:lpstr>
      <vt:lpstr>Addressing Social and Environmental Issues</vt:lpstr>
      <vt:lpstr>Encouraging Innovation and Local Entrepreneurship</vt:lpstr>
      <vt:lpstr>Case Studies: Social Enterprise Success Stories in Regional Economies</vt:lpstr>
      <vt:lpstr>Regional Social Enterprise Initiatives in the UK</vt:lpstr>
      <vt:lpstr>Impact Measurement and Outcomes</vt:lpstr>
      <vt:lpstr>Lessons Learned and Best Practices</vt:lpstr>
      <vt:lpstr>Policy, Support, and the Future of Social Enterprise in Regional Development</vt:lpstr>
      <vt:lpstr>Government Policies and Funding Opportunities</vt:lpstr>
      <vt:lpstr>Collaborations Between Social Enterprises and Local Stakeholders</vt:lpstr>
      <vt:lpstr>Future Trends and Ongoing Challenges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Shore</dc:creator>
  <cp:lastModifiedBy>Jessica Shore</cp:lastModifiedBy>
  <cp:revision>1</cp:revision>
  <dcterms:created xsi:type="dcterms:W3CDTF">2025-11-04T20:05:42Z</dcterms:created>
  <dcterms:modified xsi:type="dcterms:W3CDTF">2025-11-04T20:09:20Z</dcterms:modified>
</cp:coreProperties>
</file>