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Lst>
  <p:sldIdLst>
    <p:sldId id="256" r:id="rId2"/>
    <p:sldId id="257" r:id="rId3"/>
    <p:sldId id="258" r:id="rId4"/>
    <p:sldId id="263" r:id="rId5"/>
    <p:sldId id="259" r:id="rId6"/>
    <p:sldId id="260" r:id="rId7"/>
    <p:sldId id="265" r:id="rId8"/>
    <p:sldId id="261" r:id="rId9"/>
    <p:sldId id="262" r:id="rId10"/>
    <p:sldId id="266" r:id="rId11"/>
    <p:sldId id="264"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8C40A4-EE9D-A2DD-912E-BCFC192FE774}" v="505" dt="2022-07-24T11:58:19.948"/>
    <p1510:client id="{1D6DEE28-03C7-68A4-184C-25D8FAE07019}" v="6" dt="2022-07-23T22:46:22.773"/>
    <p1510:client id="{4FD9C09F-4B21-4588-FB55-32CD0AC9164D}" v="12" dt="2022-07-23T21:41:02.186"/>
    <p1510:client id="{995BEB5A-34CC-D141-B1D9-94F82AF51700}" v="44" dt="2022-07-24T12:00:39.814"/>
    <p1510:client id="{B193B826-0CC1-3F38-9E51-30CB0D0F3837}" v="2373" dt="2022-07-23T14:28:34.51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40"/>
  </p:normalViewPr>
  <p:slideViewPr>
    <p:cSldViewPr snapToGrid="0" snapToObjects="1">
      <p:cViewPr varScale="1">
        <p:scale>
          <a:sx n="107" d="100"/>
          <a:sy n="107" d="100"/>
        </p:scale>
        <p:origin x="736" y="1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7/24/22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30874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2A54C80-263E-416B-A8E0-580EDEADCBDC}" type="datetimeFigureOut">
              <a:rPr lang="en-US" dirty="0"/>
              <a:t>7/24/22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0623146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507764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2A54C80-263E-416B-A8E0-580EDEADCBDC}" type="datetimeFigureOut">
              <a:rPr lang="en-US" dirty="0"/>
              <a:t>7/24/22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12751707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7/24/22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331240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7/24/22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546198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7/24/22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137782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7/24/22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31701877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
        <p:nvSpPr>
          <p:cNvPr id="5" name="Date Placeholder 4"/>
          <p:cNvSpPr>
            <a:spLocks noGrp="1"/>
          </p:cNvSpPr>
          <p:nvPr>
            <p:ph type="dt" sz="half" idx="10"/>
          </p:nvPr>
        </p:nvSpPr>
        <p:spPr/>
        <p:txBody>
          <a:bodyPr/>
          <a:lstStyle/>
          <a:p>
            <a:fld id="{B61BEF0D-F0BB-DE4B-95CE-6DB70DBA9567}" type="datetimeFigureOut">
              <a:rPr lang="en-US" dirty="0"/>
              <a:pPr/>
              <a:t>7/24/22</a:t>
            </a:fld>
            <a:endParaRPr lang="en-US"/>
          </a:p>
        </p:txBody>
      </p:sp>
    </p:spTree>
    <p:extLst>
      <p:ext uri="{BB962C8B-B14F-4D97-AF65-F5344CB8AC3E}">
        <p14:creationId xmlns:p14="http://schemas.microsoft.com/office/powerpoint/2010/main" val="21289953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720846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5169004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770796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3336377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110919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7/24/22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21281644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7/24/22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773173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7/24/22</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711362924"/>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 id="2147483702" r:id="rId13"/>
    <p:sldLayoutId id="2147483703" r:id="rId14"/>
    <p:sldLayoutId id="2147483704" r:id="rId15"/>
    <p:sldLayoutId id="2147483705"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doi.org/10.1007/978-3-030-94610-4_23" TargetMode="External"/><Relationship Id="rId2" Type="http://schemas.openxmlformats.org/officeDocument/2006/relationships/hyperlink" Target="https://www.coursera.org/articles/communication-effectiveness" TargetMode="External"/><Relationship Id="rId1" Type="http://schemas.openxmlformats.org/officeDocument/2006/relationships/slideLayout" Target="../slideLayouts/slideLayout2.xml"/><Relationship Id="rId5" Type="http://schemas.openxmlformats.org/officeDocument/2006/relationships/hyperlink" Target="https://www.worldcat.org/title/communication/oclc/682135517" TargetMode="External"/><Relationship Id="rId4" Type="http://schemas.openxmlformats.org/officeDocument/2006/relationships/hyperlink" Target="https://www.semanticscholar.org/paper/Surgical-team-behaviors-and-patient-outcomes.-Mazzocco-Petitti/846678c1b1f6790b6e911ead77b91da1145d149c#paper-header"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books.google.co.uk/books?hl=en&amp;lr=&amp;id=A7AEEAAAQBAJ&amp;oi=fnd&amp;pg=PP1&amp;dq=morgan+p++the+business+student%27s+guide+to+study+and+employability&amp;ots=Kox4OWIfWF&amp;sig=3R_Zc1nlrKSHUdSv7eJ7nCl3CQ8#v=onepage&amp;q=morgan%20p%20-%20the%20business%20student's%20guide%20to%20study%20and%20employability&amp;f=false" TargetMode="External"/><Relationship Id="rId2" Type="http://schemas.openxmlformats.org/officeDocument/2006/relationships/hyperlink" Target="https://researchers.mq.edu.au/en/publications/supporting-communication-in-health-care" TargetMode="External"/><Relationship Id="rId1" Type="http://schemas.openxmlformats.org/officeDocument/2006/relationships/slideLayout" Target="../slideLayouts/slideLayout2.xml"/><Relationship Id="rId5" Type="http://schemas.openxmlformats.org/officeDocument/2006/relationships/hyperlink" Target="https://disability-studies.leeds.ac.uk/wp-content/uploads/sites/40/library/DRC-Health-FI-main.pdf" TargetMode="External"/><Relationship Id="rId4" Type="http://schemas.openxmlformats.org/officeDocument/2006/relationships/hyperlink" Target="http://web.mit.edu/curhan/www/docs/Articles/15341_Readings/Group_Dynamics/Tuckman_1965_Developmental_sequence_in_small_groups.pdf"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788246" y="376158"/>
            <a:ext cx="9024671" cy="1422435"/>
          </a:xfrm>
        </p:spPr>
        <p:txBody>
          <a:bodyPr anchor="ctr">
            <a:normAutofit/>
          </a:bodyPr>
          <a:lstStyle/>
          <a:p>
            <a:pPr algn="ctr"/>
            <a:r>
              <a:rPr lang="en-GB" sz="3200" b="1">
                <a:latin typeface="Arial"/>
                <a:cs typeface="Arial"/>
              </a:rPr>
              <a:t>Effective Team Working and Communication </a:t>
            </a:r>
            <a:endParaRPr lang="en-US"/>
          </a:p>
        </p:txBody>
      </p:sp>
      <p:sp>
        <p:nvSpPr>
          <p:cNvPr id="4" name="TextBox 3">
            <a:extLst>
              <a:ext uri="{FF2B5EF4-FFF2-40B4-BE49-F238E27FC236}">
                <a16:creationId xmlns:a16="http://schemas.microsoft.com/office/drawing/2014/main" id="{81D3E987-9AF1-CC7E-CD8F-80A294A2C258}"/>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8EEC03DC-2398-B7D3-98F6-DA4DE8E24D27}"/>
              </a:ext>
            </a:extLst>
          </p:cNvPr>
          <p:cNvSpPr txBox="1"/>
          <p:nvPr/>
        </p:nvSpPr>
        <p:spPr>
          <a:xfrm>
            <a:off x="670113" y="3025048"/>
            <a:ext cx="5206092"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latin typeface="Arial"/>
                <a:ea typeface="+mn-lt"/>
                <a:cs typeface="+mn-lt"/>
              </a:rPr>
              <a:t>Task :  Group presentation</a:t>
            </a:r>
            <a:endParaRPr lang="en-US" sz="2000">
              <a:latin typeface="Arial"/>
              <a:cs typeface="Arial"/>
            </a:endParaRPr>
          </a:p>
          <a:p>
            <a:endParaRPr lang="en-GB" sz="2000" b="1">
              <a:latin typeface="Arial"/>
              <a:cs typeface="Arial"/>
            </a:endParaRPr>
          </a:p>
          <a:p>
            <a:r>
              <a:rPr lang="en-GB" sz="2000" b="1">
                <a:latin typeface="Arial"/>
                <a:cs typeface="Arial"/>
              </a:rPr>
              <a:t>Module:  BMSW4002</a:t>
            </a:r>
          </a:p>
          <a:p>
            <a:endParaRPr lang="en-GB" sz="2000" b="1">
              <a:latin typeface="Arial"/>
              <a:cs typeface="Arial"/>
            </a:endParaRPr>
          </a:p>
          <a:p>
            <a:r>
              <a:rPr lang="en-GB" sz="2000" b="1">
                <a:latin typeface="Arial"/>
                <a:ea typeface="+mn-lt"/>
                <a:cs typeface="+mn-lt"/>
              </a:rPr>
              <a:t>Lecturer:  Joanne Davies</a:t>
            </a:r>
            <a:endParaRPr lang="en-GB" sz="2000" b="1">
              <a:latin typeface="Arial"/>
              <a:cs typeface="Arial"/>
            </a:endParaRPr>
          </a:p>
        </p:txBody>
      </p:sp>
      <p:sp>
        <p:nvSpPr>
          <p:cNvPr id="6" name="TextBox 5">
            <a:extLst>
              <a:ext uri="{FF2B5EF4-FFF2-40B4-BE49-F238E27FC236}">
                <a16:creationId xmlns:a16="http://schemas.microsoft.com/office/drawing/2014/main" id="{42BA2C1D-D4C5-F121-E5A1-99E7013E1B20}"/>
              </a:ext>
            </a:extLst>
          </p:cNvPr>
          <p:cNvSpPr txBox="1"/>
          <p:nvPr/>
        </p:nvSpPr>
        <p:spPr>
          <a:xfrm>
            <a:off x="5400264" y="3200271"/>
            <a:ext cx="6321878" cy="18928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50000"/>
              </a:lnSpc>
              <a:buFont typeface="Wingdings"/>
              <a:buChar char="Ø"/>
            </a:pPr>
            <a:r>
              <a:rPr lang="en-GB" b="1"/>
              <a:t>Fawaz Abdala </a:t>
            </a:r>
            <a:r>
              <a:rPr lang="en-GB" b="1" err="1"/>
              <a:t>Yaslam</a:t>
            </a:r>
            <a:r>
              <a:rPr lang="en-GB" b="1"/>
              <a:t>    2113070</a:t>
            </a:r>
            <a:endParaRPr lang="en-US" b="1"/>
          </a:p>
          <a:p>
            <a:pPr marL="285750" indent="-285750">
              <a:lnSpc>
                <a:spcPct val="150000"/>
              </a:lnSpc>
              <a:buFont typeface="Wingdings"/>
              <a:buChar char="Ø"/>
            </a:pPr>
            <a:r>
              <a:rPr lang="en-GB" b="1">
                <a:ea typeface="+mn-lt"/>
                <a:cs typeface="+mn-lt"/>
              </a:rPr>
              <a:t>Bethan Harris    2116541</a:t>
            </a:r>
          </a:p>
          <a:p>
            <a:pPr marL="285750" indent="-285750">
              <a:lnSpc>
                <a:spcPct val="150000"/>
              </a:lnSpc>
              <a:buFont typeface="Wingdings"/>
              <a:buChar char="Ø"/>
            </a:pPr>
            <a:r>
              <a:rPr lang="en-GB" b="1">
                <a:ea typeface="+mn-lt"/>
                <a:cs typeface="+mn-lt"/>
              </a:rPr>
              <a:t>Harris Mondale </a:t>
            </a:r>
            <a:r>
              <a:rPr lang="en-GB" b="1" err="1">
                <a:ea typeface="+mn-lt"/>
                <a:cs typeface="+mn-lt"/>
              </a:rPr>
              <a:t>Mugenzi</a:t>
            </a:r>
            <a:r>
              <a:rPr lang="en-GB" b="1">
                <a:ea typeface="+mn-lt"/>
                <a:cs typeface="+mn-lt"/>
              </a:rPr>
              <a:t>   2118945</a:t>
            </a:r>
            <a:endParaRPr lang="en-GB" b="1"/>
          </a:p>
          <a:p>
            <a:br>
              <a:rPr lang="en-US"/>
            </a:br>
            <a:endParaRPr lang="en-US"/>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F0A92-C333-0E8D-426A-2BC9E8E8FEDF}"/>
              </a:ext>
            </a:extLst>
          </p:cNvPr>
          <p:cNvSpPr>
            <a:spLocks noGrp="1"/>
          </p:cNvSpPr>
          <p:nvPr>
            <p:ph type="title"/>
          </p:nvPr>
        </p:nvSpPr>
        <p:spPr>
          <a:xfrm>
            <a:off x="668731" y="846492"/>
            <a:ext cx="8596668" cy="1320800"/>
          </a:xfrm>
        </p:spPr>
        <p:txBody>
          <a:bodyPr>
            <a:normAutofit/>
          </a:bodyPr>
          <a:lstStyle/>
          <a:p>
            <a:r>
              <a:rPr lang="en-GB">
                <a:cs typeface="Calibri Light"/>
              </a:rPr>
              <a:t>Introduction</a:t>
            </a:r>
            <a:endParaRPr lang="en-GB"/>
          </a:p>
        </p:txBody>
      </p:sp>
      <p:sp>
        <p:nvSpPr>
          <p:cNvPr id="3" name="Content Placeholder 2">
            <a:extLst>
              <a:ext uri="{FF2B5EF4-FFF2-40B4-BE49-F238E27FC236}">
                <a16:creationId xmlns:a16="http://schemas.microsoft.com/office/drawing/2014/main" id="{7EEC826A-3DFC-81B4-9429-4B7F9B99A42D}"/>
              </a:ext>
            </a:extLst>
          </p:cNvPr>
          <p:cNvSpPr>
            <a:spLocks noGrp="1"/>
          </p:cNvSpPr>
          <p:nvPr>
            <p:ph idx="1"/>
          </p:nvPr>
        </p:nvSpPr>
        <p:spPr>
          <a:xfrm>
            <a:off x="668731" y="1743468"/>
            <a:ext cx="8596668" cy="3880773"/>
          </a:xfrm>
        </p:spPr>
        <p:txBody>
          <a:bodyPr vert="horz" lIns="91440" tIns="45720" rIns="91440" bIns="45720" rtlCol="0" anchor="t">
            <a:normAutofit lnSpcReduction="10000"/>
          </a:bodyPr>
          <a:lstStyle/>
          <a:p>
            <a:pPr algn="ctr">
              <a:buNone/>
            </a:pPr>
            <a:r>
              <a:rPr lang="en-GB">
                <a:latin typeface="Arial"/>
                <a:ea typeface="+mn-lt"/>
                <a:cs typeface="+mn-lt"/>
              </a:rPr>
              <a:t>As there are a large number of residents with varying needs and concerns that must be addressed, excellent collaboration and communication are crucial within </a:t>
            </a:r>
            <a:endParaRPr lang="en-US">
              <a:latin typeface="Arial"/>
              <a:ea typeface="+mn-lt"/>
              <a:cs typeface="+mn-lt"/>
            </a:endParaRPr>
          </a:p>
          <a:p>
            <a:pPr algn="ctr">
              <a:buNone/>
            </a:pPr>
            <a:r>
              <a:rPr lang="en-GB">
                <a:latin typeface="Arial"/>
                <a:ea typeface="+mn-lt"/>
                <a:cs typeface="+mn-lt"/>
              </a:rPr>
              <a:t>Sunrise Care home.</a:t>
            </a:r>
            <a:endParaRPr lang="en-US">
              <a:latin typeface="Arial"/>
              <a:ea typeface="+mn-lt"/>
              <a:cs typeface="+mn-lt"/>
            </a:endParaRPr>
          </a:p>
          <a:p>
            <a:pPr algn="ctr">
              <a:buNone/>
            </a:pPr>
            <a:r>
              <a:rPr lang="en-GB">
                <a:latin typeface="Arial"/>
                <a:ea typeface="+mn-lt"/>
                <a:cs typeface="+mn-lt"/>
              </a:rPr>
              <a:t>In this presentation it will be discussed how effective communication is essential for providing excellent care to patients, resolving issues, and improving communication between co-workers (Mazzocco, 2009).</a:t>
            </a:r>
            <a:endParaRPr lang="en-GB">
              <a:latin typeface="Arial"/>
              <a:cs typeface="Arial"/>
            </a:endParaRPr>
          </a:p>
          <a:p>
            <a:pPr algn="ctr">
              <a:buNone/>
            </a:pPr>
            <a:endParaRPr lang="en-GB">
              <a:latin typeface="Arial"/>
              <a:ea typeface="+mn-lt"/>
              <a:cs typeface="+mn-lt"/>
            </a:endParaRPr>
          </a:p>
          <a:p>
            <a:pPr algn="ctr">
              <a:buNone/>
            </a:pPr>
            <a:r>
              <a:rPr lang="en-GB">
                <a:latin typeface="Arial"/>
                <a:ea typeface="+mn-lt"/>
                <a:cs typeface="+mn-lt"/>
              </a:rPr>
              <a:t>Effective communication referring to the process of exchanging ideas, opinions and  information,  so that the message is received and comprehended with clarity and intent. Whenever people communicate effectively, both the communicating parties are pleased (Coursera, 2022).</a:t>
            </a:r>
            <a:endParaRPr lang="en-GB">
              <a:latin typeface="Arial"/>
              <a:cs typeface="Arial"/>
            </a:endParaRPr>
          </a:p>
          <a:p>
            <a:pPr marL="0" indent="0" algn="ctr">
              <a:buNone/>
            </a:pPr>
            <a:endParaRPr lang="en-GB" sz="2000">
              <a:latin typeface="Arial"/>
              <a:cs typeface="Calibri" panose="020F0502020204030204"/>
            </a:endParaRPr>
          </a:p>
          <a:p>
            <a:pPr marL="0" indent="0" algn="ctr">
              <a:buNone/>
            </a:pPr>
            <a:endParaRPr lang="en-GB" sz="2000">
              <a:latin typeface="Arial"/>
              <a:cs typeface="Calibri" panose="020F0502020204030204"/>
            </a:endParaRPr>
          </a:p>
          <a:p>
            <a:pPr marL="0" indent="0" algn="ctr">
              <a:buNone/>
            </a:pPr>
            <a:endParaRPr lang="en-GB">
              <a:cs typeface="Calibri" panose="020F0502020204030204"/>
            </a:endParaRPr>
          </a:p>
        </p:txBody>
      </p:sp>
    </p:spTree>
    <p:extLst>
      <p:ext uri="{BB962C8B-B14F-4D97-AF65-F5344CB8AC3E}">
        <p14:creationId xmlns:p14="http://schemas.microsoft.com/office/powerpoint/2010/main" val="3158460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CBDC32-5234-7585-2879-B77C3EF94607}"/>
              </a:ext>
            </a:extLst>
          </p:cNvPr>
          <p:cNvSpPr>
            <a:spLocks noGrp="1"/>
          </p:cNvSpPr>
          <p:nvPr>
            <p:ph type="title"/>
          </p:nvPr>
        </p:nvSpPr>
        <p:spPr>
          <a:xfrm>
            <a:off x="3044977" y="119743"/>
            <a:ext cx="4868311" cy="517979"/>
          </a:xfrm>
        </p:spPr>
        <p:txBody>
          <a:bodyPr/>
          <a:lstStyle/>
          <a:p>
            <a:r>
              <a:rPr lang="en-GB" sz="1800">
                <a:solidFill>
                  <a:schemeClr val="tx1"/>
                </a:solidFill>
                <a:latin typeface="Arial"/>
                <a:ea typeface="+mj-lt"/>
                <a:cs typeface="+mj-lt"/>
              </a:rPr>
              <a:t>There are numerous types of communication</a:t>
            </a:r>
            <a:endParaRPr lang="en-US" sz="1800">
              <a:solidFill>
                <a:schemeClr val="tx1"/>
              </a:solidFill>
              <a:latin typeface="Arial"/>
              <a:cs typeface="Arial"/>
            </a:endParaRPr>
          </a:p>
          <a:p>
            <a:endParaRPr lang="en-GB">
              <a:cs typeface="Calibri Light"/>
            </a:endParaRPr>
          </a:p>
        </p:txBody>
      </p:sp>
      <p:sp>
        <p:nvSpPr>
          <p:cNvPr id="3" name="Content Placeholder 2">
            <a:extLst>
              <a:ext uri="{FF2B5EF4-FFF2-40B4-BE49-F238E27FC236}">
                <a16:creationId xmlns:a16="http://schemas.microsoft.com/office/drawing/2014/main" id="{81AEE304-B203-5F9F-1510-63E7C6C75748}"/>
              </a:ext>
            </a:extLst>
          </p:cNvPr>
          <p:cNvSpPr>
            <a:spLocks noGrp="1"/>
          </p:cNvSpPr>
          <p:nvPr>
            <p:ph idx="1"/>
          </p:nvPr>
        </p:nvSpPr>
        <p:spPr/>
        <p:txBody>
          <a:bodyPr vert="horz" lIns="91440" tIns="45720" rIns="91440" bIns="45720" rtlCol="0" anchor="t">
            <a:normAutofit/>
          </a:bodyPr>
          <a:lstStyle/>
          <a:p>
            <a:pPr marL="0" indent="0">
              <a:buNone/>
            </a:pPr>
            <a:endParaRPr lang="en-GB">
              <a:cs typeface="Calibri" panose="020F0502020204030204"/>
            </a:endParaRPr>
          </a:p>
          <a:p>
            <a:pPr marL="0" indent="0">
              <a:buNone/>
            </a:pPr>
            <a:endParaRPr lang="en-GB">
              <a:cs typeface="Calibri" panose="020F0502020204030204"/>
            </a:endParaRPr>
          </a:p>
        </p:txBody>
      </p:sp>
      <p:sp>
        <p:nvSpPr>
          <p:cNvPr id="4" name="TextBox 3">
            <a:extLst>
              <a:ext uri="{FF2B5EF4-FFF2-40B4-BE49-F238E27FC236}">
                <a16:creationId xmlns:a16="http://schemas.microsoft.com/office/drawing/2014/main" id="{64F8A942-2CA9-9A51-E3E4-84312EA0A4C3}"/>
              </a:ext>
            </a:extLst>
          </p:cNvPr>
          <p:cNvSpPr txBox="1"/>
          <p:nvPr/>
        </p:nvSpPr>
        <p:spPr>
          <a:xfrm>
            <a:off x="465365" y="683080"/>
            <a:ext cx="120559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ea typeface="+mn-lt"/>
                <a:cs typeface="+mn-lt"/>
              </a:rPr>
              <a:t>VERBAL</a:t>
            </a:r>
            <a:endParaRPr lang="en-US">
              <a:latin typeface="Arial"/>
            </a:endParaRPr>
          </a:p>
          <a:p>
            <a:pPr algn="l"/>
            <a:endParaRPr lang="en-GB"/>
          </a:p>
        </p:txBody>
      </p:sp>
      <p:sp>
        <p:nvSpPr>
          <p:cNvPr id="5" name="TextBox 4">
            <a:extLst>
              <a:ext uri="{FF2B5EF4-FFF2-40B4-BE49-F238E27FC236}">
                <a16:creationId xmlns:a16="http://schemas.microsoft.com/office/drawing/2014/main" id="{FE884F45-F713-2571-4A55-B7C021E281A9}"/>
              </a:ext>
            </a:extLst>
          </p:cNvPr>
          <p:cNvSpPr txBox="1"/>
          <p:nvPr/>
        </p:nvSpPr>
        <p:spPr>
          <a:xfrm>
            <a:off x="2091418" y="737508"/>
            <a:ext cx="172266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ea typeface="+mn-lt"/>
                <a:cs typeface="+mn-lt"/>
              </a:rPr>
              <a:t>NON-VERBAL</a:t>
            </a:r>
            <a:endParaRPr lang="en-US">
              <a:latin typeface="Arial"/>
              <a:cs typeface="Arial"/>
            </a:endParaRPr>
          </a:p>
          <a:p>
            <a:pPr algn="l"/>
            <a:endParaRPr lang="en-GB"/>
          </a:p>
        </p:txBody>
      </p:sp>
      <p:sp>
        <p:nvSpPr>
          <p:cNvPr id="6" name="TextBox 5">
            <a:extLst>
              <a:ext uri="{FF2B5EF4-FFF2-40B4-BE49-F238E27FC236}">
                <a16:creationId xmlns:a16="http://schemas.microsoft.com/office/drawing/2014/main" id="{CEA3EA75-300D-F790-4617-F8307765082A}"/>
              </a:ext>
            </a:extLst>
          </p:cNvPr>
          <p:cNvSpPr txBox="1"/>
          <p:nvPr/>
        </p:nvSpPr>
        <p:spPr>
          <a:xfrm>
            <a:off x="4336596" y="737507"/>
            <a:ext cx="158659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ea typeface="+mn-lt"/>
                <a:cs typeface="+mn-lt"/>
              </a:rPr>
              <a:t>WRITTEN</a:t>
            </a:r>
            <a:endParaRPr lang="en-US">
              <a:latin typeface="Arial"/>
              <a:cs typeface="Arial"/>
            </a:endParaRPr>
          </a:p>
          <a:p>
            <a:pPr algn="l"/>
            <a:endParaRPr lang="en-GB"/>
          </a:p>
        </p:txBody>
      </p:sp>
      <p:sp>
        <p:nvSpPr>
          <p:cNvPr id="7" name="TextBox 6">
            <a:extLst>
              <a:ext uri="{FF2B5EF4-FFF2-40B4-BE49-F238E27FC236}">
                <a16:creationId xmlns:a16="http://schemas.microsoft.com/office/drawing/2014/main" id="{F7DC6CC2-C5C5-7383-D8A3-E011E8F9F404}"/>
              </a:ext>
            </a:extLst>
          </p:cNvPr>
          <p:cNvSpPr txBox="1"/>
          <p:nvPr/>
        </p:nvSpPr>
        <p:spPr>
          <a:xfrm>
            <a:off x="6268811" y="737508"/>
            <a:ext cx="113755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ea typeface="+mn-lt"/>
                <a:cs typeface="+mn-lt"/>
              </a:rPr>
              <a:t>VISUAL</a:t>
            </a:r>
            <a:endParaRPr lang="en-US">
              <a:latin typeface="Arial"/>
              <a:cs typeface="Arial"/>
            </a:endParaRPr>
          </a:p>
          <a:p>
            <a:pPr algn="l"/>
            <a:endParaRPr lang="en-GB"/>
          </a:p>
        </p:txBody>
      </p:sp>
      <p:sp>
        <p:nvSpPr>
          <p:cNvPr id="8" name="TextBox 7">
            <a:extLst>
              <a:ext uri="{FF2B5EF4-FFF2-40B4-BE49-F238E27FC236}">
                <a16:creationId xmlns:a16="http://schemas.microsoft.com/office/drawing/2014/main" id="{203DDE62-45B1-4A28-0AD0-299CD70228B7}"/>
              </a:ext>
            </a:extLst>
          </p:cNvPr>
          <p:cNvSpPr txBox="1"/>
          <p:nvPr/>
        </p:nvSpPr>
        <p:spPr>
          <a:xfrm>
            <a:off x="8248650" y="737507"/>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ea typeface="+mn-lt"/>
                <a:cs typeface="+mn-lt"/>
              </a:rPr>
              <a:t>LISTENING</a:t>
            </a:r>
            <a:endParaRPr lang="en-US">
              <a:latin typeface="Arial"/>
              <a:cs typeface="Arial"/>
            </a:endParaRPr>
          </a:p>
          <a:p>
            <a:pPr algn="l"/>
            <a:endParaRPr lang="en-GB"/>
          </a:p>
        </p:txBody>
      </p:sp>
      <p:sp>
        <p:nvSpPr>
          <p:cNvPr id="9" name="TextBox 8">
            <a:extLst>
              <a:ext uri="{FF2B5EF4-FFF2-40B4-BE49-F238E27FC236}">
                <a16:creationId xmlns:a16="http://schemas.microsoft.com/office/drawing/2014/main" id="{DB5C55E1-D982-097B-1774-49AF0FBD59EE}"/>
              </a:ext>
            </a:extLst>
          </p:cNvPr>
          <p:cNvSpPr txBox="1"/>
          <p:nvPr/>
        </p:nvSpPr>
        <p:spPr>
          <a:xfrm>
            <a:off x="465364" y="1458687"/>
            <a:ext cx="5879645" cy="28114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ea typeface="+mn-lt"/>
                <a:cs typeface="+mn-lt"/>
              </a:rPr>
              <a:t>For communication to be effective, it must be:</a:t>
            </a:r>
            <a:endParaRPr lang="en-US">
              <a:latin typeface="Arial"/>
              <a:cs typeface="Arial"/>
            </a:endParaRPr>
          </a:p>
          <a:p>
            <a:pPr>
              <a:lnSpc>
                <a:spcPct val="150000"/>
              </a:lnSpc>
            </a:pPr>
            <a:r>
              <a:rPr lang="en-GB">
                <a:latin typeface="Arial"/>
                <a:ea typeface="+mn-lt"/>
                <a:cs typeface="+mn-lt"/>
              </a:rPr>
              <a:t>-clear</a:t>
            </a:r>
            <a:endParaRPr lang="en-GB">
              <a:latin typeface="Arial"/>
              <a:cs typeface="Arial"/>
            </a:endParaRPr>
          </a:p>
          <a:p>
            <a:pPr>
              <a:lnSpc>
                <a:spcPct val="150000"/>
              </a:lnSpc>
            </a:pPr>
            <a:r>
              <a:rPr lang="en-GB">
                <a:latin typeface="Arial"/>
                <a:ea typeface="+mn-lt"/>
                <a:cs typeface="+mn-lt"/>
              </a:rPr>
              <a:t>-complete</a:t>
            </a:r>
            <a:endParaRPr lang="en-GB">
              <a:latin typeface="Arial"/>
              <a:cs typeface="Arial"/>
            </a:endParaRPr>
          </a:p>
          <a:p>
            <a:pPr>
              <a:lnSpc>
                <a:spcPct val="150000"/>
              </a:lnSpc>
            </a:pPr>
            <a:r>
              <a:rPr lang="en-GB">
                <a:latin typeface="Arial"/>
                <a:ea typeface="+mn-lt"/>
                <a:cs typeface="+mn-lt"/>
              </a:rPr>
              <a:t>-correct</a:t>
            </a:r>
            <a:endParaRPr lang="en-GB">
              <a:latin typeface="Arial"/>
              <a:cs typeface="Arial"/>
            </a:endParaRPr>
          </a:p>
          <a:p>
            <a:pPr>
              <a:lnSpc>
                <a:spcPct val="150000"/>
              </a:lnSpc>
            </a:pPr>
            <a:r>
              <a:rPr lang="en-GB">
                <a:latin typeface="Arial"/>
                <a:ea typeface="+mn-lt"/>
                <a:cs typeface="+mn-lt"/>
              </a:rPr>
              <a:t>-concise</a:t>
            </a:r>
            <a:endParaRPr lang="en-GB">
              <a:latin typeface="Arial"/>
              <a:cs typeface="Arial"/>
            </a:endParaRPr>
          </a:p>
          <a:p>
            <a:pPr>
              <a:lnSpc>
                <a:spcPct val="150000"/>
              </a:lnSpc>
            </a:pPr>
            <a:r>
              <a:rPr lang="en-US">
                <a:latin typeface="Arial"/>
                <a:ea typeface="+mn-lt"/>
                <a:cs typeface="+mn-lt"/>
              </a:rPr>
              <a:t>-compassionate</a:t>
            </a:r>
            <a:br>
              <a:rPr lang="en-US">
                <a:ea typeface="+mn-lt"/>
                <a:cs typeface="+mn-lt"/>
              </a:rPr>
            </a:br>
            <a:endParaRPr lang="en-US">
              <a:ea typeface="+mn-lt"/>
              <a:cs typeface="+mn-lt"/>
            </a:endParaRPr>
          </a:p>
        </p:txBody>
      </p:sp>
      <p:sp>
        <p:nvSpPr>
          <p:cNvPr id="10" name="Arrow: Right 9">
            <a:extLst>
              <a:ext uri="{FF2B5EF4-FFF2-40B4-BE49-F238E27FC236}">
                <a16:creationId xmlns:a16="http://schemas.microsoft.com/office/drawing/2014/main" id="{DDB9DE31-9BF8-7446-6FC4-8CE7561A0780}"/>
              </a:ext>
            </a:extLst>
          </p:cNvPr>
          <p:cNvSpPr/>
          <p:nvPr/>
        </p:nvSpPr>
        <p:spPr>
          <a:xfrm>
            <a:off x="3307189" y="2948558"/>
            <a:ext cx="3952874" cy="48305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D975A4AF-FA3B-D403-8B1A-8160A992B26C}"/>
              </a:ext>
            </a:extLst>
          </p:cNvPr>
          <p:cNvSpPr txBox="1"/>
          <p:nvPr/>
        </p:nvSpPr>
        <p:spPr>
          <a:xfrm>
            <a:off x="7588704" y="2996293"/>
            <a:ext cx="79737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5 C’s</a:t>
            </a:r>
            <a:endParaRPr lang="en-US"/>
          </a:p>
          <a:p>
            <a:pPr algn="l"/>
            <a:endParaRPr lang="en-GB"/>
          </a:p>
        </p:txBody>
      </p:sp>
      <p:sp>
        <p:nvSpPr>
          <p:cNvPr id="12" name="TextBox 11">
            <a:extLst>
              <a:ext uri="{FF2B5EF4-FFF2-40B4-BE49-F238E27FC236}">
                <a16:creationId xmlns:a16="http://schemas.microsoft.com/office/drawing/2014/main" id="{BB980680-ED52-9023-9B23-5C442260D258}"/>
              </a:ext>
            </a:extLst>
          </p:cNvPr>
          <p:cNvSpPr txBox="1"/>
          <p:nvPr/>
        </p:nvSpPr>
        <p:spPr>
          <a:xfrm>
            <a:off x="307213" y="4095135"/>
            <a:ext cx="8267698" cy="29495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b="1">
                <a:latin typeface="Arial"/>
                <a:ea typeface="+mn-lt"/>
                <a:cs typeface="+mn-lt"/>
              </a:rPr>
              <a:t>Effective communication benefits:</a:t>
            </a:r>
            <a:endParaRPr lang="en-US" b="1">
              <a:latin typeface="Arial"/>
              <a:cs typeface="Arial"/>
            </a:endParaRPr>
          </a:p>
          <a:p>
            <a:pPr>
              <a:lnSpc>
                <a:spcPct val="150000"/>
              </a:lnSpc>
            </a:pPr>
            <a:r>
              <a:rPr lang="en-GB">
                <a:latin typeface="Arial"/>
                <a:ea typeface="+mn-lt"/>
                <a:cs typeface="+mn-lt"/>
              </a:rPr>
              <a:t>-manage staff and establish teams</a:t>
            </a:r>
            <a:endParaRPr lang="en-GB">
              <a:latin typeface="Arial"/>
              <a:cs typeface="Arial"/>
            </a:endParaRPr>
          </a:p>
          <a:p>
            <a:pPr>
              <a:lnSpc>
                <a:spcPct val="150000"/>
              </a:lnSpc>
            </a:pPr>
            <a:r>
              <a:rPr lang="en-GB">
                <a:latin typeface="Arial"/>
                <a:ea typeface="+mn-lt"/>
                <a:cs typeface="+mn-lt"/>
              </a:rPr>
              <a:t>-personnel retention</a:t>
            </a:r>
            <a:endParaRPr lang="en-GB">
              <a:latin typeface="Arial"/>
              <a:cs typeface="Arial"/>
            </a:endParaRPr>
          </a:p>
          <a:p>
            <a:pPr>
              <a:lnSpc>
                <a:spcPct val="150000"/>
              </a:lnSpc>
            </a:pPr>
            <a:r>
              <a:rPr lang="en-GB">
                <a:latin typeface="Arial"/>
                <a:ea typeface="+mn-lt"/>
                <a:cs typeface="+mn-lt"/>
              </a:rPr>
              <a:t>-profit from more ingenuity and originality</a:t>
            </a:r>
            <a:endParaRPr lang="en-GB">
              <a:latin typeface="Arial"/>
              <a:cs typeface="Arial"/>
            </a:endParaRPr>
          </a:p>
          <a:p>
            <a:pPr>
              <a:lnSpc>
                <a:spcPct val="150000"/>
              </a:lnSpc>
            </a:pPr>
            <a:r>
              <a:rPr lang="en-GB">
                <a:latin typeface="Arial"/>
                <a:ea typeface="+mn-lt"/>
                <a:cs typeface="+mn-lt"/>
              </a:rPr>
              <a:t>-Develop solid connections and attract more opportunities for the care home</a:t>
            </a:r>
            <a:endParaRPr lang="en-GB">
              <a:latin typeface="Arial"/>
              <a:cs typeface="Arial"/>
            </a:endParaRPr>
          </a:p>
          <a:p>
            <a:pPr>
              <a:lnSpc>
                <a:spcPct val="150000"/>
              </a:lnSpc>
            </a:pPr>
            <a:r>
              <a:rPr lang="en-GB">
                <a:latin typeface="Arial"/>
                <a:cs typeface="Arial"/>
              </a:rPr>
              <a:t>-Better quality of care given by the organization if communication is top tier</a:t>
            </a:r>
          </a:p>
          <a:p>
            <a:pPr>
              <a:lnSpc>
                <a:spcPct val="150000"/>
              </a:lnSpc>
            </a:pPr>
            <a:endParaRPr lang="en-GB">
              <a:latin typeface="Arial"/>
              <a:cs typeface="Arial"/>
            </a:endParaRPr>
          </a:p>
        </p:txBody>
      </p:sp>
      <p:sp>
        <p:nvSpPr>
          <p:cNvPr id="13" name="TextBox 12">
            <a:extLst>
              <a:ext uri="{FF2B5EF4-FFF2-40B4-BE49-F238E27FC236}">
                <a16:creationId xmlns:a16="http://schemas.microsoft.com/office/drawing/2014/main" id="{2B21B2C9-CA07-D4BF-931E-87115B7AEAF0}"/>
              </a:ext>
            </a:extLst>
          </p:cNvPr>
          <p:cNvSpPr txBox="1"/>
          <p:nvPr/>
        </p:nvSpPr>
        <p:spPr>
          <a:xfrm>
            <a:off x="8575221" y="4738008"/>
            <a:ext cx="3722914"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b="1">
                <a:latin typeface="Arial"/>
                <a:ea typeface="+mn-lt"/>
                <a:cs typeface="+mn-lt"/>
              </a:rPr>
              <a:t>-improved care for residents</a:t>
            </a:r>
            <a:endParaRPr lang="en-US" b="1">
              <a:latin typeface="Arial"/>
              <a:cs typeface="Arial"/>
            </a:endParaRPr>
          </a:p>
          <a:p>
            <a:pPr>
              <a:lnSpc>
                <a:spcPct val="150000"/>
              </a:lnSpc>
            </a:pPr>
            <a:r>
              <a:rPr lang="en-GB" b="1">
                <a:latin typeface="Arial"/>
                <a:ea typeface="+mn-lt"/>
                <a:cs typeface="+mn-lt"/>
              </a:rPr>
              <a:t>-quality of care and reduce incidents/harm residents </a:t>
            </a:r>
            <a:endParaRPr lang="en-GB" b="1">
              <a:latin typeface="Arial"/>
              <a:cs typeface="Arial"/>
            </a:endParaRPr>
          </a:p>
          <a:p>
            <a:pPr>
              <a:lnSpc>
                <a:spcPct val="150000"/>
              </a:lnSpc>
            </a:pPr>
            <a:r>
              <a:rPr lang="en-GB" b="1">
                <a:latin typeface="Arial"/>
                <a:ea typeface="+mn-lt"/>
                <a:cs typeface="+mn-lt"/>
              </a:rPr>
              <a:t>(</a:t>
            </a:r>
            <a:r>
              <a:rPr lang="en-GB" b="1" err="1">
                <a:latin typeface="Arial"/>
                <a:ea typeface="+mn-lt"/>
                <a:cs typeface="+mn-lt"/>
              </a:rPr>
              <a:t>Fuchshuber</a:t>
            </a:r>
            <a:r>
              <a:rPr lang="en-GB" b="1">
                <a:latin typeface="Arial"/>
                <a:ea typeface="+mn-lt"/>
                <a:cs typeface="+mn-lt"/>
              </a:rPr>
              <a:t> and Greif, 2022).</a:t>
            </a:r>
            <a:endParaRPr lang="en-GB" b="1">
              <a:latin typeface="Arial"/>
              <a:cs typeface="Arial"/>
            </a:endParaRPr>
          </a:p>
          <a:p>
            <a:pPr algn="l"/>
            <a:endParaRPr lang="en-GB">
              <a:latin typeface="Arial"/>
              <a:cs typeface="Arial"/>
            </a:endParaRPr>
          </a:p>
        </p:txBody>
      </p:sp>
    </p:spTree>
    <p:extLst>
      <p:ext uri="{BB962C8B-B14F-4D97-AF65-F5344CB8AC3E}">
        <p14:creationId xmlns:p14="http://schemas.microsoft.com/office/powerpoint/2010/main" val="10262662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D411A-3C3C-1EBA-8EC5-7C90A7FE5524}"/>
              </a:ext>
            </a:extLst>
          </p:cNvPr>
          <p:cNvSpPr>
            <a:spLocks noGrp="1"/>
          </p:cNvSpPr>
          <p:nvPr>
            <p:ph type="title"/>
          </p:nvPr>
        </p:nvSpPr>
        <p:spPr>
          <a:xfrm>
            <a:off x="677334" y="609600"/>
            <a:ext cx="8783573" cy="1320800"/>
          </a:xfrm>
        </p:spPr>
        <p:txBody>
          <a:bodyPr/>
          <a:lstStyle/>
          <a:p>
            <a:r>
              <a:rPr lang="en-GB"/>
              <a:t>How theories relating to models of communication are used</a:t>
            </a:r>
          </a:p>
        </p:txBody>
      </p:sp>
      <p:sp>
        <p:nvSpPr>
          <p:cNvPr id="3" name="Content Placeholder 2">
            <a:extLst>
              <a:ext uri="{FF2B5EF4-FFF2-40B4-BE49-F238E27FC236}">
                <a16:creationId xmlns:a16="http://schemas.microsoft.com/office/drawing/2014/main" id="{ECD43225-302E-34DC-48B3-62B2A99974B8}"/>
              </a:ext>
            </a:extLst>
          </p:cNvPr>
          <p:cNvSpPr>
            <a:spLocks noGrp="1"/>
          </p:cNvSpPr>
          <p:nvPr>
            <p:ph idx="1"/>
          </p:nvPr>
        </p:nvSpPr>
        <p:spPr/>
        <p:txBody>
          <a:bodyPr vert="horz" lIns="91440" tIns="45720" rIns="91440" bIns="45720" rtlCol="0" anchor="t">
            <a:normAutofit fontScale="92500" lnSpcReduction="10000"/>
          </a:bodyPr>
          <a:lstStyle/>
          <a:p>
            <a:pPr>
              <a:buFont typeface="Wingdings" charset="2"/>
              <a:buChar char="Ø"/>
            </a:pPr>
            <a:r>
              <a:rPr lang="en-GB">
                <a:latin typeface="Arial"/>
                <a:cs typeface="Arial"/>
              </a:rPr>
              <a:t>Tuckman's model (1965)  stated that there are 5 stages of development in communication, namely </a:t>
            </a:r>
            <a:r>
              <a:rPr lang="en-GB" b="1">
                <a:latin typeface="Arial"/>
                <a:cs typeface="Arial"/>
              </a:rPr>
              <a:t>Forming, Storming, Norming, Performing and Adjourning.</a:t>
            </a:r>
            <a:r>
              <a:rPr lang="en-GB">
                <a:latin typeface="Arial"/>
                <a:cs typeface="Arial"/>
              </a:rPr>
              <a:t> </a:t>
            </a:r>
            <a:endParaRPr lang="en-US">
              <a:latin typeface="Arial"/>
              <a:cs typeface="Arial"/>
            </a:endParaRPr>
          </a:p>
          <a:p>
            <a:pPr marL="0" indent="0">
              <a:buNone/>
            </a:pPr>
            <a:r>
              <a:rPr lang="en-GB">
                <a:latin typeface="Arial"/>
                <a:ea typeface="+mn-lt"/>
                <a:cs typeface="+mn-lt"/>
              </a:rPr>
              <a:t>Tuckman's model can be used by Sunrise Care home to help with effective communication as it recognises that strong groups do not start off being fully formed and functioning. Tuckman suggests that teams grow through clearly defined stages, from their creation as groups of individuals to cohesive, task focused teams.</a:t>
            </a:r>
            <a:endParaRPr lang="en-GB">
              <a:latin typeface="Arial"/>
              <a:cs typeface="Arial"/>
            </a:endParaRPr>
          </a:p>
          <a:p>
            <a:pPr marL="285750" indent="-285750">
              <a:buFont typeface="Wingdings" charset="2"/>
              <a:buChar char="Ø"/>
            </a:pPr>
            <a:r>
              <a:rPr lang="en-GB">
                <a:latin typeface="Arial"/>
                <a:cs typeface="Arial"/>
              </a:rPr>
              <a:t>Schramm's model suggests that communication is a two way process in which both the sender and receiver take turns to send and receive messages - this is the case in many forms at Sunrise Care Home as </a:t>
            </a:r>
          </a:p>
          <a:p>
            <a:pPr>
              <a:buFont typeface="Wingdings" charset="2"/>
              <a:buChar char="Ø"/>
            </a:pPr>
            <a:r>
              <a:rPr lang="en-GB">
                <a:latin typeface="Arial"/>
                <a:cs typeface="Arial"/>
              </a:rPr>
              <a:t>  Shannon and Weaver model , is specifically designed to develop the effective communication between sender and receiver.</a:t>
            </a:r>
          </a:p>
          <a:p>
            <a:pPr>
              <a:buFont typeface="Wingdings" charset="2"/>
              <a:buChar char="Ø"/>
            </a:pPr>
            <a:r>
              <a:rPr lang="en-GB">
                <a:latin typeface="Arial"/>
                <a:cs typeface="Arial"/>
              </a:rPr>
              <a:t>Aristotle model refers to the communication model, S</a:t>
            </a:r>
            <a:r>
              <a:rPr lang="en-GB" b="1">
                <a:latin typeface="Arial"/>
                <a:cs typeface="Arial"/>
              </a:rPr>
              <a:t>peaker, speech, occasion audience.</a:t>
            </a:r>
          </a:p>
          <a:p>
            <a:endParaRPr lang="en-GB"/>
          </a:p>
        </p:txBody>
      </p:sp>
    </p:spTree>
    <p:extLst>
      <p:ext uri="{BB962C8B-B14F-4D97-AF65-F5344CB8AC3E}">
        <p14:creationId xmlns:p14="http://schemas.microsoft.com/office/powerpoint/2010/main" val="9441211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99A5D-6C0A-CED2-0DE9-B68823AD637D}"/>
              </a:ext>
            </a:extLst>
          </p:cNvPr>
          <p:cNvSpPr>
            <a:spLocks noGrp="1"/>
          </p:cNvSpPr>
          <p:nvPr>
            <p:ph type="title"/>
          </p:nvPr>
        </p:nvSpPr>
        <p:spPr/>
        <p:txBody>
          <a:bodyPr/>
          <a:lstStyle/>
          <a:p>
            <a:r>
              <a:rPr lang="en-GB"/>
              <a:t>Barriers that effect communication between patients and carers</a:t>
            </a:r>
          </a:p>
        </p:txBody>
      </p:sp>
      <p:sp>
        <p:nvSpPr>
          <p:cNvPr id="3" name="Content Placeholder 2">
            <a:extLst>
              <a:ext uri="{FF2B5EF4-FFF2-40B4-BE49-F238E27FC236}">
                <a16:creationId xmlns:a16="http://schemas.microsoft.com/office/drawing/2014/main" id="{5F7F49BA-F962-05EF-E4AF-AD05E86BE438}"/>
              </a:ext>
            </a:extLst>
          </p:cNvPr>
          <p:cNvSpPr>
            <a:spLocks noGrp="1"/>
          </p:cNvSpPr>
          <p:nvPr>
            <p:ph idx="1"/>
          </p:nvPr>
        </p:nvSpPr>
        <p:spPr/>
        <p:txBody>
          <a:bodyPr vert="horz" lIns="91440" tIns="45720" rIns="91440" bIns="45720" rtlCol="0" anchor="t">
            <a:normAutofit fontScale="92500" lnSpcReduction="20000"/>
          </a:bodyPr>
          <a:lstStyle/>
          <a:p>
            <a:r>
              <a:rPr lang="en-GB">
                <a:latin typeface="Arial"/>
                <a:cs typeface="Arial"/>
              </a:rPr>
              <a:t>External noise – phones Families, traffic, other people surrounding when they are trying to have a conversation for example if a carer at Sunrise Care home is sat on their phone whilst a resident is speaking to them this is a barrier as it stops the carer from paying full attention to the resident.</a:t>
            </a:r>
          </a:p>
          <a:p>
            <a:r>
              <a:rPr lang="en-GB">
                <a:latin typeface="Arial"/>
                <a:cs typeface="Arial"/>
              </a:rPr>
              <a:t>Internal noise –  anxiety, emotions, mind being elsewhere – If an employee is sat having to give a resident some news about a recent medical concern the resident may not be paying full attention to what is being said due to being nervous of the results and not being able to convey their emotions properly.</a:t>
            </a:r>
          </a:p>
          <a:p>
            <a:r>
              <a:rPr lang="en-GB">
                <a:latin typeface="Arial"/>
                <a:cs typeface="Arial"/>
              </a:rPr>
              <a:t>Attitude, Cultural, information overload. - </a:t>
            </a:r>
            <a:r>
              <a:rPr lang="en-GB">
                <a:ea typeface="+mn-lt"/>
                <a:cs typeface="+mn-lt"/>
              </a:rPr>
              <a:t>The norms of social interaction vary greatly in different cultures, as do the way in which emotions are expressed. For example, the concept of personal space varies between cultures and between different social settings like for instance if a carer is too close whilst they are talking the resident may react in a negative</a:t>
            </a:r>
            <a:endParaRPr lang="en-GB">
              <a:latin typeface="Arial"/>
              <a:cs typeface="Arial"/>
            </a:endParaRPr>
          </a:p>
          <a:p>
            <a:r>
              <a:rPr lang="en-GB">
                <a:latin typeface="Arial"/>
                <a:cs typeface="Arial"/>
              </a:rPr>
              <a:t>Other barriers include if a resident has hearing issues, they are non-verbal, they are hesitant to speak to staff members for numerous reasons </a:t>
            </a:r>
          </a:p>
          <a:p>
            <a:endParaRPr lang="en-GB"/>
          </a:p>
          <a:p>
            <a:pPr>
              <a:buFont typeface="Wingdings" charset="2"/>
              <a:buChar char="Ø"/>
            </a:pPr>
            <a:endParaRPr lang="en-GB"/>
          </a:p>
          <a:p>
            <a:pPr marL="0" indent="0">
              <a:buNone/>
            </a:pPr>
            <a:endParaRPr lang="en-GB"/>
          </a:p>
        </p:txBody>
      </p:sp>
    </p:spTree>
    <p:extLst>
      <p:ext uri="{BB962C8B-B14F-4D97-AF65-F5344CB8AC3E}">
        <p14:creationId xmlns:p14="http://schemas.microsoft.com/office/powerpoint/2010/main" val="61480840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21">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08503A-5C18-E826-5108-A4E912AD4045}"/>
              </a:ext>
            </a:extLst>
          </p:cNvPr>
          <p:cNvSpPr>
            <a:spLocks noGrp="1"/>
          </p:cNvSpPr>
          <p:nvPr>
            <p:ph type="title"/>
          </p:nvPr>
        </p:nvSpPr>
        <p:spPr>
          <a:xfrm>
            <a:off x="1333502" y="609600"/>
            <a:ext cx="8596668" cy="1320800"/>
          </a:xfrm>
        </p:spPr>
        <p:txBody>
          <a:bodyPr>
            <a:normAutofit/>
          </a:bodyPr>
          <a:lstStyle/>
          <a:p>
            <a:r>
              <a:rPr lang="en-GB"/>
              <a:t>Channels of Communication</a:t>
            </a:r>
          </a:p>
        </p:txBody>
      </p:sp>
      <p:sp>
        <p:nvSpPr>
          <p:cNvPr id="45" name="Isosceles Triangle 23">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BF274A27-E06A-485F-E82D-D41618E62244}"/>
              </a:ext>
            </a:extLst>
          </p:cNvPr>
          <p:cNvSpPr>
            <a:spLocks noGrp="1"/>
          </p:cNvSpPr>
          <p:nvPr>
            <p:ph idx="1"/>
          </p:nvPr>
        </p:nvSpPr>
        <p:spPr>
          <a:xfrm>
            <a:off x="557125" y="1556740"/>
            <a:ext cx="10997685" cy="5088470"/>
          </a:xfrm>
        </p:spPr>
        <p:txBody>
          <a:bodyPr vert="horz" lIns="91440" tIns="45720" rIns="91440" bIns="45720" rtlCol="0" anchor="t">
            <a:normAutofit/>
          </a:bodyPr>
          <a:lstStyle/>
          <a:p>
            <a:pPr marL="0" indent="0">
              <a:lnSpc>
                <a:spcPct val="90000"/>
              </a:lnSpc>
              <a:buNone/>
            </a:pPr>
            <a:r>
              <a:rPr lang="en-GB">
                <a:latin typeface="Arial"/>
                <a:cs typeface="Arial"/>
              </a:rPr>
              <a:t>A communication channel is the media in which a message passes( Rayudu,2009)</a:t>
            </a:r>
          </a:p>
          <a:p>
            <a:pPr marL="0" indent="0">
              <a:lnSpc>
                <a:spcPct val="90000"/>
              </a:lnSpc>
              <a:buNone/>
            </a:pPr>
            <a:endParaRPr lang="en-GB">
              <a:latin typeface="Arial"/>
              <a:cs typeface="Arial"/>
            </a:endParaRPr>
          </a:p>
          <a:p>
            <a:pPr marL="0" indent="0">
              <a:lnSpc>
                <a:spcPct val="90000"/>
              </a:lnSpc>
              <a:buNone/>
            </a:pPr>
            <a:endParaRPr lang="en-GB">
              <a:latin typeface="Arial"/>
              <a:cs typeface="Arial"/>
            </a:endParaRPr>
          </a:p>
          <a:p>
            <a:pPr marL="0" indent="0">
              <a:lnSpc>
                <a:spcPct val="90000"/>
              </a:lnSpc>
              <a:buNone/>
            </a:pPr>
            <a:r>
              <a:rPr lang="en-GB">
                <a:latin typeface="Arial"/>
                <a:cs typeface="Arial"/>
              </a:rPr>
              <a:t>Channel richness – A channel that is rich can </a:t>
            </a:r>
          </a:p>
          <a:p>
            <a:pPr marL="0" indent="0">
              <a:lnSpc>
                <a:spcPct val="90000"/>
              </a:lnSpc>
              <a:buNone/>
            </a:pPr>
            <a:r>
              <a:rPr lang="en-GB">
                <a:latin typeface="Arial"/>
                <a:cs typeface="Arial"/>
              </a:rPr>
              <a:t>1. handle multiple cues </a:t>
            </a:r>
            <a:r>
              <a:rPr lang="en-GB" err="1">
                <a:latin typeface="Arial"/>
                <a:cs typeface="Arial"/>
              </a:rPr>
              <a:t>similtaniously</a:t>
            </a:r>
            <a:endParaRPr lang="en-GB">
              <a:latin typeface="Arial"/>
              <a:cs typeface="Arial"/>
            </a:endParaRPr>
          </a:p>
          <a:p>
            <a:pPr marL="0" indent="0">
              <a:lnSpc>
                <a:spcPct val="90000"/>
              </a:lnSpc>
              <a:buNone/>
            </a:pPr>
            <a:r>
              <a:rPr lang="en-GB">
                <a:latin typeface="Arial"/>
                <a:cs typeface="Arial"/>
              </a:rPr>
              <a:t>2.Facilitate rapid feedback</a:t>
            </a:r>
          </a:p>
          <a:p>
            <a:pPr marL="0" indent="0">
              <a:lnSpc>
                <a:spcPct val="90000"/>
              </a:lnSpc>
              <a:buNone/>
            </a:pPr>
            <a:r>
              <a:rPr lang="en-GB">
                <a:latin typeface="Arial"/>
                <a:cs typeface="Arial"/>
              </a:rPr>
              <a:t>3.be very personal</a:t>
            </a:r>
          </a:p>
          <a:p>
            <a:pPr marL="0" indent="0">
              <a:lnSpc>
                <a:spcPct val="90000"/>
              </a:lnSpc>
              <a:buNone/>
            </a:pPr>
            <a:endParaRPr lang="en-GB">
              <a:latin typeface="Arial"/>
              <a:cs typeface="Arial"/>
            </a:endParaRPr>
          </a:p>
          <a:p>
            <a:pPr marL="0" indent="0">
              <a:lnSpc>
                <a:spcPct val="90000"/>
              </a:lnSpc>
              <a:buNone/>
            </a:pPr>
            <a:r>
              <a:rPr lang="en-GB">
                <a:latin typeface="Arial"/>
                <a:cs typeface="Arial"/>
              </a:rPr>
              <a:t>Low richness is suitable for routine messages </a:t>
            </a:r>
            <a:r>
              <a:rPr lang="en-GB" err="1">
                <a:latin typeface="Arial"/>
                <a:cs typeface="Arial"/>
              </a:rPr>
              <a:t>eg</a:t>
            </a:r>
            <a:r>
              <a:rPr lang="en-GB">
                <a:latin typeface="Arial"/>
                <a:cs typeface="Arial"/>
              </a:rPr>
              <a:t> handover, general conversations between staff and residents </a:t>
            </a:r>
          </a:p>
          <a:p>
            <a:pPr marL="0" indent="0">
              <a:lnSpc>
                <a:spcPct val="90000"/>
              </a:lnSpc>
              <a:buNone/>
            </a:pPr>
            <a:r>
              <a:rPr lang="en-GB">
                <a:latin typeface="Arial"/>
                <a:cs typeface="Arial"/>
              </a:rPr>
              <a:t>High richness is suitable for non-routine messages that are complicated and have potential for misunderstandings </a:t>
            </a:r>
            <a:r>
              <a:rPr lang="en-GB" err="1">
                <a:latin typeface="Arial"/>
                <a:cs typeface="Arial"/>
              </a:rPr>
              <a:t>e.g</a:t>
            </a:r>
            <a:r>
              <a:rPr lang="en-GB">
                <a:latin typeface="Arial"/>
                <a:cs typeface="Arial"/>
              </a:rPr>
              <a:t> writing the residents daily notes, meetings with the manager </a:t>
            </a:r>
          </a:p>
          <a:p>
            <a:pPr marL="0" indent="0">
              <a:lnSpc>
                <a:spcPct val="90000"/>
              </a:lnSpc>
              <a:buNone/>
            </a:pPr>
            <a:endParaRPr lang="en-GB" sz="1500">
              <a:latin typeface="Arial"/>
              <a:cs typeface="Arial"/>
            </a:endParaRPr>
          </a:p>
          <a:p>
            <a:pPr marL="0" indent="0">
              <a:lnSpc>
                <a:spcPct val="90000"/>
              </a:lnSpc>
              <a:buNone/>
            </a:pPr>
            <a:endParaRPr lang="en-GB" sz="1500"/>
          </a:p>
          <a:p>
            <a:pPr marL="0" indent="0">
              <a:lnSpc>
                <a:spcPct val="90000"/>
              </a:lnSpc>
              <a:buNone/>
            </a:pPr>
            <a:endParaRPr lang="en-GB" sz="1500"/>
          </a:p>
          <a:p>
            <a:pPr>
              <a:lnSpc>
                <a:spcPct val="90000"/>
              </a:lnSpc>
            </a:pPr>
            <a:endParaRPr lang="en-GB" sz="1500"/>
          </a:p>
          <a:p>
            <a:pPr>
              <a:lnSpc>
                <a:spcPct val="90000"/>
              </a:lnSpc>
            </a:pPr>
            <a:endParaRPr lang="en-GB" sz="1500"/>
          </a:p>
          <a:p>
            <a:pPr>
              <a:lnSpc>
                <a:spcPct val="90000"/>
              </a:lnSpc>
            </a:pPr>
            <a:endParaRPr lang="en-GB" sz="1500"/>
          </a:p>
          <a:p>
            <a:pPr>
              <a:lnSpc>
                <a:spcPct val="90000"/>
              </a:lnSpc>
            </a:pPr>
            <a:endParaRPr lang="en-GB" sz="1500"/>
          </a:p>
          <a:p>
            <a:pPr>
              <a:lnSpc>
                <a:spcPct val="90000"/>
              </a:lnSpc>
            </a:pPr>
            <a:endParaRPr lang="en-GB" sz="1500"/>
          </a:p>
        </p:txBody>
      </p:sp>
      <p:sp>
        <p:nvSpPr>
          <p:cNvPr id="46" name="Isosceles Triangle 25">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5743844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5">
            <a:extLst>
              <a:ext uri="{FF2B5EF4-FFF2-40B4-BE49-F238E27FC236}">
                <a16:creationId xmlns:a16="http://schemas.microsoft.com/office/drawing/2014/main" id="{F55015CB-E66F-467C-0C83-A2DA55E5B691}"/>
              </a:ext>
            </a:extLst>
          </p:cNvPr>
          <p:cNvGraphicFramePr>
            <a:graphicFrameLocks noGrp="1"/>
          </p:cNvGraphicFramePr>
          <p:nvPr>
            <p:extLst>
              <p:ext uri="{D42A27DB-BD31-4B8C-83A1-F6EECF244321}">
                <p14:modId xmlns:p14="http://schemas.microsoft.com/office/powerpoint/2010/main" val="494629091"/>
              </p:ext>
            </p:extLst>
          </p:nvPr>
        </p:nvGraphicFramePr>
        <p:xfrm>
          <a:off x="402566" y="1049546"/>
          <a:ext cx="11132046" cy="4389120"/>
        </p:xfrm>
        <a:graphic>
          <a:graphicData uri="http://schemas.openxmlformats.org/drawingml/2006/table">
            <a:tbl>
              <a:tblPr firstRow="1" bandRow="1">
                <a:tableStyleId>{5C22544A-7EE6-4342-B048-85BDC9FD1C3A}</a:tableStyleId>
              </a:tblPr>
              <a:tblGrid>
                <a:gridCol w="5566023">
                  <a:extLst>
                    <a:ext uri="{9D8B030D-6E8A-4147-A177-3AD203B41FA5}">
                      <a16:colId xmlns:a16="http://schemas.microsoft.com/office/drawing/2014/main" val="2377264274"/>
                    </a:ext>
                  </a:extLst>
                </a:gridCol>
                <a:gridCol w="5566023">
                  <a:extLst>
                    <a:ext uri="{9D8B030D-6E8A-4147-A177-3AD203B41FA5}">
                      <a16:colId xmlns:a16="http://schemas.microsoft.com/office/drawing/2014/main" val="2280712901"/>
                    </a:ext>
                  </a:extLst>
                </a:gridCol>
              </a:tblGrid>
              <a:tr h="557704">
                <a:tc>
                  <a:txBody>
                    <a:bodyPr/>
                    <a:lstStyle/>
                    <a:p>
                      <a:r>
                        <a:rPr lang="en-GB">
                          <a:latin typeface="Arial"/>
                        </a:rPr>
                        <a:t>Channels of communication used at Sunrise Care Home</a:t>
                      </a:r>
                    </a:p>
                  </a:txBody>
                  <a:tcPr/>
                </a:tc>
                <a:tc>
                  <a:txBody>
                    <a:bodyPr/>
                    <a:lstStyle/>
                    <a:p>
                      <a:r>
                        <a:rPr lang="en-GB">
                          <a:latin typeface="Arial"/>
                        </a:rPr>
                        <a:t>Channels that can be used to improve communication</a:t>
                      </a:r>
                    </a:p>
                  </a:txBody>
                  <a:tcPr/>
                </a:tc>
                <a:extLst>
                  <a:ext uri="{0D108BD9-81ED-4DB2-BD59-A6C34878D82A}">
                    <a16:rowId xmlns:a16="http://schemas.microsoft.com/office/drawing/2014/main" val="3524719475"/>
                  </a:ext>
                </a:extLst>
              </a:tr>
              <a:tr h="1280187">
                <a:tc>
                  <a:txBody>
                    <a:bodyPr/>
                    <a:lstStyle/>
                    <a:p>
                      <a:r>
                        <a:rPr lang="en-GB">
                          <a:latin typeface="Arial"/>
                        </a:rPr>
                        <a:t>Face to face conversations</a:t>
                      </a:r>
                    </a:p>
                  </a:txBody>
                  <a:tcPr/>
                </a:tc>
                <a:tc>
                  <a:txBody>
                    <a:bodyPr/>
                    <a:lstStyle/>
                    <a:p>
                      <a:r>
                        <a:rPr lang="en-GB">
                          <a:latin typeface="Arial"/>
                        </a:rPr>
                        <a:t>Body language – the body language displayed can tell an individal a lot about how interested you are in the conversation with them and by displaying positive body language it is showing the resident for example that you do want to speak to them.</a:t>
                      </a:r>
                      <a:endParaRPr lang="en-US"/>
                    </a:p>
                  </a:txBody>
                  <a:tcPr/>
                </a:tc>
                <a:extLst>
                  <a:ext uri="{0D108BD9-81ED-4DB2-BD59-A6C34878D82A}">
                    <a16:rowId xmlns:a16="http://schemas.microsoft.com/office/drawing/2014/main" val="1409241172"/>
                  </a:ext>
                </a:extLst>
              </a:tr>
              <a:tr h="557704">
                <a:tc>
                  <a:txBody>
                    <a:bodyPr/>
                    <a:lstStyle/>
                    <a:p>
                      <a:r>
                        <a:rPr lang="en-GB">
                          <a:latin typeface="Arial"/>
                        </a:rPr>
                        <a:t>Emails, written documents </a:t>
                      </a:r>
                      <a:r>
                        <a:rPr lang="en-GB" err="1">
                          <a:latin typeface="Arial"/>
                        </a:rPr>
                        <a:t>e.g</a:t>
                      </a:r>
                      <a:r>
                        <a:rPr lang="en-GB">
                          <a:latin typeface="Arial"/>
                        </a:rPr>
                        <a:t> daily records</a:t>
                      </a:r>
                    </a:p>
                  </a:txBody>
                  <a:tcPr/>
                </a:tc>
                <a:tc>
                  <a:txBody>
                    <a:bodyPr/>
                    <a:lstStyle/>
                    <a:p>
                      <a:r>
                        <a:rPr lang="en-GB"/>
                        <a:t>Eye contact - by looking someone in the eye shows you are paying attention to what they are saying</a:t>
                      </a:r>
                    </a:p>
                  </a:txBody>
                  <a:tcPr/>
                </a:tc>
                <a:extLst>
                  <a:ext uri="{0D108BD9-81ED-4DB2-BD59-A6C34878D82A}">
                    <a16:rowId xmlns:a16="http://schemas.microsoft.com/office/drawing/2014/main" val="996296340"/>
                  </a:ext>
                </a:extLst>
              </a:tr>
              <a:tr h="557704">
                <a:tc>
                  <a:txBody>
                    <a:bodyPr/>
                    <a:lstStyle/>
                    <a:p>
                      <a:r>
                        <a:rPr lang="en-GB">
                          <a:latin typeface="Arial"/>
                        </a:rPr>
                        <a:t>Phone calls from and to residents families</a:t>
                      </a:r>
                    </a:p>
                  </a:txBody>
                  <a:tcPr/>
                </a:tc>
                <a:tc>
                  <a:txBody>
                    <a:bodyPr/>
                    <a:lstStyle/>
                    <a:p>
                      <a:r>
                        <a:rPr lang="en-GB"/>
                        <a:t>Listen Actively – key to understanding the content of the message</a:t>
                      </a:r>
                    </a:p>
                  </a:txBody>
                  <a:tcPr/>
                </a:tc>
                <a:extLst>
                  <a:ext uri="{0D108BD9-81ED-4DB2-BD59-A6C34878D82A}">
                    <a16:rowId xmlns:a16="http://schemas.microsoft.com/office/drawing/2014/main" val="1297961399"/>
                  </a:ext>
                </a:extLst>
              </a:tr>
              <a:tr h="316878">
                <a:tc>
                  <a:txBody>
                    <a:bodyPr/>
                    <a:lstStyle/>
                    <a:p>
                      <a:r>
                        <a:rPr lang="en-GB"/>
                        <a:t>Medical records</a:t>
                      </a:r>
                    </a:p>
                  </a:txBody>
                  <a:tcPr/>
                </a:tc>
                <a:tc>
                  <a:txBody>
                    <a:bodyPr/>
                    <a:lstStyle/>
                    <a:p>
                      <a:endParaRPr lang="en-GB"/>
                    </a:p>
                  </a:txBody>
                  <a:tcPr/>
                </a:tc>
                <a:extLst>
                  <a:ext uri="{0D108BD9-81ED-4DB2-BD59-A6C34878D82A}">
                    <a16:rowId xmlns:a16="http://schemas.microsoft.com/office/drawing/2014/main" val="1286289973"/>
                  </a:ext>
                </a:extLst>
              </a:tr>
              <a:tr h="557704">
                <a:tc>
                  <a:txBody>
                    <a:bodyPr/>
                    <a:lstStyle/>
                    <a:p>
                      <a:endParaRPr lang="en-GB"/>
                    </a:p>
                  </a:txBody>
                  <a:tcPr/>
                </a:tc>
                <a:tc>
                  <a:txBody>
                    <a:bodyPr/>
                    <a:lstStyle/>
                    <a:p>
                      <a:endParaRPr lang="en-GB"/>
                    </a:p>
                    <a:p>
                      <a:pPr lvl="0">
                        <a:buNone/>
                      </a:pPr>
                      <a:endParaRPr lang="en-GB"/>
                    </a:p>
                  </a:txBody>
                  <a:tcPr/>
                </a:tc>
                <a:extLst>
                  <a:ext uri="{0D108BD9-81ED-4DB2-BD59-A6C34878D82A}">
                    <a16:rowId xmlns:a16="http://schemas.microsoft.com/office/drawing/2014/main" val="1963952927"/>
                  </a:ext>
                </a:extLst>
              </a:tr>
            </a:tbl>
          </a:graphicData>
        </a:graphic>
      </p:graphicFrame>
    </p:spTree>
    <p:extLst>
      <p:ext uri="{BB962C8B-B14F-4D97-AF65-F5344CB8AC3E}">
        <p14:creationId xmlns:p14="http://schemas.microsoft.com/office/powerpoint/2010/main" val="35186467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05B4C4-72C6-D7A7-A57B-80C23796BFC7}"/>
              </a:ext>
            </a:extLst>
          </p:cNvPr>
          <p:cNvSpPr>
            <a:spLocks noGrp="1"/>
          </p:cNvSpPr>
          <p:nvPr>
            <p:ph type="title"/>
          </p:nvPr>
        </p:nvSpPr>
        <p:spPr/>
        <p:txBody>
          <a:bodyPr>
            <a:normAutofit fontScale="90000"/>
          </a:bodyPr>
          <a:lstStyle/>
          <a:p>
            <a:r>
              <a:rPr lang="en-GB"/>
              <a:t>Conclusion</a:t>
            </a:r>
            <a:br>
              <a:rPr lang="en-GB"/>
            </a:br>
            <a:br>
              <a:rPr lang="en-GB"/>
            </a:br>
            <a:endParaRPr lang="en-GB"/>
          </a:p>
        </p:txBody>
      </p:sp>
      <p:sp>
        <p:nvSpPr>
          <p:cNvPr id="3" name="Content Placeholder 2">
            <a:extLst>
              <a:ext uri="{FF2B5EF4-FFF2-40B4-BE49-F238E27FC236}">
                <a16:creationId xmlns:a16="http://schemas.microsoft.com/office/drawing/2014/main" id="{EF287A85-5156-9671-9019-2E13C4A30A03}"/>
              </a:ext>
            </a:extLst>
          </p:cNvPr>
          <p:cNvSpPr>
            <a:spLocks noGrp="1"/>
          </p:cNvSpPr>
          <p:nvPr>
            <p:ph idx="1"/>
          </p:nvPr>
        </p:nvSpPr>
        <p:spPr>
          <a:xfrm>
            <a:off x="260391" y="1649290"/>
            <a:ext cx="9516818" cy="3880773"/>
          </a:xfrm>
        </p:spPr>
        <p:txBody>
          <a:bodyPr vert="horz" lIns="91440" tIns="45720" rIns="91440" bIns="45720" rtlCol="0" anchor="t">
            <a:normAutofit/>
          </a:bodyPr>
          <a:lstStyle/>
          <a:p>
            <a:r>
              <a:rPr lang="en-GB" sz="1600">
                <a:latin typeface="Arial"/>
                <a:cs typeface="Arial"/>
              </a:rPr>
              <a:t>It is essential to have excellent communication so that staff connections can improve and become meaningful. </a:t>
            </a:r>
            <a:endParaRPr lang="en-GB" sz="1600">
              <a:latin typeface="Arial" panose="020B0604020202020204" pitchFamily="34" charset="0"/>
              <a:cs typeface="Arial" panose="020B0604020202020204" pitchFamily="34" charset="0"/>
            </a:endParaRPr>
          </a:p>
          <a:p>
            <a:r>
              <a:rPr lang="en-GB" sz="1600">
                <a:latin typeface="Arial"/>
                <a:cs typeface="Arial"/>
              </a:rPr>
              <a:t>In addition, the relationship between employees and management will improve as a result of transparent and honest communication. </a:t>
            </a:r>
            <a:endParaRPr lang="en-GB" sz="1600">
              <a:latin typeface="Arial" panose="020B0604020202020204" pitchFamily="34" charset="0"/>
              <a:cs typeface="Arial" panose="020B0604020202020204" pitchFamily="34" charset="0"/>
            </a:endParaRPr>
          </a:p>
          <a:p>
            <a:r>
              <a:rPr lang="en-GB" sz="1600">
                <a:latin typeface="Arial"/>
                <a:cs typeface="Arial"/>
              </a:rPr>
              <a:t>As stated previously, efficient communication will improve patient care and decrease unintended incidents. </a:t>
            </a:r>
            <a:endParaRPr lang="en-GB" sz="1600">
              <a:latin typeface="Arial" panose="020B0604020202020204" pitchFamily="34" charset="0"/>
              <a:cs typeface="Arial" panose="020B0604020202020204" pitchFamily="34" charset="0"/>
            </a:endParaRPr>
          </a:p>
          <a:p>
            <a:r>
              <a:rPr lang="en-GB" sz="1600">
                <a:latin typeface="Arial"/>
                <a:cs typeface="Arial"/>
              </a:rPr>
              <a:t>The nursing home will boost staff retention and may be able to recruit additional professionals.</a:t>
            </a:r>
          </a:p>
          <a:p>
            <a:r>
              <a:rPr lang="en-GB" sz="1600">
                <a:latin typeface="Arial"/>
                <a:cs typeface="Arial"/>
              </a:rPr>
              <a:t>Residents will be happier as if communication is efficient it will mean they can conversate with their carers properly – making them happier as they feel like they are being listened to and have the company.</a:t>
            </a:r>
            <a:endParaRPr lang="en-GB" sz="16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547704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2F6A8-5F75-219C-8F15-4F6F6E18F294}"/>
              </a:ext>
            </a:extLst>
          </p:cNvPr>
          <p:cNvSpPr>
            <a:spLocks noGrp="1"/>
          </p:cNvSpPr>
          <p:nvPr>
            <p:ph type="title"/>
          </p:nvPr>
        </p:nvSpPr>
        <p:spPr/>
        <p:txBody>
          <a:bodyPr/>
          <a:lstStyle/>
          <a:p>
            <a:r>
              <a:rPr lang="en-GB">
                <a:cs typeface="Calibri Light"/>
              </a:rPr>
              <a:t>Reference List</a:t>
            </a:r>
            <a:endParaRPr lang="en-GB"/>
          </a:p>
        </p:txBody>
      </p:sp>
      <p:sp>
        <p:nvSpPr>
          <p:cNvPr id="3" name="Content Placeholder 2">
            <a:extLst>
              <a:ext uri="{FF2B5EF4-FFF2-40B4-BE49-F238E27FC236}">
                <a16:creationId xmlns:a16="http://schemas.microsoft.com/office/drawing/2014/main" id="{16687174-D2B6-EAA4-05A2-45C91AA4F95D}"/>
              </a:ext>
            </a:extLst>
          </p:cNvPr>
          <p:cNvSpPr>
            <a:spLocks noGrp="1"/>
          </p:cNvSpPr>
          <p:nvPr>
            <p:ph idx="1"/>
          </p:nvPr>
        </p:nvSpPr>
        <p:spPr>
          <a:xfrm>
            <a:off x="315589" y="1200386"/>
            <a:ext cx="9459309" cy="6022997"/>
          </a:xfrm>
        </p:spPr>
        <p:txBody>
          <a:bodyPr vert="horz" lIns="91440" tIns="45720" rIns="91440" bIns="45720" rtlCol="0" anchor="t">
            <a:noAutofit/>
          </a:bodyPr>
          <a:lstStyle/>
          <a:p>
            <a:pPr>
              <a:lnSpc>
                <a:spcPct val="150000"/>
              </a:lnSpc>
            </a:pPr>
            <a:r>
              <a:rPr lang="en-GB" sz="1400">
                <a:latin typeface="Arial"/>
                <a:ea typeface="+mn-lt"/>
                <a:cs typeface="+mn-lt"/>
              </a:rPr>
              <a:t>Coursera, (2022) </a:t>
            </a:r>
            <a:r>
              <a:rPr lang="en-GB" sz="1400" i="1">
                <a:latin typeface="Arial"/>
                <a:ea typeface="+mn-lt"/>
                <a:cs typeface="+mn-lt"/>
              </a:rPr>
              <a:t>What Is Effective Communication? Skills for Work, School, and Life </a:t>
            </a:r>
            <a:r>
              <a:rPr lang="en-GB" sz="1400">
                <a:latin typeface="Arial"/>
                <a:ea typeface="+mn-lt"/>
                <a:cs typeface="+mn-lt"/>
              </a:rPr>
              <a:t>Available at: </a:t>
            </a:r>
            <a:r>
              <a:rPr lang="en-GB" sz="1400">
                <a:latin typeface="Arial"/>
                <a:ea typeface="+mn-lt"/>
                <a:cs typeface="+mn-lt"/>
                <a:hlinkClick r:id="rId2"/>
              </a:rPr>
              <a:t>https://www.coursera.org/articles/communication-effectiveness</a:t>
            </a:r>
            <a:r>
              <a:rPr lang="en-GB" sz="1400">
                <a:latin typeface="Arial"/>
                <a:ea typeface="+mn-lt"/>
                <a:cs typeface="+mn-lt"/>
              </a:rPr>
              <a:t> (Accessed: 10 July 2022).</a:t>
            </a:r>
            <a:endParaRPr lang="en-GB" sz="1400">
              <a:latin typeface="Arial"/>
              <a:cs typeface="Arial"/>
            </a:endParaRPr>
          </a:p>
          <a:p>
            <a:pPr>
              <a:lnSpc>
                <a:spcPct val="150000"/>
              </a:lnSpc>
            </a:pPr>
            <a:r>
              <a:rPr lang="en-GB" sz="1400" err="1">
                <a:latin typeface="Arial"/>
                <a:ea typeface="+mn-lt"/>
                <a:cs typeface="+mn-lt"/>
              </a:rPr>
              <a:t>Fuchshuber</a:t>
            </a:r>
            <a:r>
              <a:rPr lang="en-GB" sz="1400">
                <a:latin typeface="Arial"/>
                <a:ea typeface="+mn-lt"/>
                <a:cs typeface="+mn-lt"/>
              </a:rPr>
              <a:t>, P. and Greif, W., (2022) ‘Creating effective communication and teamwork for patient safety’ </a:t>
            </a:r>
            <a:r>
              <a:rPr lang="en-GB" sz="1400" i="1">
                <a:latin typeface="Arial"/>
                <a:ea typeface="+mn-lt"/>
                <a:cs typeface="+mn-lt"/>
              </a:rPr>
              <a:t>The SAGES Manual of Quality, Outcomes and Patient Safety</a:t>
            </a:r>
            <a:r>
              <a:rPr lang="en-GB" sz="1400">
                <a:latin typeface="Arial"/>
                <a:ea typeface="+mn-lt"/>
                <a:cs typeface="+mn-lt"/>
              </a:rPr>
              <a:t> (pp. 443-460). Available at: </a:t>
            </a:r>
            <a:r>
              <a:rPr lang="en-GB" sz="1400">
                <a:latin typeface="Arial"/>
                <a:ea typeface="+mn-lt"/>
                <a:cs typeface="+mn-lt"/>
                <a:hlinkClick r:id="rId3"/>
              </a:rPr>
              <a:t>https://doi.org/10.1007/978-3-030-94610-4_23</a:t>
            </a:r>
            <a:r>
              <a:rPr lang="en-GB" sz="1400">
                <a:latin typeface="Arial"/>
                <a:ea typeface="+mn-lt"/>
                <a:cs typeface="+mn-lt"/>
              </a:rPr>
              <a:t> (Accessed: 11 July 2022).</a:t>
            </a:r>
            <a:endParaRPr lang="en-GB" sz="1400">
              <a:latin typeface="Arial"/>
              <a:cs typeface="Arial"/>
            </a:endParaRPr>
          </a:p>
          <a:p>
            <a:pPr>
              <a:lnSpc>
                <a:spcPct val="150000"/>
              </a:lnSpc>
            </a:pPr>
            <a:r>
              <a:rPr lang="en-GB" sz="1400">
                <a:latin typeface="Arial"/>
                <a:ea typeface="+mn-lt"/>
                <a:cs typeface="+mn-lt"/>
              </a:rPr>
              <a:t>Mazzocco, K., Petitti, D.B., Fong, K.T., </a:t>
            </a:r>
            <a:r>
              <a:rPr lang="en-GB" sz="1400" err="1">
                <a:latin typeface="Arial"/>
                <a:ea typeface="+mn-lt"/>
                <a:cs typeface="+mn-lt"/>
              </a:rPr>
              <a:t>Bonacum</a:t>
            </a:r>
            <a:r>
              <a:rPr lang="en-GB" sz="1400">
                <a:latin typeface="Arial"/>
                <a:ea typeface="+mn-lt"/>
                <a:cs typeface="+mn-lt"/>
              </a:rPr>
              <a:t>, D., Brookey, J., Graham, S., Lasky, R.E., Sexton, J.B. and Thomas, E.J., (2009) </a:t>
            </a:r>
            <a:r>
              <a:rPr lang="en-GB" sz="1400" i="1">
                <a:latin typeface="Arial"/>
                <a:ea typeface="+mn-lt"/>
                <a:cs typeface="+mn-lt"/>
              </a:rPr>
              <a:t>‘Surgical team </a:t>
            </a:r>
            <a:r>
              <a:rPr lang="en-GB" sz="1400" i="1" err="1">
                <a:latin typeface="Arial"/>
                <a:ea typeface="+mn-lt"/>
                <a:cs typeface="+mn-lt"/>
              </a:rPr>
              <a:t>behaviors</a:t>
            </a:r>
            <a:r>
              <a:rPr lang="en-GB" sz="1400" i="1">
                <a:latin typeface="Arial"/>
                <a:ea typeface="+mn-lt"/>
                <a:cs typeface="+mn-lt"/>
              </a:rPr>
              <a:t> and patient outcomes’.</a:t>
            </a:r>
            <a:r>
              <a:rPr lang="en-GB" sz="1400">
                <a:latin typeface="Arial"/>
                <a:ea typeface="+mn-lt"/>
                <a:cs typeface="+mn-lt"/>
              </a:rPr>
              <a:t> </a:t>
            </a:r>
            <a:r>
              <a:rPr lang="en-GB" sz="1400" err="1">
                <a:latin typeface="Arial"/>
                <a:ea typeface="+mn-lt"/>
                <a:cs typeface="+mn-lt"/>
              </a:rPr>
              <a:t>Avaliable</a:t>
            </a:r>
            <a:r>
              <a:rPr lang="en-GB" sz="1400">
                <a:latin typeface="Arial"/>
                <a:ea typeface="+mn-lt"/>
                <a:cs typeface="+mn-lt"/>
              </a:rPr>
              <a:t> at:</a:t>
            </a:r>
            <a:r>
              <a:rPr lang="en-GB" sz="1400" i="1">
                <a:latin typeface="Arial"/>
                <a:ea typeface="+mn-lt"/>
                <a:cs typeface="+mn-lt"/>
              </a:rPr>
              <a:t> </a:t>
            </a:r>
            <a:r>
              <a:rPr lang="en-GB" sz="1400">
                <a:latin typeface="Arial"/>
                <a:ea typeface="+mn-lt"/>
                <a:cs typeface="+mn-lt"/>
                <a:hlinkClick r:id="rId4"/>
              </a:rPr>
              <a:t>https://www.semanticscholar.org/paper/Surgical-team-behaviors-and-patient-outcomes.-Mazzocco-Petitti/846678c1b1f6790b6e911ead77b91da1145d149c#paper-header</a:t>
            </a:r>
            <a:r>
              <a:rPr lang="en-GB" sz="1400">
                <a:latin typeface="Arial"/>
                <a:ea typeface="+mn-lt"/>
                <a:cs typeface="+mn-lt"/>
              </a:rPr>
              <a:t> (Accessed 20th July 2022).</a:t>
            </a:r>
            <a:endParaRPr lang="en-GB" sz="1400" i="1">
              <a:latin typeface="Arial"/>
              <a:cs typeface="Arial"/>
            </a:endParaRPr>
          </a:p>
          <a:p>
            <a:pPr>
              <a:lnSpc>
                <a:spcPct val="150000"/>
              </a:lnSpc>
            </a:pPr>
            <a:r>
              <a:rPr lang="en-GB" sz="1400">
                <a:latin typeface="Arial"/>
              </a:rPr>
              <a:t>Rayudu, C., (2009) </a:t>
            </a:r>
            <a:r>
              <a:rPr lang="en-GB" sz="1400" i="1">
                <a:latin typeface="Arial"/>
              </a:rPr>
              <a:t>Communication. </a:t>
            </a:r>
            <a:r>
              <a:rPr lang="en-GB" sz="1400" err="1">
                <a:latin typeface="Arial"/>
              </a:rPr>
              <a:t>Avaliable</a:t>
            </a:r>
            <a:r>
              <a:rPr lang="en-GB" sz="1400">
                <a:latin typeface="Arial"/>
              </a:rPr>
              <a:t> at: </a:t>
            </a:r>
            <a:r>
              <a:rPr lang="en-GB" sz="1400">
                <a:latin typeface="Arial"/>
                <a:ea typeface="+mn-lt"/>
                <a:cs typeface="+mn-lt"/>
                <a:hlinkClick r:id="rId5"/>
              </a:rPr>
              <a:t>https://www.worldcat.org/title/communication/oclc/682135517</a:t>
            </a:r>
            <a:r>
              <a:rPr lang="en-GB" sz="1400">
                <a:latin typeface="Arial"/>
                <a:ea typeface="+mn-lt"/>
                <a:cs typeface="+mn-lt"/>
              </a:rPr>
              <a:t>. (Accessed 20th July 2022).</a:t>
            </a:r>
            <a:endParaRPr lang="en-US" sz="1400">
              <a:latin typeface="Arial"/>
              <a:cs typeface="Arial"/>
            </a:endParaRPr>
          </a:p>
        </p:txBody>
      </p:sp>
    </p:spTree>
    <p:extLst>
      <p:ext uri="{BB962C8B-B14F-4D97-AF65-F5344CB8AC3E}">
        <p14:creationId xmlns:p14="http://schemas.microsoft.com/office/powerpoint/2010/main" val="26034209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54143-D22B-836A-4156-C381729C04AF}"/>
              </a:ext>
            </a:extLst>
          </p:cNvPr>
          <p:cNvSpPr>
            <a:spLocks noGrp="1"/>
          </p:cNvSpPr>
          <p:nvPr>
            <p:ph type="title"/>
          </p:nvPr>
        </p:nvSpPr>
        <p:spPr>
          <a:xfrm>
            <a:off x="677334" y="207034"/>
            <a:ext cx="8596668" cy="903857"/>
          </a:xfrm>
        </p:spPr>
        <p:txBody>
          <a:bodyPr/>
          <a:lstStyle/>
          <a:p>
            <a:r>
              <a:rPr lang="en-GB"/>
              <a:t>Reference list </a:t>
            </a:r>
          </a:p>
        </p:txBody>
      </p:sp>
      <p:sp>
        <p:nvSpPr>
          <p:cNvPr id="3" name="Content Placeholder 2">
            <a:extLst>
              <a:ext uri="{FF2B5EF4-FFF2-40B4-BE49-F238E27FC236}">
                <a16:creationId xmlns:a16="http://schemas.microsoft.com/office/drawing/2014/main" id="{453E31D5-AD3F-46CD-5789-C8522FCF901E}"/>
              </a:ext>
            </a:extLst>
          </p:cNvPr>
          <p:cNvSpPr>
            <a:spLocks noGrp="1"/>
          </p:cNvSpPr>
          <p:nvPr>
            <p:ph idx="1"/>
          </p:nvPr>
        </p:nvSpPr>
        <p:spPr>
          <a:xfrm>
            <a:off x="677334" y="1168552"/>
            <a:ext cx="9545573" cy="4872810"/>
          </a:xfrm>
        </p:spPr>
        <p:txBody>
          <a:bodyPr vert="horz" lIns="91440" tIns="45720" rIns="91440" bIns="45720" rtlCol="0" anchor="t">
            <a:noAutofit/>
          </a:bodyPr>
          <a:lstStyle/>
          <a:p>
            <a:pPr>
              <a:lnSpc>
                <a:spcPct val="150000"/>
              </a:lnSpc>
            </a:pPr>
            <a:r>
              <a:rPr lang="en-GB" sz="1400" err="1">
                <a:latin typeface="Arial"/>
                <a:cs typeface="Arial"/>
              </a:rPr>
              <a:t>Touissant</a:t>
            </a:r>
            <a:r>
              <a:rPr lang="en-GB" sz="1400">
                <a:latin typeface="Arial"/>
                <a:cs typeface="Arial"/>
              </a:rPr>
              <a:t> PJ, </a:t>
            </a:r>
            <a:r>
              <a:rPr lang="en-GB" sz="1400" err="1">
                <a:latin typeface="Arial"/>
                <a:cs typeface="Arial"/>
              </a:rPr>
              <a:t>Coiera</a:t>
            </a:r>
            <a:r>
              <a:rPr lang="en-GB" sz="1400">
                <a:latin typeface="Arial"/>
                <a:cs typeface="Arial"/>
              </a:rPr>
              <a:t> E. (2005) </a:t>
            </a:r>
            <a:r>
              <a:rPr lang="en-GB" sz="1400" i="1" err="1">
                <a:latin typeface="Arial"/>
                <a:cs typeface="Arial"/>
              </a:rPr>
              <a:t>Suppporting</a:t>
            </a:r>
            <a:r>
              <a:rPr lang="en-GB" sz="1400" i="1">
                <a:latin typeface="Arial"/>
                <a:cs typeface="Arial"/>
              </a:rPr>
              <a:t> Communication in Health Care</a:t>
            </a:r>
            <a:r>
              <a:rPr lang="en-GB" sz="1400">
                <a:latin typeface="Arial"/>
                <a:cs typeface="Arial"/>
              </a:rPr>
              <a:t>. </a:t>
            </a:r>
            <a:r>
              <a:rPr lang="en-GB" sz="1400" err="1">
                <a:latin typeface="Arial"/>
                <a:cs typeface="Arial"/>
              </a:rPr>
              <a:t>Avaliable</a:t>
            </a:r>
            <a:r>
              <a:rPr lang="en-GB" sz="1400">
                <a:latin typeface="Arial"/>
                <a:cs typeface="Arial"/>
              </a:rPr>
              <a:t> at: </a:t>
            </a:r>
            <a:r>
              <a:rPr lang="en-GB" sz="1400">
                <a:ea typeface="+mn-lt"/>
                <a:cs typeface="+mn-lt"/>
                <a:hlinkClick r:id="rId2"/>
              </a:rPr>
              <a:t>https://researchers.mq.edu.au/en/publications/supporting-communication-in-health-care</a:t>
            </a:r>
            <a:r>
              <a:rPr lang="en-GB" sz="1400">
                <a:ea typeface="+mn-lt"/>
                <a:cs typeface="+mn-lt"/>
              </a:rPr>
              <a:t> (Accessed: 14th July 2022).</a:t>
            </a:r>
            <a:endParaRPr lang="en-US" sz="1400">
              <a:latin typeface="Trebuchet MS" panose="020B0603020202020204"/>
              <a:cs typeface="Arial"/>
            </a:endParaRPr>
          </a:p>
          <a:p>
            <a:pPr>
              <a:lnSpc>
                <a:spcPct val="150000"/>
              </a:lnSpc>
            </a:pPr>
            <a:r>
              <a:rPr lang="en-GB" sz="1400">
                <a:latin typeface="Arial"/>
                <a:cs typeface="Arial"/>
              </a:rPr>
              <a:t>Morgan, P.(2017), </a:t>
            </a:r>
            <a:r>
              <a:rPr lang="en-GB" sz="1400" i="1">
                <a:latin typeface="Arial"/>
                <a:cs typeface="Arial"/>
              </a:rPr>
              <a:t>The Business Student's guide to study and </a:t>
            </a:r>
            <a:r>
              <a:rPr lang="en-GB" sz="1400" i="1" err="1">
                <a:latin typeface="Arial"/>
                <a:cs typeface="Arial"/>
              </a:rPr>
              <a:t>employablility</a:t>
            </a:r>
            <a:r>
              <a:rPr lang="en-GB" sz="1400">
                <a:latin typeface="Arial"/>
                <a:cs typeface="Arial"/>
              </a:rPr>
              <a:t>, </a:t>
            </a:r>
            <a:r>
              <a:rPr lang="en-GB" sz="1400" err="1">
                <a:latin typeface="Arial"/>
                <a:cs typeface="Arial"/>
              </a:rPr>
              <a:t>Avaliable</a:t>
            </a:r>
            <a:r>
              <a:rPr lang="en-GB" sz="1400">
                <a:latin typeface="Arial"/>
                <a:cs typeface="Arial"/>
              </a:rPr>
              <a:t> at : </a:t>
            </a:r>
            <a:r>
              <a:rPr lang="en-GB" sz="1400">
                <a:hlinkClick r:id="rId3"/>
              </a:rPr>
              <a:t>https://books.google.co.uk/books?hl=en&amp;lr=&amp;id=A7AEEAAAQBAJ&amp;oi=fnd&amp;pg=PP1&amp;dq=morgan+p++the+business+student%27s+guide+to+study+and+employability&amp;ots=Kox4OWIfWF&amp;sig=3R_Zc1nlrKSHUdSv7eJ7nCl3CQ8#v=onepage&amp;q=morgan%20p%20-%20the%20business%20student's%20guide%20to%20study%20and%20employability&amp;f=false</a:t>
            </a:r>
            <a:r>
              <a:rPr lang="en-GB" sz="1400"/>
              <a:t> (Accessed: 15th July 2022).</a:t>
            </a:r>
            <a:endParaRPr lang="en-US" sz="1400">
              <a:ea typeface="+mn-lt"/>
              <a:cs typeface="+mn-lt"/>
            </a:endParaRPr>
          </a:p>
          <a:p>
            <a:r>
              <a:rPr lang="en-GB" sz="1400">
                <a:latin typeface="Arial"/>
                <a:cs typeface="Arial"/>
              </a:rPr>
              <a:t>Tuckman, B. W. (1965). Developmental sequence in small groups. </a:t>
            </a:r>
            <a:r>
              <a:rPr lang="en-GB" sz="1400" err="1">
                <a:latin typeface="Arial"/>
                <a:cs typeface="Arial"/>
              </a:rPr>
              <a:t>Avaliable</a:t>
            </a:r>
            <a:r>
              <a:rPr lang="en-GB" sz="1400">
                <a:latin typeface="Arial"/>
                <a:cs typeface="Arial"/>
              </a:rPr>
              <a:t> at: </a:t>
            </a:r>
            <a:r>
              <a:rPr lang="en-GB" sz="1400">
                <a:ea typeface="+mn-lt"/>
                <a:cs typeface="+mn-lt"/>
                <a:hlinkClick r:id="rId4"/>
              </a:rPr>
              <a:t>http://web.mit.edu/curhan/www/docs/Articles/15341_Readings/Group_Dynamics/Tuckman_1965_Developmental_sequence_in_small_groups.pdf</a:t>
            </a:r>
            <a:r>
              <a:rPr lang="en-GB" sz="1400">
                <a:ea typeface="+mn-lt"/>
                <a:cs typeface="+mn-lt"/>
              </a:rPr>
              <a:t> (Accessed: 16th July 2022).</a:t>
            </a:r>
          </a:p>
          <a:p>
            <a:r>
              <a:rPr lang="en-GB" sz="1400"/>
              <a:t>Disability Rights Commission (2006) Equal treatment: Closing the gap. A formal investigation into the physical health inequalities experienced by people with learning disabilities and/or mental health problems. </a:t>
            </a:r>
            <a:r>
              <a:rPr lang="en-GB" sz="1400" err="1"/>
              <a:t>Avaliable</a:t>
            </a:r>
            <a:r>
              <a:rPr lang="en-GB" sz="1400"/>
              <a:t> at: </a:t>
            </a:r>
            <a:r>
              <a:rPr lang="en-GB" sz="1400">
                <a:ea typeface="+mn-lt"/>
                <a:cs typeface="+mn-lt"/>
                <a:hlinkClick r:id="rId5"/>
              </a:rPr>
              <a:t>https://disability-studies.leeds.ac.uk/wp-content/uploads/sites/40/library/DRC-Health-FI-main.pdf</a:t>
            </a:r>
            <a:r>
              <a:rPr lang="en-GB" sz="1400">
                <a:ea typeface="+mn-lt"/>
                <a:cs typeface="+mn-lt"/>
              </a:rPr>
              <a:t> (Accessed 15th Jul 2022).</a:t>
            </a:r>
          </a:p>
          <a:p>
            <a:r>
              <a:rPr lang="en-GB" sz="1400">
                <a:latin typeface="Arial"/>
                <a:cs typeface="Arial"/>
              </a:rPr>
              <a:t>Belbin, D. </a:t>
            </a:r>
            <a:r>
              <a:rPr lang="en-GB" sz="1400" i="1">
                <a:latin typeface="Arial"/>
                <a:cs typeface="Arial"/>
              </a:rPr>
              <a:t>Team Role Theory - Belbin Team Roles</a:t>
            </a:r>
            <a:r>
              <a:rPr lang="en-GB" sz="1400">
                <a:latin typeface="Arial"/>
                <a:cs typeface="Arial"/>
              </a:rPr>
              <a:t>. Available at: &lt;http://www.belbin.com/rte.asp?id=8&gt; (Accessed 14th July 2022).</a:t>
            </a:r>
            <a:endParaRPr lang="en-GB" sz="1400">
              <a:ea typeface="+mn-lt"/>
              <a:cs typeface="+mn-lt"/>
            </a:endParaRPr>
          </a:p>
          <a:p>
            <a:endParaRPr lang="en-GB"/>
          </a:p>
        </p:txBody>
      </p:sp>
    </p:spTree>
    <p:extLst>
      <p:ext uri="{BB962C8B-B14F-4D97-AF65-F5344CB8AC3E}">
        <p14:creationId xmlns:p14="http://schemas.microsoft.com/office/powerpoint/2010/main" val="23779266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F159F-234A-AED0-58A9-421E9E44212C}"/>
              </a:ext>
            </a:extLst>
          </p:cNvPr>
          <p:cNvSpPr>
            <a:spLocks noGrp="1"/>
          </p:cNvSpPr>
          <p:nvPr>
            <p:ph type="title"/>
          </p:nvPr>
        </p:nvSpPr>
        <p:spPr>
          <a:xfrm>
            <a:off x="634202" y="63260"/>
            <a:ext cx="8596668" cy="1320800"/>
          </a:xfrm>
        </p:spPr>
        <p:txBody>
          <a:bodyPr/>
          <a:lstStyle/>
          <a:p>
            <a:r>
              <a:rPr lang="en-GB"/>
              <a:t>Teamwork Evaluation</a:t>
            </a:r>
          </a:p>
        </p:txBody>
      </p:sp>
      <p:graphicFrame>
        <p:nvGraphicFramePr>
          <p:cNvPr id="4" name="Table 4">
            <a:extLst>
              <a:ext uri="{FF2B5EF4-FFF2-40B4-BE49-F238E27FC236}">
                <a16:creationId xmlns:a16="http://schemas.microsoft.com/office/drawing/2014/main" id="{4D3789B4-5452-785E-B22B-D6A70569118B}"/>
              </a:ext>
            </a:extLst>
          </p:cNvPr>
          <p:cNvGraphicFramePr>
            <a:graphicFrameLocks noGrp="1"/>
          </p:cNvGraphicFramePr>
          <p:nvPr>
            <p:extLst>
              <p:ext uri="{D42A27DB-BD31-4B8C-83A1-F6EECF244321}">
                <p14:modId xmlns:p14="http://schemas.microsoft.com/office/powerpoint/2010/main" val="1652043065"/>
              </p:ext>
            </p:extLst>
          </p:nvPr>
        </p:nvGraphicFramePr>
        <p:xfrm>
          <a:off x="273169" y="819508"/>
          <a:ext cx="11518584" cy="7514289"/>
        </p:xfrm>
        <a:graphic>
          <a:graphicData uri="http://schemas.openxmlformats.org/drawingml/2006/table">
            <a:tbl>
              <a:tblPr firstRow="1" bandRow="1">
                <a:tableStyleId>{5C22544A-7EE6-4342-B048-85BDC9FD1C3A}</a:tableStyleId>
              </a:tblPr>
              <a:tblGrid>
                <a:gridCol w="5759292">
                  <a:extLst>
                    <a:ext uri="{9D8B030D-6E8A-4147-A177-3AD203B41FA5}">
                      <a16:colId xmlns:a16="http://schemas.microsoft.com/office/drawing/2014/main" val="1334543488"/>
                    </a:ext>
                  </a:extLst>
                </a:gridCol>
                <a:gridCol w="5759292">
                  <a:extLst>
                    <a:ext uri="{9D8B030D-6E8A-4147-A177-3AD203B41FA5}">
                      <a16:colId xmlns:a16="http://schemas.microsoft.com/office/drawing/2014/main" val="4118157635"/>
                    </a:ext>
                  </a:extLst>
                </a:gridCol>
              </a:tblGrid>
              <a:tr h="346419">
                <a:tc>
                  <a:txBody>
                    <a:bodyPr/>
                    <a:lstStyle/>
                    <a:p>
                      <a:r>
                        <a:rPr lang="en-GB"/>
                        <a:t>Teamwork Evaluation</a:t>
                      </a:r>
                    </a:p>
                  </a:txBody>
                  <a:tcPr/>
                </a:tc>
                <a:tc>
                  <a:txBody>
                    <a:bodyPr/>
                    <a:lstStyle/>
                    <a:p>
                      <a:r>
                        <a:rPr lang="en-GB"/>
                        <a:t>Teamwork Responses</a:t>
                      </a:r>
                    </a:p>
                  </a:txBody>
                  <a:tcPr/>
                </a:tc>
                <a:extLst>
                  <a:ext uri="{0D108BD9-81ED-4DB2-BD59-A6C34878D82A}">
                    <a16:rowId xmlns:a16="http://schemas.microsoft.com/office/drawing/2014/main" val="2816305146"/>
                  </a:ext>
                </a:extLst>
              </a:tr>
              <a:tr h="346419">
                <a:tc>
                  <a:txBody>
                    <a:bodyPr/>
                    <a:lstStyle/>
                    <a:p>
                      <a:r>
                        <a:rPr lang="en-GB"/>
                        <a:t>Who was in your team?</a:t>
                      </a:r>
                    </a:p>
                  </a:txBody>
                  <a:tcPr/>
                </a:tc>
                <a:tc>
                  <a:txBody>
                    <a:bodyPr/>
                    <a:lstStyle/>
                    <a:p>
                      <a:r>
                        <a:rPr lang="en-GB"/>
                        <a:t>Bethan, Harris and Fawaz</a:t>
                      </a:r>
                    </a:p>
                  </a:txBody>
                  <a:tcPr/>
                </a:tc>
                <a:extLst>
                  <a:ext uri="{0D108BD9-81ED-4DB2-BD59-A6C34878D82A}">
                    <a16:rowId xmlns:a16="http://schemas.microsoft.com/office/drawing/2014/main" val="3503022265"/>
                  </a:ext>
                </a:extLst>
              </a:tr>
              <a:tr h="1660426">
                <a:tc>
                  <a:txBody>
                    <a:bodyPr/>
                    <a:lstStyle/>
                    <a:p>
                      <a:r>
                        <a:rPr lang="en-GB"/>
                        <a:t>What were the key strengths of your team?</a:t>
                      </a:r>
                    </a:p>
                  </a:txBody>
                  <a:tcPr/>
                </a:tc>
                <a:tc>
                  <a:txBody>
                    <a:bodyPr/>
                    <a:lstStyle/>
                    <a:p>
                      <a:r>
                        <a:rPr lang="en-GB"/>
                        <a:t>The key strengths of my team was that we was able to navigate tasks effectively – everyone was happy with the role that they played within the team and each individual had a say on what they wanted to do to input into our assingnment presentation.</a:t>
                      </a:r>
                    </a:p>
                  </a:txBody>
                  <a:tcPr/>
                </a:tc>
                <a:extLst>
                  <a:ext uri="{0D108BD9-81ED-4DB2-BD59-A6C34878D82A}">
                    <a16:rowId xmlns:a16="http://schemas.microsoft.com/office/drawing/2014/main" val="703102637"/>
                  </a:ext>
                </a:extLst>
              </a:tr>
              <a:tr h="585328">
                <a:tc>
                  <a:txBody>
                    <a:bodyPr/>
                    <a:lstStyle/>
                    <a:p>
                      <a:r>
                        <a:rPr lang="en-GB" dirty="0"/>
                        <a:t>What were the challenges you overcame as a team?</a:t>
                      </a:r>
                    </a:p>
                  </a:txBody>
                  <a:tcPr/>
                </a:tc>
                <a:tc>
                  <a:txBody>
                    <a:bodyPr/>
                    <a:lstStyle/>
                    <a:p>
                      <a:r>
                        <a:rPr lang="en-GB"/>
                        <a:t>One challenge we overcame as a team was at first we didn’t have much communication out of lessons however once it was established that this needed to be improved we all made a group chat so we could easily speak to each other outside of lesson rather than waiting until the next time we was in class.</a:t>
                      </a:r>
                    </a:p>
                  </a:txBody>
                  <a:tcPr/>
                </a:tc>
                <a:extLst>
                  <a:ext uri="{0D108BD9-81ED-4DB2-BD59-A6C34878D82A}">
                    <a16:rowId xmlns:a16="http://schemas.microsoft.com/office/drawing/2014/main" val="1360419309"/>
                  </a:ext>
                </a:extLst>
              </a:tr>
              <a:tr h="1660426">
                <a:tc>
                  <a:txBody>
                    <a:bodyPr/>
                    <a:lstStyle/>
                    <a:p>
                      <a:r>
                        <a:rPr lang="en-GB" dirty="0"/>
                        <a:t>What would you do differently if working in a team again?</a:t>
                      </a:r>
                    </a:p>
                  </a:txBody>
                  <a:tcPr/>
                </a:tc>
                <a:tc>
                  <a:txBody>
                    <a:bodyPr/>
                    <a:lstStyle/>
                    <a:p>
                      <a:r>
                        <a:rPr lang="en-GB"/>
                        <a:t>One thing that could be done differently is the next time that we have to work as a team it would be a good idea to meet up outside of lesson time and have a group study period where we are completing our assingment with each other face to face rather than doing it over the phone so that any queries and challenges can be dealt with straight away rather than waiting for a response</a:t>
                      </a:r>
                    </a:p>
                  </a:txBody>
                  <a:tcPr/>
                </a:tc>
                <a:extLst>
                  <a:ext uri="{0D108BD9-81ED-4DB2-BD59-A6C34878D82A}">
                    <a16:rowId xmlns:a16="http://schemas.microsoft.com/office/drawing/2014/main" val="2980554151"/>
                  </a:ext>
                </a:extLst>
              </a:tr>
              <a:tr h="1098983">
                <a:tc>
                  <a:txBody>
                    <a:bodyPr/>
                    <a:lstStyle/>
                    <a:p>
                      <a:r>
                        <a:rPr lang="en-GB"/>
                        <a:t>How would you rate your team working out of 10? </a:t>
                      </a:r>
                    </a:p>
                  </a:txBody>
                  <a:tcPr/>
                </a:tc>
                <a:tc>
                  <a:txBody>
                    <a:bodyPr/>
                    <a:lstStyle/>
                    <a:p>
                      <a:r>
                        <a:rPr lang="en-GB" dirty="0"/>
                        <a:t>I would rate my groups teamworking abilities a 7 out of 10 because although we worked well together there is still room for some improvements</a:t>
                      </a:r>
                    </a:p>
                  </a:txBody>
                  <a:tcPr/>
                </a:tc>
                <a:extLst>
                  <a:ext uri="{0D108BD9-81ED-4DB2-BD59-A6C34878D82A}">
                    <a16:rowId xmlns:a16="http://schemas.microsoft.com/office/drawing/2014/main" val="967865750"/>
                  </a:ext>
                </a:extLst>
              </a:tr>
            </a:tbl>
          </a:graphicData>
        </a:graphic>
      </p:graphicFrame>
    </p:spTree>
    <p:extLst>
      <p:ext uri="{BB962C8B-B14F-4D97-AF65-F5344CB8AC3E}">
        <p14:creationId xmlns:p14="http://schemas.microsoft.com/office/powerpoint/2010/main" val="214721434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1725</Words>
  <Application>Microsoft Macintosh PowerPoint</Application>
  <PresentationFormat>Widescreen</PresentationFormat>
  <Paragraphs>107</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Trebuchet MS</vt:lpstr>
      <vt:lpstr>Wingdings</vt:lpstr>
      <vt:lpstr>Wingdings 3</vt:lpstr>
      <vt:lpstr>Facet</vt:lpstr>
      <vt:lpstr>Effective Team Working and Communication </vt:lpstr>
      <vt:lpstr>Introduction</vt:lpstr>
      <vt:lpstr>There are numerous types of communication </vt:lpstr>
      <vt:lpstr>How theories relating to models of communication are used</vt:lpstr>
      <vt:lpstr>Barriers that effect communication between patients and carers</vt:lpstr>
      <vt:lpstr>Channels of Communication</vt:lpstr>
      <vt:lpstr>PowerPoint Presentation</vt:lpstr>
      <vt:lpstr>Conclusion  </vt:lpstr>
      <vt:lpstr>Reference List</vt:lpstr>
      <vt:lpstr>Reference list </vt:lpstr>
      <vt:lpstr>Teamwork Evaluation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Fawaz Yaslam (2113070)</cp:lastModifiedBy>
  <cp:revision>1</cp:revision>
  <dcterms:created xsi:type="dcterms:W3CDTF">2022-07-06T13:12:10Z</dcterms:created>
  <dcterms:modified xsi:type="dcterms:W3CDTF">2022-07-24T12:00:39Z</dcterms:modified>
</cp:coreProperties>
</file>