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7"/>
  </p:notesMasterIdLst>
  <p:sldIdLst>
    <p:sldId id="393" r:id="rId2"/>
    <p:sldId id="401" r:id="rId3"/>
    <p:sldId id="402" r:id="rId4"/>
    <p:sldId id="395" r:id="rId5"/>
    <p:sldId id="403" r:id="rId6"/>
    <p:sldId id="394" r:id="rId7"/>
    <p:sldId id="399" r:id="rId8"/>
    <p:sldId id="405" r:id="rId9"/>
    <p:sldId id="406" r:id="rId10"/>
    <p:sldId id="407" r:id="rId11"/>
    <p:sldId id="409" r:id="rId12"/>
    <p:sldId id="410" r:id="rId13"/>
    <p:sldId id="411" r:id="rId14"/>
    <p:sldId id="412" r:id="rId15"/>
    <p:sldId id="408" r:id="rId16"/>
    <p:sldId id="413" r:id="rId17"/>
    <p:sldId id="415" r:id="rId18"/>
    <p:sldId id="416" r:id="rId19"/>
    <p:sldId id="426" r:id="rId20"/>
    <p:sldId id="417" r:id="rId21"/>
    <p:sldId id="418" r:id="rId22"/>
    <p:sldId id="419" r:id="rId23"/>
    <p:sldId id="420" r:id="rId24"/>
    <p:sldId id="421" r:id="rId25"/>
    <p:sldId id="422" r:id="rId26"/>
    <p:sldId id="423" r:id="rId27"/>
    <p:sldId id="424" r:id="rId28"/>
    <p:sldId id="398" r:id="rId29"/>
    <p:sldId id="425" r:id="rId30"/>
    <p:sldId id="404" r:id="rId31"/>
    <p:sldId id="256" r:id="rId32"/>
    <p:sldId id="351" r:id="rId33"/>
    <p:sldId id="286" r:id="rId34"/>
    <p:sldId id="287" r:id="rId35"/>
    <p:sldId id="396" r:id="rId36"/>
    <p:sldId id="288" r:id="rId37"/>
    <p:sldId id="289" r:id="rId38"/>
    <p:sldId id="290" r:id="rId39"/>
    <p:sldId id="291" r:id="rId40"/>
    <p:sldId id="292" r:id="rId41"/>
    <p:sldId id="293" r:id="rId42"/>
    <p:sldId id="294" r:id="rId43"/>
    <p:sldId id="295" r:id="rId44"/>
    <p:sldId id="297" r:id="rId45"/>
    <p:sldId id="298" r:id="rId46"/>
    <p:sldId id="299" r:id="rId47"/>
    <p:sldId id="314" r:id="rId48"/>
    <p:sldId id="323" r:id="rId49"/>
    <p:sldId id="324" r:id="rId50"/>
    <p:sldId id="325" r:id="rId51"/>
    <p:sldId id="326" r:id="rId52"/>
    <p:sldId id="327" r:id="rId53"/>
    <p:sldId id="328" r:id="rId54"/>
    <p:sldId id="329" r:id="rId55"/>
    <p:sldId id="330" r:id="rId56"/>
    <p:sldId id="331" r:id="rId57"/>
    <p:sldId id="332" r:id="rId58"/>
    <p:sldId id="333" r:id="rId59"/>
    <p:sldId id="335" r:id="rId60"/>
    <p:sldId id="336" r:id="rId61"/>
    <p:sldId id="337" r:id="rId62"/>
    <p:sldId id="338" r:id="rId63"/>
    <p:sldId id="339" r:id="rId64"/>
    <p:sldId id="340" r:id="rId65"/>
    <p:sldId id="342" r:id="rId66"/>
    <p:sldId id="343" r:id="rId67"/>
    <p:sldId id="344" r:id="rId68"/>
    <p:sldId id="345" r:id="rId69"/>
    <p:sldId id="346" r:id="rId70"/>
    <p:sldId id="347" r:id="rId71"/>
    <p:sldId id="348" r:id="rId72"/>
    <p:sldId id="300" r:id="rId73"/>
    <p:sldId id="302" r:id="rId74"/>
    <p:sldId id="303" r:id="rId75"/>
    <p:sldId id="304" r:id="rId76"/>
    <p:sldId id="305" r:id="rId77"/>
    <p:sldId id="309" r:id="rId78"/>
    <p:sldId id="306" r:id="rId79"/>
    <p:sldId id="301" r:id="rId80"/>
    <p:sldId id="307" r:id="rId81"/>
    <p:sldId id="308" r:id="rId82"/>
    <p:sldId id="311" r:id="rId83"/>
    <p:sldId id="312" r:id="rId84"/>
    <p:sldId id="310" r:id="rId85"/>
    <p:sldId id="281" r:id="rId86"/>
    <p:sldId id="349" r:id="rId87"/>
    <p:sldId id="352" r:id="rId88"/>
    <p:sldId id="354" r:id="rId89"/>
    <p:sldId id="355" r:id="rId90"/>
    <p:sldId id="356" r:id="rId91"/>
    <p:sldId id="357" r:id="rId92"/>
    <p:sldId id="358" r:id="rId93"/>
    <p:sldId id="359" r:id="rId94"/>
    <p:sldId id="360" r:id="rId95"/>
    <p:sldId id="361" r:id="rId96"/>
    <p:sldId id="362" r:id="rId97"/>
    <p:sldId id="363" r:id="rId98"/>
    <p:sldId id="364" r:id="rId99"/>
    <p:sldId id="365" r:id="rId100"/>
    <p:sldId id="366" r:id="rId101"/>
    <p:sldId id="367" r:id="rId102"/>
    <p:sldId id="368" r:id="rId103"/>
    <p:sldId id="369" r:id="rId104"/>
    <p:sldId id="370" r:id="rId105"/>
    <p:sldId id="371" r:id="rId106"/>
    <p:sldId id="391" r:id="rId107"/>
    <p:sldId id="392" r:id="rId108"/>
    <p:sldId id="397" r:id="rId109"/>
    <p:sldId id="372" r:id="rId110"/>
    <p:sldId id="373" r:id="rId111"/>
    <p:sldId id="374" r:id="rId112"/>
    <p:sldId id="375" r:id="rId113"/>
    <p:sldId id="376" r:id="rId114"/>
    <p:sldId id="377" r:id="rId115"/>
    <p:sldId id="378" r:id="rId116"/>
    <p:sldId id="379" r:id="rId117"/>
    <p:sldId id="380" r:id="rId118"/>
    <p:sldId id="381" r:id="rId119"/>
    <p:sldId id="382" r:id="rId120"/>
    <p:sldId id="383" r:id="rId121"/>
    <p:sldId id="384" r:id="rId122"/>
    <p:sldId id="385" r:id="rId123"/>
    <p:sldId id="389" r:id="rId124"/>
    <p:sldId id="390" r:id="rId125"/>
    <p:sldId id="353" r:id="rId1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476AFF-AD74-467C-9EA4-0BEAE1C1749A}" v="1758" dt="2018-09-18T08:09:05.7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65" autoAdjust="0"/>
    <p:restoredTop sz="94660"/>
  </p:normalViewPr>
  <p:slideViewPr>
    <p:cSldViewPr>
      <p:cViewPr>
        <p:scale>
          <a:sx n="97" d="100"/>
          <a:sy n="97" d="100"/>
        </p:scale>
        <p:origin x="465" y="102"/>
      </p:cViewPr>
      <p:guideLst>
        <p:guide orient="horz" pos="2160"/>
        <p:guide pos="2880"/>
      </p:guideLst>
    </p:cSldViewPr>
  </p:slideViewPr>
  <p:notesTextViewPr>
    <p:cViewPr>
      <p:scale>
        <a:sx n="1" d="1"/>
        <a:sy n="1" d="1"/>
      </p:scale>
      <p:origin x="0" y="0"/>
    </p:cViewPr>
  </p:notesTextViewPr>
  <p:sorterViewPr>
    <p:cViewPr>
      <p:scale>
        <a:sx n="100" d="100"/>
        <a:sy n="100" d="100"/>
      </p:scale>
      <p:origin x="0" y="284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microsoft.com/office/2015/10/relationships/revisionInfo" Target="revisionInfo.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presProps" Target="pres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AB4D834F-AA9B-4D22-A076-B5910722BB8A}"/>
    <pc:docChg chg="undo custSel addSld delSld modSld sldOrd">
      <pc:chgData name="Ralph Haeussler" userId="a33031a8bc7a0d8c" providerId="LiveId" clId="{AB4D834F-AA9B-4D22-A076-B5910722BB8A}" dt="2018-09-18T08:09:05.749" v="1751" actId="1038"/>
      <pc:docMkLst>
        <pc:docMk/>
      </pc:docMkLst>
      <pc:sldChg chg="modSp">
        <pc:chgData name="Ralph Haeussler" userId="a33031a8bc7a0d8c" providerId="LiveId" clId="{AB4D834F-AA9B-4D22-A076-B5910722BB8A}" dt="2018-09-18T08:09:05.749" v="1751" actId="1038"/>
        <pc:sldMkLst>
          <pc:docMk/>
          <pc:sldMk cId="2303079402" sldId="256"/>
        </pc:sldMkLst>
        <pc:picChg chg="mod">
          <ac:chgData name="Ralph Haeussler" userId="a33031a8bc7a0d8c" providerId="LiveId" clId="{AB4D834F-AA9B-4D22-A076-B5910722BB8A}" dt="2018-09-18T08:09:05.749" v="1751" actId="1038"/>
          <ac:picMkLst>
            <pc:docMk/>
            <pc:sldMk cId="2303079402" sldId="256"/>
            <ac:picMk id="5" creationId="{00000000-0000-0000-0000-000000000000}"/>
          </ac:picMkLst>
        </pc:picChg>
      </pc:sldChg>
      <pc:sldChg chg="del">
        <pc:chgData name="Ralph Haeussler" userId="a33031a8bc7a0d8c" providerId="LiveId" clId="{AB4D834F-AA9B-4D22-A076-B5910722BB8A}" dt="2018-09-17T20:22:24.153" v="0" actId="2696"/>
        <pc:sldMkLst>
          <pc:docMk/>
          <pc:sldMk cId="2408425803" sldId="350"/>
        </pc:sldMkLst>
      </pc:sldChg>
      <pc:sldChg chg="addSp modSp">
        <pc:chgData name="Ralph Haeussler" userId="a33031a8bc7a0d8c" providerId="LiveId" clId="{AB4D834F-AA9B-4D22-A076-B5910722BB8A}" dt="2018-09-17T20:26:43.006" v="109" actId="122"/>
        <pc:sldMkLst>
          <pc:docMk/>
          <pc:sldMk cId="286576113" sldId="393"/>
        </pc:sldMkLst>
        <pc:spChg chg="add mod">
          <ac:chgData name="Ralph Haeussler" userId="a33031a8bc7a0d8c" providerId="LiveId" clId="{AB4D834F-AA9B-4D22-A076-B5910722BB8A}" dt="2018-09-17T20:26:43.006" v="109" actId="122"/>
          <ac:spMkLst>
            <pc:docMk/>
            <pc:sldMk cId="286576113" sldId="393"/>
            <ac:spMk id="3" creationId="{8EC2C5D6-1447-486B-AF47-ABF5FA4E508A}"/>
          </ac:spMkLst>
        </pc:spChg>
      </pc:sldChg>
      <pc:sldChg chg="addSp delSp modSp">
        <pc:chgData name="Ralph Haeussler" userId="a33031a8bc7a0d8c" providerId="LiveId" clId="{AB4D834F-AA9B-4D22-A076-B5910722BB8A}" dt="2018-09-17T20:30:57.937" v="338" actId="1076"/>
        <pc:sldMkLst>
          <pc:docMk/>
          <pc:sldMk cId="2956993284" sldId="394"/>
        </pc:sldMkLst>
        <pc:spChg chg="add mod">
          <ac:chgData name="Ralph Haeussler" userId="a33031a8bc7a0d8c" providerId="LiveId" clId="{AB4D834F-AA9B-4D22-A076-B5910722BB8A}" dt="2018-09-17T20:30:22.852" v="333"/>
          <ac:spMkLst>
            <pc:docMk/>
            <pc:sldMk cId="2956993284" sldId="394"/>
            <ac:spMk id="3" creationId="{E9E2F8ED-5EE4-454B-A1C4-03132FAA0625}"/>
          </ac:spMkLst>
        </pc:spChg>
        <pc:picChg chg="del">
          <ac:chgData name="Ralph Haeussler" userId="a33031a8bc7a0d8c" providerId="LiveId" clId="{AB4D834F-AA9B-4D22-A076-B5910722BB8A}" dt="2018-09-17T20:30:22.852" v="333"/>
          <ac:picMkLst>
            <pc:docMk/>
            <pc:sldMk cId="2956993284" sldId="394"/>
            <ac:picMk id="5" creationId="{FF5A888F-AC18-42AC-941A-21BE4FE868CB}"/>
          </ac:picMkLst>
        </pc:picChg>
        <pc:picChg chg="add ord">
          <ac:chgData name="Ralph Haeussler" userId="a33031a8bc7a0d8c" providerId="LiveId" clId="{AB4D834F-AA9B-4D22-A076-B5910722BB8A}" dt="2018-09-17T20:30:52.767" v="337" actId="167"/>
          <ac:picMkLst>
            <pc:docMk/>
            <pc:sldMk cId="2956993284" sldId="394"/>
            <ac:picMk id="6" creationId="{34872035-C0BB-4290-B861-AE088BC4298A}"/>
          </ac:picMkLst>
        </pc:picChg>
        <pc:picChg chg="mod">
          <ac:chgData name="Ralph Haeussler" userId="a33031a8bc7a0d8c" providerId="LiveId" clId="{AB4D834F-AA9B-4D22-A076-B5910722BB8A}" dt="2018-09-17T20:30:57.937" v="338" actId="1076"/>
          <ac:picMkLst>
            <pc:docMk/>
            <pc:sldMk cId="2956993284" sldId="394"/>
            <ac:picMk id="7" creationId="{734F2FE0-DA08-4C23-8392-52B02A6D1EB6}"/>
          </ac:picMkLst>
        </pc:picChg>
      </pc:sldChg>
      <pc:sldChg chg="addSp delSp modSp ord">
        <pc:chgData name="Ralph Haeussler" userId="a33031a8bc7a0d8c" providerId="LiveId" clId="{AB4D834F-AA9B-4D22-A076-B5910722BB8A}" dt="2018-09-17T20:30:27.772" v="335"/>
        <pc:sldMkLst>
          <pc:docMk/>
          <pc:sldMk cId="3917310118" sldId="395"/>
        </pc:sldMkLst>
        <pc:spChg chg="add mod">
          <ac:chgData name="Ralph Haeussler" userId="a33031a8bc7a0d8c" providerId="LiveId" clId="{AB4D834F-AA9B-4D22-A076-B5910722BB8A}" dt="2018-09-17T20:30:26.851" v="334" actId="478"/>
          <ac:spMkLst>
            <pc:docMk/>
            <pc:sldMk cId="3917310118" sldId="395"/>
            <ac:spMk id="4" creationId="{8430F434-8D18-4E01-A394-B4E6B5C1D32D}"/>
          </ac:spMkLst>
        </pc:spChg>
        <pc:picChg chg="del">
          <ac:chgData name="Ralph Haeussler" userId="a33031a8bc7a0d8c" providerId="LiveId" clId="{AB4D834F-AA9B-4D22-A076-B5910722BB8A}" dt="2018-09-17T20:30:26.851" v="334" actId="478"/>
          <ac:picMkLst>
            <pc:docMk/>
            <pc:sldMk cId="3917310118" sldId="395"/>
            <ac:picMk id="5" creationId="{6D68F852-A55D-42D1-8B65-6666522451AF}"/>
          </ac:picMkLst>
        </pc:picChg>
        <pc:picChg chg="add">
          <ac:chgData name="Ralph Haeussler" userId="a33031a8bc7a0d8c" providerId="LiveId" clId="{AB4D834F-AA9B-4D22-A076-B5910722BB8A}" dt="2018-09-17T20:30:27.772" v="335"/>
          <ac:picMkLst>
            <pc:docMk/>
            <pc:sldMk cId="3917310118" sldId="395"/>
            <ac:picMk id="8" creationId="{EE96BA63-4C82-4E70-80A9-4E48EDBD31B1}"/>
          </ac:picMkLst>
        </pc:picChg>
      </pc:sldChg>
      <pc:sldChg chg="addSp delSp modSp modAnim">
        <pc:chgData name="Ralph Haeussler" userId="a33031a8bc7a0d8c" providerId="LiveId" clId="{AB4D834F-AA9B-4D22-A076-B5910722BB8A}" dt="2018-09-18T08:03:30.089" v="1699" actId="1076"/>
        <pc:sldMkLst>
          <pc:docMk/>
          <pc:sldMk cId="603037491" sldId="398"/>
        </pc:sldMkLst>
        <pc:spChg chg="add del mod">
          <ac:chgData name="Ralph Haeussler" userId="a33031a8bc7a0d8c" providerId="LiveId" clId="{AB4D834F-AA9B-4D22-A076-B5910722BB8A}" dt="2018-09-18T07:57:41.552" v="1597"/>
          <ac:spMkLst>
            <pc:docMk/>
            <pc:sldMk cId="603037491" sldId="398"/>
            <ac:spMk id="4" creationId="{C5240D34-7558-4529-8B06-E7EF9F6BA4DF}"/>
          </ac:spMkLst>
        </pc:spChg>
        <pc:spChg chg="add mod">
          <ac:chgData name="Ralph Haeussler" userId="a33031a8bc7a0d8c" providerId="LiveId" clId="{AB4D834F-AA9B-4D22-A076-B5910722BB8A}" dt="2018-09-18T07:58:38.684" v="1659" actId="20577"/>
          <ac:spMkLst>
            <pc:docMk/>
            <pc:sldMk cId="603037491" sldId="398"/>
            <ac:spMk id="9" creationId="{0326534C-F692-4503-AB5D-9E7E20CE7459}"/>
          </ac:spMkLst>
        </pc:spChg>
        <pc:picChg chg="del">
          <ac:chgData name="Ralph Haeussler" userId="a33031a8bc7a0d8c" providerId="LiveId" clId="{AB4D834F-AA9B-4D22-A076-B5910722BB8A}" dt="2018-09-18T07:57:36.491" v="1595" actId="478"/>
          <ac:picMkLst>
            <pc:docMk/>
            <pc:sldMk cId="603037491" sldId="398"/>
            <ac:picMk id="6" creationId="{5FDC9BAB-A887-4845-975A-60B8C7A5DF7B}"/>
          </ac:picMkLst>
        </pc:picChg>
        <pc:picChg chg="add mod">
          <ac:chgData name="Ralph Haeussler" userId="a33031a8bc7a0d8c" providerId="LiveId" clId="{AB4D834F-AA9B-4D22-A076-B5910722BB8A}" dt="2018-09-18T07:57:49.816" v="1602" actId="1076"/>
          <ac:picMkLst>
            <pc:docMk/>
            <pc:sldMk cId="603037491" sldId="398"/>
            <ac:picMk id="7" creationId="{A296D7D2-006D-442F-A7FA-A7B2CF94668B}"/>
          </ac:picMkLst>
        </pc:picChg>
        <pc:picChg chg="del">
          <ac:chgData name="Ralph Haeussler" userId="a33031a8bc7a0d8c" providerId="LiveId" clId="{AB4D834F-AA9B-4D22-A076-B5910722BB8A}" dt="2018-09-18T07:57:54.393" v="1605" actId="478"/>
          <ac:picMkLst>
            <pc:docMk/>
            <pc:sldMk cId="603037491" sldId="398"/>
            <ac:picMk id="8" creationId="{4317E18A-8225-4309-89B1-837A0E9FD959}"/>
          </ac:picMkLst>
        </pc:picChg>
        <pc:picChg chg="del">
          <ac:chgData name="Ralph Haeussler" userId="a33031a8bc7a0d8c" providerId="LiveId" clId="{AB4D834F-AA9B-4D22-A076-B5910722BB8A}" dt="2018-09-18T07:57:52.846" v="1604" actId="478"/>
          <ac:picMkLst>
            <pc:docMk/>
            <pc:sldMk cId="603037491" sldId="398"/>
            <ac:picMk id="10" creationId="{B6F2C6DB-B599-4793-9FDB-53052614AA39}"/>
          </ac:picMkLst>
        </pc:picChg>
        <pc:picChg chg="del">
          <ac:chgData name="Ralph Haeussler" userId="a33031a8bc7a0d8c" providerId="LiveId" clId="{AB4D834F-AA9B-4D22-A076-B5910722BB8A}" dt="2018-09-18T07:57:51.394" v="1603" actId="478"/>
          <ac:picMkLst>
            <pc:docMk/>
            <pc:sldMk cId="603037491" sldId="398"/>
            <ac:picMk id="12" creationId="{A6AD15A5-D63D-4332-8477-69AE3EABC569}"/>
          </ac:picMkLst>
        </pc:picChg>
        <pc:picChg chg="add mod">
          <ac:chgData name="Ralph Haeussler" userId="a33031a8bc7a0d8c" providerId="LiveId" clId="{AB4D834F-AA9B-4D22-A076-B5910722BB8A}" dt="2018-09-18T07:58:18.954" v="1610" actId="14100"/>
          <ac:picMkLst>
            <pc:docMk/>
            <pc:sldMk cId="603037491" sldId="398"/>
            <ac:picMk id="13" creationId="{3B65CB8F-A6E7-4ED6-9CB9-CB0EC63B6497}"/>
          </ac:picMkLst>
        </pc:picChg>
        <pc:picChg chg="del">
          <ac:chgData name="Ralph Haeussler" userId="a33031a8bc7a0d8c" providerId="LiveId" clId="{AB4D834F-AA9B-4D22-A076-B5910722BB8A}" dt="2018-09-18T07:57:40.365" v="1596" actId="478"/>
          <ac:picMkLst>
            <pc:docMk/>
            <pc:sldMk cId="603037491" sldId="398"/>
            <ac:picMk id="14" creationId="{93EEF74B-40DC-4435-8B4D-3BED80ED1041}"/>
          </ac:picMkLst>
        </pc:picChg>
        <pc:picChg chg="add mod">
          <ac:chgData name="Ralph Haeussler" userId="a33031a8bc7a0d8c" providerId="LiveId" clId="{AB4D834F-AA9B-4D22-A076-B5910722BB8A}" dt="2018-09-18T07:59:22.638" v="1664" actId="14100"/>
          <ac:picMkLst>
            <pc:docMk/>
            <pc:sldMk cId="603037491" sldId="398"/>
            <ac:picMk id="16" creationId="{F7858A6F-1C5D-4E82-AF2F-A87A743C329D}"/>
          </ac:picMkLst>
        </pc:picChg>
        <pc:picChg chg="add mod ord">
          <ac:chgData name="Ralph Haeussler" userId="a33031a8bc7a0d8c" providerId="LiveId" clId="{AB4D834F-AA9B-4D22-A076-B5910722BB8A}" dt="2018-09-18T08:03:20.872" v="1698" actId="14100"/>
          <ac:picMkLst>
            <pc:docMk/>
            <pc:sldMk cId="603037491" sldId="398"/>
            <ac:picMk id="18" creationId="{174246AA-1797-4232-A6DA-03F780DF286B}"/>
          </ac:picMkLst>
        </pc:picChg>
        <pc:picChg chg="add mod ord">
          <ac:chgData name="Ralph Haeussler" userId="a33031a8bc7a0d8c" providerId="LiveId" clId="{AB4D834F-AA9B-4D22-A076-B5910722BB8A}" dt="2018-09-18T08:01:01.667" v="1677" actId="1076"/>
          <ac:picMkLst>
            <pc:docMk/>
            <pc:sldMk cId="603037491" sldId="398"/>
            <ac:picMk id="20" creationId="{409F1482-7D62-4B58-ACF1-BC44FEE5AF8F}"/>
          </ac:picMkLst>
        </pc:picChg>
        <pc:picChg chg="add mod">
          <ac:chgData name="Ralph Haeussler" userId="a33031a8bc7a0d8c" providerId="LiveId" clId="{AB4D834F-AA9B-4D22-A076-B5910722BB8A}" dt="2018-09-18T08:02:29.519" v="1691" actId="14100"/>
          <ac:picMkLst>
            <pc:docMk/>
            <pc:sldMk cId="603037491" sldId="398"/>
            <ac:picMk id="22" creationId="{7E7D19F3-2FFB-40C1-B422-B81D42C375F4}"/>
          </ac:picMkLst>
        </pc:picChg>
        <pc:picChg chg="add mod ord">
          <ac:chgData name="Ralph Haeussler" userId="a33031a8bc7a0d8c" providerId="LiveId" clId="{AB4D834F-AA9B-4D22-A076-B5910722BB8A}" dt="2018-09-18T08:02:33.689" v="1692" actId="1076"/>
          <ac:picMkLst>
            <pc:docMk/>
            <pc:sldMk cId="603037491" sldId="398"/>
            <ac:picMk id="24" creationId="{BF8F81D8-F123-426B-9871-269C526F941B}"/>
          </ac:picMkLst>
        </pc:picChg>
        <pc:picChg chg="add mod ord">
          <ac:chgData name="Ralph Haeussler" userId="a33031a8bc7a0d8c" providerId="LiveId" clId="{AB4D834F-AA9B-4D22-A076-B5910722BB8A}" dt="2018-09-18T08:03:30.089" v="1699" actId="1076"/>
          <ac:picMkLst>
            <pc:docMk/>
            <pc:sldMk cId="603037491" sldId="398"/>
            <ac:picMk id="26" creationId="{BB3AF11D-3013-4FA5-8403-42B8F362BFD6}"/>
          </ac:picMkLst>
        </pc:picChg>
      </pc:sldChg>
      <pc:sldChg chg="modSp">
        <pc:chgData name="Ralph Haeussler" userId="a33031a8bc7a0d8c" providerId="LiveId" clId="{AB4D834F-AA9B-4D22-A076-B5910722BB8A}" dt="2018-09-17T20:34:20.138" v="490" actId="1076"/>
        <pc:sldMkLst>
          <pc:docMk/>
          <pc:sldMk cId="4232025422" sldId="399"/>
        </pc:sldMkLst>
        <pc:picChg chg="mod">
          <ac:chgData name="Ralph Haeussler" userId="a33031a8bc7a0d8c" providerId="LiveId" clId="{AB4D834F-AA9B-4D22-A076-B5910722BB8A}" dt="2018-09-17T20:34:20.138" v="490" actId="1076"/>
          <ac:picMkLst>
            <pc:docMk/>
            <pc:sldMk cId="4232025422" sldId="399"/>
            <ac:picMk id="5" creationId="{ABC9D6EF-1F39-44D0-8A34-9E2A942C0578}"/>
          </ac:picMkLst>
        </pc:picChg>
      </pc:sldChg>
      <pc:sldChg chg="add del">
        <pc:chgData name="Ralph Haeussler" userId="a33031a8bc7a0d8c" providerId="LiveId" clId="{AB4D834F-AA9B-4D22-A076-B5910722BB8A}" dt="2018-09-17T20:24:42.066" v="71" actId="2696"/>
        <pc:sldMkLst>
          <pc:docMk/>
          <pc:sldMk cId="3215005900" sldId="400"/>
        </pc:sldMkLst>
      </pc:sldChg>
      <pc:sldChg chg="modSp add modTransition modAnim">
        <pc:chgData name="Ralph Haeussler" userId="a33031a8bc7a0d8c" providerId="LiveId" clId="{AB4D834F-AA9B-4D22-A076-B5910722BB8A}" dt="2018-09-17T20:33:42.615" v="488"/>
        <pc:sldMkLst>
          <pc:docMk/>
          <pc:sldMk cId="1932748255" sldId="401"/>
        </pc:sldMkLst>
        <pc:spChg chg="mod">
          <ac:chgData name="Ralph Haeussler" userId="a33031a8bc7a0d8c" providerId="LiveId" clId="{AB4D834F-AA9B-4D22-A076-B5910722BB8A}" dt="2018-09-17T20:26:57.003" v="127" actId="20577"/>
          <ac:spMkLst>
            <pc:docMk/>
            <pc:sldMk cId="1932748255" sldId="401"/>
            <ac:spMk id="3" creationId="{8EC2C5D6-1447-486B-AF47-ABF5FA4E508A}"/>
          </ac:spMkLst>
        </pc:spChg>
      </pc:sldChg>
      <pc:sldChg chg="addSp modSp add modAnim">
        <pc:chgData name="Ralph Haeussler" userId="a33031a8bc7a0d8c" providerId="LiveId" clId="{AB4D834F-AA9B-4D22-A076-B5910722BB8A}" dt="2018-09-17T20:32:34.992" v="480" actId="20577"/>
        <pc:sldMkLst>
          <pc:docMk/>
          <pc:sldMk cId="1550990870" sldId="402"/>
        </pc:sldMkLst>
        <pc:spChg chg="mod">
          <ac:chgData name="Ralph Haeussler" userId="a33031a8bc7a0d8c" providerId="LiveId" clId="{AB4D834F-AA9B-4D22-A076-B5910722BB8A}" dt="2018-09-17T20:32:02.781" v="409" actId="20577"/>
          <ac:spMkLst>
            <pc:docMk/>
            <pc:sldMk cId="1550990870" sldId="402"/>
            <ac:spMk id="3" creationId="{8EC2C5D6-1447-486B-AF47-ABF5FA4E508A}"/>
          </ac:spMkLst>
        </pc:spChg>
        <pc:spChg chg="add mod">
          <ac:chgData name="Ralph Haeussler" userId="a33031a8bc7a0d8c" providerId="LiveId" clId="{AB4D834F-AA9B-4D22-A076-B5910722BB8A}" dt="2018-09-17T20:32:34.992" v="480" actId="20577"/>
          <ac:spMkLst>
            <pc:docMk/>
            <pc:sldMk cId="1550990870" sldId="402"/>
            <ac:spMk id="6" creationId="{43BACE5E-A42E-4C10-A661-FEF5788E2155}"/>
          </ac:spMkLst>
        </pc:spChg>
      </pc:sldChg>
      <pc:sldChg chg="modSp add">
        <pc:chgData name="Ralph Haeussler" userId="a33031a8bc7a0d8c" providerId="LiveId" clId="{AB4D834F-AA9B-4D22-A076-B5910722BB8A}" dt="2018-09-17T20:43:23.521" v="712" actId="1076"/>
        <pc:sldMkLst>
          <pc:docMk/>
          <pc:sldMk cId="3732264105" sldId="403"/>
        </pc:sldMkLst>
        <pc:picChg chg="mod">
          <ac:chgData name="Ralph Haeussler" userId="a33031a8bc7a0d8c" providerId="LiveId" clId="{AB4D834F-AA9B-4D22-A076-B5910722BB8A}" dt="2018-09-17T20:43:23.521" v="712" actId="1076"/>
          <ac:picMkLst>
            <pc:docMk/>
            <pc:sldMk cId="3732264105" sldId="403"/>
            <ac:picMk id="7" creationId="{3EFD5C87-B551-4637-8E90-3A3FA36696F3}"/>
          </ac:picMkLst>
        </pc:picChg>
      </pc:sldChg>
      <pc:sldChg chg="add">
        <pc:chgData name="Ralph Haeussler" userId="a33031a8bc7a0d8c" providerId="LiveId" clId="{AB4D834F-AA9B-4D22-A076-B5910722BB8A}" dt="2018-09-17T20:34:16.451" v="489"/>
        <pc:sldMkLst>
          <pc:docMk/>
          <pc:sldMk cId="1766706604" sldId="404"/>
        </pc:sldMkLst>
      </pc:sldChg>
      <pc:sldChg chg="addSp delSp modSp add">
        <pc:chgData name="Ralph Haeussler" userId="a33031a8bc7a0d8c" providerId="LiveId" clId="{AB4D834F-AA9B-4D22-A076-B5910722BB8A}" dt="2018-09-17T20:41:44.569" v="704"/>
        <pc:sldMkLst>
          <pc:docMk/>
          <pc:sldMk cId="3172822978" sldId="405"/>
        </pc:sldMkLst>
        <pc:spChg chg="del">
          <ac:chgData name="Ralph Haeussler" userId="a33031a8bc7a0d8c" providerId="LiveId" clId="{AB4D834F-AA9B-4D22-A076-B5910722BB8A}" dt="2018-09-17T20:36:06.934" v="492"/>
          <ac:spMkLst>
            <pc:docMk/>
            <pc:sldMk cId="3172822978" sldId="405"/>
            <ac:spMk id="3" creationId="{5915C049-3465-43ED-A577-FFE102E5B601}"/>
          </ac:spMkLst>
        </pc:spChg>
        <pc:spChg chg="add del mod">
          <ac:chgData name="Ralph Haeussler" userId="a33031a8bc7a0d8c" providerId="LiveId" clId="{AB4D834F-AA9B-4D22-A076-B5910722BB8A}" dt="2018-09-17T20:41:43.850" v="703" actId="478"/>
          <ac:spMkLst>
            <pc:docMk/>
            <pc:sldMk cId="3172822978" sldId="405"/>
            <ac:spMk id="6" creationId="{F4706C8C-1223-4EC5-A232-42565A9A649B}"/>
          </ac:spMkLst>
        </pc:spChg>
        <pc:spChg chg="add">
          <ac:chgData name="Ralph Haeussler" userId="a33031a8bc7a0d8c" providerId="LiveId" clId="{AB4D834F-AA9B-4D22-A076-B5910722BB8A}" dt="2018-09-17T20:41:44.569" v="704"/>
          <ac:spMkLst>
            <pc:docMk/>
            <pc:sldMk cId="3172822978" sldId="405"/>
            <ac:spMk id="7" creationId="{8443C8F6-BD6D-4DA8-95EC-47AD30DB2014}"/>
          </ac:spMkLst>
        </pc:spChg>
        <pc:picChg chg="add mod">
          <ac:chgData name="Ralph Haeussler" userId="a33031a8bc7a0d8c" providerId="LiveId" clId="{AB4D834F-AA9B-4D22-A076-B5910722BB8A}" dt="2018-09-17T20:36:27.226" v="496" actId="1440"/>
          <ac:picMkLst>
            <pc:docMk/>
            <pc:sldMk cId="3172822978" sldId="405"/>
            <ac:picMk id="5" creationId="{398AF53D-9DD8-45DB-B808-46DF2CDDEF51}"/>
          </ac:picMkLst>
        </pc:picChg>
      </pc:sldChg>
      <pc:sldChg chg="addSp delSp modSp add modAnim">
        <pc:chgData name="Ralph Haeussler" userId="a33031a8bc7a0d8c" providerId="LiveId" clId="{AB4D834F-AA9B-4D22-A076-B5910722BB8A}" dt="2018-09-17T20:44:56.853" v="725"/>
        <pc:sldMkLst>
          <pc:docMk/>
          <pc:sldMk cId="1426873773" sldId="406"/>
        </pc:sldMkLst>
        <pc:spChg chg="add mod">
          <ac:chgData name="Ralph Haeussler" userId="a33031a8bc7a0d8c" providerId="LiveId" clId="{AB4D834F-AA9B-4D22-A076-B5910722BB8A}" dt="2018-09-17T20:42:04.580" v="711" actId="1076"/>
          <ac:spMkLst>
            <pc:docMk/>
            <pc:sldMk cId="1426873773" sldId="406"/>
            <ac:spMk id="3" creationId="{8A0C00B0-8F7B-48A1-80E9-4A809FEFDFB6}"/>
          </ac:spMkLst>
        </pc:spChg>
        <pc:spChg chg="del mod">
          <ac:chgData name="Ralph Haeussler" userId="a33031a8bc7a0d8c" providerId="LiveId" clId="{AB4D834F-AA9B-4D22-A076-B5910722BB8A}" dt="2018-09-17T20:41:51.958" v="706" actId="478"/>
          <ac:spMkLst>
            <pc:docMk/>
            <pc:sldMk cId="1426873773" sldId="406"/>
            <ac:spMk id="6" creationId="{F4706C8C-1223-4EC5-A232-42565A9A649B}"/>
          </ac:spMkLst>
        </pc:spChg>
        <pc:picChg chg="mod">
          <ac:chgData name="Ralph Haeussler" userId="a33031a8bc7a0d8c" providerId="LiveId" clId="{AB4D834F-AA9B-4D22-A076-B5910722BB8A}" dt="2018-09-17T20:42:00.019" v="710" actId="1076"/>
          <ac:picMkLst>
            <pc:docMk/>
            <pc:sldMk cId="1426873773" sldId="406"/>
            <ac:picMk id="5" creationId="{398AF53D-9DD8-45DB-B808-46DF2CDDEF51}"/>
          </ac:picMkLst>
        </pc:picChg>
        <pc:picChg chg="add mod">
          <ac:chgData name="Ralph Haeussler" userId="a33031a8bc7a0d8c" providerId="LiveId" clId="{AB4D834F-AA9B-4D22-A076-B5910722BB8A}" dt="2018-09-17T20:44:39.904" v="716" actId="962"/>
          <ac:picMkLst>
            <pc:docMk/>
            <pc:sldMk cId="1426873773" sldId="406"/>
            <ac:picMk id="7" creationId="{B90BF627-FAD7-4D97-A394-3294D268CB53}"/>
          </ac:picMkLst>
        </pc:picChg>
      </pc:sldChg>
      <pc:sldChg chg="addSp modSp add modAnim">
        <pc:chgData name="Ralph Haeussler" userId="a33031a8bc7a0d8c" providerId="LiveId" clId="{AB4D834F-AA9B-4D22-A076-B5910722BB8A}" dt="2018-09-17T22:43:36.871" v="1353" actId="1076"/>
        <pc:sldMkLst>
          <pc:docMk/>
          <pc:sldMk cId="3294850918" sldId="407"/>
        </pc:sldMkLst>
        <pc:spChg chg="add mod">
          <ac:chgData name="Ralph Haeussler" userId="a33031a8bc7a0d8c" providerId="LiveId" clId="{AB4D834F-AA9B-4D22-A076-B5910722BB8A}" dt="2018-09-17T20:51:35.621" v="742" actId="1076"/>
          <ac:spMkLst>
            <pc:docMk/>
            <pc:sldMk cId="3294850918" sldId="407"/>
            <ac:spMk id="8" creationId="{8DA6C0BF-98C8-45F7-8EA5-4560BCD29222}"/>
          </ac:spMkLst>
        </pc:spChg>
        <pc:spChg chg="add mod">
          <ac:chgData name="Ralph Haeussler" userId="a33031a8bc7a0d8c" providerId="LiveId" clId="{AB4D834F-AA9B-4D22-A076-B5910722BB8A}" dt="2018-09-17T20:53:34.218" v="878" actId="1076"/>
          <ac:spMkLst>
            <pc:docMk/>
            <pc:sldMk cId="3294850918" sldId="407"/>
            <ac:spMk id="10" creationId="{7B6A6120-4F13-4C1E-8587-EE495A9C7EDC}"/>
          </ac:spMkLst>
        </pc:spChg>
        <pc:picChg chg="mod">
          <ac:chgData name="Ralph Haeussler" userId="a33031a8bc7a0d8c" providerId="LiveId" clId="{AB4D834F-AA9B-4D22-A076-B5910722BB8A}" dt="2018-09-17T20:50:47.015" v="737" actId="14100"/>
          <ac:picMkLst>
            <pc:docMk/>
            <pc:sldMk cId="3294850918" sldId="407"/>
            <ac:picMk id="5" creationId="{398AF53D-9DD8-45DB-B808-46DF2CDDEF51}"/>
          </ac:picMkLst>
        </pc:picChg>
        <pc:picChg chg="add mod">
          <ac:chgData name="Ralph Haeussler" userId="a33031a8bc7a0d8c" providerId="LiveId" clId="{AB4D834F-AA9B-4D22-A076-B5910722BB8A}" dt="2018-09-17T22:43:15.394" v="1350" actId="1440"/>
          <ac:picMkLst>
            <pc:docMk/>
            <pc:sldMk cId="3294850918" sldId="407"/>
            <ac:picMk id="6" creationId="{74104DEA-A51A-43F8-89BE-1EA7ED70E961}"/>
          </ac:picMkLst>
        </pc:picChg>
        <pc:picChg chg="add mod">
          <ac:chgData name="Ralph Haeussler" userId="a33031a8bc7a0d8c" providerId="LiveId" clId="{AB4D834F-AA9B-4D22-A076-B5910722BB8A}" dt="2018-09-17T22:43:36.871" v="1353" actId="1076"/>
          <ac:picMkLst>
            <pc:docMk/>
            <pc:sldMk cId="3294850918" sldId="407"/>
            <ac:picMk id="1026" creationId="{7E5352E7-C254-4699-A30C-1E05928416F6}"/>
          </ac:picMkLst>
        </pc:picChg>
      </pc:sldChg>
      <pc:sldChg chg="addSp delSp modSp add modAnim">
        <pc:chgData name="Ralph Haeussler" userId="a33031a8bc7a0d8c" providerId="LiveId" clId="{AB4D834F-AA9B-4D22-A076-B5910722BB8A}" dt="2018-09-17T21:05:39.482" v="1297" actId="1076"/>
        <pc:sldMkLst>
          <pc:docMk/>
          <pc:sldMk cId="1124997422" sldId="408"/>
        </pc:sldMkLst>
        <pc:spChg chg="del">
          <ac:chgData name="Ralph Haeussler" userId="a33031a8bc7a0d8c" providerId="LiveId" clId="{AB4D834F-AA9B-4D22-A076-B5910722BB8A}" dt="2018-09-17T21:04:41.339" v="1190"/>
          <ac:spMkLst>
            <pc:docMk/>
            <pc:sldMk cId="1124997422" sldId="408"/>
            <ac:spMk id="3" creationId="{882CD0E1-6133-4ED5-9241-BBF4E4BFD094}"/>
          </ac:spMkLst>
        </pc:spChg>
        <pc:spChg chg="add mod">
          <ac:chgData name="Ralph Haeussler" userId="a33031a8bc7a0d8c" providerId="LiveId" clId="{AB4D834F-AA9B-4D22-A076-B5910722BB8A}" dt="2018-09-17T21:05:39.482" v="1297" actId="1076"/>
          <ac:spMkLst>
            <pc:docMk/>
            <pc:sldMk cId="1124997422" sldId="408"/>
            <ac:spMk id="6" creationId="{B9E87C15-DCD9-4A08-A117-AE9B756BDA17}"/>
          </ac:spMkLst>
        </pc:spChg>
        <pc:picChg chg="add mod">
          <ac:chgData name="Ralph Haeussler" userId="a33031a8bc7a0d8c" providerId="LiveId" clId="{AB4D834F-AA9B-4D22-A076-B5910722BB8A}" dt="2018-09-17T21:04:53.618" v="1195" actId="14100"/>
          <ac:picMkLst>
            <pc:docMk/>
            <pc:sldMk cId="1124997422" sldId="408"/>
            <ac:picMk id="5" creationId="{09275B10-18A4-498A-8C31-3E9CF788F1A3}"/>
          </ac:picMkLst>
        </pc:picChg>
      </pc:sldChg>
      <pc:sldChg chg="addSp delSp modSp add">
        <pc:chgData name="Ralph Haeussler" userId="a33031a8bc7a0d8c" providerId="LiveId" clId="{AB4D834F-AA9B-4D22-A076-B5910722BB8A}" dt="2018-09-17T23:47:55.237" v="1396"/>
        <pc:sldMkLst>
          <pc:docMk/>
          <pc:sldMk cId="1391960497" sldId="409"/>
        </pc:sldMkLst>
        <pc:spChg chg="del">
          <ac:chgData name="Ralph Haeussler" userId="a33031a8bc7a0d8c" providerId="LiveId" clId="{AB4D834F-AA9B-4D22-A076-B5910722BB8A}" dt="2018-09-17T20:55:08.625" v="983"/>
          <ac:spMkLst>
            <pc:docMk/>
            <pc:sldMk cId="1391960497" sldId="409"/>
            <ac:spMk id="3" creationId="{D34F07BB-2CBC-4D06-89B8-40199098A62A}"/>
          </ac:spMkLst>
        </pc:spChg>
        <pc:spChg chg="add del mod">
          <ac:chgData name="Ralph Haeussler" userId="a33031a8bc7a0d8c" providerId="LiveId" clId="{AB4D834F-AA9B-4D22-A076-B5910722BB8A}" dt="2018-09-17T20:55:32.056" v="985"/>
          <ac:spMkLst>
            <pc:docMk/>
            <pc:sldMk cId="1391960497" sldId="409"/>
            <ac:spMk id="7" creationId="{0111D041-871C-4262-BC5C-56775A06CCC4}"/>
          </ac:spMkLst>
        </pc:spChg>
        <pc:spChg chg="add mod">
          <ac:chgData name="Ralph Haeussler" userId="a33031a8bc7a0d8c" providerId="LiveId" clId="{AB4D834F-AA9B-4D22-A076-B5910722BB8A}" dt="2018-09-17T20:56:55.294" v="1016" actId="207"/>
          <ac:spMkLst>
            <pc:docMk/>
            <pc:sldMk cId="1391960497" sldId="409"/>
            <ac:spMk id="11" creationId="{E40242B9-F074-4101-AEB7-825344643029}"/>
          </ac:spMkLst>
        </pc:spChg>
        <pc:picChg chg="add del mod">
          <ac:chgData name="Ralph Haeussler" userId="a33031a8bc7a0d8c" providerId="LiveId" clId="{AB4D834F-AA9B-4D22-A076-B5910722BB8A}" dt="2018-09-17T20:55:11.359" v="984" actId="478"/>
          <ac:picMkLst>
            <pc:docMk/>
            <pc:sldMk cId="1391960497" sldId="409"/>
            <ac:picMk id="5" creationId="{3EF2F336-8F76-4830-A063-72FBC34E7A44}"/>
          </ac:picMkLst>
        </pc:picChg>
        <pc:picChg chg="add mod">
          <ac:chgData name="Ralph Haeussler" userId="a33031a8bc7a0d8c" providerId="LiveId" clId="{AB4D834F-AA9B-4D22-A076-B5910722BB8A}" dt="2018-09-17T23:47:55.237" v="1396"/>
          <ac:picMkLst>
            <pc:docMk/>
            <pc:sldMk cId="1391960497" sldId="409"/>
            <ac:picMk id="9" creationId="{A36C7001-C5C8-4982-84E6-ED8AD252D53E}"/>
          </ac:picMkLst>
        </pc:picChg>
        <pc:picChg chg="add ord">
          <ac:chgData name="Ralph Haeussler" userId="a33031a8bc7a0d8c" providerId="LiveId" clId="{AB4D834F-AA9B-4D22-A076-B5910722BB8A}" dt="2018-09-17T20:55:58.753" v="993" actId="167"/>
          <ac:picMkLst>
            <pc:docMk/>
            <pc:sldMk cId="1391960497" sldId="409"/>
            <ac:picMk id="10" creationId="{B583EE34-8C6B-4475-AB79-DA0476DBADCA}"/>
          </ac:picMkLst>
        </pc:picChg>
      </pc:sldChg>
      <pc:sldChg chg="addSp modSp add modAnim">
        <pc:chgData name="Ralph Haeussler" userId="a33031a8bc7a0d8c" providerId="LiveId" clId="{AB4D834F-AA9B-4D22-A076-B5910722BB8A}" dt="2018-09-17T23:48:12.343" v="1397"/>
        <pc:sldMkLst>
          <pc:docMk/>
          <pc:sldMk cId="1932403891" sldId="410"/>
        </pc:sldMkLst>
        <pc:spChg chg="add mod">
          <ac:chgData name="Ralph Haeussler" userId="a33031a8bc7a0d8c" providerId="LiveId" clId="{AB4D834F-AA9B-4D22-A076-B5910722BB8A}" dt="2018-09-17T23:46:59.579" v="1395" actId="20577"/>
          <ac:spMkLst>
            <pc:docMk/>
            <pc:sldMk cId="1932403891" sldId="410"/>
            <ac:spMk id="6" creationId="{BF125E64-8923-4999-9B3A-BC35B4604E23}"/>
          </ac:spMkLst>
        </pc:spChg>
        <pc:picChg chg="mod">
          <ac:chgData name="Ralph Haeussler" userId="a33031a8bc7a0d8c" providerId="LiveId" clId="{AB4D834F-AA9B-4D22-A076-B5910722BB8A}" dt="2018-09-17T23:48:12.343" v="1397"/>
          <ac:picMkLst>
            <pc:docMk/>
            <pc:sldMk cId="1932403891" sldId="410"/>
            <ac:picMk id="9" creationId="{A36C7001-C5C8-4982-84E6-ED8AD252D53E}"/>
          </ac:picMkLst>
        </pc:picChg>
      </pc:sldChg>
      <pc:sldChg chg="addSp delSp modSp add modAnim">
        <pc:chgData name="Ralph Haeussler" userId="a33031a8bc7a0d8c" providerId="LiveId" clId="{AB4D834F-AA9B-4D22-A076-B5910722BB8A}" dt="2018-09-17T23:48:26.667" v="1398" actId="1440"/>
        <pc:sldMkLst>
          <pc:docMk/>
          <pc:sldMk cId="667960285" sldId="411"/>
        </pc:sldMkLst>
        <pc:spChg chg="add mod">
          <ac:chgData name="Ralph Haeussler" userId="a33031a8bc7a0d8c" providerId="LiveId" clId="{AB4D834F-AA9B-4D22-A076-B5910722BB8A}" dt="2018-09-17T21:01:35.536" v="1181" actId="13926"/>
          <ac:spMkLst>
            <pc:docMk/>
            <pc:sldMk cId="667960285" sldId="411"/>
            <ac:spMk id="8" creationId="{ACEE1358-9861-4831-BECD-CCF532E833F8}"/>
          </ac:spMkLst>
        </pc:spChg>
        <pc:spChg chg="del mod">
          <ac:chgData name="Ralph Haeussler" userId="a33031a8bc7a0d8c" providerId="LiveId" clId="{AB4D834F-AA9B-4D22-A076-B5910722BB8A}" dt="2018-09-17T21:00:22.444" v="1171" actId="478"/>
          <ac:spMkLst>
            <pc:docMk/>
            <pc:sldMk cId="667960285" sldId="411"/>
            <ac:spMk id="11" creationId="{E40242B9-F074-4101-AEB7-825344643029}"/>
          </ac:spMkLst>
        </pc:spChg>
        <pc:picChg chg="add del mod">
          <ac:chgData name="Ralph Haeussler" userId="a33031a8bc7a0d8c" providerId="LiveId" clId="{AB4D834F-AA9B-4D22-A076-B5910722BB8A}" dt="2018-09-17T21:00:26.021" v="1173"/>
          <ac:picMkLst>
            <pc:docMk/>
            <pc:sldMk cId="667960285" sldId="411"/>
            <ac:picMk id="4" creationId="{E3B9EECE-4185-426F-87D3-EB61B4CD41BB}"/>
          </ac:picMkLst>
        </pc:picChg>
        <pc:picChg chg="add mod">
          <ac:chgData name="Ralph Haeussler" userId="a33031a8bc7a0d8c" providerId="LiveId" clId="{AB4D834F-AA9B-4D22-A076-B5910722BB8A}" dt="2018-09-17T23:48:26.667" v="1398" actId="1440"/>
          <ac:picMkLst>
            <pc:docMk/>
            <pc:sldMk cId="667960285" sldId="411"/>
            <ac:picMk id="7" creationId="{518A0915-6104-4646-AF67-A1EAEA5DB10A}"/>
          </ac:picMkLst>
        </pc:picChg>
        <pc:picChg chg="mod">
          <ac:chgData name="Ralph Haeussler" userId="a33031a8bc7a0d8c" providerId="LiveId" clId="{AB4D834F-AA9B-4D22-A076-B5910722BB8A}" dt="2018-09-17T21:01:22.493" v="1178" actId="1076"/>
          <ac:picMkLst>
            <pc:docMk/>
            <pc:sldMk cId="667960285" sldId="411"/>
            <ac:picMk id="10" creationId="{B583EE34-8C6B-4475-AB79-DA0476DBADCA}"/>
          </ac:picMkLst>
        </pc:picChg>
      </pc:sldChg>
      <pc:sldChg chg="addSp delSp modSp add modNotesTx">
        <pc:chgData name="Ralph Haeussler" userId="a33031a8bc7a0d8c" providerId="LiveId" clId="{AB4D834F-AA9B-4D22-A076-B5910722BB8A}" dt="2018-09-17T21:03:07.735" v="1189" actId="20577"/>
        <pc:sldMkLst>
          <pc:docMk/>
          <pc:sldMk cId="2062392009" sldId="412"/>
        </pc:sldMkLst>
        <pc:spChg chg="del">
          <ac:chgData name="Ralph Haeussler" userId="a33031a8bc7a0d8c" providerId="LiveId" clId="{AB4D834F-AA9B-4D22-A076-B5910722BB8A}" dt="2018-09-17T21:02:17.143" v="1183"/>
          <ac:spMkLst>
            <pc:docMk/>
            <pc:sldMk cId="2062392009" sldId="412"/>
            <ac:spMk id="3" creationId="{6D11CAC9-AE50-4E41-83C6-379B4EF27C8E}"/>
          </ac:spMkLst>
        </pc:spChg>
        <pc:picChg chg="add mod">
          <ac:chgData name="Ralph Haeussler" userId="a33031a8bc7a0d8c" providerId="LiveId" clId="{AB4D834F-AA9B-4D22-A076-B5910722BB8A}" dt="2018-09-17T21:02:32.270" v="1188" actId="14100"/>
          <ac:picMkLst>
            <pc:docMk/>
            <pc:sldMk cId="2062392009" sldId="412"/>
            <ac:picMk id="5" creationId="{0A24A956-2B49-43E8-8787-72CEEA99C3E2}"/>
          </ac:picMkLst>
        </pc:picChg>
      </pc:sldChg>
      <pc:sldChg chg="addSp modSp add modAnim">
        <pc:chgData name="Ralph Haeussler" userId="a33031a8bc7a0d8c" providerId="LiveId" clId="{AB4D834F-AA9B-4D22-A076-B5910722BB8A}" dt="2018-09-18T08:07:47.830" v="1736"/>
        <pc:sldMkLst>
          <pc:docMk/>
          <pc:sldMk cId="1472888243" sldId="413"/>
        </pc:sldMkLst>
        <pc:spChg chg="mod">
          <ac:chgData name="Ralph Haeussler" userId="a33031a8bc7a0d8c" providerId="LiveId" clId="{AB4D834F-AA9B-4D22-A076-B5910722BB8A}" dt="2018-09-18T07:20:33.605" v="1403" actId="1076"/>
          <ac:spMkLst>
            <pc:docMk/>
            <pc:sldMk cId="1472888243" sldId="413"/>
            <ac:spMk id="2" creationId="{0A015C40-4697-4E39-A51F-A4BBC76680C1}"/>
          </ac:spMkLst>
        </pc:spChg>
        <pc:spChg chg="mod">
          <ac:chgData name="Ralph Haeussler" userId="a33031a8bc7a0d8c" providerId="LiveId" clId="{AB4D834F-AA9B-4D22-A076-B5910722BB8A}" dt="2018-09-18T08:05:52.258" v="1729" actId="27636"/>
          <ac:spMkLst>
            <pc:docMk/>
            <pc:sldMk cId="1472888243" sldId="413"/>
            <ac:spMk id="3" creationId="{5E5563E0-2440-4E9F-A2AB-0052F9081E2A}"/>
          </ac:spMkLst>
        </pc:spChg>
        <pc:picChg chg="add">
          <ac:chgData name="Ralph Haeussler" userId="a33031a8bc7a0d8c" providerId="LiveId" clId="{AB4D834F-AA9B-4D22-A076-B5910722BB8A}" dt="2018-09-18T08:07:47.830" v="1736"/>
          <ac:picMkLst>
            <pc:docMk/>
            <pc:sldMk cId="1472888243" sldId="413"/>
            <ac:picMk id="4" creationId="{118B70C9-371D-47CA-B878-3B784145A303}"/>
          </ac:picMkLst>
        </pc:picChg>
      </pc:sldChg>
      <pc:sldChg chg="modSp add del">
        <pc:chgData name="Ralph Haeussler" userId="a33031a8bc7a0d8c" providerId="LiveId" clId="{AB4D834F-AA9B-4D22-A076-B5910722BB8A}" dt="2018-09-18T07:42:12.214" v="1593" actId="2696"/>
        <pc:sldMkLst>
          <pc:docMk/>
          <pc:sldMk cId="3792724502" sldId="414"/>
        </pc:sldMkLst>
        <pc:spChg chg="mod">
          <ac:chgData name="Ralph Haeussler" userId="a33031a8bc7a0d8c" providerId="LiveId" clId="{AB4D834F-AA9B-4D22-A076-B5910722BB8A}" dt="2018-09-17T21:06:19.631" v="1347" actId="20577"/>
          <ac:spMkLst>
            <pc:docMk/>
            <pc:sldMk cId="3792724502" sldId="414"/>
            <ac:spMk id="2" creationId="{FC04BF23-9622-4872-929C-827BB7147E08}"/>
          </ac:spMkLst>
        </pc:spChg>
      </pc:sldChg>
      <pc:sldChg chg="addSp modSp add modAnim">
        <pc:chgData name="Ralph Haeussler" userId="a33031a8bc7a0d8c" providerId="LiveId" clId="{AB4D834F-AA9B-4D22-A076-B5910722BB8A}" dt="2018-09-18T08:08:04.716" v="1740" actId="27636"/>
        <pc:sldMkLst>
          <pc:docMk/>
          <pc:sldMk cId="1501746554" sldId="415"/>
        </pc:sldMkLst>
        <pc:spChg chg="mod">
          <ac:chgData name="Ralph Haeussler" userId="a33031a8bc7a0d8c" providerId="LiveId" clId="{AB4D834F-AA9B-4D22-A076-B5910722BB8A}" dt="2018-09-18T07:21:28.365" v="1434" actId="20577"/>
          <ac:spMkLst>
            <pc:docMk/>
            <pc:sldMk cId="1501746554" sldId="415"/>
            <ac:spMk id="2" creationId="{0A015C40-4697-4E39-A51F-A4BBC76680C1}"/>
          </ac:spMkLst>
        </pc:spChg>
        <pc:spChg chg="mod">
          <ac:chgData name="Ralph Haeussler" userId="a33031a8bc7a0d8c" providerId="LiveId" clId="{AB4D834F-AA9B-4D22-A076-B5910722BB8A}" dt="2018-09-18T08:08:04.716" v="1740" actId="27636"/>
          <ac:spMkLst>
            <pc:docMk/>
            <pc:sldMk cId="1501746554" sldId="415"/>
            <ac:spMk id="3" creationId="{5E5563E0-2440-4E9F-A2AB-0052F9081E2A}"/>
          </ac:spMkLst>
        </pc:spChg>
        <pc:picChg chg="add">
          <ac:chgData name="Ralph Haeussler" userId="a33031a8bc7a0d8c" providerId="LiveId" clId="{AB4D834F-AA9B-4D22-A076-B5910722BB8A}" dt="2018-09-18T08:07:54.891" v="1737"/>
          <ac:picMkLst>
            <pc:docMk/>
            <pc:sldMk cId="1501746554" sldId="415"/>
            <ac:picMk id="4" creationId="{A662C8AF-3B52-4EF5-B0B9-4A65EE53F4DD}"/>
          </ac:picMkLst>
        </pc:picChg>
      </pc:sldChg>
      <pc:sldChg chg="addSp modSp add">
        <pc:chgData name="Ralph Haeussler" userId="a33031a8bc7a0d8c" providerId="LiveId" clId="{AB4D834F-AA9B-4D22-A076-B5910722BB8A}" dt="2018-09-18T08:08:45.878" v="1748" actId="27636"/>
        <pc:sldMkLst>
          <pc:docMk/>
          <pc:sldMk cId="338110765" sldId="416"/>
        </pc:sldMkLst>
        <pc:spChg chg="mod">
          <ac:chgData name="Ralph Haeussler" userId="a33031a8bc7a0d8c" providerId="LiveId" clId="{AB4D834F-AA9B-4D22-A076-B5910722BB8A}" dt="2018-09-18T08:04:29.887" v="1718" actId="20577"/>
          <ac:spMkLst>
            <pc:docMk/>
            <pc:sldMk cId="338110765" sldId="416"/>
            <ac:spMk id="2" creationId="{0A015C40-4697-4E39-A51F-A4BBC76680C1}"/>
          </ac:spMkLst>
        </pc:spChg>
        <pc:spChg chg="mod">
          <ac:chgData name="Ralph Haeussler" userId="a33031a8bc7a0d8c" providerId="LiveId" clId="{AB4D834F-AA9B-4D22-A076-B5910722BB8A}" dt="2018-09-18T08:08:45.878" v="1748" actId="27636"/>
          <ac:spMkLst>
            <pc:docMk/>
            <pc:sldMk cId="338110765" sldId="416"/>
            <ac:spMk id="3" creationId="{5E5563E0-2440-4E9F-A2AB-0052F9081E2A}"/>
          </ac:spMkLst>
        </pc:spChg>
        <pc:picChg chg="add">
          <ac:chgData name="Ralph Haeussler" userId="a33031a8bc7a0d8c" providerId="LiveId" clId="{AB4D834F-AA9B-4D22-A076-B5910722BB8A}" dt="2018-09-18T08:08:11.746" v="1741"/>
          <ac:picMkLst>
            <pc:docMk/>
            <pc:sldMk cId="338110765" sldId="416"/>
            <ac:picMk id="4" creationId="{19B4832B-FA62-47B1-9729-E4516E84C636}"/>
          </ac:picMkLst>
        </pc:picChg>
      </pc:sldChg>
      <pc:sldChg chg="addSp delSp modSp add">
        <pc:chgData name="Ralph Haeussler" userId="a33031a8bc7a0d8c" providerId="LiveId" clId="{AB4D834F-AA9B-4D22-A076-B5910722BB8A}" dt="2018-09-18T07:23:44.954" v="1473" actId="5793"/>
        <pc:sldMkLst>
          <pc:docMk/>
          <pc:sldMk cId="3274204408" sldId="417"/>
        </pc:sldMkLst>
        <pc:spChg chg="mod">
          <ac:chgData name="Ralph Haeussler" userId="a33031a8bc7a0d8c" providerId="LiveId" clId="{AB4D834F-AA9B-4D22-A076-B5910722BB8A}" dt="2018-09-18T07:23:44.954" v="1473" actId="5793"/>
          <ac:spMkLst>
            <pc:docMk/>
            <pc:sldMk cId="3274204408" sldId="417"/>
            <ac:spMk id="2" creationId="{0A015C40-4697-4E39-A51F-A4BBC76680C1}"/>
          </ac:spMkLst>
        </pc:spChg>
        <pc:spChg chg="del mod">
          <ac:chgData name="Ralph Haeussler" userId="a33031a8bc7a0d8c" providerId="LiveId" clId="{AB4D834F-AA9B-4D22-A076-B5910722BB8A}" dt="2018-09-18T07:23:00.730" v="1447" actId="478"/>
          <ac:spMkLst>
            <pc:docMk/>
            <pc:sldMk cId="3274204408" sldId="417"/>
            <ac:spMk id="3" creationId="{5E5563E0-2440-4E9F-A2AB-0052F9081E2A}"/>
          </ac:spMkLst>
        </pc:spChg>
        <pc:spChg chg="add mod">
          <ac:chgData name="Ralph Haeussler" userId="a33031a8bc7a0d8c" providerId="LiveId" clId="{AB4D834F-AA9B-4D22-A076-B5910722BB8A}" dt="2018-09-18T07:23:00.730" v="1447" actId="478"/>
          <ac:spMkLst>
            <pc:docMk/>
            <pc:sldMk cId="3274204408" sldId="417"/>
            <ac:spMk id="5" creationId="{EE5E5E75-4062-47CF-B286-A08F8AF27A24}"/>
          </ac:spMkLst>
        </pc:spChg>
        <pc:spChg chg="add mod">
          <ac:chgData name="Ralph Haeussler" userId="a33031a8bc7a0d8c" providerId="LiveId" clId="{AB4D834F-AA9B-4D22-A076-B5910722BB8A}" dt="2018-09-18T07:23:38.721" v="1459" actId="1076"/>
          <ac:spMkLst>
            <pc:docMk/>
            <pc:sldMk cId="3274204408" sldId="417"/>
            <ac:spMk id="6" creationId="{43AC0144-AD1D-4F92-A2C0-3E344AEF1E78}"/>
          </ac:spMkLst>
        </pc:spChg>
      </pc:sldChg>
      <pc:sldChg chg="modSp add">
        <pc:chgData name="Ralph Haeussler" userId="a33031a8bc7a0d8c" providerId="LiveId" clId="{AB4D834F-AA9B-4D22-A076-B5910722BB8A}" dt="2018-09-18T08:06:33.905" v="1735" actId="13926"/>
        <pc:sldMkLst>
          <pc:docMk/>
          <pc:sldMk cId="2870148965" sldId="418"/>
        </pc:sldMkLst>
        <pc:spChg chg="mod">
          <ac:chgData name="Ralph Haeussler" userId="a33031a8bc7a0d8c" providerId="LiveId" clId="{AB4D834F-AA9B-4D22-A076-B5910722BB8A}" dt="2018-09-18T07:26:19.125" v="1496" actId="20577"/>
          <ac:spMkLst>
            <pc:docMk/>
            <pc:sldMk cId="2870148965" sldId="418"/>
            <ac:spMk id="2" creationId="{E70AE76A-51E4-4084-B872-DEA817C2B713}"/>
          </ac:spMkLst>
        </pc:spChg>
        <pc:spChg chg="mod">
          <ac:chgData name="Ralph Haeussler" userId="a33031a8bc7a0d8c" providerId="LiveId" clId="{AB4D834F-AA9B-4D22-A076-B5910722BB8A}" dt="2018-09-18T08:06:33.905" v="1735" actId="13926"/>
          <ac:spMkLst>
            <pc:docMk/>
            <pc:sldMk cId="2870148965" sldId="418"/>
            <ac:spMk id="3" creationId="{69141037-F2A7-43B9-ABA6-80695753A906}"/>
          </ac:spMkLst>
        </pc:spChg>
      </pc:sldChg>
      <pc:sldChg chg="modSp add">
        <pc:chgData name="Ralph Haeussler" userId="a33031a8bc7a0d8c" providerId="LiveId" clId="{AB4D834F-AA9B-4D22-A076-B5910722BB8A}" dt="2018-09-18T08:06:22.829" v="1732" actId="13926"/>
        <pc:sldMkLst>
          <pc:docMk/>
          <pc:sldMk cId="4100680658" sldId="419"/>
        </pc:sldMkLst>
        <pc:spChg chg="mod">
          <ac:chgData name="Ralph Haeussler" userId="a33031a8bc7a0d8c" providerId="LiveId" clId="{AB4D834F-AA9B-4D22-A076-B5910722BB8A}" dt="2018-09-18T08:06:22.829" v="1732" actId="13926"/>
          <ac:spMkLst>
            <pc:docMk/>
            <pc:sldMk cId="4100680658" sldId="419"/>
            <ac:spMk id="3" creationId="{69141037-F2A7-43B9-ABA6-80695753A906}"/>
          </ac:spMkLst>
        </pc:spChg>
      </pc:sldChg>
      <pc:sldChg chg="modSp add">
        <pc:chgData name="Ralph Haeussler" userId="a33031a8bc7a0d8c" providerId="LiveId" clId="{AB4D834F-AA9B-4D22-A076-B5910722BB8A}" dt="2018-09-18T08:06:13.628" v="1730" actId="13926"/>
        <pc:sldMkLst>
          <pc:docMk/>
          <pc:sldMk cId="3813805035" sldId="420"/>
        </pc:sldMkLst>
        <pc:spChg chg="mod">
          <ac:chgData name="Ralph Haeussler" userId="a33031a8bc7a0d8c" providerId="LiveId" clId="{AB4D834F-AA9B-4D22-A076-B5910722BB8A}" dt="2018-09-18T08:06:13.628" v="1730" actId="13926"/>
          <ac:spMkLst>
            <pc:docMk/>
            <pc:sldMk cId="3813805035" sldId="420"/>
            <ac:spMk id="3" creationId="{69141037-F2A7-43B9-ABA6-80695753A906}"/>
          </ac:spMkLst>
        </pc:spChg>
      </pc:sldChg>
      <pc:sldChg chg="addSp modSp add">
        <pc:chgData name="Ralph Haeussler" userId="a33031a8bc7a0d8c" providerId="LiveId" clId="{AB4D834F-AA9B-4D22-A076-B5910722BB8A}" dt="2018-09-18T07:35:27.525" v="1566" actId="1037"/>
        <pc:sldMkLst>
          <pc:docMk/>
          <pc:sldMk cId="290002931" sldId="421"/>
        </pc:sldMkLst>
        <pc:spChg chg="mod">
          <ac:chgData name="Ralph Haeussler" userId="a33031a8bc7a0d8c" providerId="LiveId" clId="{AB4D834F-AA9B-4D22-A076-B5910722BB8A}" dt="2018-09-18T07:35:17.934" v="1562" actId="14100"/>
          <ac:spMkLst>
            <pc:docMk/>
            <pc:sldMk cId="290002931" sldId="421"/>
            <ac:spMk id="2" creationId="{E70AE76A-51E4-4084-B872-DEA817C2B713}"/>
          </ac:spMkLst>
        </pc:spChg>
        <pc:spChg chg="mod">
          <ac:chgData name="Ralph Haeussler" userId="a33031a8bc7a0d8c" providerId="LiveId" clId="{AB4D834F-AA9B-4D22-A076-B5910722BB8A}" dt="2018-09-18T07:28:29.457" v="1555" actId="27636"/>
          <ac:spMkLst>
            <pc:docMk/>
            <pc:sldMk cId="290002931" sldId="421"/>
            <ac:spMk id="3" creationId="{69141037-F2A7-43B9-ABA6-80695753A906}"/>
          </ac:spMkLst>
        </pc:spChg>
        <pc:picChg chg="add mod">
          <ac:chgData name="Ralph Haeussler" userId="a33031a8bc7a0d8c" providerId="LiveId" clId="{AB4D834F-AA9B-4D22-A076-B5910722BB8A}" dt="2018-09-18T07:35:22.448" v="1563" actId="1076"/>
          <ac:picMkLst>
            <pc:docMk/>
            <pc:sldMk cId="290002931" sldId="421"/>
            <ac:picMk id="4" creationId="{42948D7F-5D2B-423C-8C85-CA19A7202B56}"/>
          </ac:picMkLst>
        </pc:picChg>
        <pc:picChg chg="add mod">
          <ac:chgData name="Ralph Haeussler" userId="a33031a8bc7a0d8c" providerId="LiveId" clId="{AB4D834F-AA9B-4D22-A076-B5910722BB8A}" dt="2018-09-18T07:35:27.525" v="1566" actId="1037"/>
          <ac:picMkLst>
            <pc:docMk/>
            <pc:sldMk cId="290002931" sldId="421"/>
            <ac:picMk id="5" creationId="{2DD6C51A-3CC7-470F-9C5B-4A1A3C7E5307}"/>
          </ac:picMkLst>
        </pc:picChg>
      </pc:sldChg>
      <pc:sldChg chg="addSp delSp modSp add">
        <pc:chgData name="Ralph Haeussler" userId="a33031a8bc7a0d8c" providerId="LiveId" clId="{AB4D834F-AA9B-4D22-A076-B5910722BB8A}" dt="2018-09-18T07:38:01.113" v="1575" actId="1076"/>
        <pc:sldMkLst>
          <pc:docMk/>
          <pc:sldMk cId="4207841720" sldId="422"/>
        </pc:sldMkLst>
        <pc:picChg chg="del">
          <ac:chgData name="Ralph Haeussler" userId="a33031a8bc7a0d8c" providerId="LiveId" clId="{AB4D834F-AA9B-4D22-A076-B5910722BB8A}" dt="2018-09-18T07:37:19.247" v="1569" actId="478"/>
          <ac:picMkLst>
            <pc:docMk/>
            <pc:sldMk cId="4207841720" sldId="422"/>
            <ac:picMk id="4" creationId="{42948D7F-5D2B-423C-8C85-CA19A7202B56}"/>
          </ac:picMkLst>
        </pc:picChg>
        <pc:picChg chg="del">
          <ac:chgData name="Ralph Haeussler" userId="a33031a8bc7a0d8c" providerId="LiveId" clId="{AB4D834F-AA9B-4D22-A076-B5910722BB8A}" dt="2018-09-18T07:37:17.762" v="1568" actId="478"/>
          <ac:picMkLst>
            <pc:docMk/>
            <pc:sldMk cId="4207841720" sldId="422"/>
            <ac:picMk id="5" creationId="{2DD6C51A-3CC7-470F-9C5B-4A1A3C7E5307}"/>
          </ac:picMkLst>
        </pc:picChg>
        <pc:picChg chg="add mod">
          <ac:chgData name="Ralph Haeussler" userId="a33031a8bc7a0d8c" providerId="LiveId" clId="{AB4D834F-AA9B-4D22-A076-B5910722BB8A}" dt="2018-09-18T07:37:28.275" v="1573" actId="1037"/>
          <ac:picMkLst>
            <pc:docMk/>
            <pc:sldMk cId="4207841720" sldId="422"/>
            <ac:picMk id="6" creationId="{46BC5684-57D4-43F9-8D85-8254590D2B77}"/>
          </ac:picMkLst>
        </pc:picChg>
        <pc:picChg chg="add mod">
          <ac:chgData name="Ralph Haeussler" userId="a33031a8bc7a0d8c" providerId="LiveId" clId="{AB4D834F-AA9B-4D22-A076-B5910722BB8A}" dt="2018-09-18T07:38:01.113" v="1575" actId="1076"/>
          <ac:picMkLst>
            <pc:docMk/>
            <pc:sldMk cId="4207841720" sldId="422"/>
            <ac:picMk id="7" creationId="{A4EBFBD6-990C-4934-B6D1-FEFED885A086}"/>
          </ac:picMkLst>
        </pc:picChg>
      </pc:sldChg>
      <pc:sldChg chg="addSp delSp modSp add">
        <pc:chgData name="Ralph Haeussler" userId="a33031a8bc7a0d8c" providerId="LiveId" clId="{AB4D834F-AA9B-4D22-A076-B5910722BB8A}" dt="2018-09-18T07:39:31.232" v="1584" actId="1037"/>
        <pc:sldMkLst>
          <pc:docMk/>
          <pc:sldMk cId="782432735" sldId="423"/>
        </pc:sldMkLst>
        <pc:picChg chg="add mod">
          <ac:chgData name="Ralph Haeussler" userId="a33031a8bc7a0d8c" providerId="LiveId" clId="{AB4D834F-AA9B-4D22-A076-B5910722BB8A}" dt="2018-09-18T07:38:52.343" v="1580" actId="1076"/>
          <ac:picMkLst>
            <pc:docMk/>
            <pc:sldMk cId="782432735" sldId="423"/>
            <ac:picMk id="4" creationId="{2226996A-C37E-409E-8C16-472D549F4527}"/>
          </ac:picMkLst>
        </pc:picChg>
        <pc:picChg chg="add mod">
          <ac:chgData name="Ralph Haeussler" userId="a33031a8bc7a0d8c" providerId="LiveId" clId="{AB4D834F-AA9B-4D22-A076-B5910722BB8A}" dt="2018-09-18T07:39:31.232" v="1584" actId="1037"/>
          <ac:picMkLst>
            <pc:docMk/>
            <pc:sldMk cId="782432735" sldId="423"/>
            <ac:picMk id="5" creationId="{AAFFA050-5530-4C1D-849B-2288F3DB3B83}"/>
          </ac:picMkLst>
        </pc:picChg>
        <pc:picChg chg="del">
          <ac:chgData name="Ralph Haeussler" userId="a33031a8bc7a0d8c" providerId="LiveId" clId="{AB4D834F-AA9B-4D22-A076-B5910722BB8A}" dt="2018-09-18T07:38:43.923" v="1577" actId="478"/>
          <ac:picMkLst>
            <pc:docMk/>
            <pc:sldMk cId="782432735" sldId="423"/>
            <ac:picMk id="6" creationId="{46BC5684-57D4-43F9-8D85-8254590D2B77}"/>
          </ac:picMkLst>
        </pc:picChg>
        <pc:picChg chg="del">
          <ac:chgData name="Ralph Haeussler" userId="a33031a8bc7a0d8c" providerId="LiveId" clId="{AB4D834F-AA9B-4D22-A076-B5910722BB8A}" dt="2018-09-18T07:38:45.548" v="1578" actId="478"/>
          <ac:picMkLst>
            <pc:docMk/>
            <pc:sldMk cId="782432735" sldId="423"/>
            <ac:picMk id="7" creationId="{A4EBFBD6-990C-4934-B6D1-FEFED885A086}"/>
          </ac:picMkLst>
        </pc:picChg>
      </pc:sldChg>
      <pc:sldChg chg="addSp delSp modSp add">
        <pc:chgData name="Ralph Haeussler" userId="a33031a8bc7a0d8c" providerId="LiveId" clId="{AB4D834F-AA9B-4D22-A076-B5910722BB8A}" dt="2018-09-18T07:40:47.355" v="1592" actId="1037"/>
        <pc:sldMkLst>
          <pc:docMk/>
          <pc:sldMk cId="1280447841" sldId="424"/>
        </pc:sldMkLst>
        <pc:picChg chg="del">
          <ac:chgData name="Ralph Haeussler" userId="a33031a8bc7a0d8c" providerId="LiveId" clId="{AB4D834F-AA9B-4D22-A076-B5910722BB8A}" dt="2018-09-18T07:40:09.004" v="1586" actId="478"/>
          <ac:picMkLst>
            <pc:docMk/>
            <pc:sldMk cId="1280447841" sldId="424"/>
            <ac:picMk id="4" creationId="{2226996A-C37E-409E-8C16-472D549F4527}"/>
          </ac:picMkLst>
        </pc:picChg>
        <pc:picChg chg="del">
          <ac:chgData name="Ralph Haeussler" userId="a33031a8bc7a0d8c" providerId="LiveId" clId="{AB4D834F-AA9B-4D22-A076-B5910722BB8A}" dt="2018-09-18T07:40:11.957" v="1588" actId="478"/>
          <ac:picMkLst>
            <pc:docMk/>
            <pc:sldMk cId="1280447841" sldId="424"/>
            <ac:picMk id="5" creationId="{AAFFA050-5530-4C1D-849B-2288F3DB3B83}"/>
          </ac:picMkLst>
        </pc:picChg>
        <pc:picChg chg="add mod">
          <ac:chgData name="Ralph Haeussler" userId="a33031a8bc7a0d8c" providerId="LiveId" clId="{AB4D834F-AA9B-4D22-A076-B5910722BB8A}" dt="2018-09-18T07:40:47.355" v="1592" actId="1037"/>
          <ac:picMkLst>
            <pc:docMk/>
            <pc:sldMk cId="1280447841" sldId="424"/>
            <ac:picMk id="6" creationId="{B8B5876A-BE68-4B58-AC97-24F46E01D733}"/>
          </ac:picMkLst>
        </pc:picChg>
        <pc:picChg chg="add mod">
          <ac:chgData name="Ralph Haeussler" userId="a33031a8bc7a0d8c" providerId="LiveId" clId="{AB4D834F-AA9B-4D22-A076-B5910722BB8A}" dt="2018-09-18T07:40:41.341" v="1590" actId="1076"/>
          <ac:picMkLst>
            <pc:docMk/>
            <pc:sldMk cId="1280447841" sldId="424"/>
            <ac:picMk id="7" creationId="{3F339912-51A8-46EA-B019-CEB4DAD0F62D}"/>
          </ac:picMkLst>
        </pc:picChg>
      </pc:sldChg>
      <pc:sldChg chg="add">
        <pc:chgData name="Ralph Haeussler" userId="a33031a8bc7a0d8c" providerId="LiveId" clId="{AB4D834F-AA9B-4D22-A076-B5910722BB8A}" dt="2018-09-18T07:57:12.190" v="1594"/>
        <pc:sldMkLst>
          <pc:docMk/>
          <pc:sldMk cId="2183516188" sldId="425"/>
        </pc:sldMkLst>
      </pc:sldChg>
      <pc:sldChg chg="modSp add">
        <pc:chgData name="Ralph Haeussler" userId="a33031a8bc7a0d8c" providerId="LiveId" clId="{AB4D834F-AA9B-4D22-A076-B5910722BB8A}" dt="2018-09-18T08:08:40.146" v="1746" actId="27636"/>
        <pc:sldMkLst>
          <pc:docMk/>
          <pc:sldMk cId="2626961553" sldId="426"/>
        </pc:sldMkLst>
        <pc:spChg chg="mod">
          <ac:chgData name="Ralph Haeussler" userId="a33031a8bc7a0d8c" providerId="LiveId" clId="{AB4D834F-AA9B-4D22-A076-B5910722BB8A}" dt="2018-09-18T08:08:40.146" v="1746" actId="27636"/>
          <ac:spMkLst>
            <pc:docMk/>
            <pc:sldMk cId="2626961553" sldId="426"/>
            <ac:spMk id="3" creationId="{5E5563E0-2440-4E9F-A2AB-0052F9081E2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822416-B5DF-4296-BC32-BD8A29013B71}" type="datetimeFigureOut">
              <a:rPr lang="en-GB" smtClean="0"/>
              <a:t>17/09/2018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E76991-7791-4FB3-9FB6-E63745FFB8B7}" type="slidenum">
              <a:rPr lang="en-GB" smtClean="0"/>
              <a:t>‹#›</a:t>
            </a:fld>
            <a:endParaRPr lang="en-GB"/>
          </a:p>
        </p:txBody>
      </p:sp>
    </p:spTree>
    <p:extLst>
      <p:ext uri="{BB962C8B-B14F-4D97-AF65-F5344CB8AC3E}">
        <p14:creationId xmlns:p14="http://schemas.microsoft.com/office/powerpoint/2010/main" val="1314527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E76991-7791-4FB3-9FB6-E63745FFB8B7}" type="slidenum">
              <a:rPr lang="en-GB" smtClean="0"/>
              <a:t>8</a:t>
            </a:fld>
            <a:endParaRPr lang="en-GB"/>
          </a:p>
        </p:txBody>
      </p:sp>
    </p:spTree>
    <p:extLst>
      <p:ext uri="{BB962C8B-B14F-4D97-AF65-F5344CB8AC3E}">
        <p14:creationId xmlns:p14="http://schemas.microsoft.com/office/powerpoint/2010/main" val="8176032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E76991-7791-4FB3-9FB6-E63745FFB8B7}" type="slidenum">
              <a:rPr lang="en-GB" smtClean="0"/>
              <a:t>9</a:t>
            </a:fld>
            <a:endParaRPr lang="en-GB"/>
          </a:p>
        </p:txBody>
      </p:sp>
    </p:spTree>
    <p:extLst>
      <p:ext uri="{BB962C8B-B14F-4D97-AF65-F5344CB8AC3E}">
        <p14:creationId xmlns:p14="http://schemas.microsoft.com/office/powerpoint/2010/main" val="1397105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E76991-7791-4FB3-9FB6-E63745FFB8B7}" type="slidenum">
              <a:rPr lang="en-GB" smtClean="0"/>
              <a:t>10</a:t>
            </a:fld>
            <a:endParaRPr lang="en-GB"/>
          </a:p>
        </p:txBody>
      </p:sp>
    </p:spTree>
    <p:extLst>
      <p:ext uri="{BB962C8B-B14F-4D97-AF65-F5344CB8AC3E}">
        <p14:creationId xmlns:p14="http://schemas.microsoft.com/office/powerpoint/2010/main" val="4182923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Map of Celtic and Germanic Tribes</a:t>
            </a:r>
            <a:r>
              <a:rPr lang="en-GB" dirty="0"/>
              <a:t> </a:t>
            </a:r>
          </a:p>
          <a:p>
            <a:r>
              <a:rPr lang="en-GB" dirty="0"/>
              <a:t>https://www.ancient.eu/uploads/images/3687.jpg?v=1485681310 </a:t>
            </a:r>
          </a:p>
        </p:txBody>
      </p:sp>
      <p:sp>
        <p:nvSpPr>
          <p:cNvPr id="4" name="Slide Number Placeholder 3"/>
          <p:cNvSpPr>
            <a:spLocks noGrp="1"/>
          </p:cNvSpPr>
          <p:nvPr>
            <p:ph type="sldNum" sz="quarter" idx="5"/>
          </p:nvPr>
        </p:nvSpPr>
        <p:spPr/>
        <p:txBody>
          <a:bodyPr/>
          <a:lstStyle/>
          <a:p>
            <a:fld id="{1BE76991-7791-4FB3-9FB6-E63745FFB8B7}" type="slidenum">
              <a:rPr lang="en-GB" smtClean="0"/>
              <a:t>14</a:t>
            </a:fld>
            <a:endParaRPr lang="en-GB"/>
          </a:p>
        </p:txBody>
      </p:sp>
    </p:spTree>
    <p:extLst>
      <p:ext uri="{BB962C8B-B14F-4D97-AF65-F5344CB8AC3E}">
        <p14:creationId xmlns:p14="http://schemas.microsoft.com/office/powerpoint/2010/main" val="3684314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E76991-7791-4FB3-9FB6-E63745FFB8B7}" type="slidenum">
              <a:rPr lang="en-GB" smtClean="0"/>
              <a:t>31</a:t>
            </a:fld>
            <a:endParaRPr lang="en-GB"/>
          </a:p>
        </p:txBody>
      </p:sp>
    </p:spTree>
    <p:extLst>
      <p:ext uri="{BB962C8B-B14F-4D97-AF65-F5344CB8AC3E}">
        <p14:creationId xmlns:p14="http://schemas.microsoft.com/office/powerpoint/2010/main" val="191088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E76991-7791-4FB3-9FB6-E63745FFB8B7}" type="slidenum">
              <a:rPr lang="en-GB" smtClean="0"/>
              <a:t>108</a:t>
            </a:fld>
            <a:endParaRPr lang="en-GB"/>
          </a:p>
        </p:txBody>
      </p:sp>
    </p:spTree>
    <p:extLst>
      <p:ext uri="{BB962C8B-B14F-4D97-AF65-F5344CB8AC3E}">
        <p14:creationId xmlns:p14="http://schemas.microsoft.com/office/powerpoint/2010/main" val="3591996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624"/>
            <a:ext cx="7315200" cy="2595025"/>
          </a:xfrm>
        </p:spPr>
        <p:txBody>
          <a:bodyPr>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914400" y="5166530"/>
            <a:ext cx="7315200" cy="1144632"/>
          </a:xfrm>
        </p:spPr>
        <p:txBody>
          <a:bodyPr>
            <a:normAutofit/>
          </a:bodyPr>
          <a:lstStyle>
            <a:lvl1pPr marL="0" indent="0" algn="l">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2E939D6D-39D0-4CE5-B892-8F4327022BF5}" type="datetimeFigureOut">
              <a:rPr lang="en-GB" smtClean="0"/>
              <a:t>17/09/2018</a:t>
            </a:fld>
            <a:endParaRPr lang="en-GB"/>
          </a:p>
        </p:txBody>
      </p:sp>
      <p:sp>
        <p:nvSpPr>
          <p:cNvPr id="8" name="Slide Number Placeholder 7"/>
          <p:cNvSpPr>
            <a:spLocks noGrp="1"/>
          </p:cNvSpPr>
          <p:nvPr>
            <p:ph type="sldNum" sz="quarter" idx="11"/>
          </p:nvPr>
        </p:nvSpPr>
        <p:spPr/>
        <p:txBody>
          <a:bodyPr/>
          <a:lstStyle/>
          <a:p>
            <a:fld id="{22F0FBB1-7084-466A-B73B-7B82EF7F634C}"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939D6D-39D0-4CE5-B892-8F4327022BF5}" type="datetimeFigureOut">
              <a:rPr lang="en-GB" smtClean="0"/>
              <a:t>17/09/2018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F0FBB1-7084-466A-B73B-7B82EF7F634C}" type="slidenum">
              <a:rPr lang="en-GB" smtClean="0"/>
              <a:t>‹#›</a:t>
            </a:fld>
            <a:endParaRPr lang="en-GB"/>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4400" y="5017572"/>
            <a:ext cx="7315200" cy="1293592"/>
          </a:xfrm>
        </p:spPr>
        <p:txBody>
          <a:bodyPr anchor="t"/>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914400" y="3865097"/>
            <a:ext cx="7315200" cy="1098439"/>
          </a:xfr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939D6D-39D0-4CE5-B892-8F4327022BF5}" type="datetimeFigureOut">
              <a:rPr lang="en-GB" smtClean="0"/>
              <a:t>17/09/2018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F0FBB1-7084-466A-B73B-7B82EF7F634C}" type="slidenum">
              <a:rPr lang="en-GB" smtClean="0"/>
              <a:t>‹#›</a:t>
            </a:fld>
            <a:endParaRPr lang="en-GB"/>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2E939D6D-39D0-4CE5-B892-8F4327022BF5}" type="datetimeFigureOut">
              <a:rPr lang="en-GB" smtClean="0"/>
              <a:t>17/09/2018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F0FBB1-7084-466A-B73B-7B82EF7F634C}" type="slidenum">
              <a:rPr lang="en-GB" smtClean="0"/>
              <a:t>‹#›</a:t>
            </a:fld>
            <a:endParaRPr lang="en-GB"/>
          </a:p>
        </p:txBody>
      </p:sp>
      <p:sp>
        <p:nvSpPr>
          <p:cNvPr id="9" name="Title 8"/>
          <p:cNvSpPr>
            <a:spLocks noGrp="1"/>
          </p:cNvSpPr>
          <p:nvPr>
            <p:ph type="title"/>
          </p:nvPr>
        </p:nvSpPr>
        <p:spPr>
          <a:xfrm>
            <a:off x="914400" y="1544715"/>
            <a:ext cx="7315200" cy="1154097"/>
          </a:xfrm>
        </p:spPr>
        <p:txBody>
          <a:bodyPr/>
          <a:lstStyle/>
          <a:p>
            <a:r>
              <a:rPr lang="en-US"/>
              <a:t>Click to edit Master title style</a:t>
            </a:r>
          </a:p>
        </p:txBody>
      </p:sp>
      <p:sp>
        <p:nvSpPr>
          <p:cNvPr id="8" name="Content Placeholder 7"/>
          <p:cNvSpPr>
            <a:spLocks noGrp="1"/>
          </p:cNvSpPr>
          <p:nvPr>
            <p:ph sz="quarter" idx="13"/>
          </p:nvPr>
        </p:nvSpPr>
        <p:spPr>
          <a:xfrm>
            <a:off x="914400" y="2743200"/>
            <a:ext cx="356616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81728" y="2743200"/>
            <a:ext cx="3566160" cy="3595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16348" y="2743200"/>
            <a:ext cx="3364992"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885144" y="2743200"/>
            <a:ext cx="3362062"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2E939D6D-39D0-4CE5-B892-8F4327022BF5}" type="datetimeFigureOut">
              <a:rPr lang="en-GB" smtClean="0"/>
              <a:t>17/09/2018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F0FBB1-7084-466A-B73B-7B82EF7F634C}" type="slidenum">
              <a:rPr lang="en-GB" smtClean="0"/>
              <a:t>‹#›</a:t>
            </a:fld>
            <a:endParaRPr lang="en-GB"/>
          </a:p>
        </p:txBody>
      </p:sp>
      <p:sp>
        <p:nvSpPr>
          <p:cNvPr id="10" name="Title 9"/>
          <p:cNvSpPr>
            <a:spLocks noGrp="1"/>
          </p:cNvSpPr>
          <p:nvPr>
            <p:ph type="title"/>
          </p:nvPr>
        </p:nvSpPr>
        <p:spPr>
          <a:xfrm>
            <a:off x="914400" y="1544715"/>
            <a:ext cx="7315200" cy="1154097"/>
          </a:xfrm>
        </p:spPr>
        <p:txBody>
          <a:bodyPr/>
          <a:lstStyle/>
          <a:p>
            <a:r>
              <a:rPr lang="en-US"/>
              <a:t>Click to edit Master title style</a:t>
            </a:r>
            <a:endParaRPr lang="en-US" dirty="0"/>
          </a:p>
        </p:txBody>
      </p:sp>
      <p:sp>
        <p:nvSpPr>
          <p:cNvPr id="11" name="Content Placeholder 10"/>
          <p:cNvSpPr>
            <a:spLocks noGrp="1"/>
          </p:cNvSpPr>
          <p:nvPr>
            <p:ph sz="quarter" idx="13"/>
          </p:nvPr>
        </p:nvSpPr>
        <p:spPr>
          <a:xfrm>
            <a:off x="914400" y="3383280"/>
            <a:ext cx="3566160" cy="295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81727" y="3383280"/>
            <a:ext cx="3566160" cy="295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E939D6D-39D0-4CE5-B892-8F4327022BF5}" type="datetimeFigureOut">
              <a:rPr lang="en-GB" smtClean="0"/>
              <a:t>17/09/2018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F0FBB1-7084-466A-B73B-7B82EF7F634C}" type="slidenum">
              <a:rPr lang="en-GB" smtClean="0"/>
              <a:t>‹#›</a:t>
            </a:fld>
            <a:endParaRPr lang="en-GB"/>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939D6D-39D0-4CE5-B892-8F4327022BF5}" type="datetimeFigureOut">
              <a:rPr lang="en-GB" smtClean="0"/>
              <a:t>17/09/2018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F0FBB1-7084-466A-B73B-7B82EF7F634C}" type="slidenum">
              <a:rPr lang="en-GB" smtClean="0"/>
              <a:t>‹#›</a:t>
            </a:fld>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825362"/>
            <a:ext cx="2950936" cy="2173015"/>
          </a:xfrm>
        </p:spPr>
        <p:txBody>
          <a:bodyPr anchor="b">
            <a:normAutofit/>
          </a:bodyPr>
          <a:lstStyle>
            <a:lvl1pPr algn="l">
              <a:defRPr sz="2800" b="0"/>
            </a:lvl1pPr>
          </a:lstStyle>
          <a:p>
            <a:r>
              <a:rPr lang="en-US"/>
              <a:t>Click to edit Master title style</a:t>
            </a:r>
            <a:endParaRPr lang="en-US" dirty="0"/>
          </a:p>
        </p:txBody>
      </p:sp>
      <p:sp>
        <p:nvSpPr>
          <p:cNvPr id="3" name="Content Placeholder 2"/>
          <p:cNvSpPr>
            <a:spLocks noGrp="1"/>
          </p:cNvSpPr>
          <p:nvPr>
            <p:ph idx="1"/>
          </p:nvPr>
        </p:nvSpPr>
        <p:spPr>
          <a:xfrm>
            <a:off x="4021752" y="1826709"/>
            <a:ext cx="4207848" cy="4476614"/>
          </a:xfrm>
        </p:spPr>
        <p:txBody>
          <a:bodyPr anchor="ct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4400" y="4061095"/>
            <a:ext cx="2950936" cy="2245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939D6D-39D0-4CE5-B892-8F4327022BF5}" type="datetimeFigureOut">
              <a:rPr lang="en-GB" smtClean="0"/>
              <a:t>17/09/2018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F0FBB1-7084-466A-B73B-7B82EF7F634C}" type="slidenum">
              <a:rPr lang="en-GB" smtClean="0"/>
              <a:t>‹#›</a:t>
            </a:fld>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828800"/>
            <a:ext cx="2953512" cy="2176272"/>
          </a:xfrm>
        </p:spPr>
        <p:txBody>
          <a:bodyPr anchor="b">
            <a:normAutofit/>
          </a:bodyPr>
          <a:lstStyle>
            <a:lvl1pPr algn="l">
              <a:defRPr sz="2800" b="0"/>
            </a:lvl1pPr>
          </a:lstStyle>
          <a:p>
            <a:r>
              <a:rPr lang="en-US"/>
              <a:t>Click to edit Master title style</a:t>
            </a:r>
            <a:endParaRPr lang="en-US" dirty="0"/>
          </a:p>
        </p:txBody>
      </p:sp>
      <p:sp>
        <p:nvSpPr>
          <p:cNvPr id="3" name="Picture Placeholder 2"/>
          <p:cNvSpPr>
            <a:spLocks noGrp="1"/>
          </p:cNvSpPr>
          <p:nvPr>
            <p:ph type="pic" idx="1"/>
          </p:nvPr>
        </p:nvSpPr>
        <p:spPr>
          <a:xfrm>
            <a:off x="4191000" y="2286000"/>
            <a:ext cx="4038600" cy="3352800"/>
          </a:xfrm>
          <a:solidFill>
            <a:schemeClr val="accent2"/>
          </a:solidFill>
          <a:ln w="12700">
            <a:noFill/>
          </a:ln>
          <a:effectLst>
            <a:reflection blurRad="12700" stA="30000" endPos="30000" dist="31750" dir="5400000" sy="-100000" algn="bl" rotWithShape="0"/>
          </a:effectLst>
          <a:scene3d>
            <a:camera prst="perspectiveRight" fov="2700000">
              <a:rot lat="240000" lon="900000" rev="0"/>
            </a:camera>
            <a:lightRig rig="threePt" dir="t">
              <a:rot lat="0" lon="0" rev="2700000"/>
            </a:lightRig>
          </a:scene3d>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4059936"/>
            <a:ext cx="2953512" cy="2249424"/>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939D6D-39D0-4CE5-B892-8F4327022BF5}" type="datetimeFigureOut">
              <a:rPr lang="en-GB" smtClean="0"/>
              <a:t>17/09/2018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F0FBB1-7084-466A-B73B-7B82EF7F634C}" type="slidenum">
              <a:rPr lang="en-GB" smtClean="0"/>
              <a:t>‹#›</a:t>
            </a:fld>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E939D6D-39D0-4CE5-B892-8F4327022BF5}" type="datetimeFigureOut">
              <a:rPr lang="en-GB" smtClean="0"/>
              <a:t>17/09/2018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F0FBB1-7084-466A-B73B-7B82EF7F634C}" type="slidenum">
              <a:rPr lang="en-GB" smtClean="0"/>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48400" y="1826709"/>
            <a:ext cx="1492499" cy="448445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54524" y="1826709"/>
            <a:ext cx="5241476" cy="44844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E939D6D-39D0-4CE5-B892-8F4327022BF5}" type="datetimeFigureOut">
              <a:rPr lang="en-GB" smtClean="0"/>
              <a:t>17/09/2018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F0FBB1-7084-466A-B73B-7B82EF7F634C}" type="slidenum">
              <a:rPr lang="en-GB" smtClean="0"/>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0" name="Rectangle 9"/>
          <p:cNvSpPr/>
          <p:nvPr/>
        </p:nvSpPr>
        <p:spPr>
          <a:xfrm>
            <a:off x="8435268" y="573807"/>
            <a:ext cx="86236"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8569419" y="573807"/>
            <a:ext cx="576072"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914400" y="1544715"/>
            <a:ext cx="7315200" cy="115409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14400" y="2769833"/>
            <a:ext cx="7315200" cy="35395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007690" y="548797"/>
            <a:ext cx="1189132" cy="297918"/>
          </a:xfrm>
          <a:prstGeom prst="rect">
            <a:avLst/>
          </a:prstGeom>
        </p:spPr>
        <p:txBody>
          <a:bodyPr vert="horz" lIns="91440" tIns="45720" rIns="91440" bIns="45720" rtlCol="0" anchor="ctr"/>
          <a:lstStyle>
            <a:lvl1pPr algn="l">
              <a:defRPr sz="1200">
                <a:solidFill>
                  <a:schemeClr val="tx1">
                    <a:alpha val="50000"/>
                  </a:schemeClr>
                </a:solidFill>
              </a:defRPr>
            </a:lvl1pPr>
          </a:lstStyle>
          <a:p>
            <a:fld id="{2E939D6D-39D0-4CE5-B892-8F4327022BF5}" type="datetimeFigureOut">
              <a:rPr lang="en-GB" smtClean="0"/>
              <a:t>17/09/2018</a:t>
            </a:fld>
            <a:endParaRPr lang="en-GB"/>
          </a:p>
        </p:txBody>
      </p:sp>
      <p:sp>
        <p:nvSpPr>
          <p:cNvPr id="6" name="Slide Number Placeholder 5"/>
          <p:cNvSpPr>
            <a:spLocks noGrp="1"/>
          </p:cNvSpPr>
          <p:nvPr>
            <p:ph type="sldNum" sz="quarter" idx="4"/>
          </p:nvPr>
        </p:nvSpPr>
        <p:spPr>
          <a:xfrm>
            <a:off x="7314415" y="548797"/>
            <a:ext cx="941203" cy="301752"/>
          </a:xfrm>
          <a:prstGeom prst="rect">
            <a:avLst/>
          </a:prstGeom>
        </p:spPr>
        <p:txBody>
          <a:bodyPr vert="horz" lIns="91440" tIns="45720" rIns="91440" bIns="45720" rtlCol="0" anchor="ctr"/>
          <a:lstStyle>
            <a:lvl1pPr algn="r">
              <a:defRPr sz="1200">
                <a:solidFill>
                  <a:schemeClr val="tx1"/>
                </a:solidFill>
              </a:defRPr>
            </a:lvl1pPr>
          </a:lstStyle>
          <a:p>
            <a:fld id="{22F0FBB1-7084-466A-B73B-7B82EF7F634C}" type="slidenum">
              <a:rPr lang="en-GB" smtClean="0"/>
              <a:t>‹#›</a:t>
            </a:fld>
            <a:endParaRPr lang="en-GB"/>
          </a:p>
        </p:txBody>
      </p:sp>
      <p:sp>
        <p:nvSpPr>
          <p:cNvPr id="5" name="Footer Placeholder 4"/>
          <p:cNvSpPr>
            <a:spLocks noGrp="1"/>
          </p:cNvSpPr>
          <p:nvPr>
            <p:ph type="ftr" sz="quarter" idx="3"/>
          </p:nvPr>
        </p:nvSpPr>
        <p:spPr>
          <a:xfrm>
            <a:off x="6008688" y="855956"/>
            <a:ext cx="2246489" cy="301227"/>
          </a:xfrm>
          <a:prstGeom prst="rect">
            <a:avLst/>
          </a:prstGeom>
        </p:spPr>
        <p:txBody>
          <a:bodyPr vert="horz" lIns="91440" tIns="0" rIns="91440" bIns="45720" rtlCol="0" anchor="t"/>
          <a:lstStyle>
            <a:lvl1pPr algn="l">
              <a:defRPr sz="1000">
                <a:solidFill>
                  <a:schemeClr val="tx1"/>
                </a:solidFill>
              </a:defRPr>
            </a:lvl1pPr>
          </a:lstStyle>
          <a:p>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randomBar dir="vert"/>
  </p:transition>
  <p:txStyles>
    <p:title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buClr>
          <a:schemeClr val="tx2"/>
        </a:buClr>
        <a:buFont typeface="Wingdings" charset="2"/>
        <a:buChar char="§"/>
        <a:defRPr sz="2000" kern="1200">
          <a:solidFill>
            <a:schemeClr val="tx1"/>
          </a:solidFill>
          <a:latin typeface="+mn-lt"/>
          <a:ea typeface="+mn-ea"/>
          <a:cs typeface="+mn-cs"/>
        </a:defRPr>
      </a:lvl1pPr>
      <a:lvl2pPr marL="502920" indent="-182880" algn="l" defTabSz="914400" rtl="0" eaLnBrk="1" latinLnBrk="0" hangingPunct="1">
        <a:spcBef>
          <a:spcPct val="20000"/>
        </a:spcBef>
        <a:buClr>
          <a:schemeClr val="tx2"/>
        </a:buClr>
        <a:buFont typeface="Wingdings" charset="2"/>
        <a:buChar char="§"/>
        <a:defRPr sz="1800" kern="1200">
          <a:solidFill>
            <a:schemeClr val="tx1"/>
          </a:solidFill>
          <a:latin typeface="+mn-lt"/>
          <a:ea typeface="+mn-ea"/>
          <a:cs typeface="+mn-cs"/>
        </a:defRPr>
      </a:lvl2pPr>
      <a:lvl3pPr marL="685800" indent="-182880" algn="l" defTabSz="914400" rtl="0" eaLnBrk="1" latinLnBrk="0" hangingPunct="1">
        <a:spcBef>
          <a:spcPct val="20000"/>
        </a:spcBef>
        <a:buClr>
          <a:schemeClr val="tx2"/>
        </a:buClr>
        <a:buFont typeface="Wingdings" charset="2"/>
        <a:buChar char="§"/>
        <a:defRPr sz="1600" kern="1200">
          <a:solidFill>
            <a:schemeClr val="tx1"/>
          </a:solidFill>
          <a:latin typeface="+mn-lt"/>
          <a:ea typeface="+mn-ea"/>
          <a:cs typeface="+mn-cs"/>
        </a:defRPr>
      </a:lvl3pPr>
      <a:lvl4pPr marL="9144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4pPr>
      <a:lvl5pPr marL="11430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5pPr>
      <a:lvl6pPr marL="13716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6pPr>
      <a:lvl7pPr marL="16002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7pPr>
      <a:lvl8pPr marL="18288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8pPr>
      <a:lvl9pPr marL="20574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hyperlink" Target="https://www.facebook.com/228940357189598/videos/1837988716284746/"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7"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hyperlink" Target="https://www.facebook.com/228940357189598/videos/1837988716284746/"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9.jpg"/><Relationship Id="rId1" Type="http://schemas.openxmlformats.org/officeDocument/2006/relationships/slideLayout" Target="../slideLayouts/slideLayout2.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9.jpg"/><Relationship Id="rId1" Type="http://schemas.openxmlformats.org/officeDocument/2006/relationships/slideLayout" Target="../slideLayouts/slideLayout2.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33.gif"/><Relationship Id="rId3" Type="http://schemas.openxmlformats.org/officeDocument/2006/relationships/image" Target="../media/image28.jpg"/><Relationship Id="rId7" Type="http://schemas.openxmlformats.org/officeDocument/2006/relationships/image" Target="../media/image32.jpg"/><Relationship Id="rId2" Type="http://schemas.openxmlformats.org/officeDocument/2006/relationships/image" Target="../media/image27.jpg"/><Relationship Id="rId1" Type="http://schemas.openxmlformats.org/officeDocument/2006/relationships/slideLayout" Target="../slideLayouts/slideLayout2.xml"/><Relationship Id="rId6" Type="http://schemas.openxmlformats.org/officeDocument/2006/relationships/image" Target="../media/image31.jpg"/><Relationship Id="rId5" Type="http://schemas.openxmlformats.org/officeDocument/2006/relationships/image" Target="../media/image30.jpg"/><Relationship Id="rId4" Type="http://schemas.openxmlformats.org/officeDocument/2006/relationships/image" Target="../media/image29.jpg"/><Relationship Id="rId9" Type="http://schemas.openxmlformats.org/officeDocument/2006/relationships/image" Target="../media/image34.jpg"/></Relationships>
</file>

<file path=ppt/slides/_rels/slide2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2.xml"/><Relationship Id="rId6" Type="http://schemas.openxmlformats.org/officeDocument/2006/relationships/image" Target="../media/image39.jpg"/><Relationship Id="rId5" Type="http://schemas.openxmlformats.org/officeDocument/2006/relationships/image" Target="../media/image38.jpg"/><Relationship Id="rId4" Type="http://schemas.openxmlformats.org/officeDocument/2006/relationships/image" Target="../media/image37.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41.jpeg"/></Relationships>
</file>

<file path=ppt/slides/_rels/slide3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3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4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8.jpeg"/><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46.xml.rels><?xml version="1.0" encoding="UTF-8" standalone="yes"?>
<Relationships xmlns="http://schemas.openxmlformats.org/package/2006/relationships"><Relationship Id="rId8" Type="http://schemas.microsoft.com/office/2007/relationships/hdphoto" Target="../media/hdphoto3.wdp"/><Relationship Id="rId13" Type="http://schemas.openxmlformats.org/officeDocument/2006/relationships/image" Target="../media/image53.png"/><Relationship Id="rId3" Type="http://schemas.openxmlformats.org/officeDocument/2006/relationships/image" Target="../media/image46.jpeg"/><Relationship Id="rId7" Type="http://schemas.openxmlformats.org/officeDocument/2006/relationships/image" Target="../media/image50.png"/><Relationship Id="rId12" Type="http://schemas.microsoft.com/office/2007/relationships/hdphoto" Target="../media/hdphoto4.wdp"/><Relationship Id="rId2" Type="http://schemas.openxmlformats.org/officeDocument/2006/relationships/image" Target="../media/image48.jpeg"/><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image" Target="../media/image52.png"/><Relationship Id="rId5" Type="http://schemas.openxmlformats.org/officeDocument/2006/relationships/image" Target="../media/image49.png"/><Relationship Id="rId10" Type="http://schemas.microsoft.com/office/2007/relationships/hdphoto" Target="NULL"/><Relationship Id="rId4" Type="http://schemas.openxmlformats.org/officeDocument/2006/relationships/image" Target="../media/image47.jpeg"/><Relationship Id="rId9" Type="http://schemas.openxmlformats.org/officeDocument/2006/relationships/image" Target="../media/image51.png"/><Relationship Id="rId14" Type="http://schemas.microsoft.com/office/2007/relationships/hdphoto" Target="../media/hdphoto5.wdp"/></Relationships>
</file>

<file path=ppt/slides/_rels/slide47.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jpeg"/><Relationship Id="rId1" Type="http://schemas.openxmlformats.org/officeDocument/2006/relationships/slideLayout" Target="../slideLayouts/slideLayout2.xml"/><Relationship Id="rId6" Type="http://schemas.microsoft.com/office/2007/relationships/hdphoto" Target="../media/hdphoto4.wdp"/><Relationship Id="rId11" Type="http://schemas.openxmlformats.org/officeDocument/2006/relationships/image" Target="../media/image56.jpeg"/><Relationship Id="rId5" Type="http://schemas.openxmlformats.org/officeDocument/2006/relationships/image" Target="../media/image52.png"/><Relationship Id="rId10" Type="http://schemas.openxmlformats.org/officeDocument/2006/relationships/image" Target="../media/image55.jpeg"/><Relationship Id="rId4" Type="http://schemas.microsoft.com/office/2007/relationships/hdphoto" Target="../media/hdphoto2.wdp"/><Relationship Id="rId9" Type="http://schemas.openxmlformats.org/officeDocument/2006/relationships/image" Target="../media/image54.jpeg"/></Relationships>
</file>

<file path=ppt/slides/_rels/slide4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48.jpeg"/><Relationship Id="rId1" Type="http://schemas.openxmlformats.org/officeDocument/2006/relationships/slideLayout" Target="../slideLayouts/slideLayout7.xml"/><Relationship Id="rId6" Type="http://schemas.openxmlformats.org/officeDocument/2006/relationships/image" Target="../media/image61.jpeg"/><Relationship Id="rId5" Type="http://schemas.openxmlformats.org/officeDocument/2006/relationships/image" Target="../media/image60.jpeg"/><Relationship Id="rId4" Type="http://schemas.openxmlformats.org/officeDocument/2006/relationships/image" Target="../media/image59.jpeg"/></Relationships>
</file>

<file path=ppt/slides/_rels/slide52.xml.rels><?xml version="1.0" encoding="UTF-8" standalone="yes"?>
<Relationships xmlns="http://schemas.openxmlformats.org/package/2006/relationships"><Relationship Id="rId3" Type="http://schemas.openxmlformats.org/officeDocument/2006/relationships/image" Target="../media/image59.jpeg"/><Relationship Id="rId7" Type="http://schemas.microsoft.com/office/2007/relationships/hdphoto" Target="NULL"/><Relationship Id="rId2" Type="http://schemas.openxmlformats.org/officeDocument/2006/relationships/image" Target="../media/image48.jpeg"/><Relationship Id="rId1" Type="http://schemas.openxmlformats.org/officeDocument/2006/relationships/slideLayout" Target="../slideLayouts/slideLayout7.xml"/><Relationship Id="rId6" Type="http://schemas.openxmlformats.org/officeDocument/2006/relationships/image" Target="../media/image62.jpeg"/><Relationship Id="rId5" Type="http://schemas.openxmlformats.org/officeDocument/2006/relationships/image" Target="../media/image61.jpeg"/><Relationship Id="rId4" Type="http://schemas.openxmlformats.org/officeDocument/2006/relationships/image" Target="../media/image60.jpeg"/></Relationships>
</file>

<file path=ppt/slides/_rels/slide5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48.jpeg"/><Relationship Id="rId1" Type="http://schemas.openxmlformats.org/officeDocument/2006/relationships/slideLayout" Target="../slideLayouts/slideLayout7.xml"/><Relationship Id="rId5" Type="http://schemas.openxmlformats.org/officeDocument/2006/relationships/image" Target="../media/image54.jpeg"/><Relationship Id="rId4" Type="http://schemas.openxmlformats.org/officeDocument/2006/relationships/image" Target="../media/image61.jpeg"/></Relationships>
</file>

<file path=ppt/slides/_rels/slide54.xml.rels><?xml version="1.0" encoding="UTF-8" standalone="yes"?>
<Relationships xmlns="http://schemas.openxmlformats.org/package/2006/relationships"><Relationship Id="rId3" Type="http://schemas.openxmlformats.org/officeDocument/2006/relationships/image" Target="../media/image63.jpeg"/><Relationship Id="rId7" Type="http://schemas.microsoft.com/office/2007/relationships/hdphoto" Target="NULL"/><Relationship Id="rId2" Type="http://schemas.openxmlformats.org/officeDocument/2006/relationships/image" Target="../media/image48.jpeg"/><Relationship Id="rId1" Type="http://schemas.openxmlformats.org/officeDocument/2006/relationships/slideLayout" Target="../slideLayouts/slideLayout7.xml"/><Relationship Id="rId6" Type="http://schemas.openxmlformats.org/officeDocument/2006/relationships/image" Target="../media/image66.jpeg"/><Relationship Id="rId5" Type="http://schemas.openxmlformats.org/officeDocument/2006/relationships/image" Target="../media/image65.jpeg"/><Relationship Id="rId4" Type="http://schemas.openxmlformats.org/officeDocument/2006/relationships/image" Target="../media/image64.jpeg"/></Relationships>
</file>

<file path=ppt/slides/_rels/slide55.xml.rels><?xml version="1.0" encoding="UTF-8" standalone="yes"?>
<Relationships xmlns="http://schemas.openxmlformats.org/package/2006/relationships"><Relationship Id="rId3" Type="http://schemas.openxmlformats.org/officeDocument/2006/relationships/image" Target="../media/image67.jpeg"/><Relationship Id="rId7" Type="http://schemas.openxmlformats.org/officeDocument/2006/relationships/image" Target="../media/image56.jpeg"/><Relationship Id="rId2" Type="http://schemas.openxmlformats.org/officeDocument/2006/relationships/image" Target="../media/image48.jpeg"/><Relationship Id="rId1" Type="http://schemas.openxmlformats.org/officeDocument/2006/relationships/slideLayout" Target="../slideLayouts/slideLayout7.xml"/><Relationship Id="rId6" Type="http://schemas.openxmlformats.org/officeDocument/2006/relationships/image" Target="../media/image70.jpeg"/><Relationship Id="rId5" Type="http://schemas.openxmlformats.org/officeDocument/2006/relationships/image" Target="../media/image69.jpeg"/><Relationship Id="rId4" Type="http://schemas.openxmlformats.org/officeDocument/2006/relationships/image" Target="../media/image68.jpeg"/></Relationships>
</file>

<file path=ppt/slides/_rels/slide56.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48.jpeg"/><Relationship Id="rId1" Type="http://schemas.openxmlformats.org/officeDocument/2006/relationships/slideLayout" Target="../slideLayouts/slideLayout7.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image" Target="../media/image72.jpeg"/></Relationships>
</file>

<file path=ppt/slides/_rels/slide5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48.jpe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48.jpeg"/><Relationship Id="rId1" Type="http://schemas.openxmlformats.org/officeDocument/2006/relationships/slideLayout" Target="../slideLayouts/slideLayout7.xml"/><Relationship Id="rId4" Type="http://schemas.openxmlformats.org/officeDocument/2006/relationships/image" Target="../media/image77.jpeg"/></Relationships>
</file>

<file path=ppt/slides/_rels/slide61.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48.jpeg"/><Relationship Id="rId1" Type="http://schemas.openxmlformats.org/officeDocument/2006/relationships/slideLayout" Target="../slideLayouts/slideLayout7.xml"/><Relationship Id="rId4" Type="http://schemas.openxmlformats.org/officeDocument/2006/relationships/image" Target="../media/image81.jpeg"/></Relationships>
</file>

<file path=ppt/slides/_rels/slide63.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48.jpeg"/><Relationship Id="rId1" Type="http://schemas.openxmlformats.org/officeDocument/2006/relationships/slideLayout" Target="../slideLayouts/slideLayout7.xml"/><Relationship Id="rId5" Type="http://schemas.openxmlformats.org/officeDocument/2006/relationships/image" Target="../media/image84.jpeg"/><Relationship Id="rId4" Type="http://schemas.openxmlformats.org/officeDocument/2006/relationships/image" Target="../media/image83.jpeg"/></Relationships>
</file>

<file path=ppt/slides/_rels/slide6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45.jpeg"/><Relationship Id="rId1" Type="http://schemas.openxmlformats.org/officeDocument/2006/relationships/slideLayout" Target="../slideLayouts/slideLayout7.xml"/><Relationship Id="rId4" Type="http://schemas.openxmlformats.org/officeDocument/2006/relationships/image" Target="../media/image46.jpeg"/></Relationships>
</file>

<file path=ppt/slides/_rels/slide6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48.jpe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87.png"/></Relationships>
</file>

<file path=ppt/slides/_rels/slide68.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8.jp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87.png"/></Relationships>
</file>

<file path=ppt/slides/_rels/slide69.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9.jpeg"/><Relationship Id="rId1" Type="http://schemas.openxmlformats.org/officeDocument/2006/relationships/slideLayout" Target="../slideLayouts/slideLayout2.xml"/><Relationship Id="rId4" Type="http://schemas.microsoft.com/office/2007/relationships/hdphoto" Target="../media/hdphoto6.wdp"/></Relationships>
</file>

<file path=ppt/slides/_rels/slide70.xml.rels><?xml version="1.0" encoding="UTF-8" standalone="yes"?>
<Relationships xmlns="http://schemas.openxmlformats.org/package/2006/relationships"><Relationship Id="rId8" Type="http://schemas.microsoft.com/office/2007/relationships/hdphoto" Target="../media/hdphoto8.wdp"/><Relationship Id="rId13" Type="http://schemas.microsoft.com/office/2007/relationships/hdphoto" Target="../media/hdphoto9.wdp"/><Relationship Id="rId3" Type="http://schemas.openxmlformats.org/officeDocument/2006/relationships/image" Target="../media/image90.jpeg"/><Relationship Id="rId7" Type="http://schemas.openxmlformats.org/officeDocument/2006/relationships/image" Target="../media/image93.png"/><Relationship Id="rId12" Type="http://schemas.openxmlformats.org/officeDocument/2006/relationships/image" Target="../media/image97.png"/><Relationship Id="rId2" Type="http://schemas.openxmlformats.org/officeDocument/2006/relationships/image" Target="../media/image89.jpeg"/><Relationship Id="rId1" Type="http://schemas.openxmlformats.org/officeDocument/2006/relationships/slideLayout" Target="../slideLayouts/slideLayout2.xml"/><Relationship Id="rId6" Type="http://schemas.microsoft.com/office/2007/relationships/hdphoto" Target="../media/hdphoto7.wdp"/><Relationship Id="rId11" Type="http://schemas.openxmlformats.org/officeDocument/2006/relationships/image" Target="../media/image96.jpeg"/><Relationship Id="rId5" Type="http://schemas.openxmlformats.org/officeDocument/2006/relationships/image" Target="../media/image92.png"/><Relationship Id="rId10" Type="http://schemas.openxmlformats.org/officeDocument/2006/relationships/image" Target="../media/image95.jpeg"/><Relationship Id="rId4" Type="http://schemas.openxmlformats.org/officeDocument/2006/relationships/image" Target="../media/image91.jpeg"/><Relationship Id="rId9" Type="http://schemas.openxmlformats.org/officeDocument/2006/relationships/image" Target="../media/image94.jpg"/></Relationships>
</file>

<file path=ppt/slides/_rels/slide71.xml.rels><?xml version="1.0" encoding="UTF-8" standalone="yes"?>
<Relationships xmlns="http://schemas.openxmlformats.org/package/2006/relationships"><Relationship Id="rId8" Type="http://schemas.microsoft.com/office/2007/relationships/hdphoto" Target="../media/hdphoto8.wdp"/><Relationship Id="rId13" Type="http://schemas.microsoft.com/office/2007/relationships/hdphoto" Target="../media/hdphoto9.wdp"/><Relationship Id="rId3" Type="http://schemas.openxmlformats.org/officeDocument/2006/relationships/image" Target="../media/image90.jpeg"/><Relationship Id="rId7" Type="http://schemas.openxmlformats.org/officeDocument/2006/relationships/image" Target="../media/image93.png"/><Relationship Id="rId12" Type="http://schemas.openxmlformats.org/officeDocument/2006/relationships/image" Target="../media/image97.png"/><Relationship Id="rId2" Type="http://schemas.openxmlformats.org/officeDocument/2006/relationships/image" Target="../media/image89.jpeg"/><Relationship Id="rId1" Type="http://schemas.openxmlformats.org/officeDocument/2006/relationships/slideLayout" Target="../slideLayouts/slideLayout2.xml"/><Relationship Id="rId6" Type="http://schemas.microsoft.com/office/2007/relationships/hdphoto" Target="../media/hdphoto7.wdp"/><Relationship Id="rId11" Type="http://schemas.openxmlformats.org/officeDocument/2006/relationships/image" Target="../media/image96.jpeg"/><Relationship Id="rId5" Type="http://schemas.openxmlformats.org/officeDocument/2006/relationships/image" Target="../media/image92.png"/><Relationship Id="rId10" Type="http://schemas.openxmlformats.org/officeDocument/2006/relationships/image" Target="../media/image95.jpeg"/><Relationship Id="rId4" Type="http://schemas.openxmlformats.org/officeDocument/2006/relationships/image" Target="../media/image91.jpeg"/><Relationship Id="rId9" Type="http://schemas.openxmlformats.org/officeDocument/2006/relationships/image" Target="../media/image94.jpg"/></Relationships>
</file>

<file path=ppt/slides/_rels/slide7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image" Target="../media/image48.jpeg"/><Relationship Id="rId1" Type="http://schemas.openxmlformats.org/officeDocument/2006/relationships/slideLayout" Target="../slideLayouts/slideLayout2.xml"/><Relationship Id="rId4" Type="http://schemas.openxmlformats.org/officeDocument/2006/relationships/image" Target="../media/image99.jpeg"/></Relationships>
</file>

<file path=ppt/slides/_rels/slide74.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image" Target="../media/image48.jpeg"/><Relationship Id="rId1" Type="http://schemas.openxmlformats.org/officeDocument/2006/relationships/slideLayout" Target="../slideLayouts/slideLayout2.xml"/><Relationship Id="rId5" Type="http://schemas.openxmlformats.org/officeDocument/2006/relationships/image" Target="../media/image100.jpeg"/><Relationship Id="rId4" Type="http://schemas.openxmlformats.org/officeDocument/2006/relationships/image" Target="../media/image99.jpeg"/></Relationships>
</file>

<file path=ppt/slides/_rels/slide75.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image" Target="../media/image48.jpeg"/><Relationship Id="rId1" Type="http://schemas.openxmlformats.org/officeDocument/2006/relationships/slideLayout" Target="../slideLayouts/slideLayout2.xml"/><Relationship Id="rId6" Type="http://schemas.microsoft.com/office/2007/relationships/hdphoto" Target="../media/hdphoto10.wdp"/><Relationship Id="rId5" Type="http://schemas.openxmlformats.org/officeDocument/2006/relationships/image" Target="../media/image101.png"/><Relationship Id="rId4" Type="http://schemas.openxmlformats.org/officeDocument/2006/relationships/image" Target="../media/image99.jpeg"/></Relationships>
</file>

<file path=ppt/slides/_rels/slide76.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image" Target="../media/image48.jpeg"/><Relationship Id="rId1" Type="http://schemas.openxmlformats.org/officeDocument/2006/relationships/slideLayout" Target="../slideLayouts/slideLayout2.xml"/><Relationship Id="rId5" Type="http://schemas.openxmlformats.org/officeDocument/2006/relationships/image" Target="../media/image102.emf"/><Relationship Id="rId4" Type="http://schemas.openxmlformats.org/officeDocument/2006/relationships/image" Target="../media/image99.jpeg"/></Relationships>
</file>

<file path=ppt/slides/_rels/slide77.xml.rels><?xml version="1.0" encoding="UTF-8" standalone="yes"?>
<Relationships xmlns="http://schemas.openxmlformats.org/package/2006/relationships"><Relationship Id="rId8" Type="http://schemas.microsoft.com/office/2007/relationships/hdphoto" Target="../media/hdphoto12.wdp"/><Relationship Id="rId3" Type="http://schemas.openxmlformats.org/officeDocument/2006/relationships/image" Target="../media/image98.jpg"/><Relationship Id="rId7" Type="http://schemas.openxmlformats.org/officeDocument/2006/relationships/image" Target="../media/image104.png"/><Relationship Id="rId2" Type="http://schemas.openxmlformats.org/officeDocument/2006/relationships/image" Target="../media/image48.jpeg"/><Relationship Id="rId1" Type="http://schemas.openxmlformats.org/officeDocument/2006/relationships/slideLayout" Target="../slideLayouts/slideLayout2.xml"/><Relationship Id="rId6" Type="http://schemas.microsoft.com/office/2007/relationships/hdphoto" Target="../media/hdphoto11.wdp"/><Relationship Id="rId5" Type="http://schemas.openxmlformats.org/officeDocument/2006/relationships/image" Target="../media/image103.png"/><Relationship Id="rId4" Type="http://schemas.openxmlformats.org/officeDocument/2006/relationships/image" Target="../media/image99.jpeg"/></Relationships>
</file>

<file path=ppt/slides/_rels/slide78.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image" Target="../media/image48.jpeg"/><Relationship Id="rId1" Type="http://schemas.openxmlformats.org/officeDocument/2006/relationships/slideLayout" Target="../slideLayouts/slideLayout2.xml"/><Relationship Id="rId5" Type="http://schemas.openxmlformats.org/officeDocument/2006/relationships/image" Target="../media/image105.jpeg"/><Relationship Id="rId4" Type="http://schemas.openxmlformats.org/officeDocument/2006/relationships/image" Target="../media/image99.jpeg"/></Relationships>
</file>

<file path=ppt/slides/_rels/slide79.xml.rels><?xml version="1.0" encoding="UTF-8" standalone="yes"?>
<Relationships xmlns="http://schemas.openxmlformats.org/package/2006/relationships"><Relationship Id="rId3" Type="http://schemas.openxmlformats.org/officeDocument/2006/relationships/image" Target="../media/image106.jpg"/><Relationship Id="rId2" Type="http://schemas.openxmlformats.org/officeDocument/2006/relationships/image" Target="../media/image105.jpeg"/><Relationship Id="rId1" Type="http://schemas.openxmlformats.org/officeDocument/2006/relationships/slideLayout" Target="../slideLayouts/slideLayout2.xml"/><Relationship Id="rId5" Type="http://schemas.openxmlformats.org/officeDocument/2006/relationships/image" Target="../media/image107.jpg"/><Relationship Id="rId4" Type="http://schemas.openxmlformats.org/officeDocument/2006/relationships/image" Target="../media/image98.jpg"/></Relationships>
</file>

<file path=ppt/slides/_rels/slide80.xml.rels><?xml version="1.0" encoding="UTF-8" standalone="yes"?>
<Relationships xmlns="http://schemas.openxmlformats.org/package/2006/relationships"><Relationship Id="rId2" Type="http://schemas.openxmlformats.org/officeDocument/2006/relationships/image" Target="../media/image106.jp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jpg"/><Relationship Id="rId1" Type="http://schemas.openxmlformats.org/officeDocument/2006/relationships/slideLayout" Target="../slideLayouts/slideLayout2.xml"/><Relationship Id="rId4" Type="http://schemas.microsoft.com/office/2007/relationships/hdphoto" Target="../media/hdphoto13.wdp"/></Relationships>
</file>

<file path=ppt/slides/_rels/slide82.xml.rels><?xml version="1.0" encoding="UTF-8" standalone="yes"?>
<Relationships xmlns="http://schemas.openxmlformats.org/package/2006/relationships"><Relationship Id="rId2" Type="http://schemas.openxmlformats.org/officeDocument/2006/relationships/image" Target="../media/image108.jp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8.jpg"/><Relationship Id="rId1" Type="http://schemas.openxmlformats.org/officeDocument/2006/relationships/slideLayout" Target="../slideLayouts/slideLayout2.xml"/><Relationship Id="rId4" Type="http://schemas.microsoft.com/office/2007/relationships/hdphoto" Target="../media/hdphoto14.wdp"/></Relationships>
</file>

<file path=ppt/slides/_rels/slide84.xml.rels><?xml version="1.0" encoding="UTF-8" standalone="yes"?>
<Relationships xmlns="http://schemas.openxmlformats.org/package/2006/relationships"><Relationship Id="rId3" Type="http://schemas.openxmlformats.org/officeDocument/2006/relationships/image" Target="../media/image98.jpg"/><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image" Target="../media/image107.jpg"/></Relationships>
</file>

<file path=ppt/slides/_rels/slide85.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42.jpeg"/><Relationship Id="rId1" Type="http://schemas.openxmlformats.org/officeDocument/2006/relationships/slideLayout" Target="../slideLayouts/slideLayout7.xml"/><Relationship Id="rId6" Type="http://schemas.openxmlformats.org/officeDocument/2006/relationships/image" Target="../media/image112.jpeg"/><Relationship Id="rId5" Type="http://schemas.openxmlformats.org/officeDocument/2006/relationships/image" Target="../media/image85.jpeg"/><Relationship Id="rId4" Type="http://schemas.openxmlformats.org/officeDocument/2006/relationships/image" Target="../media/image111.jpeg"/></Relationships>
</file>

<file path=ppt/slides/_rels/slide86.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113.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114.jp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2.xml"/><Relationship Id="rId4" Type="http://schemas.openxmlformats.org/officeDocument/2006/relationships/image" Target="../media/image118.jpeg"/></Relationships>
</file>

<file path=ppt/slides/_rels/slide90.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image" Target="../media/image119.jpeg"/><Relationship Id="rId1" Type="http://schemas.openxmlformats.org/officeDocument/2006/relationships/slideLayout" Target="../slideLayouts/slideLayout7.xml"/><Relationship Id="rId4" Type="http://schemas.openxmlformats.org/officeDocument/2006/relationships/image" Target="../media/image121.jpeg"/></Relationships>
</file>

<file path=ppt/slides/_rels/slide91.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22.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image" Target="../media/image123.jpe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3.jpe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image" Target="../media/image126.jpeg"/><Relationship Id="rId1" Type="http://schemas.openxmlformats.org/officeDocument/2006/relationships/slideLayout" Target="../slideLayouts/slideLayout7.xml"/><Relationship Id="rId5" Type="http://schemas.openxmlformats.org/officeDocument/2006/relationships/image" Target="../media/image129.jpeg"/><Relationship Id="rId4" Type="http://schemas.openxmlformats.org/officeDocument/2006/relationships/image" Target="../media/image128.jpeg"/></Relationships>
</file>

<file path=ppt/slides/_rels/slide96.xml.rels><?xml version="1.0" encoding="UTF-8" standalone="yes"?>
<Relationships xmlns="http://schemas.openxmlformats.org/package/2006/relationships"><Relationship Id="rId2" Type="http://schemas.openxmlformats.org/officeDocument/2006/relationships/image" Target="../media/image126.jpe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2.xml"/><Relationship Id="rId4" Type="http://schemas.openxmlformats.org/officeDocument/2006/relationships/image" Target="../media/image132.jpeg"/></Relationships>
</file>

<file path=ppt/slides/_rels/slide98.xml.rels><?xml version="1.0" encoding="UTF-8" standalone="yes"?>
<Relationships xmlns="http://schemas.openxmlformats.org/package/2006/relationships"><Relationship Id="rId2" Type="http://schemas.openxmlformats.org/officeDocument/2006/relationships/image" Target="../media/image133.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image" Target="../media/image134.jpeg"/><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jpeg"/><Relationship Id="rId1" Type="http://schemas.openxmlformats.org/officeDocument/2006/relationships/slideLayout" Target="../slideLayouts/slideLayout2.xml"/><Relationship Id="rId4" Type="http://schemas.openxmlformats.org/officeDocument/2006/relationships/image" Target="../media/image137.jpeg"/></Relationships>
</file>

<file path=ppt/slides/_rels/slide101.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image" Target="../media/image138.jpe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image" Target="../media/image139.jpe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image" Target="../media/image140.jpeg"/><Relationship Id="rId1" Type="http://schemas.openxmlformats.org/officeDocument/2006/relationships/slideLayout" Target="../slideLayouts/slideLayout7.xml"/><Relationship Id="rId4" Type="http://schemas.openxmlformats.org/officeDocument/2006/relationships/image" Target="../media/image139.jpeg"/></Relationships>
</file>

<file path=ppt/slides/_rels/slide104.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image" Target="../media/image142.jpe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image" Target="../media/image142.jpe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145.jpe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image" Target="../media/image146.jpe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image" Target="../media/image147.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09.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148.jpe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149.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150.jp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150.jp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151.jp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151.jpg"/><Relationship Id="rId2" Type="http://schemas.openxmlformats.org/officeDocument/2006/relationships/image" Target="../media/image152.jp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148.jpe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153.jp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microsoft.com/office/2007/relationships/hdphoto" Target="../media/hdphoto18.wdp"/><Relationship Id="rId2" Type="http://schemas.openxmlformats.org/officeDocument/2006/relationships/image" Target="../media/image154.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microsoft.com/office/2007/relationships/hdphoto" Target="../media/hdphoto19.wdp"/><Relationship Id="rId2" Type="http://schemas.openxmlformats.org/officeDocument/2006/relationships/image" Target="../media/image155.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156.jp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157.emf"/><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14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F1098-BAE0-43DC-A617-D77CCBDAF547}"/>
              </a:ext>
            </a:extLst>
          </p:cNvPr>
          <p:cNvSpPr>
            <a:spLocks noGrp="1"/>
          </p:cNvSpPr>
          <p:nvPr>
            <p:ph type="title"/>
          </p:nvPr>
        </p:nvSpPr>
        <p:spPr/>
        <p:txBody>
          <a:bodyPr/>
          <a:lstStyle/>
          <a:p>
            <a:endParaRPr lang="en-GB"/>
          </a:p>
        </p:txBody>
      </p:sp>
      <p:pic>
        <p:nvPicPr>
          <p:cNvPr id="5" name="Content Placeholder 4" descr="A picture containing sculpture, outdoor, building&#10;&#10;Description generated with high confidence">
            <a:extLst>
              <a:ext uri="{FF2B5EF4-FFF2-40B4-BE49-F238E27FC236}">
                <a16:creationId xmlns:a16="http://schemas.microsoft.com/office/drawing/2014/main" id="{EA472D07-55D3-45D7-AD1C-FBAF8B839AA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5496" y="44624"/>
            <a:ext cx="4536504" cy="6804758"/>
          </a:xfrm>
        </p:spPr>
      </p:pic>
      <p:pic>
        <p:nvPicPr>
          <p:cNvPr id="7" name="Picture 6" descr="A picture containing indoor, wall&#10;&#10;Description generated with high confidence">
            <a:extLst>
              <a:ext uri="{FF2B5EF4-FFF2-40B4-BE49-F238E27FC236}">
                <a16:creationId xmlns:a16="http://schemas.microsoft.com/office/drawing/2014/main" id="{311C5788-CBAE-4228-935A-C1EEAF1573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38524" y="0"/>
            <a:ext cx="4572000" cy="6858000"/>
          </a:xfrm>
          <a:prstGeom prst="rect">
            <a:avLst/>
          </a:prstGeom>
        </p:spPr>
      </p:pic>
      <p:sp>
        <p:nvSpPr>
          <p:cNvPr id="3" name="TextBox 2">
            <a:extLst>
              <a:ext uri="{FF2B5EF4-FFF2-40B4-BE49-F238E27FC236}">
                <a16:creationId xmlns:a16="http://schemas.microsoft.com/office/drawing/2014/main" id="{8EC2C5D6-1447-486B-AF47-ABF5FA4E508A}"/>
              </a:ext>
            </a:extLst>
          </p:cNvPr>
          <p:cNvSpPr txBox="1"/>
          <p:nvPr/>
        </p:nvSpPr>
        <p:spPr>
          <a:xfrm>
            <a:off x="1115616" y="3508464"/>
            <a:ext cx="4406272" cy="3385542"/>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5400" dirty="0">
                <a:latin typeface="Chiller" panose="04020404031007020602" pitchFamily="82" charset="0"/>
              </a:rPr>
              <a:t>Welcome</a:t>
            </a:r>
            <a:r>
              <a:rPr lang="en-GB" sz="4000" dirty="0">
                <a:latin typeface="Chiller" panose="04020404031007020602" pitchFamily="82" charset="0"/>
              </a:rPr>
              <a:t> </a:t>
            </a:r>
            <a:br>
              <a:rPr lang="en-GB" sz="4000" dirty="0">
                <a:latin typeface="Chiller" panose="04020404031007020602" pitchFamily="82" charset="0"/>
              </a:rPr>
            </a:br>
            <a:r>
              <a:rPr lang="en-GB" sz="4000" dirty="0">
                <a:latin typeface="Chiller" panose="04020404031007020602" pitchFamily="82" charset="0"/>
              </a:rPr>
              <a:t>to </a:t>
            </a:r>
            <a:r>
              <a:rPr lang="en-GB" sz="3600" dirty="0">
                <a:latin typeface="Chiller" panose="04020404031007020602" pitchFamily="82" charset="0"/>
              </a:rPr>
              <a:t>HPRS5028/6028</a:t>
            </a:r>
            <a:endParaRPr lang="en-GB" sz="4000" dirty="0">
              <a:latin typeface="Chiller" panose="04020404031007020602" pitchFamily="82" charset="0"/>
            </a:endParaRPr>
          </a:p>
          <a:p>
            <a:pPr algn="ctr"/>
            <a:r>
              <a:rPr lang="en-GB" sz="6000" dirty="0">
                <a:latin typeface="Chiller" panose="04020404031007020602" pitchFamily="82" charset="0"/>
              </a:rPr>
              <a:t>Romano-Celtic Religion!</a:t>
            </a:r>
          </a:p>
        </p:txBody>
      </p:sp>
    </p:spTree>
    <p:extLst>
      <p:ext uri="{BB962C8B-B14F-4D97-AF65-F5344CB8AC3E}">
        <p14:creationId xmlns:p14="http://schemas.microsoft.com/office/powerpoint/2010/main" val="286576113"/>
      </p:ext>
    </p:extLst>
  </p:cSld>
  <p:clrMapOvr>
    <a:masterClrMapping/>
  </p:clrMapOvr>
  <mc:AlternateContent xmlns:mc="http://schemas.openxmlformats.org/markup-compatibility/2006" xmlns:p14="http://schemas.microsoft.com/office/powerpoint/2010/main">
    <mc:Choice Requires="p14">
      <p:transition spd="slow" p14:dur="3750">
        <p:randomBar dir="vert"/>
      </p:transition>
    </mc:Choice>
    <mc:Fallback xmlns="">
      <p:transition spd="slow">
        <p:randomBar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F1098-BAE0-43DC-A617-D77CCBDAF547}"/>
              </a:ext>
            </a:extLst>
          </p:cNvPr>
          <p:cNvSpPr>
            <a:spLocks noGrp="1"/>
          </p:cNvSpPr>
          <p:nvPr>
            <p:ph type="title"/>
          </p:nvPr>
        </p:nvSpPr>
        <p:spPr/>
        <p:txBody>
          <a:bodyPr/>
          <a:lstStyle/>
          <a:p>
            <a:endParaRPr lang="en-GB"/>
          </a:p>
        </p:txBody>
      </p:sp>
      <p:pic>
        <p:nvPicPr>
          <p:cNvPr id="5" name="Content Placeholder 4" descr="A picture containing sculpture, outdoor, building&#10;&#10;Description generated with high confidence">
            <a:extLst>
              <a:ext uri="{FF2B5EF4-FFF2-40B4-BE49-F238E27FC236}">
                <a16:creationId xmlns:a16="http://schemas.microsoft.com/office/drawing/2014/main" id="{EA472D07-55D3-45D7-AD1C-FBAF8B839AA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5496" y="44624"/>
            <a:ext cx="4536504" cy="6804758"/>
          </a:xfrm>
        </p:spPr>
      </p:pic>
      <p:pic>
        <p:nvPicPr>
          <p:cNvPr id="7" name="Picture 6" descr="A picture containing indoor, wall&#10;&#10;Description generated with high confidence">
            <a:extLst>
              <a:ext uri="{FF2B5EF4-FFF2-40B4-BE49-F238E27FC236}">
                <a16:creationId xmlns:a16="http://schemas.microsoft.com/office/drawing/2014/main" id="{311C5788-CBAE-4228-935A-C1EEAF1573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38524" y="0"/>
            <a:ext cx="4572000" cy="6858000"/>
          </a:xfrm>
          <a:prstGeom prst="rect">
            <a:avLst/>
          </a:prstGeom>
        </p:spPr>
      </p:pic>
      <p:sp>
        <p:nvSpPr>
          <p:cNvPr id="3" name="TextBox 2">
            <a:extLst>
              <a:ext uri="{FF2B5EF4-FFF2-40B4-BE49-F238E27FC236}">
                <a16:creationId xmlns:a16="http://schemas.microsoft.com/office/drawing/2014/main" id="{8EC2C5D6-1447-486B-AF47-ABF5FA4E508A}"/>
              </a:ext>
            </a:extLst>
          </p:cNvPr>
          <p:cNvSpPr txBox="1"/>
          <p:nvPr/>
        </p:nvSpPr>
        <p:spPr>
          <a:xfrm>
            <a:off x="51224" y="5514087"/>
            <a:ext cx="4505048" cy="1323439"/>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r"/>
            <a:r>
              <a:rPr lang="en-GB" sz="4000" dirty="0">
                <a:latin typeface="Chiller" panose="04020404031007020602" pitchFamily="82" charset="0"/>
              </a:rPr>
              <a:t>First Question: What is</a:t>
            </a:r>
          </a:p>
          <a:p>
            <a:pPr algn="r"/>
            <a:r>
              <a:rPr lang="en-GB" sz="4000" dirty="0">
                <a:latin typeface="Chiller" panose="04020404031007020602" pitchFamily="82" charset="0"/>
              </a:rPr>
              <a:t>Romano-Celtic Religion ?</a:t>
            </a:r>
          </a:p>
        </p:txBody>
      </p:sp>
    </p:spTree>
    <p:extLst>
      <p:ext uri="{BB962C8B-B14F-4D97-AF65-F5344CB8AC3E}">
        <p14:creationId xmlns:p14="http://schemas.microsoft.com/office/powerpoint/2010/main" val="19327482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1" nodeType="afterEffect">
                                  <p:stCondLst>
                                    <p:cond delay="0"/>
                                  </p:stCondLst>
                                  <p:iterate type="lt">
                                    <p:tmPct val="0"/>
                                  </p:iterate>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par>
                          <p:cTn id="8" fill="hold">
                            <p:stCondLst>
                              <p:cond delay="2000"/>
                            </p:stCondLst>
                            <p:childTnLst>
                              <p:par>
                                <p:cTn id="9" presetID="34" presetClass="emph" presetSubtype="0" fill="hold" grpId="0" nodeType="afterEffect">
                                  <p:stCondLst>
                                    <p:cond delay="1500"/>
                                  </p:stCondLst>
                                  <p:iterate type="lt">
                                    <p:tmPct val="10000"/>
                                  </p:iterate>
                                  <p:childTnLst>
                                    <p:animMotion origin="layout" path="M 0.0 0.0 L 0.0 -0.07213" pathEditMode="relative" ptsTypes="">
                                      <p:cBhvr>
                                        <p:cTn id="10" dur="875" accel="50000" decel="50000" autoRev="1" fill="hold">
                                          <p:stCondLst>
                                            <p:cond delay="0"/>
                                          </p:stCondLst>
                                        </p:cTn>
                                        <p:tgtEl>
                                          <p:spTgt spid="3"/>
                                        </p:tgtEl>
                                        <p:attrNameLst>
                                          <p:attrName>ppt_x</p:attrName>
                                          <p:attrName>ppt_y</p:attrName>
                                        </p:attrNameLst>
                                      </p:cBhvr>
                                    </p:animMotion>
                                    <p:animRot by="1500000">
                                      <p:cBhvr>
                                        <p:cTn id="11" dur="438" fill="hold">
                                          <p:stCondLst>
                                            <p:cond delay="0"/>
                                          </p:stCondLst>
                                        </p:cTn>
                                        <p:tgtEl>
                                          <p:spTgt spid="3"/>
                                        </p:tgtEl>
                                        <p:attrNameLst>
                                          <p:attrName>r</p:attrName>
                                        </p:attrNameLst>
                                      </p:cBhvr>
                                    </p:animRot>
                                    <p:animRot by="-1500000">
                                      <p:cBhvr>
                                        <p:cTn id="12" dur="438" fill="hold">
                                          <p:stCondLst>
                                            <p:cond delay="438"/>
                                          </p:stCondLst>
                                        </p:cTn>
                                        <p:tgtEl>
                                          <p:spTgt spid="3"/>
                                        </p:tgtEl>
                                        <p:attrNameLst>
                                          <p:attrName>r</p:attrName>
                                        </p:attrNameLst>
                                      </p:cBhvr>
                                    </p:animRot>
                                    <p:animRot by="-1500000">
                                      <p:cBhvr>
                                        <p:cTn id="13" dur="438" fill="hold">
                                          <p:stCondLst>
                                            <p:cond delay="875"/>
                                          </p:stCondLst>
                                        </p:cTn>
                                        <p:tgtEl>
                                          <p:spTgt spid="3"/>
                                        </p:tgtEl>
                                        <p:attrNameLst>
                                          <p:attrName>r</p:attrName>
                                        </p:attrNameLst>
                                      </p:cBhvr>
                                    </p:animRot>
                                    <p:animRot by="1500000">
                                      <p:cBhvr>
                                        <p:cTn id="14" dur="438" fill="hold">
                                          <p:stCondLst>
                                            <p:cond delay="1313"/>
                                          </p:stCondLst>
                                        </p:cTn>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F1098-BAE0-43DC-A617-D77CCBDAF547}"/>
              </a:ext>
            </a:extLst>
          </p:cNvPr>
          <p:cNvSpPr>
            <a:spLocks noGrp="1"/>
          </p:cNvSpPr>
          <p:nvPr>
            <p:ph type="title"/>
          </p:nvPr>
        </p:nvSpPr>
        <p:spPr/>
        <p:txBody>
          <a:bodyPr/>
          <a:lstStyle/>
          <a:p>
            <a:endParaRPr lang="en-GB"/>
          </a:p>
        </p:txBody>
      </p:sp>
      <p:pic>
        <p:nvPicPr>
          <p:cNvPr id="5" name="Content Placeholder 4" descr="A picture containing sculpture, outdoor, building&#10;&#10;Description generated with high confidence">
            <a:extLst>
              <a:ext uri="{FF2B5EF4-FFF2-40B4-BE49-F238E27FC236}">
                <a16:creationId xmlns:a16="http://schemas.microsoft.com/office/drawing/2014/main" id="{EA472D07-55D3-45D7-AD1C-FBAF8B839AA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5496" y="44624"/>
            <a:ext cx="4536504" cy="6804758"/>
          </a:xfrm>
        </p:spPr>
      </p:pic>
      <p:pic>
        <p:nvPicPr>
          <p:cNvPr id="7" name="Picture 6" descr="A picture containing indoor, wall&#10;&#10;Description generated with high confidence">
            <a:extLst>
              <a:ext uri="{FF2B5EF4-FFF2-40B4-BE49-F238E27FC236}">
                <a16:creationId xmlns:a16="http://schemas.microsoft.com/office/drawing/2014/main" id="{311C5788-CBAE-4228-935A-C1EEAF1573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38524" y="0"/>
            <a:ext cx="4572000" cy="6858000"/>
          </a:xfrm>
          <a:prstGeom prst="rect">
            <a:avLst/>
          </a:prstGeom>
        </p:spPr>
      </p:pic>
      <p:sp>
        <p:nvSpPr>
          <p:cNvPr id="3" name="TextBox 2">
            <a:extLst>
              <a:ext uri="{FF2B5EF4-FFF2-40B4-BE49-F238E27FC236}">
                <a16:creationId xmlns:a16="http://schemas.microsoft.com/office/drawing/2014/main" id="{8EC2C5D6-1447-486B-AF47-ABF5FA4E508A}"/>
              </a:ext>
            </a:extLst>
          </p:cNvPr>
          <p:cNvSpPr txBox="1"/>
          <p:nvPr/>
        </p:nvSpPr>
        <p:spPr>
          <a:xfrm>
            <a:off x="-36512" y="2923688"/>
            <a:ext cx="4505048" cy="2585323"/>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457200" indent="-457200">
              <a:buFont typeface="Arial" panose="020B0604020202020204" pitchFamily="34" charset="0"/>
              <a:buChar char="•"/>
            </a:pPr>
            <a:r>
              <a:rPr lang="en-GB" dirty="0"/>
              <a:t>Jupiter on horseback</a:t>
            </a:r>
          </a:p>
          <a:p>
            <a:pPr marL="457200" indent="-457200">
              <a:buFont typeface="Arial" panose="020B0604020202020204" pitchFamily="34" charset="0"/>
              <a:buChar char="•"/>
            </a:pPr>
            <a:r>
              <a:rPr lang="en-GB" dirty="0"/>
              <a:t>“Giant”</a:t>
            </a:r>
          </a:p>
          <a:p>
            <a:pPr marL="457200" indent="-457200">
              <a:buFont typeface="Arial" panose="020B0604020202020204" pitchFamily="34" charset="0"/>
              <a:buChar char="•"/>
            </a:pPr>
            <a:r>
              <a:rPr lang="en-GB" dirty="0"/>
              <a:t>Underneath: </a:t>
            </a:r>
          </a:p>
          <a:p>
            <a:pPr marL="914400" lvl="1" indent="-457200">
              <a:buFont typeface="Arial" panose="020B0604020202020204" pitchFamily="34" charset="0"/>
              <a:buChar char="•"/>
            </a:pPr>
            <a:r>
              <a:rPr lang="en-GB" dirty="0"/>
              <a:t>Often 4 seasons or 7 days of the week (the planets),</a:t>
            </a:r>
          </a:p>
          <a:p>
            <a:pPr marL="914400" lvl="1" indent="-457200">
              <a:buFont typeface="Arial" panose="020B0604020202020204" pitchFamily="34" charset="0"/>
              <a:buChar char="•"/>
            </a:pPr>
            <a:r>
              <a:rPr lang="en-GB" dirty="0"/>
              <a:t>a column, </a:t>
            </a:r>
          </a:p>
          <a:p>
            <a:pPr marL="914400" lvl="1" indent="-457200">
              <a:buFont typeface="Arial" panose="020B0604020202020204" pitchFamily="34" charset="0"/>
              <a:buChar char="•"/>
            </a:pPr>
            <a:r>
              <a:rPr lang="en-GB" dirty="0"/>
              <a:t>a base depicting four deities</a:t>
            </a:r>
          </a:p>
          <a:p>
            <a:pPr marL="1371600" lvl="2" indent="-457200">
              <a:buFont typeface="Arial" panose="020B0604020202020204" pitchFamily="34" charset="0"/>
              <a:buChar char="•"/>
            </a:pPr>
            <a:r>
              <a:rPr lang="en-GB" dirty="0"/>
              <a:t>Mars, Mercury, Hercules, Minerva/Juno</a:t>
            </a:r>
          </a:p>
        </p:txBody>
      </p:sp>
      <p:sp>
        <p:nvSpPr>
          <p:cNvPr id="6" name="TextBox 5">
            <a:extLst>
              <a:ext uri="{FF2B5EF4-FFF2-40B4-BE49-F238E27FC236}">
                <a16:creationId xmlns:a16="http://schemas.microsoft.com/office/drawing/2014/main" id="{43BACE5E-A42E-4C10-A661-FEF5788E2155}"/>
              </a:ext>
            </a:extLst>
          </p:cNvPr>
          <p:cNvSpPr txBox="1"/>
          <p:nvPr/>
        </p:nvSpPr>
        <p:spPr>
          <a:xfrm>
            <a:off x="4466516" y="3933056"/>
            <a:ext cx="4505048" cy="646331"/>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457200" indent="-457200">
              <a:buFont typeface="Arial" panose="020B0604020202020204" pitchFamily="34" charset="0"/>
              <a:buChar char="•"/>
            </a:pPr>
            <a:r>
              <a:rPr lang="en-GB" dirty="0"/>
              <a:t>What is Celtic about it…?</a:t>
            </a:r>
          </a:p>
          <a:p>
            <a:pPr marL="457200" indent="-457200">
              <a:buFont typeface="Arial" panose="020B0604020202020204" pitchFamily="34" charset="0"/>
              <a:buChar char="•"/>
            </a:pPr>
            <a:r>
              <a:rPr lang="en-GB" dirty="0"/>
              <a:t>What makes it “Romano-Celtic” ?</a:t>
            </a:r>
          </a:p>
        </p:txBody>
      </p:sp>
    </p:spTree>
    <p:extLst>
      <p:ext uri="{BB962C8B-B14F-4D97-AF65-F5344CB8AC3E}">
        <p14:creationId xmlns:p14="http://schemas.microsoft.com/office/powerpoint/2010/main" val="1550990870"/>
      </p:ext>
    </p:extLst>
  </p:cSld>
  <p:clrMapOvr>
    <a:masterClrMapping/>
  </p:clrMapOvr>
  <mc:AlternateContent xmlns:mc="http://schemas.openxmlformats.org/markup-compatibility/2006" xmlns:p14="http://schemas.microsoft.com/office/powerpoint/2010/main">
    <mc:Choice Requires="p14">
      <p:transition spd="slow" p14:dur="37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250"/>
                                        <p:tgtEl>
                                          <p:spTgt spid="3"/>
                                        </p:tgtEl>
                                      </p:cBhvr>
                                    </p:animEffect>
                                    <p:anim calcmode="lin" valueType="num">
                                      <p:cBhvr>
                                        <p:cTn id="8" dur="1250" fill="hold"/>
                                        <p:tgtEl>
                                          <p:spTgt spid="3"/>
                                        </p:tgtEl>
                                        <p:attrNameLst>
                                          <p:attrName>ppt_x</p:attrName>
                                        </p:attrNameLst>
                                      </p:cBhvr>
                                      <p:tavLst>
                                        <p:tav tm="0">
                                          <p:val>
                                            <p:strVal val="#ppt_x"/>
                                          </p:val>
                                        </p:tav>
                                        <p:tav tm="100000">
                                          <p:val>
                                            <p:strVal val="#ppt_x"/>
                                          </p:val>
                                        </p:tav>
                                      </p:tavLst>
                                    </p:anim>
                                    <p:anim calcmode="lin" valueType="num">
                                      <p:cBhvr>
                                        <p:cTn id="9" dur="125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50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250"/>
                                        <p:tgtEl>
                                          <p:spTgt spid="6"/>
                                        </p:tgtEl>
                                      </p:cBhvr>
                                    </p:animEffect>
                                    <p:anim calcmode="lin" valueType="num">
                                      <p:cBhvr>
                                        <p:cTn id="14" dur="1250" fill="hold"/>
                                        <p:tgtEl>
                                          <p:spTgt spid="6"/>
                                        </p:tgtEl>
                                        <p:attrNameLst>
                                          <p:attrName>ppt_x</p:attrName>
                                        </p:attrNameLst>
                                      </p:cBhvr>
                                      <p:tavLst>
                                        <p:tav tm="0">
                                          <p:val>
                                            <p:strVal val="#ppt_x"/>
                                          </p:val>
                                        </p:tav>
                                        <p:tav tm="100000">
                                          <p:val>
                                            <p:strVal val="#ppt_x"/>
                                          </p:val>
                                        </p:tav>
                                      </p:tavLst>
                                    </p:anim>
                                    <p:anim calcmode="lin" valueType="num">
                                      <p:cBhvr>
                                        <p:cTn id="15" dur="125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1C56F-6D91-447E-AC7B-EEB96647345E}"/>
              </a:ext>
            </a:extLst>
          </p:cNvPr>
          <p:cNvSpPr>
            <a:spLocks noGrp="1"/>
          </p:cNvSpPr>
          <p:nvPr>
            <p:ph type="title"/>
          </p:nvPr>
        </p:nvSpPr>
        <p:spPr/>
        <p:txBody>
          <a:bodyPr/>
          <a:lstStyle/>
          <a:p>
            <a:endParaRPr lang="en-GB"/>
          </a:p>
        </p:txBody>
      </p:sp>
      <p:pic>
        <p:nvPicPr>
          <p:cNvPr id="7" name="Picture 6" descr="A picture containing table&#10;&#10;Description generated with high confidence">
            <a:extLst>
              <a:ext uri="{FF2B5EF4-FFF2-40B4-BE49-F238E27FC236}">
                <a16:creationId xmlns:a16="http://schemas.microsoft.com/office/drawing/2014/main" id="{3EFD5C87-B551-4637-8E90-3A3FA36696F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65004" y="27384"/>
            <a:ext cx="5143500" cy="6858000"/>
          </a:xfrm>
          <a:prstGeom prst="rect">
            <a:avLst/>
          </a:prstGeom>
        </p:spPr>
      </p:pic>
      <p:sp>
        <p:nvSpPr>
          <p:cNvPr id="4" name="Content Placeholder 3">
            <a:extLst>
              <a:ext uri="{FF2B5EF4-FFF2-40B4-BE49-F238E27FC236}">
                <a16:creationId xmlns:a16="http://schemas.microsoft.com/office/drawing/2014/main" id="{8430F434-8D18-4E01-A394-B4E6B5C1D32D}"/>
              </a:ext>
            </a:extLst>
          </p:cNvPr>
          <p:cNvSpPr>
            <a:spLocks noGrp="1"/>
          </p:cNvSpPr>
          <p:nvPr>
            <p:ph idx="1"/>
          </p:nvPr>
        </p:nvSpPr>
        <p:spPr/>
        <p:txBody>
          <a:bodyPr/>
          <a:lstStyle/>
          <a:p>
            <a:endParaRPr lang="en-GB"/>
          </a:p>
        </p:txBody>
      </p:sp>
      <p:pic>
        <p:nvPicPr>
          <p:cNvPr id="8" name="Content Placeholder 4" descr="A stone building&#10;&#10;Description generated with very high confidence">
            <a:extLst>
              <a:ext uri="{FF2B5EF4-FFF2-40B4-BE49-F238E27FC236}">
                <a16:creationId xmlns:a16="http://schemas.microsoft.com/office/drawing/2014/main" id="{EE96BA63-4C82-4E70-80A9-4E48EDBD31B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4572000" cy="6858002"/>
          </a:xfrm>
          <a:prstGeom prst="rect">
            <a:avLst/>
          </a:prstGeom>
        </p:spPr>
      </p:pic>
    </p:spTree>
    <p:extLst>
      <p:ext uri="{BB962C8B-B14F-4D97-AF65-F5344CB8AC3E}">
        <p14:creationId xmlns:p14="http://schemas.microsoft.com/office/powerpoint/2010/main" val="3917310118"/>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1C56F-6D91-447E-AC7B-EEB96647345E}"/>
              </a:ext>
            </a:extLst>
          </p:cNvPr>
          <p:cNvSpPr>
            <a:spLocks noGrp="1"/>
          </p:cNvSpPr>
          <p:nvPr>
            <p:ph type="title"/>
          </p:nvPr>
        </p:nvSpPr>
        <p:spPr/>
        <p:txBody>
          <a:bodyPr/>
          <a:lstStyle/>
          <a:p>
            <a:endParaRPr lang="en-GB"/>
          </a:p>
        </p:txBody>
      </p:sp>
      <p:pic>
        <p:nvPicPr>
          <p:cNvPr id="5" name="Content Placeholder 4" descr="A stone building&#10;&#10;Description generated with very high confidence">
            <a:extLst>
              <a:ext uri="{FF2B5EF4-FFF2-40B4-BE49-F238E27FC236}">
                <a16:creationId xmlns:a16="http://schemas.microsoft.com/office/drawing/2014/main" id="{6D68F852-A55D-42D1-8B65-6666522451A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 y="-109537"/>
            <a:ext cx="5225651" cy="6967537"/>
          </a:xfrm>
        </p:spPr>
      </p:pic>
      <p:pic>
        <p:nvPicPr>
          <p:cNvPr id="7" name="Picture 6" descr="A picture containing table&#10;&#10;Description generated with high confidence">
            <a:extLst>
              <a:ext uri="{FF2B5EF4-FFF2-40B4-BE49-F238E27FC236}">
                <a16:creationId xmlns:a16="http://schemas.microsoft.com/office/drawing/2014/main" id="{3EFD5C87-B551-4637-8E90-3A3FA36696F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65004" y="12636"/>
            <a:ext cx="5143500" cy="6858000"/>
          </a:xfrm>
          <a:prstGeom prst="rect">
            <a:avLst/>
          </a:prstGeom>
        </p:spPr>
      </p:pic>
    </p:spTree>
    <p:extLst>
      <p:ext uri="{BB962C8B-B14F-4D97-AF65-F5344CB8AC3E}">
        <p14:creationId xmlns:p14="http://schemas.microsoft.com/office/powerpoint/2010/main" val="3732264105"/>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able&#10;&#10;Description generated with high confidence">
            <a:extLst>
              <a:ext uri="{FF2B5EF4-FFF2-40B4-BE49-F238E27FC236}">
                <a16:creationId xmlns:a16="http://schemas.microsoft.com/office/drawing/2014/main" id="{34872035-C0BB-4290-B861-AE088BC4298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65004" y="27384"/>
            <a:ext cx="5143500" cy="6858000"/>
          </a:xfrm>
          <a:prstGeom prst="rect">
            <a:avLst/>
          </a:prstGeom>
        </p:spPr>
      </p:pic>
      <p:sp>
        <p:nvSpPr>
          <p:cNvPr id="2" name="Title 1">
            <a:extLst>
              <a:ext uri="{FF2B5EF4-FFF2-40B4-BE49-F238E27FC236}">
                <a16:creationId xmlns:a16="http://schemas.microsoft.com/office/drawing/2014/main" id="{582682D6-40ED-49A7-8A1C-919268347EA1}"/>
              </a:ext>
            </a:extLst>
          </p:cNvPr>
          <p:cNvSpPr>
            <a:spLocks noGrp="1"/>
          </p:cNvSpPr>
          <p:nvPr>
            <p:ph type="title"/>
          </p:nvPr>
        </p:nvSpPr>
        <p:spPr/>
        <p:txBody>
          <a:bodyPr/>
          <a:lstStyle/>
          <a:p>
            <a:endParaRPr lang="en-GB"/>
          </a:p>
        </p:txBody>
      </p:sp>
      <p:pic>
        <p:nvPicPr>
          <p:cNvPr id="7" name="Picture 6" descr="A stone building&#10;&#10;Description generated with very high confidence">
            <a:extLst>
              <a:ext uri="{FF2B5EF4-FFF2-40B4-BE49-F238E27FC236}">
                <a16:creationId xmlns:a16="http://schemas.microsoft.com/office/drawing/2014/main" id="{734F2FE0-DA08-4C23-8392-52B02A6D1EB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728" y="-7680"/>
            <a:ext cx="4590893" cy="6858000"/>
          </a:xfrm>
          <a:prstGeom prst="rect">
            <a:avLst/>
          </a:prstGeom>
        </p:spPr>
      </p:pic>
      <p:sp>
        <p:nvSpPr>
          <p:cNvPr id="3" name="Content Placeholder 2">
            <a:extLst>
              <a:ext uri="{FF2B5EF4-FFF2-40B4-BE49-F238E27FC236}">
                <a16:creationId xmlns:a16="http://schemas.microsoft.com/office/drawing/2014/main" id="{E9E2F8ED-5EE4-454B-A1C4-03132FAA062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56993284"/>
      </p:ext>
    </p:extLst>
  </p:cSld>
  <p:clrMapOvr>
    <a:masterClrMapping/>
  </p:clrMapOvr>
  <mc:AlternateContent xmlns:mc="http://schemas.openxmlformats.org/markup-compatibility/2006" xmlns:p14="http://schemas.microsoft.com/office/powerpoint/2010/main">
    <mc:Choice Requires="p14">
      <p:transition spd="slow" p14:dur="3750">
        <p:randomBar dir="vert"/>
      </p:transition>
    </mc:Choice>
    <mc:Fallback xmlns="">
      <p:transition spd="slow">
        <p:randomBar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807CD-01E7-4F6D-96B2-0ABFFC8015DF}"/>
              </a:ext>
            </a:extLst>
          </p:cNvPr>
          <p:cNvSpPr>
            <a:spLocks noGrp="1"/>
          </p:cNvSpPr>
          <p:nvPr>
            <p:ph type="title"/>
          </p:nvPr>
        </p:nvSpPr>
        <p:spPr/>
        <p:txBody>
          <a:bodyPr/>
          <a:lstStyle/>
          <a:p>
            <a:endParaRPr lang="en-GB"/>
          </a:p>
        </p:txBody>
      </p:sp>
      <p:pic>
        <p:nvPicPr>
          <p:cNvPr id="5" name="Content Placeholder 4" descr="A close up of a rock&#10;&#10;Description generated with high confidence">
            <a:extLst>
              <a:ext uri="{FF2B5EF4-FFF2-40B4-BE49-F238E27FC236}">
                <a16:creationId xmlns:a16="http://schemas.microsoft.com/office/drawing/2014/main" id="{ABC9D6EF-1F39-44D0-8A34-9E2A942C057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586" y="-58993"/>
            <a:ext cx="9130414" cy="6846640"/>
          </a:xfrm>
        </p:spPr>
      </p:pic>
    </p:spTree>
    <p:extLst>
      <p:ext uri="{BB962C8B-B14F-4D97-AF65-F5344CB8AC3E}">
        <p14:creationId xmlns:p14="http://schemas.microsoft.com/office/powerpoint/2010/main" val="42320254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8236C-8289-4356-891E-628252A3967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398AF53D-9DD8-45DB-B808-46DF2CDDEF5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159" y="13453"/>
            <a:ext cx="9158317" cy="46085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a:extLst>
              <a:ext uri="{FF2B5EF4-FFF2-40B4-BE49-F238E27FC236}">
                <a16:creationId xmlns:a16="http://schemas.microsoft.com/office/drawing/2014/main" id="{8443C8F6-BD6D-4DA8-95EC-47AD30DB2014}"/>
              </a:ext>
            </a:extLst>
          </p:cNvPr>
          <p:cNvSpPr/>
          <p:nvPr/>
        </p:nvSpPr>
        <p:spPr>
          <a:xfrm>
            <a:off x="958645" y="5127524"/>
            <a:ext cx="7775011" cy="1229998"/>
          </a:xfrm>
          <a:prstGeom prst="rect">
            <a:avLst/>
          </a:prstGeom>
        </p:spPr>
        <p:txBody>
          <a:bodyPr wrap="square">
            <a:spAutoFit/>
          </a:bodyPr>
          <a:lstStyle/>
          <a:p>
            <a:r>
              <a:rPr lang="en-GB" dirty="0" err="1"/>
              <a:t>Epona</a:t>
            </a:r>
            <a:r>
              <a:rPr lang="en-GB" dirty="0"/>
              <a:t>, flanked by two horses, from Roman </a:t>
            </a:r>
            <a:r>
              <a:rPr lang="en-GB" dirty="0">
                <a:highlight>
                  <a:srgbClr val="0000FF"/>
                </a:highlight>
              </a:rPr>
              <a:t>Macedonia</a:t>
            </a:r>
          </a:p>
          <a:p>
            <a:r>
              <a:rPr lang="en-GB" dirty="0"/>
              <a:t>Etymology of the word “</a:t>
            </a:r>
            <a:r>
              <a:rPr lang="en-GB" dirty="0" err="1"/>
              <a:t>Epona</a:t>
            </a:r>
            <a:r>
              <a:rPr lang="en-GB" dirty="0"/>
              <a:t>”:</a:t>
            </a:r>
          </a:p>
          <a:p>
            <a:r>
              <a:rPr lang="en-GB" dirty="0"/>
              <a:t>	Celtic </a:t>
            </a:r>
            <a:r>
              <a:rPr lang="en-GB" i="1" dirty="0"/>
              <a:t>epos </a:t>
            </a:r>
            <a:r>
              <a:rPr lang="en-GB" dirty="0"/>
              <a:t>‘horse’ </a:t>
            </a:r>
            <a:r>
              <a:rPr lang="en-GB" dirty="0">
                <a:sym typeface="Wingdings" panose="05000000000000000000" pitchFamily="2" charset="2"/>
              </a:rPr>
              <a:t></a:t>
            </a:r>
            <a:r>
              <a:rPr lang="en-GB" b="1" dirty="0" err="1">
                <a:sym typeface="Wingdings" panose="05000000000000000000" pitchFamily="2" charset="2"/>
              </a:rPr>
              <a:t>Epona</a:t>
            </a:r>
            <a:r>
              <a:rPr lang="en-GB" dirty="0">
                <a:sym typeface="Wingdings" panose="05000000000000000000" pitchFamily="2" charset="2"/>
              </a:rPr>
              <a:t> ‘deified mare, mare-goddess’</a:t>
            </a:r>
          </a:p>
          <a:p>
            <a:r>
              <a:rPr lang="en-GB" dirty="0">
                <a:sym typeface="Wingdings" panose="05000000000000000000" pitchFamily="2" charset="2"/>
              </a:rPr>
              <a:t>Is she a “true Celtic goddess” ?!</a:t>
            </a:r>
            <a:endParaRPr lang="en-GB" dirty="0"/>
          </a:p>
        </p:txBody>
      </p:sp>
    </p:spTree>
    <p:extLst>
      <p:ext uri="{BB962C8B-B14F-4D97-AF65-F5344CB8AC3E}">
        <p14:creationId xmlns:p14="http://schemas.microsoft.com/office/powerpoint/2010/main" val="3172822978"/>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8236C-8289-4356-891E-628252A3967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398AF53D-9DD8-45DB-B808-46DF2CDDEF5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159" y="13453"/>
            <a:ext cx="9158317" cy="46085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Rectangle 2">
            <a:extLst>
              <a:ext uri="{FF2B5EF4-FFF2-40B4-BE49-F238E27FC236}">
                <a16:creationId xmlns:a16="http://schemas.microsoft.com/office/drawing/2014/main" id="{8A0C00B0-8F7B-48A1-80E9-4A809FEFDFB6}"/>
              </a:ext>
            </a:extLst>
          </p:cNvPr>
          <p:cNvSpPr/>
          <p:nvPr/>
        </p:nvSpPr>
        <p:spPr>
          <a:xfrm>
            <a:off x="179512" y="5157192"/>
            <a:ext cx="4572000" cy="923330"/>
          </a:xfrm>
          <a:prstGeom prst="rect">
            <a:avLst/>
          </a:prstGeom>
        </p:spPr>
        <p:txBody>
          <a:bodyPr>
            <a:spAutoFit/>
          </a:bodyPr>
          <a:lstStyle/>
          <a:p>
            <a:r>
              <a:rPr lang="en-GB" dirty="0">
                <a:hlinkClick r:id="rId4"/>
              </a:rPr>
              <a:t>https://www.facebook.com/228940357189598/videos/1837988716284746/</a:t>
            </a:r>
            <a:r>
              <a:rPr lang="en-GB" dirty="0"/>
              <a:t> MEONSTOKE EXCAVATION 2018</a:t>
            </a:r>
          </a:p>
        </p:txBody>
      </p:sp>
      <p:pic>
        <p:nvPicPr>
          <p:cNvPr id="7" name="Picture 6" descr="A picture containing ground, outdoor, bird, building&#10;&#10;Description generated with very high confidence">
            <a:extLst>
              <a:ext uri="{FF2B5EF4-FFF2-40B4-BE49-F238E27FC236}">
                <a16:creationId xmlns:a16="http://schemas.microsoft.com/office/drawing/2014/main" id="{B90BF627-FAD7-4D97-A394-3294D268CB5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71999" y="0"/>
            <a:ext cx="4572000" cy="6858000"/>
          </a:xfrm>
          <a:prstGeom prst="rect">
            <a:avLst/>
          </a:prstGeom>
        </p:spPr>
      </p:pic>
    </p:spTree>
    <p:extLst>
      <p:ext uri="{BB962C8B-B14F-4D97-AF65-F5344CB8AC3E}">
        <p14:creationId xmlns:p14="http://schemas.microsoft.com/office/powerpoint/2010/main" val="14268737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7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8236C-8289-4356-891E-628252A3967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398AF53D-9DD8-45DB-B808-46DF2CDDEF5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159" y="13453"/>
            <a:ext cx="9158317" cy="46085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Rectangle 2">
            <a:extLst>
              <a:ext uri="{FF2B5EF4-FFF2-40B4-BE49-F238E27FC236}">
                <a16:creationId xmlns:a16="http://schemas.microsoft.com/office/drawing/2014/main" id="{8A0C00B0-8F7B-48A1-80E9-4A809FEFDFB6}"/>
              </a:ext>
            </a:extLst>
          </p:cNvPr>
          <p:cNvSpPr/>
          <p:nvPr/>
        </p:nvSpPr>
        <p:spPr>
          <a:xfrm>
            <a:off x="179512" y="5157192"/>
            <a:ext cx="4572000" cy="923330"/>
          </a:xfrm>
          <a:prstGeom prst="rect">
            <a:avLst/>
          </a:prstGeom>
        </p:spPr>
        <p:txBody>
          <a:bodyPr>
            <a:spAutoFit/>
          </a:bodyPr>
          <a:lstStyle/>
          <a:p>
            <a:r>
              <a:rPr lang="en-GB" dirty="0">
                <a:hlinkClick r:id="rId4"/>
              </a:rPr>
              <a:t>https://www.facebook.com/228940357189598/videos/1837988716284746/</a:t>
            </a:r>
            <a:r>
              <a:rPr lang="en-GB" dirty="0"/>
              <a:t> MEONSTOKE EXCAVATION 2018</a:t>
            </a:r>
          </a:p>
        </p:txBody>
      </p:sp>
      <p:pic>
        <p:nvPicPr>
          <p:cNvPr id="7" name="Picture 6" descr="A picture containing ground, outdoor, bird, building&#10;&#10;Description generated with very high confidence">
            <a:extLst>
              <a:ext uri="{FF2B5EF4-FFF2-40B4-BE49-F238E27FC236}">
                <a16:creationId xmlns:a16="http://schemas.microsoft.com/office/drawing/2014/main" id="{B90BF627-FAD7-4D97-A394-3294D268CB5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71999" y="0"/>
            <a:ext cx="4572000" cy="6858000"/>
          </a:xfrm>
          <a:prstGeom prst="rect">
            <a:avLst/>
          </a:prstGeom>
        </p:spPr>
      </p:pic>
      <p:pic>
        <p:nvPicPr>
          <p:cNvPr id="6" name="Picture 5" descr="A picture containing animal, sky, mammal, photo&#10;&#10;Description generated with high confidence">
            <a:extLst>
              <a:ext uri="{FF2B5EF4-FFF2-40B4-BE49-F238E27FC236}">
                <a16:creationId xmlns:a16="http://schemas.microsoft.com/office/drawing/2014/main" id="{74104DEA-A51A-43F8-89BE-1EA7ED70E96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01886" y="312451"/>
            <a:ext cx="2087099" cy="31275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6" name="Picture 2" descr="Image result for horse coin gallic">
            <a:extLst>
              <a:ext uri="{FF2B5EF4-FFF2-40B4-BE49-F238E27FC236}">
                <a16:creationId xmlns:a16="http://schemas.microsoft.com/office/drawing/2014/main" id="{7E5352E7-C254-4699-A30C-1E05928416F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1230" y="3287067"/>
            <a:ext cx="5228059" cy="26697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8DA6C0BF-98C8-45F7-8EA5-4560BCD29222}"/>
              </a:ext>
            </a:extLst>
          </p:cNvPr>
          <p:cNvSpPr/>
          <p:nvPr/>
        </p:nvSpPr>
        <p:spPr>
          <a:xfrm>
            <a:off x="901186" y="2809907"/>
            <a:ext cx="1107996" cy="369332"/>
          </a:xfrm>
          <a:prstGeom prst="rect">
            <a:avLst/>
          </a:prstGeom>
        </p:spPr>
        <p:txBody>
          <a:bodyPr wrap="none">
            <a:spAutoFit/>
          </a:bodyPr>
          <a:lstStyle/>
          <a:p>
            <a:r>
              <a:rPr lang="en-GB" dirty="0" err="1">
                <a:highlight>
                  <a:srgbClr val="0000FF"/>
                </a:highlight>
              </a:rPr>
              <a:t>Redones</a:t>
            </a:r>
            <a:endParaRPr lang="en-GB" dirty="0">
              <a:highlight>
                <a:srgbClr val="0000FF"/>
              </a:highlight>
            </a:endParaRPr>
          </a:p>
        </p:txBody>
      </p:sp>
      <p:sp>
        <p:nvSpPr>
          <p:cNvPr id="10" name="TextBox 9">
            <a:extLst>
              <a:ext uri="{FF2B5EF4-FFF2-40B4-BE49-F238E27FC236}">
                <a16:creationId xmlns:a16="http://schemas.microsoft.com/office/drawing/2014/main" id="{7B6A6120-4F13-4C1E-8587-EE495A9C7EDC}"/>
              </a:ext>
            </a:extLst>
          </p:cNvPr>
          <p:cNvSpPr txBox="1"/>
          <p:nvPr/>
        </p:nvSpPr>
        <p:spPr>
          <a:xfrm>
            <a:off x="0" y="-21020"/>
            <a:ext cx="4505048" cy="1477328"/>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457200" indent="-457200">
              <a:buFont typeface="Arial" panose="020B0604020202020204" pitchFamily="34" charset="0"/>
              <a:buChar char="•"/>
            </a:pPr>
            <a:r>
              <a:rPr lang="en-GB" dirty="0"/>
              <a:t>What do we see here ?</a:t>
            </a:r>
          </a:p>
          <a:p>
            <a:pPr marL="457200" indent="-457200">
              <a:buFont typeface="Arial" panose="020B0604020202020204" pitchFamily="34" charset="0"/>
              <a:buChar char="•"/>
            </a:pPr>
            <a:r>
              <a:rPr lang="en-GB" dirty="0"/>
              <a:t>How useful are complementary sources? </a:t>
            </a:r>
          </a:p>
          <a:p>
            <a:pPr marL="457200" indent="-457200">
              <a:buFont typeface="Arial" panose="020B0604020202020204" pitchFamily="34" charset="0"/>
              <a:buChar char="•"/>
            </a:pPr>
            <a:r>
              <a:rPr lang="en-GB" dirty="0"/>
              <a:t>What about chronologies…?</a:t>
            </a:r>
          </a:p>
          <a:p>
            <a:pPr marL="457200" indent="-457200">
              <a:buFont typeface="Arial" panose="020B0604020202020204" pitchFamily="34" charset="0"/>
              <a:buChar char="•"/>
            </a:pPr>
            <a:r>
              <a:rPr lang="en-GB" dirty="0"/>
              <a:t>Source criticism?</a:t>
            </a:r>
          </a:p>
        </p:txBody>
      </p:sp>
    </p:spTree>
    <p:extLst>
      <p:ext uri="{BB962C8B-B14F-4D97-AF65-F5344CB8AC3E}">
        <p14:creationId xmlns:p14="http://schemas.microsoft.com/office/powerpoint/2010/main" val="32948509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1250"/>
                                  </p:stCondLst>
                                  <p:childTnLst>
                                    <p:set>
                                      <p:cBhvr>
                                        <p:cTn id="12" dur="1" fill="hold">
                                          <p:stCondLst>
                                            <p:cond delay="0"/>
                                          </p:stCondLst>
                                        </p:cTn>
                                        <p:tgtEl>
                                          <p:spTgt spid="1026"/>
                                        </p:tgtEl>
                                        <p:attrNameLst>
                                          <p:attrName>style.visibility</p:attrName>
                                        </p:attrNameLst>
                                      </p:cBhvr>
                                      <p:to>
                                        <p:strVal val="visible"/>
                                      </p:to>
                                    </p:set>
                                    <p:animEffect transition="in" filter="fade">
                                      <p:cBhvr>
                                        <p:cTn id="13" dur="1750"/>
                                        <p:tgtEl>
                                          <p:spTgt spid="1026"/>
                                        </p:tgtEl>
                                      </p:cBhvr>
                                    </p:animEffect>
                                    <p:anim calcmode="lin" valueType="num">
                                      <p:cBhvr>
                                        <p:cTn id="14" dur="1750" fill="hold"/>
                                        <p:tgtEl>
                                          <p:spTgt spid="1026"/>
                                        </p:tgtEl>
                                        <p:attrNameLst>
                                          <p:attrName>ppt_x</p:attrName>
                                        </p:attrNameLst>
                                      </p:cBhvr>
                                      <p:tavLst>
                                        <p:tav tm="0">
                                          <p:val>
                                            <p:strVal val="#ppt_x"/>
                                          </p:val>
                                        </p:tav>
                                        <p:tav tm="100000">
                                          <p:val>
                                            <p:strVal val="#ppt_x"/>
                                          </p:val>
                                        </p:tav>
                                      </p:tavLst>
                                    </p:anim>
                                    <p:anim calcmode="lin" valueType="num">
                                      <p:cBhvr>
                                        <p:cTn id="15" dur="1750" fill="hold"/>
                                        <p:tgtEl>
                                          <p:spTgt spid="1026"/>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750"/>
                                        <p:tgtEl>
                                          <p:spTgt spid="8"/>
                                        </p:tgtEl>
                                      </p:cBhvr>
                                    </p:animEffect>
                                    <p:anim calcmode="lin" valueType="num">
                                      <p:cBhvr>
                                        <p:cTn id="19" dur="1750" fill="hold"/>
                                        <p:tgtEl>
                                          <p:spTgt spid="8"/>
                                        </p:tgtEl>
                                        <p:attrNameLst>
                                          <p:attrName>ppt_x</p:attrName>
                                        </p:attrNameLst>
                                      </p:cBhvr>
                                      <p:tavLst>
                                        <p:tav tm="0">
                                          <p:val>
                                            <p:strVal val="#ppt_x"/>
                                          </p:val>
                                        </p:tav>
                                        <p:tav tm="100000">
                                          <p:val>
                                            <p:strVal val="#ppt_x"/>
                                          </p:val>
                                        </p:tav>
                                      </p:tavLst>
                                    </p:anim>
                                    <p:anim calcmode="lin" valueType="num">
                                      <p:cBhvr>
                                        <p:cTn id="20" dur="1750" fill="hold"/>
                                        <p:tgtEl>
                                          <p:spTgt spid="8"/>
                                        </p:tgtEl>
                                        <p:attrNameLst>
                                          <p:attrName>ppt_y</p:attrName>
                                        </p:attrNameLst>
                                      </p:cBhvr>
                                      <p:tavLst>
                                        <p:tav tm="0">
                                          <p:val>
                                            <p:strVal val="#ppt_y+.1"/>
                                          </p:val>
                                        </p:tav>
                                        <p:tav tm="100000">
                                          <p:val>
                                            <p:strVal val="#ppt_y"/>
                                          </p:val>
                                        </p:tav>
                                      </p:tavLst>
                                    </p:anim>
                                  </p:childTnLst>
                                </p:cTn>
                              </p:par>
                            </p:childTnLst>
                          </p:cTn>
                        </p:par>
                        <p:par>
                          <p:cTn id="21" fill="hold">
                            <p:stCondLst>
                              <p:cond delay="4000"/>
                            </p:stCondLst>
                            <p:childTnLst>
                              <p:par>
                                <p:cTn id="22" presetID="42" presetClass="entr" presetSubtype="0" fill="hold" grpId="0" nodeType="afterEffect">
                                  <p:stCondLst>
                                    <p:cond delay="575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1250"/>
                                        <p:tgtEl>
                                          <p:spTgt spid="10"/>
                                        </p:tgtEl>
                                      </p:cBhvr>
                                    </p:animEffect>
                                    <p:anim calcmode="lin" valueType="num">
                                      <p:cBhvr>
                                        <p:cTn id="25" dur="1250" fill="hold"/>
                                        <p:tgtEl>
                                          <p:spTgt spid="10"/>
                                        </p:tgtEl>
                                        <p:attrNameLst>
                                          <p:attrName>ppt_x</p:attrName>
                                        </p:attrNameLst>
                                      </p:cBhvr>
                                      <p:tavLst>
                                        <p:tav tm="0">
                                          <p:val>
                                            <p:strVal val="#ppt_x"/>
                                          </p:val>
                                        </p:tav>
                                        <p:tav tm="100000">
                                          <p:val>
                                            <p:strVal val="#ppt_x"/>
                                          </p:val>
                                        </p:tav>
                                      </p:tavLst>
                                    </p:anim>
                                    <p:anim calcmode="lin" valueType="num">
                                      <p:cBhvr>
                                        <p:cTn id="26" dur="125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4">
            <a:extLst>
              <a:ext uri="{FF2B5EF4-FFF2-40B4-BE49-F238E27FC236}">
                <a16:creationId xmlns:a16="http://schemas.microsoft.com/office/drawing/2014/main" id="{B583EE34-8C6B-4475-AB79-DA0476DBAD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59" y="13453"/>
            <a:ext cx="9158317" cy="46085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a:extLst>
              <a:ext uri="{FF2B5EF4-FFF2-40B4-BE49-F238E27FC236}">
                <a16:creationId xmlns:a16="http://schemas.microsoft.com/office/drawing/2014/main" id="{8CB45694-20E5-4D6E-A666-89171C61B354}"/>
              </a:ext>
            </a:extLst>
          </p:cNvPr>
          <p:cNvSpPr>
            <a:spLocks noGrp="1"/>
          </p:cNvSpPr>
          <p:nvPr>
            <p:ph type="title"/>
          </p:nvPr>
        </p:nvSpPr>
        <p:spPr/>
        <p:txBody>
          <a:bodyPr/>
          <a:lstStyle/>
          <a:p>
            <a:endParaRPr lang="en-GB"/>
          </a:p>
        </p:txBody>
      </p:sp>
      <p:pic>
        <p:nvPicPr>
          <p:cNvPr id="9" name="Content Placeholder 8" descr="A close up of a map&#10;&#10;Description generated with high confidence">
            <a:extLst>
              <a:ext uri="{FF2B5EF4-FFF2-40B4-BE49-F238E27FC236}">
                <a16:creationId xmlns:a16="http://schemas.microsoft.com/office/drawing/2014/main" id="{A36C7001-C5C8-4982-84E6-ED8AD252D53E}"/>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7260" y="1037871"/>
            <a:ext cx="9136739" cy="5847513"/>
          </a:xfrm>
        </p:spPr>
      </p:pic>
      <p:sp>
        <p:nvSpPr>
          <p:cNvPr id="11" name="Rectangle 10">
            <a:extLst>
              <a:ext uri="{FF2B5EF4-FFF2-40B4-BE49-F238E27FC236}">
                <a16:creationId xmlns:a16="http://schemas.microsoft.com/office/drawing/2014/main" id="{E40242B9-F074-4101-AEB7-825344643029}"/>
              </a:ext>
            </a:extLst>
          </p:cNvPr>
          <p:cNvSpPr/>
          <p:nvPr/>
        </p:nvSpPr>
        <p:spPr>
          <a:xfrm>
            <a:off x="2915816" y="6475215"/>
            <a:ext cx="4801379" cy="369332"/>
          </a:xfrm>
          <a:prstGeom prst="rect">
            <a:avLst/>
          </a:prstGeom>
        </p:spPr>
        <p:txBody>
          <a:bodyPr wrap="none">
            <a:spAutoFit/>
          </a:bodyPr>
          <a:lstStyle/>
          <a:p>
            <a:r>
              <a:rPr lang="en-GB" dirty="0">
                <a:solidFill>
                  <a:srgbClr val="0070C0"/>
                </a:solidFill>
              </a:rPr>
              <a:t>from : http://www.epona.net/distribution.html</a:t>
            </a:r>
          </a:p>
        </p:txBody>
      </p:sp>
    </p:spTree>
    <p:extLst>
      <p:ext uri="{BB962C8B-B14F-4D97-AF65-F5344CB8AC3E}">
        <p14:creationId xmlns:p14="http://schemas.microsoft.com/office/powerpoint/2010/main" val="1391960497"/>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4">
            <a:extLst>
              <a:ext uri="{FF2B5EF4-FFF2-40B4-BE49-F238E27FC236}">
                <a16:creationId xmlns:a16="http://schemas.microsoft.com/office/drawing/2014/main" id="{B583EE34-8C6B-4475-AB79-DA0476DBAD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59" y="13453"/>
            <a:ext cx="9158317" cy="46085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a:extLst>
              <a:ext uri="{FF2B5EF4-FFF2-40B4-BE49-F238E27FC236}">
                <a16:creationId xmlns:a16="http://schemas.microsoft.com/office/drawing/2014/main" id="{8CB45694-20E5-4D6E-A666-89171C61B354}"/>
              </a:ext>
            </a:extLst>
          </p:cNvPr>
          <p:cNvSpPr>
            <a:spLocks noGrp="1"/>
          </p:cNvSpPr>
          <p:nvPr>
            <p:ph type="title"/>
          </p:nvPr>
        </p:nvSpPr>
        <p:spPr/>
        <p:txBody>
          <a:bodyPr/>
          <a:lstStyle/>
          <a:p>
            <a:endParaRPr lang="en-GB"/>
          </a:p>
        </p:txBody>
      </p:sp>
      <p:pic>
        <p:nvPicPr>
          <p:cNvPr id="9" name="Content Placeholder 8" descr="A close up of a map&#10;&#10;Description generated with high confidence">
            <a:extLst>
              <a:ext uri="{FF2B5EF4-FFF2-40B4-BE49-F238E27FC236}">
                <a16:creationId xmlns:a16="http://schemas.microsoft.com/office/drawing/2014/main" id="{A36C7001-C5C8-4982-84E6-ED8AD252D53E}"/>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7260" y="1037871"/>
            <a:ext cx="9136739" cy="5847513"/>
          </a:xfrm>
        </p:spPr>
      </p:pic>
      <p:sp>
        <p:nvSpPr>
          <p:cNvPr id="11" name="Rectangle 10">
            <a:extLst>
              <a:ext uri="{FF2B5EF4-FFF2-40B4-BE49-F238E27FC236}">
                <a16:creationId xmlns:a16="http://schemas.microsoft.com/office/drawing/2014/main" id="{E40242B9-F074-4101-AEB7-825344643029}"/>
              </a:ext>
            </a:extLst>
          </p:cNvPr>
          <p:cNvSpPr/>
          <p:nvPr/>
        </p:nvSpPr>
        <p:spPr>
          <a:xfrm>
            <a:off x="2915816" y="6475215"/>
            <a:ext cx="4801379" cy="369332"/>
          </a:xfrm>
          <a:prstGeom prst="rect">
            <a:avLst/>
          </a:prstGeom>
        </p:spPr>
        <p:txBody>
          <a:bodyPr wrap="none">
            <a:spAutoFit/>
          </a:bodyPr>
          <a:lstStyle/>
          <a:p>
            <a:r>
              <a:rPr lang="en-GB" dirty="0">
                <a:solidFill>
                  <a:srgbClr val="0070C0"/>
                </a:solidFill>
              </a:rPr>
              <a:t>from : http://www.epona.net/distribution.html</a:t>
            </a:r>
          </a:p>
        </p:txBody>
      </p:sp>
      <p:sp>
        <p:nvSpPr>
          <p:cNvPr id="6" name="TextBox 5">
            <a:extLst>
              <a:ext uri="{FF2B5EF4-FFF2-40B4-BE49-F238E27FC236}">
                <a16:creationId xmlns:a16="http://schemas.microsoft.com/office/drawing/2014/main" id="{BF125E64-8923-4999-9B3A-BC35B4604E23}"/>
              </a:ext>
            </a:extLst>
          </p:cNvPr>
          <p:cNvSpPr txBox="1"/>
          <p:nvPr/>
        </p:nvSpPr>
        <p:spPr>
          <a:xfrm>
            <a:off x="4269549" y="1037871"/>
            <a:ext cx="4881609" cy="1754326"/>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457200" indent="-457200">
              <a:buFont typeface="Arial" panose="020B0604020202020204" pitchFamily="34" charset="0"/>
              <a:buChar char="•"/>
            </a:pPr>
            <a:r>
              <a:rPr lang="en-GB" dirty="0"/>
              <a:t>What does this map tell us…?</a:t>
            </a:r>
          </a:p>
          <a:p>
            <a:pPr marL="914400" lvl="1" indent="-457200">
              <a:buFont typeface="Arial" panose="020B0604020202020204" pitchFamily="34" charset="0"/>
              <a:buChar char="•"/>
            </a:pPr>
            <a:r>
              <a:rPr lang="en-GB" dirty="0"/>
              <a:t>about </a:t>
            </a:r>
            <a:r>
              <a:rPr lang="en-GB" dirty="0" err="1"/>
              <a:t>Epona</a:t>
            </a:r>
            <a:r>
              <a:rPr lang="en-GB" dirty="0"/>
              <a:t> ?</a:t>
            </a:r>
          </a:p>
          <a:p>
            <a:pPr marL="914400" lvl="1" indent="-457200">
              <a:buFont typeface="Arial" panose="020B0604020202020204" pitchFamily="34" charset="0"/>
              <a:buChar char="•"/>
            </a:pPr>
            <a:r>
              <a:rPr lang="en-GB" dirty="0">
                <a:solidFill>
                  <a:schemeClr val="tx2">
                    <a:lumMod val="20000"/>
                    <a:lumOff val="80000"/>
                  </a:schemeClr>
                </a:solidFill>
              </a:rPr>
              <a:t>about Celtic religion &amp; Celticity ?</a:t>
            </a:r>
          </a:p>
          <a:p>
            <a:pPr marL="914400" lvl="1" indent="-457200">
              <a:buFont typeface="Arial" panose="020B0604020202020204" pitchFamily="34" charset="0"/>
              <a:buChar char="•"/>
            </a:pPr>
            <a:r>
              <a:rPr lang="en-GB" dirty="0"/>
              <a:t>about Iron Age &amp; Roman times…?</a:t>
            </a:r>
          </a:p>
          <a:p>
            <a:pPr marL="914400" lvl="1" indent="-457200">
              <a:buFont typeface="Arial" panose="020B0604020202020204" pitchFamily="34" charset="0"/>
              <a:buChar char="•"/>
            </a:pPr>
            <a:r>
              <a:rPr lang="en-GB" dirty="0"/>
              <a:t>….?</a:t>
            </a:r>
          </a:p>
          <a:p>
            <a:pPr marL="914400" lvl="1" indent="-457200">
              <a:buFont typeface="Arial" panose="020B0604020202020204" pitchFamily="34" charset="0"/>
              <a:buChar char="•"/>
            </a:pPr>
            <a:endParaRPr lang="en-GB" dirty="0"/>
          </a:p>
        </p:txBody>
      </p:sp>
    </p:spTree>
    <p:extLst>
      <p:ext uri="{BB962C8B-B14F-4D97-AF65-F5344CB8AC3E}">
        <p14:creationId xmlns:p14="http://schemas.microsoft.com/office/powerpoint/2010/main" val="193240389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7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250"/>
                                        <p:tgtEl>
                                          <p:spTgt spid="6"/>
                                        </p:tgtEl>
                                      </p:cBhvr>
                                    </p:animEffect>
                                    <p:anim calcmode="lin" valueType="num">
                                      <p:cBhvr>
                                        <p:cTn id="8" dur="1250" fill="hold"/>
                                        <p:tgtEl>
                                          <p:spTgt spid="6"/>
                                        </p:tgtEl>
                                        <p:attrNameLst>
                                          <p:attrName>ppt_x</p:attrName>
                                        </p:attrNameLst>
                                      </p:cBhvr>
                                      <p:tavLst>
                                        <p:tav tm="0">
                                          <p:val>
                                            <p:strVal val="#ppt_x"/>
                                          </p:val>
                                        </p:tav>
                                        <p:tav tm="100000">
                                          <p:val>
                                            <p:strVal val="#ppt_x"/>
                                          </p:val>
                                        </p:tav>
                                      </p:tavLst>
                                    </p:anim>
                                    <p:anim calcmode="lin" valueType="num">
                                      <p:cBhvr>
                                        <p:cTn id="9" dur="125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4">
            <a:extLst>
              <a:ext uri="{FF2B5EF4-FFF2-40B4-BE49-F238E27FC236}">
                <a16:creationId xmlns:a16="http://schemas.microsoft.com/office/drawing/2014/main" id="{B583EE34-8C6B-4475-AB79-DA0476DBAD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59" y="52782"/>
            <a:ext cx="9158317" cy="46085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a:extLst>
              <a:ext uri="{FF2B5EF4-FFF2-40B4-BE49-F238E27FC236}">
                <a16:creationId xmlns:a16="http://schemas.microsoft.com/office/drawing/2014/main" id="{8CB45694-20E5-4D6E-A666-89171C61B354}"/>
              </a:ext>
            </a:extLst>
          </p:cNvPr>
          <p:cNvSpPr>
            <a:spLocks noGrp="1"/>
          </p:cNvSpPr>
          <p:nvPr>
            <p:ph type="title"/>
          </p:nvPr>
        </p:nvSpPr>
        <p:spPr/>
        <p:txBody>
          <a:bodyPr/>
          <a:lstStyle/>
          <a:p>
            <a:endParaRPr lang="en-GB"/>
          </a:p>
        </p:txBody>
      </p:sp>
      <p:pic>
        <p:nvPicPr>
          <p:cNvPr id="9" name="Content Placeholder 8" descr="A close up of a map&#10;&#10;Description generated with high confidence">
            <a:extLst>
              <a:ext uri="{FF2B5EF4-FFF2-40B4-BE49-F238E27FC236}">
                <a16:creationId xmlns:a16="http://schemas.microsoft.com/office/drawing/2014/main" id="{A36C7001-C5C8-4982-84E6-ED8AD252D53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260" y="1037871"/>
            <a:ext cx="9136739" cy="5847513"/>
          </a:xfrm>
        </p:spPr>
      </p:pic>
      <p:sp>
        <p:nvSpPr>
          <p:cNvPr id="6" name="TextBox 5">
            <a:extLst>
              <a:ext uri="{FF2B5EF4-FFF2-40B4-BE49-F238E27FC236}">
                <a16:creationId xmlns:a16="http://schemas.microsoft.com/office/drawing/2014/main" id="{BF125E64-8923-4999-9B3A-BC35B4604E23}"/>
              </a:ext>
            </a:extLst>
          </p:cNvPr>
          <p:cNvSpPr txBox="1"/>
          <p:nvPr/>
        </p:nvSpPr>
        <p:spPr>
          <a:xfrm>
            <a:off x="4269549" y="1037871"/>
            <a:ext cx="4881609" cy="1477328"/>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457200" indent="-457200">
              <a:buFont typeface="Arial" panose="020B0604020202020204" pitchFamily="34" charset="0"/>
              <a:buChar char="•"/>
            </a:pPr>
            <a:r>
              <a:rPr lang="en-GB" dirty="0"/>
              <a:t>What does this map tell us…?</a:t>
            </a:r>
          </a:p>
          <a:p>
            <a:pPr marL="914400" lvl="1" indent="-457200">
              <a:buFont typeface="Arial" panose="020B0604020202020204" pitchFamily="34" charset="0"/>
              <a:buChar char="•"/>
            </a:pPr>
            <a:r>
              <a:rPr lang="en-GB" dirty="0"/>
              <a:t>about </a:t>
            </a:r>
            <a:r>
              <a:rPr lang="en-GB" dirty="0" err="1"/>
              <a:t>Epona</a:t>
            </a:r>
            <a:r>
              <a:rPr lang="en-GB" dirty="0"/>
              <a:t>,</a:t>
            </a:r>
          </a:p>
          <a:p>
            <a:pPr marL="914400" lvl="1" indent="-457200">
              <a:buFont typeface="Arial" panose="020B0604020202020204" pitchFamily="34" charset="0"/>
              <a:buChar char="•"/>
            </a:pPr>
            <a:r>
              <a:rPr lang="en-GB" dirty="0"/>
              <a:t>about Celtic religion &amp; </a:t>
            </a:r>
            <a:r>
              <a:rPr lang="en-GB" dirty="0" err="1"/>
              <a:t>Celticitiy</a:t>
            </a:r>
            <a:endParaRPr lang="en-GB" dirty="0"/>
          </a:p>
          <a:p>
            <a:pPr marL="914400" lvl="1" indent="-457200">
              <a:buFont typeface="Arial" panose="020B0604020202020204" pitchFamily="34" charset="0"/>
              <a:buChar char="•"/>
            </a:pPr>
            <a:r>
              <a:rPr lang="en-GB" dirty="0"/>
              <a:t>about Iron Age &amp; Roman times…?</a:t>
            </a:r>
          </a:p>
          <a:p>
            <a:pPr marL="914400" lvl="1" indent="-457200">
              <a:buFont typeface="Arial" panose="020B0604020202020204" pitchFamily="34" charset="0"/>
              <a:buChar char="•"/>
            </a:pPr>
            <a:endParaRPr lang="en-GB" dirty="0"/>
          </a:p>
        </p:txBody>
      </p:sp>
      <p:pic>
        <p:nvPicPr>
          <p:cNvPr id="7" name="Picture 6" descr="A picture containing text, map&#10;&#10;Description generated with very high confidence">
            <a:extLst>
              <a:ext uri="{FF2B5EF4-FFF2-40B4-BE49-F238E27FC236}">
                <a16:creationId xmlns:a16="http://schemas.microsoft.com/office/drawing/2014/main" id="{518A0915-6104-4646-AF67-A1EAEA5DB1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5315" y="2211692"/>
            <a:ext cx="4410075" cy="33718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Rectangle 7">
            <a:extLst>
              <a:ext uri="{FF2B5EF4-FFF2-40B4-BE49-F238E27FC236}">
                <a16:creationId xmlns:a16="http://schemas.microsoft.com/office/drawing/2014/main" id="{ACEE1358-9861-4831-BECD-CCF532E833F8}"/>
              </a:ext>
            </a:extLst>
          </p:cNvPr>
          <p:cNvSpPr/>
          <p:nvPr/>
        </p:nvSpPr>
        <p:spPr>
          <a:xfrm>
            <a:off x="5868144" y="2623554"/>
            <a:ext cx="2916183" cy="369332"/>
          </a:xfrm>
          <a:prstGeom prst="rect">
            <a:avLst/>
          </a:prstGeom>
        </p:spPr>
        <p:txBody>
          <a:bodyPr wrap="none">
            <a:spAutoFit/>
          </a:bodyPr>
          <a:lstStyle/>
          <a:p>
            <a:r>
              <a:rPr lang="en-GB" dirty="0">
                <a:highlight>
                  <a:srgbClr val="800080"/>
                </a:highlight>
              </a:rPr>
              <a:t>spread of Celtic languages</a:t>
            </a:r>
          </a:p>
        </p:txBody>
      </p:sp>
    </p:spTree>
    <p:extLst>
      <p:ext uri="{BB962C8B-B14F-4D97-AF65-F5344CB8AC3E}">
        <p14:creationId xmlns:p14="http://schemas.microsoft.com/office/powerpoint/2010/main" val="667960285"/>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342C6-83EB-427A-BDA7-3BC99A5F2860}"/>
              </a:ext>
            </a:extLst>
          </p:cNvPr>
          <p:cNvSpPr>
            <a:spLocks noGrp="1"/>
          </p:cNvSpPr>
          <p:nvPr>
            <p:ph type="title"/>
          </p:nvPr>
        </p:nvSpPr>
        <p:spPr/>
        <p:txBody>
          <a:bodyPr/>
          <a:lstStyle/>
          <a:p>
            <a:endParaRPr lang="en-GB"/>
          </a:p>
        </p:txBody>
      </p:sp>
      <p:pic>
        <p:nvPicPr>
          <p:cNvPr id="5" name="Content Placeholder 4" descr="A close up of a map&#10;&#10;Description generated with high confidence">
            <a:extLst>
              <a:ext uri="{FF2B5EF4-FFF2-40B4-BE49-F238E27FC236}">
                <a16:creationId xmlns:a16="http://schemas.microsoft.com/office/drawing/2014/main" id="{0A24A956-2B49-43E8-8787-72CEEA99C3E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9144000" cy="6858000"/>
          </a:xfrm>
        </p:spPr>
      </p:pic>
    </p:spTree>
    <p:extLst>
      <p:ext uri="{BB962C8B-B14F-4D97-AF65-F5344CB8AC3E}">
        <p14:creationId xmlns:p14="http://schemas.microsoft.com/office/powerpoint/2010/main" val="2062392009"/>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2B804-553A-4C2F-A083-87AF44C1CAE6}"/>
              </a:ext>
            </a:extLst>
          </p:cNvPr>
          <p:cNvSpPr>
            <a:spLocks noGrp="1"/>
          </p:cNvSpPr>
          <p:nvPr>
            <p:ph type="title"/>
          </p:nvPr>
        </p:nvSpPr>
        <p:spPr/>
        <p:txBody>
          <a:bodyPr/>
          <a:lstStyle/>
          <a:p>
            <a:endParaRPr lang="en-GB"/>
          </a:p>
        </p:txBody>
      </p:sp>
      <p:pic>
        <p:nvPicPr>
          <p:cNvPr id="5" name="Content Placeholder 4" descr="A picture containing text, book, map&#10;&#10;Description generated with very high confidence">
            <a:extLst>
              <a:ext uri="{FF2B5EF4-FFF2-40B4-BE49-F238E27FC236}">
                <a16:creationId xmlns:a16="http://schemas.microsoft.com/office/drawing/2014/main" id="{09275B10-18A4-498A-8C31-3E9CF788F1A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6858000"/>
          </a:xfrm>
        </p:spPr>
      </p:pic>
      <p:sp>
        <p:nvSpPr>
          <p:cNvPr id="6" name="TextBox 5">
            <a:extLst>
              <a:ext uri="{FF2B5EF4-FFF2-40B4-BE49-F238E27FC236}">
                <a16:creationId xmlns:a16="http://schemas.microsoft.com/office/drawing/2014/main" id="{B9E87C15-DCD9-4A08-A117-AE9B756BDA17}"/>
              </a:ext>
            </a:extLst>
          </p:cNvPr>
          <p:cNvSpPr txBox="1"/>
          <p:nvPr/>
        </p:nvSpPr>
        <p:spPr>
          <a:xfrm>
            <a:off x="4262391" y="30181"/>
            <a:ext cx="4881609" cy="92333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457200" indent="-457200">
              <a:buFont typeface="Arial" panose="020B0604020202020204" pitchFamily="34" charset="0"/>
              <a:buChar char="•"/>
            </a:pPr>
            <a:r>
              <a:rPr lang="en-GB" dirty="0"/>
              <a:t>By comparing these maps…</a:t>
            </a:r>
            <a:br>
              <a:rPr lang="en-GB" dirty="0"/>
            </a:br>
            <a:r>
              <a:rPr lang="en-GB" dirty="0"/>
              <a:t>what does it mean to be “Celtic”?</a:t>
            </a:r>
          </a:p>
          <a:p>
            <a:pPr marL="914400" lvl="1" indent="-457200">
              <a:buFont typeface="Arial" panose="020B0604020202020204" pitchFamily="34" charset="0"/>
              <a:buChar char="•"/>
            </a:pPr>
            <a:r>
              <a:rPr lang="en-GB" dirty="0"/>
              <a:t>How can one define “Celticity”?</a:t>
            </a:r>
          </a:p>
        </p:txBody>
      </p:sp>
    </p:spTree>
    <p:extLst>
      <p:ext uri="{BB962C8B-B14F-4D97-AF65-F5344CB8AC3E}">
        <p14:creationId xmlns:p14="http://schemas.microsoft.com/office/powerpoint/2010/main" val="112499742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7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250"/>
                                        <p:tgtEl>
                                          <p:spTgt spid="6"/>
                                        </p:tgtEl>
                                      </p:cBhvr>
                                    </p:animEffect>
                                    <p:anim calcmode="lin" valueType="num">
                                      <p:cBhvr>
                                        <p:cTn id="8" dur="1250" fill="hold"/>
                                        <p:tgtEl>
                                          <p:spTgt spid="6"/>
                                        </p:tgtEl>
                                        <p:attrNameLst>
                                          <p:attrName>ppt_x</p:attrName>
                                        </p:attrNameLst>
                                      </p:cBhvr>
                                      <p:tavLst>
                                        <p:tav tm="0">
                                          <p:val>
                                            <p:strVal val="#ppt_x"/>
                                          </p:val>
                                        </p:tav>
                                        <p:tav tm="100000">
                                          <p:val>
                                            <p:strVal val="#ppt_x"/>
                                          </p:val>
                                        </p:tav>
                                      </p:tavLst>
                                    </p:anim>
                                    <p:anim calcmode="lin" valueType="num">
                                      <p:cBhvr>
                                        <p:cTn id="9" dur="125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15C40-4697-4E39-A51F-A4BBC76680C1}"/>
              </a:ext>
            </a:extLst>
          </p:cNvPr>
          <p:cNvSpPr>
            <a:spLocks noGrp="1"/>
          </p:cNvSpPr>
          <p:nvPr>
            <p:ph type="title"/>
          </p:nvPr>
        </p:nvSpPr>
        <p:spPr>
          <a:xfrm>
            <a:off x="0" y="18044"/>
            <a:ext cx="7315200" cy="1154097"/>
          </a:xfrm>
        </p:spPr>
        <p:txBody>
          <a:bodyPr/>
          <a:lstStyle/>
          <a:p>
            <a:r>
              <a:rPr lang="en-GB" dirty="0"/>
              <a:t>Aims and Objectives!</a:t>
            </a:r>
          </a:p>
        </p:txBody>
      </p:sp>
      <p:sp>
        <p:nvSpPr>
          <p:cNvPr id="3" name="Content Placeholder 2">
            <a:extLst>
              <a:ext uri="{FF2B5EF4-FFF2-40B4-BE49-F238E27FC236}">
                <a16:creationId xmlns:a16="http://schemas.microsoft.com/office/drawing/2014/main" id="{5E5563E0-2440-4E9F-A2AB-0052F9081E2A}"/>
              </a:ext>
            </a:extLst>
          </p:cNvPr>
          <p:cNvSpPr>
            <a:spLocks noGrp="1"/>
          </p:cNvSpPr>
          <p:nvPr>
            <p:ph idx="1"/>
          </p:nvPr>
        </p:nvSpPr>
        <p:spPr>
          <a:xfrm>
            <a:off x="107504" y="1484784"/>
            <a:ext cx="6552728" cy="3539527"/>
          </a:xfrm>
        </p:spPr>
        <p:txBody>
          <a:bodyPr>
            <a:normAutofit fontScale="92500" lnSpcReduction="20000"/>
          </a:bodyPr>
          <a:lstStyle/>
          <a:p>
            <a:endParaRPr lang="en-GB" dirty="0"/>
          </a:p>
          <a:p>
            <a:r>
              <a:rPr lang="en-GB" dirty="0"/>
              <a:t>To enable students to understand, and critically analyse the evidence for, the practices and ideas of religions the ‘Celtic-speaking’ regions across pre-Roman and Roman Europe between the 3rd century BC and the 4th century AD. </a:t>
            </a:r>
          </a:p>
          <a:p>
            <a:r>
              <a:rPr lang="en-GB" dirty="0"/>
              <a:t>To enable students to understand and critically engage with scholarly approaches to the study of ancient rituals and religions in the western provinces of the Roman Empire. </a:t>
            </a:r>
          </a:p>
          <a:p>
            <a:r>
              <a:rPr lang="en-GB" dirty="0"/>
              <a:t>To chart and analyse the unity and diversity of Celtic ‘religions’ across the ancient world and to understand processes of hybridisation, syncretisation and creolisation. </a:t>
            </a:r>
          </a:p>
          <a:p>
            <a:endParaRPr lang="en-GB" dirty="0"/>
          </a:p>
        </p:txBody>
      </p:sp>
      <p:pic>
        <p:nvPicPr>
          <p:cNvPr id="4" name="Picture 3" descr="A dog sitting in front of a building&#10;&#10;Description generated with very high confidence">
            <a:extLst>
              <a:ext uri="{FF2B5EF4-FFF2-40B4-BE49-F238E27FC236}">
                <a16:creationId xmlns:a16="http://schemas.microsoft.com/office/drawing/2014/main" id="{118B70C9-371D-47CA-B878-3B784145A30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04248" y="332656"/>
            <a:ext cx="2214246" cy="29523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728882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15C40-4697-4E39-A51F-A4BBC76680C1}"/>
              </a:ext>
            </a:extLst>
          </p:cNvPr>
          <p:cNvSpPr>
            <a:spLocks noGrp="1"/>
          </p:cNvSpPr>
          <p:nvPr>
            <p:ph type="title"/>
          </p:nvPr>
        </p:nvSpPr>
        <p:spPr>
          <a:xfrm>
            <a:off x="0" y="18044"/>
            <a:ext cx="7315200" cy="1154097"/>
          </a:xfrm>
        </p:spPr>
        <p:txBody>
          <a:bodyPr/>
          <a:lstStyle/>
          <a:p>
            <a:r>
              <a:rPr lang="en-GB" dirty="0"/>
              <a:t>Learning Outcomes</a:t>
            </a:r>
          </a:p>
        </p:txBody>
      </p:sp>
      <p:sp>
        <p:nvSpPr>
          <p:cNvPr id="3" name="Content Placeholder 2">
            <a:extLst>
              <a:ext uri="{FF2B5EF4-FFF2-40B4-BE49-F238E27FC236}">
                <a16:creationId xmlns:a16="http://schemas.microsoft.com/office/drawing/2014/main" id="{5E5563E0-2440-4E9F-A2AB-0052F9081E2A}"/>
              </a:ext>
            </a:extLst>
          </p:cNvPr>
          <p:cNvSpPr>
            <a:spLocks noGrp="1"/>
          </p:cNvSpPr>
          <p:nvPr>
            <p:ph idx="1"/>
          </p:nvPr>
        </p:nvSpPr>
        <p:spPr>
          <a:xfrm>
            <a:off x="251520" y="1412776"/>
            <a:ext cx="6408712" cy="4104456"/>
          </a:xfrm>
        </p:spPr>
        <p:txBody>
          <a:bodyPr>
            <a:normAutofit fontScale="85000" lnSpcReduction="10000"/>
          </a:bodyPr>
          <a:lstStyle/>
          <a:p>
            <a:pPr marL="45720" indent="0">
              <a:buNone/>
            </a:pPr>
            <a:r>
              <a:rPr lang="en-GB" dirty="0"/>
              <a:t>Upon the successful completion of this module, the student should be able to: </a:t>
            </a:r>
          </a:p>
          <a:p>
            <a:r>
              <a:rPr lang="en-GB" dirty="0"/>
              <a:t>display an understanding of, and critically analyse, the diverse types of ancient evidence for Romano-Celtic religions across the western provinces of the Roman Empire; </a:t>
            </a:r>
          </a:p>
          <a:p>
            <a:r>
              <a:rPr lang="en-GB" dirty="0"/>
              <a:t>demonstrate a coherent and detailed knowledge of specific Celtic and Romano-Celtic cults; </a:t>
            </a:r>
          </a:p>
          <a:p>
            <a:r>
              <a:rPr lang="en-GB" dirty="0"/>
              <a:t>demonstrate a thorough understanding of the religious, social, political and historical contexts of Romano-Celtic religions, and how these affect our interpretation of religious practices and ideas; </a:t>
            </a:r>
          </a:p>
          <a:p>
            <a:r>
              <a:rPr lang="en-GB" dirty="0"/>
              <a:t>critically engage with scholarly approaches to Romano-Celtic religions and rituals, and relate this engagement to independent evaluations of the habitual and ritual practices of ancient religions, their thought-systems and their role(s) in ancient societies. </a:t>
            </a:r>
          </a:p>
        </p:txBody>
      </p:sp>
      <p:pic>
        <p:nvPicPr>
          <p:cNvPr id="4" name="Picture 3" descr="A dog sitting in front of a building&#10;&#10;Description generated with very high confidence">
            <a:extLst>
              <a:ext uri="{FF2B5EF4-FFF2-40B4-BE49-F238E27FC236}">
                <a16:creationId xmlns:a16="http://schemas.microsoft.com/office/drawing/2014/main" id="{A662C8AF-3B52-4EF5-B0B9-4A65EE53F4D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04248" y="332656"/>
            <a:ext cx="2214246" cy="29523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01746554"/>
      </p:ext>
    </p:extLst>
  </p:cSld>
  <p:clrMapOvr>
    <a:masterClrMapping/>
  </p:clrMapOvr>
  <p:transition spd="slow">
    <p:randomBar dir="ver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15C40-4697-4E39-A51F-A4BBC76680C1}"/>
              </a:ext>
            </a:extLst>
          </p:cNvPr>
          <p:cNvSpPr>
            <a:spLocks noGrp="1"/>
          </p:cNvSpPr>
          <p:nvPr>
            <p:ph type="title"/>
          </p:nvPr>
        </p:nvSpPr>
        <p:spPr>
          <a:xfrm>
            <a:off x="0" y="18044"/>
            <a:ext cx="7315200" cy="1154097"/>
          </a:xfrm>
        </p:spPr>
        <p:txBody>
          <a:bodyPr/>
          <a:lstStyle/>
          <a:p>
            <a:r>
              <a:rPr lang="en-GB" dirty="0"/>
              <a:t>Main Themes</a:t>
            </a:r>
          </a:p>
        </p:txBody>
      </p:sp>
      <p:sp>
        <p:nvSpPr>
          <p:cNvPr id="3" name="Content Placeholder 2">
            <a:extLst>
              <a:ext uri="{FF2B5EF4-FFF2-40B4-BE49-F238E27FC236}">
                <a16:creationId xmlns:a16="http://schemas.microsoft.com/office/drawing/2014/main" id="{5E5563E0-2440-4E9F-A2AB-0052F9081E2A}"/>
              </a:ext>
            </a:extLst>
          </p:cNvPr>
          <p:cNvSpPr>
            <a:spLocks noGrp="1"/>
          </p:cNvSpPr>
          <p:nvPr>
            <p:ph idx="1"/>
          </p:nvPr>
        </p:nvSpPr>
        <p:spPr>
          <a:xfrm>
            <a:off x="179512" y="1052736"/>
            <a:ext cx="6696744" cy="5715212"/>
          </a:xfrm>
        </p:spPr>
        <p:txBody>
          <a:bodyPr>
            <a:normAutofit lnSpcReduction="10000"/>
          </a:bodyPr>
          <a:lstStyle/>
          <a:p>
            <a:endParaRPr lang="en-GB" dirty="0"/>
          </a:p>
          <a:p>
            <a:r>
              <a:rPr lang="en-GB" dirty="0"/>
              <a:t>The module will therefore consist of several main themes: </a:t>
            </a:r>
          </a:p>
          <a:p>
            <a:r>
              <a:rPr lang="en-GB" dirty="0"/>
              <a:t>First, a </a:t>
            </a:r>
            <a:r>
              <a:rPr lang="en-GB" dirty="0">
                <a:highlight>
                  <a:srgbClr val="800080"/>
                </a:highlight>
              </a:rPr>
              <a:t>critical analysis </a:t>
            </a:r>
            <a:r>
              <a:rPr lang="en-GB" dirty="0"/>
              <a:t>of Greek and Roman texts. </a:t>
            </a:r>
          </a:p>
          <a:p>
            <a:r>
              <a:rPr lang="en-GB" dirty="0"/>
              <a:t>Second, an analysis of </a:t>
            </a:r>
            <a:r>
              <a:rPr lang="en-GB" dirty="0">
                <a:highlight>
                  <a:srgbClr val="800080"/>
                </a:highlight>
              </a:rPr>
              <a:t>pre-Roman Celtic religious activities and concepts </a:t>
            </a:r>
            <a:r>
              <a:rPr lang="en-GB" dirty="0"/>
              <a:t>that are contemporary with our written ancient sources. </a:t>
            </a:r>
          </a:p>
          <a:p>
            <a:r>
              <a:rPr lang="en-GB" dirty="0"/>
              <a:t>Essential for this module is an in-depth discussion of the </a:t>
            </a:r>
            <a:r>
              <a:rPr lang="en-GB" dirty="0">
                <a:highlight>
                  <a:srgbClr val="800080"/>
                </a:highlight>
              </a:rPr>
              <a:t>archaeological</a:t>
            </a:r>
            <a:r>
              <a:rPr lang="en-GB" dirty="0"/>
              <a:t> evidence, especially the excavations of large pre-Roman cult places, such as </a:t>
            </a:r>
            <a:r>
              <a:rPr lang="en-GB" dirty="0" err="1"/>
              <a:t>Ribemont</a:t>
            </a:r>
            <a:r>
              <a:rPr lang="en-GB" dirty="0"/>
              <a:t>-sur-</a:t>
            </a:r>
            <a:r>
              <a:rPr lang="en-GB" dirty="0" err="1"/>
              <a:t>Ancre</a:t>
            </a:r>
            <a:r>
              <a:rPr lang="en-GB" dirty="0"/>
              <a:t>, </a:t>
            </a:r>
            <a:r>
              <a:rPr lang="en-GB" dirty="0" err="1"/>
              <a:t>Gournay</a:t>
            </a:r>
            <a:r>
              <a:rPr lang="en-GB" dirty="0"/>
              <a:t>, </a:t>
            </a:r>
            <a:r>
              <a:rPr lang="en-GB" dirty="0" err="1"/>
              <a:t>Acy</a:t>
            </a:r>
            <a:r>
              <a:rPr lang="en-GB" dirty="0"/>
              <a:t>-la-Romance, </a:t>
            </a:r>
            <a:r>
              <a:rPr lang="en-GB" dirty="0" err="1"/>
              <a:t>Entremont</a:t>
            </a:r>
            <a:r>
              <a:rPr lang="en-GB" dirty="0"/>
              <a:t>, </a:t>
            </a:r>
            <a:r>
              <a:rPr lang="en-GB" dirty="0" err="1"/>
              <a:t>Glanum</a:t>
            </a:r>
            <a:r>
              <a:rPr lang="en-GB" dirty="0"/>
              <a:t>, Thetford, Hayling Island, and many more. These and other sites allow us to understand ritual practises in the Iron Age and to understand their geographical diversity and their development in prehistoric times. Another large body of evidence consists of sculptures, iconography, Iron Age </a:t>
            </a:r>
            <a:r>
              <a:rPr lang="en-GB" dirty="0">
                <a:highlight>
                  <a:srgbClr val="800080"/>
                </a:highlight>
              </a:rPr>
              <a:t>coinage</a:t>
            </a:r>
            <a:r>
              <a:rPr lang="en-GB" dirty="0"/>
              <a:t> and pre-Roman inscriptions (e.g., Celtiberian, Gallo-Greek). </a:t>
            </a:r>
          </a:p>
        </p:txBody>
      </p:sp>
      <p:pic>
        <p:nvPicPr>
          <p:cNvPr id="4" name="Picture 3" descr="A dog sitting in front of a building&#10;&#10;Description generated with very high confidence">
            <a:extLst>
              <a:ext uri="{FF2B5EF4-FFF2-40B4-BE49-F238E27FC236}">
                <a16:creationId xmlns:a16="http://schemas.microsoft.com/office/drawing/2014/main" id="{19B4832B-FA62-47B1-9729-E4516E84C63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04248" y="332656"/>
            <a:ext cx="2214246" cy="29523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8110765"/>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15C40-4697-4E39-A51F-A4BBC76680C1}"/>
              </a:ext>
            </a:extLst>
          </p:cNvPr>
          <p:cNvSpPr>
            <a:spLocks noGrp="1"/>
          </p:cNvSpPr>
          <p:nvPr>
            <p:ph type="title"/>
          </p:nvPr>
        </p:nvSpPr>
        <p:spPr>
          <a:xfrm>
            <a:off x="0" y="18044"/>
            <a:ext cx="7315200" cy="1154097"/>
          </a:xfrm>
        </p:spPr>
        <p:txBody>
          <a:bodyPr/>
          <a:lstStyle/>
          <a:p>
            <a:r>
              <a:rPr lang="en-GB" dirty="0"/>
              <a:t>Main Themes</a:t>
            </a:r>
          </a:p>
        </p:txBody>
      </p:sp>
      <p:sp>
        <p:nvSpPr>
          <p:cNvPr id="3" name="Content Placeholder 2">
            <a:extLst>
              <a:ext uri="{FF2B5EF4-FFF2-40B4-BE49-F238E27FC236}">
                <a16:creationId xmlns:a16="http://schemas.microsoft.com/office/drawing/2014/main" id="{5E5563E0-2440-4E9F-A2AB-0052F9081E2A}"/>
              </a:ext>
            </a:extLst>
          </p:cNvPr>
          <p:cNvSpPr>
            <a:spLocks noGrp="1"/>
          </p:cNvSpPr>
          <p:nvPr>
            <p:ph idx="1"/>
          </p:nvPr>
        </p:nvSpPr>
        <p:spPr>
          <a:xfrm>
            <a:off x="179512" y="1052736"/>
            <a:ext cx="6696744" cy="5715212"/>
          </a:xfrm>
        </p:spPr>
        <p:txBody>
          <a:bodyPr>
            <a:normAutofit lnSpcReduction="10000"/>
          </a:bodyPr>
          <a:lstStyle/>
          <a:p>
            <a:endParaRPr lang="en-GB" dirty="0"/>
          </a:p>
          <a:p>
            <a:r>
              <a:rPr lang="en-GB" dirty="0"/>
              <a:t>This leads us to the third section in which we focus on the staggering amount of evidence for ‘Celtic’ religions from the </a:t>
            </a:r>
            <a:r>
              <a:rPr lang="en-GB" dirty="0">
                <a:highlight>
                  <a:srgbClr val="800080"/>
                </a:highlight>
              </a:rPr>
              <a:t>Roman period</a:t>
            </a:r>
            <a:r>
              <a:rPr lang="en-GB" dirty="0"/>
              <a:t> (1st-4th century AD); among others, this period provides hundreds of Celtic theonyms and thousands of representations of deities and religious understandings that appear ‘Celtic’ in character. </a:t>
            </a:r>
          </a:p>
          <a:p>
            <a:r>
              <a:rPr lang="en-GB" dirty="0"/>
              <a:t>One also needs to engage with </a:t>
            </a:r>
            <a:r>
              <a:rPr lang="en-GB" dirty="0">
                <a:highlight>
                  <a:srgbClr val="800080"/>
                </a:highlight>
              </a:rPr>
              <a:t>comparative material</a:t>
            </a:r>
            <a:r>
              <a:rPr lang="en-GB" dirty="0"/>
              <a:t>, notably from medieval Welsh and Irish mythology, in order to improve our understanding of concepts like the gods </a:t>
            </a:r>
            <a:r>
              <a:rPr lang="en-GB" dirty="0" err="1"/>
              <a:t>Epona</a:t>
            </a:r>
            <a:r>
              <a:rPr lang="en-GB" dirty="0"/>
              <a:t>, </a:t>
            </a:r>
            <a:r>
              <a:rPr lang="en-GB" dirty="0" err="1"/>
              <a:t>Lugus</a:t>
            </a:r>
            <a:r>
              <a:rPr lang="en-GB" dirty="0"/>
              <a:t>, </a:t>
            </a:r>
            <a:r>
              <a:rPr lang="en-GB" dirty="0" err="1"/>
              <a:t>Maponus</a:t>
            </a:r>
            <a:r>
              <a:rPr lang="en-GB" dirty="0"/>
              <a:t>, </a:t>
            </a:r>
            <a:r>
              <a:rPr lang="en-GB" dirty="0" err="1"/>
              <a:t>Nodons</a:t>
            </a:r>
            <a:r>
              <a:rPr lang="en-GB" dirty="0"/>
              <a:t>, etc. </a:t>
            </a:r>
          </a:p>
          <a:p>
            <a:r>
              <a:rPr lang="en-GB" dirty="0"/>
              <a:t>In the final section of this module, the extent of </a:t>
            </a:r>
            <a:r>
              <a:rPr lang="en-GB" dirty="0">
                <a:highlight>
                  <a:srgbClr val="800080"/>
                </a:highlight>
              </a:rPr>
              <a:t>transformation of ‘Celtic religions</a:t>
            </a:r>
            <a:r>
              <a:rPr lang="en-GB" dirty="0"/>
              <a:t>’ from the Iron Age through the Roman period into Late Antiquity will be discussed in more detail, engaging with scholarly debates on sociocultural and religious change. It is also important to investigate the unity and diversity of the Celtic deities and cult practises across Europe. </a:t>
            </a:r>
          </a:p>
        </p:txBody>
      </p:sp>
      <p:pic>
        <p:nvPicPr>
          <p:cNvPr id="4" name="Picture 3" descr="A dog sitting in front of a building&#10;&#10;Description generated with very high confidence">
            <a:extLst>
              <a:ext uri="{FF2B5EF4-FFF2-40B4-BE49-F238E27FC236}">
                <a16:creationId xmlns:a16="http://schemas.microsoft.com/office/drawing/2014/main" id="{19B4832B-FA62-47B1-9729-E4516E84C63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04248" y="332656"/>
            <a:ext cx="2214246" cy="29523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626961553"/>
      </p:ext>
    </p:extLst>
  </p:cSld>
  <p:clrMapOvr>
    <a:masterClrMapping/>
  </p:clrMapOvr>
  <p:transition spd="slow">
    <p:randomBar dir="ver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15C40-4697-4E39-A51F-A4BBC76680C1}"/>
              </a:ext>
            </a:extLst>
          </p:cNvPr>
          <p:cNvSpPr>
            <a:spLocks noGrp="1"/>
          </p:cNvSpPr>
          <p:nvPr>
            <p:ph type="title"/>
          </p:nvPr>
        </p:nvSpPr>
        <p:spPr>
          <a:xfrm>
            <a:off x="0" y="18044"/>
            <a:ext cx="7315200" cy="1154097"/>
          </a:xfrm>
        </p:spPr>
        <p:txBody>
          <a:bodyPr/>
          <a:lstStyle/>
          <a:p>
            <a:r>
              <a:rPr lang="en-GB" dirty="0"/>
              <a:t>20 credits…</a:t>
            </a:r>
          </a:p>
        </p:txBody>
      </p:sp>
      <p:sp>
        <p:nvSpPr>
          <p:cNvPr id="5" name="Content Placeholder 4">
            <a:extLst>
              <a:ext uri="{FF2B5EF4-FFF2-40B4-BE49-F238E27FC236}">
                <a16:creationId xmlns:a16="http://schemas.microsoft.com/office/drawing/2014/main" id="{EE5E5E75-4062-47CF-B286-A08F8AF27A24}"/>
              </a:ext>
            </a:extLst>
          </p:cNvPr>
          <p:cNvSpPr>
            <a:spLocks noGrp="1"/>
          </p:cNvSpPr>
          <p:nvPr>
            <p:ph idx="1"/>
          </p:nvPr>
        </p:nvSpPr>
        <p:spPr/>
        <p:txBody>
          <a:bodyPr/>
          <a:lstStyle/>
          <a:p>
            <a:endParaRPr lang="en-GB"/>
          </a:p>
        </p:txBody>
      </p:sp>
      <p:sp>
        <p:nvSpPr>
          <p:cNvPr id="6" name="Rectangle 5">
            <a:extLst>
              <a:ext uri="{FF2B5EF4-FFF2-40B4-BE49-F238E27FC236}">
                <a16:creationId xmlns:a16="http://schemas.microsoft.com/office/drawing/2014/main" id="{43AC0144-AD1D-4F92-A2C0-3E344AEF1E78}"/>
              </a:ext>
            </a:extLst>
          </p:cNvPr>
          <p:cNvSpPr/>
          <p:nvPr/>
        </p:nvSpPr>
        <p:spPr>
          <a:xfrm>
            <a:off x="1187624" y="1628800"/>
            <a:ext cx="5598368" cy="1477328"/>
          </a:xfrm>
          <a:prstGeom prst="rect">
            <a:avLst/>
          </a:prstGeom>
        </p:spPr>
        <p:txBody>
          <a:bodyPr wrap="square">
            <a:spAutoFit/>
          </a:bodyPr>
          <a:lstStyle/>
          <a:p>
            <a:r>
              <a:rPr lang="en-GB" b="1" dirty="0">
                <a:solidFill>
                  <a:schemeClr val="tx2">
                    <a:lumMod val="20000"/>
                    <a:lumOff val="80000"/>
                  </a:schemeClr>
                </a:solidFill>
                <a:highlight>
                  <a:srgbClr val="800080"/>
                </a:highlight>
                <a:latin typeface="Arial" panose="020B0604020202020204" pitchFamily="34" charset="0"/>
              </a:rPr>
              <a:t>Activity type </a:t>
            </a:r>
            <a:r>
              <a:rPr lang="en-GB" dirty="0">
                <a:solidFill>
                  <a:schemeClr val="tx2">
                    <a:lumMod val="20000"/>
                    <a:lumOff val="80000"/>
                  </a:schemeClr>
                </a:solidFill>
                <a:highlight>
                  <a:srgbClr val="800080"/>
                </a:highlight>
                <a:latin typeface="Arial" panose="020B0604020202020204" pitchFamily="34" charset="0"/>
              </a:rPr>
              <a:t>	</a:t>
            </a:r>
            <a:r>
              <a:rPr lang="en-GB" b="1" dirty="0">
                <a:solidFill>
                  <a:schemeClr val="tx2">
                    <a:lumMod val="20000"/>
                    <a:lumOff val="80000"/>
                  </a:schemeClr>
                </a:solidFill>
                <a:highlight>
                  <a:srgbClr val="800080"/>
                </a:highlight>
                <a:latin typeface="Arial" panose="020B0604020202020204" pitchFamily="34" charset="0"/>
              </a:rPr>
              <a:t>Hours </a:t>
            </a:r>
            <a:r>
              <a:rPr lang="en-GB" dirty="0">
                <a:solidFill>
                  <a:schemeClr val="tx2">
                    <a:lumMod val="20000"/>
                    <a:lumOff val="80000"/>
                  </a:schemeClr>
                </a:solidFill>
                <a:highlight>
                  <a:srgbClr val="800080"/>
                </a:highlight>
                <a:latin typeface="Arial" panose="020B0604020202020204" pitchFamily="34" charset="0"/>
              </a:rPr>
              <a:t>	</a:t>
            </a:r>
            <a:r>
              <a:rPr lang="en-GB" b="1" dirty="0">
                <a:solidFill>
                  <a:schemeClr val="tx2">
                    <a:lumMod val="20000"/>
                    <a:lumOff val="80000"/>
                  </a:schemeClr>
                </a:solidFill>
                <a:highlight>
                  <a:srgbClr val="800080"/>
                </a:highlight>
                <a:latin typeface="Arial" panose="020B0604020202020204" pitchFamily="34" charset="0"/>
              </a:rPr>
              <a:t>Percentage </a:t>
            </a:r>
            <a:r>
              <a:rPr lang="en-GB" dirty="0">
                <a:solidFill>
                  <a:schemeClr val="tx2">
                    <a:lumMod val="20000"/>
                    <a:lumOff val="80000"/>
                  </a:schemeClr>
                </a:solidFill>
                <a:highlight>
                  <a:srgbClr val="800080"/>
                </a:highlight>
                <a:latin typeface="Arial" panose="020B0604020202020204" pitchFamily="34" charset="0"/>
              </a:rPr>
              <a:t>	</a:t>
            </a:r>
          </a:p>
          <a:p>
            <a:r>
              <a:rPr lang="en-GB" dirty="0">
                <a:solidFill>
                  <a:schemeClr val="tx2">
                    <a:lumMod val="20000"/>
                    <a:lumOff val="80000"/>
                  </a:schemeClr>
                </a:solidFill>
                <a:highlight>
                  <a:srgbClr val="800080"/>
                </a:highlight>
                <a:latin typeface="Arial" panose="020B0604020202020204" pitchFamily="34" charset="0"/>
              </a:rPr>
              <a:t>Scheduled learning 	48 	24% 	</a:t>
            </a:r>
          </a:p>
          <a:p>
            <a:r>
              <a:rPr lang="en-GB" dirty="0">
                <a:solidFill>
                  <a:schemeClr val="tx2">
                    <a:lumMod val="20000"/>
                    <a:lumOff val="80000"/>
                  </a:schemeClr>
                </a:solidFill>
                <a:highlight>
                  <a:srgbClr val="800080"/>
                </a:highlight>
                <a:latin typeface="Arial" panose="020B0604020202020204" pitchFamily="34" charset="0"/>
              </a:rPr>
              <a:t>Independent learning 	152 	76% 	</a:t>
            </a:r>
          </a:p>
          <a:p>
            <a:r>
              <a:rPr lang="en-GB" dirty="0">
                <a:solidFill>
                  <a:schemeClr val="tx2">
                    <a:lumMod val="20000"/>
                    <a:lumOff val="80000"/>
                  </a:schemeClr>
                </a:solidFill>
                <a:highlight>
                  <a:srgbClr val="800080"/>
                </a:highlight>
                <a:latin typeface="Arial" panose="020B0604020202020204" pitchFamily="34" charset="0"/>
              </a:rPr>
              <a:t>Placement learning	0	0 </a:t>
            </a:r>
          </a:p>
          <a:p>
            <a:r>
              <a:rPr lang="en-GB" b="1" dirty="0">
                <a:solidFill>
                  <a:schemeClr val="tx2">
                    <a:lumMod val="20000"/>
                    <a:lumOff val="80000"/>
                  </a:schemeClr>
                </a:solidFill>
                <a:highlight>
                  <a:srgbClr val="800080"/>
                </a:highlight>
                <a:latin typeface="Arial" panose="020B0604020202020204" pitchFamily="34" charset="0"/>
              </a:rPr>
              <a:t>		TOTAL </a:t>
            </a:r>
            <a:r>
              <a:rPr lang="en-GB" dirty="0">
                <a:solidFill>
                  <a:schemeClr val="tx2">
                    <a:lumMod val="20000"/>
                    <a:lumOff val="80000"/>
                  </a:schemeClr>
                </a:solidFill>
                <a:highlight>
                  <a:srgbClr val="800080"/>
                </a:highlight>
                <a:latin typeface="Arial" panose="020B0604020202020204" pitchFamily="34" charset="0"/>
              </a:rPr>
              <a:t>	</a:t>
            </a:r>
            <a:r>
              <a:rPr lang="en-GB" b="1" dirty="0">
                <a:solidFill>
                  <a:schemeClr val="tx2">
                    <a:lumMod val="20000"/>
                    <a:lumOff val="80000"/>
                  </a:schemeClr>
                </a:solidFill>
                <a:highlight>
                  <a:srgbClr val="800080"/>
                </a:highlight>
                <a:latin typeface="Arial" panose="020B0604020202020204" pitchFamily="34" charset="0"/>
              </a:rPr>
              <a:t>200 </a:t>
            </a:r>
            <a:r>
              <a:rPr lang="en-GB" dirty="0">
                <a:solidFill>
                  <a:schemeClr val="tx2">
                    <a:lumMod val="20000"/>
                    <a:lumOff val="80000"/>
                  </a:schemeClr>
                </a:solidFill>
                <a:highlight>
                  <a:srgbClr val="800080"/>
                </a:highlight>
                <a:latin typeface="Arial" panose="020B0604020202020204" pitchFamily="34" charset="0"/>
              </a:rPr>
              <a:t>	</a:t>
            </a:r>
            <a:r>
              <a:rPr lang="en-GB" b="1" dirty="0">
                <a:solidFill>
                  <a:schemeClr val="tx2">
                    <a:lumMod val="20000"/>
                    <a:lumOff val="80000"/>
                  </a:schemeClr>
                </a:solidFill>
                <a:highlight>
                  <a:srgbClr val="800080"/>
                </a:highlight>
                <a:latin typeface="Arial" panose="020B0604020202020204" pitchFamily="34" charset="0"/>
              </a:rPr>
              <a:t>100% </a:t>
            </a:r>
            <a:r>
              <a:rPr lang="en-GB" dirty="0">
                <a:solidFill>
                  <a:schemeClr val="tx2">
                    <a:lumMod val="20000"/>
                    <a:lumOff val="80000"/>
                  </a:schemeClr>
                </a:solidFill>
                <a:highlight>
                  <a:srgbClr val="800080"/>
                </a:highlight>
                <a:latin typeface="Arial" panose="020B0604020202020204" pitchFamily="34" charset="0"/>
              </a:rPr>
              <a:t>	</a:t>
            </a:r>
          </a:p>
        </p:txBody>
      </p:sp>
    </p:spTree>
    <p:extLst>
      <p:ext uri="{BB962C8B-B14F-4D97-AF65-F5344CB8AC3E}">
        <p14:creationId xmlns:p14="http://schemas.microsoft.com/office/powerpoint/2010/main" val="3274204408"/>
      </p:ext>
    </p:extLst>
  </p:cSld>
  <p:clrMapOvr>
    <a:masterClrMapping/>
  </p:clrMapOvr>
  <p:transition spd="slow">
    <p:randomBar dir="ver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AE76A-51E4-4084-B872-DEA817C2B713}"/>
              </a:ext>
            </a:extLst>
          </p:cNvPr>
          <p:cNvSpPr>
            <a:spLocks noGrp="1"/>
          </p:cNvSpPr>
          <p:nvPr>
            <p:ph type="title"/>
          </p:nvPr>
        </p:nvSpPr>
        <p:spPr>
          <a:xfrm>
            <a:off x="-25783" y="0"/>
            <a:ext cx="7315200" cy="1154097"/>
          </a:xfrm>
        </p:spPr>
        <p:txBody>
          <a:bodyPr/>
          <a:lstStyle/>
          <a:p>
            <a:r>
              <a:rPr lang="en-GB" dirty="0"/>
              <a:t>Assessment: Portfolio</a:t>
            </a:r>
          </a:p>
        </p:txBody>
      </p:sp>
      <p:sp>
        <p:nvSpPr>
          <p:cNvPr id="3" name="Content Placeholder 2">
            <a:extLst>
              <a:ext uri="{FF2B5EF4-FFF2-40B4-BE49-F238E27FC236}">
                <a16:creationId xmlns:a16="http://schemas.microsoft.com/office/drawing/2014/main" id="{69141037-F2A7-43B9-ABA6-80695753A906}"/>
              </a:ext>
            </a:extLst>
          </p:cNvPr>
          <p:cNvSpPr>
            <a:spLocks noGrp="1"/>
          </p:cNvSpPr>
          <p:nvPr>
            <p:ph idx="1"/>
          </p:nvPr>
        </p:nvSpPr>
        <p:spPr>
          <a:xfrm>
            <a:off x="251520" y="1556792"/>
            <a:ext cx="7315200" cy="4968552"/>
          </a:xfrm>
        </p:spPr>
        <p:txBody>
          <a:bodyPr>
            <a:normAutofit fontScale="92500" lnSpcReduction="20000"/>
          </a:bodyPr>
          <a:lstStyle/>
          <a:p>
            <a:pPr lvl="0"/>
            <a:r>
              <a:rPr lang="en-GB" b="1" dirty="0"/>
              <a:t>Week 1, by Friday 21</a:t>
            </a:r>
            <a:r>
              <a:rPr lang="en-GB" b="1" baseline="30000" dirty="0"/>
              <a:t>st</a:t>
            </a:r>
            <a:r>
              <a:rPr lang="en-GB" b="1" dirty="0"/>
              <a:t> September</a:t>
            </a:r>
            <a:br>
              <a:rPr lang="en-GB" b="1" dirty="0"/>
            </a:br>
            <a:endParaRPr lang="en-GB" b="1" dirty="0"/>
          </a:p>
          <a:p>
            <a:pPr lvl="0"/>
            <a:r>
              <a:rPr lang="en-GB" dirty="0"/>
              <a:t>Critical analysis of a short piece on ‘Celtic’ religions written by a Greek or Roman author. Apply source criticism: discuss how reliable the ancient author and his work is for our understanding of pre-Roman ‘Celtic’ religion. Engage with modern scholarship regarding this text passage. </a:t>
            </a:r>
          </a:p>
          <a:p>
            <a:pPr lvl="1"/>
            <a:r>
              <a:rPr lang="en-GB" b="1" dirty="0">
                <a:highlight>
                  <a:srgbClr val="800080"/>
                </a:highlight>
              </a:rPr>
              <a:t>Level 5</a:t>
            </a:r>
            <a:r>
              <a:rPr lang="en-GB" dirty="0"/>
              <a:t>: 1,200 words</a:t>
            </a:r>
          </a:p>
          <a:p>
            <a:pPr lvl="1"/>
            <a:r>
              <a:rPr lang="en-GB" b="1" dirty="0">
                <a:highlight>
                  <a:srgbClr val="800080"/>
                </a:highlight>
              </a:rPr>
              <a:t>Level 6</a:t>
            </a:r>
            <a:r>
              <a:rPr lang="en-GB" dirty="0"/>
              <a:t>: 1,500 words</a:t>
            </a:r>
          </a:p>
          <a:p>
            <a:pPr lvl="1"/>
            <a:r>
              <a:rPr lang="en-GB" b="1" dirty="0">
                <a:highlight>
                  <a:srgbClr val="800080"/>
                </a:highlight>
              </a:rPr>
              <a:t>Level 6: </a:t>
            </a:r>
            <a:r>
              <a:rPr lang="en-GB" b="1" dirty="0"/>
              <a:t>two extra points to consider:</a:t>
            </a:r>
            <a:endParaRPr lang="en-GB" dirty="0"/>
          </a:p>
          <a:p>
            <a:pPr lvl="2"/>
            <a:r>
              <a:rPr lang="en-GB" dirty="0"/>
              <a:t>it is essential that you trace complementary ancient evidence, notably from the late Iron Age – epigraphic, iconographic, archaeological, etc. – in order to shed light on the accuracy of the ancient author.</a:t>
            </a:r>
            <a:br>
              <a:rPr lang="en-GB" dirty="0"/>
            </a:br>
            <a:endParaRPr lang="en-GB" dirty="0"/>
          </a:p>
          <a:p>
            <a:pPr lvl="1"/>
            <a:r>
              <a:rPr lang="en-GB" dirty="0"/>
              <a:t>For your critical analysis, please choose one of those texts:</a:t>
            </a:r>
          </a:p>
          <a:p>
            <a:pPr lvl="2"/>
            <a:r>
              <a:rPr lang="en-GB" dirty="0"/>
              <a:t>Caesar, BG 6.14 - 6.17 (choose </a:t>
            </a:r>
            <a:r>
              <a:rPr lang="en-GB" u="sng" dirty="0"/>
              <a:t>one</a:t>
            </a:r>
            <a:r>
              <a:rPr lang="en-GB" dirty="0"/>
              <a:t> chapter in Caesar’s BG); </a:t>
            </a:r>
          </a:p>
          <a:p>
            <a:pPr lvl="2"/>
            <a:r>
              <a:rPr lang="en-GB" dirty="0" err="1"/>
              <a:t>Diod.Sic</a:t>
            </a:r>
            <a:r>
              <a:rPr lang="en-GB" dirty="0"/>
              <a:t>. 5.32.6; </a:t>
            </a:r>
            <a:r>
              <a:rPr lang="en-GB" dirty="0" err="1"/>
              <a:t>Diod.Sic</a:t>
            </a:r>
            <a:r>
              <a:rPr lang="en-GB" dirty="0"/>
              <a:t>. 31.33; </a:t>
            </a:r>
          </a:p>
          <a:p>
            <a:pPr lvl="2"/>
            <a:r>
              <a:rPr lang="en-GB" dirty="0"/>
              <a:t>Strabo 4.4.5-6; </a:t>
            </a:r>
          </a:p>
          <a:p>
            <a:pPr lvl="2"/>
            <a:r>
              <a:rPr lang="en-GB" dirty="0" err="1"/>
              <a:t>Silicus</a:t>
            </a:r>
            <a:r>
              <a:rPr lang="en-GB" dirty="0"/>
              <a:t> </a:t>
            </a:r>
            <a:r>
              <a:rPr lang="en-GB" dirty="0" err="1"/>
              <a:t>Italicus</a:t>
            </a:r>
            <a:r>
              <a:rPr lang="en-GB" dirty="0"/>
              <a:t> </a:t>
            </a:r>
            <a:r>
              <a:rPr lang="en-GB" dirty="0" err="1"/>
              <a:t>Punica</a:t>
            </a:r>
            <a:r>
              <a:rPr lang="en-GB" dirty="0"/>
              <a:t> 3.340-343; </a:t>
            </a:r>
          </a:p>
          <a:p>
            <a:endParaRPr lang="en-GB" dirty="0"/>
          </a:p>
        </p:txBody>
      </p:sp>
    </p:spTree>
    <p:extLst>
      <p:ext uri="{BB962C8B-B14F-4D97-AF65-F5344CB8AC3E}">
        <p14:creationId xmlns:p14="http://schemas.microsoft.com/office/powerpoint/2010/main" val="2870148965"/>
      </p:ext>
    </p:extLst>
  </p:cSld>
  <p:clrMapOvr>
    <a:masterClrMapping/>
  </p:clrMapOvr>
  <p:transition spd="slow">
    <p:randomBar dir="ver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AE76A-51E4-4084-B872-DEA817C2B713}"/>
              </a:ext>
            </a:extLst>
          </p:cNvPr>
          <p:cNvSpPr>
            <a:spLocks noGrp="1"/>
          </p:cNvSpPr>
          <p:nvPr>
            <p:ph type="title"/>
          </p:nvPr>
        </p:nvSpPr>
        <p:spPr>
          <a:xfrm>
            <a:off x="-25783" y="0"/>
            <a:ext cx="7315200" cy="1154097"/>
          </a:xfrm>
        </p:spPr>
        <p:txBody>
          <a:bodyPr/>
          <a:lstStyle/>
          <a:p>
            <a:r>
              <a:rPr lang="en-GB" dirty="0"/>
              <a:t>Assessment: Portfolio</a:t>
            </a:r>
          </a:p>
        </p:txBody>
      </p:sp>
      <p:sp>
        <p:nvSpPr>
          <p:cNvPr id="3" name="Content Placeholder 2">
            <a:extLst>
              <a:ext uri="{FF2B5EF4-FFF2-40B4-BE49-F238E27FC236}">
                <a16:creationId xmlns:a16="http://schemas.microsoft.com/office/drawing/2014/main" id="{69141037-F2A7-43B9-ABA6-80695753A906}"/>
              </a:ext>
            </a:extLst>
          </p:cNvPr>
          <p:cNvSpPr>
            <a:spLocks noGrp="1"/>
          </p:cNvSpPr>
          <p:nvPr>
            <p:ph idx="1"/>
          </p:nvPr>
        </p:nvSpPr>
        <p:spPr>
          <a:xfrm>
            <a:off x="251520" y="1556792"/>
            <a:ext cx="7315200" cy="4968552"/>
          </a:xfrm>
        </p:spPr>
        <p:txBody>
          <a:bodyPr>
            <a:normAutofit/>
          </a:bodyPr>
          <a:lstStyle/>
          <a:p>
            <a:pPr lvl="0"/>
            <a:r>
              <a:rPr lang="en-GB" dirty="0"/>
              <a:t> </a:t>
            </a:r>
            <a:r>
              <a:rPr lang="en-GB" b="1" dirty="0"/>
              <a:t>Week 2, by Friday 28</a:t>
            </a:r>
            <a:r>
              <a:rPr lang="en-GB" b="1" baseline="30000" dirty="0"/>
              <a:t>th</a:t>
            </a:r>
            <a:r>
              <a:rPr lang="en-GB" b="1" dirty="0"/>
              <a:t> Sep.</a:t>
            </a:r>
            <a:endParaRPr lang="en-GB" dirty="0"/>
          </a:p>
          <a:p>
            <a:pPr lvl="1"/>
            <a:r>
              <a:rPr lang="en-GB" dirty="0"/>
              <a:t>Short essay:</a:t>
            </a:r>
            <a:br>
              <a:rPr lang="en-GB" dirty="0"/>
            </a:br>
            <a:r>
              <a:rPr lang="en-GB" dirty="0"/>
              <a:t>Focussing on one pre-Roman deity or sanctuary, critically discuss the nature, meaning, functions of this deity or the cults and rituals taking place at a sanctuary, by engaging with scholarly debates and ancient evidence.</a:t>
            </a:r>
          </a:p>
          <a:p>
            <a:pPr lvl="1"/>
            <a:r>
              <a:rPr lang="en-GB" b="1" dirty="0">
                <a:highlight>
                  <a:srgbClr val="800080"/>
                </a:highlight>
              </a:rPr>
              <a:t>Level 5</a:t>
            </a:r>
            <a:r>
              <a:rPr lang="en-GB" dirty="0"/>
              <a:t>: 1,200 words</a:t>
            </a:r>
          </a:p>
          <a:p>
            <a:pPr lvl="1"/>
            <a:r>
              <a:rPr lang="en-GB" b="1" dirty="0">
                <a:highlight>
                  <a:srgbClr val="800080"/>
                </a:highlight>
              </a:rPr>
              <a:t>Level 6</a:t>
            </a:r>
            <a:r>
              <a:rPr lang="en-GB" dirty="0"/>
              <a:t>: 1,500 words: at level 6, it is important to grasp the wealth of evidence. Your case study must be based on a variety of epigraphic, iconographic and archaeological evidence, preferably a combination of all three.</a:t>
            </a:r>
          </a:p>
        </p:txBody>
      </p:sp>
    </p:spTree>
    <p:extLst>
      <p:ext uri="{BB962C8B-B14F-4D97-AF65-F5344CB8AC3E}">
        <p14:creationId xmlns:p14="http://schemas.microsoft.com/office/powerpoint/2010/main" val="4100680658"/>
      </p:ext>
    </p:extLst>
  </p:cSld>
  <p:clrMapOvr>
    <a:masterClrMapping/>
  </p:clrMapOvr>
  <p:transition spd="slow">
    <p:randomBar dir="ver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AE76A-51E4-4084-B872-DEA817C2B713}"/>
              </a:ext>
            </a:extLst>
          </p:cNvPr>
          <p:cNvSpPr>
            <a:spLocks noGrp="1"/>
          </p:cNvSpPr>
          <p:nvPr>
            <p:ph type="title"/>
          </p:nvPr>
        </p:nvSpPr>
        <p:spPr>
          <a:xfrm>
            <a:off x="-25783" y="0"/>
            <a:ext cx="7315200" cy="1154097"/>
          </a:xfrm>
        </p:spPr>
        <p:txBody>
          <a:bodyPr/>
          <a:lstStyle/>
          <a:p>
            <a:r>
              <a:rPr lang="en-GB" dirty="0"/>
              <a:t>Assessment: Portfolio</a:t>
            </a:r>
          </a:p>
        </p:txBody>
      </p:sp>
      <p:sp>
        <p:nvSpPr>
          <p:cNvPr id="3" name="Content Placeholder 2">
            <a:extLst>
              <a:ext uri="{FF2B5EF4-FFF2-40B4-BE49-F238E27FC236}">
                <a16:creationId xmlns:a16="http://schemas.microsoft.com/office/drawing/2014/main" id="{69141037-F2A7-43B9-ABA6-80695753A906}"/>
              </a:ext>
            </a:extLst>
          </p:cNvPr>
          <p:cNvSpPr>
            <a:spLocks noGrp="1"/>
          </p:cNvSpPr>
          <p:nvPr>
            <p:ph idx="1"/>
          </p:nvPr>
        </p:nvSpPr>
        <p:spPr>
          <a:xfrm>
            <a:off x="251520" y="1556792"/>
            <a:ext cx="7315200" cy="4968552"/>
          </a:xfrm>
        </p:spPr>
        <p:txBody>
          <a:bodyPr>
            <a:normAutofit lnSpcReduction="10000"/>
          </a:bodyPr>
          <a:lstStyle/>
          <a:p>
            <a:pPr lvl="0"/>
            <a:r>
              <a:rPr lang="en-GB" b="1" dirty="0"/>
              <a:t>Week 4, by Friday 12</a:t>
            </a:r>
            <a:r>
              <a:rPr lang="en-GB" b="1" baseline="30000" dirty="0"/>
              <a:t>th</a:t>
            </a:r>
            <a:r>
              <a:rPr lang="en-GB" b="1" dirty="0"/>
              <a:t> September:</a:t>
            </a:r>
            <a:r>
              <a:rPr lang="en-GB" dirty="0"/>
              <a:t> </a:t>
            </a:r>
            <a:br>
              <a:rPr lang="en-GB" dirty="0"/>
            </a:br>
            <a:r>
              <a:rPr lang="en-GB" dirty="0"/>
              <a:t>Poster Exhibition, including 5-minute presentation on Friday, 13</a:t>
            </a:r>
            <a:r>
              <a:rPr lang="en-GB" baseline="30000" dirty="0"/>
              <a:t>th</a:t>
            </a:r>
            <a:r>
              <a:rPr lang="en-GB" dirty="0"/>
              <a:t> September</a:t>
            </a:r>
          </a:p>
          <a:p>
            <a:pPr lvl="1"/>
            <a:r>
              <a:rPr lang="en-GB" dirty="0"/>
              <a:t>Poster “Celtic Religions: Local and Global”.</a:t>
            </a:r>
          </a:p>
          <a:p>
            <a:pPr lvl="1"/>
            <a:r>
              <a:rPr lang="en-GB" dirty="0"/>
              <a:t>No word limit. It is important to provide a visually pleasing poster with a good combination of images and text.</a:t>
            </a:r>
          </a:p>
          <a:p>
            <a:pPr lvl="1"/>
            <a:r>
              <a:rPr lang="en-GB" dirty="0"/>
              <a:t>Design an A2 poster, using Adobe Illustrator or comparable software. </a:t>
            </a:r>
          </a:p>
          <a:p>
            <a:pPr lvl="1"/>
            <a:r>
              <a:rPr lang="en-GB" dirty="0"/>
              <a:t>Focus on one deity that you consider to be ‘Romano-Celtic’. Critically analyse the possible meanings of the epigraphic, iconographic and (if available) archaeological evidence for the deity. How does the evidence contribute to our understanding of processes of hybridisation, syncretisation and creolisation in the sphere of religion in the Roman West?</a:t>
            </a:r>
          </a:p>
          <a:p>
            <a:pPr lvl="1"/>
            <a:r>
              <a:rPr lang="en-GB" b="1" dirty="0">
                <a:highlight>
                  <a:srgbClr val="800080"/>
                </a:highlight>
              </a:rPr>
              <a:t>Level 6 students</a:t>
            </a:r>
            <a:r>
              <a:rPr lang="en-GB" dirty="0"/>
              <a:t>: You must </a:t>
            </a:r>
            <a:r>
              <a:rPr lang="en-GB" b="1" dirty="0"/>
              <a:t>also</a:t>
            </a:r>
            <a:r>
              <a:rPr lang="en-GB" dirty="0"/>
              <a:t> make use of medieval Welsh and/or Irish mythology, like the </a:t>
            </a:r>
            <a:r>
              <a:rPr lang="en-GB" dirty="0" err="1"/>
              <a:t>Mabinogi</a:t>
            </a:r>
            <a:r>
              <a:rPr lang="en-GB" dirty="0"/>
              <a:t> and the </a:t>
            </a:r>
            <a:r>
              <a:rPr lang="en-GB" dirty="0" err="1"/>
              <a:t>Táin</a:t>
            </a:r>
            <a:r>
              <a:rPr lang="en-GB" dirty="0"/>
              <a:t>: Discuss in your poster whether these texts can help us to understand deities attested in Roman times, like </a:t>
            </a:r>
            <a:r>
              <a:rPr lang="en-GB" dirty="0" err="1"/>
              <a:t>Maponus</a:t>
            </a:r>
            <a:r>
              <a:rPr lang="en-GB" dirty="0"/>
              <a:t>, </a:t>
            </a:r>
            <a:r>
              <a:rPr lang="en-GB" dirty="0" err="1"/>
              <a:t>Nodens</a:t>
            </a:r>
            <a:r>
              <a:rPr lang="en-GB" dirty="0"/>
              <a:t>, </a:t>
            </a:r>
            <a:r>
              <a:rPr lang="en-GB" dirty="0" err="1"/>
              <a:t>Epona</a:t>
            </a:r>
            <a:r>
              <a:rPr lang="en-GB" dirty="0"/>
              <a:t>, etc.</a:t>
            </a:r>
          </a:p>
        </p:txBody>
      </p:sp>
    </p:spTree>
    <p:extLst>
      <p:ext uri="{BB962C8B-B14F-4D97-AF65-F5344CB8AC3E}">
        <p14:creationId xmlns:p14="http://schemas.microsoft.com/office/powerpoint/2010/main" val="3813805035"/>
      </p:ext>
    </p:extLst>
  </p:cSld>
  <p:clrMapOvr>
    <a:masterClrMapping/>
  </p:clrMapOvr>
  <p:transition spd="slow">
    <p:randomBar dir="ver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AE76A-51E4-4084-B872-DEA817C2B713}"/>
              </a:ext>
            </a:extLst>
          </p:cNvPr>
          <p:cNvSpPr>
            <a:spLocks noGrp="1"/>
          </p:cNvSpPr>
          <p:nvPr>
            <p:ph type="title"/>
          </p:nvPr>
        </p:nvSpPr>
        <p:spPr>
          <a:xfrm>
            <a:off x="-25784" y="1"/>
            <a:ext cx="8486215" cy="764704"/>
          </a:xfrm>
        </p:spPr>
        <p:txBody>
          <a:bodyPr/>
          <a:lstStyle/>
          <a:p>
            <a:r>
              <a:rPr lang="en-GB" dirty="0"/>
              <a:t>New Marking Criteria…</a:t>
            </a:r>
          </a:p>
        </p:txBody>
      </p:sp>
      <p:sp>
        <p:nvSpPr>
          <p:cNvPr id="3" name="Content Placeholder 2">
            <a:extLst>
              <a:ext uri="{FF2B5EF4-FFF2-40B4-BE49-F238E27FC236}">
                <a16:creationId xmlns:a16="http://schemas.microsoft.com/office/drawing/2014/main" id="{69141037-F2A7-43B9-ABA6-80695753A906}"/>
              </a:ext>
            </a:extLst>
          </p:cNvPr>
          <p:cNvSpPr>
            <a:spLocks noGrp="1"/>
          </p:cNvSpPr>
          <p:nvPr>
            <p:ph idx="1"/>
          </p:nvPr>
        </p:nvSpPr>
        <p:spPr>
          <a:xfrm>
            <a:off x="251520" y="1556792"/>
            <a:ext cx="7315200" cy="4968552"/>
          </a:xfrm>
        </p:spPr>
        <p:txBody>
          <a:bodyPr>
            <a:normAutofit/>
          </a:bodyPr>
          <a:lstStyle/>
          <a:p>
            <a:pPr lvl="0"/>
            <a:endParaRPr lang="en-GB" dirty="0"/>
          </a:p>
        </p:txBody>
      </p:sp>
      <p:pic>
        <p:nvPicPr>
          <p:cNvPr id="4" name="Picture 3">
            <a:extLst>
              <a:ext uri="{FF2B5EF4-FFF2-40B4-BE49-F238E27FC236}">
                <a16:creationId xmlns:a16="http://schemas.microsoft.com/office/drawing/2014/main" id="{42948D7F-5D2B-423C-8C85-CA19A7202B56}"/>
              </a:ext>
            </a:extLst>
          </p:cNvPr>
          <p:cNvPicPr>
            <a:picLocks noChangeAspect="1"/>
          </p:cNvPicPr>
          <p:nvPr/>
        </p:nvPicPr>
        <p:blipFill>
          <a:blip r:embed="rId2"/>
          <a:stretch>
            <a:fillRect/>
          </a:stretch>
        </p:blipFill>
        <p:spPr>
          <a:xfrm>
            <a:off x="0" y="692696"/>
            <a:ext cx="9144000" cy="3715083"/>
          </a:xfrm>
          <a:prstGeom prst="rect">
            <a:avLst/>
          </a:prstGeom>
        </p:spPr>
      </p:pic>
      <p:pic>
        <p:nvPicPr>
          <p:cNvPr id="5" name="Picture 4">
            <a:extLst>
              <a:ext uri="{FF2B5EF4-FFF2-40B4-BE49-F238E27FC236}">
                <a16:creationId xmlns:a16="http://schemas.microsoft.com/office/drawing/2014/main" id="{2DD6C51A-3CC7-470F-9C5B-4A1A3C7E5307}"/>
              </a:ext>
            </a:extLst>
          </p:cNvPr>
          <p:cNvPicPr>
            <a:picLocks noChangeAspect="1"/>
          </p:cNvPicPr>
          <p:nvPr/>
        </p:nvPicPr>
        <p:blipFill>
          <a:blip r:embed="rId3"/>
          <a:stretch>
            <a:fillRect/>
          </a:stretch>
        </p:blipFill>
        <p:spPr>
          <a:xfrm>
            <a:off x="35496" y="4407779"/>
            <a:ext cx="9144000" cy="2326518"/>
          </a:xfrm>
          <a:prstGeom prst="rect">
            <a:avLst/>
          </a:prstGeom>
        </p:spPr>
      </p:pic>
    </p:spTree>
    <p:extLst>
      <p:ext uri="{BB962C8B-B14F-4D97-AF65-F5344CB8AC3E}">
        <p14:creationId xmlns:p14="http://schemas.microsoft.com/office/powerpoint/2010/main" val="290002931"/>
      </p:ext>
    </p:extLst>
  </p:cSld>
  <p:clrMapOvr>
    <a:masterClrMapping/>
  </p:clrMapOvr>
  <p:transition spd="slow">
    <p:randomBar dir="vert"/>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AE76A-51E4-4084-B872-DEA817C2B713}"/>
              </a:ext>
            </a:extLst>
          </p:cNvPr>
          <p:cNvSpPr>
            <a:spLocks noGrp="1"/>
          </p:cNvSpPr>
          <p:nvPr>
            <p:ph type="title"/>
          </p:nvPr>
        </p:nvSpPr>
        <p:spPr>
          <a:xfrm>
            <a:off x="-25784" y="1"/>
            <a:ext cx="8486215" cy="764704"/>
          </a:xfrm>
        </p:spPr>
        <p:txBody>
          <a:bodyPr/>
          <a:lstStyle/>
          <a:p>
            <a:r>
              <a:rPr lang="en-GB" dirty="0"/>
              <a:t>New Marking Criteria…</a:t>
            </a:r>
          </a:p>
        </p:txBody>
      </p:sp>
      <p:sp>
        <p:nvSpPr>
          <p:cNvPr id="3" name="Content Placeholder 2">
            <a:extLst>
              <a:ext uri="{FF2B5EF4-FFF2-40B4-BE49-F238E27FC236}">
                <a16:creationId xmlns:a16="http://schemas.microsoft.com/office/drawing/2014/main" id="{69141037-F2A7-43B9-ABA6-80695753A906}"/>
              </a:ext>
            </a:extLst>
          </p:cNvPr>
          <p:cNvSpPr>
            <a:spLocks noGrp="1"/>
          </p:cNvSpPr>
          <p:nvPr>
            <p:ph idx="1"/>
          </p:nvPr>
        </p:nvSpPr>
        <p:spPr>
          <a:xfrm>
            <a:off x="251520" y="1556792"/>
            <a:ext cx="7315200" cy="4968552"/>
          </a:xfrm>
        </p:spPr>
        <p:txBody>
          <a:bodyPr>
            <a:normAutofit/>
          </a:bodyPr>
          <a:lstStyle/>
          <a:p>
            <a:pPr lvl="0"/>
            <a:endParaRPr lang="en-GB" dirty="0"/>
          </a:p>
        </p:txBody>
      </p:sp>
      <p:pic>
        <p:nvPicPr>
          <p:cNvPr id="6" name="Picture 5">
            <a:extLst>
              <a:ext uri="{FF2B5EF4-FFF2-40B4-BE49-F238E27FC236}">
                <a16:creationId xmlns:a16="http://schemas.microsoft.com/office/drawing/2014/main" id="{46BC5684-57D4-43F9-8D85-8254590D2B77}"/>
              </a:ext>
            </a:extLst>
          </p:cNvPr>
          <p:cNvPicPr>
            <a:picLocks noChangeAspect="1"/>
          </p:cNvPicPr>
          <p:nvPr/>
        </p:nvPicPr>
        <p:blipFill>
          <a:blip r:embed="rId2"/>
          <a:stretch>
            <a:fillRect/>
          </a:stretch>
        </p:blipFill>
        <p:spPr>
          <a:xfrm>
            <a:off x="-36512" y="694688"/>
            <a:ext cx="9144000" cy="2734312"/>
          </a:xfrm>
          <a:prstGeom prst="rect">
            <a:avLst/>
          </a:prstGeom>
        </p:spPr>
      </p:pic>
      <p:pic>
        <p:nvPicPr>
          <p:cNvPr id="7" name="Picture 6">
            <a:extLst>
              <a:ext uri="{FF2B5EF4-FFF2-40B4-BE49-F238E27FC236}">
                <a16:creationId xmlns:a16="http://schemas.microsoft.com/office/drawing/2014/main" id="{A4EBFBD6-990C-4934-B6D1-FEFED885A086}"/>
              </a:ext>
            </a:extLst>
          </p:cNvPr>
          <p:cNvPicPr>
            <a:picLocks noChangeAspect="1"/>
          </p:cNvPicPr>
          <p:nvPr/>
        </p:nvPicPr>
        <p:blipFill>
          <a:blip r:embed="rId3"/>
          <a:stretch>
            <a:fillRect/>
          </a:stretch>
        </p:blipFill>
        <p:spPr>
          <a:xfrm>
            <a:off x="-23418" y="3429000"/>
            <a:ext cx="9144000" cy="2406316"/>
          </a:xfrm>
          <a:prstGeom prst="rect">
            <a:avLst/>
          </a:prstGeom>
        </p:spPr>
      </p:pic>
    </p:spTree>
    <p:extLst>
      <p:ext uri="{BB962C8B-B14F-4D97-AF65-F5344CB8AC3E}">
        <p14:creationId xmlns:p14="http://schemas.microsoft.com/office/powerpoint/2010/main" val="4207841720"/>
      </p:ext>
    </p:extLst>
  </p:cSld>
  <p:clrMapOvr>
    <a:masterClrMapping/>
  </p:clrMapOvr>
  <p:transition spd="slow">
    <p:randomBar dir="ver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AE76A-51E4-4084-B872-DEA817C2B713}"/>
              </a:ext>
            </a:extLst>
          </p:cNvPr>
          <p:cNvSpPr>
            <a:spLocks noGrp="1"/>
          </p:cNvSpPr>
          <p:nvPr>
            <p:ph type="title"/>
          </p:nvPr>
        </p:nvSpPr>
        <p:spPr>
          <a:xfrm>
            <a:off x="-25784" y="1"/>
            <a:ext cx="8486215" cy="764704"/>
          </a:xfrm>
        </p:spPr>
        <p:txBody>
          <a:bodyPr/>
          <a:lstStyle/>
          <a:p>
            <a:r>
              <a:rPr lang="en-GB" dirty="0"/>
              <a:t>New Marking Criteria…</a:t>
            </a:r>
          </a:p>
        </p:txBody>
      </p:sp>
      <p:sp>
        <p:nvSpPr>
          <p:cNvPr id="3" name="Content Placeholder 2">
            <a:extLst>
              <a:ext uri="{FF2B5EF4-FFF2-40B4-BE49-F238E27FC236}">
                <a16:creationId xmlns:a16="http://schemas.microsoft.com/office/drawing/2014/main" id="{69141037-F2A7-43B9-ABA6-80695753A906}"/>
              </a:ext>
            </a:extLst>
          </p:cNvPr>
          <p:cNvSpPr>
            <a:spLocks noGrp="1"/>
          </p:cNvSpPr>
          <p:nvPr>
            <p:ph idx="1"/>
          </p:nvPr>
        </p:nvSpPr>
        <p:spPr>
          <a:xfrm>
            <a:off x="251520" y="1556792"/>
            <a:ext cx="7315200" cy="4968552"/>
          </a:xfrm>
        </p:spPr>
        <p:txBody>
          <a:bodyPr>
            <a:normAutofit/>
          </a:bodyPr>
          <a:lstStyle/>
          <a:p>
            <a:pPr lvl="0"/>
            <a:endParaRPr lang="en-GB" dirty="0"/>
          </a:p>
        </p:txBody>
      </p:sp>
      <p:pic>
        <p:nvPicPr>
          <p:cNvPr id="4" name="Picture 3">
            <a:extLst>
              <a:ext uri="{FF2B5EF4-FFF2-40B4-BE49-F238E27FC236}">
                <a16:creationId xmlns:a16="http://schemas.microsoft.com/office/drawing/2014/main" id="{2226996A-C37E-409E-8C16-472D549F4527}"/>
              </a:ext>
            </a:extLst>
          </p:cNvPr>
          <p:cNvPicPr>
            <a:picLocks noChangeAspect="1"/>
          </p:cNvPicPr>
          <p:nvPr/>
        </p:nvPicPr>
        <p:blipFill>
          <a:blip r:embed="rId2"/>
          <a:stretch>
            <a:fillRect/>
          </a:stretch>
        </p:blipFill>
        <p:spPr>
          <a:xfrm>
            <a:off x="0" y="836712"/>
            <a:ext cx="9144000" cy="2711849"/>
          </a:xfrm>
          <a:prstGeom prst="rect">
            <a:avLst/>
          </a:prstGeom>
        </p:spPr>
      </p:pic>
      <p:pic>
        <p:nvPicPr>
          <p:cNvPr id="5" name="Picture 4">
            <a:extLst>
              <a:ext uri="{FF2B5EF4-FFF2-40B4-BE49-F238E27FC236}">
                <a16:creationId xmlns:a16="http://schemas.microsoft.com/office/drawing/2014/main" id="{AAFFA050-5530-4C1D-849B-2288F3DB3B83}"/>
              </a:ext>
            </a:extLst>
          </p:cNvPr>
          <p:cNvPicPr>
            <a:picLocks noChangeAspect="1"/>
          </p:cNvPicPr>
          <p:nvPr/>
        </p:nvPicPr>
        <p:blipFill>
          <a:blip r:embed="rId3"/>
          <a:stretch>
            <a:fillRect/>
          </a:stretch>
        </p:blipFill>
        <p:spPr>
          <a:xfrm>
            <a:off x="-36512" y="3548561"/>
            <a:ext cx="9144000" cy="2240201"/>
          </a:xfrm>
          <a:prstGeom prst="rect">
            <a:avLst/>
          </a:prstGeom>
        </p:spPr>
      </p:pic>
    </p:spTree>
    <p:extLst>
      <p:ext uri="{BB962C8B-B14F-4D97-AF65-F5344CB8AC3E}">
        <p14:creationId xmlns:p14="http://schemas.microsoft.com/office/powerpoint/2010/main" val="782432735"/>
      </p:ext>
    </p:extLst>
  </p:cSld>
  <p:clrMapOvr>
    <a:masterClrMapping/>
  </p:clrMapOvr>
  <p:transition spd="slow">
    <p:randomBar dir="ver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AE76A-51E4-4084-B872-DEA817C2B713}"/>
              </a:ext>
            </a:extLst>
          </p:cNvPr>
          <p:cNvSpPr>
            <a:spLocks noGrp="1"/>
          </p:cNvSpPr>
          <p:nvPr>
            <p:ph type="title"/>
          </p:nvPr>
        </p:nvSpPr>
        <p:spPr>
          <a:xfrm>
            <a:off x="-25784" y="1"/>
            <a:ext cx="8486215" cy="764704"/>
          </a:xfrm>
        </p:spPr>
        <p:txBody>
          <a:bodyPr/>
          <a:lstStyle/>
          <a:p>
            <a:r>
              <a:rPr lang="en-GB" dirty="0"/>
              <a:t>New Marking Criteria…</a:t>
            </a:r>
          </a:p>
        </p:txBody>
      </p:sp>
      <p:sp>
        <p:nvSpPr>
          <p:cNvPr id="3" name="Content Placeholder 2">
            <a:extLst>
              <a:ext uri="{FF2B5EF4-FFF2-40B4-BE49-F238E27FC236}">
                <a16:creationId xmlns:a16="http://schemas.microsoft.com/office/drawing/2014/main" id="{69141037-F2A7-43B9-ABA6-80695753A906}"/>
              </a:ext>
            </a:extLst>
          </p:cNvPr>
          <p:cNvSpPr>
            <a:spLocks noGrp="1"/>
          </p:cNvSpPr>
          <p:nvPr>
            <p:ph idx="1"/>
          </p:nvPr>
        </p:nvSpPr>
        <p:spPr>
          <a:xfrm>
            <a:off x="251520" y="1556792"/>
            <a:ext cx="7315200" cy="4968552"/>
          </a:xfrm>
        </p:spPr>
        <p:txBody>
          <a:bodyPr>
            <a:normAutofit/>
          </a:bodyPr>
          <a:lstStyle/>
          <a:p>
            <a:pPr lvl="0"/>
            <a:endParaRPr lang="en-GB" dirty="0"/>
          </a:p>
        </p:txBody>
      </p:sp>
      <p:pic>
        <p:nvPicPr>
          <p:cNvPr id="6" name="Picture 5">
            <a:extLst>
              <a:ext uri="{FF2B5EF4-FFF2-40B4-BE49-F238E27FC236}">
                <a16:creationId xmlns:a16="http://schemas.microsoft.com/office/drawing/2014/main" id="{B8B5876A-BE68-4B58-AC97-24F46E01D733}"/>
              </a:ext>
            </a:extLst>
          </p:cNvPr>
          <p:cNvPicPr>
            <a:picLocks noChangeAspect="1"/>
          </p:cNvPicPr>
          <p:nvPr/>
        </p:nvPicPr>
        <p:blipFill>
          <a:blip r:embed="rId2"/>
          <a:stretch>
            <a:fillRect/>
          </a:stretch>
        </p:blipFill>
        <p:spPr>
          <a:xfrm>
            <a:off x="-36512" y="1309041"/>
            <a:ext cx="9144000" cy="2855862"/>
          </a:xfrm>
          <a:prstGeom prst="rect">
            <a:avLst/>
          </a:prstGeom>
        </p:spPr>
      </p:pic>
      <p:pic>
        <p:nvPicPr>
          <p:cNvPr id="7" name="Picture 6">
            <a:extLst>
              <a:ext uri="{FF2B5EF4-FFF2-40B4-BE49-F238E27FC236}">
                <a16:creationId xmlns:a16="http://schemas.microsoft.com/office/drawing/2014/main" id="{3F339912-51A8-46EA-B019-CEB4DAD0F62D}"/>
              </a:ext>
            </a:extLst>
          </p:cNvPr>
          <p:cNvPicPr>
            <a:picLocks noChangeAspect="1"/>
          </p:cNvPicPr>
          <p:nvPr/>
        </p:nvPicPr>
        <p:blipFill>
          <a:blip r:embed="rId3"/>
          <a:stretch>
            <a:fillRect/>
          </a:stretch>
        </p:blipFill>
        <p:spPr>
          <a:xfrm>
            <a:off x="-29517" y="4164903"/>
            <a:ext cx="9144000" cy="2693096"/>
          </a:xfrm>
          <a:prstGeom prst="rect">
            <a:avLst/>
          </a:prstGeom>
        </p:spPr>
      </p:pic>
    </p:spTree>
    <p:extLst>
      <p:ext uri="{BB962C8B-B14F-4D97-AF65-F5344CB8AC3E}">
        <p14:creationId xmlns:p14="http://schemas.microsoft.com/office/powerpoint/2010/main" val="1280447841"/>
      </p:ext>
    </p:extLst>
  </p:cSld>
  <p:clrMapOvr>
    <a:masterClrMapping/>
  </p:clrMapOvr>
  <p:transition spd="slow">
    <p:randomBar dir="ver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A picture containing building, text, photo, red&#10;&#10;Description generated with high confidence">
            <a:extLst>
              <a:ext uri="{FF2B5EF4-FFF2-40B4-BE49-F238E27FC236}">
                <a16:creationId xmlns:a16="http://schemas.microsoft.com/office/drawing/2014/main" id="{BB3AF11D-3013-4FA5-8403-42B8F362BF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3011" y="-99392"/>
            <a:ext cx="3571875" cy="4752975"/>
          </a:xfrm>
          <a:prstGeom prst="rect">
            <a:avLst/>
          </a:prstGeom>
        </p:spPr>
      </p:pic>
      <p:pic>
        <p:nvPicPr>
          <p:cNvPr id="24" name="Picture 23" descr="A close up of a sign&#10;&#10;Description generated with very high confidence">
            <a:extLst>
              <a:ext uri="{FF2B5EF4-FFF2-40B4-BE49-F238E27FC236}">
                <a16:creationId xmlns:a16="http://schemas.microsoft.com/office/drawing/2014/main" id="{BF8F81D8-F123-426B-9871-269C526F94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4231" y="2608465"/>
            <a:ext cx="2675252" cy="4249535"/>
          </a:xfrm>
          <a:prstGeom prst="rect">
            <a:avLst/>
          </a:prstGeom>
        </p:spPr>
      </p:pic>
      <p:pic>
        <p:nvPicPr>
          <p:cNvPr id="18" name="Picture 17">
            <a:extLst>
              <a:ext uri="{FF2B5EF4-FFF2-40B4-BE49-F238E27FC236}">
                <a16:creationId xmlns:a16="http://schemas.microsoft.com/office/drawing/2014/main" id="{174246AA-1797-4232-A6DA-03F780DF28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18870" y="28447"/>
            <a:ext cx="2725129" cy="3960943"/>
          </a:xfrm>
          <a:prstGeom prst="rect">
            <a:avLst/>
          </a:prstGeom>
        </p:spPr>
      </p:pic>
      <p:pic>
        <p:nvPicPr>
          <p:cNvPr id="20" name="Picture 19" descr="A black sign with white text&#10;&#10;Description generated with high confidence">
            <a:extLst>
              <a:ext uri="{FF2B5EF4-FFF2-40B4-BE49-F238E27FC236}">
                <a16:creationId xmlns:a16="http://schemas.microsoft.com/office/drawing/2014/main" id="{409F1482-7D62-4B58-ACF1-BC44FEE5AF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84168" y="3538537"/>
            <a:ext cx="3171825" cy="4752975"/>
          </a:xfrm>
          <a:prstGeom prst="rect">
            <a:avLst/>
          </a:prstGeom>
        </p:spPr>
      </p:pic>
      <p:sp>
        <p:nvSpPr>
          <p:cNvPr id="2" name="Title 1">
            <a:extLst>
              <a:ext uri="{FF2B5EF4-FFF2-40B4-BE49-F238E27FC236}">
                <a16:creationId xmlns:a16="http://schemas.microsoft.com/office/drawing/2014/main" id="{A3DE0625-7041-474C-B3BE-F7FFC9A174D8}"/>
              </a:ext>
            </a:extLst>
          </p:cNvPr>
          <p:cNvSpPr>
            <a:spLocks noGrp="1"/>
          </p:cNvSpPr>
          <p:nvPr>
            <p:ph type="title"/>
          </p:nvPr>
        </p:nvSpPr>
        <p:spPr/>
        <p:txBody>
          <a:bodyPr/>
          <a:lstStyle/>
          <a:p>
            <a:endParaRPr lang="en-GB" dirty="0"/>
          </a:p>
        </p:txBody>
      </p:sp>
      <p:sp>
        <p:nvSpPr>
          <p:cNvPr id="9" name="TextBox 8">
            <a:extLst>
              <a:ext uri="{FF2B5EF4-FFF2-40B4-BE49-F238E27FC236}">
                <a16:creationId xmlns:a16="http://schemas.microsoft.com/office/drawing/2014/main" id="{0326534C-F692-4503-AB5D-9E7E20CE7459}"/>
              </a:ext>
            </a:extLst>
          </p:cNvPr>
          <p:cNvSpPr txBox="1"/>
          <p:nvPr/>
        </p:nvSpPr>
        <p:spPr>
          <a:xfrm>
            <a:off x="4638952" y="4499271"/>
            <a:ext cx="4505048" cy="2246769"/>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457200" indent="-457200">
              <a:buFont typeface="Arial" panose="020B0604020202020204" pitchFamily="34" charset="0"/>
              <a:buChar char="•"/>
            </a:pPr>
            <a:r>
              <a:rPr lang="en-GB" sz="2800" dirty="0"/>
              <a:t>BIBLIOGRAPHY</a:t>
            </a:r>
          </a:p>
          <a:p>
            <a:pPr marL="457200" indent="-457200">
              <a:buFont typeface="Arial" panose="020B0604020202020204" pitchFamily="34" charset="0"/>
              <a:buChar char="•"/>
            </a:pPr>
            <a:r>
              <a:rPr lang="en-GB" sz="2800" dirty="0"/>
              <a:t>RESOURCES</a:t>
            </a:r>
          </a:p>
          <a:p>
            <a:pPr marL="457200" indent="-457200">
              <a:buFont typeface="Arial" panose="020B0604020202020204" pitchFamily="34" charset="0"/>
              <a:buChar char="•"/>
            </a:pPr>
            <a:r>
              <a:rPr lang="en-GB" sz="2800" dirty="0">
                <a:sym typeface="Wingdings" panose="05000000000000000000" pitchFamily="2" charset="2"/>
              </a:rPr>
              <a:t> books on “Celtic” religions – pre-Roman and Roman…</a:t>
            </a:r>
            <a:endParaRPr lang="en-GB" sz="2800" dirty="0"/>
          </a:p>
        </p:txBody>
      </p:sp>
      <p:pic>
        <p:nvPicPr>
          <p:cNvPr id="7" name="Content Placeholder 6" descr="A picture containing text&#10;&#10;Description generated with high confidence">
            <a:extLst>
              <a:ext uri="{FF2B5EF4-FFF2-40B4-BE49-F238E27FC236}">
                <a16:creationId xmlns:a16="http://schemas.microsoft.com/office/drawing/2014/main" id="{A296D7D2-006D-442F-A7FA-A7B2CF94668B}"/>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0" y="0"/>
            <a:ext cx="2701949" cy="3538537"/>
          </a:xfrm>
        </p:spPr>
      </p:pic>
      <p:pic>
        <p:nvPicPr>
          <p:cNvPr id="13" name="Picture 12" descr="A close up of a piece of paper&#10;&#10;Description generated with high confidence">
            <a:extLst>
              <a:ext uri="{FF2B5EF4-FFF2-40B4-BE49-F238E27FC236}">
                <a16:creationId xmlns:a16="http://schemas.microsoft.com/office/drawing/2014/main" id="{3B65CB8F-A6E7-4ED6-9CB9-CB0EC63B649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68" y="3375695"/>
            <a:ext cx="2408292" cy="3482260"/>
          </a:xfrm>
          <a:prstGeom prst="rect">
            <a:avLst/>
          </a:prstGeom>
        </p:spPr>
      </p:pic>
      <p:pic>
        <p:nvPicPr>
          <p:cNvPr id="16" name="Picture 15" descr="A picture containing indoor&#10;&#10;Description generated with high confidence">
            <a:extLst>
              <a:ext uri="{FF2B5EF4-FFF2-40B4-BE49-F238E27FC236}">
                <a16:creationId xmlns:a16="http://schemas.microsoft.com/office/drawing/2014/main" id="{F7858A6F-1C5D-4E82-AF2F-A87A743C329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411760" y="0"/>
            <a:ext cx="2160240" cy="3153950"/>
          </a:xfrm>
          <a:prstGeom prst="rect">
            <a:avLst/>
          </a:prstGeom>
        </p:spPr>
      </p:pic>
      <p:pic>
        <p:nvPicPr>
          <p:cNvPr id="22" name="Picture 21" descr="A picture containing text, building&#10;&#10;Description generated with high confidence">
            <a:extLst>
              <a:ext uri="{FF2B5EF4-FFF2-40B4-BE49-F238E27FC236}">
                <a16:creationId xmlns:a16="http://schemas.microsoft.com/office/drawing/2014/main" id="{7E7D19F3-2FFB-40C1-B422-B81D42C375F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217360" y="3068960"/>
            <a:ext cx="2472789" cy="3795732"/>
          </a:xfrm>
          <a:prstGeom prst="rect">
            <a:avLst/>
          </a:prstGeom>
        </p:spPr>
      </p:pic>
    </p:spTree>
    <p:extLst>
      <p:ext uri="{BB962C8B-B14F-4D97-AF65-F5344CB8AC3E}">
        <p14:creationId xmlns:p14="http://schemas.microsoft.com/office/powerpoint/2010/main" val="6030374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250"/>
                                        <p:tgtEl>
                                          <p:spTgt spid="9"/>
                                        </p:tgtEl>
                                      </p:cBhvr>
                                    </p:animEffect>
                                    <p:anim calcmode="lin" valueType="num">
                                      <p:cBhvr>
                                        <p:cTn id="8" dur="1250" fill="hold"/>
                                        <p:tgtEl>
                                          <p:spTgt spid="9"/>
                                        </p:tgtEl>
                                        <p:attrNameLst>
                                          <p:attrName>ppt_x</p:attrName>
                                        </p:attrNameLst>
                                      </p:cBhvr>
                                      <p:tavLst>
                                        <p:tav tm="0">
                                          <p:val>
                                            <p:strVal val="#ppt_x"/>
                                          </p:val>
                                        </p:tav>
                                        <p:tav tm="100000">
                                          <p:val>
                                            <p:strVal val="#ppt_x"/>
                                          </p:val>
                                        </p:tav>
                                      </p:tavLst>
                                    </p:anim>
                                    <p:anim calcmode="lin" valueType="num">
                                      <p:cBhvr>
                                        <p:cTn id="9" dur="125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E0625-7041-474C-B3BE-F7FFC9A174D8}"/>
              </a:ext>
            </a:extLst>
          </p:cNvPr>
          <p:cNvSpPr>
            <a:spLocks noGrp="1"/>
          </p:cNvSpPr>
          <p:nvPr>
            <p:ph type="title"/>
          </p:nvPr>
        </p:nvSpPr>
        <p:spPr/>
        <p:txBody>
          <a:bodyPr/>
          <a:lstStyle/>
          <a:p>
            <a:endParaRPr lang="en-GB"/>
          </a:p>
        </p:txBody>
      </p:sp>
      <p:pic>
        <p:nvPicPr>
          <p:cNvPr id="6" name="Content Placeholder 5" descr="A close up of a piece of paper&#10;&#10;Description generated with high confidence">
            <a:extLst>
              <a:ext uri="{FF2B5EF4-FFF2-40B4-BE49-F238E27FC236}">
                <a16:creationId xmlns:a16="http://schemas.microsoft.com/office/drawing/2014/main" id="{5FDC9BAB-A887-4845-975A-60B8C7A5DF7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5696" y="-99392"/>
            <a:ext cx="2823979" cy="3759477"/>
          </a:xfrm>
        </p:spPr>
      </p:pic>
      <p:pic>
        <p:nvPicPr>
          <p:cNvPr id="8" name="Picture 7" descr="A person posing for a photo&#10;&#10;Description generated with very high confidence">
            <a:extLst>
              <a:ext uri="{FF2B5EF4-FFF2-40B4-BE49-F238E27FC236}">
                <a16:creationId xmlns:a16="http://schemas.microsoft.com/office/drawing/2014/main" id="{4317E18A-8225-4309-89B1-837A0E9FD9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89120" y="0"/>
            <a:ext cx="4754880" cy="6858000"/>
          </a:xfrm>
          <a:prstGeom prst="rect">
            <a:avLst/>
          </a:prstGeom>
        </p:spPr>
      </p:pic>
      <p:pic>
        <p:nvPicPr>
          <p:cNvPr id="12" name="Picture 11" descr="A screenshot of a cell phone&#10;&#10;Description generated with very high confidence">
            <a:extLst>
              <a:ext uri="{FF2B5EF4-FFF2-40B4-BE49-F238E27FC236}">
                <a16:creationId xmlns:a16="http://schemas.microsoft.com/office/drawing/2014/main" id="{A6AD15A5-D63D-4332-8477-69AE3EABC5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83768" y="153530"/>
            <a:ext cx="2086819" cy="3062744"/>
          </a:xfrm>
          <a:prstGeom prst="rect">
            <a:avLst/>
          </a:prstGeom>
        </p:spPr>
      </p:pic>
      <p:pic>
        <p:nvPicPr>
          <p:cNvPr id="10" name="Picture 9" descr="A picture containing photo, book, text&#10;&#10;Description generated with very high confidence">
            <a:extLst>
              <a:ext uri="{FF2B5EF4-FFF2-40B4-BE49-F238E27FC236}">
                <a16:creationId xmlns:a16="http://schemas.microsoft.com/office/drawing/2014/main" id="{B6F2C6DB-B599-4793-9FDB-53052614AA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07704" y="3068960"/>
            <a:ext cx="2943225" cy="3810000"/>
          </a:xfrm>
          <a:prstGeom prst="rect">
            <a:avLst/>
          </a:prstGeom>
        </p:spPr>
      </p:pic>
      <p:pic>
        <p:nvPicPr>
          <p:cNvPr id="14" name="Picture 13" descr="A picture containing text, receipt&#10;&#10;Description generated with very high confidence">
            <a:extLst>
              <a:ext uri="{FF2B5EF4-FFF2-40B4-BE49-F238E27FC236}">
                <a16:creationId xmlns:a16="http://schemas.microsoft.com/office/drawing/2014/main" id="{93EEF74B-40DC-4435-8B4D-3BED80ED104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5696" y="3429000"/>
            <a:ext cx="2468880" cy="3429000"/>
          </a:xfrm>
          <a:prstGeom prst="rect">
            <a:avLst/>
          </a:prstGeom>
        </p:spPr>
      </p:pic>
      <p:sp>
        <p:nvSpPr>
          <p:cNvPr id="9" name="TextBox 8">
            <a:extLst>
              <a:ext uri="{FF2B5EF4-FFF2-40B4-BE49-F238E27FC236}">
                <a16:creationId xmlns:a16="http://schemas.microsoft.com/office/drawing/2014/main" id="{0326534C-F692-4503-AB5D-9E7E20CE7459}"/>
              </a:ext>
            </a:extLst>
          </p:cNvPr>
          <p:cNvSpPr txBox="1"/>
          <p:nvPr/>
        </p:nvSpPr>
        <p:spPr>
          <a:xfrm>
            <a:off x="4638952" y="4499271"/>
            <a:ext cx="4505048" cy="1815882"/>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457200" indent="-457200">
              <a:buFont typeface="Arial" panose="020B0604020202020204" pitchFamily="34" charset="0"/>
              <a:buChar char="•"/>
            </a:pPr>
            <a:r>
              <a:rPr lang="en-GB" sz="2800" dirty="0"/>
              <a:t>BIBLIOGRAPHY</a:t>
            </a:r>
          </a:p>
          <a:p>
            <a:pPr marL="457200" indent="-457200">
              <a:buFont typeface="Arial" panose="020B0604020202020204" pitchFamily="34" charset="0"/>
              <a:buChar char="•"/>
            </a:pPr>
            <a:r>
              <a:rPr lang="en-GB" sz="2800" dirty="0"/>
              <a:t>RESOURCES</a:t>
            </a:r>
          </a:p>
          <a:p>
            <a:pPr marL="457200" indent="-457200">
              <a:buFont typeface="Arial" panose="020B0604020202020204" pitchFamily="34" charset="0"/>
              <a:buChar char="•"/>
            </a:pPr>
            <a:r>
              <a:rPr lang="en-GB" sz="2800" dirty="0">
                <a:sym typeface="Wingdings" panose="05000000000000000000" pitchFamily="2" charset="2"/>
              </a:rPr>
              <a:t> books on sculpture and iconography!</a:t>
            </a:r>
            <a:endParaRPr lang="en-GB" sz="2800" dirty="0"/>
          </a:p>
        </p:txBody>
      </p:sp>
    </p:spTree>
    <p:extLst>
      <p:ext uri="{BB962C8B-B14F-4D97-AF65-F5344CB8AC3E}">
        <p14:creationId xmlns:p14="http://schemas.microsoft.com/office/powerpoint/2010/main" val="21835161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250"/>
                                        <p:tgtEl>
                                          <p:spTgt spid="9"/>
                                        </p:tgtEl>
                                      </p:cBhvr>
                                    </p:animEffect>
                                    <p:anim calcmode="lin" valueType="num">
                                      <p:cBhvr>
                                        <p:cTn id="8" dur="1250" fill="hold"/>
                                        <p:tgtEl>
                                          <p:spTgt spid="9"/>
                                        </p:tgtEl>
                                        <p:attrNameLst>
                                          <p:attrName>ppt_x</p:attrName>
                                        </p:attrNameLst>
                                      </p:cBhvr>
                                      <p:tavLst>
                                        <p:tav tm="0">
                                          <p:val>
                                            <p:strVal val="#ppt_x"/>
                                          </p:val>
                                        </p:tav>
                                        <p:tav tm="100000">
                                          <p:val>
                                            <p:strVal val="#ppt_x"/>
                                          </p:val>
                                        </p:tav>
                                      </p:tavLst>
                                    </p:anim>
                                    <p:anim calcmode="lin" valueType="num">
                                      <p:cBhvr>
                                        <p:cTn id="9" dur="125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608E1-2D92-430A-B906-77F13B1F02E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A8D112B-E562-49D8-9E82-8FE2BECE003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66706604"/>
      </p:ext>
    </p:extLst>
  </p:cSld>
  <p:clrMapOvr>
    <a:masterClrMapping/>
  </p:clrMapOvr>
  <p:transition spd="slow">
    <p:randomBar dir="vert"/>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i="1" dirty="0"/>
              <a:t>Week 5: Southern Gaul</a:t>
            </a:r>
            <a:br>
              <a:rPr lang="en-GB" i="1" dirty="0"/>
            </a:br>
            <a:r>
              <a:rPr lang="en-GB" i="1" dirty="0"/>
              <a:t>some case studies…</a:t>
            </a:r>
            <a:endParaRPr lang="en-GB" dirty="0"/>
          </a:p>
        </p:txBody>
      </p:sp>
      <p:sp>
        <p:nvSpPr>
          <p:cNvPr id="3" name="Subtitle 2"/>
          <p:cNvSpPr>
            <a:spLocks noGrp="1"/>
          </p:cNvSpPr>
          <p:nvPr>
            <p:ph type="subTitle" idx="1"/>
          </p:nvPr>
        </p:nvSpPr>
        <p:spPr/>
        <p:txBody>
          <a:bodyPr/>
          <a:lstStyle/>
          <a:p>
            <a:r>
              <a:rPr lang="en-GB" b="1" dirty="0"/>
              <a:t>R.H. – CLAH7017</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36296" y="5805264"/>
            <a:ext cx="1691680" cy="665548"/>
          </a:xfrm>
          <a:prstGeom prst="rect">
            <a:avLst/>
          </a:prstGeom>
        </p:spPr>
      </p:pic>
      <p:pic>
        <p:nvPicPr>
          <p:cNvPr id="5" name="Picture 1030" descr="C:\Eigene Dateien\FERCAN\glanum067b view sanctuary.jpg"/>
          <p:cNvPicPr>
            <a:picLocks noChangeAspect="1" noChangeArrowheads="1"/>
          </p:cNvPicPr>
          <p:nvPr/>
        </p:nvPicPr>
        <p:blipFill rotWithShape="1">
          <a:blip r:embed="rId4" cstate="print"/>
          <a:srcRect t="20731" b="17038"/>
          <a:stretch/>
        </p:blipFill>
        <p:spPr bwMode="auto">
          <a:xfrm>
            <a:off x="-36512" y="15376"/>
            <a:ext cx="9058971" cy="29575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3030794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030" descr="C:\Eigene Dateien\FERCAN\glanum067b view sanctuary.jpg"/>
          <p:cNvPicPr>
            <a:picLocks noChangeAspect="1" noChangeArrowheads="1"/>
          </p:cNvPicPr>
          <p:nvPr/>
        </p:nvPicPr>
        <p:blipFill rotWithShape="1">
          <a:blip r:embed="rId2" cstate="print"/>
          <a:srcRect t="20731" b="17038"/>
          <a:stretch/>
        </p:blipFill>
        <p:spPr bwMode="auto">
          <a:xfrm>
            <a:off x="35496" y="15376"/>
            <a:ext cx="9058971" cy="29575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p:cNvSpPr>
            <a:spLocks noGrp="1"/>
          </p:cNvSpPr>
          <p:nvPr>
            <p:ph type="title"/>
          </p:nvPr>
        </p:nvSpPr>
        <p:spPr>
          <a:xfrm>
            <a:off x="35496" y="116632"/>
            <a:ext cx="7315200" cy="1154097"/>
          </a:xfrm>
        </p:spPr>
        <p:txBody>
          <a:bodyPr/>
          <a:lstStyle/>
          <a:p>
            <a:r>
              <a:rPr lang="en-GB" dirty="0"/>
              <a:t>The story so far…</a:t>
            </a:r>
          </a:p>
        </p:txBody>
      </p:sp>
      <p:sp>
        <p:nvSpPr>
          <p:cNvPr id="3" name="Content Placeholder 2"/>
          <p:cNvSpPr>
            <a:spLocks noGrp="1"/>
          </p:cNvSpPr>
          <p:nvPr>
            <p:ph idx="1"/>
          </p:nvPr>
        </p:nvSpPr>
        <p:spPr>
          <a:xfrm>
            <a:off x="323528" y="3429000"/>
            <a:ext cx="8208912" cy="3168352"/>
          </a:xfrm>
        </p:spPr>
        <p:txBody>
          <a:bodyPr>
            <a:noAutofit/>
          </a:bodyPr>
          <a:lstStyle/>
          <a:p>
            <a:r>
              <a:rPr lang="en-GB" dirty="0"/>
              <a:t>Key concepts, like polis religion / embedded religion / ritualistic religion / </a:t>
            </a:r>
            <a:r>
              <a:rPr lang="en-GB" i="1" dirty="0"/>
              <a:t>do et des</a:t>
            </a:r>
            <a:r>
              <a:rPr lang="en-GB" dirty="0"/>
              <a:t>…</a:t>
            </a:r>
          </a:p>
          <a:p>
            <a:pPr lvl="1"/>
            <a:r>
              <a:rPr lang="en-GB" dirty="0"/>
              <a:t>Conservative, but open to new ideas (and deities)</a:t>
            </a:r>
          </a:p>
          <a:p>
            <a:r>
              <a:rPr lang="en-GB" dirty="0"/>
              <a:t>Spread of Roman imperial concepts</a:t>
            </a:r>
          </a:p>
          <a:p>
            <a:pPr lvl="1"/>
            <a:r>
              <a:rPr lang="en-GB" dirty="0"/>
              <a:t>E.g., the ‘imperial cult’</a:t>
            </a:r>
          </a:p>
          <a:p>
            <a:r>
              <a:rPr lang="en-GB" dirty="0"/>
              <a:t>The problem of </a:t>
            </a:r>
            <a:r>
              <a:rPr lang="en-GB" i="1" dirty="0" err="1"/>
              <a:t>interpretatio</a:t>
            </a:r>
            <a:r>
              <a:rPr lang="en-GB" i="1" dirty="0"/>
              <a:t> Romana / </a:t>
            </a:r>
            <a:r>
              <a:rPr lang="en-GB" i="1" dirty="0" err="1"/>
              <a:t>indigena</a:t>
            </a:r>
            <a:r>
              <a:rPr lang="en-GB" i="1" dirty="0"/>
              <a:t> / </a:t>
            </a:r>
            <a:r>
              <a:rPr lang="en-GB" i="1" dirty="0" err="1"/>
              <a:t>Graeca</a:t>
            </a:r>
            <a:r>
              <a:rPr lang="en-GB" i="1" dirty="0"/>
              <a:t>…</a:t>
            </a:r>
          </a:p>
          <a:p>
            <a:r>
              <a:rPr lang="en-GB" dirty="0"/>
              <a:t>Today: look at all these issues in context of a particular site</a:t>
            </a:r>
          </a:p>
          <a:p>
            <a:pPr lvl="1"/>
            <a:r>
              <a:rPr lang="en-GB" dirty="0"/>
              <a:t>How important is the imperial cult? </a:t>
            </a:r>
          </a:p>
          <a:p>
            <a:pPr lvl="1"/>
            <a:r>
              <a:rPr lang="en-GB" dirty="0"/>
              <a:t> Can we talk about polis religion…?</a:t>
            </a:r>
          </a:p>
          <a:p>
            <a:pPr lvl="1"/>
            <a:endParaRPr lang="en-GB" dirty="0"/>
          </a:p>
        </p:txBody>
      </p:sp>
      <p:sp>
        <p:nvSpPr>
          <p:cNvPr id="5" name="Rectangle 4">
            <a:extLst>
              <a:ext uri="{FF2B5EF4-FFF2-40B4-BE49-F238E27FC236}">
                <a16:creationId xmlns:a16="http://schemas.microsoft.com/office/drawing/2014/main" id="{0BD98705-78BB-46F0-9CF2-4DF9FD5055ED}"/>
              </a:ext>
            </a:extLst>
          </p:cNvPr>
          <p:cNvSpPr/>
          <p:nvPr/>
        </p:nvSpPr>
        <p:spPr>
          <a:xfrm rot="5400000">
            <a:off x="5712281" y="3472205"/>
            <a:ext cx="6216382" cy="369332"/>
          </a:xfrm>
          <a:prstGeom prst="rect">
            <a:avLst/>
          </a:prstGeom>
        </p:spPr>
        <p:txBody>
          <a:bodyPr wrap="none">
            <a:spAutoFit/>
          </a:bodyPr>
          <a:lstStyle/>
          <a:p>
            <a:r>
              <a:rPr lang="en-GB" dirty="0">
                <a:solidFill>
                  <a:schemeClr val="bg2">
                    <a:lumMod val="50000"/>
                    <a:lumOff val="50000"/>
                  </a:schemeClr>
                </a:solidFill>
              </a:rPr>
              <a:t>IMPACT OF THE ROMAN EMPIRE ON LOCAL PEOPLE…</a:t>
            </a:r>
          </a:p>
        </p:txBody>
      </p:sp>
    </p:spTree>
    <p:extLst>
      <p:ext uri="{BB962C8B-B14F-4D97-AF65-F5344CB8AC3E}">
        <p14:creationId xmlns:p14="http://schemas.microsoft.com/office/powerpoint/2010/main" val="24526314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50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50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000"/>
                            </p:stCondLst>
                            <p:childTnLst>
                              <p:par>
                                <p:cTn id="29" presetID="42" presetClass="entr" presetSubtype="0" fill="hold" grpId="0" nodeType="afterEffect">
                                  <p:stCondLst>
                                    <p:cond delay="50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7500"/>
                            </p:stCondLst>
                            <p:childTnLst>
                              <p:par>
                                <p:cTn id="35" presetID="42" presetClass="entr" presetSubtype="0" fill="hold" grpId="0" nodeType="afterEffect">
                                  <p:stCondLst>
                                    <p:cond delay="50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9000"/>
                            </p:stCondLst>
                            <p:childTnLst>
                              <p:par>
                                <p:cTn id="41" presetID="42" presetClass="entr" presetSubtype="0" fill="hold" grpId="0" nodeType="afterEffect">
                                  <p:stCondLst>
                                    <p:cond delay="50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10500"/>
                            </p:stCondLst>
                            <p:childTnLst>
                              <p:par>
                                <p:cTn id="47" presetID="42" presetClass="entr" presetSubtype="0" fill="hold" grpId="0" nodeType="afterEffect">
                                  <p:stCondLst>
                                    <p:cond delay="50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giteduviguier.fr/resources/glanum.jpg"/>
          <p:cNvPicPr>
            <a:picLocks noChangeAspect="1" noChangeArrowheads="1"/>
          </p:cNvPicPr>
          <p:nvPr/>
        </p:nvPicPr>
        <p:blipFill>
          <a:blip r:embed="rId2" cstate="print"/>
          <a:srcRect/>
          <a:stretch>
            <a:fillRect/>
          </a:stretch>
        </p:blipFill>
        <p:spPr bwMode="auto">
          <a:xfrm>
            <a:off x="0" y="0"/>
            <a:ext cx="9137665" cy="6858000"/>
          </a:xfrm>
          <a:prstGeom prst="rect">
            <a:avLst/>
          </a:prstGeom>
          <a:noFill/>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7504" y="5157192"/>
            <a:ext cx="7315200" cy="1595311"/>
          </a:xfrm>
        </p:spPr>
        <p:txBody>
          <a:bodyPr/>
          <a:lstStyle/>
          <a:p>
            <a:r>
              <a:rPr lang="en-GB" dirty="0"/>
              <a:t>Ideal case study</a:t>
            </a:r>
          </a:p>
          <a:p>
            <a:r>
              <a:rPr lang="en-GB" dirty="0"/>
              <a:t>Well preserved site (abandoned in mid-3</a:t>
            </a:r>
            <a:r>
              <a:rPr lang="en-GB" baseline="30000" dirty="0"/>
              <a:t>rd</a:t>
            </a:r>
            <a:r>
              <a:rPr lang="en-GB" dirty="0"/>
              <a:t> c. AD)</a:t>
            </a:r>
          </a:p>
          <a:p>
            <a:r>
              <a:rPr lang="en-GB" dirty="0"/>
              <a:t>Gradual transformation between Iron Age and </a:t>
            </a:r>
            <a:r>
              <a:rPr lang="en-GB" dirty="0" err="1"/>
              <a:t>Principate</a:t>
            </a:r>
            <a:endParaRPr lang="en-GB" dirty="0"/>
          </a:p>
          <a:p>
            <a:r>
              <a:rPr lang="en-GB" dirty="0"/>
              <a:t>Local identity / Global identity</a:t>
            </a:r>
          </a:p>
          <a:p>
            <a:endParaRPr lang="en-GB" dirty="0"/>
          </a:p>
        </p:txBody>
      </p:sp>
      <p:sp>
        <p:nvSpPr>
          <p:cNvPr id="5" name="Title 1"/>
          <p:cNvSpPr txBox="1">
            <a:spLocks/>
          </p:cNvSpPr>
          <p:nvPr/>
        </p:nvSpPr>
        <p:spPr>
          <a:xfrm>
            <a:off x="0" y="0"/>
            <a:ext cx="8388424" cy="1154097"/>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Location: Glanum (Saint-R</a:t>
            </a:r>
            <a:r>
              <a:rPr lang="de-DE" dirty="0"/>
              <a:t>émy)</a:t>
            </a:r>
            <a:endParaRPr lang="en-GB" dirty="0"/>
          </a:p>
        </p:txBody>
      </p:sp>
    </p:spTree>
    <p:extLst>
      <p:ext uri="{BB962C8B-B14F-4D97-AF65-F5344CB8AC3E}">
        <p14:creationId xmlns:p14="http://schemas.microsoft.com/office/powerpoint/2010/main" val="38971917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giteduviguier.fr/resources/glanum.jpg"/>
          <p:cNvPicPr>
            <a:picLocks noChangeAspect="1" noChangeArrowheads="1"/>
          </p:cNvPicPr>
          <p:nvPr/>
        </p:nvPicPr>
        <p:blipFill>
          <a:blip r:embed="rId2" cstate="print"/>
          <a:srcRect/>
          <a:stretch>
            <a:fillRect/>
          </a:stretch>
        </p:blipFill>
        <p:spPr bwMode="auto">
          <a:xfrm>
            <a:off x="0" y="0"/>
            <a:ext cx="9137665" cy="6858000"/>
          </a:xfrm>
          <a:prstGeom prst="rect">
            <a:avLst/>
          </a:prstGeom>
          <a:noFill/>
        </p:spPr>
      </p:pic>
      <p:sp>
        <p:nvSpPr>
          <p:cNvPr id="5" name="Title 1"/>
          <p:cNvSpPr>
            <a:spLocks noGrp="1"/>
          </p:cNvSpPr>
          <p:nvPr>
            <p:ph type="title"/>
          </p:nvPr>
        </p:nvSpPr>
        <p:spPr>
          <a:xfrm>
            <a:off x="914400" y="1544715"/>
            <a:ext cx="7315200" cy="1154097"/>
          </a:xfrm>
        </p:spPr>
        <p:txBody>
          <a:bodyPr/>
          <a:lstStyle/>
          <a:p>
            <a:endParaRPr lang="en-GB" dirty="0"/>
          </a:p>
        </p:txBody>
      </p:sp>
      <p:sp>
        <p:nvSpPr>
          <p:cNvPr id="6" name="Content Placeholder 2"/>
          <p:cNvSpPr>
            <a:spLocks noGrp="1"/>
          </p:cNvSpPr>
          <p:nvPr>
            <p:ph idx="1"/>
          </p:nvPr>
        </p:nvSpPr>
        <p:spPr>
          <a:xfrm>
            <a:off x="914400" y="2769833"/>
            <a:ext cx="7315200" cy="3539527"/>
          </a:xfrm>
        </p:spPr>
        <p:txBody>
          <a:bodyPr/>
          <a:lstStyle/>
          <a:p>
            <a:endParaRPr lang="en-GB"/>
          </a:p>
        </p:txBody>
      </p:sp>
      <p:sp>
        <p:nvSpPr>
          <p:cNvPr id="7" name="Title 1"/>
          <p:cNvSpPr txBox="1">
            <a:spLocks/>
          </p:cNvSpPr>
          <p:nvPr/>
        </p:nvSpPr>
        <p:spPr>
          <a:xfrm>
            <a:off x="0" y="0"/>
            <a:ext cx="8388424" cy="1154097"/>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Location: Glanum (Saint-R</a:t>
            </a:r>
            <a:r>
              <a:rPr lang="de-DE" dirty="0"/>
              <a:t>émy)</a:t>
            </a:r>
            <a:endParaRPr lang="en-GB" dirty="0"/>
          </a:p>
        </p:txBody>
      </p:sp>
      <p:pic>
        <p:nvPicPr>
          <p:cNvPr id="8" name="Picture 2" descr="C:\Eigene Dateien\FERCAN\MAP NARBONENSIS French.JPG"/>
          <p:cNvPicPr>
            <a:picLocks noChangeAspect="1" noChangeArrowheads="1"/>
          </p:cNvPicPr>
          <p:nvPr/>
        </p:nvPicPr>
        <p:blipFill>
          <a:blip r:embed="rId3" cstate="print"/>
          <a:srcRect/>
          <a:stretch>
            <a:fillRect/>
          </a:stretch>
        </p:blipFill>
        <p:spPr bwMode="auto">
          <a:xfrm>
            <a:off x="330855" y="1484784"/>
            <a:ext cx="7726714" cy="4697735"/>
          </a:xfrm>
          <a:prstGeom prst="rect">
            <a:avLst/>
          </a:prstGeom>
        </p:spPr>
        <p:style>
          <a:lnRef idx="1">
            <a:schemeClr val="accent4"/>
          </a:lnRef>
          <a:fillRef idx="2">
            <a:schemeClr val="accent4"/>
          </a:fillRef>
          <a:effectRef idx="1">
            <a:schemeClr val="accent4"/>
          </a:effectRef>
          <a:fontRef idx="minor">
            <a:schemeClr val="dk1"/>
          </a:fontRef>
        </p:style>
      </p:pic>
      <p:cxnSp>
        <p:nvCxnSpPr>
          <p:cNvPr id="10" name="Straight Arrow Connector 9"/>
          <p:cNvCxnSpPr/>
          <p:nvPr/>
        </p:nvCxnSpPr>
        <p:spPr>
          <a:xfrm flipV="1">
            <a:off x="4932040" y="4725144"/>
            <a:ext cx="216024" cy="1944216"/>
          </a:xfrm>
          <a:prstGeom prst="straightConnector1">
            <a:avLst/>
          </a:prstGeom>
          <a:ln w="139700">
            <a:solidFill>
              <a:srgbClr val="FFFF00">
                <a:alpha val="58000"/>
              </a:srgb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80788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4" fill="hold"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down)">
                                      <p:cBhvr>
                                        <p:cTn id="13"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giteduviguier.fr/resources/glanum.jpg"/>
          <p:cNvPicPr>
            <a:picLocks noChangeAspect="1" noChangeArrowheads="1"/>
          </p:cNvPicPr>
          <p:nvPr/>
        </p:nvPicPr>
        <p:blipFill>
          <a:blip r:embed="rId2" cstate="print"/>
          <a:srcRect/>
          <a:stretch>
            <a:fillRect/>
          </a:stretch>
        </p:blipFill>
        <p:spPr bwMode="auto">
          <a:xfrm>
            <a:off x="0" y="0"/>
            <a:ext cx="9137665" cy="6858000"/>
          </a:xfrm>
          <a:prstGeom prst="rect">
            <a:avLst/>
          </a:prstGeom>
          <a:noFill/>
        </p:spPr>
      </p:pic>
      <p:sp>
        <p:nvSpPr>
          <p:cNvPr id="5" name="Title 1"/>
          <p:cNvSpPr>
            <a:spLocks noGrp="1"/>
          </p:cNvSpPr>
          <p:nvPr>
            <p:ph type="title"/>
          </p:nvPr>
        </p:nvSpPr>
        <p:spPr>
          <a:xfrm>
            <a:off x="914400" y="1544715"/>
            <a:ext cx="7315200" cy="1154097"/>
          </a:xfrm>
        </p:spPr>
        <p:txBody>
          <a:bodyPr/>
          <a:lstStyle/>
          <a:p>
            <a:endParaRPr lang="en-GB" dirty="0"/>
          </a:p>
        </p:txBody>
      </p:sp>
      <p:sp>
        <p:nvSpPr>
          <p:cNvPr id="7" name="Title 1"/>
          <p:cNvSpPr txBox="1">
            <a:spLocks/>
          </p:cNvSpPr>
          <p:nvPr/>
        </p:nvSpPr>
        <p:spPr>
          <a:xfrm>
            <a:off x="0" y="0"/>
            <a:ext cx="8388424" cy="1154097"/>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Location: Glanum (Saint-R</a:t>
            </a:r>
            <a:r>
              <a:rPr lang="de-DE" dirty="0"/>
              <a:t>émy)</a:t>
            </a:r>
            <a:endParaRPr lang="en-GB" dirty="0"/>
          </a:p>
        </p:txBody>
      </p:sp>
      <p:pic>
        <p:nvPicPr>
          <p:cNvPr id="8" name="Picture 2" descr="C:\Eigene Dateien\FERCAN\MAP NARBONENSIS French.JPG"/>
          <p:cNvPicPr>
            <a:picLocks noChangeAspect="1" noChangeArrowheads="1"/>
          </p:cNvPicPr>
          <p:nvPr/>
        </p:nvPicPr>
        <p:blipFill>
          <a:blip r:embed="rId3" cstate="print"/>
          <a:srcRect/>
          <a:stretch>
            <a:fillRect/>
          </a:stretch>
        </p:blipFill>
        <p:spPr bwMode="auto">
          <a:xfrm>
            <a:off x="330855" y="1484784"/>
            <a:ext cx="7726714" cy="4697735"/>
          </a:xfrm>
          <a:prstGeom prst="rect">
            <a:avLst/>
          </a:prstGeom>
        </p:spPr>
        <p:style>
          <a:lnRef idx="1">
            <a:schemeClr val="accent4"/>
          </a:lnRef>
          <a:fillRef idx="2">
            <a:schemeClr val="accent4"/>
          </a:fillRef>
          <a:effectRef idx="1">
            <a:schemeClr val="accent4"/>
          </a:effectRef>
          <a:fontRef idx="minor">
            <a:schemeClr val="dk1"/>
          </a:fontRef>
        </p:style>
      </p:pic>
      <p:pic>
        <p:nvPicPr>
          <p:cNvPr id="3" name="Content Placeholder 2" descr="A dog lying on the ground&#10;&#10;Description generated with very high confidence">
            <a:extLst>
              <a:ext uri="{FF2B5EF4-FFF2-40B4-BE49-F238E27FC236}">
                <a16:creationId xmlns:a16="http://schemas.microsoft.com/office/drawing/2014/main" id="{1A581263-D881-4678-8EE9-C5EF42A7D3F6}"/>
              </a:ext>
            </a:extLst>
          </p:cNvPr>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5807936" y="0"/>
            <a:ext cx="3329729" cy="44396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cxnSp>
        <p:nvCxnSpPr>
          <p:cNvPr id="10" name="Straight Arrow Connector 9"/>
          <p:cNvCxnSpPr>
            <a:cxnSpLocks/>
          </p:cNvCxnSpPr>
          <p:nvPr/>
        </p:nvCxnSpPr>
        <p:spPr>
          <a:xfrm flipH="1">
            <a:off x="5004048" y="2780928"/>
            <a:ext cx="2376264" cy="2056983"/>
          </a:xfrm>
          <a:prstGeom prst="straightConnector1">
            <a:avLst/>
          </a:prstGeom>
          <a:ln w="139700">
            <a:solidFill>
              <a:srgbClr val="FFFF00">
                <a:alpha val="58000"/>
              </a:srgb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284426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giteduviguier.fr/resources/glanum.jpg"/>
          <p:cNvPicPr>
            <a:picLocks noChangeAspect="1" noChangeArrowheads="1"/>
          </p:cNvPicPr>
          <p:nvPr/>
        </p:nvPicPr>
        <p:blipFill>
          <a:blip r:embed="rId2" cstate="print"/>
          <a:srcRect/>
          <a:stretch>
            <a:fillRect/>
          </a:stretch>
        </p:blipFill>
        <p:spPr bwMode="auto">
          <a:xfrm>
            <a:off x="0" y="0"/>
            <a:ext cx="9137665" cy="6858000"/>
          </a:xfrm>
          <a:prstGeom prst="rect">
            <a:avLst/>
          </a:prstGeom>
          <a:noFill/>
        </p:spPr>
      </p:pic>
      <p:sp>
        <p:nvSpPr>
          <p:cNvPr id="7" name="Title 1"/>
          <p:cNvSpPr txBox="1">
            <a:spLocks/>
          </p:cNvSpPr>
          <p:nvPr/>
        </p:nvSpPr>
        <p:spPr>
          <a:xfrm>
            <a:off x="0" y="0"/>
            <a:ext cx="8388424" cy="1154097"/>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Location: Glanum (Saint-R</a:t>
            </a:r>
            <a:r>
              <a:rPr lang="de-DE" dirty="0"/>
              <a:t>émy)</a:t>
            </a:r>
            <a:endParaRPr lang="en-GB" dirty="0"/>
          </a:p>
        </p:txBody>
      </p:sp>
      <p:sp>
        <p:nvSpPr>
          <p:cNvPr id="10" name="Freeform 9"/>
          <p:cNvSpPr/>
          <p:nvPr/>
        </p:nvSpPr>
        <p:spPr>
          <a:xfrm>
            <a:off x="2928182" y="2243138"/>
            <a:ext cx="6101518" cy="3243262"/>
          </a:xfrm>
          <a:custGeom>
            <a:avLst/>
            <a:gdLst>
              <a:gd name="connsiteX0" fmla="*/ 629406 w 6101518"/>
              <a:gd name="connsiteY0" fmla="*/ 0 h 3243262"/>
              <a:gd name="connsiteX1" fmla="*/ 756 w 6101518"/>
              <a:gd name="connsiteY1" fmla="*/ 914400 h 3243262"/>
              <a:gd name="connsiteX2" fmla="*/ 515106 w 6101518"/>
              <a:gd name="connsiteY2" fmla="*/ 1328737 h 3243262"/>
              <a:gd name="connsiteX3" fmla="*/ 1129468 w 6101518"/>
              <a:gd name="connsiteY3" fmla="*/ 1571625 h 3243262"/>
              <a:gd name="connsiteX4" fmla="*/ 1943856 w 6101518"/>
              <a:gd name="connsiteY4" fmla="*/ 1457325 h 3243262"/>
              <a:gd name="connsiteX5" fmla="*/ 2786818 w 6101518"/>
              <a:gd name="connsiteY5" fmla="*/ 1957387 h 3243262"/>
              <a:gd name="connsiteX6" fmla="*/ 3986968 w 6101518"/>
              <a:gd name="connsiteY6" fmla="*/ 2371725 h 3243262"/>
              <a:gd name="connsiteX7" fmla="*/ 4644193 w 6101518"/>
              <a:gd name="connsiteY7" fmla="*/ 2628900 h 3243262"/>
              <a:gd name="connsiteX8" fmla="*/ 6101518 w 6101518"/>
              <a:gd name="connsiteY8" fmla="*/ 3243262 h 3243262"/>
              <a:gd name="connsiteX9" fmla="*/ 6101518 w 6101518"/>
              <a:gd name="connsiteY9" fmla="*/ 3243262 h 3243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01518" h="3243262">
                <a:moveTo>
                  <a:pt x="629406" y="0"/>
                </a:moveTo>
                <a:cubicBezTo>
                  <a:pt x="324606" y="346472"/>
                  <a:pt x="19806" y="692944"/>
                  <a:pt x="756" y="914400"/>
                </a:cubicBezTo>
                <a:cubicBezTo>
                  <a:pt x="-18294" y="1135856"/>
                  <a:pt x="326987" y="1219200"/>
                  <a:pt x="515106" y="1328737"/>
                </a:cubicBezTo>
                <a:cubicBezTo>
                  <a:pt x="703225" y="1438275"/>
                  <a:pt x="891343" y="1550194"/>
                  <a:pt x="1129468" y="1571625"/>
                </a:cubicBezTo>
                <a:cubicBezTo>
                  <a:pt x="1367593" y="1593056"/>
                  <a:pt x="1667631" y="1393031"/>
                  <a:pt x="1943856" y="1457325"/>
                </a:cubicBezTo>
                <a:cubicBezTo>
                  <a:pt x="2220081" y="1521619"/>
                  <a:pt x="2446299" y="1804987"/>
                  <a:pt x="2786818" y="1957387"/>
                </a:cubicBezTo>
                <a:cubicBezTo>
                  <a:pt x="3127337" y="2109787"/>
                  <a:pt x="3677406" y="2259806"/>
                  <a:pt x="3986968" y="2371725"/>
                </a:cubicBezTo>
                <a:cubicBezTo>
                  <a:pt x="4296531" y="2483644"/>
                  <a:pt x="4644193" y="2628900"/>
                  <a:pt x="4644193" y="2628900"/>
                </a:cubicBezTo>
                <a:lnTo>
                  <a:pt x="6101518" y="3243262"/>
                </a:lnTo>
                <a:lnTo>
                  <a:pt x="6101518" y="3243262"/>
                </a:ln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4194212" y="4797151"/>
            <a:ext cx="2592288" cy="954107"/>
          </a:xfrm>
          <a:prstGeom prst="rect">
            <a:avLst/>
          </a:prstGeom>
          <a:noFill/>
        </p:spPr>
        <p:txBody>
          <a:bodyPr wrap="square" rtlCol="0">
            <a:spAutoFit/>
          </a:bodyPr>
          <a:lstStyle/>
          <a:p>
            <a:pPr algn="r"/>
            <a:r>
              <a:rPr lang="de-DE" sz="2800" b="1" dirty="0">
                <a:solidFill>
                  <a:srgbClr val="FFC000"/>
                </a:solidFill>
                <a:effectLst>
                  <a:outerShdw blurRad="38100" dist="38100" dir="2700000" algn="tl">
                    <a:srgbClr val="000000">
                      <a:alpha val="43137"/>
                    </a:srgbClr>
                  </a:outerShdw>
                </a:effectLst>
              </a:rPr>
              <a:t>TWIN TEMPLES</a:t>
            </a:r>
            <a:endParaRPr lang="en-GB" sz="2800" b="1" dirty="0">
              <a:solidFill>
                <a:srgbClr val="FFC000"/>
              </a:solidFill>
              <a:effectLst>
                <a:outerShdw blurRad="38100" dist="38100" dir="2700000" algn="tl">
                  <a:srgbClr val="000000">
                    <a:alpha val="43137"/>
                  </a:srgbClr>
                </a:outerShdw>
              </a:effectLst>
            </a:endParaRPr>
          </a:p>
        </p:txBody>
      </p:sp>
      <p:sp>
        <p:nvSpPr>
          <p:cNvPr id="12" name="TextBox 11"/>
          <p:cNvSpPr txBox="1"/>
          <p:nvPr/>
        </p:nvSpPr>
        <p:spPr>
          <a:xfrm>
            <a:off x="5292080" y="3413031"/>
            <a:ext cx="2592288" cy="461665"/>
          </a:xfrm>
          <a:prstGeom prst="rect">
            <a:avLst/>
          </a:prstGeom>
          <a:noFill/>
        </p:spPr>
        <p:txBody>
          <a:bodyPr wrap="square" rtlCol="0">
            <a:spAutoFit/>
          </a:bodyPr>
          <a:lstStyle/>
          <a:p>
            <a:r>
              <a:rPr lang="de-DE" sz="2400" b="1" dirty="0">
                <a:solidFill>
                  <a:srgbClr val="FFC000"/>
                </a:solidFill>
                <a:effectLst>
                  <a:outerShdw blurRad="38100" dist="38100" dir="2700000" algn="tl">
                    <a:srgbClr val="000000">
                      <a:alpha val="43137"/>
                    </a:srgbClr>
                  </a:outerShdw>
                </a:effectLst>
              </a:rPr>
              <a:t>FORUM</a:t>
            </a:r>
            <a:endParaRPr lang="en-GB" sz="2000" b="1" dirty="0">
              <a:solidFill>
                <a:srgbClr val="FFC000"/>
              </a:solidFill>
              <a:effectLst>
                <a:outerShdw blurRad="38100" dist="38100" dir="2700000" algn="tl">
                  <a:srgbClr val="000000">
                    <a:alpha val="43137"/>
                  </a:srgbClr>
                </a:outerShdw>
              </a:effectLst>
            </a:endParaRPr>
          </a:p>
        </p:txBody>
      </p:sp>
      <p:sp>
        <p:nvSpPr>
          <p:cNvPr id="15" name="TextBox 14"/>
          <p:cNvSpPr txBox="1"/>
          <p:nvPr/>
        </p:nvSpPr>
        <p:spPr>
          <a:xfrm>
            <a:off x="3386653" y="2564904"/>
            <a:ext cx="2592288" cy="400110"/>
          </a:xfrm>
          <a:prstGeom prst="rect">
            <a:avLst/>
          </a:prstGeom>
          <a:noFill/>
        </p:spPr>
        <p:txBody>
          <a:bodyPr wrap="square" rtlCol="0">
            <a:spAutoFit/>
          </a:bodyPr>
          <a:lstStyle/>
          <a:p>
            <a:r>
              <a:rPr lang="de-DE" sz="2000" b="1" dirty="0">
                <a:solidFill>
                  <a:srgbClr val="FFC000"/>
                </a:solidFill>
                <a:effectLst>
                  <a:outerShdw blurRad="38100" dist="38100" dir="2700000" algn="tl">
                    <a:srgbClr val="000000">
                      <a:alpha val="43137"/>
                    </a:srgbClr>
                  </a:outerShdw>
                </a:effectLst>
              </a:rPr>
              <a:t>CURIA</a:t>
            </a:r>
            <a:endParaRPr lang="en-GB" b="1" dirty="0">
              <a:solidFill>
                <a:srgbClr val="FFC000"/>
              </a:solidFill>
              <a:effectLst>
                <a:outerShdw blurRad="38100" dist="38100" dir="2700000" algn="tl">
                  <a:srgbClr val="000000">
                    <a:alpha val="43137"/>
                  </a:srgbClr>
                </a:outerShdw>
              </a:effectLst>
            </a:endParaRPr>
          </a:p>
        </p:txBody>
      </p:sp>
      <p:sp>
        <p:nvSpPr>
          <p:cNvPr id="16" name="TextBox 15"/>
          <p:cNvSpPr txBox="1"/>
          <p:nvPr/>
        </p:nvSpPr>
        <p:spPr>
          <a:xfrm>
            <a:off x="1601924" y="2410390"/>
            <a:ext cx="2592288" cy="369332"/>
          </a:xfrm>
          <a:prstGeom prst="rect">
            <a:avLst/>
          </a:prstGeom>
          <a:noFill/>
        </p:spPr>
        <p:txBody>
          <a:bodyPr wrap="square" rtlCol="0">
            <a:spAutoFit/>
          </a:bodyPr>
          <a:lstStyle/>
          <a:p>
            <a:r>
              <a:rPr lang="de-DE" b="1" dirty="0">
                <a:solidFill>
                  <a:srgbClr val="FFC000"/>
                </a:solidFill>
                <a:effectLst>
                  <a:outerShdw blurRad="38100" dist="38100" dir="2700000" algn="tl">
                    <a:srgbClr val="000000">
                      <a:alpha val="43137"/>
                    </a:srgbClr>
                  </a:outerShdw>
                </a:effectLst>
              </a:rPr>
              <a:t>BONA DEA</a:t>
            </a:r>
            <a:endParaRPr lang="en-GB" sz="1600" b="1" dirty="0">
              <a:solidFill>
                <a:srgbClr val="FFC000"/>
              </a:solidFill>
              <a:effectLst>
                <a:outerShdw blurRad="38100" dist="38100" dir="2700000" algn="tl">
                  <a:srgbClr val="000000">
                    <a:alpha val="43137"/>
                  </a:srgbClr>
                </a:outerShdw>
              </a:effectLst>
            </a:endParaRPr>
          </a:p>
        </p:txBody>
      </p:sp>
      <p:sp>
        <p:nvSpPr>
          <p:cNvPr id="17" name="TextBox 16"/>
          <p:cNvSpPr txBox="1"/>
          <p:nvPr/>
        </p:nvSpPr>
        <p:spPr>
          <a:xfrm>
            <a:off x="4019376" y="2825263"/>
            <a:ext cx="2592288" cy="415498"/>
          </a:xfrm>
          <a:prstGeom prst="rect">
            <a:avLst/>
          </a:prstGeom>
          <a:noFill/>
        </p:spPr>
        <p:txBody>
          <a:bodyPr wrap="square" rtlCol="0">
            <a:spAutoFit/>
          </a:bodyPr>
          <a:lstStyle/>
          <a:p>
            <a:r>
              <a:rPr lang="de-DE" sz="2100" b="1" dirty="0">
                <a:solidFill>
                  <a:srgbClr val="FFC000"/>
                </a:solidFill>
                <a:effectLst>
                  <a:outerShdw blurRad="38100" dist="38100" dir="2700000" algn="tl">
                    <a:srgbClr val="000000">
                      <a:alpha val="43137"/>
                    </a:srgbClr>
                  </a:outerShdw>
                </a:effectLst>
              </a:rPr>
              <a:t>BASILICA</a:t>
            </a:r>
            <a:endParaRPr lang="en-GB" sz="2100" b="1" dirty="0">
              <a:solidFill>
                <a:srgbClr val="FFC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531178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1750"/>
                                        <p:tgtEl>
                                          <p:spTgt spid="10"/>
                                        </p:tgtEl>
                                      </p:cBhvr>
                                    </p:animEffect>
                                  </p:childTnLst>
                                </p:cTn>
                              </p:par>
                            </p:childTnLst>
                          </p:cTn>
                        </p:par>
                        <p:par>
                          <p:cTn id="8" fill="hold">
                            <p:stCondLst>
                              <p:cond delay="1750"/>
                            </p:stCondLst>
                            <p:childTnLst>
                              <p:par>
                                <p:cTn id="9" presetID="10" presetClass="entr" presetSubtype="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1000"/>
                                        <p:tgtEl>
                                          <p:spTgt spid="16"/>
                                        </p:tgtEl>
                                      </p:cBhvr>
                                    </p:animEffect>
                                  </p:childTnLst>
                                </p:cTn>
                              </p:par>
                            </p:childTnLst>
                          </p:cTn>
                        </p:par>
                        <p:par>
                          <p:cTn id="12" fill="hold">
                            <p:stCondLst>
                              <p:cond delay="2750"/>
                            </p:stCondLst>
                            <p:childTnLst>
                              <p:par>
                                <p:cTn id="13" presetID="10" presetClass="entr" presetSubtype="0" fill="hold" nodeType="after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animEffect transition="in" filter="fade">
                                      <p:cBhvr>
                                        <p:cTn id="15" dur="1000"/>
                                        <p:tgtEl>
                                          <p:spTgt spid="15">
                                            <p:txEl>
                                              <p:pRg st="0" end="0"/>
                                            </p:txEl>
                                          </p:spTgt>
                                        </p:tgtEl>
                                      </p:cBhvr>
                                    </p:animEffect>
                                  </p:childTnLst>
                                </p:cTn>
                              </p:par>
                            </p:childTnLst>
                          </p:cTn>
                        </p:par>
                        <p:par>
                          <p:cTn id="16" fill="hold">
                            <p:stCondLst>
                              <p:cond delay="3750"/>
                            </p:stCondLst>
                            <p:childTnLst>
                              <p:par>
                                <p:cTn id="17" presetID="10" presetClass="entr" presetSubtype="0" fill="hold" grpId="0"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childTnLst>
                                </p:cTn>
                              </p:par>
                            </p:childTnLst>
                          </p:cTn>
                        </p:par>
                        <p:par>
                          <p:cTn id="20" fill="hold">
                            <p:stCondLst>
                              <p:cond delay="4750"/>
                            </p:stCondLst>
                            <p:childTnLst>
                              <p:par>
                                <p:cTn id="21" presetID="10" presetClass="entr" presetSubtype="0" fill="hold" grpId="0"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1000"/>
                                        <p:tgtEl>
                                          <p:spTgt spid="11"/>
                                        </p:tgtEl>
                                      </p:cBhvr>
                                    </p:animEffect>
                                  </p:childTnLst>
                                </p:cTn>
                              </p:par>
                            </p:childTnLst>
                          </p:cTn>
                        </p:par>
                        <p:par>
                          <p:cTn id="24" fill="hold">
                            <p:stCondLst>
                              <p:cond delay="5750"/>
                            </p:stCondLst>
                            <p:childTnLst>
                              <p:par>
                                <p:cTn id="25" presetID="10" presetClass="entr" presetSubtype="0" fill="hold" nodeType="afterEffect">
                                  <p:stCondLst>
                                    <p:cond delay="0"/>
                                  </p:stCondLst>
                                  <p:childTnLst>
                                    <p:set>
                                      <p:cBhvr>
                                        <p:cTn id="26" dur="1" fill="hold">
                                          <p:stCondLst>
                                            <p:cond delay="0"/>
                                          </p:stCondLst>
                                        </p:cTn>
                                        <p:tgtEl>
                                          <p:spTgt spid="17">
                                            <p:txEl>
                                              <p:pRg st="0" end="0"/>
                                            </p:txEl>
                                          </p:spTgt>
                                        </p:tgtEl>
                                        <p:attrNameLst>
                                          <p:attrName>style.visibility</p:attrName>
                                        </p:attrNameLst>
                                      </p:cBhvr>
                                      <p:to>
                                        <p:strVal val="visible"/>
                                      </p:to>
                                    </p:set>
                                    <p:animEffect transition="in" filter="fade">
                                      <p:cBhvr>
                                        <p:cTn id="27" dur="100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P spid="12" grpId="0"/>
      <p:bldP spid="1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1030" descr="C:\Eigene Dateien\FERCAN\glanum067b view sanctuary.jpg"/>
          <p:cNvPicPr>
            <a:picLocks noChangeAspect="1" noChangeArrowheads="1"/>
          </p:cNvPicPr>
          <p:nvPr/>
        </p:nvPicPr>
        <p:blipFill>
          <a:blip r:embed="rId2" cstate="print"/>
          <a:srcRect/>
          <a:stretch>
            <a:fillRect/>
          </a:stretch>
        </p:blipFill>
        <p:spPr bwMode="auto">
          <a:xfrm>
            <a:off x="60085" y="0"/>
            <a:ext cx="9058971" cy="6858000"/>
          </a:xfrm>
          <a:prstGeom prst="rect">
            <a:avLst/>
          </a:prstGeom>
          <a:noFill/>
        </p:spPr>
      </p:pic>
      <p:sp>
        <p:nvSpPr>
          <p:cNvPr id="5" name="Freeform 4"/>
          <p:cNvSpPr/>
          <p:nvPr/>
        </p:nvSpPr>
        <p:spPr>
          <a:xfrm>
            <a:off x="-14288" y="2471738"/>
            <a:ext cx="7643813" cy="3471862"/>
          </a:xfrm>
          <a:custGeom>
            <a:avLst/>
            <a:gdLst>
              <a:gd name="connsiteX0" fmla="*/ 0 w 7643813"/>
              <a:gd name="connsiteY0" fmla="*/ 3471862 h 3471862"/>
              <a:gd name="connsiteX1" fmla="*/ 1800226 w 7643813"/>
              <a:gd name="connsiteY1" fmla="*/ 3128962 h 3471862"/>
              <a:gd name="connsiteX2" fmla="*/ 2657476 w 7643813"/>
              <a:gd name="connsiteY2" fmla="*/ 2714625 h 3471862"/>
              <a:gd name="connsiteX3" fmla="*/ 4300538 w 7643813"/>
              <a:gd name="connsiteY3" fmla="*/ 1828800 h 3471862"/>
              <a:gd name="connsiteX4" fmla="*/ 7643813 w 7643813"/>
              <a:gd name="connsiteY4" fmla="*/ 0 h 3471862"/>
              <a:gd name="connsiteX5" fmla="*/ 7643813 w 7643813"/>
              <a:gd name="connsiteY5" fmla="*/ 0 h 3471862"/>
              <a:gd name="connsiteX6" fmla="*/ 7643813 w 7643813"/>
              <a:gd name="connsiteY6" fmla="*/ 0 h 3471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43813" h="3471862">
                <a:moveTo>
                  <a:pt x="0" y="3471862"/>
                </a:moveTo>
                <a:cubicBezTo>
                  <a:pt x="678656" y="3363515"/>
                  <a:pt x="1357313" y="3255168"/>
                  <a:pt x="1800226" y="3128962"/>
                </a:cubicBezTo>
                <a:cubicBezTo>
                  <a:pt x="2243139" y="3002756"/>
                  <a:pt x="2240757" y="2931319"/>
                  <a:pt x="2657476" y="2714625"/>
                </a:cubicBezTo>
                <a:cubicBezTo>
                  <a:pt x="3074195" y="2497931"/>
                  <a:pt x="4300538" y="1828800"/>
                  <a:pt x="4300538" y="1828800"/>
                </a:cubicBezTo>
                <a:lnTo>
                  <a:pt x="7643813" y="0"/>
                </a:lnTo>
                <a:lnTo>
                  <a:pt x="7643813" y="0"/>
                </a:lnTo>
                <a:lnTo>
                  <a:pt x="7643813" y="0"/>
                </a:ln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47452" y="5013176"/>
            <a:ext cx="2592288" cy="523220"/>
          </a:xfrm>
          <a:prstGeom prst="rect">
            <a:avLst/>
          </a:prstGeom>
          <a:noFill/>
        </p:spPr>
        <p:txBody>
          <a:bodyPr wrap="square" rtlCol="0">
            <a:spAutoFit/>
          </a:bodyPr>
          <a:lstStyle/>
          <a:p>
            <a:r>
              <a:rPr lang="de-DE" sz="2800" b="1" dirty="0">
                <a:solidFill>
                  <a:srgbClr val="FFC000"/>
                </a:solidFill>
                <a:effectLst>
                  <a:outerShdw blurRad="38100" dist="38100" dir="2700000" algn="tl">
                    <a:srgbClr val="000000">
                      <a:alpha val="43137"/>
                    </a:srgbClr>
                  </a:outerShdw>
                </a:effectLst>
              </a:rPr>
              <a:t>VALETUDO</a:t>
            </a:r>
            <a:endParaRPr lang="en-GB" sz="2800" b="1" dirty="0">
              <a:solidFill>
                <a:srgbClr val="FFC000"/>
              </a:solidFill>
              <a:effectLst>
                <a:outerShdw blurRad="38100" dist="38100" dir="2700000" algn="tl">
                  <a:srgbClr val="000000">
                    <a:alpha val="43137"/>
                  </a:srgbClr>
                </a:outerShdw>
              </a:effectLst>
            </a:endParaRPr>
          </a:p>
        </p:txBody>
      </p:sp>
      <p:sp>
        <p:nvSpPr>
          <p:cNvPr id="7" name="TextBox 6"/>
          <p:cNvSpPr txBox="1"/>
          <p:nvPr/>
        </p:nvSpPr>
        <p:spPr>
          <a:xfrm>
            <a:off x="611560" y="3715226"/>
            <a:ext cx="2592288" cy="584775"/>
          </a:xfrm>
          <a:prstGeom prst="rect">
            <a:avLst/>
          </a:prstGeom>
          <a:noFill/>
        </p:spPr>
        <p:txBody>
          <a:bodyPr wrap="square" rtlCol="0">
            <a:spAutoFit/>
          </a:bodyPr>
          <a:lstStyle/>
          <a:p>
            <a:r>
              <a:rPr lang="de-DE" sz="3200" b="1" dirty="0">
                <a:solidFill>
                  <a:schemeClr val="accent4">
                    <a:lumMod val="60000"/>
                    <a:lumOff val="40000"/>
                  </a:schemeClr>
                </a:solidFill>
                <a:effectLst>
                  <a:outerShdw blurRad="38100" dist="38100" dir="2700000" algn="tl">
                    <a:srgbClr val="000000">
                      <a:alpha val="43137"/>
                    </a:srgbClr>
                  </a:outerShdw>
                </a:effectLst>
              </a:rPr>
              <a:t>SPRING</a:t>
            </a:r>
            <a:endParaRPr lang="en-GB" sz="2600" b="1" dirty="0">
              <a:solidFill>
                <a:schemeClr val="accent4">
                  <a:lumMod val="60000"/>
                  <a:lumOff val="40000"/>
                </a:schemeClr>
              </a:solidFill>
              <a:effectLst>
                <a:outerShdw blurRad="38100" dist="38100" dir="2700000" algn="tl">
                  <a:srgbClr val="000000">
                    <a:alpha val="43137"/>
                  </a:srgbClr>
                </a:outerShdw>
              </a:effectLst>
            </a:endParaRPr>
          </a:p>
        </p:txBody>
      </p:sp>
      <p:sp>
        <p:nvSpPr>
          <p:cNvPr id="8" name="TextBox 7"/>
          <p:cNvSpPr txBox="1"/>
          <p:nvPr/>
        </p:nvSpPr>
        <p:spPr>
          <a:xfrm>
            <a:off x="2339752" y="3961447"/>
            <a:ext cx="2592288" cy="492443"/>
          </a:xfrm>
          <a:prstGeom prst="rect">
            <a:avLst/>
          </a:prstGeom>
          <a:noFill/>
        </p:spPr>
        <p:txBody>
          <a:bodyPr wrap="square" rtlCol="0">
            <a:spAutoFit/>
          </a:bodyPr>
          <a:lstStyle/>
          <a:p>
            <a:r>
              <a:rPr lang="de-DE" sz="2600" b="1" dirty="0">
                <a:solidFill>
                  <a:srgbClr val="FFC000"/>
                </a:solidFill>
                <a:effectLst>
                  <a:outerShdw blurRad="38100" dist="38100" dir="2700000" algn="tl">
                    <a:srgbClr val="000000">
                      <a:alpha val="43137"/>
                    </a:srgbClr>
                  </a:outerShdw>
                </a:effectLst>
              </a:rPr>
              <a:t>HERCULES</a:t>
            </a:r>
            <a:endParaRPr lang="en-GB" sz="2600" b="1" dirty="0">
              <a:solidFill>
                <a:srgbClr val="FFC000"/>
              </a:solidFill>
              <a:effectLst>
                <a:outerShdw blurRad="38100" dist="38100" dir="2700000" algn="tl">
                  <a:srgbClr val="000000">
                    <a:alpha val="43137"/>
                  </a:srgbClr>
                </a:outerShdw>
              </a:effectLst>
            </a:endParaRPr>
          </a:p>
        </p:txBody>
      </p:sp>
      <p:sp>
        <p:nvSpPr>
          <p:cNvPr id="9" name="TextBox 8"/>
          <p:cNvSpPr txBox="1"/>
          <p:nvPr/>
        </p:nvSpPr>
        <p:spPr>
          <a:xfrm>
            <a:off x="5292080" y="4017644"/>
            <a:ext cx="2592288" cy="492443"/>
          </a:xfrm>
          <a:prstGeom prst="rect">
            <a:avLst/>
          </a:prstGeom>
          <a:noFill/>
        </p:spPr>
        <p:txBody>
          <a:bodyPr wrap="square" rtlCol="0">
            <a:spAutoFit/>
          </a:bodyPr>
          <a:lstStyle/>
          <a:p>
            <a:r>
              <a:rPr lang="de-DE" sz="2600" b="1" dirty="0">
                <a:solidFill>
                  <a:srgbClr val="FFC000"/>
                </a:solidFill>
                <a:effectLst>
                  <a:outerShdw blurRad="38100" dist="38100" dir="2700000" algn="tl">
                    <a:srgbClr val="000000">
                      <a:alpha val="43137"/>
                    </a:srgbClr>
                  </a:outerShdw>
                </a:effectLst>
              </a:rPr>
              <a:t>ex-porticoe</a:t>
            </a:r>
            <a:endParaRPr lang="en-GB" sz="2600" b="1" dirty="0">
              <a:solidFill>
                <a:srgbClr val="FFC000"/>
              </a:solidFill>
              <a:effectLst>
                <a:outerShdw blurRad="38100" dist="38100" dir="2700000" algn="tl">
                  <a:srgbClr val="000000">
                    <a:alpha val="43137"/>
                  </a:srgbClr>
                </a:outerShdw>
              </a:effectLst>
            </a:endParaRPr>
          </a:p>
        </p:txBody>
      </p:sp>
      <p:sp>
        <p:nvSpPr>
          <p:cNvPr id="10" name="TextBox 9"/>
          <p:cNvSpPr txBox="1"/>
          <p:nvPr/>
        </p:nvSpPr>
        <p:spPr>
          <a:xfrm>
            <a:off x="60748" y="5780782"/>
            <a:ext cx="2592288" cy="1077218"/>
          </a:xfrm>
          <a:prstGeom prst="rect">
            <a:avLst/>
          </a:prstGeom>
          <a:noFill/>
        </p:spPr>
        <p:txBody>
          <a:bodyPr wrap="square" rtlCol="0">
            <a:spAutoFit/>
          </a:bodyPr>
          <a:lstStyle/>
          <a:p>
            <a:r>
              <a:rPr lang="de-DE" sz="3200" b="1" dirty="0">
                <a:solidFill>
                  <a:srgbClr val="FFC000"/>
                </a:solidFill>
                <a:effectLst>
                  <a:outerShdw blurRad="38100" dist="38100" dir="2700000" algn="tl">
                    <a:srgbClr val="000000">
                      <a:alpha val="43137"/>
                    </a:srgbClr>
                  </a:outerShdw>
                </a:effectLst>
              </a:rPr>
              <a:t>IRON AGE</a:t>
            </a:r>
            <a:br>
              <a:rPr lang="de-DE" sz="3200" b="1" dirty="0">
                <a:solidFill>
                  <a:srgbClr val="FFC000"/>
                </a:solidFill>
                <a:effectLst>
                  <a:outerShdw blurRad="38100" dist="38100" dir="2700000" algn="tl">
                    <a:srgbClr val="000000">
                      <a:alpha val="43137"/>
                    </a:srgbClr>
                  </a:outerShdw>
                </a:effectLst>
              </a:rPr>
            </a:br>
            <a:r>
              <a:rPr lang="de-DE" sz="3200" b="1" dirty="0">
                <a:solidFill>
                  <a:srgbClr val="FFC000"/>
                </a:solidFill>
                <a:effectLst>
                  <a:outerShdw blurRad="38100" dist="38100" dir="2700000" algn="tl">
                    <a:srgbClr val="000000">
                      <a:alpha val="43137"/>
                    </a:srgbClr>
                  </a:outerShdw>
                </a:effectLst>
              </a:rPr>
              <a:t>RAMPART</a:t>
            </a:r>
            <a:endParaRPr lang="en-GB" sz="3200" b="1" dirty="0">
              <a:solidFill>
                <a:srgbClr val="FFC000"/>
              </a:solidFill>
              <a:effectLst>
                <a:outerShdw blurRad="38100" dist="38100" dir="2700000" algn="tl">
                  <a:srgbClr val="000000">
                    <a:alpha val="43137"/>
                  </a:srgbClr>
                </a:outerShdw>
              </a:effectLst>
            </a:endParaRPr>
          </a:p>
        </p:txBody>
      </p:sp>
      <p:sp>
        <p:nvSpPr>
          <p:cNvPr id="11" name="TextBox 10"/>
          <p:cNvSpPr txBox="1"/>
          <p:nvPr/>
        </p:nvSpPr>
        <p:spPr>
          <a:xfrm>
            <a:off x="6526768" y="5294961"/>
            <a:ext cx="2592288" cy="954107"/>
          </a:xfrm>
          <a:prstGeom prst="rect">
            <a:avLst/>
          </a:prstGeom>
          <a:noFill/>
        </p:spPr>
        <p:txBody>
          <a:bodyPr wrap="square" rtlCol="0">
            <a:spAutoFit/>
          </a:bodyPr>
          <a:lstStyle/>
          <a:p>
            <a:pPr algn="r"/>
            <a:r>
              <a:rPr lang="de-DE" sz="2800" b="1" i="1" dirty="0">
                <a:solidFill>
                  <a:schemeClr val="tx1">
                    <a:lumMod val="65000"/>
                  </a:schemeClr>
                </a:solidFill>
                <a:effectLst>
                  <a:outerShdw blurRad="38100" dist="38100" dir="2700000" algn="tl">
                    <a:srgbClr val="000000">
                      <a:alpha val="43137"/>
                    </a:srgbClr>
                  </a:outerShdw>
                </a:effectLst>
              </a:rPr>
              <a:t>„rock</a:t>
            </a:r>
            <a:br>
              <a:rPr lang="de-DE" sz="2800" b="1" i="1" dirty="0">
                <a:solidFill>
                  <a:schemeClr val="tx1">
                    <a:lumMod val="65000"/>
                  </a:schemeClr>
                </a:solidFill>
                <a:effectLst>
                  <a:outerShdw blurRad="38100" dist="38100" dir="2700000" algn="tl">
                    <a:srgbClr val="000000">
                      <a:alpha val="43137"/>
                    </a:srgbClr>
                  </a:outerShdw>
                </a:effectLst>
              </a:rPr>
            </a:br>
            <a:r>
              <a:rPr lang="de-DE" sz="2800" b="1" i="1" dirty="0" err="1">
                <a:solidFill>
                  <a:schemeClr val="tx1">
                    <a:lumMod val="65000"/>
                  </a:schemeClr>
                </a:solidFill>
                <a:effectLst>
                  <a:outerShdw blurRad="38100" dist="38100" dir="2700000" algn="tl">
                    <a:srgbClr val="000000">
                      <a:alpha val="43137"/>
                    </a:srgbClr>
                  </a:outerShdw>
                </a:effectLst>
              </a:rPr>
              <a:t>sanctuary</a:t>
            </a:r>
            <a:r>
              <a:rPr lang="de-DE" sz="2800" b="1" i="1" dirty="0">
                <a:solidFill>
                  <a:schemeClr val="tx1">
                    <a:lumMod val="65000"/>
                  </a:schemeClr>
                </a:solidFill>
                <a:effectLst>
                  <a:outerShdw blurRad="38100" dist="38100" dir="2700000" algn="tl">
                    <a:srgbClr val="000000">
                      <a:alpha val="43137"/>
                    </a:srgbClr>
                  </a:outerShdw>
                </a:effectLst>
              </a:rPr>
              <a:t>“(?)</a:t>
            </a:r>
            <a:endParaRPr lang="en-GB" sz="2800" b="1" i="1" dirty="0">
              <a:solidFill>
                <a:schemeClr val="tx1">
                  <a:lumMod val="6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8990102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25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1000"/>
                                        <p:tgtEl>
                                          <p:spTgt spid="10"/>
                                        </p:tgtEl>
                                      </p:cBhvr>
                                    </p:animEffect>
                                  </p:childTnLst>
                                </p:cTn>
                              </p:par>
                            </p:childTnLst>
                          </p:cTn>
                        </p:par>
                        <p:par>
                          <p:cTn id="12" fill="hold">
                            <p:stCondLst>
                              <p:cond delay="175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childTnLst>
                                </p:cTn>
                              </p:par>
                            </p:childTnLst>
                          </p:cTn>
                        </p:par>
                        <p:par>
                          <p:cTn id="16" fill="hold">
                            <p:stCondLst>
                              <p:cond delay="275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childTnLst>
                                </p:cTn>
                              </p:par>
                            </p:childTnLst>
                          </p:cTn>
                        </p:par>
                        <p:par>
                          <p:cTn id="20" fill="hold">
                            <p:stCondLst>
                              <p:cond delay="3750"/>
                            </p:stCondLst>
                            <p:childTnLst>
                              <p:par>
                                <p:cTn id="21" presetID="10" presetClass="entr" presetSubtype="0" fill="hold" grpId="0" nodeType="after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childTnLst>
                                </p:cTn>
                              </p:par>
                            </p:childTnLst>
                          </p:cTn>
                        </p:par>
                        <p:par>
                          <p:cTn id="24" fill="hold">
                            <p:stCondLst>
                              <p:cond delay="4750"/>
                            </p:stCondLst>
                            <p:childTnLst>
                              <p:par>
                                <p:cTn id="25" presetID="10" presetClass="entr" presetSubtype="0"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1000"/>
                                        <p:tgtEl>
                                          <p:spTgt spid="9"/>
                                        </p:tgtEl>
                                      </p:cBhvr>
                                    </p:animEffect>
                                  </p:childTnLst>
                                </p:cTn>
                              </p:par>
                            </p:childTnLst>
                          </p:cTn>
                        </p:par>
                        <p:par>
                          <p:cTn id="28" fill="hold">
                            <p:stCondLst>
                              <p:cond delay="5750"/>
                            </p:stCondLst>
                            <p:childTnLst>
                              <p:par>
                                <p:cTn id="29" presetID="10" presetClass="entr" presetSubtype="0" fill="hold" grpId="0" nodeType="afterEffect">
                                  <p:stCondLst>
                                    <p:cond delay="25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p:bldP spid="9" grpId="0"/>
      <p:bldP spid="10" grpId="0"/>
      <p:bldP spid="11"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1030" descr="C:\Eigene Dateien\FERCAN\glanum067b view sanctuary.jpg"/>
          <p:cNvPicPr>
            <a:picLocks noChangeAspect="1" noChangeArrowheads="1"/>
          </p:cNvPicPr>
          <p:nvPr/>
        </p:nvPicPr>
        <p:blipFill>
          <a:blip r:embed="rId2" cstate="print"/>
          <a:srcRect/>
          <a:stretch>
            <a:fillRect/>
          </a:stretch>
        </p:blipFill>
        <p:spPr bwMode="auto">
          <a:xfrm>
            <a:off x="60085" y="0"/>
            <a:ext cx="9058971" cy="6858000"/>
          </a:xfrm>
          <a:prstGeom prst="rect">
            <a:avLst/>
          </a:prstGeom>
          <a:noFill/>
        </p:spPr>
      </p:pic>
      <p:pic>
        <p:nvPicPr>
          <p:cNvPr id="5" name="Picture 227"/>
          <p:cNvPicPr/>
          <p:nvPr/>
        </p:nvPicPr>
        <p:blipFill rotWithShape="1">
          <a:blip r:embed="rId3" cstate="print">
            <a:extLst>
              <a:ext uri="{28A0092B-C50C-407E-A947-70E740481C1C}">
                <a14:useLocalDpi xmlns:a14="http://schemas.microsoft.com/office/drawing/2010/main" val="0"/>
              </a:ext>
            </a:extLst>
          </a:blip>
          <a:srcRect l="3276"/>
          <a:stretch/>
        </p:blipFill>
        <p:spPr bwMode="auto">
          <a:xfrm>
            <a:off x="1619672" y="0"/>
            <a:ext cx="6188525" cy="6858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8354284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25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1544715"/>
            <a:ext cx="7315200" cy="1154097"/>
          </a:xfrm>
        </p:spPr>
        <p:txBody>
          <a:bodyPr/>
          <a:lstStyle/>
          <a:p>
            <a:endParaRPr lang="en-GB"/>
          </a:p>
        </p:txBody>
      </p:sp>
      <p:sp>
        <p:nvSpPr>
          <p:cNvPr id="5" name="Content Placeholder 2"/>
          <p:cNvSpPr>
            <a:spLocks noGrp="1"/>
          </p:cNvSpPr>
          <p:nvPr>
            <p:ph idx="1"/>
          </p:nvPr>
        </p:nvSpPr>
        <p:spPr>
          <a:xfrm>
            <a:off x="914400" y="2769833"/>
            <a:ext cx="7315200" cy="3539527"/>
          </a:xfrm>
        </p:spPr>
        <p:txBody>
          <a:bodyPr/>
          <a:lstStyle/>
          <a:p>
            <a:endParaRPr lang="en-GB"/>
          </a:p>
        </p:txBody>
      </p:sp>
      <p:pic>
        <p:nvPicPr>
          <p:cNvPr id="6" name="Picture 1030" descr="C:\Eigene Dateien\FERCAN\glanum067b view sanctuary.jpg"/>
          <p:cNvPicPr>
            <a:picLocks noChangeAspect="1" noChangeArrowheads="1"/>
          </p:cNvPicPr>
          <p:nvPr/>
        </p:nvPicPr>
        <p:blipFill>
          <a:blip r:embed="rId2" cstate="print"/>
          <a:srcRect/>
          <a:stretch>
            <a:fillRect/>
          </a:stretch>
        </p:blipFill>
        <p:spPr bwMode="auto">
          <a:xfrm>
            <a:off x="60085" y="0"/>
            <a:ext cx="9058971" cy="6858000"/>
          </a:xfrm>
          <a:prstGeom prst="rect">
            <a:avLst/>
          </a:prstGeom>
          <a:noFill/>
        </p:spPr>
      </p:pic>
      <p:pic>
        <p:nvPicPr>
          <p:cNvPr id="7" name="Picture 227"/>
          <p:cNvPicPr/>
          <p:nvPr/>
        </p:nvPicPr>
        <p:blipFill rotWithShape="1">
          <a:blip r:embed="rId3" cstate="print">
            <a:extLst>
              <a:ext uri="{28A0092B-C50C-407E-A947-70E740481C1C}">
                <a14:useLocalDpi xmlns:a14="http://schemas.microsoft.com/office/drawing/2010/main" val="0"/>
              </a:ext>
            </a:extLst>
          </a:blip>
          <a:srcRect l="3276"/>
          <a:stretch/>
        </p:blipFill>
        <p:spPr bwMode="auto">
          <a:xfrm>
            <a:off x="1619672" y="0"/>
            <a:ext cx="6188525" cy="6858000"/>
          </a:xfrm>
          <a:prstGeom prst="rect">
            <a:avLst/>
          </a:prstGeom>
          <a:ln>
            <a:noFill/>
          </a:ln>
          <a:extLst>
            <a:ext uri="{53640926-AAD7-44D8-BBD7-CCE9431645EC}">
              <a14:shadowObscured xmlns:a14="http://schemas.microsoft.com/office/drawing/2010/main"/>
            </a:ext>
          </a:extLst>
        </p:spPr>
      </p:pic>
      <p:cxnSp>
        <p:nvCxnSpPr>
          <p:cNvPr id="9" name="Straight Connector 8"/>
          <p:cNvCxnSpPr/>
          <p:nvPr/>
        </p:nvCxnSpPr>
        <p:spPr>
          <a:xfrm>
            <a:off x="3923928" y="4797152"/>
            <a:ext cx="1584176" cy="288032"/>
          </a:xfrm>
          <a:prstGeom prst="line">
            <a:avLst/>
          </a:prstGeom>
          <a:ln w="88900">
            <a:solidFill>
              <a:srgbClr val="C00000">
                <a:alpha val="79000"/>
              </a:srgbClr>
            </a:solidFill>
          </a:ln>
        </p:spPr>
        <p:style>
          <a:lnRef idx="1">
            <a:schemeClr val="accent1"/>
          </a:lnRef>
          <a:fillRef idx="0">
            <a:schemeClr val="accent1"/>
          </a:fillRef>
          <a:effectRef idx="0">
            <a:schemeClr val="accent1"/>
          </a:effectRef>
          <a:fontRef idx="minor">
            <a:schemeClr val="tx1"/>
          </a:fontRef>
        </p:style>
      </p:cxnSp>
      <p:sp>
        <p:nvSpPr>
          <p:cNvPr id="13" name="Freeform 12"/>
          <p:cNvSpPr/>
          <p:nvPr/>
        </p:nvSpPr>
        <p:spPr>
          <a:xfrm>
            <a:off x="4762005" y="5260769"/>
            <a:ext cx="296883" cy="237506"/>
          </a:xfrm>
          <a:custGeom>
            <a:avLst/>
            <a:gdLst>
              <a:gd name="connsiteX0" fmla="*/ 0 w 296883"/>
              <a:gd name="connsiteY0" fmla="*/ 35626 h 237506"/>
              <a:gd name="connsiteX1" fmla="*/ 53439 w 296883"/>
              <a:gd name="connsiteY1" fmla="*/ 237506 h 237506"/>
              <a:gd name="connsiteX2" fmla="*/ 296883 w 296883"/>
              <a:gd name="connsiteY2" fmla="*/ 184067 h 237506"/>
              <a:gd name="connsiteX3" fmla="*/ 243444 w 296883"/>
              <a:gd name="connsiteY3" fmla="*/ 0 h 237506"/>
              <a:gd name="connsiteX4" fmla="*/ 0 w 296883"/>
              <a:gd name="connsiteY4" fmla="*/ 35626 h 237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883" h="237506">
                <a:moveTo>
                  <a:pt x="0" y="35626"/>
                </a:moveTo>
                <a:lnTo>
                  <a:pt x="53439" y="237506"/>
                </a:lnTo>
                <a:lnTo>
                  <a:pt x="296883" y="184067"/>
                </a:lnTo>
                <a:lnTo>
                  <a:pt x="243444" y="0"/>
                </a:lnTo>
                <a:lnTo>
                  <a:pt x="0" y="35626"/>
                </a:lnTo>
                <a:close/>
              </a:path>
            </a:pathLst>
          </a:custGeom>
          <a:solidFill>
            <a:schemeClr val="accent2"/>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4542312" y="5694218"/>
            <a:ext cx="231569" cy="290946"/>
          </a:xfrm>
          <a:custGeom>
            <a:avLst/>
            <a:gdLst>
              <a:gd name="connsiteX0" fmla="*/ 184067 w 231569"/>
              <a:gd name="connsiteY0" fmla="*/ 0 h 290946"/>
              <a:gd name="connsiteX1" fmla="*/ 231569 w 231569"/>
              <a:gd name="connsiteY1" fmla="*/ 273133 h 290946"/>
              <a:gd name="connsiteX2" fmla="*/ 83127 w 231569"/>
              <a:gd name="connsiteY2" fmla="*/ 290946 h 290946"/>
              <a:gd name="connsiteX3" fmla="*/ 29688 w 231569"/>
              <a:gd name="connsiteY3" fmla="*/ 285008 h 290946"/>
              <a:gd name="connsiteX4" fmla="*/ 0 w 231569"/>
              <a:gd name="connsiteY4" fmla="*/ 29688 h 290946"/>
              <a:gd name="connsiteX5" fmla="*/ 184067 w 231569"/>
              <a:gd name="connsiteY5" fmla="*/ 0 h 290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569" h="290946">
                <a:moveTo>
                  <a:pt x="184067" y="0"/>
                </a:moveTo>
                <a:lnTo>
                  <a:pt x="231569" y="273133"/>
                </a:lnTo>
                <a:lnTo>
                  <a:pt x="83127" y="290946"/>
                </a:lnTo>
                <a:lnTo>
                  <a:pt x="29688" y="285008"/>
                </a:lnTo>
                <a:lnTo>
                  <a:pt x="0" y="29688"/>
                </a:lnTo>
                <a:lnTo>
                  <a:pt x="184067" y="0"/>
                </a:lnTo>
                <a:close/>
              </a:path>
            </a:pathLst>
          </a:custGeom>
          <a:solidFill>
            <a:schemeClr val="accent2"/>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4352306" y="4488873"/>
            <a:ext cx="261258" cy="338446"/>
          </a:xfrm>
          <a:custGeom>
            <a:avLst/>
            <a:gdLst>
              <a:gd name="connsiteX0" fmla="*/ 83128 w 261258"/>
              <a:gd name="connsiteY0" fmla="*/ 332509 h 338446"/>
              <a:gd name="connsiteX1" fmla="*/ 243445 w 261258"/>
              <a:gd name="connsiteY1" fmla="*/ 338446 h 338446"/>
              <a:gd name="connsiteX2" fmla="*/ 261258 w 261258"/>
              <a:gd name="connsiteY2" fmla="*/ 160317 h 338446"/>
              <a:gd name="connsiteX3" fmla="*/ 201881 w 261258"/>
              <a:gd name="connsiteY3" fmla="*/ 118753 h 338446"/>
              <a:gd name="connsiteX4" fmla="*/ 166255 w 261258"/>
              <a:gd name="connsiteY4" fmla="*/ 5937 h 338446"/>
              <a:gd name="connsiteX5" fmla="*/ 0 w 261258"/>
              <a:gd name="connsiteY5" fmla="*/ 0 h 338446"/>
              <a:gd name="connsiteX6" fmla="*/ 83128 w 261258"/>
              <a:gd name="connsiteY6" fmla="*/ 332509 h 338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8" h="338446">
                <a:moveTo>
                  <a:pt x="83128" y="332509"/>
                </a:moveTo>
                <a:lnTo>
                  <a:pt x="243445" y="338446"/>
                </a:lnTo>
                <a:lnTo>
                  <a:pt x="261258" y="160317"/>
                </a:lnTo>
                <a:lnTo>
                  <a:pt x="201881" y="118753"/>
                </a:lnTo>
                <a:lnTo>
                  <a:pt x="166255" y="5937"/>
                </a:lnTo>
                <a:lnTo>
                  <a:pt x="0" y="0"/>
                </a:lnTo>
                <a:lnTo>
                  <a:pt x="83128" y="332509"/>
                </a:lnTo>
                <a:close/>
              </a:path>
            </a:pathLst>
          </a:custGeom>
          <a:solidFill>
            <a:schemeClr val="accent2"/>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4607626" y="3040083"/>
            <a:ext cx="950026" cy="944088"/>
          </a:xfrm>
          <a:custGeom>
            <a:avLst/>
            <a:gdLst>
              <a:gd name="connsiteX0" fmla="*/ 261257 w 950026"/>
              <a:gd name="connsiteY0" fmla="*/ 944088 h 944088"/>
              <a:gd name="connsiteX1" fmla="*/ 540327 w 950026"/>
              <a:gd name="connsiteY1" fmla="*/ 932213 h 944088"/>
              <a:gd name="connsiteX2" fmla="*/ 789709 w 950026"/>
              <a:gd name="connsiteY2" fmla="*/ 676894 h 944088"/>
              <a:gd name="connsiteX3" fmla="*/ 944088 w 950026"/>
              <a:gd name="connsiteY3" fmla="*/ 433449 h 944088"/>
              <a:gd name="connsiteX4" fmla="*/ 950026 w 950026"/>
              <a:gd name="connsiteY4" fmla="*/ 0 h 944088"/>
              <a:gd name="connsiteX5" fmla="*/ 0 w 950026"/>
              <a:gd name="connsiteY5" fmla="*/ 17813 h 944088"/>
              <a:gd name="connsiteX6" fmla="*/ 71252 w 950026"/>
              <a:gd name="connsiteY6" fmla="*/ 243444 h 944088"/>
              <a:gd name="connsiteX7" fmla="*/ 338447 w 950026"/>
              <a:gd name="connsiteY7" fmla="*/ 255320 h 944088"/>
              <a:gd name="connsiteX8" fmla="*/ 706582 w 950026"/>
              <a:gd name="connsiteY8" fmla="*/ 261257 h 944088"/>
              <a:gd name="connsiteX9" fmla="*/ 641268 w 950026"/>
              <a:gd name="connsiteY9" fmla="*/ 605642 h 944088"/>
              <a:gd name="connsiteX10" fmla="*/ 362197 w 950026"/>
              <a:gd name="connsiteY10" fmla="*/ 635330 h 944088"/>
              <a:gd name="connsiteX11" fmla="*/ 255319 w 950026"/>
              <a:gd name="connsiteY11" fmla="*/ 314696 h 944088"/>
              <a:gd name="connsiteX12" fmla="*/ 219693 w 950026"/>
              <a:gd name="connsiteY12" fmla="*/ 290946 h 944088"/>
              <a:gd name="connsiteX13" fmla="*/ 106878 w 950026"/>
              <a:gd name="connsiteY13" fmla="*/ 213756 h 944088"/>
              <a:gd name="connsiteX14" fmla="*/ 112816 w 950026"/>
              <a:gd name="connsiteY14" fmla="*/ 296883 h 944088"/>
              <a:gd name="connsiteX15" fmla="*/ 195943 w 950026"/>
              <a:gd name="connsiteY15" fmla="*/ 540327 h 944088"/>
              <a:gd name="connsiteX16" fmla="*/ 243444 w 950026"/>
              <a:gd name="connsiteY16" fmla="*/ 730333 h 94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0026" h="944088">
                <a:moveTo>
                  <a:pt x="261257" y="944088"/>
                </a:moveTo>
                <a:lnTo>
                  <a:pt x="540327" y="932213"/>
                </a:lnTo>
                <a:lnTo>
                  <a:pt x="789709" y="676894"/>
                </a:lnTo>
                <a:lnTo>
                  <a:pt x="944088" y="433449"/>
                </a:lnTo>
                <a:cubicBezTo>
                  <a:pt x="946067" y="288966"/>
                  <a:pt x="948047" y="144483"/>
                  <a:pt x="950026" y="0"/>
                </a:cubicBezTo>
                <a:lnTo>
                  <a:pt x="0" y="17813"/>
                </a:lnTo>
                <a:lnTo>
                  <a:pt x="71252" y="243444"/>
                </a:lnTo>
                <a:lnTo>
                  <a:pt x="338447" y="255320"/>
                </a:lnTo>
                <a:lnTo>
                  <a:pt x="706582" y="261257"/>
                </a:lnTo>
                <a:lnTo>
                  <a:pt x="641268" y="605642"/>
                </a:lnTo>
                <a:lnTo>
                  <a:pt x="362197" y="635330"/>
                </a:lnTo>
                <a:lnTo>
                  <a:pt x="255319" y="314696"/>
                </a:lnTo>
                <a:lnTo>
                  <a:pt x="219693" y="290946"/>
                </a:lnTo>
                <a:lnTo>
                  <a:pt x="106878" y="213756"/>
                </a:lnTo>
                <a:lnTo>
                  <a:pt x="112816" y="296883"/>
                </a:lnTo>
                <a:lnTo>
                  <a:pt x="195943" y="540327"/>
                </a:lnTo>
                <a:lnTo>
                  <a:pt x="243444" y="730333"/>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16"/>
          <p:cNvSpPr/>
          <p:nvPr/>
        </p:nvSpPr>
        <p:spPr>
          <a:xfrm>
            <a:off x="4868883" y="2060369"/>
            <a:ext cx="356260" cy="546265"/>
          </a:xfrm>
          <a:custGeom>
            <a:avLst/>
            <a:gdLst>
              <a:gd name="connsiteX0" fmla="*/ 23751 w 356260"/>
              <a:gd name="connsiteY0" fmla="*/ 546265 h 546265"/>
              <a:gd name="connsiteX1" fmla="*/ 356260 w 356260"/>
              <a:gd name="connsiteY1" fmla="*/ 546265 h 546265"/>
              <a:gd name="connsiteX2" fmla="*/ 350322 w 356260"/>
              <a:gd name="connsiteY2" fmla="*/ 5937 h 546265"/>
              <a:gd name="connsiteX3" fmla="*/ 0 w 356260"/>
              <a:gd name="connsiteY3" fmla="*/ 0 h 546265"/>
              <a:gd name="connsiteX4" fmla="*/ 23751 w 356260"/>
              <a:gd name="connsiteY4" fmla="*/ 546265 h 546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260" h="546265">
                <a:moveTo>
                  <a:pt x="23751" y="546265"/>
                </a:moveTo>
                <a:lnTo>
                  <a:pt x="356260" y="546265"/>
                </a:lnTo>
                <a:cubicBezTo>
                  <a:pt x="354281" y="366156"/>
                  <a:pt x="352301" y="186046"/>
                  <a:pt x="350322" y="5937"/>
                </a:cubicBezTo>
                <a:lnTo>
                  <a:pt x="0" y="0"/>
                </a:lnTo>
                <a:lnTo>
                  <a:pt x="23751" y="546265"/>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17"/>
          <p:cNvSpPr/>
          <p:nvPr/>
        </p:nvSpPr>
        <p:spPr>
          <a:xfrm>
            <a:off x="4846849" y="4461003"/>
            <a:ext cx="290705" cy="491557"/>
          </a:xfrm>
          <a:custGeom>
            <a:avLst/>
            <a:gdLst>
              <a:gd name="connsiteX0" fmla="*/ 0 w 290705"/>
              <a:gd name="connsiteY0" fmla="*/ 428130 h 491557"/>
              <a:gd name="connsiteX1" fmla="*/ 126853 w 290705"/>
              <a:gd name="connsiteY1" fmla="*/ 0 h 491557"/>
              <a:gd name="connsiteX2" fmla="*/ 290705 w 290705"/>
              <a:gd name="connsiteY2" fmla="*/ 31714 h 491557"/>
              <a:gd name="connsiteX3" fmla="*/ 179708 w 290705"/>
              <a:gd name="connsiteY3" fmla="*/ 491557 h 491557"/>
              <a:gd name="connsiteX4" fmla="*/ 0 w 290705"/>
              <a:gd name="connsiteY4" fmla="*/ 428130 h 491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0705" h="491557">
                <a:moveTo>
                  <a:pt x="0" y="428130"/>
                </a:moveTo>
                <a:lnTo>
                  <a:pt x="126853" y="0"/>
                </a:lnTo>
                <a:lnTo>
                  <a:pt x="290705" y="31714"/>
                </a:lnTo>
                <a:lnTo>
                  <a:pt x="179708" y="491557"/>
                </a:lnTo>
                <a:lnTo>
                  <a:pt x="0" y="428130"/>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1907704" y="5260769"/>
            <a:ext cx="1224136" cy="707886"/>
          </a:xfrm>
          <a:prstGeom prst="rect">
            <a:avLst/>
          </a:prstGeom>
          <a:noFill/>
        </p:spPr>
        <p:txBody>
          <a:bodyPr wrap="square" rtlCol="0">
            <a:spAutoFit/>
          </a:bodyPr>
          <a:lstStyle/>
          <a:p>
            <a:r>
              <a:rPr lang="de-DE" sz="2000" b="1" dirty="0">
                <a:solidFill>
                  <a:schemeClr val="accent3">
                    <a:lumMod val="50000"/>
                  </a:schemeClr>
                </a:solidFill>
                <a:effectLst>
                  <a:outerShdw blurRad="38100" dist="38100" dir="2700000" algn="tl">
                    <a:srgbClr val="000000">
                      <a:alpha val="43137"/>
                    </a:srgbClr>
                  </a:outerShdw>
                </a:effectLst>
              </a:rPr>
              <a:t>IRON AGE</a:t>
            </a:r>
            <a:endParaRPr lang="en-GB" sz="2000" b="1" dirty="0">
              <a:solidFill>
                <a:schemeClr val="accent3">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808661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circle(in)">
                                      <p:cBhvr>
                                        <p:cTn id="12" dur="20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circle(in)">
                                      <p:cBhvr>
                                        <p:cTn id="17" dur="20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circle(in)">
                                      <p:cBhvr>
                                        <p:cTn id="22" dur="20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circle(in)">
                                      <p:cBhvr>
                                        <p:cTn id="27" dur="20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wheel(1)">
                                      <p:cBhvr>
                                        <p:cTn id="32" dur="2000"/>
                                        <p:tgtEl>
                                          <p:spTgt spid="16"/>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circle(in)">
                                      <p:cBhvr>
                                        <p:cTn id="37"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1544715"/>
            <a:ext cx="7315200" cy="1154097"/>
          </a:xfrm>
        </p:spPr>
        <p:txBody>
          <a:bodyPr/>
          <a:lstStyle/>
          <a:p>
            <a:endParaRPr lang="en-GB"/>
          </a:p>
        </p:txBody>
      </p:sp>
      <p:sp>
        <p:nvSpPr>
          <p:cNvPr id="5" name="Content Placeholder 2"/>
          <p:cNvSpPr>
            <a:spLocks noGrp="1"/>
          </p:cNvSpPr>
          <p:nvPr>
            <p:ph idx="1"/>
          </p:nvPr>
        </p:nvSpPr>
        <p:spPr>
          <a:xfrm>
            <a:off x="914400" y="2769833"/>
            <a:ext cx="7315200" cy="3539527"/>
          </a:xfrm>
        </p:spPr>
        <p:txBody>
          <a:bodyPr/>
          <a:lstStyle/>
          <a:p>
            <a:endParaRPr lang="en-GB"/>
          </a:p>
        </p:txBody>
      </p:sp>
      <p:pic>
        <p:nvPicPr>
          <p:cNvPr id="6" name="Picture 1030" descr="C:\Eigene Dateien\FERCAN\glanum067b view sanctuary.jpg"/>
          <p:cNvPicPr>
            <a:picLocks noChangeAspect="1" noChangeArrowheads="1"/>
          </p:cNvPicPr>
          <p:nvPr/>
        </p:nvPicPr>
        <p:blipFill>
          <a:blip r:embed="rId2" cstate="print"/>
          <a:srcRect/>
          <a:stretch>
            <a:fillRect/>
          </a:stretch>
        </p:blipFill>
        <p:spPr bwMode="auto">
          <a:xfrm>
            <a:off x="60085" y="0"/>
            <a:ext cx="9058971" cy="6858000"/>
          </a:xfrm>
          <a:prstGeom prst="rect">
            <a:avLst/>
          </a:prstGeom>
          <a:noFill/>
        </p:spPr>
      </p:pic>
      <p:pic>
        <p:nvPicPr>
          <p:cNvPr id="7" name="Picture 227"/>
          <p:cNvPicPr/>
          <p:nvPr/>
        </p:nvPicPr>
        <p:blipFill rotWithShape="1">
          <a:blip r:embed="rId3" cstate="print">
            <a:extLst>
              <a:ext uri="{28A0092B-C50C-407E-A947-70E740481C1C}">
                <a14:useLocalDpi xmlns:a14="http://schemas.microsoft.com/office/drawing/2010/main" val="0"/>
              </a:ext>
            </a:extLst>
          </a:blip>
          <a:srcRect l="3276"/>
          <a:stretch/>
        </p:blipFill>
        <p:spPr bwMode="auto">
          <a:xfrm>
            <a:off x="1619672" y="0"/>
            <a:ext cx="6188525" cy="6858000"/>
          </a:xfrm>
          <a:prstGeom prst="rect">
            <a:avLst/>
          </a:prstGeom>
          <a:ln>
            <a:noFill/>
          </a:ln>
          <a:extLst>
            <a:ext uri="{53640926-AAD7-44D8-BBD7-CCE9431645EC}">
              <a14:shadowObscured xmlns:a14="http://schemas.microsoft.com/office/drawing/2010/main"/>
            </a:ext>
          </a:extLst>
        </p:spPr>
      </p:pic>
      <p:cxnSp>
        <p:nvCxnSpPr>
          <p:cNvPr id="8" name="Straight Connector 7"/>
          <p:cNvCxnSpPr/>
          <p:nvPr/>
        </p:nvCxnSpPr>
        <p:spPr>
          <a:xfrm>
            <a:off x="3923928" y="4797152"/>
            <a:ext cx="1584176" cy="288032"/>
          </a:xfrm>
          <a:prstGeom prst="line">
            <a:avLst/>
          </a:prstGeom>
          <a:ln w="88900">
            <a:solidFill>
              <a:srgbClr val="C00000">
                <a:alpha val="79000"/>
              </a:srgbClr>
            </a:solidFill>
          </a:ln>
        </p:spPr>
        <p:style>
          <a:lnRef idx="1">
            <a:schemeClr val="accent1"/>
          </a:lnRef>
          <a:fillRef idx="0">
            <a:schemeClr val="accent1"/>
          </a:fillRef>
          <a:effectRef idx="0">
            <a:schemeClr val="accent1"/>
          </a:effectRef>
          <a:fontRef idx="minor">
            <a:schemeClr val="tx1"/>
          </a:fontRef>
        </p:style>
      </p:cxnSp>
      <p:sp>
        <p:nvSpPr>
          <p:cNvPr id="9" name="Freeform 8"/>
          <p:cNvSpPr/>
          <p:nvPr/>
        </p:nvSpPr>
        <p:spPr>
          <a:xfrm>
            <a:off x="4762005" y="5260769"/>
            <a:ext cx="296883" cy="237506"/>
          </a:xfrm>
          <a:custGeom>
            <a:avLst/>
            <a:gdLst>
              <a:gd name="connsiteX0" fmla="*/ 0 w 296883"/>
              <a:gd name="connsiteY0" fmla="*/ 35626 h 237506"/>
              <a:gd name="connsiteX1" fmla="*/ 53439 w 296883"/>
              <a:gd name="connsiteY1" fmla="*/ 237506 h 237506"/>
              <a:gd name="connsiteX2" fmla="*/ 296883 w 296883"/>
              <a:gd name="connsiteY2" fmla="*/ 184067 h 237506"/>
              <a:gd name="connsiteX3" fmla="*/ 243444 w 296883"/>
              <a:gd name="connsiteY3" fmla="*/ 0 h 237506"/>
              <a:gd name="connsiteX4" fmla="*/ 0 w 296883"/>
              <a:gd name="connsiteY4" fmla="*/ 35626 h 237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883" h="237506">
                <a:moveTo>
                  <a:pt x="0" y="35626"/>
                </a:moveTo>
                <a:lnTo>
                  <a:pt x="53439" y="237506"/>
                </a:lnTo>
                <a:lnTo>
                  <a:pt x="296883" y="184067"/>
                </a:lnTo>
                <a:lnTo>
                  <a:pt x="243444" y="0"/>
                </a:lnTo>
                <a:lnTo>
                  <a:pt x="0" y="35626"/>
                </a:lnTo>
                <a:close/>
              </a:path>
            </a:pathLst>
          </a:custGeom>
          <a:solidFill>
            <a:schemeClr val="accent2"/>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4542312" y="5694218"/>
            <a:ext cx="231569" cy="290946"/>
          </a:xfrm>
          <a:custGeom>
            <a:avLst/>
            <a:gdLst>
              <a:gd name="connsiteX0" fmla="*/ 184067 w 231569"/>
              <a:gd name="connsiteY0" fmla="*/ 0 h 290946"/>
              <a:gd name="connsiteX1" fmla="*/ 231569 w 231569"/>
              <a:gd name="connsiteY1" fmla="*/ 273133 h 290946"/>
              <a:gd name="connsiteX2" fmla="*/ 83127 w 231569"/>
              <a:gd name="connsiteY2" fmla="*/ 290946 h 290946"/>
              <a:gd name="connsiteX3" fmla="*/ 29688 w 231569"/>
              <a:gd name="connsiteY3" fmla="*/ 285008 h 290946"/>
              <a:gd name="connsiteX4" fmla="*/ 0 w 231569"/>
              <a:gd name="connsiteY4" fmla="*/ 29688 h 290946"/>
              <a:gd name="connsiteX5" fmla="*/ 184067 w 231569"/>
              <a:gd name="connsiteY5" fmla="*/ 0 h 290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569" h="290946">
                <a:moveTo>
                  <a:pt x="184067" y="0"/>
                </a:moveTo>
                <a:lnTo>
                  <a:pt x="231569" y="273133"/>
                </a:lnTo>
                <a:lnTo>
                  <a:pt x="83127" y="290946"/>
                </a:lnTo>
                <a:lnTo>
                  <a:pt x="29688" y="285008"/>
                </a:lnTo>
                <a:lnTo>
                  <a:pt x="0" y="29688"/>
                </a:lnTo>
                <a:lnTo>
                  <a:pt x="184067" y="0"/>
                </a:lnTo>
                <a:close/>
              </a:path>
            </a:pathLst>
          </a:custGeom>
          <a:solidFill>
            <a:schemeClr val="accent2"/>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4352306" y="4488873"/>
            <a:ext cx="261258" cy="338446"/>
          </a:xfrm>
          <a:custGeom>
            <a:avLst/>
            <a:gdLst>
              <a:gd name="connsiteX0" fmla="*/ 83128 w 261258"/>
              <a:gd name="connsiteY0" fmla="*/ 332509 h 338446"/>
              <a:gd name="connsiteX1" fmla="*/ 243445 w 261258"/>
              <a:gd name="connsiteY1" fmla="*/ 338446 h 338446"/>
              <a:gd name="connsiteX2" fmla="*/ 261258 w 261258"/>
              <a:gd name="connsiteY2" fmla="*/ 160317 h 338446"/>
              <a:gd name="connsiteX3" fmla="*/ 201881 w 261258"/>
              <a:gd name="connsiteY3" fmla="*/ 118753 h 338446"/>
              <a:gd name="connsiteX4" fmla="*/ 166255 w 261258"/>
              <a:gd name="connsiteY4" fmla="*/ 5937 h 338446"/>
              <a:gd name="connsiteX5" fmla="*/ 0 w 261258"/>
              <a:gd name="connsiteY5" fmla="*/ 0 h 338446"/>
              <a:gd name="connsiteX6" fmla="*/ 83128 w 261258"/>
              <a:gd name="connsiteY6" fmla="*/ 332509 h 338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8" h="338446">
                <a:moveTo>
                  <a:pt x="83128" y="332509"/>
                </a:moveTo>
                <a:lnTo>
                  <a:pt x="243445" y="338446"/>
                </a:lnTo>
                <a:lnTo>
                  <a:pt x="261258" y="160317"/>
                </a:lnTo>
                <a:lnTo>
                  <a:pt x="201881" y="118753"/>
                </a:lnTo>
                <a:lnTo>
                  <a:pt x="166255" y="5937"/>
                </a:lnTo>
                <a:lnTo>
                  <a:pt x="0" y="0"/>
                </a:lnTo>
                <a:lnTo>
                  <a:pt x="83128" y="332509"/>
                </a:lnTo>
                <a:close/>
              </a:path>
            </a:pathLst>
          </a:custGeom>
          <a:solidFill>
            <a:schemeClr val="accent2"/>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4607626" y="3040083"/>
            <a:ext cx="950026" cy="944088"/>
          </a:xfrm>
          <a:custGeom>
            <a:avLst/>
            <a:gdLst>
              <a:gd name="connsiteX0" fmla="*/ 261257 w 950026"/>
              <a:gd name="connsiteY0" fmla="*/ 944088 h 944088"/>
              <a:gd name="connsiteX1" fmla="*/ 540327 w 950026"/>
              <a:gd name="connsiteY1" fmla="*/ 932213 h 944088"/>
              <a:gd name="connsiteX2" fmla="*/ 789709 w 950026"/>
              <a:gd name="connsiteY2" fmla="*/ 676894 h 944088"/>
              <a:gd name="connsiteX3" fmla="*/ 944088 w 950026"/>
              <a:gd name="connsiteY3" fmla="*/ 433449 h 944088"/>
              <a:gd name="connsiteX4" fmla="*/ 950026 w 950026"/>
              <a:gd name="connsiteY4" fmla="*/ 0 h 944088"/>
              <a:gd name="connsiteX5" fmla="*/ 0 w 950026"/>
              <a:gd name="connsiteY5" fmla="*/ 17813 h 944088"/>
              <a:gd name="connsiteX6" fmla="*/ 71252 w 950026"/>
              <a:gd name="connsiteY6" fmla="*/ 243444 h 944088"/>
              <a:gd name="connsiteX7" fmla="*/ 338447 w 950026"/>
              <a:gd name="connsiteY7" fmla="*/ 255320 h 944088"/>
              <a:gd name="connsiteX8" fmla="*/ 706582 w 950026"/>
              <a:gd name="connsiteY8" fmla="*/ 261257 h 944088"/>
              <a:gd name="connsiteX9" fmla="*/ 641268 w 950026"/>
              <a:gd name="connsiteY9" fmla="*/ 605642 h 944088"/>
              <a:gd name="connsiteX10" fmla="*/ 362197 w 950026"/>
              <a:gd name="connsiteY10" fmla="*/ 635330 h 944088"/>
              <a:gd name="connsiteX11" fmla="*/ 255319 w 950026"/>
              <a:gd name="connsiteY11" fmla="*/ 314696 h 944088"/>
              <a:gd name="connsiteX12" fmla="*/ 219693 w 950026"/>
              <a:gd name="connsiteY12" fmla="*/ 290946 h 944088"/>
              <a:gd name="connsiteX13" fmla="*/ 106878 w 950026"/>
              <a:gd name="connsiteY13" fmla="*/ 213756 h 944088"/>
              <a:gd name="connsiteX14" fmla="*/ 112816 w 950026"/>
              <a:gd name="connsiteY14" fmla="*/ 296883 h 944088"/>
              <a:gd name="connsiteX15" fmla="*/ 195943 w 950026"/>
              <a:gd name="connsiteY15" fmla="*/ 540327 h 944088"/>
              <a:gd name="connsiteX16" fmla="*/ 243444 w 950026"/>
              <a:gd name="connsiteY16" fmla="*/ 730333 h 94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0026" h="944088">
                <a:moveTo>
                  <a:pt x="261257" y="944088"/>
                </a:moveTo>
                <a:lnTo>
                  <a:pt x="540327" y="932213"/>
                </a:lnTo>
                <a:lnTo>
                  <a:pt x="789709" y="676894"/>
                </a:lnTo>
                <a:lnTo>
                  <a:pt x="944088" y="433449"/>
                </a:lnTo>
                <a:cubicBezTo>
                  <a:pt x="946067" y="288966"/>
                  <a:pt x="948047" y="144483"/>
                  <a:pt x="950026" y="0"/>
                </a:cubicBezTo>
                <a:lnTo>
                  <a:pt x="0" y="17813"/>
                </a:lnTo>
                <a:lnTo>
                  <a:pt x="71252" y="243444"/>
                </a:lnTo>
                <a:lnTo>
                  <a:pt x="338447" y="255320"/>
                </a:lnTo>
                <a:lnTo>
                  <a:pt x="706582" y="261257"/>
                </a:lnTo>
                <a:lnTo>
                  <a:pt x="641268" y="605642"/>
                </a:lnTo>
                <a:lnTo>
                  <a:pt x="362197" y="635330"/>
                </a:lnTo>
                <a:lnTo>
                  <a:pt x="255319" y="314696"/>
                </a:lnTo>
                <a:lnTo>
                  <a:pt x="219693" y="290946"/>
                </a:lnTo>
                <a:lnTo>
                  <a:pt x="106878" y="213756"/>
                </a:lnTo>
                <a:lnTo>
                  <a:pt x="112816" y="296883"/>
                </a:lnTo>
                <a:lnTo>
                  <a:pt x="195943" y="540327"/>
                </a:lnTo>
                <a:lnTo>
                  <a:pt x="243444" y="730333"/>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4868883" y="2060369"/>
            <a:ext cx="356260" cy="546265"/>
          </a:xfrm>
          <a:custGeom>
            <a:avLst/>
            <a:gdLst>
              <a:gd name="connsiteX0" fmla="*/ 23751 w 356260"/>
              <a:gd name="connsiteY0" fmla="*/ 546265 h 546265"/>
              <a:gd name="connsiteX1" fmla="*/ 356260 w 356260"/>
              <a:gd name="connsiteY1" fmla="*/ 546265 h 546265"/>
              <a:gd name="connsiteX2" fmla="*/ 350322 w 356260"/>
              <a:gd name="connsiteY2" fmla="*/ 5937 h 546265"/>
              <a:gd name="connsiteX3" fmla="*/ 0 w 356260"/>
              <a:gd name="connsiteY3" fmla="*/ 0 h 546265"/>
              <a:gd name="connsiteX4" fmla="*/ 23751 w 356260"/>
              <a:gd name="connsiteY4" fmla="*/ 546265 h 546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260" h="546265">
                <a:moveTo>
                  <a:pt x="23751" y="546265"/>
                </a:moveTo>
                <a:lnTo>
                  <a:pt x="356260" y="546265"/>
                </a:lnTo>
                <a:cubicBezTo>
                  <a:pt x="354281" y="366156"/>
                  <a:pt x="352301" y="186046"/>
                  <a:pt x="350322" y="5937"/>
                </a:cubicBezTo>
                <a:lnTo>
                  <a:pt x="0" y="0"/>
                </a:lnTo>
                <a:lnTo>
                  <a:pt x="23751" y="546265"/>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4846849" y="4461003"/>
            <a:ext cx="290705" cy="491557"/>
          </a:xfrm>
          <a:custGeom>
            <a:avLst/>
            <a:gdLst>
              <a:gd name="connsiteX0" fmla="*/ 0 w 290705"/>
              <a:gd name="connsiteY0" fmla="*/ 428130 h 491557"/>
              <a:gd name="connsiteX1" fmla="*/ 126853 w 290705"/>
              <a:gd name="connsiteY1" fmla="*/ 0 h 491557"/>
              <a:gd name="connsiteX2" fmla="*/ 290705 w 290705"/>
              <a:gd name="connsiteY2" fmla="*/ 31714 h 491557"/>
              <a:gd name="connsiteX3" fmla="*/ 179708 w 290705"/>
              <a:gd name="connsiteY3" fmla="*/ 491557 h 491557"/>
              <a:gd name="connsiteX4" fmla="*/ 0 w 290705"/>
              <a:gd name="connsiteY4" fmla="*/ 428130 h 491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0705" h="491557">
                <a:moveTo>
                  <a:pt x="0" y="428130"/>
                </a:moveTo>
                <a:lnTo>
                  <a:pt x="126853" y="0"/>
                </a:lnTo>
                <a:lnTo>
                  <a:pt x="290705" y="31714"/>
                </a:lnTo>
                <a:lnTo>
                  <a:pt x="179708" y="491557"/>
                </a:lnTo>
                <a:lnTo>
                  <a:pt x="0" y="428130"/>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4524430" y="2537064"/>
            <a:ext cx="1057110" cy="1030682"/>
          </a:xfrm>
          <a:custGeom>
            <a:avLst/>
            <a:gdLst>
              <a:gd name="connsiteX0" fmla="*/ 0 w 1057110"/>
              <a:gd name="connsiteY0" fmla="*/ 0 h 1030682"/>
              <a:gd name="connsiteX1" fmla="*/ 47570 w 1057110"/>
              <a:gd name="connsiteY1" fmla="*/ 1030682 h 1030682"/>
              <a:gd name="connsiteX2" fmla="*/ 1057110 w 1057110"/>
              <a:gd name="connsiteY2" fmla="*/ 1004254 h 1030682"/>
              <a:gd name="connsiteX3" fmla="*/ 1035968 w 1057110"/>
              <a:gd name="connsiteY3" fmla="*/ 100425 h 1030682"/>
              <a:gd name="connsiteX4" fmla="*/ 829831 w 1057110"/>
              <a:gd name="connsiteY4" fmla="*/ 110996 h 1030682"/>
              <a:gd name="connsiteX5" fmla="*/ 845688 w 1057110"/>
              <a:gd name="connsiteY5" fmla="*/ 903828 h 1030682"/>
              <a:gd name="connsiteX6" fmla="*/ 221993 w 1057110"/>
              <a:gd name="connsiteY6" fmla="*/ 903828 h 1030682"/>
              <a:gd name="connsiteX7" fmla="*/ 142710 w 1057110"/>
              <a:gd name="connsiteY7" fmla="*/ 79283 h 1030682"/>
              <a:gd name="connsiteX8" fmla="*/ 52856 w 1057110"/>
              <a:gd name="connsiteY8" fmla="*/ 89854 h 1030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7110" h="1030682">
                <a:moveTo>
                  <a:pt x="0" y="0"/>
                </a:moveTo>
                <a:lnTo>
                  <a:pt x="47570" y="1030682"/>
                </a:lnTo>
                <a:lnTo>
                  <a:pt x="1057110" y="1004254"/>
                </a:lnTo>
                <a:lnTo>
                  <a:pt x="1035968" y="100425"/>
                </a:lnTo>
                <a:lnTo>
                  <a:pt x="829831" y="110996"/>
                </a:lnTo>
                <a:lnTo>
                  <a:pt x="845688" y="903828"/>
                </a:lnTo>
                <a:lnTo>
                  <a:pt x="221993" y="903828"/>
                </a:lnTo>
                <a:lnTo>
                  <a:pt x="142710" y="79283"/>
                </a:lnTo>
                <a:lnTo>
                  <a:pt x="52856" y="89854"/>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16"/>
          <p:cNvSpPr/>
          <p:nvPr/>
        </p:nvSpPr>
        <p:spPr>
          <a:xfrm>
            <a:off x="4524430" y="1897512"/>
            <a:ext cx="1046539" cy="734691"/>
          </a:xfrm>
          <a:custGeom>
            <a:avLst/>
            <a:gdLst>
              <a:gd name="connsiteX0" fmla="*/ 10571 w 1046539"/>
              <a:gd name="connsiteY0" fmla="*/ 232564 h 734691"/>
              <a:gd name="connsiteX1" fmla="*/ 26428 w 1046539"/>
              <a:gd name="connsiteY1" fmla="*/ 0 h 734691"/>
              <a:gd name="connsiteX2" fmla="*/ 660694 w 1046539"/>
              <a:gd name="connsiteY2" fmla="*/ 15857 h 734691"/>
              <a:gd name="connsiteX3" fmla="*/ 734691 w 1046539"/>
              <a:gd name="connsiteY3" fmla="*/ 89854 h 734691"/>
              <a:gd name="connsiteX4" fmla="*/ 771690 w 1046539"/>
              <a:gd name="connsiteY4" fmla="*/ 237850 h 734691"/>
              <a:gd name="connsiteX5" fmla="*/ 1004254 w 1046539"/>
              <a:gd name="connsiteY5" fmla="*/ 232564 h 734691"/>
              <a:gd name="connsiteX6" fmla="*/ 1046539 w 1046539"/>
              <a:gd name="connsiteY6" fmla="*/ 724120 h 734691"/>
              <a:gd name="connsiteX7" fmla="*/ 782261 w 1046539"/>
              <a:gd name="connsiteY7" fmla="*/ 724120 h 734691"/>
              <a:gd name="connsiteX8" fmla="*/ 132139 w 1046539"/>
              <a:gd name="connsiteY8" fmla="*/ 724120 h 734691"/>
              <a:gd name="connsiteX9" fmla="*/ 0 w 1046539"/>
              <a:gd name="connsiteY9" fmla="*/ 734691 h 734691"/>
              <a:gd name="connsiteX10" fmla="*/ 10571 w 1046539"/>
              <a:gd name="connsiteY10" fmla="*/ 232564 h 734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6539" h="734691">
                <a:moveTo>
                  <a:pt x="10571" y="232564"/>
                </a:moveTo>
                <a:lnTo>
                  <a:pt x="26428" y="0"/>
                </a:lnTo>
                <a:lnTo>
                  <a:pt x="660694" y="15857"/>
                </a:lnTo>
                <a:lnTo>
                  <a:pt x="734691" y="89854"/>
                </a:lnTo>
                <a:lnTo>
                  <a:pt x="771690" y="237850"/>
                </a:lnTo>
                <a:lnTo>
                  <a:pt x="1004254" y="232564"/>
                </a:lnTo>
                <a:lnTo>
                  <a:pt x="1046539" y="724120"/>
                </a:lnTo>
                <a:lnTo>
                  <a:pt x="782261" y="724120"/>
                </a:lnTo>
                <a:lnTo>
                  <a:pt x="132139" y="724120"/>
                </a:lnTo>
                <a:lnTo>
                  <a:pt x="0" y="734691"/>
                </a:lnTo>
                <a:lnTo>
                  <a:pt x="10571" y="232564"/>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17"/>
          <p:cNvSpPr/>
          <p:nvPr/>
        </p:nvSpPr>
        <p:spPr>
          <a:xfrm>
            <a:off x="4122728" y="3678742"/>
            <a:ext cx="459843" cy="163852"/>
          </a:xfrm>
          <a:custGeom>
            <a:avLst/>
            <a:gdLst>
              <a:gd name="connsiteX0" fmla="*/ 459843 w 459843"/>
              <a:gd name="connsiteY0" fmla="*/ 0 h 163852"/>
              <a:gd name="connsiteX1" fmla="*/ 0 w 459843"/>
              <a:gd name="connsiteY1" fmla="*/ 15857 h 163852"/>
              <a:gd name="connsiteX2" fmla="*/ 10571 w 459843"/>
              <a:gd name="connsiteY2" fmla="*/ 163852 h 163852"/>
              <a:gd name="connsiteX3" fmla="*/ 438701 w 459843"/>
              <a:gd name="connsiteY3" fmla="*/ 158567 h 163852"/>
              <a:gd name="connsiteX4" fmla="*/ 443986 w 459843"/>
              <a:gd name="connsiteY4" fmla="*/ 52856 h 1638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843" h="163852">
                <a:moveTo>
                  <a:pt x="459843" y="0"/>
                </a:moveTo>
                <a:lnTo>
                  <a:pt x="0" y="15857"/>
                </a:lnTo>
                <a:lnTo>
                  <a:pt x="10571" y="163852"/>
                </a:lnTo>
                <a:lnTo>
                  <a:pt x="438701" y="158567"/>
                </a:lnTo>
                <a:lnTo>
                  <a:pt x="443986" y="52856"/>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18"/>
          <p:cNvSpPr/>
          <p:nvPr/>
        </p:nvSpPr>
        <p:spPr>
          <a:xfrm>
            <a:off x="4170298" y="3900735"/>
            <a:ext cx="396416" cy="153281"/>
          </a:xfrm>
          <a:custGeom>
            <a:avLst/>
            <a:gdLst>
              <a:gd name="connsiteX0" fmla="*/ 0 w 396416"/>
              <a:gd name="connsiteY0" fmla="*/ 5286 h 153281"/>
              <a:gd name="connsiteX1" fmla="*/ 10571 w 396416"/>
              <a:gd name="connsiteY1" fmla="*/ 153281 h 153281"/>
              <a:gd name="connsiteX2" fmla="*/ 385845 w 396416"/>
              <a:gd name="connsiteY2" fmla="*/ 137425 h 153281"/>
              <a:gd name="connsiteX3" fmla="*/ 396416 w 396416"/>
              <a:gd name="connsiteY3" fmla="*/ 21142 h 153281"/>
              <a:gd name="connsiteX4" fmla="*/ 211422 w 396416"/>
              <a:gd name="connsiteY4" fmla="*/ 0 h 153281"/>
              <a:gd name="connsiteX5" fmla="*/ 0 w 396416"/>
              <a:gd name="connsiteY5" fmla="*/ 5286 h 153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416" h="153281">
                <a:moveTo>
                  <a:pt x="0" y="5286"/>
                </a:moveTo>
                <a:lnTo>
                  <a:pt x="10571" y="153281"/>
                </a:lnTo>
                <a:lnTo>
                  <a:pt x="385845" y="137425"/>
                </a:lnTo>
                <a:lnTo>
                  <a:pt x="396416" y="21142"/>
                </a:lnTo>
                <a:lnTo>
                  <a:pt x="211422" y="0"/>
                </a:lnTo>
                <a:lnTo>
                  <a:pt x="0" y="5286"/>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20"/>
          <p:cNvSpPr/>
          <p:nvPr/>
        </p:nvSpPr>
        <p:spPr>
          <a:xfrm>
            <a:off x="3747454" y="3308754"/>
            <a:ext cx="914400" cy="940828"/>
          </a:xfrm>
          <a:custGeom>
            <a:avLst/>
            <a:gdLst>
              <a:gd name="connsiteX0" fmla="*/ 713549 w 914400"/>
              <a:gd name="connsiteY0" fmla="*/ 153281 h 940828"/>
              <a:gd name="connsiteX1" fmla="*/ 274849 w 914400"/>
              <a:gd name="connsiteY1" fmla="*/ 169137 h 940828"/>
              <a:gd name="connsiteX2" fmla="*/ 274849 w 914400"/>
              <a:gd name="connsiteY2" fmla="*/ 813974 h 940828"/>
              <a:gd name="connsiteX3" fmla="*/ 903829 w 914400"/>
              <a:gd name="connsiteY3" fmla="*/ 803403 h 940828"/>
              <a:gd name="connsiteX4" fmla="*/ 914400 w 914400"/>
              <a:gd name="connsiteY4" fmla="*/ 930256 h 940828"/>
              <a:gd name="connsiteX5" fmla="*/ 755834 w 914400"/>
              <a:gd name="connsiteY5" fmla="*/ 940828 h 940828"/>
              <a:gd name="connsiteX6" fmla="*/ 52856 w 914400"/>
              <a:gd name="connsiteY6" fmla="*/ 930256 h 940828"/>
              <a:gd name="connsiteX7" fmla="*/ 21143 w 914400"/>
              <a:gd name="connsiteY7" fmla="*/ 924971 h 940828"/>
              <a:gd name="connsiteX8" fmla="*/ 26428 w 914400"/>
              <a:gd name="connsiteY8" fmla="*/ 607838 h 940828"/>
              <a:gd name="connsiteX9" fmla="*/ 0 w 914400"/>
              <a:gd name="connsiteY9" fmla="*/ 15856 h 940828"/>
              <a:gd name="connsiteX10" fmla="*/ 375274 w 914400"/>
              <a:gd name="connsiteY10" fmla="*/ 10571 h 940828"/>
              <a:gd name="connsiteX11" fmla="*/ 718835 w 914400"/>
              <a:gd name="connsiteY11" fmla="*/ 0 h 940828"/>
              <a:gd name="connsiteX12" fmla="*/ 713549 w 914400"/>
              <a:gd name="connsiteY12" fmla="*/ 100425 h 940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14400" h="940828">
                <a:moveTo>
                  <a:pt x="713549" y="153281"/>
                </a:moveTo>
                <a:lnTo>
                  <a:pt x="274849" y="169137"/>
                </a:lnTo>
                <a:lnTo>
                  <a:pt x="274849" y="813974"/>
                </a:lnTo>
                <a:lnTo>
                  <a:pt x="903829" y="803403"/>
                </a:lnTo>
                <a:lnTo>
                  <a:pt x="914400" y="930256"/>
                </a:lnTo>
                <a:lnTo>
                  <a:pt x="755834" y="940828"/>
                </a:lnTo>
                <a:lnTo>
                  <a:pt x="52856" y="930256"/>
                </a:lnTo>
                <a:lnTo>
                  <a:pt x="21143" y="924971"/>
                </a:lnTo>
                <a:cubicBezTo>
                  <a:pt x="22905" y="819260"/>
                  <a:pt x="24666" y="713549"/>
                  <a:pt x="26428" y="607838"/>
                </a:cubicBezTo>
                <a:lnTo>
                  <a:pt x="0" y="15856"/>
                </a:lnTo>
                <a:lnTo>
                  <a:pt x="375274" y="10571"/>
                </a:lnTo>
                <a:lnTo>
                  <a:pt x="718835" y="0"/>
                </a:lnTo>
                <a:lnTo>
                  <a:pt x="713549" y="100425"/>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Freeform 21"/>
          <p:cNvSpPr/>
          <p:nvPr/>
        </p:nvSpPr>
        <p:spPr>
          <a:xfrm>
            <a:off x="4249582" y="1257961"/>
            <a:ext cx="401701" cy="428129"/>
          </a:xfrm>
          <a:custGeom>
            <a:avLst/>
            <a:gdLst>
              <a:gd name="connsiteX0" fmla="*/ 274848 w 401701"/>
              <a:gd name="connsiteY0" fmla="*/ 428129 h 428129"/>
              <a:gd name="connsiteX1" fmla="*/ 401701 w 401701"/>
              <a:gd name="connsiteY1" fmla="*/ 137424 h 428129"/>
              <a:gd name="connsiteX2" fmla="*/ 73997 w 401701"/>
              <a:gd name="connsiteY2" fmla="*/ 0 h 428129"/>
              <a:gd name="connsiteX3" fmla="*/ 0 w 401701"/>
              <a:gd name="connsiteY3" fmla="*/ 280134 h 428129"/>
              <a:gd name="connsiteX4" fmla="*/ 274848 w 401701"/>
              <a:gd name="connsiteY4" fmla="*/ 428129 h 428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701" h="428129">
                <a:moveTo>
                  <a:pt x="274848" y="428129"/>
                </a:moveTo>
                <a:lnTo>
                  <a:pt x="401701" y="137424"/>
                </a:lnTo>
                <a:lnTo>
                  <a:pt x="73997" y="0"/>
                </a:lnTo>
                <a:lnTo>
                  <a:pt x="0" y="280134"/>
                </a:lnTo>
                <a:lnTo>
                  <a:pt x="274848" y="428129"/>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22"/>
          <p:cNvSpPr/>
          <p:nvPr/>
        </p:nvSpPr>
        <p:spPr>
          <a:xfrm>
            <a:off x="4710989" y="5062118"/>
            <a:ext cx="314553" cy="226772"/>
          </a:xfrm>
          <a:custGeom>
            <a:avLst/>
            <a:gdLst>
              <a:gd name="connsiteX0" fmla="*/ 0 w 314553"/>
              <a:gd name="connsiteY0" fmla="*/ 51207 h 226772"/>
              <a:gd name="connsiteX1" fmla="*/ 51206 w 314553"/>
              <a:gd name="connsiteY1" fmla="*/ 226772 h 226772"/>
              <a:gd name="connsiteX2" fmla="*/ 277977 w 314553"/>
              <a:gd name="connsiteY2" fmla="*/ 168250 h 226772"/>
              <a:gd name="connsiteX3" fmla="*/ 314553 w 314553"/>
              <a:gd name="connsiteY3" fmla="*/ 43892 h 226772"/>
              <a:gd name="connsiteX4" fmla="*/ 73152 w 314553"/>
              <a:gd name="connsiteY4" fmla="*/ 0 h 2267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4553" h="226772">
                <a:moveTo>
                  <a:pt x="0" y="51207"/>
                </a:moveTo>
                <a:lnTo>
                  <a:pt x="51206" y="226772"/>
                </a:lnTo>
                <a:lnTo>
                  <a:pt x="277977" y="168250"/>
                </a:lnTo>
                <a:lnTo>
                  <a:pt x="314553" y="43892"/>
                </a:lnTo>
                <a:lnTo>
                  <a:pt x="73152" y="0"/>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23"/>
          <p:cNvSpPr/>
          <p:nvPr/>
        </p:nvSpPr>
        <p:spPr>
          <a:xfrm>
            <a:off x="4820717" y="5493715"/>
            <a:ext cx="241401" cy="160935"/>
          </a:xfrm>
          <a:custGeom>
            <a:avLst/>
            <a:gdLst>
              <a:gd name="connsiteX0" fmla="*/ 0 w 241401"/>
              <a:gd name="connsiteY0" fmla="*/ 58522 h 160935"/>
              <a:gd name="connsiteX1" fmla="*/ 21945 w 241401"/>
              <a:gd name="connsiteY1" fmla="*/ 160935 h 160935"/>
              <a:gd name="connsiteX2" fmla="*/ 241401 w 241401"/>
              <a:gd name="connsiteY2" fmla="*/ 131674 h 160935"/>
              <a:gd name="connsiteX3" fmla="*/ 241401 w 241401"/>
              <a:gd name="connsiteY3" fmla="*/ 0 h 160935"/>
              <a:gd name="connsiteX4" fmla="*/ 102413 w 241401"/>
              <a:gd name="connsiteY4" fmla="*/ 7315 h 1609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401" h="160935">
                <a:moveTo>
                  <a:pt x="0" y="58522"/>
                </a:moveTo>
                <a:lnTo>
                  <a:pt x="21945" y="160935"/>
                </a:lnTo>
                <a:lnTo>
                  <a:pt x="241401" y="131674"/>
                </a:lnTo>
                <a:lnTo>
                  <a:pt x="241401" y="0"/>
                </a:lnTo>
                <a:lnTo>
                  <a:pt x="102413" y="7315"/>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1907704" y="5260769"/>
            <a:ext cx="1224136" cy="707886"/>
          </a:xfrm>
          <a:prstGeom prst="rect">
            <a:avLst/>
          </a:prstGeom>
          <a:noFill/>
        </p:spPr>
        <p:txBody>
          <a:bodyPr wrap="square" rtlCol="0">
            <a:spAutoFit/>
          </a:bodyPr>
          <a:lstStyle/>
          <a:p>
            <a:r>
              <a:rPr lang="de-DE" sz="2000" b="1" dirty="0">
                <a:solidFill>
                  <a:schemeClr val="accent3">
                    <a:lumMod val="50000"/>
                  </a:schemeClr>
                </a:solidFill>
                <a:effectLst>
                  <a:outerShdw blurRad="38100" dist="38100" dir="2700000" algn="tl">
                    <a:srgbClr val="000000">
                      <a:alpha val="43137"/>
                    </a:srgbClr>
                  </a:outerShdw>
                </a:effectLst>
              </a:rPr>
              <a:t>ROMAN PERIOD</a:t>
            </a:r>
            <a:endParaRPr lang="en-GB" sz="2000" b="1" dirty="0">
              <a:solidFill>
                <a:schemeClr val="accent3">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120523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10"/>
                                        </p:tgtEl>
                                      </p:cBhvr>
                                    </p:animEffect>
                                    <p:set>
                                      <p:cBhvr>
                                        <p:cTn id="7" dur="1" fill="hold">
                                          <p:stCondLst>
                                            <p:cond delay="1999"/>
                                          </p:stCondLst>
                                        </p:cTn>
                                        <p:tgtEl>
                                          <p:spTgt spid="10"/>
                                        </p:tgtEl>
                                        <p:attrNameLst>
                                          <p:attrName>style.visibility</p:attrName>
                                        </p:attrNameLst>
                                      </p:cBhvr>
                                      <p:to>
                                        <p:strVal val="hidden"/>
                                      </p:to>
                                    </p:set>
                                  </p:childTnLst>
                                </p:cTn>
                              </p:par>
                            </p:childTnLst>
                          </p:cTn>
                        </p:par>
                        <p:par>
                          <p:cTn id="8" fill="hold">
                            <p:stCondLst>
                              <p:cond delay="2000"/>
                            </p:stCondLst>
                            <p:childTnLst>
                              <p:par>
                                <p:cTn id="9" presetID="21" presetClass="exit" presetSubtype="1" fill="hold" grpId="0" nodeType="afterEffect">
                                  <p:stCondLst>
                                    <p:cond delay="0"/>
                                  </p:stCondLst>
                                  <p:childTnLst>
                                    <p:animEffect transition="out" filter="wheel(1)">
                                      <p:cBhvr>
                                        <p:cTn id="10" dur="2000"/>
                                        <p:tgtEl>
                                          <p:spTgt spid="11"/>
                                        </p:tgtEl>
                                      </p:cBhvr>
                                    </p:animEffect>
                                    <p:set>
                                      <p:cBhvr>
                                        <p:cTn id="11" dur="1" fill="hold">
                                          <p:stCondLst>
                                            <p:cond delay="1999"/>
                                          </p:stCondLst>
                                        </p:cTn>
                                        <p:tgtEl>
                                          <p:spTgt spid="11"/>
                                        </p:tgtEl>
                                        <p:attrNameLst>
                                          <p:attrName>style.visibility</p:attrName>
                                        </p:attrNameLst>
                                      </p:cBhvr>
                                      <p:to>
                                        <p:strVal val="hidden"/>
                                      </p:to>
                                    </p:set>
                                  </p:childTnLst>
                                </p:cTn>
                              </p:par>
                            </p:childTnLst>
                          </p:cTn>
                        </p:par>
                        <p:par>
                          <p:cTn id="12" fill="hold">
                            <p:stCondLst>
                              <p:cond delay="4000"/>
                            </p:stCondLst>
                            <p:childTnLst>
                              <p:par>
                                <p:cTn id="13" presetID="21" presetClass="exit" presetSubtype="1" fill="hold" grpId="0" nodeType="afterEffect">
                                  <p:stCondLst>
                                    <p:cond delay="0"/>
                                  </p:stCondLst>
                                  <p:childTnLst>
                                    <p:animEffect transition="out" filter="wheel(1)">
                                      <p:cBhvr>
                                        <p:cTn id="14" dur="2000"/>
                                        <p:tgtEl>
                                          <p:spTgt spid="12"/>
                                        </p:tgtEl>
                                      </p:cBhvr>
                                    </p:animEffect>
                                    <p:set>
                                      <p:cBhvr>
                                        <p:cTn id="15" dur="1" fill="hold">
                                          <p:stCondLst>
                                            <p:cond delay="1999"/>
                                          </p:stCondLst>
                                        </p:cTn>
                                        <p:tgtEl>
                                          <p:spTgt spid="12"/>
                                        </p:tgtEl>
                                        <p:attrNameLst>
                                          <p:attrName>style.visibility</p:attrName>
                                        </p:attrNameLst>
                                      </p:cBhvr>
                                      <p:to>
                                        <p:strVal val="hidden"/>
                                      </p:to>
                                    </p:set>
                                  </p:childTnLst>
                                </p:cTn>
                              </p:par>
                            </p:childTnLst>
                          </p:cTn>
                        </p:par>
                        <p:par>
                          <p:cTn id="16" fill="hold">
                            <p:stCondLst>
                              <p:cond delay="6000"/>
                            </p:stCondLst>
                            <p:childTnLst>
                              <p:par>
                                <p:cTn id="17" presetID="21" presetClass="exit" presetSubtype="1" fill="hold" grpId="0" nodeType="afterEffect">
                                  <p:stCondLst>
                                    <p:cond delay="0"/>
                                  </p:stCondLst>
                                  <p:childTnLst>
                                    <p:animEffect transition="out" filter="wheel(1)">
                                      <p:cBhvr>
                                        <p:cTn id="18" dur="2000"/>
                                        <p:tgtEl>
                                          <p:spTgt spid="13"/>
                                        </p:tgtEl>
                                      </p:cBhvr>
                                    </p:animEffect>
                                    <p:set>
                                      <p:cBhvr>
                                        <p:cTn id="19" dur="1" fill="hold">
                                          <p:stCondLst>
                                            <p:cond delay="1999"/>
                                          </p:stCondLst>
                                        </p:cTn>
                                        <p:tgtEl>
                                          <p:spTgt spid="13"/>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16"/>
                                        </p:tgtEl>
                                        <p:attrNameLst>
                                          <p:attrName>style.visibility</p:attrName>
                                        </p:attrNameLst>
                                      </p:cBhvr>
                                      <p:to>
                                        <p:strVal val="visible"/>
                                      </p:to>
                                    </p:set>
                                    <p:animEffect transition="in" filter="circle(in)">
                                      <p:cBhvr>
                                        <p:cTn id="24" dur="2000"/>
                                        <p:tgtEl>
                                          <p:spTgt spid="16"/>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circle(in)">
                                      <p:cBhvr>
                                        <p:cTn id="27" dur="2000"/>
                                        <p:tgtEl>
                                          <p:spTgt spid="17"/>
                                        </p:tgtEl>
                                      </p:cBhvr>
                                    </p:animEffect>
                                  </p:childTnLst>
                                </p:cTn>
                              </p:par>
                            </p:childTnLst>
                          </p:cTn>
                        </p:par>
                        <p:par>
                          <p:cTn id="28" fill="hold">
                            <p:stCondLst>
                              <p:cond delay="2000"/>
                            </p:stCondLst>
                            <p:childTnLst>
                              <p:par>
                                <p:cTn id="29" presetID="6" presetClass="entr" presetSubtype="16" fill="hold" grpId="0" nodeType="after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circle(in)">
                                      <p:cBhvr>
                                        <p:cTn id="31" dur="2000"/>
                                        <p:tgtEl>
                                          <p:spTgt spid="18"/>
                                        </p:tgtEl>
                                      </p:cBhvr>
                                    </p:animEffect>
                                  </p:childTnLst>
                                </p:cTn>
                              </p:par>
                              <p:par>
                                <p:cTn id="32" presetID="6" presetClass="entr" presetSubtype="16" fill="hold" grpId="0" nodeType="withEffect">
                                  <p:stCondLst>
                                    <p:cond delay="0"/>
                                  </p:stCondLst>
                                  <p:childTnLst>
                                    <p:set>
                                      <p:cBhvr>
                                        <p:cTn id="33" dur="1" fill="hold">
                                          <p:stCondLst>
                                            <p:cond delay="0"/>
                                          </p:stCondLst>
                                        </p:cTn>
                                        <p:tgtEl>
                                          <p:spTgt spid="21"/>
                                        </p:tgtEl>
                                        <p:attrNameLst>
                                          <p:attrName>style.visibility</p:attrName>
                                        </p:attrNameLst>
                                      </p:cBhvr>
                                      <p:to>
                                        <p:strVal val="visible"/>
                                      </p:to>
                                    </p:set>
                                    <p:animEffect transition="in" filter="circle(in)">
                                      <p:cBhvr>
                                        <p:cTn id="34" dur="2000"/>
                                        <p:tgtEl>
                                          <p:spTgt spid="21"/>
                                        </p:tgtEl>
                                      </p:cBhvr>
                                    </p:animEffect>
                                  </p:childTnLst>
                                </p:cTn>
                              </p:par>
                              <p:par>
                                <p:cTn id="35" presetID="6" presetClass="entr" presetSubtype="16"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circle(in)">
                                      <p:cBhvr>
                                        <p:cTn id="37" dur="2000"/>
                                        <p:tgtEl>
                                          <p:spTgt spid="19"/>
                                        </p:tgtEl>
                                      </p:cBhvr>
                                    </p:animEffect>
                                  </p:childTnLst>
                                </p:cTn>
                              </p:par>
                            </p:childTnLst>
                          </p:cTn>
                        </p:par>
                        <p:par>
                          <p:cTn id="38" fill="hold">
                            <p:stCondLst>
                              <p:cond delay="4000"/>
                            </p:stCondLst>
                            <p:childTnLst>
                              <p:par>
                                <p:cTn id="39" presetID="6" presetClass="entr" presetSubtype="16" fill="hold" grpId="0" nodeType="after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circle(in)">
                                      <p:cBhvr>
                                        <p:cTn id="41" dur="2000"/>
                                        <p:tgtEl>
                                          <p:spTgt spid="22"/>
                                        </p:tgtEl>
                                      </p:cBhvr>
                                    </p:animEffect>
                                  </p:childTnLst>
                                </p:cTn>
                              </p:par>
                            </p:childTnLst>
                          </p:cTn>
                        </p:par>
                        <p:par>
                          <p:cTn id="42" fill="hold">
                            <p:stCondLst>
                              <p:cond delay="6000"/>
                            </p:stCondLst>
                            <p:childTnLst>
                              <p:par>
                                <p:cTn id="43" presetID="16" presetClass="entr" presetSubtype="21" fill="hold" grpId="0" nodeType="afterEffect">
                                  <p:stCondLst>
                                    <p:cond delay="250"/>
                                  </p:stCondLst>
                                  <p:childTnLst>
                                    <p:set>
                                      <p:cBhvr>
                                        <p:cTn id="44" dur="1" fill="hold">
                                          <p:stCondLst>
                                            <p:cond delay="0"/>
                                          </p:stCondLst>
                                        </p:cTn>
                                        <p:tgtEl>
                                          <p:spTgt spid="23"/>
                                        </p:tgtEl>
                                        <p:attrNameLst>
                                          <p:attrName>style.visibility</p:attrName>
                                        </p:attrNameLst>
                                      </p:cBhvr>
                                      <p:to>
                                        <p:strVal val="visible"/>
                                      </p:to>
                                    </p:set>
                                    <p:animEffect transition="in" filter="barn(inVertical)">
                                      <p:cBhvr>
                                        <p:cTn id="45" dur="500"/>
                                        <p:tgtEl>
                                          <p:spTgt spid="23"/>
                                        </p:tgtEl>
                                      </p:cBhvr>
                                    </p:animEffect>
                                  </p:childTnLst>
                                </p:cTn>
                              </p:par>
                            </p:childTnLst>
                          </p:cTn>
                        </p:par>
                        <p:par>
                          <p:cTn id="46" fill="hold">
                            <p:stCondLst>
                              <p:cond delay="6750"/>
                            </p:stCondLst>
                            <p:childTnLst>
                              <p:par>
                                <p:cTn id="47" presetID="6" presetClass="entr" presetSubtype="16" fill="hold" grpId="0" nodeType="afterEffect">
                                  <p:stCondLst>
                                    <p:cond delay="0"/>
                                  </p:stCondLst>
                                  <p:childTnLst>
                                    <p:set>
                                      <p:cBhvr>
                                        <p:cTn id="48" dur="1" fill="hold">
                                          <p:stCondLst>
                                            <p:cond delay="0"/>
                                          </p:stCondLst>
                                        </p:cTn>
                                        <p:tgtEl>
                                          <p:spTgt spid="24"/>
                                        </p:tgtEl>
                                        <p:attrNameLst>
                                          <p:attrName>style.visibility</p:attrName>
                                        </p:attrNameLst>
                                      </p:cBhvr>
                                      <p:to>
                                        <p:strVal val="visible"/>
                                      </p:to>
                                    </p:set>
                                    <p:animEffect transition="in" filter="circle(in)">
                                      <p:cBhvr>
                                        <p:cTn id="49" dur="20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6" grpId="0" animBg="1"/>
      <p:bldP spid="17" grpId="0" animBg="1"/>
      <p:bldP spid="18" grpId="0" animBg="1"/>
      <p:bldP spid="19" grpId="0" animBg="1"/>
      <p:bldP spid="21" grpId="0" animBg="1"/>
      <p:bldP spid="22" grpId="0" animBg="1"/>
      <p:bldP spid="23" grpId="0" animBg="1"/>
      <p:bldP spid="24"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1544715"/>
            <a:ext cx="7315200" cy="1154097"/>
          </a:xfrm>
        </p:spPr>
        <p:txBody>
          <a:bodyPr/>
          <a:lstStyle/>
          <a:p>
            <a:endParaRPr lang="en-GB"/>
          </a:p>
        </p:txBody>
      </p:sp>
      <p:sp>
        <p:nvSpPr>
          <p:cNvPr id="5" name="Content Placeholder 2"/>
          <p:cNvSpPr>
            <a:spLocks noGrp="1"/>
          </p:cNvSpPr>
          <p:nvPr>
            <p:ph idx="1"/>
          </p:nvPr>
        </p:nvSpPr>
        <p:spPr>
          <a:xfrm>
            <a:off x="914400" y="2769833"/>
            <a:ext cx="7315200" cy="3539527"/>
          </a:xfrm>
        </p:spPr>
        <p:txBody>
          <a:bodyPr/>
          <a:lstStyle/>
          <a:p>
            <a:endParaRPr lang="en-GB"/>
          </a:p>
        </p:txBody>
      </p:sp>
      <p:pic>
        <p:nvPicPr>
          <p:cNvPr id="6" name="Picture 1030" descr="C:\Eigene Dateien\FERCAN\glanum067b view sanctuary.jpg"/>
          <p:cNvPicPr>
            <a:picLocks noChangeAspect="1" noChangeArrowheads="1"/>
          </p:cNvPicPr>
          <p:nvPr/>
        </p:nvPicPr>
        <p:blipFill>
          <a:blip r:embed="rId2" cstate="print"/>
          <a:srcRect/>
          <a:stretch>
            <a:fillRect/>
          </a:stretch>
        </p:blipFill>
        <p:spPr bwMode="auto">
          <a:xfrm>
            <a:off x="60085" y="0"/>
            <a:ext cx="9058971" cy="6858000"/>
          </a:xfrm>
          <a:prstGeom prst="rect">
            <a:avLst/>
          </a:prstGeom>
          <a:noFill/>
        </p:spPr>
      </p:pic>
      <p:pic>
        <p:nvPicPr>
          <p:cNvPr id="7" name="Picture 227"/>
          <p:cNvPicPr/>
          <p:nvPr/>
        </p:nvPicPr>
        <p:blipFill rotWithShape="1">
          <a:blip r:embed="rId3" cstate="print">
            <a:extLst>
              <a:ext uri="{28A0092B-C50C-407E-A947-70E740481C1C}">
                <a14:useLocalDpi xmlns:a14="http://schemas.microsoft.com/office/drawing/2010/main" val="0"/>
              </a:ext>
            </a:extLst>
          </a:blip>
          <a:srcRect l="3276"/>
          <a:stretch/>
        </p:blipFill>
        <p:spPr bwMode="auto">
          <a:xfrm>
            <a:off x="1619672" y="0"/>
            <a:ext cx="6188525" cy="6858000"/>
          </a:xfrm>
          <a:prstGeom prst="rect">
            <a:avLst/>
          </a:prstGeom>
          <a:ln>
            <a:noFill/>
          </a:ln>
          <a:extLst>
            <a:ext uri="{53640926-AAD7-44D8-BBD7-CCE9431645EC}">
              <a14:shadowObscured xmlns:a14="http://schemas.microsoft.com/office/drawing/2010/main"/>
            </a:ext>
          </a:extLst>
        </p:spPr>
      </p:pic>
      <p:cxnSp>
        <p:nvCxnSpPr>
          <p:cNvPr id="8" name="Straight Connector 7"/>
          <p:cNvCxnSpPr/>
          <p:nvPr/>
        </p:nvCxnSpPr>
        <p:spPr>
          <a:xfrm>
            <a:off x="3923928" y="4797152"/>
            <a:ext cx="1584176" cy="288032"/>
          </a:xfrm>
          <a:prstGeom prst="line">
            <a:avLst/>
          </a:prstGeom>
          <a:ln w="88900">
            <a:solidFill>
              <a:srgbClr val="C00000">
                <a:alpha val="79000"/>
              </a:srgbClr>
            </a:solidFill>
          </a:ln>
        </p:spPr>
        <p:style>
          <a:lnRef idx="1">
            <a:schemeClr val="accent1"/>
          </a:lnRef>
          <a:fillRef idx="0">
            <a:schemeClr val="accent1"/>
          </a:fillRef>
          <a:effectRef idx="0">
            <a:schemeClr val="accent1"/>
          </a:effectRef>
          <a:fontRef idx="minor">
            <a:schemeClr val="tx1"/>
          </a:fontRef>
        </p:style>
      </p:cxnSp>
      <p:sp>
        <p:nvSpPr>
          <p:cNvPr id="9" name="Freeform 8"/>
          <p:cNvSpPr/>
          <p:nvPr/>
        </p:nvSpPr>
        <p:spPr>
          <a:xfrm>
            <a:off x="4762005" y="5260769"/>
            <a:ext cx="296883" cy="237506"/>
          </a:xfrm>
          <a:custGeom>
            <a:avLst/>
            <a:gdLst>
              <a:gd name="connsiteX0" fmla="*/ 0 w 296883"/>
              <a:gd name="connsiteY0" fmla="*/ 35626 h 237506"/>
              <a:gd name="connsiteX1" fmla="*/ 53439 w 296883"/>
              <a:gd name="connsiteY1" fmla="*/ 237506 h 237506"/>
              <a:gd name="connsiteX2" fmla="*/ 296883 w 296883"/>
              <a:gd name="connsiteY2" fmla="*/ 184067 h 237506"/>
              <a:gd name="connsiteX3" fmla="*/ 243444 w 296883"/>
              <a:gd name="connsiteY3" fmla="*/ 0 h 237506"/>
              <a:gd name="connsiteX4" fmla="*/ 0 w 296883"/>
              <a:gd name="connsiteY4" fmla="*/ 35626 h 237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883" h="237506">
                <a:moveTo>
                  <a:pt x="0" y="35626"/>
                </a:moveTo>
                <a:lnTo>
                  <a:pt x="53439" y="237506"/>
                </a:lnTo>
                <a:lnTo>
                  <a:pt x="296883" y="184067"/>
                </a:lnTo>
                <a:lnTo>
                  <a:pt x="243444" y="0"/>
                </a:lnTo>
                <a:lnTo>
                  <a:pt x="0" y="35626"/>
                </a:lnTo>
                <a:close/>
              </a:path>
            </a:pathLst>
          </a:custGeom>
          <a:solidFill>
            <a:schemeClr val="accent2"/>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4542312" y="5694218"/>
            <a:ext cx="231569" cy="290946"/>
          </a:xfrm>
          <a:custGeom>
            <a:avLst/>
            <a:gdLst>
              <a:gd name="connsiteX0" fmla="*/ 184067 w 231569"/>
              <a:gd name="connsiteY0" fmla="*/ 0 h 290946"/>
              <a:gd name="connsiteX1" fmla="*/ 231569 w 231569"/>
              <a:gd name="connsiteY1" fmla="*/ 273133 h 290946"/>
              <a:gd name="connsiteX2" fmla="*/ 83127 w 231569"/>
              <a:gd name="connsiteY2" fmla="*/ 290946 h 290946"/>
              <a:gd name="connsiteX3" fmla="*/ 29688 w 231569"/>
              <a:gd name="connsiteY3" fmla="*/ 285008 h 290946"/>
              <a:gd name="connsiteX4" fmla="*/ 0 w 231569"/>
              <a:gd name="connsiteY4" fmla="*/ 29688 h 290946"/>
              <a:gd name="connsiteX5" fmla="*/ 184067 w 231569"/>
              <a:gd name="connsiteY5" fmla="*/ 0 h 290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569" h="290946">
                <a:moveTo>
                  <a:pt x="184067" y="0"/>
                </a:moveTo>
                <a:lnTo>
                  <a:pt x="231569" y="273133"/>
                </a:lnTo>
                <a:lnTo>
                  <a:pt x="83127" y="290946"/>
                </a:lnTo>
                <a:lnTo>
                  <a:pt x="29688" y="285008"/>
                </a:lnTo>
                <a:lnTo>
                  <a:pt x="0" y="29688"/>
                </a:lnTo>
                <a:lnTo>
                  <a:pt x="184067" y="0"/>
                </a:lnTo>
                <a:close/>
              </a:path>
            </a:pathLst>
          </a:custGeom>
          <a:solidFill>
            <a:schemeClr val="accent2"/>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4868883" y="2060369"/>
            <a:ext cx="356260" cy="546265"/>
          </a:xfrm>
          <a:custGeom>
            <a:avLst/>
            <a:gdLst>
              <a:gd name="connsiteX0" fmla="*/ 23751 w 356260"/>
              <a:gd name="connsiteY0" fmla="*/ 546265 h 546265"/>
              <a:gd name="connsiteX1" fmla="*/ 356260 w 356260"/>
              <a:gd name="connsiteY1" fmla="*/ 546265 h 546265"/>
              <a:gd name="connsiteX2" fmla="*/ 350322 w 356260"/>
              <a:gd name="connsiteY2" fmla="*/ 5937 h 546265"/>
              <a:gd name="connsiteX3" fmla="*/ 0 w 356260"/>
              <a:gd name="connsiteY3" fmla="*/ 0 h 546265"/>
              <a:gd name="connsiteX4" fmla="*/ 23751 w 356260"/>
              <a:gd name="connsiteY4" fmla="*/ 546265 h 546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260" h="546265">
                <a:moveTo>
                  <a:pt x="23751" y="546265"/>
                </a:moveTo>
                <a:lnTo>
                  <a:pt x="356260" y="546265"/>
                </a:lnTo>
                <a:cubicBezTo>
                  <a:pt x="354281" y="366156"/>
                  <a:pt x="352301" y="186046"/>
                  <a:pt x="350322" y="5937"/>
                </a:cubicBezTo>
                <a:lnTo>
                  <a:pt x="0" y="0"/>
                </a:lnTo>
                <a:lnTo>
                  <a:pt x="23751" y="546265"/>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4846849" y="4461003"/>
            <a:ext cx="290705" cy="491557"/>
          </a:xfrm>
          <a:custGeom>
            <a:avLst/>
            <a:gdLst>
              <a:gd name="connsiteX0" fmla="*/ 0 w 290705"/>
              <a:gd name="connsiteY0" fmla="*/ 428130 h 491557"/>
              <a:gd name="connsiteX1" fmla="*/ 126853 w 290705"/>
              <a:gd name="connsiteY1" fmla="*/ 0 h 491557"/>
              <a:gd name="connsiteX2" fmla="*/ 290705 w 290705"/>
              <a:gd name="connsiteY2" fmla="*/ 31714 h 491557"/>
              <a:gd name="connsiteX3" fmla="*/ 179708 w 290705"/>
              <a:gd name="connsiteY3" fmla="*/ 491557 h 491557"/>
              <a:gd name="connsiteX4" fmla="*/ 0 w 290705"/>
              <a:gd name="connsiteY4" fmla="*/ 428130 h 491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0705" h="491557">
                <a:moveTo>
                  <a:pt x="0" y="428130"/>
                </a:moveTo>
                <a:lnTo>
                  <a:pt x="126853" y="0"/>
                </a:lnTo>
                <a:lnTo>
                  <a:pt x="290705" y="31714"/>
                </a:lnTo>
                <a:lnTo>
                  <a:pt x="179708" y="491557"/>
                </a:lnTo>
                <a:lnTo>
                  <a:pt x="0" y="428130"/>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4524430" y="2537064"/>
            <a:ext cx="1057110" cy="1030682"/>
          </a:xfrm>
          <a:custGeom>
            <a:avLst/>
            <a:gdLst>
              <a:gd name="connsiteX0" fmla="*/ 0 w 1057110"/>
              <a:gd name="connsiteY0" fmla="*/ 0 h 1030682"/>
              <a:gd name="connsiteX1" fmla="*/ 47570 w 1057110"/>
              <a:gd name="connsiteY1" fmla="*/ 1030682 h 1030682"/>
              <a:gd name="connsiteX2" fmla="*/ 1057110 w 1057110"/>
              <a:gd name="connsiteY2" fmla="*/ 1004254 h 1030682"/>
              <a:gd name="connsiteX3" fmla="*/ 1035968 w 1057110"/>
              <a:gd name="connsiteY3" fmla="*/ 100425 h 1030682"/>
              <a:gd name="connsiteX4" fmla="*/ 829831 w 1057110"/>
              <a:gd name="connsiteY4" fmla="*/ 110996 h 1030682"/>
              <a:gd name="connsiteX5" fmla="*/ 845688 w 1057110"/>
              <a:gd name="connsiteY5" fmla="*/ 903828 h 1030682"/>
              <a:gd name="connsiteX6" fmla="*/ 221993 w 1057110"/>
              <a:gd name="connsiteY6" fmla="*/ 903828 h 1030682"/>
              <a:gd name="connsiteX7" fmla="*/ 142710 w 1057110"/>
              <a:gd name="connsiteY7" fmla="*/ 79283 h 1030682"/>
              <a:gd name="connsiteX8" fmla="*/ 52856 w 1057110"/>
              <a:gd name="connsiteY8" fmla="*/ 89854 h 1030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7110" h="1030682">
                <a:moveTo>
                  <a:pt x="0" y="0"/>
                </a:moveTo>
                <a:lnTo>
                  <a:pt x="47570" y="1030682"/>
                </a:lnTo>
                <a:lnTo>
                  <a:pt x="1057110" y="1004254"/>
                </a:lnTo>
                <a:lnTo>
                  <a:pt x="1035968" y="100425"/>
                </a:lnTo>
                <a:lnTo>
                  <a:pt x="829831" y="110996"/>
                </a:lnTo>
                <a:lnTo>
                  <a:pt x="845688" y="903828"/>
                </a:lnTo>
                <a:lnTo>
                  <a:pt x="221993" y="903828"/>
                </a:lnTo>
                <a:lnTo>
                  <a:pt x="142710" y="79283"/>
                </a:lnTo>
                <a:lnTo>
                  <a:pt x="52856" y="89854"/>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4524430" y="1897512"/>
            <a:ext cx="1046539" cy="734691"/>
          </a:xfrm>
          <a:custGeom>
            <a:avLst/>
            <a:gdLst>
              <a:gd name="connsiteX0" fmla="*/ 10571 w 1046539"/>
              <a:gd name="connsiteY0" fmla="*/ 232564 h 734691"/>
              <a:gd name="connsiteX1" fmla="*/ 26428 w 1046539"/>
              <a:gd name="connsiteY1" fmla="*/ 0 h 734691"/>
              <a:gd name="connsiteX2" fmla="*/ 660694 w 1046539"/>
              <a:gd name="connsiteY2" fmla="*/ 15857 h 734691"/>
              <a:gd name="connsiteX3" fmla="*/ 734691 w 1046539"/>
              <a:gd name="connsiteY3" fmla="*/ 89854 h 734691"/>
              <a:gd name="connsiteX4" fmla="*/ 771690 w 1046539"/>
              <a:gd name="connsiteY4" fmla="*/ 237850 h 734691"/>
              <a:gd name="connsiteX5" fmla="*/ 1004254 w 1046539"/>
              <a:gd name="connsiteY5" fmla="*/ 232564 h 734691"/>
              <a:gd name="connsiteX6" fmla="*/ 1046539 w 1046539"/>
              <a:gd name="connsiteY6" fmla="*/ 724120 h 734691"/>
              <a:gd name="connsiteX7" fmla="*/ 782261 w 1046539"/>
              <a:gd name="connsiteY7" fmla="*/ 724120 h 734691"/>
              <a:gd name="connsiteX8" fmla="*/ 132139 w 1046539"/>
              <a:gd name="connsiteY8" fmla="*/ 724120 h 734691"/>
              <a:gd name="connsiteX9" fmla="*/ 0 w 1046539"/>
              <a:gd name="connsiteY9" fmla="*/ 734691 h 734691"/>
              <a:gd name="connsiteX10" fmla="*/ 10571 w 1046539"/>
              <a:gd name="connsiteY10" fmla="*/ 232564 h 734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6539" h="734691">
                <a:moveTo>
                  <a:pt x="10571" y="232564"/>
                </a:moveTo>
                <a:lnTo>
                  <a:pt x="26428" y="0"/>
                </a:lnTo>
                <a:lnTo>
                  <a:pt x="660694" y="15857"/>
                </a:lnTo>
                <a:lnTo>
                  <a:pt x="734691" y="89854"/>
                </a:lnTo>
                <a:lnTo>
                  <a:pt x="771690" y="237850"/>
                </a:lnTo>
                <a:lnTo>
                  <a:pt x="1004254" y="232564"/>
                </a:lnTo>
                <a:lnTo>
                  <a:pt x="1046539" y="724120"/>
                </a:lnTo>
                <a:lnTo>
                  <a:pt x="782261" y="724120"/>
                </a:lnTo>
                <a:lnTo>
                  <a:pt x="132139" y="724120"/>
                </a:lnTo>
                <a:lnTo>
                  <a:pt x="0" y="734691"/>
                </a:lnTo>
                <a:lnTo>
                  <a:pt x="10571" y="232564"/>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16"/>
          <p:cNvSpPr/>
          <p:nvPr/>
        </p:nvSpPr>
        <p:spPr>
          <a:xfrm>
            <a:off x="4122728" y="3678742"/>
            <a:ext cx="459843" cy="163852"/>
          </a:xfrm>
          <a:custGeom>
            <a:avLst/>
            <a:gdLst>
              <a:gd name="connsiteX0" fmla="*/ 459843 w 459843"/>
              <a:gd name="connsiteY0" fmla="*/ 0 h 163852"/>
              <a:gd name="connsiteX1" fmla="*/ 0 w 459843"/>
              <a:gd name="connsiteY1" fmla="*/ 15857 h 163852"/>
              <a:gd name="connsiteX2" fmla="*/ 10571 w 459843"/>
              <a:gd name="connsiteY2" fmla="*/ 163852 h 163852"/>
              <a:gd name="connsiteX3" fmla="*/ 438701 w 459843"/>
              <a:gd name="connsiteY3" fmla="*/ 158567 h 163852"/>
              <a:gd name="connsiteX4" fmla="*/ 443986 w 459843"/>
              <a:gd name="connsiteY4" fmla="*/ 52856 h 1638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843" h="163852">
                <a:moveTo>
                  <a:pt x="459843" y="0"/>
                </a:moveTo>
                <a:lnTo>
                  <a:pt x="0" y="15857"/>
                </a:lnTo>
                <a:lnTo>
                  <a:pt x="10571" y="163852"/>
                </a:lnTo>
                <a:lnTo>
                  <a:pt x="438701" y="158567"/>
                </a:lnTo>
                <a:lnTo>
                  <a:pt x="443986" y="52856"/>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17"/>
          <p:cNvSpPr/>
          <p:nvPr/>
        </p:nvSpPr>
        <p:spPr>
          <a:xfrm>
            <a:off x="4170298" y="3900735"/>
            <a:ext cx="396416" cy="153281"/>
          </a:xfrm>
          <a:custGeom>
            <a:avLst/>
            <a:gdLst>
              <a:gd name="connsiteX0" fmla="*/ 0 w 396416"/>
              <a:gd name="connsiteY0" fmla="*/ 5286 h 153281"/>
              <a:gd name="connsiteX1" fmla="*/ 10571 w 396416"/>
              <a:gd name="connsiteY1" fmla="*/ 153281 h 153281"/>
              <a:gd name="connsiteX2" fmla="*/ 385845 w 396416"/>
              <a:gd name="connsiteY2" fmla="*/ 137425 h 153281"/>
              <a:gd name="connsiteX3" fmla="*/ 396416 w 396416"/>
              <a:gd name="connsiteY3" fmla="*/ 21142 h 153281"/>
              <a:gd name="connsiteX4" fmla="*/ 211422 w 396416"/>
              <a:gd name="connsiteY4" fmla="*/ 0 h 153281"/>
              <a:gd name="connsiteX5" fmla="*/ 0 w 396416"/>
              <a:gd name="connsiteY5" fmla="*/ 5286 h 153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416" h="153281">
                <a:moveTo>
                  <a:pt x="0" y="5286"/>
                </a:moveTo>
                <a:lnTo>
                  <a:pt x="10571" y="153281"/>
                </a:lnTo>
                <a:lnTo>
                  <a:pt x="385845" y="137425"/>
                </a:lnTo>
                <a:lnTo>
                  <a:pt x="396416" y="21142"/>
                </a:lnTo>
                <a:lnTo>
                  <a:pt x="211422" y="0"/>
                </a:lnTo>
                <a:lnTo>
                  <a:pt x="0" y="5286"/>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18"/>
          <p:cNvSpPr/>
          <p:nvPr/>
        </p:nvSpPr>
        <p:spPr>
          <a:xfrm>
            <a:off x="3747454" y="3308754"/>
            <a:ext cx="914400" cy="940828"/>
          </a:xfrm>
          <a:custGeom>
            <a:avLst/>
            <a:gdLst>
              <a:gd name="connsiteX0" fmla="*/ 713549 w 914400"/>
              <a:gd name="connsiteY0" fmla="*/ 153281 h 940828"/>
              <a:gd name="connsiteX1" fmla="*/ 274849 w 914400"/>
              <a:gd name="connsiteY1" fmla="*/ 169137 h 940828"/>
              <a:gd name="connsiteX2" fmla="*/ 274849 w 914400"/>
              <a:gd name="connsiteY2" fmla="*/ 813974 h 940828"/>
              <a:gd name="connsiteX3" fmla="*/ 903829 w 914400"/>
              <a:gd name="connsiteY3" fmla="*/ 803403 h 940828"/>
              <a:gd name="connsiteX4" fmla="*/ 914400 w 914400"/>
              <a:gd name="connsiteY4" fmla="*/ 930256 h 940828"/>
              <a:gd name="connsiteX5" fmla="*/ 755834 w 914400"/>
              <a:gd name="connsiteY5" fmla="*/ 940828 h 940828"/>
              <a:gd name="connsiteX6" fmla="*/ 52856 w 914400"/>
              <a:gd name="connsiteY6" fmla="*/ 930256 h 940828"/>
              <a:gd name="connsiteX7" fmla="*/ 21143 w 914400"/>
              <a:gd name="connsiteY7" fmla="*/ 924971 h 940828"/>
              <a:gd name="connsiteX8" fmla="*/ 26428 w 914400"/>
              <a:gd name="connsiteY8" fmla="*/ 607838 h 940828"/>
              <a:gd name="connsiteX9" fmla="*/ 0 w 914400"/>
              <a:gd name="connsiteY9" fmla="*/ 15856 h 940828"/>
              <a:gd name="connsiteX10" fmla="*/ 375274 w 914400"/>
              <a:gd name="connsiteY10" fmla="*/ 10571 h 940828"/>
              <a:gd name="connsiteX11" fmla="*/ 718835 w 914400"/>
              <a:gd name="connsiteY11" fmla="*/ 0 h 940828"/>
              <a:gd name="connsiteX12" fmla="*/ 713549 w 914400"/>
              <a:gd name="connsiteY12" fmla="*/ 100425 h 940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14400" h="940828">
                <a:moveTo>
                  <a:pt x="713549" y="153281"/>
                </a:moveTo>
                <a:lnTo>
                  <a:pt x="274849" y="169137"/>
                </a:lnTo>
                <a:lnTo>
                  <a:pt x="274849" y="813974"/>
                </a:lnTo>
                <a:lnTo>
                  <a:pt x="903829" y="803403"/>
                </a:lnTo>
                <a:lnTo>
                  <a:pt x="914400" y="930256"/>
                </a:lnTo>
                <a:lnTo>
                  <a:pt x="755834" y="940828"/>
                </a:lnTo>
                <a:lnTo>
                  <a:pt x="52856" y="930256"/>
                </a:lnTo>
                <a:lnTo>
                  <a:pt x="21143" y="924971"/>
                </a:lnTo>
                <a:cubicBezTo>
                  <a:pt x="22905" y="819260"/>
                  <a:pt x="24666" y="713549"/>
                  <a:pt x="26428" y="607838"/>
                </a:cubicBezTo>
                <a:lnTo>
                  <a:pt x="0" y="15856"/>
                </a:lnTo>
                <a:lnTo>
                  <a:pt x="375274" y="10571"/>
                </a:lnTo>
                <a:lnTo>
                  <a:pt x="718835" y="0"/>
                </a:lnTo>
                <a:lnTo>
                  <a:pt x="713549" y="100425"/>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reeform 19"/>
          <p:cNvSpPr/>
          <p:nvPr/>
        </p:nvSpPr>
        <p:spPr>
          <a:xfrm>
            <a:off x="4249582" y="1257961"/>
            <a:ext cx="401701" cy="428129"/>
          </a:xfrm>
          <a:custGeom>
            <a:avLst/>
            <a:gdLst>
              <a:gd name="connsiteX0" fmla="*/ 274848 w 401701"/>
              <a:gd name="connsiteY0" fmla="*/ 428129 h 428129"/>
              <a:gd name="connsiteX1" fmla="*/ 401701 w 401701"/>
              <a:gd name="connsiteY1" fmla="*/ 137424 h 428129"/>
              <a:gd name="connsiteX2" fmla="*/ 73997 w 401701"/>
              <a:gd name="connsiteY2" fmla="*/ 0 h 428129"/>
              <a:gd name="connsiteX3" fmla="*/ 0 w 401701"/>
              <a:gd name="connsiteY3" fmla="*/ 280134 h 428129"/>
              <a:gd name="connsiteX4" fmla="*/ 274848 w 401701"/>
              <a:gd name="connsiteY4" fmla="*/ 428129 h 428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701" h="428129">
                <a:moveTo>
                  <a:pt x="274848" y="428129"/>
                </a:moveTo>
                <a:lnTo>
                  <a:pt x="401701" y="137424"/>
                </a:lnTo>
                <a:lnTo>
                  <a:pt x="73997" y="0"/>
                </a:lnTo>
                <a:lnTo>
                  <a:pt x="0" y="280134"/>
                </a:lnTo>
                <a:lnTo>
                  <a:pt x="274848" y="428129"/>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323528" y="2264857"/>
            <a:ext cx="2160240" cy="2031325"/>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de-DE" b="1" dirty="0"/>
              <a:t>LATE IRON AGE: </a:t>
            </a:r>
            <a:br>
              <a:rPr lang="de-DE" b="1" dirty="0"/>
            </a:br>
            <a:r>
              <a:rPr lang="de-DE" dirty="0"/>
              <a:t>one cult/sanctuary, but different </a:t>
            </a:r>
            <a:r>
              <a:rPr lang="de-DE" dirty="0" err="1"/>
              <a:t>activity</a:t>
            </a:r>
            <a:r>
              <a:rPr lang="de-DE" dirty="0"/>
              <a:t> </a:t>
            </a:r>
            <a:r>
              <a:rPr lang="de-DE" dirty="0" err="1"/>
              <a:t>zones</a:t>
            </a:r>
            <a:r>
              <a:rPr lang="de-DE" dirty="0"/>
              <a:t>(?)</a:t>
            </a:r>
          </a:p>
          <a:p>
            <a:r>
              <a:rPr lang="de-DE" b="1" dirty="0"/>
              <a:t>ROMAN PERIOD:</a:t>
            </a:r>
          </a:p>
          <a:p>
            <a:r>
              <a:rPr lang="de-DE" dirty="0"/>
              <a:t>more specialised cult places</a:t>
            </a:r>
            <a:endParaRPr lang="en-GB" dirty="0"/>
          </a:p>
        </p:txBody>
      </p:sp>
      <p:sp>
        <p:nvSpPr>
          <p:cNvPr id="22" name="Freeform 21"/>
          <p:cNvSpPr/>
          <p:nvPr/>
        </p:nvSpPr>
        <p:spPr>
          <a:xfrm>
            <a:off x="4710989" y="5062118"/>
            <a:ext cx="314553" cy="226772"/>
          </a:xfrm>
          <a:custGeom>
            <a:avLst/>
            <a:gdLst>
              <a:gd name="connsiteX0" fmla="*/ 0 w 314553"/>
              <a:gd name="connsiteY0" fmla="*/ 51207 h 226772"/>
              <a:gd name="connsiteX1" fmla="*/ 51206 w 314553"/>
              <a:gd name="connsiteY1" fmla="*/ 226772 h 226772"/>
              <a:gd name="connsiteX2" fmla="*/ 277977 w 314553"/>
              <a:gd name="connsiteY2" fmla="*/ 168250 h 226772"/>
              <a:gd name="connsiteX3" fmla="*/ 314553 w 314553"/>
              <a:gd name="connsiteY3" fmla="*/ 43892 h 226772"/>
              <a:gd name="connsiteX4" fmla="*/ 73152 w 314553"/>
              <a:gd name="connsiteY4" fmla="*/ 0 h 2267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4553" h="226772">
                <a:moveTo>
                  <a:pt x="0" y="51207"/>
                </a:moveTo>
                <a:lnTo>
                  <a:pt x="51206" y="226772"/>
                </a:lnTo>
                <a:lnTo>
                  <a:pt x="277977" y="168250"/>
                </a:lnTo>
                <a:lnTo>
                  <a:pt x="314553" y="43892"/>
                </a:lnTo>
                <a:lnTo>
                  <a:pt x="73152" y="0"/>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22"/>
          <p:cNvSpPr/>
          <p:nvPr/>
        </p:nvSpPr>
        <p:spPr>
          <a:xfrm>
            <a:off x="4820717" y="5493715"/>
            <a:ext cx="241401" cy="160935"/>
          </a:xfrm>
          <a:custGeom>
            <a:avLst/>
            <a:gdLst>
              <a:gd name="connsiteX0" fmla="*/ 0 w 241401"/>
              <a:gd name="connsiteY0" fmla="*/ 58522 h 160935"/>
              <a:gd name="connsiteX1" fmla="*/ 21945 w 241401"/>
              <a:gd name="connsiteY1" fmla="*/ 160935 h 160935"/>
              <a:gd name="connsiteX2" fmla="*/ 241401 w 241401"/>
              <a:gd name="connsiteY2" fmla="*/ 131674 h 160935"/>
              <a:gd name="connsiteX3" fmla="*/ 241401 w 241401"/>
              <a:gd name="connsiteY3" fmla="*/ 0 h 160935"/>
              <a:gd name="connsiteX4" fmla="*/ 102413 w 241401"/>
              <a:gd name="connsiteY4" fmla="*/ 7315 h 1609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401" h="160935">
                <a:moveTo>
                  <a:pt x="0" y="58522"/>
                </a:moveTo>
                <a:lnTo>
                  <a:pt x="21945" y="160935"/>
                </a:lnTo>
                <a:lnTo>
                  <a:pt x="241401" y="131674"/>
                </a:lnTo>
                <a:lnTo>
                  <a:pt x="241401" y="0"/>
                </a:lnTo>
                <a:lnTo>
                  <a:pt x="102413" y="7315"/>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4994596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1544715"/>
            <a:ext cx="7315200" cy="1154097"/>
          </a:xfrm>
        </p:spPr>
        <p:txBody>
          <a:bodyPr/>
          <a:lstStyle/>
          <a:p>
            <a:endParaRPr lang="en-GB"/>
          </a:p>
        </p:txBody>
      </p:sp>
      <p:sp>
        <p:nvSpPr>
          <p:cNvPr id="5" name="Content Placeholder 2"/>
          <p:cNvSpPr>
            <a:spLocks noGrp="1"/>
          </p:cNvSpPr>
          <p:nvPr>
            <p:ph idx="1"/>
          </p:nvPr>
        </p:nvSpPr>
        <p:spPr>
          <a:xfrm>
            <a:off x="914400" y="2769833"/>
            <a:ext cx="7315200" cy="3539527"/>
          </a:xfrm>
        </p:spPr>
        <p:txBody>
          <a:bodyPr/>
          <a:lstStyle/>
          <a:p>
            <a:endParaRPr lang="en-GB"/>
          </a:p>
        </p:txBody>
      </p:sp>
      <p:pic>
        <p:nvPicPr>
          <p:cNvPr id="6" name="Picture 1030" descr="C:\Eigene Dateien\FERCAN\glanum067b view sanctuary.jpg"/>
          <p:cNvPicPr>
            <a:picLocks noChangeAspect="1" noChangeArrowheads="1"/>
          </p:cNvPicPr>
          <p:nvPr/>
        </p:nvPicPr>
        <p:blipFill>
          <a:blip r:embed="rId2" cstate="print"/>
          <a:srcRect/>
          <a:stretch>
            <a:fillRect/>
          </a:stretch>
        </p:blipFill>
        <p:spPr bwMode="auto">
          <a:xfrm>
            <a:off x="60085" y="0"/>
            <a:ext cx="9058971" cy="6858000"/>
          </a:xfrm>
          <a:prstGeom prst="rect">
            <a:avLst/>
          </a:prstGeom>
          <a:noFill/>
        </p:spPr>
      </p:pic>
      <p:pic>
        <p:nvPicPr>
          <p:cNvPr id="7" name="Picture 227"/>
          <p:cNvPicPr/>
          <p:nvPr/>
        </p:nvPicPr>
        <p:blipFill rotWithShape="1">
          <a:blip r:embed="rId3" cstate="print">
            <a:extLst>
              <a:ext uri="{28A0092B-C50C-407E-A947-70E740481C1C}">
                <a14:useLocalDpi xmlns:a14="http://schemas.microsoft.com/office/drawing/2010/main" val="0"/>
              </a:ext>
            </a:extLst>
          </a:blip>
          <a:srcRect l="3276"/>
          <a:stretch/>
        </p:blipFill>
        <p:spPr bwMode="auto">
          <a:xfrm>
            <a:off x="1619672" y="0"/>
            <a:ext cx="6188525" cy="6858000"/>
          </a:xfrm>
          <a:prstGeom prst="rect">
            <a:avLst/>
          </a:prstGeom>
          <a:ln>
            <a:noFill/>
          </a:ln>
          <a:extLst>
            <a:ext uri="{53640926-AAD7-44D8-BBD7-CCE9431645EC}">
              <a14:shadowObscured xmlns:a14="http://schemas.microsoft.com/office/drawing/2010/main"/>
            </a:ext>
          </a:extLst>
        </p:spPr>
      </p:pic>
      <p:cxnSp>
        <p:nvCxnSpPr>
          <p:cNvPr id="8" name="Straight Connector 7"/>
          <p:cNvCxnSpPr/>
          <p:nvPr/>
        </p:nvCxnSpPr>
        <p:spPr>
          <a:xfrm>
            <a:off x="3923928" y="4797152"/>
            <a:ext cx="1584176" cy="288032"/>
          </a:xfrm>
          <a:prstGeom prst="line">
            <a:avLst/>
          </a:prstGeom>
          <a:ln w="88900">
            <a:solidFill>
              <a:srgbClr val="C00000">
                <a:alpha val="79000"/>
              </a:srgbClr>
            </a:solidFill>
          </a:ln>
        </p:spPr>
        <p:style>
          <a:lnRef idx="1">
            <a:schemeClr val="accent1"/>
          </a:lnRef>
          <a:fillRef idx="0">
            <a:schemeClr val="accent1"/>
          </a:fillRef>
          <a:effectRef idx="0">
            <a:schemeClr val="accent1"/>
          </a:effectRef>
          <a:fontRef idx="minor">
            <a:schemeClr val="tx1"/>
          </a:fontRef>
        </p:style>
      </p:cxnSp>
      <p:sp>
        <p:nvSpPr>
          <p:cNvPr id="9" name="Freeform 8"/>
          <p:cNvSpPr/>
          <p:nvPr/>
        </p:nvSpPr>
        <p:spPr>
          <a:xfrm>
            <a:off x="4762005" y="5260769"/>
            <a:ext cx="296883" cy="237506"/>
          </a:xfrm>
          <a:custGeom>
            <a:avLst/>
            <a:gdLst>
              <a:gd name="connsiteX0" fmla="*/ 0 w 296883"/>
              <a:gd name="connsiteY0" fmla="*/ 35626 h 237506"/>
              <a:gd name="connsiteX1" fmla="*/ 53439 w 296883"/>
              <a:gd name="connsiteY1" fmla="*/ 237506 h 237506"/>
              <a:gd name="connsiteX2" fmla="*/ 296883 w 296883"/>
              <a:gd name="connsiteY2" fmla="*/ 184067 h 237506"/>
              <a:gd name="connsiteX3" fmla="*/ 243444 w 296883"/>
              <a:gd name="connsiteY3" fmla="*/ 0 h 237506"/>
              <a:gd name="connsiteX4" fmla="*/ 0 w 296883"/>
              <a:gd name="connsiteY4" fmla="*/ 35626 h 237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883" h="237506">
                <a:moveTo>
                  <a:pt x="0" y="35626"/>
                </a:moveTo>
                <a:lnTo>
                  <a:pt x="53439" y="237506"/>
                </a:lnTo>
                <a:lnTo>
                  <a:pt x="296883" y="184067"/>
                </a:lnTo>
                <a:lnTo>
                  <a:pt x="243444" y="0"/>
                </a:lnTo>
                <a:lnTo>
                  <a:pt x="0" y="35626"/>
                </a:lnTo>
                <a:close/>
              </a:path>
            </a:pathLst>
          </a:custGeom>
          <a:solidFill>
            <a:srgbClr val="00B0F0"/>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4542312" y="5694218"/>
            <a:ext cx="231569" cy="290946"/>
          </a:xfrm>
          <a:custGeom>
            <a:avLst/>
            <a:gdLst>
              <a:gd name="connsiteX0" fmla="*/ 184067 w 231569"/>
              <a:gd name="connsiteY0" fmla="*/ 0 h 290946"/>
              <a:gd name="connsiteX1" fmla="*/ 231569 w 231569"/>
              <a:gd name="connsiteY1" fmla="*/ 273133 h 290946"/>
              <a:gd name="connsiteX2" fmla="*/ 83127 w 231569"/>
              <a:gd name="connsiteY2" fmla="*/ 290946 h 290946"/>
              <a:gd name="connsiteX3" fmla="*/ 29688 w 231569"/>
              <a:gd name="connsiteY3" fmla="*/ 285008 h 290946"/>
              <a:gd name="connsiteX4" fmla="*/ 0 w 231569"/>
              <a:gd name="connsiteY4" fmla="*/ 29688 h 290946"/>
              <a:gd name="connsiteX5" fmla="*/ 184067 w 231569"/>
              <a:gd name="connsiteY5" fmla="*/ 0 h 290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569" h="290946">
                <a:moveTo>
                  <a:pt x="184067" y="0"/>
                </a:moveTo>
                <a:lnTo>
                  <a:pt x="231569" y="273133"/>
                </a:lnTo>
                <a:lnTo>
                  <a:pt x="83127" y="290946"/>
                </a:lnTo>
                <a:lnTo>
                  <a:pt x="29688" y="285008"/>
                </a:lnTo>
                <a:lnTo>
                  <a:pt x="0" y="29688"/>
                </a:lnTo>
                <a:lnTo>
                  <a:pt x="184067" y="0"/>
                </a:lnTo>
                <a:close/>
              </a:path>
            </a:pathLst>
          </a:custGeom>
          <a:solidFill>
            <a:schemeClr val="accent2"/>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4352306" y="4488873"/>
            <a:ext cx="261258" cy="338446"/>
          </a:xfrm>
          <a:custGeom>
            <a:avLst/>
            <a:gdLst>
              <a:gd name="connsiteX0" fmla="*/ 83128 w 261258"/>
              <a:gd name="connsiteY0" fmla="*/ 332509 h 338446"/>
              <a:gd name="connsiteX1" fmla="*/ 243445 w 261258"/>
              <a:gd name="connsiteY1" fmla="*/ 338446 h 338446"/>
              <a:gd name="connsiteX2" fmla="*/ 261258 w 261258"/>
              <a:gd name="connsiteY2" fmla="*/ 160317 h 338446"/>
              <a:gd name="connsiteX3" fmla="*/ 201881 w 261258"/>
              <a:gd name="connsiteY3" fmla="*/ 118753 h 338446"/>
              <a:gd name="connsiteX4" fmla="*/ 166255 w 261258"/>
              <a:gd name="connsiteY4" fmla="*/ 5937 h 338446"/>
              <a:gd name="connsiteX5" fmla="*/ 0 w 261258"/>
              <a:gd name="connsiteY5" fmla="*/ 0 h 338446"/>
              <a:gd name="connsiteX6" fmla="*/ 83128 w 261258"/>
              <a:gd name="connsiteY6" fmla="*/ 332509 h 338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8" h="338446">
                <a:moveTo>
                  <a:pt x="83128" y="332509"/>
                </a:moveTo>
                <a:lnTo>
                  <a:pt x="243445" y="338446"/>
                </a:lnTo>
                <a:lnTo>
                  <a:pt x="261258" y="160317"/>
                </a:lnTo>
                <a:lnTo>
                  <a:pt x="201881" y="118753"/>
                </a:lnTo>
                <a:lnTo>
                  <a:pt x="166255" y="5937"/>
                </a:lnTo>
                <a:lnTo>
                  <a:pt x="0" y="0"/>
                </a:lnTo>
                <a:lnTo>
                  <a:pt x="83128" y="332509"/>
                </a:lnTo>
                <a:close/>
              </a:path>
            </a:pathLst>
          </a:custGeom>
          <a:solidFill>
            <a:schemeClr val="accent2"/>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4868883" y="2060369"/>
            <a:ext cx="356260" cy="546265"/>
          </a:xfrm>
          <a:custGeom>
            <a:avLst/>
            <a:gdLst>
              <a:gd name="connsiteX0" fmla="*/ 23751 w 356260"/>
              <a:gd name="connsiteY0" fmla="*/ 546265 h 546265"/>
              <a:gd name="connsiteX1" fmla="*/ 356260 w 356260"/>
              <a:gd name="connsiteY1" fmla="*/ 546265 h 546265"/>
              <a:gd name="connsiteX2" fmla="*/ 350322 w 356260"/>
              <a:gd name="connsiteY2" fmla="*/ 5937 h 546265"/>
              <a:gd name="connsiteX3" fmla="*/ 0 w 356260"/>
              <a:gd name="connsiteY3" fmla="*/ 0 h 546265"/>
              <a:gd name="connsiteX4" fmla="*/ 23751 w 356260"/>
              <a:gd name="connsiteY4" fmla="*/ 546265 h 546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260" h="546265">
                <a:moveTo>
                  <a:pt x="23751" y="546265"/>
                </a:moveTo>
                <a:lnTo>
                  <a:pt x="356260" y="546265"/>
                </a:lnTo>
                <a:cubicBezTo>
                  <a:pt x="354281" y="366156"/>
                  <a:pt x="352301" y="186046"/>
                  <a:pt x="350322" y="5937"/>
                </a:cubicBezTo>
                <a:lnTo>
                  <a:pt x="0" y="0"/>
                </a:lnTo>
                <a:lnTo>
                  <a:pt x="23751" y="546265"/>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4846849" y="4461003"/>
            <a:ext cx="290705" cy="491557"/>
          </a:xfrm>
          <a:custGeom>
            <a:avLst/>
            <a:gdLst>
              <a:gd name="connsiteX0" fmla="*/ 0 w 290705"/>
              <a:gd name="connsiteY0" fmla="*/ 428130 h 491557"/>
              <a:gd name="connsiteX1" fmla="*/ 126853 w 290705"/>
              <a:gd name="connsiteY1" fmla="*/ 0 h 491557"/>
              <a:gd name="connsiteX2" fmla="*/ 290705 w 290705"/>
              <a:gd name="connsiteY2" fmla="*/ 31714 h 491557"/>
              <a:gd name="connsiteX3" fmla="*/ 179708 w 290705"/>
              <a:gd name="connsiteY3" fmla="*/ 491557 h 491557"/>
              <a:gd name="connsiteX4" fmla="*/ 0 w 290705"/>
              <a:gd name="connsiteY4" fmla="*/ 428130 h 491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0705" h="491557">
                <a:moveTo>
                  <a:pt x="0" y="428130"/>
                </a:moveTo>
                <a:lnTo>
                  <a:pt x="126853" y="0"/>
                </a:lnTo>
                <a:lnTo>
                  <a:pt x="290705" y="31714"/>
                </a:lnTo>
                <a:lnTo>
                  <a:pt x="179708" y="491557"/>
                </a:lnTo>
                <a:lnTo>
                  <a:pt x="0" y="428130"/>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4524430" y="2537064"/>
            <a:ext cx="1057110" cy="1030682"/>
          </a:xfrm>
          <a:custGeom>
            <a:avLst/>
            <a:gdLst>
              <a:gd name="connsiteX0" fmla="*/ 0 w 1057110"/>
              <a:gd name="connsiteY0" fmla="*/ 0 h 1030682"/>
              <a:gd name="connsiteX1" fmla="*/ 47570 w 1057110"/>
              <a:gd name="connsiteY1" fmla="*/ 1030682 h 1030682"/>
              <a:gd name="connsiteX2" fmla="*/ 1057110 w 1057110"/>
              <a:gd name="connsiteY2" fmla="*/ 1004254 h 1030682"/>
              <a:gd name="connsiteX3" fmla="*/ 1035968 w 1057110"/>
              <a:gd name="connsiteY3" fmla="*/ 100425 h 1030682"/>
              <a:gd name="connsiteX4" fmla="*/ 829831 w 1057110"/>
              <a:gd name="connsiteY4" fmla="*/ 110996 h 1030682"/>
              <a:gd name="connsiteX5" fmla="*/ 845688 w 1057110"/>
              <a:gd name="connsiteY5" fmla="*/ 903828 h 1030682"/>
              <a:gd name="connsiteX6" fmla="*/ 221993 w 1057110"/>
              <a:gd name="connsiteY6" fmla="*/ 903828 h 1030682"/>
              <a:gd name="connsiteX7" fmla="*/ 142710 w 1057110"/>
              <a:gd name="connsiteY7" fmla="*/ 79283 h 1030682"/>
              <a:gd name="connsiteX8" fmla="*/ 52856 w 1057110"/>
              <a:gd name="connsiteY8" fmla="*/ 89854 h 1030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7110" h="1030682">
                <a:moveTo>
                  <a:pt x="0" y="0"/>
                </a:moveTo>
                <a:lnTo>
                  <a:pt x="47570" y="1030682"/>
                </a:lnTo>
                <a:lnTo>
                  <a:pt x="1057110" y="1004254"/>
                </a:lnTo>
                <a:lnTo>
                  <a:pt x="1035968" y="100425"/>
                </a:lnTo>
                <a:lnTo>
                  <a:pt x="829831" y="110996"/>
                </a:lnTo>
                <a:lnTo>
                  <a:pt x="845688" y="903828"/>
                </a:lnTo>
                <a:lnTo>
                  <a:pt x="221993" y="903828"/>
                </a:lnTo>
                <a:lnTo>
                  <a:pt x="142710" y="79283"/>
                </a:lnTo>
                <a:lnTo>
                  <a:pt x="52856" y="89854"/>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4524430" y="1897512"/>
            <a:ext cx="1046539" cy="734691"/>
          </a:xfrm>
          <a:custGeom>
            <a:avLst/>
            <a:gdLst>
              <a:gd name="connsiteX0" fmla="*/ 10571 w 1046539"/>
              <a:gd name="connsiteY0" fmla="*/ 232564 h 734691"/>
              <a:gd name="connsiteX1" fmla="*/ 26428 w 1046539"/>
              <a:gd name="connsiteY1" fmla="*/ 0 h 734691"/>
              <a:gd name="connsiteX2" fmla="*/ 660694 w 1046539"/>
              <a:gd name="connsiteY2" fmla="*/ 15857 h 734691"/>
              <a:gd name="connsiteX3" fmla="*/ 734691 w 1046539"/>
              <a:gd name="connsiteY3" fmla="*/ 89854 h 734691"/>
              <a:gd name="connsiteX4" fmla="*/ 771690 w 1046539"/>
              <a:gd name="connsiteY4" fmla="*/ 237850 h 734691"/>
              <a:gd name="connsiteX5" fmla="*/ 1004254 w 1046539"/>
              <a:gd name="connsiteY5" fmla="*/ 232564 h 734691"/>
              <a:gd name="connsiteX6" fmla="*/ 1046539 w 1046539"/>
              <a:gd name="connsiteY6" fmla="*/ 724120 h 734691"/>
              <a:gd name="connsiteX7" fmla="*/ 782261 w 1046539"/>
              <a:gd name="connsiteY7" fmla="*/ 724120 h 734691"/>
              <a:gd name="connsiteX8" fmla="*/ 132139 w 1046539"/>
              <a:gd name="connsiteY8" fmla="*/ 724120 h 734691"/>
              <a:gd name="connsiteX9" fmla="*/ 0 w 1046539"/>
              <a:gd name="connsiteY9" fmla="*/ 734691 h 734691"/>
              <a:gd name="connsiteX10" fmla="*/ 10571 w 1046539"/>
              <a:gd name="connsiteY10" fmla="*/ 232564 h 734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6539" h="734691">
                <a:moveTo>
                  <a:pt x="10571" y="232564"/>
                </a:moveTo>
                <a:lnTo>
                  <a:pt x="26428" y="0"/>
                </a:lnTo>
                <a:lnTo>
                  <a:pt x="660694" y="15857"/>
                </a:lnTo>
                <a:lnTo>
                  <a:pt x="734691" y="89854"/>
                </a:lnTo>
                <a:lnTo>
                  <a:pt x="771690" y="237850"/>
                </a:lnTo>
                <a:lnTo>
                  <a:pt x="1004254" y="232564"/>
                </a:lnTo>
                <a:lnTo>
                  <a:pt x="1046539" y="724120"/>
                </a:lnTo>
                <a:lnTo>
                  <a:pt x="782261" y="724120"/>
                </a:lnTo>
                <a:lnTo>
                  <a:pt x="132139" y="724120"/>
                </a:lnTo>
                <a:lnTo>
                  <a:pt x="0" y="734691"/>
                </a:lnTo>
                <a:lnTo>
                  <a:pt x="10571" y="232564"/>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16"/>
          <p:cNvSpPr/>
          <p:nvPr/>
        </p:nvSpPr>
        <p:spPr>
          <a:xfrm>
            <a:off x="4122728" y="3678742"/>
            <a:ext cx="459843" cy="163852"/>
          </a:xfrm>
          <a:custGeom>
            <a:avLst/>
            <a:gdLst>
              <a:gd name="connsiteX0" fmla="*/ 459843 w 459843"/>
              <a:gd name="connsiteY0" fmla="*/ 0 h 163852"/>
              <a:gd name="connsiteX1" fmla="*/ 0 w 459843"/>
              <a:gd name="connsiteY1" fmla="*/ 15857 h 163852"/>
              <a:gd name="connsiteX2" fmla="*/ 10571 w 459843"/>
              <a:gd name="connsiteY2" fmla="*/ 163852 h 163852"/>
              <a:gd name="connsiteX3" fmla="*/ 438701 w 459843"/>
              <a:gd name="connsiteY3" fmla="*/ 158567 h 163852"/>
              <a:gd name="connsiteX4" fmla="*/ 443986 w 459843"/>
              <a:gd name="connsiteY4" fmla="*/ 52856 h 1638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843" h="163852">
                <a:moveTo>
                  <a:pt x="459843" y="0"/>
                </a:moveTo>
                <a:lnTo>
                  <a:pt x="0" y="15857"/>
                </a:lnTo>
                <a:lnTo>
                  <a:pt x="10571" y="163852"/>
                </a:lnTo>
                <a:lnTo>
                  <a:pt x="438701" y="158567"/>
                </a:lnTo>
                <a:lnTo>
                  <a:pt x="443986" y="52856"/>
                </a:lnTo>
              </a:path>
            </a:pathLst>
          </a:custGeom>
          <a:solidFill>
            <a:schemeClr val="accent4">
              <a:lumMod val="60000"/>
              <a:lumOff val="4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17"/>
          <p:cNvSpPr/>
          <p:nvPr/>
        </p:nvSpPr>
        <p:spPr>
          <a:xfrm>
            <a:off x="4170298" y="3900735"/>
            <a:ext cx="396416" cy="153281"/>
          </a:xfrm>
          <a:custGeom>
            <a:avLst/>
            <a:gdLst>
              <a:gd name="connsiteX0" fmla="*/ 0 w 396416"/>
              <a:gd name="connsiteY0" fmla="*/ 5286 h 153281"/>
              <a:gd name="connsiteX1" fmla="*/ 10571 w 396416"/>
              <a:gd name="connsiteY1" fmla="*/ 153281 h 153281"/>
              <a:gd name="connsiteX2" fmla="*/ 385845 w 396416"/>
              <a:gd name="connsiteY2" fmla="*/ 137425 h 153281"/>
              <a:gd name="connsiteX3" fmla="*/ 396416 w 396416"/>
              <a:gd name="connsiteY3" fmla="*/ 21142 h 153281"/>
              <a:gd name="connsiteX4" fmla="*/ 211422 w 396416"/>
              <a:gd name="connsiteY4" fmla="*/ 0 h 153281"/>
              <a:gd name="connsiteX5" fmla="*/ 0 w 396416"/>
              <a:gd name="connsiteY5" fmla="*/ 5286 h 153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416" h="153281">
                <a:moveTo>
                  <a:pt x="0" y="5286"/>
                </a:moveTo>
                <a:lnTo>
                  <a:pt x="10571" y="153281"/>
                </a:lnTo>
                <a:lnTo>
                  <a:pt x="385845" y="137425"/>
                </a:lnTo>
                <a:lnTo>
                  <a:pt x="396416" y="21142"/>
                </a:lnTo>
                <a:lnTo>
                  <a:pt x="211422" y="0"/>
                </a:lnTo>
                <a:lnTo>
                  <a:pt x="0" y="5286"/>
                </a:lnTo>
                <a:close/>
              </a:path>
            </a:pathLst>
          </a:custGeom>
          <a:solidFill>
            <a:schemeClr val="accent4">
              <a:lumMod val="60000"/>
              <a:lumOff val="4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18"/>
          <p:cNvSpPr/>
          <p:nvPr/>
        </p:nvSpPr>
        <p:spPr>
          <a:xfrm>
            <a:off x="3747454" y="3308754"/>
            <a:ext cx="914400" cy="940828"/>
          </a:xfrm>
          <a:custGeom>
            <a:avLst/>
            <a:gdLst>
              <a:gd name="connsiteX0" fmla="*/ 713549 w 914400"/>
              <a:gd name="connsiteY0" fmla="*/ 153281 h 940828"/>
              <a:gd name="connsiteX1" fmla="*/ 274849 w 914400"/>
              <a:gd name="connsiteY1" fmla="*/ 169137 h 940828"/>
              <a:gd name="connsiteX2" fmla="*/ 274849 w 914400"/>
              <a:gd name="connsiteY2" fmla="*/ 813974 h 940828"/>
              <a:gd name="connsiteX3" fmla="*/ 903829 w 914400"/>
              <a:gd name="connsiteY3" fmla="*/ 803403 h 940828"/>
              <a:gd name="connsiteX4" fmla="*/ 914400 w 914400"/>
              <a:gd name="connsiteY4" fmla="*/ 930256 h 940828"/>
              <a:gd name="connsiteX5" fmla="*/ 755834 w 914400"/>
              <a:gd name="connsiteY5" fmla="*/ 940828 h 940828"/>
              <a:gd name="connsiteX6" fmla="*/ 52856 w 914400"/>
              <a:gd name="connsiteY6" fmla="*/ 930256 h 940828"/>
              <a:gd name="connsiteX7" fmla="*/ 21143 w 914400"/>
              <a:gd name="connsiteY7" fmla="*/ 924971 h 940828"/>
              <a:gd name="connsiteX8" fmla="*/ 26428 w 914400"/>
              <a:gd name="connsiteY8" fmla="*/ 607838 h 940828"/>
              <a:gd name="connsiteX9" fmla="*/ 0 w 914400"/>
              <a:gd name="connsiteY9" fmla="*/ 15856 h 940828"/>
              <a:gd name="connsiteX10" fmla="*/ 375274 w 914400"/>
              <a:gd name="connsiteY10" fmla="*/ 10571 h 940828"/>
              <a:gd name="connsiteX11" fmla="*/ 718835 w 914400"/>
              <a:gd name="connsiteY11" fmla="*/ 0 h 940828"/>
              <a:gd name="connsiteX12" fmla="*/ 713549 w 914400"/>
              <a:gd name="connsiteY12" fmla="*/ 100425 h 940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14400" h="940828">
                <a:moveTo>
                  <a:pt x="713549" y="153281"/>
                </a:moveTo>
                <a:lnTo>
                  <a:pt x="274849" y="169137"/>
                </a:lnTo>
                <a:lnTo>
                  <a:pt x="274849" y="813974"/>
                </a:lnTo>
                <a:lnTo>
                  <a:pt x="903829" y="803403"/>
                </a:lnTo>
                <a:lnTo>
                  <a:pt x="914400" y="930256"/>
                </a:lnTo>
                <a:lnTo>
                  <a:pt x="755834" y="940828"/>
                </a:lnTo>
                <a:lnTo>
                  <a:pt x="52856" y="930256"/>
                </a:lnTo>
                <a:lnTo>
                  <a:pt x="21143" y="924971"/>
                </a:lnTo>
                <a:cubicBezTo>
                  <a:pt x="22905" y="819260"/>
                  <a:pt x="24666" y="713549"/>
                  <a:pt x="26428" y="607838"/>
                </a:cubicBezTo>
                <a:lnTo>
                  <a:pt x="0" y="15856"/>
                </a:lnTo>
                <a:lnTo>
                  <a:pt x="375274" y="10571"/>
                </a:lnTo>
                <a:lnTo>
                  <a:pt x="718835" y="0"/>
                </a:lnTo>
                <a:lnTo>
                  <a:pt x="713549" y="100425"/>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reeform 19"/>
          <p:cNvSpPr/>
          <p:nvPr/>
        </p:nvSpPr>
        <p:spPr>
          <a:xfrm>
            <a:off x="4249582" y="1257961"/>
            <a:ext cx="401701" cy="428129"/>
          </a:xfrm>
          <a:custGeom>
            <a:avLst/>
            <a:gdLst>
              <a:gd name="connsiteX0" fmla="*/ 274848 w 401701"/>
              <a:gd name="connsiteY0" fmla="*/ 428129 h 428129"/>
              <a:gd name="connsiteX1" fmla="*/ 401701 w 401701"/>
              <a:gd name="connsiteY1" fmla="*/ 137424 h 428129"/>
              <a:gd name="connsiteX2" fmla="*/ 73997 w 401701"/>
              <a:gd name="connsiteY2" fmla="*/ 0 h 428129"/>
              <a:gd name="connsiteX3" fmla="*/ 0 w 401701"/>
              <a:gd name="connsiteY3" fmla="*/ 280134 h 428129"/>
              <a:gd name="connsiteX4" fmla="*/ 274848 w 401701"/>
              <a:gd name="connsiteY4" fmla="*/ 428129 h 428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701" h="428129">
                <a:moveTo>
                  <a:pt x="274848" y="428129"/>
                </a:moveTo>
                <a:lnTo>
                  <a:pt x="401701" y="137424"/>
                </a:lnTo>
                <a:lnTo>
                  <a:pt x="73997" y="0"/>
                </a:lnTo>
                <a:lnTo>
                  <a:pt x="0" y="280134"/>
                </a:lnTo>
                <a:lnTo>
                  <a:pt x="274848" y="428129"/>
                </a:lnTo>
                <a:close/>
              </a:path>
            </a:pathLst>
          </a:custGeom>
          <a:solidFill>
            <a:srgbClr val="FF0000"/>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323528" y="2264857"/>
            <a:ext cx="2160240" cy="2031325"/>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de-DE" b="1" dirty="0"/>
              <a:t>LATE IRON AGE: </a:t>
            </a:r>
            <a:br>
              <a:rPr lang="de-DE" b="1" dirty="0"/>
            </a:br>
            <a:r>
              <a:rPr lang="de-DE" dirty="0"/>
              <a:t>one cult/sanctuary, but different activity zones</a:t>
            </a:r>
          </a:p>
          <a:p>
            <a:r>
              <a:rPr lang="de-DE" b="1" dirty="0"/>
              <a:t>ROMAN PERIOD:</a:t>
            </a:r>
          </a:p>
          <a:p>
            <a:r>
              <a:rPr lang="de-DE" dirty="0"/>
              <a:t>more specialised cult places</a:t>
            </a:r>
            <a:endParaRPr lang="en-GB" dirty="0"/>
          </a:p>
        </p:txBody>
      </p:sp>
      <p:sp>
        <p:nvSpPr>
          <p:cNvPr id="22" name="Freeform 21"/>
          <p:cNvSpPr/>
          <p:nvPr/>
        </p:nvSpPr>
        <p:spPr>
          <a:xfrm>
            <a:off x="4710989" y="5062118"/>
            <a:ext cx="314553" cy="226772"/>
          </a:xfrm>
          <a:custGeom>
            <a:avLst/>
            <a:gdLst>
              <a:gd name="connsiteX0" fmla="*/ 0 w 314553"/>
              <a:gd name="connsiteY0" fmla="*/ 51207 h 226772"/>
              <a:gd name="connsiteX1" fmla="*/ 51206 w 314553"/>
              <a:gd name="connsiteY1" fmla="*/ 226772 h 226772"/>
              <a:gd name="connsiteX2" fmla="*/ 277977 w 314553"/>
              <a:gd name="connsiteY2" fmla="*/ 168250 h 226772"/>
              <a:gd name="connsiteX3" fmla="*/ 314553 w 314553"/>
              <a:gd name="connsiteY3" fmla="*/ 43892 h 226772"/>
              <a:gd name="connsiteX4" fmla="*/ 73152 w 314553"/>
              <a:gd name="connsiteY4" fmla="*/ 0 h 2267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4553" h="226772">
                <a:moveTo>
                  <a:pt x="0" y="51207"/>
                </a:moveTo>
                <a:lnTo>
                  <a:pt x="51206" y="226772"/>
                </a:lnTo>
                <a:lnTo>
                  <a:pt x="277977" y="168250"/>
                </a:lnTo>
                <a:lnTo>
                  <a:pt x="314553" y="43892"/>
                </a:lnTo>
                <a:lnTo>
                  <a:pt x="73152" y="0"/>
                </a:lnTo>
              </a:path>
            </a:pathLst>
          </a:custGeom>
          <a:solidFill>
            <a:srgbClr val="92D050"/>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22"/>
          <p:cNvSpPr/>
          <p:nvPr/>
        </p:nvSpPr>
        <p:spPr>
          <a:xfrm>
            <a:off x="4820717" y="5493715"/>
            <a:ext cx="241401" cy="160935"/>
          </a:xfrm>
          <a:custGeom>
            <a:avLst/>
            <a:gdLst>
              <a:gd name="connsiteX0" fmla="*/ 0 w 241401"/>
              <a:gd name="connsiteY0" fmla="*/ 58522 h 160935"/>
              <a:gd name="connsiteX1" fmla="*/ 21945 w 241401"/>
              <a:gd name="connsiteY1" fmla="*/ 160935 h 160935"/>
              <a:gd name="connsiteX2" fmla="*/ 241401 w 241401"/>
              <a:gd name="connsiteY2" fmla="*/ 131674 h 160935"/>
              <a:gd name="connsiteX3" fmla="*/ 241401 w 241401"/>
              <a:gd name="connsiteY3" fmla="*/ 0 h 160935"/>
              <a:gd name="connsiteX4" fmla="*/ 102413 w 241401"/>
              <a:gd name="connsiteY4" fmla="*/ 7315 h 1609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401" h="160935">
                <a:moveTo>
                  <a:pt x="0" y="58522"/>
                </a:moveTo>
                <a:lnTo>
                  <a:pt x="21945" y="160935"/>
                </a:lnTo>
                <a:lnTo>
                  <a:pt x="241401" y="131674"/>
                </a:lnTo>
                <a:lnTo>
                  <a:pt x="241401" y="0"/>
                </a:lnTo>
                <a:lnTo>
                  <a:pt x="102413" y="7315"/>
                </a:lnTo>
              </a:path>
            </a:pathLst>
          </a:custGeom>
          <a:solidFill>
            <a:schemeClr val="accent5">
              <a:lumMod val="75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23"/>
          <p:cNvSpPr/>
          <p:nvPr/>
        </p:nvSpPr>
        <p:spPr>
          <a:xfrm>
            <a:off x="4558145" y="1898073"/>
            <a:ext cx="346364" cy="374072"/>
          </a:xfrm>
          <a:custGeom>
            <a:avLst/>
            <a:gdLst>
              <a:gd name="connsiteX0" fmla="*/ 0 w 346364"/>
              <a:gd name="connsiteY0" fmla="*/ 332509 h 374072"/>
              <a:gd name="connsiteX1" fmla="*/ 0 w 346364"/>
              <a:gd name="connsiteY1" fmla="*/ 0 h 374072"/>
              <a:gd name="connsiteX2" fmla="*/ 346364 w 346364"/>
              <a:gd name="connsiteY2" fmla="*/ 13854 h 374072"/>
              <a:gd name="connsiteX3" fmla="*/ 346364 w 346364"/>
              <a:gd name="connsiteY3" fmla="*/ 360218 h 374072"/>
              <a:gd name="connsiteX4" fmla="*/ 96982 w 346364"/>
              <a:gd name="connsiteY4" fmla="*/ 374072 h 374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4" h="374072">
                <a:moveTo>
                  <a:pt x="0" y="332509"/>
                </a:moveTo>
                <a:lnTo>
                  <a:pt x="0" y="0"/>
                </a:lnTo>
                <a:lnTo>
                  <a:pt x="346364" y="13854"/>
                </a:lnTo>
                <a:lnTo>
                  <a:pt x="346364" y="360218"/>
                </a:lnTo>
                <a:lnTo>
                  <a:pt x="96982" y="374072"/>
                </a:lnTo>
              </a:path>
            </a:pathLst>
          </a:custGeom>
          <a:solidFill>
            <a:schemeClr val="bg2">
              <a:lumMod val="50000"/>
              <a:lumOff val="50000"/>
            </a:schemeClr>
          </a:solidFill>
          <a:ln>
            <a:solidFill>
              <a:schemeClr val="bg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62824202"/>
      </p:ext>
    </p:extLst>
  </p:cSld>
  <p:clrMapOvr>
    <a:masterClrMapping/>
  </p:clrMapOvr>
  <p:transition spd="slow">
    <p:randomBar dir="vert"/>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1544715"/>
            <a:ext cx="7315200" cy="1154097"/>
          </a:xfrm>
        </p:spPr>
        <p:txBody>
          <a:bodyPr/>
          <a:lstStyle/>
          <a:p>
            <a:endParaRPr lang="en-GB"/>
          </a:p>
        </p:txBody>
      </p:sp>
      <p:sp>
        <p:nvSpPr>
          <p:cNvPr id="5" name="Content Placeholder 2"/>
          <p:cNvSpPr>
            <a:spLocks noGrp="1"/>
          </p:cNvSpPr>
          <p:nvPr>
            <p:ph idx="1"/>
          </p:nvPr>
        </p:nvSpPr>
        <p:spPr>
          <a:xfrm>
            <a:off x="914400" y="2769833"/>
            <a:ext cx="7315200" cy="3539527"/>
          </a:xfrm>
        </p:spPr>
        <p:txBody>
          <a:bodyPr/>
          <a:lstStyle/>
          <a:p>
            <a:endParaRPr lang="en-GB"/>
          </a:p>
        </p:txBody>
      </p:sp>
      <p:pic>
        <p:nvPicPr>
          <p:cNvPr id="6" name="Picture 1030" descr="C:\Eigene Dateien\FERCAN\glanum067b view sanctuary.jpg"/>
          <p:cNvPicPr>
            <a:picLocks noChangeAspect="1" noChangeArrowheads="1"/>
          </p:cNvPicPr>
          <p:nvPr/>
        </p:nvPicPr>
        <p:blipFill>
          <a:blip r:embed="rId2" cstate="print"/>
          <a:srcRect/>
          <a:stretch>
            <a:fillRect/>
          </a:stretch>
        </p:blipFill>
        <p:spPr bwMode="auto">
          <a:xfrm>
            <a:off x="60085" y="0"/>
            <a:ext cx="9058971" cy="6858000"/>
          </a:xfrm>
          <a:prstGeom prst="rect">
            <a:avLst/>
          </a:prstGeom>
          <a:noFill/>
        </p:spPr>
      </p:pic>
      <p:pic>
        <p:nvPicPr>
          <p:cNvPr id="7" name="Picture 227"/>
          <p:cNvPicPr/>
          <p:nvPr/>
        </p:nvPicPr>
        <p:blipFill rotWithShape="1">
          <a:blip r:embed="rId3" cstate="print">
            <a:extLst>
              <a:ext uri="{28A0092B-C50C-407E-A947-70E740481C1C}">
                <a14:useLocalDpi xmlns:a14="http://schemas.microsoft.com/office/drawing/2010/main" val="0"/>
              </a:ext>
            </a:extLst>
          </a:blip>
          <a:srcRect l="3276"/>
          <a:stretch/>
        </p:blipFill>
        <p:spPr bwMode="auto">
          <a:xfrm>
            <a:off x="1619672" y="0"/>
            <a:ext cx="6188525" cy="6858000"/>
          </a:xfrm>
          <a:prstGeom prst="rect">
            <a:avLst/>
          </a:prstGeom>
          <a:ln>
            <a:noFill/>
          </a:ln>
          <a:extLst>
            <a:ext uri="{53640926-AAD7-44D8-BBD7-CCE9431645EC}">
              <a14:shadowObscured xmlns:a14="http://schemas.microsoft.com/office/drawing/2010/main"/>
            </a:ext>
          </a:extLst>
        </p:spPr>
      </p:pic>
      <p:cxnSp>
        <p:nvCxnSpPr>
          <p:cNvPr id="8" name="Straight Connector 7"/>
          <p:cNvCxnSpPr/>
          <p:nvPr/>
        </p:nvCxnSpPr>
        <p:spPr>
          <a:xfrm>
            <a:off x="3923928" y="4797152"/>
            <a:ext cx="1584176" cy="288032"/>
          </a:xfrm>
          <a:prstGeom prst="line">
            <a:avLst/>
          </a:prstGeom>
          <a:ln w="88900">
            <a:solidFill>
              <a:srgbClr val="C00000">
                <a:alpha val="79000"/>
              </a:srgbClr>
            </a:solidFill>
          </a:ln>
        </p:spPr>
        <p:style>
          <a:lnRef idx="1">
            <a:schemeClr val="accent1"/>
          </a:lnRef>
          <a:fillRef idx="0">
            <a:schemeClr val="accent1"/>
          </a:fillRef>
          <a:effectRef idx="0">
            <a:schemeClr val="accent1"/>
          </a:effectRef>
          <a:fontRef idx="minor">
            <a:schemeClr val="tx1"/>
          </a:fontRef>
        </p:style>
      </p:cxnSp>
      <p:sp>
        <p:nvSpPr>
          <p:cNvPr id="9" name="Freeform 8"/>
          <p:cNvSpPr/>
          <p:nvPr/>
        </p:nvSpPr>
        <p:spPr>
          <a:xfrm>
            <a:off x="4762005" y="5260769"/>
            <a:ext cx="296883" cy="237506"/>
          </a:xfrm>
          <a:custGeom>
            <a:avLst/>
            <a:gdLst>
              <a:gd name="connsiteX0" fmla="*/ 0 w 296883"/>
              <a:gd name="connsiteY0" fmla="*/ 35626 h 237506"/>
              <a:gd name="connsiteX1" fmla="*/ 53439 w 296883"/>
              <a:gd name="connsiteY1" fmla="*/ 237506 h 237506"/>
              <a:gd name="connsiteX2" fmla="*/ 296883 w 296883"/>
              <a:gd name="connsiteY2" fmla="*/ 184067 h 237506"/>
              <a:gd name="connsiteX3" fmla="*/ 243444 w 296883"/>
              <a:gd name="connsiteY3" fmla="*/ 0 h 237506"/>
              <a:gd name="connsiteX4" fmla="*/ 0 w 296883"/>
              <a:gd name="connsiteY4" fmla="*/ 35626 h 237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883" h="237506">
                <a:moveTo>
                  <a:pt x="0" y="35626"/>
                </a:moveTo>
                <a:lnTo>
                  <a:pt x="53439" y="237506"/>
                </a:lnTo>
                <a:lnTo>
                  <a:pt x="296883" y="184067"/>
                </a:lnTo>
                <a:lnTo>
                  <a:pt x="243444" y="0"/>
                </a:lnTo>
                <a:lnTo>
                  <a:pt x="0" y="35626"/>
                </a:lnTo>
                <a:close/>
              </a:path>
            </a:pathLst>
          </a:custGeom>
          <a:solidFill>
            <a:srgbClr val="00B0F0"/>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4542312" y="5694218"/>
            <a:ext cx="231569" cy="290946"/>
          </a:xfrm>
          <a:custGeom>
            <a:avLst/>
            <a:gdLst>
              <a:gd name="connsiteX0" fmla="*/ 184067 w 231569"/>
              <a:gd name="connsiteY0" fmla="*/ 0 h 290946"/>
              <a:gd name="connsiteX1" fmla="*/ 231569 w 231569"/>
              <a:gd name="connsiteY1" fmla="*/ 273133 h 290946"/>
              <a:gd name="connsiteX2" fmla="*/ 83127 w 231569"/>
              <a:gd name="connsiteY2" fmla="*/ 290946 h 290946"/>
              <a:gd name="connsiteX3" fmla="*/ 29688 w 231569"/>
              <a:gd name="connsiteY3" fmla="*/ 285008 h 290946"/>
              <a:gd name="connsiteX4" fmla="*/ 0 w 231569"/>
              <a:gd name="connsiteY4" fmla="*/ 29688 h 290946"/>
              <a:gd name="connsiteX5" fmla="*/ 184067 w 231569"/>
              <a:gd name="connsiteY5" fmla="*/ 0 h 290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1569" h="290946">
                <a:moveTo>
                  <a:pt x="184067" y="0"/>
                </a:moveTo>
                <a:lnTo>
                  <a:pt x="231569" y="273133"/>
                </a:lnTo>
                <a:lnTo>
                  <a:pt x="83127" y="290946"/>
                </a:lnTo>
                <a:lnTo>
                  <a:pt x="29688" y="285008"/>
                </a:lnTo>
                <a:lnTo>
                  <a:pt x="0" y="29688"/>
                </a:lnTo>
                <a:lnTo>
                  <a:pt x="184067" y="0"/>
                </a:lnTo>
                <a:close/>
              </a:path>
            </a:pathLst>
          </a:custGeom>
          <a:solidFill>
            <a:schemeClr val="accent2"/>
          </a:solidFill>
          <a:ln>
            <a:solidFill>
              <a:schemeClr val="tx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4868883" y="2060369"/>
            <a:ext cx="356260" cy="546265"/>
          </a:xfrm>
          <a:custGeom>
            <a:avLst/>
            <a:gdLst>
              <a:gd name="connsiteX0" fmla="*/ 23751 w 356260"/>
              <a:gd name="connsiteY0" fmla="*/ 546265 h 546265"/>
              <a:gd name="connsiteX1" fmla="*/ 356260 w 356260"/>
              <a:gd name="connsiteY1" fmla="*/ 546265 h 546265"/>
              <a:gd name="connsiteX2" fmla="*/ 350322 w 356260"/>
              <a:gd name="connsiteY2" fmla="*/ 5937 h 546265"/>
              <a:gd name="connsiteX3" fmla="*/ 0 w 356260"/>
              <a:gd name="connsiteY3" fmla="*/ 0 h 546265"/>
              <a:gd name="connsiteX4" fmla="*/ 23751 w 356260"/>
              <a:gd name="connsiteY4" fmla="*/ 546265 h 5462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260" h="546265">
                <a:moveTo>
                  <a:pt x="23751" y="546265"/>
                </a:moveTo>
                <a:lnTo>
                  <a:pt x="356260" y="546265"/>
                </a:lnTo>
                <a:cubicBezTo>
                  <a:pt x="354281" y="366156"/>
                  <a:pt x="352301" y="186046"/>
                  <a:pt x="350322" y="5937"/>
                </a:cubicBezTo>
                <a:lnTo>
                  <a:pt x="0" y="0"/>
                </a:lnTo>
                <a:lnTo>
                  <a:pt x="23751" y="546265"/>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4846849" y="4461003"/>
            <a:ext cx="290705" cy="491557"/>
          </a:xfrm>
          <a:custGeom>
            <a:avLst/>
            <a:gdLst>
              <a:gd name="connsiteX0" fmla="*/ 0 w 290705"/>
              <a:gd name="connsiteY0" fmla="*/ 428130 h 491557"/>
              <a:gd name="connsiteX1" fmla="*/ 126853 w 290705"/>
              <a:gd name="connsiteY1" fmla="*/ 0 h 491557"/>
              <a:gd name="connsiteX2" fmla="*/ 290705 w 290705"/>
              <a:gd name="connsiteY2" fmla="*/ 31714 h 491557"/>
              <a:gd name="connsiteX3" fmla="*/ 179708 w 290705"/>
              <a:gd name="connsiteY3" fmla="*/ 491557 h 491557"/>
              <a:gd name="connsiteX4" fmla="*/ 0 w 290705"/>
              <a:gd name="connsiteY4" fmla="*/ 428130 h 491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0705" h="491557">
                <a:moveTo>
                  <a:pt x="0" y="428130"/>
                </a:moveTo>
                <a:lnTo>
                  <a:pt x="126853" y="0"/>
                </a:lnTo>
                <a:lnTo>
                  <a:pt x="290705" y="31714"/>
                </a:lnTo>
                <a:lnTo>
                  <a:pt x="179708" y="491557"/>
                </a:lnTo>
                <a:lnTo>
                  <a:pt x="0" y="428130"/>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4524430" y="2537064"/>
            <a:ext cx="1057110" cy="1030682"/>
          </a:xfrm>
          <a:custGeom>
            <a:avLst/>
            <a:gdLst>
              <a:gd name="connsiteX0" fmla="*/ 0 w 1057110"/>
              <a:gd name="connsiteY0" fmla="*/ 0 h 1030682"/>
              <a:gd name="connsiteX1" fmla="*/ 47570 w 1057110"/>
              <a:gd name="connsiteY1" fmla="*/ 1030682 h 1030682"/>
              <a:gd name="connsiteX2" fmla="*/ 1057110 w 1057110"/>
              <a:gd name="connsiteY2" fmla="*/ 1004254 h 1030682"/>
              <a:gd name="connsiteX3" fmla="*/ 1035968 w 1057110"/>
              <a:gd name="connsiteY3" fmla="*/ 100425 h 1030682"/>
              <a:gd name="connsiteX4" fmla="*/ 829831 w 1057110"/>
              <a:gd name="connsiteY4" fmla="*/ 110996 h 1030682"/>
              <a:gd name="connsiteX5" fmla="*/ 845688 w 1057110"/>
              <a:gd name="connsiteY5" fmla="*/ 903828 h 1030682"/>
              <a:gd name="connsiteX6" fmla="*/ 221993 w 1057110"/>
              <a:gd name="connsiteY6" fmla="*/ 903828 h 1030682"/>
              <a:gd name="connsiteX7" fmla="*/ 142710 w 1057110"/>
              <a:gd name="connsiteY7" fmla="*/ 79283 h 1030682"/>
              <a:gd name="connsiteX8" fmla="*/ 52856 w 1057110"/>
              <a:gd name="connsiteY8" fmla="*/ 89854 h 1030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7110" h="1030682">
                <a:moveTo>
                  <a:pt x="0" y="0"/>
                </a:moveTo>
                <a:lnTo>
                  <a:pt x="47570" y="1030682"/>
                </a:lnTo>
                <a:lnTo>
                  <a:pt x="1057110" y="1004254"/>
                </a:lnTo>
                <a:lnTo>
                  <a:pt x="1035968" y="100425"/>
                </a:lnTo>
                <a:lnTo>
                  <a:pt x="829831" y="110996"/>
                </a:lnTo>
                <a:lnTo>
                  <a:pt x="845688" y="903828"/>
                </a:lnTo>
                <a:lnTo>
                  <a:pt x="221993" y="903828"/>
                </a:lnTo>
                <a:lnTo>
                  <a:pt x="142710" y="79283"/>
                </a:lnTo>
                <a:lnTo>
                  <a:pt x="52856" y="89854"/>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4524430" y="1897512"/>
            <a:ext cx="1046539" cy="734691"/>
          </a:xfrm>
          <a:custGeom>
            <a:avLst/>
            <a:gdLst>
              <a:gd name="connsiteX0" fmla="*/ 10571 w 1046539"/>
              <a:gd name="connsiteY0" fmla="*/ 232564 h 734691"/>
              <a:gd name="connsiteX1" fmla="*/ 26428 w 1046539"/>
              <a:gd name="connsiteY1" fmla="*/ 0 h 734691"/>
              <a:gd name="connsiteX2" fmla="*/ 660694 w 1046539"/>
              <a:gd name="connsiteY2" fmla="*/ 15857 h 734691"/>
              <a:gd name="connsiteX3" fmla="*/ 734691 w 1046539"/>
              <a:gd name="connsiteY3" fmla="*/ 89854 h 734691"/>
              <a:gd name="connsiteX4" fmla="*/ 771690 w 1046539"/>
              <a:gd name="connsiteY4" fmla="*/ 237850 h 734691"/>
              <a:gd name="connsiteX5" fmla="*/ 1004254 w 1046539"/>
              <a:gd name="connsiteY5" fmla="*/ 232564 h 734691"/>
              <a:gd name="connsiteX6" fmla="*/ 1046539 w 1046539"/>
              <a:gd name="connsiteY6" fmla="*/ 724120 h 734691"/>
              <a:gd name="connsiteX7" fmla="*/ 782261 w 1046539"/>
              <a:gd name="connsiteY7" fmla="*/ 724120 h 734691"/>
              <a:gd name="connsiteX8" fmla="*/ 132139 w 1046539"/>
              <a:gd name="connsiteY8" fmla="*/ 724120 h 734691"/>
              <a:gd name="connsiteX9" fmla="*/ 0 w 1046539"/>
              <a:gd name="connsiteY9" fmla="*/ 734691 h 734691"/>
              <a:gd name="connsiteX10" fmla="*/ 10571 w 1046539"/>
              <a:gd name="connsiteY10" fmla="*/ 232564 h 734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6539" h="734691">
                <a:moveTo>
                  <a:pt x="10571" y="232564"/>
                </a:moveTo>
                <a:lnTo>
                  <a:pt x="26428" y="0"/>
                </a:lnTo>
                <a:lnTo>
                  <a:pt x="660694" y="15857"/>
                </a:lnTo>
                <a:lnTo>
                  <a:pt x="734691" y="89854"/>
                </a:lnTo>
                <a:lnTo>
                  <a:pt x="771690" y="237850"/>
                </a:lnTo>
                <a:lnTo>
                  <a:pt x="1004254" y="232564"/>
                </a:lnTo>
                <a:lnTo>
                  <a:pt x="1046539" y="724120"/>
                </a:lnTo>
                <a:lnTo>
                  <a:pt x="782261" y="724120"/>
                </a:lnTo>
                <a:lnTo>
                  <a:pt x="132139" y="724120"/>
                </a:lnTo>
                <a:lnTo>
                  <a:pt x="0" y="734691"/>
                </a:lnTo>
                <a:lnTo>
                  <a:pt x="10571" y="232564"/>
                </a:lnTo>
                <a:close/>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16"/>
          <p:cNvSpPr/>
          <p:nvPr/>
        </p:nvSpPr>
        <p:spPr>
          <a:xfrm>
            <a:off x="4122728" y="3678742"/>
            <a:ext cx="459843" cy="163852"/>
          </a:xfrm>
          <a:custGeom>
            <a:avLst/>
            <a:gdLst>
              <a:gd name="connsiteX0" fmla="*/ 459843 w 459843"/>
              <a:gd name="connsiteY0" fmla="*/ 0 h 163852"/>
              <a:gd name="connsiteX1" fmla="*/ 0 w 459843"/>
              <a:gd name="connsiteY1" fmla="*/ 15857 h 163852"/>
              <a:gd name="connsiteX2" fmla="*/ 10571 w 459843"/>
              <a:gd name="connsiteY2" fmla="*/ 163852 h 163852"/>
              <a:gd name="connsiteX3" fmla="*/ 438701 w 459843"/>
              <a:gd name="connsiteY3" fmla="*/ 158567 h 163852"/>
              <a:gd name="connsiteX4" fmla="*/ 443986 w 459843"/>
              <a:gd name="connsiteY4" fmla="*/ 52856 h 1638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843" h="163852">
                <a:moveTo>
                  <a:pt x="459843" y="0"/>
                </a:moveTo>
                <a:lnTo>
                  <a:pt x="0" y="15857"/>
                </a:lnTo>
                <a:lnTo>
                  <a:pt x="10571" y="163852"/>
                </a:lnTo>
                <a:lnTo>
                  <a:pt x="438701" y="158567"/>
                </a:lnTo>
                <a:lnTo>
                  <a:pt x="443986" y="52856"/>
                </a:lnTo>
              </a:path>
            </a:pathLst>
          </a:custGeom>
          <a:solidFill>
            <a:schemeClr val="accent4">
              <a:lumMod val="60000"/>
              <a:lumOff val="4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17"/>
          <p:cNvSpPr/>
          <p:nvPr/>
        </p:nvSpPr>
        <p:spPr>
          <a:xfrm>
            <a:off x="4170298" y="3900735"/>
            <a:ext cx="396416" cy="153281"/>
          </a:xfrm>
          <a:custGeom>
            <a:avLst/>
            <a:gdLst>
              <a:gd name="connsiteX0" fmla="*/ 0 w 396416"/>
              <a:gd name="connsiteY0" fmla="*/ 5286 h 153281"/>
              <a:gd name="connsiteX1" fmla="*/ 10571 w 396416"/>
              <a:gd name="connsiteY1" fmla="*/ 153281 h 153281"/>
              <a:gd name="connsiteX2" fmla="*/ 385845 w 396416"/>
              <a:gd name="connsiteY2" fmla="*/ 137425 h 153281"/>
              <a:gd name="connsiteX3" fmla="*/ 396416 w 396416"/>
              <a:gd name="connsiteY3" fmla="*/ 21142 h 153281"/>
              <a:gd name="connsiteX4" fmla="*/ 211422 w 396416"/>
              <a:gd name="connsiteY4" fmla="*/ 0 h 153281"/>
              <a:gd name="connsiteX5" fmla="*/ 0 w 396416"/>
              <a:gd name="connsiteY5" fmla="*/ 5286 h 153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416" h="153281">
                <a:moveTo>
                  <a:pt x="0" y="5286"/>
                </a:moveTo>
                <a:lnTo>
                  <a:pt x="10571" y="153281"/>
                </a:lnTo>
                <a:lnTo>
                  <a:pt x="385845" y="137425"/>
                </a:lnTo>
                <a:lnTo>
                  <a:pt x="396416" y="21142"/>
                </a:lnTo>
                <a:lnTo>
                  <a:pt x="211422" y="0"/>
                </a:lnTo>
                <a:lnTo>
                  <a:pt x="0" y="5286"/>
                </a:lnTo>
                <a:close/>
              </a:path>
            </a:pathLst>
          </a:custGeom>
          <a:solidFill>
            <a:schemeClr val="accent4">
              <a:lumMod val="60000"/>
              <a:lumOff val="40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18"/>
          <p:cNvSpPr/>
          <p:nvPr/>
        </p:nvSpPr>
        <p:spPr>
          <a:xfrm>
            <a:off x="3747454" y="3308754"/>
            <a:ext cx="914400" cy="940828"/>
          </a:xfrm>
          <a:custGeom>
            <a:avLst/>
            <a:gdLst>
              <a:gd name="connsiteX0" fmla="*/ 713549 w 914400"/>
              <a:gd name="connsiteY0" fmla="*/ 153281 h 940828"/>
              <a:gd name="connsiteX1" fmla="*/ 274849 w 914400"/>
              <a:gd name="connsiteY1" fmla="*/ 169137 h 940828"/>
              <a:gd name="connsiteX2" fmla="*/ 274849 w 914400"/>
              <a:gd name="connsiteY2" fmla="*/ 813974 h 940828"/>
              <a:gd name="connsiteX3" fmla="*/ 903829 w 914400"/>
              <a:gd name="connsiteY3" fmla="*/ 803403 h 940828"/>
              <a:gd name="connsiteX4" fmla="*/ 914400 w 914400"/>
              <a:gd name="connsiteY4" fmla="*/ 930256 h 940828"/>
              <a:gd name="connsiteX5" fmla="*/ 755834 w 914400"/>
              <a:gd name="connsiteY5" fmla="*/ 940828 h 940828"/>
              <a:gd name="connsiteX6" fmla="*/ 52856 w 914400"/>
              <a:gd name="connsiteY6" fmla="*/ 930256 h 940828"/>
              <a:gd name="connsiteX7" fmla="*/ 21143 w 914400"/>
              <a:gd name="connsiteY7" fmla="*/ 924971 h 940828"/>
              <a:gd name="connsiteX8" fmla="*/ 26428 w 914400"/>
              <a:gd name="connsiteY8" fmla="*/ 607838 h 940828"/>
              <a:gd name="connsiteX9" fmla="*/ 0 w 914400"/>
              <a:gd name="connsiteY9" fmla="*/ 15856 h 940828"/>
              <a:gd name="connsiteX10" fmla="*/ 375274 w 914400"/>
              <a:gd name="connsiteY10" fmla="*/ 10571 h 940828"/>
              <a:gd name="connsiteX11" fmla="*/ 718835 w 914400"/>
              <a:gd name="connsiteY11" fmla="*/ 0 h 940828"/>
              <a:gd name="connsiteX12" fmla="*/ 713549 w 914400"/>
              <a:gd name="connsiteY12" fmla="*/ 100425 h 940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14400" h="940828">
                <a:moveTo>
                  <a:pt x="713549" y="153281"/>
                </a:moveTo>
                <a:lnTo>
                  <a:pt x="274849" y="169137"/>
                </a:lnTo>
                <a:lnTo>
                  <a:pt x="274849" y="813974"/>
                </a:lnTo>
                <a:lnTo>
                  <a:pt x="903829" y="803403"/>
                </a:lnTo>
                <a:lnTo>
                  <a:pt x="914400" y="930256"/>
                </a:lnTo>
                <a:lnTo>
                  <a:pt x="755834" y="940828"/>
                </a:lnTo>
                <a:lnTo>
                  <a:pt x="52856" y="930256"/>
                </a:lnTo>
                <a:lnTo>
                  <a:pt x="21143" y="924971"/>
                </a:lnTo>
                <a:cubicBezTo>
                  <a:pt x="22905" y="819260"/>
                  <a:pt x="24666" y="713549"/>
                  <a:pt x="26428" y="607838"/>
                </a:cubicBezTo>
                <a:lnTo>
                  <a:pt x="0" y="15856"/>
                </a:lnTo>
                <a:lnTo>
                  <a:pt x="375274" y="10571"/>
                </a:lnTo>
                <a:lnTo>
                  <a:pt x="718835" y="0"/>
                </a:lnTo>
                <a:lnTo>
                  <a:pt x="713549" y="100425"/>
                </a:lnTo>
              </a:path>
            </a:pathLst>
          </a:custGeom>
          <a:solidFill>
            <a:schemeClr val="accent2"/>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reeform 19"/>
          <p:cNvSpPr/>
          <p:nvPr/>
        </p:nvSpPr>
        <p:spPr>
          <a:xfrm>
            <a:off x="4249582" y="1257961"/>
            <a:ext cx="401701" cy="428129"/>
          </a:xfrm>
          <a:custGeom>
            <a:avLst/>
            <a:gdLst>
              <a:gd name="connsiteX0" fmla="*/ 274848 w 401701"/>
              <a:gd name="connsiteY0" fmla="*/ 428129 h 428129"/>
              <a:gd name="connsiteX1" fmla="*/ 401701 w 401701"/>
              <a:gd name="connsiteY1" fmla="*/ 137424 h 428129"/>
              <a:gd name="connsiteX2" fmla="*/ 73997 w 401701"/>
              <a:gd name="connsiteY2" fmla="*/ 0 h 428129"/>
              <a:gd name="connsiteX3" fmla="*/ 0 w 401701"/>
              <a:gd name="connsiteY3" fmla="*/ 280134 h 428129"/>
              <a:gd name="connsiteX4" fmla="*/ 274848 w 401701"/>
              <a:gd name="connsiteY4" fmla="*/ 428129 h 428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701" h="428129">
                <a:moveTo>
                  <a:pt x="274848" y="428129"/>
                </a:moveTo>
                <a:lnTo>
                  <a:pt x="401701" y="137424"/>
                </a:lnTo>
                <a:lnTo>
                  <a:pt x="73997" y="0"/>
                </a:lnTo>
                <a:lnTo>
                  <a:pt x="0" y="280134"/>
                </a:lnTo>
                <a:lnTo>
                  <a:pt x="274848" y="428129"/>
                </a:lnTo>
                <a:close/>
              </a:path>
            </a:pathLst>
          </a:custGeom>
          <a:solidFill>
            <a:srgbClr val="FF0000"/>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323528" y="2264857"/>
            <a:ext cx="2160240" cy="2031325"/>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de-DE" b="1" dirty="0"/>
              <a:t>LATE IRON AGE: </a:t>
            </a:r>
            <a:br>
              <a:rPr lang="de-DE" b="1" dirty="0"/>
            </a:br>
            <a:r>
              <a:rPr lang="de-DE" dirty="0"/>
              <a:t>one cult/sanctuary, but different activity zones</a:t>
            </a:r>
          </a:p>
          <a:p>
            <a:r>
              <a:rPr lang="de-DE" b="1" dirty="0"/>
              <a:t>ROMAN PERIOD:</a:t>
            </a:r>
          </a:p>
          <a:p>
            <a:r>
              <a:rPr lang="de-DE" dirty="0"/>
              <a:t>more specialised cult places</a:t>
            </a:r>
            <a:endParaRPr lang="en-GB" dirty="0"/>
          </a:p>
        </p:txBody>
      </p:sp>
      <p:sp>
        <p:nvSpPr>
          <p:cNvPr id="22" name="Freeform 21"/>
          <p:cNvSpPr/>
          <p:nvPr/>
        </p:nvSpPr>
        <p:spPr>
          <a:xfrm>
            <a:off x="4710989" y="5062118"/>
            <a:ext cx="314553" cy="226772"/>
          </a:xfrm>
          <a:custGeom>
            <a:avLst/>
            <a:gdLst>
              <a:gd name="connsiteX0" fmla="*/ 0 w 314553"/>
              <a:gd name="connsiteY0" fmla="*/ 51207 h 226772"/>
              <a:gd name="connsiteX1" fmla="*/ 51206 w 314553"/>
              <a:gd name="connsiteY1" fmla="*/ 226772 h 226772"/>
              <a:gd name="connsiteX2" fmla="*/ 277977 w 314553"/>
              <a:gd name="connsiteY2" fmla="*/ 168250 h 226772"/>
              <a:gd name="connsiteX3" fmla="*/ 314553 w 314553"/>
              <a:gd name="connsiteY3" fmla="*/ 43892 h 226772"/>
              <a:gd name="connsiteX4" fmla="*/ 73152 w 314553"/>
              <a:gd name="connsiteY4" fmla="*/ 0 h 2267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4553" h="226772">
                <a:moveTo>
                  <a:pt x="0" y="51207"/>
                </a:moveTo>
                <a:lnTo>
                  <a:pt x="51206" y="226772"/>
                </a:lnTo>
                <a:lnTo>
                  <a:pt x="277977" y="168250"/>
                </a:lnTo>
                <a:lnTo>
                  <a:pt x="314553" y="43892"/>
                </a:lnTo>
                <a:lnTo>
                  <a:pt x="73152" y="0"/>
                </a:lnTo>
              </a:path>
            </a:pathLst>
          </a:custGeom>
          <a:solidFill>
            <a:srgbClr val="92D050"/>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22"/>
          <p:cNvSpPr/>
          <p:nvPr/>
        </p:nvSpPr>
        <p:spPr>
          <a:xfrm>
            <a:off x="4820717" y="5493715"/>
            <a:ext cx="241401" cy="160935"/>
          </a:xfrm>
          <a:custGeom>
            <a:avLst/>
            <a:gdLst>
              <a:gd name="connsiteX0" fmla="*/ 0 w 241401"/>
              <a:gd name="connsiteY0" fmla="*/ 58522 h 160935"/>
              <a:gd name="connsiteX1" fmla="*/ 21945 w 241401"/>
              <a:gd name="connsiteY1" fmla="*/ 160935 h 160935"/>
              <a:gd name="connsiteX2" fmla="*/ 241401 w 241401"/>
              <a:gd name="connsiteY2" fmla="*/ 131674 h 160935"/>
              <a:gd name="connsiteX3" fmla="*/ 241401 w 241401"/>
              <a:gd name="connsiteY3" fmla="*/ 0 h 160935"/>
              <a:gd name="connsiteX4" fmla="*/ 102413 w 241401"/>
              <a:gd name="connsiteY4" fmla="*/ 7315 h 1609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401" h="160935">
                <a:moveTo>
                  <a:pt x="0" y="58522"/>
                </a:moveTo>
                <a:lnTo>
                  <a:pt x="21945" y="160935"/>
                </a:lnTo>
                <a:lnTo>
                  <a:pt x="241401" y="131674"/>
                </a:lnTo>
                <a:lnTo>
                  <a:pt x="241401" y="0"/>
                </a:lnTo>
                <a:lnTo>
                  <a:pt x="102413" y="7315"/>
                </a:lnTo>
              </a:path>
            </a:pathLst>
          </a:custGeom>
          <a:solidFill>
            <a:schemeClr val="accent5">
              <a:lumMod val="75000"/>
            </a:schemeClr>
          </a:solidFill>
          <a:ln>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23"/>
          <p:cNvSpPr/>
          <p:nvPr/>
        </p:nvSpPr>
        <p:spPr>
          <a:xfrm>
            <a:off x="4558145" y="1898073"/>
            <a:ext cx="346364" cy="374072"/>
          </a:xfrm>
          <a:custGeom>
            <a:avLst/>
            <a:gdLst>
              <a:gd name="connsiteX0" fmla="*/ 0 w 346364"/>
              <a:gd name="connsiteY0" fmla="*/ 332509 h 374072"/>
              <a:gd name="connsiteX1" fmla="*/ 0 w 346364"/>
              <a:gd name="connsiteY1" fmla="*/ 0 h 374072"/>
              <a:gd name="connsiteX2" fmla="*/ 346364 w 346364"/>
              <a:gd name="connsiteY2" fmla="*/ 13854 h 374072"/>
              <a:gd name="connsiteX3" fmla="*/ 346364 w 346364"/>
              <a:gd name="connsiteY3" fmla="*/ 360218 h 374072"/>
              <a:gd name="connsiteX4" fmla="*/ 96982 w 346364"/>
              <a:gd name="connsiteY4" fmla="*/ 374072 h 374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4" h="374072">
                <a:moveTo>
                  <a:pt x="0" y="332509"/>
                </a:moveTo>
                <a:lnTo>
                  <a:pt x="0" y="0"/>
                </a:lnTo>
                <a:lnTo>
                  <a:pt x="346364" y="13854"/>
                </a:lnTo>
                <a:lnTo>
                  <a:pt x="346364" y="360218"/>
                </a:lnTo>
                <a:lnTo>
                  <a:pt x="96982" y="374072"/>
                </a:lnTo>
              </a:path>
            </a:pathLst>
          </a:custGeom>
          <a:solidFill>
            <a:schemeClr val="bg2">
              <a:lumMod val="50000"/>
              <a:lumOff val="50000"/>
            </a:schemeClr>
          </a:solidFill>
          <a:ln>
            <a:solidFill>
              <a:schemeClr val="bg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p:cNvSpPr/>
          <p:nvPr/>
        </p:nvSpPr>
        <p:spPr>
          <a:xfrm>
            <a:off x="3923928" y="1052736"/>
            <a:ext cx="1440160" cy="155389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26" name="TextBox 25"/>
          <p:cNvSpPr txBox="1"/>
          <p:nvPr/>
        </p:nvSpPr>
        <p:spPr>
          <a:xfrm rot="20595494">
            <a:off x="3371278" y="868070"/>
            <a:ext cx="1549790" cy="369332"/>
          </a:xfrm>
          <a:prstGeom prst="rect">
            <a:avLst/>
          </a:prstGeom>
          <a:noFill/>
        </p:spPr>
        <p:txBody>
          <a:bodyPr wrap="square" rtlCol="0">
            <a:spAutoFit/>
          </a:bodyPr>
          <a:lstStyle/>
          <a:p>
            <a:r>
              <a:rPr lang="de-DE" b="1" dirty="0">
                <a:solidFill>
                  <a:srgbClr val="FF0000"/>
                </a:solidFill>
              </a:rPr>
              <a:t>BONA DEA</a:t>
            </a:r>
            <a:endParaRPr lang="en-GB" b="1" dirty="0">
              <a:solidFill>
                <a:srgbClr val="FF0000"/>
              </a:solidFill>
            </a:endParaRPr>
          </a:p>
        </p:txBody>
      </p:sp>
      <p:sp>
        <p:nvSpPr>
          <p:cNvPr id="29" name="TextBox 28"/>
          <p:cNvSpPr txBox="1"/>
          <p:nvPr/>
        </p:nvSpPr>
        <p:spPr>
          <a:xfrm rot="20595494">
            <a:off x="4578494" y="1420523"/>
            <a:ext cx="1549790" cy="369332"/>
          </a:xfrm>
          <a:prstGeom prst="rect">
            <a:avLst/>
          </a:prstGeom>
          <a:noFill/>
        </p:spPr>
        <p:txBody>
          <a:bodyPr wrap="square" rtlCol="0">
            <a:spAutoFit/>
          </a:bodyPr>
          <a:lstStyle/>
          <a:p>
            <a:r>
              <a:rPr lang="de-DE" b="1" dirty="0">
                <a:solidFill>
                  <a:schemeClr val="bg2">
                    <a:lumMod val="75000"/>
                    <a:lumOff val="25000"/>
                  </a:schemeClr>
                </a:solidFill>
              </a:rPr>
              <a:t>SUCELLOS</a:t>
            </a:r>
            <a:endParaRPr lang="en-GB" b="1" dirty="0">
              <a:solidFill>
                <a:schemeClr val="bg2">
                  <a:lumMod val="75000"/>
                  <a:lumOff val="25000"/>
                </a:schemeClr>
              </a:solidFill>
            </a:endParaRPr>
          </a:p>
        </p:txBody>
      </p:sp>
    </p:spTree>
    <p:extLst>
      <p:ext uri="{BB962C8B-B14F-4D97-AF65-F5344CB8AC3E}">
        <p14:creationId xmlns:p14="http://schemas.microsoft.com/office/powerpoint/2010/main" val="3581370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wheel(1)">
                                      <p:cBhvr>
                                        <p:cTn id="7" dur="2000"/>
                                        <p:tgtEl>
                                          <p:spTgt spid="25"/>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26"/>
                                        </p:tgtEl>
                                        <p:attrNameLst>
                                          <p:attrName>style.visibility</p:attrName>
                                        </p:attrNameLst>
                                      </p:cBhvr>
                                      <p:to>
                                        <p:strVal val="visible"/>
                                      </p:to>
                                    </p:set>
                                    <p:animEffect transition="in" filter="fade">
                                      <p:cBhvr>
                                        <p:cTn id="11" dur="1000"/>
                                        <p:tgtEl>
                                          <p:spTgt spid="26"/>
                                        </p:tgtEl>
                                      </p:cBhvr>
                                    </p:animEffect>
                                    <p:anim calcmode="lin" valueType="num">
                                      <p:cBhvr>
                                        <p:cTn id="12" dur="1000" fill="hold"/>
                                        <p:tgtEl>
                                          <p:spTgt spid="26"/>
                                        </p:tgtEl>
                                        <p:attrNameLst>
                                          <p:attrName>ppt_x</p:attrName>
                                        </p:attrNameLst>
                                      </p:cBhvr>
                                      <p:tavLst>
                                        <p:tav tm="0">
                                          <p:val>
                                            <p:strVal val="#ppt_x"/>
                                          </p:val>
                                        </p:tav>
                                        <p:tav tm="100000">
                                          <p:val>
                                            <p:strVal val="#ppt_x"/>
                                          </p:val>
                                        </p:tav>
                                      </p:tavLst>
                                    </p:anim>
                                    <p:anim calcmode="lin" valueType="num">
                                      <p:cBhvr>
                                        <p:cTn id="13" dur="1000" fill="hold"/>
                                        <p:tgtEl>
                                          <p:spTgt spid="26"/>
                                        </p:tgtEl>
                                        <p:attrNameLst>
                                          <p:attrName>ppt_y</p:attrName>
                                        </p:attrNameLst>
                                      </p:cBhvr>
                                      <p:tavLst>
                                        <p:tav tm="0">
                                          <p:val>
                                            <p:strVal val="#ppt_y+.1"/>
                                          </p:val>
                                        </p:tav>
                                        <p:tav tm="100000">
                                          <p:val>
                                            <p:strVal val="#ppt_y"/>
                                          </p:val>
                                        </p:tav>
                                      </p:tavLst>
                                    </p:anim>
                                  </p:childTnLst>
                                </p:cTn>
                              </p:par>
                            </p:childTnLst>
                          </p:cTn>
                        </p:par>
                        <p:par>
                          <p:cTn id="14" fill="hold">
                            <p:stCondLst>
                              <p:cond delay="3000"/>
                            </p:stCondLst>
                            <p:childTnLst>
                              <p:par>
                                <p:cTn id="15" presetID="42" presetClass="entr" presetSubtype="0" fill="hold" grpId="0" nodeType="after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fade">
                                      <p:cBhvr>
                                        <p:cTn id="17" dur="1000"/>
                                        <p:tgtEl>
                                          <p:spTgt spid="29"/>
                                        </p:tgtEl>
                                      </p:cBhvr>
                                    </p:animEffect>
                                    <p:anim calcmode="lin" valueType="num">
                                      <p:cBhvr>
                                        <p:cTn id="18" dur="1000" fill="hold"/>
                                        <p:tgtEl>
                                          <p:spTgt spid="29"/>
                                        </p:tgtEl>
                                        <p:attrNameLst>
                                          <p:attrName>ppt_x</p:attrName>
                                        </p:attrNameLst>
                                      </p:cBhvr>
                                      <p:tavLst>
                                        <p:tav tm="0">
                                          <p:val>
                                            <p:strVal val="#ppt_x"/>
                                          </p:val>
                                        </p:tav>
                                        <p:tav tm="100000">
                                          <p:val>
                                            <p:strVal val="#ppt_x"/>
                                          </p:val>
                                        </p:tav>
                                      </p:tavLst>
                                    </p:anim>
                                    <p:anim calcmode="lin" valueType="num">
                                      <p:cBhvr>
                                        <p:cTn id="19"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p:bldP spid="29"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27"/>
          <p:cNvPicPr/>
          <p:nvPr/>
        </p:nvPicPr>
        <p:blipFill rotWithShape="1">
          <a:blip r:embed="rId2" cstate="print">
            <a:extLst>
              <a:ext uri="{28A0092B-C50C-407E-A947-70E740481C1C}">
                <a14:useLocalDpi xmlns:a14="http://schemas.microsoft.com/office/drawing/2010/main" val="0"/>
              </a:ext>
            </a:extLst>
          </a:blip>
          <a:srcRect l="3276" b="54747"/>
          <a:stretch/>
        </p:blipFill>
        <p:spPr bwMode="auto">
          <a:xfrm>
            <a:off x="8028" y="0"/>
            <a:ext cx="9135972" cy="4869160"/>
          </a:xfrm>
          <a:prstGeom prst="rect">
            <a:avLst/>
          </a:prstGeom>
          <a:ln>
            <a:noFill/>
          </a:ln>
          <a:extLst>
            <a:ext uri="{53640926-AAD7-44D8-BBD7-CCE9431645EC}">
              <a14:shadowObscured xmlns:a14="http://schemas.microsoft.com/office/drawing/2010/main"/>
            </a:ext>
          </a:extLst>
        </p:spPr>
      </p:pic>
      <p:sp>
        <p:nvSpPr>
          <p:cNvPr id="3" name="Content Placeholder 2"/>
          <p:cNvSpPr>
            <a:spLocks noGrp="1"/>
          </p:cNvSpPr>
          <p:nvPr>
            <p:ph idx="1"/>
          </p:nvPr>
        </p:nvSpPr>
        <p:spPr/>
        <p:txBody>
          <a:bodyPr/>
          <a:lstStyle/>
          <a:p>
            <a:endParaRPr lang="en-GB"/>
          </a:p>
        </p:txBody>
      </p:sp>
      <p:pic>
        <p:nvPicPr>
          <p:cNvPr id="4" name="Picture 937"/>
          <p:cNvPicPr/>
          <p:nvPr/>
        </p:nvPicPr>
        <p:blipFill>
          <a:blip r:embed="rId3" cstate="print">
            <a:extLst>
              <a:ext uri="{28A0092B-C50C-407E-A947-70E740481C1C}">
                <a14:useLocalDpi xmlns:a14="http://schemas.microsoft.com/office/drawing/2010/main" val="0"/>
              </a:ext>
            </a:extLst>
          </a:blip>
          <a:stretch>
            <a:fillRect/>
          </a:stretch>
        </p:blipFill>
        <p:spPr>
          <a:xfrm>
            <a:off x="4576014" y="3573016"/>
            <a:ext cx="4567986" cy="3257306"/>
          </a:xfrm>
          <a:prstGeom prst="rect">
            <a:avLst/>
          </a:prstGeom>
        </p:spPr>
      </p:pic>
      <p:pic>
        <p:nvPicPr>
          <p:cNvPr id="6" name="Picture 363"/>
          <p:cNvPicPr/>
          <p:nvPr/>
        </p:nvPicPr>
        <p:blipFill rotWithShape="1">
          <a:blip r:embed="rId4" cstate="print">
            <a:extLst>
              <a:ext uri="{28A0092B-C50C-407E-A947-70E740481C1C}">
                <a14:useLocalDpi xmlns:a14="http://schemas.microsoft.com/office/drawing/2010/main" val="0"/>
              </a:ext>
            </a:extLst>
          </a:blip>
          <a:srcRect l="7550" t="10537" r="7397" b="5757"/>
          <a:stretch/>
        </p:blipFill>
        <p:spPr bwMode="auto">
          <a:xfrm>
            <a:off x="8028" y="3573016"/>
            <a:ext cx="4567986" cy="3286975"/>
          </a:xfrm>
          <a:prstGeom prst="rect">
            <a:avLst/>
          </a:prstGeom>
          <a:ln>
            <a:noFill/>
          </a:ln>
          <a:extLst>
            <a:ext uri="{53640926-AAD7-44D8-BBD7-CCE9431645EC}">
              <a14:shadowObscured xmlns:a14="http://schemas.microsoft.com/office/drawing/2010/main"/>
            </a:ext>
          </a:extLst>
        </p:spPr>
      </p:pic>
      <p:sp>
        <p:nvSpPr>
          <p:cNvPr id="7" name="Oval 6"/>
          <p:cNvSpPr/>
          <p:nvPr/>
        </p:nvSpPr>
        <p:spPr>
          <a:xfrm>
            <a:off x="4139952" y="2548567"/>
            <a:ext cx="1080120" cy="1024449"/>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Tree>
    <p:extLst>
      <p:ext uri="{BB962C8B-B14F-4D97-AF65-F5344CB8AC3E}">
        <p14:creationId xmlns:p14="http://schemas.microsoft.com/office/powerpoint/2010/main" val="14819279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25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par>
                          <p:cTn id="16" fill="hold">
                            <p:stCondLst>
                              <p:cond delay="2750"/>
                            </p:stCondLst>
                            <p:childTnLst>
                              <p:par>
                                <p:cTn id="17" presetID="21" presetClass="entr" presetSubtype="1"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heel(1)">
                                      <p:cBhvr>
                                        <p:cTn id="19"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descr="C:\Dokumente und Einstellungen\Ralph\Eigene Dateien\Artikel\Accordia - Roman provence 2003 2007\Fig 3 - Glanum MAP 2006 1 Small.JPG"/>
          <p:cNvPicPr>
            <a:picLocks noChangeAspect="1" noChangeArrowheads="1"/>
          </p:cNvPicPr>
          <p:nvPr/>
        </p:nvPicPr>
        <p:blipFill>
          <a:blip r:embed="rId2" cstate="print"/>
          <a:srcRect t="48678"/>
          <a:stretch>
            <a:fillRect/>
          </a:stretch>
        </p:blipFill>
        <p:spPr bwMode="auto">
          <a:xfrm>
            <a:off x="17124" y="0"/>
            <a:ext cx="9126876" cy="3683602"/>
          </a:xfrm>
          <a:prstGeom prst="rect">
            <a:avLst/>
          </a:prstGeom>
          <a:noFill/>
        </p:spPr>
      </p:pic>
      <p:pic>
        <p:nvPicPr>
          <p:cNvPr id="5" name="Picture 937"/>
          <p:cNvPicPr/>
          <p:nvPr/>
        </p:nvPicPr>
        <p:blipFill>
          <a:blip r:embed="rId3" cstate="print">
            <a:extLst>
              <a:ext uri="{28A0092B-C50C-407E-A947-70E740481C1C}">
                <a14:useLocalDpi xmlns:a14="http://schemas.microsoft.com/office/drawing/2010/main" val="0"/>
              </a:ext>
            </a:extLst>
          </a:blip>
          <a:stretch>
            <a:fillRect/>
          </a:stretch>
        </p:blipFill>
        <p:spPr>
          <a:xfrm>
            <a:off x="4576014" y="3573016"/>
            <a:ext cx="4567986" cy="3257306"/>
          </a:xfrm>
          <a:prstGeom prst="rect">
            <a:avLst/>
          </a:prstGeom>
        </p:spPr>
      </p:pic>
      <p:pic>
        <p:nvPicPr>
          <p:cNvPr id="6" name="Picture 363"/>
          <p:cNvPicPr/>
          <p:nvPr/>
        </p:nvPicPr>
        <p:blipFill rotWithShape="1">
          <a:blip r:embed="rId4" cstate="print">
            <a:extLst>
              <a:ext uri="{28A0092B-C50C-407E-A947-70E740481C1C}">
                <a14:useLocalDpi xmlns:a14="http://schemas.microsoft.com/office/drawing/2010/main" val="0"/>
              </a:ext>
            </a:extLst>
          </a:blip>
          <a:srcRect l="7550" t="10537" r="7397" b="5757"/>
          <a:stretch/>
        </p:blipFill>
        <p:spPr bwMode="auto">
          <a:xfrm>
            <a:off x="8028" y="3573016"/>
            <a:ext cx="4567986" cy="328697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895003246"/>
      </p:ext>
    </p:extLst>
  </p:cSld>
  <p:clrMapOvr>
    <a:masterClrMapping/>
  </p:clrMapOvr>
  <p:transition spd="slow">
    <p:randomBar dir="vert"/>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1544715"/>
            <a:ext cx="7315200" cy="1154097"/>
          </a:xfrm>
        </p:spPr>
        <p:txBody>
          <a:bodyPr/>
          <a:lstStyle/>
          <a:p>
            <a:endParaRPr lang="en-GB"/>
          </a:p>
        </p:txBody>
      </p:sp>
      <p:sp>
        <p:nvSpPr>
          <p:cNvPr id="5" name="Content Placeholder 2"/>
          <p:cNvSpPr>
            <a:spLocks noGrp="1"/>
          </p:cNvSpPr>
          <p:nvPr>
            <p:ph idx="1"/>
          </p:nvPr>
        </p:nvSpPr>
        <p:spPr>
          <a:xfrm>
            <a:off x="914400" y="2769833"/>
            <a:ext cx="7315200" cy="3539527"/>
          </a:xfrm>
        </p:spPr>
        <p:txBody>
          <a:bodyPr/>
          <a:lstStyle/>
          <a:p>
            <a:endParaRPr lang="en-GB"/>
          </a:p>
        </p:txBody>
      </p:sp>
      <p:pic>
        <p:nvPicPr>
          <p:cNvPr id="6" name="Picture 5" descr="C:\Dokumente und Einstellungen\Ralph\Eigene Dateien\Artikel\Accordia - Roman provence 2003 2007\Fig 3 - Glanum MAP 2006 1 Small.JPG"/>
          <p:cNvPicPr>
            <a:picLocks noChangeAspect="1" noChangeArrowheads="1"/>
          </p:cNvPicPr>
          <p:nvPr/>
        </p:nvPicPr>
        <p:blipFill>
          <a:blip r:embed="rId2" cstate="print"/>
          <a:srcRect t="48678"/>
          <a:stretch>
            <a:fillRect/>
          </a:stretch>
        </p:blipFill>
        <p:spPr bwMode="auto">
          <a:xfrm>
            <a:off x="17124" y="0"/>
            <a:ext cx="9126876" cy="3683602"/>
          </a:xfrm>
          <a:prstGeom prst="rect">
            <a:avLst/>
          </a:prstGeom>
          <a:noFill/>
        </p:spPr>
      </p:pic>
      <p:pic>
        <p:nvPicPr>
          <p:cNvPr id="7" name="Picture 937"/>
          <p:cNvPicPr/>
          <p:nvPr/>
        </p:nvPicPr>
        <p:blipFill>
          <a:blip r:embed="rId3" cstate="print">
            <a:extLst>
              <a:ext uri="{28A0092B-C50C-407E-A947-70E740481C1C}">
                <a14:useLocalDpi xmlns:a14="http://schemas.microsoft.com/office/drawing/2010/main" val="0"/>
              </a:ext>
            </a:extLst>
          </a:blip>
          <a:stretch>
            <a:fillRect/>
          </a:stretch>
        </p:blipFill>
        <p:spPr>
          <a:xfrm>
            <a:off x="4576014" y="3573016"/>
            <a:ext cx="4567986" cy="3257306"/>
          </a:xfrm>
          <a:prstGeom prst="rect">
            <a:avLst/>
          </a:prstGeom>
        </p:spPr>
      </p:pic>
      <p:pic>
        <p:nvPicPr>
          <p:cNvPr id="8" name="Picture 363"/>
          <p:cNvPicPr/>
          <p:nvPr/>
        </p:nvPicPr>
        <p:blipFill rotWithShape="1">
          <a:blip r:embed="rId4" cstate="print">
            <a:extLst>
              <a:ext uri="{28A0092B-C50C-407E-A947-70E740481C1C}">
                <a14:useLocalDpi xmlns:a14="http://schemas.microsoft.com/office/drawing/2010/main" val="0"/>
              </a:ext>
            </a:extLst>
          </a:blip>
          <a:srcRect l="7550" t="10537" r="7397" b="5757"/>
          <a:stretch/>
        </p:blipFill>
        <p:spPr bwMode="auto">
          <a:xfrm>
            <a:off x="8028" y="3573016"/>
            <a:ext cx="4567986" cy="3286975"/>
          </a:xfrm>
          <a:prstGeom prst="rect">
            <a:avLst/>
          </a:prstGeom>
          <a:ln>
            <a:noFill/>
          </a:ln>
          <a:extLst>
            <a:ext uri="{53640926-AAD7-44D8-BBD7-CCE9431645EC}">
              <a14:shadowObscured xmlns:a14="http://schemas.microsoft.com/office/drawing/2010/main"/>
            </a:ext>
          </a:extLst>
        </p:spPr>
      </p:pic>
      <p:pic>
        <p:nvPicPr>
          <p:cNvPr id="9" name="Picture 22"/>
          <p:cNvPicPr/>
          <p:nvPr/>
        </p:nvPicPr>
        <p:blipFill>
          <a:blip r:embed="rId5" cstate="print">
            <a:extLst>
              <a:ext uri="{BEBA8EAE-BF5A-486C-A8C5-ECC9F3942E4B}">
                <a14:imgProps xmlns:a14="http://schemas.microsoft.com/office/drawing/2010/main">
                  <a14:imgLayer r:embed="rId6">
                    <a14:imgEffect>
                      <a14:backgroundRemoval t="4436" b="96198" l="9897" r="89956">
                        <a14:foregroundMark x1="24077" y1="8238" x2="24077" y2="8238"/>
                        <a14:foregroundMark x1="16544" y1="5957" x2="16544" y2="5957"/>
                        <a14:foregroundMark x1="80355" y1="4436" x2="80355" y2="4436"/>
                        <a14:foregroundMark x1="40030" y1="96198" x2="40030" y2="96198"/>
                      </a14:backgroundRemoval>
                    </a14:imgEffect>
                  </a14:imgLayer>
                </a14:imgProps>
              </a:ext>
              <a:ext uri="{28A0092B-C50C-407E-A947-70E740481C1C}">
                <a14:useLocalDpi xmlns:a14="http://schemas.microsoft.com/office/drawing/2010/main" val="0"/>
              </a:ext>
            </a:extLst>
          </a:blip>
          <a:stretch>
            <a:fillRect/>
          </a:stretch>
        </p:blipFill>
        <p:spPr>
          <a:xfrm>
            <a:off x="37696" y="29166"/>
            <a:ext cx="3892446" cy="4683544"/>
          </a:xfrm>
          <a:prstGeom prst="rect">
            <a:avLst/>
          </a:prstGeom>
        </p:spPr>
      </p:pic>
      <p:pic>
        <p:nvPicPr>
          <p:cNvPr id="10" name="Picture 1309"/>
          <p:cNvPicPr/>
          <p:nvPr/>
        </p:nvPicPr>
        <p:blipFill>
          <a:blip r:embed="rId7" cstate="print">
            <a:extLst>
              <a:ext uri="{BEBA8EAE-BF5A-486C-A8C5-ECC9F3942E4B}">
                <a14:imgProps xmlns:a14="http://schemas.microsoft.com/office/drawing/2010/main">
                  <a14:imgLayer r:embed="rId8">
                    <a14:imgEffect>
                      <a14:backgroundRemoval t="9701" b="89925" l="5380" r="89981">
                        <a14:foregroundMark x1="5380" y1="62313" x2="5380" y2="62313"/>
                        <a14:foregroundMark x1="62894" y1="55224" x2="62894" y2="55224"/>
                        <a14:foregroundMark x1="55288" y1="20522" x2="55288" y2="20522"/>
                        <a14:foregroundMark x1="57143" y1="17164" x2="57143" y2="17164"/>
                        <a14:foregroundMark x1="59740" y1="72015" x2="59740" y2="72015"/>
                        <a14:foregroundMark x1="87013" y1="78731" x2="87013" y2="78731"/>
                      </a14:backgroundRemoval>
                    </a14:imgEffect>
                  </a14:imgLayer>
                </a14:imgProps>
              </a:ext>
              <a:ext uri="{28A0092B-C50C-407E-A947-70E740481C1C}">
                <a14:useLocalDpi xmlns:a14="http://schemas.microsoft.com/office/drawing/2010/main" val="0"/>
              </a:ext>
            </a:extLst>
          </a:blip>
          <a:stretch>
            <a:fillRect/>
          </a:stretch>
        </p:blipFill>
        <p:spPr>
          <a:xfrm>
            <a:off x="1962393" y="2743347"/>
            <a:ext cx="3672408" cy="1994195"/>
          </a:xfrm>
          <a:prstGeom prst="rect">
            <a:avLst/>
          </a:prstGeom>
        </p:spPr>
      </p:pic>
      <p:pic>
        <p:nvPicPr>
          <p:cNvPr id="11" name="Picture 29"/>
          <p:cNvPicPr/>
          <p:nvPr/>
        </p:nvPicPr>
        <p:blipFill>
          <a:blip r:embed="rId9" cstate="print">
            <a:clrChange>
              <a:clrFrom>
                <a:srgbClr val="FFFFFF"/>
              </a:clrFrom>
              <a:clrTo>
                <a:srgbClr val="FFFFFF">
                  <a:alpha val="0"/>
                </a:srgbClr>
              </a:clrTo>
            </a:clrChange>
            <a:extLst>
              <a:ext uri="{BEBA8EAE-BF5A-486C-A8C5-ECC9F3942E4B}">
                <a14:imgProps xmlns:a14="http://schemas.microsoft.com/office/drawing/2010/main">
                  <a14:imgLayer r:embed="rId10">
                    <a14:imgEffect>
                      <a14:backgroundRemoval t="4305" b="95364" l="3718" r="98805">
                        <a14:foregroundMark x1="58035" y1="4387" x2="58035" y2="4387"/>
                        <a14:foregroundMark x1="96282" y1="80795" x2="96282" y2="80795"/>
                        <a14:foregroundMark x1="98805" y1="79801" x2="98805" y2="79801"/>
                        <a14:foregroundMark x1="89774" y1="95447" x2="89774" y2="95447"/>
                        <a14:foregroundMark x1="3718" y1="87997" x2="3718" y2="87997"/>
                        <a14:foregroundMark x1="90571" y1="27152" x2="90571" y2="27152"/>
                        <a14:foregroundMark x1="93360" y1="34106" x2="93360" y2="34106"/>
                        <a14:foregroundMark x1="79017" y1="14404" x2="79017" y2="14404"/>
                        <a14:foregroundMark x1="76892" y1="11010" x2="76892" y2="11010"/>
                        <a14:foregroundMark x1="74104" y1="8940" x2="74104" y2="8940"/>
                        <a14:foregroundMark x1="69588" y1="6954" x2="69588" y2="6954"/>
                        <a14:foregroundMark x1="90173" y1="31043" x2="90173" y2="31043"/>
                        <a14:foregroundMark x1="92165" y1="31788" x2="92165" y2="31788"/>
                        <a14:foregroundMark x1="86056" y1="20778" x2="86056" y2="20778"/>
                        <a14:foregroundMark x1="88446" y1="22848" x2="88446" y2="22848"/>
                        <a14:foregroundMark x1="84329" y1="20281" x2="84329" y2="20281"/>
                        <a14:foregroundMark x1="84329" y1="17467" x2="84329" y2="17467"/>
                      </a14:backgroundRemoval>
                    </a14:imgEffect>
                  </a14:imgLayer>
                </a14:imgProps>
              </a:ext>
              <a:ext uri="{28A0092B-C50C-407E-A947-70E740481C1C}">
                <a14:useLocalDpi xmlns:a14="http://schemas.microsoft.com/office/drawing/2010/main" val="0"/>
              </a:ext>
            </a:extLst>
          </a:blip>
          <a:stretch>
            <a:fillRect/>
          </a:stretch>
        </p:blipFill>
        <p:spPr>
          <a:xfrm>
            <a:off x="4580562" y="2507673"/>
            <a:ext cx="2520280" cy="4322649"/>
          </a:xfrm>
          <a:prstGeom prst="rect">
            <a:avLst/>
          </a:prstGeom>
        </p:spPr>
      </p:pic>
      <p:pic>
        <p:nvPicPr>
          <p:cNvPr id="13" name="Picture 198"/>
          <p:cNvPicPr/>
          <p:nvPr/>
        </p:nvPicPr>
        <p:blipFill>
          <a:blip r:embed="rId11" cstate="print">
            <a:extLst>
              <a:ext uri="{BEBA8EAE-BF5A-486C-A8C5-ECC9F3942E4B}">
                <a14:imgProps xmlns:a14="http://schemas.microsoft.com/office/drawing/2010/main">
                  <a14:imgLayer r:embed="rId12">
                    <a14:imgEffect>
                      <a14:backgroundRemoval t="3748" b="97582" l="4338" r="89805">
                        <a14:foregroundMark x1="18655" y1="6651" x2="18655" y2="6651"/>
                        <a14:foregroundMark x1="40347" y1="36034" x2="40347" y2="36034"/>
                        <a14:foregroundMark x1="52495" y1="65538" x2="52495" y2="65538"/>
                        <a14:foregroundMark x1="57267" y1="95647" x2="57267" y2="95647"/>
                        <a14:foregroundMark x1="30152" y1="97582" x2="30152" y2="97582"/>
                        <a14:foregroundMark x1="70933" y1="76663" x2="70933" y2="76663"/>
                        <a14:foregroundMark x1="73536" y1="55381" x2="73536" y2="55381"/>
                        <a14:foregroundMark x1="77007" y1="32527" x2="77007" y2="32527"/>
                        <a14:foregroundMark x1="80911" y1="16687" x2="80911" y2="16687"/>
                        <a14:foregroundMark x1="83731" y1="3869" x2="83731" y2="3869"/>
                        <a14:foregroundMark x1="57267" y1="12092" x2="57267" y2="12092"/>
                        <a14:foregroundMark x1="42299" y1="9674" x2="42299" y2="9674"/>
                        <a14:foregroundMark x1="23427" y1="15478" x2="23427" y2="15478"/>
                        <a14:foregroundMark x1="4338" y1="17412" x2="4338" y2="17412"/>
                        <a14:foregroundMark x1="85683" y1="36034" x2="85683" y2="36034"/>
                        <a14:foregroundMark x1="83080" y1="29867" x2="83080" y2="29867"/>
                        <a14:foregroundMark x1="86334" y1="16324" x2="86334" y2="16324"/>
                        <a14:foregroundMark x1="83731" y1="47279" x2="83731" y2="47279"/>
                        <a14:foregroundMark x1="84382" y1="58162" x2="84382" y2="58162"/>
                      </a14:backgroundRemoval>
                    </a14:imgEffect>
                  </a14:imgLayer>
                </a14:imgProps>
              </a:ext>
              <a:ext uri="{28A0092B-C50C-407E-A947-70E740481C1C}">
                <a14:useLocalDpi xmlns:a14="http://schemas.microsoft.com/office/drawing/2010/main" val="0"/>
              </a:ext>
            </a:extLst>
          </a:blip>
          <a:stretch>
            <a:fillRect/>
          </a:stretch>
        </p:blipFill>
        <p:spPr>
          <a:xfrm>
            <a:off x="7569402" y="3212976"/>
            <a:ext cx="2043158" cy="3577798"/>
          </a:xfrm>
          <a:prstGeom prst="rect">
            <a:avLst/>
          </a:prstGeom>
        </p:spPr>
      </p:pic>
      <p:sp>
        <p:nvSpPr>
          <p:cNvPr id="14" name="TextBox 13"/>
          <p:cNvSpPr txBox="1"/>
          <p:nvPr/>
        </p:nvSpPr>
        <p:spPr>
          <a:xfrm rot="21257269">
            <a:off x="2247600" y="3747149"/>
            <a:ext cx="3600400" cy="2031325"/>
          </a:xfrm>
          <a:prstGeom prst="rect">
            <a:avLst/>
          </a:prstGeom>
          <a:gradFill>
            <a:gsLst>
              <a:gs pos="0">
                <a:schemeClr val="accent4">
                  <a:tint val="96000"/>
                  <a:satMod val="130000"/>
                  <a:lumMod val="114000"/>
                  <a:alpha val="69000"/>
                </a:schemeClr>
              </a:gs>
              <a:gs pos="60000">
                <a:schemeClr val="accent4">
                  <a:tint val="100000"/>
                  <a:satMod val="106000"/>
                  <a:lumMod val="110000"/>
                </a:schemeClr>
              </a:gs>
              <a:gs pos="100000">
                <a:schemeClr val="accent4"/>
              </a:gs>
            </a:gsLst>
          </a:gradFill>
        </p:spPr>
        <p:style>
          <a:lnRef idx="1">
            <a:schemeClr val="accent4"/>
          </a:lnRef>
          <a:fillRef idx="3">
            <a:schemeClr val="accent4"/>
          </a:fillRef>
          <a:effectRef idx="2">
            <a:schemeClr val="accent4"/>
          </a:effectRef>
          <a:fontRef idx="minor">
            <a:schemeClr val="lt1"/>
          </a:fontRef>
        </p:style>
        <p:txBody>
          <a:bodyPr wrap="square" rtlCol="0">
            <a:spAutoFit/>
          </a:bodyPr>
          <a:lstStyle/>
          <a:p>
            <a:r>
              <a:rPr lang="de-DE" b="1" dirty="0"/>
              <a:t>MALLET GOD </a:t>
            </a:r>
            <a:br>
              <a:rPr lang="de-DE" b="1" dirty="0"/>
            </a:br>
            <a:r>
              <a:rPr lang="de-DE" b="1" dirty="0"/>
              <a:t>SILVANUS – SUCELLOS</a:t>
            </a:r>
          </a:p>
          <a:p>
            <a:r>
              <a:rPr lang="de-DE" dirty="0"/>
              <a:t>here: chthonic god / healing deity</a:t>
            </a:r>
          </a:p>
          <a:p>
            <a:r>
              <a:rPr lang="de-DE" dirty="0"/>
              <a:t>Why in this location? </a:t>
            </a:r>
            <a:br>
              <a:rPr lang="de-DE" dirty="0"/>
            </a:br>
            <a:r>
              <a:rPr lang="de-DE" dirty="0"/>
              <a:t>The curia?</a:t>
            </a:r>
            <a:br>
              <a:rPr lang="de-DE" dirty="0"/>
            </a:br>
            <a:r>
              <a:rPr lang="de-DE" dirty="0"/>
              <a:t>Relics of late Iron Age cults...?</a:t>
            </a:r>
          </a:p>
          <a:p>
            <a:r>
              <a:rPr lang="de-DE" dirty="0"/>
              <a:t>Where is the cult place?</a:t>
            </a:r>
            <a:endParaRPr lang="en-GB" dirty="0"/>
          </a:p>
        </p:txBody>
      </p:sp>
      <p:pic>
        <p:nvPicPr>
          <p:cNvPr id="12" name="Picture 27"/>
          <p:cNvPicPr/>
          <p:nvPr/>
        </p:nvPicPr>
        <p:blipFill rotWithShape="1">
          <a:blip r:embed="rId13" cstate="print">
            <a:extLst>
              <a:ext uri="{BEBA8EAE-BF5A-486C-A8C5-ECC9F3942E4B}">
                <a14:imgProps xmlns:a14="http://schemas.microsoft.com/office/drawing/2010/main">
                  <a14:imgLayer r:embed="rId14">
                    <a14:imgEffect>
                      <a14:backgroundRemoval t="5298" b="89845" l="9859" r="89789">
                        <a14:foregroundMark x1="43310" y1="5298" x2="43310" y2="5298"/>
                      </a14:backgroundRemoval>
                    </a14:imgEffect>
                  </a14:imgLayer>
                </a14:imgProps>
              </a:ext>
              <a:ext uri="{28A0092B-C50C-407E-A947-70E740481C1C}">
                <a14:useLocalDpi xmlns:a14="http://schemas.microsoft.com/office/drawing/2010/main" val="0"/>
              </a:ext>
            </a:extLst>
          </a:blip>
          <a:srcRect l="9503" b="11723"/>
          <a:stretch/>
        </p:blipFill>
        <p:spPr>
          <a:xfrm>
            <a:off x="35496" y="2944300"/>
            <a:ext cx="2638725" cy="3941084"/>
          </a:xfrm>
          <a:prstGeom prst="rect">
            <a:avLst/>
          </a:prstGeom>
        </p:spPr>
      </p:pic>
    </p:spTree>
    <p:extLst>
      <p:ext uri="{BB962C8B-B14F-4D97-AF65-F5344CB8AC3E}">
        <p14:creationId xmlns:p14="http://schemas.microsoft.com/office/powerpoint/2010/main" val="315629919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randombar(horizontal)">
                                      <p:cBhvr>
                                        <p:cTn id="11" dur="500"/>
                                        <p:tgtEl>
                                          <p:spTgt spid="10"/>
                                        </p:tgtEl>
                                      </p:cBhvr>
                                    </p:animEffect>
                                  </p:childTnLst>
                                </p:cTn>
                              </p:par>
                            </p:childTnLst>
                          </p:cTn>
                        </p:par>
                        <p:par>
                          <p:cTn id="12" fill="hold">
                            <p:stCondLst>
                              <p:cond delay="1000"/>
                            </p:stCondLst>
                            <p:childTnLst>
                              <p:par>
                                <p:cTn id="13" presetID="14" presetClass="exit" presetSubtype="10" fill="hold" nodeType="afterEffect">
                                  <p:stCondLst>
                                    <p:cond delay="0"/>
                                  </p:stCondLst>
                                  <p:childTnLst>
                                    <p:animEffect transition="out" filter="randombar(horizontal)">
                                      <p:cBhvr>
                                        <p:cTn id="14" dur="500"/>
                                        <p:tgtEl>
                                          <p:spTgt spid="8"/>
                                        </p:tgtEl>
                                      </p:cBhvr>
                                    </p:animEffect>
                                    <p:set>
                                      <p:cBhvr>
                                        <p:cTn id="15" dur="1" fill="hold">
                                          <p:stCondLst>
                                            <p:cond delay="499"/>
                                          </p:stCondLst>
                                        </p:cTn>
                                        <p:tgtEl>
                                          <p:spTgt spid="8"/>
                                        </p:tgtEl>
                                        <p:attrNameLst>
                                          <p:attrName>style.visibility</p:attrName>
                                        </p:attrNameLst>
                                      </p:cBhvr>
                                      <p:to>
                                        <p:strVal val="hidden"/>
                                      </p:to>
                                    </p:set>
                                  </p:childTnLst>
                                </p:cTn>
                              </p:par>
                            </p:childTnLst>
                          </p:cTn>
                        </p:par>
                        <p:par>
                          <p:cTn id="16" fill="hold">
                            <p:stCondLst>
                              <p:cond delay="1500"/>
                            </p:stCondLst>
                            <p:childTnLst>
                              <p:par>
                                <p:cTn id="17" presetID="42" presetClass="entr" presetSubtype="0" fill="hold"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par>
                          <p:cTn id="22" fill="hold">
                            <p:stCondLst>
                              <p:cond delay="2500"/>
                            </p:stCondLst>
                            <p:childTnLst>
                              <p:par>
                                <p:cTn id="23" presetID="14" presetClass="exit" presetSubtype="10" fill="hold" nodeType="afterEffect">
                                  <p:stCondLst>
                                    <p:cond delay="0"/>
                                  </p:stCondLst>
                                  <p:childTnLst>
                                    <p:animEffect transition="out" filter="randombar(horizontal)">
                                      <p:cBhvr>
                                        <p:cTn id="24" dur="500"/>
                                        <p:tgtEl>
                                          <p:spTgt spid="7"/>
                                        </p:tgtEl>
                                      </p:cBhvr>
                                    </p:animEffect>
                                    <p:set>
                                      <p:cBhvr>
                                        <p:cTn id="25" dur="1" fill="hold">
                                          <p:stCondLst>
                                            <p:cond delay="499"/>
                                          </p:stCondLst>
                                        </p:cTn>
                                        <p:tgtEl>
                                          <p:spTgt spid="7"/>
                                        </p:tgtEl>
                                        <p:attrNameLst>
                                          <p:attrName>style.visibility</p:attrName>
                                        </p:attrNameLst>
                                      </p:cBhvr>
                                      <p:to>
                                        <p:strVal val="hidden"/>
                                      </p:to>
                                    </p:set>
                                  </p:childTnLst>
                                </p:cTn>
                              </p:par>
                            </p:childTnLst>
                          </p:cTn>
                        </p:par>
                        <p:par>
                          <p:cTn id="26" fill="hold">
                            <p:stCondLst>
                              <p:cond delay="3000"/>
                            </p:stCondLst>
                            <p:childTnLst>
                              <p:par>
                                <p:cTn id="27" presetID="42" presetClass="entr" presetSubtype="0" fill="hold" nodeType="after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1000"/>
                                        <p:tgtEl>
                                          <p:spTgt spid="13"/>
                                        </p:tgtEl>
                                      </p:cBhvr>
                                    </p:animEffect>
                                    <p:anim calcmode="lin" valueType="num">
                                      <p:cBhvr>
                                        <p:cTn id="30" dur="1000" fill="hold"/>
                                        <p:tgtEl>
                                          <p:spTgt spid="13"/>
                                        </p:tgtEl>
                                        <p:attrNameLst>
                                          <p:attrName>ppt_x</p:attrName>
                                        </p:attrNameLst>
                                      </p:cBhvr>
                                      <p:tavLst>
                                        <p:tav tm="0">
                                          <p:val>
                                            <p:strVal val="#ppt_x"/>
                                          </p:val>
                                        </p:tav>
                                        <p:tav tm="100000">
                                          <p:val>
                                            <p:strVal val="#ppt_x"/>
                                          </p:val>
                                        </p:tav>
                                      </p:tavLst>
                                    </p:anim>
                                    <p:anim calcmode="lin" valueType="num">
                                      <p:cBhvr>
                                        <p:cTn id="31" dur="1000" fill="hold"/>
                                        <p:tgtEl>
                                          <p:spTgt spid="13"/>
                                        </p:tgtEl>
                                        <p:attrNameLst>
                                          <p:attrName>ppt_y</p:attrName>
                                        </p:attrNameLst>
                                      </p:cBhvr>
                                      <p:tavLst>
                                        <p:tav tm="0">
                                          <p:val>
                                            <p:strVal val="#ppt_y+.1"/>
                                          </p:val>
                                        </p:tav>
                                        <p:tav tm="100000">
                                          <p:val>
                                            <p:strVal val="#ppt_y"/>
                                          </p:val>
                                        </p:tav>
                                      </p:tavLst>
                                    </p:anim>
                                  </p:childTnLst>
                                </p:cTn>
                              </p:par>
                            </p:childTnLst>
                          </p:cTn>
                        </p:par>
                        <p:par>
                          <p:cTn id="32" fill="hold">
                            <p:stCondLst>
                              <p:cond delay="4000"/>
                            </p:stCondLst>
                            <p:childTnLst>
                              <p:par>
                                <p:cTn id="33" presetID="42" presetClass="entr" presetSubtype="0" fill="hold" nodeType="after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1000"/>
                                        <p:tgtEl>
                                          <p:spTgt spid="12"/>
                                        </p:tgtEl>
                                      </p:cBhvr>
                                    </p:animEffect>
                                    <p:anim calcmode="lin" valueType="num">
                                      <p:cBhvr>
                                        <p:cTn id="36" dur="1000" fill="hold"/>
                                        <p:tgtEl>
                                          <p:spTgt spid="12"/>
                                        </p:tgtEl>
                                        <p:attrNameLst>
                                          <p:attrName>ppt_x</p:attrName>
                                        </p:attrNameLst>
                                      </p:cBhvr>
                                      <p:tavLst>
                                        <p:tav tm="0">
                                          <p:val>
                                            <p:strVal val="#ppt_x"/>
                                          </p:val>
                                        </p:tav>
                                        <p:tav tm="100000">
                                          <p:val>
                                            <p:strVal val="#ppt_x"/>
                                          </p:val>
                                        </p:tav>
                                      </p:tavLst>
                                    </p:anim>
                                    <p:anim calcmode="lin" valueType="num">
                                      <p:cBhvr>
                                        <p:cTn id="37" dur="1000" fill="hold"/>
                                        <p:tgtEl>
                                          <p:spTgt spid="12"/>
                                        </p:tgtEl>
                                        <p:attrNameLst>
                                          <p:attrName>ppt_y</p:attrName>
                                        </p:attrNameLst>
                                      </p:cBhvr>
                                      <p:tavLst>
                                        <p:tav tm="0">
                                          <p:val>
                                            <p:strVal val="#ppt_y+.1"/>
                                          </p:val>
                                        </p:tav>
                                        <p:tav tm="100000">
                                          <p:val>
                                            <p:strVal val="#ppt_y"/>
                                          </p:val>
                                        </p:tav>
                                      </p:tavLst>
                                    </p:anim>
                                  </p:childTnLst>
                                </p:cTn>
                              </p:par>
                            </p:childTnLst>
                          </p:cTn>
                        </p:par>
                        <p:par>
                          <p:cTn id="38" fill="hold">
                            <p:stCondLst>
                              <p:cond delay="5000"/>
                            </p:stCondLst>
                            <p:childTnLst>
                              <p:par>
                                <p:cTn id="39" presetID="42" presetClass="entr" presetSubtype="0" fill="hold" grpId="0" nodeType="after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fade">
                                      <p:cBhvr>
                                        <p:cTn id="41" dur="1000"/>
                                        <p:tgtEl>
                                          <p:spTgt spid="14"/>
                                        </p:tgtEl>
                                      </p:cBhvr>
                                    </p:animEffect>
                                    <p:anim calcmode="lin" valueType="num">
                                      <p:cBhvr>
                                        <p:cTn id="42" dur="1000" fill="hold"/>
                                        <p:tgtEl>
                                          <p:spTgt spid="14"/>
                                        </p:tgtEl>
                                        <p:attrNameLst>
                                          <p:attrName>ppt_x</p:attrName>
                                        </p:attrNameLst>
                                      </p:cBhvr>
                                      <p:tavLst>
                                        <p:tav tm="0">
                                          <p:val>
                                            <p:strVal val="#ppt_x"/>
                                          </p:val>
                                        </p:tav>
                                        <p:tav tm="100000">
                                          <p:val>
                                            <p:strVal val="#ppt_x"/>
                                          </p:val>
                                        </p:tav>
                                      </p:tavLst>
                                    </p:anim>
                                    <p:anim calcmode="lin" valueType="num">
                                      <p:cBhvr>
                                        <p:cTn id="4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914400" y="1544715"/>
            <a:ext cx="7315200" cy="1154097"/>
          </a:xfrm>
        </p:spPr>
        <p:txBody>
          <a:bodyPr/>
          <a:lstStyle/>
          <a:p>
            <a:endParaRPr lang="en-GB"/>
          </a:p>
        </p:txBody>
      </p:sp>
      <p:pic>
        <p:nvPicPr>
          <p:cNvPr id="7" name="Picture 6" descr="C:\Dokumente und Einstellungen\Ralph\Eigene Dateien\Artikel\Accordia - Roman provence 2003 2007\Fig 3 - Glanum MAP 2006 1 Small.JPG"/>
          <p:cNvPicPr>
            <a:picLocks noChangeAspect="1" noChangeArrowheads="1"/>
          </p:cNvPicPr>
          <p:nvPr/>
        </p:nvPicPr>
        <p:blipFill>
          <a:blip r:embed="rId2" cstate="print"/>
          <a:srcRect t="48678"/>
          <a:stretch>
            <a:fillRect/>
          </a:stretch>
        </p:blipFill>
        <p:spPr bwMode="auto">
          <a:xfrm>
            <a:off x="17124" y="0"/>
            <a:ext cx="9126876" cy="3683602"/>
          </a:xfrm>
          <a:prstGeom prst="rect">
            <a:avLst/>
          </a:prstGeom>
          <a:noFill/>
        </p:spPr>
      </p:pic>
      <p:pic>
        <p:nvPicPr>
          <p:cNvPr id="10" name="Picture 22"/>
          <p:cNvPicPr/>
          <p:nvPr/>
        </p:nvPicPr>
        <p:blipFill>
          <a:blip r:embed="rId3" cstate="print">
            <a:extLst>
              <a:ext uri="{BEBA8EAE-BF5A-486C-A8C5-ECC9F3942E4B}">
                <a14:imgProps xmlns:a14="http://schemas.microsoft.com/office/drawing/2010/main">
                  <a14:imgLayer r:embed="rId4">
                    <a14:imgEffect>
                      <a14:backgroundRemoval t="4436" b="96198" l="9897" r="89956">
                        <a14:foregroundMark x1="24077" y1="8238" x2="24077" y2="8238"/>
                        <a14:foregroundMark x1="16544" y1="5957" x2="16544" y2="5957"/>
                        <a14:foregroundMark x1="80355" y1="4436" x2="80355" y2="4436"/>
                        <a14:foregroundMark x1="40030" y1="96198" x2="40030" y2="96198"/>
                      </a14:backgroundRemoval>
                    </a14:imgEffect>
                  </a14:imgLayer>
                </a14:imgProps>
              </a:ext>
              <a:ext uri="{28A0092B-C50C-407E-A947-70E740481C1C}">
                <a14:useLocalDpi xmlns:a14="http://schemas.microsoft.com/office/drawing/2010/main" val="0"/>
              </a:ext>
            </a:extLst>
          </a:blip>
          <a:stretch>
            <a:fillRect/>
          </a:stretch>
        </p:blipFill>
        <p:spPr>
          <a:xfrm>
            <a:off x="37696" y="29166"/>
            <a:ext cx="3892446" cy="4683544"/>
          </a:xfrm>
          <a:prstGeom prst="rect">
            <a:avLst/>
          </a:prstGeom>
        </p:spPr>
      </p:pic>
      <p:pic>
        <p:nvPicPr>
          <p:cNvPr id="13" name="Picture 198"/>
          <p:cNvPicPr/>
          <p:nvPr/>
        </p:nvPicPr>
        <p:blipFill>
          <a:blip r:embed="rId5" cstate="print">
            <a:extLst>
              <a:ext uri="{BEBA8EAE-BF5A-486C-A8C5-ECC9F3942E4B}">
                <a14:imgProps xmlns:a14="http://schemas.microsoft.com/office/drawing/2010/main">
                  <a14:imgLayer r:embed="rId6">
                    <a14:imgEffect>
                      <a14:backgroundRemoval t="3748" b="97582" l="4338" r="89805">
                        <a14:foregroundMark x1="18655" y1="6651" x2="18655" y2="6651"/>
                        <a14:foregroundMark x1="40347" y1="36034" x2="40347" y2="36034"/>
                        <a14:foregroundMark x1="52495" y1="65538" x2="52495" y2="65538"/>
                        <a14:foregroundMark x1="57267" y1="95647" x2="57267" y2="95647"/>
                        <a14:foregroundMark x1="30152" y1="97582" x2="30152" y2="97582"/>
                        <a14:foregroundMark x1="70933" y1="76663" x2="70933" y2="76663"/>
                        <a14:foregroundMark x1="73536" y1="55381" x2="73536" y2="55381"/>
                        <a14:foregroundMark x1="77007" y1="32527" x2="77007" y2="32527"/>
                        <a14:foregroundMark x1="80911" y1="16687" x2="80911" y2="16687"/>
                        <a14:foregroundMark x1="83731" y1="3869" x2="83731" y2="3869"/>
                        <a14:foregroundMark x1="57267" y1="12092" x2="57267" y2="12092"/>
                        <a14:foregroundMark x1="42299" y1="9674" x2="42299" y2="9674"/>
                        <a14:foregroundMark x1="23427" y1="15478" x2="23427" y2="15478"/>
                        <a14:foregroundMark x1="4338" y1="17412" x2="4338" y2="17412"/>
                        <a14:foregroundMark x1="85683" y1="36034" x2="85683" y2="36034"/>
                        <a14:foregroundMark x1="83080" y1="29867" x2="83080" y2="29867"/>
                        <a14:foregroundMark x1="86334" y1="16324" x2="86334" y2="16324"/>
                        <a14:foregroundMark x1="83731" y1="47279" x2="83731" y2="47279"/>
                        <a14:foregroundMark x1="84382" y1="58162" x2="84382" y2="58162"/>
                      </a14:backgroundRemoval>
                    </a14:imgEffect>
                  </a14:imgLayer>
                </a14:imgProps>
              </a:ext>
              <a:ext uri="{28A0092B-C50C-407E-A947-70E740481C1C}">
                <a14:useLocalDpi xmlns:a14="http://schemas.microsoft.com/office/drawing/2010/main" val="0"/>
              </a:ext>
            </a:extLst>
          </a:blip>
          <a:stretch>
            <a:fillRect/>
          </a:stretch>
        </p:blipFill>
        <p:spPr>
          <a:xfrm>
            <a:off x="7569402" y="3212976"/>
            <a:ext cx="2043158" cy="3577798"/>
          </a:xfrm>
          <a:prstGeom prst="rect">
            <a:avLst/>
          </a:prstGeom>
        </p:spPr>
      </p:pic>
      <p:sp>
        <p:nvSpPr>
          <p:cNvPr id="14" name="TextBox 13"/>
          <p:cNvSpPr txBox="1"/>
          <p:nvPr/>
        </p:nvSpPr>
        <p:spPr>
          <a:xfrm rot="21257269">
            <a:off x="2247600" y="3747149"/>
            <a:ext cx="3600400" cy="2031325"/>
          </a:xfrm>
          <a:prstGeom prst="rect">
            <a:avLst/>
          </a:prstGeom>
          <a:gradFill>
            <a:gsLst>
              <a:gs pos="0">
                <a:schemeClr val="accent4">
                  <a:tint val="96000"/>
                  <a:satMod val="130000"/>
                  <a:lumMod val="114000"/>
                  <a:alpha val="69000"/>
                </a:schemeClr>
              </a:gs>
              <a:gs pos="60000">
                <a:schemeClr val="accent4">
                  <a:tint val="100000"/>
                  <a:satMod val="106000"/>
                  <a:lumMod val="110000"/>
                </a:schemeClr>
              </a:gs>
              <a:gs pos="100000">
                <a:schemeClr val="accent4"/>
              </a:gs>
            </a:gsLst>
          </a:gradFill>
        </p:spPr>
        <p:style>
          <a:lnRef idx="1">
            <a:schemeClr val="accent4"/>
          </a:lnRef>
          <a:fillRef idx="3">
            <a:schemeClr val="accent4"/>
          </a:fillRef>
          <a:effectRef idx="2">
            <a:schemeClr val="accent4"/>
          </a:effectRef>
          <a:fontRef idx="minor">
            <a:schemeClr val="lt1"/>
          </a:fontRef>
        </p:style>
        <p:txBody>
          <a:bodyPr wrap="square" rtlCol="0">
            <a:spAutoFit/>
          </a:bodyPr>
          <a:lstStyle/>
          <a:p>
            <a:r>
              <a:rPr lang="de-DE" b="1" dirty="0"/>
              <a:t>MALLET GOD </a:t>
            </a:r>
            <a:br>
              <a:rPr lang="de-DE" b="1" dirty="0"/>
            </a:br>
            <a:r>
              <a:rPr lang="de-DE" b="1" dirty="0"/>
              <a:t>SILVANUS – SUCELLOS</a:t>
            </a:r>
          </a:p>
          <a:p>
            <a:r>
              <a:rPr lang="de-DE" dirty="0"/>
              <a:t>here: chthonic god / healing deity</a:t>
            </a:r>
          </a:p>
          <a:p>
            <a:r>
              <a:rPr lang="de-DE" dirty="0"/>
              <a:t>Why in this location? </a:t>
            </a:r>
            <a:br>
              <a:rPr lang="de-DE" dirty="0"/>
            </a:br>
            <a:r>
              <a:rPr lang="de-DE" dirty="0"/>
              <a:t>The curia?</a:t>
            </a:r>
            <a:br>
              <a:rPr lang="de-DE" dirty="0"/>
            </a:br>
            <a:r>
              <a:rPr lang="de-DE" dirty="0"/>
              <a:t>Relics of late Iron Age cults...?</a:t>
            </a:r>
          </a:p>
          <a:p>
            <a:r>
              <a:rPr lang="de-DE" dirty="0"/>
              <a:t>Where is the cult place?</a:t>
            </a:r>
            <a:endParaRPr lang="en-GB" dirty="0"/>
          </a:p>
        </p:txBody>
      </p:sp>
      <p:pic>
        <p:nvPicPr>
          <p:cNvPr id="15" name="Picture 27"/>
          <p:cNvPicPr/>
          <p:nvPr/>
        </p:nvPicPr>
        <p:blipFill rotWithShape="1">
          <a:blip r:embed="rId7" cstate="print">
            <a:extLst>
              <a:ext uri="{BEBA8EAE-BF5A-486C-A8C5-ECC9F3942E4B}">
                <a14:imgProps xmlns:a14="http://schemas.microsoft.com/office/drawing/2010/main">
                  <a14:imgLayer r:embed="rId8">
                    <a14:imgEffect>
                      <a14:backgroundRemoval t="5298" b="89845" l="9859" r="89789">
                        <a14:foregroundMark x1="43310" y1="5298" x2="43310" y2="5298"/>
                      </a14:backgroundRemoval>
                    </a14:imgEffect>
                  </a14:imgLayer>
                </a14:imgProps>
              </a:ext>
              <a:ext uri="{28A0092B-C50C-407E-A947-70E740481C1C}">
                <a14:useLocalDpi xmlns:a14="http://schemas.microsoft.com/office/drawing/2010/main" val="0"/>
              </a:ext>
            </a:extLst>
          </a:blip>
          <a:srcRect l="9503" b="11723"/>
          <a:stretch/>
        </p:blipFill>
        <p:spPr>
          <a:xfrm>
            <a:off x="35496" y="2944300"/>
            <a:ext cx="2638725" cy="3941084"/>
          </a:xfrm>
          <a:prstGeom prst="rect">
            <a:avLst/>
          </a:prstGeom>
        </p:spPr>
      </p:pic>
      <p:pic>
        <p:nvPicPr>
          <p:cNvPr id="4" name="Picture 2" descr="http://voyages.ideoz.fr/wp-content/plugins/wp-o-matic/cache/b6d8a_Glanum09383.jpg"/>
          <p:cNvPicPr>
            <a:picLocks noChangeAspect="1" noChangeArrowheads="1"/>
          </p:cNvPicPr>
          <p:nvPr/>
        </p:nvPicPr>
        <p:blipFill>
          <a:blip r:embed="rId9" cstate="print"/>
          <a:srcRect/>
          <a:stretch>
            <a:fillRect/>
          </a:stretch>
        </p:blipFill>
        <p:spPr bwMode="auto">
          <a:xfrm>
            <a:off x="4025647" y="2944301"/>
            <a:ext cx="5118353" cy="3833900"/>
          </a:xfrm>
          <a:prstGeom prst="rect">
            <a:avLst/>
          </a:prstGeom>
          <a:noFill/>
        </p:spPr>
      </p:pic>
      <p:pic>
        <p:nvPicPr>
          <p:cNvPr id="17" name="Picture 88"/>
          <p:cNvPicPr/>
          <p:nvPr/>
        </p:nvPicPr>
        <p:blipFill>
          <a:blip r:embed="rId10" cstate="print">
            <a:extLst>
              <a:ext uri="{28A0092B-C50C-407E-A947-70E740481C1C}">
                <a14:useLocalDpi xmlns:a14="http://schemas.microsoft.com/office/drawing/2010/main" val="0"/>
              </a:ext>
            </a:extLst>
          </a:blip>
          <a:stretch>
            <a:fillRect/>
          </a:stretch>
        </p:blipFill>
        <p:spPr>
          <a:xfrm>
            <a:off x="605169" y="4762811"/>
            <a:ext cx="3491880" cy="2088232"/>
          </a:xfrm>
          <a:prstGeom prst="rect">
            <a:avLst/>
          </a:prstGeom>
        </p:spPr>
      </p:pic>
      <p:pic>
        <p:nvPicPr>
          <p:cNvPr id="16" name="Picture 188"/>
          <p:cNvPicPr/>
          <p:nvPr/>
        </p:nvPicPr>
        <p:blipFill>
          <a:blip r:embed="rId11" cstate="print">
            <a:extLst>
              <a:ext uri="{28A0092B-C50C-407E-A947-70E740481C1C}">
                <a14:useLocalDpi xmlns:a14="http://schemas.microsoft.com/office/drawing/2010/main" val="0"/>
              </a:ext>
            </a:extLst>
          </a:blip>
          <a:stretch>
            <a:fillRect/>
          </a:stretch>
        </p:blipFill>
        <p:spPr>
          <a:xfrm>
            <a:off x="35496" y="3800570"/>
            <a:ext cx="3244728" cy="2152037"/>
          </a:xfrm>
          <a:prstGeom prst="rect">
            <a:avLst/>
          </a:prstGeom>
        </p:spPr>
      </p:pic>
    </p:spTree>
    <p:extLst>
      <p:ext uri="{BB962C8B-B14F-4D97-AF65-F5344CB8AC3E}">
        <p14:creationId xmlns:p14="http://schemas.microsoft.com/office/powerpoint/2010/main" val="1505757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randombar(horizontal)">
                                      <p:cBhvr>
                                        <p:cTn id="7" dur="500"/>
                                        <p:tgtEl>
                                          <p:spTgt spid="17"/>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randombar(horizontal)">
                                      <p:cBhvr>
                                        <p:cTn id="11" dur="500"/>
                                        <p:tgtEl>
                                          <p:spTgt spid="16"/>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randombar(horizontal)">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giteduviguier.fr/resources/glanum.jpg"/>
          <p:cNvPicPr>
            <a:picLocks noChangeAspect="1" noChangeArrowheads="1"/>
          </p:cNvPicPr>
          <p:nvPr/>
        </p:nvPicPr>
        <p:blipFill>
          <a:blip r:embed="rId2" cstate="print"/>
          <a:srcRect/>
          <a:stretch>
            <a:fillRect/>
          </a:stretch>
        </p:blipFill>
        <p:spPr bwMode="auto">
          <a:xfrm>
            <a:off x="0" y="0"/>
            <a:ext cx="9137665" cy="6858000"/>
          </a:xfrm>
          <a:prstGeom prst="rect">
            <a:avLst/>
          </a:prstGeom>
          <a:noFill/>
        </p:spPr>
      </p:pic>
      <p:sp>
        <p:nvSpPr>
          <p:cNvPr id="3" name="Inhaltsplatzhalter 2"/>
          <p:cNvSpPr>
            <a:spLocks noGrp="1"/>
          </p:cNvSpPr>
          <p:nvPr>
            <p:ph idx="1"/>
          </p:nvPr>
        </p:nvSpPr>
        <p:spPr/>
        <p:txBody>
          <a:bodyPr/>
          <a:lstStyle/>
          <a:p>
            <a:endParaRPr lang="en-GB"/>
          </a:p>
        </p:txBody>
      </p:sp>
      <p:sp>
        <p:nvSpPr>
          <p:cNvPr id="5" name="Title 1"/>
          <p:cNvSpPr txBox="1">
            <a:spLocks/>
          </p:cNvSpPr>
          <p:nvPr/>
        </p:nvSpPr>
        <p:spPr>
          <a:xfrm>
            <a:off x="-17525" y="0"/>
            <a:ext cx="9155189" cy="1154097"/>
          </a:xfrm>
          <a:prstGeom prst="rect">
            <a:avLst/>
          </a:prstGeom>
          <a:solidFill>
            <a:schemeClr val="accent5">
              <a:lumMod val="75000"/>
              <a:alpha val="43000"/>
            </a:schemeClr>
          </a:solidFill>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We need to go back to 2</a:t>
            </a:r>
            <a:r>
              <a:rPr lang="en-GB" baseline="30000" dirty="0"/>
              <a:t>nd</a:t>
            </a:r>
            <a:r>
              <a:rPr lang="en-GB" dirty="0"/>
              <a:t> c. BC…</a:t>
            </a:r>
          </a:p>
        </p:txBody>
      </p:sp>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28815997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6" name="Picture 1030" descr="C:\Eigene Dateien\FERCAN\glanum067b view sanctuary.jpg"/>
          <p:cNvPicPr>
            <a:picLocks noChangeAspect="1" noChangeArrowheads="1"/>
          </p:cNvPicPr>
          <p:nvPr/>
        </p:nvPicPr>
        <p:blipFill>
          <a:blip r:embed="rId2" cstate="print"/>
          <a:srcRect/>
          <a:stretch>
            <a:fillRect/>
          </a:stretch>
        </p:blipFill>
        <p:spPr bwMode="auto">
          <a:xfrm>
            <a:off x="60085" y="1484784"/>
            <a:ext cx="9058971" cy="4752528"/>
          </a:xfrm>
          <a:prstGeom prst="rect">
            <a:avLst/>
          </a:prstGeom>
          <a:noFill/>
        </p:spPr>
      </p:pic>
      <p:sp>
        <p:nvSpPr>
          <p:cNvPr id="56327" name="Oval 1031"/>
          <p:cNvSpPr>
            <a:spLocks noChangeArrowheads="1"/>
          </p:cNvSpPr>
          <p:nvPr/>
        </p:nvSpPr>
        <p:spPr bwMode="auto">
          <a:xfrm>
            <a:off x="1104785" y="3134196"/>
            <a:ext cx="2953189" cy="2562134"/>
          </a:xfrm>
          <a:prstGeom prst="ellipse">
            <a:avLst/>
          </a:prstGeom>
          <a:noFill/>
          <a:ln w="57150">
            <a:solidFill>
              <a:schemeClr val="folHlink"/>
            </a:solidFill>
            <a:round/>
            <a:headEnd/>
            <a:tailEnd/>
          </a:ln>
          <a:effectLst/>
        </p:spPr>
        <p:txBody>
          <a:bodyPr wrap="none" anchor="ctr"/>
          <a:lstStyle/>
          <a:p>
            <a:endParaRPr lang="en-GB"/>
          </a:p>
        </p:txBody>
      </p:sp>
      <p:sp>
        <p:nvSpPr>
          <p:cNvPr id="56323" name="Rectangle 1027"/>
          <p:cNvSpPr>
            <a:spLocks noGrp="1" noChangeArrowheads="1"/>
          </p:cNvSpPr>
          <p:nvPr>
            <p:ph idx="1"/>
          </p:nvPr>
        </p:nvSpPr>
        <p:spPr>
          <a:xfrm>
            <a:off x="251520" y="404664"/>
            <a:ext cx="8892480" cy="4343400"/>
          </a:xfrm>
        </p:spPr>
        <p:txBody>
          <a:bodyPr/>
          <a:lstStyle/>
          <a:p>
            <a:r>
              <a:rPr lang="de-DE" sz="2000" dirty="0"/>
              <a:t>Iron Age </a:t>
            </a:r>
            <a:r>
              <a:rPr lang="de-DE" sz="2000" dirty="0" err="1"/>
              <a:t>sanctuary</a:t>
            </a:r>
            <a:r>
              <a:rPr lang="de-DE" sz="2000" dirty="0"/>
              <a:t>/oppidum: </a:t>
            </a:r>
            <a:r>
              <a:rPr lang="de-DE" sz="2000" dirty="0" err="1"/>
              <a:t>sacred</a:t>
            </a:r>
            <a:r>
              <a:rPr lang="de-DE" sz="2000" dirty="0"/>
              <a:t> spring</a:t>
            </a:r>
          </a:p>
          <a:p>
            <a:r>
              <a:rPr lang="de-DE" sz="2000" dirty="0" err="1"/>
              <a:t>Monumentalisation</a:t>
            </a:r>
            <a:r>
              <a:rPr lang="de-DE" sz="2000" dirty="0"/>
              <a:t> in 3rd-2nd c. B.C.</a:t>
            </a:r>
          </a:p>
          <a:p>
            <a:r>
              <a:rPr lang="de-DE" sz="2000" dirty="0" err="1"/>
              <a:t>Complete</a:t>
            </a:r>
            <a:r>
              <a:rPr lang="de-DE" sz="2000" dirty="0"/>
              <a:t> </a:t>
            </a:r>
            <a:r>
              <a:rPr lang="de-DE" sz="2000" dirty="0" err="1"/>
              <a:t>transformation</a:t>
            </a:r>
            <a:r>
              <a:rPr lang="de-DE" sz="2000" dirty="0"/>
              <a:t> </a:t>
            </a:r>
            <a:r>
              <a:rPr lang="de-DE" sz="2000" dirty="0" err="1"/>
              <a:t>of</a:t>
            </a:r>
            <a:r>
              <a:rPr lang="de-DE" sz="2000" dirty="0"/>
              <a:t> </a:t>
            </a:r>
            <a:r>
              <a:rPr lang="de-DE" sz="2000" dirty="0" err="1"/>
              <a:t>city</a:t>
            </a:r>
            <a:r>
              <a:rPr lang="de-DE" sz="2000" dirty="0"/>
              <a:t> </a:t>
            </a:r>
            <a:r>
              <a:rPr lang="de-DE" sz="2000" dirty="0" err="1"/>
              <a:t>centre</a:t>
            </a:r>
            <a:r>
              <a:rPr lang="de-DE" sz="2000" dirty="0"/>
              <a:t> in </a:t>
            </a:r>
            <a:r>
              <a:rPr lang="de-DE" sz="2000" dirty="0" err="1"/>
              <a:t>Augustan</a:t>
            </a:r>
            <a:r>
              <a:rPr lang="de-DE" sz="2000" dirty="0"/>
              <a:t> </a:t>
            </a:r>
            <a:r>
              <a:rPr lang="de-DE" sz="2000" dirty="0" err="1"/>
              <a:t>period</a:t>
            </a:r>
            <a:endParaRPr lang="de-DE" sz="2000" dirty="0"/>
          </a:p>
        </p:txBody>
      </p:sp>
    </p:spTree>
    <p:extLst>
      <p:ext uri="{BB962C8B-B14F-4D97-AF65-F5344CB8AC3E}">
        <p14:creationId xmlns:p14="http://schemas.microsoft.com/office/powerpoint/2010/main" val="32151637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030" descr="C:\Eigene Dateien\FERCAN\glanum067b view sanctuary.jpg"/>
          <p:cNvPicPr>
            <a:picLocks noChangeAspect="1" noChangeArrowheads="1"/>
          </p:cNvPicPr>
          <p:nvPr/>
        </p:nvPicPr>
        <p:blipFill>
          <a:blip r:embed="rId2" cstate="print"/>
          <a:srcRect/>
          <a:stretch>
            <a:fillRect/>
          </a:stretch>
        </p:blipFill>
        <p:spPr bwMode="auto">
          <a:xfrm>
            <a:off x="60085" y="1484784"/>
            <a:ext cx="9058971" cy="4752528"/>
          </a:xfrm>
          <a:prstGeom prst="rect">
            <a:avLst/>
          </a:prstGeom>
          <a:noFill/>
        </p:spPr>
      </p:pic>
      <p:sp>
        <p:nvSpPr>
          <p:cNvPr id="6" name="Oval 1031"/>
          <p:cNvSpPr>
            <a:spLocks noChangeArrowheads="1"/>
          </p:cNvSpPr>
          <p:nvPr/>
        </p:nvSpPr>
        <p:spPr bwMode="auto">
          <a:xfrm>
            <a:off x="1104785" y="3134196"/>
            <a:ext cx="2953189" cy="2562134"/>
          </a:xfrm>
          <a:prstGeom prst="ellipse">
            <a:avLst/>
          </a:prstGeom>
          <a:noFill/>
          <a:ln w="57150">
            <a:solidFill>
              <a:schemeClr val="folHlink"/>
            </a:solidFill>
            <a:round/>
            <a:headEnd/>
            <a:tailEnd/>
          </a:ln>
          <a:effectLst/>
        </p:spPr>
        <p:txBody>
          <a:bodyPr wrap="none" anchor="ctr"/>
          <a:lstStyle/>
          <a:p>
            <a:endParaRPr lang="en-GB"/>
          </a:p>
        </p:txBody>
      </p:sp>
      <p:sp>
        <p:nvSpPr>
          <p:cNvPr id="7" name="Rectangle 1026"/>
          <p:cNvSpPr txBox="1">
            <a:spLocks noChangeArrowheads="1"/>
          </p:cNvSpPr>
          <p:nvPr/>
        </p:nvSpPr>
        <p:spPr>
          <a:xfrm>
            <a:off x="502920" y="4983480"/>
            <a:ext cx="8183880" cy="1051560"/>
          </a:xfrm>
          <a:prstGeom prst="rect">
            <a:avLst/>
          </a:prstGeom>
        </p:spPr>
        <p:txBody>
          <a:bodyPr vert="horz" anchor="b">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de-DE" sz="3600" b="1" i="0" u="none" strike="noStrike" kern="1200" cap="none" spc="0" normalizeH="0" baseline="0" noProof="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rPr>
              <a:t>Glanum</a:t>
            </a:r>
            <a:endParaRPr kumimoji="0" lang="de-DE" sz="3600" b="1" i="0" u="none" strike="noStrike" kern="1200" cap="none" spc="0" normalizeH="0" baseline="0" noProof="0" dirty="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endParaRPr>
          </a:p>
        </p:txBody>
      </p:sp>
      <p:sp>
        <p:nvSpPr>
          <p:cNvPr id="8" name="Rectangle 1027"/>
          <p:cNvSpPr txBox="1">
            <a:spLocks noChangeArrowheads="1"/>
          </p:cNvSpPr>
          <p:nvPr/>
        </p:nvSpPr>
        <p:spPr>
          <a:xfrm>
            <a:off x="251520" y="404664"/>
            <a:ext cx="8892480" cy="4343400"/>
          </a:xfrm>
          <a:prstGeom prst="rect">
            <a:avLst/>
          </a:prstGeom>
        </p:spPr>
        <p:txBody>
          <a:bodyPr vert="horz" lIns="182880" tIns="91440">
            <a:normAutofit/>
          </a:bodyPr>
          <a:lstStyle/>
          <a:p>
            <a:pPr marL="265176" marR="0" lvl="0" indent="-265176" algn="l" defTabSz="914400" rtl="0" eaLnBrk="1" fontAlgn="auto" latinLnBrk="0" hangingPunct="1">
              <a:lnSpc>
                <a:spcPct val="100000"/>
              </a:lnSpc>
              <a:spcBef>
                <a:spcPts val="250"/>
              </a:spcBef>
              <a:spcAft>
                <a:spcPts val="0"/>
              </a:spcAft>
              <a:buClr>
                <a:schemeClr val="accent1"/>
              </a:buClr>
              <a:buSzPct val="80000"/>
              <a:buFont typeface="Wingdings 2"/>
              <a:buChar char=""/>
              <a:tabLst/>
              <a:defRPr/>
            </a:pPr>
            <a:r>
              <a:rPr kumimoji="0" lang="de-DE" sz="2000" b="0" i="0" u="none" strike="noStrike" kern="1200" cap="none" spc="0" normalizeH="0" baseline="0" noProof="0">
                <a:ln>
                  <a:noFill/>
                </a:ln>
                <a:solidFill>
                  <a:schemeClr val="tx1"/>
                </a:solidFill>
                <a:effectLst/>
                <a:uLnTx/>
                <a:uFillTx/>
                <a:latin typeface="+mn-lt"/>
                <a:ea typeface="+mn-ea"/>
                <a:cs typeface="+mn-cs"/>
              </a:rPr>
              <a:t>Iron Age sanctuary/oppidum: sacred spring</a:t>
            </a:r>
          </a:p>
          <a:p>
            <a:pPr marL="265176" marR="0" lvl="0" indent="-265176" algn="l" defTabSz="914400" rtl="0" eaLnBrk="1" fontAlgn="auto" latinLnBrk="0" hangingPunct="1">
              <a:lnSpc>
                <a:spcPct val="100000"/>
              </a:lnSpc>
              <a:spcBef>
                <a:spcPts val="250"/>
              </a:spcBef>
              <a:spcAft>
                <a:spcPts val="0"/>
              </a:spcAft>
              <a:buClr>
                <a:schemeClr val="accent1"/>
              </a:buClr>
              <a:buSzPct val="80000"/>
              <a:buFont typeface="Wingdings 2"/>
              <a:buChar char=""/>
              <a:tabLst/>
              <a:defRPr/>
            </a:pPr>
            <a:r>
              <a:rPr kumimoji="0" lang="de-DE" sz="2000" b="0" i="0" u="none" strike="noStrike" kern="1200" cap="none" spc="0" normalizeH="0" baseline="0" noProof="0">
                <a:ln>
                  <a:noFill/>
                </a:ln>
                <a:solidFill>
                  <a:schemeClr val="tx1"/>
                </a:solidFill>
                <a:effectLst/>
                <a:uLnTx/>
                <a:uFillTx/>
                <a:latin typeface="+mn-lt"/>
                <a:ea typeface="+mn-ea"/>
                <a:cs typeface="+mn-cs"/>
              </a:rPr>
              <a:t>Monumentalisation in 3rd-2nd c. B.C.</a:t>
            </a:r>
          </a:p>
          <a:p>
            <a:pPr marL="265176" marR="0" lvl="0" indent="-265176" algn="l" defTabSz="914400" rtl="0" eaLnBrk="1" fontAlgn="auto" latinLnBrk="0" hangingPunct="1">
              <a:lnSpc>
                <a:spcPct val="100000"/>
              </a:lnSpc>
              <a:spcBef>
                <a:spcPts val="250"/>
              </a:spcBef>
              <a:spcAft>
                <a:spcPts val="0"/>
              </a:spcAft>
              <a:buClr>
                <a:schemeClr val="accent1"/>
              </a:buClr>
              <a:buSzPct val="80000"/>
              <a:buFont typeface="Wingdings 2"/>
              <a:buChar char=""/>
              <a:tabLst/>
              <a:defRPr/>
            </a:pPr>
            <a:r>
              <a:rPr kumimoji="0" lang="de-DE" sz="2000" b="0" i="0" u="none" strike="noStrike" kern="1200" cap="none" spc="0" normalizeH="0" baseline="0" noProof="0">
                <a:ln>
                  <a:noFill/>
                </a:ln>
                <a:solidFill>
                  <a:schemeClr val="tx1"/>
                </a:solidFill>
                <a:effectLst/>
                <a:uLnTx/>
                <a:uFillTx/>
                <a:latin typeface="+mn-lt"/>
                <a:ea typeface="+mn-ea"/>
                <a:cs typeface="+mn-cs"/>
              </a:rPr>
              <a:t>Complete transformation of city centre in Augustan period</a:t>
            </a:r>
            <a:endParaRPr kumimoji="0" lang="de-DE" sz="2000" b="0" i="0" u="none" strike="noStrike" kern="1200" cap="none" spc="0" normalizeH="0" baseline="0" noProof="0" dirty="0">
              <a:ln>
                <a:noFill/>
              </a:ln>
              <a:solidFill>
                <a:schemeClr val="tx1"/>
              </a:solidFill>
              <a:effectLst/>
              <a:uLnTx/>
              <a:uFillTx/>
              <a:latin typeface="+mn-lt"/>
              <a:ea typeface="+mn-ea"/>
              <a:cs typeface="+mn-cs"/>
            </a:endParaRPr>
          </a:p>
        </p:txBody>
      </p:sp>
      <p:pic>
        <p:nvPicPr>
          <p:cNvPr id="1026" name="Picture 2" descr="http://www.clg-rocherdudragon.ac-aix-marseille.fr/archives/Glanum/thermes/images/source.jpg"/>
          <p:cNvPicPr>
            <a:picLocks noChangeAspect="1" noChangeArrowheads="1"/>
          </p:cNvPicPr>
          <p:nvPr/>
        </p:nvPicPr>
        <p:blipFill rotWithShape="1">
          <a:blip r:embed="rId3" cstate="print"/>
          <a:srcRect l="1809"/>
          <a:stretch/>
        </p:blipFill>
        <p:spPr bwMode="auto">
          <a:xfrm>
            <a:off x="4355976" y="44624"/>
            <a:ext cx="4618483" cy="64533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02885846"/>
      </p:ext>
    </p:extLst>
  </p:cSld>
  <p:clrMapOvr>
    <a:masterClrMapping/>
  </p:clrMapOvr>
  <p:transition spd="slow">
    <p:randomBar dir="ver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pic>
        <p:nvPicPr>
          <p:cNvPr id="60419" name="Picture 3" descr="C:\Dokumente und Einstellungen\Ralph\Eigene Dateien\Artikel\Accordia - Roman provence 2003 2007\Fig 3 - Glanum MAP 2006 1 Small.JPG"/>
          <p:cNvPicPr>
            <a:picLocks noChangeAspect="1" noChangeArrowheads="1"/>
          </p:cNvPicPr>
          <p:nvPr/>
        </p:nvPicPr>
        <p:blipFill>
          <a:blip r:embed="rId2" cstate="print"/>
          <a:srcRect b="51091"/>
          <a:stretch>
            <a:fillRect/>
          </a:stretch>
        </p:blipFill>
        <p:spPr bwMode="auto">
          <a:xfrm>
            <a:off x="457200" y="990600"/>
            <a:ext cx="6934200" cy="2667000"/>
          </a:xfrm>
          <a:prstGeom prst="rect">
            <a:avLst/>
          </a:prstGeom>
          <a:noFill/>
        </p:spPr>
      </p:pic>
      <p:sp>
        <p:nvSpPr>
          <p:cNvPr id="60421" name="Oval 5"/>
          <p:cNvSpPr>
            <a:spLocks noChangeArrowheads="1"/>
          </p:cNvSpPr>
          <p:nvPr/>
        </p:nvSpPr>
        <p:spPr bwMode="auto">
          <a:xfrm>
            <a:off x="1295400" y="2286000"/>
            <a:ext cx="914400" cy="838200"/>
          </a:xfrm>
          <a:prstGeom prst="ellipse">
            <a:avLst/>
          </a:prstGeom>
          <a:noFill/>
          <a:ln w="38100">
            <a:solidFill>
              <a:schemeClr val="accent1"/>
            </a:solidFill>
            <a:round/>
            <a:headEnd/>
            <a:tailEnd/>
          </a:ln>
          <a:effectLst/>
        </p:spPr>
        <p:txBody>
          <a:bodyPr wrap="none" anchor="ctr"/>
          <a:lstStyle/>
          <a:p>
            <a:endParaRPr lang="en-GB"/>
          </a:p>
        </p:txBody>
      </p:sp>
      <p:sp>
        <p:nvSpPr>
          <p:cNvPr id="60423" name="Oval 7"/>
          <p:cNvSpPr>
            <a:spLocks noChangeArrowheads="1"/>
          </p:cNvSpPr>
          <p:nvPr/>
        </p:nvSpPr>
        <p:spPr bwMode="auto">
          <a:xfrm>
            <a:off x="1905000" y="1295400"/>
            <a:ext cx="1219200" cy="990600"/>
          </a:xfrm>
          <a:prstGeom prst="ellipse">
            <a:avLst/>
          </a:prstGeom>
          <a:noFill/>
          <a:ln w="38100">
            <a:solidFill>
              <a:schemeClr val="accent1"/>
            </a:solidFill>
            <a:round/>
            <a:headEnd/>
            <a:tailEnd/>
          </a:ln>
          <a:effectLst/>
        </p:spPr>
        <p:txBody>
          <a:bodyPr wrap="none" anchor="ctr"/>
          <a:lstStyle/>
          <a:p>
            <a:endParaRPr lang="en-GB"/>
          </a:p>
        </p:txBody>
      </p:sp>
      <p:sp>
        <p:nvSpPr>
          <p:cNvPr id="60425" name="Oval 9"/>
          <p:cNvSpPr>
            <a:spLocks noChangeArrowheads="1"/>
          </p:cNvSpPr>
          <p:nvPr/>
        </p:nvSpPr>
        <p:spPr bwMode="auto">
          <a:xfrm>
            <a:off x="3124200" y="1524000"/>
            <a:ext cx="2438400" cy="1981200"/>
          </a:xfrm>
          <a:prstGeom prst="ellipse">
            <a:avLst/>
          </a:prstGeom>
          <a:noFill/>
          <a:ln w="38100">
            <a:solidFill>
              <a:schemeClr val="accent1"/>
            </a:solidFill>
            <a:round/>
            <a:headEnd/>
            <a:tailEnd/>
          </a:ln>
          <a:effectLst/>
        </p:spPr>
        <p:txBody>
          <a:bodyPr wrap="none" anchor="ctr"/>
          <a:lstStyle/>
          <a:p>
            <a:endParaRPr lang="en-GB"/>
          </a:p>
        </p:txBody>
      </p:sp>
      <p:pic>
        <p:nvPicPr>
          <p:cNvPr id="60428" name="Picture 12" descr="C:\Eigene Dateien\FERCAN\Glanum Warrior monument drawing (after Barbet 1991).TIF"/>
          <p:cNvPicPr>
            <a:picLocks noChangeAspect="1" noChangeArrowheads="1"/>
          </p:cNvPicPr>
          <p:nvPr/>
        </p:nvPicPr>
        <p:blipFill>
          <a:blip r:embed="rId3" cstate="print">
            <a:lum bright="-12000"/>
          </a:blip>
          <a:srcRect l="4236" t="10345" r="19505" b="20689"/>
          <a:stretch>
            <a:fillRect/>
          </a:stretch>
        </p:blipFill>
        <p:spPr bwMode="auto">
          <a:xfrm>
            <a:off x="4387850" y="4038600"/>
            <a:ext cx="2470150" cy="2743200"/>
          </a:xfrm>
          <a:prstGeom prst="rect">
            <a:avLst/>
          </a:prstGeom>
          <a:noFill/>
          <a:ln w="9525">
            <a:solidFill>
              <a:srgbClr val="000000"/>
            </a:solidFill>
            <a:miter lim="800000"/>
            <a:headEnd/>
            <a:tailEnd/>
          </a:ln>
        </p:spPr>
      </p:pic>
      <p:pic>
        <p:nvPicPr>
          <p:cNvPr id="60429" name="Picture 13" descr="C:\Eigene Dateien\FERCAN\GLANUM FigKap einheimisch.JPG"/>
          <p:cNvPicPr>
            <a:picLocks noChangeAspect="1" noChangeArrowheads="1"/>
          </p:cNvPicPr>
          <p:nvPr/>
        </p:nvPicPr>
        <p:blipFill>
          <a:blip r:embed="rId4" cstate="print">
            <a:clrChange>
              <a:clrFrom>
                <a:srgbClr val="060002"/>
              </a:clrFrom>
              <a:clrTo>
                <a:srgbClr val="060002">
                  <a:alpha val="0"/>
                </a:srgbClr>
              </a:clrTo>
            </a:clrChange>
          </a:blip>
          <a:srcRect/>
          <a:stretch>
            <a:fillRect/>
          </a:stretch>
        </p:blipFill>
        <p:spPr bwMode="auto">
          <a:xfrm>
            <a:off x="6454775" y="3733800"/>
            <a:ext cx="2613025" cy="2743200"/>
          </a:xfrm>
          <a:prstGeom prst="rect">
            <a:avLst/>
          </a:prstGeom>
          <a:noFill/>
        </p:spPr>
      </p:pic>
      <p:pic>
        <p:nvPicPr>
          <p:cNvPr id="60430" name="Picture 14" descr="C:\Eigene Dateien\FERCAN\Glanum Reco Prytaneion Temple.JPG"/>
          <p:cNvPicPr>
            <a:picLocks noChangeAspect="1" noChangeArrowheads="1"/>
          </p:cNvPicPr>
          <p:nvPr/>
        </p:nvPicPr>
        <p:blipFill>
          <a:blip r:embed="rId5" cstate="print"/>
          <a:srcRect/>
          <a:stretch>
            <a:fillRect/>
          </a:stretch>
        </p:blipFill>
        <p:spPr bwMode="auto">
          <a:xfrm>
            <a:off x="76200" y="3355975"/>
            <a:ext cx="4114800" cy="2836863"/>
          </a:xfrm>
          <a:prstGeom prst="rect">
            <a:avLst/>
          </a:prstGeom>
          <a:noFill/>
        </p:spPr>
      </p:pic>
      <p:pic>
        <p:nvPicPr>
          <p:cNvPr id="60431" name="Picture 15" descr="C:\Eigene Dateien\FERCAN\GLANUM FigKap einheimisch 2.JPG"/>
          <p:cNvPicPr>
            <a:picLocks noChangeAspect="1" noChangeArrowheads="1"/>
          </p:cNvPicPr>
          <p:nvPr/>
        </p:nvPicPr>
        <p:blipFill>
          <a:blip r:embed="rId6" cstate="print"/>
          <a:srcRect/>
          <a:stretch>
            <a:fillRect/>
          </a:stretch>
        </p:blipFill>
        <p:spPr bwMode="auto">
          <a:xfrm>
            <a:off x="6600825" y="152400"/>
            <a:ext cx="2238375" cy="2286000"/>
          </a:xfrm>
          <a:prstGeom prst="rect">
            <a:avLst/>
          </a:prstGeom>
          <a:noFill/>
        </p:spPr>
      </p:pic>
      <p:sp>
        <p:nvSpPr>
          <p:cNvPr id="60432" name="Text Box 16"/>
          <p:cNvSpPr txBox="1">
            <a:spLocks noChangeArrowheads="1"/>
          </p:cNvSpPr>
          <p:nvPr/>
        </p:nvSpPr>
        <p:spPr bwMode="auto">
          <a:xfrm>
            <a:off x="4572000" y="6172200"/>
            <a:ext cx="2667000" cy="641350"/>
          </a:xfrm>
          <a:prstGeom prst="rect">
            <a:avLst/>
          </a:prstGeom>
          <a:noFill/>
          <a:ln w="9525">
            <a:noFill/>
            <a:miter lim="800000"/>
            <a:headEnd/>
            <a:tailEnd/>
          </a:ln>
          <a:effectLst/>
        </p:spPr>
        <p:txBody>
          <a:bodyPr>
            <a:spAutoFit/>
          </a:bodyPr>
          <a:lstStyle/>
          <a:p>
            <a:pPr>
              <a:spcBef>
                <a:spcPct val="50000"/>
              </a:spcBef>
            </a:pPr>
            <a:r>
              <a:rPr lang="de-DE" sz="1800">
                <a:solidFill>
                  <a:schemeClr val="accent1"/>
                </a:solidFill>
                <a:effectLst>
                  <a:outerShdw blurRad="38100" dist="38100" dir="2700000" algn="tl">
                    <a:srgbClr val="FFFFFF"/>
                  </a:outerShdw>
                </a:effectLst>
                <a:latin typeface="Tahoma" pitchFamily="34" charset="0"/>
              </a:rPr>
              <a:t>„accroupis“</a:t>
            </a:r>
            <a:br>
              <a:rPr lang="de-DE" sz="1800">
                <a:solidFill>
                  <a:schemeClr val="accent1"/>
                </a:solidFill>
                <a:effectLst>
                  <a:outerShdw blurRad="38100" dist="38100" dir="2700000" algn="tl">
                    <a:srgbClr val="FFFFFF"/>
                  </a:outerShdw>
                </a:effectLst>
                <a:latin typeface="Tahoma" pitchFamily="34" charset="0"/>
              </a:rPr>
            </a:br>
            <a:r>
              <a:rPr lang="de-DE" sz="1800">
                <a:solidFill>
                  <a:schemeClr val="accent1"/>
                </a:solidFill>
                <a:effectLst>
                  <a:outerShdw blurRad="38100" dist="38100" dir="2700000" algn="tl">
                    <a:srgbClr val="FFFFFF"/>
                  </a:outerShdw>
                </a:effectLst>
                <a:latin typeface="Tahoma" pitchFamily="34" charset="0"/>
              </a:rPr>
              <a:t>hero-ancestor cult</a:t>
            </a:r>
          </a:p>
        </p:txBody>
      </p:sp>
    </p:spTree>
    <p:extLst>
      <p:ext uri="{BB962C8B-B14F-4D97-AF65-F5344CB8AC3E}">
        <p14:creationId xmlns:p14="http://schemas.microsoft.com/office/powerpoint/2010/main" val="33540486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0419"/>
                                        </p:tgtEl>
                                        <p:attrNameLst>
                                          <p:attrName>style.visibility</p:attrName>
                                        </p:attrNameLst>
                                      </p:cBhvr>
                                      <p:to>
                                        <p:strVal val="visible"/>
                                      </p:to>
                                    </p:set>
                                    <p:animEffect transition="in" filter="randombar(horizontal)">
                                      <p:cBhvr>
                                        <p:cTn id="7" dur="500"/>
                                        <p:tgtEl>
                                          <p:spTgt spid="60419"/>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nodeType="clickEffect">
                                  <p:stCondLst>
                                    <p:cond delay="0"/>
                                  </p:stCondLst>
                                  <p:childTnLst>
                                    <p:set>
                                      <p:cBhvr>
                                        <p:cTn id="11" dur="1" fill="hold">
                                          <p:stCondLst>
                                            <p:cond delay="0"/>
                                          </p:stCondLst>
                                        </p:cTn>
                                        <p:tgtEl>
                                          <p:spTgt spid="60428"/>
                                        </p:tgtEl>
                                        <p:attrNameLst>
                                          <p:attrName>style.visibility</p:attrName>
                                        </p:attrNameLst>
                                      </p:cBhvr>
                                      <p:to>
                                        <p:strVal val="visible"/>
                                      </p:to>
                                    </p:set>
                                    <p:animEffect transition="in" filter="randombar(vertical)">
                                      <p:cBhvr>
                                        <p:cTn id="12" dur="500"/>
                                        <p:tgtEl>
                                          <p:spTgt spid="60428"/>
                                        </p:tgtEl>
                                      </p:cBhvr>
                                    </p:animEffect>
                                  </p:childTnLst>
                                </p:cTn>
                              </p:par>
                            </p:childTnLst>
                          </p:cTn>
                        </p:par>
                        <p:par>
                          <p:cTn id="13" fill="hold">
                            <p:stCondLst>
                              <p:cond delay="500"/>
                            </p:stCondLst>
                            <p:childTnLst>
                              <p:par>
                                <p:cTn id="14" presetID="14" presetClass="entr" presetSubtype="10" fill="hold" nodeType="afterEffect">
                                  <p:stCondLst>
                                    <p:cond delay="1000"/>
                                  </p:stCondLst>
                                  <p:childTnLst>
                                    <p:set>
                                      <p:cBhvr>
                                        <p:cTn id="15" dur="1" fill="hold">
                                          <p:stCondLst>
                                            <p:cond delay="0"/>
                                          </p:stCondLst>
                                        </p:cTn>
                                        <p:tgtEl>
                                          <p:spTgt spid="60430"/>
                                        </p:tgtEl>
                                        <p:attrNameLst>
                                          <p:attrName>style.visibility</p:attrName>
                                        </p:attrNameLst>
                                      </p:cBhvr>
                                      <p:to>
                                        <p:strVal val="visible"/>
                                      </p:to>
                                    </p:set>
                                    <p:animEffect transition="in" filter="randombar(horizontal)">
                                      <p:cBhvr>
                                        <p:cTn id="16" dur="500"/>
                                        <p:tgtEl>
                                          <p:spTgt spid="60430"/>
                                        </p:tgtEl>
                                      </p:cBhvr>
                                    </p:animEffect>
                                  </p:childTnLst>
                                </p:cTn>
                              </p:par>
                            </p:childTnLst>
                          </p:cTn>
                        </p:par>
                        <p:par>
                          <p:cTn id="17" fill="hold">
                            <p:stCondLst>
                              <p:cond delay="2000"/>
                            </p:stCondLst>
                            <p:childTnLst>
                              <p:par>
                                <p:cTn id="18" presetID="14" presetClass="entr" presetSubtype="10" fill="hold" nodeType="afterEffect">
                                  <p:stCondLst>
                                    <p:cond delay="0"/>
                                  </p:stCondLst>
                                  <p:childTnLst>
                                    <p:set>
                                      <p:cBhvr>
                                        <p:cTn id="19" dur="1" fill="hold">
                                          <p:stCondLst>
                                            <p:cond delay="0"/>
                                          </p:stCondLst>
                                        </p:cTn>
                                        <p:tgtEl>
                                          <p:spTgt spid="60429"/>
                                        </p:tgtEl>
                                        <p:attrNameLst>
                                          <p:attrName>style.visibility</p:attrName>
                                        </p:attrNameLst>
                                      </p:cBhvr>
                                      <p:to>
                                        <p:strVal val="visible"/>
                                      </p:to>
                                    </p:set>
                                    <p:animEffect transition="in" filter="randombar(horizontal)">
                                      <p:cBhvr>
                                        <p:cTn id="20" dur="500"/>
                                        <p:tgtEl>
                                          <p:spTgt spid="60429"/>
                                        </p:tgtEl>
                                      </p:cBhvr>
                                    </p:animEffect>
                                  </p:childTnLst>
                                </p:cTn>
                              </p:par>
                            </p:childTnLst>
                          </p:cTn>
                        </p:par>
                        <p:par>
                          <p:cTn id="21" fill="hold">
                            <p:stCondLst>
                              <p:cond delay="2500"/>
                            </p:stCondLst>
                            <p:childTnLst>
                              <p:par>
                                <p:cTn id="22" presetID="14" presetClass="entr" presetSubtype="10" fill="hold" nodeType="afterEffect">
                                  <p:stCondLst>
                                    <p:cond delay="0"/>
                                  </p:stCondLst>
                                  <p:childTnLst>
                                    <p:set>
                                      <p:cBhvr>
                                        <p:cTn id="23" dur="1" fill="hold">
                                          <p:stCondLst>
                                            <p:cond delay="0"/>
                                          </p:stCondLst>
                                        </p:cTn>
                                        <p:tgtEl>
                                          <p:spTgt spid="60431"/>
                                        </p:tgtEl>
                                        <p:attrNameLst>
                                          <p:attrName>style.visibility</p:attrName>
                                        </p:attrNameLst>
                                      </p:cBhvr>
                                      <p:to>
                                        <p:strVal val="visible"/>
                                      </p:to>
                                    </p:set>
                                    <p:animEffect transition="in" filter="randombar(horizontal)">
                                      <p:cBhvr>
                                        <p:cTn id="24" dur="500"/>
                                        <p:tgtEl>
                                          <p:spTgt spid="60431"/>
                                        </p:tgtEl>
                                      </p:cBhvr>
                                    </p:animEffect>
                                  </p:childTnLst>
                                </p:cTn>
                              </p:par>
                            </p:childTnLst>
                          </p:cTn>
                        </p:par>
                        <p:par>
                          <p:cTn id="25" fill="hold">
                            <p:stCondLst>
                              <p:cond delay="3000"/>
                            </p:stCondLst>
                            <p:childTnLst>
                              <p:par>
                                <p:cTn id="26" presetID="14" presetClass="entr" presetSubtype="10" fill="hold" grpId="0" nodeType="afterEffect">
                                  <p:stCondLst>
                                    <p:cond delay="0"/>
                                  </p:stCondLst>
                                  <p:childTnLst>
                                    <p:set>
                                      <p:cBhvr>
                                        <p:cTn id="27" dur="1" fill="hold">
                                          <p:stCondLst>
                                            <p:cond delay="0"/>
                                          </p:stCondLst>
                                        </p:cTn>
                                        <p:tgtEl>
                                          <p:spTgt spid="60432"/>
                                        </p:tgtEl>
                                        <p:attrNameLst>
                                          <p:attrName>style.visibility</p:attrName>
                                        </p:attrNameLst>
                                      </p:cBhvr>
                                      <p:to>
                                        <p:strVal val="visible"/>
                                      </p:to>
                                    </p:set>
                                    <p:animEffect transition="in" filter="randombar(horizontal)">
                                      <p:cBhvr>
                                        <p:cTn id="28" dur="500"/>
                                        <p:tgtEl>
                                          <p:spTgt spid="604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32" grpId="0"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pic>
        <p:nvPicPr>
          <p:cNvPr id="4" name="Picture 3" descr="C:\Dokumente und Einstellungen\Ralph\Eigene Dateien\Artikel\Accordia - Roman provence 2003 2007\Fig 3 - Glanum MAP 2006 1 Small.JPG"/>
          <p:cNvPicPr>
            <a:picLocks noChangeAspect="1" noChangeArrowheads="1"/>
          </p:cNvPicPr>
          <p:nvPr/>
        </p:nvPicPr>
        <p:blipFill>
          <a:blip r:embed="rId2" cstate="print"/>
          <a:srcRect b="51091"/>
          <a:stretch>
            <a:fillRect/>
          </a:stretch>
        </p:blipFill>
        <p:spPr bwMode="auto">
          <a:xfrm>
            <a:off x="457200" y="990600"/>
            <a:ext cx="6934200" cy="2667000"/>
          </a:xfrm>
          <a:prstGeom prst="rect">
            <a:avLst/>
          </a:prstGeom>
          <a:noFill/>
        </p:spPr>
      </p:pic>
      <p:sp>
        <p:nvSpPr>
          <p:cNvPr id="7" name="Oval 9"/>
          <p:cNvSpPr>
            <a:spLocks noChangeArrowheads="1"/>
          </p:cNvSpPr>
          <p:nvPr/>
        </p:nvSpPr>
        <p:spPr bwMode="auto">
          <a:xfrm>
            <a:off x="3124200" y="1524000"/>
            <a:ext cx="2438400" cy="1981200"/>
          </a:xfrm>
          <a:prstGeom prst="ellipse">
            <a:avLst/>
          </a:prstGeom>
          <a:noFill/>
          <a:ln w="38100">
            <a:solidFill>
              <a:schemeClr val="accent1"/>
            </a:solidFill>
            <a:round/>
            <a:headEnd/>
            <a:tailEnd/>
          </a:ln>
          <a:effectLst/>
        </p:spPr>
        <p:txBody>
          <a:bodyPr wrap="none" anchor="ctr"/>
          <a:lstStyle/>
          <a:p>
            <a:endParaRPr lang="en-GB"/>
          </a:p>
        </p:txBody>
      </p:sp>
      <p:pic>
        <p:nvPicPr>
          <p:cNvPr id="9" name="Picture 13" descr="C:\Eigene Dateien\FERCAN\GLANUM FigKap einheimisch.JPG"/>
          <p:cNvPicPr>
            <a:picLocks noChangeAspect="1" noChangeArrowheads="1"/>
          </p:cNvPicPr>
          <p:nvPr/>
        </p:nvPicPr>
        <p:blipFill>
          <a:blip r:embed="rId3" cstate="print">
            <a:clrChange>
              <a:clrFrom>
                <a:srgbClr val="060002"/>
              </a:clrFrom>
              <a:clrTo>
                <a:srgbClr val="060002">
                  <a:alpha val="0"/>
                </a:srgbClr>
              </a:clrTo>
            </a:clrChange>
          </a:blip>
          <a:srcRect/>
          <a:stretch>
            <a:fillRect/>
          </a:stretch>
        </p:blipFill>
        <p:spPr bwMode="auto">
          <a:xfrm>
            <a:off x="6454775" y="3733800"/>
            <a:ext cx="2613025" cy="2743200"/>
          </a:xfrm>
          <a:prstGeom prst="rect">
            <a:avLst/>
          </a:prstGeom>
          <a:noFill/>
        </p:spPr>
      </p:pic>
      <p:pic>
        <p:nvPicPr>
          <p:cNvPr id="10" name="Picture 14" descr="C:\Eigene Dateien\FERCAN\Glanum Reco Prytaneion Temple.JPG"/>
          <p:cNvPicPr>
            <a:picLocks noChangeAspect="1" noChangeArrowheads="1"/>
          </p:cNvPicPr>
          <p:nvPr/>
        </p:nvPicPr>
        <p:blipFill>
          <a:blip r:embed="rId4" cstate="print"/>
          <a:srcRect/>
          <a:stretch>
            <a:fillRect/>
          </a:stretch>
        </p:blipFill>
        <p:spPr bwMode="auto">
          <a:xfrm>
            <a:off x="76200" y="3355975"/>
            <a:ext cx="4114800" cy="2836863"/>
          </a:xfrm>
          <a:prstGeom prst="rect">
            <a:avLst/>
          </a:prstGeom>
          <a:noFill/>
        </p:spPr>
      </p:pic>
      <p:pic>
        <p:nvPicPr>
          <p:cNvPr id="11" name="Picture 15" descr="C:\Eigene Dateien\FERCAN\GLANUM FigKap einheimisch 2.JPG"/>
          <p:cNvPicPr>
            <a:picLocks noChangeAspect="1" noChangeArrowheads="1"/>
          </p:cNvPicPr>
          <p:nvPr/>
        </p:nvPicPr>
        <p:blipFill>
          <a:blip r:embed="rId5" cstate="print"/>
          <a:srcRect/>
          <a:stretch>
            <a:fillRect/>
          </a:stretch>
        </p:blipFill>
        <p:spPr bwMode="auto">
          <a:xfrm>
            <a:off x="6600825" y="152400"/>
            <a:ext cx="2238375" cy="2286000"/>
          </a:xfrm>
          <a:prstGeom prst="rect">
            <a:avLst/>
          </a:prstGeom>
          <a:noFill/>
        </p:spPr>
      </p:pic>
      <p:pic>
        <p:nvPicPr>
          <p:cNvPr id="2" name="Picture 1412"/>
          <p:cNvPicPr/>
          <p:nvPr/>
        </p:nvPicPr>
        <p:blipFill>
          <a:blip r:embed="rId6" cstate="print">
            <a:lum bright="-20000" contrast="20000"/>
            <a:extLst>
              <a:ext uri="{BEBA8EAE-BF5A-486C-A8C5-ECC9F3942E4B}">
                <a14:imgProps xmlns:a14="http://schemas.microsoft.com/office/drawing/2010/main">
                  <a14:imgLayer r:embed="rId7">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2555299" y="1916832"/>
            <a:ext cx="6512501" cy="43263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style>
          <a:lnRef idx="2">
            <a:schemeClr val="accent4"/>
          </a:lnRef>
          <a:fillRef idx="1">
            <a:schemeClr val="lt1"/>
          </a:fillRef>
          <a:effectRef idx="0">
            <a:schemeClr val="accent4"/>
          </a:effectRef>
          <a:fontRef idx="minor">
            <a:schemeClr val="dk1"/>
          </a:fontRef>
        </p:style>
      </p:pic>
    </p:spTree>
    <p:extLst>
      <p:ext uri="{BB962C8B-B14F-4D97-AF65-F5344CB8AC3E}">
        <p14:creationId xmlns:p14="http://schemas.microsoft.com/office/powerpoint/2010/main" val="1774800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pic>
        <p:nvPicPr>
          <p:cNvPr id="3" name="Picture 3" descr="C:\Dokumente und Einstellungen\Ralph\Eigene Dateien\Artikel\Accordia - Roman provence 2003 2007\Fig 3 - Glanum MAP 2006 1 Small.JPG"/>
          <p:cNvPicPr>
            <a:picLocks noChangeAspect="1" noChangeArrowheads="1"/>
          </p:cNvPicPr>
          <p:nvPr/>
        </p:nvPicPr>
        <p:blipFill>
          <a:blip r:embed="rId2" cstate="print"/>
          <a:srcRect b="51091"/>
          <a:stretch>
            <a:fillRect/>
          </a:stretch>
        </p:blipFill>
        <p:spPr bwMode="auto">
          <a:xfrm>
            <a:off x="457200" y="990600"/>
            <a:ext cx="6934200" cy="2667000"/>
          </a:xfrm>
          <a:prstGeom prst="rect">
            <a:avLst/>
          </a:prstGeom>
          <a:noFill/>
        </p:spPr>
      </p:pic>
      <p:sp>
        <p:nvSpPr>
          <p:cNvPr id="6" name="Oval 9"/>
          <p:cNvSpPr>
            <a:spLocks noChangeArrowheads="1"/>
          </p:cNvSpPr>
          <p:nvPr/>
        </p:nvSpPr>
        <p:spPr bwMode="auto">
          <a:xfrm>
            <a:off x="3124200" y="1524000"/>
            <a:ext cx="2438400" cy="1981200"/>
          </a:xfrm>
          <a:prstGeom prst="ellipse">
            <a:avLst/>
          </a:prstGeom>
          <a:noFill/>
          <a:ln w="38100">
            <a:solidFill>
              <a:schemeClr val="accent1"/>
            </a:solidFill>
            <a:round/>
            <a:headEnd/>
            <a:tailEnd/>
          </a:ln>
          <a:effectLst/>
        </p:spPr>
        <p:txBody>
          <a:bodyPr wrap="none" anchor="ctr"/>
          <a:lstStyle/>
          <a:p>
            <a:endParaRPr lang="en-GB"/>
          </a:p>
        </p:txBody>
      </p:sp>
      <p:pic>
        <p:nvPicPr>
          <p:cNvPr id="9" name="Picture 14" descr="C:\Eigene Dateien\FERCAN\Glanum Reco Prytaneion Temple.JPG"/>
          <p:cNvPicPr>
            <a:picLocks noChangeAspect="1" noChangeArrowheads="1"/>
          </p:cNvPicPr>
          <p:nvPr/>
        </p:nvPicPr>
        <p:blipFill>
          <a:blip r:embed="rId3" cstate="print"/>
          <a:srcRect/>
          <a:stretch>
            <a:fillRect/>
          </a:stretch>
        </p:blipFill>
        <p:spPr bwMode="auto">
          <a:xfrm>
            <a:off x="0" y="3212976"/>
            <a:ext cx="5287018" cy="3645024"/>
          </a:xfrm>
          <a:prstGeom prst="rect">
            <a:avLst/>
          </a:prstGeom>
          <a:noFill/>
        </p:spPr>
      </p:pic>
      <p:pic>
        <p:nvPicPr>
          <p:cNvPr id="10" name="Picture 15" descr="C:\Eigene Dateien\FERCAN\GLANUM FigKap einheimisch 2.JPG"/>
          <p:cNvPicPr>
            <a:picLocks noChangeAspect="1" noChangeArrowheads="1"/>
          </p:cNvPicPr>
          <p:nvPr/>
        </p:nvPicPr>
        <p:blipFill>
          <a:blip r:embed="rId4" cstate="print"/>
          <a:srcRect/>
          <a:stretch>
            <a:fillRect/>
          </a:stretch>
        </p:blipFill>
        <p:spPr bwMode="auto">
          <a:xfrm>
            <a:off x="6600825" y="152400"/>
            <a:ext cx="2238375" cy="2286000"/>
          </a:xfrm>
          <a:prstGeom prst="rect">
            <a:avLst/>
          </a:prstGeom>
          <a:noFill/>
        </p:spPr>
      </p:pic>
      <p:pic>
        <p:nvPicPr>
          <p:cNvPr id="80898" name="Picture 2" descr="http://voyages.ideoz.fr/wp-content/plugins/wp-o-matic/cache/b6d8a_Glanum09383.jpg"/>
          <p:cNvPicPr>
            <a:picLocks noChangeAspect="1" noChangeArrowheads="1"/>
          </p:cNvPicPr>
          <p:nvPr/>
        </p:nvPicPr>
        <p:blipFill>
          <a:blip r:embed="rId5" cstate="print"/>
          <a:srcRect/>
          <a:stretch>
            <a:fillRect/>
          </a:stretch>
        </p:blipFill>
        <p:spPr bwMode="auto">
          <a:xfrm>
            <a:off x="5148064" y="2812110"/>
            <a:ext cx="3995936" cy="2993154"/>
          </a:xfrm>
          <a:prstGeom prst="rect">
            <a:avLst/>
          </a:prstGeom>
          <a:noFill/>
        </p:spPr>
      </p:pic>
    </p:spTree>
    <p:extLst>
      <p:ext uri="{BB962C8B-B14F-4D97-AF65-F5344CB8AC3E}">
        <p14:creationId xmlns:p14="http://schemas.microsoft.com/office/powerpoint/2010/main" val="293782902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0898"/>
                                        </p:tgtEl>
                                        <p:attrNameLst>
                                          <p:attrName>style.visibility</p:attrName>
                                        </p:attrNameLst>
                                      </p:cBhvr>
                                      <p:to>
                                        <p:strVal val="visible"/>
                                      </p:to>
                                    </p:set>
                                    <p:animEffect transition="in" filter="fade">
                                      <p:cBhvr>
                                        <p:cTn id="7" dur="1000"/>
                                        <p:tgtEl>
                                          <p:spTgt spid="80898"/>
                                        </p:tgtEl>
                                      </p:cBhvr>
                                    </p:animEffect>
                                    <p:anim calcmode="lin" valueType="num">
                                      <p:cBhvr>
                                        <p:cTn id="8" dur="1000" fill="hold"/>
                                        <p:tgtEl>
                                          <p:spTgt spid="80898"/>
                                        </p:tgtEl>
                                        <p:attrNameLst>
                                          <p:attrName>ppt_x</p:attrName>
                                        </p:attrNameLst>
                                      </p:cBhvr>
                                      <p:tavLst>
                                        <p:tav tm="0">
                                          <p:val>
                                            <p:strVal val="#ppt_x"/>
                                          </p:val>
                                        </p:tav>
                                        <p:tav tm="100000">
                                          <p:val>
                                            <p:strVal val="#ppt_x"/>
                                          </p:val>
                                        </p:tav>
                                      </p:tavLst>
                                    </p:anim>
                                    <p:anim calcmode="lin" valueType="num">
                                      <p:cBhvr>
                                        <p:cTn id="9" dur="1000" fill="hold"/>
                                        <p:tgtEl>
                                          <p:spTgt spid="808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Dokumente und Einstellungen\Ralph\Eigene Dateien\Artikel\Accordia - Roman provence 2003 2007\Fig 3 - Glanum MAP 2006 1 Small.JPG"/>
          <p:cNvPicPr>
            <a:picLocks noChangeAspect="1" noChangeArrowheads="1"/>
          </p:cNvPicPr>
          <p:nvPr/>
        </p:nvPicPr>
        <p:blipFill>
          <a:blip r:embed="rId2" cstate="print"/>
          <a:srcRect b="51091"/>
          <a:stretch>
            <a:fillRect/>
          </a:stretch>
        </p:blipFill>
        <p:spPr bwMode="auto">
          <a:xfrm>
            <a:off x="457200" y="990600"/>
            <a:ext cx="6934200" cy="2667000"/>
          </a:xfrm>
          <a:prstGeom prst="rect">
            <a:avLst/>
          </a:prstGeom>
          <a:noFill/>
        </p:spPr>
      </p:pic>
      <p:pic>
        <p:nvPicPr>
          <p:cNvPr id="79876" name="Picture 4" descr="http://antique.mrugala.net/Rome/France,%20Glanum/Chapiteau%20a%20tete%20provenant%20du%20prytanee,%20Figure%20feminine%20%286%29.jpg"/>
          <p:cNvPicPr>
            <a:picLocks noChangeAspect="1" noChangeArrowheads="1"/>
          </p:cNvPicPr>
          <p:nvPr/>
        </p:nvPicPr>
        <p:blipFill>
          <a:blip r:embed="rId3" cstate="print">
            <a:clrChange>
              <a:clrFrom>
                <a:srgbClr val="F6F5F3"/>
              </a:clrFrom>
              <a:clrTo>
                <a:srgbClr val="F6F5F3">
                  <a:alpha val="0"/>
                </a:srgbClr>
              </a:clrTo>
            </a:clrChange>
          </a:blip>
          <a:srcRect/>
          <a:stretch>
            <a:fillRect/>
          </a:stretch>
        </p:blipFill>
        <p:spPr bwMode="auto">
          <a:xfrm>
            <a:off x="6158210" y="0"/>
            <a:ext cx="2985790" cy="3816424"/>
          </a:xfrm>
          <a:prstGeom prst="rect">
            <a:avLst/>
          </a:prstGeom>
          <a:noFill/>
        </p:spPr>
      </p:pic>
      <p:sp>
        <p:nvSpPr>
          <p:cNvPr id="4"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sp>
        <p:nvSpPr>
          <p:cNvPr id="6" name="Oval 9"/>
          <p:cNvSpPr>
            <a:spLocks noChangeArrowheads="1"/>
          </p:cNvSpPr>
          <p:nvPr/>
        </p:nvSpPr>
        <p:spPr bwMode="auto">
          <a:xfrm>
            <a:off x="3124200" y="1524000"/>
            <a:ext cx="2438400" cy="1981200"/>
          </a:xfrm>
          <a:prstGeom prst="ellipse">
            <a:avLst/>
          </a:prstGeom>
          <a:noFill/>
          <a:ln w="38100">
            <a:solidFill>
              <a:schemeClr val="accent1"/>
            </a:solidFill>
            <a:round/>
            <a:headEnd/>
            <a:tailEnd/>
          </a:ln>
          <a:effectLst/>
        </p:spPr>
        <p:txBody>
          <a:bodyPr wrap="none" anchor="ctr"/>
          <a:lstStyle/>
          <a:p>
            <a:endParaRPr lang="en-GB"/>
          </a:p>
        </p:txBody>
      </p:sp>
      <p:pic>
        <p:nvPicPr>
          <p:cNvPr id="79874" name="Picture 2" descr="http://bcs.fltr.ucl.ac.be/fe/11/gaul/IMAG/09GlanumChapiteau.jpg"/>
          <p:cNvPicPr>
            <a:picLocks noChangeAspect="1" noChangeArrowheads="1"/>
          </p:cNvPicPr>
          <p:nvPr/>
        </p:nvPicPr>
        <p:blipFill>
          <a:blip r:embed="rId4" cstate="print">
            <a:clrChange>
              <a:clrFrom>
                <a:srgbClr val="FBFBFB"/>
              </a:clrFrom>
              <a:clrTo>
                <a:srgbClr val="FBFBFB">
                  <a:alpha val="0"/>
                </a:srgbClr>
              </a:clrTo>
            </a:clrChange>
          </a:blip>
          <a:srcRect/>
          <a:stretch>
            <a:fillRect/>
          </a:stretch>
        </p:blipFill>
        <p:spPr bwMode="auto">
          <a:xfrm>
            <a:off x="4572000" y="2708920"/>
            <a:ext cx="4305300" cy="3448051"/>
          </a:xfrm>
          <a:prstGeom prst="rect">
            <a:avLst/>
          </a:prstGeom>
          <a:noFill/>
        </p:spPr>
      </p:pic>
      <p:pic>
        <p:nvPicPr>
          <p:cNvPr id="8" name="Picture 58"/>
          <p:cNvPicPr/>
          <p:nvPr/>
        </p:nvPicPr>
        <p:blipFill>
          <a:blip r:embed="rId5" cstate="print">
            <a:extLst>
              <a:ext uri="{28A0092B-C50C-407E-A947-70E740481C1C}">
                <a14:useLocalDpi xmlns:a14="http://schemas.microsoft.com/office/drawing/2010/main" val="0"/>
              </a:ext>
            </a:extLst>
          </a:blip>
          <a:stretch>
            <a:fillRect/>
          </a:stretch>
        </p:blipFill>
        <p:spPr>
          <a:xfrm>
            <a:off x="0" y="2343150"/>
            <a:ext cx="2483768" cy="3534122"/>
          </a:xfrm>
          <a:prstGeom prst="rect">
            <a:avLst/>
          </a:prstGeom>
        </p:spPr>
      </p:pic>
      <p:pic>
        <p:nvPicPr>
          <p:cNvPr id="9" name="Picture 34"/>
          <p:cNvPicPr/>
          <p:nvPr/>
        </p:nvPicPr>
        <p:blipFill>
          <a:blip r:embed="rId6" cstate="print">
            <a:clrChange>
              <a:clrFrom>
                <a:srgbClr val="FFFFFF"/>
              </a:clrFrom>
              <a:clrTo>
                <a:srgbClr val="FFFFFF">
                  <a:alpha val="0"/>
                </a:srgbClr>
              </a:clrTo>
            </a:clrChange>
            <a:extLst>
              <a:ext uri="{BEBA8EAE-BF5A-486C-A8C5-ECC9F3942E4B}">
                <a14:imgProps xmlns:a14="http://schemas.microsoft.com/office/drawing/2010/main">
                  <a14:imgLayer r:embed="rId7">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2555776" y="3140968"/>
            <a:ext cx="2304256" cy="3600400"/>
          </a:xfrm>
          <a:prstGeom prst="rect">
            <a:avLst/>
          </a:prstGeom>
        </p:spPr>
      </p:pic>
    </p:spTree>
    <p:extLst>
      <p:ext uri="{BB962C8B-B14F-4D97-AF65-F5344CB8AC3E}">
        <p14:creationId xmlns:p14="http://schemas.microsoft.com/office/powerpoint/2010/main" val="731104428"/>
      </p:ext>
    </p:extLst>
  </p:cSld>
  <p:clrMapOvr>
    <a:masterClrMapping/>
  </p:clrMapOvr>
  <p:transition spd="slow">
    <p:randomBar dir="vert"/>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3" descr="C:\Dokumente und Einstellungen\Ralph\Eigene Dateien\Artikel\Accordia - Roman provence 2003 2007\Fig 3 - Glanum MAP 2006 1 Small.JPG"/>
          <p:cNvPicPr>
            <a:picLocks noChangeAspect="1" noChangeArrowheads="1"/>
          </p:cNvPicPr>
          <p:nvPr/>
        </p:nvPicPr>
        <p:blipFill>
          <a:blip r:embed="rId2" cstate="print"/>
          <a:srcRect b="51091"/>
          <a:stretch>
            <a:fillRect/>
          </a:stretch>
        </p:blipFill>
        <p:spPr bwMode="auto">
          <a:xfrm>
            <a:off x="457200" y="990600"/>
            <a:ext cx="6934200" cy="2667000"/>
          </a:xfrm>
          <a:prstGeom prst="rect">
            <a:avLst/>
          </a:prstGeom>
          <a:noFill/>
        </p:spPr>
      </p:pic>
      <p:sp>
        <p:nvSpPr>
          <p:cNvPr id="10"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pic>
        <p:nvPicPr>
          <p:cNvPr id="4" name="Picture 939"/>
          <p:cNvPicPr/>
          <p:nvPr/>
        </p:nvPicPr>
        <p:blipFill>
          <a:blip r:embed="rId3" cstate="print">
            <a:extLst>
              <a:ext uri="{28A0092B-C50C-407E-A947-70E740481C1C}">
                <a14:useLocalDpi xmlns:a14="http://schemas.microsoft.com/office/drawing/2010/main" val="0"/>
              </a:ext>
            </a:extLst>
          </a:blip>
          <a:stretch>
            <a:fillRect/>
          </a:stretch>
        </p:blipFill>
        <p:spPr>
          <a:xfrm>
            <a:off x="4452477" y="3068960"/>
            <a:ext cx="2880320" cy="3789040"/>
          </a:xfrm>
          <a:prstGeom prst="rect">
            <a:avLst/>
          </a:prstGeom>
        </p:spPr>
      </p:pic>
      <p:pic>
        <p:nvPicPr>
          <p:cNvPr id="2" name="Picture 92"/>
          <p:cNvPicPr/>
          <p:nvPr/>
        </p:nvPicPr>
        <p:blipFill rotWithShape="1">
          <a:blip r:embed="rId4" cstate="print">
            <a:duotone>
              <a:prstClr val="black"/>
              <a:srgbClr val="D9C3A5">
                <a:tint val="50000"/>
                <a:satMod val="180000"/>
              </a:srgbClr>
            </a:duotone>
            <a:extLst>
              <a:ext uri="{28A0092B-C50C-407E-A947-70E740481C1C}">
                <a14:useLocalDpi xmlns:a14="http://schemas.microsoft.com/office/drawing/2010/main" val="0"/>
              </a:ext>
            </a:extLst>
          </a:blip>
          <a:srcRect l="2942"/>
          <a:stretch/>
        </p:blipFill>
        <p:spPr bwMode="auto">
          <a:xfrm>
            <a:off x="5004048" y="116632"/>
            <a:ext cx="3923928" cy="20179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53640926-AAD7-44D8-BBD7-CCE9431645EC}">
              <a14:shadowObscured xmlns:a14="http://schemas.microsoft.com/office/drawing/2010/main"/>
            </a:ext>
          </a:extLst>
        </p:spPr>
      </p:pic>
      <p:pic>
        <p:nvPicPr>
          <p:cNvPr id="3" name="Picture 21"/>
          <p:cNvPicPr/>
          <p:nvPr/>
        </p:nvPicPr>
        <p:blipFill>
          <a:blip r:embed="rId5" cstate="print">
            <a:clrChange>
              <a:clrFrom>
                <a:srgbClr val="FEFEFC"/>
              </a:clrFrom>
              <a:clrTo>
                <a:srgbClr val="FEFEFC">
                  <a:alpha val="0"/>
                </a:srgbClr>
              </a:clrTo>
            </a:clrChange>
            <a:extLst>
              <a:ext uri="{28A0092B-C50C-407E-A947-70E740481C1C}">
                <a14:useLocalDpi xmlns:a14="http://schemas.microsoft.com/office/drawing/2010/main" val="0"/>
              </a:ext>
            </a:extLst>
          </a:blip>
          <a:stretch>
            <a:fillRect/>
          </a:stretch>
        </p:blipFill>
        <p:spPr>
          <a:xfrm>
            <a:off x="5892637" y="2305050"/>
            <a:ext cx="3275856" cy="2924150"/>
          </a:xfrm>
          <a:prstGeom prst="rect">
            <a:avLst/>
          </a:prstGeom>
        </p:spPr>
      </p:pic>
      <p:pic>
        <p:nvPicPr>
          <p:cNvPr id="7" name="Picture 957"/>
          <p:cNvPicPr/>
          <p:nvPr/>
        </p:nvPicPr>
        <p:blipFill>
          <a:blip r:embed="rId6" cstate="print">
            <a:extLst>
              <a:ext uri="{28A0092B-C50C-407E-A947-70E740481C1C}">
                <a14:useLocalDpi xmlns:a14="http://schemas.microsoft.com/office/drawing/2010/main" val="0"/>
              </a:ext>
            </a:extLst>
          </a:blip>
          <a:stretch>
            <a:fillRect/>
          </a:stretch>
        </p:blipFill>
        <p:spPr>
          <a:xfrm>
            <a:off x="0" y="3657601"/>
            <a:ext cx="2411760" cy="3200400"/>
          </a:xfrm>
          <a:prstGeom prst="rect">
            <a:avLst/>
          </a:prstGeom>
        </p:spPr>
      </p:pic>
      <p:sp>
        <p:nvSpPr>
          <p:cNvPr id="9" name="TextBox 8"/>
          <p:cNvSpPr txBox="1"/>
          <p:nvPr/>
        </p:nvSpPr>
        <p:spPr>
          <a:xfrm>
            <a:off x="215516" y="6463745"/>
            <a:ext cx="2448272" cy="307777"/>
          </a:xfrm>
          <a:prstGeom prst="rect">
            <a:avLst/>
          </a:prstGeom>
          <a:noFill/>
        </p:spPr>
        <p:txBody>
          <a:bodyPr wrap="square" rtlCol="0">
            <a:spAutoFit/>
          </a:bodyPr>
          <a:lstStyle/>
          <a:p>
            <a:r>
              <a:rPr lang="en-GB" sz="1400" dirty="0" err="1"/>
              <a:t>Gundestrup</a:t>
            </a:r>
            <a:r>
              <a:rPr lang="en-GB" sz="1400" dirty="0"/>
              <a:t> cauldron</a:t>
            </a:r>
          </a:p>
        </p:txBody>
      </p:sp>
      <p:pic>
        <p:nvPicPr>
          <p:cNvPr id="11" name="Picture 188"/>
          <p:cNvPicPr/>
          <p:nvPr/>
        </p:nvPicPr>
        <p:blipFill>
          <a:blip r:embed="rId7" cstate="print">
            <a:extLst>
              <a:ext uri="{28A0092B-C50C-407E-A947-70E740481C1C}">
                <a14:useLocalDpi xmlns:a14="http://schemas.microsoft.com/office/drawing/2010/main" val="0"/>
              </a:ext>
            </a:extLst>
          </a:blip>
          <a:stretch>
            <a:fillRect/>
          </a:stretch>
        </p:blipFill>
        <p:spPr>
          <a:xfrm>
            <a:off x="205424" y="1916832"/>
            <a:ext cx="2800433" cy="2004949"/>
          </a:xfrm>
          <a:prstGeom prst="rect">
            <a:avLst/>
          </a:prstGeom>
        </p:spPr>
      </p:pic>
      <p:sp>
        <p:nvSpPr>
          <p:cNvPr id="5" name="TextBox 4"/>
          <p:cNvSpPr txBox="1"/>
          <p:nvPr/>
        </p:nvSpPr>
        <p:spPr>
          <a:xfrm>
            <a:off x="827584" y="2417885"/>
            <a:ext cx="2520280" cy="646331"/>
          </a:xfrm>
          <a:prstGeom prst="rect">
            <a:avLst/>
          </a:prstGeom>
          <a:noFill/>
        </p:spPr>
        <p:txBody>
          <a:bodyPr wrap="square" rtlCol="0">
            <a:spAutoFit/>
          </a:bodyPr>
          <a:lstStyle/>
          <a:p>
            <a:r>
              <a:rPr lang="en-GB" dirty="0"/>
              <a:t>BELENOS</a:t>
            </a:r>
            <a:br>
              <a:rPr lang="en-GB" i="1" dirty="0"/>
            </a:br>
            <a:r>
              <a:rPr lang="en-GB" i="1" dirty="0"/>
              <a:t>(Apollo </a:t>
            </a:r>
            <a:r>
              <a:rPr lang="en-GB" i="1" dirty="0" err="1"/>
              <a:t>Belenus</a:t>
            </a:r>
            <a:r>
              <a:rPr lang="en-GB" i="1" dirty="0"/>
              <a:t>)</a:t>
            </a:r>
          </a:p>
        </p:txBody>
      </p:sp>
    </p:spTree>
    <p:extLst>
      <p:ext uri="{BB962C8B-B14F-4D97-AF65-F5344CB8AC3E}">
        <p14:creationId xmlns:p14="http://schemas.microsoft.com/office/powerpoint/2010/main" val="12027952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nodeType="afterEffect">
                                  <p:stCondLst>
                                    <p:cond delay="75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1000"/>
                                        <p:tgtEl>
                                          <p:spTgt spid="9"/>
                                        </p:tgtEl>
                                      </p:cBhvr>
                                    </p:animEffect>
                                    <p:anim calcmode="lin" valueType="num">
                                      <p:cBhvr>
                                        <p:cTn id="23" dur="1000" fill="hold"/>
                                        <p:tgtEl>
                                          <p:spTgt spid="9"/>
                                        </p:tgtEl>
                                        <p:attrNameLst>
                                          <p:attrName>ppt_x</p:attrName>
                                        </p:attrNameLst>
                                      </p:cBhvr>
                                      <p:tavLst>
                                        <p:tav tm="0">
                                          <p:val>
                                            <p:strVal val="#ppt_x"/>
                                          </p:val>
                                        </p:tav>
                                        <p:tav tm="100000">
                                          <p:val>
                                            <p:strVal val="#ppt_x"/>
                                          </p:val>
                                        </p:tav>
                                      </p:tavLst>
                                    </p:anim>
                                    <p:anim calcmode="lin" valueType="num">
                                      <p:cBhvr>
                                        <p:cTn id="2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5"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descr="C:\Dokumente und Einstellungen\Ralph\Eigene Dateien\Artikel\Accordia - Roman provence 2003 2007\Fig 3 - Glanum MAP 2006 1 Small.JPG"/>
          <p:cNvPicPr>
            <a:picLocks noChangeAspect="1" noChangeArrowheads="1"/>
          </p:cNvPicPr>
          <p:nvPr/>
        </p:nvPicPr>
        <p:blipFill>
          <a:blip r:embed="rId2" cstate="print"/>
          <a:srcRect b="51091"/>
          <a:stretch>
            <a:fillRect/>
          </a:stretch>
        </p:blipFill>
        <p:spPr bwMode="auto">
          <a:xfrm>
            <a:off x="457200" y="990600"/>
            <a:ext cx="6934200" cy="2667000"/>
          </a:xfrm>
          <a:prstGeom prst="rect">
            <a:avLst/>
          </a:prstGeom>
          <a:noFill/>
        </p:spPr>
      </p:pic>
      <p:sp>
        <p:nvSpPr>
          <p:cNvPr id="8"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sp>
        <p:nvSpPr>
          <p:cNvPr id="9" name="Oval 9"/>
          <p:cNvSpPr>
            <a:spLocks noChangeArrowheads="1"/>
          </p:cNvSpPr>
          <p:nvPr/>
        </p:nvSpPr>
        <p:spPr bwMode="auto">
          <a:xfrm>
            <a:off x="1835696" y="1268760"/>
            <a:ext cx="1440160" cy="1296144"/>
          </a:xfrm>
          <a:prstGeom prst="ellipse">
            <a:avLst/>
          </a:prstGeom>
          <a:noFill/>
          <a:ln w="38100">
            <a:solidFill>
              <a:schemeClr val="accent1"/>
            </a:solidFill>
            <a:round/>
            <a:headEnd/>
            <a:tailEnd/>
          </a:ln>
          <a:effectLst/>
        </p:spPr>
        <p:txBody>
          <a:bodyPr wrap="none" anchor="ctr"/>
          <a:lstStyle/>
          <a:p>
            <a:endParaRPr lang="en-GB"/>
          </a:p>
        </p:txBody>
      </p:sp>
      <p:pic>
        <p:nvPicPr>
          <p:cNvPr id="2" name="Picture 55"/>
          <p:cNvPicPr/>
          <p:nvPr/>
        </p:nvPicPr>
        <p:blipFill>
          <a:blip r:embed="rId3" cstate="print">
            <a:extLst>
              <a:ext uri="{28A0092B-C50C-407E-A947-70E740481C1C}">
                <a14:useLocalDpi xmlns:a14="http://schemas.microsoft.com/office/drawing/2010/main" val="0"/>
              </a:ext>
            </a:extLst>
          </a:blip>
          <a:stretch>
            <a:fillRect/>
          </a:stretch>
        </p:blipFill>
        <p:spPr>
          <a:xfrm>
            <a:off x="6317185" y="2298948"/>
            <a:ext cx="2736304" cy="378904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3" name="Picture 180"/>
          <p:cNvPicPr/>
          <p:nvPr/>
        </p:nvPicPr>
        <p:blipFill rotWithShape="1">
          <a:blip r:embed="rId4" cstate="print">
            <a:extLst>
              <a:ext uri="{28A0092B-C50C-407E-A947-70E740481C1C}">
                <a14:useLocalDpi xmlns:a14="http://schemas.microsoft.com/office/drawing/2010/main" val="0"/>
              </a:ext>
            </a:extLst>
          </a:blip>
          <a:srcRect l="3311" r="1985" b="8463"/>
          <a:stretch/>
        </p:blipFill>
        <p:spPr bwMode="auto">
          <a:xfrm>
            <a:off x="4067944" y="404664"/>
            <a:ext cx="4638833" cy="1728192"/>
          </a:xfrm>
          <a:prstGeom prst="rect">
            <a:avLst/>
          </a:prstGeom>
          <a:ln>
            <a:noFill/>
          </a:ln>
          <a:extLst>
            <a:ext uri="{53640926-AAD7-44D8-BBD7-CCE9431645EC}">
              <a14:shadowObscured xmlns:a14="http://schemas.microsoft.com/office/drawing/2010/main"/>
            </a:ext>
          </a:extLst>
        </p:spPr>
      </p:pic>
      <p:pic>
        <p:nvPicPr>
          <p:cNvPr id="4" name="Picture 53"/>
          <p:cNvPicPr/>
          <p:nvPr/>
        </p:nvPicPr>
        <p:blipFill>
          <a:blip r:embed="rId5" cstate="print">
            <a:extLst>
              <a:ext uri="{28A0092B-C50C-407E-A947-70E740481C1C}">
                <a14:useLocalDpi xmlns:a14="http://schemas.microsoft.com/office/drawing/2010/main" val="0"/>
              </a:ext>
            </a:extLst>
          </a:blip>
          <a:stretch>
            <a:fillRect/>
          </a:stretch>
        </p:blipFill>
        <p:spPr>
          <a:xfrm>
            <a:off x="1619672" y="2132856"/>
            <a:ext cx="5112568" cy="30243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830"/>
          <p:cNvPicPr/>
          <p:nvPr/>
        </p:nvPicPr>
        <p:blipFill rotWithShape="1">
          <a:blip r:embed="rId6" cstate="print">
            <a:extLst>
              <a:ext uri="{28A0092B-C50C-407E-A947-70E740481C1C}">
                <a14:useLocalDpi xmlns:a14="http://schemas.microsoft.com/office/drawing/2010/main" val="0"/>
              </a:ext>
            </a:extLst>
          </a:blip>
          <a:srcRect l="18919" r="25676"/>
          <a:stretch/>
        </p:blipFill>
        <p:spPr bwMode="auto">
          <a:xfrm>
            <a:off x="35614" y="3873624"/>
            <a:ext cx="2221263" cy="3006832"/>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215516" y="6463745"/>
            <a:ext cx="2448272" cy="307777"/>
          </a:xfrm>
          <a:prstGeom prst="rect">
            <a:avLst/>
          </a:prstGeom>
          <a:noFill/>
        </p:spPr>
        <p:txBody>
          <a:bodyPr wrap="square" rtlCol="0">
            <a:spAutoFit/>
          </a:bodyPr>
          <a:lstStyle/>
          <a:p>
            <a:r>
              <a:rPr lang="en-GB" sz="1400" dirty="0" err="1"/>
              <a:t>Gundestrup</a:t>
            </a:r>
            <a:r>
              <a:rPr lang="en-GB" sz="1400" dirty="0"/>
              <a:t> cauldron</a:t>
            </a:r>
          </a:p>
        </p:txBody>
      </p:sp>
    </p:spTree>
    <p:extLst>
      <p:ext uri="{BB962C8B-B14F-4D97-AF65-F5344CB8AC3E}">
        <p14:creationId xmlns:p14="http://schemas.microsoft.com/office/powerpoint/2010/main" val="41399454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C:\Dokumente und Einstellungen\Ralph\Eigene Dateien\Artikel\Accordia - Roman provence 2003 2007\Fig 3 - Glanum MAP 2006 1 Small.JPG"/>
          <p:cNvPicPr>
            <a:picLocks noChangeAspect="1" noChangeArrowheads="1"/>
          </p:cNvPicPr>
          <p:nvPr/>
        </p:nvPicPr>
        <p:blipFill>
          <a:blip r:embed="rId2" cstate="print"/>
          <a:srcRect b="51091"/>
          <a:stretch>
            <a:fillRect/>
          </a:stretch>
        </p:blipFill>
        <p:spPr bwMode="auto">
          <a:xfrm>
            <a:off x="457200" y="990600"/>
            <a:ext cx="6934200" cy="2667000"/>
          </a:xfrm>
          <a:prstGeom prst="rect">
            <a:avLst/>
          </a:prstGeom>
          <a:noFill/>
        </p:spPr>
      </p:pic>
      <p:sp>
        <p:nvSpPr>
          <p:cNvPr id="4"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sp>
        <p:nvSpPr>
          <p:cNvPr id="5" name="Oval 9"/>
          <p:cNvSpPr>
            <a:spLocks noChangeArrowheads="1"/>
          </p:cNvSpPr>
          <p:nvPr/>
        </p:nvSpPr>
        <p:spPr bwMode="auto">
          <a:xfrm>
            <a:off x="1763688" y="2060848"/>
            <a:ext cx="1368152" cy="1080120"/>
          </a:xfrm>
          <a:prstGeom prst="ellipse">
            <a:avLst/>
          </a:prstGeom>
          <a:noFill/>
          <a:ln w="38100">
            <a:solidFill>
              <a:schemeClr val="accent1"/>
            </a:solidFill>
            <a:round/>
            <a:headEnd/>
            <a:tailEnd/>
          </a:ln>
          <a:effectLst/>
        </p:spPr>
        <p:txBody>
          <a:bodyPr wrap="none" anchor="ctr"/>
          <a:lstStyle/>
          <a:p>
            <a:endParaRPr lang="en-GB"/>
          </a:p>
        </p:txBody>
      </p:sp>
      <p:pic>
        <p:nvPicPr>
          <p:cNvPr id="2" name="Picture 977"/>
          <p:cNvPicPr/>
          <p:nvPr/>
        </p:nvPicPr>
        <p:blipFill rotWithShape="1">
          <a:blip r:embed="rId3" cstate="print">
            <a:duotone>
              <a:prstClr val="black"/>
              <a:srgbClr val="D9C3A5">
                <a:tint val="50000"/>
                <a:satMod val="180000"/>
              </a:srgbClr>
            </a:duotone>
            <a:extLst>
              <a:ext uri="{28A0092B-C50C-407E-A947-70E740481C1C}">
                <a14:useLocalDpi xmlns:a14="http://schemas.microsoft.com/office/drawing/2010/main" val="0"/>
              </a:ext>
            </a:extLst>
          </a:blip>
          <a:srcRect l="1201" t="2502"/>
          <a:stretch/>
        </p:blipFill>
        <p:spPr bwMode="auto">
          <a:xfrm>
            <a:off x="1979712" y="3501008"/>
            <a:ext cx="6984776" cy="27809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19255910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C:\Dokumente und Einstellungen\Ralph\Eigene Dateien\Artikel\Accordia - Roman provence 2003 2007\Fig 3 - Glanum MAP 2006 1 Small.JPG"/>
          <p:cNvPicPr>
            <a:picLocks noChangeAspect="1" noChangeArrowheads="1"/>
          </p:cNvPicPr>
          <p:nvPr/>
        </p:nvPicPr>
        <p:blipFill>
          <a:blip r:embed="rId2" cstate="print"/>
          <a:srcRect b="51091"/>
          <a:stretch>
            <a:fillRect/>
          </a:stretch>
        </p:blipFill>
        <p:spPr bwMode="auto">
          <a:xfrm>
            <a:off x="457200" y="990600"/>
            <a:ext cx="6934200" cy="2667000"/>
          </a:xfrm>
          <a:prstGeom prst="rect">
            <a:avLst/>
          </a:prstGeom>
          <a:noFill/>
        </p:spPr>
      </p:pic>
      <p:sp>
        <p:nvSpPr>
          <p:cNvPr id="5"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sp>
        <p:nvSpPr>
          <p:cNvPr id="6" name="Oval 9"/>
          <p:cNvSpPr>
            <a:spLocks noChangeArrowheads="1"/>
          </p:cNvSpPr>
          <p:nvPr/>
        </p:nvSpPr>
        <p:spPr bwMode="auto">
          <a:xfrm>
            <a:off x="1259632" y="2132856"/>
            <a:ext cx="1008112" cy="936104"/>
          </a:xfrm>
          <a:prstGeom prst="ellipse">
            <a:avLst/>
          </a:prstGeom>
          <a:noFill/>
          <a:ln w="38100">
            <a:solidFill>
              <a:schemeClr val="accent1"/>
            </a:solidFill>
            <a:round/>
            <a:headEnd/>
            <a:tailEnd/>
          </a:ln>
          <a:effectLst/>
        </p:spPr>
        <p:txBody>
          <a:bodyPr wrap="none" anchor="ctr"/>
          <a:lstStyle/>
          <a:p>
            <a:endParaRPr lang="en-GB"/>
          </a:p>
        </p:txBody>
      </p:sp>
      <p:pic>
        <p:nvPicPr>
          <p:cNvPr id="81922" name="Picture 2" descr="http://www.clg-leprinceringuet.ac-aix-marseille.fr/spip/IMG/jpg/DSCF1718bis.jpg"/>
          <p:cNvPicPr>
            <a:picLocks noChangeAspect="1" noChangeArrowheads="1"/>
          </p:cNvPicPr>
          <p:nvPr/>
        </p:nvPicPr>
        <p:blipFill>
          <a:blip r:embed="rId3" cstate="print"/>
          <a:srcRect/>
          <a:stretch>
            <a:fillRect/>
          </a:stretch>
        </p:blipFill>
        <p:spPr bwMode="auto">
          <a:xfrm>
            <a:off x="611560" y="3724274"/>
            <a:ext cx="4171950" cy="3133726"/>
          </a:xfrm>
          <a:prstGeom prst="rect">
            <a:avLst/>
          </a:prstGeom>
          <a:noFill/>
        </p:spPr>
      </p:pic>
      <p:sp>
        <p:nvSpPr>
          <p:cNvPr id="7" name="Textfeld 6"/>
          <p:cNvSpPr txBox="1"/>
          <p:nvPr/>
        </p:nvSpPr>
        <p:spPr>
          <a:xfrm>
            <a:off x="4860032" y="4248122"/>
            <a:ext cx="3816424" cy="2031325"/>
          </a:xfrm>
          <a:prstGeom prst="rect">
            <a:avLst/>
          </a:prstGeom>
          <a:noFill/>
        </p:spPr>
        <p:txBody>
          <a:bodyPr wrap="square" rtlCol="0">
            <a:spAutoFit/>
          </a:bodyPr>
          <a:lstStyle/>
          <a:p>
            <a:pPr marL="285750" indent="-285750">
              <a:buFont typeface="Arial" panose="020B0604020202020204" pitchFamily="34" charset="0"/>
              <a:buChar char="•"/>
            </a:pPr>
            <a:r>
              <a:rPr lang="en-GB" dirty="0"/>
              <a:t>a native/”Celtic” god</a:t>
            </a:r>
            <a:br>
              <a:rPr lang="en-GB" dirty="0"/>
            </a:br>
            <a:r>
              <a:rPr lang="en-GB" dirty="0" err="1"/>
              <a:t>Glan</a:t>
            </a:r>
            <a:r>
              <a:rPr lang="en-GB" dirty="0"/>
              <a:t>/</a:t>
            </a:r>
            <a:r>
              <a:rPr lang="en-GB" dirty="0" err="1"/>
              <a:t>Glanis</a:t>
            </a:r>
            <a:r>
              <a:rPr lang="en-GB" dirty="0"/>
              <a:t> </a:t>
            </a:r>
          </a:p>
          <a:p>
            <a:pPr marL="285750" indent="-285750">
              <a:buFont typeface="Arial" panose="020B0604020202020204" pitchFamily="34" charset="0"/>
              <a:buChar char="•"/>
            </a:pPr>
            <a:r>
              <a:rPr lang="en-GB" dirty="0"/>
              <a:t>an eponymous deity, </a:t>
            </a:r>
            <a:br>
              <a:rPr lang="en-GB" dirty="0"/>
            </a:br>
            <a:r>
              <a:rPr lang="en-GB" dirty="0"/>
              <a:t>at the origin of this town?</a:t>
            </a:r>
          </a:p>
          <a:p>
            <a:pPr marL="285750" indent="-285750">
              <a:buFont typeface="Arial" panose="020B0604020202020204" pitchFamily="34" charset="0"/>
              <a:buChar char="•"/>
            </a:pPr>
            <a:r>
              <a:rPr lang="en-GB" dirty="0"/>
              <a:t>Or an invention of Roman times?</a:t>
            </a:r>
          </a:p>
          <a:p>
            <a:pPr marL="285750" indent="-285750">
              <a:buFont typeface="Arial" panose="020B0604020202020204" pitchFamily="34" charset="0"/>
              <a:buChar char="•"/>
            </a:pPr>
            <a:r>
              <a:rPr lang="en-GB" dirty="0"/>
              <a:t>Problem: only 1 attestation…</a:t>
            </a:r>
            <a:br>
              <a:rPr lang="en-GB" dirty="0"/>
            </a:br>
            <a:r>
              <a:rPr lang="en-GB" dirty="0"/>
              <a:t>(and 2 for the </a:t>
            </a:r>
            <a:r>
              <a:rPr lang="en-GB" dirty="0" err="1"/>
              <a:t>Glanic</a:t>
            </a:r>
            <a:r>
              <a:rPr lang="en-GB" dirty="0"/>
              <a:t> mothers)</a:t>
            </a:r>
          </a:p>
        </p:txBody>
      </p:sp>
    </p:spTree>
    <p:extLst>
      <p:ext uri="{BB962C8B-B14F-4D97-AF65-F5344CB8AC3E}">
        <p14:creationId xmlns:p14="http://schemas.microsoft.com/office/powerpoint/2010/main" val="12556012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1000"/>
                                        <p:tgtEl>
                                          <p:spTgt spid="81922"/>
                                        </p:tgtEl>
                                      </p:cBhvr>
                                    </p:animEffect>
                                    <p:anim calcmode="lin" valueType="num">
                                      <p:cBhvr>
                                        <p:cTn id="8" dur="1000" fill="hold"/>
                                        <p:tgtEl>
                                          <p:spTgt spid="81922"/>
                                        </p:tgtEl>
                                        <p:attrNameLst>
                                          <p:attrName>ppt_x</p:attrName>
                                        </p:attrNameLst>
                                      </p:cBhvr>
                                      <p:tavLst>
                                        <p:tav tm="0">
                                          <p:val>
                                            <p:strVal val="#ppt_x"/>
                                          </p:val>
                                        </p:tav>
                                        <p:tav tm="100000">
                                          <p:val>
                                            <p:strVal val="#ppt_x"/>
                                          </p:val>
                                        </p:tav>
                                      </p:tavLst>
                                    </p:anim>
                                    <p:anim calcmode="lin" valueType="num">
                                      <p:cBhvr>
                                        <p:cTn id="9" dur="1000" fill="hold"/>
                                        <p:tgtEl>
                                          <p:spTgt spid="8192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3"/>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pic>
        <p:nvPicPr>
          <p:cNvPr id="59397" name="Picture 5" descr="C:\Dokumente und Einstellungen\Ralph\Eigene Dateien\Artikel\Accordia - Roman provence 2003 2007\Fig 3 - Glanum MAP 2006 1 Small.JPG"/>
          <p:cNvPicPr>
            <a:picLocks noChangeAspect="1" noChangeArrowheads="1"/>
          </p:cNvPicPr>
          <p:nvPr/>
        </p:nvPicPr>
        <p:blipFill>
          <a:blip r:embed="rId2" cstate="print"/>
          <a:srcRect/>
          <a:stretch>
            <a:fillRect/>
          </a:stretch>
        </p:blipFill>
        <p:spPr bwMode="auto">
          <a:xfrm>
            <a:off x="457200" y="990600"/>
            <a:ext cx="6934200" cy="54530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9399" name="Oval 7"/>
          <p:cNvSpPr>
            <a:spLocks noChangeArrowheads="1"/>
          </p:cNvSpPr>
          <p:nvPr/>
        </p:nvSpPr>
        <p:spPr bwMode="auto">
          <a:xfrm>
            <a:off x="1295400" y="2286000"/>
            <a:ext cx="914400" cy="838200"/>
          </a:xfrm>
          <a:prstGeom prst="ellipse">
            <a:avLst/>
          </a:prstGeom>
          <a:noFill/>
          <a:ln w="38100">
            <a:solidFill>
              <a:schemeClr val="accent1"/>
            </a:solidFill>
            <a:round/>
            <a:headEnd/>
            <a:tailEnd/>
          </a:ln>
          <a:effectLst/>
        </p:spPr>
        <p:txBody>
          <a:bodyPr wrap="none" anchor="ctr"/>
          <a:lstStyle/>
          <a:p>
            <a:endParaRPr lang="en-GB"/>
          </a:p>
        </p:txBody>
      </p:sp>
      <p:sp>
        <p:nvSpPr>
          <p:cNvPr id="59400" name="Oval 8"/>
          <p:cNvSpPr>
            <a:spLocks noChangeArrowheads="1"/>
          </p:cNvSpPr>
          <p:nvPr/>
        </p:nvSpPr>
        <p:spPr bwMode="auto">
          <a:xfrm>
            <a:off x="838200" y="5562600"/>
            <a:ext cx="1676400" cy="838200"/>
          </a:xfrm>
          <a:prstGeom prst="ellipse">
            <a:avLst/>
          </a:prstGeom>
          <a:noFill/>
          <a:ln w="38100">
            <a:solidFill>
              <a:schemeClr val="accent1"/>
            </a:solidFill>
            <a:round/>
            <a:headEnd/>
            <a:tailEnd/>
          </a:ln>
          <a:effectLst/>
        </p:spPr>
        <p:txBody>
          <a:bodyPr wrap="none" anchor="ctr"/>
          <a:lstStyle/>
          <a:p>
            <a:endParaRPr lang="en-GB"/>
          </a:p>
        </p:txBody>
      </p:sp>
      <p:sp>
        <p:nvSpPr>
          <p:cNvPr id="59401" name="Oval 9"/>
          <p:cNvSpPr>
            <a:spLocks noChangeArrowheads="1"/>
          </p:cNvSpPr>
          <p:nvPr/>
        </p:nvSpPr>
        <p:spPr bwMode="auto">
          <a:xfrm>
            <a:off x="1905000" y="1295400"/>
            <a:ext cx="1219200" cy="990600"/>
          </a:xfrm>
          <a:prstGeom prst="ellipse">
            <a:avLst/>
          </a:prstGeom>
          <a:noFill/>
          <a:ln w="38100">
            <a:solidFill>
              <a:schemeClr val="accent1"/>
            </a:solidFill>
            <a:round/>
            <a:headEnd/>
            <a:tailEnd/>
          </a:ln>
          <a:effectLst/>
        </p:spPr>
        <p:txBody>
          <a:bodyPr wrap="none" anchor="ctr"/>
          <a:lstStyle/>
          <a:p>
            <a:endParaRPr lang="en-GB"/>
          </a:p>
        </p:txBody>
      </p:sp>
      <p:sp>
        <p:nvSpPr>
          <p:cNvPr id="59402" name="Oval 10"/>
          <p:cNvSpPr>
            <a:spLocks noChangeArrowheads="1"/>
          </p:cNvSpPr>
          <p:nvPr/>
        </p:nvSpPr>
        <p:spPr bwMode="auto">
          <a:xfrm rot="1200000">
            <a:off x="2468563" y="4032250"/>
            <a:ext cx="4143375" cy="2732088"/>
          </a:xfrm>
          <a:prstGeom prst="ellipse">
            <a:avLst/>
          </a:prstGeom>
          <a:noFill/>
          <a:ln w="38100">
            <a:solidFill>
              <a:schemeClr val="accent1"/>
            </a:solidFill>
            <a:round/>
            <a:headEnd/>
            <a:tailEnd/>
          </a:ln>
          <a:effectLst/>
        </p:spPr>
        <p:txBody>
          <a:bodyPr wrap="none" anchor="ctr"/>
          <a:lstStyle/>
          <a:p>
            <a:endParaRPr lang="en-GB"/>
          </a:p>
        </p:txBody>
      </p:sp>
      <p:sp>
        <p:nvSpPr>
          <p:cNvPr id="59403" name="Oval 11"/>
          <p:cNvSpPr>
            <a:spLocks noChangeArrowheads="1"/>
          </p:cNvSpPr>
          <p:nvPr/>
        </p:nvSpPr>
        <p:spPr bwMode="auto">
          <a:xfrm>
            <a:off x="3124200" y="1524000"/>
            <a:ext cx="2438400" cy="1981200"/>
          </a:xfrm>
          <a:prstGeom prst="ellipse">
            <a:avLst/>
          </a:prstGeom>
          <a:noFill/>
          <a:ln w="38100">
            <a:solidFill>
              <a:schemeClr val="accent1"/>
            </a:solidFill>
            <a:round/>
            <a:headEnd/>
            <a:tailEnd/>
          </a:ln>
          <a:effectLst/>
        </p:spPr>
        <p:txBody>
          <a:bodyPr wrap="none" anchor="ctr"/>
          <a:lstStyle/>
          <a:p>
            <a:endParaRPr lang="en-GB"/>
          </a:p>
        </p:txBody>
      </p:sp>
      <p:pic>
        <p:nvPicPr>
          <p:cNvPr id="59404" name="Picture 12" descr="C:\Eigene Dateien\FERCAN\glanum060b twin temple.jpg"/>
          <p:cNvPicPr>
            <a:picLocks noChangeAspect="1" noChangeArrowheads="1"/>
          </p:cNvPicPr>
          <p:nvPr/>
        </p:nvPicPr>
        <p:blipFill>
          <a:blip r:embed="rId3" cstate="print">
            <a:lum bright="-18000" contrast="12000"/>
          </a:blip>
          <a:srcRect t="6097" b="8537"/>
          <a:stretch>
            <a:fillRect/>
          </a:stretch>
        </p:blipFill>
        <p:spPr bwMode="auto">
          <a:xfrm>
            <a:off x="6429375" y="0"/>
            <a:ext cx="2714625" cy="3429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32054701"/>
      </p:ext>
    </p:extLst>
  </p:cSld>
  <p:clrMapOvr>
    <a:masterClrMapping/>
  </p:clrMapOvr>
  <p:transition spd="slow">
    <p:randomBar dir="vert"/>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pic>
        <p:nvPicPr>
          <p:cNvPr id="108547" name="Picture 3" descr="C:\Dokumente und Einstellungen\Ralph\Eigene Dateien\Artikel\Accordia - Roman provence 2003 2007\Fig 3 - Glanum MAP 2006 1 Small.JPG"/>
          <p:cNvPicPr>
            <a:picLocks noChangeAspect="1" noChangeArrowheads="1"/>
          </p:cNvPicPr>
          <p:nvPr/>
        </p:nvPicPr>
        <p:blipFill>
          <a:blip r:embed="rId2" cstate="print"/>
          <a:srcRect/>
          <a:stretch>
            <a:fillRect/>
          </a:stretch>
        </p:blipFill>
        <p:spPr bwMode="auto">
          <a:xfrm>
            <a:off x="457200" y="990600"/>
            <a:ext cx="6934200" cy="54530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8549" name="Oval 5"/>
          <p:cNvSpPr>
            <a:spLocks noChangeArrowheads="1"/>
          </p:cNvSpPr>
          <p:nvPr/>
        </p:nvSpPr>
        <p:spPr bwMode="auto">
          <a:xfrm>
            <a:off x="1295400" y="2286000"/>
            <a:ext cx="914400" cy="838200"/>
          </a:xfrm>
          <a:prstGeom prst="ellipse">
            <a:avLst/>
          </a:prstGeom>
          <a:noFill/>
          <a:ln w="38100">
            <a:solidFill>
              <a:schemeClr val="accent1"/>
            </a:solidFill>
            <a:round/>
            <a:headEnd/>
            <a:tailEnd/>
          </a:ln>
          <a:effectLst/>
        </p:spPr>
        <p:txBody>
          <a:bodyPr wrap="none" anchor="ctr"/>
          <a:lstStyle/>
          <a:p>
            <a:endParaRPr lang="en-GB"/>
          </a:p>
        </p:txBody>
      </p:sp>
      <p:sp>
        <p:nvSpPr>
          <p:cNvPr id="108550" name="Oval 6"/>
          <p:cNvSpPr>
            <a:spLocks noChangeArrowheads="1"/>
          </p:cNvSpPr>
          <p:nvPr/>
        </p:nvSpPr>
        <p:spPr bwMode="auto">
          <a:xfrm>
            <a:off x="838200" y="5562600"/>
            <a:ext cx="1676400" cy="838200"/>
          </a:xfrm>
          <a:prstGeom prst="ellipse">
            <a:avLst/>
          </a:prstGeom>
          <a:noFill/>
          <a:ln w="38100">
            <a:solidFill>
              <a:schemeClr val="accent1"/>
            </a:solidFill>
            <a:round/>
            <a:headEnd/>
            <a:tailEnd/>
          </a:ln>
          <a:effectLst/>
        </p:spPr>
        <p:txBody>
          <a:bodyPr wrap="none" anchor="ctr"/>
          <a:lstStyle/>
          <a:p>
            <a:endParaRPr lang="en-GB"/>
          </a:p>
        </p:txBody>
      </p:sp>
      <p:sp>
        <p:nvSpPr>
          <p:cNvPr id="108551" name="Oval 7"/>
          <p:cNvSpPr>
            <a:spLocks noChangeArrowheads="1"/>
          </p:cNvSpPr>
          <p:nvPr/>
        </p:nvSpPr>
        <p:spPr bwMode="auto">
          <a:xfrm>
            <a:off x="1905000" y="1295400"/>
            <a:ext cx="1219200" cy="990600"/>
          </a:xfrm>
          <a:prstGeom prst="ellipse">
            <a:avLst/>
          </a:prstGeom>
          <a:noFill/>
          <a:ln w="38100">
            <a:solidFill>
              <a:schemeClr val="accent1"/>
            </a:solidFill>
            <a:round/>
            <a:headEnd/>
            <a:tailEnd/>
          </a:ln>
          <a:effectLst/>
        </p:spPr>
        <p:txBody>
          <a:bodyPr wrap="none" anchor="ctr"/>
          <a:lstStyle/>
          <a:p>
            <a:endParaRPr lang="en-GB"/>
          </a:p>
        </p:txBody>
      </p:sp>
      <p:sp>
        <p:nvSpPr>
          <p:cNvPr id="108552" name="Oval 8"/>
          <p:cNvSpPr>
            <a:spLocks noChangeArrowheads="1"/>
          </p:cNvSpPr>
          <p:nvPr/>
        </p:nvSpPr>
        <p:spPr bwMode="auto">
          <a:xfrm rot="1200000">
            <a:off x="2468563" y="4032250"/>
            <a:ext cx="4143375" cy="2732088"/>
          </a:xfrm>
          <a:prstGeom prst="ellipse">
            <a:avLst/>
          </a:prstGeom>
          <a:noFill/>
          <a:ln w="38100">
            <a:solidFill>
              <a:schemeClr val="accent1"/>
            </a:solidFill>
            <a:round/>
            <a:headEnd/>
            <a:tailEnd/>
          </a:ln>
          <a:effectLst/>
        </p:spPr>
        <p:txBody>
          <a:bodyPr wrap="none" anchor="ctr"/>
          <a:lstStyle/>
          <a:p>
            <a:endParaRPr lang="en-GB"/>
          </a:p>
        </p:txBody>
      </p:sp>
      <p:sp>
        <p:nvSpPr>
          <p:cNvPr id="108553" name="Oval 9"/>
          <p:cNvSpPr>
            <a:spLocks noChangeArrowheads="1"/>
          </p:cNvSpPr>
          <p:nvPr/>
        </p:nvSpPr>
        <p:spPr bwMode="auto">
          <a:xfrm>
            <a:off x="3124200" y="1524000"/>
            <a:ext cx="2438400" cy="1981200"/>
          </a:xfrm>
          <a:prstGeom prst="ellipse">
            <a:avLst/>
          </a:prstGeom>
          <a:noFill/>
          <a:ln w="38100">
            <a:solidFill>
              <a:schemeClr val="accent1"/>
            </a:solidFill>
            <a:round/>
            <a:headEnd/>
            <a:tailEnd/>
          </a:ln>
          <a:effectLst/>
        </p:spPr>
        <p:txBody>
          <a:bodyPr wrap="none" anchor="ctr"/>
          <a:lstStyle/>
          <a:p>
            <a:endParaRPr lang="en-GB"/>
          </a:p>
        </p:txBody>
      </p:sp>
      <p:pic>
        <p:nvPicPr>
          <p:cNvPr id="108555" name="Picture 11" descr="C:\Eigene Dateien\FERCAN\Glanum Reco Forum temples geminees.JPG"/>
          <p:cNvPicPr>
            <a:picLocks noChangeAspect="1" noChangeArrowheads="1"/>
          </p:cNvPicPr>
          <p:nvPr/>
        </p:nvPicPr>
        <p:blipFill>
          <a:blip r:embed="rId3" cstate="print"/>
          <a:srcRect l="22580"/>
          <a:stretch>
            <a:fillRect/>
          </a:stretch>
        </p:blipFill>
        <p:spPr bwMode="auto">
          <a:xfrm>
            <a:off x="409575" y="152078"/>
            <a:ext cx="4267200" cy="34893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Picture 12" descr="C:\Eigene Dateien\FERCAN\glanum060b twin temple.jpg"/>
          <p:cNvPicPr>
            <a:picLocks noChangeAspect="1" noChangeArrowheads="1"/>
          </p:cNvPicPr>
          <p:nvPr/>
        </p:nvPicPr>
        <p:blipFill>
          <a:blip r:embed="rId4" cstate="print">
            <a:lum bright="-18000" contrast="12000"/>
          </a:blip>
          <a:srcRect t="6097" b="8537"/>
          <a:stretch>
            <a:fillRect/>
          </a:stretch>
        </p:blipFill>
        <p:spPr bwMode="auto">
          <a:xfrm>
            <a:off x="6429375" y="0"/>
            <a:ext cx="2714625" cy="3429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333164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8555"/>
                                        </p:tgtEl>
                                        <p:attrNameLst>
                                          <p:attrName>style.visibility</p:attrName>
                                        </p:attrNameLst>
                                      </p:cBhvr>
                                      <p:to>
                                        <p:strVal val="visible"/>
                                      </p:to>
                                    </p:set>
                                    <p:animEffect transition="in" filter="fade">
                                      <p:cBhvr>
                                        <p:cTn id="14" dur="1000"/>
                                        <p:tgtEl>
                                          <p:spTgt spid="108555"/>
                                        </p:tgtEl>
                                      </p:cBhvr>
                                    </p:animEffect>
                                    <p:anim calcmode="lin" valueType="num">
                                      <p:cBhvr>
                                        <p:cTn id="15" dur="1000" fill="hold"/>
                                        <p:tgtEl>
                                          <p:spTgt spid="108555"/>
                                        </p:tgtEl>
                                        <p:attrNameLst>
                                          <p:attrName>ppt_x</p:attrName>
                                        </p:attrNameLst>
                                      </p:cBhvr>
                                      <p:tavLst>
                                        <p:tav tm="0">
                                          <p:val>
                                            <p:strVal val="#ppt_x"/>
                                          </p:val>
                                        </p:tav>
                                        <p:tav tm="100000">
                                          <p:val>
                                            <p:strVal val="#ppt_x"/>
                                          </p:val>
                                        </p:tav>
                                      </p:tavLst>
                                    </p:anim>
                                    <p:anim calcmode="lin" valueType="num">
                                      <p:cBhvr>
                                        <p:cTn id="16" dur="1000" fill="hold"/>
                                        <p:tgtEl>
                                          <p:spTgt spid="10855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pic>
        <p:nvPicPr>
          <p:cNvPr id="4" name="Picture 3" descr="C:\Dokumente und Einstellungen\Ralph\Eigene Dateien\Artikel\Accordia - Roman provence 2003 2007\Fig 3 - Glanum MAP 2006 1 Small.JPG"/>
          <p:cNvPicPr>
            <a:picLocks noChangeAspect="1" noChangeArrowheads="1"/>
          </p:cNvPicPr>
          <p:nvPr/>
        </p:nvPicPr>
        <p:blipFill>
          <a:blip r:embed="rId2" cstate="print"/>
          <a:srcRect/>
          <a:stretch>
            <a:fillRect/>
          </a:stretch>
        </p:blipFill>
        <p:spPr bwMode="auto">
          <a:xfrm>
            <a:off x="457200" y="990600"/>
            <a:ext cx="6934200" cy="5453063"/>
          </a:xfrm>
          <a:prstGeom prst="rect">
            <a:avLst/>
          </a:prstGeom>
          <a:noFill/>
        </p:spPr>
      </p:pic>
      <p:sp>
        <p:nvSpPr>
          <p:cNvPr id="5" name="Oval 5"/>
          <p:cNvSpPr>
            <a:spLocks noChangeArrowheads="1"/>
          </p:cNvSpPr>
          <p:nvPr/>
        </p:nvSpPr>
        <p:spPr bwMode="auto">
          <a:xfrm>
            <a:off x="1295400" y="2286000"/>
            <a:ext cx="914400" cy="838200"/>
          </a:xfrm>
          <a:prstGeom prst="ellipse">
            <a:avLst/>
          </a:prstGeom>
          <a:noFill/>
          <a:ln w="38100">
            <a:solidFill>
              <a:schemeClr val="accent1"/>
            </a:solidFill>
            <a:round/>
            <a:headEnd/>
            <a:tailEnd/>
          </a:ln>
          <a:effectLst/>
        </p:spPr>
        <p:txBody>
          <a:bodyPr wrap="none" anchor="ctr"/>
          <a:lstStyle/>
          <a:p>
            <a:endParaRPr lang="en-GB"/>
          </a:p>
        </p:txBody>
      </p:sp>
      <p:sp>
        <p:nvSpPr>
          <p:cNvPr id="6" name="Oval 6"/>
          <p:cNvSpPr>
            <a:spLocks noChangeArrowheads="1"/>
          </p:cNvSpPr>
          <p:nvPr/>
        </p:nvSpPr>
        <p:spPr bwMode="auto">
          <a:xfrm>
            <a:off x="838200" y="5562600"/>
            <a:ext cx="1676400" cy="838200"/>
          </a:xfrm>
          <a:prstGeom prst="ellipse">
            <a:avLst/>
          </a:prstGeom>
          <a:noFill/>
          <a:ln w="38100">
            <a:solidFill>
              <a:schemeClr val="accent1"/>
            </a:solidFill>
            <a:round/>
            <a:headEnd/>
            <a:tailEnd/>
          </a:ln>
          <a:effectLst/>
        </p:spPr>
        <p:txBody>
          <a:bodyPr wrap="none" anchor="ctr"/>
          <a:lstStyle/>
          <a:p>
            <a:endParaRPr lang="en-GB"/>
          </a:p>
        </p:txBody>
      </p:sp>
      <p:sp>
        <p:nvSpPr>
          <p:cNvPr id="7" name="Oval 7"/>
          <p:cNvSpPr>
            <a:spLocks noChangeArrowheads="1"/>
          </p:cNvSpPr>
          <p:nvPr/>
        </p:nvSpPr>
        <p:spPr bwMode="auto">
          <a:xfrm>
            <a:off x="1905000" y="1295400"/>
            <a:ext cx="1219200" cy="990600"/>
          </a:xfrm>
          <a:prstGeom prst="ellipse">
            <a:avLst/>
          </a:prstGeom>
          <a:noFill/>
          <a:ln w="38100">
            <a:solidFill>
              <a:schemeClr val="accent1"/>
            </a:solidFill>
            <a:round/>
            <a:headEnd/>
            <a:tailEnd/>
          </a:ln>
          <a:effectLst/>
        </p:spPr>
        <p:txBody>
          <a:bodyPr wrap="none" anchor="ctr"/>
          <a:lstStyle/>
          <a:p>
            <a:endParaRPr lang="en-GB"/>
          </a:p>
        </p:txBody>
      </p:sp>
      <p:sp>
        <p:nvSpPr>
          <p:cNvPr id="8" name="Oval 8"/>
          <p:cNvSpPr>
            <a:spLocks noChangeArrowheads="1"/>
          </p:cNvSpPr>
          <p:nvPr/>
        </p:nvSpPr>
        <p:spPr bwMode="auto">
          <a:xfrm rot="1200000">
            <a:off x="2468563" y="4032250"/>
            <a:ext cx="4143375" cy="2732088"/>
          </a:xfrm>
          <a:prstGeom prst="ellipse">
            <a:avLst/>
          </a:prstGeom>
          <a:noFill/>
          <a:ln w="38100">
            <a:solidFill>
              <a:schemeClr val="accent1"/>
            </a:solidFill>
            <a:round/>
            <a:headEnd/>
            <a:tailEnd/>
          </a:ln>
          <a:effectLst/>
        </p:spPr>
        <p:txBody>
          <a:bodyPr wrap="none" anchor="ctr"/>
          <a:lstStyle/>
          <a:p>
            <a:endParaRPr lang="en-GB"/>
          </a:p>
        </p:txBody>
      </p:sp>
      <p:sp>
        <p:nvSpPr>
          <p:cNvPr id="9" name="Oval 9"/>
          <p:cNvSpPr>
            <a:spLocks noChangeArrowheads="1"/>
          </p:cNvSpPr>
          <p:nvPr/>
        </p:nvSpPr>
        <p:spPr bwMode="auto">
          <a:xfrm>
            <a:off x="3124200" y="1524000"/>
            <a:ext cx="2438400" cy="1981200"/>
          </a:xfrm>
          <a:prstGeom prst="ellipse">
            <a:avLst/>
          </a:prstGeom>
          <a:noFill/>
          <a:ln w="38100">
            <a:solidFill>
              <a:schemeClr val="accent1"/>
            </a:solidFill>
            <a:round/>
            <a:headEnd/>
            <a:tailEnd/>
          </a:ln>
          <a:effectLst/>
        </p:spPr>
        <p:txBody>
          <a:bodyPr wrap="none" anchor="ctr"/>
          <a:lstStyle/>
          <a:p>
            <a:endParaRPr lang="en-GB"/>
          </a:p>
        </p:txBody>
      </p:sp>
      <p:pic>
        <p:nvPicPr>
          <p:cNvPr id="78850" name="Picture 2" descr="http://4.bp.blogspot.com/-CsqoZm002q4/T1jrY09xQ_I/AAAAAAAAIfc/YxRK1vDYDko/s640/DSC_3410.JPG"/>
          <p:cNvPicPr>
            <a:picLocks noChangeAspect="1" noChangeArrowheads="1"/>
          </p:cNvPicPr>
          <p:nvPr/>
        </p:nvPicPr>
        <p:blipFill>
          <a:blip r:embed="rId3" cstate="print"/>
          <a:srcRect/>
          <a:stretch>
            <a:fillRect/>
          </a:stretch>
        </p:blipFill>
        <p:spPr bwMode="auto">
          <a:xfrm>
            <a:off x="1992168" y="116632"/>
            <a:ext cx="7031278" cy="40770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537242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1000"/>
                                        <p:tgtEl>
                                          <p:spTgt spid="78850"/>
                                        </p:tgtEl>
                                      </p:cBhvr>
                                    </p:animEffect>
                                    <p:anim calcmode="lin" valueType="num">
                                      <p:cBhvr>
                                        <p:cTn id="8" dur="1000" fill="hold"/>
                                        <p:tgtEl>
                                          <p:spTgt spid="78850"/>
                                        </p:tgtEl>
                                        <p:attrNameLst>
                                          <p:attrName>ppt_x</p:attrName>
                                        </p:attrNameLst>
                                      </p:cBhvr>
                                      <p:tavLst>
                                        <p:tav tm="0">
                                          <p:val>
                                            <p:strVal val="#ppt_x"/>
                                          </p:val>
                                        </p:tav>
                                        <p:tav tm="100000">
                                          <p:val>
                                            <p:strVal val="#ppt_x"/>
                                          </p:val>
                                        </p:tav>
                                      </p:tavLst>
                                    </p:anim>
                                    <p:anim calcmode="lin" valueType="num">
                                      <p:cBhvr>
                                        <p:cTn id="9" dur="1000" fill="hold"/>
                                        <p:tgtEl>
                                          <p:spTgt spid="788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pic>
        <p:nvPicPr>
          <p:cNvPr id="3" name="Picture 3" descr="C:\Dokumente und Einstellungen\Ralph\Eigene Dateien\Artikel\Accordia - Roman provence 2003 2007\Fig 3 - Glanum MAP 2006 1 Small.JPG"/>
          <p:cNvPicPr>
            <a:picLocks noChangeAspect="1" noChangeArrowheads="1"/>
          </p:cNvPicPr>
          <p:nvPr/>
        </p:nvPicPr>
        <p:blipFill>
          <a:blip r:embed="rId2" cstate="print"/>
          <a:srcRect/>
          <a:stretch>
            <a:fillRect/>
          </a:stretch>
        </p:blipFill>
        <p:spPr bwMode="auto">
          <a:xfrm>
            <a:off x="457200" y="990600"/>
            <a:ext cx="6934200" cy="5453063"/>
          </a:xfrm>
          <a:prstGeom prst="rect">
            <a:avLst/>
          </a:prstGeom>
          <a:noFill/>
        </p:spPr>
      </p:pic>
      <p:sp>
        <p:nvSpPr>
          <p:cNvPr id="4" name="Oval 5"/>
          <p:cNvSpPr>
            <a:spLocks noChangeArrowheads="1"/>
          </p:cNvSpPr>
          <p:nvPr/>
        </p:nvSpPr>
        <p:spPr bwMode="auto">
          <a:xfrm>
            <a:off x="1295400" y="2286000"/>
            <a:ext cx="914400" cy="838200"/>
          </a:xfrm>
          <a:prstGeom prst="ellipse">
            <a:avLst/>
          </a:prstGeom>
          <a:noFill/>
          <a:ln w="38100">
            <a:solidFill>
              <a:schemeClr val="accent1"/>
            </a:solidFill>
            <a:round/>
            <a:headEnd/>
            <a:tailEnd/>
          </a:ln>
          <a:effectLst/>
        </p:spPr>
        <p:txBody>
          <a:bodyPr wrap="none" anchor="ctr"/>
          <a:lstStyle/>
          <a:p>
            <a:endParaRPr lang="en-GB"/>
          </a:p>
        </p:txBody>
      </p:sp>
      <p:sp>
        <p:nvSpPr>
          <p:cNvPr id="6" name="Oval 7"/>
          <p:cNvSpPr>
            <a:spLocks noChangeArrowheads="1"/>
          </p:cNvSpPr>
          <p:nvPr/>
        </p:nvSpPr>
        <p:spPr bwMode="auto">
          <a:xfrm>
            <a:off x="1905000" y="1295400"/>
            <a:ext cx="1219200" cy="990600"/>
          </a:xfrm>
          <a:prstGeom prst="ellipse">
            <a:avLst/>
          </a:prstGeom>
          <a:noFill/>
          <a:ln w="38100">
            <a:solidFill>
              <a:schemeClr val="accent1"/>
            </a:solidFill>
            <a:round/>
            <a:headEnd/>
            <a:tailEnd/>
          </a:ln>
          <a:effectLst/>
        </p:spPr>
        <p:txBody>
          <a:bodyPr wrap="none" anchor="ctr"/>
          <a:lstStyle/>
          <a:p>
            <a:endParaRPr lang="en-GB"/>
          </a:p>
        </p:txBody>
      </p:sp>
      <p:sp>
        <p:nvSpPr>
          <p:cNvPr id="7" name="Oval 8"/>
          <p:cNvSpPr>
            <a:spLocks noChangeArrowheads="1"/>
          </p:cNvSpPr>
          <p:nvPr/>
        </p:nvSpPr>
        <p:spPr bwMode="auto">
          <a:xfrm rot="1200000">
            <a:off x="2674147" y="3663529"/>
            <a:ext cx="1846663" cy="1934885"/>
          </a:xfrm>
          <a:prstGeom prst="ellipse">
            <a:avLst/>
          </a:prstGeom>
          <a:noFill/>
          <a:ln w="76200">
            <a:solidFill>
              <a:srgbClr val="00B0F0"/>
            </a:solidFill>
            <a:round/>
            <a:headEnd/>
            <a:tailEnd/>
          </a:ln>
          <a:effectLst/>
        </p:spPr>
        <p:txBody>
          <a:bodyPr wrap="none" anchor="ctr"/>
          <a:lstStyle/>
          <a:p>
            <a:endParaRPr lang="en-GB"/>
          </a:p>
        </p:txBody>
      </p:sp>
      <p:sp>
        <p:nvSpPr>
          <p:cNvPr id="8" name="Oval 9"/>
          <p:cNvSpPr>
            <a:spLocks noChangeArrowheads="1"/>
          </p:cNvSpPr>
          <p:nvPr/>
        </p:nvSpPr>
        <p:spPr bwMode="auto">
          <a:xfrm>
            <a:off x="3124200" y="1524000"/>
            <a:ext cx="2438400" cy="1981200"/>
          </a:xfrm>
          <a:prstGeom prst="ellipse">
            <a:avLst/>
          </a:prstGeom>
          <a:noFill/>
          <a:ln w="38100">
            <a:solidFill>
              <a:schemeClr val="accent1"/>
            </a:solidFill>
            <a:round/>
            <a:headEnd/>
            <a:tailEnd/>
          </a:ln>
          <a:effectLst/>
        </p:spPr>
        <p:txBody>
          <a:bodyPr wrap="none" anchor="ctr"/>
          <a:lstStyle/>
          <a:p>
            <a:endParaRPr lang="en-GB"/>
          </a:p>
        </p:txBody>
      </p:sp>
      <p:pic>
        <p:nvPicPr>
          <p:cNvPr id="10" name="Grafik 9" descr="C:\Users\Ralph\Documents\HABIL 2007\GLANUM Imp Cult Julia Augusta AE_1992_01187_1.jpg"/>
          <p:cNvPicPr/>
          <p:nvPr/>
        </p:nvPicPr>
        <p:blipFill>
          <a:blip r:embed="rId3" cstate="print"/>
          <a:srcRect/>
          <a:stretch>
            <a:fillRect/>
          </a:stretch>
        </p:blipFill>
        <p:spPr bwMode="auto">
          <a:xfrm>
            <a:off x="2627784" y="0"/>
            <a:ext cx="3528392" cy="3861048"/>
          </a:xfrm>
          <a:prstGeom prst="rect">
            <a:avLst/>
          </a:prstGeom>
          <a:noFill/>
          <a:ln w="9525">
            <a:noFill/>
            <a:miter lim="800000"/>
            <a:headEnd/>
            <a:tailEnd/>
          </a:ln>
        </p:spPr>
      </p:pic>
      <p:pic>
        <p:nvPicPr>
          <p:cNvPr id="11" name="Grafik 10" descr="C:\Users\Ralph\Documents\HABIL 2007\GLANUM Imp Cult AE_1992_01188_1.jpg"/>
          <p:cNvPicPr/>
          <p:nvPr/>
        </p:nvPicPr>
        <p:blipFill>
          <a:blip r:embed="rId4" cstate="print"/>
          <a:srcRect/>
          <a:stretch>
            <a:fillRect/>
          </a:stretch>
        </p:blipFill>
        <p:spPr bwMode="auto">
          <a:xfrm>
            <a:off x="5724128" y="836712"/>
            <a:ext cx="3419872" cy="3672408"/>
          </a:xfrm>
          <a:prstGeom prst="rect">
            <a:avLst/>
          </a:prstGeom>
          <a:noFill/>
          <a:ln w="9525">
            <a:noFill/>
            <a:miter lim="800000"/>
            <a:headEnd/>
            <a:tailEnd/>
          </a:ln>
        </p:spPr>
      </p:pic>
      <p:sp>
        <p:nvSpPr>
          <p:cNvPr id="5" name="Rectangle 4"/>
          <p:cNvSpPr/>
          <p:nvPr/>
        </p:nvSpPr>
        <p:spPr>
          <a:xfrm>
            <a:off x="3203848" y="2348880"/>
            <a:ext cx="2808312" cy="648072"/>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216765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par>
                          <p:cTn id="15" fill="hold">
                            <p:stCondLst>
                              <p:cond delay="1500"/>
                            </p:stCondLst>
                            <p:childTnLst>
                              <p:par>
                                <p:cTn id="16" presetID="21" presetClass="entr" presetSubtype="1"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heel(1)">
                                      <p:cBhvr>
                                        <p:cTn id="18"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pic>
        <p:nvPicPr>
          <p:cNvPr id="109571" name="Picture 3" descr="C:\Dokumente und Einstellungen\Ralph\Eigene Dateien\Artikel\Accordia - Roman provence 2003 2007\Fig 3 - Glanum MAP 2006 1 Small.JPG"/>
          <p:cNvPicPr>
            <a:picLocks noChangeAspect="1" noChangeArrowheads="1"/>
          </p:cNvPicPr>
          <p:nvPr/>
        </p:nvPicPr>
        <p:blipFill>
          <a:blip r:embed="rId2" cstate="print"/>
          <a:srcRect/>
          <a:stretch>
            <a:fillRect/>
          </a:stretch>
        </p:blipFill>
        <p:spPr bwMode="auto">
          <a:xfrm>
            <a:off x="457200" y="990600"/>
            <a:ext cx="6934200" cy="5453063"/>
          </a:xfrm>
          <a:prstGeom prst="rect">
            <a:avLst/>
          </a:prstGeom>
          <a:noFill/>
        </p:spPr>
      </p:pic>
      <p:sp>
        <p:nvSpPr>
          <p:cNvPr id="109573" name="Oval 5"/>
          <p:cNvSpPr>
            <a:spLocks noChangeArrowheads="1"/>
          </p:cNvSpPr>
          <p:nvPr/>
        </p:nvSpPr>
        <p:spPr bwMode="auto">
          <a:xfrm>
            <a:off x="1295400" y="2286000"/>
            <a:ext cx="914400" cy="838200"/>
          </a:xfrm>
          <a:prstGeom prst="ellipse">
            <a:avLst/>
          </a:prstGeom>
          <a:noFill/>
          <a:ln w="38100">
            <a:solidFill>
              <a:schemeClr val="accent1"/>
            </a:solidFill>
            <a:round/>
            <a:headEnd/>
            <a:tailEnd/>
          </a:ln>
          <a:effectLst/>
        </p:spPr>
        <p:txBody>
          <a:bodyPr wrap="none" anchor="ctr"/>
          <a:lstStyle/>
          <a:p>
            <a:endParaRPr lang="en-GB"/>
          </a:p>
        </p:txBody>
      </p:sp>
      <p:sp>
        <p:nvSpPr>
          <p:cNvPr id="109574" name="Oval 6"/>
          <p:cNvSpPr>
            <a:spLocks noChangeArrowheads="1"/>
          </p:cNvSpPr>
          <p:nvPr/>
        </p:nvSpPr>
        <p:spPr bwMode="auto">
          <a:xfrm>
            <a:off x="838200" y="5562600"/>
            <a:ext cx="1676400" cy="838200"/>
          </a:xfrm>
          <a:prstGeom prst="ellipse">
            <a:avLst/>
          </a:prstGeom>
          <a:noFill/>
          <a:ln w="38100">
            <a:solidFill>
              <a:schemeClr val="accent1"/>
            </a:solidFill>
            <a:round/>
            <a:headEnd/>
            <a:tailEnd/>
          </a:ln>
          <a:effectLst/>
        </p:spPr>
        <p:txBody>
          <a:bodyPr wrap="none" anchor="ctr"/>
          <a:lstStyle/>
          <a:p>
            <a:endParaRPr lang="en-GB"/>
          </a:p>
        </p:txBody>
      </p:sp>
      <p:sp>
        <p:nvSpPr>
          <p:cNvPr id="109575" name="Oval 7"/>
          <p:cNvSpPr>
            <a:spLocks noChangeArrowheads="1"/>
          </p:cNvSpPr>
          <p:nvPr/>
        </p:nvSpPr>
        <p:spPr bwMode="auto">
          <a:xfrm>
            <a:off x="1905000" y="1295400"/>
            <a:ext cx="1219200" cy="990600"/>
          </a:xfrm>
          <a:prstGeom prst="ellipse">
            <a:avLst/>
          </a:prstGeom>
          <a:noFill/>
          <a:ln w="38100">
            <a:solidFill>
              <a:schemeClr val="accent1"/>
            </a:solidFill>
            <a:round/>
            <a:headEnd/>
            <a:tailEnd/>
          </a:ln>
          <a:effectLst/>
        </p:spPr>
        <p:txBody>
          <a:bodyPr wrap="none" anchor="ctr"/>
          <a:lstStyle/>
          <a:p>
            <a:endParaRPr lang="en-GB"/>
          </a:p>
        </p:txBody>
      </p:sp>
      <p:sp>
        <p:nvSpPr>
          <p:cNvPr id="109576" name="Oval 8"/>
          <p:cNvSpPr>
            <a:spLocks noChangeArrowheads="1"/>
          </p:cNvSpPr>
          <p:nvPr/>
        </p:nvSpPr>
        <p:spPr bwMode="auto">
          <a:xfrm rot="1200000">
            <a:off x="2468563" y="4032250"/>
            <a:ext cx="4143375" cy="2732088"/>
          </a:xfrm>
          <a:prstGeom prst="ellipse">
            <a:avLst/>
          </a:prstGeom>
          <a:noFill/>
          <a:ln w="38100">
            <a:solidFill>
              <a:schemeClr val="accent1"/>
            </a:solidFill>
            <a:round/>
            <a:headEnd/>
            <a:tailEnd/>
          </a:ln>
          <a:effectLst/>
        </p:spPr>
        <p:txBody>
          <a:bodyPr wrap="none" anchor="ctr"/>
          <a:lstStyle/>
          <a:p>
            <a:endParaRPr lang="en-GB"/>
          </a:p>
        </p:txBody>
      </p:sp>
      <p:sp>
        <p:nvSpPr>
          <p:cNvPr id="109577" name="Oval 9"/>
          <p:cNvSpPr>
            <a:spLocks noChangeArrowheads="1"/>
          </p:cNvSpPr>
          <p:nvPr/>
        </p:nvSpPr>
        <p:spPr bwMode="auto">
          <a:xfrm>
            <a:off x="3124200" y="1524000"/>
            <a:ext cx="2438400" cy="1981200"/>
          </a:xfrm>
          <a:prstGeom prst="ellipse">
            <a:avLst/>
          </a:prstGeom>
          <a:noFill/>
          <a:ln w="38100">
            <a:solidFill>
              <a:schemeClr val="accent1"/>
            </a:solidFill>
            <a:round/>
            <a:headEnd/>
            <a:tailEnd/>
          </a:ln>
          <a:effectLst/>
        </p:spPr>
        <p:txBody>
          <a:bodyPr wrap="none" anchor="ctr"/>
          <a:lstStyle/>
          <a:p>
            <a:endParaRPr lang="en-GB"/>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64318" y="5648"/>
            <a:ext cx="4079682" cy="54395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9580" name="Picture 12" descr="C:\Eigene Dateien\FERCAN\Glanum Valetudo Temple.JPG"/>
          <p:cNvPicPr>
            <a:picLocks noChangeAspect="1" noChangeArrowheads="1"/>
          </p:cNvPicPr>
          <p:nvPr/>
        </p:nvPicPr>
        <p:blipFill>
          <a:blip r:embed="rId4" cstate="print">
            <a:lum bright="42000" contrast="60000"/>
            <a:grayscl/>
          </a:blip>
          <a:srcRect l="5139" t="81082" r="21625" b="1274"/>
          <a:stretch>
            <a:fillRect/>
          </a:stretch>
        </p:blipFill>
        <p:spPr bwMode="auto">
          <a:xfrm>
            <a:off x="0" y="5244175"/>
            <a:ext cx="5940152" cy="1562743"/>
          </a:xfrm>
          <a:prstGeom prst="rect">
            <a:avLst/>
          </a:prstGeom>
          <a:noFill/>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417506" y="381000"/>
            <a:ext cx="3728686" cy="49715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9582" name="Text Box 14"/>
          <p:cNvSpPr txBox="1">
            <a:spLocks noChangeArrowheads="1"/>
          </p:cNvSpPr>
          <p:nvPr/>
        </p:nvSpPr>
        <p:spPr bwMode="auto">
          <a:xfrm>
            <a:off x="32324" y="2237891"/>
            <a:ext cx="3531564" cy="1477328"/>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spcBef>
                <a:spcPct val="50000"/>
              </a:spcBef>
            </a:pPr>
            <a:r>
              <a:rPr lang="de-DE" dirty="0" err="1">
                <a:solidFill>
                  <a:srgbClr val="FFFF00"/>
                </a:solidFill>
                <a:effectLst>
                  <a:outerShdw blurRad="38100" dist="38100" dir="2700000" algn="tl">
                    <a:srgbClr val="FFFFFF"/>
                  </a:outerShdw>
                </a:effectLst>
                <a:latin typeface="Tahoma" pitchFamily="34" charset="0"/>
              </a:rPr>
              <a:t>Protagonists</a:t>
            </a:r>
            <a:endParaRPr lang="de-DE" dirty="0">
              <a:solidFill>
                <a:srgbClr val="FFFF00"/>
              </a:solidFill>
              <a:effectLst>
                <a:outerShdw blurRad="38100" dist="38100" dir="2700000" algn="tl">
                  <a:srgbClr val="FFFFFF"/>
                </a:outerShdw>
              </a:effectLst>
              <a:latin typeface="Tahoma" pitchFamily="34" charset="0"/>
            </a:endParaRPr>
          </a:p>
          <a:p>
            <a:pPr marL="285750" indent="-285750">
              <a:spcBef>
                <a:spcPct val="50000"/>
              </a:spcBef>
              <a:buFontTx/>
              <a:buChar char="-"/>
            </a:pPr>
            <a:r>
              <a:rPr lang="de-DE" dirty="0" err="1">
                <a:solidFill>
                  <a:srgbClr val="FFFF00"/>
                </a:solidFill>
                <a:effectLst>
                  <a:outerShdw blurRad="38100" dist="38100" dir="2700000" algn="tl">
                    <a:srgbClr val="FFFFFF"/>
                  </a:outerShdw>
                </a:effectLst>
                <a:latin typeface="Tahoma" pitchFamily="34" charset="0"/>
              </a:rPr>
              <a:t>Local</a:t>
            </a:r>
            <a:r>
              <a:rPr lang="de-DE" dirty="0">
                <a:solidFill>
                  <a:srgbClr val="FFFF00"/>
                </a:solidFill>
                <a:effectLst>
                  <a:outerShdw blurRad="38100" dist="38100" dir="2700000" algn="tl">
                    <a:srgbClr val="FFFFFF"/>
                  </a:outerShdw>
                </a:effectLst>
                <a:latin typeface="Tahoma" pitchFamily="34" charset="0"/>
              </a:rPr>
              <a:t> </a:t>
            </a:r>
            <a:r>
              <a:rPr lang="de-DE" dirty="0" err="1">
                <a:solidFill>
                  <a:srgbClr val="FFFF00"/>
                </a:solidFill>
                <a:effectLst>
                  <a:outerShdw blurRad="38100" dist="38100" dir="2700000" algn="tl">
                    <a:srgbClr val="FFFFFF"/>
                  </a:outerShdw>
                </a:effectLst>
                <a:latin typeface="Tahoma" pitchFamily="34" charset="0"/>
              </a:rPr>
              <a:t>elites</a:t>
            </a:r>
            <a:br>
              <a:rPr lang="de-DE" dirty="0">
                <a:solidFill>
                  <a:srgbClr val="FFFF00"/>
                </a:solidFill>
                <a:effectLst>
                  <a:outerShdw blurRad="38100" dist="38100" dir="2700000" algn="tl">
                    <a:srgbClr val="FFFFFF"/>
                  </a:outerShdw>
                </a:effectLst>
                <a:latin typeface="Tahoma" pitchFamily="34" charset="0"/>
              </a:rPr>
            </a:br>
            <a:r>
              <a:rPr lang="de-DE" dirty="0">
                <a:solidFill>
                  <a:srgbClr val="FFFF00"/>
                </a:solidFill>
                <a:effectLst>
                  <a:outerShdw blurRad="38100" dist="38100" dir="2700000" algn="tl">
                    <a:srgbClr val="FFFFFF"/>
                  </a:outerShdw>
                </a:effectLst>
                <a:latin typeface="Tahoma" pitchFamily="34" charset="0"/>
              </a:rPr>
              <a:t>(</a:t>
            </a:r>
            <a:r>
              <a:rPr lang="de-DE" dirty="0" err="1">
                <a:solidFill>
                  <a:srgbClr val="FFFF00"/>
                </a:solidFill>
                <a:effectLst>
                  <a:outerShdw blurRad="38100" dist="38100" dir="2700000" algn="tl">
                    <a:srgbClr val="FFFFFF"/>
                  </a:outerShdw>
                </a:effectLst>
                <a:latin typeface="Tahoma" pitchFamily="34" charset="0"/>
              </a:rPr>
              <a:t>mausoleum</a:t>
            </a:r>
            <a:r>
              <a:rPr lang="de-DE" dirty="0">
                <a:solidFill>
                  <a:srgbClr val="FFFF00"/>
                </a:solidFill>
                <a:effectLst>
                  <a:outerShdw blurRad="38100" dist="38100" dir="2700000" algn="tl">
                    <a:srgbClr val="FFFFFF"/>
                  </a:outerShdw>
                </a:effectLst>
                <a:latin typeface="Tahoma" pitchFamily="34" charset="0"/>
              </a:rPr>
              <a:t> </a:t>
            </a:r>
            <a:r>
              <a:rPr lang="de-DE" dirty="0" err="1">
                <a:solidFill>
                  <a:srgbClr val="FFFF00"/>
                </a:solidFill>
                <a:effectLst>
                  <a:outerShdw blurRad="38100" dist="38100" dir="2700000" algn="tl">
                    <a:srgbClr val="FFFFFF"/>
                  </a:outerShdw>
                </a:effectLst>
                <a:latin typeface="Tahoma" pitchFamily="34" charset="0"/>
              </a:rPr>
              <a:t>of</a:t>
            </a:r>
            <a:r>
              <a:rPr lang="de-DE" dirty="0">
                <a:solidFill>
                  <a:srgbClr val="FFFF00"/>
                </a:solidFill>
                <a:effectLst>
                  <a:outerShdw blurRad="38100" dist="38100" dir="2700000" algn="tl">
                    <a:srgbClr val="FFFFFF"/>
                  </a:outerShdw>
                </a:effectLst>
                <a:latin typeface="Tahoma" pitchFamily="34" charset="0"/>
              </a:rPr>
              <a:t> </a:t>
            </a:r>
            <a:r>
              <a:rPr lang="de-DE" dirty="0" err="1">
                <a:solidFill>
                  <a:srgbClr val="FFFF00"/>
                </a:solidFill>
                <a:effectLst>
                  <a:outerShdw blurRad="38100" dist="38100" dir="2700000" algn="tl">
                    <a:srgbClr val="FFFFFF"/>
                  </a:outerShdw>
                </a:effectLst>
                <a:latin typeface="Tahoma" pitchFamily="34" charset="0"/>
              </a:rPr>
              <a:t>Iulii</a:t>
            </a:r>
            <a:r>
              <a:rPr lang="de-DE" dirty="0">
                <a:solidFill>
                  <a:srgbClr val="FFFF00"/>
                </a:solidFill>
                <a:effectLst>
                  <a:outerShdw blurRad="38100" dist="38100" dir="2700000" algn="tl">
                    <a:srgbClr val="FFFFFF"/>
                  </a:outerShdw>
                </a:effectLst>
                <a:latin typeface="Tahoma" pitchFamily="34" charset="0"/>
              </a:rPr>
              <a:t>: 30s BC)</a:t>
            </a:r>
          </a:p>
          <a:p>
            <a:pPr marL="285750" indent="-285750">
              <a:spcBef>
                <a:spcPct val="50000"/>
              </a:spcBef>
              <a:buFontTx/>
              <a:buChar char="-"/>
            </a:pPr>
            <a:r>
              <a:rPr lang="de-DE" dirty="0">
                <a:solidFill>
                  <a:srgbClr val="FFFF00"/>
                </a:solidFill>
                <a:effectLst>
                  <a:outerShdw blurRad="38100" dist="38100" dir="2700000" algn="tl">
                    <a:srgbClr val="FFFFFF"/>
                  </a:outerShdw>
                </a:effectLst>
                <a:latin typeface="Tahoma" pitchFamily="34" charset="0"/>
              </a:rPr>
              <a:t>Marcus Agrippa !</a:t>
            </a:r>
          </a:p>
        </p:txBody>
      </p:sp>
    </p:spTree>
    <p:extLst>
      <p:ext uri="{BB962C8B-B14F-4D97-AF65-F5344CB8AC3E}">
        <p14:creationId xmlns:p14="http://schemas.microsoft.com/office/powerpoint/2010/main" val="32776847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109580"/>
                                        </p:tgtEl>
                                        <p:attrNameLst>
                                          <p:attrName>style.visibility</p:attrName>
                                        </p:attrNameLst>
                                      </p:cBhvr>
                                      <p:to>
                                        <p:strVal val="visible"/>
                                      </p:to>
                                    </p:set>
                                    <p:animEffect transition="in" filter="randombar(vertical)">
                                      <p:cBhvr>
                                        <p:cTn id="7" dur="500"/>
                                        <p:tgtEl>
                                          <p:spTgt spid="109580"/>
                                        </p:tgtEl>
                                      </p:cBhvr>
                                    </p:animEffect>
                                  </p:childTnLst>
                                </p:cTn>
                              </p:par>
                            </p:childTnLst>
                          </p:cTn>
                        </p:par>
                        <p:par>
                          <p:cTn id="8" fill="hold">
                            <p:stCondLst>
                              <p:cond delay="500"/>
                            </p:stCondLst>
                            <p:childTnLst>
                              <p:par>
                                <p:cTn id="9" presetID="6" presetClass="entr" presetSubtype="16" fill="hold" nodeType="afterEffect">
                                  <p:stCondLst>
                                    <p:cond delay="1500"/>
                                  </p:stCondLst>
                                  <p:childTnLst>
                                    <p:set>
                                      <p:cBhvr>
                                        <p:cTn id="10" dur="1" fill="hold">
                                          <p:stCondLst>
                                            <p:cond delay="0"/>
                                          </p:stCondLst>
                                        </p:cTn>
                                        <p:tgtEl>
                                          <p:spTgt spid="3"/>
                                        </p:tgtEl>
                                        <p:attrNameLst>
                                          <p:attrName>style.visibility</p:attrName>
                                        </p:attrNameLst>
                                      </p:cBhvr>
                                      <p:to>
                                        <p:strVal val="visible"/>
                                      </p:to>
                                    </p:set>
                                    <p:animEffect transition="in" filter="circle(in)">
                                      <p:cBhvr>
                                        <p:cTn id="11" dur="2000"/>
                                        <p:tgtEl>
                                          <p:spTgt spid="3"/>
                                        </p:tgtEl>
                                      </p:cBhvr>
                                    </p:animEffect>
                                  </p:childTnLst>
                                </p:cTn>
                              </p:par>
                            </p:childTnLst>
                          </p:cTn>
                        </p:par>
                        <p:par>
                          <p:cTn id="12" fill="hold">
                            <p:stCondLst>
                              <p:cond delay="4000"/>
                            </p:stCondLst>
                            <p:childTnLst>
                              <p:par>
                                <p:cTn id="13" presetID="42" presetClass="entr" presetSubtype="0" fill="hold"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anim calcmode="lin" valueType="num">
                                      <p:cBhvr>
                                        <p:cTn id="16" dur="1000" fill="hold"/>
                                        <p:tgtEl>
                                          <p:spTgt spid="5"/>
                                        </p:tgtEl>
                                        <p:attrNameLst>
                                          <p:attrName>ppt_x</p:attrName>
                                        </p:attrNameLst>
                                      </p:cBhvr>
                                      <p:tavLst>
                                        <p:tav tm="0">
                                          <p:val>
                                            <p:strVal val="#ppt_x"/>
                                          </p:val>
                                        </p:tav>
                                        <p:tav tm="100000">
                                          <p:val>
                                            <p:strVal val="#ppt_x"/>
                                          </p:val>
                                        </p:tav>
                                      </p:tavLst>
                                    </p:anim>
                                    <p:anim calcmode="lin" valueType="num">
                                      <p:cBhvr>
                                        <p:cTn id="1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Glanum</a:t>
            </a:r>
          </a:p>
        </p:txBody>
      </p:sp>
      <p:pic>
        <p:nvPicPr>
          <p:cNvPr id="4" name="Picture 3" descr="C:\Dokumente und Einstellungen\Ralph\Eigene Dateien\Artikel\Accordia - Roman provence 2003 2007\Fig 3 - Glanum MAP 2006 1 Small.JPG"/>
          <p:cNvPicPr>
            <a:picLocks noChangeAspect="1" noChangeArrowheads="1"/>
          </p:cNvPicPr>
          <p:nvPr/>
        </p:nvPicPr>
        <p:blipFill>
          <a:blip r:embed="rId2" cstate="print"/>
          <a:srcRect/>
          <a:stretch>
            <a:fillRect/>
          </a:stretch>
        </p:blipFill>
        <p:spPr bwMode="auto">
          <a:xfrm>
            <a:off x="457200" y="990600"/>
            <a:ext cx="6934200" cy="5453063"/>
          </a:xfrm>
          <a:prstGeom prst="rect">
            <a:avLst/>
          </a:prstGeom>
          <a:noFill/>
        </p:spPr>
      </p:pic>
      <p:sp>
        <p:nvSpPr>
          <p:cNvPr id="5" name="Oval 5"/>
          <p:cNvSpPr>
            <a:spLocks noChangeArrowheads="1"/>
          </p:cNvSpPr>
          <p:nvPr/>
        </p:nvSpPr>
        <p:spPr bwMode="auto">
          <a:xfrm>
            <a:off x="1295400" y="2286000"/>
            <a:ext cx="914400" cy="838200"/>
          </a:xfrm>
          <a:prstGeom prst="ellipse">
            <a:avLst/>
          </a:prstGeom>
          <a:noFill/>
          <a:ln w="38100">
            <a:solidFill>
              <a:schemeClr val="accent1"/>
            </a:solidFill>
            <a:round/>
            <a:headEnd/>
            <a:tailEnd/>
          </a:ln>
          <a:effectLst/>
        </p:spPr>
        <p:txBody>
          <a:bodyPr wrap="none" anchor="ctr"/>
          <a:lstStyle/>
          <a:p>
            <a:endParaRPr lang="en-GB"/>
          </a:p>
        </p:txBody>
      </p:sp>
      <p:sp>
        <p:nvSpPr>
          <p:cNvPr id="6" name="Oval 6"/>
          <p:cNvSpPr>
            <a:spLocks noChangeArrowheads="1"/>
          </p:cNvSpPr>
          <p:nvPr/>
        </p:nvSpPr>
        <p:spPr bwMode="auto">
          <a:xfrm>
            <a:off x="838200" y="5085184"/>
            <a:ext cx="1676400" cy="1315616"/>
          </a:xfrm>
          <a:prstGeom prst="ellipse">
            <a:avLst/>
          </a:prstGeom>
          <a:noFill/>
          <a:ln w="38100">
            <a:solidFill>
              <a:schemeClr val="accent1"/>
            </a:solidFill>
            <a:round/>
            <a:headEnd/>
            <a:tailEnd/>
          </a:ln>
          <a:effectLst/>
        </p:spPr>
        <p:txBody>
          <a:bodyPr wrap="none" anchor="ctr"/>
          <a:lstStyle/>
          <a:p>
            <a:endParaRPr lang="en-GB"/>
          </a:p>
        </p:txBody>
      </p:sp>
      <p:sp>
        <p:nvSpPr>
          <p:cNvPr id="7" name="Oval 7"/>
          <p:cNvSpPr>
            <a:spLocks noChangeArrowheads="1"/>
          </p:cNvSpPr>
          <p:nvPr/>
        </p:nvSpPr>
        <p:spPr bwMode="auto">
          <a:xfrm>
            <a:off x="1905000" y="1295400"/>
            <a:ext cx="1219200" cy="990600"/>
          </a:xfrm>
          <a:prstGeom prst="ellipse">
            <a:avLst/>
          </a:prstGeom>
          <a:noFill/>
          <a:ln w="38100">
            <a:solidFill>
              <a:schemeClr val="accent1"/>
            </a:solidFill>
            <a:round/>
            <a:headEnd/>
            <a:tailEnd/>
          </a:ln>
          <a:effectLst/>
        </p:spPr>
        <p:txBody>
          <a:bodyPr wrap="none" anchor="ctr"/>
          <a:lstStyle/>
          <a:p>
            <a:endParaRPr lang="en-GB"/>
          </a:p>
        </p:txBody>
      </p:sp>
      <p:sp>
        <p:nvSpPr>
          <p:cNvPr id="9" name="Oval 9"/>
          <p:cNvSpPr>
            <a:spLocks noChangeArrowheads="1"/>
          </p:cNvSpPr>
          <p:nvPr/>
        </p:nvSpPr>
        <p:spPr bwMode="auto">
          <a:xfrm>
            <a:off x="3124200" y="1524000"/>
            <a:ext cx="2438400" cy="1981200"/>
          </a:xfrm>
          <a:prstGeom prst="ellipse">
            <a:avLst/>
          </a:prstGeom>
          <a:noFill/>
          <a:ln w="38100">
            <a:solidFill>
              <a:schemeClr val="accent1"/>
            </a:solidFill>
            <a:round/>
            <a:headEnd/>
            <a:tailEnd/>
          </a:ln>
          <a:effectLst/>
        </p:spPr>
        <p:txBody>
          <a:bodyPr wrap="none" anchor="ctr"/>
          <a:lstStyle/>
          <a:p>
            <a:endParaRPr lang="en-GB"/>
          </a:p>
        </p:txBody>
      </p:sp>
    </p:spTree>
    <p:extLst>
      <p:ext uri="{BB962C8B-B14F-4D97-AF65-F5344CB8AC3E}">
        <p14:creationId xmlns:p14="http://schemas.microsoft.com/office/powerpoint/2010/main" val="2761531478"/>
      </p:ext>
    </p:extLst>
  </p:cSld>
  <p:clrMapOvr>
    <a:masterClrMapping/>
  </p:clrMapOvr>
  <p:transition spd="slow">
    <p:randomBar dir="vert"/>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27"/>
          <p:cNvPicPr/>
          <p:nvPr/>
        </p:nvPicPr>
        <p:blipFill rotWithShape="1">
          <a:blip r:embed="rId2" cstate="print">
            <a:extLst>
              <a:ext uri="{28A0092B-C50C-407E-A947-70E740481C1C}">
                <a14:useLocalDpi xmlns:a14="http://schemas.microsoft.com/office/drawing/2010/main" val="0"/>
              </a:ext>
            </a:extLst>
          </a:blip>
          <a:srcRect l="3276"/>
          <a:stretch/>
        </p:blipFill>
        <p:spPr bwMode="auto">
          <a:xfrm>
            <a:off x="39659" y="0"/>
            <a:ext cx="6188525" cy="6912864"/>
          </a:xfrm>
          <a:prstGeom prst="rect">
            <a:avLst/>
          </a:prstGeom>
          <a:ln>
            <a:noFill/>
          </a:ln>
          <a:extLst>
            <a:ext uri="{53640926-AAD7-44D8-BBD7-CCE9431645EC}">
              <a14:shadowObscured xmlns:a14="http://schemas.microsoft.com/office/drawing/2010/main"/>
            </a:ext>
          </a:extLst>
        </p:spPr>
      </p:pic>
      <p:pic>
        <p:nvPicPr>
          <p:cNvPr id="3" name="Picture 13" descr="C:\Eigene Dateien\FERCAN\Glanum Silvanus Altar Icono.JPG"/>
          <p:cNvPicPr>
            <a:picLocks noChangeAspect="1" noChangeArrowheads="1"/>
          </p:cNvPicPr>
          <p:nvPr/>
        </p:nvPicPr>
        <p:blipFill>
          <a:blip r:embed="rId3" cstate="print"/>
          <a:srcRect/>
          <a:stretch>
            <a:fillRect/>
          </a:stretch>
        </p:blipFill>
        <p:spPr bwMode="auto">
          <a:xfrm>
            <a:off x="6230366" y="3429000"/>
            <a:ext cx="2878138" cy="3352800"/>
          </a:xfrm>
          <a:prstGeom prst="rect">
            <a:avLst/>
          </a:prstGeom>
          <a:noFill/>
        </p:spPr>
      </p:pic>
      <p:pic>
        <p:nvPicPr>
          <p:cNvPr id="4" name="Picture 937"/>
          <p:cNvPicPr/>
          <p:nvPr/>
        </p:nvPicPr>
        <p:blipFill>
          <a:blip r:embed="rId4" cstate="print">
            <a:extLst>
              <a:ext uri="{28A0092B-C50C-407E-A947-70E740481C1C}">
                <a14:useLocalDpi xmlns:a14="http://schemas.microsoft.com/office/drawing/2010/main" val="0"/>
              </a:ext>
            </a:extLst>
          </a:blip>
          <a:stretch>
            <a:fillRect/>
          </a:stretch>
        </p:blipFill>
        <p:spPr>
          <a:xfrm>
            <a:off x="5376107" y="1080120"/>
            <a:ext cx="3732397" cy="2348880"/>
          </a:xfrm>
          <a:prstGeom prst="rect">
            <a:avLst/>
          </a:prstGeom>
        </p:spPr>
      </p:pic>
    </p:spTree>
    <p:extLst>
      <p:ext uri="{BB962C8B-B14F-4D97-AF65-F5344CB8AC3E}">
        <p14:creationId xmlns:p14="http://schemas.microsoft.com/office/powerpoint/2010/main" val="343860095"/>
      </p:ext>
    </p:extLst>
  </p:cSld>
  <p:clrMapOvr>
    <a:masterClrMapping/>
  </p:clrMapOvr>
  <p:transition spd="slow">
    <p:randomBar dir="vert"/>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030" descr="C:\Eigene Dateien\FERCAN\glanum067b view sanctuary.jpg"/>
          <p:cNvPicPr>
            <a:picLocks noChangeAspect="1" noChangeArrowheads="1"/>
          </p:cNvPicPr>
          <p:nvPr/>
        </p:nvPicPr>
        <p:blipFill>
          <a:blip r:embed="rId2" cstate="print"/>
          <a:srcRect/>
          <a:stretch>
            <a:fillRect/>
          </a:stretch>
        </p:blipFill>
        <p:spPr bwMode="auto">
          <a:xfrm>
            <a:off x="60085" y="1484784"/>
            <a:ext cx="9058971" cy="4752528"/>
          </a:xfrm>
          <a:prstGeom prst="rect">
            <a:avLst/>
          </a:prstGeom>
          <a:noFill/>
        </p:spPr>
      </p:pic>
      <p:sp>
        <p:nvSpPr>
          <p:cNvPr id="6" name="Oval 1031"/>
          <p:cNvSpPr>
            <a:spLocks noChangeArrowheads="1"/>
          </p:cNvSpPr>
          <p:nvPr/>
        </p:nvSpPr>
        <p:spPr bwMode="auto">
          <a:xfrm>
            <a:off x="1104785" y="3134196"/>
            <a:ext cx="2953189" cy="2562134"/>
          </a:xfrm>
          <a:prstGeom prst="ellipse">
            <a:avLst/>
          </a:prstGeom>
          <a:noFill/>
          <a:ln w="57150">
            <a:solidFill>
              <a:schemeClr val="folHlink"/>
            </a:solidFill>
            <a:round/>
            <a:headEnd/>
            <a:tailEnd/>
          </a:ln>
          <a:effectLst/>
        </p:spPr>
        <p:txBody>
          <a:bodyPr wrap="none" anchor="ctr"/>
          <a:lstStyle/>
          <a:p>
            <a:endParaRPr lang="en-GB"/>
          </a:p>
        </p:txBody>
      </p:sp>
      <p:sp>
        <p:nvSpPr>
          <p:cNvPr id="7" name="Rectangle 1026"/>
          <p:cNvSpPr>
            <a:spLocks noGrp="1" noChangeArrowheads="1"/>
          </p:cNvSpPr>
          <p:nvPr>
            <p:ph type="title"/>
          </p:nvPr>
        </p:nvSpPr>
        <p:spPr>
          <a:xfrm>
            <a:off x="25747" y="0"/>
            <a:ext cx="7315200" cy="1154097"/>
          </a:xfrm>
        </p:spPr>
        <p:txBody>
          <a:bodyPr/>
          <a:lstStyle/>
          <a:p>
            <a:r>
              <a:rPr lang="de-DE" dirty="0"/>
              <a:t>Sacred spring...</a:t>
            </a:r>
          </a:p>
        </p:txBody>
      </p:sp>
      <p:pic>
        <p:nvPicPr>
          <p:cNvPr id="4" name="Picture 3" descr="C:\Dokumente und Einstellungen\Ralph\Eigene Dateien\Artikel\Accordia - Roman provence 2003 2007\Fig 3 - Glanum MAP 2006 1 Small.JPG"/>
          <p:cNvPicPr>
            <a:picLocks noChangeAspect="1" noChangeArrowheads="1"/>
          </p:cNvPicPr>
          <p:nvPr/>
        </p:nvPicPr>
        <p:blipFill rotWithShape="1">
          <a:blip r:embed="rId3" cstate="print"/>
          <a:srcRect t="61707" r="55730"/>
          <a:stretch/>
        </p:blipFill>
        <p:spPr bwMode="auto">
          <a:xfrm>
            <a:off x="1763688" y="1844824"/>
            <a:ext cx="7003148" cy="4763729"/>
          </a:xfrm>
          <a:prstGeom prst="rect">
            <a:avLst/>
          </a:prstGeom>
          <a:solidFill>
            <a:srgbClr val="FFFF00"/>
          </a:solidFill>
          <a:ln>
            <a:solidFill>
              <a:srgbClr val="FF0000"/>
            </a:solidFill>
          </a:ln>
        </p:spPr>
      </p:pic>
      <p:sp>
        <p:nvSpPr>
          <p:cNvPr id="8" name="Freeform 7"/>
          <p:cNvSpPr/>
          <p:nvPr/>
        </p:nvSpPr>
        <p:spPr>
          <a:xfrm>
            <a:off x="4156453" y="3654378"/>
            <a:ext cx="2987297" cy="761381"/>
          </a:xfrm>
          <a:custGeom>
            <a:avLst/>
            <a:gdLst>
              <a:gd name="connsiteX0" fmla="*/ 2987297 w 2987297"/>
              <a:gd name="connsiteY0" fmla="*/ 360410 h 761381"/>
              <a:gd name="connsiteX1" fmla="*/ 2101472 w 2987297"/>
              <a:gd name="connsiteY1" fmla="*/ 731885 h 761381"/>
              <a:gd name="connsiteX2" fmla="*/ 1844297 w 2987297"/>
              <a:gd name="connsiteY2" fmla="*/ 631872 h 761381"/>
              <a:gd name="connsiteX3" fmla="*/ 1815722 w 2987297"/>
              <a:gd name="connsiteY3" fmla="*/ 346122 h 761381"/>
              <a:gd name="connsiteX4" fmla="*/ 1772860 w 2987297"/>
              <a:gd name="connsiteY4" fmla="*/ 146097 h 761381"/>
              <a:gd name="connsiteX5" fmla="*/ 1672847 w 2987297"/>
              <a:gd name="connsiteY5" fmla="*/ 131810 h 761381"/>
              <a:gd name="connsiteX6" fmla="*/ 1572835 w 2987297"/>
              <a:gd name="connsiteY6" fmla="*/ 46085 h 761381"/>
              <a:gd name="connsiteX7" fmla="*/ 1344235 w 2987297"/>
              <a:gd name="connsiteY7" fmla="*/ 3222 h 761381"/>
              <a:gd name="connsiteX8" fmla="*/ 1001335 w 2987297"/>
              <a:gd name="connsiteY8" fmla="*/ 17510 h 761381"/>
              <a:gd name="connsiteX9" fmla="*/ 687010 w 2987297"/>
              <a:gd name="connsiteY9" fmla="*/ 131810 h 761381"/>
              <a:gd name="connsiteX10" fmla="*/ 15497 w 2987297"/>
              <a:gd name="connsiteY10" fmla="*/ 260397 h 761381"/>
              <a:gd name="connsiteX11" fmla="*/ 229810 w 2987297"/>
              <a:gd name="connsiteY11" fmla="*/ 246110 h 761381"/>
              <a:gd name="connsiteX12" fmla="*/ 401260 w 2987297"/>
              <a:gd name="connsiteY12" fmla="*/ 288972 h 761381"/>
              <a:gd name="connsiteX13" fmla="*/ 444122 w 2987297"/>
              <a:gd name="connsiteY13" fmla="*/ 460422 h 761381"/>
              <a:gd name="connsiteX14" fmla="*/ 486985 w 2987297"/>
              <a:gd name="connsiteY14" fmla="*/ 717597 h 761381"/>
              <a:gd name="connsiteX15" fmla="*/ 629860 w 2987297"/>
              <a:gd name="connsiteY15" fmla="*/ 760460 h 761381"/>
              <a:gd name="connsiteX16" fmla="*/ 687010 w 2987297"/>
              <a:gd name="connsiteY16" fmla="*/ 731885 h 761381"/>
              <a:gd name="connsiteX17" fmla="*/ 687010 w 2987297"/>
              <a:gd name="connsiteY17" fmla="*/ 574722 h 761381"/>
              <a:gd name="connsiteX18" fmla="*/ 672722 w 2987297"/>
              <a:gd name="connsiteY18" fmla="*/ 517572 h 761381"/>
              <a:gd name="connsiteX19" fmla="*/ 658435 w 2987297"/>
              <a:gd name="connsiteY19" fmla="*/ 517572 h 761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987297" h="761381">
                <a:moveTo>
                  <a:pt x="2987297" y="360410"/>
                </a:moveTo>
                <a:cubicBezTo>
                  <a:pt x="2639634" y="523525"/>
                  <a:pt x="2291972" y="686641"/>
                  <a:pt x="2101472" y="731885"/>
                </a:cubicBezTo>
                <a:cubicBezTo>
                  <a:pt x="1910972" y="777129"/>
                  <a:pt x="1891922" y="696166"/>
                  <a:pt x="1844297" y="631872"/>
                </a:cubicBezTo>
                <a:cubicBezTo>
                  <a:pt x="1796672" y="567578"/>
                  <a:pt x="1827628" y="427085"/>
                  <a:pt x="1815722" y="346122"/>
                </a:cubicBezTo>
                <a:cubicBezTo>
                  <a:pt x="1803816" y="265159"/>
                  <a:pt x="1796672" y="181816"/>
                  <a:pt x="1772860" y="146097"/>
                </a:cubicBezTo>
                <a:cubicBezTo>
                  <a:pt x="1749048" y="110378"/>
                  <a:pt x="1706184" y="148479"/>
                  <a:pt x="1672847" y="131810"/>
                </a:cubicBezTo>
                <a:cubicBezTo>
                  <a:pt x="1639510" y="115141"/>
                  <a:pt x="1627604" y="67516"/>
                  <a:pt x="1572835" y="46085"/>
                </a:cubicBezTo>
                <a:cubicBezTo>
                  <a:pt x="1518066" y="24654"/>
                  <a:pt x="1439485" y="7984"/>
                  <a:pt x="1344235" y="3222"/>
                </a:cubicBezTo>
                <a:cubicBezTo>
                  <a:pt x="1248985" y="-1540"/>
                  <a:pt x="1110872" y="-3921"/>
                  <a:pt x="1001335" y="17510"/>
                </a:cubicBezTo>
                <a:cubicBezTo>
                  <a:pt x="891798" y="38941"/>
                  <a:pt x="851316" y="91329"/>
                  <a:pt x="687010" y="131810"/>
                </a:cubicBezTo>
                <a:cubicBezTo>
                  <a:pt x="522704" y="172291"/>
                  <a:pt x="91697" y="241347"/>
                  <a:pt x="15497" y="260397"/>
                </a:cubicBezTo>
                <a:cubicBezTo>
                  <a:pt x="-60703" y="279447"/>
                  <a:pt x="165516" y="241348"/>
                  <a:pt x="229810" y="246110"/>
                </a:cubicBezTo>
                <a:cubicBezTo>
                  <a:pt x="294104" y="250872"/>
                  <a:pt x="365541" y="253253"/>
                  <a:pt x="401260" y="288972"/>
                </a:cubicBezTo>
                <a:cubicBezTo>
                  <a:pt x="436979" y="324691"/>
                  <a:pt x="429834" y="388985"/>
                  <a:pt x="444122" y="460422"/>
                </a:cubicBezTo>
                <a:cubicBezTo>
                  <a:pt x="458409" y="531860"/>
                  <a:pt x="456029" y="667591"/>
                  <a:pt x="486985" y="717597"/>
                </a:cubicBezTo>
                <a:cubicBezTo>
                  <a:pt x="517941" y="767603"/>
                  <a:pt x="596523" y="758079"/>
                  <a:pt x="629860" y="760460"/>
                </a:cubicBezTo>
                <a:cubicBezTo>
                  <a:pt x="663197" y="762841"/>
                  <a:pt x="677485" y="762841"/>
                  <a:pt x="687010" y="731885"/>
                </a:cubicBezTo>
                <a:cubicBezTo>
                  <a:pt x="696535" y="700929"/>
                  <a:pt x="689391" y="610441"/>
                  <a:pt x="687010" y="574722"/>
                </a:cubicBezTo>
                <a:cubicBezTo>
                  <a:pt x="684629" y="539003"/>
                  <a:pt x="677485" y="527097"/>
                  <a:pt x="672722" y="517572"/>
                </a:cubicBezTo>
                <a:cubicBezTo>
                  <a:pt x="667959" y="508047"/>
                  <a:pt x="663197" y="512809"/>
                  <a:pt x="658435" y="517572"/>
                </a:cubicBezTo>
              </a:path>
            </a:pathLst>
          </a:custGeom>
          <a:noFill/>
          <a:ln w="114300">
            <a:solidFill>
              <a:schemeClr val="tx2">
                <a:lumMod val="75000"/>
                <a:alpha val="73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Connector 10"/>
          <p:cNvCxnSpPr/>
          <p:nvPr/>
        </p:nvCxnSpPr>
        <p:spPr>
          <a:xfrm>
            <a:off x="2843808" y="4869160"/>
            <a:ext cx="1080120" cy="1152128"/>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2843808" y="4869160"/>
            <a:ext cx="1214166" cy="1152128"/>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78900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7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2750"/>
                            </p:stCondLst>
                            <p:childTnLst>
                              <p:par>
                                <p:cTn id="11" presetID="22" presetClass="entr" presetSubtype="2" fill="hold" grpId="0" nodeType="afterEffect">
                                  <p:stCondLst>
                                    <p:cond delay="250"/>
                                  </p:stCondLst>
                                  <p:childTnLst>
                                    <p:set>
                                      <p:cBhvr>
                                        <p:cTn id="12" dur="1" fill="hold">
                                          <p:stCondLst>
                                            <p:cond delay="0"/>
                                          </p:stCondLst>
                                        </p:cTn>
                                        <p:tgtEl>
                                          <p:spTgt spid="8"/>
                                        </p:tgtEl>
                                        <p:attrNameLst>
                                          <p:attrName>style.visibility</p:attrName>
                                        </p:attrNameLst>
                                      </p:cBhvr>
                                      <p:to>
                                        <p:strVal val="visible"/>
                                      </p:to>
                                    </p:set>
                                    <p:animEffect transition="in" filter="wipe(right)">
                                      <p:cBhvr>
                                        <p:cTn id="13" dur="500"/>
                                        <p:tgtEl>
                                          <p:spTgt spid="8"/>
                                        </p:tgtEl>
                                      </p:cBhvr>
                                    </p:animEffect>
                                  </p:childTnLst>
                                </p:cTn>
                              </p:par>
                            </p:childTnLst>
                          </p:cTn>
                        </p:par>
                        <p:par>
                          <p:cTn id="14" fill="hold">
                            <p:stCondLst>
                              <p:cond delay="3500"/>
                            </p:stCondLst>
                            <p:childTnLst>
                              <p:par>
                                <p:cTn id="15" presetID="22" presetClass="entr" presetSubtype="8" fill="hold" nodeType="afterEffect">
                                  <p:stCondLst>
                                    <p:cond delay="500"/>
                                  </p:stCondLst>
                                  <p:childTnLst>
                                    <p:set>
                                      <p:cBhvr>
                                        <p:cTn id="16" dur="1" fill="hold">
                                          <p:stCondLst>
                                            <p:cond delay="0"/>
                                          </p:stCondLst>
                                        </p:cTn>
                                        <p:tgtEl>
                                          <p:spTgt spid="11"/>
                                        </p:tgtEl>
                                        <p:attrNameLst>
                                          <p:attrName>style.visibility</p:attrName>
                                        </p:attrNameLst>
                                      </p:cBhvr>
                                      <p:to>
                                        <p:strVal val="visible"/>
                                      </p:to>
                                    </p:set>
                                    <p:animEffect transition="in" filter="wipe(left)">
                                      <p:cBhvr>
                                        <p:cTn id="17" dur="500"/>
                                        <p:tgtEl>
                                          <p:spTgt spid="11"/>
                                        </p:tgtEl>
                                      </p:cBhvr>
                                    </p:animEffect>
                                  </p:childTnLst>
                                </p:cTn>
                              </p:par>
                            </p:childTnLst>
                          </p:cTn>
                        </p:par>
                        <p:par>
                          <p:cTn id="18" fill="hold">
                            <p:stCondLst>
                              <p:cond delay="4500"/>
                            </p:stCondLst>
                            <p:childTnLst>
                              <p:par>
                                <p:cTn id="19" presetID="22" presetClass="entr" presetSubtype="8" fill="hold" nodeType="after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wipe(left)">
                                      <p:cBhvr>
                                        <p:cTn id="2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Dokumente und Einstellungen\Ralph\Eigene Dateien\Artikel\Accordia - Roman provence 2003 2007\Fig 3 - Glanum MAP 2006 1 Small.JPG"/>
          <p:cNvPicPr>
            <a:picLocks noChangeAspect="1" noChangeArrowheads="1"/>
          </p:cNvPicPr>
          <p:nvPr/>
        </p:nvPicPr>
        <p:blipFill rotWithShape="1">
          <a:blip r:embed="rId2" cstate="print"/>
          <a:srcRect t="61707" r="55730"/>
          <a:stretch/>
        </p:blipFill>
        <p:spPr bwMode="auto">
          <a:xfrm>
            <a:off x="1763688" y="1844824"/>
            <a:ext cx="7003148" cy="4763729"/>
          </a:xfrm>
          <a:prstGeom prst="rect">
            <a:avLst/>
          </a:prstGeom>
          <a:solidFill>
            <a:srgbClr val="FFFF00"/>
          </a:solidFill>
          <a:ln>
            <a:solidFill>
              <a:srgbClr val="FF0000"/>
            </a:solidFill>
          </a:ln>
        </p:spPr>
      </p:pic>
      <p:sp>
        <p:nvSpPr>
          <p:cNvPr id="6" name="Freeform 5"/>
          <p:cNvSpPr/>
          <p:nvPr/>
        </p:nvSpPr>
        <p:spPr>
          <a:xfrm>
            <a:off x="4156453" y="3654378"/>
            <a:ext cx="2987297" cy="761381"/>
          </a:xfrm>
          <a:custGeom>
            <a:avLst/>
            <a:gdLst>
              <a:gd name="connsiteX0" fmla="*/ 2987297 w 2987297"/>
              <a:gd name="connsiteY0" fmla="*/ 360410 h 761381"/>
              <a:gd name="connsiteX1" fmla="*/ 2101472 w 2987297"/>
              <a:gd name="connsiteY1" fmla="*/ 731885 h 761381"/>
              <a:gd name="connsiteX2" fmla="*/ 1844297 w 2987297"/>
              <a:gd name="connsiteY2" fmla="*/ 631872 h 761381"/>
              <a:gd name="connsiteX3" fmla="*/ 1815722 w 2987297"/>
              <a:gd name="connsiteY3" fmla="*/ 346122 h 761381"/>
              <a:gd name="connsiteX4" fmla="*/ 1772860 w 2987297"/>
              <a:gd name="connsiteY4" fmla="*/ 146097 h 761381"/>
              <a:gd name="connsiteX5" fmla="*/ 1672847 w 2987297"/>
              <a:gd name="connsiteY5" fmla="*/ 131810 h 761381"/>
              <a:gd name="connsiteX6" fmla="*/ 1572835 w 2987297"/>
              <a:gd name="connsiteY6" fmla="*/ 46085 h 761381"/>
              <a:gd name="connsiteX7" fmla="*/ 1344235 w 2987297"/>
              <a:gd name="connsiteY7" fmla="*/ 3222 h 761381"/>
              <a:gd name="connsiteX8" fmla="*/ 1001335 w 2987297"/>
              <a:gd name="connsiteY8" fmla="*/ 17510 h 761381"/>
              <a:gd name="connsiteX9" fmla="*/ 687010 w 2987297"/>
              <a:gd name="connsiteY9" fmla="*/ 131810 h 761381"/>
              <a:gd name="connsiteX10" fmla="*/ 15497 w 2987297"/>
              <a:gd name="connsiteY10" fmla="*/ 260397 h 761381"/>
              <a:gd name="connsiteX11" fmla="*/ 229810 w 2987297"/>
              <a:gd name="connsiteY11" fmla="*/ 246110 h 761381"/>
              <a:gd name="connsiteX12" fmla="*/ 401260 w 2987297"/>
              <a:gd name="connsiteY12" fmla="*/ 288972 h 761381"/>
              <a:gd name="connsiteX13" fmla="*/ 444122 w 2987297"/>
              <a:gd name="connsiteY13" fmla="*/ 460422 h 761381"/>
              <a:gd name="connsiteX14" fmla="*/ 486985 w 2987297"/>
              <a:gd name="connsiteY14" fmla="*/ 717597 h 761381"/>
              <a:gd name="connsiteX15" fmla="*/ 629860 w 2987297"/>
              <a:gd name="connsiteY15" fmla="*/ 760460 h 761381"/>
              <a:gd name="connsiteX16" fmla="*/ 687010 w 2987297"/>
              <a:gd name="connsiteY16" fmla="*/ 731885 h 761381"/>
              <a:gd name="connsiteX17" fmla="*/ 687010 w 2987297"/>
              <a:gd name="connsiteY17" fmla="*/ 574722 h 761381"/>
              <a:gd name="connsiteX18" fmla="*/ 672722 w 2987297"/>
              <a:gd name="connsiteY18" fmla="*/ 517572 h 761381"/>
              <a:gd name="connsiteX19" fmla="*/ 658435 w 2987297"/>
              <a:gd name="connsiteY19" fmla="*/ 517572 h 761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987297" h="761381">
                <a:moveTo>
                  <a:pt x="2987297" y="360410"/>
                </a:moveTo>
                <a:cubicBezTo>
                  <a:pt x="2639634" y="523525"/>
                  <a:pt x="2291972" y="686641"/>
                  <a:pt x="2101472" y="731885"/>
                </a:cubicBezTo>
                <a:cubicBezTo>
                  <a:pt x="1910972" y="777129"/>
                  <a:pt x="1891922" y="696166"/>
                  <a:pt x="1844297" y="631872"/>
                </a:cubicBezTo>
                <a:cubicBezTo>
                  <a:pt x="1796672" y="567578"/>
                  <a:pt x="1827628" y="427085"/>
                  <a:pt x="1815722" y="346122"/>
                </a:cubicBezTo>
                <a:cubicBezTo>
                  <a:pt x="1803816" y="265159"/>
                  <a:pt x="1796672" y="181816"/>
                  <a:pt x="1772860" y="146097"/>
                </a:cubicBezTo>
                <a:cubicBezTo>
                  <a:pt x="1749048" y="110378"/>
                  <a:pt x="1706184" y="148479"/>
                  <a:pt x="1672847" y="131810"/>
                </a:cubicBezTo>
                <a:cubicBezTo>
                  <a:pt x="1639510" y="115141"/>
                  <a:pt x="1627604" y="67516"/>
                  <a:pt x="1572835" y="46085"/>
                </a:cubicBezTo>
                <a:cubicBezTo>
                  <a:pt x="1518066" y="24654"/>
                  <a:pt x="1439485" y="7984"/>
                  <a:pt x="1344235" y="3222"/>
                </a:cubicBezTo>
                <a:cubicBezTo>
                  <a:pt x="1248985" y="-1540"/>
                  <a:pt x="1110872" y="-3921"/>
                  <a:pt x="1001335" y="17510"/>
                </a:cubicBezTo>
                <a:cubicBezTo>
                  <a:pt x="891798" y="38941"/>
                  <a:pt x="851316" y="91329"/>
                  <a:pt x="687010" y="131810"/>
                </a:cubicBezTo>
                <a:cubicBezTo>
                  <a:pt x="522704" y="172291"/>
                  <a:pt x="91697" y="241347"/>
                  <a:pt x="15497" y="260397"/>
                </a:cubicBezTo>
                <a:cubicBezTo>
                  <a:pt x="-60703" y="279447"/>
                  <a:pt x="165516" y="241348"/>
                  <a:pt x="229810" y="246110"/>
                </a:cubicBezTo>
                <a:cubicBezTo>
                  <a:pt x="294104" y="250872"/>
                  <a:pt x="365541" y="253253"/>
                  <a:pt x="401260" y="288972"/>
                </a:cubicBezTo>
                <a:cubicBezTo>
                  <a:pt x="436979" y="324691"/>
                  <a:pt x="429834" y="388985"/>
                  <a:pt x="444122" y="460422"/>
                </a:cubicBezTo>
                <a:cubicBezTo>
                  <a:pt x="458409" y="531860"/>
                  <a:pt x="456029" y="667591"/>
                  <a:pt x="486985" y="717597"/>
                </a:cubicBezTo>
                <a:cubicBezTo>
                  <a:pt x="517941" y="767603"/>
                  <a:pt x="596523" y="758079"/>
                  <a:pt x="629860" y="760460"/>
                </a:cubicBezTo>
                <a:cubicBezTo>
                  <a:pt x="663197" y="762841"/>
                  <a:pt x="677485" y="762841"/>
                  <a:pt x="687010" y="731885"/>
                </a:cubicBezTo>
                <a:cubicBezTo>
                  <a:pt x="696535" y="700929"/>
                  <a:pt x="689391" y="610441"/>
                  <a:pt x="687010" y="574722"/>
                </a:cubicBezTo>
                <a:cubicBezTo>
                  <a:pt x="684629" y="539003"/>
                  <a:pt x="677485" y="527097"/>
                  <a:pt x="672722" y="517572"/>
                </a:cubicBezTo>
                <a:cubicBezTo>
                  <a:pt x="667959" y="508047"/>
                  <a:pt x="663197" y="512809"/>
                  <a:pt x="658435" y="517572"/>
                </a:cubicBezTo>
              </a:path>
            </a:pathLst>
          </a:custGeom>
          <a:noFill/>
          <a:ln w="114300">
            <a:solidFill>
              <a:schemeClr val="tx2">
                <a:lumMod val="75000"/>
                <a:alpha val="73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a:off x="2843808" y="4869160"/>
            <a:ext cx="1080120" cy="1152128"/>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2843808" y="4869160"/>
            <a:ext cx="1214166" cy="1152128"/>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47864" y="45733"/>
            <a:ext cx="5109200" cy="6812267"/>
          </a:xfrm>
          <a:prstGeom prst="rect">
            <a:avLst/>
          </a:prstGeom>
        </p:spPr>
      </p:pic>
      <p:sp>
        <p:nvSpPr>
          <p:cNvPr id="9" name="Rectangle 1026"/>
          <p:cNvSpPr>
            <a:spLocks noGrp="1" noChangeArrowheads="1"/>
          </p:cNvSpPr>
          <p:nvPr>
            <p:ph type="title"/>
          </p:nvPr>
        </p:nvSpPr>
        <p:spPr>
          <a:xfrm>
            <a:off x="25747" y="0"/>
            <a:ext cx="7315200" cy="1154097"/>
          </a:xfrm>
        </p:spPr>
        <p:txBody>
          <a:bodyPr/>
          <a:lstStyle/>
          <a:p>
            <a:r>
              <a:rPr lang="de-DE" dirty="0"/>
              <a:t>Sacred spring...</a:t>
            </a:r>
          </a:p>
        </p:txBody>
      </p:sp>
      <p:pic>
        <p:nvPicPr>
          <p:cNvPr id="10" name="Picture 9"/>
          <p:cNvPicPr/>
          <p:nvPr/>
        </p:nvPicPr>
        <p:blipFill rotWithShape="1">
          <a:blip r:embed="rId4" cstate="print">
            <a:extLst>
              <a:ext uri="{BEBA8EAE-BF5A-486C-A8C5-ECC9F3942E4B}">
                <a14:imgProps xmlns:a14="http://schemas.microsoft.com/office/drawing/2010/main">
                  <a14:imgLayer r:embed="rId5">
                    <a14:imgEffect>
                      <a14:backgroundRemoval t="4232" b="97944" l="4183" r="89924">
                        <a14:foregroundMark x1="61027" y1="4474" x2="61027" y2="4474"/>
                        <a14:foregroundMark x1="61787" y1="98065" x2="61787" y2="98065"/>
                        <a14:foregroundMark x1="11027" y1="35913" x2="11027" y2="35913"/>
                      </a14:backgroundRemoval>
                    </a14:imgEffect>
                  </a14:imgLayer>
                </a14:imgProps>
              </a:ext>
              <a:ext uri="{28A0092B-C50C-407E-A947-70E740481C1C}">
                <a14:useLocalDpi xmlns:a14="http://schemas.microsoft.com/office/drawing/2010/main" val="0"/>
              </a:ext>
            </a:extLst>
          </a:blip>
          <a:srcRect l="3111" r="6223"/>
          <a:stretch/>
        </p:blipFill>
        <p:spPr bwMode="auto">
          <a:xfrm>
            <a:off x="115605" y="4002499"/>
            <a:ext cx="1621790" cy="2812415"/>
          </a:xfrm>
          <a:prstGeom prst="rect">
            <a:avLst/>
          </a:prstGeom>
          <a:ln>
            <a:noFill/>
          </a:ln>
          <a:extLst>
            <a:ext uri="{53640926-AAD7-44D8-BBD7-CCE9431645EC}">
              <a14:shadowObscured xmlns:a14="http://schemas.microsoft.com/office/drawing/2010/main"/>
            </a:ext>
          </a:extLst>
        </p:spPr>
      </p:pic>
      <p:sp>
        <p:nvSpPr>
          <p:cNvPr id="11" name="Content Placeholder 2"/>
          <p:cNvSpPr>
            <a:spLocks noGrp="1"/>
          </p:cNvSpPr>
          <p:nvPr>
            <p:ph idx="1"/>
          </p:nvPr>
        </p:nvSpPr>
        <p:spPr>
          <a:xfrm>
            <a:off x="6439659" y="3304951"/>
            <a:ext cx="2721496" cy="3539527"/>
          </a:xfr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a:normAutofit lnSpcReduction="10000"/>
          </a:bodyPr>
          <a:lstStyle/>
          <a:p>
            <a:r>
              <a:rPr lang="en-GB" b="1" dirty="0"/>
              <a:t>A)</a:t>
            </a:r>
            <a:r>
              <a:rPr lang="en-GB" i="1" dirty="0"/>
              <a:t> </a:t>
            </a:r>
            <a:r>
              <a:rPr lang="en-GB" b="1" i="1" dirty="0" err="1"/>
              <a:t>Roge</a:t>
            </a:r>
            <a:r>
              <a:rPr lang="en-GB" b="1" i="1" dirty="0"/>
              <a:t> </a:t>
            </a:r>
            <a:r>
              <a:rPr lang="en-GB" b="1" i="1" dirty="0" err="1"/>
              <a:t>nes</a:t>
            </a:r>
            <a:endParaRPr lang="en-GB" b="1" i="1" dirty="0"/>
          </a:p>
          <a:p>
            <a:r>
              <a:rPr lang="de-DE" dirty="0"/>
              <a:t>B) </a:t>
            </a:r>
            <a:r>
              <a:rPr lang="fr-FR" i="1" dirty="0" err="1"/>
              <a:t>Herculi</a:t>
            </a:r>
            <a:r>
              <a:rPr lang="fr-FR" i="1" dirty="0"/>
              <a:t>  </a:t>
            </a:r>
            <a:br>
              <a:rPr lang="fr-FR" i="1" dirty="0"/>
            </a:br>
            <a:r>
              <a:rPr lang="fr-FR" i="1" dirty="0"/>
              <a:t>    f(</a:t>
            </a:r>
            <a:r>
              <a:rPr lang="fr-FR" i="1" dirty="0" err="1"/>
              <a:t>ecit</a:t>
            </a:r>
            <a:r>
              <a:rPr lang="fr-FR" i="1" dirty="0"/>
              <a:t>) </a:t>
            </a:r>
            <a:r>
              <a:rPr lang="fr-FR" dirty="0"/>
              <a:t>FAI</a:t>
            </a:r>
            <a:r>
              <a:rPr lang="fr-FR" dirty="0">
                <a:highlight>
                  <a:srgbClr val="0000FF"/>
                </a:highlight>
              </a:rPr>
              <a:t>ROG</a:t>
            </a:r>
            <a:r>
              <a:rPr lang="fr-FR" i="1" dirty="0"/>
              <a:t>  </a:t>
            </a:r>
            <a:br>
              <a:rPr lang="fr-FR" i="1" dirty="0"/>
            </a:br>
            <a:r>
              <a:rPr lang="fr-FR" i="1" dirty="0"/>
              <a:t>    et </a:t>
            </a:r>
            <a:r>
              <a:rPr lang="fr-FR" b="1" i="1" dirty="0" err="1">
                <a:highlight>
                  <a:srgbClr val="0000FF"/>
                </a:highlight>
              </a:rPr>
              <a:t>rog</a:t>
            </a:r>
            <a:r>
              <a:rPr lang="fr-FR" b="1" i="1" dirty="0"/>
              <a:t>() </a:t>
            </a:r>
            <a:r>
              <a:rPr lang="fr-FR" b="1" i="1" dirty="0" err="1"/>
              <a:t>eius</a:t>
            </a:r>
            <a:r>
              <a:rPr lang="fr-FR" b="1" i="1" dirty="0"/>
              <a:t>  </a:t>
            </a:r>
            <a:br>
              <a:rPr lang="fr-FR" b="1" i="1" dirty="0"/>
            </a:br>
            <a:r>
              <a:rPr lang="fr-FR" i="1" dirty="0"/>
              <a:t>    </a:t>
            </a:r>
            <a:r>
              <a:rPr lang="fr-FR" i="1" dirty="0" err="1"/>
              <a:t>uoto</a:t>
            </a:r>
            <a:r>
              <a:rPr lang="fr-FR" i="1" dirty="0"/>
              <a:t>.</a:t>
            </a:r>
          </a:p>
          <a:p>
            <a:r>
              <a:rPr lang="en-GB" b="1" dirty="0"/>
              <a:t>C) </a:t>
            </a:r>
            <a:r>
              <a:rPr lang="fr-FR" i="1" dirty="0" err="1"/>
              <a:t>Herculi</a:t>
            </a:r>
            <a:r>
              <a:rPr lang="fr-FR" i="1" dirty="0"/>
              <a:t>  </a:t>
            </a:r>
            <a:br>
              <a:rPr lang="fr-FR" i="1" dirty="0"/>
            </a:br>
            <a:r>
              <a:rPr lang="fr-FR" i="1" dirty="0"/>
              <a:t>   L(</a:t>
            </a:r>
            <a:r>
              <a:rPr lang="fr-FR" i="1" dirty="0" err="1"/>
              <a:t>ucius</a:t>
            </a:r>
            <a:r>
              <a:rPr lang="fr-FR" i="1" dirty="0"/>
              <a:t>) C() V()  </a:t>
            </a:r>
            <a:br>
              <a:rPr lang="fr-FR" i="1" dirty="0"/>
            </a:br>
            <a:r>
              <a:rPr lang="fr-FR" i="1" dirty="0"/>
              <a:t>   et </a:t>
            </a:r>
            <a:r>
              <a:rPr lang="fr-FR" b="1" i="1" dirty="0">
                <a:highlight>
                  <a:srgbClr val="0000FF"/>
                </a:highlight>
              </a:rPr>
              <a:t>Rog</a:t>
            </a:r>
            <a:r>
              <a:rPr lang="fr-FR" b="1" i="1" dirty="0"/>
              <a:t>()  </a:t>
            </a:r>
            <a:br>
              <a:rPr lang="fr-FR" b="1" i="1" dirty="0"/>
            </a:br>
            <a:r>
              <a:rPr lang="fr-FR" i="1" dirty="0"/>
              <a:t>   </a:t>
            </a:r>
            <a:r>
              <a:rPr lang="fr-FR" i="1" dirty="0" err="1"/>
              <a:t>Valer</a:t>
            </a:r>
            <a:r>
              <a:rPr lang="fr-FR" i="1" dirty="0"/>
              <a:t>() </a:t>
            </a:r>
            <a:br>
              <a:rPr lang="fr-FR" i="1" dirty="0"/>
            </a:br>
            <a:r>
              <a:rPr lang="fr-FR" baseline="30000" dirty="0"/>
              <a:t>5</a:t>
            </a:r>
            <a:r>
              <a:rPr lang="fr-FR" i="1" dirty="0"/>
              <a:t>  ex </a:t>
            </a:r>
            <a:r>
              <a:rPr lang="fr-FR" i="1" dirty="0" err="1"/>
              <a:t>uolunta</a:t>
            </a:r>
            <a:r>
              <a:rPr lang="fr-FR" i="1" dirty="0"/>
              <a:t>- </a:t>
            </a:r>
            <a:br>
              <a:rPr lang="fr-FR" i="1" dirty="0"/>
            </a:br>
            <a:r>
              <a:rPr lang="fr-FR" i="1" dirty="0"/>
              <a:t>   </a:t>
            </a:r>
            <a:r>
              <a:rPr lang="fr-FR" dirty="0"/>
              <a:t>T P L M  </a:t>
            </a:r>
            <a:endParaRPr lang="en-GB" dirty="0"/>
          </a:p>
          <a:p>
            <a:endParaRPr lang="en-GB" dirty="0"/>
          </a:p>
        </p:txBody>
      </p:sp>
      <p:sp>
        <p:nvSpPr>
          <p:cNvPr id="2" name="Rectangle 1">
            <a:extLst>
              <a:ext uri="{FF2B5EF4-FFF2-40B4-BE49-F238E27FC236}">
                <a16:creationId xmlns:a16="http://schemas.microsoft.com/office/drawing/2014/main" id="{2F7C0426-BA15-44AB-8EFE-EEE0CCEFD961}"/>
              </a:ext>
            </a:extLst>
          </p:cNvPr>
          <p:cNvSpPr/>
          <p:nvPr/>
        </p:nvSpPr>
        <p:spPr>
          <a:xfrm rot="5400000">
            <a:off x="6973527" y="4715271"/>
            <a:ext cx="4145687" cy="307777"/>
          </a:xfrm>
          <a:prstGeom prst="rect">
            <a:avLst/>
          </a:prstGeom>
        </p:spPr>
        <p:txBody>
          <a:bodyPr wrap="none">
            <a:spAutoFit/>
          </a:bodyPr>
          <a:lstStyle/>
          <a:p>
            <a:r>
              <a:rPr lang="en-GB" sz="1400" dirty="0" err="1">
                <a:solidFill>
                  <a:schemeClr val="accent4">
                    <a:lumMod val="20000"/>
                    <a:lumOff val="80000"/>
                  </a:schemeClr>
                </a:solidFill>
              </a:rPr>
              <a:t>rogo</a:t>
            </a:r>
            <a:r>
              <a:rPr lang="en-GB" sz="1400" dirty="0">
                <a:solidFill>
                  <a:schemeClr val="accent4">
                    <a:lumMod val="20000"/>
                    <a:lumOff val="80000"/>
                  </a:schemeClr>
                </a:solidFill>
              </a:rPr>
              <a:t> = to ask, question, interrogate, to propose…</a:t>
            </a:r>
          </a:p>
        </p:txBody>
      </p:sp>
    </p:spTree>
    <p:extLst>
      <p:ext uri="{BB962C8B-B14F-4D97-AF65-F5344CB8AC3E}">
        <p14:creationId xmlns:p14="http://schemas.microsoft.com/office/powerpoint/2010/main" val="361777606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2" fill="hold" grpId="0" nodeType="afterEffect">
                                  <p:stCondLst>
                                    <p:cond delay="250"/>
                                  </p:stCondLst>
                                  <p:childTnLst>
                                    <p:set>
                                      <p:cBhvr>
                                        <p:cTn id="12" dur="1" fill="hold">
                                          <p:stCondLst>
                                            <p:cond delay="0"/>
                                          </p:stCondLst>
                                        </p:cTn>
                                        <p:tgtEl>
                                          <p:spTgt spid="6"/>
                                        </p:tgtEl>
                                        <p:attrNameLst>
                                          <p:attrName>style.visibility</p:attrName>
                                        </p:attrNameLst>
                                      </p:cBhvr>
                                      <p:to>
                                        <p:strVal val="visible"/>
                                      </p:to>
                                    </p:set>
                                    <p:animEffect transition="in" filter="wipe(right)">
                                      <p:cBhvr>
                                        <p:cTn id="13" dur="500"/>
                                        <p:tgtEl>
                                          <p:spTgt spid="6"/>
                                        </p:tgtEl>
                                      </p:cBhvr>
                                    </p:animEffect>
                                  </p:childTnLst>
                                </p:cTn>
                              </p:par>
                            </p:childTnLst>
                          </p:cTn>
                        </p:par>
                        <p:par>
                          <p:cTn id="14" fill="hold">
                            <p:stCondLst>
                              <p:cond delay="1750"/>
                            </p:stCondLst>
                            <p:childTnLst>
                              <p:par>
                                <p:cTn id="15" presetID="22" presetClass="entr" presetSubtype="8" fill="hold" nodeType="afterEffect">
                                  <p:stCondLst>
                                    <p:cond delay="50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par>
                          <p:cTn id="18" fill="hold">
                            <p:stCondLst>
                              <p:cond delay="2750"/>
                            </p:stCondLst>
                            <p:childTnLst>
                              <p:par>
                                <p:cTn id="19" presetID="22" presetClass="entr" presetSubtype="8" fill="hold"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left)">
                                      <p:cBhvr>
                                        <p:cTn id="21" dur="500"/>
                                        <p:tgtEl>
                                          <p:spTgt spid="8"/>
                                        </p:tgtEl>
                                      </p:cBhvr>
                                    </p:animEffect>
                                  </p:childTnLst>
                                </p:cTn>
                              </p:par>
                            </p:childTnLst>
                          </p:cTn>
                        </p:par>
                        <p:par>
                          <p:cTn id="22" fill="hold">
                            <p:stCondLst>
                              <p:cond delay="3250"/>
                            </p:stCondLst>
                            <p:childTnLst>
                              <p:par>
                                <p:cTn id="23" presetID="42" presetClass="entr" presetSubtype="0" fill="hold" grpId="0" nodeType="afterEffect">
                                  <p:stCondLst>
                                    <p:cond delay="1000"/>
                                  </p:stCondLst>
                                  <p:childTnLst>
                                    <p:set>
                                      <p:cBhvr>
                                        <p:cTn id="24" dur="1" fill="hold">
                                          <p:stCondLst>
                                            <p:cond delay="0"/>
                                          </p:stCondLst>
                                        </p:cTn>
                                        <p:tgtEl>
                                          <p:spTgt spid="11">
                                            <p:bg/>
                                          </p:spTgt>
                                        </p:tgtEl>
                                        <p:attrNameLst>
                                          <p:attrName>style.visibility</p:attrName>
                                        </p:attrNameLst>
                                      </p:cBhvr>
                                      <p:to>
                                        <p:strVal val="visible"/>
                                      </p:to>
                                    </p:set>
                                    <p:animEffect transition="in" filter="fade">
                                      <p:cBhvr>
                                        <p:cTn id="25" dur="1000"/>
                                        <p:tgtEl>
                                          <p:spTgt spid="11">
                                            <p:bg/>
                                          </p:spTgt>
                                        </p:tgtEl>
                                      </p:cBhvr>
                                    </p:animEffect>
                                    <p:anim calcmode="lin" valueType="num">
                                      <p:cBhvr>
                                        <p:cTn id="26" dur="1000" fill="hold"/>
                                        <p:tgtEl>
                                          <p:spTgt spid="11">
                                            <p:bg/>
                                          </p:spTgt>
                                        </p:tgtEl>
                                        <p:attrNameLst>
                                          <p:attrName>ppt_x</p:attrName>
                                        </p:attrNameLst>
                                      </p:cBhvr>
                                      <p:tavLst>
                                        <p:tav tm="0">
                                          <p:val>
                                            <p:strVal val="#ppt_x"/>
                                          </p:val>
                                        </p:tav>
                                        <p:tav tm="100000">
                                          <p:val>
                                            <p:strVal val="#ppt_x"/>
                                          </p:val>
                                        </p:tav>
                                      </p:tavLst>
                                    </p:anim>
                                    <p:anim calcmode="lin" valueType="num">
                                      <p:cBhvr>
                                        <p:cTn id="27" dur="1000" fill="hold"/>
                                        <p:tgtEl>
                                          <p:spTgt spid="11">
                                            <p:bg/>
                                          </p:spTgt>
                                        </p:tgtEl>
                                        <p:attrNameLst>
                                          <p:attrName>ppt_y</p:attrName>
                                        </p:attrNameLst>
                                      </p:cBhvr>
                                      <p:tavLst>
                                        <p:tav tm="0">
                                          <p:val>
                                            <p:strVal val="#ppt_y+.1"/>
                                          </p:val>
                                        </p:tav>
                                        <p:tav tm="100000">
                                          <p:val>
                                            <p:strVal val="#ppt_y"/>
                                          </p:val>
                                        </p:tav>
                                      </p:tavLst>
                                    </p:anim>
                                  </p:childTnLst>
                                </p:cTn>
                              </p:par>
                            </p:childTnLst>
                          </p:cTn>
                        </p:par>
                        <p:par>
                          <p:cTn id="28" fill="hold">
                            <p:stCondLst>
                              <p:cond delay="5250"/>
                            </p:stCondLst>
                            <p:childTnLst>
                              <p:par>
                                <p:cTn id="29" presetID="42" presetClass="entr" presetSubtype="0" fill="hold" grpId="0" nodeType="afterEffect">
                                  <p:stCondLst>
                                    <p:cond delay="0"/>
                                  </p:stCondLst>
                                  <p:childTnLst>
                                    <p:set>
                                      <p:cBhvr>
                                        <p:cTn id="30" dur="1" fill="hold">
                                          <p:stCondLst>
                                            <p:cond delay="0"/>
                                          </p:stCondLst>
                                        </p:cTn>
                                        <p:tgtEl>
                                          <p:spTgt spid="11">
                                            <p:txEl>
                                              <p:pRg st="0" end="0"/>
                                            </p:txEl>
                                          </p:spTgt>
                                        </p:tgtEl>
                                        <p:attrNameLst>
                                          <p:attrName>style.visibility</p:attrName>
                                        </p:attrNameLst>
                                      </p:cBhvr>
                                      <p:to>
                                        <p:strVal val="visible"/>
                                      </p:to>
                                    </p:set>
                                    <p:animEffect transition="in" filter="fade">
                                      <p:cBhvr>
                                        <p:cTn id="31" dur="1000"/>
                                        <p:tgtEl>
                                          <p:spTgt spid="11">
                                            <p:txEl>
                                              <p:pRg st="0" end="0"/>
                                            </p:txEl>
                                          </p:spTgt>
                                        </p:tgtEl>
                                      </p:cBhvr>
                                    </p:animEffect>
                                    <p:anim calcmode="lin" valueType="num">
                                      <p:cBhvr>
                                        <p:cTn id="32"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par>
                          <p:cTn id="34" fill="hold">
                            <p:stCondLst>
                              <p:cond delay="6250"/>
                            </p:stCondLst>
                            <p:childTnLst>
                              <p:par>
                                <p:cTn id="35" presetID="42" presetClass="entr" presetSubtype="0" fill="hold" grpId="0" nodeType="afterEffect">
                                  <p:stCondLst>
                                    <p:cond delay="0"/>
                                  </p:stCondLst>
                                  <p:childTnLst>
                                    <p:set>
                                      <p:cBhvr>
                                        <p:cTn id="36" dur="1" fill="hold">
                                          <p:stCondLst>
                                            <p:cond delay="0"/>
                                          </p:stCondLst>
                                        </p:cTn>
                                        <p:tgtEl>
                                          <p:spTgt spid="11">
                                            <p:txEl>
                                              <p:pRg st="1" end="1"/>
                                            </p:txEl>
                                          </p:spTgt>
                                        </p:tgtEl>
                                        <p:attrNameLst>
                                          <p:attrName>style.visibility</p:attrName>
                                        </p:attrNameLst>
                                      </p:cBhvr>
                                      <p:to>
                                        <p:strVal val="visible"/>
                                      </p:to>
                                    </p:set>
                                    <p:animEffect transition="in" filter="fade">
                                      <p:cBhvr>
                                        <p:cTn id="37" dur="1000"/>
                                        <p:tgtEl>
                                          <p:spTgt spid="11">
                                            <p:txEl>
                                              <p:pRg st="1" end="1"/>
                                            </p:txEl>
                                          </p:spTgt>
                                        </p:tgtEl>
                                      </p:cBhvr>
                                    </p:animEffect>
                                    <p:anim calcmode="lin" valueType="num">
                                      <p:cBhvr>
                                        <p:cTn id="38"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39" dur="1000" fill="hold"/>
                                        <p:tgtEl>
                                          <p:spTgt spid="11">
                                            <p:txEl>
                                              <p:pRg st="1" end="1"/>
                                            </p:txEl>
                                          </p:spTgt>
                                        </p:tgtEl>
                                        <p:attrNameLst>
                                          <p:attrName>ppt_y</p:attrName>
                                        </p:attrNameLst>
                                      </p:cBhvr>
                                      <p:tavLst>
                                        <p:tav tm="0">
                                          <p:val>
                                            <p:strVal val="#ppt_y+.1"/>
                                          </p:val>
                                        </p:tav>
                                        <p:tav tm="100000">
                                          <p:val>
                                            <p:strVal val="#ppt_y"/>
                                          </p:val>
                                        </p:tav>
                                      </p:tavLst>
                                    </p:anim>
                                  </p:childTnLst>
                                </p:cTn>
                              </p:par>
                            </p:childTnLst>
                          </p:cTn>
                        </p:par>
                        <p:par>
                          <p:cTn id="40" fill="hold">
                            <p:stCondLst>
                              <p:cond delay="7250"/>
                            </p:stCondLst>
                            <p:childTnLst>
                              <p:par>
                                <p:cTn id="41" presetID="42" presetClass="entr" presetSubtype="0" fill="hold" grpId="0" nodeType="afterEffect">
                                  <p:stCondLst>
                                    <p:cond delay="0"/>
                                  </p:stCondLst>
                                  <p:childTnLst>
                                    <p:set>
                                      <p:cBhvr>
                                        <p:cTn id="42" dur="1" fill="hold">
                                          <p:stCondLst>
                                            <p:cond delay="0"/>
                                          </p:stCondLst>
                                        </p:cTn>
                                        <p:tgtEl>
                                          <p:spTgt spid="11">
                                            <p:txEl>
                                              <p:pRg st="2" end="2"/>
                                            </p:txEl>
                                          </p:spTgt>
                                        </p:tgtEl>
                                        <p:attrNameLst>
                                          <p:attrName>style.visibility</p:attrName>
                                        </p:attrNameLst>
                                      </p:cBhvr>
                                      <p:to>
                                        <p:strVal val="visible"/>
                                      </p:to>
                                    </p:set>
                                    <p:animEffect transition="in" filter="fade">
                                      <p:cBhvr>
                                        <p:cTn id="43" dur="1000"/>
                                        <p:tgtEl>
                                          <p:spTgt spid="11">
                                            <p:txEl>
                                              <p:pRg st="2" end="2"/>
                                            </p:txEl>
                                          </p:spTgt>
                                        </p:tgtEl>
                                      </p:cBhvr>
                                    </p:animEffect>
                                    <p:anim calcmode="lin" valueType="num">
                                      <p:cBhvr>
                                        <p:cTn id="44"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45" dur="1000" fill="hold"/>
                                        <p:tgtEl>
                                          <p:spTgt spid="11">
                                            <p:txEl>
                                              <p:pRg st="2" end="2"/>
                                            </p:txEl>
                                          </p:spTgt>
                                        </p:tgtEl>
                                        <p:attrNameLst>
                                          <p:attrName>ppt_y</p:attrName>
                                        </p:attrNameLst>
                                      </p:cBhvr>
                                      <p:tavLst>
                                        <p:tav tm="0">
                                          <p:val>
                                            <p:strVal val="#ppt_y+.1"/>
                                          </p:val>
                                        </p:tav>
                                        <p:tav tm="100000">
                                          <p:val>
                                            <p:strVal val="#ppt_y"/>
                                          </p:val>
                                        </p:tav>
                                      </p:tavLst>
                                    </p:anim>
                                  </p:childTnLst>
                                </p:cTn>
                              </p:par>
                            </p:childTnLst>
                          </p:cTn>
                        </p:par>
                        <p:par>
                          <p:cTn id="46" fill="hold">
                            <p:stCondLst>
                              <p:cond delay="8250"/>
                            </p:stCondLst>
                            <p:childTnLst>
                              <p:par>
                                <p:cTn id="47" presetID="42" presetClass="entr" presetSubtype="0" fill="hold" nodeType="afterEffect">
                                  <p:stCondLst>
                                    <p:cond delay="1000"/>
                                  </p:stCondLst>
                                  <p:childTnLst>
                                    <p:set>
                                      <p:cBhvr>
                                        <p:cTn id="48" dur="1" fill="hold">
                                          <p:stCondLst>
                                            <p:cond delay="0"/>
                                          </p:stCondLst>
                                        </p:cTn>
                                        <p:tgtEl>
                                          <p:spTgt spid="2">
                                            <p:txEl>
                                              <p:pRg st="0" end="0"/>
                                            </p:txEl>
                                          </p:spTgt>
                                        </p:tgtEl>
                                        <p:attrNameLst>
                                          <p:attrName>style.visibility</p:attrName>
                                        </p:attrNameLst>
                                      </p:cBhvr>
                                      <p:to>
                                        <p:strVal val="visible"/>
                                      </p:to>
                                    </p:set>
                                    <p:animEffect transition="in" filter="fade">
                                      <p:cBhvr>
                                        <p:cTn id="49" dur="1000"/>
                                        <p:tgtEl>
                                          <p:spTgt spid="2">
                                            <p:txEl>
                                              <p:pRg st="0" end="0"/>
                                            </p:txEl>
                                          </p:spTgt>
                                        </p:tgtEl>
                                      </p:cBhvr>
                                    </p:animEffect>
                                    <p:anim calcmode="lin" valueType="num">
                                      <p:cBhvr>
                                        <p:cTn id="50"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uiExpand="1" build="p"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47864" y="45733"/>
            <a:ext cx="5109200" cy="6812267"/>
          </a:xfrm>
          <a:prstGeom prst="rect">
            <a:avLst/>
          </a:prstGeom>
        </p:spPr>
      </p:pic>
      <p:pic>
        <p:nvPicPr>
          <p:cNvPr id="6" name="Picture 5"/>
          <p:cNvPicPr/>
          <p:nvPr/>
        </p:nvPicPr>
        <p:blipFill rotWithShape="1">
          <a:blip r:embed="rId4" cstate="print">
            <a:extLst>
              <a:ext uri="{BEBA8EAE-BF5A-486C-A8C5-ECC9F3942E4B}">
                <a14:imgProps xmlns:a14="http://schemas.microsoft.com/office/drawing/2010/main">
                  <a14:imgLayer r:embed="rId5">
                    <a14:imgEffect>
                      <a14:backgroundRemoval t="4232" b="97944" l="4183" r="89924">
                        <a14:foregroundMark x1="61027" y1="4474" x2="61027" y2="4474"/>
                        <a14:foregroundMark x1="61787" y1="98065" x2="61787" y2="98065"/>
                        <a14:foregroundMark x1="11027" y1="35913" x2="11027" y2="35913"/>
                      </a14:backgroundRemoval>
                    </a14:imgEffect>
                  </a14:imgLayer>
                </a14:imgProps>
              </a:ext>
              <a:ext uri="{28A0092B-C50C-407E-A947-70E740481C1C}">
                <a14:useLocalDpi xmlns:a14="http://schemas.microsoft.com/office/drawing/2010/main" val="0"/>
              </a:ext>
            </a:extLst>
          </a:blip>
          <a:srcRect l="3111" r="6223"/>
          <a:stretch/>
        </p:blipFill>
        <p:spPr bwMode="auto">
          <a:xfrm>
            <a:off x="115605" y="4002499"/>
            <a:ext cx="1621790" cy="281241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8607902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xit" presetSubtype="0" fill="hold" nodeType="afterEffect">
                                  <p:stCondLst>
                                    <p:cond delay="250"/>
                                  </p:stCondLst>
                                  <p:childTnLst>
                                    <p:anim calcmode="lin" valueType="num">
                                      <p:cBhvr>
                                        <p:cTn id="6" dur="1000"/>
                                        <p:tgtEl>
                                          <p:spTgt spid="5"/>
                                        </p:tgtEl>
                                        <p:attrNameLst>
                                          <p:attrName>ppt_w</p:attrName>
                                        </p:attrNameLst>
                                      </p:cBhvr>
                                      <p:tavLst>
                                        <p:tav tm="0">
                                          <p:val>
                                            <p:strVal val="ppt_w"/>
                                          </p:val>
                                        </p:tav>
                                        <p:tav tm="100000">
                                          <p:val>
                                            <p:fltVal val="0"/>
                                          </p:val>
                                        </p:tav>
                                      </p:tavLst>
                                    </p:anim>
                                    <p:anim calcmode="lin" valueType="num">
                                      <p:cBhvr>
                                        <p:cTn id="7" dur="1000"/>
                                        <p:tgtEl>
                                          <p:spTgt spid="5"/>
                                        </p:tgtEl>
                                        <p:attrNameLst>
                                          <p:attrName>ppt_h</p:attrName>
                                        </p:attrNameLst>
                                      </p:cBhvr>
                                      <p:tavLst>
                                        <p:tav tm="0">
                                          <p:val>
                                            <p:strVal val="ppt_h"/>
                                          </p:val>
                                        </p:tav>
                                        <p:tav tm="100000">
                                          <p:val>
                                            <p:fltVal val="0"/>
                                          </p:val>
                                        </p:tav>
                                      </p:tavLst>
                                    </p:anim>
                                    <p:anim calcmode="lin" valueType="num">
                                      <p:cBhvr>
                                        <p:cTn id="8" dur="1000"/>
                                        <p:tgtEl>
                                          <p:spTgt spid="5"/>
                                        </p:tgtEl>
                                        <p:attrNameLst>
                                          <p:attrName>style.rotation</p:attrName>
                                        </p:attrNameLst>
                                      </p:cBhvr>
                                      <p:tavLst>
                                        <p:tav tm="0">
                                          <p:val>
                                            <p:fltVal val="0"/>
                                          </p:val>
                                        </p:tav>
                                        <p:tav tm="100000">
                                          <p:val>
                                            <p:fltVal val="90"/>
                                          </p:val>
                                        </p:tav>
                                      </p:tavLst>
                                    </p:anim>
                                    <p:animEffect transition="out" filter="fade">
                                      <p:cBhvr>
                                        <p:cTn id="9" dur="1000"/>
                                        <p:tgtEl>
                                          <p:spTgt spid="5"/>
                                        </p:tgtEl>
                                      </p:cBhvr>
                                    </p:animEffect>
                                    <p:set>
                                      <p:cBhvr>
                                        <p:cTn id="10"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http://www.europeanfocus.com/wp-content/uploads/2011/06/SacredSpringsViewDrawing-copy.jpg"/>
          <p:cNvPicPr>
            <a:picLocks noChangeAspect="1" noChangeArrowheads="1"/>
          </p:cNvPicPr>
          <p:nvPr/>
        </p:nvPicPr>
        <p:blipFill>
          <a:blip r:embed="rId2" cstate="print"/>
          <a:srcRect/>
          <a:stretch>
            <a:fillRect/>
          </a:stretch>
        </p:blipFill>
        <p:spPr bwMode="auto">
          <a:xfrm>
            <a:off x="-465377" y="0"/>
            <a:ext cx="8997817" cy="6858000"/>
          </a:xfrm>
          <a:prstGeom prst="rect">
            <a:avLst/>
          </a:prstGeom>
          <a:noFill/>
        </p:spPr>
      </p:pic>
      <p:sp>
        <p:nvSpPr>
          <p:cNvPr id="5" name="TextBox 4"/>
          <p:cNvSpPr txBox="1"/>
          <p:nvPr/>
        </p:nvSpPr>
        <p:spPr>
          <a:xfrm>
            <a:off x="1835696" y="92263"/>
            <a:ext cx="1944216" cy="646331"/>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rPr>
              <a:t>VALETUDO</a:t>
            </a:r>
            <a:br>
              <a:rPr lang="de-DE" b="1" dirty="0">
                <a:effectLst>
                  <a:outerShdw blurRad="38100" dist="38100" dir="2700000" algn="tl">
                    <a:srgbClr val="000000">
                      <a:alpha val="43137"/>
                    </a:srgbClr>
                  </a:outerShdw>
                </a:effectLst>
              </a:rPr>
            </a:br>
            <a:r>
              <a:rPr lang="de-DE" b="1" dirty="0">
                <a:effectLst>
                  <a:outerShdw blurRad="38100" dist="38100" dir="2700000" algn="tl">
                    <a:srgbClr val="000000">
                      <a:alpha val="43137"/>
                    </a:srgbClr>
                  </a:outerShdw>
                </a:effectLst>
              </a:rPr>
              <a:t>(M Agrippa)</a:t>
            </a:r>
            <a:endParaRPr lang="en-GB" b="1" dirty="0">
              <a:effectLst>
                <a:outerShdw blurRad="38100" dist="38100" dir="2700000" algn="tl">
                  <a:srgbClr val="000000">
                    <a:alpha val="43137"/>
                  </a:srgbClr>
                </a:outerShdw>
              </a:effectLst>
            </a:endParaRPr>
          </a:p>
        </p:txBody>
      </p:sp>
      <p:sp>
        <p:nvSpPr>
          <p:cNvPr id="6" name="TextBox 5"/>
          <p:cNvSpPr txBox="1"/>
          <p:nvPr/>
        </p:nvSpPr>
        <p:spPr>
          <a:xfrm>
            <a:off x="4788024" y="1361023"/>
            <a:ext cx="1944216" cy="369332"/>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rPr>
              <a:t>spring</a:t>
            </a:r>
            <a:endParaRPr lang="en-GB" b="1" dirty="0">
              <a:effectLst>
                <a:outerShdw blurRad="38100" dist="38100" dir="2700000" algn="tl">
                  <a:srgbClr val="000000">
                    <a:alpha val="43137"/>
                  </a:srgbClr>
                </a:outerShdw>
              </a:effectLst>
            </a:endParaRPr>
          </a:p>
        </p:txBody>
      </p:sp>
      <p:sp>
        <p:nvSpPr>
          <p:cNvPr id="7" name="TextBox 6"/>
          <p:cNvSpPr txBox="1"/>
          <p:nvPr/>
        </p:nvSpPr>
        <p:spPr>
          <a:xfrm>
            <a:off x="6623720" y="1690499"/>
            <a:ext cx="1944216" cy="369332"/>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rPr>
              <a:t>???</a:t>
            </a:r>
            <a:endParaRPr lang="en-GB" b="1" dirty="0">
              <a:effectLst>
                <a:outerShdw blurRad="38100" dist="38100" dir="2700000" algn="tl">
                  <a:srgbClr val="000000">
                    <a:alpha val="43137"/>
                  </a:srgbClr>
                </a:outerShdw>
              </a:effectLst>
            </a:endParaRPr>
          </a:p>
        </p:txBody>
      </p:sp>
      <p:sp>
        <p:nvSpPr>
          <p:cNvPr id="8" name="TextBox 7"/>
          <p:cNvSpPr txBox="1"/>
          <p:nvPr/>
        </p:nvSpPr>
        <p:spPr>
          <a:xfrm rot="1151361">
            <a:off x="5637909" y="4709184"/>
            <a:ext cx="2437408" cy="646331"/>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sym typeface="Wingdings" panose="05000000000000000000" pitchFamily="2" charset="2"/>
              </a:rPr>
              <a:t></a:t>
            </a:r>
            <a:r>
              <a:rPr lang="de-DE" b="1" dirty="0">
                <a:effectLst>
                  <a:outerShdw blurRad="38100" dist="38100" dir="2700000" algn="tl">
                    <a:srgbClr val="000000">
                      <a:alpha val="43137"/>
                    </a:srgbClr>
                  </a:outerShdw>
                </a:effectLst>
              </a:rPr>
              <a:t>Hercule</a:t>
            </a:r>
            <a:r>
              <a:rPr lang="en-GB" b="1" dirty="0">
                <a:effectLst>
                  <a:outerShdw blurRad="38100" dist="38100" dir="2700000" algn="tl">
                    <a:srgbClr val="000000">
                      <a:alpha val="43137"/>
                    </a:srgbClr>
                  </a:outerShdw>
                </a:effectLst>
              </a:rPr>
              <a:t>s altars</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    on street…</a:t>
            </a:r>
            <a:endParaRPr lang="de-DE" b="1" dirty="0">
              <a:effectLst>
                <a:outerShdw blurRad="38100" dist="38100" dir="2700000" algn="tl">
                  <a:srgbClr val="000000">
                    <a:alpha val="43137"/>
                  </a:srgbClr>
                </a:outerShdw>
              </a:effectLst>
            </a:endParaRPr>
          </a:p>
        </p:txBody>
      </p:sp>
      <p:sp>
        <p:nvSpPr>
          <p:cNvPr id="9" name="Freeform 8"/>
          <p:cNvSpPr/>
          <p:nvPr/>
        </p:nvSpPr>
        <p:spPr>
          <a:xfrm>
            <a:off x="4439265" y="2992616"/>
            <a:ext cx="1032495" cy="1725647"/>
          </a:xfrm>
          <a:custGeom>
            <a:avLst/>
            <a:gdLst>
              <a:gd name="connsiteX0" fmla="*/ 0 w 1032495"/>
              <a:gd name="connsiteY0" fmla="*/ 1682623 h 1725647"/>
              <a:gd name="connsiteX1" fmla="*/ 265470 w 1032495"/>
              <a:gd name="connsiteY1" fmla="*/ 1712119 h 1725647"/>
              <a:gd name="connsiteX2" fmla="*/ 457200 w 1032495"/>
              <a:gd name="connsiteY2" fmla="*/ 1490894 h 1725647"/>
              <a:gd name="connsiteX3" fmla="*/ 899651 w 1032495"/>
              <a:gd name="connsiteY3" fmla="*/ 605990 h 1725647"/>
              <a:gd name="connsiteX4" fmla="*/ 1032387 w 1032495"/>
              <a:gd name="connsiteY4" fmla="*/ 75049 h 1725647"/>
              <a:gd name="connsiteX5" fmla="*/ 884903 w 1032495"/>
              <a:gd name="connsiteY5" fmla="*/ 16055 h 1725647"/>
              <a:gd name="connsiteX6" fmla="*/ 457200 w 1032495"/>
              <a:gd name="connsiteY6" fmla="*/ 193036 h 1725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2495" h="1725647">
                <a:moveTo>
                  <a:pt x="0" y="1682623"/>
                </a:moveTo>
                <a:cubicBezTo>
                  <a:pt x="94635" y="1713348"/>
                  <a:pt x="189270" y="1744074"/>
                  <a:pt x="265470" y="1712119"/>
                </a:cubicBezTo>
                <a:cubicBezTo>
                  <a:pt x="341670" y="1680164"/>
                  <a:pt x="351503" y="1675249"/>
                  <a:pt x="457200" y="1490894"/>
                </a:cubicBezTo>
                <a:cubicBezTo>
                  <a:pt x="562897" y="1306539"/>
                  <a:pt x="803787" y="841964"/>
                  <a:pt x="899651" y="605990"/>
                </a:cubicBezTo>
                <a:cubicBezTo>
                  <a:pt x="995515" y="370016"/>
                  <a:pt x="1034845" y="173371"/>
                  <a:pt x="1032387" y="75049"/>
                </a:cubicBezTo>
                <a:cubicBezTo>
                  <a:pt x="1029929" y="-23273"/>
                  <a:pt x="980767" y="-3609"/>
                  <a:pt x="884903" y="16055"/>
                </a:cubicBezTo>
                <a:cubicBezTo>
                  <a:pt x="789039" y="35719"/>
                  <a:pt x="623119" y="114377"/>
                  <a:pt x="457200" y="193036"/>
                </a:cubicBezTo>
              </a:path>
            </a:pathLst>
          </a:custGeom>
          <a:noFill/>
          <a:ln w="114300">
            <a:solidFill>
              <a:srgbClr val="FFFF00">
                <a:alpha val="74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00"/>
              </a:solidFill>
            </a:endParaRPr>
          </a:p>
        </p:txBody>
      </p:sp>
      <p:sp>
        <p:nvSpPr>
          <p:cNvPr id="10" name="TextBox 9"/>
          <p:cNvSpPr txBox="1"/>
          <p:nvPr/>
        </p:nvSpPr>
        <p:spPr>
          <a:xfrm rot="18669166">
            <a:off x="634236" y="2623283"/>
            <a:ext cx="1944216" cy="369332"/>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rPr>
              <a:t>rampart</a:t>
            </a:r>
            <a:endParaRPr lang="en-GB" b="1" dirty="0">
              <a:effectLst>
                <a:outerShdw blurRad="38100" dist="38100" dir="2700000" algn="tl">
                  <a:srgbClr val="000000">
                    <a:alpha val="43137"/>
                  </a:srgbClr>
                </a:outerShdw>
              </a:effectLst>
            </a:endParaRPr>
          </a:p>
        </p:txBody>
      </p:sp>
      <p:pic>
        <p:nvPicPr>
          <p:cNvPr id="11" name="Picture 10"/>
          <p:cNvPicPr/>
          <p:nvPr/>
        </p:nvPicPr>
        <p:blipFill rotWithShape="1">
          <a:blip r:embed="rId3" cstate="print">
            <a:extLst>
              <a:ext uri="{BEBA8EAE-BF5A-486C-A8C5-ECC9F3942E4B}">
                <a14:imgProps xmlns:a14="http://schemas.microsoft.com/office/drawing/2010/main">
                  <a14:imgLayer r:embed="rId4">
                    <a14:imgEffect>
                      <a14:backgroundRemoval t="4232" b="97944" l="4183" r="89924">
                        <a14:foregroundMark x1="61027" y1="4474" x2="61027" y2="4474"/>
                        <a14:foregroundMark x1="61787" y1="98065" x2="61787" y2="98065"/>
                        <a14:foregroundMark x1="11027" y1="35913" x2="11027" y2="35913"/>
                      </a14:backgroundRemoval>
                    </a14:imgEffect>
                  </a14:imgLayer>
                </a14:imgProps>
              </a:ext>
              <a:ext uri="{28A0092B-C50C-407E-A947-70E740481C1C}">
                <a14:useLocalDpi xmlns:a14="http://schemas.microsoft.com/office/drawing/2010/main" val="0"/>
              </a:ext>
            </a:extLst>
          </a:blip>
          <a:srcRect l="3111" r="6223"/>
          <a:stretch/>
        </p:blipFill>
        <p:spPr bwMode="auto">
          <a:xfrm>
            <a:off x="115605" y="4002499"/>
            <a:ext cx="1621790" cy="2812415"/>
          </a:xfrm>
          <a:prstGeom prst="rect">
            <a:avLst/>
          </a:prstGeom>
          <a:ln>
            <a:noFill/>
          </a:ln>
          <a:extLst>
            <a:ext uri="{53640926-AAD7-44D8-BBD7-CCE9431645EC}">
              <a14:shadowObscured xmlns:a14="http://schemas.microsoft.com/office/drawing/2010/main"/>
            </a:ext>
          </a:extLst>
        </p:spPr>
      </p:pic>
      <p:sp>
        <p:nvSpPr>
          <p:cNvPr id="12" name="Freeform 11"/>
          <p:cNvSpPr/>
          <p:nvPr/>
        </p:nvSpPr>
        <p:spPr>
          <a:xfrm>
            <a:off x="1430594" y="5043948"/>
            <a:ext cx="2802193" cy="1814052"/>
          </a:xfrm>
          <a:custGeom>
            <a:avLst/>
            <a:gdLst>
              <a:gd name="connsiteX0" fmla="*/ 2802193 w 2802193"/>
              <a:gd name="connsiteY0" fmla="*/ 0 h 1814052"/>
              <a:gd name="connsiteX1" fmla="*/ 2212258 w 2802193"/>
              <a:gd name="connsiteY1" fmla="*/ 766917 h 1814052"/>
              <a:gd name="connsiteX2" fmla="*/ 1637071 w 2802193"/>
              <a:gd name="connsiteY2" fmla="*/ 1076633 h 1814052"/>
              <a:gd name="connsiteX3" fmla="*/ 988141 w 2802193"/>
              <a:gd name="connsiteY3" fmla="*/ 1356852 h 1814052"/>
              <a:gd name="connsiteX4" fmla="*/ 29496 w 2802193"/>
              <a:gd name="connsiteY4" fmla="*/ 1814052 h 1814052"/>
              <a:gd name="connsiteX5" fmla="*/ 29496 w 2802193"/>
              <a:gd name="connsiteY5" fmla="*/ 1814052 h 1814052"/>
              <a:gd name="connsiteX6" fmla="*/ 0 w 2802193"/>
              <a:gd name="connsiteY6" fmla="*/ 1755058 h 1814052"/>
              <a:gd name="connsiteX7" fmla="*/ 0 w 2802193"/>
              <a:gd name="connsiteY7" fmla="*/ 1755058 h 181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2193" h="1814052">
                <a:moveTo>
                  <a:pt x="2802193" y="0"/>
                </a:moveTo>
                <a:cubicBezTo>
                  <a:pt x="2604319" y="293739"/>
                  <a:pt x="2406445" y="587478"/>
                  <a:pt x="2212258" y="766917"/>
                </a:cubicBezTo>
                <a:cubicBezTo>
                  <a:pt x="2018071" y="946356"/>
                  <a:pt x="1841090" y="978311"/>
                  <a:pt x="1637071" y="1076633"/>
                </a:cubicBezTo>
                <a:cubicBezTo>
                  <a:pt x="1433052" y="1174955"/>
                  <a:pt x="1256070" y="1233949"/>
                  <a:pt x="988141" y="1356852"/>
                </a:cubicBezTo>
                <a:cubicBezTo>
                  <a:pt x="720212" y="1479755"/>
                  <a:pt x="29496" y="1814052"/>
                  <a:pt x="29496" y="1814052"/>
                </a:cubicBezTo>
                <a:lnTo>
                  <a:pt x="29496" y="1814052"/>
                </a:lnTo>
                <a:lnTo>
                  <a:pt x="0" y="1755058"/>
                </a:lnTo>
                <a:lnTo>
                  <a:pt x="0" y="1755058"/>
                </a:lnTo>
              </a:path>
            </a:pathLst>
          </a:cu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377449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1544715"/>
            <a:ext cx="7315200" cy="1154097"/>
          </a:xfrm>
        </p:spPr>
        <p:txBody>
          <a:bodyPr/>
          <a:lstStyle/>
          <a:p>
            <a:endParaRPr lang="en-GB"/>
          </a:p>
        </p:txBody>
      </p:sp>
      <p:sp>
        <p:nvSpPr>
          <p:cNvPr id="5" name="Content Placeholder 2"/>
          <p:cNvSpPr>
            <a:spLocks noGrp="1"/>
          </p:cNvSpPr>
          <p:nvPr>
            <p:ph idx="1"/>
          </p:nvPr>
        </p:nvSpPr>
        <p:spPr>
          <a:xfrm>
            <a:off x="914400" y="2769833"/>
            <a:ext cx="7315200" cy="3539527"/>
          </a:xfrm>
        </p:spPr>
        <p:txBody>
          <a:bodyPr/>
          <a:lstStyle/>
          <a:p>
            <a:endParaRPr lang="en-GB"/>
          </a:p>
        </p:txBody>
      </p:sp>
      <p:pic>
        <p:nvPicPr>
          <p:cNvPr id="6" name="Picture 2" descr="http://www.europeanfocus.com/wp-content/uploads/2011/06/SacredSpringsViewDrawing-copy.jpg"/>
          <p:cNvPicPr>
            <a:picLocks noChangeAspect="1" noChangeArrowheads="1"/>
          </p:cNvPicPr>
          <p:nvPr/>
        </p:nvPicPr>
        <p:blipFill>
          <a:blip r:embed="rId2" cstate="print"/>
          <a:srcRect/>
          <a:stretch>
            <a:fillRect/>
          </a:stretch>
        </p:blipFill>
        <p:spPr bwMode="auto">
          <a:xfrm>
            <a:off x="-465377" y="0"/>
            <a:ext cx="8997817" cy="6858000"/>
          </a:xfrm>
          <a:prstGeom prst="rect">
            <a:avLst/>
          </a:prstGeom>
          <a:noFill/>
        </p:spPr>
      </p:pic>
      <p:sp>
        <p:nvSpPr>
          <p:cNvPr id="8" name="TextBox 7"/>
          <p:cNvSpPr txBox="1"/>
          <p:nvPr/>
        </p:nvSpPr>
        <p:spPr>
          <a:xfrm>
            <a:off x="4788024" y="1361023"/>
            <a:ext cx="1944216" cy="369332"/>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rPr>
              <a:t>spring</a:t>
            </a:r>
            <a:endParaRPr lang="en-GB" b="1" dirty="0">
              <a:effectLst>
                <a:outerShdw blurRad="38100" dist="38100" dir="2700000" algn="tl">
                  <a:srgbClr val="000000">
                    <a:alpha val="43137"/>
                  </a:srgbClr>
                </a:outerShdw>
              </a:effectLst>
            </a:endParaRPr>
          </a:p>
        </p:txBody>
      </p:sp>
      <p:sp>
        <p:nvSpPr>
          <p:cNvPr id="9" name="TextBox 8"/>
          <p:cNvSpPr txBox="1"/>
          <p:nvPr/>
        </p:nvSpPr>
        <p:spPr>
          <a:xfrm>
            <a:off x="6623720" y="1690499"/>
            <a:ext cx="1944216" cy="369332"/>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rPr>
              <a:t>???</a:t>
            </a:r>
            <a:endParaRPr lang="en-GB" b="1" dirty="0">
              <a:effectLst>
                <a:outerShdw blurRad="38100" dist="38100" dir="2700000" algn="tl">
                  <a:srgbClr val="000000">
                    <a:alpha val="43137"/>
                  </a:srgbClr>
                </a:outerShdw>
              </a:effectLst>
            </a:endParaRPr>
          </a:p>
        </p:txBody>
      </p:sp>
      <p:sp>
        <p:nvSpPr>
          <p:cNvPr id="12" name="TextBox 11"/>
          <p:cNvSpPr txBox="1"/>
          <p:nvPr/>
        </p:nvSpPr>
        <p:spPr>
          <a:xfrm rot="18669166">
            <a:off x="634236" y="2623283"/>
            <a:ext cx="1944216" cy="369332"/>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rPr>
              <a:t>rampart</a:t>
            </a:r>
            <a:endParaRPr lang="en-GB" b="1" dirty="0">
              <a:effectLst>
                <a:outerShdw blurRad="38100" dist="38100" dir="2700000" algn="tl">
                  <a:srgbClr val="000000">
                    <a:alpha val="43137"/>
                  </a:srgbClr>
                </a:outerShdw>
              </a:effectLst>
            </a:endParaRPr>
          </a:p>
        </p:txBody>
      </p:sp>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l="22420" t="3189" r="9701" b="9815"/>
          <a:stretch/>
        </p:blipFill>
        <p:spPr>
          <a:xfrm>
            <a:off x="7289060" y="3933056"/>
            <a:ext cx="1688861" cy="2885983"/>
          </a:xfrm>
          <a:prstGeom prst="rect">
            <a:avLst/>
          </a:prstGeom>
        </p:spPr>
      </p:pic>
      <p:sp>
        <p:nvSpPr>
          <p:cNvPr id="10" name="TextBox 9"/>
          <p:cNvSpPr txBox="1"/>
          <p:nvPr/>
        </p:nvSpPr>
        <p:spPr>
          <a:xfrm rot="1151361">
            <a:off x="5637909" y="4709184"/>
            <a:ext cx="2437408" cy="646331"/>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sym typeface="Wingdings" panose="05000000000000000000" pitchFamily="2" charset="2"/>
              </a:rPr>
              <a:t></a:t>
            </a:r>
            <a:r>
              <a:rPr lang="de-DE" b="1" dirty="0">
                <a:effectLst>
                  <a:outerShdw blurRad="38100" dist="38100" dir="2700000" algn="tl">
                    <a:srgbClr val="000000">
                      <a:alpha val="43137"/>
                    </a:srgbClr>
                  </a:outerShdw>
                </a:effectLst>
              </a:rPr>
              <a:t>Hercule</a:t>
            </a:r>
            <a:r>
              <a:rPr lang="en-GB" b="1" dirty="0">
                <a:effectLst>
                  <a:outerShdw blurRad="38100" dist="38100" dir="2700000" algn="tl">
                    <a:srgbClr val="000000">
                      <a:alpha val="43137"/>
                    </a:srgbClr>
                  </a:outerShdw>
                </a:effectLst>
              </a:rPr>
              <a:t>s altars</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    on street…</a:t>
            </a:r>
            <a:endParaRPr lang="de-DE" b="1" dirty="0">
              <a:effectLst>
                <a:outerShdw blurRad="38100" dist="38100" dir="2700000" algn="tl">
                  <a:srgbClr val="000000">
                    <a:alpha val="43137"/>
                  </a:srgbClr>
                </a:outerShdw>
              </a:effectLst>
            </a:endParaRPr>
          </a:p>
        </p:txBody>
      </p:sp>
      <p:pic>
        <p:nvPicPr>
          <p:cNvPr id="16" name="Bild 47" descr="C:\Users\Ralph\Documents\Vaison-la-Romaine\156560 GLANUM Valetudo SMALL.jpg"/>
          <p:cNvPicPr/>
          <p:nvPr/>
        </p:nvPicPr>
        <p:blipFill>
          <a:blip r:embed="rId4" cstate="print"/>
          <a:srcRect/>
          <a:stretch>
            <a:fillRect/>
          </a:stretch>
        </p:blipFill>
        <p:spPr bwMode="auto">
          <a:xfrm rot="20382671">
            <a:off x="2537118" y="312634"/>
            <a:ext cx="2269567" cy="611505"/>
          </a:xfrm>
          <a:prstGeom prst="rect">
            <a:avLst/>
          </a:prstGeom>
          <a:noFill/>
          <a:ln w="9525">
            <a:noFill/>
            <a:miter lim="800000"/>
            <a:headEnd/>
            <a:tailEnd/>
          </a:ln>
        </p:spPr>
      </p:pic>
      <p:pic>
        <p:nvPicPr>
          <p:cNvPr id="17" name="Picture 16"/>
          <p:cNvPicPr/>
          <p:nvPr/>
        </p:nvPicPr>
        <p:blipFill>
          <a:blip r:embed="rId5">
            <a:extLst>
              <a:ext uri="{BEBA8EAE-BF5A-486C-A8C5-ECC9F3942E4B}">
                <a14:imgProps xmlns:a14="http://schemas.microsoft.com/office/drawing/2010/main">
                  <a14:imgLayer r:embed="rId6">
                    <a14:imgEffect>
                      <a14:backgroundRemoval t="3886" b="94041" l="9524" r="89881">
                        <a14:foregroundMark x1="83333" y1="4145" x2="83333" y2="4145"/>
                        <a14:foregroundMark x1="26190" y1="94041" x2="26190" y2="94041"/>
                        <a14:foregroundMark x1="14286" y1="91710" x2="14286" y2="91710"/>
                        <a14:foregroundMark x1="83929" y1="84197" x2="83929" y2="84197"/>
                        <a14:foregroundMark x1="85714" y1="81347" x2="85714" y2="81347"/>
                        <a14:foregroundMark x1="82738" y1="77202" x2="82738" y2="77202"/>
                      </a14:backgroundRemoval>
                    </a14:imgEffect>
                  </a14:imgLayer>
                </a14:imgProps>
              </a:ext>
              <a:ext uri="{28A0092B-C50C-407E-A947-70E740481C1C}">
                <a14:useLocalDpi xmlns:a14="http://schemas.microsoft.com/office/drawing/2010/main" val="0"/>
              </a:ext>
            </a:extLst>
          </a:blip>
          <a:stretch>
            <a:fillRect/>
          </a:stretch>
        </p:blipFill>
        <p:spPr>
          <a:xfrm>
            <a:off x="7308304" y="-1384"/>
            <a:ext cx="1835696" cy="3698065"/>
          </a:xfrm>
          <a:prstGeom prst="rect">
            <a:avLst/>
          </a:prstGeom>
        </p:spPr>
      </p:pic>
      <p:cxnSp>
        <p:nvCxnSpPr>
          <p:cNvPr id="19" name="Straight Arrow Connector 18"/>
          <p:cNvCxnSpPr/>
          <p:nvPr/>
        </p:nvCxnSpPr>
        <p:spPr>
          <a:xfrm flipH="1">
            <a:off x="5471760" y="1954469"/>
            <a:ext cx="2268592" cy="322403"/>
          </a:xfrm>
          <a:prstGeom prst="straightConnector1">
            <a:avLst/>
          </a:prstGeom>
          <a:ln w="76200">
            <a:solidFill>
              <a:srgbClr val="FFC000"/>
            </a:solidFill>
            <a:tailEnd type="arrow"/>
          </a:ln>
        </p:spPr>
        <p:style>
          <a:lnRef idx="1">
            <a:schemeClr val="accent1"/>
          </a:lnRef>
          <a:fillRef idx="0">
            <a:schemeClr val="accent1"/>
          </a:fillRef>
          <a:effectRef idx="0">
            <a:schemeClr val="accent1"/>
          </a:effectRef>
          <a:fontRef idx="minor">
            <a:schemeClr val="tx1"/>
          </a:fontRef>
        </p:style>
      </p:cxnSp>
      <p:sp>
        <p:nvSpPr>
          <p:cNvPr id="21" name="Rectangle 20"/>
          <p:cNvSpPr/>
          <p:nvPr/>
        </p:nvSpPr>
        <p:spPr>
          <a:xfrm>
            <a:off x="7627537" y="2093855"/>
            <a:ext cx="1386240" cy="584775"/>
          </a:xfrm>
          <a:prstGeom prst="rect">
            <a:avLst/>
          </a:prstGeom>
        </p:spPr>
        <p:txBody>
          <a:bodyPr wrap="square">
            <a:spAutoFit/>
          </a:bodyPr>
          <a:lstStyle/>
          <a:p>
            <a:r>
              <a:rPr lang="en-GB" sz="1600" i="1" dirty="0"/>
              <a:t>--- Apo]</a:t>
            </a:r>
            <a:r>
              <a:rPr lang="en-GB" sz="1600" i="1" dirty="0" err="1"/>
              <a:t>ll</a:t>
            </a:r>
            <a:r>
              <a:rPr lang="el-GR" sz="1600" i="1" dirty="0"/>
              <a:t>ω</a:t>
            </a:r>
            <a:r>
              <a:rPr lang="en-GB" sz="1600" i="1" dirty="0"/>
              <a:t>n</a:t>
            </a:r>
            <a:br>
              <a:rPr lang="en-GB" sz="1600" i="1" dirty="0"/>
            </a:br>
            <a:r>
              <a:rPr lang="en-GB" sz="1600" i="1" dirty="0"/>
              <a:t>[---]</a:t>
            </a:r>
            <a:r>
              <a:rPr lang="en-GB" sz="1600" i="1" dirty="0" err="1"/>
              <a:t>ratia</a:t>
            </a:r>
            <a:r>
              <a:rPr lang="el-GR" sz="1600" i="1" dirty="0"/>
              <a:t>ϛ</a:t>
            </a:r>
            <a:r>
              <a:rPr lang="en-GB" sz="1600" dirty="0"/>
              <a:t>.</a:t>
            </a:r>
          </a:p>
        </p:txBody>
      </p:sp>
      <p:pic>
        <p:nvPicPr>
          <p:cNvPr id="22" name="Picture 21"/>
          <p:cNvPicPr/>
          <p:nvPr/>
        </p:nvPicPr>
        <p:blipFill>
          <a:blip r:embed="rId7" cstate="print">
            <a:extLst>
              <a:ext uri="{BEBA8EAE-BF5A-486C-A8C5-ECC9F3942E4B}">
                <a14:imgProps xmlns:a14="http://schemas.microsoft.com/office/drawing/2010/main">
                  <a14:imgLayer r:embed="rId8">
                    <a14:imgEffect>
                      <a14:backgroundRemoval t="4348" b="92504" l="9814" r="93739">
                        <a14:foregroundMark x1="53130" y1="4348" x2="53130" y2="4348"/>
                        <a14:foregroundMark x1="16074" y1="22039" x2="16074" y2="22039"/>
                        <a14:foregroundMark x1="12690" y1="28036" x2="12690" y2="28036"/>
                        <a14:foregroundMark x1="69036" y1="92504" x2="69036" y2="92504"/>
                        <a14:foregroundMark x1="93739" y1="74363" x2="93739" y2="74363"/>
                      </a14:backgroundRemoval>
                    </a14:imgEffect>
                  </a14:imgLayer>
                </a14:imgProps>
              </a:ext>
              <a:ext uri="{28A0092B-C50C-407E-A947-70E740481C1C}">
                <a14:useLocalDpi xmlns:a14="http://schemas.microsoft.com/office/drawing/2010/main" val="0"/>
              </a:ext>
            </a:extLst>
          </a:blip>
          <a:stretch>
            <a:fillRect/>
          </a:stretch>
        </p:blipFill>
        <p:spPr>
          <a:xfrm>
            <a:off x="6156176" y="-61885"/>
            <a:ext cx="1747946" cy="2061653"/>
          </a:xfrm>
          <a:prstGeom prst="rect">
            <a:avLst/>
          </a:prstGeom>
        </p:spPr>
      </p:pic>
      <p:pic>
        <p:nvPicPr>
          <p:cNvPr id="23" name="Picture 22"/>
          <p:cNvPicPr/>
          <p:nvPr/>
        </p:nvPicPr>
        <p:blipFill>
          <a:blip r:embed="rId9" cstate="print">
            <a:extLst>
              <a:ext uri="{28A0092B-C50C-407E-A947-70E740481C1C}">
                <a14:useLocalDpi xmlns:a14="http://schemas.microsoft.com/office/drawing/2010/main" val="0"/>
              </a:ext>
            </a:extLst>
          </a:blip>
          <a:stretch>
            <a:fillRect/>
          </a:stretch>
        </p:blipFill>
        <p:spPr>
          <a:xfrm>
            <a:off x="-465377" y="4326562"/>
            <a:ext cx="1382313" cy="2521534"/>
          </a:xfrm>
          <a:prstGeom prst="rect">
            <a:avLst/>
          </a:prstGeom>
        </p:spPr>
      </p:pic>
      <p:cxnSp>
        <p:nvCxnSpPr>
          <p:cNvPr id="24" name="Straight Arrow Connector 23"/>
          <p:cNvCxnSpPr/>
          <p:nvPr/>
        </p:nvCxnSpPr>
        <p:spPr>
          <a:xfrm flipV="1">
            <a:off x="916936" y="4094257"/>
            <a:ext cx="3708900" cy="1493072"/>
          </a:xfrm>
          <a:prstGeom prst="straightConnector1">
            <a:avLst/>
          </a:prstGeom>
          <a:ln w="76200">
            <a:solidFill>
              <a:srgbClr val="FFC000"/>
            </a:solidFill>
            <a:tailEnd type="arrow"/>
          </a:ln>
        </p:spPr>
        <p:style>
          <a:lnRef idx="1">
            <a:schemeClr val="accent1"/>
          </a:lnRef>
          <a:fillRef idx="0">
            <a:schemeClr val="accent1"/>
          </a:fillRef>
          <a:effectRef idx="0">
            <a:schemeClr val="accent1"/>
          </a:effectRef>
          <a:fontRef idx="minor">
            <a:schemeClr val="tx1"/>
          </a:fontRef>
        </p:style>
      </p:cxnSp>
      <p:pic>
        <p:nvPicPr>
          <p:cNvPr id="26" name="Picture 25"/>
          <p:cNvPicPr/>
          <p:nvPr/>
        </p:nvPicPr>
        <p:blipFill>
          <a:blip r:embed="rId10" cstate="print">
            <a:extLst>
              <a:ext uri="{28A0092B-C50C-407E-A947-70E740481C1C}">
                <a14:useLocalDpi xmlns:a14="http://schemas.microsoft.com/office/drawing/2010/main" val="0"/>
              </a:ext>
            </a:extLst>
          </a:blip>
          <a:stretch>
            <a:fillRect/>
          </a:stretch>
        </p:blipFill>
        <p:spPr>
          <a:xfrm>
            <a:off x="5505929" y="5200004"/>
            <a:ext cx="993140" cy="2038162"/>
          </a:xfrm>
          <a:prstGeom prst="rect">
            <a:avLst/>
          </a:prstGeom>
        </p:spPr>
      </p:pic>
      <p:cxnSp>
        <p:nvCxnSpPr>
          <p:cNvPr id="27" name="Straight Arrow Connector 26"/>
          <p:cNvCxnSpPr>
            <a:stCxn id="26" idx="0"/>
          </p:cNvCxnSpPr>
          <p:nvPr/>
        </p:nvCxnSpPr>
        <p:spPr>
          <a:xfrm flipH="1" flipV="1">
            <a:off x="4788024" y="4437112"/>
            <a:ext cx="1214475" cy="762892"/>
          </a:xfrm>
          <a:prstGeom prst="straightConnector1">
            <a:avLst/>
          </a:prstGeom>
          <a:ln w="76200">
            <a:solidFill>
              <a:srgbClr val="FFC000"/>
            </a:solidFill>
            <a:tailEnd type="arrow"/>
          </a:ln>
        </p:spPr>
        <p:style>
          <a:lnRef idx="1">
            <a:schemeClr val="accent1"/>
          </a:lnRef>
          <a:fillRef idx="0">
            <a:schemeClr val="accent1"/>
          </a:fillRef>
          <a:effectRef idx="0">
            <a:schemeClr val="accent1"/>
          </a:effectRef>
          <a:fontRef idx="minor">
            <a:schemeClr val="tx1"/>
          </a:fontRef>
        </p:style>
      </p:cxnSp>
      <p:pic>
        <p:nvPicPr>
          <p:cNvPr id="31" name="Picture 30"/>
          <p:cNvPicPr/>
          <p:nvPr/>
        </p:nvPicPr>
        <p:blipFill>
          <a:blip r:embed="rId11" cstate="print">
            <a:extLst>
              <a:ext uri="{28A0092B-C50C-407E-A947-70E740481C1C}">
                <a14:useLocalDpi xmlns:a14="http://schemas.microsoft.com/office/drawing/2010/main" val="0"/>
              </a:ext>
            </a:extLst>
          </a:blip>
          <a:stretch>
            <a:fillRect/>
          </a:stretch>
        </p:blipFill>
        <p:spPr>
          <a:xfrm>
            <a:off x="3464627" y="4863175"/>
            <a:ext cx="1349406" cy="2058018"/>
          </a:xfrm>
          <a:prstGeom prst="rect">
            <a:avLst/>
          </a:prstGeom>
        </p:spPr>
      </p:pic>
      <p:pic>
        <p:nvPicPr>
          <p:cNvPr id="33" name="Picture 32"/>
          <p:cNvPicPr/>
          <p:nvPr/>
        </p:nvPicPr>
        <p:blipFill rotWithShape="1">
          <a:blip r:embed="rId12" cstate="print">
            <a:extLst>
              <a:ext uri="{BEBA8EAE-BF5A-486C-A8C5-ECC9F3942E4B}">
                <a14:imgProps xmlns:a14="http://schemas.microsoft.com/office/drawing/2010/main">
                  <a14:imgLayer r:embed="rId13">
                    <a14:imgEffect>
                      <a14:backgroundRemoval t="3834" b="98722" l="5415" r="92555">
                        <a14:foregroundMark x1="37733" y1="7188" x2="37733" y2="7188"/>
                        <a14:foregroundMark x1="50423" y1="3834" x2="50423" y2="3834"/>
                        <a14:foregroundMark x1="92555" y1="87061" x2="92555" y2="87061"/>
                        <a14:foregroundMark x1="66159" y1="93450" x2="66159" y2="93450"/>
                        <a14:foregroundMark x1="27411" y1="89617" x2="27411" y2="89617"/>
                        <a14:foregroundMark x1="5415" y1="84824" x2="5415" y2="84824"/>
                        <a14:foregroundMark x1="25042" y1="98722" x2="25042" y2="98722"/>
                        <a14:foregroundMark x1="34687" y1="93930" x2="34687" y2="93930"/>
                      </a14:backgroundRemoval>
                    </a14:imgEffect>
                  </a14:imgLayer>
                </a14:imgProps>
              </a:ext>
              <a:ext uri="{28A0092B-C50C-407E-A947-70E740481C1C}">
                <a14:useLocalDpi xmlns:a14="http://schemas.microsoft.com/office/drawing/2010/main" val="0"/>
              </a:ext>
            </a:extLst>
          </a:blip>
          <a:srcRect l="3085" r="2990"/>
          <a:stretch/>
        </p:blipFill>
        <p:spPr bwMode="auto">
          <a:xfrm>
            <a:off x="683567" y="-1718"/>
            <a:ext cx="1817935" cy="2387960"/>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1835696" y="92263"/>
            <a:ext cx="1944216" cy="646331"/>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rPr>
              <a:t>VALETUDO</a:t>
            </a:r>
            <a:br>
              <a:rPr lang="de-DE" b="1" dirty="0">
                <a:effectLst>
                  <a:outerShdw blurRad="38100" dist="38100" dir="2700000" algn="tl">
                    <a:srgbClr val="000000">
                      <a:alpha val="43137"/>
                    </a:srgbClr>
                  </a:outerShdw>
                </a:effectLst>
              </a:rPr>
            </a:br>
            <a:r>
              <a:rPr lang="de-DE" b="1" dirty="0">
                <a:effectLst>
                  <a:outerShdw blurRad="38100" dist="38100" dir="2700000" algn="tl">
                    <a:srgbClr val="000000">
                      <a:alpha val="43137"/>
                    </a:srgbClr>
                  </a:outerShdw>
                </a:effectLst>
              </a:rPr>
              <a:t>(M Agrippa)</a:t>
            </a:r>
            <a:endParaRPr lang="en-GB" b="1" dirty="0">
              <a:effectLst>
                <a:outerShdw blurRad="38100" dist="38100" dir="2700000" algn="tl">
                  <a:srgbClr val="000000">
                    <a:alpha val="43137"/>
                  </a:srgbClr>
                </a:outerShdw>
              </a:effectLst>
            </a:endParaRPr>
          </a:p>
        </p:txBody>
      </p:sp>
      <p:sp>
        <p:nvSpPr>
          <p:cNvPr id="34" name="Oval 33"/>
          <p:cNvSpPr/>
          <p:nvPr/>
        </p:nvSpPr>
        <p:spPr>
          <a:xfrm>
            <a:off x="1160486" y="1753730"/>
            <a:ext cx="864096" cy="329476"/>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5" name="Straight Arrow Connector 34"/>
          <p:cNvCxnSpPr/>
          <p:nvPr/>
        </p:nvCxnSpPr>
        <p:spPr>
          <a:xfrm>
            <a:off x="2385104" y="1753730"/>
            <a:ext cx="1061880" cy="7394"/>
          </a:xfrm>
          <a:prstGeom prst="straightConnector1">
            <a:avLst/>
          </a:prstGeom>
          <a:ln w="76200">
            <a:solidFill>
              <a:srgbClr val="FFC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1098840"/>
      </p:ext>
    </p:extLst>
  </p:cSld>
  <p:clrMapOvr>
    <a:masterClrMapping/>
  </p:clrMapOvr>
  <p:transition spd="slow">
    <p:randomBar dir="vert"/>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1544715"/>
            <a:ext cx="7315200" cy="1154097"/>
          </a:xfrm>
        </p:spPr>
        <p:txBody>
          <a:bodyPr/>
          <a:lstStyle/>
          <a:p>
            <a:endParaRPr lang="en-GB"/>
          </a:p>
        </p:txBody>
      </p:sp>
      <p:sp>
        <p:nvSpPr>
          <p:cNvPr id="5" name="Content Placeholder 2"/>
          <p:cNvSpPr>
            <a:spLocks noGrp="1"/>
          </p:cNvSpPr>
          <p:nvPr>
            <p:ph idx="1"/>
          </p:nvPr>
        </p:nvSpPr>
        <p:spPr>
          <a:xfrm>
            <a:off x="914400" y="2769833"/>
            <a:ext cx="7315200" cy="3539527"/>
          </a:xfrm>
        </p:spPr>
        <p:txBody>
          <a:bodyPr/>
          <a:lstStyle/>
          <a:p>
            <a:endParaRPr lang="en-GB"/>
          </a:p>
        </p:txBody>
      </p:sp>
      <p:pic>
        <p:nvPicPr>
          <p:cNvPr id="6" name="Picture 2" descr="http://www.europeanfocus.com/wp-content/uploads/2011/06/SacredSpringsViewDrawing-copy.jpg"/>
          <p:cNvPicPr>
            <a:picLocks noChangeAspect="1" noChangeArrowheads="1"/>
          </p:cNvPicPr>
          <p:nvPr/>
        </p:nvPicPr>
        <p:blipFill>
          <a:blip r:embed="rId2" cstate="print"/>
          <a:srcRect/>
          <a:stretch>
            <a:fillRect/>
          </a:stretch>
        </p:blipFill>
        <p:spPr bwMode="auto">
          <a:xfrm>
            <a:off x="-465377" y="0"/>
            <a:ext cx="8997817" cy="6858000"/>
          </a:xfrm>
          <a:prstGeom prst="rect">
            <a:avLst/>
          </a:prstGeom>
          <a:noFill/>
        </p:spPr>
      </p:pic>
      <p:sp>
        <p:nvSpPr>
          <p:cNvPr id="7" name="TextBox 6"/>
          <p:cNvSpPr txBox="1"/>
          <p:nvPr/>
        </p:nvSpPr>
        <p:spPr>
          <a:xfrm>
            <a:off x="4788024" y="1361023"/>
            <a:ext cx="1944216" cy="369332"/>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rPr>
              <a:t>spring</a:t>
            </a:r>
            <a:endParaRPr lang="en-GB" b="1" dirty="0">
              <a:effectLst>
                <a:outerShdw blurRad="38100" dist="38100" dir="2700000" algn="tl">
                  <a:srgbClr val="000000">
                    <a:alpha val="43137"/>
                  </a:srgbClr>
                </a:outerShdw>
              </a:effectLst>
            </a:endParaRPr>
          </a:p>
        </p:txBody>
      </p:sp>
      <p:sp>
        <p:nvSpPr>
          <p:cNvPr id="8" name="TextBox 7"/>
          <p:cNvSpPr txBox="1"/>
          <p:nvPr/>
        </p:nvSpPr>
        <p:spPr>
          <a:xfrm>
            <a:off x="6623720" y="1690499"/>
            <a:ext cx="1944216" cy="369332"/>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rPr>
              <a:t>???</a:t>
            </a:r>
            <a:endParaRPr lang="en-GB" b="1" dirty="0">
              <a:effectLst>
                <a:outerShdw blurRad="38100" dist="38100" dir="2700000" algn="tl">
                  <a:srgbClr val="000000">
                    <a:alpha val="43137"/>
                  </a:srgbClr>
                </a:outerShdw>
              </a:effectLst>
            </a:endParaRPr>
          </a:p>
        </p:txBody>
      </p:sp>
      <p:sp>
        <p:nvSpPr>
          <p:cNvPr id="9" name="TextBox 8"/>
          <p:cNvSpPr txBox="1"/>
          <p:nvPr/>
        </p:nvSpPr>
        <p:spPr>
          <a:xfrm rot="18669166">
            <a:off x="634236" y="2623283"/>
            <a:ext cx="1944216" cy="369332"/>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rPr>
              <a:t>rampart</a:t>
            </a:r>
            <a:endParaRPr lang="en-GB" b="1" dirty="0">
              <a:effectLst>
                <a:outerShdw blurRad="38100" dist="38100" dir="2700000" algn="tl">
                  <a:srgbClr val="000000">
                    <a:alpha val="43137"/>
                  </a:srgbClr>
                </a:outerShdw>
              </a:effectLst>
            </a:endParaRPr>
          </a:p>
        </p:txBody>
      </p:sp>
      <p:pic>
        <p:nvPicPr>
          <p:cNvPr id="10" name="Picture 9"/>
          <p:cNvPicPr>
            <a:picLocks noChangeAspect="1"/>
          </p:cNvPicPr>
          <p:nvPr/>
        </p:nvPicPr>
        <p:blipFill rotWithShape="1">
          <a:blip r:embed="rId3" cstate="print">
            <a:extLst>
              <a:ext uri="{28A0092B-C50C-407E-A947-70E740481C1C}">
                <a14:useLocalDpi xmlns:a14="http://schemas.microsoft.com/office/drawing/2010/main" val="0"/>
              </a:ext>
            </a:extLst>
          </a:blip>
          <a:srcRect l="22420" t="3189" r="9701" b="9815"/>
          <a:stretch/>
        </p:blipFill>
        <p:spPr>
          <a:xfrm>
            <a:off x="7289060" y="3933056"/>
            <a:ext cx="1688861" cy="2885983"/>
          </a:xfrm>
          <a:prstGeom prst="rect">
            <a:avLst/>
          </a:prstGeom>
        </p:spPr>
      </p:pic>
      <p:sp>
        <p:nvSpPr>
          <p:cNvPr id="11" name="TextBox 10"/>
          <p:cNvSpPr txBox="1"/>
          <p:nvPr/>
        </p:nvSpPr>
        <p:spPr>
          <a:xfrm rot="1151361">
            <a:off x="5637909" y="4709184"/>
            <a:ext cx="2437408" cy="646331"/>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sym typeface="Wingdings" panose="05000000000000000000" pitchFamily="2" charset="2"/>
              </a:rPr>
              <a:t></a:t>
            </a:r>
            <a:r>
              <a:rPr lang="de-DE" b="1" dirty="0">
                <a:effectLst>
                  <a:outerShdw blurRad="38100" dist="38100" dir="2700000" algn="tl">
                    <a:srgbClr val="000000">
                      <a:alpha val="43137"/>
                    </a:srgbClr>
                  </a:outerShdw>
                </a:effectLst>
              </a:rPr>
              <a:t>Hercule</a:t>
            </a:r>
            <a:r>
              <a:rPr lang="en-GB" b="1" dirty="0">
                <a:effectLst>
                  <a:outerShdw blurRad="38100" dist="38100" dir="2700000" algn="tl">
                    <a:srgbClr val="000000">
                      <a:alpha val="43137"/>
                    </a:srgbClr>
                  </a:outerShdw>
                </a:effectLst>
              </a:rPr>
              <a:t>s altars</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    on street…</a:t>
            </a:r>
            <a:endParaRPr lang="de-DE" b="1" dirty="0">
              <a:effectLst>
                <a:outerShdw blurRad="38100" dist="38100" dir="2700000" algn="tl">
                  <a:srgbClr val="000000">
                    <a:alpha val="43137"/>
                  </a:srgbClr>
                </a:outerShdw>
              </a:effectLst>
            </a:endParaRPr>
          </a:p>
        </p:txBody>
      </p:sp>
      <p:pic>
        <p:nvPicPr>
          <p:cNvPr id="12" name="Bild 47" descr="C:\Users\Ralph\Documents\Vaison-la-Romaine\156560 GLANUM Valetudo SMALL.jpg"/>
          <p:cNvPicPr/>
          <p:nvPr/>
        </p:nvPicPr>
        <p:blipFill>
          <a:blip r:embed="rId4" cstate="print"/>
          <a:srcRect/>
          <a:stretch>
            <a:fillRect/>
          </a:stretch>
        </p:blipFill>
        <p:spPr bwMode="auto">
          <a:xfrm rot="20382671">
            <a:off x="2537118" y="312634"/>
            <a:ext cx="2269567" cy="611505"/>
          </a:xfrm>
          <a:prstGeom prst="rect">
            <a:avLst/>
          </a:prstGeom>
          <a:noFill/>
          <a:ln w="9525">
            <a:noFill/>
            <a:miter lim="800000"/>
            <a:headEnd/>
            <a:tailEnd/>
          </a:ln>
        </p:spPr>
      </p:pic>
      <p:pic>
        <p:nvPicPr>
          <p:cNvPr id="13" name="Picture 12"/>
          <p:cNvPicPr/>
          <p:nvPr/>
        </p:nvPicPr>
        <p:blipFill>
          <a:blip r:embed="rId5">
            <a:extLst>
              <a:ext uri="{BEBA8EAE-BF5A-486C-A8C5-ECC9F3942E4B}">
                <a14:imgProps xmlns:a14="http://schemas.microsoft.com/office/drawing/2010/main">
                  <a14:imgLayer r:embed="rId6">
                    <a14:imgEffect>
                      <a14:backgroundRemoval t="3886" b="94041" l="9524" r="89881">
                        <a14:foregroundMark x1="83333" y1="4145" x2="83333" y2="4145"/>
                        <a14:foregroundMark x1="26190" y1="94041" x2="26190" y2="94041"/>
                        <a14:foregroundMark x1="14286" y1="91710" x2="14286" y2="91710"/>
                        <a14:foregroundMark x1="83929" y1="84197" x2="83929" y2="84197"/>
                        <a14:foregroundMark x1="85714" y1="81347" x2="85714" y2="81347"/>
                        <a14:foregroundMark x1="82738" y1="77202" x2="82738" y2="77202"/>
                      </a14:backgroundRemoval>
                    </a14:imgEffect>
                  </a14:imgLayer>
                </a14:imgProps>
              </a:ext>
              <a:ext uri="{28A0092B-C50C-407E-A947-70E740481C1C}">
                <a14:useLocalDpi xmlns:a14="http://schemas.microsoft.com/office/drawing/2010/main" val="0"/>
              </a:ext>
            </a:extLst>
          </a:blip>
          <a:stretch>
            <a:fillRect/>
          </a:stretch>
        </p:blipFill>
        <p:spPr>
          <a:xfrm>
            <a:off x="7308304" y="-1384"/>
            <a:ext cx="1835696" cy="3698065"/>
          </a:xfrm>
          <a:prstGeom prst="rect">
            <a:avLst/>
          </a:prstGeom>
        </p:spPr>
      </p:pic>
      <p:cxnSp>
        <p:nvCxnSpPr>
          <p:cNvPr id="14" name="Straight Arrow Connector 13"/>
          <p:cNvCxnSpPr/>
          <p:nvPr/>
        </p:nvCxnSpPr>
        <p:spPr>
          <a:xfrm flipH="1">
            <a:off x="5471760" y="1954469"/>
            <a:ext cx="2268592" cy="322403"/>
          </a:xfrm>
          <a:prstGeom prst="straightConnector1">
            <a:avLst/>
          </a:prstGeom>
          <a:ln w="76200">
            <a:solidFill>
              <a:srgbClr val="FFC000"/>
            </a:solidFill>
            <a:tailEnd type="arrow"/>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7627537" y="2093855"/>
            <a:ext cx="1386240" cy="584775"/>
          </a:xfrm>
          <a:prstGeom prst="rect">
            <a:avLst/>
          </a:prstGeom>
        </p:spPr>
        <p:txBody>
          <a:bodyPr wrap="square">
            <a:spAutoFit/>
          </a:bodyPr>
          <a:lstStyle/>
          <a:p>
            <a:r>
              <a:rPr lang="en-GB" sz="1600" i="1" dirty="0"/>
              <a:t>--- Apo]</a:t>
            </a:r>
            <a:r>
              <a:rPr lang="en-GB" sz="1600" i="1" dirty="0" err="1"/>
              <a:t>ll</a:t>
            </a:r>
            <a:r>
              <a:rPr lang="el-GR" sz="1600" i="1" dirty="0"/>
              <a:t>ω</a:t>
            </a:r>
            <a:r>
              <a:rPr lang="en-GB" sz="1600" i="1" dirty="0"/>
              <a:t>n</a:t>
            </a:r>
            <a:br>
              <a:rPr lang="en-GB" sz="1600" i="1" dirty="0"/>
            </a:br>
            <a:r>
              <a:rPr lang="en-GB" sz="1600" i="1" dirty="0"/>
              <a:t>[---]</a:t>
            </a:r>
            <a:r>
              <a:rPr lang="en-GB" sz="1600" i="1" dirty="0" err="1"/>
              <a:t>ratia</a:t>
            </a:r>
            <a:r>
              <a:rPr lang="el-GR" sz="1600" i="1" dirty="0"/>
              <a:t>ϛ</a:t>
            </a:r>
            <a:r>
              <a:rPr lang="en-GB" sz="1600" dirty="0"/>
              <a:t>.</a:t>
            </a:r>
          </a:p>
        </p:txBody>
      </p:sp>
      <p:pic>
        <p:nvPicPr>
          <p:cNvPr id="16" name="Picture 15"/>
          <p:cNvPicPr/>
          <p:nvPr/>
        </p:nvPicPr>
        <p:blipFill>
          <a:blip r:embed="rId7" cstate="print">
            <a:extLst>
              <a:ext uri="{BEBA8EAE-BF5A-486C-A8C5-ECC9F3942E4B}">
                <a14:imgProps xmlns:a14="http://schemas.microsoft.com/office/drawing/2010/main">
                  <a14:imgLayer r:embed="rId8">
                    <a14:imgEffect>
                      <a14:backgroundRemoval t="4348" b="92504" l="9814" r="93739">
                        <a14:foregroundMark x1="53130" y1="4348" x2="53130" y2="4348"/>
                        <a14:foregroundMark x1="16074" y1="22039" x2="16074" y2="22039"/>
                        <a14:foregroundMark x1="12690" y1="28036" x2="12690" y2="28036"/>
                        <a14:foregroundMark x1="69036" y1="92504" x2="69036" y2="92504"/>
                        <a14:foregroundMark x1="93739" y1="74363" x2="93739" y2="74363"/>
                      </a14:backgroundRemoval>
                    </a14:imgEffect>
                  </a14:imgLayer>
                </a14:imgProps>
              </a:ext>
              <a:ext uri="{28A0092B-C50C-407E-A947-70E740481C1C}">
                <a14:useLocalDpi xmlns:a14="http://schemas.microsoft.com/office/drawing/2010/main" val="0"/>
              </a:ext>
            </a:extLst>
          </a:blip>
          <a:stretch>
            <a:fillRect/>
          </a:stretch>
        </p:blipFill>
        <p:spPr>
          <a:xfrm>
            <a:off x="6156176" y="-61885"/>
            <a:ext cx="1747946" cy="2061653"/>
          </a:xfrm>
          <a:prstGeom prst="rect">
            <a:avLst/>
          </a:prstGeom>
        </p:spPr>
      </p:pic>
      <p:pic>
        <p:nvPicPr>
          <p:cNvPr id="17" name="Picture 16"/>
          <p:cNvPicPr/>
          <p:nvPr/>
        </p:nvPicPr>
        <p:blipFill>
          <a:blip r:embed="rId9" cstate="print">
            <a:extLst>
              <a:ext uri="{28A0092B-C50C-407E-A947-70E740481C1C}">
                <a14:useLocalDpi xmlns:a14="http://schemas.microsoft.com/office/drawing/2010/main" val="0"/>
              </a:ext>
            </a:extLst>
          </a:blip>
          <a:stretch>
            <a:fillRect/>
          </a:stretch>
        </p:blipFill>
        <p:spPr>
          <a:xfrm>
            <a:off x="-465377" y="4326562"/>
            <a:ext cx="1382313" cy="2521534"/>
          </a:xfrm>
          <a:prstGeom prst="rect">
            <a:avLst/>
          </a:prstGeom>
        </p:spPr>
      </p:pic>
      <p:cxnSp>
        <p:nvCxnSpPr>
          <p:cNvPr id="18" name="Straight Arrow Connector 17"/>
          <p:cNvCxnSpPr/>
          <p:nvPr/>
        </p:nvCxnSpPr>
        <p:spPr>
          <a:xfrm flipV="1">
            <a:off x="916936" y="4094257"/>
            <a:ext cx="3708900" cy="1493072"/>
          </a:xfrm>
          <a:prstGeom prst="straightConnector1">
            <a:avLst/>
          </a:prstGeom>
          <a:ln w="76200">
            <a:solidFill>
              <a:srgbClr val="FFC000"/>
            </a:solidFill>
            <a:tailEnd type="arrow"/>
          </a:ln>
        </p:spPr>
        <p:style>
          <a:lnRef idx="1">
            <a:schemeClr val="accent1"/>
          </a:lnRef>
          <a:fillRef idx="0">
            <a:schemeClr val="accent1"/>
          </a:fillRef>
          <a:effectRef idx="0">
            <a:schemeClr val="accent1"/>
          </a:effectRef>
          <a:fontRef idx="minor">
            <a:schemeClr val="tx1"/>
          </a:fontRef>
        </p:style>
      </p:cxnSp>
      <p:pic>
        <p:nvPicPr>
          <p:cNvPr id="19" name="Picture 18"/>
          <p:cNvPicPr/>
          <p:nvPr/>
        </p:nvPicPr>
        <p:blipFill>
          <a:blip r:embed="rId10" cstate="print">
            <a:extLst>
              <a:ext uri="{28A0092B-C50C-407E-A947-70E740481C1C}">
                <a14:useLocalDpi xmlns:a14="http://schemas.microsoft.com/office/drawing/2010/main" val="0"/>
              </a:ext>
            </a:extLst>
          </a:blip>
          <a:stretch>
            <a:fillRect/>
          </a:stretch>
        </p:blipFill>
        <p:spPr>
          <a:xfrm>
            <a:off x="5505929" y="5200004"/>
            <a:ext cx="993140" cy="2038162"/>
          </a:xfrm>
          <a:prstGeom prst="rect">
            <a:avLst/>
          </a:prstGeom>
        </p:spPr>
      </p:pic>
      <p:cxnSp>
        <p:nvCxnSpPr>
          <p:cNvPr id="20" name="Straight Arrow Connector 19"/>
          <p:cNvCxnSpPr>
            <a:stCxn id="19" idx="0"/>
          </p:cNvCxnSpPr>
          <p:nvPr/>
        </p:nvCxnSpPr>
        <p:spPr>
          <a:xfrm flipH="1" flipV="1">
            <a:off x="4788024" y="4437112"/>
            <a:ext cx="1214475" cy="762892"/>
          </a:xfrm>
          <a:prstGeom prst="straightConnector1">
            <a:avLst/>
          </a:prstGeom>
          <a:ln w="76200">
            <a:solidFill>
              <a:srgbClr val="FFC000"/>
            </a:solidFill>
            <a:tailEnd type="arrow"/>
          </a:ln>
        </p:spPr>
        <p:style>
          <a:lnRef idx="1">
            <a:schemeClr val="accent1"/>
          </a:lnRef>
          <a:fillRef idx="0">
            <a:schemeClr val="accent1"/>
          </a:fillRef>
          <a:effectRef idx="0">
            <a:schemeClr val="accent1"/>
          </a:effectRef>
          <a:fontRef idx="minor">
            <a:schemeClr val="tx1"/>
          </a:fontRef>
        </p:style>
      </p:cxnSp>
      <p:pic>
        <p:nvPicPr>
          <p:cNvPr id="21" name="Picture 20"/>
          <p:cNvPicPr/>
          <p:nvPr/>
        </p:nvPicPr>
        <p:blipFill>
          <a:blip r:embed="rId11" cstate="print">
            <a:extLst>
              <a:ext uri="{28A0092B-C50C-407E-A947-70E740481C1C}">
                <a14:useLocalDpi xmlns:a14="http://schemas.microsoft.com/office/drawing/2010/main" val="0"/>
              </a:ext>
            </a:extLst>
          </a:blip>
          <a:stretch>
            <a:fillRect/>
          </a:stretch>
        </p:blipFill>
        <p:spPr>
          <a:xfrm>
            <a:off x="3464627" y="4863175"/>
            <a:ext cx="1349406" cy="2058018"/>
          </a:xfrm>
          <a:prstGeom prst="rect">
            <a:avLst/>
          </a:prstGeom>
        </p:spPr>
      </p:pic>
      <p:pic>
        <p:nvPicPr>
          <p:cNvPr id="22" name="Picture 21"/>
          <p:cNvPicPr/>
          <p:nvPr/>
        </p:nvPicPr>
        <p:blipFill rotWithShape="1">
          <a:blip r:embed="rId12" cstate="print">
            <a:extLst>
              <a:ext uri="{BEBA8EAE-BF5A-486C-A8C5-ECC9F3942E4B}">
                <a14:imgProps xmlns:a14="http://schemas.microsoft.com/office/drawing/2010/main">
                  <a14:imgLayer r:embed="rId13">
                    <a14:imgEffect>
                      <a14:backgroundRemoval t="3834" b="98722" l="5415" r="92555">
                        <a14:foregroundMark x1="37733" y1="7188" x2="37733" y2="7188"/>
                        <a14:foregroundMark x1="50423" y1="3834" x2="50423" y2="3834"/>
                        <a14:foregroundMark x1="92555" y1="87061" x2="92555" y2="87061"/>
                        <a14:foregroundMark x1="66159" y1="93450" x2="66159" y2="93450"/>
                        <a14:foregroundMark x1="27411" y1="89617" x2="27411" y2="89617"/>
                        <a14:foregroundMark x1="5415" y1="84824" x2="5415" y2="84824"/>
                        <a14:foregroundMark x1="25042" y1="98722" x2="25042" y2="98722"/>
                        <a14:foregroundMark x1="34687" y1="93930" x2="34687" y2="93930"/>
                      </a14:backgroundRemoval>
                    </a14:imgEffect>
                  </a14:imgLayer>
                </a14:imgProps>
              </a:ext>
              <a:ext uri="{28A0092B-C50C-407E-A947-70E740481C1C}">
                <a14:useLocalDpi xmlns:a14="http://schemas.microsoft.com/office/drawing/2010/main" val="0"/>
              </a:ext>
            </a:extLst>
          </a:blip>
          <a:srcRect l="3085" r="2990"/>
          <a:stretch/>
        </p:blipFill>
        <p:spPr bwMode="auto">
          <a:xfrm>
            <a:off x="683567" y="-1718"/>
            <a:ext cx="1817935" cy="2387960"/>
          </a:xfrm>
          <a:prstGeom prst="rect">
            <a:avLst/>
          </a:prstGeom>
          <a:ln>
            <a:noFill/>
          </a:ln>
          <a:extLst>
            <a:ext uri="{53640926-AAD7-44D8-BBD7-CCE9431645EC}">
              <a14:shadowObscured xmlns:a14="http://schemas.microsoft.com/office/drawing/2010/main"/>
            </a:ext>
          </a:extLst>
        </p:spPr>
      </p:pic>
      <p:sp>
        <p:nvSpPr>
          <p:cNvPr id="23" name="TextBox 22"/>
          <p:cNvSpPr txBox="1"/>
          <p:nvPr/>
        </p:nvSpPr>
        <p:spPr>
          <a:xfrm>
            <a:off x="1835696" y="92263"/>
            <a:ext cx="1944216" cy="646331"/>
          </a:xfrm>
          <a:prstGeom prst="rect">
            <a:avLst/>
          </a:prstGeom>
          <a:noFill/>
        </p:spPr>
        <p:txBody>
          <a:bodyPr wrap="square" rtlCol="0">
            <a:spAutoFit/>
          </a:bodyPr>
          <a:lstStyle/>
          <a:p>
            <a:r>
              <a:rPr lang="de-DE" b="1" dirty="0">
                <a:effectLst>
                  <a:outerShdw blurRad="38100" dist="38100" dir="2700000" algn="tl">
                    <a:srgbClr val="000000">
                      <a:alpha val="43137"/>
                    </a:srgbClr>
                  </a:outerShdw>
                </a:effectLst>
              </a:rPr>
              <a:t>VALETUDO</a:t>
            </a:r>
            <a:br>
              <a:rPr lang="de-DE" b="1" dirty="0">
                <a:effectLst>
                  <a:outerShdw blurRad="38100" dist="38100" dir="2700000" algn="tl">
                    <a:srgbClr val="000000">
                      <a:alpha val="43137"/>
                    </a:srgbClr>
                  </a:outerShdw>
                </a:effectLst>
              </a:rPr>
            </a:br>
            <a:r>
              <a:rPr lang="de-DE" b="1" dirty="0">
                <a:effectLst>
                  <a:outerShdw blurRad="38100" dist="38100" dir="2700000" algn="tl">
                    <a:srgbClr val="000000">
                      <a:alpha val="43137"/>
                    </a:srgbClr>
                  </a:outerShdw>
                </a:effectLst>
              </a:rPr>
              <a:t>(M Agrippa)</a:t>
            </a:r>
            <a:endParaRPr lang="en-GB" b="1" dirty="0">
              <a:effectLst>
                <a:outerShdw blurRad="38100" dist="38100" dir="2700000" algn="tl">
                  <a:srgbClr val="000000">
                    <a:alpha val="43137"/>
                  </a:srgbClr>
                </a:outerShdw>
              </a:effectLst>
            </a:endParaRPr>
          </a:p>
        </p:txBody>
      </p:sp>
      <p:sp>
        <p:nvSpPr>
          <p:cNvPr id="24" name="Oval 23"/>
          <p:cNvSpPr/>
          <p:nvPr/>
        </p:nvSpPr>
        <p:spPr>
          <a:xfrm>
            <a:off x="1160486" y="1753730"/>
            <a:ext cx="864096" cy="329476"/>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p:cNvCxnSpPr/>
          <p:nvPr/>
        </p:nvCxnSpPr>
        <p:spPr>
          <a:xfrm>
            <a:off x="2385104" y="1753730"/>
            <a:ext cx="1061880" cy="7394"/>
          </a:xfrm>
          <a:prstGeom prst="straightConnector1">
            <a:avLst/>
          </a:prstGeom>
          <a:ln w="76200">
            <a:solidFill>
              <a:srgbClr val="FFC000"/>
            </a:solidFill>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2704432" y="2933273"/>
            <a:ext cx="4608512" cy="954107"/>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800" dirty="0"/>
              <a:t>Can we make sense of this…?</a:t>
            </a:r>
          </a:p>
        </p:txBody>
      </p:sp>
    </p:spTree>
    <p:extLst>
      <p:ext uri="{BB962C8B-B14F-4D97-AF65-F5344CB8AC3E}">
        <p14:creationId xmlns:p14="http://schemas.microsoft.com/office/powerpoint/2010/main" val="1428412623"/>
      </p:ext>
    </p:extLst>
  </p:cSld>
  <p:clrMapOvr>
    <a:masterClrMapping/>
  </p:clrMapOvr>
  <p:transition spd="slow">
    <p:randomBar dir="vert"/>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Dokumente und Einstellungen\Ralph\Eigene Dateien\Artikel\Accordia - Roman provence 2003 2007\Fig 3 - Glanum MAP 2006 1 Small.JPG"/>
          <p:cNvPicPr>
            <a:picLocks noChangeAspect="1" noChangeArrowheads="1"/>
          </p:cNvPicPr>
          <p:nvPr/>
        </p:nvPicPr>
        <p:blipFill>
          <a:blip r:embed="rId2" cstate="print"/>
          <a:srcRect t="48678"/>
          <a:stretch>
            <a:fillRect/>
          </a:stretch>
        </p:blipFill>
        <p:spPr bwMode="auto">
          <a:xfrm>
            <a:off x="17124" y="0"/>
            <a:ext cx="9126876" cy="36836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Freeform 4"/>
          <p:cNvSpPr/>
          <p:nvPr/>
        </p:nvSpPr>
        <p:spPr>
          <a:xfrm>
            <a:off x="7024255" y="1246909"/>
            <a:ext cx="665018" cy="748146"/>
          </a:xfrm>
          <a:custGeom>
            <a:avLst/>
            <a:gdLst>
              <a:gd name="connsiteX0" fmla="*/ 665018 w 665018"/>
              <a:gd name="connsiteY0" fmla="*/ 124691 h 748146"/>
              <a:gd name="connsiteX1" fmla="*/ 415636 w 665018"/>
              <a:gd name="connsiteY1" fmla="*/ 748146 h 748146"/>
              <a:gd name="connsiteX2" fmla="*/ 0 w 665018"/>
              <a:gd name="connsiteY2" fmla="*/ 554182 h 748146"/>
              <a:gd name="connsiteX3" fmla="*/ 207818 w 665018"/>
              <a:gd name="connsiteY3" fmla="*/ 0 h 748146"/>
              <a:gd name="connsiteX4" fmla="*/ 665018 w 665018"/>
              <a:gd name="connsiteY4" fmla="*/ 124691 h 748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018" h="748146">
                <a:moveTo>
                  <a:pt x="665018" y="124691"/>
                </a:moveTo>
                <a:lnTo>
                  <a:pt x="415636" y="748146"/>
                </a:lnTo>
                <a:lnTo>
                  <a:pt x="0" y="554182"/>
                </a:lnTo>
                <a:lnTo>
                  <a:pt x="207818" y="0"/>
                </a:lnTo>
                <a:lnTo>
                  <a:pt x="665018" y="124691"/>
                </a:lnTo>
                <a:close/>
              </a:path>
            </a:pathLst>
          </a:custGeom>
          <a:solidFill>
            <a:srgbClr val="FFFF00">
              <a:alpha val="4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5"/>
          <p:cNvSpPr/>
          <p:nvPr/>
        </p:nvSpPr>
        <p:spPr>
          <a:xfrm>
            <a:off x="6331527" y="1773382"/>
            <a:ext cx="346364" cy="581891"/>
          </a:xfrm>
          <a:custGeom>
            <a:avLst/>
            <a:gdLst>
              <a:gd name="connsiteX0" fmla="*/ 0 w 346364"/>
              <a:gd name="connsiteY0" fmla="*/ 0 h 581891"/>
              <a:gd name="connsiteX1" fmla="*/ 318655 w 346364"/>
              <a:gd name="connsiteY1" fmla="*/ 41563 h 581891"/>
              <a:gd name="connsiteX2" fmla="*/ 346364 w 346364"/>
              <a:gd name="connsiteY2" fmla="*/ 512618 h 581891"/>
              <a:gd name="connsiteX3" fmla="*/ 27709 w 346364"/>
              <a:gd name="connsiteY3" fmla="*/ 581891 h 581891"/>
              <a:gd name="connsiteX4" fmla="*/ 41564 w 346364"/>
              <a:gd name="connsiteY4" fmla="*/ 138545 h 5818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4" h="581891">
                <a:moveTo>
                  <a:pt x="0" y="0"/>
                </a:moveTo>
                <a:lnTo>
                  <a:pt x="318655" y="41563"/>
                </a:lnTo>
                <a:lnTo>
                  <a:pt x="346364" y="512618"/>
                </a:lnTo>
                <a:lnTo>
                  <a:pt x="27709" y="581891"/>
                </a:lnTo>
                <a:lnTo>
                  <a:pt x="41564" y="13854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6373091" y="1814945"/>
            <a:ext cx="304800" cy="498764"/>
          </a:xfrm>
          <a:custGeom>
            <a:avLst/>
            <a:gdLst>
              <a:gd name="connsiteX0" fmla="*/ 304800 w 304800"/>
              <a:gd name="connsiteY0" fmla="*/ 498764 h 498764"/>
              <a:gd name="connsiteX1" fmla="*/ 0 w 304800"/>
              <a:gd name="connsiteY1" fmla="*/ 498764 h 498764"/>
              <a:gd name="connsiteX2" fmla="*/ 0 w 304800"/>
              <a:gd name="connsiteY2" fmla="*/ 13855 h 498764"/>
              <a:gd name="connsiteX3" fmla="*/ 263236 w 304800"/>
              <a:gd name="connsiteY3" fmla="*/ 0 h 498764"/>
              <a:gd name="connsiteX4" fmla="*/ 304800 w 304800"/>
              <a:gd name="connsiteY4" fmla="*/ 290946 h 4987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0" h="498764">
                <a:moveTo>
                  <a:pt x="304800" y="498764"/>
                </a:moveTo>
                <a:lnTo>
                  <a:pt x="0" y="498764"/>
                </a:lnTo>
                <a:lnTo>
                  <a:pt x="0" y="13855"/>
                </a:lnTo>
                <a:lnTo>
                  <a:pt x="263236" y="0"/>
                </a:lnTo>
                <a:lnTo>
                  <a:pt x="304800" y="29094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6317673" y="1759527"/>
            <a:ext cx="346363" cy="568037"/>
          </a:xfrm>
          <a:custGeom>
            <a:avLst/>
            <a:gdLst>
              <a:gd name="connsiteX0" fmla="*/ 27709 w 346363"/>
              <a:gd name="connsiteY0" fmla="*/ 540328 h 568037"/>
              <a:gd name="connsiteX1" fmla="*/ 346363 w 346363"/>
              <a:gd name="connsiteY1" fmla="*/ 568037 h 568037"/>
              <a:gd name="connsiteX2" fmla="*/ 318654 w 346363"/>
              <a:gd name="connsiteY2" fmla="*/ 0 h 568037"/>
              <a:gd name="connsiteX3" fmla="*/ 0 w 346363"/>
              <a:gd name="connsiteY3" fmla="*/ 27709 h 568037"/>
              <a:gd name="connsiteX4" fmla="*/ 27709 w 346363"/>
              <a:gd name="connsiteY4" fmla="*/ 401782 h 5680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3" h="568037">
                <a:moveTo>
                  <a:pt x="27709" y="540328"/>
                </a:moveTo>
                <a:lnTo>
                  <a:pt x="346363" y="568037"/>
                </a:lnTo>
                <a:lnTo>
                  <a:pt x="318654" y="0"/>
                </a:lnTo>
                <a:lnTo>
                  <a:pt x="0" y="27709"/>
                </a:lnTo>
                <a:lnTo>
                  <a:pt x="27709" y="401782"/>
                </a:lnTo>
              </a:path>
            </a:pathLst>
          </a:custGeom>
          <a:solidFill>
            <a:srgbClr val="FFFF00">
              <a:alpha val="43000"/>
            </a:srgbClr>
          </a:solidFill>
          <a:ln>
            <a:solidFill>
              <a:srgbClr val="FFFF00">
                <a:alpha val="5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ontent Placeholder 2"/>
          <p:cNvSpPr>
            <a:spLocks noGrp="1"/>
          </p:cNvSpPr>
          <p:nvPr>
            <p:ph idx="1"/>
          </p:nvPr>
        </p:nvSpPr>
        <p:spPr>
          <a:xfrm>
            <a:off x="0" y="5445223"/>
            <a:ext cx="5940152" cy="1412777"/>
          </a:xfrm>
        </p:spPr>
        <p:txBody>
          <a:bodyPr/>
          <a:lstStyle/>
          <a:p>
            <a:r>
              <a:rPr lang="de-DE" dirty="0"/>
              <a:t>Identification of Bona Dea quite certain</a:t>
            </a:r>
            <a:endParaRPr lang="en-GB" dirty="0"/>
          </a:p>
        </p:txBody>
      </p:sp>
    </p:spTree>
    <p:extLst>
      <p:ext uri="{BB962C8B-B14F-4D97-AF65-F5344CB8AC3E}">
        <p14:creationId xmlns:p14="http://schemas.microsoft.com/office/powerpoint/2010/main" val="473304255"/>
      </p:ext>
    </p:extLst>
  </p:cSld>
  <p:clrMapOvr>
    <a:masterClrMapping/>
  </p:clrMapOvr>
  <p:transition spd="slow">
    <p:randomBar dir="vert"/>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descr="C:\Dokumente und Einstellungen\Ralph\Eigene Dateien\Artikel\Accordia - Roman provence 2003 2007\Fig 3 - Glanum MAP 2006 1 Small.JPG"/>
          <p:cNvPicPr>
            <a:picLocks noChangeAspect="1" noChangeArrowheads="1"/>
          </p:cNvPicPr>
          <p:nvPr/>
        </p:nvPicPr>
        <p:blipFill>
          <a:blip r:embed="rId2" cstate="print"/>
          <a:srcRect t="48678"/>
          <a:stretch>
            <a:fillRect/>
          </a:stretch>
        </p:blipFill>
        <p:spPr bwMode="auto">
          <a:xfrm>
            <a:off x="17124" y="-58994"/>
            <a:ext cx="9126876" cy="36836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Freeform 5"/>
          <p:cNvSpPr/>
          <p:nvPr/>
        </p:nvSpPr>
        <p:spPr>
          <a:xfrm>
            <a:off x="7024255" y="1246909"/>
            <a:ext cx="665018" cy="748146"/>
          </a:xfrm>
          <a:custGeom>
            <a:avLst/>
            <a:gdLst>
              <a:gd name="connsiteX0" fmla="*/ 665018 w 665018"/>
              <a:gd name="connsiteY0" fmla="*/ 124691 h 748146"/>
              <a:gd name="connsiteX1" fmla="*/ 415636 w 665018"/>
              <a:gd name="connsiteY1" fmla="*/ 748146 h 748146"/>
              <a:gd name="connsiteX2" fmla="*/ 0 w 665018"/>
              <a:gd name="connsiteY2" fmla="*/ 554182 h 748146"/>
              <a:gd name="connsiteX3" fmla="*/ 207818 w 665018"/>
              <a:gd name="connsiteY3" fmla="*/ 0 h 748146"/>
              <a:gd name="connsiteX4" fmla="*/ 665018 w 665018"/>
              <a:gd name="connsiteY4" fmla="*/ 124691 h 748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018" h="748146">
                <a:moveTo>
                  <a:pt x="665018" y="124691"/>
                </a:moveTo>
                <a:lnTo>
                  <a:pt x="415636" y="748146"/>
                </a:lnTo>
                <a:lnTo>
                  <a:pt x="0" y="554182"/>
                </a:lnTo>
                <a:lnTo>
                  <a:pt x="207818" y="0"/>
                </a:lnTo>
                <a:lnTo>
                  <a:pt x="665018" y="124691"/>
                </a:lnTo>
                <a:close/>
              </a:path>
            </a:pathLst>
          </a:custGeom>
          <a:solidFill>
            <a:srgbClr val="FFFF00">
              <a:alpha val="4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6331527" y="1773382"/>
            <a:ext cx="346364" cy="581891"/>
          </a:xfrm>
          <a:custGeom>
            <a:avLst/>
            <a:gdLst>
              <a:gd name="connsiteX0" fmla="*/ 0 w 346364"/>
              <a:gd name="connsiteY0" fmla="*/ 0 h 581891"/>
              <a:gd name="connsiteX1" fmla="*/ 318655 w 346364"/>
              <a:gd name="connsiteY1" fmla="*/ 41563 h 581891"/>
              <a:gd name="connsiteX2" fmla="*/ 346364 w 346364"/>
              <a:gd name="connsiteY2" fmla="*/ 512618 h 581891"/>
              <a:gd name="connsiteX3" fmla="*/ 27709 w 346364"/>
              <a:gd name="connsiteY3" fmla="*/ 581891 h 581891"/>
              <a:gd name="connsiteX4" fmla="*/ 41564 w 346364"/>
              <a:gd name="connsiteY4" fmla="*/ 138545 h 5818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4" h="581891">
                <a:moveTo>
                  <a:pt x="0" y="0"/>
                </a:moveTo>
                <a:lnTo>
                  <a:pt x="318655" y="41563"/>
                </a:lnTo>
                <a:lnTo>
                  <a:pt x="346364" y="512618"/>
                </a:lnTo>
                <a:lnTo>
                  <a:pt x="27709" y="581891"/>
                </a:lnTo>
                <a:lnTo>
                  <a:pt x="41564" y="13854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6373091" y="1814945"/>
            <a:ext cx="304800" cy="498764"/>
          </a:xfrm>
          <a:custGeom>
            <a:avLst/>
            <a:gdLst>
              <a:gd name="connsiteX0" fmla="*/ 304800 w 304800"/>
              <a:gd name="connsiteY0" fmla="*/ 498764 h 498764"/>
              <a:gd name="connsiteX1" fmla="*/ 0 w 304800"/>
              <a:gd name="connsiteY1" fmla="*/ 498764 h 498764"/>
              <a:gd name="connsiteX2" fmla="*/ 0 w 304800"/>
              <a:gd name="connsiteY2" fmla="*/ 13855 h 498764"/>
              <a:gd name="connsiteX3" fmla="*/ 263236 w 304800"/>
              <a:gd name="connsiteY3" fmla="*/ 0 h 498764"/>
              <a:gd name="connsiteX4" fmla="*/ 304800 w 304800"/>
              <a:gd name="connsiteY4" fmla="*/ 290946 h 4987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0" h="498764">
                <a:moveTo>
                  <a:pt x="304800" y="498764"/>
                </a:moveTo>
                <a:lnTo>
                  <a:pt x="0" y="498764"/>
                </a:lnTo>
                <a:lnTo>
                  <a:pt x="0" y="13855"/>
                </a:lnTo>
                <a:lnTo>
                  <a:pt x="263236" y="0"/>
                </a:lnTo>
                <a:lnTo>
                  <a:pt x="304800" y="29094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6317673" y="1759527"/>
            <a:ext cx="346363" cy="568037"/>
          </a:xfrm>
          <a:custGeom>
            <a:avLst/>
            <a:gdLst>
              <a:gd name="connsiteX0" fmla="*/ 27709 w 346363"/>
              <a:gd name="connsiteY0" fmla="*/ 540328 h 568037"/>
              <a:gd name="connsiteX1" fmla="*/ 346363 w 346363"/>
              <a:gd name="connsiteY1" fmla="*/ 568037 h 568037"/>
              <a:gd name="connsiteX2" fmla="*/ 318654 w 346363"/>
              <a:gd name="connsiteY2" fmla="*/ 0 h 568037"/>
              <a:gd name="connsiteX3" fmla="*/ 0 w 346363"/>
              <a:gd name="connsiteY3" fmla="*/ 27709 h 568037"/>
              <a:gd name="connsiteX4" fmla="*/ 27709 w 346363"/>
              <a:gd name="connsiteY4" fmla="*/ 401782 h 5680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3" h="568037">
                <a:moveTo>
                  <a:pt x="27709" y="540328"/>
                </a:moveTo>
                <a:lnTo>
                  <a:pt x="346363" y="568037"/>
                </a:lnTo>
                <a:lnTo>
                  <a:pt x="318654" y="0"/>
                </a:lnTo>
                <a:lnTo>
                  <a:pt x="0" y="27709"/>
                </a:lnTo>
                <a:lnTo>
                  <a:pt x="27709" y="401782"/>
                </a:lnTo>
              </a:path>
            </a:pathLst>
          </a:custGeom>
          <a:solidFill>
            <a:srgbClr val="FFFF00">
              <a:alpha val="43000"/>
            </a:srgbClr>
          </a:solidFill>
          <a:ln>
            <a:solidFill>
              <a:srgbClr val="FFFF00">
                <a:alpha val="5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p:nvPr/>
        </p:nvPicPr>
        <p:blipFill rotWithShape="1">
          <a:blip r:embed="rId3" cstate="print">
            <a:extLst>
              <a:ext uri="{28A0092B-C50C-407E-A947-70E740481C1C}">
                <a14:useLocalDpi xmlns:a14="http://schemas.microsoft.com/office/drawing/2010/main" val="0"/>
              </a:ext>
            </a:extLst>
          </a:blip>
          <a:srcRect l="4279" t="1219" r="3160"/>
          <a:stretch/>
        </p:blipFill>
        <p:spPr bwMode="auto">
          <a:xfrm>
            <a:off x="320105" y="188640"/>
            <a:ext cx="4523889" cy="4576846"/>
          </a:xfrm>
          <a:prstGeom prst="rect">
            <a:avLst/>
          </a:prstGeom>
          <a:ln w="28575"/>
          <a:extLst>
            <a:ext uri="{53640926-AAD7-44D8-BBD7-CCE9431645EC}">
              <a14:shadowObscured xmlns:a14="http://schemas.microsoft.com/office/drawing/2010/main"/>
            </a:ext>
          </a:extLst>
        </p:spPr>
        <p:style>
          <a:lnRef idx="1">
            <a:schemeClr val="dk1"/>
          </a:lnRef>
          <a:fillRef idx="2">
            <a:schemeClr val="dk1"/>
          </a:fillRef>
          <a:effectRef idx="1">
            <a:schemeClr val="dk1"/>
          </a:effectRef>
          <a:fontRef idx="minor">
            <a:schemeClr val="dk1"/>
          </a:fontRef>
        </p:style>
      </p:pic>
      <p:sp>
        <p:nvSpPr>
          <p:cNvPr id="10" name="Content Placeholder 2"/>
          <p:cNvSpPr txBox="1">
            <a:spLocks/>
          </p:cNvSpPr>
          <p:nvPr/>
        </p:nvSpPr>
        <p:spPr>
          <a:xfrm>
            <a:off x="0" y="5445223"/>
            <a:ext cx="5940152" cy="1412777"/>
          </a:xfrm>
          <a:prstGeom prst="rect">
            <a:avLst/>
          </a:prstGeom>
        </p:spPr>
        <p:txBody>
          <a:bodyPr vert="horz" lIns="91440" tIns="45720" rIns="91440" bIns="45720" rtlCol="0">
            <a:normAutofit/>
          </a:bodyPr>
          <a:lstStyle>
            <a:lvl1pPr marL="228600" indent="-182880" algn="l" defTabSz="914400" rtl="0" eaLnBrk="1" latinLnBrk="0" hangingPunct="1">
              <a:spcBef>
                <a:spcPct val="20000"/>
              </a:spcBef>
              <a:buClr>
                <a:schemeClr val="tx2"/>
              </a:buClr>
              <a:buFont typeface="Wingdings" charset="2"/>
              <a:buChar char="§"/>
              <a:defRPr sz="2000" kern="1200">
                <a:solidFill>
                  <a:schemeClr val="tx1"/>
                </a:solidFill>
                <a:latin typeface="+mn-lt"/>
                <a:ea typeface="+mn-ea"/>
                <a:cs typeface="+mn-cs"/>
              </a:defRPr>
            </a:lvl1pPr>
            <a:lvl2pPr marL="502920" indent="-182880" algn="l" defTabSz="914400" rtl="0" eaLnBrk="1" latinLnBrk="0" hangingPunct="1">
              <a:spcBef>
                <a:spcPct val="20000"/>
              </a:spcBef>
              <a:buClr>
                <a:schemeClr val="tx2"/>
              </a:buClr>
              <a:buFont typeface="Wingdings" charset="2"/>
              <a:buChar char="§"/>
              <a:defRPr sz="1800" kern="1200">
                <a:solidFill>
                  <a:schemeClr val="tx1"/>
                </a:solidFill>
                <a:latin typeface="+mn-lt"/>
                <a:ea typeface="+mn-ea"/>
                <a:cs typeface="+mn-cs"/>
              </a:defRPr>
            </a:lvl2pPr>
            <a:lvl3pPr marL="685800" indent="-182880" algn="l" defTabSz="914400" rtl="0" eaLnBrk="1" latinLnBrk="0" hangingPunct="1">
              <a:spcBef>
                <a:spcPct val="20000"/>
              </a:spcBef>
              <a:buClr>
                <a:schemeClr val="tx2"/>
              </a:buClr>
              <a:buFont typeface="Wingdings" charset="2"/>
              <a:buChar char="§"/>
              <a:defRPr sz="1600" kern="1200">
                <a:solidFill>
                  <a:schemeClr val="tx1"/>
                </a:solidFill>
                <a:latin typeface="+mn-lt"/>
                <a:ea typeface="+mn-ea"/>
                <a:cs typeface="+mn-cs"/>
              </a:defRPr>
            </a:lvl3pPr>
            <a:lvl4pPr marL="9144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4pPr>
            <a:lvl5pPr marL="11430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5pPr>
            <a:lvl6pPr marL="13716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6pPr>
            <a:lvl7pPr marL="16002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7pPr>
            <a:lvl8pPr marL="18288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8pPr>
            <a:lvl9pPr marL="20574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9pPr>
          </a:lstStyle>
          <a:p>
            <a:r>
              <a:rPr lang="de-DE"/>
              <a:t>Identification of Bona Dea quite certain</a:t>
            </a:r>
            <a:endParaRPr lang="en-GB" dirty="0"/>
          </a:p>
        </p:txBody>
      </p:sp>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43994" y="188640"/>
            <a:ext cx="4218610" cy="5624813"/>
          </a:xfrm>
          <a:prstGeom prst="rect">
            <a:avLst/>
          </a:prstGeom>
        </p:spPr>
      </p:pic>
      <p:cxnSp>
        <p:nvCxnSpPr>
          <p:cNvPr id="13" name="Straight Arrow Connector 12"/>
          <p:cNvCxnSpPr/>
          <p:nvPr/>
        </p:nvCxnSpPr>
        <p:spPr>
          <a:xfrm flipV="1">
            <a:off x="1259632" y="3284984"/>
            <a:ext cx="0" cy="792088"/>
          </a:xfrm>
          <a:prstGeom prst="straightConnector1">
            <a:avLst/>
          </a:prstGeom>
          <a:ln w="7620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14" name="Rectangle 13"/>
          <p:cNvSpPr/>
          <p:nvPr/>
        </p:nvSpPr>
        <p:spPr>
          <a:xfrm>
            <a:off x="312143" y="5855553"/>
            <a:ext cx="4572000" cy="646331"/>
          </a:xfrm>
          <a:prstGeom prst="rect">
            <a:avLst/>
          </a:prstGeom>
        </p:spPr>
        <p:txBody>
          <a:bodyPr>
            <a:spAutoFit/>
          </a:bodyPr>
          <a:lstStyle/>
          <a:p>
            <a:r>
              <a:rPr lang="it-IT" i="1" dirty="0"/>
              <a:t>Vinicia Euty-</a:t>
            </a:r>
            <a:br>
              <a:rPr lang="it-IT" i="1" dirty="0"/>
            </a:br>
            <a:r>
              <a:rPr lang="it-IT" i="1" dirty="0"/>
              <a:t>chia Bon(a)e Dea(e).</a:t>
            </a:r>
            <a:endParaRPr lang="en-GB" dirty="0"/>
          </a:p>
        </p:txBody>
      </p:sp>
      <p:sp>
        <p:nvSpPr>
          <p:cNvPr id="15" name="Rectangle 14"/>
          <p:cNvSpPr/>
          <p:nvPr/>
        </p:nvSpPr>
        <p:spPr>
          <a:xfrm>
            <a:off x="1691680" y="6491942"/>
            <a:ext cx="1426994" cy="338554"/>
          </a:xfrm>
          <a:prstGeom prst="rect">
            <a:avLst/>
          </a:prstGeom>
        </p:spPr>
        <p:txBody>
          <a:bodyPr wrap="none">
            <a:spAutoFit/>
          </a:bodyPr>
          <a:lstStyle/>
          <a:p>
            <a:r>
              <a:rPr lang="en-GB" sz="1600" i="1" cap="small" dirty="0"/>
              <a:t>AE</a:t>
            </a:r>
            <a:r>
              <a:rPr lang="en-GB" sz="1600" dirty="0"/>
              <a:t> 1946, 155</a:t>
            </a:r>
          </a:p>
        </p:txBody>
      </p:sp>
    </p:spTree>
    <p:extLst>
      <p:ext uri="{BB962C8B-B14F-4D97-AF65-F5344CB8AC3E}">
        <p14:creationId xmlns:p14="http://schemas.microsoft.com/office/powerpoint/2010/main" val="41447056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1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1544715"/>
            <a:ext cx="7315200" cy="1154097"/>
          </a:xfrm>
        </p:spPr>
        <p:txBody>
          <a:bodyPr/>
          <a:lstStyle/>
          <a:p>
            <a:endParaRPr lang="en-GB"/>
          </a:p>
        </p:txBody>
      </p:sp>
      <p:pic>
        <p:nvPicPr>
          <p:cNvPr id="5" name="Picture 4" descr="C:\Dokumente und Einstellungen\Ralph\Eigene Dateien\Artikel\Accordia - Roman provence 2003 2007\Fig 3 - Glanum MAP 2006 1 Small.JPG"/>
          <p:cNvPicPr>
            <a:picLocks noChangeAspect="1" noChangeArrowheads="1"/>
          </p:cNvPicPr>
          <p:nvPr/>
        </p:nvPicPr>
        <p:blipFill>
          <a:blip r:embed="rId2" cstate="print"/>
          <a:srcRect t="48678"/>
          <a:stretch>
            <a:fillRect/>
          </a:stretch>
        </p:blipFill>
        <p:spPr bwMode="auto">
          <a:xfrm>
            <a:off x="17124" y="-98322"/>
            <a:ext cx="9126876" cy="36836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Freeform 5"/>
          <p:cNvSpPr/>
          <p:nvPr/>
        </p:nvSpPr>
        <p:spPr>
          <a:xfrm>
            <a:off x="7024255" y="1246909"/>
            <a:ext cx="665018" cy="748146"/>
          </a:xfrm>
          <a:custGeom>
            <a:avLst/>
            <a:gdLst>
              <a:gd name="connsiteX0" fmla="*/ 665018 w 665018"/>
              <a:gd name="connsiteY0" fmla="*/ 124691 h 748146"/>
              <a:gd name="connsiteX1" fmla="*/ 415636 w 665018"/>
              <a:gd name="connsiteY1" fmla="*/ 748146 h 748146"/>
              <a:gd name="connsiteX2" fmla="*/ 0 w 665018"/>
              <a:gd name="connsiteY2" fmla="*/ 554182 h 748146"/>
              <a:gd name="connsiteX3" fmla="*/ 207818 w 665018"/>
              <a:gd name="connsiteY3" fmla="*/ 0 h 748146"/>
              <a:gd name="connsiteX4" fmla="*/ 665018 w 665018"/>
              <a:gd name="connsiteY4" fmla="*/ 124691 h 748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018" h="748146">
                <a:moveTo>
                  <a:pt x="665018" y="124691"/>
                </a:moveTo>
                <a:lnTo>
                  <a:pt x="415636" y="748146"/>
                </a:lnTo>
                <a:lnTo>
                  <a:pt x="0" y="554182"/>
                </a:lnTo>
                <a:lnTo>
                  <a:pt x="207818" y="0"/>
                </a:lnTo>
                <a:lnTo>
                  <a:pt x="665018" y="124691"/>
                </a:lnTo>
                <a:close/>
              </a:path>
            </a:pathLst>
          </a:custGeom>
          <a:solidFill>
            <a:srgbClr val="FFFF00">
              <a:alpha val="4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6331527" y="1773382"/>
            <a:ext cx="346364" cy="581891"/>
          </a:xfrm>
          <a:custGeom>
            <a:avLst/>
            <a:gdLst>
              <a:gd name="connsiteX0" fmla="*/ 0 w 346364"/>
              <a:gd name="connsiteY0" fmla="*/ 0 h 581891"/>
              <a:gd name="connsiteX1" fmla="*/ 318655 w 346364"/>
              <a:gd name="connsiteY1" fmla="*/ 41563 h 581891"/>
              <a:gd name="connsiteX2" fmla="*/ 346364 w 346364"/>
              <a:gd name="connsiteY2" fmla="*/ 512618 h 581891"/>
              <a:gd name="connsiteX3" fmla="*/ 27709 w 346364"/>
              <a:gd name="connsiteY3" fmla="*/ 581891 h 581891"/>
              <a:gd name="connsiteX4" fmla="*/ 41564 w 346364"/>
              <a:gd name="connsiteY4" fmla="*/ 138545 h 5818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4" h="581891">
                <a:moveTo>
                  <a:pt x="0" y="0"/>
                </a:moveTo>
                <a:lnTo>
                  <a:pt x="318655" y="41563"/>
                </a:lnTo>
                <a:lnTo>
                  <a:pt x="346364" y="512618"/>
                </a:lnTo>
                <a:lnTo>
                  <a:pt x="27709" y="581891"/>
                </a:lnTo>
                <a:lnTo>
                  <a:pt x="41564" y="13854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6373091" y="1814945"/>
            <a:ext cx="304800" cy="498764"/>
          </a:xfrm>
          <a:custGeom>
            <a:avLst/>
            <a:gdLst>
              <a:gd name="connsiteX0" fmla="*/ 304800 w 304800"/>
              <a:gd name="connsiteY0" fmla="*/ 498764 h 498764"/>
              <a:gd name="connsiteX1" fmla="*/ 0 w 304800"/>
              <a:gd name="connsiteY1" fmla="*/ 498764 h 498764"/>
              <a:gd name="connsiteX2" fmla="*/ 0 w 304800"/>
              <a:gd name="connsiteY2" fmla="*/ 13855 h 498764"/>
              <a:gd name="connsiteX3" fmla="*/ 263236 w 304800"/>
              <a:gd name="connsiteY3" fmla="*/ 0 h 498764"/>
              <a:gd name="connsiteX4" fmla="*/ 304800 w 304800"/>
              <a:gd name="connsiteY4" fmla="*/ 290946 h 4987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0" h="498764">
                <a:moveTo>
                  <a:pt x="304800" y="498764"/>
                </a:moveTo>
                <a:lnTo>
                  <a:pt x="0" y="498764"/>
                </a:lnTo>
                <a:lnTo>
                  <a:pt x="0" y="13855"/>
                </a:lnTo>
                <a:lnTo>
                  <a:pt x="263236" y="0"/>
                </a:lnTo>
                <a:lnTo>
                  <a:pt x="304800" y="29094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6317673" y="1759527"/>
            <a:ext cx="346363" cy="568037"/>
          </a:xfrm>
          <a:custGeom>
            <a:avLst/>
            <a:gdLst>
              <a:gd name="connsiteX0" fmla="*/ 27709 w 346363"/>
              <a:gd name="connsiteY0" fmla="*/ 540328 h 568037"/>
              <a:gd name="connsiteX1" fmla="*/ 346363 w 346363"/>
              <a:gd name="connsiteY1" fmla="*/ 568037 h 568037"/>
              <a:gd name="connsiteX2" fmla="*/ 318654 w 346363"/>
              <a:gd name="connsiteY2" fmla="*/ 0 h 568037"/>
              <a:gd name="connsiteX3" fmla="*/ 0 w 346363"/>
              <a:gd name="connsiteY3" fmla="*/ 27709 h 568037"/>
              <a:gd name="connsiteX4" fmla="*/ 27709 w 346363"/>
              <a:gd name="connsiteY4" fmla="*/ 401782 h 5680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3" h="568037">
                <a:moveTo>
                  <a:pt x="27709" y="540328"/>
                </a:moveTo>
                <a:lnTo>
                  <a:pt x="346363" y="568037"/>
                </a:lnTo>
                <a:lnTo>
                  <a:pt x="318654" y="0"/>
                </a:lnTo>
                <a:lnTo>
                  <a:pt x="0" y="27709"/>
                </a:lnTo>
                <a:lnTo>
                  <a:pt x="27709" y="401782"/>
                </a:lnTo>
              </a:path>
            </a:pathLst>
          </a:custGeom>
          <a:solidFill>
            <a:srgbClr val="FFFF00">
              <a:alpha val="43000"/>
            </a:srgbClr>
          </a:solidFill>
          <a:ln>
            <a:solidFill>
              <a:srgbClr val="FFFF00">
                <a:alpha val="5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p:nvPr/>
        </p:nvPicPr>
        <p:blipFill rotWithShape="1">
          <a:blip r:embed="rId3" cstate="print">
            <a:extLst>
              <a:ext uri="{28A0092B-C50C-407E-A947-70E740481C1C}">
                <a14:useLocalDpi xmlns:a14="http://schemas.microsoft.com/office/drawing/2010/main" val="0"/>
              </a:ext>
            </a:extLst>
          </a:blip>
          <a:srcRect l="4279" t="1219" r="3160"/>
          <a:stretch/>
        </p:blipFill>
        <p:spPr bwMode="auto">
          <a:xfrm>
            <a:off x="320105" y="188640"/>
            <a:ext cx="4523889" cy="4576846"/>
          </a:xfrm>
          <a:prstGeom prst="rect">
            <a:avLst/>
          </a:prstGeom>
          <a:ln w="28575"/>
          <a:extLst>
            <a:ext uri="{53640926-AAD7-44D8-BBD7-CCE9431645EC}">
              <a14:shadowObscured xmlns:a14="http://schemas.microsoft.com/office/drawing/2010/main"/>
            </a:ext>
          </a:extLst>
        </p:spPr>
        <p:style>
          <a:lnRef idx="1">
            <a:schemeClr val="dk1"/>
          </a:lnRef>
          <a:fillRef idx="2">
            <a:schemeClr val="dk1"/>
          </a:fillRef>
          <a:effectRef idx="1">
            <a:schemeClr val="dk1"/>
          </a:effectRef>
          <a:fontRef idx="minor">
            <a:schemeClr val="dk1"/>
          </a:fontRef>
        </p:style>
      </p:pic>
      <p:sp>
        <p:nvSpPr>
          <p:cNvPr id="11" name="Content Placeholder 2"/>
          <p:cNvSpPr txBox="1">
            <a:spLocks/>
          </p:cNvSpPr>
          <p:nvPr/>
        </p:nvSpPr>
        <p:spPr>
          <a:xfrm>
            <a:off x="0" y="5445223"/>
            <a:ext cx="5940152" cy="1412777"/>
          </a:xfrm>
          <a:prstGeom prst="rect">
            <a:avLst/>
          </a:prstGeom>
        </p:spPr>
        <p:txBody>
          <a:bodyPr vert="horz" lIns="91440" tIns="45720" rIns="91440" bIns="45720" rtlCol="0">
            <a:normAutofit/>
          </a:bodyPr>
          <a:lstStyle>
            <a:lvl1pPr marL="228600" indent="-182880" algn="l" defTabSz="914400" rtl="0" eaLnBrk="1" latinLnBrk="0" hangingPunct="1">
              <a:spcBef>
                <a:spcPct val="20000"/>
              </a:spcBef>
              <a:buClr>
                <a:schemeClr val="tx2"/>
              </a:buClr>
              <a:buFont typeface="Wingdings" charset="2"/>
              <a:buChar char="§"/>
              <a:defRPr sz="2000" kern="1200">
                <a:solidFill>
                  <a:schemeClr val="tx1"/>
                </a:solidFill>
                <a:latin typeface="+mn-lt"/>
                <a:ea typeface="+mn-ea"/>
                <a:cs typeface="+mn-cs"/>
              </a:defRPr>
            </a:lvl1pPr>
            <a:lvl2pPr marL="502920" indent="-182880" algn="l" defTabSz="914400" rtl="0" eaLnBrk="1" latinLnBrk="0" hangingPunct="1">
              <a:spcBef>
                <a:spcPct val="20000"/>
              </a:spcBef>
              <a:buClr>
                <a:schemeClr val="tx2"/>
              </a:buClr>
              <a:buFont typeface="Wingdings" charset="2"/>
              <a:buChar char="§"/>
              <a:defRPr sz="1800" kern="1200">
                <a:solidFill>
                  <a:schemeClr val="tx1"/>
                </a:solidFill>
                <a:latin typeface="+mn-lt"/>
                <a:ea typeface="+mn-ea"/>
                <a:cs typeface="+mn-cs"/>
              </a:defRPr>
            </a:lvl2pPr>
            <a:lvl3pPr marL="685800" indent="-182880" algn="l" defTabSz="914400" rtl="0" eaLnBrk="1" latinLnBrk="0" hangingPunct="1">
              <a:spcBef>
                <a:spcPct val="20000"/>
              </a:spcBef>
              <a:buClr>
                <a:schemeClr val="tx2"/>
              </a:buClr>
              <a:buFont typeface="Wingdings" charset="2"/>
              <a:buChar char="§"/>
              <a:defRPr sz="1600" kern="1200">
                <a:solidFill>
                  <a:schemeClr val="tx1"/>
                </a:solidFill>
                <a:latin typeface="+mn-lt"/>
                <a:ea typeface="+mn-ea"/>
                <a:cs typeface="+mn-cs"/>
              </a:defRPr>
            </a:lvl3pPr>
            <a:lvl4pPr marL="9144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4pPr>
            <a:lvl5pPr marL="11430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5pPr>
            <a:lvl6pPr marL="13716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6pPr>
            <a:lvl7pPr marL="16002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7pPr>
            <a:lvl8pPr marL="18288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8pPr>
            <a:lvl9pPr marL="20574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9pPr>
          </a:lstStyle>
          <a:p>
            <a:r>
              <a:rPr lang="de-DE"/>
              <a:t>Identification of Bona Dea quite certain</a:t>
            </a:r>
            <a:endParaRPr lang="en-GB" dirty="0"/>
          </a:p>
        </p:txBody>
      </p:sp>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43994" y="188640"/>
            <a:ext cx="4218610" cy="5624813"/>
          </a:xfrm>
          <a:prstGeom prst="rect">
            <a:avLst/>
          </a:prstGeom>
        </p:spPr>
      </p:pic>
      <p:cxnSp>
        <p:nvCxnSpPr>
          <p:cNvPr id="13" name="Straight Arrow Connector 12"/>
          <p:cNvCxnSpPr/>
          <p:nvPr/>
        </p:nvCxnSpPr>
        <p:spPr>
          <a:xfrm flipV="1">
            <a:off x="1259632" y="3284984"/>
            <a:ext cx="0" cy="792088"/>
          </a:xfrm>
          <a:prstGeom prst="straightConnector1">
            <a:avLst/>
          </a:prstGeom>
          <a:ln w="76200">
            <a:solidFill>
              <a:srgbClr val="0070C0"/>
            </a:solidFill>
            <a:tailEnd type="arrow"/>
          </a:ln>
        </p:spPr>
        <p:style>
          <a:lnRef idx="1">
            <a:schemeClr val="accent1"/>
          </a:lnRef>
          <a:fillRef idx="0">
            <a:schemeClr val="accent1"/>
          </a:fillRef>
          <a:effectRef idx="0">
            <a:schemeClr val="accent1"/>
          </a:effectRef>
          <a:fontRef idx="minor">
            <a:schemeClr val="tx1"/>
          </a:fontRef>
        </p:style>
      </p:cxnSp>
      <p:pic>
        <p:nvPicPr>
          <p:cNvPr id="16" name="Bild 333" descr="C:\Users\Ralph\Documents\HABIL 2007\GLANUM ministra dedication AE_1946_00154.jpg"/>
          <p:cNvPicPr/>
          <p:nvPr/>
        </p:nvPicPr>
        <p:blipFill>
          <a:blip r:embed="rId5" cstate="print"/>
          <a:srcRect/>
          <a:stretch>
            <a:fillRect/>
          </a:stretch>
        </p:blipFill>
        <p:spPr bwMode="auto">
          <a:xfrm>
            <a:off x="17124" y="4765487"/>
            <a:ext cx="9075803" cy="2092514"/>
          </a:xfrm>
          <a:prstGeom prst="rect">
            <a:avLst/>
          </a:prstGeom>
          <a:noFill/>
          <a:ln w="9525">
            <a:noFill/>
            <a:miter lim="800000"/>
            <a:headEnd/>
            <a:tailEnd/>
          </a:ln>
        </p:spPr>
      </p:pic>
      <p:sp>
        <p:nvSpPr>
          <p:cNvPr id="17" name="Rectangle 16"/>
          <p:cNvSpPr/>
          <p:nvPr/>
        </p:nvSpPr>
        <p:spPr>
          <a:xfrm>
            <a:off x="1259632" y="6181257"/>
            <a:ext cx="4044697" cy="369332"/>
          </a:xfrm>
          <a:prstGeom prst="rect">
            <a:avLst/>
          </a:prstGeom>
        </p:spPr>
        <p:txBody>
          <a:bodyPr wrap="none">
            <a:spAutoFit/>
          </a:bodyPr>
          <a:lstStyle/>
          <a:p>
            <a:r>
              <a:rPr lang="it-IT" i="1" dirty="0"/>
              <a:t>Attia Musa Domnae</a:t>
            </a:r>
            <a:r>
              <a:rPr lang="it-IT" dirty="0"/>
              <a:t>(!)</a:t>
            </a:r>
            <a:r>
              <a:rPr lang="it-IT" i="1" dirty="0"/>
              <a:t> ministra posuit.</a:t>
            </a:r>
            <a:endParaRPr lang="en-GB" dirty="0"/>
          </a:p>
        </p:txBody>
      </p:sp>
    </p:spTree>
    <p:extLst>
      <p:ext uri="{BB962C8B-B14F-4D97-AF65-F5344CB8AC3E}">
        <p14:creationId xmlns:p14="http://schemas.microsoft.com/office/powerpoint/2010/main" val="357089253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1000"/>
                                        <p:tgtEl>
                                          <p:spTgt spid="16"/>
                                        </p:tgtEl>
                                      </p:cBhvr>
                                    </p:animEffect>
                                    <p:anim calcmode="lin" valueType="num">
                                      <p:cBhvr>
                                        <p:cTn id="13" dur="1000" fill="hold"/>
                                        <p:tgtEl>
                                          <p:spTgt spid="16"/>
                                        </p:tgtEl>
                                        <p:attrNameLst>
                                          <p:attrName>ppt_x</p:attrName>
                                        </p:attrNameLst>
                                      </p:cBhvr>
                                      <p:tavLst>
                                        <p:tav tm="0">
                                          <p:val>
                                            <p:strVal val="#ppt_x"/>
                                          </p:val>
                                        </p:tav>
                                        <p:tav tm="100000">
                                          <p:val>
                                            <p:strVal val="#ppt_x"/>
                                          </p:val>
                                        </p:tav>
                                      </p:tavLst>
                                    </p:anim>
                                    <p:anim calcmode="lin" valueType="num">
                                      <p:cBhvr>
                                        <p:cTn id="14" dur="1000" fill="hold"/>
                                        <p:tgtEl>
                                          <p:spTgt spid="1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1000"/>
                                        <p:tgtEl>
                                          <p:spTgt spid="17"/>
                                        </p:tgtEl>
                                      </p:cBhvr>
                                    </p:animEffect>
                                    <p:anim calcmode="lin" valueType="num">
                                      <p:cBhvr>
                                        <p:cTn id="18" dur="1000" fill="hold"/>
                                        <p:tgtEl>
                                          <p:spTgt spid="17"/>
                                        </p:tgtEl>
                                        <p:attrNameLst>
                                          <p:attrName>ppt_x</p:attrName>
                                        </p:attrNameLst>
                                      </p:cBhvr>
                                      <p:tavLst>
                                        <p:tav tm="0">
                                          <p:val>
                                            <p:strVal val="#ppt_x"/>
                                          </p:val>
                                        </p:tav>
                                        <p:tav tm="100000">
                                          <p:val>
                                            <p:strVal val="#ppt_x"/>
                                          </p:val>
                                        </p:tav>
                                      </p:tavLst>
                                    </p:anim>
                                    <p:anim calcmode="lin" valueType="num">
                                      <p:cBhvr>
                                        <p:cTn id="1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7"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1544715"/>
            <a:ext cx="7315200" cy="1154097"/>
          </a:xfrm>
        </p:spPr>
        <p:txBody>
          <a:bodyPr/>
          <a:lstStyle/>
          <a:p>
            <a:endParaRPr lang="en-GB"/>
          </a:p>
        </p:txBody>
      </p:sp>
      <p:pic>
        <p:nvPicPr>
          <p:cNvPr id="5" name="Picture 4" descr="C:\Dokumente und Einstellungen\Ralph\Eigene Dateien\Artikel\Accordia - Roman provence 2003 2007\Fig 3 - Glanum MAP 2006 1 Small.JPG"/>
          <p:cNvPicPr>
            <a:picLocks noChangeAspect="1" noChangeArrowheads="1"/>
          </p:cNvPicPr>
          <p:nvPr/>
        </p:nvPicPr>
        <p:blipFill>
          <a:blip r:embed="rId2" cstate="print"/>
          <a:srcRect t="48678"/>
          <a:stretch>
            <a:fillRect/>
          </a:stretch>
        </p:blipFill>
        <p:spPr bwMode="auto">
          <a:xfrm>
            <a:off x="17124" y="-73742"/>
            <a:ext cx="9126876" cy="36836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Freeform 5"/>
          <p:cNvSpPr/>
          <p:nvPr/>
        </p:nvSpPr>
        <p:spPr>
          <a:xfrm>
            <a:off x="7024255" y="1246909"/>
            <a:ext cx="665018" cy="748146"/>
          </a:xfrm>
          <a:custGeom>
            <a:avLst/>
            <a:gdLst>
              <a:gd name="connsiteX0" fmla="*/ 665018 w 665018"/>
              <a:gd name="connsiteY0" fmla="*/ 124691 h 748146"/>
              <a:gd name="connsiteX1" fmla="*/ 415636 w 665018"/>
              <a:gd name="connsiteY1" fmla="*/ 748146 h 748146"/>
              <a:gd name="connsiteX2" fmla="*/ 0 w 665018"/>
              <a:gd name="connsiteY2" fmla="*/ 554182 h 748146"/>
              <a:gd name="connsiteX3" fmla="*/ 207818 w 665018"/>
              <a:gd name="connsiteY3" fmla="*/ 0 h 748146"/>
              <a:gd name="connsiteX4" fmla="*/ 665018 w 665018"/>
              <a:gd name="connsiteY4" fmla="*/ 124691 h 748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018" h="748146">
                <a:moveTo>
                  <a:pt x="665018" y="124691"/>
                </a:moveTo>
                <a:lnTo>
                  <a:pt x="415636" y="748146"/>
                </a:lnTo>
                <a:lnTo>
                  <a:pt x="0" y="554182"/>
                </a:lnTo>
                <a:lnTo>
                  <a:pt x="207818" y="0"/>
                </a:lnTo>
                <a:lnTo>
                  <a:pt x="665018" y="124691"/>
                </a:lnTo>
                <a:close/>
              </a:path>
            </a:pathLst>
          </a:custGeom>
          <a:solidFill>
            <a:srgbClr val="FFFF00">
              <a:alpha val="4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6331527" y="1773382"/>
            <a:ext cx="346364" cy="581891"/>
          </a:xfrm>
          <a:custGeom>
            <a:avLst/>
            <a:gdLst>
              <a:gd name="connsiteX0" fmla="*/ 0 w 346364"/>
              <a:gd name="connsiteY0" fmla="*/ 0 h 581891"/>
              <a:gd name="connsiteX1" fmla="*/ 318655 w 346364"/>
              <a:gd name="connsiteY1" fmla="*/ 41563 h 581891"/>
              <a:gd name="connsiteX2" fmla="*/ 346364 w 346364"/>
              <a:gd name="connsiteY2" fmla="*/ 512618 h 581891"/>
              <a:gd name="connsiteX3" fmla="*/ 27709 w 346364"/>
              <a:gd name="connsiteY3" fmla="*/ 581891 h 581891"/>
              <a:gd name="connsiteX4" fmla="*/ 41564 w 346364"/>
              <a:gd name="connsiteY4" fmla="*/ 138545 h 5818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4" h="581891">
                <a:moveTo>
                  <a:pt x="0" y="0"/>
                </a:moveTo>
                <a:lnTo>
                  <a:pt x="318655" y="41563"/>
                </a:lnTo>
                <a:lnTo>
                  <a:pt x="346364" y="512618"/>
                </a:lnTo>
                <a:lnTo>
                  <a:pt x="27709" y="581891"/>
                </a:lnTo>
                <a:lnTo>
                  <a:pt x="41564" y="13854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6373091" y="1814945"/>
            <a:ext cx="304800" cy="498764"/>
          </a:xfrm>
          <a:custGeom>
            <a:avLst/>
            <a:gdLst>
              <a:gd name="connsiteX0" fmla="*/ 304800 w 304800"/>
              <a:gd name="connsiteY0" fmla="*/ 498764 h 498764"/>
              <a:gd name="connsiteX1" fmla="*/ 0 w 304800"/>
              <a:gd name="connsiteY1" fmla="*/ 498764 h 498764"/>
              <a:gd name="connsiteX2" fmla="*/ 0 w 304800"/>
              <a:gd name="connsiteY2" fmla="*/ 13855 h 498764"/>
              <a:gd name="connsiteX3" fmla="*/ 263236 w 304800"/>
              <a:gd name="connsiteY3" fmla="*/ 0 h 498764"/>
              <a:gd name="connsiteX4" fmla="*/ 304800 w 304800"/>
              <a:gd name="connsiteY4" fmla="*/ 290946 h 4987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0" h="498764">
                <a:moveTo>
                  <a:pt x="304800" y="498764"/>
                </a:moveTo>
                <a:lnTo>
                  <a:pt x="0" y="498764"/>
                </a:lnTo>
                <a:lnTo>
                  <a:pt x="0" y="13855"/>
                </a:lnTo>
                <a:lnTo>
                  <a:pt x="263236" y="0"/>
                </a:lnTo>
                <a:lnTo>
                  <a:pt x="304800" y="29094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6317673" y="1759527"/>
            <a:ext cx="346363" cy="568037"/>
          </a:xfrm>
          <a:custGeom>
            <a:avLst/>
            <a:gdLst>
              <a:gd name="connsiteX0" fmla="*/ 27709 w 346363"/>
              <a:gd name="connsiteY0" fmla="*/ 540328 h 568037"/>
              <a:gd name="connsiteX1" fmla="*/ 346363 w 346363"/>
              <a:gd name="connsiteY1" fmla="*/ 568037 h 568037"/>
              <a:gd name="connsiteX2" fmla="*/ 318654 w 346363"/>
              <a:gd name="connsiteY2" fmla="*/ 0 h 568037"/>
              <a:gd name="connsiteX3" fmla="*/ 0 w 346363"/>
              <a:gd name="connsiteY3" fmla="*/ 27709 h 568037"/>
              <a:gd name="connsiteX4" fmla="*/ 27709 w 346363"/>
              <a:gd name="connsiteY4" fmla="*/ 401782 h 5680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3" h="568037">
                <a:moveTo>
                  <a:pt x="27709" y="540328"/>
                </a:moveTo>
                <a:lnTo>
                  <a:pt x="346363" y="568037"/>
                </a:lnTo>
                <a:lnTo>
                  <a:pt x="318654" y="0"/>
                </a:lnTo>
                <a:lnTo>
                  <a:pt x="0" y="27709"/>
                </a:lnTo>
                <a:lnTo>
                  <a:pt x="27709" y="401782"/>
                </a:lnTo>
              </a:path>
            </a:pathLst>
          </a:custGeom>
          <a:solidFill>
            <a:srgbClr val="FFFF00">
              <a:alpha val="43000"/>
            </a:srgbClr>
          </a:solidFill>
          <a:ln>
            <a:solidFill>
              <a:srgbClr val="FFFF00">
                <a:alpha val="5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p:nvPr/>
        </p:nvPicPr>
        <p:blipFill rotWithShape="1">
          <a:blip r:embed="rId3" cstate="print">
            <a:extLst>
              <a:ext uri="{28A0092B-C50C-407E-A947-70E740481C1C}">
                <a14:useLocalDpi xmlns:a14="http://schemas.microsoft.com/office/drawing/2010/main" val="0"/>
              </a:ext>
            </a:extLst>
          </a:blip>
          <a:srcRect l="4279" t="1219" r="3160"/>
          <a:stretch/>
        </p:blipFill>
        <p:spPr bwMode="auto">
          <a:xfrm>
            <a:off x="320105" y="188640"/>
            <a:ext cx="4523889" cy="4576846"/>
          </a:xfrm>
          <a:prstGeom prst="rect">
            <a:avLst/>
          </a:prstGeom>
          <a:ln w="28575"/>
          <a:extLst>
            <a:ext uri="{53640926-AAD7-44D8-BBD7-CCE9431645EC}">
              <a14:shadowObscured xmlns:a14="http://schemas.microsoft.com/office/drawing/2010/main"/>
            </a:ext>
          </a:extLst>
        </p:spPr>
        <p:style>
          <a:lnRef idx="1">
            <a:schemeClr val="dk1"/>
          </a:lnRef>
          <a:fillRef idx="2">
            <a:schemeClr val="dk1"/>
          </a:fillRef>
          <a:effectRef idx="1">
            <a:schemeClr val="dk1"/>
          </a:effectRef>
          <a:fontRef idx="minor">
            <a:schemeClr val="dk1"/>
          </a:fontRef>
        </p:style>
      </p:pic>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43994" y="188640"/>
            <a:ext cx="4218610" cy="5624813"/>
          </a:xfrm>
          <a:prstGeom prst="rect">
            <a:avLst/>
          </a:prstGeom>
        </p:spPr>
      </p:pic>
      <p:cxnSp>
        <p:nvCxnSpPr>
          <p:cNvPr id="13" name="Straight Arrow Connector 12"/>
          <p:cNvCxnSpPr/>
          <p:nvPr/>
        </p:nvCxnSpPr>
        <p:spPr>
          <a:xfrm flipV="1">
            <a:off x="1259632" y="3284984"/>
            <a:ext cx="0" cy="792088"/>
          </a:xfrm>
          <a:prstGeom prst="straightConnector1">
            <a:avLst/>
          </a:prstGeom>
          <a:ln w="7620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16" name="Rectangle 15"/>
          <p:cNvSpPr/>
          <p:nvPr/>
        </p:nvSpPr>
        <p:spPr>
          <a:xfrm>
            <a:off x="5580112" y="5877272"/>
            <a:ext cx="3583314" cy="923330"/>
          </a:xfrm>
          <a:prstGeom prst="rect">
            <a:avLst/>
          </a:prstGeom>
        </p:spPr>
        <p:txBody>
          <a:bodyPr wrap="square">
            <a:spAutoFit/>
          </a:bodyPr>
          <a:lstStyle/>
          <a:p>
            <a:pPr algn="ctr"/>
            <a:r>
              <a:rPr lang="en-GB" i="1" dirty="0" err="1"/>
              <a:t>Auribus</a:t>
            </a:r>
            <a:r>
              <a:rPr lang="en-GB" i="1" dirty="0"/>
              <a:t>  </a:t>
            </a:r>
            <a:br>
              <a:rPr lang="en-GB" i="1" dirty="0"/>
            </a:br>
            <a:r>
              <a:rPr lang="en-GB" i="1" dirty="0" err="1"/>
              <a:t>Loreia</a:t>
            </a:r>
            <a:r>
              <a:rPr lang="en-GB" i="1" dirty="0"/>
              <a:t> Pia  </a:t>
            </a:r>
            <a:br>
              <a:rPr lang="en-GB" i="1" dirty="0"/>
            </a:br>
            <a:r>
              <a:rPr lang="en-GB" i="1" dirty="0" err="1"/>
              <a:t>ministra</a:t>
            </a:r>
            <a:r>
              <a:rPr lang="en-GB" i="1" dirty="0"/>
              <a:t>. </a:t>
            </a:r>
            <a:endParaRPr lang="en-GB" dirty="0"/>
          </a:p>
        </p:txBody>
      </p:sp>
      <p:sp>
        <p:nvSpPr>
          <p:cNvPr id="17" name="Rectangle 16"/>
          <p:cNvSpPr/>
          <p:nvPr/>
        </p:nvSpPr>
        <p:spPr>
          <a:xfrm rot="5400000">
            <a:off x="8229557" y="6059924"/>
            <a:ext cx="1269899" cy="307777"/>
          </a:xfrm>
          <a:prstGeom prst="rect">
            <a:avLst/>
          </a:prstGeom>
        </p:spPr>
        <p:txBody>
          <a:bodyPr wrap="none">
            <a:spAutoFit/>
          </a:bodyPr>
          <a:lstStyle/>
          <a:p>
            <a:pPr algn="ctr"/>
            <a:r>
              <a:rPr lang="fr-FR" sz="1400" i="1" dirty="0"/>
              <a:t>AE</a:t>
            </a:r>
            <a:r>
              <a:rPr lang="fr-FR" sz="1400" dirty="0"/>
              <a:t> 1998, 887</a:t>
            </a:r>
            <a:endParaRPr lang="en-GB" sz="1400" dirty="0"/>
          </a:p>
        </p:txBody>
      </p:sp>
      <p:pic>
        <p:nvPicPr>
          <p:cNvPr id="18" name="Picture 17"/>
          <p:cNvPicPr/>
          <p:nvPr/>
        </p:nvPicPr>
        <p:blipFill>
          <a:blip r:embed="rId5">
            <a:extLst>
              <a:ext uri="{BEBA8EAE-BF5A-486C-A8C5-ECC9F3942E4B}">
                <a14:imgProps xmlns:a14="http://schemas.microsoft.com/office/drawing/2010/main">
                  <a14:imgLayer r:embed="rId6">
                    <a14:imgEffect>
                      <a14:backgroundRemoval t="4305" b="98675" l="9934" r="93157">
                        <a14:foregroundMark x1="28477" y1="8278" x2="28477" y2="8278"/>
                        <a14:foregroundMark x1="36865" y1="4305" x2="36865" y2="4305"/>
                        <a14:foregroundMark x1="68653" y1="9934" x2="68653" y2="9934"/>
                        <a14:foregroundMark x1="82119" y1="9437" x2="82119" y2="9437"/>
                        <a14:foregroundMark x1="93157" y1="8444" x2="93157" y2="8444"/>
                        <a14:foregroundMark x1="30684" y1="85099" x2="30684" y2="85099"/>
                        <a14:foregroundMark x1="33333" y1="93543" x2="33333" y2="93543"/>
                        <a14:foregroundMark x1="68874" y1="94702" x2="68874" y2="94702"/>
                        <a14:foregroundMark x1="89625" y1="97682" x2="89625" y2="97682"/>
                        <a14:foregroundMark x1="90728" y1="91391" x2="90728" y2="91391"/>
                        <a14:foregroundMark x1="21413" y1="95199" x2="21413" y2="95199"/>
                        <a14:foregroundMark x1="16336" y1="98675" x2="16336" y2="98675"/>
                        <a14:foregroundMark x1="86534" y1="25828" x2="86534" y2="25828"/>
                      </a14:backgroundRemoval>
                    </a14:imgEffect>
                  </a14:imgLayer>
                </a14:imgProps>
              </a:ext>
            </a:extLst>
          </a:blip>
          <a:stretch>
            <a:fillRect/>
          </a:stretch>
        </p:blipFill>
        <p:spPr>
          <a:xfrm>
            <a:off x="1742875" y="938449"/>
            <a:ext cx="4541659" cy="5910313"/>
          </a:xfrm>
          <a:prstGeom prst="rect">
            <a:avLst/>
          </a:prstGeom>
        </p:spPr>
      </p:pic>
      <p:sp>
        <p:nvSpPr>
          <p:cNvPr id="19" name="Rectangle 18"/>
          <p:cNvSpPr/>
          <p:nvPr/>
        </p:nvSpPr>
        <p:spPr>
          <a:xfrm>
            <a:off x="2610756" y="6460916"/>
            <a:ext cx="1819729" cy="307777"/>
          </a:xfrm>
          <a:prstGeom prst="rect">
            <a:avLst/>
          </a:prstGeom>
        </p:spPr>
        <p:txBody>
          <a:bodyPr wrap="none">
            <a:spAutoFit/>
          </a:bodyPr>
          <a:lstStyle/>
          <a:p>
            <a:r>
              <a:rPr lang="fr-FR" sz="1400" i="1" dirty="0"/>
              <a:t>ARLES, CIL</a:t>
            </a:r>
            <a:r>
              <a:rPr lang="fr-FR" sz="1400" dirty="0"/>
              <a:t> XII 654 </a:t>
            </a:r>
            <a:endParaRPr lang="en-GB" sz="1400" dirty="0"/>
          </a:p>
        </p:txBody>
      </p:sp>
    </p:spTree>
    <p:extLst>
      <p:ext uri="{BB962C8B-B14F-4D97-AF65-F5344CB8AC3E}">
        <p14:creationId xmlns:p14="http://schemas.microsoft.com/office/powerpoint/2010/main" val="27669039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1000"/>
                                        <p:tgtEl>
                                          <p:spTgt spid="19"/>
                                        </p:tgtEl>
                                      </p:cBhvr>
                                    </p:animEffect>
                                    <p:anim calcmode="lin" valueType="num">
                                      <p:cBhvr>
                                        <p:cTn id="14" dur="1000" fill="hold"/>
                                        <p:tgtEl>
                                          <p:spTgt spid="19"/>
                                        </p:tgtEl>
                                        <p:attrNameLst>
                                          <p:attrName>ppt_x</p:attrName>
                                        </p:attrNameLst>
                                      </p:cBhvr>
                                      <p:tavLst>
                                        <p:tav tm="0">
                                          <p:val>
                                            <p:strVal val="#ppt_x"/>
                                          </p:val>
                                        </p:tav>
                                        <p:tav tm="100000">
                                          <p:val>
                                            <p:strVal val="#ppt_x"/>
                                          </p:val>
                                        </p:tav>
                                      </p:tavLst>
                                    </p:anim>
                                    <p:anim calcmode="lin" valueType="num">
                                      <p:cBhvr>
                                        <p:cTn id="15"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1544715"/>
            <a:ext cx="7315200" cy="1154097"/>
          </a:xfrm>
        </p:spPr>
        <p:txBody>
          <a:bodyPr/>
          <a:lstStyle/>
          <a:p>
            <a:endParaRPr lang="en-GB"/>
          </a:p>
        </p:txBody>
      </p:sp>
      <p:pic>
        <p:nvPicPr>
          <p:cNvPr id="5" name="Picture 4" descr="C:\Dokumente und Einstellungen\Ralph\Eigene Dateien\Artikel\Accordia - Roman provence 2003 2007\Fig 3 - Glanum MAP 2006 1 Small.JPG"/>
          <p:cNvPicPr>
            <a:picLocks noChangeAspect="1" noChangeArrowheads="1"/>
          </p:cNvPicPr>
          <p:nvPr/>
        </p:nvPicPr>
        <p:blipFill>
          <a:blip r:embed="rId2" cstate="print"/>
          <a:srcRect t="48678"/>
          <a:stretch>
            <a:fillRect/>
          </a:stretch>
        </p:blipFill>
        <p:spPr bwMode="auto">
          <a:xfrm>
            <a:off x="17124" y="0"/>
            <a:ext cx="9126876" cy="3683602"/>
          </a:xfrm>
          <a:prstGeom prst="rect">
            <a:avLst/>
          </a:prstGeom>
          <a:solidFill>
            <a:srgbClr val="FFFF00"/>
          </a:solidFill>
          <a:ln>
            <a:solidFill>
              <a:srgbClr val="FF0000"/>
            </a:solidFill>
          </a:ln>
        </p:spPr>
      </p:pic>
      <p:sp>
        <p:nvSpPr>
          <p:cNvPr id="6" name="Freeform 5"/>
          <p:cNvSpPr/>
          <p:nvPr/>
        </p:nvSpPr>
        <p:spPr>
          <a:xfrm>
            <a:off x="7024255" y="1246909"/>
            <a:ext cx="665018" cy="748146"/>
          </a:xfrm>
          <a:custGeom>
            <a:avLst/>
            <a:gdLst>
              <a:gd name="connsiteX0" fmla="*/ 665018 w 665018"/>
              <a:gd name="connsiteY0" fmla="*/ 124691 h 748146"/>
              <a:gd name="connsiteX1" fmla="*/ 415636 w 665018"/>
              <a:gd name="connsiteY1" fmla="*/ 748146 h 748146"/>
              <a:gd name="connsiteX2" fmla="*/ 0 w 665018"/>
              <a:gd name="connsiteY2" fmla="*/ 554182 h 748146"/>
              <a:gd name="connsiteX3" fmla="*/ 207818 w 665018"/>
              <a:gd name="connsiteY3" fmla="*/ 0 h 748146"/>
              <a:gd name="connsiteX4" fmla="*/ 665018 w 665018"/>
              <a:gd name="connsiteY4" fmla="*/ 124691 h 748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018" h="748146">
                <a:moveTo>
                  <a:pt x="665018" y="124691"/>
                </a:moveTo>
                <a:lnTo>
                  <a:pt x="415636" y="748146"/>
                </a:lnTo>
                <a:lnTo>
                  <a:pt x="0" y="554182"/>
                </a:lnTo>
                <a:lnTo>
                  <a:pt x="207818" y="0"/>
                </a:lnTo>
                <a:lnTo>
                  <a:pt x="665018" y="124691"/>
                </a:lnTo>
                <a:close/>
              </a:path>
            </a:pathLst>
          </a:custGeom>
          <a:solidFill>
            <a:srgbClr val="FFFF00">
              <a:alpha val="4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6331527" y="1773382"/>
            <a:ext cx="346364" cy="581891"/>
          </a:xfrm>
          <a:custGeom>
            <a:avLst/>
            <a:gdLst>
              <a:gd name="connsiteX0" fmla="*/ 0 w 346364"/>
              <a:gd name="connsiteY0" fmla="*/ 0 h 581891"/>
              <a:gd name="connsiteX1" fmla="*/ 318655 w 346364"/>
              <a:gd name="connsiteY1" fmla="*/ 41563 h 581891"/>
              <a:gd name="connsiteX2" fmla="*/ 346364 w 346364"/>
              <a:gd name="connsiteY2" fmla="*/ 512618 h 581891"/>
              <a:gd name="connsiteX3" fmla="*/ 27709 w 346364"/>
              <a:gd name="connsiteY3" fmla="*/ 581891 h 581891"/>
              <a:gd name="connsiteX4" fmla="*/ 41564 w 346364"/>
              <a:gd name="connsiteY4" fmla="*/ 138545 h 5818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4" h="581891">
                <a:moveTo>
                  <a:pt x="0" y="0"/>
                </a:moveTo>
                <a:lnTo>
                  <a:pt x="318655" y="41563"/>
                </a:lnTo>
                <a:lnTo>
                  <a:pt x="346364" y="512618"/>
                </a:lnTo>
                <a:lnTo>
                  <a:pt x="27709" y="581891"/>
                </a:lnTo>
                <a:lnTo>
                  <a:pt x="41564" y="13854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6373091" y="1814945"/>
            <a:ext cx="304800" cy="498764"/>
          </a:xfrm>
          <a:custGeom>
            <a:avLst/>
            <a:gdLst>
              <a:gd name="connsiteX0" fmla="*/ 304800 w 304800"/>
              <a:gd name="connsiteY0" fmla="*/ 498764 h 498764"/>
              <a:gd name="connsiteX1" fmla="*/ 0 w 304800"/>
              <a:gd name="connsiteY1" fmla="*/ 498764 h 498764"/>
              <a:gd name="connsiteX2" fmla="*/ 0 w 304800"/>
              <a:gd name="connsiteY2" fmla="*/ 13855 h 498764"/>
              <a:gd name="connsiteX3" fmla="*/ 263236 w 304800"/>
              <a:gd name="connsiteY3" fmla="*/ 0 h 498764"/>
              <a:gd name="connsiteX4" fmla="*/ 304800 w 304800"/>
              <a:gd name="connsiteY4" fmla="*/ 290946 h 4987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0" h="498764">
                <a:moveTo>
                  <a:pt x="304800" y="498764"/>
                </a:moveTo>
                <a:lnTo>
                  <a:pt x="0" y="498764"/>
                </a:lnTo>
                <a:lnTo>
                  <a:pt x="0" y="13855"/>
                </a:lnTo>
                <a:lnTo>
                  <a:pt x="263236" y="0"/>
                </a:lnTo>
                <a:lnTo>
                  <a:pt x="304800" y="29094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6317673" y="1759527"/>
            <a:ext cx="346363" cy="568037"/>
          </a:xfrm>
          <a:custGeom>
            <a:avLst/>
            <a:gdLst>
              <a:gd name="connsiteX0" fmla="*/ 27709 w 346363"/>
              <a:gd name="connsiteY0" fmla="*/ 540328 h 568037"/>
              <a:gd name="connsiteX1" fmla="*/ 346363 w 346363"/>
              <a:gd name="connsiteY1" fmla="*/ 568037 h 568037"/>
              <a:gd name="connsiteX2" fmla="*/ 318654 w 346363"/>
              <a:gd name="connsiteY2" fmla="*/ 0 h 568037"/>
              <a:gd name="connsiteX3" fmla="*/ 0 w 346363"/>
              <a:gd name="connsiteY3" fmla="*/ 27709 h 568037"/>
              <a:gd name="connsiteX4" fmla="*/ 27709 w 346363"/>
              <a:gd name="connsiteY4" fmla="*/ 401782 h 5680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3" h="568037">
                <a:moveTo>
                  <a:pt x="27709" y="540328"/>
                </a:moveTo>
                <a:lnTo>
                  <a:pt x="346363" y="568037"/>
                </a:lnTo>
                <a:lnTo>
                  <a:pt x="318654" y="0"/>
                </a:lnTo>
                <a:lnTo>
                  <a:pt x="0" y="27709"/>
                </a:lnTo>
                <a:lnTo>
                  <a:pt x="27709" y="401782"/>
                </a:lnTo>
              </a:path>
            </a:pathLst>
          </a:custGeom>
          <a:solidFill>
            <a:srgbClr val="FFFF00">
              <a:alpha val="43000"/>
            </a:srgbClr>
          </a:solidFill>
          <a:ln>
            <a:solidFill>
              <a:srgbClr val="FFFF00">
                <a:alpha val="5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p:nvPr/>
        </p:nvPicPr>
        <p:blipFill rotWithShape="1">
          <a:blip r:embed="rId3" cstate="print">
            <a:extLst>
              <a:ext uri="{28A0092B-C50C-407E-A947-70E740481C1C}">
                <a14:useLocalDpi xmlns:a14="http://schemas.microsoft.com/office/drawing/2010/main" val="0"/>
              </a:ext>
            </a:extLst>
          </a:blip>
          <a:srcRect l="4279" t="1219" r="3160"/>
          <a:stretch/>
        </p:blipFill>
        <p:spPr bwMode="auto">
          <a:xfrm>
            <a:off x="320105" y="188640"/>
            <a:ext cx="4523889" cy="4576846"/>
          </a:xfrm>
          <a:prstGeom prst="rect">
            <a:avLst/>
          </a:prstGeom>
          <a:ln w="28575"/>
          <a:extLst>
            <a:ext uri="{53640926-AAD7-44D8-BBD7-CCE9431645EC}">
              <a14:shadowObscured xmlns:a14="http://schemas.microsoft.com/office/drawing/2010/main"/>
            </a:ext>
          </a:extLst>
        </p:spPr>
        <p:style>
          <a:lnRef idx="1">
            <a:schemeClr val="dk1"/>
          </a:lnRef>
          <a:fillRef idx="2">
            <a:schemeClr val="dk1"/>
          </a:fillRef>
          <a:effectRef idx="1">
            <a:schemeClr val="dk1"/>
          </a:effectRef>
          <a:fontRef idx="minor">
            <a:schemeClr val="dk1"/>
          </a:fontRef>
        </p:style>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43994" y="188640"/>
            <a:ext cx="4218610" cy="5624813"/>
          </a:xfrm>
          <a:prstGeom prst="rect">
            <a:avLst/>
          </a:prstGeom>
        </p:spPr>
      </p:pic>
      <p:cxnSp>
        <p:nvCxnSpPr>
          <p:cNvPr id="12" name="Straight Arrow Connector 11"/>
          <p:cNvCxnSpPr/>
          <p:nvPr/>
        </p:nvCxnSpPr>
        <p:spPr>
          <a:xfrm flipV="1">
            <a:off x="1259632" y="3284984"/>
            <a:ext cx="0" cy="792088"/>
          </a:xfrm>
          <a:prstGeom prst="straightConnector1">
            <a:avLst/>
          </a:prstGeom>
          <a:ln w="7620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5580112" y="5877272"/>
            <a:ext cx="3583314" cy="923330"/>
          </a:xfrm>
          <a:prstGeom prst="rect">
            <a:avLst/>
          </a:prstGeom>
        </p:spPr>
        <p:txBody>
          <a:bodyPr wrap="square">
            <a:spAutoFit/>
          </a:bodyPr>
          <a:lstStyle/>
          <a:p>
            <a:pPr algn="ctr"/>
            <a:r>
              <a:rPr lang="en-GB" i="1" dirty="0" err="1"/>
              <a:t>Auribus</a:t>
            </a:r>
            <a:r>
              <a:rPr lang="en-GB" i="1" dirty="0"/>
              <a:t>  </a:t>
            </a:r>
            <a:br>
              <a:rPr lang="en-GB" i="1" dirty="0"/>
            </a:br>
            <a:r>
              <a:rPr lang="en-GB" i="1" dirty="0" err="1"/>
              <a:t>Loreia</a:t>
            </a:r>
            <a:r>
              <a:rPr lang="en-GB" i="1" dirty="0"/>
              <a:t> Pia  </a:t>
            </a:r>
            <a:br>
              <a:rPr lang="en-GB" i="1" dirty="0"/>
            </a:br>
            <a:r>
              <a:rPr lang="en-GB" i="1" dirty="0" err="1"/>
              <a:t>ministra</a:t>
            </a:r>
            <a:r>
              <a:rPr lang="en-GB" i="1" dirty="0"/>
              <a:t>. </a:t>
            </a:r>
            <a:endParaRPr lang="en-GB" dirty="0"/>
          </a:p>
        </p:txBody>
      </p:sp>
      <p:sp>
        <p:nvSpPr>
          <p:cNvPr id="14" name="Rectangle 13"/>
          <p:cNvSpPr/>
          <p:nvPr/>
        </p:nvSpPr>
        <p:spPr>
          <a:xfrm rot="5400000">
            <a:off x="8229557" y="6059924"/>
            <a:ext cx="1269899" cy="307777"/>
          </a:xfrm>
          <a:prstGeom prst="rect">
            <a:avLst/>
          </a:prstGeom>
        </p:spPr>
        <p:txBody>
          <a:bodyPr wrap="none">
            <a:spAutoFit/>
          </a:bodyPr>
          <a:lstStyle/>
          <a:p>
            <a:pPr algn="ctr"/>
            <a:r>
              <a:rPr lang="fr-FR" sz="1400" i="1" dirty="0"/>
              <a:t>AE</a:t>
            </a:r>
            <a:r>
              <a:rPr lang="fr-FR" sz="1400" dirty="0"/>
              <a:t> 1998, 887</a:t>
            </a:r>
            <a:endParaRPr lang="en-GB" sz="1400" dirty="0"/>
          </a:p>
        </p:txBody>
      </p:sp>
      <p:sp>
        <p:nvSpPr>
          <p:cNvPr id="17" name="TextBox 16"/>
          <p:cNvSpPr txBox="1"/>
          <p:nvPr/>
        </p:nvSpPr>
        <p:spPr>
          <a:xfrm>
            <a:off x="888149" y="620688"/>
            <a:ext cx="3387799" cy="1200329"/>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r>
              <a:rPr lang="de-DE" dirty="0"/>
              <a:t>Who was the Bona Dea from Glanum...?</a:t>
            </a:r>
          </a:p>
          <a:p>
            <a:endParaRPr lang="de-DE" dirty="0"/>
          </a:p>
          <a:p>
            <a:endParaRPr lang="en-GB" dirty="0"/>
          </a:p>
        </p:txBody>
      </p:sp>
      <p:pic>
        <p:nvPicPr>
          <p:cNvPr id="18" name="Picture 17"/>
          <p:cNvPicPr/>
          <p:nvPr/>
        </p:nvPicPr>
        <p:blipFill rotWithShape="1">
          <a:blip r:embed="rId5" cstate="print">
            <a:extLst>
              <a:ext uri="{28A0092B-C50C-407E-A947-70E740481C1C}">
                <a14:useLocalDpi xmlns:a14="http://schemas.microsoft.com/office/drawing/2010/main" val="0"/>
              </a:ext>
            </a:extLst>
          </a:blip>
          <a:srcRect r="9524"/>
          <a:stretch/>
        </p:blipFill>
        <p:spPr bwMode="auto">
          <a:xfrm>
            <a:off x="17124" y="2432422"/>
            <a:ext cx="2883239" cy="4368180"/>
          </a:xfrm>
          <a:prstGeom prst="rect">
            <a:avLst/>
          </a:prstGeom>
          <a:noFill/>
          <a:ln>
            <a:noFill/>
          </a:ln>
        </p:spPr>
      </p:pic>
      <p:sp>
        <p:nvSpPr>
          <p:cNvPr id="19" name="Rectangle 18"/>
          <p:cNvSpPr/>
          <p:nvPr/>
        </p:nvSpPr>
        <p:spPr>
          <a:xfrm>
            <a:off x="251520" y="6093296"/>
            <a:ext cx="4762842" cy="646331"/>
          </a:xfrm>
          <a:prstGeom prst="rect">
            <a:avLst/>
          </a:prstGeom>
        </p:spPr>
        <p:txBody>
          <a:bodyPr wrap="none">
            <a:spAutoFit/>
          </a:bodyPr>
          <a:lstStyle/>
          <a:p>
            <a:r>
              <a:rPr lang="en-GB" b="1" dirty="0" err="1">
                <a:effectLst>
                  <a:outerShdw blurRad="38100" dist="38100" dir="2700000" algn="tl">
                    <a:srgbClr val="000000">
                      <a:alpha val="43137"/>
                    </a:srgbClr>
                  </a:outerShdw>
                </a:effectLst>
              </a:rPr>
              <a:t>Korn</a:t>
            </a:r>
            <a:r>
              <a:rPr lang="el-GR" b="1" dirty="0">
                <a:effectLst>
                  <a:outerShdw blurRad="38100" dist="38100" dir="2700000" algn="tl">
                    <a:srgbClr val="000000">
                      <a:alpha val="43137"/>
                    </a:srgbClr>
                  </a:outerShdw>
                </a:effectLst>
              </a:rPr>
              <a:t>η</a:t>
            </a:r>
            <a:r>
              <a:rPr lang="en-GB" b="1" dirty="0" err="1">
                <a:effectLst>
                  <a:outerShdw blurRad="38100" dist="38100" dir="2700000" algn="tl">
                    <a:srgbClr val="000000">
                      <a:alpha val="43137"/>
                    </a:srgbClr>
                  </a:outerShdw>
                </a:effectLst>
              </a:rPr>
              <a:t>lia</a:t>
            </a:r>
            <a:r>
              <a:rPr lang="en-GB" b="1" dirty="0">
                <a:effectLst>
                  <a:outerShdw blurRad="38100" dist="38100" dir="2700000" algn="tl">
                    <a:srgbClr val="000000">
                      <a:alpha val="43137"/>
                    </a:srgbClr>
                  </a:outerShdw>
                </a:effectLst>
              </a:rPr>
              <a:t> </a:t>
            </a:r>
            <a:r>
              <a:rPr lang="en-GB" b="1" dirty="0" err="1">
                <a:effectLst>
                  <a:outerShdw blurRad="38100" dist="38100" dir="2700000" algn="tl">
                    <a:srgbClr val="000000">
                      <a:alpha val="43137"/>
                    </a:srgbClr>
                  </a:outerShdw>
                </a:effectLst>
              </a:rPr>
              <a:t>Ro|klosiabo</a:t>
            </a:r>
            <a:r>
              <a:rPr lang="en-GB" b="1" dirty="0">
                <a:effectLst>
                  <a:outerShdw blurRad="38100" dist="38100" dir="2700000" algn="tl">
                    <a:srgbClr val="000000">
                      <a:alpha val="43137"/>
                    </a:srgbClr>
                  </a:outerShdw>
                </a:effectLst>
              </a:rPr>
              <a:t> | </a:t>
            </a:r>
            <a:r>
              <a:rPr lang="en-GB" b="1" dirty="0" err="1">
                <a:effectLst>
                  <a:outerShdw blurRad="38100" dist="38100" dir="2700000" algn="tl">
                    <a:srgbClr val="000000">
                      <a:alpha val="43137"/>
                    </a:srgbClr>
                  </a:outerShdw>
                </a:effectLst>
              </a:rPr>
              <a:t>bratou</a:t>
            </a:r>
            <a:r>
              <a:rPr lang="en-GB" b="1" dirty="0">
                <a:effectLst>
                  <a:outerShdw blurRad="38100" dist="38100" dir="2700000" algn="tl">
                    <a:srgbClr val="000000">
                      <a:alpha val="43137"/>
                    </a:srgbClr>
                  </a:outerShdw>
                </a:effectLst>
              </a:rPr>
              <a:t> </a:t>
            </a:r>
            <a:r>
              <a:rPr lang="en-GB" b="1" dirty="0" err="1">
                <a:effectLst>
                  <a:outerShdw blurRad="38100" dist="38100" dir="2700000" algn="tl">
                    <a:srgbClr val="000000">
                      <a:alpha val="43137"/>
                    </a:srgbClr>
                  </a:outerShdw>
                </a:effectLst>
              </a:rPr>
              <a:t>dekant</a:t>
            </a:r>
            <a:r>
              <a:rPr lang="en-GB" b="1" dirty="0">
                <a:effectLst>
                  <a:outerShdw blurRad="38100" dist="38100" dir="2700000" algn="tl">
                    <a:srgbClr val="000000">
                      <a:alpha val="43137"/>
                    </a:srgbClr>
                  </a:outerShdw>
                </a:effectLst>
              </a:rPr>
              <a:t>(</a:t>
            </a:r>
            <a:r>
              <a:rPr lang="en-GB" b="1" dirty="0" err="1">
                <a:effectLst>
                  <a:outerShdw blurRad="38100" dist="38100" dir="2700000" algn="tl">
                    <a:srgbClr val="000000">
                      <a:alpha val="43137"/>
                    </a:srgbClr>
                  </a:outerShdw>
                </a:effectLst>
              </a:rPr>
              <a:t>em</a:t>
            </a:r>
            <a:r>
              <a:rPr lang="en-GB" b="1" dirty="0">
                <a:effectLst>
                  <a:outerShdw blurRad="38100" dist="38100" dir="2700000" algn="tl">
                    <a:srgbClr val="000000">
                      <a:alpha val="43137"/>
                    </a:srgbClr>
                  </a:outerShdw>
                </a:effectLst>
              </a:rPr>
              <a:t>).</a:t>
            </a:r>
            <a:br>
              <a:rPr lang="en-GB" b="1" dirty="0">
                <a:effectLst>
                  <a:outerShdw blurRad="38100" dist="38100" dir="2700000" algn="tl">
                    <a:srgbClr val="000000">
                      <a:alpha val="43137"/>
                    </a:srgbClr>
                  </a:outerShdw>
                </a:effectLst>
              </a:rPr>
            </a:br>
            <a:r>
              <a:rPr lang="en-GB" b="1" dirty="0">
                <a:solidFill>
                  <a:srgbClr val="FFFF00"/>
                </a:solidFill>
                <a:effectLst>
                  <a:outerShdw blurRad="38100" dist="38100" dir="2700000" algn="tl">
                    <a:srgbClr val="000000">
                      <a:alpha val="43137"/>
                    </a:srgbClr>
                  </a:outerShdw>
                </a:effectLst>
              </a:rPr>
              <a:t>different findspot!!!</a:t>
            </a:r>
          </a:p>
        </p:txBody>
      </p:sp>
    </p:spTree>
    <p:extLst>
      <p:ext uri="{BB962C8B-B14F-4D97-AF65-F5344CB8AC3E}">
        <p14:creationId xmlns:p14="http://schemas.microsoft.com/office/powerpoint/2010/main" val="32967153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75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1000"/>
                                        <p:tgtEl>
                                          <p:spTgt spid="18"/>
                                        </p:tgtEl>
                                      </p:cBhvr>
                                    </p:animEffect>
                                    <p:anim calcmode="lin" valueType="num">
                                      <p:cBhvr>
                                        <p:cTn id="14" dur="1000" fill="hold"/>
                                        <p:tgtEl>
                                          <p:spTgt spid="18"/>
                                        </p:tgtEl>
                                        <p:attrNameLst>
                                          <p:attrName>ppt_x</p:attrName>
                                        </p:attrNameLst>
                                      </p:cBhvr>
                                      <p:tavLst>
                                        <p:tav tm="0">
                                          <p:val>
                                            <p:strVal val="#ppt_x"/>
                                          </p:val>
                                        </p:tav>
                                        <p:tav tm="100000">
                                          <p:val>
                                            <p:strVal val="#ppt_x"/>
                                          </p:val>
                                        </p:tav>
                                      </p:tavLst>
                                    </p:anim>
                                    <p:anim calcmode="lin" valueType="num">
                                      <p:cBhvr>
                                        <p:cTn id="15" dur="1000" fill="hold"/>
                                        <p:tgtEl>
                                          <p:spTgt spid="18"/>
                                        </p:tgtEl>
                                        <p:attrNameLst>
                                          <p:attrName>ppt_y</p:attrName>
                                        </p:attrNameLst>
                                      </p:cBhvr>
                                      <p:tavLst>
                                        <p:tav tm="0">
                                          <p:val>
                                            <p:strVal val="#ppt_y+.1"/>
                                          </p:val>
                                        </p:tav>
                                        <p:tav tm="100000">
                                          <p:val>
                                            <p:strVal val="#ppt_y"/>
                                          </p:val>
                                        </p:tav>
                                      </p:tavLst>
                                    </p:anim>
                                  </p:childTnLst>
                                </p:cTn>
                              </p:par>
                            </p:childTnLst>
                          </p:cTn>
                        </p:par>
                        <p:par>
                          <p:cTn id="16" fill="hold">
                            <p:stCondLst>
                              <p:cond delay="2750"/>
                            </p:stCondLst>
                            <p:childTnLst>
                              <p:par>
                                <p:cTn id="17" presetID="42" presetClass="entr" presetSubtype="0" fill="hold" nodeType="afterEffect">
                                  <p:stCondLst>
                                    <p:cond delay="0"/>
                                  </p:stCondLst>
                                  <p:childTnLst>
                                    <p:set>
                                      <p:cBhvr>
                                        <p:cTn id="18" dur="1" fill="hold">
                                          <p:stCondLst>
                                            <p:cond delay="0"/>
                                          </p:stCondLst>
                                        </p:cTn>
                                        <p:tgtEl>
                                          <p:spTgt spid="19">
                                            <p:txEl>
                                              <p:pRg st="0" end="0"/>
                                            </p:txEl>
                                          </p:spTgt>
                                        </p:tgtEl>
                                        <p:attrNameLst>
                                          <p:attrName>style.visibility</p:attrName>
                                        </p:attrNameLst>
                                      </p:cBhvr>
                                      <p:to>
                                        <p:strVal val="visible"/>
                                      </p:to>
                                    </p:set>
                                    <p:animEffect transition="in" filter="fade">
                                      <p:cBhvr>
                                        <p:cTn id="19" dur="1000"/>
                                        <p:tgtEl>
                                          <p:spTgt spid="19">
                                            <p:txEl>
                                              <p:pRg st="0" end="0"/>
                                            </p:txEl>
                                          </p:spTgt>
                                        </p:tgtEl>
                                      </p:cBhvr>
                                    </p:animEffect>
                                    <p:anim calcmode="lin" valueType="num">
                                      <p:cBhvr>
                                        <p:cTn id="20"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1544715"/>
            <a:ext cx="7315200" cy="1154097"/>
          </a:xfrm>
        </p:spPr>
        <p:txBody>
          <a:bodyPr/>
          <a:lstStyle/>
          <a:p>
            <a:endParaRPr lang="en-GB"/>
          </a:p>
        </p:txBody>
      </p:sp>
      <p:pic>
        <p:nvPicPr>
          <p:cNvPr id="5" name="Picture 4" descr="C:\Dokumente und Einstellungen\Ralph\Eigene Dateien\Artikel\Accordia - Roman provence 2003 2007\Fig 3 - Glanum MAP 2006 1 Small.JPG"/>
          <p:cNvPicPr>
            <a:picLocks noChangeAspect="1" noChangeArrowheads="1"/>
          </p:cNvPicPr>
          <p:nvPr/>
        </p:nvPicPr>
        <p:blipFill>
          <a:blip r:embed="rId2" cstate="print"/>
          <a:srcRect t="48678"/>
          <a:stretch>
            <a:fillRect/>
          </a:stretch>
        </p:blipFill>
        <p:spPr bwMode="auto">
          <a:xfrm>
            <a:off x="17124" y="0"/>
            <a:ext cx="9126876" cy="3683602"/>
          </a:xfrm>
          <a:prstGeom prst="rect">
            <a:avLst/>
          </a:prstGeom>
          <a:solidFill>
            <a:srgbClr val="FFFF00"/>
          </a:solidFill>
          <a:ln>
            <a:solidFill>
              <a:srgbClr val="FF0000"/>
            </a:solidFill>
          </a:ln>
        </p:spPr>
      </p:pic>
      <p:sp>
        <p:nvSpPr>
          <p:cNvPr id="6" name="Freeform 5"/>
          <p:cNvSpPr/>
          <p:nvPr/>
        </p:nvSpPr>
        <p:spPr>
          <a:xfrm>
            <a:off x="7024255" y="1246909"/>
            <a:ext cx="665018" cy="748146"/>
          </a:xfrm>
          <a:custGeom>
            <a:avLst/>
            <a:gdLst>
              <a:gd name="connsiteX0" fmla="*/ 665018 w 665018"/>
              <a:gd name="connsiteY0" fmla="*/ 124691 h 748146"/>
              <a:gd name="connsiteX1" fmla="*/ 415636 w 665018"/>
              <a:gd name="connsiteY1" fmla="*/ 748146 h 748146"/>
              <a:gd name="connsiteX2" fmla="*/ 0 w 665018"/>
              <a:gd name="connsiteY2" fmla="*/ 554182 h 748146"/>
              <a:gd name="connsiteX3" fmla="*/ 207818 w 665018"/>
              <a:gd name="connsiteY3" fmla="*/ 0 h 748146"/>
              <a:gd name="connsiteX4" fmla="*/ 665018 w 665018"/>
              <a:gd name="connsiteY4" fmla="*/ 124691 h 748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018" h="748146">
                <a:moveTo>
                  <a:pt x="665018" y="124691"/>
                </a:moveTo>
                <a:lnTo>
                  <a:pt x="415636" y="748146"/>
                </a:lnTo>
                <a:lnTo>
                  <a:pt x="0" y="554182"/>
                </a:lnTo>
                <a:lnTo>
                  <a:pt x="207818" y="0"/>
                </a:lnTo>
                <a:lnTo>
                  <a:pt x="665018" y="124691"/>
                </a:lnTo>
                <a:close/>
              </a:path>
            </a:pathLst>
          </a:custGeom>
          <a:solidFill>
            <a:srgbClr val="FFFF00">
              <a:alpha val="4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6331527" y="1773382"/>
            <a:ext cx="346364" cy="581891"/>
          </a:xfrm>
          <a:custGeom>
            <a:avLst/>
            <a:gdLst>
              <a:gd name="connsiteX0" fmla="*/ 0 w 346364"/>
              <a:gd name="connsiteY0" fmla="*/ 0 h 581891"/>
              <a:gd name="connsiteX1" fmla="*/ 318655 w 346364"/>
              <a:gd name="connsiteY1" fmla="*/ 41563 h 581891"/>
              <a:gd name="connsiteX2" fmla="*/ 346364 w 346364"/>
              <a:gd name="connsiteY2" fmla="*/ 512618 h 581891"/>
              <a:gd name="connsiteX3" fmla="*/ 27709 w 346364"/>
              <a:gd name="connsiteY3" fmla="*/ 581891 h 581891"/>
              <a:gd name="connsiteX4" fmla="*/ 41564 w 346364"/>
              <a:gd name="connsiteY4" fmla="*/ 138545 h 5818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4" h="581891">
                <a:moveTo>
                  <a:pt x="0" y="0"/>
                </a:moveTo>
                <a:lnTo>
                  <a:pt x="318655" y="41563"/>
                </a:lnTo>
                <a:lnTo>
                  <a:pt x="346364" y="512618"/>
                </a:lnTo>
                <a:lnTo>
                  <a:pt x="27709" y="581891"/>
                </a:lnTo>
                <a:lnTo>
                  <a:pt x="41564" y="13854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6373091" y="1814945"/>
            <a:ext cx="304800" cy="498764"/>
          </a:xfrm>
          <a:custGeom>
            <a:avLst/>
            <a:gdLst>
              <a:gd name="connsiteX0" fmla="*/ 304800 w 304800"/>
              <a:gd name="connsiteY0" fmla="*/ 498764 h 498764"/>
              <a:gd name="connsiteX1" fmla="*/ 0 w 304800"/>
              <a:gd name="connsiteY1" fmla="*/ 498764 h 498764"/>
              <a:gd name="connsiteX2" fmla="*/ 0 w 304800"/>
              <a:gd name="connsiteY2" fmla="*/ 13855 h 498764"/>
              <a:gd name="connsiteX3" fmla="*/ 263236 w 304800"/>
              <a:gd name="connsiteY3" fmla="*/ 0 h 498764"/>
              <a:gd name="connsiteX4" fmla="*/ 304800 w 304800"/>
              <a:gd name="connsiteY4" fmla="*/ 290946 h 4987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0" h="498764">
                <a:moveTo>
                  <a:pt x="304800" y="498764"/>
                </a:moveTo>
                <a:lnTo>
                  <a:pt x="0" y="498764"/>
                </a:lnTo>
                <a:lnTo>
                  <a:pt x="0" y="13855"/>
                </a:lnTo>
                <a:lnTo>
                  <a:pt x="263236" y="0"/>
                </a:lnTo>
                <a:lnTo>
                  <a:pt x="304800" y="29094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6317673" y="1759527"/>
            <a:ext cx="346363" cy="568037"/>
          </a:xfrm>
          <a:custGeom>
            <a:avLst/>
            <a:gdLst>
              <a:gd name="connsiteX0" fmla="*/ 27709 w 346363"/>
              <a:gd name="connsiteY0" fmla="*/ 540328 h 568037"/>
              <a:gd name="connsiteX1" fmla="*/ 346363 w 346363"/>
              <a:gd name="connsiteY1" fmla="*/ 568037 h 568037"/>
              <a:gd name="connsiteX2" fmla="*/ 318654 w 346363"/>
              <a:gd name="connsiteY2" fmla="*/ 0 h 568037"/>
              <a:gd name="connsiteX3" fmla="*/ 0 w 346363"/>
              <a:gd name="connsiteY3" fmla="*/ 27709 h 568037"/>
              <a:gd name="connsiteX4" fmla="*/ 27709 w 346363"/>
              <a:gd name="connsiteY4" fmla="*/ 401782 h 5680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3" h="568037">
                <a:moveTo>
                  <a:pt x="27709" y="540328"/>
                </a:moveTo>
                <a:lnTo>
                  <a:pt x="346363" y="568037"/>
                </a:lnTo>
                <a:lnTo>
                  <a:pt x="318654" y="0"/>
                </a:lnTo>
                <a:lnTo>
                  <a:pt x="0" y="27709"/>
                </a:lnTo>
                <a:lnTo>
                  <a:pt x="27709" y="401782"/>
                </a:lnTo>
              </a:path>
            </a:pathLst>
          </a:custGeom>
          <a:solidFill>
            <a:srgbClr val="FFFF00">
              <a:alpha val="43000"/>
            </a:srgbClr>
          </a:solidFill>
          <a:ln>
            <a:solidFill>
              <a:srgbClr val="FFFF00">
                <a:alpha val="5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p:nvPr/>
        </p:nvPicPr>
        <p:blipFill rotWithShape="1">
          <a:blip r:embed="rId3" cstate="print">
            <a:extLst>
              <a:ext uri="{28A0092B-C50C-407E-A947-70E740481C1C}">
                <a14:useLocalDpi xmlns:a14="http://schemas.microsoft.com/office/drawing/2010/main" val="0"/>
              </a:ext>
            </a:extLst>
          </a:blip>
          <a:srcRect l="4279" t="1219" r="3160"/>
          <a:stretch/>
        </p:blipFill>
        <p:spPr bwMode="auto">
          <a:xfrm>
            <a:off x="320105" y="188640"/>
            <a:ext cx="4523889" cy="4576846"/>
          </a:xfrm>
          <a:prstGeom prst="rect">
            <a:avLst/>
          </a:prstGeom>
          <a:ln w="28575"/>
          <a:extLst>
            <a:ext uri="{53640926-AAD7-44D8-BBD7-CCE9431645EC}">
              <a14:shadowObscured xmlns:a14="http://schemas.microsoft.com/office/drawing/2010/main"/>
            </a:ext>
          </a:extLst>
        </p:spPr>
        <p:style>
          <a:lnRef idx="1">
            <a:schemeClr val="dk1"/>
          </a:lnRef>
          <a:fillRef idx="2">
            <a:schemeClr val="dk1"/>
          </a:fillRef>
          <a:effectRef idx="1">
            <a:schemeClr val="dk1"/>
          </a:effectRef>
          <a:fontRef idx="minor">
            <a:schemeClr val="dk1"/>
          </a:fontRef>
        </p:style>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43994" y="188640"/>
            <a:ext cx="4218610" cy="5624813"/>
          </a:xfrm>
          <a:prstGeom prst="rect">
            <a:avLst/>
          </a:prstGeom>
        </p:spPr>
      </p:pic>
      <p:cxnSp>
        <p:nvCxnSpPr>
          <p:cNvPr id="12" name="Straight Arrow Connector 11"/>
          <p:cNvCxnSpPr/>
          <p:nvPr/>
        </p:nvCxnSpPr>
        <p:spPr>
          <a:xfrm flipV="1">
            <a:off x="1259632" y="3284984"/>
            <a:ext cx="0" cy="792088"/>
          </a:xfrm>
          <a:prstGeom prst="straightConnector1">
            <a:avLst/>
          </a:prstGeom>
          <a:ln w="7620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5580112" y="5877272"/>
            <a:ext cx="3583314" cy="923330"/>
          </a:xfrm>
          <a:prstGeom prst="rect">
            <a:avLst/>
          </a:prstGeom>
        </p:spPr>
        <p:txBody>
          <a:bodyPr wrap="square">
            <a:spAutoFit/>
          </a:bodyPr>
          <a:lstStyle/>
          <a:p>
            <a:pPr algn="ctr"/>
            <a:r>
              <a:rPr lang="en-GB" i="1" dirty="0" err="1">
                <a:solidFill>
                  <a:schemeClr val="tx1">
                    <a:lumMod val="65000"/>
                  </a:schemeClr>
                </a:solidFill>
              </a:rPr>
              <a:t>Auribus</a:t>
            </a:r>
            <a:r>
              <a:rPr lang="en-GB" i="1" dirty="0">
                <a:solidFill>
                  <a:schemeClr val="tx1">
                    <a:lumMod val="65000"/>
                  </a:schemeClr>
                </a:solidFill>
              </a:rPr>
              <a:t>  </a:t>
            </a:r>
            <a:br>
              <a:rPr lang="en-GB" i="1" dirty="0">
                <a:solidFill>
                  <a:schemeClr val="tx1">
                    <a:lumMod val="65000"/>
                  </a:schemeClr>
                </a:solidFill>
              </a:rPr>
            </a:br>
            <a:r>
              <a:rPr lang="en-GB" i="1" dirty="0" err="1">
                <a:solidFill>
                  <a:schemeClr val="tx1">
                    <a:lumMod val="65000"/>
                  </a:schemeClr>
                </a:solidFill>
              </a:rPr>
              <a:t>Loreia</a:t>
            </a:r>
            <a:r>
              <a:rPr lang="en-GB" i="1" dirty="0">
                <a:solidFill>
                  <a:schemeClr val="tx1">
                    <a:lumMod val="65000"/>
                  </a:schemeClr>
                </a:solidFill>
              </a:rPr>
              <a:t> Pia  </a:t>
            </a:r>
            <a:br>
              <a:rPr lang="en-GB" i="1" dirty="0">
                <a:solidFill>
                  <a:schemeClr val="tx1">
                    <a:lumMod val="65000"/>
                  </a:schemeClr>
                </a:solidFill>
              </a:rPr>
            </a:br>
            <a:r>
              <a:rPr lang="en-GB" i="1" dirty="0" err="1">
                <a:solidFill>
                  <a:schemeClr val="tx1">
                    <a:lumMod val="65000"/>
                  </a:schemeClr>
                </a:solidFill>
              </a:rPr>
              <a:t>ministra</a:t>
            </a:r>
            <a:r>
              <a:rPr lang="en-GB" i="1" dirty="0">
                <a:solidFill>
                  <a:schemeClr val="tx1">
                    <a:lumMod val="65000"/>
                  </a:schemeClr>
                </a:solidFill>
              </a:rPr>
              <a:t>. </a:t>
            </a:r>
            <a:endParaRPr lang="en-GB" dirty="0">
              <a:solidFill>
                <a:schemeClr val="tx1">
                  <a:lumMod val="65000"/>
                </a:schemeClr>
              </a:solidFill>
            </a:endParaRPr>
          </a:p>
        </p:txBody>
      </p:sp>
      <p:sp>
        <p:nvSpPr>
          <p:cNvPr id="14" name="Rectangle 13"/>
          <p:cNvSpPr/>
          <p:nvPr/>
        </p:nvSpPr>
        <p:spPr>
          <a:xfrm rot="5400000">
            <a:off x="8229557" y="6059924"/>
            <a:ext cx="1269899" cy="307777"/>
          </a:xfrm>
          <a:prstGeom prst="rect">
            <a:avLst/>
          </a:prstGeom>
        </p:spPr>
        <p:txBody>
          <a:bodyPr wrap="none">
            <a:spAutoFit/>
          </a:bodyPr>
          <a:lstStyle/>
          <a:p>
            <a:pPr algn="ctr"/>
            <a:r>
              <a:rPr lang="fr-FR" sz="1400" i="1" dirty="0"/>
              <a:t>AE</a:t>
            </a:r>
            <a:r>
              <a:rPr lang="fr-FR" sz="1400" dirty="0"/>
              <a:t> 1998, 887</a:t>
            </a:r>
            <a:endParaRPr lang="en-GB" sz="1400" dirty="0"/>
          </a:p>
        </p:txBody>
      </p:sp>
      <p:sp>
        <p:nvSpPr>
          <p:cNvPr id="15" name="TextBox 14"/>
          <p:cNvSpPr txBox="1"/>
          <p:nvPr/>
        </p:nvSpPr>
        <p:spPr>
          <a:xfrm>
            <a:off x="888149" y="620688"/>
            <a:ext cx="3387799" cy="1200329"/>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r>
              <a:rPr lang="de-DE" dirty="0"/>
              <a:t>Who was the Bona Dea from Glanum...?</a:t>
            </a:r>
          </a:p>
          <a:p>
            <a:endParaRPr lang="de-DE" dirty="0"/>
          </a:p>
          <a:p>
            <a:endParaRPr lang="en-GB" dirty="0"/>
          </a:p>
        </p:txBody>
      </p:sp>
      <p:sp>
        <p:nvSpPr>
          <p:cNvPr id="18" name="Rectangle 17"/>
          <p:cNvSpPr/>
          <p:nvPr/>
        </p:nvSpPr>
        <p:spPr>
          <a:xfrm>
            <a:off x="3419872" y="5973712"/>
            <a:ext cx="4572000" cy="830997"/>
          </a:xfrm>
          <a:prstGeom prst="rect">
            <a:avLst/>
          </a:prstGeom>
        </p:spPr>
        <p:txBody>
          <a:bodyPr>
            <a:spAutoFit/>
          </a:bodyPr>
          <a:lstStyle/>
          <a:p>
            <a:r>
              <a:rPr lang="en-GB" sz="1600" i="1" dirty="0" err="1">
                <a:solidFill>
                  <a:srgbClr val="FFFF00"/>
                </a:solidFill>
              </a:rPr>
              <a:t>Opibus</a:t>
            </a:r>
            <a:r>
              <a:rPr lang="en-GB" sz="1600" i="1" dirty="0">
                <a:solidFill>
                  <a:srgbClr val="FFFF00"/>
                </a:solidFill>
              </a:rPr>
              <a:t>         </a:t>
            </a:r>
            <a:r>
              <a:rPr lang="en-GB" sz="1600" dirty="0">
                <a:solidFill>
                  <a:srgbClr val="FFFF00"/>
                </a:solidFill>
              </a:rPr>
              <a:t>(“Plenty”)</a:t>
            </a:r>
            <a:br>
              <a:rPr lang="en-GB" sz="1600" dirty="0">
                <a:solidFill>
                  <a:srgbClr val="FFFF00"/>
                </a:solidFill>
              </a:rPr>
            </a:br>
            <a:r>
              <a:rPr lang="en-GB" sz="1600" i="1" dirty="0" err="1">
                <a:solidFill>
                  <a:srgbClr val="FFFF00"/>
                </a:solidFill>
              </a:rPr>
              <a:t>Optata</a:t>
            </a:r>
            <a:r>
              <a:rPr lang="en-GB" sz="1600" i="1" dirty="0">
                <a:solidFill>
                  <a:srgbClr val="FFFF00"/>
                </a:solidFill>
              </a:rPr>
              <a:t>  </a:t>
            </a:r>
            <a:br>
              <a:rPr lang="en-GB" sz="1600" i="1" dirty="0">
                <a:solidFill>
                  <a:srgbClr val="FFFF00"/>
                </a:solidFill>
              </a:rPr>
            </a:br>
            <a:r>
              <a:rPr lang="en-GB" sz="1600" i="1" dirty="0">
                <a:solidFill>
                  <a:srgbClr val="FFFF00"/>
                </a:solidFill>
              </a:rPr>
              <a:t>u(</a:t>
            </a:r>
            <a:r>
              <a:rPr lang="en-GB" sz="1600" i="1" dirty="0" err="1">
                <a:solidFill>
                  <a:srgbClr val="FFFF00"/>
                </a:solidFill>
              </a:rPr>
              <a:t>otum</a:t>
            </a:r>
            <a:r>
              <a:rPr lang="en-GB" sz="1600" i="1" dirty="0">
                <a:solidFill>
                  <a:srgbClr val="FFFF00"/>
                </a:solidFill>
              </a:rPr>
              <a:t>) s(</a:t>
            </a:r>
            <a:r>
              <a:rPr lang="en-GB" sz="1600" i="1" dirty="0" err="1">
                <a:solidFill>
                  <a:srgbClr val="FFFF00"/>
                </a:solidFill>
              </a:rPr>
              <a:t>oluit</a:t>
            </a:r>
            <a:r>
              <a:rPr lang="en-GB" sz="1600" i="1" dirty="0">
                <a:solidFill>
                  <a:srgbClr val="FFFF00"/>
                </a:solidFill>
              </a:rPr>
              <a:t>) l(</a:t>
            </a:r>
            <a:r>
              <a:rPr lang="en-GB" sz="1600" i="1" dirty="0" err="1">
                <a:solidFill>
                  <a:srgbClr val="FFFF00"/>
                </a:solidFill>
              </a:rPr>
              <a:t>ibens</a:t>
            </a:r>
            <a:r>
              <a:rPr lang="en-GB" sz="1600" i="1" dirty="0">
                <a:solidFill>
                  <a:srgbClr val="FFFF00"/>
                </a:solidFill>
              </a:rPr>
              <a:t>) m(</a:t>
            </a:r>
            <a:r>
              <a:rPr lang="en-GB" sz="1600" i="1" dirty="0" err="1">
                <a:solidFill>
                  <a:srgbClr val="FFFF00"/>
                </a:solidFill>
              </a:rPr>
              <a:t>erito</a:t>
            </a:r>
            <a:r>
              <a:rPr lang="en-GB" sz="1600" i="1" dirty="0">
                <a:solidFill>
                  <a:srgbClr val="FFFF00"/>
                </a:solidFill>
              </a:rPr>
              <a:t>) </a:t>
            </a:r>
            <a:endParaRPr lang="en-GB" sz="1600" dirty="0">
              <a:solidFill>
                <a:srgbClr val="FFFF00"/>
              </a:solidFill>
            </a:endParaRPr>
          </a:p>
        </p:txBody>
      </p:sp>
      <p:cxnSp>
        <p:nvCxnSpPr>
          <p:cNvPr id="20" name="Straight Arrow Connector 19"/>
          <p:cNvCxnSpPr/>
          <p:nvPr/>
        </p:nvCxnSpPr>
        <p:spPr>
          <a:xfrm flipV="1">
            <a:off x="4427984" y="4941168"/>
            <a:ext cx="648072" cy="1272644"/>
          </a:xfrm>
          <a:prstGeom prst="straightConnector1">
            <a:avLst/>
          </a:prstGeom>
          <a:ln w="28575">
            <a:solidFill>
              <a:srgbClr val="FFFF00"/>
            </a:solidFill>
            <a:tailEnd type="arrow"/>
          </a:ln>
        </p:spPr>
        <p:style>
          <a:lnRef idx="1">
            <a:schemeClr val="accent1"/>
          </a:lnRef>
          <a:fillRef idx="0">
            <a:schemeClr val="accent1"/>
          </a:fillRef>
          <a:effectRef idx="0">
            <a:schemeClr val="accent1"/>
          </a:effectRef>
          <a:fontRef idx="minor">
            <a:schemeClr val="tx1"/>
          </a:fontRef>
        </p:style>
      </p:cxnSp>
      <p:pic>
        <p:nvPicPr>
          <p:cNvPr id="22" name="Picture 21"/>
          <p:cNvPicPr/>
          <p:nvPr/>
        </p:nvPicPr>
        <p:blipFill rotWithShape="1">
          <a:blip r:embed="rId5" cstate="print">
            <a:extLst>
              <a:ext uri="{BEBA8EAE-BF5A-486C-A8C5-ECC9F3942E4B}">
                <a14:imgProps xmlns:a14="http://schemas.microsoft.com/office/drawing/2010/main">
                  <a14:imgLayer r:embed="rId6">
                    <a14:imgEffect>
                      <a14:backgroundRemoval t="4300" b="95007" l="16244" r="80880">
                        <a14:foregroundMark x1="53638" y1="8183" x2="53638" y2="8183"/>
                        <a14:foregroundMark x1="55330" y1="4438" x2="55330" y2="4438"/>
                        <a14:foregroundMark x1="75804" y1="13176" x2="75804" y2="13176"/>
                        <a14:foregroundMark x1="76481" y1="81553" x2="76481" y2="81553"/>
                        <a14:foregroundMark x1="81049" y1="85992" x2="81049" y2="85992"/>
                        <a14:foregroundMark x1="76481" y1="86963" x2="76481" y2="86963"/>
                        <a14:foregroundMark x1="74450" y1="91956" x2="74450" y2="91956"/>
                        <a14:foregroundMark x1="54653" y1="95007" x2="54653" y2="95007"/>
                      </a14:backgroundRemoval>
                    </a14:imgEffect>
                  </a14:imgLayer>
                </a14:imgProps>
              </a:ext>
              <a:ext uri="{28A0092B-C50C-407E-A947-70E740481C1C}">
                <a14:useLocalDpi xmlns:a14="http://schemas.microsoft.com/office/drawing/2010/main" val="0"/>
              </a:ext>
            </a:extLst>
          </a:blip>
          <a:srcRect l="8624" t="3469" r="13756"/>
          <a:stretch/>
        </p:blipFill>
        <p:spPr bwMode="auto">
          <a:xfrm>
            <a:off x="-180528" y="2786729"/>
            <a:ext cx="3240360" cy="4131911"/>
          </a:xfrm>
          <a:prstGeom prst="rect">
            <a:avLst/>
          </a:prstGeom>
          <a:ln>
            <a:noFill/>
          </a:ln>
          <a:extLst>
            <a:ext uri="{53640926-AAD7-44D8-BBD7-CCE9431645EC}">
              <a14:shadowObscured xmlns:a14="http://schemas.microsoft.com/office/drawing/2010/main"/>
            </a:ext>
          </a:extLst>
        </p:spPr>
      </p:pic>
      <p:sp>
        <p:nvSpPr>
          <p:cNvPr id="21" name="Rectangle 20"/>
          <p:cNvSpPr/>
          <p:nvPr/>
        </p:nvSpPr>
        <p:spPr>
          <a:xfrm>
            <a:off x="320104" y="6066044"/>
            <a:ext cx="4269019" cy="646331"/>
          </a:xfrm>
          <a:prstGeom prst="rect">
            <a:avLst/>
          </a:prstGeom>
        </p:spPr>
        <p:txBody>
          <a:bodyPr wrap="square">
            <a:spAutoFit/>
          </a:bodyPr>
          <a:lstStyle/>
          <a:p>
            <a:r>
              <a:rPr lang="en-GB" b="1" dirty="0"/>
              <a:t>MTPI . .</a:t>
            </a:r>
          </a:p>
          <a:p>
            <a:r>
              <a:rPr lang="en-GB" b="1" i="1" dirty="0"/>
              <a:t>M(a)tri[s(?)]. </a:t>
            </a:r>
            <a:endParaRPr lang="en-GB" b="1" dirty="0"/>
          </a:p>
        </p:txBody>
      </p:sp>
      <p:pic>
        <p:nvPicPr>
          <p:cNvPr id="23" name="Bild 45" descr="C:\Users\Ralph\Documents\Vaison-la-Romaine\156553 GLANUM Parcis Tribus SMALL.jpg"/>
          <p:cNvPicPr/>
          <p:nvPr/>
        </p:nvPicPr>
        <p:blipFill>
          <a:blip r:embed="rId7" cstate="print">
            <a:extLst>
              <a:ext uri="{BEBA8EAE-BF5A-486C-A8C5-ECC9F3942E4B}">
                <a14:imgProps xmlns:a14="http://schemas.microsoft.com/office/drawing/2010/main">
                  <a14:imgLayer r:embed="rId8">
                    <a14:imgEffect>
                      <a14:backgroundRemoval t="6239" b="92844" l="9958" r="89831">
                        <a14:foregroundMark x1="35169" y1="6422" x2="35169" y2="6422"/>
                        <a14:foregroundMark x1="43008" y1="92844" x2="43008" y2="92844"/>
                      </a14:backgroundRemoval>
                    </a14:imgEffect>
                  </a14:imgLayer>
                </a14:imgProps>
              </a:ext>
            </a:extLst>
          </a:blip>
          <a:srcRect/>
          <a:stretch>
            <a:fillRect/>
          </a:stretch>
        </p:blipFill>
        <p:spPr bwMode="auto">
          <a:xfrm>
            <a:off x="2454613" y="2681005"/>
            <a:ext cx="2472876" cy="2792134"/>
          </a:xfrm>
          <a:prstGeom prst="rect">
            <a:avLst/>
          </a:prstGeom>
          <a:noFill/>
          <a:ln w="9525">
            <a:noFill/>
            <a:miter lim="800000"/>
            <a:headEnd/>
            <a:tailEnd/>
          </a:ln>
        </p:spPr>
      </p:pic>
    </p:spTree>
    <p:extLst>
      <p:ext uri="{BB962C8B-B14F-4D97-AF65-F5344CB8AC3E}">
        <p14:creationId xmlns:p14="http://schemas.microsoft.com/office/powerpoint/2010/main" val="618515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down)">
                                      <p:cBhvr>
                                        <p:cTn id="7" dur="1000"/>
                                        <p:tgtEl>
                                          <p:spTgt spid="18"/>
                                        </p:tgtEl>
                                      </p:cBhvr>
                                    </p:animEffect>
                                  </p:childTnLst>
                                </p:cTn>
                              </p:par>
                            </p:childTnLst>
                          </p:cTn>
                        </p:par>
                        <p:par>
                          <p:cTn id="8" fill="hold">
                            <p:stCondLst>
                              <p:cond delay="1000"/>
                            </p:stCondLst>
                            <p:childTnLst>
                              <p:par>
                                <p:cTn id="9" presetID="22" presetClass="entr" presetSubtype="4"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down)">
                                      <p:cBhvr>
                                        <p:cTn id="11" dur="1000"/>
                                        <p:tgtEl>
                                          <p:spTgt spid="20"/>
                                        </p:tgtEl>
                                      </p:cBhvr>
                                    </p:animEffect>
                                  </p:childTnLst>
                                </p:cTn>
                              </p:par>
                              <p:par>
                                <p:cTn id="12" presetID="42" presetClass="entr" presetSubtype="0" fill="hold" nodeType="withEffect">
                                  <p:stCondLst>
                                    <p:cond delay="250"/>
                                  </p:stCondLst>
                                  <p:childTnLst>
                                    <p:set>
                                      <p:cBhvr>
                                        <p:cTn id="13" dur="1" fill="hold">
                                          <p:stCondLst>
                                            <p:cond delay="0"/>
                                          </p:stCondLst>
                                        </p:cTn>
                                        <p:tgtEl>
                                          <p:spTgt spid="22"/>
                                        </p:tgtEl>
                                        <p:attrNameLst>
                                          <p:attrName>style.visibility</p:attrName>
                                        </p:attrNameLst>
                                      </p:cBhvr>
                                      <p:to>
                                        <p:strVal val="visible"/>
                                      </p:to>
                                    </p:set>
                                    <p:animEffect transition="in" filter="fade">
                                      <p:cBhvr>
                                        <p:cTn id="14" dur="1000"/>
                                        <p:tgtEl>
                                          <p:spTgt spid="22"/>
                                        </p:tgtEl>
                                      </p:cBhvr>
                                    </p:animEffect>
                                    <p:anim calcmode="lin" valueType="num">
                                      <p:cBhvr>
                                        <p:cTn id="15" dur="1000" fill="hold"/>
                                        <p:tgtEl>
                                          <p:spTgt spid="22"/>
                                        </p:tgtEl>
                                        <p:attrNameLst>
                                          <p:attrName>ppt_x</p:attrName>
                                        </p:attrNameLst>
                                      </p:cBhvr>
                                      <p:tavLst>
                                        <p:tav tm="0">
                                          <p:val>
                                            <p:strVal val="#ppt_x"/>
                                          </p:val>
                                        </p:tav>
                                        <p:tav tm="100000">
                                          <p:val>
                                            <p:strVal val="#ppt_x"/>
                                          </p:val>
                                        </p:tav>
                                      </p:tavLst>
                                    </p:anim>
                                    <p:anim calcmode="lin" valueType="num">
                                      <p:cBhvr>
                                        <p:cTn id="16" dur="1000" fill="hold"/>
                                        <p:tgtEl>
                                          <p:spTgt spid="22"/>
                                        </p:tgtEl>
                                        <p:attrNameLst>
                                          <p:attrName>ppt_y</p:attrName>
                                        </p:attrNameLst>
                                      </p:cBhvr>
                                      <p:tavLst>
                                        <p:tav tm="0">
                                          <p:val>
                                            <p:strVal val="#ppt_y+.1"/>
                                          </p:val>
                                        </p:tav>
                                        <p:tav tm="100000">
                                          <p:val>
                                            <p:strVal val="#ppt_y"/>
                                          </p:val>
                                        </p:tav>
                                      </p:tavLst>
                                    </p:anim>
                                  </p:childTnLst>
                                </p:cTn>
                              </p:par>
                            </p:childTnLst>
                          </p:cTn>
                        </p:par>
                        <p:par>
                          <p:cTn id="17" fill="hold">
                            <p:stCondLst>
                              <p:cond delay="2250"/>
                            </p:stCondLst>
                            <p:childTnLst>
                              <p:par>
                                <p:cTn id="18" presetID="42" presetClass="entr" presetSubtype="0" fill="hold" grpId="0"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fade">
                                      <p:cBhvr>
                                        <p:cTn id="20" dur="1000"/>
                                        <p:tgtEl>
                                          <p:spTgt spid="21"/>
                                        </p:tgtEl>
                                      </p:cBhvr>
                                    </p:animEffect>
                                    <p:anim calcmode="lin" valueType="num">
                                      <p:cBhvr>
                                        <p:cTn id="21" dur="1000" fill="hold"/>
                                        <p:tgtEl>
                                          <p:spTgt spid="21"/>
                                        </p:tgtEl>
                                        <p:attrNameLst>
                                          <p:attrName>ppt_x</p:attrName>
                                        </p:attrNameLst>
                                      </p:cBhvr>
                                      <p:tavLst>
                                        <p:tav tm="0">
                                          <p:val>
                                            <p:strVal val="#ppt_x"/>
                                          </p:val>
                                        </p:tav>
                                        <p:tav tm="100000">
                                          <p:val>
                                            <p:strVal val="#ppt_x"/>
                                          </p:val>
                                        </p:tav>
                                      </p:tavLst>
                                    </p:anim>
                                    <p:anim calcmode="lin" valueType="num">
                                      <p:cBhvr>
                                        <p:cTn id="22" dur="1000" fill="hold"/>
                                        <p:tgtEl>
                                          <p:spTgt spid="21"/>
                                        </p:tgtEl>
                                        <p:attrNameLst>
                                          <p:attrName>ppt_y</p:attrName>
                                        </p:attrNameLst>
                                      </p:cBhvr>
                                      <p:tavLst>
                                        <p:tav tm="0">
                                          <p:val>
                                            <p:strVal val="#ppt_y+.1"/>
                                          </p:val>
                                        </p:tav>
                                        <p:tav tm="100000">
                                          <p:val>
                                            <p:strVal val="#ppt_y"/>
                                          </p:val>
                                        </p:tav>
                                      </p:tavLst>
                                    </p:anim>
                                  </p:childTnLst>
                                </p:cTn>
                              </p:par>
                            </p:childTnLst>
                          </p:cTn>
                        </p:par>
                        <p:par>
                          <p:cTn id="23" fill="hold">
                            <p:stCondLst>
                              <p:cond delay="3250"/>
                            </p:stCondLst>
                            <p:childTnLst>
                              <p:par>
                                <p:cTn id="24" presetID="42" presetClass="entr" presetSubtype="0" fill="hold" nodeType="afterEffect">
                                  <p:stCondLst>
                                    <p:cond delay="250"/>
                                  </p:stCondLst>
                                  <p:childTnLst>
                                    <p:set>
                                      <p:cBhvr>
                                        <p:cTn id="25" dur="1" fill="hold">
                                          <p:stCondLst>
                                            <p:cond delay="0"/>
                                          </p:stCondLst>
                                        </p:cTn>
                                        <p:tgtEl>
                                          <p:spTgt spid="23"/>
                                        </p:tgtEl>
                                        <p:attrNameLst>
                                          <p:attrName>style.visibility</p:attrName>
                                        </p:attrNameLst>
                                      </p:cBhvr>
                                      <p:to>
                                        <p:strVal val="visible"/>
                                      </p:to>
                                    </p:set>
                                    <p:animEffect transition="in" filter="fade">
                                      <p:cBhvr>
                                        <p:cTn id="26" dur="1000"/>
                                        <p:tgtEl>
                                          <p:spTgt spid="23"/>
                                        </p:tgtEl>
                                      </p:cBhvr>
                                    </p:animEffect>
                                    <p:anim calcmode="lin" valueType="num">
                                      <p:cBhvr>
                                        <p:cTn id="27" dur="1000" fill="hold"/>
                                        <p:tgtEl>
                                          <p:spTgt spid="23"/>
                                        </p:tgtEl>
                                        <p:attrNameLst>
                                          <p:attrName>ppt_x</p:attrName>
                                        </p:attrNameLst>
                                      </p:cBhvr>
                                      <p:tavLst>
                                        <p:tav tm="0">
                                          <p:val>
                                            <p:strVal val="#ppt_x"/>
                                          </p:val>
                                        </p:tav>
                                        <p:tav tm="100000">
                                          <p:val>
                                            <p:strVal val="#ppt_x"/>
                                          </p:val>
                                        </p:tav>
                                      </p:tavLst>
                                    </p:anim>
                                    <p:anim calcmode="lin" valueType="num">
                                      <p:cBhvr>
                                        <p:cTn id="28"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1"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914400" y="1544715"/>
            <a:ext cx="7315200" cy="1154097"/>
          </a:xfrm>
        </p:spPr>
        <p:txBody>
          <a:bodyPr/>
          <a:lstStyle/>
          <a:p>
            <a:endParaRPr lang="en-GB"/>
          </a:p>
        </p:txBody>
      </p:sp>
      <p:pic>
        <p:nvPicPr>
          <p:cNvPr id="6" name="Picture 5" descr="C:\Dokumente und Einstellungen\Ralph\Eigene Dateien\Artikel\Accordia - Roman provence 2003 2007\Fig 3 - Glanum MAP 2006 1 Small.JPG"/>
          <p:cNvPicPr>
            <a:picLocks noChangeAspect="1" noChangeArrowheads="1"/>
          </p:cNvPicPr>
          <p:nvPr/>
        </p:nvPicPr>
        <p:blipFill>
          <a:blip r:embed="rId2" cstate="print"/>
          <a:srcRect t="48678"/>
          <a:stretch>
            <a:fillRect/>
          </a:stretch>
        </p:blipFill>
        <p:spPr bwMode="auto">
          <a:xfrm>
            <a:off x="17124" y="0"/>
            <a:ext cx="9126876" cy="3683602"/>
          </a:xfrm>
          <a:prstGeom prst="rect">
            <a:avLst/>
          </a:prstGeom>
          <a:solidFill>
            <a:srgbClr val="FFFF00"/>
          </a:solidFill>
          <a:ln>
            <a:solidFill>
              <a:srgbClr val="FF0000"/>
            </a:solidFill>
          </a:ln>
        </p:spPr>
      </p:pic>
      <p:sp>
        <p:nvSpPr>
          <p:cNvPr id="7" name="Freeform 6"/>
          <p:cNvSpPr/>
          <p:nvPr/>
        </p:nvSpPr>
        <p:spPr>
          <a:xfrm>
            <a:off x="7024255" y="1246909"/>
            <a:ext cx="665018" cy="748146"/>
          </a:xfrm>
          <a:custGeom>
            <a:avLst/>
            <a:gdLst>
              <a:gd name="connsiteX0" fmla="*/ 665018 w 665018"/>
              <a:gd name="connsiteY0" fmla="*/ 124691 h 748146"/>
              <a:gd name="connsiteX1" fmla="*/ 415636 w 665018"/>
              <a:gd name="connsiteY1" fmla="*/ 748146 h 748146"/>
              <a:gd name="connsiteX2" fmla="*/ 0 w 665018"/>
              <a:gd name="connsiteY2" fmla="*/ 554182 h 748146"/>
              <a:gd name="connsiteX3" fmla="*/ 207818 w 665018"/>
              <a:gd name="connsiteY3" fmla="*/ 0 h 748146"/>
              <a:gd name="connsiteX4" fmla="*/ 665018 w 665018"/>
              <a:gd name="connsiteY4" fmla="*/ 124691 h 748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018" h="748146">
                <a:moveTo>
                  <a:pt x="665018" y="124691"/>
                </a:moveTo>
                <a:lnTo>
                  <a:pt x="415636" y="748146"/>
                </a:lnTo>
                <a:lnTo>
                  <a:pt x="0" y="554182"/>
                </a:lnTo>
                <a:lnTo>
                  <a:pt x="207818" y="0"/>
                </a:lnTo>
                <a:lnTo>
                  <a:pt x="665018" y="124691"/>
                </a:lnTo>
                <a:close/>
              </a:path>
            </a:pathLst>
          </a:custGeom>
          <a:solidFill>
            <a:srgbClr val="FFFF00">
              <a:alpha val="4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6331527" y="1773382"/>
            <a:ext cx="346364" cy="581891"/>
          </a:xfrm>
          <a:custGeom>
            <a:avLst/>
            <a:gdLst>
              <a:gd name="connsiteX0" fmla="*/ 0 w 346364"/>
              <a:gd name="connsiteY0" fmla="*/ 0 h 581891"/>
              <a:gd name="connsiteX1" fmla="*/ 318655 w 346364"/>
              <a:gd name="connsiteY1" fmla="*/ 41563 h 581891"/>
              <a:gd name="connsiteX2" fmla="*/ 346364 w 346364"/>
              <a:gd name="connsiteY2" fmla="*/ 512618 h 581891"/>
              <a:gd name="connsiteX3" fmla="*/ 27709 w 346364"/>
              <a:gd name="connsiteY3" fmla="*/ 581891 h 581891"/>
              <a:gd name="connsiteX4" fmla="*/ 41564 w 346364"/>
              <a:gd name="connsiteY4" fmla="*/ 138545 h 5818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4" h="581891">
                <a:moveTo>
                  <a:pt x="0" y="0"/>
                </a:moveTo>
                <a:lnTo>
                  <a:pt x="318655" y="41563"/>
                </a:lnTo>
                <a:lnTo>
                  <a:pt x="346364" y="512618"/>
                </a:lnTo>
                <a:lnTo>
                  <a:pt x="27709" y="581891"/>
                </a:lnTo>
                <a:lnTo>
                  <a:pt x="41564" y="13854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6373091" y="1814945"/>
            <a:ext cx="304800" cy="498764"/>
          </a:xfrm>
          <a:custGeom>
            <a:avLst/>
            <a:gdLst>
              <a:gd name="connsiteX0" fmla="*/ 304800 w 304800"/>
              <a:gd name="connsiteY0" fmla="*/ 498764 h 498764"/>
              <a:gd name="connsiteX1" fmla="*/ 0 w 304800"/>
              <a:gd name="connsiteY1" fmla="*/ 498764 h 498764"/>
              <a:gd name="connsiteX2" fmla="*/ 0 w 304800"/>
              <a:gd name="connsiteY2" fmla="*/ 13855 h 498764"/>
              <a:gd name="connsiteX3" fmla="*/ 263236 w 304800"/>
              <a:gd name="connsiteY3" fmla="*/ 0 h 498764"/>
              <a:gd name="connsiteX4" fmla="*/ 304800 w 304800"/>
              <a:gd name="connsiteY4" fmla="*/ 290946 h 4987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800" h="498764">
                <a:moveTo>
                  <a:pt x="304800" y="498764"/>
                </a:moveTo>
                <a:lnTo>
                  <a:pt x="0" y="498764"/>
                </a:lnTo>
                <a:lnTo>
                  <a:pt x="0" y="13855"/>
                </a:lnTo>
                <a:lnTo>
                  <a:pt x="263236" y="0"/>
                </a:lnTo>
                <a:lnTo>
                  <a:pt x="304800" y="290946"/>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6317673" y="1759527"/>
            <a:ext cx="346363" cy="568037"/>
          </a:xfrm>
          <a:custGeom>
            <a:avLst/>
            <a:gdLst>
              <a:gd name="connsiteX0" fmla="*/ 27709 w 346363"/>
              <a:gd name="connsiteY0" fmla="*/ 540328 h 568037"/>
              <a:gd name="connsiteX1" fmla="*/ 346363 w 346363"/>
              <a:gd name="connsiteY1" fmla="*/ 568037 h 568037"/>
              <a:gd name="connsiteX2" fmla="*/ 318654 w 346363"/>
              <a:gd name="connsiteY2" fmla="*/ 0 h 568037"/>
              <a:gd name="connsiteX3" fmla="*/ 0 w 346363"/>
              <a:gd name="connsiteY3" fmla="*/ 27709 h 568037"/>
              <a:gd name="connsiteX4" fmla="*/ 27709 w 346363"/>
              <a:gd name="connsiteY4" fmla="*/ 401782 h 5680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6363" h="568037">
                <a:moveTo>
                  <a:pt x="27709" y="540328"/>
                </a:moveTo>
                <a:lnTo>
                  <a:pt x="346363" y="568037"/>
                </a:lnTo>
                <a:lnTo>
                  <a:pt x="318654" y="0"/>
                </a:lnTo>
                <a:lnTo>
                  <a:pt x="0" y="27709"/>
                </a:lnTo>
                <a:lnTo>
                  <a:pt x="27709" y="401782"/>
                </a:lnTo>
              </a:path>
            </a:pathLst>
          </a:custGeom>
          <a:solidFill>
            <a:srgbClr val="FFFF00">
              <a:alpha val="43000"/>
            </a:srgbClr>
          </a:solidFill>
          <a:ln>
            <a:solidFill>
              <a:srgbClr val="FFFF00">
                <a:alpha val="51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p:cNvPicPr/>
          <p:nvPr/>
        </p:nvPicPr>
        <p:blipFill rotWithShape="1">
          <a:blip r:embed="rId3" cstate="print">
            <a:extLst>
              <a:ext uri="{28A0092B-C50C-407E-A947-70E740481C1C}">
                <a14:useLocalDpi xmlns:a14="http://schemas.microsoft.com/office/drawing/2010/main" val="0"/>
              </a:ext>
            </a:extLst>
          </a:blip>
          <a:srcRect l="4279" t="1219" r="3160"/>
          <a:stretch/>
        </p:blipFill>
        <p:spPr bwMode="auto">
          <a:xfrm>
            <a:off x="320105" y="188640"/>
            <a:ext cx="4523889" cy="4576846"/>
          </a:xfrm>
          <a:prstGeom prst="rect">
            <a:avLst/>
          </a:prstGeom>
          <a:ln w="28575"/>
          <a:extLst>
            <a:ext uri="{53640926-AAD7-44D8-BBD7-CCE9431645EC}">
              <a14:shadowObscured xmlns:a14="http://schemas.microsoft.com/office/drawing/2010/main"/>
            </a:ext>
          </a:extLst>
        </p:spPr>
        <p:style>
          <a:lnRef idx="1">
            <a:schemeClr val="dk1"/>
          </a:lnRef>
          <a:fillRef idx="2">
            <a:schemeClr val="dk1"/>
          </a:fillRef>
          <a:effectRef idx="1">
            <a:schemeClr val="dk1"/>
          </a:effectRef>
          <a:fontRef idx="minor">
            <a:schemeClr val="dk1"/>
          </a:fontRef>
        </p:style>
      </p:pic>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43994" y="188640"/>
            <a:ext cx="4218610" cy="5624813"/>
          </a:xfrm>
          <a:prstGeom prst="rect">
            <a:avLst/>
          </a:prstGeom>
        </p:spPr>
      </p:pic>
      <p:cxnSp>
        <p:nvCxnSpPr>
          <p:cNvPr id="13" name="Straight Arrow Connector 12"/>
          <p:cNvCxnSpPr/>
          <p:nvPr/>
        </p:nvCxnSpPr>
        <p:spPr>
          <a:xfrm flipV="1">
            <a:off x="1259632" y="3284984"/>
            <a:ext cx="0" cy="792088"/>
          </a:xfrm>
          <a:prstGeom prst="straightConnector1">
            <a:avLst/>
          </a:prstGeom>
          <a:ln w="7620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888149" y="620688"/>
            <a:ext cx="3387799" cy="1200329"/>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r>
              <a:rPr lang="de-DE" dirty="0"/>
              <a:t>Who was the Bona Dea from Glanum...?</a:t>
            </a:r>
          </a:p>
          <a:p>
            <a:endParaRPr lang="de-DE" dirty="0"/>
          </a:p>
          <a:p>
            <a:endParaRPr lang="en-GB" dirty="0"/>
          </a:p>
        </p:txBody>
      </p:sp>
      <p:pic>
        <p:nvPicPr>
          <p:cNvPr id="4" name="Picture 3"/>
          <p:cNvPicPr/>
          <p:nvPr/>
        </p:nvPicPr>
        <p:blipFill rotWithShape="1">
          <a:blip r:embed="rId5" cstate="print">
            <a:extLst>
              <a:ext uri="{28A0092B-C50C-407E-A947-70E740481C1C}">
                <a14:useLocalDpi xmlns:a14="http://schemas.microsoft.com/office/drawing/2010/main" val="0"/>
              </a:ext>
            </a:extLst>
          </a:blip>
          <a:srcRect l="2139" t="2922" r="2328" b="3587"/>
          <a:stretch/>
        </p:blipFill>
        <p:spPr>
          <a:xfrm>
            <a:off x="0" y="2636913"/>
            <a:ext cx="6317673" cy="4208972"/>
          </a:xfrm>
          <a:prstGeom prst="rect">
            <a:avLst/>
          </a:prstGeom>
        </p:spPr>
      </p:pic>
      <p:sp>
        <p:nvSpPr>
          <p:cNvPr id="3" name="Content Placeholder 2"/>
          <p:cNvSpPr>
            <a:spLocks noGrp="1"/>
          </p:cNvSpPr>
          <p:nvPr>
            <p:ph idx="1"/>
          </p:nvPr>
        </p:nvSpPr>
        <p:spPr>
          <a:xfrm>
            <a:off x="4756932" y="5813453"/>
            <a:ext cx="4305672" cy="1032432"/>
          </a:xfrm>
        </p:spPr>
        <p:txBody>
          <a:bodyPr>
            <a:normAutofit/>
          </a:bodyPr>
          <a:lstStyle/>
          <a:p>
            <a:pPr algn="r"/>
            <a:r>
              <a:rPr lang="de-DE" sz="1800" dirty="0">
                <a:effectLst>
                  <a:outerShdw blurRad="38100" dist="38100" dir="2700000" algn="tl">
                    <a:srgbClr val="000000">
                      <a:alpha val="43137"/>
                    </a:srgbClr>
                  </a:outerShdw>
                </a:effectLst>
              </a:rPr>
              <a:t>Cybele &amp; Attis</a:t>
            </a:r>
          </a:p>
          <a:p>
            <a:pPr algn="r"/>
            <a:r>
              <a:rPr lang="de-DE" sz="1800" dirty="0">
                <a:effectLst>
                  <a:outerShdw blurRad="38100" dist="38100" dir="2700000" algn="tl">
                    <a:srgbClr val="000000">
                      <a:alpha val="43137"/>
                    </a:srgbClr>
                  </a:outerShdw>
                </a:effectLst>
              </a:rPr>
              <a:t>dendrophoroi</a:t>
            </a:r>
          </a:p>
          <a:p>
            <a:pPr algn="r"/>
            <a:r>
              <a:rPr lang="de-DE" sz="1800" dirty="0">
                <a:effectLst>
                  <a:outerShdw blurRad="38100" dist="38100" dir="2700000" algn="tl">
                    <a:srgbClr val="000000">
                      <a:alpha val="43137"/>
                    </a:srgbClr>
                  </a:outerShdw>
                </a:effectLst>
              </a:rPr>
              <a:t>Cybele – Bona Dea ?</a:t>
            </a:r>
            <a:endParaRPr lang="en-GB" sz="18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1296150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p:nvPr/>
        </p:nvPicPr>
        <p:blipFill rotWithShape="1">
          <a:blip r:embed="rId2" cstate="print">
            <a:extLst>
              <a:ext uri="{28A0092B-C50C-407E-A947-70E740481C1C}">
                <a14:useLocalDpi xmlns:a14="http://schemas.microsoft.com/office/drawing/2010/main" val="0"/>
              </a:ext>
            </a:extLst>
          </a:blip>
          <a:srcRect l="2139" t="2922" r="2328" b="3587"/>
          <a:stretch/>
        </p:blipFill>
        <p:spPr>
          <a:xfrm>
            <a:off x="0" y="2636913"/>
            <a:ext cx="6317673" cy="4208972"/>
          </a:xfrm>
          <a:prstGeom prst="rect">
            <a:avLst/>
          </a:prstGeom>
        </p:spPr>
      </p:pic>
      <p:pic>
        <p:nvPicPr>
          <p:cNvPr id="5" name="Picture 4"/>
          <p:cNvPicPr/>
          <p:nvPr/>
        </p:nvPicPr>
        <p:blipFill rotWithShape="1">
          <a:blip r:embed="rId3">
            <a:extLst>
              <a:ext uri="{28A0092B-C50C-407E-A947-70E740481C1C}">
                <a14:useLocalDpi xmlns:a14="http://schemas.microsoft.com/office/drawing/2010/main" val="0"/>
              </a:ext>
            </a:extLst>
          </a:blip>
          <a:srcRect l="10722" t="22854" r="5979" b="14619"/>
          <a:stretch/>
        </p:blipFill>
        <p:spPr bwMode="auto">
          <a:xfrm>
            <a:off x="5436096" y="3789040"/>
            <a:ext cx="3269086" cy="2768813"/>
          </a:xfrm>
          <a:prstGeom prst="rect">
            <a:avLst/>
          </a:prstGeom>
          <a:ln w="19050">
            <a:solidFill>
              <a:srgbClr val="0070C0"/>
            </a:solidFill>
          </a:ln>
          <a:extLst>
            <a:ext uri="{53640926-AAD7-44D8-BBD7-CCE9431645EC}">
              <a14:shadowObscured xmlns:a14="http://schemas.microsoft.com/office/drawing/2010/main"/>
            </a:ext>
          </a:extLst>
        </p:spPr>
      </p:pic>
      <p:pic>
        <p:nvPicPr>
          <p:cNvPr id="7" name="Picture 6"/>
          <p:cNvPicPr/>
          <p:nvPr/>
        </p:nvPicPr>
        <p:blipFill rotWithShape="1">
          <a:blip r:embed="rId4" cstate="print">
            <a:extLst>
              <a:ext uri="{28A0092B-C50C-407E-A947-70E740481C1C}">
                <a14:useLocalDpi xmlns:a14="http://schemas.microsoft.com/office/drawing/2010/main" val="0"/>
              </a:ext>
            </a:extLst>
          </a:blip>
          <a:srcRect l="4279" t="1219" r="3160"/>
          <a:stretch/>
        </p:blipFill>
        <p:spPr bwMode="auto">
          <a:xfrm>
            <a:off x="4067945" y="0"/>
            <a:ext cx="3113792" cy="3140968"/>
          </a:xfrm>
          <a:prstGeom prst="rect">
            <a:avLst/>
          </a:prstGeom>
          <a:ln w="28575"/>
          <a:extLst>
            <a:ext uri="{53640926-AAD7-44D8-BBD7-CCE9431645EC}">
              <a14:shadowObscured xmlns:a14="http://schemas.microsoft.com/office/drawing/2010/main"/>
            </a:ext>
          </a:extLst>
        </p:spPr>
        <p:style>
          <a:lnRef idx="1">
            <a:schemeClr val="dk1"/>
          </a:lnRef>
          <a:fillRef idx="2">
            <a:schemeClr val="dk1"/>
          </a:fillRef>
          <a:effectRef idx="1">
            <a:schemeClr val="dk1"/>
          </a:effectRef>
          <a:fontRef idx="minor">
            <a:schemeClr val="dk1"/>
          </a:fontRef>
        </p:style>
      </p:pic>
      <p:pic>
        <p:nvPicPr>
          <p:cNvPr id="6" name="Picture 5"/>
          <p:cNvPicPr/>
          <p:nvPr/>
        </p:nvPicPr>
        <p:blipFill rotWithShape="1">
          <a:blip r:embed="rId5" cstate="print">
            <a:extLst>
              <a:ext uri="{28A0092B-C50C-407E-A947-70E740481C1C}">
                <a14:useLocalDpi xmlns:a14="http://schemas.microsoft.com/office/drawing/2010/main" val="0"/>
              </a:ext>
            </a:extLst>
          </a:blip>
          <a:srcRect l="2371" r="5671"/>
          <a:stretch/>
        </p:blipFill>
        <p:spPr bwMode="auto">
          <a:xfrm>
            <a:off x="1043608" y="404664"/>
            <a:ext cx="3188915" cy="2664296"/>
          </a:xfrm>
          <a:prstGeom prst="rect">
            <a:avLst/>
          </a:prstGeom>
          <a:ln>
            <a:noFill/>
          </a:ln>
          <a:extLst>
            <a:ext uri="{53640926-AAD7-44D8-BBD7-CCE9431645EC}">
              <a14:shadowObscured xmlns:a14="http://schemas.microsoft.com/office/drawing/2010/main"/>
            </a:ext>
          </a:extLst>
        </p:spPr>
      </p:pic>
      <p:sp>
        <p:nvSpPr>
          <p:cNvPr id="8" name="TextBox 7"/>
          <p:cNvSpPr txBox="1"/>
          <p:nvPr/>
        </p:nvSpPr>
        <p:spPr>
          <a:xfrm>
            <a:off x="5560949" y="2227134"/>
            <a:ext cx="3387799" cy="646331"/>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pPr algn="r"/>
            <a:r>
              <a:rPr lang="de-DE" dirty="0"/>
              <a:t>One or two cult places ?</a:t>
            </a:r>
          </a:p>
          <a:p>
            <a:pPr algn="r"/>
            <a:r>
              <a:rPr lang="de-DE" dirty="0"/>
              <a:t>Attis </a:t>
            </a:r>
            <a:r>
              <a:rPr lang="de-DE" dirty="0">
                <a:sym typeface="Wingdings" panose="05000000000000000000" pitchFamily="2" charset="2"/>
              </a:rPr>
              <a:t>&amp; Bona Dea</a:t>
            </a:r>
            <a:endParaRPr lang="en-GB" dirty="0"/>
          </a:p>
        </p:txBody>
      </p:sp>
      <p:cxnSp>
        <p:nvCxnSpPr>
          <p:cNvPr id="9" name="Straight Arrow Connector 8"/>
          <p:cNvCxnSpPr/>
          <p:nvPr/>
        </p:nvCxnSpPr>
        <p:spPr>
          <a:xfrm flipV="1">
            <a:off x="4716016" y="1831090"/>
            <a:ext cx="0" cy="944488"/>
          </a:xfrm>
          <a:prstGeom prst="straightConnector1">
            <a:avLst/>
          </a:prstGeom>
          <a:ln w="7620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flipV="1">
            <a:off x="3491880" y="2379534"/>
            <a:ext cx="1160512" cy="396044"/>
          </a:xfrm>
          <a:prstGeom prst="straightConnector1">
            <a:avLst/>
          </a:prstGeom>
          <a:ln w="7620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flipV="1">
            <a:off x="2638065" y="1736812"/>
            <a:ext cx="2798031" cy="2052228"/>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47977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right)">
                                      <p:cBhvr>
                                        <p:cTn id="7" dur="500"/>
                                        <p:tgtEl>
                                          <p:spTgt spid="5"/>
                                        </p:tgtEl>
                                      </p:cBhvr>
                                    </p:animEffect>
                                  </p:childTnLst>
                                </p:cTn>
                              </p:par>
                            </p:childTnLst>
                          </p:cTn>
                        </p:par>
                        <p:par>
                          <p:cTn id="8" fill="hold">
                            <p:stCondLst>
                              <p:cond delay="500"/>
                            </p:stCondLst>
                            <p:childTnLst>
                              <p:par>
                                <p:cTn id="9" presetID="22" presetClass="entr" presetSubtype="2"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right)">
                                      <p:cBhvr>
                                        <p:cTn id="1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rotWithShape="1">
          <a:blip r:embed="rId2">
            <a:extLst>
              <a:ext uri="{28A0092B-C50C-407E-A947-70E740481C1C}">
                <a14:useLocalDpi xmlns:a14="http://schemas.microsoft.com/office/drawing/2010/main" val="0"/>
              </a:ext>
            </a:extLst>
          </a:blip>
          <a:srcRect l="10722" t="22854" r="5979" b="14619"/>
          <a:stretch/>
        </p:blipFill>
        <p:spPr bwMode="auto">
          <a:xfrm>
            <a:off x="0" y="0"/>
            <a:ext cx="8604448" cy="6858000"/>
          </a:xfrm>
          <a:prstGeom prst="rect">
            <a:avLst/>
          </a:prstGeom>
          <a:ln w="19050">
            <a:solidFill>
              <a:srgbClr val="0070C0"/>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18633720"/>
      </p:ext>
    </p:extLst>
  </p:cSld>
  <p:clrMapOvr>
    <a:masterClrMapping/>
  </p:clrMapOvr>
  <p:transition spd="slow">
    <p:randomBar dir="vert"/>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153"/>
            <a:ext cx="3923928" cy="3539527"/>
          </a:xfrm>
        </p:spPr>
        <p:txBody>
          <a:bodyPr/>
          <a:lstStyle/>
          <a:p>
            <a:r>
              <a:rPr lang="en-GB" dirty="0"/>
              <a:t>Height 205 cm; width: 33 cm; depth 17 cm</a:t>
            </a:r>
          </a:p>
          <a:p>
            <a:r>
              <a:rPr lang="de-DE" dirty="0"/>
              <a:t>from house VII (Bona Dea)</a:t>
            </a:r>
          </a:p>
          <a:p>
            <a:r>
              <a:rPr lang="de-DE" dirty="0"/>
              <a:t>2 inscriptions superimposed</a:t>
            </a:r>
          </a:p>
          <a:p>
            <a:r>
              <a:rPr lang="de-DE" dirty="0"/>
              <a:t>later inscription (3rd c. ?)</a:t>
            </a:r>
          </a:p>
          <a:p>
            <a:pPr marL="45720" indent="0">
              <a:buNone/>
            </a:pPr>
            <a:endParaRPr lang="it-IT" dirty="0"/>
          </a:p>
          <a:p>
            <a:pPr marL="45720" indent="0">
              <a:buNone/>
            </a:pPr>
            <a:r>
              <a:rPr lang="it-IT" dirty="0"/>
              <a:t>IIX M IP PO </a:t>
            </a:r>
            <a:br>
              <a:rPr lang="it-IT" dirty="0"/>
            </a:br>
            <a:r>
              <a:rPr lang="it-IT" dirty="0"/>
              <a:t>L  C   VIATO  </a:t>
            </a:r>
            <a:br>
              <a:rPr lang="it-IT" dirty="0"/>
            </a:br>
            <a:r>
              <a:rPr lang="it-IT" dirty="0"/>
              <a:t>IID DIS OMN</a:t>
            </a:r>
            <a:br>
              <a:rPr lang="it-IT" dirty="0"/>
            </a:br>
            <a:r>
              <a:rPr lang="it-IT" dirty="0"/>
              <a:t>BVS</a:t>
            </a:r>
            <a:endParaRPr lang="en-GB" dirty="0"/>
          </a:p>
          <a:p>
            <a:endParaRPr lang="en-GB" dirty="0"/>
          </a:p>
          <a:p>
            <a:endParaRPr lang="en-GB" dirty="0"/>
          </a:p>
        </p:txBody>
      </p:sp>
      <p:pic>
        <p:nvPicPr>
          <p:cNvPr id="4" name="Picture 3"/>
          <p:cNvPicPr/>
          <p:nvPr/>
        </p:nvPicPr>
        <p:blipFill rotWithShape="1">
          <a:blip r:embed="rId2">
            <a:extLst>
              <a:ext uri="{28A0092B-C50C-407E-A947-70E740481C1C}">
                <a14:useLocalDpi xmlns:a14="http://schemas.microsoft.com/office/drawing/2010/main" val="0"/>
              </a:ext>
            </a:extLst>
          </a:blip>
          <a:srcRect l="12807" t="8789"/>
          <a:stretch/>
        </p:blipFill>
        <p:spPr bwMode="auto">
          <a:xfrm>
            <a:off x="3923928" y="0"/>
            <a:ext cx="4464496" cy="6858000"/>
          </a:xfrm>
          <a:prstGeom prst="rect">
            <a:avLst/>
          </a:prstGeom>
          <a:ln>
            <a:noFill/>
          </a:ln>
          <a:extLst>
            <a:ext uri="{53640926-AAD7-44D8-BBD7-CCE9431645EC}">
              <a14:shadowObscured xmlns:a14="http://schemas.microsoft.com/office/drawing/2010/main"/>
            </a:ext>
          </a:extLst>
        </p:spPr>
      </p:pic>
      <p:sp>
        <p:nvSpPr>
          <p:cNvPr id="5" name="Rectangle 4"/>
          <p:cNvSpPr/>
          <p:nvPr/>
        </p:nvSpPr>
        <p:spPr>
          <a:xfrm>
            <a:off x="0" y="3935452"/>
            <a:ext cx="4037633" cy="2308324"/>
          </a:xfrm>
          <a:prstGeom prst="rect">
            <a:avLst/>
          </a:prstGeom>
        </p:spPr>
        <p:txBody>
          <a:bodyPr wrap="square">
            <a:spAutoFit/>
          </a:bodyPr>
          <a:lstStyle/>
          <a:p>
            <a:r>
              <a:rPr lang="it-IT" i="1" dirty="0"/>
              <a:t>Ex m(onitu) (H)ippo(nae)  </a:t>
            </a:r>
            <a:br>
              <a:rPr lang="it-IT" i="1" dirty="0"/>
            </a:br>
            <a:r>
              <a:rPr lang="it-IT" i="1" dirty="0"/>
              <a:t>L(ucius) C() Viato(r)  </a:t>
            </a:r>
            <a:br>
              <a:rPr lang="it-IT" i="1" dirty="0"/>
            </a:br>
            <a:r>
              <a:rPr lang="it-IT" i="1" dirty="0"/>
              <a:t>(a)ed(ituus?) dis omn[i]-</a:t>
            </a:r>
            <a:br>
              <a:rPr lang="it-IT" i="1" dirty="0"/>
            </a:br>
            <a:r>
              <a:rPr lang="it-IT" i="1" dirty="0"/>
              <a:t>bus.</a:t>
            </a:r>
            <a:br>
              <a:rPr lang="it-IT" i="1" dirty="0"/>
            </a:br>
            <a:endParaRPr lang="en-GB" dirty="0"/>
          </a:p>
          <a:p>
            <a:r>
              <a:rPr lang="en-GB" dirty="0"/>
              <a:t>‘On instruction by </a:t>
            </a:r>
            <a:r>
              <a:rPr lang="en-GB" dirty="0">
                <a:solidFill>
                  <a:srgbClr val="FFFF00"/>
                </a:solidFill>
              </a:rPr>
              <a:t>Epona</a:t>
            </a:r>
            <a:r>
              <a:rPr lang="en-GB" dirty="0"/>
              <a:t>(?), Lucius Cornelius </a:t>
            </a:r>
            <a:r>
              <a:rPr lang="en-GB" dirty="0" err="1"/>
              <a:t>Viator</a:t>
            </a:r>
            <a:r>
              <a:rPr lang="en-GB" dirty="0"/>
              <a:t>, custodian(?), (made a donation?) to all gods.’</a:t>
            </a:r>
          </a:p>
        </p:txBody>
      </p:sp>
      <p:sp>
        <p:nvSpPr>
          <p:cNvPr id="6" name="Rectangle 5"/>
          <p:cNvSpPr/>
          <p:nvPr/>
        </p:nvSpPr>
        <p:spPr>
          <a:xfrm rot="5400000">
            <a:off x="7200900" y="4904948"/>
            <a:ext cx="3493264" cy="369332"/>
          </a:xfrm>
          <a:prstGeom prst="rect">
            <a:avLst/>
          </a:prstGeom>
        </p:spPr>
        <p:txBody>
          <a:bodyPr wrap="none">
            <a:spAutoFit/>
          </a:bodyPr>
          <a:lstStyle/>
          <a:p>
            <a:r>
              <a:rPr lang="en-GB" i="1" dirty="0"/>
              <a:t>AE</a:t>
            </a:r>
            <a:r>
              <a:rPr lang="en-GB" dirty="0"/>
              <a:t> 1946, 151; </a:t>
            </a:r>
            <a:r>
              <a:rPr lang="en-GB" i="1" cap="small" dirty="0"/>
              <a:t>CAG</a:t>
            </a:r>
            <a:r>
              <a:rPr lang="en-GB" dirty="0"/>
              <a:t> 13/2, p. 355</a:t>
            </a:r>
          </a:p>
        </p:txBody>
      </p:sp>
      <p:pic>
        <p:nvPicPr>
          <p:cNvPr id="7" name="Picture 6"/>
          <p:cNvPicPr/>
          <p:nvPr/>
        </p:nvPicPr>
        <p:blipFill rotWithShape="1">
          <a:blip r:embed="rId3">
            <a:extLst>
              <a:ext uri="{BEBA8EAE-BF5A-486C-A8C5-ECC9F3942E4B}">
                <a14:imgProps xmlns:a14="http://schemas.microsoft.com/office/drawing/2010/main">
                  <a14:imgLayer r:embed="rId4">
                    <a14:imgEffect>
                      <a14:brightnessContrast contrast="40000"/>
                    </a14:imgEffect>
                  </a14:imgLayer>
                </a14:imgProps>
              </a:ext>
            </a:extLst>
          </a:blip>
          <a:srcRect l="5097" t="3588" r="6974" b="5381"/>
          <a:stretch/>
        </p:blipFill>
        <p:spPr bwMode="auto">
          <a:xfrm>
            <a:off x="3923928" y="3789040"/>
            <a:ext cx="2448272" cy="304720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3770949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0" y="9153"/>
            <a:ext cx="3923928" cy="3926299"/>
          </a:xfrm>
        </p:spPr>
        <p:txBody>
          <a:bodyPr>
            <a:normAutofit/>
          </a:bodyPr>
          <a:lstStyle/>
          <a:p>
            <a:r>
              <a:rPr lang="en-GB" dirty="0"/>
              <a:t>Height 205 cm; width: 33 cm; depth 17 cm</a:t>
            </a:r>
          </a:p>
          <a:p>
            <a:r>
              <a:rPr lang="de-DE" dirty="0"/>
              <a:t>from house VII (Bona Dea)</a:t>
            </a:r>
          </a:p>
          <a:p>
            <a:r>
              <a:rPr lang="de-DE" dirty="0"/>
              <a:t>2 inscriptions superimposed</a:t>
            </a:r>
          </a:p>
          <a:p>
            <a:r>
              <a:rPr lang="de-DE" dirty="0"/>
              <a:t>earlier inscription (1st c. ?)</a:t>
            </a:r>
          </a:p>
          <a:p>
            <a:pPr marL="45720" indent="0">
              <a:buNone/>
            </a:pPr>
            <a:endParaRPr lang="it-IT" dirty="0"/>
          </a:p>
          <a:p>
            <a:pPr marL="45720" indent="0">
              <a:buNone/>
            </a:pPr>
            <a:r>
              <a:rPr lang="en-GB" i="1" dirty="0"/>
              <a:t>Sex(</a:t>
            </a:r>
            <a:r>
              <a:rPr lang="en-GB" i="1" dirty="0" err="1"/>
              <a:t>tus</a:t>
            </a:r>
            <a:r>
              <a:rPr lang="en-GB" i="1" dirty="0"/>
              <a:t>) </a:t>
            </a:r>
            <a:r>
              <a:rPr lang="en-GB" i="1" dirty="0" err="1"/>
              <a:t>Tib</a:t>
            </a:r>
            <a:r>
              <a:rPr lang="en-GB" i="1" dirty="0"/>
              <a:t>(</a:t>
            </a:r>
            <a:r>
              <a:rPr lang="en-GB" i="1" dirty="0" err="1"/>
              <a:t>erius</a:t>
            </a:r>
            <a:r>
              <a:rPr lang="en-GB" i="1" dirty="0"/>
              <a:t>) </a:t>
            </a:r>
            <a:r>
              <a:rPr lang="en-GB" i="1" dirty="0" err="1"/>
              <a:t>Ver</a:t>
            </a:r>
            <a:r>
              <a:rPr lang="en-GB" i="1" dirty="0"/>
              <a:t>() </a:t>
            </a:r>
            <a:r>
              <a:rPr lang="en-GB" i="1" dirty="0" err="1"/>
              <a:t>missici</a:t>
            </a:r>
            <a:r>
              <a:rPr lang="en-GB" i="1" dirty="0"/>
              <a:t>-</a:t>
            </a:r>
            <a:br>
              <a:rPr lang="en-GB" i="1" dirty="0"/>
            </a:br>
            <a:r>
              <a:rPr lang="en-GB" i="1" dirty="0"/>
              <a:t>us </a:t>
            </a:r>
            <a:r>
              <a:rPr lang="en-GB" i="1" dirty="0" err="1"/>
              <a:t>aureum</a:t>
            </a:r>
            <a:r>
              <a:rPr lang="en-GB" i="1" dirty="0"/>
              <a:t>  </a:t>
            </a:r>
            <a:br>
              <a:rPr lang="en-GB" i="1" dirty="0"/>
            </a:br>
            <a:r>
              <a:rPr lang="en-GB" i="1" dirty="0">
                <a:solidFill>
                  <a:srgbClr val="FFFF00"/>
                </a:solidFill>
              </a:rPr>
              <a:t>Marti </a:t>
            </a:r>
            <a:r>
              <a:rPr lang="en-GB" i="1" dirty="0" err="1">
                <a:solidFill>
                  <a:srgbClr val="FFFF00"/>
                </a:solidFill>
              </a:rPr>
              <a:t>pos</a:t>
            </a:r>
            <a:r>
              <a:rPr lang="en-GB" i="1" dirty="0">
                <a:solidFill>
                  <a:srgbClr val="FFFF00"/>
                </a:solidFill>
              </a:rPr>
              <a:t>[</a:t>
            </a:r>
            <a:r>
              <a:rPr lang="en-GB" i="1" dirty="0" err="1">
                <a:solidFill>
                  <a:srgbClr val="FFFF00"/>
                </a:solidFill>
              </a:rPr>
              <a:t>uit</a:t>
            </a:r>
            <a:r>
              <a:rPr lang="en-GB" i="1" dirty="0">
                <a:solidFill>
                  <a:srgbClr val="FFFF00"/>
                </a:solidFill>
              </a:rPr>
              <a:t>]  </a:t>
            </a:r>
            <a:br>
              <a:rPr lang="en-GB" i="1" dirty="0">
                <a:solidFill>
                  <a:srgbClr val="FFFF00"/>
                </a:solidFill>
              </a:rPr>
            </a:br>
            <a:r>
              <a:rPr lang="en-GB" i="1" dirty="0">
                <a:solidFill>
                  <a:srgbClr val="FFFF00"/>
                </a:solidFill>
              </a:rPr>
              <a:t> [</a:t>
            </a:r>
            <a:r>
              <a:rPr lang="en-GB" i="1" dirty="0" err="1">
                <a:solidFill>
                  <a:srgbClr val="FFFF00"/>
                </a:solidFill>
              </a:rPr>
              <a:t>i</a:t>
            </a:r>
            <a:r>
              <a:rPr lang="en-GB" i="1" dirty="0">
                <a:solidFill>
                  <a:srgbClr val="FFFF00"/>
                </a:solidFill>
              </a:rPr>
              <a:t>]n </a:t>
            </a:r>
            <a:r>
              <a:rPr lang="en-GB" i="1" dirty="0" err="1">
                <a:solidFill>
                  <a:srgbClr val="FFFF00"/>
                </a:solidFill>
              </a:rPr>
              <a:t>ara</a:t>
            </a:r>
            <a:r>
              <a:rPr lang="en-GB" i="1" dirty="0">
                <a:solidFill>
                  <a:srgbClr val="FFFF00"/>
                </a:solidFill>
              </a:rPr>
              <a:t> ad </a:t>
            </a:r>
            <a:r>
              <a:rPr lang="en-GB" i="1" dirty="0" err="1">
                <a:solidFill>
                  <a:srgbClr val="FFFF00"/>
                </a:solidFill>
              </a:rPr>
              <a:t>pri</a:t>
            </a:r>
            <a:r>
              <a:rPr lang="en-GB" i="1" dirty="0">
                <a:solidFill>
                  <a:srgbClr val="FFFF00"/>
                </a:solidFill>
              </a:rPr>
              <a:t>[m-]  </a:t>
            </a:r>
            <a:br>
              <a:rPr lang="en-GB" i="1" dirty="0">
                <a:solidFill>
                  <a:srgbClr val="FFFF00"/>
                </a:solidFill>
              </a:rPr>
            </a:br>
            <a:r>
              <a:rPr lang="en-GB" baseline="30000" dirty="0">
                <a:solidFill>
                  <a:srgbClr val="FFFF00"/>
                </a:solidFill>
              </a:rPr>
              <a:t>5</a:t>
            </a:r>
            <a:r>
              <a:rPr lang="en-GB" i="1" dirty="0">
                <a:solidFill>
                  <a:srgbClr val="FFFF00"/>
                </a:solidFill>
              </a:rPr>
              <a:t> as </a:t>
            </a:r>
            <a:r>
              <a:rPr lang="en-GB" i="1" dirty="0" err="1">
                <a:solidFill>
                  <a:srgbClr val="FFFF00"/>
                </a:solidFill>
              </a:rPr>
              <a:t>heius</a:t>
            </a:r>
            <a:r>
              <a:rPr lang="en-GB" i="1" dirty="0">
                <a:solidFill>
                  <a:srgbClr val="FFFF00"/>
                </a:solidFill>
              </a:rPr>
              <a:t> </a:t>
            </a:r>
            <a:r>
              <a:rPr lang="en-GB" dirty="0"/>
              <a:t>PICLV</a:t>
            </a:r>
            <a:r>
              <a:rPr lang="en-GB" i="1" dirty="0"/>
              <a:t>. </a:t>
            </a:r>
            <a:endParaRPr lang="en-GB" dirty="0"/>
          </a:p>
        </p:txBody>
      </p:sp>
      <p:pic>
        <p:nvPicPr>
          <p:cNvPr id="5" name="Picture 4"/>
          <p:cNvPicPr/>
          <p:nvPr/>
        </p:nvPicPr>
        <p:blipFill rotWithShape="1">
          <a:blip r:embed="rId2">
            <a:extLst>
              <a:ext uri="{28A0092B-C50C-407E-A947-70E740481C1C}">
                <a14:useLocalDpi xmlns:a14="http://schemas.microsoft.com/office/drawing/2010/main" val="0"/>
              </a:ext>
            </a:extLst>
          </a:blip>
          <a:srcRect l="12807" t="8789"/>
          <a:stretch/>
        </p:blipFill>
        <p:spPr bwMode="auto">
          <a:xfrm>
            <a:off x="3923928" y="0"/>
            <a:ext cx="4464496" cy="6858000"/>
          </a:xfrm>
          <a:prstGeom prst="rect">
            <a:avLst/>
          </a:prstGeom>
          <a:ln>
            <a:noFill/>
          </a:ln>
          <a:extLst>
            <a:ext uri="{53640926-AAD7-44D8-BBD7-CCE9431645EC}">
              <a14:shadowObscured xmlns:a14="http://schemas.microsoft.com/office/drawing/2010/main"/>
            </a:ext>
          </a:extLst>
        </p:spPr>
      </p:pic>
      <p:sp>
        <p:nvSpPr>
          <p:cNvPr id="6" name="Rectangle 5"/>
          <p:cNvSpPr/>
          <p:nvPr/>
        </p:nvSpPr>
        <p:spPr>
          <a:xfrm>
            <a:off x="0" y="3935452"/>
            <a:ext cx="4037633" cy="923330"/>
          </a:xfrm>
          <a:prstGeom prst="rect">
            <a:avLst/>
          </a:prstGeom>
        </p:spPr>
        <p:txBody>
          <a:bodyPr wrap="square">
            <a:spAutoFit/>
          </a:bodyPr>
          <a:lstStyle/>
          <a:p>
            <a:r>
              <a:rPr lang="en-GB" dirty="0" err="1"/>
              <a:t>Sextus</a:t>
            </a:r>
            <a:r>
              <a:rPr lang="en-GB" dirty="0"/>
              <a:t> Tiberius </a:t>
            </a:r>
            <a:r>
              <a:rPr lang="en-GB" dirty="0" err="1"/>
              <a:t>Ver</a:t>
            </a:r>
            <a:r>
              <a:rPr lang="en-GB" dirty="0"/>
              <a:t>() </a:t>
            </a:r>
            <a:r>
              <a:rPr lang="en-GB" i="1" dirty="0" err="1"/>
              <a:t>missicus</a:t>
            </a:r>
            <a:r>
              <a:rPr lang="en-GB" dirty="0"/>
              <a:t> has deposited an aureus to Mars in the altar at the entry of the temple(?)’</a:t>
            </a:r>
          </a:p>
        </p:txBody>
      </p:sp>
      <p:sp>
        <p:nvSpPr>
          <p:cNvPr id="7" name="Rectangle 6"/>
          <p:cNvSpPr/>
          <p:nvPr/>
        </p:nvSpPr>
        <p:spPr>
          <a:xfrm rot="5400000">
            <a:off x="7200900" y="4904948"/>
            <a:ext cx="3493264" cy="369332"/>
          </a:xfrm>
          <a:prstGeom prst="rect">
            <a:avLst/>
          </a:prstGeom>
        </p:spPr>
        <p:txBody>
          <a:bodyPr wrap="none">
            <a:spAutoFit/>
          </a:bodyPr>
          <a:lstStyle/>
          <a:p>
            <a:r>
              <a:rPr lang="en-GB" i="1" dirty="0"/>
              <a:t>AE</a:t>
            </a:r>
            <a:r>
              <a:rPr lang="en-GB" dirty="0"/>
              <a:t> 1946, 151; </a:t>
            </a:r>
            <a:r>
              <a:rPr lang="en-GB" i="1" cap="small" dirty="0"/>
              <a:t>CAG</a:t>
            </a:r>
            <a:r>
              <a:rPr lang="en-GB" dirty="0"/>
              <a:t> 13/2, p. 355</a:t>
            </a:r>
          </a:p>
        </p:txBody>
      </p:sp>
      <p:sp>
        <p:nvSpPr>
          <p:cNvPr id="8" name="Oval 7"/>
          <p:cNvSpPr/>
          <p:nvPr/>
        </p:nvSpPr>
        <p:spPr>
          <a:xfrm>
            <a:off x="6660232" y="1916832"/>
            <a:ext cx="792088" cy="1728192"/>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179512" y="5373216"/>
            <a:ext cx="3527632" cy="646331"/>
          </a:xfrm>
          <a:prstGeom prst="rect">
            <a:avLst/>
          </a:prstGeom>
        </p:spPr>
        <p:txBody>
          <a:bodyPr wrap="none">
            <a:spAutoFit/>
          </a:bodyPr>
          <a:lstStyle/>
          <a:p>
            <a:r>
              <a:rPr lang="en-GB" dirty="0"/>
              <a:t>three ‘</a:t>
            </a:r>
            <a:r>
              <a:rPr lang="en-GB" i="1" dirty="0" err="1"/>
              <a:t>loculi</a:t>
            </a:r>
            <a:r>
              <a:rPr lang="en-GB" i="1" dirty="0"/>
              <a:t>’  </a:t>
            </a:r>
            <a:r>
              <a:rPr lang="en-GB" dirty="0"/>
              <a:t>to receive offerings;</a:t>
            </a:r>
          </a:p>
          <a:p>
            <a:r>
              <a:rPr lang="de-DE" dirty="0"/>
              <a:t>at the entrance to the temple?</a:t>
            </a:r>
            <a:endParaRPr lang="en-GB" dirty="0"/>
          </a:p>
        </p:txBody>
      </p:sp>
    </p:spTree>
    <p:extLst>
      <p:ext uri="{BB962C8B-B14F-4D97-AF65-F5344CB8AC3E}">
        <p14:creationId xmlns:p14="http://schemas.microsoft.com/office/powerpoint/2010/main" val="1070902030"/>
      </p:ext>
    </p:extLst>
  </p:cSld>
  <p:clrMapOvr>
    <a:masterClrMapping/>
  </p:clrMapOvr>
  <p:transition spd="slow">
    <p:randomBar dir="vert"/>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idx="1"/>
          </p:nvPr>
        </p:nvSpPr>
        <p:spPr>
          <a:xfrm>
            <a:off x="0" y="9153"/>
            <a:ext cx="3923928" cy="3926299"/>
          </a:xfrm>
        </p:spPr>
        <p:txBody>
          <a:bodyPr>
            <a:normAutofit/>
          </a:bodyPr>
          <a:lstStyle/>
          <a:p>
            <a:r>
              <a:rPr lang="en-GB" dirty="0"/>
              <a:t>Height 205 cm; width: 33 cm; depth 17 cm</a:t>
            </a:r>
          </a:p>
          <a:p>
            <a:r>
              <a:rPr lang="de-DE" dirty="0"/>
              <a:t>from house VII (Bona Dea)</a:t>
            </a:r>
          </a:p>
          <a:p>
            <a:r>
              <a:rPr lang="de-DE" dirty="0"/>
              <a:t>2 inscriptions superimposed</a:t>
            </a:r>
          </a:p>
          <a:p>
            <a:r>
              <a:rPr lang="de-DE" dirty="0"/>
              <a:t>earlier inscription (1st c. ?)</a:t>
            </a:r>
          </a:p>
          <a:p>
            <a:pPr marL="45720" indent="0">
              <a:buNone/>
            </a:pPr>
            <a:endParaRPr lang="it-IT" dirty="0"/>
          </a:p>
          <a:p>
            <a:pPr marL="45720" indent="0">
              <a:buNone/>
            </a:pPr>
            <a:r>
              <a:rPr lang="en-GB" i="1" dirty="0"/>
              <a:t>Sex(</a:t>
            </a:r>
            <a:r>
              <a:rPr lang="en-GB" i="1" dirty="0" err="1"/>
              <a:t>tus</a:t>
            </a:r>
            <a:r>
              <a:rPr lang="en-GB" i="1" dirty="0"/>
              <a:t>) </a:t>
            </a:r>
            <a:r>
              <a:rPr lang="en-GB" i="1" dirty="0" err="1"/>
              <a:t>Tib</a:t>
            </a:r>
            <a:r>
              <a:rPr lang="en-GB" i="1" dirty="0"/>
              <a:t>(</a:t>
            </a:r>
            <a:r>
              <a:rPr lang="en-GB" i="1" dirty="0" err="1"/>
              <a:t>erius</a:t>
            </a:r>
            <a:r>
              <a:rPr lang="en-GB" i="1" dirty="0"/>
              <a:t>) </a:t>
            </a:r>
            <a:r>
              <a:rPr lang="en-GB" i="1" dirty="0" err="1"/>
              <a:t>Ver</a:t>
            </a:r>
            <a:r>
              <a:rPr lang="en-GB" i="1" dirty="0"/>
              <a:t>() </a:t>
            </a:r>
            <a:r>
              <a:rPr lang="en-GB" i="1" dirty="0" err="1"/>
              <a:t>missici</a:t>
            </a:r>
            <a:r>
              <a:rPr lang="en-GB" i="1" dirty="0"/>
              <a:t>-</a:t>
            </a:r>
            <a:br>
              <a:rPr lang="en-GB" i="1" dirty="0"/>
            </a:br>
            <a:r>
              <a:rPr lang="en-GB" i="1" dirty="0"/>
              <a:t>us </a:t>
            </a:r>
            <a:r>
              <a:rPr lang="en-GB" i="1" dirty="0" err="1"/>
              <a:t>aureum</a:t>
            </a:r>
            <a:r>
              <a:rPr lang="en-GB" i="1" dirty="0"/>
              <a:t>  </a:t>
            </a:r>
            <a:br>
              <a:rPr lang="en-GB" i="1" dirty="0"/>
            </a:br>
            <a:r>
              <a:rPr lang="en-GB" i="1" dirty="0">
                <a:solidFill>
                  <a:srgbClr val="FFFF00"/>
                </a:solidFill>
              </a:rPr>
              <a:t>Marti</a:t>
            </a:r>
            <a:r>
              <a:rPr lang="en-GB" i="1" dirty="0"/>
              <a:t> </a:t>
            </a:r>
            <a:r>
              <a:rPr lang="en-GB" i="1" dirty="0" err="1"/>
              <a:t>pos</a:t>
            </a:r>
            <a:r>
              <a:rPr lang="en-GB" i="1" dirty="0"/>
              <a:t>[</a:t>
            </a:r>
            <a:r>
              <a:rPr lang="en-GB" i="1" dirty="0" err="1"/>
              <a:t>uit</a:t>
            </a:r>
            <a:r>
              <a:rPr lang="en-GB" i="1" dirty="0"/>
              <a:t>]  </a:t>
            </a:r>
            <a:br>
              <a:rPr lang="en-GB" i="1" dirty="0"/>
            </a:br>
            <a:r>
              <a:rPr lang="en-GB" i="1" dirty="0"/>
              <a:t> [</a:t>
            </a:r>
            <a:r>
              <a:rPr lang="en-GB" i="1" dirty="0" err="1"/>
              <a:t>i</a:t>
            </a:r>
            <a:r>
              <a:rPr lang="en-GB" i="1" dirty="0"/>
              <a:t>]n </a:t>
            </a:r>
            <a:r>
              <a:rPr lang="en-GB" i="1" dirty="0" err="1"/>
              <a:t>ara</a:t>
            </a:r>
            <a:r>
              <a:rPr lang="en-GB" i="1" dirty="0"/>
              <a:t> ad </a:t>
            </a:r>
            <a:r>
              <a:rPr lang="en-GB" i="1" dirty="0" err="1"/>
              <a:t>pri</a:t>
            </a:r>
            <a:r>
              <a:rPr lang="en-GB" i="1" dirty="0"/>
              <a:t>[m-]  </a:t>
            </a:r>
            <a:br>
              <a:rPr lang="en-GB" i="1" dirty="0"/>
            </a:br>
            <a:r>
              <a:rPr lang="en-GB" baseline="30000" dirty="0"/>
              <a:t>5</a:t>
            </a:r>
            <a:r>
              <a:rPr lang="en-GB" i="1" dirty="0"/>
              <a:t> as </a:t>
            </a:r>
            <a:r>
              <a:rPr lang="en-GB" i="1" dirty="0" err="1"/>
              <a:t>heius</a:t>
            </a:r>
            <a:r>
              <a:rPr lang="en-GB" i="1" dirty="0"/>
              <a:t> </a:t>
            </a:r>
            <a:r>
              <a:rPr lang="en-GB" dirty="0"/>
              <a:t>PICLV</a:t>
            </a:r>
            <a:r>
              <a:rPr lang="en-GB" i="1" dirty="0"/>
              <a:t>. </a:t>
            </a:r>
            <a:endParaRPr lang="en-GB" dirty="0"/>
          </a:p>
        </p:txBody>
      </p:sp>
      <p:pic>
        <p:nvPicPr>
          <p:cNvPr id="6" name="Picture 5"/>
          <p:cNvPicPr/>
          <p:nvPr/>
        </p:nvPicPr>
        <p:blipFill rotWithShape="1">
          <a:blip r:embed="rId2">
            <a:extLst>
              <a:ext uri="{28A0092B-C50C-407E-A947-70E740481C1C}">
                <a14:useLocalDpi xmlns:a14="http://schemas.microsoft.com/office/drawing/2010/main" val="0"/>
              </a:ext>
            </a:extLst>
          </a:blip>
          <a:srcRect l="12807" t="8789"/>
          <a:stretch/>
        </p:blipFill>
        <p:spPr bwMode="auto">
          <a:xfrm>
            <a:off x="3923928" y="0"/>
            <a:ext cx="4464496" cy="6858000"/>
          </a:xfrm>
          <a:prstGeom prst="rect">
            <a:avLst/>
          </a:prstGeom>
          <a:ln>
            <a:noFill/>
          </a:ln>
          <a:extLst>
            <a:ext uri="{53640926-AAD7-44D8-BBD7-CCE9431645EC}">
              <a14:shadowObscured xmlns:a14="http://schemas.microsoft.com/office/drawing/2010/main"/>
            </a:ext>
          </a:extLst>
        </p:spPr>
      </p:pic>
      <p:sp>
        <p:nvSpPr>
          <p:cNvPr id="7" name="Rectangle 6"/>
          <p:cNvSpPr/>
          <p:nvPr/>
        </p:nvSpPr>
        <p:spPr>
          <a:xfrm>
            <a:off x="0" y="3935452"/>
            <a:ext cx="4037633" cy="923330"/>
          </a:xfrm>
          <a:prstGeom prst="rect">
            <a:avLst/>
          </a:prstGeom>
        </p:spPr>
        <p:txBody>
          <a:bodyPr wrap="square">
            <a:spAutoFit/>
          </a:bodyPr>
          <a:lstStyle/>
          <a:p>
            <a:r>
              <a:rPr lang="en-GB" dirty="0" err="1"/>
              <a:t>Sextus</a:t>
            </a:r>
            <a:r>
              <a:rPr lang="en-GB" dirty="0"/>
              <a:t> Tiberius </a:t>
            </a:r>
            <a:r>
              <a:rPr lang="en-GB" dirty="0" err="1"/>
              <a:t>Ver</a:t>
            </a:r>
            <a:r>
              <a:rPr lang="en-GB" dirty="0"/>
              <a:t>() </a:t>
            </a:r>
            <a:r>
              <a:rPr lang="en-GB" i="1" dirty="0" err="1"/>
              <a:t>missicus</a:t>
            </a:r>
            <a:r>
              <a:rPr lang="en-GB" dirty="0"/>
              <a:t> has deposited an aureus to Mars in the altar at the entry of the temple(?)’</a:t>
            </a:r>
          </a:p>
        </p:txBody>
      </p:sp>
      <p:sp>
        <p:nvSpPr>
          <p:cNvPr id="8" name="Rectangle 7"/>
          <p:cNvSpPr/>
          <p:nvPr/>
        </p:nvSpPr>
        <p:spPr>
          <a:xfrm rot="5400000">
            <a:off x="7200900" y="4904948"/>
            <a:ext cx="3493264" cy="369332"/>
          </a:xfrm>
          <a:prstGeom prst="rect">
            <a:avLst/>
          </a:prstGeom>
        </p:spPr>
        <p:txBody>
          <a:bodyPr wrap="none">
            <a:spAutoFit/>
          </a:bodyPr>
          <a:lstStyle/>
          <a:p>
            <a:r>
              <a:rPr lang="en-GB" i="1" dirty="0"/>
              <a:t>AE</a:t>
            </a:r>
            <a:r>
              <a:rPr lang="en-GB" dirty="0"/>
              <a:t> 1946, 151; </a:t>
            </a:r>
            <a:r>
              <a:rPr lang="en-GB" i="1" cap="small" dirty="0"/>
              <a:t>CAG</a:t>
            </a:r>
            <a:r>
              <a:rPr lang="en-GB" dirty="0"/>
              <a:t> 13/2, p. 355</a:t>
            </a:r>
          </a:p>
        </p:txBody>
      </p:sp>
      <p:sp>
        <p:nvSpPr>
          <p:cNvPr id="9" name="Oval 8"/>
          <p:cNvSpPr/>
          <p:nvPr/>
        </p:nvSpPr>
        <p:spPr>
          <a:xfrm>
            <a:off x="6660232" y="1916832"/>
            <a:ext cx="792088" cy="1728192"/>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179512" y="5373216"/>
            <a:ext cx="3527632" cy="646331"/>
          </a:xfrm>
          <a:prstGeom prst="rect">
            <a:avLst/>
          </a:prstGeom>
        </p:spPr>
        <p:txBody>
          <a:bodyPr wrap="none">
            <a:spAutoFit/>
          </a:bodyPr>
          <a:lstStyle/>
          <a:p>
            <a:r>
              <a:rPr lang="en-GB" dirty="0"/>
              <a:t>three ‘</a:t>
            </a:r>
            <a:r>
              <a:rPr lang="en-GB" i="1" dirty="0" err="1"/>
              <a:t>loculi</a:t>
            </a:r>
            <a:r>
              <a:rPr lang="en-GB" i="1" dirty="0"/>
              <a:t>’  </a:t>
            </a:r>
            <a:r>
              <a:rPr lang="en-GB" dirty="0"/>
              <a:t>to receive offerings;</a:t>
            </a:r>
          </a:p>
          <a:p>
            <a:r>
              <a:rPr lang="de-DE" dirty="0"/>
              <a:t>at the entrance to the temple?</a:t>
            </a:r>
            <a:endParaRPr lang="en-GB" dirty="0"/>
          </a:p>
        </p:txBody>
      </p:sp>
      <p:pic>
        <p:nvPicPr>
          <p:cNvPr id="4" name="Picture 3"/>
          <p:cNvPicPr/>
          <p:nvPr/>
        </p:nvPicPr>
        <p:blipFill rotWithShape="1">
          <a:blip r:embed="rId3">
            <a:extLst>
              <a:ext uri="{BEBA8EAE-BF5A-486C-A8C5-ECC9F3942E4B}">
                <a14:imgProps xmlns:a14="http://schemas.microsoft.com/office/drawing/2010/main">
                  <a14:imgLayer r:embed="rId4">
                    <a14:imgEffect>
                      <a14:backgroundRemoval t="19929" b="98932" l="17465" r="81127">
                        <a14:foregroundMark x1="17746" y1="22776" x2="17746" y2="22776"/>
                        <a14:foregroundMark x1="33239" y1="93060" x2="33239" y2="93060"/>
                        <a14:foregroundMark x1="41690" y1="97153" x2="41690" y2="97153"/>
                        <a14:foregroundMark x1="45352" y1="96085" x2="45352" y2="96085"/>
                        <a14:foregroundMark x1="79155" y1="87722" x2="79155" y2="87722"/>
                        <a14:foregroundMark x1="65915" y1="24733" x2="65915" y2="24733"/>
                        <a14:foregroundMark x1="81690" y1="22598" x2="81690" y2="22598"/>
                        <a14:foregroundMark x1="60000" y1="23310" x2="60000" y2="23310"/>
                        <a14:foregroundMark x1="51831" y1="19929" x2="51831" y2="19929"/>
                        <a14:foregroundMark x1="47606" y1="98932" x2="47606" y2="98932"/>
                      </a14:backgroundRemoval>
                    </a14:imgEffect>
                  </a14:imgLayer>
                </a14:imgProps>
              </a:ext>
            </a:extLst>
          </a:blip>
          <a:srcRect l="14125" t="21378" r="16220" b="2876"/>
          <a:stretch/>
        </p:blipFill>
        <p:spPr bwMode="auto">
          <a:xfrm>
            <a:off x="3491880" y="0"/>
            <a:ext cx="5455652" cy="683624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1769945"/>
      </p:ext>
    </p:extLst>
  </p:cSld>
  <p:clrMapOvr>
    <a:masterClrMapping/>
  </p:clrMapOvr>
  <p:transition spd="slow">
    <p:randomBar dir="vert"/>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27"/>
          <p:cNvPicPr/>
          <p:nvPr/>
        </p:nvPicPr>
        <p:blipFill rotWithShape="1">
          <a:blip r:embed="rId2" cstate="print">
            <a:extLst>
              <a:ext uri="{28A0092B-C50C-407E-A947-70E740481C1C}">
                <a14:useLocalDpi xmlns:a14="http://schemas.microsoft.com/office/drawing/2010/main" val="0"/>
              </a:ext>
            </a:extLst>
          </a:blip>
          <a:srcRect l="3276" b="54747"/>
          <a:stretch/>
        </p:blipFill>
        <p:spPr bwMode="auto">
          <a:xfrm>
            <a:off x="8028" y="0"/>
            <a:ext cx="9135972" cy="4869160"/>
          </a:xfrm>
          <a:prstGeom prst="rect">
            <a:avLst/>
          </a:prstGeom>
          <a:ln>
            <a:noFill/>
          </a:ln>
          <a:extLst>
            <a:ext uri="{53640926-AAD7-44D8-BBD7-CCE9431645EC}">
              <a14:shadowObscured xmlns:a14="http://schemas.microsoft.com/office/drawing/2010/main"/>
            </a:ext>
          </a:extLst>
        </p:spPr>
      </p:pic>
      <p:sp>
        <p:nvSpPr>
          <p:cNvPr id="9" name="Rectangle 8"/>
          <p:cNvSpPr/>
          <p:nvPr/>
        </p:nvSpPr>
        <p:spPr>
          <a:xfrm>
            <a:off x="611560" y="2708920"/>
            <a:ext cx="6624736" cy="35283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p:nvPr/>
        </p:nvPicPr>
        <p:blipFill rotWithShape="1">
          <a:blip r:embed="rId3" cstate="print">
            <a:extLst>
              <a:ext uri="{28A0092B-C50C-407E-A947-70E740481C1C}">
                <a14:useLocalDpi xmlns:a14="http://schemas.microsoft.com/office/drawing/2010/main" val="0"/>
              </a:ext>
            </a:extLst>
          </a:blip>
          <a:srcRect l="4279" t="1219" r="3160" b="1404"/>
          <a:stretch/>
        </p:blipFill>
        <p:spPr bwMode="auto">
          <a:xfrm>
            <a:off x="3999950" y="2924944"/>
            <a:ext cx="3113792" cy="3096344"/>
          </a:xfrm>
          <a:prstGeom prst="rect">
            <a:avLst/>
          </a:prstGeom>
          <a:ln w="28575"/>
          <a:extLst>
            <a:ext uri="{53640926-AAD7-44D8-BBD7-CCE9431645EC}">
              <a14:shadowObscured xmlns:a14="http://schemas.microsoft.com/office/drawing/2010/main"/>
            </a:ext>
          </a:extLst>
        </p:spPr>
        <p:style>
          <a:lnRef idx="1">
            <a:schemeClr val="dk1"/>
          </a:lnRef>
          <a:fillRef idx="2">
            <a:schemeClr val="dk1"/>
          </a:fillRef>
          <a:effectRef idx="1">
            <a:schemeClr val="dk1"/>
          </a:effectRef>
          <a:fontRef idx="minor">
            <a:schemeClr val="dk1"/>
          </a:fontRef>
        </p:style>
      </p:pic>
      <p:pic>
        <p:nvPicPr>
          <p:cNvPr id="6" name="Picture 5"/>
          <p:cNvPicPr/>
          <p:nvPr/>
        </p:nvPicPr>
        <p:blipFill rotWithShape="1">
          <a:blip r:embed="rId4" cstate="print">
            <a:extLst>
              <a:ext uri="{28A0092B-C50C-407E-A947-70E740481C1C}">
                <a14:useLocalDpi xmlns:a14="http://schemas.microsoft.com/office/drawing/2010/main" val="0"/>
              </a:ext>
            </a:extLst>
          </a:blip>
          <a:srcRect l="2371" r="5671"/>
          <a:stretch/>
        </p:blipFill>
        <p:spPr bwMode="auto">
          <a:xfrm>
            <a:off x="971600" y="3356992"/>
            <a:ext cx="3188915" cy="2664296"/>
          </a:xfrm>
          <a:prstGeom prst="rect">
            <a:avLst/>
          </a:prstGeom>
          <a:ln>
            <a:noFill/>
          </a:ln>
          <a:extLst>
            <a:ext uri="{53640926-AAD7-44D8-BBD7-CCE9431645EC}">
              <a14:shadowObscured xmlns:a14="http://schemas.microsoft.com/office/drawing/2010/main"/>
            </a:ext>
          </a:extLst>
        </p:spPr>
      </p:pic>
      <p:cxnSp>
        <p:nvCxnSpPr>
          <p:cNvPr id="8" name="Straight Arrow Connector 7"/>
          <p:cNvCxnSpPr/>
          <p:nvPr/>
        </p:nvCxnSpPr>
        <p:spPr>
          <a:xfrm flipH="1" flipV="1">
            <a:off x="3563764" y="5538616"/>
            <a:ext cx="872371" cy="99011"/>
          </a:xfrm>
          <a:prstGeom prst="straightConnector1">
            <a:avLst/>
          </a:prstGeom>
          <a:ln w="7620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11" name="Freeform 10"/>
          <p:cNvSpPr/>
          <p:nvPr/>
        </p:nvSpPr>
        <p:spPr>
          <a:xfrm>
            <a:off x="4224536" y="3757613"/>
            <a:ext cx="985838" cy="1471612"/>
          </a:xfrm>
          <a:custGeom>
            <a:avLst/>
            <a:gdLst>
              <a:gd name="connsiteX0" fmla="*/ 28575 w 985838"/>
              <a:gd name="connsiteY0" fmla="*/ 142875 h 1471612"/>
              <a:gd name="connsiteX1" fmla="*/ 0 w 985838"/>
              <a:gd name="connsiteY1" fmla="*/ 1471612 h 1471612"/>
              <a:gd name="connsiteX2" fmla="*/ 314325 w 985838"/>
              <a:gd name="connsiteY2" fmla="*/ 1457325 h 1471612"/>
              <a:gd name="connsiteX3" fmla="*/ 971550 w 985838"/>
              <a:gd name="connsiteY3" fmla="*/ 1471612 h 1471612"/>
              <a:gd name="connsiteX4" fmla="*/ 985838 w 985838"/>
              <a:gd name="connsiteY4" fmla="*/ 500062 h 1471612"/>
              <a:gd name="connsiteX5" fmla="*/ 900113 w 985838"/>
              <a:gd name="connsiteY5" fmla="*/ 428625 h 1471612"/>
              <a:gd name="connsiteX6" fmla="*/ 700088 w 985838"/>
              <a:gd name="connsiteY6" fmla="*/ 0 h 1471612"/>
              <a:gd name="connsiteX7" fmla="*/ 300038 w 985838"/>
              <a:gd name="connsiteY7" fmla="*/ 14287 h 1471612"/>
              <a:gd name="connsiteX8" fmla="*/ 28575 w 985838"/>
              <a:gd name="connsiteY8" fmla="*/ 142875 h 1471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838" h="1471612">
                <a:moveTo>
                  <a:pt x="28575" y="142875"/>
                </a:moveTo>
                <a:lnTo>
                  <a:pt x="0" y="1471612"/>
                </a:lnTo>
                <a:lnTo>
                  <a:pt x="314325" y="1457325"/>
                </a:lnTo>
                <a:lnTo>
                  <a:pt x="971550" y="1471612"/>
                </a:lnTo>
                <a:lnTo>
                  <a:pt x="985838" y="500062"/>
                </a:lnTo>
                <a:lnTo>
                  <a:pt x="900113" y="428625"/>
                </a:lnTo>
                <a:lnTo>
                  <a:pt x="700088" y="0"/>
                </a:lnTo>
                <a:lnTo>
                  <a:pt x="300038" y="14287"/>
                </a:lnTo>
                <a:lnTo>
                  <a:pt x="28575" y="142875"/>
                </a:lnTo>
                <a:close/>
              </a:path>
            </a:pathLst>
          </a:custGeom>
          <a:solidFill>
            <a:srgbClr val="FFC000">
              <a:alpha val="6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flipV="1">
            <a:off x="4572000" y="4777082"/>
            <a:ext cx="0" cy="944488"/>
          </a:xfrm>
          <a:prstGeom prst="straightConnector1">
            <a:avLst/>
          </a:prstGeom>
          <a:ln w="76200">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959112" y="6102709"/>
            <a:ext cx="2304256" cy="369332"/>
          </a:xfrm>
          <a:prstGeom prst="rect">
            <a:avLst/>
          </a:prstGeom>
          <a:noFill/>
        </p:spPr>
        <p:txBody>
          <a:bodyPr wrap="square" rtlCol="0">
            <a:spAutoFit/>
          </a:bodyPr>
          <a:lstStyle/>
          <a:p>
            <a:r>
              <a:rPr lang="de-DE" b="1" dirty="0">
                <a:solidFill>
                  <a:srgbClr val="FFFF00"/>
                </a:solidFill>
              </a:rPr>
              <a:t>FEMALE DEITIES</a:t>
            </a:r>
            <a:endParaRPr lang="en-GB" b="1" dirty="0">
              <a:solidFill>
                <a:srgbClr val="FFFF00"/>
              </a:solidFill>
            </a:endParaRPr>
          </a:p>
        </p:txBody>
      </p:sp>
      <p:cxnSp>
        <p:nvCxnSpPr>
          <p:cNvPr id="15" name="Straight Arrow Connector 14"/>
          <p:cNvCxnSpPr/>
          <p:nvPr/>
        </p:nvCxnSpPr>
        <p:spPr>
          <a:xfrm flipH="1" flipV="1">
            <a:off x="4932040" y="4869160"/>
            <a:ext cx="1224136" cy="1296144"/>
          </a:xfrm>
          <a:prstGeom prst="straightConnector1">
            <a:avLst/>
          </a:prstGeom>
          <a:ln w="22225">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1686409" y="6158978"/>
            <a:ext cx="3523965" cy="369332"/>
          </a:xfrm>
          <a:prstGeom prst="rect">
            <a:avLst/>
          </a:prstGeom>
          <a:noFill/>
        </p:spPr>
        <p:txBody>
          <a:bodyPr wrap="square" rtlCol="0">
            <a:spAutoFit/>
          </a:bodyPr>
          <a:lstStyle/>
          <a:p>
            <a:r>
              <a:rPr lang="de-DE" b="1" dirty="0">
                <a:solidFill>
                  <a:srgbClr val="00B0F0"/>
                </a:solidFill>
              </a:rPr>
              <a:t>ATTIS</a:t>
            </a:r>
            <a:endParaRPr lang="en-GB" b="1" dirty="0">
              <a:solidFill>
                <a:srgbClr val="00B0F0"/>
              </a:solidFill>
            </a:endParaRPr>
          </a:p>
        </p:txBody>
      </p:sp>
      <p:cxnSp>
        <p:nvCxnSpPr>
          <p:cNvPr id="18" name="Straight Arrow Connector 17"/>
          <p:cNvCxnSpPr/>
          <p:nvPr/>
        </p:nvCxnSpPr>
        <p:spPr>
          <a:xfrm flipV="1">
            <a:off x="2167706" y="4777082"/>
            <a:ext cx="1036142" cy="1388222"/>
          </a:xfrm>
          <a:prstGeom prst="straightConnector1">
            <a:avLst/>
          </a:prstGeom>
          <a:ln w="22225">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20" name="Freeform 19"/>
          <p:cNvSpPr/>
          <p:nvPr/>
        </p:nvSpPr>
        <p:spPr>
          <a:xfrm>
            <a:off x="2595761" y="3929063"/>
            <a:ext cx="1585913" cy="1957387"/>
          </a:xfrm>
          <a:custGeom>
            <a:avLst/>
            <a:gdLst>
              <a:gd name="connsiteX0" fmla="*/ 0 w 1585913"/>
              <a:gd name="connsiteY0" fmla="*/ 0 h 1957387"/>
              <a:gd name="connsiteX1" fmla="*/ 871538 w 1585913"/>
              <a:gd name="connsiteY1" fmla="*/ 142875 h 1957387"/>
              <a:gd name="connsiteX2" fmla="*/ 1528763 w 1585913"/>
              <a:gd name="connsiteY2" fmla="*/ 128587 h 1957387"/>
              <a:gd name="connsiteX3" fmla="*/ 1585913 w 1585913"/>
              <a:gd name="connsiteY3" fmla="*/ 985837 h 1957387"/>
              <a:gd name="connsiteX4" fmla="*/ 714375 w 1585913"/>
              <a:gd name="connsiteY4" fmla="*/ 1000125 h 1957387"/>
              <a:gd name="connsiteX5" fmla="*/ 714375 w 1585913"/>
              <a:gd name="connsiteY5" fmla="*/ 1957387 h 195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5913" h="1957387">
                <a:moveTo>
                  <a:pt x="0" y="0"/>
                </a:moveTo>
                <a:lnTo>
                  <a:pt x="871538" y="142875"/>
                </a:lnTo>
                <a:lnTo>
                  <a:pt x="1528763" y="128587"/>
                </a:lnTo>
                <a:lnTo>
                  <a:pt x="1585913" y="985837"/>
                </a:lnTo>
                <a:lnTo>
                  <a:pt x="714375" y="1000125"/>
                </a:lnTo>
                <a:lnTo>
                  <a:pt x="714375" y="1957387"/>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20"/>
          <p:cNvSpPr/>
          <p:nvPr/>
        </p:nvSpPr>
        <p:spPr>
          <a:xfrm>
            <a:off x="2538611" y="4000500"/>
            <a:ext cx="1271588" cy="1485900"/>
          </a:xfrm>
          <a:custGeom>
            <a:avLst/>
            <a:gdLst>
              <a:gd name="connsiteX0" fmla="*/ 128588 w 1271588"/>
              <a:gd name="connsiteY0" fmla="*/ 457200 h 1485900"/>
              <a:gd name="connsiteX1" fmla="*/ 485775 w 1271588"/>
              <a:gd name="connsiteY1" fmla="*/ 0 h 1485900"/>
              <a:gd name="connsiteX2" fmla="*/ 971550 w 1271588"/>
              <a:gd name="connsiteY2" fmla="*/ 0 h 1485900"/>
              <a:gd name="connsiteX3" fmla="*/ 1271588 w 1271588"/>
              <a:gd name="connsiteY3" fmla="*/ 742950 h 1485900"/>
              <a:gd name="connsiteX4" fmla="*/ 1271588 w 1271588"/>
              <a:gd name="connsiteY4" fmla="*/ 1042988 h 1485900"/>
              <a:gd name="connsiteX5" fmla="*/ 814388 w 1271588"/>
              <a:gd name="connsiteY5" fmla="*/ 1485900 h 1485900"/>
              <a:gd name="connsiteX6" fmla="*/ 314325 w 1271588"/>
              <a:gd name="connsiteY6" fmla="*/ 1414463 h 1485900"/>
              <a:gd name="connsiteX7" fmla="*/ 28575 w 1271588"/>
              <a:gd name="connsiteY7" fmla="*/ 1171575 h 1485900"/>
              <a:gd name="connsiteX8" fmla="*/ 0 w 1271588"/>
              <a:gd name="connsiteY8" fmla="*/ 857250 h 1485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1588" h="1485900">
                <a:moveTo>
                  <a:pt x="128588" y="457200"/>
                </a:moveTo>
                <a:lnTo>
                  <a:pt x="485775" y="0"/>
                </a:lnTo>
                <a:lnTo>
                  <a:pt x="971550" y="0"/>
                </a:lnTo>
                <a:lnTo>
                  <a:pt x="1271588" y="742950"/>
                </a:lnTo>
                <a:lnTo>
                  <a:pt x="1271588" y="1042988"/>
                </a:lnTo>
                <a:lnTo>
                  <a:pt x="814388" y="1485900"/>
                </a:lnTo>
                <a:lnTo>
                  <a:pt x="314325" y="1414463"/>
                </a:lnTo>
                <a:lnTo>
                  <a:pt x="28575" y="1171575"/>
                </a:lnTo>
                <a:lnTo>
                  <a:pt x="0" y="857250"/>
                </a:lnTo>
              </a:path>
            </a:pathLst>
          </a:custGeom>
          <a:solidFill>
            <a:srgbClr val="0070C0">
              <a:alpha val="3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2987824" y="6021288"/>
            <a:ext cx="3523965" cy="923330"/>
          </a:xfrm>
          <a:prstGeom prst="rect">
            <a:avLst/>
          </a:prstGeom>
          <a:noFill/>
        </p:spPr>
        <p:txBody>
          <a:bodyPr wrap="square" rtlCol="0">
            <a:spAutoFit/>
          </a:bodyPr>
          <a:lstStyle/>
          <a:p>
            <a:r>
              <a:rPr lang="de-DE" b="1" dirty="0">
                <a:solidFill>
                  <a:schemeClr val="tx2">
                    <a:lumMod val="60000"/>
                    <a:lumOff val="40000"/>
                  </a:schemeClr>
                </a:solidFill>
              </a:rPr>
              <a:t>MARS: street?</a:t>
            </a:r>
            <a:br>
              <a:rPr lang="de-DE" b="1" dirty="0">
                <a:solidFill>
                  <a:schemeClr val="tx2">
                    <a:lumMod val="60000"/>
                    <a:lumOff val="40000"/>
                  </a:schemeClr>
                </a:solidFill>
              </a:rPr>
            </a:br>
            <a:r>
              <a:rPr lang="de-DE" b="1" dirty="0">
                <a:solidFill>
                  <a:schemeClr val="tx2">
                    <a:lumMod val="60000"/>
                    <a:lumOff val="40000"/>
                  </a:schemeClr>
                </a:solidFill>
              </a:rPr>
              <a:t>MERCURY</a:t>
            </a:r>
            <a:br>
              <a:rPr lang="de-DE" b="1" dirty="0">
                <a:solidFill>
                  <a:schemeClr val="tx2">
                    <a:lumMod val="60000"/>
                    <a:lumOff val="40000"/>
                  </a:schemeClr>
                </a:solidFill>
              </a:rPr>
            </a:br>
            <a:r>
              <a:rPr lang="de-DE" b="1" dirty="0">
                <a:solidFill>
                  <a:schemeClr val="tx2">
                    <a:lumMod val="60000"/>
                    <a:lumOff val="40000"/>
                  </a:schemeClr>
                </a:solidFill>
              </a:rPr>
              <a:t>SILVANUS</a:t>
            </a:r>
            <a:endParaRPr lang="en-GB" b="1" dirty="0">
              <a:solidFill>
                <a:schemeClr val="tx2">
                  <a:lumMod val="60000"/>
                  <a:lumOff val="40000"/>
                </a:schemeClr>
              </a:solidFill>
            </a:endParaRPr>
          </a:p>
        </p:txBody>
      </p:sp>
      <p:sp>
        <p:nvSpPr>
          <p:cNvPr id="23" name="TextBox 22"/>
          <p:cNvSpPr txBox="1"/>
          <p:nvPr/>
        </p:nvSpPr>
        <p:spPr>
          <a:xfrm>
            <a:off x="0" y="6148876"/>
            <a:ext cx="3523965" cy="646331"/>
          </a:xfrm>
          <a:prstGeom prst="rect">
            <a:avLst/>
          </a:prstGeom>
          <a:noFill/>
        </p:spPr>
        <p:txBody>
          <a:bodyPr wrap="square" rtlCol="0">
            <a:spAutoFit/>
          </a:bodyPr>
          <a:lstStyle/>
          <a:p>
            <a:r>
              <a:rPr lang="de-DE" b="1" dirty="0">
                <a:solidFill>
                  <a:schemeClr val="accent4">
                    <a:lumMod val="20000"/>
                    <a:lumOff val="80000"/>
                  </a:schemeClr>
                </a:solidFill>
              </a:rPr>
              <a:t>SILVANUS</a:t>
            </a:r>
            <a:br>
              <a:rPr lang="de-DE" b="1" dirty="0">
                <a:solidFill>
                  <a:schemeClr val="accent4">
                    <a:lumMod val="20000"/>
                    <a:lumOff val="80000"/>
                  </a:schemeClr>
                </a:solidFill>
              </a:rPr>
            </a:br>
            <a:r>
              <a:rPr lang="de-DE" b="1" dirty="0">
                <a:solidFill>
                  <a:schemeClr val="accent4">
                    <a:lumMod val="20000"/>
                    <a:lumOff val="80000"/>
                  </a:schemeClr>
                </a:solidFill>
              </a:rPr>
              <a:t>SUCELLOS</a:t>
            </a:r>
            <a:endParaRPr lang="en-GB" b="1" dirty="0">
              <a:solidFill>
                <a:schemeClr val="accent4">
                  <a:lumMod val="20000"/>
                  <a:lumOff val="80000"/>
                </a:schemeClr>
              </a:solidFill>
            </a:endParaRPr>
          </a:p>
        </p:txBody>
      </p:sp>
      <p:sp>
        <p:nvSpPr>
          <p:cNvPr id="24" name="TextBox 23"/>
          <p:cNvSpPr txBox="1"/>
          <p:nvPr/>
        </p:nvSpPr>
        <p:spPr>
          <a:xfrm>
            <a:off x="7236296" y="4907756"/>
            <a:ext cx="1907704" cy="2031325"/>
          </a:xfrm>
          <a:prstGeom prst="rect">
            <a:avLst/>
          </a:prstGeom>
          <a:noFill/>
        </p:spPr>
        <p:txBody>
          <a:bodyPr wrap="square" rtlCol="0">
            <a:spAutoFit/>
          </a:bodyPr>
          <a:lstStyle/>
          <a:p>
            <a:pPr algn="r"/>
            <a:r>
              <a:rPr lang="de-DE" dirty="0">
                <a:solidFill>
                  <a:schemeClr val="bg2">
                    <a:lumMod val="10000"/>
                    <a:lumOff val="90000"/>
                  </a:schemeClr>
                </a:solidFill>
                <a:effectLst>
                  <a:outerShdw blurRad="38100" dist="38100" dir="2700000" algn="tl">
                    <a:srgbClr val="000000">
                      <a:alpha val="43137"/>
                    </a:srgbClr>
                  </a:outerShdw>
                </a:effectLst>
              </a:rPr>
              <a:t>male activities surrounding a ‚female‘ sanctuary</a:t>
            </a:r>
          </a:p>
          <a:p>
            <a:pPr algn="r"/>
            <a:r>
              <a:rPr lang="de-DE" dirty="0">
                <a:solidFill>
                  <a:schemeClr val="bg2">
                    <a:lumMod val="10000"/>
                    <a:lumOff val="90000"/>
                  </a:schemeClr>
                </a:solidFill>
                <a:effectLst>
                  <a:outerShdw blurRad="38100" dist="38100" dir="2700000" algn="tl">
                    <a:srgbClr val="000000">
                      <a:alpha val="43137"/>
                    </a:srgbClr>
                  </a:outerShdw>
                </a:effectLst>
              </a:rPr>
              <a:t>also: male, non initiate interpretations</a:t>
            </a:r>
            <a:endParaRPr lang="en-GB" dirty="0">
              <a:solidFill>
                <a:schemeClr val="bg2">
                  <a:lumMod val="10000"/>
                  <a:lumOff val="90000"/>
                </a:schemeClr>
              </a:solidFill>
              <a:effectLst>
                <a:outerShdw blurRad="38100" dist="38100" dir="2700000" algn="tl">
                  <a:srgbClr val="000000">
                    <a:alpha val="43137"/>
                  </a:srgbClr>
                </a:outerShdw>
              </a:effectLst>
            </a:endParaRPr>
          </a:p>
        </p:txBody>
      </p:sp>
      <p:cxnSp>
        <p:nvCxnSpPr>
          <p:cNvPr id="25" name="Straight Arrow Connector 24"/>
          <p:cNvCxnSpPr/>
          <p:nvPr/>
        </p:nvCxnSpPr>
        <p:spPr>
          <a:xfrm flipH="1" flipV="1">
            <a:off x="5364089" y="5637627"/>
            <a:ext cx="225738" cy="465082"/>
          </a:xfrm>
          <a:prstGeom prst="straightConnector1">
            <a:avLst/>
          </a:prstGeom>
          <a:ln w="7620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H="1" flipV="1">
            <a:off x="4717456" y="5637628"/>
            <a:ext cx="467394" cy="83942"/>
          </a:xfrm>
          <a:prstGeom prst="straightConnector1">
            <a:avLst/>
          </a:prstGeom>
          <a:ln w="76200">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flipV="1">
            <a:off x="3214694" y="4869160"/>
            <a:ext cx="467394" cy="380166"/>
          </a:xfrm>
          <a:prstGeom prst="straightConnector1">
            <a:avLst/>
          </a:prstGeom>
          <a:ln w="76200">
            <a:solidFill>
              <a:srgbClr val="0070C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28803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ircle(out)">
                                      <p:cBhvr>
                                        <p:cTn id="7" dur="1750"/>
                                        <p:tgtEl>
                                          <p:spTgt spid="11"/>
                                        </p:tgtEl>
                                      </p:cBhvr>
                                    </p:animEffect>
                                  </p:childTnLst>
                                </p:cTn>
                              </p:par>
                              <p:par>
                                <p:cTn id="8" presetID="6" presetClass="entr" presetSubtype="32"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circle(out)">
                                      <p:cBhvr>
                                        <p:cTn id="10" dur="1750"/>
                                        <p:tgtEl>
                                          <p:spTgt spid="13"/>
                                        </p:tgtEl>
                                      </p:cBhvr>
                                    </p:animEffect>
                                  </p:childTnLst>
                                </p:cTn>
                              </p:par>
                              <p:par>
                                <p:cTn id="11" presetID="6" presetClass="entr" presetSubtype="32"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circle(out)">
                                      <p:cBhvr>
                                        <p:cTn id="13" dur="1750"/>
                                        <p:tgtEl>
                                          <p:spTgt spid="15"/>
                                        </p:tgtEl>
                                      </p:cBhvr>
                                    </p:animEffect>
                                  </p:childTnLst>
                                </p:cTn>
                              </p:par>
                              <p:par>
                                <p:cTn id="14" presetID="6" presetClass="entr" presetSubtype="32" fill="hold" grpId="0" nodeType="with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circle(out)">
                                      <p:cBhvr>
                                        <p:cTn id="16" dur="1750"/>
                                        <p:tgtEl>
                                          <p:spTgt spid="17"/>
                                        </p:tgtEl>
                                      </p:cBhvr>
                                    </p:animEffect>
                                  </p:childTnLst>
                                </p:cTn>
                              </p:par>
                              <p:par>
                                <p:cTn id="17" presetID="6" presetClass="entr" presetSubtype="32"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circle(out)">
                                      <p:cBhvr>
                                        <p:cTn id="19" dur="1750"/>
                                        <p:tgtEl>
                                          <p:spTgt spid="18"/>
                                        </p:tgtEl>
                                      </p:cBhvr>
                                    </p:animEffect>
                                  </p:childTnLst>
                                </p:cTn>
                              </p:par>
                              <p:par>
                                <p:cTn id="20" presetID="6" presetClass="entr" presetSubtype="32" fill="hold" grpId="0" nodeType="with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circle(out)">
                                      <p:cBhvr>
                                        <p:cTn id="22" dur="1750"/>
                                        <p:tgtEl>
                                          <p:spTgt spid="20"/>
                                        </p:tgtEl>
                                      </p:cBhvr>
                                    </p:animEffect>
                                  </p:childTnLst>
                                </p:cTn>
                              </p:par>
                              <p:par>
                                <p:cTn id="23" presetID="6" presetClass="entr" presetSubtype="32" fill="hold" grpId="0"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circle(out)">
                                      <p:cBhvr>
                                        <p:cTn id="25" dur="1750"/>
                                        <p:tgtEl>
                                          <p:spTgt spid="21"/>
                                        </p:tgtEl>
                                      </p:cBhvr>
                                    </p:animEffect>
                                  </p:childTnLst>
                                </p:cTn>
                              </p:par>
                              <p:par>
                                <p:cTn id="26" presetID="6" presetClass="entr" presetSubtype="32" fill="hold" grpId="0" nodeType="with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circle(out)">
                                      <p:cBhvr>
                                        <p:cTn id="28" dur="1750"/>
                                        <p:tgtEl>
                                          <p:spTgt spid="22"/>
                                        </p:tgtEl>
                                      </p:cBhvr>
                                    </p:animEffect>
                                  </p:childTnLst>
                                </p:cTn>
                              </p:par>
                              <p:par>
                                <p:cTn id="29" presetID="6" presetClass="entr" presetSubtype="32" fill="hold" grpId="0" nodeType="withEffect">
                                  <p:stCondLst>
                                    <p:cond delay="0"/>
                                  </p:stCondLst>
                                  <p:childTnLst>
                                    <p:set>
                                      <p:cBhvr>
                                        <p:cTn id="30" dur="1" fill="hold">
                                          <p:stCondLst>
                                            <p:cond delay="0"/>
                                          </p:stCondLst>
                                        </p:cTn>
                                        <p:tgtEl>
                                          <p:spTgt spid="23"/>
                                        </p:tgtEl>
                                        <p:attrNameLst>
                                          <p:attrName>style.visibility</p:attrName>
                                        </p:attrNameLst>
                                      </p:cBhvr>
                                      <p:to>
                                        <p:strVal val="visible"/>
                                      </p:to>
                                    </p:set>
                                    <p:animEffect transition="in" filter="circle(out)">
                                      <p:cBhvr>
                                        <p:cTn id="31" dur="1750"/>
                                        <p:tgtEl>
                                          <p:spTgt spid="23"/>
                                        </p:tgtEl>
                                      </p:cBhvr>
                                    </p:animEffect>
                                  </p:childTnLst>
                                </p:cTn>
                              </p:par>
                            </p:childTnLst>
                          </p:cTn>
                        </p:par>
                        <p:par>
                          <p:cTn id="32" fill="hold">
                            <p:stCondLst>
                              <p:cond delay="1750"/>
                            </p:stCondLst>
                            <p:childTnLst>
                              <p:par>
                                <p:cTn id="33" presetID="42" presetClass="entr" presetSubtype="0" fill="hold" grpId="0" nodeType="after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fade">
                                      <p:cBhvr>
                                        <p:cTn id="35" dur="1000"/>
                                        <p:tgtEl>
                                          <p:spTgt spid="24"/>
                                        </p:tgtEl>
                                      </p:cBhvr>
                                    </p:animEffect>
                                    <p:anim calcmode="lin" valueType="num">
                                      <p:cBhvr>
                                        <p:cTn id="36" dur="1000" fill="hold"/>
                                        <p:tgtEl>
                                          <p:spTgt spid="24"/>
                                        </p:tgtEl>
                                        <p:attrNameLst>
                                          <p:attrName>ppt_x</p:attrName>
                                        </p:attrNameLst>
                                      </p:cBhvr>
                                      <p:tavLst>
                                        <p:tav tm="0">
                                          <p:val>
                                            <p:strVal val="#ppt_x"/>
                                          </p:val>
                                        </p:tav>
                                        <p:tav tm="100000">
                                          <p:val>
                                            <p:strVal val="#ppt_x"/>
                                          </p:val>
                                        </p:tav>
                                      </p:tavLst>
                                    </p:anim>
                                    <p:anim calcmode="lin" valueType="num">
                                      <p:cBhvr>
                                        <p:cTn id="37"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p:bldP spid="17" grpId="0"/>
      <p:bldP spid="20" grpId="0" animBg="1"/>
      <p:bldP spid="21" grpId="0" animBg="1"/>
      <p:bldP spid="22" grpId="0"/>
      <p:bldP spid="23" grpId="0"/>
      <p:bldP spid="24"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www.giteduviguier.fr/resources/glanum.jpg"/>
          <p:cNvPicPr>
            <a:picLocks noChangeAspect="1" noChangeArrowheads="1"/>
          </p:cNvPicPr>
          <p:nvPr/>
        </p:nvPicPr>
        <p:blipFill>
          <a:blip r:embed="rId2" cstate="print"/>
          <a:srcRect/>
          <a:stretch>
            <a:fillRect/>
          </a:stretch>
        </p:blipFill>
        <p:spPr bwMode="auto">
          <a:xfrm>
            <a:off x="0" y="0"/>
            <a:ext cx="9137665" cy="6858000"/>
          </a:xfrm>
          <a:prstGeom prst="rect">
            <a:avLst/>
          </a:prstGeom>
          <a:noFill/>
        </p:spPr>
      </p:pic>
      <p:sp>
        <p:nvSpPr>
          <p:cNvPr id="110594"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Glanum</a:t>
            </a:r>
            <a:r>
              <a:rPr kumimoji="0" lang="de-DE" sz="3600" dirty="0">
                <a:solidFill>
                  <a:schemeClr val="tx2"/>
                </a:solidFill>
                <a:latin typeface="Tahoma" pitchFamily="34" charset="0"/>
              </a:rPr>
              <a:t> - </a:t>
            </a:r>
            <a:r>
              <a:rPr kumimoji="0" lang="de-DE" sz="3600" dirty="0" err="1">
                <a:solidFill>
                  <a:schemeClr val="tx2"/>
                </a:solidFill>
                <a:latin typeface="Tahoma" pitchFamily="34" charset="0"/>
              </a:rPr>
              <a:t>summary</a:t>
            </a:r>
            <a:endParaRPr kumimoji="0" lang="de-DE" sz="3600" dirty="0">
              <a:solidFill>
                <a:schemeClr val="tx2"/>
              </a:solidFill>
              <a:latin typeface="Tahoma" pitchFamily="34" charset="0"/>
            </a:endParaRPr>
          </a:p>
        </p:txBody>
      </p:sp>
      <p:pic>
        <p:nvPicPr>
          <p:cNvPr id="110601" name="Picture 9" descr="C:\Eigene Dateien\FERCAN\Glanum Valetudo Temple.JPG"/>
          <p:cNvPicPr>
            <a:picLocks noChangeAspect="1" noChangeArrowheads="1"/>
          </p:cNvPicPr>
          <p:nvPr/>
        </p:nvPicPr>
        <p:blipFill>
          <a:blip r:embed="rId3" cstate="print">
            <a:lum bright="42000" contrast="60000"/>
            <a:grayscl/>
          </a:blip>
          <a:srcRect l="5139" t="81082" r="21625" b="1274"/>
          <a:stretch>
            <a:fillRect/>
          </a:stretch>
        </p:blipFill>
        <p:spPr bwMode="auto">
          <a:xfrm>
            <a:off x="3260179" y="846396"/>
            <a:ext cx="4055021" cy="1066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0602" name="Picture 10" descr="C:\Eigene Dateien\FERCAN\glanum044b mausoleum.jpg"/>
          <p:cNvPicPr>
            <a:picLocks noChangeAspect="1" noChangeArrowheads="1"/>
          </p:cNvPicPr>
          <p:nvPr/>
        </p:nvPicPr>
        <p:blipFill>
          <a:blip r:embed="rId4" cstate="print"/>
          <a:srcRect l="9839" r="11111" b="8000"/>
          <a:stretch>
            <a:fillRect/>
          </a:stretch>
        </p:blipFill>
        <p:spPr bwMode="auto">
          <a:xfrm>
            <a:off x="7108927" y="0"/>
            <a:ext cx="1944586" cy="31409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13" descr="C:\Eigene Dateien\FERCAN\Glanum Silvanus Altar Icono.JPG"/>
          <p:cNvPicPr>
            <a:picLocks noChangeAspect="1" noChangeArrowheads="1"/>
          </p:cNvPicPr>
          <p:nvPr/>
        </p:nvPicPr>
        <p:blipFill>
          <a:blip r:embed="rId5" cstate="print"/>
          <a:srcRect/>
          <a:stretch>
            <a:fillRect/>
          </a:stretch>
        </p:blipFill>
        <p:spPr bwMode="auto">
          <a:xfrm>
            <a:off x="7020272" y="4349176"/>
            <a:ext cx="2088232" cy="2432623"/>
          </a:xfrm>
          <a:prstGeom prst="rect">
            <a:avLst/>
          </a:prstGeom>
          <a:noFill/>
        </p:spPr>
      </p:pic>
      <p:pic>
        <p:nvPicPr>
          <p:cNvPr id="3" name="Picture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499597" y="3416784"/>
            <a:ext cx="3967976" cy="2975982"/>
          </a:xfrm>
          <a:prstGeom prst="rect">
            <a:avLst/>
          </a:prstGeom>
        </p:spPr>
      </p:pic>
      <p:sp>
        <p:nvSpPr>
          <p:cNvPr id="110604" name="Rectangle 12"/>
          <p:cNvSpPr>
            <a:spLocks noChangeArrowheads="1"/>
          </p:cNvSpPr>
          <p:nvPr/>
        </p:nvSpPr>
        <p:spPr bwMode="auto">
          <a:xfrm>
            <a:off x="1907704" y="2041908"/>
            <a:ext cx="5760640" cy="4123395"/>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marL="342900" indent="-342900">
              <a:spcBef>
                <a:spcPct val="20000"/>
              </a:spcBef>
              <a:buClr>
                <a:schemeClr val="accent1"/>
              </a:buClr>
              <a:buFontTx/>
              <a:buChar char="•"/>
            </a:pPr>
            <a:r>
              <a:rPr lang="de-DE" sz="2000" dirty="0" err="1">
                <a:solidFill>
                  <a:srgbClr val="FFFF00"/>
                </a:solidFill>
                <a:effectLst>
                  <a:outerShdw blurRad="38100" dist="38100" dir="2700000" algn="tl">
                    <a:srgbClr val="FFFFFF"/>
                  </a:outerShdw>
                </a:effectLst>
                <a:latin typeface="Tahoma" pitchFamily="34" charset="0"/>
              </a:rPr>
              <a:t>Glanum‘s</a:t>
            </a:r>
            <a:r>
              <a:rPr lang="de-DE" sz="2000" dirty="0">
                <a:solidFill>
                  <a:srgbClr val="FFFF00"/>
                </a:solidFill>
                <a:effectLst>
                  <a:outerShdw blurRad="38100" dist="38100" dir="2700000" algn="tl">
                    <a:srgbClr val="FFFFFF"/>
                  </a:outerShdw>
                </a:effectLst>
                <a:latin typeface="Tahoma" pitchFamily="34" charset="0"/>
              </a:rPr>
              <a:t> </a:t>
            </a:r>
            <a:r>
              <a:rPr lang="de-DE" sz="2000" dirty="0" err="1">
                <a:solidFill>
                  <a:srgbClr val="FFFF00"/>
                </a:solidFill>
                <a:effectLst>
                  <a:outerShdw blurRad="38100" dist="38100" dir="2700000" algn="tl">
                    <a:srgbClr val="FFFFFF"/>
                  </a:outerShdw>
                </a:effectLst>
                <a:latin typeface="Tahoma" pitchFamily="34" charset="0"/>
              </a:rPr>
              <a:t>religious</a:t>
            </a:r>
            <a:r>
              <a:rPr lang="de-DE" sz="2000" dirty="0">
                <a:solidFill>
                  <a:srgbClr val="FFFF00"/>
                </a:solidFill>
                <a:effectLst>
                  <a:outerShdw blurRad="38100" dist="38100" dir="2700000" algn="tl">
                    <a:srgbClr val="FFFFFF"/>
                  </a:outerShdw>
                </a:effectLst>
                <a:latin typeface="Tahoma" pitchFamily="34" charset="0"/>
              </a:rPr>
              <a:t> </a:t>
            </a:r>
            <a:r>
              <a:rPr lang="de-DE" sz="2000" dirty="0" err="1">
                <a:solidFill>
                  <a:srgbClr val="FFFF00"/>
                </a:solidFill>
                <a:effectLst>
                  <a:outerShdw blurRad="38100" dist="38100" dir="2700000" algn="tl">
                    <a:srgbClr val="FFFFFF"/>
                  </a:outerShdw>
                </a:effectLst>
                <a:latin typeface="Tahoma" pitchFamily="34" charset="0"/>
              </a:rPr>
              <a:t>identity</a:t>
            </a:r>
            <a:r>
              <a:rPr lang="de-DE" sz="2000" dirty="0">
                <a:solidFill>
                  <a:srgbClr val="FFFF00"/>
                </a:solidFill>
                <a:effectLst>
                  <a:outerShdw blurRad="38100" dist="38100" dir="2700000" algn="tl">
                    <a:srgbClr val="FFFFFF"/>
                  </a:outerShdw>
                </a:effectLst>
                <a:latin typeface="Tahoma" pitchFamily="34" charset="0"/>
              </a:rPr>
              <a:t> </a:t>
            </a:r>
            <a:r>
              <a:rPr lang="de-DE" sz="2000" dirty="0" err="1">
                <a:solidFill>
                  <a:srgbClr val="FFFF00"/>
                </a:solidFill>
                <a:effectLst>
                  <a:outerShdw blurRad="38100" dist="38100" dir="2700000" algn="tl">
                    <a:srgbClr val="FFFFFF"/>
                  </a:outerShdw>
                </a:effectLst>
                <a:latin typeface="Tahoma" pitchFamily="34" charset="0"/>
              </a:rPr>
              <a:t>seems</a:t>
            </a:r>
            <a:r>
              <a:rPr lang="de-DE" sz="2000" dirty="0">
                <a:solidFill>
                  <a:srgbClr val="FFFF00"/>
                </a:solidFill>
                <a:effectLst>
                  <a:outerShdw blurRad="38100" dist="38100" dir="2700000" algn="tl">
                    <a:srgbClr val="FFFFFF"/>
                  </a:outerShdw>
                </a:effectLst>
                <a:latin typeface="Tahoma" pitchFamily="34" charset="0"/>
              </a:rPr>
              <a:t> to </a:t>
            </a:r>
            <a:r>
              <a:rPr lang="de-DE" sz="2000" dirty="0" err="1">
                <a:solidFill>
                  <a:srgbClr val="FFFF00"/>
                </a:solidFill>
                <a:effectLst>
                  <a:outerShdw blurRad="38100" dist="38100" dir="2700000" algn="tl">
                    <a:srgbClr val="FFFFFF"/>
                  </a:outerShdw>
                </a:effectLst>
                <a:latin typeface="Tahoma" pitchFamily="34" charset="0"/>
              </a:rPr>
              <a:t>be</a:t>
            </a:r>
            <a:r>
              <a:rPr lang="de-DE" sz="2000" dirty="0">
                <a:solidFill>
                  <a:srgbClr val="FFFF00"/>
                </a:solidFill>
                <a:effectLst>
                  <a:outerShdw blurRad="38100" dist="38100" dir="2700000" algn="tl">
                    <a:srgbClr val="FFFFFF"/>
                  </a:outerShdw>
                </a:effectLst>
                <a:latin typeface="Tahoma" pitchFamily="34" charset="0"/>
              </a:rPr>
              <a:t> </a:t>
            </a:r>
            <a:r>
              <a:rPr lang="de-DE" sz="2000" dirty="0" err="1">
                <a:solidFill>
                  <a:srgbClr val="FFFF00"/>
                </a:solidFill>
                <a:effectLst>
                  <a:outerShdw blurRad="38100" dist="38100" dir="2700000" algn="tl">
                    <a:srgbClr val="FFFFFF"/>
                  </a:outerShdw>
                </a:effectLst>
                <a:latin typeface="Tahoma" pitchFamily="34" charset="0"/>
              </a:rPr>
              <a:t>changing</a:t>
            </a:r>
            <a:r>
              <a:rPr lang="de-DE" sz="2000" dirty="0">
                <a:solidFill>
                  <a:srgbClr val="FFFF00"/>
                </a:solidFill>
                <a:effectLst>
                  <a:outerShdw blurRad="38100" dist="38100" dir="2700000" algn="tl">
                    <a:srgbClr val="FFFFFF"/>
                  </a:outerShdw>
                </a:effectLst>
                <a:latin typeface="Tahoma" pitchFamily="34" charset="0"/>
              </a:rPr>
              <a:t> in </a:t>
            </a:r>
            <a:r>
              <a:rPr lang="de-DE" sz="2000" dirty="0" err="1">
                <a:solidFill>
                  <a:srgbClr val="FFFF00"/>
                </a:solidFill>
                <a:effectLst>
                  <a:outerShdw blurRad="38100" dist="38100" dir="2700000" algn="tl">
                    <a:srgbClr val="FFFFFF"/>
                  </a:outerShdw>
                </a:effectLst>
                <a:latin typeface="Tahoma" pitchFamily="34" charset="0"/>
              </a:rPr>
              <a:t>the</a:t>
            </a:r>
            <a:r>
              <a:rPr lang="de-DE" sz="2000" dirty="0">
                <a:solidFill>
                  <a:srgbClr val="FFFF00"/>
                </a:solidFill>
                <a:effectLst>
                  <a:outerShdw blurRad="38100" dist="38100" dir="2700000" algn="tl">
                    <a:srgbClr val="FFFFFF"/>
                  </a:outerShdw>
                </a:effectLst>
                <a:latin typeface="Tahoma" pitchFamily="34" charset="0"/>
              </a:rPr>
              <a:t> Roman </a:t>
            </a:r>
            <a:r>
              <a:rPr lang="de-DE" sz="2000" dirty="0" err="1">
                <a:solidFill>
                  <a:srgbClr val="FFFF00"/>
                </a:solidFill>
                <a:effectLst>
                  <a:outerShdw blurRad="38100" dist="38100" dir="2700000" algn="tl">
                    <a:srgbClr val="FFFFFF"/>
                  </a:outerShdw>
                </a:effectLst>
                <a:latin typeface="Tahoma" pitchFamily="34" charset="0"/>
              </a:rPr>
              <a:t>period</a:t>
            </a:r>
            <a:r>
              <a:rPr lang="de-DE" sz="2000" dirty="0">
                <a:solidFill>
                  <a:srgbClr val="FFFF00"/>
                </a:solidFill>
                <a:effectLst>
                  <a:outerShdw blurRad="38100" dist="38100" dir="2700000" algn="tl">
                    <a:srgbClr val="FFFFFF"/>
                  </a:outerShdw>
                </a:effectLst>
                <a:latin typeface="Tahoma" pitchFamily="34" charset="0"/>
              </a:rPr>
              <a:t>, </a:t>
            </a:r>
            <a:br>
              <a:rPr lang="de-DE" sz="2000" dirty="0">
                <a:solidFill>
                  <a:srgbClr val="FFFF00"/>
                </a:solidFill>
                <a:effectLst>
                  <a:outerShdw blurRad="38100" dist="38100" dir="2700000" algn="tl">
                    <a:srgbClr val="FFFFFF"/>
                  </a:outerShdw>
                </a:effectLst>
                <a:latin typeface="Tahoma" pitchFamily="34" charset="0"/>
              </a:rPr>
            </a:br>
            <a:r>
              <a:rPr lang="de-DE" sz="2000" dirty="0">
                <a:solidFill>
                  <a:srgbClr val="FFFF00"/>
                </a:solidFill>
                <a:effectLst>
                  <a:outerShdw blurRad="38100" dist="38100" dir="2700000" algn="tl">
                    <a:srgbClr val="FFFFFF"/>
                  </a:outerShdw>
                </a:effectLst>
                <a:latin typeface="Tahoma" pitchFamily="34" charset="0"/>
              </a:rPr>
              <a:t>But </a:t>
            </a:r>
            <a:r>
              <a:rPr lang="de-DE" sz="2000" dirty="0" err="1">
                <a:solidFill>
                  <a:srgbClr val="FFFF00"/>
                </a:solidFill>
                <a:effectLst>
                  <a:outerShdw blurRad="38100" dist="38100" dir="2700000" algn="tl">
                    <a:srgbClr val="FFFFFF"/>
                  </a:outerShdw>
                </a:effectLst>
                <a:latin typeface="Tahoma" pitchFamily="34" charset="0"/>
              </a:rPr>
              <a:t>how</a:t>
            </a:r>
            <a:r>
              <a:rPr lang="de-DE" sz="2000" dirty="0">
                <a:solidFill>
                  <a:srgbClr val="FFFF00"/>
                </a:solidFill>
                <a:effectLst>
                  <a:outerShdw blurRad="38100" dist="38100" dir="2700000" algn="tl">
                    <a:srgbClr val="FFFFFF"/>
                  </a:outerShdw>
                </a:effectLst>
                <a:latin typeface="Tahoma" pitchFamily="34" charset="0"/>
              </a:rPr>
              <a:t> and </a:t>
            </a:r>
            <a:r>
              <a:rPr lang="de-DE" sz="2000" dirty="0" err="1">
                <a:solidFill>
                  <a:srgbClr val="FFFF00"/>
                </a:solidFill>
                <a:effectLst>
                  <a:outerShdw blurRad="38100" dist="38100" dir="2700000" algn="tl">
                    <a:srgbClr val="FFFFFF"/>
                  </a:outerShdw>
                </a:effectLst>
                <a:latin typeface="Tahoma" pitchFamily="34" charset="0"/>
              </a:rPr>
              <a:t>why</a:t>
            </a:r>
            <a:r>
              <a:rPr lang="de-DE" sz="2000" dirty="0">
                <a:solidFill>
                  <a:srgbClr val="FFFF00"/>
                </a:solidFill>
                <a:effectLst>
                  <a:outerShdw blurRad="38100" dist="38100" dir="2700000" algn="tl">
                    <a:srgbClr val="FFFFFF"/>
                  </a:outerShdw>
                </a:effectLst>
                <a:latin typeface="Tahoma" pitchFamily="34" charset="0"/>
              </a:rPr>
              <a:t> and </a:t>
            </a:r>
            <a:r>
              <a:rPr lang="de-DE" sz="2000" dirty="0" err="1">
                <a:solidFill>
                  <a:srgbClr val="FFFF00"/>
                </a:solidFill>
                <a:effectLst>
                  <a:outerShdw blurRad="38100" dist="38100" dir="2700000" algn="tl">
                    <a:srgbClr val="FFFFFF"/>
                  </a:outerShdw>
                </a:effectLst>
                <a:latin typeface="Tahoma" pitchFamily="34" charset="0"/>
              </a:rPr>
              <a:t>who</a:t>
            </a:r>
            <a:r>
              <a:rPr lang="de-DE" sz="2000" dirty="0">
                <a:solidFill>
                  <a:srgbClr val="FFFF00"/>
                </a:solidFill>
                <a:effectLst>
                  <a:outerShdw blurRad="38100" dist="38100" dir="2700000" algn="tl">
                    <a:srgbClr val="FFFFFF"/>
                  </a:outerShdw>
                </a:effectLst>
                <a:latin typeface="Tahoma" pitchFamily="34" charset="0"/>
              </a:rPr>
              <a:t> is </a:t>
            </a:r>
            <a:r>
              <a:rPr lang="de-DE" sz="2000" dirty="0" err="1">
                <a:solidFill>
                  <a:srgbClr val="FFFF00"/>
                </a:solidFill>
                <a:effectLst>
                  <a:outerShdw blurRad="38100" dist="38100" dir="2700000" algn="tl">
                    <a:srgbClr val="FFFFFF"/>
                  </a:outerShdw>
                </a:effectLst>
                <a:latin typeface="Tahoma" pitchFamily="34" charset="0"/>
              </a:rPr>
              <a:t>responsible</a:t>
            </a:r>
            <a:r>
              <a:rPr lang="de-DE" sz="2000" dirty="0">
                <a:solidFill>
                  <a:srgbClr val="FFFF00"/>
                </a:solidFill>
                <a:effectLst>
                  <a:outerShdw blurRad="38100" dist="38100" dir="2700000" algn="tl">
                    <a:srgbClr val="FFFFFF"/>
                  </a:outerShdw>
                </a:effectLst>
                <a:latin typeface="Tahoma" pitchFamily="34" charset="0"/>
              </a:rPr>
              <a:t>…?</a:t>
            </a:r>
          </a:p>
          <a:p>
            <a:pPr marL="342900" indent="-342900">
              <a:spcBef>
                <a:spcPct val="20000"/>
              </a:spcBef>
              <a:buClr>
                <a:schemeClr val="accent1"/>
              </a:buClr>
              <a:buFontTx/>
              <a:buChar char="•"/>
            </a:pPr>
            <a:r>
              <a:rPr lang="de-DE" sz="2000" dirty="0" err="1">
                <a:solidFill>
                  <a:srgbClr val="FFFF00"/>
                </a:solidFill>
                <a:effectLst>
                  <a:outerShdw blurRad="38100" dist="38100" dir="2700000" algn="tl">
                    <a:srgbClr val="FFFFFF"/>
                  </a:outerShdw>
                </a:effectLst>
                <a:latin typeface="Tahoma" pitchFamily="34" charset="0"/>
              </a:rPr>
              <a:t>Merely</a:t>
            </a:r>
            <a:r>
              <a:rPr lang="de-DE" sz="2000" dirty="0">
                <a:solidFill>
                  <a:srgbClr val="FFFF00"/>
                </a:solidFill>
                <a:effectLst>
                  <a:outerShdw blurRad="38100" dist="38100" dir="2700000" algn="tl">
                    <a:srgbClr val="FFFFFF"/>
                  </a:outerShdw>
                </a:effectLst>
                <a:latin typeface="Tahoma" pitchFamily="34" charset="0"/>
              </a:rPr>
              <a:t> </a:t>
            </a:r>
            <a:r>
              <a:rPr lang="de-DE" sz="2000" dirty="0" err="1">
                <a:solidFill>
                  <a:srgbClr val="FFFF00"/>
                </a:solidFill>
                <a:effectLst>
                  <a:outerShdw blurRad="38100" dist="38100" dir="2700000" algn="tl">
                    <a:srgbClr val="FFFFFF"/>
                  </a:outerShdw>
                </a:effectLst>
                <a:latin typeface="Tahoma" pitchFamily="34" charset="0"/>
              </a:rPr>
              <a:t>reflecting</a:t>
            </a:r>
            <a:r>
              <a:rPr lang="de-DE" sz="2000" dirty="0">
                <a:solidFill>
                  <a:srgbClr val="FFFF00"/>
                </a:solidFill>
                <a:effectLst>
                  <a:outerShdw blurRad="38100" dist="38100" dir="2700000" algn="tl">
                    <a:srgbClr val="FFFFFF"/>
                  </a:outerShdw>
                </a:effectLst>
                <a:latin typeface="Tahoma" pitchFamily="34" charset="0"/>
              </a:rPr>
              <a:t> </a:t>
            </a:r>
            <a:r>
              <a:rPr lang="de-DE" sz="2000" dirty="0" err="1">
                <a:solidFill>
                  <a:srgbClr val="FFFF00"/>
                </a:solidFill>
                <a:effectLst>
                  <a:outerShdw blurRad="38100" dist="38100" dir="2700000" algn="tl">
                    <a:srgbClr val="FFFFFF"/>
                  </a:outerShdw>
                </a:effectLst>
                <a:latin typeface="Tahoma" pitchFamily="34" charset="0"/>
              </a:rPr>
              <a:t>the</a:t>
            </a:r>
            <a:r>
              <a:rPr lang="de-DE" sz="2000" dirty="0">
                <a:solidFill>
                  <a:srgbClr val="FFFF00"/>
                </a:solidFill>
                <a:effectLst>
                  <a:outerShdw blurRad="38100" dist="38100" dir="2700000" algn="tl">
                    <a:srgbClr val="FFFFFF"/>
                  </a:outerShdw>
                </a:effectLst>
                <a:latin typeface="Tahoma" pitchFamily="34" charset="0"/>
              </a:rPr>
              <a:t> </a:t>
            </a:r>
            <a:r>
              <a:rPr lang="de-DE" sz="2000" dirty="0" err="1">
                <a:solidFill>
                  <a:srgbClr val="FFFF00"/>
                </a:solidFill>
                <a:effectLst>
                  <a:outerShdw blurRad="38100" dist="38100" dir="2700000" algn="tl">
                    <a:srgbClr val="FFFFFF"/>
                  </a:outerShdw>
                </a:effectLst>
                <a:latin typeface="Tahoma" pitchFamily="34" charset="0"/>
              </a:rPr>
              <a:t>adoption</a:t>
            </a:r>
            <a:r>
              <a:rPr lang="de-DE" sz="2000" dirty="0">
                <a:solidFill>
                  <a:srgbClr val="FFFF00"/>
                </a:solidFill>
                <a:effectLst>
                  <a:outerShdw blurRad="38100" dist="38100" dir="2700000" algn="tl">
                    <a:srgbClr val="FFFFFF"/>
                  </a:outerShdw>
                </a:effectLst>
                <a:latin typeface="Tahoma" pitchFamily="34" charset="0"/>
              </a:rPr>
              <a:t> of </a:t>
            </a:r>
            <a:r>
              <a:rPr lang="de-DE" sz="2000" dirty="0" err="1">
                <a:solidFill>
                  <a:srgbClr val="FFFF00"/>
                </a:solidFill>
                <a:effectLst>
                  <a:outerShdw blurRad="38100" dist="38100" dir="2700000" algn="tl">
                    <a:srgbClr val="FFFFFF"/>
                  </a:outerShdw>
                </a:effectLst>
                <a:latin typeface="Tahoma" pitchFamily="34" charset="0"/>
              </a:rPr>
              <a:t>new</a:t>
            </a:r>
            <a:r>
              <a:rPr lang="de-DE" sz="2000" dirty="0">
                <a:solidFill>
                  <a:srgbClr val="FFFF00"/>
                </a:solidFill>
                <a:effectLst>
                  <a:outerShdw blurRad="38100" dist="38100" dir="2700000" algn="tl">
                    <a:srgbClr val="FFFFFF"/>
                  </a:outerShdw>
                </a:effectLst>
                <a:latin typeface="Tahoma" pitchFamily="34" charset="0"/>
              </a:rPr>
              <a:t> </a:t>
            </a:r>
            <a:r>
              <a:rPr lang="de-DE" sz="2000" dirty="0" err="1">
                <a:solidFill>
                  <a:srgbClr val="FFFF00"/>
                </a:solidFill>
                <a:effectLst>
                  <a:outerShdw blurRad="38100" dist="38100" dir="2700000" algn="tl">
                    <a:srgbClr val="FFFFFF"/>
                  </a:outerShdw>
                </a:effectLst>
                <a:latin typeface="Tahoma" pitchFamily="34" charset="0"/>
              </a:rPr>
              <a:t>media</a:t>
            </a:r>
            <a:r>
              <a:rPr lang="de-DE" sz="2000" dirty="0">
                <a:solidFill>
                  <a:srgbClr val="FFFF00"/>
                </a:solidFill>
                <a:effectLst>
                  <a:outerShdw blurRad="38100" dist="38100" dir="2700000" algn="tl">
                    <a:srgbClr val="FFFFFF"/>
                  </a:outerShdw>
                </a:effectLst>
                <a:latin typeface="Tahoma" pitchFamily="34" charset="0"/>
              </a:rPr>
              <a:t>, a </a:t>
            </a:r>
            <a:r>
              <a:rPr lang="de-DE" sz="2000" dirty="0" err="1">
                <a:solidFill>
                  <a:srgbClr val="FFFF00"/>
                </a:solidFill>
                <a:effectLst>
                  <a:outerShdw blurRad="38100" dist="38100" dir="2700000" algn="tl">
                    <a:srgbClr val="FFFFFF"/>
                  </a:outerShdw>
                </a:effectLst>
                <a:latin typeface="Tahoma" pitchFamily="34" charset="0"/>
              </a:rPr>
              <a:t>new</a:t>
            </a:r>
            <a:r>
              <a:rPr lang="de-DE" sz="2000" dirty="0">
                <a:solidFill>
                  <a:srgbClr val="FFFF00"/>
                </a:solidFill>
                <a:effectLst>
                  <a:outerShdw blurRad="38100" dist="38100" dir="2700000" algn="tl">
                    <a:srgbClr val="FFFFFF"/>
                  </a:outerShdw>
                </a:effectLst>
                <a:latin typeface="Tahoma" pitchFamily="34" charset="0"/>
              </a:rPr>
              <a:t> </a:t>
            </a:r>
            <a:r>
              <a:rPr lang="de-DE" sz="2000" dirty="0" err="1">
                <a:solidFill>
                  <a:srgbClr val="FFFF00"/>
                </a:solidFill>
                <a:effectLst>
                  <a:outerShdw blurRad="38100" dist="38100" dir="2700000" algn="tl">
                    <a:srgbClr val="FFFFFF"/>
                  </a:outerShdw>
                </a:effectLst>
                <a:latin typeface="Tahoma" pitchFamily="34" charset="0"/>
              </a:rPr>
              <a:t>religious</a:t>
            </a:r>
            <a:r>
              <a:rPr lang="de-DE" sz="2000" dirty="0">
                <a:solidFill>
                  <a:srgbClr val="FFFF00"/>
                </a:solidFill>
                <a:effectLst>
                  <a:outerShdw blurRad="38100" dist="38100" dir="2700000" algn="tl">
                    <a:srgbClr val="FFFFFF"/>
                  </a:outerShdw>
                </a:effectLst>
                <a:latin typeface="Tahoma" pitchFamily="34" charset="0"/>
              </a:rPr>
              <a:t>/</a:t>
            </a:r>
            <a:r>
              <a:rPr lang="de-DE" sz="2000" dirty="0" err="1">
                <a:solidFill>
                  <a:srgbClr val="FFFF00"/>
                </a:solidFill>
                <a:effectLst>
                  <a:outerShdw blurRad="38100" dist="38100" dir="2700000" algn="tl">
                    <a:srgbClr val="FFFFFF"/>
                  </a:outerShdw>
                </a:effectLst>
                <a:latin typeface="Tahoma" pitchFamily="34" charset="0"/>
              </a:rPr>
              <a:t>epigr</a:t>
            </a:r>
            <a:r>
              <a:rPr lang="de-DE" sz="2000" dirty="0">
                <a:solidFill>
                  <a:srgbClr val="FFFF00"/>
                </a:solidFill>
                <a:effectLst>
                  <a:outerShdw blurRad="38100" dist="38100" dir="2700000" algn="tl">
                    <a:srgbClr val="FFFFFF"/>
                  </a:outerShdw>
                </a:effectLst>
                <a:latin typeface="Tahoma" pitchFamily="34" charset="0"/>
              </a:rPr>
              <a:t>./</a:t>
            </a:r>
            <a:r>
              <a:rPr lang="de-DE" sz="2000" dirty="0" err="1">
                <a:solidFill>
                  <a:srgbClr val="FFFF00"/>
                </a:solidFill>
                <a:effectLst>
                  <a:outerShdw blurRad="38100" dist="38100" dir="2700000" algn="tl">
                    <a:srgbClr val="FFFFFF"/>
                  </a:outerShdw>
                </a:effectLst>
                <a:latin typeface="Tahoma" pitchFamily="34" charset="0"/>
              </a:rPr>
              <a:t>iconogr</a:t>
            </a:r>
            <a:r>
              <a:rPr lang="de-DE" sz="2000" dirty="0">
                <a:solidFill>
                  <a:srgbClr val="FFFF00"/>
                </a:solidFill>
                <a:effectLst>
                  <a:outerShdw blurRad="38100" dist="38100" dir="2700000" algn="tl">
                    <a:srgbClr val="FFFFFF"/>
                  </a:outerShdw>
                </a:effectLst>
                <a:latin typeface="Tahoma" pitchFamily="34" charset="0"/>
              </a:rPr>
              <a:t>. </a:t>
            </a:r>
            <a:r>
              <a:rPr lang="de-DE" sz="2000" dirty="0" err="1">
                <a:solidFill>
                  <a:srgbClr val="FFFF00"/>
                </a:solidFill>
                <a:effectLst>
                  <a:outerShdw blurRad="38100" dist="38100" dir="2700000" algn="tl">
                    <a:srgbClr val="FFFFFF"/>
                  </a:outerShdw>
                </a:effectLst>
                <a:latin typeface="Tahoma" pitchFamily="34" charset="0"/>
              </a:rPr>
              <a:t>language</a:t>
            </a:r>
            <a:r>
              <a:rPr lang="de-DE" sz="2000" dirty="0">
                <a:solidFill>
                  <a:srgbClr val="FFFF00"/>
                </a:solidFill>
                <a:effectLst>
                  <a:outerShdw blurRad="38100" dist="38100" dir="2700000" algn="tl">
                    <a:srgbClr val="FFFFFF"/>
                  </a:outerShdw>
                </a:effectLst>
                <a:latin typeface="Tahoma" pitchFamily="34" charset="0"/>
              </a:rPr>
              <a:t>…?</a:t>
            </a:r>
          </a:p>
          <a:p>
            <a:pPr marL="342900" indent="-342900">
              <a:spcBef>
                <a:spcPct val="20000"/>
              </a:spcBef>
              <a:buClr>
                <a:schemeClr val="accent1"/>
              </a:buClr>
              <a:buFontTx/>
              <a:buChar char="•"/>
            </a:pPr>
            <a:r>
              <a:rPr kumimoji="0" lang="de-DE" sz="2000" dirty="0">
                <a:solidFill>
                  <a:srgbClr val="FFFF00"/>
                </a:solidFill>
                <a:effectLst>
                  <a:outerShdw blurRad="38100" dist="38100" dir="2700000" algn="tl">
                    <a:srgbClr val="FFFFFF"/>
                  </a:outerShdw>
                </a:effectLst>
                <a:latin typeface="Tahoma" pitchFamily="34" charset="0"/>
              </a:rPr>
              <a:t>Self-identity of </a:t>
            </a:r>
            <a:r>
              <a:rPr kumimoji="0" lang="de-DE" sz="2000" dirty="0" err="1">
                <a:solidFill>
                  <a:srgbClr val="FFFF00"/>
                </a:solidFill>
                <a:effectLst>
                  <a:outerShdw blurRad="38100" dist="38100" dir="2700000" algn="tl">
                    <a:srgbClr val="FFFFFF"/>
                  </a:outerShdw>
                </a:effectLst>
                <a:latin typeface="Tahoma" pitchFamily="34" charset="0"/>
              </a:rPr>
              <a:t>local</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imes New Roman"/>
              </a:rPr>
              <a:t>é</a:t>
            </a:r>
            <a:r>
              <a:rPr kumimoji="0" lang="de-DE" sz="2000" dirty="0" err="1">
                <a:solidFill>
                  <a:srgbClr val="FFFF00"/>
                </a:solidFill>
                <a:effectLst>
                  <a:outerShdw blurRad="38100" dist="38100" dir="2700000" algn="tl">
                    <a:srgbClr val="FFFFFF"/>
                  </a:outerShdw>
                </a:effectLst>
                <a:latin typeface="Tahoma" pitchFamily="34" charset="0"/>
              </a:rPr>
              <a:t>lites</a:t>
            </a:r>
            <a:r>
              <a:rPr kumimoji="0" lang="de-DE" sz="2000" dirty="0">
                <a:solidFill>
                  <a:srgbClr val="FFFF00"/>
                </a:solidFill>
                <a:effectLst>
                  <a:outerShdw blurRad="38100" dist="38100" dir="2700000" algn="tl">
                    <a:srgbClr val="FFFFFF"/>
                  </a:outerShdw>
                </a:effectLst>
                <a:latin typeface="Tahoma" pitchFamily="34" charset="0"/>
              </a:rPr>
              <a:t>, e.g. </a:t>
            </a:r>
            <a:r>
              <a:rPr kumimoji="0" lang="de-DE" sz="2000" dirty="0" err="1">
                <a:solidFill>
                  <a:srgbClr val="FFFF00"/>
                </a:solidFill>
                <a:effectLst>
                  <a:outerShdw blurRad="38100" dist="38100" dir="2700000" algn="tl">
                    <a:srgbClr val="FFFFFF"/>
                  </a:outerShdw>
                </a:effectLst>
                <a:latin typeface="Tahoma" pitchFamily="34" charset="0"/>
              </a:rPr>
              <a:t>the</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Iulii</a:t>
            </a:r>
            <a:endParaRPr kumimoji="0" lang="de-DE" sz="2000" dirty="0">
              <a:solidFill>
                <a:srgbClr val="FFFF00"/>
              </a:solidFill>
              <a:effectLst>
                <a:outerShdw blurRad="38100" dist="38100" dir="2700000" algn="tl">
                  <a:srgbClr val="FFFFFF"/>
                </a:outerShdw>
              </a:effectLst>
              <a:latin typeface="Tahoma" pitchFamily="34" charset="0"/>
            </a:endParaRPr>
          </a:p>
          <a:p>
            <a:pPr marL="342900" indent="-342900">
              <a:spcBef>
                <a:spcPct val="20000"/>
              </a:spcBef>
              <a:buClr>
                <a:schemeClr val="accent1"/>
              </a:buClr>
              <a:buFontTx/>
              <a:buChar char="•"/>
            </a:pPr>
            <a:r>
              <a:rPr kumimoji="0" lang="de-DE" sz="2000" dirty="0" err="1">
                <a:solidFill>
                  <a:srgbClr val="FFFF00"/>
                </a:solidFill>
                <a:effectLst>
                  <a:outerShdw blurRad="38100" dist="38100" dir="2700000" algn="tl">
                    <a:srgbClr val="FFFFFF"/>
                  </a:outerShdw>
                </a:effectLst>
                <a:latin typeface="Tahoma" pitchFamily="34" charset="0"/>
              </a:rPr>
              <a:t>Rôle</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of</a:t>
            </a:r>
            <a:r>
              <a:rPr kumimoji="0" lang="de-DE" sz="2000" dirty="0">
                <a:solidFill>
                  <a:srgbClr val="FFFF00"/>
                </a:solidFill>
                <a:effectLst>
                  <a:outerShdw blurRad="38100" dist="38100" dir="2700000" algn="tl">
                    <a:srgbClr val="FFFFFF"/>
                  </a:outerShdw>
                </a:effectLst>
                <a:latin typeface="Tahoma" pitchFamily="34" charset="0"/>
              </a:rPr>
              <a:t> M. Agrippa: </a:t>
            </a:r>
            <a:r>
              <a:rPr kumimoji="0" lang="de-DE" sz="2000" dirty="0" err="1">
                <a:solidFill>
                  <a:srgbClr val="FFFF00"/>
                </a:solidFill>
                <a:effectLst>
                  <a:outerShdw blurRad="38100" dist="38100" dir="2700000" algn="tl">
                    <a:srgbClr val="FFFFFF"/>
                  </a:outerShdw>
                </a:effectLst>
                <a:latin typeface="Tahoma" pitchFamily="34" charset="0"/>
              </a:rPr>
              <a:t>Valetudo</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cult</a:t>
            </a:r>
            <a:endParaRPr kumimoji="0" lang="de-DE" sz="2000" dirty="0">
              <a:solidFill>
                <a:srgbClr val="FFFF00"/>
              </a:solidFill>
              <a:effectLst>
                <a:outerShdw blurRad="38100" dist="38100" dir="2700000" algn="tl">
                  <a:srgbClr val="FFFFFF"/>
                </a:outerShdw>
              </a:effectLst>
              <a:latin typeface="Tahoma" pitchFamily="34" charset="0"/>
            </a:endParaRPr>
          </a:p>
          <a:p>
            <a:pPr marL="342900" indent="-342900">
              <a:spcBef>
                <a:spcPct val="20000"/>
              </a:spcBef>
              <a:buClr>
                <a:schemeClr val="accent1"/>
              </a:buClr>
              <a:buFontTx/>
              <a:buChar char="•"/>
            </a:pPr>
            <a:r>
              <a:rPr kumimoji="0" lang="de-DE" sz="2000" dirty="0" err="1">
                <a:solidFill>
                  <a:srgbClr val="FFFF00"/>
                </a:solidFill>
                <a:effectLst>
                  <a:outerShdw blurRad="38100" dist="38100" dir="2700000" algn="tl">
                    <a:srgbClr val="FFFFFF"/>
                  </a:outerShdw>
                </a:effectLst>
                <a:latin typeface="Tahoma" pitchFamily="34" charset="0"/>
              </a:rPr>
              <a:t>Promoting</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Glanum</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as</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healing</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sanctuary</a:t>
            </a:r>
            <a:r>
              <a:rPr kumimoji="0" lang="de-DE" sz="2000" dirty="0">
                <a:solidFill>
                  <a:srgbClr val="FFFF00"/>
                </a:solidFill>
                <a:effectLst>
                  <a:outerShdw blurRad="38100" dist="38100" dir="2700000" algn="tl">
                    <a:srgbClr val="FFFFFF"/>
                  </a:outerShdw>
                </a:effectLst>
                <a:latin typeface="Tahoma" pitchFamily="34" charset="0"/>
              </a:rPr>
              <a:t>...</a:t>
            </a:r>
          </a:p>
          <a:p>
            <a:pPr marL="342900" indent="-342900">
              <a:spcBef>
                <a:spcPct val="20000"/>
              </a:spcBef>
              <a:buClr>
                <a:schemeClr val="accent1"/>
              </a:buClr>
              <a:buFontTx/>
              <a:buChar char="•"/>
            </a:pPr>
            <a:r>
              <a:rPr kumimoji="0" lang="de-DE" sz="2000" dirty="0" err="1">
                <a:solidFill>
                  <a:srgbClr val="FFFF00"/>
                </a:solidFill>
                <a:effectLst>
                  <a:outerShdw blurRad="38100" dist="38100" dir="2700000" algn="tl">
                    <a:srgbClr val="FFFFFF"/>
                  </a:outerShdw>
                </a:effectLst>
                <a:latin typeface="Tahoma" pitchFamily="34" charset="0"/>
              </a:rPr>
              <a:t>Glanum</a:t>
            </a:r>
            <a:r>
              <a:rPr kumimoji="0" lang="de-DE" sz="2000" dirty="0" err="1">
                <a:solidFill>
                  <a:srgbClr val="FFFF00"/>
                </a:solidFill>
                <a:effectLst>
                  <a:outerShdw blurRad="38100" dist="38100" dir="2700000" algn="tl">
                    <a:srgbClr val="FFFFFF"/>
                  </a:outerShdw>
                </a:effectLst>
                <a:latin typeface="Times New Roman"/>
              </a:rPr>
              <a:t>‘</a:t>
            </a:r>
            <a:r>
              <a:rPr kumimoji="0" lang="de-DE" sz="2000" dirty="0" err="1">
                <a:solidFill>
                  <a:srgbClr val="FFFF00"/>
                </a:solidFill>
                <a:effectLst>
                  <a:outerShdw blurRad="38100" dist="38100" dir="2700000" algn="tl">
                    <a:srgbClr val="FFFFFF"/>
                  </a:outerShdw>
                </a:effectLst>
                <a:latin typeface="Tahoma" pitchFamily="34" charset="0"/>
              </a:rPr>
              <a:t>s</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new</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rôle</a:t>
            </a:r>
            <a:r>
              <a:rPr kumimoji="0" lang="de-DE" sz="2000" dirty="0">
                <a:solidFill>
                  <a:srgbClr val="FFFF00"/>
                </a:solidFill>
                <a:effectLst>
                  <a:outerShdw blurRad="38100" dist="38100" dir="2700000" algn="tl">
                    <a:srgbClr val="FFFFFF"/>
                  </a:outerShdw>
                </a:effectLst>
                <a:latin typeface="Tahoma" pitchFamily="34" charset="0"/>
              </a:rPr>
              <a:t> in </a:t>
            </a:r>
            <a:r>
              <a:rPr kumimoji="0" lang="de-DE" sz="2000" dirty="0" err="1">
                <a:solidFill>
                  <a:srgbClr val="FFFF00"/>
                </a:solidFill>
                <a:effectLst>
                  <a:outerShdw blurRad="38100" dist="38100" dir="2700000" algn="tl">
                    <a:srgbClr val="FFFFFF"/>
                  </a:outerShdw>
                </a:effectLst>
                <a:latin typeface="Tahoma" pitchFamily="34" charset="0"/>
              </a:rPr>
              <a:t>the</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Principate</a:t>
            </a:r>
            <a:endParaRPr kumimoji="0" lang="de-DE" sz="2000" dirty="0">
              <a:solidFill>
                <a:srgbClr val="FFFF00"/>
              </a:solidFill>
              <a:effectLst>
                <a:outerShdw blurRad="38100" dist="38100" dir="2700000" algn="tl">
                  <a:srgbClr val="FFFFFF"/>
                </a:outerShdw>
              </a:effectLst>
              <a:latin typeface="Tahoma" pitchFamily="34" charset="0"/>
            </a:endParaRPr>
          </a:p>
          <a:p>
            <a:pPr marL="342900" indent="-342900">
              <a:spcBef>
                <a:spcPct val="20000"/>
              </a:spcBef>
              <a:buClr>
                <a:schemeClr val="accent1"/>
              </a:buClr>
              <a:buFontTx/>
              <a:buChar char="•"/>
            </a:pPr>
            <a:r>
              <a:rPr kumimoji="0" lang="de-DE" sz="2000" dirty="0" err="1">
                <a:solidFill>
                  <a:srgbClr val="FFFF00"/>
                </a:solidFill>
                <a:effectLst>
                  <a:outerShdw blurRad="38100" dist="38100" dir="2700000" algn="tl">
                    <a:srgbClr val="FFFFFF"/>
                  </a:outerShdw>
                </a:effectLst>
                <a:latin typeface="Tahoma" pitchFamily="34" charset="0"/>
              </a:rPr>
              <a:t>Religious</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re-positioning</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response</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to</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neighbouring</a:t>
            </a:r>
            <a:r>
              <a:rPr kumimoji="0" lang="de-DE" sz="2000" dirty="0">
                <a:solidFill>
                  <a:srgbClr val="FFFF00"/>
                </a:solidFill>
                <a:effectLst>
                  <a:outerShdw blurRad="38100" dist="38100" dir="2700000" algn="tl">
                    <a:srgbClr val="FFFFFF"/>
                  </a:outerShdw>
                </a:effectLst>
                <a:latin typeface="Tahoma" pitchFamily="34" charset="0"/>
              </a:rPr>
              <a:t> </a:t>
            </a:r>
            <a:r>
              <a:rPr kumimoji="0" lang="de-DE" sz="2000" dirty="0" err="1">
                <a:solidFill>
                  <a:srgbClr val="FFFF00"/>
                </a:solidFill>
                <a:effectLst>
                  <a:outerShdw blurRad="38100" dist="38100" dir="2700000" algn="tl">
                    <a:srgbClr val="FFFFFF"/>
                  </a:outerShdw>
                </a:effectLst>
                <a:latin typeface="Tahoma" pitchFamily="34" charset="0"/>
              </a:rPr>
              <a:t>towns</a:t>
            </a:r>
            <a:r>
              <a:rPr kumimoji="0" lang="de-DE" sz="2000" dirty="0">
                <a:solidFill>
                  <a:srgbClr val="FFFF00"/>
                </a:solidFill>
                <a:effectLst>
                  <a:outerShdw blurRad="38100" dist="38100" dir="2700000" algn="tl">
                    <a:srgbClr val="FFFFFF"/>
                  </a:outerShdw>
                </a:effectLst>
                <a:latin typeface="Tahoma" pitchFamily="34" charset="0"/>
              </a:rPr>
              <a:t>, like Arles</a:t>
            </a:r>
          </a:p>
          <a:p>
            <a:pPr marL="342900" indent="-342900">
              <a:spcBef>
                <a:spcPct val="20000"/>
              </a:spcBef>
              <a:buClr>
                <a:schemeClr val="accent1"/>
              </a:buClr>
              <a:buFontTx/>
              <a:buChar char="•"/>
            </a:pPr>
            <a:r>
              <a:rPr lang="de-DE" sz="2000" dirty="0">
                <a:solidFill>
                  <a:srgbClr val="FFFF00"/>
                </a:solidFill>
                <a:effectLst>
                  <a:outerShdw blurRad="38100" dist="38100" dir="2700000" algn="tl">
                    <a:srgbClr val="FFFFFF"/>
                  </a:outerShdw>
                </a:effectLst>
                <a:latin typeface="Tahoma" pitchFamily="34" charset="0"/>
              </a:rPr>
              <a:t>New </a:t>
            </a:r>
            <a:r>
              <a:rPr lang="de-DE" sz="2000" dirty="0" err="1">
                <a:solidFill>
                  <a:srgbClr val="FFFF00"/>
                </a:solidFill>
                <a:effectLst>
                  <a:outerShdw blurRad="38100" dist="38100" dir="2700000" algn="tl">
                    <a:srgbClr val="FFFFFF"/>
                  </a:outerShdw>
                </a:effectLst>
                <a:latin typeface="Tahoma" pitchFamily="34" charset="0"/>
              </a:rPr>
              <a:t>developments</a:t>
            </a:r>
            <a:r>
              <a:rPr lang="de-DE" sz="2000" dirty="0">
                <a:solidFill>
                  <a:srgbClr val="FFFF00"/>
                </a:solidFill>
                <a:effectLst>
                  <a:outerShdw blurRad="38100" dist="38100" dir="2700000" algn="tl">
                    <a:srgbClr val="FFFFFF"/>
                  </a:outerShdw>
                </a:effectLst>
                <a:latin typeface="Tahoma" pitchFamily="34" charset="0"/>
              </a:rPr>
              <a:t>: e.g. </a:t>
            </a:r>
            <a:r>
              <a:rPr lang="de-DE" sz="2000" dirty="0" err="1">
                <a:solidFill>
                  <a:srgbClr val="FFFF00"/>
                </a:solidFill>
                <a:effectLst>
                  <a:outerShdw blurRad="38100" dist="38100" dir="2700000" algn="tl">
                    <a:srgbClr val="FFFFFF"/>
                  </a:outerShdw>
                </a:effectLst>
                <a:latin typeface="Tahoma" pitchFamily="34" charset="0"/>
              </a:rPr>
              <a:t>Bona</a:t>
            </a:r>
            <a:r>
              <a:rPr lang="de-DE" sz="2000" dirty="0">
                <a:solidFill>
                  <a:srgbClr val="FFFF00"/>
                </a:solidFill>
                <a:effectLst>
                  <a:outerShdw blurRad="38100" dist="38100" dir="2700000" algn="tl">
                    <a:srgbClr val="FFFFFF"/>
                  </a:outerShdw>
                </a:effectLst>
                <a:latin typeface="Tahoma" pitchFamily="34" charset="0"/>
              </a:rPr>
              <a:t> </a:t>
            </a:r>
            <a:r>
              <a:rPr lang="de-DE" sz="2000" dirty="0" err="1">
                <a:solidFill>
                  <a:srgbClr val="FFFF00"/>
                </a:solidFill>
                <a:effectLst>
                  <a:outerShdw blurRad="38100" dist="38100" dir="2700000" algn="tl">
                    <a:srgbClr val="FFFFFF"/>
                  </a:outerShdw>
                </a:effectLst>
                <a:latin typeface="Tahoma" pitchFamily="34" charset="0"/>
              </a:rPr>
              <a:t>Dea</a:t>
            </a:r>
            <a:endParaRPr kumimoji="0" lang="de-DE" sz="2000" dirty="0">
              <a:solidFill>
                <a:srgbClr val="FFFF00"/>
              </a:solidFill>
              <a:effectLst>
                <a:outerShdw blurRad="38100" dist="38100" dir="2700000" algn="tl">
                  <a:srgbClr val="FFFFFF"/>
                </a:outerShdw>
              </a:effectLst>
              <a:latin typeface="Tahoma" pitchFamily="34" charset="0"/>
            </a:endParaRPr>
          </a:p>
        </p:txBody>
      </p:sp>
    </p:spTree>
    <p:extLst>
      <p:ext uri="{BB962C8B-B14F-4D97-AF65-F5344CB8AC3E}">
        <p14:creationId xmlns:p14="http://schemas.microsoft.com/office/powerpoint/2010/main" val="37652810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750"/>
                                  </p:stCondLst>
                                  <p:childTnLst>
                                    <p:set>
                                      <p:cBhvr>
                                        <p:cTn id="6" dur="1" fill="hold">
                                          <p:stCondLst>
                                            <p:cond delay="0"/>
                                          </p:stCondLst>
                                        </p:cTn>
                                        <p:tgtEl>
                                          <p:spTgt spid="110604">
                                            <p:txEl>
                                              <p:pRg st="0" end="0"/>
                                            </p:txEl>
                                          </p:spTgt>
                                        </p:tgtEl>
                                        <p:attrNameLst>
                                          <p:attrName>style.visibility</p:attrName>
                                        </p:attrNameLst>
                                      </p:cBhvr>
                                      <p:to>
                                        <p:strVal val="visible"/>
                                      </p:to>
                                    </p:set>
                                    <p:animEffect transition="in" filter="fade">
                                      <p:cBhvr>
                                        <p:cTn id="7" dur="1000"/>
                                        <p:tgtEl>
                                          <p:spTgt spid="110604">
                                            <p:txEl>
                                              <p:pRg st="0" end="0"/>
                                            </p:txEl>
                                          </p:spTgt>
                                        </p:tgtEl>
                                      </p:cBhvr>
                                    </p:animEffect>
                                    <p:anim calcmode="lin" valueType="num">
                                      <p:cBhvr>
                                        <p:cTn id="8" dur="1000" fill="hold"/>
                                        <p:tgtEl>
                                          <p:spTgt spid="11060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060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1000"/>
                                  </p:stCondLst>
                                  <p:childTnLst>
                                    <p:set>
                                      <p:cBhvr>
                                        <p:cTn id="12" dur="1" fill="hold">
                                          <p:stCondLst>
                                            <p:cond delay="0"/>
                                          </p:stCondLst>
                                        </p:cTn>
                                        <p:tgtEl>
                                          <p:spTgt spid="110604">
                                            <p:txEl>
                                              <p:pRg st="1" end="1"/>
                                            </p:txEl>
                                          </p:spTgt>
                                        </p:tgtEl>
                                        <p:attrNameLst>
                                          <p:attrName>style.visibility</p:attrName>
                                        </p:attrNameLst>
                                      </p:cBhvr>
                                      <p:to>
                                        <p:strVal val="visible"/>
                                      </p:to>
                                    </p:set>
                                    <p:animEffect transition="in" filter="fade">
                                      <p:cBhvr>
                                        <p:cTn id="13" dur="1000"/>
                                        <p:tgtEl>
                                          <p:spTgt spid="110604">
                                            <p:txEl>
                                              <p:pRg st="1" end="1"/>
                                            </p:txEl>
                                          </p:spTgt>
                                        </p:tgtEl>
                                      </p:cBhvr>
                                    </p:animEffect>
                                    <p:anim calcmode="lin" valueType="num">
                                      <p:cBhvr>
                                        <p:cTn id="14" dur="1000" fill="hold"/>
                                        <p:tgtEl>
                                          <p:spTgt spid="11060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11060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750"/>
                            </p:stCondLst>
                            <p:childTnLst>
                              <p:par>
                                <p:cTn id="17" presetID="42" presetClass="entr" presetSubtype="0" fill="hold" nodeType="afterEffect">
                                  <p:stCondLst>
                                    <p:cond delay="1000"/>
                                  </p:stCondLst>
                                  <p:childTnLst>
                                    <p:set>
                                      <p:cBhvr>
                                        <p:cTn id="18" dur="1" fill="hold">
                                          <p:stCondLst>
                                            <p:cond delay="0"/>
                                          </p:stCondLst>
                                        </p:cTn>
                                        <p:tgtEl>
                                          <p:spTgt spid="110602"/>
                                        </p:tgtEl>
                                        <p:attrNameLst>
                                          <p:attrName>style.visibility</p:attrName>
                                        </p:attrNameLst>
                                      </p:cBhvr>
                                      <p:to>
                                        <p:strVal val="visible"/>
                                      </p:to>
                                    </p:set>
                                    <p:animEffect transition="in" filter="fade">
                                      <p:cBhvr>
                                        <p:cTn id="19" dur="1000"/>
                                        <p:tgtEl>
                                          <p:spTgt spid="110602"/>
                                        </p:tgtEl>
                                      </p:cBhvr>
                                    </p:animEffect>
                                    <p:anim calcmode="lin" valueType="num">
                                      <p:cBhvr>
                                        <p:cTn id="20" dur="1000" fill="hold"/>
                                        <p:tgtEl>
                                          <p:spTgt spid="110602"/>
                                        </p:tgtEl>
                                        <p:attrNameLst>
                                          <p:attrName>ppt_x</p:attrName>
                                        </p:attrNameLst>
                                      </p:cBhvr>
                                      <p:tavLst>
                                        <p:tav tm="0">
                                          <p:val>
                                            <p:strVal val="#ppt_x"/>
                                          </p:val>
                                        </p:tav>
                                        <p:tav tm="100000">
                                          <p:val>
                                            <p:strVal val="#ppt_x"/>
                                          </p:val>
                                        </p:tav>
                                      </p:tavLst>
                                    </p:anim>
                                    <p:anim calcmode="lin" valueType="num">
                                      <p:cBhvr>
                                        <p:cTn id="21" dur="1000" fill="hold"/>
                                        <p:tgtEl>
                                          <p:spTgt spid="110602"/>
                                        </p:tgtEl>
                                        <p:attrNameLst>
                                          <p:attrName>ppt_y</p:attrName>
                                        </p:attrNameLst>
                                      </p:cBhvr>
                                      <p:tavLst>
                                        <p:tav tm="0">
                                          <p:val>
                                            <p:strVal val="#ppt_y+.1"/>
                                          </p:val>
                                        </p:tav>
                                        <p:tav tm="100000">
                                          <p:val>
                                            <p:strVal val="#ppt_y"/>
                                          </p:val>
                                        </p:tav>
                                      </p:tavLst>
                                    </p:anim>
                                  </p:childTnLst>
                                </p:cTn>
                              </p:par>
                            </p:childTnLst>
                          </p:cTn>
                        </p:par>
                        <p:par>
                          <p:cTn id="22" fill="hold">
                            <p:stCondLst>
                              <p:cond delay="5750"/>
                            </p:stCondLst>
                            <p:childTnLst>
                              <p:par>
                                <p:cTn id="23" presetID="42" presetClass="entr" presetSubtype="0" fill="hold" nodeType="afterEffect">
                                  <p:stCondLst>
                                    <p:cond delay="1000"/>
                                  </p:stCondLst>
                                  <p:childTnLst>
                                    <p:set>
                                      <p:cBhvr>
                                        <p:cTn id="24" dur="1" fill="hold">
                                          <p:stCondLst>
                                            <p:cond delay="0"/>
                                          </p:stCondLst>
                                        </p:cTn>
                                        <p:tgtEl>
                                          <p:spTgt spid="110604">
                                            <p:txEl>
                                              <p:pRg st="2" end="2"/>
                                            </p:txEl>
                                          </p:spTgt>
                                        </p:tgtEl>
                                        <p:attrNameLst>
                                          <p:attrName>style.visibility</p:attrName>
                                        </p:attrNameLst>
                                      </p:cBhvr>
                                      <p:to>
                                        <p:strVal val="visible"/>
                                      </p:to>
                                    </p:set>
                                    <p:animEffect transition="in" filter="fade">
                                      <p:cBhvr>
                                        <p:cTn id="25" dur="1000"/>
                                        <p:tgtEl>
                                          <p:spTgt spid="110604">
                                            <p:txEl>
                                              <p:pRg st="2" end="2"/>
                                            </p:txEl>
                                          </p:spTgt>
                                        </p:tgtEl>
                                      </p:cBhvr>
                                    </p:animEffect>
                                    <p:anim calcmode="lin" valueType="num">
                                      <p:cBhvr>
                                        <p:cTn id="26" dur="1000" fill="hold"/>
                                        <p:tgtEl>
                                          <p:spTgt spid="110604">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110604">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7750"/>
                            </p:stCondLst>
                            <p:childTnLst>
                              <p:par>
                                <p:cTn id="29" presetID="42" presetClass="entr" presetSubtype="0" fill="hold" nodeType="afterEffect">
                                  <p:stCondLst>
                                    <p:cond delay="2250"/>
                                  </p:stCondLst>
                                  <p:childTnLst>
                                    <p:set>
                                      <p:cBhvr>
                                        <p:cTn id="30" dur="1" fill="hold">
                                          <p:stCondLst>
                                            <p:cond delay="0"/>
                                          </p:stCondLst>
                                        </p:cTn>
                                        <p:tgtEl>
                                          <p:spTgt spid="110601"/>
                                        </p:tgtEl>
                                        <p:attrNameLst>
                                          <p:attrName>style.visibility</p:attrName>
                                        </p:attrNameLst>
                                      </p:cBhvr>
                                      <p:to>
                                        <p:strVal val="visible"/>
                                      </p:to>
                                    </p:set>
                                    <p:animEffect transition="in" filter="fade">
                                      <p:cBhvr>
                                        <p:cTn id="31" dur="1000"/>
                                        <p:tgtEl>
                                          <p:spTgt spid="110601"/>
                                        </p:tgtEl>
                                      </p:cBhvr>
                                    </p:animEffect>
                                    <p:anim calcmode="lin" valueType="num">
                                      <p:cBhvr>
                                        <p:cTn id="32" dur="1000" fill="hold"/>
                                        <p:tgtEl>
                                          <p:spTgt spid="110601"/>
                                        </p:tgtEl>
                                        <p:attrNameLst>
                                          <p:attrName>ppt_x</p:attrName>
                                        </p:attrNameLst>
                                      </p:cBhvr>
                                      <p:tavLst>
                                        <p:tav tm="0">
                                          <p:val>
                                            <p:strVal val="#ppt_x"/>
                                          </p:val>
                                        </p:tav>
                                        <p:tav tm="100000">
                                          <p:val>
                                            <p:strVal val="#ppt_x"/>
                                          </p:val>
                                        </p:tav>
                                      </p:tavLst>
                                    </p:anim>
                                    <p:anim calcmode="lin" valueType="num">
                                      <p:cBhvr>
                                        <p:cTn id="33" dur="1000" fill="hold"/>
                                        <p:tgtEl>
                                          <p:spTgt spid="110601"/>
                                        </p:tgtEl>
                                        <p:attrNameLst>
                                          <p:attrName>ppt_y</p:attrName>
                                        </p:attrNameLst>
                                      </p:cBhvr>
                                      <p:tavLst>
                                        <p:tav tm="0">
                                          <p:val>
                                            <p:strVal val="#ppt_y+.1"/>
                                          </p:val>
                                        </p:tav>
                                        <p:tav tm="100000">
                                          <p:val>
                                            <p:strVal val="#ppt_y"/>
                                          </p:val>
                                        </p:tav>
                                      </p:tavLst>
                                    </p:anim>
                                  </p:childTnLst>
                                </p:cTn>
                              </p:par>
                            </p:childTnLst>
                          </p:cTn>
                        </p:par>
                        <p:par>
                          <p:cTn id="34" fill="hold">
                            <p:stCondLst>
                              <p:cond delay="11000"/>
                            </p:stCondLst>
                            <p:childTnLst>
                              <p:par>
                                <p:cTn id="35" presetID="42" presetClass="entr" presetSubtype="0" fill="hold" nodeType="afterEffect">
                                  <p:stCondLst>
                                    <p:cond delay="1000"/>
                                  </p:stCondLst>
                                  <p:childTnLst>
                                    <p:set>
                                      <p:cBhvr>
                                        <p:cTn id="36" dur="1" fill="hold">
                                          <p:stCondLst>
                                            <p:cond delay="0"/>
                                          </p:stCondLst>
                                        </p:cTn>
                                        <p:tgtEl>
                                          <p:spTgt spid="110604">
                                            <p:txEl>
                                              <p:pRg st="3" end="3"/>
                                            </p:txEl>
                                          </p:spTgt>
                                        </p:tgtEl>
                                        <p:attrNameLst>
                                          <p:attrName>style.visibility</p:attrName>
                                        </p:attrNameLst>
                                      </p:cBhvr>
                                      <p:to>
                                        <p:strVal val="visible"/>
                                      </p:to>
                                    </p:set>
                                    <p:animEffect transition="in" filter="fade">
                                      <p:cBhvr>
                                        <p:cTn id="37" dur="1000"/>
                                        <p:tgtEl>
                                          <p:spTgt spid="110604">
                                            <p:txEl>
                                              <p:pRg st="3" end="3"/>
                                            </p:txEl>
                                          </p:spTgt>
                                        </p:tgtEl>
                                      </p:cBhvr>
                                    </p:animEffect>
                                    <p:anim calcmode="lin" valueType="num">
                                      <p:cBhvr>
                                        <p:cTn id="38" dur="1000" fill="hold"/>
                                        <p:tgtEl>
                                          <p:spTgt spid="110604">
                                            <p:txEl>
                                              <p:pRg st="3" end="3"/>
                                            </p:txEl>
                                          </p:spTgt>
                                        </p:tgtEl>
                                        <p:attrNameLst>
                                          <p:attrName>ppt_x</p:attrName>
                                        </p:attrNameLst>
                                      </p:cBhvr>
                                      <p:tavLst>
                                        <p:tav tm="0">
                                          <p:val>
                                            <p:strVal val="#ppt_x"/>
                                          </p:val>
                                        </p:tav>
                                        <p:tav tm="100000">
                                          <p:val>
                                            <p:strVal val="#ppt_x"/>
                                          </p:val>
                                        </p:tav>
                                      </p:tavLst>
                                    </p:anim>
                                    <p:anim calcmode="lin" valueType="num">
                                      <p:cBhvr>
                                        <p:cTn id="39" dur="1000" fill="hold"/>
                                        <p:tgtEl>
                                          <p:spTgt spid="110604">
                                            <p:txEl>
                                              <p:pRg st="3" end="3"/>
                                            </p:txEl>
                                          </p:spTgt>
                                        </p:tgtEl>
                                        <p:attrNameLst>
                                          <p:attrName>ppt_y</p:attrName>
                                        </p:attrNameLst>
                                      </p:cBhvr>
                                      <p:tavLst>
                                        <p:tav tm="0">
                                          <p:val>
                                            <p:strVal val="#ppt_y+.1"/>
                                          </p:val>
                                        </p:tav>
                                        <p:tav tm="100000">
                                          <p:val>
                                            <p:strVal val="#ppt_y"/>
                                          </p:val>
                                        </p:tav>
                                      </p:tavLst>
                                    </p:anim>
                                  </p:childTnLst>
                                </p:cTn>
                              </p:par>
                            </p:childTnLst>
                          </p:cTn>
                        </p:par>
                        <p:par>
                          <p:cTn id="40" fill="hold">
                            <p:stCondLst>
                              <p:cond delay="13000"/>
                            </p:stCondLst>
                            <p:childTnLst>
                              <p:par>
                                <p:cTn id="41" presetID="42" presetClass="entr" presetSubtype="0" fill="hold" nodeType="afterEffect">
                                  <p:stCondLst>
                                    <p:cond delay="1000"/>
                                  </p:stCondLst>
                                  <p:childTnLst>
                                    <p:set>
                                      <p:cBhvr>
                                        <p:cTn id="42" dur="1" fill="hold">
                                          <p:stCondLst>
                                            <p:cond delay="0"/>
                                          </p:stCondLst>
                                        </p:cTn>
                                        <p:tgtEl>
                                          <p:spTgt spid="110604">
                                            <p:txEl>
                                              <p:pRg st="4" end="4"/>
                                            </p:txEl>
                                          </p:spTgt>
                                        </p:tgtEl>
                                        <p:attrNameLst>
                                          <p:attrName>style.visibility</p:attrName>
                                        </p:attrNameLst>
                                      </p:cBhvr>
                                      <p:to>
                                        <p:strVal val="visible"/>
                                      </p:to>
                                    </p:set>
                                    <p:animEffect transition="in" filter="fade">
                                      <p:cBhvr>
                                        <p:cTn id="43" dur="1000"/>
                                        <p:tgtEl>
                                          <p:spTgt spid="110604">
                                            <p:txEl>
                                              <p:pRg st="4" end="4"/>
                                            </p:txEl>
                                          </p:spTgt>
                                        </p:tgtEl>
                                      </p:cBhvr>
                                    </p:animEffect>
                                    <p:anim calcmode="lin" valueType="num">
                                      <p:cBhvr>
                                        <p:cTn id="44" dur="1000" fill="hold"/>
                                        <p:tgtEl>
                                          <p:spTgt spid="110604">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110604">
                                            <p:txEl>
                                              <p:pRg st="4" end="4"/>
                                            </p:txEl>
                                          </p:spTgt>
                                        </p:tgtEl>
                                        <p:attrNameLst>
                                          <p:attrName>ppt_y</p:attrName>
                                        </p:attrNameLst>
                                      </p:cBhvr>
                                      <p:tavLst>
                                        <p:tav tm="0">
                                          <p:val>
                                            <p:strVal val="#ppt_y+.1"/>
                                          </p:val>
                                        </p:tav>
                                        <p:tav tm="100000">
                                          <p:val>
                                            <p:strVal val="#ppt_y"/>
                                          </p:val>
                                        </p:tav>
                                      </p:tavLst>
                                    </p:anim>
                                  </p:childTnLst>
                                </p:cTn>
                              </p:par>
                            </p:childTnLst>
                          </p:cTn>
                        </p:par>
                        <p:par>
                          <p:cTn id="46" fill="hold">
                            <p:stCondLst>
                              <p:cond delay="15000"/>
                            </p:stCondLst>
                            <p:childTnLst>
                              <p:par>
                                <p:cTn id="47" presetID="42" presetClass="entr" presetSubtype="0" fill="hold" nodeType="afterEffect">
                                  <p:stCondLst>
                                    <p:cond delay="1000"/>
                                  </p:stCondLst>
                                  <p:childTnLst>
                                    <p:set>
                                      <p:cBhvr>
                                        <p:cTn id="48" dur="1" fill="hold">
                                          <p:stCondLst>
                                            <p:cond delay="0"/>
                                          </p:stCondLst>
                                        </p:cTn>
                                        <p:tgtEl>
                                          <p:spTgt spid="110604">
                                            <p:txEl>
                                              <p:pRg st="5" end="5"/>
                                            </p:txEl>
                                          </p:spTgt>
                                        </p:tgtEl>
                                        <p:attrNameLst>
                                          <p:attrName>style.visibility</p:attrName>
                                        </p:attrNameLst>
                                      </p:cBhvr>
                                      <p:to>
                                        <p:strVal val="visible"/>
                                      </p:to>
                                    </p:set>
                                    <p:animEffect transition="in" filter="fade">
                                      <p:cBhvr>
                                        <p:cTn id="49" dur="1000"/>
                                        <p:tgtEl>
                                          <p:spTgt spid="110604">
                                            <p:txEl>
                                              <p:pRg st="5" end="5"/>
                                            </p:txEl>
                                          </p:spTgt>
                                        </p:tgtEl>
                                      </p:cBhvr>
                                    </p:animEffect>
                                    <p:anim calcmode="lin" valueType="num">
                                      <p:cBhvr>
                                        <p:cTn id="50" dur="1000" fill="hold"/>
                                        <p:tgtEl>
                                          <p:spTgt spid="110604">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110604">
                                            <p:txEl>
                                              <p:pRg st="5" end="5"/>
                                            </p:txEl>
                                          </p:spTgt>
                                        </p:tgtEl>
                                        <p:attrNameLst>
                                          <p:attrName>ppt_y</p:attrName>
                                        </p:attrNameLst>
                                      </p:cBhvr>
                                      <p:tavLst>
                                        <p:tav tm="0">
                                          <p:val>
                                            <p:strVal val="#ppt_y+.1"/>
                                          </p:val>
                                        </p:tav>
                                        <p:tav tm="100000">
                                          <p:val>
                                            <p:strVal val="#ppt_y"/>
                                          </p:val>
                                        </p:tav>
                                      </p:tavLst>
                                    </p:anim>
                                  </p:childTnLst>
                                </p:cTn>
                              </p:par>
                            </p:childTnLst>
                          </p:cTn>
                        </p:par>
                        <p:par>
                          <p:cTn id="52" fill="hold">
                            <p:stCondLst>
                              <p:cond delay="17000"/>
                            </p:stCondLst>
                            <p:childTnLst>
                              <p:par>
                                <p:cTn id="53" presetID="42" presetClass="entr" presetSubtype="0" fill="hold" nodeType="afterEffect">
                                  <p:stCondLst>
                                    <p:cond delay="1000"/>
                                  </p:stCondLst>
                                  <p:childTnLst>
                                    <p:set>
                                      <p:cBhvr>
                                        <p:cTn id="54" dur="1" fill="hold">
                                          <p:stCondLst>
                                            <p:cond delay="0"/>
                                          </p:stCondLst>
                                        </p:cTn>
                                        <p:tgtEl>
                                          <p:spTgt spid="110604">
                                            <p:txEl>
                                              <p:pRg st="6" end="6"/>
                                            </p:txEl>
                                          </p:spTgt>
                                        </p:tgtEl>
                                        <p:attrNameLst>
                                          <p:attrName>style.visibility</p:attrName>
                                        </p:attrNameLst>
                                      </p:cBhvr>
                                      <p:to>
                                        <p:strVal val="visible"/>
                                      </p:to>
                                    </p:set>
                                    <p:animEffect transition="in" filter="fade">
                                      <p:cBhvr>
                                        <p:cTn id="55" dur="1000"/>
                                        <p:tgtEl>
                                          <p:spTgt spid="110604">
                                            <p:txEl>
                                              <p:pRg st="6" end="6"/>
                                            </p:txEl>
                                          </p:spTgt>
                                        </p:tgtEl>
                                      </p:cBhvr>
                                    </p:animEffect>
                                    <p:anim calcmode="lin" valueType="num">
                                      <p:cBhvr>
                                        <p:cTn id="56" dur="1000" fill="hold"/>
                                        <p:tgtEl>
                                          <p:spTgt spid="110604">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110604">
                                            <p:txEl>
                                              <p:pRg st="6" end="6"/>
                                            </p:txEl>
                                          </p:spTgt>
                                        </p:tgtEl>
                                        <p:attrNameLst>
                                          <p:attrName>ppt_y</p:attrName>
                                        </p:attrNameLst>
                                      </p:cBhvr>
                                      <p:tavLst>
                                        <p:tav tm="0">
                                          <p:val>
                                            <p:strVal val="#ppt_y+.1"/>
                                          </p:val>
                                        </p:tav>
                                        <p:tav tm="100000">
                                          <p:val>
                                            <p:strVal val="#ppt_y"/>
                                          </p:val>
                                        </p:tav>
                                      </p:tavLst>
                                    </p:anim>
                                  </p:childTnLst>
                                </p:cTn>
                              </p:par>
                            </p:childTnLst>
                          </p:cTn>
                        </p:par>
                        <p:par>
                          <p:cTn id="58" fill="hold">
                            <p:stCondLst>
                              <p:cond delay="19000"/>
                            </p:stCondLst>
                            <p:childTnLst>
                              <p:par>
                                <p:cTn id="59" presetID="42" presetClass="entr" presetSubtype="0" fill="hold" nodeType="afterEffect">
                                  <p:stCondLst>
                                    <p:cond delay="1000"/>
                                  </p:stCondLst>
                                  <p:childTnLst>
                                    <p:set>
                                      <p:cBhvr>
                                        <p:cTn id="60" dur="1" fill="hold">
                                          <p:stCondLst>
                                            <p:cond delay="0"/>
                                          </p:stCondLst>
                                        </p:cTn>
                                        <p:tgtEl>
                                          <p:spTgt spid="110604">
                                            <p:txEl>
                                              <p:pRg st="7" end="7"/>
                                            </p:txEl>
                                          </p:spTgt>
                                        </p:tgtEl>
                                        <p:attrNameLst>
                                          <p:attrName>style.visibility</p:attrName>
                                        </p:attrNameLst>
                                      </p:cBhvr>
                                      <p:to>
                                        <p:strVal val="visible"/>
                                      </p:to>
                                    </p:set>
                                    <p:animEffect transition="in" filter="fade">
                                      <p:cBhvr>
                                        <p:cTn id="61" dur="1000"/>
                                        <p:tgtEl>
                                          <p:spTgt spid="110604">
                                            <p:txEl>
                                              <p:pRg st="7" end="7"/>
                                            </p:txEl>
                                          </p:spTgt>
                                        </p:tgtEl>
                                      </p:cBhvr>
                                    </p:animEffect>
                                    <p:anim calcmode="lin" valueType="num">
                                      <p:cBhvr>
                                        <p:cTn id="62" dur="1000" fill="hold"/>
                                        <p:tgtEl>
                                          <p:spTgt spid="110604">
                                            <p:txEl>
                                              <p:pRg st="7" end="7"/>
                                            </p:txEl>
                                          </p:spTgt>
                                        </p:tgtEl>
                                        <p:attrNameLst>
                                          <p:attrName>ppt_x</p:attrName>
                                        </p:attrNameLst>
                                      </p:cBhvr>
                                      <p:tavLst>
                                        <p:tav tm="0">
                                          <p:val>
                                            <p:strVal val="#ppt_x"/>
                                          </p:val>
                                        </p:tav>
                                        <p:tav tm="100000">
                                          <p:val>
                                            <p:strVal val="#ppt_x"/>
                                          </p:val>
                                        </p:tav>
                                      </p:tavLst>
                                    </p:anim>
                                    <p:anim calcmode="lin" valueType="num">
                                      <p:cBhvr>
                                        <p:cTn id="63" dur="1000" fill="hold"/>
                                        <p:tgtEl>
                                          <p:spTgt spid="110604">
                                            <p:txEl>
                                              <p:pRg st="7" end="7"/>
                                            </p:txEl>
                                          </p:spTgt>
                                        </p:tgtEl>
                                        <p:attrNameLst>
                                          <p:attrName>ppt_y</p:attrName>
                                        </p:attrNameLst>
                                      </p:cBhvr>
                                      <p:tavLst>
                                        <p:tav tm="0">
                                          <p:val>
                                            <p:strVal val="#ppt_y+.1"/>
                                          </p:val>
                                        </p:tav>
                                        <p:tav tm="100000">
                                          <p:val>
                                            <p:strVal val="#ppt_y"/>
                                          </p:val>
                                        </p:tav>
                                      </p:tavLst>
                                    </p:anim>
                                  </p:childTnLst>
                                </p:cTn>
                              </p:par>
                            </p:childTnLst>
                          </p:cTn>
                        </p:par>
                        <p:par>
                          <p:cTn id="64" fill="hold">
                            <p:stCondLst>
                              <p:cond delay="21000"/>
                            </p:stCondLst>
                            <p:childTnLst>
                              <p:par>
                                <p:cTn id="65" presetID="42" presetClass="entr" presetSubtype="0" fill="hold" nodeType="afterEffect">
                                  <p:stCondLst>
                                    <p:cond delay="1000"/>
                                  </p:stCondLst>
                                  <p:childTnLst>
                                    <p:set>
                                      <p:cBhvr>
                                        <p:cTn id="66" dur="1" fill="hold">
                                          <p:stCondLst>
                                            <p:cond delay="0"/>
                                          </p:stCondLst>
                                        </p:cTn>
                                        <p:tgtEl>
                                          <p:spTgt spid="8"/>
                                        </p:tgtEl>
                                        <p:attrNameLst>
                                          <p:attrName>style.visibility</p:attrName>
                                        </p:attrNameLst>
                                      </p:cBhvr>
                                      <p:to>
                                        <p:strVal val="visible"/>
                                      </p:to>
                                    </p:set>
                                    <p:animEffect transition="in" filter="fade">
                                      <p:cBhvr>
                                        <p:cTn id="67" dur="1000"/>
                                        <p:tgtEl>
                                          <p:spTgt spid="8"/>
                                        </p:tgtEl>
                                      </p:cBhvr>
                                    </p:animEffect>
                                    <p:anim calcmode="lin" valueType="num">
                                      <p:cBhvr>
                                        <p:cTn id="68" dur="1000" fill="hold"/>
                                        <p:tgtEl>
                                          <p:spTgt spid="8"/>
                                        </p:tgtEl>
                                        <p:attrNameLst>
                                          <p:attrName>ppt_x</p:attrName>
                                        </p:attrNameLst>
                                      </p:cBhvr>
                                      <p:tavLst>
                                        <p:tav tm="0">
                                          <p:val>
                                            <p:strVal val="#ppt_x"/>
                                          </p:val>
                                        </p:tav>
                                        <p:tav tm="100000">
                                          <p:val>
                                            <p:strVal val="#ppt_x"/>
                                          </p:val>
                                        </p:tav>
                                      </p:tavLst>
                                    </p:anim>
                                    <p:anim calcmode="lin" valueType="num">
                                      <p:cBhvr>
                                        <p:cTn id="69" dur="1000" fill="hold"/>
                                        <p:tgtEl>
                                          <p:spTgt spid="8"/>
                                        </p:tgtEl>
                                        <p:attrNameLst>
                                          <p:attrName>ppt_y</p:attrName>
                                        </p:attrNameLst>
                                      </p:cBhvr>
                                      <p:tavLst>
                                        <p:tav tm="0">
                                          <p:val>
                                            <p:strVal val="#ppt_y+.1"/>
                                          </p:val>
                                        </p:tav>
                                        <p:tav tm="100000">
                                          <p:val>
                                            <p:strVal val="#ppt_y"/>
                                          </p:val>
                                        </p:tav>
                                      </p:tavLst>
                                    </p:anim>
                                  </p:childTnLst>
                                </p:cTn>
                              </p:par>
                            </p:childTnLst>
                          </p:cTn>
                        </p:par>
                        <p:par>
                          <p:cTn id="70" fill="hold">
                            <p:stCondLst>
                              <p:cond delay="23000"/>
                            </p:stCondLst>
                            <p:childTnLst>
                              <p:par>
                                <p:cTn id="71" presetID="42" presetClass="entr" presetSubtype="0" fill="hold" nodeType="afterEffect">
                                  <p:stCondLst>
                                    <p:cond delay="1000"/>
                                  </p:stCondLst>
                                  <p:childTnLst>
                                    <p:set>
                                      <p:cBhvr>
                                        <p:cTn id="72" dur="1" fill="hold">
                                          <p:stCondLst>
                                            <p:cond delay="0"/>
                                          </p:stCondLst>
                                        </p:cTn>
                                        <p:tgtEl>
                                          <p:spTgt spid="3"/>
                                        </p:tgtEl>
                                        <p:attrNameLst>
                                          <p:attrName>style.visibility</p:attrName>
                                        </p:attrNameLst>
                                      </p:cBhvr>
                                      <p:to>
                                        <p:strVal val="visible"/>
                                      </p:to>
                                    </p:set>
                                    <p:animEffect transition="in" filter="fade">
                                      <p:cBhvr>
                                        <p:cTn id="73" dur="1000"/>
                                        <p:tgtEl>
                                          <p:spTgt spid="3"/>
                                        </p:tgtEl>
                                      </p:cBhvr>
                                    </p:animEffect>
                                    <p:anim calcmode="lin" valueType="num">
                                      <p:cBhvr>
                                        <p:cTn id="74" dur="1000" fill="hold"/>
                                        <p:tgtEl>
                                          <p:spTgt spid="3"/>
                                        </p:tgtEl>
                                        <p:attrNameLst>
                                          <p:attrName>ppt_x</p:attrName>
                                        </p:attrNameLst>
                                      </p:cBhvr>
                                      <p:tavLst>
                                        <p:tav tm="0">
                                          <p:val>
                                            <p:strVal val="#ppt_x"/>
                                          </p:val>
                                        </p:tav>
                                        <p:tav tm="100000">
                                          <p:val>
                                            <p:strVal val="#ppt_x"/>
                                          </p:val>
                                        </p:tav>
                                      </p:tavLst>
                                    </p:anim>
                                    <p:anim calcmode="lin" valueType="num">
                                      <p:cBhvr>
                                        <p:cTn id="75" dur="1000" fill="hold"/>
                                        <p:tgtEl>
                                          <p:spTgt spid="3"/>
                                        </p:tgtEl>
                                        <p:attrNameLst>
                                          <p:attrName>ppt_y</p:attrName>
                                        </p:attrNameLst>
                                      </p:cBhvr>
                                      <p:tavLst>
                                        <p:tav tm="0">
                                          <p:val>
                                            <p:strVal val="#ppt_y+.1"/>
                                          </p:val>
                                        </p:tav>
                                        <p:tav tm="100000">
                                          <p:val>
                                            <p:strVal val="#ppt_y"/>
                                          </p:val>
                                        </p:tav>
                                      </p:tavLst>
                                    </p:anim>
                                  </p:childTnLst>
                                </p:cTn>
                              </p:par>
                            </p:childTnLst>
                          </p:cTn>
                        </p:par>
                        <p:par>
                          <p:cTn id="76" fill="hold">
                            <p:stCondLst>
                              <p:cond delay="25000"/>
                            </p:stCondLst>
                            <p:childTnLst>
                              <p:par>
                                <p:cTn id="77" presetID="42" presetClass="entr" presetSubtype="0" fill="hold" grpId="0" nodeType="afterEffect">
                                  <p:stCondLst>
                                    <p:cond delay="1000"/>
                                  </p:stCondLst>
                                  <p:childTnLst>
                                    <p:set>
                                      <p:cBhvr>
                                        <p:cTn id="78" dur="1" fill="hold">
                                          <p:stCondLst>
                                            <p:cond delay="0"/>
                                          </p:stCondLst>
                                        </p:cTn>
                                        <p:tgtEl>
                                          <p:spTgt spid="110604"/>
                                        </p:tgtEl>
                                        <p:attrNameLst>
                                          <p:attrName>style.visibility</p:attrName>
                                        </p:attrNameLst>
                                      </p:cBhvr>
                                      <p:to>
                                        <p:strVal val="visible"/>
                                      </p:to>
                                    </p:set>
                                    <p:animEffect transition="in" filter="fade">
                                      <p:cBhvr>
                                        <p:cTn id="79" dur="1000"/>
                                        <p:tgtEl>
                                          <p:spTgt spid="110604"/>
                                        </p:tgtEl>
                                      </p:cBhvr>
                                    </p:animEffect>
                                    <p:anim calcmode="lin" valueType="num">
                                      <p:cBhvr>
                                        <p:cTn id="80" dur="1000" fill="hold"/>
                                        <p:tgtEl>
                                          <p:spTgt spid="110604"/>
                                        </p:tgtEl>
                                        <p:attrNameLst>
                                          <p:attrName>ppt_x</p:attrName>
                                        </p:attrNameLst>
                                      </p:cBhvr>
                                      <p:tavLst>
                                        <p:tav tm="0">
                                          <p:val>
                                            <p:strVal val="#ppt_x"/>
                                          </p:val>
                                        </p:tav>
                                        <p:tav tm="100000">
                                          <p:val>
                                            <p:strVal val="#ppt_x"/>
                                          </p:val>
                                        </p:tav>
                                      </p:tavLst>
                                    </p:anim>
                                    <p:anim calcmode="lin" valueType="num">
                                      <p:cBhvr>
                                        <p:cTn id="81" dur="1000" fill="hold"/>
                                        <p:tgtEl>
                                          <p:spTgt spid="11060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604"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5"/>
          <p:cNvPicPr>
            <a:picLocks noChangeAspect="1"/>
          </p:cNvPicPr>
          <p:nvPr/>
        </p:nvPicPr>
        <p:blipFill>
          <a:blip r:embed="rId2" cstate="print">
            <a:extLst>
              <a:ext uri="{BEBA8EAE-BF5A-486C-A8C5-ECC9F3942E4B}">
                <a14:imgProps xmlns:a14="http://schemas.microsoft.com/office/drawing/2010/main">
                  <a14:imgLayer r:embed="rId3">
                    <a14:imgEffect>
                      <a14:backgroundRemoval t="1321" b="100000" l="0" r="100000">
                        <a14:foregroundMark x1="72049" y1="3962" x2="72049" y2="3962"/>
                      </a14:backgroundRemoval>
                    </a14:imgEffect>
                  </a14:imgLayer>
                </a14:imgProps>
              </a:ext>
              <a:ext uri="{28A0092B-C50C-407E-A947-70E740481C1C}">
                <a14:useLocalDpi xmlns:a14="http://schemas.microsoft.com/office/drawing/2010/main" val="0"/>
              </a:ext>
            </a:extLst>
          </a:blip>
          <a:stretch>
            <a:fillRect/>
          </a:stretch>
        </p:blipFill>
        <p:spPr>
          <a:xfrm>
            <a:off x="2627784" y="860435"/>
            <a:ext cx="6516216" cy="5997565"/>
          </a:xfrm>
          <a:prstGeom prst="rect">
            <a:avLst/>
          </a:prstGeom>
        </p:spPr>
      </p:pic>
      <p:sp>
        <p:nvSpPr>
          <p:cNvPr id="3" name="Title 1"/>
          <p:cNvSpPr txBox="1">
            <a:spLocks/>
          </p:cNvSpPr>
          <p:nvPr/>
        </p:nvSpPr>
        <p:spPr>
          <a:xfrm>
            <a:off x="304800" y="457200"/>
            <a:ext cx="8686800" cy="838200"/>
          </a:xfrm>
          <a:prstGeom prst="rect">
            <a:avLst/>
          </a:prstGeom>
        </p:spPr>
        <p:txBody>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Gallia </a:t>
            </a:r>
            <a:r>
              <a:rPr lang="en-GB" dirty="0" err="1"/>
              <a:t>Narbonensis</a:t>
            </a:r>
            <a:endParaRPr lang="en-GB" dirty="0"/>
          </a:p>
        </p:txBody>
      </p:sp>
      <p:sp>
        <p:nvSpPr>
          <p:cNvPr id="4" name="Date Placeholder 3"/>
          <p:cNvSpPr>
            <a:spLocks noGrp="1"/>
          </p:cNvSpPr>
          <p:nvPr>
            <p:ph type="dt" sz="half" idx="10"/>
          </p:nvPr>
        </p:nvSpPr>
        <p:spPr>
          <a:xfrm>
            <a:off x="6477000" y="76200"/>
            <a:ext cx="2514600" cy="288925"/>
          </a:xfrm>
        </p:spPr>
        <p:txBody>
          <a:bodyPr/>
          <a:lstStyle/>
          <a:p>
            <a:fld id="{6AD2B31B-9AD3-4840-B13D-46BCCC9C1EE0}" type="datetime2">
              <a:rPr lang="en-GB" smtClean="0"/>
              <a:t>Monday, 17 September 2018</a:t>
            </a:fld>
            <a:endParaRPr lang="en-GB" dirty="0"/>
          </a:p>
        </p:txBody>
      </p:sp>
      <p:sp>
        <p:nvSpPr>
          <p:cNvPr id="5" name="Slide Number Placeholder 4"/>
          <p:cNvSpPr>
            <a:spLocks noGrp="1"/>
          </p:cNvSpPr>
          <p:nvPr>
            <p:ph type="sldNum" sz="quarter" idx="12"/>
          </p:nvPr>
        </p:nvSpPr>
        <p:spPr>
          <a:xfrm>
            <a:off x="8229600" y="6473952"/>
            <a:ext cx="758952" cy="246888"/>
          </a:xfrm>
        </p:spPr>
        <p:txBody>
          <a:bodyPr/>
          <a:lstStyle/>
          <a:p>
            <a:fld id="{256EF583-513F-4990-AD70-54BCBF0756F2}" type="slidenum">
              <a:rPr lang="en-GB" smtClean="0"/>
              <a:t>86</a:t>
            </a:fld>
            <a:endParaRPr lang="en-GB" dirty="0"/>
          </a:p>
        </p:txBody>
      </p:sp>
      <p:sp>
        <p:nvSpPr>
          <p:cNvPr id="6" name="Freeform 16"/>
          <p:cNvSpPr/>
          <p:nvPr/>
        </p:nvSpPr>
        <p:spPr>
          <a:xfrm>
            <a:off x="5639490" y="1146103"/>
            <a:ext cx="3094892" cy="2106016"/>
          </a:xfrm>
          <a:custGeom>
            <a:avLst/>
            <a:gdLst>
              <a:gd name="connsiteX0" fmla="*/ 405480 w 3094892"/>
              <a:gd name="connsiteY0" fmla="*/ 2048091 h 2106016"/>
              <a:gd name="connsiteX1" fmla="*/ 202740 w 3094892"/>
              <a:gd name="connsiteY1" fmla="*/ 2043953 h 2106016"/>
              <a:gd name="connsiteX2" fmla="*/ 115851 w 3094892"/>
              <a:gd name="connsiteY2" fmla="*/ 1940514 h 2106016"/>
              <a:gd name="connsiteX3" fmla="*/ 53788 w 3094892"/>
              <a:gd name="connsiteY3" fmla="*/ 1853626 h 2106016"/>
              <a:gd name="connsiteX4" fmla="*/ 16550 w 3094892"/>
              <a:gd name="connsiteY4" fmla="*/ 1700536 h 2106016"/>
              <a:gd name="connsiteX5" fmla="*/ 0 w 3094892"/>
              <a:gd name="connsiteY5" fmla="*/ 1444007 h 2106016"/>
              <a:gd name="connsiteX6" fmla="*/ 239978 w 3094892"/>
              <a:gd name="connsiteY6" fmla="*/ 1282643 h 2106016"/>
              <a:gd name="connsiteX7" fmla="*/ 426168 w 3094892"/>
              <a:gd name="connsiteY7" fmla="*/ 1141966 h 2106016"/>
              <a:gd name="connsiteX8" fmla="*/ 670284 w 3094892"/>
              <a:gd name="connsiteY8" fmla="*/ 1030252 h 2106016"/>
              <a:gd name="connsiteX9" fmla="*/ 790273 w 3094892"/>
              <a:gd name="connsiteY9" fmla="*/ 1046802 h 2106016"/>
              <a:gd name="connsiteX10" fmla="*/ 864749 w 3094892"/>
              <a:gd name="connsiteY10" fmla="*/ 1063352 h 2106016"/>
              <a:gd name="connsiteX11" fmla="*/ 959913 w 3094892"/>
              <a:gd name="connsiteY11" fmla="*/ 959913 h 2106016"/>
              <a:gd name="connsiteX12" fmla="*/ 1034389 w 3094892"/>
              <a:gd name="connsiteY12" fmla="*/ 930950 h 2106016"/>
              <a:gd name="connsiteX13" fmla="*/ 1179203 w 3094892"/>
              <a:gd name="connsiteY13" fmla="*/ 951638 h 2106016"/>
              <a:gd name="connsiteX14" fmla="*/ 1493658 w 3094892"/>
              <a:gd name="connsiteY14" fmla="*/ 690972 h 2106016"/>
              <a:gd name="connsiteX15" fmla="*/ 1828800 w 3094892"/>
              <a:gd name="connsiteY15" fmla="*/ 484094 h 2106016"/>
              <a:gd name="connsiteX16" fmla="*/ 1948789 w 3094892"/>
              <a:gd name="connsiteY16" fmla="*/ 314454 h 2106016"/>
              <a:gd name="connsiteX17" fmla="*/ 2163942 w 3094892"/>
              <a:gd name="connsiteY17" fmla="*/ 318592 h 2106016"/>
              <a:gd name="connsiteX18" fmla="*/ 2192905 w 3094892"/>
              <a:gd name="connsiteY18" fmla="*/ 318592 h 2106016"/>
              <a:gd name="connsiteX19" fmla="*/ 2275656 w 3094892"/>
              <a:gd name="connsiteY19" fmla="*/ 194465 h 2106016"/>
              <a:gd name="connsiteX20" fmla="*/ 2374957 w 3094892"/>
              <a:gd name="connsiteY20" fmla="*/ 70339 h 2106016"/>
              <a:gd name="connsiteX21" fmla="*/ 2432883 w 3094892"/>
              <a:gd name="connsiteY21" fmla="*/ 119989 h 2106016"/>
              <a:gd name="connsiteX22" fmla="*/ 2573560 w 3094892"/>
              <a:gd name="connsiteY22" fmla="*/ 37238 h 2106016"/>
              <a:gd name="connsiteX23" fmla="*/ 2660448 w 3094892"/>
              <a:gd name="connsiteY23" fmla="*/ 16550 h 2106016"/>
              <a:gd name="connsiteX24" fmla="*/ 2792850 w 3094892"/>
              <a:gd name="connsiteY24" fmla="*/ 0 h 2106016"/>
              <a:gd name="connsiteX25" fmla="*/ 2900427 w 3094892"/>
              <a:gd name="connsiteY25" fmla="*/ 0 h 2106016"/>
              <a:gd name="connsiteX26" fmla="*/ 3094892 w 3094892"/>
              <a:gd name="connsiteY26" fmla="*/ 57926 h 2106016"/>
              <a:gd name="connsiteX27" fmla="*/ 3057654 w 3094892"/>
              <a:gd name="connsiteY27" fmla="*/ 504782 h 2106016"/>
              <a:gd name="connsiteX28" fmla="*/ 2933527 w 3094892"/>
              <a:gd name="connsiteY28" fmla="*/ 993014 h 2106016"/>
              <a:gd name="connsiteX29" fmla="*/ 2643898 w 3094892"/>
              <a:gd name="connsiteY29" fmla="*/ 1261955 h 2106016"/>
              <a:gd name="connsiteX30" fmla="*/ 2283931 w 3094892"/>
              <a:gd name="connsiteY30" fmla="*/ 1584684 h 2106016"/>
              <a:gd name="connsiteX31" fmla="*/ 1998439 w 3094892"/>
              <a:gd name="connsiteY31" fmla="*/ 1911551 h 2106016"/>
              <a:gd name="connsiteX32" fmla="*/ 1820524 w 3094892"/>
              <a:gd name="connsiteY32" fmla="*/ 2052228 h 2106016"/>
              <a:gd name="connsiteX33" fmla="*/ 1613647 w 3094892"/>
              <a:gd name="connsiteY33" fmla="*/ 2101879 h 2106016"/>
              <a:gd name="connsiteX34" fmla="*/ 1390219 w 3094892"/>
              <a:gd name="connsiteY34" fmla="*/ 2106016 h 2106016"/>
              <a:gd name="connsiteX35" fmla="*/ 1088177 w 3094892"/>
              <a:gd name="connsiteY35" fmla="*/ 2077054 h 2106016"/>
              <a:gd name="connsiteX36" fmla="*/ 835786 w 3094892"/>
              <a:gd name="connsiteY36" fmla="*/ 2089466 h 2106016"/>
              <a:gd name="connsiteX37" fmla="*/ 479956 w 3094892"/>
              <a:gd name="connsiteY37" fmla="*/ 2060503 h 2106016"/>
              <a:gd name="connsiteX38" fmla="*/ 405480 w 3094892"/>
              <a:gd name="connsiteY38" fmla="*/ 2048091 h 2106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094892" h="2106016">
                <a:moveTo>
                  <a:pt x="405480" y="2048091"/>
                </a:moveTo>
                <a:lnTo>
                  <a:pt x="202740" y="2043953"/>
                </a:lnTo>
                <a:lnTo>
                  <a:pt x="115851" y="1940514"/>
                </a:lnTo>
                <a:lnTo>
                  <a:pt x="53788" y="1853626"/>
                </a:lnTo>
                <a:lnTo>
                  <a:pt x="16550" y="1700536"/>
                </a:lnTo>
                <a:lnTo>
                  <a:pt x="0" y="1444007"/>
                </a:lnTo>
                <a:lnTo>
                  <a:pt x="239978" y="1282643"/>
                </a:lnTo>
                <a:lnTo>
                  <a:pt x="426168" y="1141966"/>
                </a:lnTo>
                <a:lnTo>
                  <a:pt x="670284" y="1030252"/>
                </a:lnTo>
                <a:lnTo>
                  <a:pt x="790273" y="1046802"/>
                </a:lnTo>
                <a:lnTo>
                  <a:pt x="864749" y="1063352"/>
                </a:lnTo>
                <a:lnTo>
                  <a:pt x="959913" y="959913"/>
                </a:lnTo>
                <a:lnTo>
                  <a:pt x="1034389" y="930950"/>
                </a:lnTo>
                <a:lnTo>
                  <a:pt x="1179203" y="951638"/>
                </a:lnTo>
                <a:lnTo>
                  <a:pt x="1493658" y="690972"/>
                </a:lnTo>
                <a:lnTo>
                  <a:pt x="1828800" y="484094"/>
                </a:lnTo>
                <a:lnTo>
                  <a:pt x="1948789" y="314454"/>
                </a:lnTo>
                <a:lnTo>
                  <a:pt x="2163942" y="318592"/>
                </a:lnTo>
                <a:lnTo>
                  <a:pt x="2192905" y="318592"/>
                </a:lnTo>
                <a:lnTo>
                  <a:pt x="2275656" y="194465"/>
                </a:lnTo>
                <a:lnTo>
                  <a:pt x="2374957" y="70339"/>
                </a:lnTo>
                <a:lnTo>
                  <a:pt x="2432883" y="119989"/>
                </a:lnTo>
                <a:lnTo>
                  <a:pt x="2573560" y="37238"/>
                </a:lnTo>
                <a:lnTo>
                  <a:pt x="2660448" y="16550"/>
                </a:lnTo>
                <a:lnTo>
                  <a:pt x="2792850" y="0"/>
                </a:lnTo>
                <a:lnTo>
                  <a:pt x="2900427" y="0"/>
                </a:lnTo>
                <a:lnTo>
                  <a:pt x="3094892" y="57926"/>
                </a:lnTo>
                <a:lnTo>
                  <a:pt x="3057654" y="504782"/>
                </a:lnTo>
                <a:lnTo>
                  <a:pt x="2933527" y="993014"/>
                </a:lnTo>
                <a:lnTo>
                  <a:pt x="2643898" y="1261955"/>
                </a:lnTo>
                <a:lnTo>
                  <a:pt x="2283931" y="1584684"/>
                </a:lnTo>
                <a:lnTo>
                  <a:pt x="1998439" y="1911551"/>
                </a:lnTo>
                <a:lnTo>
                  <a:pt x="1820524" y="2052228"/>
                </a:lnTo>
                <a:lnTo>
                  <a:pt x="1613647" y="2101879"/>
                </a:lnTo>
                <a:lnTo>
                  <a:pt x="1390219" y="2106016"/>
                </a:lnTo>
                <a:lnTo>
                  <a:pt x="1088177" y="2077054"/>
                </a:lnTo>
                <a:lnTo>
                  <a:pt x="835786" y="2089466"/>
                </a:lnTo>
                <a:lnTo>
                  <a:pt x="479956" y="2060503"/>
                </a:lnTo>
                <a:lnTo>
                  <a:pt x="405480" y="2048091"/>
                </a:lnTo>
                <a:close/>
              </a:path>
            </a:pathLst>
          </a:custGeom>
          <a:solidFill>
            <a:srgbClr val="6ABDF0">
              <a:alpha val="4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rot="20570850">
            <a:off x="6684267" y="2176182"/>
            <a:ext cx="1368152" cy="307777"/>
          </a:xfrm>
          <a:prstGeom prst="rect">
            <a:avLst/>
          </a:prstGeom>
          <a:noFill/>
        </p:spPr>
        <p:txBody>
          <a:bodyPr wrap="square" rtlCol="0">
            <a:spAutoFit/>
          </a:bodyPr>
          <a:lstStyle/>
          <a:p>
            <a:r>
              <a:rPr lang="en-GB" sz="1400" b="1" spc="300" dirty="0"/>
              <a:t>Vienne</a:t>
            </a:r>
            <a:endParaRPr lang="en-GB" b="1" spc="300" dirty="0"/>
          </a:p>
        </p:txBody>
      </p:sp>
      <p:sp>
        <p:nvSpPr>
          <p:cNvPr id="8" name="Freeform 18"/>
          <p:cNvSpPr/>
          <p:nvPr/>
        </p:nvSpPr>
        <p:spPr>
          <a:xfrm>
            <a:off x="5371106" y="4623683"/>
            <a:ext cx="500932" cy="369736"/>
          </a:xfrm>
          <a:custGeom>
            <a:avLst/>
            <a:gdLst>
              <a:gd name="connsiteX0" fmla="*/ 0 w 500932"/>
              <a:gd name="connsiteY0" fmla="*/ 59635 h 369736"/>
              <a:gd name="connsiteX1" fmla="*/ 210710 w 500932"/>
              <a:gd name="connsiteY1" fmla="*/ 302150 h 369736"/>
              <a:gd name="connsiteX2" fmla="*/ 274320 w 500932"/>
              <a:gd name="connsiteY2" fmla="*/ 349858 h 369736"/>
              <a:gd name="connsiteX3" fmla="*/ 373711 w 500932"/>
              <a:gd name="connsiteY3" fmla="*/ 369736 h 369736"/>
              <a:gd name="connsiteX4" fmla="*/ 373711 w 500932"/>
              <a:gd name="connsiteY4" fmla="*/ 369736 h 369736"/>
              <a:gd name="connsiteX5" fmla="*/ 449249 w 500932"/>
              <a:gd name="connsiteY5" fmla="*/ 230588 h 369736"/>
              <a:gd name="connsiteX6" fmla="*/ 500932 w 500932"/>
              <a:gd name="connsiteY6" fmla="*/ 178905 h 369736"/>
              <a:gd name="connsiteX7" fmla="*/ 465151 w 500932"/>
              <a:gd name="connsiteY7" fmla="*/ 119270 h 369736"/>
              <a:gd name="connsiteX8" fmla="*/ 337931 w 500932"/>
              <a:gd name="connsiteY8" fmla="*/ 31806 h 369736"/>
              <a:gd name="connsiteX9" fmla="*/ 318052 w 500932"/>
              <a:gd name="connsiteY9" fmla="*/ 0 h 369736"/>
              <a:gd name="connsiteX10" fmla="*/ 194807 w 500932"/>
              <a:gd name="connsiteY10" fmla="*/ 67587 h 369736"/>
              <a:gd name="connsiteX11" fmla="*/ 115294 w 500932"/>
              <a:gd name="connsiteY11" fmla="*/ 19879 h 369736"/>
              <a:gd name="connsiteX12" fmla="*/ 0 w 500932"/>
              <a:gd name="connsiteY12" fmla="*/ 59635 h 369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0932" h="369736">
                <a:moveTo>
                  <a:pt x="0" y="59635"/>
                </a:moveTo>
                <a:lnTo>
                  <a:pt x="210710" y="302150"/>
                </a:lnTo>
                <a:lnTo>
                  <a:pt x="274320" y="349858"/>
                </a:lnTo>
                <a:lnTo>
                  <a:pt x="373711" y="369736"/>
                </a:lnTo>
                <a:lnTo>
                  <a:pt x="373711" y="369736"/>
                </a:lnTo>
                <a:lnTo>
                  <a:pt x="449249" y="230588"/>
                </a:lnTo>
                <a:lnTo>
                  <a:pt x="500932" y="178905"/>
                </a:lnTo>
                <a:lnTo>
                  <a:pt x="465151" y="119270"/>
                </a:lnTo>
                <a:lnTo>
                  <a:pt x="337931" y="31806"/>
                </a:lnTo>
                <a:lnTo>
                  <a:pt x="318052" y="0"/>
                </a:lnTo>
                <a:lnTo>
                  <a:pt x="194807" y="67587"/>
                </a:lnTo>
                <a:lnTo>
                  <a:pt x="115294" y="19879"/>
                </a:lnTo>
                <a:lnTo>
                  <a:pt x="0" y="59635"/>
                </a:lnTo>
                <a:close/>
              </a:path>
            </a:pathLst>
          </a:custGeom>
          <a:solidFill>
            <a:srgbClr val="6ABDF0">
              <a:alpha val="61000"/>
            </a:srgbClr>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19"/>
          <p:cNvSpPr/>
          <p:nvPr/>
        </p:nvSpPr>
        <p:spPr>
          <a:xfrm>
            <a:off x="6070349" y="5155949"/>
            <a:ext cx="1403287" cy="982301"/>
          </a:xfrm>
          <a:custGeom>
            <a:avLst/>
            <a:gdLst>
              <a:gd name="connsiteX0" fmla="*/ 63374 w 1403287"/>
              <a:gd name="connsiteY0" fmla="*/ 239916 h 982301"/>
              <a:gd name="connsiteX1" fmla="*/ 149382 w 1403287"/>
              <a:gd name="connsiteY1" fmla="*/ 99588 h 982301"/>
              <a:gd name="connsiteX2" fmla="*/ 430039 w 1403287"/>
              <a:gd name="connsiteY2" fmla="*/ 131275 h 982301"/>
              <a:gd name="connsiteX3" fmla="*/ 638269 w 1403287"/>
              <a:gd name="connsiteY3" fmla="*/ 131275 h 982301"/>
              <a:gd name="connsiteX4" fmla="*/ 792178 w 1403287"/>
              <a:gd name="connsiteY4" fmla="*/ 108641 h 982301"/>
              <a:gd name="connsiteX5" fmla="*/ 1176950 w 1403287"/>
              <a:gd name="connsiteY5" fmla="*/ 0 h 982301"/>
              <a:gd name="connsiteX6" fmla="*/ 1158843 w 1403287"/>
              <a:gd name="connsiteY6" fmla="*/ 271603 h 982301"/>
              <a:gd name="connsiteX7" fmla="*/ 1199584 w 1403287"/>
              <a:gd name="connsiteY7" fmla="*/ 737857 h 982301"/>
              <a:gd name="connsiteX8" fmla="*/ 1403287 w 1403287"/>
              <a:gd name="connsiteY8" fmla="*/ 864605 h 982301"/>
              <a:gd name="connsiteX9" fmla="*/ 1367073 w 1403287"/>
              <a:gd name="connsiteY9" fmla="*/ 982301 h 982301"/>
              <a:gd name="connsiteX10" fmla="*/ 1090942 w 1403287"/>
              <a:gd name="connsiteY10" fmla="*/ 982301 h 982301"/>
              <a:gd name="connsiteX11" fmla="*/ 755964 w 1403287"/>
              <a:gd name="connsiteY11" fmla="*/ 982301 h 982301"/>
              <a:gd name="connsiteX12" fmla="*/ 552261 w 1403287"/>
              <a:gd name="connsiteY12" fmla="*/ 860079 h 982301"/>
              <a:gd name="connsiteX13" fmla="*/ 420986 w 1403287"/>
              <a:gd name="connsiteY13" fmla="*/ 733330 h 982301"/>
              <a:gd name="connsiteX14" fmla="*/ 389299 w 1403287"/>
              <a:gd name="connsiteY14" fmla="*/ 597528 h 982301"/>
              <a:gd name="connsiteX15" fmla="*/ 149382 w 1403287"/>
              <a:gd name="connsiteY15" fmla="*/ 493413 h 982301"/>
              <a:gd name="connsiteX16" fmla="*/ 0 w 1403287"/>
              <a:gd name="connsiteY16" fmla="*/ 362138 h 982301"/>
              <a:gd name="connsiteX17" fmla="*/ 4526 w 1403287"/>
              <a:gd name="connsiteY17" fmla="*/ 294237 h 982301"/>
              <a:gd name="connsiteX18" fmla="*/ 63374 w 1403287"/>
              <a:gd name="connsiteY18" fmla="*/ 239916 h 982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03287" h="982301">
                <a:moveTo>
                  <a:pt x="63374" y="239916"/>
                </a:moveTo>
                <a:lnTo>
                  <a:pt x="149382" y="99588"/>
                </a:lnTo>
                <a:lnTo>
                  <a:pt x="430039" y="131275"/>
                </a:lnTo>
                <a:lnTo>
                  <a:pt x="638269" y="131275"/>
                </a:lnTo>
                <a:lnTo>
                  <a:pt x="792178" y="108641"/>
                </a:lnTo>
                <a:lnTo>
                  <a:pt x="1176950" y="0"/>
                </a:lnTo>
                <a:lnTo>
                  <a:pt x="1158843" y="271603"/>
                </a:lnTo>
                <a:lnTo>
                  <a:pt x="1199584" y="737857"/>
                </a:lnTo>
                <a:lnTo>
                  <a:pt x="1403287" y="864605"/>
                </a:lnTo>
                <a:lnTo>
                  <a:pt x="1367073" y="982301"/>
                </a:lnTo>
                <a:lnTo>
                  <a:pt x="1090942" y="982301"/>
                </a:lnTo>
                <a:lnTo>
                  <a:pt x="755964" y="982301"/>
                </a:lnTo>
                <a:lnTo>
                  <a:pt x="552261" y="860079"/>
                </a:lnTo>
                <a:lnTo>
                  <a:pt x="420986" y="733330"/>
                </a:lnTo>
                <a:lnTo>
                  <a:pt x="389299" y="597528"/>
                </a:lnTo>
                <a:lnTo>
                  <a:pt x="149382" y="493413"/>
                </a:lnTo>
                <a:lnTo>
                  <a:pt x="0" y="362138"/>
                </a:lnTo>
                <a:lnTo>
                  <a:pt x="4526" y="294237"/>
                </a:lnTo>
                <a:lnTo>
                  <a:pt x="63374" y="239916"/>
                </a:lnTo>
                <a:close/>
              </a:path>
            </a:pathLst>
          </a:custGeom>
          <a:solidFill>
            <a:schemeClr val="accent1">
              <a:alpha val="44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spc="300" dirty="0">
                <a:solidFill>
                  <a:schemeClr val="tx1"/>
                </a:solidFill>
                <a:effectLst>
                  <a:outerShdw blurRad="38100" dist="38100" dir="2700000" algn="tl">
                    <a:srgbClr val="000000">
                      <a:alpha val="43137"/>
                    </a:srgbClr>
                  </a:outerShdw>
                </a:effectLst>
              </a:rPr>
              <a:t>Aix</a:t>
            </a:r>
            <a:endParaRPr lang="en-GB" b="1" spc="300" dirty="0">
              <a:solidFill>
                <a:schemeClr val="tx1"/>
              </a:solidFill>
              <a:effectLst>
                <a:outerShdw blurRad="38100" dist="38100" dir="2700000" algn="tl">
                  <a:srgbClr val="000000">
                    <a:alpha val="43137"/>
                  </a:srgbClr>
                </a:outerShdw>
              </a:effectLst>
            </a:endParaRPr>
          </a:p>
        </p:txBody>
      </p:sp>
      <p:sp>
        <p:nvSpPr>
          <p:cNvPr id="10" name="Freeform 20"/>
          <p:cNvSpPr/>
          <p:nvPr/>
        </p:nvSpPr>
        <p:spPr>
          <a:xfrm>
            <a:off x="4006158" y="4024265"/>
            <a:ext cx="1887648" cy="2009870"/>
          </a:xfrm>
          <a:custGeom>
            <a:avLst/>
            <a:gdLst>
              <a:gd name="connsiteX0" fmla="*/ 1186004 w 1887648"/>
              <a:gd name="connsiteY0" fmla="*/ 1828800 h 2009870"/>
              <a:gd name="connsiteX1" fmla="*/ 1358020 w 1887648"/>
              <a:gd name="connsiteY1" fmla="*/ 1597937 h 2009870"/>
              <a:gd name="connsiteX2" fmla="*/ 1484769 w 1887648"/>
              <a:gd name="connsiteY2" fmla="*/ 1448555 h 2009870"/>
              <a:gd name="connsiteX3" fmla="*/ 1557196 w 1887648"/>
              <a:gd name="connsiteY3" fmla="*/ 1172424 h 2009870"/>
              <a:gd name="connsiteX4" fmla="*/ 1530036 w 1887648"/>
              <a:gd name="connsiteY4" fmla="*/ 1041149 h 2009870"/>
              <a:gd name="connsiteX5" fmla="*/ 1779006 w 1887648"/>
              <a:gd name="connsiteY5" fmla="*/ 959668 h 2009870"/>
              <a:gd name="connsiteX6" fmla="*/ 1869541 w 1887648"/>
              <a:gd name="connsiteY6" fmla="*/ 801232 h 2009870"/>
              <a:gd name="connsiteX7" fmla="*/ 1887648 w 1887648"/>
              <a:gd name="connsiteY7" fmla="*/ 710697 h 2009870"/>
              <a:gd name="connsiteX8" fmla="*/ 1774480 w 1887648"/>
              <a:gd name="connsiteY8" fmla="*/ 624689 h 2009870"/>
              <a:gd name="connsiteX9" fmla="*/ 1715632 w 1887648"/>
              <a:gd name="connsiteY9" fmla="*/ 520575 h 2009870"/>
              <a:gd name="connsiteX10" fmla="*/ 1679418 w 1887648"/>
              <a:gd name="connsiteY10" fmla="*/ 393826 h 2009870"/>
              <a:gd name="connsiteX11" fmla="*/ 1679418 w 1887648"/>
              <a:gd name="connsiteY11" fmla="*/ 226337 h 2009870"/>
              <a:gd name="connsiteX12" fmla="*/ 1679418 w 1887648"/>
              <a:gd name="connsiteY12" fmla="*/ 86008 h 2009870"/>
              <a:gd name="connsiteX13" fmla="*/ 1416868 w 1887648"/>
              <a:gd name="connsiteY13" fmla="*/ 0 h 2009870"/>
              <a:gd name="connsiteX14" fmla="*/ 991355 w 1887648"/>
              <a:gd name="connsiteY14" fmla="*/ 0 h 2009870"/>
              <a:gd name="connsiteX15" fmla="*/ 579422 w 1887648"/>
              <a:gd name="connsiteY15" fmla="*/ 67901 h 2009870"/>
              <a:gd name="connsiteX16" fmla="*/ 348559 w 1887648"/>
              <a:gd name="connsiteY16" fmla="*/ 208230 h 2009870"/>
              <a:gd name="connsiteX17" fmla="*/ 321398 w 1887648"/>
              <a:gd name="connsiteY17" fmla="*/ 570369 h 2009870"/>
              <a:gd name="connsiteX18" fmla="*/ 344032 w 1887648"/>
              <a:gd name="connsiteY18" fmla="*/ 955141 h 2009870"/>
              <a:gd name="connsiteX19" fmla="*/ 176543 w 1887648"/>
              <a:gd name="connsiteY19" fmla="*/ 1267485 h 2009870"/>
              <a:gd name="connsiteX20" fmla="*/ 0 w 1887648"/>
              <a:gd name="connsiteY20" fmla="*/ 1511929 h 2009870"/>
              <a:gd name="connsiteX21" fmla="*/ 76955 w 1887648"/>
              <a:gd name="connsiteY21" fmla="*/ 1883121 h 2009870"/>
              <a:gd name="connsiteX22" fmla="*/ 144856 w 1887648"/>
              <a:gd name="connsiteY22" fmla="*/ 2009870 h 2009870"/>
              <a:gd name="connsiteX23" fmla="*/ 425513 w 1887648"/>
              <a:gd name="connsiteY23" fmla="*/ 1815220 h 2009870"/>
              <a:gd name="connsiteX24" fmla="*/ 638270 w 1887648"/>
              <a:gd name="connsiteY24" fmla="*/ 1683945 h 2009870"/>
              <a:gd name="connsiteX25" fmla="*/ 869133 w 1887648"/>
              <a:gd name="connsiteY25" fmla="*/ 1656785 h 2009870"/>
              <a:gd name="connsiteX26" fmla="*/ 950614 w 1887648"/>
              <a:gd name="connsiteY26" fmla="*/ 1797113 h 2009870"/>
              <a:gd name="connsiteX27" fmla="*/ 1090943 w 1887648"/>
              <a:gd name="connsiteY27" fmla="*/ 1833327 h 2009870"/>
              <a:gd name="connsiteX28" fmla="*/ 1186004 w 1887648"/>
              <a:gd name="connsiteY28" fmla="*/ 1828800 h 2009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887648" h="2009870">
                <a:moveTo>
                  <a:pt x="1186004" y="1828800"/>
                </a:moveTo>
                <a:lnTo>
                  <a:pt x="1358020" y="1597937"/>
                </a:lnTo>
                <a:lnTo>
                  <a:pt x="1484769" y="1448555"/>
                </a:lnTo>
                <a:lnTo>
                  <a:pt x="1557196" y="1172424"/>
                </a:lnTo>
                <a:lnTo>
                  <a:pt x="1530036" y="1041149"/>
                </a:lnTo>
                <a:lnTo>
                  <a:pt x="1779006" y="959668"/>
                </a:lnTo>
                <a:lnTo>
                  <a:pt x="1869541" y="801232"/>
                </a:lnTo>
                <a:lnTo>
                  <a:pt x="1887648" y="710697"/>
                </a:lnTo>
                <a:lnTo>
                  <a:pt x="1774480" y="624689"/>
                </a:lnTo>
                <a:lnTo>
                  <a:pt x="1715632" y="520575"/>
                </a:lnTo>
                <a:lnTo>
                  <a:pt x="1679418" y="393826"/>
                </a:lnTo>
                <a:lnTo>
                  <a:pt x="1679418" y="226337"/>
                </a:lnTo>
                <a:lnTo>
                  <a:pt x="1679418" y="86008"/>
                </a:lnTo>
                <a:lnTo>
                  <a:pt x="1416868" y="0"/>
                </a:lnTo>
                <a:lnTo>
                  <a:pt x="991355" y="0"/>
                </a:lnTo>
                <a:lnTo>
                  <a:pt x="579422" y="67901"/>
                </a:lnTo>
                <a:lnTo>
                  <a:pt x="348559" y="208230"/>
                </a:lnTo>
                <a:lnTo>
                  <a:pt x="321398" y="570369"/>
                </a:lnTo>
                <a:lnTo>
                  <a:pt x="344032" y="955141"/>
                </a:lnTo>
                <a:lnTo>
                  <a:pt x="176543" y="1267485"/>
                </a:lnTo>
                <a:lnTo>
                  <a:pt x="0" y="1511929"/>
                </a:lnTo>
                <a:lnTo>
                  <a:pt x="76955" y="1883121"/>
                </a:lnTo>
                <a:lnTo>
                  <a:pt x="144856" y="2009870"/>
                </a:lnTo>
                <a:lnTo>
                  <a:pt x="425513" y="1815220"/>
                </a:lnTo>
                <a:lnTo>
                  <a:pt x="638270" y="1683945"/>
                </a:lnTo>
                <a:lnTo>
                  <a:pt x="869133" y="1656785"/>
                </a:lnTo>
                <a:lnTo>
                  <a:pt x="950614" y="1797113"/>
                </a:lnTo>
                <a:lnTo>
                  <a:pt x="1090943" y="1833327"/>
                </a:lnTo>
                <a:lnTo>
                  <a:pt x="1186004" y="1828800"/>
                </a:lnTo>
                <a:close/>
              </a:path>
            </a:pathLst>
          </a:custGeom>
          <a:solidFill>
            <a:srgbClr val="6ABDF0">
              <a:alpha val="3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spc="300" dirty="0">
                <a:solidFill>
                  <a:schemeClr val="tx1"/>
                </a:solidFill>
                <a:effectLst>
                  <a:outerShdw blurRad="38100" dist="38100" dir="2700000" algn="tl">
                    <a:srgbClr val="000000">
                      <a:alpha val="43137"/>
                    </a:srgbClr>
                  </a:outerShdw>
                </a:effectLst>
              </a:rPr>
              <a:t>Nimes</a:t>
            </a:r>
            <a:endParaRPr lang="en-GB" b="1" spc="300" dirty="0">
              <a:solidFill>
                <a:schemeClr val="tx1"/>
              </a:solidFill>
              <a:effectLst>
                <a:outerShdw blurRad="38100" dist="38100" dir="2700000" algn="tl">
                  <a:srgbClr val="000000">
                    <a:alpha val="43137"/>
                  </a:srgbClr>
                </a:outerShdw>
              </a:effectLst>
            </a:endParaRPr>
          </a:p>
        </p:txBody>
      </p:sp>
      <p:sp>
        <p:nvSpPr>
          <p:cNvPr id="11" name="Freeform 22"/>
          <p:cNvSpPr/>
          <p:nvPr/>
        </p:nvSpPr>
        <p:spPr>
          <a:xfrm>
            <a:off x="6240483" y="4880758"/>
            <a:ext cx="1015340" cy="368136"/>
          </a:xfrm>
          <a:custGeom>
            <a:avLst/>
            <a:gdLst>
              <a:gd name="connsiteX0" fmla="*/ 0 w 1015340"/>
              <a:gd name="connsiteY0" fmla="*/ 350323 h 368136"/>
              <a:gd name="connsiteX1" fmla="*/ 29688 w 1015340"/>
              <a:gd name="connsiteY1" fmla="*/ 118754 h 368136"/>
              <a:gd name="connsiteX2" fmla="*/ 427512 w 1015340"/>
              <a:gd name="connsiteY2" fmla="*/ 0 h 368136"/>
              <a:gd name="connsiteX3" fmla="*/ 694707 w 1015340"/>
              <a:gd name="connsiteY3" fmla="*/ 53439 h 368136"/>
              <a:gd name="connsiteX4" fmla="*/ 914400 w 1015340"/>
              <a:gd name="connsiteY4" fmla="*/ 71252 h 368136"/>
              <a:gd name="connsiteX5" fmla="*/ 1015340 w 1015340"/>
              <a:gd name="connsiteY5" fmla="*/ 225632 h 368136"/>
              <a:gd name="connsiteX6" fmla="*/ 1015340 w 1015340"/>
              <a:gd name="connsiteY6" fmla="*/ 225632 h 368136"/>
              <a:gd name="connsiteX7" fmla="*/ 843148 w 1015340"/>
              <a:gd name="connsiteY7" fmla="*/ 290946 h 368136"/>
              <a:gd name="connsiteX8" fmla="*/ 665018 w 1015340"/>
              <a:gd name="connsiteY8" fmla="*/ 314697 h 368136"/>
              <a:gd name="connsiteX9" fmla="*/ 534390 w 1015340"/>
              <a:gd name="connsiteY9" fmla="*/ 368136 h 368136"/>
              <a:gd name="connsiteX10" fmla="*/ 362198 w 1015340"/>
              <a:gd name="connsiteY10" fmla="*/ 368136 h 368136"/>
              <a:gd name="connsiteX11" fmla="*/ 142504 w 1015340"/>
              <a:gd name="connsiteY11" fmla="*/ 356260 h 368136"/>
              <a:gd name="connsiteX12" fmla="*/ 0 w 1015340"/>
              <a:gd name="connsiteY12" fmla="*/ 350323 h 368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15340" h="368136">
                <a:moveTo>
                  <a:pt x="0" y="350323"/>
                </a:moveTo>
                <a:lnTo>
                  <a:pt x="29688" y="118754"/>
                </a:lnTo>
                <a:lnTo>
                  <a:pt x="427512" y="0"/>
                </a:lnTo>
                <a:lnTo>
                  <a:pt x="694707" y="53439"/>
                </a:lnTo>
                <a:lnTo>
                  <a:pt x="914400" y="71252"/>
                </a:lnTo>
                <a:lnTo>
                  <a:pt x="1015340" y="225632"/>
                </a:lnTo>
                <a:lnTo>
                  <a:pt x="1015340" y="225632"/>
                </a:lnTo>
                <a:lnTo>
                  <a:pt x="843148" y="290946"/>
                </a:lnTo>
                <a:lnTo>
                  <a:pt x="665018" y="314697"/>
                </a:lnTo>
                <a:lnTo>
                  <a:pt x="534390" y="368136"/>
                </a:lnTo>
                <a:lnTo>
                  <a:pt x="362198" y="368136"/>
                </a:lnTo>
                <a:lnTo>
                  <a:pt x="142504" y="356260"/>
                </a:lnTo>
                <a:lnTo>
                  <a:pt x="0" y="350323"/>
                </a:lnTo>
                <a:close/>
              </a:path>
            </a:pathLst>
          </a:custGeom>
          <a:solidFill>
            <a:srgbClr val="2FEFBD">
              <a:alpha val="44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effectLst>
                  <a:outerShdw blurRad="38100" dist="38100" dir="2700000" algn="tl">
                    <a:srgbClr val="000000">
                      <a:alpha val="43137"/>
                    </a:srgbClr>
                  </a:outerShdw>
                </a:effectLst>
              </a:rPr>
              <a:t>Apt</a:t>
            </a:r>
            <a:endParaRPr lang="en-GB" b="1" dirty="0">
              <a:solidFill>
                <a:schemeClr val="tx1"/>
              </a:solidFill>
              <a:effectLst>
                <a:outerShdw blurRad="38100" dist="38100" dir="2700000" algn="tl">
                  <a:srgbClr val="000000">
                    <a:alpha val="43137"/>
                  </a:srgbClr>
                </a:outerShdw>
              </a:effectLst>
            </a:endParaRPr>
          </a:p>
        </p:txBody>
      </p:sp>
      <p:sp>
        <p:nvSpPr>
          <p:cNvPr id="12" name="TextBox 11"/>
          <p:cNvSpPr txBox="1"/>
          <p:nvPr/>
        </p:nvSpPr>
        <p:spPr>
          <a:xfrm>
            <a:off x="6070169" y="4298612"/>
            <a:ext cx="586571" cy="276999"/>
          </a:xfrm>
          <a:prstGeom prst="rect">
            <a:avLst/>
          </a:prstGeom>
          <a:noFill/>
        </p:spPr>
        <p:txBody>
          <a:bodyPr wrap="none" rtlCol="0">
            <a:spAutoFit/>
          </a:bodyPr>
          <a:lstStyle/>
          <a:p>
            <a:r>
              <a:rPr lang="en-GB" sz="1200" b="1" dirty="0">
                <a:effectLst>
                  <a:outerShdw blurRad="38100" dist="38100" dir="2700000" algn="tl">
                    <a:srgbClr val="000000">
                      <a:alpha val="43137"/>
                    </a:srgbClr>
                  </a:outerShdw>
                </a:effectLst>
              </a:rPr>
              <a:t>Vasio</a:t>
            </a:r>
          </a:p>
        </p:txBody>
      </p:sp>
      <p:sp>
        <p:nvSpPr>
          <p:cNvPr id="13" name="TextBox 12"/>
          <p:cNvSpPr txBox="1"/>
          <p:nvPr/>
        </p:nvSpPr>
        <p:spPr>
          <a:xfrm>
            <a:off x="5853751" y="4603759"/>
            <a:ext cx="994183" cy="276999"/>
          </a:xfrm>
          <a:prstGeom prst="rect">
            <a:avLst/>
          </a:prstGeom>
          <a:noFill/>
        </p:spPr>
        <p:txBody>
          <a:bodyPr wrap="none" rtlCol="0">
            <a:spAutoFit/>
          </a:bodyPr>
          <a:lstStyle/>
          <a:p>
            <a:r>
              <a:rPr lang="en-GB" sz="1200" b="1" dirty="0">
                <a:effectLst>
                  <a:outerShdw blurRad="38100" dist="38100" dir="2700000" algn="tl">
                    <a:srgbClr val="000000">
                      <a:alpha val="43137"/>
                    </a:srgbClr>
                  </a:outerShdw>
                </a:effectLst>
              </a:rPr>
              <a:t>Carpentras</a:t>
            </a:r>
          </a:p>
        </p:txBody>
      </p:sp>
      <p:sp>
        <p:nvSpPr>
          <p:cNvPr id="14" name="TextBox 13"/>
          <p:cNvSpPr txBox="1"/>
          <p:nvPr/>
        </p:nvSpPr>
        <p:spPr>
          <a:xfrm>
            <a:off x="5514535" y="5155948"/>
            <a:ext cx="758541" cy="276999"/>
          </a:xfrm>
          <a:prstGeom prst="rect">
            <a:avLst/>
          </a:prstGeom>
          <a:noFill/>
        </p:spPr>
        <p:txBody>
          <a:bodyPr wrap="none" rtlCol="0">
            <a:spAutoFit/>
          </a:bodyPr>
          <a:lstStyle/>
          <a:p>
            <a:r>
              <a:rPr lang="en-GB" sz="1200" b="1" dirty="0">
                <a:effectLst>
                  <a:outerShdw blurRad="38100" dist="38100" dir="2700000" algn="tl">
                    <a:srgbClr val="000000">
                      <a:alpha val="43137"/>
                    </a:srgbClr>
                  </a:outerShdw>
                </a:effectLst>
              </a:rPr>
              <a:t>Glanum</a:t>
            </a:r>
          </a:p>
        </p:txBody>
      </p:sp>
      <p:sp>
        <p:nvSpPr>
          <p:cNvPr id="15" name="Freeform 26"/>
          <p:cNvSpPr/>
          <p:nvPr/>
        </p:nvSpPr>
        <p:spPr>
          <a:xfrm>
            <a:off x="5536888" y="4061507"/>
            <a:ext cx="1553919" cy="1952216"/>
          </a:xfrm>
          <a:custGeom>
            <a:avLst/>
            <a:gdLst>
              <a:gd name="connsiteX0" fmla="*/ 1553919 w 1553919"/>
              <a:gd name="connsiteY0" fmla="*/ 841472 h 1952216"/>
              <a:gd name="connsiteX1" fmla="*/ 1424894 w 1553919"/>
              <a:gd name="connsiteY1" fmla="*/ 628299 h 1952216"/>
              <a:gd name="connsiteX2" fmla="*/ 1239770 w 1553919"/>
              <a:gd name="connsiteY2" fmla="*/ 314149 h 1952216"/>
              <a:gd name="connsiteX3" fmla="*/ 936840 w 1553919"/>
              <a:gd name="connsiteY3" fmla="*/ 246832 h 1952216"/>
              <a:gd name="connsiteX4" fmla="*/ 594641 w 1553919"/>
              <a:gd name="connsiteY4" fmla="*/ 151465 h 1952216"/>
              <a:gd name="connsiteX5" fmla="*/ 370248 w 1553919"/>
              <a:gd name="connsiteY5" fmla="*/ 56098 h 1952216"/>
              <a:gd name="connsiteX6" fmla="*/ 207564 w 1553919"/>
              <a:gd name="connsiteY6" fmla="*/ 0 h 1952216"/>
              <a:gd name="connsiteX7" fmla="*/ 213173 w 1553919"/>
              <a:gd name="connsiteY7" fmla="*/ 179514 h 1952216"/>
              <a:gd name="connsiteX8" fmla="*/ 235613 w 1553919"/>
              <a:gd name="connsiteY8" fmla="*/ 392687 h 1952216"/>
              <a:gd name="connsiteX9" fmla="*/ 302930 w 1553919"/>
              <a:gd name="connsiteY9" fmla="*/ 527322 h 1952216"/>
              <a:gd name="connsiteX10" fmla="*/ 370248 w 1553919"/>
              <a:gd name="connsiteY10" fmla="*/ 605860 h 1952216"/>
              <a:gd name="connsiteX11" fmla="*/ 392687 w 1553919"/>
              <a:gd name="connsiteY11" fmla="*/ 650738 h 1952216"/>
              <a:gd name="connsiteX12" fmla="*/ 392687 w 1553919"/>
              <a:gd name="connsiteY12" fmla="*/ 712446 h 1952216"/>
              <a:gd name="connsiteX13" fmla="*/ 314150 w 1553919"/>
              <a:gd name="connsiteY13" fmla="*/ 903180 h 1952216"/>
              <a:gd name="connsiteX14" fmla="*/ 246832 w 1553919"/>
              <a:gd name="connsiteY14" fmla="*/ 959278 h 1952216"/>
              <a:gd name="connsiteX15" fmla="*/ 106587 w 1553919"/>
              <a:gd name="connsiteY15" fmla="*/ 1009767 h 1952216"/>
              <a:gd name="connsiteX16" fmla="*/ 61708 w 1553919"/>
              <a:gd name="connsiteY16" fmla="*/ 1032206 h 1952216"/>
              <a:gd name="connsiteX17" fmla="*/ 61708 w 1553919"/>
              <a:gd name="connsiteY17" fmla="*/ 1256599 h 1952216"/>
              <a:gd name="connsiteX18" fmla="*/ 0 w 1553919"/>
              <a:gd name="connsiteY18" fmla="*/ 1374405 h 1952216"/>
              <a:gd name="connsiteX19" fmla="*/ 269272 w 1553919"/>
              <a:gd name="connsiteY19" fmla="*/ 1503430 h 1952216"/>
              <a:gd name="connsiteX20" fmla="*/ 460005 w 1553919"/>
              <a:gd name="connsiteY20" fmla="*/ 1570748 h 1952216"/>
              <a:gd name="connsiteX21" fmla="*/ 622690 w 1553919"/>
              <a:gd name="connsiteY21" fmla="*/ 1739043 h 1952216"/>
              <a:gd name="connsiteX22" fmla="*/ 813424 w 1553919"/>
              <a:gd name="connsiteY22" fmla="*/ 1862459 h 1952216"/>
              <a:gd name="connsiteX23" fmla="*/ 959279 w 1553919"/>
              <a:gd name="connsiteY23" fmla="*/ 1952216 h 1952216"/>
              <a:gd name="connsiteX24" fmla="*/ 1077085 w 1553919"/>
              <a:gd name="connsiteY24" fmla="*/ 1952216 h 1952216"/>
              <a:gd name="connsiteX25" fmla="*/ 903181 w 1553919"/>
              <a:gd name="connsiteY25" fmla="*/ 1845629 h 1952216"/>
              <a:gd name="connsiteX26" fmla="*/ 914400 w 1553919"/>
              <a:gd name="connsiteY26" fmla="*/ 1716603 h 1952216"/>
              <a:gd name="connsiteX27" fmla="*/ 706837 w 1553919"/>
              <a:gd name="connsiteY27" fmla="*/ 1610017 h 1952216"/>
              <a:gd name="connsiteX28" fmla="*/ 594641 w 1553919"/>
              <a:gd name="connsiteY28" fmla="*/ 1553919 h 1952216"/>
              <a:gd name="connsiteX29" fmla="*/ 521713 w 1553919"/>
              <a:gd name="connsiteY29" fmla="*/ 1469772 h 1952216"/>
              <a:gd name="connsiteX30" fmla="*/ 510494 w 1553919"/>
              <a:gd name="connsiteY30" fmla="*/ 1408064 h 1952216"/>
              <a:gd name="connsiteX31" fmla="*/ 560982 w 1553919"/>
              <a:gd name="connsiteY31" fmla="*/ 1335136 h 1952216"/>
              <a:gd name="connsiteX32" fmla="*/ 656349 w 1553919"/>
              <a:gd name="connsiteY32" fmla="*/ 1172451 h 1952216"/>
              <a:gd name="connsiteX33" fmla="*/ 701227 w 1553919"/>
              <a:gd name="connsiteY33" fmla="*/ 1049035 h 1952216"/>
              <a:gd name="connsiteX34" fmla="*/ 701227 w 1553919"/>
              <a:gd name="connsiteY34" fmla="*/ 925619 h 1952216"/>
              <a:gd name="connsiteX35" fmla="*/ 1099524 w 1553919"/>
              <a:gd name="connsiteY35" fmla="*/ 807813 h 1952216"/>
              <a:gd name="connsiteX36" fmla="*/ 1166842 w 1553919"/>
              <a:gd name="connsiteY36" fmla="*/ 785374 h 1952216"/>
              <a:gd name="connsiteX37" fmla="*/ 1385625 w 1553919"/>
              <a:gd name="connsiteY37" fmla="*/ 858302 h 1952216"/>
              <a:gd name="connsiteX38" fmla="*/ 1553919 w 1553919"/>
              <a:gd name="connsiteY38" fmla="*/ 841472 h 1952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53919" h="1952216">
                <a:moveTo>
                  <a:pt x="1553919" y="841472"/>
                </a:moveTo>
                <a:lnTo>
                  <a:pt x="1424894" y="628299"/>
                </a:lnTo>
                <a:lnTo>
                  <a:pt x="1239770" y="314149"/>
                </a:lnTo>
                <a:lnTo>
                  <a:pt x="936840" y="246832"/>
                </a:lnTo>
                <a:lnTo>
                  <a:pt x="594641" y="151465"/>
                </a:lnTo>
                <a:lnTo>
                  <a:pt x="370248" y="56098"/>
                </a:lnTo>
                <a:lnTo>
                  <a:pt x="207564" y="0"/>
                </a:lnTo>
                <a:lnTo>
                  <a:pt x="213173" y="179514"/>
                </a:lnTo>
                <a:lnTo>
                  <a:pt x="235613" y="392687"/>
                </a:lnTo>
                <a:lnTo>
                  <a:pt x="302930" y="527322"/>
                </a:lnTo>
                <a:lnTo>
                  <a:pt x="370248" y="605860"/>
                </a:lnTo>
                <a:lnTo>
                  <a:pt x="392687" y="650738"/>
                </a:lnTo>
                <a:lnTo>
                  <a:pt x="392687" y="712446"/>
                </a:lnTo>
                <a:lnTo>
                  <a:pt x="314150" y="903180"/>
                </a:lnTo>
                <a:lnTo>
                  <a:pt x="246832" y="959278"/>
                </a:lnTo>
                <a:lnTo>
                  <a:pt x="106587" y="1009767"/>
                </a:lnTo>
                <a:lnTo>
                  <a:pt x="61708" y="1032206"/>
                </a:lnTo>
                <a:lnTo>
                  <a:pt x="61708" y="1256599"/>
                </a:lnTo>
                <a:lnTo>
                  <a:pt x="0" y="1374405"/>
                </a:lnTo>
                <a:lnTo>
                  <a:pt x="269272" y="1503430"/>
                </a:lnTo>
                <a:lnTo>
                  <a:pt x="460005" y="1570748"/>
                </a:lnTo>
                <a:lnTo>
                  <a:pt x="622690" y="1739043"/>
                </a:lnTo>
                <a:lnTo>
                  <a:pt x="813424" y="1862459"/>
                </a:lnTo>
                <a:lnTo>
                  <a:pt x="959279" y="1952216"/>
                </a:lnTo>
                <a:lnTo>
                  <a:pt x="1077085" y="1952216"/>
                </a:lnTo>
                <a:lnTo>
                  <a:pt x="903181" y="1845629"/>
                </a:lnTo>
                <a:lnTo>
                  <a:pt x="914400" y="1716603"/>
                </a:lnTo>
                <a:lnTo>
                  <a:pt x="706837" y="1610017"/>
                </a:lnTo>
                <a:lnTo>
                  <a:pt x="594641" y="1553919"/>
                </a:lnTo>
                <a:lnTo>
                  <a:pt x="521713" y="1469772"/>
                </a:lnTo>
                <a:lnTo>
                  <a:pt x="510494" y="1408064"/>
                </a:lnTo>
                <a:lnTo>
                  <a:pt x="560982" y="1335136"/>
                </a:lnTo>
                <a:lnTo>
                  <a:pt x="656349" y="1172451"/>
                </a:lnTo>
                <a:lnTo>
                  <a:pt x="701227" y="1049035"/>
                </a:lnTo>
                <a:lnTo>
                  <a:pt x="701227" y="925619"/>
                </a:lnTo>
                <a:lnTo>
                  <a:pt x="1099524" y="807813"/>
                </a:lnTo>
                <a:lnTo>
                  <a:pt x="1166842" y="785374"/>
                </a:lnTo>
                <a:lnTo>
                  <a:pt x="1385625" y="858302"/>
                </a:lnTo>
                <a:lnTo>
                  <a:pt x="1553919" y="841472"/>
                </a:lnTo>
                <a:close/>
              </a:path>
            </a:pathLst>
          </a:custGeom>
          <a:solidFill>
            <a:srgbClr val="F628CF">
              <a:alpha val="3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832089" y="6165304"/>
            <a:ext cx="1019831" cy="307777"/>
          </a:xfrm>
          <a:prstGeom prst="rect">
            <a:avLst/>
          </a:prstGeom>
          <a:noFill/>
        </p:spPr>
        <p:txBody>
          <a:bodyPr wrap="none" rtlCol="0">
            <a:spAutoFit/>
          </a:bodyPr>
          <a:lstStyle/>
          <a:p>
            <a:r>
              <a:rPr lang="en-GB" sz="1400" b="1" dirty="0">
                <a:effectLst>
                  <a:outerShdw blurRad="38100" dist="38100" dir="2700000" algn="tl">
                    <a:srgbClr val="000000">
                      <a:alpha val="43137"/>
                    </a:srgbClr>
                  </a:outerShdw>
                </a:effectLst>
              </a:rPr>
              <a:t>Narbonne</a:t>
            </a:r>
          </a:p>
        </p:txBody>
      </p:sp>
      <p:sp>
        <p:nvSpPr>
          <p:cNvPr id="17" name="TextBox 16"/>
          <p:cNvSpPr txBox="1"/>
          <p:nvPr/>
        </p:nvSpPr>
        <p:spPr>
          <a:xfrm>
            <a:off x="3029259" y="5829568"/>
            <a:ext cx="822661" cy="307777"/>
          </a:xfrm>
          <a:prstGeom prst="rect">
            <a:avLst/>
          </a:prstGeom>
          <a:noFill/>
        </p:spPr>
        <p:txBody>
          <a:bodyPr wrap="none" rtlCol="0">
            <a:spAutoFit/>
          </a:bodyPr>
          <a:lstStyle/>
          <a:p>
            <a:r>
              <a:rPr lang="en-GB" sz="1400" b="1" dirty="0">
                <a:effectLst>
                  <a:outerShdw blurRad="38100" dist="38100" dir="2700000" algn="tl">
                    <a:srgbClr val="000000">
                      <a:alpha val="43137"/>
                    </a:srgbClr>
                  </a:outerShdw>
                </a:effectLst>
              </a:rPr>
              <a:t>Beziers</a:t>
            </a:r>
          </a:p>
        </p:txBody>
      </p:sp>
      <p:sp>
        <p:nvSpPr>
          <p:cNvPr id="18" name="TextBox 17"/>
          <p:cNvSpPr txBox="1"/>
          <p:nvPr/>
        </p:nvSpPr>
        <p:spPr>
          <a:xfrm>
            <a:off x="5004048" y="3645024"/>
            <a:ext cx="572593" cy="307777"/>
          </a:xfrm>
          <a:prstGeom prst="rect">
            <a:avLst/>
          </a:prstGeom>
          <a:noFill/>
        </p:spPr>
        <p:txBody>
          <a:bodyPr wrap="none" rtlCol="0">
            <a:spAutoFit/>
          </a:bodyPr>
          <a:lstStyle/>
          <a:p>
            <a:r>
              <a:rPr lang="en-GB" sz="1400" b="1" dirty="0">
                <a:effectLst>
                  <a:outerShdw blurRad="38100" dist="38100" dir="2700000" algn="tl">
                    <a:srgbClr val="000000">
                      <a:alpha val="43137"/>
                    </a:srgbClr>
                  </a:outerShdw>
                </a:effectLst>
              </a:rPr>
              <a:t>Alba</a:t>
            </a:r>
          </a:p>
        </p:txBody>
      </p:sp>
      <p:sp>
        <p:nvSpPr>
          <p:cNvPr id="19" name="TextBox 18"/>
          <p:cNvSpPr txBox="1"/>
          <p:nvPr/>
        </p:nvSpPr>
        <p:spPr>
          <a:xfrm>
            <a:off x="5644719" y="3252119"/>
            <a:ext cx="851259" cy="307777"/>
          </a:xfrm>
          <a:prstGeom prst="rect">
            <a:avLst/>
          </a:prstGeom>
          <a:noFill/>
        </p:spPr>
        <p:txBody>
          <a:bodyPr wrap="none" rtlCol="0">
            <a:spAutoFit/>
          </a:bodyPr>
          <a:lstStyle/>
          <a:p>
            <a:r>
              <a:rPr lang="en-GB" sz="1400" b="1" dirty="0">
                <a:effectLst>
                  <a:outerShdw blurRad="38100" dist="38100" dir="2700000" algn="tl">
                    <a:srgbClr val="000000">
                      <a:alpha val="43137"/>
                    </a:srgbClr>
                  </a:outerShdw>
                </a:effectLst>
              </a:rPr>
              <a:t>Valence</a:t>
            </a:r>
          </a:p>
        </p:txBody>
      </p:sp>
      <p:sp>
        <p:nvSpPr>
          <p:cNvPr id="20" name="TextBox 19"/>
          <p:cNvSpPr txBox="1"/>
          <p:nvPr/>
        </p:nvSpPr>
        <p:spPr>
          <a:xfrm>
            <a:off x="5803931" y="6133375"/>
            <a:ext cx="950901" cy="307777"/>
          </a:xfrm>
          <a:prstGeom prst="rect">
            <a:avLst/>
          </a:prstGeom>
          <a:noFill/>
        </p:spPr>
        <p:txBody>
          <a:bodyPr wrap="none" rtlCol="0">
            <a:spAutoFit/>
          </a:bodyPr>
          <a:lstStyle/>
          <a:p>
            <a:r>
              <a:rPr lang="en-GB" sz="1400" b="1" dirty="0">
                <a:effectLst>
                  <a:outerShdw blurRad="38100" dist="38100" dir="2700000" algn="tl">
                    <a:srgbClr val="000000">
                      <a:alpha val="43137"/>
                    </a:srgbClr>
                  </a:outerShdw>
                </a:effectLst>
              </a:rPr>
              <a:t>Marseille</a:t>
            </a:r>
          </a:p>
        </p:txBody>
      </p:sp>
      <p:sp>
        <p:nvSpPr>
          <p:cNvPr id="21" name="TextBox 20"/>
          <p:cNvSpPr txBox="1"/>
          <p:nvPr/>
        </p:nvSpPr>
        <p:spPr>
          <a:xfrm>
            <a:off x="8193099" y="5880246"/>
            <a:ext cx="721672" cy="307777"/>
          </a:xfrm>
          <a:prstGeom prst="rect">
            <a:avLst/>
          </a:prstGeom>
          <a:noFill/>
        </p:spPr>
        <p:txBody>
          <a:bodyPr wrap="none" rtlCol="0">
            <a:spAutoFit/>
          </a:bodyPr>
          <a:lstStyle/>
          <a:p>
            <a:r>
              <a:rPr lang="en-GB" sz="1400" b="1" dirty="0" err="1">
                <a:effectLst>
                  <a:outerShdw blurRad="38100" dist="38100" dir="2700000" algn="tl">
                    <a:srgbClr val="000000">
                      <a:alpha val="43137"/>
                    </a:srgbClr>
                  </a:outerShdw>
                </a:effectLst>
              </a:rPr>
              <a:t>Frejus</a:t>
            </a:r>
            <a:endParaRPr lang="en-GB" sz="1400" b="1" dirty="0">
              <a:effectLst>
                <a:outerShdw blurRad="38100" dist="38100" dir="2700000" algn="tl">
                  <a:srgbClr val="000000">
                    <a:alpha val="43137"/>
                  </a:srgbClr>
                </a:outerShdw>
              </a:effectLst>
            </a:endParaRPr>
          </a:p>
        </p:txBody>
      </p:sp>
      <p:sp>
        <p:nvSpPr>
          <p:cNvPr id="22" name="Content Placeholder 2"/>
          <p:cNvSpPr txBox="1">
            <a:spLocks/>
          </p:cNvSpPr>
          <p:nvPr/>
        </p:nvSpPr>
        <p:spPr>
          <a:xfrm>
            <a:off x="304800" y="1554162"/>
            <a:ext cx="8686800" cy="5303838"/>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dirty="0"/>
              <a:t>Regional case studies</a:t>
            </a:r>
          </a:p>
          <a:p>
            <a:pPr lvl="1"/>
            <a:r>
              <a:rPr lang="en-GB" sz="1800" i="1" dirty="0"/>
              <a:t>colonia Vienna</a:t>
            </a:r>
          </a:p>
          <a:p>
            <a:pPr lvl="1"/>
            <a:r>
              <a:rPr lang="en-GB" sz="1800" i="1" dirty="0"/>
              <a:t>colonia Aquae Sextiae</a:t>
            </a:r>
          </a:p>
          <a:p>
            <a:pPr lvl="1"/>
            <a:r>
              <a:rPr lang="en-GB" sz="1800" i="1" dirty="0"/>
              <a:t>colonia Iulia Apta</a:t>
            </a:r>
          </a:p>
          <a:p>
            <a:pPr lvl="1"/>
            <a:r>
              <a:rPr lang="en-GB" sz="1800" i="1" dirty="0"/>
              <a:t>colonia Nemausus </a:t>
            </a:r>
          </a:p>
          <a:p>
            <a:pPr lvl="1"/>
            <a:endParaRPr lang="en-GB" sz="1600" dirty="0"/>
          </a:p>
          <a:p>
            <a:endParaRPr lang="en-GB" sz="1800" dirty="0"/>
          </a:p>
        </p:txBody>
      </p:sp>
    </p:spTree>
    <p:extLst>
      <p:ext uri="{BB962C8B-B14F-4D97-AF65-F5344CB8AC3E}">
        <p14:creationId xmlns:p14="http://schemas.microsoft.com/office/powerpoint/2010/main" val="28100327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750"/>
                                        <p:tgtEl>
                                          <p:spTgt spid="6"/>
                                        </p:tgtEl>
                                      </p:cBhvr>
                                    </p:animEffect>
                                  </p:childTnLst>
                                </p:cTn>
                              </p:par>
                            </p:childTnLst>
                          </p:cTn>
                        </p:par>
                        <p:par>
                          <p:cTn id="8" fill="hold">
                            <p:stCondLst>
                              <p:cond delay="750"/>
                            </p:stCondLst>
                            <p:childTnLst>
                              <p:par>
                                <p:cTn id="9" presetID="14" presetClass="entr" presetSubtype="1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childTnLst>
                          </p:cTn>
                        </p:par>
                        <p:par>
                          <p:cTn id="12" fill="hold">
                            <p:stCondLst>
                              <p:cond delay="1250"/>
                            </p:stCondLst>
                            <p:childTnLst>
                              <p:par>
                                <p:cTn id="13" presetID="6" presetClass="entr" presetSubtype="16" fill="hold" grpId="0" nodeType="after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circle(in)">
                                      <p:cBhvr>
                                        <p:cTn id="15" dur="1000"/>
                                        <p:tgtEl>
                                          <p:spTgt spid="15"/>
                                        </p:tgtEl>
                                      </p:cBhvr>
                                    </p:animEffect>
                                  </p:childTnLst>
                                </p:cTn>
                              </p:par>
                            </p:childTnLst>
                          </p:cTn>
                        </p:par>
                        <p:par>
                          <p:cTn id="16" fill="hold">
                            <p:stCondLst>
                              <p:cond delay="2250"/>
                            </p:stCondLst>
                            <p:childTnLst>
                              <p:par>
                                <p:cTn id="17" presetID="6" presetClass="entr" presetSubtype="16"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circle(in)">
                                      <p:cBhvr>
                                        <p:cTn id="19" dur="750"/>
                                        <p:tgtEl>
                                          <p:spTgt spid="8"/>
                                        </p:tgtEl>
                                      </p:cBhvr>
                                    </p:animEffect>
                                  </p:childTnLst>
                                </p:cTn>
                              </p:par>
                            </p:childTnLst>
                          </p:cTn>
                        </p:par>
                        <p:par>
                          <p:cTn id="20" fill="hold">
                            <p:stCondLst>
                              <p:cond delay="3000"/>
                            </p:stCondLst>
                            <p:childTnLst>
                              <p:par>
                                <p:cTn id="21" presetID="6" presetClass="entr" presetSubtype="16" fill="hold" grpId="0"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circle(in)">
                                      <p:cBhvr>
                                        <p:cTn id="23" dur="1250"/>
                                        <p:tgtEl>
                                          <p:spTgt spid="9"/>
                                        </p:tgtEl>
                                      </p:cBhvr>
                                    </p:animEffect>
                                  </p:childTnLst>
                                </p:cTn>
                              </p:par>
                            </p:childTnLst>
                          </p:cTn>
                        </p:par>
                        <p:par>
                          <p:cTn id="24" fill="hold">
                            <p:stCondLst>
                              <p:cond delay="4250"/>
                            </p:stCondLst>
                            <p:childTnLst>
                              <p:par>
                                <p:cTn id="25" presetID="6" presetClass="entr" presetSubtype="16"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circle(in)">
                                      <p:cBhvr>
                                        <p:cTn id="27" dur="750"/>
                                        <p:tgtEl>
                                          <p:spTgt spid="10"/>
                                        </p:tgtEl>
                                      </p:cBhvr>
                                    </p:animEffect>
                                  </p:childTnLst>
                                </p:cTn>
                              </p:par>
                            </p:childTnLst>
                          </p:cTn>
                        </p:par>
                        <p:par>
                          <p:cTn id="28" fill="hold">
                            <p:stCondLst>
                              <p:cond delay="5000"/>
                            </p:stCondLst>
                            <p:childTnLst>
                              <p:par>
                                <p:cTn id="29" presetID="6" presetClass="entr" presetSubtype="16" fill="hold" grpId="0" nodeType="after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circle(in)">
                                      <p:cBhvr>
                                        <p:cTn id="31" dur="1250"/>
                                        <p:tgtEl>
                                          <p:spTgt spid="11"/>
                                        </p:tgtEl>
                                      </p:cBhvr>
                                    </p:animEffect>
                                  </p:childTnLst>
                                </p:cTn>
                              </p:par>
                            </p:childTnLst>
                          </p:cTn>
                        </p:par>
                        <p:par>
                          <p:cTn id="32" fill="hold">
                            <p:stCondLst>
                              <p:cond delay="6250"/>
                            </p:stCondLst>
                            <p:childTnLst>
                              <p:par>
                                <p:cTn id="33" presetID="6" presetClass="entr" presetSubtype="16" fill="hold" grpId="0" nodeType="after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circle(in)">
                                      <p:cBhvr>
                                        <p:cTn id="35" dur="12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animBg="1"/>
      <p:bldP spid="10" grpId="0" animBg="1"/>
      <p:bldP spid="11" grpId="0" animBg="1"/>
      <p:bldP spid="14" grpId="0"/>
      <p:bldP spid="15"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Title 1"/>
          <p:cNvSpPr txBox="1">
            <a:spLocks/>
          </p:cNvSpPr>
          <p:nvPr/>
        </p:nvSpPr>
        <p:spPr>
          <a:xfrm>
            <a:off x="304800" y="457200"/>
            <a:ext cx="8686800" cy="838200"/>
          </a:xfrm>
          <a:prstGeom prst="rect">
            <a:avLst/>
          </a:prstGeom>
        </p:spPr>
        <p:txBody>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NEMAUSUS / Nimes</a:t>
            </a:r>
          </a:p>
        </p:txBody>
      </p:sp>
      <p:sp>
        <p:nvSpPr>
          <p:cNvPr id="6" name="Rectangle 5"/>
          <p:cNvSpPr/>
          <p:nvPr/>
        </p:nvSpPr>
        <p:spPr>
          <a:xfrm>
            <a:off x="6357481" y="260648"/>
            <a:ext cx="2634119" cy="1754326"/>
          </a:xfrm>
          <a:prstGeom prst="rect">
            <a:avLst/>
          </a:prstGeom>
        </p:spPr>
        <p:txBody>
          <a:bodyPr wrap="none">
            <a:spAutoFit/>
          </a:bodyPr>
          <a:lstStyle/>
          <a:p>
            <a:pPr algn="r"/>
            <a:r>
              <a:rPr lang="en-GB" dirty="0"/>
              <a:t>Maison </a:t>
            </a:r>
            <a:r>
              <a:rPr lang="en-GB" dirty="0" err="1"/>
              <a:t>Carree</a:t>
            </a:r>
            <a:br>
              <a:rPr lang="en-GB" dirty="0"/>
            </a:br>
            <a:r>
              <a:rPr lang="en-GB" dirty="0"/>
              <a:t>Augustan-period temple</a:t>
            </a:r>
            <a:br>
              <a:rPr lang="en-GB" dirty="0"/>
            </a:br>
            <a:r>
              <a:rPr lang="en-GB" dirty="0"/>
              <a:t>(M. Agrippa, again…?)</a:t>
            </a:r>
          </a:p>
          <a:p>
            <a:pPr algn="r"/>
            <a:r>
              <a:rPr lang="en-GB" dirty="0"/>
              <a:t>as in </a:t>
            </a:r>
            <a:r>
              <a:rPr lang="en-GB" dirty="0" err="1"/>
              <a:t>Glanum</a:t>
            </a:r>
            <a:r>
              <a:rPr lang="en-GB" dirty="0"/>
              <a:t>,</a:t>
            </a:r>
            <a:br>
              <a:rPr lang="en-GB" dirty="0"/>
            </a:br>
            <a:r>
              <a:rPr lang="en-GB" dirty="0"/>
              <a:t>no major epigraphic</a:t>
            </a:r>
            <a:br>
              <a:rPr lang="en-GB" dirty="0"/>
            </a:br>
            <a:r>
              <a:rPr lang="en-GB" dirty="0"/>
              <a:t>evidence from ‘forum’</a:t>
            </a:r>
          </a:p>
        </p:txBody>
      </p:sp>
    </p:spTree>
    <p:extLst>
      <p:ext uri="{BB962C8B-B14F-4D97-AF65-F5344CB8AC3E}">
        <p14:creationId xmlns:p14="http://schemas.microsoft.com/office/powerpoint/2010/main" val="912447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58372" name="Picture 4" descr="D:\Narbonensis Dokumente Downloads\FranceSthSatPHot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 y="952500"/>
            <a:ext cx="8267700" cy="5905500"/>
          </a:xfrm>
          <a:prstGeom prst="rect">
            <a:avLst/>
          </a:prstGeom>
          <a:noFill/>
          <a:extLst>
            <a:ext uri="{909E8E84-426E-40DD-AFC4-6F175D3DCCD1}">
              <a14:hiddenFill xmlns:a14="http://schemas.microsoft.com/office/drawing/2010/main">
                <a:solidFill>
                  <a:srgbClr val="FFFFFF"/>
                </a:solidFill>
              </a14:hiddenFill>
            </a:ext>
          </a:extLst>
        </p:spPr>
      </p:pic>
      <p:sp>
        <p:nvSpPr>
          <p:cNvPr id="58370" name="Rectangle 2"/>
          <p:cNvSpPr>
            <a:spLocks noGrp="1" noChangeArrowheads="1"/>
          </p:cNvSpPr>
          <p:nvPr>
            <p:ph type="title"/>
          </p:nvPr>
        </p:nvSpPr>
        <p:spPr>
          <a:xfrm>
            <a:off x="0" y="4508"/>
            <a:ext cx="7315200" cy="849568"/>
          </a:xfrm>
        </p:spPr>
        <p:txBody>
          <a:bodyPr/>
          <a:lstStyle/>
          <a:p>
            <a:r>
              <a:rPr lang="de-DE" altLang="en-US" dirty="0" err="1"/>
              <a:t>Rôle</a:t>
            </a:r>
            <a:r>
              <a:rPr lang="de-DE" altLang="en-US" dirty="0"/>
              <a:t> </a:t>
            </a:r>
            <a:r>
              <a:rPr lang="de-DE" altLang="en-US" dirty="0" err="1"/>
              <a:t>of</a:t>
            </a:r>
            <a:r>
              <a:rPr lang="de-DE" altLang="en-US" dirty="0"/>
              <a:t> </a:t>
            </a:r>
            <a:r>
              <a:rPr lang="de-DE" altLang="en-US" dirty="0" err="1"/>
              <a:t>the</a:t>
            </a:r>
            <a:r>
              <a:rPr lang="de-DE" altLang="en-US" dirty="0"/>
              <a:t> imperial </a:t>
            </a:r>
            <a:r>
              <a:rPr lang="de-DE" altLang="en-US" dirty="0" err="1"/>
              <a:t>cult</a:t>
            </a:r>
            <a:endParaRPr lang="de-DE" altLang="en-US" dirty="0"/>
          </a:p>
        </p:txBody>
      </p:sp>
      <p:sp>
        <p:nvSpPr>
          <p:cNvPr id="58374" name="Oval 6"/>
          <p:cNvSpPr>
            <a:spLocks noChangeArrowheads="1"/>
          </p:cNvSpPr>
          <p:nvPr/>
        </p:nvSpPr>
        <p:spPr bwMode="auto">
          <a:xfrm>
            <a:off x="1828800" y="4495800"/>
            <a:ext cx="381000" cy="3810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6" name="Oval 8"/>
          <p:cNvSpPr>
            <a:spLocks noChangeArrowheads="1"/>
          </p:cNvSpPr>
          <p:nvPr/>
        </p:nvSpPr>
        <p:spPr bwMode="auto">
          <a:xfrm>
            <a:off x="1295400" y="6400800"/>
            <a:ext cx="304800" cy="3048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7" name="Oval 9"/>
          <p:cNvSpPr>
            <a:spLocks noChangeArrowheads="1"/>
          </p:cNvSpPr>
          <p:nvPr/>
        </p:nvSpPr>
        <p:spPr bwMode="auto">
          <a:xfrm>
            <a:off x="8305800" y="4495800"/>
            <a:ext cx="381000" cy="3810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8" name="Text Box 10"/>
          <p:cNvSpPr txBox="1">
            <a:spLocks noChangeArrowheads="1"/>
          </p:cNvSpPr>
          <p:nvPr/>
        </p:nvSpPr>
        <p:spPr bwMode="auto">
          <a:xfrm>
            <a:off x="7848600" y="4906963"/>
            <a:ext cx="106045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de-DE" altLang="en-US" sz="1200">
                <a:effectLst>
                  <a:outerShdw blurRad="38100" dist="38100" dir="2700000" algn="tl">
                    <a:srgbClr val="808080"/>
                  </a:outerShdw>
                </a:effectLst>
                <a:latin typeface="Tahoma" panose="020B0604030504040204" pitchFamily="34" charset="0"/>
              </a:rPr>
              <a:t>FORVM IVLII</a:t>
            </a:r>
          </a:p>
        </p:txBody>
      </p:sp>
      <p:sp>
        <p:nvSpPr>
          <p:cNvPr id="58379" name="Oval 11"/>
          <p:cNvSpPr>
            <a:spLocks noChangeArrowheads="1"/>
          </p:cNvSpPr>
          <p:nvPr/>
        </p:nvSpPr>
        <p:spPr bwMode="auto">
          <a:xfrm>
            <a:off x="6705600" y="34290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0" name="Oval 12"/>
          <p:cNvSpPr>
            <a:spLocks noChangeArrowheads="1"/>
          </p:cNvSpPr>
          <p:nvPr/>
        </p:nvSpPr>
        <p:spPr bwMode="auto">
          <a:xfrm>
            <a:off x="6553200" y="3352800"/>
            <a:ext cx="228600" cy="2286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1" name="Text Box 13"/>
          <p:cNvSpPr txBox="1">
            <a:spLocks noChangeArrowheads="1"/>
          </p:cNvSpPr>
          <p:nvPr/>
        </p:nvSpPr>
        <p:spPr bwMode="auto">
          <a:xfrm>
            <a:off x="6705600" y="3154363"/>
            <a:ext cx="1524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REII APOLLINARIS</a:t>
            </a:r>
            <a:endParaRPr lang="de-DE" altLang="en-US" sz="1200">
              <a:effectLst>
                <a:outerShdw blurRad="38100" dist="38100" dir="2700000" algn="tl">
                  <a:srgbClr val="808080"/>
                </a:outerShdw>
              </a:effectLst>
              <a:latin typeface="Tahoma" panose="020B0604030504040204" pitchFamily="34" charset="0"/>
            </a:endParaRPr>
          </a:p>
        </p:txBody>
      </p:sp>
      <p:sp>
        <p:nvSpPr>
          <p:cNvPr id="58382" name="Oval 14"/>
          <p:cNvSpPr>
            <a:spLocks noChangeArrowheads="1"/>
          </p:cNvSpPr>
          <p:nvPr/>
        </p:nvSpPr>
        <p:spPr bwMode="auto">
          <a:xfrm>
            <a:off x="5943600" y="4876800"/>
            <a:ext cx="228600" cy="2286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3" name="Oval 15"/>
          <p:cNvSpPr>
            <a:spLocks noChangeArrowheads="1"/>
          </p:cNvSpPr>
          <p:nvPr/>
        </p:nvSpPr>
        <p:spPr bwMode="auto">
          <a:xfrm>
            <a:off x="6019800" y="49530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4" name="Text Box 16"/>
          <p:cNvSpPr txBox="1">
            <a:spLocks noChangeArrowheads="1"/>
          </p:cNvSpPr>
          <p:nvPr/>
        </p:nvSpPr>
        <p:spPr bwMode="auto">
          <a:xfrm>
            <a:off x="5181600" y="5029200"/>
            <a:ext cx="152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MARSEILLE</a:t>
            </a:r>
            <a:endParaRPr lang="de-DE" altLang="en-US" sz="1200">
              <a:effectLst>
                <a:outerShdw blurRad="38100" dist="38100" dir="2700000" algn="tl">
                  <a:srgbClr val="808080"/>
                </a:outerShdw>
              </a:effectLst>
              <a:latin typeface="Tahoma" panose="020B0604030504040204" pitchFamily="34" charset="0"/>
            </a:endParaRPr>
          </a:p>
        </p:txBody>
      </p:sp>
      <p:sp>
        <p:nvSpPr>
          <p:cNvPr id="58385" name="Oval 17"/>
          <p:cNvSpPr>
            <a:spLocks noChangeArrowheads="1"/>
          </p:cNvSpPr>
          <p:nvPr/>
        </p:nvSpPr>
        <p:spPr bwMode="auto">
          <a:xfrm>
            <a:off x="5562600" y="3733800"/>
            <a:ext cx="381000" cy="3810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6" name="Oval 18"/>
          <p:cNvSpPr>
            <a:spLocks noChangeArrowheads="1"/>
          </p:cNvSpPr>
          <p:nvPr/>
        </p:nvSpPr>
        <p:spPr bwMode="auto">
          <a:xfrm>
            <a:off x="5791200" y="3886200"/>
            <a:ext cx="304800" cy="3048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8" name="Oval 20"/>
          <p:cNvSpPr>
            <a:spLocks noChangeArrowheads="1"/>
          </p:cNvSpPr>
          <p:nvPr/>
        </p:nvSpPr>
        <p:spPr bwMode="auto">
          <a:xfrm>
            <a:off x="4419600" y="3810000"/>
            <a:ext cx="533400" cy="5334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7" name="Oval 19"/>
          <p:cNvSpPr>
            <a:spLocks noChangeArrowheads="1"/>
          </p:cNvSpPr>
          <p:nvPr/>
        </p:nvSpPr>
        <p:spPr bwMode="auto">
          <a:xfrm>
            <a:off x="4267200" y="3962400"/>
            <a:ext cx="457200" cy="4572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90" name="Text Box 22"/>
          <p:cNvSpPr txBox="1">
            <a:spLocks noChangeArrowheads="1"/>
          </p:cNvSpPr>
          <p:nvPr/>
        </p:nvSpPr>
        <p:spPr bwMode="auto">
          <a:xfrm>
            <a:off x="4419600" y="4267200"/>
            <a:ext cx="152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ARLELATE</a:t>
            </a:r>
            <a:endParaRPr lang="de-DE" altLang="en-US" sz="1200">
              <a:effectLst>
                <a:outerShdw blurRad="38100" dist="38100" dir="2700000" algn="tl">
                  <a:srgbClr val="808080"/>
                </a:outerShdw>
              </a:effectLst>
              <a:latin typeface="Tahoma" panose="020B0604030504040204" pitchFamily="34" charset="0"/>
            </a:endParaRPr>
          </a:p>
        </p:txBody>
      </p:sp>
      <p:sp>
        <p:nvSpPr>
          <p:cNvPr id="58391" name="Text Box 23"/>
          <p:cNvSpPr txBox="1">
            <a:spLocks noChangeArrowheads="1"/>
          </p:cNvSpPr>
          <p:nvPr/>
        </p:nvSpPr>
        <p:spPr bwMode="auto">
          <a:xfrm>
            <a:off x="5486400" y="4068763"/>
            <a:ext cx="990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AQVAE</a:t>
            </a:r>
            <a:br>
              <a:rPr lang="fr-FR" altLang="en-US" sz="1200">
                <a:effectLst>
                  <a:outerShdw blurRad="38100" dist="38100" dir="2700000" algn="tl">
                    <a:srgbClr val="808080"/>
                  </a:outerShdw>
                </a:effectLst>
                <a:latin typeface="Tahoma" panose="020B0604030504040204" pitchFamily="34" charset="0"/>
              </a:rPr>
            </a:br>
            <a:r>
              <a:rPr lang="fr-FR" altLang="en-US" sz="1200">
                <a:effectLst>
                  <a:outerShdw blurRad="38100" dist="38100" dir="2700000" algn="tl">
                    <a:srgbClr val="808080"/>
                  </a:outerShdw>
                </a:effectLst>
                <a:latin typeface="Tahoma" panose="020B0604030504040204" pitchFamily="34" charset="0"/>
              </a:rPr>
              <a:t>SEXTIAE</a:t>
            </a:r>
            <a:endParaRPr lang="de-DE" altLang="en-US" sz="1200">
              <a:effectLst>
                <a:outerShdw blurRad="38100" dist="38100" dir="2700000" algn="tl">
                  <a:srgbClr val="808080"/>
                </a:outerShdw>
              </a:effectLst>
              <a:latin typeface="Tahoma" panose="020B0604030504040204" pitchFamily="34" charset="0"/>
            </a:endParaRPr>
          </a:p>
        </p:txBody>
      </p:sp>
      <p:sp>
        <p:nvSpPr>
          <p:cNvPr id="58392" name="Oval 24"/>
          <p:cNvSpPr>
            <a:spLocks noChangeArrowheads="1"/>
          </p:cNvSpPr>
          <p:nvPr/>
        </p:nvSpPr>
        <p:spPr bwMode="auto">
          <a:xfrm>
            <a:off x="5029200" y="37338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94" name="Text Box 26"/>
          <p:cNvSpPr txBox="1">
            <a:spLocks noChangeArrowheads="1"/>
          </p:cNvSpPr>
          <p:nvPr/>
        </p:nvSpPr>
        <p:spPr bwMode="auto">
          <a:xfrm>
            <a:off x="4876800" y="3810000"/>
            <a:ext cx="152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Glanum</a:t>
            </a:r>
            <a:endParaRPr lang="de-DE" altLang="en-US" sz="1200">
              <a:effectLst>
                <a:outerShdw blurRad="38100" dist="38100" dir="2700000" algn="tl">
                  <a:srgbClr val="808080"/>
                </a:outerShdw>
              </a:effectLst>
              <a:latin typeface="Tahoma" panose="020B0604030504040204" pitchFamily="34" charset="0"/>
            </a:endParaRPr>
          </a:p>
        </p:txBody>
      </p:sp>
      <p:sp>
        <p:nvSpPr>
          <p:cNvPr id="58395" name="Oval 27"/>
          <p:cNvSpPr>
            <a:spLocks noChangeArrowheads="1"/>
          </p:cNvSpPr>
          <p:nvPr/>
        </p:nvSpPr>
        <p:spPr bwMode="auto">
          <a:xfrm>
            <a:off x="5181600" y="35814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96" name="Text Box 28"/>
          <p:cNvSpPr txBox="1">
            <a:spLocks noChangeArrowheads="1"/>
          </p:cNvSpPr>
          <p:nvPr/>
        </p:nvSpPr>
        <p:spPr bwMode="auto">
          <a:xfrm>
            <a:off x="4953000" y="3459163"/>
            <a:ext cx="1524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Cabellio</a:t>
            </a:r>
            <a:endParaRPr lang="de-DE" altLang="en-US" sz="1200">
              <a:effectLst>
                <a:outerShdw blurRad="38100" dist="38100" dir="2700000" algn="tl">
                  <a:srgbClr val="808080"/>
                </a:outerShdw>
              </a:effectLst>
              <a:latin typeface="Tahoma" panose="020B0604030504040204" pitchFamily="34" charset="0"/>
            </a:endParaRPr>
          </a:p>
        </p:txBody>
      </p:sp>
      <p:sp>
        <p:nvSpPr>
          <p:cNvPr id="58397" name="Oval 29"/>
          <p:cNvSpPr>
            <a:spLocks noChangeArrowheads="1"/>
          </p:cNvSpPr>
          <p:nvPr/>
        </p:nvSpPr>
        <p:spPr bwMode="auto">
          <a:xfrm>
            <a:off x="5486400" y="3200400"/>
            <a:ext cx="304800" cy="3048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98" name="Oval 30"/>
          <p:cNvSpPr>
            <a:spLocks noChangeArrowheads="1"/>
          </p:cNvSpPr>
          <p:nvPr/>
        </p:nvSpPr>
        <p:spPr bwMode="auto">
          <a:xfrm>
            <a:off x="5715000" y="33528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99" name="Text Box 31"/>
          <p:cNvSpPr txBox="1">
            <a:spLocks noChangeArrowheads="1"/>
          </p:cNvSpPr>
          <p:nvPr/>
        </p:nvSpPr>
        <p:spPr bwMode="auto">
          <a:xfrm>
            <a:off x="5715000" y="2971800"/>
            <a:ext cx="685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IVLIA APTA</a:t>
            </a:r>
            <a:endParaRPr lang="de-DE" altLang="en-US" sz="1200">
              <a:effectLst>
                <a:outerShdw blurRad="38100" dist="38100" dir="2700000" algn="tl">
                  <a:srgbClr val="808080"/>
                </a:outerShdw>
              </a:effectLst>
              <a:latin typeface="Tahoma" panose="020B0604030504040204" pitchFamily="34" charset="0"/>
            </a:endParaRPr>
          </a:p>
        </p:txBody>
      </p:sp>
      <p:sp>
        <p:nvSpPr>
          <p:cNvPr id="58400" name="Oval 32"/>
          <p:cNvSpPr>
            <a:spLocks noChangeArrowheads="1"/>
          </p:cNvSpPr>
          <p:nvPr/>
        </p:nvSpPr>
        <p:spPr bwMode="auto">
          <a:xfrm>
            <a:off x="5105400" y="30480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01" name="Text Box 33"/>
          <p:cNvSpPr txBox="1">
            <a:spLocks noChangeArrowheads="1"/>
          </p:cNvSpPr>
          <p:nvPr/>
        </p:nvSpPr>
        <p:spPr bwMode="auto">
          <a:xfrm>
            <a:off x="4419600" y="3124200"/>
            <a:ext cx="1676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Carpentorate</a:t>
            </a:r>
            <a:endParaRPr lang="de-DE" altLang="en-US" sz="1200">
              <a:effectLst>
                <a:outerShdw blurRad="38100" dist="38100" dir="2700000" algn="tl">
                  <a:srgbClr val="808080"/>
                </a:outerShdw>
              </a:effectLst>
              <a:latin typeface="Tahoma" panose="020B0604030504040204" pitchFamily="34" charset="0"/>
            </a:endParaRPr>
          </a:p>
        </p:txBody>
      </p:sp>
      <p:sp>
        <p:nvSpPr>
          <p:cNvPr id="58404" name="Text Box 36"/>
          <p:cNvSpPr txBox="1">
            <a:spLocks noChangeArrowheads="1"/>
          </p:cNvSpPr>
          <p:nvPr/>
        </p:nvSpPr>
        <p:spPr bwMode="auto">
          <a:xfrm>
            <a:off x="4038600" y="2286000"/>
            <a:ext cx="1676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ARAVSIO</a:t>
            </a:r>
            <a:endParaRPr lang="de-DE" altLang="en-US" sz="1200">
              <a:effectLst>
                <a:outerShdw blurRad="38100" dist="38100" dir="2700000" algn="tl">
                  <a:srgbClr val="808080"/>
                </a:outerShdw>
              </a:effectLst>
              <a:latin typeface="Tahoma" panose="020B0604030504040204" pitchFamily="34" charset="0"/>
            </a:endParaRPr>
          </a:p>
        </p:txBody>
      </p:sp>
      <p:sp>
        <p:nvSpPr>
          <p:cNvPr id="58406" name="Text Box 38"/>
          <p:cNvSpPr txBox="1">
            <a:spLocks noChangeArrowheads="1"/>
          </p:cNvSpPr>
          <p:nvPr/>
        </p:nvSpPr>
        <p:spPr bwMode="auto">
          <a:xfrm>
            <a:off x="4648200" y="1981200"/>
            <a:ext cx="1676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VASIO</a:t>
            </a:r>
            <a:endParaRPr lang="de-DE" altLang="en-US" sz="1200">
              <a:effectLst>
                <a:outerShdw blurRad="38100" dist="38100" dir="2700000" algn="tl">
                  <a:srgbClr val="808080"/>
                </a:outerShdw>
              </a:effectLst>
              <a:latin typeface="Tahoma" panose="020B0604030504040204" pitchFamily="34" charset="0"/>
            </a:endParaRPr>
          </a:p>
        </p:txBody>
      </p:sp>
      <p:sp>
        <p:nvSpPr>
          <p:cNvPr id="58407" name="Oval 39"/>
          <p:cNvSpPr>
            <a:spLocks noChangeArrowheads="1"/>
          </p:cNvSpPr>
          <p:nvPr/>
        </p:nvSpPr>
        <p:spPr bwMode="auto">
          <a:xfrm>
            <a:off x="4724400" y="2362200"/>
            <a:ext cx="381000" cy="3810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02" name="Oval 34"/>
          <p:cNvSpPr>
            <a:spLocks noChangeArrowheads="1"/>
          </p:cNvSpPr>
          <p:nvPr/>
        </p:nvSpPr>
        <p:spPr bwMode="auto">
          <a:xfrm>
            <a:off x="4648200" y="2514600"/>
            <a:ext cx="228600" cy="2286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08" name="Oval 40"/>
          <p:cNvSpPr>
            <a:spLocks noChangeArrowheads="1"/>
          </p:cNvSpPr>
          <p:nvPr/>
        </p:nvSpPr>
        <p:spPr bwMode="auto">
          <a:xfrm>
            <a:off x="5181600" y="1981200"/>
            <a:ext cx="533400" cy="5334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09" name="Oval 41"/>
          <p:cNvSpPr>
            <a:spLocks noChangeArrowheads="1"/>
          </p:cNvSpPr>
          <p:nvPr/>
        </p:nvSpPr>
        <p:spPr bwMode="auto">
          <a:xfrm>
            <a:off x="5181600" y="2209800"/>
            <a:ext cx="381000" cy="3810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11" name="Text Box 43"/>
          <p:cNvSpPr txBox="1">
            <a:spLocks noChangeArrowheads="1"/>
          </p:cNvSpPr>
          <p:nvPr/>
        </p:nvSpPr>
        <p:spPr bwMode="auto">
          <a:xfrm>
            <a:off x="5791200" y="1706563"/>
            <a:ext cx="1524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LVCVS AVGVSTI</a:t>
            </a:r>
            <a:endParaRPr lang="de-DE" altLang="en-US" sz="1200">
              <a:effectLst>
                <a:outerShdw blurRad="38100" dist="38100" dir="2700000" algn="tl">
                  <a:srgbClr val="808080"/>
                </a:outerShdw>
              </a:effectLst>
              <a:latin typeface="Tahoma" panose="020B0604030504040204" pitchFamily="34" charset="0"/>
            </a:endParaRPr>
          </a:p>
        </p:txBody>
      </p:sp>
      <p:sp>
        <p:nvSpPr>
          <p:cNvPr id="58412" name="Oval 44"/>
          <p:cNvSpPr>
            <a:spLocks noChangeArrowheads="1"/>
          </p:cNvSpPr>
          <p:nvPr/>
        </p:nvSpPr>
        <p:spPr bwMode="auto">
          <a:xfrm>
            <a:off x="5715000" y="1447800"/>
            <a:ext cx="381000" cy="3810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10" name="Oval 42"/>
          <p:cNvSpPr>
            <a:spLocks noChangeArrowheads="1"/>
          </p:cNvSpPr>
          <p:nvPr/>
        </p:nvSpPr>
        <p:spPr bwMode="auto">
          <a:xfrm>
            <a:off x="5562600" y="1524000"/>
            <a:ext cx="304800" cy="3048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13" name="Oval 45"/>
          <p:cNvSpPr>
            <a:spLocks noChangeArrowheads="1"/>
          </p:cNvSpPr>
          <p:nvPr/>
        </p:nvSpPr>
        <p:spPr bwMode="auto">
          <a:xfrm>
            <a:off x="4724400" y="838200"/>
            <a:ext cx="228600" cy="2286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14" name="Oval 46"/>
          <p:cNvSpPr>
            <a:spLocks noChangeArrowheads="1"/>
          </p:cNvSpPr>
          <p:nvPr/>
        </p:nvSpPr>
        <p:spPr bwMode="auto">
          <a:xfrm>
            <a:off x="4876800" y="9144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15" name="Text Box 47"/>
          <p:cNvSpPr txBox="1">
            <a:spLocks noChangeArrowheads="1"/>
          </p:cNvSpPr>
          <p:nvPr/>
        </p:nvSpPr>
        <p:spPr bwMode="auto">
          <a:xfrm>
            <a:off x="4114800" y="990600"/>
            <a:ext cx="152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VALENTIA</a:t>
            </a:r>
            <a:endParaRPr lang="de-DE" altLang="en-US" sz="1200">
              <a:effectLst>
                <a:outerShdw blurRad="38100" dist="38100" dir="2700000" algn="tl">
                  <a:srgbClr val="808080"/>
                </a:outerShdw>
              </a:effectLst>
              <a:latin typeface="Tahoma" panose="020B0604030504040204" pitchFamily="34" charset="0"/>
            </a:endParaRPr>
          </a:p>
        </p:txBody>
      </p:sp>
      <p:sp>
        <p:nvSpPr>
          <p:cNvPr id="58416" name="Oval 48"/>
          <p:cNvSpPr>
            <a:spLocks noChangeArrowheads="1"/>
          </p:cNvSpPr>
          <p:nvPr/>
        </p:nvSpPr>
        <p:spPr bwMode="auto">
          <a:xfrm>
            <a:off x="5638800" y="11430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17" name="Text Box 49"/>
          <p:cNvSpPr txBox="1">
            <a:spLocks noChangeArrowheads="1"/>
          </p:cNvSpPr>
          <p:nvPr/>
        </p:nvSpPr>
        <p:spPr bwMode="auto">
          <a:xfrm>
            <a:off x="5791200" y="914400"/>
            <a:ext cx="152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it-IT" altLang="en-US" sz="1200">
                <a:effectLst>
                  <a:outerShdw blurRad="38100" dist="38100" dir="2700000" algn="tl">
                    <a:srgbClr val="808080"/>
                  </a:outerShdw>
                </a:effectLst>
                <a:latin typeface="Tahoma" panose="020B0604030504040204" pitchFamily="34" charset="0"/>
              </a:rPr>
              <a:t>DEA AVGVSTA VOCONTIORUM</a:t>
            </a:r>
            <a:endParaRPr lang="de-DE" altLang="en-US" sz="1200">
              <a:effectLst>
                <a:outerShdw blurRad="38100" dist="38100" dir="2700000" algn="tl">
                  <a:srgbClr val="808080"/>
                </a:outerShdw>
              </a:effectLst>
              <a:latin typeface="Tahoma" panose="020B0604030504040204" pitchFamily="34" charset="0"/>
            </a:endParaRPr>
          </a:p>
        </p:txBody>
      </p:sp>
      <p:sp>
        <p:nvSpPr>
          <p:cNvPr id="58419" name="Oval 51"/>
          <p:cNvSpPr>
            <a:spLocks noChangeArrowheads="1"/>
          </p:cNvSpPr>
          <p:nvPr/>
        </p:nvSpPr>
        <p:spPr bwMode="auto">
          <a:xfrm>
            <a:off x="4457700" y="3505200"/>
            <a:ext cx="228600" cy="2286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20" name="Text Box 52"/>
          <p:cNvSpPr txBox="1">
            <a:spLocks noChangeArrowheads="1"/>
          </p:cNvSpPr>
          <p:nvPr/>
        </p:nvSpPr>
        <p:spPr bwMode="auto">
          <a:xfrm>
            <a:off x="4267200" y="3382963"/>
            <a:ext cx="16764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Ugernum</a:t>
            </a:r>
            <a:endParaRPr lang="de-DE" altLang="en-US" sz="1200">
              <a:effectLst>
                <a:outerShdw blurRad="38100" dist="38100" dir="2700000" algn="tl">
                  <a:srgbClr val="808080"/>
                </a:outerShdw>
              </a:effectLst>
              <a:latin typeface="Tahoma" panose="020B0604030504040204" pitchFamily="34" charset="0"/>
            </a:endParaRPr>
          </a:p>
        </p:txBody>
      </p:sp>
      <p:sp>
        <p:nvSpPr>
          <p:cNvPr id="58421" name="Oval 53"/>
          <p:cNvSpPr>
            <a:spLocks noChangeArrowheads="1"/>
          </p:cNvSpPr>
          <p:nvPr/>
        </p:nvSpPr>
        <p:spPr bwMode="auto">
          <a:xfrm>
            <a:off x="4191000" y="38100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22" name="Text Box 54"/>
          <p:cNvSpPr txBox="1">
            <a:spLocks noChangeArrowheads="1"/>
          </p:cNvSpPr>
          <p:nvPr/>
        </p:nvSpPr>
        <p:spPr bwMode="auto">
          <a:xfrm>
            <a:off x="4038600" y="3581400"/>
            <a:ext cx="60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Saint Gilles</a:t>
            </a:r>
            <a:endParaRPr lang="de-DE" altLang="en-US" sz="1200">
              <a:effectLst>
                <a:outerShdw blurRad="38100" dist="38100" dir="2700000" algn="tl">
                  <a:srgbClr val="808080"/>
                </a:outerShdw>
              </a:effectLst>
              <a:latin typeface="Tahoma" panose="020B0604030504040204" pitchFamily="34" charset="0"/>
            </a:endParaRPr>
          </a:p>
        </p:txBody>
      </p:sp>
      <p:sp>
        <p:nvSpPr>
          <p:cNvPr id="58423" name="Oval 55"/>
          <p:cNvSpPr>
            <a:spLocks noChangeArrowheads="1"/>
          </p:cNvSpPr>
          <p:nvPr/>
        </p:nvSpPr>
        <p:spPr bwMode="auto">
          <a:xfrm>
            <a:off x="3200400" y="2971800"/>
            <a:ext cx="990600" cy="990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24" name="Oval 56"/>
          <p:cNvSpPr>
            <a:spLocks noChangeArrowheads="1"/>
          </p:cNvSpPr>
          <p:nvPr/>
        </p:nvSpPr>
        <p:spPr bwMode="auto">
          <a:xfrm>
            <a:off x="3048000" y="3124200"/>
            <a:ext cx="838200" cy="8382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25" name="Text Box 57"/>
          <p:cNvSpPr txBox="1">
            <a:spLocks noChangeArrowheads="1"/>
          </p:cNvSpPr>
          <p:nvPr/>
        </p:nvSpPr>
        <p:spPr bwMode="auto">
          <a:xfrm>
            <a:off x="3352800" y="3611563"/>
            <a:ext cx="1524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solidFill>
                  <a:schemeClr val="bg1"/>
                </a:solidFill>
                <a:effectLst>
                  <a:outerShdw blurRad="38100" dist="38100" dir="2700000" algn="tl">
                    <a:srgbClr val="FFFFFF"/>
                  </a:outerShdw>
                </a:effectLst>
                <a:latin typeface="Tahoma" panose="020B0604030504040204" pitchFamily="34" charset="0"/>
              </a:rPr>
              <a:t>NÎMES</a:t>
            </a:r>
            <a:endParaRPr lang="de-DE" altLang="en-US" sz="1200">
              <a:solidFill>
                <a:schemeClr val="bg1"/>
              </a:solidFill>
              <a:effectLst>
                <a:outerShdw blurRad="38100" dist="38100" dir="2700000" algn="tl">
                  <a:srgbClr val="FFFFFF"/>
                </a:outerShdw>
              </a:effectLst>
              <a:latin typeface="Tahoma" panose="020B0604030504040204" pitchFamily="34" charset="0"/>
            </a:endParaRPr>
          </a:p>
        </p:txBody>
      </p:sp>
      <p:sp>
        <p:nvSpPr>
          <p:cNvPr id="58426" name="Text Box 58"/>
          <p:cNvSpPr txBox="1">
            <a:spLocks noChangeArrowheads="1"/>
          </p:cNvSpPr>
          <p:nvPr/>
        </p:nvSpPr>
        <p:spPr bwMode="auto">
          <a:xfrm>
            <a:off x="3276600" y="34290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23</a:t>
            </a:r>
          </a:p>
        </p:txBody>
      </p:sp>
      <p:sp>
        <p:nvSpPr>
          <p:cNvPr id="58427" name="Text Box 59"/>
          <p:cNvSpPr txBox="1">
            <a:spLocks noChangeArrowheads="1"/>
          </p:cNvSpPr>
          <p:nvPr/>
        </p:nvSpPr>
        <p:spPr bwMode="auto">
          <a:xfrm>
            <a:off x="3810000" y="32004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71</a:t>
            </a:r>
          </a:p>
        </p:txBody>
      </p:sp>
      <p:sp>
        <p:nvSpPr>
          <p:cNvPr id="58428" name="Oval 60"/>
          <p:cNvSpPr>
            <a:spLocks noChangeArrowheads="1"/>
          </p:cNvSpPr>
          <p:nvPr/>
        </p:nvSpPr>
        <p:spPr bwMode="auto">
          <a:xfrm>
            <a:off x="4572000" y="28956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29" name="Text Box 61"/>
          <p:cNvSpPr txBox="1">
            <a:spLocks noChangeArrowheads="1"/>
          </p:cNvSpPr>
          <p:nvPr/>
        </p:nvSpPr>
        <p:spPr bwMode="auto">
          <a:xfrm>
            <a:off x="4114800" y="2743200"/>
            <a:ext cx="1676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Laudun</a:t>
            </a:r>
            <a:endParaRPr lang="de-DE" altLang="en-US" sz="1200">
              <a:effectLst>
                <a:outerShdw blurRad="38100" dist="38100" dir="2700000" algn="tl">
                  <a:srgbClr val="808080"/>
                </a:outerShdw>
              </a:effectLst>
              <a:latin typeface="Tahoma" panose="020B0604030504040204" pitchFamily="34" charset="0"/>
            </a:endParaRPr>
          </a:p>
        </p:txBody>
      </p:sp>
      <p:sp>
        <p:nvSpPr>
          <p:cNvPr id="58430" name="Text Box 62"/>
          <p:cNvSpPr txBox="1">
            <a:spLocks noChangeArrowheads="1"/>
          </p:cNvSpPr>
          <p:nvPr/>
        </p:nvSpPr>
        <p:spPr bwMode="auto">
          <a:xfrm>
            <a:off x="4267200" y="40386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  8</a:t>
            </a:r>
          </a:p>
        </p:txBody>
      </p:sp>
      <p:sp>
        <p:nvSpPr>
          <p:cNvPr id="58431" name="Text Box 63"/>
          <p:cNvSpPr txBox="1">
            <a:spLocks noChangeArrowheads="1"/>
          </p:cNvSpPr>
          <p:nvPr/>
        </p:nvSpPr>
        <p:spPr bwMode="auto">
          <a:xfrm>
            <a:off x="4572000" y="38862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13</a:t>
            </a:r>
          </a:p>
        </p:txBody>
      </p:sp>
      <p:sp>
        <p:nvSpPr>
          <p:cNvPr id="58432" name="Text Box 64"/>
          <p:cNvSpPr txBox="1">
            <a:spLocks noChangeArrowheads="1"/>
          </p:cNvSpPr>
          <p:nvPr/>
        </p:nvSpPr>
        <p:spPr bwMode="auto">
          <a:xfrm>
            <a:off x="5257800" y="19812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11</a:t>
            </a:r>
          </a:p>
        </p:txBody>
      </p:sp>
      <p:sp>
        <p:nvSpPr>
          <p:cNvPr id="58433" name="Text Box 65"/>
          <p:cNvSpPr txBox="1">
            <a:spLocks noChangeArrowheads="1"/>
          </p:cNvSpPr>
          <p:nvPr/>
        </p:nvSpPr>
        <p:spPr bwMode="auto">
          <a:xfrm>
            <a:off x="5257800" y="2239963"/>
            <a:ext cx="381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7</a:t>
            </a:r>
          </a:p>
        </p:txBody>
      </p:sp>
      <p:sp>
        <p:nvSpPr>
          <p:cNvPr id="58434" name="Oval 66"/>
          <p:cNvSpPr>
            <a:spLocks noChangeArrowheads="1"/>
          </p:cNvSpPr>
          <p:nvPr/>
        </p:nvSpPr>
        <p:spPr bwMode="auto">
          <a:xfrm>
            <a:off x="3429000" y="28194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35" name="Text Box 67"/>
          <p:cNvSpPr txBox="1">
            <a:spLocks noChangeArrowheads="1"/>
          </p:cNvSpPr>
          <p:nvPr/>
        </p:nvSpPr>
        <p:spPr bwMode="auto">
          <a:xfrm>
            <a:off x="3505200" y="2743200"/>
            <a:ext cx="1676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Ucetia</a:t>
            </a:r>
            <a:endParaRPr lang="de-DE" altLang="en-US" sz="1200">
              <a:effectLst>
                <a:outerShdw blurRad="38100" dist="38100" dir="2700000" algn="tl">
                  <a:srgbClr val="808080"/>
                </a:outerShdw>
              </a:effectLst>
              <a:latin typeface="Tahoma" panose="020B0604030504040204" pitchFamily="34" charset="0"/>
            </a:endParaRPr>
          </a:p>
        </p:txBody>
      </p:sp>
      <p:sp>
        <p:nvSpPr>
          <p:cNvPr id="58436" name="Oval 68"/>
          <p:cNvSpPr>
            <a:spLocks noChangeArrowheads="1"/>
          </p:cNvSpPr>
          <p:nvPr/>
        </p:nvSpPr>
        <p:spPr bwMode="auto">
          <a:xfrm>
            <a:off x="3200400" y="41148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37" name="Text Box 69"/>
          <p:cNvSpPr txBox="1">
            <a:spLocks noChangeArrowheads="1"/>
          </p:cNvSpPr>
          <p:nvPr/>
        </p:nvSpPr>
        <p:spPr bwMode="auto">
          <a:xfrm>
            <a:off x="3048000" y="4297363"/>
            <a:ext cx="16764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Lattes</a:t>
            </a:r>
            <a:endParaRPr lang="de-DE" altLang="en-US" sz="1200">
              <a:effectLst>
                <a:outerShdw blurRad="38100" dist="38100" dir="2700000" algn="tl">
                  <a:srgbClr val="808080"/>
                </a:outerShdw>
              </a:effectLst>
              <a:latin typeface="Tahoma" panose="020B0604030504040204" pitchFamily="34" charset="0"/>
            </a:endParaRPr>
          </a:p>
        </p:txBody>
      </p:sp>
      <p:sp>
        <p:nvSpPr>
          <p:cNvPr id="58440" name="Oval 72"/>
          <p:cNvSpPr>
            <a:spLocks noChangeArrowheads="1"/>
          </p:cNvSpPr>
          <p:nvPr/>
        </p:nvSpPr>
        <p:spPr bwMode="auto">
          <a:xfrm>
            <a:off x="2057400" y="4572000"/>
            <a:ext cx="381000" cy="3810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39" name="Text Box 71"/>
          <p:cNvSpPr txBox="1">
            <a:spLocks noChangeArrowheads="1"/>
          </p:cNvSpPr>
          <p:nvPr/>
        </p:nvSpPr>
        <p:spPr bwMode="auto">
          <a:xfrm>
            <a:off x="2133600" y="46482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7</a:t>
            </a:r>
          </a:p>
        </p:txBody>
      </p:sp>
      <p:sp>
        <p:nvSpPr>
          <p:cNvPr id="58441" name="Text Box 73"/>
          <p:cNvSpPr txBox="1">
            <a:spLocks noChangeArrowheads="1"/>
          </p:cNvSpPr>
          <p:nvPr/>
        </p:nvSpPr>
        <p:spPr bwMode="auto">
          <a:xfrm>
            <a:off x="1905000" y="45720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6</a:t>
            </a:r>
          </a:p>
        </p:txBody>
      </p:sp>
      <p:sp>
        <p:nvSpPr>
          <p:cNvPr id="58442" name="Text Box 74"/>
          <p:cNvSpPr txBox="1">
            <a:spLocks noChangeArrowheads="1"/>
          </p:cNvSpPr>
          <p:nvPr/>
        </p:nvSpPr>
        <p:spPr bwMode="auto">
          <a:xfrm>
            <a:off x="2286000" y="4800600"/>
            <a:ext cx="1676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it-IT" altLang="en-US" sz="1200">
                <a:effectLst>
                  <a:outerShdw blurRad="38100" dist="38100" dir="2700000" algn="tl">
                    <a:srgbClr val="808080"/>
                  </a:outerShdw>
                </a:effectLst>
                <a:latin typeface="Tahoma" panose="020B0604030504040204" pitchFamily="34" charset="0"/>
              </a:rPr>
              <a:t>BAETERRAE</a:t>
            </a:r>
            <a:r>
              <a:rPr lang="de-DE" altLang="en-US" sz="1200">
                <a:effectLst>
                  <a:outerShdw blurRad="38100" dist="38100" dir="2700000" algn="tl">
                    <a:srgbClr val="808080"/>
                  </a:outerShdw>
                </a:effectLst>
                <a:latin typeface="Tahoma" panose="020B0604030504040204" pitchFamily="34" charset="0"/>
              </a:rPr>
              <a:t> </a:t>
            </a:r>
          </a:p>
        </p:txBody>
      </p:sp>
      <p:sp>
        <p:nvSpPr>
          <p:cNvPr id="58443" name="Text Box 75"/>
          <p:cNvSpPr txBox="1">
            <a:spLocks noChangeArrowheads="1"/>
          </p:cNvSpPr>
          <p:nvPr/>
        </p:nvSpPr>
        <p:spPr bwMode="auto">
          <a:xfrm>
            <a:off x="1676400" y="5516563"/>
            <a:ext cx="16764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it-IT" altLang="en-US" sz="1200">
                <a:effectLst>
                  <a:outerShdw blurRad="38100" dist="38100" dir="2700000" algn="tl">
                    <a:srgbClr val="808080"/>
                  </a:outerShdw>
                </a:effectLst>
                <a:latin typeface="Tahoma" panose="020B0604030504040204" pitchFamily="34" charset="0"/>
              </a:rPr>
              <a:t>NARBO MARTIVS</a:t>
            </a:r>
            <a:r>
              <a:rPr lang="de-DE" altLang="en-US" sz="1200">
                <a:effectLst>
                  <a:outerShdw blurRad="38100" dist="38100" dir="2700000" algn="tl">
                    <a:srgbClr val="808080"/>
                  </a:outerShdw>
                </a:effectLst>
                <a:latin typeface="Tahoma" panose="020B0604030504040204" pitchFamily="34" charset="0"/>
              </a:rPr>
              <a:t> </a:t>
            </a:r>
          </a:p>
        </p:txBody>
      </p:sp>
      <p:sp>
        <p:nvSpPr>
          <p:cNvPr id="58445" name="Oval 77"/>
          <p:cNvSpPr>
            <a:spLocks noChangeArrowheads="1"/>
          </p:cNvSpPr>
          <p:nvPr/>
        </p:nvSpPr>
        <p:spPr bwMode="auto">
          <a:xfrm>
            <a:off x="1219200" y="4876800"/>
            <a:ext cx="762000" cy="7620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44" name="Oval 76"/>
          <p:cNvSpPr>
            <a:spLocks noChangeArrowheads="1"/>
          </p:cNvSpPr>
          <p:nvPr/>
        </p:nvSpPr>
        <p:spPr bwMode="auto">
          <a:xfrm>
            <a:off x="1143000" y="5257800"/>
            <a:ext cx="381000" cy="3810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46" name="Text Box 78"/>
          <p:cNvSpPr txBox="1">
            <a:spLocks noChangeArrowheads="1"/>
          </p:cNvSpPr>
          <p:nvPr/>
        </p:nvSpPr>
        <p:spPr bwMode="auto">
          <a:xfrm>
            <a:off x="1447800" y="51054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42</a:t>
            </a:r>
          </a:p>
        </p:txBody>
      </p:sp>
      <p:sp>
        <p:nvSpPr>
          <p:cNvPr id="58448" name="Text Box 80"/>
          <p:cNvSpPr txBox="1">
            <a:spLocks noChangeArrowheads="1"/>
          </p:cNvSpPr>
          <p:nvPr/>
        </p:nvSpPr>
        <p:spPr bwMode="auto">
          <a:xfrm>
            <a:off x="1219200" y="53340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7</a:t>
            </a:r>
          </a:p>
        </p:txBody>
      </p:sp>
      <p:sp>
        <p:nvSpPr>
          <p:cNvPr id="58449" name="Text Box 81"/>
          <p:cNvSpPr txBox="1">
            <a:spLocks noChangeArrowheads="1"/>
          </p:cNvSpPr>
          <p:nvPr/>
        </p:nvSpPr>
        <p:spPr bwMode="auto">
          <a:xfrm>
            <a:off x="1676400" y="6278563"/>
            <a:ext cx="16764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it-IT" altLang="en-US" sz="1200">
                <a:effectLst>
                  <a:outerShdw blurRad="38100" dist="38100" dir="2700000" algn="tl">
                    <a:srgbClr val="808080"/>
                  </a:outerShdw>
                </a:effectLst>
                <a:latin typeface="Tahoma" panose="020B0604030504040204" pitchFamily="34" charset="0"/>
              </a:rPr>
              <a:t>RVSCINO</a:t>
            </a:r>
            <a:endParaRPr lang="de-DE" altLang="en-US" sz="1200">
              <a:effectLst>
                <a:outerShdw blurRad="38100" dist="38100" dir="2700000" algn="tl">
                  <a:srgbClr val="808080"/>
                </a:outerShdw>
              </a:effectLst>
              <a:latin typeface="Tahoma" panose="020B0604030504040204" pitchFamily="34" charset="0"/>
            </a:endParaRPr>
          </a:p>
        </p:txBody>
      </p:sp>
      <p:sp>
        <p:nvSpPr>
          <p:cNvPr id="58450" name="Oval 82"/>
          <p:cNvSpPr>
            <a:spLocks noChangeArrowheads="1"/>
          </p:cNvSpPr>
          <p:nvPr/>
        </p:nvSpPr>
        <p:spPr bwMode="auto">
          <a:xfrm>
            <a:off x="1447800" y="63246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51" name="Oval 83"/>
          <p:cNvSpPr>
            <a:spLocks noChangeArrowheads="1"/>
          </p:cNvSpPr>
          <p:nvPr/>
        </p:nvSpPr>
        <p:spPr bwMode="auto">
          <a:xfrm>
            <a:off x="3048000" y="38862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52" name="Text Box 84"/>
          <p:cNvSpPr txBox="1">
            <a:spLocks noChangeArrowheads="1"/>
          </p:cNvSpPr>
          <p:nvPr/>
        </p:nvSpPr>
        <p:spPr bwMode="auto">
          <a:xfrm>
            <a:off x="2362200" y="3733800"/>
            <a:ext cx="1676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Sextantio</a:t>
            </a:r>
            <a:endParaRPr lang="de-DE" altLang="en-US" sz="1200">
              <a:effectLst>
                <a:outerShdw blurRad="38100" dist="38100" dir="2700000" algn="tl">
                  <a:srgbClr val="808080"/>
                </a:outerShdw>
              </a:effectLst>
              <a:latin typeface="Tahoma" panose="020B0604030504040204" pitchFamily="34" charset="0"/>
            </a:endParaRPr>
          </a:p>
        </p:txBody>
      </p:sp>
      <p:sp>
        <p:nvSpPr>
          <p:cNvPr id="58453" name="Oval 85"/>
          <p:cNvSpPr>
            <a:spLocks noChangeArrowheads="1"/>
          </p:cNvSpPr>
          <p:nvPr/>
        </p:nvSpPr>
        <p:spPr bwMode="auto">
          <a:xfrm>
            <a:off x="3505200" y="38862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54" name="Text Box 86"/>
          <p:cNvSpPr txBox="1">
            <a:spLocks noChangeArrowheads="1"/>
          </p:cNvSpPr>
          <p:nvPr/>
        </p:nvSpPr>
        <p:spPr bwMode="auto">
          <a:xfrm>
            <a:off x="3352800" y="3962400"/>
            <a:ext cx="1676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Lunel</a:t>
            </a:r>
            <a:endParaRPr lang="de-DE" altLang="en-US" sz="1200">
              <a:effectLst>
                <a:outerShdw blurRad="38100" dist="38100" dir="2700000" algn="tl">
                  <a:srgbClr val="808080"/>
                </a:outerShdw>
              </a:effectLst>
              <a:latin typeface="Tahoma" panose="020B0604030504040204" pitchFamily="34" charset="0"/>
            </a:endParaRPr>
          </a:p>
        </p:txBody>
      </p:sp>
      <p:sp>
        <p:nvSpPr>
          <p:cNvPr id="58455" name="Text Box 87"/>
          <p:cNvSpPr txBox="1">
            <a:spLocks noChangeArrowheads="1"/>
          </p:cNvSpPr>
          <p:nvPr/>
        </p:nvSpPr>
        <p:spPr bwMode="auto">
          <a:xfrm>
            <a:off x="4800600" y="23622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4</a:t>
            </a:r>
          </a:p>
        </p:txBody>
      </p:sp>
      <p:sp>
        <p:nvSpPr>
          <p:cNvPr id="58456" name="Text Box 88"/>
          <p:cNvSpPr txBox="1">
            <a:spLocks noChangeArrowheads="1"/>
          </p:cNvSpPr>
          <p:nvPr/>
        </p:nvSpPr>
        <p:spPr bwMode="auto">
          <a:xfrm>
            <a:off x="5486400" y="32004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5</a:t>
            </a:r>
          </a:p>
        </p:txBody>
      </p:sp>
      <p:sp>
        <p:nvSpPr>
          <p:cNvPr id="58457" name="Text Box 89"/>
          <p:cNvSpPr txBox="1">
            <a:spLocks noChangeArrowheads="1"/>
          </p:cNvSpPr>
          <p:nvPr/>
        </p:nvSpPr>
        <p:spPr bwMode="auto">
          <a:xfrm>
            <a:off x="5715000" y="33528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2</a:t>
            </a:r>
          </a:p>
        </p:txBody>
      </p:sp>
      <p:sp>
        <p:nvSpPr>
          <p:cNvPr id="58458" name="Text Box 90"/>
          <p:cNvSpPr txBox="1">
            <a:spLocks noChangeArrowheads="1"/>
          </p:cNvSpPr>
          <p:nvPr/>
        </p:nvSpPr>
        <p:spPr bwMode="auto">
          <a:xfrm>
            <a:off x="5791200" y="3916363"/>
            <a:ext cx="381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4</a:t>
            </a:r>
          </a:p>
        </p:txBody>
      </p:sp>
      <p:sp>
        <p:nvSpPr>
          <p:cNvPr id="58459" name="Text Box 91"/>
          <p:cNvSpPr txBox="1">
            <a:spLocks noChangeArrowheads="1"/>
          </p:cNvSpPr>
          <p:nvPr/>
        </p:nvSpPr>
        <p:spPr bwMode="auto">
          <a:xfrm>
            <a:off x="5638800" y="37338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9</a:t>
            </a:r>
          </a:p>
        </p:txBody>
      </p:sp>
      <p:sp>
        <p:nvSpPr>
          <p:cNvPr id="58460" name="Text Box 92"/>
          <p:cNvSpPr txBox="1">
            <a:spLocks noChangeArrowheads="1"/>
          </p:cNvSpPr>
          <p:nvPr/>
        </p:nvSpPr>
        <p:spPr bwMode="auto">
          <a:xfrm>
            <a:off x="8382000" y="45720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7</a:t>
            </a:r>
          </a:p>
        </p:txBody>
      </p:sp>
      <p:sp>
        <p:nvSpPr>
          <p:cNvPr id="58461" name="Text Box 93"/>
          <p:cNvSpPr txBox="1">
            <a:spLocks noChangeArrowheads="1"/>
          </p:cNvSpPr>
          <p:nvPr/>
        </p:nvSpPr>
        <p:spPr bwMode="auto">
          <a:xfrm>
            <a:off x="5562600" y="1554163"/>
            <a:ext cx="381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3</a:t>
            </a:r>
          </a:p>
        </p:txBody>
      </p:sp>
      <p:sp>
        <p:nvSpPr>
          <p:cNvPr id="58462" name="Text Box 94"/>
          <p:cNvSpPr txBox="1">
            <a:spLocks noChangeArrowheads="1"/>
          </p:cNvSpPr>
          <p:nvPr/>
        </p:nvSpPr>
        <p:spPr bwMode="auto">
          <a:xfrm>
            <a:off x="5791200" y="1477963"/>
            <a:ext cx="381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5</a:t>
            </a:r>
          </a:p>
        </p:txBody>
      </p:sp>
      <p:sp>
        <p:nvSpPr>
          <p:cNvPr id="58463" name="Oval 95"/>
          <p:cNvSpPr>
            <a:spLocks noChangeArrowheads="1"/>
          </p:cNvSpPr>
          <p:nvPr/>
        </p:nvSpPr>
        <p:spPr bwMode="auto">
          <a:xfrm>
            <a:off x="4724400" y="152400"/>
            <a:ext cx="533400" cy="5334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64" name="Text Box 96"/>
          <p:cNvSpPr txBox="1">
            <a:spLocks noChangeArrowheads="1"/>
          </p:cNvSpPr>
          <p:nvPr/>
        </p:nvSpPr>
        <p:spPr bwMode="auto">
          <a:xfrm>
            <a:off x="4800600" y="3048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12</a:t>
            </a:r>
          </a:p>
        </p:txBody>
      </p:sp>
      <p:sp>
        <p:nvSpPr>
          <p:cNvPr id="58467" name="Oval 99"/>
          <p:cNvSpPr>
            <a:spLocks noChangeArrowheads="1"/>
          </p:cNvSpPr>
          <p:nvPr/>
        </p:nvSpPr>
        <p:spPr bwMode="auto">
          <a:xfrm>
            <a:off x="4495800" y="304800"/>
            <a:ext cx="381000" cy="3810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65" name="Text Box 97"/>
          <p:cNvSpPr txBox="1">
            <a:spLocks noChangeArrowheads="1"/>
          </p:cNvSpPr>
          <p:nvPr/>
        </p:nvSpPr>
        <p:spPr bwMode="auto">
          <a:xfrm>
            <a:off x="4572000" y="381000"/>
            <a:ext cx="381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200">
                <a:effectLst>
                  <a:outerShdw blurRad="38100" dist="38100" dir="2700000" algn="tl">
                    <a:srgbClr val="808080"/>
                  </a:outerShdw>
                </a:effectLst>
                <a:latin typeface="Tahoma" panose="020B0604030504040204" pitchFamily="34" charset="0"/>
              </a:rPr>
              <a:t>5</a:t>
            </a:r>
          </a:p>
        </p:txBody>
      </p:sp>
      <p:sp>
        <p:nvSpPr>
          <p:cNvPr id="58468" name="Text Box 100"/>
          <p:cNvSpPr txBox="1">
            <a:spLocks noChangeArrowheads="1"/>
          </p:cNvSpPr>
          <p:nvPr/>
        </p:nvSpPr>
        <p:spPr bwMode="auto">
          <a:xfrm>
            <a:off x="5638800" y="609600"/>
            <a:ext cx="152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GRENOBLE</a:t>
            </a:r>
            <a:endParaRPr lang="de-DE" altLang="en-US" sz="1200">
              <a:effectLst>
                <a:outerShdw blurRad="38100" dist="38100" dir="2700000" algn="tl">
                  <a:srgbClr val="808080"/>
                </a:outerShdw>
              </a:effectLst>
              <a:latin typeface="Tahoma" panose="020B0604030504040204" pitchFamily="34" charset="0"/>
            </a:endParaRPr>
          </a:p>
        </p:txBody>
      </p:sp>
      <p:sp>
        <p:nvSpPr>
          <p:cNvPr id="58469" name="Oval 101"/>
          <p:cNvSpPr>
            <a:spLocks noChangeArrowheads="1"/>
          </p:cNvSpPr>
          <p:nvPr/>
        </p:nvSpPr>
        <p:spPr bwMode="auto">
          <a:xfrm>
            <a:off x="5791200" y="152400"/>
            <a:ext cx="381000" cy="3810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70" name="Oval 102"/>
          <p:cNvSpPr>
            <a:spLocks noChangeArrowheads="1"/>
          </p:cNvSpPr>
          <p:nvPr/>
        </p:nvSpPr>
        <p:spPr bwMode="auto">
          <a:xfrm>
            <a:off x="6019800" y="304800"/>
            <a:ext cx="381000" cy="3810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71" name="Text Box 103"/>
          <p:cNvSpPr txBox="1">
            <a:spLocks noChangeArrowheads="1"/>
          </p:cNvSpPr>
          <p:nvPr/>
        </p:nvSpPr>
        <p:spPr bwMode="auto">
          <a:xfrm>
            <a:off x="5105400" y="381000"/>
            <a:ext cx="152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VIENNE</a:t>
            </a:r>
            <a:endParaRPr lang="de-DE" altLang="en-US" sz="1200">
              <a:effectLst>
                <a:outerShdw blurRad="38100" dist="38100" dir="2700000" algn="tl">
                  <a:srgbClr val="808080"/>
                </a:outerShdw>
              </a:effectLst>
              <a:latin typeface="Tahoma" panose="020B0604030504040204" pitchFamily="34" charset="0"/>
            </a:endParaRPr>
          </a:p>
        </p:txBody>
      </p:sp>
      <p:sp>
        <p:nvSpPr>
          <p:cNvPr id="58472" name="Oval 104"/>
          <p:cNvSpPr>
            <a:spLocks noChangeArrowheads="1"/>
          </p:cNvSpPr>
          <p:nvPr/>
        </p:nvSpPr>
        <p:spPr bwMode="auto">
          <a:xfrm>
            <a:off x="6477000" y="152400"/>
            <a:ext cx="533400" cy="533400"/>
          </a:xfrm>
          <a:prstGeom prst="ellipse">
            <a:avLst/>
          </a:prstGeom>
          <a:gradFill rotWithShape="0">
            <a:gsLst>
              <a:gs pos="0">
                <a:srgbClr val="FFCC99">
                  <a:gamma/>
                  <a:shade val="63529"/>
                  <a:invGamma/>
                </a:srgbClr>
              </a:gs>
              <a:gs pos="100000">
                <a:srgbClr val="FFCC99"/>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73" name="Oval 105"/>
          <p:cNvSpPr>
            <a:spLocks noChangeArrowheads="1"/>
          </p:cNvSpPr>
          <p:nvPr/>
        </p:nvSpPr>
        <p:spPr bwMode="auto">
          <a:xfrm>
            <a:off x="6781800" y="228600"/>
            <a:ext cx="228600" cy="228600"/>
          </a:xfrm>
          <a:prstGeom prst="ellipse">
            <a:avLst/>
          </a:prstGeom>
          <a:gradFill rotWithShape="0">
            <a:gsLst>
              <a:gs pos="0">
                <a:srgbClr val="FFEBFA"/>
              </a:gs>
              <a:gs pos="30000">
                <a:srgbClr val="C4D6EB"/>
              </a:gs>
              <a:gs pos="60001">
                <a:srgbClr val="85C2FF"/>
              </a:gs>
              <a:gs pos="100000">
                <a:srgbClr val="5E9EFF"/>
              </a:gs>
            </a:gsLst>
            <a:path path="shape">
              <a:fillToRect l="50000" t="50000" r="50000" b="50000"/>
            </a:path>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474" name="Text Box 106"/>
          <p:cNvSpPr txBox="1">
            <a:spLocks noChangeArrowheads="1"/>
          </p:cNvSpPr>
          <p:nvPr/>
        </p:nvSpPr>
        <p:spPr bwMode="auto">
          <a:xfrm>
            <a:off x="6858000" y="304800"/>
            <a:ext cx="1524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fr-FR" altLang="en-US" sz="1200">
                <a:effectLst>
                  <a:outerShdw blurRad="38100" dist="38100" dir="2700000" algn="tl">
                    <a:srgbClr val="808080"/>
                  </a:outerShdw>
                </a:effectLst>
                <a:latin typeface="Tahoma" panose="020B0604030504040204" pitchFamily="34" charset="0"/>
              </a:rPr>
              <a:t>GENAVA</a:t>
            </a:r>
            <a:endParaRPr lang="de-DE" altLang="en-US" sz="1200">
              <a:effectLst>
                <a:outerShdw blurRad="38100" dist="38100" dir="2700000" algn="tl">
                  <a:srgbClr val="808080"/>
                </a:outerShdw>
              </a:effectLst>
              <a:latin typeface="Tahoma" panose="020B0604030504040204" pitchFamily="34" charset="0"/>
            </a:endParaRPr>
          </a:p>
        </p:txBody>
      </p:sp>
    </p:spTree>
    <p:extLst>
      <p:ext uri="{BB962C8B-B14F-4D97-AF65-F5344CB8AC3E}">
        <p14:creationId xmlns:p14="http://schemas.microsoft.com/office/powerpoint/2010/main" val="19157730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8374"/>
                                        </p:tgtEl>
                                        <p:attrNameLst>
                                          <p:attrName>style.visibility</p:attrName>
                                        </p:attrNameLst>
                                      </p:cBhvr>
                                      <p:to>
                                        <p:strVal val="visible"/>
                                      </p:to>
                                    </p:set>
                                    <p:animEffect transition="in" filter="fade">
                                      <p:cBhvr>
                                        <p:cTn id="7" dur="100"/>
                                        <p:tgtEl>
                                          <p:spTgt spid="58374"/>
                                        </p:tgtEl>
                                      </p:cBhvr>
                                    </p:animEffect>
                                  </p:childTnLst>
                                </p:cTn>
                              </p:par>
                            </p:childTnLst>
                          </p:cTn>
                        </p:par>
                        <p:par>
                          <p:cTn id="8" fill="hold">
                            <p:stCondLst>
                              <p:cond delay="100"/>
                            </p:stCondLst>
                            <p:childTnLst>
                              <p:par>
                                <p:cTn id="9" presetID="10" presetClass="entr" presetSubtype="0" fill="hold" grpId="0" nodeType="afterEffect">
                                  <p:stCondLst>
                                    <p:cond delay="0"/>
                                  </p:stCondLst>
                                  <p:childTnLst>
                                    <p:set>
                                      <p:cBhvr>
                                        <p:cTn id="10" dur="1" fill="hold">
                                          <p:stCondLst>
                                            <p:cond delay="0"/>
                                          </p:stCondLst>
                                        </p:cTn>
                                        <p:tgtEl>
                                          <p:spTgt spid="58376"/>
                                        </p:tgtEl>
                                        <p:attrNameLst>
                                          <p:attrName>style.visibility</p:attrName>
                                        </p:attrNameLst>
                                      </p:cBhvr>
                                      <p:to>
                                        <p:strVal val="visible"/>
                                      </p:to>
                                    </p:set>
                                    <p:animEffect transition="in" filter="fade">
                                      <p:cBhvr>
                                        <p:cTn id="11" dur="100"/>
                                        <p:tgtEl>
                                          <p:spTgt spid="58376"/>
                                        </p:tgtEl>
                                      </p:cBhvr>
                                    </p:animEffect>
                                  </p:childTnLst>
                                </p:cTn>
                              </p:par>
                            </p:childTnLst>
                          </p:cTn>
                        </p:par>
                        <p:par>
                          <p:cTn id="12" fill="hold">
                            <p:stCondLst>
                              <p:cond delay="200"/>
                            </p:stCondLst>
                            <p:childTnLst>
                              <p:par>
                                <p:cTn id="13" presetID="10" presetClass="entr" presetSubtype="0" fill="hold" grpId="0" nodeType="afterEffect">
                                  <p:stCondLst>
                                    <p:cond delay="0"/>
                                  </p:stCondLst>
                                  <p:childTnLst>
                                    <p:set>
                                      <p:cBhvr>
                                        <p:cTn id="14" dur="1" fill="hold">
                                          <p:stCondLst>
                                            <p:cond delay="0"/>
                                          </p:stCondLst>
                                        </p:cTn>
                                        <p:tgtEl>
                                          <p:spTgt spid="58377"/>
                                        </p:tgtEl>
                                        <p:attrNameLst>
                                          <p:attrName>style.visibility</p:attrName>
                                        </p:attrNameLst>
                                      </p:cBhvr>
                                      <p:to>
                                        <p:strVal val="visible"/>
                                      </p:to>
                                    </p:set>
                                    <p:animEffect transition="in" filter="fade">
                                      <p:cBhvr>
                                        <p:cTn id="15" dur="100"/>
                                        <p:tgtEl>
                                          <p:spTgt spid="58377"/>
                                        </p:tgtEl>
                                      </p:cBhvr>
                                    </p:animEffect>
                                  </p:childTnLst>
                                </p:cTn>
                              </p:par>
                            </p:childTnLst>
                          </p:cTn>
                        </p:par>
                        <p:par>
                          <p:cTn id="16" fill="hold">
                            <p:stCondLst>
                              <p:cond delay="300"/>
                            </p:stCondLst>
                            <p:childTnLst>
                              <p:par>
                                <p:cTn id="17" presetID="10" presetClass="entr" presetSubtype="0" fill="hold" grpId="0" nodeType="afterEffect">
                                  <p:stCondLst>
                                    <p:cond delay="0"/>
                                  </p:stCondLst>
                                  <p:childTnLst>
                                    <p:set>
                                      <p:cBhvr>
                                        <p:cTn id="18" dur="1" fill="hold">
                                          <p:stCondLst>
                                            <p:cond delay="0"/>
                                          </p:stCondLst>
                                        </p:cTn>
                                        <p:tgtEl>
                                          <p:spTgt spid="58378"/>
                                        </p:tgtEl>
                                        <p:attrNameLst>
                                          <p:attrName>style.visibility</p:attrName>
                                        </p:attrNameLst>
                                      </p:cBhvr>
                                      <p:to>
                                        <p:strVal val="visible"/>
                                      </p:to>
                                    </p:set>
                                    <p:animEffect transition="in" filter="fade">
                                      <p:cBhvr>
                                        <p:cTn id="19" dur="100"/>
                                        <p:tgtEl>
                                          <p:spTgt spid="58378"/>
                                        </p:tgtEl>
                                      </p:cBhvr>
                                    </p:animEffect>
                                  </p:childTnLst>
                                </p:cTn>
                              </p:par>
                            </p:childTnLst>
                          </p:cTn>
                        </p:par>
                        <p:par>
                          <p:cTn id="20" fill="hold">
                            <p:stCondLst>
                              <p:cond delay="400"/>
                            </p:stCondLst>
                            <p:childTnLst>
                              <p:par>
                                <p:cTn id="21" presetID="10" presetClass="entr" presetSubtype="0" fill="hold" grpId="0" nodeType="afterEffect">
                                  <p:stCondLst>
                                    <p:cond delay="0"/>
                                  </p:stCondLst>
                                  <p:childTnLst>
                                    <p:set>
                                      <p:cBhvr>
                                        <p:cTn id="22" dur="1" fill="hold">
                                          <p:stCondLst>
                                            <p:cond delay="0"/>
                                          </p:stCondLst>
                                        </p:cTn>
                                        <p:tgtEl>
                                          <p:spTgt spid="58379"/>
                                        </p:tgtEl>
                                        <p:attrNameLst>
                                          <p:attrName>style.visibility</p:attrName>
                                        </p:attrNameLst>
                                      </p:cBhvr>
                                      <p:to>
                                        <p:strVal val="visible"/>
                                      </p:to>
                                    </p:set>
                                    <p:animEffect transition="in" filter="fade">
                                      <p:cBhvr>
                                        <p:cTn id="23" dur="100"/>
                                        <p:tgtEl>
                                          <p:spTgt spid="58379"/>
                                        </p:tgtEl>
                                      </p:cBhvr>
                                    </p:animEffect>
                                  </p:childTnLst>
                                </p:cTn>
                              </p:par>
                            </p:childTnLst>
                          </p:cTn>
                        </p:par>
                        <p:par>
                          <p:cTn id="24" fill="hold">
                            <p:stCondLst>
                              <p:cond delay="500"/>
                            </p:stCondLst>
                            <p:childTnLst>
                              <p:par>
                                <p:cTn id="25" presetID="10" presetClass="entr" presetSubtype="0" fill="hold" grpId="0" nodeType="afterEffect">
                                  <p:stCondLst>
                                    <p:cond delay="0"/>
                                  </p:stCondLst>
                                  <p:childTnLst>
                                    <p:set>
                                      <p:cBhvr>
                                        <p:cTn id="26" dur="1" fill="hold">
                                          <p:stCondLst>
                                            <p:cond delay="0"/>
                                          </p:stCondLst>
                                        </p:cTn>
                                        <p:tgtEl>
                                          <p:spTgt spid="58380"/>
                                        </p:tgtEl>
                                        <p:attrNameLst>
                                          <p:attrName>style.visibility</p:attrName>
                                        </p:attrNameLst>
                                      </p:cBhvr>
                                      <p:to>
                                        <p:strVal val="visible"/>
                                      </p:to>
                                    </p:set>
                                    <p:animEffect transition="in" filter="fade">
                                      <p:cBhvr>
                                        <p:cTn id="27" dur="100"/>
                                        <p:tgtEl>
                                          <p:spTgt spid="58380"/>
                                        </p:tgtEl>
                                      </p:cBhvr>
                                    </p:animEffect>
                                  </p:childTnLst>
                                </p:cTn>
                              </p:par>
                            </p:childTnLst>
                          </p:cTn>
                        </p:par>
                        <p:par>
                          <p:cTn id="28" fill="hold">
                            <p:stCondLst>
                              <p:cond delay="600"/>
                            </p:stCondLst>
                            <p:childTnLst>
                              <p:par>
                                <p:cTn id="29" presetID="10" presetClass="entr" presetSubtype="0" fill="hold" grpId="0" nodeType="afterEffect">
                                  <p:stCondLst>
                                    <p:cond delay="0"/>
                                  </p:stCondLst>
                                  <p:childTnLst>
                                    <p:set>
                                      <p:cBhvr>
                                        <p:cTn id="30" dur="1" fill="hold">
                                          <p:stCondLst>
                                            <p:cond delay="0"/>
                                          </p:stCondLst>
                                        </p:cTn>
                                        <p:tgtEl>
                                          <p:spTgt spid="58381"/>
                                        </p:tgtEl>
                                        <p:attrNameLst>
                                          <p:attrName>style.visibility</p:attrName>
                                        </p:attrNameLst>
                                      </p:cBhvr>
                                      <p:to>
                                        <p:strVal val="visible"/>
                                      </p:to>
                                    </p:set>
                                    <p:animEffect transition="in" filter="fade">
                                      <p:cBhvr>
                                        <p:cTn id="31" dur="100"/>
                                        <p:tgtEl>
                                          <p:spTgt spid="58381"/>
                                        </p:tgtEl>
                                      </p:cBhvr>
                                    </p:animEffect>
                                  </p:childTnLst>
                                </p:cTn>
                              </p:par>
                            </p:childTnLst>
                          </p:cTn>
                        </p:par>
                        <p:par>
                          <p:cTn id="32" fill="hold">
                            <p:stCondLst>
                              <p:cond delay="700"/>
                            </p:stCondLst>
                            <p:childTnLst>
                              <p:par>
                                <p:cTn id="33" presetID="10" presetClass="entr" presetSubtype="0" fill="hold" grpId="0" nodeType="afterEffect">
                                  <p:stCondLst>
                                    <p:cond delay="0"/>
                                  </p:stCondLst>
                                  <p:childTnLst>
                                    <p:set>
                                      <p:cBhvr>
                                        <p:cTn id="34" dur="1" fill="hold">
                                          <p:stCondLst>
                                            <p:cond delay="0"/>
                                          </p:stCondLst>
                                        </p:cTn>
                                        <p:tgtEl>
                                          <p:spTgt spid="58382"/>
                                        </p:tgtEl>
                                        <p:attrNameLst>
                                          <p:attrName>style.visibility</p:attrName>
                                        </p:attrNameLst>
                                      </p:cBhvr>
                                      <p:to>
                                        <p:strVal val="visible"/>
                                      </p:to>
                                    </p:set>
                                    <p:animEffect transition="in" filter="fade">
                                      <p:cBhvr>
                                        <p:cTn id="35" dur="100"/>
                                        <p:tgtEl>
                                          <p:spTgt spid="58382"/>
                                        </p:tgtEl>
                                      </p:cBhvr>
                                    </p:animEffect>
                                  </p:childTnLst>
                                </p:cTn>
                              </p:par>
                            </p:childTnLst>
                          </p:cTn>
                        </p:par>
                        <p:par>
                          <p:cTn id="36" fill="hold">
                            <p:stCondLst>
                              <p:cond delay="800"/>
                            </p:stCondLst>
                            <p:childTnLst>
                              <p:par>
                                <p:cTn id="37" presetID="10" presetClass="entr" presetSubtype="0" fill="hold" grpId="0" nodeType="afterEffect">
                                  <p:stCondLst>
                                    <p:cond delay="0"/>
                                  </p:stCondLst>
                                  <p:childTnLst>
                                    <p:set>
                                      <p:cBhvr>
                                        <p:cTn id="38" dur="1" fill="hold">
                                          <p:stCondLst>
                                            <p:cond delay="0"/>
                                          </p:stCondLst>
                                        </p:cTn>
                                        <p:tgtEl>
                                          <p:spTgt spid="58383"/>
                                        </p:tgtEl>
                                        <p:attrNameLst>
                                          <p:attrName>style.visibility</p:attrName>
                                        </p:attrNameLst>
                                      </p:cBhvr>
                                      <p:to>
                                        <p:strVal val="visible"/>
                                      </p:to>
                                    </p:set>
                                    <p:animEffect transition="in" filter="fade">
                                      <p:cBhvr>
                                        <p:cTn id="39" dur="100"/>
                                        <p:tgtEl>
                                          <p:spTgt spid="58383"/>
                                        </p:tgtEl>
                                      </p:cBhvr>
                                    </p:animEffect>
                                  </p:childTnLst>
                                </p:cTn>
                              </p:par>
                            </p:childTnLst>
                          </p:cTn>
                        </p:par>
                        <p:par>
                          <p:cTn id="40" fill="hold">
                            <p:stCondLst>
                              <p:cond delay="900"/>
                            </p:stCondLst>
                            <p:childTnLst>
                              <p:par>
                                <p:cTn id="41" presetID="10" presetClass="entr" presetSubtype="0" fill="hold" grpId="0" nodeType="afterEffect">
                                  <p:stCondLst>
                                    <p:cond delay="0"/>
                                  </p:stCondLst>
                                  <p:childTnLst>
                                    <p:set>
                                      <p:cBhvr>
                                        <p:cTn id="42" dur="1" fill="hold">
                                          <p:stCondLst>
                                            <p:cond delay="0"/>
                                          </p:stCondLst>
                                        </p:cTn>
                                        <p:tgtEl>
                                          <p:spTgt spid="58384"/>
                                        </p:tgtEl>
                                        <p:attrNameLst>
                                          <p:attrName>style.visibility</p:attrName>
                                        </p:attrNameLst>
                                      </p:cBhvr>
                                      <p:to>
                                        <p:strVal val="visible"/>
                                      </p:to>
                                    </p:set>
                                    <p:animEffect transition="in" filter="fade">
                                      <p:cBhvr>
                                        <p:cTn id="43" dur="100"/>
                                        <p:tgtEl>
                                          <p:spTgt spid="58384"/>
                                        </p:tgtEl>
                                      </p:cBhvr>
                                    </p:animEffect>
                                  </p:childTnLst>
                                </p:cTn>
                              </p:par>
                            </p:childTnLst>
                          </p:cTn>
                        </p:par>
                        <p:par>
                          <p:cTn id="44" fill="hold">
                            <p:stCondLst>
                              <p:cond delay="1000"/>
                            </p:stCondLst>
                            <p:childTnLst>
                              <p:par>
                                <p:cTn id="45" presetID="10" presetClass="entr" presetSubtype="0" fill="hold" grpId="0" nodeType="afterEffect">
                                  <p:stCondLst>
                                    <p:cond delay="0"/>
                                  </p:stCondLst>
                                  <p:childTnLst>
                                    <p:set>
                                      <p:cBhvr>
                                        <p:cTn id="46" dur="1" fill="hold">
                                          <p:stCondLst>
                                            <p:cond delay="0"/>
                                          </p:stCondLst>
                                        </p:cTn>
                                        <p:tgtEl>
                                          <p:spTgt spid="58385"/>
                                        </p:tgtEl>
                                        <p:attrNameLst>
                                          <p:attrName>style.visibility</p:attrName>
                                        </p:attrNameLst>
                                      </p:cBhvr>
                                      <p:to>
                                        <p:strVal val="visible"/>
                                      </p:to>
                                    </p:set>
                                    <p:animEffect transition="in" filter="fade">
                                      <p:cBhvr>
                                        <p:cTn id="47" dur="100"/>
                                        <p:tgtEl>
                                          <p:spTgt spid="58385"/>
                                        </p:tgtEl>
                                      </p:cBhvr>
                                    </p:animEffect>
                                  </p:childTnLst>
                                </p:cTn>
                              </p:par>
                            </p:childTnLst>
                          </p:cTn>
                        </p:par>
                        <p:par>
                          <p:cTn id="48" fill="hold">
                            <p:stCondLst>
                              <p:cond delay="1100"/>
                            </p:stCondLst>
                            <p:childTnLst>
                              <p:par>
                                <p:cTn id="49" presetID="10" presetClass="entr" presetSubtype="0" fill="hold" grpId="0" nodeType="afterEffect">
                                  <p:stCondLst>
                                    <p:cond delay="0"/>
                                  </p:stCondLst>
                                  <p:childTnLst>
                                    <p:set>
                                      <p:cBhvr>
                                        <p:cTn id="50" dur="1" fill="hold">
                                          <p:stCondLst>
                                            <p:cond delay="0"/>
                                          </p:stCondLst>
                                        </p:cTn>
                                        <p:tgtEl>
                                          <p:spTgt spid="58386"/>
                                        </p:tgtEl>
                                        <p:attrNameLst>
                                          <p:attrName>style.visibility</p:attrName>
                                        </p:attrNameLst>
                                      </p:cBhvr>
                                      <p:to>
                                        <p:strVal val="visible"/>
                                      </p:to>
                                    </p:set>
                                    <p:animEffect transition="in" filter="fade">
                                      <p:cBhvr>
                                        <p:cTn id="51" dur="100"/>
                                        <p:tgtEl>
                                          <p:spTgt spid="58386"/>
                                        </p:tgtEl>
                                      </p:cBhvr>
                                    </p:animEffect>
                                  </p:childTnLst>
                                </p:cTn>
                              </p:par>
                            </p:childTnLst>
                          </p:cTn>
                        </p:par>
                        <p:par>
                          <p:cTn id="52" fill="hold">
                            <p:stCondLst>
                              <p:cond delay="1200"/>
                            </p:stCondLst>
                            <p:childTnLst>
                              <p:par>
                                <p:cTn id="53" presetID="10" presetClass="entr" presetSubtype="0" fill="hold" grpId="0" nodeType="afterEffect">
                                  <p:stCondLst>
                                    <p:cond delay="0"/>
                                  </p:stCondLst>
                                  <p:childTnLst>
                                    <p:set>
                                      <p:cBhvr>
                                        <p:cTn id="54" dur="1" fill="hold">
                                          <p:stCondLst>
                                            <p:cond delay="0"/>
                                          </p:stCondLst>
                                        </p:cTn>
                                        <p:tgtEl>
                                          <p:spTgt spid="58388"/>
                                        </p:tgtEl>
                                        <p:attrNameLst>
                                          <p:attrName>style.visibility</p:attrName>
                                        </p:attrNameLst>
                                      </p:cBhvr>
                                      <p:to>
                                        <p:strVal val="visible"/>
                                      </p:to>
                                    </p:set>
                                    <p:animEffect transition="in" filter="fade">
                                      <p:cBhvr>
                                        <p:cTn id="55" dur="100"/>
                                        <p:tgtEl>
                                          <p:spTgt spid="58388"/>
                                        </p:tgtEl>
                                      </p:cBhvr>
                                    </p:animEffect>
                                  </p:childTnLst>
                                </p:cTn>
                              </p:par>
                            </p:childTnLst>
                          </p:cTn>
                        </p:par>
                        <p:par>
                          <p:cTn id="56" fill="hold">
                            <p:stCondLst>
                              <p:cond delay="1300"/>
                            </p:stCondLst>
                            <p:childTnLst>
                              <p:par>
                                <p:cTn id="57" presetID="10" presetClass="entr" presetSubtype="0" fill="hold" grpId="0" nodeType="afterEffect">
                                  <p:stCondLst>
                                    <p:cond delay="0"/>
                                  </p:stCondLst>
                                  <p:childTnLst>
                                    <p:set>
                                      <p:cBhvr>
                                        <p:cTn id="58" dur="1" fill="hold">
                                          <p:stCondLst>
                                            <p:cond delay="0"/>
                                          </p:stCondLst>
                                        </p:cTn>
                                        <p:tgtEl>
                                          <p:spTgt spid="58387"/>
                                        </p:tgtEl>
                                        <p:attrNameLst>
                                          <p:attrName>style.visibility</p:attrName>
                                        </p:attrNameLst>
                                      </p:cBhvr>
                                      <p:to>
                                        <p:strVal val="visible"/>
                                      </p:to>
                                    </p:set>
                                    <p:animEffect transition="in" filter="fade">
                                      <p:cBhvr>
                                        <p:cTn id="59" dur="100"/>
                                        <p:tgtEl>
                                          <p:spTgt spid="58387"/>
                                        </p:tgtEl>
                                      </p:cBhvr>
                                    </p:animEffect>
                                  </p:childTnLst>
                                </p:cTn>
                              </p:par>
                            </p:childTnLst>
                          </p:cTn>
                        </p:par>
                        <p:par>
                          <p:cTn id="60" fill="hold">
                            <p:stCondLst>
                              <p:cond delay="1400"/>
                            </p:stCondLst>
                            <p:childTnLst>
                              <p:par>
                                <p:cTn id="61" presetID="10" presetClass="entr" presetSubtype="0" fill="hold" grpId="0" nodeType="afterEffect">
                                  <p:stCondLst>
                                    <p:cond delay="0"/>
                                  </p:stCondLst>
                                  <p:childTnLst>
                                    <p:set>
                                      <p:cBhvr>
                                        <p:cTn id="62" dur="1" fill="hold">
                                          <p:stCondLst>
                                            <p:cond delay="0"/>
                                          </p:stCondLst>
                                        </p:cTn>
                                        <p:tgtEl>
                                          <p:spTgt spid="58390"/>
                                        </p:tgtEl>
                                        <p:attrNameLst>
                                          <p:attrName>style.visibility</p:attrName>
                                        </p:attrNameLst>
                                      </p:cBhvr>
                                      <p:to>
                                        <p:strVal val="visible"/>
                                      </p:to>
                                    </p:set>
                                    <p:animEffect transition="in" filter="fade">
                                      <p:cBhvr>
                                        <p:cTn id="63" dur="100"/>
                                        <p:tgtEl>
                                          <p:spTgt spid="58390"/>
                                        </p:tgtEl>
                                      </p:cBhvr>
                                    </p:animEffect>
                                  </p:childTnLst>
                                </p:cTn>
                              </p:par>
                            </p:childTnLst>
                          </p:cTn>
                        </p:par>
                        <p:par>
                          <p:cTn id="64" fill="hold">
                            <p:stCondLst>
                              <p:cond delay="1500"/>
                            </p:stCondLst>
                            <p:childTnLst>
                              <p:par>
                                <p:cTn id="65" presetID="10" presetClass="entr" presetSubtype="0" fill="hold" grpId="0" nodeType="afterEffect">
                                  <p:stCondLst>
                                    <p:cond delay="0"/>
                                  </p:stCondLst>
                                  <p:childTnLst>
                                    <p:set>
                                      <p:cBhvr>
                                        <p:cTn id="66" dur="1" fill="hold">
                                          <p:stCondLst>
                                            <p:cond delay="0"/>
                                          </p:stCondLst>
                                        </p:cTn>
                                        <p:tgtEl>
                                          <p:spTgt spid="58391"/>
                                        </p:tgtEl>
                                        <p:attrNameLst>
                                          <p:attrName>style.visibility</p:attrName>
                                        </p:attrNameLst>
                                      </p:cBhvr>
                                      <p:to>
                                        <p:strVal val="visible"/>
                                      </p:to>
                                    </p:set>
                                    <p:animEffect transition="in" filter="fade">
                                      <p:cBhvr>
                                        <p:cTn id="67" dur="100"/>
                                        <p:tgtEl>
                                          <p:spTgt spid="58391"/>
                                        </p:tgtEl>
                                      </p:cBhvr>
                                    </p:animEffect>
                                  </p:childTnLst>
                                </p:cTn>
                              </p:par>
                            </p:childTnLst>
                          </p:cTn>
                        </p:par>
                        <p:par>
                          <p:cTn id="68" fill="hold">
                            <p:stCondLst>
                              <p:cond delay="1600"/>
                            </p:stCondLst>
                            <p:childTnLst>
                              <p:par>
                                <p:cTn id="69" presetID="10" presetClass="entr" presetSubtype="0" fill="hold" grpId="0" nodeType="afterEffect">
                                  <p:stCondLst>
                                    <p:cond delay="0"/>
                                  </p:stCondLst>
                                  <p:childTnLst>
                                    <p:set>
                                      <p:cBhvr>
                                        <p:cTn id="70" dur="1" fill="hold">
                                          <p:stCondLst>
                                            <p:cond delay="0"/>
                                          </p:stCondLst>
                                        </p:cTn>
                                        <p:tgtEl>
                                          <p:spTgt spid="58392"/>
                                        </p:tgtEl>
                                        <p:attrNameLst>
                                          <p:attrName>style.visibility</p:attrName>
                                        </p:attrNameLst>
                                      </p:cBhvr>
                                      <p:to>
                                        <p:strVal val="visible"/>
                                      </p:to>
                                    </p:set>
                                    <p:animEffect transition="in" filter="fade">
                                      <p:cBhvr>
                                        <p:cTn id="71" dur="100"/>
                                        <p:tgtEl>
                                          <p:spTgt spid="58392"/>
                                        </p:tgtEl>
                                      </p:cBhvr>
                                    </p:animEffect>
                                  </p:childTnLst>
                                </p:cTn>
                              </p:par>
                            </p:childTnLst>
                          </p:cTn>
                        </p:par>
                        <p:par>
                          <p:cTn id="72" fill="hold">
                            <p:stCondLst>
                              <p:cond delay="1700"/>
                            </p:stCondLst>
                            <p:childTnLst>
                              <p:par>
                                <p:cTn id="73" presetID="10" presetClass="entr" presetSubtype="0" fill="hold" grpId="0" nodeType="afterEffect">
                                  <p:stCondLst>
                                    <p:cond delay="0"/>
                                  </p:stCondLst>
                                  <p:childTnLst>
                                    <p:set>
                                      <p:cBhvr>
                                        <p:cTn id="74" dur="1" fill="hold">
                                          <p:stCondLst>
                                            <p:cond delay="0"/>
                                          </p:stCondLst>
                                        </p:cTn>
                                        <p:tgtEl>
                                          <p:spTgt spid="58394"/>
                                        </p:tgtEl>
                                        <p:attrNameLst>
                                          <p:attrName>style.visibility</p:attrName>
                                        </p:attrNameLst>
                                      </p:cBhvr>
                                      <p:to>
                                        <p:strVal val="visible"/>
                                      </p:to>
                                    </p:set>
                                    <p:animEffect transition="in" filter="fade">
                                      <p:cBhvr>
                                        <p:cTn id="75" dur="100"/>
                                        <p:tgtEl>
                                          <p:spTgt spid="58394"/>
                                        </p:tgtEl>
                                      </p:cBhvr>
                                    </p:animEffect>
                                  </p:childTnLst>
                                </p:cTn>
                              </p:par>
                            </p:childTnLst>
                          </p:cTn>
                        </p:par>
                        <p:par>
                          <p:cTn id="76" fill="hold">
                            <p:stCondLst>
                              <p:cond delay="1800"/>
                            </p:stCondLst>
                            <p:childTnLst>
                              <p:par>
                                <p:cTn id="77" presetID="10" presetClass="entr" presetSubtype="0" fill="hold" grpId="0" nodeType="afterEffect">
                                  <p:stCondLst>
                                    <p:cond delay="0"/>
                                  </p:stCondLst>
                                  <p:childTnLst>
                                    <p:set>
                                      <p:cBhvr>
                                        <p:cTn id="78" dur="1" fill="hold">
                                          <p:stCondLst>
                                            <p:cond delay="0"/>
                                          </p:stCondLst>
                                        </p:cTn>
                                        <p:tgtEl>
                                          <p:spTgt spid="58395"/>
                                        </p:tgtEl>
                                        <p:attrNameLst>
                                          <p:attrName>style.visibility</p:attrName>
                                        </p:attrNameLst>
                                      </p:cBhvr>
                                      <p:to>
                                        <p:strVal val="visible"/>
                                      </p:to>
                                    </p:set>
                                    <p:animEffect transition="in" filter="fade">
                                      <p:cBhvr>
                                        <p:cTn id="79" dur="100"/>
                                        <p:tgtEl>
                                          <p:spTgt spid="58395"/>
                                        </p:tgtEl>
                                      </p:cBhvr>
                                    </p:animEffect>
                                  </p:childTnLst>
                                </p:cTn>
                              </p:par>
                            </p:childTnLst>
                          </p:cTn>
                        </p:par>
                        <p:par>
                          <p:cTn id="80" fill="hold">
                            <p:stCondLst>
                              <p:cond delay="1900"/>
                            </p:stCondLst>
                            <p:childTnLst>
                              <p:par>
                                <p:cTn id="81" presetID="10" presetClass="entr" presetSubtype="0" fill="hold" grpId="0" nodeType="afterEffect">
                                  <p:stCondLst>
                                    <p:cond delay="0"/>
                                  </p:stCondLst>
                                  <p:childTnLst>
                                    <p:set>
                                      <p:cBhvr>
                                        <p:cTn id="82" dur="1" fill="hold">
                                          <p:stCondLst>
                                            <p:cond delay="0"/>
                                          </p:stCondLst>
                                        </p:cTn>
                                        <p:tgtEl>
                                          <p:spTgt spid="58396"/>
                                        </p:tgtEl>
                                        <p:attrNameLst>
                                          <p:attrName>style.visibility</p:attrName>
                                        </p:attrNameLst>
                                      </p:cBhvr>
                                      <p:to>
                                        <p:strVal val="visible"/>
                                      </p:to>
                                    </p:set>
                                    <p:animEffect transition="in" filter="fade">
                                      <p:cBhvr>
                                        <p:cTn id="83" dur="100"/>
                                        <p:tgtEl>
                                          <p:spTgt spid="58396"/>
                                        </p:tgtEl>
                                      </p:cBhvr>
                                    </p:animEffect>
                                  </p:childTnLst>
                                </p:cTn>
                              </p:par>
                            </p:childTnLst>
                          </p:cTn>
                        </p:par>
                        <p:par>
                          <p:cTn id="84" fill="hold">
                            <p:stCondLst>
                              <p:cond delay="2000"/>
                            </p:stCondLst>
                            <p:childTnLst>
                              <p:par>
                                <p:cTn id="85" presetID="10" presetClass="entr" presetSubtype="0" fill="hold" grpId="0" nodeType="afterEffect">
                                  <p:stCondLst>
                                    <p:cond delay="0"/>
                                  </p:stCondLst>
                                  <p:childTnLst>
                                    <p:set>
                                      <p:cBhvr>
                                        <p:cTn id="86" dur="1" fill="hold">
                                          <p:stCondLst>
                                            <p:cond delay="0"/>
                                          </p:stCondLst>
                                        </p:cTn>
                                        <p:tgtEl>
                                          <p:spTgt spid="58397"/>
                                        </p:tgtEl>
                                        <p:attrNameLst>
                                          <p:attrName>style.visibility</p:attrName>
                                        </p:attrNameLst>
                                      </p:cBhvr>
                                      <p:to>
                                        <p:strVal val="visible"/>
                                      </p:to>
                                    </p:set>
                                    <p:animEffect transition="in" filter="fade">
                                      <p:cBhvr>
                                        <p:cTn id="87" dur="100"/>
                                        <p:tgtEl>
                                          <p:spTgt spid="58397"/>
                                        </p:tgtEl>
                                      </p:cBhvr>
                                    </p:animEffect>
                                  </p:childTnLst>
                                </p:cTn>
                              </p:par>
                            </p:childTnLst>
                          </p:cTn>
                        </p:par>
                        <p:par>
                          <p:cTn id="88" fill="hold">
                            <p:stCondLst>
                              <p:cond delay="2100"/>
                            </p:stCondLst>
                            <p:childTnLst>
                              <p:par>
                                <p:cTn id="89" presetID="10" presetClass="entr" presetSubtype="0" fill="hold" grpId="0" nodeType="afterEffect">
                                  <p:stCondLst>
                                    <p:cond delay="0"/>
                                  </p:stCondLst>
                                  <p:childTnLst>
                                    <p:set>
                                      <p:cBhvr>
                                        <p:cTn id="90" dur="1" fill="hold">
                                          <p:stCondLst>
                                            <p:cond delay="0"/>
                                          </p:stCondLst>
                                        </p:cTn>
                                        <p:tgtEl>
                                          <p:spTgt spid="58398"/>
                                        </p:tgtEl>
                                        <p:attrNameLst>
                                          <p:attrName>style.visibility</p:attrName>
                                        </p:attrNameLst>
                                      </p:cBhvr>
                                      <p:to>
                                        <p:strVal val="visible"/>
                                      </p:to>
                                    </p:set>
                                    <p:animEffect transition="in" filter="fade">
                                      <p:cBhvr>
                                        <p:cTn id="91" dur="100"/>
                                        <p:tgtEl>
                                          <p:spTgt spid="58398"/>
                                        </p:tgtEl>
                                      </p:cBhvr>
                                    </p:animEffect>
                                  </p:childTnLst>
                                </p:cTn>
                              </p:par>
                            </p:childTnLst>
                          </p:cTn>
                        </p:par>
                        <p:par>
                          <p:cTn id="92" fill="hold">
                            <p:stCondLst>
                              <p:cond delay="2200"/>
                            </p:stCondLst>
                            <p:childTnLst>
                              <p:par>
                                <p:cTn id="93" presetID="10" presetClass="entr" presetSubtype="0" fill="hold" grpId="0" nodeType="afterEffect">
                                  <p:stCondLst>
                                    <p:cond delay="0"/>
                                  </p:stCondLst>
                                  <p:childTnLst>
                                    <p:set>
                                      <p:cBhvr>
                                        <p:cTn id="94" dur="1" fill="hold">
                                          <p:stCondLst>
                                            <p:cond delay="0"/>
                                          </p:stCondLst>
                                        </p:cTn>
                                        <p:tgtEl>
                                          <p:spTgt spid="58399"/>
                                        </p:tgtEl>
                                        <p:attrNameLst>
                                          <p:attrName>style.visibility</p:attrName>
                                        </p:attrNameLst>
                                      </p:cBhvr>
                                      <p:to>
                                        <p:strVal val="visible"/>
                                      </p:to>
                                    </p:set>
                                    <p:animEffect transition="in" filter="fade">
                                      <p:cBhvr>
                                        <p:cTn id="95" dur="100"/>
                                        <p:tgtEl>
                                          <p:spTgt spid="58399"/>
                                        </p:tgtEl>
                                      </p:cBhvr>
                                    </p:animEffect>
                                  </p:childTnLst>
                                </p:cTn>
                              </p:par>
                            </p:childTnLst>
                          </p:cTn>
                        </p:par>
                        <p:par>
                          <p:cTn id="96" fill="hold">
                            <p:stCondLst>
                              <p:cond delay="2300"/>
                            </p:stCondLst>
                            <p:childTnLst>
                              <p:par>
                                <p:cTn id="97" presetID="10" presetClass="entr" presetSubtype="0" fill="hold" grpId="0" nodeType="afterEffect">
                                  <p:stCondLst>
                                    <p:cond delay="0"/>
                                  </p:stCondLst>
                                  <p:childTnLst>
                                    <p:set>
                                      <p:cBhvr>
                                        <p:cTn id="98" dur="1" fill="hold">
                                          <p:stCondLst>
                                            <p:cond delay="0"/>
                                          </p:stCondLst>
                                        </p:cTn>
                                        <p:tgtEl>
                                          <p:spTgt spid="58400"/>
                                        </p:tgtEl>
                                        <p:attrNameLst>
                                          <p:attrName>style.visibility</p:attrName>
                                        </p:attrNameLst>
                                      </p:cBhvr>
                                      <p:to>
                                        <p:strVal val="visible"/>
                                      </p:to>
                                    </p:set>
                                    <p:animEffect transition="in" filter="fade">
                                      <p:cBhvr>
                                        <p:cTn id="99" dur="100"/>
                                        <p:tgtEl>
                                          <p:spTgt spid="58400"/>
                                        </p:tgtEl>
                                      </p:cBhvr>
                                    </p:animEffect>
                                  </p:childTnLst>
                                </p:cTn>
                              </p:par>
                            </p:childTnLst>
                          </p:cTn>
                        </p:par>
                        <p:par>
                          <p:cTn id="100" fill="hold">
                            <p:stCondLst>
                              <p:cond delay="2400"/>
                            </p:stCondLst>
                            <p:childTnLst>
                              <p:par>
                                <p:cTn id="101" presetID="10" presetClass="entr" presetSubtype="0" fill="hold" grpId="0" nodeType="afterEffect">
                                  <p:stCondLst>
                                    <p:cond delay="0"/>
                                  </p:stCondLst>
                                  <p:childTnLst>
                                    <p:set>
                                      <p:cBhvr>
                                        <p:cTn id="102" dur="1" fill="hold">
                                          <p:stCondLst>
                                            <p:cond delay="0"/>
                                          </p:stCondLst>
                                        </p:cTn>
                                        <p:tgtEl>
                                          <p:spTgt spid="58401"/>
                                        </p:tgtEl>
                                        <p:attrNameLst>
                                          <p:attrName>style.visibility</p:attrName>
                                        </p:attrNameLst>
                                      </p:cBhvr>
                                      <p:to>
                                        <p:strVal val="visible"/>
                                      </p:to>
                                    </p:set>
                                    <p:animEffect transition="in" filter="fade">
                                      <p:cBhvr>
                                        <p:cTn id="103" dur="100"/>
                                        <p:tgtEl>
                                          <p:spTgt spid="58401"/>
                                        </p:tgtEl>
                                      </p:cBhvr>
                                    </p:animEffect>
                                  </p:childTnLst>
                                </p:cTn>
                              </p:par>
                            </p:childTnLst>
                          </p:cTn>
                        </p:par>
                        <p:par>
                          <p:cTn id="104" fill="hold">
                            <p:stCondLst>
                              <p:cond delay="2500"/>
                            </p:stCondLst>
                            <p:childTnLst>
                              <p:par>
                                <p:cTn id="105" presetID="10" presetClass="entr" presetSubtype="0" fill="hold" grpId="0" nodeType="afterEffect">
                                  <p:stCondLst>
                                    <p:cond delay="0"/>
                                  </p:stCondLst>
                                  <p:childTnLst>
                                    <p:set>
                                      <p:cBhvr>
                                        <p:cTn id="106" dur="1" fill="hold">
                                          <p:stCondLst>
                                            <p:cond delay="0"/>
                                          </p:stCondLst>
                                        </p:cTn>
                                        <p:tgtEl>
                                          <p:spTgt spid="58404"/>
                                        </p:tgtEl>
                                        <p:attrNameLst>
                                          <p:attrName>style.visibility</p:attrName>
                                        </p:attrNameLst>
                                      </p:cBhvr>
                                      <p:to>
                                        <p:strVal val="visible"/>
                                      </p:to>
                                    </p:set>
                                    <p:animEffect transition="in" filter="fade">
                                      <p:cBhvr>
                                        <p:cTn id="107" dur="100"/>
                                        <p:tgtEl>
                                          <p:spTgt spid="58404"/>
                                        </p:tgtEl>
                                      </p:cBhvr>
                                    </p:animEffect>
                                  </p:childTnLst>
                                </p:cTn>
                              </p:par>
                            </p:childTnLst>
                          </p:cTn>
                        </p:par>
                        <p:par>
                          <p:cTn id="108" fill="hold">
                            <p:stCondLst>
                              <p:cond delay="2600"/>
                            </p:stCondLst>
                            <p:childTnLst>
                              <p:par>
                                <p:cTn id="109" presetID="10" presetClass="entr" presetSubtype="0" fill="hold" grpId="0" nodeType="afterEffect">
                                  <p:stCondLst>
                                    <p:cond delay="0"/>
                                  </p:stCondLst>
                                  <p:childTnLst>
                                    <p:set>
                                      <p:cBhvr>
                                        <p:cTn id="110" dur="1" fill="hold">
                                          <p:stCondLst>
                                            <p:cond delay="0"/>
                                          </p:stCondLst>
                                        </p:cTn>
                                        <p:tgtEl>
                                          <p:spTgt spid="58406"/>
                                        </p:tgtEl>
                                        <p:attrNameLst>
                                          <p:attrName>style.visibility</p:attrName>
                                        </p:attrNameLst>
                                      </p:cBhvr>
                                      <p:to>
                                        <p:strVal val="visible"/>
                                      </p:to>
                                    </p:set>
                                    <p:animEffect transition="in" filter="fade">
                                      <p:cBhvr>
                                        <p:cTn id="111" dur="100"/>
                                        <p:tgtEl>
                                          <p:spTgt spid="58406"/>
                                        </p:tgtEl>
                                      </p:cBhvr>
                                    </p:animEffect>
                                  </p:childTnLst>
                                </p:cTn>
                              </p:par>
                            </p:childTnLst>
                          </p:cTn>
                        </p:par>
                        <p:par>
                          <p:cTn id="112" fill="hold">
                            <p:stCondLst>
                              <p:cond delay="2700"/>
                            </p:stCondLst>
                            <p:childTnLst>
                              <p:par>
                                <p:cTn id="113" presetID="10" presetClass="entr" presetSubtype="0" fill="hold" grpId="0" nodeType="afterEffect">
                                  <p:stCondLst>
                                    <p:cond delay="0"/>
                                  </p:stCondLst>
                                  <p:childTnLst>
                                    <p:set>
                                      <p:cBhvr>
                                        <p:cTn id="114" dur="1" fill="hold">
                                          <p:stCondLst>
                                            <p:cond delay="0"/>
                                          </p:stCondLst>
                                        </p:cTn>
                                        <p:tgtEl>
                                          <p:spTgt spid="58407"/>
                                        </p:tgtEl>
                                        <p:attrNameLst>
                                          <p:attrName>style.visibility</p:attrName>
                                        </p:attrNameLst>
                                      </p:cBhvr>
                                      <p:to>
                                        <p:strVal val="visible"/>
                                      </p:to>
                                    </p:set>
                                    <p:animEffect transition="in" filter="fade">
                                      <p:cBhvr>
                                        <p:cTn id="115" dur="100"/>
                                        <p:tgtEl>
                                          <p:spTgt spid="58407"/>
                                        </p:tgtEl>
                                      </p:cBhvr>
                                    </p:animEffect>
                                  </p:childTnLst>
                                </p:cTn>
                              </p:par>
                            </p:childTnLst>
                          </p:cTn>
                        </p:par>
                        <p:par>
                          <p:cTn id="116" fill="hold">
                            <p:stCondLst>
                              <p:cond delay="2800"/>
                            </p:stCondLst>
                            <p:childTnLst>
                              <p:par>
                                <p:cTn id="117" presetID="10" presetClass="entr" presetSubtype="0" fill="hold" grpId="0" nodeType="afterEffect">
                                  <p:stCondLst>
                                    <p:cond delay="0"/>
                                  </p:stCondLst>
                                  <p:childTnLst>
                                    <p:set>
                                      <p:cBhvr>
                                        <p:cTn id="118" dur="1" fill="hold">
                                          <p:stCondLst>
                                            <p:cond delay="0"/>
                                          </p:stCondLst>
                                        </p:cTn>
                                        <p:tgtEl>
                                          <p:spTgt spid="58402"/>
                                        </p:tgtEl>
                                        <p:attrNameLst>
                                          <p:attrName>style.visibility</p:attrName>
                                        </p:attrNameLst>
                                      </p:cBhvr>
                                      <p:to>
                                        <p:strVal val="visible"/>
                                      </p:to>
                                    </p:set>
                                    <p:animEffect transition="in" filter="fade">
                                      <p:cBhvr>
                                        <p:cTn id="119" dur="100"/>
                                        <p:tgtEl>
                                          <p:spTgt spid="58402"/>
                                        </p:tgtEl>
                                      </p:cBhvr>
                                    </p:animEffect>
                                  </p:childTnLst>
                                </p:cTn>
                              </p:par>
                            </p:childTnLst>
                          </p:cTn>
                        </p:par>
                        <p:par>
                          <p:cTn id="120" fill="hold">
                            <p:stCondLst>
                              <p:cond delay="2900"/>
                            </p:stCondLst>
                            <p:childTnLst>
                              <p:par>
                                <p:cTn id="121" presetID="10" presetClass="entr" presetSubtype="0" fill="hold" grpId="0" nodeType="afterEffect">
                                  <p:stCondLst>
                                    <p:cond delay="0"/>
                                  </p:stCondLst>
                                  <p:childTnLst>
                                    <p:set>
                                      <p:cBhvr>
                                        <p:cTn id="122" dur="1" fill="hold">
                                          <p:stCondLst>
                                            <p:cond delay="0"/>
                                          </p:stCondLst>
                                        </p:cTn>
                                        <p:tgtEl>
                                          <p:spTgt spid="58408"/>
                                        </p:tgtEl>
                                        <p:attrNameLst>
                                          <p:attrName>style.visibility</p:attrName>
                                        </p:attrNameLst>
                                      </p:cBhvr>
                                      <p:to>
                                        <p:strVal val="visible"/>
                                      </p:to>
                                    </p:set>
                                    <p:animEffect transition="in" filter="fade">
                                      <p:cBhvr>
                                        <p:cTn id="123" dur="100"/>
                                        <p:tgtEl>
                                          <p:spTgt spid="58408"/>
                                        </p:tgtEl>
                                      </p:cBhvr>
                                    </p:animEffect>
                                  </p:childTnLst>
                                </p:cTn>
                              </p:par>
                            </p:childTnLst>
                          </p:cTn>
                        </p:par>
                        <p:par>
                          <p:cTn id="124" fill="hold">
                            <p:stCondLst>
                              <p:cond delay="3000"/>
                            </p:stCondLst>
                            <p:childTnLst>
                              <p:par>
                                <p:cTn id="125" presetID="10" presetClass="entr" presetSubtype="0" fill="hold" grpId="0" nodeType="afterEffect">
                                  <p:stCondLst>
                                    <p:cond delay="0"/>
                                  </p:stCondLst>
                                  <p:childTnLst>
                                    <p:set>
                                      <p:cBhvr>
                                        <p:cTn id="126" dur="1" fill="hold">
                                          <p:stCondLst>
                                            <p:cond delay="0"/>
                                          </p:stCondLst>
                                        </p:cTn>
                                        <p:tgtEl>
                                          <p:spTgt spid="58409"/>
                                        </p:tgtEl>
                                        <p:attrNameLst>
                                          <p:attrName>style.visibility</p:attrName>
                                        </p:attrNameLst>
                                      </p:cBhvr>
                                      <p:to>
                                        <p:strVal val="visible"/>
                                      </p:to>
                                    </p:set>
                                    <p:animEffect transition="in" filter="fade">
                                      <p:cBhvr>
                                        <p:cTn id="127" dur="100"/>
                                        <p:tgtEl>
                                          <p:spTgt spid="58409"/>
                                        </p:tgtEl>
                                      </p:cBhvr>
                                    </p:animEffect>
                                  </p:childTnLst>
                                </p:cTn>
                              </p:par>
                            </p:childTnLst>
                          </p:cTn>
                        </p:par>
                        <p:par>
                          <p:cTn id="128" fill="hold">
                            <p:stCondLst>
                              <p:cond delay="3100"/>
                            </p:stCondLst>
                            <p:childTnLst>
                              <p:par>
                                <p:cTn id="129" presetID="10" presetClass="entr" presetSubtype="0" fill="hold" grpId="0" nodeType="afterEffect">
                                  <p:stCondLst>
                                    <p:cond delay="0"/>
                                  </p:stCondLst>
                                  <p:childTnLst>
                                    <p:set>
                                      <p:cBhvr>
                                        <p:cTn id="130" dur="1" fill="hold">
                                          <p:stCondLst>
                                            <p:cond delay="0"/>
                                          </p:stCondLst>
                                        </p:cTn>
                                        <p:tgtEl>
                                          <p:spTgt spid="58411"/>
                                        </p:tgtEl>
                                        <p:attrNameLst>
                                          <p:attrName>style.visibility</p:attrName>
                                        </p:attrNameLst>
                                      </p:cBhvr>
                                      <p:to>
                                        <p:strVal val="visible"/>
                                      </p:to>
                                    </p:set>
                                    <p:animEffect transition="in" filter="fade">
                                      <p:cBhvr>
                                        <p:cTn id="131" dur="100"/>
                                        <p:tgtEl>
                                          <p:spTgt spid="58411"/>
                                        </p:tgtEl>
                                      </p:cBhvr>
                                    </p:animEffect>
                                  </p:childTnLst>
                                </p:cTn>
                              </p:par>
                            </p:childTnLst>
                          </p:cTn>
                        </p:par>
                        <p:par>
                          <p:cTn id="132" fill="hold">
                            <p:stCondLst>
                              <p:cond delay="3200"/>
                            </p:stCondLst>
                            <p:childTnLst>
                              <p:par>
                                <p:cTn id="133" presetID="10" presetClass="entr" presetSubtype="0" fill="hold" grpId="0" nodeType="afterEffect">
                                  <p:stCondLst>
                                    <p:cond delay="0"/>
                                  </p:stCondLst>
                                  <p:childTnLst>
                                    <p:set>
                                      <p:cBhvr>
                                        <p:cTn id="134" dur="1" fill="hold">
                                          <p:stCondLst>
                                            <p:cond delay="0"/>
                                          </p:stCondLst>
                                        </p:cTn>
                                        <p:tgtEl>
                                          <p:spTgt spid="58412"/>
                                        </p:tgtEl>
                                        <p:attrNameLst>
                                          <p:attrName>style.visibility</p:attrName>
                                        </p:attrNameLst>
                                      </p:cBhvr>
                                      <p:to>
                                        <p:strVal val="visible"/>
                                      </p:to>
                                    </p:set>
                                    <p:animEffect transition="in" filter="fade">
                                      <p:cBhvr>
                                        <p:cTn id="135" dur="100"/>
                                        <p:tgtEl>
                                          <p:spTgt spid="58412"/>
                                        </p:tgtEl>
                                      </p:cBhvr>
                                    </p:animEffect>
                                  </p:childTnLst>
                                </p:cTn>
                              </p:par>
                            </p:childTnLst>
                          </p:cTn>
                        </p:par>
                        <p:par>
                          <p:cTn id="136" fill="hold">
                            <p:stCondLst>
                              <p:cond delay="3300"/>
                            </p:stCondLst>
                            <p:childTnLst>
                              <p:par>
                                <p:cTn id="137" presetID="10" presetClass="entr" presetSubtype="0" fill="hold" grpId="0" nodeType="afterEffect">
                                  <p:stCondLst>
                                    <p:cond delay="0"/>
                                  </p:stCondLst>
                                  <p:childTnLst>
                                    <p:set>
                                      <p:cBhvr>
                                        <p:cTn id="138" dur="1" fill="hold">
                                          <p:stCondLst>
                                            <p:cond delay="0"/>
                                          </p:stCondLst>
                                        </p:cTn>
                                        <p:tgtEl>
                                          <p:spTgt spid="58410"/>
                                        </p:tgtEl>
                                        <p:attrNameLst>
                                          <p:attrName>style.visibility</p:attrName>
                                        </p:attrNameLst>
                                      </p:cBhvr>
                                      <p:to>
                                        <p:strVal val="visible"/>
                                      </p:to>
                                    </p:set>
                                    <p:animEffect transition="in" filter="fade">
                                      <p:cBhvr>
                                        <p:cTn id="139" dur="100"/>
                                        <p:tgtEl>
                                          <p:spTgt spid="58410"/>
                                        </p:tgtEl>
                                      </p:cBhvr>
                                    </p:animEffect>
                                  </p:childTnLst>
                                </p:cTn>
                              </p:par>
                            </p:childTnLst>
                          </p:cTn>
                        </p:par>
                        <p:par>
                          <p:cTn id="140" fill="hold">
                            <p:stCondLst>
                              <p:cond delay="3400"/>
                            </p:stCondLst>
                            <p:childTnLst>
                              <p:par>
                                <p:cTn id="141" presetID="10" presetClass="entr" presetSubtype="0" fill="hold" grpId="0" nodeType="afterEffect">
                                  <p:stCondLst>
                                    <p:cond delay="0"/>
                                  </p:stCondLst>
                                  <p:childTnLst>
                                    <p:set>
                                      <p:cBhvr>
                                        <p:cTn id="142" dur="1" fill="hold">
                                          <p:stCondLst>
                                            <p:cond delay="0"/>
                                          </p:stCondLst>
                                        </p:cTn>
                                        <p:tgtEl>
                                          <p:spTgt spid="58413"/>
                                        </p:tgtEl>
                                        <p:attrNameLst>
                                          <p:attrName>style.visibility</p:attrName>
                                        </p:attrNameLst>
                                      </p:cBhvr>
                                      <p:to>
                                        <p:strVal val="visible"/>
                                      </p:to>
                                    </p:set>
                                    <p:animEffect transition="in" filter="fade">
                                      <p:cBhvr>
                                        <p:cTn id="143" dur="100"/>
                                        <p:tgtEl>
                                          <p:spTgt spid="58413"/>
                                        </p:tgtEl>
                                      </p:cBhvr>
                                    </p:animEffect>
                                  </p:childTnLst>
                                </p:cTn>
                              </p:par>
                            </p:childTnLst>
                          </p:cTn>
                        </p:par>
                        <p:par>
                          <p:cTn id="144" fill="hold">
                            <p:stCondLst>
                              <p:cond delay="3500"/>
                            </p:stCondLst>
                            <p:childTnLst>
                              <p:par>
                                <p:cTn id="145" presetID="10" presetClass="entr" presetSubtype="0" fill="hold" grpId="0" nodeType="afterEffect">
                                  <p:stCondLst>
                                    <p:cond delay="0"/>
                                  </p:stCondLst>
                                  <p:childTnLst>
                                    <p:set>
                                      <p:cBhvr>
                                        <p:cTn id="146" dur="1" fill="hold">
                                          <p:stCondLst>
                                            <p:cond delay="0"/>
                                          </p:stCondLst>
                                        </p:cTn>
                                        <p:tgtEl>
                                          <p:spTgt spid="58414"/>
                                        </p:tgtEl>
                                        <p:attrNameLst>
                                          <p:attrName>style.visibility</p:attrName>
                                        </p:attrNameLst>
                                      </p:cBhvr>
                                      <p:to>
                                        <p:strVal val="visible"/>
                                      </p:to>
                                    </p:set>
                                    <p:animEffect transition="in" filter="fade">
                                      <p:cBhvr>
                                        <p:cTn id="147" dur="100"/>
                                        <p:tgtEl>
                                          <p:spTgt spid="58414"/>
                                        </p:tgtEl>
                                      </p:cBhvr>
                                    </p:animEffect>
                                  </p:childTnLst>
                                </p:cTn>
                              </p:par>
                            </p:childTnLst>
                          </p:cTn>
                        </p:par>
                        <p:par>
                          <p:cTn id="148" fill="hold">
                            <p:stCondLst>
                              <p:cond delay="3600"/>
                            </p:stCondLst>
                            <p:childTnLst>
                              <p:par>
                                <p:cTn id="149" presetID="10" presetClass="entr" presetSubtype="0" fill="hold" grpId="0" nodeType="afterEffect">
                                  <p:stCondLst>
                                    <p:cond delay="0"/>
                                  </p:stCondLst>
                                  <p:childTnLst>
                                    <p:set>
                                      <p:cBhvr>
                                        <p:cTn id="150" dur="1" fill="hold">
                                          <p:stCondLst>
                                            <p:cond delay="0"/>
                                          </p:stCondLst>
                                        </p:cTn>
                                        <p:tgtEl>
                                          <p:spTgt spid="58415"/>
                                        </p:tgtEl>
                                        <p:attrNameLst>
                                          <p:attrName>style.visibility</p:attrName>
                                        </p:attrNameLst>
                                      </p:cBhvr>
                                      <p:to>
                                        <p:strVal val="visible"/>
                                      </p:to>
                                    </p:set>
                                    <p:animEffect transition="in" filter="fade">
                                      <p:cBhvr>
                                        <p:cTn id="151" dur="100"/>
                                        <p:tgtEl>
                                          <p:spTgt spid="58415"/>
                                        </p:tgtEl>
                                      </p:cBhvr>
                                    </p:animEffect>
                                  </p:childTnLst>
                                </p:cTn>
                              </p:par>
                            </p:childTnLst>
                          </p:cTn>
                        </p:par>
                        <p:par>
                          <p:cTn id="152" fill="hold">
                            <p:stCondLst>
                              <p:cond delay="3700"/>
                            </p:stCondLst>
                            <p:childTnLst>
                              <p:par>
                                <p:cTn id="153" presetID="10" presetClass="entr" presetSubtype="0" fill="hold" grpId="0" nodeType="afterEffect">
                                  <p:stCondLst>
                                    <p:cond delay="0"/>
                                  </p:stCondLst>
                                  <p:childTnLst>
                                    <p:set>
                                      <p:cBhvr>
                                        <p:cTn id="154" dur="1" fill="hold">
                                          <p:stCondLst>
                                            <p:cond delay="0"/>
                                          </p:stCondLst>
                                        </p:cTn>
                                        <p:tgtEl>
                                          <p:spTgt spid="58416"/>
                                        </p:tgtEl>
                                        <p:attrNameLst>
                                          <p:attrName>style.visibility</p:attrName>
                                        </p:attrNameLst>
                                      </p:cBhvr>
                                      <p:to>
                                        <p:strVal val="visible"/>
                                      </p:to>
                                    </p:set>
                                    <p:animEffect transition="in" filter="fade">
                                      <p:cBhvr>
                                        <p:cTn id="155" dur="100"/>
                                        <p:tgtEl>
                                          <p:spTgt spid="58416"/>
                                        </p:tgtEl>
                                      </p:cBhvr>
                                    </p:animEffect>
                                  </p:childTnLst>
                                </p:cTn>
                              </p:par>
                            </p:childTnLst>
                          </p:cTn>
                        </p:par>
                        <p:par>
                          <p:cTn id="156" fill="hold">
                            <p:stCondLst>
                              <p:cond delay="3800"/>
                            </p:stCondLst>
                            <p:childTnLst>
                              <p:par>
                                <p:cTn id="157" presetID="10" presetClass="entr" presetSubtype="0" fill="hold" grpId="0" nodeType="afterEffect">
                                  <p:stCondLst>
                                    <p:cond delay="0"/>
                                  </p:stCondLst>
                                  <p:childTnLst>
                                    <p:set>
                                      <p:cBhvr>
                                        <p:cTn id="158" dur="1" fill="hold">
                                          <p:stCondLst>
                                            <p:cond delay="0"/>
                                          </p:stCondLst>
                                        </p:cTn>
                                        <p:tgtEl>
                                          <p:spTgt spid="58417"/>
                                        </p:tgtEl>
                                        <p:attrNameLst>
                                          <p:attrName>style.visibility</p:attrName>
                                        </p:attrNameLst>
                                      </p:cBhvr>
                                      <p:to>
                                        <p:strVal val="visible"/>
                                      </p:to>
                                    </p:set>
                                    <p:animEffect transition="in" filter="fade">
                                      <p:cBhvr>
                                        <p:cTn id="159" dur="100"/>
                                        <p:tgtEl>
                                          <p:spTgt spid="58417"/>
                                        </p:tgtEl>
                                      </p:cBhvr>
                                    </p:animEffect>
                                  </p:childTnLst>
                                </p:cTn>
                              </p:par>
                            </p:childTnLst>
                          </p:cTn>
                        </p:par>
                        <p:par>
                          <p:cTn id="160" fill="hold">
                            <p:stCondLst>
                              <p:cond delay="3900"/>
                            </p:stCondLst>
                            <p:childTnLst>
                              <p:par>
                                <p:cTn id="161" presetID="10" presetClass="entr" presetSubtype="0" fill="hold" grpId="0" nodeType="afterEffect">
                                  <p:stCondLst>
                                    <p:cond delay="0"/>
                                  </p:stCondLst>
                                  <p:childTnLst>
                                    <p:set>
                                      <p:cBhvr>
                                        <p:cTn id="162" dur="1" fill="hold">
                                          <p:stCondLst>
                                            <p:cond delay="0"/>
                                          </p:stCondLst>
                                        </p:cTn>
                                        <p:tgtEl>
                                          <p:spTgt spid="58419"/>
                                        </p:tgtEl>
                                        <p:attrNameLst>
                                          <p:attrName>style.visibility</p:attrName>
                                        </p:attrNameLst>
                                      </p:cBhvr>
                                      <p:to>
                                        <p:strVal val="visible"/>
                                      </p:to>
                                    </p:set>
                                    <p:animEffect transition="in" filter="fade">
                                      <p:cBhvr>
                                        <p:cTn id="163" dur="100"/>
                                        <p:tgtEl>
                                          <p:spTgt spid="58419"/>
                                        </p:tgtEl>
                                      </p:cBhvr>
                                    </p:animEffect>
                                  </p:childTnLst>
                                </p:cTn>
                              </p:par>
                            </p:childTnLst>
                          </p:cTn>
                        </p:par>
                        <p:par>
                          <p:cTn id="164" fill="hold">
                            <p:stCondLst>
                              <p:cond delay="4000"/>
                            </p:stCondLst>
                            <p:childTnLst>
                              <p:par>
                                <p:cTn id="165" presetID="10" presetClass="entr" presetSubtype="0" fill="hold" grpId="0" nodeType="afterEffect">
                                  <p:stCondLst>
                                    <p:cond delay="0"/>
                                  </p:stCondLst>
                                  <p:childTnLst>
                                    <p:set>
                                      <p:cBhvr>
                                        <p:cTn id="166" dur="1" fill="hold">
                                          <p:stCondLst>
                                            <p:cond delay="0"/>
                                          </p:stCondLst>
                                        </p:cTn>
                                        <p:tgtEl>
                                          <p:spTgt spid="58420"/>
                                        </p:tgtEl>
                                        <p:attrNameLst>
                                          <p:attrName>style.visibility</p:attrName>
                                        </p:attrNameLst>
                                      </p:cBhvr>
                                      <p:to>
                                        <p:strVal val="visible"/>
                                      </p:to>
                                    </p:set>
                                    <p:animEffect transition="in" filter="fade">
                                      <p:cBhvr>
                                        <p:cTn id="167" dur="100"/>
                                        <p:tgtEl>
                                          <p:spTgt spid="58420"/>
                                        </p:tgtEl>
                                      </p:cBhvr>
                                    </p:animEffect>
                                  </p:childTnLst>
                                </p:cTn>
                              </p:par>
                            </p:childTnLst>
                          </p:cTn>
                        </p:par>
                        <p:par>
                          <p:cTn id="168" fill="hold">
                            <p:stCondLst>
                              <p:cond delay="4100"/>
                            </p:stCondLst>
                            <p:childTnLst>
                              <p:par>
                                <p:cTn id="169" presetID="10" presetClass="entr" presetSubtype="0" fill="hold" grpId="0" nodeType="afterEffect">
                                  <p:stCondLst>
                                    <p:cond delay="0"/>
                                  </p:stCondLst>
                                  <p:childTnLst>
                                    <p:set>
                                      <p:cBhvr>
                                        <p:cTn id="170" dur="1" fill="hold">
                                          <p:stCondLst>
                                            <p:cond delay="0"/>
                                          </p:stCondLst>
                                        </p:cTn>
                                        <p:tgtEl>
                                          <p:spTgt spid="58421"/>
                                        </p:tgtEl>
                                        <p:attrNameLst>
                                          <p:attrName>style.visibility</p:attrName>
                                        </p:attrNameLst>
                                      </p:cBhvr>
                                      <p:to>
                                        <p:strVal val="visible"/>
                                      </p:to>
                                    </p:set>
                                    <p:animEffect transition="in" filter="fade">
                                      <p:cBhvr>
                                        <p:cTn id="171" dur="100"/>
                                        <p:tgtEl>
                                          <p:spTgt spid="58421"/>
                                        </p:tgtEl>
                                      </p:cBhvr>
                                    </p:animEffect>
                                  </p:childTnLst>
                                </p:cTn>
                              </p:par>
                            </p:childTnLst>
                          </p:cTn>
                        </p:par>
                        <p:par>
                          <p:cTn id="172" fill="hold">
                            <p:stCondLst>
                              <p:cond delay="4200"/>
                            </p:stCondLst>
                            <p:childTnLst>
                              <p:par>
                                <p:cTn id="173" presetID="10" presetClass="entr" presetSubtype="0" fill="hold" grpId="0" nodeType="afterEffect">
                                  <p:stCondLst>
                                    <p:cond delay="0"/>
                                  </p:stCondLst>
                                  <p:childTnLst>
                                    <p:set>
                                      <p:cBhvr>
                                        <p:cTn id="174" dur="1" fill="hold">
                                          <p:stCondLst>
                                            <p:cond delay="0"/>
                                          </p:stCondLst>
                                        </p:cTn>
                                        <p:tgtEl>
                                          <p:spTgt spid="58422"/>
                                        </p:tgtEl>
                                        <p:attrNameLst>
                                          <p:attrName>style.visibility</p:attrName>
                                        </p:attrNameLst>
                                      </p:cBhvr>
                                      <p:to>
                                        <p:strVal val="visible"/>
                                      </p:to>
                                    </p:set>
                                    <p:animEffect transition="in" filter="fade">
                                      <p:cBhvr>
                                        <p:cTn id="175" dur="100"/>
                                        <p:tgtEl>
                                          <p:spTgt spid="58422"/>
                                        </p:tgtEl>
                                      </p:cBhvr>
                                    </p:animEffect>
                                  </p:childTnLst>
                                </p:cTn>
                              </p:par>
                            </p:childTnLst>
                          </p:cTn>
                        </p:par>
                        <p:par>
                          <p:cTn id="176" fill="hold">
                            <p:stCondLst>
                              <p:cond delay="4300"/>
                            </p:stCondLst>
                            <p:childTnLst>
                              <p:par>
                                <p:cTn id="177" presetID="10" presetClass="entr" presetSubtype="0" fill="hold" grpId="0" nodeType="afterEffect">
                                  <p:stCondLst>
                                    <p:cond delay="0"/>
                                  </p:stCondLst>
                                  <p:childTnLst>
                                    <p:set>
                                      <p:cBhvr>
                                        <p:cTn id="178" dur="1" fill="hold">
                                          <p:stCondLst>
                                            <p:cond delay="0"/>
                                          </p:stCondLst>
                                        </p:cTn>
                                        <p:tgtEl>
                                          <p:spTgt spid="58423"/>
                                        </p:tgtEl>
                                        <p:attrNameLst>
                                          <p:attrName>style.visibility</p:attrName>
                                        </p:attrNameLst>
                                      </p:cBhvr>
                                      <p:to>
                                        <p:strVal val="visible"/>
                                      </p:to>
                                    </p:set>
                                    <p:animEffect transition="in" filter="fade">
                                      <p:cBhvr>
                                        <p:cTn id="179" dur="100"/>
                                        <p:tgtEl>
                                          <p:spTgt spid="58423"/>
                                        </p:tgtEl>
                                      </p:cBhvr>
                                    </p:animEffect>
                                  </p:childTnLst>
                                </p:cTn>
                              </p:par>
                            </p:childTnLst>
                          </p:cTn>
                        </p:par>
                        <p:par>
                          <p:cTn id="180" fill="hold">
                            <p:stCondLst>
                              <p:cond delay="4400"/>
                            </p:stCondLst>
                            <p:childTnLst>
                              <p:par>
                                <p:cTn id="181" presetID="10" presetClass="entr" presetSubtype="0" fill="hold" grpId="0" nodeType="afterEffect">
                                  <p:stCondLst>
                                    <p:cond delay="0"/>
                                  </p:stCondLst>
                                  <p:childTnLst>
                                    <p:set>
                                      <p:cBhvr>
                                        <p:cTn id="182" dur="1" fill="hold">
                                          <p:stCondLst>
                                            <p:cond delay="0"/>
                                          </p:stCondLst>
                                        </p:cTn>
                                        <p:tgtEl>
                                          <p:spTgt spid="58424"/>
                                        </p:tgtEl>
                                        <p:attrNameLst>
                                          <p:attrName>style.visibility</p:attrName>
                                        </p:attrNameLst>
                                      </p:cBhvr>
                                      <p:to>
                                        <p:strVal val="visible"/>
                                      </p:to>
                                    </p:set>
                                    <p:animEffect transition="in" filter="fade">
                                      <p:cBhvr>
                                        <p:cTn id="183" dur="100"/>
                                        <p:tgtEl>
                                          <p:spTgt spid="58424"/>
                                        </p:tgtEl>
                                      </p:cBhvr>
                                    </p:animEffect>
                                  </p:childTnLst>
                                </p:cTn>
                              </p:par>
                            </p:childTnLst>
                          </p:cTn>
                        </p:par>
                        <p:par>
                          <p:cTn id="184" fill="hold">
                            <p:stCondLst>
                              <p:cond delay="4500"/>
                            </p:stCondLst>
                            <p:childTnLst>
                              <p:par>
                                <p:cTn id="185" presetID="10" presetClass="entr" presetSubtype="0" fill="hold" grpId="0" nodeType="afterEffect">
                                  <p:stCondLst>
                                    <p:cond delay="0"/>
                                  </p:stCondLst>
                                  <p:childTnLst>
                                    <p:set>
                                      <p:cBhvr>
                                        <p:cTn id="186" dur="1" fill="hold">
                                          <p:stCondLst>
                                            <p:cond delay="0"/>
                                          </p:stCondLst>
                                        </p:cTn>
                                        <p:tgtEl>
                                          <p:spTgt spid="58425"/>
                                        </p:tgtEl>
                                        <p:attrNameLst>
                                          <p:attrName>style.visibility</p:attrName>
                                        </p:attrNameLst>
                                      </p:cBhvr>
                                      <p:to>
                                        <p:strVal val="visible"/>
                                      </p:to>
                                    </p:set>
                                    <p:animEffect transition="in" filter="fade">
                                      <p:cBhvr>
                                        <p:cTn id="187" dur="100"/>
                                        <p:tgtEl>
                                          <p:spTgt spid="58425"/>
                                        </p:tgtEl>
                                      </p:cBhvr>
                                    </p:animEffect>
                                  </p:childTnLst>
                                </p:cTn>
                              </p:par>
                            </p:childTnLst>
                          </p:cTn>
                        </p:par>
                        <p:par>
                          <p:cTn id="188" fill="hold">
                            <p:stCondLst>
                              <p:cond delay="4600"/>
                            </p:stCondLst>
                            <p:childTnLst>
                              <p:par>
                                <p:cTn id="189" presetID="10" presetClass="entr" presetSubtype="0" fill="hold" grpId="0" nodeType="afterEffect">
                                  <p:stCondLst>
                                    <p:cond delay="0"/>
                                  </p:stCondLst>
                                  <p:childTnLst>
                                    <p:set>
                                      <p:cBhvr>
                                        <p:cTn id="190" dur="1" fill="hold">
                                          <p:stCondLst>
                                            <p:cond delay="0"/>
                                          </p:stCondLst>
                                        </p:cTn>
                                        <p:tgtEl>
                                          <p:spTgt spid="58426"/>
                                        </p:tgtEl>
                                        <p:attrNameLst>
                                          <p:attrName>style.visibility</p:attrName>
                                        </p:attrNameLst>
                                      </p:cBhvr>
                                      <p:to>
                                        <p:strVal val="visible"/>
                                      </p:to>
                                    </p:set>
                                    <p:animEffect transition="in" filter="fade">
                                      <p:cBhvr>
                                        <p:cTn id="191" dur="100"/>
                                        <p:tgtEl>
                                          <p:spTgt spid="58426"/>
                                        </p:tgtEl>
                                      </p:cBhvr>
                                    </p:animEffect>
                                  </p:childTnLst>
                                </p:cTn>
                              </p:par>
                            </p:childTnLst>
                          </p:cTn>
                        </p:par>
                        <p:par>
                          <p:cTn id="192" fill="hold">
                            <p:stCondLst>
                              <p:cond delay="4700"/>
                            </p:stCondLst>
                            <p:childTnLst>
                              <p:par>
                                <p:cTn id="193" presetID="10" presetClass="entr" presetSubtype="0" fill="hold" grpId="0" nodeType="afterEffect">
                                  <p:stCondLst>
                                    <p:cond delay="0"/>
                                  </p:stCondLst>
                                  <p:childTnLst>
                                    <p:set>
                                      <p:cBhvr>
                                        <p:cTn id="194" dur="1" fill="hold">
                                          <p:stCondLst>
                                            <p:cond delay="0"/>
                                          </p:stCondLst>
                                        </p:cTn>
                                        <p:tgtEl>
                                          <p:spTgt spid="58427"/>
                                        </p:tgtEl>
                                        <p:attrNameLst>
                                          <p:attrName>style.visibility</p:attrName>
                                        </p:attrNameLst>
                                      </p:cBhvr>
                                      <p:to>
                                        <p:strVal val="visible"/>
                                      </p:to>
                                    </p:set>
                                    <p:animEffect transition="in" filter="fade">
                                      <p:cBhvr>
                                        <p:cTn id="195" dur="100"/>
                                        <p:tgtEl>
                                          <p:spTgt spid="58427"/>
                                        </p:tgtEl>
                                      </p:cBhvr>
                                    </p:animEffect>
                                  </p:childTnLst>
                                </p:cTn>
                              </p:par>
                            </p:childTnLst>
                          </p:cTn>
                        </p:par>
                        <p:par>
                          <p:cTn id="196" fill="hold">
                            <p:stCondLst>
                              <p:cond delay="4800"/>
                            </p:stCondLst>
                            <p:childTnLst>
                              <p:par>
                                <p:cTn id="197" presetID="10" presetClass="entr" presetSubtype="0" fill="hold" grpId="0" nodeType="afterEffect">
                                  <p:stCondLst>
                                    <p:cond delay="0"/>
                                  </p:stCondLst>
                                  <p:childTnLst>
                                    <p:set>
                                      <p:cBhvr>
                                        <p:cTn id="198" dur="1" fill="hold">
                                          <p:stCondLst>
                                            <p:cond delay="0"/>
                                          </p:stCondLst>
                                        </p:cTn>
                                        <p:tgtEl>
                                          <p:spTgt spid="58428"/>
                                        </p:tgtEl>
                                        <p:attrNameLst>
                                          <p:attrName>style.visibility</p:attrName>
                                        </p:attrNameLst>
                                      </p:cBhvr>
                                      <p:to>
                                        <p:strVal val="visible"/>
                                      </p:to>
                                    </p:set>
                                    <p:animEffect transition="in" filter="fade">
                                      <p:cBhvr>
                                        <p:cTn id="199" dur="100"/>
                                        <p:tgtEl>
                                          <p:spTgt spid="58428"/>
                                        </p:tgtEl>
                                      </p:cBhvr>
                                    </p:animEffect>
                                  </p:childTnLst>
                                </p:cTn>
                              </p:par>
                            </p:childTnLst>
                          </p:cTn>
                        </p:par>
                        <p:par>
                          <p:cTn id="200" fill="hold">
                            <p:stCondLst>
                              <p:cond delay="4900"/>
                            </p:stCondLst>
                            <p:childTnLst>
                              <p:par>
                                <p:cTn id="201" presetID="10" presetClass="entr" presetSubtype="0" fill="hold" grpId="0" nodeType="afterEffect">
                                  <p:stCondLst>
                                    <p:cond delay="0"/>
                                  </p:stCondLst>
                                  <p:childTnLst>
                                    <p:set>
                                      <p:cBhvr>
                                        <p:cTn id="202" dur="1" fill="hold">
                                          <p:stCondLst>
                                            <p:cond delay="0"/>
                                          </p:stCondLst>
                                        </p:cTn>
                                        <p:tgtEl>
                                          <p:spTgt spid="58429"/>
                                        </p:tgtEl>
                                        <p:attrNameLst>
                                          <p:attrName>style.visibility</p:attrName>
                                        </p:attrNameLst>
                                      </p:cBhvr>
                                      <p:to>
                                        <p:strVal val="visible"/>
                                      </p:to>
                                    </p:set>
                                    <p:animEffect transition="in" filter="fade">
                                      <p:cBhvr>
                                        <p:cTn id="203" dur="100"/>
                                        <p:tgtEl>
                                          <p:spTgt spid="58429"/>
                                        </p:tgtEl>
                                      </p:cBhvr>
                                    </p:animEffect>
                                  </p:childTnLst>
                                </p:cTn>
                              </p:par>
                            </p:childTnLst>
                          </p:cTn>
                        </p:par>
                        <p:par>
                          <p:cTn id="204" fill="hold">
                            <p:stCondLst>
                              <p:cond delay="5000"/>
                            </p:stCondLst>
                            <p:childTnLst>
                              <p:par>
                                <p:cTn id="205" presetID="10" presetClass="entr" presetSubtype="0" fill="hold" grpId="0" nodeType="afterEffect">
                                  <p:stCondLst>
                                    <p:cond delay="0"/>
                                  </p:stCondLst>
                                  <p:childTnLst>
                                    <p:set>
                                      <p:cBhvr>
                                        <p:cTn id="206" dur="1" fill="hold">
                                          <p:stCondLst>
                                            <p:cond delay="0"/>
                                          </p:stCondLst>
                                        </p:cTn>
                                        <p:tgtEl>
                                          <p:spTgt spid="58430"/>
                                        </p:tgtEl>
                                        <p:attrNameLst>
                                          <p:attrName>style.visibility</p:attrName>
                                        </p:attrNameLst>
                                      </p:cBhvr>
                                      <p:to>
                                        <p:strVal val="visible"/>
                                      </p:to>
                                    </p:set>
                                    <p:animEffect transition="in" filter="fade">
                                      <p:cBhvr>
                                        <p:cTn id="207" dur="100"/>
                                        <p:tgtEl>
                                          <p:spTgt spid="58430"/>
                                        </p:tgtEl>
                                      </p:cBhvr>
                                    </p:animEffect>
                                  </p:childTnLst>
                                </p:cTn>
                              </p:par>
                            </p:childTnLst>
                          </p:cTn>
                        </p:par>
                        <p:par>
                          <p:cTn id="208" fill="hold">
                            <p:stCondLst>
                              <p:cond delay="5100"/>
                            </p:stCondLst>
                            <p:childTnLst>
                              <p:par>
                                <p:cTn id="209" presetID="10" presetClass="entr" presetSubtype="0" fill="hold" grpId="0" nodeType="afterEffect">
                                  <p:stCondLst>
                                    <p:cond delay="0"/>
                                  </p:stCondLst>
                                  <p:childTnLst>
                                    <p:set>
                                      <p:cBhvr>
                                        <p:cTn id="210" dur="1" fill="hold">
                                          <p:stCondLst>
                                            <p:cond delay="0"/>
                                          </p:stCondLst>
                                        </p:cTn>
                                        <p:tgtEl>
                                          <p:spTgt spid="58431"/>
                                        </p:tgtEl>
                                        <p:attrNameLst>
                                          <p:attrName>style.visibility</p:attrName>
                                        </p:attrNameLst>
                                      </p:cBhvr>
                                      <p:to>
                                        <p:strVal val="visible"/>
                                      </p:to>
                                    </p:set>
                                    <p:animEffect transition="in" filter="fade">
                                      <p:cBhvr>
                                        <p:cTn id="211" dur="100"/>
                                        <p:tgtEl>
                                          <p:spTgt spid="58431"/>
                                        </p:tgtEl>
                                      </p:cBhvr>
                                    </p:animEffect>
                                  </p:childTnLst>
                                </p:cTn>
                              </p:par>
                            </p:childTnLst>
                          </p:cTn>
                        </p:par>
                        <p:par>
                          <p:cTn id="212" fill="hold">
                            <p:stCondLst>
                              <p:cond delay="5200"/>
                            </p:stCondLst>
                            <p:childTnLst>
                              <p:par>
                                <p:cTn id="213" presetID="10" presetClass="entr" presetSubtype="0" fill="hold" grpId="0" nodeType="afterEffect">
                                  <p:stCondLst>
                                    <p:cond delay="0"/>
                                  </p:stCondLst>
                                  <p:childTnLst>
                                    <p:set>
                                      <p:cBhvr>
                                        <p:cTn id="214" dur="1" fill="hold">
                                          <p:stCondLst>
                                            <p:cond delay="0"/>
                                          </p:stCondLst>
                                        </p:cTn>
                                        <p:tgtEl>
                                          <p:spTgt spid="58432"/>
                                        </p:tgtEl>
                                        <p:attrNameLst>
                                          <p:attrName>style.visibility</p:attrName>
                                        </p:attrNameLst>
                                      </p:cBhvr>
                                      <p:to>
                                        <p:strVal val="visible"/>
                                      </p:to>
                                    </p:set>
                                    <p:animEffect transition="in" filter="fade">
                                      <p:cBhvr>
                                        <p:cTn id="215" dur="100"/>
                                        <p:tgtEl>
                                          <p:spTgt spid="58432"/>
                                        </p:tgtEl>
                                      </p:cBhvr>
                                    </p:animEffect>
                                  </p:childTnLst>
                                </p:cTn>
                              </p:par>
                            </p:childTnLst>
                          </p:cTn>
                        </p:par>
                        <p:par>
                          <p:cTn id="216" fill="hold">
                            <p:stCondLst>
                              <p:cond delay="5300"/>
                            </p:stCondLst>
                            <p:childTnLst>
                              <p:par>
                                <p:cTn id="217" presetID="10" presetClass="entr" presetSubtype="0" fill="hold" grpId="0" nodeType="afterEffect">
                                  <p:stCondLst>
                                    <p:cond delay="0"/>
                                  </p:stCondLst>
                                  <p:childTnLst>
                                    <p:set>
                                      <p:cBhvr>
                                        <p:cTn id="218" dur="1" fill="hold">
                                          <p:stCondLst>
                                            <p:cond delay="0"/>
                                          </p:stCondLst>
                                        </p:cTn>
                                        <p:tgtEl>
                                          <p:spTgt spid="58433"/>
                                        </p:tgtEl>
                                        <p:attrNameLst>
                                          <p:attrName>style.visibility</p:attrName>
                                        </p:attrNameLst>
                                      </p:cBhvr>
                                      <p:to>
                                        <p:strVal val="visible"/>
                                      </p:to>
                                    </p:set>
                                    <p:animEffect transition="in" filter="fade">
                                      <p:cBhvr>
                                        <p:cTn id="219" dur="100"/>
                                        <p:tgtEl>
                                          <p:spTgt spid="58433"/>
                                        </p:tgtEl>
                                      </p:cBhvr>
                                    </p:animEffect>
                                  </p:childTnLst>
                                </p:cTn>
                              </p:par>
                            </p:childTnLst>
                          </p:cTn>
                        </p:par>
                        <p:par>
                          <p:cTn id="220" fill="hold">
                            <p:stCondLst>
                              <p:cond delay="5400"/>
                            </p:stCondLst>
                            <p:childTnLst>
                              <p:par>
                                <p:cTn id="221" presetID="10" presetClass="entr" presetSubtype="0" fill="hold" grpId="0" nodeType="afterEffect">
                                  <p:stCondLst>
                                    <p:cond delay="0"/>
                                  </p:stCondLst>
                                  <p:childTnLst>
                                    <p:set>
                                      <p:cBhvr>
                                        <p:cTn id="222" dur="1" fill="hold">
                                          <p:stCondLst>
                                            <p:cond delay="0"/>
                                          </p:stCondLst>
                                        </p:cTn>
                                        <p:tgtEl>
                                          <p:spTgt spid="58434"/>
                                        </p:tgtEl>
                                        <p:attrNameLst>
                                          <p:attrName>style.visibility</p:attrName>
                                        </p:attrNameLst>
                                      </p:cBhvr>
                                      <p:to>
                                        <p:strVal val="visible"/>
                                      </p:to>
                                    </p:set>
                                    <p:animEffect transition="in" filter="fade">
                                      <p:cBhvr>
                                        <p:cTn id="223" dur="100"/>
                                        <p:tgtEl>
                                          <p:spTgt spid="58434"/>
                                        </p:tgtEl>
                                      </p:cBhvr>
                                    </p:animEffect>
                                  </p:childTnLst>
                                </p:cTn>
                              </p:par>
                            </p:childTnLst>
                          </p:cTn>
                        </p:par>
                        <p:par>
                          <p:cTn id="224" fill="hold">
                            <p:stCondLst>
                              <p:cond delay="5500"/>
                            </p:stCondLst>
                            <p:childTnLst>
                              <p:par>
                                <p:cTn id="225" presetID="10" presetClass="entr" presetSubtype="0" fill="hold" grpId="0" nodeType="afterEffect">
                                  <p:stCondLst>
                                    <p:cond delay="0"/>
                                  </p:stCondLst>
                                  <p:childTnLst>
                                    <p:set>
                                      <p:cBhvr>
                                        <p:cTn id="226" dur="1" fill="hold">
                                          <p:stCondLst>
                                            <p:cond delay="0"/>
                                          </p:stCondLst>
                                        </p:cTn>
                                        <p:tgtEl>
                                          <p:spTgt spid="58435"/>
                                        </p:tgtEl>
                                        <p:attrNameLst>
                                          <p:attrName>style.visibility</p:attrName>
                                        </p:attrNameLst>
                                      </p:cBhvr>
                                      <p:to>
                                        <p:strVal val="visible"/>
                                      </p:to>
                                    </p:set>
                                    <p:animEffect transition="in" filter="fade">
                                      <p:cBhvr>
                                        <p:cTn id="227" dur="100"/>
                                        <p:tgtEl>
                                          <p:spTgt spid="58435"/>
                                        </p:tgtEl>
                                      </p:cBhvr>
                                    </p:animEffect>
                                  </p:childTnLst>
                                </p:cTn>
                              </p:par>
                            </p:childTnLst>
                          </p:cTn>
                        </p:par>
                        <p:par>
                          <p:cTn id="228" fill="hold">
                            <p:stCondLst>
                              <p:cond delay="5600"/>
                            </p:stCondLst>
                            <p:childTnLst>
                              <p:par>
                                <p:cTn id="229" presetID="10" presetClass="entr" presetSubtype="0" fill="hold" grpId="0" nodeType="afterEffect">
                                  <p:stCondLst>
                                    <p:cond delay="0"/>
                                  </p:stCondLst>
                                  <p:childTnLst>
                                    <p:set>
                                      <p:cBhvr>
                                        <p:cTn id="230" dur="1" fill="hold">
                                          <p:stCondLst>
                                            <p:cond delay="0"/>
                                          </p:stCondLst>
                                        </p:cTn>
                                        <p:tgtEl>
                                          <p:spTgt spid="58436"/>
                                        </p:tgtEl>
                                        <p:attrNameLst>
                                          <p:attrName>style.visibility</p:attrName>
                                        </p:attrNameLst>
                                      </p:cBhvr>
                                      <p:to>
                                        <p:strVal val="visible"/>
                                      </p:to>
                                    </p:set>
                                    <p:animEffect transition="in" filter="fade">
                                      <p:cBhvr>
                                        <p:cTn id="231" dur="100"/>
                                        <p:tgtEl>
                                          <p:spTgt spid="58436"/>
                                        </p:tgtEl>
                                      </p:cBhvr>
                                    </p:animEffect>
                                  </p:childTnLst>
                                </p:cTn>
                              </p:par>
                            </p:childTnLst>
                          </p:cTn>
                        </p:par>
                        <p:par>
                          <p:cTn id="232" fill="hold">
                            <p:stCondLst>
                              <p:cond delay="5700"/>
                            </p:stCondLst>
                            <p:childTnLst>
                              <p:par>
                                <p:cTn id="233" presetID="10" presetClass="entr" presetSubtype="0" fill="hold" grpId="0" nodeType="afterEffect">
                                  <p:stCondLst>
                                    <p:cond delay="0"/>
                                  </p:stCondLst>
                                  <p:childTnLst>
                                    <p:set>
                                      <p:cBhvr>
                                        <p:cTn id="234" dur="1" fill="hold">
                                          <p:stCondLst>
                                            <p:cond delay="0"/>
                                          </p:stCondLst>
                                        </p:cTn>
                                        <p:tgtEl>
                                          <p:spTgt spid="58437"/>
                                        </p:tgtEl>
                                        <p:attrNameLst>
                                          <p:attrName>style.visibility</p:attrName>
                                        </p:attrNameLst>
                                      </p:cBhvr>
                                      <p:to>
                                        <p:strVal val="visible"/>
                                      </p:to>
                                    </p:set>
                                    <p:animEffect transition="in" filter="fade">
                                      <p:cBhvr>
                                        <p:cTn id="235" dur="100"/>
                                        <p:tgtEl>
                                          <p:spTgt spid="58437"/>
                                        </p:tgtEl>
                                      </p:cBhvr>
                                    </p:animEffect>
                                  </p:childTnLst>
                                </p:cTn>
                              </p:par>
                            </p:childTnLst>
                          </p:cTn>
                        </p:par>
                        <p:par>
                          <p:cTn id="236" fill="hold">
                            <p:stCondLst>
                              <p:cond delay="5800"/>
                            </p:stCondLst>
                            <p:childTnLst>
                              <p:par>
                                <p:cTn id="237" presetID="10" presetClass="entr" presetSubtype="0" fill="hold" grpId="0" nodeType="afterEffect">
                                  <p:stCondLst>
                                    <p:cond delay="0"/>
                                  </p:stCondLst>
                                  <p:childTnLst>
                                    <p:set>
                                      <p:cBhvr>
                                        <p:cTn id="238" dur="1" fill="hold">
                                          <p:stCondLst>
                                            <p:cond delay="0"/>
                                          </p:stCondLst>
                                        </p:cTn>
                                        <p:tgtEl>
                                          <p:spTgt spid="58440"/>
                                        </p:tgtEl>
                                        <p:attrNameLst>
                                          <p:attrName>style.visibility</p:attrName>
                                        </p:attrNameLst>
                                      </p:cBhvr>
                                      <p:to>
                                        <p:strVal val="visible"/>
                                      </p:to>
                                    </p:set>
                                    <p:animEffect transition="in" filter="fade">
                                      <p:cBhvr>
                                        <p:cTn id="239" dur="100"/>
                                        <p:tgtEl>
                                          <p:spTgt spid="58440"/>
                                        </p:tgtEl>
                                      </p:cBhvr>
                                    </p:animEffect>
                                  </p:childTnLst>
                                </p:cTn>
                              </p:par>
                            </p:childTnLst>
                          </p:cTn>
                        </p:par>
                        <p:par>
                          <p:cTn id="240" fill="hold">
                            <p:stCondLst>
                              <p:cond delay="5900"/>
                            </p:stCondLst>
                            <p:childTnLst>
                              <p:par>
                                <p:cTn id="241" presetID="10" presetClass="entr" presetSubtype="0" fill="hold" grpId="0" nodeType="afterEffect">
                                  <p:stCondLst>
                                    <p:cond delay="0"/>
                                  </p:stCondLst>
                                  <p:childTnLst>
                                    <p:set>
                                      <p:cBhvr>
                                        <p:cTn id="242" dur="1" fill="hold">
                                          <p:stCondLst>
                                            <p:cond delay="0"/>
                                          </p:stCondLst>
                                        </p:cTn>
                                        <p:tgtEl>
                                          <p:spTgt spid="58439"/>
                                        </p:tgtEl>
                                        <p:attrNameLst>
                                          <p:attrName>style.visibility</p:attrName>
                                        </p:attrNameLst>
                                      </p:cBhvr>
                                      <p:to>
                                        <p:strVal val="visible"/>
                                      </p:to>
                                    </p:set>
                                    <p:animEffect transition="in" filter="fade">
                                      <p:cBhvr>
                                        <p:cTn id="243" dur="100"/>
                                        <p:tgtEl>
                                          <p:spTgt spid="58439"/>
                                        </p:tgtEl>
                                      </p:cBhvr>
                                    </p:animEffect>
                                  </p:childTnLst>
                                </p:cTn>
                              </p:par>
                            </p:childTnLst>
                          </p:cTn>
                        </p:par>
                        <p:par>
                          <p:cTn id="244" fill="hold">
                            <p:stCondLst>
                              <p:cond delay="6000"/>
                            </p:stCondLst>
                            <p:childTnLst>
                              <p:par>
                                <p:cTn id="245" presetID="10" presetClass="entr" presetSubtype="0" fill="hold" grpId="0" nodeType="afterEffect">
                                  <p:stCondLst>
                                    <p:cond delay="0"/>
                                  </p:stCondLst>
                                  <p:childTnLst>
                                    <p:set>
                                      <p:cBhvr>
                                        <p:cTn id="246" dur="1" fill="hold">
                                          <p:stCondLst>
                                            <p:cond delay="0"/>
                                          </p:stCondLst>
                                        </p:cTn>
                                        <p:tgtEl>
                                          <p:spTgt spid="58441"/>
                                        </p:tgtEl>
                                        <p:attrNameLst>
                                          <p:attrName>style.visibility</p:attrName>
                                        </p:attrNameLst>
                                      </p:cBhvr>
                                      <p:to>
                                        <p:strVal val="visible"/>
                                      </p:to>
                                    </p:set>
                                    <p:animEffect transition="in" filter="fade">
                                      <p:cBhvr>
                                        <p:cTn id="247" dur="100"/>
                                        <p:tgtEl>
                                          <p:spTgt spid="58441"/>
                                        </p:tgtEl>
                                      </p:cBhvr>
                                    </p:animEffect>
                                  </p:childTnLst>
                                </p:cTn>
                              </p:par>
                            </p:childTnLst>
                          </p:cTn>
                        </p:par>
                        <p:par>
                          <p:cTn id="248" fill="hold">
                            <p:stCondLst>
                              <p:cond delay="6100"/>
                            </p:stCondLst>
                            <p:childTnLst>
                              <p:par>
                                <p:cTn id="249" presetID="10" presetClass="entr" presetSubtype="0" fill="hold" grpId="0" nodeType="afterEffect">
                                  <p:stCondLst>
                                    <p:cond delay="0"/>
                                  </p:stCondLst>
                                  <p:childTnLst>
                                    <p:set>
                                      <p:cBhvr>
                                        <p:cTn id="250" dur="1" fill="hold">
                                          <p:stCondLst>
                                            <p:cond delay="0"/>
                                          </p:stCondLst>
                                        </p:cTn>
                                        <p:tgtEl>
                                          <p:spTgt spid="58442"/>
                                        </p:tgtEl>
                                        <p:attrNameLst>
                                          <p:attrName>style.visibility</p:attrName>
                                        </p:attrNameLst>
                                      </p:cBhvr>
                                      <p:to>
                                        <p:strVal val="visible"/>
                                      </p:to>
                                    </p:set>
                                    <p:animEffect transition="in" filter="fade">
                                      <p:cBhvr>
                                        <p:cTn id="251" dur="100"/>
                                        <p:tgtEl>
                                          <p:spTgt spid="58442"/>
                                        </p:tgtEl>
                                      </p:cBhvr>
                                    </p:animEffect>
                                  </p:childTnLst>
                                </p:cTn>
                              </p:par>
                            </p:childTnLst>
                          </p:cTn>
                        </p:par>
                        <p:par>
                          <p:cTn id="252" fill="hold">
                            <p:stCondLst>
                              <p:cond delay="6200"/>
                            </p:stCondLst>
                            <p:childTnLst>
                              <p:par>
                                <p:cTn id="253" presetID="10" presetClass="entr" presetSubtype="0" fill="hold" grpId="0" nodeType="afterEffect">
                                  <p:stCondLst>
                                    <p:cond delay="0"/>
                                  </p:stCondLst>
                                  <p:childTnLst>
                                    <p:set>
                                      <p:cBhvr>
                                        <p:cTn id="254" dur="1" fill="hold">
                                          <p:stCondLst>
                                            <p:cond delay="0"/>
                                          </p:stCondLst>
                                        </p:cTn>
                                        <p:tgtEl>
                                          <p:spTgt spid="58443"/>
                                        </p:tgtEl>
                                        <p:attrNameLst>
                                          <p:attrName>style.visibility</p:attrName>
                                        </p:attrNameLst>
                                      </p:cBhvr>
                                      <p:to>
                                        <p:strVal val="visible"/>
                                      </p:to>
                                    </p:set>
                                    <p:animEffect transition="in" filter="fade">
                                      <p:cBhvr>
                                        <p:cTn id="255" dur="100"/>
                                        <p:tgtEl>
                                          <p:spTgt spid="58443"/>
                                        </p:tgtEl>
                                      </p:cBhvr>
                                    </p:animEffect>
                                  </p:childTnLst>
                                </p:cTn>
                              </p:par>
                            </p:childTnLst>
                          </p:cTn>
                        </p:par>
                        <p:par>
                          <p:cTn id="256" fill="hold">
                            <p:stCondLst>
                              <p:cond delay="6300"/>
                            </p:stCondLst>
                            <p:childTnLst>
                              <p:par>
                                <p:cTn id="257" presetID="10" presetClass="entr" presetSubtype="0" fill="hold" grpId="0" nodeType="afterEffect">
                                  <p:stCondLst>
                                    <p:cond delay="0"/>
                                  </p:stCondLst>
                                  <p:childTnLst>
                                    <p:set>
                                      <p:cBhvr>
                                        <p:cTn id="258" dur="1" fill="hold">
                                          <p:stCondLst>
                                            <p:cond delay="0"/>
                                          </p:stCondLst>
                                        </p:cTn>
                                        <p:tgtEl>
                                          <p:spTgt spid="58445"/>
                                        </p:tgtEl>
                                        <p:attrNameLst>
                                          <p:attrName>style.visibility</p:attrName>
                                        </p:attrNameLst>
                                      </p:cBhvr>
                                      <p:to>
                                        <p:strVal val="visible"/>
                                      </p:to>
                                    </p:set>
                                    <p:animEffect transition="in" filter="fade">
                                      <p:cBhvr>
                                        <p:cTn id="259" dur="100"/>
                                        <p:tgtEl>
                                          <p:spTgt spid="58445"/>
                                        </p:tgtEl>
                                      </p:cBhvr>
                                    </p:animEffect>
                                  </p:childTnLst>
                                </p:cTn>
                              </p:par>
                            </p:childTnLst>
                          </p:cTn>
                        </p:par>
                        <p:par>
                          <p:cTn id="260" fill="hold">
                            <p:stCondLst>
                              <p:cond delay="6400"/>
                            </p:stCondLst>
                            <p:childTnLst>
                              <p:par>
                                <p:cTn id="261" presetID="10" presetClass="entr" presetSubtype="0" fill="hold" grpId="0" nodeType="afterEffect">
                                  <p:stCondLst>
                                    <p:cond delay="0"/>
                                  </p:stCondLst>
                                  <p:childTnLst>
                                    <p:set>
                                      <p:cBhvr>
                                        <p:cTn id="262" dur="1" fill="hold">
                                          <p:stCondLst>
                                            <p:cond delay="0"/>
                                          </p:stCondLst>
                                        </p:cTn>
                                        <p:tgtEl>
                                          <p:spTgt spid="58444"/>
                                        </p:tgtEl>
                                        <p:attrNameLst>
                                          <p:attrName>style.visibility</p:attrName>
                                        </p:attrNameLst>
                                      </p:cBhvr>
                                      <p:to>
                                        <p:strVal val="visible"/>
                                      </p:to>
                                    </p:set>
                                    <p:animEffect transition="in" filter="fade">
                                      <p:cBhvr>
                                        <p:cTn id="263" dur="100"/>
                                        <p:tgtEl>
                                          <p:spTgt spid="58444"/>
                                        </p:tgtEl>
                                      </p:cBhvr>
                                    </p:animEffect>
                                  </p:childTnLst>
                                </p:cTn>
                              </p:par>
                            </p:childTnLst>
                          </p:cTn>
                        </p:par>
                        <p:par>
                          <p:cTn id="264" fill="hold">
                            <p:stCondLst>
                              <p:cond delay="6500"/>
                            </p:stCondLst>
                            <p:childTnLst>
                              <p:par>
                                <p:cTn id="265" presetID="10" presetClass="entr" presetSubtype="0" fill="hold" grpId="0" nodeType="afterEffect">
                                  <p:stCondLst>
                                    <p:cond delay="0"/>
                                  </p:stCondLst>
                                  <p:childTnLst>
                                    <p:set>
                                      <p:cBhvr>
                                        <p:cTn id="266" dur="1" fill="hold">
                                          <p:stCondLst>
                                            <p:cond delay="0"/>
                                          </p:stCondLst>
                                        </p:cTn>
                                        <p:tgtEl>
                                          <p:spTgt spid="58446"/>
                                        </p:tgtEl>
                                        <p:attrNameLst>
                                          <p:attrName>style.visibility</p:attrName>
                                        </p:attrNameLst>
                                      </p:cBhvr>
                                      <p:to>
                                        <p:strVal val="visible"/>
                                      </p:to>
                                    </p:set>
                                    <p:animEffect transition="in" filter="fade">
                                      <p:cBhvr>
                                        <p:cTn id="267" dur="100"/>
                                        <p:tgtEl>
                                          <p:spTgt spid="58446"/>
                                        </p:tgtEl>
                                      </p:cBhvr>
                                    </p:animEffect>
                                  </p:childTnLst>
                                </p:cTn>
                              </p:par>
                            </p:childTnLst>
                          </p:cTn>
                        </p:par>
                        <p:par>
                          <p:cTn id="268" fill="hold">
                            <p:stCondLst>
                              <p:cond delay="6600"/>
                            </p:stCondLst>
                            <p:childTnLst>
                              <p:par>
                                <p:cTn id="269" presetID="10" presetClass="entr" presetSubtype="0" fill="hold" grpId="0" nodeType="afterEffect">
                                  <p:stCondLst>
                                    <p:cond delay="0"/>
                                  </p:stCondLst>
                                  <p:childTnLst>
                                    <p:set>
                                      <p:cBhvr>
                                        <p:cTn id="270" dur="1" fill="hold">
                                          <p:stCondLst>
                                            <p:cond delay="0"/>
                                          </p:stCondLst>
                                        </p:cTn>
                                        <p:tgtEl>
                                          <p:spTgt spid="58448"/>
                                        </p:tgtEl>
                                        <p:attrNameLst>
                                          <p:attrName>style.visibility</p:attrName>
                                        </p:attrNameLst>
                                      </p:cBhvr>
                                      <p:to>
                                        <p:strVal val="visible"/>
                                      </p:to>
                                    </p:set>
                                    <p:animEffect transition="in" filter="fade">
                                      <p:cBhvr>
                                        <p:cTn id="271" dur="100"/>
                                        <p:tgtEl>
                                          <p:spTgt spid="58448"/>
                                        </p:tgtEl>
                                      </p:cBhvr>
                                    </p:animEffect>
                                  </p:childTnLst>
                                </p:cTn>
                              </p:par>
                            </p:childTnLst>
                          </p:cTn>
                        </p:par>
                        <p:par>
                          <p:cTn id="272" fill="hold">
                            <p:stCondLst>
                              <p:cond delay="6700"/>
                            </p:stCondLst>
                            <p:childTnLst>
                              <p:par>
                                <p:cTn id="273" presetID="10" presetClass="entr" presetSubtype="0" fill="hold" grpId="0" nodeType="afterEffect">
                                  <p:stCondLst>
                                    <p:cond delay="0"/>
                                  </p:stCondLst>
                                  <p:childTnLst>
                                    <p:set>
                                      <p:cBhvr>
                                        <p:cTn id="274" dur="1" fill="hold">
                                          <p:stCondLst>
                                            <p:cond delay="0"/>
                                          </p:stCondLst>
                                        </p:cTn>
                                        <p:tgtEl>
                                          <p:spTgt spid="58449"/>
                                        </p:tgtEl>
                                        <p:attrNameLst>
                                          <p:attrName>style.visibility</p:attrName>
                                        </p:attrNameLst>
                                      </p:cBhvr>
                                      <p:to>
                                        <p:strVal val="visible"/>
                                      </p:to>
                                    </p:set>
                                    <p:animEffect transition="in" filter="fade">
                                      <p:cBhvr>
                                        <p:cTn id="275" dur="100"/>
                                        <p:tgtEl>
                                          <p:spTgt spid="58449"/>
                                        </p:tgtEl>
                                      </p:cBhvr>
                                    </p:animEffect>
                                  </p:childTnLst>
                                </p:cTn>
                              </p:par>
                            </p:childTnLst>
                          </p:cTn>
                        </p:par>
                        <p:par>
                          <p:cTn id="276" fill="hold">
                            <p:stCondLst>
                              <p:cond delay="6800"/>
                            </p:stCondLst>
                            <p:childTnLst>
                              <p:par>
                                <p:cTn id="277" presetID="10" presetClass="entr" presetSubtype="0" fill="hold" grpId="0" nodeType="afterEffect">
                                  <p:stCondLst>
                                    <p:cond delay="0"/>
                                  </p:stCondLst>
                                  <p:childTnLst>
                                    <p:set>
                                      <p:cBhvr>
                                        <p:cTn id="278" dur="1" fill="hold">
                                          <p:stCondLst>
                                            <p:cond delay="0"/>
                                          </p:stCondLst>
                                        </p:cTn>
                                        <p:tgtEl>
                                          <p:spTgt spid="58450"/>
                                        </p:tgtEl>
                                        <p:attrNameLst>
                                          <p:attrName>style.visibility</p:attrName>
                                        </p:attrNameLst>
                                      </p:cBhvr>
                                      <p:to>
                                        <p:strVal val="visible"/>
                                      </p:to>
                                    </p:set>
                                    <p:animEffect transition="in" filter="fade">
                                      <p:cBhvr>
                                        <p:cTn id="279" dur="100"/>
                                        <p:tgtEl>
                                          <p:spTgt spid="58450"/>
                                        </p:tgtEl>
                                      </p:cBhvr>
                                    </p:animEffect>
                                  </p:childTnLst>
                                </p:cTn>
                              </p:par>
                            </p:childTnLst>
                          </p:cTn>
                        </p:par>
                        <p:par>
                          <p:cTn id="280" fill="hold">
                            <p:stCondLst>
                              <p:cond delay="6900"/>
                            </p:stCondLst>
                            <p:childTnLst>
                              <p:par>
                                <p:cTn id="281" presetID="10" presetClass="entr" presetSubtype="0" fill="hold" grpId="0" nodeType="afterEffect">
                                  <p:stCondLst>
                                    <p:cond delay="0"/>
                                  </p:stCondLst>
                                  <p:childTnLst>
                                    <p:set>
                                      <p:cBhvr>
                                        <p:cTn id="282" dur="1" fill="hold">
                                          <p:stCondLst>
                                            <p:cond delay="0"/>
                                          </p:stCondLst>
                                        </p:cTn>
                                        <p:tgtEl>
                                          <p:spTgt spid="58451"/>
                                        </p:tgtEl>
                                        <p:attrNameLst>
                                          <p:attrName>style.visibility</p:attrName>
                                        </p:attrNameLst>
                                      </p:cBhvr>
                                      <p:to>
                                        <p:strVal val="visible"/>
                                      </p:to>
                                    </p:set>
                                    <p:animEffect transition="in" filter="fade">
                                      <p:cBhvr>
                                        <p:cTn id="283" dur="100"/>
                                        <p:tgtEl>
                                          <p:spTgt spid="58451"/>
                                        </p:tgtEl>
                                      </p:cBhvr>
                                    </p:animEffect>
                                  </p:childTnLst>
                                </p:cTn>
                              </p:par>
                            </p:childTnLst>
                          </p:cTn>
                        </p:par>
                        <p:par>
                          <p:cTn id="284" fill="hold">
                            <p:stCondLst>
                              <p:cond delay="7000"/>
                            </p:stCondLst>
                            <p:childTnLst>
                              <p:par>
                                <p:cTn id="285" presetID="10" presetClass="entr" presetSubtype="0" fill="hold" grpId="0" nodeType="afterEffect">
                                  <p:stCondLst>
                                    <p:cond delay="0"/>
                                  </p:stCondLst>
                                  <p:childTnLst>
                                    <p:set>
                                      <p:cBhvr>
                                        <p:cTn id="286" dur="1" fill="hold">
                                          <p:stCondLst>
                                            <p:cond delay="0"/>
                                          </p:stCondLst>
                                        </p:cTn>
                                        <p:tgtEl>
                                          <p:spTgt spid="58452"/>
                                        </p:tgtEl>
                                        <p:attrNameLst>
                                          <p:attrName>style.visibility</p:attrName>
                                        </p:attrNameLst>
                                      </p:cBhvr>
                                      <p:to>
                                        <p:strVal val="visible"/>
                                      </p:to>
                                    </p:set>
                                    <p:animEffect transition="in" filter="fade">
                                      <p:cBhvr>
                                        <p:cTn id="287" dur="100"/>
                                        <p:tgtEl>
                                          <p:spTgt spid="58452"/>
                                        </p:tgtEl>
                                      </p:cBhvr>
                                    </p:animEffect>
                                  </p:childTnLst>
                                </p:cTn>
                              </p:par>
                            </p:childTnLst>
                          </p:cTn>
                        </p:par>
                        <p:par>
                          <p:cTn id="288" fill="hold">
                            <p:stCondLst>
                              <p:cond delay="7100"/>
                            </p:stCondLst>
                            <p:childTnLst>
                              <p:par>
                                <p:cTn id="289" presetID="10" presetClass="entr" presetSubtype="0" fill="hold" grpId="0" nodeType="afterEffect">
                                  <p:stCondLst>
                                    <p:cond delay="0"/>
                                  </p:stCondLst>
                                  <p:childTnLst>
                                    <p:set>
                                      <p:cBhvr>
                                        <p:cTn id="290" dur="1" fill="hold">
                                          <p:stCondLst>
                                            <p:cond delay="0"/>
                                          </p:stCondLst>
                                        </p:cTn>
                                        <p:tgtEl>
                                          <p:spTgt spid="58453"/>
                                        </p:tgtEl>
                                        <p:attrNameLst>
                                          <p:attrName>style.visibility</p:attrName>
                                        </p:attrNameLst>
                                      </p:cBhvr>
                                      <p:to>
                                        <p:strVal val="visible"/>
                                      </p:to>
                                    </p:set>
                                    <p:animEffect transition="in" filter="fade">
                                      <p:cBhvr>
                                        <p:cTn id="291" dur="100"/>
                                        <p:tgtEl>
                                          <p:spTgt spid="58453"/>
                                        </p:tgtEl>
                                      </p:cBhvr>
                                    </p:animEffect>
                                  </p:childTnLst>
                                </p:cTn>
                              </p:par>
                            </p:childTnLst>
                          </p:cTn>
                        </p:par>
                        <p:par>
                          <p:cTn id="292" fill="hold">
                            <p:stCondLst>
                              <p:cond delay="7200"/>
                            </p:stCondLst>
                            <p:childTnLst>
                              <p:par>
                                <p:cTn id="293" presetID="10" presetClass="entr" presetSubtype="0" fill="hold" grpId="0" nodeType="afterEffect">
                                  <p:stCondLst>
                                    <p:cond delay="0"/>
                                  </p:stCondLst>
                                  <p:childTnLst>
                                    <p:set>
                                      <p:cBhvr>
                                        <p:cTn id="294" dur="1" fill="hold">
                                          <p:stCondLst>
                                            <p:cond delay="0"/>
                                          </p:stCondLst>
                                        </p:cTn>
                                        <p:tgtEl>
                                          <p:spTgt spid="58454"/>
                                        </p:tgtEl>
                                        <p:attrNameLst>
                                          <p:attrName>style.visibility</p:attrName>
                                        </p:attrNameLst>
                                      </p:cBhvr>
                                      <p:to>
                                        <p:strVal val="visible"/>
                                      </p:to>
                                    </p:set>
                                    <p:animEffect transition="in" filter="fade">
                                      <p:cBhvr>
                                        <p:cTn id="295" dur="100"/>
                                        <p:tgtEl>
                                          <p:spTgt spid="58454"/>
                                        </p:tgtEl>
                                      </p:cBhvr>
                                    </p:animEffect>
                                  </p:childTnLst>
                                </p:cTn>
                              </p:par>
                            </p:childTnLst>
                          </p:cTn>
                        </p:par>
                        <p:par>
                          <p:cTn id="296" fill="hold">
                            <p:stCondLst>
                              <p:cond delay="7300"/>
                            </p:stCondLst>
                            <p:childTnLst>
                              <p:par>
                                <p:cTn id="297" presetID="10" presetClass="entr" presetSubtype="0" fill="hold" grpId="0" nodeType="afterEffect">
                                  <p:stCondLst>
                                    <p:cond delay="0"/>
                                  </p:stCondLst>
                                  <p:childTnLst>
                                    <p:set>
                                      <p:cBhvr>
                                        <p:cTn id="298" dur="1" fill="hold">
                                          <p:stCondLst>
                                            <p:cond delay="0"/>
                                          </p:stCondLst>
                                        </p:cTn>
                                        <p:tgtEl>
                                          <p:spTgt spid="58455"/>
                                        </p:tgtEl>
                                        <p:attrNameLst>
                                          <p:attrName>style.visibility</p:attrName>
                                        </p:attrNameLst>
                                      </p:cBhvr>
                                      <p:to>
                                        <p:strVal val="visible"/>
                                      </p:to>
                                    </p:set>
                                    <p:animEffect transition="in" filter="fade">
                                      <p:cBhvr>
                                        <p:cTn id="299" dur="100"/>
                                        <p:tgtEl>
                                          <p:spTgt spid="58455"/>
                                        </p:tgtEl>
                                      </p:cBhvr>
                                    </p:animEffect>
                                  </p:childTnLst>
                                </p:cTn>
                              </p:par>
                            </p:childTnLst>
                          </p:cTn>
                        </p:par>
                        <p:par>
                          <p:cTn id="300" fill="hold">
                            <p:stCondLst>
                              <p:cond delay="7400"/>
                            </p:stCondLst>
                            <p:childTnLst>
                              <p:par>
                                <p:cTn id="301" presetID="10" presetClass="entr" presetSubtype="0" fill="hold" grpId="0" nodeType="afterEffect">
                                  <p:stCondLst>
                                    <p:cond delay="0"/>
                                  </p:stCondLst>
                                  <p:childTnLst>
                                    <p:set>
                                      <p:cBhvr>
                                        <p:cTn id="302" dur="1" fill="hold">
                                          <p:stCondLst>
                                            <p:cond delay="0"/>
                                          </p:stCondLst>
                                        </p:cTn>
                                        <p:tgtEl>
                                          <p:spTgt spid="58456"/>
                                        </p:tgtEl>
                                        <p:attrNameLst>
                                          <p:attrName>style.visibility</p:attrName>
                                        </p:attrNameLst>
                                      </p:cBhvr>
                                      <p:to>
                                        <p:strVal val="visible"/>
                                      </p:to>
                                    </p:set>
                                    <p:animEffect transition="in" filter="fade">
                                      <p:cBhvr>
                                        <p:cTn id="303" dur="100"/>
                                        <p:tgtEl>
                                          <p:spTgt spid="58456"/>
                                        </p:tgtEl>
                                      </p:cBhvr>
                                    </p:animEffect>
                                  </p:childTnLst>
                                </p:cTn>
                              </p:par>
                            </p:childTnLst>
                          </p:cTn>
                        </p:par>
                        <p:par>
                          <p:cTn id="304" fill="hold">
                            <p:stCondLst>
                              <p:cond delay="7500"/>
                            </p:stCondLst>
                            <p:childTnLst>
                              <p:par>
                                <p:cTn id="305" presetID="10" presetClass="entr" presetSubtype="0" fill="hold" grpId="0" nodeType="afterEffect">
                                  <p:stCondLst>
                                    <p:cond delay="0"/>
                                  </p:stCondLst>
                                  <p:childTnLst>
                                    <p:set>
                                      <p:cBhvr>
                                        <p:cTn id="306" dur="1" fill="hold">
                                          <p:stCondLst>
                                            <p:cond delay="0"/>
                                          </p:stCondLst>
                                        </p:cTn>
                                        <p:tgtEl>
                                          <p:spTgt spid="58457"/>
                                        </p:tgtEl>
                                        <p:attrNameLst>
                                          <p:attrName>style.visibility</p:attrName>
                                        </p:attrNameLst>
                                      </p:cBhvr>
                                      <p:to>
                                        <p:strVal val="visible"/>
                                      </p:to>
                                    </p:set>
                                    <p:animEffect transition="in" filter="fade">
                                      <p:cBhvr>
                                        <p:cTn id="307" dur="100"/>
                                        <p:tgtEl>
                                          <p:spTgt spid="58457"/>
                                        </p:tgtEl>
                                      </p:cBhvr>
                                    </p:animEffect>
                                  </p:childTnLst>
                                </p:cTn>
                              </p:par>
                            </p:childTnLst>
                          </p:cTn>
                        </p:par>
                        <p:par>
                          <p:cTn id="308" fill="hold">
                            <p:stCondLst>
                              <p:cond delay="7600"/>
                            </p:stCondLst>
                            <p:childTnLst>
                              <p:par>
                                <p:cTn id="309" presetID="10" presetClass="entr" presetSubtype="0" fill="hold" grpId="0" nodeType="afterEffect">
                                  <p:stCondLst>
                                    <p:cond delay="0"/>
                                  </p:stCondLst>
                                  <p:childTnLst>
                                    <p:set>
                                      <p:cBhvr>
                                        <p:cTn id="310" dur="1" fill="hold">
                                          <p:stCondLst>
                                            <p:cond delay="0"/>
                                          </p:stCondLst>
                                        </p:cTn>
                                        <p:tgtEl>
                                          <p:spTgt spid="58458"/>
                                        </p:tgtEl>
                                        <p:attrNameLst>
                                          <p:attrName>style.visibility</p:attrName>
                                        </p:attrNameLst>
                                      </p:cBhvr>
                                      <p:to>
                                        <p:strVal val="visible"/>
                                      </p:to>
                                    </p:set>
                                    <p:animEffect transition="in" filter="fade">
                                      <p:cBhvr>
                                        <p:cTn id="311" dur="100"/>
                                        <p:tgtEl>
                                          <p:spTgt spid="58458"/>
                                        </p:tgtEl>
                                      </p:cBhvr>
                                    </p:animEffect>
                                  </p:childTnLst>
                                </p:cTn>
                              </p:par>
                            </p:childTnLst>
                          </p:cTn>
                        </p:par>
                        <p:par>
                          <p:cTn id="312" fill="hold">
                            <p:stCondLst>
                              <p:cond delay="7700"/>
                            </p:stCondLst>
                            <p:childTnLst>
                              <p:par>
                                <p:cTn id="313" presetID="10" presetClass="entr" presetSubtype="0" fill="hold" grpId="0" nodeType="afterEffect">
                                  <p:stCondLst>
                                    <p:cond delay="0"/>
                                  </p:stCondLst>
                                  <p:childTnLst>
                                    <p:set>
                                      <p:cBhvr>
                                        <p:cTn id="314" dur="1" fill="hold">
                                          <p:stCondLst>
                                            <p:cond delay="0"/>
                                          </p:stCondLst>
                                        </p:cTn>
                                        <p:tgtEl>
                                          <p:spTgt spid="58459"/>
                                        </p:tgtEl>
                                        <p:attrNameLst>
                                          <p:attrName>style.visibility</p:attrName>
                                        </p:attrNameLst>
                                      </p:cBhvr>
                                      <p:to>
                                        <p:strVal val="visible"/>
                                      </p:to>
                                    </p:set>
                                    <p:animEffect transition="in" filter="fade">
                                      <p:cBhvr>
                                        <p:cTn id="315" dur="100"/>
                                        <p:tgtEl>
                                          <p:spTgt spid="58459"/>
                                        </p:tgtEl>
                                      </p:cBhvr>
                                    </p:animEffect>
                                  </p:childTnLst>
                                </p:cTn>
                              </p:par>
                            </p:childTnLst>
                          </p:cTn>
                        </p:par>
                        <p:par>
                          <p:cTn id="316" fill="hold">
                            <p:stCondLst>
                              <p:cond delay="7800"/>
                            </p:stCondLst>
                            <p:childTnLst>
                              <p:par>
                                <p:cTn id="317" presetID="10" presetClass="entr" presetSubtype="0" fill="hold" grpId="0" nodeType="afterEffect">
                                  <p:stCondLst>
                                    <p:cond delay="0"/>
                                  </p:stCondLst>
                                  <p:childTnLst>
                                    <p:set>
                                      <p:cBhvr>
                                        <p:cTn id="318" dur="1" fill="hold">
                                          <p:stCondLst>
                                            <p:cond delay="0"/>
                                          </p:stCondLst>
                                        </p:cTn>
                                        <p:tgtEl>
                                          <p:spTgt spid="58460"/>
                                        </p:tgtEl>
                                        <p:attrNameLst>
                                          <p:attrName>style.visibility</p:attrName>
                                        </p:attrNameLst>
                                      </p:cBhvr>
                                      <p:to>
                                        <p:strVal val="visible"/>
                                      </p:to>
                                    </p:set>
                                    <p:animEffect transition="in" filter="fade">
                                      <p:cBhvr>
                                        <p:cTn id="319" dur="100"/>
                                        <p:tgtEl>
                                          <p:spTgt spid="58460"/>
                                        </p:tgtEl>
                                      </p:cBhvr>
                                    </p:animEffect>
                                  </p:childTnLst>
                                </p:cTn>
                              </p:par>
                            </p:childTnLst>
                          </p:cTn>
                        </p:par>
                        <p:par>
                          <p:cTn id="320" fill="hold">
                            <p:stCondLst>
                              <p:cond delay="7900"/>
                            </p:stCondLst>
                            <p:childTnLst>
                              <p:par>
                                <p:cTn id="321" presetID="10" presetClass="entr" presetSubtype="0" fill="hold" grpId="0" nodeType="afterEffect">
                                  <p:stCondLst>
                                    <p:cond delay="0"/>
                                  </p:stCondLst>
                                  <p:childTnLst>
                                    <p:set>
                                      <p:cBhvr>
                                        <p:cTn id="322" dur="1" fill="hold">
                                          <p:stCondLst>
                                            <p:cond delay="0"/>
                                          </p:stCondLst>
                                        </p:cTn>
                                        <p:tgtEl>
                                          <p:spTgt spid="58461"/>
                                        </p:tgtEl>
                                        <p:attrNameLst>
                                          <p:attrName>style.visibility</p:attrName>
                                        </p:attrNameLst>
                                      </p:cBhvr>
                                      <p:to>
                                        <p:strVal val="visible"/>
                                      </p:to>
                                    </p:set>
                                    <p:animEffect transition="in" filter="fade">
                                      <p:cBhvr>
                                        <p:cTn id="323" dur="100"/>
                                        <p:tgtEl>
                                          <p:spTgt spid="58461"/>
                                        </p:tgtEl>
                                      </p:cBhvr>
                                    </p:animEffect>
                                  </p:childTnLst>
                                </p:cTn>
                              </p:par>
                            </p:childTnLst>
                          </p:cTn>
                        </p:par>
                        <p:par>
                          <p:cTn id="324" fill="hold">
                            <p:stCondLst>
                              <p:cond delay="8000"/>
                            </p:stCondLst>
                            <p:childTnLst>
                              <p:par>
                                <p:cTn id="325" presetID="10" presetClass="entr" presetSubtype="0" fill="hold" grpId="0" nodeType="afterEffect">
                                  <p:stCondLst>
                                    <p:cond delay="0"/>
                                  </p:stCondLst>
                                  <p:childTnLst>
                                    <p:set>
                                      <p:cBhvr>
                                        <p:cTn id="326" dur="1" fill="hold">
                                          <p:stCondLst>
                                            <p:cond delay="0"/>
                                          </p:stCondLst>
                                        </p:cTn>
                                        <p:tgtEl>
                                          <p:spTgt spid="58462"/>
                                        </p:tgtEl>
                                        <p:attrNameLst>
                                          <p:attrName>style.visibility</p:attrName>
                                        </p:attrNameLst>
                                      </p:cBhvr>
                                      <p:to>
                                        <p:strVal val="visible"/>
                                      </p:to>
                                    </p:set>
                                    <p:animEffect transition="in" filter="fade">
                                      <p:cBhvr>
                                        <p:cTn id="327" dur="100"/>
                                        <p:tgtEl>
                                          <p:spTgt spid="58462"/>
                                        </p:tgtEl>
                                      </p:cBhvr>
                                    </p:animEffect>
                                  </p:childTnLst>
                                </p:cTn>
                              </p:par>
                            </p:childTnLst>
                          </p:cTn>
                        </p:par>
                        <p:par>
                          <p:cTn id="328" fill="hold">
                            <p:stCondLst>
                              <p:cond delay="8100"/>
                            </p:stCondLst>
                            <p:childTnLst>
                              <p:par>
                                <p:cTn id="329" presetID="10" presetClass="entr" presetSubtype="0" fill="hold" grpId="0" nodeType="afterEffect">
                                  <p:stCondLst>
                                    <p:cond delay="0"/>
                                  </p:stCondLst>
                                  <p:childTnLst>
                                    <p:set>
                                      <p:cBhvr>
                                        <p:cTn id="330" dur="1" fill="hold">
                                          <p:stCondLst>
                                            <p:cond delay="0"/>
                                          </p:stCondLst>
                                        </p:cTn>
                                        <p:tgtEl>
                                          <p:spTgt spid="58463"/>
                                        </p:tgtEl>
                                        <p:attrNameLst>
                                          <p:attrName>style.visibility</p:attrName>
                                        </p:attrNameLst>
                                      </p:cBhvr>
                                      <p:to>
                                        <p:strVal val="visible"/>
                                      </p:to>
                                    </p:set>
                                    <p:animEffect transition="in" filter="fade">
                                      <p:cBhvr>
                                        <p:cTn id="331" dur="100"/>
                                        <p:tgtEl>
                                          <p:spTgt spid="58463"/>
                                        </p:tgtEl>
                                      </p:cBhvr>
                                    </p:animEffect>
                                  </p:childTnLst>
                                </p:cTn>
                              </p:par>
                            </p:childTnLst>
                          </p:cTn>
                        </p:par>
                        <p:par>
                          <p:cTn id="332" fill="hold">
                            <p:stCondLst>
                              <p:cond delay="8200"/>
                            </p:stCondLst>
                            <p:childTnLst>
                              <p:par>
                                <p:cTn id="333" presetID="10" presetClass="entr" presetSubtype="0" fill="hold" grpId="0" nodeType="afterEffect">
                                  <p:stCondLst>
                                    <p:cond delay="0"/>
                                  </p:stCondLst>
                                  <p:childTnLst>
                                    <p:set>
                                      <p:cBhvr>
                                        <p:cTn id="334" dur="1" fill="hold">
                                          <p:stCondLst>
                                            <p:cond delay="0"/>
                                          </p:stCondLst>
                                        </p:cTn>
                                        <p:tgtEl>
                                          <p:spTgt spid="58464"/>
                                        </p:tgtEl>
                                        <p:attrNameLst>
                                          <p:attrName>style.visibility</p:attrName>
                                        </p:attrNameLst>
                                      </p:cBhvr>
                                      <p:to>
                                        <p:strVal val="visible"/>
                                      </p:to>
                                    </p:set>
                                    <p:animEffect transition="in" filter="fade">
                                      <p:cBhvr>
                                        <p:cTn id="335" dur="100"/>
                                        <p:tgtEl>
                                          <p:spTgt spid="58464"/>
                                        </p:tgtEl>
                                      </p:cBhvr>
                                    </p:animEffect>
                                  </p:childTnLst>
                                </p:cTn>
                              </p:par>
                            </p:childTnLst>
                          </p:cTn>
                        </p:par>
                        <p:par>
                          <p:cTn id="336" fill="hold">
                            <p:stCondLst>
                              <p:cond delay="8300"/>
                            </p:stCondLst>
                            <p:childTnLst>
                              <p:par>
                                <p:cTn id="337" presetID="10" presetClass="entr" presetSubtype="0" fill="hold" grpId="0" nodeType="afterEffect">
                                  <p:stCondLst>
                                    <p:cond delay="0"/>
                                  </p:stCondLst>
                                  <p:childTnLst>
                                    <p:set>
                                      <p:cBhvr>
                                        <p:cTn id="338" dur="1" fill="hold">
                                          <p:stCondLst>
                                            <p:cond delay="0"/>
                                          </p:stCondLst>
                                        </p:cTn>
                                        <p:tgtEl>
                                          <p:spTgt spid="58467"/>
                                        </p:tgtEl>
                                        <p:attrNameLst>
                                          <p:attrName>style.visibility</p:attrName>
                                        </p:attrNameLst>
                                      </p:cBhvr>
                                      <p:to>
                                        <p:strVal val="visible"/>
                                      </p:to>
                                    </p:set>
                                    <p:animEffect transition="in" filter="fade">
                                      <p:cBhvr>
                                        <p:cTn id="339" dur="100"/>
                                        <p:tgtEl>
                                          <p:spTgt spid="58467"/>
                                        </p:tgtEl>
                                      </p:cBhvr>
                                    </p:animEffect>
                                  </p:childTnLst>
                                </p:cTn>
                              </p:par>
                            </p:childTnLst>
                          </p:cTn>
                        </p:par>
                        <p:par>
                          <p:cTn id="340" fill="hold">
                            <p:stCondLst>
                              <p:cond delay="8400"/>
                            </p:stCondLst>
                            <p:childTnLst>
                              <p:par>
                                <p:cTn id="341" presetID="10" presetClass="entr" presetSubtype="0" fill="hold" grpId="0" nodeType="afterEffect">
                                  <p:stCondLst>
                                    <p:cond delay="0"/>
                                  </p:stCondLst>
                                  <p:childTnLst>
                                    <p:set>
                                      <p:cBhvr>
                                        <p:cTn id="342" dur="1" fill="hold">
                                          <p:stCondLst>
                                            <p:cond delay="0"/>
                                          </p:stCondLst>
                                        </p:cTn>
                                        <p:tgtEl>
                                          <p:spTgt spid="58465"/>
                                        </p:tgtEl>
                                        <p:attrNameLst>
                                          <p:attrName>style.visibility</p:attrName>
                                        </p:attrNameLst>
                                      </p:cBhvr>
                                      <p:to>
                                        <p:strVal val="visible"/>
                                      </p:to>
                                    </p:set>
                                    <p:animEffect transition="in" filter="fade">
                                      <p:cBhvr>
                                        <p:cTn id="343" dur="100"/>
                                        <p:tgtEl>
                                          <p:spTgt spid="58465"/>
                                        </p:tgtEl>
                                      </p:cBhvr>
                                    </p:animEffect>
                                  </p:childTnLst>
                                </p:cTn>
                              </p:par>
                            </p:childTnLst>
                          </p:cTn>
                        </p:par>
                        <p:par>
                          <p:cTn id="344" fill="hold">
                            <p:stCondLst>
                              <p:cond delay="8500"/>
                            </p:stCondLst>
                            <p:childTnLst>
                              <p:par>
                                <p:cTn id="345" presetID="10" presetClass="entr" presetSubtype="0" fill="hold" grpId="0" nodeType="afterEffect">
                                  <p:stCondLst>
                                    <p:cond delay="0"/>
                                  </p:stCondLst>
                                  <p:childTnLst>
                                    <p:set>
                                      <p:cBhvr>
                                        <p:cTn id="346" dur="1" fill="hold">
                                          <p:stCondLst>
                                            <p:cond delay="0"/>
                                          </p:stCondLst>
                                        </p:cTn>
                                        <p:tgtEl>
                                          <p:spTgt spid="58468"/>
                                        </p:tgtEl>
                                        <p:attrNameLst>
                                          <p:attrName>style.visibility</p:attrName>
                                        </p:attrNameLst>
                                      </p:cBhvr>
                                      <p:to>
                                        <p:strVal val="visible"/>
                                      </p:to>
                                    </p:set>
                                    <p:animEffect transition="in" filter="fade">
                                      <p:cBhvr>
                                        <p:cTn id="347" dur="100"/>
                                        <p:tgtEl>
                                          <p:spTgt spid="58468"/>
                                        </p:tgtEl>
                                      </p:cBhvr>
                                    </p:animEffect>
                                  </p:childTnLst>
                                </p:cTn>
                              </p:par>
                            </p:childTnLst>
                          </p:cTn>
                        </p:par>
                        <p:par>
                          <p:cTn id="348" fill="hold">
                            <p:stCondLst>
                              <p:cond delay="8600"/>
                            </p:stCondLst>
                            <p:childTnLst>
                              <p:par>
                                <p:cTn id="349" presetID="10" presetClass="entr" presetSubtype="0" fill="hold" grpId="0" nodeType="afterEffect">
                                  <p:stCondLst>
                                    <p:cond delay="0"/>
                                  </p:stCondLst>
                                  <p:childTnLst>
                                    <p:set>
                                      <p:cBhvr>
                                        <p:cTn id="350" dur="1" fill="hold">
                                          <p:stCondLst>
                                            <p:cond delay="0"/>
                                          </p:stCondLst>
                                        </p:cTn>
                                        <p:tgtEl>
                                          <p:spTgt spid="58469"/>
                                        </p:tgtEl>
                                        <p:attrNameLst>
                                          <p:attrName>style.visibility</p:attrName>
                                        </p:attrNameLst>
                                      </p:cBhvr>
                                      <p:to>
                                        <p:strVal val="visible"/>
                                      </p:to>
                                    </p:set>
                                    <p:animEffect transition="in" filter="fade">
                                      <p:cBhvr>
                                        <p:cTn id="351" dur="100"/>
                                        <p:tgtEl>
                                          <p:spTgt spid="58469"/>
                                        </p:tgtEl>
                                      </p:cBhvr>
                                    </p:animEffect>
                                  </p:childTnLst>
                                </p:cTn>
                              </p:par>
                            </p:childTnLst>
                          </p:cTn>
                        </p:par>
                        <p:par>
                          <p:cTn id="352" fill="hold">
                            <p:stCondLst>
                              <p:cond delay="8700"/>
                            </p:stCondLst>
                            <p:childTnLst>
                              <p:par>
                                <p:cTn id="353" presetID="10" presetClass="entr" presetSubtype="0" fill="hold" grpId="0" nodeType="afterEffect">
                                  <p:stCondLst>
                                    <p:cond delay="0"/>
                                  </p:stCondLst>
                                  <p:childTnLst>
                                    <p:set>
                                      <p:cBhvr>
                                        <p:cTn id="354" dur="1" fill="hold">
                                          <p:stCondLst>
                                            <p:cond delay="0"/>
                                          </p:stCondLst>
                                        </p:cTn>
                                        <p:tgtEl>
                                          <p:spTgt spid="58470"/>
                                        </p:tgtEl>
                                        <p:attrNameLst>
                                          <p:attrName>style.visibility</p:attrName>
                                        </p:attrNameLst>
                                      </p:cBhvr>
                                      <p:to>
                                        <p:strVal val="visible"/>
                                      </p:to>
                                    </p:set>
                                    <p:animEffect transition="in" filter="fade">
                                      <p:cBhvr>
                                        <p:cTn id="355" dur="100"/>
                                        <p:tgtEl>
                                          <p:spTgt spid="58470"/>
                                        </p:tgtEl>
                                      </p:cBhvr>
                                    </p:animEffect>
                                  </p:childTnLst>
                                </p:cTn>
                              </p:par>
                            </p:childTnLst>
                          </p:cTn>
                        </p:par>
                        <p:par>
                          <p:cTn id="356" fill="hold">
                            <p:stCondLst>
                              <p:cond delay="8800"/>
                            </p:stCondLst>
                            <p:childTnLst>
                              <p:par>
                                <p:cTn id="357" presetID="10" presetClass="entr" presetSubtype="0" fill="hold" grpId="0" nodeType="afterEffect">
                                  <p:stCondLst>
                                    <p:cond delay="0"/>
                                  </p:stCondLst>
                                  <p:childTnLst>
                                    <p:set>
                                      <p:cBhvr>
                                        <p:cTn id="358" dur="1" fill="hold">
                                          <p:stCondLst>
                                            <p:cond delay="0"/>
                                          </p:stCondLst>
                                        </p:cTn>
                                        <p:tgtEl>
                                          <p:spTgt spid="58471"/>
                                        </p:tgtEl>
                                        <p:attrNameLst>
                                          <p:attrName>style.visibility</p:attrName>
                                        </p:attrNameLst>
                                      </p:cBhvr>
                                      <p:to>
                                        <p:strVal val="visible"/>
                                      </p:to>
                                    </p:set>
                                    <p:animEffect transition="in" filter="fade">
                                      <p:cBhvr>
                                        <p:cTn id="359" dur="100"/>
                                        <p:tgtEl>
                                          <p:spTgt spid="58471"/>
                                        </p:tgtEl>
                                      </p:cBhvr>
                                    </p:animEffect>
                                  </p:childTnLst>
                                </p:cTn>
                              </p:par>
                            </p:childTnLst>
                          </p:cTn>
                        </p:par>
                        <p:par>
                          <p:cTn id="360" fill="hold">
                            <p:stCondLst>
                              <p:cond delay="8900"/>
                            </p:stCondLst>
                            <p:childTnLst>
                              <p:par>
                                <p:cTn id="361" presetID="10" presetClass="entr" presetSubtype="0" fill="hold" grpId="0" nodeType="afterEffect">
                                  <p:stCondLst>
                                    <p:cond delay="0"/>
                                  </p:stCondLst>
                                  <p:childTnLst>
                                    <p:set>
                                      <p:cBhvr>
                                        <p:cTn id="362" dur="1" fill="hold">
                                          <p:stCondLst>
                                            <p:cond delay="0"/>
                                          </p:stCondLst>
                                        </p:cTn>
                                        <p:tgtEl>
                                          <p:spTgt spid="58472"/>
                                        </p:tgtEl>
                                        <p:attrNameLst>
                                          <p:attrName>style.visibility</p:attrName>
                                        </p:attrNameLst>
                                      </p:cBhvr>
                                      <p:to>
                                        <p:strVal val="visible"/>
                                      </p:to>
                                    </p:set>
                                    <p:animEffect transition="in" filter="fade">
                                      <p:cBhvr>
                                        <p:cTn id="363" dur="100"/>
                                        <p:tgtEl>
                                          <p:spTgt spid="58472"/>
                                        </p:tgtEl>
                                      </p:cBhvr>
                                    </p:animEffect>
                                  </p:childTnLst>
                                </p:cTn>
                              </p:par>
                            </p:childTnLst>
                          </p:cTn>
                        </p:par>
                        <p:par>
                          <p:cTn id="364" fill="hold">
                            <p:stCondLst>
                              <p:cond delay="9000"/>
                            </p:stCondLst>
                            <p:childTnLst>
                              <p:par>
                                <p:cTn id="365" presetID="10" presetClass="entr" presetSubtype="0" fill="hold" grpId="0" nodeType="afterEffect">
                                  <p:stCondLst>
                                    <p:cond delay="0"/>
                                  </p:stCondLst>
                                  <p:childTnLst>
                                    <p:set>
                                      <p:cBhvr>
                                        <p:cTn id="366" dur="1" fill="hold">
                                          <p:stCondLst>
                                            <p:cond delay="0"/>
                                          </p:stCondLst>
                                        </p:cTn>
                                        <p:tgtEl>
                                          <p:spTgt spid="58473"/>
                                        </p:tgtEl>
                                        <p:attrNameLst>
                                          <p:attrName>style.visibility</p:attrName>
                                        </p:attrNameLst>
                                      </p:cBhvr>
                                      <p:to>
                                        <p:strVal val="visible"/>
                                      </p:to>
                                    </p:set>
                                    <p:animEffect transition="in" filter="fade">
                                      <p:cBhvr>
                                        <p:cTn id="367" dur="100"/>
                                        <p:tgtEl>
                                          <p:spTgt spid="58473"/>
                                        </p:tgtEl>
                                      </p:cBhvr>
                                    </p:animEffect>
                                  </p:childTnLst>
                                </p:cTn>
                              </p:par>
                            </p:childTnLst>
                          </p:cTn>
                        </p:par>
                        <p:par>
                          <p:cTn id="368" fill="hold">
                            <p:stCondLst>
                              <p:cond delay="9100"/>
                            </p:stCondLst>
                            <p:childTnLst>
                              <p:par>
                                <p:cTn id="369" presetID="10" presetClass="entr" presetSubtype="0" fill="hold" grpId="0" nodeType="afterEffect">
                                  <p:stCondLst>
                                    <p:cond delay="0"/>
                                  </p:stCondLst>
                                  <p:childTnLst>
                                    <p:set>
                                      <p:cBhvr>
                                        <p:cTn id="370" dur="1" fill="hold">
                                          <p:stCondLst>
                                            <p:cond delay="0"/>
                                          </p:stCondLst>
                                        </p:cTn>
                                        <p:tgtEl>
                                          <p:spTgt spid="58474"/>
                                        </p:tgtEl>
                                        <p:attrNameLst>
                                          <p:attrName>style.visibility</p:attrName>
                                        </p:attrNameLst>
                                      </p:cBhvr>
                                      <p:to>
                                        <p:strVal val="visible"/>
                                      </p:to>
                                    </p:set>
                                    <p:animEffect transition="in" filter="fade">
                                      <p:cBhvr>
                                        <p:cTn id="371" dur="100"/>
                                        <p:tgtEl>
                                          <p:spTgt spid="584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4" grpId="0" animBg="1"/>
      <p:bldP spid="58376" grpId="0" animBg="1"/>
      <p:bldP spid="58377" grpId="0" animBg="1"/>
      <p:bldP spid="58378" grpId="0"/>
      <p:bldP spid="58379" grpId="0" animBg="1"/>
      <p:bldP spid="58380" grpId="0" animBg="1"/>
      <p:bldP spid="58381" grpId="0"/>
      <p:bldP spid="58382" grpId="0" animBg="1"/>
      <p:bldP spid="58383" grpId="0" animBg="1"/>
      <p:bldP spid="58384" grpId="0"/>
      <p:bldP spid="58385" grpId="0" animBg="1"/>
      <p:bldP spid="58386" grpId="0" animBg="1"/>
      <p:bldP spid="58388" grpId="0" animBg="1"/>
      <p:bldP spid="58387" grpId="0" animBg="1"/>
      <p:bldP spid="58390" grpId="0"/>
      <p:bldP spid="58391" grpId="0"/>
      <p:bldP spid="58392" grpId="0" animBg="1"/>
      <p:bldP spid="58394" grpId="0"/>
      <p:bldP spid="58395" grpId="0" animBg="1"/>
      <p:bldP spid="58396" grpId="0"/>
      <p:bldP spid="58397" grpId="0" animBg="1"/>
      <p:bldP spid="58398" grpId="0" animBg="1"/>
      <p:bldP spid="58399" grpId="0"/>
      <p:bldP spid="58400" grpId="0" animBg="1"/>
      <p:bldP spid="58401" grpId="0"/>
      <p:bldP spid="58404" grpId="0"/>
      <p:bldP spid="58406" grpId="0"/>
      <p:bldP spid="58407" grpId="0" animBg="1"/>
      <p:bldP spid="58402" grpId="0" animBg="1"/>
      <p:bldP spid="58408" grpId="0" animBg="1"/>
      <p:bldP spid="58409" grpId="0" animBg="1"/>
      <p:bldP spid="58411" grpId="0"/>
      <p:bldP spid="58412" grpId="0" animBg="1"/>
      <p:bldP spid="58410" grpId="0" animBg="1"/>
      <p:bldP spid="58413" grpId="0" animBg="1"/>
      <p:bldP spid="58414" grpId="0" animBg="1"/>
      <p:bldP spid="58415" grpId="0"/>
      <p:bldP spid="58416" grpId="0" animBg="1"/>
      <p:bldP spid="58417" grpId="0"/>
      <p:bldP spid="58419" grpId="0" animBg="1"/>
      <p:bldP spid="58420" grpId="0"/>
      <p:bldP spid="58421" grpId="0" animBg="1"/>
      <p:bldP spid="58422" grpId="0"/>
      <p:bldP spid="58423" grpId="0" animBg="1"/>
      <p:bldP spid="58424" grpId="0" animBg="1"/>
      <p:bldP spid="58425" grpId="0"/>
      <p:bldP spid="58426" grpId="0"/>
      <p:bldP spid="58427" grpId="0"/>
      <p:bldP spid="58428" grpId="0" animBg="1"/>
      <p:bldP spid="58429" grpId="0"/>
      <p:bldP spid="58430" grpId="0"/>
      <p:bldP spid="58431" grpId="0"/>
      <p:bldP spid="58432" grpId="0"/>
      <p:bldP spid="58433" grpId="0"/>
      <p:bldP spid="58434" grpId="0" animBg="1"/>
      <p:bldP spid="58435" grpId="0"/>
      <p:bldP spid="58436" grpId="0" animBg="1"/>
      <p:bldP spid="58437" grpId="0"/>
      <p:bldP spid="58440" grpId="0" animBg="1"/>
      <p:bldP spid="58439" grpId="0"/>
      <p:bldP spid="58441" grpId="0"/>
      <p:bldP spid="58442" grpId="0"/>
      <p:bldP spid="58443" grpId="0"/>
      <p:bldP spid="58445" grpId="0" animBg="1"/>
      <p:bldP spid="58444" grpId="0" animBg="1"/>
      <p:bldP spid="58446" grpId="0"/>
      <p:bldP spid="58448" grpId="0"/>
      <p:bldP spid="58449" grpId="0"/>
      <p:bldP spid="58450" grpId="0" animBg="1"/>
      <p:bldP spid="58451" grpId="0" animBg="1"/>
      <p:bldP spid="58452" grpId="0"/>
      <p:bldP spid="58453" grpId="0" animBg="1"/>
      <p:bldP spid="58454" grpId="0"/>
      <p:bldP spid="58455" grpId="0"/>
      <p:bldP spid="58456" grpId="0"/>
      <p:bldP spid="58457" grpId="0"/>
      <p:bldP spid="58458" grpId="0"/>
      <p:bldP spid="58459" grpId="0"/>
      <p:bldP spid="58460" grpId="0"/>
      <p:bldP spid="58461" grpId="0"/>
      <p:bldP spid="58462" grpId="0"/>
      <p:bldP spid="58463" grpId="0" animBg="1"/>
      <p:bldP spid="58464" grpId="0"/>
      <p:bldP spid="58467" grpId="0" animBg="1"/>
      <p:bldP spid="58465" grpId="0"/>
      <p:bldP spid="58468" grpId="0"/>
      <p:bldP spid="58469" grpId="0" animBg="1"/>
      <p:bldP spid="58470" grpId="0" animBg="1"/>
      <p:bldP spid="58471" grpId="0"/>
      <p:bldP spid="58472" grpId="0" animBg="1"/>
      <p:bldP spid="58473" grpId="0" animBg="1"/>
      <p:bldP spid="58474"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0" y="0"/>
            <a:ext cx="7315200" cy="1154097"/>
          </a:xfrm>
        </p:spPr>
        <p:txBody>
          <a:bodyPr/>
          <a:lstStyle/>
          <a:p>
            <a:r>
              <a:rPr lang="de-DE" altLang="en-US" dirty="0" err="1"/>
              <a:t>Rôle</a:t>
            </a:r>
            <a:r>
              <a:rPr lang="de-DE" altLang="en-US" dirty="0"/>
              <a:t> </a:t>
            </a:r>
            <a:r>
              <a:rPr lang="de-DE" altLang="en-US" dirty="0" err="1"/>
              <a:t>of</a:t>
            </a:r>
            <a:r>
              <a:rPr lang="de-DE" altLang="en-US" dirty="0"/>
              <a:t> </a:t>
            </a:r>
            <a:r>
              <a:rPr lang="de-DE" altLang="en-US" dirty="0" err="1"/>
              <a:t>the</a:t>
            </a:r>
            <a:r>
              <a:rPr lang="de-DE" altLang="en-US" dirty="0"/>
              <a:t> imperial </a:t>
            </a:r>
            <a:r>
              <a:rPr lang="de-DE" altLang="en-US" dirty="0" err="1"/>
              <a:t>cult</a:t>
            </a:r>
            <a:endParaRPr lang="de-DE" altLang="en-US" dirty="0"/>
          </a:p>
        </p:txBody>
      </p:sp>
      <p:sp>
        <p:nvSpPr>
          <p:cNvPr id="64515" name="Rectangle 3"/>
          <p:cNvSpPr>
            <a:spLocks noGrp="1" noChangeArrowheads="1"/>
          </p:cNvSpPr>
          <p:nvPr>
            <p:ph type="body" idx="1"/>
          </p:nvPr>
        </p:nvSpPr>
        <p:spPr>
          <a:xfrm>
            <a:off x="304800" y="1066800"/>
            <a:ext cx="8229600" cy="4572000"/>
          </a:xfrm>
        </p:spPr>
        <p:txBody>
          <a:bodyPr>
            <a:normAutofit/>
          </a:bodyPr>
          <a:lstStyle/>
          <a:p>
            <a:pPr>
              <a:buFontTx/>
              <a:buNone/>
            </a:pPr>
            <a:r>
              <a:rPr lang="de-DE" altLang="en-US" dirty="0"/>
              <a:t>N</a:t>
            </a:r>
            <a:r>
              <a:rPr lang="de-DE" altLang="en-US" dirty="0">
                <a:latin typeface="Times New Roman" panose="02020603050405020304" pitchFamily="18" charset="0"/>
              </a:rPr>
              <a:t>î</a:t>
            </a:r>
            <a:r>
              <a:rPr lang="de-DE" altLang="en-US" dirty="0"/>
              <a:t>mes: 23 </a:t>
            </a:r>
            <a:r>
              <a:rPr lang="de-DE" altLang="en-US" dirty="0" err="1"/>
              <a:t>flamines</a:t>
            </a:r>
            <a:r>
              <a:rPr lang="de-DE" altLang="en-US" dirty="0"/>
              <a:t> + 71 </a:t>
            </a:r>
            <a:r>
              <a:rPr lang="de-DE" altLang="en-US" dirty="0" err="1"/>
              <a:t>seviri</a:t>
            </a:r>
            <a:r>
              <a:rPr lang="de-DE" altLang="en-US" dirty="0"/>
              <a:t> + </a:t>
            </a:r>
            <a:r>
              <a:rPr lang="de-DE" altLang="en-US" i="1" dirty="0" err="1"/>
              <a:t>chora</a:t>
            </a:r>
            <a:endParaRPr lang="de-DE" altLang="en-US" i="1" dirty="0"/>
          </a:p>
          <a:p>
            <a:pPr>
              <a:buFontTx/>
              <a:buNone/>
            </a:pPr>
            <a:r>
              <a:rPr lang="de-DE" altLang="en-US" i="1" dirty="0" err="1"/>
              <a:t>Flamines</a:t>
            </a:r>
            <a:r>
              <a:rPr lang="de-DE" altLang="en-US" i="1" dirty="0"/>
              <a:t> in N</a:t>
            </a:r>
            <a:r>
              <a:rPr lang="de-DE" altLang="en-US" i="1" dirty="0">
                <a:latin typeface="Times New Roman" panose="02020603050405020304" pitchFamily="18" charset="0"/>
              </a:rPr>
              <a:t>î</a:t>
            </a:r>
            <a:r>
              <a:rPr lang="de-DE" altLang="en-US" i="1" dirty="0"/>
              <a:t>mes: 85% </a:t>
            </a:r>
            <a:r>
              <a:rPr lang="de-DE" altLang="en-US" i="1" dirty="0" err="1"/>
              <a:t>epitaphs</a:t>
            </a:r>
            <a:r>
              <a:rPr lang="de-DE" altLang="en-US" i="1" dirty="0"/>
              <a:t>, 15% </a:t>
            </a:r>
            <a:r>
              <a:rPr lang="de-DE" altLang="en-US" i="1" dirty="0" err="1"/>
              <a:t>honorary</a:t>
            </a:r>
            <a:r>
              <a:rPr lang="de-DE" altLang="en-US" i="1" dirty="0"/>
              <a:t> </a:t>
            </a:r>
            <a:r>
              <a:rPr lang="de-DE" altLang="en-US" i="1" dirty="0" err="1"/>
              <a:t>decrees</a:t>
            </a:r>
            <a:endParaRPr lang="de-DE" altLang="en-US" i="1" dirty="0"/>
          </a:p>
          <a:p>
            <a:pPr>
              <a:buFontTx/>
              <a:buNone/>
            </a:pPr>
            <a:r>
              <a:rPr lang="de-DE" altLang="en-US" i="1" dirty="0" err="1"/>
              <a:t>Very</a:t>
            </a:r>
            <a:r>
              <a:rPr lang="de-DE" altLang="en-US" i="1" dirty="0"/>
              <a:t> </a:t>
            </a:r>
            <a:r>
              <a:rPr lang="de-DE" altLang="en-US" i="1" dirty="0" err="1"/>
              <a:t>rarely</a:t>
            </a:r>
            <a:r>
              <a:rPr lang="de-DE" altLang="en-US" i="1" dirty="0"/>
              <a:t> in </a:t>
            </a:r>
            <a:r>
              <a:rPr lang="de-DE" altLang="en-US" i="1" dirty="0" err="1"/>
              <a:t>Gallia</a:t>
            </a:r>
            <a:r>
              <a:rPr lang="de-DE" altLang="en-US" i="1" dirty="0"/>
              <a:t> </a:t>
            </a:r>
            <a:r>
              <a:rPr lang="de-DE" altLang="en-US" i="1" dirty="0" err="1"/>
              <a:t>Narbonensis</a:t>
            </a:r>
            <a:r>
              <a:rPr lang="de-DE" altLang="en-US" i="1" dirty="0"/>
              <a:t>: </a:t>
            </a:r>
            <a:r>
              <a:rPr lang="de-DE" altLang="en-US" i="1" dirty="0" err="1"/>
              <a:t>religious</a:t>
            </a:r>
            <a:r>
              <a:rPr lang="de-DE" altLang="en-US" i="1" dirty="0"/>
              <a:t> </a:t>
            </a:r>
            <a:r>
              <a:rPr lang="de-DE" altLang="en-US" i="1" dirty="0" err="1"/>
              <a:t>involvement</a:t>
            </a:r>
            <a:endParaRPr lang="de-DE" altLang="en-US" i="1" dirty="0"/>
          </a:p>
        </p:txBody>
      </p:sp>
      <p:pic>
        <p:nvPicPr>
          <p:cNvPr id="64516" name="Picture 4" descr="C:\Dokumente und Einstellungen\All Users\Dokumente\Eigene Bilder\Kodak Pictures\2007-05-22\Nîmes VIviri 000_0078.jpg"/>
          <p:cNvPicPr>
            <a:picLocks noChangeAspect="1" noChangeArrowheads="1"/>
          </p:cNvPicPr>
          <p:nvPr/>
        </p:nvPicPr>
        <p:blipFill>
          <a:blip r:embed="rId2" cstate="print">
            <a:extLst>
              <a:ext uri="{28A0092B-C50C-407E-A947-70E740481C1C}">
                <a14:useLocalDpi xmlns:a14="http://schemas.microsoft.com/office/drawing/2010/main" val="0"/>
              </a:ext>
            </a:extLst>
          </a:blip>
          <a:srcRect l="5186" r="19611"/>
          <a:stretch>
            <a:fillRect/>
          </a:stretch>
        </p:blipFill>
        <p:spPr bwMode="auto">
          <a:xfrm>
            <a:off x="161132" y="2775191"/>
            <a:ext cx="2209800" cy="3916362"/>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4517" name="Picture 5" descr="C:\Dokumente und Einstellungen\All Users\Dokumente\Eigene Bilder\Kodak Pictures\2007-05-22\Nîmes seuiri Augustales 000_0073.jpg"/>
          <p:cNvPicPr>
            <a:picLocks noChangeAspect="1" noChangeArrowheads="1"/>
          </p:cNvPicPr>
          <p:nvPr/>
        </p:nvPicPr>
        <p:blipFill>
          <a:blip r:embed="rId3" cstate="print">
            <a:extLst>
              <a:ext uri="{28A0092B-C50C-407E-A947-70E740481C1C}">
                <a14:useLocalDpi xmlns:a14="http://schemas.microsoft.com/office/drawing/2010/main" val="0"/>
              </a:ext>
            </a:extLst>
          </a:blip>
          <a:srcRect l="20589" r="8824"/>
          <a:stretch>
            <a:fillRect/>
          </a:stretch>
        </p:blipFill>
        <p:spPr bwMode="auto">
          <a:xfrm>
            <a:off x="2514600" y="2766368"/>
            <a:ext cx="3657600" cy="3887787"/>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4518" name="Picture 6" descr="C:\Dokumente und Einstellungen\Ralph\Eigene Dateien\CORPUS NARBONENSIS\Nîmes\NIMES Epitaph Museum Small.JPG"/>
          <p:cNvPicPr>
            <a:picLocks noChangeAspect="1" noChangeArrowheads="1"/>
          </p:cNvPicPr>
          <p:nvPr/>
        </p:nvPicPr>
        <p:blipFill>
          <a:blip r:embed="rId4">
            <a:extLst>
              <a:ext uri="{28A0092B-C50C-407E-A947-70E740481C1C}">
                <a14:useLocalDpi xmlns:a14="http://schemas.microsoft.com/office/drawing/2010/main" val="0"/>
              </a:ext>
            </a:extLst>
          </a:blip>
          <a:srcRect l="16043" r="13368"/>
          <a:stretch>
            <a:fillRect/>
          </a:stretch>
        </p:blipFill>
        <p:spPr bwMode="auto">
          <a:xfrm>
            <a:off x="6342063" y="2796895"/>
            <a:ext cx="2039937" cy="384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4495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64516"/>
                                        </p:tgtEl>
                                        <p:attrNameLst>
                                          <p:attrName>style.visibility</p:attrName>
                                        </p:attrNameLst>
                                      </p:cBhvr>
                                      <p:to>
                                        <p:strVal val="visible"/>
                                      </p:to>
                                    </p:set>
                                    <p:animEffect transition="in" filter="randombar(horizontal)">
                                      <p:cBhvr>
                                        <p:cTn id="7" dur="500"/>
                                        <p:tgtEl>
                                          <p:spTgt spid="64516"/>
                                        </p:tgtEl>
                                      </p:cBhvr>
                                    </p:animEffect>
                                  </p:childTnLst>
                                </p:cTn>
                              </p:par>
                            </p:childTnLst>
                          </p:cTn>
                        </p:par>
                        <p:par>
                          <p:cTn id="8" fill="hold" nodeType="afterGroup">
                            <p:stCondLst>
                              <p:cond delay="500"/>
                            </p:stCondLst>
                            <p:childTnLst>
                              <p:par>
                                <p:cTn id="9" presetID="14" presetClass="entr" presetSubtype="10" fill="hold" nodeType="afterEffect">
                                  <p:stCondLst>
                                    <p:cond delay="0"/>
                                  </p:stCondLst>
                                  <p:childTnLst>
                                    <p:set>
                                      <p:cBhvr>
                                        <p:cTn id="10" dur="1" fill="hold">
                                          <p:stCondLst>
                                            <p:cond delay="0"/>
                                          </p:stCondLst>
                                        </p:cTn>
                                        <p:tgtEl>
                                          <p:spTgt spid="64517"/>
                                        </p:tgtEl>
                                        <p:attrNameLst>
                                          <p:attrName>style.visibility</p:attrName>
                                        </p:attrNameLst>
                                      </p:cBhvr>
                                      <p:to>
                                        <p:strVal val="visible"/>
                                      </p:to>
                                    </p:set>
                                    <p:animEffect transition="in" filter="randombar(horizontal)">
                                      <p:cBhvr>
                                        <p:cTn id="11" dur="500"/>
                                        <p:tgtEl>
                                          <p:spTgt spid="64517"/>
                                        </p:tgtEl>
                                      </p:cBhvr>
                                    </p:animEffect>
                                  </p:childTnLst>
                                </p:cTn>
                              </p:par>
                            </p:childTnLst>
                          </p:cTn>
                        </p:par>
                        <p:par>
                          <p:cTn id="12" fill="hold" nodeType="afterGroup">
                            <p:stCondLst>
                              <p:cond delay="1000"/>
                            </p:stCondLst>
                            <p:childTnLst>
                              <p:par>
                                <p:cTn id="13" presetID="14" presetClass="entr" presetSubtype="10" fill="hold" nodeType="afterEffect">
                                  <p:stCondLst>
                                    <p:cond delay="0"/>
                                  </p:stCondLst>
                                  <p:childTnLst>
                                    <p:set>
                                      <p:cBhvr>
                                        <p:cTn id="14" dur="1" fill="hold">
                                          <p:stCondLst>
                                            <p:cond delay="0"/>
                                          </p:stCondLst>
                                        </p:cTn>
                                        <p:tgtEl>
                                          <p:spTgt spid="64518"/>
                                        </p:tgtEl>
                                        <p:attrNameLst>
                                          <p:attrName>style.visibility</p:attrName>
                                        </p:attrNameLst>
                                      </p:cBhvr>
                                      <p:to>
                                        <p:strVal val="visible"/>
                                      </p:to>
                                    </p:set>
                                    <p:animEffect transition="in" filter="randombar(horizontal)">
                                      <p:cBhvr>
                                        <p:cTn id="15" dur="500"/>
                                        <p:tgtEl>
                                          <p:spTgt spid="645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ChangeArrowheads="1"/>
          </p:cNvSpPr>
          <p:nvPr/>
        </p:nvSpPr>
        <p:spPr bwMode="auto">
          <a:xfrm>
            <a:off x="107504" y="188640"/>
            <a:ext cx="80010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kumimoji="1" sz="2400">
                <a:solidFill>
                  <a:schemeClr val="tx1"/>
                </a:solidFill>
                <a:latin typeface="Times New Roman" panose="02020603050405020304" pitchFamily="18" charset="0"/>
                <a:cs typeface="Times New Roman" panose="02020603050405020304" pitchFamily="18" charset="0"/>
              </a:defRPr>
            </a:lvl1pPr>
            <a:lvl2pPr>
              <a:defRPr kumimoji="1" sz="2400">
                <a:solidFill>
                  <a:schemeClr val="tx1"/>
                </a:solidFill>
                <a:latin typeface="Times New Roman" panose="02020603050405020304" pitchFamily="18" charset="0"/>
                <a:cs typeface="Times New Roman" panose="02020603050405020304" pitchFamily="18" charset="0"/>
              </a:defRPr>
            </a:lvl2pPr>
            <a:lvl3pPr>
              <a:defRPr kumimoji="1" sz="2400">
                <a:solidFill>
                  <a:schemeClr val="tx1"/>
                </a:solidFill>
                <a:latin typeface="Times New Roman" panose="02020603050405020304" pitchFamily="18" charset="0"/>
                <a:cs typeface="Times New Roman" panose="02020603050405020304" pitchFamily="18" charset="0"/>
              </a:defRPr>
            </a:lvl3pPr>
            <a:lvl4pPr>
              <a:defRPr kumimoji="1" sz="2400">
                <a:solidFill>
                  <a:schemeClr val="tx1"/>
                </a:solidFill>
                <a:latin typeface="Times New Roman" panose="02020603050405020304" pitchFamily="18" charset="0"/>
                <a:cs typeface="Times New Roman" panose="02020603050405020304" pitchFamily="18" charset="0"/>
              </a:defRPr>
            </a:lvl4pPr>
            <a:lvl5pPr>
              <a:defRPr kumimoji="1" sz="2400">
                <a:solidFill>
                  <a:schemeClr val="tx1"/>
                </a:solidFill>
                <a:latin typeface="Times New Roman" panose="02020603050405020304" pitchFamily="18" charset="0"/>
                <a:cs typeface="Times New Roman" panose="02020603050405020304" pitchFamily="18" charset="0"/>
              </a:defRPr>
            </a:lvl5pPr>
            <a:lvl6pPr marL="4572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9144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1371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18288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r>
              <a:rPr kumimoji="0" lang="de-DE" altLang="en-US" sz="3600" dirty="0" err="1">
                <a:solidFill>
                  <a:schemeClr val="tx2"/>
                </a:solidFill>
                <a:latin typeface="Tahoma" panose="020B0604030504040204" pitchFamily="34" charset="0"/>
              </a:rPr>
              <a:t>Nemausus</a:t>
            </a:r>
            <a:endParaRPr kumimoji="0" lang="de-DE" altLang="en-US" sz="3600" dirty="0">
              <a:solidFill>
                <a:schemeClr val="tx2"/>
              </a:solidFill>
              <a:latin typeface="Tahoma" panose="020B0604030504040204" pitchFamily="34" charset="0"/>
            </a:endParaRPr>
          </a:p>
        </p:txBody>
      </p:sp>
      <p:pic>
        <p:nvPicPr>
          <p:cNvPr id="114691" name="Picture 3" descr="C:\Dokumente und Einstellungen\Ralph\Eigene Dateien\CORPUS NARBONENSIS\Nîmes\NIMES gallo-grec SMAL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3400" y="2476500"/>
            <a:ext cx="2720975" cy="39243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114692" name="Picture 4" descr="C:\Dokumente und Einstellungen\Ralph\Eigene Dateien\Nîmes pre-Roman sculpture 000_008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29000" y="2438400"/>
            <a:ext cx="2879725" cy="38401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114693" name="Picture 5" descr="D:\Narbonensis Dokumente Downloads\Nîmes Augusteum taureau acéphale.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00800" y="2438400"/>
            <a:ext cx="2311400" cy="3352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114694" name="Rectangle 6"/>
          <p:cNvSpPr>
            <a:spLocks noChangeArrowheads="1"/>
          </p:cNvSpPr>
          <p:nvPr/>
        </p:nvSpPr>
        <p:spPr bwMode="auto">
          <a:xfrm>
            <a:off x="304800" y="914400"/>
            <a:ext cx="5029200" cy="2438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spcBef>
                <a:spcPct val="20000"/>
              </a:spcBef>
              <a:buClr>
                <a:schemeClr val="accent1"/>
              </a:buClr>
              <a:buFontTx/>
              <a:buChar char="•"/>
            </a:pPr>
            <a:r>
              <a:rPr kumimoji="0" lang="de-DE" altLang="en-US" sz="2000">
                <a:solidFill>
                  <a:schemeClr val="accent1"/>
                </a:solidFill>
                <a:effectLst>
                  <a:outerShdw blurRad="38100" dist="38100" dir="2700000" algn="tl">
                    <a:srgbClr val="FFFFFF"/>
                  </a:outerShdw>
                </a:effectLst>
                <a:latin typeface="Tahoma" panose="020B0604030504040204" pitchFamily="34" charset="0"/>
              </a:rPr>
              <a:t>Iron Age oppidum</a:t>
            </a:r>
          </a:p>
          <a:p>
            <a:pPr>
              <a:spcBef>
                <a:spcPct val="20000"/>
              </a:spcBef>
              <a:buClr>
                <a:schemeClr val="accent1"/>
              </a:buClr>
              <a:buFontTx/>
              <a:buChar char="•"/>
            </a:pPr>
            <a:r>
              <a:rPr kumimoji="0" lang="de-DE" altLang="en-US" sz="2000">
                <a:solidFill>
                  <a:schemeClr val="accent1"/>
                </a:solidFill>
                <a:effectLst>
                  <a:outerShdw blurRad="38100" dist="38100" dir="2700000" algn="tl">
                    <a:srgbClr val="FFFFFF"/>
                  </a:outerShdw>
                </a:effectLst>
                <a:latin typeface="Tahoma" panose="020B0604030504040204" pitchFamily="34" charset="0"/>
              </a:rPr>
              <a:t>Iron Age cult place</a:t>
            </a:r>
            <a:br>
              <a:rPr kumimoji="0" lang="de-DE" altLang="en-US" sz="2000">
                <a:solidFill>
                  <a:schemeClr val="accent1"/>
                </a:solidFill>
                <a:effectLst>
                  <a:outerShdw blurRad="38100" dist="38100" dir="2700000" algn="tl">
                    <a:srgbClr val="FFFFFF"/>
                  </a:outerShdw>
                </a:effectLst>
                <a:latin typeface="Tahoma" panose="020B0604030504040204" pitchFamily="34" charset="0"/>
              </a:rPr>
            </a:br>
            <a:r>
              <a:rPr kumimoji="0" lang="de-DE" altLang="en-US" sz="2000">
                <a:solidFill>
                  <a:schemeClr val="accent1"/>
                </a:solidFill>
                <a:effectLst>
                  <a:outerShdw blurRad="38100" dist="38100" dir="2700000" algn="tl">
                    <a:srgbClr val="FFFFFF"/>
                  </a:outerShdw>
                </a:effectLst>
                <a:latin typeface="Tahoma" panose="020B0604030504040204" pitchFamily="34" charset="0"/>
              </a:rPr>
              <a:t>monumentalised</a:t>
            </a:r>
            <a:br>
              <a:rPr kumimoji="0" lang="de-DE" altLang="en-US" sz="2000">
                <a:solidFill>
                  <a:schemeClr val="accent1"/>
                </a:solidFill>
                <a:effectLst>
                  <a:outerShdw blurRad="38100" dist="38100" dir="2700000" algn="tl">
                    <a:srgbClr val="FFFFFF"/>
                  </a:outerShdw>
                </a:effectLst>
                <a:latin typeface="Tahoma" panose="020B0604030504040204" pitchFamily="34" charset="0"/>
              </a:rPr>
            </a:br>
            <a:r>
              <a:rPr kumimoji="0" lang="de-DE" altLang="en-US" sz="2000">
                <a:solidFill>
                  <a:schemeClr val="accent1"/>
                </a:solidFill>
                <a:effectLst>
                  <a:outerShdw blurRad="38100" dist="38100" dir="2700000" algn="tl">
                    <a:srgbClr val="FFFFFF"/>
                  </a:outerShdw>
                </a:effectLst>
                <a:latin typeface="Tahoma" panose="020B0604030504040204" pitchFamily="34" charset="0"/>
              </a:rPr>
              <a:t>c. 100 BC</a:t>
            </a:r>
          </a:p>
        </p:txBody>
      </p:sp>
    </p:spTree>
    <p:extLst>
      <p:ext uri="{BB962C8B-B14F-4D97-AF65-F5344CB8AC3E}">
        <p14:creationId xmlns:p14="http://schemas.microsoft.com/office/powerpoint/2010/main" val="186308720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114693"/>
                                        </p:tgtEl>
                                        <p:attrNameLst>
                                          <p:attrName>style.visibility</p:attrName>
                                        </p:attrNameLst>
                                      </p:cBhvr>
                                      <p:to>
                                        <p:strVal val="visible"/>
                                      </p:to>
                                    </p:set>
                                    <p:animEffect transition="in" filter="randombar(horizontal)">
                                      <p:cBhvr>
                                        <p:cTn id="7" dur="500"/>
                                        <p:tgtEl>
                                          <p:spTgt spid="114693"/>
                                        </p:tgtEl>
                                      </p:cBhvr>
                                    </p:animEffect>
                                  </p:childTnLst>
                                </p:cTn>
                              </p:par>
                            </p:childTnLst>
                          </p:cTn>
                        </p:par>
                        <p:par>
                          <p:cTn id="8" fill="hold" nodeType="afterGroup">
                            <p:stCondLst>
                              <p:cond delay="500"/>
                            </p:stCondLst>
                            <p:childTnLst>
                              <p:par>
                                <p:cTn id="9" presetID="14" presetClass="entr" presetSubtype="10" fill="hold" nodeType="afterEffect">
                                  <p:stCondLst>
                                    <p:cond delay="0"/>
                                  </p:stCondLst>
                                  <p:childTnLst>
                                    <p:set>
                                      <p:cBhvr>
                                        <p:cTn id="10" dur="1" fill="hold">
                                          <p:stCondLst>
                                            <p:cond delay="0"/>
                                          </p:stCondLst>
                                        </p:cTn>
                                        <p:tgtEl>
                                          <p:spTgt spid="114692"/>
                                        </p:tgtEl>
                                        <p:attrNameLst>
                                          <p:attrName>style.visibility</p:attrName>
                                        </p:attrNameLst>
                                      </p:cBhvr>
                                      <p:to>
                                        <p:strVal val="visible"/>
                                      </p:to>
                                    </p:set>
                                    <p:animEffect transition="in" filter="randombar(horizontal)">
                                      <p:cBhvr>
                                        <p:cTn id="11" dur="500"/>
                                        <p:tgtEl>
                                          <p:spTgt spid="114692"/>
                                        </p:tgtEl>
                                      </p:cBhvr>
                                    </p:animEffect>
                                  </p:childTnLst>
                                </p:cTn>
                              </p:par>
                            </p:childTnLst>
                          </p:cTn>
                        </p:par>
                        <p:par>
                          <p:cTn id="12" fill="hold" nodeType="afterGroup">
                            <p:stCondLst>
                              <p:cond delay="1000"/>
                            </p:stCondLst>
                            <p:childTnLst>
                              <p:par>
                                <p:cTn id="13" presetID="14" presetClass="entr" presetSubtype="10" fill="hold" nodeType="afterEffect">
                                  <p:stCondLst>
                                    <p:cond delay="0"/>
                                  </p:stCondLst>
                                  <p:childTnLst>
                                    <p:set>
                                      <p:cBhvr>
                                        <p:cTn id="14" dur="1" fill="hold">
                                          <p:stCondLst>
                                            <p:cond delay="0"/>
                                          </p:stCondLst>
                                        </p:cTn>
                                        <p:tgtEl>
                                          <p:spTgt spid="114691"/>
                                        </p:tgtEl>
                                        <p:attrNameLst>
                                          <p:attrName>style.visibility</p:attrName>
                                        </p:attrNameLst>
                                      </p:cBhvr>
                                      <p:to>
                                        <p:strVal val="visible"/>
                                      </p:to>
                                    </p:set>
                                    <p:animEffect transition="in" filter="randombar(horizontal)">
                                      <p:cBhvr>
                                        <p:cTn id="15" dur="500"/>
                                        <p:tgtEl>
                                          <p:spTgt spid="1146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80" name="Picture 4" descr="C:\Dokumente und Einstellungen\Ralph\Eigene Dateien\HABIL 2007\Photos NEMAUSUS\MAP Nîmes CAG 30 1 fig 63.jpg"/>
          <p:cNvPicPr>
            <a:picLocks noChangeAspect="1" noChangeArrowheads="1"/>
          </p:cNvPicPr>
          <p:nvPr/>
        </p:nvPicPr>
        <p:blipFill>
          <a:blip r:embed="rId2">
            <a:lum bright="-12000" contrast="12000"/>
            <a:extLst>
              <a:ext uri="{28A0092B-C50C-407E-A947-70E740481C1C}">
                <a14:useLocalDpi xmlns:a14="http://schemas.microsoft.com/office/drawing/2010/main" val="0"/>
              </a:ext>
            </a:extLst>
          </a:blip>
          <a:srcRect/>
          <a:stretch>
            <a:fillRect/>
          </a:stretch>
        </p:blipFill>
        <p:spPr bwMode="auto">
          <a:xfrm>
            <a:off x="2895600" y="1049338"/>
            <a:ext cx="5867400" cy="5427662"/>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50185" name="Picture 9" descr="C:\Dokumente und Einstellungen\Ralph\Eigene Dateien\CORPUS NARBONENSIS\Nîmes\NIMES gallo-grec SMAL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3400" y="2476500"/>
            <a:ext cx="2720975" cy="39243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50187" name="Rectangle 11"/>
          <p:cNvSpPr>
            <a:spLocks noChangeArrowheads="1"/>
          </p:cNvSpPr>
          <p:nvPr/>
        </p:nvSpPr>
        <p:spPr bwMode="auto">
          <a:xfrm>
            <a:off x="304800" y="914400"/>
            <a:ext cx="5029200" cy="2438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spcBef>
                <a:spcPct val="20000"/>
              </a:spcBef>
              <a:buClr>
                <a:schemeClr val="accent1"/>
              </a:buClr>
              <a:buFontTx/>
              <a:buChar char="•"/>
            </a:pPr>
            <a:r>
              <a:rPr kumimoji="0" lang="de-DE" altLang="en-US" sz="2000" dirty="0">
                <a:solidFill>
                  <a:schemeClr val="accent1"/>
                </a:solidFill>
                <a:effectLst>
                  <a:outerShdw blurRad="38100" dist="38100" dir="2700000" algn="tl">
                    <a:srgbClr val="FFFFFF"/>
                  </a:outerShdw>
                </a:effectLst>
                <a:latin typeface="Tahoma" panose="020B0604030504040204" pitchFamily="34" charset="0"/>
              </a:rPr>
              <a:t>Iron Age </a:t>
            </a:r>
            <a:r>
              <a:rPr kumimoji="0" lang="de-DE" altLang="en-US" sz="2000" dirty="0" err="1">
                <a:solidFill>
                  <a:schemeClr val="accent1"/>
                </a:solidFill>
                <a:effectLst>
                  <a:outerShdw blurRad="38100" dist="38100" dir="2700000" algn="tl">
                    <a:srgbClr val="FFFFFF"/>
                  </a:outerShdw>
                </a:effectLst>
                <a:latin typeface="Tahoma" panose="020B0604030504040204" pitchFamily="34" charset="0"/>
              </a:rPr>
              <a:t>oppidum</a:t>
            </a:r>
            <a:endParaRPr kumimoji="0" lang="de-DE" altLang="en-US" sz="2000" dirty="0">
              <a:solidFill>
                <a:schemeClr val="accent1"/>
              </a:solidFill>
              <a:effectLst>
                <a:outerShdw blurRad="38100" dist="38100" dir="2700000" algn="tl">
                  <a:srgbClr val="FFFFFF"/>
                </a:outerShdw>
              </a:effectLst>
              <a:latin typeface="Tahoma" panose="020B0604030504040204" pitchFamily="34" charset="0"/>
            </a:endParaRPr>
          </a:p>
          <a:p>
            <a:pPr>
              <a:spcBef>
                <a:spcPct val="20000"/>
              </a:spcBef>
              <a:buClr>
                <a:schemeClr val="accent1"/>
              </a:buClr>
              <a:buFontTx/>
              <a:buChar char="•"/>
            </a:pPr>
            <a:r>
              <a:rPr kumimoji="0" lang="de-DE" altLang="en-US" sz="2000" dirty="0">
                <a:solidFill>
                  <a:schemeClr val="accent1"/>
                </a:solidFill>
                <a:effectLst>
                  <a:outerShdw blurRad="38100" dist="38100" dir="2700000" algn="tl">
                    <a:srgbClr val="FFFFFF"/>
                  </a:outerShdw>
                </a:effectLst>
                <a:latin typeface="Tahoma" panose="020B0604030504040204" pitchFamily="34" charset="0"/>
              </a:rPr>
              <a:t>Iron Age </a:t>
            </a:r>
            <a:r>
              <a:rPr kumimoji="0" lang="de-DE" altLang="en-US" sz="2000" dirty="0" err="1">
                <a:solidFill>
                  <a:schemeClr val="accent1"/>
                </a:solidFill>
                <a:effectLst>
                  <a:outerShdw blurRad="38100" dist="38100" dir="2700000" algn="tl">
                    <a:srgbClr val="FFFFFF"/>
                  </a:outerShdw>
                </a:effectLst>
                <a:latin typeface="Tahoma" panose="020B0604030504040204" pitchFamily="34" charset="0"/>
              </a:rPr>
              <a:t>cult</a:t>
            </a:r>
            <a:r>
              <a:rPr kumimoji="0" lang="de-DE" altLang="en-US" sz="2000" dirty="0">
                <a:solidFill>
                  <a:schemeClr val="accent1"/>
                </a:solidFill>
                <a:effectLst>
                  <a:outerShdw blurRad="38100" dist="38100" dir="2700000" algn="tl">
                    <a:srgbClr val="FFFFFF"/>
                  </a:outerShdw>
                </a:effectLst>
                <a:latin typeface="Tahoma" panose="020B0604030504040204" pitchFamily="34" charset="0"/>
              </a:rPr>
              <a:t> </a:t>
            </a:r>
            <a:r>
              <a:rPr kumimoji="0" lang="de-DE" altLang="en-US" sz="2000" dirty="0" err="1">
                <a:solidFill>
                  <a:schemeClr val="accent1"/>
                </a:solidFill>
                <a:effectLst>
                  <a:outerShdw blurRad="38100" dist="38100" dir="2700000" algn="tl">
                    <a:srgbClr val="FFFFFF"/>
                  </a:outerShdw>
                </a:effectLst>
                <a:latin typeface="Tahoma" panose="020B0604030504040204" pitchFamily="34" charset="0"/>
              </a:rPr>
              <a:t>place</a:t>
            </a:r>
            <a:br>
              <a:rPr kumimoji="0" lang="de-DE" altLang="en-US" sz="2000" dirty="0">
                <a:solidFill>
                  <a:schemeClr val="accent1"/>
                </a:solidFill>
                <a:effectLst>
                  <a:outerShdw blurRad="38100" dist="38100" dir="2700000" algn="tl">
                    <a:srgbClr val="FFFFFF"/>
                  </a:outerShdw>
                </a:effectLst>
                <a:latin typeface="Tahoma" panose="020B0604030504040204" pitchFamily="34" charset="0"/>
              </a:rPr>
            </a:br>
            <a:r>
              <a:rPr kumimoji="0" lang="de-DE" altLang="en-US" sz="2000" dirty="0" err="1">
                <a:solidFill>
                  <a:schemeClr val="accent1"/>
                </a:solidFill>
                <a:effectLst>
                  <a:outerShdw blurRad="38100" dist="38100" dir="2700000" algn="tl">
                    <a:srgbClr val="FFFFFF"/>
                  </a:outerShdw>
                </a:effectLst>
                <a:latin typeface="Tahoma" panose="020B0604030504040204" pitchFamily="34" charset="0"/>
              </a:rPr>
              <a:t>monumentalised</a:t>
            </a:r>
            <a:br>
              <a:rPr kumimoji="0" lang="de-DE" altLang="en-US" sz="2000" dirty="0">
                <a:solidFill>
                  <a:schemeClr val="accent1"/>
                </a:solidFill>
                <a:effectLst>
                  <a:outerShdw blurRad="38100" dist="38100" dir="2700000" algn="tl">
                    <a:srgbClr val="FFFFFF"/>
                  </a:outerShdw>
                </a:effectLst>
                <a:latin typeface="Tahoma" panose="020B0604030504040204" pitchFamily="34" charset="0"/>
              </a:rPr>
            </a:br>
            <a:r>
              <a:rPr kumimoji="0" lang="de-DE" altLang="en-US" sz="2000" dirty="0">
                <a:solidFill>
                  <a:schemeClr val="accent1"/>
                </a:solidFill>
                <a:effectLst>
                  <a:outerShdw blurRad="38100" dist="38100" dir="2700000" algn="tl">
                    <a:srgbClr val="FFFFFF"/>
                  </a:outerShdw>
                </a:effectLst>
                <a:latin typeface="Tahoma" panose="020B0604030504040204" pitchFamily="34" charset="0"/>
              </a:rPr>
              <a:t>c. 100 BC</a:t>
            </a:r>
          </a:p>
        </p:txBody>
      </p:sp>
      <p:sp>
        <p:nvSpPr>
          <p:cNvPr id="50188" name="Oval 12"/>
          <p:cNvSpPr>
            <a:spLocks noChangeArrowheads="1"/>
          </p:cNvSpPr>
          <p:nvPr/>
        </p:nvSpPr>
        <p:spPr bwMode="auto">
          <a:xfrm>
            <a:off x="4572000" y="2286000"/>
            <a:ext cx="838200" cy="4572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0189" name="Oval 13"/>
          <p:cNvSpPr>
            <a:spLocks noChangeArrowheads="1"/>
          </p:cNvSpPr>
          <p:nvPr/>
        </p:nvSpPr>
        <p:spPr bwMode="auto">
          <a:xfrm>
            <a:off x="4191000" y="3429000"/>
            <a:ext cx="838200" cy="4572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0190" name="Text Box 14"/>
          <p:cNvSpPr txBox="1">
            <a:spLocks noChangeArrowheads="1"/>
          </p:cNvSpPr>
          <p:nvPr/>
        </p:nvSpPr>
        <p:spPr bwMode="auto">
          <a:xfrm>
            <a:off x="4953000" y="1905000"/>
            <a:ext cx="2514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1">
                <a:solidFill>
                  <a:schemeClr val="accent1"/>
                </a:solidFill>
                <a:effectLst>
                  <a:outerShdw blurRad="38100" dist="38100" dir="2700000" algn="tl">
                    <a:srgbClr val="FFFFFF"/>
                  </a:outerShdw>
                </a:effectLst>
                <a:latin typeface="Tahoma" panose="020B0604030504040204" pitchFamily="34" charset="0"/>
              </a:rPr>
              <a:t>TOUR MAGNE</a:t>
            </a:r>
          </a:p>
        </p:txBody>
      </p:sp>
      <p:sp>
        <p:nvSpPr>
          <p:cNvPr id="50191" name="Text Box 15"/>
          <p:cNvSpPr txBox="1">
            <a:spLocks noChangeArrowheads="1"/>
          </p:cNvSpPr>
          <p:nvPr/>
        </p:nvSpPr>
        <p:spPr bwMode="auto">
          <a:xfrm>
            <a:off x="2971800" y="3810000"/>
            <a:ext cx="2514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1">
                <a:solidFill>
                  <a:schemeClr val="accent1"/>
                </a:solidFill>
                <a:effectLst>
                  <a:outerShdw blurRad="38100" dist="38100" dir="2700000" algn="tl">
                    <a:srgbClr val="FFFFFF"/>
                  </a:outerShdw>
                </a:effectLst>
                <a:latin typeface="Tahoma" panose="020B0604030504040204" pitchFamily="34" charset="0"/>
              </a:rPr>
              <a:t>SPRING-SANCTUARY</a:t>
            </a:r>
          </a:p>
        </p:txBody>
      </p:sp>
      <p:sp>
        <p:nvSpPr>
          <p:cNvPr id="11" name="Rectangle 2"/>
          <p:cNvSpPr>
            <a:spLocks noChangeArrowheads="1"/>
          </p:cNvSpPr>
          <p:nvPr/>
        </p:nvSpPr>
        <p:spPr bwMode="auto">
          <a:xfrm>
            <a:off x="107504" y="188640"/>
            <a:ext cx="80010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kumimoji="1" sz="2400">
                <a:solidFill>
                  <a:schemeClr val="tx1"/>
                </a:solidFill>
                <a:latin typeface="Times New Roman" panose="02020603050405020304" pitchFamily="18" charset="0"/>
                <a:cs typeface="Times New Roman" panose="02020603050405020304" pitchFamily="18" charset="0"/>
              </a:defRPr>
            </a:lvl1pPr>
            <a:lvl2pPr>
              <a:defRPr kumimoji="1" sz="2400">
                <a:solidFill>
                  <a:schemeClr val="tx1"/>
                </a:solidFill>
                <a:latin typeface="Times New Roman" panose="02020603050405020304" pitchFamily="18" charset="0"/>
                <a:cs typeface="Times New Roman" panose="02020603050405020304" pitchFamily="18" charset="0"/>
              </a:defRPr>
            </a:lvl2pPr>
            <a:lvl3pPr>
              <a:defRPr kumimoji="1" sz="2400">
                <a:solidFill>
                  <a:schemeClr val="tx1"/>
                </a:solidFill>
                <a:latin typeface="Times New Roman" panose="02020603050405020304" pitchFamily="18" charset="0"/>
                <a:cs typeface="Times New Roman" panose="02020603050405020304" pitchFamily="18" charset="0"/>
              </a:defRPr>
            </a:lvl3pPr>
            <a:lvl4pPr>
              <a:defRPr kumimoji="1" sz="2400">
                <a:solidFill>
                  <a:schemeClr val="tx1"/>
                </a:solidFill>
                <a:latin typeface="Times New Roman" panose="02020603050405020304" pitchFamily="18" charset="0"/>
                <a:cs typeface="Times New Roman" panose="02020603050405020304" pitchFamily="18" charset="0"/>
              </a:defRPr>
            </a:lvl4pPr>
            <a:lvl5pPr>
              <a:defRPr kumimoji="1" sz="2400">
                <a:solidFill>
                  <a:schemeClr val="tx1"/>
                </a:solidFill>
                <a:latin typeface="Times New Roman" panose="02020603050405020304" pitchFamily="18" charset="0"/>
                <a:cs typeface="Times New Roman" panose="02020603050405020304" pitchFamily="18" charset="0"/>
              </a:defRPr>
            </a:lvl5pPr>
            <a:lvl6pPr marL="4572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9144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1371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18288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r>
              <a:rPr kumimoji="0" lang="de-DE" altLang="en-US" sz="3600" dirty="0" err="1">
                <a:solidFill>
                  <a:schemeClr val="tx2"/>
                </a:solidFill>
                <a:latin typeface="Tahoma" panose="020B0604030504040204" pitchFamily="34" charset="0"/>
              </a:rPr>
              <a:t>Nemausus</a:t>
            </a:r>
            <a:endParaRPr kumimoji="0" lang="de-DE" altLang="en-US" sz="3600" dirty="0">
              <a:solidFill>
                <a:schemeClr val="tx2"/>
              </a:solidFill>
              <a:latin typeface="Tahoma" panose="020B0604030504040204" pitchFamily="34" charset="0"/>
            </a:endParaRPr>
          </a:p>
        </p:txBody>
      </p:sp>
    </p:spTree>
    <p:extLst>
      <p:ext uri="{BB962C8B-B14F-4D97-AF65-F5344CB8AC3E}">
        <p14:creationId xmlns:p14="http://schemas.microsoft.com/office/powerpoint/2010/main" val="882875345"/>
      </p:ext>
    </p:extLst>
  </p:cSld>
  <p:clrMapOvr>
    <a:masterClrMapping/>
  </p:clrMapOvr>
  <p:transition spd="slow">
    <p:randomBar dir="vert"/>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de-DE" altLang="en-US"/>
              <a:t>Nemausus</a:t>
            </a:r>
          </a:p>
        </p:txBody>
      </p:sp>
      <p:pic>
        <p:nvPicPr>
          <p:cNvPr id="61444" name="Picture 4" descr="C:\Dokumente und Einstellungen\All Users\Dokumente\Eigene Bilder\Kodak Pictures\2007-05-22\Nîmes MODEL OF TOWN.jpg"/>
          <p:cNvPicPr>
            <a:picLocks noChangeAspect="1" noChangeArrowheads="1"/>
          </p:cNvPicPr>
          <p:nvPr/>
        </p:nvPicPr>
        <p:blipFill>
          <a:blip r:embed="rId2">
            <a:lum bright="-24000" contrast="18000"/>
            <a:extLst>
              <a:ext uri="{28A0092B-C50C-407E-A947-70E740481C1C}">
                <a14:useLocalDpi xmlns:a14="http://schemas.microsoft.com/office/drawing/2010/main" val="0"/>
              </a:ext>
            </a:extLst>
          </a:blip>
          <a:srcRect/>
          <a:stretch>
            <a:fillRect/>
          </a:stretch>
        </p:blipFill>
        <p:spPr bwMode="auto">
          <a:xfrm>
            <a:off x="381000" y="914400"/>
            <a:ext cx="7391400" cy="5541963"/>
          </a:xfrm>
          <a:prstGeom prst="rect">
            <a:avLst/>
          </a:prstGeom>
          <a:noFill/>
          <a:extLst>
            <a:ext uri="{909E8E84-426E-40DD-AFC4-6F175D3DCCD1}">
              <a14:hiddenFill xmlns:a14="http://schemas.microsoft.com/office/drawing/2010/main">
                <a:solidFill>
                  <a:srgbClr val="FFFFFF"/>
                </a:solidFill>
              </a14:hiddenFill>
            </a:ext>
          </a:extLst>
        </p:spPr>
      </p:pic>
      <p:sp>
        <p:nvSpPr>
          <p:cNvPr id="61445" name="Oval 5"/>
          <p:cNvSpPr>
            <a:spLocks noChangeArrowheads="1"/>
          </p:cNvSpPr>
          <p:nvPr/>
        </p:nvSpPr>
        <p:spPr bwMode="auto">
          <a:xfrm>
            <a:off x="2895600" y="1676400"/>
            <a:ext cx="2057400" cy="12954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6" name="Oval 6"/>
          <p:cNvSpPr>
            <a:spLocks noChangeArrowheads="1"/>
          </p:cNvSpPr>
          <p:nvPr/>
        </p:nvSpPr>
        <p:spPr bwMode="auto">
          <a:xfrm>
            <a:off x="4191000" y="2971800"/>
            <a:ext cx="1143000" cy="6858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47" name="Text Box 7"/>
          <p:cNvSpPr txBox="1">
            <a:spLocks noChangeArrowheads="1"/>
          </p:cNvSpPr>
          <p:nvPr/>
        </p:nvSpPr>
        <p:spPr bwMode="auto">
          <a:xfrm>
            <a:off x="3124200" y="3124200"/>
            <a:ext cx="2895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1">
                <a:effectLst>
                  <a:outerShdw blurRad="38100" dist="38100" dir="2700000" algn="tl">
                    <a:srgbClr val="808080"/>
                  </a:outerShdw>
                </a:effectLst>
                <a:latin typeface="Tahoma" panose="020B0604030504040204" pitchFamily="34" charset="0"/>
              </a:rPr>
              <a:t>FORUM</a:t>
            </a:r>
            <a:br>
              <a:rPr lang="de-DE" altLang="en-US" b="1">
                <a:effectLst>
                  <a:outerShdw blurRad="38100" dist="38100" dir="2700000" algn="tl">
                    <a:srgbClr val="808080"/>
                  </a:outerShdw>
                </a:effectLst>
                <a:latin typeface="Tahoma" panose="020B0604030504040204" pitchFamily="34" charset="0"/>
              </a:rPr>
            </a:br>
            <a:r>
              <a:rPr lang="de-DE" altLang="en-US" b="1">
                <a:effectLst>
                  <a:outerShdw blurRad="38100" dist="38100" dir="2700000" algn="tl">
                    <a:srgbClr val="808080"/>
                  </a:outerShdw>
                </a:effectLst>
                <a:latin typeface="Tahoma" panose="020B0604030504040204" pitchFamily="34" charset="0"/>
              </a:rPr>
              <a:t>MAISON CARRÉE</a:t>
            </a:r>
          </a:p>
        </p:txBody>
      </p:sp>
      <p:sp>
        <p:nvSpPr>
          <p:cNvPr id="61449" name="Oval 9"/>
          <p:cNvSpPr>
            <a:spLocks noChangeArrowheads="1"/>
          </p:cNvSpPr>
          <p:nvPr/>
        </p:nvSpPr>
        <p:spPr bwMode="auto">
          <a:xfrm>
            <a:off x="3962400" y="4267200"/>
            <a:ext cx="1600200" cy="914400"/>
          </a:xfrm>
          <a:prstGeom prst="ellipse">
            <a:avLst/>
          </a:prstGeom>
          <a:noFill/>
          <a:ln w="3810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50" name="Oval 10"/>
          <p:cNvSpPr>
            <a:spLocks noChangeArrowheads="1"/>
          </p:cNvSpPr>
          <p:nvPr/>
        </p:nvSpPr>
        <p:spPr bwMode="auto">
          <a:xfrm>
            <a:off x="6858000" y="3810000"/>
            <a:ext cx="1600200" cy="914400"/>
          </a:xfrm>
          <a:prstGeom prst="ellipse">
            <a:avLst/>
          </a:prstGeom>
          <a:noFill/>
          <a:ln w="3810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51" name="Text Box 11"/>
          <p:cNvSpPr txBox="1">
            <a:spLocks noChangeArrowheads="1"/>
          </p:cNvSpPr>
          <p:nvPr/>
        </p:nvSpPr>
        <p:spPr bwMode="auto">
          <a:xfrm>
            <a:off x="6096000" y="4343400"/>
            <a:ext cx="27432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de-DE" altLang="en-US" sz="2000" b="1">
                <a:effectLst>
                  <a:outerShdw blurRad="38100" dist="38100" dir="2700000" algn="tl">
                    <a:srgbClr val="808080"/>
                  </a:outerShdw>
                </a:effectLst>
                <a:latin typeface="Tahoma" panose="020B0604030504040204" pitchFamily="34" charset="0"/>
              </a:rPr>
              <a:t>MARS</a:t>
            </a:r>
            <a:br>
              <a:rPr lang="de-DE" altLang="en-US" sz="2000" b="1">
                <a:effectLst>
                  <a:outerShdw blurRad="38100" dist="38100" dir="2700000" algn="tl">
                    <a:srgbClr val="808080"/>
                  </a:outerShdw>
                </a:effectLst>
                <a:latin typeface="Tahoma" panose="020B0604030504040204" pitchFamily="34" charset="0"/>
              </a:rPr>
            </a:br>
            <a:r>
              <a:rPr lang="de-DE" altLang="en-US" sz="2000" b="1">
                <a:effectLst>
                  <a:outerShdw blurRad="38100" dist="38100" dir="2700000" algn="tl">
                    <a:srgbClr val="808080"/>
                  </a:outerShdw>
                </a:effectLst>
                <a:latin typeface="Tahoma" panose="020B0604030504040204" pitchFamily="34" charset="0"/>
              </a:rPr>
              <a:t>MERCURY</a:t>
            </a:r>
            <a:br>
              <a:rPr lang="de-DE" altLang="en-US" sz="2000" b="1">
                <a:effectLst>
                  <a:outerShdw blurRad="38100" dist="38100" dir="2700000" algn="tl">
                    <a:srgbClr val="808080"/>
                  </a:outerShdw>
                </a:effectLst>
                <a:latin typeface="Tahoma" panose="020B0604030504040204" pitchFamily="34" charset="0"/>
              </a:rPr>
            </a:br>
            <a:r>
              <a:rPr lang="de-DE" altLang="en-US" sz="2000" b="1">
                <a:effectLst>
                  <a:outerShdw blurRad="38100" dist="38100" dir="2700000" algn="tl">
                    <a:srgbClr val="808080"/>
                  </a:outerShdw>
                </a:effectLst>
                <a:latin typeface="Tahoma" panose="020B0604030504040204" pitchFamily="34" charset="0"/>
              </a:rPr>
              <a:t>Vulcano et Ventis</a:t>
            </a:r>
          </a:p>
        </p:txBody>
      </p:sp>
      <p:sp>
        <p:nvSpPr>
          <p:cNvPr id="61453" name="Text Box 13"/>
          <p:cNvSpPr txBox="1">
            <a:spLocks noChangeArrowheads="1"/>
          </p:cNvSpPr>
          <p:nvPr/>
        </p:nvSpPr>
        <p:spPr bwMode="auto">
          <a:xfrm>
            <a:off x="3200400" y="1447800"/>
            <a:ext cx="2514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1">
                <a:effectLst>
                  <a:outerShdw blurRad="38100" dist="38100" dir="2700000" algn="tl">
                    <a:srgbClr val="808080"/>
                  </a:outerShdw>
                </a:effectLst>
                <a:latin typeface="Tahoma" panose="020B0604030504040204" pitchFamily="34" charset="0"/>
              </a:rPr>
              <a:t>TOUR MAGNE</a:t>
            </a:r>
          </a:p>
        </p:txBody>
      </p:sp>
      <p:sp>
        <p:nvSpPr>
          <p:cNvPr id="61455" name="Text Box 15"/>
          <p:cNvSpPr txBox="1">
            <a:spLocks noChangeArrowheads="1"/>
          </p:cNvSpPr>
          <p:nvPr/>
        </p:nvSpPr>
        <p:spPr bwMode="auto">
          <a:xfrm>
            <a:off x="4191000" y="5867400"/>
            <a:ext cx="4343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de-DE" altLang="en-US" sz="2000" b="1">
                <a:effectLst>
                  <a:outerShdw blurRad="38100" dist="38100" dir="2700000" algn="tl">
                    <a:srgbClr val="808080"/>
                  </a:outerShdw>
                </a:effectLst>
                <a:latin typeface="Tahoma" panose="020B0604030504040204" pitchFamily="34" charset="0"/>
              </a:rPr>
              <a:t>From urban &amp; suburban sites:</a:t>
            </a:r>
            <a:br>
              <a:rPr lang="de-DE" altLang="en-US" sz="2000" b="1">
                <a:effectLst>
                  <a:outerShdw blurRad="38100" dist="38100" dir="2700000" algn="tl">
                    <a:srgbClr val="808080"/>
                  </a:outerShdw>
                </a:effectLst>
                <a:latin typeface="Tahoma" panose="020B0604030504040204" pitchFamily="34" charset="0"/>
              </a:rPr>
            </a:br>
            <a:r>
              <a:rPr lang="de-DE" altLang="en-US" sz="2000" b="1">
                <a:effectLst>
                  <a:outerShdw blurRad="38100" dist="38100" dir="2700000" algn="tl">
                    <a:srgbClr val="808080"/>
                  </a:outerShdw>
                </a:effectLst>
                <a:latin typeface="Tahoma" panose="020B0604030504040204" pitchFamily="34" charset="0"/>
              </a:rPr>
              <a:t>23 * PROXSUMES</a:t>
            </a:r>
          </a:p>
        </p:txBody>
      </p:sp>
      <p:sp>
        <p:nvSpPr>
          <p:cNvPr id="61457" name="Text Box 17"/>
          <p:cNvSpPr txBox="1">
            <a:spLocks noChangeArrowheads="1"/>
          </p:cNvSpPr>
          <p:nvPr/>
        </p:nvSpPr>
        <p:spPr bwMode="auto">
          <a:xfrm>
            <a:off x="1066800" y="1936750"/>
            <a:ext cx="25146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1">
                <a:effectLst>
                  <a:outerShdw blurRad="38100" dist="38100" dir="2700000" algn="tl">
                    <a:srgbClr val="808080"/>
                  </a:outerShdw>
                </a:effectLst>
                <a:latin typeface="Tahoma" panose="020B0604030504040204" pitchFamily="34" charset="0"/>
              </a:rPr>
              <a:t>SPRING-SANCTUARY</a:t>
            </a:r>
            <a:br>
              <a:rPr lang="de-DE" altLang="en-US" b="1">
                <a:effectLst>
                  <a:outerShdw blurRad="38100" dist="38100" dir="2700000" algn="tl">
                    <a:srgbClr val="808080"/>
                  </a:outerShdw>
                </a:effectLst>
                <a:latin typeface="Tahoma" panose="020B0604030504040204" pitchFamily="34" charset="0"/>
              </a:rPr>
            </a:br>
            <a:r>
              <a:rPr lang="de-DE" altLang="en-US" b="1">
                <a:effectLst>
                  <a:outerShdw blurRad="38100" dist="38100" dir="2700000" algn="tl">
                    <a:srgbClr val="808080"/>
                  </a:outerShdw>
                </a:effectLst>
                <a:latin typeface="Tahoma" panose="020B0604030504040204" pitchFamily="34" charset="0"/>
              </a:rPr>
              <a:t>„AUGUSTEUM“</a:t>
            </a:r>
          </a:p>
        </p:txBody>
      </p:sp>
      <p:sp>
        <p:nvSpPr>
          <p:cNvPr id="61458" name="Oval 18"/>
          <p:cNvSpPr>
            <a:spLocks noChangeArrowheads="1"/>
          </p:cNvSpPr>
          <p:nvPr/>
        </p:nvSpPr>
        <p:spPr bwMode="auto">
          <a:xfrm>
            <a:off x="7239000" y="2514600"/>
            <a:ext cx="1600200" cy="914400"/>
          </a:xfrm>
          <a:prstGeom prst="ellipse">
            <a:avLst/>
          </a:prstGeom>
          <a:noFill/>
          <a:ln w="3810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459" name="Text Box 19"/>
          <p:cNvSpPr txBox="1">
            <a:spLocks noChangeArrowheads="1"/>
          </p:cNvSpPr>
          <p:nvPr/>
        </p:nvSpPr>
        <p:spPr bwMode="auto">
          <a:xfrm>
            <a:off x="7086600" y="2819400"/>
            <a:ext cx="1828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de-DE" altLang="en-US" sz="1800" b="1">
                <a:effectLst>
                  <a:outerShdw blurRad="38100" dist="38100" dir="2700000" algn="tl">
                    <a:srgbClr val="808080"/>
                  </a:outerShdw>
                </a:effectLst>
                <a:latin typeface="Tahoma" panose="020B0604030504040204" pitchFamily="34" charset="0"/>
              </a:rPr>
              <a:t>ISIS?</a:t>
            </a:r>
          </a:p>
        </p:txBody>
      </p:sp>
      <p:sp>
        <p:nvSpPr>
          <p:cNvPr id="16" name="Rectangle 2"/>
          <p:cNvSpPr>
            <a:spLocks noChangeArrowheads="1"/>
          </p:cNvSpPr>
          <p:nvPr/>
        </p:nvSpPr>
        <p:spPr bwMode="auto">
          <a:xfrm>
            <a:off x="381000" y="381000"/>
            <a:ext cx="80010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kumimoji="1" sz="2400">
                <a:solidFill>
                  <a:schemeClr val="tx1"/>
                </a:solidFill>
                <a:latin typeface="Times New Roman" panose="02020603050405020304" pitchFamily="18" charset="0"/>
                <a:cs typeface="Times New Roman" panose="02020603050405020304" pitchFamily="18" charset="0"/>
              </a:defRPr>
            </a:lvl1pPr>
            <a:lvl2pPr>
              <a:defRPr kumimoji="1" sz="2400">
                <a:solidFill>
                  <a:schemeClr val="tx1"/>
                </a:solidFill>
                <a:latin typeface="Times New Roman" panose="02020603050405020304" pitchFamily="18" charset="0"/>
                <a:cs typeface="Times New Roman" panose="02020603050405020304" pitchFamily="18" charset="0"/>
              </a:defRPr>
            </a:lvl2pPr>
            <a:lvl3pPr>
              <a:defRPr kumimoji="1" sz="2400">
                <a:solidFill>
                  <a:schemeClr val="tx1"/>
                </a:solidFill>
                <a:latin typeface="Times New Roman" panose="02020603050405020304" pitchFamily="18" charset="0"/>
                <a:cs typeface="Times New Roman" panose="02020603050405020304" pitchFamily="18" charset="0"/>
              </a:defRPr>
            </a:lvl3pPr>
            <a:lvl4pPr>
              <a:defRPr kumimoji="1" sz="2400">
                <a:solidFill>
                  <a:schemeClr val="tx1"/>
                </a:solidFill>
                <a:latin typeface="Times New Roman" panose="02020603050405020304" pitchFamily="18" charset="0"/>
                <a:cs typeface="Times New Roman" panose="02020603050405020304" pitchFamily="18" charset="0"/>
              </a:defRPr>
            </a:lvl4pPr>
            <a:lvl5pPr>
              <a:defRPr kumimoji="1" sz="2400">
                <a:solidFill>
                  <a:schemeClr val="tx1"/>
                </a:solidFill>
                <a:latin typeface="Times New Roman" panose="02020603050405020304" pitchFamily="18" charset="0"/>
                <a:cs typeface="Times New Roman" panose="02020603050405020304" pitchFamily="18" charset="0"/>
              </a:defRPr>
            </a:lvl5pPr>
            <a:lvl6pPr marL="4572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9144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1371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18288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r>
              <a:rPr kumimoji="0" lang="de-DE" altLang="en-US" sz="3600" dirty="0" err="1">
                <a:solidFill>
                  <a:schemeClr val="tx2"/>
                </a:solidFill>
                <a:latin typeface="Tahoma" panose="020B0604030504040204" pitchFamily="34" charset="0"/>
              </a:rPr>
              <a:t>Nemausus</a:t>
            </a:r>
            <a:r>
              <a:rPr kumimoji="0" lang="de-DE" altLang="en-US" sz="3600" dirty="0">
                <a:solidFill>
                  <a:schemeClr val="tx2"/>
                </a:solidFill>
                <a:latin typeface="Tahoma" panose="020B0604030504040204" pitchFamily="34" charset="0"/>
              </a:rPr>
              <a:t> / N</a:t>
            </a:r>
            <a:r>
              <a:rPr kumimoji="0" lang="de-DE" altLang="en-US" sz="3600" dirty="0">
                <a:solidFill>
                  <a:schemeClr val="tx2"/>
                </a:solidFill>
              </a:rPr>
              <a:t>î</a:t>
            </a:r>
            <a:r>
              <a:rPr kumimoji="0" lang="de-DE" altLang="en-US" sz="3600" dirty="0">
                <a:solidFill>
                  <a:schemeClr val="tx2"/>
                </a:solidFill>
                <a:latin typeface="Tahoma" panose="020B0604030504040204" pitchFamily="34" charset="0"/>
              </a:rPr>
              <a:t>mes</a:t>
            </a:r>
          </a:p>
        </p:txBody>
      </p:sp>
    </p:spTree>
    <p:extLst>
      <p:ext uri="{BB962C8B-B14F-4D97-AF65-F5344CB8AC3E}">
        <p14:creationId xmlns:p14="http://schemas.microsoft.com/office/powerpoint/2010/main" val="273534488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ChangeArrowheads="1"/>
          </p:cNvSpPr>
          <p:nvPr/>
        </p:nvSpPr>
        <p:spPr bwMode="auto">
          <a:xfrm>
            <a:off x="381000" y="381000"/>
            <a:ext cx="80010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kumimoji="1" sz="2400">
                <a:solidFill>
                  <a:schemeClr val="tx1"/>
                </a:solidFill>
                <a:latin typeface="Times New Roman" panose="02020603050405020304" pitchFamily="18" charset="0"/>
                <a:cs typeface="Times New Roman" panose="02020603050405020304" pitchFamily="18" charset="0"/>
              </a:defRPr>
            </a:lvl1pPr>
            <a:lvl2pPr>
              <a:defRPr kumimoji="1" sz="2400">
                <a:solidFill>
                  <a:schemeClr val="tx1"/>
                </a:solidFill>
                <a:latin typeface="Times New Roman" panose="02020603050405020304" pitchFamily="18" charset="0"/>
                <a:cs typeface="Times New Roman" panose="02020603050405020304" pitchFamily="18" charset="0"/>
              </a:defRPr>
            </a:lvl2pPr>
            <a:lvl3pPr>
              <a:defRPr kumimoji="1" sz="2400">
                <a:solidFill>
                  <a:schemeClr val="tx1"/>
                </a:solidFill>
                <a:latin typeface="Times New Roman" panose="02020603050405020304" pitchFamily="18" charset="0"/>
                <a:cs typeface="Times New Roman" panose="02020603050405020304" pitchFamily="18" charset="0"/>
              </a:defRPr>
            </a:lvl3pPr>
            <a:lvl4pPr>
              <a:defRPr kumimoji="1" sz="2400">
                <a:solidFill>
                  <a:schemeClr val="tx1"/>
                </a:solidFill>
                <a:latin typeface="Times New Roman" panose="02020603050405020304" pitchFamily="18" charset="0"/>
                <a:cs typeface="Times New Roman" panose="02020603050405020304" pitchFamily="18" charset="0"/>
              </a:defRPr>
            </a:lvl4pPr>
            <a:lvl5pPr>
              <a:defRPr kumimoji="1" sz="2400">
                <a:solidFill>
                  <a:schemeClr val="tx1"/>
                </a:solidFill>
                <a:latin typeface="Times New Roman" panose="02020603050405020304" pitchFamily="18" charset="0"/>
                <a:cs typeface="Times New Roman" panose="02020603050405020304" pitchFamily="18" charset="0"/>
              </a:defRPr>
            </a:lvl5pPr>
            <a:lvl6pPr marL="4572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9144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1371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18288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r>
              <a:rPr kumimoji="0" lang="de-DE" altLang="en-US" sz="3600" dirty="0" err="1">
                <a:solidFill>
                  <a:schemeClr val="tx2"/>
                </a:solidFill>
                <a:latin typeface="Tahoma" panose="020B0604030504040204" pitchFamily="34" charset="0"/>
              </a:rPr>
              <a:t>Nemausus</a:t>
            </a:r>
            <a:r>
              <a:rPr kumimoji="0" lang="de-DE" altLang="en-US" sz="3600" dirty="0">
                <a:solidFill>
                  <a:schemeClr val="tx2"/>
                </a:solidFill>
                <a:latin typeface="Tahoma" panose="020B0604030504040204" pitchFamily="34" charset="0"/>
              </a:rPr>
              <a:t> / N</a:t>
            </a:r>
            <a:r>
              <a:rPr kumimoji="0" lang="de-DE" altLang="en-US" sz="3600" dirty="0">
                <a:solidFill>
                  <a:schemeClr val="tx2"/>
                </a:solidFill>
              </a:rPr>
              <a:t>î</a:t>
            </a:r>
            <a:r>
              <a:rPr kumimoji="0" lang="de-DE" altLang="en-US" sz="3600" dirty="0">
                <a:solidFill>
                  <a:schemeClr val="tx2"/>
                </a:solidFill>
                <a:latin typeface="Tahoma" panose="020B0604030504040204" pitchFamily="34" charset="0"/>
              </a:rPr>
              <a:t>mes</a:t>
            </a:r>
          </a:p>
        </p:txBody>
      </p:sp>
      <p:pic>
        <p:nvPicPr>
          <p:cNvPr id="70660" name="Picture 4" descr="C:\Dokumente und Einstellungen\All Users\Dokumente\Eigene Bilder\Kodak Pictures\2007-05-22\Nîmes MODEL OF TOWN.jpg"/>
          <p:cNvPicPr>
            <a:picLocks noChangeAspect="1" noChangeArrowheads="1"/>
          </p:cNvPicPr>
          <p:nvPr/>
        </p:nvPicPr>
        <p:blipFill>
          <a:blip r:embed="rId2">
            <a:lum bright="-24000" contrast="18000"/>
            <a:extLst>
              <a:ext uri="{28A0092B-C50C-407E-A947-70E740481C1C}">
                <a14:useLocalDpi xmlns:a14="http://schemas.microsoft.com/office/drawing/2010/main" val="0"/>
              </a:ext>
            </a:extLst>
          </a:blip>
          <a:srcRect/>
          <a:stretch>
            <a:fillRect/>
          </a:stretch>
        </p:blipFill>
        <p:spPr bwMode="auto">
          <a:xfrm>
            <a:off x="381000" y="914400"/>
            <a:ext cx="7391400" cy="5541963"/>
          </a:xfrm>
          <a:prstGeom prst="rect">
            <a:avLst/>
          </a:prstGeom>
          <a:noFill/>
          <a:extLst>
            <a:ext uri="{909E8E84-426E-40DD-AFC4-6F175D3DCCD1}">
              <a14:hiddenFill xmlns:a14="http://schemas.microsoft.com/office/drawing/2010/main">
                <a:solidFill>
                  <a:srgbClr val="FFFFFF"/>
                </a:solidFill>
              </a14:hiddenFill>
            </a:ext>
          </a:extLst>
        </p:spPr>
      </p:pic>
      <p:sp>
        <p:nvSpPr>
          <p:cNvPr id="70661" name="Oval 5"/>
          <p:cNvSpPr>
            <a:spLocks noChangeArrowheads="1"/>
          </p:cNvSpPr>
          <p:nvPr/>
        </p:nvSpPr>
        <p:spPr bwMode="auto">
          <a:xfrm>
            <a:off x="2895600" y="1676400"/>
            <a:ext cx="2057400" cy="12954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662" name="Oval 6"/>
          <p:cNvSpPr>
            <a:spLocks noChangeArrowheads="1"/>
          </p:cNvSpPr>
          <p:nvPr/>
        </p:nvSpPr>
        <p:spPr bwMode="auto">
          <a:xfrm>
            <a:off x="4191000" y="2971800"/>
            <a:ext cx="1143000" cy="6858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663" name="Text Box 7"/>
          <p:cNvSpPr txBox="1">
            <a:spLocks noChangeArrowheads="1"/>
          </p:cNvSpPr>
          <p:nvPr/>
        </p:nvSpPr>
        <p:spPr bwMode="auto">
          <a:xfrm>
            <a:off x="3124200" y="3124200"/>
            <a:ext cx="2895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1">
                <a:effectLst>
                  <a:outerShdw blurRad="38100" dist="38100" dir="2700000" algn="tl">
                    <a:srgbClr val="808080"/>
                  </a:outerShdw>
                </a:effectLst>
                <a:latin typeface="Tahoma" panose="020B0604030504040204" pitchFamily="34" charset="0"/>
              </a:rPr>
              <a:t>FORUM</a:t>
            </a:r>
            <a:br>
              <a:rPr lang="de-DE" altLang="en-US" b="1">
                <a:effectLst>
                  <a:outerShdw blurRad="38100" dist="38100" dir="2700000" algn="tl">
                    <a:srgbClr val="808080"/>
                  </a:outerShdw>
                </a:effectLst>
                <a:latin typeface="Tahoma" panose="020B0604030504040204" pitchFamily="34" charset="0"/>
              </a:rPr>
            </a:br>
            <a:r>
              <a:rPr lang="de-DE" altLang="en-US" b="1">
                <a:effectLst>
                  <a:outerShdw blurRad="38100" dist="38100" dir="2700000" algn="tl">
                    <a:srgbClr val="808080"/>
                  </a:outerShdw>
                </a:effectLst>
                <a:latin typeface="Tahoma" panose="020B0604030504040204" pitchFamily="34" charset="0"/>
              </a:rPr>
              <a:t>MAISON CARRÉE</a:t>
            </a:r>
          </a:p>
        </p:txBody>
      </p:sp>
      <p:sp>
        <p:nvSpPr>
          <p:cNvPr id="70665" name="Oval 9"/>
          <p:cNvSpPr>
            <a:spLocks noChangeArrowheads="1"/>
          </p:cNvSpPr>
          <p:nvPr/>
        </p:nvSpPr>
        <p:spPr bwMode="auto">
          <a:xfrm>
            <a:off x="3962400" y="4267200"/>
            <a:ext cx="1600200" cy="914400"/>
          </a:xfrm>
          <a:prstGeom prst="ellipse">
            <a:avLst/>
          </a:prstGeom>
          <a:noFill/>
          <a:ln w="3810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666" name="Oval 10"/>
          <p:cNvSpPr>
            <a:spLocks noChangeArrowheads="1"/>
          </p:cNvSpPr>
          <p:nvPr/>
        </p:nvSpPr>
        <p:spPr bwMode="auto">
          <a:xfrm>
            <a:off x="6858000" y="3810000"/>
            <a:ext cx="1600200" cy="914400"/>
          </a:xfrm>
          <a:prstGeom prst="ellipse">
            <a:avLst/>
          </a:prstGeom>
          <a:noFill/>
          <a:ln w="3810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667" name="Text Box 11"/>
          <p:cNvSpPr txBox="1">
            <a:spLocks noChangeArrowheads="1"/>
          </p:cNvSpPr>
          <p:nvPr/>
        </p:nvSpPr>
        <p:spPr bwMode="auto">
          <a:xfrm>
            <a:off x="6096000" y="4343400"/>
            <a:ext cx="27432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de-DE" altLang="en-US" sz="2000" b="1">
                <a:effectLst>
                  <a:outerShdw blurRad="38100" dist="38100" dir="2700000" algn="tl">
                    <a:srgbClr val="808080"/>
                  </a:outerShdw>
                </a:effectLst>
                <a:latin typeface="Tahoma" panose="020B0604030504040204" pitchFamily="34" charset="0"/>
              </a:rPr>
              <a:t>MARS</a:t>
            </a:r>
            <a:br>
              <a:rPr lang="de-DE" altLang="en-US" sz="2000" b="1">
                <a:effectLst>
                  <a:outerShdw blurRad="38100" dist="38100" dir="2700000" algn="tl">
                    <a:srgbClr val="808080"/>
                  </a:outerShdw>
                </a:effectLst>
                <a:latin typeface="Tahoma" panose="020B0604030504040204" pitchFamily="34" charset="0"/>
              </a:rPr>
            </a:br>
            <a:r>
              <a:rPr lang="de-DE" altLang="en-US" sz="2000" b="1">
                <a:effectLst>
                  <a:outerShdw blurRad="38100" dist="38100" dir="2700000" algn="tl">
                    <a:srgbClr val="808080"/>
                  </a:outerShdw>
                </a:effectLst>
                <a:latin typeface="Tahoma" panose="020B0604030504040204" pitchFamily="34" charset="0"/>
              </a:rPr>
              <a:t>MERCURY</a:t>
            </a:r>
            <a:br>
              <a:rPr lang="de-DE" altLang="en-US" sz="2000" b="1">
                <a:effectLst>
                  <a:outerShdw blurRad="38100" dist="38100" dir="2700000" algn="tl">
                    <a:srgbClr val="808080"/>
                  </a:outerShdw>
                </a:effectLst>
                <a:latin typeface="Tahoma" panose="020B0604030504040204" pitchFamily="34" charset="0"/>
              </a:rPr>
            </a:br>
            <a:r>
              <a:rPr lang="de-DE" altLang="en-US" sz="2000" b="1">
                <a:effectLst>
                  <a:outerShdw blurRad="38100" dist="38100" dir="2700000" algn="tl">
                    <a:srgbClr val="808080"/>
                  </a:outerShdw>
                </a:effectLst>
                <a:latin typeface="Tahoma" panose="020B0604030504040204" pitchFamily="34" charset="0"/>
              </a:rPr>
              <a:t>Vulcano et Ventis</a:t>
            </a:r>
          </a:p>
        </p:txBody>
      </p:sp>
      <p:sp>
        <p:nvSpPr>
          <p:cNvPr id="70668" name="Text Box 12"/>
          <p:cNvSpPr txBox="1">
            <a:spLocks noChangeArrowheads="1"/>
          </p:cNvSpPr>
          <p:nvPr/>
        </p:nvSpPr>
        <p:spPr bwMode="auto">
          <a:xfrm>
            <a:off x="3200400" y="1447800"/>
            <a:ext cx="2514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1">
                <a:effectLst>
                  <a:outerShdw blurRad="38100" dist="38100" dir="2700000" algn="tl">
                    <a:srgbClr val="808080"/>
                  </a:outerShdw>
                </a:effectLst>
                <a:latin typeface="Tahoma" panose="020B0604030504040204" pitchFamily="34" charset="0"/>
              </a:rPr>
              <a:t>TOUR MAGNE</a:t>
            </a:r>
          </a:p>
        </p:txBody>
      </p:sp>
      <p:sp>
        <p:nvSpPr>
          <p:cNvPr id="70669" name="Text Box 13"/>
          <p:cNvSpPr txBox="1">
            <a:spLocks noChangeArrowheads="1"/>
          </p:cNvSpPr>
          <p:nvPr/>
        </p:nvSpPr>
        <p:spPr bwMode="auto">
          <a:xfrm>
            <a:off x="4191000" y="5867400"/>
            <a:ext cx="43434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de-DE" altLang="en-US" sz="2000" b="1">
                <a:effectLst>
                  <a:outerShdw blurRad="38100" dist="38100" dir="2700000" algn="tl">
                    <a:srgbClr val="808080"/>
                  </a:outerShdw>
                </a:effectLst>
                <a:latin typeface="Tahoma" panose="020B0604030504040204" pitchFamily="34" charset="0"/>
              </a:rPr>
              <a:t>From urban &amp; suburban sites:</a:t>
            </a:r>
            <a:br>
              <a:rPr lang="de-DE" altLang="en-US" sz="2000" b="1">
                <a:effectLst>
                  <a:outerShdw blurRad="38100" dist="38100" dir="2700000" algn="tl">
                    <a:srgbClr val="808080"/>
                  </a:outerShdw>
                </a:effectLst>
                <a:latin typeface="Tahoma" panose="020B0604030504040204" pitchFamily="34" charset="0"/>
              </a:rPr>
            </a:br>
            <a:r>
              <a:rPr lang="de-DE" altLang="en-US" sz="2000" b="1">
                <a:effectLst>
                  <a:outerShdw blurRad="38100" dist="38100" dir="2700000" algn="tl">
                    <a:srgbClr val="808080"/>
                  </a:outerShdw>
                </a:effectLst>
                <a:latin typeface="Tahoma" panose="020B0604030504040204" pitchFamily="34" charset="0"/>
              </a:rPr>
              <a:t>23 * PROXSUMES</a:t>
            </a:r>
            <a:br>
              <a:rPr lang="de-DE" altLang="en-US" sz="2000" b="1">
                <a:effectLst>
                  <a:outerShdw blurRad="38100" dist="38100" dir="2700000" algn="tl">
                    <a:srgbClr val="808080"/>
                  </a:outerShdw>
                </a:effectLst>
                <a:latin typeface="Tahoma" panose="020B0604030504040204" pitchFamily="34" charset="0"/>
              </a:rPr>
            </a:br>
            <a:r>
              <a:rPr lang="de-DE" altLang="en-US" sz="2000">
                <a:effectLst>
                  <a:outerShdw blurRad="38100" dist="38100" dir="2700000" algn="tl">
                    <a:srgbClr val="808080"/>
                  </a:outerShdw>
                </a:effectLst>
                <a:latin typeface="Tahoma" panose="020B0604030504040204" pitchFamily="34" charset="0"/>
              </a:rPr>
              <a:t>(domestic deities)</a:t>
            </a:r>
          </a:p>
        </p:txBody>
      </p:sp>
      <p:sp>
        <p:nvSpPr>
          <p:cNvPr id="70671" name="Text Box 15"/>
          <p:cNvSpPr txBox="1">
            <a:spLocks noChangeArrowheads="1"/>
          </p:cNvSpPr>
          <p:nvPr/>
        </p:nvSpPr>
        <p:spPr bwMode="auto">
          <a:xfrm>
            <a:off x="1066800" y="1936750"/>
            <a:ext cx="25146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1">
                <a:effectLst>
                  <a:outerShdw blurRad="38100" dist="38100" dir="2700000" algn="tl">
                    <a:srgbClr val="808080"/>
                  </a:outerShdw>
                </a:effectLst>
                <a:latin typeface="Tahoma" panose="020B0604030504040204" pitchFamily="34" charset="0"/>
              </a:rPr>
              <a:t>SPRING-SANCTUARY</a:t>
            </a:r>
            <a:br>
              <a:rPr lang="de-DE" altLang="en-US" b="1">
                <a:effectLst>
                  <a:outerShdw blurRad="38100" dist="38100" dir="2700000" algn="tl">
                    <a:srgbClr val="808080"/>
                  </a:outerShdw>
                </a:effectLst>
                <a:latin typeface="Tahoma" panose="020B0604030504040204" pitchFamily="34" charset="0"/>
              </a:rPr>
            </a:br>
            <a:r>
              <a:rPr lang="de-DE" altLang="en-US" b="1">
                <a:effectLst>
                  <a:outerShdw blurRad="38100" dist="38100" dir="2700000" algn="tl">
                    <a:srgbClr val="808080"/>
                  </a:outerShdw>
                </a:effectLst>
                <a:latin typeface="Tahoma" panose="020B0604030504040204" pitchFamily="34" charset="0"/>
              </a:rPr>
              <a:t>„AUGUSTEUM“</a:t>
            </a:r>
          </a:p>
        </p:txBody>
      </p:sp>
      <p:sp>
        <p:nvSpPr>
          <p:cNvPr id="70672" name="Oval 16"/>
          <p:cNvSpPr>
            <a:spLocks noChangeArrowheads="1"/>
          </p:cNvSpPr>
          <p:nvPr/>
        </p:nvSpPr>
        <p:spPr bwMode="auto">
          <a:xfrm>
            <a:off x="7239000" y="2514600"/>
            <a:ext cx="1600200" cy="914400"/>
          </a:xfrm>
          <a:prstGeom prst="ellipse">
            <a:avLst/>
          </a:prstGeom>
          <a:noFill/>
          <a:ln w="3810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673" name="Text Box 17"/>
          <p:cNvSpPr txBox="1">
            <a:spLocks noChangeArrowheads="1"/>
          </p:cNvSpPr>
          <p:nvPr/>
        </p:nvSpPr>
        <p:spPr bwMode="auto">
          <a:xfrm>
            <a:off x="7086600" y="2819400"/>
            <a:ext cx="1828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de-DE" altLang="en-US" sz="1800" b="1">
                <a:effectLst>
                  <a:outerShdw blurRad="38100" dist="38100" dir="2700000" algn="tl">
                    <a:srgbClr val="808080"/>
                  </a:outerShdw>
                </a:effectLst>
                <a:latin typeface="Tahoma" panose="020B0604030504040204" pitchFamily="34" charset="0"/>
              </a:rPr>
              <a:t>ISIS?</a:t>
            </a:r>
          </a:p>
        </p:txBody>
      </p:sp>
      <p:pic>
        <p:nvPicPr>
          <p:cNvPr id="16" name="Picture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38800" y="149679"/>
            <a:ext cx="2540000" cy="1905000"/>
          </a:xfrm>
          <a:prstGeom prst="rect">
            <a:avLst/>
          </a:prstGeom>
        </p:spPr>
      </p:pic>
    </p:spTree>
    <p:extLst>
      <p:ext uri="{BB962C8B-B14F-4D97-AF65-F5344CB8AC3E}">
        <p14:creationId xmlns:p14="http://schemas.microsoft.com/office/powerpoint/2010/main" val="3688719433"/>
      </p:ext>
    </p:extLst>
  </p:cSld>
  <p:clrMapOvr>
    <a:masterClrMapping/>
  </p:clrMapOvr>
  <p:transition spd="slow">
    <p:randomBar dir="vert"/>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3"/>
          <p:cNvSpPr>
            <a:spLocks noChangeArrowheads="1"/>
          </p:cNvSpPr>
          <p:nvPr/>
        </p:nvSpPr>
        <p:spPr bwMode="auto">
          <a:xfrm>
            <a:off x="381000" y="381000"/>
            <a:ext cx="80010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kumimoji="1" sz="2400">
                <a:solidFill>
                  <a:schemeClr val="tx1"/>
                </a:solidFill>
                <a:latin typeface="Times New Roman" panose="02020603050405020304" pitchFamily="18" charset="0"/>
                <a:cs typeface="Times New Roman" panose="02020603050405020304" pitchFamily="18" charset="0"/>
              </a:defRPr>
            </a:lvl1pPr>
            <a:lvl2pPr>
              <a:defRPr kumimoji="1" sz="2400">
                <a:solidFill>
                  <a:schemeClr val="tx1"/>
                </a:solidFill>
                <a:latin typeface="Times New Roman" panose="02020603050405020304" pitchFamily="18" charset="0"/>
                <a:cs typeface="Times New Roman" panose="02020603050405020304" pitchFamily="18" charset="0"/>
              </a:defRPr>
            </a:lvl2pPr>
            <a:lvl3pPr>
              <a:defRPr kumimoji="1" sz="2400">
                <a:solidFill>
                  <a:schemeClr val="tx1"/>
                </a:solidFill>
                <a:latin typeface="Times New Roman" panose="02020603050405020304" pitchFamily="18" charset="0"/>
                <a:cs typeface="Times New Roman" panose="02020603050405020304" pitchFamily="18" charset="0"/>
              </a:defRPr>
            </a:lvl3pPr>
            <a:lvl4pPr>
              <a:defRPr kumimoji="1" sz="2400">
                <a:solidFill>
                  <a:schemeClr val="tx1"/>
                </a:solidFill>
                <a:latin typeface="Times New Roman" panose="02020603050405020304" pitchFamily="18" charset="0"/>
                <a:cs typeface="Times New Roman" panose="02020603050405020304" pitchFamily="18" charset="0"/>
              </a:defRPr>
            </a:lvl4pPr>
            <a:lvl5pPr>
              <a:defRPr kumimoji="1" sz="2400">
                <a:solidFill>
                  <a:schemeClr val="tx1"/>
                </a:solidFill>
                <a:latin typeface="Times New Roman" panose="02020603050405020304" pitchFamily="18" charset="0"/>
                <a:cs typeface="Times New Roman" panose="02020603050405020304" pitchFamily="18" charset="0"/>
              </a:defRPr>
            </a:lvl5pPr>
            <a:lvl6pPr marL="4572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9144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1371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18288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r>
              <a:rPr kumimoji="0" lang="de-DE" altLang="en-US" sz="3600">
                <a:solidFill>
                  <a:schemeClr val="tx2"/>
                </a:solidFill>
                <a:latin typeface="Tahoma" panose="020B0604030504040204" pitchFamily="34" charset="0"/>
              </a:rPr>
              <a:t>Nemausus / N</a:t>
            </a:r>
            <a:r>
              <a:rPr kumimoji="0" lang="de-DE" altLang="en-US" sz="3600">
                <a:solidFill>
                  <a:schemeClr val="tx2"/>
                </a:solidFill>
              </a:rPr>
              <a:t>î</a:t>
            </a:r>
            <a:r>
              <a:rPr kumimoji="0" lang="de-DE" altLang="en-US" sz="3600">
                <a:solidFill>
                  <a:schemeClr val="tx2"/>
                </a:solidFill>
                <a:latin typeface="Tahoma" panose="020B0604030504040204" pitchFamily="34" charset="0"/>
              </a:rPr>
              <a:t>mes</a:t>
            </a:r>
          </a:p>
        </p:txBody>
      </p:sp>
      <p:pic>
        <p:nvPicPr>
          <p:cNvPr id="77829" name="Picture 5" descr="C:\Dokumente und Einstellungen\All Users\Dokumente\Eigene Bilder\Kodak Pictures\2007-05-22\Nîmes MODEL OF TOWN.jpg"/>
          <p:cNvPicPr>
            <a:picLocks noChangeAspect="1" noChangeArrowheads="1"/>
          </p:cNvPicPr>
          <p:nvPr/>
        </p:nvPicPr>
        <p:blipFill>
          <a:blip r:embed="rId2">
            <a:lum bright="-24000" contrast="18000"/>
            <a:extLst>
              <a:ext uri="{28A0092B-C50C-407E-A947-70E740481C1C}">
                <a14:useLocalDpi xmlns:a14="http://schemas.microsoft.com/office/drawing/2010/main" val="0"/>
              </a:ext>
            </a:extLst>
          </a:blip>
          <a:srcRect/>
          <a:stretch>
            <a:fillRect/>
          </a:stretch>
        </p:blipFill>
        <p:spPr bwMode="auto">
          <a:xfrm>
            <a:off x="381000" y="914400"/>
            <a:ext cx="7391400" cy="5541963"/>
          </a:xfrm>
          <a:prstGeom prst="rect">
            <a:avLst/>
          </a:prstGeom>
          <a:noFill/>
          <a:extLst>
            <a:ext uri="{909E8E84-426E-40DD-AFC4-6F175D3DCCD1}">
              <a14:hiddenFill xmlns:a14="http://schemas.microsoft.com/office/drawing/2010/main">
                <a:solidFill>
                  <a:srgbClr val="FFFFFF"/>
                </a:solidFill>
              </a14:hiddenFill>
            </a:ext>
          </a:extLst>
        </p:spPr>
      </p:pic>
      <p:sp>
        <p:nvSpPr>
          <p:cNvPr id="77830" name="Oval 6"/>
          <p:cNvSpPr>
            <a:spLocks noChangeArrowheads="1"/>
          </p:cNvSpPr>
          <p:nvPr/>
        </p:nvSpPr>
        <p:spPr bwMode="auto">
          <a:xfrm>
            <a:off x="2895600" y="1676400"/>
            <a:ext cx="2057400" cy="12954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7831" name="Oval 7"/>
          <p:cNvSpPr>
            <a:spLocks noChangeArrowheads="1"/>
          </p:cNvSpPr>
          <p:nvPr/>
        </p:nvSpPr>
        <p:spPr bwMode="auto">
          <a:xfrm>
            <a:off x="4191000" y="2971800"/>
            <a:ext cx="1143000" cy="6858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7832" name="Text Box 8"/>
          <p:cNvSpPr txBox="1">
            <a:spLocks noChangeArrowheads="1"/>
          </p:cNvSpPr>
          <p:nvPr/>
        </p:nvSpPr>
        <p:spPr bwMode="auto">
          <a:xfrm>
            <a:off x="3124200" y="3124200"/>
            <a:ext cx="2895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1">
                <a:effectLst>
                  <a:outerShdw blurRad="38100" dist="38100" dir="2700000" algn="tl">
                    <a:srgbClr val="808080"/>
                  </a:outerShdw>
                </a:effectLst>
                <a:latin typeface="Tahoma" panose="020B0604030504040204" pitchFamily="34" charset="0"/>
              </a:rPr>
              <a:t>FORUM</a:t>
            </a:r>
            <a:br>
              <a:rPr lang="de-DE" altLang="en-US" b="1">
                <a:effectLst>
                  <a:outerShdw blurRad="38100" dist="38100" dir="2700000" algn="tl">
                    <a:srgbClr val="808080"/>
                  </a:outerShdw>
                </a:effectLst>
                <a:latin typeface="Tahoma" panose="020B0604030504040204" pitchFamily="34" charset="0"/>
              </a:rPr>
            </a:br>
            <a:r>
              <a:rPr lang="de-DE" altLang="en-US" b="1">
                <a:effectLst>
                  <a:outerShdw blurRad="38100" dist="38100" dir="2700000" algn="tl">
                    <a:srgbClr val="808080"/>
                  </a:outerShdw>
                </a:effectLst>
                <a:latin typeface="Tahoma" panose="020B0604030504040204" pitchFamily="34" charset="0"/>
              </a:rPr>
              <a:t>MAISON CARRÉE</a:t>
            </a:r>
          </a:p>
        </p:txBody>
      </p:sp>
      <p:sp>
        <p:nvSpPr>
          <p:cNvPr id="77833" name="Oval 9"/>
          <p:cNvSpPr>
            <a:spLocks noChangeArrowheads="1"/>
          </p:cNvSpPr>
          <p:nvPr/>
        </p:nvSpPr>
        <p:spPr bwMode="auto">
          <a:xfrm>
            <a:off x="3962400" y="4267200"/>
            <a:ext cx="1600200" cy="914400"/>
          </a:xfrm>
          <a:prstGeom prst="ellipse">
            <a:avLst/>
          </a:prstGeom>
          <a:noFill/>
          <a:ln w="3810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7834" name="Oval 10"/>
          <p:cNvSpPr>
            <a:spLocks noChangeArrowheads="1"/>
          </p:cNvSpPr>
          <p:nvPr/>
        </p:nvSpPr>
        <p:spPr bwMode="auto">
          <a:xfrm>
            <a:off x="6858000" y="3810000"/>
            <a:ext cx="1600200" cy="914400"/>
          </a:xfrm>
          <a:prstGeom prst="ellipse">
            <a:avLst/>
          </a:prstGeom>
          <a:noFill/>
          <a:ln w="3810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7835" name="Text Box 11"/>
          <p:cNvSpPr txBox="1">
            <a:spLocks noChangeArrowheads="1"/>
          </p:cNvSpPr>
          <p:nvPr/>
        </p:nvSpPr>
        <p:spPr bwMode="auto">
          <a:xfrm>
            <a:off x="6096000" y="4343400"/>
            <a:ext cx="27432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de-DE" altLang="en-US" sz="2000" b="1">
                <a:effectLst>
                  <a:outerShdw blurRad="38100" dist="38100" dir="2700000" algn="tl">
                    <a:srgbClr val="808080"/>
                  </a:outerShdw>
                </a:effectLst>
                <a:latin typeface="Tahoma" panose="020B0604030504040204" pitchFamily="34" charset="0"/>
              </a:rPr>
              <a:t>MARS</a:t>
            </a:r>
            <a:br>
              <a:rPr lang="de-DE" altLang="en-US" sz="2000" b="1">
                <a:effectLst>
                  <a:outerShdw blurRad="38100" dist="38100" dir="2700000" algn="tl">
                    <a:srgbClr val="808080"/>
                  </a:outerShdw>
                </a:effectLst>
                <a:latin typeface="Tahoma" panose="020B0604030504040204" pitchFamily="34" charset="0"/>
              </a:rPr>
            </a:br>
            <a:r>
              <a:rPr lang="de-DE" altLang="en-US" sz="2000" b="1">
                <a:effectLst>
                  <a:outerShdw blurRad="38100" dist="38100" dir="2700000" algn="tl">
                    <a:srgbClr val="808080"/>
                  </a:outerShdw>
                </a:effectLst>
                <a:latin typeface="Tahoma" panose="020B0604030504040204" pitchFamily="34" charset="0"/>
              </a:rPr>
              <a:t>MERCURY</a:t>
            </a:r>
            <a:br>
              <a:rPr lang="de-DE" altLang="en-US" sz="2000" b="1">
                <a:effectLst>
                  <a:outerShdw blurRad="38100" dist="38100" dir="2700000" algn="tl">
                    <a:srgbClr val="808080"/>
                  </a:outerShdw>
                </a:effectLst>
                <a:latin typeface="Tahoma" panose="020B0604030504040204" pitchFamily="34" charset="0"/>
              </a:rPr>
            </a:br>
            <a:r>
              <a:rPr lang="de-DE" altLang="en-US" sz="2000" b="1">
                <a:effectLst>
                  <a:outerShdw blurRad="38100" dist="38100" dir="2700000" algn="tl">
                    <a:srgbClr val="808080"/>
                  </a:outerShdw>
                </a:effectLst>
                <a:latin typeface="Tahoma" panose="020B0604030504040204" pitchFamily="34" charset="0"/>
              </a:rPr>
              <a:t>Vulcano et Ventis</a:t>
            </a:r>
          </a:p>
        </p:txBody>
      </p:sp>
      <p:sp>
        <p:nvSpPr>
          <p:cNvPr id="77836" name="Text Box 12"/>
          <p:cNvSpPr txBox="1">
            <a:spLocks noChangeArrowheads="1"/>
          </p:cNvSpPr>
          <p:nvPr/>
        </p:nvSpPr>
        <p:spPr bwMode="auto">
          <a:xfrm>
            <a:off x="3200400" y="1447800"/>
            <a:ext cx="2514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1">
                <a:effectLst>
                  <a:outerShdw blurRad="38100" dist="38100" dir="2700000" algn="tl">
                    <a:srgbClr val="808080"/>
                  </a:outerShdw>
                </a:effectLst>
                <a:latin typeface="Tahoma" panose="020B0604030504040204" pitchFamily="34" charset="0"/>
              </a:rPr>
              <a:t>TOUR MAGNE</a:t>
            </a:r>
          </a:p>
        </p:txBody>
      </p:sp>
      <p:sp>
        <p:nvSpPr>
          <p:cNvPr id="77837" name="Text Box 13"/>
          <p:cNvSpPr txBox="1">
            <a:spLocks noChangeArrowheads="1"/>
          </p:cNvSpPr>
          <p:nvPr/>
        </p:nvSpPr>
        <p:spPr bwMode="auto">
          <a:xfrm>
            <a:off x="4191000" y="5867400"/>
            <a:ext cx="4343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de-DE" altLang="en-US" sz="2000" b="1">
                <a:effectLst>
                  <a:outerShdw blurRad="38100" dist="38100" dir="2700000" algn="tl">
                    <a:srgbClr val="808080"/>
                  </a:outerShdw>
                </a:effectLst>
                <a:latin typeface="Tahoma" panose="020B0604030504040204" pitchFamily="34" charset="0"/>
              </a:rPr>
              <a:t>From urban &amp; suburban sites:</a:t>
            </a:r>
            <a:br>
              <a:rPr lang="de-DE" altLang="en-US" sz="2000" b="1">
                <a:effectLst>
                  <a:outerShdw blurRad="38100" dist="38100" dir="2700000" algn="tl">
                    <a:srgbClr val="808080"/>
                  </a:outerShdw>
                </a:effectLst>
                <a:latin typeface="Tahoma" panose="020B0604030504040204" pitchFamily="34" charset="0"/>
              </a:rPr>
            </a:br>
            <a:r>
              <a:rPr lang="de-DE" altLang="en-US" sz="2000" b="1">
                <a:effectLst>
                  <a:outerShdw blurRad="38100" dist="38100" dir="2700000" algn="tl">
                    <a:srgbClr val="808080"/>
                  </a:outerShdw>
                </a:effectLst>
                <a:latin typeface="Tahoma" panose="020B0604030504040204" pitchFamily="34" charset="0"/>
              </a:rPr>
              <a:t>23 * PROXSUMES</a:t>
            </a:r>
          </a:p>
        </p:txBody>
      </p:sp>
      <p:sp>
        <p:nvSpPr>
          <p:cNvPr id="77838" name="Text Box 14"/>
          <p:cNvSpPr txBox="1">
            <a:spLocks noChangeArrowheads="1"/>
          </p:cNvSpPr>
          <p:nvPr/>
        </p:nvSpPr>
        <p:spPr bwMode="auto">
          <a:xfrm>
            <a:off x="1066800" y="1936750"/>
            <a:ext cx="25146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1" dirty="0">
                <a:effectLst>
                  <a:outerShdw blurRad="38100" dist="38100" dir="2700000" algn="tl">
                    <a:srgbClr val="808080"/>
                  </a:outerShdw>
                </a:effectLst>
                <a:latin typeface="Tahoma" panose="020B0604030504040204" pitchFamily="34" charset="0"/>
              </a:rPr>
              <a:t>SPRING-SANCTUARY</a:t>
            </a:r>
            <a:br>
              <a:rPr lang="de-DE" altLang="en-US" b="1" dirty="0">
                <a:effectLst>
                  <a:outerShdw blurRad="38100" dist="38100" dir="2700000" algn="tl">
                    <a:srgbClr val="808080"/>
                  </a:outerShdw>
                </a:effectLst>
                <a:latin typeface="Tahoma" panose="020B0604030504040204" pitchFamily="34" charset="0"/>
              </a:rPr>
            </a:br>
            <a:r>
              <a:rPr lang="de-DE" altLang="en-US" b="1" dirty="0">
                <a:effectLst>
                  <a:outerShdw blurRad="38100" dist="38100" dir="2700000" algn="tl">
                    <a:srgbClr val="808080"/>
                  </a:outerShdw>
                </a:effectLst>
                <a:latin typeface="Tahoma" panose="020B0604030504040204" pitchFamily="34" charset="0"/>
              </a:rPr>
              <a:t>„AUGUSTEUM“</a:t>
            </a:r>
          </a:p>
        </p:txBody>
      </p:sp>
      <p:sp>
        <p:nvSpPr>
          <p:cNvPr id="77839" name="Oval 15"/>
          <p:cNvSpPr>
            <a:spLocks noChangeArrowheads="1"/>
          </p:cNvSpPr>
          <p:nvPr/>
        </p:nvSpPr>
        <p:spPr bwMode="auto">
          <a:xfrm>
            <a:off x="7239000" y="2514600"/>
            <a:ext cx="1600200" cy="914400"/>
          </a:xfrm>
          <a:prstGeom prst="ellipse">
            <a:avLst/>
          </a:prstGeom>
          <a:noFill/>
          <a:ln w="3810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7840" name="Text Box 16"/>
          <p:cNvSpPr txBox="1">
            <a:spLocks noChangeArrowheads="1"/>
          </p:cNvSpPr>
          <p:nvPr/>
        </p:nvSpPr>
        <p:spPr bwMode="auto">
          <a:xfrm>
            <a:off x="7086600" y="2819400"/>
            <a:ext cx="1828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de-DE" altLang="en-US" sz="1800" b="1">
                <a:effectLst>
                  <a:outerShdw blurRad="38100" dist="38100" dir="2700000" algn="tl">
                    <a:srgbClr val="808080"/>
                  </a:outerShdw>
                </a:effectLst>
                <a:latin typeface="Tahoma" panose="020B0604030504040204" pitchFamily="34" charset="0"/>
              </a:rPr>
              <a:t>ISIS?</a:t>
            </a:r>
          </a:p>
        </p:txBody>
      </p:sp>
      <p:pic>
        <p:nvPicPr>
          <p:cNvPr id="77842" name="Picture 18" descr="C:\Dokumente und Einstellungen\Ralph\Eigene Dateien\HABIL 2007\Photos NEMAUSUS\CAG 30 1 FIG 146 PLAN AUGUSTEUM CNRS IRAA Varène et Bigo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9200" y="152400"/>
            <a:ext cx="3859213" cy="67056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145715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77842"/>
                                        </p:tgtEl>
                                        <p:attrNameLst>
                                          <p:attrName>style.visibility</p:attrName>
                                        </p:attrNameLst>
                                      </p:cBhvr>
                                      <p:to>
                                        <p:strVal val="visible"/>
                                      </p:to>
                                    </p:set>
                                    <p:animEffect transition="in" filter="randombar(horizontal)">
                                      <p:cBhvr>
                                        <p:cTn id="7" dur="500"/>
                                        <p:tgtEl>
                                          <p:spTgt spid="778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5" name="Picture 35" descr="C:\Dokumente und Einstellungen\Ralph\Eigene Dateien\HABIL 2007\Photos NEMAUSUS\CAG 30 1 FIG 146 PLAN AUGUSTEUM - INVER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5713" y="152400"/>
            <a:ext cx="3113087" cy="5029200"/>
          </a:xfrm>
          <a:prstGeom prst="rect">
            <a:avLst/>
          </a:prstGeom>
          <a:noFill/>
          <a:extLst>
            <a:ext uri="{909E8E84-426E-40DD-AFC4-6F175D3DCCD1}">
              <a14:hiddenFill xmlns:a14="http://schemas.microsoft.com/office/drawing/2010/main">
                <a:solidFill>
                  <a:srgbClr val="FFFFFF"/>
                </a:solidFill>
              </a14:hiddenFill>
            </a:ext>
          </a:extLst>
        </p:spPr>
      </p:pic>
      <p:sp>
        <p:nvSpPr>
          <p:cNvPr id="71699" name="Rectangle 19"/>
          <p:cNvSpPr>
            <a:spLocks noChangeArrowheads="1"/>
          </p:cNvSpPr>
          <p:nvPr/>
        </p:nvSpPr>
        <p:spPr bwMode="auto">
          <a:xfrm>
            <a:off x="-457200" y="1524000"/>
            <a:ext cx="2971800"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lgn="ctr">
              <a:spcBef>
                <a:spcPct val="20000"/>
              </a:spcBef>
              <a:buClr>
                <a:schemeClr val="accent1"/>
              </a:buClr>
            </a:pPr>
            <a:r>
              <a:rPr kumimoji="0" lang="de-DE" altLang="en-US" sz="1700" u="sng">
                <a:effectLst>
                  <a:outerShdw blurRad="38100" dist="38100" dir="2700000" algn="tl">
                    <a:srgbClr val="808080"/>
                  </a:outerShdw>
                </a:effectLst>
                <a:latin typeface="Tahoma" panose="020B0604030504040204" pitchFamily="34" charset="0"/>
              </a:rPr>
              <a:t>Spring</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5 </a:t>
            </a:r>
            <a:r>
              <a:rPr kumimoji="0" lang="de-DE" altLang="en-US" sz="1700" u="sng">
                <a:effectLst>
                  <a:outerShdw blurRad="38100" dist="38100" dir="2700000" algn="tl">
                    <a:srgbClr val="808080"/>
                  </a:outerShdw>
                </a:effectLst>
                <a:latin typeface="Tahoma" panose="020B0604030504040204" pitchFamily="34" charset="0"/>
              </a:rPr>
              <a:t>NEMAUSUS</a:t>
            </a:r>
            <a:r>
              <a:rPr kumimoji="0" lang="de-DE" altLang="en-US" sz="1700">
                <a:effectLst>
                  <a:outerShdw blurRad="38100" dist="38100" dir="2700000" algn="tl">
                    <a:srgbClr val="808080"/>
                  </a:outerShdw>
                </a:effectLst>
                <a:latin typeface="Tahoma" panose="020B0604030504040204" pitchFamily="34" charset="0"/>
              </a:rPr>
              <a:t> </a:t>
            </a:r>
            <a:br>
              <a:rPr kumimoji="0" lang="de-DE" altLang="en-US" sz="1700">
                <a:effectLst>
                  <a:outerShdw blurRad="38100" dist="38100" dir="2700000" algn="tl">
                    <a:srgbClr val="808080"/>
                  </a:outerShdw>
                </a:effectLst>
                <a:latin typeface="Tahoma" panose="020B0604030504040204" pitchFamily="34" charset="0"/>
              </a:rPr>
            </a:br>
            <a:r>
              <a:rPr kumimoji="0" lang="de-DE" altLang="en-US" sz="1700">
                <a:effectLst>
                  <a:outerShdw blurRad="38100" dist="38100" dir="2700000" algn="tl">
                    <a:srgbClr val="808080"/>
                  </a:outerShdw>
                </a:effectLst>
                <a:latin typeface="Tahoma" panose="020B0604030504040204" pitchFamily="34" charset="0"/>
              </a:rPr>
              <a:t>(2 ~ JUPITER)</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RIG G-204</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VENUS AUGUSTA</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AUGUSTUS </a:t>
            </a:r>
            <a:r>
              <a:rPr kumimoji="0" lang="de-DE" altLang="en-US" sz="1700">
                <a:effectLst>
                  <a:outerShdw blurRad="38100" dist="38100" dir="2700000" algn="tl">
                    <a:srgbClr val="808080"/>
                  </a:outerShdw>
                </a:effectLst>
              </a:rPr>
              <a:t>–</a:t>
            </a:r>
            <a:r>
              <a:rPr kumimoji="0" lang="de-DE" altLang="en-US" sz="1700">
                <a:effectLst>
                  <a:outerShdw blurRad="38100" dist="38100" dir="2700000" algn="tl">
                    <a:srgbClr val="808080"/>
                  </a:outerShdw>
                </a:effectLst>
                <a:latin typeface="Tahoma" panose="020B0604030504040204" pitchFamily="34" charset="0"/>
              </a:rPr>
              <a:t> 25BC</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IMP. CULT</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HONORIF. INSCR.</a:t>
            </a:r>
          </a:p>
        </p:txBody>
      </p:sp>
      <p:sp>
        <p:nvSpPr>
          <p:cNvPr id="71700" name="Rectangle 20"/>
          <p:cNvSpPr>
            <a:spLocks noChangeArrowheads="1"/>
          </p:cNvSpPr>
          <p:nvPr/>
        </p:nvSpPr>
        <p:spPr bwMode="auto">
          <a:xfrm>
            <a:off x="0" y="4343400"/>
            <a:ext cx="2971800"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lgn="ctr">
              <a:spcBef>
                <a:spcPct val="20000"/>
              </a:spcBef>
              <a:buClr>
                <a:schemeClr val="accent1"/>
              </a:buClr>
            </a:pPr>
            <a:r>
              <a:rPr kumimoji="0" lang="de-DE" altLang="en-US" sz="1700" u="sng">
                <a:effectLst>
                  <a:outerShdw blurRad="38100" dist="38100" dir="2700000" algn="tl">
                    <a:srgbClr val="808080"/>
                  </a:outerShdw>
                </a:effectLst>
                <a:latin typeface="Tahoma" panose="020B0604030504040204" pitchFamily="34" charset="0"/>
              </a:rPr>
              <a:t>So-called Diana temple</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2 </a:t>
            </a:r>
            <a:r>
              <a:rPr kumimoji="0" lang="de-DE" altLang="en-US" sz="1700" u="sng">
                <a:effectLst>
                  <a:outerShdw blurRad="38100" dist="38100" dir="2700000" algn="tl">
                    <a:srgbClr val="808080"/>
                  </a:outerShdw>
                </a:effectLst>
                <a:latin typeface="Tahoma" panose="020B0604030504040204" pitchFamily="34" charset="0"/>
              </a:rPr>
              <a:t>NEMAUSUS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MATREBO/MATRES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PROXSUMES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2 NYMPHS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IMP CULT</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7 HONORIFIC INSCR</a:t>
            </a:r>
          </a:p>
        </p:txBody>
      </p:sp>
      <p:sp>
        <p:nvSpPr>
          <p:cNvPr id="71701" name="Line 21"/>
          <p:cNvSpPr>
            <a:spLocks noChangeShapeType="1"/>
          </p:cNvSpPr>
          <p:nvPr/>
        </p:nvSpPr>
        <p:spPr bwMode="auto">
          <a:xfrm flipV="1">
            <a:off x="2514600" y="4191000"/>
            <a:ext cx="914400" cy="457200"/>
          </a:xfrm>
          <a:prstGeom prst="line">
            <a:avLst/>
          </a:prstGeom>
          <a:noFill/>
          <a:ln w="571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1702" name="Line 22"/>
          <p:cNvSpPr>
            <a:spLocks noChangeShapeType="1"/>
          </p:cNvSpPr>
          <p:nvPr/>
        </p:nvSpPr>
        <p:spPr bwMode="auto">
          <a:xfrm>
            <a:off x="1905000" y="2057400"/>
            <a:ext cx="2057400" cy="1524000"/>
          </a:xfrm>
          <a:prstGeom prst="line">
            <a:avLst/>
          </a:prstGeom>
          <a:noFill/>
          <a:ln w="571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1703" name="Rectangle 23"/>
          <p:cNvSpPr>
            <a:spLocks noChangeArrowheads="1"/>
          </p:cNvSpPr>
          <p:nvPr/>
        </p:nvSpPr>
        <p:spPr bwMode="auto">
          <a:xfrm>
            <a:off x="-228600" y="304800"/>
            <a:ext cx="30480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lgn="ctr">
              <a:spcBef>
                <a:spcPct val="20000"/>
              </a:spcBef>
              <a:buClr>
                <a:schemeClr val="accent1"/>
              </a:buClr>
            </a:pPr>
            <a:r>
              <a:rPr kumimoji="0" lang="de-DE" altLang="en-US" sz="1700" u="sng">
                <a:effectLst>
                  <a:outerShdw blurRad="38100" dist="38100" dir="2700000" algn="tl">
                    <a:srgbClr val="808080"/>
                  </a:outerShdw>
                </a:effectLst>
                <a:latin typeface="Tahoma" panose="020B0604030504040204" pitchFamily="34" charset="0"/>
              </a:rPr>
              <a:t>Porticus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MINERVA </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HONORIFIC INSCR</a:t>
            </a:r>
          </a:p>
        </p:txBody>
      </p:sp>
      <p:sp>
        <p:nvSpPr>
          <p:cNvPr id="71708" name="Line 28"/>
          <p:cNvSpPr>
            <a:spLocks noChangeShapeType="1"/>
          </p:cNvSpPr>
          <p:nvPr/>
        </p:nvSpPr>
        <p:spPr bwMode="auto">
          <a:xfrm>
            <a:off x="2286000" y="1295400"/>
            <a:ext cx="2590800" cy="2590800"/>
          </a:xfrm>
          <a:prstGeom prst="line">
            <a:avLst/>
          </a:prstGeom>
          <a:noFill/>
          <a:ln w="571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pic>
        <p:nvPicPr>
          <p:cNvPr id="71712" name="Picture 32" descr="D:\Narbonensis Dokumente Downloads\Nîmes source_jardin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381000"/>
            <a:ext cx="2743200" cy="2352675"/>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71713" name="Picture 33" descr="D:\Narbonensis Dokumente Downloads\Nîmes Augusteum Diana tempel CAG fig 16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08104" y="2204864"/>
            <a:ext cx="3597037" cy="2880320"/>
          </a:xfrm>
          <a:prstGeom prst="rect">
            <a:avLst/>
          </a:prstGeom>
          <a:noFill/>
          <a:extLst>
            <a:ext uri="{909E8E84-426E-40DD-AFC4-6F175D3DCCD1}">
              <a14:hiddenFill xmlns:a14="http://schemas.microsoft.com/office/drawing/2010/main">
                <a:solidFill>
                  <a:srgbClr val="FFFFFF"/>
                </a:solidFill>
              </a14:hiddenFill>
            </a:ext>
          </a:extLst>
        </p:spPr>
      </p:pic>
      <p:pic>
        <p:nvPicPr>
          <p:cNvPr id="71714" name="Picture 34" descr="D:\Narbonensis Dokumente Downloads\Nîmes Augusteum Sud Fronton CAG fig176.JPG"/>
          <p:cNvPicPr>
            <a:picLocks noChangeAspect="1" noChangeArrowheads="1"/>
          </p:cNvPicPr>
          <p:nvPr/>
        </p:nvPicPr>
        <p:blipFill>
          <a:blip r:embed="rId5" cstate="print">
            <a:clrChange>
              <a:clrFrom>
                <a:srgbClr val="0D0D0D"/>
              </a:clrFrom>
              <a:clrTo>
                <a:srgbClr val="0D0D0D">
                  <a:alpha val="0"/>
                </a:srgbClr>
              </a:clrTo>
            </a:clrChange>
            <a:extLst>
              <a:ext uri="{28A0092B-C50C-407E-A947-70E740481C1C}">
                <a14:useLocalDpi xmlns:a14="http://schemas.microsoft.com/office/drawing/2010/main" val="0"/>
              </a:ext>
            </a:extLst>
          </a:blip>
          <a:srcRect/>
          <a:stretch>
            <a:fillRect/>
          </a:stretch>
        </p:blipFill>
        <p:spPr bwMode="auto">
          <a:xfrm>
            <a:off x="3683633" y="3947144"/>
            <a:ext cx="4748535" cy="2910856"/>
          </a:xfrm>
          <a:prstGeom prst="rect">
            <a:avLst/>
          </a:prstGeom>
          <a:noFill/>
          <a:extLst>
            <a:ext uri="{909E8E84-426E-40DD-AFC4-6F175D3DCCD1}">
              <a14:hiddenFill xmlns:a14="http://schemas.microsoft.com/office/drawing/2010/main">
                <a:solidFill>
                  <a:srgbClr val="FFFFFF"/>
                </a:solidFill>
              </a14:hiddenFill>
            </a:ext>
          </a:extLst>
        </p:spPr>
      </p:pic>
      <p:sp>
        <p:nvSpPr>
          <p:cNvPr id="12" name="Text Box 14"/>
          <p:cNvSpPr txBox="1">
            <a:spLocks noChangeArrowheads="1"/>
          </p:cNvSpPr>
          <p:nvPr/>
        </p:nvSpPr>
        <p:spPr bwMode="auto">
          <a:xfrm>
            <a:off x="3828671" y="1221548"/>
            <a:ext cx="25146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b="1" dirty="0">
                <a:effectLst>
                  <a:outerShdw blurRad="38100" dist="38100" dir="2700000" algn="tl">
                    <a:srgbClr val="808080"/>
                  </a:outerShdw>
                </a:effectLst>
                <a:latin typeface="Tahoma" panose="020B0604030504040204" pitchFamily="34" charset="0"/>
              </a:rPr>
              <a:t>SPRING-SANCTUARY</a:t>
            </a:r>
            <a:br>
              <a:rPr lang="de-DE" altLang="en-US" b="1" dirty="0">
                <a:effectLst>
                  <a:outerShdw blurRad="38100" dist="38100" dir="2700000" algn="tl">
                    <a:srgbClr val="808080"/>
                  </a:outerShdw>
                </a:effectLst>
                <a:latin typeface="Tahoma" panose="020B0604030504040204" pitchFamily="34" charset="0"/>
              </a:rPr>
            </a:br>
            <a:r>
              <a:rPr lang="de-DE" altLang="en-US" b="1" dirty="0">
                <a:effectLst>
                  <a:outerShdw blurRad="38100" dist="38100" dir="2700000" algn="tl">
                    <a:srgbClr val="808080"/>
                  </a:outerShdw>
                </a:effectLst>
                <a:latin typeface="Tahoma" panose="020B0604030504040204" pitchFamily="34" charset="0"/>
              </a:rPr>
              <a:t>„AUGUSTEUM“</a:t>
            </a:r>
          </a:p>
        </p:txBody>
      </p:sp>
    </p:spTree>
    <p:extLst>
      <p:ext uri="{BB962C8B-B14F-4D97-AF65-F5344CB8AC3E}">
        <p14:creationId xmlns:p14="http://schemas.microsoft.com/office/powerpoint/2010/main" val="63651711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1699"/>
                                        </p:tgtEl>
                                        <p:attrNameLst>
                                          <p:attrName>style.visibility</p:attrName>
                                        </p:attrNameLst>
                                      </p:cBhvr>
                                      <p:to>
                                        <p:strVal val="visible"/>
                                      </p:to>
                                    </p:set>
                                    <p:animEffect transition="in" filter="randombar(horizontal)">
                                      <p:cBhvr>
                                        <p:cTn id="7" dur="500"/>
                                        <p:tgtEl>
                                          <p:spTgt spid="71699"/>
                                        </p:tgtEl>
                                      </p:cBhvr>
                                    </p:animEffect>
                                  </p:childTnLst>
                                </p:cTn>
                              </p:par>
                            </p:childTnLst>
                          </p:cTn>
                        </p:par>
                        <p:par>
                          <p:cTn id="8" fill="hold" nodeType="afterGroup">
                            <p:stCondLst>
                              <p:cond delay="500"/>
                            </p:stCondLst>
                            <p:childTnLst>
                              <p:par>
                                <p:cTn id="9" presetID="14" presetClass="entr" presetSubtype="10" fill="hold" nodeType="afterEffect">
                                  <p:stCondLst>
                                    <p:cond delay="0"/>
                                  </p:stCondLst>
                                  <p:childTnLst>
                                    <p:set>
                                      <p:cBhvr>
                                        <p:cTn id="10" dur="1" fill="hold">
                                          <p:stCondLst>
                                            <p:cond delay="0"/>
                                          </p:stCondLst>
                                        </p:cTn>
                                        <p:tgtEl>
                                          <p:spTgt spid="71702"/>
                                        </p:tgtEl>
                                        <p:attrNameLst>
                                          <p:attrName>style.visibility</p:attrName>
                                        </p:attrNameLst>
                                      </p:cBhvr>
                                      <p:to>
                                        <p:strVal val="visible"/>
                                      </p:to>
                                    </p:set>
                                    <p:animEffect transition="in" filter="randombar(horizontal)">
                                      <p:cBhvr>
                                        <p:cTn id="11" dur="500"/>
                                        <p:tgtEl>
                                          <p:spTgt spid="71702"/>
                                        </p:tgtEl>
                                      </p:cBhvr>
                                    </p:animEffect>
                                  </p:childTnLst>
                                </p:cTn>
                              </p:par>
                            </p:childTnLst>
                          </p:cTn>
                        </p:par>
                        <p:par>
                          <p:cTn id="12" fill="hold" nodeType="afterGroup">
                            <p:stCondLst>
                              <p:cond delay="1000"/>
                            </p:stCondLst>
                            <p:childTnLst>
                              <p:par>
                                <p:cTn id="13" presetID="14" presetClass="entr" presetSubtype="10" fill="hold" nodeType="afterEffect">
                                  <p:stCondLst>
                                    <p:cond delay="0"/>
                                  </p:stCondLst>
                                  <p:childTnLst>
                                    <p:set>
                                      <p:cBhvr>
                                        <p:cTn id="14" dur="1" fill="hold">
                                          <p:stCondLst>
                                            <p:cond delay="0"/>
                                          </p:stCondLst>
                                        </p:cTn>
                                        <p:tgtEl>
                                          <p:spTgt spid="71712"/>
                                        </p:tgtEl>
                                        <p:attrNameLst>
                                          <p:attrName>style.visibility</p:attrName>
                                        </p:attrNameLst>
                                      </p:cBhvr>
                                      <p:to>
                                        <p:strVal val="visible"/>
                                      </p:to>
                                    </p:set>
                                    <p:animEffect transition="in" filter="randombar(horizontal)">
                                      <p:cBhvr>
                                        <p:cTn id="15" dur="500"/>
                                        <p:tgtEl>
                                          <p:spTgt spid="71712"/>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71700"/>
                                        </p:tgtEl>
                                        <p:attrNameLst>
                                          <p:attrName>style.visibility</p:attrName>
                                        </p:attrNameLst>
                                      </p:cBhvr>
                                      <p:to>
                                        <p:strVal val="visible"/>
                                      </p:to>
                                    </p:set>
                                    <p:animEffect transition="in" filter="randombar(horizontal)">
                                      <p:cBhvr>
                                        <p:cTn id="20" dur="500"/>
                                        <p:tgtEl>
                                          <p:spTgt spid="71700"/>
                                        </p:tgtEl>
                                      </p:cBhvr>
                                    </p:animEffect>
                                  </p:childTnLst>
                                </p:cTn>
                              </p:par>
                            </p:childTnLst>
                          </p:cTn>
                        </p:par>
                        <p:par>
                          <p:cTn id="21" fill="hold" nodeType="afterGroup">
                            <p:stCondLst>
                              <p:cond delay="500"/>
                            </p:stCondLst>
                            <p:childTnLst>
                              <p:par>
                                <p:cTn id="22" presetID="14" presetClass="entr" presetSubtype="10" fill="hold" nodeType="afterEffect">
                                  <p:stCondLst>
                                    <p:cond delay="0"/>
                                  </p:stCondLst>
                                  <p:childTnLst>
                                    <p:set>
                                      <p:cBhvr>
                                        <p:cTn id="23" dur="1" fill="hold">
                                          <p:stCondLst>
                                            <p:cond delay="0"/>
                                          </p:stCondLst>
                                        </p:cTn>
                                        <p:tgtEl>
                                          <p:spTgt spid="71701"/>
                                        </p:tgtEl>
                                        <p:attrNameLst>
                                          <p:attrName>style.visibility</p:attrName>
                                        </p:attrNameLst>
                                      </p:cBhvr>
                                      <p:to>
                                        <p:strVal val="visible"/>
                                      </p:to>
                                    </p:set>
                                    <p:animEffect transition="in" filter="randombar(horizontal)">
                                      <p:cBhvr>
                                        <p:cTn id="24" dur="500"/>
                                        <p:tgtEl>
                                          <p:spTgt spid="71701"/>
                                        </p:tgtEl>
                                      </p:cBhvr>
                                    </p:animEffect>
                                  </p:childTnLst>
                                </p:cTn>
                              </p:par>
                            </p:childTnLst>
                          </p:cTn>
                        </p:par>
                        <p:par>
                          <p:cTn id="25" fill="hold" nodeType="afterGroup">
                            <p:stCondLst>
                              <p:cond delay="1000"/>
                            </p:stCondLst>
                            <p:childTnLst>
                              <p:par>
                                <p:cTn id="26" presetID="14" presetClass="entr" presetSubtype="10" fill="hold" nodeType="afterEffect">
                                  <p:stCondLst>
                                    <p:cond delay="0"/>
                                  </p:stCondLst>
                                  <p:childTnLst>
                                    <p:set>
                                      <p:cBhvr>
                                        <p:cTn id="27" dur="1" fill="hold">
                                          <p:stCondLst>
                                            <p:cond delay="0"/>
                                          </p:stCondLst>
                                        </p:cTn>
                                        <p:tgtEl>
                                          <p:spTgt spid="71713"/>
                                        </p:tgtEl>
                                        <p:attrNameLst>
                                          <p:attrName>style.visibility</p:attrName>
                                        </p:attrNameLst>
                                      </p:cBhvr>
                                      <p:to>
                                        <p:strVal val="visible"/>
                                      </p:to>
                                    </p:set>
                                    <p:animEffect transition="in" filter="randombar(horizontal)">
                                      <p:cBhvr>
                                        <p:cTn id="28" dur="500"/>
                                        <p:tgtEl>
                                          <p:spTgt spid="71713"/>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4" presetClass="entr" presetSubtype="10" fill="hold" grpId="0" nodeType="clickEffect">
                                  <p:stCondLst>
                                    <p:cond delay="0"/>
                                  </p:stCondLst>
                                  <p:childTnLst>
                                    <p:set>
                                      <p:cBhvr>
                                        <p:cTn id="32" dur="1" fill="hold">
                                          <p:stCondLst>
                                            <p:cond delay="0"/>
                                          </p:stCondLst>
                                        </p:cTn>
                                        <p:tgtEl>
                                          <p:spTgt spid="71703"/>
                                        </p:tgtEl>
                                        <p:attrNameLst>
                                          <p:attrName>style.visibility</p:attrName>
                                        </p:attrNameLst>
                                      </p:cBhvr>
                                      <p:to>
                                        <p:strVal val="visible"/>
                                      </p:to>
                                    </p:set>
                                    <p:animEffect transition="in" filter="randombar(horizontal)">
                                      <p:cBhvr>
                                        <p:cTn id="33" dur="500"/>
                                        <p:tgtEl>
                                          <p:spTgt spid="71703"/>
                                        </p:tgtEl>
                                      </p:cBhvr>
                                    </p:animEffect>
                                  </p:childTnLst>
                                </p:cTn>
                              </p:par>
                            </p:childTnLst>
                          </p:cTn>
                        </p:par>
                        <p:par>
                          <p:cTn id="34" fill="hold" nodeType="afterGroup">
                            <p:stCondLst>
                              <p:cond delay="500"/>
                            </p:stCondLst>
                            <p:childTnLst>
                              <p:par>
                                <p:cTn id="35" presetID="14" presetClass="entr" presetSubtype="10" fill="hold" nodeType="afterEffect">
                                  <p:stCondLst>
                                    <p:cond delay="0"/>
                                  </p:stCondLst>
                                  <p:childTnLst>
                                    <p:set>
                                      <p:cBhvr>
                                        <p:cTn id="36" dur="1" fill="hold">
                                          <p:stCondLst>
                                            <p:cond delay="0"/>
                                          </p:stCondLst>
                                        </p:cTn>
                                        <p:tgtEl>
                                          <p:spTgt spid="71708"/>
                                        </p:tgtEl>
                                        <p:attrNameLst>
                                          <p:attrName>style.visibility</p:attrName>
                                        </p:attrNameLst>
                                      </p:cBhvr>
                                      <p:to>
                                        <p:strVal val="visible"/>
                                      </p:to>
                                    </p:set>
                                    <p:animEffect transition="in" filter="randombar(horizontal)">
                                      <p:cBhvr>
                                        <p:cTn id="37" dur="500"/>
                                        <p:tgtEl>
                                          <p:spTgt spid="71708"/>
                                        </p:tgtEl>
                                      </p:cBhvr>
                                    </p:animEffect>
                                  </p:childTnLst>
                                </p:cTn>
                              </p:par>
                            </p:childTnLst>
                          </p:cTn>
                        </p:par>
                        <p:par>
                          <p:cTn id="38" fill="hold" nodeType="afterGroup">
                            <p:stCondLst>
                              <p:cond delay="1000"/>
                            </p:stCondLst>
                            <p:childTnLst>
                              <p:par>
                                <p:cTn id="39" presetID="14" presetClass="entr" presetSubtype="10" fill="hold" nodeType="afterEffect">
                                  <p:stCondLst>
                                    <p:cond delay="0"/>
                                  </p:stCondLst>
                                  <p:childTnLst>
                                    <p:set>
                                      <p:cBhvr>
                                        <p:cTn id="40" dur="1" fill="hold">
                                          <p:stCondLst>
                                            <p:cond delay="0"/>
                                          </p:stCondLst>
                                        </p:cTn>
                                        <p:tgtEl>
                                          <p:spTgt spid="71714"/>
                                        </p:tgtEl>
                                        <p:attrNameLst>
                                          <p:attrName>style.visibility</p:attrName>
                                        </p:attrNameLst>
                                      </p:cBhvr>
                                      <p:to>
                                        <p:strVal val="visible"/>
                                      </p:to>
                                    </p:set>
                                    <p:animEffect transition="in" filter="randombar(horizontal)">
                                      <p:cBhvr>
                                        <p:cTn id="41" dur="500"/>
                                        <p:tgtEl>
                                          <p:spTgt spid="71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99" grpId="0" autoUpdateAnimBg="0"/>
      <p:bldP spid="71700" grpId="0" autoUpdateAnimBg="0"/>
      <p:bldP spid="71703" grpId="0" autoUpdateAnimBg="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81" name="Picture 17" descr="C:\Dokumente und Einstellungen\Ralph\Eigene Dateien\HABIL 2007\Photos NEMAUSUS\CAG 30 1 FIG 146 PLAN AUGUSTEUM - INVER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25713" y="152400"/>
            <a:ext cx="3113087" cy="5029200"/>
          </a:xfrm>
          <a:prstGeom prst="rect">
            <a:avLst/>
          </a:prstGeom>
          <a:noFill/>
          <a:extLst>
            <a:ext uri="{909E8E84-426E-40DD-AFC4-6F175D3DCCD1}">
              <a14:hiddenFill xmlns:a14="http://schemas.microsoft.com/office/drawing/2010/main">
                <a:solidFill>
                  <a:srgbClr val="FFFFFF"/>
                </a:solidFill>
              </a14:hiddenFill>
            </a:ext>
          </a:extLst>
        </p:spPr>
      </p:pic>
      <p:sp>
        <p:nvSpPr>
          <p:cNvPr id="62471" name="Rectangle 7"/>
          <p:cNvSpPr>
            <a:spLocks noChangeArrowheads="1"/>
          </p:cNvSpPr>
          <p:nvPr/>
        </p:nvSpPr>
        <p:spPr bwMode="auto">
          <a:xfrm>
            <a:off x="-457200" y="1524000"/>
            <a:ext cx="2971800"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lgn="ctr">
              <a:spcBef>
                <a:spcPct val="20000"/>
              </a:spcBef>
              <a:buClr>
                <a:schemeClr val="accent1"/>
              </a:buClr>
            </a:pPr>
            <a:r>
              <a:rPr kumimoji="0" lang="de-DE" altLang="en-US" sz="1700" u="sng">
                <a:effectLst>
                  <a:outerShdw blurRad="38100" dist="38100" dir="2700000" algn="tl">
                    <a:srgbClr val="808080"/>
                  </a:outerShdw>
                </a:effectLst>
                <a:latin typeface="Tahoma" panose="020B0604030504040204" pitchFamily="34" charset="0"/>
              </a:rPr>
              <a:t>Spring</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5 </a:t>
            </a:r>
            <a:r>
              <a:rPr kumimoji="0" lang="de-DE" altLang="en-US" sz="1700" u="sng">
                <a:effectLst>
                  <a:outerShdw blurRad="38100" dist="38100" dir="2700000" algn="tl">
                    <a:srgbClr val="808080"/>
                  </a:outerShdw>
                </a:effectLst>
                <a:latin typeface="Tahoma" panose="020B0604030504040204" pitchFamily="34" charset="0"/>
              </a:rPr>
              <a:t>NEMAUSUS</a:t>
            </a:r>
            <a:r>
              <a:rPr kumimoji="0" lang="de-DE" altLang="en-US" sz="1700">
                <a:effectLst>
                  <a:outerShdw blurRad="38100" dist="38100" dir="2700000" algn="tl">
                    <a:srgbClr val="808080"/>
                  </a:outerShdw>
                </a:effectLst>
                <a:latin typeface="Tahoma" panose="020B0604030504040204" pitchFamily="34" charset="0"/>
              </a:rPr>
              <a:t> </a:t>
            </a:r>
            <a:br>
              <a:rPr kumimoji="0" lang="de-DE" altLang="en-US" sz="1700">
                <a:effectLst>
                  <a:outerShdw blurRad="38100" dist="38100" dir="2700000" algn="tl">
                    <a:srgbClr val="808080"/>
                  </a:outerShdw>
                </a:effectLst>
                <a:latin typeface="Tahoma" panose="020B0604030504040204" pitchFamily="34" charset="0"/>
              </a:rPr>
            </a:br>
            <a:r>
              <a:rPr kumimoji="0" lang="de-DE" altLang="en-US" sz="1700">
                <a:effectLst>
                  <a:outerShdw blurRad="38100" dist="38100" dir="2700000" algn="tl">
                    <a:srgbClr val="808080"/>
                  </a:outerShdw>
                </a:effectLst>
                <a:latin typeface="Tahoma" panose="020B0604030504040204" pitchFamily="34" charset="0"/>
              </a:rPr>
              <a:t>(2 ~ JUPITER)</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RIG G-204</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VENUS AUGUSTA</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AUGUSTUS </a:t>
            </a:r>
            <a:r>
              <a:rPr kumimoji="0" lang="de-DE" altLang="en-US" sz="1700">
                <a:effectLst>
                  <a:outerShdw blurRad="38100" dist="38100" dir="2700000" algn="tl">
                    <a:srgbClr val="808080"/>
                  </a:outerShdw>
                </a:effectLst>
              </a:rPr>
              <a:t>–</a:t>
            </a:r>
            <a:r>
              <a:rPr kumimoji="0" lang="de-DE" altLang="en-US" sz="1700">
                <a:effectLst>
                  <a:outerShdw blurRad="38100" dist="38100" dir="2700000" algn="tl">
                    <a:srgbClr val="808080"/>
                  </a:outerShdw>
                </a:effectLst>
                <a:latin typeface="Tahoma" panose="020B0604030504040204" pitchFamily="34" charset="0"/>
              </a:rPr>
              <a:t> 25BC</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IMP. CULT</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HONORIF. INSCR.</a:t>
            </a:r>
          </a:p>
        </p:txBody>
      </p:sp>
      <p:sp>
        <p:nvSpPr>
          <p:cNvPr id="62472" name="Rectangle 8"/>
          <p:cNvSpPr>
            <a:spLocks noChangeArrowheads="1"/>
          </p:cNvSpPr>
          <p:nvPr/>
        </p:nvSpPr>
        <p:spPr bwMode="auto">
          <a:xfrm>
            <a:off x="0" y="4343400"/>
            <a:ext cx="2971800"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lgn="ctr">
              <a:spcBef>
                <a:spcPct val="20000"/>
              </a:spcBef>
              <a:buClr>
                <a:schemeClr val="accent1"/>
              </a:buClr>
            </a:pPr>
            <a:r>
              <a:rPr kumimoji="0" lang="de-DE" altLang="en-US" sz="1700" u="sng">
                <a:effectLst>
                  <a:outerShdw blurRad="38100" dist="38100" dir="2700000" algn="tl">
                    <a:srgbClr val="808080"/>
                  </a:outerShdw>
                </a:effectLst>
                <a:latin typeface="Tahoma" panose="020B0604030504040204" pitchFamily="34" charset="0"/>
              </a:rPr>
              <a:t>So-called Diana temple</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2 </a:t>
            </a:r>
            <a:r>
              <a:rPr kumimoji="0" lang="de-DE" altLang="en-US" sz="1700" u="sng">
                <a:effectLst>
                  <a:outerShdw blurRad="38100" dist="38100" dir="2700000" algn="tl">
                    <a:srgbClr val="808080"/>
                  </a:outerShdw>
                </a:effectLst>
                <a:latin typeface="Tahoma" panose="020B0604030504040204" pitchFamily="34" charset="0"/>
              </a:rPr>
              <a:t>NEMAUSUS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MATREBO/MATRES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PROXSUMES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2 NYMPHS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IMP CULT</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7 HONORIFIC INSCR</a:t>
            </a:r>
          </a:p>
        </p:txBody>
      </p:sp>
      <p:sp>
        <p:nvSpPr>
          <p:cNvPr id="62473" name="Line 9"/>
          <p:cNvSpPr>
            <a:spLocks noChangeShapeType="1"/>
          </p:cNvSpPr>
          <p:nvPr/>
        </p:nvSpPr>
        <p:spPr bwMode="auto">
          <a:xfrm flipV="1">
            <a:off x="2514600" y="4191000"/>
            <a:ext cx="914400" cy="457200"/>
          </a:xfrm>
          <a:prstGeom prst="line">
            <a:avLst/>
          </a:prstGeom>
          <a:noFill/>
          <a:ln w="571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62474" name="Line 10"/>
          <p:cNvSpPr>
            <a:spLocks noChangeShapeType="1"/>
          </p:cNvSpPr>
          <p:nvPr/>
        </p:nvSpPr>
        <p:spPr bwMode="auto">
          <a:xfrm>
            <a:off x="1905000" y="2057400"/>
            <a:ext cx="2057400" cy="1524000"/>
          </a:xfrm>
          <a:prstGeom prst="line">
            <a:avLst/>
          </a:prstGeom>
          <a:noFill/>
          <a:ln w="571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62475" name="Rectangle 11"/>
          <p:cNvSpPr>
            <a:spLocks noChangeArrowheads="1"/>
          </p:cNvSpPr>
          <p:nvPr/>
        </p:nvSpPr>
        <p:spPr bwMode="auto">
          <a:xfrm>
            <a:off x="-228600" y="304800"/>
            <a:ext cx="30480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lgn="ctr">
              <a:spcBef>
                <a:spcPct val="20000"/>
              </a:spcBef>
              <a:buClr>
                <a:schemeClr val="accent1"/>
              </a:buClr>
            </a:pPr>
            <a:r>
              <a:rPr kumimoji="0" lang="de-DE" altLang="en-US" sz="1700" u="sng">
                <a:effectLst>
                  <a:outerShdw blurRad="38100" dist="38100" dir="2700000" algn="tl">
                    <a:srgbClr val="808080"/>
                  </a:outerShdw>
                </a:effectLst>
                <a:latin typeface="Tahoma" panose="020B0604030504040204" pitchFamily="34" charset="0"/>
              </a:rPr>
              <a:t>Porticus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MINERVA </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HONORIFIC INSCR</a:t>
            </a:r>
          </a:p>
        </p:txBody>
      </p:sp>
      <p:sp>
        <p:nvSpPr>
          <p:cNvPr id="62476" name="Line 12"/>
          <p:cNvSpPr>
            <a:spLocks noChangeShapeType="1"/>
          </p:cNvSpPr>
          <p:nvPr/>
        </p:nvSpPr>
        <p:spPr bwMode="auto">
          <a:xfrm flipH="1">
            <a:off x="5334000" y="2362200"/>
            <a:ext cx="762000" cy="762000"/>
          </a:xfrm>
          <a:prstGeom prst="line">
            <a:avLst/>
          </a:prstGeom>
          <a:noFill/>
          <a:ln w="571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62477" name="Rectangle 13"/>
          <p:cNvSpPr>
            <a:spLocks noChangeArrowheads="1"/>
          </p:cNvSpPr>
          <p:nvPr/>
        </p:nvSpPr>
        <p:spPr bwMode="auto">
          <a:xfrm>
            <a:off x="6400800" y="5334000"/>
            <a:ext cx="2438400"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lgn="ctr">
              <a:spcBef>
                <a:spcPct val="20000"/>
              </a:spcBef>
              <a:buClr>
                <a:schemeClr val="accent1"/>
              </a:buClr>
            </a:pPr>
            <a:r>
              <a:rPr kumimoji="0" lang="de-DE" altLang="en-US" sz="1700" u="sng">
                <a:effectLst>
                  <a:outerShdw blurRad="38100" dist="38100" dir="2700000" algn="tl">
                    <a:srgbClr val="808080"/>
                  </a:outerShdw>
                </a:effectLst>
                <a:latin typeface="Tahoma" panose="020B0604030504040204" pitchFamily="34" charset="0"/>
              </a:rPr>
              <a:t>Quai de la Fontaine</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PROXSUMES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SILVANUS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Fortuna</a:t>
            </a:r>
          </a:p>
        </p:txBody>
      </p:sp>
      <p:sp>
        <p:nvSpPr>
          <p:cNvPr id="62478" name="Line 14"/>
          <p:cNvSpPr>
            <a:spLocks noChangeShapeType="1"/>
          </p:cNvSpPr>
          <p:nvPr/>
        </p:nvSpPr>
        <p:spPr bwMode="auto">
          <a:xfrm flipH="1" flipV="1">
            <a:off x="5410200" y="5105400"/>
            <a:ext cx="1447800" cy="914400"/>
          </a:xfrm>
          <a:prstGeom prst="line">
            <a:avLst/>
          </a:prstGeom>
          <a:noFill/>
          <a:ln w="571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62479" name="Rectangle 15"/>
          <p:cNvSpPr>
            <a:spLocks noChangeArrowheads="1"/>
          </p:cNvSpPr>
          <p:nvPr/>
        </p:nvSpPr>
        <p:spPr bwMode="auto">
          <a:xfrm>
            <a:off x="5638800" y="1905000"/>
            <a:ext cx="3505200"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lgn="ctr">
              <a:spcBef>
                <a:spcPct val="20000"/>
              </a:spcBef>
              <a:buClr>
                <a:schemeClr val="accent1"/>
              </a:buClr>
            </a:pPr>
            <a:r>
              <a:rPr kumimoji="0" lang="de-DE" altLang="en-US" sz="1700" u="sng">
                <a:effectLst>
                  <a:outerShdw blurRad="38100" dist="38100" dir="2700000" algn="tl">
                    <a:srgbClr val="808080"/>
                  </a:outerShdw>
                </a:effectLst>
                <a:latin typeface="Tahoma" panose="020B0604030504040204" pitchFamily="34" charset="0"/>
              </a:rPr>
              <a:t>From the Spring Sanctuary</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RIG G-205</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2 </a:t>
            </a:r>
            <a:r>
              <a:rPr kumimoji="0" lang="de-DE" altLang="en-US" sz="1700" u="sng">
                <a:effectLst>
                  <a:outerShdw blurRad="38100" dist="38100" dir="2700000" algn="tl">
                    <a:srgbClr val="808080"/>
                  </a:outerShdw>
                </a:effectLst>
                <a:latin typeface="Tahoma" panose="020B0604030504040204" pitchFamily="34" charset="0"/>
              </a:rPr>
              <a:t>NEMAUSUS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2 NYMPHS, 1 APOLLO</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PROXSUMES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VICTORIA AUG.</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Anubis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LARES AUG, FONS URA</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AUGUSTUS by </a:t>
            </a:r>
            <a:br>
              <a:rPr kumimoji="0" lang="de-DE" altLang="en-US" sz="1700">
                <a:effectLst>
                  <a:outerShdw blurRad="38100" dist="38100" dir="2700000" algn="tl">
                    <a:srgbClr val="808080"/>
                  </a:outerShdw>
                </a:effectLst>
                <a:latin typeface="Tahoma" panose="020B0604030504040204" pitchFamily="34" charset="0"/>
              </a:rPr>
            </a:br>
            <a:r>
              <a:rPr kumimoji="0" lang="de-DE" altLang="en-US" sz="1700">
                <a:effectLst>
                  <a:outerShdw blurRad="38100" dist="38100" dir="2700000" algn="tl">
                    <a:srgbClr val="808080"/>
                  </a:outerShdw>
                </a:effectLst>
                <a:latin typeface="Tahoma" panose="020B0604030504040204" pitchFamily="34" charset="0"/>
              </a:rPr>
              <a:t>   vicus Arcevoturum </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4 HONORIFIC INSCR.</a:t>
            </a:r>
          </a:p>
        </p:txBody>
      </p:sp>
      <p:sp>
        <p:nvSpPr>
          <p:cNvPr id="62482" name="Line 18"/>
          <p:cNvSpPr>
            <a:spLocks noChangeShapeType="1"/>
          </p:cNvSpPr>
          <p:nvPr/>
        </p:nvSpPr>
        <p:spPr bwMode="auto">
          <a:xfrm>
            <a:off x="2286000" y="1295400"/>
            <a:ext cx="2590800" cy="2590800"/>
          </a:xfrm>
          <a:prstGeom prst="line">
            <a:avLst/>
          </a:prstGeom>
          <a:noFill/>
          <a:ln w="571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62483" name="Rectangle 19"/>
          <p:cNvSpPr>
            <a:spLocks noChangeArrowheads="1"/>
          </p:cNvSpPr>
          <p:nvPr/>
        </p:nvSpPr>
        <p:spPr bwMode="auto">
          <a:xfrm>
            <a:off x="6324600" y="0"/>
            <a:ext cx="28194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lgn="ctr">
              <a:spcBef>
                <a:spcPct val="20000"/>
              </a:spcBef>
              <a:buClr>
                <a:schemeClr val="accent1"/>
              </a:buClr>
            </a:pPr>
            <a:r>
              <a:rPr kumimoji="0" lang="de-DE" altLang="en-US" sz="1700" u="sng">
                <a:effectLst>
                  <a:outerShdw blurRad="38100" dist="38100" dir="2700000" algn="tl">
                    <a:srgbClr val="808080"/>
                  </a:outerShdw>
                </a:effectLst>
                <a:latin typeface="Tahoma" panose="020B0604030504040204" pitchFamily="34" charset="0"/>
              </a:rPr>
              <a:t>Tour Magne / Hill</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2 ISIS &amp; 1 SERAPIS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SUCELLOS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2 PROXSUMES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ALAMINOS</a:t>
            </a: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HERCULES</a:t>
            </a:r>
          </a:p>
          <a:p>
            <a:pPr lvl="1">
              <a:spcBef>
                <a:spcPct val="20000"/>
              </a:spcBef>
              <a:buClr>
                <a:schemeClr val="accent1"/>
              </a:buClr>
              <a:buFontTx/>
              <a:buChar char="•"/>
            </a:pPr>
            <a:endParaRPr kumimoji="0" lang="de-DE" altLang="en-US" sz="1700">
              <a:effectLst>
                <a:outerShdw blurRad="38100" dist="38100" dir="2700000" algn="tl">
                  <a:srgbClr val="808080"/>
                </a:outerShdw>
              </a:effectLst>
              <a:latin typeface="Tahoma" panose="020B0604030504040204" pitchFamily="34" charset="0"/>
            </a:endParaRPr>
          </a:p>
        </p:txBody>
      </p:sp>
      <p:sp>
        <p:nvSpPr>
          <p:cNvPr id="62484" name="Rectangle 20"/>
          <p:cNvSpPr>
            <a:spLocks noChangeArrowheads="1"/>
          </p:cNvSpPr>
          <p:nvPr/>
        </p:nvSpPr>
        <p:spPr bwMode="auto">
          <a:xfrm>
            <a:off x="2590800" y="5486400"/>
            <a:ext cx="396240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lgn="ctr">
              <a:spcBef>
                <a:spcPct val="20000"/>
              </a:spcBef>
              <a:buClr>
                <a:schemeClr val="accent1"/>
              </a:buClr>
            </a:pPr>
            <a:r>
              <a:rPr kumimoji="0" lang="de-DE" altLang="en-US" sz="1700" u="sng">
                <a:effectLst>
                  <a:outerShdw blurRad="38100" dist="38100" dir="2700000" algn="tl">
                    <a:srgbClr val="808080"/>
                  </a:outerShdw>
                </a:effectLst>
                <a:latin typeface="Tahoma" panose="020B0604030504040204" pitchFamily="34" charset="0"/>
              </a:rPr>
              <a:t>South of Sanctuary:</a:t>
            </a:r>
            <a:endParaRPr kumimoji="0" lang="de-DE" altLang="en-US" sz="1700">
              <a:effectLst>
                <a:outerShdw blurRad="38100" dist="38100" dir="2700000" algn="tl">
                  <a:srgbClr val="808080"/>
                </a:outerShdw>
              </a:effectLst>
              <a:latin typeface="Tahoma" panose="020B0604030504040204" pitchFamily="34" charset="0"/>
            </a:endParaRPr>
          </a:p>
          <a:p>
            <a:pPr lvl="1">
              <a:spcBef>
                <a:spcPct val="20000"/>
              </a:spcBef>
              <a:buClr>
                <a:schemeClr val="accent1"/>
              </a:buClr>
              <a:buFontTx/>
              <a:buChar char="•"/>
            </a:pPr>
            <a:r>
              <a:rPr kumimoji="0" lang="de-DE" altLang="en-US" sz="1700">
                <a:effectLst>
                  <a:outerShdw blurRad="38100" dist="38100" dir="2700000" algn="tl">
                    <a:srgbClr val="808080"/>
                  </a:outerShdw>
                </a:effectLst>
                <a:latin typeface="Tahoma" panose="020B0604030504040204" pitchFamily="34" charset="0"/>
              </a:rPr>
              <a:t>1 MATRES, 2 PROXUMES, </a:t>
            </a:r>
            <a:br>
              <a:rPr kumimoji="0" lang="de-DE" altLang="en-US" sz="1700">
                <a:effectLst>
                  <a:outerShdw blurRad="38100" dist="38100" dir="2700000" algn="tl">
                    <a:srgbClr val="808080"/>
                  </a:outerShdw>
                </a:effectLst>
                <a:latin typeface="Tahoma" panose="020B0604030504040204" pitchFamily="34" charset="0"/>
              </a:rPr>
            </a:br>
            <a:r>
              <a:rPr kumimoji="0" lang="de-DE" altLang="en-US" sz="1700">
                <a:effectLst>
                  <a:outerShdw blurRad="38100" dist="38100" dir="2700000" algn="tl">
                    <a:srgbClr val="808080"/>
                  </a:outerShdw>
                </a:effectLst>
                <a:latin typeface="Tahoma" panose="020B0604030504040204" pitchFamily="34" charset="0"/>
              </a:rPr>
              <a:t>1 Demeter, 1 QUARTA, </a:t>
            </a:r>
            <a:br>
              <a:rPr kumimoji="0" lang="de-DE" altLang="en-US" sz="1700">
                <a:effectLst>
                  <a:outerShdw blurRad="38100" dist="38100" dir="2700000" algn="tl">
                    <a:srgbClr val="808080"/>
                  </a:outerShdw>
                </a:effectLst>
                <a:latin typeface="Tahoma" panose="020B0604030504040204" pitchFamily="34" charset="0"/>
              </a:rPr>
            </a:br>
            <a:r>
              <a:rPr kumimoji="0" lang="de-DE" altLang="en-US" sz="1700">
                <a:effectLst>
                  <a:outerShdw blurRad="38100" dist="38100" dir="2700000" algn="tl">
                    <a:srgbClr val="808080"/>
                  </a:outerShdw>
                </a:effectLst>
                <a:latin typeface="Tahoma" panose="020B0604030504040204" pitchFamily="34" charset="0"/>
              </a:rPr>
              <a:t>1 APOLLO, 1 HERCULES, </a:t>
            </a:r>
            <a:br>
              <a:rPr kumimoji="0" lang="de-DE" altLang="en-US" sz="1700">
                <a:effectLst>
                  <a:outerShdw blurRad="38100" dist="38100" dir="2700000" algn="tl">
                    <a:srgbClr val="808080"/>
                  </a:outerShdw>
                </a:effectLst>
                <a:latin typeface="Tahoma" panose="020B0604030504040204" pitchFamily="34" charset="0"/>
              </a:rPr>
            </a:br>
            <a:r>
              <a:rPr kumimoji="0" lang="de-DE" altLang="en-US" sz="1700">
                <a:effectLst>
                  <a:outerShdw blurRad="38100" dist="38100" dir="2700000" algn="tl">
                    <a:srgbClr val="808080"/>
                  </a:outerShdw>
                </a:effectLst>
                <a:latin typeface="Tahoma" panose="020B0604030504040204" pitchFamily="34" charset="0"/>
              </a:rPr>
              <a:t>4 Venus</a:t>
            </a:r>
          </a:p>
        </p:txBody>
      </p:sp>
      <p:sp>
        <p:nvSpPr>
          <p:cNvPr id="62485" name="Line 21"/>
          <p:cNvSpPr>
            <a:spLocks noChangeShapeType="1"/>
          </p:cNvSpPr>
          <p:nvPr/>
        </p:nvSpPr>
        <p:spPr bwMode="auto">
          <a:xfrm flipH="1" flipV="1">
            <a:off x="5105400" y="533400"/>
            <a:ext cx="1676400" cy="304800"/>
          </a:xfrm>
          <a:prstGeom prst="line">
            <a:avLst/>
          </a:prstGeom>
          <a:noFill/>
          <a:ln w="571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Tree>
    <p:extLst>
      <p:ext uri="{BB962C8B-B14F-4D97-AF65-F5344CB8AC3E}">
        <p14:creationId xmlns:p14="http://schemas.microsoft.com/office/powerpoint/2010/main" val="5717884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2477"/>
                                        </p:tgtEl>
                                        <p:attrNameLst>
                                          <p:attrName>style.visibility</p:attrName>
                                        </p:attrNameLst>
                                      </p:cBhvr>
                                      <p:to>
                                        <p:strVal val="visible"/>
                                      </p:to>
                                    </p:set>
                                    <p:animEffect transition="in" filter="randombar(horizontal)">
                                      <p:cBhvr>
                                        <p:cTn id="7" dur="500"/>
                                        <p:tgtEl>
                                          <p:spTgt spid="62477"/>
                                        </p:tgtEl>
                                      </p:cBhvr>
                                    </p:animEffect>
                                  </p:childTnLst>
                                </p:cTn>
                              </p:par>
                            </p:childTnLst>
                          </p:cTn>
                        </p:par>
                        <p:par>
                          <p:cTn id="8" fill="hold" nodeType="afterGroup">
                            <p:stCondLst>
                              <p:cond delay="500"/>
                            </p:stCondLst>
                            <p:childTnLst>
                              <p:par>
                                <p:cTn id="9" presetID="14" presetClass="entr" presetSubtype="10" fill="hold" nodeType="afterEffect">
                                  <p:stCondLst>
                                    <p:cond delay="0"/>
                                  </p:stCondLst>
                                  <p:childTnLst>
                                    <p:set>
                                      <p:cBhvr>
                                        <p:cTn id="10" dur="1" fill="hold">
                                          <p:stCondLst>
                                            <p:cond delay="0"/>
                                          </p:stCondLst>
                                        </p:cTn>
                                        <p:tgtEl>
                                          <p:spTgt spid="62478"/>
                                        </p:tgtEl>
                                        <p:attrNameLst>
                                          <p:attrName>style.visibility</p:attrName>
                                        </p:attrNameLst>
                                      </p:cBhvr>
                                      <p:to>
                                        <p:strVal val="visible"/>
                                      </p:to>
                                    </p:set>
                                    <p:animEffect transition="in" filter="randombar(horizontal)">
                                      <p:cBhvr>
                                        <p:cTn id="11" dur="500"/>
                                        <p:tgtEl>
                                          <p:spTgt spid="62478"/>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62484"/>
                                        </p:tgtEl>
                                        <p:attrNameLst>
                                          <p:attrName>style.visibility</p:attrName>
                                        </p:attrNameLst>
                                      </p:cBhvr>
                                      <p:to>
                                        <p:strVal val="visible"/>
                                      </p:to>
                                    </p:set>
                                    <p:animEffect transition="in" filter="randombar(horizontal)">
                                      <p:cBhvr>
                                        <p:cTn id="16" dur="500"/>
                                        <p:tgtEl>
                                          <p:spTgt spid="62484"/>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62479"/>
                                        </p:tgtEl>
                                        <p:attrNameLst>
                                          <p:attrName>style.visibility</p:attrName>
                                        </p:attrNameLst>
                                      </p:cBhvr>
                                      <p:to>
                                        <p:strVal val="visible"/>
                                      </p:to>
                                    </p:set>
                                    <p:animEffect transition="in" filter="randombar(horizontal)">
                                      <p:cBhvr>
                                        <p:cTn id="21" dur="500"/>
                                        <p:tgtEl>
                                          <p:spTgt spid="62479"/>
                                        </p:tgtEl>
                                      </p:cBhvr>
                                    </p:animEffect>
                                  </p:childTnLst>
                                </p:cTn>
                              </p:par>
                            </p:childTnLst>
                          </p:cTn>
                        </p:par>
                        <p:par>
                          <p:cTn id="22" fill="hold" nodeType="afterGroup">
                            <p:stCondLst>
                              <p:cond delay="500"/>
                            </p:stCondLst>
                            <p:childTnLst>
                              <p:par>
                                <p:cTn id="23" presetID="14" presetClass="entr" presetSubtype="10" fill="hold" nodeType="afterEffect">
                                  <p:stCondLst>
                                    <p:cond delay="0"/>
                                  </p:stCondLst>
                                  <p:childTnLst>
                                    <p:set>
                                      <p:cBhvr>
                                        <p:cTn id="24" dur="1" fill="hold">
                                          <p:stCondLst>
                                            <p:cond delay="0"/>
                                          </p:stCondLst>
                                        </p:cTn>
                                        <p:tgtEl>
                                          <p:spTgt spid="62476"/>
                                        </p:tgtEl>
                                        <p:attrNameLst>
                                          <p:attrName>style.visibility</p:attrName>
                                        </p:attrNameLst>
                                      </p:cBhvr>
                                      <p:to>
                                        <p:strVal val="visible"/>
                                      </p:to>
                                    </p:set>
                                    <p:animEffect transition="in" filter="randombar(horizontal)">
                                      <p:cBhvr>
                                        <p:cTn id="25" dur="500"/>
                                        <p:tgtEl>
                                          <p:spTgt spid="62476"/>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4" presetClass="entr" presetSubtype="10" fill="hold" grpId="0" nodeType="clickEffect">
                                  <p:stCondLst>
                                    <p:cond delay="0"/>
                                  </p:stCondLst>
                                  <p:childTnLst>
                                    <p:set>
                                      <p:cBhvr>
                                        <p:cTn id="29" dur="1" fill="hold">
                                          <p:stCondLst>
                                            <p:cond delay="0"/>
                                          </p:stCondLst>
                                        </p:cTn>
                                        <p:tgtEl>
                                          <p:spTgt spid="62483"/>
                                        </p:tgtEl>
                                        <p:attrNameLst>
                                          <p:attrName>style.visibility</p:attrName>
                                        </p:attrNameLst>
                                      </p:cBhvr>
                                      <p:to>
                                        <p:strVal val="visible"/>
                                      </p:to>
                                    </p:set>
                                    <p:animEffect transition="in" filter="randombar(horizontal)">
                                      <p:cBhvr>
                                        <p:cTn id="30" dur="500"/>
                                        <p:tgtEl>
                                          <p:spTgt spid="62483"/>
                                        </p:tgtEl>
                                      </p:cBhvr>
                                    </p:animEffect>
                                  </p:childTnLst>
                                </p:cTn>
                              </p:par>
                            </p:childTnLst>
                          </p:cTn>
                        </p:par>
                        <p:par>
                          <p:cTn id="31" fill="hold" nodeType="afterGroup">
                            <p:stCondLst>
                              <p:cond delay="500"/>
                            </p:stCondLst>
                            <p:childTnLst>
                              <p:par>
                                <p:cTn id="32" presetID="14" presetClass="entr" presetSubtype="10" fill="hold" nodeType="afterEffect">
                                  <p:stCondLst>
                                    <p:cond delay="0"/>
                                  </p:stCondLst>
                                  <p:childTnLst>
                                    <p:set>
                                      <p:cBhvr>
                                        <p:cTn id="33" dur="1" fill="hold">
                                          <p:stCondLst>
                                            <p:cond delay="0"/>
                                          </p:stCondLst>
                                        </p:cTn>
                                        <p:tgtEl>
                                          <p:spTgt spid="62485"/>
                                        </p:tgtEl>
                                        <p:attrNameLst>
                                          <p:attrName>style.visibility</p:attrName>
                                        </p:attrNameLst>
                                      </p:cBhvr>
                                      <p:to>
                                        <p:strVal val="visible"/>
                                      </p:to>
                                    </p:set>
                                    <p:animEffect transition="in" filter="randombar(horizontal)">
                                      <p:cBhvr>
                                        <p:cTn id="34" dur="500"/>
                                        <p:tgtEl>
                                          <p:spTgt spid="624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77" grpId="0" autoUpdateAnimBg="0"/>
      <p:bldP spid="62479" grpId="0" autoUpdateAnimBg="0"/>
      <p:bldP spid="62483" grpId="0" autoUpdateAnimBg="0"/>
      <p:bldP spid="62484" grpId="0" autoUpdateAnimBg="0"/>
    </p:bldLst>
  </p:timing>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3" name="Rectangle 3"/>
          <p:cNvSpPr>
            <a:spLocks noGrp="1" noChangeArrowheads="1"/>
          </p:cNvSpPr>
          <p:nvPr>
            <p:ph type="body" idx="1"/>
          </p:nvPr>
        </p:nvSpPr>
        <p:spPr>
          <a:xfrm>
            <a:off x="152400" y="1066800"/>
            <a:ext cx="7772400" cy="4343400"/>
          </a:xfrm>
        </p:spPr>
        <p:txBody>
          <a:bodyPr/>
          <a:lstStyle/>
          <a:p>
            <a:r>
              <a:rPr lang="de-DE" altLang="en-US" sz="1800" dirty="0" err="1"/>
              <a:t>Virtually</a:t>
            </a:r>
            <a:r>
              <a:rPr lang="de-DE" altLang="en-US" sz="1800" dirty="0"/>
              <a:t> all </a:t>
            </a:r>
            <a:r>
              <a:rPr lang="de-DE" altLang="en-US" sz="1800" dirty="0" err="1"/>
              <a:t>known</a:t>
            </a:r>
            <a:r>
              <a:rPr lang="de-DE" altLang="en-US" sz="1800" dirty="0"/>
              <a:t> </a:t>
            </a:r>
            <a:r>
              <a:rPr lang="de-DE" altLang="en-US" sz="1800" dirty="0" err="1"/>
              <a:t>inscriptions</a:t>
            </a:r>
            <a:r>
              <a:rPr lang="de-DE" altLang="en-US" sz="1800" dirty="0"/>
              <a:t> </a:t>
            </a:r>
            <a:r>
              <a:rPr lang="de-DE" altLang="en-US" sz="1800" dirty="0" err="1"/>
              <a:t>from</a:t>
            </a:r>
            <a:r>
              <a:rPr lang="de-DE" altLang="en-US" sz="1800" dirty="0"/>
              <a:t> </a:t>
            </a:r>
            <a:r>
              <a:rPr lang="de-DE" altLang="en-US" sz="1800" dirty="0">
                <a:latin typeface="Times New Roman" panose="02020603050405020304" pitchFamily="18" charset="0"/>
              </a:rPr>
              <a:t>„</a:t>
            </a:r>
            <a:r>
              <a:rPr lang="de-DE" altLang="en-US" sz="1800" dirty="0" err="1"/>
              <a:t>Augusteum</a:t>
            </a:r>
            <a:r>
              <a:rPr lang="de-DE" altLang="en-US" sz="1800" dirty="0">
                <a:latin typeface="Times New Roman" panose="02020603050405020304" pitchFamily="18" charset="0"/>
              </a:rPr>
              <a:t>“</a:t>
            </a:r>
            <a:endParaRPr lang="de-DE" altLang="en-US" sz="1800" dirty="0"/>
          </a:p>
          <a:p>
            <a:r>
              <a:rPr lang="de-DE" altLang="en-US" sz="1800" dirty="0" err="1"/>
              <a:t>Centred</a:t>
            </a:r>
            <a:r>
              <a:rPr lang="de-DE" altLang="en-US" sz="1800" dirty="0"/>
              <a:t> </a:t>
            </a:r>
            <a:r>
              <a:rPr lang="de-DE" altLang="en-US" sz="1800" dirty="0" err="1"/>
              <a:t>around</a:t>
            </a:r>
            <a:r>
              <a:rPr lang="de-DE" altLang="en-US" sz="1800" dirty="0"/>
              <a:t> </a:t>
            </a:r>
            <a:r>
              <a:rPr lang="de-DE" altLang="en-US" sz="1800" dirty="0" err="1"/>
              <a:t>sacred</a:t>
            </a:r>
            <a:r>
              <a:rPr lang="de-DE" altLang="en-US" sz="1800" dirty="0"/>
              <a:t> spring... </a:t>
            </a:r>
          </a:p>
          <a:p>
            <a:pPr lvl="1"/>
            <a:r>
              <a:rPr lang="de-DE" altLang="en-US" sz="1600" dirty="0" err="1"/>
              <a:t>Protector</a:t>
            </a:r>
            <a:r>
              <a:rPr lang="de-DE" altLang="en-US" sz="1600" dirty="0"/>
              <a:t> </a:t>
            </a:r>
            <a:r>
              <a:rPr lang="de-DE" altLang="en-US" sz="1600" dirty="0" err="1"/>
              <a:t>of</a:t>
            </a:r>
            <a:r>
              <a:rPr lang="de-DE" altLang="en-US" sz="1600" dirty="0"/>
              <a:t> </a:t>
            </a:r>
            <a:r>
              <a:rPr lang="de-DE" altLang="en-US" sz="1600" dirty="0" err="1"/>
              <a:t>city</a:t>
            </a:r>
            <a:r>
              <a:rPr lang="de-DE" altLang="en-US" sz="1600" dirty="0"/>
              <a:t>, </a:t>
            </a:r>
            <a:r>
              <a:rPr lang="de-DE" altLang="en-US" sz="1600" i="1" dirty="0" err="1"/>
              <a:t>colonia</a:t>
            </a:r>
            <a:r>
              <a:rPr lang="de-DE" altLang="en-US" sz="1600" dirty="0"/>
              <a:t>, spring</a:t>
            </a:r>
          </a:p>
          <a:p>
            <a:pPr lvl="1"/>
            <a:r>
              <a:rPr lang="de-DE" altLang="en-US" sz="1600" dirty="0" err="1"/>
              <a:t>Dedicants</a:t>
            </a:r>
            <a:r>
              <a:rPr lang="de-DE" altLang="en-US" sz="1600" dirty="0"/>
              <a:t>: </a:t>
            </a:r>
            <a:r>
              <a:rPr lang="de-DE" altLang="en-US" sz="1600" dirty="0" err="1"/>
              <a:t>many</a:t>
            </a:r>
            <a:r>
              <a:rPr lang="de-DE" altLang="en-US" sz="1600" dirty="0"/>
              <a:t> </a:t>
            </a:r>
            <a:r>
              <a:rPr lang="de-DE" altLang="en-US" sz="1600" dirty="0" err="1"/>
              <a:t>local</a:t>
            </a:r>
            <a:r>
              <a:rPr lang="de-DE" altLang="en-US" sz="1600" dirty="0"/>
              <a:t> </a:t>
            </a:r>
            <a:r>
              <a:rPr lang="de-DE" altLang="en-US" sz="1600" dirty="0" err="1"/>
              <a:t>magistrates</a:t>
            </a:r>
            <a:r>
              <a:rPr lang="de-DE" altLang="en-US" sz="1600" dirty="0"/>
              <a:t>,</a:t>
            </a:r>
            <a:br>
              <a:rPr lang="de-DE" altLang="en-US" sz="1600" dirty="0"/>
            </a:br>
            <a:r>
              <a:rPr lang="de-DE" altLang="en-US" sz="1600" dirty="0" err="1"/>
              <a:t>and</a:t>
            </a:r>
            <a:r>
              <a:rPr lang="de-DE" altLang="en-US" sz="1600" dirty="0"/>
              <a:t> </a:t>
            </a:r>
            <a:r>
              <a:rPr lang="de-DE" altLang="en-US" sz="1600" dirty="0" err="1"/>
              <a:t>usually</a:t>
            </a:r>
            <a:r>
              <a:rPr lang="de-DE" altLang="en-US" sz="1600" dirty="0"/>
              <a:t> Roman </a:t>
            </a:r>
            <a:r>
              <a:rPr lang="de-DE" altLang="en-US" sz="1600" dirty="0" err="1"/>
              <a:t>citizens</a:t>
            </a:r>
            <a:endParaRPr lang="de-DE" altLang="en-US" sz="1600" dirty="0"/>
          </a:p>
          <a:p>
            <a:r>
              <a:rPr lang="de-DE" altLang="en-US" sz="1800" dirty="0"/>
              <a:t>A </a:t>
            </a:r>
            <a:r>
              <a:rPr lang="de-DE" altLang="en-US" sz="1800" dirty="0" err="1"/>
              <a:t>pre</a:t>
            </a:r>
            <a:r>
              <a:rPr lang="de-DE" altLang="en-US" sz="1800" dirty="0"/>
              <a:t>-Roman </a:t>
            </a:r>
            <a:r>
              <a:rPr lang="de-DE" altLang="en-US" sz="1800" dirty="0" err="1"/>
              <a:t>deity</a:t>
            </a:r>
            <a:r>
              <a:rPr lang="de-DE" altLang="en-US" sz="1800" dirty="0"/>
              <a:t>?</a:t>
            </a:r>
          </a:p>
          <a:p>
            <a:r>
              <a:rPr lang="de-DE" altLang="en-US" sz="1800" dirty="0" err="1"/>
              <a:t>Or</a:t>
            </a:r>
            <a:r>
              <a:rPr lang="de-DE" altLang="en-US" sz="1800" dirty="0"/>
              <a:t> </a:t>
            </a:r>
            <a:r>
              <a:rPr lang="de-DE" altLang="en-US" sz="1800" dirty="0" err="1"/>
              <a:t>created</a:t>
            </a:r>
            <a:r>
              <a:rPr lang="de-DE" altLang="en-US" sz="1800" dirty="0"/>
              <a:t> in </a:t>
            </a:r>
            <a:r>
              <a:rPr lang="de-DE" altLang="en-US" sz="1800" dirty="0" err="1"/>
              <a:t>Augustan</a:t>
            </a:r>
            <a:r>
              <a:rPr lang="de-DE" altLang="en-US" sz="1800" dirty="0"/>
              <a:t> </a:t>
            </a:r>
            <a:r>
              <a:rPr lang="de-DE" altLang="en-US" sz="1800" dirty="0" err="1"/>
              <a:t>times</a:t>
            </a:r>
            <a:br>
              <a:rPr lang="de-DE" altLang="en-US" sz="1800" dirty="0"/>
            </a:br>
            <a:r>
              <a:rPr lang="de-DE" altLang="en-US" sz="1800" dirty="0" err="1"/>
              <a:t>to</a:t>
            </a:r>
            <a:r>
              <a:rPr lang="de-DE" altLang="en-US" sz="1800" dirty="0"/>
              <a:t> </a:t>
            </a:r>
            <a:r>
              <a:rPr lang="de-DE" altLang="en-US" sz="1800" dirty="0" err="1"/>
              <a:t>create</a:t>
            </a:r>
            <a:r>
              <a:rPr lang="de-DE" altLang="en-US" sz="1800" dirty="0"/>
              <a:t> </a:t>
            </a:r>
            <a:r>
              <a:rPr lang="de-DE" altLang="en-US" sz="1800" dirty="0" err="1"/>
              <a:t>cohesion</a:t>
            </a:r>
            <a:r>
              <a:rPr lang="de-DE" altLang="en-US" sz="1800" dirty="0"/>
              <a:t> </a:t>
            </a:r>
            <a:r>
              <a:rPr lang="de-DE" altLang="en-US" sz="1800" dirty="0" err="1"/>
              <a:t>within</a:t>
            </a:r>
            <a:r>
              <a:rPr lang="de-DE" altLang="en-US" sz="1800" dirty="0"/>
              <a:t> </a:t>
            </a:r>
            <a:r>
              <a:rPr lang="de-DE" altLang="en-US" sz="1800" i="1" dirty="0" err="1"/>
              <a:t>colonia</a:t>
            </a:r>
            <a:r>
              <a:rPr lang="de-DE" altLang="en-US" sz="1800" dirty="0"/>
              <a:t>?</a:t>
            </a:r>
          </a:p>
          <a:p>
            <a:r>
              <a:rPr lang="de-DE" altLang="en-US" sz="1800" dirty="0"/>
              <a:t>Identity, </a:t>
            </a:r>
            <a:r>
              <a:rPr lang="de-DE" altLang="en-US" sz="1800" dirty="0" err="1"/>
              <a:t>function</a:t>
            </a:r>
            <a:r>
              <a:rPr lang="de-DE" altLang="en-US" sz="1800" dirty="0"/>
              <a:t>, </a:t>
            </a:r>
            <a:r>
              <a:rPr lang="de-DE" altLang="en-US" sz="1800" dirty="0" err="1"/>
              <a:t>characteristics</a:t>
            </a:r>
            <a:r>
              <a:rPr lang="de-DE" altLang="en-US" sz="1800" dirty="0"/>
              <a:t>?</a:t>
            </a:r>
          </a:p>
        </p:txBody>
      </p:sp>
      <p:sp>
        <p:nvSpPr>
          <p:cNvPr id="66562" name="Rectangle 2"/>
          <p:cNvSpPr>
            <a:spLocks noGrp="1" noChangeArrowheads="1"/>
          </p:cNvSpPr>
          <p:nvPr>
            <p:ph type="title"/>
          </p:nvPr>
        </p:nvSpPr>
        <p:spPr>
          <a:xfrm>
            <a:off x="0" y="19439"/>
            <a:ext cx="7315200" cy="1154097"/>
          </a:xfrm>
        </p:spPr>
        <p:txBody>
          <a:bodyPr/>
          <a:lstStyle/>
          <a:p>
            <a:r>
              <a:rPr lang="de-DE" altLang="en-US" dirty="0" err="1"/>
              <a:t>Nemausus</a:t>
            </a:r>
            <a:r>
              <a:rPr lang="de-DE" altLang="en-US" dirty="0"/>
              <a:t> </a:t>
            </a:r>
            <a:r>
              <a:rPr lang="de-DE" altLang="en-US" dirty="0">
                <a:latin typeface="Times New Roman" panose="02020603050405020304" pitchFamily="18" charset="0"/>
              </a:rPr>
              <a:t>–</a:t>
            </a:r>
            <a:r>
              <a:rPr lang="de-DE" altLang="en-US" dirty="0"/>
              <a:t> </a:t>
            </a:r>
            <a:r>
              <a:rPr lang="de-DE" altLang="en-US" dirty="0" err="1"/>
              <a:t>patron</a:t>
            </a:r>
            <a:r>
              <a:rPr lang="de-DE" altLang="en-US" dirty="0"/>
              <a:t> </a:t>
            </a:r>
            <a:r>
              <a:rPr lang="de-DE" altLang="en-US" dirty="0" err="1"/>
              <a:t>deity</a:t>
            </a:r>
            <a:endParaRPr lang="de-DE" altLang="en-US" dirty="0"/>
          </a:p>
        </p:txBody>
      </p:sp>
      <p:pic>
        <p:nvPicPr>
          <p:cNvPr id="66564" name="Picture 4" descr="C:\Dokumente und Einstellungen\All Users\Dokumente\Eigene Bilder\Kodak Pictures\2007-05-22\Nîmes Nemausus autel 000_0127.jpg"/>
          <p:cNvPicPr>
            <a:picLocks noChangeAspect="1" noChangeArrowheads="1"/>
          </p:cNvPicPr>
          <p:nvPr/>
        </p:nvPicPr>
        <p:blipFill>
          <a:blip r:embed="rId2" cstate="print">
            <a:extLst>
              <a:ext uri="{28A0092B-C50C-407E-A947-70E740481C1C}">
                <a14:useLocalDpi xmlns:a14="http://schemas.microsoft.com/office/drawing/2010/main" val="0"/>
              </a:ext>
            </a:extLst>
          </a:blip>
          <a:srcRect t="19643"/>
          <a:stretch>
            <a:fillRect/>
          </a:stretch>
        </p:blipFill>
        <p:spPr bwMode="auto">
          <a:xfrm>
            <a:off x="5867400" y="76200"/>
            <a:ext cx="3201988" cy="3429000"/>
          </a:xfrm>
          <a:prstGeom prst="rect">
            <a:avLst/>
          </a:prstGeom>
          <a:noFill/>
          <a:extLst>
            <a:ext uri="{909E8E84-426E-40DD-AFC4-6F175D3DCCD1}">
              <a14:hiddenFill xmlns:a14="http://schemas.microsoft.com/office/drawing/2010/main">
                <a:solidFill>
                  <a:srgbClr val="FFFFFF"/>
                </a:solidFill>
              </a14:hiddenFill>
            </a:ext>
          </a:extLst>
        </p:spPr>
      </p:pic>
      <p:pic>
        <p:nvPicPr>
          <p:cNvPr id="66568" name="Picture 8" descr="C:\Dokumente und Einstellungen\Ralph\Eigene Dateien\CORPUS NARBONENSIS\Nîmes\NIMES Helio Iupputer smal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20143" y="2055019"/>
            <a:ext cx="3605212" cy="4805363"/>
          </a:xfrm>
          <a:prstGeom prst="rect">
            <a:avLst/>
          </a:prstGeom>
          <a:noFill/>
          <a:extLst>
            <a:ext uri="{909E8E84-426E-40DD-AFC4-6F175D3DCCD1}">
              <a14:hiddenFill xmlns:a14="http://schemas.microsoft.com/office/drawing/2010/main">
                <a:solidFill>
                  <a:srgbClr val="FFFFFF"/>
                </a:solidFill>
              </a14:hiddenFill>
            </a:ext>
          </a:extLst>
        </p:spPr>
      </p:pic>
      <p:pic>
        <p:nvPicPr>
          <p:cNvPr id="66569" name="Picture 9" descr="C:\Dokumente und Einstellungen\All Users\Dokumente\Eigene Bilder\Kodak Pictures\2007-05-22\Nîmes Nemauso Censor autel.jpg"/>
          <p:cNvPicPr>
            <a:picLocks noChangeAspect="1" noChangeArrowheads="1"/>
          </p:cNvPicPr>
          <p:nvPr/>
        </p:nvPicPr>
        <p:blipFill>
          <a:blip r:embed="rId4" cstate="print">
            <a:extLst>
              <a:ext uri="{28A0092B-C50C-407E-A947-70E740481C1C}">
                <a14:useLocalDpi xmlns:a14="http://schemas.microsoft.com/office/drawing/2010/main" val="0"/>
              </a:ext>
            </a:extLst>
          </a:blip>
          <a:srcRect b="12137"/>
          <a:stretch>
            <a:fillRect/>
          </a:stretch>
        </p:blipFill>
        <p:spPr bwMode="auto">
          <a:xfrm>
            <a:off x="1162050" y="3886200"/>
            <a:ext cx="2471738" cy="289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90404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66564"/>
                                        </p:tgtEl>
                                        <p:attrNameLst>
                                          <p:attrName>style.visibility</p:attrName>
                                        </p:attrNameLst>
                                      </p:cBhvr>
                                      <p:to>
                                        <p:strVal val="visible"/>
                                      </p:to>
                                    </p:set>
                                    <p:animEffect transition="in" filter="randombar(horizontal)">
                                      <p:cBhvr>
                                        <p:cTn id="7" dur="500"/>
                                        <p:tgtEl>
                                          <p:spTgt spid="66564"/>
                                        </p:tgtEl>
                                      </p:cBhvr>
                                    </p:animEffect>
                                  </p:childTnLst>
                                </p:cTn>
                              </p:par>
                            </p:childTnLst>
                          </p:cTn>
                        </p:par>
                        <p:par>
                          <p:cTn id="8" fill="hold" nodeType="afterGroup">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66563">
                                            <p:txEl>
                                              <p:pRg st="0" end="0"/>
                                            </p:txEl>
                                          </p:spTgt>
                                        </p:tgtEl>
                                        <p:attrNameLst>
                                          <p:attrName>style.visibility</p:attrName>
                                        </p:attrNameLst>
                                      </p:cBhvr>
                                      <p:to>
                                        <p:strVal val="visible"/>
                                      </p:to>
                                    </p:set>
                                    <p:animEffect transition="in" filter="randombar(horizontal)">
                                      <p:cBhvr>
                                        <p:cTn id="11" dur="500"/>
                                        <p:tgtEl>
                                          <p:spTgt spid="66563">
                                            <p:txEl>
                                              <p:pRg st="0" end="0"/>
                                            </p:txEl>
                                          </p:spTgt>
                                        </p:tgtEl>
                                      </p:cBhvr>
                                    </p:animEffect>
                                  </p:childTnLst>
                                </p:cTn>
                              </p:par>
                            </p:childTnLst>
                          </p:cTn>
                        </p:par>
                        <p:par>
                          <p:cTn id="12" fill="hold" nodeType="afterGroup">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66563">
                                            <p:txEl>
                                              <p:pRg st="1" end="1"/>
                                            </p:txEl>
                                          </p:spTgt>
                                        </p:tgtEl>
                                        <p:attrNameLst>
                                          <p:attrName>style.visibility</p:attrName>
                                        </p:attrNameLst>
                                      </p:cBhvr>
                                      <p:to>
                                        <p:strVal val="visible"/>
                                      </p:to>
                                    </p:set>
                                    <p:animEffect transition="in" filter="randombar(horizontal)">
                                      <p:cBhvr>
                                        <p:cTn id="15" dur="500"/>
                                        <p:tgtEl>
                                          <p:spTgt spid="66563">
                                            <p:txEl>
                                              <p:pRg st="1" end="1"/>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66563">
                                            <p:txEl>
                                              <p:pRg st="2" end="2"/>
                                            </p:txEl>
                                          </p:spTgt>
                                        </p:tgtEl>
                                        <p:attrNameLst>
                                          <p:attrName>style.visibility</p:attrName>
                                        </p:attrNameLst>
                                      </p:cBhvr>
                                      <p:to>
                                        <p:strVal val="visible"/>
                                      </p:to>
                                    </p:set>
                                    <p:animEffect transition="in" filter="randombar(horizontal)">
                                      <p:cBhvr>
                                        <p:cTn id="18" dur="500"/>
                                        <p:tgtEl>
                                          <p:spTgt spid="66563">
                                            <p:txEl>
                                              <p:pRg st="2" end="2"/>
                                            </p:txEl>
                                          </p:spTgt>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66563">
                                            <p:txEl>
                                              <p:pRg st="3" end="3"/>
                                            </p:txEl>
                                          </p:spTgt>
                                        </p:tgtEl>
                                        <p:attrNameLst>
                                          <p:attrName>style.visibility</p:attrName>
                                        </p:attrNameLst>
                                      </p:cBhvr>
                                      <p:to>
                                        <p:strVal val="visible"/>
                                      </p:to>
                                    </p:set>
                                    <p:animEffect transition="in" filter="randombar(horizontal)">
                                      <p:cBhvr>
                                        <p:cTn id="21" dur="500"/>
                                        <p:tgtEl>
                                          <p:spTgt spid="66563">
                                            <p:txEl>
                                              <p:pRg st="3" end="3"/>
                                            </p:txEl>
                                          </p:spTgt>
                                        </p:tgtEl>
                                      </p:cBhvr>
                                    </p:animEffect>
                                  </p:childTnLst>
                                </p:cTn>
                              </p:par>
                            </p:childTnLst>
                          </p:cTn>
                        </p:par>
                        <p:par>
                          <p:cTn id="22" fill="hold" nodeType="afterGroup">
                            <p:stCondLst>
                              <p:cond delay="1500"/>
                            </p:stCondLst>
                            <p:childTnLst>
                              <p:par>
                                <p:cTn id="23" presetID="14" presetClass="entr" presetSubtype="10" fill="hold" grpId="0" nodeType="afterEffect">
                                  <p:stCondLst>
                                    <p:cond delay="0"/>
                                  </p:stCondLst>
                                  <p:childTnLst>
                                    <p:set>
                                      <p:cBhvr>
                                        <p:cTn id="24" dur="1" fill="hold">
                                          <p:stCondLst>
                                            <p:cond delay="0"/>
                                          </p:stCondLst>
                                        </p:cTn>
                                        <p:tgtEl>
                                          <p:spTgt spid="66563">
                                            <p:txEl>
                                              <p:pRg st="4" end="4"/>
                                            </p:txEl>
                                          </p:spTgt>
                                        </p:tgtEl>
                                        <p:attrNameLst>
                                          <p:attrName>style.visibility</p:attrName>
                                        </p:attrNameLst>
                                      </p:cBhvr>
                                      <p:to>
                                        <p:strVal val="visible"/>
                                      </p:to>
                                    </p:set>
                                    <p:animEffect transition="in" filter="randombar(horizontal)">
                                      <p:cBhvr>
                                        <p:cTn id="25" dur="500"/>
                                        <p:tgtEl>
                                          <p:spTgt spid="66563">
                                            <p:txEl>
                                              <p:pRg st="4" end="4"/>
                                            </p:txEl>
                                          </p:spTgt>
                                        </p:tgtEl>
                                      </p:cBhvr>
                                    </p:animEffect>
                                  </p:childTnLst>
                                </p:cTn>
                              </p:par>
                            </p:childTnLst>
                          </p:cTn>
                        </p:par>
                        <p:par>
                          <p:cTn id="26" fill="hold" nodeType="afterGroup">
                            <p:stCondLst>
                              <p:cond delay="2000"/>
                            </p:stCondLst>
                            <p:childTnLst>
                              <p:par>
                                <p:cTn id="27" presetID="14" presetClass="entr" presetSubtype="10" fill="hold" grpId="0" nodeType="afterEffect">
                                  <p:stCondLst>
                                    <p:cond delay="0"/>
                                  </p:stCondLst>
                                  <p:childTnLst>
                                    <p:set>
                                      <p:cBhvr>
                                        <p:cTn id="28" dur="1" fill="hold">
                                          <p:stCondLst>
                                            <p:cond delay="0"/>
                                          </p:stCondLst>
                                        </p:cTn>
                                        <p:tgtEl>
                                          <p:spTgt spid="66563">
                                            <p:txEl>
                                              <p:pRg st="5" end="5"/>
                                            </p:txEl>
                                          </p:spTgt>
                                        </p:tgtEl>
                                        <p:attrNameLst>
                                          <p:attrName>style.visibility</p:attrName>
                                        </p:attrNameLst>
                                      </p:cBhvr>
                                      <p:to>
                                        <p:strVal val="visible"/>
                                      </p:to>
                                    </p:set>
                                    <p:animEffect transition="in" filter="randombar(horizontal)">
                                      <p:cBhvr>
                                        <p:cTn id="29" dur="500"/>
                                        <p:tgtEl>
                                          <p:spTgt spid="66563">
                                            <p:txEl>
                                              <p:pRg st="5" end="5"/>
                                            </p:txEl>
                                          </p:spTgt>
                                        </p:tgtEl>
                                      </p:cBhvr>
                                    </p:animEffect>
                                  </p:childTnLst>
                                </p:cTn>
                              </p:par>
                            </p:childTnLst>
                          </p:cTn>
                        </p:par>
                        <p:par>
                          <p:cTn id="30" fill="hold" nodeType="afterGroup">
                            <p:stCondLst>
                              <p:cond delay="2500"/>
                            </p:stCondLst>
                            <p:childTnLst>
                              <p:par>
                                <p:cTn id="31" presetID="14" presetClass="entr" presetSubtype="10" fill="hold" grpId="0" nodeType="afterEffect">
                                  <p:stCondLst>
                                    <p:cond delay="0"/>
                                  </p:stCondLst>
                                  <p:childTnLst>
                                    <p:set>
                                      <p:cBhvr>
                                        <p:cTn id="32" dur="1" fill="hold">
                                          <p:stCondLst>
                                            <p:cond delay="0"/>
                                          </p:stCondLst>
                                        </p:cTn>
                                        <p:tgtEl>
                                          <p:spTgt spid="66563">
                                            <p:txEl>
                                              <p:pRg st="6" end="6"/>
                                            </p:txEl>
                                          </p:spTgt>
                                        </p:tgtEl>
                                        <p:attrNameLst>
                                          <p:attrName>style.visibility</p:attrName>
                                        </p:attrNameLst>
                                      </p:cBhvr>
                                      <p:to>
                                        <p:strVal val="visible"/>
                                      </p:to>
                                    </p:set>
                                    <p:animEffect transition="in" filter="randombar(horizontal)">
                                      <p:cBhvr>
                                        <p:cTn id="33" dur="500"/>
                                        <p:tgtEl>
                                          <p:spTgt spid="66563">
                                            <p:txEl>
                                              <p:pRg st="6" end="6"/>
                                            </p:txEl>
                                          </p:spTgt>
                                        </p:tgtEl>
                                      </p:cBhvr>
                                    </p:animEffect>
                                  </p:childTnLst>
                                </p:cTn>
                              </p:par>
                            </p:childTnLst>
                          </p:cTn>
                        </p:par>
                        <p:par>
                          <p:cTn id="34" fill="hold" nodeType="afterGroup">
                            <p:stCondLst>
                              <p:cond delay="3000"/>
                            </p:stCondLst>
                            <p:childTnLst>
                              <p:par>
                                <p:cTn id="35" presetID="14" presetClass="entr" presetSubtype="10" fill="hold" nodeType="afterEffect">
                                  <p:stCondLst>
                                    <p:cond delay="0"/>
                                  </p:stCondLst>
                                  <p:childTnLst>
                                    <p:set>
                                      <p:cBhvr>
                                        <p:cTn id="36" dur="1" fill="hold">
                                          <p:stCondLst>
                                            <p:cond delay="0"/>
                                          </p:stCondLst>
                                        </p:cTn>
                                        <p:tgtEl>
                                          <p:spTgt spid="66569"/>
                                        </p:tgtEl>
                                        <p:attrNameLst>
                                          <p:attrName>style.visibility</p:attrName>
                                        </p:attrNameLst>
                                      </p:cBhvr>
                                      <p:to>
                                        <p:strVal val="visible"/>
                                      </p:to>
                                    </p:set>
                                    <p:animEffect transition="in" filter="randombar(horizontal)">
                                      <p:cBhvr>
                                        <p:cTn id="37" dur="500"/>
                                        <p:tgtEl>
                                          <p:spTgt spid="665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build="p" autoUpdateAnimBg="0" advAuto="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type="body" idx="1"/>
          </p:nvPr>
        </p:nvSpPr>
        <p:spPr>
          <a:xfrm>
            <a:off x="3581400" y="1828800"/>
            <a:ext cx="4876800" cy="4343400"/>
          </a:xfrm>
        </p:spPr>
        <p:txBody>
          <a:bodyPr/>
          <a:lstStyle/>
          <a:p>
            <a:r>
              <a:rPr lang="en-GB" altLang="en-US" sz="2000" u="sng" dirty="0"/>
              <a:t>[L]</a:t>
            </a:r>
            <a:r>
              <a:rPr lang="en-GB" altLang="en-US" sz="2000" u="sng" dirty="0" err="1"/>
              <a:t>aribus</a:t>
            </a:r>
            <a:r>
              <a:rPr lang="en-GB" altLang="en-US" sz="2000" u="sng" dirty="0"/>
              <a:t> Aug(</a:t>
            </a:r>
            <a:r>
              <a:rPr lang="en-GB" altLang="en-US" sz="2000" u="sng" dirty="0" err="1"/>
              <a:t>ustis</a:t>
            </a:r>
            <a:r>
              <a:rPr lang="en-GB" altLang="en-US" sz="2000" u="sng" dirty="0"/>
              <a:t>) / sacrum et / </a:t>
            </a:r>
            <a:br>
              <a:rPr lang="en-GB" altLang="en-US" sz="2000" u="sng" dirty="0"/>
            </a:br>
            <a:r>
              <a:rPr lang="en-GB" altLang="en-US" sz="2000" u="sng" dirty="0" err="1"/>
              <a:t>Mineruae</a:t>
            </a:r>
            <a:r>
              <a:rPr lang="en-GB" altLang="en-US" sz="2000" u="sng" dirty="0"/>
              <a:t> / </a:t>
            </a:r>
            <a:br>
              <a:rPr lang="en-GB" altLang="en-US" sz="2000" u="sng" dirty="0"/>
            </a:br>
            <a:r>
              <a:rPr lang="en-GB" altLang="en-US" sz="2000" u="sng" dirty="0" err="1"/>
              <a:t>Nemauso</a:t>
            </a:r>
            <a:r>
              <a:rPr lang="en-GB" altLang="en-US" sz="2000" u="sng" dirty="0"/>
              <a:t> / </a:t>
            </a:r>
            <a:br>
              <a:rPr lang="en-GB" altLang="en-US" sz="2000" u="sng" dirty="0"/>
            </a:br>
            <a:r>
              <a:rPr lang="en-GB" altLang="en-US" sz="2000" u="sng" dirty="0" err="1"/>
              <a:t>Urniae</a:t>
            </a:r>
            <a:r>
              <a:rPr lang="en-GB" altLang="en-US" sz="2000" u="sng" dirty="0"/>
              <a:t> / </a:t>
            </a:r>
            <a:br>
              <a:rPr lang="en-GB" altLang="en-US" sz="2000" u="sng" dirty="0"/>
            </a:br>
            <a:r>
              <a:rPr lang="en-GB" altLang="en-US" sz="2000" u="sng" dirty="0" err="1"/>
              <a:t>Auicanto</a:t>
            </a:r>
            <a:r>
              <a:rPr lang="en-GB" altLang="en-US" sz="2000" dirty="0"/>
              <a:t> / </a:t>
            </a:r>
            <a:br>
              <a:rPr lang="en-GB" altLang="en-US" sz="2000" dirty="0"/>
            </a:br>
            <a:r>
              <a:rPr lang="en-GB" altLang="en-US" sz="2000" dirty="0"/>
              <a:t>T(</a:t>
            </a:r>
            <a:r>
              <a:rPr lang="en-GB" altLang="en-US" sz="2000" dirty="0" err="1"/>
              <a:t>itus</a:t>
            </a:r>
            <a:r>
              <a:rPr lang="en-GB" altLang="en-US" sz="2000" dirty="0"/>
              <a:t>) Cassius T(</a:t>
            </a:r>
            <a:r>
              <a:rPr lang="en-GB" altLang="en-US" sz="2000" dirty="0" err="1"/>
              <a:t>iti</a:t>
            </a:r>
            <a:r>
              <a:rPr lang="en-GB" altLang="en-US" sz="2000" dirty="0"/>
              <a:t>) l(</a:t>
            </a:r>
            <a:r>
              <a:rPr lang="en-GB" altLang="en-US" sz="2000" dirty="0" err="1"/>
              <a:t>ibertus</a:t>
            </a:r>
            <a:r>
              <a:rPr lang="en-GB" altLang="en-US" sz="2000" dirty="0"/>
              <a:t>) / </a:t>
            </a:r>
            <a:br>
              <a:rPr lang="en-GB" altLang="en-US" sz="2000" dirty="0"/>
            </a:br>
            <a:r>
              <a:rPr lang="en-GB" altLang="en-US" sz="2000" dirty="0" err="1"/>
              <a:t>felicio</a:t>
            </a:r>
            <a:r>
              <a:rPr lang="en-GB" altLang="en-US" sz="2000" dirty="0"/>
              <a:t>(!) </a:t>
            </a:r>
            <a:r>
              <a:rPr lang="en-GB" altLang="en-US" sz="2000" dirty="0" err="1"/>
              <a:t>exs</a:t>
            </a:r>
            <a:r>
              <a:rPr lang="en-GB" altLang="en-US" sz="2000" dirty="0"/>
              <a:t>(!) / </a:t>
            </a:r>
            <a:r>
              <a:rPr lang="en-GB" altLang="en-US" sz="2000" dirty="0" err="1"/>
              <a:t>vot</a:t>
            </a:r>
            <a:r>
              <a:rPr lang="en-GB" altLang="en-US" sz="2000" dirty="0"/>
              <a:t>(o)</a:t>
            </a:r>
            <a:endParaRPr lang="de-DE" altLang="en-US" sz="2000" dirty="0"/>
          </a:p>
          <a:p>
            <a:endParaRPr lang="de-DE" altLang="en-US" sz="2000" dirty="0"/>
          </a:p>
        </p:txBody>
      </p:sp>
      <p:sp>
        <p:nvSpPr>
          <p:cNvPr id="65538" name="Rectangle 2"/>
          <p:cNvSpPr>
            <a:spLocks noGrp="1" noChangeArrowheads="1"/>
          </p:cNvSpPr>
          <p:nvPr>
            <p:ph type="title"/>
          </p:nvPr>
        </p:nvSpPr>
        <p:spPr>
          <a:xfrm>
            <a:off x="-29509" y="1588"/>
            <a:ext cx="7315200" cy="1154097"/>
          </a:xfrm>
        </p:spPr>
        <p:txBody>
          <a:bodyPr/>
          <a:lstStyle/>
          <a:p>
            <a:r>
              <a:rPr lang="de-DE" altLang="en-US" dirty="0" err="1"/>
              <a:t>Nemausus</a:t>
            </a:r>
            <a:r>
              <a:rPr lang="de-DE" altLang="en-US" dirty="0"/>
              <a:t> </a:t>
            </a:r>
            <a:r>
              <a:rPr lang="de-DE" altLang="en-US" dirty="0">
                <a:latin typeface="Times New Roman" panose="02020603050405020304" pitchFamily="18" charset="0"/>
              </a:rPr>
              <a:t>–</a:t>
            </a:r>
            <a:r>
              <a:rPr lang="de-DE" altLang="en-US" dirty="0"/>
              <a:t> </a:t>
            </a:r>
            <a:r>
              <a:rPr lang="de-DE" altLang="en-US" dirty="0" err="1"/>
              <a:t>patron</a:t>
            </a:r>
            <a:r>
              <a:rPr lang="de-DE" altLang="en-US" dirty="0"/>
              <a:t> </a:t>
            </a:r>
            <a:r>
              <a:rPr lang="de-DE" altLang="en-US" dirty="0" err="1"/>
              <a:t>deity</a:t>
            </a:r>
            <a:endParaRPr lang="de-DE" altLang="en-US" dirty="0"/>
          </a:p>
        </p:txBody>
      </p:sp>
      <p:pic>
        <p:nvPicPr>
          <p:cNvPr id="65540" name="Picture 4" descr="C:\Dokumente und Einstellungen\Ralph\Eigene Dateien\Minerva Nemausus etc 000_0061.jpg"/>
          <p:cNvPicPr>
            <a:picLocks noChangeAspect="1" noChangeArrowheads="1"/>
          </p:cNvPicPr>
          <p:nvPr/>
        </p:nvPicPr>
        <p:blipFill>
          <a:blip r:embed="rId2">
            <a:extLst>
              <a:ext uri="{28A0092B-C50C-407E-A947-70E740481C1C}">
                <a14:useLocalDpi xmlns:a14="http://schemas.microsoft.com/office/drawing/2010/main" val="0"/>
              </a:ext>
            </a:extLst>
          </a:blip>
          <a:srcRect l="27060" t="20999" r="24200" b="27142"/>
          <a:stretch>
            <a:fillRect/>
          </a:stretch>
        </p:blipFill>
        <p:spPr bwMode="auto">
          <a:xfrm>
            <a:off x="395288" y="1371600"/>
            <a:ext cx="3490912" cy="4953000"/>
          </a:xfrm>
          <a:prstGeom prst="rect">
            <a:avLst/>
          </a:prstGeom>
          <a:noFill/>
          <a:extLst>
            <a:ext uri="{909E8E84-426E-40DD-AFC4-6F175D3DCCD1}">
              <a14:hiddenFill xmlns:a14="http://schemas.microsoft.com/office/drawing/2010/main">
                <a:solidFill>
                  <a:srgbClr val="FFFFFF"/>
                </a:solidFill>
              </a14:hiddenFill>
            </a:ext>
          </a:extLst>
        </p:spPr>
      </p:pic>
      <p:sp>
        <p:nvSpPr>
          <p:cNvPr id="65541" name="AutoShape 5"/>
          <p:cNvSpPr>
            <a:spLocks/>
          </p:cNvSpPr>
          <p:nvPr/>
        </p:nvSpPr>
        <p:spPr bwMode="auto">
          <a:xfrm>
            <a:off x="5867400" y="2209800"/>
            <a:ext cx="381000" cy="457200"/>
          </a:xfrm>
          <a:prstGeom prst="rightBrace">
            <a:avLst>
              <a:gd name="adj1" fmla="val 10000"/>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5542" name="AutoShape 6"/>
          <p:cNvSpPr>
            <a:spLocks/>
          </p:cNvSpPr>
          <p:nvPr/>
        </p:nvSpPr>
        <p:spPr bwMode="auto">
          <a:xfrm>
            <a:off x="5867400" y="2819400"/>
            <a:ext cx="381000" cy="457200"/>
          </a:xfrm>
          <a:prstGeom prst="rightBrace">
            <a:avLst>
              <a:gd name="adj1" fmla="val 10000"/>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5543" name="Text Box 7"/>
          <p:cNvSpPr txBox="1">
            <a:spLocks noChangeArrowheads="1"/>
          </p:cNvSpPr>
          <p:nvPr/>
        </p:nvSpPr>
        <p:spPr bwMode="auto">
          <a:xfrm>
            <a:off x="3810000" y="5013325"/>
            <a:ext cx="1905000" cy="1320800"/>
          </a:xfrm>
          <a:prstGeom prst="rect">
            <a:avLst/>
          </a:prstGeom>
          <a:noFill/>
          <a:ln w="9525">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2000" i="1">
                <a:latin typeface="Tahoma" panose="020B0604030504040204" pitchFamily="34" charset="0"/>
              </a:rPr>
              <a:t>Auianos</a:t>
            </a:r>
            <a:br>
              <a:rPr lang="de-DE" altLang="en-US" sz="2000" i="1">
                <a:latin typeface="Tahoma" panose="020B0604030504040204" pitchFamily="34" charset="0"/>
              </a:rPr>
            </a:br>
            <a:r>
              <a:rPr lang="de-DE" altLang="en-US" sz="2000" i="1">
                <a:latin typeface="Tahoma" panose="020B0604030504040204" pitchFamily="34" charset="0"/>
              </a:rPr>
              <a:t>Abianos</a:t>
            </a:r>
            <a:br>
              <a:rPr lang="de-DE" altLang="en-US" sz="2000" i="1">
                <a:latin typeface="Tahoma" panose="020B0604030504040204" pitchFamily="34" charset="0"/>
              </a:rPr>
            </a:br>
            <a:r>
              <a:rPr lang="de-DE" altLang="en-US" sz="2000">
                <a:latin typeface="Tahoma" panose="020B0604030504040204" pitchFamily="34" charset="0"/>
              </a:rPr>
              <a:t>widespread</a:t>
            </a:r>
            <a:br>
              <a:rPr lang="de-DE" altLang="en-US" sz="2000">
                <a:latin typeface="Tahoma" panose="020B0604030504040204" pitchFamily="34" charset="0"/>
              </a:rPr>
            </a:br>
            <a:r>
              <a:rPr lang="de-DE" altLang="en-US" sz="2000">
                <a:latin typeface="Tahoma" panose="020B0604030504040204" pitchFamily="34" charset="0"/>
              </a:rPr>
              <a:t>in Narbonensis</a:t>
            </a:r>
          </a:p>
        </p:txBody>
      </p:sp>
      <p:sp>
        <p:nvSpPr>
          <p:cNvPr id="65544" name="Text Box 8"/>
          <p:cNvSpPr txBox="1">
            <a:spLocks noChangeArrowheads="1"/>
          </p:cNvSpPr>
          <p:nvPr/>
        </p:nvSpPr>
        <p:spPr bwMode="auto">
          <a:xfrm>
            <a:off x="5943600" y="5029200"/>
            <a:ext cx="2819400" cy="711200"/>
          </a:xfrm>
          <a:prstGeom prst="rect">
            <a:avLst/>
          </a:prstGeom>
          <a:noFill/>
          <a:ln w="9525">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2000" i="1">
                <a:latin typeface="Tahoma" panose="020B0604030504040204" pitchFamily="34" charset="0"/>
              </a:rPr>
              <a:t>Urnia</a:t>
            </a:r>
            <a:r>
              <a:rPr lang="de-DE" altLang="en-US" sz="2000">
                <a:latin typeface="Tahoma" panose="020B0604030504040204" pitchFamily="34" charset="0"/>
              </a:rPr>
              <a:t>, </a:t>
            </a:r>
            <a:r>
              <a:rPr lang="de-DE" altLang="en-US" sz="2000" i="1">
                <a:latin typeface="Tahoma" panose="020B0604030504040204" pitchFamily="34" charset="0"/>
              </a:rPr>
              <a:t>Ura</a:t>
            </a:r>
            <a:r>
              <a:rPr lang="de-DE" altLang="en-US" sz="2000">
                <a:latin typeface="Tahoma" panose="020B0604030504040204" pitchFamily="34" charset="0"/>
              </a:rPr>
              <a:t> - river Eure</a:t>
            </a:r>
            <a:br>
              <a:rPr lang="de-DE" altLang="en-US" sz="2000">
                <a:latin typeface="Tahoma" panose="020B0604030504040204" pitchFamily="34" charset="0"/>
              </a:rPr>
            </a:br>
            <a:r>
              <a:rPr lang="de-DE" altLang="en-US" sz="2000">
                <a:latin typeface="Tahoma" panose="020B0604030504040204" pitchFamily="34" charset="0"/>
              </a:rPr>
              <a:t>also cf. pl. </a:t>
            </a:r>
            <a:r>
              <a:rPr lang="de-DE" altLang="en-US" sz="2000" i="1">
                <a:latin typeface="Tahoma" panose="020B0604030504040204" pitchFamily="34" charset="0"/>
              </a:rPr>
              <a:t>Uroicis</a:t>
            </a:r>
            <a:r>
              <a:rPr lang="de-DE" altLang="en-US" sz="2000">
                <a:latin typeface="Tahoma" panose="020B0604030504040204" pitchFamily="34" charset="0"/>
              </a:rPr>
              <a:t> (Aix)</a:t>
            </a:r>
          </a:p>
        </p:txBody>
      </p:sp>
      <p:sp>
        <p:nvSpPr>
          <p:cNvPr id="65545" name="Line 9"/>
          <p:cNvSpPr>
            <a:spLocks noChangeShapeType="1"/>
          </p:cNvSpPr>
          <p:nvPr/>
        </p:nvSpPr>
        <p:spPr bwMode="auto">
          <a:xfrm>
            <a:off x="4876800" y="2971800"/>
            <a:ext cx="2209800" cy="2057400"/>
          </a:xfrm>
          <a:prstGeom prst="line">
            <a:avLst/>
          </a:prstGeom>
          <a:noFill/>
          <a:ln w="9525">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65546" name="Line 10"/>
          <p:cNvSpPr>
            <a:spLocks noChangeShapeType="1"/>
          </p:cNvSpPr>
          <p:nvPr/>
        </p:nvSpPr>
        <p:spPr bwMode="auto">
          <a:xfrm>
            <a:off x="4267200" y="3276600"/>
            <a:ext cx="609600" cy="1752600"/>
          </a:xfrm>
          <a:prstGeom prst="line">
            <a:avLst/>
          </a:prstGeom>
          <a:noFill/>
          <a:ln w="9525">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65547" name="Text Box 11"/>
          <p:cNvSpPr txBox="1">
            <a:spLocks noChangeArrowheads="1"/>
          </p:cNvSpPr>
          <p:nvPr/>
        </p:nvSpPr>
        <p:spPr bwMode="auto">
          <a:xfrm>
            <a:off x="6553200" y="2286000"/>
            <a:ext cx="2133600"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1800">
                <a:latin typeface="Tahoma" panose="020B0604030504040204" pitchFamily="34" charset="0"/>
              </a:rPr>
              <a:t>protective</a:t>
            </a:r>
            <a:br>
              <a:rPr lang="de-DE" altLang="en-US" sz="1800">
                <a:latin typeface="Tahoma" panose="020B0604030504040204" pitchFamily="34" charset="0"/>
              </a:rPr>
            </a:br>
            <a:r>
              <a:rPr lang="de-DE" altLang="en-US" sz="1800">
                <a:latin typeface="Tahoma" panose="020B0604030504040204" pitchFamily="34" charset="0"/>
              </a:rPr>
              <a:t> </a:t>
            </a:r>
            <a:br>
              <a:rPr lang="de-DE" altLang="en-US" sz="1800">
                <a:latin typeface="Tahoma" panose="020B0604030504040204" pitchFamily="34" charset="0"/>
              </a:rPr>
            </a:br>
            <a:r>
              <a:rPr lang="de-DE" altLang="en-US" sz="1800">
                <a:latin typeface="Tahoma" panose="020B0604030504040204" pitchFamily="34" charset="0"/>
              </a:rPr>
              <a:t>water cult</a:t>
            </a:r>
          </a:p>
        </p:txBody>
      </p:sp>
    </p:spTree>
    <p:extLst>
      <p:ext uri="{BB962C8B-B14F-4D97-AF65-F5344CB8AC3E}">
        <p14:creationId xmlns:p14="http://schemas.microsoft.com/office/powerpoint/2010/main" val="2825072868"/>
      </p:ext>
    </p:extLst>
  </p:cSld>
  <p:clrMapOvr>
    <a:masterClrMapping/>
  </p:clrMapOvr>
  <p:transition spd="slow">
    <p:randomBar dir="vert"/>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8" name="Picture 2" descr="C:\Dokumente und Einstellungen\Ralph\Eigene Dateien\Nîmes Laribus Aug cultores Fontis 000_0065.jpg"/>
          <p:cNvPicPr>
            <a:picLocks noChangeAspect="1" noChangeArrowheads="1"/>
          </p:cNvPicPr>
          <p:nvPr/>
        </p:nvPicPr>
        <p:blipFill>
          <a:blip r:embed="rId2" cstate="print">
            <a:lum contrast="30000"/>
            <a:extLst>
              <a:ext uri="{28A0092B-C50C-407E-A947-70E740481C1C}">
                <a14:useLocalDpi xmlns:a14="http://schemas.microsoft.com/office/drawing/2010/main" val="0"/>
              </a:ext>
            </a:extLst>
          </a:blip>
          <a:srcRect t="17073" b="7317"/>
          <a:stretch>
            <a:fillRect/>
          </a:stretch>
        </p:blipFill>
        <p:spPr bwMode="auto">
          <a:xfrm>
            <a:off x="6022975" y="3657600"/>
            <a:ext cx="3100388" cy="3124200"/>
          </a:xfrm>
          <a:prstGeom prst="rect">
            <a:avLst/>
          </a:prstGeom>
          <a:noFill/>
          <a:extLst>
            <a:ext uri="{909E8E84-426E-40DD-AFC4-6F175D3DCCD1}">
              <a14:hiddenFill xmlns:a14="http://schemas.microsoft.com/office/drawing/2010/main">
                <a:solidFill>
                  <a:srgbClr val="FFFFFF"/>
                </a:solidFill>
              </a14:hiddenFill>
            </a:ext>
          </a:extLst>
        </p:spPr>
      </p:pic>
      <p:sp>
        <p:nvSpPr>
          <p:cNvPr id="111619" name="Text Box 3"/>
          <p:cNvSpPr txBox="1">
            <a:spLocks noChangeArrowheads="1"/>
          </p:cNvSpPr>
          <p:nvPr/>
        </p:nvSpPr>
        <p:spPr bwMode="auto">
          <a:xfrm>
            <a:off x="4572000" y="5241925"/>
            <a:ext cx="22860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a:spcBef>
                <a:spcPct val="50000"/>
              </a:spcBef>
            </a:pPr>
            <a:r>
              <a:rPr lang="de-DE" altLang="en-US" sz="2000">
                <a:latin typeface="Tahoma" panose="020B0604030504040204" pitchFamily="34" charset="0"/>
              </a:rPr>
              <a:t>August(is) / Laribus / </a:t>
            </a:r>
            <a:br>
              <a:rPr lang="de-DE" altLang="en-US" sz="2000">
                <a:latin typeface="Tahoma" panose="020B0604030504040204" pitchFamily="34" charset="0"/>
              </a:rPr>
            </a:br>
            <a:r>
              <a:rPr lang="de-DE" altLang="en-US" sz="2000">
                <a:latin typeface="Tahoma" panose="020B0604030504040204" pitchFamily="34" charset="0"/>
              </a:rPr>
              <a:t>cultores Urae / fontis</a:t>
            </a:r>
          </a:p>
        </p:txBody>
      </p:sp>
      <p:sp>
        <p:nvSpPr>
          <p:cNvPr id="111621" name="Rectangle 5"/>
          <p:cNvSpPr>
            <a:spLocks noChangeArrowheads="1"/>
          </p:cNvSpPr>
          <p:nvPr/>
        </p:nvSpPr>
        <p:spPr bwMode="auto">
          <a:xfrm>
            <a:off x="3581400" y="1828800"/>
            <a:ext cx="4876800" cy="434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spcBef>
                <a:spcPct val="20000"/>
              </a:spcBef>
              <a:buClr>
                <a:schemeClr val="accent1"/>
              </a:buClr>
              <a:buFontTx/>
              <a:buChar char="•"/>
            </a:pPr>
            <a:r>
              <a:rPr kumimoji="0" lang="en-GB" altLang="en-US" sz="2000" u="sng">
                <a:latin typeface="Tahoma" panose="020B0604030504040204" pitchFamily="34" charset="0"/>
              </a:rPr>
              <a:t>[L]aribus Aug(ustis) / sacrum et / </a:t>
            </a:r>
            <a:br>
              <a:rPr kumimoji="0" lang="en-GB" altLang="en-US" sz="2000" u="sng">
                <a:latin typeface="Tahoma" panose="020B0604030504040204" pitchFamily="34" charset="0"/>
              </a:rPr>
            </a:br>
            <a:r>
              <a:rPr kumimoji="0" lang="en-GB" altLang="en-US" sz="2000" u="sng">
                <a:latin typeface="Tahoma" panose="020B0604030504040204" pitchFamily="34" charset="0"/>
              </a:rPr>
              <a:t>Mineruae / </a:t>
            </a:r>
            <a:br>
              <a:rPr kumimoji="0" lang="en-GB" altLang="en-US" sz="2000" u="sng">
                <a:latin typeface="Tahoma" panose="020B0604030504040204" pitchFamily="34" charset="0"/>
              </a:rPr>
            </a:br>
            <a:r>
              <a:rPr kumimoji="0" lang="en-GB" altLang="en-US" sz="2000" u="sng">
                <a:latin typeface="Tahoma" panose="020B0604030504040204" pitchFamily="34" charset="0"/>
              </a:rPr>
              <a:t>Nemauso / </a:t>
            </a:r>
            <a:br>
              <a:rPr kumimoji="0" lang="en-GB" altLang="en-US" sz="2000" u="sng">
                <a:latin typeface="Tahoma" panose="020B0604030504040204" pitchFamily="34" charset="0"/>
              </a:rPr>
            </a:br>
            <a:r>
              <a:rPr kumimoji="0" lang="en-GB" altLang="en-US" sz="2000" u="sng">
                <a:latin typeface="Tahoma" panose="020B0604030504040204" pitchFamily="34" charset="0"/>
              </a:rPr>
              <a:t>Urniae / </a:t>
            </a:r>
            <a:br>
              <a:rPr kumimoji="0" lang="en-GB" altLang="en-US" sz="2000" u="sng">
                <a:latin typeface="Tahoma" panose="020B0604030504040204" pitchFamily="34" charset="0"/>
              </a:rPr>
            </a:br>
            <a:r>
              <a:rPr kumimoji="0" lang="en-GB" altLang="en-US" sz="2000" u="sng">
                <a:latin typeface="Tahoma" panose="020B0604030504040204" pitchFamily="34" charset="0"/>
              </a:rPr>
              <a:t>Auicanto</a:t>
            </a:r>
            <a:r>
              <a:rPr kumimoji="0" lang="en-GB" altLang="en-US" sz="2000">
                <a:latin typeface="Tahoma" panose="020B0604030504040204" pitchFamily="34" charset="0"/>
              </a:rPr>
              <a:t> / </a:t>
            </a:r>
            <a:br>
              <a:rPr kumimoji="0" lang="en-GB" altLang="en-US" sz="2000">
                <a:latin typeface="Tahoma" panose="020B0604030504040204" pitchFamily="34" charset="0"/>
              </a:rPr>
            </a:br>
            <a:r>
              <a:rPr kumimoji="0" lang="en-GB" altLang="en-US" sz="2000">
                <a:latin typeface="Tahoma" panose="020B0604030504040204" pitchFamily="34" charset="0"/>
              </a:rPr>
              <a:t>T(itus) Cassius T(iti) l(ibertus) / </a:t>
            </a:r>
            <a:br>
              <a:rPr kumimoji="0" lang="en-GB" altLang="en-US" sz="2000">
                <a:latin typeface="Tahoma" panose="020B0604030504040204" pitchFamily="34" charset="0"/>
              </a:rPr>
            </a:br>
            <a:r>
              <a:rPr kumimoji="0" lang="en-GB" altLang="en-US" sz="2000">
                <a:latin typeface="Tahoma" panose="020B0604030504040204" pitchFamily="34" charset="0"/>
              </a:rPr>
              <a:t>felicio(!) exs(!) / vot(o)</a:t>
            </a:r>
            <a:endParaRPr kumimoji="0" lang="de-DE" altLang="en-US" sz="2000">
              <a:latin typeface="Tahoma" panose="020B0604030504040204" pitchFamily="34" charset="0"/>
            </a:endParaRPr>
          </a:p>
          <a:p>
            <a:pPr>
              <a:spcBef>
                <a:spcPct val="20000"/>
              </a:spcBef>
              <a:buClr>
                <a:schemeClr val="accent1"/>
              </a:buClr>
              <a:buFontTx/>
              <a:buChar char="•"/>
            </a:pPr>
            <a:endParaRPr kumimoji="0" lang="de-DE" altLang="en-US" sz="2000">
              <a:latin typeface="Tahoma" panose="020B0604030504040204" pitchFamily="34" charset="0"/>
            </a:endParaRPr>
          </a:p>
        </p:txBody>
      </p:sp>
      <p:pic>
        <p:nvPicPr>
          <p:cNvPr id="111622" name="Picture 6" descr="C:\Dokumente und Einstellungen\Ralph\Eigene Dateien\Minerva Nemausus etc 000_0061.jpg"/>
          <p:cNvPicPr>
            <a:picLocks noChangeAspect="1" noChangeArrowheads="1"/>
          </p:cNvPicPr>
          <p:nvPr/>
        </p:nvPicPr>
        <p:blipFill>
          <a:blip r:embed="rId3">
            <a:extLst>
              <a:ext uri="{28A0092B-C50C-407E-A947-70E740481C1C}">
                <a14:useLocalDpi xmlns:a14="http://schemas.microsoft.com/office/drawing/2010/main" val="0"/>
              </a:ext>
            </a:extLst>
          </a:blip>
          <a:srcRect l="27060" t="20999" r="24200" b="27142"/>
          <a:stretch>
            <a:fillRect/>
          </a:stretch>
        </p:blipFill>
        <p:spPr bwMode="auto">
          <a:xfrm>
            <a:off x="395288" y="1371600"/>
            <a:ext cx="3490912" cy="4953000"/>
          </a:xfrm>
          <a:prstGeom prst="rect">
            <a:avLst/>
          </a:prstGeom>
          <a:noFill/>
          <a:extLst>
            <a:ext uri="{909E8E84-426E-40DD-AFC4-6F175D3DCCD1}">
              <a14:hiddenFill xmlns:a14="http://schemas.microsoft.com/office/drawing/2010/main">
                <a:solidFill>
                  <a:srgbClr val="FFFFFF"/>
                </a:solidFill>
              </a14:hiddenFill>
            </a:ext>
          </a:extLst>
        </p:spPr>
      </p:pic>
      <p:sp>
        <p:nvSpPr>
          <p:cNvPr id="111623" name="AutoShape 7"/>
          <p:cNvSpPr>
            <a:spLocks/>
          </p:cNvSpPr>
          <p:nvPr/>
        </p:nvSpPr>
        <p:spPr bwMode="auto">
          <a:xfrm>
            <a:off x="5867400" y="2209800"/>
            <a:ext cx="381000" cy="457200"/>
          </a:xfrm>
          <a:prstGeom prst="rightBrace">
            <a:avLst>
              <a:gd name="adj1" fmla="val 10000"/>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1624" name="AutoShape 8"/>
          <p:cNvSpPr>
            <a:spLocks/>
          </p:cNvSpPr>
          <p:nvPr/>
        </p:nvSpPr>
        <p:spPr bwMode="auto">
          <a:xfrm>
            <a:off x="5867400" y="2819400"/>
            <a:ext cx="381000" cy="457200"/>
          </a:xfrm>
          <a:prstGeom prst="rightBrace">
            <a:avLst>
              <a:gd name="adj1" fmla="val 10000"/>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 name="Rectangle 2"/>
          <p:cNvSpPr txBox="1">
            <a:spLocks noChangeArrowheads="1"/>
          </p:cNvSpPr>
          <p:nvPr/>
        </p:nvSpPr>
        <p:spPr>
          <a:xfrm>
            <a:off x="-29509" y="1588"/>
            <a:ext cx="7315200" cy="1154097"/>
          </a:xfrm>
          <a:prstGeom prst="rect">
            <a:avLst/>
          </a:prstGeom>
        </p:spPr>
        <p:txBody>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ltLang="en-US"/>
              <a:t>Nemausus </a:t>
            </a:r>
            <a:r>
              <a:rPr lang="de-DE" altLang="en-US">
                <a:latin typeface="Times New Roman" panose="02020603050405020304" pitchFamily="18" charset="0"/>
              </a:rPr>
              <a:t>–</a:t>
            </a:r>
            <a:r>
              <a:rPr lang="de-DE" altLang="en-US"/>
              <a:t> patron deity</a:t>
            </a:r>
            <a:endParaRPr lang="de-DE" altLang="en-US" dirty="0"/>
          </a:p>
        </p:txBody>
      </p:sp>
    </p:spTree>
    <p:extLst>
      <p:ext uri="{BB962C8B-B14F-4D97-AF65-F5344CB8AC3E}">
        <p14:creationId xmlns:p14="http://schemas.microsoft.com/office/powerpoint/2010/main" val="20382118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11619"/>
                                        </p:tgtEl>
                                        <p:attrNameLst>
                                          <p:attrName>style.visibility</p:attrName>
                                        </p:attrNameLst>
                                      </p:cBhvr>
                                      <p:to>
                                        <p:strVal val="visible"/>
                                      </p:to>
                                    </p:set>
                                    <p:animEffect transition="in" filter="randombar(horizontal)">
                                      <p:cBhvr>
                                        <p:cTn id="7" dur="500"/>
                                        <p:tgtEl>
                                          <p:spTgt spid="111619"/>
                                        </p:tgtEl>
                                      </p:cBhvr>
                                    </p:animEffect>
                                  </p:childTnLst>
                                </p:cTn>
                              </p:par>
                            </p:childTnLst>
                          </p:cTn>
                        </p:par>
                        <p:par>
                          <p:cTn id="8" fill="hold" nodeType="afterGroup">
                            <p:stCondLst>
                              <p:cond delay="500"/>
                            </p:stCondLst>
                            <p:childTnLst>
                              <p:par>
                                <p:cTn id="9" presetID="14" presetClass="entr" presetSubtype="10" fill="hold" nodeType="afterEffect">
                                  <p:stCondLst>
                                    <p:cond delay="0"/>
                                  </p:stCondLst>
                                  <p:childTnLst>
                                    <p:set>
                                      <p:cBhvr>
                                        <p:cTn id="10" dur="1" fill="hold">
                                          <p:stCondLst>
                                            <p:cond delay="0"/>
                                          </p:stCondLst>
                                        </p:cTn>
                                        <p:tgtEl>
                                          <p:spTgt spid="111618"/>
                                        </p:tgtEl>
                                        <p:attrNameLst>
                                          <p:attrName>style.visibility</p:attrName>
                                        </p:attrNameLst>
                                      </p:cBhvr>
                                      <p:to>
                                        <p:strVal val="visible"/>
                                      </p:to>
                                    </p:set>
                                    <p:animEffect transition="in" filter="randombar(horizontal)">
                                      <p:cBhvr>
                                        <p:cTn id="11" dur="500"/>
                                        <p:tgtEl>
                                          <p:spTgt spid="1116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9" grpId="0" autoUpdateAnimBg="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Rectangle 3"/>
          <p:cNvSpPr>
            <a:spLocks noGrp="1" noChangeArrowheads="1"/>
          </p:cNvSpPr>
          <p:nvPr>
            <p:ph type="body" idx="1"/>
          </p:nvPr>
        </p:nvSpPr>
        <p:spPr>
          <a:xfrm>
            <a:off x="381000" y="914400"/>
            <a:ext cx="7391400" cy="4343400"/>
          </a:xfrm>
        </p:spPr>
        <p:txBody>
          <a:bodyPr/>
          <a:lstStyle/>
          <a:p>
            <a:r>
              <a:rPr lang="de-DE" altLang="en-US" sz="1800" dirty="0" err="1"/>
              <a:t>Character</a:t>
            </a:r>
            <a:r>
              <a:rPr lang="de-DE" altLang="en-US" sz="1800" dirty="0"/>
              <a:t> </a:t>
            </a:r>
            <a:r>
              <a:rPr lang="de-DE" altLang="en-US" sz="1800" dirty="0" err="1"/>
              <a:t>of</a:t>
            </a:r>
            <a:r>
              <a:rPr lang="de-DE" altLang="en-US" sz="1800" dirty="0"/>
              <a:t> </a:t>
            </a:r>
            <a:r>
              <a:rPr lang="de-DE" altLang="en-US" sz="1800" dirty="0" err="1"/>
              <a:t>local</a:t>
            </a:r>
            <a:r>
              <a:rPr lang="de-DE" altLang="en-US" sz="1800" dirty="0"/>
              <a:t> </a:t>
            </a:r>
            <a:r>
              <a:rPr lang="de-DE" altLang="en-US" sz="1800" dirty="0" err="1"/>
              <a:t>pantheon</a:t>
            </a:r>
            <a:endParaRPr lang="de-DE" altLang="en-US" sz="1800" dirty="0"/>
          </a:p>
          <a:p>
            <a:r>
              <a:rPr lang="de-DE" altLang="en-US" sz="1800" dirty="0"/>
              <a:t>Jupiter </a:t>
            </a:r>
            <a:r>
              <a:rPr lang="de-DE" altLang="en-US" sz="1800" dirty="0">
                <a:latin typeface="Times New Roman" panose="02020603050405020304" pitchFamily="18" charset="0"/>
              </a:rPr>
              <a:t>–</a:t>
            </a:r>
            <a:r>
              <a:rPr lang="de-DE" altLang="en-US" sz="1800" dirty="0"/>
              <a:t> a </a:t>
            </a:r>
            <a:r>
              <a:rPr lang="de-DE" altLang="en-US" sz="1800" dirty="0">
                <a:latin typeface="Times New Roman" panose="02020603050405020304" pitchFamily="18" charset="0"/>
              </a:rPr>
              <a:t>‚</a:t>
            </a:r>
            <a:r>
              <a:rPr lang="de-DE" altLang="en-US" sz="1800" dirty="0"/>
              <a:t>native</a:t>
            </a:r>
            <a:r>
              <a:rPr lang="de-DE" altLang="en-US" sz="1800" dirty="0">
                <a:latin typeface="Times New Roman" panose="02020603050405020304" pitchFamily="18" charset="0"/>
              </a:rPr>
              <a:t>‘</a:t>
            </a:r>
            <a:r>
              <a:rPr lang="de-DE" altLang="en-US" sz="1800" dirty="0"/>
              <a:t> </a:t>
            </a:r>
            <a:r>
              <a:rPr lang="de-DE" altLang="en-US" sz="1800" dirty="0" err="1"/>
              <a:t>deity</a:t>
            </a:r>
            <a:r>
              <a:rPr lang="de-DE" altLang="en-US" sz="1800" dirty="0"/>
              <a:t> </a:t>
            </a:r>
            <a:r>
              <a:rPr lang="de-DE" altLang="en-US" sz="1800" dirty="0">
                <a:latin typeface="Times New Roman" panose="02020603050405020304" pitchFamily="18" charset="0"/>
              </a:rPr>
              <a:t>–</a:t>
            </a:r>
            <a:r>
              <a:rPr lang="de-DE" altLang="en-US" sz="1800" dirty="0"/>
              <a:t> </a:t>
            </a:r>
            <a:r>
              <a:rPr lang="de-DE" altLang="en-US" sz="1800" dirty="0" err="1"/>
              <a:t>widespread</a:t>
            </a:r>
            <a:r>
              <a:rPr lang="de-DE" altLang="en-US" sz="1800" dirty="0"/>
              <a:t> on </a:t>
            </a:r>
            <a:r>
              <a:rPr lang="de-DE" altLang="en-US" sz="1800" dirty="0" err="1"/>
              <a:t>both</a:t>
            </a:r>
            <a:r>
              <a:rPr lang="de-DE" altLang="en-US" sz="1800" dirty="0"/>
              <a:t> </a:t>
            </a:r>
            <a:r>
              <a:rPr lang="de-DE" altLang="en-US" sz="1800" dirty="0" err="1"/>
              <a:t>sides</a:t>
            </a:r>
            <a:r>
              <a:rPr lang="de-DE" altLang="en-US" sz="1800" dirty="0"/>
              <a:t> </a:t>
            </a:r>
            <a:r>
              <a:rPr lang="de-DE" altLang="en-US" sz="1800" dirty="0" err="1"/>
              <a:t>of</a:t>
            </a:r>
            <a:r>
              <a:rPr lang="de-DE" altLang="en-US" sz="1800" dirty="0"/>
              <a:t> </a:t>
            </a:r>
            <a:r>
              <a:rPr lang="de-DE" altLang="en-US" sz="1800" dirty="0" err="1"/>
              <a:t>the</a:t>
            </a:r>
            <a:r>
              <a:rPr lang="de-DE" altLang="en-US" sz="1800" dirty="0"/>
              <a:t> Rhône</a:t>
            </a:r>
          </a:p>
          <a:p>
            <a:pPr lvl="1"/>
            <a:r>
              <a:rPr lang="de-DE" altLang="en-US" sz="1600" dirty="0"/>
              <a:t>Jupiter &amp; </a:t>
            </a:r>
            <a:r>
              <a:rPr lang="de-DE" altLang="en-US" sz="1600" dirty="0" err="1"/>
              <a:t>terra</a:t>
            </a:r>
            <a:r>
              <a:rPr lang="de-DE" altLang="en-US" sz="1600" dirty="0"/>
              <a:t> mater </a:t>
            </a:r>
            <a:r>
              <a:rPr lang="de-DE" altLang="en-US" sz="1600" dirty="0">
                <a:latin typeface="Times New Roman" panose="02020603050405020304" pitchFamily="18" charset="0"/>
              </a:rPr>
              <a:t>–</a:t>
            </a:r>
            <a:r>
              <a:rPr lang="de-DE" altLang="en-US" sz="1600" dirty="0"/>
              <a:t> A </a:t>
            </a:r>
            <a:r>
              <a:rPr lang="de-DE" altLang="en-US" sz="1600" dirty="0">
                <a:latin typeface="Times New Roman" panose="02020603050405020304" pitchFamily="18" charset="0"/>
              </a:rPr>
              <a:t>‚</a:t>
            </a:r>
            <a:r>
              <a:rPr lang="de-DE" altLang="en-US" sz="1600" dirty="0" err="1"/>
              <a:t>Celtic</a:t>
            </a:r>
            <a:r>
              <a:rPr lang="de-DE" altLang="en-US" sz="1600" dirty="0">
                <a:latin typeface="Times New Roman" panose="02020603050405020304" pitchFamily="18" charset="0"/>
              </a:rPr>
              <a:t>‘</a:t>
            </a:r>
            <a:r>
              <a:rPr lang="de-DE" altLang="en-US" sz="1600" dirty="0"/>
              <a:t> </a:t>
            </a:r>
            <a:r>
              <a:rPr lang="de-DE" altLang="en-US" sz="1600" dirty="0" err="1"/>
              <a:t>conception</a:t>
            </a:r>
            <a:r>
              <a:rPr lang="de-DE" altLang="en-US" sz="1600" dirty="0"/>
              <a:t>?</a:t>
            </a:r>
          </a:p>
        </p:txBody>
      </p:sp>
      <p:pic>
        <p:nvPicPr>
          <p:cNvPr id="51204" name="Picture 4" descr="C:\Dokumente und Einstellungen\All Users\Dokumente\Eigene Bilder\Kodak Pictures\2007-05-22\NIMES Whee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2514600"/>
            <a:ext cx="2801938" cy="3733800"/>
          </a:xfrm>
          <a:prstGeom prst="rect">
            <a:avLst/>
          </a:prstGeom>
          <a:noFill/>
          <a:extLst>
            <a:ext uri="{909E8E84-426E-40DD-AFC4-6F175D3DCCD1}">
              <a14:hiddenFill xmlns:a14="http://schemas.microsoft.com/office/drawing/2010/main">
                <a:solidFill>
                  <a:srgbClr val="FFFFFF"/>
                </a:solidFill>
              </a14:hiddenFill>
            </a:ext>
          </a:extLst>
        </p:spPr>
      </p:pic>
      <p:pic>
        <p:nvPicPr>
          <p:cNvPr id="51212" name="Picture 12" descr="C:\Dokumente und Einstellungen\All Users\Dokumente\Eigene Bilder\Kodak Pictures\2007-05-22\Terra Mater Nîmes 000_015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53200" y="2514600"/>
            <a:ext cx="2098675" cy="3733800"/>
          </a:xfrm>
          <a:prstGeom prst="rect">
            <a:avLst/>
          </a:prstGeom>
          <a:noFill/>
          <a:extLst>
            <a:ext uri="{909E8E84-426E-40DD-AFC4-6F175D3DCCD1}">
              <a14:hiddenFill xmlns:a14="http://schemas.microsoft.com/office/drawing/2010/main">
                <a:solidFill>
                  <a:srgbClr val="FFFFFF"/>
                </a:solidFill>
              </a14:hiddenFill>
            </a:ext>
          </a:extLst>
        </p:spPr>
      </p:pic>
      <p:pic>
        <p:nvPicPr>
          <p:cNvPr id="51213" name="Picture 13" descr="C:\Dokumente und Einstellungen\Ralph\Eigene Dateien\CORPUS NARBONENSIS\Nîmes\NIMES Iuppiter altar SMALL.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81400" y="2514600"/>
            <a:ext cx="2743200" cy="36576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8" name="Rectangle 3"/>
          <p:cNvSpPr>
            <a:spLocks noChangeArrowheads="1"/>
          </p:cNvSpPr>
          <p:nvPr/>
        </p:nvSpPr>
        <p:spPr bwMode="auto">
          <a:xfrm>
            <a:off x="381000" y="381000"/>
            <a:ext cx="80010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kumimoji="1" sz="2400">
                <a:solidFill>
                  <a:schemeClr val="tx1"/>
                </a:solidFill>
                <a:latin typeface="Times New Roman" panose="02020603050405020304" pitchFamily="18" charset="0"/>
                <a:cs typeface="Times New Roman" panose="02020603050405020304" pitchFamily="18" charset="0"/>
              </a:defRPr>
            </a:lvl1pPr>
            <a:lvl2pPr>
              <a:defRPr kumimoji="1" sz="2400">
                <a:solidFill>
                  <a:schemeClr val="tx1"/>
                </a:solidFill>
                <a:latin typeface="Times New Roman" panose="02020603050405020304" pitchFamily="18" charset="0"/>
                <a:cs typeface="Times New Roman" panose="02020603050405020304" pitchFamily="18" charset="0"/>
              </a:defRPr>
            </a:lvl2pPr>
            <a:lvl3pPr>
              <a:defRPr kumimoji="1" sz="2400">
                <a:solidFill>
                  <a:schemeClr val="tx1"/>
                </a:solidFill>
                <a:latin typeface="Times New Roman" panose="02020603050405020304" pitchFamily="18" charset="0"/>
                <a:cs typeface="Times New Roman" panose="02020603050405020304" pitchFamily="18" charset="0"/>
              </a:defRPr>
            </a:lvl3pPr>
            <a:lvl4pPr>
              <a:defRPr kumimoji="1" sz="2400">
                <a:solidFill>
                  <a:schemeClr val="tx1"/>
                </a:solidFill>
                <a:latin typeface="Times New Roman" panose="02020603050405020304" pitchFamily="18" charset="0"/>
                <a:cs typeface="Times New Roman" panose="02020603050405020304" pitchFamily="18" charset="0"/>
              </a:defRPr>
            </a:lvl4pPr>
            <a:lvl5pPr>
              <a:defRPr kumimoji="1" sz="2400">
                <a:solidFill>
                  <a:schemeClr val="tx1"/>
                </a:solidFill>
                <a:latin typeface="Times New Roman" panose="02020603050405020304" pitchFamily="18" charset="0"/>
                <a:cs typeface="Times New Roman" panose="02020603050405020304" pitchFamily="18" charset="0"/>
              </a:defRPr>
            </a:lvl5pPr>
            <a:lvl6pPr marL="4572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9144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1371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18288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r>
              <a:rPr kumimoji="0" lang="de-DE" altLang="en-US" sz="3600" dirty="0" err="1">
                <a:solidFill>
                  <a:schemeClr val="tx2"/>
                </a:solidFill>
                <a:latin typeface="Tahoma" panose="020B0604030504040204" pitchFamily="34" charset="0"/>
              </a:rPr>
              <a:t>Nemausus</a:t>
            </a:r>
            <a:endParaRPr kumimoji="0" lang="de-DE" altLang="en-US" sz="3600" dirty="0">
              <a:solidFill>
                <a:schemeClr val="tx2"/>
              </a:solidFill>
              <a:latin typeface="Tahoma" panose="020B0604030504040204" pitchFamily="34" charset="0"/>
            </a:endParaRPr>
          </a:p>
        </p:txBody>
      </p:sp>
    </p:spTree>
    <p:extLst>
      <p:ext uri="{BB962C8B-B14F-4D97-AF65-F5344CB8AC3E}">
        <p14:creationId xmlns:p14="http://schemas.microsoft.com/office/powerpoint/2010/main" val="3053003260"/>
      </p:ext>
    </p:extLst>
  </p:cSld>
  <p:clrMapOvr>
    <a:masterClrMapping/>
  </p:clrMapOvr>
  <p:transition spd="slow">
    <p:randomBar dir="vert"/>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descr="C:\Dokumente und Einstellungen\Ralph\Eigene Dateien\CORPUS NARBONENSIS\Nîmes\NIMES dieux au maillet altars SMAL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81400" y="2514600"/>
            <a:ext cx="4953000" cy="3713163"/>
          </a:xfrm>
          <a:prstGeom prst="rect">
            <a:avLst/>
          </a:prstGeom>
          <a:noFill/>
          <a:extLst>
            <a:ext uri="{909E8E84-426E-40DD-AFC4-6F175D3DCCD1}">
              <a14:hiddenFill xmlns:a14="http://schemas.microsoft.com/office/drawing/2010/main">
                <a:solidFill>
                  <a:srgbClr val="FFFFFF"/>
                </a:solidFill>
              </a14:hiddenFill>
            </a:ext>
          </a:extLst>
        </p:spPr>
      </p:pic>
      <p:sp>
        <p:nvSpPr>
          <p:cNvPr id="117763" name="Rectangle 3"/>
          <p:cNvSpPr>
            <a:spLocks noChangeArrowheads="1"/>
          </p:cNvSpPr>
          <p:nvPr/>
        </p:nvSpPr>
        <p:spPr bwMode="auto">
          <a:xfrm>
            <a:off x="381000" y="381000"/>
            <a:ext cx="80010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kumimoji="1" sz="2400">
                <a:solidFill>
                  <a:schemeClr val="tx1"/>
                </a:solidFill>
                <a:latin typeface="Times New Roman" panose="02020603050405020304" pitchFamily="18" charset="0"/>
                <a:cs typeface="Times New Roman" panose="02020603050405020304" pitchFamily="18" charset="0"/>
              </a:defRPr>
            </a:lvl1pPr>
            <a:lvl2pPr>
              <a:defRPr kumimoji="1" sz="2400">
                <a:solidFill>
                  <a:schemeClr val="tx1"/>
                </a:solidFill>
                <a:latin typeface="Times New Roman" panose="02020603050405020304" pitchFamily="18" charset="0"/>
                <a:cs typeface="Times New Roman" panose="02020603050405020304" pitchFamily="18" charset="0"/>
              </a:defRPr>
            </a:lvl2pPr>
            <a:lvl3pPr>
              <a:defRPr kumimoji="1" sz="2400">
                <a:solidFill>
                  <a:schemeClr val="tx1"/>
                </a:solidFill>
                <a:latin typeface="Times New Roman" panose="02020603050405020304" pitchFamily="18" charset="0"/>
                <a:cs typeface="Times New Roman" panose="02020603050405020304" pitchFamily="18" charset="0"/>
              </a:defRPr>
            </a:lvl3pPr>
            <a:lvl4pPr>
              <a:defRPr kumimoji="1" sz="2400">
                <a:solidFill>
                  <a:schemeClr val="tx1"/>
                </a:solidFill>
                <a:latin typeface="Times New Roman" panose="02020603050405020304" pitchFamily="18" charset="0"/>
                <a:cs typeface="Times New Roman" panose="02020603050405020304" pitchFamily="18" charset="0"/>
              </a:defRPr>
            </a:lvl4pPr>
            <a:lvl5pPr>
              <a:defRPr kumimoji="1" sz="2400">
                <a:solidFill>
                  <a:schemeClr val="tx1"/>
                </a:solidFill>
                <a:latin typeface="Times New Roman" panose="02020603050405020304" pitchFamily="18" charset="0"/>
                <a:cs typeface="Times New Roman" panose="02020603050405020304" pitchFamily="18" charset="0"/>
              </a:defRPr>
            </a:lvl5pPr>
            <a:lvl6pPr marL="4572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9144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1371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18288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r>
              <a:rPr kumimoji="0" lang="de-DE" altLang="en-US" sz="3600" dirty="0" err="1">
                <a:solidFill>
                  <a:schemeClr val="tx2"/>
                </a:solidFill>
                <a:latin typeface="Tahoma" panose="020B0604030504040204" pitchFamily="34" charset="0"/>
              </a:rPr>
              <a:t>Nemausus</a:t>
            </a:r>
            <a:endParaRPr kumimoji="0" lang="de-DE" altLang="en-US" sz="3600" dirty="0">
              <a:solidFill>
                <a:schemeClr val="tx2"/>
              </a:solidFill>
              <a:latin typeface="Tahoma" panose="020B0604030504040204" pitchFamily="34" charset="0"/>
            </a:endParaRPr>
          </a:p>
        </p:txBody>
      </p:sp>
      <p:sp>
        <p:nvSpPr>
          <p:cNvPr id="117764" name="Rectangle 4"/>
          <p:cNvSpPr>
            <a:spLocks noChangeArrowheads="1"/>
          </p:cNvSpPr>
          <p:nvPr/>
        </p:nvSpPr>
        <p:spPr bwMode="auto">
          <a:xfrm>
            <a:off x="381000" y="914400"/>
            <a:ext cx="7391400" cy="434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spcBef>
                <a:spcPct val="20000"/>
              </a:spcBef>
              <a:buClr>
                <a:schemeClr val="accent1"/>
              </a:buClr>
              <a:buFontTx/>
              <a:buChar char="•"/>
            </a:pPr>
            <a:r>
              <a:rPr kumimoji="0" lang="de-DE" altLang="en-US" sz="1800">
                <a:latin typeface="Tahoma" panose="020B0604030504040204" pitchFamily="34" charset="0"/>
              </a:rPr>
              <a:t>Character of local pantheon</a:t>
            </a:r>
          </a:p>
          <a:p>
            <a:pPr>
              <a:spcBef>
                <a:spcPct val="20000"/>
              </a:spcBef>
              <a:buClr>
                <a:schemeClr val="accent1"/>
              </a:buClr>
              <a:buFontTx/>
              <a:buChar char="•"/>
            </a:pPr>
            <a:r>
              <a:rPr kumimoji="0" lang="de-DE" altLang="en-US" sz="1800">
                <a:latin typeface="Tahoma" panose="020B0604030504040204" pitchFamily="34" charset="0"/>
              </a:rPr>
              <a:t>Jupiter </a:t>
            </a:r>
            <a:r>
              <a:rPr kumimoji="0" lang="de-DE" altLang="en-US" sz="1800"/>
              <a:t>–</a:t>
            </a:r>
            <a:r>
              <a:rPr kumimoji="0" lang="de-DE" altLang="en-US" sz="1800">
                <a:latin typeface="Tahoma" panose="020B0604030504040204" pitchFamily="34" charset="0"/>
              </a:rPr>
              <a:t> a </a:t>
            </a:r>
            <a:r>
              <a:rPr kumimoji="0" lang="de-DE" altLang="en-US" sz="1800"/>
              <a:t>‚</a:t>
            </a:r>
            <a:r>
              <a:rPr kumimoji="0" lang="de-DE" altLang="en-US" sz="1800">
                <a:latin typeface="Tahoma" panose="020B0604030504040204" pitchFamily="34" charset="0"/>
              </a:rPr>
              <a:t>native</a:t>
            </a:r>
            <a:r>
              <a:rPr kumimoji="0" lang="de-DE" altLang="en-US" sz="1800"/>
              <a:t>‘</a:t>
            </a:r>
            <a:r>
              <a:rPr kumimoji="0" lang="de-DE" altLang="en-US" sz="1800">
                <a:latin typeface="Tahoma" panose="020B0604030504040204" pitchFamily="34" charset="0"/>
              </a:rPr>
              <a:t> deity </a:t>
            </a:r>
            <a:r>
              <a:rPr kumimoji="0" lang="de-DE" altLang="en-US" sz="1800"/>
              <a:t>–</a:t>
            </a:r>
            <a:r>
              <a:rPr kumimoji="0" lang="de-DE" altLang="en-US" sz="1800">
                <a:latin typeface="Tahoma" panose="020B0604030504040204" pitchFamily="34" charset="0"/>
              </a:rPr>
              <a:t> widespread on both sides of the Rhône</a:t>
            </a:r>
          </a:p>
          <a:p>
            <a:pPr lvl="1">
              <a:spcBef>
                <a:spcPct val="20000"/>
              </a:spcBef>
              <a:buClr>
                <a:schemeClr val="hlink"/>
              </a:buClr>
              <a:buFontTx/>
              <a:buChar char="–"/>
            </a:pPr>
            <a:r>
              <a:rPr kumimoji="0" lang="de-DE" altLang="en-US" sz="1600">
                <a:latin typeface="Tahoma" panose="020B0604030504040204" pitchFamily="34" charset="0"/>
              </a:rPr>
              <a:t>Jupiter &amp; terra mater </a:t>
            </a:r>
            <a:r>
              <a:rPr kumimoji="0" lang="de-DE" altLang="en-US" sz="1600"/>
              <a:t>–</a:t>
            </a:r>
            <a:r>
              <a:rPr kumimoji="0" lang="de-DE" altLang="en-US" sz="1600">
                <a:latin typeface="Tahoma" panose="020B0604030504040204" pitchFamily="34" charset="0"/>
              </a:rPr>
              <a:t> A </a:t>
            </a:r>
            <a:r>
              <a:rPr kumimoji="0" lang="de-DE" altLang="en-US" sz="1600"/>
              <a:t>‚</a:t>
            </a:r>
            <a:r>
              <a:rPr kumimoji="0" lang="de-DE" altLang="en-US" sz="1600">
                <a:latin typeface="Tahoma" panose="020B0604030504040204" pitchFamily="34" charset="0"/>
              </a:rPr>
              <a:t>Celtic</a:t>
            </a:r>
            <a:r>
              <a:rPr kumimoji="0" lang="de-DE" altLang="en-US" sz="1600"/>
              <a:t>‘</a:t>
            </a:r>
            <a:r>
              <a:rPr kumimoji="0" lang="de-DE" altLang="en-US" sz="1600">
                <a:latin typeface="Tahoma" panose="020B0604030504040204" pitchFamily="34" charset="0"/>
              </a:rPr>
              <a:t> conception?</a:t>
            </a:r>
          </a:p>
          <a:p>
            <a:pPr>
              <a:spcBef>
                <a:spcPct val="20000"/>
              </a:spcBef>
              <a:buClr>
                <a:schemeClr val="accent1"/>
              </a:buClr>
              <a:buFontTx/>
              <a:buChar char="•"/>
            </a:pPr>
            <a:r>
              <a:rPr kumimoji="0" lang="de-DE" altLang="en-US" sz="1800">
                <a:latin typeface="Tahoma" panose="020B0604030504040204" pitchFamily="34" charset="0"/>
              </a:rPr>
              <a:t>Silvanus-Sucellos</a:t>
            </a:r>
          </a:p>
          <a:p>
            <a:pPr>
              <a:spcBef>
                <a:spcPct val="20000"/>
              </a:spcBef>
              <a:buClr>
                <a:schemeClr val="accent1"/>
              </a:buClr>
              <a:buFontTx/>
              <a:buChar char="•"/>
            </a:pPr>
            <a:endParaRPr kumimoji="0" lang="de-DE" altLang="en-US" sz="1800">
              <a:latin typeface="Tahoma" panose="020B0604030504040204" pitchFamily="34" charset="0"/>
            </a:endParaRPr>
          </a:p>
        </p:txBody>
      </p:sp>
      <p:pic>
        <p:nvPicPr>
          <p:cNvPr id="117765" name="Picture 5" descr="C:\Dokumente und Einstellungen\All Users\Dokumente\Eigene Bilder\Kodak Pictures\2007-05-22\NIMES Whee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2514600"/>
            <a:ext cx="2801938" cy="373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84199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117762"/>
                                        </p:tgtEl>
                                        <p:attrNameLst>
                                          <p:attrName>style.visibility</p:attrName>
                                        </p:attrNameLst>
                                      </p:cBhvr>
                                      <p:to>
                                        <p:strVal val="visible"/>
                                      </p:to>
                                    </p:set>
                                    <p:animEffect transition="in" filter="randombar(horizontal)">
                                      <p:cBhvr>
                                        <p:cTn id="7" dur="500"/>
                                        <p:tgtEl>
                                          <p:spTgt spid="1177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40" name="Picture 8" descr="C:\Dokumente und Einstellungen\All Users\Dokumente\Eigene Bilder\Kodak Pictures\2007-05-22\Nîmes Marti Budenico.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59175" y="1447800"/>
            <a:ext cx="2459038" cy="3276600"/>
          </a:xfrm>
          <a:prstGeom prst="rect">
            <a:avLst/>
          </a:prstGeom>
          <a:noFill/>
          <a:extLst>
            <a:ext uri="{909E8E84-426E-40DD-AFC4-6F175D3DCCD1}">
              <a14:hiddenFill xmlns:a14="http://schemas.microsoft.com/office/drawing/2010/main">
                <a:solidFill>
                  <a:srgbClr val="FFFFFF"/>
                </a:solidFill>
              </a14:hiddenFill>
            </a:ext>
          </a:extLst>
        </p:spPr>
      </p:pic>
      <p:sp>
        <p:nvSpPr>
          <p:cNvPr id="69641" name="Text Box 9"/>
          <p:cNvSpPr txBox="1">
            <a:spLocks noChangeArrowheads="1"/>
          </p:cNvSpPr>
          <p:nvPr/>
        </p:nvSpPr>
        <p:spPr bwMode="auto">
          <a:xfrm>
            <a:off x="6019800" y="2286000"/>
            <a:ext cx="2819400"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2000">
                <a:effectLst>
                  <a:outerShdw blurRad="38100" dist="38100" dir="2700000" algn="tl">
                    <a:srgbClr val="808080"/>
                  </a:outerShdw>
                </a:effectLst>
                <a:latin typeface="Tahoma" panose="020B0604030504040204" pitchFamily="34" charset="0"/>
              </a:rPr>
              <a:t>2 * Marti Britovio</a:t>
            </a:r>
            <a:br>
              <a:rPr lang="de-DE" altLang="en-US" sz="2000">
                <a:effectLst>
                  <a:outerShdw blurRad="38100" dist="38100" dir="2700000" algn="tl">
                    <a:srgbClr val="808080"/>
                  </a:outerShdw>
                </a:effectLst>
                <a:latin typeface="Tahoma" panose="020B0604030504040204" pitchFamily="34" charset="0"/>
              </a:rPr>
            </a:br>
            <a:r>
              <a:rPr lang="de-DE" altLang="en-US" sz="2000">
                <a:effectLst>
                  <a:outerShdw blurRad="38100" dist="38100" dir="2700000" algn="tl">
                    <a:srgbClr val="808080"/>
                  </a:outerShdw>
                </a:effectLst>
                <a:latin typeface="Tahoma" panose="020B0604030504040204" pitchFamily="34" charset="0"/>
              </a:rPr>
              <a:t>     (&lt; brito ‚justice‘) </a:t>
            </a:r>
            <a:br>
              <a:rPr lang="de-DE" altLang="en-US" sz="2000">
                <a:effectLst>
                  <a:outerShdw blurRad="38100" dist="38100" dir="2700000" algn="tl">
                    <a:srgbClr val="808080"/>
                  </a:outerShdw>
                </a:effectLst>
                <a:latin typeface="Tahoma" panose="020B0604030504040204" pitchFamily="34" charset="0"/>
              </a:rPr>
            </a:br>
            <a:r>
              <a:rPr lang="de-DE" altLang="en-US" sz="2000">
                <a:effectLst>
                  <a:outerShdw blurRad="38100" dist="38100" dir="2700000" algn="tl">
                    <a:srgbClr val="808080"/>
                  </a:outerShdw>
                </a:effectLst>
                <a:latin typeface="Tahoma" panose="020B0604030504040204" pitchFamily="34" charset="0"/>
              </a:rPr>
              <a:t>1 * </a:t>
            </a:r>
            <a:r>
              <a:rPr lang="en-GB" altLang="en-US" sz="2000">
                <a:effectLst>
                  <a:outerShdw blurRad="38100" dist="38100" dir="2700000" algn="tl">
                    <a:srgbClr val="808080"/>
                  </a:outerShdw>
                </a:effectLst>
                <a:latin typeface="Tahoma" panose="020B0604030504040204" pitchFamily="34" charset="0"/>
              </a:rPr>
              <a:t>Marti Melov[io] </a:t>
            </a:r>
            <a:br>
              <a:rPr lang="en-GB" altLang="en-US" sz="2000">
                <a:effectLst>
                  <a:outerShdw blurRad="38100" dist="38100" dir="2700000" algn="tl">
                    <a:srgbClr val="808080"/>
                  </a:outerShdw>
                </a:effectLst>
                <a:latin typeface="Tahoma" panose="020B0604030504040204" pitchFamily="34" charset="0"/>
              </a:rPr>
            </a:br>
            <a:r>
              <a:rPr lang="de-DE" altLang="en-US" sz="2000">
                <a:effectLst>
                  <a:outerShdw blurRad="38100" dist="38100" dir="2700000" algn="tl">
                    <a:srgbClr val="808080"/>
                  </a:outerShdw>
                </a:effectLst>
                <a:latin typeface="Tahoma" panose="020B0604030504040204" pitchFamily="34" charset="0"/>
              </a:rPr>
              <a:t>1 * Marti Aug(usto) /</a:t>
            </a:r>
            <a:br>
              <a:rPr lang="de-DE" altLang="en-US" sz="2000">
                <a:effectLst>
                  <a:outerShdw blurRad="38100" dist="38100" dir="2700000" algn="tl">
                    <a:srgbClr val="808080"/>
                  </a:outerShdw>
                </a:effectLst>
                <a:latin typeface="Tahoma" panose="020B0604030504040204" pitchFamily="34" charset="0"/>
              </a:rPr>
            </a:br>
            <a:r>
              <a:rPr lang="de-DE" altLang="en-US" sz="2000">
                <a:effectLst>
                  <a:outerShdw blurRad="38100" dist="38100" dir="2700000" algn="tl">
                    <a:srgbClr val="808080"/>
                  </a:outerShdw>
                </a:effectLst>
                <a:latin typeface="Tahoma" panose="020B0604030504040204" pitchFamily="34" charset="0"/>
              </a:rPr>
              <a:t>     Lacavo</a:t>
            </a:r>
            <a:br>
              <a:rPr lang="de-DE" altLang="en-US" sz="2000">
                <a:effectLst>
                  <a:outerShdw blurRad="38100" dist="38100" dir="2700000" algn="tl">
                    <a:srgbClr val="808080"/>
                  </a:outerShdw>
                </a:effectLst>
                <a:latin typeface="Tahoma" panose="020B0604030504040204" pitchFamily="34" charset="0"/>
              </a:rPr>
            </a:br>
            <a:r>
              <a:rPr lang="de-DE" altLang="en-US" sz="2000">
                <a:effectLst>
                  <a:outerShdw blurRad="38100" dist="38100" dir="2700000" algn="tl">
                    <a:srgbClr val="808080"/>
                  </a:outerShdw>
                </a:effectLst>
                <a:latin typeface="Tahoma" panose="020B0604030504040204" pitchFamily="34" charset="0"/>
              </a:rPr>
              <a:t>1 * Marti / Budenico</a:t>
            </a:r>
          </a:p>
        </p:txBody>
      </p:sp>
      <p:pic>
        <p:nvPicPr>
          <p:cNvPr id="69642" name="Picture 10" descr="C:\Dokumente und Einstellungen\All Users\Dokumente\Eigene Bilder\Kodak Pictures\2007-05-22\NIMES Whee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2514600"/>
            <a:ext cx="2801938" cy="3733800"/>
          </a:xfrm>
          <a:prstGeom prst="rect">
            <a:avLst/>
          </a:prstGeom>
          <a:noFill/>
          <a:extLst>
            <a:ext uri="{909E8E84-426E-40DD-AFC4-6F175D3DCCD1}">
              <a14:hiddenFill xmlns:a14="http://schemas.microsoft.com/office/drawing/2010/main">
                <a:solidFill>
                  <a:srgbClr val="FFFFFF"/>
                </a:solidFill>
              </a14:hiddenFill>
            </a:ext>
          </a:extLst>
        </p:spPr>
      </p:pic>
      <p:sp>
        <p:nvSpPr>
          <p:cNvPr id="69644" name="Rectangle 12"/>
          <p:cNvSpPr>
            <a:spLocks noGrp="1" noChangeArrowheads="1"/>
          </p:cNvSpPr>
          <p:nvPr>
            <p:ph type="body" idx="1"/>
          </p:nvPr>
        </p:nvSpPr>
        <p:spPr>
          <a:xfrm>
            <a:off x="381000" y="914400"/>
            <a:ext cx="7391400" cy="4343400"/>
          </a:xfrm>
          <a:noFill/>
          <a:ln/>
        </p:spPr>
        <p:txBody>
          <a:bodyPr/>
          <a:lstStyle/>
          <a:p>
            <a:r>
              <a:rPr lang="de-DE" altLang="en-US" sz="1800" dirty="0" err="1"/>
              <a:t>Character</a:t>
            </a:r>
            <a:r>
              <a:rPr lang="de-DE" altLang="en-US" sz="1800" dirty="0"/>
              <a:t> </a:t>
            </a:r>
            <a:r>
              <a:rPr lang="de-DE" altLang="en-US" sz="1800" dirty="0" err="1"/>
              <a:t>of</a:t>
            </a:r>
            <a:r>
              <a:rPr lang="de-DE" altLang="en-US" sz="1800" dirty="0"/>
              <a:t> </a:t>
            </a:r>
            <a:r>
              <a:rPr lang="de-DE" altLang="en-US" sz="1800" dirty="0" err="1"/>
              <a:t>local</a:t>
            </a:r>
            <a:r>
              <a:rPr lang="de-DE" altLang="en-US" sz="1800" dirty="0"/>
              <a:t> </a:t>
            </a:r>
            <a:r>
              <a:rPr lang="de-DE" altLang="en-US" sz="1800" dirty="0" err="1"/>
              <a:t>pantheon</a:t>
            </a:r>
            <a:endParaRPr lang="de-DE" altLang="en-US" sz="1800" dirty="0"/>
          </a:p>
          <a:p>
            <a:endParaRPr lang="de-DE" altLang="en-US" sz="1800" dirty="0"/>
          </a:p>
        </p:txBody>
      </p:sp>
      <p:sp>
        <p:nvSpPr>
          <p:cNvPr id="7" name="Rectangle 3"/>
          <p:cNvSpPr>
            <a:spLocks noChangeArrowheads="1"/>
          </p:cNvSpPr>
          <p:nvPr/>
        </p:nvSpPr>
        <p:spPr bwMode="auto">
          <a:xfrm>
            <a:off x="381000" y="381000"/>
            <a:ext cx="80010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kumimoji="1" sz="2400">
                <a:solidFill>
                  <a:schemeClr val="tx1"/>
                </a:solidFill>
                <a:latin typeface="Times New Roman" panose="02020603050405020304" pitchFamily="18" charset="0"/>
                <a:cs typeface="Times New Roman" panose="02020603050405020304" pitchFamily="18" charset="0"/>
              </a:defRPr>
            </a:lvl1pPr>
            <a:lvl2pPr>
              <a:defRPr kumimoji="1" sz="2400">
                <a:solidFill>
                  <a:schemeClr val="tx1"/>
                </a:solidFill>
                <a:latin typeface="Times New Roman" panose="02020603050405020304" pitchFamily="18" charset="0"/>
                <a:cs typeface="Times New Roman" panose="02020603050405020304" pitchFamily="18" charset="0"/>
              </a:defRPr>
            </a:lvl2pPr>
            <a:lvl3pPr>
              <a:defRPr kumimoji="1" sz="2400">
                <a:solidFill>
                  <a:schemeClr val="tx1"/>
                </a:solidFill>
                <a:latin typeface="Times New Roman" panose="02020603050405020304" pitchFamily="18" charset="0"/>
                <a:cs typeface="Times New Roman" panose="02020603050405020304" pitchFamily="18" charset="0"/>
              </a:defRPr>
            </a:lvl3pPr>
            <a:lvl4pPr>
              <a:defRPr kumimoji="1" sz="2400">
                <a:solidFill>
                  <a:schemeClr val="tx1"/>
                </a:solidFill>
                <a:latin typeface="Times New Roman" panose="02020603050405020304" pitchFamily="18" charset="0"/>
                <a:cs typeface="Times New Roman" panose="02020603050405020304" pitchFamily="18" charset="0"/>
              </a:defRPr>
            </a:lvl4pPr>
            <a:lvl5pPr>
              <a:defRPr kumimoji="1" sz="2400">
                <a:solidFill>
                  <a:schemeClr val="tx1"/>
                </a:solidFill>
                <a:latin typeface="Times New Roman" panose="02020603050405020304" pitchFamily="18" charset="0"/>
                <a:cs typeface="Times New Roman" panose="02020603050405020304" pitchFamily="18" charset="0"/>
              </a:defRPr>
            </a:lvl5pPr>
            <a:lvl6pPr marL="4572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9144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1371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18288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r>
              <a:rPr kumimoji="0" lang="de-DE" altLang="en-US" sz="3600" dirty="0" err="1">
                <a:solidFill>
                  <a:schemeClr val="tx2"/>
                </a:solidFill>
                <a:latin typeface="Tahoma" panose="020B0604030504040204" pitchFamily="34" charset="0"/>
              </a:rPr>
              <a:t>Nemausus</a:t>
            </a:r>
            <a:endParaRPr kumimoji="0" lang="de-DE" altLang="en-US" sz="3600" dirty="0">
              <a:solidFill>
                <a:schemeClr val="tx2"/>
              </a:solidFill>
              <a:latin typeface="Tahoma" panose="020B0604030504040204" pitchFamily="34" charset="0"/>
            </a:endParaRPr>
          </a:p>
        </p:txBody>
      </p:sp>
    </p:spTree>
    <p:extLst>
      <p:ext uri="{BB962C8B-B14F-4D97-AF65-F5344CB8AC3E}">
        <p14:creationId xmlns:p14="http://schemas.microsoft.com/office/powerpoint/2010/main" val="39701882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69640"/>
                                        </p:tgtEl>
                                        <p:attrNameLst>
                                          <p:attrName>style.visibility</p:attrName>
                                        </p:attrNameLst>
                                      </p:cBhvr>
                                      <p:to>
                                        <p:strVal val="visible"/>
                                      </p:to>
                                    </p:set>
                                    <p:animEffect transition="in" filter="randombar(horizontal)">
                                      <p:cBhvr>
                                        <p:cTn id="7" dur="500"/>
                                        <p:tgtEl>
                                          <p:spTgt spid="69640"/>
                                        </p:tgtEl>
                                      </p:cBhvr>
                                    </p:animEffect>
                                  </p:childTnLst>
                                </p:cTn>
                              </p:par>
                            </p:childTnLst>
                          </p:cTn>
                        </p:par>
                        <p:par>
                          <p:cTn id="8" fill="hold" nodeType="afterGroup">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69641"/>
                                        </p:tgtEl>
                                        <p:attrNameLst>
                                          <p:attrName>style.visibility</p:attrName>
                                        </p:attrNameLst>
                                      </p:cBhvr>
                                      <p:to>
                                        <p:strVal val="visible"/>
                                      </p:to>
                                    </p:set>
                                    <p:animEffect transition="in" filter="randombar(horizontal)">
                                      <p:cBhvr>
                                        <p:cTn id="11" dur="500"/>
                                        <p:tgtEl>
                                          <p:spTgt spid="696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41" grpId="0" autoUpdateAnimBg="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ChangeArrowheads="1"/>
          </p:cNvSpPr>
          <p:nvPr/>
        </p:nvSpPr>
        <p:spPr bwMode="auto">
          <a:xfrm>
            <a:off x="381000" y="381000"/>
            <a:ext cx="80010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kumimoji="1" sz="2400">
                <a:solidFill>
                  <a:schemeClr val="tx1"/>
                </a:solidFill>
                <a:latin typeface="Times New Roman" panose="02020603050405020304" pitchFamily="18" charset="0"/>
                <a:cs typeface="Times New Roman" panose="02020603050405020304" pitchFamily="18" charset="0"/>
              </a:defRPr>
            </a:lvl1pPr>
            <a:lvl2pPr>
              <a:defRPr kumimoji="1" sz="2400">
                <a:solidFill>
                  <a:schemeClr val="tx1"/>
                </a:solidFill>
                <a:latin typeface="Times New Roman" panose="02020603050405020304" pitchFamily="18" charset="0"/>
                <a:cs typeface="Times New Roman" panose="02020603050405020304" pitchFamily="18" charset="0"/>
              </a:defRPr>
            </a:lvl2pPr>
            <a:lvl3pPr>
              <a:defRPr kumimoji="1" sz="2400">
                <a:solidFill>
                  <a:schemeClr val="tx1"/>
                </a:solidFill>
                <a:latin typeface="Times New Roman" panose="02020603050405020304" pitchFamily="18" charset="0"/>
                <a:cs typeface="Times New Roman" panose="02020603050405020304" pitchFamily="18" charset="0"/>
              </a:defRPr>
            </a:lvl3pPr>
            <a:lvl4pPr>
              <a:defRPr kumimoji="1" sz="2400">
                <a:solidFill>
                  <a:schemeClr val="tx1"/>
                </a:solidFill>
                <a:latin typeface="Times New Roman" panose="02020603050405020304" pitchFamily="18" charset="0"/>
                <a:cs typeface="Times New Roman" panose="02020603050405020304" pitchFamily="18" charset="0"/>
              </a:defRPr>
            </a:lvl4pPr>
            <a:lvl5pPr>
              <a:defRPr kumimoji="1" sz="2400">
                <a:solidFill>
                  <a:schemeClr val="tx1"/>
                </a:solidFill>
                <a:latin typeface="Times New Roman" panose="02020603050405020304" pitchFamily="18" charset="0"/>
                <a:cs typeface="Times New Roman" panose="02020603050405020304" pitchFamily="18" charset="0"/>
              </a:defRPr>
            </a:lvl5pPr>
            <a:lvl6pPr marL="4572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9144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1371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18288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r>
              <a:rPr kumimoji="0" lang="de-DE" altLang="en-US" sz="3600">
                <a:solidFill>
                  <a:schemeClr val="tx2"/>
                </a:solidFill>
                <a:latin typeface="Tahoma" panose="020B0604030504040204" pitchFamily="34" charset="0"/>
              </a:rPr>
              <a:t>Nemausus</a:t>
            </a:r>
          </a:p>
        </p:txBody>
      </p:sp>
      <p:pic>
        <p:nvPicPr>
          <p:cNvPr id="112643" name="Picture 3" descr="C:\Dokumente und Einstellungen\Ralph\Eigene Dateien\HABIL 2007\Photos NEMAUSUS\CAG 30 1 FIG 379 Divinité tricéphale CCJ Chéné et Foliot.jpg"/>
          <p:cNvPicPr>
            <a:picLocks noChangeAspect="1" noChangeArrowheads="1"/>
          </p:cNvPicPr>
          <p:nvPr/>
        </p:nvPicPr>
        <p:blipFill>
          <a:blip r:embed="rId2" cstate="print">
            <a:lum contrast="12000"/>
            <a:extLst>
              <a:ext uri="{28A0092B-C50C-407E-A947-70E740481C1C}">
                <a14:useLocalDpi xmlns:a14="http://schemas.microsoft.com/office/drawing/2010/main" val="0"/>
              </a:ext>
            </a:extLst>
          </a:blip>
          <a:srcRect l="4251" t="2654" r="6119" b="2654"/>
          <a:stretch>
            <a:fillRect/>
          </a:stretch>
        </p:blipFill>
        <p:spPr bwMode="auto">
          <a:xfrm>
            <a:off x="381000" y="1371600"/>
            <a:ext cx="2963863" cy="36576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12644" name="Picture 4" descr="C:\Eigene Dateien\FERCAN\Nimes matrebo Lejeune 1985 p 277 fig 242 RIG 203ff.TIF"/>
          <p:cNvPicPr>
            <a:picLocks noChangeAspect="1" noChangeArrowheads="1"/>
          </p:cNvPicPr>
          <p:nvPr/>
        </p:nvPicPr>
        <p:blipFill>
          <a:blip r:embed="rId3" cstate="print">
            <a:extLst>
              <a:ext uri="{28A0092B-C50C-407E-A947-70E740481C1C}">
                <a14:useLocalDpi xmlns:a14="http://schemas.microsoft.com/office/drawing/2010/main" val="0"/>
              </a:ext>
            </a:extLst>
          </a:blip>
          <a:srcRect l="1666" t="4854" r="3334" b="41759"/>
          <a:stretch>
            <a:fillRect/>
          </a:stretch>
        </p:blipFill>
        <p:spPr bwMode="auto">
          <a:xfrm>
            <a:off x="304800" y="5410200"/>
            <a:ext cx="8839200" cy="1069975"/>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12648" name="Rectangle 8"/>
          <p:cNvSpPr>
            <a:spLocks noChangeArrowheads="1"/>
          </p:cNvSpPr>
          <p:nvPr/>
        </p:nvSpPr>
        <p:spPr bwMode="auto">
          <a:xfrm>
            <a:off x="381000" y="914400"/>
            <a:ext cx="7391400" cy="434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spcBef>
                <a:spcPct val="20000"/>
              </a:spcBef>
              <a:buClr>
                <a:schemeClr val="accent1"/>
              </a:buClr>
              <a:buFontTx/>
              <a:buChar char="•"/>
            </a:pPr>
            <a:r>
              <a:rPr kumimoji="0" lang="de-DE" altLang="en-US" sz="1800">
                <a:latin typeface="Tahoma" panose="020B0604030504040204" pitchFamily="34" charset="0"/>
              </a:rPr>
              <a:t>Character of local pantheon</a:t>
            </a:r>
          </a:p>
          <a:p>
            <a:pPr>
              <a:spcBef>
                <a:spcPct val="20000"/>
              </a:spcBef>
              <a:buClr>
                <a:schemeClr val="accent1"/>
              </a:buClr>
              <a:buFontTx/>
              <a:buChar char="•"/>
            </a:pPr>
            <a:endParaRPr kumimoji="0" lang="de-DE" altLang="en-US" sz="1800">
              <a:latin typeface="Tahoma" panose="020B0604030504040204" pitchFamily="34" charset="0"/>
            </a:endParaRPr>
          </a:p>
        </p:txBody>
      </p:sp>
      <p:pic>
        <p:nvPicPr>
          <p:cNvPr id="112649" name="Picture 9" descr="C:\Dokumente und Einstellungen\All Users\Dokumente\Eigene Bilder\Kodak Pictures\2007-05-22\Nîmes Marti Budenico.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59175" y="1447800"/>
            <a:ext cx="2459038" cy="3276600"/>
          </a:xfrm>
          <a:prstGeom prst="rect">
            <a:avLst/>
          </a:prstGeom>
          <a:noFill/>
          <a:extLst>
            <a:ext uri="{909E8E84-426E-40DD-AFC4-6F175D3DCCD1}">
              <a14:hiddenFill xmlns:a14="http://schemas.microsoft.com/office/drawing/2010/main">
                <a:solidFill>
                  <a:srgbClr val="FFFFFF"/>
                </a:solidFill>
              </a14:hiddenFill>
            </a:ext>
          </a:extLst>
        </p:spPr>
      </p:pic>
      <p:sp>
        <p:nvSpPr>
          <p:cNvPr id="112650" name="Text Box 10"/>
          <p:cNvSpPr txBox="1">
            <a:spLocks noChangeArrowheads="1"/>
          </p:cNvSpPr>
          <p:nvPr/>
        </p:nvSpPr>
        <p:spPr bwMode="auto">
          <a:xfrm>
            <a:off x="6019800" y="2286000"/>
            <a:ext cx="2819400"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sz="2000" dirty="0">
                <a:effectLst>
                  <a:outerShdw blurRad="38100" dist="38100" dir="2700000" algn="tl">
                    <a:srgbClr val="808080"/>
                  </a:outerShdw>
                </a:effectLst>
                <a:latin typeface="Tahoma" panose="020B0604030504040204" pitchFamily="34" charset="0"/>
              </a:rPr>
              <a:t>2 * Marti </a:t>
            </a:r>
            <a:r>
              <a:rPr lang="de-DE" altLang="en-US" sz="2000" dirty="0" err="1">
                <a:effectLst>
                  <a:outerShdw blurRad="38100" dist="38100" dir="2700000" algn="tl">
                    <a:srgbClr val="808080"/>
                  </a:outerShdw>
                </a:effectLst>
                <a:latin typeface="Tahoma" panose="020B0604030504040204" pitchFamily="34" charset="0"/>
              </a:rPr>
              <a:t>Britovio</a:t>
            </a:r>
            <a:br>
              <a:rPr lang="de-DE" altLang="en-US" sz="2000" dirty="0">
                <a:effectLst>
                  <a:outerShdw blurRad="38100" dist="38100" dir="2700000" algn="tl">
                    <a:srgbClr val="808080"/>
                  </a:outerShdw>
                </a:effectLst>
                <a:latin typeface="Tahoma" panose="020B0604030504040204" pitchFamily="34" charset="0"/>
              </a:rPr>
            </a:br>
            <a:r>
              <a:rPr lang="de-DE" altLang="en-US" sz="2000" dirty="0">
                <a:effectLst>
                  <a:outerShdw blurRad="38100" dist="38100" dir="2700000" algn="tl">
                    <a:srgbClr val="808080"/>
                  </a:outerShdw>
                </a:effectLst>
                <a:latin typeface="Tahoma" panose="020B0604030504040204" pitchFamily="34" charset="0"/>
              </a:rPr>
              <a:t>     (&lt; </a:t>
            </a:r>
            <a:r>
              <a:rPr lang="de-DE" altLang="en-US" sz="2000" dirty="0" err="1">
                <a:effectLst>
                  <a:outerShdw blurRad="38100" dist="38100" dir="2700000" algn="tl">
                    <a:srgbClr val="808080"/>
                  </a:outerShdw>
                </a:effectLst>
                <a:latin typeface="Tahoma" panose="020B0604030504040204" pitchFamily="34" charset="0"/>
              </a:rPr>
              <a:t>brito</a:t>
            </a:r>
            <a:r>
              <a:rPr lang="de-DE" altLang="en-US" sz="2000" dirty="0">
                <a:effectLst>
                  <a:outerShdw blurRad="38100" dist="38100" dir="2700000" algn="tl">
                    <a:srgbClr val="808080"/>
                  </a:outerShdw>
                </a:effectLst>
                <a:latin typeface="Tahoma" panose="020B0604030504040204" pitchFamily="34" charset="0"/>
              </a:rPr>
              <a:t> ‚</a:t>
            </a:r>
            <a:r>
              <a:rPr lang="de-DE" altLang="en-US" sz="2000" dirty="0" err="1">
                <a:effectLst>
                  <a:outerShdw blurRad="38100" dist="38100" dir="2700000" algn="tl">
                    <a:srgbClr val="808080"/>
                  </a:outerShdw>
                </a:effectLst>
                <a:latin typeface="Tahoma" panose="020B0604030504040204" pitchFamily="34" charset="0"/>
              </a:rPr>
              <a:t>justice</a:t>
            </a:r>
            <a:r>
              <a:rPr lang="de-DE" altLang="en-US" sz="2000" dirty="0">
                <a:effectLst>
                  <a:outerShdw blurRad="38100" dist="38100" dir="2700000" algn="tl">
                    <a:srgbClr val="808080"/>
                  </a:outerShdw>
                </a:effectLst>
                <a:latin typeface="Tahoma" panose="020B0604030504040204" pitchFamily="34" charset="0"/>
              </a:rPr>
              <a:t>‘) </a:t>
            </a:r>
            <a:br>
              <a:rPr lang="de-DE" altLang="en-US" sz="2000" dirty="0">
                <a:effectLst>
                  <a:outerShdw blurRad="38100" dist="38100" dir="2700000" algn="tl">
                    <a:srgbClr val="808080"/>
                  </a:outerShdw>
                </a:effectLst>
                <a:latin typeface="Tahoma" panose="020B0604030504040204" pitchFamily="34" charset="0"/>
              </a:rPr>
            </a:br>
            <a:r>
              <a:rPr lang="de-DE" altLang="en-US" sz="2000" dirty="0">
                <a:effectLst>
                  <a:outerShdw blurRad="38100" dist="38100" dir="2700000" algn="tl">
                    <a:srgbClr val="808080"/>
                  </a:outerShdw>
                </a:effectLst>
                <a:latin typeface="Tahoma" panose="020B0604030504040204" pitchFamily="34" charset="0"/>
              </a:rPr>
              <a:t>1 * </a:t>
            </a:r>
            <a:r>
              <a:rPr lang="en-GB" altLang="en-US" sz="2000" dirty="0">
                <a:effectLst>
                  <a:outerShdw blurRad="38100" dist="38100" dir="2700000" algn="tl">
                    <a:srgbClr val="808080"/>
                  </a:outerShdw>
                </a:effectLst>
                <a:latin typeface="Tahoma" panose="020B0604030504040204" pitchFamily="34" charset="0"/>
              </a:rPr>
              <a:t>Marti </a:t>
            </a:r>
            <a:r>
              <a:rPr lang="en-GB" altLang="en-US" sz="2000" dirty="0" err="1">
                <a:effectLst>
                  <a:outerShdw blurRad="38100" dist="38100" dir="2700000" algn="tl">
                    <a:srgbClr val="808080"/>
                  </a:outerShdw>
                </a:effectLst>
                <a:latin typeface="Tahoma" panose="020B0604030504040204" pitchFamily="34" charset="0"/>
              </a:rPr>
              <a:t>Melov</a:t>
            </a:r>
            <a:r>
              <a:rPr lang="en-GB" altLang="en-US" sz="2000" dirty="0">
                <a:effectLst>
                  <a:outerShdw blurRad="38100" dist="38100" dir="2700000" algn="tl">
                    <a:srgbClr val="808080"/>
                  </a:outerShdw>
                </a:effectLst>
                <a:latin typeface="Tahoma" panose="020B0604030504040204" pitchFamily="34" charset="0"/>
              </a:rPr>
              <a:t>[</a:t>
            </a:r>
            <a:r>
              <a:rPr lang="en-GB" altLang="en-US" sz="2000" dirty="0" err="1">
                <a:effectLst>
                  <a:outerShdw blurRad="38100" dist="38100" dir="2700000" algn="tl">
                    <a:srgbClr val="808080"/>
                  </a:outerShdw>
                </a:effectLst>
                <a:latin typeface="Tahoma" panose="020B0604030504040204" pitchFamily="34" charset="0"/>
              </a:rPr>
              <a:t>io</a:t>
            </a:r>
            <a:r>
              <a:rPr lang="en-GB" altLang="en-US" sz="2000" dirty="0">
                <a:effectLst>
                  <a:outerShdw blurRad="38100" dist="38100" dir="2700000" algn="tl">
                    <a:srgbClr val="808080"/>
                  </a:outerShdw>
                </a:effectLst>
                <a:latin typeface="Tahoma" panose="020B0604030504040204" pitchFamily="34" charset="0"/>
              </a:rPr>
              <a:t>] </a:t>
            </a:r>
            <a:br>
              <a:rPr lang="en-GB" altLang="en-US" sz="2000" dirty="0">
                <a:effectLst>
                  <a:outerShdw blurRad="38100" dist="38100" dir="2700000" algn="tl">
                    <a:srgbClr val="808080"/>
                  </a:outerShdw>
                </a:effectLst>
                <a:latin typeface="Tahoma" panose="020B0604030504040204" pitchFamily="34" charset="0"/>
              </a:rPr>
            </a:br>
            <a:r>
              <a:rPr lang="de-DE" altLang="en-US" sz="2000" dirty="0">
                <a:effectLst>
                  <a:outerShdw blurRad="38100" dist="38100" dir="2700000" algn="tl">
                    <a:srgbClr val="808080"/>
                  </a:outerShdw>
                </a:effectLst>
                <a:latin typeface="Tahoma" panose="020B0604030504040204" pitchFamily="34" charset="0"/>
              </a:rPr>
              <a:t>1 * Marti Aug(</a:t>
            </a:r>
            <a:r>
              <a:rPr lang="de-DE" altLang="en-US" sz="2000" dirty="0" err="1">
                <a:effectLst>
                  <a:outerShdw blurRad="38100" dist="38100" dir="2700000" algn="tl">
                    <a:srgbClr val="808080"/>
                  </a:outerShdw>
                </a:effectLst>
                <a:latin typeface="Tahoma" panose="020B0604030504040204" pitchFamily="34" charset="0"/>
              </a:rPr>
              <a:t>usto</a:t>
            </a:r>
            <a:r>
              <a:rPr lang="de-DE" altLang="en-US" sz="2000" dirty="0">
                <a:effectLst>
                  <a:outerShdw blurRad="38100" dist="38100" dir="2700000" algn="tl">
                    <a:srgbClr val="808080"/>
                  </a:outerShdw>
                </a:effectLst>
                <a:latin typeface="Tahoma" panose="020B0604030504040204" pitchFamily="34" charset="0"/>
              </a:rPr>
              <a:t>) /</a:t>
            </a:r>
            <a:br>
              <a:rPr lang="de-DE" altLang="en-US" sz="2000" dirty="0">
                <a:effectLst>
                  <a:outerShdw blurRad="38100" dist="38100" dir="2700000" algn="tl">
                    <a:srgbClr val="808080"/>
                  </a:outerShdw>
                </a:effectLst>
                <a:latin typeface="Tahoma" panose="020B0604030504040204" pitchFamily="34" charset="0"/>
              </a:rPr>
            </a:br>
            <a:r>
              <a:rPr lang="de-DE" altLang="en-US" sz="2000" dirty="0">
                <a:effectLst>
                  <a:outerShdw blurRad="38100" dist="38100" dir="2700000" algn="tl">
                    <a:srgbClr val="808080"/>
                  </a:outerShdw>
                </a:effectLst>
                <a:latin typeface="Tahoma" panose="020B0604030504040204" pitchFamily="34" charset="0"/>
              </a:rPr>
              <a:t>     </a:t>
            </a:r>
            <a:r>
              <a:rPr lang="de-DE" altLang="en-US" sz="2000" dirty="0" err="1">
                <a:effectLst>
                  <a:outerShdw blurRad="38100" dist="38100" dir="2700000" algn="tl">
                    <a:srgbClr val="808080"/>
                  </a:outerShdw>
                </a:effectLst>
                <a:latin typeface="Tahoma" panose="020B0604030504040204" pitchFamily="34" charset="0"/>
              </a:rPr>
              <a:t>Lacavo</a:t>
            </a:r>
            <a:br>
              <a:rPr lang="de-DE" altLang="en-US" sz="2000" dirty="0">
                <a:effectLst>
                  <a:outerShdw blurRad="38100" dist="38100" dir="2700000" algn="tl">
                    <a:srgbClr val="808080"/>
                  </a:outerShdw>
                </a:effectLst>
                <a:latin typeface="Tahoma" panose="020B0604030504040204" pitchFamily="34" charset="0"/>
              </a:rPr>
            </a:br>
            <a:r>
              <a:rPr lang="de-DE" altLang="en-US" sz="2000" dirty="0">
                <a:effectLst>
                  <a:outerShdw blurRad="38100" dist="38100" dir="2700000" algn="tl">
                    <a:srgbClr val="808080"/>
                  </a:outerShdw>
                </a:effectLst>
                <a:latin typeface="Tahoma" panose="020B0604030504040204" pitchFamily="34" charset="0"/>
              </a:rPr>
              <a:t>1 * Marti / </a:t>
            </a:r>
            <a:r>
              <a:rPr lang="de-DE" altLang="en-US" sz="2000" dirty="0" err="1">
                <a:effectLst>
                  <a:outerShdw blurRad="38100" dist="38100" dir="2700000" algn="tl">
                    <a:srgbClr val="808080"/>
                  </a:outerShdw>
                </a:effectLst>
                <a:latin typeface="Tahoma" panose="020B0604030504040204" pitchFamily="34" charset="0"/>
              </a:rPr>
              <a:t>Budenico</a:t>
            </a:r>
            <a:endParaRPr lang="de-DE" altLang="en-US" sz="2000" dirty="0">
              <a:effectLst>
                <a:outerShdw blurRad="38100" dist="38100" dir="2700000" algn="tl">
                  <a:srgbClr val="808080"/>
                </a:outerShdw>
              </a:effectLst>
              <a:latin typeface="Tahoma" panose="020B0604030504040204" pitchFamily="34" charset="0"/>
            </a:endParaRPr>
          </a:p>
        </p:txBody>
      </p:sp>
      <p:sp>
        <p:nvSpPr>
          <p:cNvPr id="112651" name="Text Box 11"/>
          <p:cNvSpPr txBox="1">
            <a:spLocks noChangeArrowheads="1"/>
          </p:cNvSpPr>
          <p:nvPr/>
        </p:nvSpPr>
        <p:spPr bwMode="auto">
          <a:xfrm>
            <a:off x="3505200" y="5029200"/>
            <a:ext cx="533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de-DE" altLang="en-US" dirty="0">
                <a:effectLst>
                  <a:outerShdw blurRad="38100" dist="38100" dir="2700000" algn="tl">
                    <a:srgbClr val="808080"/>
                  </a:outerShdw>
                </a:effectLst>
                <a:latin typeface="Tahoma" panose="020B0604030504040204" pitchFamily="34" charset="0"/>
              </a:rPr>
              <a:t>Gallo-</a:t>
            </a:r>
            <a:r>
              <a:rPr lang="de-DE" altLang="en-US" dirty="0" err="1">
                <a:effectLst>
                  <a:outerShdw blurRad="38100" dist="38100" dir="2700000" algn="tl">
                    <a:srgbClr val="808080"/>
                  </a:outerShdw>
                </a:effectLst>
                <a:latin typeface="Tahoma" panose="020B0604030504040204" pitchFamily="34" charset="0"/>
              </a:rPr>
              <a:t>Greek</a:t>
            </a:r>
            <a:r>
              <a:rPr lang="de-DE" altLang="en-US" dirty="0">
                <a:effectLst>
                  <a:outerShdw blurRad="38100" dist="38100" dir="2700000" algn="tl">
                    <a:srgbClr val="808080"/>
                  </a:outerShdw>
                </a:effectLst>
                <a:latin typeface="Tahoma" panose="020B0604030504040204" pitchFamily="34" charset="0"/>
              </a:rPr>
              <a:t> RIG G-203: 1st c. BC – 2nd c. AD ?</a:t>
            </a:r>
          </a:p>
        </p:txBody>
      </p:sp>
    </p:spTree>
    <p:extLst>
      <p:ext uri="{BB962C8B-B14F-4D97-AF65-F5344CB8AC3E}">
        <p14:creationId xmlns:p14="http://schemas.microsoft.com/office/powerpoint/2010/main" val="56647150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1000"/>
                                  </p:stCondLst>
                                  <p:childTnLst>
                                    <p:set>
                                      <p:cBhvr>
                                        <p:cTn id="6" dur="1" fill="hold">
                                          <p:stCondLst>
                                            <p:cond delay="0"/>
                                          </p:stCondLst>
                                        </p:cTn>
                                        <p:tgtEl>
                                          <p:spTgt spid="112643"/>
                                        </p:tgtEl>
                                        <p:attrNameLst>
                                          <p:attrName>style.visibility</p:attrName>
                                        </p:attrNameLst>
                                      </p:cBhvr>
                                      <p:to>
                                        <p:strVal val="visible"/>
                                      </p:to>
                                    </p:set>
                                    <p:animEffect transition="in" filter="randombar(horizontal)">
                                      <p:cBhvr>
                                        <p:cTn id="7" dur="500"/>
                                        <p:tgtEl>
                                          <p:spTgt spid="112643"/>
                                        </p:tgtEl>
                                      </p:cBhvr>
                                    </p:animEffect>
                                  </p:childTnLst>
                                </p:cTn>
                              </p:par>
                            </p:childTnLst>
                          </p:cTn>
                        </p:par>
                        <p:par>
                          <p:cTn id="8" fill="hold" nodeType="afterGroup">
                            <p:stCondLst>
                              <p:cond delay="1500"/>
                            </p:stCondLst>
                            <p:childTnLst>
                              <p:par>
                                <p:cTn id="9" presetID="14" presetClass="entr" presetSubtype="5" fill="hold" nodeType="afterEffect">
                                  <p:stCondLst>
                                    <p:cond delay="1000"/>
                                  </p:stCondLst>
                                  <p:childTnLst>
                                    <p:set>
                                      <p:cBhvr>
                                        <p:cTn id="10" dur="1" fill="hold">
                                          <p:stCondLst>
                                            <p:cond delay="0"/>
                                          </p:stCondLst>
                                        </p:cTn>
                                        <p:tgtEl>
                                          <p:spTgt spid="112644"/>
                                        </p:tgtEl>
                                        <p:attrNameLst>
                                          <p:attrName>style.visibility</p:attrName>
                                        </p:attrNameLst>
                                      </p:cBhvr>
                                      <p:to>
                                        <p:strVal val="visible"/>
                                      </p:to>
                                    </p:set>
                                    <p:animEffect transition="in" filter="randombar(vertical)">
                                      <p:cBhvr>
                                        <p:cTn id="11" dur="500"/>
                                        <p:tgtEl>
                                          <p:spTgt spid="112644"/>
                                        </p:tgtEl>
                                      </p:cBhvr>
                                    </p:animEffect>
                                  </p:childTnLst>
                                </p:cTn>
                              </p:par>
                            </p:childTnLst>
                          </p:cTn>
                        </p:par>
                        <p:par>
                          <p:cTn id="12" fill="hold" nodeType="afterGroup">
                            <p:stCondLst>
                              <p:cond delay="3000"/>
                            </p:stCondLst>
                            <p:childTnLst>
                              <p:par>
                                <p:cTn id="13" presetID="14" presetClass="entr" presetSubtype="10" fill="hold" grpId="0" nodeType="afterEffect">
                                  <p:stCondLst>
                                    <p:cond delay="0"/>
                                  </p:stCondLst>
                                  <p:childTnLst>
                                    <p:set>
                                      <p:cBhvr>
                                        <p:cTn id="14" dur="1" fill="hold">
                                          <p:stCondLst>
                                            <p:cond delay="0"/>
                                          </p:stCondLst>
                                        </p:cTn>
                                        <p:tgtEl>
                                          <p:spTgt spid="112651"/>
                                        </p:tgtEl>
                                        <p:attrNameLst>
                                          <p:attrName>style.visibility</p:attrName>
                                        </p:attrNameLst>
                                      </p:cBhvr>
                                      <p:to>
                                        <p:strVal val="visible"/>
                                      </p:to>
                                    </p:set>
                                    <p:animEffect transition="in" filter="randombar(horizontal)">
                                      <p:cBhvr>
                                        <p:cTn id="15" dur="500"/>
                                        <p:tgtEl>
                                          <p:spTgt spid="112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51" grpId="0" autoUpdateAnimBg="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Grp="1" noChangeArrowheads="1"/>
          </p:cNvSpPr>
          <p:nvPr>
            <p:ph type="body" idx="1"/>
          </p:nvPr>
        </p:nvSpPr>
        <p:spPr>
          <a:xfrm>
            <a:off x="304800" y="1257300"/>
            <a:ext cx="3124200" cy="4343400"/>
          </a:xfrm>
        </p:spPr>
        <p:txBody>
          <a:bodyPr/>
          <a:lstStyle/>
          <a:p>
            <a:r>
              <a:rPr lang="de-DE" altLang="en-US" sz="2000" dirty="0" err="1"/>
              <a:t>Local</a:t>
            </a:r>
            <a:r>
              <a:rPr lang="de-DE" altLang="en-US" sz="2000" dirty="0"/>
              <a:t> </a:t>
            </a:r>
            <a:r>
              <a:rPr lang="de-DE" altLang="en-US" sz="2000" dirty="0" err="1"/>
              <a:t>vici</a:t>
            </a:r>
            <a:r>
              <a:rPr lang="de-DE" altLang="en-US" sz="2000" dirty="0"/>
              <a:t> </a:t>
            </a:r>
            <a:r>
              <a:rPr lang="de-DE" altLang="en-US" sz="2000" dirty="0">
                <a:latin typeface="Times New Roman" panose="02020603050405020304" pitchFamily="18" charset="0"/>
              </a:rPr>
              <a:t>–</a:t>
            </a:r>
            <a:r>
              <a:rPr lang="de-DE" altLang="en-US" sz="2000" dirty="0"/>
              <a:t> </a:t>
            </a:r>
            <a:r>
              <a:rPr lang="de-DE" altLang="en-US" sz="2000" dirty="0" err="1"/>
              <a:t>or</a:t>
            </a:r>
            <a:r>
              <a:rPr lang="de-DE" altLang="en-US" sz="2000" dirty="0"/>
              <a:t> </a:t>
            </a:r>
            <a:r>
              <a:rPr lang="de-DE" altLang="en-US" sz="2000" dirty="0" err="1"/>
              <a:t>independent</a:t>
            </a:r>
            <a:r>
              <a:rPr lang="de-DE" altLang="en-US" sz="2000" dirty="0"/>
              <a:t> </a:t>
            </a:r>
            <a:r>
              <a:rPr lang="de-DE" altLang="en-US" sz="2000" i="1" dirty="0" err="1"/>
              <a:t>oppida</a:t>
            </a:r>
            <a:r>
              <a:rPr lang="de-DE" altLang="en-US" sz="2000" i="1" dirty="0"/>
              <a:t> </a:t>
            </a:r>
            <a:r>
              <a:rPr lang="de-DE" altLang="en-US" sz="2000" i="1" dirty="0" err="1"/>
              <a:t>latina</a:t>
            </a:r>
            <a:endParaRPr lang="de-DE" altLang="en-US" sz="2000" i="1" dirty="0"/>
          </a:p>
          <a:p>
            <a:pPr lvl="1"/>
            <a:r>
              <a:rPr lang="de-DE" altLang="en-US" sz="1800" i="1" dirty="0"/>
              <a:t>NAGES</a:t>
            </a:r>
          </a:p>
          <a:p>
            <a:pPr lvl="1"/>
            <a:r>
              <a:rPr lang="de-DE" altLang="en-US" sz="1800" i="1" dirty="0"/>
              <a:t>AMBRUSSUM</a:t>
            </a:r>
          </a:p>
          <a:p>
            <a:pPr lvl="1"/>
            <a:r>
              <a:rPr lang="de-DE" altLang="en-US" sz="1800" i="1" dirty="0"/>
              <a:t>LAUDUN, GAUJAC,...</a:t>
            </a:r>
          </a:p>
        </p:txBody>
      </p:sp>
      <p:pic>
        <p:nvPicPr>
          <p:cNvPr id="52228" name="Picture 4" descr="C:\Dokumente und Einstellungen\Ralph\Eigene Dateien\CORPUS NARBONENSIS\MAP civitas Nemausus CAG 30-2.JPG"/>
          <p:cNvPicPr>
            <a:picLocks noChangeAspect="1" noChangeArrowheads="1"/>
          </p:cNvPicPr>
          <p:nvPr/>
        </p:nvPicPr>
        <p:blipFill>
          <a:blip r:embed="rId2">
            <a:extLst>
              <a:ext uri="{28A0092B-C50C-407E-A947-70E740481C1C}">
                <a14:useLocalDpi xmlns:a14="http://schemas.microsoft.com/office/drawing/2010/main" val="0"/>
              </a:ext>
            </a:extLst>
          </a:blip>
          <a:srcRect r="6172" b="11539"/>
          <a:stretch>
            <a:fillRect/>
          </a:stretch>
        </p:blipFill>
        <p:spPr bwMode="auto">
          <a:xfrm>
            <a:off x="3429000" y="609600"/>
            <a:ext cx="5791200" cy="5913438"/>
          </a:xfrm>
          <a:prstGeom prst="rect">
            <a:avLst/>
          </a:prstGeom>
          <a:noFill/>
          <a:extLst>
            <a:ext uri="{909E8E84-426E-40DD-AFC4-6F175D3DCCD1}">
              <a14:hiddenFill xmlns:a14="http://schemas.microsoft.com/office/drawing/2010/main">
                <a:solidFill>
                  <a:srgbClr val="FFFFFF"/>
                </a:solidFill>
              </a14:hiddenFill>
            </a:ext>
          </a:extLst>
        </p:spPr>
      </p:pic>
      <p:sp>
        <p:nvSpPr>
          <p:cNvPr id="52230" name="Oval 6"/>
          <p:cNvSpPr>
            <a:spLocks noChangeArrowheads="1"/>
          </p:cNvSpPr>
          <p:nvPr/>
        </p:nvSpPr>
        <p:spPr bwMode="auto">
          <a:xfrm>
            <a:off x="7543800" y="2057400"/>
            <a:ext cx="1447800" cy="9906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2232" name="Oval 8"/>
          <p:cNvSpPr>
            <a:spLocks noChangeArrowheads="1"/>
          </p:cNvSpPr>
          <p:nvPr/>
        </p:nvSpPr>
        <p:spPr bwMode="auto">
          <a:xfrm>
            <a:off x="5562600" y="2667000"/>
            <a:ext cx="1447800" cy="9906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2233" name="Oval 9"/>
          <p:cNvSpPr>
            <a:spLocks noChangeArrowheads="1"/>
          </p:cNvSpPr>
          <p:nvPr/>
        </p:nvSpPr>
        <p:spPr bwMode="auto">
          <a:xfrm>
            <a:off x="8153400" y="3048000"/>
            <a:ext cx="990600" cy="9144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2234" name="Oval 10"/>
          <p:cNvSpPr>
            <a:spLocks noChangeArrowheads="1"/>
          </p:cNvSpPr>
          <p:nvPr/>
        </p:nvSpPr>
        <p:spPr bwMode="auto">
          <a:xfrm>
            <a:off x="5334000" y="4572000"/>
            <a:ext cx="990600" cy="9144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52235" name="Picture 11" descr="C:\Eigene Dateien\FERCAN\CAG FIG 30 2 542 Nages FANUM Plan just line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3400" y="3276600"/>
            <a:ext cx="2441575" cy="3581400"/>
          </a:xfrm>
          <a:prstGeom prst="rect">
            <a:avLst/>
          </a:prstGeom>
          <a:noFill/>
          <a:extLst>
            <a:ext uri="{909E8E84-426E-40DD-AFC4-6F175D3DCCD1}">
              <a14:hiddenFill xmlns:a14="http://schemas.microsoft.com/office/drawing/2010/main">
                <a:solidFill>
                  <a:srgbClr val="FFFFFF"/>
                </a:solidFill>
              </a14:hiddenFill>
            </a:ext>
          </a:extLst>
        </p:spPr>
      </p:pic>
      <p:sp>
        <p:nvSpPr>
          <p:cNvPr id="52238" name="Line 14"/>
          <p:cNvSpPr>
            <a:spLocks noChangeShapeType="1"/>
          </p:cNvSpPr>
          <p:nvPr/>
        </p:nvSpPr>
        <p:spPr bwMode="auto">
          <a:xfrm flipV="1">
            <a:off x="2438400" y="4267200"/>
            <a:ext cx="4495800" cy="685800"/>
          </a:xfrm>
          <a:prstGeom prst="line">
            <a:avLst/>
          </a:prstGeom>
          <a:noFill/>
          <a:ln w="53975">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11" name="Rectangle 3"/>
          <p:cNvSpPr>
            <a:spLocks noChangeArrowheads="1"/>
          </p:cNvSpPr>
          <p:nvPr/>
        </p:nvSpPr>
        <p:spPr bwMode="auto">
          <a:xfrm>
            <a:off x="381000" y="381000"/>
            <a:ext cx="80010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kumimoji="1" sz="2400">
                <a:solidFill>
                  <a:schemeClr val="tx1"/>
                </a:solidFill>
                <a:latin typeface="Times New Roman" panose="02020603050405020304" pitchFamily="18" charset="0"/>
                <a:cs typeface="Times New Roman" panose="02020603050405020304" pitchFamily="18" charset="0"/>
              </a:defRPr>
            </a:lvl1pPr>
            <a:lvl2pPr>
              <a:defRPr kumimoji="1" sz="2400">
                <a:solidFill>
                  <a:schemeClr val="tx1"/>
                </a:solidFill>
                <a:latin typeface="Times New Roman" panose="02020603050405020304" pitchFamily="18" charset="0"/>
                <a:cs typeface="Times New Roman" panose="02020603050405020304" pitchFamily="18" charset="0"/>
              </a:defRPr>
            </a:lvl2pPr>
            <a:lvl3pPr>
              <a:defRPr kumimoji="1" sz="2400">
                <a:solidFill>
                  <a:schemeClr val="tx1"/>
                </a:solidFill>
                <a:latin typeface="Times New Roman" panose="02020603050405020304" pitchFamily="18" charset="0"/>
                <a:cs typeface="Times New Roman" panose="02020603050405020304" pitchFamily="18" charset="0"/>
              </a:defRPr>
            </a:lvl3pPr>
            <a:lvl4pPr>
              <a:defRPr kumimoji="1" sz="2400">
                <a:solidFill>
                  <a:schemeClr val="tx1"/>
                </a:solidFill>
                <a:latin typeface="Times New Roman" panose="02020603050405020304" pitchFamily="18" charset="0"/>
                <a:cs typeface="Times New Roman" panose="02020603050405020304" pitchFamily="18" charset="0"/>
              </a:defRPr>
            </a:lvl4pPr>
            <a:lvl5pPr>
              <a:defRPr kumimoji="1" sz="2400">
                <a:solidFill>
                  <a:schemeClr val="tx1"/>
                </a:solidFill>
                <a:latin typeface="Times New Roman" panose="02020603050405020304" pitchFamily="18" charset="0"/>
                <a:cs typeface="Times New Roman" panose="02020603050405020304" pitchFamily="18" charset="0"/>
              </a:defRPr>
            </a:lvl5pPr>
            <a:lvl6pPr marL="4572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9144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1371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18288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r>
              <a:rPr kumimoji="0" lang="de-DE" altLang="en-US" sz="3600" dirty="0" err="1">
                <a:solidFill>
                  <a:schemeClr val="tx2"/>
                </a:solidFill>
                <a:latin typeface="Tahoma" panose="020B0604030504040204" pitchFamily="34" charset="0"/>
              </a:rPr>
              <a:t>Nemausus</a:t>
            </a:r>
            <a:endParaRPr kumimoji="0" lang="de-DE" altLang="en-US" sz="3600" dirty="0">
              <a:solidFill>
                <a:schemeClr val="tx2"/>
              </a:solidFill>
              <a:latin typeface="Tahoma" panose="020B0604030504040204" pitchFamily="34" charset="0"/>
            </a:endParaRPr>
          </a:p>
        </p:txBody>
      </p:sp>
    </p:spTree>
    <p:extLst>
      <p:ext uri="{BB962C8B-B14F-4D97-AF65-F5344CB8AC3E}">
        <p14:creationId xmlns:p14="http://schemas.microsoft.com/office/powerpoint/2010/main" val="7819821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52235"/>
                                        </p:tgtEl>
                                        <p:attrNameLst>
                                          <p:attrName>style.visibility</p:attrName>
                                        </p:attrNameLst>
                                      </p:cBhvr>
                                      <p:to>
                                        <p:strVal val="visible"/>
                                      </p:to>
                                    </p:set>
                                    <p:animEffect transition="in" filter="randombar(horizontal)">
                                      <p:cBhvr>
                                        <p:cTn id="7" dur="500"/>
                                        <p:tgtEl>
                                          <p:spTgt spid="52235"/>
                                        </p:tgtEl>
                                      </p:cBhvr>
                                    </p:animEffect>
                                  </p:childTnLst>
                                </p:cTn>
                              </p:par>
                            </p:childTnLst>
                          </p:cTn>
                        </p:par>
                        <p:par>
                          <p:cTn id="8" fill="hold" nodeType="afterGroup">
                            <p:stCondLst>
                              <p:cond delay="500"/>
                            </p:stCondLst>
                            <p:childTnLst>
                              <p:par>
                                <p:cTn id="9" presetID="14" presetClass="entr" presetSubtype="10" fill="hold" nodeType="afterEffect">
                                  <p:stCondLst>
                                    <p:cond delay="0"/>
                                  </p:stCondLst>
                                  <p:childTnLst>
                                    <p:set>
                                      <p:cBhvr>
                                        <p:cTn id="10" dur="1" fill="hold">
                                          <p:stCondLst>
                                            <p:cond delay="0"/>
                                          </p:stCondLst>
                                        </p:cTn>
                                        <p:tgtEl>
                                          <p:spTgt spid="52238"/>
                                        </p:tgtEl>
                                        <p:attrNameLst>
                                          <p:attrName>style.visibility</p:attrName>
                                        </p:attrNameLst>
                                      </p:cBhvr>
                                      <p:to>
                                        <p:strVal val="visible"/>
                                      </p:to>
                                    </p:set>
                                    <p:animEffect transition="in" filter="randombar(horizontal)">
                                      <p:cBhvr>
                                        <p:cTn id="11" dur="500"/>
                                        <p:tgtEl>
                                          <p:spTgt spid="522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ChangeArrowheads="1"/>
          </p:cNvSpPr>
          <p:nvPr/>
        </p:nvSpPr>
        <p:spPr bwMode="auto">
          <a:xfrm>
            <a:off x="304800" y="381000"/>
            <a:ext cx="80010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kumimoji="1" sz="2400">
                <a:solidFill>
                  <a:schemeClr val="tx1"/>
                </a:solidFill>
                <a:latin typeface="Times New Roman" panose="02020603050405020304" pitchFamily="18" charset="0"/>
                <a:cs typeface="Times New Roman" panose="02020603050405020304" pitchFamily="18" charset="0"/>
              </a:defRPr>
            </a:lvl1pPr>
            <a:lvl2pPr>
              <a:defRPr kumimoji="1" sz="2400">
                <a:solidFill>
                  <a:schemeClr val="tx1"/>
                </a:solidFill>
                <a:latin typeface="Times New Roman" panose="02020603050405020304" pitchFamily="18" charset="0"/>
                <a:cs typeface="Times New Roman" panose="02020603050405020304" pitchFamily="18" charset="0"/>
              </a:defRPr>
            </a:lvl2pPr>
            <a:lvl3pPr>
              <a:defRPr kumimoji="1" sz="2400">
                <a:solidFill>
                  <a:schemeClr val="tx1"/>
                </a:solidFill>
                <a:latin typeface="Times New Roman" panose="02020603050405020304" pitchFamily="18" charset="0"/>
                <a:cs typeface="Times New Roman" panose="02020603050405020304" pitchFamily="18" charset="0"/>
              </a:defRPr>
            </a:lvl3pPr>
            <a:lvl4pPr>
              <a:defRPr kumimoji="1" sz="2400">
                <a:solidFill>
                  <a:schemeClr val="tx1"/>
                </a:solidFill>
                <a:latin typeface="Times New Roman" panose="02020603050405020304" pitchFamily="18" charset="0"/>
                <a:cs typeface="Times New Roman" panose="02020603050405020304" pitchFamily="18" charset="0"/>
              </a:defRPr>
            </a:lvl4pPr>
            <a:lvl5pPr>
              <a:defRPr kumimoji="1" sz="2400">
                <a:solidFill>
                  <a:schemeClr val="tx1"/>
                </a:solidFill>
                <a:latin typeface="Times New Roman" panose="02020603050405020304" pitchFamily="18" charset="0"/>
                <a:cs typeface="Times New Roman" panose="02020603050405020304" pitchFamily="18" charset="0"/>
              </a:defRPr>
            </a:lvl5pPr>
            <a:lvl6pPr marL="4572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9144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1371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18288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r>
              <a:rPr kumimoji="0" lang="de-DE" altLang="en-US" sz="3600">
                <a:solidFill>
                  <a:schemeClr val="tx2"/>
                </a:solidFill>
                <a:latin typeface="Tahoma" panose="020B0604030504040204" pitchFamily="34" charset="0"/>
              </a:rPr>
              <a:t>Nemausus</a:t>
            </a:r>
          </a:p>
        </p:txBody>
      </p:sp>
      <p:sp>
        <p:nvSpPr>
          <p:cNvPr id="113667" name="Rectangle 3"/>
          <p:cNvSpPr>
            <a:spLocks noChangeArrowheads="1"/>
          </p:cNvSpPr>
          <p:nvPr/>
        </p:nvSpPr>
        <p:spPr bwMode="auto">
          <a:xfrm>
            <a:off x="228600" y="1257300"/>
            <a:ext cx="3124200" cy="434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sz="2400">
                <a:solidFill>
                  <a:schemeClr val="tx1"/>
                </a:solidFill>
                <a:latin typeface="Times New Roman" panose="02020603050405020304" pitchFamily="18" charset="0"/>
                <a:cs typeface="Times New Roman" panose="02020603050405020304" pitchFamily="18" charset="0"/>
              </a:defRPr>
            </a:lvl1pPr>
            <a:lvl2pPr marL="742950" indent="-285750">
              <a:defRPr kumimoji="1" sz="2400">
                <a:solidFill>
                  <a:schemeClr val="tx1"/>
                </a:solidFill>
                <a:latin typeface="Times New Roman" panose="02020603050405020304" pitchFamily="18" charset="0"/>
                <a:cs typeface="Times New Roman" panose="02020603050405020304" pitchFamily="18" charset="0"/>
              </a:defRPr>
            </a:lvl2pPr>
            <a:lvl3pPr marL="1143000" indent="-228600">
              <a:defRPr kumimoji="1" sz="2400">
                <a:solidFill>
                  <a:schemeClr val="tx1"/>
                </a:solidFill>
                <a:latin typeface="Times New Roman" panose="02020603050405020304" pitchFamily="18" charset="0"/>
                <a:cs typeface="Times New Roman" panose="02020603050405020304" pitchFamily="18" charset="0"/>
              </a:defRPr>
            </a:lvl3pPr>
            <a:lvl4pPr marL="1600200" indent="-228600">
              <a:defRPr kumimoji="1" sz="2400">
                <a:solidFill>
                  <a:schemeClr val="tx1"/>
                </a:solidFill>
                <a:latin typeface="Times New Roman" panose="02020603050405020304" pitchFamily="18" charset="0"/>
                <a:cs typeface="Times New Roman" panose="02020603050405020304" pitchFamily="18" charset="0"/>
              </a:defRPr>
            </a:lvl4pPr>
            <a:lvl5pPr marL="2057400" indent="-228600">
              <a:defRPr kumimoji="1" sz="2400">
                <a:solidFill>
                  <a:schemeClr val="tx1"/>
                </a:solidFill>
                <a:latin typeface="Times New Roman" panose="02020603050405020304" pitchFamily="18" charset="0"/>
                <a:cs typeface="Times New Roman" panose="02020603050405020304" pitchFamily="18" charset="0"/>
              </a:defRPr>
            </a:lvl5pPr>
            <a:lvl6pPr marL="25146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6pPr>
            <a:lvl7pPr marL="29718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7pPr>
            <a:lvl8pPr marL="34290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8pPr>
            <a:lvl9pPr marL="3886200" indent="-228600" fontAlgn="base">
              <a:spcBef>
                <a:spcPct val="0"/>
              </a:spcBef>
              <a:spcAft>
                <a:spcPct val="0"/>
              </a:spcAft>
              <a:defRPr kumimoji="1" sz="2400">
                <a:solidFill>
                  <a:schemeClr val="tx1"/>
                </a:solidFill>
                <a:latin typeface="Times New Roman" panose="02020603050405020304" pitchFamily="18" charset="0"/>
                <a:cs typeface="Times New Roman" panose="02020603050405020304" pitchFamily="18" charset="0"/>
              </a:defRPr>
            </a:lvl9pPr>
          </a:lstStyle>
          <a:p>
            <a:pPr>
              <a:spcBef>
                <a:spcPct val="20000"/>
              </a:spcBef>
              <a:buClr>
                <a:schemeClr val="accent1"/>
              </a:buClr>
              <a:buFontTx/>
              <a:buChar char="•"/>
            </a:pPr>
            <a:r>
              <a:rPr kumimoji="0" lang="de-DE" altLang="en-US" sz="2000">
                <a:latin typeface="Tahoma" panose="020B0604030504040204" pitchFamily="34" charset="0"/>
              </a:rPr>
              <a:t>Local vici </a:t>
            </a:r>
            <a:r>
              <a:rPr kumimoji="0" lang="de-DE" altLang="en-US" sz="2000"/>
              <a:t>–</a:t>
            </a:r>
            <a:r>
              <a:rPr kumimoji="0" lang="de-DE" altLang="en-US" sz="2000">
                <a:latin typeface="Tahoma" panose="020B0604030504040204" pitchFamily="34" charset="0"/>
              </a:rPr>
              <a:t> or independent </a:t>
            </a:r>
            <a:r>
              <a:rPr kumimoji="0" lang="de-DE" altLang="en-US" sz="2000" i="1">
                <a:latin typeface="Tahoma" panose="020B0604030504040204" pitchFamily="34" charset="0"/>
              </a:rPr>
              <a:t>oppida latina</a:t>
            </a:r>
          </a:p>
          <a:p>
            <a:pPr lvl="1">
              <a:spcBef>
                <a:spcPct val="20000"/>
              </a:spcBef>
              <a:buClr>
                <a:schemeClr val="hlink"/>
              </a:buClr>
              <a:buFontTx/>
              <a:buChar char="–"/>
            </a:pPr>
            <a:r>
              <a:rPr kumimoji="0" lang="de-DE" altLang="en-US" sz="1800" i="1">
                <a:latin typeface="Tahoma" panose="020B0604030504040204" pitchFamily="34" charset="0"/>
              </a:rPr>
              <a:t>NAGES</a:t>
            </a:r>
          </a:p>
          <a:p>
            <a:pPr lvl="1">
              <a:spcBef>
                <a:spcPct val="20000"/>
              </a:spcBef>
              <a:buClr>
                <a:schemeClr val="hlink"/>
              </a:buClr>
              <a:buFontTx/>
              <a:buChar char="–"/>
            </a:pPr>
            <a:r>
              <a:rPr kumimoji="0" lang="de-DE" altLang="en-US" sz="1800" i="1">
                <a:latin typeface="Tahoma" panose="020B0604030504040204" pitchFamily="34" charset="0"/>
              </a:rPr>
              <a:t>AMBRUSSUM</a:t>
            </a:r>
          </a:p>
          <a:p>
            <a:pPr lvl="1">
              <a:spcBef>
                <a:spcPct val="20000"/>
              </a:spcBef>
              <a:buClr>
                <a:schemeClr val="hlink"/>
              </a:buClr>
              <a:buFontTx/>
              <a:buChar char="–"/>
            </a:pPr>
            <a:r>
              <a:rPr kumimoji="0" lang="de-DE" altLang="en-US" sz="1800" i="1">
                <a:latin typeface="Tahoma" panose="020B0604030504040204" pitchFamily="34" charset="0"/>
              </a:rPr>
              <a:t>LAUDUN, GAUJAC,...</a:t>
            </a:r>
          </a:p>
        </p:txBody>
      </p:sp>
      <p:pic>
        <p:nvPicPr>
          <p:cNvPr id="113668" name="Picture 4" descr="C:\Dokumente und Einstellungen\Ralph\Eigene Dateien\CORPUS NARBONENSIS\MAP civitas Nemausus CAG 30-2.JPG"/>
          <p:cNvPicPr>
            <a:picLocks noChangeAspect="1" noChangeArrowheads="1"/>
          </p:cNvPicPr>
          <p:nvPr/>
        </p:nvPicPr>
        <p:blipFill>
          <a:blip r:embed="rId2">
            <a:extLst>
              <a:ext uri="{28A0092B-C50C-407E-A947-70E740481C1C}">
                <a14:useLocalDpi xmlns:a14="http://schemas.microsoft.com/office/drawing/2010/main" val="0"/>
              </a:ext>
            </a:extLst>
          </a:blip>
          <a:srcRect r="6172" b="11539"/>
          <a:stretch>
            <a:fillRect/>
          </a:stretch>
        </p:blipFill>
        <p:spPr bwMode="auto">
          <a:xfrm>
            <a:off x="3352800" y="609600"/>
            <a:ext cx="5791200" cy="5913438"/>
          </a:xfrm>
          <a:prstGeom prst="rect">
            <a:avLst/>
          </a:prstGeom>
          <a:noFill/>
          <a:extLst>
            <a:ext uri="{909E8E84-426E-40DD-AFC4-6F175D3DCCD1}">
              <a14:hiddenFill xmlns:a14="http://schemas.microsoft.com/office/drawing/2010/main">
                <a:solidFill>
                  <a:srgbClr val="FFFFFF"/>
                </a:solidFill>
              </a14:hiddenFill>
            </a:ext>
          </a:extLst>
        </p:spPr>
      </p:pic>
      <p:sp>
        <p:nvSpPr>
          <p:cNvPr id="113669" name="Oval 5"/>
          <p:cNvSpPr>
            <a:spLocks noChangeArrowheads="1"/>
          </p:cNvSpPr>
          <p:nvPr/>
        </p:nvSpPr>
        <p:spPr bwMode="auto">
          <a:xfrm>
            <a:off x="7467600" y="2057400"/>
            <a:ext cx="1447800" cy="9906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3670" name="Oval 6"/>
          <p:cNvSpPr>
            <a:spLocks noChangeArrowheads="1"/>
          </p:cNvSpPr>
          <p:nvPr/>
        </p:nvSpPr>
        <p:spPr bwMode="auto">
          <a:xfrm>
            <a:off x="5486400" y="2667000"/>
            <a:ext cx="1447800" cy="9906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3671" name="Oval 7"/>
          <p:cNvSpPr>
            <a:spLocks noChangeArrowheads="1"/>
          </p:cNvSpPr>
          <p:nvPr/>
        </p:nvSpPr>
        <p:spPr bwMode="auto">
          <a:xfrm>
            <a:off x="8077200" y="3048000"/>
            <a:ext cx="990600" cy="9144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3672" name="Oval 8"/>
          <p:cNvSpPr>
            <a:spLocks noChangeArrowheads="1"/>
          </p:cNvSpPr>
          <p:nvPr/>
        </p:nvSpPr>
        <p:spPr bwMode="auto">
          <a:xfrm>
            <a:off x="5257800" y="4572000"/>
            <a:ext cx="990600" cy="914400"/>
          </a:xfrm>
          <a:prstGeom prst="ellipse">
            <a:avLst/>
          </a:prstGeom>
          <a:noFill/>
          <a:ln w="571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113674" name="Picture 10" descr="D:\Narbonensis Dokumente Downloads\Laudun plan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7838" y="304800"/>
            <a:ext cx="3827462" cy="4953000"/>
          </a:xfrm>
          <a:prstGeom prst="rect">
            <a:avLst/>
          </a:prstGeom>
          <a:noFill/>
          <a:extLst>
            <a:ext uri="{909E8E84-426E-40DD-AFC4-6F175D3DCCD1}">
              <a14:hiddenFill xmlns:a14="http://schemas.microsoft.com/office/drawing/2010/main">
                <a:solidFill>
                  <a:srgbClr val="FFFFFF"/>
                </a:solidFill>
              </a14:hiddenFill>
            </a:ext>
          </a:extLst>
        </p:spPr>
      </p:pic>
      <p:sp>
        <p:nvSpPr>
          <p:cNvPr id="113675" name="Line 11"/>
          <p:cNvSpPr>
            <a:spLocks noChangeShapeType="1"/>
          </p:cNvSpPr>
          <p:nvPr/>
        </p:nvSpPr>
        <p:spPr bwMode="auto">
          <a:xfrm>
            <a:off x="6629400" y="1524000"/>
            <a:ext cx="1905000" cy="914400"/>
          </a:xfrm>
          <a:prstGeom prst="line">
            <a:avLst/>
          </a:prstGeom>
          <a:noFill/>
          <a:ln w="53975">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Tree>
    <p:extLst>
      <p:ext uri="{BB962C8B-B14F-4D97-AF65-F5344CB8AC3E}">
        <p14:creationId xmlns:p14="http://schemas.microsoft.com/office/powerpoint/2010/main" val="49167922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113674"/>
                                        </p:tgtEl>
                                        <p:attrNameLst>
                                          <p:attrName>style.visibility</p:attrName>
                                        </p:attrNameLst>
                                      </p:cBhvr>
                                      <p:to>
                                        <p:strVal val="visible"/>
                                      </p:to>
                                    </p:set>
                                    <p:animEffect transition="in" filter="randombar(horizontal)">
                                      <p:cBhvr>
                                        <p:cTn id="7" dur="500"/>
                                        <p:tgtEl>
                                          <p:spTgt spid="113674"/>
                                        </p:tgtEl>
                                      </p:cBhvr>
                                    </p:animEffect>
                                  </p:childTnLst>
                                </p:cTn>
                              </p:par>
                            </p:childTnLst>
                          </p:cTn>
                        </p:par>
                        <p:par>
                          <p:cTn id="8" fill="hold" nodeType="afterGroup">
                            <p:stCondLst>
                              <p:cond delay="500"/>
                            </p:stCondLst>
                            <p:childTnLst>
                              <p:par>
                                <p:cTn id="9" presetID="14" presetClass="entr" presetSubtype="10" fill="hold" nodeType="afterEffect">
                                  <p:stCondLst>
                                    <p:cond delay="0"/>
                                  </p:stCondLst>
                                  <p:childTnLst>
                                    <p:set>
                                      <p:cBhvr>
                                        <p:cTn id="10" dur="1" fill="hold">
                                          <p:stCondLst>
                                            <p:cond delay="0"/>
                                          </p:stCondLst>
                                        </p:cTn>
                                        <p:tgtEl>
                                          <p:spTgt spid="113675"/>
                                        </p:tgtEl>
                                        <p:attrNameLst>
                                          <p:attrName>style.visibility</p:attrName>
                                        </p:attrNameLst>
                                      </p:cBhvr>
                                      <p:to>
                                        <p:strVal val="visible"/>
                                      </p:to>
                                    </p:set>
                                    <p:animEffect transition="in" filter="randombar(horizontal)">
                                      <p:cBhvr>
                                        <p:cTn id="11" dur="500"/>
                                        <p:tgtEl>
                                          <p:spTgt spid="1136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098725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26323" cy="6777372"/>
          </a:xfrm>
          <a:prstGeom prst="rect">
            <a:avLst/>
          </a:prstGeom>
        </p:spPr>
      </p:pic>
    </p:spTree>
    <p:extLst>
      <p:ext uri="{BB962C8B-B14F-4D97-AF65-F5344CB8AC3E}">
        <p14:creationId xmlns:p14="http://schemas.microsoft.com/office/powerpoint/2010/main" val="4061766141"/>
      </p:ext>
    </p:extLst>
  </p:cSld>
  <p:clrMapOvr>
    <a:masterClrMapping/>
  </p:clrMapOvr>
  <p:transition spd="slow">
    <p:randomBar dir="vert"/>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arge white building&#10;&#10;Description generated with very high confidence">
            <a:extLst>
              <a:ext uri="{FF2B5EF4-FFF2-40B4-BE49-F238E27FC236}">
                <a16:creationId xmlns:a16="http://schemas.microsoft.com/office/drawing/2014/main" id="{B76E0BD3-5F4E-496D-9EBF-B34D0E61D52D}"/>
              </a:ext>
            </a:extLst>
          </p:cNvPr>
          <p:cNvPicPr>
            <a:picLocks noChangeAspect="1"/>
          </p:cNvPicPr>
          <p:nvPr/>
        </p:nvPicPr>
        <p:blipFill rotWithShape="1">
          <a:blip r:embed="rId3">
            <a:extLst>
              <a:ext uri="{28A0092B-C50C-407E-A947-70E740481C1C}">
                <a14:useLocalDpi xmlns:a14="http://schemas.microsoft.com/office/drawing/2010/main" val="0"/>
              </a:ext>
            </a:extLst>
          </a:blip>
          <a:srcRect l="5900"/>
          <a:stretch/>
        </p:blipFill>
        <p:spPr>
          <a:xfrm>
            <a:off x="-36512" y="0"/>
            <a:ext cx="9180512" cy="6858000"/>
          </a:xfrm>
          <a:prstGeom prst="rect">
            <a:avLst/>
          </a:prstGeom>
        </p:spPr>
      </p:pic>
      <p:pic>
        <p:nvPicPr>
          <p:cNvPr id="3" name="Picture 2" descr="A dog sitting in front of a building&#10;&#10;Description generated with very high confidence">
            <a:extLst>
              <a:ext uri="{FF2B5EF4-FFF2-40B4-BE49-F238E27FC236}">
                <a16:creationId xmlns:a16="http://schemas.microsoft.com/office/drawing/2014/main" id="{3049ED99-00D2-4333-8959-2B0E3C1CD08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04248" y="332656"/>
            <a:ext cx="2214246" cy="29523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29893627"/>
      </p:ext>
    </p:extLst>
  </p:cSld>
  <p:clrMapOvr>
    <a:masterClrMapping/>
  </p:clrMapOvr>
  <mc:AlternateContent xmlns:mc="http://schemas.openxmlformats.org/markup-compatibility/2006" xmlns:p14="http://schemas.microsoft.com/office/powerpoint/2010/main">
    <mc:Choice Requires="p14">
      <p:transition spd="slow" p14:dur="3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Bild 1" descr="C:\Eigene Dateien\NARBONENSIS Habil\Paper 8th Nov 2005\PLAN civitas Vienne Allobroges.JPG"/>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Lst>
          </a:blip>
          <a:srcRect l="14515" t="16385" r="28360" b="7091"/>
          <a:stretch/>
        </p:blipFill>
        <p:spPr bwMode="auto">
          <a:xfrm>
            <a:off x="3203848" y="1484784"/>
            <a:ext cx="5904655" cy="5311131"/>
          </a:xfrm>
          <a:prstGeom prst="rect">
            <a:avLst/>
          </a:prstGeom>
          <a:noFill/>
          <a:ln>
            <a:noFill/>
          </a:ln>
          <a:extLst>
            <a:ext uri="{53640926-AAD7-44D8-BBD7-CCE9431645EC}">
              <a14:shadowObscured xmlns:a14="http://schemas.microsoft.com/office/drawing/2010/main"/>
            </a:ext>
          </a:extLst>
        </p:spPr>
      </p:pic>
      <p:sp>
        <p:nvSpPr>
          <p:cNvPr id="3" name="Content Placeholder 2"/>
          <p:cNvSpPr>
            <a:spLocks noGrp="1"/>
          </p:cNvSpPr>
          <p:nvPr>
            <p:ph idx="1"/>
          </p:nvPr>
        </p:nvSpPr>
        <p:spPr>
          <a:xfrm>
            <a:off x="107504" y="1554162"/>
            <a:ext cx="5256584" cy="5241753"/>
          </a:xfrm>
        </p:spPr>
        <p:txBody>
          <a:bodyPr>
            <a:normAutofit/>
          </a:bodyPr>
          <a:lstStyle/>
          <a:p>
            <a:r>
              <a:rPr lang="en-GB" sz="2000" dirty="0">
                <a:effectLst>
                  <a:outerShdw blurRad="38100" dist="38100" dir="2700000" algn="tl">
                    <a:srgbClr val="000000">
                      <a:alpha val="43137"/>
                    </a:srgbClr>
                  </a:outerShdw>
                </a:effectLst>
              </a:rPr>
              <a:t>High-quality inscriptions </a:t>
            </a:r>
          </a:p>
          <a:p>
            <a:r>
              <a:rPr lang="en-GB" sz="2000" dirty="0">
                <a:effectLst>
                  <a:outerShdw blurRad="38100" dist="38100" dir="2700000" algn="tl">
                    <a:srgbClr val="000000">
                      <a:alpha val="43137"/>
                    </a:srgbClr>
                  </a:outerShdw>
                </a:effectLst>
              </a:rPr>
              <a:t>Hardly any anepigraphic altars</a:t>
            </a:r>
            <a:br>
              <a:rPr lang="en-GB" sz="2000" dirty="0">
                <a:effectLst>
                  <a:outerShdw blurRad="38100" dist="38100" dir="2700000" algn="tl">
                    <a:srgbClr val="000000">
                      <a:alpha val="43137"/>
                    </a:srgbClr>
                  </a:outerShdw>
                </a:effectLst>
              </a:rPr>
            </a:br>
            <a:r>
              <a:rPr lang="en-GB" sz="2000" dirty="0">
                <a:effectLst>
                  <a:outerShdw blurRad="38100" dist="38100" dir="2700000" algn="tl">
                    <a:srgbClr val="000000">
                      <a:alpha val="43137"/>
                    </a:srgbClr>
                  </a:outerShdw>
                </a:effectLst>
              </a:rPr>
              <a:t>or anonymous dedications</a:t>
            </a:r>
          </a:p>
          <a:p>
            <a:r>
              <a:rPr lang="en-GB" sz="2000" dirty="0">
                <a:effectLst>
                  <a:outerShdw blurRad="38100" dist="38100" dir="2700000" algn="tl">
                    <a:srgbClr val="000000">
                      <a:alpha val="43137"/>
                    </a:srgbClr>
                  </a:outerShdw>
                </a:effectLst>
              </a:rPr>
              <a:t>Epigraphy dominated by elites,</a:t>
            </a:r>
            <a:br>
              <a:rPr lang="en-GB" sz="2000" dirty="0">
                <a:effectLst>
                  <a:outerShdw blurRad="38100" dist="38100" dir="2700000" algn="tl">
                    <a:srgbClr val="000000">
                      <a:alpha val="43137"/>
                    </a:srgbClr>
                  </a:outerShdw>
                </a:effectLst>
              </a:rPr>
            </a:br>
            <a:r>
              <a:rPr lang="en-GB" sz="2000" dirty="0">
                <a:effectLst>
                  <a:outerShdw blurRad="38100" dist="38100" dir="2700000" algn="tl">
                    <a:srgbClr val="000000">
                      <a:alpha val="43137"/>
                    </a:srgbClr>
                  </a:outerShdw>
                </a:effectLst>
              </a:rPr>
              <a:t>notably magistrates and priests</a:t>
            </a:r>
          </a:p>
          <a:p>
            <a:r>
              <a:rPr lang="en-GB" sz="2000" dirty="0"/>
              <a:t>Highly organised cults in </a:t>
            </a:r>
            <a:br>
              <a:rPr lang="en-GB" sz="2000" dirty="0"/>
            </a:br>
            <a:r>
              <a:rPr lang="en-GB" sz="2000" dirty="0"/>
              <a:t>Vienne and across her territory</a:t>
            </a:r>
          </a:p>
          <a:p>
            <a:r>
              <a:rPr lang="en-GB" sz="2000" dirty="0"/>
              <a:t>Most dedications by </a:t>
            </a:r>
            <a:br>
              <a:rPr lang="en-GB" sz="2000" dirty="0"/>
            </a:br>
            <a:r>
              <a:rPr lang="en-GB" sz="2000" dirty="0"/>
              <a:t>priests, magistrates, </a:t>
            </a:r>
            <a:br>
              <a:rPr lang="en-GB" sz="2000" dirty="0"/>
            </a:br>
            <a:r>
              <a:rPr lang="en-GB" sz="2000" i="1" dirty="0"/>
              <a:t>praefecti pagi</a:t>
            </a:r>
            <a:r>
              <a:rPr lang="en-GB" sz="2000" dirty="0"/>
              <a:t>, </a:t>
            </a:r>
            <a:r>
              <a:rPr lang="en-GB" sz="2000" i="1" dirty="0"/>
              <a:t>patroni</a:t>
            </a:r>
            <a:r>
              <a:rPr lang="en-GB" sz="2000" dirty="0"/>
              <a:t>, </a:t>
            </a:r>
          </a:p>
          <a:p>
            <a:r>
              <a:rPr lang="en-GB" sz="2000" dirty="0"/>
              <a:t>Specific priest for Vienne: </a:t>
            </a:r>
            <a:br>
              <a:rPr lang="en-GB" sz="2000" dirty="0"/>
            </a:br>
            <a:r>
              <a:rPr lang="en-GB" sz="2000" i="1" dirty="0"/>
              <a:t>flamen Martis</a:t>
            </a:r>
            <a:r>
              <a:rPr lang="en-GB" sz="2000" dirty="0"/>
              <a:t>, </a:t>
            </a:r>
            <a:br>
              <a:rPr lang="en-GB" sz="2000" dirty="0"/>
            </a:br>
            <a:r>
              <a:rPr lang="en-GB" sz="2000" i="1" dirty="0"/>
              <a:t>sacerdos </a:t>
            </a:r>
            <a:r>
              <a:rPr lang="en-GB" sz="2000" i="1" dirty="0" err="1"/>
              <a:t>Mercuri</a:t>
            </a:r>
            <a:r>
              <a:rPr lang="en-GB" sz="2000" i="1" dirty="0"/>
              <a:t>,…</a:t>
            </a:r>
          </a:p>
          <a:p>
            <a:r>
              <a:rPr lang="en-GB" sz="2000" dirty="0"/>
              <a:t>Many dedications </a:t>
            </a:r>
            <a:br>
              <a:rPr lang="en-GB" sz="2000" dirty="0"/>
            </a:br>
            <a:r>
              <a:rPr lang="en-GB" sz="2000" dirty="0"/>
              <a:t>ex </a:t>
            </a:r>
            <a:r>
              <a:rPr lang="en-GB" sz="2000" i="1" dirty="0"/>
              <a:t>stipe </a:t>
            </a:r>
            <a:r>
              <a:rPr lang="en-GB" sz="2000" i="1" dirty="0" err="1"/>
              <a:t>annua</a:t>
            </a:r>
            <a:endParaRPr lang="en-GB" sz="2000" i="1" dirty="0"/>
          </a:p>
          <a:p>
            <a:endParaRPr lang="en-GB" sz="2000" dirty="0">
              <a:effectLst>
                <a:outerShdw blurRad="38100" dist="38100" dir="2700000" algn="tl">
                  <a:srgbClr val="000000">
                    <a:alpha val="43137"/>
                  </a:srgbClr>
                </a:outerShdw>
              </a:effectLst>
            </a:endParaRPr>
          </a:p>
          <a:p>
            <a:endParaRPr lang="en-GB" sz="2000" i="1" dirty="0">
              <a:effectLst>
                <a:outerShdw blurRad="38100" dist="38100" dir="2700000" algn="tl">
                  <a:srgbClr val="000000">
                    <a:alpha val="43137"/>
                  </a:srgbClr>
                </a:outerShdw>
              </a:effectLst>
            </a:endParaRPr>
          </a:p>
          <a:p>
            <a:endParaRPr lang="en-GB" sz="2000" dirty="0">
              <a:effectLst>
                <a:outerShdw blurRad="38100" dist="38100" dir="2700000" algn="tl">
                  <a:srgbClr val="000000">
                    <a:alpha val="43137"/>
                  </a:srgbClr>
                </a:outerShdw>
              </a:effectLst>
            </a:endParaRPr>
          </a:p>
          <a:p>
            <a:pPr lvl="1"/>
            <a:endParaRPr lang="en-GB" sz="1800" dirty="0">
              <a:effectLst>
                <a:outerShdw blurRad="38100" dist="38100" dir="2700000" algn="tl">
                  <a:srgbClr val="000000">
                    <a:alpha val="43137"/>
                  </a:srgbClr>
                </a:outerShdw>
              </a:effectLst>
            </a:endParaRPr>
          </a:p>
        </p:txBody>
      </p:sp>
      <p:sp>
        <p:nvSpPr>
          <p:cNvPr id="4" name="Date Placeholder 3"/>
          <p:cNvSpPr>
            <a:spLocks noGrp="1"/>
          </p:cNvSpPr>
          <p:nvPr>
            <p:ph type="dt" sz="half" idx="10"/>
          </p:nvPr>
        </p:nvSpPr>
        <p:spPr/>
        <p:txBody>
          <a:bodyPr/>
          <a:lstStyle/>
          <a:p>
            <a:fld id="{8E4A696A-8B7C-427B-88A3-138C38FCA5B6}" type="datetime2">
              <a:rPr lang="en-GB" smtClean="0"/>
              <a:t>Monday, 17 September 2018</a:t>
            </a:fld>
            <a:endParaRPr lang="en-GB" dirty="0"/>
          </a:p>
        </p:txBody>
      </p:sp>
      <p:sp>
        <p:nvSpPr>
          <p:cNvPr id="5" name="Slide Number Placeholder 4"/>
          <p:cNvSpPr>
            <a:spLocks noGrp="1"/>
          </p:cNvSpPr>
          <p:nvPr>
            <p:ph type="sldNum" sz="quarter" idx="12"/>
          </p:nvPr>
        </p:nvSpPr>
        <p:spPr/>
        <p:txBody>
          <a:bodyPr/>
          <a:lstStyle/>
          <a:p>
            <a:fld id="{256EF583-513F-4990-AD70-54BCBF0756F2}" type="slidenum">
              <a:rPr lang="en-GB" smtClean="0"/>
              <a:t>109</a:t>
            </a:fld>
            <a:endParaRPr lang="en-GB" dirty="0"/>
          </a:p>
        </p:txBody>
      </p:sp>
      <p:sp>
        <p:nvSpPr>
          <p:cNvPr id="8" name="Title 1"/>
          <p:cNvSpPr txBox="1">
            <a:spLocks/>
          </p:cNvSpPr>
          <p:nvPr/>
        </p:nvSpPr>
        <p:spPr>
          <a:xfrm>
            <a:off x="0" y="52927"/>
            <a:ext cx="8686800" cy="838200"/>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Vienne and her territory</a:t>
            </a:r>
            <a:endParaRPr lang="en-GB" dirty="0"/>
          </a:p>
        </p:txBody>
      </p:sp>
    </p:spTree>
    <p:extLst>
      <p:ext uri="{BB962C8B-B14F-4D97-AF65-F5344CB8AC3E}">
        <p14:creationId xmlns:p14="http://schemas.microsoft.com/office/powerpoint/2010/main" val="31776233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0" y="52927"/>
            <a:ext cx="8686800" cy="838200"/>
          </a:xfrm>
        </p:spPr>
        <p:txBody>
          <a:bodyPr/>
          <a:lstStyle/>
          <a:p>
            <a:r>
              <a:rPr lang="en-GB" dirty="0"/>
              <a:t>Vienne and her territory</a:t>
            </a:r>
          </a:p>
        </p:txBody>
      </p:sp>
      <p:sp>
        <p:nvSpPr>
          <p:cNvPr id="9" name="Date Placeholder 3"/>
          <p:cNvSpPr>
            <a:spLocks noGrp="1"/>
          </p:cNvSpPr>
          <p:nvPr>
            <p:ph type="dt" sz="half" idx="10"/>
          </p:nvPr>
        </p:nvSpPr>
        <p:spPr>
          <a:xfrm>
            <a:off x="6477000" y="76200"/>
            <a:ext cx="2514600" cy="288925"/>
          </a:xfrm>
        </p:spPr>
        <p:txBody>
          <a:bodyPr/>
          <a:lstStyle/>
          <a:p>
            <a:fld id="{8E4A696A-8B7C-427B-88A3-138C38FCA5B6}" type="datetime2">
              <a:rPr lang="en-GB" smtClean="0"/>
              <a:t>Monday, 17 September 2018</a:t>
            </a:fld>
            <a:endParaRPr lang="en-GB" dirty="0"/>
          </a:p>
        </p:txBody>
      </p:sp>
      <p:sp>
        <p:nvSpPr>
          <p:cNvPr id="10" name="Slide Number Placeholder 4"/>
          <p:cNvSpPr>
            <a:spLocks noGrp="1"/>
          </p:cNvSpPr>
          <p:nvPr>
            <p:ph type="sldNum" sz="quarter" idx="12"/>
          </p:nvPr>
        </p:nvSpPr>
        <p:spPr>
          <a:xfrm>
            <a:off x="8229600" y="6473952"/>
            <a:ext cx="758952" cy="246888"/>
          </a:xfrm>
        </p:spPr>
        <p:txBody>
          <a:bodyPr/>
          <a:lstStyle/>
          <a:p>
            <a:fld id="{256EF583-513F-4990-AD70-54BCBF0756F2}" type="slidenum">
              <a:rPr lang="en-GB" smtClean="0"/>
              <a:t>110</a:t>
            </a:fld>
            <a:endParaRPr lang="en-GB" dirty="0"/>
          </a:p>
        </p:txBody>
      </p:sp>
      <p:pic>
        <p:nvPicPr>
          <p:cNvPr id="11" name="Picture 10"/>
          <p:cNvPicPr>
            <a:picLocks noChangeAspect="1"/>
          </p:cNvPicPr>
          <p:nvPr/>
        </p:nvPicPr>
        <p:blipFill rotWithShape="1">
          <a:blip r:embed="rId2" cstate="print">
            <a:extLst>
              <a:ext uri="{BEBA8EAE-BF5A-486C-A8C5-ECC9F3942E4B}">
                <a14:imgProps xmlns:a14="http://schemas.microsoft.com/office/drawing/2010/main">
                  <a14:imgLayer r:embed="rId3">
                    <a14:imgEffect>
                      <a14:backgroundRemoval t="721" b="96577" l="2535" r="97005">
                        <a14:foregroundMark x1="53917" y1="95495" x2="53917" y2="95495"/>
                        <a14:foregroundMark x1="92857" y1="37477" x2="92857" y2="37477"/>
                        <a14:foregroundMark x1="93548" y1="44685" x2="93548" y2="44685"/>
                        <a14:foregroundMark x1="93548" y1="49189" x2="93548" y2="49189"/>
                        <a14:foregroundMark x1="87097" y1="10090" x2="87097" y2="10090"/>
                        <a14:foregroundMark x1="88249" y1="6126" x2="88249" y2="6126"/>
                        <a14:foregroundMark x1="77880" y1="4324" x2="77880" y2="4324"/>
                        <a14:foregroundMark x1="68664" y1="2883" x2="68664" y2="2883"/>
                        <a14:foregroundMark x1="94470" y1="75856" x2="94470" y2="75856"/>
                        <a14:foregroundMark x1="92396" y1="87027" x2="92396" y2="87027"/>
                        <a14:foregroundMark x1="94700" y1="56577" x2="94700" y2="56577"/>
                        <a14:foregroundMark x1="92857" y1="60541" x2="92857" y2="60541"/>
                      </a14:backgroundRemoval>
                    </a14:imgEffect>
                  </a14:imgLayer>
                </a14:imgProps>
              </a:ext>
              <a:ext uri="{28A0092B-C50C-407E-A947-70E740481C1C}">
                <a14:useLocalDpi xmlns:a14="http://schemas.microsoft.com/office/drawing/2010/main" val="0"/>
              </a:ext>
            </a:extLst>
          </a:blip>
          <a:srcRect r="5167"/>
          <a:stretch/>
        </p:blipFill>
        <p:spPr>
          <a:xfrm>
            <a:off x="5469829" y="969790"/>
            <a:ext cx="3638675" cy="4907482"/>
          </a:xfrm>
          <a:prstGeom prst="rect">
            <a:avLst/>
          </a:prstGeom>
        </p:spPr>
      </p:pic>
      <p:sp>
        <p:nvSpPr>
          <p:cNvPr id="12" name="TextBox 11"/>
          <p:cNvSpPr txBox="1"/>
          <p:nvPr/>
        </p:nvSpPr>
        <p:spPr>
          <a:xfrm>
            <a:off x="6660232" y="6210169"/>
            <a:ext cx="2304256" cy="523220"/>
          </a:xfrm>
          <a:prstGeom prst="rect">
            <a:avLst/>
          </a:prstGeom>
          <a:noFill/>
        </p:spPr>
        <p:txBody>
          <a:bodyPr wrap="square" rtlCol="0">
            <a:spAutoFit/>
          </a:bodyPr>
          <a:lstStyle/>
          <a:p>
            <a:pPr algn="r"/>
            <a:r>
              <a:rPr lang="en-GB" sz="1400" i="1" dirty="0"/>
              <a:t>Aix-les-Bains (Savoie),</a:t>
            </a:r>
            <a:br>
              <a:rPr lang="en-GB" sz="1400" i="1" dirty="0"/>
            </a:br>
            <a:r>
              <a:rPr lang="en-GB" sz="1400" i="1" dirty="0"/>
              <a:t>ILN</a:t>
            </a:r>
            <a:r>
              <a:rPr lang="en-GB" sz="1400" dirty="0"/>
              <a:t>-5.3, 666</a:t>
            </a:r>
          </a:p>
        </p:txBody>
      </p:sp>
      <p:sp>
        <p:nvSpPr>
          <p:cNvPr id="13" name="TextBox 12"/>
          <p:cNvSpPr txBox="1"/>
          <p:nvPr/>
        </p:nvSpPr>
        <p:spPr>
          <a:xfrm rot="500432">
            <a:off x="3223069" y="4531199"/>
            <a:ext cx="2690280" cy="2185214"/>
          </a:xfrm>
          <a:prstGeom prst="rect">
            <a:avLst/>
          </a:prstGeom>
          <a:noFill/>
        </p:spPr>
        <p:txBody>
          <a:bodyPr wrap="square" rtlCol="0">
            <a:spAutoFit/>
          </a:bodyPr>
          <a:lstStyle/>
          <a:p>
            <a:r>
              <a:rPr lang="en-GB" sz="1700" i="1" dirty="0"/>
              <a:t>(…) </a:t>
            </a:r>
            <a:r>
              <a:rPr lang="en-GB" sz="1700" i="1" dirty="0" err="1"/>
              <a:t>donauer</a:t>
            </a:r>
            <a:r>
              <a:rPr lang="en-GB" sz="1700" i="1" dirty="0"/>
              <a:t>(</a:t>
            </a:r>
            <a:r>
              <a:rPr lang="en-GB" sz="1700" i="1" dirty="0" err="1"/>
              <a:t>unt</a:t>
            </a:r>
            <a:r>
              <a:rPr lang="en-GB" sz="1700" i="1" dirty="0"/>
              <a:t>) </a:t>
            </a:r>
            <a:br>
              <a:rPr lang="en-GB" sz="1700" i="1" dirty="0"/>
            </a:br>
            <a:r>
              <a:rPr lang="en-GB" sz="1700" b="1" i="1" dirty="0" err="1"/>
              <a:t>lucum</a:t>
            </a:r>
            <a:r>
              <a:rPr lang="en-GB" sz="1700" i="1" dirty="0"/>
              <a:t> cum </a:t>
            </a:r>
            <a:r>
              <a:rPr lang="en-GB" sz="1700" i="1" dirty="0" err="1"/>
              <a:t>sua</a:t>
            </a:r>
            <a:r>
              <a:rPr lang="en-GB" sz="1700" i="1" dirty="0"/>
              <a:t> </a:t>
            </a:r>
            <a:r>
              <a:rPr lang="en-GB" sz="1700" i="1" dirty="0" err="1"/>
              <a:t>ui</a:t>
            </a:r>
            <a:r>
              <a:rPr lang="en-GB" sz="1700" i="1" dirty="0"/>
              <a:t>||</a:t>
            </a:r>
            <a:r>
              <a:rPr lang="en-GB" sz="1700" i="1" dirty="0" err="1"/>
              <a:t>nea</a:t>
            </a:r>
            <a:r>
              <a:rPr lang="en-GB" sz="1700" i="1" dirty="0"/>
              <a:t> </a:t>
            </a:r>
            <a:r>
              <a:rPr lang="en-GB" sz="1700" b="1" i="1" dirty="0" err="1"/>
              <a:t>uicanis</a:t>
            </a:r>
            <a:r>
              <a:rPr lang="en-GB" sz="1700" i="1" dirty="0"/>
              <a:t> </a:t>
            </a:r>
            <a:r>
              <a:rPr lang="en-GB" sz="1700" i="1" dirty="0" err="1"/>
              <a:t>Aquens</a:t>
            </a:r>
            <a:r>
              <a:rPr lang="en-GB" sz="1700" i="1" dirty="0"/>
              <a:t>(</a:t>
            </a:r>
            <a:r>
              <a:rPr lang="en-GB" sz="1700" i="1" dirty="0" err="1"/>
              <a:t>ibus</a:t>
            </a:r>
            <a:r>
              <a:rPr lang="en-GB" sz="1700" i="1" dirty="0"/>
              <a:t>) ad </a:t>
            </a:r>
            <a:r>
              <a:rPr lang="en-GB" sz="1700" b="1" i="1" dirty="0" err="1"/>
              <a:t>ludos</a:t>
            </a:r>
            <a:r>
              <a:rPr lang="en-GB" sz="1700" i="1" dirty="0"/>
              <a:t> </a:t>
            </a:r>
            <a:r>
              <a:rPr lang="en-GB" sz="1700" i="1" dirty="0" err="1"/>
              <a:t>celebrand</a:t>
            </a:r>
            <a:r>
              <a:rPr lang="en-GB" sz="1700" i="1" dirty="0"/>
              <a:t>(</a:t>
            </a:r>
            <a:r>
              <a:rPr lang="en-GB" sz="1700" i="1" dirty="0" err="1"/>
              <a:t>os</a:t>
            </a:r>
            <a:r>
              <a:rPr lang="en-GB" sz="1700" i="1" dirty="0"/>
              <a:t>) pro | </a:t>
            </a:r>
            <a:r>
              <a:rPr lang="en-GB" sz="1700" b="1" i="1" dirty="0"/>
              <a:t>salute Imp(</a:t>
            </a:r>
            <a:r>
              <a:rPr lang="en-GB" sz="1700" b="1" i="1" dirty="0" err="1"/>
              <a:t>eratoris</a:t>
            </a:r>
            <a:r>
              <a:rPr lang="en-GB" sz="1700" b="1" i="1" dirty="0"/>
              <a:t>) Aug(</a:t>
            </a:r>
            <a:r>
              <a:rPr lang="en-GB" sz="1700" b="1" i="1" dirty="0" err="1"/>
              <a:t>usti</a:t>
            </a:r>
            <a:r>
              <a:rPr lang="en-GB" sz="1700" b="1" i="1" dirty="0"/>
              <a:t>)</a:t>
            </a:r>
            <a:r>
              <a:rPr lang="en-GB" sz="1700" i="1" dirty="0"/>
              <a:t> |   (…)</a:t>
            </a:r>
            <a:br>
              <a:rPr lang="en-GB" sz="1700" i="1" dirty="0"/>
            </a:br>
            <a:r>
              <a:rPr lang="en-GB" sz="1700" b="1" i="1" dirty="0"/>
              <a:t>p(</a:t>
            </a:r>
            <a:r>
              <a:rPr lang="en-GB" sz="1700" b="1" i="1" dirty="0" err="1"/>
              <a:t>atronus</a:t>
            </a:r>
            <a:r>
              <a:rPr lang="en-GB" sz="1700" b="1" i="1" dirty="0"/>
              <a:t>) u(</a:t>
            </a:r>
            <a:r>
              <a:rPr lang="en-GB" sz="1700" b="1" i="1" dirty="0" err="1"/>
              <a:t>ici</a:t>
            </a:r>
            <a:r>
              <a:rPr lang="en-GB" sz="1700" b="1" i="1" dirty="0"/>
              <a:t>)</a:t>
            </a:r>
            <a:r>
              <a:rPr lang="en-GB" sz="1700" i="1" dirty="0"/>
              <a:t> </a:t>
            </a:r>
            <a:r>
              <a:rPr lang="en-GB" sz="1700" i="1" dirty="0" err="1"/>
              <a:t>aram</a:t>
            </a:r>
            <a:r>
              <a:rPr lang="en-GB" sz="1700" i="1" dirty="0"/>
              <a:t> </a:t>
            </a:r>
            <a:br>
              <a:rPr lang="en-GB" sz="1700" i="1" dirty="0"/>
            </a:br>
            <a:r>
              <a:rPr lang="en-GB" sz="1700" i="1" dirty="0"/>
              <a:t>d(e) s(</a:t>
            </a:r>
            <a:r>
              <a:rPr lang="en-GB" sz="1700" i="1" dirty="0" err="1"/>
              <a:t>uo</a:t>
            </a:r>
            <a:r>
              <a:rPr lang="en-GB" sz="1700" i="1" dirty="0"/>
              <a:t>) d(edit)</a:t>
            </a:r>
            <a:endParaRPr lang="en-GB" sz="1700" dirty="0"/>
          </a:p>
        </p:txBody>
      </p:sp>
      <p:sp>
        <p:nvSpPr>
          <p:cNvPr id="15" name="Content Placeholder 2"/>
          <p:cNvSpPr>
            <a:spLocks noGrp="1"/>
          </p:cNvSpPr>
          <p:nvPr>
            <p:ph idx="1"/>
          </p:nvPr>
        </p:nvSpPr>
        <p:spPr>
          <a:xfrm>
            <a:off x="107504" y="1554162"/>
            <a:ext cx="5256584" cy="5241753"/>
          </a:xfrm>
        </p:spPr>
        <p:txBody>
          <a:bodyPr>
            <a:normAutofit/>
          </a:bodyPr>
          <a:lstStyle/>
          <a:p>
            <a:r>
              <a:rPr lang="en-GB" sz="2000" dirty="0"/>
              <a:t>High-quality inscriptions </a:t>
            </a:r>
          </a:p>
          <a:p>
            <a:r>
              <a:rPr lang="en-GB" sz="2000" dirty="0"/>
              <a:t>Hardly any anepigraphic altars</a:t>
            </a:r>
            <a:br>
              <a:rPr lang="en-GB" sz="2000" dirty="0"/>
            </a:br>
            <a:r>
              <a:rPr lang="en-GB" sz="2000" dirty="0"/>
              <a:t>or anonymous dedications</a:t>
            </a:r>
          </a:p>
          <a:p>
            <a:r>
              <a:rPr lang="en-GB" sz="2000" dirty="0">
                <a:effectLst>
                  <a:outerShdw blurRad="38100" dist="38100" dir="2700000" algn="tl">
                    <a:srgbClr val="000000">
                      <a:alpha val="43137"/>
                    </a:srgbClr>
                  </a:outerShdw>
                </a:effectLst>
              </a:rPr>
              <a:t>Epigraphy dominated by elites,</a:t>
            </a:r>
            <a:br>
              <a:rPr lang="en-GB" sz="2000" dirty="0">
                <a:effectLst>
                  <a:outerShdw blurRad="38100" dist="38100" dir="2700000" algn="tl">
                    <a:srgbClr val="000000">
                      <a:alpha val="43137"/>
                    </a:srgbClr>
                  </a:outerShdw>
                </a:effectLst>
              </a:rPr>
            </a:br>
            <a:r>
              <a:rPr lang="en-GB" sz="2000" dirty="0">
                <a:effectLst>
                  <a:outerShdw blurRad="38100" dist="38100" dir="2700000" algn="tl">
                    <a:srgbClr val="000000">
                      <a:alpha val="43137"/>
                    </a:srgbClr>
                  </a:outerShdw>
                </a:effectLst>
              </a:rPr>
              <a:t>notably magistrates and priests</a:t>
            </a:r>
          </a:p>
          <a:p>
            <a:r>
              <a:rPr lang="en-GB" sz="2000" dirty="0">
                <a:effectLst>
                  <a:outerShdw blurRad="38100" dist="38100" dir="2700000" algn="tl">
                    <a:srgbClr val="000000">
                      <a:alpha val="43137"/>
                    </a:srgbClr>
                  </a:outerShdw>
                </a:effectLst>
              </a:rPr>
              <a:t>Highly organised cults in </a:t>
            </a:r>
            <a:br>
              <a:rPr lang="en-GB" sz="2000" dirty="0">
                <a:effectLst>
                  <a:outerShdw blurRad="38100" dist="38100" dir="2700000" algn="tl">
                    <a:srgbClr val="000000">
                      <a:alpha val="43137"/>
                    </a:srgbClr>
                  </a:outerShdw>
                </a:effectLst>
              </a:rPr>
            </a:br>
            <a:r>
              <a:rPr lang="en-GB" sz="2000" dirty="0">
                <a:effectLst>
                  <a:outerShdw blurRad="38100" dist="38100" dir="2700000" algn="tl">
                    <a:srgbClr val="000000">
                      <a:alpha val="43137"/>
                    </a:srgbClr>
                  </a:outerShdw>
                </a:effectLst>
              </a:rPr>
              <a:t>Vienne and across her territory</a:t>
            </a:r>
          </a:p>
          <a:p>
            <a:r>
              <a:rPr lang="en-GB" sz="2000" dirty="0">
                <a:effectLst>
                  <a:outerShdw blurRad="38100" dist="38100" dir="2700000" algn="tl">
                    <a:srgbClr val="000000">
                      <a:alpha val="43137"/>
                    </a:srgbClr>
                  </a:outerShdw>
                </a:effectLst>
              </a:rPr>
              <a:t>Most dedications by </a:t>
            </a:r>
            <a:br>
              <a:rPr lang="en-GB" sz="2000" dirty="0">
                <a:effectLst>
                  <a:outerShdw blurRad="38100" dist="38100" dir="2700000" algn="tl">
                    <a:srgbClr val="000000">
                      <a:alpha val="43137"/>
                    </a:srgbClr>
                  </a:outerShdw>
                </a:effectLst>
              </a:rPr>
            </a:br>
            <a:r>
              <a:rPr lang="en-GB" sz="2000" dirty="0">
                <a:effectLst>
                  <a:outerShdw blurRad="38100" dist="38100" dir="2700000" algn="tl">
                    <a:srgbClr val="000000">
                      <a:alpha val="43137"/>
                    </a:srgbClr>
                  </a:outerShdw>
                </a:effectLst>
              </a:rPr>
              <a:t>priests, magistrates, </a:t>
            </a:r>
            <a:br>
              <a:rPr lang="en-GB" sz="2000" dirty="0">
                <a:effectLst>
                  <a:outerShdw blurRad="38100" dist="38100" dir="2700000" algn="tl">
                    <a:srgbClr val="000000">
                      <a:alpha val="43137"/>
                    </a:srgbClr>
                  </a:outerShdw>
                </a:effectLst>
              </a:rPr>
            </a:br>
            <a:r>
              <a:rPr lang="en-GB" sz="2000" i="1" dirty="0">
                <a:effectLst>
                  <a:outerShdw blurRad="38100" dist="38100" dir="2700000" algn="tl">
                    <a:srgbClr val="000000">
                      <a:alpha val="43137"/>
                    </a:srgbClr>
                  </a:outerShdw>
                </a:effectLst>
              </a:rPr>
              <a:t>praefecti pagi</a:t>
            </a:r>
            <a:r>
              <a:rPr lang="en-GB" sz="2000" dirty="0">
                <a:effectLst>
                  <a:outerShdw blurRad="38100" dist="38100" dir="2700000" algn="tl">
                    <a:srgbClr val="000000">
                      <a:alpha val="43137"/>
                    </a:srgbClr>
                  </a:outerShdw>
                </a:effectLst>
              </a:rPr>
              <a:t>, </a:t>
            </a:r>
            <a:r>
              <a:rPr lang="en-GB" sz="2000" i="1" dirty="0">
                <a:effectLst>
                  <a:outerShdw blurRad="38100" dist="38100" dir="2700000" algn="tl">
                    <a:srgbClr val="000000">
                      <a:alpha val="43137"/>
                    </a:srgbClr>
                  </a:outerShdw>
                </a:effectLst>
              </a:rPr>
              <a:t>patroni</a:t>
            </a:r>
            <a:r>
              <a:rPr lang="en-GB" sz="2000" dirty="0">
                <a:effectLst>
                  <a:outerShdw blurRad="38100" dist="38100" dir="2700000" algn="tl">
                    <a:srgbClr val="000000">
                      <a:alpha val="43137"/>
                    </a:srgbClr>
                  </a:outerShdw>
                </a:effectLst>
              </a:rPr>
              <a:t>, </a:t>
            </a:r>
          </a:p>
          <a:p>
            <a:r>
              <a:rPr lang="en-GB" sz="2000" dirty="0"/>
              <a:t>Specific priest for Vienne: </a:t>
            </a:r>
            <a:br>
              <a:rPr lang="en-GB" sz="2000" dirty="0"/>
            </a:br>
            <a:r>
              <a:rPr lang="en-GB" sz="2000" i="1" dirty="0"/>
              <a:t>flamen Martis</a:t>
            </a:r>
            <a:r>
              <a:rPr lang="en-GB" sz="2000" dirty="0"/>
              <a:t>, </a:t>
            </a:r>
            <a:br>
              <a:rPr lang="en-GB" sz="2000" dirty="0"/>
            </a:br>
            <a:r>
              <a:rPr lang="en-GB" sz="2000" i="1" dirty="0"/>
              <a:t>sacerdos </a:t>
            </a:r>
            <a:r>
              <a:rPr lang="en-GB" sz="2000" i="1" dirty="0" err="1"/>
              <a:t>Mercuri</a:t>
            </a:r>
            <a:r>
              <a:rPr lang="en-GB" sz="2000" i="1" dirty="0"/>
              <a:t>,…</a:t>
            </a:r>
          </a:p>
          <a:p>
            <a:r>
              <a:rPr lang="en-GB" sz="2000" dirty="0"/>
              <a:t>Many dedications </a:t>
            </a:r>
            <a:br>
              <a:rPr lang="en-GB" sz="2000" dirty="0"/>
            </a:br>
            <a:r>
              <a:rPr lang="en-GB" sz="2000" dirty="0"/>
              <a:t>ex </a:t>
            </a:r>
            <a:r>
              <a:rPr lang="en-GB" sz="2000" i="1" dirty="0"/>
              <a:t>stipe </a:t>
            </a:r>
            <a:r>
              <a:rPr lang="en-GB" sz="2000" i="1" dirty="0" err="1"/>
              <a:t>annua</a:t>
            </a:r>
            <a:endParaRPr lang="en-GB" sz="2000" i="1" dirty="0"/>
          </a:p>
          <a:p>
            <a:endParaRPr lang="en-GB" sz="2000" dirty="0">
              <a:effectLst>
                <a:outerShdw blurRad="38100" dist="38100" dir="2700000" algn="tl">
                  <a:srgbClr val="000000">
                    <a:alpha val="43137"/>
                  </a:srgbClr>
                </a:outerShdw>
              </a:effectLst>
            </a:endParaRPr>
          </a:p>
          <a:p>
            <a:endParaRPr lang="en-GB" sz="2000" i="1" dirty="0">
              <a:effectLst>
                <a:outerShdw blurRad="38100" dist="38100" dir="2700000" algn="tl">
                  <a:srgbClr val="000000">
                    <a:alpha val="43137"/>
                  </a:srgbClr>
                </a:outerShdw>
              </a:effectLst>
            </a:endParaRPr>
          </a:p>
          <a:p>
            <a:endParaRPr lang="en-GB" sz="2000" dirty="0">
              <a:effectLst>
                <a:outerShdw blurRad="38100" dist="38100" dir="2700000" algn="tl">
                  <a:srgbClr val="000000">
                    <a:alpha val="43137"/>
                  </a:srgbClr>
                </a:outerShdw>
              </a:effectLst>
            </a:endParaRPr>
          </a:p>
          <a:p>
            <a:pPr lvl="1"/>
            <a:endParaRPr lang="en-GB" sz="18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670594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randombar(horizontal)">
                                      <p:cBhvr>
                                        <p:cTn id="11" dur="500"/>
                                        <p:tgtEl>
                                          <p:spTgt spid="13"/>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randombar(horizontal)">
                                      <p:cBhvr>
                                        <p:cTn id="1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C6FC0921-2E52-45A4-99C5-0823054CBED2}" type="datetime2">
              <a:rPr lang="en-GB" smtClean="0"/>
              <a:t>Monday, 17 September 2018</a:t>
            </a:fld>
            <a:endParaRPr lang="en-GB" dirty="0"/>
          </a:p>
        </p:txBody>
      </p:sp>
      <p:sp>
        <p:nvSpPr>
          <p:cNvPr id="5" name="Slide Number Placeholder 4"/>
          <p:cNvSpPr>
            <a:spLocks noGrp="1"/>
          </p:cNvSpPr>
          <p:nvPr>
            <p:ph type="sldNum" sz="quarter" idx="12"/>
          </p:nvPr>
        </p:nvSpPr>
        <p:spPr/>
        <p:txBody>
          <a:bodyPr/>
          <a:lstStyle/>
          <a:p>
            <a:fld id="{256EF583-513F-4990-AD70-54BCBF0756F2}" type="slidenum">
              <a:rPr lang="en-GB" smtClean="0"/>
              <a:t>111</a:t>
            </a:fld>
            <a:endParaRPr lang="en-GB" dirty="0"/>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t="1662"/>
          <a:stretch/>
        </p:blipFill>
        <p:spPr bwMode="auto">
          <a:xfrm>
            <a:off x="5254181" y="1124744"/>
            <a:ext cx="3782315" cy="5616624"/>
          </a:xfrm>
          <a:prstGeom prst="rect">
            <a:avLst/>
          </a:prstGeom>
          <a:ln>
            <a:noFill/>
          </a:ln>
          <a:extLst>
            <a:ext uri="{53640926-AAD7-44D8-BBD7-CCE9431645EC}">
              <a14:shadowObscured xmlns:a14="http://schemas.microsoft.com/office/drawing/2010/main"/>
            </a:ext>
          </a:extLst>
        </p:spPr>
      </p:pic>
      <p:sp>
        <p:nvSpPr>
          <p:cNvPr id="9" name="Content Placeholder 2"/>
          <p:cNvSpPr>
            <a:spLocks noGrp="1"/>
          </p:cNvSpPr>
          <p:nvPr>
            <p:ph idx="1"/>
          </p:nvPr>
        </p:nvSpPr>
        <p:spPr>
          <a:xfrm>
            <a:off x="107504" y="1554162"/>
            <a:ext cx="5256584" cy="5241753"/>
          </a:xfrm>
        </p:spPr>
        <p:txBody>
          <a:bodyPr>
            <a:normAutofit/>
          </a:bodyPr>
          <a:lstStyle/>
          <a:p>
            <a:r>
              <a:rPr lang="en-GB" sz="2000" dirty="0"/>
              <a:t>High-quality inscriptions </a:t>
            </a:r>
          </a:p>
          <a:p>
            <a:r>
              <a:rPr lang="en-GB" sz="2000" dirty="0"/>
              <a:t>Hardly any anepigraphic altars</a:t>
            </a:r>
            <a:br>
              <a:rPr lang="en-GB" sz="2000" dirty="0"/>
            </a:br>
            <a:r>
              <a:rPr lang="en-GB" sz="2000" dirty="0"/>
              <a:t>or anonymous dedications</a:t>
            </a:r>
          </a:p>
          <a:p>
            <a:r>
              <a:rPr lang="en-GB" sz="2000" dirty="0"/>
              <a:t>Epigraphy dominated by elites,</a:t>
            </a:r>
            <a:br>
              <a:rPr lang="en-GB" sz="2000" dirty="0"/>
            </a:br>
            <a:r>
              <a:rPr lang="en-GB" sz="2000" dirty="0"/>
              <a:t>notably magistrates and priests</a:t>
            </a:r>
          </a:p>
          <a:p>
            <a:r>
              <a:rPr lang="en-GB" sz="2000" dirty="0"/>
              <a:t>Highly organised cults in </a:t>
            </a:r>
            <a:br>
              <a:rPr lang="en-GB" sz="2000" dirty="0"/>
            </a:br>
            <a:r>
              <a:rPr lang="en-GB" sz="2000" dirty="0"/>
              <a:t>Vienne and across her territory</a:t>
            </a:r>
          </a:p>
          <a:p>
            <a:r>
              <a:rPr lang="en-GB" sz="2000" dirty="0">
                <a:effectLst>
                  <a:outerShdw blurRad="38100" dist="38100" dir="2700000" algn="tl">
                    <a:srgbClr val="000000">
                      <a:alpha val="43137"/>
                    </a:srgbClr>
                  </a:outerShdw>
                </a:effectLst>
              </a:rPr>
              <a:t>Most dedications by </a:t>
            </a:r>
            <a:br>
              <a:rPr lang="en-GB" sz="2000" dirty="0">
                <a:effectLst>
                  <a:outerShdw blurRad="38100" dist="38100" dir="2700000" algn="tl">
                    <a:srgbClr val="000000">
                      <a:alpha val="43137"/>
                    </a:srgbClr>
                  </a:outerShdw>
                </a:effectLst>
              </a:rPr>
            </a:br>
            <a:r>
              <a:rPr lang="en-GB" sz="2000" dirty="0">
                <a:effectLst>
                  <a:outerShdw blurRad="38100" dist="38100" dir="2700000" algn="tl">
                    <a:srgbClr val="000000">
                      <a:alpha val="43137"/>
                    </a:srgbClr>
                  </a:outerShdw>
                </a:effectLst>
              </a:rPr>
              <a:t>priests, magistrates, </a:t>
            </a:r>
            <a:br>
              <a:rPr lang="en-GB" sz="2000" dirty="0">
                <a:effectLst>
                  <a:outerShdw blurRad="38100" dist="38100" dir="2700000" algn="tl">
                    <a:srgbClr val="000000">
                      <a:alpha val="43137"/>
                    </a:srgbClr>
                  </a:outerShdw>
                </a:effectLst>
              </a:rPr>
            </a:br>
            <a:r>
              <a:rPr lang="en-GB" sz="2000" i="1" dirty="0">
                <a:effectLst>
                  <a:outerShdw blurRad="38100" dist="38100" dir="2700000" algn="tl">
                    <a:srgbClr val="000000">
                      <a:alpha val="43137"/>
                    </a:srgbClr>
                  </a:outerShdw>
                </a:effectLst>
              </a:rPr>
              <a:t>praefecti pagi</a:t>
            </a:r>
            <a:r>
              <a:rPr lang="en-GB" sz="2000" dirty="0">
                <a:effectLst>
                  <a:outerShdw blurRad="38100" dist="38100" dir="2700000" algn="tl">
                    <a:srgbClr val="000000">
                      <a:alpha val="43137"/>
                    </a:srgbClr>
                  </a:outerShdw>
                </a:effectLst>
              </a:rPr>
              <a:t>, </a:t>
            </a:r>
            <a:r>
              <a:rPr lang="en-GB" sz="2000" i="1" dirty="0">
                <a:effectLst>
                  <a:outerShdw blurRad="38100" dist="38100" dir="2700000" algn="tl">
                    <a:srgbClr val="000000">
                      <a:alpha val="43137"/>
                    </a:srgbClr>
                  </a:outerShdw>
                </a:effectLst>
              </a:rPr>
              <a:t>patroni</a:t>
            </a:r>
            <a:r>
              <a:rPr lang="en-GB" sz="2000" dirty="0">
                <a:effectLst>
                  <a:outerShdw blurRad="38100" dist="38100" dir="2700000" algn="tl">
                    <a:srgbClr val="000000">
                      <a:alpha val="43137"/>
                    </a:srgbClr>
                  </a:outerShdw>
                </a:effectLst>
              </a:rPr>
              <a:t>, </a:t>
            </a:r>
          </a:p>
          <a:p>
            <a:r>
              <a:rPr lang="en-GB" sz="2000" dirty="0">
                <a:effectLst>
                  <a:outerShdw blurRad="38100" dist="38100" dir="2700000" algn="tl">
                    <a:srgbClr val="000000">
                      <a:alpha val="43137"/>
                    </a:srgbClr>
                  </a:outerShdw>
                </a:effectLst>
              </a:rPr>
              <a:t>Specific priest for Vienne: </a:t>
            </a:r>
            <a:br>
              <a:rPr lang="en-GB" sz="2000" dirty="0">
                <a:effectLst>
                  <a:outerShdw blurRad="38100" dist="38100" dir="2700000" algn="tl">
                    <a:srgbClr val="000000">
                      <a:alpha val="43137"/>
                    </a:srgbClr>
                  </a:outerShdw>
                </a:effectLst>
              </a:rPr>
            </a:br>
            <a:r>
              <a:rPr lang="en-GB" sz="2000" i="1" dirty="0">
                <a:effectLst>
                  <a:outerShdw blurRad="38100" dist="38100" dir="2700000" algn="tl">
                    <a:srgbClr val="000000">
                      <a:alpha val="43137"/>
                    </a:srgbClr>
                  </a:outerShdw>
                </a:effectLst>
              </a:rPr>
              <a:t>flamen Martis</a:t>
            </a:r>
            <a:r>
              <a:rPr lang="en-GB" sz="2000" dirty="0">
                <a:effectLst>
                  <a:outerShdw blurRad="38100" dist="38100" dir="2700000" algn="tl">
                    <a:srgbClr val="000000">
                      <a:alpha val="43137"/>
                    </a:srgbClr>
                  </a:outerShdw>
                </a:effectLst>
              </a:rPr>
              <a:t>, </a:t>
            </a:r>
            <a:br>
              <a:rPr lang="en-GB" sz="2000" dirty="0">
                <a:effectLst>
                  <a:outerShdw blurRad="38100" dist="38100" dir="2700000" algn="tl">
                    <a:srgbClr val="000000">
                      <a:alpha val="43137"/>
                    </a:srgbClr>
                  </a:outerShdw>
                </a:effectLst>
              </a:rPr>
            </a:br>
            <a:r>
              <a:rPr lang="en-GB" sz="2000" i="1" dirty="0">
                <a:effectLst>
                  <a:outerShdw blurRad="38100" dist="38100" dir="2700000" algn="tl">
                    <a:srgbClr val="000000">
                      <a:alpha val="43137"/>
                    </a:srgbClr>
                  </a:outerShdw>
                </a:effectLst>
              </a:rPr>
              <a:t>sacerdos </a:t>
            </a:r>
            <a:r>
              <a:rPr lang="en-GB" sz="2000" i="1" dirty="0" err="1">
                <a:effectLst>
                  <a:outerShdw blurRad="38100" dist="38100" dir="2700000" algn="tl">
                    <a:srgbClr val="000000">
                      <a:alpha val="43137"/>
                    </a:srgbClr>
                  </a:outerShdw>
                </a:effectLst>
              </a:rPr>
              <a:t>Mercuri</a:t>
            </a:r>
            <a:r>
              <a:rPr lang="en-GB" sz="2000" i="1" dirty="0">
                <a:effectLst>
                  <a:outerShdw blurRad="38100" dist="38100" dir="2700000" algn="tl">
                    <a:srgbClr val="000000">
                      <a:alpha val="43137"/>
                    </a:srgbClr>
                  </a:outerShdw>
                </a:effectLst>
              </a:rPr>
              <a:t>,…</a:t>
            </a:r>
          </a:p>
          <a:p>
            <a:r>
              <a:rPr lang="en-GB" sz="2000" dirty="0"/>
              <a:t>Many dedications </a:t>
            </a:r>
            <a:br>
              <a:rPr lang="en-GB" sz="2000" dirty="0"/>
            </a:br>
            <a:r>
              <a:rPr lang="en-GB" sz="2000" dirty="0"/>
              <a:t>ex </a:t>
            </a:r>
            <a:r>
              <a:rPr lang="en-GB" sz="2000" i="1" dirty="0"/>
              <a:t>stipe </a:t>
            </a:r>
            <a:r>
              <a:rPr lang="en-GB" sz="2000" i="1" dirty="0" err="1"/>
              <a:t>annua</a:t>
            </a:r>
            <a:endParaRPr lang="en-GB" sz="2000" i="1" dirty="0"/>
          </a:p>
          <a:p>
            <a:endParaRPr lang="en-GB" sz="2000" dirty="0">
              <a:effectLst>
                <a:outerShdw blurRad="38100" dist="38100" dir="2700000" algn="tl">
                  <a:srgbClr val="000000">
                    <a:alpha val="43137"/>
                  </a:srgbClr>
                </a:outerShdw>
              </a:effectLst>
            </a:endParaRPr>
          </a:p>
          <a:p>
            <a:endParaRPr lang="en-GB" sz="2000" i="1" dirty="0">
              <a:effectLst>
                <a:outerShdw blurRad="38100" dist="38100" dir="2700000" algn="tl">
                  <a:srgbClr val="000000">
                    <a:alpha val="43137"/>
                  </a:srgbClr>
                </a:outerShdw>
              </a:effectLst>
            </a:endParaRPr>
          </a:p>
          <a:p>
            <a:endParaRPr lang="en-GB" sz="2000" dirty="0">
              <a:effectLst>
                <a:outerShdw blurRad="38100" dist="38100" dir="2700000" algn="tl">
                  <a:srgbClr val="000000">
                    <a:alpha val="43137"/>
                  </a:srgbClr>
                </a:outerShdw>
              </a:effectLst>
            </a:endParaRPr>
          </a:p>
          <a:p>
            <a:pPr lvl="1"/>
            <a:endParaRPr lang="en-GB" sz="1800" dirty="0">
              <a:effectLst>
                <a:outerShdw blurRad="38100" dist="38100" dir="2700000" algn="tl">
                  <a:srgbClr val="000000">
                    <a:alpha val="43137"/>
                  </a:srgbClr>
                </a:outerShdw>
              </a:effectLst>
            </a:endParaRPr>
          </a:p>
        </p:txBody>
      </p:sp>
      <p:sp>
        <p:nvSpPr>
          <p:cNvPr id="8" name="Title 1"/>
          <p:cNvSpPr>
            <a:spLocks noGrp="1"/>
          </p:cNvSpPr>
          <p:nvPr>
            <p:ph type="title"/>
          </p:nvPr>
        </p:nvSpPr>
        <p:spPr>
          <a:xfrm>
            <a:off x="0" y="52927"/>
            <a:ext cx="8686800" cy="838200"/>
          </a:xfrm>
        </p:spPr>
        <p:txBody>
          <a:bodyPr/>
          <a:lstStyle/>
          <a:p>
            <a:r>
              <a:rPr lang="en-GB" dirty="0"/>
              <a:t>Vienne and her territory</a:t>
            </a:r>
          </a:p>
        </p:txBody>
      </p:sp>
    </p:spTree>
    <p:extLst>
      <p:ext uri="{BB962C8B-B14F-4D97-AF65-F5344CB8AC3E}">
        <p14:creationId xmlns:p14="http://schemas.microsoft.com/office/powerpoint/2010/main" val="214997271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554162"/>
            <a:ext cx="4771256" cy="4525963"/>
          </a:xfrm>
        </p:spPr>
        <p:txBody>
          <a:bodyPr>
            <a:normAutofit/>
          </a:bodyPr>
          <a:lstStyle/>
          <a:p>
            <a:r>
              <a:rPr lang="en-GB" sz="2000" dirty="0"/>
              <a:t>Passy (Haute-Savoie)</a:t>
            </a:r>
          </a:p>
          <a:p>
            <a:pPr lvl="1"/>
            <a:r>
              <a:rPr lang="en-GB" sz="1800" b="1" i="1" dirty="0"/>
              <a:t>flamen Martis</a:t>
            </a:r>
            <a:r>
              <a:rPr lang="en-GB" sz="1800" b="1" dirty="0"/>
              <a:t> </a:t>
            </a:r>
            <a:r>
              <a:rPr lang="en-GB" sz="1800" dirty="0"/>
              <a:t>making dedication to Mars Augustus</a:t>
            </a:r>
          </a:p>
          <a:p>
            <a:pPr lvl="1"/>
            <a:r>
              <a:rPr lang="en-GB" sz="1800" dirty="0"/>
              <a:t>Quality of inscription: typical for Vienne and her </a:t>
            </a:r>
            <a:r>
              <a:rPr lang="en-GB" sz="1800" i="1" dirty="0" err="1"/>
              <a:t>civitas</a:t>
            </a:r>
            <a:endParaRPr lang="en-GB" sz="1800" i="1"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t="1662"/>
          <a:stretch/>
        </p:blipFill>
        <p:spPr bwMode="auto">
          <a:xfrm>
            <a:off x="5254181" y="1124744"/>
            <a:ext cx="3782315" cy="5616624"/>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1547664" y="3663022"/>
            <a:ext cx="4824536" cy="2554545"/>
          </a:xfrm>
          <a:prstGeom prst="rect">
            <a:avLst/>
          </a:prstGeom>
          <a:noFill/>
        </p:spPr>
        <p:txBody>
          <a:bodyPr wrap="square" rtlCol="0">
            <a:spAutoFit/>
          </a:bodyPr>
          <a:lstStyle/>
          <a:p>
            <a:r>
              <a:rPr lang="en-GB" sz="1600" b="1" i="1" dirty="0"/>
              <a:t>   Marti Aug(</a:t>
            </a:r>
            <a:r>
              <a:rPr lang="en-GB" sz="1600" b="1" i="1" dirty="0" err="1"/>
              <a:t>usto</a:t>
            </a:r>
            <a:r>
              <a:rPr lang="en-GB" sz="1600" b="1" i="1" dirty="0"/>
              <a:t>) </a:t>
            </a:r>
            <a:br>
              <a:rPr lang="en-GB" sz="1600" b="1" i="1" dirty="0"/>
            </a:br>
            <a:r>
              <a:rPr lang="en-GB" sz="1600" i="1" dirty="0"/>
              <a:t>   M(</a:t>
            </a:r>
            <a:r>
              <a:rPr lang="en-GB" sz="1600" i="1" dirty="0" err="1"/>
              <a:t>arcus</a:t>
            </a:r>
            <a:r>
              <a:rPr lang="en-GB" sz="1600" i="1" dirty="0"/>
              <a:t>) </a:t>
            </a:r>
            <a:r>
              <a:rPr lang="en-GB" sz="1600" i="1" dirty="0" err="1"/>
              <a:t>Arrius</a:t>
            </a:r>
            <a:r>
              <a:rPr lang="en-GB" sz="1600" i="1" dirty="0"/>
              <a:t> C(</a:t>
            </a:r>
            <a:r>
              <a:rPr lang="en-GB" sz="1600" i="1" dirty="0" err="1"/>
              <a:t>ai</a:t>
            </a:r>
            <a:r>
              <a:rPr lang="en-GB" sz="1600" i="1" dirty="0"/>
              <a:t>) [f(</a:t>
            </a:r>
            <a:r>
              <a:rPr lang="en-GB" sz="1600" i="1" dirty="0" err="1"/>
              <a:t>ilius</a:t>
            </a:r>
            <a:r>
              <a:rPr lang="en-GB" sz="1600" i="1" dirty="0"/>
              <a:t>)] </a:t>
            </a:r>
            <a:br>
              <a:rPr lang="en-GB" sz="1600" i="1" dirty="0"/>
            </a:br>
            <a:r>
              <a:rPr lang="en-GB" sz="1600" i="1" dirty="0"/>
              <a:t>   [V]</a:t>
            </a:r>
            <a:r>
              <a:rPr lang="en-GB" sz="1600" i="1" dirty="0" err="1"/>
              <a:t>olt</a:t>
            </a:r>
            <a:r>
              <a:rPr lang="en-GB" sz="1600" i="1" dirty="0"/>
              <a:t>(</a:t>
            </a:r>
            <a:r>
              <a:rPr lang="en-GB" sz="1600" i="1" dirty="0" err="1"/>
              <a:t>inia</a:t>
            </a:r>
            <a:r>
              <a:rPr lang="en-GB" sz="1600" i="1" dirty="0"/>
              <a:t>) </a:t>
            </a:r>
            <a:r>
              <a:rPr lang="en-GB" sz="1600" i="1" dirty="0" err="1"/>
              <a:t>Gemell</a:t>
            </a:r>
            <a:r>
              <a:rPr lang="en-GB" sz="1600" i="1" dirty="0"/>
              <a:t>[us]</a:t>
            </a:r>
            <a:br>
              <a:rPr lang="en-GB" sz="1600" i="1" dirty="0"/>
            </a:br>
            <a:r>
              <a:rPr lang="en-GB" sz="1600" i="1" dirty="0"/>
              <a:t>   </a:t>
            </a:r>
            <a:r>
              <a:rPr lang="en-GB" sz="1600" b="1" i="1" dirty="0"/>
              <a:t>[q]</a:t>
            </a:r>
            <a:r>
              <a:rPr lang="en-GB" sz="1600" b="1" i="1" dirty="0" err="1"/>
              <a:t>ua</a:t>
            </a:r>
            <a:r>
              <a:rPr lang="en-GB" sz="1600" b="1" i="1" dirty="0"/>
              <a:t>[</a:t>
            </a:r>
            <a:r>
              <a:rPr lang="en-GB" sz="1600" b="1" i="1" dirty="0" err="1"/>
              <a:t>est</a:t>
            </a:r>
            <a:r>
              <a:rPr lang="en-GB" sz="1600" b="1" i="1" dirty="0"/>
              <a:t>]or n(</a:t>
            </a:r>
            <a:r>
              <a:rPr lang="en-GB" sz="1600" b="1" i="1" dirty="0" err="1"/>
              <a:t>ummorum</a:t>
            </a:r>
            <a:r>
              <a:rPr lang="en-GB" sz="1600" b="1" i="1" dirty="0"/>
              <a:t>) p(</a:t>
            </a:r>
            <a:r>
              <a:rPr lang="en-GB" sz="1600" b="1" i="1" dirty="0" err="1"/>
              <a:t>ublicorum</a:t>
            </a:r>
            <a:r>
              <a:rPr lang="en-GB" sz="1600" b="1" i="1" dirty="0"/>
              <a:t>) </a:t>
            </a:r>
            <a:br>
              <a:rPr lang="en-GB" sz="1600" b="1" i="1" dirty="0"/>
            </a:br>
            <a:r>
              <a:rPr lang="en-GB" sz="1600" baseline="30000" dirty="0"/>
              <a:t>5</a:t>
            </a:r>
            <a:r>
              <a:rPr lang="en-GB" sz="1600" b="1" i="1" dirty="0"/>
              <a:t>  [</a:t>
            </a:r>
            <a:r>
              <a:rPr lang="en-GB" sz="1600" b="1" i="1" dirty="0" err="1"/>
              <a:t>IIuir</a:t>
            </a:r>
            <a:r>
              <a:rPr lang="en-GB" sz="1600" b="1" i="1" dirty="0"/>
              <a:t>] </a:t>
            </a:r>
            <a:r>
              <a:rPr lang="en-GB" sz="1600" b="1" i="1" dirty="0" err="1"/>
              <a:t>aerar</a:t>
            </a:r>
            <a:r>
              <a:rPr lang="en-GB" sz="1600" b="1" i="1" dirty="0"/>
              <a:t>[ii] </a:t>
            </a:r>
            <a:br>
              <a:rPr lang="en-GB" sz="1600" b="1" i="1" dirty="0"/>
            </a:br>
            <a:r>
              <a:rPr lang="en-GB" sz="1600" b="1" i="1" dirty="0"/>
              <a:t>   [flamen] Marti[s] </a:t>
            </a:r>
            <a:br>
              <a:rPr lang="en-GB" sz="1600" i="1" dirty="0"/>
            </a:br>
            <a:r>
              <a:rPr lang="en-GB" sz="1600" i="1" dirty="0"/>
              <a:t>   [--- h]</a:t>
            </a:r>
            <a:r>
              <a:rPr lang="en-GB" sz="1600" i="1" dirty="0" err="1"/>
              <a:t>onorib</a:t>
            </a:r>
            <a:r>
              <a:rPr lang="en-GB" sz="1600" i="1" dirty="0"/>
              <a:t>[us] </a:t>
            </a:r>
            <a:br>
              <a:rPr lang="en-GB" sz="1600" i="1" dirty="0"/>
            </a:br>
            <a:r>
              <a:rPr lang="en-GB" sz="1600" i="1" dirty="0"/>
              <a:t>   [---]</a:t>
            </a:r>
            <a:r>
              <a:rPr lang="en-GB" sz="1600" dirty="0"/>
              <a:t>ICA</a:t>
            </a:r>
            <a:r>
              <a:rPr lang="en-GB" sz="1600" i="1" dirty="0"/>
              <a:t>[---] </a:t>
            </a:r>
            <a:r>
              <a:rPr lang="en-GB" sz="1600" i="1" dirty="0" err="1"/>
              <a:t>sunt</a:t>
            </a:r>
            <a:r>
              <a:rPr lang="en-GB" sz="1600" i="1" dirty="0"/>
              <a:t> </a:t>
            </a:r>
            <a:br>
              <a:rPr lang="en-GB" sz="1600" i="1" dirty="0"/>
            </a:br>
            <a:r>
              <a:rPr lang="en-GB" sz="1600" i="1" dirty="0"/>
              <a:t>   </a:t>
            </a:r>
            <a:r>
              <a:rPr lang="en-GB" sz="1600" dirty="0"/>
              <a:t>V</a:t>
            </a:r>
            <a:r>
              <a:rPr lang="en-GB" sz="1600" i="1" dirty="0"/>
              <a:t>[---]</a:t>
            </a:r>
            <a:r>
              <a:rPr lang="en-GB" sz="1600" dirty="0"/>
              <a:t>CON</a:t>
            </a:r>
            <a:r>
              <a:rPr lang="en-GB" sz="1600" i="1" dirty="0"/>
              <a:t>[---] </a:t>
            </a:r>
            <a:br>
              <a:rPr lang="en-GB" sz="1600" i="1" dirty="0"/>
            </a:br>
            <a:r>
              <a:rPr lang="en-GB" sz="1600" baseline="30000" dirty="0"/>
              <a:t>10</a:t>
            </a:r>
            <a:r>
              <a:rPr lang="en-GB" sz="1600" i="1" dirty="0"/>
              <a:t> </a:t>
            </a:r>
            <a:r>
              <a:rPr lang="en-GB" sz="1600" i="1" dirty="0" err="1"/>
              <a:t>uoti</a:t>
            </a:r>
            <a:r>
              <a:rPr lang="en-GB" sz="1600" i="1" dirty="0"/>
              <a:t> com[</a:t>
            </a:r>
            <a:r>
              <a:rPr lang="en-GB" sz="1600" i="1" dirty="0" err="1"/>
              <a:t>pos</a:t>
            </a:r>
            <a:r>
              <a:rPr lang="en-GB" sz="1600" i="1" dirty="0"/>
              <a:t>].</a:t>
            </a:r>
            <a:endParaRPr lang="en-GB" sz="1600" dirty="0"/>
          </a:p>
        </p:txBody>
      </p:sp>
      <p:sp>
        <p:nvSpPr>
          <p:cNvPr id="7" name="TextBox 6"/>
          <p:cNvSpPr txBox="1"/>
          <p:nvPr/>
        </p:nvSpPr>
        <p:spPr>
          <a:xfrm>
            <a:off x="2267744" y="6505599"/>
            <a:ext cx="3024336" cy="307777"/>
          </a:xfrm>
          <a:prstGeom prst="rect">
            <a:avLst/>
          </a:prstGeom>
          <a:noFill/>
        </p:spPr>
        <p:txBody>
          <a:bodyPr wrap="square" rtlCol="0">
            <a:spAutoFit/>
          </a:bodyPr>
          <a:lstStyle/>
          <a:p>
            <a:pPr algn="r"/>
            <a:r>
              <a:rPr lang="en-GB" sz="1400" i="1" dirty="0"/>
              <a:t>AE</a:t>
            </a:r>
            <a:r>
              <a:rPr lang="en-GB" sz="1400" dirty="0"/>
              <a:t> 1934, 168; </a:t>
            </a:r>
            <a:r>
              <a:rPr lang="en-GB" sz="1400" i="1" dirty="0"/>
              <a:t>ILN-5.2</a:t>
            </a:r>
            <a:r>
              <a:rPr lang="en-GB" sz="1400" dirty="0"/>
              <a:t>, 549</a:t>
            </a:r>
          </a:p>
        </p:txBody>
      </p:sp>
      <p:sp>
        <p:nvSpPr>
          <p:cNvPr id="8" name="Date Placeholder 7"/>
          <p:cNvSpPr>
            <a:spLocks noGrp="1"/>
          </p:cNvSpPr>
          <p:nvPr>
            <p:ph type="dt" sz="half" idx="10"/>
          </p:nvPr>
        </p:nvSpPr>
        <p:spPr/>
        <p:txBody>
          <a:bodyPr/>
          <a:lstStyle/>
          <a:p>
            <a:fld id="{9E5810E9-A626-4AB5-B48C-D785A415CE44}" type="datetime2">
              <a:rPr lang="en-GB" smtClean="0"/>
              <a:t>Monday, 17 September 2018</a:t>
            </a:fld>
            <a:endParaRPr lang="en-GB" dirty="0"/>
          </a:p>
        </p:txBody>
      </p:sp>
      <p:sp>
        <p:nvSpPr>
          <p:cNvPr id="9" name="Slide Number Placeholder 8"/>
          <p:cNvSpPr>
            <a:spLocks noGrp="1"/>
          </p:cNvSpPr>
          <p:nvPr>
            <p:ph type="sldNum" sz="quarter" idx="12"/>
          </p:nvPr>
        </p:nvSpPr>
        <p:spPr/>
        <p:txBody>
          <a:bodyPr/>
          <a:lstStyle/>
          <a:p>
            <a:fld id="{256EF583-513F-4990-AD70-54BCBF0756F2}" type="slidenum">
              <a:rPr lang="en-GB" smtClean="0"/>
              <a:t>112</a:t>
            </a:fld>
            <a:endParaRPr lang="en-GB" dirty="0"/>
          </a:p>
        </p:txBody>
      </p:sp>
      <p:sp>
        <p:nvSpPr>
          <p:cNvPr id="10" name="Title 1"/>
          <p:cNvSpPr txBox="1">
            <a:spLocks/>
          </p:cNvSpPr>
          <p:nvPr/>
        </p:nvSpPr>
        <p:spPr>
          <a:xfrm>
            <a:off x="0" y="52927"/>
            <a:ext cx="8686800" cy="838200"/>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Vienne and her territory</a:t>
            </a:r>
            <a:endParaRPr lang="en-GB" dirty="0"/>
          </a:p>
        </p:txBody>
      </p:sp>
    </p:spTree>
    <p:extLst>
      <p:ext uri="{BB962C8B-B14F-4D97-AF65-F5344CB8AC3E}">
        <p14:creationId xmlns:p14="http://schemas.microsoft.com/office/powerpoint/2010/main" val="10020742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1" dur="500"/>
                                        <p:tgtEl>
                                          <p:spTgt spid="3">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randombar(horizontal)">
                                      <p:cBhvr>
                                        <p:cTn id="19" dur="500"/>
                                        <p:tgtEl>
                                          <p:spTgt spid="5"/>
                                        </p:tgtEl>
                                      </p:cBhvr>
                                    </p:animEffect>
                                  </p:childTnLst>
                                </p:cTn>
                              </p:par>
                            </p:childTnLst>
                          </p:cTn>
                        </p:par>
                        <p:par>
                          <p:cTn id="20" fill="hold">
                            <p:stCondLst>
                              <p:cond delay="2000"/>
                            </p:stCondLst>
                            <p:childTnLst>
                              <p:par>
                                <p:cTn id="21" presetID="21" presetClass="entr" presetSubtype="1"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heel(1)">
                                      <p:cBhvr>
                                        <p:cTn id="23"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64088" y="1273434"/>
            <a:ext cx="3627592" cy="5328998"/>
          </a:xfrm>
          <a:prstGeom prst="rect">
            <a:avLst/>
          </a:prstGeom>
        </p:spPr>
      </p:pic>
      <p:sp>
        <p:nvSpPr>
          <p:cNvPr id="5" name="TextBox 4"/>
          <p:cNvSpPr txBox="1"/>
          <p:nvPr/>
        </p:nvSpPr>
        <p:spPr>
          <a:xfrm>
            <a:off x="2195736" y="4077072"/>
            <a:ext cx="3600400" cy="1569660"/>
          </a:xfrm>
          <a:prstGeom prst="rect">
            <a:avLst/>
          </a:prstGeom>
          <a:noFill/>
        </p:spPr>
        <p:txBody>
          <a:bodyPr wrap="square" rtlCol="0">
            <a:spAutoFit/>
          </a:bodyPr>
          <a:lstStyle/>
          <a:p>
            <a:r>
              <a:rPr lang="en-GB" sz="1600" i="1" dirty="0"/>
              <a:t>   </a:t>
            </a:r>
            <a:r>
              <a:rPr lang="it-IT" sz="1600" b="1" i="1" dirty="0"/>
              <a:t>Marti </a:t>
            </a:r>
            <a:br>
              <a:rPr lang="it-IT" sz="1600" b="1" i="1" dirty="0"/>
            </a:br>
            <a:r>
              <a:rPr lang="it-IT" sz="1600" i="1" dirty="0"/>
              <a:t>   A(ulus) Isugius A(uli) f(ilius) </a:t>
            </a:r>
            <a:br>
              <a:rPr lang="it-IT" sz="1600" i="1" dirty="0"/>
            </a:br>
            <a:r>
              <a:rPr lang="it-IT" sz="1600" i="1" dirty="0"/>
              <a:t>   Volt(inia) Vaturus </a:t>
            </a:r>
            <a:br>
              <a:rPr lang="it-IT" sz="1600" i="1" dirty="0"/>
            </a:br>
            <a:r>
              <a:rPr lang="it-IT" sz="1600" i="1" dirty="0"/>
              <a:t>   </a:t>
            </a:r>
            <a:r>
              <a:rPr lang="it-IT" sz="1600" b="1" i="1" dirty="0"/>
              <a:t>flamen Aug(usti) </a:t>
            </a:r>
            <a:br>
              <a:rPr lang="it-IT" sz="1600" b="1" i="1" dirty="0"/>
            </a:br>
            <a:r>
              <a:rPr lang="it-IT" sz="1600" baseline="30000" dirty="0"/>
              <a:t>5</a:t>
            </a:r>
            <a:r>
              <a:rPr lang="it-IT" sz="1600" b="1" i="1" dirty="0"/>
              <a:t>  IIuir aerari(i)</a:t>
            </a:r>
            <a:r>
              <a:rPr lang="it-IT" sz="1600" i="1" dirty="0"/>
              <a:t> </a:t>
            </a:r>
            <a:br>
              <a:rPr lang="it-IT" sz="1600" i="1" dirty="0"/>
            </a:br>
            <a:r>
              <a:rPr lang="it-IT" sz="1600" i="1" dirty="0"/>
              <a:t>   ex uoto. </a:t>
            </a:r>
            <a:endParaRPr lang="en-GB" sz="1600" dirty="0"/>
          </a:p>
        </p:txBody>
      </p:sp>
      <p:sp>
        <p:nvSpPr>
          <p:cNvPr id="6" name="TextBox 5"/>
          <p:cNvSpPr txBox="1"/>
          <p:nvPr/>
        </p:nvSpPr>
        <p:spPr>
          <a:xfrm>
            <a:off x="1187624" y="6290156"/>
            <a:ext cx="4176464" cy="523220"/>
          </a:xfrm>
          <a:prstGeom prst="rect">
            <a:avLst/>
          </a:prstGeom>
          <a:noFill/>
        </p:spPr>
        <p:txBody>
          <a:bodyPr wrap="square" rtlCol="0">
            <a:spAutoFit/>
          </a:bodyPr>
          <a:lstStyle/>
          <a:p>
            <a:pPr algn="r"/>
            <a:r>
              <a:rPr lang="en-GB" sz="1400" i="1" dirty="0"/>
              <a:t>CIL</a:t>
            </a:r>
            <a:r>
              <a:rPr lang="en-GB" sz="1400" dirty="0"/>
              <a:t> XII 2349 = </a:t>
            </a:r>
            <a:r>
              <a:rPr lang="en-GB" sz="1400" i="1" dirty="0"/>
              <a:t>CAG </a:t>
            </a:r>
            <a:r>
              <a:rPr lang="en-GB" sz="1400" dirty="0"/>
              <a:t>74, n</a:t>
            </a:r>
            <a:r>
              <a:rPr lang="en-GB" sz="1400" baseline="30000" dirty="0"/>
              <a:t>o</a:t>
            </a:r>
            <a:r>
              <a:rPr lang="en-GB" sz="1400" dirty="0"/>
              <a:t> 208, p. 286-287 (fig. 270) = </a:t>
            </a:r>
            <a:r>
              <a:rPr lang="en-GB" sz="1400" i="1" dirty="0"/>
              <a:t>ILN</a:t>
            </a:r>
            <a:r>
              <a:rPr lang="en-GB" sz="1400" dirty="0"/>
              <a:t>-5.2, 547</a:t>
            </a:r>
          </a:p>
        </p:txBody>
      </p:sp>
      <p:sp>
        <p:nvSpPr>
          <p:cNvPr id="7" name="Date Placeholder 6"/>
          <p:cNvSpPr>
            <a:spLocks noGrp="1"/>
          </p:cNvSpPr>
          <p:nvPr>
            <p:ph type="dt" sz="half" idx="10"/>
          </p:nvPr>
        </p:nvSpPr>
        <p:spPr/>
        <p:txBody>
          <a:bodyPr/>
          <a:lstStyle/>
          <a:p>
            <a:fld id="{CB71C542-C408-4673-AB09-0BA256037685}" type="datetime2">
              <a:rPr lang="en-GB" smtClean="0"/>
              <a:t>Monday, 17 September 2018</a:t>
            </a:fld>
            <a:endParaRPr lang="en-GB" dirty="0"/>
          </a:p>
        </p:txBody>
      </p:sp>
      <p:sp>
        <p:nvSpPr>
          <p:cNvPr id="8" name="Slide Number Placeholder 7"/>
          <p:cNvSpPr>
            <a:spLocks noGrp="1"/>
          </p:cNvSpPr>
          <p:nvPr>
            <p:ph type="sldNum" sz="quarter" idx="12"/>
          </p:nvPr>
        </p:nvSpPr>
        <p:spPr/>
        <p:txBody>
          <a:bodyPr/>
          <a:lstStyle/>
          <a:p>
            <a:fld id="{256EF583-513F-4990-AD70-54BCBF0756F2}" type="slidenum">
              <a:rPr lang="en-GB" smtClean="0"/>
              <a:t>113</a:t>
            </a:fld>
            <a:endParaRPr lang="en-GB" dirty="0"/>
          </a:p>
        </p:txBody>
      </p:sp>
      <p:sp>
        <p:nvSpPr>
          <p:cNvPr id="10" name="Content Placeholder 2"/>
          <p:cNvSpPr>
            <a:spLocks noGrp="1"/>
          </p:cNvSpPr>
          <p:nvPr>
            <p:ph idx="1"/>
          </p:nvPr>
        </p:nvSpPr>
        <p:spPr>
          <a:xfrm>
            <a:off x="304800" y="1554162"/>
            <a:ext cx="4771256" cy="2383771"/>
          </a:xfrm>
        </p:spPr>
        <p:txBody>
          <a:bodyPr>
            <a:normAutofit/>
          </a:bodyPr>
          <a:lstStyle/>
          <a:p>
            <a:r>
              <a:rPr lang="en-GB" sz="2000" dirty="0"/>
              <a:t>Passy (Haute-Savoie)</a:t>
            </a:r>
          </a:p>
          <a:p>
            <a:pPr lvl="1"/>
            <a:r>
              <a:rPr lang="en-GB" sz="1800" b="1" i="1" dirty="0"/>
              <a:t>flamen Augusti </a:t>
            </a:r>
            <a:r>
              <a:rPr lang="en-GB" sz="1800" dirty="0"/>
              <a:t>making dedication to Mars </a:t>
            </a:r>
          </a:p>
          <a:p>
            <a:pPr lvl="1"/>
            <a:r>
              <a:rPr lang="en-GB" sz="1800" dirty="0"/>
              <a:t>Quality of inscription: typical for Vienne and her </a:t>
            </a:r>
            <a:r>
              <a:rPr lang="en-GB" sz="1800" i="1" dirty="0" err="1"/>
              <a:t>civitas</a:t>
            </a:r>
            <a:endParaRPr lang="en-GB" sz="1800" i="1" dirty="0"/>
          </a:p>
        </p:txBody>
      </p:sp>
      <p:sp>
        <p:nvSpPr>
          <p:cNvPr id="9" name="Title 1"/>
          <p:cNvSpPr txBox="1">
            <a:spLocks/>
          </p:cNvSpPr>
          <p:nvPr/>
        </p:nvSpPr>
        <p:spPr>
          <a:xfrm>
            <a:off x="0" y="52927"/>
            <a:ext cx="8686800" cy="838200"/>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Vienne and her territory</a:t>
            </a:r>
            <a:endParaRPr lang="en-GB" dirty="0"/>
          </a:p>
        </p:txBody>
      </p:sp>
    </p:spTree>
    <p:extLst>
      <p:ext uri="{BB962C8B-B14F-4D97-AF65-F5344CB8AC3E}">
        <p14:creationId xmlns:p14="http://schemas.microsoft.com/office/powerpoint/2010/main" val="239684272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rotWithShape="1">
          <a:blip r:embed="rId2">
            <a:extLst>
              <a:ext uri="{28A0092B-C50C-407E-A947-70E740481C1C}">
                <a14:useLocalDpi xmlns:a14="http://schemas.microsoft.com/office/drawing/2010/main" val="0"/>
              </a:ext>
            </a:extLst>
          </a:blip>
          <a:srcRect b="6402"/>
          <a:stretch/>
        </p:blipFill>
        <p:spPr bwMode="auto">
          <a:xfrm>
            <a:off x="1127125" y="1340768"/>
            <a:ext cx="3948931" cy="5328592"/>
          </a:xfrm>
          <a:prstGeom prst="rect">
            <a:avLst/>
          </a:prstGeom>
          <a:ln>
            <a:noFill/>
          </a:ln>
          <a:extLst>
            <a:ext uri="{53640926-AAD7-44D8-BBD7-CCE9431645EC}">
              <a14:shadowObscured xmlns:a14="http://schemas.microsoft.com/office/drawing/2010/main"/>
            </a:ext>
          </a:extLst>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64088" y="1273434"/>
            <a:ext cx="3627592" cy="5328998"/>
          </a:xfrm>
          <a:prstGeom prst="rect">
            <a:avLst/>
          </a:prstGeom>
        </p:spPr>
      </p:pic>
      <p:sp>
        <p:nvSpPr>
          <p:cNvPr id="8" name="TextBox 7"/>
          <p:cNvSpPr txBox="1"/>
          <p:nvPr/>
        </p:nvSpPr>
        <p:spPr>
          <a:xfrm>
            <a:off x="2195736" y="4077072"/>
            <a:ext cx="3600400" cy="1569660"/>
          </a:xfrm>
          <a:prstGeom prst="rect">
            <a:avLst/>
          </a:prstGeom>
          <a:noFill/>
        </p:spPr>
        <p:txBody>
          <a:bodyPr wrap="square" rtlCol="0">
            <a:spAutoFit/>
          </a:bodyPr>
          <a:lstStyle/>
          <a:p>
            <a:r>
              <a:rPr lang="en-GB" sz="1600" i="1" dirty="0"/>
              <a:t>   </a:t>
            </a:r>
            <a:r>
              <a:rPr lang="it-IT" sz="1600" b="1" i="1" dirty="0"/>
              <a:t>Marti </a:t>
            </a:r>
            <a:br>
              <a:rPr lang="it-IT" sz="1600" b="1" i="1" dirty="0"/>
            </a:br>
            <a:r>
              <a:rPr lang="it-IT" sz="1600" i="1" dirty="0"/>
              <a:t>   A(ulus) Isugius A(uli) f(ilius) </a:t>
            </a:r>
            <a:br>
              <a:rPr lang="it-IT" sz="1600" i="1" dirty="0"/>
            </a:br>
            <a:r>
              <a:rPr lang="it-IT" sz="1600" i="1" dirty="0"/>
              <a:t>   Volt(inia) Vaturus </a:t>
            </a:r>
            <a:br>
              <a:rPr lang="it-IT" sz="1600" i="1" dirty="0"/>
            </a:br>
            <a:r>
              <a:rPr lang="it-IT" sz="1600" i="1" dirty="0"/>
              <a:t>   </a:t>
            </a:r>
            <a:r>
              <a:rPr lang="it-IT" sz="1600" b="1" i="1" dirty="0"/>
              <a:t>flamen Aug(usti) </a:t>
            </a:r>
            <a:br>
              <a:rPr lang="it-IT" sz="1600" b="1" i="1" dirty="0"/>
            </a:br>
            <a:r>
              <a:rPr lang="it-IT" sz="1600" baseline="30000" dirty="0"/>
              <a:t>5</a:t>
            </a:r>
            <a:r>
              <a:rPr lang="it-IT" sz="1600" b="1" i="1" dirty="0"/>
              <a:t>  IIuir aerari(i)</a:t>
            </a:r>
            <a:r>
              <a:rPr lang="it-IT" sz="1600" i="1" dirty="0"/>
              <a:t> </a:t>
            </a:r>
            <a:br>
              <a:rPr lang="it-IT" sz="1600" i="1" dirty="0"/>
            </a:br>
            <a:r>
              <a:rPr lang="it-IT" sz="1600" i="1" dirty="0"/>
              <a:t>   ex uoto. </a:t>
            </a:r>
            <a:endParaRPr lang="en-GB" sz="1600" dirty="0"/>
          </a:p>
        </p:txBody>
      </p:sp>
      <p:sp>
        <p:nvSpPr>
          <p:cNvPr id="9" name="TextBox 8"/>
          <p:cNvSpPr txBox="1"/>
          <p:nvPr/>
        </p:nvSpPr>
        <p:spPr>
          <a:xfrm>
            <a:off x="1187624" y="6290156"/>
            <a:ext cx="4176464" cy="523220"/>
          </a:xfrm>
          <a:prstGeom prst="rect">
            <a:avLst/>
          </a:prstGeom>
          <a:noFill/>
        </p:spPr>
        <p:txBody>
          <a:bodyPr wrap="square" rtlCol="0">
            <a:spAutoFit/>
          </a:bodyPr>
          <a:lstStyle/>
          <a:p>
            <a:pPr algn="r"/>
            <a:r>
              <a:rPr lang="en-GB" sz="1400" i="1" dirty="0"/>
              <a:t>CIL</a:t>
            </a:r>
            <a:r>
              <a:rPr lang="en-GB" sz="1400" dirty="0"/>
              <a:t> XII 2349 = </a:t>
            </a:r>
            <a:r>
              <a:rPr lang="en-GB" sz="1400" i="1" dirty="0"/>
              <a:t>CAG </a:t>
            </a:r>
            <a:r>
              <a:rPr lang="en-GB" sz="1400" dirty="0"/>
              <a:t>74, n</a:t>
            </a:r>
            <a:r>
              <a:rPr lang="en-GB" sz="1400" baseline="30000" dirty="0"/>
              <a:t>o</a:t>
            </a:r>
            <a:r>
              <a:rPr lang="en-GB" sz="1400" dirty="0"/>
              <a:t> 208, p. 286-287 (fig. 270) = </a:t>
            </a:r>
            <a:r>
              <a:rPr lang="en-GB" sz="1400" i="1" dirty="0"/>
              <a:t>ILN</a:t>
            </a:r>
            <a:r>
              <a:rPr lang="en-GB" sz="1400" dirty="0"/>
              <a:t>-5.2, 547</a:t>
            </a:r>
          </a:p>
        </p:txBody>
      </p:sp>
      <p:sp>
        <p:nvSpPr>
          <p:cNvPr id="10" name="Date Placeholder 6"/>
          <p:cNvSpPr>
            <a:spLocks noGrp="1"/>
          </p:cNvSpPr>
          <p:nvPr>
            <p:ph type="dt" sz="half" idx="10"/>
          </p:nvPr>
        </p:nvSpPr>
        <p:spPr>
          <a:xfrm>
            <a:off x="6477000" y="76200"/>
            <a:ext cx="2514600" cy="288925"/>
          </a:xfrm>
        </p:spPr>
        <p:txBody>
          <a:bodyPr/>
          <a:lstStyle/>
          <a:p>
            <a:fld id="{CB71C542-C408-4673-AB09-0BA256037685}" type="datetime2">
              <a:rPr lang="en-GB" smtClean="0"/>
              <a:t>Monday, 17 September 2018</a:t>
            </a:fld>
            <a:endParaRPr lang="en-GB" dirty="0"/>
          </a:p>
        </p:txBody>
      </p:sp>
      <p:sp>
        <p:nvSpPr>
          <p:cNvPr id="11" name="Slide Number Placeholder 7"/>
          <p:cNvSpPr>
            <a:spLocks noGrp="1"/>
          </p:cNvSpPr>
          <p:nvPr>
            <p:ph type="sldNum" sz="quarter" idx="12"/>
          </p:nvPr>
        </p:nvSpPr>
        <p:spPr>
          <a:xfrm>
            <a:off x="8229600" y="6473952"/>
            <a:ext cx="758952" cy="246888"/>
          </a:xfrm>
        </p:spPr>
        <p:txBody>
          <a:bodyPr/>
          <a:lstStyle/>
          <a:p>
            <a:fld id="{256EF583-513F-4990-AD70-54BCBF0756F2}" type="slidenum">
              <a:rPr lang="en-GB" smtClean="0"/>
              <a:t>114</a:t>
            </a:fld>
            <a:endParaRPr lang="en-GB" dirty="0"/>
          </a:p>
        </p:txBody>
      </p:sp>
      <p:sp>
        <p:nvSpPr>
          <p:cNvPr id="12" name="Content Placeholder 2"/>
          <p:cNvSpPr>
            <a:spLocks noGrp="1"/>
          </p:cNvSpPr>
          <p:nvPr>
            <p:ph idx="1"/>
          </p:nvPr>
        </p:nvSpPr>
        <p:spPr>
          <a:xfrm>
            <a:off x="304800" y="1554162"/>
            <a:ext cx="4771256" cy="2383771"/>
          </a:xfrm>
        </p:spPr>
        <p:txBody>
          <a:bodyPr>
            <a:normAutofit/>
          </a:bodyPr>
          <a:lstStyle/>
          <a:p>
            <a:r>
              <a:rPr lang="en-GB" sz="2000" dirty="0"/>
              <a:t>Passy (Haute-Savoie)</a:t>
            </a:r>
          </a:p>
          <a:p>
            <a:pPr lvl="1"/>
            <a:r>
              <a:rPr lang="en-GB" sz="1800" b="1" i="1" dirty="0"/>
              <a:t>flamen Augusti </a:t>
            </a:r>
            <a:r>
              <a:rPr lang="en-GB" sz="1800" dirty="0"/>
              <a:t>making dedication to Mars </a:t>
            </a:r>
          </a:p>
          <a:p>
            <a:pPr lvl="1"/>
            <a:r>
              <a:rPr lang="en-GB" sz="1800" dirty="0"/>
              <a:t>Quality of inscription: typical for Vienne and her </a:t>
            </a:r>
            <a:r>
              <a:rPr lang="en-GB" sz="1800" i="1" dirty="0" err="1"/>
              <a:t>civitas</a:t>
            </a:r>
            <a:endParaRPr lang="en-GB" sz="1800" i="1" dirty="0"/>
          </a:p>
        </p:txBody>
      </p:sp>
      <p:sp>
        <p:nvSpPr>
          <p:cNvPr id="14" name="TextBox 13"/>
          <p:cNvSpPr txBox="1"/>
          <p:nvPr/>
        </p:nvSpPr>
        <p:spPr>
          <a:xfrm rot="16200000">
            <a:off x="-1060592" y="4597097"/>
            <a:ext cx="3857653" cy="369332"/>
          </a:xfrm>
          <a:prstGeom prst="rect">
            <a:avLst/>
          </a:prstGeom>
          <a:noFill/>
        </p:spPr>
        <p:txBody>
          <a:bodyPr wrap="square" rtlCol="0">
            <a:spAutoFit/>
          </a:bodyPr>
          <a:lstStyle/>
          <a:p>
            <a:r>
              <a:rPr lang="en-GB" b="1" dirty="0">
                <a:effectLst>
                  <a:outerShdw blurRad="38100" dist="38100" dir="2700000" algn="tl">
                    <a:srgbClr val="000000">
                      <a:alpha val="43137"/>
                    </a:srgbClr>
                  </a:outerShdw>
                </a:effectLst>
              </a:rPr>
              <a:t>Topography / Sacred landscape</a:t>
            </a:r>
          </a:p>
        </p:txBody>
      </p:sp>
      <p:sp>
        <p:nvSpPr>
          <p:cNvPr id="15" name="Title 1"/>
          <p:cNvSpPr txBox="1">
            <a:spLocks/>
          </p:cNvSpPr>
          <p:nvPr/>
        </p:nvSpPr>
        <p:spPr>
          <a:xfrm>
            <a:off x="0" y="52927"/>
            <a:ext cx="8686800" cy="838200"/>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Vienne and her territory</a:t>
            </a:r>
            <a:endParaRPr lang="en-GB" dirty="0"/>
          </a:p>
        </p:txBody>
      </p:sp>
    </p:spTree>
    <p:extLst>
      <p:ext uri="{BB962C8B-B14F-4D97-AF65-F5344CB8AC3E}">
        <p14:creationId xmlns:p14="http://schemas.microsoft.com/office/powerpoint/2010/main" val="20012260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12">
                                            <p:txEl>
                                              <p:pRg st="0" end="0"/>
                                            </p:txEl>
                                          </p:spTgt>
                                        </p:tgtEl>
                                      </p:cBhvr>
                                    </p:animEffect>
                                    <p:set>
                                      <p:cBhvr>
                                        <p:cTn id="7" dur="1" fill="hold">
                                          <p:stCondLst>
                                            <p:cond delay="499"/>
                                          </p:stCondLst>
                                        </p:cTn>
                                        <p:tgtEl>
                                          <p:spTgt spid="12">
                                            <p:txEl>
                                              <p:pRg st="0" end="0"/>
                                            </p:txEl>
                                          </p:spTgt>
                                        </p:tgtEl>
                                        <p:attrNameLst>
                                          <p:attrName>style.visibility</p:attrName>
                                        </p:attrNameLst>
                                      </p:cBhvr>
                                      <p:to>
                                        <p:strVal val="hidden"/>
                                      </p:to>
                                    </p:set>
                                  </p:childTnLst>
                                </p:cTn>
                              </p:par>
                              <p:par>
                                <p:cTn id="8" presetID="14" presetClass="exit" presetSubtype="10" fill="hold" grpId="0" nodeType="withEffect">
                                  <p:stCondLst>
                                    <p:cond delay="0"/>
                                  </p:stCondLst>
                                  <p:childTnLst>
                                    <p:animEffect transition="out" filter="randombar(horizontal)">
                                      <p:cBhvr>
                                        <p:cTn id="9" dur="500"/>
                                        <p:tgtEl>
                                          <p:spTgt spid="12">
                                            <p:txEl>
                                              <p:pRg st="1" end="1"/>
                                            </p:txEl>
                                          </p:spTgt>
                                        </p:tgtEl>
                                      </p:cBhvr>
                                    </p:animEffect>
                                    <p:set>
                                      <p:cBhvr>
                                        <p:cTn id="10" dur="1" fill="hold">
                                          <p:stCondLst>
                                            <p:cond delay="499"/>
                                          </p:stCondLst>
                                        </p:cTn>
                                        <p:tgtEl>
                                          <p:spTgt spid="12">
                                            <p:txEl>
                                              <p:pRg st="1" end="1"/>
                                            </p:txEl>
                                          </p:spTgt>
                                        </p:tgtEl>
                                        <p:attrNameLst>
                                          <p:attrName>style.visibility</p:attrName>
                                        </p:attrNameLst>
                                      </p:cBhvr>
                                      <p:to>
                                        <p:strVal val="hidden"/>
                                      </p:to>
                                    </p:set>
                                  </p:childTnLst>
                                </p:cTn>
                              </p:par>
                              <p:par>
                                <p:cTn id="11" presetID="14" presetClass="exit" presetSubtype="10" fill="hold" grpId="0" nodeType="withEffect">
                                  <p:stCondLst>
                                    <p:cond delay="0"/>
                                  </p:stCondLst>
                                  <p:childTnLst>
                                    <p:animEffect transition="out" filter="randombar(horizontal)">
                                      <p:cBhvr>
                                        <p:cTn id="12" dur="500"/>
                                        <p:tgtEl>
                                          <p:spTgt spid="12">
                                            <p:txEl>
                                              <p:pRg st="2" end="2"/>
                                            </p:txEl>
                                          </p:spTgt>
                                        </p:tgtEl>
                                      </p:cBhvr>
                                    </p:animEffect>
                                    <p:set>
                                      <p:cBhvr>
                                        <p:cTn id="13" dur="1" fill="hold">
                                          <p:stCondLst>
                                            <p:cond delay="499"/>
                                          </p:stCondLst>
                                        </p:cTn>
                                        <p:tgtEl>
                                          <p:spTgt spid="12">
                                            <p:txEl>
                                              <p:pRg st="2" end="2"/>
                                            </p:txEl>
                                          </p:spTgt>
                                        </p:tgtEl>
                                        <p:attrNameLst>
                                          <p:attrName>style.visibility</p:attrName>
                                        </p:attrNameLst>
                                      </p:cBhvr>
                                      <p:to>
                                        <p:strVal val="hidden"/>
                                      </p:to>
                                    </p:set>
                                  </p:childTnLst>
                                </p:cTn>
                              </p:par>
                              <p:par>
                                <p:cTn id="14" presetID="14" presetClass="exit" presetSubtype="10" fill="hold" grpId="0" nodeType="withEffect">
                                  <p:stCondLst>
                                    <p:cond delay="0"/>
                                  </p:stCondLst>
                                  <p:childTnLst>
                                    <p:animEffect transition="out" filter="randombar(horizontal)">
                                      <p:cBhvr>
                                        <p:cTn id="15" dur="500"/>
                                        <p:tgtEl>
                                          <p:spTgt spid="8"/>
                                        </p:tgtEl>
                                      </p:cBhvr>
                                    </p:animEffect>
                                    <p:set>
                                      <p:cBhvr>
                                        <p:cTn id="16" dur="1" fill="hold">
                                          <p:stCondLst>
                                            <p:cond delay="499"/>
                                          </p:stCondLst>
                                        </p:cTn>
                                        <p:tgtEl>
                                          <p:spTgt spid="8"/>
                                        </p:tgtEl>
                                        <p:attrNameLst>
                                          <p:attrName>style.visibility</p:attrName>
                                        </p:attrNameLst>
                                      </p:cBhvr>
                                      <p:to>
                                        <p:strVal val="hidden"/>
                                      </p:to>
                                    </p:set>
                                  </p:childTnLst>
                                </p:cTn>
                              </p:par>
                              <p:par>
                                <p:cTn id="17" presetID="14" presetClass="exit" presetSubtype="10" fill="hold" grpId="0" nodeType="withEffect">
                                  <p:stCondLst>
                                    <p:cond delay="0"/>
                                  </p:stCondLst>
                                  <p:childTnLst>
                                    <p:animEffect transition="out" filter="randombar(horizontal)">
                                      <p:cBhvr>
                                        <p:cTn id="18" dur="500"/>
                                        <p:tgtEl>
                                          <p:spTgt spid="9"/>
                                        </p:tgtEl>
                                      </p:cBhvr>
                                    </p:animEffect>
                                    <p:set>
                                      <p:cBhvr>
                                        <p:cTn id="19" dur="1" fill="hold">
                                          <p:stCondLst>
                                            <p:cond delay="499"/>
                                          </p:stCondLst>
                                        </p:cTn>
                                        <p:tgtEl>
                                          <p:spTgt spid="9"/>
                                        </p:tgtEl>
                                        <p:attrNameLst>
                                          <p:attrName>style.visibility</p:attrName>
                                        </p:attrNameLst>
                                      </p:cBhvr>
                                      <p:to>
                                        <p:strVal val="hidden"/>
                                      </p:to>
                                    </p:set>
                                  </p:childTnLst>
                                </p:cTn>
                              </p:par>
                            </p:childTnLst>
                          </p:cTn>
                        </p:par>
                        <p:par>
                          <p:cTn id="20" fill="hold">
                            <p:stCondLst>
                              <p:cond delay="500"/>
                            </p:stCondLst>
                            <p:childTnLst>
                              <p:par>
                                <p:cTn id="21" presetID="14" presetClass="entr" presetSubtype="10" fill="hold" nodeType="afterEffect">
                                  <p:stCondLst>
                                    <p:cond delay="250"/>
                                  </p:stCondLst>
                                  <p:childTnLst>
                                    <p:set>
                                      <p:cBhvr>
                                        <p:cTn id="22" dur="1" fill="hold">
                                          <p:stCondLst>
                                            <p:cond delay="0"/>
                                          </p:stCondLst>
                                        </p:cTn>
                                        <p:tgtEl>
                                          <p:spTgt spid="13"/>
                                        </p:tgtEl>
                                        <p:attrNameLst>
                                          <p:attrName>style.visibility</p:attrName>
                                        </p:attrNameLst>
                                      </p:cBhvr>
                                      <p:to>
                                        <p:strVal val="visible"/>
                                      </p:to>
                                    </p:set>
                                    <p:animEffect transition="in" filter="randombar(horizontal)">
                                      <p:cBhvr>
                                        <p:cTn id="23" dur="500"/>
                                        <p:tgtEl>
                                          <p:spTgt spid="13"/>
                                        </p:tgtEl>
                                      </p:cBhvr>
                                    </p:animEffect>
                                  </p:childTnLst>
                                </p:cTn>
                              </p:par>
                            </p:childTnLst>
                          </p:cTn>
                        </p:par>
                        <p:par>
                          <p:cTn id="24" fill="hold">
                            <p:stCondLst>
                              <p:cond delay="1250"/>
                            </p:stCondLst>
                            <p:childTnLst>
                              <p:par>
                                <p:cTn id="25" presetID="14" presetClass="entr" presetSubtype="10"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randombar(horizontal)">
                                      <p:cBhvr>
                                        <p:cTn id="2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2" grpId="0" build="p"/>
      <p:bldP spid="14" grpId="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304800" y="457200"/>
            <a:ext cx="8686800" cy="838200"/>
          </a:xfrm>
        </p:spPr>
        <p:txBody>
          <a:bodyPr/>
          <a:lstStyle/>
          <a:p>
            <a:r>
              <a:rPr lang="en-GB" dirty="0"/>
              <a:t>Vienne and her territory</a:t>
            </a:r>
          </a:p>
        </p:txBody>
      </p:sp>
      <p:sp>
        <p:nvSpPr>
          <p:cNvPr id="9" name="Date Placeholder 3"/>
          <p:cNvSpPr>
            <a:spLocks noGrp="1"/>
          </p:cNvSpPr>
          <p:nvPr>
            <p:ph type="dt" sz="half" idx="10"/>
          </p:nvPr>
        </p:nvSpPr>
        <p:spPr>
          <a:xfrm>
            <a:off x="6477000" y="76200"/>
            <a:ext cx="2514600" cy="288925"/>
          </a:xfrm>
        </p:spPr>
        <p:txBody>
          <a:bodyPr/>
          <a:lstStyle/>
          <a:p>
            <a:fld id="{8E4A696A-8B7C-427B-88A3-138C38FCA5B6}" type="datetime2">
              <a:rPr lang="en-GB" smtClean="0"/>
              <a:t>Monday, 17 September 2018</a:t>
            </a:fld>
            <a:endParaRPr lang="en-GB" dirty="0"/>
          </a:p>
        </p:txBody>
      </p:sp>
      <p:sp>
        <p:nvSpPr>
          <p:cNvPr id="10" name="Slide Number Placeholder 4"/>
          <p:cNvSpPr>
            <a:spLocks noGrp="1"/>
          </p:cNvSpPr>
          <p:nvPr>
            <p:ph type="sldNum" sz="quarter" idx="12"/>
          </p:nvPr>
        </p:nvSpPr>
        <p:spPr>
          <a:xfrm>
            <a:off x="8229600" y="6473952"/>
            <a:ext cx="758952" cy="246888"/>
          </a:xfrm>
        </p:spPr>
        <p:txBody>
          <a:bodyPr/>
          <a:lstStyle/>
          <a:p>
            <a:fld id="{256EF583-513F-4990-AD70-54BCBF0756F2}" type="slidenum">
              <a:rPr lang="en-GB" smtClean="0"/>
              <a:t>115</a:t>
            </a:fld>
            <a:endParaRPr lang="en-GB" dirty="0"/>
          </a:p>
        </p:txBody>
      </p:sp>
      <p:sp>
        <p:nvSpPr>
          <p:cNvPr id="12" name="Content Placeholder 2"/>
          <p:cNvSpPr>
            <a:spLocks noGrp="1"/>
          </p:cNvSpPr>
          <p:nvPr>
            <p:ph idx="1"/>
          </p:nvPr>
        </p:nvSpPr>
        <p:spPr>
          <a:xfrm>
            <a:off x="107504" y="1554162"/>
            <a:ext cx="5256584" cy="5241753"/>
          </a:xfrm>
        </p:spPr>
        <p:txBody>
          <a:bodyPr>
            <a:normAutofit/>
          </a:bodyPr>
          <a:lstStyle/>
          <a:p>
            <a:r>
              <a:rPr lang="en-GB" sz="2000" dirty="0"/>
              <a:t>High-quality of inscriptions </a:t>
            </a:r>
          </a:p>
          <a:p>
            <a:r>
              <a:rPr lang="en-GB" sz="2000" dirty="0"/>
              <a:t>Hardly any anepigraphic altars</a:t>
            </a:r>
            <a:br>
              <a:rPr lang="en-GB" sz="2000" dirty="0"/>
            </a:br>
            <a:r>
              <a:rPr lang="en-GB" sz="2000" dirty="0"/>
              <a:t>or anonymous dedications</a:t>
            </a:r>
          </a:p>
          <a:p>
            <a:r>
              <a:rPr lang="en-GB" sz="2000" dirty="0"/>
              <a:t>Epigraphy dominated by elites,</a:t>
            </a:r>
            <a:br>
              <a:rPr lang="en-GB" sz="2000" dirty="0"/>
            </a:br>
            <a:r>
              <a:rPr lang="en-GB" sz="2000" dirty="0"/>
              <a:t>notably magistrates and priests</a:t>
            </a:r>
          </a:p>
          <a:p>
            <a:r>
              <a:rPr lang="en-GB" sz="2000" dirty="0"/>
              <a:t>Highly organised cults in </a:t>
            </a:r>
            <a:br>
              <a:rPr lang="en-GB" sz="2000" dirty="0"/>
            </a:br>
            <a:r>
              <a:rPr lang="en-GB" sz="2000" dirty="0"/>
              <a:t>Vienne and across her territory</a:t>
            </a:r>
          </a:p>
          <a:p>
            <a:r>
              <a:rPr lang="en-GB" sz="2000" dirty="0"/>
              <a:t>Most dedications by </a:t>
            </a:r>
            <a:br>
              <a:rPr lang="en-GB" sz="2000" dirty="0"/>
            </a:br>
            <a:r>
              <a:rPr lang="en-GB" sz="2000" dirty="0"/>
              <a:t>priests, magistrates, </a:t>
            </a:r>
            <a:br>
              <a:rPr lang="en-GB" sz="2000" dirty="0"/>
            </a:br>
            <a:r>
              <a:rPr lang="en-GB" sz="2000" i="1" dirty="0"/>
              <a:t>praefecti pagi</a:t>
            </a:r>
            <a:r>
              <a:rPr lang="en-GB" sz="2000" dirty="0"/>
              <a:t>, </a:t>
            </a:r>
            <a:r>
              <a:rPr lang="en-GB" sz="2000" i="1" dirty="0"/>
              <a:t>patroni</a:t>
            </a:r>
            <a:r>
              <a:rPr lang="en-GB" sz="2000" dirty="0"/>
              <a:t>, </a:t>
            </a:r>
          </a:p>
          <a:p>
            <a:r>
              <a:rPr lang="en-GB" sz="2000" dirty="0"/>
              <a:t>Specific priest for Vienne: </a:t>
            </a:r>
            <a:br>
              <a:rPr lang="en-GB" sz="2000" dirty="0"/>
            </a:br>
            <a:r>
              <a:rPr lang="en-GB" sz="2000" i="1" dirty="0"/>
              <a:t>flamen Martis</a:t>
            </a:r>
            <a:r>
              <a:rPr lang="en-GB" sz="2000" dirty="0"/>
              <a:t>, </a:t>
            </a:r>
            <a:br>
              <a:rPr lang="en-GB" sz="2000" dirty="0"/>
            </a:br>
            <a:r>
              <a:rPr lang="en-GB" sz="2000" i="1" dirty="0"/>
              <a:t>sacerdos </a:t>
            </a:r>
            <a:r>
              <a:rPr lang="en-GB" sz="2000" i="1" dirty="0" err="1"/>
              <a:t>Mercuri</a:t>
            </a:r>
            <a:r>
              <a:rPr lang="en-GB" sz="2000" i="1" dirty="0"/>
              <a:t>,…</a:t>
            </a:r>
          </a:p>
          <a:p>
            <a:r>
              <a:rPr lang="en-GB" sz="2000" dirty="0">
                <a:effectLst>
                  <a:outerShdw blurRad="38100" dist="38100" dir="2700000" algn="tl">
                    <a:srgbClr val="000000">
                      <a:alpha val="43137"/>
                    </a:srgbClr>
                  </a:outerShdw>
                </a:effectLst>
              </a:rPr>
              <a:t>Many dedications </a:t>
            </a:r>
            <a:br>
              <a:rPr lang="en-GB" sz="2000" dirty="0">
                <a:effectLst>
                  <a:outerShdw blurRad="38100" dist="38100" dir="2700000" algn="tl">
                    <a:srgbClr val="000000">
                      <a:alpha val="43137"/>
                    </a:srgbClr>
                  </a:outerShdw>
                </a:effectLst>
              </a:rPr>
            </a:br>
            <a:r>
              <a:rPr lang="en-GB" sz="2000" dirty="0">
                <a:solidFill>
                  <a:srgbClr val="FFFF00"/>
                </a:solidFill>
                <a:effectLst>
                  <a:outerShdw blurRad="38100" dist="38100" dir="2700000" algn="tl">
                    <a:srgbClr val="000000">
                      <a:alpha val="43137"/>
                    </a:srgbClr>
                  </a:outerShdw>
                </a:effectLst>
              </a:rPr>
              <a:t>ex </a:t>
            </a:r>
            <a:r>
              <a:rPr lang="en-GB" sz="2000" i="1" dirty="0">
                <a:solidFill>
                  <a:srgbClr val="FFFF00"/>
                </a:solidFill>
                <a:effectLst>
                  <a:outerShdw blurRad="38100" dist="38100" dir="2700000" algn="tl">
                    <a:srgbClr val="000000">
                      <a:alpha val="43137"/>
                    </a:srgbClr>
                  </a:outerShdw>
                </a:effectLst>
              </a:rPr>
              <a:t>stipe </a:t>
            </a:r>
            <a:r>
              <a:rPr lang="en-GB" sz="2000" i="1" dirty="0" err="1">
                <a:solidFill>
                  <a:srgbClr val="FFFF00"/>
                </a:solidFill>
                <a:effectLst>
                  <a:outerShdw blurRad="38100" dist="38100" dir="2700000" algn="tl">
                    <a:srgbClr val="000000">
                      <a:alpha val="43137"/>
                    </a:srgbClr>
                  </a:outerShdw>
                </a:effectLst>
              </a:rPr>
              <a:t>annua</a:t>
            </a:r>
            <a:endParaRPr lang="en-GB" sz="2000" i="1" dirty="0">
              <a:solidFill>
                <a:srgbClr val="FFFF00"/>
              </a:solidFill>
              <a:effectLst>
                <a:outerShdw blurRad="38100" dist="38100" dir="2700000" algn="tl">
                  <a:srgbClr val="000000">
                    <a:alpha val="43137"/>
                  </a:srgbClr>
                </a:outerShdw>
              </a:effectLst>
            </a:endParaRPr>
          </a:p>
          <a:p>
            <a:endParaRPr lang="en-GB" sz="2000" dirty="0"/>
          </a:p>
          <a:p>
            <a:endParaRPr lang="en-GB" sz="2000" i="1" dirty="0"/>
          </a:p>
          <a:p>
            <a:endParaRPr lang="en-GB" sz="2000" dirty="0"/>
          </a:p>
          <a:p>
            <a:pPr lvl="1"/>
            <a:endParaRPr lang="en-GB" sz="1800" dirty="0"/>
          </a:p>
        </p:txBody>
      </p:sp>
      <p:graphicFrame>
        <p:nvGraphicFramePr>
          <p:cNvPr id="13" name="Table 12"/>
          <p:cNvGraphicFramePr>
            <a:graphicFrameLocks noGrp="1"/>
          </p:cNvGraphicFramePr>
          <p:nvPr>
            <p:extLst>
              <p:ext uri="{D42A27DB-BD31-4B8C-83A1-F6EECF244321}">
                <p14:modId xmlns:p14="http://schemas.microsoft.com/office/powerpoint/2010/main" val="3169889122"/>
              </p:ext>
            </p:extLst>
          </p:nvPr>
        </p:nvGraphicFramePr>
        <p:xfrm>
          <a:off x="1547664" y="18332"/>
          <a:ext cx="7596337" cy="6897008"/>
        </p:xfrm>
        <a:graphic>
          <a:graphicData uri="http://schemas.openxmlformats.org/drawingml/2006/table">
            <a:tbl>
              <a:tblPr firstRow="1" firstCol="1" bandRow="1">
                <a:tableStyleId>{5C22544A-7EE6-4342-B048-85BDC9FD1C3A}</a:tableStyleId>
              </a:tblPr>
              <a:tblGrid>
                <a:gridCol w="3312368">
                  <a:extLst>
                    <a:ext uri="{9D8B030D-6E8A-4147-A177-3AD203B41FA5}">
                      <a16:colId xmlns:a16="http://schemas.microsoft.com/office/drawing/2014/main" val="20000"/>
                    </a:ext>
                  </a:extLst>
                </a:gridCol>
                <a:gridCol w="1440160">
                  <a:extLst>
                    <a:ext uri="{9D8B030D-6E8A-4147-A177-3AD203B41FA5}">
                      <a16:colId xmlns:a16="http://schemas.microsoft.com/office/drawing/2014/main" val="20001"/>
                    </a:ext>
                  </a:extLst>
                </a:gridCol>
                <a:gridCol w="1440160">
                  <a:extLst>
                    <a:ext uri="{9D8B030D-6E8A-4147-A177-3AD203B41FA5}">
                      <a16:colId xmlns:a16="http://schemas.microsoft.com/office/drawing/2014/main" val="20002"/>
                    </a:ext>
                  </a:extLst>
                </a:gridCol>
                <a:gridCol w="1403649">
                  <a:extLst>
                    <a:ext uri="{9D8B030D-6E8A-4147-A177-3AD203B41FA5}">
                      <a16:colId xmlns:a16="http://schemas.microsoft.com/office/drawing/2014/main" val="20003"/>
                    </a:ext>
                  </a:extLst>
                </a:gridCol>
              </a:tblGrid>
              <a:tr h="149577">
                <a:tc>
                  <a:txBody>
                    <a:bodyPr/>
                    <a:lstStyle/>
                    <a:p>
                      <a:pPr>
                        <a:spcAft>
                          <a:spcPts val="600"/>
                        </a:spcAft>
                      </a:pPr>
                      <a:r>
                        <a:rPr lang="en-GB" sz="1000" cap="small" dirty="0">
                          <a:effectLst/>
                        </a:rPr>
                        <a:t>Deities</a:t>
                      </a:r>
                      <a:r>
                        <a:rPr lang="en-GB" sz="1000" dirty="0">
                          <a:effectLst/>
                        </a:rPr>
                        <a:t> / Text of inscription </a:t>
                      </a:r>
                      <a:endParaRPr lang="en-GB" sz="1100" dirty="0">
                        <a:effectLst/>
                        <a:latin typeface="Times New Roman"/>
                        <a:ea typeface="Times New Roman"/>
                      </a:endParaRPr>
                    </a:p>
                  </a:txBody>
                  <a:tcPr marL="42878" marR="42878" marT="0" marB="0" anchor="b"/>
                </a:tc>
                <a:tc>
                  <a:txBody>
                    <a:bodyPr/>
                    <a:lstStyle/>
                    <a:p>
                      <a:pPr>
                        <a:spcAft>
                          <a:spcPts val="600"/>
                        </a:spcAft>
                      </a:pPr>
                      <a:r>
                        <a:rPr lang="en-GB" sz="1000">
                          <a:effectLst/>
                        </a:rPr>
                        <a:t>Priesthood</a:t>
                      </a:r>
                      <a:endParaRPr lang="en-GB" sz="1100">
                        <a:effectLst/>
                        <a:latin typeface="Times New Roman"/>
                        <a:ea typeface="Times New Roman"/>
                      </a:endParaRPr>
                    </a:p>
                  </a:txBody>
                  <a:tcPr marL="42878" marR="42878" marT="0" marB="0" anchor="b"/>
                </a:tc>
                <a:tc>
                  <a:txBody>
                    <a:bodyPr/>
                    <a:lstStyle/>
                    <a:p>
                      <a:pPr>
                        <a:spcAft>
                          <a:spcPts val="600"/>
                        </a:spcAft>
                      </a:pPr>
                      <a:r>
                        <a:rPr lang="en-GB" sz="1000" cap="small">
                          <a:effectLst/>
                        </a:rPr>
                        <a:t>Civitas</a:t>
                      </a:r>
                      <a:r>
                        <a:rPr lang="en-GB" sz="1000">
                          <a:effectLst/>
                        </a:rPr>
                        <a:t>, Place</a:t>
                      </a:r>
                      <a:endParaRPr lang="en-GB" sz="1100">
                        <a:effectLst/>
                        <a:latin typeface="Times New Roman"/>
                        <a:ea typeface="Times New Roman"/>
                      </a:endParaRPr>
                    </a:p>
                  </a:txBody>
                  <a:tcPr marL="42878" marR="42878" marT="0" marB="0" anchor="b"/>
                </a:tc>
                <a:tc>
                  <a:txBody>
                    <a:bodyPr/>
                    <a:lstStyle/>
                    <a:p>
                      <a:pPr>
                        <a:spcAft>
                          <a:spcPts val="600"/>
                        </a:spcAft>
                      </a:pPr>
                      <a:r>
                        <a:rPr lang="en-GB" sz="1000">
                          <a:effectLst/>
                        </a:rPr>
                        <a:t>Reference</a:t>
                      </a:r>
                      <a:endParaRPr lang="en-GB" sz="1100">
                        <a:effectLst/>
                        <a:latin typeface="Times New Roman"/>
                        <a:ea typeface="Times New Roman"/>
                      </a:endParaRPr>
                    </a:p>
                  </a:txBody>
                  <a:tcPr marL="42878" marR="42878" marT="0" marB="0" anchor="b"/>
                </a:tc>
                <a:extLst>
                  <a:ext uri="{0D108BD9-81ED-4DB2-BD59-A6C34878D82A}">
                    <a16:rowId xmlns:a16="http://schemas.microsoft.com/office/drawing/2014/main" val="10000"/>
                  </a:ext>
                </a:extLst>
              </a:tr>
              <a:tr h="688155">
                <a:tc>
                  <a:txBody>
                    <a:bodyPr/>
                    <a:lstStyle/>
                    <a:p>
                      <a:pPr>
                        <a:spcAft>
                          <a:spcPts val="600"/>
                        </a:spcAft>
                      </a:pPr>
                      <a:r>
                        <a:rPr lang="de-DE" sz="1000">
                          <a:effectLst/>
                        </a:rPr>
                        <a:t>?</a:t>
                      </a:r>
                      <a:endParaRPr lang="en-GB" sz="1100">
                        <a:effectLst/>
                      </a:endParaRPr>
                    </a:p>
                    <a:p>
                      <a:pPr>
                        <a:spcAft>
                          <a:spcPts val="600"/>
                        </a:spcAft>
                      </a:pPr>
                      <a:r>
                        <a:rPr lang="de-DE" sz="1000">
                          <a:effectLst/>
                        </a:rPr>
                        <a:t>Anno | Imp(eratoris) Caes(aris) Neruae | Traiani Aug(usti) | Germanici IIII | Q(uinti) Articulei Paeti | co(n)s(ulum) | pontif(ices) ex stipe</a:t>
                      </a:r>
                      <a:endParaRPr lang="en-GB" sz="1100">
                        <a:effectLst/>
                        <a:latin typeface="Times New Roman"/>
                        <a:ea typeface="Times New Roman"/>
                      </a:endParaRPr>
                    </a:p>
                  </a:txBody>
                  <a:tcPr marL="42878" marR="42878" marT="0" marB="0" anchor="b"/>
                </a:tc>
                <a:tc>
                  <a:txBody>
                    <a:bodyPr/>
                    <a:lstStyle/>
                    <a:p>
                      <a:pPr>
                        <a:spcAft>
                          <a:spcPts val="600"/>
                        </a:spcAft>
                      </a:pPr>
                      <a:r>
                        <a:rPr lang="en-GB" sz="1400" b="1" dirty="0">
                          <a:effectLst/>
                        </a:rPr>
                        <a:t>pontifices</a:t>
                      </a:r>
                      <a:endParaRPr lang="en-GB" sz="1100" b="1" dirty="0">
                        <a:effectLst/>
                        <a:latin typeface="Times New Roman"/>
                        <a:ea typeface="Times New Roman"/>
                      </a:endParaRPr>
                    </a:p>
                  </a:txBody>
                  <a:tcPr marL="42878" marR="42878" marT="0" marB="0" anchor="b"/>
                </a:tc>
                <a:tc>
                  <a:txBody>
                    <a:bodyPr/>
                    <a:lstStyle/>
                    <a:p>
                      <a:pPr>
                        <a:spcAft>
                          <a:spcPts val="600"/>
                        </a:spcAft>
                      </a:pPr>
                      <a:r>
                        <a:rPr lang="en-GB" sz="1000" cap="small">
                          <a:effectLst/>
                        </a:rPr>
                        <a:t>Vienna</a:t>
                      </a:r>
                      <a:r>
                        <a:rPr lang="en-GB" sz="1000">
                          <a:effectLst/>
                        </a:rPr>
                        <a:t>, Vienne</a:t>
                      </a:r>
                      <a:endParaRPr lang="en-GB" sz="1100">
                        <a:effectLst/>
                        <a:latin typeface="Times New Roman"/>
                        <a:ea typeface="Times New Roman"/>
                      </a:endParaRPr>
                    </a:p>
                  </a:txBody>
                  <a:tcPr marL="42878" marR="42878" marT="0" marB="0" anchor="b"/>
                </a:tc>
                <a:tc>
                  <a:txBody>
                    <a:bodyPr/>
                    <a:lstStyle/>
                    <a:p>
                      <a:pPr>
                        <a:spcAft>
                          <a:spcPts val="600"/>
                        </a:spcAft>
                      </a:pPr>
                      <a:r>
                        <a:rPr lang="en-GB" sz="1000">
                          <a:effectLst/>
                        </a:rPr>
                        <a:t>CIL XII 1839 (add. p. 828) = ILN-5.1, 30.</a:t>
                      </a:r>
                      <a:endParaRPr lang="en-GB" sz="1100">
                        <a:effectLst/>
                        <a:latin typeface="Times New Roman"/>
                        <a:ea typeface="Times New Roman"/>
                      </a:endParaRPr>
                    </a:p>
                  </a:txBody>
                  <a:tcPr marL="42878" marR="42878" marT="0" marB="0" anchor="b"/>
                </a:tc>
                <a:extLst>
                  <a:ext uri="{0D108BD9-81ED-4DB2-BD59-A6C34878D82A}">
                    <a16:rowId xmlns:a16="http://schemas.microsoft.com/office/drawing/2014/main" val="10001"/>
                  </a:ext>
                </a:extLst>
              </a:tr>
              <a:tr h="570185">
                <a:tc>
                  <a:txBody>
                    <a:bodyPr/>
                    <a:lstStyle/>
                    <a:p>
                      <a:pPr>
                        <a:spcAft>
                          <a:spcPts val="600"/>
                        </a:spcAft>
                      </a:pPr>
                      <a:r>
                        <a:rPr lang="it-IT" sz="1000">
                          <a:effectLst/>
                        </a:rPr>
                        <a:t>?</a:t>
                      </a:r>
                      <a:endParaRPr lang="en-GB" sz="1100">
                        <a:effectLst/>
                      </a:endParaRPr>
                    </a:p>
                    <a:p>
                      <a:pPr>
                        <a:spcAft>
                          <a:spcPts val="600"/>
                        </a:spcAft>
                      </a:pPr>
                      <a:r>
                        <a:rPr lang="it-IT" sz="1000">
                          <a:effectLst/>
                        </a:rPr>
                        <a:t>Anno | [C(ai)] Calpurn(i) Pison[is] | M(arci) Vettii Bolan[i] | co(n)s(ulum) | pontif(ices) ex stipe</a:t>
                      </a:r>
                      <a:endParaRPr lang="en-GB" sz="1100">
                        <a:effectLst/>
                        <a:latin typeface="Times New Roman"/>
                        <a:ea typeface="Times New Roman"/>
                      </a:endParaRPr>
                    </a:p>
                  </a:txBody>
                  <a:tcPr marL="42878" marR="42878" marT="0" marB="0" anchor="b"/>
                </a:tc>
                <a:tc>
                  <a:txBody>
                    <a:bodyPr/>
                    <a:lstStyle/>
                    <a:p>
                      <a:pPr>
                        <a:spcAft>
                          <a:spcPts val="600"/>
                        </a:spcAft>
                      </a:pPr>
                      <a:r>
                        <a:rPr lang="it-IT" sz="1400" b="1" dirty="0">
                          <a:effectLst/>
                        </a:rPr>
                        <a:t>pontifices</a:t>
                      </a:r>
                      <a:endParaRPr lang="en-GB" sz="1600" b="1" dirty="0">
                        <a:effectLst/>
                        <a:latin typeface="Times New Roman"/>
                        <a:ea typeface="Times New Roman"/>
                      </a:endParaRPr>
                    </a:p>
                  </a:txBody>
                  <a:tcPr marL="42878" marR="42878" marT="0" marB="0" anchor="b"/>
                </a:tc>
                <a:tc>
                  <a:txBody>
                    <a:bodyPr/>
                    <a:lstStyle/>
                    <a:p>
                      <a:pPr>
                        <a:spcAft>
                          <a:spcPts val="600"/>
                        </a:spcAft>
                      </a:pPr>
                      <a:r>
                        <a:rPr lang="en-GB" sz="1000" cap="small">
                          <a:effectLst/>
                        </a:rPr>
                        <a:t>Vienna</a:t>
                      </a:r>
                      <a:r>
                        <a:rPr lang="en-GB" sz="1000">
                          <a:effectLst/>
                        </a:rPr>
                        <a:t>, </a:t>
                      </a:r>
                      <a:r>
                        <a:rPr lang="it-IT" sz="1000">
                          <a:effectLst/>
                        </a:rPr>
                        <a:t>Vienne</a:t>
                      </a:r>
                      <a:endParaRPr lang="en-GB" sz="1100">
                        <a:effectLst/>
                        <a:latin typeface="Times New Roman"/>
                        <a:ea typeface="Times New Roman"/>
                      </a:endParaRPr>
                    </a:p>
                  </a:txBody>
                  <a:tcPr marL="42878" marR="42878" marT="0" marB="0" anchor="b"/>
                </a:tc>
                <a:tc>
                  <a:txBody>
                    <a:bodyPr/>
                    <a:lstStyle/>
                    <a:p>
                      <a:pPr>
                        <a:spcAft>
                          <a:spcPts val="600"/>
                        </a:spcAft>
                      </a:pPr>
                      <a:r>
                        <a:rPr lang="it-IT" sz="1000">
                          <a:effectLst/>
                        </a:rPr>
                        <a:t>CIL XII 1840 = ILN-5.1, 31</a:t>
                      </a:r>
                      <a:endParaRPr lang="en-GB" sz="1100">
                        <a:effectLst/>
                        <a:latin typeface="Times New Roman"/>
                        <a:ea typeface="Times New Roman"/>
                      </a:endParaRPr>
                    </a:p>
                  </a:txBody>
                  <a:tcPr marL="42878" marR="42878" marT="0" marB="0" anchor="b"/>
                </a:tc>
                <a:extLst>
                  <a:ext uri="{0D108BD9-81ED-4DB2-BD59-A6C34878D82A}">
                    <a16:rowId xmlns:a16="http://schemas.microsoft.com/office/drawing/2014/main" val="10002"/>
                  </a:ext>
                </a:extLst>
              </a:tr>
              <a:tr h="408694">
                <a:tc>
                  <a:txBody>
                    <a:bodyPr/>
                    <a:lstStyle/>
                    <a:p>
                      <a:pPr>
                        <a:spcAft>
                          <a:spcPts val="600"/>
                        </a:spcAft>
                      </a:pPr>
                      <a:r>
                        <a:rPr lang="de-DE" sz="1000">
                          <a:effectLst/>
                        </a:rPr>
                        <a:t>?</a:t>
                      </a:r>
                      <a:endParaRPr lang="en-GB" sz="1100">
                        <a:effectLst/>
                      </a:endParaRPr>
                    </a:p>
                    <a:p>
                      <a:pPr>
                        <a:spcAft>
                          <a:spcPts val="600"/>
                        </a:spcAft>
                      </a:pPr>
                      <a:r>
                        <a:rPr lang="de-DE" sz="1000">
                          <a:effectLst/>
                        </a:rPr>
                        <a:t>[---] | ponti[fices] | ex [stipe]</a:t>
                      </a:r>
                      <a:endParaRPr lang="en-GB" sz="1100">
                        <a:effectLst/>
                        <a:latin typeface="Times New Roman"/>
                        <a:ea typeface="Times New Roman"/>
                      </a:endParaRPr>
                    </a:p>
                  </a:txBody>
                  <a:tcPr marL="42878" marR="42878" marT="0" marB="0" anchor="b"/>
                </a:tc>
                <a:tc>
                  <a:txBody>
                    <a:bodyPr/>
                    <a:lstStyle/>
                    <a:p>
                      <a:pPr>
                        <a:spcAft>
                          <a:spcPts val="600"/>
                        </a:spcAft>
                      </a:pPr>
                      <a:r>
                        <a:rPr lang="en-GB" sz="1400" b="1" dirty="0">
                          <a:effectLst/>
                        </a:rPr>
                        <a:t>pontifices</a:t>
                      </a:r>
                      <a:endParaRPr lang="en-GB" sz="1800" b="1" dirty="0">
                        <a:effectLst/>
                        <a:latin typeface="Times New Roman"/>
                        <a:ea typeface="Times New Roman"/>
                      </a:endParaRPr>
                    </a:p>
                  </a:txBody>
                  <a:tcPr marL="42878" marR="42878" marT="0" marB="0" anchor="b"/>
                </a:tc>
                <a:tc>
                  <a:txBody>
                    <a:bodyPr/>
                    <a:lstStyle/>
                    <a:p>
                      <a:pPr>
                        <a:spcAft>
                          <a:spcPts val="600"/>
                        </a:spcAft>
                      </a:pPr>
                      <a:r>
                        <a:rPr lang="en-GB" sz="1000" cap="small">
                          <a:effectLst/>
                        </a:rPr>
                        <a:t>Vienna</a:t>
                      </a:r>
                      <a:r>
                        <a:rPr lang="en-GB" sz="1000">
                          <a:effectLst/>
                        </a:rPr>
                        <a:t>, </a:t>
                      </a:r>
                      <a:r>
                        <a:rPr lang="de-DE" sz="1000">
                          <a:effectLst/>
                        </a:rPr>
                        <a:t>Vienne</a:t>
                      </a:r>
                      <a:endParaRPr lang="en-GB" sz="1100">
                        <a:effectLst/>
                        <a:latin typeface="Times New Roman"/>
                        <a:ea typeface="Times New Roman"/>
                      </a:endParaRPr>
                    </a:p>
                  </a:txBody>
                  <a:tcPr marL="42878" marR="42878" marT="0" marB="0" anchor="b"/>
                </a:tc>
                <a:tc>
                  <a:txBody>
                    <a:bodyPr/>
                    <a:lstStyle/>
                    <a:p>
                      <a:pPr>
                        <a:spcAft>
                          <a:spcPts val="600"/>
                        </a:spcAft>
                      </a:pPr>
                      <a:r>
                        <a:rPr lang="de-DE" sz="1000">
                          <a:effectLst/>
                        </a:rPr>
                        <a:t>ILGN 270 = ILN-5.1, 32</a:t>
                      </a:r>
                      <a:endParaRPr lang="en-GB" sz="1100">
                        <a:effectLst/>
                        <a:latin typeface="Times New Roman"/>
                        <a:ea typeface="Times New Roman"/>
                      </a:endParaRPr>
                    </a:p>
                  </a:txBody>
                  <a:tcPr marL="42878" marR="42878" marT="0" marB="0" anchor="b"/>
                </a:tc>
                <a:extLst>
                  <a:ext uri="{0D108BD9-81ED-4DB2-BD59-A6C34878D82A}">
                    <a16:rowId xmlns:a16="http://schemas.microsoft.com/office/drawing/2014/main" val="10003"/>
                  </a:ext>
                </a:extLst>
              </a:tr>
              <a:tr h="452216">
                <a:tc>
                  <a:txBody>
                    <a:bodyPr/>
                    <a:lstStyle/>
                    <a:p>
                      <a:pPr>
                        <a:spcAft>
                          <a:spcPts val="600"/>
                        </a:spcAft>
                      </a:pPr>
                      <a:r>
                        <a:rPr lang="it-IT" sz="1000">
                          <a:effectLst/>
                        </a:rPr>
                        <a:t>?</a:t>
                      </a:r>
                      <a:endParaRPr lang="en-GB" sz="1100">
                        <a:effectLst/>
                      </a:endParaRPr>
                    </a:p>
                    <a:p>
                      <a:pPr>
                        <a:spcAft>
                          <a:spcPts val="600"/>
                        </a:spcAft>
                      </a:pPr>
                      <a:r>
                        <a:rPr lang="it-IT" sz="1000">
                          <a:effectLst/>
                        </a:rPr>
                        <a:t>C(aio) Ap[---] Ver|ci fil(io) Gal[li]|co [e]x stip[e]</a:t>
                      </a:r>
                      <a:endParaRPr lang="en-GB" sz="1100">
                        <a:effectLst/>
                        <a:latin typeface="Times New Roman"/>
                        <a:ea typeface="Times New Roman"/>
                      </a:endParaRPr>
                    </a:p>
                  </a:txBody>
                  <a:tcPr marL="42878" marR="42878" marT="0" marB="0" anchor="b"/>
                </a:tc>
                <a:tc>
                  <a:txBody>
                    <a:bodyPr/>
                    <a:lstStyle/>
                    <a:p>
                      <a:pPr>
                        <a:spcAft>
                          <a:spcPts val="600"/>
                        </a:spcAft>
                      </a:pPr>
                      <a:r>
                        <a:rPr lang="it-IT" sz="1000">
                          <a:effectLst/>
                        </a:rPr>
                        <a:t>?</a:t>
                      </a:r>
                      <a:endParaRPr lang="en-GB" sz="1100">
                        <a:effectLst/>
                        <a:latin typeface="Times New Roman"/>
                        <a:ea typeface="Times New Roman"/>
                      </a:endParaRPr>
                    </a:p>
                  </a:txBody>
                  <a:tcPr marL="42878" marR="42878" marT="0" marB="0" anchor="b"/>
                </a:tc>
                <a:tc>
                  <a:txBody>
                    <a:bodyPr/>
                    <a:lstStyle/>
                    <a:p>
                      <a:pPr>
                        <a:spcAft>
                          <a:spcPts val="600"/>
                        </a:spcAft>
                      </a:pPr>
                      <a:r>
                        <a:rPr lang="en-GB" sz="1000" cap="small">
                          <a:effectLst/>
                        </a:rPr>
                        <a:t>Vienna</a:t>
                      </a:r>
                      <a:r>
                        <a:rPr lang="en-GB" sz="1000">
                          <a:effectLst/>
                        </a:rPr>
                        <a:t>, </a:t>
                      </a:r>
                      <a:r>
                        <a:rPr lang="it-IT" sz="1000">
                          <a:effectLst/>
                        </a:rPr>
                        <a:t>Revel-Tourdan </a:t>
                      </a:r>
                      <a:endParaRPr lang="en-GB" sz="1100">
                        <a:effectLst/>
                        <a:latin typeface="Times New Roman"/>
                        <a:ea typeface="Times New Roman"/>
                      </a:endParaRPr>
                    </a:p>
                  </a:txBody>
                  <a:tcPr marL="42878" marR="42878" marT="0" marB="0" anchor="b"/>
                </a:tc>
                <a:tc>
                  <a:txBody>
                    <a:bodyPr/>
                    <a:lstStyle/>
                    <a:p>
                      <a:pPr>
                        <a:spcAft>
                          <a:spcPts val="600"/>
                        </a:spcAft>
                      </a:pPr>
                      <a:r>
                        <a:rPr lang="it-IT" sz="1000">
                          <a:effectLst/>
                        </a:rPr>
                        <a:t>CIL XII 2186 = ILN-5.2, 323</a:t>
                      </a:r>
                      <a:endParaRPr lang="en-GB" sz="1100">
                        <a:effectLst/>
                        <a:latin typeface="Times New Roman"/>
                        <a:ea typeface="Times New Roman"/>
                      </a:endParaRPr>
                    </a:p>
                  </a:txBody>
                  <a:tcPr marL="42878" marR="42878" marT="0" marB="0" anchor="b"/>
                </a:tc>
                <a:extLst>
                  <a:ext uri="{0D108BD9-81ED-4DB2-BD59-A6C34878D82A}">
                    <a16:rowId xmlns:a16="http://schemas.microsoft.com/office/drawing/2014/main" val="10004"/>
                  </a:ext>
                </a:extLst>
              </a:tr>
              <a:tr h="523518">
                <a:tc>
                  <a:txBody>
                    <a:bodyPr/>
                    <a:lstStyle/>
                    <a:p>
                      <a:pPr>
                        <a:spcAft>
                          <a:spcPts val="600"/>
                        </a:spcAft>
                      </a:pPr>
                      <a:r>
                        <a:rPr lang="de-DE" sz="1000" cap="small" dirty="0">
                          <a:effectLst>
                            <a:outerShdw blurRad="38100" dist="38100" dir="2700000" algn="tl">
                              <a:srgbClr val="000000">
                                <a:alpha val="43137"/>
                              </a:srgbClr>
                            </a:outerShdw>
                          </a:effectLst>
                        </a:rPr>
                        <a:t>Mercurius Augustus</a:t>
                      </a:r>
                      <a:endParaRPr lang="en-GB" sz="1100" dirty="0">
                        <a:effectLst>
                          <a:outerShdw blurRad="38100" dist="38100" dir="2700000" algn="tl">
                            <a:srgbClr val="000000">
                              <a:alpha val="43137"/>
                            </a:srgbClr>
                          </a:outerShdw>
                        </a:effectLst>
                      </a:endParaRPr>
                    </a:p>
                    <a:p>
                      <a:pPr>
                        <a:spcAft>
                          <a:spcPts val="600"/>
                        </a:spcAft>
                      </a:pPr>
                      <a:r>
                        <a:rPr lang="de-DE" sz="1000" dirty="0">
                          <a:effectLst/>
                        </a:rPr>
                        <a:t>Mercur(io) | August(o) | Sennius Ma|rtius et Me|lius Martin|ianus augur(es?) </a:t>
                      </a:r>
                      <a:r>
                        <a:rPr lang="it-IT" sz="1000" dirty="0">
                          <a:effectLst/>
                        </a:rPr>
                        <a:t>| ex stipe</a:t>
                      </a:r>
                      <a:endParaRPr lang="en-GB" sz="1100" dirty="0">
                        <a:effectLst/>
                        <a:latin typeface="Times New Roman"/>
                        <a:ea typeface="Times New Roman"/>
                      </a:endParaRPr>
                    </a:p>
                  </a:txBody>
                  <a:tcPr marL="42878" marR="42878" marT="0" marB="0" anchor="b"/>
                </a:tc>
                <a:tc>
                  <a:txBody>
                    <a:bodyPr/>
                    <a:lstStyle/>
                    <a:p>
                      <a:pPr>
                        <a:spcAft>
                          <a:spcPts val="600"/>
                        </a:spcAft>
                      </a:pPr>
                      <a:r>
                        <a:rPr lang="de-DE" sz="1400" b="1" dirty="0">
                          <a:effectLst/>
                        </a:rPr>
                        <a:t>augur(es)</a:t>
                      </a:r>
                      <a:endParaRPr lang="en-GB" sz="1800" b="1" dirty="0">
                        <a:effectLst/>
                        <a:latin typeface="Times New Roman"/>
                        <a:ea typeface="Times New Roman"/>
                      </a:endParaRPr>
                    </a:p>
                  </a:txBody>
                  <a:tcPr marL="42878" marR="42878" marT="0" marB="0" anchor="b"/>
                </a:tc>
                <a:tc>
                  <a:txBody>
                    <a:bodyPr/>
                    <a:lstStyle/>
                    <a:p>
                      <a:pPr>
                        <a:spcAft>
                          <a:spcPts val="600"/>
                        </a:spcAft>
                      </a:pPr>
                      <a:r>
                        <a:rPr lang="en-GB" sz="1000" cap="small" dirty="0">
                          <a:effectLst/>
                        </a:rPr>
                        <a:t>Vienna</a:t>
                      </a:r>
                      <a:r>
                        <a:rPr lang="en-GB" sz="1000" dirty="0">
                          <a:effectLst/>
                        </a:rPr>
                        <a:t>, </a:t>
                      </a:r>
                      <a:r>
                        <a:rPr lang="it-IT" sz="1000" dirty="0">
                          <a:effectLst/>
                        </a:rPr>
                        <a:t>Creys-Mepieu</a:t>
                      </a:r>
                      <a:endParaRPr lang="en-GB" sz="1100" dirty="0">
                        <a:effectLst/>
                        <a:latin typeface="Times New Roman"/>
                        <a:ea typeface="Times New Roman"/>
                      </a:endParaRPr>
                    </a:p>
                  </a:txBody>
                  <a:tcPr marL="42878" marR="42878" marT="0" marB="0" anchor="b"/>
                </a:tc>
                <a:tc>
                  <a:txBody>
                    <a:bodyPr/>
                    <a:lstStyle/>
                    <a:p>
                      <a:pPr>
                        <a:spcAft>
                          <a:spcPts val="600"/>
                        </a:spcAft>
                      </a:pPr>
                      <a:r>
                        <a:rPr lang="it-IT" sz="1000">
                          <a:effectLst/>
                        </a:rPr>
                        <a:t>CIL XII 2378 = ILN-5.2, 557</a:t>
                      </a:r>
                      <a:endParaRPr lang="en-GB" sz="1100">
                        <a:effectLst/>
                        <a:latin typeface="Times New Roman"/>
                        <a:ea typeface="Times New Roman"/>
                      </a:endParaRPr>
                    </a:p>
                  </a:txBody>
                  <a:tcPr marL="42878" marR="42878" marT="0" marB="0" anchor="b"/>
                </a:tc>
                <a:extLst>
                  <a:ext uri="{0D108BD9-81ED-4DB2-BD59-A6C34878D82A}">
                    <a16:rowId xmlns:a16="http://schemas.microsoft.com/office/drawing/2014/main" val="10005"/>
                  </a:ext>
                </a:extLst>
              </a:tr>
              <a:tr h="523518">
                <a:tc>
                  <a:txBody>
                    <a:bodyPr/>
                    <a:lstStyle/>
                    <a:p>
                      <a:pPr>
                        <a:spcAft>
                          <a:spcPts val="600"/>
                        </a:spcAft>
                      </a:pPr>
                      <a:r>
                        <a:rPr lang="fr-FR" sz="1000" cap="small" dirty="0">
                          <a:effectLst>
                            <a:outerShdw blurRad="38100" dist="38100" dir="2700000" algn="tl">
                              <a:srgbClr val="000000">
                                <a:alpha val="43137"/>
                              </a:srgbClr>
                            </a:outerShdw>
                          </a:effectLst>
                        </a:rPr>
                        <a:t>Matres </a:t>
                      </a:r>
                      <a:r>
                        <a:rPr lang="fr-FR" sz="1000" cap="small" dirty="0" err="1">
                          <a:effectLst>
                            <a:outerShdw blurRad="38100" dist="38100" dir="2700000" algn="tl">
                              <a:srgbClr val="000000">
                                <a:alpha val="43137"/>
                              </a:srgbClr>
                            </a:outerShdw>
                          </a:effectLst>
                        </a:rPr>
                        <a:t>augustae</a:t>
                      </a:r>
                      <a:endParaRPr lang="en-GB" sz="1100" dirty="0">
                        <a:effectLst>
                          <a:outerShdw blurRad="38100" dist="38100" dir="2700000" algn="tl">
                            <a:srgbClr val="000000">
                              <a:alpha val="43137"/>
                            </a:srgbClr>
                          </a:outerShdw>
                        </a:effectLst>
                      </a:endParaRPr>
                    </a:p>
                    <a:p>
                      <a:pPr>
                        <a:spcAft>
                          <a:spcPts val="600"/>
                        </a:spcAft>
                      </a:pPr>
                      <a:r>
                        <a:rPr lang="fr-FR" sz="1000" dirty="0" err="1">
                          <a:effectLst/>
                        </a:rPr>
                        <a:t>Matris</a:t>
                      </a:r>
                      <a:r>
                        <a:rPr lang="fr-FR" sz="1000" dirty="0">
                          <a:effectLst/>
                        </a:rPr>
                        <a:t> </a:t>
                      </a:r>
                      <a:r>
                        <a:rPr lang="fr-FR" sz="1000" dirty="0" err="1">
                          <a:effectLst/>
                        </a:rPr>
                        <a:t>Aug</a:t>
                      </a:r>
                      <a:r>
                        <a:rPr lang="fr-FR" sz="1000" dirty="0">
                          <a:effectLst/>
                        </a:rPr>
                        <a:t>(</a:t>
                      </a:r>
                      <a:r>
                        <a:rPr lang="fr-FR" sz="1000" dirty="0" err="1">
                          <a:effectLst/>
                        </a:rPr>
                        <a:t>ustis</a:t>
                      </a:r>
                      <a:r>
                        <a:rPr lang="fr-FR" sz="1000" dirty="0">
                          <a:effectLst/>
                        </a:rPr>
                        <a:t>) ex{s} stipe </a:t>
                      </a:r>
                      <a:r>
                        <a:rPr lang="fr-FR" sz="1000" dirty="0" err="1">
                          <a:effectLst/>
                        </a:rPr>
                        <a:t>annua</a:t>
                      </a:r>
                      <a:r>
                        <a:rPr lang="fr-FR" sz="1000" dirty="0">
                          <a:effectLst/>
                        </a:rPr>
                        <a:t> (</a:t>
                      </a:r>
                      <a:r>
                        <a:rPr lang="fr-FR" sz="1000" dirty="0" err="1">
                          <a:effectLst/>
                        </a:rPr>
                        <a:t>denariorum</a:t>
                      </a:r>
                      <a:r>
                        <a:rPr lang="fr-FR" sz="1000" dirty="0">
                          <a:effectLst/>
                        </a:rPr>
                        <a:t>) XXXV et D[---]</a:t>
                      </a:r>
                      <a:endParaRPr lang="en-GB" sz="1100" dirty="0">
                        <a:effectLst/>
                        <a:latin typeface="Times New Roman"/>
                        <a:ea typeface="Times New Roman"/>
                      </a:endParaRPr>
                    </a:p>
                  </a:txBody>
                  <a:tcPr marL="42878" marR="42878" marT="0" marB="0" anchor="b"/>
                </a:tc>
                <a:tc>
                  <a:txBody>
                    <a:bodyPr/>
                    <a:lstStyle/>
                    <a:p>
                      <a:pPr>
                        <a:spcAft>
                          <a:spcPts val="600"/>
                        </a:spcAft>
                      </a:pPr>
                      <a:r>
                        <a:rPr lang="fr-FR" sz="1000">
                          <a:effectLst/>
                        </a:rPr>
                        <a:t>---</a:t>
                      </a:r>
                      <a:endParaRPr lang="en-GB" sz="1100">
                        <a:effectLst/>
                        <a:latin typeface="Times New Roman"/>
                        <a:ea typeface="Times New Roman"/>
                      </a:endParaRPr>
                    </a:p>
                  </a:txBody>
                  <a:tcPr marL="42878" marR="42878" marT="0" marB="0" anchor="b"/>
                </a:tc>
                <a:tc>
                  <a:txBody>
                    <a:bodyPr/>
                    <a:lstStyle/>
                    <a:p>
                      <a:pPr>
                        <a:spcAft>
                          <a:spcPts val="600"/>
                        </a:spcAft>
                      </a:pPr>
                      <a:r>
                        <a:rPr lang="en-GB" sz="1000" cap="small" dirty="0">
                          <a:effectLst/>
                        </a:rPr>
                        <a:t>Vienna</a:t>
                      </a:r>
                      <a:r>
                        <a:rPr lang="en-GB" sz="1000" dirty="0">
                          <a:effectLst/>
                        </a:rPr>
                        <a:t>, </a:t>
                      </a:r>
                      <a:r>
                        <a:rPr lang="it-IT" sz="1000" dirty="0">
                          <a:effectLst/>
                        </a:rPr>
                        <a:t>Aoste / Vicus Augusti</a:t>
                      </a:r>
                      <a:endParaRPr lang="en-GB" sz="1100" dirty="0">
                        <a:effectLst/>
                        <a:latin typeface="Times New Roman"/>
                        <a:ea typeface="Times New Roman"/>
                      </a:endParaRPr>
                    </a:p>
                  </a:txBody>
                  <a:tcPr marL="42878" marR="42878" marT="0" marB="0" anchor="b"/>
                </a:tc>
                <a:tc>
                  <a:txBody>
                    <a:bodyPr/>
                    <a:lstStyle/>
                    <a:p>
                      <a:pPr>
                        <a:spcAft>
                          <a:spcPts val="600"/>
                        </a:spcAft>
                      </a:pPr>
                      <a:r>
                        <a:rPr lang="it-IT" sz="1000">
                          <a:effectLst/>
                        </a:rPr>
                        <a:t>CIL XII 2388 = ILN-5.2, 596</a:t>
                      </a:r>
                      <a:endParaRPr lang="en-GB" sz="1100">
                        <a:effectLst/>
                        <a:latin typeface="Times New Roman"/>
                        <a:ea typeface="Times New Roman"/>
                      </a:endParaRPr>
                    </a:p>
                  </a:txBody>
                  <a:tcPr marL="42878" marR="42878" marT="0" marB="0" anchor="b"/>
                </a:tc>
                <a:extLst>
                  <a:ext uri="{0D108BD9-81ED-4DB2-BD59-A6C34878D82A}">
                    <a16:rowId xmlns:a16="http://schemas.microsoft.com/office/drawing/2014/main" val="10006"/>
                  </a:ext>
                </a:extLst>
              </a:tr>
              <a:tr h="368783">
                <a:tc>
                  <a:txBody>
                    <a:bodyPr/>
                    <a:lstStyle/>
                    <a:p>
                      <a:pPr>
                        <a:spcAft>
                          <a:spcPts val="600"/>
                        </a:spcAft>
                      </a:pPr>
                      <a:r>
                        <a:rPr lang="it-IT" sz="1000" dirty="0">
                          <a:effectLst/>
                        </a:rPr>
                        <a:t>[---] | Aug(usto?) | uicani | ex stipe</a:t>
                      </a:r>
                      <a:endParaRPr lang="en-GB" sz="1100" dirty="0">
                        <a:effectLst/>
                        <a:latin typeface="Times New Roman"/>
                        <a:ea typeface="Times New Roman"/>
                      </a:endParaRPr>
                    </a:p>
                  </a:txBody>
                  <a:tcPr marL="42878" marR="42878" marT="0" marB="0" anchor="b"/>
                </a:tc>
                <a:tc>
                  <a:txBody>
                    <a:bodyPr/>
                    <a:lstStyle/>
                    <a:p>
                      <a:pPr>
                        <a:spcAft>
                          <a:spcPts val="600"/>
                        </a:spcAft>
                      </a:pPr>
                      <a:r>
                        <a:rPr lang="it-IT" sz="1400" b="1" dirty="0">
                          <a:effectLst/>
                        </a:rPr>
                        <a:t>uicani</a:t>
                      </a:r>
                      <a:endParaRPr lang="en-GB" sz="1800" b="1" dirty="0">
                        <a:effectLst/>
                        <a:latin typeface="Times New Roman"/>
                        <a:ea typeface="Times New Roman"/>
                      </a:endParaRPr>
                    </a:p>
                  </a:txBody>
                  <a:tcPr marL="42878" marR="42878" marT="0" marB="0" anchor="b"/>
                </a:tc>
                <a:tc>
                  <a:txBody>
                    <a:bodyPr/>
                    <a:lstStyle/>
                    <a:p>
                      <a:pPr>
                        <a:spcAft>
                          <a:spcPts val="600"/>
                        </a:spcAft>
                      </a:pPr>
                      <a:r>
                        <a:rPr lang="fr-FR" sz="1000" cap="small">
                          <a:effectLst/>
                        </a:rPr>
                        <a:t>Vienna</a:t>
                      </a:r>
                      <a:r>
                        <a:rPr lang="fr-FR" sz="1000">
                          <a:effectLst/>
                        </a:rPr>
                        <a:t>, Les Echelles / Vicus Augusti</a:t>
                      </a:r>
                      <a:endParaRPr lang="en-GB" sz="1100">
                        <a:effectLst/>
                        <a:latin typeface="Times New Roman"/>
                        <a:ea typeface="Times New Roman"/>
                      </a:endParaRPr>
                    </a:p>
                  </a:txBody>
                  <a:tcPr marL="42878" marR="42878" marT="0" marB="0" anchor="b"/>
                </a:tc>
                <a:tc>
                  <a:txBody>
                    <a:bodyPr/>
                    <a:lstStyle/>
                    <a:p>
                      <a:pPr>
                        <a:spcAft>
                          <a:spcPts val="600"/>
                        </a:spcAft>
                      </a:pPr>
                      <a:r>
                        <a:rPr lang="de-DE" sz="1000">
                          <a:effectLst/>
                        </a:rPr>
                        <a:t>CIL XII 2424 = ILN-5.3, 623</a:t>
                      </a:r>
                      <a:endParaRPr lang="en-GB" sz="1100">
                        <a:effectLst/>
                        <a:latin typeface="Times New Roman"/>
                        <a:ea typeface="Times New Roman"/>
                      </a:endParaRPr>
                    </a:p>
                  </a:txBody>
                  <a:tcPr marL="42878" marR="42878" marT="0" marB="0" anchor="b"/>
                </a:tc>
                <a:extLst>
                  <a:ext uri="{0D108BD9-81ED-4DB2-BD59-A6C34878D82A}">
                    <a16:rowId xmlns:a16="http://schemas.microsoft.com/office/drawing/2014/main" val="10007"/>
                  </a:ext>
                </a:extLst>
              </a:tr>
              <a:tr h="688155">
                <a:tc>
                  <a:txBody>
                    <a:bodyPr/>
                    <a:lstStyle/>
                    <a:p>
                      <a:pPr>
                        <a:spcAft>
                          <a:spcPts val="600"/>
                        </a:spcAft>
                      </a:pPr>
                      <a:r>
                        <a:rPr lang="fr-FR" sz="1000" cap="small" dirty="0">
                          <a:effectLst>
                            <a:outerShdw blurRad="38100" dist="38100" dir="2700000" algn="tl">
                              <a:srgbClr val="000000">
                                <a:alpha val="43137"/>
                              </a:srgbClr>
                            </a:outerShdw>
                          </a:effectLst>
                        </a:rPr>
                        <a:t>Castor et Pollux </a:t>
                      </a:r>
                      <a:endParaRPr lang="en-GB" sz="1100" dirty="0">
                        <a:effectLst>
                          <a:outerShdw blurRad="38100" dist="38100" dir="2700000" algn="tl">
                            <a:srgbClr val="000000">
                              <a:alpha val="43137"/>
                            </a:srgbClr>
                          </a:outerShdw>
                        </a:effectLst>
                      </a:endParaRPr>
                    </a:p>
                    <a:p>
                      <a:pPr>
                        <a:spcAft>
                          <a:spcPts val="600"/>
                        </a:spcAft>
                      </a:pPr>
                      <a:r>
                        <a:rPr lang="fr-FR" sz="1000" dirty="0" err="1">
                          <a:effectLst/>
                        </a:rPr>
                        <a:t>Castori</a:t>
                      </a:r>
                      <a:r>
                        <a:rPr lang="fr-FR" sz="1000" dirty="0">
                          <a:effectLst/>
                        </a:rPr>
                        <a:t> et </a:t>
                      </a:r>
                      <a:r>
                        <a:rPr lang="fr-FR" sz="1000" dirty="0" err="1">
                          <a:effectLst/>
                        </a:rPr>
                        <a:t>Polluc</a:t>
                      </a:r>
                      <a:r>
                        <a:rPr lang="fr-FR" sz="1000" dirty="0">
                          <a:effectLst/>
                        </a:rPr>
                        <a:t>(i) | G(</a:t>
                      </a:r>
                      <a:r>
                        <a:rPr lang="fr-FR" sz="1000" dirty="0" err="1">
                          <a:effectLst/>
                        </a:rPr>
                        <a:t>aius</a:t>
                      </a:r>
                      <a:r>
                        <a:rPr lang="fr-FR" sz="1000" dirty="0">
                          <a:effectLst/>
                        </a:rPr>
                        <a:t>!) </a:t>
                      </a:r>
                      <a:r>
                        <a:rPr lang="en-GB" sz="1000" dirty="0" err="1">
                          <a:effectLst/>
                        </a:rPr>
                        <a:t>Ateius</a:t>
                      </a:r>
                      <a:r>
                        <a:rPr lang="en-GB" sz="1000" dirty="0">
                          <a:effectLst/>
                        </a:rPr>
                        <a:t> Peculiar(is) | p(</a:t>
                      </a:r>
                      <a:r>
                        <a:rPr lang="en-GB" sz="1000" dirty="0" err="1">
                          <a:effectLst/>
                        </a:rPr>
                        <a:t>raefectus</a:t>
                      </a:r>
                      <a:r>
                        <a:rPr lang="en-GB" sz="1000" dirty="0">
                          <a:effectLst/>
                        </a:rPr>
                        <a:t>?) p(</a:t>
                      </a:r>
                      <a:r>
                        <a:rPr lang="en-GB" sz="1000" dirty="0" err="1">
                          <a:effectLst/>
                        </a:rPr>
                        <a:t>agi</a:t>
                      </a:r>
                      <a:r>
                        <a:rPr lang="en-GB" sz="1000" dirty="0">
                          <a:effectLst/>
                        </a:rPr>
                        <a:t>?) </a:t>
                      </a:r>
                      <a:r>
                        <a:rPr lang="de-DE" sz="1000" dirty="0">
                          <a:effectLst/>
                        </a:rPr>
                        <a:t>Apollin(is?) ex stipe dupla | faciendum curauit </a:t>
                      </a:r>
                      <a:endParaRPr lang="en-GB" sz="1100" dirty="0">
                        <a:effectLst/>
                        <a:latin typeface="Times New Roman"/>
                        <a:ea typeface="Times New Roman"/>
                      </a:endParaRPr>
                    </a:p>
                  </a:txBody>
                  <a:tcPr marL="42878" marR="42878" marT="0" marB="0" anchor="b"/>
                </a:tc>
                <a:tc>
                  <a:txBody>
                    <a:bodyPr/>
                    <a:lstStyle/>
                    <a:p>
                      <a:pPr>
                        <a:spcAft>
                          <a:spcPts val="600"/>
                        </a:spcAft>
                      </a:pPr>
                      <a:r>
                        <a:rPr lang="en-GB" sz="1400" b="1" dirty="0">
                          <a:effectLst/>
                        </a:rPr>
                        <a:t>p(</a:t>
                      </a:r>
                      <a:r>
                        <a:rPr lang="en-GB" sz="1400" b="1" dirty="0" err="1">
                          <a:effectLst/>
                        </a:rPr>
                        <a:t>raefectus</a:t>
                      </a:r>
                      <a:r>
                        <a:rPr lang="en-GB" sz="1400" b="1" dirty="0">
                          <a:effectLst/>
                        </a:rPr>
                        <a:t>?) p(</a:t>
                      </a:r>
                      <a:r>
                        <a:rPr lang="en-GB" sz="1400" b="1" dirty="0" err="1">
                          <a:effectLst/>
                        </a:rPr>
                        <a:t>agi</a:t>
                      </a:r>
                      <a:r>
                        <a:rPr lang="en-GB" sz="1400" b="1" dirty="0">
                          <a:effectLst/>
                        </a:rPr>
                        <a:t>?) </a:t>
                      </a:r>
                      <a:r>
                        <a:rPr lang="en-GB" sz="1400" b="1" dirty="0" err="1">
                          <a:effectLst/>
                        </a:rPr>
                        <a:t>Apollin</a:t>
                      </a:r>
                      <a:r>
                        <a:rPr lang="en-GB" sz="1400" b="1" dirty="0">
                          <a:effectLst/>
                        </a:rPr>
                        <a:t>(is?)</a:t>
                      </a:r>
                      <a:endParaRPr lang="en-GB" sz="1800" b="1" dirty="0">
                        <a:effectLst/>
                        <a:latin typeface="Times New Roman"/>
                        <a:ea typeface="Times New Roman"/>
                      </a:endParaRPr>
                    </a:p>
                  </a:txBody>
                  <a:tcPr marL="42878" marR="42878" marT="0" marB="0" anchor="b"/>
                </a:tc>
                <a:tc>
                  <a:txBody>
                    <a:bodyPr/>
                    <a:lstStyle/>
                    <a:p>
                      <a:pPr>
                        <a:spcAft>
                          <a:spcPts val="600"/>
                        </a:spcAft>
                      </a:pPr>
                      <a:r>
                        <a:rPr lang="en-GB" sz="1000" cap="small">
                          <a:effectLst/>
                        </a:rPr>
                        <a:t>Vienna</a:t>
                      </a:r>
                      <a:r>
                        <a:rPr lang="en-GB" sz="1000">
                          <a:effectLst/>
                        </a:rPr>
                        <a:t>, </a:t>
                      </a:r>
                      <a:r>
                        <a:rPr lang="fr-FR" sz="1000">
                          <a:effectLst/>
                        </a:rPr>
                        <a:t>Annecy / Boutae</a:t>
                      </a:r>
                      <a:endParaRPr lang="en-GB" sz="1100">
                        <a:effectLst/>
                        <a:latin typeface="Times New Roman"/>
                        <a:ea typeface="Times New Roman"/>
                      </a:endParaRPr>
                    </a:p>
                  </a:txBody>
                  <a:tcPr marL="42878" marR="42878" marT="0" marB="0" anchor="b"/>
                </a:tc>
                <a:tc>
                  <a:txBody>
                    <a:bodyPr/>
                    <a:lstStyle/>
                    <a:p>
                      <a:pPr>
                        <a:spcAft>
                          <a:spcPts val="600"/>
                        </a:spcAft>
                      </a:pPr>
                      <a:r>
                        <a:rPr lang="fr-FR" sz="1000">
                          <a:effectLst/>
                        </a:rPr>
                        <a:t>CIL XII 2526 = ILHSavoie 2 = ILN-5.3, 752</a:t>
                      </a:r>
                      <a:endParaRPr lang="en-GB" sz="1100">
                        <a:effectLst/>
                        <a:latin typeface="Times New Roman"/>
                        <a:ea typeface="Times New Roman"/>
                      </a:endParaRPr>
                    </a:p>
                  </a:txBody>
                  <a:tcPr marL="42878" marR="42878" marT="0" marB="0" anchor="b"/>
                </a:tc>
                <a:extLst>
                  <a:ext uri="{0D108BD9-81ED-4DB2-BD59-A6C34878D82A}">
                    <a16:rowId xmlns:a16="http://schemas.microsoft.com/office/drawing/2014/main" val="10008"/>
                  </a:ext>
                </a:extLst>
              </a:tr>
              <a:tr h="688155">
                <a:tc>
                  <a:txBody>
                    <a:bodyPr/>
                    <a:lstStyle/>
                    <a:p>
                      <a:pPr>
                        <a:spcAft>
                          <a:spcPts val="600"/>
                        </a:spcAft>
                      </a:pPr>
                      <a:r>
                        <a:rPr lang="de-DE" sz="1000" cap="small" dirty="0">
                          <a:effectLst>
                            <a:outerShdw blurRad="38100" dist="38100" dir="2700000" algn="tl">
                              <a:srgbClr val="000000">
                                <a:alpha val="43137"/>
                              </a:srgbClr>
                            </a:outerShdw>
                          </a:effectLst>
                        </a:rPr>
                        <a:t>Castor Augustus </a:t>
                      </a:r>
                      <a:endParaRPr lang="en-GB" sz="1100" dirty="0">
                        <a:effectLst>
                          <a:outerShdw blurRad="38100" dist="38100" dir="2700000" algn="tl">
                            <a:srgbClr val="000000">
                              <a:alpha val="43137"/>
                            </a:srgbClr>
                          </a:outerShdw>
                        </a:effectLst>
                      </a:endParaRPr>
                    </a:p>
                    <a:p>
                      <a:pPr>
                        <a:spcAft>
                          <a:spcPts val="600"/>
                        </a:spcAft>
                      </a:pPr>
                      <a:r>
                        <a:rPr lang="de-DE" sz="1000" dirty="0">
                          <a:effectLst/>
                        </a:rPr>
                        <a:t>Castori Aug(usto) | C(aius) Caprilius | Sparus | ex stipe | [a]nni Mani Acil(i) | [Gl]abrionis M(arci) | Ulpi Traiani co(n)s(ulum) | quo sacerdos | fuit</a:t>
                      </a:r>
                      <a:endParaRPr lang="en-GB" sz="1100" dirty="0">
                        <a:effectLst/>
                        <a:latin typeface="Times New Roman"/>
                        <a:ea typeface="Times New Roman"/>
                      </a:endParaRPr>
                    </a:p>
                  </a:txBody>
                  <a:tcPr marL="42878" marR="42878" marT="0" marB="0" anchor="b"/>
                </a:tc>
                <a:tc>
                  <a:txBody>
                    <a:bodyPr/>
                    <a:lstStyle/>
                    <a:p>
                      <a:pPr>
                        <a:spcAft>
                          <a:spcPts val="600"/>
                        </a:spcAft>
                      </a:pPr>
                      <a:r>
                        <a:rPr lang="it-IT" sz="1400" b="1" dirty="0">
                          <a:effectLst/>
                        </a:rPr>
                        <a:t>sacerdos</a:t>
                      </a:r>
                      <a:endParaRPr lang="en-GB" sz="1100" b="1" dirty="0">
                        <a:effectLst/>
                        <a:latin typeface="Times New Roman"/>
                        <a:ea typeface="Times New Roman"/>
                      </a:endParaRPr>
                    </a:p>
                  </a:txBody>
                  <a:tcPr marL="42878" marR="42878" marT="0" marB="0" anchor="b"/>
                </a:tc>
                <a:tc>
                  <a:txBody>
                    <a:bodyPr/>
                    <a:lstStyle/>
                    <a:p>
                      <a:pPr>
                        <a:spcAft>
                          <a:spcPts val="600"/>
                        </a:spcAft>
                      </a:pPr>
                      <a:r>
                        <a:rPr lang="de-DE" sz="1000" cap="small">
                          <a:effectLst/>
                        </a:rPr>
                        <a:t>Vienne</a:t>
                      </a:r>
                      <a:r>
                        <a:rPr lang="de-DE" sz="1000">
                          <a:effectLst/>
                        </a:rPr>
                        <a:t>, Duingt</a:t>
                      </a:r>
                      <a:endParaRPr lang="en-GB" sz="1100">
                        <a:effectLst/>
                        <a:latin typeface="Times New Roman"/>
                        <a:ea typeface="Times New Roman"/>
                      </a:endParaRPr>
                    </a:p>
                  </a:txBody>
                  <a:tcPr marL="42878" marR="42878" marT="0" marB="0" anchor="b"/>
                </a:tc>
                <a:tc>
                  <a:txBody>
                    <a:bodyPr/>
                    <a:lstStyle/>
                    <a:p>
                      <a:pPr>
                        <a:spcAft>
                          <a:spcPts val="600"/>
                        </a:spcAft>
                      </a:pPr>
                      <a:r>
                        <a:rPr lang="fr-FR" sz="1000" dirty="0" err="1">
                          <a:effectLst/>
                        </a:rPr>
                        <a:t>ILHSavoie</a:t>
                      </a:r>
                      <a:r>
                        <a:rPr lang="fr-FR" sz="1000" dirty="0">
                          <a:effectLst/>
                        </a:rPr>
                        <a:t> 59 = ILGN 350 = ILS 9245 = ILN-5.3, 736 = AE 1901, 201 = AE 1901, 206</a:t>
                      </a:r>
                      <a:endParaRPr lang="en-GB" sz="1100" dirty="0">
                        <a:effectLst/>
                        <a:latin typeface="Times New Roman"/>
                        <a:ea typeface="Times New Roman"/>
                      </a:endParaRPr>
                    </a:p>
                  </a:txBody>
                  <a:tcPr marL="42878" marR="42878" marT="0" marB="0" anchor="b"/>
                </a:tc>
                <a:extLst>
                  <a:ext uri="{0D108BD9-81ED-4DB2-BD59-A6C34878D82A}">
                    <a16:rowId xmlns:a16="http://schemas.microsoft.com/office/drawing/2014/main" val="10009"/>
                  </a:ext>
                </a:extLst>
              </a:tr>
              <a:tr h="570185">
                <a:tc>
                  <a:txBody>
                    <a:bodyPr/>
                    <a:lstStyle/>
                    <a:p>
                      <a:pPr>
                        <a:spcAft>
                          <a:spcPts val="600"/>
                        </a:spcAft>
                      </a:pPr>
                      <a:r>
                        <a:rPr lang="fr-FR" sz="1000" cap="small" dirty="0">
                          <a:effectLst>
                            <a:outerShdw blurRad="38100" dist="38100" dir="2700000" algn="tl">
                              <a:srgbClr val="000000">
                                <a:alpha val="43137"/>
                              </a:srgbClr>
                            </a:outerShdw>
                          </a:effectLst>
                        </a:rPr>
                        <a:t>Victoria Augusta</a:t>
                      </a:r>
                      <a:endParaRPr lang="en-GB" sz="1100" dirty="0">
                        <a:effectLst>
                          <a:outerShdw blurRad="38100" dist="38100" dir="2700000" algn="tl">
                            <a:srgbClr val="000000">
                              <a:alpha val="43137"/>
                            </a:srgbClr>
                          </a:outerShdw>
                        </a:effectLst>
                      </a:endParaRPr>
                    </a:p>
                    <a:p>
                      <a:pPr>
                        <a:spcAft>
                          <a:spcPts val="600"/>
                        </a:spcAft>
                      </a:pPr>
                      <a:r>
                        <a:rPr lang="fr-FR" sz="1000" dirty="0" err="1">
                          <a:effectLst/>
                        </a:rPr>
                        <a:t>Victoriae</a:t>
                      </a:r>
                      <a:r>
                        <a:rPr lang="fr-FR" sz="1000" dirty="0">
                          <a:effectLst/>
                        </a:rPr>
                        <a:t> | </a:t>
                      </a:r>
                      <a:r>
                        <a:rPr lang="fr-FR" sz="1000" dirty="0" err="1">
                          <a:effectLst/>
                        </a:rPr>
                        <a:t>Aug</a:t>
                      </a:r>
                      <a:r>
                        <a:rPr lang="fr-FR" sz="1000" dirty="0">
                          <a:effectLst/>
                        </a:rPr>
                        <a:t>(</a:t>
                      </a:r>
                      <a:r>
                        <a:rPr lang="fr-FR" sz="1000" dirty="0" err="1">
                          <a:effectLst/>
                        </a:rPr>
                        <a:t>usti</a:t>
                      </a:r>
                      <a:r>
                        <a:rPr lang="fr-FR" sz="1000" dirty="0">
                          <a:effectLst/>
                        </a:rPr>
                        <a:t>) | C(</a:t>
                      </a:r>
                      <a:r>
                        <a:rPr lang="fr-FR" sz="1000" dirty="0" err="1">
                          <a:effectLst/>
                        </a:rPr>
                        <a:t>aius</a:t>
                      </a:r>
                      <a:r>
                        <a:rPr lang="fr-FR" sz="1000" dirty="0">
                          <a:effectLst/>
                        </a:rPr>
                        <a:t>) </a:t>
                      </a:r>
                      <a:r>
                        <a:rPr lang="fr-FR" sz="1000" dirty="0" err="1">
                          <a:effectLst/>
                        </a:rPr>
                        <a:t>Virrius</a:t>
                      </a:r>
                      <a:r>
                        <a:rPr lang="fr-FR" sz="1000" dirty="0">
                          <a:effectLst/>
                        </a:rPr>
                        <a:t> | </a:t>
                      </a:r>
                      <a:r>
                        <a:rPr lang="fr-FR" sz="1000" dirty="0" err="1">
                          <a:effectLst/>
                        </a:rPr>
                        <a:t>Quartio</a:t>
                      </a:r>
                      <a:r>
                        <a:rPr lang="fr-FR" sz="1000" dirty="0">
                          <a:effectLst/>
                        </a:rPr>
                        <a:t> | t(</a:t>
                      </a:r>
                      <a:r>
                        <a:rPr lang="fr-FR" sz="1000" dirty="0" err="1">
                          <a:effectLst/>
                        </a:rPr>
                        <a:t>estamento</a:t>
                      </a:r>
                      <a:r>
                        <a:rPr lang="fr-FR" sz="1000" dirty="0">
                          <a:effectLst/>
                        </a:rPr>
                        <a:t>) p(</a:t>
                      </a:r>
                      <a:r>
                        <a:rPr lang="fr-FR" sz="1000" dirty="0" err="1">
                          <a:effectLst/>
                        </a:rPr>
                        <a:t>oni</a:t>
                      </a:r>
                      <a:r>
                        <a:rPr lang="fr-FR" sz="1000" dirty="0">
                          <a:effectLst/>
                        </a:rPr>
                        <a:t>) i(</a:t>
                      </a:r>
                      <a:r>
                        <a:rPr lang="fr-FR" sz="1000" dirty="0" err="1">
                          <a:effectLst/>
                        </a:rPr>
                        <a:t>ussit</a:t>
                      </a:r>
                      <a:r>
                        <a:rPr lang="fr-FR" sz="1000" dirty="0">
                          <a:effectLst/>
                        </a:rPr>
                        <a:t>) | basis ex stipe</a:t>
                      </a:r>
                      <a:endParaRPr lang="en-GB" sz="1100" dirty="0">
                        <a:effectLst/>
                        <a:latin typeface="Times New Roman"/>
                        <a:ea typeface="Times New Roman"/>
                      </a:endParaRPr>
                    </a:p>
                  </a:txBody>
                  <a:tcPr marL="42878" marR="42878" marT="0" marB="0" anchor="b"/>
                </a:tc>
                <a:tc>
                  <a:txBody>
                    <a:bodyPr/>
                    <a:lstStyle/>
                    <a:p>
                      <a:pPr>
                        <a:spcAft>
                          <a:spcPts val="600"/>
                        </a:spcAft>
                      </a:pPr>
                      <a:r>
                        <a:rPr lang="it-IT" sz="1000">
                          <a:effectLst/>
                        </a:rPr>
                        <a:t>?</a:t>
                      </a:r>
                      <a:endParaRPr lang="en-GB" sz="1100">
                        <a:effectLst/>
                        <a:latin typeface="Times New Roman"/>
                        <a:ea typeface="Times New Roman"/>
                      </a:endParaRPr>
                    </a:p>
                  </a:txBody>
                  <a:tcPr marL="42878" marR="42878" marT="0" marB="0" anchor="b"/>
                </a:tc>
                <a:tc>
                  <a:txBody>
                    <a:bodyPr/>
                    <a:lstStyle/>
                    <a:p>
                      <a:pPr>
                        <a:spcAft>
                          <a:spcPts val="600"/>
                        </a:spcAft>
                      </a:pPr>
                      <a:r>
                        <a:rPr lang="fr-FR" sz="1000" cap="small">
                          <a:effectLst/>
                        </a:rPr>
                        <a:t>Vienne, </a:t>
                      </a:r>
                      <a:r>
                        <a:rPr lang="fr-FR" sz="1000">
                          <a:effectLst/>
                        </a:rPr>
                        <a:t>Vicus Augusti / Aoste</a:t>
                      </a:r>
                      <a:endParaRPr lang="en-GB" sz="1100">
                        <a:effectLst/>
                        <a:latin typeface="Times New Roman"/>
                        <a:ea typeface="Times New Roman"/>
                      </a:endParaRPr>
                    </a:p>
                  </a:txBody>
                  <a:tcPr marL="42878" marR="42878" marT="0" marB="0" anchor="b"/>
                </a:tc>
                <a:tc>
                  <a:txBody>
                    <a:bodyPr/>
                    <a:lstStyle/>
                    <a:p>
                      <a:pPr>
                        <a:spcAft>
                          <a:spcPts val="600"/>
                        </a:spcAft>
                      </a:pPr>
                      <a:r>
                        <a:rPr lang="fr-FR" sz="1000">
                          <a:effectLst/>
                        </a:rPr>
                        <a:t>ILGN 346 = ILS 5456 = ILN-5.2, 598 </a:t>
                      </a:r>
                      <a:endParaRPr lang="en-GB" sz="1100">
                        <a:effectLst/>
                        <a:latin typeface="Times New Roman"/>
                        <a:ea typeface="Times New Roman"/>
                      </a:endParaRPr>
                    </a:p>
                  </a:txBody>
                  <a:tcPr marL="42878" marR="42878" marT="0" marB="0" anchor="b"/>
                </a:tc>
                <a:extLst>
                  <a:ext uri="{0D108BD9-81ED-4DB2-BD59-A6C34878D82A}">
                    <a16:rowId xmlns:a16="http://schemas.microsoft.com/office/drawing/2014/main" val="10010"/>
                  </a:ext>
                </a:extLst>
              </a:tr>
              <a:tr h="570185">
                <a:tc>
                  <a:txBody>
                    <a:bodyPr/>
                    <a:lstStyle/>
                    <a:p>
                      <a:pPr>
                        <a:spcAft>
                          <a:spcPts val="600"/>
                        </a:spcAft>
                      </a:pPr>
                      <a:r>
                        <a:rPr lang="it-IT" sz="1000" cap="small" dirty="0">
                          <a:effectLst>
                            <a:outerShdw blurRad="38100" dist="38100" dir="2700000" algn="tl">
                              <a:srgbClr val="000000">
                                <a:alpha val="43137"/>
                              </a:srgbClr>
                            </a:outerShdw>
                          </a:effectLst>
                        </a:rPr>
                        <a:t>Victoria Augusta</a:t>
                      </a:r>
                      <a:endParaRPr lang="en-GB" sz="1100" dirty="0">
                        <a:effectLst>
                          <a:outerShdw blurRad="38100" dist="38100" dir="2700000" algn="tl">
                            <a:srgbClr val="000000">
                              <a:alpha val="43137"/>
                            </a:srgbClr>
                          </a:outerShdw>
                        </a:effectLst>
                      </a:endParaRPr>
                    </a:p>
                    <a:p>
                      <a:pPr>
                        <a:spcAft>
                          <a:spcPts val="600"/>
                        </a:spcAft>
                      </a:pPr>
                      <a:r>
                        <a:rPr lang="it-IT" sz="1000" dirty="0">
                          <a:effectLst/>
                        </a:rPr>
                        <a:t>Victoria[e] | Aug(ustae) | M(arcus) Valerius | Seuerus pontif[ex] | ex stipe | uela et aram [---].</a:t>
                      </a:r>
                      <a:endParaRPr lang="en-GB" sz="1100" dirty="0">
                        <a:effectLst/>
                        <a:latin typeface="Times New Roman"/>
                        <a:ea typeface="Times New Roman"/>
                      </a:endParaRPr>
                    </a:p>
                  </a:txBody>
                  <a:tcPr marL="42878" marR="42878" marT="0" marB="0" anchor="b"/>
                </a:tc>
                <a:tc>
                  <a:txBody>
                    <a:bodyPr/>
                    <a:lstStyle/>
                    <a:p>
                      <a:pPr>
                        <a:spcAft>
                          <a:spcPts val="600"/>
                        </a:spcAft>
                      </a:pPr>
                      <a:r>
                        <a:rPr lang="it-IT" sz="1400" b="1" dirty="0">
                          <a:effectLst/>
                        </a:rPr>
                        <a:t>pontifex</a:t>
                      </a:r>
                      <a:endParaRPr lang="en-GB" sz="1100" b="1" dirty="0">
                        <a:effectLst/>
                        <a:latin typeface="Times New Roman"/>
                        <a:ea typeface="Times New Roman"/>
                      </a:endParaRPr>
                    </a:p>
                  </a:txBody>
                  <a:tcPr marL="42878" marR="42878" marT="0" marB="0" anchor="b"/>
                </a:tc>
                <a:tc>
                  <a:txBody>
                    <a:bodyPr/>
                    <a:lstStyle/>
                    <a:p>
                      <a:pPr>
                        <a:spcAft>
                          <a:spcPts val="600"/>
                        </a:spcAft>
                      </a:pPr>
                      <a:r>
                        <a:rPr lang="de-DE" sz="1000" b="1" cap="small" dirty="0">
                          <a:solidFill>
                            <a:srgbClr val="FF0000"/>
                          </a:solidFill>
                          <a:effectLst/>
                        </a:rPr>
                        <a:t>Nemausus</a:t>
                      </a:r>
                      <a:r>
                        <a:rPr lang="de-DE" sz="1000" b="1" dirty="0">
                          <a:solidFill>
                            <a:srgbClr val="FF0000"/>
                          </a:solidFill>
                          <a:effectLst/>
                        </a:rPr>
                        <a:t> Nîmes</a:t>
                      </a:r>
                      <a:endParaRPr lang="en-GB" sz="1100" b="1" dirty="0">
                        <a:solidFill>
                          <a:srgbClr val="FF0000"/>
                        </a:solidFill>
                        <a:effectLst/>
                        <a:latin typeface="Times New Roman"/>
                        <a:ea typeface="Times New Roman"/>
                      </a:endParaRPr>
                    </a:p>
                  </a:txBody>
                  <a:tcPr marL="42878" marR="42878" marT="0" marB="0" anchor="b"/>
                </a:tc>
                <a:tc>
                  <a:txBody>
                    <a:bodyPr/>
                    <a:lstStyle/>
                    <a:p>
                      <a:pPr>
                        <a:spcAft>
                          <a:spcPts val="600"/>
                        </a:spcAft>
                      </a:pPr>
                      <a:r>
                        <a:rPr lang="de-DE" sz="1000">
                          <a:effectLst/>
                        </a:rPr>
                        <a:t>CIL XII 3134 (add. p. 832)  </a:t>
                      </a:r>
                      <a:endParaRPr lang="en-GB" sz="1100">
                        <a:effectLst/>
                        <a:latin typeface="Times New Roman"/>
                        <a:ea typeface="Times New Roman"/>
                      </a:endParaRPr>
                    </a:p>
                  </a:txBody>
                  <a:tcPr marL="42878" marR="42878" marT="0" marB="0" anchor="b"/>
                </a:tc>
                <a:extLst>
                  <a:ext uri="{0D108BD9-81ED-4DB2-BD59-A6C34878D82A}">
                    <a16:rowId xmlns:a16="http://schemas.microsoft.com/office/drawing/2014/main" val="10011"/>
                  </a:ext>
                </a:extLst>
              </a:tr>
              <a:tr h="673095">
                <a:tc>
                  <a:txBody>
                    <a:bodyPr/>
                    <a:lstStyle/>
                    <a:p>
                      <a:pPr>
                        <a:spcAft>
                          <a:spcPts val="600"/>
                        </a:spcAft>
                      </a:pPr>
                      <a:r>
                        <a:rPr lang="de-DE" sz="1000" cap="small" dirty="0">
                          <a:effectLst>
                            <a:outerShdw blurRad="38100" dist="38100" dir="2700000" algn="tl">
                              <a:srgbClr val="000000">
                                <a:alpha val="43137"/>
                              </a:srgbClr>
                            </a:outerShdw>
                          </a:effectLst>
                        </a:rPr>
                        <a:t>Mater deum</a:t>
                      </a:r>
                      <a:endParaRPr lang="en-GB" sz="1100" dirty="0">
                        <a:effectLst>
                          <a:outerShdw blurRad="38100" dist="38100" dir="2700000" algn="tl">
                            <a:srgbClr val="000000">
                              <a:alpha val="43137"/>
                            </a:srgbClr>
                          </a:outerShdw>
                        </a:effectLst>
                      </a:endParaRPr>
                    </a:p>
                    <a:p>
                      <a:pPr>
                        <a:spcAft>
                          <a:spcPts val="600"/>
                        </a:spcAft>
                      </a:pPr>
                      <a:r>
                        <a:rPr lang="de-DE" sz="1000" dirty="0">
                          <a:effectLst/>
                        </a:rPr>
                        <a:t>Matri | deum | taurobolium indictum | iussu ipsius ex stipe conlata | celebrarunt publice Narbon(enses)</a:t>
                      </a:r>
                      <a:endParaRPr lang="en-GB" sz="1100" dirty="0">
                        <a:effectLst/>
                        <a:latin typeface="Times New Roman"/>
                        <a:ea typeface="Times New Roman"/>
                      </a:endParaRPr>
                    </a:p>
                  </a:txBody>
                  <a:tcPr marL="42878" marR="42878" marT="0" marB="0" anchor="b"/>
                </a:tc>
                <a:tc>
                  <a:txBody>
                    <a:bodyPr/>
                    <a:lstStyle/>
                    <a:p>
                      <a:pPr>
                        <a:spcAft>
                          <a:spcPts val="600"/>
                        </a:spcAft>
                      </a:pPr>
                      <a:r>
                        <a:rPr lang="de-DE" sz="1000">
                          <a:effectLst/>
                        </a:rPr>
                        <a:t>?</a:t>
                      </a:r>
                      <a:endParaRPr lang="en-GB" sz="1100">
                        <a:effectLst/>
                        <a:latin typeface="Times New Roman"/>
                        <a:ea typeface="Times New Roman"/>
                      </a:endParaRPr>
                    </a:p>
                  </a:txBody>
                  <a:tcPr marL="42878" marR="42878" marT="0" marB="0" anchor="b"/>
                </a:tc>
                <a:tc>
                  <a:txBody>
                    <a:bodyPr/>
                    <a:lstStyle/>
                    <a:p>
                      <a:pPr>
                        <a:spcAft>
                          <a:spcPts val="600"/>
                        </a:spcAft>
                      </a:pPr>
                      <a:r>
                        <a:rPr lang="de-DE" sz="1000" b="1" cap="small" dirty="0">
                          <a:solidFill>
                            <a:srgbClr val="FF0000"/>
                          </a:solidFill>
                          <a:effectLst/>
                        </a:rPr>
                        <a:t>Narbo </a:t>
                      </a:r>
                      <a:r>
                        <a:rPr lang="it-IT" sz="1000" b="1" dirty="0">
                          <a:solidFill>
                            <a:srgbClr val="FF0000"/>
                          </a:solidFill>
                          <a:effectLst/>
                        </a:rPr>
                        <a:t>Narbonne</a:t>
                      </a:r>
                      <a:endParaRPr lang="en-GB" sz="1100" b="1" dirty="0">
                        <a:solidFill>
                          <a:srgbClr val="FF0000"/>
                        </a:solidFill>
                        <a:effectLst/>
                        <a:latin typeface="Times New Roman"/>
                        <a:ea typeface="Times New Roman"/>
                      </a:endParaRPr>
                    </a:p>
                  </a:txBody>
                  <a:tcPr marL="42878" marR="42878" marT="0" marB="0" anchor="b"/>
                </a:tc>
                <a:tc>
                  <a:txBody>
                    <a:bodyPr/>
                    <a:lstStyle/>
                    <a:p>
                      <a:pPr>
                        <a:spcAft>
                          <a:spcPts val="600"/>
                        </a:spcAft>
                      </a:pPr>
                      <a:r>
                        <a:rPr lang="fr-FR" sz="1000" dirty="0">
                          <a:effectLst/>
                        </a:rPr>
                        <a:t>CIL XII 4321 = ILS 4119 = CAG-11/1, p. 412</a:t>
                      </a:r>
                      <a:endParaRPr lang="en-GB" sz="1100" dirty="0">
                        <a:effectLst/>
                        <a:latin typeface="Times New Roman"/>
                        <a:ea typeface="Times New Roman"/>
                      </a:endParaRPr>
                    </a:p>
                  </a:txBody>
                  <a:tcPr marL="42878" marR="42878" marT="0" marB="0" anchor="b"/>
                </a:tc>
                <a:extLst>
                  <a:ext uri="{0D108BD9-81ED-4DB2-BD59-A6C34878D82A}">
                    <a16:rowId xmlns:a16="http://schemas.microsoft.com/office/drawing/2014/main" val="10012"/>
                  </a:ext>
                </a:extLst>
              </a:tr>
            </a:tbl>
          </a:graphicData>
        </a:graphic>
      </p:graphicFrame>
    </p:spTree>
    <p:extLst>
      <p:ext uri="{BB962C8B-B14F-4D97-AF65-F5344CB8AC3E}">
        <p14:creationId xmlns:p14="http://schemas.microsoft.com/office/powerpoint/2010/main" val="282445988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horizontal)">
                                      <p:cBhvr>
                                        <p:cTn id="7" dur="7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304800" y="457200"/>
            <a:ext cx="8686800" cy="838200"/>
          </a:xfrm>
        </p:spPr>
        <p:txBody>
          <a:bodyPr/>
          <a:lstStyle/>
          <a:p>
            <a:r>
              <a:rPr lang="en-GB" dirty="0"/>
              <a:t>Vienne and her territory</a:t>
            </a:r>
          </a:p>
        </p:txBody>
      </p:sp>
      <p:sp>
        <p:nvSpPr>
          <p:cNvPr id="9" name="Date Placeholder 3"/>
          <p:cNvSpPr>
            <a:spLocks noGrp="1"/>
          </p:cNvSpPr>
          <p:nvPr>
            <p:ph type="dt" sz="half" idx="10"/>
          </p:nvPr>
        </p:nvSpPr>
        <p:spPr>
          <a:xfrm>
            <a:off x="6477000" y="76200"/>
            <a:ext cx="2514600" cy="288925"/>
          </a:xfrm>
        </p:spPr>
        <p:txBody>
          <a:bodyPr/>
          <a:lstStyle/>
          <a:p>
            <a:fld id="{8E4A696A-8B7C-427B-88A3-138C38FCA5B6}" type="datetime2">
              <a:rPr lang="en-GB" smtClean="0"/>
              <a:t>Monday, 17 September 2018</a:t>
            </a:fld>
            <a:endParaRPr lang="en-GB" dirty="0"/>
          </a:p>
        </p:txBody>
      </p:sp>
      <p:sp>
        <p:nvSpPr>
          <p:cNvPr id="10" name="Slide Number Placeholder 4"/>
          <p:cNvSpPr>
            <a:spLocks noGrp="1"/>
          </p:cNvSpPr>
          <p:nvPr>
            <p:ph type="sldNum" sz="quarter" idx="12"/>
          </p:nvPr>
        </p:nvSpPr>
        <p:spPr>
          <a:xfrm>
            <a:off x="8229600" y="6473952"/>
            <a:ext cx="758952" cy="246888"/>
          </a:xfrm>
        </p:spPr>
        <p:txBody>
          <a:bodyPr/>
          <a:lstStyle/>
          <a:p>
            <a:fld id="{256EF583-513F-4990-AD70-54BCBF0756F2}" type="slidenum">
              <a:rPr lang="en-GB" smtClean="0"/>
              <a:t>116</a:t>
            </a:fld>
            <a:endParaRPr lang="en-GB" dirty="0"/>
          </a:p>
        </p:txBody>
      </p:sp>
      <p:sp>
        <p:nvSpPr>
          <p:cNvPr id="11" name="Content Placeholder 2"/>
          <p:cNvSpPr>
            <a:spLocks noGrp="1"/>
          </p:cNvSpPr>
          <p:nvPr>
            <p:ph idx="1"/>
          </p:nvPr>
        </p:nvSpPr>
        <p:spPr>
          <a:xfrm>
            <a:off x="107504" y="1554162"/>
            <a:ext cx="5256584" cy="5241753"/>
          </a:xfrm>
        </p:spPr>
        <p:txBody>
          <a:bodyPr>
            <a:normAutofit/>
          </a:bodyPr>
          <a:lstStyle/>
          <a:p>
            <a:r>
              <a:rPr lang="en-GB" sz="2000" dirty="0"/>
              <a:t>High-quality of inscriptions </a:t>
            </a:r>
          </a:p>
          <a:p>
            <a:r>
              <a:rPr lang="en-GB" sz="2000" dirty="0"/>
              <a:t>Hardly any anepigraphic altars</a:t>
            </a:r>
            <a:br>
              <a:rPr lang="en-GB" sz="2000" dirty="0"/>
            </a:br>
            <a:r>
              <a:rPr lang="en-GB" sz="2000" dirty="0"/>
              <a:t>or anonymous dedications</a:t>
            </a:r>
          </a:p>
          <a:p>
            <a:r>
              <a:rPr lang="en-GB" sz="2000" dirty="0"/>
              <a:t>Epigraphy dominated by elites,</a:t>
            </a:r>
            <a:br>
              <a:rPr lang="en-GB" sz="2000" dirty="0"/>
            </a:br>
            <a:r>
              <a:rPr lang="en-GB" sz="2000" dirty="0"/>
              <a:t>notably magistrates and priests</a:t>
            </a:r>
          </a:p>
          <a:p>
            <a:r>
              <a:rPr lang="en-GB" sz="2000" dirty="0"/>
              <a:t>Highly organised cults in </a:t>
            </a:r>
            <a:br>
              <a:rPr lang="en-GB" sz="2000" dirty="0"/>
            </a:br>
            <a:r>
              <a:rPr lang="en-GB" sz="2000" dirty="0"/>
              <a:t>Vienne and across her territory</a:t>
            </a:r>
          </a:p>
          <a:p>
            <a:r>
              <a:rPr lang="en-GB" sz="2000" dirty="0"/>
              <a:t>Most dedications by </a:t>
            </a:r>
            <a:br>
              <a:rPr lang="en-GB" sz="2000" dirty="0"/>
            </a:br>
            <a:r>
              <a:rPr lang="en-GB" sz="2000" dirty="0"/>
              <a:t>priests, magistrates, </a:t>
            </a:r>
            <a:br>
              <a:rPr lang="en-GB" sz="2000" dirty="0"/>
            </a:br>
            <a:r>
              <a:rPr lang="en-GB" sz="2000" i="1" dirty="0"/>
              <a:t>praefecti pagi</a:t>
            </a:r>
            <a:r>
              <a:rPr lang="en-GB" sz="2000" dirty="0"/>
              <a:t>, </a:t>
            </a:r>
            <a:r>
              <a:rPr lang="en-GB" sz="2000" i="1" dirty="0"/>
              <a:t>patroni</a:t>
            </a:r>
            <a:r>
              <a:rPr lang="en-GB" sz="2000" dirty="0"/>
              <a:t>, </a:t>
            </a:r>
          </a:p>
          <a:p>
            <a:r>
              <a:rPr lang="en-GB" sz="2000" dirty="0"/>
              <a:t>Specific priest for Vienne: </a:t>
            </a:r>
            <a:br>
              <a:rPr lang="en-GB" sz="2000" dirty="0"/>
            </a:br>
            <a:r>
              <a:rPr lang="en-GB" sz="2000" i="1" dirty="0"/>
              <a:t>flamen Martis</a:t>
            </a:r>
            <a:r>
              <a:rPr lang="en-GB" sz="2000" dirty="0"/>
              <a:t>, </a:t>
            </a:r>
            <a:br>
              <a:rPr lang="en-GB" sz="2000" dirty="0"/>
            </a:br>
            <a:r>
              <a:rPr lang="en-GB" sz="2000" i="1" dirty="0"/>
              <a:t>sacerdos </a:t>
            </a:r>
            <a:r>
              <a:rPr lang="en-GB" sz="2000" i="1" dirty="0" err="1"/>
              <a:t>Mercuri</a:t>
            </a:r>
            <a:r>
              <a:rPr lang="en-GB" sz="2000" i="1" dirty="0"/>
              <a:t>,…</a:t>
            </a:r>
          </a:p>
          <a:p>
            <a:r>
              <a:rPr lang="en-GB" sz="2000" dirty="0"/>
              <a:t>Many dedications </a:t>
            </a:r>
            <a:br>
              <a:rPr lang="en-GB" sz="2000" dirty="0"/>
            </a:br>
            <a:r>
              <a:rPr lang="en-GB" sz="2000" dirty="0"/>
              <a:t>ex </a:t>
            </a:r>
            <a:r>
              <a:rPr lang="en-GB" sz="2000" i="1" dirty="0"/>
              <a:t>stipe </a:t>
            </a:r>
            <a:r>
              <a:rPr lang="en-GB" sz="2000" i="1" dirty="0" err="1"/>
              <a:t>annua</a:t>
            </a:r>
            <a:endParaRPr lang="en-GB" sz="2000" i="1" dirty="0"/>
          </a:p>
          <a:p>
            <a:endParaRPr lang="en-GB" sz="2000" dirty="0"/>
          </a:p>
          <a:p>
            <a:endParaRPr lang="en-GB" sz="2000" i="1" dirty="0"/>
          </a:p>
          <a:p>
            <a:endParaRPr lang="en-GB" sz="2000" dirty="0"/>
          </a:p>
          <a:p>
            <a:pPr lvl="1"/>
            <a:endParaRPr lang="en-GB" sz="1800" dirty="0"/>
          </a:p>
        </p:txBody>
      </p:sp>
    </p:spTree>
    <p:extLst>
      <p:ext uri="{BB962C8B-B14F-4D97-AF65-F5344CB8AC3E}">
        <p14:creationId xmlns:p14="http://schemas.microsoft.com/office/powerpoint/2010/main" val="19350653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grpId="0" nodeType="afterEffect">
                                  <p:stCondLst>
                                    <p:cond delay="0"/>
                                  </p:stCondLst>
                                  <p:childTnLst>
                                    <p:animEffect transition="out" filter="fade">
                                      <p:cBhvr>
                                        <p:cTn id="6" dur="250"/>
                                        <p:tgtEl>
                                          <p:spTgt spid="11">
                                            <p:txEl>
                                              <p:pRg st="0" end="0"/>
                                            </p:txEl>
                                          </p:spTgt>
                                        </p:tgtEl>
                                      </p:cBhvr>
                                    </p:animEffect>
                                    <p:set>
                                      <p:cBhvr>
                                        <p:cTn id="7" dur="1" fill="hold">
                                          <p:stCondLst>
                                            <p:cond delay="249"/>
                                          </p:stCondLst>
                                        </p:cTn>
                                        <p:tgtEl>
                                          <p:spTgt spid="11">
                                            <p:txEl>
                                              <p:pRg st="0" end="0"/>
                                            </p:txEl>
                                          </p:spTgt>
                                        </p:tgtEl>
                                        <p:attrNameLst>
                                          <p:attrName>style.visibility</p:attrName>
                                        </p:attrNameLst>
                                      </p:cBhvr>
                                      <p:to>
                                        <p:strVal val="hidden"/>
                                      </p:to>
                                    </p:set>
                                  </p:childTnLst>
                                </p:cTn>
                              </p:par>
                            </p:childTnLst>
                          </p:cTn>
                        </p:par>
                        <p:par>
                          <p:cTn id="8" fill="hold">
                            <p:stCondLst>
                              <p:cond delay="250"/>
                            </p:stCondLst>
                            <p:childTnLst>
                              <p:par>
                                <p:cTn id="9" presetID="10" presetClass="exit" presetSubtype="0" fill="hold" grpId="0" nodeType="afterEffect">
                                  <p:stCondLst>
                                    <p:cond delay="0"/>
                                  </p:stCondLst>
                                  <p:childTnLst>
                                    <p:animEffect transition="out" filter="fade">
                                      <p:cBhvr>
                                        <p:cTn id="10" dur="250"/>
                                        <p:tgtEl>
                                          <p:spTgt spid="11">
                                            <p:txEl>
                                              <p:pRg st="1" end="1"/>
                                            </p:txEl>
                                          </p:spTgt>
                                        </p:tgtEl>
                                      </p:cBhvr>
                                    </p:animEffect>
                                    <p:set>
                                      <p:cBhvr>
                                        <p:cTn id="11" dur="1" fill="hold">
                                          <p:stCondLst>
                                            <p:cond delay="249"/>
                                          </p:stCondLst>
                                        </p:cTn>
                                        <p:tgtEl>
                                          <p:spTgt spid="11">
                                            <p:txEl>
                                              <p:pRg st="1" end="1"/>
                                            </p:txEl>
                                          </p:spTgt>
                                        </p:tgtEl>
                                        <p:attrNameLst>
                                          <p:attrName>style.visibility</p:attrName>
                                        </p:attrNameLst>
                                      </p:cBhvr>
                                      <p:to>
                                        <p:strVal val="hidden"/>
                                      </p:to>
                                    </p:set>
                                  </p:childTnLst>
                                </p:cTn>
                              </p:par>
                            </p:childTnLst>
                          </p:cTn>
                        </p:par>
                        <p:par>
                          <p:cTn id="12" fill="hold">
                            <p:stCondLst>
                              <p:cond delay="500"/>
                            </p:stCondLst>
                            <p:childTnLst>
                              <p:par>
                                <p:cTn id="13" presetID="10" presetClass="exit" presetSubtype="0" fill="hold" grpId="0" nodeType="afterEffect">
                                  <p:stCondLst>
                                    <p:cond delay="0"/>
                                  </p:stCondLst>
                                  <p:childTnLst>
                                    <p:animEffect transition="out" filter="fade">
                                      <p:cBhvr>
                                        <p:cTn id="14" dur="250"/>
                                        <p:tgtEl>
                                          <p:spTgt spid="11">
                                            <p:txEl>
                                              <p:pRg st="2" end="2"/>
                                            </p:txEl>
                                          </p:spTgt>
                                        </p:tgtEl>
                                      </p:cBhvr>
                                    </p:animEffect>
                                    <p:set>
                                      <p:cBhvr>
                                        <p:cTn id="15" dur="1" fill="hold">
                                          <p:stCondLst>
                                            <p:cond delay="249"/>
                                          </p:stCondLst>
                                        </p:cTn>
                                        <p:tgtEl>
                                          <p:spTgt spid="11">
                                            <p:txEl>
                                              <p:pRg st="2" end="2"/>
                                            </p:txEl>
                                          </p:spTgt>
                                        </p:tgtEl>
                                        <p:attrNameLst>
                                          <p:attrName>style.visibility</p:attrName>
                                        </p:attrNameLst>
                                      </p:cBhvr>
                                      <p:to>
                                        <p:strVal val="hidden"/>
                                      </p:to>
                                    </p:set>
                                  </p:childTnLst>
                                </p:cTn>
                              </p:par>
                            </p:childTnLst>
                          </p:cTn>
                        </p:par>
                        <p:par>
                          <p:cTn id="16" fill="hold">
                            <p:stCondLst>
                              <p:cond delay="750"/>
                            </p:stCondLst>
                            <p:childTnLst>
                              <p:par>
                                <p:cTn id="17" presetID="10" presetClass="exit" presetSubtype="0" fill="hold" grpId="0" nodeType="afterEffect">
                                  <p:stCondLst>
                                    <p:cond delay="0"/>
                                  </p:stCondLst>
                                  <p:childTnLst>
                                    <p:animEffect transition="out" filter="fade">
                                      <p:cBhvr>
                                        <p:cTn id="18" dur="250"/>
                                        <p:tgtEl>
                                          <p:spTgt spid="11">
                                            <p:txEl>
                                              <p:pRg st="3" end="3"/>
                                            </p:txEl>
                                          </p:spTgt>
                                        </p:tgtEl>
                                      </p:cBhvr>
                                    </p:animEffect>
                                    <p:set>
                                      <p:cBhvr>
                                        <p:cTn id="19" dur="1" fill="hold">
                                          <p:stCondLst>
                                            <p:cond delay="249"/>
                                          </p:stCondLst>
                                        </p:cTn>
                                        <p:tgtEl>
                                          <p:spTgt spid="11">
                                            <p:txEl>
                                              <p:pRg st="3" end="3"/>
                                            </p:txEl>
                                          </p:spTgt>
                                        </p:tgtEl>
                                        <p:attrNameLst>
                                          <p:attrName>style.visibility</p:attrName>
                                        </p:attrNameLst>
                                      </p:cBhvr>
                                      <p:to>
                                        <p:strVal val="hidden"/>
                                      </p:to>
                                    </p:set>
                                  </p:childTnLst>
                                </p:cTn>
                              </p:par>
                            </p:childTnLst>
                          </p:cTn>
                        </p:par>
                        <p:par>
                          <p:cTn id="20" fill="hold">
                            <p:stCondLst>
                              <p:cond delay="1000"/>
                            </p:stCondLst>
                            <p:childTnLst>
                              <p:par>
                                <p:cTn id="21" presetID="10" presetClass="exit" presetSubtype="0" fill="hold" grpId="0" nodeType="afterEffect">
                                  <p:stCondLst>
                                    <p:cond delay="0"/>
                                  </p:stCondLst>
                                  <p:childTnLst>
                                    <p:animEffect transition="out" filter="fade">
                                      <p:cBhvr>
                                        <p:cTn id="22" dur="250"/>
                                        <p:tgtEl>
                                          <p:spTgt spid="11">
                                            <p:txEl>
                                              <p:pRg st="4" end="4"/>
                                            </p:txEl>
                                          </p:spTgt>
                                        </p:tgtEl>
                                      </p:cBhvr>
                                    </p:animEffect>
                                    <p:set>
                                      <p:cBhvr>
                                        <p:cTn id="23" dur="1" fill="hold">
                                          <p:stCondLst>
                                            <p:cond delay="249"/>
                                          </p:stCondLst>
                                        </p:cTn>
                                        <p:tgtEl>
                                          <p:spTgt spid="11">
                                            <p:txEl>
                                              <p:pRg st="4" end="4"/>
                                            </p:txEl>
                                          </p:spTgt>
                                        </p:tgtEl>
                                        <p:attrNameLst>
                                          <p:attrName>style.visibility</p:attrName>
                                        </p:attrNameLst>
                                      </p:cBhvr>
                                      <p:to>
                                        <p:strVal val="hidden"/>
                                      </p:to>
                                    </p:set>
                                  </p:childTnLst>
                                </p:cTn>
                              </p:par>
                            </p:childTnLst>
                          </p:cTn>
                        </p:par>
                        <p:par>
                          <p:cTn id="24" fill="hold">
                            <p:stCondLst>
                              <p:cond delay="1250"/>
                            </p:stCondLst>
                            <p:childTnLst>
                              <p:par>
                                <p:cTn id="25" presetID="10" presetClass="exit" presetSubtype="0" fill="hold" grpId="0" nodeType="afterEffect">
                                  <p:stCondLst>
                                    <p:cond delay="0"/>
                                  </p:stCondLst>
                                  <p:childTnLst>
                                    <p:animEffect transition="out" filter="fade">
                                      <p:cBhvr>
                                        <p:cTn id="26" dur="250"/>
                                        <p:tgtEl>
                                          <p:spTgt spid="11">
                                            <p:txEl>
                                              <p:pRg st="5" end="5"/>
                                            </p:txEl>
                                          </p:spTgt>
                                        </p:tgtEl>
                                      </p:cBhvr>
                                    </p:animEffect>
                                    <p:set>
                                      <p:cBhvr>
                                        <p:cTn id="27" dur="1" fill="hold">
                                          <p:stCondLst>
                                            <p:cond delay="249"/>
                                          </p:stCondLst>
                                        </p:cTn>
                                        <p:tgtEl>
                                          <p:spTgt spid="11">
                                            <p:txEl>
                                              <p:pRg st="5" end="5"/>
                                            </p:txEl>
                                          </p:spTgt>
                                        </p:tgtEl>
                                        <p:attrNameLst>
                                          <p:attrName>style.visibility</p:attrName>
                                        </p:attrNameLst>
                                      </p:cBhvr>
                                      <p:to>
                                        <p:strVal val="hidden"/>
                                      </p:to>
                                    </p:set>
                                  </p:childTnLst>
                                </p:cTn>
                              </p:par>
                            </p:childTnLst>
                          </p:cTn>
                        </p:par>
                        <p:par>
                          <p:cTn id="28" fill="hold">
                            <p:stCondLst>
                              <p:cond delay="1500"/>
                            </p:stCondLst>
                            <p:childTnLst>
                              <p:par>
                                <p:cTn id="29" presetID="10" presetClass="exit" presetSubtype="0" fill="hold" grpId="0" nodeType="afterEffect">
                                  <p:stCondLst>
                                    <p:cond delay="0"/>
                                  </p:stCondLst>
                                  <p:childTnLst>
                                    <p:animEffect transition="out" filter="fade">
                                      <p:cBhvr>
                                        <p:cTn id="30" dur="250"/>
                                        <p:tgtEl>
                                          <p:spTgt spid="11">
                                            <p:txEl>
                                              <p:pRg st="6" end="6"/>
                                            </p:txEl>
                                          </p:spTgt>
                                        </p:tgtEl>
                                      </p:cBhvr>
                                    </p:animEffect>
                                    <p:set>
                                      <p:cBhvr>
                                        <p:cTn id="31" dur="1" fill="hold">
                                          <p:stCondLst>
                                            <p:cond delay="249"/>
                                          </p:stCondLst>
                                        </p:cTn>
                                        <p:tgtEl>
                                          <p:spTgt spid="11">
                                            <p:txEl>
                                              <p:pRg st="6" end="6"/>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ld 1" descr="C:\Eigene Dateien\NARBONENSIS Habil\Paper 8th Nov 2005\PLAN civitas Vienne Allobroges.JPG"/>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Lst>
          </a:blip>
          <a:srcRect l="11738" t="16051" r="11661" b="7089"/>
          <a:stretch/>
        </p:blipFill>
        <p:spPr bwMode="auto">
          <a:xfrm>
            <a:off x="1331640" y="1672046"/>
            <a:ext cx="7741743" cy="5123869"/>
          </a:xfrm>
          <a:prstGeom prst="rect">
            <a:avLst/>
          </a:prstGeom>
          <a:noFill/>
          <a:ln>
            <a:noFill/>
          </a:ln>
          <a:extLst>
            <a:ext uri="{53640926-AAD7-44D8-BBD7-CCE9431645EC}">
              <a14:shadowObscured xmlns:a14="http://schemas.microsoft.com/office/drawing/2010/main"/>
            </a:ext>
          </a:extLst>
        </p:spPr>
      </p:pic>
      <p:sp>
        <p:nvSpPr>
          <p:cNvPr id="5" name="Date Placeholder 4"/>
          <p:cNvSpPr>
            <a:spLocks noGrp="1"/>
          </p:cNvSpPr>
          <p:nvPr>
            <p:ph type="dt" sz="half" idx="10"/>
          </p:nvPr>
        </p:nvSpPr>
        <p:spPr/>
        <p:txBody>
          <a:bodyPr/>
          <a:lstStyle/>
          <a:p>
            <a:fld id="{C1230914-15DE-4B08-95E8-5A814081E237}" type="datetime2">
              <a:rPr lang="en-GB" smtClean="0"/>
              <a:t>Monday, 17 September 2018</a:t>
            </a:fld>
            <a:endParaRPr lang="en-GB" dirty="0"/>
          </a:p>
        </p:txBody>
      </p:sp>
      <p:sp>
        <p:nvSpPr>
          <p:cNvPr id="6" name="Slide Number Placeholder 5"/>
          <p:cNvSpPr>
            <a:spLocks noGrp="1"/>
          </p:cNvSpPr>
          <p:nvPr>
            <p:ph type="sldNum" sz="quarter" idx="12"/>
          </p:nvPr>
        </p:nvSpPr>
        <p:spPr/>
        <p:txBody>
          <a:bodyPr/>
          <a:lstStyle/>
          <a:p>
            <a:fld id="{256EF583-513F-4990-AD70-54BCBF0756F2}" type="slidenum">
              <a:rPr lang="en-GB" smtClean="0"/>
              <a:t>117</a:t>
            </a:fld>
            <a:endParaRPr lang="en-GB" dirty="0"/>
          </a:p>
        </p:txBody>
      </p:sp>
      <p:sp>
        <p:nvSpPr>
          <p:cNvPr id="7" name="Oval 6"/>
          <p:cNvSpPr/>
          <p:nvPr/>
        </p:nvSpPr>
        <p:spPr>
          <a:xfrm>
            <a:off x="5310523" y="5733256"/>
            <a:ext cx="917661" cy="576064"/>
          </a:xfrm>
          <a:prstGeom prst="ellipse">
            <a:avLst/>
          </a:prstGeom>
          <a:noFill/>
          <a:ln w="22225">
            <a:solidFill>
              <a:srgbClr val="F74A2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b="1" dirty="0"/>
          </a:p>
        </p:txBody>
      </p:sp>
      <p:sp>
        <p:nvSpPr>
          <p:cNvPr id="8" name="Oval 7"/>
          <p:cNvSpPr/>
          <p:nvPr/>
        </p:nvSpPr>
        <p:spPr>
          <a:xfrm>
            <a:off x="4481503" y="4032337"/>
            <a:ext cx="917661" cy="576064"/>
          </a:xfrm>
          <a:prstGeom prst="ellipse">
            <a:avLst/>
          </a:prstGeom>
          <a:noFill/>
          <a:ln w="22225">
            <a:solidFill>
              <a:srgbClr val="F74A2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b="1" dirty="0"/>
          </a:p>
        </p:txBody>
      </p:sp>
      <p:sp>
        <p:nvSpPr>
          <p:cNvPr id="9" name="Oval 8"/>
          <p:cNvSpPr/>
          <p:nvPr/>
        </p:nvSpPr>
        <p:spPr>
          <a:xfrm>
            <a:off x="5940152" y="3608673"/>
            <a:ext cx="917661" cy="576064"/>
          </a:xfrm>
          <a:prstGeom prst="ellipse">
            <a:avLst/>
          </a:prstGeom>
          <a:noFill/>
          <a:ln w="22225">
            <a:solidFill>
              <a:srgbClr val="F74A2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b="1" dirty="0"/>
          </a:p>
        </p:txBody>
      </p:sp>
      <p:sp>
        <p:nvSpPr>
          <p:cNvPr id="10" name="Oval 9"/>
          <p:cNvSpPr/>
          <p:nvPr/>
        </p:nvSpPr>
        <p:spPr>
          <a:xfrm>
            <a:off x="6371031" y="2992391"/>
            <a:ext cx="917661" cy="576064"/>
          </a:xfrm>
          <a:prstGeom prst="ellipse">
            <a:avLst/>
          </a:prstGeom>
          <a:noFill/>
          <a:ln w="22225">
            <a:solidFill>
              <a:srgbClr val="F74A2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b="1" dirty="0"/>
          </a:p>
        </p:txBody>
      </p:sp>
      <p:sp>
        <p:nvSpPr>
          <p:cNvPr id="11" name="Oval 10"/>
          <p:cNvSpPr/>
          <p:nvPr/>
        </p:nvSpPr>
        <p:spPr>
          <a:xfrm>
            <a:off x="6523431" y="1916832"/>
            <a:ext cx="917661" cy="576064"/>
          </a:xfrm>
          <a:prstGeom prst="ellipse">
            <a:avLst/>
          </a:prstGeom>
          <a:noFill/>
          <a:ln w="22225">
            <a:solidFill>
              <a:srgbClr val="F74A2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b="1" dirty="0"/>
          </a:p>
        </p:txBody>
      </p:sp>
      <p:sp>
        <p:nvSpPr>
          <p:cNvPr id="12" name="Oval 11"/>
          <p:cNvSpPr/>
          <p:nvPr/>
        </p:nvSpPr>
        <p:spPr>
          <a:xfrm>
            <a:off x="5617981" y="2714064"/>
            <a:ext cx="917661" cy="576064"/>
          </a:xfrm>
          <a:prstGeom prst="ellipse">
            <a:avLst/>
          </a:prstGeom>
          <a:noFill/>
          <a:ln w="22225">
            <a:solidFill>
              <a:srgbClr val="F74A2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b="1" dirty="0"/>
          </a:p>
        </p:txBody>
      </p:sp>
      <p:sp>
        <p:nvSpPr>
          <p:cNvPr id="13" name="Content Placeholder 2"/>
          <p:cNvSpPr txBox="1">
            <a:spLocks/>
          </p:cNvSpPr>
          <p:nvPr/>
        </p:nvSpPr>
        <p:spPr>
          <a:xfrm>
            <a:off x="304800" y="1340768"/>
            <a:ext cx="8839200" cy="4739357"/>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dirty="0">
                <a:effectLst>
                  <a:outerShdw blurRad="38100" dist="38100" dir="2700000" algn="tl">
                    <a:srgbClr val="000000">
                      <a:alpha val="43137"/>
                    </a:srgbClr>
                  </a:outerShdw>
                </a:effectLst>
              </a:rPr>
              <a:t>Importance of </a:t>
            </a:r>
            <a:r>
              <a:rPr lang="en-GB" sz="2000" i="1" dirty="0">
                <a:effectLst>
                  <a:outerShdw blurRad="38100" dist="38100" dir="2700000" algn="tl">
                    <a:srgbClr val="000000">
                      <a:alpha val="43137"/>
                    </a:srgbClr>
                  </a:outerShdw>
                </a:effectLst>
              </a:rPr>
              <a:t>uici</a:t>
            </a:r>
          </a:p>
        </p:txBody>
      </p:sp>
      <p:sp>
        <p:nvSpPr>
          <p:cNvPr id="14" name="Title 1"/>
          <p:cNvSpPr txBox="1">
            <a:spLocks/>
          </p:cNvSpPr>
          <p:nvPr/>
        </p:nvSpPr>
        <p:spPr>
          <a:xfrm>
            <a:off x="-785" y="30468"/>
            <a:ext cx="7315200" cy="1154097"/>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The vicus Cularo (Grenoble)</a:t>
            </a:r>
            <a:endParaRPr lang="en-GB" dirty="0"/>
          </a:p>
        </p:txBody>
      </p:sp>
    </p:spTree>
    <p:extLst>
      <p:ext uri="{BB962C8B-B14F-4D97-AF65-F5344CB8AC3E}">
        <p14:creationId xmlns:p14="http://schemas.microsoft.com/office/powerpoint/2010/main" val="5510489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750"/>
                            </p:stCondLst>
                            <p:childTnLst>
                              <p:par>
                                <p:cTn id="9" presetID="2" presetClass="entr" presetSubtype="4" fill="hold" grpId="0" nodeType="afterEffect">
                                  <p:stCondLst>
                                    <p:cond delay="25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par>
                          <p:cTn id="13" fill="hold">
                            <p:stCondLst>
                              <p:cond delay="1500"/>
                            </p:stCondLst>
                            <p:childTnLst>
                              <p:par>
                                <p:cTn id="14" presetID="2" presetClass="entr" presetSubtype="4" fill="hold" grpId="0" nodeType="afterEffect">
                                  <p:stCondLst>
                                    <p:cond delay="25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2250"/>
                            </p:stCondLst>
                            <p:childTnLst>
                              <p:par>
                                <p:cTn id="19" presetID="2" presetClass="entr" presetSubtype="4" fill="hold" grpId="0" nodeType="afterEffect">
                                  <p:stCondLst>
                                    <p:cond delay="25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3000"/>
                            </p:stCondLst>
                            <p:childTnLst>
                              <p:par>
                                <p:cTn id="24" presetID="2" presetClass="entr" presetSubtype="4" fill="hold" grpId="0" nodeType="afterEffect">
                                  <p:stCondLst>
                                    <p:cond delay="250"/>
                                  </p:stCondLst>
                                  <p:childTnLst>
                                    <p:set>
                                      <p:cBhvr>
                                        <p:cTn id="25" dur="1" fill="hold">
                                          <p:stCondLst>
                                            <p:cond delay="0"/>
                                          </p:stCondLst>
                                        </p:cTn>
                                        <p:tgtEl>
                                          <p:spTgt spid="10"/>
                                        </p:tgtEl>
                                        <p:attrNameLst>
                                          <p:attrName>style.visibility</p:attrName>
                                        </p:attrNameLst>
                                      </p:cBhvr>
                                      <p:to>
                                        <p:strVal val="visible"/>
                                      </p:to>
                                    </p:set>
                                    <p:anim calcmode="lin" valueType="num">
                                      <p:cBhvr additive="base">
                                        <p:cTn id="26" dur="500" fill="hold"/>
                                        <p:tgtEl>
                                          <p:spTgt spid="10"/>
                                        </p:tgtEl>
                                        <p:attrNameLst>
                                          <p:attrName>ppt_x</p:attrName>
                                        </p:attrNameLst>
                                      </p:cBhvr>
                                      <p:tavLst>
                                        <p:tav tm="0">
                                          <p:val>
                                            <p:strVal val="#ppt_x"/>
                                          </p:val>
                                        </p:tav>
                                        <p:tav tm="100000">
                                          <p:val>
                                            <p:strVal val="#ppt_x"/>
                                          </p:val>
                                        </p:tav>
                                      </p:tavLst>
                                    </p:anim>
                                    <p:anim calcmode="lin" valueType="num">
                                      <p:cBhvr additive="base">
                                        <p:cTn id="27" dur="500" fill="hold"/>
                                        <p:tgtEl>
                                          <p:spTgt spid="10"/>
                                        </p:tgtEl>
                                        <p:attrNameLst>
                                          <p:attrName>ppt_y</p:attrName>
                                        </p:attrNameLst>
                                      </p:cBhvr>
                                      <p:tavLst>
                                        <p:tav tm="0">
                                          <p:val>
                                            <p:strVal val="1+#ppt_h/2"/>
                                          </p:val>
                                        </p:tav>
                                        <p:tav tm="100000">
                                          <p:val>
                                            <p:strVal val="#ppt_y"/>
                                          </p:val>
                                        </p:tav>
                                      </p:tavLst>
                                    </p:anim>
                                  </p:childTnLst>
                                </p:cTn>
                              </p:par>
                            </p:childTnLst>
                          </p:cTn>
                        </p:par>
                        <p:par>
                          <p:cTn id="28" fill="hold">
                            <p:stCondLst>
                              <p:cond delay="3750"/>
                            </p:stCondLst>
                            <p:childTnLst>
                              <p:par>
                                <p:cTn id="29" presetID="2" presetClass="entr" presetSubtype="4" fill="hold" grpId="0" nodeType="afterEffect">
                                  <p:stCondLst>
                                    <p:cond delay="25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par>
                          <p:cTn id="33" fill="hold">
                            <p:stCondLst>
                              <p:cond delay="4500"/>
                            </p:stCondLst>
                            <p:childTnLst>
                              <p:par>
                                <p:cTn id="34" presetID="2" presetClass="entr" presetSubtype="4" fill="hold" grpId="0" nodeType="afterEffect">
                                  <p:stCondLst>
                                    <p:cond delay="250"/>
                                  </p:stCondLst>
                                  <p:childTnLst>
                                    <p:set>
                                      <p:cBhvr>
                                        <p:cTn id="35" dur="1" fill="hold">
                                          <p:stCondLst>
                                            <p:cond delay="0"/>
                                          </p:stCondLst>
                                        </p:cTn>
                                        <p:tgtEl>
                                          <p:spTgt spid="12"/>
                                        </p:tgtEl>
                                        <p:attrNameLst>
                                          <p:attrName>style.visibility</p:attrName>
                                        </p:attrNameLst>
                                      </p:cBhvr>
                                      <p:to>
                                        <p:strVal val="visible"/>
                                      </p:to>
                                    </p:set>
                                    <p:anim calcmode="lin" valueType="num">
                                      <p:cBhvr additive="base">
                                        <p:cTn id="36" dur="500" fill="hold"/>
                                        <p:tgtEl>
                                          <p:spTgt spid="12"/>
                                        </p:tgtEl>
                                        <p:attrNameLst>
                                          <p:attrName>ppt_x</p:attrName>
                                        </p:attrNameLst>
                                      </p:cBhvr>
                                      <p:tavLst>
                                        <p:tav tm="0">
                                          <p:val>
                                            <p:strVal val="#ppt_x"/>
                                          </p:val>
                                        </p:tav>
                                        <p:tav tm="100000">
                                          <p:val>
                                            <p:strVal val="#ppt_x"/>
                                          </p:val>
                                        </p:tav>
                                      </p:tavLst>
                                    </p:anim>
                                    <p:anim calcmode="lin" valueType="num">
                                      <p:cBhvr additive="base">
                                        <p:cTn id="3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340768"/>
            <a:ext cx="8839200" cy="4739357"/>
          </a:xfrm>
        </p:spPr>
        <p:txBody>
          <a:bodyPr>
            <a:normAutofit/>
          </a:bodyPr>
          <a:lstStyle/>
          <a:p>
            <a:pPr lvl="1"/>
            <a:r>
              <a:rPr lang="en-GB" sz="2000" b="1" dirty="0">
                <a:effectLst>
                  <a:outerShdw blurRad="38100" dist="38100" dir="2700000" algn="tl">
                    <a:srgbClr val="000000">
                      <a:alpha val="43137"/>
                    </a:srgbClr>
                  </a:outerShdw>
                </a:effectLst>
              </a:rPr>
              <a:t>Importance of civic priests, esp. </a:t>
            </a:r>
            <a:r>
              <a:rPr lang="en-GB" sz="2000" b="1" i="1" dirty="0">
                <a:effectLst>
                  <a:outerShdw blurRad="38100" dist="38100" dir="2700000" algn="tl">
                    <a:srgbClr val="000000">
                      <a:alpha val="43137"/>
                    </a:srgbClr>
                  </a:outerShdw>
                </a:effectLst>
              </a:rPr>
              <a:t>flamines</a:t>
            </a:r>
            <a:r>
              <a:rPr lang="en-GB" sz="2000" b="1" dirty="0">
                <a:effectLst>
                  <a:outerShdw blurRad="38100" dist="38100" dir="2700000" algn="tl">
                    <a:srgbClr val="000000">
                      <a:alpha val="43137"/>
                    </a:srgbClr>
                  </a:outerShdw>
                </a:effectLst>
              </a:rPr>
              <a:t> and </a:t>
            </a:r>
            <a:r>
              <a:rPr lang="en-GB" sz="2000" b="1" i="1" dirty="0">
                <a:effectLst>
                  <a:outerShdw blurRad="38100" dist="38100" dir="2700000" algn="tl">
                    <a:srgbClr val="000000">
                      <a:alpha val="43137"/>
                    </a:srgbClr>
                  </a:outerShdw>
                </a:effectLst>
              </a:rPr>
              <a:t>seuiri</a:t>
            </a:r>
          </a:p>
          <a:p>
            <a:pPr lvl="1"/>
            <a:r>
              <a:rPr lang="en-GB" sz="2000" dirty="0">
                <a:effectLst>
                  <a:outerShdw blurRad="38100" dist="38100" dir="2700000" algn="tl">
                    <a:srgbClr val="000000">
                      <a:alpha val="43137"/>
                    </a:srgbClr>
                  </a:outerShdw>
                </a:effectLst>
              </a:rPr>
              <a:t>Cult places in the </a:t>
            </a:r>
            <a:r>
              <a:rPr lang="en-GB" sz="2000" i="1" dirty="0">
                <a:effectLst>
                  <a:outerShdw blurRad="38100" dist="38100" dir="2700000" algn="tl">
                    <a:srgbClr val="000000">
                      <a:alpha val="43137"/>
                    </a:srgbClr>
                  </a:outerShdw>
                </a:effectLst>
              </a:rPr>
              <a:t>uicus</a:t>
            </a:r>
            <a:r>
              <a:rPr lang="en-GB" sz="2000" dirty="0">
                <a:effectLst>
                  <a:outerShdw blurRad="38100" dist="38100" dir="2700000" algn="tl">
                    <a:srgbClr val="000000">
                      <a:alpha val="43137"/>
                    </a:srgbClr>
                  </a:outerShdw>
                </a:effectLst>
              </a:rPr>
              <a:t> and in its periphery</a:t>
            </a:r>
          </a:p>
          <a:p>
            <a:pPr lvl="1"/>
            <a:r>
              <a:rPr lang="en-GB" sz="2000" dirty="0">
                <a:effectLst>
                  <a:outerShdw blurRad="38100" dist="38100" dir="2700000" algn="tl">
                    <a:srgbClr val="000000">
                      <a:alpha val="43137"/>
                    </a:srgbClr>
                  </a:outerShdw>
                </a:effectLst>
              </a:rPr>
              <a:t>Most cult places along main road (unlike southern </a:t>
            </a:r>
            <a:r>
              <a:rPr lang="en-GB" sz="2000" i="1" dirty="0">
                <a:effectLst>
                  <a:outerShdw blurRad="38100" dist="38100" dir="2700000" algn="tl">
                    <a:srgbClr val="000000">
                      <a:alpha val="43137"/>
                    </a:srgbClr>
                  </a:outerShdw>
                </a:effectLst>
              </a:rPr>
              <a:t>ciuitates</a:t>
            </a:r>
            <a:r>
              <a:rPr lang="en-GB" sz="2000" dirty="0">
                <a:effectLst>
                  <a:outerShdw blurRad="38100" dist="38100" dir="2700000" algn="tl">
                    <a:srgbClr val="000000">
                      <a:alpha val="43137"/>
                    </a:srgbClr>
                  </a:outerShdw>
                </a:effectLst>
              </a:rPr>
              <a:t>)</a:t>
            </a:r>
          </a:p>
          <a:p>
            <a:pPr lvl="1"/>
            <a:r>
              <a:rPr lang="en-GB" sz="2000" dirty="0">
                <a:effectLst>
                  <a:outerShdw blurRad="38100" dist="38100" dir="2700000" algn="tl">
                    <a:srgbClr val="000000">
                      <a:alpha val="43137"/>
                    </a:srgbClr>
                  </a:outerShdw>
                </a:effectLst>
              </a:rPr>
              <a:t>Isis and Mars sanctuaries overlooking Grenoble and Isere valley</a:t>
            </a:r>
          </a:p>
        </p:txBody>
      </p:sp>
      <p:sp>
        <p:nvSpPr>
          <p:cNvPr id="2" name="Title 1"/>
          <p:cNvSpPr>
            <a:spLocks noGrp="1"/>
          </p:cNvSpPr>
          <p:nvPr>
            <p:ph type="title"/>
          </p:nvPr>
        </p:nvSpPr>
        <p:spPr>
          <a:xfrm>
            <a:off x="-785" y="30468"/>
            <a:ext cx="7315200" cy="1154097"/>
          </a:xfrm>
        </p:spPr>
        <p:txBody>
          <a:bodyPr/>
          <a:lstStyle/>
          <a:p>
            <a:r>
              <a:rPr lang="en-GB" dirty="0"/>
              <a:t>The </a:t>
            </a:r>
            <a:r>
              <a:rPr lang="en-GB" dirty="0" err="1"/>
              <a:t>vicus</a:t>
            </a:r>
            <a:r>
              <a:rPr lang="en-GB" dirty="0"/>
              <a:t> Cularo (Grenoble)</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281"/>
          <a:stretch/>
        </p:blipFill>
        <p:spPr>
          <a:xfrm>
            <a:off x="-34413" y="2924944"/>
            <a:ext cx="9178413" cy="3888432"/>
          </a:xfrm>
          <a:prstGeom prst="rect">
            <a:avLst/>
          </a:prstGeom>
        </p:spPr>
      </p:pic>
      <p:sp>
        <p:nvSpPr>
          <p:cNvPr id="5" name="Oval 4"/>
          <p:cNvSpPr/>
          <p:nvPr/>
        </p:nvSpPr>
        <p:spPr>
          <a:xfrm>
            <a:off x="4211960" y="4293095"/>
            <a:ext cx="576064" cy="504057"/>
          </a:xfrm>
          <a:prstGeom prst="ellipse">
            <a:avLst/>
          </a:prstGeom>
          <a:solidFill>
            <a:schemeClr val="accent1">
              <a:alpha val="4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ate Placeholder 5"/>
          <p:cNvSpPr>
            <a:spLocks noGrp="1"/>
          </p:cNvSpPr>
          <p:nvPr>
            <p:ph type="dt" sz="half" idx="10"/>
          </p:nvPr>
        </p:nvSpPr>
        <p:spPr/>
        <p:txBody>
          <a:bodyPr/>
          <a:lstStyle/>
          <a:p>
            <a:fld id="{F665EE00-EEC5-4D28-9FEC-B069AA4194F1}" type="datetime2">
              <a:rPr lang="en-GB" smtClean="0"/>
              <a:t>Monday, 17 September 2018</a:t>
            </a:fld>
            <a:endParaRPr lang="en-GB" dirty="0"/>
          </a:p>
        </p:txBody>
      </p:sp>
      <p:sp>
        <p:nvSpPr>
          <p:cNvPr id="7" name="Slide Number Placeholder 6"/>
          <p:cNvSpPr>
            <a:spLocks noGrp="1"/>
          </p:cNvSpPr>
          <p:nvPr>
            <p:ph type="sldNum" sz="quarter" idx="12"/>
          </p:nvPr>
        </p:nvSpPr>
        <p:spPr/>
        <p:txBody>
          <a:bodyPr/>
          <a:lstStyle/>
          <a:p>
            <a:fld id="{256EF583-513F-4990-AD70-54BCBF0756F2}" type="slidenum">
              <a:rPr lang="en-GB" smtClean="0"/>
              <a:t>118</a:t>
            </a:fld>
            <a:endParaRPr lang="en-GB" dirty="0"/>
          </a:p>
        </p:txBody>
      </p:sp>
    </p:spTree>
    <p:extLst>
      <p:ext uri="{BB962C8B-B14F-4D97-AF65-F5344CB8AC3E}">
        <p14:creationId xmlns:p14="http://schemas.microsoft.com/office/powerpoint/2010/main" val="7183599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par>
                          <p:cTn id="8" fill="hold">
                            <p:stCondLst>
                              <p:cond delay="2500"/>
                            </p:stCondLst>
                            <p:childTnLst>
                              <p:par>
                                <p:cTn id="9" presetID="21" presetClass="entr" presetSubtype="1" fill="hold" grpId="0" nodeType="afterEffect">
                                  <p:stCondLst>
                                    <p:cond delay="250"/>
                                  </p:stCondLst>
                                  <p:childTnLst>
                                    <p:set>
                                      <p:cBhvr>
                                        <p:cTn id="10" dur="1" fill="hold">
                                          <p:stCondLst>
                                            <p:cond delay="0"/>
                                          </p:stCondLst>
                                        </p:cTn>
                                        <p:tgtEl>
                                          <p:spTgt spid="5"/>
                                        </p:tgtEl>
                                        <p:attrNameLst>
                                          <p:attrName>style.visibility</p:attrName>
                                        </p:attrNameLst>
                                      </p:cBhvr>
                                      <p:to>
                                        <p:strVal val="visible"/>
                                      </p:to>
                                    </p:set>
                                    <p:animEffect transition="in" filter="wheel(1)">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p:cNvSpPr txBox="1">
            <a:spLocks/>
          </p:cNvSpPr>
          <p:nvPr/>
        </p:nvSpPr>
        <p:spPr>
          <a:xfrm>
            <a:off x="304800" y="1340768"/>
            <a:ext cx="8839200" cy="4739357"/>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pPr lvl="1"/>
            <a:r>
              <a:rPr lang="en-GB" sz="2000" b="1"/>
              <a:t>Importance of civic priests, esp. </a:t>
            </a:r>
            <a:r>
              <a:rPr lang="en-GB" sz="2000" b="1" i="1"/>
              <a:t>flamines</a:t>
            </a:r>
            <a:r>
              <a:rPr lang="en-GB" sz="2000" b="1"/>
              <a:t> and </a:t>
            </a:r>
            <a:r>
              <a:rPr lang="en-GB" sz="2000" b="1" i="1"/>
              <a:t>seuiri</a:t>
            </a:r>
          </a:p>
          <a:p>
            <a:pPr lvl="1"/>
            <a:r>
              <a:rPr lang="en-GB" sz="2000"/>
              <a:t>Cult places in the </a:t>
            </a:r>
            <a:r>
              <a:rPr lang="en-GB" sz="2000" i="1"/>
              <a:t>uicus</a:t>
            </a:r>
            <a:r>
              <a:rPr lang="en-GB" sz="2000"/>
              <a:t> and in its periphery</a:t>
            </a:r>
          </a:p>
          <a:p>
            <a:pPr lvl="1"/>
            <a:r>
              <a:rPr lang="en-GB" sz="2000"/>
              <a:t>Most cult places along main road (unlike southern </a:t>
            </a:r>
            <a:r>
              <a:rPr lang="en-GB" sz="2000" i="1"/>
              <a:t>ciuitates</a:t>
            </a:r>
            <a:r>
              <a:rPr lang="en-GB" sz="2000"/>
              <a:t>)</a:t>
            </a:r>
          </a:p>
          <a:p>
            <a:pPr lvl="1"/>
            <a:r>
              <a:rPr lang="en-GB" sz="2000"/>
              <a:t>Isis and Mars sanctuaries overlooking Grenoble and Isere valley</a:t>
            </a:r>
            <a:endParaRPr lang="en-GB" sz="2000" dirty="0"/>
          </a:p>
        </p:txBody>
      </p:sp>
      <p:graphicFrame>
        <p:nvGraphicFramePr>
          <p:cNvPr id="4" name="Content Placeholder 3"/>
          <p:cNvGraphicFramePr>
            <a:graphicFrameLocks noGrp="1"/>
          </p:cNvGraphicFramePr>
          <p:nvPr>
            <p:ph idx="1"/>
            <p:extLst/>
          </p:nvPr>
        </p:nvGraphicFramePr>
        <p:xfrm>
          <a:off x="827584" y="1340768"/>
          <a:ext cx="8136904" cy="5343028"/>
        </p:xfrm>
        <a:graphic>
          <a:graphicData uri="http://schemas.openxmlformats.org/drawingml/2006/table">
            <a:tbl>
              <a:tblPr firstRow="1" firstCol="1" bandRow="1">
                <a:tableStyleId>{5C22544A-7EE6-4342-B048-85BDC9FD1C3A}</a:tableStyleId>
              </a:tblPr>
              <a:tblGrid>
                <a:gridCol w="2376264">
                  <a:extLst>
                    <a:ext uri="{9D8B030D-6E8A-4147-A177-3AD203B41FA5}">
                      <a16:colId xmlns:a16="http://schemas.microsoft.com/office/drawing/2014/main" val="20000"/>
                    </a:ext>
                  </a:extLst>
                </a:gridCol>
                <a:gridCol w="3384376">
                  <a:extLst>
                    <a:ext uri="{9D8B030D-6E8A-4147-A177-3AD203B41FA5}">
                      <a16:colId xmlns:a16="http://schemas.microsoft.com/office/drawing/2014/main" val="20001"/>
                    </a:ext>
                  </a:extLst>
                </a:gridCol>
                <a:gridCol w="2376264">
                  <a:extLst>
                    <a:ext uri="{9D8B030D-6E8A-4147-A177-3AD203B41FA5}">
                      <a16:colId xmlns:a16="http://schemas.microsoft.com/office/drawing/2014/main" val="20002"/>
                    </a:ext>
                  </a:extLst>
                </a:gridCol>
              </a:tblGrid>
              <a:tr h="177281">
                <a:tc>
                  <a:txBody>
                    <a:bodyPr/>
                    <a:lstStyle/>
                    <a:p>
                      <a:pPr>
                        <a:spcAft>
                          <a:spcPts val="600"/>
                        </a:spcAft>
                      </a:pPr>
                      <a:r>
                        <a:rPr lang="it-IT" sz="1100" dirty="0">
                          <a:effectLst/>
                        </a:rPr>
                        <a:t>name of</a:t>
                      </a:r>
                      <a:r>
                        <a:rPr lang="it-IT" sz="1100" baseline="0" dirty="0">
                          <a:effectLst/>
                        </a:rPr>
                        <a:t> p</a:t>
                      </a:r>
                      <a:r>
                        <a:rPr lang="it-IT" sz="1100" dirty="0">
                          <a:effectLst/>
                        </a:rPr>
                        <a:t>riest</a:t>
                      </a:r>
                      <a:endParaRPr lang="en-GB" sz="1200" dirty="0">
                        <a:effectLst/>
                        <a:latin typeface="Times New Roman"/>
                        <a:ea typeface="Times New Roman"/>
                      </a:endParaRPr>
                    </a:p>
                  </a:txBody>
                  <a:tcPr marL="37763" marR="37763" marT="0" marB="0"/>
                </a:tc>
                <a:tc>
                  <a:txBody>
                    <a:bodyPr/>
                    <a:lstStyle/>
                    <a:p>
                      <a:pPr>
                        <a:spcAft>
                          <a:spcPts val="600"/>
                        </a:spcAft>
                      </a:pPr>
                      <a:r>
                        <a:rPr lang="it-IT" sz="1100" dirty="0">
                          <a:effectLst/>
                        </a:rPr>
                        <a:t>priest (and other magistracies)</a:t>
                      </a:r>
                      <a:endParaRPr lang="en-GB" sz="1200" dirty="0">
                        <a:effectLst/>
                        <a:latin typeface="Times New Roman"/>
                        <a:ea typeface="Times New Roman"/>
                      </a:endParaRPr>
                    </a:p>
                  </a:txBody>
                  <a:tcPr marL="37763" marR="37763" marT="0" marB="0"/>
                </a:tc>
                <a:tc>
                  <a:txBody>
                    <a:bodyPr/>
                    <a:lstStyle/>
                    <a:p>
                      <a:pPr>
                        <a:spcAft>
                          <a:spcPts val="600"/>
                        </a:spcAft>
                      </a:pPr>
                      <a:r>
                        <a:rPr lang="it-IT" sz="1100" dirty="0">
                          <a:effectLst/>
                        </a:rPr>
                        <a:t>Reference</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00"/>
                  </a:ext>
                </a:extLst>
              </a:tr>
              <a:tr h="354563">
                <a:tc>
                  <a:txBody>
                    <a:bodyPr/>
                    <a:lstStyle/>
                    <a:p>
                      <a:pPr>
                        <a:spcAft>
                          <a:spcPts val="600"/>
                        </a:spcAft>
                      </a:pPr>
                      <a:r>
                        <a:rPr lang="it-IT" sz="1200" dirty="0">
                          <a:effectLst/>
                        </a:rPr>
                        <a:t>Aulus Caprilius Antullus</a:t>
                      </a:r>
                      <a:endParaRPr lang="en-GB" sz="1400" dirty="0">
                        <a:effectLst/>
                        <a:latin typeface="Times New Roman"/>
                        <a:ea typeface="Times New Roman"/>
                      </a:endParaRPr>
                    </a:p>
                  </a:txBody>
                  <a:tcPr marL="37763" marR="37763" marT="0" marB="0"/>
                </a:tc>
                <a:tc>
                  <a:txBody>
                    <a:bodyPr/>
                    <a:lstStyle/>
                    <a:p>
                      <a:pPr>
                        <a:spcAft>
                          <a:spcPts val="600"/>
                        </a:spcAft>
                      </a:pPr>
                      <a:r>
                        <a:rPr lang="it-IT" sz="1200" i="1">
                          <a:effectLst/>
                        </a:rPr>
                        <a:t>flamen Martis</a:t>
                      </a:r>
                      <a:endParaRPr lang="en-GB" sz="1400" i="1" dirty="0">
                        <a:effectLst/>
                        <a:latin typeface="Times New Roman"/>
                        <a:ea typeface="Times New Roman"/>
                      </a:endParaRPr>
                    </a:p>
                  </a:txBody>
                  <a:tcPr marL="37763" marR="37763" marT="0" marB="0"/>
                </a:tc>
                <a:tc>
                  <a:txBody>
                    <a:bodyPr/>
                    <a:lstStyle/>
                    <a:p>
                      <a:pPr>
                        <a:spcAft>
                          <a:spcPts val="600"/>
                        </a:spcAft>
                      </a:pPr>
                      <a:r>
                        <a:rPr lang="it-IT" sz="1100" i="1" dirty="0">
                          <a:effectLst/>
                        </a:rPr>
                        <a:t>CIL</a:t>
                      </a:r>
                      <a:r>
                        <a:rPr lang="it-IT" sz="1100" dirty="0">
                          <a:effectLst/>
                        </a:rPr>
                        <a:t> XII 2236 = </a:t>
                      </a:r>
                      <a:r>
                        <a:rPr lang="it-IT" sz="1100" i="1" dirty="0">
                          <a:effectLst/>
                        </a:rPr>
                        <a:t>ILN-5.2</a:t>
                      </a:r>
                      <a:r>
                        <a:rPr lang="it-IT" sz="1100" dirty="0">
                          <a:effectLst/>
                        </a:rPr>
                        <a:t>, 374 </a:t>
                      </a:r>
                      <a:br>
                        <a:rPr lang="it-IT" sz="1100" dirty="0">
                          <a:effectLst/>
                        </a:rPr>
                      </a:br>
                      <a:r>
                        <a:rPr lang="it-IT" sz="1100" dirty="0">
                          <a:effectLst/>
                        </a:rPr>
                        <a:t>= </a:t>
                      </a:r>
                      <a:r>
                        <a:rPr lang="it-IT" sz="1100" i="1" dirty="0">
                          <a:effectLst/>
                        </a:rPr>
                        <a:t>CAG-38/1</a:t>
                      </a:r>
                      <a:r>
                        <a:rPr lang="it-IT" sz="1100" dirty="0">
                          <a:effectLst/>
                        </a:rPr>
                        <a:t>, p. 86 </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01"/>
                  </a:ext>
                </a:extLst>
              </a:tr>
              <a:tr h="354563">
                <a:tc>
                  <a:txBody>
                    <a:bodyPr/>
                    <a:lstStyle/>
                    <a:p>
                      <a:pPr>
                        <a:spcAft>
                          <a:spcPts val="600"/>
                        </a:spcAft>
                      </a:pPr>
                      <a:r>
                        <a:rPr lang="it-IT" sz="1200" dirty="0">
                          <a:effectLst/>
                        </a:rPr>
                        <a:t>Titus Cassius Mansuetus </a:t>
                      </a:r>
                      <a:endParaRPr lang="en-GB" sz="1400" dirty="0">
                        <a:effectLst/>
                        <a:latin typeface="Times New Roman"/>
                        <a:ea typeface="Times New Roman"/>
                      </a:endParaRPr>
                    </a:p>
                  </a:txBody>
                  <a:tcPr marL="37763" marR="37763" marT="0" marB="0"/>
                </a:tc>
                <a:tc>
                  <a:txBody>
                    <a:bodyPr/>
                    <a:lstStyle/>
                    <a:p>
                      <a:pPr>
                        <a:spcAft>
                          <a:spcPts val="600"/>
                        </a:spcAft>
                      </a:pPr>
                      <a:r>
                        <a:rPr lang="it-IT" sz="1200" i="1" dirty="0">
                          <a:effectLst/>
                        </a:rPr>
                        <a:t>flamen iu[uen]t(utis); sc(ribae) trib(uni) aerar(ii); </a:t>
                      </a:r>
                      <a:br>
                        <a:rPr lang="it-IT" sz="1200" i="1" dirty="0">
                          <a:effectLst/>
                        </a:rPr>
                      </a:br>
                      <a:r>
                        <a:rPr lang="it-IT" sz="1200" i="1" dirty="0">
                          <a:effectLst/>
                        </a:rPr>
                        <a:t>IIuir iur(e) dic(undo)</a:t>
                      </a:r>
                      <a:endParaRPr lang="en-GB" sz="1400" i="1" dirty="0">
                        <a:effectLst/>
                        <a:latin typeface="Times New Roman"/>
                        <a:ea typeface="Times New Roman"/>
                      </a:endParaRPr>
                    </a:p>
                  </a:txBody>
                  <a:tcPr marL="37763" marR="37763" marT="0" marB="0"/>
                </a:tc>
                <a:tc>
                  <a:txBody>
                    <a:bodyPr/>
                    <a:lstStyle/>
                    <a:p>
                      <a:pPr>
                        <a:spcAft>
                          <a:spcPts val="600"/>
                        </a:spcAft>
                      </a:pPr>
                      <a:r>
                        <a:rPr lang="it-IT" sz="1100" i="1" dirty="0">
                          <a:effectLst/>
                        </a:rPr>
                        <a:t>CIL</a:t>
                      </a:r>
                      <a:r>
                        <a:rPr lang="it-IT" sz="1100" dirty="0">
                          <a:effectLst/>
                        </a:rPr>
                        <a:t> XII 2238 = </a:t>
                      </a:r>
                      <a:r>
                        <a:rPr lang="it-IT" sz="1100" i="1" dirty="0">
                          <a:effectLst/>
                        </a:rPr>
                        <a:t>ILN-5.2</a:t>
                      </a:r>
                      <a:r>
                        <a:rPr lang="it-IT" sz="1100" dirty="0">
                          <a:effectLst/>
                        </a:rPr>
                        <a:t>, 376 </a:t>
                      </a:r>
                      <a:br>
                        <a:rPr lang="it-IT" sz="1100" dirty="0">
                          <a:effectLst/>
                        </a:rPr>
                      </a:br>
                      <a:r>
                        <a:rPr lang="it-IT" sz="1100" dirty="0">
                          <a:effectLst/>
                        </a:rPr>
                        <a:t>= </a:t>
                      </a:r>
                      <a:r>
                        <a:rPr lang="it-IT" sz="1100" i="1" dirty="0">
                          <a:effectLst/>
                        </a:rPr>
                        <a:t>CAG-38/1</a:t>
                      </a:r>
                      <a:r>
                        <a:rPr lang="it-IT" sz="1100" dirty="0">
                          <a:effectLst/>
                        </a:rPr>
                        <a:t>, p. 86</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02"/>
                  </a:ext>
                </a:extLst>
              </a:tr>
              <a:tr h="354563">
                <a:tc>
                  <a:txBody>
                    <a:bodyPr/>
                    <a:lstStyle/>
                    <a:p>
                      <a:pPr>
                        <a:spcAft>
                          <a:spcPts val="600"/>
                        </a:spcAft>
                      </a:pPr>
                      <a:r>
                        <a:rPr lang="it-IT" sz="1200" dirty="0">
                          <a:effectLst/>
                        </a:rPr>
                        <a:t>Sextus Iulius Condianius </a:t>
                      </a:r>
                      <a:endParaRPr lang="en-GB" sz="1400" dirty="0">
                        <a:effectLst/>
                        <a:latin typeface="Times New Roman"/>
                        <a:ea typeface="Times New Roman"/>
                      </a:endParaRPr>
                    </a:p>
                  </a:txBody>
                  <a:tcPr marL="37763" marR="37763" marT="0" marB="0"/>
                </a:tc>
                <a:tc>
                  <a:txBody>
                    <a:bodyPr/>
                    <a:lstStyle/>
                    <a:p>
                      <a:pPr>
                        <a:spcAft>
                          <a:spcPts val="600"/>
                        </a:spcAft>
                      </a:pPr>
                      <a:r>
                        <a:rPr lang="it-IT" sz="1200" i="1" dirty="0">
                          <a:effectLst/>
                        </a:rPr>
                        <a:t>flamen iuuentutis q(uaestor) c(oloniae) V(iennensium) aedili(s)</a:t>
                      </a:r>
                      <a:endParaRPr lang="en-GB" sz="1400" i="1" dirty="0">
                        <a:effectLst/>
                        <a:latin typeface="Times New Roman"/>
                        <a:ea typeface="Times New Roman"/>
                      </a:endParaRPr>
                    </a:p>
                  </a:txBody>
                  <a:tcPr marL="37763" marR="37763" marT="0" marB="0"/>
                </a:tc>
                <a:tc>
                  <a:txBody>
                    <a:bodyPr/>
                    <a:lstStyle/>
                    <a:p>
                      <a:pPr>
                        <a:spcAft>
                          <a:spcPts val="600"/>
                        </a:spcAft>
                      </a:pPr>
                      <a:r>
                        <a:rPr lang="it-IT" sz="1100" i="1" dirty="0">
                          <a:effectLst/>
                        </a:rPr>
                        <a:t>CIL</a:t>
                      </a:r>
                      <a:r>
                        <a:rPr lang="it-IT" sz="1100" dirty="0">
                          <a:effectLst/>
                        </a:rPr>
                        <a:t> XII 2245 = </a:t>
                      </a:r>
                      <a:r>
                        <a:rPr lang="it-IT" sz="1100" i="1" dirty="0">
                          <a:effectLst/>
                        </a:rPr>
                        <a:t>ILN-5.2</a:t>
                      </a:r>
                      <a:r>
                        <a:rPr lang="it-IT" sz="1100" dirty="0">
                          <a:effectLst/>
                        </a:rPr>
                        <a:t>, 382 </a:t>
                      </a:r>
                      <a:br>
                        <a:rPr lang="it-IT" sz="1100" dirty="0">
                          <a:effectLst/>
                        </a:rPr>
                      </a:br>
                      <a:r>
                        <a:rPr lang="it-IT" sz="1100" dirty="0">
                          <a:effectLst/>
                        </a:rPr>
                        <a:t>= </a:t>
                      </a:r>
                      <a:r>
                        <a:rPr lang="it-IT" sz="1100" i="1" dirty="0">
                          <a:effectLst/>
                        </a:rPr>
                        <a:t>CAG-38/1</a:t>
                      </a:r>
                      <a:r>
                        <a:rPr lang="it-IT" sz="1100" dirty="0">
                          <a:effectLst/>
                        </a:rPr>
                        <a:t>, p. 87</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03"/>
                  </a:ext>
                </a:extLst>
              </a:tr>
              <a:tr h="354563">
                <a:tc>
                  <a:txBody>
                    <a:bodyPr/>
                    <a:lstStyle/>
                    <a:p>
                      <a:pPr>
                        <a:spcAft>
                          <a:spcPts val="600"/>
                        </a:spcAft>
                      </a:pPr>
                      <a:r>
                        <a:rPr lang="it-IT" sz="1200" dirty="0">
                          <a:effectLst/>
                        </a:rPr>
                        <a:t>[---]</a:t>
                      </a:r>
                      <a:endParaRPr lang="en-GB" sz="1400" dirty="0">
                        <a:effectLst/>
                        <a:latin typeface="Times New Roman"/>
                        <a:ea typeface="Times New Roman"/>
                      </a:endParaRPr>
                    </a:p>
                  </a:txBody>
                  <a:tcPr marL="37763" marR="37763" marT="0" marB="0"/>
                </a:tc>
                <a:tc>
                  <a:txBody>
                    <a:bodyPr/>
                    <a:lstStyle/>
                    <a:p>
                      <a:pPr>
                        <a:spcAft>
                          <a:spcPts val="600"/>
                        </a:spcAft>
                      </a:pPr>
                      <a:r>
                        <a:rPr lang="de-DE" sz="1200" i="1" dirty="0">
                          <a:effectLst/>
                        </a:rPr>
                        <a:t>flam(en) Aug(usti);</a:t>
                      </a:r>
                      <a:br>
                        <a:rPr lang="de-DE" sz="1200" i="1" dirty="0">
                          <a:effectLst/>
                        </a:rPr>
                      </a:br>
                      <a:r>
                        <a:rPr lang="de-DE" sz="1200" i="1" dirty="0">
                          <a:effectLst/>
                        </a:rPr>
                        <a:t>[IIuir] aer(arii)</a:t>
                      </a:r>
                      <a:endParaRPr lang="en-GB" sz="1400" i="1" dirty="0">
                        <a:effectLst/>
                        <a:latin typeface="Times New Roman"/>
                        <a:ea typeface="Times New Roman"/>
                      </a:endParaRPr>
                    </a:p>
                  </a:txBody>
                  <a:tcPr marL="37763" marR="37763" marT="0" marB="0"/>
                </a:tc>
                <a:tc>
                  <a:txBody>
                    <a:bodyPr/>
                    <a:lstStyle/>
                    <a:p>
                      <a:pPr>
                        <a:spcAft>
                          <a:spcPts val="600"/>
                        </a:spcAft>
                      </a:pPr>
                      <a:r>
                        <a:rPr lang="it-IT" sz="1100" i="1" dirty="0">
                          <a:effectLst/>
                        </a:rPr>
                        <a:t>CIL</a:t>
                      </a:r>
                      <a:r>
                        <a:rPr lang="it-IT" sz="1100" dirty="0">
                          <a:effectLst/>
                        </a:rPr>
                        <a:t> XII 2249 = </a:t>
                      </a:r>
                      <a:r>
                        <a:rPr lang="it-IT" sz="1100" i="1" dirty="0">
                          <a:effectLst/>
                        </a:rPr>
                        <a:t>ILN-5.2</a:t>
                      </a:r>
                      <a:r>
                        <a:rPr lang="it-IT" sz="1100" dirty="0">
                          <a:effectLst/>
                        </a:rPr>
                        <a:t>, 386 </a:t>
                      </a:r>
                      <a:br>
                        <a:rPr lang="it-IT" sz="1100" dirty="0">
                          <a:effectLst/>
                        </a:rPr>
                      </a:br>
                      <a:r>
                        <a:rPr lang="it-IT" sz="1100" dirty="0">
                          <a:effectLst/>
                        </a:rPr>
                        <a:t>= </a:t>
                      </a:r>
                      <a:r>
                        <a:rPr lang="it-IT" sz="1100" i="1" dirty="0">
                          <a:effectLst/>
                        </a:rPr>
                        <a:t>CAG-38/1</a:t>
                      </a:r>
                      <a:r>
                        <a:rPr lang="it-IT" sz="1100" dirty="0">
                          <a:effectLst/>
                        </a:rPr>
                        <a:t>, p. 87 </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04"/>
                  </a:ext>
                </a:extLst>
              </a:tr>
              <a:tr h="354563">
                <a:tc>
                  <a:txBody>
                    <a:bodyPr/>
                    <a:lstStyle/>
                    <a:p>
                      <a:pPr>
                        <a:spcAft>
                          <a:spcPts val="600"/>
                        </a:spcAft>
                      </a:pPr>
                      <a:r>
                        <a:rPr lang="it-IT" sz="1200" dirty="0">
                          <a:effectLst/>
                        </a:rPr>
                        <a:t>Devillia Attica </a:t>
                      </a:r>
                      <a:endParaRPr lang="en-GB" sz="1400" dirty="0">
                        <a:effectLst/>
                        <a:latin typeface="Times New Roman"/>
                        <a:ea typeface="Times New Roman"/>
                      </a:endParaRPr>
                    </a:p>
                  </a:txBody>
                  <a:tcPr marL="37763" marR="37763" marT="0" marB="0"/>
                </a:tc>
                <a:tc>
                  <a:txBody>
                    <a:bodyPr/>
                    <a:lstStyle/>
                    <a:p>
                      <a:pPr>
                        <a:spcAft>
                          <a:spcPts val="600"/>
                        </a:spcAft>
                      </a:pPr>
                      <a:r>
                        <a:rPr lang="it-IT" sz="1200" i="1" dirty="0">
                          <a:effectLst/>
                        </a:rPr>
                        <a:t>flaminica</a:t>
                      </a:r>
                      <a:endParaRPr lang="en-GB" sz="1400" i="1" dirty="0">
                        <a:effectLst/>
                        <a:latin typeface="Times New Roman"/>
                        <a:ea typeface="Times New Roman"/>
                      </a:endParaRPr>
                    </a:p>
                  </a:txBody>
                  <a:tcPr marL="37763" marR="37763" marT="0" marB="0"/>
                </a:tc>
                <a:tc>
                  <a:txBody>
                    <a:bodyPr/>
                    <a:lstStyle/>
                    <a:p>
                      <a:pPr>
                        <a:spcAft>
                          <a:spcPts val="600"/>
                        </a:spcAft>
                      </a:pPr>
                      <a:r>
                        <a:rPr lang="it-IT" sz="1100" i="1" dirty="0">
                          <a:effectLst/>
                        </a:rPr>
                        <a:t>CIL</a:t>
                      </a:r>
                      <a:r>
                        <a:rPr lang="it-IT" sz="1100" dirty="0">
                          <a:effectLst/>
                        </a:rPr>
                        <a:t> XII </a:t>
                      </a:r>
                      <a:r>
                        <a:rPr lang="de-DE" sz="1100" dirty="0">
                          <a:effectLst/>
                        </a:rPr>
                        <a:t>2241 = </a:t>
                      </a:r>
                      <a:r>
                        <a:rPr lang="de-DE" sz="1100" i="1" dirty="0">
                          <a:effectLst/>
                        </a:rPr>
                        <a:t>ILN-5.2</a:t>
                      </a:r>
                      <a:r>
                        <a:rPr lang="de-DE" sz="1100" dirty="0">
                          <a:effectLst/>
                        </a:rPr>
                        <a:t>, 378 </a:t>
                      </a:r>
                      <a:br>
                        <a:rPr lang="de-DE" sz="1100" dirty="0">
                          <a:effectLst/>
                        </a:rPr>
                      </a:br>
                      <a:r>
                        <a:rPr lang="de-DE" sz="1100" dirty="0">
                          <a:effectLst/>
                        </a:rPr>
                        <a:t>= </a:t>
                      </a:r>
                      <a:r>
                        <a:rPr lang="de-DE" sz="1100" i="1" dirty="0">
                          <a:effectLst/>
                        </a:rPr>
                        <a:t>CAG-38/1</a:t>
                      </a:r>
                      <a:r>
                        <a:rPr lang="de-DE" sz="1100" dirty="0">
                          <a:effectLst/>
                        </a:rPr>
                        <a:t>, p. 86</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05"/>
                  </a:ext>
                </a:extLst>
              </a:tr>
              <a:tr h="354563">
                <a:tc>
                  <a:txBody>
                    <a:bodyPr/>
                    <a:lstStyle/>
                    <a:p>
                      <a:pPr>
                        <a:spcAft>
                          <a:spcPts val="600"/>
                        </a:spcAft>
                      </a:pPr>
                      <a:r>
                        <a:rPr lang="de-DE" sz="1200" dirty="0">
                          <a:effectLst/>
                        </a:rPr>
                        <a:t>Hilaria Quintilla </a:t>
                      </a:r>
                      <a:endParaRPr lang="en-GB" sz="1400" dirty="0">
                        <a:effectLst/>
                        <a:latin typeface="Times New Roman"/>
                        <a:ea typeface="Times New Roman"/>
                      </a:endParaRPr>
                    </a:p>
                  </a:txBody>
                  <a:tcPr marL="37763" marR="37763" marT="0" marB="0"/>
                </a:tc>
                <a:tc>
                  <a:txBody>
                    <a:bodyPr/>
                    <a:lstStyle/>
                    <a:p>
                      <a:pPr>
                        <a:spcAft>
                          <a:spcPts val="600"/>
                        </a:spcAft>
                      </a:pPr>
                      <a:r>
                        <a:rPr lang="de-DE" sz="1200" i="1" dirty="0">
                          <a:effectLst/>
                        </a:rPr>
                        <a:t>flaminica</a:t>
                      </a:r>
                      <a:endParaRPr lang="en-GB" sz="1400" i="1" dirty="0">
                        <a:effectLst/>
                        <a:latin typeface="Times New Roman"/>
                        <a:ea typeface="Times New Roman"/>
                      </a:endParaRPr>
                    </a:p>
                  </a:txBody>
                  <a:tcPr marL="37763" marR="37763" marT="0" marB="0"/>
                </a:tc>
                <a:tc>
                  <a:txBody>
                    <a:bodyPr/>
                    <a:lstStyle/>
                    <a:p>
                      <a:pPr>
                        <a:spcAft>
                          <a:spcPts val="600"/>
                        </a:spcAft>
                      </a:pPr>
                      <a:r>
                        <a:rPr lang="de-DE" sz="1100" i="1" dirty="0">
                          <a:effectLst/>
                        </a:rPr>
                        <a:t>CIL</a:t>
                      </a:r>
                      <a:r>
                        <a:rPr lang="de-DE" sz="1100" dirty="0">
                          <a:effectLst/>
                        </a:rPr>
                        <a:t> XII 2244 = </a:t>
                      </a:r>
                      <a:r>
                        <a:rPr lang="de-DE" sz="1100" i="1" dirty="0">
                          <a:effectLst/>
                        </a:rPr>
                        <a:t>ILN-5.</a:t>
                      </a:r>
                      <a:r>
                        <a:rPr lang="en-GB" sz="1100" dirty="0">
                          <a:effectLst/>
                        </a:rPr>
                        <a:t>2, 381 =</a:t>
                      </a:r>
                      <a:br>
                        <a:rPr lang="en-GB" sz="1100" dirty="0">
                          <a:effectLst/>
                        </a:rPr>
                      </a:br>
                      <a:r>
                        <a:rPr lang="en-GB" sz="1100" dirty="0">
                          <a:effectLst/>
                        </a:rPr>
                        <a:t> </a:t>
                      </a:r>
                      <a:r>
                        <a:rPr lang="en-GB" sz="1100" i="1" dirty="0">
                          <a:effectLst/>
                        </a:rPr>
                        <a:t>CAG-38/1</a:t>
                      </a:r>
                      <a:r>
                        <a:rPr lang="en-GB" sz="1100" dirty="0">
                          <a:effectLst/>
                        </a:rPr>
                        <a:t>, p. 87</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06"/>
                  </a:ext>
                </a:extLst>
              </a:tr>
              <a:tr h="354563">
                <a:tc>
                  <a:txBody>
                    <a:bodyPr/>
                    <a:lstStyle/>
                    <a:p>
                      <a:pPr>
                        <a:spcAft>
                          <a:spcPts val="600"/>
                        </a:spcAft>
                      </a:pPr>
                      <a:r>
                        <a:rPr lang="it-IT" sz="1200" dirty="0">
                          <a:effectLst/>
                        </a:rPr>
                        <a:t>Iul(ia) Vera </a:t>
                      </a:r>
                      <a:endParaRPr lang="en-GB" sz="1400" dirty="0">
                        <a:effectLst/>
                        <a:latin typeface="Times New Roman"/>
                        <a:ea typeface="Times New Roman"/>
                      </a:endParaRPr>
                    </a:p>
                  </a:txBody>
                  <a:tcPr marL="37763" marR="37763" marT="0" marB="0"/>
                </a:tc>
                <a:tc>
                  <a:txBody>
                    <a:bodyPr/>
                    <a:lstStyle/>
                    <a:p>
                      <a:pPr>
                        <a:spcAft>
                          <a:spcPts val="600"/>
                        </a:spcAft>
                      </a:pPr>
                      <a:r>
                        <a:rPr lang="en-GB" sz="1200" i="1" dirty="0">
                          <a:effectLst/>
                        </a:rPr>
                        <a:t>flam(</a:t>
                      </a:r>
                      <a:r>
                        <a:rPr lang="en-GB" sz="1200" i="1" dirty="0" err="1">
                          <a:effectLst/>
                        </a:rPr>
                        <a:t>inica</a:t>
                      </a:r>
                      <a:r>
                        <a:rPr lang="en-GB" sz="1200" i="1" dirty="0">
                          <a:effectLst/>
                        </a:rPr>
                        <a:t>) Aug(</a:t>
                      </a:r>
                      <a:r>
                        <a:rPr lang="en-GB" sz="1200" i="1" dirty="0" err="1">
                          <a:effectLst/>
                        </a:rPr>
                        <a:t>usta</a:t>
                      </a:r>
                      <a:r>
                        <a:rPr lang="en-GB" sz="1200" i="1" dirty="0">
                          <a:effectLst/>
                        </a:rPr>
                        <a:t>) </a:t>
                      </a:r>
                      <a:endParaRPr lang="en-GB" sz="1400" i="1" dirty="0">
                        <a:effectLst/>
                        <a:latin typeface="Times New Roman"/>
                        <a:ea typeface="Times New Roman"/>
                      </a:endParaRPr>
                    </a:p>
                  </a:txBody>
                  <a:tcPr marL="37763" marR="37763" marT="0" marB="0"/>
                </a:tc>
                <a:tc>
                  <a:txBody>
                    <a:bodyPr/>
                    <a:lstStyle/>
                    <a:p>
                      <a:pPr>
                        <a:spcAft>
                          <a:spcPts val="600"/>
                        </a:spcAft>
                      </a:pPr>
                      <a:r>
                        <a:rPr lang="en-GB" sz="1100" dirty="0">
                          <a:effectLst/>
                        </a:rPr>
                        <a:t>at La </a:t>
                      </a:r>
                      <a:r>
                        <a:rPr lang="en-GB" sz="1100" dirty="0" err="1">
                          <a:effectLst/>
                        </a:rPr>
                        <a:t>Chapelle</a:t>
                      </a:r>
                      <a:r>
                        <a:rPr lang="en-GB" sz="1100" dirty="0">
                          <a:effectLst/>
                        </a:rPr>
                        <a:t>-Blanche</a:t>
                      </a:r>
                      <a:br>
                        <a:rPr lang="en-GB" sz="1100" dirty="0">
                          <a:effectLst/>
                        </a:rPr>
                      </a:br>
                      <a:r>
                        <a:rPr lang="en-GB" sz="1100" i="1" dirty="0">
                          <a:effectLst/>
                        </a:rPr>
                        <a:t>CIL</a:t>
                      </a:r>
                      <a:r>
                        <a:rPr lang="en-GB" sz="1100" dirty="0">
                          <a:effectLst/>
                        </a:rPr>
                        <a:t> XII 2317 = </a:t>
                      </a:r>
                      <a:r>
                        <a:rPr lang="en-GB" sz="1100" i="1" dirty="0">
                          <a:effectLst/>
                        </a:rPr>
                        <a:t>ILN-5.2</a:t>
                      </a:r>
                      <a:r>
                        <a:rPr lang="en-GB" sz="1100" dirty="0">
                          <a:effectLst/>
                        </a:rPr>
                        <a:t>, 458</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07"/>
                  </a:ext>
                </a:extLst>
              </a:tr>
              <a:tr h="177281">
                <a:tc>
                  <a:txBody>
                    <a:bodyPr/>
                    <a:lstStyle/>
                    <a:p>
                      <a:pPr>
                        <a:spcAft>
                          <a:spcPts val="600"/>
                        </a:spcAft>
                      </a:pPr>
                      <a:r>
                        <a:rPr lang="it-IT" sz="1200" i="1" dirty="0">
                          <a:solidFill>
                            <a:srgbClr val="FFFF00"/>
                          </a:solidFill>
                          <a:effectLst>
                            <a:outerShdw blurRad="38100" dist="38100" dir="2700000" algn="tl">
                              <a:srgbClr val="000000">
                                <a:alpha val="43137"/>
                              </a:srgbClr>
                            </a:outerShdw>
                          </a:effectLst>
                        </a:rPr>
                        <a:t>seuiri</a:t>
                      </a:r>
                      <a:endParaRPr lang="en-GB" sz="1400" i="1" dirty="0">
                        <a:solidFill>
                          <a:srgbClr val="FFFF00"/>
                        </a:solidFill>
                        <a:effectLst>
                          <a:outerShdw blurRad="38100" dist="38100" dir="2700000" algn="tl">
                            <a:srgbClr val="000000">
                              <a:alpha val="43137"/>
                            </a:srgbClr>
                          </a:outerShdw>
                        </a:effectLst>
                        <a:latin typeface="Times New Roman"/>
                        <a:ea typeface="Times New Roman"/>
                      </a:endParaRPr>
                    </a:p>
                  </a:txBody>
                  <a:tcPr marL="37763" marR="37763" marT="0" marB="0"/>
                </a:tc>
                <a:tc>
                  <a:txBody>
                    <a:bodyPr/>
                    <a:lstStyle/>
                    <a:p>
                      <a:pPr>
                        <a:spcAft>
                          <a:spcPts val="600"/>
                        </a:spcAft>
                      </a:pPr>
                      <a:r>
                        <a:rPr lang="en-GB" sz="1200" dirty="0">
                          <a:effectLst/>
                        </a:rPr>
                        <a:t> </a:t>
                      </a:r>
                      <a:endParaRPr lang="en-GB" sz="1400" dirty="0">
                        <a:effectLst/>
                        <a:latin typeface="Times New Roman"/>
                        <a:ea typeface="Times New Roman"/>
                      </a:endParaRPr>
                    </a:p>
                  </a:txBody>
                  <a:tcPr marL="37763" marR="37763" marT="0" marB="0"/>
                </a:tc>
                <a:tc>
                  <a:txBody>
                    <a:bodyPr/>
                    <a:lstStyle/>
                    <a:p>
                      <a:pPr>
                        <a:spcAft>
                          <a:spcPts val="600"/>
                        </a:spcAft>
                      </a:pPr>
                      <a:r>
                        <a:rPr lang="en-GB" sz="1100" dirty="0">
                          <a:effectLst/>
                        </a:rPr>
                        <a:t> </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08"/>
                  </a:ext>
                </a:extLst>
              </a:tr>
              <a:tr h="354563">
                <a:tc>
                  <a:txBody>
                    <a:bodyPr/>
                    <a:lstStyle/>
                    <a:p>
                      <a:pPr>
                        <a:spcAft>
                          <a:spcPts val="600"/>
                        </a:spcAft>
                      </a:pPr>
                      <a:r>
                        <a:rPr lang="en-GB" sz="1200" dirty="0">
                          <a:effectLst/>
                        </a:rPr>
                        <a:t>P(</a:t>
                      </a:r>
                      <a:r>
                        <a:rPr lang="en-GB" sz="1200" dirty="0" err="1">
                          <a:effectLst/>
                        </a:rPr>
                        <a:t>ublius</a:t>
                      </a:r>
                      <a:r>
                        <a:rPr lang="en-GB" sz="1200" dirty="0">
                          <a:effectLst/>
                        </a:rPr>
                        <a:t>) Cassius </a:t>
                      </a:r>
                      <a:r>
                        <a:rPr lang="en-GB" sz="1200" dirty="0" err="1">
                          <a:effectLst/>
                        </a:rPr>
                        <a:t>Hermetio</a:t>
                      </a:r>
                      <a:endParaRPr lang="en-GB" sz="1400" dirty="0">
                        <a:effectLst/>
                        <a:latin typeface="Times New Roman"/>
                        <a:ea typeface="Times New Roman"/>
                      </a:endParaRPr>
                    </a:p>
                  </a:txBody>
                  <a:tcPr marL="37763" marR="37763" marT="0" marB="0"/>
                </a:tc>
                <a:tc>
                  <a:txBody>
                    <a:bodyPr/>
                    <a:lstStyle/>
                    <a:p>
                      <a:pPr>
                        <a:spcAft>
                          <a:spcPts val="600"/>
                        </a:spcAft>
                      </a:pPr>
                      <a:r>
                        <a:rPr lang="en-GB" sz="1200" i="1" dirty="0">
                          <a:effectLst/>
                        </a:rPr>
                        <a:t>IIIIII(</a:t>
                      </a:r>
                      <a:r>
                        <a:rPr lang="en-GB" sz="1200" i="1" dirty="0" err="1">
                          <a:effectLst/>
                        </a:rPr>
                        <a:t>uir</a:t>
                      </a:r>
                      <a:r>
                        <a:rPr lang="en-GB" sz="1200" i="1" dirty="0">
                          <a:effectLst/>
                        </a:rPr>
                        <a:t>) Aug(</a:t>
                      </a:r>
                      <a:r>
                        <a:rPr lang="en-GB" sz="1200" i="1" dirty="0" err="1">
                          <a:effectLst/>
                        </a:rPr>
                        <a:t>ustalis</a:t>
                      </a:r>
                      <a:r>
                        <a:rPr lang="en-GB" sz="1200" i="1" dirty="0">
                          <a:effectLst/>
                        </a:rPr>
                        <a:t>)</a:t>
                      </a:r>
                      <a:endParaRPr lang="en-GB" sz="1400" i="1" dirty="0">
                        <a:effectLst/>
                        <a:latin typeface="Times New Roman"/>
                        <a:ea typeface="Times New Roman"/>
                      </a:endParaRPr>
                    </a:p>
                  </a:txBody>
                  <a:tcPr marL="37763" marR="37763" marT="0" marB="0"/>
                </a:tc>
                <a:tc>
                  <a:txBody>
                    <a:bodyPr/>
                    <a:lstStyle/>
                    <a:p>
                      <a:pPr>
                        <a:spcAft>
                          <a:spcPts val="600"/>
                        </a:spcAft>
                      </a:pPr>
                      <a:r>
                        <a:rPr lang="en-GB" sz="1100" i="1" dirty="0">
                          <a:effectLst/>
                        </a:rPr>
                        <a:t>CIL</a:t>
                      </a:r>
                      <a:r>
                        <a:rPr lang="en-GB" sz="1100" dirty="0">
                          <a:effectLst/>
                        </a:rPr>
                        <a:t> XII 2237 = </a:t>
                      </a:r>
                      <a:r>
                        <a:rPr lang="en-GB" sz="1100" i="1" dirty="0">
                          <a:effectLst/>
                        </a:rPr>
                        <a:t>ILN-5.2</a:t>
                      </a:r>
                      <a:r>
                        <a:rPr lang="en-GB" sz="1100" dirty="0">
                          <a:effectLst/>
                        </a:rPr>
                        <a:t>, 375 </a:t>
                      </a:r>
                      <a:br>
                        <a:rPr lang="en-GB" sz="1100" dirty="0">
                          <a:effectLst/>
                        </a:rPr>
                      </a:br>
                      <a:r>
                        <a:rPr lang="en-GB" sz="1100" dirty="0">
                          <a:effectLst/>
                        </a:rPr>
                        <a:t>= </a:t>
                      </a:r>
                      <a:r>
                        <a:rPr lang="en-GB" sz="1100" i="1" dirty="0">
                          <a:effectLst/>
                        </a:rPr>
                        <a:t>CAG</a:t>
                      </a:r>
                      <a:r>
                        <a:rPr lang="en-GB" sz="1100" dirty="0">
                          <a:effectLst/>
                        </a:rPr>
                        <a:t> 38/1, p. 86</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09"/>
                  </a:ext>
                </a:extLst>
              </a:tr>
              <a:tr h="467882">
                <a:tc>
                  <a:txBody>
                    <a:bodyPr/>
                    <a:lstStyle/>
                    <a:p>
                      <a:pPr>
                        <a:spcAft>
                          <a:spcPts val="600"/>
                        </a:spcAft>
                      </a:pPr>
                      <a:r>
                        <a:rPr lang="en-GB" sz="1200" dirty="0">
                          <a:effectLst/>
                        </a:rPr>
                        <a:t>Q(</a:t>
                      </a:r>
                      <a:r>
                        <a:rPr lang="en-GB" sz="1200" dirty="0" err="1">
                          <a:effectLst/>
                        </a:rPr>
                        <a:t>uintus</a:t>
                      </a:r>
                      <a:r>
                        <a:rPr lang="en-GB" sz="1200" dirty="0">
                          <a:effectLst/>
                        </a:rPr>
                        <a:t>) </a:t>
                      </a:r>
                      <a:r>
                        <a:rPr lang="en-GB" sz="1200" dirty="0" err="1">
                          <a:effectLst/>
                        </a:rPr>
                        <a:t>Iulius</a:t>
                      </a:r>
                      <a:r>
                        <a:rPr lang="en-GB" sz="1200" dirty="0">
                          <a:effectLst/>
                        </a:rPr>
                        <a:t> </a:t>
                      </a:r>
                      <a:r>
                        <a:rPr lang="en-GB" sz="1200" dirty="0" err="1">
                          <a:effectLst/>
                        </a:rPr>
                        <a:t>Saturninus</a:t>
                      </a:r>
                      <a:r>
                        <a:rPr lang="en-GB" sz="1200" dirty="0">
                          <a:effectLst/>
                        </a:rPr>
                        <a:t> </a:t>
                      </a:r>
                      <a:endParaRPr lang="en-GB" sz="1400" dirty="0">
                        <a:effectLst/>
                        <a:latin typeface="Times New Roman"/>
                        <a:ea typeface="Times New Roman"/>
                      </a:endParaRPr>
                    </a:p>
                  </a:txBody>
                  <a:tcPr marL="37763" marR="37763" marT="0" marB="0"/>
                </a:tc>
                <a:tc>
                  <a:txBody>
                    <a:bodyPr/>
                    <a:lstStyle/>
                    <a:p>
                      <a:pPr>
                        <a:spcAft>
                          <a:spcPts val="600"/>
                        </a:spcAft>
                      </a:pPr>
                      <a:r>
                        <a:rPr lang="en-GB" sz="1200" i="1" dirty="0" err="1">
                          <a:effectLst/>
                        </a:rPr>
                        <a:t>IIIIIIuir</a:t>
                      </a:r>
                      <a:r>
                        <a:rPr lang="en-GB" sz="1200" i="1" dirty="0">
                          <a:effectLst/>
                        </a:rPr>
                        <a:t> Aug(</a:t>
                      </a:r>
                      <a:r>
                        <a:rPr lang="en-GB" sz="1200" i="1" dirty="0" err="1">
                          <a:effectLst/>
                        </a:rPr>
                        <a:t>ustalis</a:t>
                      </a:r>
                      <a:r>
                        <a:rPr lang="en-GB" sz="1200" i="1" dirty="0">
                          <a:effectLst/>
                        </a:rPr>
                        <a:t>)</a:t>
                      </a:r>
                      <a:endParaRPr lang="en-GB" sz="1400" i="1" dirty="0">
                        <a:effectLst/>
                        <a:latin typeface="Times New Roman"/>
                        <a:ea typeface="Times New Roman"/>
                      </a:endParaRPr>
                    </a:p>
                  </a:txBody>
                  <a:tcPr marL="37763" marR="37763" marT="0" marB="0"/>
                </a:tc>
                <a:tc>
                  <a:txBody>
                    <a:bodyPr/>
                    <a:lstStyle/>
                    <a:p>
                      <a:pPr>
                        <a:spcAft>
                          <a:spcPts val="600"/>
                        </a:spcAft>
                      </a:pPr>
                      <a:r>
                        <a:rPr lang="en-GB" sz="1100" i="1" dirty="0">
                          <a:effectLst/>
                        </a:rPr>
                        <a:t>CIL</a:t>
                      </a:r>
                      <a:r>
                        <a:rPr lang="en-GB" sz="1100" dirty="0">
                          <a:effectLst/>
                        </a:rPr>
                        <a:t> XII 2242 (add. p. 829) </a:t>
                      </a:r>
                      <a:br>
                        <a:rPr lang="en-GB" sz="1100" dirty="0">
                          <a:effectLst/>
                        </a:rPr>
                      </a:br>
                      <a:r>
                        <a:rPr lang="en-GB" sz="1100" dirty="0">
                          <a:effectLst/>
                        </a:rPr>
                        <a:t>= </a:t>
                      </a:r>
                      <a:r>
                        <a:rPr lang="en-GB" sz="1100" i="1" dirty="0">
                          <a:effectLst/>
                        </a:rPr>
                        <a:t>ILN-5.2</a:t>
                      </a:r>
                      <a:r>
                        <a:rPr lang="en-GB" sz="1100" dirty="0">
                          <a:effectLst/>
                        </a:rPr>
                        <a:t>, 379 = </a:t>
                      </a:r>
                      <a:r>
                        <a:rPr lang="en-GB" sz="1100" i="1" dirty="0">
                          <a:effectLst/>
                        </a:rPr>
                        <a:t>CAG</a:t>
                      </a:r>
                      <a:r>
                        <a:rPr lang="en-GB" sz="1100" dirty="0">
                          <a:effectLst/>
                        </a:rPr>
                        <a:t> 38/1, p. 86</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10"/>
                  </a:ext>
                </a:extLst>
              </a:tr>
              <a:tr h="354563">
                <a:tc>
                  <a:txBody>
                    <a:bodyPr/>
                    <a:lstStyle/>
                    <a:p>
                      <a:pPr>
                        <a:spcAft>
                          <a:spcPts val="600"/>
                        </a:spcAft>
                      </a:pPr>
                      <a:r>
                        <a:rPr lang="en-GB" sz="1200" dirty="0">
                          <a:effectLst/>
                        </a:rPr>
                        <a:t>Sex(</a:t>
                      </a:r>
                      <a:r>
                        <a:rPr lang="en-GB" sz="1200" dirty="0" err="1">
                          <a:effectLst/>
                        </a:rPr>
                        <a:t>tus</a:t>
                      </a:r>
                      <a:r>
                        <a:rPr lang="en-GB" sz="1200" dirty="0">
                          <a:effectLst/>
                        </a:rPr>
                        <a:t>) </a:t>
                      </a:r>
                      <a:r>
                        <a:rPr lang="en-GB" sz="1200" dirty="0" err="1">
                          <a:effectLst/>
                        </a:rPr>
                        <a:t>Attius</a:t>
                      </a:r>
                      <a:r>
                        <a:rPr lang="en-GB" sz="1200" dirty="0">
                          <a:effectLst/>
                        </a:rPr>
                        <a:t> </a:t>
                      </a:r>
                      <a:r>
                        <a:rPr lang="en-GB" sz="1200" dirty="0" err="1">
                          <a:effectLst/>
                        </a:rPr>
                        <a:t>Myrosies</a:t>
                      </a:r>
                      <a:r>
                        <a:rPr lang="en-GB" sz="1200" dirty="0">
                          <a:effectLst/>
                        </a:rPr>
                        <a:t> </a:t>
                      </a:r>
                      <a:endParaRPr lang="en-GB" sz="1400" dirty="0">
                        <a:effectLst/>
                        <a:latin typeface="Times New Roman"/>
                        <a:ea typeface="Times New Roman"/>
                      </a:endParaRPr>
                    </a:p>
                  </a:txBody>
                  <a:tcPr marL="37763" marR="37763" marT="0" marB="0"/>
                </a:tc>
                <a:tc>
                  <a:txBody>
                    <a:bodyPr/>
                    <a:lstStyle/>
                    <a:p>
                      <a:pPr>
                        <a:spcAft>
                          <a:spcPts val="600"/>
                        </a:spcAft>
                      </a:pPr>
                      <a:r>
                        <a:rPr lang="en-GB" sz="1200" i="1" dirty="0" err="1">
                          <a:effectLst/>
                        </a:rPr>
                        <a:t>IIIIIIuir</a:t>
                      </a:r>
                      <a:r>
                        <a:rPr lang="en-GB" sz="1200" i="1" dirty="0">
                          <a:effectLst/>
                        </a:rPr>
                        <a:t> Aug(</a:t>
                      </a:r>
                      <a:r>
                        <a:rPr lang="en-GB" sz="1200" i="1" dirty="0" err="1">
                          <a:effectLst/>
                        </a:rPr>
                        <a:t>ustalis</a:t>
                      </a:r>
                      <a:r>
                        <a:rPr lang="en-GB" sz="1200" i="1" dirty="0">
                          <a:effectLst/>
                        </a:rPr>
                        <a:t>)</a:t>
                      </a:r>
                      <a:endParaRPr lang="en-GB" sz="1400" i="1" dirty="0">
                        <a:effectLst/>
                        <a:latin typeface="Times New Roman"/>
                        <a:ea typeface="Times New Roman"/>
                      </a:endParaRPr>
                    </a:p>
                  </a:txBody>
                  <a:tcPr marL="37763" marR="37763" marT="0" marB="0"/>
                </a:tc>
                <a:tc>
                  <a:txBody>
                    <a:bodyPr/>
                    <a:lstStyle/>
                    <a:p>
                      <a:pPr>
                        <a:spcAft>
                          <a:spcPts val="600"/>
                        </a:spcAft>
                      </a:pPr>
                      <a:r>
                        <a:rPr lang="en-GB" sz="1100" i="1" dirty="0">
                          <a:effectLst/>
                        </a:rPr>
                        <a:t>CIL</a:t>
                      </a:r>
                      <a:r>
                        <a:rPr lang="en-GB" sz="1100" dirty="0">
                          <a:effectLst/>
                        </a:rPr>
                        <a:t> XII 2244 = </a:t>
                      </a:r>
                      <a:r>
                        <a:rPr lang="en-GB" sz="1100" i="1" dirty="0">
                          <a:effectLst/>
                        </a:rPr>
                        <a:t>ILN-5.2</a:t>
                      </a:r>
                      <a:r>
                        <a:rPr lang="en-GB" sz="1100" dirty="0">
                          <a:effectLst/>
                        </a:rPr>
                        <a:t>, 381 </a:t>
                      </a:r>
                      <a:br>
                        <a:rPr lang="en-GB" sz="1100" dirty="0">
                          <a:effectLst/>
                        </a:rPr>
                      </a:br>
                      <a:r>
                        <a:rPr lang="en-GB" sz="1100" dirty="0">
                          <a:effectLst/>
                        </a:rPr>
                        <a:t>= </a:t>
                      </a:r>
                      <a:r>
                        <a:rPr lang="en-GB" sz="1100" i="1" dirty="0">
                          <a:effectLst/>
                        </a:rPr>
                        <a:t>CAG</a:t>
                      </a:r>
                      <a:r>
                        <a:rPr lang="en-GB" sz="1100" dirty="0">
                          <a:effectLst/>
                        </a:rPr>
                        <a:t> 38/1, p. 87 </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11"/>
                  </a:ext>
                </a:extLst>
              </a:tr>
              <a:tr h="354563">
                <a:tc>
                  <a:txBody>
                    <a:bodyPr/>
                    <a:lstStyle/>
                    <a:p>
                      <a:pPr>
                        <a:spcAft>
                          <a:spcPts val="600"/>
                        </a:spcAft>
                      </a:pPr>
                      <a:r>
                        <a:rPr lang="en-GB" sz="1200" dirty="0" err="1">
                          <a:effectLst/>
                        </a:rPr>
                        <a:t>Sextilius</a:t>
                      </a:r>
                      <a:r>
                        <a:rPr lang="en-GB" sz="1200" dirty="0">
                          <a:effectLst/>
                        </a:rPr>
                        <a:t> Gallus </a:t>
                      </a:r>
                      <a:endParaRPr lang="en-GB" sz="1400" dirty="0">
                        <a:effectLst/>
                        <a:latin typeface="Times New Roman"/>
                        <a:ea typeface="Times New Roman"/>
                      </a:endParaRPr>
                    </a:p>
                  </a:txBody>
                  <a:tcPr marL="37763" marR="37763" marT="0" marB="0"/>
                </a:tc>
                <a:tc>
                  <a:txBody>
                    <a:bodyPr/>
                    <a:lstStyle/>
                    <a:p>
                      <a:pPr>
                        <a:spcAft>
                          <a:spcPts val="600"/>
                        </a:spcAft>
                      </a:pPr>
                      <a:r>
                        <a:rPr lang="en-GB" sz="1200" i="1" dirty="0" err="1">
                          <a:effectLst/>
                        </a:rPr>
                        <a:t>IIIIIIuir</a:t>
                      </a:r>
                      <a:r>
                        <a:rPr lang="en-GB" sz="1200" i="1" dirty="0">
                          <a:effectLst/>
                        </a:rPr>
                        <a:t> Aug(</a:t>
                      </a:r>
                      <a:r>
                        <a:rPr lang="en-GB" sz="1200" i="1" dirty="0" err="1">
                          <a:effectLst/>
                        </a:rPr>
                        <a:t>ustalis</a:t>
                      </a:r>
                      <a:r>
                        <a:rPr lang="en-GB" sz="1200" i="1" dirty="0">
                          <a:effectLst/>
                        </a:rPr>
                        <a:t>)</a:t>
                      </a:r>
                      <a:endParaRPr lang="en-GB" sz="1400" i="1" dirty="0">
                        <a:effectLst/>
                        <a:latin typeface="Times New Roman"/>
                        <a:ea typeface="Times New Roman"/>
                      </a:endParaRPr>
                    </a:p>
                  </a:txBody>
                  <a:tcPr marL="37763" marR="37763" marT="0" marB="0"/>
                </a:tc>
                <a:tc>
                  <a:txBody>
                    <a:bodyPr/>
                    <a:lstStyle/>
                    <a:p>
                      <a:pPr>
                        <a:spcAft>
                          <a:spcPts val="600"/>
                        </a:spcAft>
                      </a:pPr>
                      <a:r>
                        <a:rPr lang="en-GB" sz="1100" i="1" dirty="0">
                          <a:effectLst/>
                        </a:rPr>
                        <a:t>CIL</a:t>
                      </a:r>
                      <a:r>
                        <a:rPr lang="en-GB" sz="1100" dirty="0">
                          <a:effectLst/>
                        </a:rPr>
                        <a:t> XII 2247 = </a:t>
                      </a:r>
                      <a:r>
                        <a:rPr lang="en-GB" sz="1100" i="1" dirty="0">
                          <a:effectLst/>
                        </a:rPr>
                        <a:t>ILN-5.2</a:t>
                      </a:r>
                      <a:r>
                        <a:rPr lang="en-GB" sz="1100" dirty="0">
                          <a:effectLst/>
                        </a:rPr>
                        <a:t>, 384 </a:t>
                      </a:r>
                      <a:br>
                        <a:rPr lang="en-GB" sz="1100" dirty="0">
                          <a:effectLst/>
                        </a:rPr>
                      </a:br>
                      <a:r>
                        <a:rPr lang="en-GB" sz="1100" dirty="0">
                          <a:effectLst/>
                        </a:rPr>
                        <a:t>= </a:t>
                      </a:r>
                      <a:r>
                        <a:rPr lang="en-GB" sz="1100" i="1" dirty="0">
                          <a:effectLst/>
                        </a:rPr>
                        <a:t>CAG</a:t>
                      </a:r>
                      <a:r>
                        <a:rPr lang="en-GB" sz="1100" dirty="0">
                          <a:effectLst/>
                        </a:rPr>
                        <a:t> 38/1, p. 87</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12"/>
                  </a:ext>
                </a:extLst>
              </a:tr>
              <a:tr h="467882">
                <a:tc>
                  <a:txBody>
                    <a:bodyPr/>
                    <a:lstStyle/>
                    <a:p>
                      <a:pPr>
                        <a:spcAft>
                          <a:spcPts val="600"/>
                        </a:spcAft>
                      </a:pPr>
                      <a:r>
                        <a:rPr lang="en-GB" sz="1200" dirty="0">
                          <a:effectLst/>
                        </a:rPr>
                        <a:t>Q(</a:t>
                      </a:r>
                      <a:r>
                        <a:rPr lang="en-GB" sz="1200" dirty="0" err="1">
                          <a:effectLst/>
                        </a:rPr>
                        <a:t>uintius</a:t>
                      </a:r>
                      <a:r>
                        <a:rPr lang="en-GB" sz="1200" dirty="0">
                          <a:effectLst/>
                        </a:rPr>
                        <a:t>) Vet[t]</a:t>
                      </a:r>
                      <a:r>
                        <a:rPr lang="en-GB" sz="1200" dirty="0" err="1">
                          <a:effectLst/>
                        </a:rPr>
                        <a:t>iis</a:t>
                      </a:r>
                      <a:r>
                        <a:rPr lang="en-GB" sz="1200" dirty="0">
                          <a:effectLst/>
                        </a:rPr>
                        <a:t>, </a:t>
                      </a:r>
                      <a:r>
                        <a:rPr lang="en-GB" sz="1200" dirty="0" err="1">
                          <a:effectLst/>
                        </a:rPr>
                        <a:t>Nobi</a:t>
                      </a:r>
                      <a:r>
                        <a:rPr lang="en-GB" sz="1200" dirty="0">
                          <a:effectLst/>
                        </a:rPr>
                        <a:t>[l(is)] </a:t>
                      </a:r>
                      <a:r>
                        <a:rPr lang="en-GB" sz="1200" dirty="0" err="1">
                          <a:effectLst/>
                        </a:rPr>
                        <a:t>libertus</a:t>
                      </a:r>
                      <a:r>
                        <a:rPr lang="en-GB" sz="1200" dirty="0">
                          <a:effectLst/>
                        </a:rPr>
                        <a:t>, Epictetus </a:t>
                      </a:r>
                      <a:endParaRPr lang="en-GB" sz="1400" dirty="0">
                        <a:effectLst/>
                        <a:latin typeface="Times New Roman"/>
                        <a:ea typeface="Times New Roman"/>
                      </a:endParaRPr>
                    </a:p>
                  </a:txBody>
                  <a:tcPr marL="37763" marR="37763" marT="0" marB="0"/>
                </a:tc>
                <a:tc>
                  <a:txBody>
                    <a:bodyPr/>
                    <a:lstStyle/>
                    <a:p>
                      <a:pPr>
                        <a:spcAft>
                          <a:spcPts val="600"/>
                        </a:spcAft>
                      </a:pPr>
                      <a:r>
                        <a:rPr lang="it-IT" sz="1200" i="1" dirty="0">
                          <a:effectLst/>
                        </a:rPr>
                        <a:t>[I]IIII[I]uir Aug(ustalis)</a:t>
                      </a:r>
                      <a:endParaRPr lang="en-GB" sz="1400" i="1" dirty="0">
                        <a:effectLst/>
                        <a:latin typeface="Times New Roman"/>
                        <a:ea typeface="Times New Roman"/>
                      </a:endParaRPr>
                    </a:p>
                  </a:txBody>
                  <a:tcPr marL="37763" marR="37763" marT="0" marB="0"/>
                </a:tc>
                <a:tc>
                  <a:txBody>
                    <a:bodyPr/>
                    <a:lstStyle/>
                    <a:p>
                      <a:pPr>
                        <a:spcAft>
                          <a:spcPts val="600"/>
                        </a:spcAft>
                      </a:pPr>
                      <a:r>
                        <a:rPr lang="en-GB" sz="1100" i="1" dirty="0">
                          <a:effectLst/>
                        </a:rPr>
                        <a:t>CIL</a:t>
                      </a:r>
                      <a:r>
                        <a:rPr lang="en-GB" sz="1100" dirty="0">
                          <a:effectLst/>
                        </a:rPr>
                        <a:t> XII 2248 = </a:t>
                      </a:r>
                      <a:r>
                        <a:rPr lang="en-GB" sz="1100" i="1" dirty="0">
                          <a:effectLst/>
                        </a:rPr>
                        <a:t>ILN-5.2</a:t>
                      </a:r>
                      <a:r>
                        <a:rPr lang="en-GB" sz="1100" dirty="0">
                          <a:effectLst/>
                        </a:rPr>
                        <a:t>, 385 </a:t>
                      </a:r>
                      <a:br>
                        <a:rPr lang="en-GB" sz="1100" dirty="0">
                          <a:effectLst/>
                        </a:rPr>
                      </a:br>
                      <a:r>
                        <a:rPr lang="en-GB" sz="1100" dirty="0">
                          <a:effectLst/>
                        </a:rPr>
                        <a:t>= </a:t>
                      </a:r>
                      <a:r>
                        <a:rPr lang="en-GB" sz="1100" i="1" dirty="0">
                          <a:effectLst/>
                        </a:rPr>
                        <a:t>CAG</a:t>
                      </a:r>
                      <a:r>
                        <a:rPr lang="en-GB" sz="1100" dirty="0">
                          <a:effectLst/>
                        </a:rPr>
                        <a:t> 38/1, p. 87</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13"/>
                  </a:ext>
                </a:extLst>
              </a:tr>
              <a:tr h="467882">
                <a:tc>
                  <a:txBody>
                    <a:bodyPr/>
                    <a:lstStyle/>
                    <a:p>
                      <a:pPr>
                        <a:spcAft>
                          <a:spcPts val="600"/>
                        </a:spcAft>
                      </a:pPr>
                      <a:r>
                        <a:rPr lang="it-IT" sz="1200" dirty="0">
                          <a:effectLst/>
                        </a:rPr>
                        <a:t>[--- V]alerius </a:t>
                      </a:r>
                      <a:endParaRPr lang="en-GB" sz="1400" dirty="0">
                        <a:effectLst/>
                        <a:latin typeface="Times New Roman"/>
                        <a:ea typeface="Times New Roman"/>
                      </a:endParaRPr>
                    </a:p>
                  </a:txBody>
                  <a:tcPr marL="37763" marR="37763" marT="0" marB="0"/>
                </a:tc>
                <a:tc>
                  <a:txBody>
                    <a:bodyPr/>
                    <a:lstStyle/>
                    <a:p>
                      <a:pPr>
                        <a:spcAft>
                          <a:spcPts val="600"/>
                        </a:spcAft>
                      </a:pPr>
                      <a:r>
                        <a:rPr lang="en-GB" sz="1200" i="1" dirty="0">
                          <a:effectLst/>
                        </a:rPr>
                        <a:t>[IIIIII(</a:t>
                      </a:r>
                      <a:r>
                        <a:rPr lang="en-GB" sz="1200" i="1" dirty="0" err="1">
                          <a:effectLst/>
                        </a:rPr>
                        <a:t>uir</a:t>
                      </a:r>
                      <a:r>
                        <a:rPr lang="en-GB" sz="1200" i="1" dirty="0">
                          <a:effectLst/>
                        </a:rPr>
                        <a:t>)] Aug(</a:t>
                      </a:r>
                      <a:r>
                        <a:rPr lang="en-GB" sz="1200" i="1" dirty="0" err="1">
                          <a:effectLst/>
                        </a:rPr>
                        <a:t>ustalis</a:t>
                      </a:r>
                      <a:r>
                        <a:rPr lang="en-GB" sz="1200" i="1" dirty="0">
                          <a:effectLst/>
                        </a:rPr>
                        <a:t>)</a:t>
                      </a:r>
                      <a:endParaRPr lang="en-GB" sz="1400" i="1" dirty="0">
                        <a:effectLst/>
                        <a:latin typeface="Times New Roman"/>
                        <a:ea typeface="Times New Roman"/>
                      </a:endParaRPr>
                    </a:p>
                  </a:txBody>
                  <a:tcPr marL="37763" marR="37763" marT="0" marB="0"/>
                </a:tc>
                <a:tc>
                  <a:txBody>
                    <a:bodyPr/>
                    <a:lstStyle/>
                    <a:p>
                      <a:pPr>
                        <a:spcAft>
                          <a:spcPts val="600"/>
                        </a:spcAft>
                      </a:pPr>
                      <a:r>
                        <a:rPr lang="en-GB" sz="1100" i="1" dirty="0">
                          <a:effectLst/>
                        </a:rPr>
                        <a:t>CIL</a:t>
                      </a:r>
                      <a:r>
                        <a:rPr lang="en-GB" sz="1100" dirty="0">
                          <a:effectLst/>
                        </a:rPr>
                        <a:t> XII 2293 = </a:t>
                      </a:r>
                      <a:r>
                        <a:rPr lang="en-GB" sz="1100" i="1" dirty="0">
                          <a:effectLst/>
                        </a:rPr>
                        <a:t>ILN-5.2</a:t>
                      </a:r>
                      <a:r>
                        <a:rPr lang="en-GB" sz="1100" dirty="0">
                          <a:effectLst/>
                        </a:rPr>
                        <a:t>, 428 </a:t>
                      </a:r>
                      <a:br>
                        <a:rPr lang="en-GB" sz="1100" dirty="0">
                          <a:effectLst/>
                        </a:rPr>
                      </a:br>
                      <a:r>
                        <a:rPr lang="en-GB" sz="1100" dirty="0">
                          <a:effectLst/>
                        </a:rPr>
                        <a:t>= </a:t>
                      </a:r>
                      <a:r>
                        <a:rPr lang="en-GB" sz="1100" i="1" dirty="0">
                          <a:effectLst/>
                        </a:rPr>
                        <a:t>CAG</a:t>
                      </a:r>
                      <a:r>
                        <a:rPr lang="en-GB" sz="1100" dirty="0">
                          <a:effectLst/>
                        </a:rPr>
                        <a:t> 38/1, p. 90</a:t>
                      </a:r>
                      <a:endParaRPr lang="en-GB" sz="1200" dirty="0">
                        <a:effectLst/>
                        <a:latin typeface="Times New Roman"/>
                        <a:ea typeface="Times New Roman"/>
                      </a:endParaRPr>
                    </a:p>
                  </a:txBody>
                  <a:tcPr marL="37763" marR="37763" marT="0" marB="0"/>
                </a:tc>
                <a:extLst>
                  <a:ext uri="{0D108BD9-81ED-4DB2-BD59-A6C34878D82A}">
                    <a16:rowId xmlns:a16="http://schemas.microsoft.com/office/drawing/2014/main" val="10014"/>
                  </a:ext>
                </a:extLst>
              </a:tr>
            </a:tbl>
          </a:graphicData>
        </a:graphic>
      </p:graphicFrame>
      <p:sp>
        <p:nvSpPr>
          <p:cNvPr id="5" name="Date Placeholder 4"/>
          <p:cNvSpPr>
            <a:spLocks noGrp="1"/>
          </p:cNvSpPr>
          <p:nvPr>
            <p:ph type="dt" sz="half" idx="10"/>
          </p:nvPr>
        </p:nvSpPr>
        <p:spPr/>
        <p:txBody>
          <a:bodyPr/>
          <a:lstStyle/>
          <a:p>
            <a:fld id="{2087DF33-4C0C-4722-B066-CB6476A3553D}" type="datetime2">
              <a:rPr lang="en-GB" smtClean="0"/>
              <a:t>Monday, 17 September 2018</a:t>
            </a:fld>
            <a:endParaRPr lang="en-GB" dirty="0"/>
          </a:p>
        </p:txBody>
      </p:sp>
      <p:sp>
        <p:nvSpPr>
          <p:cNvPr id="6" name="Slide Number Placeholder 5"/>
          <p:cNvSpPr>
            <a:spLocks noGrp="1"/>
          </p:cNvSpPr>
          <p:nvPr>
            <p:ph type="sldNum" sz="quarter" idx="12"/>
          </p:nvPr>
        </p:nvSpPr>
        <p:spPr/>
        <p:txBody>
          <a:bodyPr/>
          <a:lstStyle/>
          <a:p>
            <a:fld id="{256EF583-513F-4990-AD70-54BCBF0756F2}" type="slidenum">
              <a:rPr lang="en-GB" smtClean="0"/>
              <a:t>119</a:t>
            </a:fld>
            <a:endParaRPr lang="en-GB" dirty="0"/>
          </a:p>
        </p:txBody>
      </p:sp>
      <p:sp>
        <p:nvSpPr>
          <p:cNvPr id="7" name="Title 1"/>
          <p:cNvSpPr txBox="1">
            <a:spLocks/>
          </p:cNvSpPr>
          <p:nvPr/>
        </p:nvSpPr>
        <p:spPr>
          <a:xfrm>
            <a:off x="-785" y="30468"/>
            <a:ext cx="7315200" cy="1154097"/>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The vicus Cularo (Grenoble)</a:t>
            </a:r>
            <a:endParaRPr lang="en-GB" dirty="0"/>
          </a:p>
        </p:txBody>
      </p:sp>
    </p:spTree>
    <p:extLst>
      <p:ext uri="{BB962C8B-B14F-4D97-AF65-F5344CB8AC3E}">
        <p14:creationId xmlns:p14="http://schemas.microsoft.com/office/powerpoint/2010/main" val="283634702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250"/>
                                        <p:tgtEl>
                                          <p:spTgt spid="4"/>
                                        </p:tgtEl>
                                      </p:cBhvr>
                                    </p:animEffect>
                                    <p:anim calcmode="lin" valueType="num">
                                      <p:cBhvr>
                                        <p:cTn id="8" dur="1250" fill="hold"/>
                                        <p:tgtEl>
                                          <p:spTgt spid="4"/>
                                        </p:tgtEl>
                                        <p:attrNameLst>
                                          <p:attrName>ppt_x</p:attrName>
                                        </p:attrNameLst>
                                      </p:cBhvr>
                                      <p:tavLst>
                                        <p:tav tm="0">
                                          <p:val>
                                            <p:strVal val="#ppt_x"/>
                                          </p:val>
                                        </p:tav>
                                        <p:tav tm="100000">
                                          <p:val>
                                            <p:strVal val="#ppt_x"/>
                                          </p:val>
                                        </p:tav>
                                      </p:tavLst>
                                    </p:anim>
                                    <p:anim calcmode="lin" valueType="num">
                                      <p:cBhvr>
                                        <p:cTn id="9" dur="1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554162"/>
            <a:ext cx="5544616" cy="4525963"/>
          </a:xfrm>
        </p:spPr>
        <p:txBody>
          <a:bodyPr>
            <a:normAutofit/>
          </a:bodyPr>
          <a:lstStyle/>
          <a:p>
            <a:r>
              <a:rPr lang="en-GB" sz="2000" b="1" dirty="0">
                <a:effectLst>
                  <a:outerShdw blurRad="38100" dist="38100" dir="2700000" algn="tl">
                    <a:srgbClr val="000000">
                      <a:alpha val="43137"/>
                    </a:srgbClr>
                  </a:outerShdw>
                </a:effectLst>
              </a:rPr>
              <a:t>Urban and suburban cults</a:t>
            </a:r>
          </a:p>
          <a:p>
            <a:pPr lvl="1"/>
            <a:r>
              <a:rPr lang="en-GB" sz="2000" dirty="0"/>
              <a:t>Maia (Augusta)</a:t>
            </a:r>
          </a:p>
          <a:p>
            <a:pPr lvl="1"/>
            <a:r>
              <a:rPr lang="en-GB" sz="2000" dirty="0"/>
              <a:t>Mercury (Augustus)</a:t>
            </a:r>
          </a:p>
          <a:p>
            <a:pPr lvl="1"/>
            <a:r>
              <a:rPr lang="en-GB" sz="2000" dirty="0"/>
              <a:t>Matres (</a:t>
            </a:r>
            <a:r>
              <a:rPr lang="en-GB" sz="2000" dirty="0" err="1"/>
              <a:t>Augustae</a:t>
            </a:r>
            <a:r>
              <a:rPr lang="en-GB" sz="2000" dirty="0"/>
              <a:t>, Nemetiales)</a:t>
            </a:r>
          </a:p>
          <a:p>
            <a:pPr lvl="1"/>
            <a:r>
              <a:rPr lang="en-GB" sz="2000" dirty="0"/>
              <a:t>Mars (Augustus)</a:t>
            </a:r>
          </a:p>
          <a:p>
            <a:pPr lvl="1"/>
            <a:r>
              <a:rPr lang="en-GB" sz="2000" dirty="0"/>
              <a:t>Saturn</a:t>
            </a:r>
          </a:p>
          <a:p>
            <a:pPr lvl="1"/>
            <a:r>
              <a:rPr lang="en-GB" sz="2000" dirty="0"/>
              <a:t>Jupiter Optimus Maximus</a:t>
            </a:r>
          </a:p>
          <a:p>
            <a:pPr lvl="1"/>
            <a:r>
              <a:rPr lang="en-GB" sz="2000" dirty="0"/>
              <a:t>Isis</a:t>
            </a:r>
          </a:p>
          <a:p>
            <a:pPr lvl="1"/>
            <a:r>
              <a:rPr lang="en-GB" sz="2000" i="1" dirty="0"/>
              <a:t>and many more</a:t>
            </a:r>
          </a:p>
        </p:txBody>
      </p:sp>
      <p:pic>
        <p:nvPicPr>
          <p:cNvPr id="4" name="Picture 3"/>
          <p:cNvPicPr/>
          <p:nvPr/>
        </p:nvPicPr>
        <p:blipFill rotWithShape="1">
          <a:blip r:embed="rId2" cstate="print">
            <a:extLst>
              <a:ext uri="{BEBA8EAE-BF5A-486C-A8C5-ECC9F3942E4B}">
                <a14:imgProps xmlns:a14="http://schemas.microsoft.com/office/drawing/2010/main">
                  <a14:imgLayer r:embed="rId3">
                    <a14:imgEffect>
                      <a14:backgroundRemoval t="268" b="96247" l="5297" r="92585">
                        <a14:foregroundMark x1="5508" y1="5898" x2="5508" y2="5898"/>
                        <a14:foregroundMark x1="57203" y1="92493" x2="57203" y2="92493"/>
                        <a14:foregroundMark x1="56356" y1="96247" x2="56356" y2="96247"/>
                        <a14:foregroundMark x1="92585" y1="82306" x2="92585" y2="82306"/>
                        <a14:foregroundMark x1="58686" y1="3485" x2="58686" y2="3485"/>
                        <a14:foregroundMark x1="62288" y1="4826" x2="62288" y2="4826"/>
                        <a14:foregroundMark x1="60805" y1="3753" x2="60805" y2="3753"/>
                        <a14:foregroundMark x1="56356" y1="4290" x2="56356" y2="4290"/>
                      </a14:backgroundRemoval>
                    </a14:imgEffect>
                  </a14:imgLayer>
                </a14:imgProps>
              </a:ext>
              <a:ext uri="{28A0092B-C50C-407E-A947-70E740481C1C}">
                <a14:useLocalDpi xmlns:a14="http://schemas.microsoft.com/office/drawing/2010/main" val="0"/>
              </a:ext>
            </a:extLst>
          </a:blip>
          <a:srcRect l="1389" r="2890"/>
          <a:stretch/>
        </p:blipFill>
        <p:spPr bwMode="auto">
          <a:xfrm>
            <a:off x="4644008" y="1412776"/>
            <a:ext cx="4464496" cy="3600400"/>
          </a:xfrm>
          <a:prstGeom prst="rect">
            <a:avLst/>
          </a:prstGeom>
          <a:ln>
            <a:noFill/>
          </a:ln>
          <a:extLst>
            <a:ext uri="{53640926-AAD7-44D8-BBD7-CCE9431645EC}">
              <a14:shadowObscured xmlns:a14="http://schemas.microsoft.com/office/drawing/2010/main"/>
            </a:ext>
          </a:extLst>
        </p:spPr>
      </p:pic>
      <p:sp>
        <p:nvSpPr>
          <p:cNvPr id="6" name="TextBox 5"/>
          <p:cNvSpPr txBox="1"/>
          <p:nvPr/>
        </p:nvSpPr>
        <p:spPr>
          <a:xfrm>
            <a:off x="5004048" y="5013176"/>
            <a:ext cx="4139952" cy="1569660"/>
          </a:xfrm>
          <a:prstGeom prst="rect">
            <a:avLst/>
          </a:prstGeom>
          <a:noFill/>
        </p:spPr>
        <p:txBody>
          <a:bodyPr wrap="square" rtlCol="0">
            <a:spAutoFit/>
          </a:bodyPr>
          <a:lstStyle/>
          <a:p>
            <a:r>
              <a:rPr lang="fr-FR" i="1" dirty="0" err="1"/>
              <a:t>Maiae</a:t>
            </a:r>
            <a:br>
              <a:rPr lang="fr-FR" i="1" dirty="0"/>
            </a:br>
            <a:r>
              <a:rPr lang="fr-FR" i="1" dirty="0"/>
              <a:t>u(t) u(</a:t>
            </a:r>
            <a:r>
              <a:rPr lang="fr-FR" i="1" dirty="0" err="1"/>
              <a:t>ouerat</a:t>
            </a:r>
            <a:r>
              <a:rPr lang="fr-FR" i="1" dirty="0"/>
              <a:t>) s(</a:t>
            </a:r>
            <a:r>
              <a:rPr lang="fr-FR" i="1" dirty="0" err="1"/>
              <a:t>oluit</a:t>
            </a:r>
            <a:r>
              <a:rPr lang="fr-FR" i="1" dirty="0"/>
              <a:t>) l(</a:t>
            </a:r>
            <a:r>
              <a:rPr lang="fr-FR" i="1" dirty="0" err="1"/>
              <a:t>ibens</a:t>
            </a:r>
            <a:r>
              <a:rPr lang="fr-FR" i="1" dirty="0"/>
              <a:t>) mer(</a:t>
            </a:r>
            <a:r>
              <a:rPr lang="fr-FR" i="1" dirty="0" err="1"/>
              <a:t>ito</a:t>
            </a:r>
            <a:r>
              <a:rPr lang="fr-FR" i="1" dirty="0"/>
              <a:t>)</a:t>
            </a:r>
            <a:br>
              <a:rPr lang="fr-FR" i="1" dirty="0"/>
            </a:br>
            <a:r>
              <a:rPr lang="fr-FR" i="1" dirty="0"/>
              <a:t>C(</a:t>
            </a:r>
            <a:r>
              <a:rPr lang="fr-FR" i="1" dirty="0" err="1"/>
              <a:t>aius</a:t>
            </a:r>
            <a:r>
              <a:rPr lang="fr-FR" i="1" dirty="0"/>
              <a:t>) </a:t>
            </a:r>
            <a:r>
              <a:rPr lang="fr-FR" i="1" dirty="0" err="1"/>
              <a:t>Attius</a:t>
            </a:r>
            <a:r>
              <a:rPr lang="fr-FR" i="1" dirty="0"/>
              <a:t> </a:t>
            </a:r>
            <a:r>
              <a:rPr lang="fr-FR" i="1" dirty="0" err="1"/>
              <a:t>Atticus</a:t>
            </a:r>
            <a:r>
              <a:rPr lang="fr-FR" i="1" dirty="0"/>
              <a:t>.</a:t>
            </a:r>
          </a:p>
          <a:p>
            <a:pPr algn="r"/>
            <a:br>
              <a:rPr lang="fr-FR" sz="1400" i="1" dirty="0"/>
            </a:br>
            <a:r>
              <a:rPr lang="fr-FR" sz="1400" i="1" dirty="0"/>
              <a:t>ILS</a:t>
            </a:r>
            <a:r>
              <a:rPr lang="fr-FR" sz="1400" dirty="0"/>
              <a:t> 3210; </a:t>
            </a:r>
            <a:r>
              <a:rPr lang="fr-FR" sz="1400" i="1" dirty="0"/>
              <a:t>ILGN </a:t>
            </a:r>
            <a:r>
              <a:rPr lang="fr-FR" sz="1400" dirty="0"/>
              <a:t>338; </a:t>
            </a:r>
            <a:r>
              <a:rPr lang="fr-FR" sz="1400" i="1" dirty="0"/>
              <a:t>CAG</a:t>
            </a:r>
            <a:r>
              <a:rPr lang="fr-FR" sz="1400" dirty="0"/>
              <a:t> 83/3, n</a:t>
            </a:r>
            <a:r>
              <a:rPr lang="fr-FR" sz="1400" baseline="30000" dirty="0"/>
              <a:t>o</a:t>
            </a:r>
            <a:r>
              <a:rPr lang="fr-FR" sz="1400" dirty="0"/>
              <a:t> 103, p. 84; </a:t>
            </a:r>
            <a:r>
              <a:rPr lang="fr-FR" sz="1400" i="1" dirty="0"/>
              <a:t>ILN</a:t>
            </a:r>
            <a:r>
              <a:rPr lang="fr-FR" sz="1400" dirty="0"/>
              <a:t>-5.2, 355</a:t>
            </a:r>
            <a:endParaRPr lang="en-GB" sz="1400" dirty="0"/>
          </a:p>
        </p:txBody>
      </p:sp>
      <p:sp>
        <p:nvSpPr>
          <p:cNvPr id="7" name="Date Placeholder 6"/>
          <p:cNvSpPr>
            <a:spLocks noGrp="1"/>
          </p:cNvSpPr>
          <p:nvPr>
            <p:ph type="dt" sz="half" idx="10"/>
          </p:nvPr>
        </p:nvSpPr>
        <p:spPr/>
        <p:txBody>
          <a:bodyPr/>
          <a:lstStyle/>
          <a:p>
            <a:fld id="{ED43B222-B3F6-4B5C-9A01-4745C17F33DC}" type="datetime2">
              <a:rPr lang="en-GB" smtClean="0"/>
              <a:t>Monday, 17 September 2018</a:t>
            </a:fld>
            <a:endParaRPr lang="en-GB" dirty="0"/>
          </a:p>
        </p:txBody>
      </p:sp>
      <p:sp>
        <p:nvSpPr>
          <p:cNvPr id="8" name="Slide Number Placeholder 7"/>
          <p:cNvSpPr>
            <a:spLocks noGrp="1"/>
          </p:cNvSpPr>
          <p:nvPr>
            <p:ph type="sldNum" sz="quarter" idx="12"/>
          </p:nvPr>
        </p:nvSpPr>
        <p:spPr/>
        <p:txBody>
          <a:bodyPr/>
          <a:lstStyle/>
          <a:p>
            <a:fld id="{256EF583-513F-4990-AD70-54BCBF0756F2}" type="slidenum">
              <a:rPr lang="en-GB" smtClean="0"/>
              <a:t>120</a:t>
            </a:fld>
            <a:endParaRPr lang="en-GB" dirty="0"/>
          </a:p>
        </p:txBody>
      </p:sp>
      <p:sp>
        <p:nvSpPr>
          <p:cNvPr id="9" name="Content Placeholder 2"/>
          <p:cNvSpPr txBox="1">
            <a:spLocks/>
          </p:cNvSpPr>
          <p:nvPr/>
        </p:nvSpPr>
        <p:spPr>
          <a:xfrm rot="5400000">
            <a:off x="6639771" y="2807568"/>
            <a:ext cx="4195192" cy="792088"/>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400" dirty="0">
                <a:effectLst>
                  <a:outerShdw blurRad="38100" dist="38100" dir="2700000" algn="tl">
                    <a:srgbClr val="000000">
                      <a:alpha val="43137"/>
                    </a:srgbClr>
                  </a:outerShdw>
                </a:effectLst>
              </a:rPr>
              <a:t>Grenoble (Isere)</a:t>
            </a:r>
          </a:p>
        </p:txBody>
      </p:sp>
      <p:sp>
        <p:nvSpPr>
          <p:cNvPr id="10" name="Title 1"/>
          <p:cNvSpPr txBox="1">
            <a:spLocks/>
          </p:cNvSpPr>
          <p:nvPr/>
        </p:nvSpPr>
        <p:spPr>
          <a:xfrm>
            <a:off x="-785" y="30468"/>
            <a:ext cx="7315200" cy="1154097"/>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The vicus Cularo (Grenoble)</a:t>
            </a:r>
            <a:endParaRPr lang="en-GB" dirty="0"/>
          </a:p>
        </p:txBody>
      </p:sp>
    </p:spTree>
    <p:extLst>
      <p:ext uri="{BB962C8B-B14F-4D97-AF65-F5344CB8AC3E}">
        <p14:creationId xmlns:p14="http://schemas.microsoft.com/office/powerpoint/2010/main" val="838400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par>
                          <p:cTn id="8" fill="hold">
                            <p:stCondLst>
                              <p:cond delay="750"/>
                            </p:stCondLst>
                            <p:childTnLst>
                              <p:par>
                                <p:cTn id="9" presetID="14" presetClass="entr" presetSubtype="5" fill="hold" grpId="0" nodeType="afterEffect">
                                  <p:stCondLst>
                                    <p:cond delay="250"/>
                                  </p:stCondLst>
                                  <p:childTnLst>
                                    <p:set>
                                      <p:cBhvr>
                                        <p:cTn id="10" dur="1" fill="hold">
                                          <p:stCondLst>
                                            <p:cond delay="0"/>
                                          </p:stCondLst>
                                        </p:cTn>
                                        <p:tgtEl>
                                          <p:spTgt spid="6"/>
                                        </p:tgtEl>
                                        <p:attrNameLst>
                                          <p:attrName>style.visibility</p:attrName>
                                        </p:attrNameLst>
                                      </p:cBhvr>
                                      <p:to>
                                        <p:strVal val="visible"/>
                                      </p:to>
                                    </p:set>
                                    <p:animEffect transition="in" filter="randombar(vertical)">
                                      <p:cBhvr>
                                        <p:cTn id="11" dur="500"/>
                                        <p:tgtEl>
                                          <p:spTgt spid="6"/>
                                        </p:tgtEl>
                                      </p:cBhvr>
                                    </p:animEffect>
                                  </p:childTnLst>
                                </p:cTn>
                              </p:par>
                            </p:childTnLst>
                          </p:cTn>
                        </p:par>
                        <p:par>
                          <p:cTn id="12" fill="hold">
                            <p:stCondLst>
                              <p:cond delay="1500"/>
                            </p:stCondLst>
                            <p:childTnLst>
                              <p:par>
                                <p:cTn id="13" presetID="14" presetClass="entr" presetSubtype="5" fill="hold" grpId="0" nodeType="afterEffect">
                                  <p:stCondLst>
                                    <p:cond delay="250"/>
                                  </p:stCondLst>
                                  <p:childTnLst>
                                    <p:set>
                                      <p:cBhvr>
                                        <p:cTn id="14" dur="1" fill="hold">
                                          <p:stCondLst>
                                            <p:cond delay="0"/>
                                          </p:stCondLst>
                                        </p:cTn>
                                        <p:tgtEl>
                                          <p:spTgt spid="8"/>
                                        </p:tgtEl>
                                        <p:attrNameLst>
                                          <p:attrName>style.visibility</p:attrName>
                                        </p:attrNameLst>
                                      </p:cBhvr>
                                      <p:to>
                                        <p:strVal val="visible"/>
                                      </p:to>
                                    </p:set>
                                    <p:animEffect transition="in" filter="randombar(vertical)">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rot="5400000">
            <a:off x="6639771" y="2826296"/>
            <a:ext cx="4195192" cy="792088"/>
          </a:xfrm>
        </p:spPr>
        <p:txBody>
          <a:bodyPr>
            <a:normAutofit/>
          </a:bodyPr>
          <a:lstStyle/>
          <a:p>
            <a:r>
              <a:rPr lang="en-GB" sz="2400" dirty="0">
                <a:effectLst>
                  <a:outerShdw blurRad="38100" dist="38100" dir="2700000" algn="tl">
                    <a:srgbClr val="000000">
                      <a:alpha val="43137"/>
                    </a:srgbClr>
                  </a:outerShdw>
                </a:effectLst>
              </a:rPr>
              <a:t>Sassenage (Isere)</a:t>
            </a:r>
          </a:p>
        </p:txBody>
      </p:sp>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backgroundRemoval t="1171" b="95608" l="1571" r="92408">
                        <a14:foregroundMark x1="20157" y1="4685" x2="20157" y2="4685"/>
                        <a14:foregroundMark x1="35864" y1="86091" x2="35864" y2="86091"/>
                        <a14:foregroundMark x1="34293" y1="95608" x2="34293" y2="95608"/>
                        <a14:foregroundMark x1="7068" y1="88433" x2="7068" y2="88433"/>
                        <a14:foregroundMark x1="10209" y1="88433" x2="10209" y2="88433"/>
                        <a14:foregroundMark x1="15707" y1="48755" x2="15707" y2="48755"/>
                        <a14:foregroundMark x1="14398" y1="46559" x2="14398" y2="46559"/>
                        <a14:foregroundMark x1="14921" y1="41142" x2="14921" y2="41142"/>
                        <a14:foregroundMark x1="14921" y1="37775" x2="14921" y2="37775"/>
                        <a14:foregroundMark x1="8901" y1="14202" x2="8901" y2="14202"/>
                        <a14:foregroundMark x1="7592" y1="13031" x2="7592" y2="13031"/>
                        <a14:foregroundMark x1="11518" y1="14202" x2="11518" y2="14202"/>
                        <a14:foregroundMark x1="13613" y1="32650" x2="13613" y2="32650"/>
                        <a14:foregroundMark x1="11780" y1="35432" x2="13089" y2="35432"/>
                        <a14:foregroundMark x1="92670" y1="17423" x2="92670" y2="17423"/>
                        <a14:foregroundMark x1="15183" y1="7028" x2="15183" y2="7028"/>
                        <a14:foregroundMark x1="15707" y1="4978" x2="15707" y2="4978"/>
                        <a14:foregroundMark x1="8901" y1="20498" x2="8901" y2="20498"/>
                        <a14:foregroundMark x1="9686" y1="22401" x2="9686" y2="22401"/>
                        <a14:foregroundMark x1="12565" y1="31040" x2="12565" y2="31040"/>
                        <a14:foregroundMark x1="15707" y1="57980" x2="15707" y2="57980"/>
                        <a14:foregroundMark x1="15707" y1="57980" x2="15707" y2="57980"/>
                        <a14:foregroundMark x1="14398" y1="56808" x2="14398" y2="56808"/>
                        <a14:foregroundMark x1="14398" y1="60029" x2="14398" y2="60029"/>
                        <a14:foregroundMark x1="14921" y1="63104" x2="14921" y2="63104"/>
                        <a14:foregroundMark x1="16492" y1="51830" x2="16492" y2="51830"/>
                        <a14:foregroundMark x1="13613" y1="51245" x2="13613" y2="51245"/>
                        <a14:foregroundMark x1="13874" y1="48463" x2="13874" y2="48463"/>
                        <a14:foregroundMark x1="14921" y1="43485" x2="14921" y2="43485"/>
                        <a14:foregroundMark x1="14921" y1="44656" x2="14921" y2="44656"/>
                        <a14:foregroundMark x1="13613" y1="66471" x2="13613" y2="66471"/>
                        <a14:foregroundMark x1="13613" y1="69693" x2="13613" y2="69693"/>
                        <a14:foregroundMark x1="14921" y1="67643" x2="14921" y2="67643"/>
                        <a14:foregroundMark x1="13874" y1="67350" x2="13874" y2="67350"/>
                        <a14:foregroundMark x1="13874" y1="65300" x2="13874" y2="65300"/>
                        <a14:foregroundMark x1="14398" y1="63397" x2="14398" y2="63397"/>
                        <a14:foregroundMark x1="13874" y1="28843" x2="13874" y2="28843"/>
                        <a14:foregroundMark x1="13874" y1="28551" x2="13874" y2="28551"/>
                        <a14:foregroundMark x1="10209" y1="16252" x2="10209" y2="16252"/>
                        <a14:foregroundMark x1="14921" y1="37189" x2="14921" y2="37189"/>
                        <a14:foregroundMark x1="15707" y1="40117" x2="15707" y2="40117"/>
                        <a14:foregroundMark x1="14398" y1="39239" x2="14398" y2="39239"/>
                        <a14:foregroundMark x1="15707" y1="39239" x2="15707" y2="39239"/>
                        <a14:foregroundMark x1="13089" y1="61933" x2="13089" y2="61933"/>
                        <a14:foregroundMark x1="13874" y1="61054" x2="13874" y2="61054"/>
                      </a14:backgroundRemoval>
                    </a14:imgEffect>
                  </a14:imgLayer>
                </a14:imgProps>
              </a:ext>
              <a:ext uri="{28A0092B-C50C-407E-A947-70E740481C1C}">
                <a14:useLocalDpi xmlns:a14="http://schemas.microsoft.com/office/drawing/2010/main" val="0"/>
              </a:ext>
            </a:extLst>
          </a:blip>
          <a:stretch>
            <a:fillRect/>
          </a:stretch>
        </p:blipFill>
        <p:spPr>
          <a:xfrm>
            <a:off x="5508104" y="268155"/>
            <a:ext cx="2736304" cy="4889037"/>
          </a:xfrm>
          <a:prstGeom prst="rect">
            <a:avLst/>
          </a:prstGeom>
        </p:spPr>
      </p:pic>
      <p:sp>
        <p:nvSpPr>
          <p:cNvPr id="5" name="TextBox 4"/>
          <p:cNvSpPr txBox="1"/>
          <p:nvPr/>
        </p:nvSpPr>
        <p:spPr>
          <a:xfrm>
            <a:off x="4283968" y="5085184"/>
            <a:ext cx="4608512" cy="1785104"/>
          </a:xfrm>
          <a:prstGeom prst="rect">
            <a:avLst/>
          </a:prstGeom>
          <a:noFill/>
        </p:spPr>
        <p:txBody>
          <a:bodyPr wrap="square" rtlCol="0">
            <a:spAutoFit/>
          </a:bodyPr>
          <a:lstStyle/>
          <a:p>
            <a:pPr algn="ctr"/>
            <a:r>
              <a:rPr lang="en-GB" b="1" i="1" dirty="0" err="1"/>
              <a:t>Viamae</a:t>
            </a:r>
            <a:r>
              <a:rPr lang="en-GB" i="1" dirty="0"/>
              <a:t> d(</a:t>
            </a:r>
            <a:r>
              <a:rPr lang="en-GB" i="1" dirty="0" err="1"/>
              <a:t>eae</a:t>
            </a:r>
            <a:r>
              <a:rPr lang="en-GB" i="1" dirty="0"/>
              <a:t>)</a:t>
            </a:r>
            <a:br>
              <a:rPr lang="en-GB" i="1" dirty="0"/>
            </a:br>
            <a:r>
              <a:rPr lang="en-US" i="1" dirty="0" err="1"/>
              <a:t>Craxo</a:t>
            </a:r>
            <a:r>
              <a:rPr lang="en-US" i="1" dirty="0"/>
              <a:t> u(</a:t>
            </a:r>
            <a:r>
              <a:rPr lang="en-US" i="1" dirty="0" err="1"/>
              <a:t>otum</a:t>
            </a:r>
            <a:r>
              <a:rPr lang="en-US" i="1" dirty="0"/>
              <a:t>) s(</a:t>
            </a:r>
            <a:r>
              <a:rPr lang="en-US" i="1" dirty="0" err="1"/>
              <a:t>oluit</a:t>
            </a:r>
            <a:r>
              <a:rPr lang="en-US" i="1" dirty="0"/>
              <a:t>) l(</a:t>
            </a:r>
            <a:r>
              <a:rPr lang="en-US" i="1" dirty="0" err="1"/>
              <a:t>ibens</a:t>
            </a:r>
            <a:r>
              <a:rPr lang="en-US" i="1" dirty="0"/>
              <a:t>)</a:t>
            </a:r>
            <a:br>
              <a:rPr lang="en-US" i="1" dirty="0"/>
            </a:br>
            <a:r>
              <a:rPr lang="en-US" i="1" dirty="0"/>
              <a:t>m(</a:t>
            </a:r>
            <a:r>
              <a:rPr lang="en-US" i="1" dirty="0" err="1"/>
              <a:t>erito</a:t>
            </a:r>
            <a:r>
              <a:rPr lang="en-US" i="1" dirty="0"/>
              <a:t>), </a:t>
            </a:r>
            <a:r>
              <a:rPr lang="en-US" i="1" dirty="0" err="1"/>
              <a:t>uoto</a:t>
            </a:r>
            <a:r>
              <a:rPr lang="en-US" i="1" dirty="0"/>
              <a:t> </a:t>
            </a:r>
            <a:r>
              <a:rPr lang="en-US" i="1" dirty="0" err="1"/>
              <a:t>excep</a:t>
            </a:r>
            <a:r>
              <a:rPr lang="en-US" i="1" dirty="0"/>
              <a:t>(to). </a:t>
            </a:r>
            <a:endParaRPr lang="en-GB" dirty="0"/>
          </a:p>
          <a:p>
            <a:pPr algn="ctr"/>
            <a:r>
              <a:rPr lang="en-US" sz="1400" dirty="0"/>
              <a:t>‘To the goddess Viama, </a:t>
            </a:r>
            <a:r>
              <a:rPr lang="en-US" sz="1400" dirty="0" err="1"/>
              <a:t>Craxo</a:t>
            </a:r>
            <a:r>
              <a:rPr lang="en-US" sz="1400" dirty="0"/>
              <a:t> has willingly and deservedly fulfilled his vow with his vow having been granted.’</a:t>
            </a:r>
          </a:p>
          <a:p>
            <a:pPr algn="r"/>
            <a:r>
              <a:rPr lang="fr-FR" sz="1400" i="1" dirty="0"/>
              <a:t>ILN</a:t>
            </a:r>
            <a:r>
              <a:rPr lang="fr-FR" sz="1400" dirty="0"/>
              <a:t>-5, 364 </a:t>
            </a:r>
            <a:endParaRPr lang="en-GB" sz="1400" dirty="0"/>
          </a:p>
        </p:txBody>
      </p:sp>
      <p:sp>
        <p:nvSpPr>
          <p:cNvPr id="6" name="Date Placeholder 5"/>
          <p:cNvSpPr>
            <a:spLocks noGrp="1"/>
          </p:cNvSpPr>
          <p:nvPr>
            <p:ph type="dt" sz="half" idx="10"/>
          </p:nvPr>
        </p:nvSpPr>
        <p:spPr/>
        <p:txBody>
          <a:bodyPr/>
          <a:lstStyle/>
          <a:p>
            <a:fld id="{A8CBF999-DE2F-48F0-A946-FFF6430790D5}" type="datetime2">
              <a:rPr lang="en-GB" smtClean="0"/>
              <a:t>Monday, 17 September 2018</a:t>
            </a:fld>
            <a:endParaRPr lang="en-GB" dirty="0"/>
          </a:p>
        </p:txBody>
      </p:sp>
      <p:sp>
        <p:nvSpPr>
          <p:cNvPr id="7" name="Slide Number Placeholder 6"/>
          <p:cNvSpPr>
            <a:spLocks noGrp="1"/>
          </p:cNvSpPr>
          <p:nvPr>
            <p:ph type="sldNum" sz="quarter" idx="12"/>
          </p:nvPr>
        </p:nvSpPr>
        <p:spPr/>
        <p:txBody>
          <a:bodyPr/>
          <a:lstStyle/>
          <a:p>
            <a:fld id="{256EF583-513F-4990-AD70-54BCBF0756F2}" type="slidenum">
              <a:rPr lang="en-GB" smtClean="0"/>
              <a:t>121</a:t>
            </a:fld>
            <a:endParaRPr lang="en-GB" dirty="0"/>
          </a:p>
        </p:txBody>
      </p:sp>
      <p:sp>
        <p:nvSpPr>
          <p:cNvPr id="8" name="Content Placeholder 2"/>
          <p:cNvSpPr txBox="1">
            <a:spLocks/>
          </p:cNvSpPr>
          <p:nvPr/>
        </p:nvSpPr>
        <p:spPr>
          <a:xfrm>
            <a:off x="107504" y="1554162"/>
            <a:ext cx="5544616" cy="4525963"/>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b="1" dirty="0">
                <a:effectLst>
                  <a:outerShdw blurRad="38100" dist="38100" dir="2700000" algn="tl">
                    <a:srgbClr val="000000">
                      <a:alpha val="43137"/>
                    </a:srgbClr>
                  </a:outerShdw>
                </a:effectLst>
              </a:rPr>
              <a:t>Urban and suburban cults</a:t>
            </a:r>
          </a:p>
          <a:p>
            <a:pPr lvl="1"/>
            <a:r>
              <a:rPr lang="en-GB" sz="2000" dirty="0"/>
              <a:t>Maia (Augusta)</a:t>
            </a:r>
          </a:p>
          <a:p>
            <a:pPr lvl="1"/>
            <a:r>
              <a:rPr lang="en-GB" sz="2000" dirty="0"/>
              <a:t>Mercury (Augustus)</a:t>
            </a:r>
          </a:p>
          <a:p>
            <a:pPr lvl="1"/>
            <a:r>
              <a:rPr lang="en-GB" sz="2000" dirty="0"/>
              <a:t>Matres (</a:t>
            </a:r>
            <a:r>
              <a:rPr lang="en-GB" sz="2000" dirty="0" err="1"/>
              <a:t>Augustae</a:t>
            </a:r>
            <a:r>
              <a:rPr lang="en-GB" sz="2000" dirty="0"/>
              <a:t>, Nemetiales)</a:t>
            </a:r>
          </a:p>
          <a:p>
            <a:pPr lvl="1"/>
            <a:r>
              <a:rPr lang="en-GB" sz="2000" dirty="0"/>
              <a:t>Mars (Augustus)</a:t>
            </a:r>
          </a:p>
          <a:p>
            <a:pPr lvl="1"/>
            <a:r>
              <a:rPr lang="en-GB" sz="2000" dirty="0"/>
              <a:t>Saturn</a:t>
            </a:r>
          </a:p>
          <a:p>
            <a:pPr lvl="1"/>
            <a:r>
              <a:rPr lang="en-GB" sz="2000" dirty="0"/>
              <a:t>Jupiter Optimus Maximus</a:t>
            </a:r>
          </a:p>
          <a:p>
            <a:pPr lvl="1"/>
            <a:r>
              <a:rPr lang="en-GB" sz="2000" dirty="0"/>
              <a:t>Isis</a:t>
            </a:r>
          </a:p>
          <a:p>
            <a:pPr lvl="1"/>
            <a:r>
              <a:rPr lang="en-GB" sz="2000" i="1" dirty="0"/>
              <a:t>and many more</a:t>
            </a:r>
          </a:p>
        </p:txBody>
      </p:sp>
      <p:sp>
        <p:nvSpPr>
          <p:cNvPr id="9" name="Title 1"/>
          <p:cNvSpPr txBox="1">
            <a:spLocks/>
          </p:cNvSpPr>
          <p:nvPr/>
        </p:nvSpPr>
        <p:spPr>
          <a:xfrm>
            <a:off x="-785" y="30468"/>
            <a:ext cx="7315200" cy="1154097"/>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The vicus Cularo (Grenoble)</a:t>
            </a:r>
            <a:endParaRPr lang="en-GB" dirty="0"/>
          </a:p>
        </p:txBody>
      </p:sp>
    </p:spTree>
    <p:extLst>
      <p:ext uri="{BB962C8B-B14F-4D97-AF65-F5344CB8AC3E}">
        <p14:creationId xmlns:p14="http://schemas.microsoft.com/office/powerpoint/2010/main" val="3521212105"/>
      </p:ext>
    </p:extLst>
  </p:cSld>
  <p:clrMapOvr>
    <a:masterClrMapping/>
  </p:clrMapOvr>
  <p:transition spd="slow">
    <p:randomBar dir="vert"/>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0784" y="2434059"/>
            <a:ext cx="5059288" cy="3659237"/>
          </a:xfrm>
        </p:spPr>
        <p:txBody>
          <a:bodyPr>
            <a:normAutofit/>
          </a:bodyPr>
          <a:lstStyle/>
          <a:p>
            <a:r>
              <a:rPr lang="en-GB" sz="2000" dirty="0"/>
              <a:t>Varces-Lachar,</a:t>
            </a:r>
            <a:br>
              <a:rPr lang="en-GB" sz="2000" dirty="0"/>
            </a:br>
            <a:r>
              <a:rPr lang="en-GB" sz="2000" dirty="0"/>
              <a:t>south of Grenoble</a:t>
            </a:r>
          </a:p>
          <a:p>
            <a:pPr lvl="1"/>
            <a:r>
              <a:rPr lang="en-GB" sz="1800" dirty="0"/>
              <a:t>sanctuary without </a:t>
            </a:r>
            <a:br>
              <a:rPr lang="en-GB" sz="1800" dirty="0"/>
            </a:br>
            <a:r>
              <a:rPr lang="en-GB" sz="1800" dirty="0"/>
              <a:t>any inscriptions</a:t>
            </a:r>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3347864" y="1340768"/>
            <a:ext cx="5730627" cy="4752528"/>
          </a:xfrm>
          <a:prstGeom prst="rect">
            <a:avLst/>
          </a:prstGeom>
        </p:spPr>
      </p:pic>
      <p:sp>
        <p:nvSpPr>
          <p:cNvPr id="5" name="TextBox 4"/>
          <p:cNvSpPr txBox="1"/>
          <p:nvPr/>
        </p:nvSpPr>
        <p:spPr>
          <a:xfrm>
            <a:off x="4368056" y="6021288"/>
            <a:ext cx="4320480" cy="646331"/>
          </a:xfrm>
          <a:prstGeom prst="rect">
            <a:avLst/>
          </a:prstGeom>
          <a:noFill/>
        </p:spPr>
        <p:txBody>
          <a:bodyPr wrap="square" rtlCol="0">
            <a:spAutoFit/>
          </a:bodyPr>
          <a:lstStyle/>
          <a:p>
            <a:pPr algn="ctr"/>
            <a:r>
              <a:rPr lang="en-GB" i="1" dirty="0"/>
              <a:t>Cella/fauissa</a:t>
            </a:r>
            <a:r>
              <a:rPr lang="en-GB" dirty="0"/>
              <a:t> with votive offerings (photo: Eric </a:t>
            </a:r>
            <a:r>
              <a:rPr lang="en-GB" dirty="0" err="1"/>
              <a:t>Plassot</a:t>
            </a:r>
            <a:r>
              <a:rPr lang="en-GB" dirty="0"/>
              <a:t>)</a:t>
            </a:r>
          </a:p>
        </p:txBody>
      </p:sp>
      <p:sp>
        <p:nvSpPr>
          <p:cNvPr id="6" name="Date Placeholder 5"/>
          <p:cNvSpPr>
            <a:spLocks noGrp="1"/>
          </p:cNvSpPr>
          <p:nvPr>
            <p:ph type="dt" sz="half" idx="10"/>
          </p:nvPr>
        </p:nvSpPr>
        <p:spPr/>
        <p:txBody>
          <a:bodyPr/>
          <a:lstStyle/>
          <a:p>
            <a:fld id="{7F7216B8-2607-4183-88E1-73642B403F94}" type="datetime2">
              <a:rPr lang="en-GB" smtClean="0"/>
              <a:t>Monday, 17 September 2018</a:t>
            </a:fld>
            <a:endParaRPr lang="en-GB" dirty="0"/>
          </a:p>
        </p:txBody>
      </p:sp>
      <p:sp>
        <p:nvSpPr>
          <p:cNvPr id="7" name="Slide Number Placeholder 6"/>
          <p:cNvSpPr>
            <a:spLocks noGrp="1"/>
          </p:cNvSpPr>
          <p:nvPr>
            <p:ph type="sldNum" sz="quarter" idx="12"/>
          </p:nvPr>
        </p:nvSpPr>
        <p:spPr/>
        <p:txBody>
          <a:bodyPr/>
          <a:lstStyle/>
          <a:p>
            <a:fld id="{256EF583-513F-4990-AD70-54BCBF0756F2}" type="slidenum">
              <a:rPr lang="en-GB" smtClean="0"/>
              <a:t>122</a:t>
            </a:fld>
            <a:endParaRPr lang="en-GB" dirty="0"/>
          </a:p>
        </p:txBody>
      </p:sp>
      <p:sp>
        <p:nvSpPr>
          <p:cNvPr id="8" name="Content Placeholder 2"/>
          <p:cNvSpPr txBox="1">
            <a:spLocks/>
          </p:cNvSpPr>
          <p:nvPr/>
        </p:nvSpPr>
        <p:spPr>
          <a:xfrm>
            <a:off x="107504" y="1554163"/>
            <a:ext cx="5544616" cy="722710"/>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b="1" dirty="0">
                <a:effectLst>
                  <a:outerShdw blurRad="38100" dist="38100" dir="2700000" algn="tl">
                    <a:srgbClr val="000000">
                      <a:alpha val="43137"/>
                    </a:srgbClr>
                  </a:outerShdw>
                </a:effectLst>
              </a:rPr>
              <a:t>Urban and suburban cults</a:t>
            </a:r>
          </a:p>
        </p:txBody>
      </p:sp>
      <p:sp>
        <p:nvSpPr>
          <p:cNvPr id="9" name="Title 1"/>
          <p:cNvSpPr txBox="1">
            <a:spLocks/>
          </p:cNvSpPr>
          <p:nvPr/>
        </p:nvSpPr>
        <p:spPr>
          <a:xfrm>
            <a:off x="-785" y="30468"/>
            <a:ext cx="7315200" cy="1154097"/>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The vicus Cularo (Grenoble)</a:t>
            </a:r>
            <a:endParaRPr lang="en-GB" dirty="0"/>
          </a:p>
        </p:txBody>
      </p:sp>
    </p:spTree>
    <p:extLst>
      <p:ext uri="{BB962C8B-B14F-4D97-AF65-F5344CB8AC3E}">
        <p14:creationId xmlns:p14="http://schemas.microsoft.com/office/powerpoint/2010/main" val="356681961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horizontal)">
                                      <p:cBhvr>
                                        <p:cTn id="11" dur="500"/>
                                        <p:tgtEl>
                                          <p:spTgt spid="5"/>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randombar(horizont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Date Placeholder 3"/>
          <p:cNvSpPr>
            <a:spLocks noGrp="1"/>
          </p:cNvSpPr>
          <p:nvPr>
            <p:ph type="dt" sz="half" idx="10"/>
          </p:nvPr>
        </p:nvSpPr>
        <p:spPr/>
        <p:txBody>
          <a:bodyPr/>
          <a:lstStyle/>
          <a:p>
            <a:fld id="{6AD2B31B-9AD3-4840-B13D-46BCCC9C1EE0}" type="datetime2">
              <a:rPr lang="en-GB" smtClean="0"/>
              <a:t>Monday, 17 September 2018</a:t>
            </a:fld>
            <a:endParaRPr lang="en-GB" dirty="0"/>
          </a:p>
        </p:txBody>
      </p:sp>
      <p:sp>
        <p:nvSpPr>
          <p:cNvPr id="5" name="Slide Number Placeholder 4"/>
          <p:cNvSpPr>
            <a:spLocks noGrp="1"/>
          </p:cNvSpPr>
          <p:nvPr>
            <p:ph type="sldNum" sz="quarter" idx="12"/>
          </p:nvPr>
        </p:nvSpPr>
        <p:spPr/>
        <p:txBody>
          <a:bodyPr/>
          <a:lstStyle/>
          <a:p>
            <a:fld id="{256EF583-513F-4990-AD70-54BCBF0756F2}" type="slidenum">
              <a:rPr lang="en-GB" smtClean="0"/>
              <a:t>123</a:t>
            </a:fld>
            <a:endParaRPr lang="en-GB" dirty="0"/>
          </a:p>
        </p:txBody>
      </p:sp>
      <p:pic>
        <p:nvPicPr>
          <p:cNvPr id="6" name="Bild 100"/>
          <p:cNvPicPr>
            <a:picLocks noChangeAspect="1"/>
          </p:cNvPicPr>
          <p:nvPr/>
        </p:nvPicPr>
        <p:blipFill rotWithShape="1">
          <a:blip r:embed="rId2" cstate="print">
            <a:duotone>
              <a:prstClr val="black"/>
              <a:srgbClr val="D9C3A5">
                <a:tint val="50000"/>
                <a:satMod val="180000"/>
              </a:srgbClr>
            </a:duotone>
          </a:blip>
          <a:srcRect l="769" t="3676" r="3693" b="4033"/>
          <a:stretch/>
        </p:blipFill>
        <p:spPr bwMode="auto">
          <a:xfrm>
            <a:off x="35496" y="2924944"/>
            <a:ext cx="9148128" cy="3901515"/>
          </a:xfrm>
          <a:prstGeom prst="rect">
            <a:avLst/>
          </a:prstGeom>
          <a:noFill/>
          <a:ln>
            <a:noFill/>
          </a:ln>
          <a:extLst>
            <a:ext uri="{53640926-AAD7-44D8-BBD7-CCE9431645EC}">
              <a14:shadowObscured xmlns:a14="http://schemas.microsoft.com/office/drawing/2010/main"/>
            </a:ext>
          </a:extLst>
        </p:spPr>
      </p:pic>
      <p:sp>
        <p:nvSpPr>
          <p:cNvPr id="3" name="Content Placeholder 2"/>
          <p:cNvSpPr>
            <a:spLocks noGrp="1"/>
          </p:cNvSpPr>
          <p:nvPr>
            <p:ph idx="1"/>
          </p:nvPr>
        </p:nvSpPr>
        <p:spPr>
          <a:xfrm>
            <a:off x="266160" y="1184565"/>
            <a:ext cx="8686800" cy="1946846"/>
          </a:xfrm>
        </p:spPr>
        <p:txBody>
          <a:bodyPr>
            <a:normAutofit/>
          </a:bodyPr>
          <a:lstStyle/>
          <a:p>
            <a:r>
              <a:rPr lang="en-GB" sz="2000" dirty="0">
                <a:effectLst>
                  <a:outerShdw blurRad="38100" dist="38100" dir="2700000" algn="tl">
                    <a:srgbClr val="000000">
                      <a:alpha val="43137"/>
                    </a:srgbClr>
                  </a:outerShdw>
                </a:effectLst>
              </a:rPr>
              <a:t>Exception to the rule: </a:t>
            </a:r>
            <a:br>
              <a:rPr lang="en-GB" sz="2000" dirty="0">
                <a:effectLst>
                  <a:outerShdw blurRad="38100" dist="38100" dir="2700000" algn="tl">
                    <a:srgbClr val="000000">
                      <a:alpha val="43137"/>
                    </a:srgbClr>
                  </a:outerShdw>
                </a:effectLst>
              </a:rPr>
            </a:br>
            <a:r>
              <a:rPr lang="en-GB" sz="2000" dirty="0">
                <a:effectLst>
                  <a:outerShdw blurRad="38100" dist="38100" dir="2700000" algn="tl">
                    <a:srgbClr val="000000">
                      <a:alpha val="43137"/>
                    </a:srgbClr>
                  </a:outerShdw>
                </a:effectLst>
              </a:rPr>
              <a:t>sanctuary without any epigraphy</a:t>
            </a:r>
          </a:p>
          <a:p>
            <a:pPr lvl="1"/>
            <a:r>
              <a:rPr lang="en-GB" sz="2000" dirty="0">
                <a:effectLst>
                  <a:outerShdw blurRad="38100" dist="38100" dir="2700000" algn="tl">
                    <a:srgbClr val="000000">
                      <a:alpha val="43137"/>
                    </a:srgbClr>
                  </a:outerShdw>
                </a:effectLst>
              </a:rPr>
              <a:t>Viuz-Faverges (Haute-Savoie) / </a:t>
            </a:r>
            <a:r>
              <a:rPr lang="en-GB" sz="2000" i="1" dirty="0" err="1">
                <a:effectLst>
                  <a:outerShdw blurRad="38100" dist="38100" dir="2700000" algn="tl">
                    <a:srgbClr val="000000">
                      <a:alpha val="43137"/>
                    </a:srgbClr>
                  </a:outerShdw>
                </a:effectLst>
              </a:rPr>
              <a:t>Casuaria</a:t>
            </a:r>
            <a:r>
              <a:rPr lang="en-GB" sz="2000" dirty="0">
                <a:effectLst>
                  <a:outerShdw blurRad="38100" dist="38100" dir="2700000" algn="tl">
                    <a:srgbClr val="000000">
                      <a:alpha val="43137"/>
                    </a:srgbClr>
                  </a:outerShdw>
                </a:effectLst>
              </a:rPr>
              <a:t> </a:t>
            </a:r>
          </a:p>
          <a:p>
            <a:pPr lvl="2"/>
            <a:r>
              <a:rPr lang="en-GB" sz="1600" dirty="0">
                <a:effectLst>
                  <a:outerShdw blurRad="38100" dist="38100" dir="2700000" algn="tl">
                    <a:srgbClr val="000000">
                      <a:alpha val="43137"/>
                    </a:srgbClr>
                  </a:outerShdw>
                </a:effectLst>
              </a:rPr>
              <a:t>Numerous ‘</a:t>
            </a:r>
            <a:r>
              <a:rPr lang="en-GB" sz="1600" i="1" dirty="0">
                <a:effectLst>
                  <a:outerShdw blurRad="38100" dist="38100" dir="2700000" algn="tl">
                    <a:srgbClr val="000000">
                      <a:alpha val="43137"/>
                    </a:srgbClr>
                  </a:outerShdw>
                </a:effectLst>
              </a:rPr>
              <a:t>fana</a:t>
            </a:r>
            <a:r>
              <a:rPr lang="en-GB" sz="1600" dirty="0">
                <a:effectLst>
                  <a:outerShdw blurRad="38100" dist="38100" dir="2700000" algn="tl">
                    <a:srgbClr val="000000">
                      <a:alpha val="43137"/>
                    </a:srgbClr>
                  </a:outerShdw>
                </a:effectLst>
              </a:rPr>
              <a:t>’, ‘shrines’, a basilica, portico,…</a:t>
            </a:r>
          </a:p>
        </p:txBody>
      </p:sp>
      <p:sp>
        <p:nvSpPr>
          <p:cNvPr id="7" name="Title 1"/>
          <p:cNvSpPr txBox="1">
            <a:spLocks/>
          </p:cNvSpPr>
          <p:nvPr/>
        </p:nvSpPr>
        <p:spPr>
          <a:xfrm>
            <a:off x="-785" y="30468"/>
            <a:ext cx="7315200" cy="1154097"/>
          </a:xfrm>
          <a:prstGeom prst="rect">
            <a:avLst/>
          </a:prstGeom>
        </p:spPr>
        <p:txBody>
          <a:bodyPr vert="horz" lIns="91440" tIns="45720" rIns="91440" bIns="45720" rtlCol="0" anchor="b">
            <a:normAutofit/>
          </a:bodyPr>
          <a:lst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Vienne and her Territory</a:t>
            </a:r>
          </a:p>
        </p:txBody>
      </p:sp>
    </p:spTree>
    <p:extLst>
      <p:ext uri="{BB962C8B-B14F-4D97-AF65-F5344CB8AC3E}">
        <p14:creationId xmlns:p14="http://schemas.microsoft.com/office/powerpoint/2010/main" val="192824836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19" y="11652"/>
            <a:ext cx="7315200" cy="1154097"/>
          </a:xfrm>
        </p:spPr>
        <p:txBody>
          <a:bodyPr>
            <a:normAutofit/>
          </a:bodyPr>
          <a:lstStyle/>
          <a:p>
            <a:pPr algn="ctr"/>
            <a:r>
              <a:rPr lang="en-GB" dirty="0"/>
              <a:t>Vienne  </a:t>
            </a:r>
            <a:r>
              <a:rPr lang="en-GB" dirty="0">
                <a:sym typeface="Wingdings" pitchFamily="2" charset="2"/>
              </a:rPr>
              <a:t> Southern </a:t>
            </a:r>
            <a:r>
              <a:rPr lang="en-GB" i="1" dirty="0">
                <a:sym typeface="Wingdings" pitchFamily="2" charset="2"/>
              </a:rPr>
              <a:t>Ciuitates</a:t>
            </a:r>
            <a:endParaRPr lang="en-GB" i="1" dirty="0"/>
          </a:p>
        </p:txBody>
      </p:sp>
      <p:sp>
        <p:nvSpPr>
          <p:cNvPr id="3" name="Content Placeholder 2"/>
          <p:cNvSpPr>
            <a:spLocks noGrp="1"/>
          </p:cNvSpPr>
          <p:nvPr>
            <p:ph idx="1"/>
          </p:nvPr>
        </p:nvSpPr>
        <p:spPr>
          <a:xfrm>
            <a:off x="304800" y="1484784"/>
            <a:ext cx="3835152" cy="4525963"/>
          </a:xfrm>
        </p:spPr>
        <p:txBody>
          <a:bodyPr>
            <a:normAutofit/>
          </a:bodyPr>
          <a:lstStyle/>
          <a:p>
            <a:r>
              <a:rPr lang="en-GB" sz="2400" dirty="0">
                <a:effectLst>
                  <a:outerShdw blurRad="38100" dist="38100" dir="2700000" algn="tl">
                    <a:srgbClr val="000000">
                      <a:alpha val="43137"/>
                    </a:srgbClr>
                  </a:outerShdw>
                </a:effectLst>
              </a:rPr>
              <a:t>Highly organised cults</a:t>
            </a:r>
          </a:p>
          <a:p>
            <a:r>
              <a:rPr lang="en-GB" sz="2400" dirty="0">
                <a:effectLst>
                  <a:outerShdw blurRad="38100" dist="38100" dir="2700000" algn="tl">
                    <a:srgbClr val="000000">
                      <a:alpha val="43137"/>
                    </a:srgbClr>
                  </a:outerShdw>
                </a:effectLst>
              </a:rPr>
              <a:t>Cult places focus in settlements and along roads</a:t>
            </a:r>
          </a:p>
          <a:p>
            <a:r>
              <a:rPr lang="en-GB" sz="2400" dirty="0">
                <a:effectLst>
                  <a:outerShdw blurRad="38100" dist="38100" dir="2700000" algn="tl">
                    <a:srgbClr val="000000">
                      <a:alpha val="43137"/>
                    </a:srgbClr>
                  </a:outerShdw>
                </a:effectLst>
              </a:rPr>
              <a:t>Iconography is rare</a:t>
            </a:r>
          </a:p>
          <a:p>
            <a:r>
              <a:rPr lang="en-GB" sz="2400" dirty="0">
                <a:effectLst>
                  <a:outerShdw blurRad="38100" dist="38100" dir="2700000" algn="tl">
                    <a:srgbClr val="000000">
                      <a:alpha val="43137"/>
                    </a:srgbClr>
                  </a:outerShdw>
                </a:effectLst>
              </a:rPr>
              <a:t>Anepigraphic altars are rare</a:t>
            </a:r>
          </a:p>
          <a:p>
            <a:r>
              <a:rPr lang="en-GB" sz="2400" dirty="0">
                <a:effectLst>
                  <a:outerShdw blurRad="38100" dist="38100" dir="2700000" algn="tl">
                    <a:srgbClr val="000000">
                      <a:alpha val="43137"/>
                    </a:srgbClr>
                  </a:outerShdw>
                </a:effectLst>
              </a:rPr>
              <a:t>Cults and use of epigraphy dominated</a:t>
            </a:r>
            <a:br>
              <a:rPr lang="en-GB" sz="2400" dirty="0">
                <a:effectLst>
                  <a:outerShdw blurRad="38100" dist="38100" dir="2700000" algn="tl">
                    <a:srgbClr val="000000">
                      <a:alpha val="43137"/>
                    </a:srgbClr>
                  </a:outerShdw>
                </a:effectLst>
              </a:rPr>
            </a:br>
            <a:r>
              <a:rPr lang="en-GB" sz="2400" dirty="0">
                <a:effectLst>
                  <a:outerShdw blurRad="38100" dist="38100" dir="2700000" algn="tl">
                    <a:srgbClr val="000000">
                      <a:alpha val="43137"/>
                    </a:srgbClr>
                  </a:outerShdw>
                </a:effectLst>
              </a:rPr>
              <a:t>by elite</a:t>
            </a:r>
          </a:p>
        </p:txBody>
      </p:sp>
      <p:sp>
        <p:nvSpPr>
          <p:cNvPr id="4" name="Date Placeholder 3"/>
          <p:cNvSpPr>
            <a:spLocks noGrp="1"/>
          </p:cNvSpPr>
          <p:nvPr>
            <p:ph type="dt" sz="half" idx="10"/>
          </p:nvPr>
        </p:nvSpPr>
        <p:spPr/>
        <p:txBody>
          <a:bodyPr/>
          <a:lstStyle/>
          <a:p>
            <a:fld id="{6AD2B31B-9AD3-4840-B13D-46BCCC9C1EE0}" type="datetime2">
              <a:rPr lang="en-GB" smtClean="0"/>
              <a:t>Monday, 17 September 2018</a:t>
            </a:fld>
            <a:endParaRPr lang="en-GB" dirty="0"/>
          </a:p>
        </p:txBody>
      </p:sp>
      <p:sp>
        <p:nvSpPr>
          <p:cNvPr id="5" name="Slide Number Placeholder 4"/>
          <p:cNvSpPr>
            <a:spLocks noGrp="1"/>
          </p:cNvSpPr>
          <p:nvPr>
            <p:ph type="sldNum" sz="quarter" idx="12"/>
          </p:nvPr>
        </p:nvSpPr>
        <p:spPr/>
        <p:txBody>
          <a:bodyPr/>
          <a:lstStyle/>
          <a:p>
            <a:fld id="{256EF583-513F-4990-AD70-54BCBF0756F2}" type="slidenum">
              <a:rPr lang="en-GB" smtClean="0"/>
              <a:t>124</a:t>
            </a:fld>
            <a:endParaRPr lang="en-GB" dirty="0"/>
          </a:p>
        </p:txBody>
      </p:sp>
      <p:sp>
        <p:nvSpPr>
          <p:cNvPr id="6" name="Content Placeholder 2"/>
          <p:cNvSpPr txBox="1">
            <a:spLocks/>
          </p:cNvSpPr>
          <p:nvPr/>
        </p:nvSpPr>
        <p:spPr>
          <a:xfrm>
            <a:off x="4427984" y="1484784"/>
            <a:ext cx="4608512" cy="4525963"/>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400" dirty="0">
                <a:effectLst>
                  <a:outerShdw blurRad="38100" dist="38100" dir="2700000" algn="tl">
                    <a:srgbClr val="000000">
                      <a:alpha val="43137"/>
                    </a:srgbClr>
                  </a:outerShdw>
                </a:effectLst>
              </a:rPr>
              <a:t>Rather de-centralised</a:t>
            </a:r>
          </a:p>
          <a:p>
            <a:r>
              <a:rPr lang="en-GB" sz="2400" dirty="0">
                <a:effectLst>
                  <a:outerShdw blurRad="38100" dist="38100" dir="2700000" algn="tl">
                    <a:srgbClr val="000000">
                      <a:alpha val="43137"/>
                    </a:srgbClr>
                  </a:outerShdw>
                </a:effectLst>
              </a:rPr>
              <a:t>Dense web of cult places, esp. in hilly, mountainous locations, not on main roads</a:t>
            </a:r>
          </a:p>
          <a:p>
            <a:r>
              <a:rPr lang="en-GB" sz="2400" dirty="0">
                <a:effectLst>
                  <a:outerShdw blurRad="38100" dist="38100" dir="2700000" algn="tl">
                    <a:srgbClr val="000000">
                      <a:alpha val="43137"/>
                    </a:srgbClr>
                  </a:outerShdw>
                </a:effectLst>
              </a:rPr>
              <a:t>Frequent use of iconography</a:t>
            </a:r>
          </a:p>
          <a:p>
            <a:r>
              <a:rPr lang="en-GB" sz="2400" dirty="0">
                <a:effectLst>
                  <a:outerShdw blurRad="38100" dist="38100" dir="2700000" algn="tl">
                    <a:srgbClr val="000000">
                      <a:alpha val="43137"/>
                    </a:srgbClr>
                  </a:outerShdw>
                </a:effectLst>
              </a:rPr>
              <a:t>Countless anepigraphic altars</a:t>
            </a:r>
          </a:p>
          <a:p>
            <a:endParaRPr lang="en-GB" sz="2400" dirty="0">
              <a:effectLst>
                <a:outerShdw blurRad="38100" dist="38100" dir="2700000" algn="tl">
                  <a:srgbClr val="000000">
                    <a:alpha val="43137"/>
                  </a:srgbClr>
                </a:outerShdw>
              </a:effectLst>
            </a:endParaRPr>
          </a:p>
          <a:p>
            <a:r>
              <a:rPr lang="en-GB" sz="2400" dirty="0">
                <a:effectLst>
                  <a:outerShdw blurRad="38100" dist="38100" dir="2700000" algn="tl">
                    <a:srgbClr val="000000">
                      <a:alpha val="43137"/>
                    </a:srgbClr>
                  </a:outerShdw>
                </a:effectLst>
              </a:rPr>
              <a:t>More or less: </a:t>
            </a:r>
            <a:br>
              <a:rPr lang="en-GB" sz="2400" dirty="0">
                <a:effectLst>
                  <a:outerShdw blurRad="38100" dist="38100" dir="2700000" algn="tl">
                    <a:srgbClr val="000000">
                      <a:alpha val="43137"/>
                    </a:srgbClr>
                  </a:outerShdw>
                </a:effectLst>
              </a:rPr>
            </a:br>
            <a:r>
              <a:rPr lang="en-GB" sz="2400" dirty="0">
                <a:effectLst>
                  <a:outerShdw blurRad="38100" dist="38100" dir="2700000" algn="tl">
                    <a:srgbClr val="000000">
                      <a:alpha val="43137"/>
                    </a:srgbClr>
                  </a:outerShdw>
                </a:effectLst>
              </a:rPr>
              <a:t>all strata of society  </a:t>
            </a:r>
          </a:p>
          <a:p>
            <a:endParaRPr lang="en-GB" sz="2400" dirty="0">
              <a:effectLst>
                <a:outerShdw blurRad="38100" dist="38100" dir="2700000" algn="tl">
                  <a:srgbClr val="000000">
                    <a:alpha val="43137"/>
                  </a:srgbClr>
                </a:outerShdw>
              </a:effectLst>
            </a:endParaRPr>
          </a:p>
        </p:txBody>
      </p:sp>
      <p:sp>
        <p:nvSpPr>
          <p:cNvPr id="7" name="TextBox 6"/>
          <p:cNvSpPr txBox="1"/>
          <p:nvPr/>
        </p:nvSpPr>
        <p:spPr>
          <a:xfrm>
            <a:off x="2051720" y="5641415"/>
            <a:ext cx="6984776" cy="1107996"/>
          </a:xfrm>
          <a:prstGeom prst="rect">
            <a:avLst/>
          </a:prstGeom>
          <a:noFill/>
        </p:spPr>
        <p:txBody>
          <a:bodyPr wrap="square" rtlCol="0">
            <a:spAutoFit/>
          </a:bodyPr>
          <a:lstStyle/>
          <a:p>
            <a:r>
              <a:rPr lang="en-GB" sz="2400" dirty="0">
                <a:effectLst>
                  <a:outerShdw blurRad="38100" dist="38100" dir="2700000" algn="tl">
                    <a:srgbClr val="000000">
                      <a:alpha val="43137"/>
                    </a:srgbClr>
                  </a:outerShdw>
                </a:effectLst>
                <a:sym typeface="Wingdings" pitchFamily="2" charset="2"/>
              </a:rPr>
              <a:t>different social organisation</a:t>
            </a:r>
            <a:br>
              <a:rPr lang="en-GB" sz="2400" dirty="0">
                <a:effectLst>
                  <a:outerShdw blurRad="38100" dist="38100" dir="2700000" algn="tl">
                    <a:srgbClr val="000000">
                      <a:alpha val="43137"/>
                    </a:srgbClr>
                  </a:outerShdw>
                </a:effectLst>
                <a:sym typeface="Wingdings" pitchFamily="2" charset="2"/>
              </a:rPr>
            </a:br>
            <a:r>
              <a:rPr lang="en-GB" sz="2400" dirty="0">
                <a:effectLst>
                  <a:outerShdw blurRad="38100" dist="38100" dir="2700000" algn="tl">
                    <a:srgbClr val="000000">
                      <a:alpha val="43137"/>
                    </a:srgbClr>
                  </a:outerShdw>
                </a:effectLst>
                <a:sym typeface="Wingdings" pitchFamily="2" charset="2"/>
              </a:rPr>
              <a:t>      (deriving from pre-Roman differences…?)</a:t>
            </a:r>
            <a:endParaRPr lang="en-GB" sz="2400" dirty="0">
              <a:effectLst>
                <a:outerShdw blurRad="38100" dist="38100" dir="2700000" algn="tl">
                  <a:srgbClr val="000000">
                    <a:alpha val="43137"/>
                  </a:srgbClr>
                </a:outerShdw>
              </a:effectLst>
            </a:endParaRPr>
          </a:p>
          <a:p>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46663543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50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827" y="0"/>
            <a:ext cx="9036496" cy="6777372"/>
          </a:xfrm>
          <a:prstGeom prst="rect">
            <a:avLst/>
          </a:prstGeom>
        </p:spPr>
      </p:pic>
      <p:sp>
        <p:nvSpPr>
          <p:cNvPr id="2" name="Title 1"/>
          <p:cNvSpPr>
            <a:spLocks noGrp="1"/>
          </p:cNvSpPr>
          <p:nvPr>
            <p:ph type="title"/>
          </p:nvPr>
        </p:nvSpPr>
        <p:spPr>
          <a:xfrm>
            <a:off x="107504" y="24325"/>
            <a:ext cx="7315200" cy="1154097"/>
          </a:xfrm>
        </p:spPr>
        <p:txBody>
          <a:bodyPr/>
          <a:lstStyle/>
          <a:p>
            <a:r>
              <a:rPr lang="en-GB" dirty="0"/>
              <a:t>Summary…. </a:t>
            </a:r>
            <a:r>
              <a:rPr lang="en-GB" dirty="0">
                <a:sym typeface="Wingdings" panose="05000000000000000000" pitchFamily="2" charset="2"/>
              </a:rPr>
              <a:t>Questions:</a:t>
            </a:r>
            <a:endParaRPr lang="en-GB" dirty="0"/>
          </a:p>
        </p:txBody>
      </p:sp>
      <p:sp>
        <p:nvSpPr>
          <p:cNvPr id="3" name="Content Placeholder 2"/>
          <p:cNvSpPr>
            <a:spLocks noGrp="1"/>
          </p:cNvSpPr>
          <p:nvPr>
            <p:ph idx="1"/>
          </p:nvPr>
        </p:nvSpPr>
        <p:spPr>
          <a:xfrm>
            <a:off x="683568" y="4725144"/>
            <a:ext cx="8229600" cy="3539527"/>
          </a:xfr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a:lstStyle/>
          <a:p>
            <a:r>
              <a:rPr lang="en-GB" b="1" dirty="0"/>
              <a:t>The role of POLIS RELIGION in </a:t>
            </a:r>
            <a:r>
              <a:rPr lang="en-GB" b="1" dirty="0" err="1"/>
              <a:t>Glanum</a:t>
            </a:r>
            <a:r>
              <a:rPr lang="en-GB" b="1" dirty="0"/>
              <a:t>, Nimes and Vienne ?</a:t>
            </a:r>
          </a:p>
          <a:p>
            <a:r>
              <a:rPr lang="en-GB" b="1" dirty="0"/>
              <a:t>The conservative nature of ‘cults’ / ‘religion’ ?</a:t>
            </a:r>
          </a:p>
          <a:p>
            <a:pPr lvl="1"/>
            <a:r>
              <a:rPr lang="en-GB" b="1" dirty="0"/>
              <a:t>Persistence ?</a:t>
            </a:r>
          </a:p>
          <a:p>
            <a:pPr lvl="1"/>
            <a:r>
              <a:rPr lang="en-GB" b="1" dirty="0"/>
              <a:t>Innovation ?</a:t>
            </a:r>
          </a:p>
          <a:p>
            <a:pPr lvl="1"/>
            <a:r>
              <a:rPr lang="en-GB" b="1" dirty="0"/>
              <a:t>Transformation ?</a:t>
            </a:r>
          </a:p>
          <a:p>
            <a:endParaRPr lang="en-GB" b="1" dirty="0"/>
          </a:p>
        </p:txBody>
      </p:sp>
    </p:spTree>
    <p:extLst>
      <p:ext uri="{BB962C8B-B14F-4D97-AF65-F5344CB8AC3E}">
        <p14:creationId xmlns:p14="http://schemas.microsoft.com/office/powerpoint/2010/main" val="3132960499"/>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erspective">
  <a:themeElements>
    <a:clrScheme name="Perspective">
      <a:dk1>
        <a:sysClr val="windowText" lastClr="000000"/>
      </a:dk1>
      <a:lt1>
        <a:sysClr val="window" lastClr="FFFFFF"/>
      </a:lt1>
      <a:dk2>
        <a:srgbClr val="283138"/>
      </a:dk2>
      <a:lt2>
        <a:srgbClr val="FF8600"/>
      </a:lt2>
      <a:accent1>
        <a:srgbClr val="838D9B"/>
      </a:accent1>
      <a:accent2>
        <a:srgbClr val="D2610C"/>
      </a:accent2>
      <a:accent3>
        <a:srgbClr val="80716A"/>
      </a:accent3>
      <a:accent4>
        <a:srgbClr val="94147C"/>
      </a:accent4>
      <a:accent5>
        <a:srgbClr val="5D5AD2"/>
      </a:accent5>
      <a:accent6>
        <a:srgbClr val="6F6C7D"/>
      </a:accent6>
      <a:hlink>
        <a:srgbClr val="6187E3"/>
      </a:hlink>
      <a:folHlink>
        <a:srgbClr val="7B8EB8"/>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erspective">
      <a:fillStyleLst>
        <a:solidFill>
          <a:schemeClr val="phClr"/>
        </a:solidFill>
        <a:gradFill rotWithShape="1">
          <a:gsLst>
            <a:gs pos="0">
              <a:schemeClr val="phClr">
                <a:tint val="50000"/>
                <a:alpha val="100000"/>
                <a:satMod val="160000"/>
                <a:lumMod val="105000"/>
              </a:schemeClr>
            </a:gs>
            <a:gs pos="41000">
              <a:schemeClr val="phClr">
                <a:tint val="57000"/>
                <a:satMod val="180000"/>
                <a:lumMod val="99000"/>
              </a:schemeClr>
            </a:gs>
            <a:gs pos="100000">
              <a:schemeClr val="phClr">
                <a:tint val="80000"/>
                <a:satMod val="200000"/>
                <a:lumMod val="104000"/>
              </a:schemeClr>
            </a:gs>
          </a:gsLst>
          <a:lin ang="5400000" scaled="1"/>
        </a:gradFill>
        <a:gradFill rotWithShape="1">
          <a:gsLst>
            <a:gs pos="0">
              <a:schemeClr val="phClr">
                <a:tint val="96000"/>
                <a:satMod val="130000"/>
                <a:lumMod val="114000"/>
              </a:schemeClr>
            </a:gs>
            <a:gs pos="60000">
              <a:schemeClr val="phClr">
                <a:tint val="100000"/>
                <a:satMod val="106000"/>
                <a:lumMod val="110000"/>
              </a:schemeClr>
            </a:gs>
            <a:gs pos="100000">
              <a:schemeClr val="ph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50800" dist="38100" dir="5400000" rotWithShape="0">
              <a:srgbClr val="000000">
                <a:alpha val="28000"/>
              </a:srgbClr>
            </a:outerShdw>
          </a:effectLst>
        </a:effectStyle>
        <a:effectStyle>
          <a:effectLst>
            <a:outerShdw blurRad="47625" dist="38100" dir="5400000" sy="98000" rotWithShape="0">
              <a:srgbClr val="000000">
                <a:alpha val="48000"/>
              </a:srgbClr>
            </a:outerShdw>
          </a:effectLst>
          <a:scene3d>
            <a:camera prst="orthographicFront">
              <a:rot lat="0" lon="0" rev="0"/>
            </a:camera>
            <a:lightRig rig="twoPt" dir="br">
              <a:rot lat="0" lon="0" rev="8700000"/>
            </a:lightRig>
          </a:scene3d>
          <a:sp3d prstMaterial="matte">
            <a:bevelT w="25400" h="53975"/>
          </a:sp3d>
        </a:effectStyle>
        <a:effectStyle>
          <a:effectLst>
            <a:reflection blurRad="12700" stA="24000" endPos="28000" dist="50800" dir="5400000" sy="-100000" rotWithShape="0"/>
          </a:effectLst>
          <a:scene3d>
            <a:camera prst="orthographicFront">
              <a:rot lat="0" lon="0" rev="0"/>
            </a:camera>
            <a:lightRig rig="threePt" dir="t">
              <a:rot lat="0" lon="0" rev="4800000"/>
            </a:lightRig>
          </a:scene3d>
          <a:sp3d>
            <a:bevelT w="69850" h="31750"/>
          </a:sp3d>
        </a:effectStyle>
      </a:effectStyleLst>
      <a:bgFillStyleLst>
        <a:solidFill>
          <a:schemeClr val="phClr"/>
        </a:solidFill>
        <a:gradFill rotWithShape="1">
          <a:gsLst>
            <a:gs pos="0">
              <a:schemeClr val="phClr">
                <a:tint val="100000"/>
                <a:shade val="80000"/>
                <a:satMod val="100000"/>
                <a:lumMod val="100000"/>
              </a:schemeClr>
            </a:gs>
            <a:gs pos="65000">
              <a:schemeClr val="phClr">
                <a:tint val="100000"/>
                <a:shade val="95000"/>
                <a:satMod val="100000"/>
                <a:lumMod val="100000"/>
              </a:schemeClr>
            </a:gs>
            <a:gs pos="100000">
              <a:schemeClr val="phClr">
                <a:tint val="88000"/>
                <a:shade val="100000"/>
                <a:satMod val="400000"/>
                <a:lumMod val="100000"/>
              </a:schemeClr>
            </a:gs>
          </a:gsLst>
          <a:lin ang="5400000" scaled="0"/>
        </a:gradFill>
        <a:blipFill rotWithShape="1">
          <a:blip xmlns:r="http://schemas.openxmlformats.org/officeDocument/2006/relationships" r:embed="rId1">
            <a:duotone>
              <a:schemeClr val="phClr">
                <a:tint val="95000"/>
                <a:satMod val="90000"/>
              </a:schemeClr>
              <a:schemeClr val="phClr">
                <a:shade val="92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Perspective</Template>
  <TotalTime>0</TotalTime>
  <Words>3512</Words>
  <Application>Microsoft Office PowerPoint</Application>
  <PresentationFormat>On-screen Show (4:3)</PresentationFormat>
  <Paragraphs>770</Paragraphs>
  <Slides>125</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125</vt:i4>
      </vt:variant>
    </vt:vector>
  </HeadingPairs>
  <TitlesOfParts>
    <vt:vector size="133" baseType="lpstr">
      <vt:lpstr>Arial</vt:lpstr>
      <vt:lpstr>Calibri</vt:lpstr>
      <vt:lpstr>Chiller</vt:lpstr>
      <vt:lpstr>Tahoma</vt:lpstr>
      <vt:lpstr>Times New Roman</vt:lpstr>
      <vt:lpstr>Wingdings</vt:lpstr>
      <vt:lpstr>Wingdings 2</vt:lpstr>
      <vt:lpstr>Perspective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Aims and Objectives!</vt:lpstr>
      <vt:lpstr>Learning Outcomes</vt:lpstr>
      <vt:lpstr>Main Themes</vt:lpstr>
      <vt:lpstr>Main Themes</vt:lpstr>
      <vt:lpstr>20 credits…</vt:lpstr>
      <vt:lpstr>Assessment: Portfolio</vt:lpstr>
      <vt:lpstr>Assessment: Portfolio</vt:lpstr>
      <vt:lpstr>Assessment: Portfolio</vt:lpstr>
      <vt:lpstr>New Marking Criteria…</vt:lpstr>
      <vt:lpstr>New Marking Criteria…</vt:lpstr>
      <vt:lpstr>New Marking Criteria…</vt:lpstr>
      <vt:lpstr>New Marking Criteria…</vt:lpstr>
      <vt:lpstr>PowerPoint Presentation</vt:lpstr>
      <vt:lpstr>PowerPoint Presentation</vt:lpstr>
      <vt:lpstr>PowerPoint Presentation</vt:lpstr>
      <vt:lpstr>Week 5: Southern Gaul some case studies…</vt:lpstr>
      <vt:lpstr>The story so far…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Sacred spring...</vt:lpstr>
      <vt:lpstr>Sacred spring...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Rôle of the imperial cult</vt:lpstr>
      <vt:lpstr>Rôle of the imperial cult</vt:lpstr>
      <vt:lpstr>PowerPoint Presentation</vt:lpstr>
      <vt:lpstr>PowerPoint Presentation</vt:lpstr>
      <vt:lpstr>Nemausus</vt:lpstr>
      <vt:lpstr>PowerPoint Presentation</vt:lpstr>
      <vt:lpstr>PowerPoint Presentation</vt:lpstr>
      <vt:lpstr>PowerPoint Presentation</vt:lpstr>
      <vt:lpstr>PowerPoint Presentation</vt:lpstr>
      <vt:lpstr>Nemausus – patron deity</vt:lpstr>
      <vt:lpstr>Nemausus – patron deity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Vienne and her territory</vt:lpstr>
      <vt:lpstr>Vienne and her territory</vt:lpstr>
      <vt:lpstr>PowerPoint Presentation</vt:lpstr>
      <vt:lpstr>PowerPoint Presentation</vt:lpstr>
      <vt:lpstr>PowerPoint Presentation</vt:lpstr>
      <vt:lpstr>Vienne and her territory</vt:lpstr>
      <vt:lpstr>Vienne and her territory</vt:lpstr>
      <vt:lpstr>PowerPoint Presentation</vt:lpstr>
      <vt:lpstr>The vicus Cularo (Grenoble)</vt:lpstr>
      <vt:lpstr>PowerPoint Presentation</vt:lpstr>
      <vt:lpstr>PowerPoint Presentation</vt:lpstr>
      <vt:lpstr>PowerPoint Presentation</vt:lpstr>
      <vt:lpstr>PowerPoint Presentation</vt:lpstr>
      <vt:lpstr>PowerPoint Presentation</vt:lpstr>
      <vt:lpstr>Vienne   Southern Ciuitates</vt:lpstr>
      <vt:lpstr>Summary….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location: religious inscriptions from archaeological contexts.</dc:title>
  <dc:creator>Ralph</dc:creator>
  <cp:lastModifiedBy>Ralph Haeussler</cp:lastModifiedBy>
  <cp:revision>155</cp:revision>
  <dcterms:created xsi:type="dcterms:W3CDTF">2014-10-17T23:24:29Z</dcterms:created>
  <dcterms:modified xsi:type="dcterms:W3CDTF">2018-09-18T08:09:12Z</dcterms:modified>
</cp:coreProperties>
</file>