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6" r:id="rId2"/>
  </p:sldMasterIdLst>
  <p:notesMasterIdLst>
    <p:notesMasterId r:id="rId48"/>
  </p:notesMasterIdLst>
  <p:sldIdLst>
    <p:sldId id="257" r:id="rId3"/>
    <p:sldId id="258" r:id="rId4"/>
    <p:sldId id="293" r:id="rId5"/>
    <p:sldId id="301" r:id="rId6"/>
    <p:sldId id="263" r:id="rId7"/>
    <p:sldId id="302" r:id="rId8"/>
    <p:sldId id="303" r:id="rId9"/>
    <p:sldId id="259" r:id="rId10"/>
    <p:sldId id="260" r:id="rId11"/>
    <p:sldId id="292" r:id="rId12"/>
    <p:sldId id="300" r:id="rId13"/>
    <p:sldId id="261" r:id="rId14"/>
    <p:sldId id="320" r:id="rId15"/>
    <p:sldId id="321" r:id="rId16"/>
    <p:sldId id="304" r:id="rId17"/>
    <p:sldId id="305" r:id="rId18"/>
    <p:sldId id="307" r:id="rId19"/>
    <p:sldId id="308" r:id="rId20"/>
    <p:sldId id="309" r:id="rId21"/>
    <p:sldId id="287" r:id="rId22"/>
    <p:sldId id="288" r:id="rId23"/>
    <p:sldId id="291" r:id="rId24"/>
    <p:sldId id="310" r:id="rId25"/>
    <p:sldId id="306" r:id="rId26"/>
    <p:sldId id="312" r:id="rId27"/>
    <p:sldId id="313" r:id="rId28"/>
    <p:sldId id="314" r:id="rId29"/>
    <p:sldId id="315" r:id="rId30"/>
    <p:sldId id="316" r:id="rId31"/>
    <p:sldId id="317" r:id="rId32"/>
    <p:sldId id="318" r:id="rId33"/>
    <p:sldId id="319" r:id="rId34"/>
    <p:sldId id="322" r:id="rId35"/>
    <p:sldId id="323" r:id="rId36"/>
    <p:sldId id="324" r:id="rId37"/>
    <p:sldId id="294" r:id="rId38"/>
    <p:sldId id="266" r:id="rId39"/>
    <p:sldId id="269" r:id="rId40"/>
    <p:sldId id="271" r:id="rId41"/>
    <p:sldId id="326" r:id="rId42"/>
    <p:sldId id="327" r:id="rId43"/>
    <p:sldId id="279" r:id="rId44"/>
    <p:sldId id="325" r:id="rId45"/>
    <p:sldId id="311" r:id="rId46"/>
    <p:sldId id="299" r:id="rId4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15" autoAdjust="0"/>
    <p:restoredTop sz="84180" autoAdjust="0"/>
  </p:normalViewPr>
  <p:slideViewPr>
    <p:cSldViewPr snapToGrid="0">
      <p:cViewPr varScale="1">
        <p:scale>
          <a:sx n="97" d="100"/>
          <a:sy n="97" d="100"/>
        </p:scale>
        <p:origin x="192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51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3C1D60-2F8A-426C-B13A-C0A5A6D9EE67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843FC1-A4B1-419B-84FB-1648512487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4217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defTabSz="914400">
              <a:defRPr/>
            </a:pPr>
            <a:fld id="{5029C754-427A-405B-8032-69FD1C0B8623}" type="slidenum">
              <a:rPr lang="en-GB" sz="1800" kern="0" smtClean="0">
                <a:solidFill>
                  <a:sysClr val="windowText" lastClr="000000"/>
                </a:solidFill>
              </a:rPr>
              <a:pPr defTabSz="914400">
                <a:defRPr/>
              </a:pPr>
              <a:t>1</a:t>
            </a:fld>
            <a:endParaRPr lang="en-GB" sz="1800" kern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82150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Atkinson and </a:t>
            </a:r>
            <a:r>
              <a:rPr lang="en-GB" baseline="0" dirty="0" err="1" smtClean="0"/>
              <a:t>Shiffrin</a:t>
            </a:r>
            <a:r>
              <a:rPr lang="en-GB" baseline="0" dirty="0" smtClean="0"/>
              <a:t> 1968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843FC1-A4B1-419B-84FB-16485124879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1593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kern="1200" baseline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A46259-C08B-4D4B-82B3-66868FB829C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1253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342900" indent="0" algn="ctr">
              <a:buNone/>
              <a:defRPr/>
            </a:lvl2pPr>
            <a:lvl3pPr marL="685800" indent="0" algn="ctr">
              <a:buNone/>
              <a:defRPr/>
            </a:lvl3pPr>
            <a:lvl4pPr marL="1028700" indent="0" algn="ctr">
              <a:buNone/>
              <a:defRPr/>
            </a:lvl4pPr>
            <a:lvl5pPr marL="1371600" indent="0" algn="ctr">
              <a:buNone/>
              <a:defRPr/>
            </a:lvl5pPr>
            <a:lvl6pPr marL="1714500" indent="0" algn="ctr">
              <a:buNone/>
              <a:defRPr/>
            </a:lvl6pPr>
            <a:lvl7pPr marL="2057400" indent="0" algn="ctr">
              <a:buNone/>
              <a:defRPr/>
            </a:lvl7pPr>
            <a:lvl8pPr marL="2400300" indent="0" algn="ctr">
              <a:buNone/>
              <a:defRPr/>
            </a:lvl8pPr>
            <a:lvl9pPr marL="2743200" indent="0" algn="ctr">
              <a:buNone/>
              <a:defRPr/>
            </a:lvl9pPr>
          </a:lstStyle>
          <a:p>
            <a:r>
              <a:rPr lang="cy-GB" smtClean="0"/>
              <a:t>Cliciwch i olygu arddull is-deitl y Meistr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933A3D2-5564-4671-B1E5-2DB9D389721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62820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5951FF8-A6F9-4112-B00C-5D47169C208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55570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9950AA-7A2F-40B5-9614-DD7179BD25DF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807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17D680F-D484-4B92-9BFE-D5A351FB369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41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4FDD7B1-EB49-4A7E-B12F-D554C073C1D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9711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686C996-4F34-46E8-B595-92B59589803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19377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6683C8-FDA5-41A4-A45F-27597C1F13F9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8693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5EB1E5B-DCBA-4AC4-9145-CABEEA790893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6312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D546BE-FA78-4F8B-9FCA-56D5A09CA7C6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3691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7FFA8EF-94AA-4EDC-8261-5DB87616A48C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0526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BAC3721-DD31-4229-83FB-1A0A99F8448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57965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413E12-30C9-4DCC-A664-EA64884AE22D}" type="slidenum">
              <a:rPr lang="en-GB" altLang="en-US">
                <a:solidFill>
                  <a:srgbClr val="000000"/>
                </a:solidFill>
              </a:rPr>
              <a:pPr/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70530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90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CCC3F2-B8E2-408D-A791-A5AF4FC24FBE}" type="slidenum">
              <a:rPr lang="en-GB" altLang="en-US">
                <a:solidFill>
                  <a:srgbClr val="000000"/>
                </a:solidFill>
              </a:rPr>
              <a:pPr/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73205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 smtClean="0"/>
              <a:t>Cliciwch i olygu arddull is-deitl y Meistr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933A3D2-5564-4671-B1E5-2DB9D389721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79633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5951FF8-A6F9-4112-B00C-5D47169C208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9321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9950AA-7A2F-40B5-9614-DD7179BD25DF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04267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17D680F-D484-4B92-9BFE-D5A351FB369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2163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4FDD7B1-EB49-4A7E-B12F-D554C073C1D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21393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686C996-4F34-46E8-B595-92B59589803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736525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6683C8-FDA5-41A4-A45F-27597C1F13F9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49006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5EB1E5B-DCBA-4AC4-9145-CABEEA790893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60714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D546BE-FA78-4F8B-9FCA-56D5A09CA7C6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25726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7FFA8EF-94AA-4EDC-8261-5DB87616A48C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00791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BAC3721-DD31-4229-83FB-1A0A99F8448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114604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413E12-30C9-4DCC-A664-EA64884AE22D}" type="slidenum">
              <a:rPr lang="en-GB" altLang="en-US">
                <a:solidFill>
                  <a:srgbClr val="000000"/>
                </a:solidFill>
              </a:rPr>
              <a:pPr/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6191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CCC3F2-B8E2-408D-A791-A5AF4FC24FBE}" type="slidenum">
              <a:rPr lang="en-GB" altLang="en-US">
                <a:solidFill>
                  <a:srgbClr val="000000"/>
                </a:solidFill>
              </a:rPr>
              <a:pPr/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1123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5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5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50">
                <a:latin typeface="Arial" panose="020B0604020202020204" pitchFamily="34" charset="0"/>
              </a:defRPr>
            </a:lvl1pPr>
          </a:lstStyle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</a:pPr>
            <a:fld id="{707E0AF5-9A41-4F87-A75A-A15678ECE813}" type="slidenum">
              <a:rPr lang="en-US" altLang="en-US">
                <a:solidFill>
                  <a:srgbClr val="000000"/>
                </a:solidFill>
                <a:ea typeface="MS PGothic" panose="020B0600070205080204" pitchFamily="34" charset="-128"/>
              </a:rPr>
              <a:pPr defTabSz="457200"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anose="020B0600070205080204" pitchFamily="34" charset="-128"/>
            </a:endParaRPr>
          </a:p>
        </p:txBody>
      </p:sp>
      <p:pic>
        <p:nvPicPr>
          <p:cNvPr id="1031" name="Picture 2" descr="Slide-master-white2013.jpg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91692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342900"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6pPr>
      <a:lvl7pPr marL="685800"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7pPr>
      <a:lvl8pPr marL="1028700"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8pPr>
      <a:lvl9pPr marL="1371600"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Char char="–"/>
        <a:defRPr sz="2100">
          <a:solidFill>
            <a:schemeClr val="tx1"/>
          </a:solidFill>
          <a:latin typeface="+mn-lt"/>
          <a:ea typeface="MS PGothic" pitchFamily="34" charset="-128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Char char="•"/>
        <a:defRPr sz="1800">
          <a:solidFill>
            <a:schemeClr val="tx1"/>
          </a:solidFill>
          <a:latin typeface="+mn-lt"/>
          <a:ea typeface="MS PGothic" pitchFamily="34" charset="-128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Char char="–"/>
        <a:defRPr sz="1500">
          <a:solidFill>
            <a:schemeClr val="tx1"/>
          </a:solidFill>
          <a:latin typeface="+mn-lt"/>
          <a:ea typeface="MS PGothic" pitchFamily="34" charset="-128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MS PGothic" pitchFamily="34" charset="-128"/>
        </a:defRPr>
      </a:lvl5pPr>
      <a:lvl6pPr marL="18859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6pPr>
      <a:lvl7pPr marL="22288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7pPr>
      <a:lvl8pPr marL="25717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8pPr>
      <a:lvl9pPr marL="29146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panose="020B0604020202020204" pitchFamily="34" charset="0"/>
              </a:defRPr>
            </a:lvl1pPr>
          </a:lstStyle>
          <a:p>
            <a:pPr defTabSz="457200" eaLnBrk="0" fontAlgn="base" hangingPunct="0">
              <a:spcBef>
                <a:spcPct val="0"/>
              </a:spcBef>
              <a:spcAft>
                <a:spcPct val="0"/>
              </a:spcAft>
            </a:pPr>
            <a:fld id="{707E0AF5-9A41-4F87-A75A-A15678ECE813}" type="slidenum">
              <a:rPr lang="en-US" altLang="en-US">
                <a:solidFill>
                  <a:srgbClr val="000000"/>
                </a:solidFill>
                <a:ea typeface="MS PGothic" panose="020B0600070205080204" pitchFamily="34" charset="-128"/>
              </a:rPr>
              <a:pPr defTabSz="457200"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anose="020B0600070205080204" pitchFamily="34" charset="-128"/>
            </a:endParaRPr>
          </a:p>
        </p:txBody>
      </p:sp>
      <p:pic>
        <p:nvPicPr>
          <p:cNvPr id="1031" name="Picture 2" descr="Slide-master-white2013.jpg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3835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>
          <a:xfrm>
            <a:off x="1345626" y="2704235"/>
            <a:ext cx="6569653" cy="1535366"/>
          </a:xfrm>
        </p:spPr>
        <p:txBody>
          <a:bodyPr/>
          <a:lstStyle/>
          <a:p>
            <a:pPr eaLnBrk="1" hangingPunct="1"/>
            <a:r>
              <a:rPr lang="en-GB" altLang="en-US" sz="3200" dirty="0"/>
              <a:t>Lecture </a:t>
            </a:r>
            <a:r>
              <a:rPr lang="en-GB" altLang="en-US" sz="3200" dirty="0" smtClean="0"/>
              <a:t>5: </a:t>
            </a:r>
            <a:r>
              <a:rPr lang="en-GB" altLang="en-US" sz="3200" dirty="0" smtClean="0"/>
              <a:t>Long-Term </a:t>
            </a:r>
            <a:r>
              <a:rPr lang="en-GB" altLang="en-US" sz="3200" dirty="0"/>
              <a:t>M</a:t>
            </a:r>
            <a:r>
              <a:rPr lang="en-GB" altLang="en-US" sz="3200" dirty="0" smtClean="0"/>
              <a:t>emory</a:t>
            </a:r>
            <a:r>
              <a:rPr lang="en-GB" altLang="en-US" sz="3200" dirty="0"/>
              <a:t/>
            </a:r>
            <a:br>
              <a:rPr lang="en-GB" altLang="en-US" sz="3200" dirty="0"/>
            </a:br>
            <a:r>
              <a:rPr lang="en-GB" altLang="en-US" sz="3200" dirty="0"/>
              <a:t/>
            </a:r>
            <a:br>
              <a:rPr lang="en-GB" altLang="en-US" sz="3200" dirty="0"/>
            </a:br>
            <a:r>
              <a:rPr lang="en-GB" altLang="en-US" sz="3200" b="1" dirty="0"/>
              <a:t>Dr Kate Williams</a:t>
            </a:r>
            <a:r>
              <a:rPr lang="en-GB" altLang="en-US" sz="3200" b="1" dirty="0" smtClean="0"/>
              <a:t> </a:t>
            </a:r>
          </a:p>
        </p:txBody>
      </p:sp>
      <p:sp>
        <p:nvSpPr>
          <p:cNvPr id="2051" name="Subtitle 2"/>
          <p:cNvSpPr>
            <a:spLocks noGrp="1"/>
          </p:cNvSpPr>
          <p:nvPr>
            <p:ph type="subTitle" idx="1"/>
          </p:nvPr>
        </p:nvSpPr>
        <p:spPr>
          <a:xfrm>
            <a:off x="798021" y="1062147"/>
            <a:ext cx="8196349" cy="1642088"/>
          </a:xfrm>
        </p:spPr>
        <p:txBody>
          <a:bodyPr/>
          <a:lstStyle/>
          <a:p>
            <a:pPr eaLnBrk="1" hangingPunct="1"/>
            <a:r>
              <a:rPr lang="en-GB" altLang="en-US" sz="3600" b="1" dirty="0" smtClean="0"/>
              <a:t>Cognitive </a:t>
            </a:r>
            <a:r>
              <a:rPr lang="en-GB" altLang="en-US" sz="3600" b="1" dirty="0"/>
              <a:t>Psychology</a:t>
            </a:r>
          </a:p>
          <a:p>
            <a:pPr eaLnBrk="1" hangingPunct="1"/>
            <a:r>
              <a:rPr lang="en-GB" altLang="en-US" b="1" dirty="0"/>
              <a:t>M5X00908 Brain, Behaviour, and Cognition (BBC)</a:t>
            </a:r>
          </a:p>
        </p:txBody>
      </p:sp>
    </p:spTree>
    <p:extLst>
      <p:ext uri="{BB962C8B-B14F-4D97-AF65-F5344CB8AC3E}">
        <p14:creationId xmlns:p14="http://schemas.microsoft.com/office/powerpoint/2010/main" val="3647660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018" y="552431"/>
            <a:ext cx="7772400" cy="776141"/>
          </a:xfrm>
        </p:spPr>
        <p:txBody>
          <a:bodyPr/>
          <a:lstStyle/>
          <a:p>
            <a:r>
              <a:rPr lang="en-GB" b="1" dirty="0" smtClean="0"/>
              <a:t>Essential Reading!!!!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7018" y="1919039"/>
            <a:ext cx="8079971" cy="4114800"/>
          </a:xfrm>
        </p:spPr>
        <p:txBody>
          <a:bodyPr/>
          <a:lstStyle/>
          <a:p>
            <a:r>
              <a:rPr lang="en-GB" dirty="0"/>
              <a:t>Eysenck, </a:t>
            </a:r>
            <a:r>
              <a:rPr lang="en-GB" dirty="0" smtClean="0"/>
              <a:t>M. W., </a:t>
            </a:r>
            <a:r>
              <a:rPr lang="en-GB" dirty="0"/>
              <a:t>&amp; Keane, M. </a:t>
            </a:r>
            <a:r>
              <a:rPr lang="en-GB" dirty="0" smtClean="0"/>
              <a:t>T. </a:t>
            </a:r>
            <a:r>
              <a:rPr lang="en-GB" i="1" dirty="0" smtClean="0"/>
              <a:t>Cognitive </a:t>
            </a:r>
            <a:r>
              <a:rPr lang="en-GB" i="1" dirty="0"/>
              <a:t>psychology: </a:t>
            </a:r>
            <a:r>
              <a:rPr lang="en-GB" b="1" dirty="0" smtClean="0"/>
              <a:t>Chapters 6 and 7.</a:t>
            </a:r>
          </a:p>
          <a:p>
            <a:pPr marL="0" indent="0">
              <a:buNone/>
            </a:pPr>
            <a:endParaRPr lang="en-GB" sz="1400" b="1" dirty="0"/>
          </a:p>
          <a:p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700238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88490"/>
            <a:ext cx="7772400" cy="717755"/>
          </a:xfrm>
        </p:spPr>
        <p:txBody>
          <a:bodyPr/>
          <a:lstStyle/>
          <a:p>
            <a:r>
              <a:rPr lang="en-GB" sz="4000" b="1" u="sng" dirty="0"/>
              <a:t>Additional Reading</a:t>
            </a:r>
            <a:r>
              <a:rPr lang="en-GB" sz="4000" b="1" u="sng" dirty="0" smtClean="0"/>
              <a:t>: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155" y="1002889"/>
            <a:ext cx="8927689" cy="5663381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/>
              <a:t>Baddeley, A. D., Eysenck, M. W., &amp; Anderson, M. C. (2015). </a:t>
            </a:r>
            <a:r>
              <a:rPr lang="en-GB" sz="2800" i="1" dirty="0"/>
              <a:t>Memory </a:t>
            </a:r>
            <a:r>
              <a:rPr lang="en-GB" sz="2800" dirty="0"/>
              <a:t>(2</a:t>
            </a:r>
            <a:r>
              <a:rPr lang="en-GB" sz="2800" baseline="30000" dirty="0"/>
              <a:t>nd</a:t>
            </a:r>
            <a:r>
              <a:rPr lang="en-GB" sz="2800" dirty="0"/>
              <a:t> Ed). Hove: Psychology Press</a:t>
            </a:r>
            <a:r>
              <a:rPr lang="en-GB" sz="2800" dirty="0" smtClean="0"/>
              <a:t>.</a:t>
            </a:r>
          </a:p>
          <a:p>
            <a:pPr marL="0" indent="0">
              <a:buNone/>
            </a:pPr>
            <a:endParaRPr lang="en-GB" sz="1200" dirty="0"/>
          </a:p>
          <a:p>
            <a:r>
              <a:rPr lang="en-GB" sz="2800" dirty="0"/>
              <a:t>Della Sala, S. (2010). </a:t>
            </a:r>
            <a:r>
              <a:rPr lang="en-GB" sz="2800" i="1" dirty="0"/>
              <a:t>Forgetting. </a:t>
            </a:r>
            <a:r>
              <a:rPr lang="en-GB" sz="2800" dirty="0"/>
              <a:t>Hove: Psychology Press. </a:t>
            </a:r>
          </a:p>
          <a:p>
            <a:pPr marL="0" indent="0">
              <a:buNone/>
            </a:pPr>
            <a:endParaRPr lang="en-GB" sz="1200" dirty="0"/>
          </a:p>
          <a:p>
            <a:r>
              <a:rPr lang="en-GB" sz="2800" dirty="0" err="1" smtClean="0"/>
              <a:t>Tulving</a:t>
            </a:r>
            <a:r>
              <a:rPr lang="en-GB" sz="2800" dirty="0" smtClean="0"/>
              <a:t>,</a:t>
            </a:r>
            <a:r>
              <a:rPr lang="en-GB" sz="2800" dirty="0"/>
              <a:t> E</a:t>
            </a:r>
            <a:r>
              <a:rPr lang="en-GB" sz="2800" dirty="0" smtClean="0"/>
              <a:t>. (</a:t>
            </a:r>
            <a:r>
              <a:rPr lang="en-GB" sz="2800" dirty="0"/>
              <a:t>1972</a:t>
            </a:r>
            <a:r>
              <a:rPr lang="en-GB" sz="2800" dirty="0" smtClean="0"/>
              <a:t>). Episodic and semantic</a:t>
            </a:r>
            <a:r>
              <a:rPr lang="en-GB" sz="2800" dirty="0"/>
              <a:t> </a:t>
            </a:r>
            <a:r>
              <a:rPr lang="en-GB" sz="2800" dirty="0" smtClean="0"/>
              <a:t>memory 1. </a:t>
            </a:r>
            <a:r>
              <a:rPr lang="en-GB" sz="2800" i="1" dirty="0" smtClean="0"/>
              <a:t>Organization of Memory. London: Academic, 381(e402), </a:t>
            </a:r>
            <a:r>
              <a:rPr lang="en-GB" sz="2800" dirty="0" smtClean="0"/>
              <a:t>4</a:t>
            </a:r>
            <a:r>
              <a:rPr lang="en-GB" sz="2800" dirty="0"/>
              <a:t>.	</a:t>
            </a:r>
            <a:endParaRPr lang="en-GB" sz="2800" dirty="0" smtClean="0"/>
          </a:p>
          <a:p>
            <a:pPr marL="0" indent="0">
              <a:buNone/>
            </a:pPr>
            <a:endParaRPr lang="en-GB" sz="1200" dirty="0" smtClean="0"/>
          </a:p>
          <a:p>
            <a:r>
              <a:rPr lang="en-GB" sz="2800" dirty="0"/>
              <a:t>Warrington, E. K. (2014). The double dissociation of short- and long-term memory. </a:t>
            </a:r>
            <a:r>
              <a:rPr lang="en-GB" sz="2800" i="1" dirty="0"/>
              <a:t>Human Memory and Amnesia (PLE: Memory)</a:t>
            </a:r>
            <a:r>
              <a:rPr lang="en-GB" sz="2800" dirty="0"/>
              <a:t>, 61.</a:t>
            </a:r>
          </a:p>
        </p:txBody>
      </p:sp>
    </p:spTree>
    <p:extLst>
      <p:ext uri="{BB962C8B-B14F-4D97-AF65-F5344CB8AC3E}">
        <p14:creationId xmlns:p14="http://schemas.microsoft.com/office/powerpoint/2010/main" val="4163831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/>
          <a:lstStyle/>
          <a:p>
            <a:r>
              <a:rPr lang="en-GB" altLang="en-US" dirty="0" smtClean="0"/>
              <a:t>Long-Term Memory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004" y="1021404"/>
            <a:ext cx="8929992" cy="4236396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sz="3000" dirty="0" smtClean="0"/>
              <a:t>Previously </a:t>
            </a:r>
            <a:r>
              <a:rPr lang="en-GB" sz="3000" dirty="0" smtClean="0"/>
              <a:t>discussed </a:t>
            </a:r>
            <a:r>
              <a:rPr lang="en-GB" sz="3000" dirty="0" smtClean="0"/>
              <a:t>short term store.</a:t>
            </a:r>
          </a:p>
          <a:p>
            <a:pPr>
              <a:defRPr/>
            </a:pPr>
            <a:r>
              <a:rPr lang="en-GB" sz="3000" dirty="0" smtClean="0"/>
              <a:t>This week will </a:t>
            </a:r>
            <a:r>
              <a:rPr lang="en-GB" sz="3000" dirty="0" smtClean="0"/>
              <a:t>examine a </a:t>
            </a:r>
            <a:r>
              <a:rPr lang="en-GB" sz="3000" dirty="0" smtClean="0"/>
              <a:t>more permanent memory structure: </a:t>
            </a:r>
            <a:r>
              <a:rPr lang="en-GB" sz="3000" b="1" dirty="0" smtClean="0"/>
              <a:t>Long term memory (LTM)</a:t>
            </a:r>
          </a:p>
          <a:p>
            <a:pPr>
              <a:defRPr/>
            </a:pPr>
            <a:r>
              <a:rPr lang="en-GB" sz="3000" dirty="0" smtClean="0"/>
              <a:t>The importance of LTM to general cognition</a:t>
            </a:r>
          </a:p>
          <a:p>
            <a:pPr>
              <a:defRPr/>
            </a:pPr>
            <a:r>
              <a:rPr lang="en-GB" sz="3000" dirty="0" smtClean="0"/>
              <a:t>Fragmentation of LTM (non-unitary?)</a:t>
            </a:r>
          </a:p>
          <a:p>
            <a:pPr>
              <a:defRPr/>
            </a:pPr>
            <a:r>
              <a:rPr lang="en-GB" sz="3000" dirty="0" smtClean="0"/>
              <a:t>Evidence for sub-types of LTM</a:t>
            </a:r>
          </a:p>
          <a:p>
            <a:pPr>
              <a:defRPr/>
            </a:pPr>
            <a:r>
              <a:rPr lang="en-GB" sz="3000" dirty="0" smtClean="0"/>
              <a:t>Encoding, storing &amp; retrieving info from LTM</a:t>
            </a:r>
          </a:p>
          <a:p>
            <a:pPr>
              <a:defRPr/>
            </a:pPr>
            <a:r>
              <a:rPr lang="en-GB" sz="3000" dirty="0" smtClean="0"/>
              <a:t>Structures vs Process in memory</a:t>
            </a:r>
          </a:p>
        </p:txBody>
      </p:sp>
      <p:sp>
        <p:nvSpPr>
          <p:cNvPr id="307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43BA8D0E-16A7-4B1F-AFAF-465AC1272B56}" type="slidenum">
              <a:rPr lang="en-GB" altLang="en-US"/>
              <a:pPr eaLnBrk="1" hangingPunct="1"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4154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08559"/>
            <a:ext cx="7772400" cy="693107"/>
          </a:xfrm>
        </p:spPr>
        <p:txBody>
          <a:bodyPr/>
          <a:lstStyle/>
          <a:p>
            <a:r>
              <a:rPr lang="en-GB" sz="4000" dirty="0" smtClean="0"/>
              <a:t>LTM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208" y="801666"/>
            <a:ext cx="8893480" cy="2393818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smtClean="0"/>
              <a:t>First studied by </a:t>
            </a:r>
            <a:r>
              <a:rPr lang="en-GB" sz="2800" u="sng" dirty="0" smtClean="0"/>
              <a:t>Hermann </a:t>
            </a:r>
            <a:r>
              <a:rPr lang="en-GB" sz="2800" u="sng" dirty="0" err="1" smtClean="0"/>
              <a:t>Ebbinghaus</a:t>
            </a:r>
            <a:r>
              <a:rPr lang="en-GB" sz="2800" dirty="0" smtClean="0"/>
              <a:t> (1885/1913)</a:t>
            </a:r>
          </a:p>
          <a:p>
            <a:pPr lvl="1"/>
            <a:r>
              <a:rPr lang="en-GB" sz="2600" dirty="0" smtClean="0"/>
              <a:t>He measured forgetting through the </a:t>
            </a:r>
            <a:r>
              <a:rPr lang="en-GB" sz="26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Savings Method</a:t>
            </a:r>
            <a:r>
              <a:rPr lang="en-GB" sz="26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:</a:t>
            </a:r>
          </a:p>
          <a:p>
            <a:pPr lvl="2"/>
            <a:r>
              <a:rPr lang="en-GB" sz="2200" dirty="0" smtClean="0"/>
              <a:t>Less number of trials needed during re-learning of info compared to original learning. </a:t>
            </a:r>
          </a:p>
          <a:p>
            <a:pPr lvl="2"/>
            <a:r>
              <a:rPr lang="en-GB" sz="2200" dirty="0" smtClean="0"/>
              <a:t>Found forgetting to be rapid over first hour but then slowed.</a:t>
            </a:r>
          </a:p>
          <a:p>
            <a:pPr marL="914400" lvl="2" indent="0">
              <a:buNone/>
            </a:pPr>
            <a:endParaRPr lang="en-GB" sz="2200" u="sng" dirty="0" smtClean="0"/>
          </a:p>
        </p:txBody>
      </p:sp>
      <p:pic>
        <p:nvPicPr>
          <p:cNvPr id="6" name="Picture 5"/>
          <p:cNvPicPr/>
          <p:nvPr/>
        </p:nvPicPr>
        <p:blipFill rotWithShape="1">
          <a:blip r:embed="rId2"/>
          <a:srcRect t="4515" r="2686"/>
          <a:stretch/>
        </p:blipFill>
        <p:spPr>
          <a:xfrm>
            <a:off x="41217" y="2910349"/>
            <a:ext cx="7884000" cy="3924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919453" y="3214423"/>
            <a:ext cx="1080000" cy="120032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DAX BOT YAT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156240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685800" y="74578"/>
            <a:ext cx="7772400" cy="1143000"/>
          </a:xfrm>
        </p:spPr>
        <p:txBody>
          <a:bodyPr/>
          <a:lstStyle/>
          <a:p>
            <a:r>
              <a:rPr lang="en-GB" altLang="en-US" dirty="0" smtClean="0"/>
              <a:t>Long-Term Memory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>
          <a:xfrm>
            <a:off x="155642" y="1217578"/>
            <a:ext cx="8696528" cy="4006175"/>
          </a:xfrm>
          <a:solidFill>
            <a:schemeClr val="bg1"/>
          </a:solidFill>
        </p:spPr>
        <p:txBody>
          <a:bodyPr/>
          <a:lstStyle/>
          <a:p>
            <a:r>
              <a:rPr lang="en-GB" altLang="en-US" dirty="0" smtClean="0"/>
              <a:t>Why is LTM an important topic?</a:t>
            </a:r>
          </a:p>
          <a:p>
            <a:r>
              <a:rPr lang="en-GB" altLang="en-US" dirty="0" smtClean="0"/>
              <a:t>Possible to argue </a:t>
            </a:r>
            <a:r>
              <a:rPr lang="en-GB" altLang="en-US" i="1" dirty="0" smtClean="0"/>
              <a:t>central</a:t>
            </a:r>
            <a:r>
              <a:rPr lang="en-GB" altLang="en-US" dirty="0" smtClean="0"/>
              <a:t> to Psychology</a:t>
            </a:r>
          </a:p>
          <a:p>
            <a:pPr lvl="1"/>
            <a:r>
              <a:rPr lang="en-GB" altLang="en-US" dirty="0" smtClean="0"/>
              <a:t>What areas of Psychology related to memory?</a:t>
            </a:r>
          </a:p>
          <a:p>
            <a:pPr lvl="1"/>
            <a:r>
              <a:rPr lang="en-GB" altLang="en-US" dirty="0" smtClean="0"/>
              <a:t>Cognitive function</a:t>
            </a:r>
          </a:p>
          <a:p>
            <a:pPr lvl="1"/>
            <a:r>
              <a:rPr lang="en-GB" altLang="en-US" dirty="0" smtClean="0"/>
              <a:t>Social Psychology</a:t>
            </a:r>
          </a:p>
          <a:p>
            <a:pPr lvl="1"/>
            <a:r>
              <a:rPr lang="en-GB" altLang="en-US" dirty="0" smtClean="0"/>
              <a:t>The ‘self’</a:t>
            </a:r>
          </a:p>
          <a:p>
            <a:pPr lvl="1"/>
            <a:r>
              <a:rPr lang="en-GB" altLang="en-US" dirty="0" smtClean="0"/>
              <a:t>Related subjects e.g. Counselling/Education</a:t>
            </a:r>
          </a:p>
          <a:p>
            <a:pPr lvl="1"/>
            <a:endParaRPr lang="en-GB" altLang="en-US" dirty="0" smtClean="0"/>
          </a:p>
        </p:txBody>
      </p:sp>
      <p:sp>
        <p:nvSpPr>
          <p:cNvPr id="410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3B4264C8-AD15-4CB6-B004-692D3255759A}" type="slidenum">
              <a:rPr lang="en-GB" altLang="en-US"/>
              <a:pPr eaLnBrk="1" hangingPunct="1"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1677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685800" y="94034"/>
            <a:ext cx="7772400" cy="1143000"/>
          </a:xfrm>
        </p:spPr>
        <p:txBody>
          <a:bodyPr/>
          <a:lstStyle/>
          <a:p>
            <a:r>
              <a:rPr lang="en-GB" altLang="en-US" dirty="0" smtClean="0"/>
              <a:t>Long-Term Memory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155643" y="1070044"/>
            <a:ext cx="8852170" cy="4241258"/>
          </a:xfrm>
          <a:solidFill>
            <a:schemeClr val="bg1"/>
          </a:solidFill>
        </p:spPr>
        <p:txBody>
          <a:bodyPr/>
          <a:lstStyle/>
          <a:p>
            <a:r>
              <a:rPr lang="en-GB" altLang="en-US" dirty="0" smtClean="0"/>
              <a:t>Difficult to theorise a ‘Psychology’ that did not make reference to ‘memory’</a:t>
            </a:r>
          </a:p>
          <a:p>
            <a:pPr lvl="1"/>
            <a:r>
              <a:rPr lang="en-GB" altLang="en-US" dirty="0" smtClean="0"/>
              <a:t>The holding of information</a:t>
            </a:r>
          </a:p>
          <a:p>
            <a:pPr lvl="1"/>
            <a:r>
              <a:rPr lang="en-GB" altLang="en-US" dirty="0" smtClean="0"/>
              <a:t>Use of that information in some way</a:t>
            </a:r>
          </a:p>
          <a:p>
            <a:pPr lvl="1"/>
            <a:r>
              <a:rPr lang="en-GB" altLang="en-US" dirty="0" smtClean="0"/>
              <a:t>What we mean by ‘understanding’ or ‘knowledge’</a:t>
            </a:r>
          </a:p>
          <a:p>
            <a:pPr lvl="1"/>
            <a:r>
              <a:rPr lang="en-GB" altLang="en-US" dirty="0" smtClean="0"/>
              <a:t>Also partly related to concepts such as ‘intelligence’ or ‘ability’</a:t>
            </a:r>
          </a:p>
          <a:p>
            <a:pPr lvl="2"/>
            <a:r>
              <a:rPr lang="en-GB" altLang="en-US" dirty="0" smtClean="0"/>
              <a:t>Mastermind?</a:t>
            </a:r>
          </a:p>
        </p:txBody>
      </p:sp>
      <p:sp>
        <p:nvSpPr>
          <p:cNvPr id="512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87220B45-3E38-4AC7-A12E-47C699F5B7F7}" type="slidenum">
              <a:rPr lang="en-GB" altLang="en-US"/>
              <a:pPr eaLnBrk="1" hangingPunct="1"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4440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96033"/>
            <a:ext cx="7772400" cy="906049"/>
          </a:xfrm>
        </p:spPr>
        <p:txBody>
          <a:bodyPr/>
          <a:lstStyle/>
          <a:p>
            <a:r>
              <a:rPr lang="en-GB" sz="4000" dirty="0" smtClean="0"/>
              <a:t>Long-Term Memory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260" y="1002082"/>
            <a:ext cx="8893480" cy="4471792"/>
          </a:xfrm>
          <a:solidFill>
            <a:schemeClr val="bg1"/>
          </a:solidFill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dirty="0"/>
              <a:t>What is held in LTM?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Responsible for </a:t>
            </a:r>
            <a:r>
              <a:rPr lang="en-GB" altLang="en-US" sz="2800" i="1" dirty="0"/>
              <a:t>all</a:t>
            </a:r>
            <a:r>
              <a:rPr lang="en-GB" altLang="en-US" sz="2800" dirty="0"/>
              <a:t> </a:t>
            </a:r>
            <a:r>
              <a:rPr lang="en-GB" altLang="en-US" sz="2800" dirty="0" smtClean="0"/>
              <a:t>info </a:t>
            </a:r>
            <a:r>
              <a:rPr lang="en-GB" altLang="en-US" sz="2800" dirty="0"/>
              <a:t>we could wish to </a:t>
            </a:r>
            <a:r>
              <a:rPr lang="en-GB" altLang="en-US" sz="2800" dirty="0" smtClean="0"/>
              <a:t>retain/use</a:t>
            </a:r>
            <a:endParaRPr lang="en-GB" altLang="en-US" sz="2800" dirty="0"/>
          </a:p>
          <a:p>
            <a:pPr lvl="1">
              <a:lnSpc>
                <a:spcPct val="90000"/>
              </a:lnSpc>
            </a:pPr>
            <a:r>
              <a:rPr lang="en-GB" altLang="en-US" sz="2600" dirty="0"/>
              <a:t>A very large amount of information</a:t>
            </a:r>
          </a:p>
          <a:p>
            <a:pPr lvl="2">
              <a:lnSpc>
                <a:spcPct val="90000"/>
              </a:lnSpc>
            </a:pPr>
            <a:r>
              <a:rPr lang="en-GB" altLang="en-US" sz="2200" dirty="0" smtClean="0"/>
              <a:t>Reflects </a:t>
            </a:r>
            <a:r>
              <a:rPr lang="en-GB" altLang="en-US" sz="2200" dirty="0"/>
              <a:t>the complexity of the world </a:t>
            </a:r>
            <a:r>
              <a:rPr lang="en-GB" altLang="en-US" sz="2200" dirty="0" smtClean="0"/>
              <a:t>&amp; </a:t>
            </a:r>
            <a:r>
              <a:rPr lang="en-GB" altLang="en-US" sz="2200" dirty="0"/>
              <a:t>our behaviour within it</a:t>
            </a:r>
          </a:p>
          <a:p>
            <a:pPr lvl="2">
              <a:lnSpc>
                <a:spcPct val="90000"/>
              </a:lnSpc>
            </a:pPr>
            <a:r>
              <a:rPr lang="en-GB" altLang="en-US" sz="2200" dirty="0"/>
              <a:t>Not just </a:t>
            </a:r>
            <a:r>
              <a:rPr lang="en-GB" altLang="en-US" sz="2200" dirty="0" smtClean="0"/>
              <a:t>to remember a sequence of numbers!</a:t>
            </a:r>
          </a:p>
          <a:p>
            <a:pPr marL="914400" lvl="2" indent="0">
              <a:lnSpc>
                <a:spcPct val="90000"/>
              </a:lnSpc>
              <a:buNone/>
            </a:pPr>
            <a:endParaRPr lang="en-GB" altLang="en-US" sz="2000" dirty="0"/>
          </a:p>
          <a:p>
            <a:pPr lvl="1">
              <a:lnSpc>
                <a:spcPct val="90000"/>
              </a:lnSpc>
            </a:pPr>
            <a:r>
              <a:rPr lang="en-GB" altLang="en-US" sz="2600" dirty="0"/>
              <a:t>Different </a:t>
            </a:r>
            <a:r>
              <a:rPr lang="en-GB" altLang="en-US" sz="2600" i="1" dirty="0"/>
              <a:t>types</a:t>
            </a:r>
            <a:r>
              <a:rPr lang="en-GB" altLang="en-US" sz="2600" dirty="0"/>
              <a:t> of information, e.g. Consider:</a:t>
            </a:r>
          </a:p>
          <a:p>
            <a:pPr lvl="2">
              <a:lnSpc>
                <a:spcPct val="90000"/>
              </a:lnSpc>
            </a:pPr>
            <a:r>
              <a:rPr lang="en-GB" altLang="en-US" sz="2200" dirty="0"/>
              <a:t>Year for Atkinson &amp; </a:t>
            </a:r>
            <a:r>
              <a:rPr lang="en-GB" altLang="en-US" sz="2200" dirty="0" err="1"/>
              <a:t>Shiffrin</a:t>
            </a:r>
            <a:r>
              <a:rPr lang="en-GB" altLang="en-US" sz="2200" dirty="0"/>
              <a:t> publication?</a:t>
            </a:r>
          </a:p>
          <a:p>
            <a:pPr lvl="2">
              <a:lnSpc>
                <a:spcPct val="90000"/>
              </a:lnSpc>
            </a:pPr>
            <a:r>
              <a:rPr lang="en-GB" altLang="en-US" sz="2200" dirty="0"/>
              <a:t>Muscle movement to balance a bike</a:t>
            </a:r>
          </a:p>
          <a:p>
            <a:pPr lvl="2">
              <a:lnSpc>
                <a:spcPct val="90000"/>
              </a:lnSpc>
            </a:pPr>
            <a:r>
              <a:rPr lang="en-GB" altLang="en-US" sz="2200" dirty="0"/>
              <a:t>Memory for going to a concert or sports event</a:t>
            </a:r>
          </a:p>
        </p:txBody>
      </p:sp>
    </p:spTree>
    <p:extLst>
      <p:ext uri="{BB962C8B-B14F-4D97-AF65-F5344CB8AC3E}">
        <p14:creationId xmlns:p14="http://schemas.microsoft.com/office/powerpoint/2010/main" val="2405658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08559"/>
            <a:ext cx="7772400" cy="906049"/>
          </a:xfrm>
        </p:spPr>
        <p:txBody>
          <a:bodyPr/>
          <a:lstStyle/>
          <a:p>
            <a:r>
              <a:rPr lang="en-GB" sz="4000" dirty="0" smtClean="0"/>
              <a:t>Long-Term Memory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9706" y="1014608"/>
            <a:ext cx="8859034" cy="4343973"/>
          </a:xfrm>
          <a:solidFill>
            <a:schemeClr val="bg1"/>
          </a:solidFill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800" dirty="0" smtClean="0"/>
              <a:t>LTM: made up of separate memory systems due to fragmentation </a:t>
            </a:r>
            <a:r>
              <a:rPr lang="en-GB" altLang="en-US" sz="2800" dirty="0"/>
              <a:t>of </a:t>
            </a:r>
            <a:r>
              <a:rPr lang="en-GB" altLang="en-US" sz="2800" dirty="0" smtClean="0"/>
              <a:t>different memory </a:t>
            </a:r>
            <a:r>
              <a:rPr lang="en-GB" altLang="en-US" sz="2800" dirty="0"/>
              <a:t>types</a:t>
            </a:r>
            <a:r>
              <a:rPr lang="en-GB" altLang="en-US" sz="2800" dirty="0" smtClean="0"/>
              <a:t>: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sz="2400" dirty="0"/>
          </a:p>
          <a:p>
            <a:pPr lvl="1">
              <a:lnSpc>
                <a:spcPct val="80000"/>
              </a:lnSpc>
            </a:pPr>
            <a:r>
              <a:rPr lang="en-GB" altLang="en-US" sz="2600" dirty="0"/>
              <a:t>Episodic </a:t>
            </a:r>
            <a:r>
              <a:rPr lang="en-GB" altLang="en-US" sz="2600" dirty="0" smtClean="0"/>
              <a:t>v Semantic memory (</a:t>
            </a:r>
            <a:r>
              <a:rPr lang="en-GB" altLang="en-US" sz="2600" dirty="0" err="1"/>
              <a:t>Tulving</a:t>
            </a:r>
            <a:r>
              <a:rPr lang="en-GB" altLang="en-US" sz="2600" dirty="0"/>
              <a:t>, 1972</a:t>
            </a:r>
            <a:r>
              <a:rPr lang="en-GB" altLang="en-US" sz="2600" dirty="0" smtClean="0"/>
              <a:t>)</a:t>
            </a:r>
          </a:p>
          <a:p>
            <a:pPr marL="457200" lvl="1" indent="0">
              <a:lnSpc>
                <a:spcPct val="80000"/>
              </a:lnSpc>
              <a:buNone/>
            </a:pPr>
            <a:endParaRPr lang="en-GB" altLang="en-US" sz="2400" dirty="0"/>
          </a:p>
          <a:p>
            <a:pPr lvl="1">
              <a:lnSpc>
                <a:spcPct val="80000"/>
              </a:lnSpc>
            </a:pPr>
            <a:r>
              <a:rPr lang="en-GB" altLang="en-US" sz="2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Episodic memory</a:t>
            </a:r>
            <a:r>
              <a:rPr lang="en-GB" altLang="en-US" sz="2600" dirty="0"/>
              <a:t>: </a:t>
            </a:r>
            <a:r>
              <a:rPr lang="en-GB" altLang="en-US" sz="2600" dirty="0" smtClean="0"/>
              <a:t>holds </a:t>
            </a:r>
            <a:r>
              <a:rPr lang="en-GB" altLang="en-US" sz="2600" dirty="0"/>
              <a:t>conscious recollection of an episode of encoding</a:t>
            </a:r>
          </a:p>
          <a:p>
            <a:pPr lvl="2">
              <a:lnSpc>
                <a:spcPct val="80000"/>
              </a:lnSpc>
            </a:pPr>
            <a:r>
              <a:rPr lang="en-GB" altLang="en-US" sz="2200" dirty="0"/>
              <a:t>E.g. Being at a concert/sports </a:t>
            </a:r>
            <a:r>
              <a:rPr lang="en-GB" altLang="en-US" sz="2200" dirty="0" smtClean="0"/>
              <a:t>event</a:t>
            </a:r>
          </a:p>
          <a:p>
            <a:pPr marL="914400" lvl="2" indent="0">
              <a:lnSpc>
                <a:spcPct val="80000"/>
              </a:lnSpc>
              <a:buNone/>
            </a:pPr>
            <a:endParaRPr lang="en-GB" altLang="en-US" sz="2000" dirty="0"/>
          </a:p>
          <a:p>
            <a:pPr lvl="1">
              <a:lnSpc>
                <a:spcPct val="80000"/>
              </a:lnSpc>
            </a:pPr>
            <a:r>
              <a:rPr lang="en-GB" altLang="en-US" sz="2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Semantic memory</a:t>
            </a:r>
            <a:r>
              <a:rPr lang="en-GB" altLang="en-US" sz="2600" dirty="0"/>
              <a:t>: knowledge for a fact without memory for an episode</a:t>
            </a:r>
          </a:p>
          <a:p>
            <a:pPr lvl="2">
              <a:lnSpc>
                <a:spcPct val="80000"/>
              </a:lnSpc>
            </a:pPr>
            <a:r>
              <a:rPr lang="en-GB" altLang="en-US" sz="2200" dirty="0"/>
              <a:t>E.g. Capital of France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5827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98323"/>
            <a:ext cx="7772400" cy="727587"/>
          </a:xfrm>
        </p:spPr>
        <p:txBody>
          <a:bodyPr/>
          <a:lstStyle/>
          <a:p>
            <a:r>
              <a:rPr lang="en-GB" sz="4000" dirty="0" smtClean="0"/>
              <a:t>Long-Term Memory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6813" y="953729"/>
            <a:ext cx="8849032" cy="5673213"/>
          </a:xfrm>
          <a:solidFill>
            <a:schemeClr val="bg1"/>
          </a:solidFill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Procedural memory</a:t>
            </a:r>
            <a:r>
              <a:rPr lang="en-GB" altLang="en-US" sz="2800" dirty="0"/>
              <a:t>: Procedures and routines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/>
              <a:t>E.g. Riding a bike, driving a car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/>
              <a:t>(Cohen &amp; Squire, 1980; </a:t>
            </a:r>
            <a:r>
              <a:rPr lang="en-GB" altLang="en-US" sz="2400" dirty="0" err="1"/>
              <a:t>Schacter</a:t>
            </a:r>
            <a:r>
              <a:rPr lang="en-GB" altLang="en-US" sz="2400" dirty="0"/>
              <a:t> et. al, 2000</a:t>
            </a:r>
            <a:r>
              <a:rPr lang="en-GB" altLang="en-US" sz="2400" dirty="0" smtClean="0"/>
              <a:t>)</a:t>
            </a:r>
          </a:p>
          <a:p>
            <a:pPr marL="457200" lvl="1" indent="0">
              <a:lnSpc>
                <a:spcPct val="80000"/>
              </a:lnSpc>
              <a:buNone/>
            </a:pPr>
            <a:endParaRPr lang="en-GB" altLang="en-US" sz="1200" dirty="0" smtClean="0"/>
          </a:p>
          <a:p>
            <a:pPr>
              <a:lnSpc>
                <a:spcPct val="80000"/>
              </a:lnSpc>
            </a:pPr>
            <a:r>
              <a:rPr lang="en-GB" altLang="en-US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Autobiographical memory</a:t>
            </a:r>
            <a:r>
              <a:rPr lang="en-GB" altLang="en-US" sz="2800" dirty="0" smtClean="0"/>
              <a:t>: Includes memory for the events of one’s own life.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sz="1200" dirty="0" smtClean="0"/>
          </a:p>
          <a:p>
            <a:pPr>
              <a:lnSpc>
                <a:spcPct val="80000"/>
              </a:lnSpc>
            </a:pPr>
            <a:r>
              <a:rPr lang="en-GB" altLang="en-US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Declarative memory: </a:t>
            </a:r>
            <a:r>
              <a:rPr lang="en-GB" altLang="en-US" sz="2800" dirty="0" smtClean="0"/>
              <a:t>knowing something is the case, involves conscious recollection and memory for facts (semantic) and events (episodic). Known as </a:t>
            </a:r>
            <a:r>
              <a:rPr lang="en-GB" altLang="en-US" sz="2800" b="1" i="1" dirty="0" smtClean="0"/>
              <a:t>Explicit memory</a:t>
            </a:r>
            <a:r>
              <a:rPr lang="en-GB" altLang="en-US" sz="2800" i="1" dirty="0" smtClean="0"/>
              <a:t>.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sz="1200" dirty="0" smtClean="0"/>
          </a:p>
          <a:p>
            <a:pPr>
              <a:lnSpc>
                <a:spcPct val="80000"/>
              </a:lnSpc>
            </a:pPr>
            <a:r>
              <a:rPr lang="en-GB" altLang="en-US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Non-declarative memory</a:t>
            </a:r>
            <a:r>
              <a:rPr lang="en-GB" altLang="en-US" sz="2800" dirty="0" smtClean="0"/>
              <a:t>: Influences behaviour but doesn’t involve conscious recollection (procedural). Known as </a:t>
            </a:r>
            <a:r>
              <a:rPr lang="en-GB" altLang="en-US" sz="2800" b="1" i="1" dirty="0" smtClean="0"/>
              <a:t>Implicit memory.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5936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 bwMode="auto">
          <a:xfrm>
            <a:off x="125588" y="5386740"/>
            <a:ext cx="3176864" cy="1294279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024086" y="243840"/>
            <a:ext cx="2384132" cy="874108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GB" sz="3600" b="1" dirty="0" smtClean="0"/>
              <a:t>Memory</a:t>
            </a:r>
            <a:endParaRPr lang="en-GB" sz="3600" b="1" dirty="0"/>
          </a:p>
        </p:txBody>
      </p:sp>
      <p:grpSp>
        <p:nvGrpSpPr>
          <p:cNvPr id="5" name="Group 4"/>
          <p:cNvGrpSpPr/>
          <p:nvPr/>
        </p:nvGrpSpPr>
        <p:grpSpPr>
          <a:xfrm>
            <a:off x="1059153" y="1742341"/>
            <a:ext cx="1695121" cy="684572"/>
            <a:chOff x="240810" y="1245825"/>
            <a:chExt cx="1695121" cy="684572"/>
          </a:xfrm>
        </p:grpSpPr>
        <p:sp>
          <p:nvSpPr>
            <p:cNvPr id="9" name="Content Placeholder 7"/>
            <p:cNvSpPr txBox="1">
              <a:spLocks/>
            </p:cNvSpPr>
            <p:nvPr/>
          </p:nvSpPr>
          <p:spPr bwMode="auto">
            <a:xfrm>
              <a:off x="240810" y="1245825"/>
              <a:ext cx="1695121" cy="614516"/>
            </a:xfrm>
            <a:prstGeom prst="rect">
              <a:avLst/>
            </a:prstGeom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>
                <a:buFontTx/>
                <a:buNone/>
              </a:pPr>
              <a:r>
                <a:rPr lang="en-GB" b="1" kern="0" dirty="0" smtClean="0"/>
                <a:t>STM</a:t>
              </a:r>
              <a:endParaRPr lang="en-GB" b="1" kern="0" dirty="0"/>
            </a:p>
          </p:txBody>
        </p:sp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40810" y="1246397"/>
              <a:ext cx="665016" cy="684000"/>
            </a:xfrm>
            <a:prstGeom prst="rect">
              <a:avLst/>
            </a:prstGeom>
          </p:spPr>
        </p:pic>
      </p:grpSp>
      <p:sp>
        <p:nvSpPr>
          <p:cNvPr id="27" name="Down Arrow 26"/>
          <p:cNvSpPr/>
          <p:nvPr/>
        </p:nvSpPr>
        <p:spPr bwMode="auto">
          <a:xfrm>
            <a:off x="3526624" y="3523264"/>
            <a:ext cx="325129" cy="590556"/>
          </a:xfrm>
          <a:prstGeom prst="downArrow">
            <a:avLst/>
          </a:prstGeom>
          <a:solidFill>
            <a:schemeClr val="accent2"/>
          </a:solidFill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  <p:sp>
        <p:nvSpPr>
          <p:cNvPr id="28" name="Down Arrow 27"/>
          <p:cNvSpPr/>
          <p:nvPr/>
        </p:nvSpPr>
        <p:spPr bwMode="auto">
          <a:xfrm>
            <a:off x="7640051" y="3471883"/>
            <a:ext cx="325129" cy="590556"/>
          </a:xfrm>
          <a:prstGeom prst="downArrow">
            <a:avLst/>
          </a:prstGeom>
          <a:solidFill>
            <a:schemeClr val="accent2"/>
          </a:solidFill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  <p:grpSp>
        <p:nvGrpSpPr>
          <p:cNvPr id="21" name="Group 20"/>
          <p:cNvGrpSpPr/>
          <p:nvPr/>
        </p:nvGrpSpPr>
        <p:grpSpPr>
          <a:xfrm>
            <a:off x="457192" y="5462222"/>
            <a:ext cx="2414491" cy="614516"/>
            <a:chOff x="914399" y="5462222"/>
            <a:chExt cx="2414491" cy="614516"/>
          </a:xfrm>
        </p:grpSpPr>
        <p:sp>
          <p:nvSpPr>
            <p:cNvPr id="17" name="Content Placeholder 7"/>
            <p:cNvSpPr txBox="1">
              <a:spLocks/>
            </p:cNvSpPr>
            <p:nvPr/>
          </p:nvSpPr>
          <p:spPr bwMode="auto">
            <a:xfrm>
              <a:off x="914399" y="5462222"/>
              <a:ext cx="2414491" cy="614516"/>
            </a:xfrm>
            <a:prstGeom prst="rect">
              <a:avLst/>
            </a:prstGeom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>
                <a:buFontTx/>
                <a:buNone/>
              </a:pPr>
              <a:r>
                <a:rPr lang="en-GB" b="1" kern="0" dirty="0"/>
                <a:t>Episodic</a:t>
              </a:r>
            </a:p>
          </p:txBody>
        </p:sp>
        <p:pic>
          <p:nvPicPr>
            <p:cNvPr id="29" name="Picture 2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14400" y="5470550"/>
              <a:ext cx="574577" cy="591432"/>
            </a:xfrm>
            <a:prstGeom prst="rect">
              <a:avLst/>
            </a:prstGeom>
          </p:spPr>
        </p:pic>
      </p:grpSp>
      <p:grpSp>
        <p:nvGrpSpPr>
          <p:cNvPr id="43" name="Group 42"/>
          <p:cNvGrpSpPr/>
          <p:nvPr/>
        </p:nvGrpSpPr>
        <p:grpSpPr>
          <a:xfrm>
            <a:off x="4327873" y="5463607"/>
            <a:ext cx="2718096" cy="614516"/>
            <a:chOff x="4327873" y="5463607"/>
            <a:chExt cx="2718096" cy="614516"/>
          </a:xfrm>
        </p:grpSpPr>
        <p:sp>
          <p:nvSpPr>
            <p:cNvPr id="18" name="Content Placeholder 7"/>
            <p:cNvSpPr txBox="1">
              <a:spLocks/>
            </p:cNvSpPr>
            <p:nvPr/>
          </p:nvSpPr>
          <p:spPr bwMode="auto">
            <a:xfrm>
              <a:off x="4327873" y="5463607"/>
              <a:ext cx="2718096" cy="614516"/>
            </a:xfrm>
            <a:prstGeom prst="rect">
              <a:avLst/>
            </a:prstGeom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>
                <a:buFontTx/>
                <a:buNone/>
              </a:pPr>
              <a:r>
                <a:rPr lang="en-GB" b="1" kern="0" dirty="0"/>
                <a:t>Semantic</a:t>
              </a:r>
            </a:p>
          </p:txBody>
        </p:sp>
        <p:pic>
          <p:nvPicPr>
            <p:cNvPr id="30" name="Picture 29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66785" y="5564815"/>
              <a:ext cx="720247" cy="495470"/>
            </a:xfrm>
            <a:prstGeom prst="rect">
              <a:avLst/>
            </a:prstGeom>
          </p:spPr>
        </p:pic>
      </p:grpSp>
      <p:grpSp>
        <p:nvGrpSpPr>
          <p:cNvPr id="41" name="Group 40"/>
          <p:cNvGrpSpPr/>
          <p:nvPr/>
        </p:nvGrpSpPr>
        <p:grpSpPr>
          <a:xfrm>
            <a:off x="6110734" y="4152418"/>
            <a:ext cx="3033266" cy="614516"/>
            <a:chOff x="6110734" y="4152418"/>
            <a:chExt cx="3033266" cy="614516"/>
          </a:xfrm>
        </p:grpSpPr>
        <p:sp>
          <p:nvSpPr>
            <p:cNvPr id="16" name="Content Placeholder 7"/>
            <p:cNvSpPr txBox="1">
              <a:spLocks/>
            </p:cNvSpPr>
            <p:nvPr/>
          </p:nvSpPr>
          <p:spPr bwMode="auto">
            <a:xfrm>
              <a:off x="6146808" y="4152418"/>
              <a:ext cx="2997192" cy="614516"/>
            </a:xfrm>
            <a:prstGeom prst="rect">
              <a:avLst/>
            </a:prstGeom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>
                <a:buFontTx/>
                <a:buNone/>
              </a:pPr>
              <a:r>
                <a:rPr lang="en-GB" b="1" kern="0" dirty="0"/>
                <a:t>Procedural</a:t>
              </a:r>
            </a:p>
          </p:txBody>
        </p:sp>
        <p:pic>
          <p:nvPicPr>
            <p:cNvPr id="31" name="Picture 3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10734" y="4212354"/>
              <a:ext cx="829990" cy="509406"/>
            </a:xfrm>
            <a:prstGeom prst="rect">
              <a:avLst/>
            </a:prstGeom>
          </p:spPr>
        </p:pic>
      </p:grpSp>
      <p:grpSp>
        <p:nvGrpSpPr>
          <p:cNvPr id="42" name="Group 41"/>
          <p:cNvGrpSpPr/>
          <p:nvPr/>
        </p:nvGrpSpPr>
        <p:grpSpPr>
          <a:xfrm>
            <a:off x="2104446" y="4218180"/>
            <a:ext cx="2844356" cy="614516"/>
            <a:chOff x="2104446" y="4218180"/>
            <a:chExt cx="2844356" cy="614516"/>
          </a:xfrm>
        </p:grpSpPr>
        <p:sp>
          <p:nvSpPr>
            <p:cNvPr id="15" name="Content Placeholder 7"/>
            <p:cNvSpPr txBox="1">
              <a:spLocks/>
            </p:cNvSpPr>
            <p:nvPr/>
          </p:nvSpPr>
          <p:spPr bwMode="auto">
            <a:xfrm>
              <a:off x="2104446" y="4218180"/>
              <a:ext cx="2844356" cy="614516"/>
            </a:xfrm>
            <a:prstGeom prst="rect">
              <a:avLst/>
            </a:prstGeom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>
                <a:buFontTx/>
                <a:buNone/>
              </a:pPr>
              <a:r>
                <a:rPr lang="en-GB" b="1" kern="0" dirty="0"/>
                <a:t>Declarative</a:t>
              </a:r>
            </a:p>
          </p:txBody>
        </p:sp>
        <p:pic>
          <p:nvPicPr>
            <p:cNvPr id="32" name="Picture 31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04446" y="4292960"/>
              <a:ext cx="534190" cy="533350"/>
            </a:xfrm>
            <a:prstGeom prst="rect">
              <a:avLst/>
            </a:prstGeom>
          </p:spPr>
        </p:pic>
      </p:grpSp>
      <p:grpSp>
        <p:nvGrpSpPr>
          <p:cNvPr id="23" name="Group 22"/>
          <p:cNvGrpSpPr/>
          <p:nvPr/>
        </p:nvGrpSpPr>
        <p:grpSpPr>
          <a:xfrm>
            <a:off x="2635887" y="2761937"/>
            <a:ext cx="2412233" cy="792549"/>
            <a:chOff x="2635887" y="2761937"/>
            <a:chExt cx="2412233" cy="792549"/>
          </a:xfrm>
        </p:grpSpPr>
        <p:sp>
          <p:nvSpPr>
            <p:cNvPr id="13" name="Content Placeholder 7"/>
            <p:cNvSpPr txBox="1">
              <a:spLocks/>
            </p:cNvSpPr>
            <p:nvPr/>
          </p:nvSpPr>
          <p:spPr bwMode="auto">
            <a:xfrm>
              <a:off x="2635887" y="2811503"/>
              <a:ext cx="2412233" cy="614516"/>
            </a:xfrm>
            <a:prstGeom prst="rect">
              <a:avLst/>
            </a:prstGeom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>
                <a:buFontTx/>
                <a:buNone/>
              </a:pPr>
              <a:r>
                <a:rPr lang="en-GB" b="1" kern="0" dirty="0"/>
                <a:t>Explicit</a:t>
              </a:r>
            </a:p>
          </p:txBody>
        </p:sp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635888" y="2761937"/>
              <a:ext cx="829128" cy="792549"/>
            </a:xfrm>
            <a:prstGeom prst="rect">
              <a:avLst/>
            </a:prstGeom>
          </p:spPr>
        </p:pic>
      </p:grpSp>
      <p:grpSp>
        <p:nvGrpSpPr>
          <p:cNvPr id="3" name="Group 2"/>
          <p:cNvGrpSpPr/>
          <p:nvPr/>
        </p:nvGrpSpPr>
        <p:grpSpPr>
          <a:xfrm>
            <a:off x="5352054" y="1742341"/>
            <a:ext cx="1752969" cy="614516"/>
            <a:chOff x="7173025" y="1245825"/>
            <a:chExt cx="1752969" cy="614516"/>
          </a:xfrm>
        </p:grpSpPr>
        <p:sp>
          <p:nvSpPr>
            <p:cNvPr id="10" name="Content Placeholder 7"/>
            <p:cNvSpPr txBox="1">
              <a:spLocks/>
            </p:cNvSpPr>
            <p:nvPr/>
          </p:nvSpPr>
          <p:spPr bwMode="auto">
            <a:xfrm>
              <a:off x="7173025" y="1245825"/>
              <a:ext cx="1752969" cy="614516"/>
            </a:xfrm>
            <a:prstGeom prst="rect">
              <a:avLst/>
            </a:prstGeom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>
                <a:buFontTx/>
                <a:buNone/>
              </a:pPr>
              <a:r>
                <a:rPr lang="en-GB" b="1" kern="0" dirty="0" smtClean="0"/>
                <a:t>LTM</a:t>
              </a:r>
              <a:endParaRPr lang="en-GB" b="1" kern="0" dirty="0"/>
            </a:p>
          </p:txBody>
        </p:sp>
        <p:pic>
          <p:nvPicPr>
            <p:cNvPr id="33" name="Picture 32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19044" y="1301193"/>
              <a:ext cx="711953" cy="503780"/>
            </a:xfrm>
            <a:prstGeom prst="rect">
              <a:avLst/>
            </a:prstGeom>
          </p:spPr>
        </p:pic>
      </p:grpSp>
      <p:grpSp>
        <p:nvGrpSpPr>
          <p:cNvPr id="20" name="Group 19"/>
          <p:cNvGrpSpPr/>
          <p:nvPr/>
        </p:nvGrpSpPr>
        <p:grpSpPr>
          <a:xfrm>
            <a:off x="6708288" y="2779753"/>
            <a:ext cx="2338182" cy="628218"/>
            <a:chOff x="6587812" y="3500757"/>
            <a:chExt cx="2338182" cy="628218"/>
          </a:xfrm>
        </p:grpSpPr>
        <p:sp>
          <p:nvSpPr>
            <p:cNvPr id="14" name="Content Placeholder 7"/>
            <p:cNvSpPr txBox="1">
              <a:spLocks/>
            </p:cNvSpPr>
            <p:nvPr/>
          </p:nvSpPr>
          <p:spPr bwMode="auto">
            <a:xfrm>
              <a:off x="6587812" y="3500757"/>
              <a:ext cx="2338182" cy="614516"/>
            </a:xfrm>
            <a:prstGeom prst="rect">
              <a:avLst/>
            </a:prstGeom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r">
                <a:buFontTx/>
                <a:buNone/>
              </a:pPr>
              <a:r>
                <a:rPr lang="en-GB" b="1" kern="0" dirty="0"/>
                <a:t>Implicit</a:t>
              </a:r>
            </a:p>
          </p:txBody>
        </p:sp>
        <p:pic>
          <p:nvPicPr>
            <p:cNvPr id="34" name="Picture 33"/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64" t="20577" r="19682" b="5953"/>
            <a:stretch/>
          </p:blipFill>
          <p:spPr>
            <a:xfrm>
              <a:off x="6666713" y="3507457"/>
              <a:ext cx="674538" cy="621518"/>
            </a:xfrm>
            <a:prstGeom prst="rect">
              <a:avLst/>
            </a:prstGeom>
          </p:spPr>
        </p:pic>
      </p:grpSp>
      <p:sp>
        <p:nvSpPr>
          <p:cNvPr id="35" name="Bent-Up Arrow 34"/>
          <p:cNvSpPr/>
          <p:nvPr/>
        </p:nvSpPr>
        <p:spPr bwMode="auto">
          <a:xfrm rot="10800000" flipH="1">
            <a:off x="5528056" y="928514"/>
            <a:ext cx="700483" cy="720000"/>
          </a:xfrm>
          <a:prstGeom prst="bentUpArrow">
            <a:avLst/>
          </a:prstGeom>
          <a:solidFill>
            <a:schemeClr val="accent2"/>
          </a:solidFill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  <p:sp>
        <p:nvSpPr>
          <p:cNvPr id="36" name="Bent-Up Arrow 35"/>
          <p:cNvSpPr/>
          <p:nvPr/>
        </p:nvSpPr>
        <p:spPr bwMode="auto">
          <a:xfrm rot="10800000">
            <a:off x="2203765" y="928513"/>
            <a:ext cx="700483" cy="720000"/>
          </a:xfrm>
          <a:prstGeom prst="bentUpArrow">
            <a:avLst/>
          </a:prstGeom>
          <a:solidFill>
            <a:schemeClr val="accent2"/>
          </a:solidFill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  <p:sp>
        <p:nvSpPr>
          <p:cNvPr id="37" name="Bent-Up Arrow 36"/>
          <p:cNvSpPr/>
          <p:nvPr/>
        </p:nvSpPr>
        <p:spPr bwMode="auto">
          <a:xfrm rot="10800000" flipH="1">
            <a:off x="7264697" y="1982139"/>
            <a:ext cx="700483" cy="720000"/>
          </a:xfrm>
          <a:prstGeom prst="bentUpArrow">
            <a:avLst/>
          </a:prstGeom>
          <a:solidFill>
            <a:schemeClr val="accent2"/>
          </a:solidFill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  <p:sp>
        <p:nvSpPr>
          <p:cNvPr id="38" name="Bent-Up Arrow 37"/>
          <p:cNvSpPr/>
          <p:nvPr/>
        </p:nvSpPr>
        <p:spPr bwMode="auto">
          <a:xfrm rot="10800000">
            <a:off x="4494433" y="1973183"/>
            <a:ext cx="700483" cy="720000"/>
          </a:xfrm>
          <a:prstGeom prst="bentUpArrow">
            <a:avLst/>
          </a:prstGeom>
          <a:solidFill>
            <a:schemeClr val="accent2"/>
          </a:solidFill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  <p:sp>
        <p:nvSpPr>
          <p:cNvPr id="39" name="Bent-Up Arrow 38"/>
          <p:cNvSpPr/>
          <p:nvPr/>
        </p:nvSpPr>
        <p:spPr bwMode="auto">
          <a:xfrm rot="10800000" flipH="1">
            <a:off x="5050452" y="4641686"/>
            <a:ext cx="700483" cy="720000"/>
          </a:xfrm>
          <a:prstGeom prst="bentUpArrow">
            <a:avLst/>
          </a:prstGeom>
          <a:solidFill>
            <a:schemeClr val="accent2"/>
          </a:solidFill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  <p:sp>
        <p:nvSpPr>
          <p:cNvPr id="40" name="Bent-Up Arrow 39"/>
          <p:cNvSpPr/>
          <p:nvPr/>
        </p:nvSpPr>
        <p:spPr bwMode="auto">
          <a:xfrm rot="10800000">
            <a:off x="1304410" y="4641907"/>
            <a:ext cx="700483" cy="720000"/>
          </a:xfrm>
          <a:prstGeom prst="bentUpArrow">
            <a:avLst/>
          </a:prstGeom>
          <a:solidFill>
            <a:schemeClr val="accent2"/>
          </a:solidFill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</p:spTree>
    <p:extLst>
      <p:ext uri="{BB962C8B-B14F-4D97-AF65-F5344CB8AC3E}">
        <p14:creationId xmlns:p14="http://schemas.microsoft.com/office/powerpoint/2010/main" val="3911700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28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33" y="0"/>
            <a:ext cx="7772400" cy="1031310"/>
          </a:xfrm>
        </p:spPr>
        <p:txBody>
          <a:bodyPr/>
          <a:lstStyle/>
          <a:p>
            <a:r>
              <a:rPr lang="en-GB" sz="4000" dirty="0" smtClean="0"/>
              <a:t>Long-Term Memory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654" y="1016696"/>
            <a:ext cx="8871559" cy="4394548"/>
          </a:xfrm>
          <a:solidFill>
            <a:schemeClr val="bg1"/>
          </a:solidFill>
        </p:spPr>
        <p:txBody>
          <a:bodyPr/>
          <a:lstStyle/>
          <a:p>
            <a:r>
              <a:rPr lang="en-GB" altLang="en-US" sz="2800" dirty="0"/>
              <a:t>May be more obvious to depict LTM as a ‘store’ of information (of different forms)</a:t>
            </a:r>
          </a:p>
          <a:p>
            <a:r>
              <a:rPr lang="en-GB" altLang="en-US" sz="2800" dirty="0"/>
              <a:t>This seems to represent the ‘structure’</a:t>
            </a:r>
          </a:p>
          <a:p>
            <a:pPr lvl="1"/>
            <a:r>
              <a:rPr lang="en-GB" altLang="en-US" sz="2400" dirty="0"/>
              <a:t>Also have to remember not only a store (passive) but also active in terms of use</a:t>
            </a:r>
          </a:p>
          <a:p>
            <a:pPr lvl="1"/>
            <a:r>
              <a:rPr lang="en-GB" altLang="en-US" sz="2400" dirty="0"/>
              <a:t>Accurate </a:t>
            </a:r>
            <a:r>
              <a:rPr lang="en-GB" altLang="en-US" sz="24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retrieval </a:t>
            </a:r>
            <a:r>
              <a:rPr lang="en-GB" altLang="en-US" sz="2400" dirty="0"/>
              <a:t>of information</a:t>
            </a:r>
          </a:p>
          <a:p>
            <a:pPr lvl="2"/>
            <a:r>
              <a:rPr lang="en-GB" altLang="en-US" sz="2000" dirty="0"/>
              <a:t>Appropriate access and choice of information</a:t>
            </a:r>
          </a:p>
          <a:p>
            <a:pPr lvl="1"/>
            <a:r>
              <a:rPr lang="en-GB" altLang="en-US" sz="2400" dirty="0"/>
              <a:t>Active in encoding (representing) and storing (organising) forms of information</a:t>
            </a:r>
          </a:p>
          <a:p>
            <a:pPr lvl="1"/>
            <a:r>
              <a:rPr lang="en-GB" altLang="en-US" sz="2400" b="1" dirty="0"/>
              <a:t>Processes</a:t>
            </a:r>
            <a:r>
              <a:rPr lang="en-GB" altLang="en-US" sz="2400" dirty="0"/>
              <a:t> in memory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4151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32944"/>
            <a:ext cx="7772400" cy="625813"/>
          </a:xfrm>
          <a:solidFill>
            <a:schemeClr val="bg1"/>
          </a:solidFill>
        </p:spPr>
        <p:txBody>
          <a:bodyPr/>
          <a:lstStyle/>
          <a:p>
            <a:r>
              <a:rPr lang="en-GB" altLang="en-US" sz="4000" dirty="0"/>
              <a:t>Encoding </a:t>
            </a:r>
            <a:r>
              <a:rPr lang="en-GB" altLang="en-US" sz="4000" dirty="0" smtClean="0">
                <a:sym typeface="Wingdings" panose="05000000000000000000" pitchFamily="2" charset="2"/>
              </a:rPr>
              <a:t></a:t>
            </a:r>
            <a:r>
              <a:rPr lang="en-GB" altLang="en-US" sz="4000" dirty="0" smtClean="0"/>
              <a:t> </a:t>
            </a:r>
            <a:r>
              <a:rPr lang="en-GB" altLang="en-US" sz="4000" dirty="0"/>
              <a:t>Storage </a:t>
            </a:r>
            <a:r>
              <a:rPr lang="en-GB" altLang="en-US" sz="4000" dirty="0" smtClean="0">
                <a:sym typeface="Wingdings" panose="05000000000000000000" pitchFamily="2" charset="2"/>
              </a:rPr>
              <a:t></a:t>
            </a:r>
            <a:r>
              <a:rPr lang="en-GB" altLang="en-US" sz="4000" dirty="0" smtClean="0"/>
              <a:t> Retrieval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1323" y="826851"/>
            <a:ext cx="8857034" cy="5953328"/>
          </a:xfrm>
          <a:solidFill>
            <a:schemeClr val="bg1"/>
          </a:solidFill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800" dirty="0" smtClean="0"/>
              <a:t>Processes </a:t>
            </a:r>
            <a:r>
              <a:rPr lang="en-GB" altLang="en-US" sz="2800" dirty="0"/>
              <a:t>in </a:t>
            </a:r>
            <a:r>
              <a:rPr lang="en-GB" altLang="en-US" sz="2800" dirty="0" smtClean="0"/>
              <a:t>encoding and storage:</a:t>
            </a:r>
            <a:endParaRPr lang="en-GB" altLang="en-US" sz="2800" dirty="0"/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Attention </a:t>
            </a:r>
            <a:r>
              <a:rPr lang="en-GB" altLang="en-US" sz="2400" dirty="0"/>
              <a:t>necessary to pass </a:t>
            </a:r>
            <a:r>
              <a:rPr lang="en-GB" altLang="en-US" sz="2400" dirty="0" smtClean="0"/>
              <a:t>info </a:t>
            </a:r>
            <a:r>
              <a:rPr lang="en-GB" altLang="en-US" sz="2400" dirty="0"/>
              <a:t>from Sensory to STM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/>
              <a:t>Rehearsal to maintain in STM store (avoid decay)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Elaborate Rehearsal needed to </a:t>
            </a:r>
            <a:r>
              <a:rPr lang="en-GB" altLang="en-US" sz="2400" dirty="0"/>
              <a:t>pass information to LTM from </a:t>
            </a:r>
            <a:r>
              <a:rPr lang="en-GB" altLang="en-US" sz="2400" dirty="0" smtClean="0"/>
              <a:t>STM (</a:t>
            </a:r>
            <a:r>
              <a:rPr lang="en-GB" altLang="en-US" sz="2400" dirty="0" err="1" smtClean="0"/>
              <a:t>Craik</a:t>
            </a:r>
            <a:r>
              <a:rPr lang="en-GB" altLang="en-US" sz="2400" dirty="0" smtClean="0"/>
              <a:t> &amp; Lockhart, 1972). </a:t>
            </a:r>
          </a:p>
          <a:p>
            <a:pPr marL="457200" lvl="1" indent="0">
              <a:lnSpc>
                <a:spcPct val="80000"/>
              </a:lnSpc>
              <a:buNone/>
            </a:pPr>
            <a:endParaRPr lang="en-GB" sz="1400" dirty="0"/>
          </a:p>
          <a:p>
            <a:pPr>
              <a:lnSpc>
                <a:spcPct val="90000"/>
              </a:lnSpc>
            </a:pPr>
            <a:r>
              <a:rPr lang="en-GB" altLang="en-US" sz="2400" dirty="0">
                <a:solidFill>
                  <a:schemeClr val="accent2"/>
                </a:solidFill>
              </a:rPr>
              <a:t>Retrieval</a:t>
            </a:r>
            <a:r>
              <a:rPr lang="en-GB" altLang="en-US" sz="2400" dirty="0"/>
              <a:t> a crucial process of memory function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Information needs to be retrieved to be useful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solidFill>
                  <a:schemeClr val="accent2"/>
                </a:solidFill>
              </a:rPr>
              <a:t>Different</a:t>
            </a:r>
            <a:r>
              <a:rPr lang="en-GB" altLang="en-US" sz="2400" dirty="0"/>
              <a:t> ways to access this information?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Imagine task of ‘getting to the lecture’ today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Remembering time of lecture</a:t>
            </a:r>
          </a:p>
          <a:p>
            <a:pPr lvl="2">
              <a:lnSpc>
                <a:spcPct val="90000"/>
              </a:lnSpc>
            </a:pPr>
            <a:r>
              <a:rPr lang="en-GB" altLang="en-US" sz="2000" dirty="0"/>
              <a:t>No external cue: </a:t>
            </a:r>
            <a:r>
              <a:rPr lang="en-GB" altLang="en-US" sz="2000" b="1" dirty="0">
                <a:solidFill>
                  <a:schemeClr val="accent2"/>
                </a:solidFill>
              </a:rPr>
              <a:t>Recall</a:t>
            </a:r>
            <a:r>
              <a:rPr lang="en-GB" altLang="en-US" sz="2000" dirty="0"/>
              <a:t> information from LTM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When you reach the room </a:t>
            </a:r>
            <a:r>
              <a:rPr lang="en-GB" altLang="en-US" sz="2400" dirty="0" smtClean="0"/>
              <a:t>&amp; know </a:t>
            </a:r>
            <a:r>
              <a:rPr lang="en-GB" altLang="en-US" sz="2400" dirty="0"/>
              <a:t>location </a:t>
            </a:r>
            <a:r>
              <a:rPr lang="en-GB" altLang="en-US" sz="2400" dirty="0" smtClean="0"/>
              <a:t>is correct</a:t>
            </a:r>
            <a:endParaRPr lang="en-GB" altLang="en-US" sz="2400" dirty="0"/>
          </a:p>
          <a:p>
            <a:pPr lvl="2">
              <a:lnSpc>
                <a:spcPct val="90000"/>
              </a:lnSpc>
            </a:pPr>
            <a:r>
              <a:rPr lang="en-GB" altLang="en-US" sz="2000" dirty="0"/>
              <a:t>External cue present (see the room): </a:t>
            </a:r>
            <a:r>
              <a:rPr lang="en-GB" altLang="en-US" sz="2000" b="1" dirty="0">
                <a:solidFill>
                  <a:schemeClr val="accent2"/>
                </a:solidFill>
              </a:rPr>
              <a:t>Recognise</a:t>
            </a:r>
            <a:r>
              <a:rPr lang="en-GB" altLang="en-US" sz="2000" dirty="0"/>
              <a:t> information</a:t>
            </a:r>
          </a:p>
          <a:p>
            <a:pPr>
              <a:lnSpc>
                <a:spcPct val="90000"/>
              </a:lnSpc>
            </a:pPr>
            <a:r>
              <a:rPr lang="en-GB" altLang="en-US" sz="2800" dirty="0" smtClean="0">
                <a:solidFill>
                  <a:schemeClr val="accent2"/>
                </a:solidFill>
              </a:rPr>
              <a:t>Recall</a:t>
            </a:r>
            <a:r>
              <a:rPr lang="en-GB" altLang="en-US" sz="2800" dirty="0" smtClean="0"/>
              <a:t> </a:t>
            </a:r>
            <a:r>
              <a:rPr lang="en-GB" altLang="en-US" sz="2800" dirty="0"/>
              <a:t>and </a:t>
            </a:r>
            <a:r>
              <a:rPr lang="en-GB" altLang="en-US" sz="2800" dirty="0" smtClean="0">
                <a:solidFill>
                  <a:schemeClr val="accent2"/>
                </a:solidFill>
              </a:rPr>
              <a:t>recognition:</a:t>
            </a:r>
            <a:r>
              <a:rPr lang="en-GB" altLang="en-US" sz="2800" dirty="0" smtClean="0"/>
              <a:t> </a:t>
            </a:r>
            <a:r>
              <a:rPr lang="en-GB" altLang="en-US" sz="2800" dirty="0"/>
              <a:t>an important distinction in retrieval from </a:t>
            </a:r>
            <a:r>
              <a:rPr lang="en-GB" altLang="en-US" sz="2800" dirty="0" smtClean="0"/>
              <a:t>LTM.</a:t>
            </a:r>
            <a:endParaRPr lang="en-GB" altLang="en-US" sz="2800" dirty="0"/>
          </a:p>
          <a:p>
            <a:pPr lvl="1">
              <a:lnSpc>
                <a:spcPct val="80000"/>
              </a:lnSpc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128612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8289" y="444230"/>
            <a:ext cx="8356060" cy="4867072"/>
          </a:xfrm>
          <a:solidFill>
            <a:schemeClr val="bg1"/>
          </a:solidFill>
        </p:spPr>
        <p:txBody>
          <a:bodyPr/>
          <a:lstStyle/>
          <a:p>
            <a:r>
              <a:rPr lang="en-GB" dirty="0" smtClean="0"/>
              <a:t>Given that the type of information we can remember differs and the way in which we can retrieve information differs, what empirical evidence is there to suggest that Long-Term Memory is more than a single construct?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0216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6732" y="94034"/>
            <a:ext cx="8910536" cy="645268"/>
          </a:xfrm>
          <a:solidFill>
            <a:schemeClr val="bg1"/>
          </a:solidFill>
        </p:spPr>
        <p:txBody>
          <a:bodyPr/>
          <a:lstStyle/>
          <a:p>
            <a:r>
              <a:rPr lang="en-GB" sz="4000" dirty="0" smtClean="0"/>
              <a:t>Evidence for different LTM systems?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366" y="865762"/>
            <a:ext cx="9027268" cy="4377447"/>
          </a:xfrm>
          <a:solidFill>
            <a:schemeClr val="bg1"/>
          </a:solidFill>
        </p:spPr>
        <p:txBody>
          <a:bodyPr/>
          <a:lstStyle/>
          <a:p>
            <a:r>
              <a:rPr lang="en-GB" sz="2600" dirty="0" smtClean="0"/>
              <a:t>Amnesia: Impairment of LTM due to brain damage:</a:t>
            </a:r>
          </a:p>
          <a:p>
            <a:pPr marL="914400" lvl="1" indent="-514350"/>
            <a:r>
              <a:rPr lang="en-GB" sz="2400" dirty="0" smtClean="0"/>
              <a:t>Bilateral stroke</a:t>
            </a:r>
          </a:p>
          <a:p>
            <a:pPr marL="914400" lvl="1" indent="-514350"/>
            <a:r>
              <a:rPr lang="en-GB" sz="2400" dirty="0" smtClean="0"/>
              <a:t>Closed head injury</a:t>
            </a:r>
          </a:p>
          <a:p>
            <a:pPr marL="400050" lvl="1" indent="0">
              <a:buNone/>
            </a:pPr>
            <a:endParaRPr lang="en-GB" sz="900" dirty="0"/>
          </a:p>
          <a:p>
            <a:pPr marL="514350" indent="-514350"/>
            <a:r>
              <a:rPr lang="en-GB" sz="2800" dirty="0" smtClean="0"/>
              <a:t>However: some memories retained, others impaired.</a:t>
            </a:r>
            <a:endParaRPr lang="en-GB" sz="2800" dirty="0"/>
          </a:p>
          <a:p>
            <a:pPr lvl="1"/>
            <a:r>
              <a:rPr lang="en-GB" sz="24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Anterograde</a:t>
            </a:r>
            <a:r>
              <a:rPr lang="en-GB" sz="2400" dirty="0"/>
              <a:t>: Inability to remember info </a:t>
            </a:r>
            <a:r>
              <a:rPr lang="en-GB" sz="2400" b="1" dirty="0"/>
              <a:t>after</a:t>
            </a:r>
            <a:r>
              <a:rPr lang="en-GB" sz="2400" dirty="0"/>
              <a:t> </a:t>
            </a:r>
            <a:r>
              <a:rPr lang="en-GB" sz="2400" dirty="0" smtClean="0"/>
              <a:t>damage</a:t>
            </a:r>
            <a:endParaRPr lang="en-GB" sz="2400" dirty="0"/>
          </a:p>
          <a:p>
            <a:pPr lvl="1"/>
            <a:r>
              <a:rPr lang="en-GB" sz="24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Retrograde</a:t>
            </a:r>
            <a:r>
              <a:rPr lang="en-GB" sz="2400" dirty="0"/>
              <a:t>: Inability to remember info </a:t>
            </a:r>
            <a:r>
              <a:rPr lang="en-GB" sz="2400" b="1" dirty="0"/>
              <a:t>prior</a:t>
            </a:r>
            <a:r>
              <a:rPr lang="en-GB" sz="2400" dirty="0"/>
              <a:t> to </a:t>
            </a:r>
            <a:r>
              <a:rPr lang="en-GB" sz="2400" dirty="0" smtClean="0"/>
              <a:t>damage</a:t>
            </a:r>
          </a:p>
          <a:p>
            <a:pPr lvl="1"/>
            <a:r>
              <a:rPr lang="en-GB" sz="2400" dirty="0" smtClean="0"/>
              <a:t>Patients have difficulty forming declarative memories but can readily form non-declarative memories.</a:t>
            </a:r>
          </a:p>
          <a:p>
            <a:pPr marL="457200" lvl="1" indent="0">
              <a:buNone/>
            </a:pPr>
            <a:endParaRPr lang="en-GB" sz="900" dirty="0"/>
          </a:p>
          <a:p>
            <a:r>
              <a:rPr lang="en-GB" sz="2600" dirty="0" smtClean="0"/>
              <a:t>How could this be if there was only one LTM system?</a:t>
            </a:r>
          </a:p>
          <a:p>
            <a:pPr lvl="1"/>
            <a:endParaRPr lang="en-GB" sz="2400" dirty="0"/>
          </a:p>
          <a:p>
            <a:endParaRPr lang="en-GB" dirty="0"/>
          </a:p>
          <a:p>
            <a:pPr marL="914400" lvl="1" indent="-514350"/>
            <a:endParaRPr lang="en-GB" sz="2400" dirty="0" smtClean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98728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2550" y="94034"/>
            <a:ext cx="7772400" cy="878732"/>
          </a:xfrm>
        </p:spPr>
        <p:txBody>
          <a:bodyPr/>
          <a:lstStyle/>
          <a:p>
            <a:r>
              <a:rPr lang="en-GB" dirty="0" smtClean="0"/>
              <a:t>Famous Case Study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12" y="904669"/>
            <a:ext cx="8988356" cy="5797688"/>
          </a:xfrm>
          <a:solidFill>
            <a:schemeClr val="bg1"/>
          </a:solidFill>
        </p:spPr>
        <p:txBody>
          <a:bodyPr/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800" b="1" dirty="0"/>
              <a:t>Patient </a:t>
            </a:r>
            <a:r>
              <a:rPr lang="en-GB" sz="2800" b="1" dirty="0" smtClean="0"/>
              <a:t>HM: </a:t>
            </a:r>
            <a:r>
              <a:rPr lang="en-GB" sz="2800" dirty="0" smtClean="0"/>
              <a:t>Underwent </a:t>
            </a:r>
            <a:r>
              <a:rPr lang="en-GB" sz="2800" dirty="0"/>
              <a:t>surgery to hippocampal area of brain to control severe epileptic seizures</a:t>
            </a:r>
            <a:r>
              <a:rPr lang="en-GB" sz="2800" dirty="0" smtClean="0"/>
              <a:t>.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GB" sz="2800" dirty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800" dirty="0"/>
              <a:t>During surgery front half of both sides of hippocampus &amp; amygdala removed</a:t>
            </a:r>
            <a:r>
              <a:rPr lang="en-GB" sz="2800" dirty="0" smtClean="0"/>
              <a:t>.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GB" sz="2800" dirty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800" dirty="0"/>
              <a:t>After Surgery: Had normal STM span &amp; memory for events before surgery were intact - suggesting normal STM &amp; LTM function</a:t>
            </a:r>
            <a:r>
              <a:rPr lang="en-GB" sz="2800" dirty="0" smtClean="0"/>
              <a:t>: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GB" sz="2800" dirty="0"/>
          </a:p>
          <a:p>
            <a:pPr lvl="1">
              <a:spcBef>
                <a:spcPts val="0"/>
              </a:spcBef>
              <a:spcAft>
                <a:spcPts val="0"/>
              </a:spcAft>
            </a:pPr>
            <a:r>
              <a:rPr lang="en-GB" sz="2400" dirty="0" smtClean="0"/>
              <a:t>HOWEVER: </a:t>
            </a:r>
            <a:r>
              <a:rPr lang="en-GB" sz="2400" dirty="0"/>
              <a:t>unable to transfer new info in to LTM </a:t>
            </a:r>
            <a:r>
              <a:rPr lang="en-GB" sz="2400" dirty="0" smtClean="0"/>
              <a:t>(Anterograde </a:t>
            </a:r>
            <a:r>
              <a:rPr lang="en-GB" sz="2400" dirty="0"/>
              <a:t>Amnesia).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8238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191" y="55122"/>
            <a:ext cx="8494679" cy="1073286"/>
          </a:xfrm>
          <a:solidFill>
            <a:schemeClr val="bg1"/>
          </a:solidFill>
        </p:spPr>
        <p:txBody>
          <a:bodyPr/>
          <a:lstStyle/>
          <a:p>
            <a:r>
              <a:rPr lang="en-GB" sz="3200" dirty="0" smtClean="0"/>
              <a:t>Episodic vs. Semantic memory:</a:t>
            </a:r>
            <a:br>
              <a:rPr lang="en-GB" sz="3200" dirty="0" smtClean="0"/>
            </a:br>
            <a:r>
              <a:rPr lang="en-GB" sz="3200" dirty="0" smtClean="0"/>
              <a:t>Evidence from brain-damaged patients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1" y="1128408"/>
            <a:ext cx="9028485" cy="5593405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err="1" smtClean="0"/>
              <a:t>Spiers</a:t>
            </a:r>
            <a:r>
              <a:rPr lang="en-GB" sz="2800" dirty="0" smtClean="0"/>
              <a:t> et al. (2001): 147 cases of amnesia with damage to hippocampus or fornix.</a:t>
            </a:r>
          </a:p>
          <a:p>
            <a:pPr lvl="1"/>
            <a:r>
              <a:rPr lang="en-GB" sz="2400" dirty="0" smtClean="0"/>
              <a:t>Episodic memory impaired in all cases</a:t>
            </a:r>
          </a:p>
          <a:p>
            <a:pPr lvl="1"/>
            <a:r>
              <a:rPr lang="en-GB" sz="2400" dirty="0" smtClean="0"/>
              <a:t>Less problems with semantic memory</a:t>
            </a:r>
          </a:p>
          <a:p>
            <a:pPr lvl="1"/>
            <a:r>
              <a:rPr lang="en-GB" sz="2400" dirty="0" smtClean="0"/>
              <a:t>When hippocampus damaged: greater impact on episodic deficit than semantic.  </a:t>
            </a:r>
          </a:p>
          <a:p>
            <a:pPr marL="457200" lvl="1" indent="0">
              <a:buNone/>
            </a:pPr>
            <a:endParaRPr lang="en-GB" sz="1200" dirty="0"/>
          </a:p>
          <a:p>
            <a:r>
              <a:rPr lang="en-GB" sz="2800" dirty="0" err="1" smtClean="0"/>
              <a:t>Vargha-Khadem</a:t>
            </a:r>
            <a:r>
              <a:rPr lang="en-GB" sz="2800" dirty="0" smtClean="0"/>
              <a:t> et al. (1997): Two patients with bilateral hippocampal damage at an age before semantic memory is developed.</a:t>
            </a:r>
          </a:p>
          <a:p>
            <a:pPr lvl="1"/>
            <a:r>
              <a:rPr lang="en-GB" sz="2400" dirty="0" smtClean="0"/>
              <a:t>Both had poor episodic memory but semantic memory within normal range. </a:t>
            </a:r>
          </a:p>
          <a:p>
            <a:pPr lvl="1"/>
            <a:r>
              <a:rPr lang="en-GB" sz="2400" dirty="0" smtClean="0"/>
              <a:t>Considered stronger evidence as semantic memory </a:t>
            </a:r>
            <a:r>
              <a:rPr lang="en-GB" sz="2400" i="1" dirty="0" smtClean="0"/>
              <a:t>intact. </a:t>
            </a:r>
            <a:endParaRPr lang="en-GB" sz="2400" i="1" dirty="0"/>
          </a:p>
        </p:txBody>
      </p:sp>
    </p:spTree>
    <p:extLst>
      <p:ext uri="{BB962C8B-B14F-4D97-AF65-F5344CB8AC3E}">
        <p14:creationId xmlns:p14="http://schemas.microsoft.com/office/powerpoint/2010/main" val="2095805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4579"/>
            <a:ext cx="7772400" cy="732817"/>
          </a:xfrm>
        </p:spPr>
        <p:txBody>
          <a:bodyPr/>
          <a:lstStyle/>
          <a:p>
            <a:r>
              <a:rPr lang="en-GB" dirty="0" smtClean="0"/>
              <a:t>However: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16" y="787940"/>
            <a:ext cx="9061316" cy="6050604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smtClean="0"/>
              <a:t>Gardiner et al. (2008): found that one of the patients did have semantic memory problems: </a:t>
            </a:r>
          </a:p>
          <a:p>
            <a:pPr lvl="1"/>
            <a:r>
              <a:rPr lang="en-GB" sz="2400" dirty="0" smtClean="0"/>
              <a:t>Rate of learning significantly slower than healthy controls.</a:t>
            </a:r>
          </a:p>
          <a:p>
            <a:pPr lvl="1"/>
            <a:r>
              <a:rPr lang="en-GB" sz="2400" dirty="0" smtClean="0"/>
              <a:t>Repeating the studying of info suggested as explanation for the original findings.  </a:t>
            </a:r>
          </a:p>
          <a:p>
            <a:pPr lvl="1"/>
            <a:endParaRPr lang="en-GB" sz="2400" dirty="0"/>
          </a:p>
          <a:p>
            <a:r>
              <a:rPr lang="en-GB" sz="2800" dirty="0" smtClean="0"/>
              <a:t>Episodic memory depends on the hippocampus whereas sematic memory depends on the </a:t>
            </a:r>
            <a:r>
              <a:rPr lang="en-GB" sz="2800" dirty="0" err="1" smtClean="0"/>
              <a:t>entorhinal</a:t>
            </a:r>
            <a:r>
              <a:rPr lang="en-GB" sz="2800" dirty="0" smtClean="0"/>
              <a:t>, </a:t>
            </a:r>
            <a:r>
              <a:rPr lang="en-GB" sz="2800" dirty="0" err="1" smtClean="0"/>
              <a:t>perirhinal</a:t>
            </a:r>
            <a:r>
              <a:rPr lang="en-GB" sz="2800" dirty="0" smtClean="0"/>
              <a:t>, and </a:t>
            </a:r>
            <a:r>
              <a:rPr lang="en-GB" sz="2800" dirty="0" err="1" smtClean="0"/>
              <a:t>parahippocampal</a:t>
            </a:r>
            <a:r>
              <a:rPr lang="en-GB" sz="2800" dirty="0" smtClean="0"/>
              <a:t> cortices.</a:t>
            </a:r>
          </a:p>
          <a:p>
            <a:pPr lvl="1"/>
            <a:r>
              <a:rPr lang="en-GB" sz="2400" dirty="0" smtClean="0"/>
              <a:t>Damage to the hippocampus and to the cortices likely leads to both episodic and semantic deficits (</a:t>
            </a:r>
            <a:r>
              <a:rPr lang="en-GB" sz="2400" dirty="0" err="1" smtClean="0"/>
              <a:t>Khadem</a:t>
            </a:r>
            <a:r>
              <a:rPr lang="en-GB" sz="2400" dirty="0" smtClean="0"/>
              <a:t> et al., 1997)</a:t>
            </a:r>
          </a:p>
          <a:p>
            <a:pPr lvl="1"/>
            <a:r>
              <a:rPr lang="en-GB" sz="2400" dirty="0" smtClean="0"/>
              <a:t>Damage only to the hippocampus leads to greater deficits in episodic memory (</a:t>
            </a:r>
            <a:r>
              <a:rPr lang="en-GB" sz="2400" dirty="0" err="1" smtClean="0"/>
              <a:t>Bindschaedler</a:t>
            </a:r>
            <a:r>
              <a:rPr lang="en-GB" sz="2400" dirty="0" smtClean="0"/>
              <a:t> et al., 2011).   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93508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412" y="84306"/>
            <a:ext cx="8934856" cy="985737"/>
          </a:xfrm>
        </p:spPr>
        <p:txBody>
          <a:bodyPr/>
          <a:lstStyle/>
          <a:p>
            <a:r>
              <a:rPr lang="en-GB" sz="3200" dirty="0" smtClean="0"/>
              <a:t>Episodic vs. Semantic memory: </a:t>
            </a:r>
            <a:br>
              <a:rPr lang="en-GB" sz="3200" dirty="0" smtClean="0"/>
            </a:br>
            <a:r>
              <a:rPr lang="en-GB" sz="3200" dirty="0" smtClean="0"/>
              <a:t>Evidence from Retrograde Amnesia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956" y="1154347"/>
            <a:ext cx="8954312" cy="5625830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smtClean="0"/>
              <a:t>Greater retrograde amnesia for episodic memory compared to semantic memory:</a:t>
            </a:r>
          </a:p>
          <a:p>
            <a:pPr lvl="1"/>
            <a:r>
              <a:rPr lang="en-GB" sz="2400" dirty="0" err="1" smtClean="0"/>
              <a:t>Bayley</a:t>
            </a:r>
            <a:r>
              <a:rPr lang="en-GB" sz="2400" dirty="0" smtClean="0"/>
              <a:t> et al. (2006): retrograde amnesia for episodic memories spans several years.</a:t>
            </a:r>
          </a:p>
          <a:p>
            <a:pPr lvl="1"/>
            <a:r>
              <a:rPr lang="en-GB" sz="2400" dirty="0" err="1" smtClean="0"/>
              <a:t>Manns</a:t>
            </a:r>
            <a:r>
              <a:rPr lang="en-GB" sz="2400" dirty="0" smtClean="0"/>
              <a:t> et al. (2003): retrograde amnesia for semantic memory is generally small.</a:t>
            </a:r>
          </a:p>
          <a:p>
            <a:pPr lvl="1"/>
            <a:endParaRPr lang="en-GB" sz="2400" dirty="0"/>
          </a:p>
          <a:p>
            <a:r>
              <a:rPr lang="en-GB" dirty="0" smtClean="0"/>
              <a:t>Theory to explain retrograde amnesia:</a:t>
            </a:r>
          </a:p>
          <a:p>
            <a:pPr lvl="1"/>
            <a:r>
              <a:rPr lang="en-GB" b="1" dirty="0" smtClean="0"/>
              <a:t>Consolidation:</a:t>
            </a:r>
            <a:r>
              <a:rPr lang="en-GB" dirty="0" smtClean="0"/>
              <a:t> “Long-lasting physiological consolidation of episodic memories in the hippocampus.” </a:t>
            </a:r>
          </a:p>
          <a:p>
            <a:pPr lvl="2"/>
            <a:r>
              <a:rPr lang="en-GB" dirty="0" smtClean="0"/>
              <a:t>“Fixes” information in LTM.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171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890" y="108558"/>
            <a:ext cx="7772400" cy="592899"/>
          </a:xfrm>
          <a:solidFill>
            <a:schemeClr val="bg1"/>
          </a:solidFill>
        </p:spPr>
        <p:txBody>
          <a:bodyPr/>
          <a:lstStyle/>
          <a:p>
            <a:r>
              <a:rPr lang="en-GB" sz="4000" dirty="0" smtClean="0"/>
              <a:t>Consolidation 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277" y="701457"/>
            <a:ext cx="8871626" cy="6049539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smtClean="0"/>
              <a:t>Hippocampus: crucial role in consolidating memories</a:t>
            </a:r>
          </a:p>
          <a:p>
            <a:pPr lvl="1"/>
            <a:r>
              <a:rPr lang="en-GB" sz="2400" dirty="0" smtClean="0"/>
              <a:t>Over time memories stored elsewhere, which protects them from hippocampal damage. </a:t>
            </a:r>
          </a:p>
          <a:p>
            <a:pPr marL="457200" lvl="1" indent="0">
              <a:buNone/>
            </a:pPr>
            <a:endParaRPr lang="en-GB" sz="1200" dirty="0" smtClean="0"/>
          </a:p>
          <a:p>
            <a:r>
              <a:rPr lang="en-GB" sz="2800" dirty="0" smtClean="0"/>
              <a:t>Recently formed memories still being consolidated are vulnerable to interference and thus forgetting.</a:t>
            </a:r>
          </a:p>
          <a:p>
            <a:pPr marL="0" indent="0">
              <a:buNone/>
            </a:pPr>
            <a:endParaRPr lang="en-GB" sz="1200" dirty="0" smtClean="0"/>
          </a:p>
          <a:p>
            <a:r>
              <a:rPr lang="en-GB" sz="2600" dirty="0"/>
              <a:t>Involves: </a:t>
            </a:r>
            <a:r>
              <a:rPr lang="en-GB" sz="2600" dirty="0" smtClean="0"/>
              <a:t>A </a:t>
            </a:r>
            <a:r>
              <a:rPr lang="en-GB" sz="2600" dirty="0"/>
              <a:t>rapidly formed and relatively long-lasting increase in the probability that postsynaptic neurons in the hippocampus will fire in response to neurotransmitters released from presynaptic neurons.</a:t>
            </a:r>
          </a:p>
          <a:p>
            <a:pPr lvl="1"/>
            <a:r>
              <a:rPr lang="en-GB" sz="2600" dirty="0" smtClean="0"/>
              <a:t>New </a:t>
            </a:r>
            <a:r>
              <a:rPr lang="en-GB" sz="2600" dirty="0"/>
              <a:t>memories are clear but fragile and old ones are faded but robust (</a:t>
            </a:r>
            <a:r>
              <a:rPr lang="en-GB" sz="2600" dirty="0" err="1"/>
              <a:t>Wixted</a:t>
            </a:r>
            <a:r>
              <a:rPr lang="en-GB" sz="2600" dirty="0"/>
              <a:t>, 2004, p. 265</a:t>
            </a:r>
            <a:r>
              <a:rPr lang="en-GB" sz="2600" dirty="0" smtClean="0"/>
              <a:t>).</a:t>
            </a:r>
          </a:p>
          <a:p>
            <a:pPr lvl="1"/>
            <a:r>
              <a:rPr lang="en-GB" sz="2400" dirty="0"/>
              <a:t>Fits with findings of ‘</a:t>
            </a:r>
            <a:r>
              <a:rPr lang="en-GB" sz="24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Forgetting Curve</a:t>
            </a:r>
            <a:r>
              <a:rPr lang="en-GB" sz="2400" dirty="0"/>
              <a:t>’.</a:t>
            </a:r>
            <a:endParaRPr lang="en-GB" sz="1400" dirty="0"/>
          </a:p>
          <a:p>
            <a:pPr marL="457200" lvl="1" indent="0">
              <a:buNone/>
            </a:pPr>
            <a:endParaRPr lang="en-GB" sz="2600" dirty="0"/>
          </a:p>
          <a:p>
            <a:endParaRPr lang="en-GB" sz="2800" dirty="0" smtClean="0"/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49676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845" y="87812"/>
            <a:ext cx="8270310" cy="563938"/>
          </a:xfrm>
          <a:solidFill>
            <a:schemeClr val="bg1"/>
          </a:solidFill>
        </p:spPr>
        <p:txBody>
          <a:bodyPr/>
          <a:lstStyle/>
          <a:p>
            <a:r>
              <a:rPr lang="en-GB" sz="4000" dirty="0" smtClean="0"/>
              <a:t>Consolidation: Evidence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651751"/>
            <a:ext cx="9018741" cy="6062200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smtClean="0"/>
              <a:t>Excessive </a:t>
            </a:r>
            <a:r>
              <a:rPr lang="en-GB" sz="2800" dirty="0"/>
              <a:t>alcohol </a:t>
            </a:r>
            <a:r>
              <a:rPr lang="en-GB" sz="2800" dirty="0" smtClean="0"/>
              <a:t>drinkers can </a:t>
            </a:r>
            <a:r>
              <a:rPr lang="en-GB" sz="2800" dirty="0"/>
              <a:t>suffer </a:t>
            </a:r>
            <a:r>
              <a:rPr lang="en-GB" sz="2800" dirty="0" smtClean="0"/>
              <a:t>"blackout” and loss of memory: failure </a:t>
            </a:r>
            <a:r>
              <a:rPr lang="en-GB" sz="2800" dirty="0"/>
              <a:t>in consolidation. </a:t>
            </a:r>
            <a:endParaRPr lang="en-GB" sz="1600" dirty="0" smtClean="0"/>
          </a:p>
          <a:p>
            <a:pPr lvl="1"/>
            <a:r>
              <a:rPr lang="en-GB" sz="2400" dirty="0" smtClean="0"/>
              <a:t>Moulton et al. (2005): memory impairment in Ps who drank alcohol shortly </a:t>
            </a:r>
            <a:r>
              <a:rPr lang="en-GB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before</a:t>
            </a:r>
            <a:r>
              <a:rPr lang="en-GB" sz="2400" dirty="0" smtClean="0"/>
              <a:t> learning but alcohol consumption </a:t>
            </a:r>
            <a:r>
              <a:rPr lang="en-GB" sz="2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after</a:t>
            </a:r>
            <a:r>
              <a:rPr lang="en-GB" sz="2400" dirty="0" smtClean="0"/>
              <a:t> learning led to improved memory, suggesting alcohol may prevent the formation </a:t>
            </a:r>
            <a:r>
              <a:rPr lang="en-GB" sz="2400" dirty="0"/>
              <a:t>of new memories which would </a:t>
            </a:r>
            <a:r>
              <a:rPr lang="en-GB" sz="2400" dirty="0" smtClean="0"/>
              <a:t>interfere with consolidation.</a:t>
            </a:r>
          </a:p>
          <a:p>
            <a:pPr marL="457200" lvl="1" indent="0">
              <a:buNone/>
            </a:pPr>
            <a:endParaRPr lang="en-GB" sz="2000" dirty="0" smtClean="0"/>
          </a:p>
          <a:p>
            <a:r>
              <a:rPr lang="en-GB" sz="2800" u="sng" dirty="0"/>
              <a:t>Jenkins and </a:t>
            </a:r>
            <a:r>
              <a:rPr lang="en-GB" sz="2800" u="sng" dirty="0" err="1"/>
              <a:t>Dallenbach</a:t>
            </a:r>
            <a:r>
              <a:rPr lang="en-GB" sz="2800" u="sng" dirty="0"/>
              <a:t> </a:t>
            </a:r>
            <a:r>
              <a:rPr lang="en-GB" sz="2800" dirty="0"/>
              <a:t>(1924): there is much less forgetting when participants sleep between learning and test: due to a reduction in disruption in the consolidation process. </a:t>
            </a:r>
          </a:p>
          <a:p>
            <a:pPr lvl="1"/>
            <a:r>
              <a:rPr lang="en-GB" sz="2400" dirty="0"/>
              <a:t>However, </a:t>
            </a:r>
            <a:r>
              <a:rPr lang="en-GB" sz="2400" u="sng" dirty="0"/>
              <a:t>Hockey et al. </a:t>
            </a:r>
            <a:r>
              <a:rPr lang="en-GB" sz="2400" dirty="0"/>
              <a:t>(1972) found that the time of day was more important than whether participants slept</a:t>
            </a:r>
            <a:r>
              <a:rPr lang="en-GB" sz="2400" dirty="0" smtClean="0"/>
              <a:t>.</a:t>
            </a:r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6247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4423" y="33403"/>
            <a:ext cx="8195153" cy="655529"/>
          </a:xfrm>
          <a:solidFill>
            <a:schemeClr val="bg1"/>
          </a:solidFill>
        </p:spPr>
        <p:txBody>
          <a:bodyPr/>
          <a:lstStyle/>
          <a:p>
            <a:r>
              <a:rPr lang="en-GB" sz="3600" dirty="0" smtClean="0"/>
              <a:t>Alternative theory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734" y="729575"/>
            <a:ext cx="8943584" cy="4679004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smtClean="0"/>
              <a:t>Episodic memories become more like semantic memories over time? </a:t>
            </a:r>
            <a:r>
              <a:rPr lang="en-GB" sz="2800" b="1" i="1" dirty="0" err="1" smtClean="0"/>
              <a:t>Semanticisation</a:t>
            </a:r>
            <a:r>
              <a:rPr lang="en-GB" sz="2800" b="1" i="1" dirty="0" smtClean="0"/>
              <a:t>. </a:t>
            </a:r>
            <a:endParaRPr lang="en-GB" sz="2800" b="1" dirty="0" smtClean="0"/>
          </a:p>
          <a:p>
            <a:pPr marL="0" indent="0">
              <a:buNone/>
            </a:pPr>
            <a:endParaRPr lang="en-GB" sz="2800" dirty="0" smtClean="0"/>
          </a:p>
          <a:p>
            <a:r>
              <a:rPr lang="en-GB" sz="2800" dirty="0" smtClean="0"/>
              <a:t>However: too much contradictory data from empirical research to support any of the main theories (</a:t>
            </a:r>
            <a:r>
              <a:rPr lang="en-GB" sz="2800" dirty="0" err="1" smtClean="0"/>
              <a:t>Kopelman</a:t>
            </a:r>
            <a:r>
              <a:rPr lang="en-GB" sz="2800" dirty="0" smtClean="0"/>
              <a:t> &amp; Bright, 2012). 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 smtClean="0"/>
              <a:t>Finally: episodic memories usually depend on a single learning experience, while semantic memory relies on several learning experiences. 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91078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004" y="132945"/>
            <a:ext cx="8929992" cy="1143000"/>
          </a:xfrm>
          <a:solidFill>
            <a:schemeClr val="bg1"/>
          </a:solidFill>
        </p:spPr>
        <p:txBody>
          <a:bodyPr/>
          <a:lstStyle/>
          <a:p>
            <a:r>
              <a:rPr lang="en-GB" sz="3400" dirty="0"/>
              <a:t>Episodic vs. Semantic memory:</a:t>
            </a:r>
            <a:br>
              <a:rPr lang="en-GB" sz="3400" dirty="0"/>
            </a:br>
            <a:r>
              <a:rPr lang="en-GB" sz="3400" dirty="0"/>
              <a:t>Evidence from brain-damaged </a:t>
            </a:r>
            <a:r>
              <a:rPr lang="en-GB" sz="3400" dirty="0" smtClean="0"/>
              <a:t>patients</a:t>
            </a:r>
            <a:endParaRPr lang="en-GB" sz="3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004" y="1361871"/>
            <a:ext cx="8929992" cy="5398851"/>
          </a:xfrm>
          <a:solidFill>
            <a:schemeClr val="bg1"/>
          </a:solidFill>
        </p:spPr>
        <p:txBody>
          <a:bodyPr/>
          <a:lstStyle/>
          <a:p>
            <a:r>
              <a:rPr lang="en-GB" sz="2400" b="1" dirty="0" smtClean="0"/>
              <a:t>Semantic Dementia: </a:t>
            </a:r>
            <a:r>
              <a:rPr lang="en-GB" sz="2400" dirty="0" smtClean="0"/>
              <a:t>Severe issues with semantic memory but relatively intact episodic memory.</a:t>
            </a:r>
          </a:p>
          <a:p>
            <a:pPr lvl="1"/>
            <a:r>
              <a:rPr lang="en-GB" sz="2400" dirty="0" smtClean="0"/>
              <a:t>Damage </a:t>
            </a:r>
            <a:r>
              <a:rPr lang="en-GB" sz="2400" dirty="0"/>
              <a:t>to anterior temporal lobes resulting in loss of information about meaning of words &amp; concepts, but episodic memory reasonably intact</a:t>
            </a:r>
            <a:r>
              <a:rPr lang="en-GB" sz="2400" dirty="0" smtClean="0"/>
              <a:t>.</a:t>
            </a:r>
          </a:p>
          <a:p>
            <a:pPr lvl="1"/>
            <a:r>
              <a:rPr lang="en-GB" sz="2400" dirty="0" err="1" smtClean="0"/>
              <a:t>Adlam</a:t>
            </a:r>
            <a:r>
              <a:rPr lang="en-GB" sz="2400" dirty="0" smtClean="0"/>
              <a:t> et al. (2009): patients able to perform comparably well to healthy controls when asked what, where, &amp; when they had performed tasks in a previous 24 hour period.</a:t>
            </a:r>
          </a:p>
          <a:p>
            <a:pPr lvl="1"/>
            <a:endParaRPr lang="en-GB" dirty="0"/>
          </a:p>
          <a:p>
            <a:r>
              <a:rPr lang="en-GB" sz="2800" dirty="0" smtClean="0"/>
              <a:t>Double-dissociation: </a:t>
            </a:r>
          </a:p>
          <a:p>
            <a:pPr lvl="1"/>
            <a:r>
              <a:rPr lang="en-GB" sz="2400" dirty="0" smtClean="0"/>
              <a:t>Amnesic patients: poor episodic but fairly intact semantic. </a:t>
            </a:r>
          </a:p>
          <a:p>
            <a:pPr lvl="1"/>
            <a:r>
              <a:rPr lang="en-GB" sz="2400" dirty="0" smtClean="0"/>
              <a:t>Semantic dementia: poor semantic but fairly intact episodic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330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84307"/>
            <a:ext cx="7772400" cy="800911"/>
          </a:xfrm>
        </p:spPr>
        <p:txBody>
          <a:bodyPr/>
          <a:lstStyle/>
          <a:p>
            <a:r>
              <a:rPr lang="en-GB" dirty="0" smtClean="0"/>
              <a:t>Evidence from Amnesia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499" y="856033"/>
            <a:ext cx="9032133" cy="4533089"/>
          </a:xfrm>
          <a:solidFill>
            <a:schemeClr val="bg1"/>
          </a:solidFill>
        </p:spPr>
        <p:txBody>
          <a:bodyPr/>
          <a:lstStyle/>
          <a:p>
            <a:pPr marL="342900" lvl="1" indent="-342900">
              <a:buFontTx/>
              <a:buChar char="•"/>
            </a:pPr>
            <a:r>
              <a:rPr lang="en-GB" sz="2600" dirty="0" smtClean="0"/>
              <a:t>Can be difficult to interpret memory impairments due to brain damaged patients displaying other cognitive deficits. </a:t>
            </a:r>
          </a:p>
          <a:p>
            <a:pPr marL="342900" lvl="1" indent="-342900">
              <a:buFontTx/>
              <a:buChar char="•"/>
            </a:pPr>
            <a:r>
              <a:rPr lang="en-GB" sz="2600" dirty="0" smtClean="0"/>
              <a:t>Instead focus on patients with </a:t>
            </a:r>
            <a:r>
              <a:rPr lang="en-GB" sz="2600" dirty="0" err="1" smtClean="0"/>
              <a:t>Korsakoff’s</a:t>
            </a:r>
            <a:r>
              <a:rPr lang="en-GB" sz="2600" dirty="0" smtClean="0"/>
              <a:t> syndrome:</a:t>
            </a:r>
          </a:p>
          <a:p>
            <a:pPr marL="742950" lvl="2" indent="-342900"/>
            <a:r>
              <a:rPr lang="en-GB" dirty="0" smtClean="0"/>
              <a:t>amnesia </a:t>
            </a:r>
            <a:r>
              <a:rPr lang="en-GB" dirty="0"/>
              <a:t>due to chronic alcoholism</a:t>
            </a:r>
            <a:r>
              <a:rPr lang="en-GB" dirty="0" smtClean="0"/>
              <a:t>.</a:t>
            </a:r>
          </a:p>
          <a:p>
            <a:pPr marL="742950" lvl="2" indent="-342900"/>
            <a:r>
              <a:rPr lang="en-GB" dirty="0" smtClean="0"/>
              <a:t>However:</a:t>
            </a:r>
          </a:p>
          <a:p>
            <a:pPr marL="1314450" lvl="3" indent="-457200">
              <a:buFont typeface="+mj-lt"/>
              <a:buAutoNum type="arabicPeriod"/>
            </a:pPr>
            <a:r>
              <a:rPr lang="en-GB" dirty="0" smtClean="0"/>
              <a:t>Onset of amnesia is gradual</a:t>
            </a:r>
          </a:p>
          <a:p>
            <a:pPr marL="1314450" lvl="3" indent="-457200">
              <a:buFont typeface="+mj-lt"/>
              <a:buAutoNum type="arabicPeriod"/>
            </a:pPr>
            <a:r>
              <a:rPr lang="en-GB" dirty="0" smtClean="0"/>
              <a:t>Brain damage is widespread</a:t>
            </a:r>
          </a:p>
          <a:p>
            <a:pPr marL="1314450" lvl="3" indent="-457200">
              <a:buFont typeface="+mj-lt"/>
              <a:buAutoNum type="arabicPeriod"/>
            </a:pPr>
            <a:r>
              <a:rPr lang="en-GB" dirty="0" smtClean="0"/>
              <a:t>Area of brain damage varies among patients</a:t>
            </a:r>
          </a:p>
          <a:p>
            <a:pPr marL="1314450" lvl="3" indent="-457200">
              <a:buFont typeface="+mj-lt"/>
              <a:buAutoNum type="arabicPeriod"/>
            </a:pPr>
            <a:r>
              <a:rPr lang="en-GB" dirty="0" smtClean="0"/>
              <a:t>Non-direct assessment </a:t>
            </a:r>
          </a:p>
          <a:p>
            <a:pPr marL="1314450" lvl="3" indent="-457200">
              <a:buFont typeface="+mj-lt"/>
              <a:buAutoNum type="arabicPeriod"/>
            </a:pPr>
            <a:r>
              <a:rPr lang="en-GB" dirty="0" smtClean="0"/>
              <a:t>Brain plasticity &amp; use of compensatory strategies can alter how patients perform on memory tasks (</a:t>
            </a:r>
            <a:r>
              <a:rPr lang="en-GB" dirty="0" err="1" smtClean="0"/>
              <a:t>Fama</a:t>
            </a:r>
            <a:r>
              <a:rPr lang="en-GB" dirty="0" smtClean="0"/>
              <a:t> et al., 2012)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7737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004" y="126459"/>
            <a:ext cx="8929991" cy="1206230"/>
          </a:xfrm>
          <a:solidFill>
            <a:schemeClr val="bg1"/>
          </a:solidFill>
        </p:spPr>
        <p:txBody>
          <a:bodyPr/>
          <a:lstStyle/>
          <a:p>
            <a:r>
              <a:rPr lang="en-GB" sz="4000" dirty="0" smtClean="0"/>
              <a:t>Evidence for separate LTM systems:</a:t>
            </a:r>
            <a:br>
              <a:rPr lang="en-GB" sz="4000" dirty="0" smtClean="0"/>
            </a:br>
            <a:r>
              <a:rPr lang="en-GB" sz="4000" dirty="0" smtClean="0"/>
              <a:t>Procedural Memory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004" y="1449421"/>
            <a:ext cx="8852170" cy="5243209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smtClean="0"/>
              <a:t>Procedural Memory (also called skill learning):</a:t>
            </a:r>
          </a:p>
          <a:p>
            <a:pPr lvl="1"/>
            <a:r>
              <a:rPr lang="en-GB" sz="2400" dirty="0" smtClean="0"/>
              <a:t>E.g., Sequence learning, Mirror tracing.</a:t>
            </a:r>
          </a:p>
          <a:p>
            <a:pPr lvl="1"/>
            <a:r>
              <a:rPr lang="en-GB" sz="2400" dirty="0" smtClean="0"/>
              <a:t>Often intact in amnesiacs:</a:t>
            </a:r>
          </a:p>
          <a:p>
            <a:pPr lvl="2"/>
            <a:r>
              <a:rPr lang="en-GB" sz="2000" dirty="0" err="1" smtClean="0"/>
              <a:t>Tranel</a:t>
            </a:r>
            <a:r>
              <a:rPr lang="en-GB" sz="2000" dirty="0" smtClean="0"/>
              <a:t> et al. (1994): 28 amnesiacs performed pursuit rotor task (manual tracking of moving target)</a:t>
            </a:r>
          </a:p>
          <a:p>
            <a:pPr lvl="3"/>
            <a:r>
              <a:rPr lang="en-GB" sz="1600" dirty="0" smtClean="0"/>
              <a:t>Performance comparable to healthy controls</a:t>
            </a:r>
          </a:p>
          <a:p>
            <a:pPr lvl="1"/>
            <a:r>
              <a:rPr lang="en-GB" sz="2400" dirty="0" smtClean="0"/>
              <a:t>Evidence from serial-reaction time tasks (P must respond as quickly as possible to a target stimulus): </a:t>
            </a:r>
          </a:p>
          <a:p>
            <a:pPr lvl="2"/>
            <a:r>
              <a:rPr lang="en-GB" sz="2000" dirty="0" smtClean="0"/>
              <a:t>In amnesiacs, performance is typically intact. </a:t>
            </a:r>
          </a:p>
          <a:p>
            <a:pPr lvl="1"/>
            <a:r>
              <a:rPr lang="en-GB" sz="2400" dirty="0" smtClean="0"/>
              <a:t>Evidence from motor skill task: The driving ability (Inc. steering, speed control, safety errors, driving with distraction) of 2 amnesiacs was comparable with those of healthy controls (Anderson et al., 2007).  </a:t>
            </a:r>
          </a:p>
          <a:p>
            <a:pPr lvl="2"/>
            <a:endParaRPr lang="en-GB" sz="2000" dirty="0" smtClean="0"/>
          </a:p>
          <a:p>
            <a:pPr lvl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7604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4768" y="113489"/>
            <a:ext cx="8234464" cy="654996"/>
          </a:xfrm>
          <a:solidFill>
            <a:schemeClr val="bg1"/>
          </a:solidFill>
        </p:spPr>
        <p:txBody>
          <a:bodyPr/>
          <a:lstStyle/>
          <a:p>
            <a:r>
              <a:rPr lang="en-GB" sz="3600" dirty="0" smtClean="0"/>
              <a:t>Evaluation: Declarative vs. Procedural 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596" y="768484"/>
            <a:ext cx="8915400" cy="6001967"/>
          </a:xfrm>
          <a:solidFill>
            <a:schemeClr val="bg1"/>
          </a:solidFill>
        </p:spPr>
        <p:txBody>
          <a:bodyPr/>
          <a:lstStyle/>
          <a:p>
            <a:r>
              <a:rPr lang="en-GB" sz="2400" dirty="0" smtClean="0"/>
              <a:t>Cannot assume one task is only performed with the use of either declarative or non-declarative memory.</a:t>
            </a:r>
          </a:p>
          <a:p>
            <a:pPr marL="0" indent="0">
              <a:buNone/>
            </a:pPr>
            <a:endParaRPr lang="en-GB" sz="1200" dirty="0" smtClean="0"/>
          </a:p>
          <a:p>
            <a:r>
              <a:rPr lang="en-GB" sz="2400" dirty="0" smtClean="0"/>
              <a:t>E.g., weather prediction task: Ps use various cues to predict whether it will be sunny/rain.</a:t>
            </a:r>
          </a:p>
          <a:p>
            <a:pPr lvl="1"/>
            <a:r>
              <a:rPr lang="en-GB" sz="2400" dirty="0" err="1" smtClean="0"/>
              <a:t>Reber</a:t>
            </a:r>
            <a:r>
              <a:rPr lang="en-GB" sz="2400" dirty="0" smtClean="0"/>
              <a:t> et al. (1996): amnesiacs did just as well as controls</a:t>
            </a:r>
          </a:p>
          <a:p>
            <a:pPr lvl="2"/>
            <a:r>
              <a:rPr lang="en-GB" sz="2000" dirty="0" smtClean="0"/>
              <a:t>Suggests the task involves procedural memory.</a:t>
            </a:r>
          </a:p>
          <a:p>
            <a:pPr lvl="1"/>
            <a:r>
              <a:rPr lang="en-GB" sz="2400" dirty="0" err="1" smtClean="0"/>
              <a:t>Foerde</a:t>
            </a:r>
            <a:r>
              <a:rPr lang="en-GB" sz="2400" dirty="0" smtClean="0"/>
              <a:t> et al. (2006): Ps performed task either on its own or with a secondary task – single task condition associated with medial temporal lobe activity (declarative memory), dual-task condition associated with activity in the striatum (non-declarative memory).</a:t>
            </a:r>
          </a:p>
          <a:p>
            <a:pPr lvl="1"/>
            <a:r>
              <a:rPr lang="en-GB" sz="2400" dirty="0" err="1" smtClean="0"/>
              <a:t>Schwabe</a:t>
            </a:r>
            <a:r>
              <a:rPr lang="en-GB" sz="2400" dirty="0" smtClean="0"/>
              <a:t> &amp; Wolf (2012): Non-stressed Ps relied on declarative memory (hippocampus), stressed Ps relied on non-declarative memory (striatum).   </a:t>
            </a:r>
          </a:p>
        </p:txBody>
      </p:sp>
    </p:spTree>
    <p:extLst>
      <p:ext uri="{BB962C8B-B14F-4D97-AF65-F5344CB8AC3E}">
        <p14:creationId xmlns:p14="http://schemas.microsoft.com/office/powerpoint/2010/main" val="4018290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935" y="0"/>
            <a:ext cx="7772400" cy="865762"/>
          </a:xfrm>
        </p:spPr>
        <p:txBody>
          <a:bodyPr/>
          <a:lstStyle/>
          <a:p>
            <a:r>
              <a:rPr lang="en-GB" dirty="0" smtClean="0"/>
              <a:t>What does this tell us?...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003" y="865761"/>
            <a:ext cx="8920263" cy="5836595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smtClean="0"/>
              <a:t>The specifics of the task can lead to the involvement of either the declarative or non-declarative memory system depending on:</a:t>
            </a:r>
          </a:p>
          <a:p>
            <a:pPr lvl="1"/>
            <a:r>
              <a:rPr lang="en-GB" sz="2400" dirty="0" smtClean="0"/>
              <a:t>The conditions of the task (single vs. dual)</a:t>
            </a:r>
          </a:p>
          <a:p>
            <a:pPr lvl="1"/>
            <a:r>
              <a:rPr lang="en-GB" sz="2400" dirty="0" smtClean="0"/>
              <a:t>The characteristics of the participant (stressed vs. not-stressed).  </a:t>
            </a:r>
          </a:p>
          <a:p>
            <a:pPr marL="457200" lvl="1" indent="0">
              <a:buNone/>
            </a:pPr>
            <a:endParaRPr lang="en-GB" sz="1200" dirty="0"/>
          </a:p>
          <a:p>
            <a:r>
              <a:rPr lang="en-GB" sz="2800" dirty="0" smtClean="0"/>
              <a:t>Possibly an interaction between the systems?</a:t>
            </a:r>
          </a:p>
          <a:p>
            <a:r>
              <a:rPr lang="en-GB" sz="2800" dirty="0" smtClean="0"/>
              <a:t>Evidence suggests skill learning also involves the hippocampus (</a:t>
            </a:r>
            <a:r>
              <a:rPr lang="en-GB" sz="2800" dirty="0" err="1" smtClean="0"/>
              <a:t>Albouy</a:t>
            </a:r>
            <a:r>
              <a:rPr lang="en-GB" sz="2800" dirty="0" smtClean="0"/>
              <a:t> et al., 2013). </a:t>
            </a:r>
          </a:p>
          <a:p>
            <a:r>
              <a:rPr lang="en-GB" sz="2800" dirty="0" smtClean="0"/>
              <a:t>Functional connection between implicit &amp; explicit memory (Robertson, 2012).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14845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03761"/>
            <a:ext cx="7772400" cy="664724"/>
          </a:xfrm>
          <a:solidFill>
            <a:schemeClr val="bg1"/>
          </a:solidFill>
        </p:spPr>
        <p:txBody>
          <a:bodyPr/>
          <a:lstStyle/>
          <a:p>
            <a:r>
              <a:rPr lang="en-GB" dirty="0" smtClean="0"/>
              <a:t>Implicit vs. Explicit distinction?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594" y="856034"/>
            <a:ext cx="8895946" cy="5865779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smtClean="0"/>
              <a:t>Based on whether they enabled conscious access to stored info. </a:t>
            </a:r>
          </a:p>
          <a:p>
            <a:pPr lvl="1"/>
            <a:r>
              <a:rPr lang="en-GB" sz="2400" dirty="0" smtClean="0"/>
              <a:t>Assume systems involving conscious access rely on hippocampus while systems not involving conscious access do not.</a:t>
            </a:r>
          </a:p>
          <a:p>
            <a:pPr marL="457200" lvl="1" indent="0">
              <a:buNone/>
            </a:pPr>
            <a:endParaRPr lang="en-GB" sz="1200" dirty="0"/>
          </a:p>
          <a:p>
            <a:r>
              <a:rPr lang="en-GB" sz="2800" dirty="0" smtClean="0"/>
              <a:t>However, the increase in inconsistent findings from empirical research has led to alternative theories being developed. </a:t>
            </a:r>
          </a:p>
          <a:p>
            <a:pPr marL="0" indent="0">
              <a:buNone/>
            </a:pPr>
            <a:endParaRPr lang="en-GB" sz="1200" dirty="0"/>
          </a:p>
          <a:p>
            <a:r>
              <a:rPr lang="en-GB" sz="2800" dirty="0" smtClean="0"/>
              <a:t>Tasks designed to only examine one of the systems (either explicit or implicit) may not always be successful in their endeavours. </a:t>
            </a:r>
          </a:p>
          <a:p>
            <a:pPr lvl="1"/>
            <a:r>
              <a:rPr lang="en-GB" sz="2400" dirty="0" smtClean="0"/>
              <a:t>E.g., Word-stem completion tasks (Mace, 2003).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22379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07004"/>
            <a:ext cx="7772400" cy="758757"/>
          </a:xfrm>
        </p:spPr>
        <p:txBody>
          <a:bodyPr/>
          <a:lstStyle/>
          <a:p>
            <a:r>
              <a:rPr lang="en-GB" dirty="0" smtClean="0"/>
              <a:t>Alternative accounts: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778" y="862515"/>
            <a:ext cx="8808395" cy="5839842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smtClean="0"/>
              <a:t>Distinction between implicit and explicit memory is based on consciousness and awareness – but neither are understood.</a:t>
            </a:r>
          </a:p>
          <a:p>
            <a:r>
              <a:rPr lang="en-GB" sz="2800" dirty="0" smtClean="0"/>
              <a:t>Henke (2010): rejects consciousness as criteria for distinguishing between memory systems. </a:t>
            </a:r>
          </a:p>
          <a:p>
            <a:pPr lvl="1"/>
            <a:r>
              <a:rPr lang="en-GB" sz="2400" dirty="0" smtClean="0"/>
              <a:t>Instead: systems should be identified on the type of </a:t>
            </a:r>
            <a:r>
              <a:rPr lang="en-GB" sz="2400" b="1" i="1" dirty="0" smtClean="0"/>
              <a:t>processing</a:t>
            </a:r>
            <a:r>
              <a:rPr lang="en-GB" sz="2400" i="1" dirty="0" smtClean="0"/>
              <a:t> </a:t>
            </a:r>
            <a:r>
              <a:rPr lang="en-GB" sz="2400" dirty="0" smtClean="0"/>
              <a:t> involved – she proposed 3 basic modes: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400" dirty="0" smtClean="0"/>
              <a:t>Rapid encoding of flexible associations: involves episodic memory &amp; involves the hippocampus. 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400" dirty="0" smtClean="0"/>
              <a:t>Slow encoding of rigid associations: involves procedural &amp; semantic memory and involves the basal ganglia.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400" dirty="0" smtClean="0"/>
              <a:t>Rapid encoding of single/unitised items: involves familiarity in recognition memory and depends on </a:t>
            </a:r>
            <a:r>
              <a:rPr lang="en-GB" sz="2400" dirty="0" err="1" smtClean="0"/>
              <a:t>parahippocampal</a:t>
            </a:r>
            <a:r>
              <a:rPr lang="en-GB" sz="2400" dirty="0" smtClean="0"/>
              <a:t> </a:t>
            </a:r>
            <a:r>
              <a:rPr lang="en-GB" sz="2400" dirty="0" err="1" smtClean="0"/>
              <a:t>gyrus</a:t>
            </a:r>
            <a:r>
              <a:rPr lang="en-GB" sz="2400" dirty="0" smtClean="0"/>
              <a:t>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8438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140" y="142673"/>
            <a:ext cx="8939719" cy="1143000"/>
          </a:xfrm>
          <a:solidFill>
            <a:schemeClr val="bg1"/>
          </a:solidFill>
        </p:spPr>
        <p:txBody>
          <a:bodyPr/>
          <a:lstStyle/>
          <a:p>
            <a:r>
              <a:rPr lang="en-GB" sz="3600" dirty="0" smtClean="0"/>
              <a:t>Comparison between Traditional </a:t>
            </a:r>
            <a:r>
              <a:rPr lang="en-GB" sz="3600" dirty="0"/>
              <a:t>S</a:t>
            </a:r>
            <a:r>
              <a:rPr lang="en-GB" sz="3600" dirty="0" smtClean="0"/>
              <a:t>ystem account and Processing account: </a:t>
            </a:r>
            <a:endParaRPr lang="en-GB" sz="3600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8549458"/>
              </p:ext>
            </p:extLst>
          </p:nvPr>
        </p:nvGraphicFramePr>
        <p:xfrm>
          <a:off x="102139" y="1361873"/>
          <a:ext cx="8939720" cy="536966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4698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698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64876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 smtClean="0"/>
                        <a:t>Henke’s Model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 smtClean="0"/>
                        <a:t>Traditional Model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50860">
                <a:tc>
                  <a:txBody>
                    <a:bodyPr/>
                    <a:lstStyle/>
                    <a:p>
                      <a:r>
                        <a:rPr lang="en-GB" sz="2200" dirty="0" smtClean="0"/>
                        <a:t>Hippocampus</a:t>
                      </a:r>
                      <a:r>
                        <a:rPr lang="en-GB" sz="2200" baseline="0" dirty="0" smtClean="0"/>
                        <a:t> involved in unconscious and conscious learning.</a:t>
                      </a:r>
                      <a:endParaRPr lang="en-GB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 smtClean="0"/>
                        <a:t>Hippocampus only involved in conscious learning. </a:t>
                      </a:r>
                      <a:endParaRPr lang="en-GB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63486">
                <a:tc>
                  <a:txBody>
                    <a:bodyPr/>
                    <a:lstStyle/>
                    <a:p>
                      <a:r>
                        <a:rPr lang="en-GB" sz="2200" dirty="0" smtClean="0"/>
                        <a:t>Patients with hippocampal damage should find it difficult to form associations regardless of whether learning is conscious or not.</a:t>
                      </a:r>
                      <a:endParaRPr lang="en-GB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 smtClean="0"/>
                        <a:t>Only conscious learning will be affected in patients with hippocampal damage.</a:t>
                      </a:r>
                      <a:endParaRPr lang="en-GB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90445">
                <a:tc>
                  <a:txBody>
                    <a:bodyPr/>
                    <a:lstStyle/>
                    <a:p>
                      <a:r>
                        <a:rPr lang="en-GB" sz="2200" dirty="0" smtClean="0"/>
                        <a:t>Hippocampus not directly involved in familiarity judgements in recognition memory. </a:t>
                      </a:r>
                      <a:endParaRPr lang="en-GB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 smtClean="0"/>
                        <a:t>All forms of episodic memory depend on the hippocampus.</a:t>
                      </a:r>
                      <a:endParaRPr lang="en-GB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508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03762"/>
            <a:ext cx="9066179" cy="693906"/>
          </a:xfrm>
          <a:solidFill>
            <a:schemeClr val="bg1"/>
          </a:solidFill>
        </p:spPr>
        <p:txBody>
          <a:bodyPr/>
          <a:lstStyle/>
          <a:p>
            <a:r>
              <a:rPr lang="en-GB" sz="3200" dirty="0" smtClean="0"/>
              <a:t>Evidence to support Processing Accounts of LTM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28" y="833334"/>
            <a:ext cx="9002951" cy="5937117"/>
          </a:xfrm>
          <a:solidFill>
            <a:schemeClr val="bg1"/>
          </a:solidFill>
        </p:spPr>
        <p:txBody>
          <a:bodyPr/>
          <a:lstStyle/>
          <a:p>
            <a:r>
              <a:rPr lang="en-GB" sz="2400" dirty="0" smtClean="0"/>
              <a:t>Several studies shown that associative learning can occur without conscious awareness (</a:t>
            </a:r>
            <a:r>
              <a:rPr lang="en-GB" sz="2400" dirty="0" err="1" smtClean="0"/>
              <a:t>Hannula</a:t>
            </a:r>
            <a:r>
              <a:rPr lang="en-GB" sz="2400" dirty="0" smtClean="0"/>
              <a:t> &amp; Greene, 2012).</a:t>
            </a:r>
          </a:p>
          <a:p>
            <a:r>
              <a:rPr lang="en-GB" sz="2400" dirty="0" err="1" smtClean="0"/>
              <a:t>Duss</a:t>
            </a:r>
            <a:r>
              <a:rPr lang="en-GB" sz="2400" dirty="0" smtClean="0"/>
              <a:t> et al. (2011): presented face-occupation pairs below level of conscious awareness – e.g., Doctor, Artist, etc.</a:t>
            </a:r>
          </a:p>
          <a:p>
            <a:pPr lvl="1"/>
            <a:r>
              <a:rPr lang="en-GB" sz="2000" dirty="0" smtClean="0"/>
              <a:t>Findings: when faces presented again in test phase, Ps able to classify them on regularity of income and length of education based on subliminally presented occupation in study phase.</a:t>
            </a:r>
          </a:p>
          <a:p>
            <a:pPr lvl="1"/>
            <a:r>
              <a:rPr lang="en-GB" sz="2000" dirty="0" smtClean="0"/>
              <a:t>Henke et al. (2003): conducted the face-occupation study with the use of fMRI and found: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sz="1600" dirty="0" smtClean="0"/>
              <a:t>Hippocampal activation during non-conscious </a:t>
            </a:r>
            <a:r>
              <a:rPr lang="en-GB" sz="1600" b="1" dirty="0" smtClean="0"/>
              <a:t>encoding </a:t>
            </a:r>
            <a:r>
              <a:rPr lang="en-GB" sz="1600" dirty="0" smtClean="0"/>
              <a:t>of face-occupations pairs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sz="1600" dirty="0" smtClean="0"/>
              <a:t>Hippocampal activation during non-conscious </a:t>
            </a:r>
            <a:r>
              <a:rPr lang="en-GB" sz="1600" b="1" dirty="0" smtClean="0"/>
              <a:t>retrieval </a:t>
            </a:r>
            <a:r>
              <a:rPr lang="en-GB" sz="1600" dirty="0" smtClean="0"/>
              <a:t>of occupation associated with faces on the memory test. </a:t>
            </a:r>
          </a:p>
          <a:p>
            <a:pPr marL="1257300" lvl="2" indent="-342900">
              <a:buFont typeface="+mj-lt"/>
              <a:buAutoNum type="arabicPeriod"/>
            </a:pPr>
            <a:endParaRPr lang="en-GB" sz="1600" b="1" dirty="0"/>
          </a:p>
          <a:p>
            <a:pPr marL="457200"/>
            <a:r>
              <a:rPr lang="en-GB" sz="2400" dirty="0" smtClean="0"/>
              <a:t>The above findings provide support the first prediction of Henke’s model: The hippocampus is involved </a:t>
            </a:r>
            <a:r>
              <a:rPr lang="en-GB" sz="2400" dirty="0"/>
              <a:t>in unconscious and conscious learning.</a:t>
            </a:r>
          </a:p>
          <a:p>
            <a:pPr marL="114300" indent="0">
              <a:buNone/>
            </a:pPr>
            <a:r>
              <a:rPr lang="en-GB" sz="2400" b="1" dirty="0" smtClean="0"/>
              <a:t> 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pPr lvl="1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67588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578"/>
            <a:ext cx="9144000" cy="732817"/>
          </a:xfrm>
          <a:solidFill>
            <a:schemeClr val="bg1"/>
          </a:solidFill>
        </p:spPr>
        <p:txBody>
          <a:bodyPr/>
          <a:lstStyle/>
          <a:p>
            <a:r>
              <a:rPr lang="en-GB" sz="3200" dirty="0" smtClean="0"/>
              <a:t>Evidence to support Processing Accounts of LTM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729574"/>
            <a:ext cx="9066179" cy="5953328"/>
          </a:xfrm>
          <a:solidFill>
            <a:schemeClr val="bg1"/>
          </a:solidFill>
        </p:spPr>
        <p:txBody>
          <a:bodyPr/>
          <a:lstStyle/>
          <a:p>
            <a:r>
              <a:rPr lang="en-GB" sz="2400" dirty="0" smtClean="0"/>
              <a:t>There is also support for Henke’s second prediction: </a:t>
            </a:r>
            <a:r>
              <a:rPr lang="en-GB" sz="2400" dirty="0"/>
              <a:t>Patients with hippocampal damage should find it difficult to form associations regardless of whether learning is conscious or </a:t>
            </a:r>
            <a:r>
              <a:rPr lang="en-GB" sz="2400" dirty="0" smtClean="0"/>
              <a:t>not</a:t>
            </a:r>
          </a:p>
          <a:p>
            <a:pPr lvl="1"/>
            <a:r>
              <a:rPr lang="en-GB" sz="2400" dirty="0" smtClean="0"/>
              <a:t>Ryan et al. (2000): Amnesic patients &amp; healthy controls presented with colour images of real-world scenes in 3 conditions while eye movements recorded to examine proportion of eye fixations in critical regions: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sz="2000" dirty="0" smtClean="0"/>
              <a:t>Novel scenes, 2. Repeated old scenes, 3. Changed old scenes</a:t>
            </a:r>
          </a:p>
          <a:p>
            <a:pPr lvl="2"/>
            <a:r>
              <a:rPr lang="en-GB" sz="2000" dirty="0" smtClean="0"/>
              <a:t>Findings: healthy controls looked at critical region (manipulated portions) of the changed old scenes compared to other 2 conditions.</a:t>
            </a:r>
          </a:p>
          <a:p>
            <a:pPr lvl="2"/>
            <a:r>
              <a:rPr lang="en-GB" sz="2000" dirty="0" smtClean="0"/>
              <a:t>However: amnesic patients did not – why?: They failed to form associations between objects and their locations. </a:t>
            </a:r>
          </a:p>
          <a:p>
            <a:pPr lvl="2"/>
            <a:endParaRPr lang="en-GB" sz="1600" dirty="0"/>
          </a:p>
          <a:p>
            <a:r>
              <a:rPr lang="en-GB" sz="2400" dirty="0" smtClean="0"/>
              <a:t>However, there are discrepancies based on whether patients are tested with verbal or perceptual associations (see </a:t>
            </a:r>
            <a:r>
              <a:rPr lang="en-GB" sz="2400" dirty="0" err="1" smtClean="0"/>
              <a:t>Verfaellie</a:t>
            </a:r>
            <a:r>
              <a:rPr lang="en-GB" sz="2400" dirty="0" smtClean="0"/>
              <a:t> et al., 2013). </a:t>
            </a:r>
          </a:p>
          <a:p>
            <a:pPr lvl="1"/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5090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7243" y="87549"/>
            <a:ext cx="5846324" cy="1128407"/>
          </a:xfrm>
          <a:solidFill>
            <a:schemeClr val="bg1"/>
          </a:solidFill>
        </p:spPr>
        <p:txBody>
          <a:bodyPr/>
          <a:lstStyle/>
          <a:p>
            <a:r>
              <a:rPr lang="en-GB" sz="3200" dirty="0"/>
              <a:t>Evidence to support Processing Accounts of LTM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09" y="1303511"/>
            <a:ext cx="9066179" cy="4114800"/>
          </a:xfrm>
          <a:solidFill>
            <a:schemeClr val="bg1"/>
          </a:solidFill>
        </p:spPr>
        <p:txBody>
          <a:bodyPr/>
          <a:lstStyle/>
          <a:p>
            <a:r>
              <a:rPr lang="en-GB" sz="2400" dirty="0" smtClean="0"/>
              <a:t>Finally, support for Henke’s third prediction: </a:t>
            </a:r>
            <a:r>
              <a:rPr lang="en-GB" sz="2400" dirty="0"/>
              <a:t>Hippocampus not directly involved in familiarity judgements in recognition </a:t>
            </a:r>
            <a:r>
              <a:rPr lang="en-GB" sz="2400" dirty="0" smtClean="0"/>
              <a:t>memory comes from the explanation that brain damage often includes other parts adjacent to the hippocampus which are associated with familiarity (e.g., the </a:t>
            </a:r>
            <a:r>
              <a:rPr lang="en-GB" sz="2400" dirty="0" err="1" smtClean="0"/>
              <a:t>perirhinal</a:t>
            </a:r>
            <a:r>
              <a:rPr lang="en-GB" sz="2400" dirty="0" smtClean="0"/>
              <a:t> cortex). </a:t>
            </a:r>
          </a:p>
          <a:p>
            <a:pPr marL="0" indent="0">
              <a:buNone/>
            </a:pPr>
            <a:endParaRPr lang="en-GB" sz="2400" dirty="0" smtClean="0"/>
          </a:p>
          <a:p>
            <a:r>
              <a:rPr lang="en-GB" sz="2400" dirty="0" err="1" smtClean="0"/>
              <a:t>Aggleton</a:t>
            </a:r>
            <a:r>
              <a:rPr lang="en-GB" sz="2400" dirty="0" smtClean="0"/>
              <a:t> et al. (2005): Amnesic patient with hippocampal damage but no damage to </a:t>
            </a:r>
            <a:r>
              <a:rPr lang="en-GB" sz="2400" dirty="0" err="1" smtClean="0"/>
              <a:t>perirhinal</a:t>
            </a:r>
            <a:r>
              <a:rPr lang="en-GB" sz="2400" dirty="0" smtClean="0"/>
              <a:t> cortex unable to perform as well as healthy controls on recognition tasks but was comparable in performance on familiarity tasks.   </a:t>
            </a:r>
            <a:endParaRPr lang="en-GB" sz="2400" dirty="0"/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4824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3489"/>
            <a:ext cx="7772400" cy="800911"/>
          </a:xfrm>
        </p:spPr>
        <p:txBody>
          <a:bodyPr/>
          <a:lstStyle/>
          <a:p>
            <a:r>
              <a:rPr lang="en-GB" sz="3600" dirty="0" smtClean="0"/>
              <a:t>Processing Components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958" y="1060315"/>
            <a:ext cx="8998084" cy="4114800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err="1" smtClean="0"/>
              <a:t>Cabeza</a:t>
            </a:r>
            <a:r>
              <a:rPr lang="en-GB" sz="2800" dirty="0" smtClean="0"/>
              <a:t> and </a:t>
            </a:r>
            <a:r>
              <a:rPr lang="en-GB" sz="2800" dirty="0" err="1" smtClean="0"/>
              <a:t>Moscovitch</a:t>
            </a:r>
            <a:r>
              <a:rPr lang="en-GB" sz="2800" dirty="0" smtClean="0"/>
              <a:t> (2013): also proposed a processing account of LTM.</a:t>
            </a:r>
          </a:p>
          <a:p>
            <a:pPr lvl="1"/>
            <a:r>
              <a:rPr lang="en-GB" sz="2400" dirty="0" smtClean="0"/>
              <a:t>Similar to Henke’s but more flexible</a:t>
            </a:r>
          </a:p>
          <a:p>
            <a:pPr lvl="1"/>
            <a:r>
              <a:rPr lang="en-GB" sz="2400" dirty="0" smtClean="0"/>
              <a:t>Proposes a number of processing components that can be combined &amp; re-combined for different learning requirements</a:t>
            </a:r>
          </a:p>
          <a:p>
            <a:pPr lvl="1"/>
            <a:r>
              <a:rPr lang="en-GB" sz="2400" dirty="0" smtClean="0"/>
              <a:t>Evidence comes from neuroimaging studies</a:t>
            </a:r>
          </a:p>
          <a:p>
            <a:pPr lvl="2"/>
            <a:r>
              <a:rPr lang="en-GB" sz="2000" dirty="0" smtClean="0"/>
              <a:t>Particularly the fact that “Brain regions attributed to one memory system can contribute to tasks associated with other memory systems” (Pg. 49).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50722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3491"/>
            <a:ext cx="7772400" cy="732816"/>
          </a:xfrm>
          <a:solidFill>
            <a:schemeClr val="bg1"/>
          </a:solidFill>
        </p:spPr>
        <p:txBody>
          <a:bodyPr/>
          <a:lstStyle/>
          <a:p>
            <a:r>
              <a:rPr lang="en-GB" sz="4000" dirty="0" smtClean="0"/>
              <a:t>Processing Accounts: Evaluation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276" y="846306"/>
            <a:ext cx="8852171" cy="5826867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smtClean="0"/>
              <a:t>Can help explain the neuroimaging evidence.</a:t>
            </a:r>
          </a:p>
          <a:p>
            <a:pPr marL="0" indent="0">
              <a:buNone/>
            </a:pPr>
            <a:endParaRPr lang="en-GB" sz="1200" dirty="0" smtClean="0"/>
          </a:p>
          <a:p>
            <a:r>
              <a:rPr lang="en-GB" sz="2800" dirty="0" smtClean="0"/>
              <a:t>Does not rigidly focus on the distinction between declarative and non-declarative systems. </a:t>
            </a:r>
          </a:p>
          <a:p>
            <a:pPr marL="0" indent="0">
              <a:buNone/>
            </a:pPr>
            <a:endParaRPr lang="en-GB" sz="1200" dirty="0" smtClean="0"/>
          </a:p>
          <a:p>
            <a:r>
              <a:rPr lang="en-GB" sz="2800" dirty="0" smtClean="0"/>
              <a:t>Better flexibility: can help explain why some tasks use different processes depending on the person and the study conditions.</a:t>
            </a:r>
          </a:p>
          <a:p>
            <a:pPr marL="0" indent="0">
              <a:buNone/>
            </a:pPr>
            <a:endParaRPr lang="en-GB" sz="1200" dirty="0" smtClean="0"/>
          </a:p>
          <a:p>
            <a:r>
              <a:rPr lang="en-GB" sz="2800" dirty="0" smtClean="0"/>
              <a:t>However, it does not always make specific predictions – can be “fuzzy”.</a:t>
            </a:r>
          </a:p>
          <a:p>
            <a:pPr marL="0" indent="0">
              <a:buNone/>
            </a:pPr>
            <a:endParaRPr lang="en-GB" sz="1200" dirty="0" smtClean="0"/>
          </a:p>
          <a:p>
            <a:r>
              <a:rPr lang="en-GB" sz="2800" dirty="0" smtClean="0"/>
              <a:t>Devising specific tests to examine its assumptions can be difficult.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99546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987" y="98322"/>
            <a:ext cx="8878529" cy="698091"/>
          </a:xfrm>
          <a:solidFill>
            <a:schemeClr val="bg1"/>
          </a:solidFill>
        </p:spPr>
        <p:txBody>
          <a:bodyPr/>
          <a:lstStyle/>
          <a:p>
            <a:r>
              <a:rPr lang="en-GB" sz="4000" dirty="0" smtClean="0"/>
              <a:t>Separate LTM systems: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987" y="884906"/>
            <a:ext cx="8878529" cy="5889520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smtClean="0"/>
              <a:t>Evidence for separate LTM systems also comes from the fact that different </a:t>
            </a:r>
            <a:r>
              <a:rPr lang="en-GB" sz="2800" i="1" dirty="0" smtClean="0"/>
              <a:t>types</a:t>
            </a:r>
            <a:r>
              <a:rPr lang="en-GB" sz="2800" dirty="0" smtClean="0"/>
              <a:t> of information can be forgotten from LTM and at differing rates:</a:t>
            </a:r>
          </a:p>
          <a:p>
            <a:endParaRPr lang="en-GB" sz="2800" dirty="0"/>
          </a:p>
          <a:p>
            <a:r>
              <a:rPr lang="en-GB" sz="2800" dirty="0" err="1" smtClean="0"/>
              <a:t>Baddeley</a:t>
            </a:r>
            <a:r>
              <a:rPr lang="en-GB" sz="2800" dirty="0" smtClean="0"/>
              <a:t> </a:t>
            </a:r>
            <a:r>
              <a:rPr lang="en-GB" sz="2800" dirty="0"/>
              <a:t>(</a:t>
            </a:r>
            <a:r>
              <a:rPr lang="en-GB" sz="2800" dirty="0" smtClean="0"/>
              <a:t>1997): </a:t>
            </a:r>
            <a:r>
              <a:rPr lang="en-GB" sz="2800" dirty="0"/>
              <a:t>forgetting rate </a:t>
            </a:r>
            <a:r>
              <a:rPr lang="en-GB" sz="2800" dirty="0" smtClean="0"/>
              <a:t>unusually </a:t>
            </a:r>
            <a:r>
              <a:rPr lang="en-GB" sz="2800" dirty="0"/>
              <a:t>slow for continuous motor skills e.g., riding a bike</a:t>
            </a:r>
            <a:r>
              <a:rPr lang="en-GB" sz="2800" dirty="0" smtClean="0"/>
              <a:t>.</a:t>
            </a:r>
          </a:p>
          <a:p>
            <a:r>
              <a:rPr lang="en-GB" sz="2800" dirty="0"/>
              <a:t>Most </a:t>
            </a:r>
            <a:r>
              <a:rPr lang="en-GB" sz="2800" dirty="0" smtClean="0"/>
              <a:t>research suggests forgetting </a:t>
            </a:r>
            <a:r>
              <a:rPr lang="en-GB" sz="2800" dirty="0"/>
              <a:t>is slower in implicit memory:</a:t>
            </a:r>
          </a:p>
          <a:p>
            <a:pPr lvl="1"/>
            <a:r>
              <a:rPr lang="en-GB" sz="2400" dirty="0"/>
              <a:t>Mitchell (2006): Ps shown pictures: 17 years later shown fragments of the pictures: still able to identify them.</a:t>
            </a:r>
          </a:p>
          <a:p>
            <a:pPr lvl="1"/>
            <a:r>
              <a:rPr lang="en-GB" sz="2400" dirty="0"/>
              <a:t>Suggests very good long-term implicit memory.</a:t>
            </a:r>
          </a:p>
          <a:p>
            <a:pPr lvl="1"/>
            <a:r>
              <a:rPr lang="en-GB" sz="2400" dirty="0"/>
              <a:t>Explicit memory was poor – some Ps didn’t even remember taking part in the study.</a:t>
            </a:r>
          </a:p>
          <a:p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5237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793315"/>
          </a:xfrm>
          <a:solidFill>
            <a:schemeClr val="bg1"/>
          </a:solidFill>
        </p:spPr>
        <p:txBody>
          <a:bodyPr/>
          <a:lstStyle/>
          <a:p>
            <a:r>
              <a:rPr lang="en-GB" sz="4000" dirty="0" smtClean="0"/>
              <a:t>Separate LTM systems: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40" y="768393"/>
            <a:ext cx="9037529" cy="5933964"/>
          </a:xfrm>
          <a:solidFill>
            <a:schemeClr val="bg1"/>
          </a:solidFill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Interference: </a:t>
            </a:r>
            <a:r>
              <a:rPr lang="en-GB" sz="2800" dirty="0" smtClean="0"/>
              <a:t>Ability </a:t>
            </a:r>
            <a:r>
              <a:rPr lang="en-GB" sz="2800" dirty="0"/>
              <a:t>to remember can be disrupted by what we have previously learned or by future learning</a:t>
            </a:r>
            <a:r>
              <a:rPr lang="en-GB" sz="2800" dirty="0" smtClean="0"/>
              <a:t>.</a:t>
            </a:r>
          </a:p>
          <a:p>
            <a:pPr lvl="1"/>
            <a:r>
              <a:rPr lang="en-GB" sz="2400" dirty="0" smtClean="0"/>
              <a:t>Interference </a:t>
            </a:r>
            <a:r>
              <a:rPr lang="en-GB" sz="2400" dirty="0"/>
              <a:t>by previous </a:t>
            </a:r>
            <a:r>
              <a:rPr lang="en-GB" sz="2400" dirty="0" smtClean="0"/>
              <a:t>memories: </a:t>
            </a:r>
            <a:r>
              <a:rPr lang="en-GB" sz="2400" b="1" dirty="0" smtClean="0"/>
              <a:t>proactive interference</a:t>
            </a:r>
            <a:endParaRPr lang="en-GB" sz="2400" dirty="0"/>
          </a:p>
          <a:p>
            <a:pPr lvl="1"/>
            <a:r>
              <a:rPr lang="en-GB" sz="2400" dirty="0"/>
              <a:t>Interference by later </a:t>
            </a:r>
            <a:r>
              <a:rPr lang="en-GB" sz="2400" dirty="0" smtClean="0"/>
              <a:t>learning: </a:t>
            </a:r>
            <a:r>
              <a:rPr lang="en-GB" sz="2400" b="1" dirty="0"/>
              <a:t>retroactive </a:t>
            </a:r>
            <a:r>
              <a:rPr lang="en-GB" sz="2400" b="1" dirty="0" smtClean="0"/>
              <a:t>interference</a:t>
            </a:r>
          </a:p>
          <a:p>
            <a:pPr lvl="1"/>
            <a:endParaRPr lang="en-GB" sz="2400" b="1" dirty="0"/>
          </a:p>
          <a:p>
            <a:r>
              <a:rPr lang="en-GB" sz="2800" dirty="0"/>
              <a:t>Proactive </a:t>
            </a:r>
            <a:r>
              <a:rPr lang="en-GB" sz="2800" dirty="0" smtClean="0"/>
              <a:t>Interference caused by:</a:t>
            </a:r>
            <a:endParaRPr lang="en-GB" sz="2800" dirty="0"/>
          </a:p>
          <a:p>
            <a:pPr lvl="1"/>
            <a:r>
              <a:rPr lang="en-GB" sz="2400" dirty="0"/>
              <a:t>Competition between correct </a:t>
            </a:r>
            <a:r>
              <a:rPr lang="en-GB" sz="2400" dirty="0" smtClean="0"/>
              <a:t>+ 1/more </a:t>
            </a:r>
            <a:r>
              <a:rPr lang="en-GB" sz="2400" dirty="0"/>
              <a:t>incorrect responses</a:t>
            </a:r>
          </a:p>
          <a:p>
            <a:pPr lvl="1"/>
            <a:r>
              <a:rPr lang="en-GB" sz="2400" dirty="0"/>
              <a:t>More competition when incorrect responses are associated with same stimulus as correct </a:t>
            </a:r>
            <a:r>
              <a:rPr lang="en-GB" sz="2400" dirty="0" smtClean="0"/>
              <a:t>response</a:t>
            </a:r>
          </a:p>
          <a:p>
            <a:pPr lvl="1"/>
            <a:endParaRPr lang="en-GB" sz="2400" dirty="0"/>
          </a:p>
          <a:p>
            <a:r>
              <a:rPr lang="en-GB" sz="2800" dirty="0"/>
              <a:t>Jacoby et al. (2001</a:t>
            </a:r>
            <a:r>
              <a:rPr lang="en-GB" sz="2800" dirty="0" smtClean="0"/>
              <a:t>): PI occurs </a:t>
            </a:r>
            <a:r>
              <a:rPr lang="en-GB" sz="2800" dirty="0"/>
              <a:t>for two reasons: </a:t>
            </a:r>
          </a:p>
          <a:p>
            <a:pPr lvl="1"/>
            <a:r>
              <a:rPr lang="en-GB" sz="2400" dirty="0"/>
              <a:t>Problems in retrieving the correct response (discriminability)</a:t>
            </a:r>
          </a:p>
          <a:p>
            <a:pPr lvl="1"/>
            <a:r>
              <a:rPr lang="en-GB" sz="2400" dirty="0" smtClean="0"/>
              <a:t>Strength </a:t>
            </a:r>
            <a:r>
              <a:rPr lang="en-GB" sz="2400" dirty="0"/>
              <a:t>of </a:t>
            </a:r>
            <a:r>
              <a:rPr lang="en-GB" sz="2400" dirty="0" smtClean="0"/>
              <a:t>initial incorrect response </a:t>
            </a:r>
            <a:r>
              <a:rPr lang="en-GB" sz="2400" dirty="0"/>
              <a:t>(bias or habit) </a:t>
            </a:r>
          </a:p>
          <a:p>
            <a:pPr lvl="1"/>
            <a:endParaRPr lang="en-GB" sz="2400" b="1" dirty="0" smtClean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32698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971" y="125261"/>
            <a:ext cx="8996820" cy="501040"/>
          </a:xfrm>
          <a:solidFill>
            <a:schemeClr val="bg1"/>
          </a:solidFill>
        </p:spPr>
        <p:txBody>
          <a:bodyPr/>
          <a:lstStyle/>
          <a:p>
            <a:r>
              <a:rPr lang="en-GB" sz="3400" dirty="0" smtClean="0"/>
              <a:t>Interference</a:t>
            </a:r>
            <a:endParaRPr lang="en-GB" sz="3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71" y="626301"/>
            <a:ext cx="8996820" cy="6100176"/>
          </a:xfrm>
          <a:solidFill>
            <a:schemeClr val="bg1"/>
          </a:solidFill>
        </p:spPr>
        <p:txBody>
          <a:bodyPr/>
          <a:lstStyle/>
          <a:p>
            <a:pPr marL="342900" lvl="1" indent="-342900">
              <a:buFontTx/>
              <a:buChar char="•"/>
            </a:pPr>
            <a:r>
              <a:rPr lang="en-GB" sz="2400" u="sng" dirty="0" err="1" smtClean="0"/>
              <a:t>Bäuml</a:t>
            </a:r>
            <a:r>
              <a:rPr lang="en-GB" sz="2400" u="sng" dirty="0" smtClean="0"/>
              <a:t> </a:t>
            </a:r>
            <a:r>
              <a:rPr lang="en-GB" sz="2400" u="sng" dirty="0"/>
              <a:t>&amp; </a:t>
            </a:r>
            <a:r>
              <a:rPr lang="en-GB" sz="2400" u="sng" dirty="0" err="1"/>
              <a:t>Kliegl</a:t>
            </a:r>
            <a:r>
              <a:rPr lang="en-GB" sz="2400" dirty="0"/>
              <a:t> (2013</a:t>
            </a:r>
            <a:r>
              <a:rPr lang="en-GB" sz="2400" dirty="0" smtClean="0"/>
              <a:t>): </a:t>
            </a:r>
            <a:r>
              <a:rPr lang="en-GB" sz="2400" dirty="0"/>
              <a:t>PI depends on retrieval processes – searching memory tends to be too broad – PI should be reduced if memory search is restricted to relevant items.</a:t>
            </a:r>
          </a:p>
          <a:p>
            <a:pPr lvl="1"/>
            <a:r>
              <a:rPr lang="en-GB" sz="2000" dirty="0" smtClean="0"/>
              <a:t>Ps presented with list(s) followed by free recall: 3 conditions: 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sz="2000" b="1" dirty="0" smtClean="0"/>
              <a:t>Remember </a:t>
            </a:r>
            <a:r>
              <a:rPr lang="en-GB" sz="2000" dirty="0" smtClean="0"/>
              <a:t>(PI condition):</a:t>
            </a:r>
            <a:r>
              <a:rPr lang="en-GB" sz="2000" b="1" dirty="0" smtClean="0"/>
              <a:t> </a:t>
            </a:r>
            <a:r>
              <a:rPr lang="en-GB" sz="2000" dirty="0" smtClean="0"/>
              <a:t>Ps told to learn 3 lists.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sz="2000" b="1" dirty="0" smtClean="0"/>
              <a:t>Forget</a:t>
            </a:r>
            <a:r>
              <a:rPr lang="en-GB" sz="2000" dirty="0" smtClean="0"/>
              <a:t>: Ps told to forget 1</a:t>
            </a:r>
            <a:r>
              <a:rPr lang="en-GB" sz="2000" baseline="30000" dirty="0" smtClean="0"/>
              <a:t>st</a:t>
            </a:r>
            <a:r>
              <a:rPr lang="en-GB" sz="2000" dirty="0" smtClean="0"/>
              <a:t> 2 lists before studying 3</a:t>
            </a:r>
            <a:r>
              <a:rPr lang="en-GB" sz="2000" baseline="30000" dirty="0" smtClean="0"/>
              <a:t>rd</a:t>
            </a:r>
            <a:r>
              <a:rPr lang="en-GB" sz="2000" dirty="0" smtClean="0"/>
              <a:t>  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sz="2000" b="1" dirty="0" smtClean="0"/>
              <a:t>Controls </a:t>
            </a:r>
            <a:r>
              <a:rPr lang="en-GB" sz="2000" dirty="0" smtClean="0"/>
              <a:t>(no PI): Learned and tested on only 1 list.</a:t>
            </a:r>
            <a:endParaRPr lang="en-GB" dirty="0" smtClean="0"/>
          </a:p>
          <a:p>
            <a:pPr lvl="1"/>
            <a:r>
              <a:rPr lang="en-GB" sz="2400" dirty="0" smtClean="0"/>
              <a:t>Findings: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dirty="0" smtClean="0"/>
              <a:t>Remember = </a:t>
            </a:r>
            <a:r>
              <a:rPr lang="en-GB" dirty="0"/>
              <a:t>Recalled </a:t>
            </a:r>
            <a:r>
              <a:rPr lang="en-GB" dirty="0" smtClean="0"/>
              <a:t>41% </a:t>
            </a:r>
            <a:r>
              <a:rPr lang="en-GB" dirty="0"/>
              <a:t>of </a:t>
            </a:r>
            <a:r>
              <a:rPr lang="en-GB" dirty="0" smtClean="0"/>
              <a:t>words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dirty="0" smtClean="0"/>
              <a:t>Forget = Recalled 68% of words 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dirty="0" smtClean="0"/>
              <a:t>Controls = Recalled </a:t>
            </a:r>
            <a:r>
              <a:rPr lang="en-GB" dirty="0"/>
              <a:t>68% of </a:t>
            </a:r>
            <a:r>
              <a:rPr lang="en-GB" dirty="0" smtClean="0"/>
              <a:t>words</a:t>
            </a:r>
          </a:p>
          <a:p>
            <a:pPr marL="971550" lvl="1" indent="-457200"/>
            <a:r>
              <a:rPr lang="en-GB" sz="2400" dirty="0" smtClean="0"/>
              <a:t>Conclusion: </a:t>
            </a:r>
          </a:p>
          <a:p>
            <a:pPr marL="1371600" lvl="2" indent="-457200"/>
            <a:r>
              <a:rPr lang="en-GB" dirty="0" smtClean="0"/>
              <a:t>Instruction to forget 1</a:t>
            </a:r>
            <a:r>
              <a:rPr lang="en-GB" baseline="30000" dirty="0" smtClean="0"/>
              <a:t>st</a:t>
            </a:r>
            <a:r>
              <a:rPr lang="en-GB" dirty="0" smtClean="0"/>
              <a:t> 2 lists meant it was easier for Ps to limit retrieval effort on 3</a:t>
            </a:r>
            <a:r>
              <a:rPr lang="en-GB" baseline="30000" dirty="0" smtClean="0"/>
              <a:t>rd</a:t>
            </a:r>
            <a:r>
              <a:rPr lang="en-GB" dirty="0" smtClean="0"/>
              <a:t> list.  </a:t>
            </a:r>
            <a:endParaRPr lang="en-GB" dirty="0"/>
          </a:p>
          <a:p>
            <a:pPr marL="914400" lvl="2" indent="0">
              <a:buNone/>
            </a:pPr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Right Brace 3"/>
          <p:cNvSpPr/>
          <p:nvPr/>
        </p:nvSpPr>
        <p:spPr bwMode="auto">
          <a:xfrm>
            <a:off x="5937337" y="4214742"/>
            <a:ext cx="563671" cy="876822"/>
          </a:xfrm>
          <a:prstGeom prst="rightBrace">
            <a:avLst>
              <a:gd name="adj1" fmla="val 10294"/>
              <a:gd name="adj2" fmla="val 50000"/>
            </a:avLst>
          </a:prstGeom>
          <a:solidFill>
            <a:schemeClr val="bg1"/>
          </a:solidFill>
          <a:ln w="38100" cap="flat" cmpd="sng" algn="ctr">
            <a:solidFill>
              <a:schemeClr val="accent6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569901" y="4214742"/>
            <a:ext cx="1202498" cy="1015663"/>
          </a:xfrm>
          <a:prstGeom prst="rect">
            <a:avLst/>
          </a:prstGeom>
          <a:noFill/>
          <a:ln w="381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Similar speed of retrieval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82227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96033"/>
            <a:ext cx="7772400" cy="830893"/>
          </a:xfrm>
        </p:spPr>
        <p:txBody>
          <a:bodyPr/>
          <a:lstStyle/>
          <a:p>
            <a:r>
              <a:rPr lang="en-GB" sz="4000" dirty="0" smtClean="0"/>
              <a:t>Interference 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654" y="816280"/>
            <a:ext cx="8909137" cy="5809988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smtClean="0"/>
              <a:t>Retroactive Interference (RI)</a:t>
            </a:r>
          </a:p>
          <a:p>
            <a:pPr lvl="1"/>
            <a:r>
              <a:rPr lang="en-GB" sz="2400" dirty="0" smtClean="0"/>
              <a:t>Evidence comes from research on Bilinguals</a:t>
            </a:r>
          </a:p>
          <a:p>
            <a:pPr lvl="1"/>
            <a:r>
              <a:rPr lang="en-GB" sz="2400" dirty="0" err="1" smtClean="0"/>
              <a:t>Misra</a:t>
            </a:r>
            <a:r>
              <a:rPr lang="en-GB" sz="2400" dirty="0" smtClean="0"/>
              <a:t> et al. (2012): Studied Ps with native language Chinese, 2</a:t>
            </a:r>
            <a:r>
              <a:rPr lang="en-GB" sz="2400" baseline="30000" dirty="0" smtClean="0"/>
              <a:t>nd</a:t>
            </a:r>
            <a:r>
              <a:rPr lang="en-GB" sz="2400" dirty="0" smtClean="0"/>
              <a:t> language English.</a:t>
            </a:r>
          </a:p>
          <a:p>
            <a:pPr lvl="2"/>
            <a:r>
              <a:rPr lang="en-GB" dirty="0" smtClean="0"/>
              <a:t>Ps named pictures in Chinese more slowly if they had previously named the same pictures in English.</a:t>
            </a:r>
          </a:p>
          <a:p>
            <a:pPr lvl="2"/>
            <a:r>
              <a:rPr lang="en-GB" dirty="0" smtClean="0"/>
              <a:t>ERPs suggested Ps were inhibiting English names whilst naming the pictures in Chinese.</a:t>
            </a:r>
          </a:p>
          <a:p>
            <a:pPr marL="914400" lvl="2" indent="0">
              <a:buNone/>
            </a:pPr>
            <a:endParaRPr lang="en-GB" sz="1600" dirty="0"/>
          </a:p>
          <a:p>
            <a:pPr lvl="1"/>
            <a:r>
              <a:rPr lang="en-GB" dirty="0" err="1" smtClean="0"/>
              <a:t>Lustig</a:t>
            </a:r>
            <a:r>
              <a:rPr lang="en-GB" dirty="0" smtClean="0"/>
              <a:t> et al. (2004) argued that in pair-association learning RI is due to strength of incorrect response as oppose to the incorrect response being highly accessible.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0572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08559"/>
            <a:ext cx="7772400" cy="868471"/>
          </a:xfrm>
          <a:solidFill>
            <a:schemeClr val="bg1"/>
          </a:solidFill>
        </p:spPr>
        <p:txBody>
          <a:bodyPr/>
          <a:lstStyle/>
          <a:p>
            <a:r>
              <a:rPr lang="en-GB" sz="4000" dirty="0" smtClean="0"/>
              <a:t>Evaluation of Interference Theory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602" y="977029"/>
            <a:ext cx="8934189" cy="5749447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 smtClean="0"/>
              <a:t>Strong </a:t>
            </a:r>
            <a:r>
              <a:rPr lang="en-GB" sz="2800" dirty="0"/>
              <a:t>evidence for both </a:t>
            </a:r>
            <a:r>
              <a:rPr lang="en-GB" sz="2800" dirty="0" smtClean="0"/>
              <a:t>PI &amp; RI.</a:t>
            </a:r>
            <a:endParaRPr lang="en-GB" sz="2800" dirty="0"/>
          </a:p>
          <a:p>
            <a:r>
              <a:rPr lang="en-GB" sz="2800" dirty="0" smtClean="0"/>
              <a:t>However: Most </a:t>
            </a:r>
            <a:r>
              <a:rPr lang="en-GB" sz="2800" dirty="0"/>
              <a:t>research </a:t>
            </a:r>
            <a:r>
              <a:rPr lang="en-GB" sz="2800" dirty="0" smtClean="0"/>
              <a:t>based </a:t>
            </a:r>
            <a:r>
              <a:rPr lang="en-GB" sz="2800" dirty="0"/>
              <a:t>on the probably incorrect assumption that individuals </a:t>
            </a:r>
            <a:r>
              <a:rPr lang="en-GB" sz="2800" i="1" dirty="0"/>
              <a:t>passively</a:t>
            </a:r>
            <a:r>
              <a:rPr lang="en-GB" sz="2800" dirty="0"/>
              <a:t> allow themselves to suffer from interference. </a:t>
            </a:r>
          </a:p>
          <a:p>
            <a:pPr lvl="1"/>
            <a:r>
              <a:rPr lang="en-GB" sz="2400" dirty="0"/>
              <a:t>Kane and Engle (2000</a:t>
            </a:r>
            <a:r>
              <a:rPr lang="en-GB" sz="2400" dirty="0" smtClean="0"/>
              <a:t>): </a:t>
            </a:r>
            <a:r>
              <a:rPr lang="en-GB" sz="2400" dirty="0"/>
              <a:t>individuals with high attentional or working-memory capacity would be better able to resist proactive interference unless they were performing an </a:t>
            </a:r>
            <a:r>
              <a:rPr lang="en-GB" sz="2400" dirty="0" err="1"/>
              <a:t>attentionally</a:t>
            </a:r>
            <a:r>
              <a:rPr lang="en-GB" sz="2400" dirty="0"/>
              <a:t> demanding task at the same time as the learning task.</a:t>
            </a:r>
          </a:p>
          <a:p>
            <a:r>
              <a:rPr lang="en-GB" sz="2800" dirty="0"/>
              <a:t>Anderson (2003) argued for the role of control mechanisms, which allow us to select certain memories whilst inhibiting others. </a:t>
            </a:r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565969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2544" y="98831"/>
            <a:ext cx="8458200" cy="780789"/>
          </a:xfrm>
          <a:solidFill>
            <a:schemeClr val="bg1"/>
          </a:solidFill>
        </p:spPr>
        <p:txBody>
          <a:bodyPr/>
          <a:lstStyle/>
          <a:p>
            <a:r>
              <a:rPr lang="en-GB" sz="4000" dirty="0"/>
              <a:t>Evaluation of Interference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602" y="997501"/>
            <a:ext cx="8884085" cy="4341414"/>
          </a:xfrm>
          <a:solidFill>
            <a:schemeClr val="bg1"/>
          </a:solidFill>
        </p:spPr>
        <p:txBody>
          <a:bodyPr/>
          <a:lstStyle/>
          <a:p>
            <a:r>
              <a:rPr lang="en-GB" sz="2800" dirty="0"/>
              <a:t>Research is limited in several ways: </a:t>
            </a:r>
          </a:p>
          <a:p>
            <a:pPr lvl="1"/>
            <a:r>
              <a:rPr lang="en-GB" sz="2400" dirty="0"/>
              <a:t>Few studies of processes used to minimise interference.</a:t>
            </a:r>
          </a:p>
          <a:p>
            <a:pPr lvl="1"/>
            <a:r>
              <a:rPr lang="en-GB" sz="2400" dirty="0" smtClean="0"/>
              <a:t>Theory </a:t>
            </a:r>
            <a:r>
              <a:rPr lang="en-GB" sz="2400" dirty="0"/>
              <a:t>largely ignores the role of inhibitory processes.</a:t>
            </a:r>
          </a:p>
          <a:p>
            <a:pPr lvl="1"/>
            <a:r>
              <a:rPr lang="en-GB" sz="2400" dirty="0"/>
              <a:t>Implicit memory information is lacking.</a:t>
            </a:r>
          </a:p>
          <a:p>
            <a:pPr lvl="1"/>
            <a:r>
              <a:rPr lang="en-GB" sz="2400" dirty="0"/>
              <a:t>Special (non-real-life) conditions are needed to see substantial interference.</a:t>
            </a:r>
          </a:p>
          <a:p>
            <a:pPr lvl="1"/>
            <a:r>
              <a:rPr lang="en-GB" sz="2400" dirty="0"/>
              <a:t>Associations learned outside the lab seem less liable to interference than those learned inside.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971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2718"/>
            <a:ext cx="7772400" cy="705632"/>
          </a:xfrm>
          <a:solidFill>
            <a:schemeClr val="bg1"/>
          </a:solidFill>
        </p:spPr>
        <p:txBody>
          <a:bodyPr/>
          <a:lstStyle/>
          <a:p>
            <a:r>
              <a:rPr lang="en-GB" sz="4000" dirty="0" smtClean="0"/>
              <a:t>Other forms of forgetting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821" y="768350"/>
            <a:ext cx="8988358" cy="5875641"/>
          </a:xfrm>
          <a:solidFill>
            <a:schemeClr val="bg1"/>
          </a:solidFill>
        </p:spPr>
        <p:txBody>
          <a:bodyPr/>
          <a:lstStyle/>
          <a:p>
            <a:r>
              <a:rPr lang="en-GB" sz="2400" dirty="0"/>
              <a:t>Motivated </a:t>
            </a:r>
            <a:r>
              <a:rPr lang="en-GB" sz="2400" dirty="0" smtClean="0"/>
              <a:t>forgetting: Think/no-think (Anderson &amp; Green, 2001)</a:t>
            </a:r>
            <a:endParaRPr lang="en-GB" sz="2400" dirty="0"/>
          </a:p>
          <a:p>
            <a:r>
              <a:rPr lang="en-GB" sz="2400" dirty="0" smtClean="0"/>
              <a:t>Cue-dependant forgetting (</a:t>
            </a:r>
            <a:r>
              <a:rPr lang="en-GB" sz="2400" dirty="0" err="1" smtClean="0"/>
              <a:t>Tulving</a:t>
            </a:r>
            <a:r>
              <a:rPr lang="en-GB" sz="2400" dirty="0" smtClean="0"/>
              <a:t> &amp; </a:t>
            </a:r>
            <a:r>
              <a:rPr lang="en-GB" altLang="en-US" sz="2400" dirty="0" err="1" smtClean="0"/>
              <a:t>Psotka</a:t>
            </a:r>
            <a:r>
              <a:rPr lang="en-GB" altLang="en-US" sz="2400" dirty="0" smtClean="0"/>
              <a:t>, 1971).</a:t>
            </a:r>
          </a:p>
          <a:p>
            <a:pPr marL="342900" lvl="2" indent="-342900"/>
            <a:r>
              <a:rPr lang="en-GB" dirty="0" smtClean="0"/>
              <a:t>State-dependant forgetting (</a:t>
            </a:r>
            <a:r>
              <a:rPr lang="en-GB" dirty="0" err="1"/>
              <a:t>Eich,et</a:t>
            </a:r>
            <a:r>
              <a:rPr lang="en-GB" dirty="0"/>
              <a:t> </a:t>
            </a:r>
            <a:r>
              <a:rPr lang="en-GB" dirty="0" smtClean="0"/>
              <a:t>al., 1975; </a:t>
            </a:r>
            <a:r>
              <a:rPr lang="en-GB" dirty="0" err="1" smtClean="0"/>
              <a:t>Schab</a:t>
            </a:r>
            <a:r>
              <a:rPr lang="en-GB" dirty="0"/>
              <a:t>, 1990</a:t>
            </a:r>
            <a:r>
              <a:rPr lang="en-GB" dirty="0" smtClean="0"/>
              <a:t>)</a:t>
            </a:r>
          </a:p>
          <a:p>
            <a:pPr marL="342900" lvl="2" indent="-342900"/>
            <a:r>
              <a:rPr lang="en-GB" dirty="0" smtClean="0"/>
              <a:t>Context-dependant forgetting (Godden </a:t>
            </a:r>
            <a:r>
              <a:rPr lang="en-GB" dirty="0"/>
              <a:t>&amp; </a:t>
            </a:r>
            <a:r>
              <a:rPr lang="en-GB" dirty="0" err="1" smtClean="0"/>
              <a:t>Baddeley</a:t>
            </a:r>
            <a:r>
              <a:rPr lang="en-GB" dirty="0" smtClean="0"/>
              <a:t>, 1975)</a:t>
            </a:r>
          </a:p>
          <a:p>
            <a:pPr marL="342900" lvl="2" indent="-342900"/>
            <a:r>
              <a:rPr lang="en-GB" dirty="0" smtClean="0"/>
              <a:t>Encoding specificity: Evidence from brain-imaging studies:</a:t>
            </a:r>
          </a:p>
          <a:p>
            <a:pPr lvl="1"/>
            <a:r>
              <a:rPr lang="en-GB" sz="2400" dirty="0" smtClean="0"/>
              <a:t>Park </a:t>
            </a:r>
            <a:r>
              <a:rPr lang="en-GB" sz="2400" dirty="0"/>
              <a:t>&amp; </a:t>
            </a:r>
            <a:r>
              <a:rPr lang="en-GB" sz="2400" dirty="0" err="1"/>
              <a:t>Rugg</a:t>
            </a:r>
            <a:r>
              <a:rPr lang="en-GB" sz="2400" dirty="0"/>
              <a:t> (2008): Ps presented with pictures &amp; words.</a:t>
            </a:r>
          </a:p>
          <a:p>
            <a:pPr lvl="1"/>
            <a:r>
              <a:rPr lang="en-GB" sz="2400" dirty="0"/>
              <a:t>Each item tested with congruent (word-word) or incongruent (word-picture) </a:t>
            </a:r>
            <a:r>
              <a:rPr lang="en-GB" sz="2400" dirty="0" smtClean="0"/>
              <a:t>cue: memory </a:t>
            </a:r>
            <a:r>
              <a:rPr lang="en-GB" sz="2400" dirty="0"/>
              <a:t>better in </a:t>
            </a:r>
            <a:r>
              <a:rPr lang="en-GB" sz="2400" dirty="0" smtClean="0"/>
              <a:t>congruent</a:t>
            </a:r>
          </a:p>
          <a:p>
            <a:pPr lvl="1"/>
            <a:r>
              <a:rPr lang="en-GB" sz="2400" dirty="0" smtClean="0"/>
              <a:t>Brain </a:t>
            </a:r>
            <a:r>
              <a:rPr lang="en-GB" sz="2400" dirty="0"/>
              <a:t>activity </a:t>
            </a:r>
            <a:r>
              <a:rPr lang="en-GB" sz="2400" dirty="0" smtClean="0"/>
              <a:t>analysed </a:t>
            </a:r>
            <a:r>
              <a:rPr lang="en-GB" sz="2400" dirty="0"/>
              <a:t>at learning for items that were subsequently </a:t>
            </a:r>
            <a:r>
              <a:rPr lang="en-GB" sz="2400" dirty="0" smtClean="0"/>
              <a:t>recognised: Areas </a:t>
            </a:r>
            <a:r>
              <a:rPr lang="en-GB" sz="2400" dirty="0"/>
              <a:t>of brain active for processing words or pictures important for successful recognition if cued with word or picture at test </a:t>
            </a:r>
            <a:endParaRPr lang="en-GB" sz="2400" dirty="0" smtClean="0"/>
          </a:p>
          <a:p>
            <a:pPr lvl="1"/>
            <a:r>
              <a:rPr lang="en-GB" sz="2400" dirty="0" smtClean="0"/>
              <a:t>Processing </a:t>
            </a:r>
            <a:r>
              <a:rPr lang="en-GB" sz="2400" dirty="0"/>
              <a:t>at learning should be similar to that at </a:t>
            </a:r>
            <a:r>
              <a:rPr lang="en-GB" sz="2400" dirty="0" smtClean="0"/>
              <a:t>retrieval. </a:t>
            </a:r>
            <a:endParaRPr lang="en-GB" sz="2400" dirty="0"/>
          </a:p>
          <a:p>
            <a:pPr marL="800100" lvl="3" indent="-342900"/>
            <a:endParaRPr lang="en-GB" sz="2400" dirty="0"/>
          </a:p>
          <a:p>
            <a:endParaRPr lang="en-GB" sz="2400" dirty="0" smtClean="0"/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400" dirty="0" smtClean="0"/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3312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685800" y="84307"/>
            <a:ext cx="7772400" cy="761999"/>
          </a:xfrm>
          <a:solidFill>
            <a:schemeClr val="bg1"/>
          </a:solidFill>
        </p:spPr>
        <p:txBody>
          <a:bodyPr/>
          <a:lstStyle/>
          <a:p>
            <a:r>
              <a:rPr lang="en-GB" altLang="en-US" sz="4000" dirty="0" smtClean="0"/>
              <a:t>Long term memory: Summary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700" y="953311"/>
            <a:ext cx="8909929" cy="5752289"/>
          </a:xfrm>
          <a:solidFill>
            <a:schemeClr val="bg1"/>
          </a:solidFill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800" dirty="0" smtClean="0"/>
              <a:t>Structure and process in memory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sz="1600" dirty="0" smtClean="0"/>
          </a:p>
          <a:p>
            <a:pPr>
              <a:lnSpc>
                <a:spcPct val="80000"/>
              </a:lnSpc>
            </a:pPr>
            <a:r>
              <a:rPr lang="en-GB" altLang="en-US" sz="2800" dirty="0" smtClean="0"/>
              <a:t>What do we mean by ‘structures’ in memory?</a:t>
            </a:r>
            <a:endParaRPr lang="en-GB" altLang="en-US" sz="2500" dirty="0" smtClean="0"/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Neurological basis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Fragmenting functional components of memory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sz="1600" dirty="0" smtClean="0"/>
          </a:p>
          <a:p>
            <a:pPr>
              <a:lnSpc>
                <a:spcPct val="80000"/>
              </a:lnSpc>
            </a:pPr>
            <a:r>
              <a:rPr lang="en-GB" altLang="en-US" sz="2800" dirty="0" smtClean="0"/>
              <a:t>‘Process’ in memory?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Active processing in memory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Processing of information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sz="1600" dirty="0" smtClean="0"/>
          </a:p>
          <a:p>
            <a:pPr>
              <a:lnSpc>
                <a:spcPct val="80000"/>
              </a:lnSpc>
            </a:pPr>
            <a:r>
              <a:rPr lang="en-GB" altLang="en-US" sz="2800" dirty="0" smtClean="0"/>
              <a:t>Marr indicates how we can make descriptions at different levels: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Hardware (structural/neurological)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Computational (processes)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Both levels of description can add something and may be present in a model</a:t>
            </a:r>
          </a:p>
          <a:p>
            <a:pPr lvl="1">
              <a:lnSpc>
                <a:spcPct val="80000"/>
              </a:lnSpc>
            </a:pPr>
            <a:endParaRPr lang="en-GB" altLang="en-US" sz="2200" dirty="0" smtClean="0"/>
          </a:p>
        </p:txBody>
      </p:sp>
    </p:spTree>
    <p:extLst>
      <p:ext uri="{BB962C8B-B14F-4D97-AF65-F5344CB8AC3E}">
        <p14:creationId xmlns:p14="http://schemas.microsoft.com/office/powerpoint/2010/main" val="353808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6345" y="94034"/>
            <a:ext cx="7772400" cy="810639"/>
          </a:xfrm>
          <a:solidFill>
            <a:schemeClr val="bg1"/>
          </a:solidFill>
        </p:spPr>
        <p:txBody>
          <a:bodyPr/>
          <a:lstStyle/>
          <a:p>
            <a:r>
              <a:rPr lang="en-GB" dirty="0" smtClean="0"/>
              <a:t>Long term memory: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643" y="982494"/>
            <a:ext cx="8891079" cy="5749046"/>
          </a:xfrm>
          <a:solidFill>
            <a:schemeClr val="bg1"/>
          </a:solidFill>
        </p:spPr>
        <p:txBody>
          <a:bodyPr/>
          <a:lstStyle/>
          <a:p>
            <a:r>
              <a:rPr lang="en-GB" altLang="en-US" sz="2800" dirty="0"/>
              <a:t>Structure and process in LTM:</a:t>
            </a:r>
          </a:p>
          <a:p>
            <a:r>
              <a:rPr lang="en-GB" altLang="en-US" sz="2800" dirty="0"/>
              <a:t>Can depict different types of LTM:</a:t>
            </a:r>
          </a:p>
          <a:p>
            <a:pPr lvl="1"/>
            <a:r>
              <a:rPr lang="en-GB" altLang="en-US" sz="2400" dirty="0"/>
              <a:t>E.g. episodic, semantic, procedural</a:t>
            </a:r>
          </a:p>
          <a:p>
            <a:pPr lvl="1"/>
            <a:r>
              <a:rPr lang="en-GB" altLang="en-US" sz="2400" dirty="0"/>
              <a:t>More ‘structural’ emphasis</a:t>
            </a:r>
          </a:p>
          <a:p>
            <a:pPr lvl="1"/>
            <a:r>
              <a:rPr lang="en-GB" altLang="en-US" sz="2400" dirty="0"/>
              <a:t>And correlated search for brain regions </a:t>
            </a:r>
            <a:r>
              <a:rPr lang="en-GB" altLang="en-US" sz="2400" dirty="0" smtClean="0"/>
              <a:t>involved</a:t>
            </a:r>
          </a:p>
          <a:p>
            <a:pPr lvl="1"/>
            <a:r>
              <a:rPr lang="en-GB" altLang="en-US" sz="2400" dirty="0" smtClean="0"/>
              <a:t>Also, the type of forgetting used as evidence for depicting different types of LTM.</a:t>
            </a:r>
          </a:p>
          <a:p>
            <a:pPr marL="457200" lvl="1" indent="0">
              <a:buNone/>
            </a:pPr>
            <a:endParaRPr lang="en-GB" altLang="en-US" sz="1600" dirty="0" smtClean="0"/>
          </a:p>
          <a:p>
            <a:pPr lvl="1"/>
            <a:r>
              <a:rPr lang="en-GB" altLang="en-US" sz="2400" dirty="0" smtClean="0"/>
              <a:t>More recent emphasis on processing-based theoretical accounts.</a:t>
            </a:r>
          </a:p>
          <a:p>
            <a:pPr lvl="2"/>
            <a:r>
              <a:rPr lang="en-GB" altLang="en-US" sz="2200" dirty="0" smtClean="0"/>
              <a:t>However, these are not without their limitations and perhaps the traditional memory systems approach could be developed to account for most of the relevant findings. </a:t>
            </a:r>
          </a:p>
          <a:p>
            <a:pPr lvl="1"/>
            <a:endParaRPr lang="en-GB" sz="2400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6940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96646"/>
            <a:ext cx="7772400" cy="1143000"/>
          </a:xfrm>
        </p:spPr>
        <p:txBody>
          <a:bodyPr/>
          <a:lstStyle/>
          <a:p>
            <a:r>
              <a:rPr lang="en-GB" dirty="0" smtClean="0"/>
              <a:t>Next Week….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420762"/>
            <a:ext cx="8143568" cy="4114800"/>
          </a:xfrm>
        </p:spPr>
        <p:txBody>
          <a:bodyPr/>
          <a:lstStyle/>
          <a:p>
            <a:r>
              <a:rPr lang="en-GB" dirty="0" smtClean="0"/>
              <a:t>Concepts, Categorisation, and Schema</a:t>
            </a:r>
            <a:endParaRPr lang="en-GB" dirty="0" smtClean="0"/>
          </a:p>
          <a:p>
            <a:endParaRPr lang="en-GB" dirty="0"/>
          </a:p>
          <a:p>
            <a:r>
              <a:rPr lang="en-GB" b="1" u="sng" dirty="0" smtClean="0"/>
              <a:t>Essential Reading:</a:t>
            </a:r>
          </a:p>
          <a:p>
            <a:pPr marL="0" indent="0">
              <a:buNone/>
            </a:pPr>
            <a:r>
              <a:rPr lang="en-GB" dirty="0"/>
              <a:t>Eysenck, M. W., &amp; Keane, M. T. </a:t>
            </a: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Cognitive </a:t>
            </a:r>
            <a:r>
              <a:rPr lang="en-GB" i="1" dirty="0"/>
              <a:t>psychology: </a:t>
            </a:r>
            <a:r>
              <a:rPr lang="en-GB" b="1" dirty="0" smtClean="0"/>
              <a:t>Chapter 7.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7856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1275</TotalTime>
  <Words>3650</Words>
  <Application>Microsoft Office PowerPoint</Application>
  <PresentationFormat>On-screen Show (4:3)</PresentationFormat>
  <Paragraphs>386</Paragraphs>
  <Slides>45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45</vt:i4>
      </vt:variant>
    </vt:vector>
  </HeadingPairs>
  <TitlesOfParts>
    <vt:vector size="53" baseType="lpstr">
      <vt:lpstr>MS PGothic</vt:lpstr>
      <vt:lpstr>MS PGothic</vt:lpstr>
      <vt:lpstr>Arial</vt:lpstr>
      <vt:lpstr>Calibri</vt:lpstr>
      <vt:lpstr>Times</vt:lpstr>
      <vt:lpstr>Wingdings</vt:lpstr>
      <vt:lpstr>Blank Presentation</vt:lpstr>
      <vt:lpstr>1_Blank Presentation</vt:lpstr>
      <vt:lpstr>Lecture 5: Long-Term Memory  Dr Kate Williams </vt:lpstr>
      <vt:lpstr>Essential Reading!!!!</vt:lpstr>
      <vt:lpstr>Additional Reading:</vt:lpstr>
      <vt:lpstr>Long-Term Memory</vt:lpstr>
      <vt:lpstr>LTM</vt:lpstr>
      <vt:lpstr>Long-Term Memory</vt:lpstr>
      <vt:lpstr>Long-Term Memory</vt:lpstr>
      <vt:lpstr>Long-Term Memory</vt:lpstr>
      <vt:lpstr>Long-Term Memory</vt:lpstr>
      <vt:lpstr>Long-Term Memory</vt:lpstr>
      <vt:lpstr>Memory</vt:lpstr>
      <vt:lpstr>Long-Term Memory</vt:lpstr>
      <vt:lpstr>Encoding  Storage  Retrieval</vt:lpstr>
      <vt:lpstr>Given that the type of information we can remember differs and the way in which we can retrieve information differs, what empirical evidence is there to suggest that Long-Term Memory is more than a single construct?</vt:lpstr>
      <vt:lpstr>Evidence for different LTM systems?</vt:lpstr>
      <vt:lpstr>Famous Case Study </vt:lpstr>
      <vt:lpstr>Episodic vs. Semantic memory: Evidence from brain-damaged patients </vt:lpstr>
      <vt:lpstr>However:</vt:lpstr>
      <vt:lpstr>Episodic vs. Semantic memory:  Evidence from Retrograde Amnesia</vt:lpstr>
      <vt:lpstr>Consolidation </vt:lpstr>
      <vt:lpstr>Consolidation: Evidence</vt:lpstr>
      <vt:lpstr>Alternative theory</vt:lpstr>
      <vt:lpstr>Episodic vs. Semantic memory: Evidence from brain-damaged patients</vt:lpstr>
      <vt:lpstr>Evidence from Amnesia</vt:lpstr>
      <vt:lpstr>Evidence for separate LTM systems: Procedural Memory</vt:lpstr>
      <vt:lpstr>Evaluation: Declarative vs. Procedural </vt:lpstr>
      <vt:lpstr>What does this tell us?...</vt:lpstr>
      <vt:lpstr>Implicit vs. Explicit distinction?</vt:lpstr>
      <vt:lpstr>Alternative accounts:</vt:lpstr>
      <vt:lpstr>Comparison between Traditional System account and Processing account: </vt:lpstr>
      <vt:lpstr>Evidence to support Processing Accounts of LTM</vt:lpstr>
      <vt:lpstr>Evidence to support Processing Accounts of LTM</vt:lpstr>
      <vt:lpstr>Evidence to support Processing Accounts of LTM</vt:lpstr>
      <vt:lpstr>Processing Components</vt:lpstr>
      <vt:lpstr>Processing Accounts: Evaluation</vt:lpstr>
      <vt:lpstr>Separate LTM systems:</vt:lpstr>
      <vt:lpstr>Separate LTM systems:</vt:lpstr>
      <vt:lpstr>Interference</vt:lpstr>
      <vt:lpstr>Interference </vt:lpstr>
      <vt:lpstr>Evaluation of Interference Theory</vt:lpstr>
      <vt:lpstr>Evaluation of Interference Theory</vt:lpstr>
      <vt:lpstr>Other forms of forgetting</vt:lpstr>
      <vt:lpstr>Long term memory: Summary </vt:lpstr>
      <vt:lpstr>Long term memory: Summary</vt:lpstr>
      <vt:lpstr>Next Week….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 6: Long-Term Memory  Dr Kate Williams</dc:title>
  <dc:creator>Kate Williams</dc:creator>
  <cp:lastModifiedBy>Kate Williams</cp:lastModifiedBy>
  <cp:revision>67</cp:revision>
  <dcterms:created xsi:type="dcterms:W3CDTF">2016-03-04T10:50:21Z</dcterms:created>
  <dcterms:modified xsi:type="dcterms:W3CDTF">2018-02-12T17:04:16Z</dcterms:modified>
</cp:coreProperties>
</file>