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8" r:id="rId12"/>
    <p:sldId id="269" r:id="rId13"/>
    <p:sldId id="270" r:id="rId14"/>
    <p:sldId id="271" r:id="rId15"/>
    <p:sldId id="272" r:id="rId16"/>
    <p:sldId id="273" r:id="rId17"/>
    <p:sldId id="274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5" d="100"/>
          <a:sy n="85" d="100"/>
        </p:scale>
        <p:origin x="56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Initial access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E6E74E"/>
              </a:solidFill>
              <a:ln w="25400" cap="flat">
                <a:solidFill>
                  <a:srgbClr val="262626"/>
                </a:solidFill>
                <a:prstDash val="solid"/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7877-4DA5-B396-A2CBBD1FD331}"/>
              </c:ext>
            </c:extLst>
          </c:dPt>
          <c:dPt>
            <c:idx val="1"/>
            <c:bubble3D val="0"/>
            <c:spPr>
              <a:solidFill>
                <a:srgbClr val="9A9A9A"/>
              </a:solidFill>
              <a:ln w="25400" cap="flat">
                <a:solidFill>
                  <a:srgbClr val="262626"/>
                </a:solidFill>
                <a:prstDash val="solid"/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7877-4DA5-B396-A2CBBD1FD331}"/>
              </c:ext>
            </c:extLst>
          </c:dPt>
          <c:dLbls>
            <c:dLbl>
              <c:idx val="0"/>
              <c:numFmt formatCode="0&quot;%&quot;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1E1E1E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877-4DA5-B396-A2CBBD1FD331}"/>
                </c:ext>
              </c:extLst>
            </c:dLbl>
            <c:dLbl>
              <c:idx val="1"/>
              <c:numFmt formatCode="0&quot;%&quot;" sourceLinked="0"/>
              <c:spPr/>
              <c:txPr>
                <a:bodyPr/>
                <a:lstStyle/>
                <a:p>
                  <a:pPr>
                    <a:defRPr sz="1200" b="0" i="0" u="none" strike="noStrike">
                      <a:solidFill>
                        <a:srgbClr val="1E1E1E"/>
                      </a:solidFill>
                      <a:latin typeface="Calibri"/>
                    </a:defRPr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877-4DA5-B396-A2CBBD1FD331}"/>
                </c:ext>
              </c:extLst>
            </c:dLbl>
            <c:numFmt formatCode="0&quot;%&quot;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Phishing</c:v>
                </c:pt>
                <c:pt idx="1">
                  <c:v>Other vectors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60</c:v>
                </c:pt>
                <c:pt idx="1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877-4DA5-B396-A2CBBD1FD3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58"/>
      </c:doughnut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100">
              <a:solidFill>
                <a:srgbClr val="C9C9C9"/>
              </a:solidFill>
              <a:latin typeface="Calibri"/>
              <a:cs typeface="Calibri"/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380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595360" y="914400"/>
            <a:ext cx="3291840" cy="3291840"/>
          </a:xfrm>
          <a:prstGeom prst="ellipse">
            <a:avLst/>
          </a:prstGeom>
          <a:solidFill>
            <a:srgbClr val="1E1E1E"/>
          </a:solidFill>
          <a:ln w="12700">
            <a:solidFill>
              <a:srgbClr val="3A3A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9098280" y="1417320"/>
            <a:ext cx="2286000" cy="2286000"/>
          </a:xfrm>
          <a:prstGeom prst="ellipse">
            <a:avLst/>
          </a:prstGeom>
          <a:solidFill>
            <a:srgbClr val="1E1E1E"/>
          </a:solidFill>
          <a:ln w="12700">
            <a:solidFill>
              <a:srgbClr val="3A3A3A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9601200" y="1920240"/>
            <a:ext cx="1280160" cy="1280160"/>
          </a:xfrm>
          <a:prstGeom prst="ellipse">
            <a:avLst/>
          </a:prstGeom>
          <a:solidFill>
            <a:srgbClr val="1E1E1E"/>
          </a:solidFill>
          <a:ln w="12700">
            <a:solidFill>
              <a:srgbClr val="3A3A3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10104120" y="2423160"/>
            <a:ext cx="274320" cy="274320"/>
          </a:xfrm>
          <a:prstGeom prst="ellipse">
            <a:avLst/>
          </a:prstGeom>
          <a:solidFill>
            <a:srgbClr val="1E1E1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005840" y="2331720"/>
            <a:ext cx="7315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Dip Kirankumar Patel</a:t>
            </a:r>
            <a:endParaRPr lang="en-US" sz="3400" dirty="0"/>
          </a:p>
        </p:txBody>
      </p:sp>
      <p:sp>
        <p:nvSpPr>
          <p:cNvPr id="7" name="Text 5"/>
          <p:cNvSpPr/>
          <p:nvPr/>
        </p:nvSpPr>
        <p:spPr>
          <a:xfrm>
            <a:off x="1005840" y="3017520"/>
            <a:ext cx="7315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rgbClr val="C9C9C9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Student ID: 2530744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1005840" y="3520440"/>
            <a:ext cx="7315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8C8C8C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Module: Research Methods and Professional Development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1005840" y="4206240"/>
            <a:ext cx="1280160" cy="45720"/>
          </a:xfrm>
          <a:prstGeom prst="rect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97280" y="1965960"/>
            <a:ext cx="9994392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5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Detecting Machine-Written Deception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1828800" y="3429000"/>
            <a:ext cx="853135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7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Transformer and Large Language Model Detectors against LLM-Generated and Paraphrased Phishing Email</a:t>
            </a:r>
            <a:endParaRPr lang="en-US" sz="1700" dirty="0"/>
          </a:p>
        </p:txBody>
      </p:sp>
      <p:sp>
        <p:nvSpPr>
          <p:cNvPr id="4" name="Shape 2"/>
          <p:cNvSpPr/>
          <p:nvPr/>
        </p:nvSpPr>
        <p:spPr>
          <a:xfrm>
            <a:off x="5641848" y="4434840"/>
            <a:ext cx="914400" cy="36576"/>
          </a:xfrm>
          <a:prstGeom prst="rect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828800" y="4709160"/>
            <a:ext cx="8531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300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Dip Kirankumar Patel  |  MSc Cyber Security  |  Research Proposal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616952" y="0"/>
            <a:ext cx="4572000" cy="6858000"/>
          </a:xfrm>
          <a:prstGeom prst="rect">
            <a:avLst/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85800" y="160020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Research Background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685800" y="2514600"/>
            <a:ext cx="6382512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Phishing exploits trust and urgency, not software defects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Around 60% of observed EU incidents begin with phishing [1]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191,561 phishing complaints in 2025 — the top crime type [2]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 80% of observed social engineering is now AI-assisted [1]</a:t>
            </a:r>
            <a:endParaRPr lang="en-US" sz="1500" dirty="0"/>
          </a:p>
        </p:txBody>
      </p:sp>
      <p:graphicFrame>
        <p:nvGraphicFramePr>
          <p:cNvPr id="5" name="Chart 0"/>
          <p:cNvGraphicFramePr/>
          <p:nvPr/>
        </p:nvGraphicFramePr>
        <p:xfrm>
          <a:off x="7891272" y="1463040"/>
          <a:ext cx="4023360" cy="32918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 3"/>
          <p:cNvSpPr/>
          <p:nvPr/>
        </p:nvSpPr>
        <p:spPr>
          <a:xfrm>
            <a:off x="7891272" y="4892040"/>
            <a:ext cx="4023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Phishing share of initial access vectors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7936992" y="5989320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00"/>
              </a:lnSpc>
              <a:buNone/>
            </a:pPr>
            <a:r>
              <a:rPr lang="en-US" sz="1000" i="1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1. ENISA Threat Landscape 2025 [1].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800" y="105156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Problem Statement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85800" y="2194560"/>
            <a:ext cx="9601200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00"/>
              </a:lnSpc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Attackers can now use AI to write phishing emails that read like a real person wrote them [3], [4]</a:t>
            </a:r>
            <a:endParaRPr lang="en-US" sz="1700" dirty="0"/>
          </a:p>
          <a:p>
            <a:pPr marL="342900" indent="-342900">
              <a:lnSpc>
                <a:spcPts val="2400"/>
              </a:lnSpc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detectors report over 98% accuracy — but only on emails collected before AI writing existed [5]</a:t>
            </a:r>
            <a:endParaRPr lang="en-US" sz="1700" dirty="0"/>
          </a:p>
          <a:p>
            <a:pPr marL="342900" indent="-342900">
              <a:lnSpc>
                <a:spcPts val="2400"/>
              </a:lnSpc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one has tested, under fair and controlled conditions, how much accuracy these detectors lose on AI-written phishing</a:t>
            </a:r>
            <a:endParaRPr lang="en-US" sz="1700" dirty="0"/>
          </a:p>
          <a:p>
            <a:pPr marL="342900" indent="-342900">
              <a:lnSpc>
                <a:spcPts val="2400"/>
              </a:lnSpc>
              <a:spcAft>
                <a:spcPts val="1400"/>
              </a:spcAft>
              <a:buSzPct val="100000"/>
              <a:buChar char="•"/>
            </a:pPr>
            <a:r>
              <a:rPr lang="en-US" sz="17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one has shown whether that lost accuracy can be won back cheaply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616952" y="0"/>
            <a:ext cx="4572000" cy="6858000"/>
          </a:xfrm>
          <a:prstGeom prst="rect">
            <a:avLst/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85800" y="160020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Research Aim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685800" y="2514600"/>
            <a:ext cx="6382512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Quantify the degradation of content-based phishing detectors against LLM-written email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 it through attribution analysis of the cues detectors rely on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Mitigate it with adversarial augmentation, priced in false positives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Deliver a reproducible cross-generational benchmark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7982712" y="1554480"/>
            <a:ext cx="3840480" cy="3840480"/>
          </a:xfrm>
          <a:prstGeom prst="ellipse">
            <a:avLst/>
          </a:prstGeom>
          <a:solidFill>
            <a:srgbClr val="2F2F2F"/>
          </a:solidFill>
          <a:ln w="12700">
            <a:solidFill>
              <a:srgbClr val="444444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8485632" y="2057400"/>
            <a:ext cx="2834640" cy="2834640"/>
          </a:xfrm>
          <a:prstGeom prst="ellipse">
            <a:avLst/>
          </a:prstGeom>
          <a:solidFill>
            <a:srgbClr val="3A3A18"/>
          </a:solidFill>
          <a:ln w="12700">
            <a:solidFill>
              <a:srgbClr val="444444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8988552" y="2560320"/>
            <a:ext cx="1828800" cy="1828800"/>
          </a:xfrm>
          <a:prstGeom prst="ellipse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7616952" y="169164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Quantify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7616952" y="2258568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7616952" y="333756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1E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Mitigate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7936992" y="5989320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00"/>
              </a:lnSpc>
              <a:buNone/>
            </a:pPr>
            <a:r>
              <a:rPr lang="en-US" sz="1000" i="1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2. Aim in three nested steps: quantify, explain, mitigate.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800" y="109728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Research Objectives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685800" y="2194560"/>
            <a:ext cx="1980590" cy="2743200"/>
          </a:xfrm>
          <a:prstGeom prst="roundRect">
            <a:avLst>
              <a:gd name="adj" fmla="val 2308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14400" y="2423160"/>
            <a:ext cx="152339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6E74E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01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914400" y="2926080"/>
            <a:ext cx="152339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review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914400" y="3566160"/>
            <a:ext cx="152339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 of the art in LLM phishing generation and detection, 2020–2026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2712110" y="3502152"/>
            <a:ext cx="137160" cy="128016"/>
          </a:xfrm>
          <a:prstGeom prst="right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2894990" y="2194560"/>
            <a:ext cx="1980590" cy="2743200"/>
          </a:xfrm>
          <a:prstGeom prst="roundRect">
            <a:avLst>
              <a:gd name="adj" fmla="val 2308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123590" y="2423160"/>
            <a:ext cx="152339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6E74E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02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3123590" y="2926080"/>
            <a:ext cx="152339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the corpus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3123590" y="3566160"/>
            <a:ext cx="152339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Legacy phishing, business email and ~2,000 LLM-written messages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921301" y="3502152"/>
            <a:ext cx="137160" cy="128016"/>
          </a:xfrm>
          <a:prstGeom prst="right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5104181" y="2194560"/>
            <a:ext cx="1980590" cy="2743200"/>
          </a:xfrm>
          <a:prstGeom prst="roundRect">
            <a:avLst>
              <a:gd name="adj" fmla="val 2308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332781" y="2423160"/>
            <a:ext cx="152339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6E74E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03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5332781" y="2926080"/>
            <a:ext cx="152339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four detectors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5332781" y="3566160"/>
            <a:ext cx="152339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Classical, DistilBERT, RoBERTa and a prompted LLM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7130491" y="3502152"/>
            <a:ext cx="137160" cy="128016"/>
          </a:xfrm>
          <a:prstGeom prst="right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7313371" y="2194560"/>
            <a:ext cx="1980590" cy="2743200"/>
          </a:xfrm>
          <a:prstGeom prst="roundRect">
            <a:avLst>
              <a:gd name="adj" fmla="val 2308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7541971" y="2423160"/>
            <a:ext cx="152339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6E74E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04</a:t>
            </a:r>
            <a:endParaRPr lang="en-US" sz="2200" dirty="0"/>
          </a:p>
        </p:txBody>
      </p:sp>
      <p:sp>
        <p:nvSpPr>
          <p:cNvPr id="20" name="Text 18"/>
          <p:cNvSpPr/>
          <p:nvPr/>
        </p:nvSpPr>
        <p:spPr>
          <a:xfrm>
            <a:off x="7541971" y="2926080"/>
            <a:ext cx="152339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 degradation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7541971" y="3566160"/>
            <a:ext cx="152339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generation conditions, paired significance testing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9339682" y="3502152"/>
            <a:ext cx="137160" cy="128016"/>
          </a:xfrm>
          <a:prstGeom prst="right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9522562" y="2194560"/>
            <a:ext cx="1980590" cy="2743200"/>
          </a:xfrm>
          <a:prstGeom prst="roundRect">
            <a:avLst>
              <a:gd name="adj" fmla="val 2308"/>
            </a:avLst>
          </a:prstGeom>
          <a:solidFill>
            <a:srgbClr val="3A3A18"/>
          </a:solidFill>
          <a:ln w="12700">
            <a:solidFill>
              <a:srgbClr val="3A3A18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9751162" y="2423160"/>
            <a:ext cx="152339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6E74E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05</a:t>
            </a:r>
            <a:endParaRPr lang="en-US" sz="2200" dirty="0"/>
          </a:p>
        </p:txBody>
      </p:sp>
      <p:sp>
        <p:nvSpPr>
          <p:cNvPr id="25" name="Text 23"/>
          <p:cNvSpPr/>
          <p:nvPr/>
        </p:nvSpPr>
        <p:spPr>
          <a:xfrm>
            <a:off x="9751162" y="2926080"/>
            <a:ext cx="152339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Mitigate and quantify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9751162" y="3566160"/>
            <a:ext cx="152339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 augmentation and the accuracy it recovers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685800" y="5257800"/>
            <a:ext cx="10817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i="1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3. The objectives form a chain: prove the gap, probe it, measure it, then treat it.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616952" y="0"/>
            <a:ext cx="4572000" cy="6858000"/>
          </a:xfrm>
          <a:prstGeom prst="rect">
            <a:avLst/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85800" y="160020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Literature Review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685800" y="2514600"/>
            <a:ext cx="6382512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PRISMA-guided search across six databases, 2020 onward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Offence is settled: LLM phishing matches expert human performance [3], [4]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Defence is untested: high accuracy, but on pre-generative corpora [5]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conflict: measured degradation [6] versus easy detection [7]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8028432" y="1645920"/>
            <a:ext cx="3749040" cy="658368"/>
          </a:xfrm>
          <a:prstGeom prst="roundRect">
            <a:avLst>
              <a:gd name="adj" fmla="val 6944"/>
            </a:avLst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101584" y="1645920"/>
            <a:ext cx="3602736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563"/>
              </a:lnSpc>
              <a:buNone/>
            </a:pPr>
            <a:r>
              <a:rPr lang="en-US" sz="12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 identified   n = 412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9838944" y="2340864"/>
            <a:ext cx="128016" cy="274320"/>
          </a:xfrm>
          <a:prstGeom prst="down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8028432" y="2670048"/>
            <a:ext cx="3749040" cy="658368"/>
          </a:xfrm>
          <a:prstGeom prst="roundRect">
            <a:avLst>
              <a:gd name="adj" fmla="val 6944"/>
            </a:avLst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101584" y="2670048"/>
            <a:ext cx="3602736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563"/>
              </a:lnSpc>
              <a:buNone/>
            </a:pPr>
            <a:r>
              <a:rPr lang="en-US" sz="12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 de-duplication   n = 344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9838944" y="3364992"/>
            <a:ext cx="128016" cy="274320"/>
          </a:xfrm>
          <a:prstGeom prst="down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8028432" y="3694176"/>
            <a:ext cx="3749040" cy="658368"/>
          </a:xfrm>
          <a:prstGeom prst="roundRect">
            <a:avLst>
              <a:gd name="adj" fmla="val 6944"/>
            </a:avLst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101584" y="3694176"/>
            <a:ext cx="3602736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563"/>
              </a:lnSpc>
              <a:buNone/>
            </a:pPr>
            <a:r>
              <a:rPr lang="en-US" sz="12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texts assessed   n = 78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9838944" y="4389120"/>
            <a:ext cx="128016" cy="274320"/>
          </a:xfrm>
          <a:prstGeom prst="down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8028432" y="4718304"/>
            <a:ext cx="3749040" cy="658368"/>
          </a:xfrm>
          <a:prstGeom prst="roundRect">
            <a:avLst>
              <a:gd name="adj" fmla="val 6944"/>
            </a:avLst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101584" y="4718304"/>
            <a:ext cx="3602736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563"/>
              </a:lnSpc>
              <a:buNone/>
            </a:pPr>
            <a:r>
              <a:rPr lang="en-US" sz="1250" b="1" dirty="0">
                <a:solidFill>
                  <a:srgbClr val="1E1E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Included in synthesis   n = 31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7936992" y="5989320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00"/>
              </a:lnSpc>
              <a:buNone/>
            </a:pPr>
            <a:r>
              <a:rPr lang="en-US" sz="1000" i="1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4. PRISMA-style screening and selection.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616952" y="0"/>
            <a:ext cx="4572000" cy="6858000"/>
          </a:xfrm>
          <a:prstGeom prst="rect">
            <a:avLst/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85800" y="160020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Methodology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685800" y="2514600"/>
            <a:ext cx="6382512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with an embedded controlled experiment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3.11, PyTorch, Hugging Face Transformers, scikit-learn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TextAttack for adversarial perturbation; LIME for attribution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 GPU, isolated virtual machine with outbound mail disabled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8028432" y="1371600"/>
            <a:ext cx="3749040" cy="640080"/>
          </a:xfrm>
          <a:prstGeom prst="roundRect">
            <a:avLst>
              <a:gd name="adj" fmla="val 7143"/>
            </a:avLst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8183880" y="1527048"/>
            <a:ext cx="329184" cy="329184"/>
          </a:xfrm>
          <a:prstGeom prst="ellipse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183880" y="1527048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1E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8641080" y="1444752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Corpus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8641080" y="1700784"/>
            <a:ext cx="3017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Legacy + synthetic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8284464" y="2029968"/>
            <a:ext cx="128016" cy="201168"/>
          </a:xfrm>
          <a:prstGeom prst="down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8028432" y="2267712"/>
            <a:ext cx="3749040" cy="640080"/>
          </a:xfrm>
          <a:prstGeom prst="roundRect">
            <a:avLst>
              <a:gd name="adj" fmla="val 7143"/>
            </a:avLst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8183880" y="2423160"/>
            <a:ext cx="329184" cy="329184"/>
          </a:xfrm>
          <a:prstGeom prst="ellipse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183880" y="2423160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1E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8641080" y="2340864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Preprocess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8641080" y="2596896"/>
            <a:ext cx="3017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 and tokenise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8284464" y="2926080"/>
            <a:ext cx="128016" cy="201168"/>
          </a:xfrm>
          <a:prstGeom prst="down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8028432" y="3163824"/>
            <a:ext cx="3749040" cy="640080"/>
          </a:xfrm>
          <a:prstGeom prst="roundRect">
            <a:avLst>
              <a:gd name="adj" fmla="val 7143"/>
            </a:avLst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8183880" y="3319272"/>
            <a:ext cx="329184" cy="329184"/>
          </a:xfrm>
          <a:prstGeom prst="ellipse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8183880" y="3319272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1E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8641080" y="3236976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on C0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8641080" y="3493008"/>
            <a:ext cx="3017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detector families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8284464" y="3822192"/>
            <a:ext cx="128016" cy="201168"/>
          </a:xfrm>
          <a:prstGeom prst="down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8028432" y="4059936"/>
            <a:ext cx="3749040" cy="640080"/>
          </a:xfrm>
          <a:prstGeom prst="roundRect">
            <a:avLst>
              <a:gd name="adj" fmla="val 7143"/>
            </a:avLst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8183880" y="4215384"/>
            <a:ext cx="329184" cy="329184"/>
          </a:xfrm>
          <a:prstGeom prst="ellipse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8183880" y="4215384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1E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8641080" y="4133088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8641080" y="4389120"/>
            <a:ext cx="3017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Conditions C0 to C3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8284464" y="4718304"/>
            <a:ext cx="128016" cy="201168"/>
          </a:xfrm>
          <a:prstGeom prst="downArrow">
            <a:avLst/>
          </a:prstGeom>
          <a:solidFill>
            <a:srgbClr val="4D4D4D"/>
          </a:solidFill>
          <a:ln w="12700">
            <a:solidFill>
              <a:srgbClr val="4D4D4D"/>
            </a:solidFill>
            <a:prstDash val="solid"/>
          </a:ln>
        </p:spPr>
      </p:sp>
      <p:sp>
        <p:nvSpPr>
          <p:cNvPr id="29" name="Shape 27"/>
          <p:cNvSpPr/>
          <p:nvPr/>
        </p:nvSpPr>
        <p:spPr>
          <a:xfrm>
            <a:off x="8028432" y="4956048"/>
            <a:ext cx="3749040" cy="640080"/>
          </a:xfrm>
          <a:prstGeom prst="roundRect">
            <a:avLst>
              <a:gd name="adj" fmla="val 7143"/>
            </a:avLst>
          </a:prstGeom>
          <a:solidFill>
            <a:srgbClr val="3A3A18"/>
          </a:solidFill>
          <a:ln w="12700">
            <a:solidFill>
              <a:srgbClr val="3A3A18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8183880" y="5111496"/>
            <a:ext cx="329184" cy="329184"/>
          </a:xfrm>
          <a:prstGeom prst="ellipse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8183880" y="5111496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E1E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8641080" y="5029200"/>
            <a:ext cx="1828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Augment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8641080" y="5285232"/>
            <a:ext cx="30175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Retrain and interpret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7936992" y="5989320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00"/>
              </a:lnSpc>
              <a:buNone/>
            </a:pPr>
            <a:r>
              <a:rPr lang="en-US" sz="1000" i="1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5. End-to-end detection and augmentation pipeline.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800" y="109728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Research Design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685800" y="2103120"/>
            <a:ext cx="2567178" cy="1051560"/>
          </a:xfrm>
          <a:prstGeom prst="chevron">
            <a:avLst/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60120" y="2103120"/>
            <a:ext cx="2109978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Ontology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777240" y="3291840"/>
            <a:ext cx="238429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Objectivist — deceptive intent is a fact about the message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3435858" y="2103120"/>
            <a:ext cx="2567178" cy="1051560"/>
          </a:xfrm>
          <a:prstGeom prst="chevron">
            <a:avLst/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3710178" y="2103120"/>
            <a:ext cx="2109978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Epistemology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3527298" y="3291840"/>
            <a:ext cx="238429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Post-positivist, critical realist — accuracy is dataset-relative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6185916" y="2103120"/>
            <a:ext cx="2567178" cy="1051560"/>
          </a:xfrm>
          <a:prstGeom prst="chevron">
            <a:avLst/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460236" y="2103120"/>
            <a:ext cx="2109978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6277356" y="3291840"/>
            <a:ext cx="238429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with an embedded experiment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8935974" y="2103120"/>
            <a:ext cx="2567178" cy="1051560"/>
          </a:xfrm>
          <a:prstGeom prst="chevron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9210294" y="2103120"/>
            <a:ext cx="2109978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1E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9027414" y="3291840"/>
            <a:ext cx="238429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Controlled 4 × 4 factorial evaluation with paired inference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685800" y="4480560"/>
            <a:ext cx="2553462" cy="822960"/>
          </a:xfrm>
          <a:prstGeom prst="roundRect">
            <a:avLst>
              <a:gd name="adj" fmla="val 5556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58952" y="4480560"/>
            <a:ext cx="240715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438"/>
              </a:lnSpc>
              <a:buNone/>
            </a:pPr>
            <a:r>
              <a:rPr lang="en-US" sz="11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Artefact 1 — evaluation protocol and corpus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3440430" y="4480560"/>
            <a:ext cx="2553462" cy="822960"/>
          </a:xfrm>
          <a:prstGeom prst="roundRect">
            <a:avLst>
              <a:gd name="adj" fmla="val 5556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3513582" y="4480560"/>
            <a:ext cx="240715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438"/>
              </a:lnSpc>
              <a:buNone/>
            </a:pPr>
            <a:r>
              <a:rPr lang="en-US" sz="11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Artefact 2 — adversarially augmented detector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6195060" y="4480560"/>
            <a:ext cx="2553462" cy="822960"/>
          </a:xfrm>
          <a:prstGeom prst="roundRect">
            <a:avLst>
              <a:gd name="adj" fmla="val 5556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6268212" y="4480560"/>
            <a:ext cx="240715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438"/>
              </a:lnSpc>
              <a:buNone/>
            </a:pPr>
            <a:r>
              <a:rPr lang="en-US" sz="11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Hypotheses and metrics fixed before training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8949690" y="4480560"/>
            <a:ext cx="2553462" cy="822960"/>
          </a:xfrm>
          <a:prstGeom prst="roundRect">
            <a:avLst>
              <a:gd name="adj" fmla="val 5556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9022842" y="4480560"/>
            <a:ext cx="240715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438"/>
              </a:lnSpc>
              <a:buNone/>
            </a:pPr>
            <a:r>
              <a:rPr lang="en-US" sz="11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Held-out partition; null result pre-committed</a:t>
            </a:r>
            <a:endParaRPr lang="en-US" sz="1150" dirty="0"/>
          </a:p>
        </p:txBody>
      </p:sp>
      <p:sp>
        <p:nvSpPr>
          <p:cNvPr id="23" name="Text 21"/>
          <p:cNvSpPr/>
          <p:nvPr/>
        </p:nvSpPr>
        <p:spPr>
          <a:xfrm>
            <a:off x="685800" y="5532120"/>
            <a:ext cx="10817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i="1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6. Research design, from philosophical position down to method.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616952" y="0"/>
            <a:ext cx="4572000" cy="6858000"/>
          </a:xfrm>
          <a:prstGeom prst="rect">
            <a:avLst/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85800" y="160020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Data and Materials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685800" y="2514600"/>
            <a:ext cx="6382512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Nazario phishing corpus and Apache SpamAssassin — legacy phishing and spam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Enron corpus — legitimate business email for credible false positive estimates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~2,000 messages generated or paraphrased by an open-weight model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prompt, sampling parameter and seed logged for exact regeneration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8028432" y="1783080"/>
            <a:ext cx="146304" cy="457200"/>
          </a:xfrm>
          <a:prstGeom prst="rect">
            <a:avLst/>
          </a:prstGeom>
          <a:solidFill>
            <a:srgbClr val="747323"/>
          </a:solidFill>
          <a:ln w="12700">
            <a:solidFill>
              <a:srgbClr val="74732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330184" y="1691640"/>
            <a:ext cx="2743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Legacy phishing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11137392" y="169164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8028432" y="2496312"/>
            <a:ext cx="146304" cy="457200"/>
          </a:xfrm>
          <a:prstGeom prst="rect">
            <a:avLst/>
          </a:prstGeom>
          <a:solidFill>
            <a:srgbClr val="3F3F3F"/>
          </a:solidFill>
          <a:ln w="12700">
            <a:solidFill>
              <a:srgbClr val="3F3F3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330184" y="2404872"/>
            <a:ext cx="2743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Legitimate business email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11137392" y="2404872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8028432" y="3209544"/>
            <a:ext cx="146304" cy="457200"/>
          </a:xfrm>
          <a:prstGeom prst="rect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330184" y="3118104"/>
            <a:ext cx="2743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LLM-generated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11137392" y="3118104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8028432" y="3922776"/>
            <a:ext cx="146304" cy="457200"/>
          </a:xfrm>
          <a:prstGeom prst="rect">
            <a:avLst/>
          </a:prstGeom>
          <a:solidFill>
            <a:srgbClr val="F6F686"/>
          </a:solidFill>
          <a:ln w="12700">
            <a:solidFill>
              <a:srgbClr val="F6F686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330184" y="3831336"/>
            <a:ext cx="2743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LLM-paraphrased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11137392" y="3831336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8028432" y="4636008"/>
            <a:ext cx="146304" cy="457200"/>
          </a:xfrm>
          <a:prstGeom prst="rect">
            <a:avLst/>
          </a:prstGeom>
          <a:solidFill>
            <a:srgbClr val="6E6E2E"/>
          </a:solidFill>
          <a:ln w="12700">
            <a:solidFill>
              <a:srgbClr val="6E6E2E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330184" y="4544568"/>
            <a:ext cx="2743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Adversarially perturbed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11137392" y="4544568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7936992" y="5989320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00"/>
              </a:lnSpc>
              <a:buNone/>
            </a:pPr>
            <a:r>
              <a:rPr lang="en-US" sz="1000" i="1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7. Corpus composition across the four generation conditions.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800" y="105156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Expected Outcomes</a:t>
            </a:r>
            <a:endParaRPr lang="en-US" sz="3200" dirty="0"/>
          </a:p>
        </p:txBody>
      </p:sp>
      <p:sp>
        <p:nvSpPr>
          <p:cNvPr id="3" name="Text Outcomes"/>
          <p:cNvSpPr/>
          <p:nvPr/>
        </p:nvSpPr>
        <p:spPr>
          <a:xfrm>
            <a:off x="640080" y="1965960"/>
            <a:ext cx="676656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00"/>
              </a:lnSpc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Detectors should stay accurate on old-style phishing, correctly catching almost all of it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Accuracy should drop once emails are AI-written or reworded, with older, simpler detectors losing the most ground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Newer, more advanced detectors should hold up better than older ones, but still lose some accuracy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Retraining detectors on AI-written examples should recover most of the lost accuracy, without wrongly flagging many genuine emails</a:t>
            </a:r>
            <a:endParaRPr lang="en-US" sz="1500" dirty="0"/>
          </a:p>
        </p:txBody>
      </p:sp>
      <p:sp>
        <p:nvSpPr>
          <p:cNvPr id="5" name="Text 2"/>
          <p:cNvSpPr/>
          <p:nvPr/>
        </p:nvSpPr>
        <p:spPr>
          <a:xfrm>
            <a:off x="8001000" y="2121408"/>
            <a:ext cx="3291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6" name="Text 3"/>
          <p:cNvSpPr/>
          <p:nvPr/>
        </p:nvSpPr>
        <p:spPr>
          <a:xfrm>
            <a:off x="8001000" y="2414016"/>
            <a:ext cx="329184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50"/>
              </a:lnSpc>
              <a:buNone/>
            </a:pPr>
            <a:endParaRPr lang="en-US" sz="1100" dirty="0"/>
          </a:p>
        </p:txBody>
      </p:sp>
      <p:sp>
        <p:nvSpPr>
          <p:cNvPr id="9" name="Text 6"/>
          <p:cNvSpPr/>
          <p:nvPr/>
        </p:nvSpPr>
        <p:spPr>
          <a:xfrm>
            <a:off x="8001000" y="3648456"/>
            <a:ext cx="329184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50"/>
              </a:lnSpc>
              <a:buNone/>
            </a:pP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8001000" y="4590288"/>
            <a:ext cx="3291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12" name="Text 9"/>
          <p:cNvSpPr/>
          <p:nvPr/>
        </p:nvSpPr>
        <p:spPr>
          <a:xfrm>
            <a:off x="8001000" y="4882896"/>
            <a:ext cx="329184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50"/>
              </a:lnSpc>
              <a:buNone/>
            </a:pP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640080" y="5806440"/>
            <a:ext cx="6949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i="1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Note: these are hypothesised results, showing the pattern this study will test — not measured outcomes.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800" y="118872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Ethical Considerations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685800" y="2331720"/>
            <a:ext cx="2532888" cy="2468880"/>
          </a:xfrm>
          <a:prstGeom prst="roundRect">
            <a:avLst>
              <a:gd name="adj" fmla="val 1852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960120" y="2606040"/>
            <a:ext cx="365760" cy="45720"/>
          </a:xfrm>
          <a:prstGeom prst="rect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60120" y="2788920"/>
            <a:ext cx="19842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human subjects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960120" y="3383280"/>
            <a:ext cx="1984248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participants, no messages sent to any recipient, no credential-harvesting infrastructure.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3447288" y="2331720"/>
            <a:ext cx="2532888" cy="2468880"/>
          </a:xfrm>
          <a:prstGeom prst="roundRect">
            <a:avLst>
              <a:gd name="adj" fmla="val 1852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3721608" y="2606040"/>
            <a:ext cx="365760" cy="45720"/>
          </a:xfrm>
          <a:prstGeom prst="rect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721608" y="2788920"/>
            <a:ext cx="19842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protection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3721608" y="3383280"/>
            <a:ext cx="1984248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Enron data processed under UK GDPR research provisions: pseudonymised, encrypted, deleted on completion.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6208776" y="2331720"/>
            <a:ext cx="2532888" cy="2468880"/>
          </a:xfrm>
          <a:prstGeom prst="roundRect">
            <a:avLst>
              <a:gd name="adj" fmla="val 1852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6483096" y="2606040"/>
            <a:ext cx="365760" cy="45720"/>
          </a:xfrm>
          <a:prstGeom prst="rect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483096" y="2788920"/>
            <a:ext cx="19842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Dual-use control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6483096" y="3383280"/>
            <a:ext cx="1984248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synthetic phishing corpus is withheld; only aggregate statistics, weights and code are released.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8970264" y="2331720"/>
            <a:ext cx="2532888" cy="2468880"/>
          </a:xfrm>
          <a:prstGeom prst="roundRect">
            <a:avLst>
              <a:gd name="adj" fmla="val 1852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9244584" y="2606040"/>
            <a:ext cx="365760" cy="45720"/>
          </a:xfrm>
          <a:prstGeom prst="rect">
            <a:avLst/>
          </a:prstGeom>
          <a:solidFill>
            <a:srgbClr val="E6E74E"/>
          </a:solidFill>
          <a:ln w="12700">
            <a:solidFill>
              <a:srgbClr val="E6E74E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9244584" y="2788920"/>
            <a:ext cx="19842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Approval first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9244584" y="3383280"/>
            <a:ext cx="1984248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Institutional low-risk ethics self-assessment precedes any data handling.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800" y="105156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Project Timeline</a:t>
            </a:r>
            <a:endParaRPr lang="en-US" sz="3200" dirty="0"/>
          </a:p>
        </p:txBody>
      </p:sp>
      <p:sp>
        <p:nvSpPr>
          <p:cNvPr id="3" name="Card 0"/>
          <p:cNvSpPr/>
          <p:nvPr/>
        </p:nvSpPr>
        <p:spPr>
          <a:xfrm>
            <a:off x="685800" y="1965960"/>
            <a:ext cx="3362960" cy="2971800"/>
          </a:xfrm>
          <a:prstGeom prst="roundRect">
            <a:avLst>
              <a:gd name="adj" fmla="val 4348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4" name="Week 0"/>
          <p:cNvSpPr/>
          <p:nvPr/>
        </p:nvSpPr>
        <p:spPr>
          <a:xfrm>
            <a:off x="960120" y="2240280"/>
            <a:ext cx="281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1–4</a:t>
            </a:r>
            <a:endParaRPr lang="en-US" sz="1250" dirty="0"/>
          </a:p>
        </p:txBody>
      </p:sp>
      <p:sp>
        <p:nvSpPr>
          <p:cNvPr id="5" name="Phase Title 0"/>
          <p:cNvSpPr/>
          <p:nvPr/>
        </p:nvSpPr>
        <p:spPr>
          <a:xfrm>
            <a:off x="960120" y="2606040"/>
            <a:ext cx="2814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</a:t>
            </a:r>
            <a:endParaRPr lang="en-US" sz="1700" dirty="0"/>
          </a:p>
        </p:txBody>
      </p:sp>
      <p:sp>
        <p:nvSpPr>
          <p:cNvPr id="6" name="Phase Desc 0"/>
          <p:cNvSpPr/>
          <p:nvPr/>
        </p:nvSpPr>
        <p:spPr>
          <a:xfrm>
            <a:off x="960120" y="3086100"/>
            <a:ext cx="2814320" cy="1577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ts val="1500"/>
              </a:lnSpc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existing research on AI-written phishing and how well current detectors catch it</a:t>
            </a:r>
            <a:endParaRPr lang="en-US" sz="1100" dirty="0"/>
          </a:p>
          <a:p>
            <a:pPr marL="228600" indent="-228600">
              <a:lnSpc>
                <a:spcPts val="1500"/>
              </a:lnSpc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Get ethics approval and start collecting real, legacy, and business email samples</a:t>
            </a:r>
            <a:endParaRPr lang="en-US" sz="1100" dirty="0"/>
          </a:p>
          <a:p>
            <a:pPr marL="228600" indent="-228600">
              <a:lnSpc>
                <a:spcPts val="1500"/>
              </a:lnSpc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and test the first baseline detectors</a:t>
            </a:r>
            <a:endParaRPr lang="en-US" sz="1100" dirty="0"/>
          </a:p>
        </p:txBody>
      </p:sp>
      <p:sp>
        <p:nvSpPr>
          <p:cNvPr id="7" name="Card 1"/>
          <p:cNvSpPr/>
          <p:nvPr/>
        </p:nvSpPr>
        <p:spPr>
          <a:xfrm>
            <a:off x="4414520" y="1965960"/>
            <a:ext cx="3362960" cy="2971800"/>
          </a:xfrm>
          <a:prstGeom prst="roundRect">
            <a:avLst>
              <a:gd name="adj" fmla="val 4348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8" name="Week 1"/>
          <p:cNvSpPr/>
          <p:nvPr/>
        </p:nvSpPr>
        <p:spPr>
          <a:xfrm>
            <a:off x="4688840" y="2240280"/>
            <a:ext cx="281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5–8</a:t>
            </a:r>
            <a:endParaRPr lang="en-US" sz="1250" dirty="0"/>
          </a:p>
        </p:txBody>
      </p:sp>
      <p:sp>
        <p:nvSpPr>
          <p:cNvPr id="9" name="Phase Title 1"/>
          <p:cNvSpPr/>
          <p:nvPr/>
        </p:nvSpPr>
        <p:spPr>
          <a:xfrm>
            <a:off x="4688840" y="2606040"/>
            <a:ext cx="2814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&amp; Train</a:t>
            </a:r>
            <a:endParaRPr lang="en-US" sz="1700" dirty="0"/>
          </a:p>
        </p:txBody>
      </p:sp>
      <p:sp>
        <p:nvSpPr>
          <p:cNvPr id="10" name="Phase Desc 1"/>
          <p:cNvSpPr/>
          <p:nvPr/>
        </p:nvSpPr>
        <p:spPr>
          <a:xfrm>
            <a:off x="4688840" y="3086100"/>
            <a:ext cx="2814320" cy="1577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ts val="1500"/>
              </a:lnSpc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Generate the AI-written and paraphrased email samples for testing</a:t>
            </a:r>
            <a:endParaRPr lang="en-US" sz="1100" dirty="0"/>
          </a:p>
          <a:p>
            <a:pPr marL="228600" indent="-228600">
              <a:lnSpc>
                <a:spcPts val="1500"/>
              </a:lnSpc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Fine-tune all four detectors on the combined dataset</a:t>
            </a:r>
            <a:endParaRPr lang="en-US" sz="1100" dirty="0"/>
          </a:p>
          <a:p>
            <a:pPr marL="228600" indent="-228600">
              <a:lnSpc>
                <a:spcPts val="1500"/>
              </a:lnSpc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Checkpoint: all detectors trained and ready to evaluate</a:t>
            </a:r>
            <a:endParaRPr lang="en-US" sz="1100" dirty="0"/>
          </a:p>
        </p:txBody>
      </p:sp>
      <p:sp>
        <p:nvSpPr>
          <p:cNvPr id="11" name="Card 2"/>
          <p:cNvSpPr/>
          <p:nvPr/>
        </p:nvSpPr>
        <p:spPr>
          <a:xfrm>
            <a:off x="8143240" y="1965960"/>
            <a:ext cx="3362960" cy="2971800"/>
          </a:xfrm>
          <a:prstGeom prst="roundRect">
            <a:avLst>
              <a:gd name="adj" fmla="val 4348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12" name="Week 2"/>
          <p:cNvSpPr/>
          <p:nvPr/>
        </p:nvSpPr>
        <p:spPr>
          <a:xfrm>
            <a:off x="8417560" y="2240280"/>
            <a:ext cx="281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9–12</a:t>
            </a:r>
            <a:endParaRPr lang="en-US" sz="1250" dirty="0"/>
          </a:p>
        </p:txBody>
      </p:sp>
      <p:sp>
        <p:nvSpPr>
          <p:cNvPr id="13" name="Phase Title 2"/>
          <p:cNvSpPr/>
          <p:nvPr/>
        </p:nvSpPr>
        <p:spPr>
          <a:xfrm>
            <a:off x="8417560" y="2606040"/>
            <a:ext cx="2814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&amp; Deliver</a:t>
            </a:r>
            <a:endParaRPr lang="en-US" sz="1700" dirty="0"/>
          </a:p>
        </p:txBody>
      </p:sp>
      <p:sp>
        <p:nvSpPr>
          <p:cNvPr id="14" name="Phase Desc 2"/>
          <p:cNvSpPr/>
          <p:nvPr/>
        </p:nvSpPr>
        <p:spPr>
          <a:xfrm>
            <a:off x="8417560" y="3086100"/>
            <a:ext cx="2814320" cy="1577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28600" indent="-228600">
              <a:lnSpc>
                <a:spcPts val="1500"/>
              </a:lnSpc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 the full evaluation across all four email types</a:t>
            </a:r>
            <a:endParaRPr lang="en-US" sz="1100" dirty="0"/>
          </a:p>
          <a:p>
            <a:pPr marL="228600" indent="-228600">
              <a:lnSpc>
                <a:spcPts val="1500"/>
              </a:lnSpc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adversarial training to recover lost accuracy</a:t>
            </a:r>
            <a:endParaRPr lang="en-US" sz="1100" dirty="0"/>
          </a:p>
          <a:p>
            <a:pPr marL="228600" indent="-228600">
              <a:lnSpc>
                <a:spcPts val="1500"/>
              </a:lnSpc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up findings and submit the dissertation</a:t>
            </a:r>
            <a:endParaRPr lang="en-US" sz="1100" dirty="0"/>
          </a:p>
        </p:txBody>
      </p:sp>
      <p:sp>
        <p:nvSpPr>
          <p:cNvPr id="30" name="Text Milestones"/>
          <p:cNvSpPr/>
          <p:nvPr/>
        </p:nvSpPr>
        <p:spPr>
          <a:xfrm>
            <a:off x="685800" y="5806440"/>
            <a:ext cx="10817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Milestones:  M3 Week 4 — baselines replicated   ·   M6 Week 8 — detectors trained   ·   M9 Week 12 — dissertation submitted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800" y="118872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Limitations and Risks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685800" y="2194560"/>
            <a:ext cx="5120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500" dirty="0"/>
          </a:p>
        </p:txBody>
      </p:sp>
      <p:sp>
        <p:nvSpPr>
          <p:cNvPr id="4" name="Text 2"/>
          <p:cNvSpPr/>
          <p:nvPr/>
        </p:nvSpPr>
        <p:spPr>
          <a:xfrm>
            <a:off x="685800" y="2606040"/>
            <a:ext cx="512064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Legacy corpora are dated — condition C2 controls for temporal drift</a:t>
            </a:r>
            <a:endParaRPr lang="en-US" sz="14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open-weight generator will not represent all adversary tooling</a:t>
            </a:r>
            <a:endParaRPr lang="en-US" sz="14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Message bodies only: no headers, attachments or URL reputation</a:t>
            </a:r>
            <a:endParaRPr lang="en-US" sz="14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Twelve weeks constrains hyperparameter search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6492240" y="2194560"/>
            <a:ext cx="5029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Schedule risks and fallbacks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6492240" y="2606040"/>
            <a:ext cx="5029200" cy="841248"/>
          </a:xfrm>
          <a:prstGeom prst="roundRect">
            <a:avLst>
              <a:gd name="adj" fmla="val 5435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6720840" y="2697480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approval gates Enron use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6720840" y="2971800"/>
            <a:ext cx="4572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50"/>
              </a:lnSpc>
              <a:buNone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with fully public corpora; add Enron after approval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6492240" y="3566160"/>
            <a:ext cx="5029200" cy="841248"/>
          </a:xfrm>
          <a:prstGeom prst="roundRect">
            <a:avLst>
              <a:gd name="adj" fmla="val 5435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720840" y="3657600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GPU availability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6720840" y="3931920"/>
            <a:ext cx="4572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50"/>
              </a:lnSpc>
              <a:buNone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DistilBERT first; Google Colab Pro as documented fallback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6492240" y="4526280"/>
            <a:ext cx="5029200" cy="841248"/>
          </a:xfrm>
          <a:prstGeom prst="roundRect">
            <a:avLst>
              <a:gd name="adj" fmla="val 5435"/>
            </a:avLst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720840" y="4617720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Generator refuses to write phishing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6720840" y="4892040"/>
            <a:ext cx="45720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50"/>
              </a:lnSpc>
              <a:buNone/>
            </a:pPr>
            <a:r>
              <a:rPr lang="en-US" sz="11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Open-weight model in an isolated environment; C2 alone still answers the question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616952" y="0"/>
            <a:ext cx="4572000" cy="6858000"/>
          </a:xfrm>
          <a:prstGeom prst="rect">
            <a:avLst/>
          </a:prstGeom>
          <a:solidFill>
            <a:srgbClr val="262626"/>
          </a:solidFill>
          <a:ln w="12700">
            <a:solidFill>
              <a:srgbClr val="262626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685800" y="160020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685800" y="2514600"/>
            <a:ext cx="6382512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Phishing detection is validated on corpora that pre-date the models now writing phishing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study measures the gap under a single controlled protocol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couples diagnosis to mitigation, priced in false positives</a:t>
            </a:r>
            <a:endParaRPr lang="en-US" sz="1500" dirty="0"/>
          </a:p>
          <a:p>
            <a:pPr marL="342900" indent="-342900">
              <a:lnSpc>
                <a:spcPts val="22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benchmark and protocol remain reusable as adversary practice changes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8028432" y="1920240"/>
            <a:ext cx="3749040" cy="868680"/>
          </a:xfrm>
          <a:prstGeom prst="roundRect">
            <a:avLst>
              <a:gd name="adj" fmla="val 5263"/>
            </a:avLst>
          </a:prstGeom>
          <a:solidFill>
            <a:srgbClr val="3A3A18"/>
          </a:solidFill>
          <a:ln w="12700">
            <a:solidFill>
              <a:srgbClr val="3A3A1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302752" y="2029968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302752" y="2340864"/>
            <a:ext cx="33832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Cross-generational corpus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8028432" y="2971800"/>
            <a:ext cx="3749040" cy="868680"/>
          </a:xfrm>
          <a:prstGeom prst="roundRect">
            <a:avLst>
              <a:gd name="adj" fmla="val 5263"/>
            </a:avLst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302752" y="3081528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Detector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8302752" y="3392424"/>
            <a:ext cx="33832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Adversarially augmented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8028432" y="4023360"/>
            <a:ext cx="3749040" cy="868680"/>
          </a:xfrm>
          <a:prstGeom prst="roundRect">
            <a:avLst>
              <a:gd name="adj" fmla="val 5263"/>
            </a:avLst>
          </a:prstGeom>
          <a:solidFill>
            <a:srgbClr val="2F2F2F"/>
          </a:solidFill>
          <a:ln w="12700">
            <a:solidFill>
              <a:srgbClr val="2F2F2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302752" y="4133088"/>
            <a:ext cx="3200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Protocol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8302752" y="4443984"/>
            <a:ext cx="33832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Reusable evaluation harness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7936992" y="5989320"/>
            <a:ext cx="39319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00"/>
              </a:lnSpc>
              <a:buNone/>
            </a:pPr>
            <a:r>
              <a:rPr lang="en-US" sz="1000" i="1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deliverables from a twelve-week study.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85800" y="914400"/>
            <a:ext cx="109545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3" name="RefLabel"/>
          <p:cNvSpPr/>
          <p:nvPr/>
        </p:nvSpPr>
        <p:spPr>
          <a:xfrm>
            <a:off x="685800" y="1783080"/>
            <a:ext cx="502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</a:t>
            </a:r>
            <a:endParaRPr lang="en-US" sz="1300" dirty="0"/>
          </a:p>
        </p:txBody>
      </p:sp>
      <p:sp>
        <p:nvSpPr>
          <p:cNvPr id="4" name="RefText"/>
          <p:cNvSpPr/>
          <p:nvPr/>
        </p:nvSpPr>
        <p:spPr>
          <a:xfrm>
            <a:off x="1188720" y="1783080"/>
            <a:ext cx="10314432" cy="528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3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European Union Agency for Cybersecurity, “ENISA Threat Landscape 2025,” ENISA, Athens, Greece, Oct. 2025.</a:t>
            </a:r>
            <a:endParaRPr lang="en-US" sz="1300" dirty="0"/>
          </a:p>
        </p:txBody>
      </p:sp>
      <p:sp>
        <p:nvSpPr>
          <p:cNvPr id="5" name="RefLabel"/>
          <p:cNvSpPr/>
          <p:nvPr/>
        </p:nvSpPr>
        <p:spPr>
          <a:xfrm>
            <a:off x="685800" y="2403080"/>
            <a:ext cx="502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</a:t>
            </a:r>
            <a:endParaRPr lang="en-US" sz="1300" dirty="0"/>
          </a:p>
        </p:txBody>
      </p:sp>
      <p:sp>
        <p:nvSpPr>
          <p:cNvPr id="6" name="RefText"/>
          <p:cNvSpPr/>
          <p:nvPr/>
        </p:nvSpPr>
        <p:spPr>
          <a:xfrm>
            <a:off x="1188720" y="2403080"/>
            <a:ext cx="10314432" cy="528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3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Federal Bureau of Investigation Internet Crime Complaint Center, “2025 Internet crime report,” FBI IC3, Washington, DC, USA, Apr. 2026.</a:t>
            </a:r>
            <a:endParaRPr lang="en-US" sz="1300" dirty="0"/>
          </a:p>
        </p:txBody>
      </p:sp>
      <p:sp>
        <p:nvSpPr>
          <p:cNvPr id="7" name="RefLabel"/>
          <p:cNvSpPr/>
          <p:nvPr/>
        </p:nvSpPr>
        <p:spPr>
          <a:xfrm>
            <a:off x="685800" y="3023080"/>
            <a:ext cx="502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</a:t>
            </a:r>
            <a:endParaRPr lang="en-US" sz="1300" dirty="0"/>
          </a:p>
        </p:txBody>
      </p:sp>
      <p:sp>
        <p:nvSpPr>
          <p:cNvPr id="8" name="RefText"/>
          <p:cNvSpPr/>
          <p:nvPr/>
        </p:nvSpPr>
        <p:spPr>
          <a:xfrm>
            <a:off x="1188720" y="3023080"/>
            <a:ext cx="10314432" cy="528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3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J. Hazell, “Spear phishing with large language models,” arXiv:2305.06972, 2023.</a:t>
            </a:r>
            <a:endParaRPr lang="en-US" sz="1300" dirty="0"/>
          </a:p>
        </p:txBody>
      </p:sp>
      <p:sp>
        <p:nvSpPr>
          <p:cNvPr id="9" name="RefLabel"/>
          <p:cNvSpPr/>
          <p:nvPr/>
        </p:nvSpPr>
        <p:spPr>
          <a:xfrm>
            <a:off x="685800" y="3643080"/>
            <a:ext cx="502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</a:t>
            </a:r>
            <a:endParaRPr lang="en-US" sz="1300" dirty="0"/>
          </a:p>
        </p:txBody>
      </p:sp>
      <p:sp>
        <p:nvSpPr>
          <p:cNvPr id="10" name="RefText"/>
          <p:cNvSpPr/>
          <p:nvPr/>
        </p:nvSpPr>
        <p:spPr>
          <a:xfrm>
            <a:off x="1188720" y="3643080"/>
            <a:ext cx="10314432" cy="528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3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F. Heiding, B. Schneier, A. Vishwanath, J. Bernstein, and P. S. Park, “Devising and detecting phishing emails using large language models,” IEEE Access, vol. 12, pp. 42131–42146, 2024.</a:t>
            </a:r>
            <a:endParaRPr lang="en-US" sz="1300" dirty="0"/>
          </a:p>
        </p:txBody>
      </p:sp>
      <p:sp>
        <p:nvSpPr>
          <p:cNvPr id="11" name="RefLabel"/>
          <p:cNvSpPr/>
          <p:nvPr/>
        </p:nvSpPr>
        <p:spPr>
          <a:xfrm>
            <a:off x="685800" y="4263080"/>
            <a:ext cx="502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</a:t>
            </a:r>
            <a:endParaRPr lang="en-US" sz="1300" dirty="0"/>
          </a:p>
        </p:txBody>
      </p:sp>
      <p:sp>
        <p:nvSpPr>
          <p:cNvPr id="12" name="RefText"/>
          <p:cNvSpPr/>
          <p:nvPr/>
        </p:nvSpPr>
        <p:spPr>
          <a:xfrm>
            <a:off x="1188720" y="4263080"/>
            <a:ext cx="10314432" cy="528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3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A. Alhuzali, A. Alloqmani, M. Aljabri, and F. Alharbi, “In-depth analysis of phishing email detection,” Applied Sciences, vol. 15, no. 6, art. 3396, 2025.</a:t>
            </a:r>
            <a:endParaRPr lang="en-US" sz="1300" dirty="0"/>
          </a:p>
        </p:txBody>
      </p:sp>
      <p:sp>
        <p:nvSpPr>
          <p:cNvPr id="13" name="RefLabel"/>
          <p:cNvSpPr/>
          <p:nvPr/>
        </p:nvSpPr>
        <p:spPr>
          <a:xfrm>
            <a:off x="685800" y="4883080"/>
            <a:ext cx="502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</a:t>
            </a:r>
            <a:endParaRPr lang="en-US" sz="1300" dirty="0"/>
          </a:p>
        </p:txBody>
      </p:sp>
      <p:sp>
        <p:nvSpPr>
          <p:cNvPr id="14" name="RefText"/>
          <p:cNvSpPr/>
          <p:nvPr/>
        </p:nvSpPr>
        <p:spPr>
          <a:xfrm>
            <a:off x="1188720" y="4883080"/>
            <a:ext cx="10314432" cy="528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3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C. Opara, P. Modesti, and L. Golightly, “Evaluating spam filters and stylometric detection of AI-generated phishing emails,” Expert Systems with Applications, vol. 276, art. 127044, 2025.</a:t>
            </a:r>
            <a:endParaRPr lang="en-US" sz="1300" dirty="0"/>
          </a:p>
        </p:txBody>
      </p:sp>
      <p:sp>
        <p:nvSpPr>
          <p:cNvPr id="15" name="RefLabel"/>
          <p:cNvSpPr/>
          <p:nvPr/>
        </p:nvSpPr>
        <p:spPr>
          <a:xfrm>
            <a:off x="685800" y="5503080"/>
            <a:ext cx="502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E6E74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</a:t>
            </a:r>
            <a:endParaRPr lang="en-US" sz="1300" dirty="0"/>
          </a:p>
        </p:txBody>
      </p:sp>
      <p:sp>
        <p:nvSpPr>
          <p:cNvPr id="16" name="RefText"/>
          <p:cNvSpPr/>
          <p:nvPr/>
        </p:nvSpPr>
        <p:spPr>
          <a:xfrm>
            <a:off x="1188720" y="5503080"/>
            <a:ext cx="10314432" cy="528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300" dirty="0">
                <a:solidFill>
                  <a:srgbClr val="C9C9C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T. Koide, N. Fukushi, H. Nakano, and D. Chiba, “ChatSpamDetector: Leveraging large language models for effective phishing email detection,” arXiv:2402.18093, 2024.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E1E1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991356" y="1325880"/>
            <a:ext cx="4206240" cy="4206240"/>
          </a:xfrm>
          <a:prstGeom prst="ellipse">
            <a:avLst/>
          </a:prstGeom>
          <a:solidFill>
            <a:srgbClr val="1E1E1E"/>
          </a:solidFill>
          <a:ln w="12700">
            <a:solidFill>
              <a:srgbClr val="343434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4539996" y="1874520"/>
            <a:ext cx="3108960" cy="3108960"/>
          </a:xfrm>
          <a:prstGeom prst="ellipse">
            <a:avLst/>
          </a:prstGeom>
          <a:solidFill>
            <a:srgbClr val="1E1E1E"/>
          </a:solidFill>
          <a:ln w="12700">
            <a:solidFill>
              <a:srgbClr val="343434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088636" y="2423160"/>
            <a:ext cx="2011680" cy="2011680"/>
          </a:xfrm>
          <a:prstGeom prst="ellipse">
            <a:avLst/>
          </a:prstGeom>
          <a:solidFill>
            <a:srgbClr val="1E1E1E"/>
          </a:solidFill>
          <a:ln w="12700">
            <a:solidFill>
              <a:srgbClr val="E6E74E"/>
            </a:solidFill>
            <a:prstDash val="solid"/>
          </a:ln>
        </p:spPr>
        <p:txBody>
          <a:bodyPr/>
          <a:lstStyle/>
          <a:p>
            <a:endParaRPr lang="en-IN" dirty="0"/>
          </a:p>
        </p:txBody>
      </p:sp>
      <p:sp>
        <p:nvSpPr>
          <p:cNvPr id="5" name="Text 3"/>
          <p:cNvSpPr/>
          <p:nvPr/>
        </p:nvSpPr>
        <p:spPr>
          <a:xfrm>
            <a:off x="1828800" y="2788920"/>
            <a:ext cx="8531352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entury Gothic" pitchFamily="34" charset="0"/>
                <a:ea typeface="Century Gothic" pitchFamily="34" charset="-122"/>
                <a:cs typeface="Century Gothic" pitchFamily="34" charset="-120"/>
              </a:rPr>
              <a:t>Thank You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1828800" y="3566160"/>
            <a:ext cx="8531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828800" y="5852160"/>
            <a:ext cx="85313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8C8C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Dip Kirankumar Patel  ·  2530744  ·  ACFA7004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1341</Words>
  <Application>Microsoft Office PowerPoint</Application>
  <PresentationFormat>Widescreen</PresentationFormat>
  <Paragraphs>193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Detecting Machine-Written Deception</dc:title>
  <dc:subject>PptxGenJS Presentation</dc:subject>
  <dc:creator>Dip Kirankumar Patel</dc:creator>
  <cp:lastModifiedBy>Dip Patel</cp:lastModifiedBy>
  <cp:revision>3</cp:revision>
  <dcterms:created xsi:type="dcterms:W3CDTF">2026-08-09T15:27:38Z</dcterms:created>
  <dcterms:modified xsi:type="dcterms:W3CDTF">2026-08-09T16:30:34Z</dcterms:modified>
</cp:coreProperties>
</file>