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35" autoAdjust="0"/>
    <p:restoredTop sz="94660"/>
  </p:normalViewPr>
  <p:slideViewPr>
    <p:cSldViewPr snapToGrid="0">
      <p:cViewPr varScale="1">
        <p:scale>
          <a:sx n="74" d="100"/>
          <a:sy n="74" d="100"/>
        </p:scale>
        <p:origin x="37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4B74B-7FB0-623D-65B9-7B1ADA5CBF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9F1EA9-8AF5-EE5C-35A9-11F4009F12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69165E-F613-A253-F9ED-5142C160C9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5877D-326D-455C-A01D-0A4637F63A1D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F4AAC1-5E67-423B-C324-1B6CA77B21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495F7-85F0-A999-6CB8-E6B68CA15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82ACD-D99B-4FBF-B08E-C548A4891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342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ED32B-7446-0504-BE93-2B72C5802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4948D-87CF-EC22-26C3-C6C482779F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9602F0-AFBD-9607-6320-F31226CCF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5877D-326D-455C-A01D-0A4637F63A1D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1ECDC-24EE-F691-A5DF-79D5CC8E64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D50540-0543-92AD-322D-AC02198C5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82ACD-D99B-4FBF-B08E-C548A4891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486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2D2D3-501E-5B69-D0CD-459D16742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ACC829-B14E-E41C-9667-F95165C59E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05B63E-BF47-2286-4F2C-10031BFF3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5877D-326D-455C-A01D-0A4637F63A1D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BBEA15-14D5-4BB5-83AF-AA52D630C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7AC96-40EE-3C23-BBB5-0A1629F8C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82ACD-D99B-4FBF-B08E-C548A4891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278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30985-41C0-4046-F212-B0FA73CF3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884B-B39C-ED99-478B-B3EEF602F3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3603C4-9F5F-3C72-BE1F-FAD5F33529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DB5151-9288-69B5-1A0A-9605FDF89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5877D-326D-455C-A01D-0A4637F63A1D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3DBD1C-B28E-E681-252E-FD2321A9EC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086FDE-1C1E-7ECF-4890-389B81565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82ACD-D99B-4FBF-B08E-C548A4891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539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8E758-C2F6-14C0-3695-0E3DD7D11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29D41A-5102-0D88-FB8F-A5F43F5E39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A537E4-A026-A476-9D85-B622516E06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0BEE88-55B1-D572-9B66-75EACFD13A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24C80-90D7-00AB-B65A-3501A53FDE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97489B-CA1E-A587-6FB3-089F257D2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5877D-326D-455C-A01D-0A4637F63A1D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FB6B40-77D6-5C9D-9859-B4D5ADD26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AD07B0-0853-3201-5955-1FEBCBB81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82ACD-D99B-4FBF-B08E-C548A4891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08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1B3D3-DAB3-EAD4-5D23-FF3D18F9C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179CE3E-DBF2-4950-368C-2C4BA15F44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5877D-326D-455C-A01D-0A4637F63A1D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03109F-579A-7849-B53A-6FA2802EB2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43863D-5195-C1D7-6FE6-B25DDD719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82ACD-D99B-4FBF-B08E-C548A4891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0705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F1A7D09-7B00-216C-2F70-BCD6D231C4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5877D-326D-455C-A01D-0A4637F63A1D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187F1D-C686-8E10-4FE2-B4AA0C62F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F9EAF4-CD10-39B6-4DAC-EFEC0529AA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82ACD-D99B-4FBF-B08E-C548A4891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4486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155DC-D6FA-FA49-64E2-DD91E885B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3863A-6207-00CE-CD16-410BE1387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E278F9-9B96-8752-4CE9-C57F83FC22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490CB8-E3C6-5AA0-77E7-30C14BF39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5877D-326D-455C-A01D-0A4637F63A1D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4D5916-CEC1-79B6-55D5-048A0A1D8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1EAF61-31E5-E428-F4A0-3891D15CA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82ACD-D99B-4FBF-B08E-C548A4891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7846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3B63B-22BD-8C9D-B1DD-3D89C680A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639496-1A6C-86FA-2A0E-B44808084D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E410B6-3D30-B540-01EA-D255EBEED0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9E8401-0C08-D3A5-E83E-6A4E29532F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5877D-326D-455C-A01D-0A4637F63A1D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CB8B47-FB94-7AC3-8954-CF3B1FC926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A1401E-FC8F-6403-CB75-A6E6A1053F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82ACD-D99B-4FBF-B08E-C548A4891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166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E20CA-8417-1A3E-ED25-A4CDB49AC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D8980A-1536-C8A5-40BE-6D8992C8D4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021731-01C4-8191-06D4-7D69AA3B4B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5877D-326D-455C-A01D-0A4637F63A1D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F0FF9-17A8-30BB-5F7E-DA8DD696FB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C9EBCD-7A8B-94EF-81AD-ED133A61D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82ACD-D99B-4FBF-B08E-C548A4891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9656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39D9045-3C66-6753-79BB-AED6EE2540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7779ED-CA10-053F-A8E4-B48C96D13A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7C156D-0104-91F7-3673-12EE70BE3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5877D-326D-455C-A01D-0A4637F63A1D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C7B8D-0E9B-87EB-4E88-243530C05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CA4A87-7070-11C0-4007-43750E5D2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82ACD-D99B-4FBF-B08E-C548A4891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143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27B7DE-A1D7-E668-81EC-34919472A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ED04DB-74EB-E02F-75DE-ECC29B72C6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7F3C5D-475A-D833-802C-B7AEBD7145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E5877D-326D-455C-A01D-0A4637F63A1D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10D496-5016-BC7A-AD9A-955502AF48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3AA4AE-507A-8DC2-C057-CD392C7264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C82ACD-D99B-4FBF-B08E-C548A4891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041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hare.net/slideshow/module-8-emotional-intelligence-emotional/270003573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chilleratocinefilo.com/2017/05/the-miracle-worker-1962-arthur-penn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employee-relations/emotional-intelligence-a-key-leadership-competency-19162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qsels.com/en/search?q=intelligence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bmjopen.bmj.com/content/13/6/e073337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FF701-2AE9-80BF-C335-2B86A24256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587904"/>
          </a:xfrm>
        </p:spPr>
        <p:txBody>
          <a:bodyPr>
            <a:normAutofit/>
          </a:bodyPr>
          <a:lstStyle/>
          <a:p>
            <a:r>
              <a:rPr lang="en-US" sz="2700" dirty="0"/>
              <a:t>Leading group projects with Emotional Intelligence</a:t>
            </a:r>
            <a:endParaRPr lang="en-GB" sz="27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78AC16-D3A8-E0E6-D318-A3FC3D7DCC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4362450" cy="165576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Module Code:LCLM5006</a:t>
            </a:r>
          </a:p>
          <a:p>
            <a:r>
              <a:rPr lang="en-US" dirty="0"/>
              <a:t>Lecturer: Nishi Ramsurrun</a:t>
            </a:r>
          </a:p>
          <a:p>
            <a:r>
              <a:rPr lang="en-US" dirty="0"/>
              <a:t>Student Name: Romina Dema</a:t>
            </a:r>
          </a:p>
          <a:p>
            <a:r>
              <a:rPr lang="en-US" dirty="0"/>
              <a:t>Student ID: 2313679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4AE6B0-6EDC-7251-BEE1-FCD25DAC3E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96100" y="2108200"/>
            <a:ext cx="3886200" cy="303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4138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DFB0A-89D0-95A3-D758-A11218E75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What is Emotional Intelligence?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EA4751-024E-6218-5490-1B143E010C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900" y="1536701"/>
            <a:ext cx="5219700" cy="27559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Definition:</a:t>
            </a:r>
            <a:endParaRPr lang="en-GB" sz="2400" dirty="0"/>
          </a:p>
          <a:p>
            <a:pPr marL="0" indent="0">
              <a:buNone/>
            </a:pPr>
            <a:r>
              <a:rPr lang="en-US" sz="2400" dirty="0"/>
              <a:t>Emotional Intelligence is the ability to:</a:t>
            </a:r>
          </a:p>
          <a:p>
            <a:pPr marL="0" indent="0">
              <a:buNone/>
            </a:pPr>
            <a:r>
              <a:rPr lang="en-US" sz="2400" dirty="0"/>
              <a:t>1- </a:t>
            </a:r>
            <a:r>
              <a:rPr lang="en-US" sz="2400" dirty="0" err="1"/>
              <a:t>Recognise</a:t>
            </a:r>
            <a:r>
              <a:rPr lang="en-US" sz="2400" dirty="0"/>
              <a:t> your own emotions</a:t>
            </a:r>
          </a:p>
          <a:p>
            <a:pPr marL="0" indent="0">
              <a:buNone/>
            </a:pPr>
            <a:r>
              <a:rPr lang="en-US" sz="2400" dirty="0"/>
              <a:t>2-Manage your emotions effectively</a:t>
            </a:r>
          </a:p>
          <a:p>
            <a:pPr marL="0" indent="0">
              <a:buNone/>
            </a:pPr>
            <a:r>
              <a:rPr lang="en-US" sz="2400" dirty="0"/>
              <a:t>3-Understand the emotions of others</a:t>
            </a:r>
          </a:p>
          <a:p>
            <a:pPr marL="0" indent="0">
              <a:buNone/>
            </a:pPr>
            <a:r>
              <a:rPr lang="en-US" sz="2400" dirty="0"/>
              <a:t>4-Build positive relationships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4F095D-F0CB-0FF0-D1E0-7E7206AB66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14017" y="736600"/>
            <a:ext cx="3822700" cy="3302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22B8D63-4B2A-3DDB-F0E6-6F1DEAFA77C4}"/>
              </a:ext>
            </a:extLst>
          </p:cNvPr>
          <p:cNvSpPr txBox="1"/>
          <p:nvPr/>
        </p:nvSpPr>
        <p:spPr>
          <a:xfrm>
            <a:off x="6000750" y="5016500"/>
            <a:ext cx="38227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bachilleratocinefilo.com/2017/05/the-miracle-worker-1962-arthur-penn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DC5902-6CE5-42C9-ADA6-9DB4ED814917}"/>
              </a:ext>
            </a:extLst>
          </p:cNvPr>
          <p:cNvSpPr txBox="1"/>
          <p:nvPr/>
        </p:nvSpPr>
        <p:spPr>
          <a:xfrm>
            <a:off x="1016000" y="5016500"/>
            <a:ext cx="498475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Why is it important?</a:t>
            </a:r>
          </a:p>
          <a:p>
            <a:r>
              <a:rPr lang="en-US" dirty="0"/>
              <a:t>Better teamwork</a:t>
            </a:r>
          </a:p>
          <a:p>
            <a:r>
              <a:rPr lang="en-US" dirty="0"/>
              <a:t>Better communication</a:t>
            </a:r>
          </a:p>
          <a:p>
            <a:r>
              <a:rPr lang="en-US" dirty="0"/>
              <a:t>Less conflict</a:t>
            </a:r>
          </a:p>
          <a:p>
            <a:r>
              <a:rPr lang="en-US" dirty="0"/>
              <a:t>Higher productivity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2451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A5B23-C707-33C1-921E-B4EEC9C1E0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99533"/>
            <a:ext cx="9144000" cy="702734"/>
          </a:xfrm>
        </p:spPr>
        <p:txBody>
          <a:bodyPr>
            <a:normAutofit/>
          </a:bodyPr>
          <a:lstStyle/>
          <a:p>
            <a:r>
              <a:rPr lang="en-US" sz="2800" dirty="0"/>
              <a:t>Emotional Intelligence in Teamwork</a:t>
            </a: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0862D9-EF80-C802-85BF-4B7B1404FF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675467"/>
            <a:ext cx="3073400" cy="3683000"/>
          </a:xfrm>
        </p:spPr>
        <p:txBody>
          <a:bodyPr>
            <a:normAutofit/>
          </a:bodyPr>
          <a:lstStyle/>
          <a:p>
            <a:r>
              <a:rPr lang="en-US" dirty="0"/>
              <a:t>The five El skills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Self-awareness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Self-regulation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Motivation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Empathy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Social Skills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8D51C5-7A3E-E2E3-AFBE-4ED2BEF0C0F3}"/>
              </a:ext>
            </a:extLst>
          </p:cNvPr>
          <p:cNvSpPr txBox="1"/>
          <p:nvPr/>
        </p:nvSpPr>
        <p:spPr>
          <a:xfrm>
            <a:off x="6036733" y="2497667"/>
            <a:ext cx="521546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Example:</a:t>
            </a:r>
          </a:p>
          <a:p>
            <a:r>
              <a:rPr lang="en-US" dirty="0"/>
              <a:t>A student receives negative feedback</a:t>
            </a:r>
            <a:r>
              <a:rPr lang="en-GB" dirty="0"/>
              <a:t>:</a:t>
            </a:r>
          </a:p>
          <a:p>
            <a:endParaRPr lang="en-GB" dirty="0"/>
          </a:p>
          <a:p>
            <a:r>
              <a:rPr lang="en-GB" dirty="0"/>
              <a:t>Low EI</a:t>
            </a:r>
          </a:p>
          <a:p>
            <a:r>
              <a:rPr lang="en-GB" dirty="0"/>
              <a:t>Becomes angry</a:t>
            </a:r>
          </a:p>
          <a:p>
            <a:r>
              <a:rPr lang="en-GB" dirty="0"/>
              <a:t>Stops contributing</a:t>
            </a:r>
          </a:p>
          <a:p>
            <a:endParaRPr lang="en-GB" dirty="0"/>
          </a:p>
          <a:p>
            <a:r>
              <a:rPr lang="en-GB" dirty="0"/>
              <a:t>High EI</a:t>
            </a:r>
          </a:p>
          <a:p>
            <a:r>
              <a:rPr lang="en-GB" dirty="0"/>
              <a:t>Accepts feedback</a:t>
            </a:r>
          </a:p>
          <a:p>
            <a:r>
              <a:rPr lang="en-GB" dirty="0"/>
              <a:t>Improve their work</a:t>
            </a:r>
          </a:p>
          <a:p>
            <a:r>
              <a:rPr lang="en-GB" dirty="0"/>
              <a:t>Supports the team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0896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06177-8578-C5CD-D488-D348F745D6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477837"/>
          </a:xfrm>
        </p:spPr>
        <p:txBody>
          <a:bodyPr>
            <a:normAutofit fontScale="90000"/>
          </a:bodyPr>
          <a:lstStyle/>
          <a:p>
            <a:r>
              <a:rPr lang="en-US" sz="3200" dirty="0"/>
              <a:t>Managing your own Emotions</a:t>
            </a:r>
            <a:endParaRPr lang="en-GB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07EF24-3B09-F1FF-B11F-A43231EC94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4133" y="2438400"/>
            <a:ext cx="4123267" cy="2819400"/>
          </a:xfrm>
        </p:spPr>
        <p:txBody>
          <a:bodyPr>
            <a:normAutofit/>
          </a:bodyPr>
          <a:lstStyle/>
          <a:p>
            <a:r>
              <a:rPr lang="en-US" dirty="0"/>
              <a:t>Group projects can cause: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Stress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Deadlines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Disagreements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Pressure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D0F70E-05C1-12CC-5A0C-90541B9073E1}"/>
              </a:ext>
            </a:extLst>
          </p:cNvPr>
          <p:cNvSpPr txBox="1"/>
          <p:nvPr/>
        </p:nvSpPr>
        <p:spPr>
          <a:xfrm>
            <a:off x="5541433" y="2357104"/>
            <a:ext cx="461433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Strategies: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Mindfulness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Pause before reacting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Reflect before responding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Ask for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Stay </a:t>
            </a:r>
            <a:r>
              <a:rPr lang="en-US" sz="2400" dirty="0" err="1"/>
              <a:t>Organised</a:t>
            </a: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686A50-C9F7-8BC8-F972-7957B51A6D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26399" y="3793067"/>
            <a:ext cx="4013199" cy="2904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636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62868-6576-F4A7-C9EA-C6BBCBDB7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Understanding Other’s Emotions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1D9FBF-B15D-6E38-BBA5-04203EC612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105400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Empathy helps students:</a:t>
            </a:r>
          </a:p>
          <a:p>
            <a:r>
              <a:rPr lang="en-US" dirty="0"/>
              <a:t>Listen Actively</a:t>
            </a:r>
          </a:p>
          <a:p>
            <a:r>
              <a:rPr lang="en-US" dirty="0"/>
              <a:t>Respect different Opinions</a:t>
            </a:r>
          </a:p>
          <a:p>
            <a:r>
              <a:rPr lang="en-US" dirty="0"/>
              <a:t>Encourage quieter members</a:t>
            </a:r>
          </a:p>
          <a:p>
            <a:r>
              <a:rPr lang="en-US" dirty="0"/>
              <a:t>Solve conflict</a:t>
            </a:r>
          </a:p>
          <a:p>
            <a:r>
              <a:rPr lang="en-US" dirty="0"/>
              <a:t>Build trust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F515E4-C74C-59B1-E19A-D2AE256CC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48401" y="1126066"/>
            <a:ext cx="5181599" cy="5139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5848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1A408-2D70-2000-81E7-9E7491976B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84237"/>
          </a:xfrm>
        </p:spPr>
        <p:txBody>
          <a:bodyPr>
            <a:normAutofit/>
          </a:bodyPr>
          <a:lstStyle/>
          <a:p>
            <a:r>
              <a:rPr lang="en-US" sz="4400" dirty="0"/>
              <a:t>Conclusion</a:t>
            </a: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3686AD-84AC-B22F-49F2-F33C496579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7933" y="2853267"/>
            <a:ext cx="6409267" cy="3674533"/>
          </a:xfrm>
        </p:spPr>
        <p:txBody>
          <a:bodyPr>
            <a:normAutofit/>
          </a:bodyPr>
          <a:lstStyle/>
          <a:p>
            <a:r>
              <a:rPr lang="en-US" dirty="0"/>
              <a:t>Key Takeaways</a:t>
            </a:r>
          </a:p>
          <a:p>
            <a:r>
              <a:rPr lang="en-US" dirty="0"/>
              <a:t>Emotional Intelligence helps students: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Communicate effectively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Manage Stress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Resolve conflict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Work collaboratively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Achieve better academic results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0DCF0D3-F9C8-ECA7-3B37-60DF019674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17733" y="3132666"/>
            <a:ext cx="4461933" cy="3471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254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89350-2D04-D786-38AF-78F45DFF5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48808"/>
          </a:xfrm>
        </p:spPr>
        <p:txBody>
          <a:bodyPr>
            <a:normAutofit/>
          </a:bodyPr>
          <a:lstStyle/>
          <a:p>
            <a:r>
              <a:rPr lang="en-US" dirty="0"/>
              <a:t>References: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58D845-57FD-D1DE-E740-61FC5AFCE6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Goleman , D. (1995)Emotional Intelligence:</a:t>
            </a:r>
          </a:p>
          <a:p>
            <a:pPr marL="0" indent="0">
              <a:buNone/>
            </a:pPr>
            <a:r>
              <a:rPr lang="en-US" dirty="0"/>
              <a:t>Why it can Matter More Than IQ. New York: Bantam Books.</a:t>
            </a:r>
          </a:p>
          <a:p>
            <a:r>
              <a:rPr lang="en-US" dirty="0"/>
              <a:t>Mayer , J.D., Salovey , </a:t>
            </a:r>
            <a:r>
              <a:rPr lang="en-US" dirty="0" err="1"/>
              <a:t>P.and</a:t>
            </a:r>
            <a:r>
              <a:rPr lang="en-US" dirty="0"/>
              <a:t> Caruso , D.R (2004)</a:t>
            </a:r>
          </a:p>
          <a:p>
            <a:pPr marL="0" indent="0">
              <a:buNone/>
            </a:pPr>
            <a:r>
              <a:rPr lang="en-US" dirty="0"/>
              <a:t>Psychological Inquiry , 15 (3) , pp. 197-215.</a:t>
            </a:r>
          </a:p>
          <a:p>
            <a:r>
              <a:rPr lang="en-US" dirty="0"/>
              <a:t>Salovey , P. and Mayer , J.D (1990) Imagination, Cognition and Personality , 9 (3), pp.185-211.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28336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265</Words>
  <Application>Microsoft Office PowerPoint</Application>
  <PresentationFormat>Widescreen</PresentationFormat>
  <Paragraphs>69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Leading group projects with Emotional Intelligence</vt:lpstr>
      <vt:lpstr>What is Emotional Intelligence?</vt:lpstr>
      <vt:lpstr>Emotional Intelligence in Teamwork</vt:lpstr>
      <vt:lpstr>Managing your own Emotions</vt:lpstr>
      <vt:lpstr>Understanding Other’s Emotions</vt:lpstr>
      <vt:lpstr>Conclusion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Romina Dema (2313679)</dc:creator>
  <cp:lastModifiedBy>Romina Dema (2313679)</cp:lastModifiedBy>
  <cp:revision>1</cp:revision>
  <dcterms:created xsi:type="dcterms:W3CDTF">2026-07-13T09:49:29Z</dcterms:created>
  <dcterms:modified xsi:type="dcterms:W3CDTF">2026-07-13T10:01:37Z</dcterms:modified>
</cp:coreProperties>
</file>