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11" r:id="rId1"/>
  </p:sldMasterIdLst>
  <p:notesMasterIdLst>
    <p:notesMasterId r:id="rId20"/>
  </p:notesMasterIdLst>
  <p:sldIdLst>
    <p:sldId id="256" r:id="rId2"/>
    <p:sldId id="257" r:id="rId3"/>
    <p:sldId id="258" r:id="rId4"/>
    <p:sldId id="259" r:id="rId5"/>
    <p:sldId id="260" r:id="rId6"/>
    <p:sldId id="268" r:id="rId7"/>
    <p:sldId id="261" r:id="rId8"/>
    <p:sldId id="269" r:id="rId9"/>
    <p:sldId id="262" r:id="rId10"/>
    <p:sldId id="275" r:id="rId11"/>
    <p:sldId id="276" r:id="rId12"/>
    <p:sldId id="263" r:id="rId13"/>
    <p:sldId id="271" r:id="rId14"/>
    <p:sldId id="273" r:id="rId15"/>
    <p:sldId id="274" r:id="rId16"/>
    <p:sldId id="265" r:id="rId17"/>
    <p:sldId id="266" r:id="rId18"/>
    <p:sldId id="26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CCEC8"/>
    <a:srgbClr val="FCFFFA"/>
    <a:srgbClr val="00B6AC"/>
    <a:srgbClr val="CCF4EF"/>
    <a:srgbClr val="29CEC4"/>
    <a:srgbClr val="35F1E5"/>
    <a:srgbClr val="F0FEF8"/>
    <a:srgbClr val="C4FFE2"/>
    <a:srgbClr val="F9F6FF"/>
    <a:srgbClr val="F5FF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5620"/>
    <p:restoredTop sz="94911"/>
  </p:normalViewPr>
  <p:slideViewPr>
    <p:cSldViewPr snapToGrid="0">
      <p:cViewPr varScale="1">
        <p:scale>
          <a:sx n="114" d="100"/>
          <a:sy n="114" d="100"/>
        </p:scale>
        <p:origin x="184"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CDA655-1403-440C-B42D-EC782497E746}"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C8736712-1691-48C1-B3F8-BA6E61227B09}">
      <dgm:prSet/>
      <dgm:spPr/>
      <dgm:t>
        <a:bodyPr/>
        <a:lstStyle/>
        <a:p>
          <a:r>
            <a:rPr lang="en-GB">
              <a:latin typeface="Times New Roman" panose="02020603050405020304" pitchFamily="18" charset="0"/>
              <a:cs typeface="Times New Roman" panose="02020603050405020304" pitchFamily="18" charset="0"/>
            </a:rPr>
            <a:t>Reaches a wider audience efficiently</a:t>
          </a:r>
          <a:endParaRPr lang="en-US">
            <a:latin typeface="Times New Roman" panose="02020603050405020304" pitchFamily="18" charset="0"/>
            <a:cs typeface="Times New Roman" panose="02020603050405020304" pitchFamily="18" charset="0"/>
          </a:endParaRPr>
        </a:p>
      </dgm:t>
    </dgm:pt>
    <dgm:pt modelId="{757D35D1-9959-4E3C-A2C0-8427DEA576FE}" type="parTrans" cxnId="{5A8CA304-7810-4824-ABCB-48686F91EB8D}">
      <dgm:prSet/>
      <dgm:spPr/>
      <dgm:t>
        <a:bodyPr/>
        <a:lstStyle/>
        <a:p>
          <a:endParaRPr lang="en-US"/>
        </a:p>
      </dgm:t>
    </dgm:pt>
    <dgm:pt modelId="{E360EB83-CAA5-4237-AE06-680CF48CF144}" type="sibTrans" cxnId="{5A8CA304-7810-4824-ABCB-48686F91EB8D}">
      <dgm:prSet/>
      <dgm:spPr/>
      <dgm:t>
        <a:bodyPr/>
        <a:lstStyle/>
        <a:p>
          <a:endParaRPr lang="en-US"/>
        </a:p>
      </dgm:t>
    </dgm:pt>
    <dgm:pt modelId="{EB935177-2848-4FF8-98CF-105F03422D95}">
      <dgm:prSet/>
      <dgm:spPr/>
      <dgm:t>
        <a:bodyPr/>
        <a:lstStyle/>
        <a:p>
          <a:r>
            <a:rPr lang="en-GB" dirty="0">
              <a:latin typeface="Times New Roman" panose="02020603050405020304" pitchFamily="18" charset="0"/>
              <a:cs typeface="Times New Roman" panose="02020603050405020304" pitchFamily="18" charset="0"/>
            </a:rPr>
            <a:t>Increases real-time campaign adjustments</a:t>
          </a:r>
          <a:endParaRPr lang="en-US" dirty="0">
            <a:latin typeface="Times New Roman" panose="02020603050405020304" pitchFamily="18" charset="0"/>
            <a:cs typeface="Times New Roman" panose="02020603050405020304" pitchFamily="18" charset="0"/>
          </a:endParaRPr>
        </a:p>
      </dgm:t>
    </dgm:pt>
    <dgm:pt modelId="{D6D27E2B-6DBA-489C-A879-45CDCDB46674}" type="parTrans" cxnId="{5E32D849-AEEE-46EA-BE62-345A3AF1045F}">
      <dgm:prSet/>
      <dgm:spPr/>
      <dgm:t>
        <a:bodyPr/>
        <a:lstStyle/>
        <a:p>
          <a:endParaRPr lang="en-US"/>
        </a:p>
      </dgm:t>
    </dgm:pt>
    <dgm:pt modelId="{B576DC34-A7E8-49D3-9BD4-4AC6989D314F}" type="sibTrans" cxnId="{5E32D849-AEEE-46EA-BE62-345A3AF1045F}">
      <dgm:prSet/>
      <dgm:spPr/>
      <dgm:t>
        <a:bodyPr/>
        <a:lstStyle/>
        <a:p>
          <a:endParaRPr lang="en-US"/>
        </a:p>
      </dgm:t>
    </dgm:pt>
    <dgm:pt modelId="{48D91ABE-AA41-418F-A007-1838792AFF84}">
      <dgm:prSet/>
      <dgm:spPr/>
      <dgm:t>
        <a:bodyPr/>
        <a:lstStyle/>
        <a:p>
          <a:r>
            <a:rPr lang="en-GB" dirty="0">
              <a:latin typeface="Times New Roman" panose="02020603050405020304" pitchFamily="18" charset="0"/>
              <a:cs typeface="Times New Roman" panose="02020603050405020304" pitchFamily="18" charset="0"/>
            </a:rPr>
            <a:t>Enhances customer engagement</a:t>
          </a:r>
          <a:endParaRPr lang="en-US" dirty="0">
            <a:latin typeface="Times New Roman" panose="02020603050405020304" pitchFamily="18" charset="0"/>
            <a:cs typeface="Times New Roman" panose="02020603050405020304" pitchFamily="18" charset="0"/>
          </a:endParaRPr>
        </a:p>
      </dgm:t>
    </dgm:pt>
    <dgm:pt modelId="{6C7A7ECB-EEFA-4E14-90E7-113BBAFC012C}" type="parTrans" cxnId="{06C619DD-984C-49EF-BA50-4E893C9B2260}">
      <dgm:prSet/>
      <dgm:spPr/>
      <dgm:t>
        <a:bodyPr/>
        <a:lstStyle/>
        <a:p>
          <a:endParaRPr lang="en-US"/>
        </a:p>
      </dgm:t>
    </dgm:pt>
    <dgm:pt modelId="{4D0D0FBD-BCF7-479D-B6AC-E5581B6BE82C}" type="sibTrans" cxnId="{06C619DD-984C-49EF-BA50-4E893C9B2260}">
      <dgm:prSet/>
      <dgm:spPr/>
      <dgm:t>
        <a:bodyPr/>
        <a:lstStyle/>
        <a:p>
          <a:endParaRPr lang="en-US"/>
        </a:p>
      </dgm:t>
    </dgm:pt>
    <dgm:pt modelId="{5181F22B-8AFD-4E05-92FA-767933CA4AC9}">
      <dgm:prSet/>
      <dgm:spPr/>
      <dgm:t>
        <a:bodyPr/>
        <a:lstStyle/>
        <a:p>
          <a:r>
            <a:rPr lang="en-GB">
              <a:latin typeface="Times New Roman" panose="02020603050405020304" pitchFamily="18" charset="0"/>
              <a:cs typeface="Times New Roman" panose="02020603050405020304" pitchFamily="18" charset="0"/>
            </a:rPr>
            <a:t>Boosts brand visibility</a:t>
          </a:r>
          <a:endParaRPr lang="en-US">
            <a:latin typeface="Times New Roman" panose="02020603050405020304" pitchFamily="18" charset="0"/>
            <a:cs typeface="Times New Roman" panose="02020603050405020304" pitchFamily="18" charset="0"/>
          </a:endParaRPr>
        </a:p>
      </dgm:t>
    </dgm:pt>
    <dgm:pt modelId="{8CF567A5-AB59-4100-A682-2F4BC8515EE4}" type="parTrans" cxnId="{A50EB25B-B76C-4B74-AA66-F1EF1BBE06E4}">
      <dgm:prSet/>
      <dgm:spPr/>
      <dgm:t>
        <a:bodyPr/>
        <a:lstStyle/>
        <a:p>
          <a:endParaRPr lang="en-US"/>
        </a:p>
      </dgm:t>
    </dgm:pt>
    <dgm:pt modelId="{E600FFFF-696A-495A-AF1E-28CB39D34C12}" type="sibTrans" cxnId="{A50EB25B-B76C-4B74-AA66-F1EF1BBE06E4}">
      <dgm:prSet/>
      <dgm:spPr/>
      <dgm:t>
        <a:bodyPr/>
        <a:lstStyle/>
        <a:p>
          <a:endParaRPr lang="en-US"/>
        </a:p>
      </dgm:t>
    </dgm:pt>
    <dgm:pt modelId="{C628E1B0-9EA1-4CAB-B902-7C233EA66ED7}">
      <dgm:prSet/>
      <dgm:spPr/>
      <dgm:t>
        <a:bodyPr/>
        <a:lstStyle/>
        <a:p>
          <a:r>
            <a:rPr lang="en-GB">
              <a:latin typeface="Times New Roman" panose="02020603050405020304" pitchFamily="18" charset="0"/>
              <a:cs typeface="Times New Roman" panose="02020603050405020304" pitchFamily="18" charset="0"/>
            </a:rPr>
            <a:t>Supports retention and loyalty</a:t>
          </a:r>
          <a:endParaRPr lang="en-US">
            <a:latin typeface="Times New Roman" panose="02020603050405020304" pitchFamily="18" charset="0"/>
            <a:cs typeface="Times New Roman" panose="02020603050405020304" pitchFamily="18" charset="0"/>
          </a:endParaRPr>
        </a:p>
      </dgm:t>
    </dgm:pt>
    <dgm:pt modelId="{B96C3459-C1B8-4665-8263-EE5E9AED99F9}" type="parTrans" cxnId="{03627FE4-FF43-45D0-B932-15E765DF192F}">
      <dgm:prSet/>
      <dgm:spPr/>
      <dgm:t>
        <a:bodyPr/>
        <a:lstStyle/>
        <a:p>
          <a:endParaRPr lang="en-US"/>
        </a:p>
      </dgm:t>
    </dgm:pt>
    <dgm:pt modelId="{E2DBB16D-1319-473D-8A01-2A7E3B9C6935}" type="sibTrans" cxnId="{03627FE4-FF43-45D0-B932-15E765DF192F}">
      <dgm:prSet/>
      <dgm:spPr/>
      <dgm:t>
        <a:bodyPr/>
        <a:lstStyle/>
        <a:p>
          <a:endParaRPr lang="en-US"/>
        </a:p>
      </dgm:t>
    </dgm:pt>
    <dgm:pt modelId="{30EEBBD3-F890-4BC1-9D6D-049A796BD29F}">
      <dgm:prSet/>
      <dgm:spPr/>
      <dgm:t>
        <a:bodyPr/>
        <a:lstStyle/>
        <a:p>
          <a:r>
            <a:rPr lang="en-GB" dirty="0">
              <a:latin typeface="Times New Roman" panose="02020603050405020304" pitchFamily="18" charset="0"/>
              <a:cs typeface="Times New Roman" panose="02020603050405020304" pitchFamily="18" charset="0"/>
            </a:rPr>
            <a:t>Provides insights for better decisions (Ryan, 2017)</a:t>
          </a:r>
          <a:endParaRPr lang="en-US" dirty="0">
            <a:latin typeface="Times New Roman" panose="02020603050405020304" pitchFamily="18" charset="0"/>
            <a:cs typeface="Times New Roman" panose="02020603050405020304" pitchFamily="18" charset="0"/>
          </a:endParaRPr>
        </a:p>
      </dgm:t>
    </dgm:pt>
    <dgm:pt modelId="{44A00FCE-7546-4847-AACD-76B474919AB7}" type="parTrans" cxnId="{211E8E2B-726B-4679-A484-0765A5B8D191}">
      <dgm:prSet/>
      <dgm:spPr/>
      <dgm:t>
        <a:bodyPr/>
        <a:lstStyle/>
        <a:p>
          <a:endParaRPr lang="en-US"/>
        </a:p>
      </dgm:t>
    </dgm:pt>
    <dgm:pt modelId="{EF98B73F-4C4D-4EBA-A03D-9FDA77C113AF}" type="sibTrans" cxnId="{211E8E2B-726B-4679-A484-0765A5B8D191}">
      <dgm:prSet/>
      <dgm:spPr/>
      <dgm:t>
        <a:bodyPr/>
        <a:lstStyle/>
        <a:p>
          <a:endParaRPr lang="en-US"/>
        </a:p>
      </dgm:t>
    </dgm:pt>
    <dgm:pt modelId="{B6F03AED-C3C9-4C86-8316-8F19736F6A71}" type="pres">
      <dgm:prSet presAssocID="{E7CDA655-1403-440C-B42D-EC782497E746}" presName="root" presStyleCnt="0">
        <dgm:presLayoutVars>
          <dgm:dir/>
          <dgm:resizeHandles val="exact"/>
        </dgm:presLayoutVars>
      </dgm:prSet>
      <dgm:spPr/>
    </dgm:pt>
    <dgm:pt modelId="{9CDEA1DC-F8FE-41E3-97EA-C1163381B327}" type="pres">
      <dgm:prSet presAssocID="{C8736712-1691-48C1-B3F8-BA6E61227B09}" presName="compNode" presStyleCnt="0"/>
      <dgm:spPr/>
    </dgm:pt>
    <dgm:pt modelId="{2B493B39-EAEE-44BE-95B4-591B6ED6C027}" type="pres">
      <dgm:prSet presAssocID="{C8736712-1691-48C1-B3F8-BA6E61227B0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1500EFFE-D438-4802-B864-9EF94F28319B}" type="pres">
      <dgm:prSet presAssocID="{C8736712-1691-48C1-B3F8-BA6E61227B09}" presName="spaceRect" presStyleCnt="0"/>
      <dgm:spPr/>
    </dgm:pt>
    <dgm:pt modelId="{C3460969-E45E-4C52-99B3-46FFB4A488E3}" type="pres">
      <dgm:prSet presAssocID="{C8736712-1691-48C1-B3F8-BA6E61227B09}" presName="textRect" presStyleLbl="revTx" presStyleIdx="0" presStyleCnt="6">
        <dgm:presLayoutVars>
          <dgm:chMax val="1"/>
          <dgm:chPref val="1"/>
        </dgm:presLayoutVars>
      </dgm:prSet>
      <dgm:spPr/>
    </dgm:pt>
    <dgm:pt modelId="{B20D6AFA-7B28-4C93-AEA3-CA048BBDC0C5}" type="pres">
      <dgm:prSet presAssocID="{E360EB83-CAA5-4237-AE06-680CF48CF144}" presName="sibTrans" presStyleCnt="0"/>
      <dgm:spPr/>
    </dgm:pt>
    <dgm:pt modelId="{3DE5BAFC-AC2B-447D-A693-033A27F4624E}" type="pres">
      <dgm:prSet presAssocID="{EB935177-2848-4FF8-98CF-105F03422D95}" presName="compNode" presStyleCnt="0"/>
      <dgm:spPr/>
    </dgm:pt>
    <dgm:pt modelId="{3A1393A8-30D3-45A3-A8C0-FD24CAD6C921}" type="pres">
      <dgm:prSet presAssocID="{EB935177-2848-4FF8-98CF-105F03422D9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97730066-3493-4C13-95AC-9C769A763079}" type="pres">
      <dgm:prSet presAssocID="{EB935177-2848-4FF8-98CF-105F03422D95}" presName="spaceRect" presStyleCnt="0"/>
      <dgm:spPr/>
    </dgm:pt>
    <dgm:pt modelId="{46F7861E-2187-456D-A4BF-ED436B86C2F3}" type="pres">
      <dgm:prSet presAssocID="{EB935177-2848-4FF8-98CF-105F03422D95}" presName="textRect" presStyleLbl="revTx" presStyleIdx="1" presStyleCnt="6">
        <dgm:presLayoutVars>
          <dgm:chMax val="1"/>
          <dgm:chPref val="1"/>
        </dgm:presLayoutVars>
      </dgm:prSet>
      <dgm:spPr/>
    </dgm:pt>
    <dgm:pt modelId="{45E54FF7-2754-40BD-B985-23F731EA3BBF}" type="pres">
      <dgm:prSet presAssocID="{B576DC34-A7E8-49D3-9BD4-4AC6989D314F}" presName="sibTrans" presStyleCnt="0"/>
      <dgm:spPr/>
    </dgm:pt>
    <dgm:pt modelId="{A614F811-B347-4402-ACC7-106065139F4E}" type="pres">
      <dgm:prSet presAssocID="{48D91ABE-AA41-418F-A007-1838792AFF84}" presName="compNode" presStyleCnt="0"/>
      <dgm:spPr/>
    </dgm:pt>
    <dgm:pt modelId="{4DEAEEAF-C512-458B-96F0-0F9B2BF4AC6F}" type="pres">
      <dgm:prSet presAssocID="{48D91ABE-AA41-418F-A007-1838792AFF8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442C710F-03BF-4F8C-8227-05BEA851C1BB}" type="pres">
      <dgm:prSet presAssocID="{48D91ABE-AA41-418F-A007-1838792AFF84}" presName="spaceRect" presStyleCnt="0"/>
      <dgm:spPr/>
    </dgm:pt>
    <dgm:pt modelId="{3984605E-023F-48C4-93D3-CB37016F1544}" type="pres">
      <dgm:prSet presAssocID="{48D91ABE-AA41-418F-A007-1838792AFF84}" presName="textRect" presStyleLbl="revTx" presStyleIdx="2" presStyleCnt="6">
        <dgm:presLayoutVars>
          <dgm:chMax val="1"/>
          <dgm:chPref val="1"/>
        </dgm:presLayoutVars>
      </dgm:prSet>
      <dgm:spPr/>
    </dgm:pt>
    <dgm:pt modelId="{93B1E5BF-9313-4B4E-B9AB-63351C3C7998}" type="pres">
      <dgm:prSet presAssocID="{4D0D0FBD-BCF7-479D-B6AC-E5581B6BE82C}" presName="sibTrans" presStyleCnt="0"/>
      <dgm:spPr/>
    </dgm:pt>
    <dgm:pt modelId="{46ACFEF6-402E-4A79-8109-BEF938B770B6}" type="pres">
      <dgm:prSet presAssocID="{5181F22B-8AFD-4E05-92FA-767933CA4AC9}" presName="compNode" presStyleCnt="0"/>
      <dgm:spPr/>
    </dgm:pt>
    <dgm:pt modelId="{A0C4E241-D74C-4CAB-86A0-925B50D98A15}" type="pres">
      <dgm:prSet presAssocID="{5181F22B-8AFD-4E05-92FA-767933CA4AC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554C807F-0C7F-4177-8A56-BC264724EA74}" type="pres">
      <dgm:prSet presAssocID="{5181F22B-8AFD-4E05-92FA-767933CA4AC9}" presName="spaceRect" presStyleCnt="0"/>
      <dgm:spPr/>
    </dgm:pt>
    <dgm:pt modelId="{16E93FF6-20B0-4F02-BF9C-41ED05237EF5}" type="pres">
      <dgm:prSet presAssocID="{5181F22B-8AFD-4E05-92FA-767933CA4AC9}" presName="textRect" presStyleLbl="revTx" presStyleIdx="3" presStyleCnt="6">
        <dgm:presLayoutVars>
          <dgm:chMax val="1"/>
          <dgm:chPref val="1"/>
        </dgm:presLayoutVars>
      </dgm:prSet>
      <dgm:spPr/>
    </dgm:pt>
    <dgm:pt modelId="{218E0748-2ACA-4F57-A847-FBE4E281CAE6}" type="pres">
      <dgm:prSet presAssocID="{E600FFFF-696A-495A-AF1E-28CB39D34C12}" presName="sibTrans" presStyleCnt="0"/>
      <dgm:spPr/>
    </dgm:pt>
    <dgm:pt modelId="{F210E69B-1392-4909-B1EE-37F2D3B22747}" type="pres">
      <dgm:prSet presAssocID="{C628E1B0-9EA1-4CAB-B902-7C233EA66ED7}" presName="compNode" presStyleCnt="0"/>
      <dgm:spPr/>
    </dgm:pt>
    <dgm:pt modelId="{CF5B2F08-FE69-4FAC-A4BC-F93A51766B37}" type="pres">
      <dgm:prSet presAssocID="{C628E1B0-9EA1-4CAB-B902-7C233EA66ED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C0CDD2A2-F5E9-417A-AAE9-EA0E8817F884}" type="pres">
      <dgm:prSet presAssocID="{C628E1B0-9EA1-4CAB-B902-7C233EA66ED7}" presName="spaceRect" presStyleCnt="0"/>
      <dgm:spPr/>
    </dgm:pt>
    <dgm:pt modelId="{1D27288C-6EDF-49FF-A325-8D19F81F8C91}" type="pres">
      <dgm:prSet presAssocID="{C628E1B0-9EA1-4CAB-B902-7C233EA66ED7}" presName="textRect" presStyleLbl="revTx" presStyleIdx="4" presStyleCnt="6">
        <dgm:presLayoutVars>
          <dgm:chMax val="1"/>
          <dgm:chPref val="1"/>
        </dgm:presLayoutVars>
      </dgm:prSet>
      <dgm:spPr/>
    </dgm:pt>
    <dgm:pt modelId="{F491C38C-EE60-471A-8EAE-8F48C9469036}" type="pres">
      <dgm:prSet presAssocID="{E2DBB16D-1319-473D-8A01-2A7E3B9C6935}" presName="sibTrans" presStyleCnt="0"/>
      <dgm:spPr/>
    </dgm:pt>
    <dgm:pt modelId="{0CBF7628-1B19-487C-8934-FA79E2779219}" type="pres">
      <dgm:prSet presAssocID="{30EEBBD3-F890-4BC1-9D6D-049A796BD29F}" presName="compNode" presStyleCnt="0"/>
      <dgm:spPr/>
    </dgm:pt>
    <dgm:pt modelId="{CF2BD037-E14F-41D1-951B-3D894E1C55B1}" type="pres">
      <dgm:prSet presAssocID="{30EEBBD3-F890-4BC1-9D6D-049A796BD29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laying Cards"/>
        </a:ext>
      </dgm:extLst>
    </dgm:pt>
    <dgm:pt modelId="{12F030D1-E382-4E9D-B224-152BA1FC0F90}" type="pres">
      <dgm:prSet presAssocID="{30EEBBD3-F890-4BC1-9D6D-049A796BD29F}" presName="spaceRect" presStyleCnt="0"/>
      <dgm:spPr/>
    </dgm:pt>
    <dgm:pt modelId="{441CF842-8DC3-4D4B-97BD-9BBCB9512E02}" type="pres">
      <dgm:prSet presAssocID="{30EEBBD3-F890-4BC1-9D6D-049A796BD29F}" presName="textRect" presStyleLbl="revTx" presStyleIdx="5" presStyleCnt="6">
        <dgm:presLayoutVars>
          <dgm:chMax val="1"/>
          <dgm:chPref val="1"/>
        </dgm:presLayoutVars>
      </dgm:prSet>
      <dgm:spPr/>
    </dgm:pt>
  </dgm:ptLst>
  <dgm:cxnLst>
    <dgm:cxn modelId="{5A8CA304-7810-4824-ABCB-48686F91EB8D}" srcId="{E7CDA655-1403-440C-B42D-EC782497E746}" destId="{C8736712-1691-48C1-B3F8-BA6E61227B09}" srcOrd="0" destOrd="0" parTransId="{757D35D1-9959-4E3C-A2C0-8427DEA576FE}" sibTransId="{E360EB83-CAA5-4237-AE06-680CF48CF144}"/>
    <dgm:cxn modelId="{CA034714-8B60-134A-897A-B6A54B2E7EE7}" type="presOf" srcId="{5181F22B-8AFD-4E05-92FA-767933CA4AC9}" destId="{16E93FF6-20B0-4F02-BF9C-41ED05237EF5}" srcOrd="0" destOrd="0" presId="urn:microsoft.com/office/officeart/2018/2/layout/IconLabelList"/>
    <dgm:cxn modelId="{211E8E2B-726B-4679-A484-0765A5B8D191}" srcId="{E7CDA655-1403-440C-B42D-EC782497E746}" destId="{30EEBBD3-F890-4BC1-9D6D-049A796BD29F}" srcOrd="5" destOrd="0" parTransId="{44A00FCE-7546-4847-AACD-76B474919AB7}" sibTransId="{EF98B73F-4C4D-4EBA-A03D-9FDA77C113AF}"/>
    <dgm:cxn modelId="{5E32D849-AEEE-46EA-BE62-345A3AF1045F}" srcId="{E7CDA655-1403-440C-B42D-EC782497E746}" destId="{EB935177-2848-4FF8-98CF-105F03422D95}" srcOrd="1" destOrd="0" parTransId="{D6D27E2B-6DBA-489C-A879-45CDCDB46674}" sibTransId="{B576DC34-A7E8-49D3-9BD4-4AC6989D314F}"/>
    <dgm:cxn modelId="{A50EB25B-B76C-4B74-AA66-F1EF1BBE06E4}" srcId="{E7CDA655-1403-440C-B42D-EC782497E746}" destId="{5181F22B-8AFD-4E05-92FA-767933CA4AC9}" srcOrd="3" destOrd="0" parTransId="{8CF567A5-AB59-4100-A682-2F4BC8515EE4}" sibTransId="{E600FFFF-696A-495A-AF1E-28CB39D34C12}"/>
    <dgm:cxn modelId="{BBF3F25B-6C46-B64C-9962-818E67A8F606}" type="presOf" srcId="{EB935177-2848-4FF8-98CF-105F03422D95}" destId="{46F7861E-2187-456D-A4BF-ED436B86C2F3}" srcOrd="0" destOrd="0" presId="urn:microsoft.com/office/officeart/2018/2/layout/IconLabelList"/>
    <dgm:cxn modelId="{03A29470-D2B7-C84C-827C-2C29935B7BFF}" type="presOf" srcId="{30EEBBD3-F890-4BC1-9D6D-049A796BD29F}" destId="{441CF842-8DC3-4D4B-97BD-9BBCB9512E02}" srcOrd="0" destOrd="0" presId="urn:microsoft.com/office/officeart/2018/2/layout/IconLabelList"/>
    <dgm:cxn modelId="{0544228C-16BC-5944-81CC-66E15636EA09}" type="presOf" srcId="{E7CDA655-1403-440C-B42D-EC782497E746}" destId="{B6F03AED-C3C9-4C86-8316-8F19736F6A71}" srcOrd="0" destOrd="0" presId="urn:microsoft.com/office/officeart/2018/2/layout/IconLabelList"/>
    <dgm:cxn modelId="{06C619DD-984C-49EF-BA50-4E893C9B2260}" srcId="{E7CDA655-1403-440C-B42D-EC782497E746}" destId="{48D91ABE-AA41-418F-A007-1838792AFF84}" srcOrd="2" destOrd="0" parTransId="{6C7A7ECB-EEFA-4E14-90E7-113BBAFC012C}" sibTransId="{4D0D0FBD-BCF7-479D-B6AC-E5581B6BE82C}"/>
    <dgm:cxn modelId="{03627FE4-FF43-45D0-B932-15E765DF192F}" srcId="{E7CDA655-1403-440C-B42D-EC782497E746}" destId="{C628E1B0-9EA1-4CAB-B902-7C233EA66ED7}" srcOrd="4" destOrd="0" parTransId="{B96C3459-C1B8-4665-8263-EE5E9AED99F9}" sibTransId="{E2DBB16D-1319-473D-8A01-2A7E3B9C6935}"/>
    <dgm:cxn modelId="{727F70E9-7DB7-1644-A894-7C4D1EE9F72D}" type="presOf" srcId="{C8736712-1691-48C1-B3F8-BA6E61227B09}" destId="{C3460969-E45E-4C52-99B3-46FFB4A488E3}" srcOrd="0" destOrd="0" presId="urn:microsoft.com/office/officeart/2018/2/layout/IconLabelList"/>
    <dgm:cxn modelId="{611B6FF5-9DEF-924D-ACC3-E060C3D23A6B}" type="presOf" srcId="{C628E1B0-9EA1-4CAB-B902-7C233EA66ED7}" destId="{1D27288C-6EDF-49FF-A325-8D19F81F8C91}" srcOrd="0" destOrd="0" presId="urn:microsoft.com/office/officeart/2018/2/layout/IconLabelList"/>
    <dgm:cxn modelId="{B57F2BFD-2EAA-8947-8624-6B2047A672C2}" type="presOf" srcId="{48D91ABE-AA41-418F-A007-1838792AFF84}" destId="{3984605E-023F-48C4-93D3-CB37016F1544}" srcOrd="0" destOrd="0" presId="urn:microsoft.com/office/officeart/2018/2/layout/IconLabelList"/>
    <dgm:cxn modelId="{1B2DF3C2-333A-2141-A43D-478EB8847B90}" type="presParOf" srcId="{B6F03AED-C3C9-4C86-8316-8F19736F6A71}" destId="{9CDEA1DC-F8FE-41E3-97EA-C1163381B327}" srcOrd="0" destOrd="0" presId="urn:microsoft.com/office/officeart/2018/2/layout/IconLabelList"/>
    <dgm:cxn modelId="{B5E31ABE-FB34-964B-94BC-2E394FE65FCD}" type="presParOf" srcId="{9CDEA1DC-F8FE-41E3-97EA-C1163381B327}" destId="{2B493B39-EAEE-44BE-95B4-591B6ED6C027}" srcOrd="0" destOrd="0" presId="urn:microsoft.com/office/officeart/2018/2/layout/IconLabelList"/>
    <dgm:cxn modelId="{20428365-2154-AA4D-B70F-C085DA9645C0}" type="presParOf" srcId="{9CDEA1DC-F8FE-41E3-97EA-C1163381B327}" destId="{1500EFFE-D438-4802-B864-9EF94F28319B}" srcOrd="1" destOrd="0" presId="urn:microsoft.com/office/officeart/2018/2/layout/IconLabelList"/>
    <dgm:cxn modelId="{756805F3-0230-E040-B449-CA9660FDAD82}" type="presParOf" srcId="{9CDEA1DC-F8FE-41E3-97EA-C1163381B327}" destId="{C3460969-E45E-4C52-99B3-46FFB4A488E3}" srcOrd="2" destOrd="0" presId="urn:microsoft.com/office/officeart/2018/2/layout/IconLabelList"/>
    <dgm:cxn modelId="{B9856D64-7C4A-FA44-AB93-619A68E9E446}" type="presParOf" srcId="{B6F03AED-C3C9-4C86-8316-8F19736F6A71}" destId="{B20D6AFA-7B28-4C93-AEA3-CA048BBDC0C5}" srcOrd="1" destOrd="0" presId="urn:microsoft.com/office/officeart/2018/2/layout/IconLabelList"/>
    <dgm:cxn modelId="{10D996B9-04DB-7544-AADB-245B7002E317}" type="presParOf" srcId="{B6F03AED-C3C9-4C86-8316-8F19736F6A71}" destId="{3DE5BAFC-AC2B-447D-A693-033A27F4624E}" srcOrd="2" destOrd="0" presId="urn:microsoft.com/office/officeart/2018/2/layout/IconLabelList"/>
    <dgm:cxn modelId="{358C8EC4-35E2-0243-AFE9-D5A300B6F27B}" type="presParOf" srcId="{3DE5BAFC-AC2B-447D-A693-033A27F4624E}" destId="{3A1393A8-30D3-45A3-A8C0-FD24CAD6C921}" srcOrd="0" destOrd="0" presId="urn:microsoft.com/office/officeart/2018/2/layout/IconLabelList"/>
    <dgm:cxn modelId="{9CC303C9-D110-2546-BF9F-29D7E0EFE584}" type="presParOf" srcId="{3DE5BAFC-AC2B-447D-A693-033A27F4624E}" destId="{97730066-3493-4C13-95AC-9C769A763079}" srcOrd="1" destOrd="0" presId="urn:microsoft.com/office/officeart/2018/2/layout/IconLabelList"/>
    <dgm:cxn modelId="{A7D0942F-288F-104A-96D6-D6ABCFB88FB8}" type="presParOf" srcId="{3DE5BAFC-AC2B-447D-A693-033A27F4624E}" destId="{46F7861E-2187-456D-A4BF-ED436B86C2F3}" srcOrd="2" destOrd="0" presId="urn:microsoft.com/office/officeart/2018/2/layout/IconLabelList"/>
    <dgm:cxn modelId="{E0052396-BE55-DC4F-96C4-31D7550FB240}" type="presParOf" srcId="{B6F03AED-C3C9-4C86-8316-8F19736F6A71}" destId="{45E54FF7-2754-40BD-B985-23F731EA3BBF}" srcOrd="3" destOrd="0" presId="urn:microsoft.com/office/officeart/2018/2/layout/IconLabelList"/>
    <dgm:cxn modelId="{41163538-38B8-B746-BEF2-34BBAE49D5A5}" type="presParOf" srcId="{B6F03AED-C3C9-4C86-8316-8F19736F6A71}" destId="{A614F811-B347-4402-ACC7-106065139F4E}" srcOrd="4" destOrd="0" presId="urn:microsoft.com/office/officeart/2018/2/layout/IconLabelList"/>
    <dgm:cxn modelId="{0E3D58D2-1FB7-334F-B0DA-BD938807C05C}" type="presParOf" srcId="{A614F811-B347-4402-ACC7-106065139F4E}" destId="{4DEAEEAF-C512-458B-96F0-0F9B2BF4AC6F}" srcOrd="0" destOrd="0" presId="urn:microsoft.com/office/officeart/2018/2/layout/IconLabelList"/>
    <dgm:cxn modelId="{80B432C7-3593-AB42-9CFF-450B35442945}" type="presParOf" srcId="{A614F811-B347-4402-ACC7-106065139F4E}" destId="{442C710F-03BF-4F8C-8227-05BEA851C1BB}" srcOrd="1" destOrd="0" presId="urn:microsoft.com/office/officeart/2018/2/layout/IconLabelList"/>
    <dgm:cxn modelId="{A2235F95-3047-3444-AAED-BBC018128836}" type="presParOf" srcId="{A614F811-B347-4402-ACC7-106065139F4E}" destId="{3984605E-023F-48C4-93D3-CB37016F1544}" srcOrd="2" destOrd="0" presId="urn:microsoft.com/office/officeart/2018/2/layout/IconLabelList"/>
    <dgm:cxn modelId="{877C8B7A-E330-2E43-81CA-1314B238A157}" type="presParOf" srcId="{B6F03AED-C3C9-4C86-8316-8F19736F6A71}" destId="{93B1E5BF-9313-4B4E-B9AB-63351C3C7998}" srcOrd="5" destOrd="0" presId="urn:microsoft.com/office/officeart/2018/2/layout/IconLabelList"/>
    <dgm:cxn modelId="{99198711-0CAC-634D-8550-CCE2F400B82A}" type="presParOf" srcId="{B6F03AED-C3C9-4C86-8316-8F19736F6A71}" destId="{46ACFEF6-402E-4A79-8109-BEF938B770B6}" srcOrd="6" destOrd="0" presId="urn:microsoft.com/office/officeart/2018/2/layout/IconLabelList"/>
    <dgm:cxn modelId="{64F73C47-63BC-494E-8A3D-DA337387A53D}" type="presParOf" srcId="{46ACFEF6-402E-4A79-8109-BEF938B770B6}" destId="{A0C4E241-D74C-4CAB-86A0-925B50D98A15}" srcOrd="0" destOrd="0" presId="urn:microsoft.com/office/officeart/2018/2/layout/IconLabelList"/>
    <dgm:cxn modelId="{5249E191-B67B-D044-97F4-D69AE3EA4E09}" type="presParOf" srcId="{46ACFEF6-402E-4A79-8109-BEF938B770B6}" destId="{554C807F-0C7F-4177-8A56-BC264724EA74}" srcOrd="1" destOrd="0" presId="urn:microsoft.com/office/officeart/2018/2/layout/IconLabelList"/>
    <dgm:cxn modelId="{9979700A-05BE-7F42-A3A6-E731053517D8}" type="presParOf" srcId="{46ACFEF6-402E-4A79-8109-BEF938B770B6}" destId="{16E93FF6-20B0-4F02-BF9C-41ED05237EF5}" srcOrd="2" destOrd="0" presId="urn:microsoft.com/office/officeart/2018/2/layout/IconLabelList"/>
    <dgm:cxn modelId="{CFAF9A5D-8107-CB48-85A4-DCA0E8A9FD4F}" type="presParOf" srcId="{B6F03AED-C3C9-4C86-8316-8F19736F6A71}" destId="{218E0748-2ACA-4F57-A847-FBE4E281CAE6}" srcOrd="7" destOrd="0" presId="urn:microsoft.com/office/officeart/2018/2/layout/IconLabelList"/>
    <dgm:cxn modelId="{6AAA7925-971E-5E4B-AA83-8ABA3F8EE3C4}" type="presParOf" srcId="{B6F03AED-C3C9-4C86-8316-8F19736F6A71}" destId="{F210E69B-1392-4909-B1EE-37F2D3B22747}" srcOrd="8" destOrd="0" presId="urn:microsoft.com/office/officeart/2018/2/layout/IconLabelList"/>
    <dgm:cxn modelId="{2F90B2B6-D451-7F46-A214-C1DCFF345E03}" type="presParOf" srcId="{F210E69B-1392-4909-B1EE-37F2D3B22747}" destId="{CF5B2F08-FE69-4FAC-A4BC-F93A51766B37}" srcOrd="0" destOrd="0" presId="urn:microsoft.com/office/officeart/2018/2/layout/IconLabelList"/>
    <dgm:cxn modelId="{1F8B6A93-AC41-8340-B0EA-BB56DB9412C4}" type="presParOf" srcId="{F210E69B-1392-4909-B1EE-37F2D3B22747}" destId="{C0CDD2A2-F5E9-417A-AAE9-EA0E8817F884}" srcOrd="1" destOrd="0" presId="urn:microsoft.com/office/officeart/2018/2/layout/IconLabelList"/>
    <dgm:cxn modelId="{80F83659-C5A4-5441-95F4-D5EF860E1AF3}" type="presParOf" srcId="{F210E69B-1392-4909-B1EE-37F2D3B22747}" destId="{1D27288C-6EDF-49FF-A325-8D19F81F8C91}" srcOrd="2" destOrd="0" presId="urn:microsoft.com/office/officeart/2018/2/layout/IconLabelList"/>
    <dgm:cxn modelId="{B0EC21D8-15B2-7744-BFED-D20AC04E13EB}" type="presParOf" srcId="{B6F03AED-C3C9-4C86-8316-8F19736F6A71}" destId="{F491C38C-EE60-471A-8EAE-8F48C9469036}" srcOrd="9" destOrd="0" presId="urn:microsoft.com/office/officeart/2018/2/layout/IconLabelList"/>
    <dgm:cxn modelId="{8263E970-7F9E-644B-AC84-3BBFBF2426C7}" type="presParOf" srcId="{B6F03AED-C3C9-4C86-8316-8F19736F6A71}" destId="{0CBF7628-1B19-487C-8934-FA79E2779219}" srcOrd="10" destOrd="0" presId="urn:microsoft.com/office/officeart/2018/2/layout/IconLabelList"/>
    <dgm:cxn modelId="{432C33AB-0415-8945-BF75-951A143D36AE}" type="presParOf" srcId="{0CBF7628-1B19-487C-8934-FA79E2779219}" destId="{CF2BD037-E14F-41D1-951B-3D894E1C55B1}" srcOrd="0" destOrd="0" presId="urn:microsoft.com/office/officeart/2018/2/layout/IconLabelList"/>
    <dgm:cxn modelId="{FA276666-7B5E-EF4B-B295-39C2CDED3DF9}" type="presParOf" srcId="{0CBF7628-1B19-487C-8934-FA79E2779219}" destId="{12F030D1-E382-4E9D-B224-152BA1FC0F90}" srcOrd="1" destOrd="0" presId="urn:microsoft.com/office/officeart/2018/2/layout/IconLabelList"/>
    <dgm:cxn modelId="{30CE8AC3-EEE1-E84B-A3E4-23D93D98B20F}" type="presParOf" srcId="{0CBF7628-1B19-487C-8934-FA79E2779219}" destId="{441CF842-8DC3-4D4B-97BD-9BBCB9512E02}"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93B39-EAEE-44BE-95B4-591B6ED6C027}">
      <dsp:nvSpPr>
        <dsp:cNvPr id="0" name=""/>
        <dsp:cNvSpPr/>
      </dsp:nvSpPr>
      <dsp:spPr>
        <a:xfrm>
          <a:off x="1208377" y="316229"/>
          <a:ext cx="690556" cy="690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460969-E45E-4C52-99B3-46FFB4A488E3}">
      <dsp:nvSpPr>
        <dsp:cNvPr id="0" name=""/>
        <dsp:cNvSpPr/>
      </dsp:nvSpPr>
      <dsp:spPr>
        <a:xfrm>
          <a:off x="786370" y="1253936"/>
          <a:ext cx="1534570" cy="61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latin typeface="Times New Roman" panose="02020603050405020304" pitchFamily="18" charset="0"/>
              <a:cs typeface="Times New Roman" panose="02020603050405020304" pitchFamily="18" charset="0"/>
            </a:rPr>
            <a:t>Reaches a wider audience efficiently</a:t>
          </a:r>
          <a:endParaRPr lang="en-US" sz="1500" kern="1200">
            <a:latin typeface="Times New Roman" panose="02020603050405020304" pitchFamily="18" charset="0"/>
            <a:cs typeface="Times New Roman" panose="02020603050405020304" pitchFamily="18" charset="0"/>
          </a:endParaRPr>
        </a:p>
      </dsp:txBody>
      <dsp:txXfrm>
        <a:off x="786370" y="1253936"/>
        <a:ext cx="1534570" cy="613828"/>
      </dsp:txXfrm>
    </dsp:sp>
    <dsp:sp modelId="{3A1393A8-30D3-45A3-A8C0-FD24CAD6C921}">
      <dsp:nvSpPr>
        <dsp:cNvPr id="0" name=""/>
        <dsp:cNvSpPr/>
      </dsp:nvSpPr>
      <dsp:spPr>
        <a:xfrm>
          <a:off x="3011497" y="316229"/>
          <a:ext cx="690556" cy="690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F7861E-2187-456D-A4BF-ED436B86C2F3}">
      <dsp:nvSpPr>
        <dsp:cNvPr id="0" name=""/>
        <dsp:cNvSpPr/>
      </dsp:nvSpPr>
      <dsp:spPr>
        <a:xfrm>
          <a:off x="2589490" y="1253936"/>
          <a:ext cx="1534570" cy="61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dirty="0">
              <a:latin typeface="Times New Roman" panose="02020603050405020304" pitchFamily="18" charset="0"/>
              <a:cs typeface="Times New Roman" panose="02020603050405020304" pitchFamily="18" charset="0"/>
            </a:rPr>
            <a:t>Increases real-time campaign adjustments</a:t>
          </a:r>
          <a:endParaRPr lang="en-US" sz="1500" kern="1200" dirty="0">
            <a:latin typeface="Times New Roman" panose="02020603050405020304" pitchFamily="18" charset="0"/>
            <a:cs typeface="Times New Roman" panose="02020603050405020304" pitchFamily="18" charset="0"/>
          </a:endParaRPr>
        </a:p>
      </dsp:txBody>
      <dsp:txXfrm>
        <a:off x="2589490" y="1253936"/>
        <a:ext cx="1534570" cy="613828"/>
      </dsp:txXfrm>
    </dsp:sp>
    <dsp:sp modelId="{4DEAEEAF-C512-458B-96F0-0F9B2BF4AC6F}">
      <dsp:nvSpPr>
        <dsp:cNvPr id="0" name=""/>
        <dsp:cNvSpPr/>
      </dsp:nvSpPr>
      <dsp:spPr>
        <a:xfrm>
          <a:off x="4814617" y="316229"/>
          <a:ext cx="690556" cy="690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84605E-023F-48C4-93D3-CB37016F1544}">
      <dsp:nvSpPr>
        <dsp:cNvPr id="0" name=""/>
        <dsp:cNvSpPr/>
      </dsp:nvSpPr>
      <dsp:spPr>
        <a:xfrm>
          <a:off x="4392610" y="1253936"/>
          <a:ext cx="1534570" cy="61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dirty="0">
              <a:latin typeface="Times New Roman" panose="02020603050405020304" pitchFamily="18" charset="0"/>
              <a:cs typeface="Times New Roman" panose="02020603050405020304" pitchFamily="18" charset="0"/>
            </a:rPr>
            <a:t>Enhances customer engagement</a:t>
          </a:r>
          <a:endParaRPr lang="en-US" sz="1500" kern="1200" dirty="0">
            <a:latin typeface="Times New Roman" panose="02020603050405020304" pitchFamily="18" charset="0"/>
            <a:cs typeface="Times New Roman" panose="02020603050405020304" pitchFamily="18" charset="0"/>
          </a:endParaRPr>
        </a:p>
      </dsp:txBody>
      <dsp:txXfrm>
        <a:off x="4392610" y="1253936"/>
        <a:ext cx="1534570" cy="613828"/>
      </dsp:txXfrm>
    </dsp:sp>
    <dsp:sp modelId="{A0C4E241-D74C-4CAB-86A0-925B50D98A15}">
      <dsp:nvSpPr>
        <dsp:cNvPr id="0" name=""/>
        <dsp:cNvSpPr/>
      </dsp:nvSpPr>
      <dsp:spPr>
        <a:xfrm>
          <a:off x="1208377" y="2251407"/>
          <a:ext cx="690556" cy="690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E93FF6-20B0-4F02-BF9C-41ED05237EF5}">
      <dsp:nvSpPr>
        <dsp:cNvPr id="0" name=""/>
        <dsp:cNvSpPr/>
      </dsp:nvSpPr>
      <dsp:spPr>
        <a:xfrm>
          <a:off x="786370" y="3189114"/>
          <a:ext cx="1534570" cy="61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latin typeface="Times New Roman" panose="02020603050405020304" pitchFamily="18" charset="0"/>
              <a:cs typeface="Times New Roman" panose="02020603050405020304" pitchFamily="18" charset="0"/>
            </a:rPr>
            <a:t>Boosts brand visibility</a:t>
          </a:r>
          <a:endParaRPr lang="en-US" sz="1500" kern="1200">
            <a:latin typeface="Times New Roman" panose="02020603050405020304" pitchFamily="18" charset="0"/>
            <a:cs typeface="Times New Roman" panose="02020603050405020304" pitchFamily="18" charset="0"/>
          </a:endParaRPr>
        </a:p>
      </dsp:txBody>
      <dsp:txXfrm>
        <a:off x="786370" y="3189114"/>
        <a:ext cx="1534570" cy="613828"/>
      </dsp:txXfrm>
    </dsp:sp>
    <dsp:sp modelId="{CF5B2F08-FE69-4FAC-A4BC-F93A51766B37}">
      <dsp:nvSpPr>
        <dsp:cNvPr id="0" name=""/>
        <dsp:cNvSpPr/>
      </dsp:nvSpPr>
      <dsp:spPr>
        <a:xfrm>
          <a:off x="3011497" y="2251407"/>
          <a:ext cx="690556" cy="690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27288C-6EDF-49FF-A325-8D19F81F8C91}">
      <dsp:nvSpPr>
        <dsp:cNvPr id="0" name=""/>
        <dsp:cNvSpPr/>
      </dsp:nvSpPr>
      <dsp:spPr>
        <a:xfrm>
          <a:off x="2589490" y="3189114"/>
          <a:ext cx="1534570" cy="61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latin typeface="Times New Roman" panose="02020603050405020304" pitchFamily="18" charset="0"/>
              <a:cs typeface="Times New Roman" panose="02020603050405020304" pitchFamily="18" charset="0"/>
            </a:rPr>
            <a:t>Supports retention and loyalty</a:t>
          </a:r>
          <a:endParaRPr lang="en-US" sz="1500" kern="1200">
            <a:latin typeface="Times New Roman" panose="02020603050405020304" pitchFamily="18" charset="0"/>
            <a:cs typeface="Times New Roman" panose="02020603050405020304" pitchFamily="18" charset="0"/>
          </a:endParaRPr>
        </a:p>
      </dsp:txBody>
      <dsp:txXfrm>
        <a:off x="2589490" y="3189114"/>
        <a:ext cx="1534570" cy="613828"/>
      </dsp:txXfrm>
    </dsp:sp>
    <dsp:sp modelId="{CF2BD037-E14F-41D1-951B-3D894E1C55B1}">
      <dsp:nvSpPr>
        <dsp:cNvPr id="0" name=""/>
        <dsp:cNvSpPr/>
      </dsp:nvSpPr>
      <dsp:spPr>
        <a:xfrm>
          <a:off x="4814617" y="2251407"/>
          <a:ext cx="690556" cy="6905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1CF842-8DC3-4D4B-97BD-9BBCB9512E02}">
      <dsp:nvSpPr>
        <dsp:cNvPr id="0" name=""/>
        <dsp:cNvSpPr/>
      </dsp:nvSpPr>
      <dsp:spPr>
        <a:xfrm>
          <a:off x="4392610" y="3189114"/>
          <a:ext cx="1534570" cy="61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dirty="0">
              <a:latin typeface="Times New Roman" panose="02020603050405020304" pitchFamily="18" charset="0"/>
              <a:cs typeface="Times New Roman" panose="02020603050405020304" pitchFamily="18" charset="0"/>
            </a:rPr>
            <a:t>Provides insights for better decisions (Ryan, 2017)</a:t>
          </a:r>
          <a:endParaRPr lang="en-US" sz="1500" kern="1200" dirty="0">
            <a:latin typeface="Times New Roman" panose="02020603050405020304" pitchFamily="18" charset="0"/>
            <a:cs typeface="Times New Roman" panose="02020603050405020304" pitchFamily="18" charset="0"/>
          </a:endParaRPr>
        </a:p>
      </dsp:txBody>
      <dsp:txXfrm>
        <a:off x="4392610" y="3189114"/>
        <a:ext cx="1534570" cy="61382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C6542E-BA52-B146-AE48-2CFD62ACE96E}" type="datetimeFigureOut">
              <a:rPr lang="en-US" smtClean="0"/>
              <a:t>11/25/25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841C23-3461-E047-A6E8-8FCE05F96BEE}" type="slidenum">
              <a:rPr lang="en-US" smtClean="0"/>
              <a:t>‹#›</a:t>
            </a:fld>
            <a:endParaRPr lang="en-US"/>
          </a:p>
        </p:txBody>
      </p:sp>
    </p:spTree>
    <p:extLst>
      <p:ext uri="{BB962C8B-B14F-4D97-AF65-F5344CB8AC3E}">
        <p14:creationId xmlns:p14="http://schemas.microsoft.com/office/powerpoint/2010/main" val="429397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841C23-3461-E047-A6E8-8FCE05F96BEE}" type="slidenum">
              <a:rPr lang="en-US" smtClean="0"/>
              <a:t>3</a:t>
            </a:fld>
            <a:endParaRPr lang="en-US"/>
          </a:p>
        </p:txBody>
      </p:sp>
    </p:spTree>
    <p:extLst>
      <p:ext uri="{BB962C8B-B14F-4D97-AF65-F5344CB8AC3E}">
        <p14:creationId xmlns:p14="http://schemas.microsoft.com/office/powerpoint/2010/main" val="2435186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841C23-3461-E047-A6E8-8FCE05F96BEE}" type="slidenum">
              <a:rPr lang="en-US" smtClean="0"/>
              <a:t>4</a:t>
            </a:fld>
            <a:endParaRPr lang="en-US"/>
          </a:p>
        </p:txBody>
      </p:sp>
    </p:spTree>
    <p:extLst>
      <p:ext uri="{BB962C8B-B14F-4D97-AF65-F5344CB8AC3E}">
        <p14:creationId xmlns:p14="http://schemas.microsoft.com/office/powerpoint/2010/main" val="4134197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841C23-3461-E047-A6E8-8FCE05F96BEE}" type="slidenum">
              <a:rPr lang="en-US" smtClean="0"/>
              <a:t>5</a:t>
            </a:fld>
            <a:endParaRPr lang="en-US"/>
          </a:p>
        </p:txBody>
      </p:sp>
    </p:spTree>
    <p:extLst>
      <p:ext uri="{BB962C8B-B14F-4D97-AF65-F5344CB8AC3E}">
        <p14:creationId xmlns:p14="http://schemas.microsoft.com/office/powerpoint/2010/main" val="2821168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841C23-3461-E047-A6E8-8FCE05F96BEE}" type="slidenum">
              <a:rPr lang="en-US" smtClean="0"/>
              <a:t>10</a:t>
            </a:fld>
            <a:endParaRPr lang="en-US"/>
          </a:p>
        </p:txBody>
      </p:sp>
    </p:spTree>
    <p:extLst>
      <p:ext uri="{BB962C8B-B14F-4D97-AF65-F5344CB8AC3E}">
        <p14:creationId xmlns:p14="http://schemas.microsoft.com/office/powerpoint/2010/main" val="33042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C910F3-09F6-1144-8F84-AC5D1571008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2937555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C910F3-09F6-1144-8F84-AC5D1571008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3302871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C910F3-09F6-1144-8F84-AC5D1571008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4217415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C910F3-09F6-1144-8F84-AC5D15710084}" type="datetimeFigureOut">
              <a:rPr lang="en-US" smtClean="0"/>
              <a:t>11/25/25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340011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C910F3-09F6-1144-8F84-AC5D15710084}" type="datetimeFigureOut">
              <a:rPr lang="en-US" smtClean="0"/>
              <a:t>11/25/25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1650851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C910F3-09F6-1144-8F84-AC5D15710084}" type="datetimeFigureOut">
              <a:rPr lang="en-US" smtClean="0"/>
              <a:t>11/25/25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1003506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C910F3-09F6-1144-8F84-AC5D15710084}" type="datetimeFigureOut">
              <a:rPr lang="en-US" smtClean="0"/>
              <a:t>11/25/25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2511118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CC910F3-09F6-1144-8F84-AC5D15710084}" type="datetimeFigureOut">
              <a:rPr lang="en-US" smtClean="0"/>
              <a:t>11/25/25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2783041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CC910F3-09F6-1144-8F84-AC5D15710084}" type="datetimeFigureOut">
              <a:rPr lang="en-US" smtClean="0"/>
              <a:t>11/25/25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981029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C910F3-09F6-1144-8F84-AC5D1571008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1420330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C910F3-09F6-1144-8F84-AC5D1571008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3080091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75000">
              <a:srgbClr val="C0E5DF"/>
            </a:gs>
            <a:gs pos="41000">
              <a:srgbClr val="FCFFFA"/>
            </a:gs>
            <a:gs pos="100000">
              <a:srgbClr val="00948A"/>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CC910F3-09F6-1144-8F84-AC5D15710084}" type="datetimeFigureOut">
              <a:rPr lang="en-US" smtClean="0"/>
              <a:t>11/25/25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452C68-ED7D-7A46-8EC6-FA97ACC9A5DB}" type="slidenum">
              <a:rPr lang="en-US" smtClean="0"/>
              <a:t>‹#›</a:t>
            </a:fld>
            <a:endParaRPr lang="en-US"/>
          </a:p>
        </p:txBody>
      </p:sp>
    </p:spTree>
    <p:extLst>
      <p:ext uri="{BB962C8B-B14F-4D97-AF65-F5344CB8AC3E}">
        <p14:creationId xmlns:p14="http://schemas.microsoft.com/office/powerpoint/2010/main" val="4133927294"/>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8C1EC-746D-E300-CF61-5920550FFDF6}"/>
              </a:ext>
            </a:extLst>
          </p:cNvPr>
          <p:cNvSpPr>
            <a:spLocks noGrp="1"/>
          </p:cNvSpPr>
          <p:nvPr>
            <p:ph type="ctrTitle"/>
          </p:nvPr>
        </p:nvSpPr>
        <p:spPr>
          <a:xfrm>
            <a:off x="1524000" y="329392"/>
            <a:ext cx="9144000" cy="2150920"/>
          </a:xfrm>
        </p:spPr>
        <p:txBody>
          <a:bodyPr>
            <a:normAutofit/>
          </a:bodyPr>
          <a:lstStyle/>
          <a:p>
            <a:r>
              <a:rPr lang="en-US" sz="2800" b="1" dirty="0">
                <a:latin typeface="Times New Roman" panose="02020603050405020304" pitchFamily="18" charset="0"/>
                <a:cs typeface="Times New Roman" panose="02020603050405020304" pitchFamily="18" charset="0"/>
              </a:rPr>
              <a:t>Digital and Social Media Strategies in CRM at M&amp;S Food</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	Building a Sustainable Marketing Relationship</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BMSW5007</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Lecturer: Gwyneth Jones</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Date: 11 December 2025</a:t>
            </a:r>
          </a:p>
        </p:txBody>
      </p:sp>
      <p:sp>
        <p:nvSpPr>
          <p:cNvPr id="4" name="Text Box 2">
            <a:extLst>
              <a:ext uri="{FF2B5EF4-FFF2-40B4-BE49-F238E27FC236}">
                <a16:creationId xmlns:a16="http://schemas.microsoft.com/office/drawing/2014/main" id="{571F9751-66C4-EDEE-44F3-B49A6D5E09A7}"/>
              </a:ext>
            </a:extLst>
          </p:cNvPr>
          <p:cNvSpPr txBox="1">
            <a:spLocks noChangeArrowheads="1"/>
          </p:cNvSpPr>
          <p:nvPr/>
        </p:nvSpPr>
        <p:spPr bwMode="auto">
          <a:xfrm>
            <a:off x="4856921" y="6209866"/>
            <a:ext cx="2478157" cy="3187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eaLnBrk="0" fontAlgn="base" hangingPunct="0">
              <a:lnSpc>
                <a:spcPct val="100000"/>
              </a:lnSpc>
              <a:spcBef>
                <a:spcPct val="0"/>
              </a:spcBef>
              <a:spcAft>
                <a:spcPct val="0"/>
              </a:spcAft>
              <a:buFontTx/>
              <a:buNone/>
            </a:pPr>
            <a:r>
              <a:rPr lang="en-US" altLang="en-US" sz="1200" dirty="0">
                <a:latin typeface="Times New Roman" panose="02020603050405020304" pitchFamily="18" charset="0"/>
                <a:ea typeface="Times New Roman" panose="02020603050405020304" pitchFamily="18" charset="0"/>
                <a:cs typeface="Times New Roman" panose="02020603050405020304" pitchFamily="18" charset="0"/>
              </a:rPr>
              <a:t>CATALINA BINZARU (2222369)</a:t>
            </a:r>
          </a:p>
          <a:p>
            <a:pPr algn="l" eaLnBrk="0" fontAlgn="base" hangingPunct="0">
              <a:lnSpc>
                <a:spcPct val="100000"/>
              </a:lnSpc>
              <a:spcBef>
                <a:spcPct val="0"/>
              </a:spcBef>
              <a:spcAft>
                <a:spcPct val="0"/>
              </a:spcAft>
              <a:buFontTx/>
              <a:buNone/>
            </a:pPr>
            <a:endParaRPr lang="en-US" altLang="en-US" sz="1200" dirty="0">
              <a:latin typeface="Times New Roman" panose="02020603050405020304" pitchFamily="18" charset="0"/>
              <a:ea typeface="Times New Roman" panose="02020603050405020304" pitchFamily="18" charset="0"/>
              <a:cs typeface="Times New Roman" panose="02020603050405020304" pitchFamily="18" charset="0"/>
            </a:endParaRPr>
          </a:p>
          <a:p>
            <a:pPr algn="l" eaLnBrk="0" fontAlgn="base" hangingPunct="0">
              <a:lnSpc>
                <a:spcPct val="100000"/>
              </a:lnSpc>
              <a:spcBef>
                <a:spcPct val="0"/>
              </a:spcBef>
              <a:spcAft>
                <a:spcPct val="0"/>
              </a:spcAft>
              <a:buFontTx/>
              <a:buNone/>
            </a:pPr>
            <a:endParaRPr lang="en-US" altLang="en-US" sz="1200" dirty="0">
              <a:ea typeface="Times New Roman" panose="02020603050405020304" pitchFamily="18" charset="0"/>
            </a:endParaRPr>
          </a:p>
        </p:txBody>
      </p:sp>
      <p:pic>
        <p:nvPicPr>
          <p:cNvPr id="11" name="Picture 10" descr="A store with a sign above it&#10;&#10;AI-generated content may be incorrect.">
            <a:extLst>
              <a:ext uri="{FF2B5EF4-FFF2-40B4-BE49-F238E27FC236}">
                <a16:creationId xmlns:a16="http://schemas.microsoft.com/office/drawing/2014/main" id="{593E9A8E-BCBE-B21C-3040-7DA362A183B2}"/>
              </a:ext>
            </a:extLst>
          </p:cNvPr>
          <p:cNvPicPr>
            <a:picLocks noChangeAspect="1"/>
          </p:cNvPicPr>
          <p:nvPr/>
        </p:nvPicPr>
        <p:blipFill>
          <a:blip r:embed="rId2"/>
          <a:stretch>
            <a:fillRect/>
          </a:stretch>
        </p:blipFill>
        <p:spPr>
          <a:xfrm>
            <a:off x="1073571" y="2749678"/>
            <a:ext cx="4809070" cy="3332319"/>
          </a:xfrm>
          <a:prstGeom prst="rect">
            <a:avLst/>
          </a:prstGeom>
        </p:spPr>
      </p:pic>
      <p:pic>
        <p:nvPicPr>
          <p:cNvPr id="5" name="Picture 4" descr="A bakery store with shelves of food&#10;&#10;AI-generated content may be incorrect.">
            <a:extLst>
              <a:ext uri="{FF2B5EF4-FFF2-40B4-BE49-F238E27FC236}">
                <a16:creationId xmlns:a16="http://schemas.microsoft.com/office/drawing/2014/main" id="{6BFF41A6-768A-FF0B-BF56-BBB0A2938870}"/>
              </a:ext>
            </a:extLst>
          </p:cNvPr>
          <p:cNvPicPr>
            <a:picLocks noChangeAspect="1"/>
          </p:cNvPicPr>
          <p:nvPr/>
        </p:nvPicPr>
        <p:blipFill>
          <a:blip r:embed="rId3"/>
          <a:stretch>
            <a:fillRect/>
          </a:stretch>
        </p:blipFill>
        <p:spPr>
          <a:xfrm>
            <a:off x="6309360" y="2767553"/>
            <a:ext cx="4809600" cy="3314810"/>
          </a:xfrm>
          <a:prstGeom prst="rect">
            <a:avLst/>
          </a:prstGeom>
        </p:spPr>
      </p:pic>
    </p:spTree>
    <p:extLst>
      <p:ext uri="{BB962C8B-B14F-4D97-AF65-F5344CB8AC3E}">
        <p14:creationId xmlns:p14="http://schemas.microsoft.com/office/powerpoint/2010/main" val="2268990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713361-A16F-79A0-DC3C-650F61472D02}"/>
              </a:ext>
            </a:extLst>
          </p:cNvPr>
          <p:cNvSpPr>
            <a:spLocks noGrp="1"/>
          </p:cNvSpPr>
          <p:nvPr>
            <p:ph type="title"/>
          </p:nvPr>
        </p:nvSpPr>
        <p:spPr>
          <a:xfrm>
            <a:off x="761799" y="381000"/>
            <a:ext cx="5334197" cy="952500"/>
          </a:xfrm>
        </p:spPr>
        <p:txBody>
          <a:bodyPr anchor="ctr">
            <a:normAutofit/>
          </a:bodyPr>
          <a:lstStyle/>
          <a:p>
            <a:r>
              <a:rPr lang="en-US" sz="3600" dirty="0">
                <a:latin typeface="Times New Roman" pitchFamily="18"/>
                <a:cs typeface="Times New Roman" pitchFamily="18"/>
              </a:rPr>
              <a:t>Presentation Structure</a:t>
            </a:r>
            <a:endParaRPr lang="en-US" sz="3600" dirty="0"/>
          </a:p>
        </p:txBody>
      </p:sp>
      <p:sp>
        <p:nvSpPr>
          <p:cNvPr id="3" name="Content Placeholder 2">
            <a:extLst>
              <a:ext uri="{FF2B5EF4-FFF2-40B4-BE49-F238E27FC236}">
                <a16:creationId xmlns:a16="http://schemas.microsoft.com/office/drawing/2014/main" id="{076C1543-E243-4005-2678-630F88CAECF8}"/>
              </a:ext>
            </a:extLst>
          </p:cNvPr>
          <p:cNvSpPr>
            <a:spLocks noGrp="1"/>
          </p:cNvSpPr>
          <p:nvPr>
            <p:ph idx="1"/>
          </p:nvPr>
        </p:nvSpPr>
        <p:spPr>
          <a:xfrm>
            <a:off x="761800" y="1485900"/>
            <a:ext cx="5334197" cy="4991100"/>
          </a:xfrm>
        </p:spPr>
        <p:txBody>
          <a:bodyPr anchor="ctr">
            <a:normAutofit lnSpcReduction="10000"/>
          </a:bodyPr>
          <a:lstStyle/>
          <a:p>
            <a:r>
              <a:rPr lang="en-GB" sz="2000" dirty="0">
                <a:latin typeface="Times New Roman" panose="02020603050405020304" pitchFamily="18" charset="0"/>
                <a:cs typeface="Times New Roman" panose="02020603050405020304" pitchFamily="18" charset="0"/>
              </a:rPr>
              <a:t>Brief Overview of M&amp;S Food’s Engagement with Digital and Social Media</a:t>
            </a:r>
          </a:p>
          <a:p>
            <a:r>
              <a:rPr lang="en-US" sz="2000" dirty="0">
                <a:latin typeface="Times New Roman" panose="02020603050405020304" pitchFamily="18" charset="0"/>
                <a:cs typeface="Times New Roman" panose="02020603050405020304" pitchFamily="18" charset="0"/>
              </a:rPr>
              <a:t>Digital Marketing: Definition and Importance</a:t>
            </a:r>
          </a:p>
          <a:p>
            <a:r>
              <a:rPr lang="en-US" sz="2000" dirty="0">
                <a:latin typeface="Times New Roman" panose="02020603050405020304" pitchFamily="18" charset="0"/>
                <a:cs typeface="Times New Roman" panose="02020603050405020304" pitchFamily="18" charset="0"/>
              </a:rPr>
              <a:t>Benefits and Challenges of Digital Marketing</a:t>
            </a:r>
          </a:p>
          <a:p>
            <a:r>
              <a:rPr lang="en-US" sz="2000" dirty="0">
                <a:latin typeface="Times New Roman" panose="02020603050405020304" pitchFamily="18" charset="0"/>
                <a:cs typeface="Times New Roman" panose="02020603050405020304" pitchFamily="18" charset="0"/>
              </a:rPr>
              <a:t>Benefits and Challenges of Social Media in CRM</a:t>
            </a:r>
          </a:p>
          <a:p>
            <a:r>
              <a:rPr lang="en-US" sz="2000" dirty="0">
                <a:latin typeface="Times New Roman" panose="02020603050405020304" pitchFamily="18" charset="0"/>
                <a:cs typeface="Times New Roman" panose="02020603050405020304" pitchFamily="18" charset="0"/>
              </a:rPr>
              <a:t>Digital Marketing at M&amp;S Food: Driving Performance</a:t>
            </a:r>
          </a:p>
          <a:p>
            <a:r>
              <a:rPr lang="en-US" sz="2000" dirty="0">
                <a:latin typeface="Times New Roman" panose="02020603050405020304" pitchFamily="18" charset="0"/>
                <a:cs typeface="Times New Roman" panose="02020603050405020304" pitchFamily="18" charset="0"/>
              </a:rPr>
              <a:t>Digital Marketing Tools at M&amp;S Food</a:t>
            </a:r>
          </a:p>
          <a:p>
            <a:r>
              <a:rPr lang="en-GB" sz="2000" dirty="0">
                <a:latin typeface="Times New Roman" panose="02020603050405020304" pitchFamily="18" charset="0"/>
                <a:cs typeface="Times New Roman" panose="02020603050405020304" pitchFamily="18" charset="0"/>
              </a:rPr>
              <a:t>Building Relationships and Emotional Loyalty</a:t>
            </a:r>
          </a:p>
          <a:p>
            <a:r>
              <a:rPr lang="en-GB" sz="2000" dirty="0">
                <a:latin typeface="Times New Roman" panose="02020603050405020304" pitchFamily="18" charset="0"/>
                <a:cs typeface="Times New Roman" panose="02020603050405020304" pitchFamily="18" charset="0"/>
              </a:rPr>
              <a:t>Effectiveness and Critical Evaluation</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Recommendations </a:t>
            </a:r>
          </a:p>
          <a:p>
            <a:r>
              <a:rPr lang="en-US" sz="2000" dirty="0">
                <a:latin typeface="Times New Roman" panose="02020603050405020304" pitchFamily="18" charset="0"/>
                <a:cs typeface="Times New Roman" panose="02020603050405020304" pitchFamily="18" charset="0"/>
              </a:rPr>
              <a:t>Conclusion</a:t>
            </a:r>
          </a:p>
          <a:p>
            <a:r>
              <a:rPr lang="en-US" sz="2000" dirty="0">
                <a:latin typeface="Times New Roman" panose="02020603050405020304" pitchFamily="18" charset="0"/>
                <a:cs typeface="Times New Roman" panose="02020603050405020304" pitchFamily="18" charset="0"/>
              </a:rPr>
              <a:t>Reference List</a:t>
            </a:r>
          </a:p>
        </p:txBody>
      </p:sp>
      <p:pic>
        <p:nvPicPr>
          <p:cNvPr id="12" name="Picture 11" descr="A group of people discussing something&#10;&#10;AI-generated content may be incorrect.">
            <a:extLst>
              <a:ext uri="{FF2B5EF4-FFF2-40B4-BE49-F238E27FC236}">
                <a16:creationId xmlns:a16="http://schemas.microsoft.com/office/drawing/2014/main" id="{1AB1E572-6723-B3B0-934C-66518F160E14}"/>
              </a:ext>
            </a:extLst>
          </p:cNvPr>
          <p:cNvPicPr>
            <a:picLocks noChangeAspect="1"/>
          </p:cNvPicPr>
          <p:nvPr/>
        </p:nvPicPr>
        <p:blipFill>
          <a:blip r:embed="rId2"/>
          <a:srcRect l="16284" r="40033"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5" name="TextBox 4">
            <a:extLst>
              <a:ext uri="{FF2B5EF4-FFF2-40B4-BE49-F238E27FC236}">
                <a16:creationId xmlns:a16="http://schemas.microsoft.com/office/drawing/2014/main" id="{EE3597AC-ACE7-A253-C8B5-037DEE166FAD}"/>
              </a:ext>
            </a:extLst>
          </p:cNvPr>
          <p:cNvSpPr txBox="1"/>
          <p:nvPr/>
        </p:nvSpPr>
        <p:spPr>
          <a:xfrm>
            <a:off x="348343" y="44413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4194552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BC46E-D549-C519-4348-7F4DCEFCA449}"/>
              </a:ext>
            </a:extLst>
          </p:cNvPr>
          <p:cNvSpPr>
            <a:spLocks noGrp="1"/>
          </p:cNvSpPr>
          <p:nvPr>
            <p:ph type="title"/>
          </p:nvPr>
        </p:nvSpPr>
        <p:spPr>
          <a:xfrm>
            <a:off x="481013" y="3752849"/>
            <a:ext cx="3290887" cy="2452687"/>
          </a:xfrm>
        </p:spPr>
        <p:txBody>
          <a:bodyPr anchor="ctr">
            <a:normAutofit/>
          </a:bodyPr>
          <a:lstStyle/>
          <a:p>
            <a:r>
              <a:rPr lang="en-GB" sz="3300" dirty="0">
                <a:latin typeface="Times New Roman" panose="02020603050405020304" pitchFamily="18" charset="0"/>
                <a:cs typeface="Times New Roman" panose="02020603050405020304" pitchFamily="18" charset="0"/>
              </a:rPr>
              <a:t>Brief Overview of M&amp;S Food’s Engagement with Digital and Social Media</a:t>
            </a:r>
          </a:p>
        </p:txBody>
      </p:sp>
      <p:sp>
        <p:nvSpPr>
          <p:cNvPr id="4" name="Rectangle 1">
            <a:extLst>
              <a:ext uri="{FF2B5EF4-FFF2-40B4-BE49-F238E27FC236}">
                <a16:creationId xmlns:a16="http://schemas.microsoft.com/office/drawing/2014/main" id="{07B57D63-FC63-177D-A9CE-ECBDD5CD8614}"/>
              </a:ext>
            </a:extLst>
          </p:cNvPr>
          <p:cNvSpPr>
            <a:spLocks noGrp="1" noChangeArrowheads="1"/>
          </p:cNvSpPr>
          <p:nvPr>
            <p:ph idx="1"/>
          </p:nvPr>
        </p:nvSpPr>
        <p:spPr bwMode="auto">
          <a:xfrm>
            <a:off x="4223982" y="3752850"/>
            <a:ext cx="7485413" cy="245268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Autofit/>
          </a:bodyPr>
          <a:lstStyle/>
          <a:p>
            <a:r>
              <a:rPr lang="en-GB" sz="1800" dirty="0">
                <a:latin typeface="Times New Roman" panose="02020603050405020304" pitchFamily="18" charset="0"/>
                <a:cs typeface="Times New Roman" panose="02020603050405020304" pitchFamily="18" charset="0"/>
              </a:rPr>
              <a:t>M&amp;S Food: leading UK retail brand, known for quality and service</a:t>
            </a:r>
          </a:p>
          <a:p>
            <a:r>
              <a:rPr lang="en-GB" sz="1800" dirty="0">
                <a:latin typeface="Times New Roman" panose="02020603050405020304" pitchFamily="18" charset="0"/>
                <a:cs typeface="Times New Roman" panose="02020603050405020304" pitchFamily="18" charset="0"/>
              </a:rPr>
              <a:t>Uses digital and social media to engage customers</a:t>
            </a:r>
          </a:p>
          <a:p>
            <a:r>
              <a:rPr lang="en-GB" sz="1800" dirty="0">
                <a:latin typeface="Times New Roman" panose="02020603050405020304" pitchFamily="18" charset="0"/>
                <a:cs typeface="Times New Roman" panose="02020603050405020304" pitchFamily="18" charset="0"/>
              </a:rPr>
              <a:t>Platforms: Instagram, TikTok, Facebook, YouTube, website, Sparks app, email campaigns</a:t>
            </a:r>
          </a:p>
          <a:p>
            <a:r>
              <a:rPr lang="en-GB" sz="1800" dirty="0">
                <a:latin typeface="Times New Roman" panose="02020603050405020304" pitchFamily="18" charset="0"/>
                <a:cs typeface="Times New Roman" panose="02020603050405020304" pitchFamily="18" charset="0"/>
              </a:rPr>
              <a:t> Supports personalised communication, real-time engagement and   feedback</a:t>
            </a:r>
          </a:p>
          <a:p>
            <a:r>
              <a:rPr lang="en-GB" sz="1800" dirty="0">
                <a:latin typeface="Times New Roman" panose="02020603050405020304" pitchFamily="18" charset="0"/>
                <a:cs typeface="Times New Roman" panose="02020603050405020304" pitchFamily="18" charset="0"/>
              </a:rPr>
              <a:t> Focus on improving customer experience, loyalty and CRM</a:t>
            </a:r>
          </a:p>
        </p:txBody>
      </p:sp>
      <p:pic>
        <p:nvPicPr>
          <p:cNvPr id="7" name="Picture 6" descr="A store front with a logo&#10;&#10;AI-generated content may be incorrect.">
            <a:extLst>
              <a:ext uri="{FF2B5EF4-FFF2-40B4-BE49-F238E27FC236}">
                <a16:creationId xmlns:a16="http://schemas.microsoft.com/office/drawing/2014/main" id="{33886928-5CCF-5585-CD94-D41BACF92B19}"/>
              </a:ext>
            </a:extLst>
          </p:cNvPr>
          <p:cNvPicPr>
            <a:picLocks noChangeAspect="1"/>
          </p:cNvPicPr>
          <p:nvPr/>
        </p:nvPicPr>
        <p:blipFill>
          <a:blip r:embed="rId3"/>
          <a:srcRect b="3382"/>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3149880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4101C-88BD-7909-F4EE-1F61BEB00D5F}"/>
              </a:ext>
            </a:extLst>
          </p:cNvPr>
          <p:cNvSpPr>
            <a:spLocks noGrp="1"/>
          </p:cNvSpPr>
          <p:nvPr>
            <p:ph type="title"/>
          </p:nvPr>
        </p:nvSpPr>
        <p:spPr>
          <a:xfrm>
            <a:off x="6417733" y="490537"/>
            <a:ext cx="5291663" cy="1628775"/>
          </a:xfrm>
        </p:spPr>
        <p:txBody>
          <a:bodyPr anchor="b">
            <a:normAutofit/>
          </a:bodyPr>
          <a:lstStyle/>
          <a:p>
            <a:r>
              <a:rPr lang="en-US" sz="3600" dirty="0">
                <a:latin typeface="Times New Roman" panose="02020603050405020304" pitchFamily="18" charset="0"/>
                <a:cs typeface="Times New Roman" panose="02020603050405020304" pitchFamily="18" charset="0"/>
              </a:rPr>
              <a:t>Digital Marketing: Definition and Importance</a:t>
            </a:r>
          </a:p>
        </p:txBody>
      </p:sp>
      <p:pic>
        <p:nvPicPr>
          <p:cNvPr id="33" name="Picture 32" descr="A person holding a tablet and a computer&#10;&#10;AI-generated content may be incorrect.">
            <a:extLst>
              <a:ext uri="{FF2B5EF4-FFF2-40B4-BE49-F238E27FC236}">
                <a16:creationId xmlns:a16="http://schemas.microsoft.com/office/drawing/2014/main" id="{01891177-49B3-6CD8-9A10-F5412BD7221E}"/>
              </a:ext>
            </a:extLst>
          </p:cNvPr>
          <p:cNvPicPr>
            <a:picLocks noChangeAspect="1"/>
          </p:cNvPicPr>
          <p:nvPr/>
        </p:nvPicPr>
        <p:blipFill>
          <a:blip r:embed="rId3"/>
          <a:srcRect l="15205" r="26561"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DBA95851-3433-665E-2570-789DDF1AE2D8}"/>
              </a:ext>
            </a:extLst>
          </p:cNvPr>
          <p:cNvSpPr>
            <a:spLocks noGrp="1"/>
          </p:cNvSpPr>
          <p:nvPr>
            <p:ph idx="1"/>
          </p:nvPr>
        </p:nvSpPr>
        <p:spPr>
          <a:xfrm>
            <a:off x="6417734" y="2614612"/>
            <a:ext cx="5291663" cy="3752849"/>
          </a:xfrm>
        </p:spPr>
        <p:txBody>
          <a:bodyPr>
            <a:normAutofit lnSpcReduction="10000"/>
          </a:bodyPr>
          <a:lstStyle/>
          <a:p>
            <a:pPr marL="0" lvl="0" indent="0">
              <a:lnSpc>
                <a:spcPct val="100000"/>
              </a:lnSpc>
              <a:buNone/>
            </a:pPr>
            <a:r>
              <a:rPr lang="en-GB" sz="1800" dirty="0">
                <a:latin typeface="Times New Roman" panose="02020603050405020304" pitchFamily="18" charset="0"/>
                <a:cs typeface="Times New Roman" panose="02020603050405020304" pitchFamily="18" charset="0"/>
              </a:rPr>
              <a:t>According to (Chaffey &amp; Ellis-Chadwick (2019), digital marketing refers to achieving marketing objectives using digital technologies and media. </a:t>
            </a:r>
          </a:p>
          <a:p>
            <a:pPr marL="0" lvl="0" indent="0">
              <a:lnSpc>
                <a:spcPct val="100000"/>
              </a:lnSpc>
              <a:buNone/>
            </a:pPr>
            <a:r>
              <a:rPr lang="en-GB" sz="1800" dirty="0">
                <a:latin typeface="Times New Roman" panose="02020603050405020304" pitchFamily="18" charset="0"/>
                <a:cs typeface="Times New Roman" panose="02020603050405020304" pitchFamily="18" charset="0"/>
              </a:rPr>
              <a:t>Key role for CRM:</a:t>
            </a:r>
            <a:endParaRPr lang="en-US" sz="1800" dirty="0">
              <a:latin typeface="Times New Roman" panose="02020603050405020304" pitchFamily="18" charset="0"/>
              <a:cs typeface="Times New Roman" panose="02020603050405020304" pitchFamily="18" charset="0"/>
            </a:endParaRPr>
          </a:p>
          <a:p>
            <a:pPr>
              <a:lnSpc>
                <a:spcPct val="100000"/>
              </a:lnSpc>
            </a:pPr>
            <a:r>
              <a:rPr lang="en-GB" sz="1800" dirty="0">
                <a:latin typeface="Times New Roman" panose="02020603050405020304" pitchFamily="18" charset="0"/>
                <a:cs typeface="Times New Roman" panose="02020603050405020304" pitchFamily="18" charset="0"/>
              </a:rPr>
              <a:t>Allows personalised customer communication</a:t>
            </a:r>
            <a:endParaRPr lang="en-US" sz="1800" dirty="0">
              <a:latin typeface="Times New Roman" panose="02020603050405020304" pitchFamily="18" charset="0"/>
              <a:cs typeface="Times New Roman" panose="02020603050405020304" pitchFamily="18" charset="0"/>
            </a:endParaRPr>
          </a:p>
          <a:p>
            <a:pPr>
              <a:lnSpc>
                <a:spcPct val="100000"/>
              </a:lnSpc>
            </a:pPr>
            <a:r>
              <a:rPr lang="en-GB" sz="1800" dirty="0">
                <a:latin typeface="Times New Roman" panose="02020603050405020304" pitchFamily="18" charset="0"/>
                <a:cs typeface="Times New Roman" panose="02020603050405020304" pitchFamily="18" charset="0"/>
              </a:rPr>
              <a:t>Supports real-time interaction and engagement</a:t>
            </a:r>
            <a:endParaRPr lang="en-US" sz="1800" dirty="0">
              <a:latin typeface="Times New Roman" panose="02020603050405020304" pitchFamily="18" charset="0"/>
              <a:cs typeface="Times New Roman" panose="02020603050405020304" pitchFamily="18" charset="0"/>
            </a:endParaRPr>
          </a:p>
          <a:p>
            <a:pPr>
              <a:lnSpc>
                <a:spcPct val="100000"/>
              </a:lnSpc>
            </a:pPr>
            <a:r>
              <a:rPr lang="en-GB" sz="1800" dirty="0">
                <a:latin typeface="Times New Roman" panose="02020603050405020304" pitchFamily="18" charset="0"/>
                <a:cs typeface="Times New Roman" panose="02020603050405020304" pitchFamily="18" charset="0"/>
              </a:rPr>
              <a:t>Helps collect customer data for better decision-making</a:t>
            </a:r>
            <a:endParaRPr lang="en-US" sz="1800" dirty="0">
              <a:latin typeface="Times New Roman" panose="02020603050405020304" pitchFamily="18" charset="0"/>
              <a:cs typeface="Times New Roman" panose="02020603050405020304" pitchFamily="18" charset="0"/>
            </a:endParaRPr>
          </a:p>
          <a:p>
            <a:pPr>
              <a:lnSpc>
                <a:spcPct val="100000"/>
              </a:lnSpc>
            </a:pPr>
            <a:r>
              <a:rPr lang="en-GB" sz="1800" dirty="0">
                <a:latin typeface="Times New Roman" panose="02020603050405020304" pitchFamily="18" charset="0"/>
                <a:cs typeface="Times New Roman" panose="02020603050405020304" pitchFamily="18" charset="0"/>
              </a:rPr>
              <a:t>Strengthens loyalty through targeted communication</a:t>
            </a:r>
            <a:endParaRPr lang="en-US" sz="1800" dirty="0">
              <a:latin typeface="Times New Roman" panose="02020603050405020304" pitchFamily="18" charset="0"/>
              <a:cs typeface="Times New Roman" panose="02020603050405020304" pitchFamily="18" charset="0"/>
            </a:endParaRPr>
          </a:p>
          <a:p>
            <a:pPr>
              <a:lnSpc>
                <a:spcPct val="100000"/>
              </a:lnSpc>
            </a:pPr>
            <a:r>
              <a:rPr lang="en-GB" sz="1800" dirty="0">
                <a:latin typeface="Times New Roman" panose="02020603050405020304" pitchFamily="18" charset="0"/>
                <a:cs typeface="Times New Roman" panose="02020603050405020304" pitchFamily="18" charset="0"/>
              </a:rPr>
              <a:t>Improves long-term relationships through consistent digital touchpoints</a:t>
            </a:r>
            <a:endParaRPr lang="en-US" sz="1800" dirty="0">
              <a:latin typeface="Times New Roman" panose="02020603050405020304" pitchFamily="18" charset="0"/>
              <a:cs typeface="Times New Roman" panose="02020603050405020304" pitchFamily="18" charset="0"/>
            </a:endParaRPr>
          </a:p>
          <a:p>
            <a:pPr marL="457200" lvl="1" indent="0">
              <a:buNone/>
            </a:pPr>
            <a:endParaRPr lang="en-GB" sz="1800" dirty="0">
              <a:latin typeface="Times New Roman" panose="02020603050405020304" pitchFamily="18" charset="0"/>
              <a:cs typeface="Times New Roman" panose="02020603050405020304" pitchFamily="18" charset="0"/>
            </a:endParaRPr>
          </a:p>
          <a:p>
            <a:pPr lvl="1"/>
            <a:endParaRPr lang="en-GB" sz="1800" dirty="0">
              <a:latin typeface="Times New Roman" panose="02020603050405020304" pitchFamily="18" charset="0"/>
              <a:cs typeface="Times New Roman" panose="02020603050405020304" pitchFamily="18" charset="0"/>
            </a:endParaRPr>
          </a:p>
          <a:p>
            <a:pPr marL="457200" lvl="1" indent="0">
              <a:buNone/>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06239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9837EC-8781-6BCD-3A14-DF41AFCD8E5D}"/>
              </a:ext>
            </a:extLst>
          </p:cNvPr>
          <p:cNvSpPr>
            <a:spLocks noGrp="1"/>
          </p:cNvSpPr>
          <p:nvPr>
            <p:ph type="title"/>
          </p:nvPr>
        </p:nvSpPr>
        <p:spPr>
          <a:xfrm>
            <a:off x="572493" y="238539"/>
            <a:ext cx="11018520" cy="1434415"/>
          </a:xfrm>
        </p:spPr>
        <p:txBody>
          <a:bodyPr anchor="b">
            <a:normAutofit/>
          </a:bodyPr>
          <a:lstStyle/>
          <a:p>
            <a:r>
              <a:rPr lang="en-US" sz="3600" dirty="0">
                <a:latin typeface="Times New Roman" panose="02020603050405020304" pitchFamily="18" charset="0"/>
                <a:cs typeface="Times New Roman" panose="02020603050405020304" pitchFamily="18" charset="0"/>
              </a:rPr>
              <a:t>Benefits of Digital Marketing</a:t>
            </a:r>
            <a:br>
              <a:rPr lang="en-US" sz="3600" dirty="0">
                <a:latin typeface="Times New Roman" panose="02020603050405020304" pitchFamily="18" charset="0"/>
                <a:cs typeface="Times New Roman" panose="02020603050405020304" pitchFamily="18" charset="0"/>
              </a:rPr>
            </a:br>
            <a:endParaRPr lang="en-US" sz="3600" dirty="0"/>
          </a:p>
        </p:txBody>
      </p:sp>
      <p:sp>
        <p:nvSpPr>
          <p:cNvPr id="5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A graph with arrows pointing upwards&#10;&#10;AI-generated content may be incorrect.">
            <a:extLst>
              <a:ext uri="{FF2B5EF4-FFF2-40B4-BE49-F238E27FC236}">
                <a16:creationId xmlns:a16="http://schemas.microsoft.com/office/drawing/2014/main" id="{8AF22CE3-19B7-E0FF-07CA-C6750D29E6F4}"/>
              </a:ext>
            </a:extLst>
          </p:cNvPr>
          <p:cNvPicPr>
            <a:picLocks noChangeAspect="1"/>
          </p:cNvPicPr>
          <p:nvPr/>
        </p:nvPicPr>
        <p:blipFill>
          <a:blip r:embed="rId3"/>
          <a:srcRect l="28919" r="5423" b="3"/>
          <a:stretch>
            <a:fillRect/>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AC539FFE-64F5-B1CB-03CA-9B3A76B34E34}"/>
              </a:ext>
            </a:extLst>
          </p:cNvPr>
          <p:cNvSpPr txBox="1"/>
          <p:nvPr/>
        </p:nvSpPr>
        <p:spPr>
          <a:xfrm>
            <a:off x="473224" y="3373458"/>
            <a:ext cx="1617785" cy="1664677"/>
          </a:xfrm>
          <a:prstGeom prst="rect">
            <a:avLst/>
          </a:prstGeom>
          <a:noFill/>
        </p:spPr>
        <p:txBody>
          <a:bodyPr wrap="square" rtlCol="0">
            <a:spAutoFit/>
          </a:bodyPr>
          <a:lstStyle/>
          <a:p>
            <a:endParaRPr lang="en-US" dirty="0"/>
          </a:p>
        </p:txBody>
      </p:sp>
      <p:graphicFrame>
        <p:nvGraphicFramePr>
          <p:cNvPr id="22" name="Content Placeholder 2">
            <a:extLst>
              <a:ext uri="{FF2B5EF4-FFF2-40B4-BE49-F238E27FC236}">
                <a16:creationId xmlns:a16="http://schemas.microsoft.com/office/drawing/2014/main" id="{9BB79369-D2FF-626F-136D-DB63920DDF7E}"/>
              </a:ext>
            </a:extLst>
          </p:cNvPr>
          <p:cNvGraphicFramePr>
            <a:graphicFrameLocks noGrp="1"/>
          </p:cNvGraphicFramePr>
          <p:nvPr>
            <p:ph idx="1"/>
            <p:extLst>
              <p:ext uri="{D42A27DB-BD31-4B8C-83A1-F6EECF244321}">
                <p14:modId xmlns:p14="http://schemas.microsoft.com/office/powerpoint/2010/main" val="1104772442"/>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29204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ed arrow pointing down to a chart&#10;&#10;AI-generated content may be incorrect.">
            <a:extLst>
              <a:ext uri="{FF2B5EF4-FFF2-40B4-BE49-F238E27FC236}">
                <a16:creationId xmlns:a16="http://schemas.microsoft.com/office/drawing/2014/main" id="{BF2C9DD5-A11D-6C0D-5A13-FA90EC24CE92}"/>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CBBFE3-FE33-DD01-FCB8-F2E214CB13B1}"/>
              </a:ext>
            </a:extLst>
          </p:cNvPr>
          <p:cNvSpPr>
            <a:spLocks noGrp="1"/>
          </p:cNvSpPr>
          <p:nvPr>
            <p:ph type="title"/>
          </p:nvPr>
        </p:nvSpPr>
        <p:spPr>
          <a:xfrm>
            <a:off x="838200" y="365125"/>
            <a:ext cx="3822189" cy="1899912"/>
          </a:xfrm>
        </p:spPr>
        <p:txBody>
          <a:bodyPr>
            <a:normAutofit/>
          </a:bodyPr>
          <a:lstStyle/>
          <a:p>
            <a:r>
              <a:rPr lang="en-GB" sz="3600" dirty="0">
                <a:latin typeface="Times New Roman" panose="02020603050405020304" pitchFamily="18" charset="0"/>
                <a:cs typeface="Times New Roman" panose="02020603050405020304" pitchFamily="18" charset="0"/>
              </a:rPr>
              <a:t>Challenges of Digital Marketing </a:t>
            </a:r>
            <a:r>
              <a:rPr lang="en-GB" sz="3600" dirty="0">
                <a:latin typeface="Times New Roman" panose="02020603050405020304" pitchFamily="18" charset="0"/>
                <a:ea typeface="Times New Roman" panose="02020603050405020304" pitchFamily="18" charset="0"/>
                <a:cs typeface="Times New Roman" panose="02020603050405020304" pitchFamily="18" charset="0"/>
              </a:rPr>
              <a:t> </a:t>
            </a:r>
            <a:br>
              <a:rPr lang="en-GB" sz="3600" dirty="0">
                <a:latin typeface="Times New Roman" panose="02020603050405020304" pitchFamily="18" charset="0"/>
                <a:ea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8953BB79-BDB9-9568-CA9C-EDBDFC23872B}"/>
              </a:ext>
            </a:extLst>
          </p:cNvPr>
          <p:cNvSpPr txBox="1">
            <a:spLocks noGrp="1"/>
          </p:cNvSpPr>
          <p:nvPr>
            <p:ph idx="1"/>
          </p:nvPr>
        </p:nvSpPr>
        <p:spPr>
          <a:xfrm>
            <a:off x="838200" y="2434201"/>
            <a:ext cx="3822189" cy="3742762"/>
          </a:xfrm>
          <a:prstGeom prst="rect">
            <a:avLst/>
          </a:prstGeom>
        </p:spPr>
        <p:txBody>
          <a:bodyPr>
            <a:normAutofit/>
          </a:bodyPr>
          <a:lstStyle/>
          <a:p>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Paid campaigns can be expensive</a:t>
            </a:r>
          </a:p>
          <a:p>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Ads may not reach the intended audience effectively</a:t>
            </a:r>
          </a:p>
          <a:p>
            <a:r>
              <a:rPr lang="en-GB" sz="2000" dirty="0">
                <a:latin typeface="Times New Roman" panose="02020603050405020304" pitchFamily="18" charset="0"/>
                <a:ea typeface="Times New Roman" panose="02020603050405020304" pitchFamily="18" charset="0"/>
                <a:cs typeface="Times New Roman" panose="02020603050405020304" pitchFamily="18" charset="0"/>
              </a:rPr>
              <a:t>Poor targeting can waste resources</a:t>
            </a:r>
          </a:p>
          <a:p>
            <a:r>
              <a:rPr lang="en-GB" sz="2000" dirty="0">
                <a:latin typeface="Times New Roman" panose="02020603050405020304" pitchFamily="18" charset="0"/>
                <a:cs typeface="Times New Roman" panose="02020603050405020304" pitchFamily="18" charset="0"/>
              </a:rPr>
              <a:t>Requires constant monitoring (Kotler &amp; Keller, 2016)</a:t>
            </a: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5251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1077"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 name="Picture 49" descr="A close-up of a network&#10;&#10;AI-generated content may be incorrect.">
            <a:extLst>
              <a:ext uri="{FF2B5EF4-FFF2-40B4-BE49-F238E27FC236}">
                <a16:creationId xmlns:a16="http://schemas.microsoft.com/office/drawing/2014/main" id="{69F137C8-C2FD-7746-D753-48EEB4742532}"/>
              </a:ext>
            </a:extLst>
          </p:cNvPr>
          <p:cNvPicPr>
            <a:picLocks noChangeAspect="1"/>
          </p:cNvPicPr>
          <p:nvPr/>
        </p:nvPicPr>
        <p:blipFill>
          <a:blip r:embed="rId2"/>
          <a:srcRect l="26615" r="29602"/>
          <a:stretch>
            <a:fillRect/>
          </a:stretch>
        </p:blipFill>
        <p:spPr>
          <a:xfrm>
            <a:off x="-1" y="-2"/>
            <a:ext cx="5410198" cy="6858002"/>
          </a:xfrm>
          <a:prstGeom prst="rect">
            <a:avLst/>
          </a:prstGeom>
        </p:spPr>
      </p:pic>
      <p:sp useBgFill="1">
        <p:nvSpPr>
          <p:cNvPr id="1096" name="Rectangle 109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50C47-1521-4CFD-8D0D-8B2AE5EE18FF}"/>
              </a:ext>
            </a:extLst>
          </p:cNvPr>
          <p:cNvSpPr>
            <a:spLocks noGrp="1"/>
          </p:cNvSpPr>
          <p:nvPr>
            <p:ph type="title"/>
          </p:nvPr>
        </p:nvSpPr>
        <p:spPr>
          <a:xfrm>
            <a:off x="6115317" y="405685"/>
            <a:ext cx="5464968" cy="1559301"/>
          </a:xfrm>
        </p:spPr>
        <p:txBody>
          <a:bodyPr>
            <a:normAutofit/>
          </a:bodyPr>
          <a:lstStyle/>
          <a:p>
            <a:r>
              <a:rPr lang="en-US" sz="3600" dirty="0">
                <a:latin typeface="Times New Roman" panose="02020603050405020304" pitchFamily="18" charset="0"/>
                <a:cs typeface="Times New Roman" panose="02020603050405020304" pitchFamily="18" charset="0"/>
              </a:rPr>
              <a:t>Benefits of Social Media for CRM</a:t>
            </a:r>
          </a:p>
        </p:txBody>
      </p:sp>
      <p:sp>
        <p:nvSpPr>
          <p:cNvPr id="1097" name="Content Placeholder 2">
            <a:extLst>
              <a:ext uri="{FF2B5EF4-FFF2-40B4-BE49-F238E27FC236}">
                <a16:creationId xmlns:a16="http://schemas.microsoft.com/office/drawing/2014/main" id="{3926DA9E-4580-D059-BD89-D10A78C0AEB1}"/>
              </a:ext>
            </a:extLst>
          </p:cNvPr>
          <p:cNvSpPr>
            <a:spLocks noGrp="1"/>
          </p:cNvSpPr>
          <p:nvPr>
            <p:ph idx="1"/>
          </p:nvPr>
        </p:nvSpPr>
        <p:spPr>
          <a:xfrm>
            <a:off x="6115317" y="2743200"/>
            <a:ext cx="5247340" cy="3496878"/>
          </a:xfrm>
        </p:spPr>
        <p:txBody>
          <a:bodyPr anchor="ctr">
            <a:normAutofit/>
          </a:bodyPr>
          <a:lstStyle/>
          <a:p>
            <a:r>
              <a:rPr lang="en-GB" sz="1700" dirty="0">
                <a:latin typeface="Times New Roman" panose="02020603050405020304" pitchFamily="18" charset="0"/>
                <a:cs typeface="Times New Roman" panose="02020603050405020304" pitchFamily="18" charset="0"/>
              </a:rPr>
              <a:t>Social media refers to web-based applications where users interact, share information, and participate in virtual communities (Kaplan &amp; Haenlein, 2010)</a:t>
            </a:r>
          </a:p>
          <a:p>
            <a:r>
              <a:rPr lang="en-GB" sz="1700" dirty="0">
                <a:latin typeface="Times New Roman" panose="02020603050405020304" pitchFamily="18" charset="0"/>
                <a:cs typeface="Times New Roman" panose="02020603050405020304" pitchFamily="18" charset="0"/>
              </a:rPr>
              <a:t>Benefits of Social Media in CRM</a:t>
            </a:r>
          </a:p>
          <a:p>
            <a:r>
              <a:rPr lang="en-GB" sz="1700" dirty="0">
                <a:latin typeface="Times New Roman" panose="02020603050405020304" pitchFamily="18" charset="0"/>
                <a:cs typeface="Times New Roman" panose="02020603050405020304" pitchFamily="18" charset="0"/>
              </a:rPr>
              <a:t>Encourages two-way communication (Tuten &amp; Solomon, 2018)</a:t>
            </a:r>
          </a:p>
          <a:p>
            <a:r>
              <a:rPr lang="en-GB" sz="1700" dirty="0">
                <a:latin typeface="Times New Roman" panose="02020603050405020304" pitchFamily="18" charset="0"/>
                <a:cs typeface="Times New Roman" panose="02020603050405020304" pitchFamily="18" charset="0"/>
              </a:rPr>
              <a:t>Builds engagement and stronger customer relationships</a:t>
            </a:r>
          </a:p>
          <a:p>
            <a:r>
              <a:rPr lang="en-GB" sz="1700" dirty="0">
                <a:latin typeface="Times New Roman" panose="02020603050405020304" pitchFamily="18" charset="0"/>
                <a:cs typeface="Times New Roman" panose="02020603050405020304" pitchFamily="18" charset="0"/>
              </a:rPr>
              <a:t>Provides real-time feedback and insights</a:t>
            </a:r>
          </a:p>
          <a:p>
            <a:r>
              <a:rPr lang="en-GB" sz="1700" dirty="0">
                <a:latin typeface="Times New Roman" panose="02020603050405020304" pitchFamily="18" charset="0"/>
                <a:cs typeface="Times New Roman" panose="02020603050405020304" pitchFamily="18" charset="0"/>
              </a:rPr>
              <a:t>Increases brand visibility through positive posts</a:t>
            </a:r>
          </a:p>
          <a:p>
            <a:endParaRPr lang="en-US" sz="1700" dirty="0"/>
          </a:p>
        </p:txBody>
      </p:sp>
    </p:spTree>
    <p:extLst>
      <p:ext uri="{BB962C8B-B14F-4D97-AF65-F5344CB8AC3E}">
        <p14:creationId xmlns:p14="http://schemas.microsoft.com/office/powerpoint/2010/main" val="2082048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A person using a phone&#10;&#10;AI-generated content may be incorrect.">
            <a:extLst>
              <a:ext uri="{FF2B5EF4-FFF2-40B4-BE49-F238E27FC236}">
                <a16:creationId xmlns:a16="http://schemas.microsoft.com/office/drawing/2014/main" id="{D7F00DE4-E2D8-8255-3ADE-9A7CB88F3F54}"/>
              </a:ext>
            </a:extLst>
          </p:cNvPr>
          <p:cNvPicPr>
            <a:picLocks noChangeAspect="1"/>
          </p:cNvPicPr>
          <p:nvPr/>
        </p:nvPicPr>
        <p:blipFill>
          <a:blip r:embed="rId2"/>
          <a:srcRect t="9657" b="43002"/>
          <a:stretch>
            <a:fillRect/>
          </a:stretch>
        </p:blipFill>
        <p:spPr>
          <a:xfrm>
            <a:off x="2522356" y="10"/>
            <a:ext cx="9669642" cy="6857990"/>
          </a:xfrm>
          <a:prstGeom prst="rect">
            <a:avLst/>
          </a:prstGeom>
        </p:spPr>
      </p:pic>
      <p:sp>
        <p:nvSpPr>
          <p:cNvPr id="62" name="Rectangle 6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BB8A8B-A36E-CC93-3C69-C26AB0BAA589}"/>
              </a:ext>
            </a:extLst>
          </p:cNvPr>
          <p:cNvSpPr>
            <a:spLocks noGrp="1"/>
          </p:cNvSpPr>
          <p:nvPr>
            <p:ph type="title"/>
          </p:nvPr>
        </p:nvSpPr>
        <p:spPr>
          <a:xfrm>
            <a:off x="838200" y="365125"/>
            <a:ext cx="3822189" cy="1899912"/>
          </a:xfrm>
        </p:spPr>
        <p:txBody>
          <a:bodyPr>
            <a:normAutofit/>
          </a:bodyPr>
          <a:lstStyle/>
          <a:p>
            <a:r>
              <a:rPr lang="en-GB" sz="3600" dirty="0">
                <a:latin typeface="Times New Roman" panose="02020603050405020304" pitchFamily="18" charset="0"/>
                <a:cs typeface="Times New Roman" panose="02020603050405020304" pitchFamily="18" charset="0"/>
              </a:rPr>
              <a:t>Challenges of Social Media</a:t>
            </a:r>
            <a:endParaRPr lang="en-US"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36150F0-C45E-8034-AC3C-495B86BC21ED}"/>
              </a:ext>
            </a:extLst>
          </p:cNvPr>
          <p:cNvSpPr>
            <a:spLocks noGrp="1"/>
          </p:cNvSpPr>
          <p:nvPr>
            <p:ph idx="1"/>
          </p:nvPr>
        </p:nvSpPr>
        <p:spPr>
          <a:xfrm>
            <a:off x="838200" y="2434201"/>
            <a:ext cx="3822189" cy="3742762"/>
          </a:xfrm>
        </p:spPr>
        <p:txBody>
          <a:bodyPr>
            <a:normAutofit/>
          </a:bodyPr>
          <a:lstStyle/>
          <a:p>
            <a:r>
              <a:rPr lang="en-GB" sz="2000" dirty="0">
                <a:latin typeface="Times New Roman" panose="02020603050405020304" pitchFamily="18" charset="0"/>
                <a:cs typeface="Times New Roman" panose="02020603050405020304" pitchFamily="18" charset="0"/>
              </a:rPr>
              <a:t>Limited control over public conversations (Mangold &amp; Faulds, 2009)</a:t>
            </a:r>
          </a:p>
          <a:p>
            <a:r>
              <a:rPr lang="en-GB" sz="2000" dirty="0">
                <a:latin typeface="Times New Roman" panose="02020603050405020304" pitchFamily="18" charset="0"/>
                <a:cs typeface="Times New Roman" panose="02020603050405020304" pitchFamily="18" charset="0"/>
              </a:rPr>
              <a:t>Negative comments or complaints can spread quickly</a:t>
            </a:r>
          </a:p>
          <a:p>
            <a:r>
              <a:rPr lang="en-GB" sz="2000" dirty="0">
                <a:latin typeface="Times New Roman" panose="02020603050405020304" pitchFamily="18" charset="0"/>
                <a:cs typeface="Times New Roman" panose="02020603050405020304" pitchFamily="18" charset="0"/>
              </a:rPr>
              <a:t>Risk of miscommunication</a:t>
            </a:r>
          </a:p>
          <a:p>
            <a:r>
              <a:rPr lang="en-GB" sz="2000" dirty="0">
                <a:latin typeface="Times New Roman" panose="02020603050405020304" pitchFamily="18" charset="0"/>
                <a:cs typeface="Times New Roman" panose="02020603050405020304" pitchFamily="18" charset="0"/>
              </a:rPr>
              <a:t>Algorithm changes reduce organic reach</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02155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CEF6118E-44FB-4509-B4D9-129052E4C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ED8E38-A124-74B6-EC90-4577497A14D3}"/>
              </a:ext>
            </a:extLst>
          </p:cNvPr>
          <p:cNvSpPr>
            <a:spLocks noGrp="1"/>
          </p:cNvSpPr>
          <p:nvPr>
            <p:ph type="title"/>
          </p:nvPr>
        </p:nvSpPr>
        <p:spPr>
          <a:xfrm>
            <a:off x="835155" y="525195"/>
            <a:ext cx="3986155" cy="2806506"/>
          </a:xfrm>
        </p:spPr>
        <p:txBody>
          <a:bodyPr anchor="b">
            <a:normAutofit/>
          </a:bodyPr>
          <a:lstStyle/>
          <a:p>
            <a:r>
              <a:rPr lang="en-US" sz="3700" dirty="0">
                <a:latin typeface="Times New Roman" panose="02020603050405020304" pitchFamily="18" charset="0"/>
                <a:cs typeface="Times New Roman" panose="02020603050405020304" pitchFamily="18" charset="0"/>
              </a:rPr>
              <a:t>Digital Marketing at M&amp;S Food: Driving Performance</a:t>
            </a:r>
            <a:br>
              <a:rPr lang="en-US" sz="3700" dirty="0">
                <a:latin typeface="Times New Roman" panose="02020603050405020304" pitchFamily="18" charset="0"/>
                <a:cs typeface="Times New Roman" panose="02020603050405020304" pitchFamily="18" charset="0"/>
              </a:rPr>
            </a:br>
            <a:endParaRPr lang="en-US" sz="3700" dirty="0"/>
          </a:p>
        </p:txBody>
      </p:sp>
      <p:pic>
        <p:nvPicPr>
          <p:cNvPr id="5" name="Picture 4" descr="A grocery store with shelves of produce&#10;&#10;AI-generated content may be incorrect.">
            <a:extLst>
              <a:ext uri="{FF2B5EF4-FFF2-40B4-BE49-F238E27FC236}">
                <a16:creationId xmlns:a16="http://schemas.microsoft.com/office/drawing/2014/main" id="{07539266-DF4D-BE76-255D-9CE615D85A66}"/>
              </a:ext>
            </a:extLst>
          </p:cNvPr>
          <p:cNvPicPr>
            <a:picLocks noChangeAspect="1"/>
          </p:cNvPicPr>
          <p:nvPr/>
        </p:nvPicPr>
        <p:blipFill>
          <a:blip r:embed="rId2"/>
          <a:srcRect t="80" r="1" b="22848"/>
          <a:stretch>
            <a:fillRect/>
          </a:stretch>
        </p:blipFill>
        <p:spPr>
          <a:xfrm>
            <a:off x="5186554" y="163646"/>
            <a:ext cx="6806703" cy="2623097"/>
          </a:xfrm>
          <a:prstGeom prst="rect">
            <a:avLst/>
          </a:prstGeom>
        </p:spPr>
      </p:pic>
      <p:sp>
        <p:nvSpPr>
          <p:cNvPr id="4" name="Rectangle 1">
            <a:extLst>
              <a:ext uri="{FF2B5EF4-FFF2-40B4-BE49-F238E27FC236}">
                <a16:creationId xmlns:a16="http://schemas.microsoft.com/office/drawing/2014/main" id="{BCB990C6-E503-393E-8E60-2E932F3DA824}"/>
              </a:ext>
            </a:extLst>
          </p:cNvPr>
          <p:cNvSpPr>
            <a:spLocks noGrp="1" noChangeArrowheads="1"/>
          </p:cNvSpPr>
          <p:nvPr>
            <p:ph idx="1"/>
          </p:nvPr>
        </p:nvSpPr>
        <p:spPr bwMode="auto">
          <a:xfrm>
            <a:off x="835155" y="3526300"/>
            <a:ext cx="3986155" cy="258845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indent="0">
              <a:buNone/>
            </a:pPr>
            <a:r>
              <a:rPr lang="en-GB" sz="1700" dirty="0">
                <a:latin typeface="Times New Roman" panose="02020603050405020304" pitchFamily="18" charset="0"/>
                <a:cs typeface="Times New Roman" panose="02020603050405020304" pitchFamily="18" charset="0"/>
              </a:rPr>
              <a:t>Digital Marketing at M&amp;S Food: Platforms</a:t>
            </a:r>
          </a:p>
          <a:p>
            <a:r>
              <a:rPr lang="en-GB" sz="1700" dirty="0">
                <a:latin typeface="Times New Roman" panose="02020603050405020304" pitchFamily="18" charset="0"/>
                <a:cs typeface="Times New Roman" panose="02020603050405020304" pitchFamily="18" charset="0"/>
              </a:rPr>
              <a:t>Website and mobile app (online shopping, click-and-collect)</a:t>
            </a:r>
          </a:p>
          <a:p>
            <a:r>
              <a:rPr lang="en-GB" sz="1700" dirty="0">
                <a:latin typeface="Times New Roman" panose="02020603050405020304" pitchFamily="18" charset="0"/>
                <a:cs typeface="Times New Roman" panose="02020603050405020304" pitchFamily="18" charset="0"/>
              </a:rPr>
              <a:t>Sparks loyalty programme</a:t>
            </a:r>
          </a:p>
          <a:p>
            <a:r>
              <a:rPr lang="en-GB" sz="1700" dirty="0">
                <a:latin typeface="Times New Roman" panose="02020603050405020304" pitchFamily="18" charset="0"/>
                <a:cs typeface="Times New Roman" panose="02020603050405020304" pitchFamily="18" charset="0"/>
              </a:rPr>
              <a:t>Instagram, Facebook, X, TikTok, YouTube</a:t>
            </a:r>
          </a:p>
          <a:p>
            <a:r>
              <a:rPr lang="en-GB" sz="1700" dirty="0">
                <a:latin typeface="Times New Roman" panose="02020603050405020304" pitchFamily="18" charset="0"/>
                <a:cs typeface="Times New Roman" panose="02020603050405020304" pitchFamily="18" charset="0"/>
              </a:rPr>
              <a:t>Influencer collaborations</a:t>
            </a:r>
          </a:p>
          <a:p>
            <a:pPr marL="0" marR="0" lvl="0" indent="0" defTabSz="914400" rtl="0" eaLnBrk="0" fontAlgn="base" latinLnBrk="0" hangingPunct="0">
              <a:spcBef>
                <a:spcPct val="0"/>
              </a:spcBef>
              <a:spcAft>
                <a:spcPct val="0"/>
              </a:spcAft>
              <a:buClrTx/>
              <a:buSzTx/>
              <a:buNone/>
              <a:tabLst/>
            </a:pPr>
            <a:endParaRPr kumimoji="0" lang="en-US" altLang="en-US" sz="1700" b="0" i="0" u="none" strike="noStrike" cap="none" normalizeH="0" baseline="0" dirty="0">
              <a:ln>
                <a:noFill/>
              </a:ln>
              <a:effectLst/>
              <a:latin typeface="Arial" panose="020B0604020202020204" pitchFamily="34" charset="0"/>
            </a:endParaRPr>
          </a:p>
        </p:txBody>
      </p:sp>
      <p:pic>
        <p:nvPicPr>
          <p:cNvPr id="3" name="Picture 2" descr="A close-up of a storefront&#10;&#10;AI-generated content may be incorrect.">
            <a:extLst>
              <a:ext uri="{FF2B5EF4-FFF2-40B4-BE49-F238E27FC236}">
                <a16:creationId xmlns:a16="http://schemas.microsoft.com/office/drawing/2014/main" id="{D47C9E9F-8B5F-7B66-DB1D-0ECE47DD2FB4}"/>
              </a:ext>
            </a:extLst>
          </p:cNvPr>
          <p:cNvPicPr>
            <a:picLocks noChangeAspect="1"/>
          </p:cNvPicPr>
          <p:nvPr/>
        </p:nvPicPr>
        <p:blipFill>
          <a:blip r:embed="rId3"/>
          <a:srcRect t="14473" r="1" b="11738"/>
          <a:stretch>
            <a:fillRect/>
          </a:stretch>
        </p:blipFill>
        <p:spPr>
          <a:xfrm>
            <a:off x="5186554" y="2956875"/>
            <a:ext cx="6806703" cy="3352653"/>
          </a:xfrm>
          <a:prstGeom prst="rect">
            <a:avLst/>
          </a:prstGeom>
        </p:spPr>
      </p:pic>
    </p:spTree>
    <p:extLst>
      <p:ext uri="{BB962C8B-B14F-4D97-AF65-F5344CB8AC3E}">
        <p14:creationId xmlns:p14="http://schemas.microsoft.com/office/powerpoint/2010/main" val="938495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93062723-6941-4ABE-8146-AC6FA530B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0" name="Rectangle 99">
            <a:extLst>
              <a:ext uri="{FF2B5EF4-FFF2-40B4-BE49-F238E27FC236}">
                <a16:creationId xmlns:a16="http://schemas.microsoft.com/office/drawing/2014/main" id="{917859B3-4C91-478D-929D-BB6433F90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1657D0-5465-E81A-03F9-F72E65C2AFFA}"/>
              </a:ext>
            </a:extLst>
          </p:cNvPr>
          <p:cNvSpPr>
            <a:spLocks noGrp="1"/>
          </p:cNvSpPr>
          <p:nvPr>
            <p:ph type="title"/>
          </p:nvPr>
        </p:nvSpPr>
        <p:spPr>
          <a:xfrm>
            <a:off x="838200" y="4440602"/>
            <a:ext cx="3093720" cy="1645920"/>
          </a:xfrm>
        </p:spPr>
        <p:txBody>
          <a:bodyPr>
            <a:normAutofit/>
          </a:bodyPr>
          <a:lstStyle/>
          <a:p>
            <a:r>
              <a:rPr lang="en-GB" sz="3600" dirty="0">
                <a:latin typeface="Times New Roman" panose="02020603050405020304" pitchFamily="18" charset="0"/>
                <a:cs typeface="Times New Roman" panose="02020603050405020304" pitchFamily="18" charset="0"/>
              </a:rPr>
              <a:t>Instagram Engagement</a:t>
            </a:r>
            <a:endParaRPr lang="en-US" sz="3600" dirty="0">
              <a:latin typeface="Times New Roman" panose="02020603050405020304" pitchFamily="18" charset="0"/>
              <a:cs typeface="Times New Roman" panose="02020603050405020304" pitchFamily="18" charset="0"/>
            </a:endParaRPr>
          </a:p>
        </p:txBody>
      </p:sp>
      <p:pic>
        <p:nvPicPr>
          <p:cNvPr id="9" name="Picture 8" descr="A display of food in a grocery store&#10;&#10;AI-generated content may be incorrect.">
            <a:extLst>
              <a:ext uri="{FF2B5EF4-FFF2-40B4-BE49-F238E27FC236}">
                <a16:creationId xmlns:a16="http://schemas.microsoft.com/office/drawing/2014/main" id="{9F0C2559-ED72-4BF4-C742-B2E796FC794D}"/>
              </a:ext>
            </a:extLst>
          </p:cNvPr>
          <p:cNvPicPr>
            <a:picLocks noChangeAspect="1"/>
          </p:cNvPicPr>
          <p:nvPr/>
        </p:nvPicPr>
        <p:blipFill>
          <a:blip r:embed="rId3"/>
          <a:srcRect l="49" r="5685" b="3"/>
          <a:stretch>
            <a:fillRect/>
          </a:stretch>
        </p:blipFill>
        <p:spPr>
          <a:xfrm>
            <a:off x="20" y="-13"/>
            <a:ext cx="2926060" cy="4005072"/>
          </a:xfrm>
          <a:prstGeom prst="rect">
            <a:avLst/>
          </a:prstGeom>
        </p:spPr>
      </p:pic>
      <p:pic>
        <p:nvPicPr>
          <p:cNvPr id="4" name="Picture 3" descr="A plate of food and a mug of coffee&#10;&#10;AI-generated content may be incorrect.">
            <a:extLst>
              <a:ext uri="{FF2B5EF4-FFF2-40B4-BE49-F238E27FC236}">
                <a16:creationId xmlns:a16="http://schemas.microsoft.com/office/drawing/2014/main" id="{44F59780-BA01-FDC1-6CE5-C3BDEA45F6E6}"/>
              </a:ext>
            </a:extLst>
          </p:cNvPr>
          <p:cNvPicPr>
            <a:picLocks noChangeAspect="1"/>
          </p:cNvPicPr>
          <p:nvPr/>
        </p:nvPicPr>
        <p:blipFill>
          <a:blip r:embed="rId4"/>
          <a:srcRect l="169" r="9355" b="3"/>
          <a:stretch>
            <a:fillRect/>
          </a:stretch>
        </p:blipFill>
        <p:spPr>
          <a:xfrm>
            <a:off x="3077487" y="8"/>
            <a:ext cx="2935224" cy="4005067"/>
          </a:xfrm>
          <a:prstGeom prst="rect">
            <a:avLst/>
          </a:prstGeom>
        </p:spPr>
      </p:pic>
      <p:pic>
        <p:nvPicPr>
          <p:cNvPr id="6" name="Picture 5" descr="A variety of cakes on a table&#10;&#10;AI-generated content may be incorrect.">
            <a:extLst>
              <a:ext uri="{FF2B5EF4-FFF2-40B4-BE49-F238E27FC236}">
                <a16:creationId xmlns:a16="http://schemas.microsoft.com/office/drawing/2014/main" id="{278FECFA-8A0F-08A8-C73A-61C943E7C3F9}"/>
              </a:ext>
            </a:extLst>
          </p:cNvPr>
          <p:cNvPicPr>
            <a:picLocks noChangeAspect="1"/>
          </p:cNvPicPr>
          <p:nvPr/>
        </p:nvPicPr>
        <p:blipFill>
          <a:blip r:embed="rId5"/>
          <a:srcRect r="9803" b="3"/>
          <a:stretch>
            <a:fillRect/>
          </a:stretch>
        </p:blipFill>
        <p:spPr>
          <a:xfrm>
            <a:off x="6174474" y="13"/>
            <a:ext cx="2935224" cy="4005071"/>
          </a:xfrm>
          <a:prstGeom prst="rect">
            <a:avLst/>
          </a:prstGeom>
        </p:spPr>
      </p:pic>
      <p:pic>
        <p:nvPicPr>
          <p:cNvPr id="18" name="Picture 17" descr="A bacon sandwich on a plate&#10;&#10;AI-generated content may be incorrect.">
            <a:extLst>
              <a:ext uri="{FF2B5EF4-FFF2-40B4-BE49-F238E27FC236}">
                <a16:creationId xmlns:a16="http://schemas.microsoft.com/office/drawing/2014/main" id="{0EF37792-9875-A972-0810-A32F3BAC1A61}"/>
              </a:ext>
            </a:extLst>
          </p:cNvPr>
          <p:cNvPicPr>
            <a:picLocks noChangeAspect="1"/>
          </p:cNvPicPr>
          <p:nvPr/>
        </p:nvPicPr>
        <p:blipFill>
          <a:blip r:embed="rId6"/>
          <a:srcRect l="3884" r="5640" b="3"/>
          <a:stretch>
            <a:fillRect/>
          </a:stretch>
        </p:blipFill>
        <p:spPr>
          <a:xfrm>
            <a:off x="9256776" y="-9"/>
            <a:ext cx="2935224" cy="4005072"/>
          </a:xfrm>
          <a:prstGeom prst="rect">
            <a:avLst/>
          </a:prstGeom>
        </p:spPr>
      </p:pic>
      <p:sp>
        <p:nvSpPr>
          <p:cNvPr id="102" name="Rectangle 101">
            <a:extLst>
              <a:ext uri="{FF2B5EF4-FFF2-40B4-BE49-F238E27FC236}">
                <a16:creationId xmlns:a16="http://schemas.microsoft.com/office/drawing/2014/main" id="{6283FBD2-A663-469F-855C-06D86E3C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4" name="Rectangle 103">
            <a:extLst>
              <a:ext uri="{FF2B5EF4-FFF2-40B4-BE49-F238E27FC236}">
                <a16:creationId xmlns:a16="http://schemas.microsoft.com/office/drawing/2014/main" id="{8A1279FC-7441-4E55-B082-2774E6316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411220"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2">
            <a:extLst>
              <a:ext uri="{FF2B5EF4-FFF2-40B4-BE49-F238E27FC236}">
                <a16:creationId xmlns:a16="http://schemas.microsoft.com/office/drawing/2014/main" id="{4990D8BD-CE6E-1D9D-0B9D-38F998527111}"/>
              </a:ext>
            </a:extLst>
          </p:cNvPr>
          <p:cNvSpPr>
            <a:spLocks noGrp="1" noChangeArrowheads="1"/>
          </p:cNvSpPr>
          <p:nvPr>
            <p:ph idx="1"/>
          </p:nvPr>
        </p:nvSpPr>
        <p:spPr bwMode="auto">
          <a:xfrm>
            <a:off x="4380266" y="4440602"/>
            <a:ext cx="7104188" cy="16459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fontScale="92500" lnSpcReduction="20000"/>
          </a:bodyPr>
          <a:lstStyle/>
          <a:p>
            <a:pPr eaLnBrk="0" fontAlgn="base" hangingPunct="0">
              <a:spcBef>
                <a:spcPct val="0"/>
              </a:spcBef>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Attractive food images and seasonal meals</a:t>
            </a:r>
          </a:p>
          <a:p>
            <a:pPr eaLnBrk="0" fontAlgn="base" hangingPunct="0">
              <a:spcBef>
                <a:spcPct val="0"/>
              </a:spcBef>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Local store stories and promotions</a:t>
            </a:r>
          </a:p>
          <a:p>
            <a:pPr eaLnBrk="0" fontAlgn="base" hangingPunct="0">
              <a:spcBef>
                <a:spcPct val="0"/>
              </a:spcBef>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Interactive features: quizzes, icons</a:t>
            </a:r>
          </a:p>
          <a:p>
            <a:pPr eaLnBrk="0" fontAlgn="base" hangingPunct="0">
              <a:spcBef>
                <a:spcPct val="0"/>
              </a:spcBef>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User engagement: comments, shares, reposts</a:t>
            </a:r>
          </a:p>
          <a:p>
            <a:pPr eaLnBrk="0" fontAlgn="base" hangingPunct="0">
              <a:spcBef>
                <a:spcPct val="0"/>
              </a:spcBef>
              <a:spcAft>
                <a:spcPts val="600"/>
              </a:spcAft>
            </a:pPr>
            <a:r>
              <a:rPr lang="en-US" altLang="en-US" sz="1800" dirty="0">
                <a:latin typeface="Times New Roman" panose="02020603050405020304" pitchFamily="18" charset="0"/>
                <a:cs typeface="Times New Roman" panose="02020603050405020304" pitchFamily="18" charset="0"/>
              </a:rPr>
              <a:t>Promotes comments, shares and reposts</a:t>
            </a:r>
            <a:endPar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endParaRPr>
          </a:p>
          <a:p>
            <a:pPr eaLnBrk="0" fontAlgn="base" hangingPunct="0">
              <a:spcBef>
                <a:spcPct val="0"/>
              </a:spcBef>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Builds emotional connection and loyalty</a:t>
            </a:r>
          </a:p>
        </p:txBody>
      </p:sp>
    </p:spTree>
    <p:extLst>
      <p:ext uri="{BB962C8B-B14F-4D97-AF65-F5344CB8AC3E}">
        <p14:creationId xmlns:p14="http://schemas.microsoft.com/office/powerpoint/2010/main" val="76592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pic>
        <p:nvPicPr>
          <p:cNvPr id="5" name="Content Placeholder 4" descr="A collage of images of a person&#10;&#10;AI-generated content may be incorrect.">
            <a:extLst>
              <a:ext uri="{FF2B5EF4-FFF2-40B4-BE49-F238E27FC236}">
                <a16:creationId xmlns:a16="http://schemas.microsoft.com/office/drawing/2014/main" id="{47B96158-881B-BA5E-7419-8AE844AEDFA5}"/>
              </a:ext>
            </a:extLst>
          </p:cNvPr>
          <p:cNvPicPr>
            <a:picLocks noGrp="1" noChangeAspect="1"/>
          </p:cNvPicPr>
          <p:nvPr>
            <p:ph idx="1"/>
          </p:nvPr>
        </p:nvPicPr>
        <p:blipFill>
          <a:blip r:embed="rId2"/>
          <a:srcRect t="16807" b="2539"/>
          <a:stretch>
            <a:fillRect/>
          </a:stretch>
        </p:blipFill>
        <p:spPr>
          <a:xfrm>
            <a:off x="804607" y="1249099"/>
            <a:ext cx="2916482" cy="4353655"/>
          </a:xfrm>
          <a:prstGeom prst="rect">
            <a:avLst/>
          </a:prstGeom>
        </p:spPr>
      </p:pic>
      <p:cxnSp>
        <p:nvCxnSpPr>
          <p:cNvPr id="98" name="Straight Connector 97">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9" name="Picture 78" descr="A table with pizzas and salad&#10;&#10;AI-generated content may be incorrect.">
            <a:extLst>
              <a:ext uri="{FF2B5EF4-FFF2-40B4-BE49-F238E27FC236}">
                <a16:creationId xmlns:a16="http://schemas.microsoft.com/office/drawing/2014/main" id="{F63F7AF5-1575-E354-FFFF-55ED3647E048}"/>
              </a:ext>
            </a:extLst>
          </p:cNvPr>
          <p:cNvPicPr>
            <a:picLocks noChangeAspect="1"/>
          </p:cNvPicPr>
          <p:nvPr/>
        </p:nvPicPr>
        <p:blipFill>
          <a:blip r:embed="rId3"/>
          <a:stretch>
            <a:fillRect/>
          </a:stretch>
        </p:blipFill>
        <p:spPr>
          <a:xfrm>
            <a:off x="4634926" y="1249099"/>
            <a:ext cx="2916482" cy="4353655"/>
          </a:xfrm>
          <a:prstGeom prst="rect">
            <a:avLst/>
          </a:prstGeom>
        </p:spPr>
      </p:pic>
      <p:cxnSp>
        <p:nvCxnSpPr>
          <p:cNvPr id="99" name="Straight Connector 98">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21" name="Picture 20" descr="A screenshot of a grocery store&#10;&#10;AI-generated content may be incorrect.">
            <a:extLst>
              <a:ext uri="{FF2B5EF4-FFF2-40B4-BE49-F238E27FC236}">
                <a16:creationId xmlns:a16="http://schemas.microsoft.com/office/drawing/2014/main" id="{62901E0E-6B2D-4597-A911-9ECF9DB45808}"/>
              </a:ext>
            </a:extLst>
          </p:cNvPr>
          <p:cNvPicPr>
            <a:picLocks noChangeAspect="1"/>
          </p:cNvPicPr>
          <p:nvPr/>
        </p:nvPicPr>
        <p:blipFill>
          <a:blip r:embed="rId4"/>
          <a:stretch>
            <a:fillRect/>
          </a:stretch>
        </p:blipFill>
        <p:spPr>
          <a:xfrm>
            <a:off x="8465246" y="1249099"/>
            <a:ext cx="2916468" cy="4353656"/>
          </a:xfrm>
          <a:prstGeom prst="rect">
            <a:avLst/>
          </a:prstGeom>
        </p:spPr>
      </p:pic>
    </p:spTree>
    <p:extLst>
      <p:ext uri="{BB962C8B-B14F-4D97-AF65-F5344CB8AC3E}">
        <p14:creationId xmlns:p14="http://schemas.microsoft.com/office/powerpoint/2010/main" val="58081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AFB5468C-305B-445A-A53B-93DB58336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F5D12F-4087-0E27-BA6F-7044AB201F9C}"/>
              </a:ext>
            </a:extLst>
          </p:cNvPr>
          <p:cNvSpPr>
            <a:spLocks noGrp="1"/>
          </p:cNvSpPr>
          <p:nvPr>
            <p:ph type="title"/>
          </p:nvPr>
        </p:nvSpPr>
        <p:spPr>
          <a:xfrm>
            <a:off x="533149" y="436360"/>
            <a:ext cx="3404369" cy="2244634"/>
          </a:xfrm>
        </p:spPr>
        <p:txBody>
          <a:bodyPr>
            <a:normAutofit/>
          </a:bodyPr>
          <a:lstStyle/>
          <a:p>
            <a:pPr algn="ctr"/>
            <a:r>
              <a:rPr lang="en-US" sz="2800" dirty="0">
                <a:latin typeface="Times New Roman" panose="02020603050405020304" pitchFamily="18" charset="0"/>
                <a:cs typeface="Times New Roman" panose="02020603050405020304" pitchFamily="18" charset="0"/>
              </a:rPr>
              <a:t>Digital Marketing Tools at M&amp;S Food</a:t>
            </a:r>
            <a:br>
              <a:rPr lang="en-US" sz="2800" dirty="0">
                <a:latin typeface="Times New Roman" panose="02020603050405020304" pitchFamily="18" charset="0"/>
                <a:cs typeface="Times New Roman" panose="02020603050405020304" pitchFamily="18" charset="0"/>
              </a:rPr>
            </a:br>
            <a:endParaRPr lang="en-US" sz="2800" dirty="0"/>
          </a:p>
        </p:txBody>
      </p:sp>
      <p:pic>
        <p:nvPicPr>
          <p:cNvPr id="5" name="Picture 4" descr="A cell phone next to a credit card&#10;&#10;AI-generated content may be incorrect.">
            <a:extLst>
              <a:ext uri="{FF2B5EF4-FFF2-40B4-BE49-F238E27FC236}">
                <a16:creationId xmlns:a16="http://schemas.microsoft.com/office/drawing/2014/main" id="{30ADDD21-932C-41B3-BB9D-DC72AB59DE56}"/>
              </a:ext>
            </a:extLst>
          </p:cNvPr>
          <p:cNvPicPr>
            <a:picLocks noChangeAspect="1"/>
          </p:cNvPicPr>
          <p:nvPr/>
        </p:nvPicPr>
        <p:blipFill>
          <a:blip r:embed="rId2"/>
          <a:srcRect l="7525" r="15189" b="-3"/>
          <a:stretch>
            <a:fillRect/>
          </a:stretch>
        </p:blipFill>
        <p:spPr>
          <a:xfrm>
            <a:off x="-1" y="3184849"/>
            <a:ext cx="4317491" cy="3673153"/>
          </a:xfrm>
          <a:prstGeom prst="rect">
            <a:avLst/>
          </a:prstGeom>
        </p:spPr>
      </p:pic>
      <p:sp>
        <p:nvSpPr>
          <p:cNvPr id="67" name="Rectangle 66">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52841"/>
            <a:ext cx="431749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8E2D5D64-11BF-AD90-9741-F8DE87150C40}"/>
              </a:ext>
            </a:extLst>
          </p:cNvPr>
          <p:cNvSpPr>
            <a:spLocks noGrp="1" noChangeArrowheads="1"/>
          </p:cNvSpPr>
          <p:nvPr>
            <p:ph idx="1"/>
          </p:nvPr>
        </p:nvSpPr>
        <p:spPr bwMode="auto">
          <a:xfrm>
            <a:off x="4907921" y="397565"/>
            <a:ext cx="3378708" cy="571538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Sparks app: personalised rewards, boosts </a:t>
            </a:r>
            <a:r>
              <a:rPr kumimoji="0" lang="en-US" altLang="en-US" sz="2000" b="0" u="none" strike="noStrike" cap="none" normalizeH="0" baseline="0" dirty="0">
                <a:ln>
                  <a:noFill/>
                </a:ln>
                <a:effectLst/>
                <a:latin typeface="Times New Roman" panose="02020603050405020304" pitchFamily="18" charset="0"/>
                <a:cs typeface="Times New Roman" panose="02020603050405020304" pitchFamily="18" charset="0"/>
              </a:rPr>
              <a:t>loyalty </a:t>
            </a:r>
            <a:r>
              <a:rPr lang="en-GB" sz="2000" dirty="0">
                <a:latin typeface="Times New Roman" panose="02020603050405020304" pitchFamily="18" charset="0"/>
                <a:cs typeface="Times New Roman" panose="02020603050405020304" pitchFamily="18" charset="0"/>
              </a:rPr>
              <a:t>(Retail Bulletin, 2021)</a:t>
            </a:r>
            <a:endParaRPr kumimoji="0" lang="en-US" altLang="en-US" sz="2000" b="0" u="none" strike="noStrike" cap="none" normalizeH="0" baseline="0" dirty="0">
              <a:ln>
                <a:noFill/>
              </a:ln>
              <a:effectLst/>
              <a:latin typeface="Times New Roman" panose="02020603050405020304" pitchFamily="18" charset="0"/>
              <a:cs typeface="Times New Roman" panose="02020603050405020304" pitchFamily="18" charset="0"/>
            </a:endParaRP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Integrates with Instagram for engagement and purchases</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Email marketing: recipes </a:t>
            </a:r>
            <a:r>
              <a:rPr lang="en-US" altLang="en-US" sz="2000" dirty="0">
                <a:latin typeface="Times New Roman" panose="02020603050405020304" pitchFamily="18" charset="0"/>
                <a:cs typeface="Times New Roman" panose="02020603050405020304" pitchFamily="18" charset="0"/>
              </a:rPr>
              <a:t>and </a:t>
            </a: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offers</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Website and app: online shopping, click-and-collect</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Influencer marketing: niche reach, adds authenticity </a:t>
            </a:r>
          </a:p>
        </p:txBody>
      </p:sp>
      <p:pic>
        <p:nvPicPr>
          <p:cNvPr id="7" name="Picture 6" descr="A screenshot of a menu&#10;&#10;AI-generated content may be incorrect.">
            <a:extLst>
              <a:ext uri="{FF2B5EF4-FFF2-40B4-BE49-F238E27FC236}">
                <a16:creationId xmlns:a16="http://schemas.microsoft.com/office/drawing/2014/main" id="{E82BDDD1-B655-A739-5331-FB2FDBEAA75F}"/>
              </a:ext>
            </a:extLst>
          </p:cNvPr>
          <p:cNvPicPr>
            <a:picLocks noChangeAspect="1"/>
          </p:cNvPicPr>
          <p:nvPr/>
        </p:nvPicPr>
        <p:blipFill>
          <a:blip r:embed="rId3"/>
          <a:srcRect l="4182"/>
          <a:stretch>
            <a:fillRect/>
          </a:stretch>
        </p:blipFill>
        <p:spPr>
          <a:xfrm>
            <a:off x="8807838" y="-6"/>
            <a:ext cx="3384162" cy="6858002"/>
          </a:xfrm>
          <a:prstGeom prst="rect">
            <a:avLst/>
          </a:prstGeom>
        </p:spPr>
      </p:pic>
      <p:sp>
        <p:nvSpPr>
          <p:cNvPr id="71" name="Rectangle 70">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5305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6724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930B19-813E-C49B-5945-FE47D3D923B4}"/>
              </a:ext>
            </a:extLst>
          </p:cNvPr>
          <p:cNvSpPr>
            <a:spLocks noGrp="1"/>
          </p:cNvSpPr>
          <p:nvPr>
            <p:ph type="title"/>
          </p:nvPr>
        </p:nvSpPr>
        <p:spPr>
          <a:xfrm>
            <a:off x="640080" y="325369"/>
            <a:ext cx="4368602" cy="1956841"/>
          </a:xfrm>
        </p:spPr>
        <p:txBody>
          <a:bodyPr anchor="b">
            <a:normAutofit/>
          </a:bodyPr>
          <a:lstStyle/>
          <a:p>
            <a:r>
              <a:rPr lang="en-GB" sz="3600" dirty="0">
                <a:latin typeface="Times New Roman" panose="02020603050405020304" pitchFamily="18" charset="0"/>
                <a:cs typeface="Times New Roman" panose="02020603050405020304" pitchFamily="18" charset="0"/>
              </a:rPr>
              <a:t>Building Relationships and Emotional Loyalty</a:t>
            </a:r>
          </a:p>
        </p:txBody>
      </p:sp>
      <p:sp>
        <p:nvSpPr>
          <p:cNvPr id="4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F50B2B88-6DD3-51C5-F823-BDC78C236597}"/>
              </a:ext>
            </a:extLst>
          </p:cNvPr>
          <p:cNvSpPr>
            <a:spLocks noGrp="1" noChangeArrowheads="1"/>
          </p:cNvSpPr>
          <p:nvPr>
            <p:ph idx="1"/>
          </p:nvPr>
        </p:nvSpPr>
        <p:spPr bwMode="auto">
          <a:xfrm>
            <a:off x="640080" y="2872899"/>
            <a:ext cx="4243589" cy="33206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Instagram: visual stories connecting with customer interests</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Sparks: regular interaction via personalised rewards</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Combines storytelling and rewards to strengthen loyalty</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Loyalty is both emotional and transactional</a:t>
            </a:r>
          </a:p>
        </p:txBody>
      </p:sp>
      <p:pic>
        <p:nvPicPr>
          <p:cNvPr id="5" name="Picture 4" descr="A group of people in a grocery store&#10;&#10;AI-generated content may be incorrect.">
            <a:extLst>
              <a:ext uri="{FF2B5EF4-FFF2-40B4-BE49-F238E27FC236}">
                <a16:creationId xmlns:a16="http://schemas.microsoft.com/office/drawing/2014/main" id="{065508D2-FAA8-52F0-6A73-0A56F0F758D9}"/>
              </a:ext>
            </a:extLst>
          </p:cNvPr>
          <p:cNvPicPr>
            <a:picLocks noChangeAspect="1"/>
          </p:cNvPicPr>
          <p:nvPr/>
        </p:nvPicPr>
        <p:blipFill>
          <a:blip r:embed="rId2"/>
          <a:srcRect b="30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95096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49E79F-B952-5FC8-6139-D93AC7980E05}"/>
              </a:ext>
            </a:extLst>
          </p:cNvPr>
          <p:cNvSpPr>
            <a:spLocks noGrp="1"/>
          </p:cNvSpPr>
          <p:nvPr>
            <p:ph type="title"/>
          </p:nvPr>
        </p:nvSpPr>
        <p:spPr>
          <a:xfrm>
            <a:off x="598202" y="721845"/>
            <a:ext cx="11018520" cy="783373"/>
          </a:xfrm>
        </p:spPr>
        <p:txBody>
          <a:bodyPr anchor="b">
            <a:normAutofit/>
          </a:bodyPr>
          <a:lstStyle/>
          <a:p>
            <a:r>
              <a:rPr lang="en-GB" sz="3600" dirty="0">
                <a:latin typeface="Times New Roman" panose="02020603050405020304" pitchFamily="18" charset="0"/>
                <a:cs typeface="Times New Roman" panose="02020603050405020304" pitchFamily="18" charset="0"/>
              </a:rPr>
              <a:t>Effectiveness and Critical Evaluation</a:t>
            </a:r>
            <a:endParaRPr lang="en-US" sz="3600" dirty="0">
              <a:latin typeface="Times New Roman" panose="02020603050405020304" pitchFamily="18" charset="0"/>
              <a:cs typeface="Times New Roman" panose="02020603050405020304" pitchFamily="18" charset="0"/>
            </a:endParaRPr>
          </a:p>
        </p:txBody>
      </p:sp>
      <p:sp>
        <p:nvSpPr>
          <p:cNvPr id="3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A85BD902-7413-D2EB-893C-BF93418ACCB1}"/>
              </a:ext>
            </a:extLst>
          </p:cNvPr>
          <p:cNvSpPr>
            <a:spLocks noGrp="1" noChangeArrowheads="1"/>
          </p:cNvSpPr>
          <p:nvPr>
            <p:ph idx="1"/>
          </p:nvPr>
        </p:nvSpPr>
        <p:spPr bwMode="auto">
          <a:xfrm>
            <a:off x="572493" y="2071316"/>
            <a:ext cx="6713552" cy="411917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Strengthens emotional engagement and loyalty</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Sparks drives repeat purchases through personalisation</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Some customers </a:t>
            </a:r>
            <a:r>
              <a:rPr lang="en-US" altLang="en-US" sz="2200" dirty="0">
                <a:latin typeface="Times New Roman" panose="02020603050405020304" pitchFamily="18" charset="0"/>
                <a:cs typeface="Times New Roman" panose="02020603050405020304" pitchFamily="18" charset="0"/>
              </a:rPr>
              <a:t>are excluded </a:t>
            </a: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from digital channels</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Social engagement </a:t>
            </a:r>
            <a:r>
              <a:rPr lang="en-US" altLang="en-US" sz="2200" dirty="0">
                <a:latin typeface="Times New Roman" panose="02020603050405020304" pitchFamily="18" charset="0"/>
                <a:cs typeface="Times New Roman" panose="02020603050405020304" pitchFamily="18" charset="0"/>
              </a:rPr>
              <a:t>is not </a:t>
            </a: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always linked to sales</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Influencer campaigns </a:t>
            </a:r>
            <a:r>
              <a:rPr lang="en-US" altLang="en-US" sz="2200" dirty="0">
                <a:latin typeface="Times New Roman" panose="02020603050405020304" pitchFamily="18" charset="0"/>
                <a:cs typeface="Times New Roman" panose="02020603050405020304" pitchFamily="18" charset="0"/>
              </a:rPr>
              <a:t>are costly </a:t>
            </a: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with mixed impact</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Requires strong security and system reliability</a:t>
            </a:r>
          </a:p>
        </p:txBody>
      </p:sp>
      <p:pic>
        <p:nvPicPr>
          <p:cNvPr id="6" name="Picture 5" descr="A hand balancing on a wooden block&#10;&#10;AI-generated content may be incorrect.">
            <a:extLst>
              <a:ext uri="{FF2B5EF4-FFF2-40B4-BE49-F238E27FC236}">
                <a16:creationId xmlns:a16="http://schemas.microsoft.com/office/drawing/2014/main" id="{CE7CE24A-BEF5-1E92-3D2C-B30792341303}"/>
              </a:ext>
            </a:extLst>
          </p:cNvPr>
          <p:cNvPicPr>
            <a:picLocks noChangeAspect="1"/>
          </p:cNvPicPr>
          <p:nvPr/>
        </p:nvPicPr>
        <p:blipFill>
          <a:blip r:embed="rId2"/>
          <a:srcRect l="37403" r="1267"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4260230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C0665-7718-56BB-0884-2C99FFA59212}"/>
              </a:ext>
            </a:extLst>
          </p:cNvPr>
          <p:cNvSpPr>
            <a:spLocks noGrp="1"/>
          </p:cNvSpPr>
          <p:nvPr>
            <p:ph type="title"/>
          </p:nvPr>
        </p:nvSpPr>
        <p:spPr>
          <a:xfrm>
            <a:off x="5868557" y="1138036"/>
            <a:ext cx="5444382" cy="1402470"/>
          </a:xfrm>
        </p:spPr>
        <p:txBody>
          <a:bodyPr anchor="t">
            <a:normAutofit/>
          </a:bodyPr>
          <a:lstStyle/>
          <a:p>
            <a:r>
              <a:rPr lang="en-GB" sz="3600" dirty="0">
                <a:latin typeface="Times New Roman" panose="02020603050405020304" pitchFamily="18" charset="0"/>
                <a:cs typeface="Times New Roman" panose="02020603050405020304" pitchFamily="18" charset="0"/>
              </a:rPr>
              <a:t>Recommendations </a:t>
            </a:r>
            <a:br>
              <a:rPr lang="en-GB" sz="3600"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pic>
        <p:nvPicPr>
          <p:cNvPr id="6" name="Picture 5" descr="Person watching empty phone">
            <a:extLst>
              <a:ext uri="{FF2B5EF4-FFF2-40B4-BE49-F238E27FC236}">
                <a16:creationId xmlns:a16="http://schemas.microsoft.com/office/drawing/2014/main" id="{0B549CD5-3EC1-99C8-014A-A928C4D80E9A}"/>
              </a:ext>
            </a:extLst>
          </p:cNvPr>
          <p:cNvPicPr>
            <a:picLocks noChangeAspect="1"/>
          </p:cNvPicPr>
          <p:nvPr/>
        </p:nvPicPr>
        <p:blipFill>
          <a:blip r:embed="rId2"/>
          <a:srcRect l="40511" r="9351" b="-1"/>
          <a:stretch>
            <a:fillRect/>
          </a:stretch>
        </p:blipFill>
        <p:spPr>
          <a:xfrm>
            <a:off x="-1" y="10"/>
            <a:ext cx="5151179"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67FCB19C-4AF0-4981-9A6C-570A7257DBF9}"/>
              </a:ext>
            </a:extLst>
          </p:cNvPr>
          <p:cNvSpPr>
            <a:spLocks noGrp="1" noChangeArrowheads="1"/>
          </p:cNvSpPr>
          <p:nvPr>
            <p:ph idx="1"/>
          </p:nvPr>
        </p:nvSpPr>
        <p:spPr bwMode="auto">
          <a:xfrm>
            <a:off x="5868557" y="2551176"/>
            <a:ext cx="5444382" cy="359120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Continue using Sparks data to improve personalisation</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Improve platform accessibility for all customer groups</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Monitor the performance and return of social media activities</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Use influencer partnerships more strategically</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Maintain strong digital security to support trust and loyalty</a:t>
            </a:r>
          </a:p>
        </p:txBody>
      </p:sp>
    </p:spTree>
    <p:extLst>
      <p:ext uri="{BB962C8B-B14F-4D97-AF65-F5344CB8AC3E}">
        <p14:creationId xmlns:p14="http://schemas.microsoft.com/office/powerpoint/2010/main" val="756986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6FAA22-B15E-B2DD-EBA4-CB77EE6FA0F4}"/>
              </a:ext>
            </a:extLst>
          </p:cNvPr>
          <p:cNvSpPr>
            <a:spLocks noGrp="1"/>
          </p:cNvSpPr>
          <p:nvPr>
            <p:ph type="title"/>
          </p:nvPr>
        </p:nvSpPr>
        <p:spPr>
          <a:xfrm>
            <a:off x="836679" y="723898"/>
            <a:ext cx="6002110" cy="1495425"/>
          </a:xfrm>
        </p:spPr>
        <p:txBody>
          <a:bodyPr>
            <a:normAutofit/>
          </a:bodyPr>
          <a:lstStyle/>
          <a:p>
            <a:r>
              <a:rPr lang="en-GB" sz="3600" kern="100" dirty="0">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3600" dirty="0"/>
          </a:p>
        </p:txBody>
      </p:sp>
      <p:sp>
        <p:nvSpPr>
          <p:cNvPr id="3" name="Content Placeholder 2">
            <a:extLst>
              <a:ext uri="{FF2B5EF4-FFF2-40B4-BE49-F238E27FC236}">
                <a16:creationId xmlns:a16="http://schemas.microsoft.com/office/drawing/2014/main" id="{F4F9F5EC-BA68-E785-926E-3DB84FA2E468}"/>
              </a:ext>
            </a:extLst>
          </p:cNvPr>
          <p:cNvSpPr>
            <a:spLocks noGrp="1"/>
          </p:cNvSpPr>
          <p:nvPr>
            <p:ph idx="1"/>
          </p:nvPr>
        </p:nvSpPr>
        <p:spPr>
          <a:xfrm>
            <a:off x="836680" y="2405067"/>
            <a:ext cx="6002110" cy="3729034"/>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Overall, M&amp;S Food effectively uses digital and social media platforms within its customer relationship management to improve interaction, loyalty, and business success. Key tools like the Sparks app and Instagram enable personalised communication and emotional storytelling, strengthening long-term customer relationships.</a:t>
            </a:r>
            <a:endParaRPr lang="en-US" sz="2000" dirty="0">
              <a:latin typeface="Times New Roman" panose="02020603050405020304" pitchFamily="18" charset="0"/>
              <a:cs typeface="Times New Roman" panose="02020603050405020304" pitchFamily="18" charset="0"/>
            </a:endParaRPr>
          </a:p>
        </p:txBody>
      </p:sp>
      <p:pic>
        <p:nvPicPr>
          <p:cNvPr id="6" name="Picture 5" descr="A glowing graph with a glowing arrow pointing up&#10;&#10;AI-generated content may be incorrect.">
            <a:extLst>
              <a:ext uri="{FF2B5EF4-FFF2-40B4-BE49-F238E27FC236}">
                <a16:creationId xmlns:a16="http://schemas.microsoft.com/office/drawing/2014/main" id="{FDF8F701-3A07-78D5-34F3-A475712B703E}"/>
              </a:ext>
            </a:extLst>
          </p:cNvPr>
          <p:cNvPicPr>
            <a:picLocks noChangeAspect="1"/>
          </p:cNvPicPr>
          <p:nvPr/>
        </p:nvPicPr>
        <p:blipFill>
          <a:blip r:embed="rId2"/>
          <a:srcRect t="5632" r="1" b="618"/>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3490766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92618-22A3-FB8B-D246-7310782D5E4B}"/>
              </a:ext>
            </a:extLst>
          </p:cNvPr>
          <p:cNvSpPr>
            <a:spLocks noGrp="1"/>
          </p:cNvSpPr>
          <p:nvPr>
            <p:ph type="title"/>
          </p:nvPr>
        </p:nvSpPr>
        <p:spPr>
          <a:xfrm>
            <a:off x="838200" y="365125"/>
            <a:ext cx="10515600" cy="1325563"/>
          </a:xfrm>
        </p:spPr>
        <p:txBody>
          <a:bodyPr>
            <a:normAutofit/>
          </a:bodyPr>
          <a:lstStyle/>
          <a:p>
            <a:r>
              <a:rPr lang="en-US" sz="3600" dirty="0">
                <a:solidFill>
                  <a:srgbClr val="262626"/>
                </a:solidFill>
                <a:latin typeface="Times New Roman" pitchFamily="18"/>
                <a:cs typeface="Times New Roman" pitchFamily="18"/>
              </a:rPr>
              <a:t>Reference List</a:t>
            </a:r>
            <a:endParaRPr lang="en-US" sz="3600" dirty="0"/>
          </a:p>
        </p:txBody>
      </p:sp>
      <p:sp>
        <p:nvSpPr>
          <p:cNvPr id="4" name="Rectangle 1">
            <a:extLst>
              <a:ext uri="{FF2B5EF4-FFF2-40B4-BE49-F238E27FC236}">
                <a16:creationId xmlns:a16="http://schemas.microsoft.com/office/drawing/2014/main" id="{5AF85143-A27B-6849-8A72-ED197E036DA7}"/>
              </a:ext>
            </a:extLst>
          </p:cNvPr>
          <p:cNvSpPr>
            <a:spLocks noGrp="1" noChangeArrowheads="1"/>
          </p:cNvSpPr>
          <p:nvPr>
            <p:ph idx="1"/>
          </p:nvPr>
        </p:nvSpPr>
        <p:spPr bwMode="auto">
          <a:xfrm>
            <a:off x="838200" y="1536174"/>
            <a:ext cx="9866971"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pPr>
            <a:r>
              <a:rPr lang="en-GB" sz="2400" dirty="0">
                <a:latin typeface="Times New Roman" panose="02020603050405020304" pitchFamily="18" charset="0"/>
                <a:cs typeface="Times New Roman" panose="02020603050405020304" pitchFamily="18" charset="0"/>
              </a:rPr>
              <a:t>Chaffey, D. &amp; Ellis-Chadwick, F. (2019). </a:t>
            </a:r>
            <a:r>
              <a:rPr lang="en-GB" sz="2400" i="1" dirty="0">
                <a:latin typeface="Times New Roman" panose="02020603050405020304" pitchFamily="18" charset="0"/>
                <a:cs typeface="Times New Roman" panose="02020603050405020304" pitchFamily="18" charset="0"/>
              </a:rPr>
              <a:t>Digital Marketing.</a:t>
            </a:r>
            <a:r>
              <a:rPr lang="en-GB" sz="2400" dirty="0">
                <a:latin typeface="Times New Roman" panose="02020603050405020304" pitchFamily="18" charset="0"/>
                <a:cs typeface="Times New Roman" panose="02020603050405020304" pitchFamily="18" charset="0"/>
              </a:rPr>
              <a:t> Pearson.</a:t>
            </a:r>
          </a:p>
          <a:p>
            <a:pPr eaLnBrk="0" fontAlgn="base" hangingPunct="0">
              <a:lnSpc>
                <a:spcPct val="100000"/>
              </a:lnSpc>
              <a:spcBef>
                <a:spcPct val="0"/>
              </a:spcBef>
              <a:spcAft>
                <a:spcPct val="0"/>
              </a:spcAft>
            </a:pPr>
            <a:r>
              <a:rPr lang="en-GB" sz="2400" dirty="0">
                <a:latin typeface="Times New Roman" panose="02020603050405020304" pitchFamily="18" charset="0"/>
                <a:cs typeface="Times New Roman" panose="02020603050405020304" pitchFamily="18" charset="0"/>
              </a:rPr>
              <a:t>Ryan, D. (2017). </a:t>
            </a:r>
            <a:r>
              <a:rPr lang="en-GB" sz="2400" i="1" dirty="0">
                <a:latin typeface="Times New Roman" panose="02020603050405020304" pitchFamily="18" charset="0"/>
                <a:cs typeface="Times New Roman" panose="02020603050405020304" pitchFamily="18" charset="0"/>
              </a:rPr>
              <a:t>Understanding Digital Marketing.</a:t>
            </a:r>
            <a:r>
              <a:rPr lang="en-GB" sz="2400" dirty="0">
                <a:latin typeface="Times New Roman" panose="02020603050405020304" pitchFamily="18" charset="0"/>
                <a:cs typeface="Times New Roman" panose="02020603050405020304" pitchFamily="18" charset="0"/>
              </a:rPr>
              <a:t> Kogan Page.</a:t>
            </a:r>
          </a:p>
          <a:p>
            <a:pPr eaLnBrk="0" fontAlgn="base" hangingPunct="0">
              <a:lnSpc>
                <a:spcPct val="100000"/>
              </a:lnSpc>
              <a:spcBef>
                <a:spcPct val="0"/>
              </a:spcBef>
              <a:spcAft>
                <a:spcPct val="0"/>
              </a:spcAft>
            </a:pPr>
            <a:r>
              <a:rPr lang="en-GB" sz="2400" dirty="0">
                <a:latin typeface="Times New Roman" panose="02020603050405020304" pitchFamily="18" charset="0"/>
                <a:cs typeface="Times New Roman" panose="02020603050405020304" pitchFamily="18" charset="0"/>
              </a:rPr>
              <a:t>Kotler, P. &amp; Keller, K. (2016). </a:t>
            </a:r>
            <a:r>
              <a:rPr lang="en-GB" sz="2400" i="1" dirty="0">
                <a:latin typeface="Times New Roman" panose="02020603050405020304" pitchFamily="18" charset="0"/>
                <a:cs typeface="Times New Roman" panose="02020603050405020304" pitchFamily="18" charset="0"/>
              </a:rPr>
              <a:t>Marketing Management.</a:t>
            </a:r>
            <a:r>
              <a:rPr lang="en-GB" sz="2400" dirty="0">
                <a:latin typeface="Times New Roman" panose="02020603050405020304" pitchFamily="18" charset="0"/>
                <a:cs typeface="Times New Roman" panose="02020603050405020304" pitchFamily="18" charset="0"/>
              </a:rPr>
              <a:t> Pearson.</a:t>
            </a:r>
          </a:p>
          <a:p>
            <a:pPr eaLnBrk="0" fontAlgn="base" hangingPunct="0">
              <a:lnSpc>
                <a:spcPct val="100000"/>
              </a:lnSpc>
              <a:spcBef>
                <a:spcPct val="0"/>
              </a:spcBef>
              <a:spcAft>
                <a:spcPct val="0"/>
              </a:spcAft>
            </a:pPr>
            <a:r>
              <a:rPr lang="en-GB" sz="2400" dirty="0">
                <a:latin typeface="Times New Roman" panose="02020603050405020304" pitchFamily="18" charset="0"/>
                <a:cs typeface="Times New Roman" panose="02020603050405020304" pitchFamily="18" charset="0"/>
              </a:rPr>
              <a:t>Kaplan, A. &amp; Haenlein, M. (2010). Users of the world, unite! </a:t>
            </a:r>
            <a:r>
              <a:rPr lang="en-GB" sz="2400" i="1" dirty="0">
                <a:latin typeface="Times New Roman" panose="02020603050405020304" pitchFamily="18" charset="0"/>
                <a:cs typeface="Times New Roman" panose="02020603050405020304" pitchFamily="18" charset="0"/>
              </a:rPr>
              <a:t>Business Horizons.</a:t>
            </a:r>
          </a:p>
          <a:p>
            <a:pPr eaLnBrk="0" fontAlgn="base" hangingPunct="0">
              <a:lnSpc>
                <a:spcPct val="100000"/>
              </a:lnSpc>
              <a:spcBef>
                <a:spcPct val="0"/>
              </a:spcBef>
              <a:spcAft>
                <a:spcPct val="0"/>
              </a:spcAft>
            </a:pPr>
            <a:r>
              <a:rPr lang="en-GB" sz="2400" dirty="0">
                <a:latin typeface="Times New Roman" panose="02020603050405020304" pitchFamily="18" charset="0"/>
                <a:cs typeface="Times New Roman" panose="02020603050405020304" pitchFamily="18" charset="0"/>
              </a:rPr>
              <a:t>Tuten, T. &amp; Solomon, M. (2018). </a:t>
            </a:r>
            <a:r>
              <a:rPr lang="en-GB" sz="2400" i="1" dirty="0">
                <a:latin typeface="Times New Roman" panose="02020603050405020304" pitchFamily="18" charset="0"/>
                <a:cs typeface="Times New Roman" panose="02020603050405020304" pitchFamily="18" charset="0"/>
              </a:rPr>
              <a:t>Social Media Marketing.</a:t>
            </a:r>
            <a:r>
              <a:rPr lang="en-GB" sz="2400" dirty="0">
                <a:latin typeface="Times New Roman" panose="02020603050405020304" pitchFamily="18" charset="0"/>
                <a:cs typeface="Times New Roman" panose="02020603050405020304" pitchFamily="18" charset="0"/>
              </a:rPr>
              <a:t> Sage.</a:t>
            </a:r>
          </a:p>
          <a:p>
            <a:pPr eaLnBrk="0" fontAlgn="base" hangingPunct="0">
              <a:lnSpc>
                <a:spcPct val="100000"/>
              </a:lnSpc>
              <a:spcBef>
                <a:spcPct val="0"/>
              </a:spcBef>
              <a:spcAft>
                <a:spcPct val="0"/>
              </a:spcAft>
            </a:pPr>
            <a:r>
              <a:rPr lang="en-GB" sz="2400" dirty="0">
                <a:latin typeface="Times New Roman" panose="02020603050405020304" pitchFamily="18" charset="0"/>
                <a:cs typeface="Times New Roman" panose="02020603050405020304" pitchFamily="18" charset="0"/>
              </a:rPr>
              <a:t>Mangold, W. &amp; Faulds, D. (2009). Social media: The new hybrid element of the promotion mix, </a:t>
            </a:r>
            <a:r>
              <a:rPr lang="en-GB" sz="2400" i="1" dirty="0">
                <a:latin typeface="Times New Roman" panose="02020603050405020304" pitchFamily="18" charset="0"/>
                <a:cs typeface="Times New Roman" panose="02020603050405020304" pitchFamily="18" charset="0"/>
              </a:rPr>
              <a:t>Journal of Business Research.</a:t>
            </a:r>
          </a:p>
          <a:p>
            <a:pPr eaLnBrk="0" fontAlgn="base" hangingPunct="0">
              <a:lnSpc>
                <a:spcPct val="100000"/>
              </a:lnSpc>
              <a:spcBef>
                <a:spcPct val="0"/>
              </a:spcBef>
              <a:spcAft>
                <a:spcPct val="0"/>
              </a:spcAft>
            </a:pPr>
            <a:r>
              <a:rPr lang="en-GB" sz="2400" dirty="0">
                <a:latin typeface="Times New Roman" panose="02020603050405020304" pitchFamily="18" charset="0"/>
                <a:cs typeface="Times New Roman" panose="02020603050405020304" pitchFamily="18" charset="0"/>
              </a:rPr>
              <a:t>Retail Bulletin (2021). M&amp;S Sparks app and loyalty initiatives.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848193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9DE3F598-5C9E-035B-1454-58B65C47E4C7}"/>
              </a:ext>
            </a:extLst>
          </p:cNvPr>
          <p:cNvPicPr>
            <a:picLocks noChangeAspect="1"/>
          </p:cNvPicPr>
          <p:nvPr/>
        </p:nvPicPr>
        <p:blipFill>
          <a:blip r:embed="rId2"/>
          <a:srcRect r="5882" b="-1"/>
          <a:stretch>
            <a:fillRect/>
          </a:stretch>
        </p:blipFill>
        <p:spPr>
          <a:xfrm>
            <a:off x="1" y="10"/>
            <a:ext cx="9669642" cy="6857990"/>
          </a:xfrm>
          <a:prstGeom prst="rect">
            <a:avLst/>
          </a:prstGeom>
          <a:solidFill>
            <a:schemeClr val="accent1"/>
          </a:solidFill>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BB7A55-F35A-1153-9E19-130D92E1D47F}"/>
              </a:ext>
            </a:extLst>
          </p:cNvPr>
          <p:cNvSpPr>
            <a:spLocks noGrp="1"/>
          </p:cNvSpPr>
          <p:nvPr>
            <p:ph type="title"/>
          </p:nvPr>
        </p:nvSpPr>
        <p:spPr>
          <a:xfrm>
            <a:off x="7935402" y="743447"/>
            <a:ext cx="3445765" cy="3692028"/>
          </a:xfrm>
          <a:noFill/>
        </p:spPr>
        <p:txBody>
          <a:bodyPr vert="horz" lIns="91440" tIns="45720" rIns="91440" bIns="45720" rtlCol="0" anchor="b">
            <a:normAutofit/>
          </a:bodyPr>
          <a:lstStyle/>
          <a:p>
            <a:r>
              <a:rPr lang="en-US" sz="5200" dirty="0">
                <a:latin typeface="Times New Roman" panose="02020603050405020304" pitchFamily="18" charset="0"/>
                <a:cs typeface="Times New Roman" panose="02020603050405020304" pitchFamily="18" charset="0"/>
              </a:rPr>
              <a:t>Thank you for your attention! </a:t>
            </a:r>
          </a:p>
        </p:txBody>
      </p:sp>
      <p:sp>
        <p:nvSpPr>
          <p:cNvPr id="3" name="Content Placeholder 2">
            <a:extLst>
              <a:ext uri="{FF2B5EF4-FFF2-40B4-BE49-F238E27FC236}">
                <a16:creationId xmlns:a16="http://schemas.microsoft.com/office/drawing/2014/main" id="{E7FD1B91-717C-155D-468A-7B2FC5D51936}"/>
              </a:ext>
            </a:extLst>
          </p:cNvPr>
          <p:cNvSpPr>
            <a:spLocks noGrp="1"/>
          </p:cNvSpPr>
          <p:nvPr>
            <p:ph idx="1"/>
          </p:nvPr>
        </p:nvSpPr>
        <p:spPr>
          <a:xfrm>
            <a:off x="7935403" y="4629234"/>
            <a:ext cx="3445766" cy="1485319"/>
          </a:xfrm>
          <a:noFill/>
        </p:spPr>
        <p:txBody>
          <a:bodyPr vert="horz" lIns="91440" tIns="45720" rIns="91440" bIns="45720" rtlCol="0">
            <a:normAutofit/>
          </a:bodyPr>
          <a:lstStyle/>
          <a:p>
            <a:pPr marL="0" indent="0">
              <a:buNone/>
            </a:pPr>
            <a:r>
              <a:rPr lang="en-US" sz="2400" dirty="0">
                <a:latin typeface="Times New Roman" panose="02020603050405020304" pitchFamily="18" charset="0"/>
                <a:cs typeface="Times New Roman" panose="02020603050405020304" pitchFamily="18" charset="0"/>
              </a:rPr>
              <a:t>Any Questions?</a:t>
            </a:r>
          </a:p>
        </p:txBody>
      </p:sp>
    </p:spTree>
    <p:extLst>
      <p:ext uri="{BB962C8B-B14F-4D97-AF65-F5344CB8AC3E}">
        <p14:creationId xmlns:p14="http://schemas.microsoft.com/office/powerpoint/2010/main" val="373573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4261</TotalTime>
  <Words>842</Words>
  <Application>Microsoft Macintosh PowerPoint</Application>
  <PresentationFormat>Widescreen</PresentationFormat>
  <Paragraphs>106</Paragraphs>
  <Slides>18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Times New Roman</vt:lpstr>
      <vt:lpstr>Office Theme</vt:lpstr>
      <vt:lpstr>Digital and Social Media Strategies in CRM at M&amp;S Food  Building a Sustainable Marketing Relationship BMSW5007 Lecturer: Gwyneth Jones Date: 11 December 2025</vt:lpstr>
      <vt:lpstr>Presentation Structure</vt:lpstr>
      <vt:lpstr>Brief Overview of M&amp;S Food’s Engagement with Digital and Social Media</vt:lpstr>
      <vt:lpstr>Digital Marketing: Definition and Importance</vt:lpstr>
      <vt:lpstr>Benefits of Digital Marketing </vt:lpstr>
      <vt:lpstr>Challenges of Digital Marketing   </vt:lpstr>
      <vt:lpstr>Benefits of Social Media for CRM</vt:lpstr>
      <vt:lpstr>Challenges of Social Media</vt:lpstr>
      <vt:lpstr>Digital Marketing at M&amp;S Food: Driving Performance </vt:lpstr>
      <vt:lpstr>Instagram Engagement</vt:lpstr>
      <vt:lpstr>PowerPoint Presentation</vt:lpstr>
      <vt:lpstr>Digital Marketing Tools at M&amp;S Food </vt:lpstr>
      <vt:lpstr>Building Relationships and Emotional Loyalty</vt:lpstr>
      <vt:lpstr>Effectiveness and Critical Evaluation</vt:lpstr>
      <vt:lpstr>Recommendations  </vt:lpstr>
      <vt:lpstr>Conclusion</vt:lpstr>
      <vt:lpstr>Reference List</vt:lpstr>
      <vt:lpstr>Thank you for your attention!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Catalina Binzaru (2222369)</dc:creator>
  <cp:lastModifiedBy>Catalina Binzaru (2222369)</cp:lastModifiedBy>
  <cp:revision>52</cp:revision>
  <dcterms:created xsi:type="dcterms:W3CDTF">2025-11-21T03:44:56Z</dcterms:created>
  <dcterms:modified xsi:type="dcterms:W3CDTF">2025-11-25T03:29:30Z</dcterms:modified>
</cp:coreProperties>
</file>