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1"/>
  </p:notesMasterIdLst>
  <p:handoutMasterIdLst>
    <p:handoutMasterId r:id="rId22"/>
  </p:handoutMasterIdLst>
  <p:sldIdLst>
    <p:sldId id="258" r:id="rId2"/>
    <p:sldId id="289" r:id="rId3"/>
    <p:sldId id="331" r:id="rId4"/>
    <p:sldId id="352" r:id="rId5"/>
    <p:sldId id="364" r:id="rId6"/>
    <p:sldId id="333" r:id="rId7"/>
    <p:sldId id="363" r:id="rId8"/>
    <p:sldId id="335" r:id="rId9"/>
    <p:sldId id="348" r:id="rId10"/>
    <p:sldId id="336" r:id="rId11"/>
    <p:sldId id="353" r:id="rId12"/>
    <p:sldId id="354" r:id="rId13"/>
    <p:sldId id="355" r:id="rId14"/>
    <p:sldId id="356" r:id="rId15"/>
    <p:sldId id="365" r:id="rId16"/>
    <p:sldId id="357" r:id="rId17"/>
    <p:sldId id="361" r:id="rId18"/>
    <p:sldId id="366" r:id="rId19"/>
    <p:sldId id="276" r:id="rId20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olly Jack" initials="MJ" lastIdx="1" clrIdx="0">
    <p:extLst>
      <p:ext uri="{19B8F6BF-5375-455C-9EA6-DF929625EA0E}">
        <p15:presenceInfo xmlns:p15="http://schemas.microsoft.com/office/powerpoint/2012/main" userId="648b5de48ea5476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browse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37" autoAdjust="0"/>
    <p:restoredTop sz="93372" autoAdjust="0"/>
  </p:normalViewPr>
  <p:slideViewPr>
    <p:cSldViewPr>
      <p:cViewPr varScale="1">
        <p:scale>
          <a:sx n="104" d="100"/>
          <a:sy n="104" d="100"/>
        </p:scale>
        <p:origin x="1578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21/07/2024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21/07/2024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21/07/2024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21/07/2024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21/07/2024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21/07/2024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21/07/2024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21/07/2024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21/07/2024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21/07/2024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21/07/2024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21/07/2024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576" y="980728"/>
            <a:ext cx="7993396" cy="3024336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/>
              <a:t>Sustainable Community Engagement </a:t>
            </a:r>
            <a:br>
              <a:rPr lang="en-GB" b="1" dirty="0"/>
            </a:br>
            <a:br>
              <a:rPr lang="en-GB" b="1" dirty="0"/>
            </a:br>
            <a:r>
              <a:rPr lang="en-GB" b="1" dirty="0"/>
              <a:t>Week 6</a:t>
            </a:r>
            <a:r>
              <a:rPr lang="en-GB" b="1"/>
              <a:t>: Session 1</a:t>
            </a:r>
            <a:endParaRPr lang="en-US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14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B7F11465-D7BC-41C7-90DA-7D2330D0CB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504" y="1052737"/>
            <a:ext cx="3528392" cy="223224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4479E4-D330-4841-858E-EA15A224CE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887417" y="1058762"/>
            <a:ext cx="5149079" cy="3090318"/>
          </a:xfrm>
        </p:spPr>
        <p:txBody>
          <a:bodyPr wrap="square" anchor="t">
            <a:noAutofit/>
          </a:bodyPr>
          <a:lstStyle/>
          <a:p>
            <a:pPr marL="0" indent="0">
              <a:buNone/>
            </a:pPr>
            <a:r>
              <a:rPr lang="en-GB" sz="2400" dirty="0"/>
              <a:t>Last week we looked at: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The different tools and platforms used in community engagement.</a:t>
            </a:r>
          </a:p>
          <a:p>
            <a:r>
              <a:rPr lang="en-GB" sz="2400" dirty="0"/>
              <a:t>What tools and platforms to deploy, when and how to deploy them.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EE0634-8333-4FFB-8EE2-3FBCD97CC4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21/07/2024</a:t>
            </a:fld>
            <a:endParaRPr lang="en-GB" altLang="en-US" sz="9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EE890-E356-470E-AFB5-DE9124C8849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811172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E75CD2-F08D-4E95-AAFC-9DA9E638DB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749079" y="1484784"/>
            <a:ext cx="5215409" cy="2376264"/>
          </a:xfrm>
        </p:spPr>
        <p:txBody>
          <a:bodyPr/>
          <a:lstStyle/>
          <a:p>
            <a:r>
              <a:rPr lang="en-GB" sz="2000" dirty="0"/>
              <a:t>Understand what sustainable community engagement is and what it is not.</a:t>
            </a:r>
          </a:p>
          <a:p>
            <a:r>
              <a:rPr lang="en-GB" sz="2000" dirty="0"/>
              <a:t>Understand the benefits of sustainable community engagement.</a:t>
            </a:r>
          </a:p>
          <a:p>
            <a:r>
              <a:rPr lang="en-GB" sz="2000" dirty="0"/>
              <a:t>Understand that sustainable community engagement is a pathway to achieving sustainable development.</a:t>
            </a:r>
          </a:p>
          <a:p>
            <a:endParaRPr lang="en-GB" sz="20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6F5FE5-72DE-4B8F-A5E4-3BECC9EB24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21/07/2024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5CD1BC-A1ED-4BFB-A680-403B8C7BE1D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3</a:t>
            </a:fld>
            <a:endParaRPr lang="en-GB" altLang="en-US" dirty="0"/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E7EC2AAD-12A7-48F4-BF6B-440C02F4C214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9512" y="1196751"/>
            <a:ext cx="3390055" cy="3303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0170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E4676-CDC9-4F19-B4EA-8F8AF9EA17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73102"/>
            <a:ext cx="8229600" cy="850106"/>
          </a:xfrm>
        </p:spPr>
        <p:txBody>
          <a:bodyPr/>
          <a:lstStyle/>
          <a:p>
            <a:r>
              <a:rPr lang="en-GB" sz="3600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AA3D59-4BD1-45E7-BA70-1D22599C7E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8229600" cy="4464496"/>
          </a:xfrm>
        </p:spPr>
        <p:txBody>
          <a:bodyPr/>
          <a:lstStyle/>
          <a:p>
            <a:r>
              <a:rPr lang="en-GB" sz="2400" dirty="0"/>
              <a:t>Sustainable community engagement reflects community interdependences, hinged on protecting the ‘Planet’, the ‘People’ and their ‘Prosperity’.</a:t>
            </a:r>
          </a:p>
          <a:p>
            <a:r>
              <a:rPr lang="en-GB" sz="2400" dirty="0"/>
              <a:t>It advocates that communities have a collective moral responsibility to protects its ecosystem and develops resilience.</a:t>
            </a:r>
          </a:p>
          <a:p>
            <a:r>
              <a:rPr lang="en-GB" sz="2400" dirty="0"/>
              <a:t>It promotes the need for effective communication, social connectedness and self-sustaining communities.</a:t>
            </a:r>
          </a:p>
          <a:p>
            <a:r>
              <a:rPr lang="en-GB" sz="2400" dirty="0"/>
              <a:t>Encourages collaboration between shareholders.</a:t>
            </a:r>
          </a:p>
          <a:p>
            <a:r>
              <a:rPr lang="en-GB" sz="2400" dirty="0"/>
              <a:t>Empowerment of community members to motivate them develop their social capital.</a:t>
            </a:r>
          </a:p>
          <a:p>
            <a:endParaRPr lang="en-GB" sz="2400" dirty="0"/>
          </a:p>
          <a:p>
            <a:pPr marL="0" indent="0">
              <a:buNone/>
            </a:pPr>
            <a:r>
              <a:rPr lang="en-GB" sz="2400" dirty="0"/>
              <a:t>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D17C50-CADA-4EB9-8161-458323DDBF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21/07/2024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381A0A-756B-480B-B6F0-D5A2DF2AD1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14543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EF73D-5FD7-4C6D-A1FE-0114FAE506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600" b="1" dirty="0"/>
              <a:t>Community Ecosystem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60363-FE80-4C92-8EB4-82CC14D777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11961" y="1268759"/>
            <a:ext cx="4824536" cy="4464497"/>
          </a:xfrm>
        </p:spPr>
        <p:txBody>
          <a:bodyPr/>
          <a:lstStyle/>
          <a:p>
            <a:r>
              <a:rPr lang="en-GB" sz="2000" dirty="0"/>
              <a:t>Preservation of natural assets in the wider landscape: land, air, water.</a:t>
            </a:r>
          </a:p>
          <a:p>
            <a:r>
              <a:rPr lang="en-GB" sz="2000" dirty="0"/>
              <a:t>Redefining the composition of our community by looking at the community through one lens</a:t>
            </a:r>
          </a:p>
          <a:p>
            <a:r>
              <a:rPr lang="en-GB" sz="2000" dirty="0"/>
              <a:t>Building a one planet community where everyone and everything is considered important;</a:t>
            </a:r>
          </a:p>
          <a:p>
            <a:r>
              <a:rPr lang="en-GB" sz="2000" dirty="0"/>
              <a:t>Climate change</a:t>
            </a:r>
          </a:p>
          <a:p>
            <a:r>
              <a:rPr lang="en-GB" sz="2000" dirty="0"/>
              <a:t>Considerate coexistence</a:t>
            </a:r>
          </a:p>
          <a:p>
            <a:r>
              <a:rPr lang="en-GB" sz="2000" dirty="0"/>
              <a:t>Conservation of natural resources</a:t>
            </a:r>
          </a:p>
          <a:p>
            <a:r>
              <a:rPr lang="en-GB" sz="2000" dirty="0"/>
              <a:t>Preservation of habitats and species</a:t>
            </a:r>
          </a:p>
          <a:p>
            <a:r>
              <a:rPr lang="en-GB" sz="2000" dirty="0"/>
              <a:t>Genetic food production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3F9DE7-6017-4482-A2D7-605F5DE905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21/07/2024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070111-1EDF-4456-A00C-0DB196D426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5</a:t>
            </a:fld>
            <a:endParaRPr lang="en-GB" altLang="en-US" dirty="0"/>
          </a:p>
        </p:txBody>
      </p:sp>
      <p:pic>
        <p:nvPicPr>
          <p:cNvPr id="11" name="Content Placeholder 10" descr="Diagram, map&#10;&#10;Description automatically generated">
            <a:extLst>
              <a:ext uri="{FF2B5EF4-FFF2-40B4-BE49-F238E27FC236}">
                <a16:creationId xmlns:a16="http://schemas.microsoft.com/office/drawing/2014/main" id="{FD6FFCB8-5BAA-4BE7-BDB7-710453FA752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236" y="1772729"/>
            <a:ext cx="4038600" cy="3312541"/>
          </a:xfrm>
        </p:spPr>
      </p:pic>
    </p:spTree>
    <p:extLst>
      <p:ext uri="{BB962C8B-B14F-4D97-AF65-F5344CB8AC3E}">
        <p14:creationId xmlns:p14="http://schemas.microsoft.com/office/powerpoint/2010/main" val="3884034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3EE0D-E464-49B5-A957-7B8ACC43C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9592" y="274638"/>
            <a:ext cx="7787208" cy="778098"/>
          </a:xfrm>
        </p:spPr>
        <p:txBody>
          <a:bodyPr/>
          <a:lstStyle/>
          <a:p>
            <a:r>
              <a:rPr lang="en-GB" sz="3600" b="1" dirty="0"/>
              <a:t>Effective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D52A60-7574-4D74-8CBD-D7C97AFF4C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26194" y="1196752"/>
            <a:ext cx="4107461" cy="3888432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For community engagement to be sustainable, communication must be:</a:t>
            </a:r>
          </a:p>
          <a:p>
            <a:r>
              <a:rPr lang="en-GB" sz="2000" dirty="0"/>
              <a:t>Clear  to everyone involve in the engagement process.</a:t>
            </a:r>
          </a:p>
          <a:p>
            <a:r>
              <a:rPr lang="en-GB" sz="2000" dirty="0"/>
              <a:t>Correct across the board, </a:t>
            </a:r>
          </a:p>
          <a:p>
            <a:r>
              <a:rPr lang="en-GB" sz="2000" dirty="0"/>
              <a:t>Complete </a:t>
            </a:r>
          </a:p>
          <a:p>
            <a:r>
              <a:rPr lang="en-GB" sz="2000" dirty="0"/>
              <a:t>Precise</a:t>
            </a:r>
          </a:p>
          <a:p>
            <a:r>
              <a:rPr lang="en-GB" sz="2000" dirty="0"/>
              <a:t>Reliable </a:t>
            </a:r>
          </a:p>
          <a:p>
            <a:r>
              <a:rPr lang="en-GB" sz="2000" dirty="0"/>
              <a:t>Considerate of the recipients</a:t>
            </a:r>
          </a:p>
          <a:p>
            <a:r>
              <a:rPr lang="en-GB" sz="2000" dirty="0"/>
              <a:t>Senders courtesy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84D6D3-398B-483D-B955-96166A494E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21/07/2024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2D267D-D975-4396-8F96-1A6C606F8F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6</a:t>
            </a:fld>
            <a:endParaRPr lang="en-GB" altLang="en-US" dirty="0"/>
          </a:p>
        </p:txBody>
      </p:sp>
      <p:pic>
        <p:nvPicPr>
          <p:cNvPr id="1026" name="Picture 2" descr="20 Golden Rules for Effective Communication – DSbc">
            <a:extLst>
              <a:ext uri="{FF2B5EF4-FFF2-40B4-BE49-F238E27FC236}">
                <a16:creationId xmlns:a16="http://schemas.microsoft.com/office/drawing/2014/main" id="{B6A88863-5ED0-4552-802E-45DB094A18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346" y="1506795"/>
            <a:ext cx="4256746" cy="3218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9398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3EE0D-E464-49B5-A957-7B8ACC43C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6600" y="191739"/>
            <a:ext cx="7787208" cy="778098"/>
          </a:xfrm>
        </p:spPr>
        <p:txBody>
          <a:bodyPr/>
          <a:lstStyle/>
          <a:p>
            <a:r>
              <a:rPr lang="en-GB" sz="3200" b="1" dirty="0"/>
              <a:t>Understanding Risks and Uncertainty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D52A60-7574-4D74-8CBD-D7C97AFF4C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9339" y="1340768"/>
            <a:ext cx="4107461" cy="4320480"/>
          </a:xfrm>
        </p:spPr>
        <p:txBody>
          <a:bodyPr/>
          <a:lstStyle/>
          <a:p>
            <a:r>
              <a:rPr lang="en-GB" sz="2000" dirty="0"/>
              <a:t>Communities identifying the risks in their neighbourhoods. </a:t>
            </a:r>
          </a:p>
          <a:p>
            <a:r>
              <a:rPr lang="en-GB" sz="2000" dirty="0"/>
              <a:t>Understand the sources of the risks and how they emanate.</a:t>
            </a:r>
          </a:p>
          <a:p>
            <a:r>
              <a:rPr lang="en-GB" sz="2000" dirty="0"/>
              <a:t>Understand how to measure the risks and the degree of uncertainty it poses in their community.</a:t>
            </a:r>
          </a:p>
          <a:p>
            <a:r>
              <a:rPr lang="en-GB" sz="2000" dirty="0"/>
              <a:t>Identify approaches to mitigating the risks.</a:t>
            </a:r>
          </a:p>
          <a:p>
            <a:r>
              <a:rPr lang="en-GB" sz="2000" dirty="0"/>
              <a:t>Monitoring and control the risks to avoid the adverse impacts.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84D6D3-398B-483D-B955-96166A494E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21/07/2024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2D267D-D975-4396-8F96-1A6C606F8F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7</a:t>
            </a:fld>
            <a:endParaRPr lang="en-GB" altLang="en-US" dirty="0"/>
          </a:p>
        </p:txBody>
      </p:sp>
      <p:pic>
        <p:nvPicPr>
          <p:cNvPr id="7" name="Picture 6" descr="A picture containing diagram&#10;&#10;Description automatically generated">
            <a:extLst>
              <a:ext uri="{FF2B5EF4-FFF2-40B4-BE49-F238E27FC236}">
                <a16:creationId xmlns:a16="http://schemas.microsoft.com/office/drawing/2014/main" id="{4F9EB59A-57B7-4268-B4B0-68247ABC2C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556792"/>
            <a:ext cx="3690279" cy="2736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7651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AA932-A03F-42A9-B3D4-13B9AF4EF9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712" y="404664"/>
            <a:ext cx="8229600" cy="706090"/>
          </a:xfrm>
        </p:spPr>
        <p:txBody>
          <a:bodyPr wrap="square" anchor="ctr">
            <a:normAutofit fontScale="90000"/>
          </a:bodyPr>
          <a:lstStyle/>
          <a:p>
            <a:r>
              <a:rPr lang="en-GB" sz="3600" b="1" dirty="0"/>
              <a:t>Use of local Knowledge and Resources</a:t>
            </a:r>
          </a:p>
        </p:txBody>
      </p:sp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6ABA2937-F2AC-4E6E-8605-56FB48C529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16288" cy="3917032"/>
          </a:xfrm>
        </p:spPr>
        <p:txBody>
          <a:bodyPr/>
          <a:lstStyle/>
          <a:p>
            <a:r>
              <a:rPr lang="en-US" sz="2000" dirty="0"/>
              <a:t>Sustainable community engagement encourages investment in both explicit and tacit knowledge.</a:t>
            </a:r>
          </a:p>
          <a:p>
            <a:r>
              <a:rPr lang="en-US" sz="2000" dirty="0"/>
              <a:t>Utilization of local knowledge and resources.</a:t>
            </a:r>
          </a:p>
          <a:p>
            <a:r>
              <a:rPr lang="en-US" sz="2000" dirty="0"/>
              <a:t>Knowledge sharing and transfer is fundamental to the community culture.</a:t>
            </a:r>
          </a:p>
          <a:p>
            <a:r>
              <a:rPr lang="en-US" sz="2000" dirty="0"/>
              <a:t>To uphold community history, artifacts, tradition, food, values, and beliefs</a:t>
            </a:r>
          </a:p>
          <a:p>
            <a:endParaRPr lang="en-US" sz="2000" dirty="0"/>
          </a:p>
          <a:p>
            <a:endParaRPr lang="en-US" sz="20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210E22-75DE-43AC-A566-59A72244DD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21/07/2024</a:t>
            </a:fld>
            <a:endParaRPr lang="en-GB" altLang="en-US" sz="9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B7DBB5-977A-4DEC-B95D-A29FE36C852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8</a:t>
            </a:fld>
            <a:endParaRPr lang="en-GB" altLang="en-US" dirty="0"/>
          </a:p>
        </p:txBody>
      </p:sp>
      <p:pic>
        <p:nvPicPr>
          <p:cNvPr id="7" name="Content Placeholder 6" descr="Text&#10;&#10;Description automatically generated">
            <a:extLst>
              <a:ext uri="{FF2B5EF4-FFF2-40B4-BE49-F238E27FC236}">
                <a16:creationId xmlns:a16="http://schemas.microsoft.com/office/drawing/2014/main" id="{20855F84-84FD-4992-83A9-A55F9799C77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042" y="1916832"/>
            <a:ext cx="4316288" cy="3240360"/>
          </a:xfrm>
        </p:spPr>
      </p:pic>
    </p:spTree>
    <p:extLst>
      <p:ext uri="{BB962C8B-B14F-4D97-AF65-F5344CB8AC3E}">
        <p14:creationId xmlns:p14="http://schemas.microsoft.com/office/powerpoint/2010/main" val="1142148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A06BA-1CE3-41E3-A77B-2B5EE4BB5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600" b="1" dirty="0"/>
              <a:t>Social Connectedness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993160-D380-46E5-974A-18B245FBA8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0" y="1981893"/>
            <a:ext cx="4307472" cy="2894211"/>
          </a:xfrm>
        </p:spPr>
        <p:txBody>
          <a:bodyPr/>
          <a:lstStyle/>
          <a:p>
            <a:r>
              <a:rPr lang="en-GB" sz="2000" dirty="0"/>
              <a:t>Sustainable community engagement is geared towards tracking social linkages.</a:t>
            </a:r>
          </a:p>
          <a:p>
            <a:r>
              <a:rPr lang="en-GB" sz="2000" dirty="0"/>
              <a:t>Overcome social isolation</a:t>
            </a:r>
          </a:p>
          <a:p>
            <a:r>
              <a:rPr lang="en-GB" sz="2000" dirty="0"/>
              <a:t>Creating access to opportunity</a:t>
            </a:r>
          </a:p>
          <a:p>
            <a:r>
              <a:rPr lang="en-GB" sz="2000" dirty="0"/>
              <a:t>Compassion, love, trust, empathy, and friendship</a:t>
            </a:r>
          </a:p>
          <a:p>
            <a:r>
              <a:rPr lang="en-GB" sz="2000" dirty="0"/>
              <a:t>Security </a:t>
            </a:r>
          </a:p>
          <a:p>
            <a:endParaRPr lang="en-GB" sz="2400" dirty="0"/>
          </a:p>
          <a:p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733C47-D30E-42E6-B3D7-EF4BB124A1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21/07/2024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882425-9FCB-495A-9709-632EBEB0EE1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9</a:t>
            </a:fld>
            <a:endParaRPr lang="en-GB" altLang="en-US" dirty="0"/>
          </a:p>
        </p:txBody>
      </p:sp>
      <p:pic>
        <p:nvPicPr>
          <p:cNvPr id="1026" name="Picture 2" descr="Why social connectedness is critical for employee wellness | by Amber Cox |  Spire Labs | Medium">
            <a:extLst>
              <a:ext uri="{FF2B5EF4-FFF2-40B4-BE49-F238E27FC236}">
                <a16:creationId xmlns:a16="http://schemas.microsoft.com/office/drawing/2014/main" id="{04B7E7A4-71D6-44D6-805B-E410DDC88B17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287" y="1981894"/>
            <a:ext cx="3863921" cy="2894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6643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992FB-7D12-4662-B583-37CDDD302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3600" b="1" dirty="0"/>
              <a:t>Empowerment 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3460B1-2131-498E-8340-064429A4F3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1189" y="1652328"/>
            <a:ext cx="4320060" cy="3816423"/>
          </a:xfrm>
        </p:spPr>
        <p:txBody>
          <a:bodyPr/>
          <a:lstStyle/>
          <a:p>
            <a:r>
              <a:rPr lang="en-GB" sz="2000" dirty="0"/>
              <a:t>Sustain the communities abilities to stand for what they belief in.</a:t>
            </a:r>
          </a:p>
          <a:p>
            <a:r>
              <a:rPr lang="en-GB" sz="2000" dirty="0"/>
              <a:t>Promote their moral standards.</a:t>
            </a:r>
          </a:p>
          <a:p>
            <a:r>
              <a:rPr lang="en-GB" sz="2000" dirty="0"/>
              <a:t>Encourage learning and talents development through skills acquisition programmes.</a:t>
            </a:r>
          </a:p>
          <a:p>
            <a:r>
              <a:rPr lang="en-GB" sz="2000" dirty="0"/>
              <a:t>Encourage positive thinking.</a:t>
            </a:r>
          </a:p>
          <a:p>
            <a:r>
              <a:rPr lang="en-GB" sz="2000" dirty="0"/>
              <a:t>Be motivated, inspire each other, and be goal oriented.</a:t>
            </a:r>
          </a:p>
          <a:p>
            <a:r>
              <a:rPr lang="en-GB" sz="2000" dirty="0"/>
              <a:t>Lookout for the growth of the community and uplift each other</a:t>
            </a:r>
          </a:p>
          <a:p>
            <a:endParaRPr lang="en-GB" sz="20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E8C103-C498-461B-ADF0-140EF9912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21/07/2024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CCC54F-E783-4825-AF86-BA353CB89C8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10</a:t>
            </a:fld>
            <a:endParaRPr lang="en-GB" altLang="en-US" dirty="0"/>
          </a:p>
        </p:txBody>
      </p:sp>
      <p:pic>
        <p:nvPicPr>
          <p:cNvPr id="2050" name="Picture 2" descr="Empowerment and Study Abroad | Study Abroad Map">
            <a:extLst>
              <a:ext uri="{FF2B5EF4-FFF2-40B4-BE49-F238E27FC236}">
                <a16:creationId xmlns:a16="http://schemas.microsoft.com/office/drawing/2014/main" id="{3669E8B5-E7F2-4C56-B06E-EE6A7BF6909A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744" y="1412776"/>
            <a:ext cx="3633899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6716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A06BA-1CE3-41E3-A77B-2B5EE4BB5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600" b="1" dirty="0"/>
              <a:t>Preparation Engagement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993160-D380-46E5-974A-18B245FBA8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60032" y="1340768"/>
            <a:ext cx="4033143" cy="4176464"/>
          </a:xfrm>
        </p:spPr>
        <p:txBody>
          <a:bodyPr/>
          <a:lstStyle/>
          <a:p>
            <a:r>
              <a:rPr lang="en-GB" sz="2000" dirty="0"/>
              <a:t>Create awareness across the different levels within the community.</a:t>
            </a:r>
          </a:p>
          <a:p>
            <a:r>
              <a:rPr lang="en-GB" sz="2000" dirty="0"/>
              <a:t>Effectively plan and design the approaches.</a:t>
            </a:r>
          </a:p>
          <a:p>
            <a:r>
              <a:rPr lang="en-GB" sz="2000" dirty="0"/>
              <a:t>Tactfully align the community engagement process with the set objectives.</a:t>
            </a:r>
          </a:p>
          <a:p>
            <a:r>
              <a:rPr lang="en-GB" sz="2000" dirty="0"/>
              <a:t>Take action and reflect on the entire process to make reasonable adjustment to ensure its sustainability.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733C47-D30E-42E6-B3D7-EF4BB124A1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21/07/2024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882425-9FCB-495A-9709-632EBEB0EE1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11</a:t>
            </a:fld>
            <a:endParaRPr lang="en-GB" altLang="en-US" dirty="0"/>
          </a:p>
        </p:txBody>
      </p:sp>
      <p:pic>
        <p:nvPicPr>
          <p:cNvPr id="8" name="Content Placeholder 7" descr="Chart, diagram, funnel chart&#10;&#10;Description automatically generated">
            <a:extLst>
              <a:ext uri="{FF2B5EF4-FFF2-40B4-BE49-F238E27FC236}">
                <a16:creationId xmlns:a16="http://schemas.microsoft.com/office/drawing/2014/main" id="{DC698119-89AF-4B57-A8A4-082C8C35494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825" y="1700808"/>
            <a:ext cx="4609207" cy="3556991"/>
          </a:xfrm>
        </p:spPr>
      </p:pic>
    </p:spTree>
    <p:extLst>
      <p:ext uri="{BB962C8B-B14F-4D97-AF65-F5344CB8AC3E}">
        <p14:creationId xmlns:p14="http://schemas.microsoft.com/office/powerpoint/2010/main" val="849455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992FB-7D12-4662-B583-37CDDD302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3600" b="1" dirty="0"/>
              <a:t>Collaboration between Stakeholders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3460B1-2131-498E-8340-064429A4F3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04048" y="1482553"/>
            <a:ext cx="3900486" cy="3674639"/>
          </a:xfrm>
        </p:spPr>
        <p:txBody>
          <a:bodyPr/>
          <a:lstStyle/>
          <a:p>
            <a:r>
              <a:rPr lang="en-GB" sz="2000" dirty="0"/>
              <a:t>Collaborative working between stakeholders foster the achievement mutual goals.</a:t>
            </a:r>
          </a:p>
          <a:p>
            <a:r>
              <a:rPr lang="en-GB" sz="2000" dirty="0"/>
              <a:t>Collective effort of people with skills and expertise.</a:t>
            </a:r>
          </a:p>
          <a:p>
            <a:r>
              <a:rPr lang="en-GB" sz="2000" dirty="0"/>
              <a:t>Leadership and teamwork.</a:t>
            </a:r>
          </a:p>
          <a:p>
            <a:r>
              <a:rPr lang="en-GB" sz="2000" dirty="0"/>
              <a:t>Developing emotional intelligence.</a:t>
            </a:r>
          </a:p>
          <a:p>
            <a:r>
              <a:rPr lang="en-GB" sz="2000" dirty="0"/>
              <a:t>Motivation to connect with others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E8C103-C498-461B-ADF0-140EF9912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21/07/2024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CCC54F-E783-4825-AF86-BA353CB89C8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740352" y="6243637"/>
            <a:ext cx="730250" cy="339725"/>
          </a:xfrm>
        </p:spPr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12</a:t>
            </a:fld>
            <a:endParaRPr lang="en-GB" altLang="en-US" dirty="0"/>
          </a:p>
        </p:txBody>
      </p:sp>
      <p:pic>
        <p:nvPicPr>
          <p:cNvPr id="11" name="Content Placeholder 10" descr="Text&#10;&#10;Description automatically generated">
            <a:extLst>
              <a:ext uri="{FF2B5EF4-FFF2-40B4-BE49-F238E27FC236}">
                <a16:creationId xmlns:a16="http://schemas.microsoft.com/office/drawing/2014/main" id="{BC50DEE3-D8D7-4E61-9239-2C76F44F41C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466" y="1482553"/>
            <a:ext cx="4569743" cy="3527571"/>
          </a:xfrm>
        </p:spPr>
      </p:pic>
    </p:spTree>
    <p:extLst>
      <p:ext uri="{BB962C8B-B14F-4D97-AF65-F5344CB8AC3E}">
        <p14:creationId xmlns:p14="http://schemas.microsoft.com/office/powerpoint/2010/main" val="1837304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992FB-7D12-4662-B583-37CDDD302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3600" b="1" dirty="0"/>
              <a:t>Developing Flexibility 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3460B1-2131-498E-8340-064429A4F3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3115" y="1772815"/>
            <a:ext cx="4320060" cy="3744417"/>
          </a:xfrm>
        </p:spPr>
        <p:txBody>
          <a:bodyPr/>
          <a:lstStyle/>
          <a:p>
            <a:r>
              <a:rPr lang="en-GB" sz="2000" dirty="0"/>
              <a:t>Create opportunity to adapt.</a:t>
            </a:r>
          </a:p>
          <a:p>
            <a:r>
              <a:rPr lang="en-GB" sz="2000" dirty="0"/>
              <a:t>Be considerate and promote the wellbeing of the community by encourage a balanced work/life.</a:t>
            </a:r>
          </a:p>
          <a:p>
            <a:r>
              <a:rPr lang="en-GB" sz="2000" dirty="0"/>
              <a:t>Be realists in addressing community crisis, such as housing crisis or mental health issues.</a:t>
            </a:r>
          </a:p>
          <a:p>
            <a:r>
              <a:rPr lang="en-GB" sz="2000" dirty="0"/>
              <a:t>Develop and encourage healthy community living through flexible programmes.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E8C103-C498-461B-ADF0-140EF9912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21/07/2024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CCC54F-E783-4825-AF86-BA353CB89C8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13</a:t>
            </a:fld>
            <a:endParaRPr lang="en-GB" altLang="en-US" dirty="0"/>
          </a:p>
        </p:txBody>
      </p:sp>
      <p:pic>
        <p:nvPicPr>
          <p:cNvPr id="8" name="Content Placeholder 7" descr="Shape, arrow&#10;&#10;Description automatically generated">
            <a:extLst>
              <a:ext uri="{FF2B5EF4-FFF2-40B4-BE49-F238E27FC236}">
                <a16:creationId xmlns:a16="http://schemas.microsoft.com/office/drawing/2014/main" id="{FF6D4EE3-314E-470D-A295-FCA4FB31B59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88" y="1268760"/>
            <a:ext cx="4160172" cy="4032447"/>
          </a:xfrm>
        </p:spPr>
      </p:pic>
    </p:spTree>
    <p:extLst>
      <p:ext uri="{BB962C8B-B14F-4D97-AF65-F5344CB8AC3E}">
        <p14:creationId xmlns:p14="http://schemas.microsoft.com/office/powerpoint/2010/main" val="4261911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992FB-7D12-4662-B583-37CDDD302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3600" b="1" dirty="0"/>
              <a:t>Capacity for Self-organisation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3460B1-2131-498E-8340-064429A4F3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55976" y="1589744"/>
            <a:ext cx="4536701" cy="4071504"/>
          </a:xfrm>
        </p:spPr>
        <p:txBody>
          <a:bodyPr/>
          <a:lstStyle/>
          <a:p>
            <a:r>
              <a:rPr lang="en-GB" sz="2000" dirty="0"/>
              <a:t>People helping people and recognising the power of synergy.</a:t>
            </a:r>
          </a:p>
          <a:p>
            <a:r>
              <a:rPr lang="en-GB" sz="2000" dirty="0"/>
              <a:t>Recognising inherit challenges and dealing with them through effective problem solving/decision making.</a:t>
            </a:r>
          </a:p>
          <a:p>
            <a:r>
              <a:rPr lang="en-GB" sz="2000" dirty="0"/>
              <a:t>Deciding when to start acting to restore the original functions of the communities.</a:t>
            </a:r>
          </a:p>
          <a:p>
            <a:r>
              <a:rPr lang="en-GB" sz="2000" dirty="0"/>
              <a:t>Capitalise on the level of resilience to heal the community</a:t>
            </a:r>
            <a:r>
              <a:rPr lang="en-GB" dirty="0"/>
              <a:t>.</a:t>
            </a:r>
          </a:p>
          <a:p>
            <a:r>
              <a:rPr lang="en-GB" sz="2000" dirty="0"/>
              <a:t>Reclaiming the community's values.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E8C103-C498-461B-ADF0-140EF9912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21/07/2024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CCC54F-E783-4825-AF86-BA353CB89C8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14</a:t>
            </a:fld>
            <a:endParaRPr lang="en-GB" altLang="en-US" dirty="0"/>
          </a:p>
        </p:txBody>
      </p:sp>
      <p:pic>
        <p:nvPicPr>
          <p:cNvPr id="5122" name="Picture 2" descr="self-organisation beyond hierarchy | Evolving Organisation">
            <a:extLst>
              <a:ext uri="{FF2B5EF4-FFF2-40B4-BE49-F238E27FC236}">
                <a16:creationId xmlns:a16="http://schemas.microsoft.com/office/drawing/2014/main" id="{FB036793-4514-45A0-A4D0-11E432890BB6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23" y="1913781"/>
            <a:ext cx="3817855" cy="3099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3861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992FB-7D12-4662-B583-37CDDD302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3600" b="1" dirty="0"/>
              <a:t>Community Integrity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3460B1-2131-498E-8340-064429A4F3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3115" y="1772816"/>
            <a:ext cx="4320060" cy="2016224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Reconnect with community:</a:t>
            </a:r>
          </a:p>
          <a:p>
            <a:r>
              <a:rPr lang="en-GB" sz="2000" dirty="0"/>
              <a:t>Identity </a:t>
            </a:r>
          </a:p>
          <a:p>
            <a:r>
              <a:rPr lang="en-GB" sz="2000" dirty="0"/>
              <a:t>Culture</a:t>
            </a:r>
          </a:p>
          <a:p>
            <a:r>
              <a:rPr lang="en-GB" sz="2000" dirty="0"/>
              <a:t>Spirituality</a:t>
            </a:r>
          </a:p>
          <a:p>
            <a:r>
              <a:rPr lang="en-GB" sz="2000" dirty="0"/>
              <a:t>Responsibility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E8C103-C498-461B-ADF0-140EF9912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21/07/2024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CCC54F-E783-4825-AF86-BA353CB89C8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15</a:t>
            </a:fld>
            <a:endParaRPr lang="en-GB" altLang="en-US" dirty="0"/>
          </a:p>
        </p:txBody>
      </p:sp>
      <p:pic>
        <p:nvPicPr>
          <p:cNvPr id="4098" name="Picture 2" descr="Building Your Community With Integrity | Caroline Leon">
            <a:extLst>
              <a:ext uri="{FF2B5EF4-FFF2-40B4-BE49-F238E27FC236}">
                <a16:creationId xmlns:a16="http://schemas.microsoft.com/office/drawing/2014/main" id="{8A6D1D04-9BF8-476A-8926-140456E9E74C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366" y="1268760"/>
            <a:ext cx="4061593" cy="3744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9421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992FB-7D12-4662-B583-37CDDD302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8437"/>
            <a:ext cx="8229600" cy="778098"/>
          </a:xfrm>
        </p:spPr>
        <p:txBody>
          <a:bodyPr/>
          <a:lstStyle/>
          <a:p>
            <a:r>
              <a:rPr lang="en-GB" sz="3600" b="1" dirty="0"/>
              <a:t>The future of the community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3460B1-2131-498E-8340-064429A4F3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073529" y="1052736"/>
            <a:ext cx="4834479" cy="4680520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Sustainable community engagement emphasises on the need to meet our immediate need without compromising the need of the future generation through: </a:t>
            </a:r>
          </a:p>
          <a:p>
            <a:r>
              <a:rPr lang="en-GB" sz="2000" dirty="0"/>
              <a:t>Sustainable governance to drive policies.</a:t>
            </a:r>
          </a:p>
          <a:p>
            <a:r>
              <a:rPr lang="en-GB" sz="2000" dirty="0"/>
              <a:t>Sustainable cities to support creative economy.</a:t>
            </a:r>
          </a:p>
          <a:p>
            <a:r>
              <a:rPr lang="en-GB" sz="2000" dirty="0"/>
              <a:t>Sustainable energy to substitute fossil fuel.</a:t>
            </a:r>
          </a:p>
          <a:p>
            <a:r>
              <a:rPr lang="en-GB" sz="2000" dirty="0"/>
              <a:t>Sustainable transport to combat carbon footprint.</a:t>
            </a:r>
          </a:p>
          <a:p>
            <a:r>
              <a:rPr lang="en-GB" sz="2000" dirty="0"/>
              <a:t>Sustainable finance and auditing</a:t>
            </a:r>
            <a:endParaRPr lang="en-GB" dirty="0"/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E8C103-C498-461B-ADF0-140EF9912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21/07/2024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CCC54F-E783-4825-AF86-BA353CB89C8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16</a:t>
            </a:fld>
            <a:endParaRPr lang="en-GB" altLang="en-US" dirty="0"/>
          </a:p>
        </p:txBody>
      </p:sp>
      <p:pic>
        <p:nvPicPr>
          <p:cNvPr id="8" name="Content Placeholder 7" descr="A picture containing text&#10;&#10;Description automatically generated">
            <a:extLst>
              <a:ext uri="{FF2B5EF4-FFF2-40B4-BE49-F238E27FC236}">
                <a16:creationId xmlns:a16="http://schemas.microsoft.com/office/drawing/2014/main" id="{86692AAE-CBBE-43E3-AA9B-0FD6D499AD3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47" y="1736812"/>
            <a:ext cx="4047782" cy="3384376"/>
          </a:xfrm>
        </p:spPr>
      </p:pic>
    </p:spTree>
    <p:extLst>
      <p:ext uri="{BB962C8B-B14F-4D97-AF65-F5344CB8AC3E}">
        <p14:creationId xmlns:p14="http://schemas.microsoft.com/office/powerpoint/2010/main" val="1866780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992FB-7D12-4662-B583-37CDDD302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121878"/>
            <a:ext cx="8928992" cy="994121"/>
          </a:xfrm>
        </p:spPr>
        <p:txBody>
          <a:bodyPr/>
          <a:lstStyle/>
          <a:p>
            <a:r>
              <a:rPr lang="en-GB" sz="3600" b="1" dirty="0"/>
              <a:t>Benefits of sustainable Community Engagement </a:t>
            </a:r>
            <a:endParaRPr lang="en-GB" sz="36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3460B1-2131-498E-8340-064429A4F3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851920" y="1700809"/>
            <a:ext cx="5041255" cy="3456384"/>
          </a:xfrm>
        </p:spPr>
        <p:txBody>
          <a:bodyPr/>
          <a:lstStyle/>
          <a:p>
            <a:r>
              <a:rPr lang="en-GB" sz="2000" dirty="0"/>
              <a:t>Accountability: Holds stakeholders responsible for carrying out their duties.</a:t>
            </a:r>
          </a:p>
          <a:p>
            <a:r>
              <a:rPr lang="en-GB" sz="2000" dirty="0"/>
              <a:t>Transparency: encourages organisations to make information available and accessible.</a:t>
            </a:r>
          </a:p>
          <a:p>
            <a:r>
              <a:rPr lang="en-GB" sz="2000" dirty="0"/>
              <a:t>Participation: community members to engage and influence decisions that affect them and their communities.</a:t>
            </a:r>
          </a:p>
          <a:p>
            <a:r>
              <a:rPr lang="en-GB" sz="2000" dirty="0"/>
              <a:t>Inclusion: ensure that those that are often marginalised have a voice.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E8C103-C498-461B-ADF0-140EF9912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21/07/2024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CCC54F-E783-4825-AF86-BA353CB89C8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17</a:t>
            </a:fld>
            <a:endParaRPr lang="en-GB" altLang="en-US" dirty="0"/>
          </a:p>
        </p:txBody>
      </p:sp>
      <p:pic>
        <p:nvPicPr>
          <p:cNvPr id="3074" name="Picture 2" descr="Benefit Images, Stock Photos &amp; Vectors | Shutterstock">
            <a:extLst>
              <a:ext uri="{FF2B5EF4-FFF2-40B4-BE49-F238E27FC236}">
                <a16:creationId xmlns:a16="http://schemas.microsoft.com/office/drawing/2014/main" id="{067DF0F3-1E70-4E26-8130-B527516BF6EB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2130388"/>
            <a:ext cx="3601095" cy="3026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1850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0FEFBE-6BEE-4F96-9C85-92660BF84E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sz="3600" b="1" dirty="0"/>
              <a:t>Conclusion</a:t>
            </a:r>
            <a:endParaRPr lang="en-GB" sz="3600" dirty="0"/>
          </a:p>
        </p:txBody>
      </p:sp>
      <p:pic>
        <p:nvPicPr>
          <p:cNvPr id="9" name="Content Placeholder 8" descr="Diagram&#10;&#10;Description automatically generated">
            <a:extLst>
              <a:ext uri="{FF2B5EF4-FFF2-40B4-BE49-F238E27FC236}">
                <a16:creationId xmlns:a16="http://schemas.microsoft.com/office/drawing/2014/main" id="{E097EF7C-6CD1-433F-8841-02002A6AE2E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388" y="1736812"/>
            <a:ext cx="3816672" cy="3384376"/>
          </a:xfr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62EBFC-3F54-4291-9D90-E0DC7AD566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21/07/2024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F48A3E-A0E9-4578-AE60-43840606E91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18</a:t>
            </a:fld>
            <a:endParaRPr lang="en-GB" altLang="en-US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624501B-D53F-4505-AE2A-22E8F76893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996060" y="1279525"/>
            <a:ext cx="4968552" cy="4298950"/>
          </a:xfrm>
        </p:spPr>
        <p:txBody>
          <a:bodyPr/>
          <a:lstStyle/>
          <a:p>
            <a:r>
              <a:rPr lang="en-GB" sz="2000" dirty="0"/>
              <a:t>Sustainable communities are  created through continuous engagement.</a:t>
            </a:r>
          </a:p>
          <a:p>
            <a:r>
              <a:rPr lang="en-GB" sz="2000" dirty="0"/>
              <a:t>Communities understand the dynamics of achieving sustained mutual benefits by continuous engagement.</a:t>
            </a:r>
          </a:p>
          <a:p>
            <a:r>
              <a:rPr lang="en-GB" sz="2000" dirty="0"/>
              <a:t>Inclusive engagement fosters effective implementation of projects.</a:t>
            </a:r>
          </a:p>
          <a:p>
            <a:r>
              <a:rPr lang="en-GB" sz="2000" dirty="0"/>
              <a:t>Empower communities through improved health, culture, empowerment and environment.</a:t>
            </a:r>
          </a:p>
          <a:p>
            <a:r>
              <a:rPr lang="en-GB" sz="2000" dirty="0"/>
              <a:t>Communities strengthening their cultural identity, responsibility and community attachment.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81845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0DEAE6-A8D7-41DE-83E3-A42AEE3AA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21/07/2024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E72121-2EF4-4403-8EAB-DC8EC1CA2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B079C31-9EC4-4B97-A0CB-072223A627B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385" y="836712"/>
            <a:ext cx="7422818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0556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7977</TotalTime>
  <Words>839</Words>
  <Application>Microsoft Office PowerPoint</Application>
  <PresentationFormat>On-screen Show (4:3)</PresentationFormat>
  <Paragraphs>140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Myriad Pro</vt:lpstr>
      <vt:lpstr>Arial</vt:lpstr>
      <vt:lpstr>Verdana</vt:lpstr>
      <vt:lpstr>20140311PresentationUWTSDTemplate</vt:lpstr>
      <vt:lpstr>Sustainable Community Engagement   Week 6: Session 1</vt:lpstr>
      <vt:lpstr>PowerPoint Presentation</vt:lpstr>
      <vt:lpstr>PowerPoint Presentation</vt:lpstr>
      <vt:lpstr>Introduction</vt:lpstr>
      <vt:lpstr>Community Ecosystem</vt:lpstr>
      <vt:lpstr>Effective Communication</vt:lpstr>
      <vt:lpstr>Understanding Risks and Uncertainty </vt:lpstr>
      <vt:lpstr>Use of local Knowledge and Resources</vt:lpstr>
      <vt:lpstr>Social Connectedness</vt:lpstr>
      <vt:lpstr>Empowerment </vt:lpstr>
      <vt:lpstr>Preparation Engagement</vt:lpstr>
      <vt:lpstr>Collaboration between Stakeholders</vt:lpstr>
      <vt:lpstr>Developing Flexibility </vt:lpstr>
      <vt:lpstr>Capacity for Self-organisation</vt:lpstr>
      <vt:lpstr>Community Integrity</vt:lpstr>
      <vt:lpstr>The future of the community</vt:lpstr>
      <vt:lpstr>Benefits of sustainable Community Engagement 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5  Tools and Platforms for Community Engagement</dc:title>
  <dc:creator>Molly</dc:creator>
  <cp:lastModifiedBy>Molly Jack</cp:lastModifiedBy>
  <cp:revision>124</cp:revision>
  <dcterms:created xsi:type="dcterms:W3CDTF">2020-10-31T23:24:33Z</dcterms:created>
  <dcterms:modified xsi:type="dcterms:W3CDTF">2024-07-21T12:57:14Z</dcterms:modified>
</cp:coreProperties>
</file>