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77" r:id="rId13"/>
    <p:sldId id="278" r:id="rId14"/>
    <p:sldId id="279" r:id="rId15"/>
    <p:sldId id="280" r:id="rId16"/>
    <p:sldId id="281" r:id="rId17"/>
    <p:sldId id="270" r:id="rId18"/>
    <p:sldId id="265" r:id="rId19"/>
    <p:sldId id="267" r:id="rId20"/>
    <p:sldId id="268" r:id="rId21"/>
    <p:sldId id="282" r:id="rId22"/>
    <p:sldId id="273" r:id="rId23"/>
    <p:sldId id="275" r:id="rId24"/>
    <p:sldId id="274" r:id="rId25"/>
    <p:sldId id="276" r:id="rId26"/>
    <p:sldId id="272" r:id="rId27"/>
    <p:sldId id="271" r:id="rId28"/>
    <p:sldId id="269" r:id="rId29"/>
    <p:sldId id="28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8E20DE-B142-B4E2-3DB9-B3FF716BB3D7}" v="5" dt="2020-09-21T21:48:14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6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RUJD5NEXC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ee-anatomy-quiz.com/generalcell1.html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728192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dirty="0"/>
              <a:t>INTRODUCTION TO PHYSIOLOGY</a:t>
            </a:r>
            <a:br>
              <a:rPr lang="en-GB" altLang="en-US" dirty="0"/>
            </a:br>
            <a:r>
              <a:rPr lang="en-GB" altLang="en-US" dirty="0"/>
              <a:t>(BMHP5003)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0405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THE CELL STRUCTURE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WEEK 2 </a:t>
            </a:r>
            <a:br>
              <a:rPr lang="en-GB" dirty="0"/>
            </a:br>
            <a:r>
              <a:rPr lang="en-GB" dirty="0"/>
              <a:t>SESSION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OBJECTIVES</a:t>
            </a:r>
          </a:p>
          <a:p>
            <a:r>
              <a:rPr lang="en-GB" dirty="0"/>
              <a:t>To describe the microscopic structure of the human cell.</a:t>
            </a:r>
          </a:p>
          <a:p>
            <a:r>
              <a:rPr lang="en-GB" dirty="0"/>
              <a:t>To list the organelles of a cell</a:t>
            </a:r>
          </a:p>
          <a:p>
            <a:r>
              <a:rPr lang="en-GB" dirty="0"/>
              <a:t>To outline the functions of cell organelles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7663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sz="2800" kern="0" dirty="0">
                <a:solidFill>
                  <a:srgbClr val="000066"/>
                </a:solidFill>
                <a:latin typeface="Arial"/>
              </a:rPr>
              <a:t>The cell is the smallest living unit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sz="2800" kern="0" dirty="0">
                <a:solidFill>
                  <a:srgbClr val="000066"/>
                </a:solidFill>
                <a:latin typeface="Arial"/>
              </a:rPr>
              <a:t>Most cells are microscopic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kern="0" dirty="0" err="1">
                <a:solidFill>
                  <a:srgbClr val="000066"/>
                </a:solidFill>
                <a:latin typeface="Arial"/>
              </a:rPr>
              <a:t>Dicovered</a:t>
            </a:r>
            <a:r>
              <a:rPr lang="en-US" kern="0" dirty="0">
                <a:solidFill>
                  <a:srgbClr val="000066"/>
                </a:solidFill>
                <a:latin typeface="Arial"/>
              </a:rPr>
              <a:t> by Robert Hooke in the mid-1600s)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Observed sliver of cork (brown substance obtained from the bark of cork oak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Saw “row of empty boxes”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Coined the term cell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endParaRPr lang="en-US" sz="2800" kern="0" dirty="0">
              <a:solidFill>
                <a:srgbClr val="000066"/>
              </a:solidFill>
              <a:latin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827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of cells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and list the function of various cells in the body (5 minutes)</a:t>
            </a:r>
          </a:p>
          <a:p>
            <a:r>
              <a:rPr lang="en-GB" dirty="0"/>
              <a:t>We participate in whole class discussions listing the main functions of the cells while we take notes</a:t>
            </a:r>
          </a:p>
        </p:txBody>
      </p:sp>
    </p:spTree>
    <p:extLst>
      <p:ext uri="{BB962C8B-B14F-4D97-AF65-F5344CB8AC3E}">
        <p14:creationId xmlns:p14="http://schemas.microsoft.com/office/powerpoint/2010/main" val="2235004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of Structure of the cell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watch this video of the cell and list the components of the cell noted from the video.</a:t>
            </a:r>
          </a:p>
          <a:p>
            <a:r>
              <a:rPr lang="en-GB" dirty="0">
                <a:hlinkClick r:id="rId2"/>
              </a:rPr>
              <a:t>https://www.youtube.com/watch?v=URUJD5NEXC8</a:t>
            </a:r>
            <a:endParaRPr lang="en-GB" dirty="0"/>
          </a:p>
          <a:p>
            <a:r>
              <a:rPr lang="en-GB" dirty="0"/>
              <a:t>Whole class discussion feeding back on the different components of the cell</a:t>
            </a:r>
          </a:p>
        </p:txBody>
      </p:sp>
    </p:spTree>
    <p:extLst>
      <p:ext uri="{BB962C8B-B14F-4D97-AF65-F5344CB8AC3E}">
        <p14:creationId xmlns:p14="http://schemas.microsoft.com/office/powerpoint/2010/main" val="2407154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kern="0" dirty="0">
                <a:solidFill>
                  <a:srgbClr val="000000"/>
                </a:solidFill>
                <a:latin typeface="Arial"/>
              </a:rPr>
              <a:t>Cell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All living things are made of cells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Smallest living unit of structure and function of all organisms is the cell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All cells arise from preexisting cells</a:t>
            </a:r>
          </a:p>
          <a:p>
            <a:pPr lvl="0" fontAlgn="base">
              <a:spcAft>
                <a:spcPct val="0"/>
              </a:spcAft>
              <a:buNone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(this principle discarded the idea of </a:t>
            </a:r>
          </a:p>
          <a:p>
            <a:pPr lvl="0" fontAlgn="base">
              <a:spcAft>
                <a:spcPct val="0"/>
              </a:spcAft>
              <a:buNone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spontaneous generation)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203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Cell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>
                <a:srgbClr val="333399"/>
              </a:buClr>
              <a:buNone/>
            </a:pPr>
            <a:r>
              <a:rPr lang="en-US" b="1" dirty="0">
                <a:solidFill>
                  <a:schemeClr val="tx2"/>
                </a:solidFill>
              </a:rPr>
              <a:t>Contain 3 basic cell structures:</a:t>
            </a:r>
          </a:p>
          <a:p>
            <a:pPr>
              <a:buClr>
                <a:srgbClr val="333399"/>
              </a:buClr>
            </a:pPr>
            <a:r>
              <a:rPr lang="en-US" b="1" dirty="0">
                <a:solidFill>
                  <a:schemeClr val="tx2"/>
                </a:solidFill>
              </a:rPr>
              <a:t>Nucleus: this contains the genetic material that regulates the cell process </a:t>
            </a:r>
          </a:p>
          <a:p>
            <a:pPr>
              <a:buClr>
                <a:srgbClr val="333399"/>
              </a:buClr>
            </a:pPr>
            <a:r>
              <a:rPr lang="en-US" b="1" dirty="0">
                <a:solidFill>
                  <a:schemeClr val="tx2"/>
                </a:solidFill>
              </a:rPr>
              <a:t>Cell Membrane: this is a glycoprotein membrane that protects the cell from the external environment</a:t>
            </a:r>
          </a:p>
          <a:p>
            <a:pPr>
              <a:buClr>
                <a:srgbClr val="333399"/>
              </a:buClr>
            </a:pPr>
            <a:r>
              <a:rPr lang="en-US" b="1" dirty="0">
                <a:solidFill>
                  <a:schemeClr val="tx2"/>
                </a:solidFill>
              </a:rPr>
              <a:t>Cytoplasm with organelles:</a:t>
            </a:r>
          </a:p>
          <a:p>
            <a:pPr marL="0" indent="0">
              <a:buClr>
                <a:srgbClr val="333399"/>
              </a:buClr>
              <a:buNone/>
            </a:pPr>
            <a:r>
              <a:rPr lang="en-US" b="1" dirty="0">
                <a:solidFill>
                  <a:schemeClr val="tx2"/>
                </a:solidFill>
              </a:rPr>
              <a:t>-</a:t>
            </a:r>
            <a:r>
              <a:rPr lang="en-GB" b="1" dirty="0">
                <a:solidFill>
                  <a:schemeClr val="tx2"/>
                </a:solidFill>
              </a:rPr>
              <a:t>Very small (Microscopic)</a:t>
            </a:r>
          </a:p>
          <a:p>
            <a:pPr marL="0" indent="0">
              <a:buClr>
                <a:srgbClr val="333399"/>
              </a:buClr>
              <a:buNone/>
            </a:pPr>
            <a:r>
              <a:rPr lang="en-GB" b="1" dirty="0">
                <a:solidFill>
                  <a:schemeClr val="tx2"/>
                </a:solidFill>
              </a:rPr>
              <a:t>-Perform various functions for a cell</a:t>
            </a:r>
          </a:p>
          <a:p>
            <a:pPr marL="0" indent="0">
              <a:buClr>
                <a:srgbClr val="333399"/>
              </a:buClr>
              <a:buNone/>
            </a:pPr>
            <a:r>
              <a:rPr lang="en-GB" b="1" dirty="0">
                <a:solidFill>
                  <a:schemeClr val="tx2"/>
                </a:solidFill>
              </a:rPr>
              <a:t>-Found in the cytoplasm</a:t>
            </a:r>
          </a:p>
          <a:p>
            <a:pPr marL="0" indent="0">
              <a:buClr>
                <a:srgbClr val="333399"/>
              </a:buClr>
              <a:buNone/>
            </a:pPr>
            <a:r>
              <a:rPr lang="en-GB" b="1" dirty="0">
                <a:solidFill>
                  <a:schemeClr val="tx2"/>
                </a:solidFill>
              </a:rPr>
              <a:t>-May or may not be membrane-bound</a:t>
            </a:r>
            <a:endParaRPr lang="en-US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810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/>
              <a:t>Gross  Cell Structure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7776864" cy="4751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8394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The Plasma membrane</a:t>
            </a:r>
            <a:br>
              <a:rPr lang="en-US" altLang="en-US" b="1" u="sng" dirty="0"/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Clr>
                <a:schemeClr val="tx1"/>
              </a:buClr>
            </a:pPr>
            <a:r>
              <a:rPr lang="en-US" altLang="en-US" dirty="0"/>
              <a:t>The boundary of the cell.</a:t>
            </a:r>
          </a:p>
          <a:p>
            <a:pPr lvl="1" eaLnBrk="1" hangingPunct="1">
              <a:buClr>
                <a:schemeClr val="tx1"/>
              </a:buClr>
            </a:pPr>
            <a:r>
              <a:rPr lang="en-US" altLang="en-US" dirty="0"/>
              <a:t>Composed of three distinct layers.</a:t>
            </a:r>
          </a:p>
          <a:p>
            <a:pPr lvl="1" eaLnBrk="1" hangingPunct="1">
              <a:buClr>
                <a:schemeClr val="tx1"/>
              </a:buClr>
            </a:pPr>
            <a:r>
              <a:rPr lang="en-US" altLang="en-US" dirty="0"/>
              <a:t>Two layers of fat and one layer of protein.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043" y="1588958"/>
            <a:ext cx="4721557" cy="4144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4085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Nucleus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Brain of Cell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Bordered by a porous membrane - nuclear envelope.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Contains thin fibers of DNA and protein called Chromatin.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Rod Shaped Chromosomes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Contains a small round nucleolus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produces ribosomal RNA which makes ribosomes.</a:t>
            </a:r>
          </a:p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77" y="1634345"/>
            <a:ext cx="4419600" cy="4026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0983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Ribosomes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/>
              <a:t>Small </a:t>
            </a:r>
            <a:r>
              <a:rPr lang="en-US" altLang="en-US" b="1" dirty="0"/>
              <a:t>non-membrane</a:t>
            </a:r>
            <a:r>
              <a:rPr lang="en-US" altLang="en-US" dirty="0"/>
              <a:t> bound organelles.</a:t>
            </a:r>
          </a:p>
          <a:p>
            <a:pPr eaLnBrk="1" hangingPunct="1"/>
            <a:r>
              <a:rPr lang="en-US" altLang="en-US" dirty="0"/>
              <a:t>Contain two sub units</a:t>
            </a:r>
          </a:p>
          <a:p>
            <a:pPr eaLnBrk="1" hangingPunct="1"/>
            <a:r>
              <a:rPr lang="en-US" altLang="en-US" dirty="0"/>
              <a:t>Site of protein synthesis.</a:t>
            </a:r>
          </a:p>
          <a:p>
            <a:pPr eaLnBrk="1" hangingPunct="1"/>
            <a:r>
              <a:rPr lang="en-US" altLang="en-US" dirty="0"/>
              <a:t>Protein factory of the cell</a:t>
            </a:r>
          </a:p>
          <a:p>
            <a:pPr eaLnBrk="1" hangingPunct="1"/>
            <a:r>
              <a:rPr lang="en-US" altLang="en-US" dirty="0"/>
              <a:t>Either free floating or attached to the Endoplasmic Reticulum.</a:t>
            </a:r>
          </a:p>
          <a:p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35" y="1742557"/>
            <a:ext cx="4035425" cy="3918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70926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Endoplasmic Reticulum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/>
              <a:t>Complex network of transport channels.</a:t>
            </a:r>
          </a:p>
          <a:p>
            <a:pPr marL="457200" indent="-457200" eaLnBrk="1" hangingPunct="1"/>
            <a:r>
              <a:rPr lang="en-US" altLang="en-US" dirty="0"/>
              <a:t>Two types: </a:t>
            </a:r>
          </a:p>
          <a:p>
            <a:pPr eaLnBrk="1" hangingPunct="1"/>
            <a:r>
              <a:rPr lang="en-US" altLang="en-US" b="1" dirty="0"/>
              <a:t>Smooth</a:t>
            </a:r>
            <a:r>
              <a:rPr lang="en-US" altLang="en-US" dirty="0"/>
              <a:t>- ribosome free and functions in poison detoxification.</a:t>
            </a:r>
          </a:p>
          <a:p>
            <a:pPr marL="457200" indent="-457200" eaLnBrk="1" hangingPunct="1">
              <a:buFont typeface="Wingdings" pitchFamily="2" charset="2"/>
              <a:buAutoNum type="arabicPeriod"/>
            </a:pPr>
            <a:r>
              <a:rPr lang="en-US" altLang="en-US" b="1" dirty="0"/>
              <a:t>Rough</a:t>
            </a:r>
            <a:r>
              <a:rPr lang="en-US" altLang="en-US" dirty="0"/>
              <a:t> - contains ribosomes and releases newly made protein from the cell.</a:t>
            </a:r>
          </a:p>
          <a:p>
            <a:endParaRPr lang="en-GB" dirty="0"/>
          </a:p>
        </p:txBody>
      </p:sp>
      <p:pic>
        <p:nvPicPr>
          <p:cNvPr id="5" name="Content Placeholder 4" descr="endoplasmic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512" y="1988840"/>
            <a:ext cx="4419600" cy="34655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5927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Golgi apparatus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177800" indent="0">
              <a:buNone/>
            </a:pPr>
            <a:r>
              <a:rPr lang="en-GB" dirty="0"/>
              <a:t>A series of flattened sacs that modifies, packages, stores, and transports materials out of the cell.</a:t>
            </a:r>
          </a:p>
          <a:p>
            <a:pPr marL="177800" indent="0">
              <a:buNone/>
            </a:pPr>
            <a:r>
              <a:rPr lang="en-GB" dirty="0"/>
              <a:t>Works with the ribosomes and Endoplasmic Reticulum.</a:t>
            </a:r>
          </a:p>
          <a:p>
            <a:pPr marL="177800" indent="0">
              <a:buNone/>
            </a:pPr>
            <a:endParaRPr lang="en-GB" dirty="0"/>
          </a:p>
        </p:txBody>
      </p:sp>
      <p:pic>
        <p:nvPicPr>
          <p:cNvPr id="5" name="Content Placeholder 4" descr="Golgi Apparatus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48028" y="1330569"/>
            <a:ext cx="4740520" cy="405567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276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CYTOPLASM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u="sng" dirty="0">
                <a:solidFill>
                  <a:srgbClr val="000000"/>
                </a:solidFill>
                <a:latin typeface="Times New Roman"/>
              </a:rPr>
              <a:t>Structure </a:t>
            </a:r>
            <a:r>
              <a:rPr lang="en-GB" dirty="0">
                <a:solidFill>
                  <a:srgbClr val="000000"/>
                </a:solidFill>
                <a:latin typeface="Times New Roman"/>
              </a:rPr>
              <a:t>- The jelly-like substance composed of mainly water and found between the cell membrane and nucleus.  The cytoplasm makes up most of the "body" of a cell and is constantly streaming.</a:t>
            </a:r>
          </a:p>
          <a:p>
            <a:r>
              <a:rPr lang="en-GB" u="sng" dirty="0">
                <a:solidFill>
                  <a:srgbClr val="000000"/>
                </a:solidFill>
                <a:latin typeface="Times New Roman"/>
              </a:rPr>
              <a:t>Function</a:t>
            </a:r>
            <a:r>
              <a:rPr lang="en-GB" dirty="0">
                <a:solidFill>
                  <a:srgbClr val="000000"/>
                </a:solidFill>
                <a:latin typeface="Times New Roman"/>
              </a:rPr>
              <a:t> - Organelles are found here and substances like salts may be dissolved in the cytoplasm.</a:t>
            </a:r>
          </a:p>
          <a:p>
            <a:endParaRPr lang="en-GB" dirty="0">
              <a:solidFill>
                <a:srgbClr val="0000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878406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RIBOSOMES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Ribosomes are small particles which are found individually in the cytoplasm and also line the membranes of the rough endoplasmic reticulum.  Ribosomes produce protein.  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They could be thought of as "factories"  in the cell.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060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LYSOSOMES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Lysosomes are small sac-like structures surrounded by a single membrane.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 They containing strong digestive enzymes which when released can break down worn out organelles or food.  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The lysosome is also known as a </a:t>
            </a:r>
            <a:r>
              <a:rPr lang="en-GB" u="sng" dirty="0">
                <a:solidFill>
                  <a:srgbClr val="000000"/>
                </a:solidFill>
                <a:latin typeface="Times New Roman"/>
              </a:rPr>
              <a:t>suicide sac</a:t>
            </a:r>
            <a:r>
              <a:rPr lang="en-GB" dirty="0">
                <a:solidFill>
                  <a:srgbClr val="000000"/>
                </a:solidFill>
                <a:latin typeface="Times New Roman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0641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MITOCHONDRIA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mitochondria are round "tube-like" organelles that are surrounded by a double membrane, with the inner membrane being highly folded. </a:t>
            </a:r>
          </a:p>
          <a:p>
            <a:r>
              <a:rPr lang="en-GB" dirty="0"/>
              <a:t>The mitochondria releases food energy from food molecules to be used by the cell.  </a:t>
            </a:r>
          </a:p>
          <a:p>
            <a:r>
              <a:rPr lang="en-GB" dirty="0"/>
              <a:t>This process is called respiration.  Some cells (</a:t>
            </a:r>
            <a:r>
              <a:rPr lang="en-GB" dirty="0" err="1"/>
              <a:t>e.g</a:t>
            </a:r>
            <a:r>
              <a:rPr lang="en-GB" dirty="0"/>
              <a:t> muscle cells)  require more energy than other cells and so would have many more mitochondria.</a:t>
            </a:r>
          </a:p>
        </p:txBody>
      </p:sp>
    </p:spTree>
    <p:extLst>
      <p:ext uri="{BB962C8B-B14F-4D97-AF65-F5344CB8AC3E}">
        <p14:creationId xmlns:p14="http://schemas.microsoft.com/office/powerpoint/2010/main" val="2729135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MITOCHONDRIA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chemeClr val="tx1"/>
              </a:buClr>
            </a:pPr>
            <a:r>
              <a:rPr lang="en-GB" dirty="0"/>
              <a:t>Double Membranous</a:t>
            </a:r>
          </a:p>
          <a:p>
            <a:pPr>
              <a:buClr>
                <a:schemeClr val="tx1"/>
              </a:buClr>
            </a:pPr>
            <a:r>
              <a:rPr lang="en-GB" dirty="0"/>
              <a:t>It’s the size of a bacterium</a:t>
            </a:r>
          </a:p>
          <a:p>
            <a:pPr>
              <a:buClr>
                <a:schemeClr val="tx1"/>
              </a:buClr>
            </a:pPr>
            <a:r>
              <a:rPr lang="en-GB" dirty="0"/>
              <a:t>Contains its own DNA; </a:t>
            </a:r>
            <a:r>
              <a:rPr lang="en-GB" dirty="0" err="1"/>
              <a:t>mDNA</a:t>
            </a:r>
            <a:endParaRPr lang="en-GB" dirty="0"/>
          </a:p>
          <a:p>
            <a:pPr>
              <a:buClr>
                <a:schemeClr val="tx1"/>
              </a:buClr>
            </a:pPr>
            <a:r>
              <a:rPr lang="en-GB" dirty="0"/>
              <a:t>Produces high energy compound ATP</a:t>
            </a:r>
          </a:p>
          <a:p>
            <a:pPr marL="177800" indent="0">
              <a:buNone/>
            </a:pP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678" y="1512888"/>
            <a:ext cx="3760787" cy="3840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9237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CYTOSKELETON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4186808" cy="39170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Filaments &amp; fibers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Made of 3 fiber types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Microfilaments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Microtubules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Intermediate filaments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 3 functions: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 mechanical support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 anchor organelles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 help move substances</a:t>
            </a:r>
          </a:p>
          <a:p>
            <a:pPr>
              <a:lnSpc>
                <a:spcPct val="90000"/>
              </a:lnSpc>
            </a:pPr>
            <a:endParaRPr lang="en-US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1484784"/>
            <a:ext cx="374441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59208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BLOOD CELLS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794" y="1600200"/>
            <a:ext cx="4450412" cy="39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07525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 Blood Cells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14800" cy="391703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Red blood cells: Are biconcave and have no nucleus.</a:t>
            </a:r>
          </a:p>
          <a:p>
            <a:r>
              <a:rPr lang="en-GB" dirty="0"/>
              <a:t>The biconcave shape increases the surface area for 0xygen uptake.</a:t>
            </a:r>
          </a:p>
          <a:p>
            <a:r>
              <a:rPr lang="en-GB" dirty="0"/>
              <a:t>Their function is to transport oxygenated blood from the lungs the heart.</a:t>
            </a:r>
          </a:p>
          <a:p>
            <a:r>
              <a:rPr lang="en-GB" dirty="0"/>
              <a:t>The heart then distributes the oxygenated blood to the rest of the body to enable respiration.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85742"/>
            <a:ext cx="3024336" cy="3432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12369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Platelets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340768"/>
            <a:ext cx="6480720" cy="3917032"/>
          </a:xfrm>
        </p:spPr>
        <p:txBody>
          <a:bodyPr>
            <a:noAutofit/>
          </a:bodyPr>
          <a:lstStyle/>
          <a:p>
            <a:r>
              <a:rPr lang="en-GB" sz="2300" dirty="0"/>
              <a:t>These are also known as thrombocytes and are important for wound healing.</a:t>
            </a:r>
          </a:p>
          <a:p>
            <a:pPr marL="0" indent="0">
              <a:buNone/>
            </a:pPr>
            <a:r>
              <a:rPr lang="en-GB" sz="2300" u="sng" dirty="0"/>
              <a:t>Functions</a:t>
            </a:r>
          </a:p>
          <a:p>
            <a:r>
              <a:rPr lang="en-GB" sz="2300" dirty="0"/>
              <a:t>Haemostasis: stopping bleeding in damaged blood vessels </a:t>
            </a:r>
          </a:p>
          <a:p>
            <a:r>
              <a:rPr lang="en-GB" sz="2300" dirty="0"/>
              <a:t>Blood coagulation</a:t>
            </a:r>
          </a:p>
          <a:p>
            <a:r>
              <a:rPr lang="en-GB" sz="2300" dirty="0"/>
              <a:t>Phagocytosis</a:t>
            </a:r>
          </a:p>
          <a:p>
            <a:r>
              <a:rPr lang="en-GB" sz="2300" dirty="0"/>
              <a:t>Storage &amp; transport of substances</a:t>
            </a:r>
          </a:p>
        </p:txBody>
      </p:sp>
    </p:spTree>
    <p:extLst>
      <p:ext uri="{BB962C8B-B14F-4D97-AF65-F5344CB8AC3E}">
        <p14:creationId xmlns:p14="http://schemas.microsoft.com/office/powerpoint/2010/main" val="13033693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of cells aggregate together and form tissues as explained in the first session.</a:t>
            </a:r>
          </a:p>
        </p:txBody>
      </p:sp>
    </p:spTree>
    <p:extLst>
      <p:ext uri="{BB962C8B-B14F-4D97-AF65-F5344CB8AC3E}">
        <p14:creationId xmlns:p14="http://schemas.microsoft.com/office/powerpoint/2010/main" val="35932986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8640"/>
            <a:ext cx="7344816" cy="5327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2329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In-class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Please complete the quiz through the quiz link: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https://www.free-anatomy-quiz.com/generalcell1.html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4183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the different organs within your system</a:t>
            </a:r>
          </a:p>
        </p:txBody>
      </p:sp>
    </p:spTree>
    <p:extLst>
      <p:ext uri="{BB962C8B-B14F-4D97-AF65-F5344CB8AC3E}">
        <p14:creationId xmlns:p14="http://schemas.microsoft.com/office/powerpoint/2010/main" val="11191792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51320</TotalTime>
  <Words>822</Words>
  <Application>Microsoft Office PowerPoint</Application>
  <PresentationFormat>On-screen Show (4:3)</PresentationFormat>
  <Paragraphs>113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INTRODUCTION TO PHYSIOLOGY (BMHP5003)</vt:lpstr>
      <vt:lpstr>WEEK 2  SESSION 1</vt:lpstr>
      <vt:lpstr>INTRODUCTION</vt:lpstr>
      <vt:lpstr>Function of cells</vt:lpstr>
      <vt:lpstr>Video of Structure of the cell</vt:lpstr>
      <vt:lpstr>Cell Theory</vt:lpstr>
      <vt:lpstr>Basic Cell Structure</vt:lpstr>
      <vt:lpstr>Gross  Cell Structure </vt:lpstr>
      <vt:lpstr>The Plasma membrane </vt:lpstr>
      <vt:lpstr>The Nucleus</vt:lpstr>
      <vt:lpstr>Ribosomes</vt:lpstr>
      <vt:lpstr>Endoplasmic Reticulum</vt:lpstr>
      <vt:lpstr>Golgi apparatus</vt:lpstr>
      <vt:lpstr>CYTOPLASM</vt:lpstr>
      <vt:lpstr>RIBOSOMES</vt:lpstr>
      <vt:lpstr> LYSOSOMES</vt:lpstr>
      <vt:lpstr>MITOCHONDRIA</vt:lpstr>
      <vt:lpstr>MITOCHONDRIA</vt:lpstr>
      <vt:lpstr>CYTOSKELETON</vt:lpstr>
      <vt:lpstr>BLOOD CELLS</vt:lpstr>
      <vt:lpstr>Red Blood Cells</vt:lpstr>
      <vt:lpstr>Platelets </vt:lpstr>
      <vt:lpstr>TISSUES</vt:lpstr>
      <vt:lpstr>PowerPoint Presentation</vt:lpstr>
      <vt:lpstr>In-class Exercise</vt:lpstr>
      <vt:lpstr>HOMEWORK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Rachael Rivers</cp:lastModifiedBy>
  <cp:revision>132</cp:revision>
  <dcterms:created xsi:type="dcterms:W3CDTF">2015-04-14T15:21:28Z</dcterms:created>
  <dcterms:modified xsi:type="dcterms:W3CDTF">2023-09-07T13:13:54Z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