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09" d="100"/>
          <a:sy n="109" d="100"/>
        </p:scale>
        <p:origin x="100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43275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52560" y="-2011680"/>
            <a:ext cx="5486400" cy="5486400"/>
          </a:xfrm>
          <a:prstGeom prst="ellipse">
            <a:avLst/>
          </a:prstGeom>
          <a:solidFill>
            <a:srgbClr val="13294B">
              <a:alpha val="70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10515600" y="-548640"/>
            <a:ext cx="2743200" cy="2743200"/>
          </a:xfrm>
          <a:prstGeom prst="ellipse">
            <a:avLst/>
          </a:prstGeom>
          <a:solidFill>
            <a:srgbClr val="E8443D">
              <a:alpha val="22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822960" y="1417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300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ACFA7004 · RESEARCH PROPOSAL</a:t>
            </a:r>
            <a:endParaRPr lang="en-US" sz="1300" dirty="0"/>
          </a:p>
        </p:txBody>
      </p:sp>
      <p:sp>
        <p:nvSpPr>
          <p:cNvPr id="5" name="Text 3"/>
          <p:cNvSpPr/>
          <p:nvPr/>
        </p:nvSpPr>
        <p:spPr>
          <a:xfrm>
            <a:off x="822960" y="1874520"/>
            <a:ext cx="987552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Evaluating EDR Against Advanced Trojan</a:t>
            </a:r>
            <a:endParaRPr lang="en-US" sz="4000" dirty="0"/>
          </a:p>
          <a:p>
            <a:pPr marL="0" indent="0">
              <a:lnSpc>
                <a:spcPts val="46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Malware Architectures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822960" y="3520440"/>
            <a:ext cx="9601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Framework for Reducing Alert Fatigue Through Explainable AI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822960" y="4251960"/>
            <a:ext cx="2011680" cy="0"/>
          </a:xfrm>
          <a:prstGeom prst="line">
            <a:avLst/>
          </a:prstGeom>
          <a:noFill/>
          <a:ln w="31750">
            <a:solidFill>
              <a:srgbClr val="E8443D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822960" y="4480560"/>
            <a:ext cx="64008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</a:t>
            </a:r>
            <a:endParaRPr lang="en-US" sz="1400" dirty="0"/>
          </a:p>
          <a:p>
            <a:pPr marL="0" indent="0">
              <a:lnSpc>
                <a:spcPct val="135000"/>
              </a:lnSpc>
              <a:buNone/>
            </a:pPr>
            <a:r>
              <a:rPr lang="en-US" sz="1400" dirty="0">
                <a:solidFill>
                  <a:srgbClr val="8FA3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822960" y="608076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Suresh Shanmugasundaram</a:t>
            </a:r>
            <a:endParaRPr lang="en-US" sz="1100" dirty="0"/>
          </a:p>
        </p:txBody>
      </p:sp>
      <p:sp xmlns:a="http://schemas.openxmlformats.org/drawingml/2006/main" xmlns:p="http://schemas.openxmlformats.org/presentationml/2006/main">
        <p:nvSpPr>
          <p:cNvPr id="10" name="Text 8"/>
          <p:cNvSpPr/>
          <p:nvPr/>
        </p:nvSpPr>
        <p:spPr>
          <a:xfrm>
            <a:off x="822960" y="5360000"/>
            <a:ext cx="7600000" cy="580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Swasti Maheshkumar Sakariya</a:t>
            </a:r>
            <a:r>
              <a:rPr lang="en-US" sz="1300" dirty="0">
                <a:solidFill>
                  <a:srgbClr val="8FA3C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 xml:space="preserve">  ·  Student ID: 2532368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AGENDA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we'll cover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822960" y="182880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600" dirty="0"/>
          </a:p>
        </p:txBody>
      </p:sp>
      <p:sp>
        <p:nvSpPr>
          <p:cNvPr id="5" name="Text 3"/>
          <p:cNvSpPr/>
          <p:nvPr/>
        </p:nvSpPr>
        <p:spPr>
          <a:xfrm>
            <a:off x="1691640" y="1847088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 &amp; Background</a:t>
            </a:r>
            <a:endParaRPr lang="en-US" sz="1450" dirty="0"/>
          </a:p>
        </p:txBody>
      </p:sp>
      <p:sp>
        <p:nvSpPr>
          <p:cNvPr id="6" name="Text 4"/>
          <p:cNvSpPr/>
          <p:nvPr/>
        </p:nvSpPr>
        <p:spPr>
          <a:xfrm>
            <a:off x="1691640" y="2212848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Scale of credential theft and EDR evasion</a:t>
            </a:r>
            <a:endParaRPr lang="en-US" sz="1100" dirty="0"/>
          </a:p>
        </p:txBody>
      </p:sp>
      <p:sp>
        <p:nvSpPr>
          <p:cNvPr id="7" name="Shape 5"/>
          <p:cNvSpPr/>
          <p:nvPr/>
        </p:nvSpPr>
        <p:spPr>
          <a:xfrm>
            <a:off x="822960" y="2788920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822960" y="2935224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600" dirty="0"/>
          </a:p>
        </p:txBody>
      </p:sp>
      <p:sp>
        <p:nvSpPr>
          <p:cNvPr id="9" name="Text 7"/>
          <p:cNvSpPr/>
          <p:nvPr/>
        </p:nvSpPr>
        <p:spPr>
          <a:xfrm>
            <a:off x="1691640" y="2953512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450" dirty="0"/>
          </a:p>
        </p:txBody>
      </p:sp>
      <p:sp>
        <p:nvSpPr>
          <p:cNvPr id="10" name="Text 8"/>
          <p:cNvSpPr/>
          <p:nvPr/>
        </p:nvSpPr>
        <p:spPr>
          <a:xfrm>
            <a:off x="1691640" y="3319272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detection–usability paradox, from the literature gap</a:t>
            </a:r>
            <a:endParaRPr lang="en-US" sz="1100" dirty="0"/>
          </a:p>
        </p:txBody>
      </p:sp>
      <p:sp>
        <p:nvSpPr>
          <p:cNvPr id="11" name="Shape 9"/>
          <p:cNvSpPr/>
          <p:nvPr/>
        </p:nvSpPr>
        <p:spPr>
          <a:xfrm>
            <a:off x="822960" y="3895344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822960" y="4041648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600" dirty="0"/>
          </a:p>
        </p:txBody>
      </p:sp>
      <p:sp>
        <p:nvSpPr>
          <p:cNvPr id="13" name="Text 11"/>
          <p:cNvSpPr/>
          <p:nvPr/>
        </p:nvSpPr>
        <p:spPr>
          <a:xfrm>
            <a:off x="1691640" y="4059936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Aim, Objectives &amp; Questions</a:t>
            </a:r>
            <a:endParaRPr lang="en-US" sz="1450" dirty="0"/>
          </a:p>
        </p:txBody>
      </p:sp>
      <p:sp>
        <p:nvSpPr>
          <p:cNvPr id="14" name="Text 12"/>
          <p:cNvSpPr/>
          <p:nvPr/>
        </p:nvSpPr>
        <p:spPr>
          <a:xfrm>
            <a:off x="1691640" y="4425696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research sets out to answer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822960" y="5001768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822960" y="5148072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600" dirty="0"/>
          </a:p>
        </p:txBody>
      </p:sp>
      <p:sp>
        <p:nvSpPr>
          <p:cNvPr id="17" name="Text 15"/>
          <p:cNvSpPr/>
          <p:nvPr/>
        </p:nvSpPr>
        <p:spPr>
          <a:xfrm>
            <a:off x="1691640" y="5166360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450" dirty="0"/>
          </a:p>
        </p:txBody>
      </p:sp>
      <p:sp>
        <p:nvSpPr>
          <p:cNvPr id="18" name="Text 16"/>
          <p:cNvSpPr/>
          <p:nvPr/>
        </p:nvSpPr>
        <p:spPr>
          <a:xfrm>
            <a:off x="1691640" y="5532120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themes and the gap this project addresses</a:t>
            </a:r>
            <a:endParaRPr lang="en-US" sz="1100" dirty="0"/>
          </a:p>
        </p:txBody>
      </p:sp>
      <p:sp>
        <p:nvSpPr>
          <p:cNvPr id="19" name="Text 17"/>
          <p:cNvSpPr/>
          <p:nvPr/>
        </p:nvSpPr>
        <p:spPr>
          <a:xfrm>
            <a:off x="6263640" y="1828800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600" dirty="0"/>
          </a:p>
        </p:txBody>
      </p:sp>
      <p:sp>
        <p:nvSpPr>
          <p:cNvPr id="20" name="Text 18"/>
          <p:cNvSpPr/>
          <p:nvPr/>
        </p:nvSpPr>
        <p:spPr>
          <a:xfrm>
            <a:off x="7132320" y="1847088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1450" dirty="0"/>
          </a:p>
        </p:txBody>
      </p:sp>
      <p:sp>
        <p:nvSpPr>
          <p:cNvPr id="21" name="Text 19"/>
          <p:cNvSpPr/>
          <p:nvPr/>
        </p:nvSpPr>
        <p:spPr>
          <a:xfrm>
            <a:off x="7132320" y="2212848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Three-phase experimental design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6263640" y="2788920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6263640" y="2935224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06</a:t>
            </a:r>
            <a:endParaRPr lang="en-US" sz="2600" dirty="0"/>
          </a:p>
        </p:txBody>
      </p:sp>
      <p:sp>
        <p:nvSpPr>
          <p:cNvPr id="24" name="Text 22"/>
          <p:cNvSpPr/>
          <p:nvPr/>
        </p:nvSpPr>
        <p:spPr>
          <a:xfrm>
            <a:off x="7132320" y="2953512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 &amp; Resources</a:t>
            </a:r>
            <a:endParaRPr lang="en-US" sz="1450" dirty="0"/>
          </a:p>
        </p:txBody>
      </p:sp>
      <p:sp>
        <p:nvSpPr>
          <p:cNvPr id="25" name="Text 23"/>
          <p:cNvSpPr/>
          <p:nvPr/>
        </p:nvSpPr>
        <p:spPr>
          <a:xfrm>
            <a:off x="7132320" y="3319272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Six-month timeline, tools, and key risks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6263640" y="3895344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7" name="Text 25"/>
          <p:cNvSpPr/>
          <p:nvPr/>
        </p:nvSpPr>
        <p:spPr>
          <a:xfrm>
            <a:off x="6263640" y="4041648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07</a:t>
            </a:r>
            <a:endParaRPr lang="en-US" sz="2600" dirty="0"/>
          </a:p>
        </p:txBody>
      </p:sp>
      <p:sp>
        <p:nvSpPr>
          <p:cNvPr id="28" name="Text 26"/>
          <p:cNvSpPr/>
          <p:nvPr/>
        </p:nvSpPr>
        <p:spPr>
          <a:xfrm>
            <a:off x="7132320" y="4059936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Impact &amp; Limitations</a:t>
            </a:r>
            <a:endParaRPr lang="en-US" sz="1450" dirty="0"/>
          </a:p>
        </p:txBody>
      </p:sp>
      <p:sp>
        <p:nvSpPr>
          <p:cNvPr id="29" name="Text 27"/>
          <p:cNvSpPr/>
          <p:nvPr/>
        </p:nvSpPr>
        <p:spPr>
          <a:xfrm>
            <a:off x="7132320" y="4425696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delivers — and where it falls short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6263640" y="5001768"/>
            <a:ext cx="5074920" cy="0"/>
          </a:xfrm>
          <a:prstGeom prst="line">
            <a:avLst/>
          </a:prstGeom>
          <a:noFill/>
          <a:ln w="12700">
            <a:solidFill>
              <a:srgbClr val="E5E9F0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1" name="Text 29"/>
          <p:cNvSpPr/>
          <p:nvPr/>
        </p:nvSpPr>
        <p:spPr>
          <a:xfrm>
            <a:off x="6263640" y="5148072"/>
            <a:ext cx="9144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D7DEE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08</a:t>
            </a:r>
            <a:endParaRPr lang="en-US" sz="2600" dirty="0"/>
          </a:p>
        </p:txBody>
      </p:sp>
      <p:sp>
        <p:nvSpPr>
          <p:cNvPr id="32" name="Text 30"/>
          <p:cNvSpPr/>
          <p:nvPr/>
        </p:nvSpPr>
        <p:spPr>
          <a:xfrm>
            <a:off x="7132320" y="5166360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450" dirty="0"/>
          </a:p>
        </p:txBody>
      </p:sp>
      <p:sp>
        <p:nvSpPr>
          <p:cNvPr id="33" name="Text 31"/>
          <p:cNvSpPr/>
          <p:nvPr/>
        </p:nvSpPr>
        <p:spPr>
          <a:xfrm>
            <a:off x="7132320" y="5532120"/>
            <a:ext cx="42062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IEEE-numbered sources cited throughout</a:t>
            </a:r>
            <a:endParaRPr lang="en-US" sz="1100" dirty="0"/>
          </a:p>
        </p:txBody>
      </p:sp>
      <p:sp>
        <p:nvSpPr>
          <p:cNvPr id="34" name="Text 32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 &amp; THE THREAT LANDSCAPE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Six years from static antivirus to alert-fatigue crisis</a:t>
            </a:r>
            <a:endParaRPr lang="en-US" sz="2700" dirty="0"/>
          </a:p>
        </p:txBody>
      </p:sp>
      <p:pic>
        <p:nvPicPr>
          <p:cNvPr id="4" name="Image 0" descr="timelin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0160" y="1508760"/>
            <a:ext cx="9628632" cy="1993392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3520440"/>
            <a:ext cx="105156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1.1 — Threat evolution timeline (2020–2026).</a:t>
            </a:r>
            <a:endParaRPr lang="en-US" sz="1000" dirty="0"/>
          </a:p>
        </p:txBody>
      </p:sp>
      <p:sp>
        <p:nvSpPr>
          <p:cNvPr id="6" name="Shape 3"/>
          <p:cNvSpPr/>
          <p:nvPr/>
        </p:nvSpPr>
        <p:spPr>
          <a:xfrm>
            <a:off x="822960" y="3977640"/>
            <a:ext cx="2542032" cy="2331720"/>
          </a:xfrm>
          <a:prstGeom prst="roundRect">
            <a:avLst>
              <a:gd name="adj" fmla="val 3137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Text 4"/>
          <p:cNvSpPr/>
          <p:nvPr/>
        </p:nvSpPr>
        <p:spPr>
          <a:xfrm>
            <a:off x="969264" y="4160520"/>
            <a:ext cx="22494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1.8B</a:t>
            </a:r>
            <a:endParaRPr lang="en-US" sz="2400" dirty="0"/>
          </a:p>
        </p:txBody>
      </p:sp>
      <p:sp>
        <p:nvSpPr>
          <p:cNvPr id="8" name="Text 5"/>
          <p:cNvSpPr/>
          <p:nvPr/>
        </p:nvSpPr>
        <p:spPr>
          <a:xfrm>
            <a:off x="969264" y="4754880"/>
            <a:ext cx="2249424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credentials stolen by infostealers, H1 2025 alone</a:t>
            </a: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969264" y="5989320"/>
            <a:ext cx="22494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</a:t>
            </a:r>
            <a:endParaRPr lang="en-US" sz="950" dirty="0"/>
          </a:p>
        </p:txBody>
      </p:sp>
      <p:sp>
        <p:nvSpPr>
          <p:cNvPr id="10" name="Shape 7"/>
          <p:cNvSpPr/>
          <p:nvPr/>
        </p:nvSpPr>
        <p:spPr>
          <a:xfrm>
            <a:off x="3621024" y="3977640"/>
            <a:ext cx="2542032" cy="2331720"/>
          </a:xfrm>
          <a:prstGeom prst="roundRect">
            <a:avLst>
              <a:gd name="adj" fmla="val 3137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Text 8"/>
          <p:cNvSpPr/>
          <p:nvPr/>
        </p:nvSpPr>
        <p:spPr>
          <a:xfrm>
            <a:off x="3767328" y="4160520"/>
            <a:ext cx="22494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68.9%</a:t>
            </a:r>
            <a:endParaRPr lang="en-US" sz="2400" dirty="0"/>
          </a:p>
        </p:txBody>
      </p:sp>
      <p:sp>
        <p:nvSpPr>
          <p:cNvPr id="12" name="Text 9"/>
          <p:cNvSpPr/>
          <p:nvPr/>
        </p:nvSpPr>
        <p:spPr>
          <a:xfrm>
            <a:off x="3767328" y="4754880"/>
            <a:ext cx="2249424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compromised credentials recovered in plain text (↑261% YoY)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3767328" y="5989320"/>
            <a:ext cx="22494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</a:t>
            </a:r>
            <a:endParaRPr lang="en-US" sz="950" dirty="0"/>
          </a:p>
        </p:txBody>
      </p:sp>
      <p:sp>
        <p:nvSpPr>
          <p:cNvPr id="14" name="Shape 11"/>
          <p:cNvSpPr/>
          <p:nvPr/>
        </p:nvSpPr>
        <p:spPr>
          <a:xfrm>
            <a:off x="6419088" y="3977640"/>
            <a:ext cx="2542032" cy="2331720"/>
          </a:xfrm>
          <a:prstGeom prst="roundRect">
            <a:avLst>
              <a:gd name="adj" fmla="val 3137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Text 12"/>
          <p:cNvSpPr/>
          <p:nvPr/>
        </p:nvSpPr>
        <p:spPr>
          <a:xfrm>
            <a:off x="6565392" y="4160520"/>
            <a:ext cx="22494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200,000+</a:t>
            </a:r>
            <a:endParaRPr lang="en-US" sz="2400" dirty="0"/>
          </a:p>
        </p:txBody>
      </p:sp>
      <p:sp>
        <p:nvSpPr>
          <p:cNvPr id="16" name="Text 13"/>
          <p:cNvSpPr/>
          <p:nvPr/>
        </p:nvSpPr>
        <p:spPr>
          <a:xfrm>
            <a:off x="6565392" y="4754880"/>
            <a:ext cx="2249424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devices wiped in the Handala–Stryker attack, zero custom malware</a:t>
            </a:r>
            <a:endParaRPr lang="en-US" sz="1100" dirty="0"/>
          </a:p>
        </p:txBody>
      </p:sp>
      <p:sp>
        <p:nvSpPr>
          <p:cNvPr id="17" name="Text 14"/>
          <p:cNvSpPr/>
          <p:nvPr/>
        </p:nvSpPr>
        <p:spPr>
          <a:xfrm>
            <a:off x="6565392" y="5989320"/>
            <a:ext cx="22494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</a:t>
            </a:r>
            <a:endParaRPr lang="en-US" sz="950" dirty="0"/>
          </a:p>
        </p:txBody>
      </p:sp>
      <p:sp>
        <p:nvSpPr>
          <p:cNvPr id="18" name="Shape 15"/>
          <p:cNvSpPr/>
          <p:nvPr/>
        </p:nvSpPr>
        <p:spPr>
          <a:xfrm>
            <a:off x="9217152" y="3977640"/>
            <a:ext cx="2542032" cy="2331720"/>
          </a:xfrm>
          <a:prstGeom prst="roundRect">
            <a:avLst>
              <a:gd name="adj" fmla="val 3137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6"/>
          <p:cNvSpPr/>
          <p:nvPr/>
        </p:nvSpPr>
        <p:spPr>
          <a:xfrm>
            <a:off x="9363456" y="4160520"/>
            <a:ext cx="2249424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35%</a:t>
            </a:r>
            <a:endParaRPr lang="en-US" sz="2400" dirty="0"/>
          </a:p>
        </p:txBody>
      </p:sp>
      <p:sp>
        <p:nvSpPr>
          <p:cNvPr id="20" name="Text 17"/>
          <p:cNvSpPr/>
          <p:nvPr/>
        </p:nvSpPr>
        <p:spPr>
          <a:xfrm>
            <a:off x="9363456" y="4754880"/>
            <a:ext cx="2249424" cy="12344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SOC analysts report burnout from redundant investigation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9363456" y="5989320"/>
            <a:ext cx="22494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</a:t>
            </a:r>
            <a:endParaRPr lang="en-US" sz="950" dirty="0"/>
          </a:p>
        </p:txBody>
      </p:sp>
      <p:sp>
        <p:nvSpPr>
          <p:cNvPr id="22" name="Text 19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286000" y="4114800"/>
            <a:ext cx="5486400" cy="5486400"/>
          </a:xfrm>
          <a:prstGeom prst="ellipse">
            <a:avLst/>
          </a:prstGeom>
          <a:solidFill>
            <a:srgbClr val="13294B">
              <a:alpha val="60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Text 1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822960" y="777240"/>
            <a:ext cx="91440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detection–usability paradox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822960" y="1554480"/>
            <a:ext cx="5120640" cy="352044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/>
        </p:spPr>
        <p:txBody>
          <a:bodyPr/>
          <a:lstStyle/>
          <a:p>
            <a:endParaRPr lang="en-IN"/>
          </a:p>
        </p:txBody>
      </p:sp>
      <p:pic>
        <p:nvPicPr>
          <p:cNvPr id="6" name="Image 0" descr="sensitivity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120" y="1664208"/>
            <a:ext cx="4846320" cy="288036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960120" y="4572000"/>
            <a:ext cx="484632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Fig. 1.2 — Sensitivity vs. false-positive volume: the SOC burnout zone.</a:t>
            </a:r>
            <a:endParaRPr lang="en-US" sz="950" dirty="0"/>
          </a:p>
        </p:txBody>
      </p:sp>
      <p:sp>
        <p:nvSpPr>
          <p:cNvPr id="8" name="Shape 5"/>
          <p:cNvSpPr/>
          <p:nvPr/>
        </p:nvSpPr>
        <p:spPr>
          <a:xfrm>
            <a:off x="6263640" y="1554480"/>
            <a:ext cx="5120640" cy="1417320"/>
          </a:xfrm>
          <a:prstGeom prst="roundRect">
            <a:avLst>
              <a:gd name="adj" fmla="val 451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6"/>
          <p:cNvSpPr/>
          <p:nvPr/>
        </p:nvSpPr>
        <p:spPr>
          <a:xfrm>
            <a:off x="6263640" y="1719072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000" dirty="0"/>
          </a:p>
        </p:txBody>
      </p:sp>
      <p:sp>
        <p:nvSpPr>
          <p:cNvPr id="10" name="Text 7"/>
          <p:cNvSpPr/>
          <p:nvPr/>
        </p:nvSpPr>
        <p:spPr>
          <a:xfrm>
            <a:off x="6995160" y="1700784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precision, high noise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6995160" y="2057400"/>
            <a:ext cx="4206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tuned for polymorphic Trojans also flag legitimate admin activity as malicious.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6263640" y="3154680"/>
            <a:ext cx="5120640" cy="1417320"/>
          </a:xfrm>
          <a:prstGeom prst="roundRect">
            <a:avLst>
              <a:gd name="adj" fmla="val 451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6263640" y="3319272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6995160" y="3300984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Lack of transparency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6995160" y="3657600"/>
            <a:ext cx="4206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Deep-learning alerts offer little visibility into why — delaying response when speed matters most.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6263640" y="4754880"/>
            <a:ext cx="5120640" cy="1417320"/>
          </a:xfrm>
          <a:prstGeom prst="roundRect">
            <a:avLst>
              <a:gd name="adj" fmla="val 451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4"/>
          <p:cNvSpPr/>
          <p:nvPr/>
        </p:nvSpPr>
        <p:spPr>
          <a:xfrm>
            <a:off x="6263640" y="4919472"/>
            <a:ext cx="8229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000" dirty="0"/>
          </a:p>
        </p:txBody>
      </p:sp>
      <p:sp>
        <p:nvSpPr>
          <p:cNvPr id="18" name="Text 15"/>
          <p:cNvSpPr/>
          <p:nvPr/>
        </p:nvSpPr>
        <p:spPr>
          <a:xfrm>
            <a:off x="6995160" y="4901184"/>
            <a:ext cx="42062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Unrealistic testing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6995160" y="5257800"/>
            <a:ext cx="42062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Evasion resistance and operational noise are tested separately, never together.</a:t>
            </a:r>
            <a:endParaRPr lang="en-US" sz="1150" dirty="0"/>
          </a:p>
        </p:txBody>
      </p:sp>
      <p:sp>
        <p:nvSpPr>
          <p:cNvPr id="20" name="Text 17"/>
          <p:cNvSpPr/>
          <p:nvPr/>
        </p:nvSpPr>
        <p:spPr>
          <a:xfrm>
            <a:off x="1737360" y="6227801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i="1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35% of SOC analysts report burnout — extending attacker dwell time and pushing average breach cost to $4.88M [4]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QUESTIONS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research sets out to answer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1600200"/>
            <a:ext cx="10543032" cy="1051560"/>
          </a:xfrm>
          <a:prstGeom prst="roundRect">
            <a:avLst>
              <a:gd name="adj" fmla="val 6957"/>
            </a:avLst>
          </a:prstGeom>
          <a:solidFill>
            <a:srgbClr val="0B1B33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1143000" y="1691640"/>
            <a:ext cx="9921240" cy="89611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35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“To see how modern EDR platforms pick up on advanced Trojan behaviours and the pressure they put on security teams, in order to design a deployment solution that keeps detections high while reducing excess alert fatigue.”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822960" y="2971800"/>
            <a:ext cx="3364992" cy="3108960"/>
          </a:xfrm>
          <a:prstGeom prst="roundRect">
            <a:avLst>
              <a:gd name="adj" fmla="val 2353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7" name="Shape 5"/>
          <p:cNvSpPr/>
          <p:nvPr/>
        </p:nvSpPr>
        <p:spPr>
          <a:xfrm>
            <a:off x="1051560" y="3200400"/>
            <a:ext cx="548640" cy="548640"/>
          </a:xfrm>
          <a:prstGeom prst="ellipse">
            <a:avLst/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1051560" y="320040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RQ1</a:t>
            </a:r>
            <a:endParaRPr lang="en-US" sz="1200" dirty="0"/>
          </a:p>
        </p:txBody>
      </p:sp>
      <p:sp>
        <p:nvSpPr>
          <p:cNvPr id="9" name="Text 7"/>
          <p:cNvSpPr/>
          <p:nvPr/>
        </p:nvSpPr>
        <p:spPr>
          <a:xfrm>
            <a:off x="1051560" y="3931920"/>
            <a:ext cx="2907792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an EDR platform detect BYOVD and LSASS-based credential theft precisely enough to avoid flooding analysts with false positives?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443984" y="2971800"/>
            <a:ext cx="3364992" cy="3108960"/>
          </a:xfrm>
          <a:prstGeom prst="roundRect">
            <a:avLst>
              <a:gd name="adj" fmla="val 2353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4672584" y="3200400"/>
            <a:ext cx="548640" cy="548640"/>
          </a:xfrm>
          <a:prstGeom prst="ellipse">
            <a:avLst/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4672584" y="320040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RQ2</a:t>
            </a:r>
            <a:endParaRPr lang="en-US" sz="1200" dirty="0"/>
          </a:p>
        </p:txBody>
      </p:sp>
      <p:sp>
        <p:nvSpPr>
          <p:cNvPr id="13" name="Text 11"/>
          <p:cNvSpPr/>
          <p:nvPr/>
        </p:nvSpPr>
        <p:spPr>
          <a:xfrm>
            <a:off x="4672584" y="3931920"/>
            <a:ext cx="2907792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volume of false-positive alerts do current EDR heuristics generate under normal, benign admin activity?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8065008" y="2971800"/>
            <a:ext cx="3364992" cy="3108960"/>
          </a:xfrm>
          <a:prstGeom prst="roundRect">
            <a:avLst>
              <a:gd name="adj" fmla="val 2353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5" name="Shape 13"/>
          <p:cNvSpPr/>
          <p:nvPr/>
        </p:nvSpPr>
        <p:spPr>
          <a:xfrm>
            <a:off x="8293608" y="3200400"/>
            <a:ext cx="548640" cy="548640"/>
          </a:xfrm>
          <a:prstGeom prst="ellipse">
            <a:avLst/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8293608" y="320040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RQ3</a:t>
            </a:r>
            <a:endParaRPr lang="en-US" sz="1200" dirty="0"/>
          </a:p>
        </p:txBody>
      </p:sp>
      <p:sp>
        <p:nvSpPr>
          <p:cNvPr id="17" name="Text 15"/>
          <p:cNvSpPr/>
          <p:nvPr/>
        </p:nvSpPr>
        <p:spPr>
          <a:xfrm>
            <a:off x="8293608" y="3931920"/>
            <a:ext cx="2907792" cy="1965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30000"/>
              </a:lnSpc>
              <a:buNone/>
            </a:pPr>
            <a:r>
              <a:rPr lang="en-US" sz="13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SHAP and LIME measurably reduce the time analysts spend triaging EDR alerts?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SMART objectives across six months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2331720"/>
            <a:ext cx="10543032" cy="0"/>
          </a:xfrm>
          <a:prstGeom prst="line">
            <a:avLst/>
          </a:prstGeom>
          <a:noFill/>
          <a:ln w="25400">
            <a:solidFill>
              <a:srgbClr val="D7DEEA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1632204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822960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M2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822960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8" name="Text 6"/>
          <p:cNvSpPr/>
          <p:nvPr/>
        </p:nvSpPr>
        <p:spPr>
          <a:xfrm>
            <a:off x="950976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Benchmark ML detection</a:t>
            </a:r>
            <a:endParaRPr lang="en-US" sz="1250" dirty="0"/>
          </a:p>
        </p:txBody>
      </p:sp>
      <p:sp>
        <p:nvSpPr>
          <p:cNvPr id="9" name="Text 7"/>
          <p:cNvSpPr/>
          <p:nvPr/>
        </p:nvSpPr>
        <p:spPr>
          <a:xfrm>
            <a:off x="950976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Precision, Recall, ROC-AUC on BODMAS &amp; CIC-MalMem-2022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3799332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1" name="Text 9"/>
          <p:cNvSpPr/>
          <p:nvPr/>
        </p:nvSpPr>
        <p:spPr>
          <a:xfrm>
            <a:off x="2990088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M3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990088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3118104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evasion resilience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3118104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BYOVD &amp; LSASS dumping via live hypervisor emulation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966460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5157216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M4</a:t>
            </a:r>
            <a:endParaRPr lang="en-US" sz="1400" dirty="0"/>
          </a:p>
        </p:txBody>
      </p:sp>
      <p:sp>
        <p:nvSpPr>
          <p:cNvPr id="17" name="Shape 15"/>
          <p:cNvSpPr/>
          <p:nvPr/>
        </p:nvSpPr>
        <p:spPr>
          <a:xfrm>
            <a:off x="5157216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5285232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 false-positive burden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5285232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FPR and MTTD under simulated benign activity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8133588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7324344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M5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7324344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Text 21"/>
          <p:cNvSpPr/>
          <p:nvPr/>
        </p:nvSpPr>
        <p:spPr>
          <a:xfrm>
            <a:off x="7452360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Apply Explainable AI</a:t>
            </a:r>
            <a:endParaRPr lang="en-US" sz="1250" dirty="0"/>
          </a:p>
        </p:txBody>
      </p:sp>
      <p:sp>
        <p:nvSpPr>
          <p:cNvPr id="24" name="Text 22"/>
          <p:cNvSpPr/>
          <p:nvPr/>
        </p:nvSpPr>
        <p:spPr>
          <a:xfrm>
            <a:off x="7452360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&amp; LIME impact on analyst triage speed</a:t>
            </a:r>
            <a:endParaRPr lang="en-US" sz="1100" dirty="0"/>
          </a:p>
        </p:txBody>
      </p:sp>
      <p:sp>
        <p:nvSpPr>
          <p:cNvPr id="25" name="Shape 23"/>
          <p:cNvSpPr/>
          <p:nvPr/>
        </p:nvSpPr>
        <p:spPr>
          <a:xfrm>
            <a:off x="10300716" y="2203704"/>
            <a:ext cx="256032" cy="256032"/>
          </a:xfrm>
          <a:prstGeom prst="ellipse">
            <a:avLst/>
          </a:prstGeom>
          <a:solidFill>
            <a:srgbClr val="E8443D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6" name="Text 24"/>
          <p:cNvSpPr/>
          <p:nvPr/>
        </p:nvSpPr>
        <p:spPr>
          <a:xfrm>
            <a:off x="9491472" y="1737360"/>
            <a:ext cx="1874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B5312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M6</a:t>
            </a:r>
            <a:endParaRPr lang="en-US" sz="1400" dirty="0"/>
          </a:p>
        </p:txBody>
      </p:sp>
      <p:sp>
        <p:nvSpPr>
          <p:cNvPr id="27" name="Shape 25"/>
          <p:cNvSpPr/>
          <p:nvPr/>
        </p:nvSpPr>
        <p:spPr>
          <a:xfrm>
            <a:off x="9491472" y="2651760"/>
            <a:ext cx="1874520" cy="2880360"/>
          </a:xfrm>
          <a:prstGeom prst="roundRect">
            <a:avLst>
              <a:gd name="adj" fmla="val 341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8" name="Text 26"/>
          <p:cNvSpPr/>
          <p:nvPr/>
        </p:nvSpPr>
        <p:spPr>
          <a:xfrm>
            <a:off x="9619488" y="2816352"/>
            <a:ext cx="1618488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2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Synthesise framework</a:t>
            </a:r>
            <a:endParaRPr lang="en-US" sz="1250" dirty="0"/>
          </a:p>
        </p:txBody>
      </p:sp>
      <p:sp>
        <p:nvSpPr>
          <p:cNvPr id="29" name="Text 27"/>
          <p:cNvSpPr/>
          <p:nvPr/>
        </p:nvSpPr>
        <p:spPr>
          <a:xfrm>
            <a:off x="9619488" y="3657600"/>
            <a:ext cx="1618488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Low-noise, SOAR-integrated deployment recommendations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themes, one unaddressed gap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Text 3"/>
          <p:cNvSpPr/>
          <p:nvPr/>
        </p:nvSpPr>
        <p:spPr>
          <a:xfrm>
            <a:off x="960120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200" dirty="0"/>
          </a:p>
        </p:txBody>
      </p:sp>
      <p:sp>
        <p:nvSpPr>
          <p:cNvPr id="6" name="Text 4"/>
          <p:cNvSpPr/>
          <p:nvPr/>
        </p:nvSpPr>
        <p:spPr>
          <a:xfrm>
            <a:off x="960120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Behavioural EDR Telemetry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960120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Static signature analysis gives way to continuous, active-context monitoring.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2999232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3136392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200" dirty="0"/>
          </a:p>
        </p:txBody>
      </p:sp>
      <p:sp>
        <p:nvSpPr>
          <p:cNvPr id="10" name="Text 8"/>
          <p:cNvSpPr/>
          <p:nvPr/>
        </p:nvSpPr>
        <p:spPr>
          <a:xfrm>
            <a:off x="3136392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Telemetry vs. Adversarial Evasion</a:t>
            </a:r>
            <a:endParaRPr lang="en-US" sz="1250" dirty="0"/>
          </a:p>
        </p:txBody>
      </p:sp>
      <p:sp>
        <p:nvSpPr>
          <p:cNvPr id="11" name="Text 9"/>
          <p:cNvSpPr/>
          <p:nvPr/>
        </p:nvSpPr>
        <p:spPr>
          <a:xfrm>
            <a:off x="3136392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BYOVD and LSASS dumping defeat even deep visibility.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5175504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1"/>
          <p:cNvSpPr/>
          <p:nvPr/>
        </p:nvSpPr>
        <p:spPr>
          <a:xfrm>
            <a:off x="5312664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5312664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Generalisation Gap</a:t>
            </a:r>
            <a:endParaRPr lang="en-US" sz="1250" dirty="0"/>
          </a:p>
        </p:txBody>
      </p:sp>
      <p:sp>
        <p:nvSpPr>
          <p:cNvPr id="15" name="Text 13"/>
          <p:cNvSpPr/>
          <p:nvPr/>
        </p:nvSpPr>
        <p:spPr>
          <a:xfrm>
            <a:off x="5312664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excel in-lab but degrade under real-world concept drift.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7351776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5"/>
          <p:cNvSpPr/>
          <p:nvPr/>
        </p:nvSpPr>
        <p:spPr>
          <a:xfrm>
            <a:off x="7488936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200" dirty="0"/>
          </a:p>
        </p:txBody>
      </p:sp>
      <p:sp>
        <p:nvSpPr>
          <p:cNvPr id="18" name="Text 16"/>
          <p:cNvSpPr/>
          <p:nvPr/>
        </p:nvSpPr>
        <p:spPr>
          <a:xfrm>
            <a:off x="7488936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MITRE Evaluations &amp; Alert Fatigue</a:t>
            </a:r>
            <a:endParaRPr lang="en-US" sz="1250" dirty="0"/>
          </a:p>
        </p:txBody>
      </p:sp>
      <p:sp>
        <p:nvSpPr>
          <p:cNvPr id="19" name="Text 17"/>
          <p:cNvSpPr/>
          <p:nvPr/>
        </p:nvSpPr>
        <p:spPr>
          <a:xfrm>
            <a:off x="7488936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detection coverage creates an overwhelming stream of alerts.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9528048" y="1828800"/>
            <a:ext cx="1993392" cy="4160520"/>
          </a:xfrm>
          <a:prstGeom prst="roundRect">
            <a:avLst>
              <a:gd name="adj" fmla="val 3670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9"/>
          <p:cNvSpPr/>
          <p:nvPr/>
        </p:nvSpPr>
        <p:spPr>
          <a:xfrm>
            <a:off x="9665208" y="2011680"/>
            <a:ext cx="171907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443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05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9665208" y="2697480"/>
            <a:ext cx="1719072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Rise of Explainable AI</a:t>
            </a:r>
            <a:endParaRPr lang="en-US" sz="1250" dirty="0"/>
          </a:p>
        </p:txBody>
      </p:sp>
      <p:sp>
        <p:nvSpPr>
          <p:cNvPr id="23" name="Text 21"/>
          <p:cNvSpPr/>
          <p:nvPr/>
        </p:nvSpPr>
        <p:spPr>
          <a:xfrm>
            <a:off x="9665208" y="3794760"/>
            <a:ext cx="1719072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0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SHAP/LIME interpretability rarely reaches live EDR triage pipelines.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822960" y="6172200"/>
            <a:ext cx="1051560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single project examines algorithmic metrics, in-vivo testing, noise instrumentation, and Explainable AI together — this proposal bridges that gap.</a:t>
            </a:r>
            <a:endParaRPr lang="en-US" sz="1250" dirty="0"/>
          </a:p>
        </p:txBody>
      </p:sp>
      <p:sp>
        <p:nvSpPr>
          <p:cNvPr id="25" name="Text 23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· THEME 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attackers blind EDR from inside the kernel</a:t>
            </a:r>
            <a:endParaRPr lang="en-US" sz="2600" dirty="0"/>
          </a:p>
        </p:txBody>
      </p:sp>
      <p:pic>
        <p:nvPicPr>
          <p:cNvPr id="4" name="Image 0" descr="byov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4760" y="1508760"/>
            <a:ext cx="4572000" cy="45720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617220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2.1 — Attack sequence from vulnerable driver deployment through Ring 0 execution, EDR unhooking, and LSASS credential dumping.</a:t>
            </a:r>
            <a:endParaRPr lang="en-US" sz="1050" dirty="0"/>
          </a:p>
        </p:txBody>
      </p:sp>
      <p:sp>
        <p:nvSpPr>
          <p:cNvPr id="6" name="Text 3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DESIGN &amp; METHODOLOGY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three-phase design, tested in an air-gapped environment</a:t>
            </a:r>
            <a:endParaRPr lang="en-US" sz="2500" dirty="0"/>
          </a:p>
        </p:txBody>
      </p:sp>
      <p:pic>
        <p:nvPicPr>
          <p:cNvPr id="4" name="Image 0" descr="phase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2960" y="1600200"/>
            <a:ext cx="5486400" cy="274320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822960" y="4526280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1150" dirty="0"/>
          </a:p>
        </p:txBody>
      </p:sp>
      <p:sp>
        <p:nvSpPr>
          <p:cNvPr id="6" name="Text 3"/>
          <p:cNvSpPr/>
          <p:nvPr/>
        </p:nvSpPr>
        <p:spPr>
          <a:xfrm>
            <a:off x="1691640" y="4526280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7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Algorithmic Benchmarking — Precision, Recall, ROC-AUC</a:t>
            </a:r>
            <a:endParaRPr lang="en-US" sz="1070" dirty="0"/>
          </a:p>
        </p:txBody>
      </p:sp>
      <p:sp>
        <p:nvSpPr>
          <p:cNvPr id="7" name="Text 4"/>
          <p:cNvSpPr/>
          <p:nvPr/>
        </p:nvSpPr>
        <p:spPr>
          <a:xfrm>
            <a:off x="822960" y="4956048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1691640" y="4956048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7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Adversarial Emulation — True Positive Rate, ATT&amp;CK mapping</a:t>
            </a:r>
            <a:endParaRPr lang="en-US" sz="1070" dirty="0"/>
          </a:p>
        </p:txBody>
      </p:sp>
      <p:sp>
        <p:nvSpPr>
          <p:cNvPr id="9" name="Text 6"/>
          <p:cNvSpPr/>
          <p:nvPr/>
        </p:nvSpPr>
        <p:spPr>
          <a:xfrm>
            <a:off x="822960" y="5385816"/>
            <a:ext cx="914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1691640" y="5385816"/>
            <a:ext cx="466344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7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Strain &amp; XAI — False Positive Rate, MTTD</a:t>
            </a:r>
            <a:endParaRPr lang="en-US" sz="1070" dirty="0"/>
          </a:p>
        </p:txBody>
      </p:sp>
      <p:pic>
        <p:nvPicPr>
          <p:cNvPr id="11" name="Image 1" descr="airgap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7960" y="1554480"/>
            <a:ext cx="4846320" cy="427939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537960" y="5870448"/>
            <a:ext cx="48463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just">
              <a:lnSpc>
                <a:spcPct val="115000"/>
              </a:lnSpc>
              <a:buNone/>
            </a:pPr>
            <a:r>
              <a:rPr lang="en-US" sz="950" i="1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 3.1 — Air-gapped ESXi network: EDR telemetry → Splunk SIEM + SOAR, no external routing.</a:t>
            </a:r>
            <a:endParaRPr lang="en-US" sz="950" dirty="0"/>
          </a:p>
        </p:txBody>
      </p:sp>
      <p:sp>
        <p:nvSpPr>
          <p:cNvPr id="13" name="Text 9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IMPACT &amp; LIMITATIONS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this delivers — and where it falls short</a:t>
            </a:r>
            <a:endParaRPr lang="en-US" sz="2700" dirty="0"/>
          </a:p>
        </p:txBody>
      </p:sp>
      <p:sp>
        <p:nvSpPr>
          <p:cNvPr id="4" name="Text 2"/>
          <p:cNvSpPr/>
          <p:nvPr/>
        </p:nvSpPr>
        <p:spPr>
          <a:xfrm>
            <a:off x="822960" y="16002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822960" y="201168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1051560" y="214884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1051560" y="248716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Connects benchmark accuracy to real operational performance, rather than treating the two separately.</a:t>
            </a:r>
            <a:endParaRPr lang="en-US" sz="1150" dirty="0"/>
          </a:p>
        </p:txBody>
      </p:sp>
      <p:sp>
        <p:nvSpPr>
          <p:cNvPr id="8" name="Shape 6"/>
          <p:cNvSpPr/>
          <p:nvPr/>
        </p:nvSpPr>
        <p:spPr>
          <a:xfrm>
            <a:off x="822960" y="342900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7"/>
          <p:cNvSpPr/>
          <p:nvPr/>
        </p:nvSpPr>
        <p:spPr>
          <a:xfrm>
            <a:off x="1051560" y="356616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1051560" y="390448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pipeline combining offline benchmarking, live evasion testing, and XAI-assisted triage.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822960" y="484632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1051560" y="498348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844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Industry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051560" y="532180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Tuning guidance that eases SOC alert fatigue while supporting NIS2 reporting obligations.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6263640" y="16002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200" dirty="0"/>
          </a:p>
        </p:txBody>
      </p:sp>
      <p:sp>
        <p:nvSpPr>
          <p:cNvPr id="15" name="Shape 13"/>
          <p:cNvSpPr/>
          <p:nvPr/>
        </p:nvSpPr>
        <p:spPr>
          <a:xfrm>
            <a:off x="6263640" y="201168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4"/>
          <p:cNvSpPr/>
          <p:nvPr/>
        </p:nvSpPr>
        <p:spPr>
          <a:xfrm>
            <a:off x="6492240" y="214884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6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Simulation vs. reality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492240" y="248716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matter how faithfully designed, a gap always remains between a controlled environment and the chaotic real-world network it represents.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6263640" y="342900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7"/>
          <p:cNvSpPr/>
          <p:nvPr/>
        </p:nvSpPr>
        <p:spPr>
          <a:xfrm>
            <a:off x="6492240" y="356616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6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Detect-only mode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492240" y="390448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EDR agents run in detect-only mode; behaviour may differ from a fully active, blocking deployment.</a:t>
            </a:r>
            <a:endParaRPr lang="en-US" sz="1100" dirty="0"/>
          </a:p>
        </p:txBody>
      </p:sp>
      <p:sp>
        <p:nvSpPr>
          <p:cNvPr id="21" name="Shape 19"/>
          <p:cNvSpPr/>
          <p:nvPr/>
        </p:nvSpPr>
        <p:spPr>
          <a:xfrm>
            <a:off x="6263640" y="4846320"/>
            <a:ext cx="5120640" cy="1280160"/>
          </a:xfrm>
          <a:prstGeom prst="roundRect">
            <a:avLst>
              <a:gd name="adj" fmla="val 4286"/>
            </a:avLst>
          </a:prstGeom>
          <a:solidFill>
            <a:srgbClr val="13294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20"/>
          <p:cNvSpPr/>
          <p:nvPr/>
        </p:nvSpPr>
        <p:spPr>
          <a:xfrm>
            <a:off x="6492240" y="498348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2A65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Six-month scope cap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6492240" y="5321808"/>
            <a:ext cx="466344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0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project timeframe limits the number of unique Trojan families and evasion modules that can be tested.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 &amp; RESOURCES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Six phases across twenty-four weeks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822960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5" name="Shape 3"/>
          <p:cNvSpPr/>
          <p:nvPr/>
        </p:nvSpPr>
        <p:spPr>
          <a:xfrm>
            <a:off x="960120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6" name="Text 4"/>
          <p:cNvSpPr/>
          <p:nvPr/>
        </p:nvSpPr>
        <p:spPr>
          <a:xfrm>
            <a:off x="950976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1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950976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950976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1–4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950976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Air-gapped ESXi + AD setup; EDR &amp; Splunk integration</a:t>
            </a:r>
            <a:endParaRPr lang="en-US" sz="900" dirty="0"/>
          </a:p>
        </p:txBody>
      </p:sp>
      <p:sp>
        <p:nvSpPr>
          <p:cNvPr id="10" name="Shape 8"/>
          <p:cNvSpPr/>
          <p:nvPr/>
        </p:nvSpPr>
        <p:spPr>
          <a:xfrm>
            <a:off x="2624328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1" name="Shape 9"/>
          <p:cNvSpPr/>
          <p:nvPr/>
        </p:nvSpPr>
        <p:spPr>
          <a:xfrm>
            <a:off x="2761488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10"/>
          <p:cNvSpPr/>
          <p:nvPr/>
        </p:nvSpPr>
        <p:spPr>
          <a:xfrm>
            <a:off x="2752344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2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2752344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Algorithmic Testing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2752344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5–8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2752344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5-fold CV on Random Forest, LightGBM, CNN-LSTM</a:t>
            </a:r>
            <a:endParaRPr lang="en-US" sz="900" dirty="0"/>
          </a:p>
        </p:txBody>
      </p:sp>
      <p:sp>
        <p:nvSpPr>
          <p:cNvPr id="16" name="Shape 14"/>
          <p:cNvSpPr/>
          <p:nvPr/>
        </p:nvSpPr>
        <p:spPr>
          <a:xfrm>
            <a:off x="4425696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Shape 15"/>
          <p:cNvSpPr/>
          <p:nvPr/>
        </p:nvSpPr>
        <p:spPr>
          <a:xfrm>
            <a:off x="4562856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8" name="Text 16"/>
          <p:cNvSpPr/>
          <p:nvPr/>
        </p:nvSpPr>
        <p:spPr>
          <a:xfrm>
            <a:off x="4553712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3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4553712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Emulation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4553712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9–12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4553712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Trojan detonations; Atomic Red Team vs EDR</a:t>
            </a:r>
            <a:endParaRPr lang="en-US" sz="900" dirty="0"/>
          </a:p>
        </p:txBody>
      </p:sp>
      <p:sp>
        <p:nvSpPr>
          <p:cNvPr id="22" name="Shape 20"/>
          <p:cNvSpPr/>
          <p:nvPr/>
        </p:nvSpPr>
        <p:spPr>
          <a:xfrm>
            <a:off x="6227064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3" name="Shape 21"/>
          <p:cNvSpPr/>
          <p:nvPr/>
        </p:nvSpPr>
        <p:spPr>
          <a:xfrm>
            <a:off x="6364224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22"/>
          <p:cNvSpPr/>
          <p:nvPr/>
        </p:nvSpPr>
        <p:spPr>
          <a:xfrm>
            <a:off x="6355080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4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6355080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Strain &amp; XAI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6355080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13–16</a:t>
            </a:r>
            <a:endParaRPr lang="en-US" sz="1000" dirty="0"/>
          </a:p>
        </p:txBody>
      </p:sp>
      <p:sp>
        <p:nvSpPr>
          <p:cNvPr id="27" name="Text 25"/>
          <p:cNvSpPr/>
          <p:nvPr/>
        </p:nvSpPr>
        <p:spPr>
          <a:xfrm>
            <a:off x="6355080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Benign-activity FPR testing; SHAP/LIME on alerts</a:t>
            </a:r>
            <a:endParaRPr lang="en-US" sz="900" dirty="0"/>
          </a:p>
        </p:txBody>
      </p:sp>
      <p:sp>
        <p:nvSpPr>
          <p:cNvPr id="28" name="Shape 26"/>
          <p:cNvSpPr/>
          <p:nvPr/>
        </p:nvSpPr>
        <p:spPr>
          <a:xfrm>
            <a:off x="8028432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9" name="Shape 27"/>
          <p:cNvSpPr/>
          <p:nvPr/>
        </p:nvSpPr>
        <p:spPr>
          <a:xfrm>
            <a:off x="8165592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0" name="Text 28"/>
          <p:cNvSpPr/>
          <p:nvPr/>
        </p:nvSpPr>
        <p:spPr>
          <a:xfrm>
            <a:off x="8156448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5</a:t>
            </a:r>
            <a:endParaRPr lang="en-US" sz="900" dirty="0"/>
          </a:p>
        </p:txBody>
      </p:sp>
      <p:sp>
        <p:nvSpPr>
          <p:cNvPr id="31" name="Text 29"/>
          <p:cNvSpPr/>
          <p:nvPr/>
        </p:nvSpPr>
        <p:spPr>
          <a:xfrm>
            <a:off x="8156448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Analysis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8156448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17–20</a:t>
            </a:r>
            <a:endParaRPr lang="en-US" sz="1000" dirty="0"/>
          </a:p>
        </p:txBody>
      </p:sp>
      <p:sp>
        <p:nvSpPr>
          <p:cNvPr id="33" name="Text 31"/>
          <p:cNvSpPr/>
          <p:nvPr/>
        </p:nvSpPr>
        <p:spPr>
          <a:xfrm>
            <a:off x="8156448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MTTD/MTTR correlation; first findings draft</a:t>
            </a:r>
            <a:endParaRPr lang="en-US" sz="900" dirty="0"/>
          </a:p>
        </p:txBody>
      </p:sp>
      <p:sp>
        <p:nvSpPr>
          <p:cNvPr id="34" name="Shape 32"/>
          <p:cNvSpPr/>
          <p:nvPr/>
        </p:nvSpPr>
        <p:spPr>
          <a:xfrm>
            <a:off x="9829800" y="1783080"/>
            <a:ext cx="1673352" cy="2834640"/>
          </a:xfrm>
          <a:prstGeom prst="roundRect">
            <a:avLst>
              <a:gd name="adj" fmla="val 3825"/>
            </a:avLst>
          </a:prstGeom>
          <a:solidFill>
            <a:srgbClr val="F4F6FA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5" name="Shape 33"/>
          <p:cNvSpPr/>
          <p:nvPr/>
        </p:nvSpPr>
        <p:spPr>
          <a:xfrm>
            <a:off x="9966960" y="1965960"/>
            <a:ext cx="1399032" cy="91440"/>
          </a:xfrm>
          <a:prstGeom prst="roundRect">
            <a:avLst>
              <a:gd name="adj" fmla="val 20000"/>
            </a:avLst>
          </a:prstGeom>
          <a:solidFill>
            <a:srgbClr val="E8443D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6" name="Text 34"/>
          <p:cNvSpPr/>
          <p:nvPr/>
        </p:nvSpPr>
        <p:spPr>
          <a:xfrm>
            <a:off x="9957816" y="216712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 6</a:t>
            </a:r>
            <a:endParaRPr lang="en-US" sz="900" dirty="0"/>
          </a:p>
        </p:txBody>
      </p:sp>
      <p:sp>
        <p:nvSpPr>
          <p:cNvPr id="37" name="Text 35"/>
          <p:cNvSpPr/>
          <p:nvPr/>
        </p:nvSpPr>
        <p:spPr>
          <a:xfrm>
            <a:off x="9957816" y="2423160"/>
            <a:ext cx="14173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Finalisation</a:t>
            </a:r>
            <a:endParaRPr lang="en-US" sz="1150" dirty="0"/>
          </a:p>
        </p:txBody>
      </p:sp>
      <p:sp>
        <p:nvSpPr>
          <p:cNvPr id="38" name="Text 36"/>
          <p:cNvSpPr/>
          <p:nvPr/>
        </p:nvSpPr>
        <p:spPr>
          <a:xfrm>
            <a:off x="9957816" y="2990088"/>
            <a:ext cx="141732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6B8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Wks 21–24</a:t>
            </a:r>
            <a:endParaRPr lang="en-US" sz="1000" dirty="0"/>
          </a:p>
        </p:txBody>
      </p:sp>
      <p:sp>
        <p:nvSpPr>
          <p:cNvPr id="39" name="Text 37"/>
          <p:cNvSpPr/>
          <p:nvPr/>
        </p:nvSpPr>
        <p:spPr>
          <a:xfrm>
            <a:off x="9957816" y="3264408"/>
            <a:ext cx="141732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 synthesis; final report</a:t>
            </a:r>
            <a:endParaRPr lang="en-US" sz="900" dirty="0"/>
          </a:p>
        </p:txBody>
      </p:sp>
      <p:sp>
        <p:nvSpPr>
          <p:cNvPr id="40" name="Shape 38"/>
          <p:cNvSpPr/>
          <p:nvPr/>
        </p:nvSpPr>
        <p:spPr>
          <a:xfrm>
            <a:off x="822960" y="4846320"/>
            <a:ext cx="10543032" cy="1051560"/>
          </a:xfrm>
          <a:prstGeom prst="roundRect">
            <a:avLst>
              <a:gd name="adj" fmla="val 6087"/>
            </a:avLst>
          </a:prstGeom>
          <a:solidFill>
            <a:srgbClr val="0B1B33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1" name="Text 39"/>
          <p:cNvSpPr/>
          <p:nvPr/>
        </p:nvSpPr>
        <p:spPr>
          <a:xfrm>
            <a:off x="1005840" y="4965192"/>
            <a:ext cx="31089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kern="0" spc="15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RESOURCES</a:t>
            </a:r>
            <a:endParaRPr lang="en-US" sz="950" dirty="0"/>
          </a:p>
        </p:txBody>
      </p:sp>
      <p:sp>
        <p:nvSpPr>
          <p:cNvPr id="42" name="Text 40"/>
          <p:cNvSpPr/>
          <p:nvPr/>
        </p:nvSpPr>
        <p:spPr>
          <a:xfrm>
            <a:off x="1005840" y="5230368"/>
            <a:ext cx="42976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Air-gapped ESXi hypervisor · Splunk SIEM+SOAR · MITRE Caldera · SHAP/LIME libraries</a:t>
            </a:r>
            <a:endParaRPr lang="en-US" sz="950" dirty="0"/>
          </a:p>
        </p:txBody>
      </p:sp>
      <p:sp>
        <p:nvSpPr>
          <p:cNvPr id="43" name="Shape 41"/>
          <p:cNvSpPr/>
          <p:nvPr/>
        </p:nvSpPr>
        <p:spPr>
          <a:xfrm>
            <a:off x="5440680" y="4983480"/>
            <a:ext cx="0" cy="777240"/>
          </a:xfrm>
          <a:prstGeom prst="line">
            <a:avLst/>
          </a:prstGeom>
          <a:noFill/>
          <a:ln w="12700">
            <a:solidFill>
              <a:srgbClr val="2A3B5C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4" name="Text 42"/>
          <p:cNvSpPr/>
          <p:nvPr/>
        </p:nvSpPr>
        <p:spPr>
          <a:xfrm>
            <a:off x="5669280" y="4965192"/>
            <a:ext cx="5394960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b="1" kern="0" spc="150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 RISK &amp; MITIGATION</a:t>
            </a:r>
            <a:endParaRPr lang="en-US" sz="950" dirty="0"/>
          </a:p>
        </p:txBody>
      </p:sp>
      <p:sp>
        <p:nvSpPr>
          <p:cNvPr id="45" name="Text 43"/>
          <p:cNvSpPr/>
          <p:nvPr/>
        </p:nvSpPr>
        <p:spPr>
          <a:xfrm>
            <a:off x="5669280" y="5230368"/>
            <a:ext cx="55778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950" dirty="0">
                <a:solidFill>
                  <a:srgbClr val="AAB8D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EDR vendor access delay (Med/High) → secure academic licences early in Month 1; backup vendor identified</a:t>
            </a:r>
            <a:endParaRPr lang="en-US" sz="950" dirty="0"/>
          </a:p>
        </p:txBody>
      </p:sp>
      <p:sp>
        <p:nvSpPr>
          <p:cNvPr id="46" name="Text 44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822960" y="457200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B531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822960" y="777240"/>
            <a:ext cx="1051560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1622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IEEE-numbered sources cited throughout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822960" y="1600200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Vectra AI, “What Are Infostealers and How Do They Steal Credentials?,” 2025.</a:t>
            </a:r>
            <a:endParaRPr lang="en-US" sz="1030" dirty="0"/>
          </a:p>
        </p:txBody>
      </p:sp>
      <p:sp>
        <p:nvSpPr>
          <p:cNvPr id="5" name="Text 3"/>
          <p:cNvSpPr/>
          <p:nvPr/>
        </p:nvSpPr>
        <p:spPr>
          <a:xfrm>
            <a:off x="822960" y="2089404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Illumio, “Cybersecurity 101: What is Endpoint Detection &amp; Response?,” 2025.</a:t>
            </a:r>
            <a:endParaRPr lang="en-US" sz="1030" dirty="0"/>
          </a:p>
        </p:txBody>
      </p:sp>
      <p:sp>
        <p:nvSpPr>
          <p:cNvPr id="6" name="Text 4"/>
          <p:cNvSpPr/>
          <p:nvPr/>
        </p:nvSpPr>
        <p:spPr>
          <a:xfrm>
            <a:off x="822960" y="2578608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Kernullist, “Covert Kernel/User Communication Channels on Windows,” 2025.</a:t>
            </a:r>
            <a:endParaRPr lang="en-US" sz="1030" dirty="0"/>
          </a:p>
        </p:txBody>
      </p:sp>
      <p:sp>
        <p:nvSpPr>
          <p:cNvPr id="7" name="Text 5"/>
          <p:cNvSpPr/>
          <p:nvPr/>
        </p:nvSpPr>
        <p:spPr>
          <a:xfrm>
            <a:off x="822960" y="3067812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R. Asthana, “Alert Fatigue in the SOC: 2026 Causes, Costs &amp; Fixes,” 2026.</a:t>
            </a:r>
            <a:endParaRPr lang="en-US" sz="1030" dirty="0"/>
          </a:p>
        </p:txBody>
      </p:sp>
      <p:sp>
        <p:nvSpPr>
          <p:cNvPr id="8" name="Text 6"/>
          <p:cNvSpPr/>
          <p:nvPr/>
        </p:nvSpPr>
        <p:spPr>
          <a:xfrm>
            <a:off x="822960" y="3557016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[5] L. Yang et al., “BODMAS: An Open Dataset for Learning-Based Temporal Analysis of PE Malware,” IEEE SPW, 2021.</a:t>
            </a:r>
            <a:endParaRPr lang="en-US" sz="1030" dirty="0"/>
          </a:p>
        </p:txBody>
      </p:sp>
      <p:sp>
        <p:nvSpPr>
          <p:cNvPr id="9" name="Text 7"/>
          <p:cNvSpPr/>
          <p:nvPr/>
        </p:nvSpPr>
        <p:spPr>
          <a:xfrm>
            <a:off x="822960" y="4046220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A. H. Lashkari, “Datasets,” Canadian Institute for Cybersecurity, 2022.</a:t>
            </a:r>
            <a:endParaRPr lang="en-US" sz="1030" dirty="0"/>
          </a:p>
        </p:txBody>
      </p:sp>
      <p:sp>
        <p:nvSpPr>
          <p:cNvPr id="10" name="Text 8"/>
          <p:cNvSpPr/>
          <p:nvPr/>
        </p:nvSpPr>
        <p:spPr>
          <a:xfrm>
            <a:off x="822960" y="4535424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MITRE Corporation, “Atomic Red Team,” MITRE Engenuity, 2025.</a:t>
            </a:r>
            <a:endParaRPr lang="en-US" sz="1030" dirty="0"/>
          </a:p>
        </p:txBody>
      </p:sp>
      <p:sp>
        <p:nvSpPr>
          <p:cNvPr id="11" name="Text 9"/>
          <p:cNvSpPr/>
          <p:nvPr/>
        </p:nvSpPr>
        <p:spPr>
          <a:xfrm>
            <a:off x="822960" y="5024628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[8] M. T. Ribeiro et al., “‘Why Should I Trust You?’: Explaining the Predictions of Any Classifier,” ACM SIGKDD, 2016.</a:t>
            </a:r>
            <a:endParaRPr lang="en-US" sz="1030" dirty="0"/>
          </a:p>
        </p:txBody>
      </p:sp>
      <p:sp>
        <p:nvSpPr>
          <p:cNvPr id="12" name="Text 10"/>
          <p:cNvSpPr/>
          <p:nvPr/>
        </p:nvSpPr>
        <p:spPr>
          <a:xfrm>
            <a:off x="6323076" y="1600200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Censys, “Exposure Brief: Iranian-Linked Wiper Attack on Global Medtech Firm Stryker,” 2026.</a:t>
            </a:r>
            <a:endParaRPr lang="en-US" sz="1030" dirty="0"/>
          </a:p>
        </p:txBody>
      </p:sp>
      <p:sp>
        <p:nvSpPr>
          <p:cNvPr id="13" name="Text 11"/>
          <p:cNvSpPr/>
          <p:nvPr/>
        </p:nvSpPr>
        <p:spPr>
          <a:xfrm>
            <a:off x="6323076" y="2089404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Constella Intelligence, “2026 Identity Breach Report,” 2026.</a:t>
            </a:r>
            <a:endParaRPr lang="en-US" sz="1030" dirty="0"/>
          </a:p>
        </p:txBody>
      </p:sp>
      <p:sp>
        <p:nvSpPr>
          <p:cNvPr id="14" name="Text 12"/>
          <p:cNvSpPr/>
          <p:nvPr/>
        </p:nvSpPr>
        <p:spPr>
          <a:xfrm>
            <a:off x="6323076" y="2578608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MITRE Engenuity, “2024 MITRE ATT&amp;CK Evaluations: Enterprise,” 2024.</a:t>
            </a:r>
            <a:endParaRPr lang="en-US" sz="1030" dirty="0"/>
          </a:p>
        </p:txBody>
      </p:sp>
      <p:sp>
        <p:nvSpPr>
          <p:cNvPr id="15" name="Text 13"/>
          <p:cNvSpPr/>
          <p:nvPr/>
        </p:nvSpPr>
        <p:spPr>
          <a:xfrm>
            <a:off x="6323076" y="3067812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S. Berrios et al., “Systematic Review: Malware Detection and Classification in Cybersecurity,” Applied Sciences, 2025.</a:t>
            </a:r>
            <a:endParaRPr lang="en-US" sz="1030" dirty="0"/>
          </a:p>
        </p:txBody>
      </p:sp>
      <p:sp>
        <p:nvSpPr>
          <p:cNvPr id="16" name="Text 14"/>
          <p:cNvSpPr/>
          <p:nvPr/>
        </p:nvSpPr>
        <p:spPr>
          <a:xfrm>
            <a:off x="6323076" y="3557016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 European Union, “Directive (EU) 2022/2555 (NIS2 Directive),” 2022.</a:t>
            </a:r>
            <a:endParaRPr lang="en-US" sz="1030" dirty="0"/>
          </a:p>
        </p:txBody>
      </p:sp>
      <p:sp>
        <p:nvSpPr>
          <p:cNvPr id="17" name="Text 15"/>
          <p:cNvSpPr/>
          <p:nvPr/>
        </p:nvSpPr>
        <p:spPr>
          <a:xfrm>
            <a:off x="6323076" y="4046220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RJ Wave Publications, “Cybersecurity Automation Using SOAR,” 2025.</a:t>
            </a:r>
            <a:endParaRPr lang="en-US" sz="1030" dirty="0"/>
          </a:p>
        </p:txBody>
      </p:sp>
      <p:sp>
        <p:nvSpPr>
          <p:cNvPr id="18" name="Text 16"/>
          <p:cNvSpPr/>
          <p:nvPr/>
        </p:nvSpPr>
        <p:spPr>
          <a:xfrm>
            <a:off x="6323076" y="4535424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[15] Council of Professors and Heads of Computing, “Cybersecurity Principles and Learning Outcomes,” CPHC, 2021.</a:t>
            </a:r>
            <a:endParaRPr lang="en-US" sz="1030" dirty="0"/>
          </a:p>
        </p:txBody>
      </p:sp>
      <p:sp>
        <p:nvSpPr>
          <p:cNvPr id="19" name="Text 17"/>
          <p:cNvSpPr/>
          <p:nvPr/>
        </p:nvSpPr>
        <p:spPr>
          <a:xfrm>
            <a:off x="6323076" y="5024628"/>
            <a:ext cx="5042916" cy="48920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08000"/>
              </a:lnSpc>
              <a:buNone/>
            </a:pPr>
            <a:r>
              <a:rPr lang="en-US" sz="1030" dirty="0">
                <a:solidFill>
                  <a:srgbClr val="1622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[16] National Institute of Standards and Technology, “Guidelines for Media Sanitization,” NIST SP 800-88 Rev. 1, 2014.</a:t>
            </a:r>
            <a:endParaRPr lang="en-US" sz="1030" dirty="0"/>
          </a:p>
        </p:txBody>
      </p:sp>
      <p:sp>
        <p:nvSpPr>
          <p:cNvPr id="20" name="Text 18"/>
          <p:cNvSpPr/>
          <p:nvPr/>
        </p:nvSpPr>
        <p:spPr>
          <a:xfrm>
            <a:off x="11365992" y="6355080"/>
            <a:ext cx="548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A5B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B1B3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2743200" y="-2743200"/>
            <a:ext cx="6400800" cy="6400800"/>
          </a:xfrm>
          <a:prstGeom prst="ellipse">
            <a:avLst/>
          </a:prstGeom>
          <a:solidFill>
            <a:srgbClr val="13294B">
              <a:alpha val="65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" name="Shape 1"/>
          <p:cNvSpPr/>
          <p:nvPr/>
        </p:nvSpPr>
        <p:spPr>
          <a:xfrm>
            <a:off x="9601200" y="4114800"/>
            <a:ext cx="4572000" cy="4572000"/>
          </a:xfrm>
          <a:prstGeom prst="ellipse">
            <a:avLst/>
          </a:prstGeom>
          <a:solidFill>
            <a:srgbClr val="E8443D">
              <a:alpha val="18000"/>
            </a:srgbClr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4" name="Text 2"/>
          <p:cNvSpPr/>
          <p:nvPr/>
        </p:nvSpPr>
        <p:spPr>
          <a:xfrm>
            <a:off x="822960" y="2468880"/>
            <a:ext cx="10515600" cy="1280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Detection that holds. Analysts that don't burn out.</a:t>
            </a:r>
            <a:endParaRPr lang="en-US" sz="3400" dirty="0"/>
          </a:p>
        </p:txBody>
      </p:sp>
      <p:sp>
        <p:nvSpPr>
          <p:cNvPr id="5" name="Text 3"/>
          <p:cNvSpPr/>
          <p:nvPr/>
        </p:nvSpPr>
        <p:spPr>
          <a:xfrm>
            <a:off x="822960" y="3657600"/>
            <a:ext cx="10515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CFE0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Thank you — questions welcome.</a:t>
            </a:r>
            <a:endParaRPr lang="en-US" sz="1600" dirty="0"/>
          </a:p>
        </p:txBody>
      </p:sp>
      <p:sp>
        <p:nvSpPr>
          <p:cNvPr id="6" name="Text 4"/>
          <p:cNvSpPr/>
          <p:nvPr/>
        </p:nvSpPr>
        <p:spPr>
          <a:xfrm>
            <a:off x="822960" y="6217920"/>
            <a:ext cx="10515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6B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  ·  ACFA7004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1332</Words>
  <Application>Microsoft Office PowerPoint</Application>
  <PresentationFormat>Widescreen</PresentationFormat>
  <Paragraphs>208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Rajul Gupta (2523934)</cp:lastModifiedBy>
  <cp:revision>2</cp:revision>
  <dcterms:created xsi:type="dcterms:W3CDTF">2026-08-06T13:41:41Z</dcterms:created>
  <dcterms:modified xsi:type="dcterms:W3CDTF">2026-08-06T14:19:02Z</dcterms:modified>
</cp:coreProperties>
</file>