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67" r:id="rId2"/>
    <p:sldId id="256" r:id="rId3"/>
    <p:sldId id="257" r:id="rId4"/>
    <p:sldId id="258" r:id="rId5"/>
    <p:sldId id="259" r:id="rId6"/>
    <p:sldId id="260" r:id="rId7"/>
    <p:sldId id="261" r:id="rId8"/>
    <p:sldId id="262" r:id="rId9"/>
    <p:sldId id="263" r:id="rId10"/>
    <p:sldId id="264" r:id="rId11"/>
    <p:sldId id="265" r:id="rId12"/>
    <p:sldId id="266" r:id="rId13"/>
    <p:sldId id="268" r:id="rId1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D45177-E62A-70E3-7410-6E086AF1F048}" v="41" dt="2026-02-15T21:29:37.6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7779" autoAdjust="0"/>
  </p:normalViewPr>
  <p:slideViewPr>
    <p:cSldViewPr snapToGrid="0" snapToObjects="1">
      <p:cViewPr varScale="1">
        <p:scale>
          <a:sx n="60" d="100"/>
          <a:sy n="60" d="100"/>
        </p:scale>
        <p:origin x="1460" y="48"/>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B66703-1CD0-4806-95DA-97BDCF2BF9F2}"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53709848-2AFB-44C1-B341-B54C488648AE}">
      <dgm:prSet/>
      <dgm:spPr/>
      <dgm:t>
        <a:bodyPr/>
        <a:lstStyle/>
        <a:p>
          <a:r>
            <a:rPr lang="en-GB" dirty="0"/>
            <a:t>In the UK, income, ethnicity and geographic health disparities are still very high.</a:t>
          </a:r>
          <a:endParaRPr lang="en-US" dirty="0"/>
        </a:p>
      </dgm:t>
    </dgm:pt>
    <dgm:pt modelId="{7F2C41EE-378D-4FD3-AE58-F7CD0497F99D}" type="parTrans" cxnId="{A4715558-3D5D-4F7F-89AC-177A2CF5E2BB}">
      <dgm:prSet/>
      <dgm:spPr/>
      <dgm:t>
        <a:bodyPr/>
        <a:lstStyle/>
        <a:p>
          <a:endParaRPr lang="en-US"/>
        </a:p>
      </dgm:t>
    </dgm:pt>
    <dgm:pt modelId="{C75F1B4D-47A0-4DDF-A1DA-708B27106D90}" type="sibTrans" cxnId="{A4715558-3D5D-4F7F-89AC-177A2CF5E2BB}">
      <dgm:prSet/>
      <dgm:spPr/>
      <dgm:t>
        <a:bodyPr/>
        <a:lstStyle/>
        <a:p>
          <a:endParaRPr lang="en-US"/>
        </a:p>
      </dgm:t>
    </dgm:pt>
    <dgm:pt modelId="{A966E2BE-2B40-438A-BC63-416133677572}">
      <dgm:prSet/>
      <dgm:spPr/>
      <dgm:t>
        <a:bodyPr/>
        <a:lstStyle/>
        <a:p>
          <a:r>
            <a:rPr lang="en-GB" dirty="0"/>
            <a:t>SDG 3 focuses on equal access to preventive programmes and health services.</a:t>
          </a:r>
          <a:endParaRPr lang="en-US" dirty="0"/>
        </a:p>
      </dgm:t>
    </dgm:pt>
    <dgm:pt modelId="{7A5B6BE8-3173-4BBC-B264-DFDE42563CBF}" type="parTrans" cxnId="{0F4ED3A0-A294-411A-AB03-10953AE5E39F}">
      <dgm:prSet/>
      <dgm:spPr/>
      <dgm:t>
        <a:bodyPr/>
        <a:lstStyle/>
        <a:p>
          <a:endParaRPr lang="en-US"/>
        </a:p>
      </dgm:t>
    </dgm:pt>
    <dgm:pt modelId="{4A96B825-1DC9-4BA6-8D6B-AD3F6F041FE5}" type="sibTrans" cxnId="{0F4ED3A0-A294-411A-AB03-10953AE5E39F}">
      <dgm:prSet/>
      <dgm:spPr/>
      <dgm:t>
        <a:bodyPr/>
        <a:lstStyle/>
        <a:p>
          <a:endParaRPr lang="en-US"/>
        </a:p>
      </dgm:t>
    </dgm:pt>
    <dgm:pt modelId="{077378F2-A23E-4D20-A388-9F4B4267E377}">
      <dgm:prSet/>
      <dgm:spPr/>
      <dgm:t>
        <a:bodyPr/>
        <a:lstStyle/>
        <a:p>
          <a:r>
            <a:rPr lang="en-GB" dirty="0"/>
            <a:t>Digital exclusion is a problem that prevents people from accessing preventive health programmes.</a:t>
          </a:r>
          <a:endParaRPr lang="en-US" dirty="0"/>
        </a:p>
      </dgm:t>
    </dgm:pt>
    <dgm:pt modelId="{85672361-442F-47EE-8D65-FD0F15ECB873}" type="parTrans" cxnId="{FAF8B0DD-9B01-4196-B0FA-FE3C8FF6E11F}">
      <dgm:prSet/>
      <dgm:spPr/>
      <dgm:t>
        <a:bodyPr/>
        <a:lstStyle/>
        <a:p>
          <a:endParaRPr lang="en-US"/>
        </a:p>
      </dgm:t>
    </dgm:pt>
    <dgm:pt modelId="{FCE8CD4C-4FFF-43A1-9AA1-F177A6759F15}" type="sibTrans" cxnId="{FAF8B0DD-9B01-4196-B0FA-FE3C8FF6E11F}">
      <dgm:prSet/>
      <dgm:spPr/>
      <dgm:t>
        <a:bodyPr/>
        <a:lstStyle/>
        <a:p>
          <a:endParaRPr lang="en-US"/>
        </a:p>
      </dgm:t>
    </dgm:pt>
    <dgm:pt modelId="{BF4F0397-829E-4DCC-9D60-BA87456BEBD3}">
      <dgm:prSet/>
      <dgm:spPr/>
      <dgm:t>
        <a:bodyPr/>
        <a:lstStyle/>
        <a:p>
          <a:r>
            <a:rPr lang="en-GB" dirty="0"/>
            <a:t>The UK policy focuses on lessening the disparity by working on specific interventions (House of Commons Library, 2020).</a:t>
          </a:r>
          <a:endParaRPr lang="en-US" dirty="0"/>
        </a:p>
      </dgm:t>
    </dgm:pt>
    <dgm:pt modelId="{25FDFF90-3D09-4A9C-B6AF-C0A9C41CDB77}" type="parTrans" cxnId="{A9C01D27-8321-462B-838D-D83FA3F30492}">
      <dgm:prSet/>
      <dgm:spPr/>
      <dgm:t>
        <a:bodyPr/>
        <a:lstStyle/>
        <a:p>
          <a:endParaRPr lang="en-US"/>
        </a:p>
      </dgm:t>
    </dgm:pt>
    <dgm:pt modelId="{CF0A0FFC-C197-4472-A28A-45D9685A1EEC}" type="sibTrans" cxnId="{A9C01D27-8321-462B-838D-D83FA3F30492}">
      <dgm:prSet/>
      <dgm:spPr/>
      <dgm:t>
        <a:bodyPr/>
        <a:lstStyle/>
        <a:p>
          <a:endParaRPr lang="en-US"/>
        </a:p>
      </dgm:t>
    </dgm:pt>
    <dgm:pt modelId="{5834AC50-A215-4416-A95A-04E5D883B7D4}">
      <dgm:prSet/>
      <dgm:spPr/>
      <dgm:t>
        <a:bodyPr/>
        <a:lstStyle/>
        <a:p>
          <a:r>
            <a:rPr lang="en-GB" dirty="0"/>
            <a:t>The equity agenda enhances the sustainability and efficiency of health services.</a:t>
          </a:r>
          <a:endParaRPr lang="en-US" dirty="0"/>
        </a:p>
      </dgm:t>
    </dgm:pt>
    <dgm:pt modelId="{1E33E12F-359C-4ADA-8795-56CBDE41EC0B}" type="parTrans" cxnId="{F33A297C-E043-455E-9512-D1C37E7EC266}">
      <dgm:prSet/>
      <dgm:spPr/>
      <dgm:t>
        <a:bodyPr/>
        <a:lstStyle/>
        <a:p>
          <a:endParaRPr lang="en-US"/>
        </a:p>
      </dgm:t>
    </dgm:pt>
    <dgm:pt modelId="{0CF03BA0-D0BB-4BFD-9935-E6881BF3F01E}" type="sibTrans" cxnId="{F33A297C-E043-455E-9512-D1C37E7EC266}">
      <dgm:prSet/>
      <dgm:spPr/>
      <dgm:t>
        <a:bodyPr/>
        <a:lstStyle/>
        <a:p>
          <a:endParaRPr lang="en-US"/>
        </a:p>
      </dgm:t>
    </dgm:pt>
    <dgm:pt modelId="{28A3B251-2B07-44AF-8030-C0F323DDF20D}" type="pres">
      <dgm:prSet presAssocID="{11B66703-1CD0-4806-95DA-97BDCF2BF9F2}" presName="outerComposite" presStyleCnt="0">
        <dgm:presLayoutVars>
          <dgm:chMax val="5"/>
          <dgm:dir/>
          <dgm:resizeHandles val="exact"/>
        </dgm:presLayoutVars>
      </dgm:prSet>
      <dgm:spPr/>
    </dgm:pt>
    <dgm:pt modelId="{692723B7-80F3-4F99-A533-348DBBFC2A01}" type="pres">
      <dgm:prSet presAssocID="{11B66703-1CD0-4806-95DA-97BDCF2BF9F2}" presName="dummyMaxCanvas" presStyleCnt="0">
        <dgm:presLayoutVars/>
      </dgm:prSet>
      <dgm:spPr/>
    </dgm:pt>
    <dgm:pt modelId="{7DC2DB09-92A8-4A0C-9B82-31322C5B7237}" type="pres">
      <dgm:prSet presAssocID="{11B66703-1CD0-4806-95DA-97BDCF2BF9F2}" presName="FiveNodes_1" presStyleLbl="node1" presStyleIdx="0" presStyleCnt="5">
        <dgm:presLayoutVars>
          <dgm:bulletEnabled val="1"/>
        </dgm:presLayoutVars>
      </dgm:prSet>
      <dgm:spPr/>
    </dgm:pt>
    <dgm:pt modelId="{E911F070-D714-4E35-AFE0-9D138647D843}" type="pres">
      <dgm:prSet presAssocID="{11B66703-1CD0-4806-95DA-97BDCF2BF9F2}" presName="FiveNodes_2" presStyleLbl="node1" presStyleIdx="1" presStyleCnt="5">
        <dgm:presLayoutVars>
          <dgm:bulletEnabled val="1"/>
        </dgm:presLayoutVars>
      </dgm:prSet>
      <dgm:spPr/>
    </dgm:pt>
    <dgm:pt modelId="{D5CB2E5F-53BA-4EDC-9982-3397D1C0E2A8}" type="pres">
      <dgm:prSet presAssocID="{11B66703-1CD0-4806-95DA-97BDCF2BF9F2}" presName="FiveNodes_3" presStyleLbl="node1" presStyleIdx="2" presStyleCnt="5">
        <dgm:presLayoutVars>
          <dgm:bulletEnabled val="1"/>
        </dgm:presLayoutVars>
      </dgm:prSet>
      <dgm:spPr/>
    </dgm:pt>
    <dgm:pt modelId="{2D39CBB8-0F14-40C1-8554-F238AD64CC87}" type="pres">
      <dgm:prSet presAssocID="{11B66703-1CD0-4806-95DA-97BDCF2BF9F2}" presName="FiveNodes_4" presStyleLbl="node1" presStyleIdx="3" presStyleCnt="5">
        <dgm:presLayoutVars>
          <dgm:bulletEnabled val="1"/>
        </dgm:presLayoutVars>
      </dgm:prSet>
      <dgm:spPr/>
    </dgm:pt>
    <dgm:pt modelId="{441D43C0-AC90-4556-9056-29113034A59A}" type="pres">
      <dgm:prSet presAssocID="{11B66703-1CD0-4806-95DA-97BDCF2BF9F2}" presName="FiveNodes_5" presStyleLbl="node1" presStyleIdx="4" presStyleCnt="5">
        <dgm:presLayoutVars>
          <dgm:bulletEnabled val="1"/>
        </dgm:presLayoutVars>
      </dgm:prSet>
      <dgm:spPr/>
    </dgm:pt>
    <dgm:pt modelId="{906DCBC6-D5A1-49D3-B4B1-31ECA2295695}" type="pres">
      <dgm:prSet presAssocID="{11B66703-1CD0-4806-95DA-97BDCF2BF9F2}" presName="FiveConn_1-2" presStyleLbl="fgAccFollowNode1" presStyleIdx="0" presStyleCnt="4">
        <dgm:presLayoutVars>
          <dgm:bulletEnabled val="1"/>
        </dgm:presLayoutVars>
      </dgm:prSet>
      <dgm:spPr/>
    </dgm:pt>
    <dgm:pt modelId="{C3FF12C3-FAE8-482B-84DE-0F4AACD8AC8A}" type="pres">
      <dgm:prSet presAssocID="{11B66703-1CD0-4806-95DA-97BDCF2BF9F2}" presName="FiveConn_2-3" presStyleLbl="fgAccFollowNode1" presStyleIdx="1" presStyleCnt="4">
        <dgm:presLayoutVars>
          <dgm:bulletEnabled val="1"/>
        </dgm:presLayoutVars>
      </dgm:prSet>
      <dgm:spPr/>
    </dgm:pt>
    <dgm:pt modelId="{DF814B2A-728C-40BF-B1DE-066A4F8E42B8}" type="pres">
      <dgm:prSet presAssocID="{11B66703-1CD0-4806-95DA-97BDCF2BF9F2}" presName="FiveConn_3-4" presStyleLbl="fgAccFollowNode1" presStyleIdx="2" presStyleCnt="4">
        <dgm:presLayoutVars>
          <dgm:bulletEnabled val="1"/>
        </dgm:presLayoutVars>
      </dgm:prSet>
      <dgm:spPr/>
    </dgm:pt>
    <dgm:pt modelId="{E23D05E3-3C9F-4905-926C-F672576EA681}" type="pres">
      <dgm:prSet presAssocID="{11B66703-1CD0-4806-95DA-97BDCF2BF9F2}" presName="FiveConn_4-5" presStyleLbl="fgAccFollowNode1" presStyleIdx="3" presStyleCnt="4">
        <dgm:presLayoutVars>
          <dgm:bulletEnabled val="1"/>
        </dgm:presLayoutVars>
      </dgm:prSet>
      <dgm:spPr/>
    </dgm:pt>
    <dgm:pt modelId="{D7F7A73F-4B2C-4B1C-BFC9-0FCCBD4A34FA}" type="pres">
      <dgm:prSet presAssocID="{11B66703-1CD0-4806-95DA-97BDCF2BF9F2}" presName="FiveNodes_1_text" presStyleLbl="node1" presStyleIdx="4" presStyleCnt="5">
        <dgm:presLayoutVars>
          <dgm:bulletEnabled val="1"/>
        </dgm:presLayoutVars>
      </dgm:prSet>
      <dgm:spPr/>
    </dgm:pt>
    <dgm:pt modelId="{7A68E4D5-D995-44F6-9208-148712039D2F}" type="pres">
      <dgm:prSet presAssocID="{11B66703-1CD0-4806-95DA-97BDCF2BF9F2}" presName="FiveNodes_2_text" presStyleLbl="node1" presStyleIdx="4" presStyleCnt="5">
        <dgm:presLayoutVars>
          <dgm:bulletEnabled val="1"/>
        </dgm:presLayoutVars>
      </dgm:prSet>
      <dgm:spPr/>
    </dgm:pt>
    <dgm:pt modelId="{9F942E58-EB44-415E-B028-06A1744121A8}" type="pres">
      <dgm:prSet presAssocID="{11B66703-1CD0-4806-95DA-97BDCF2BF9F2}" presName="FiveNodes_3_text" presStyleLbl="node1" presStyleIdx="4" presStyleCnt="5">
        <dgm:presLayoutVars>
          <dgm:bulletEnabled val="1"/>
        </dgm:presLayoutVars>
      </dgm:prSet>
      <dgm:spPr/>
    </dgm:pt>
    <dgm:pt modelId="{94220D86-B25B-479C-8514-00419D4B2403}" type="pres">
      <dgm:prSet presAssocID="{11B66703-1CD0-4806-95DA-97BDCF2BF9F2}" presName="FiveNodes_4_text" presStyleLbl="node1" presStyleIdx="4" presStyleCnt="5">
        <dgm:presLayoutVars>
          <dgm:bulletEnabled val="1"/>
        </dgm:presLayoutVars>
      </dgm:prSet>
      <dgm:spPr/>
    </dgm:pt>
    <dgm:pt modelId="{CE4F2420-47E8-415F-9687-3A9A5020E2B3}" type="pres">
      <dgm:prSet presAssocID="{11B66703-1CD0-4806-95DA-97BDCF2BF9F2}" presName="FiveNodes_5_text" presStyleLbl="node1" presStyleIdx="4" presStyleCnt="5">
        <dgm:presLayoutVars>
          <dgm:bulletEnabled val="1"/>
        </dgm:presLayoutVars>
      </dgm:prSet>
      <dgm:spPr/>
    </dgm:pt>
  </dgm:ptLst>
  <dgm:cxnLst>
    <dgm:cxn modelId="{D02E180A-4FE8-4F45-94E4-4A628C8AD100}" type="presOf" srcId="{077378F2-A23E-4D20-A388-9F4B4267E377}" destId="{9F942E58-EB44-415E-B028-06A1744121A8}" srcOrd="1" destOrd="0" presId="urn:microsoft.com/office/officeart/2005/8/layout/vProcess5"/>
    <dgm:cxn modelId="{E18BC214-BF22-4BF3-802A-A9A627398477}" type="presOf" srcId="{53709848-2AFB-44C1-B341-B54C488648AE}" destId="{7DC2DB09-92A8-4A0C-9B82-31322C5B7237}" srcOrd="0" destOrd="0" presId="urn:microsoft.com/office/officeart/2005/8/layout/vProcess5"/>
    <dgm:cxn modelId="{E734A219-99FC-45A5-B9ED-85CDA20A11A7}" type="presOf" srcId="{BF4F0397-829E-4DCC-9D60-BA87456BEBD3}" destId="{94220D86-B25B-479C-8514-00419D4B2403}" srcOrd="1" destOrd="0" presId="urn:microsoft.com/office/officeart/2005/8/layout/vProcess5"/>
    <dgm:cxn modelId="{A9C01D27-8321-462B-838D-D83FA3F30492}" srcId="{11B66703-1CD0-4806-95DA-97BDCF2BF9F2}" destId="{BF4F0397-829E-4DCC-9D60-BA87456BEBD3}" srcOrd="3" destOrd="0" parTransId="{25FDFF90-3D09-4A9C-B6AF-C0A9C41CDB77}" sibTransId="{CF0A0FFC-C197-4472-A28A-45D9685A1EEC}"/>
    <dgm:cxn modelId="{D9991C2B-7C13-49EA-BFD8-446F5C99F4C5}" type="presOf" srcId="{A966E2BE-2B40-438A-BC63-416133677572}" destId="{7A68E4D5-D995-44F6-9208-148712039D2F}" srcOrd="1" destOrd="0" presId="urn:microsoft.com/office/officeart/2005/8/layout/vProcess5"/>
    <dgm:cxn modelId="{A494CE37-F321-4189-89F6-6A17C714F473}" type="presOf" srcId="{A966E2BE-2B40-438A-BC63-416133677572}" destId="{E911F070-D714-4E35-AFE0-9D138647D843}" srcOrd="0" destOrd="0" presId="urn:microsoft.com/office/officeart/2005/8/layout/vProcess5"/>
    <dgm:cxn modelId="{96C6AB3C-3F8F-4CDF-9C9B-E1E0F7462EC5}" type="presOf" srcId="{11B66703-1CD0-4806-95DA-97BDCF2BF9F2}" destId="{28A3B251-2B07-44AF-8030-C0F323DDF20D}" srcOrd="0" destOrd="0" presId="urn:microsoft.com/office/officeart/2005/8/layout/vProcess5"/>
    <dgm:cxn modelId="{C02A4845-ECBA-4050-9500-5CA69437EB07}" type="presOf" srcId="{5834AC50-A215-4416-A95A-04E5D883B7D4}" destId="{CE4F2420-47E8-415F-9687-3A9A5020E2B3}" srcOrd="1" destOrd="0" presId="urn:microsoft.com/office/officeart/2005/8/layout/vProcess5"/>
    <dgm:cxn modelId="{395AF56C-177E-4884-B66E-B114A33F1808}" type="presOf" srcId="{C75F1B4D-47A0-4DDF-A1DA-708B27106D90}" destId="{906DCBC6-D5A1-49D3-B4B1-31ECA2295695}" srcOrd="0" destOrd="0" presId="urn:microsoft.com/office/officeart/2005/8/layout/vProcess5"/>
    <dgm:cxn modelId="{A4715558-3D5D-4F7F-89AC-177A2CF5E2BB}" srcId="{11B66703-1CD0-4806-95DA-97BDCF2BF9F2}" destId="{53709848-2AFB-44C1-B341-B54C488648AE}" srcOrd="0" destOrd="0" parTransId="{7F2C41EE-378D-4FD3-AE58-F7CD0497F99D}" sibTransId="{C75F1B4D-47A0-4DDF-A1DA-708B27106D90}"/>
    <dgm:cxn modelId="{F33A297C-E043-455E-9512-D1C37E7EC266}" srcId="{11B66703-1CD0-4806-95DA-97BDCF2BF9F2}" destId="{5834AC50-A215-4416-A95A-04E5D883B7D4}" srcOrd="4" destOrd="0" parTransId="{1E33E12F-359C-4ADA-8795-56CBDE41EC0B}" sibTransId="{0CF03BA0-D0BB-4BFD-9935-E6881BF3F01E}"/>
    <dgm:cxn modelId="{548A3B90-B3ED-49AD-98B2-1650325C6B44}" type="presOf" srcId="{CF0A0FFC-C197-4472-A28A-45D9685A1EEC}" destId="{E23D05E3-3C9F-4905-926C-F672576EA681}" srcOrd="0" destOrd="0" presId="urn:microsoft.com/office/officeart/2005/8/layout/vProcess5"/>
    <dgm:cxn modelId="{23A9DD95-5958-4D72-8E8F-1A70CDF86968}" type="presOf" srcId="{5834AC50-A215-4416-A95A-04E5D883B7D4}" destId="{441D43C0-AC90-4556-9056-29113034A59A}" srcOrd="0" destOrd="0" presId="urn:microsoft.com/office/officeart/2005/8/layout/vProcess5"/>
    <dgm:cxn modelId="{0F4ED3A0-A294-411A-AB03-10953AE5E39F}" srcId="{11B66703-1CD0-4806-95DA-97BDCF2BF9F2}" destId="{A966E2BE-2B40-438A-BC63-416133677572}" srcOrd="1" destOrd="0" parTransId="{7A5B6BE8-3173-4BBC-B264-DFDE42563CBF}" sibTransId="{4A96B825-1DC9-4BA6-8D6B-AD3F6F041FE5}"/>
    <dgm:cxn modelId="{C727CFA4-0FA2-4827-A730-67E6118DF7BC}" type="presOf" srcId="{4A96B825-1DC9-4BA6-8D6B-AD3F6F041FE5}" destId="{C3FF12C3-FAE8-482B-84DE-0F4AACD8AC8A}" srcOrd="0" destOrd="0" presId="urn:microsoft.com/office/officeart/2005/8/layout/vProcess5"/>
    <dgm:cxn modelId="{211A9EA7-C512-4792-965F-0B02181E310D}" type="presOf" srcId="{BF4F0397-829E-4DCC-9D60-BA87456BEBD3}" destId="{2D39CBB8-0F14-40C1-8554-F238AD64CC87}" srcOrd="0" destOrd="0" presId="urn:microsoft.com/office/officeart/2005/8/layout/vProcess5"/>
    <dgm:cxn modelId="{0B5486C0-0224-41A6-A8C8-7CD785DEB469}" type="presOf" srcId="{FCE8CD4C-4FFF-43A1-9AA1-F177A6759F15}" destId="{DF814B2A-728C-40BF-B1DE-066A4F8E42B8}" srcOrd="0" destOrd="0" presId="urn:microsoft.com/office/officeart/2005/8/layout/vProcess5"/>
    <dgm:cxn modelId="{FAF8B0DD-9B01-4196-B0FA-FE3C8FF6E11F}" srcId="{11B66703-1CD0-4806-95DA-97BDCF2BF9F2}" destId="{077378F2-A23E-4D20-A388-9F4B4267E377}" srcOrd="2" destOrd="0" parTransId="{85672361-442F-47EE-8D65-FD0F15ECB873}" sibTransId="{FCE8CD4C-4FFF-43A1-9AA1-F177A6759F15}"/>
    <dgm:cxn modelId="{1AF9DEE7-A2DB-40EA-BD73-1072B0DECA2B}" type="presOf" srcId="{077378F2-A23E-4D20-A388-9F4B4267E377}" destId="{D5CB2E5F-53BA-4EDC-9982-3397D1C0E2A8}" srcOrd="0" destOrd="0" presId="urn:microsoft.com/office/officeart/2005/8/layout/vProcess5"/>
    <dgm:cxn modelId="{B06162F8-0001-4C09-A0B1-AE43EB3BA99F}" type="presOf" srcId="{53709848-2AFB-44C1-B341-B54C488648AE}" destId="{D7F7A73F-4B2C-4B1C-BFC9-0FCCBD4A34FA}" srcOrd="1" destOrd="0" presId="urn:microsoft.com/office/officeart/2005/8/layout/vProcess5"/>
    <dgm:cxn modelId="{86B9696B-B1E6-47BA-B1C6-0FE61CDF2D51}" type="presParOf" srcId="{28A3B251-2B07-44AF-8030-C0F323DDF20D}" destId="{692723B7-80F3-4F99-A533-348DBBFC2A01}" srcOrd="0" destOrd="0" presId="urn:microsoft.com/office/officeart/2005/8/layout/vProcess5"/>
    <dgm:cxn modelId="{021DE200-9ED8-4510-B6B8-D49067976E48}" type="presParOf" srcId="{28A3B251-2B07-44AF-8030-C0F323DDF20D}" destId="{7DC2DB09-92A8-4A0C-9B82-31322C5B7237}" srcOrd="1" destOrd="0" presId="urn:microsoft.com/office/officeart/2005/8/layout/vProcess5"/>
    <dgm:cxn modelId="{CD3FEF92-87AB-44BE-9284-F08720C3DFB0}" type="presParOf" srcId="{28A3B251-2B07-44AF-8030-C0F323DDF20D}" destId="{E911F070-D714-4E35-AFE0-9D138647D843}" srcOrd="2" destOrd="0" presId="urn:microsoft.com/office/officeart/2005/8/layout/vProcess5"/>
    <dgm:cxn modelId="{CFA784F8-89FB-414F-B332-B61CB4C51AEA}" type="presParOf" srcId="{28A3B251-2B07-44AF-8030-C0F323DDF20D}" destId="{D5CB2E5F-53BA-4EDC-9982-3397D1C0E2A8}" srcOrd="3" destOrd="0" presId="urn:microsoft.com/office/officeart/2005/8/layout/vProcess5"/>
    <dgm:cxn modelId="{CC03CC6A-4E8E-4C6A-9F18-1A0853C9A691}" type="presParOf" srcId="{28A3B251-2B07-44AF-8030-C0F323DDF20D}" destId="{2D39CBB8-0F14-40C1-8554-F238AD64CC87}" srcOrd="4" destOrd="0" presId="urn:microsoft.com/office/officeart/2005/8/layout/vProcess5"/>
    <dgm:cxn modelId="{B1A0E8A7-FC24-4E21-B867-86F80D627FAD}" type="presParOf" srcId="{28A3B251-2B07-44AF-8030-C0F323DDF20D}" destId="{441D43C0-AC90-4556-9056-29113034A59A}" srcOrd="5" destOrd="0" presId="urn:microsoft.com/office/officeart/2005/8/layout/vProcess5"/>
    <dgm:cxn modelId="{91378382-A5BB-4E89-9234-C8900E81589A}" type="presParOf" srcId="{28A3B251-2B07-44AF-8030-C0F323DDF20D}" destId="{906DCBC6-D5A1-49D3-B4B1-31ECA2295695}" srcOrd="6" destOrd="0" presId="urn:microsoft.com/office/officeart/2005/8/layout/vProcess5"/>
    <dgm:cxn modelId="{AFC90804-27A8-4BD5-AE2F-3EA1C6465564}" type="presParOf" srcId="{28A3B251-2B07-44AF-8030-C0F323DDF20D}" destId="{C3FF12C3-FAE8-482B-84DE-0F4AACD8AC8A}" srcOrd="7" destOrd="0" presId="urn:microsoft.com/office/officeart/2005/8/layout/vProcess5"/>
    <dgm:cxn modelId="{165ACD05-DA46-4127-AB70-187892A833E4}" type="presParOf" srcId="{28A3B251-2B07-44AF-8030-C0F323DDF20D}" destId="{DF814B2A-728C-40BF-B1DE-066A4F8E42B8}" srcOrd="8" destOrd="0" presId="urn:microsoft.com/office/officeart/2005/8/layout/vProcess5"/>
    <dgm:cxn modelId="{E6573A39-08F8-4CF6-BF90-9DECC7D7BF6F}" type="presParOf" srcId="{28A3B251-2B07-44AF-8030-C0F323DDF20D}" destId="{E23D05E3-3C9F-4905-926C-F672576EA681}" srcOrd="9" destOrd="0" presId="urn:microsoft.com/office/officeart/2005/8/layout/vProcess5"/>
    <dgm:cxn modelId="{9309C85F-3018-4ED1-BC79-35BE5C88B1B5}" type="presParOf" srcId="{28A3B251-2B07-44AF-8030-C0F323DDF20D}" destId="{D7F7A73F-4B2C-4B1C-BFC9-0FCCBD4A34FA}" srcOrd="10" destOrd="0" presId="urn:microsoft.com/office/officeart/2005/8/layout/vProcess5"/>
    <dgm:cxn modelId="{E9C0EAE5-E7AF-4DA7-A5E1-0FCF950A25AE}" type="presParOf" srcId="{28A3B251-2B07-44AF-8030-C0F323DDF20D}" destId="{7A68E4D5-D995-44F6-9208-148712039D2F}" srcOrd="11" destOrd="0" presId="urn:microsoft.com/office/officeart/2005/8/layout/vProcess5"/>
    <dgm:cxn modelId="{FA5FCCD9-E799-44CF-A032-893099DC6775}" type="presParOf" srcId="{28A3B251-2B07-44AF-8030-C0F323DDF20D}" destId="{9F942E58-EB44-415E-B028-06A1744121A8}" srcOrd="12" destOrd="0" presId="urn:microsoft.com/office/officeart/2005/8/layout/vProcess5"/>
    <dgm:cxn modelId="{E733042C-2A2E-4FE6-9743-699907BF2EB8}" type="presParOf" srcId="{28A3B251-2B07-44AF-8030-C0F323DDF20D}" destId="{94220D86-B25B-479C-8514-00419D4B2403}" srcOrd="13" destOrd="0" presId="urn:microsoft.com/office/officeart/2005/8/layout/vProcess5"/>
    <dgm:cxn modelId="{99BFC762-B882-4A6D-B9E5-872B0BBCF4C4}" type="presParOf" srcId="{28A3B251-2B07-44AF-8030-C0F323DDF20D}" destId="{CE4F2420-47E8-415F-9687-3A9A5020E2B3}"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C2DB09-92A8-4A0C-9B82-31322C5B7237}">
      <dsp:nvSpPr>
        <dsp:cNvPr id="0" name=""/>
        <dsp:cNvSpPr/>
      </dsp:nvSpPr>
      <dsp:spPr>
        <a:xfrm>
          <a:off x="0" y="0"/>
          <a:ext cx="6310820" cy="754704"/>
        </a:xfrm>
        <a:prstGeom prst="roundRect">
          <a:avLst>
            <a:gd name="adj" fmla="val 1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In the UK, income, ethnicity and geographic health disparities are still very high.</a:t>
          </a:r>
          <a:endParaRPr lang="en-US" sz="1600" kern="1200" dirty="0"/>
        </a:p>
      </dsp:txBody>
      <dsp:txXfrm>
        <a:off x="22105" y="22105"/>
        <a:ext cx="5408133" cy="710494"/>
      </dsp:txXfrm>
    </dsp:sp>
    <dsp:sp modelId="{E911F070-D714-4E35-AFE0-9D138647D843}">
      <dsp:nvSpPr>
        <dsp:cNvPr id="0" name=""/>
        <dsp:cNvSpPr/>
      </dsp:nvSpPr>
      <dsp:spPr>
        <a:xfrm>
          <a:off x="471262" y="859525"/>
          <a:ext cx="6310820" cy="754704"/>
        </a:xfrm>
        <a:prstGeom prst="roundRect">
          <a:avLst>
            <a:gd name="adj" fmla="val 10000"/>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SDG 3 focuses on equal access to preventive programmes and health services.</a:t>
          </a:r>
          <a:endParaRPr lang="en-US" sz="1600" kern="1200" dirty="0"/>
        </a:p>
      </dsp:txBody>
      <dsp:txXfrm>
        <a:off x="493367" y="881630"/>
        <a:ext cx="5304789" cy="710494"/>
      </dsp:txXfrm>
    </dsp:sp>
    <dsp:sp modelId="{D5CB2E5F-53BA-4EDC-9982-3397D1C0E2A8}">
      <dsp:nvSpPr>
        <dsp:cNvPr id="0" name=""/>
        <dsp:cNvSpPr/>
      </dsp:nvSpPr>
      <dsp:spPr>
        <a:xfrm>
          <a:off x="942525" y="1719050"/>
          <a:ext cx="6310820" cy="754704"/>
        </a:xfrm>
        <a:prstGeom prst="roundRect">
          <a:avLst>
            <a:gd name="adj" fmla="val 10000"/>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Digital exclusion is a problem that prevents people from accessing preventive health programmes.</a:t>
          </a:r>
          <a:endParaRPr lang="en-US" sz="1600" kern="1200" dirty="0"/>
        </a:p>
      </dsp:txBody>
      <dsp:txXfrm>
        <a:off x="964630" y="1741155"/>
        <a:ext cx="5304789" cy="710494"/>
      </dsp:txXfrm>
    </dsp:sp>
    <dsp:sp modelId="{2D39CBB8-0F14-40C1-8554-F238AD64CC87}">
      <dsp:nvSpPr>
        <dsp:cNvPr id="0" name=""/>
        <dsp:cNvSpPr/>
      </dsp:nvSpPr>
      <dsp:spPr>
        <a:xfrm>
          <a:off x="1413787" y="2578575"/>
          <a:ext cx="6310820" cy="754704"/>
        </a:xfrm>
        <a:prstGeom prst="roundRect">
          <a:avLst>
            <a:gd name="adj" fmla="val 1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The UK policy focuses on lessening the disparity by working on specific interventions (House of Commons Library, 2020).</a:t>
          </a:r>
          <a:endParaRPr lang="en-US" sz="1600" kern="1200" dirty="0"/>
        </a:p>
      </dsp:txBody>
      <dsp:txXfrm>
        <a:off x="1435892" y="2600680"/>
        <a:ext cx="5304789" cy="710494"/>
      </dsp:txXfrm>
    </dsp:sp>
    <dsp:sp modelId="{441D43C0-AC90-4556-9056-29113034A59A}">
      <dsp:nvSpPr>
        <dsp:cNvPr id="0" name=""/>
        <dsp:cNvSpPr/>
      </dsp:nvSpPr>
      <dsp:spPr>
        <a:xfrm>
          <a:off x="1885050" y="3438100"/>
          <a:ext cx="6310820" cy="754704"/>
        </a:xfrm>
        <a:prstGeom prst="roundRect">
          <a:avLst>
            <a:gd name="adj" fmla="val 10000"/>
          </a:avLst>
        </a:prstGeom>
        <a:solidFill>
          <a:schemeClr val="accent6">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t>The equity agenda enhances the sustainability and efficiency of health services.</a:t>
          </a:r>
          <a:endParaRPr lang="en-US" sz="1600" kern="1200" dirty="0"/>
        </a:p>
      </dsp:txBody>
      <dsp:txXfrm>
        <a:off x="1907155" y="3460205"/>
        <a:ext cx="5304789" cy="710494"/>
      </dsp:txXfrm>
    </dsp:sp>
    <dsp:sp modelId="{906DCBC6-D5A1-49D3-B4B1-31ECA2295695}">
      <dsp:nvSpPr>
        <dsp:cNvPr id="0" name=""/>
        <dsp:cNvSpPr/>
      </dsp:nvSpPr>
      <dsp:spPr>
        <a:xfrm>
          <a:off x="5820262" y="551353"/>
          <a:ext cx="490558" cy="490558"/>
        </a:xfrm>
        <a:prstGeom prst="downArrow">
          <a:avLst>
            <a:gd name="adj1" fmla="val 55000"/>
            <a:gd name="adj2" fmla="val 45000"/>
          </a:avLst>
        </a:prstGeom>
        <a:solidFill>
          <a:schemeClr val="accent2">
            <a:tint val="40000"/>
            <a:alpha val="90000"/>
            <a:hueOff val="0"/>
            <a:satOff val="0"/>
            <a:lumOff val="0"/>
            <a:alphaOff val="0"/>
          </a:schemeClr>
        </a:solidFill>
        <a:ln w="25400"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5930638" y="551353"/>
        <a:ext cx="269806" cy="369145"/>
      </dsp:txXfrm>
    </dsp:sp>
    <dsp:sp modelId="{C3FF12C3-FAE8-482B-84DE-0F4AACD8AC8A}">
      <dsp:nvSpPr>
        <dsp:cNvPr id="0" name=""/>
        <dsp:cNvSpPr/>
      </dsp:nvSpPr>
      <dsp:spPr>
        <a:xfrm>
          <a:off x="6291525" y="1410878"/>
          <a:ext cx="490558" cy="490558"/>
        </a:xfrm>
        <a:prstGeom prst="downArrow">
          <a:avLst>
            <a:gd name="adj1" fmla="val 55000"/>
            <a:gd name="adj2" fmla="val 45000"/>
          </a:avLst>
        </a:prstGeom>
        <a:solidFill>
          <a:schemeClr val="accent3">
            <a:tint val="40000"/>
            <a:alpha val="90000"/>
            <a:hueOff val="0"/>
            <a:satOff val="0"/>
            <a:lumOff val="0"/>
            <a:alphaOff val="0"/>
          </a:schemeClr>
        </a:solidFill>
        <a:ln w="25400"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6401901" y="1410878"/>
        <a:ext cx="269806" cy="369145"/>
      </dsp:txXfrm>
    </dsp:sp>
    <dsp:sp modelId="{DF814B2A-728C-40BF-B1DE-066A4F8E42B8}">
      <dsp:nvSpPr>
        <dsp:cNvPr id="0" name=""/>
        <dsp:cNvSpPr/>
      </dsp:nvSpPr>
      <dsp:spPr>
        <a:xfrm>
          <a:off x="6762787" y="2257825"/>
          <a:ext cx="490558" cy="490558"/>
        </a:xfrm>
        <a:prstGeom prst="downArrow">
          <a:avLst>
            <a:gd name="adj1" fmla="val 55000"/>
            <a:gd name="adj2" fmla="val 45000"/>
          </a:avLst>
        </a:prstGeom>
        <a:solidFill>
          <a:schemeClr val="accent4">
            <a:tint val="40000"/>
            <a:alpha val="90000"/>
            <a:hueOff val="0"/>
            <a:satOff val="0"/>
            <a:lumOff val="0"/>
            <a:alphaOff val="0"/>
          </a:schemeClr>
        </a:solidFill>
        <a:ln w="254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6873163" y="2257825"/>
        <a:ext cx="269806" cy="369145"/>
      </dsp:txXfrm>
    </dsp:sp>
    <dsp:sp modelId="{E23D05E3-3C9F-4905-926C-F672576EA681}">
      <dsp:nvSpPr>
        <dsp:cNvPr id="0" name=""/>
        <dsp:cNvSpPr/>
      </dsp:nvSpPr>
      <dsp:spPr>
        <a:xfrm>
          <a:off x="7234050" y="3125736"/>
          <a:ext cx="490558" cy="490558"/>
        </a:xfrm>
        <a:prstGeom prst="downArrow">
          <a:avLst>
            <a:gd name="adj1" fmla="val 55000"/>
            <a:gd name="adj2" fmla="val 45000"/>
          </a:avLst>
        </a:prstGeom>
        <a:solidFill>
          <a:schemeClr val="accent5">
            <a:tint val="40000"/>
            <a:alpha val="90000"/>
            <a:hueOff val="0"/>
            <a:satOff val="0"/>
            <a:lumOff val="0"/>
            <a:alphaOff val="0"/>
          </a:schemeClr>
        </a:solidFill>
        <a:ln w="25400" cap="flat" cmpd="sng" algn="ctr">
          <a:solidFill>
            <a:schemeClr val="accent5">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7344426" y="3125736"/>
        <a:ext cx="269806" cy="36914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D1EAE9-4484-4479-8BF1-7CC775984AC7}" type="datetimeFigureOut">
              <a:rPr lang="en-GB" smtClean="0"/>
              <a:t>15/02/2026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0920DD-FAFB-49AA-B115-950E23FE8B3C}" type="slidenum">
              <a:rPr lang="en-GB" smtClean="0"/>
              <a:t>‹#›</a:t>
            </a:fld>
            <a:endParaRPr lang="en-GB"/>
          </a:p>
        </p:txBody>
      </p:sp>
    </p:spTree>
    <p:extLst>
      <p:ext uri="{BB962C8B-B14F-4D97-AF65-F5344CB8AC3E}">
        <p14:creationId xmlns:p14="http://schemas.microsoft.com/office/powerpoint/2010/main" val="36539396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presentation examines the integration of health, well-being, and sustainable development in the health and social care in the UK. It targets </a:t>
            </a:r>
            <a:r>
              <a:rPr lang="en-US" sz="1200" kern="1200" dirty="0">
                <a:solidFill>
                  <a:schemeClr val="tx1"/>
                </a:solidFill>
                <a:effectLst/>
                <a:latin typeface="+mn-lt"/>
                <a:ea typeface="+mn-ea"/>
                <a:cs typeface="+mn-cs"/>
              </a:rPr>
              <a:t>Sustainable Development Goal 3, which aims to promote good health and well-being</a:t>
            </a:r>
            <a:r>
              <a:rPr lang="en-GB" sz="1200" kern="1200" dirty="0">
                <a:solidFill>
                  <a:schemeClr val="tx1"/>
                </a:solidFill>
                <a:effectLst/>
                <a:latin typeface="+mn-lt"/>
                <a:ea typeface="+mn-ea"/>
                <a:cs typeface="+mn-cs"/>
              </a:rPr>
              <a:t>. This discussion critically reviews the SDG </a:t>
            </a:r>
            <a:r>
              <a:rPr lang="en-US" sz="1200" kern="1200" dirty="0">
                <a:solidFill>
                  <a:schemeClr val="tx1"/>
                </a:solidFill>
                <a:effectLst/>
                <a:latin typeface="+mn-lt"/>
                <a:ea typeface="+mn-ea"/>
                <a:cs typeface="+mn-cs"/>
              </a:rPr>
              <a:t>3-related UK strategies and their role in service design, prevention, and long-term</a:t>
            </a:r>
            <a:r>
              <a:rPr lang="en-GB" sz="1200" kern="1200" dirty="0">
                <a:solidFill>
                  <a:schemeClr val="tx1"/>
                </a:solidFill>
                <a:effectLst/>
                <a:latin typeface="+mn-lt"/>
                <a:ea typeface="+mn-ea"/>
                <a:cs typeface="+mn-cs"/>
              </a:rPr>
              <a:t> sustainability.</a:t>
            </a:r>
          </a:p>
        </p:txBody>
      </p:sp>
      <p:sp>
        <p:nvSpPr>
          <p:cNvPr id="4" name="Slide Number Placeholder 3"/>
          <p:cNvSpPr>
            <a:spLocks noGrp="1"/>
          </p:cNvSpPr>
          <p:nvPr>
            <p:ph type="sldNum" sz="quarter" idx="5"/>
          </p:nvPr>
        </p:nvSpPr>
        <p:spPr/>
        <p:txBody>
          <a:bodyPr/>
          <a:lstStyle/>
          <a:p>
            <a:fld id="{0A0920DD-FAFB-49AA-B115-950E23FE8B3C}" type="slidenum">
              <a:rPr lang="en-GB" smtClean="0"/>
              <a:t>2</a:t>
            </a:fld>
            <a:endParaRPr lang="en-GB"/>
          </a:p>
        </p:txBody>
      </p:sp>
    </p:spTree>
    <p:extLst>
      <p:ext uri="{BB962C8B-B14F-4D97-AF65-F5344CB8AC3E}">
        <p14:creationId xmlns:p14="http://schemas.microsoft.com/office/powerpoint/2010/main" val="24318361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Health is no longer perceived as the lack of disease but as total physical, mental and social wellbeing. The health policy of the modern world is focused on prevention, resilience, and targeting social determinants. SDG 3 fosters this holistic perception by advocating the policies that will enhance long-term population well-being as opposed to the reactive treatment-based systems.</a:t>
            </a:r>
          </a:p>
        </p:txBody>
      </p:sp>
      <p:sp>
        <p:nvSpPr>
          <p:cNvPr id="4" name="Slide Number Placeholder 3"/>
          <p:cNvSpPr>
            <a:spLocks noGrp="1"/>
          </p:cNvSpPr>
          <p:nvPr>
            <p:ph type="sldNum" sz="quarter" idx="5"/>
          </p:nvPr>
        </p:nvSpPr>
        <p:spPr/>
        <p:txBody>
          <a:bodyPr/>
          <a:lstStyle/>
          <a:p>
            <a:fld id="{0A0920DD-FAFB-49AA-B115-950E23FE8B3C}" type="slidenum">
              <a:rPr lang="en-GB" smtClean="0"/>
              <a:t>3</a:t>
            </a:fld>
            <a:endParaRPr lang="en-GB"/>
          </a:p>
        </p:txBody>
      </p:sp>
    </p:spTree>
    <p:extLst>
      <p:ext uri="{BB962C8B-B14F-4D97-AF65-F5344CB8AC3E}">
        <p14:creationId xmlns:p14="http://schemas.microsoft.com/office/powerpoint/2010/main" val="19606546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Well-being can be defined as subjective (life satisfaction), as well as objective (income, education, social networks) factors. Well-being is becoming central to the UK health policy in minimising healthcare demand. SDG 3 emphasises mental health promotion and wellbeing as the primary ingredients of sustainable and effective health systems.</a:t>
            </a:r>
          </a:p>
        </p:txBody>
      </p:sp>
      <p:sp>
        <p:nvSpPr>
          <p:cNvPr id="4" name="Slide Number Placeholder 3"/>
          <p:cNvSpPr>
            <a:spLocks noGrp="1"/>
          </p:cNvSpPr>
          <p:nvPr>
            <p:ph type="sldNum" sz="quarter" idx="5"/>
          </p:nvPr>
        </p:nvSpPr>
        <p:spPr/>
        <p:txBody>
          <a:bodyPr/>
          <a:lstStyle/>
          <a:p>
            <a:fld id="{0A0920DD-FAFB-49AA-B115-950E23FE8B3C}" type="slidenum">
              <a:rPr lang="en-GB" smtClean="0"/>
              <a:t>4</a:t>
            </a:fld>
            <a:endParaRPr lang="en-GB"/>
          </a:p>
        </p:txBody>
      </p:sp>
    </p:spTree>
    <p:extLst>
      <p:ext uri="{BB962C8B-B14F-4D97-AF65-F5344CB8AC3E}">
        <p14:creationId xmlns:p14="http://schemas.microsoft.com/office/powerpoint/2010/main" val="13907483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Sustainable development is concerned with addressing the present health demands without affecting the well-being of future generations. In medical care, this implies the focus on prevention, early intervention, and effective resource utilisation. The SDG 3 incorporates sustainability into health systems by promoting cost-effectiveness, long-term planning, and sustainability in health and social care services.</a:t>
            </a:r>
          </a:p>
        </p:txBody>
      </p:sp>
      <p:sp>
        <p:nvSpPr>
          <p:cNvPr id="4" name="Slide Number Placeholder 3"/>
          <p:cNvSpPr>
            <a:spLocks noGrp="1"/>
          </p:cNvSpPr>
          <p:nvPr>
            <p:ph type="sldNum" sz="quarter" idx="5"/>
          </p:nvPr>
        </p:nvSpPr>
        <p:spPr/>
        <p:txBody>
          <a:bodyPr/>
          <a:lstStyle/>
          <a:p>
            <a:fld id="{0A0920DD-FAFB-49AA-B115-950E23FE8B3C}" type="slidenum">
              <a:rPr lang="en-GB" smtClean="0"/>
              <a:t>5</a:t>
            </a:fld>
            <a:endParaRPr lang="en-GB"/>
          </a:p>
        </p:txBody>
      </p:sp>
    </p:spTree>
    <p:extLst>
      <p:ext uri="{BB962C8B-B14F-4D97-AF65-F5344CB8AC3E}">
        <p14:creationId xmlns:p14="http://schemas.microsoft.com/office/powerpoint/2010/main" val="38272608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biopsychosocial, holistic and ecological models explain the impact of biological, psychological, social and environmental influence of health. These theories advocate an integrated care strategy that is in line with SDG 3. The frameworks are progressively used in the promotion of prevention, person-centred care, and sustainable service delivery in UK health services.</a:t>
            </a:r>
          </a:p>
        </p:txBody>
      </p:sp>
      <p:sp>
        <p:nvSpPr>
          <p:cNvPr id="4" name="Slide Number Placeholder 3"/>
          <p:cNvSpPr>
            <a:spLocks noGrp="1"/>
          </p:cNvSpPr>
          <p:nvPr>
            <p:ph type="sldNum" sz="quarter" idx="5"/>
          </p:nvPr>
        </p:nvSpPr>
        <p:spPr/>
        <p:txBody>
          <a:bodyPr/>
          <a:lstStyle/>
          <a:p>
            <a:fld id="{0A0920DD-FAFB-49AA-B115-950E23FE8B3C}" type="slidenum">
              <a:rPr lang="en-GB" smtClean="0"/>
              <a:t>6</a:t>
            </a:fld>
            <a:endParaRPr lang="en-GB"/>
          </a:p>
        </p:txBody>
      </p:sp>
    </p:spTree>
    <p:extLst>
      <p:ext uri="{BB962C8B-B14F-4D97-AF65-F5344CB8AC3E}">
        <p14:creationId xmlns:p14="http://schemas.microsoft.com/office/powerpoint/2010/main" val="34942524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SDG 3 is meant to provide healthy living and well-being among people of all ages. Its objectives involve a decrease in premature mortality, prevention of non-communicable diseases and enhancement of mental health. The purpose focuses on prevention and health promotion</a:t>
            </a:r>
            <a:r>
              <a:rPr lang="en-US" sz="1200" kern="1200" dirty="0">
                <a:solidFill>
                  <a:schemeClr val="tx1"/>
                </a:solidFill>
                <a:effectLst/>
                <a:latin typeface="+mn-lt"/>
                <a:ea typeface="+mn-ea"/>
                <a:cs typeface="+mn-cs"/>
              </a:rPr>
              <a:t>, and also provides a global framework upon which national health strategies, such as those put in place in the UK,</a:t>
            </a:r>
            <a:r>
              <a:rPr lang="en-GB" sz="1200" kern="1200" dirty="0">
                <a:solidFill>
                  <a:schemeClr val="tx1"/>
                </a:solidFill>
                <a:effectLst/>
                <a:latin typeface="+mn-lt"/>
                <a:ea typeface="+mn-ea"/>
                <a:cs typeface="+mn-cs"/>
              </a:rPr>
              <a:t> are guided.</a:t>
            </a:r>
          </a:p>
        </p:txBody>
      </p:sp>
      <p:sp>
        <p:nvSpPr>
          <p:cNvPr id="4" name="Slide Number Placeholder 3"/>
          <p:cNvSpPr>
            <a:spLocks noGrp="1"/>
          </p:cNvSpPr>
          <p:nvPr>
            <p:ph type="sldNum" sz="quarter" idx="5"/>
          </p:nvPr>
        </p:nvSpPr>
        <p:spPr/>
        <p:txBody>
          <a:bodyPr/>
          <a:lstStyle/>
          <a:p>
            <a:fld id="{0A0920DD-FAFB-49AA-B115-950E23FE8B3C}" type="slidenum">
              <a:rPr lang="en-GB" smtClean="0"/>
              <a:t>7</a:t>
            </a:fld>
            <a:endParaRPr lang="en-GB"/>
          </a:p>
        </p:txBody>
      </p:sp>
    </p:spTree>
    <p:extLst>
      <p:ext uri="{BB962C8B-B14F-4D97-AF65-F5344CB8AC3E}">
        <p14:creationId xmlns:p14="http://schemas.microsoft.com/office/powerpoint/2010/main" val="18421347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UK health policy has a close connection with SDG 3 due to the prevention-oriented approaches. The NHS Long Term Plan focuses on </a:t>
            </a:r>
            <a:r>
              <a:rPr lang="en-US" sz="1200" kern="1200" dirty="0">
                <a:solidFill>
                  <a:schemeClr val="tx1"/>
                </a:solidFill>
                <a:effectLst/>
                <a:latin typeface="+mn-lt"/>
                <a:ea typeface="+mn-ea"/>
                <a:cs typeface="+mn-cs"/>
              </a:rPr>
              <a:t>early intervention, inequality reduction, and managing </a:t>
            </a:r>
            <a:r>
              <a:rPr lang="en-GB" sz="1200" kern="1200" dirty="0">
                <a:solidFill>
                  <a:schemeClr val="tx1"/>
                </a:solidFill>
                <a:effectLst/>
                <a:latin typeface="+mn-lt"/>
                <a:ea typeface="+mn-ea"/>
                <a:cs typeface="+mn-cs"/>
              </a:rPr>
              <a:t>long-term conditions. This alignment creates consistency between the international commitment and domestic healthcare provision that leads to the sustainability of population health enhancement and long-term resiliency of the NHS.</a:t>
            </a:r>
          </a:p>
        </p:txBody>
      </p:sp>
      <p:sp>
        <p:nvSpPr>
          <p:cNvPr id="4" name="Slide Number Placeholder 3"/>
          <p:cNvSpPr>
            <a:spLocks noGrp="1"/>
          </p:cNvSpPr>
          <p:nvPr>
            <p:ph type="sldNum" sz="quarter" idx="5"/>
          </p:nvPr>
        </p:nvSpPr>
        <p:spPr/>
        <p:txBody>
          <a:bodyPr/>
          <a:lstStyle/>
          <a:p>
            <a:fld id="{0A0920DD-FAFB-49AA-B115-950E23FE8B3C}" type="slidenum">
              <a:rPr lang="en-GB" smtClean="0"/>
              <a:t>8</a:t>
            </a:fld>
            <a:endParaRPr lang="en-GB"/>
          </a:p>
        </p:txBody>
      </p:sp>
    </p:spTree>
    <p:extLst>
      <p:ext uri="{BB962C8B-B14F-4D97-AF65-F5344CB8AC3E}">
        <p14:creationId xmlns:p14="http://schemas.microsoft.com/office/powerpoint/2010/main" val="12877310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NHS Diabetes Prevention Programme focuses on the high-risk group of people who are at risk of developing Type 2 diabetes. It also attends to lifestyle change, including diet and exercise. This programme is in line with SDG 3 because it prevents non-communicable diseases, enhances wellbeing, and lessens the healthcare expenditure in the future due to early intervention.</a:t>
            </a:r>
          </a:p>
        </p:txBody>
      </p:sp>
      <p:sp>
        <p:nvSpPr>
          <p:cNvPr id="4" name="Slide Number Placeholder 3"/>
          <p:cNvSpPr>
            <a:spLocks noGrp="1"/>
          </p:cNvSpPr>
          <p:nvPr>
            <p:ph type="sldNum" sz="quarter" idx="5"/>
          </p:nvPr>
        </p:nvSpPr>
        <p:spPr/>
        <p:txBody>
          <a:bodyPr/>
          <a:lstStyle/>
          <a:p>
            <a:fld id="{0A0920DD-FAFB-49AA-B115-950E23FE8B3C}" type="slidenum">
              <a:rPr lang="en-GB" smtClean="0"/>
              <a:t>9</a:t>
            </a:fld>
            <a:endParaRPr lang="en-GB"/>
          </a:p>
        </p:txBody>
      </p:sp>
    </p:spTree>
    <p:extLst>
      <p:ext uri="{BB962C8B-B14F-4D97-AF65-F5344CB8AC3E}">
        <p14:creationId xmlns:p14="http://schemas.microsoft.com/office/powerpoint/2010/main" val="16053619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Health </a:t>
            </a:r>
            <a:r>
              <a:rPr lang="en-US" sz="1200" kern="1200" dirty="0">
                <a:solidFill>
                  <a:schemeClr val="tx1"/>
                </a:solidFill>
                <a:effectLst/>
                <a:latin typeface="+mn-lt"/>
                <a:ea typeface="+mn-ea"/>
                <a:cs typeface="+mn-cs"/>
              </a:rPr>
              <a:t>Belief Model describes how the perception of risk, benefits and barriers affects</a:t>
            </a:r>
            <a:r>
              <a:rPr lang="en-GB" sz="1200" kern="1200" dirty="0">
                <a:solidFill>
                  <a:schemeClr val="tx1"/>
                </a:solidFill>
                <a:effectLst/>
                <a:latin typeface="+mn-lt"/>
                <a:ea typeface="+mn-ea"/>
                <a:cs typeface="+mn-cs"/>
              </a:rPr>
              <a:t> behaviour change among individuals. Raising awareness of the risks of diabetes in the NHS Diabetes Prevention Programme leads to participation in the programme. The use of the behavioural theory can be used to explain the level of engagement and facilitate proper planning of prevention-based health intervention using the SDG 3 framework.</a:t>
            </a:r>
          </a:p>
        </p:txBody>
      </p:sp>
      <p:sp>
        <p:nvSpPr>
          <p:cNvPr id="4" name="Slide Number Placeholder 3"/>
          <p:cNvSpPr>
            <a:spLocks noGrp="1"/>
          </p:cNvSpPr>
          <p:nvPr>
            <p:ph type="sldNum" sz="quarter" idx="5"/>
          </p:nvPr>
        </p:nvSpPr>
        <p:spPr/>
        <p:txBody>
          <a:bodyPr/>
          <a:lstStyle/>
          <a:p>
            <a:fld id="{0A0920DD-FAFB-49AA-B115-950E23FE8B3C}" type="slidenum">
              <a:rPr lang="en-GB" smtClean="0"/>
              <a:t>10</a:t>
            </a:fld>
            <a:endParaRPr lang="en-GB"/>
          </a:p>
        </p:txBody>
      </p:sp>
    </p:spTree>
    <p:extLst>
      <p:ext uri="{BB962C8B-B14F-4D97-AF65-F5344CB8AC3E}">
        <p14:creationId xmlns:p14="http://schemas.microsoft.com/office/powerpoint/2010/main" val="28072538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Although there are improvements, there are still high health disparities in the UK, especially in reference to deprivation, ethnicity, and digital exclusion. SDG 3 lays stress on equal access to healthcare. Obstacles to accessing prevention programmes may increase disparities, and there is a necessity for specific and inclusive solutions to achieve sustainable and equitable healthcare provision.</a:t>
            </a:r>
          </a:p>
        </p:txBody>
      </p:sp>
      <p:sp>
        <p:nvSpPr>
          <p:cNvPr id="4" name="Slide Number Placeholder 3"/>
          <p:cNvSpPr>
            <a:spLocks noGrp="1"/>
          </p:cNvSpPr>
          <p:nvPr>
            <p:ph type="sldNum" sz="quarter" idx="5"/>
          </p:nvPr>
        </p:nvSpPr>
        <p:spPr/>
        <p:txBody>
          <a:bodyPr/>
          <a:lstStyle/>
          <a:p>
            <a:fld id="{0A0920DD-FAFB-49AA-B115-950E23FE8B3C}" type="slidenum">
              <a:rPr lang="en-GB" smtClean="0"/>
              <a:t>11</a:t>
            </a:fld>
            <a:endParaRPr lang="en-GB"/>
          </a:p>
        </p:txBody>
      </p:sp>
    </p:spTree>
    <p:extLst>
      <p:ext uri="{BB962C8B-B14F-4D97-AF65-F5344CB8AC3E}">
        <p14:creationId xmlns:p14="http://schemas.microsoft.com/office/powerpoint/2010/main" val="27328975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Conclusively, SDG 3 offers a robust facility for incorporating health, well-being, and sustainability in UK health and social care. Although </a:t>
            </a:r>
            <a:r>
              <a:rPr lang="en-US" sz="1200" kern="1200" dirty="0">
                <a:solidFill>
                  <a:schemeClr val="tx1"/>
                </a:solidFill>
                <a:effectLst/>
                <a:latin typeface="+mn-lt"/>
                <a:ea typeface="+mn-ea"/>
                <a:cs typeface="+mn-cs"/>
              </a:rPr>
              <a:t>measures such as the NHS Long Term Plan and the </a:t>
            </a:r>
            <a:r>
              <a:rPr lang="en-GB" sz="1200" kern="1200" dirty="0">
                <a:solidFill>
                  <a:schemeClr val="tx1"/>
                </a:solidFill>
                <a:effectLst/>
                <a:latin typeface="+mn-lt"/>
                <a:ea typeface="+mn-ea"/>
                <a:cs typeface="+mn-cs"/>
              </a:rPr>
              <a:t>Diabetes Prevention Programme show some improvements, there are still inequalities. In order to have effective and sustainable future services, it is critical to strengthen prevention, equity, and integration.</a:t>
            </a:r>
          </a:p>
        </p:txBody>
      </p:sp>
      <p:sp>
        <p:nvSpPr>
          <p:cNvPr id="4" name="Slide Number Placeholder 3"/>
          <p:cNvSpPr>
            <a:spLocks noGrp="1"/>
          </p:cNvSpPr>
          <p:nvPr>
            <p:ph type="sldNum" sz="quarter" idx="5"/>
          </p:nvPr>
        </p:nvSpPr>
        <p:spPr/>
        <p:txBody>
          <a:bodyPr/>
          <a:lstStyle/>
          <a:p>
            <a:fld id="{0A0920DD-FAFB-49AA-B115-950E23FE8B3C}" type="slidenum">
              <a:rPr lang="en-GB" smtClean="0"/>
              <a:t>12</a:t>
            </a:fld>
            <a:endParaRPr lang="en-GB"/>
          </a:p>
        </p:txBody>
      </p:sp>
    </p:spTree>
    <p:extLst>
      <p:ext uri="{BB962C8B-B14F-4D97-AF65-F5344CB8AC3E}">
        <p14:creationId xmlns:p14="http://schemas.microsoft.com/office/powerpoint/2010/main" val="16650742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A0920DD-FAFB-49AA-B115-950E23FE8B3C}" type="slidenum">
              <a:rPr lang="en-GB" smtClean="0"/>
              <a:t>13</a:t>
            </a:fld>
            <a:endParaRPr lang="en-GB"/>
          </a:p>
        </p:txBody>
      </p:sp>
    </p:spTree>
    <p:extLst>
      <p:ext uri="{BB962C8B-B14F-4D97-AF65-F5344CB8AC3E}">
        <p14:creationId xmlns:p14="http://schemas.microsoft.com/office/powerpoint/2010/main" val="21257942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2/15/2026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522B21E-B2B9-4C72-9A71-C87EFD1374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9144000" cy="441258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7348" y="551962"/>
            <a:ext cx="8249304" cy="4618549"/>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FD06FC-30D5-35BA-D2B7-284BFAD9021A}"/>
              </a:ext>
            </a:extLst>
          </p:cNvPr>
          <p:cNvSpPr>
            <a:spLocks noGrp="1"/>
          </p:cNvSpPr>
          <p:nvPr>
            <p:ph type="ctrTitle"/>
          </p:nvPr>
        </p:nvSpPr>
        <p:spPr>
          <a:xfrm>
            <a:off x="1143000" y="1293338"/>
            <a:ext cx="6858000" cy="3274592"/>
          </a:xfrm>
        </p:spPr>
        <p:txBody>
          <a:bodyPr anchor="ctr">
            <a:normAutofit/>
          </a:bodyPr>
          <a:lstStyle/>
          <a:p>
            <a:pPr>
              <a:lnSpc>
                <a:spcPct val="90000"/>
              </a:lnSpc>
            </a:pPr>
            <a:r>
              <a:rPr lang="en-GB" sz="3900" dirty="0"/>
              <a:t>Integrating Health, Wellbeing and Sustainable Development in UK Health and Social Care: A Critical Examination of SDG 3–Related Strategies</a:t>
            </a:r>
          </a:p>
        </p:txBody>
      </p:sp>
      <p:sp>
        <p:nvSpPr>
          <p:cNvPr id="3" name="Subtitle 2">
            <a:extLst>
              <a:ext uri="{FF2B5EF4-FFF2-40B4-BE49-F238E27FC236}">
                <a16:creationId xmlns:a16="http://schemas.microsoft.com/office/drawing/2014/main" id="{850E8ECF-D278-61D4-55AC-AC5EAF69DB77}"/>
              </a:ext>
            </a:extLst>
          </p:cNvPr>
          <p:cNvSpPr>
            <a:spLocks noGrp="1"/>
          </p:cNvSpPr>
          <p:nvPr>
            <p:ph type="subTitle" idx="1"/>
          </p:nvPr>
        </p:nvSpPr>
        <p:spPr>
          <a:xfrm>
            <a:off x="1143000" y="5514052"/>
            <a:ext cx="6858000" cy="651910"/>
          </a:xfrm>
        </p:spPr>
        <p:txBody>
          <a:bodyPr anchor="ctr">
            <a:normAutofit/>
          </a:bodyPr>
          <a:lstStyle/>
          <a:p>
            <a:pPr>
              <a:lnSpc>
                <a:spcPct val="90000"/>
              </a:lnSpc>
            </a:pPr>
            <a:r>
              <a:rPr lang="en-US" sz="1800" dirty="0">
                <a:solidFill>
                  <a:schemeClr val="tx1"/>
                </a:solidFill>
              </a:rPr>
              <a:t>Student Name: Shazia Perveen</a:t>
            </a:r>
          </a:p>
          <a:p>
            <a:pPr>
              <a:lnSpc>
                <a:spcPct val="90000"/>
              </a:lnSpc>
            </a:pPr>
            <a:r>
              <a:rPr lang="en-US" sz="1800" dirty="0">
                <a:solidFill>
                  <a:schemeClr val="tx1"/>
                </a:solidFill>
              </a:rPr>
              <a:t>Student ID: 2242994</a:t>
            </a:r>
            <a:endParaRPr lang="en-GB" sz="1800" dirty="0">
              <a:solidFill>
                <a:schemeClr val="tx1"/>
              </a:solidFill>
            </a:endParaRPr>
          </a:p>
        </p:txBody>
      </p:sp>
      <p:cxnSp>
        <p:nvCxnSpPr>
          <p:cNvPr id="14" name="Straight Connector 1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47348" y="6354708"/>
            <a:ext cx="8250174" cy="0"/>
          </a:xfrm>
          <a:prstGeom prst="line">
            <a:avLst/>
          </a:prstGeom>
          <a:ln w="10160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59101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6646" y="386930"/>
            <a:ext cx="7606349" cy="1300554"/>
          </a:xfrm>
        </p:spPr>
        <p:txBody>
          <a:bodyPr anchor="b">
            <a:normAutofit/>
          </a:bodyPr>
          <a:lstStyle/>
          <a:p>
            <a:r>
              <a:rPr lang="en-GB" sz="4200"/>
              <a:t>Introduction</a:t>
            </a:r>
          </a:p>
        </p:txBody>
      </p:sp>
      <p:sp>
        <p:nvSpPr>
          <p:cNvPr id="11" name="Rectangle 10">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1998845"/>
            <a:ext cx="859094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00E26D75-6FBC-FF62-DE44-879E9E0E4624}"/>
              </a:ext>
            </a:extLst>
          </p:cNvPr>
          <p:cNvPicPr>
            <a:picLocks noChangeAspect="1"/>
          </p:cNvPicPr>
          <p:nvPr/>
        </p:nvPicPr>
        <p:blipFill>
          <a:blip r:embed="rId3"/>
          <a:stretch>
            <a:fillRect/>
          </a:stretch>
        </p:blipFill>
        <p:spPr>
          <a:xfrm>
            <a:off x="184197" y="3511026"/>
            <a:ext cx="3862708" cy="1825129"/>
          </a:xfrm>
          <a:prstGeom prst="rect">
            <a:avLst/>
          </a:prstGeom>
        </p:spPr>
      </p:pic>
      <p:sp>
        <p:nvSpPr>
          <p:cNvPr id="3" name="Content Placeholder 2"/>
          <p:cNvSpPr>
            <a:spLocks noGrp="1"/>
          </p:cNvSpPr>
          <p:nvPr>
            <p:ph idx="1"/>
          </p:nvPr>
        </p:nvSpPr>
        <p:spPr>
          <a:xfrm>
            <a:off x="4339179" y="2599509"/>
            <a:ext cx="3863816" cy="3639450"/>
          </a:xfrm>
        </p:spPr>
        <p:txBody>
          <a:bodyPr anchor="ctr">
            <a:noAutofit/>
          </a:bodyPr>
          <a:lstStyle/>
          <a:p>
            <a:pPr algn="just">
              <a:lnSpc>
                <a:spcPct val="90000"/>
              </a:lnSpc>
            </a:pPr>
            <a:r>
              <a:rPr lang="en-GB" sz="1400" dirty="0"/>
              <a:t>The contemporary UK health and social care systems are progressively being improved with health, well-being, and sustainable development.</a:t>
            </a:r>
          </a:p>
          <a:p>
            <a:pPr algn="just">
              <a:lnSpc>
                <a:spcPct val="90000"/>
              </a:lnSpc>
            </a:pPr>
            <a:r>
              <a:rPr lang="en-GB" sz="1400" dirty="0"/>
              <a:t>Integration helps in prevention, improvement of population health and sustainability of service delivery structures in healthcare provision.</a:t>
            </a:r>
          </a:p>
          <a:p>
            <a:pPr algn="just">
              <a:lnSpc>
                <a:spcPct val="90000"/>
              </a:lnSpc>
            </a:pPr>
            <a:r>
              <a:rPr lang="en-GB" sz="1400" dirty="0"/>
              <a:t>Sustainable Development Goal 3 offers a globally accepted model that directs health and well-being enhancement to be realised.</a:t>
            </a:r>
          </a:p>
          <a:p>
            <a:pPr algn="just">
              <a:lnSpc>
                <a:spcPct val="90000"/>
              </a:lnSpc>
            </a:pPr>
            <a:r>
              <a:rPr lang="en-GB" sz="1400" dirty="0"/>
              <a:t>The UK health policies have a growing trend to meet SDG 3 targets to manage chronic diseases and inequalities (United Nations, 2023).</a:t>
            </a:r>
          </a:p>
          <a:p>
            <a:pPr algn="just">
              <a:lnSpc>
                <a:spcPct val="90000"/>
              </a:lnSpc>
            </a:pPr>
            <a:r>
              <a:rPr lang="en-GB" sz="1400" dirty="0"/>
              <a:t>This presentation is a critical analysis of SGD 3-related strategies influencing the delivery of health and social care services in the UK.</a:t>
            </a:r>
          </a:p>
        </p:txBody>
      </p:sp>
      <p:sp>
        <p:nvSpPr>
          <p:cNvPr id="15" name="Rectangle 14">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23318" y="2332075"/>
            <a:ext cx="781700"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3798" y="525982"/>
            <a:ext cx="3212237" cy="1200361"/>
          </a:xfrm>
        </p:spPr>
        <p:txBody>
          <a:bodyPr anchor="b">
            <a:normAutofit/>
          </a:bodyPr>
          <a:lstStyle/>
          <a:p>
            <a:r>
              <a:rPr lang="en-GB" sz="3100" dirty="0"/>
              <a:t>Definition of Health</a:t>
            </a:r>
          </a:p>
        </p:txBody>
      </p:sp>
      <p:sp>
        <p:nvSpPr>
          <p:cNvPr id="11" name="Rectangle 1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399" y="1944913"/>
            <a:ext cx="30175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99508" y="2068476"/>
            <a:ext cx="3840411" cy="3649082"/>
          </a:xfrm>
        </p:spPr>
        <p:txBody>
          <a:bodyPr anchor="ctr">
            <a:noAutofit/>
          </a:bodyPr>
          <a:lstStyle/>
          <a:p>
            <a:pPr algn="just">
              <a:lnSpc>
                <a:spcPct val="90000"/>
              </a:lnSpc>
            </a:pPr>
            <a:r>
              <a:rPr lang="en-GB" sz="1400" dirty="0"/>
              <a:t>Health is defined as total physical, mental and social wellbeing and not just being free of illness.</a:t>
            </a:r>
          </a:p>
          <a:p>
            <a:pPr>
              <a:lnSpc>
                <a:spcPct val="90000"/>
              </a:lnSpc>
            </a:pPr>
            <a:r>
              <a:rPr lang="en-GB" sz="1400" dirty="0"/>
              <a:t>The contemporary definitions lay stress on prevention, resilience and social determinants that affect health outcomes among the population.</a:t>
            </a:r>
          </a:p>
          <a:p>
            <a:pPr algn="just">
              <a:lnSpc>
                <a:spcPct val="90000"/>
              </a:lnSpc>
            </a:pPr>
            <a:r>
              <a:rPr lang="en-GB" sz="1400" dirty="0"/>
              <a:t>SDG 3 strengthens the holistic conceptualisation of health in both national and global policy frameworks (United Nations, 2023)</a:t>
            </a:r>
          </a:p>
          <a:p>
            <a:pPr algn="just">
              <a:lnSpc>
                <a:spcPct val="90000"/>
              </a:lnSpc>
            </a:pPr>
            <a:r>
              <a:rPr lang="en-GB" sz="1400" dirty="0"/>
              <a:t>The health strategies used in the UK have been moving towards preventative interpretations of health as a way of easing the burden on long-term services.</a:t>
            </a:r>
          </a:p>
          <a:p>
            <a:pPr algn="just">
              <a:lnSpc>
                <a:spcPct val="90000"/>
              </a:lnSpc>
            </a:pPr>
            <a:r>
              <a:rPr lang="en-GB" sz="1400" dirty="0"/>
              <a:t> Policy-based definitions have effects on the design, funding and evaluation of health services within a country.</a:t>
            </a:r>
          </a:p>
        </p:txBody>
      </p:sp>
      <p:sp>
        <p:nvSpPr>
          <p:cNvPr id="13" name="Rectangle 1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61965" y="6072626"/>
            <a:ext cx="740664" cy="11559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36109" y="1694387"/>
            <a:ext cx="740664" cy="887511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72594" y="354959"/>
            <a:ext cx="4638730"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DB8B5E8-F433-ED1E-2227-852BD348E4AC}"/>
              </a:ext>
            </a:extLst>
          </p:cNvPr>
          <p:cNvPicPr>
            <a:picLocks noChangeAspect="1"/>
          </p:cNvPicPr>
          <p:nvPr/>
        </p:nvPicPr>
        <p:blipFill>
          <a:blip r:embed="rId3"/>
          <a:stretch>
            <a:fillRect/>
          </a:stretch>
        </p:blipFill>
        <p:spPr>
          <a:xfrm>
            <a:off x="5002281" y="1388326"/>
            <a:ext cx="3678220" cy="3107355"/>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A724DBA-D2D9-471E-8ED7-2015DDD950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429260" y="525982"/>
            <a:ext cx="3212237" cy="1200361"/>
          </a:xfrm>
        </p:spPr>
        <p:txBody>
          <a:bodyPr anchor="b">
            <a:normAutofit/>
          </a:bodyPr>
          <a:lstStyle/>
          <a:p>
            <a:r>
              <a:rPr lang="en-GB" sz="3100"/>
              <a:t>Definition of Wellbeing</a:t>
            </a:r>
          </a:p>
        </p:txBody>
      </p:sp>
      <p:sp>
        <p:nvSpPr>
          <p:cNvPr id="19" name="Rectangle 18">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067227" y="1694387"/>
            <a:ext cx="740664" cy="887511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2675" y="354959"/>
            <a:ext cx="4638730"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D33E7F0-DC9B-2B7A-77F7-805DA784C0F4}"/>
              </a:ext>
            </a:extLst>
          </p:cNvPr>
          <p:cNvPicPr>
            <a:picLocks noChangeAspect="1"/>
          </p:cNvPicPr>
          <p:nvPr/>
        </p:nvPicPr>
        <p:blipFill>
          <a:blip r:embed="rId3"/>
          <a:stretch>
            <a:fillRect/>
          </a:stretch>
        </p:blipFill>
        <p:spPr>
          <a:xfrm>
            <a:off x="432183" y="2141234"/>
            <a:ext cx="4221013" cy="2342661"/>
          </a:xfrm>
          <a:prstGeom prst="rect">
            <a:avLst/>
          </a:prstGeom>
        </p:spPr>
      </p:pic>
      <p:sp>
        <p:nvSpPr>
          <p:cNvPr id="21" name="Rectangle 2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458339" y="1944913"/>
            <a:ext cx="30175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852703" y="2190915"/>
            <a:ext cx="4058621" cy="3511943"/>
          </a:xfrm>
        </p:spPr>
        <p:txBody>
          <a:bodyPr anchor="ctr">
            <a:noAutofit/>
          </a:bodyPr>
          <a:lstStyle/>
          <a:p>
            <a:pPr>
              <a:lnSpc>
                <a:spcPct val="90000"/>
              </a:lnSpc>
            </a:pPr>
            <a:r>
              <a:rPr lang="en-GB" sz="1400" dirty="0"/>
              <a:t>Wellbeing encompasses both the subjective life satisfaction and objective circumstances like income, education and social participation.</a:t>
            </a:r>
          </a:p>
          <a:p>
            <a:pPr>
              <a:lnSpc>
                <a:spcPct val="90000"/>
              </a:lnSpc>
            </a:pPr>
            <a:r>
              <a:rPr lang="en-GB" sz="1400" dirty="0"/>
              <a:t>Whole person wellbeing acknowledges the interrelationship between physical, psychological, social and environmental factors of people.</a:t>
            </a:r>
          </a:p>
          <a:p>
            <a:pPr>
              <a:lnSpc>
                <a:spcPct val="90000"/>
              </a:lnSpc>
            </a:pPr>
            <a:r>
              <a:rPr lang="en-GB" sz="1400" dirty="0"/>
              <a:t>Promotion of mental health is the point of emphasis in SDG 3, which states sustainable wellbeing outcomes (United Nations, 2023).</a:t>
            </a:r>
          </a:p>
          <a:p>
            <a:pPr>
              <a:lnSpc>
                <a:spcPct val="90000"/>
              </a:lnSpc>
            </a:pPr>
            <a:r>
              <a:rPr lang="en-GB" sz="1400" dirty="0"/>
              <a:t>The UK policy tends to focus more on wellbeing to decrease the healthcare demand and enhance the quality of life (NHS England, 2019).</a:t>
            </a:r>
          </a:p>
          <a:p>
            <a:pPr>
              <a:lnSpc>
                <a:spcPct val="90000"/>
              </a:lnSpc>
            </a:pPr>
            <a:r>
              <a:rPr lang="en-GB" sz="1400" dirty="0"/>
              <a:t>Wellbeing integrated into care facilitates the model of preventative and person-centred service.</a:t>
            </a:r>
          </a:p>
        </p:txBody>
      </p:sp>
      <p:sp>
        <p:nvSpPr>
          <p:cNvPr id="17" name="Rectangle 16">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665301" y="6072626"/>
            <a:ext cx="740664" cy="11559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FB60E8C-7224-44A4-87A0-46A1711DD2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6646" y="386930"/>
            <a:ext cx="7606349" cy="1300554"/>
          </a:xfrm>
        </p:spPr>
        <p:txBody>
          <a:bodyPr anchor="b">
            <a:normAutofit/>
          </a:bodyPr>
          <a:lstStyle/>
          <a:p>
            <a:r>
              <a:rPr lang="en-GB" sz="4200"/>
              <a:t>Sustainable Development</a:t>
            </a:r>
          </a:p>
        </p:txBody>
      </p:sp>
      <p:sp>
        <p:nvSpPr>
          <p:cNvPr id="11" name="Rectangle 10">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1998845"/>
            <a:ext cx="859094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2E913227-4BF9-FDBC-54C7-CA6540B58BAE}"/>
              </a:ext>
            </a:extLst>
          </p:cNvPr>
          <p:cNvPicPr>
            <a:picLocks noChangeAspect="1"/>
          </p:cNvPicPr>
          <p:nvPr/>
        </p:nvPicPr>
        <p:blipFill>
          <a:blip r:embed="rId3"/>
          <a:stretch>
            <a:fillRect/>
          </a:stretch>
        </p:blipFill>
        <p:spPr>
          <a:xfrm>
            <a:off x="476471" y="3416160"/>
            <a:ext cx="3862708" cy="1931354"/>
          </a:xfrm>
          <a:prstGeom prst="rect">
            <a:avLst/>
          </a:prstGeom>
        </p:spPr>
      </p:pic>
      <p:sp>
        <p:nvSpPr>
          <p:cNvPr id="3" name="Content Placeholder 2"/>
          <p:cNvSpPr>
            <a:spLocks noGrp="1"/>
          </p:cNvSpPr>
          <p:nvPr>
            <p:ph idx="1"/>
          </p:nvPr>
        </p:nvSpPr>
        <p:spPr>
          <a:xfrm>
            <a:off x="4572000" y="2599509"/>
            <a:ext cx="3630995" cy="3639450"/>
          </a:xfrm>
        </p:spPr>
        <p:txBody>
          <a:bodyPr anchor="ctr">
            <a:noAutofit/>
          </a:bodyPr>
          <a:lstStyle/>
          <a:p>
            <a:pPr>
              <a:lnSpc>
                <a:spcPct val="90000"/>
              </a:lnSpc>
            </a:pPr>
            <a:r>
              <a:rPr lang="en-GB" sz="1400" dirty="0"/>
              <a:t>Sustainable development satisfies current health requirements without endangering the well-being and resources of future generations.</a:t>
            </a:r>
          </a:p>
          <a:p>
            <a:pPr>
              <a:lnSpc>
                <a:spcPct val="90000"/>
              </a:lnSpc>
            </a:pPr>
            <a:r>
              <a:rPr lang="en-GB" sz="1400" dirty="0"/>
              <a:t>Health sustainability lays emphasis on long-term population outcomes, prevention and cost-effectiveness.</a:t>
            </a:r>
          </a:p>
          <a:p>
            <a:pPr>
              <a:lnSpc>
                <a:spcPct val="90000"/>
              </a:lnSpc>
            </a:pPr>
            <a:r>
              <a:rPr lang="en-GB" sz="1400" dirty="0"/>
              <a:t>The SDG 3 incorporates sustainability into health systems by preventing and early intervening (United Nations, 2023).</a:t>
            </a:r>
          </a:p>
          <a:p>
            <a:pPr>
              <a:lnSpc>
                <a:spcPct val="90000"/>
              </a:lnSpc>
            </a:pPr>
            <a:r>
              <a:rPr lang="en-GB" sz="1400" dirty="0"/>
              <a:t>The UK health policy is gradually cohesive in its approach to sustainability in line with service efficiency and population wellbeing objectives.</a:t>
            </a:r>
          </a:p>
          <a:p>
            <a:pPr>
              <a:lnSpc>
                <a:spcPct val="90000"/>
              </a:lnSpc>
            </a:pPr>
            <a:r>
              <a:rPr lang="en-GB" sz="1400" dirty="0"/>
              <a:t>Sustainable development increases </a:t>
            </a:r>
            <a:r>
              <a:rPr lang="en-US" sz="1400" dirty="0"/>
              <a:t>the resilience of health and social care systems</a:t>
            </a:r>
            <a:r>
              <a:rPr lang="en-GB" sz="1400" dirty="0"/>
              <a:t>.</a:t>
            </a:r>
          </a:p>
        </p:txBody>
      </p:sp>
      <p:sp>
        <p:nvSpPr>
          <p:cNvPr id="15" name="Rectangle 14">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23318" y="2332075"/>
            <a:ext cx="781700"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5246" y="386930"/>
            <a:ext cx="7549592" cy="1298448"/>
          </a:xfrm>
        </p:spPr>
        <p:txBody>
          <a:bodyPr anchor="b">
            <a:normAutofit/>
          </a:bodyPr>
          <a:lstStyle/>
          <a:p>
            <a:r>
              <a:rPr lang="en-GB" sz="4200"/>
              <a:t>Theoretical Frameworks</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1998845"/>
            <a:ext cx="859094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595245" y="2599509"/>
            <a:ext cx="3398174" cy="3639450"/>
          </a:xfrm>
        </p:spPr>
        <p:txBody>
          <a:bodyPr anchor="ctr">
            <a:normAutofit/>
          </a:bodyPr>
          <a:lstStyle/>
          <a:p>
            <a:pPr>
              <a:lnSpc>
                <a:spcPct val="90000"/>
              </a:lnSpc>
            </a:pPr>
            <a:r>
              <a:rPr lang="en-GB" sz="1400" dirty="0"/>
              <a:t> The biopsychosocial model acknowledges biological, psychological and social factors on health outcomes.</a:t>
            </a:r>
          </a:p>
          <a:p>
            <a:pPr>
              <a:lnSpc>
                <a:spcPct val="90000"/>
              </a:lnSpc>
            </a:pPr>
            <a:r>
              <a:rPr lang="en-GB" sz="1400" dirty="0"/>
              <a:t>Holistic model favours combined care in terms of physical, mental and social welfare needs.</a:t>
            </a:r>
          </a:p>
          <a:p>
            <a:pPr>
              <a:lnSpc>
                <a:spcPct val="90000"/>
              </a:lnSpc>
            </a:pPr>
            <a:r>
              <a:rPr lang="en-GB" sz="1400" dirty="0"/>
              <a:t>Ecological model emphasises environmental and societal influences on population health behaviours.</a:t>
            </a:r>
          </a:p>
          <a:p>
            <a:pPr>
              <a:lnSpc>
                <a:spcPct val="90000"/>
              </a:lnSpc>
            </a:pPr>
            <a:r>
              <a:rPr lang="en-GB" sz="1400" dirty="0"/>
              <a:t>These models advocate SDG 3 principles of prevention and whole-systems (United Nations, 2023).</a:t>
            </a:r>
          </a:p>
          <a:p>
            <a:pPr>
              <a:lnSpc>
                <a:spcPct val="90000"/>
              </a:lnSpc>
            </a:pPr>
            <a:r>
              <a:rPr lang="en-GB" sz="1400" dirty="0"/>
              <a:t>The UK service design is becoming more integrated in theoretical frameworks that facilitate sustainable health delivery.</a:t>
            </a:r>
          </a:p>
        </p:txBody>
      </p:sp>
      <p:pic>
        <p:nvPicPr>
          <p:cNvPr id="4" name="Picture 3">
            <a:extLst>
              <a:ext uri="{FF2B5EF4-FFF2-40B4-BE49-F238E27FC236}">
                <a16:creationId xmlns:a16="http://schemas.microsoft.com/office/drawing/2014/main" id="{3677A4D1-9841-612F-70FA-27F1C5AC8FFF}"/>
              </a:ext>
            </a:extLst>
          </p:cNvPr>
          <p:cNvPicPr>
            <a:picLocks noChangeAspect="1"/>
          </p:cNvPicPr>
          <p:nvPr/>
        </p:nvPicPr>
        <p:blipFill>
          <a:blip r:embed="rId3"/>
          <a:stretch>
            <a:fillRect/>
          </a:stretch>
        </p:blipFill>
        <p:spPr>
          <a:xfrm>
            <a:off x="4433649" y="3216364"/>
            <a:ext cx="3862707" cy="2250026"/>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23318" y="2332075"/>
            <a:ext cx="781700"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3798" y="525982"/>
            <a:ext cx="3212237" cy="1200361"/>
          </a:xfrm>
        </p:spPr>
        <p:txBody>
          <a:bodyPr anchor="b">
            <a:normAutofit/>
          </a:bodyPr>
          <a:lstStyle/>
          <a:p>
            <a:r>
              <a:rPr lang="en-GB" sz="3100"/>
              <a:t>SDG 3 Overview</a:t>
            </a:r>
          </a:p>
        </p:txBody>
      </p:sp>
      <p:sp>
        <p:nvSpPr>
          <p:cNvPr id="12" name="Rectangle 11">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399" y="1944913"/>
            <a:ext cx="30175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227969" y="2111008"/>
            <a:ext cx="3807243" cy="3511943"/>
          </a:xfrm>
        </p:spPr>
        <p:txBody>
          <a:bodyPr anchor="ctr">
            <a:noAutofit/>
          </a:bodyPr>
          <a:lstStyle/>
          <a:p>
            <a:pPr>
              <a:lnSpc>
                <a:spcPct val="90000"/>
              </a:lnSpc>
            </a:pPr>
            <a:r>
              <a:rPr lang="en-GB" sz="1400" dirty="0"/>
              <a:t>SDG 3 strives to help people of all ages live healthily and maintain wellness across the world.</a:t>
            </a:r>
          </a:p>
          <a:p>
            <a:pPr>
              <a:lnSpc>
                <a:spcPct val="90000"/>
              </a:lnSpc>
            </a:pPr>
            <a:r>
              <a:rPr lang="en-GB" sz="1400" dirty="0"/>
              <a:t>Some of the targets are the reduction of premature mortality, enhancement of mental health and prevention of non-communicable diseases.</a:t>
            </a:r>
          </a:p>
          <a:p>
            <a:pPr>
              <a:lnSpc>
                <a:spcPct val="90000"/>
              </a:lnSpc>
            </a:pPr>
            <a:r>
              <a:rPr lang="en-GB" sz="1400" dirty="0"/>
              <a:t>SDG 3 directs more attention to prevention and health promotion instead of treatment-based healthcare systems.</a:t>
            </a:r>
          </a:p>
          <a:p>
            <a:pPr>
              <a:lnSpc>
                <a:spcPct val="90000"/>
              </a:lnSpc>
            </a:pPr>
            <a:r>
              <a:rPr lang="en-GB" sz="1400" dirty="0"/>
              <a:t>In the UK, the health policy aligns the SDG 3 goals with the national priorities in the area of the national public health (UK Government, 2023).</a:t>
            </a:r>
          </a:p>
          <a:p>
            <a:pPr>
              <a:lnSpc>
                <a:spcPct val="90000"/>
              </a:lnSpc>
            </a:pPr>
            <a:r>
              <a:rPr lang="en-GB" sz="1400" dirty="0"/>
              <a:t>SDG 3 brings in a model which connects the global objectives to the local health system activity.</a:t>
            </a:r>
          </a:p>
        </p:txBody>
      </p:sp>
      <p:sp>
        <p:nvSpPr>
          <p:cNvPr id="14" name="Rectangle 13">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61965" y="6072626"/>
            <a:ext cx="740664" cy="115593"/>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36109" y="1694387"/>
            <a:ext cx="740664" cy="887511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72594" y="354959"/>
            <a:ext cx="4638730"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00052557-88EC-81E3-3977-D9638AAAB0E0}"/>
              </a:ext>
            </a:extLst>
          </p:cNvPr>
          <p:cNvPicPr>
            <a:picLocks noChangeAspect="1"/>
          </p:cNvPicPr>
          <p:nvPr/>
        </p:nvPicPr>
        <p:blipFill>
          <a:blip r:embed="rId3"/>
          <a:stretch>
            <a:fillRect/>
          </a:stretch>
        </p:blipFill>
        <p:spPr>
          <a:xfrm>
            <a:off x="4490803" y="1534463"/>
            <a:ext cx="4221014" cy="3556204"/>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95246" y="386930"/>
            <a:ext cx="7549592" cy="1298448"/>
          </a:xfrm>
        </p:spPr>
        <p:txBody>
          <a:bodyPr anchor="b">
            <a:normAutofit/>
          </a:bodyPr>
          <a:lstStyle/>
          <a:p>
            <a:r>
              <a:rPr lang="en-GB" sz="4200"/>
              <a:t>UK SDG 3 Strategies</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 y="1998845"/>
            <a:ext cx="859094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57200" y="2599509"/>
            <a:ext cx="3536219" cy="3639450"/>
          </a:xfrm>
        </p:spPr>
        <p:txBody>
          <a:bodyPr anchor="ctr">
            <a:normAutofit/>
          </a:bodyPr>
          <a:lstStyle/>
          <a:p>
            <a:pPr>
              <a:lnSpc>
                <a:spcPct val="90000"/>
              </a:lnSpc>
            </a:pPr>
            <a:r>
              <a:rPr lang="en-GB" sz="1400" dirty="0"/>
              <a:t>NHS Long Term Plan gives emphasis on prevention, early intervention and minimising health disparities.</a:t>
            </a:r>
          </a:p>
          <a:p>
            <a:pPr>
              <a:lnSpc>
                <a:spcPct val="90000"/>
              </a:lnSpc>
            </a:pPr>
            <a:r>
              <a:rPr lang="en-GB" sz="1400" dirty="0"/>
              <a:t>Principles of SDG 3 would help to achieve long-term sustainability of NHS services and population health outcomes.</a:t>
            </a:r>
          </a:p>
          <a:p>
            <a:pPr>
              <a:lnSpc>
                <a:spcPct val="90000"/>
              </a:lnSpc>
            </a:pPr>
            <a:r>
              <a:rPr lang="en-GB" sz="1400" dirty="0"/>
              <a:t>NHS strategy includes diabetes, mental health and lifestyle-related conditions (NHS England, 2019).</a:t>
            </a:r>
          </a:p>
          <a:p>
            <a:pPr>
              <a:lnSpc>
                <a:spcPct val="90000"/>
              </a:lnSpc>
            </a:pPr>
            <a:r>
              <a:rPr lang="en-GB" sz="1400" dirty="0"/>
              <a:t>National health planning is a policy in the UK that continues to demonstrate a growing global commitment to SDG (UK Government, 2023).</a:t>
            </a:r>
          </a:p>
          <a:p>
            <a:pPr>
              <a:lnSpc>
                <a:spcPct val="90000"/>
              </a:lnSpc>
            </a:pPr>
            <a:r>
              <a:rPr lang="en-GB" sz="1400" dirty="0"/>
              <a:t>Harmony boosts consistency between global objectives and local health provision.</a:t>
            </a:r>
          </a:p>
        </p:txBody>
      </p:sp>
      <p:pic>
        <p:nvPicPr>
          <p:cNvPr id="4" name="Picture 3">
            <a:extLst>
              <a:ext uri="{FF2B5EF4-FFF2-40B4-BE49-F238E27FC236}">
                <a16:creationId xmlns:a16="http://schemas.microsoft.com/office/drawing/2014/main" id="{5E9516AF-D354-3456-63F0-2536898151A5}"/>
              </a:ext>
            </a:extLst>
          </p:cNvPr>
          <p:cNvPicPr>
            <a:picLocks noChangeAspect="1"/>
          </p:cNvPicPr>
          <p:nvPr/>
        </p:nvPicPr>
        <p:blipFill>
          <a:blip r:embed="rId3"/>
          <a:stretch>
            <a:fillRect/>
          </a:stretch>
        </p:blipFill>
        <p:spPr>
          <a:xfrm>
            <a:off x="4433649" y="2970116"/>
            <a:ext cx="3862707" cy="2742522"/>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8323318" y="2332075"/>
            <a:ext cx="781700" cy="114287"/>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42170" y="856180"/>
            <a:ext cx="3420438" cy="1128068"/>
          </a:xfrm>
        </p:spPr>
        <p:txBody>
          <a:bodyPr anchor="ctr">
            <a:normAutofit/>
          </a:bodyPr>
          <a:lstStyle/>
          <a:p>
            <a:pPr>
              <a:lnSpc>
                <a:spcPct val="90000"/>
              </a:lnSpc>
            </a:pPr>
            <a:r>
              <a:rPr lang="en-GB" sz="2700"/>
              <a:t>NHS Diabetes Prevention Programme</a:t>
            </a:r>
          </a:p>
        </p:txBody>
      </p:sp>
      <p:grpSp>
        <p:nvGrpSpPr>
          <p:cNvPr id="11" name="Group 1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266396" cy="673460"/>
            <a:chOff x="0" y="823811"/>
            <a:chExt cx="355196" cy="673460"/>
          </a:xfrm>
        </p:grpSpPr>
        <p:sp>
          <p:nvSpPr>
            <p:cNvPr id="12" name="Rectangle 1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98813" y="2090569"/>
            <a:ext cx="32232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372619" y="2330505"/>
            <a:ext cx="3489990" cy="3979585"/>
          </a:xfrm>
        </p:spPr>
        <p:txBody>
          <a:bodyPr anchor="ctr">
            <a:normAutofit/>
          </a:bodyPr>
          <a:lstStyle/>
          <a:p>
            <a:pPr>
              <a:lnSpc>
                <a:spcPct val="90000"/>
              </a:lnSpc>
            </a:pPr>
            <a:r>
              <a:rPr lang="en-GB" sz="1400" dirty="0"/>
              <a:t> The NHS Diabetes Prevention Programme is aimed at patients with a high risk of Type 2 diabetes.</a:t>
            </a:r>
          </a:p>
          <a:p>
            <a:pPr>
              <a:lnSpc>
                <a:spcPct val="90000"/>
              </a:lnSpc>
            </a:pPr>
            <a:r>
              <a:rPr lang="en-GB" sz="1400" dirty="0"/>
              <a:t>Programme emphasises lifestyle modification such as diet, body weight and physical activity.</a:t>
            </a:r>
          </a:p>
          <a:p>
            <a:pPr>
              <a:lnSpc>
                <a:spcPct val="90000"/>
              </a:lnSpc>
            </a:pPr>
            <a:r>
              <a:rPr lang="en-GB" sz="1400" dirty="0"/>
              <a:t>SDG 3 goals of reducing the burden of non-communicable diseases are directly linked with prevention.</a:t>
            </a:r>
          </a:p>
          <a:p>
            <a:pPr>
              <a:lnSpc>
                <a:spcPct val="90000"/>
              </a:lnSpc>
            </a:pPr>
            <a:r>
              <a:rPr lang="en-GB" sz="1400" dirty="0"/>
              <a:t>It has been demonstrated to increase health behaviours and decrease the risk of diabetes (Whelan and Bell, 2022).</a:t>
            </a:r>
          </a:p>
          <a:p>
            <a:pPr>
              <a:lnSpc>
                <a:spcPct val="90000"/>
              </a:lnSpc>
            </a:pPr>
            <a:r>
              <a:rPr lang="en-GB" sz="1400" dirty="0"/>
              <a:t>Programme supports sustainable healthcare, through a decrease in the future treatment costs (NHS England, 2024).</a:t>
            </a:r>
          </a:p>
        </p:txBody>
      </p:sp>
      <p:sp>
        <p:nvSpPr>
          <p:cNvPr id="17" name="Rectangle 1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23252" y="0"/>
            <a:ext cx="1120748"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64357" y="513853"/>
            <a:ext cx="4507025"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7E25FFAC-E5E9-163E-7D8B-B8CBA805E9DD}"/>
              </a:ext>
            </a:extLst>
          </p:cNvPr>
          <p:cNvPicPr>
            <a:picLocks noChangeAspect="1"/>
          </p:cNvPicPr>
          <p:nvPr/>
        </p:nvPicPr>
        <p:blipFill>
          <a:blip r:embed="rId3"/>
          <a:srcRect l="4162" r="18470" b="2"/>
          <a:stretch>
            <a:fillRect/>
          </a:stretch>
        </p:blipFill>
        <p:spPr>
          <a:xfrm>
            <a:off x="4483341" y="799352"/>
            <a:ext cx="4069057" cy="5259296"/>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9143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391835"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571352" y="350196"/>
            <a:ext cx="3485178" cy="1624520"/>
          </a:xfrm>
        </p:spPr>
        <p:txBody>
          <a:bodyPr anchor="ctr">
            <a:normAutofit/>
          </a:bodyPr>
          <a:lstStyle/>
          <a:p>
            <a:r>
              <a:rPr lang="en-GB" sz="3500"/>
              <a:t>Health Belief Model</a:t>
            </a:r>
          </a:p>
        </p:txBody>
      </p:sp>
      <p:sp>
        <p:nvSpPr>
          <p:cNvPr id="3" name="Content Placeholder 2"/>
          <p:cNvSpPr>
            <a:spLocks noGrp="1"/>
          </p:cNvSpPr>
          <p:nvPr>
            <p:ph idx="1"/>
          </p:nvPr>
        </p:nvSpPr>
        <p:spPr>
          <a:xfrm>
            <a:off x="571351" y="2743200"/>
            <a:ext cx="3485179" cy="3613149"/>
          </a:xfrm>
        </p:spPr>
        <p:txBody>
          <a:bodyPr anchor="ctr">
            <a:normAutofit/>
          </a:bodyPr>
          <a:lstStyle/>
          <a:p>
            <a:pPr>
              <a:lnSpc>
                <a:spcPct val="90000"/>
              </a:lnSpc>
            </a:pPr>
            <a:r>
              <a:rPr lang="en-GB" sz="1400" dirty="0"/>
              <a:t> The Health Belief Model is an explanation of behaviour change in terms of perceived risk, benefits and barriers.</a:t>
            </a:r>
          </a:p>
          <a:p>
            <a:pPr>
              <a:lnSpc>
                <a:spcPct val="90000"/>
              </a:lnSpc>
            </a:pPr>
            <a:r>
              <a:rPr lang="en-GB" sz="1400" dirty="0"/>
              <a:t>NHS DPP promotes risk awareness as a way of inducing preventative health behaviours.</a:t>
            </a:r>
          </a:p>
          <a:p>
            <a:pPr>
              <a:lnSpc>
                <a:spcPct val="90000"/>
              </a:lnSpc>
            </a:pPr>
            <a:r>
              <a:rPr lang="en-GB" sz="1400" dirty="0"/>
              <a:t>The behavioural theory advocates SDG 3 prevention-related strategies in health promotion programmes.</a:t>
            </a:r>
          </a:p>
          <a:p>
            <a:pPr>
              <a:lnSpc>
                <a:spcPct val="90000"/>
              </a:lnSpc>
            </a:pPr>
            <a:r>
              <a:rPr lang="en-GB" sz="1400" dirty="0"/>
              <a:t>HBM is useful in explaining the issue of engagement among the disadvantaged groups of people (Whelan and Bell, 2022).</a:t>
            </a:r>
          </a:p>
          <a:p>
            <a:pPr>
              <a:lnSpc>
                <a:spcPct val="90000"/>
              </a:lnSpc>
            </a:pPr>
            <a:r>
              <a:rPr lang="en-GB" sz="1400" dirty="0"/>
              <a:t>Planning and effectiveness in preventative health interventions is enhanced by theory.</a:t>
            </a:r>
          </a:p>
        </p:txBody>
      </p:sp>
      <p:pic>
        <p:nvPicPr>
          <p:cNvPr id="5" name="Picture 4" descr="Capsules and pills inside a glass bowl">
            <a:extLst>
              <a:ext uri="{FF2B5EF4-FFF2-40B4-BE49-F238E27FC236}">
                <a16:creationId xmlns:a16="http://schemas.microsoft.com/office/drawing/2014/main" id="{15CCB48B-3D77-1CDA-0827-391D5DBC1DC3}"/>
              </a:ext>
            </a:extLst>
          </p:cNvPr>
          <p:cNvPicPr>
            <a:picLocks noChangeAspect="1"/>
          </p:cNvPicPr>
          <p:nvPr/>
        </p:nvPicPr>
        <p:blipFill>
          <a:blip r:embed="rId3"/>
          <a:srcRect r="49944"/>
          <a:stretch>
            <a:fillRect/>
          </a:stretch>
        </p:blipFill>
        <p:spPr>
          <a:xfrm>
            <a:off x="4572000" y="1"/>
            <a:ext cx="4577118" cy="68580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9143999"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6642" y="0"/>
            <a:ext cx="3047358"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783777" y="-3783778"/>
            <a:ext cx="1576446" cy="9144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028697" y="348865"/>
            <a:ext cx="7533018" cy="877729"/>
          </a:xfrm>
        </p:spPr>
        <p:txBody>
          <a:bodyPr anchor="ctr">
            <a:normAutofit/>
          </a:bodyPr>
          <a:lstStyle/>
          <a:p>
            <a:r>
              <a:rPr lang="en-GB" sz="3500">
                <a:solidFill>
                  <a:srgbClr val="FFFFFF"/>
                </a:solidFill>
              </a:rPr>
              <a:t>Equity and Access</a:t>
            </a:r>
          </a:p>
        </p:txBody>
      </p:sp>
      <p:graphicFrame>
        <p:nvGraphicFramePr>
          <p:cNvPr id="20" name="Content Placeholder 2">
            <a:extLst>
              <a:ext uri="{FF2B5EF4-FFF2-40B4-BE49-F238E27FC236}">
                <a16:creationId xmlns:a16="http://schemas.microsoft.com/office/drawing/2014/main" id="{3189D696-39FC-05B7-8869-24FE9862927A}"/>
              </a:ext>
            </a:extLst>
          </p:cNvPr>
          <p:cNvGraphicFramePr>
            <a:graphicFrameLocks noGrp="1"/>
          </p:cNvGraphicFramePr>
          <p:nvPr>
            <p:ph idx="1"/>
            <p:extLst>
              <p:ext uri="{D42A27DB-BD31-4B8C-83A1-F6EECF244321}">
                <p14:modId xmlns:p14="http://schemas.microsoft.com/office/powerpoint/2010/main" val="3860226353"/>
              </p:ext>
            </p:extLst>
          </p:nvPr>
        </p:nvGraphicFramePr>
        <p:xfrm>
          <a:off x="483042" y="2112579"/>
          <a:ext cx="8195871"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DA718D0-4865-4629-8134-44F68D41D5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65167ED7-6315-43AB-B1B6-C326D5FD8F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487837" y="2732147"/>
            <a:ext cx="5860051" cy="395784"/>
            <a:chOff x="6081624" y="1998368"/>
            <a:chExt cx="5613457" cy="782175"/>
          </a:xfrm>
          <a:solidFill>
            <a:schemeClr val="accent4"/>
          </a:solidFill>
        </p:grpSpPr>
        <p:sp>
          <p:nvSpPr>
            <p:cNvPr id="21" name="Rectangle 20">
              <a:extLst>
                <a:ext uri="{FF2B5EF4-FFF2-40B4-BE49-F238E27FC236}">
                  <a16:creationId xmlns:a16="http://schemas.microsoft.com/office/drawing/2014/main" id="{EF4D8839-FB03-487D-ACC8-8BFEDD4FEB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EF75023-9A3B-42FC-B704-61A8F7BE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4646" y="922919"/>
            <a:ext cx="8333796"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962222" y="1557065"/>
            <a:ext cx="7387313" cy="909697"/>
          </a:xfrm>
        </p:spPr>
        <p:txBody>
          <a:bodyPr anchor="b">
            <a:normAutofit/>
          </a:bodyPr>
          <a:lstStyle/>
          <a:p>
            <a:r>
              <a:rPr lang="en-GB" sz="4700" dirty="0"/>
              <a:t>Conclusion</a:t>
            </a:r>
          </a:p>
        </p:txBody>
      </p:sp>
      <p:sp>
        <p:nvSpPr>
          <p:cNvPr id="3" name="Content Placeholder 2"/>
          <p:cNvSpPr>
            <a:spLocks noGrp="1"/>
          </p:cNvSpPr>
          <p:nvPr>
            <p:ph idx="1"/>
          </p:nvPr>
        </p:nvSpPr>
        <p:spPr>
          <a:xfrm>
            <a:off x="966978" y="2462938"/>
            <a:ext cx="7387313" cy="3472143"/>
          </a:xfrm>
        </p:spPr>
        <p:txBody>
          <a:bodyPr anchor="ctr">
            <a:normAutofit/>
          </a:bodyPr>
          <a:lstStyle/>
          <a:p>
            <a:pPr algn="just"/>
            <a:r>
              <a:rPr lang="en-GB" sz="1800" dirty="0"/>
              <a:t>SDG 3 gives a good conceptualisation of health, well-being, and sustainability.</a:t>
            </a:r>
          </a:p>
          <a:p>
            <a:pPr algn="just"/>
            <a:r>
              <a:rPr lang="en-GB" sz="1800" dirty="0"/>
              <a:t>The UK health policies are becoming more and more concerned with SDG 3 principles based on prevention-oriented strategies.</a:t>
            </a:r>
          </a:p>
          <a:p>
            <a:pPr algn="just"/>
            <a:r>
              <a:rPr lang="en-GB" sz="1800" dirty="0"/>
              <a:t> The NHS Diabetes Prevention Programme has proven one practical use of SDG 3 in providing services.</a:t>
            </a:r>
          </a:p>
          <a:p>
            <a:pPr algn="just"/>
            <a:r>
              <a:rPr lang="en-GB" sz="1800" dirty="0"/>
              <a:t>Rampant disparities point to shortcomings of the existing policy.</a:t>
            </a:r>
          </a:p>
          <a:p>
            <a:pPr algn="just"/>
            <a:r>
              <a:rPr lang="en-GB" sz="1800" dirty="0"/>
              <a:t>Sustainable, equitable UK health and social care systems need stronger integration.</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6BE25C7-68E6-8C11-13FE-6623004CE1CE}"/>
              </a:ext>
            </a:extLst>
          </p:cNvPr>
          <p:cNvSpPr txBox="1"/>
          <p:nvPr/>
        </p:nvSpPr>
        <p:spPr>
          <a:xfrm>
            <a:off x="606478" y="386930"/>
            <a:ext cx="6927525" cy="1188950"/>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4700" kern="1200" dirty="0">
                <a:solidFill>
                  <a:schemeClr val="tx1"/>
                </a:solidFill>
                <a:latin typeface="+mj-lt"/>
                <a:ea typeface="+mj-ea"/>
                <a:cs typeface="+mj-cs"/>
              </a:rPr>
              <a:t>References</a:t>
            </a:r>
          </a:p>
        </p:txBody>
      </p:sp>
      <p:grpSp>
        <p:nvGrpSpPr>
          <p:cNvPr id="35" name="Group 34">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1998368"/>
            <a:ext cx="8771274" cy="782176"/>
            <a:chOff x="-2" y="1998368"/>
            <a:chExt cx="11695083" cy="782176"/>
          </a:xfrm>
        </p:grpSpPr>
        <p:sp>
          <p:nvSpPr>
            <p:cNvPr id="36" name="Rectangle 35">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9" name="Rectangle 3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8537521"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C9A54A7-59E5-6D68-DB3B-D7B2716CCFB4}"/>
              </a:ext>
            </a:extLst>
          </p:cNvPr>
          <p:cNvSpPr txBox="1"/>
          <p:nvPr/>
        </p:nvSpPr>
        <p:spPr>
          <a:xfrm>
            <a:off x="595245" y="2328530"/>
            <a:ext cx="7607751" cy="3806455"/>
          </a:xfrm>
          <a:prstGeom prst="rect">
            <a:avLst/>
          </a:prstGeom>
        </p:spPr>
        <p:txBody>
          <a:bodyPr vert="horz" lIns="91440" tIns="45720" rIns="91440" bIns="45720" rtlCol="0" anchor="ctr">
            <a:normAutofit/>
          </a:bodyPr>
          <a:lstStyle/>
          <a:p>
            <a:pPr marL="171450" indent="-171450" defTabSz="914400">
              <a:lnSpc>
                <a:spcPct val="90000"/>
              </a:lnSpc>
              <a:spcAft>
                <a:spcPts val="600"/>
              </a:spcAft>
              <a:buFont typeface="Arial" panose="020B0604020202020204" pitchFamily="34" charset="0"/>
              <a:buChar char="•"/>
            </a:pPr>
            <a:r>
              <a:rPr lang="en-US" sz="1050" dirty="0"/>
              <a:t>Bond (2022) </a:t>
            </a:r>
            <a:r>
              <a:rPr lang="en-US" sz="1050" i="1" dirty="0"/>
              <a:t>SDG 3: Progress, gaps and recommendations for the UK</a:t>
            </a:r>
            <a:r>
              <a:rPr lang="en-US" sz="1050" dirty="0"/>
              <a:t>. Available at: https://www.bond.org.uk/wp-content/uploads/2022/09/sdg3.pdf (Accessed: 25 January 2026).</a:t>
            </a:r>
          </a:p>
          <a:p>
            <a:pPr marL="171450" indent="-171450" defTabSz="914400">
              <a:lnSpc>
                <a:spcPct val="90000"/>
              </a:lnSpc>
              <a:spcAft>
                <a:spcPts val="600"/>
              </a:spcAft>
              <a:buFont typeface="Arial" panose="020B0604020202020204" pitchFamily="34" charset="0"/>
              <a:buChar char="•"/>
            </a:pPr>
            <a:r>
              <a:rPr lang="en-US" sz="1050" dirty="0"/>
              <a:t>House of Commons Library (2020) </a:t>
            </a:r>
            <a:r>
              <a:rPr lang="en-US" sz="1050" i="1" dirty="0"/>
              <a:t>UK Progress on UN Sustainable Development Goal 3</a:t>
            </a:r>
            <a:r>
              <a:rPr lang="en-US" sz="1050" dirty="0"/>
              <a:t>. Available at: https://researchbriefings.files.parliament.uk/documents/LLN-2020-0080/LLN-2020-0080.pdf (Accessed: 25 January 2026).</a:t>
            </a:r>
          </a:p>
          <a:p>
            <a:pPr marL="171450" indent="-171450" defTabSz="914400">
              <a:lnSpc>
                <a:spcPct val="90000"/>
              </a:lnSpc>
              <a:spcAft>
                <a:spcPts val="600"/>
              </a:spcAft>
              <a:buFont typeface="Arial" panose="020B0604020202020204" pitchFamily="34" charset="0"/>
              <a:buChar char="•"/>
            </a:pPr>
            <a:r>
              <a:rPr lang="en-US" sz="1050" dirty="0"/>
              <a:t>NHS England (2019) </a:t>
            </a:r>
            <a:r>
              <a:rPr lang="en-US" sz="1050" i="1" dirty="0"/>
              <a:t>NHS Long Term Plan</a:t>
            </a:r>
            <a:r>
              <a:rPr lang="en-US" sz="1050" dirty="0"/>
              <a:t>. Available at: https://www.longtermplan.nhs.uk/ (Accessed: 26 January 2026).</a:t>
            </a:r>
          </a:p>
          <a:p>
            <a:pPr marL="171450" indent="-171450" defTabSz="914400">
              <a:lnSpc>
                <a:spcPct val="90000"/>
              </a:lnSpc>
              <a:spcAft>
                <a:spcPts val="600"/>
              </a:spcAft>
              <a:buFont typeface="Arial" panose="020B0604020202020204" pitchFamily="34" charset="0"/>
              <a:buChar char="•"/>
            </a:pPr>
            <a:r>
              <a:rPr lang="en-US" sz="1050" dirty="0"/>
              <a:t>NHS England (2024) </a:t>
            </a:r>
            <a:r>
              <a:rPr lang="en-US" sz="1050" i="1" dirty="0"/>
              <a:t>Healthier You: NHS Diabetes Prevention </a:t>
            </a:r>
            <a:r>
              <a:rPr lang="en-US" sz="1050" i="1" dirty="0" err="1"/>
              <a:t>Programme</a:t>
            </a:r>
            <a:r>
              <a:rPr lang="en-US" sz="1050" dirty="0"/>
              <a:t>. Available at: https://www.england.nhs.uk/diabetes/diabetes-prevention/ (Accessed: 26 January 2026).</a:t>
            </a:r>
          </a:p>
          <a:p>
            <a:pPr marL="171450" indent="-171450" defTabSz="914400">
              <a:lnSpc>
                <a:spcPct val="90000"/>
              </a:lnSpc>
              <a:spcAft>
                <a:spcPts val="600"/>
              </a:spcAft>
              <a:buFont typeface="Arial" panose="020B0604020202020204" pitchFamily="34" charset="0"/>
              <a:buChar char="•"/>
            </a:pPr>
            <a:r>
              <a:rPr lang="en-US" sz="1050" dirty="0"/>
              <a:t>UK Government (2018) </a:t>
            </a:r>
            <a:r>
              <a:rPr lang="en-US" sz="1050" i="1" dirty="0"/>
              <a:t>Health matters: preventing Type 2 diabetes</a:t>
            </a:r>
            <a:r>
              <a:rPr lang="en-US" sz="1050" dirty="0"/>
              <a:t>. Available at: https://www.gov.uk/government/publications/health-matters-preventing-type-2-diabetes/health-matters-preventing-type-2-diabetes (Accessed: 27 January 2026).</a:t>
            </a:r>
          </a:p>
          <a:p>
            <a:pPr marL="171450" indent="-171450" defTabSz="914400">
              <a:lnSpc>
                <a:spcPct val="90000"/>
              </a:lnSpc>
              <a:spcAft>
                <a:spcPts val="600"/>
              </a:spcAft>
              <a:buFont typeface="Arial" panose="020B0604020202020204" pitchFamily="34" charset="0"/>
              <a:buChar char="•"/>
            </a:pPr>
            <a:r>
              <a:rPr lang="en-US" sz="1050" dirty="0"/>
              <a:t>UK Government (2023) </a:t>
            </a:r>
            <a:r>
              <a:rPr lang="en-US" sz="1050" i="1" dirty="0"/>
              <a:t>The UK is committed to promoting the health and well-being of all to advance the Sustainable Development Goals</a:t>
            </a:r>
            <a:r>
              <a:rPr lang="en-US" sz="1050" dirty="0"/>
              <a:t>. Available at: https://www.gov.uk/government/speeches/the-uk-is-committed-to-promoting-the-health-and-well-being-of-all-to-advance-the-sustainable-development-goals-uk-statement-at-the-un-general-assembly (Accessed: 27 January 2026).</a:t>
            </a:r>
          </a:p>
          <a:p>
            <a:pPr marL="171450" indent="-171450" defTabSz="914400">
              <a:lnSpc>
                <a:spcPct val="90000"/>
              </a:lnSpc>
              <a:spcAft>
                <a:spcPts val="600"/>
              </a:spcAft>
              <a:buFont typeface="Arial" panose="020B0604020202020204" pitchFamily="34" charset="0"/>
              <a:buChar char="•"/>
            </a:pPr>
            <a:r>
              <a:rPr lang="en-US" sz="1050" dirty="0"/>
              <a:t>United Nations (2023) </a:t>
            </a:r>
            <a:r>
              <a:rPr lang="en-US" sz="1050" i="1" dirty="0"/>
              <a:t>Goal 3: Good health and well-being</a:t>
            </a:r>
            <a:r>
              <a:rPr lang="en-US" sz="1050" dirty="0"/>
              <a:t>. Available at: https://globalgoals.org/goals/3-good-health-and-well-being/ (Accessed: 2 February 2026).</a:t>
            </a:r>
          </a:p>
          <a:p>
            <a:pPr marL="171450" indent="-171450" defTabSz="914400">
              <a:lnSpc>
                <a:spcPct val="90000"/>
              </a:lnSpc>
              <a:spcAft>
                <a:spcPts val="600"/>
              </a:spcAft>
              <a:buFont typeface="Arial" panose="020B0604020202020204" pitchFamily="34" charset="0"/>
              <a:buChar char="•"/>
            </a:pPr>
            <a:r>
              <a:rPr lang="en-US" sz="1050" dirty="0"/>
              <a:t>Whelan, M. and Bell, L. (2022) ‘The English National Health Service Diabetes Prevention </a:t>
            </a:r>
            <a:r>
              <a:rPr lang="en-US" sz="1050" dirty="0" err="1"/>
              <a:t>Programme</a:t>
            </a:r>
            <a:r>
              <a:rPr lang="en-US" sz="1050" dirty="0"/>
              <a:t> (NHS DPP): A scoping review’, </a:t>
            </a:r>
            <a:r>
              <a:rPr lang="en-US" sz="1050" i="1" dirty="0"/>
              <a:t>Diabetic Medicine</a:t>
            </a:r>
            <a:r>
              <a:rPr lang="en-US" sz="1050" dirty="0"/>
              <a:t>, 39(7), e14855. Available at: https://www.ncbi.nlm.nih.gov/pmc/articles/PMC9321029/ (Accessed: 2 February 2026).</a:t>
            </a:r>
          </a:p>
        </p:txBody>
      </p:sp>
    </p:spTree>
    <p:extLst>
      <p:ext uri="{BB962C8B-B14F-4D97-AF65-F5344CB8AC3E}">
        <p14:creationId xmlns:p14="http://schemas.microsoft.com/office/powerpoint/2010/main" val="31420409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36</TotalTime>
  <Words>2086</Words>
  <Application>Microsoft Office PowerPoint</Application>
  <PresentationFormat>On-screen Show (4:3)</PresentationFormat>
  <Paragraphs>101</Paragraphs>
  <Slides>13</Slides>
  <Notes>12</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Integrating Health, Wellbeing and Sustainable Development in UK Health and Social Care: A Critical Examination of SDG 3–Related Strategies</vt:lpstr>
      <vt:lpstr>Introduction</vt:lpstr>
      <vt:lpstr>Definition of Health</vt:lpstr>
      <vt:lpstr>Definition of Wellbeing</vt:lpstr>
      <vt:lpstr>Sustainable Development</vt:lpstr>
      <vt:lpstr>Theoretical Frameworks</vt:lpstr>
      <vt:lpstr>SDG 3 Overview</vt:lpstr>
      <vt:lpstr>UK SDG 3 Strategies</vt:lpstr>
      <vt:lpstr>NHS Diabetes Prevention Programme</vt:lpstr>
      <vt:lpstr>Health Belief Model</vt:lpstr>
      <vt:lpstr>Equity and Access</vt:lpstr>
      <vt:lpstr>Conclusion</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cp:revision>32</cp:revision>
  <dcterms:created xsi:type="dcterms:W3CDTF">2013-01-27T09:14:16Z</dcterms:created>
  <dcterms:modified xsi:type="dcterms:W3CDTF">2026-02-16T00:09:43Z</dcterms:modified>
  <cp:category/>
</cp:coreProperties>
</file>