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8" r:id="rId3"/>
    <p:sldId id="257" r:id="rId4"/>
    <p:sldId id="259" r:id="rId5"/>
    <p:sldId id="260" r:id="rId6"/>
    <p:sldId id="263" r:id="rId7"/>
    <p:sldId id="261" r:id="rId8"/>
    <p:sldId id="262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632" autoAdjust="0"/>
  </p:normalViewPr>
  <p:slideViewPr>
    <p:cSldViewPr>
      <p:cViewPr varScale="1">
        <p:scale>
          <a:sx n="65" d="100"/>
          <a:sy n="65" d="100"/>
        </p:scale>
        <p:origin x="-152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78395E-7EAD-497A-96F9-70780717BCB1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82E803-649C-4F78-8CAD-643643EAEE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7226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82E803-649C-4F78-8CAD-643643EAEE3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5078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INFORMATION</a:t>
            </a:r>
            <a:r>
              <a:rPr lang="en-GB" dirty="0" smtClean="0"/>
              <a:t>:</a:t>
            </a:r>
          </a:p>
          <a:p>
            <a:r>
              <a:rPr lang="en-GB" dirty="0" smtClean="0"/>
              <a:t>Gather all information regarding the incident – </a:t>
            </a:r>
          </a:p>
          <a:p>
            <a:r>
              <a:rPr lang="en-GB" dirty="0" smtClean="0"/>
              <a:t>Crime type-</a:t>
            </a:r>
          </a:p>
          <a:p>
            <a:pPr marL="171450" indent="-171450">
              <a:buFont typeface="Wingdings" pitchFamily="2" charset="2"/>
              <a:buChar char="§"/>
            </a:pPr>
            <a:r>
              <a:rPr lang="en-GB" dirty="0" smtClean="0"/>
              <a:t>Crime</a:t>
            </a:r>
          </a:p>
          <a:p>
            <a:pPr marL="171450" indent="-171450">
              <a:buFont typeface="Wingdings" pitchFamily="2" charset="2"/>
              <a:buChar char="§"/>
            </a:pPr>
            <a:r>
              <a:rPr lang="en-GB" dirty="0" smtClean="0"/>
              <a:t>Suicide</a:t>
            </a:r>
          </a:p>
          <a:p>
            <a:pPr marL="171450" indent="-171450">
              <a:buFont typeface="Wingdings" pitchFamily="2" charset="2"/>
              <a:buChar char="§"/>
            </a:pPr>
            <a:r>
              <a:rPr lang="en-GB" dirty="0" smtClean="0"/>
              <a:t>Industrial</a:t>
            </a:r>
            <a:r>
              <a:rPr lang="en-GB" baseline="0" dirty="0" smtClean="0"/>
              <a:t> Accident</a:t>
            </a:r>
          </a:p>
          <a:p>
            <a:pPr marL="171450" indent="-171450">
              <a:buFont typeface="Wingdings" pitchFamily="2" charset="2"/>
              <a:buChar char="§"/>
            </a:pPr>
            <a:r>
              <a:rPr lang="en-GB" baseline="0" dirty="0" smtClean="0"/>
              <a:t>Accidental incident/death</a:t>
            </a:r>
          </a:p>
          <a:p>
            <a:pPr marL="171450" indent="-171450">
              <a:buFont typeface="Wingdings" pitchFamily="2" charset="2"/>
              <a:buChar char="§"/>
            </a:pPr>
            <a:r>
              <a:rPr lang="en-GB" baseline="0" dirty="0" smtClean="0"/>
              <a:t>Traffic Accident</a:t>
            </a:r>
            <a:endParaRPr lang="en-GB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Location</a:t>
            </a:r>
            <a:r>
              <a:rPr lang="en-GB" baseline="0" dirty="0" smtClean="0"/>
              <a:t> – exact address of all locations – is access available/problem?</a:t>
            </a:r>
          </a:p>
          <a:p>
            <a:pPr marL="171450" indent="-171450">
              <a:buFont typeface="Wingdings" pitchFamily="2" charset="2"/>
              <a:buChar char="§"/>
            </a:pPr>
            <a:r>
              <a:rPr lang="en-GB" baseline="0" dirty="0" smtClean="0"/>
              <a:t>main scene –</a:t>
            </a:r>
          </a:p>
          <a:p>
            <a:pPr marL="171450" indent="-171450">
              <a:buFont typeface="Wingdings" pitchFamily="2" charset="2"/>
              <a:buChar char="§"/>
            </a:pPr>
            <a:r>
              <a:rPr lang="en-GB" baseline="0" dirty="0" smtClean="0"/>
              <a:t>additional scenes</a:t>
            </a:r>
          </a:p>
          <a:p>
            <a:pPr marL="171450" indent="-171450">
              <a:buFont typeface="Wingdings" pitchFamily="2" charset="2"/>
              <a:buChar char="§"/>
            </a:pPr>
            <a:r>
              <a:rPr lang="en-GB" baseline="0" dirty="0" smtClean="0"/>
              <a:t>known linked scenes</a:t>
            </a:r>
          </a:p>
          <a:p>
            <a:pPr marL="171450" indent="-171450">
              <a:buFont typeface="Wingdings" pitchFamily="2" charset="2"/>
              <a:buChar char="§"/>
            </a:pPr>
            <a:r>
              <a:rPr lang="en-GB" baseline="0" dirty="0" smtClean="0"/>
              <a:t>vehicles</a:t>
            </a:r>
          </a:p>
          <a:p>
            <a:pPr marL="171450" indent="-171450">
              <a:buFont typeface="Wingdings" pitchFamily="2" charset="2"/>
              <a:buChar char="§"/>
            </a:pPr>
            <a:r>
              <a:rPr lang="en-GB" baseline="0" dirty="0" smtClean="0"/>
              <a:t>hospital</a:t>
            </a:r>
          </a:p>
          <a:p>
            <a:pPr marL="171450" indent="-171450">
              <a:buFont typeface="Wingdings" pitchFamily="2" charset="2"/>
              <a:buChar char="§"/>
            </a:pPr>
            <a:r>
              <a:rPr lang="en-GB" baseline="0" dirty="0" smtClean="0"/>
              <a:t>suspects house</a:t>
            </a:r>
          </a:p>
          <a:p>
            <a:pPr marL="171450" indent="-171450">
              <a:buFont typeface="Wingdings" pitchFamily="2" charset="2"/>
              <a:buChar char="§"/>
            </a:pPr>
            <a:r>
              <a:rPr lang="en-GB" baseline="0" dirty="0" smtClean="0"/>
              <a:t>inside/outside</a:t>
            </a:r>
          </a:p>
          <a:p>
            <a:pPr marL="0" indent="0">
              <a:buFont typeface="Wingdings" pitchFamily="2" charset="2"/>
              <a:buNone/>
            </a:pPr>
            <a:r>
              <a:rPr lang="en-GB" baseline="0" dirty="0" smtClean="0"/>
              <a:t>Date and Time of incident</a:t>
            </a:r>
          </a:p>
          <a:p>
            <a:pPr marL="0" indent="0">
              <a:buFont typeface="Wingdings" pitchFamily="2" charset="2"/>
              <a:buNone/>
            </a:pPr>
            <a:r>
              <a:rPr lang="en-GB" baseline="0" dirty="0" smtClean="0"/>
              <a:t>Witnesses </a:t>
            </a:r>
          </a:p>
          <a:p>
            <a:pPr marL="0" indent="0">
              <a:buFont typeface="Wingdings" pitchFamily="2" charset="2"/>
              <a:buNone/>
            </a:pPr>
            <a:r>
              <a:rPr lang="en-GB" baseline="0" dirty="0" smtClean="0"/>
              <a:t>Injured – location of injured – if death is the body still at the scene or has it been removed to hospital – consider hospital and body as separate scenes</a:t>
            </a:r>
          </a:p>
          <a:p>
            <a:pPr marL="0" indent="0">
              <a:buFont typeface="Wingdings" pitchFamily="2" charset="2"/>
              <a:buNone/>
            </a:pPr>
            <a:r>
              <a:rPr lang="en-GB" baseline="0" dirty="0" smtClean="0"/>
              <a:t>Information obtained at time of reporting</a:t>
            </a:r>
          </a:p>
          <a:p>
            <a:pPr marL="0" indent="0">
              <a:buFont typeface="Wingdings" pitchFamily="2" charset="2"/>
              <a:buNone/>
            </a:pPr>
            <a:endParaRPr lang="en-GB" baseline="0" dirty="0" smtClean="0"/>
          </a:p>
          <a:p>
            <a:pPr marL="0" indent="0">
              <a:buFont typeface="Wingdings" pitchFamily="2" charset="2"/>
              <a:buNone/>
            </a:pPr>
            <a:r>
              <a:rPr lang="en-GB" baseline="0" dirty="0" smtClean="0"/>
              <a:t> </a:t>
            </a:r>
          </a:p>
          <a:p>
            <a:pPr marL="0" indent="0">
              <a:buFont typeface="Wingdings" pitchFamily="2" charset="2"/>
              <a:buNone/>
            </a:pP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82E803-649C-4F78-8CAD-643643EAEE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7625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82E803-649C-4F78-8CAD-643643EAEE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545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7"/>
          <p:cNvSpPr>
            <a:spLocks noChangeArrowheads="1"/>
          </p:cNvSpPr>
          <p:nvPr/>
        </p:nvSpPr>
        <p:spPr bwMode="auto">
          <a:xfrm>
            <a:off x="609600" y="1219200"/>
            <a:ext cx="7924800" cy="914400"/>
          </a:xfrm>
          <a:custGeom>
            <a:avLst/>
            <a:gdLst/>
            <a:ahLst/>
            <a:cxnLst>
              <a:cxn ang="0">
                <a:pos x="0" y="1000"/>
              </a:cxn>
              <a:cxn ang="0">
                <a:pos x="0" y="0"/>
              </a:cxn>
              <a:cxn ang="0">
                <a:pos x="1000" y="0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miter lim="800000"/>
            <a:headEnd/>
            <a:tailEnd/>
          </a:ln>
        </p:spPr>
        <p:txBody>
          <a:bodyPr/>
          <a:lstStyle/>
          <a:p>
            <a:pPr>
              <a:defRPr/>
            </a:pPr>
            <a:endParaRPr lang="ar-AE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Line 8"/>
          <p:cNvSpPr>
            <a:spLocks noChangeShapeType="1"/>
          </p:cNvSpPr>
          <p:nvPr/>
        </p:nvSpPr>
        <p:spPr bwMode="auto">
          <a:xfrm>
            <a:off x="1981200" y="3962400"/>
            <a:ext cx="6511925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ar-AE"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Picture 2" descr="CREST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2555875" y="1196975"/>
            <a:ext cx="4267200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1524000"/>
            <a:ext cx="7623175" cy="1752600"/>
          </a:xfrm>
        </p:spPr>
        <p:txBody>
          <a:bodyPr/>
          <a:lstStyle>
            <a:lvl1pPr>
              <a:defRPr sz="5000"/>
            </a:lvl1pPr>
          </a:lstStyle>
          <a:p>
            <a:r>
              <a:rPr lang="en-US" altLang="en-US" smtClean="0"/>
              <a:t>Click to edit Master title style</a:t>
            </a:r>
            <a:endParaRPr lang="en-GB" altLang="en-US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981200" y="3962400"/>
            <a:ext cx="65532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/>
            </a:lvl1pPr>
          </a:lstStyle>
          <a:p>
            <a:r>
              <a:rPr lang="en-US" altLang="en-US" smtClean="0"/>
              <a:t>Click to edit Master subtitle style</a:t>
            </a:r>
            <a:endParaRPr lang="en-GB" altLang="en-US"/>
          </a:p>
        </p:txBody>
      </p:sp>
      <p:sp>
        <p:nvSpPr>
          <p:cNvPr id="9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814388" y="59007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0A16D0B6-4768-4F84-9138-BA7831C480D9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10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071813" y="5929313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1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429375" y="5929313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B41AF229-DC7A-43BC-A7C2-D6B9A267145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Footer Placeholder 4"/>
          <p:cNvSpPr txBox="1">
            <a:spLocks/>
          </p:cNvSpPr>
          <p:nvPr userDrawn="1"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ctr" defTabSz="914400" rtl="0" eaLnBrk="1" latinLnBrk="0" hangingPunct="1">
              <a:defRPr sz="1600" i="1" kern="1200">
                <a:solidFill>
                  <a:schemeClr val="tx1"/>
                </a:solidFill>
                <a:latin typeface="+mj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mtClean="0"/>
              <a:t>Quiscunque Tactus Vestigia Legat</a:t>
            </a:r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ar-A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ar-AE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A16D0B6-4768-4F84-9138-BA7831C480D9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600" i="1"/>
            </a:lvl1pPr>
          </a:lstStyle>
          <a:p>
            <a:r>
              <a:rPr lang="en-GB" dirty="0" err="1" smtClean="0"/>
              <a:t>Quiscunque</a:t>
            </a:r>
            <a:r>
              <a:rPr lang="en-GB" dirty="0" smtClean="0"/>
              <a:t> </a:t>
            </a:r>
            <a:r>
              <a:rPr lang="en-GB" dirty="0" err="1" smtClean="0"/>
              <a:t>Tactus</a:t>
            </a:r>
            <a:r>
              <a:rPr lang="en-GB" dirty="0" smtClean="0"/>
              <a:t> </a:t>
            </a:r>
            <a:r>
              <a:rPr lang="en-GB" dirty="0" err="1" smtClean="0"/>
              <a:t>Vestigia</a:t>
            </a:r>
            <a:r>
              <a:rPr lang="en-GB" dirty="0" smtClean="0"/>
              <a:t> </a:t>
            </a:r>
            <a:r>
              <a:rPr lang="en-GB" dirty="0" err="1" smtClean="0"/>
              <a:t>Legat</a:t>
            </a:r>
            <a:endParaRPr lang="en-GB" dirty="0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1AF229-DC7A-43BC-A7C2-D6B9A267145B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5"/>
          <p:cNvSpPr txBox="1">
            <a:spLocks noChangeArrowheads="1"/>
          </p:cNvSpPr>
          <p:nvPr userDrawn="1"/>
        </p:nvSpPr>
        <p:spPr bwMode="auto">
          <a:xfrm>
            <a:off x="6646863" y="616267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/>
                </a:solidFill>
                <a:latin typeface="+mj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en-US" smtClean="0"/>
              <a:t>Nick Sawyer</a:t>
            </a:r>
            <a:endParaRPr lang="en-US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r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ar-A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A16D0B6-4768-4F84-9138-BA7831C480D9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41AF229-DC7A-43BC-A7C2-D6B9A267145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ar-A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ar-A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ar-A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A16D0B6-4768-4F84-9138-BA7831C480D9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41AF229-DC7A-43BC-A7C2-D6B9A267145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ar-A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ar-A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ar-A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A16D0B6-4768-4F84-9138-BA7831C480D9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41AF229-DC7A-43BC-A7C2-D6B9A267145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ar-A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A16D0B6-4768-4F84-9138-BA7831C480D9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41AF229-DC7A-43BC-A7C2-D6B9A267145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A16D0B6-4768-4F84-9138-BA7831C480D9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41AF229-DC7A-43BC-A7C2-D6B9A267145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r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ar-A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ar-A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A16D0B6-4768-4F84-9138-BA7831C480D9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41AF229-DC7A-43BC-A7C2-D6B9A267145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r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ar-A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ar-A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A16D0B6-4768-4F84-9138-BA7831C480D9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41AF229-DC7A-43BC-A7C2-D6B9A267145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ar-A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ar-A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A16D0B6-4768-4F84-9138-BA7831C480D9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41AF229-DC7A-43BC-A7C2-D6B9A267145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ar-A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ar-A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A16D0B6-4768-4F84-9138-BA7831C480D9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41AF229-DC7A-43BC-A7C2-D6B9A267145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+mj-lt"/>
                <a:cs typeface="Arial" pitchFamily="34" charset="0"/>
              </a:defRPr>
            </a:lvl1pPr>
          </a:lstStyle>
          <a:p>
            <a:fld id="{0A16D0B6-4768-4F84-9138-BA7831C480D9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+mj-lt"/>
                <a:cs typeface="Arial" pitchFamily="34" charset="0"/>
              </a:defRPr>
            </a:lvl1pPr>
          </a:lstStyle>
          <a:p>
            <a:endParaRPr lang="en-GB"/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+mj-lt"/>
                <a:cs typeface="Arial" pitchFamily="34" charset="0"/>
              </a:defRPr>
            </a:lvl1pPr>
          </a:lstStyle>
          <a:p>
            <a:fld id="{B41AF229-DC7A-43BC-A7C2-D6B9A267145B}" type="slidenum">
              <a:rPr lang="en-GB" smtClean="0"/>
              <a:t>‹#›</a:t>
            </a:fld>
            <a:endParaRPr lang="en-GB"/>
          </a:p>
        </p:txBody>
      </p:sp>
      <p:sp>
        <p:nvSpPr>
          <p:cNvPr id="6151" name="Freeform 7"/>
          <p:cNvSpPr>
            <a:spLocks noChangeArrowheads="1"/>
          </p:cNvSpPr>
          <p:nvPr/>
        </p:nvSpPr>
        <p:spPr bwMode="auto">
          <a:xfrm>
            <a:off x="381000" y="228600"/>
            <a:ext cx="8229600" cy="609600"/>
          </a:xfrm>
          <a:custGeom>
            <a:avLst/>
            <a:gdLst/>
            <a:ahLst/>
            <a:cxnLst>
              <a:cxn ang="0">
                <a:pos x="0" y="1000"/>
              </a:cxn>
              <a:cxn ang="0">
                <a:pos x="0" y="0"/>
              </a:cxn>
              <a:cxn ang="0">
                <a:pos x="1000" y="0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19050" cap="flat" cmpd="sng">
            <a:solidFill>
              <a:schemeClr val="accent1"/>
            </a:solidFill>
            <a:prstDash val="solid"/>
            <a:miter lim="800000"/>
            <a:headEnd/>
            <a:tailEnd/>
          </a:ln>
        </p:spPr>
        <p:txBody>
          <a:bodyPr/>
          <a:lstStyle/>
          <a:p>
            <a:pPr>
              <a:defRPr/>
            </a:pPr>
            <a:endParaRPr lang="ar-AE">
              <a:latin typeface="Arial" pitchFamily="34" charset="0"/>
              <a:cs typeface="Arial" pitchFamily="34" charset="0"/>
            </a:endParaRPr>
          </a:p>
        </p:txBody>
      </p:sp>
      <p:sp>
        <p:nvSpPr>
          <p:cNvPr id="6152" name="Line 8"/>
          <p:cNvSpPr>
            <a:spLocks noChangeShapeType="1"/>
          </p:cNvSpPr>
          <p:nvPr/>
        </p:nvSpPr>
        <p:spPr bwMode="auto">
          <a:xfrm>
            <a:off x="457200" y="6172200"/>
            <a:ext cx="8229600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ar-AE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Footer Placeholder 4"/>
          <p:cNvSpPr txBox="1">
            <a:spLocks/>
          </p:cNvSpPr>
          <p:nvPr userDrawn="1"/>
        </p:nvSpPr>
        <p:spPr>
          <a:xfrm>
            <a:off x="2987824" y="6309320"/>
            <a:ext cx="3400400" cy="4572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6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mtClean="0"/>
              <a:t>Quiscunque Tactus Vestigia Legat</a:t>
            </a:r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  <a:cs typeface="Arial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  <a:cs typeface="Arial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  <a:cs typeface="Arial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  <a:cs typeface="Arial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  <a:cs typeface="Arial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  <a:cs typeface="Arial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  <a:cs typeface="Arial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  <a:cs typeface="Arial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69925" indent="-325438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q"/>
        <a:defRPr sz="2600">
          <a:solidFill>
            <a:schemeClr val="tx1"/>
          </a:solidFill>
          <a:latin typeface="+mn-lt"/>
          <a:cs typeface="+mn-cs"/>
        </a:defRPr>
      </a:lvl2pPr>
      <a:lvl3pPr marL="1022350" indent="-350838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2200">
          <a:solidFill>
            <a:schemeClr val="tx1"/>
          </a:solidFill>
          <a:latin typeface="+mn-lt"/>
          <a:cs typeface="+mn-cs"/>
        </a:defRPr>
      </a:lvl3pPr>
      <a:lvl4pPr marL="1339850" indent="-315913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q"/>
        <a:defRPr sz="2000">
          <a:solidFill>
            <a:schemeClr val="tx1"/>
          </a:solidFill>
          <a:latin typeface="+mn-lt"/>
          <a:cs typeface="+mn-cs"/>
        </a:defRPr>
      </a:lvl4pPr>
      <a:lvl5pPr marL="1681163" indent="-33972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138363" indent="-33972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595563" indent="-33972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052763" indent="-33972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509963" indent="-33972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ar-AE"/>
      </a:defPPr>
      <a:lvl1pPr marL="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907704" y="5733256"/>
            <a:ext cx="56733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/>
              <a:t>Crime Scene Management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656090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auto">
          <a:xfrm>
            <a:off x="2971144" y="836712"/>
            <a:ext cx="3240000" cy="108000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b="1" dirty="0" smtClean="0">
              <a:latin typeface="Arial" pitchFamily="34" charset="0"/>
              <a:cs typeface="Arial" pitchFamily="34" charset="0"/>
            </a:endParaRPr>
          </a:p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3200" b="1" dirty="0" smtClean="0">
                <a:latin typeface="Arial" pitchFamily="34" charset="0"/>
                <a:cs typeface="Arial" pitchFamily="34" charset="0"/>
              </a:rPr>
              <a:t>Information</a:t>
            </a:r>
            <a:endParaRPr kumimoji="0" lang="en-GB" sz="3200" b="1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Rectangle 4"/>
          <p:cNvSpPr/>
          <p:nvPr/>
        </p:nvSpPr>
        <p:spPr bwMode="auto">
          <a:xfrm>
            <a:off x="5668880" y="2687804"/>
            <a:ext cx="3240000" cy="126000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44000" tIns="0" rIns="91440" bIns="0" numCol="1" rtlCol="0" anchor="t" anchorCtr="1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sz="1200" b="1" dirty="0" smtClean="0">
              <a:latin typeface="Arial" pitchFamily="34" charset="0"/>
              <a:cs typeface="Arial" pitchFamily="34" charset="0"/>
            </a:endParaRPr>
          </a:p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sz="1200" b="1" dirty="0" smtClean="0">
              <a:latin typeface="Arial" pitchFamily="34" charset="0"/>
              <a:cs typeface="Arial" pitchFamily="34" charset="0"/>
            </a:endParaRPr>
          </a:p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3200" b="1" dirty="0" smtClean="0">
                <a:latin typeface="Arial" pitchFamily="34" charset="0"/>
                <a:cs typeface="Arial" pitchFamily="34" charset="0"/>
              </a:rPr>
              <a:t>Planning</a:t>
            </a:r>
            <a:endParaRPr kumimoji="0" lang="en-GB" sz="3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Rectangle 5"/>
          <p:cNvSpPr/>
          <p:nvPr/>
        </p:nvSpPr>
        <p:spPr bwMode="auto">
          <a:xfrm>
            <a:off x="5076056" y="4739804"/>
            <a:ext cx="3240360" cy="126000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Examination</a:t>
            </a:r>
          </a:p>
        </p:txBody>
      </p:sp>
      <p:sp>
        <p:nvSpPr>
          <p:cNvPr id="7" name="Rectangle 6"/>
          <p:cNvSpPr/>
          <p:nvPr/>
        </p:nvSpPr>
        <p:spPr bwMode="auto">
          <a:xfrm>
            <a:off x="917693" y="4739804"/>
            <a:ext cx="3240000" cy="126000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Assessment of Evidence</a:t>
            </a:r>
          </a:p>
        </p:txBody>
      </p:sp>
      <p:sp>
        <p:nvSpPr>
          <p:cNvPr id="8" name="Rectangle 7"/>
          <p:cNvSpPr/>
          <p:nvPr/>
        </p:nvSpPr>
        <p:spPr bwMode="auto">
          <a:xfrm>
            <a:off x="373476" y="2651804"/>
            <a:ext cx="3240000" cy="126000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Review</a:t>
            </a:r>
          </a:p>
        </p:txBody>
      </p:sp>
      <p:sp>
        <p:nvSpPr>
          <p:cNvPr id="10" name="Bent Arrow 9"/>
          <p:cNvSpPr/>
          <p:nvPr/>
        </p:nvSpPr>
        <p:spPr bwMode="auto">
          <a:xfrm rot="5400000">
            <a:off x="5940236" y="1409804"/>
            <a:ext cx="1512000" cy="972000"/>
          </a:xfrm>
          <a:prstGeom prst="bent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Down Arrow 10"/>
          <p:cNvSpPr/>
          <p:nvPr/>
        </p:nvSpPr>
        <p:spPr bwMode="auto">
          <a:xfrm>
            <a:off x="6805308" y="3947804"/>
            <a:ext cx="484632" cy="756000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Down Arrow 11"/>
          <p:cNvSpPr/>
          <p:nvPr/>
        </p:nvSpPr>
        <p:spPr bwMode="auto">
          <a:xfrm rot="5400000">
            <a:off x="4365377" y="4919804"/>
            <a:ext cx="484632" cy="900000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Down Arrow 12"/>
          <p:cNvSpPr/>
          <p:nvPr/>
        </p:nvSpPr>
        <p:spPr bwMode="auto">
          <a:xfrm rot="10800000">
            <a:off x="1993476" y="3911804"/>
            <a:ext cx="432000" cy="828000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Bent Arrow 13"/>
          <p:cNvSpPr/>
          <p:nvPr/>
        </p:nvSpPr>
        <p:spPr bwMode="auto">
          <a:xfrm>
            <a:off x="2143144" y="1196712"/>
            <a:ext cx="828000" cy="1440000"/>
          </a:xfrm>
          <a:prstGeom prst="bentArrow">
            <a:avLst>
              <a:gd name="adj1" fmla="val 25000"/>
              <a:gd name="adj2" fmla="val 25000"/>
              <a:gd name="adj3" fmla="val 25000"/>
              <a:gd name="adj4" fmla="val 50443"/>
            </a:avLst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2351891" y="188640"/>
            <a:ext cx="43412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u="sng" dirty="0" smtClean="0"/>
              <a:t>Scene Processing Cycle</a:t>
            </a:r>
            <a:endParaRPr lang="en-GB" sz="2800" b="1" u="sng" dirty="0"/>
          </a:p>
        </p:txBody>
      </p:sp>
    </p:spTree>
    <p:extLst>
      <p:ext uri="{BB962C8B-B14F-4D97-AF65-F5344CB8AC3E}">
        <p14:creationId xmlns:p14="http://schemas.microsoft.com/office/powerpoint/2010/main" val="3147697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5238305" y="404664"/>
            <a:ext cx="3240000" cy="646331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b="1" dirty="0" smtClean="0"/>
              <a:t>Stage 1</a:t>
            </a:r>
            <a:r>
              <a:rPr lang="en-GB" dirty="0" smtClean="0"/>
              <a:t> – Initial Notification of</a:t>
            </a:r>
          </a:p>
          <a:p>
            <a:r>
              <a:rPr lang="en-GB" dirty="0" smtClean="0"/>
              <a:t>Crime – Information gathering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5256581" y="1670205"/>
            <a:ext cx="3564000" cy="92333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b="1" dirty="0" smtClean="0"/>
              <a:t>Stage 2</a:t>
            </a:r>
            <a:r>
              <a:rPr lang="en-GB" dirty="0" smtClean="0"/>
              <a:t> - Logistics, Staff and</a:t>
            </a:r>
          </a:p>
          <a:p>
            <a:r>
              <a:rPr lang="en-GB" dirty="0" smtClean="0"/>
              <a:t>Equipment – travel to scene RVP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238305" y="3105577"/>
            <a:ext cx="3617337" cy="1200329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b="1" dirty="0" smtClean="0"/>
              <a:t>Stage 3</a:t>
            </a:r>
            <a:r>
              <a:rPr lang="en-GB" dirty="0" smtClean="0"/>
              <a:t> – Arrival at scene – meet</a:t>
            </a:r>
          </a:p>
          <a:p>
            <a:r>
              <a:rPr lang="en-GB" dirty="0" smtClean="0"/>
              <a:t>SIO – update information, Check</a:t>
            </a:r>
          </a:p>
          <a:p>
            <a:r>
              <a:rPr lang="en-GB" dirty="0" smtClean="0"/>
              <a:t>Erect Outer cordon and RV Point.</a:t>
            </a:r>
          </a:p>
          <a:p>
            <a:r>
              <a:rPr lang="en-GB" dirty="0" smtClean="0"/>
              <a:t>Scene entry Log and </a:t>
            </a:r>
            <a:r>
              <a:rPr lang="en-GB" dirty="0" err="1" smtClean="0"/>
              <a:t>Loggist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5292264" y="4992562"/>
            <a:ext cx="3492000" cy="92333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b="1" dirty="0" smtClean="0"/>
              <a:t>Stage 4 </a:t>
            </a:r>
            <a:r>
              <a:rPr lang="en-GB" dirty="0" smtClean="0"/>
              <a:t>– Entry to scene. Search/Create CAP. Erect  Inner Cordon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323528" y="4756934"/>
            <a:ext cx="3240000" cy="1200329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b="1" dirty="0" smtClean="0"/>
              <a:t>Stage 5 - </a:t>
            </a:r>
            <a:r>
              <a:rPr lang="en-GB" dirty="0" smtClean="0"/>
              <a:t>Visual Examination, Video/Photographs. Risk Assessment &amp; Hypothesis. Exit Scene – Brief SIO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323528" y="3517669"/>
            <a:ext cx="3240000" cy="92333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b="1" dirty="0" smtClean="0"/>
              <a:t>Stage 6 </a:t>
            </a:r>
            <a:r>
              <a:rPr lang="en-GB" dirty="0" smtClean="0"/>
              <a:t>–  Agree Forensic Strategy and Evidence Recovery Plan with SIO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321754" y="1272162"/>
            <a:ext cx="3240000" cy="147732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b="1" dirty="0" smtClean="0"/>
              <a:t>Stage 7 </a:t>
            </a:r>
            <a:r>
              <a:rPr lang="en-GB" dirty="0" smtClean="0"/>
              <a:t>– Implement Scene Examination and ERP in accordance with Forensic Strategy. </a:t>
            </a:r>
            <a:r>
              <a:rPr lang="en-GB" b="1" dirty="0" smtClean="0"/>
              <a:t>Review,  Assess, Re-Examine if necessary</a:t>
            </a:r>
            <a:endParaRPr lang="en-GB" b="1" dirty="0"/>
          </a:p>
        </p:txBody>
      </p:sp>
      <p:sp>
        <p:nvSpPr>
          <p:cNvPr id="17" name="TextBox 16"/>
          <p:cNvSpPr txBox="1"/>
          <p:nvPr/>
        </p:nvSpPr>
        <p:spPr>
          <a:xfrm>
            <a:off x="3909476" y="2142486"/>
            <a:ext cx="900000" cy="22680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vert="wordArtVert" wrap="none" rtlCol="0">
            <a:spAutoFit/>
          </a:bodyPr>
          <a:lstStyle/>
          <a:p>
            <a:pPr algn="ctr"/>
            <a:r>
              <a:rPr lang="en-GB" sz="4400" dirty="0" smtClean="0"/>
              <a:t>SIO</a:t>
            </a:r>
            <a:endParaRPr lang="en-GB" sz="4400" dirty="0"/>
          </a:p>
        </p:txBody>
      </p:sp>
      <p:cxnSp>
        <p:nvCxnSpPr>
          <p:cNvPr id="19" name="Straight Arrow Connector 18"/>
          <p:cNvCxnSpPr/>
          <p:nvPr/>
        </p:nvCxnSpPr>
        <p:spPr bwMode="auto">
          <a:xfrm>
            <a:off x="6012160" y="1050995"/>
            <a:ext cx="0" cy="619210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21" name="Straight Arrow Connector 20"/>
          <p:cNvCxnSpPr/>
          <p:nvPr/>
        </p:nvCxnSpPr>
        <p:spPr bwMode="auto">
          <a:xfrm>
            <a:off x="6006978" y="2593535"/>
            <a:ext cx="5182" cy="512042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26" name="Straight Arrow Connector 25"/>
          <p:cNvCxnSpPr/>
          <p:nvPr/>
        </p:nvCxnSpPr>
        <p:spPr bwMode="auto">
          <a:xfrm>
            <a:off x="6006978" y="4326651"/>
            <a:ext cx="0" cy="726498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29" name="Straight Arrow Connector 28"/>
          <p:cNvCxnSpPr>
            <a:stCxn id="11" idx="1"/>
          </p:cNvCxnSpPr>
          <p:nvPr/>
        </p:nvCxnSpPr>
        <p:spPr bwMode="auto">
          <a:xfrm flipH="1">
            <a:off x="3586727" y="5454227"/>
            <a:ext cx="1705537" cy="0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31" name="Straight Arrow Connector 30"/>
          <p:cNvCxnSpPr/>
          <p:nvPr/>
        </p:nvCxnSpPr>
        <p:spPr bwMode="auto">
          <a:xfrm flipV="1">
            <a:off x="2627784" y="4440999"/>
            <a:ext cx="0" cy="315935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/>
          </a:ln>
          <a:effectLst/>
        </p:spPr>
      </p:cxnSp>
      <p:sp>
        <p:nvSpPr>
          <p:cNvPr id="43" name="Bent Arrow 42"/>
          <p:cNvSpPr/>
          <p:nvPr/>
        </p:nvSpPr>
        <p:spPr bwMode="auto">
          <a:xfrm rot="10800000" flipH="1">
            <a:off x="4613811" y="4410486"/>
            <a:ext cx="684000" cy="972000"/>
          </a:xfrm>
          <a:prstGeom prst="bent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47" name="Straight Arrow Connector 46"/>
          <p:cNvCxnSpPr/>
          <p:nvPr/>
        </p:nvCxnSpPr>
        <p:spPr bwMode="auto">
          <a:xfrm flipV="1">
            <a:off x="2627784" y="2749490"/>
            <a:ext cx="0" cy="768179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/>
          </a:ln>
          <a:effectLst/>
        </p:spPr>
      </p:cxnSp>
      <p:sp>
        <p:nvSpPr>
          <p:cNvPr id="77" name="Bent-Up Arrow 76"/>
          <p:cNvSpPr/>
          <p:nvPr/>
        </p:nvSpPr>
        <p:spPr bwMode="auto">
          <a:xfrm flipV="1">
            <a:off x="3586727" y="1339870"/>
            <a:ext cx="972000" cy="792000"/>
          </a:xfrm>
          <a:prstGeom prst="bentUpArrow">
            <a:avLst>
              <a:gd name="adj1" fmla="val 14004"/>
              <a:gd name="adj2" fmla="val 25992"/>
              <a:gd name="adj3" fmla="val 25000"/>
            </a:avLst>
          </a:prstGeom>
          <a:solidFill>
            <a:srgbClr val="0070C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9" name="Down Arrow 78"/>
          <p:cNvSpPr/>
          <p:nvPr/>
        </p:nvSpPr>
        <p:spPr bwMode="auto">
          <a:xfrm rot="5400000">
            <a:off x="3586727" y="4092651"/>
            <a:ext cx="468000" cy="468000"/>
          </a:xfrm>
          <a:prstGeom prst="downArrow">
            <a:avLst>
              <a:gd name="adj1" fmla="val 19821"/>
              <a:gd name="adj2" fmla="val 50000"/>
            </a:avLst>
          </a:prstGeom>
          <a:solidFill>
            <a:srgbClr val="0070C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Down Arrow 17"/>
          <p:cNvSpPr/>
          <p:nvPr/>
        </p:nvSpPr>
        <p:spPr bwMode="auto">
          <a:xfrm rot="5400000">
            <a:off x="4860305" y="3463669"/>
            <a:ext cx="324000" cy="432000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Down Arrow 19"/>
          <p:cNvSpPr/>
          <p:nvPr/>
        </p:nvSpPr>
        <p:spPr bwMode="auto">
          <a:xfrm rot="16200000">
            <a:off x="3592635" y="3525741"/>
            <a:ext cx="324000" cy="360000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1817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14" grpId="0" animBg="1"/>
      <p:bldP spid="17" grpId="0" animBg="1"/>
      <p:bldP spid="43" grpId="0" animBg="1"/>
      <p:bldP spid="77" grpId="0" animBg="1"/>
      <p:bldP spid="79" grpId="0" animBg="1"/>
      <p:bldP spid="18" grpId="0" animBg="1"/>
      <p:bldP spid="2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Practical Scenario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RVP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00" t="15165" r="35578" b="18681"/>
          <a:stretch/>
        </p:blipFill>
        <p:spPr bwMode="auto">
          <a:xfrm>
            <a:off x="3131840" y="1196752"/>
            <a:ext cx="5623560" cy="4587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Straight Arrow Connector 4"/>
          <p:cNvCxnSpPr/>
          <p:nvPr/>
        </p:nvCxnSpPr>
        <p:spPr bwMode="auto">
          <a:xfrm>
            <a:off x="2267744" y="1988840"/>
            <a:ext cx="5472608" cy="2736304"/>
          </a:xfrm>
          <a:prstGeom prst="straightConnector1">
            <a:avLst/>
          </a:prstGeom>
          <a:ln>
            <a:solidFill>
              <a:srgbClr val="FF0000"/>
            </a:solidFill>
            <a:headEnd type="none" w="med" len="med"/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0069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 Risks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Trips and falls</a:t>
            </a:r>
          </a:p>
          <a:p>
            <a:r>
              <a:rPr lang="en-GB" dirty="0" smtClean="0"/>
              <a:t>Steep escarpment</a:t>
            </a:r>
          </a:p>
          <a:p>
            <a:r>
              <a:rPr lang="en-GB" dirty="0" smtClean="0"/>
              <a:t>Sharp objects</a:t>
            </a:r>
          </a:p>
          <a:p>
            <a:r>
              <a:rPr lang="en-GB" dirty="0" smtClean="0"/>
              <a:t>Cold – Hot</a:t>
            </a:r>
          </a:p>
          <a:p>
            <a:r>
              <a:rPr lang="en-GB" dirty="0" smtClean="0"/>
              <a:t>Wet – increased hazard</a:t>
            </a:r>
          </a:p>
          <a:p>
            <a:r>
              <a:rPr lang="en-GB" dirty="0" smtClean="0"/>
              <a:t>Wind – falling branches</a:t>
            </a:r>
          </a:p>
          <a:p>
            <a:r>
              <a:rPr lang="en-GB" dirty="0" smtClean="0"/>
              <a:t>Decomposition – pathogens</a:t>
            </a:r>
          </a:p>
          <a:p>
            <a:r>
              <a:rPr lang="en-GB" dirty="0" smtClean="0"/>
              <a:t>Infection – HIV, Aids, Hepatitis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9351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Approach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Vehicle will remain at RVP</a:t>
            </a:r>
          </a:p>
          <a:p>
            <a:r>
              <a:rPr lang="en-GB" dirty="0" smtClean="0"/>
              <a:t>Approach on foot</a:t>
            </a:r>
          </a:p>
          <a:p>
            <a:r>
              <a:rPr lang="en-GB" dirty="0" smtClean="0"/>
              <a:t>Tape CAP</a:t>
            </a:r>
          </a:p>
          <a:p>
            <a:r>
              <a:rPr lang="en-GB" dirty="0" smtClean="0"/>
              <a:t>Evidence markers – flags on sticks</a:t>
            </a:r>
          </a:p>
          <a:p>
            <a:r>
              <a:rPr lang="en-GB" dirty="0" smtClean="0"/>
              <a:t>Photographs</a:t>
            </a:r>
          </a:p>
          <a:p>
            <a:r>
              <a:rPr lang="en-GB" dirty="0" smtClean="0"/>
              <a:t>Video</a:t>
            </a:r>
          </a:p>
          <a:p>
            <a:r>
              <a:rPr lang="en-GB" dirty="0" smtClean="0"/>
              <a:t>Sketch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9729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Note pad + pencil/pen</a:t>
            </a:r>
          </a:p>
          <a:p>
            <a:r>
              <a:rPr lang="en-GB" dirty="0" smtClean="0"/>
              <a:t>Torch – plus various lights + laser</a:t>
            </a:r>
          </a:p>
          <a:p>
            <a:r>
              <a:rPr lang="en-GB" dirty="0" smtClean="0"/>
              <a:t>PPE</a:t>
            </a:r>
          </a:p>
          <a:p>
            <a:r>
              <a:rPr lang="en-GB" dirty="0" smtClean="0"/>
              <a:t>Camera + Video</a:t>
            </a:r>
          </a:p>
          <a:p>
            <a:r>
              <a:rPr lang="en-GB" dirty="0" smtClean="0"/>
              <a:t>Sample bags, containers, body bag, Packs</a:t>
            </a:r>
          </a:p>
          <a:p>
            <a:r>
              <a:rPr lang="en-GB" dirty="0" smtClean="0"/>
              <a:t>Tents</a:t>
            </a:r>
          </a:p>
          <a:p>
            <a:r>
              <a:rPr lang="en-GB" dirty="0" smtClean="0"/>
              <a:t>Tools, shovels, rake, saw, teaspoon, brushes</a:t>
            </a:r>
          </a:p>
          <a:p>
            <a:r>
              <a:rPr lang="en-GB" dirty="0" smtClean="0"/>
              <a:t>Vehicle, overnight kit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9100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Search Area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Area around fire</a:t>
            </a:r>
          </a:p>
          <a:p>
            <a:r>
              <a:rPr lang="en-GB" dirty="0" smtClean="0"/>
              <a:t>Under the corrugated sheet</a:t>
            </a:r>
          </a:p>
          <a:p>
            <a:r>
              <a:rPr lang="en-GB" dirty="0" smtClean="0"/>
              <a:t>Down the bank from disused railway line</a:t>
            </a:r>
          </a:p>
          <a:p>
            <a:r>
              <a:rPr lang="en-GB" dirty="0" smtClean="0"/>
              <a:t>Foliage and rubbish dumping area</a:t>
            </a:r>
          </a:p>
          <a:p>
            <a:r>
              <a:rPr lang="en-GB" dirty="0" smtClean="0"/>
              <a:t>Trolley</a:t>
            </a:r>
          </a:p>
          <a:p>
            <a:r>
              <a:rPr lang="en-GB" dirty="0" smtClean="0"/>
              <a:t>Log pile near RVP</a:t>
            </a:r>
          </a:p>
          <a:p>
            <a:r>
              <a:rPr lang="en-GB" dirty="0" smtClean="0"/>
              <a:t>Tyre tracks</a:t>
            </a:r>
          </a:p>
          <a:p>
            <a:r>
              <a:rPr lang="en-GB" dirty="0" smtClean="0"/>
              <a:t>Shoeprints – evaluation and elimination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6731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D CSI">
  <a:themeElements>
    <a:clrScheme name="Edge 7">
      <a:dk1>
        <a:srgbClr val="000000"/>
      </a:dk1>
      <a:lt1>
        <a:srgbClr val="FFFFFF"/>
      </a:lt1>
      <a:dk2>
        <a:srgbClr val="006633"/>
      </a:dk2>
      <a:lt2>
        <a:srgbClr val="5F5F5F"/>
      </a:lt2>
      <a:accent1>
        <a:srgbClr val="CC9900"/>
      </a:accent1>
      <a:accent2>
        <a:srgbClr val="3B812F"/>
      </a:accent2>
      <a:accent3>
        <a:srgbClr val="FFFFFF"/>
      </a:accent3>
      <a:accent4>
        <a:srgbClr val="000000"/>
      </a:accent4>
      <a:accent5>
        <a:srgbClr val="E2CAAA"/>
      </a:accent5>
      <a:accent6>
        <a:srgbClr val="35742A"/>
      </a:accent6>
      <a:hlink>
        <a:srgbClr val="996600"/>
      </a:hlink>
      <a:folHlink>
        <a:srgbClr val="AFBF39"/>
      </a:folHlink>
    </a:clrScheme>
    <a:fontScheme name="Edge">
      <a:majorFont>
        <a:latin typeface="Garamond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cs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cs typeface="Arial" pitchFamily="34" charset="0"/>
          </a:defRPr>
        </a:defPPr>
      </a:lstStyle>
    </a:lnDef>
  </a:objectDefaults>
  <a:extraClrSchemeLst>
    <a:extraClrScheme>
      <a:clrScheme name="Edge 1">
        <a:dk1>
          <a:srgbClr val="333333"/>
        </a:dk1>
        <a:lt1>
          <a:srgbClr val="FFFFFF"/>
        </a:lt1>
        <a:dk2>
          <a:srgbClr val="820000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C1AAAA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2">
        <a:dk1>
          <a:srgbClr val="333333"/>
        </a:dk1>
        <a:lt1>
          <a:srgbClr val="CCCCFF"/>
        </a:lt1>
        <a:dk2>
          <a:srgbClr val="0B0506"/>
        </a:dk2>
        <a:lt2>
          <a:srgbClr val="FFFFFF"/>
        </a:lt2>
        <a:accent1>
          <a:srgbClr val="3366CC"/>
        </a:accent1>
        <a:accent2>
          <a:srgbClr val="3333CC"/>
        </a:accent2>
        <a:accent3>
          <a:srgbClr val="AAAAAA"/>
        </a:accent3>
        <a:accent4>
          <a:srgbClr val="AEAEDA"/>
        </a:accent4>
        <a:accent5>
          <a:srgbClr val="ADB8E2"/>
        </a:accent5>
        <a:accent6>
          <a:srgbClr val="2D2DB9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3">
        <a:dk1>
          <a:srgbClr val="333333"/>
        </a:dk1>
        <a:lt1>
          <a:srgbClr val="FFFFFF"/>
        </a:lt1>
        <a:dk2>
          <a:srgbClr val="221013"/>
        </a:dk2>
        <a:lt2>
          <a:srgbClr val="FFFFFF"/>
        </a:lt2>
        <a:accent1>
          <a:srgbClr val="CC3300"/>
        </a:accent1>
        <a:accent2>
          <a:srgbClr val="CC9900"/>
        </a:accent2>
        <a:accent3>
          <a:srgbClr val="ABAAAA"/>
        </a:accent3>
        <a:accent4>
          <a:srgbClr val="DADADA"/>
        </a:accent4>
        <a:accent5>
          <a:srgbClr val="E2ADAA"/>
        </a:accent5>
        <a:accent6>
          <a:srgbClr val="B98A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4">
        <a:dk1>
          <a:srgbClr val="11054B"/>
        </a:dk1>
        <a:lt1>
          <a:srgbClr val="FFFFFF"/>
        </a:lt1>
        <a:dk2>
          <a:srgbClr val="0000CC"/>
        </a:dk2>
        <a:lt2>
          <a:srgbClr val="FFFFFF"/>
        </a:lt2>
        <a:accent1>
          <a:srgbClr val="FF6600"/>
        </a:accent1>
        <a:accent2>
          <a:srgbClr val="FF3300"/>
        </a:accent2>
        <a:accent3>
          <a:srgbClr val="AAAAE2"/>
        </a:accent3>
        <a:accent4>
          <a:srgbClr val="DADADA"/>
        </a:accent4>
        <a:accent5>
          <a:srgbClr val="FFB8AA"/>
        </a:accent5>
        <a:accent6>
          <a:srgbClr val="E72D00"/>
        </a:accent6>
        <a:hlink>
          <a:srgbClr val="CC9900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5">
        <a:dk1>
          <a:srgbClr val="9B8D65"/>
        </a:dk1>
        <a:lt1>
          <a:srgbClr val="F8F8F8"/>
        </a:lt1>
        <a:dk2>
          <a:srgbClr val="002600"/>
        </a:dk2>
        <a:lt2>
          <a:srgbClr val="FAFACC"/>
        </a:lt2>
        <a:accent1>
          <a:srgbClr val="CC9933"/>
        </a:accent1>
        <a:accent2>
          <a:srgbClr val="8F9967"/>
        </a:accent2>
        <a:accent3>
          <a:srgbClr val="AAACAA"/>
        </a:accent3>
        <a:accent4>
          <a:srgbClr val="D4D4D4"/>
        </a:accent4>
        <a:accent5>
          <a:srgbClr val="E2CAAD"/>
        </a:accent5>
        <a:accent6>
          <a:srgbClr val="818A5D"/>
        </a:accent6>
        <a:hlink>
          <a:srgbClr val="336600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6">
        <a:dk1>
          <a:srgbClr val="333333"/>
        </a:dk1>
        <a:lt1>
          <a:srgbClr val="FFFFFF"/>
        </a:lt1>
        <a:dk2>
          <a:srgbClr val="006699"/>
        </a:dk2>
        <a:lt2>
          <a:srgbClr val="FFFFFF"/>
        </a:lt2>
        <a:accent1>
          <a:srgbClr val="CC9900"/>
        </a:accent1>
        <a:accent2>
          <a:srgbClr val="FF9900"/>
        </a:accent2>
        <a:accent3>
          <a:srgbClr val="AAB8CA"/>
        </a:accent3>
        <a:accent4>
          <a:srgbClr val="DADADA"/>
        </a:accent4>
        <a:accent5>
          <a:srgbClr val="E2CAAA"/>
        </a:accent5>
        <a:accent6>
          <a:srgbClr val="E78A00"/>
        </a:accent6>
        <a:hlink>
          <a:srgbClr val="FFCC00"/>
        </a:hlink>
        <a:folHlink>
          <a:srgbClr val="706F3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7">
        <a:dk1>
          <a:srgbClr val="000000"/>
        </a:dk1>
        <a:lt1>
          <a:srgbClr val="FFFFFF"/>
        </a:lt1>
        <a:dk2>
          <a:srgbClr val="006633"/>
        </a:dk2>
        <a:lt2>
          <a:srgbClr val="5F5F5F"/>
        </a:lt2>
        <a:accent1>
          <a:srgbClr val="CC9900"/>
        </a:accent1>
        <a:accent2>
          <a:srgbClr val="3B812F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35742A"/>
        </a:accent6>
        <a:hlink>
          <a:srgbClr val="996600"/>
        </a:hlink>
        <a:folHlink>
          <a:srgbClr val="AFBF3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8">
        <a:dk1>
          <a:srgbClr val="000000"/>
        </a:dk1>
        <a:lt1>
          <a:srgbClr val="FFFFFF"/>
        </a:lt1>
        <a:dk2>
          <a:srgbClr val="CC0000"/>
        </a:dk2>
        <a:lt2>
          <a:srgbClr val="666699"/>
        </a:lt2>
        <a:accent1>
          <a:srgbClr val="808080"/>
        </a:accent1>
        <a:accent2>
          <a:srgbClr val="999933"/>
        </a:accent2>
        <a:accent3>
          <a:srgbClr val="FFFFFF"/>
        </a:accent3>
        <a:accent4>
          <a:srgbClr val="000000"/>
        </a:accent4>
        <a:accent5>
          <a:srgbClr val="C0C0C0"/>
        </a:accent5>
        <a:accent6>
          <a:srgbClr val="8A8A2D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9">
        <a:dk1>
          <a:srgbClr val="000000"/>
        </a:dk1>
        <a:lt1>
          <a:srgbClr val="FFFFFF"/>
        </a:lt1>
        <a:dk2>
          <a:srgbClr val="003399"/>
        </a:dk2>
        <a:lt2>
          <a:srgbClr val="666699"/>
        </a:lt2>
        <a:accent1>
          <a:srgbClr val="009999"/>
        </a:accent1>
        <a:accent2>
          <a:srgbClr val="4C6D4E"/>
        </a:accent2>
        <a:accent3>
          <a:srgbClr val="FFFFFF"/>
        </a:accent3>
        <a:accent4>
          <a:srgbClr val="000000"/>
        </a:accent4>
        <a:accent5>
          <a:srgbClr val="AACACA"/>
        </a:accent5>
        <a:accent6>
          <a:srgbClr val="446246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 CSI</Template>
  <TotalTime>443</TotalTime>
  <Words>345</Words>
  <Application>Microsoft Office PowerPoint</Application>
  <PresentationFormat>On-screen Show (4:3)</PresentationFormat>
  <Paragraphs>90</Paragraphs>
  <Slides>8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AD CSI</vt:lpstr>
      <vt:lpstr>PowerPoint Presentation</vt:lpstr>
      <vt:lpstr>PowerPoint Presentation</vt:lpstr>
      <vt:lpstr>PowerPoint Presentation</vt:lpstr>
      <vt:lpstr>Practical Scenario</vt:lpstr>
      <vt:lpstr>Assess Risks</vt:lpstr>
      <vt:lpstr>Approach</vt:lpstr>
      <vt:lpstr>Resources</vt:lpstr>
      <vt:lpstr>Search Area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Graeme Bowie</dc:creator>
  <cp:lastModifiedBy>Nick</cp:lastModifiedBy>
  <cp:revision>14</cp:revision>
  <cp:lastPrinted>2011-11-14T03:21:41Z</cp:lastPrinted>
  <dcterms:created xsi:type="dcterms:W3CDTF">2011-04-12T14:34:20Z</dcterms:created>
  <dcterms:modified xsi:type="dcterms:W3CDTF">2017-02-15T10:22:04Z</dcterms:modified>
</cp:coreProperties>
</file>