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9" r:id="rId3"/>
    <p:sldId id="260" r:id="rId4"/>
    <p:sldId id="272" r:id="rId5"/>
    <p:sldId id="286" r:id="rId6"/>
    <p:sldId id="290" r:id="rId7"/>
    <p:sldId id="288" r:id="rId8"/>
    <p:sldId id="279" r:id="rId9"/>
    <p:sldId id="268" r:id="rId10"/>
    <p:sldId id="269" r:id="rId11"/>
    <p:sldId id="270" r:id="rId12"/>
    <p:sldId id="282" r:id="rId13"/>
    <p:sldId id="277" r:id="rId14"/>
    <p:sldId id="283" r:id="rId15"/>
    <p:sldId id="285" r:id="rId16"/>
    <p:sldId id="29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10" autoAdjust="0"/>
    <p:restoredTop sz="83808" autoAdjust="0"/>
  </p:normalViewPr>
  <p:slideViewPr>
    <p:cSldViewPr snapToGrid="0">
      <p:cViewPr varScale="1">
        <p:scale>
          <a:sx n="61" d="100"/>
          <a:sy n="61" d="100"/>
        </p:scale>
        <p:origin x="-906" y="-84"/>
      </p:cViewPr>
      <p:guideLst>
        <p:guide orient="horz" pos="2160"/>
        <p:guide pos="3840"/>
      </p:guideLst>
    </p:cSldViewPr>
  </p:slideViewPr>
  <p:notesTextViewPr>
    <p:cViewPr>
      <p:scale>
        <a:sx n="1" d="1"/>
        <a:sy n="1" d="1"/>
      </p:scale>
      <p:origin x="0" y="0"/>
    </p:cViewPr>
  </p:notesTextViewPr>
  <p:notesViewPr>
    <p:cSldViewPr snapToGrid="0">
      <p:cViewPr varScale="1">
        <p:scale>
          <a:sx n="56" d="100"/>
          <a:sy n="56" d="100"/>
        </p:scale>
        <p:origin x="-2826"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6E566B-630A-494D-8237-25F71488AF13}" type="datetimeFigureOut">
              <a:rPr lang="en-GB" smtClean="0"/>
              <a:t>07/05/2019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32E646-8719-4599-9B56-FE9A1C93C5CE}" type="slidenum">
              <a:rPr lang="en-GB" smtClean="0"/>
              <a:t>‹#›</a:t>
            </a:fld>
            <a:endParaRPr lang="en-GB"/>
          </a:p>
        </p:txBody>
      </p:sp>
    </p:spTree>
    <p:extLst>
      <p:ext uri="{BB962C8B-B14F-4D97-AF65-F5344CB8AC3E}">
        <p14:creationId xmlns:p14="http://schemas.microsoft.com/office/powerpoint/2010/main" val="318854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1</a:t>
            </a:fld>
            <a:endParaRPr lang="en-GB"/>
          </a:p>
        </p:txBody>
      </p:sp>
    </p:spTree>
    <p:extLst>
      <p:ext uri="{BB962C8B-B14F-4D97-AF65-F5344CB8AC3E}">
        <p14:creationId xmlns:p14="http://schemas.microsoft.com/office/powerpoint/2010/main" val="1884274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2</a:t>
            </a:fld>
            <a:endParaRPr lang="en-GB"/>
          </a:p>
        </p:txBody>
      </p:sp>
    </p:spTree>
    <p:extLst>
      <p:ext uri="{BB962C8B-B14F-4D97-AF65-F5344CB8AC3E}">
        <p14:creationId xmlns:p14="http://schemas.microsoft.com/office/powerpoint/2010/main" val="655840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3</a:t>
            </a:fld>
            <a:endParaRPr lang="en-GB"/>
          </a:p>
        </p:txBody>
      </p:sp>
    </p:spTree>
    <p:extLst>
      <p:ext uri="{BB962C8B-B14F-4D97-AF65-F5344CB8AC3E}">
        <p14:creationId xmlns:p14="http://schemas.microsoft.com/office/powerpoint/2010/main" val="1202463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smtClean="0"/>
          </a:p>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4</a:t>
            </a:fld>
            <a:endParaRPr lang="en-GB"/>
          </a:p>
        </p:txBody>
      </p:sp>
    </p:spTree>
    <p:extLst>
      <p:ext uri="{BB962C8B-B14F-4D97-AF65-F5344CB8AC3E}">
        <p14:creationId xmlns:p14="http://schemas.microsoft.com/office/powerpoint/2010/main" val="2075372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effectLst/>
              </a:rPr>
              <a:t>The model was originally developed in the 1980s by business coaches Graham Alexander, Alan Fine, and Sir John Whitmore. </a:t>
            </a:r>
            <a:r>
              <a:rPr lang="en-GB" dirty="0" smtClean="0"/>
              <a:t>Firstly, you must decide where you are going (the goal)</a:t>
            </a:r>
            <a:r>
              <a:rPr lang="en-GB" baseline="0" dirty="0" smtClean="0"/>
              <a:t> whilst</a:t>
            </a:r>
            <a:r>
              <a:rPr lang="en-GB" dirty="0" smtClean="0"/>
              <a:t> establishing where you currently are (your current reality). You must then explore various routes</a:t>
            </a:r>
            <a:r>
              <a:rPr lang="en-GB" baseline="0" dirty="0" smtClean="0"/>
              <a:t> or</a:t>
            </a:r>
            <a:r>
              <a:rPr lang="en-GB" dirty="0" smtClean="0"/>
              <a:t> options to your destination. The final and</a:t>
            </a:r>
            <a:r>
              <a:rPr lang="en-GB" baseline="0" dirty="0" smtClean="0"/>
              <a:t> end</a:t>
            </a:r>
            <a:r>
              <a:rPr lang="en-GB" dirty="0" smtClean="0"/>
              <a:t> step, is by establishing the will, you ensure that you're committed to making the journey, and are prepared for any</a:t>
            </a:r>
            <a:r>
              <a:rPr lang="en-GB" baseline="0" dirty="0" smtClean="0"/>
              <a:t> problems or </a:t>
            </a:r>
            <a:r>
              <a:rPr lang="en-GB" dirty="0" smtClean="0"/>
              <a:t>obstacles that you could meet on the way,</a:t>
            </a:r>
            <a:r>
              <a:rPr lang="en-GB" baseline="0" dirty="0" smtClean="0"/>
              <a:t> </a:t>
            </a:r>
            <a:r>
              <a:rPr lang="en-GB" baseline="0" dirty="0" err="1" smtClean="0"/>
              <a:t>Mindtools</a:t>
            </a:r>
            <a:r>
              <a:rPr lang="en-GB" baseline="0" dirty="0" smtClean="0"/>
              <a:t>, (2019). This model would be beneficial to AZ Media Devices as it is simple to understand which will make it easier for those new to coaching. </a:t>
            </a:r>
            <a:endParaRPr lang="en-US" dirty="0" smtClean="0">
              <a:effectLst/>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5</a:t>
            </a:fld>
            <a:endParaRPr lang="en-GB"/>
          </a:p>
        </p:txBody>
      </p:sp>
    </p:spTree>
    <p:extLst>
      <p:ext uri="{BB962C8B-B14F-4D97-AF65-F5344CB8AC3E}">
        <p14:creationId xmlns:p14="http://schemas.microsoft.com/office/powerpoint/2010/main" val="3384174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OSCAR Model was devised by</a:t>
            </a:r>
            <a:r>
              <a:rPr lang="en-GB" baseline="0" dirty="0" smtClean="0"/>
              <a:t> Andrew Gilbert and Karen </a:t>
            </a:r>
            <a:r>
              <a:rPr lang="en-GB" baseline="0" dirty="0" err="1" smtClean="0"/>
              <a:t>Whittleworth</a:t>
            </a:r>
            <a:r>
              <a:rPr lang="en-GB" baseline="0" dirty="0" smtClean="0"/>
              <a:t>, and</a:t>
            </a:r>
            <a:r>
              <a:rPr lang="en-GB" dirty="0" smtClean="0"/>
              <a:t> builds upon</a:t>
            </a:r>
            <a:r>
              <a:rPr lang="en-GB" baseline="0" dirty="0" smtClean="0"/>
              <a:t> and enhances the GROW model, Whitmore, et al (1980).</a:t>
            </a:r>
            <a:r>
              <a:rPr lang="en-GB" dirty="0" smtClean="0"/>
              <a:t> The model operates under the notion that if these factors are understood and applied by the coach then the long-term result of their time with the employee will be achieving the ‘</a:t>
            </a:r>
            <a:r>
              <a:rPr lang="en-GB" i="1" dirty="0" smtClean="0"/>
              <a:t>outcome</a:t>
            </a:r>
            <a:r>
              <a:rPr lang="en-GB" dirty="0" smtClean="0"/>
              <a:t>’, whereby demonstrating effective coaching. This model would be beneficial</a:t>
            </a:r>
            <a:r>
              <a:rPr lang="en-GB" baseline="0" dirty="0" smtClean="0"/>
              <a:t> for those who are building up their coaching skills and by encouraging creativity within the organisation. </a:t>
            </a: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DB32E646-8719-4599-9B56-FE9A1C93C5CE}" type="slidenum">
              <a:rPr lang="en-GB" smtClean="0"/>
              <a:t>6</a:t>
            </a:fld>
            <a:endParaRPr lang="en-GB"/>
          </a:p>
        </p:txBody>
      </p:sp>
    </p:spTree>
    <p:extLst>
      <p:ext uri="{BB962C8B-B14F-4D97-AF65-F5344CB8AC3E}">
        <p14:creationId xmlns:p14="http://schemas.microsoft.com/office/powerpoint/2010/main" val="3897609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7</a:t>
            </a:fld>
            <a:endParaRPr lang="en-GB"/>
          </a:p>
        </p:txBody>
      </p:sp>
    </p:spTree>
    <p:extLst>
      <p:ext uri="{BB962C8B-B14F-4D97-AF65-F5344CB8AC3E}">
        <p14:creationId xmlns:p14="http://schemas.microsoft.com/office/powerpoint/2010/main" val="169377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Peer Mentoring would be a benefit to AZ Media Devices as it encourages less hierarchical mentoring and more matrix mentoring. Peers working together instead of a top down approach. Google is known for its peer to peer training-they allow their employees to have a say in how the company is run. Their g2g programme, also known as Google-Googler is whereby 80% of the training is run through an employee to employee network. </a:t>
            </a:r>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8</a:t>
            </a:fld>
            <a:endParaRPr lang="en-GB"/>
          </a:p>
        </p:txBody>
      </p:sp>
    </p:spTree>
    <p:extLst>
      <p:ext uri="{BB962C8B-B14F-4D97-AF65-F5344CB8AC3E}">
        <p14:creationId xmlns:p14="http://schemas.microsoft.com/office/powerpoint/2010/main" val="1383588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9</a:t>
            </a:fld>
            <a:endParaRPr lang="en-GB"/>
          </a:p>
        </p:txBody>
      </p:sp>
    </p:spTree>
    <p:extLst>
      <p:ext uri="{BB962C8B-B14F-4D97-AF65-F5344CB8AC3E}">
        <p14:creationId xmlns:p14="http://schemas.microsoft.com/office/powerpoint/2010/main" val="4111000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PRARIE, also known as Powerful Questions is beneficial to the role of the coach and mentor. As discussed by Clutterbuck, (YOUTUBE, 2012). </a:t>
            </a:r>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10</a:t>
            </a:fld>
            <a:endParaRPr lang="en-GB"/>
          </a:p>
        </p:txBody>
      </p:sp>
    </p:spTree>
    <p:extLst>
      <p:ext uri="{BB962C8B-B14F-4D97-AF65-F5344CB8AC3E}">
        <p14:creationId xmlns:p14="http://schemas.microsoft.com/office/powerpoint/2010/main" val="578973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11</a:t>
            </a:fld>
            <a:endParaRPr lang="en-GB"/>
          </a:p>
        </p:txBody>
      </p:sp>
    </p:spTree>
    <p:extLst>
      <p:ext uri="{BB962C8B-B14F-4D97-AF65-F5344CB8AC3E}">
        <p14:creationId xmlns:p14="http://schemas.microsoft.com/office/powerpoint/2010/main" val="1471931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12</a:t>
            </a:fld>
            <a:endParaRPr lang="en-GB"/>
          </a:p>
        </p:txBody>
      </p:sp>
    </p:spTree>
    <p:extLst>
      <p:ext uri="{BB962C8B-B14F-4D97-AF65-F5344CB8AC3E}">
        <p14:creationId xmlns:p14="http://schemas.microsoft.com/office/powerpoint/2010/main" val="15446943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32E646-8719-4599-9B56-FE9A1C93C5CE}" type="slidenum">
              <a:rPr lang="en-GB" smtClean="0"/>
              <a:t>13</a:t>
            </a:fld>
            <a:endParaRPr lang="en-GB"/>
          </a:p>
        </p:txBody>
      </p:sp>
    </p:spTree>
    <p:extLst>
      <p:ext uri="{BB962C8B-B14F-4D97-AF65-F5344CB8AC3E}">
        <p14:creationId xmlns:p14="http://schemas.microsoft.com/office/powerpoint/2010/main" val="17510561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14</a:t>
            </a:fld>
            <a:endParaRPr lang="en-GB"/>
          </a:p>
        </p:txBody>
      </p:sp>
    </p:spTree>
    <p:extLst>
      <p:ext uri="{BB962C8B-B14F-4D97-AF65-F5344CB8AC3E}">
        <p14:creationId xmlns:p14="http://schemas.microsoft.com/office/powerpoint/2010/main" val="1656716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32E646-8719-4599-9B56-FE9A1C93C5CE}" type="slidenum">
              <a:rPr lang="en-GB" smtClean="0"/>
              <a:t>15</a:t>
            </a:fld>
            <a:endParaRPr lang="en-GB"/>
          </a:p>
        </p:txBody>
      </p:sp>
    </p:spTree>
    <p:extLst>
      <p:ext uri="{BB962C8B-B14F-4D97-AF65-F5344CB8AC3E}">
        <p14:creationId xmlns:p14="http://schemas.microsoft.com/office/powerpoint/2010/main" val="2546655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D38AD99-A031-41A9-AD47-72A76404B2A0}"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2144022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38AD99-A031-41A9-AD47-72A76404B2A0}"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2854450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38AD99-A031-41A9-AD47-72A76404B2A0}"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1563618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D38AD99-A031-41A9-AD47-72A76404B2A0}"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93578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D38AD99-A031-41A9-AD47-72A76404B2A0}"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1586483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D38AD99-A031-41A9-AD47-72A76404B2A0}"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3138546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38AD99-A031-41A9-AD47-72A76404B2A0}"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238651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38AD99-A031-41A9-AD47-72A76404B2A0}"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94154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38AD99-A031-41A9-AD47-72A76404B2A0}"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3215239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38AD99-A031-41A9-AD47-72A76404B2A0}"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2912134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38AD99-A031-41A9-AD47-72A76404B2A0}"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80DCD2-E4B1-44C6-BEEA-DE65D4A8A660}" type="slidenum">
              <a:rPr lang="en-GB" smtClean="0"/>
              <a:t>‹#›</a:t>
            </a:fld>
            <a:endParaRPr lang="en-GB"/>
          </a:p>
        </p:txBody>
      </p:sp>
    </p:spTree>
    <p:extLst>
      <p:ext uri="{BB962C8B-B14F-4D97-AF65-F5344CB8AC3E}">
        <p14:creationId xmlns:p14="http://schemas.microsoft.com/office/powerpoint/2010/main" val="2468799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38AD99-A031-41A9-AD47-72A76404B2A0}" type="datetimeFigureOut">
              <a:rPr lang="en-GB" smtClean="0"/>
              <a:t>07/05/2019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80DCD2-E4B1-44C6-BEEA-DE65D4A8A660}" type="slidenum">
              <a:rPr lang="en-GB" smtClean="0"/>
              <a:t>‹#›</a:t>
            </a:fld>
            <a:endParaRPr lang="en-GB"/>
          </a:p>
        </p:txBody>
      </p:sp>
    </p:spTree>
    <p:extLst>
      <p:ext uri="{BB962C8B-B14F-4D97-AF65-F5344CB8AC3E}">
        <p14:creationId xmlns:p14="http://schemas.microsoft.com/office/powerpoint/2010/main" val="6437248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en.m.wikipedia.org/wiki/Maieutics" TargetMode="External"/><Relationship Id="rId7"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hyperlink" Target="https://en.m.wikipedia.org/wiki/Socratic_questioning#cite_note-2" TargetMode="External"/><Relationship Id="rId5" Type="http://schemas.openxmlformats.org/officeDocument/2006/relationships/hyperlink" Target="https://en.m.wikipedia.org/wiki/Socrates" TargetMode="External"/><Relationship Id="rId4" Type="http://schemas.openxmlformats.org/officeDocument/2006/relationships/hyperlink" Target="https://en.m.wikipedia.org/wiki/Socratic_questioning#cite_note-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gif"/></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hyperlink" Target="https://www.thebalancecareers.com/use-coaching-to-improve-employee-performance-1918083" TargetMode="External"/><Relationship Id="rId3" Type="http://schemas.openxmlformats.org/officeDocument/2006/relationships/hyperlink" Target="https://www.google.com/search?q=coaching+and+mentoring&amp;client=firefox-b-d&amp;channel=trow&amp;source=lnms&amp;tbm=isch&amp;sa=X&amp;ved=0ahUKEwjtz-OlvOHhAhUBKVAKHaamBXwQ_AUIDigB&amp;biw=1525&amp;bih=730#imgrc=MDz7xx9f4Dw1mM" TargetMode="External"/><Relationship Id="rId7" Type="http://schemas.openxmlformats.org/officeDocument/2006/relationships/hyperlink" Target="https://www.leadershipacademy.nhs.uk/resources/coaching-register/"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hyperlink" Target="https://improvement.nhs.uk/documents/1305/Case_study.Cornwall_yo1AXrG.pdf" TargetMode="External"/><Relationship Id="rId5" Type="http://schemas.openxmlformats.org/officeDocument/2006/relationships/hyperlink" Target="https://books.google.co.uk/books?id=1aSuDAAAQBAJ&amp;pg=PA35&amp;dq=david+clutterbuck-+definition+of+coaching+and+mentoring&amp;source=gbs_selected_pages&amp;cad=2#v=onepage&amp;q&amp;f=false" TargetMode="External"/><Relationship Id="rId10" Type="http://schemas.openxmlformats.org/officeDocument/2006/relationships/hyperlink" Target="https://smallbusiness.chron.com/top-10-benefits-mentoring-25779.html" TargetMode="External"/><Relationship Id="rId4" Type="http://schemas.openxmlformats.org/officeDocument/2006/relationships/hyperlink" Target="https://keithwebb.com/why-we-need-both-mentors-and-coaches/" TargetMode="External"/><Relationship Id="rId9" Type="http://schemas.openxmlformats.org/officeDocument/2006/relationships/hyperlink" Target="https://www.management-mentors.com/about/corporate-mentoring-matters-blog/bid/92855/5-Main-Benefits-of-an-Online-Mentoring-System"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cipd.co.uk/Community/blogs/b/policy_at_work/posts/soft-skills-and-their-value-to-the-uk-economy" TargetMode="External"/><Relationship Id="rId3" Type="http://schemas.openxmlformats.org/officeDocument/2006/relationships/hyperlink" Target="http://www.progressivebusinesspublicationsnewsletters.com/leadership-lessons/7-ways-get-employees-solve-problems/" TargetMode="External"/><Relationship Id="rId7" Type="http://schemas.openxmlformats.org/officeDocument/2006/relationships/hyperlink" Target="https://medium.com/thrive-global/a-step-by-step-process-for-self-coaching-yourself-towards-productivity-2547a5c85e3a"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gov.uk/government/publications/guide-to-the-general-data-protection-regulation" TargetMode="External"/><Relationship Id="rId5" Type="http://schemas.openxmlformats.org/officeDocument/2006/relationships/hyperlink" Target="http://www.umich.edu/~elements/fogler&amp;gurmen/html/probsolv/strategy/cthinking.htm" TargetMode="External"/><Relationship Id="rId4" Type="http://schemas.openxmlformats.org/officeDocument/2006/relationships/hyperlink" Target="https://www.mindtools.com/pages/article/newLDR_89.htm" TargetMode="External"/><Relationship Id="rId9" Type="http://schemas.openxmlformats.org/officeDocument/2006/relationships/hyperlink" Target="https://www.google.com/search?q=oscar+model+of+coaching&amp;client=firefox-b-d&amp;channel=trow&amp;source=lnms&amp;tbm=isch&amp;sa=X&amp;ved=0ahUKEwjG9dquiuvhAhU9SRUIHSr2AvgQ_AUIDigB&amp;biw=1525&amp;bih=730#imgrc=rXQxS1Qx73Ume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usinessballs.com/coaching-and-mentoring/oscar-model/"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gov.uk/government/publications/guide-to-the-general-data-protection-regulation" TargetMode="External"/><Relationship Id="rId5" Type="http://schemas.openxmlformats.org/officeDocument/2006/relationships/hyperlink" Target="https://www.davidclutterbuckpartnership.com/managing-the-three-way-contract-in-executive-coaching-and-mentoring/" TargetMode="External"/><Relationship Id="rId4" Type="http://schemas.openxmlformats.org/officeDocument/2006/relationships/hyperlink" Target="https://vibons.com/ShowBlog?BlogID=182&amp;Title=7_Things_You_Should_Know_About_Googles_g2g_Training_Method"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davidclutterbuckpartnership.com/what-makes-a-powerful-questio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haroni" panose="02010803020104030203" pitchFamily="2" charset="-79"/>
                <a:cs typeface="Aharoni" panose="02010803020104030203" pitchFamily="2" charset="-79"/>
              </a:rPr>
              <a:t>The benefits of mentoring and coaching in the workplace.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22659" y="3167408"/>
            <a:ext cx="3541505" cy="3541505"/>
          </a:xfrm>
          <a:prstGeom prst="rect">
            <a:avLst/>
          </a:prstGeom>
        </p:spPr>
      </p:pic>
      <p:sp>
        <p:nvSpPr>
          <p:cNvPr id="3" name="Rectangle 2"/>
          <p:cNvSpPr/>
          <p:nvPr/>
        </p:nvSpPr>
        <p:spPr>
          <a:xfrm>
            <a:off x="8747434" y="4645329"/>
            <a:ext cx="3264194" cy="1723549"/>
          </a:xfrm>
          <a:prstGeom prst="rect">
            <a:avLst/>
          </a:prstGeom>
        </p:spPr>
        <p:txBody>
          <a:bodyPr wrap="square">
            <a:spAutoFit/>
          </a:bodyPr>
          <a:lstStyle/>
          <a:p>
            <a:r>
              <a:rPr lang="en-GB" b="1" dirty="0" smtClean="0"/>
              <a:t>What is mentoring?</a:t>
            </a:r>
            <a:endParaRPr lang="en-GB" dirty="0" smtClean="0"/>
          </a:p>
          <a:p>
            <a:r>
              <a:rPr lang="en-GB" dirty="0" smtClean="0"/>
              <a:t>“off-line </a:t>
            </a:r>
            <a:r>
              <a:rPr lang="en-GB" dirty="0"/>
              <a:t>help by one person to another in making significant transitions in knowledge, work or thinking.”</a:t>
            </a:r>
          </a:p>
          <a:p>
            <a:r>
              <a:rPr lang="en-GB" sz="1600" dirty="0"/>
              <a:t>(Clutterbuck &amp; Megginson, 1999</a:t>
            </a:r>
            <a:r>
              <a:rPr lang="en-GB" sz="1600" i="1" dirty="0"/>
              <a:t>)</a:t>
            </a:r>
          </a:p>
        </p:txBody>
      </p:sp>
      <p:sp>
        <p:nvSpPr>
          <p:cNvPr id="5" name="Rectangle 4"/>
          <p:cNvSpPr/>
          <p:nvPr/>
        </p:nvSpPr>
        <p:spPr>
          <a:xfrm>
            <a:off x="471415" y="3506555"/>
            <a:ext cx="3211033" cy="2277547"/>
          </a:xfrm>
          <a:prstGeom prst="rect">
            <a:avLst/>
          </a:prstGeom>
        </p:spPr>
        <p:txBody>
          <a:bodyPr wrap="square">
            <a:spAutoFit/>
          </a:bodyPr>
          <a:lstStyle/>
          <a:p>
            <a:r>
              <a:rPr lang="en-GB" b="1" dirty="0" smtClean="0"/>
              <a:t>What is coaching?</a:t>
            </a:r>
          </a:p>
          <a:p>
            <a:r>
              <a:rPr lang="en-GB" dirty="0" smtClean="0"/>
              <a:t>“A </a:t>
            </a:r>
            <a:r>
              <a:rPr lang="en-GB" dirty="0"/>
              <a:t>process by which the coach, through direct discussion and guided activity, helps an individual to solve a problem, or do a task better than would otherwise have been the </a:t>
            </a:r>
            <a:r>
              <a:rPr lang="en-GB" dirty="0" smtClean="0"/>
              <a:t>case”</a:t>
            </a:r>
            <a:endParaRPr lang="en-GB" dirty="0"/>
          </a:p>
          <a:p>
            <a:r>
              <a:rPr lang="en-GB" sz="1600" dirty="0"/>
              <a:t>(Clutterbuck &amp; Megginson, 1999</a:t>
            </a:r>
            <a:r>
              <a:rPr lang="en-GB" sz="1600" i="1" dirty="0"/>
              <a:t>)</a:t>
            </a:r>
          </a:p>
        </p:txBody>
      </p:sp>
      <p:sp>
        <p:nvSpPr>
          <p:cNvPr id="6" name="Rectangle 5"/>
          <p:cNvSpPr/>
          <p:nvPr/>
        </p:nvSpPr>
        <p:spPr>
          <a:xfrm>
            <a:off x="381450" y="1783013"/>
            <a:ext cx="11714472" cy="1200329"/>
          </a:xfrm>
          <a:prstGeom prst="rect">
            <a:avLst/>
          </a:prstGeom>
        </p:spPr>
        <p:txBody>
          <a:bodyPr wrap="square">
            <a:spAutoFit/>
          </a:bodyPr>
          <a:lstStyle/>
          <a:p>
            <a:r>
              <a:rPr lang="en-GB" dirty="0"/>
              <a:t>The Senior Management Team at AZ Media Devices have agreed to fund a Coaching Strategy to help support planned changes in the organisation over the next two years. This is to improve the stagnant Learning &amp; Development process and to help them break away from the idea of only sending staff on courses to help improve productivity and performance. </a:t>
            </a:r>
            <a:r>
              <a:rPr lang="en-GB" dirty="0" smtClean="0"/>
              <a:t> With the 300 employees, the coaching and mentoring training strategy  w</a:t>
            </a:r>
            <a:endParaRPr lang="en-GB" dirty="0"/>
          </a:p>
        </p:txBody>
      </p:sp>
    </p:spTree>
    <p:extLst>
      <p:ext uri="{BB962C8B-B14F-4D97-AF65-F5344CB8AC3E}">
        <p14:creationId xmlns:p14="http://schemas.microsoft.com/office/powerpoint/2010/main" val="2631700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Coaching and Mentoring explained…</a:t>
            </a:r>
            <a:endParaRPr lang="en-GB" sz="2400" b="1" dirty="0"/>
          </a:p>
        </p:txBody>
      </p:sp>
      <p:sp>
        <p:nvSpPr>
          <p:cNvPr id="3" name="Content Placeholder 2"/>
          <p:cNvSpPr>
            <a:spLocks noGrp="1"/>
          </p:cNvSpPr>
          <p:nvPr>
            <p:ph sz="half" idx="1"/>
          </p:nvPr>
        </p:nvSpPr>
        <p:spPr/>
        <p:txBody>
          <a:bodyPr>
            <a:normAutofit lnSpcReduction="10000"/>
          </a:bodyPr>
          <a:lstStyle/>
          <a:p>
            <a:r>
              <a:rPr lang="en-GB" sz="1600" b="1" u="sng" dirty="0"/>
              <a:t>Similarities of Coaching and Mentoring</a:t>
            </a:r>
          </a:p>
          <a:p>
            <a:r>
              <a:rPr lang="en-GB" sz="1600" dirty="0"/>
              <a:t>Both are used in a workplace to encourage and progress an employees career.</a:t>
            </a:r>
          </a:p>
          <a:p>
            <a:r>
              <a:rPr lang="en-GB" sz="1600" dirty="0"/>
              <a:t>Both can be used to address performance issues such as time keeping/management, managing workloads and having difficult conversations with colleagues. </a:t>
            </a:r>
          </a:p>
          <a:p>
            <a:r>
              <a:rPr lang="en-GB" sz="1600" dirty="0"/>
              <a:t>Both facilitate the individuals ability to help them progress themselves. </a:t>
            </a:r>
          </a:p>
          <a:p>
            <a:r>
              <a:rPr lang="en-GB" sz="1600" dirty="0"/>
              <a:t>Both observe, listen and then ask the individual questions to establish which areas require the most support. </a:t>
            </a:r>
            <a:endParaRPr lang="en-GB" sz="1600" dirty="0" smtClean="0"/>
          </a:p>
          <a:p>
            <a:r>
              <a:rPr lang="en-GB" sz="1600" dirty="0" smtClean="0"/>
              <a:t>Both have developmental character</a:t>
            </a:r>
          </a:p>
          <a:p>
            <a:r>
              <a:rPr lang="en-GB" sz="1600" dirty="0" smtClean="0"/>
              <a:t>Coach and mentor have a duty of care towards the </a:t>
            </a:r>
            <a:r>
              <a:rPr lang="en-GB" sz="1600" dirty="0" err="1" smtClean="0"/>
              <a:t>coachee</a:t>
            </a:r>
            <a:r>
              <a:rPr lang="en-GB" sz="1600" dirty="0" smtClean="0"/>
              <a:t> and mentee (Clutterbuck, et al, (2016)</a:t>
            </a:r>
          </a:p>
        </p:txBody>
      </p:sp>
      <p:sp>
        <p:nvSpPr>
          <p:cNvPr id="4" name="Content Placeholder 3"/>
          <p:cNvSpPr>
            <a:spLocks noGrp="1"/>
          </p:cNvSpPr>
          <p:nvPr>
            <p:ph sz="half" idx="2"/>
          </p:nvPr>
        </p:nvSpPr>
        <p:spPr/>
        <p:txBody>
          <a:bodyPr>
            <a:normAutofit lnSpcReduction="10000"/>
          </a:bodyPr>
          <a:lstStyle/>
          <a:p>
            <a:r>
              <a:rPr lang="en-GB" sz="1600" b="1" u="sng" dirty="0" smtClean="0"/>
              <a:t>Differences of Coaching and Mentoring</a:t>
            </a:r>
          </a:p>
          <a:p>
            <a:r>
              <a:rPr lang="en-GB" sz="1600" dirty="0" smtClean="0"/>
              <a:t>Coaching is short term, and can the coach can be involved with the </a:t>
            </a:r>
            <a:r>
              <a:rPr lang="en-GB" sz="1600" dirty="0" err="1" smtClean="0"/>
              <a:t>coachee</a:t>
            </a:r>
            <a:r>
              <a:rPr lang="en-GB" sz="1600" dirty="0" smtClean="0"/>
              <a:t> for merely a few sessions. Whereby mentoring is a long term technique used to develop and support the employee over a longer period of time. </a:t>
            </a:r>
          </a:p>
          <a:p>
            <a:r>
              <a:rPr lang="en-GB" sz="1600" dirty="0" smtClean="0"/>
              <a:t>Coaching is task based, that is used for things such as managing more effectively,  whereby Mentoring is relationship based and can be used for such things as self-confidence building and self-perception. </a:t>
            </a:r>
          </a:p>
          <a:p>
            <a:r>
              <a:rPr lang="en-GB" sz="1600" dirty="0" smtClean="0"/>
              <a:t>Another difference is that Coaching is performance driven whilst Mentoring is Development driven. The </a:t>
            </a:r>
            <a:r>
              <a:rPr lang="en-GB" sz="1600" dirty="0"/>
              <a:t>purpose of coaching is to improve the individual's performance on the </a:t>
            </a:r>
            <a:r>
              <a:rPr lang="en-GB" sz="1600" dirty="0" smtClean="0"/>
              <a:t>job whilst mentoring </a:t>
            </a:r>
            <a:r>
              <a:rPr lang="en-GB" sz="1600" dirty="0"/>
              <a:t>is to develop the individual not only for the current job, but also for the </a:t>
            </a:r>
            <a:r>
              <a:rPr lang="en-GB" sz="1600" dirty="0" smtClean="0"/>
              <a:t>future. </a:t>
            </a:r>
          </a:p>
          <a:p>
            <a:r>
              <a:rPr lang="en-GB" sz="1600" dirty="0" smtClean="0"/>
              <a:t>Mentors are more likely to be role models</a:t>
            </a:r>
          </a:p>
          <a:p>
            <a:r>
              <a:rPr lang="en-GB" sz="1600" dirty="0" smtClean="0"/>
              <a:t>Coaches are more likely to observe and give feedback on performance issues (Clutterbuck, et al, (2016)</a:t>
            </a:r>
            <a:endParaRPr lang="en-GB" sz="1600" dirty="0"/>
          </a:p>
        </p:txBody>
      </p:sp>
    </p:spTree>
    <p:extLst>
      <p:ext uri="{BB962C8B-B14F-4D97-AF65-F5344CB8AC3E}">
        <p14:creationId xmlns:p14="http://schemas.microsoft.com/office/powerpoint/2010/main" val="1698926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mn-lt"/>
              </a:rPr>
              <a:t>What benefits can it bring to you and your organisation?</a:t>
            </a:r>
            <a:endParaRPr lang="en-GB" sz="2800" b="1" dirty="0">
              <a:latin typeface="+mn-lt"/>
            </a:endParaRPr>
          </a:p>
        </p:txBody>
      </p:sp>
      <p:sp>
        <p:nvSpPr>
          <p:cNvPr id="3" name="Content Placeholder 2"/>
          <p:cNvSpPr>
            <a:spLocks noGrp="1"/>
          </p:cNvSpPr>
          <p:nvPr>
            <p:ph sz="half" idx="1"/>
          </p:nvPr>
        </p:nvSpPr>
        <p:spPr>
          <a:xfrm>
            <a:off x="838200" y="1825625"/>
            <a:ext cx="5721626" cy="3422236"/>
          </a:xfrm>
        </p:spPr>
        <p:txBody>
          <a:bodyPr>
            <a:noAutofit/>
          </a:bodyPr>
          <a:lstStyle/>
          <a:p>
            <a:r>
              <a:rPr lang="en-US" sz="1200" b="1" dirty="0" smtClean="0"/>
              <a:t>1. Asking Questions and Getting Advice</a:t>
            </a:r>
          </a:p>
          <a:p>
            <a:r>
              <a:rPr lang="en-US" sz="1200" dirty="0" smtClean="0"/>
              <a:t>The biggest benefit of having a business mentor is having someone you can ask questions and get advice. With AZ Media Devices undertaking such change-having some you can ask questions and get advice from is imperative. </a:t>
            </a:r>
          </a:p>
          <a:p>
            <a:r>
              <a:rPr lang="en-US" sz="1200" b="1" dirty="0" smtClean="0"/>
              <a:t>2. A Different Perspective</a:t>
            </a:r>
          </a:p>
          <a:p>
            <a:r>
              <a:rPr lang="en-US" sz="1200" dirty="0" smtClean="0"/>
              <a:t>Business mentors can help you look at problems and situations from perspectives that you would not have thought of on your own.</a:t>
            </a:r>
          </a:p>
          <a:p>
            <a:r>
              <a:rPr lang="en-US" sz="1200" b="1" dirty="0" smtClean="0"/>
              <a:t>3. Improving Key Skills</a:t>
            </a:r>
          </a:p>
          <a:p>
            <a:r>
              <a:rPr lang="en-US" sz="1200" dirty="0" smtClean="0"/>
              <a:t>Mentors are not like advisers and consultants, who care only about the business venture. Instead, business mentors help you develop your business skills.</a:t>
            </a:r>
          </a:p>
          <a:p>
            <a:r>
              <a:rPr lang="en-US" sz="1200" b="1" dirty="0" smtClean="0"/>
              <a:t>4. Venting With Someone You Trust</a:t>
            </a:r>
          </a:p>
          <a:p>
            <a:r>
              <a:rPr lang="en-US" sz="1200" dirty="0" smtClean="0"/>
              <a:t>Owning a business can be stressful and frustrating. As a business owner you'll often need to vent with someone you trust.</a:t>
            </a:r>
          </a:p>
          <a:p>
            <a:r>
              <a:rPr lang="en-US" sz="1200" b="1" dirty="0" smtClean="0"/>
              <a:t>5. Expanding Your Network</a:t>
            </a:r>
          </a:p>
          <a:p>
            <a:r>
              <a:rPr lang="en-US" sz="1200" dirty="0" smtClean="0"/>
              <a:t>Business mentors can put you in touch with contacts who can help you make your business more successful. The more networking you do, the more people you meet. Due to the ever growing nature of media and its devices, there is no question that Networking would benefit AZ Media Devices.  </a:t>
            </a:r>
          </a:p>
          <a:p>
            <a:pPr marL="0" indent="0">
              <a:buNone/>
            </a:pPr>
            <a:endParaRPr lang="en-GB" sz="1200" dirty="0"/>
          </a:p>
        </p:txBody>
      </p:sp>
      <p:sp>
        <p:nvSpPr>
          <p:cNvPr id="4" name="Content Placeholder 3"/>
          <p:cNvSpPr>
            <a:spLocks noGrp="1"/>
          </p:cNvSpPr>
          <p:nvPr>
            <p:ph sz="half" idx="2"/>
          </p:nvPr>
        </p:nvSpPr>
        <p:spPr>
          <a:xfrm>
            <a:off x="6559826" y="1690688"/>
            <a:ext cx="5181600" cy="4351338"/>
          </a:xfrm>
        </p:spPr>
        <p:txBody>
          <a:bodyPr>
            <a:normAutofit fontScale="92500" lnSpcReduction="10000"/>
          </a:bodyPr>
          <a:lstStyle/>
          <a:p>
            <a:r>
              <a:rPr lang="en-US" sz="1300" b="1" dirty="0" smtClean="0"/>
              <a:t>6. Methods and Strategies</a:t>
            </a:r>
          </a:p>
          <a:p>
            <a:r>
              <a:rPr lang="en-US" sz="1300" dirty="0" smtClean="0"/>
              <a:t>In addition to simply giving advice and helping improve your personal business skills, business mentors can prepare you with a library of methods and strategies that you can pull from throughout your career as a business owner. </a:t>
            </a:r>
          </a:p>
          <a:p>
            <a:r>
              <a:rPr lang="en-US" sz="1300" b="1" dirty="0" smtClean="0"/>
              <a:t>7. Long-Lasting Relationships</a:t>
            </a:r>
          </a:p>
          <a:p>
            <a:r>
              <a:rPr lang="en-US" sz="1300" dirty="0" smtClean="0"/>
              <a:t>Although some mentor-mentee relationships are short-lived, if you hit it off with your mentor, you can foster a long-lasting relationship through which you and your mentor can continue to collaborate for the rest of your career. </a:t>
            </a:r>
          </a:p>
          <a:p>
            <a:r>
              <a:rPr lang="en-US" sz="1300" b="1" dirty="0" smtClean="0"/>
              <a:t>8. Confidence to Make Better Decisions</a:t>
            </a:r>
          </a:p>
          <a:p>
            <a:r>
              <a:rPr lang="en-US" sz="1300" dirty="0" smtClean="0"/>
              <a:t>Knowing that you have a credible mentor to turn to can give you confidence when facing difficult business situations. </a:t>
            </a:r>
          </a:p>
          <a:p>
            <a:r>
              <a:rPr lang="en-US" sz="1300" b="1" dirty="0" smtClean="0"/>
              <a:t>9. A Gentle Nudge</a:t>
            </a:r>
          </a:p>
          <a:p>
            <a:r>
              <a:rPr lang="en-US" sz="1300" dirty="0" smtClean="0"/>
              <a:t>Starting a business is difficult, and many business owners face challenges early in the process. </a:t>
            </a:r>
          </a:p>
          <a:p>
            <a:r>
              <a:rPr lang="en-US" sz="1300" b="1" dirty="0" smtClean="0"/>
              <a:t>10. A Chance to Give Back</a:t>
            </a:r>
          </a:p>
          <a:p>
            <a:r>
              <a:rPr lang="en-US" sz="1300" dirty="0" smtClean="0"/>
              <a:t>Mentees are not the only people who benefit from business mentoring. Business mentors also experience benefits thanks to collaborative learning.</a:t>
            </a:r>
          </a:p>
          <a:p>
            <a:pPr marL="0" indent="0">
              <a:buNone/>
            </a:pPr>
            <a:r>
              <a:rPr lang="en-GB" sz="1500" b="1" dirty="0"/>
              <a:t>Top 10 Benefits </a:t>
            </a:r>
            <a:r>
              <a:rPr lang="en-GB" sz="1500" b="1"/>
              <a:t>of </a:t>
            </a:r>
            <a:r>
              <a:rPr lang="en-GB" sz="1500" b="1" smtClean="0"/>
              <a:t>Mentoring, (2019)</a:t>
            </a:r>
            <a:endParaRPr lang="en-GB" sz="1500" b="1" dirty="0"/>
          </a:p>
          <a:p>
            <a:endParaRPr lang="en-US" sz="1300" dirty="0" smtClean="0"/>
          </a:p>
          <a:p>
            <a:endParaRPr lang="en-US" sz="1400" dirty="0" smtClean="0"/>
          </a:p>
          <a:p>
            <a:endParaRPr lang="en-GB" dirty="0"/>
          </a:p>
        </p:txBody>
      </p:sp>
      <p:pic>
        <p:nvPicPr>
          <p:cNvPr id="5" name="Picture 2" descr="Power of Mentoring and Coach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11833" y="574158"/>
            <a:ext cx="1031358" cy="988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877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69958" y="1063841"/>
            <a:ext cx="3726789" cy="461665"/>
          </a:xfrm>
          <a:prstGeom prst="rect">
            <a:avLst/>
          </a:prstGeom>
        </p:spPr>
        <p:txBody>
          <a:bodyPr wrap="none">
            <a:spAutoFit/>
          </a:bodyPr>
          <a:lstStyle/>
          <a:p>
            <a:r>
              <a:rPr lang="en-GB" sz="2400" b="1" dirty="0"/>
              <a:t>Different types of </a:t>
            </a:r>
            <a:r>
              <a:rPr lang="en-GB" sz="2400" b="1" dirty="0" smtClean="0"/>
              <a:t>Coaching </a:t>
            </a:r>
            <a:endParaRPr lang="en-GB" sz="2400" b="1" dirty="0"/>
          </a:p>
        </p:txBody>
      </p:sp>
      <p:sp>
        <p:nvSpPr>
          <p:cNvPr id="3" name="Rectangle 2"/>
          <p:cNvSpPr/>
          <p:nvPr/>
        </p:nvSpPr>
        <p:spPr>
          <a:xfrm>
            <a:off x="187570" y="1911423"/>
            <a:ext cx="3482388" cy="2308324"/>
          </a:xfrm>
          <a:prstGeom prst="rect">
            <a:avLst/>
          </a:prstGeom>
        </p:spPr>
        <p:txBody>
          <a:bodyPr wrap="square">
            <a:spAutoFit/>
          </a:bodyPr>
          <a:lstStyle/>
          <a:p>
            <a:r>
              <a:rPr lang="en-GB" b="1" dirty="0" smtClean="0"/>
              <a:t>Performance </a:t>
            </a:r>
            <a:r>
              <a:rPr lang="en-GB" b="1" dirty="0"/>
              <a:t>coaching:</a:t>
            </a:r>
          </a:p>
          <a:p>
            <a:pPr marL="342900" indent="-342900">
              <a:buFont typeface="Arial" panose="020B0604020202020204" pitchFamily="34" charset="0"/>
              <a:buChar char="•"/>
            </a:pPr>
            <a:r>
              <a:rPr lang="en-GB" dirty="0"/>
              <a:t>Goal Focused</a:t>
            </a:r>
          </a:p>
          <a:p>
            <a:pPr marL="342900" indent="-342900">
              <a:buFont typeface="Arial" panose="020B0604020202020204" pitchFamily="34" charset="0"/>
              <a:buChar char="•"/>
            </a:pPr>
            <a:r>
              <a:rPr lang="en-GB" dirty="0"/>
              <a:t>Skill/Will Matrix</a:t>
            </a:r>
          </a:p>
          <a:p>
            <a:pPr marL="342900" indent="-342900">
              <a:buFont typeface="Arial" panose="020B0604020202020204" pitchFamily="34" charset="0"/>
              <a:buChar char="•"/>
            </a:pPr>
            <a:r>
              <a:rPr lang="en-GB" b="1" dirty="0"/>
              <a:t>Grow/Oscar</a:t>
            </a:r>
          </a:p>
          <a:p>
            <a:pPr marL="342900" indent="-342900">
              <a:buFont typeface="Arial" panose="020B0604020202020204" pitchFamily="34" charset="0"/>
              <a:buChar char="•"/>
            </a:pPr>
            <a:r>
              <a:rPr lang="en-GB" dirty="0"/>
              <a:t>Performance Wheel</a:t>
            </a:r>
          </a:p>
          <a:p>
            <a:pPr marL="342900" indent="-342900">
              <a:buFont typeface="Arial" panose="020B0604020202020204" pitchFamily="34" charset="0"/>
              <a:buChar char="•"/>
            </a:pPr>
            <a:r>
              <a:rPr lang="en-GB" dirty="0"/>
              <a:t>AID Feedback</a:t>
            </a:r>
          </a:p>
          <a:p>
            <a:pPr marL="342900" indent="-342900">
              <a:buFont typeface="Arial" panose="020B0604020202020204" pitchFamily="34" charset="0"/>
              <a:buChar char="•"/>
            </a:pPr>
            <a:r>
              <a:rPr lang="en-GB" dirty="0"/>
              <a:t>Big Problem</a:t>
            </a:r>
          </a:p>
          <a:p>
            <a:pPr marL="342900" indent="-342900">
              <a:buFont typeface="Arial" panose="020B0604020202020204" pitchFamily="34" charset="0"/>
              <a:buChar char="•"/>
            </a:pPr>
            <a:r>
              <a:rPr lang="en-GB" dirty="0"/>
              <a:t>Skilled helper. </a:t>
            </a:r>
          </a:p>
        </p:txBody>
      </p:sp>
      <p:sp>
        <p:nvSpPr>
          <p:cNvPr id="4" name="Rectangle 3"/>
          <p:cNvSpPr/>
          <p:nvPr/>
        </p:nvSpPr>
        <p:spPr>
          <a:xfrm>
            <a:off x="6893169" y="1911423"/>
            <a:ext cx="6096000" cy="1477328"/>
          </a:xfrm>
          <a:prstGeom prst="rect">
            <a:avLst/>
          </a:prstGeom>
        </p:spPr>
        <p:txBody>
          <a:bodyPr>
            <a:spAutoFit/>
          </a:bodyPr>
          <a:lstStyle/>
          <a:p>
            <a:r>
              <a:rPr lang="en-GB" b="1" dirty="0"/>
              <a:t>Career </a:t>
            </a:r>
            <a:r>
              <a:rPr lang="en-GB" b="1" dirty="0" smtClean="0"/>
              <a:t>Coaching:  </a:t>
            </a:r>
          </a:p>
          <a:p>
            <a:pPr marL="285750" indent="-285750">
              <a:buFont typeface="Arial" panose="020B0604020202020204" pitchFamily="34" charset="0"/>
              <a:buChar char="•"/>
            </a:pPr>
            <a:r>
              <a:rPr lang="en-GB" dirty="0" smtClean="0"/>
              <a:t>10 </a:t>
            </a:r>
            <a:r>
              <a:rPr lang="en-GB" dirty="0"/>
              <a:t>Steps </a:t>
            </a:r>
            <a:r>
              <a:rPr lang="en-GB" dirty="0" smtClean="0"/>
              <a:t>coaching</a:t>
            </a:r>
          </a:p>
          <a:p>
            <a:pPr marL="285750" indent="-285750">
              <a:buFont typeface="Arial" panose="020B0604020202020204" pitchFamily="34" charset="0"/>
              <a:buChar char="•"/>
            </a:pPr>
            <a:r>
              <a:rPr lang="en-GB" dirty="0" smtClean="0"/>
              <a:t>Instant Pay off coaching</a:t>
            </a:r>
          </a:p>
          <a:p>
            <a:pPr marL="285750" indent="-285750">
              <a:buFont typeface="Arial" panose="020B0604020202020204" pitchFamily="34" charset="0"/>
              <a:buChar char="•"/>
            </a:pPr>
            <a:r>
              <a:rPr lang="en-GB" dirty="0" smtClean="0"/>
              <a:t>Coaching Conversations</a:t>
            </a:r>
            <a:r>
              <a:rPr lang="en-GB" dirty="0"/>
              <a:t/>
            </a:r>
            <a:br>
              <a:rPr lang="en-GB" dirty="0"/>
            </a:br>
            <a:endParaRPr lang="en-GB" dirty="0"/>
          </a:p>
        </p:txBody>
      </p:sp>
      <p:sp>
        <p:nvSpPr>
          <p:cNvPr id="5" name="Rectangle 4"/>
          <p:cNvSpPr/>
          <p:nvPr/>
        </p:nvSpPr>
        <p:spPr>
          <a:xfrm>
            <a:off x="3505200" y="1911422"/>
            <a:ext cx="2567354" cy="3139321"/>
          </a:xfrm>
          <a:prstGeom prst="rect">
            <a:avLst/>
          </a:prstGeom>
        </p:spPr>
        <p:txBody>
          <a:bodyPr wrap="square">
            <a:spAutoFit/>
          </a:bodyPr>
          <a:lstStyle/>
          <a:p>
            <a:r>
              <a:rPr lang="en-GB" b="1" dirty="0"/>
              <a:t>Executive </a:t>
            </a:r>
            <a:r>
              <a:rPr lang="en-GB" b="1" dirty="0" smtClean="0"/>
              <a:t>Coaching:</a:t>
            </a:r>
          </a:p>
          <a:p>
            <a:pPr marL="285750" indent="-285750">
              <a:buFont typeface="Arial" panose="020B0604020202020204" pitchFamily="34" charset="0"/>
              <a:buChar char="•"/>
            </a:pPr>
            <a:r>
              <a:rPr lang="en-GB" dirty="0" smtClean="0"/>
              <a:t>Leadership</a:t>
            </a:r>
          </a:p>
          <a:p>
            <a:pPr marL="285750" indent="-285750">
              <a:buFont typeface="Arial" panose="020B0604020202020204" pitchFamily="34" charset="0"/>
              <a:buChar char="•"/>
            </a:pPr>
            <a:r>
              <a:rPr lang="en-GB" dirty="0" smtClean="0"/>
              <a:t>Motivation</a:t>
            </a:r>
          </a:p>
          <a:p>
            <a:pPr marL="285750" indent="-285750">
              <a:buFont typeface="Arial" panose="020B0604020202020204" pitchFamily="34" charset="0"/>
              <a:buChar char="•"/>
            </a:pPr>
            <a:r>
              <a:rPr lang="en-GB" dirty="0" smtClean="0"/>
              <a:t>Empowerment</a:t>
            </a:r>
          </a:p>
          <a:p>
            <a:pPr marL="285750" indent="-285750">
              <a:buFont typeface="Arial" panose="020B0604020202020204" pitchFamily="34" charset="0"/>
              <a:buChar char="•"/>
            </a:pPr>
            <a:r>
              <a:rPr lang="en-GB" b="1" dirty="0" err="1" smtClean="0"/>
              <a:t>Socractic</a:t>
            </a:r>
            <a:r>
              <a:rPr lang="en-GB" b="1" dirty="0" smtClean="0"/>
              <a:t> Questioning</a:t>
            </a:r>
          </a:p>
          <a:p>
            <a:pPr marL="285750" indent="-285750">
              <a:buFont typeface="Arial" panose="020B0604020202020204" pitchFamily="34" charset="0"/>
              <a:buChar char="•"/>
            </a:pPr>
            <a:r>
              <a:rPr lang="en-GB" dirty="0" smtClean="0"/>
              <a:t>Meta Programs</a:t>
            </a:r>
          </a:p>
          <a:p>
            <a:pPr marL="285750" indent="-285750">
              <a:buFont typeface="Arial" panose="020B0604020202020204" pitchFamily="34" charset="0"/>
              <a:buChar char="•"/>
            </a:pPr>
            <a:r>
              <a:rPr lang="en-GB" dirty="0" smtClean="0"/>
              <a:t>Meta Cognitive</a:t>
            </a:r>
          </a:p>
          <a:p>
            <a:pPr marL="285750" indent="-285750">
              <a:buFont typeface="Arial" panose="020B0604020202020204" pitchFamily="34" charset="0"/>
              <a:buChar char="•"/>
            </a:pPr>
            <a:r>
              <a:rPr lang="en-GB" dirty="0" smtClean="0"/>
              <a:t>Re-Framing</a:t>
            </a:r>
          </a:p>
          <a:p>
            <a:pPr marL="285750" indent="-285750">
              <a:buFont typeface="Arial" panose="020B0604020202020204" pitchFamily="34" charset="0"/>
              <a:buChar char="•"/>
            </a:pPr>
            <a:r>
              <a:rPr lang="en-GB" dirty="0" smtClean="0"/>
              <a:t>Coaching Supervision</a:t>
            </a:r>
            <a:r>
              <a:rPr lang="en-GB" dirty="0"/>
              <a:t/>
            </a:r>
            <a:br>
              <a:rPr lang="en-GB" dirty="0"/>
            </a:br>
            <a:r>
              <a:rPr lang="en-GB" dirty="0"/>
              <a:t/>
            </a:r>
            <a:br>
              <a:rPr lang="en-GB" dirty="0"/>
            </a:br>
            <a:endParaRPr lang="en-GB" dirty="0"/>
          </a:p>
        </p:txBody>
      </p:sp>
      <p:pic>
        <p:nvPicPr>
          <p:cNvPr id="6" name="Picture 2" descr="Image result for coaching and mentor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621" y="4241572"/>
            <a:ext cx="3657413" cy="2316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34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62263" y="635199"/>
            <a:ext cx="6096000" cy="1077218"/>
          </a:xfrm>
          <a:prstGeom prst="rect">
            <a:avLst/>
          </a:prstGeom>
        </p:spPr>
        <p:txBody>
          <a:bodyPr>
            <a:spAutoFit/>
          </a:bodyPr>
          <a:lstStyle/>
          <a:p>
            <a:pPr algn="ctr"/>
            <a:r>
              <a:rPr lang="en-GB" sz="3200" b="1" dirty="0"/>
              <a:t>Performance </a:t>
            </a:r>
            <a:r>
              <a:rPr lang="en-GB" sz="3200" b="1" dirty="0" smtClean="0"/>
              <a:t>Coaching</a:t>
            </a:r>
            <a:r>
              <a:rPr lang="en-GB" sz="3200" b="1" dirty="0"/>
              <a:t> </a:t>
            </a:r>
            <a:r>
              <a:rPr lang="en-GB" sz="3200" b="1" dirty="0" smtClean="0"/>
              <a:t>Model-GROW </a:t>
            </a:r>
            <a:endParaRPr lang="en-GB" sz="3200" b="1" dirty="0"/>
          </a:p>
        </p:txBody>
      </p:sp>
      <p:pic>
        <p:nvPicPr>
          <p:cNvPr id="6" name="Picture 5" descr="See the source image"/>
          <p:cNvPicPr/>
          <p:nvPr/>
        </p:nvPicPr>
        <p:blipFill rotWithShape="1">
          <a:blip r:embed="rId3">
            <a:extLst>
              <a:ext uri="{28A0092B-C50C-407E-A947-70E740481C1C}">
                <a14:useLocalDpi xmlns:a14="http://schemas.microsoft.com/office/drawing/2010/main" val="0"/>
              </a:ext>
            </a:extLst>
          </a:blip>
          <a:srcRect l="11135" t="17507" r="11081" b="9363"/>
          <a:stretch/>
        </p:blipFill>
        <p:spPr bwMode="auto">
          <a:xfrm>
            <a:off x="1685925" y="1712417"/>
            <a:ext cx="8343900" cy="445978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27579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oscar model of coach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1737" y="1685924"/>
            <a:ext cx="4572000" cy="417195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814513" y="572572"/>
            <a:ext cx="6958012" cy="584775"/>
          </a:xfrm>
          <a:prstGeom prst="rect">
            <a:avLst/>
          </a:prstGeom>
        </p:spPr>
        <p:txBody>
          <a:bodyPr wrap="square">
            <a:spAutoFit/>
          </a:bodyPr>
          <a:lstStyle/>
          <a:p>
            <a:pPr algn="ctr"/>
            <a:r>
              <a:rPr lang="en-GB" sz="3200" b="1" dirty="0"/>
              <a:t>Performance Coaching Model-Oscar </a:t>
            </a:r>
            <a:endParaRPr lang="en-GB" sz="3200" dirty="0"/>
          </a:p>
        </p:txBody>
      </p:sp>
      <p:sp>
        <p:nvSpPr>
          <p:cNvPr id="4" name="Rectangle 3"/>
          <p:cNvSpPr/>
          <p:nvPr/>
        </p:nvSpPr>
        <p:spPr>
          <a:xfrm>
            <a:off x="9140531" y="5857875"/>
            <a:ext cx="2085827" cy="369332"/>
          </a:xfrm>
          <a:prstGeom prst="rect">
            <a:avLst/>
          </a:prstGeom>
        </p:spPr>
        <p:txBody>
          <a:bodyPr wrap="none">
            <a:spAutoFit/>
          </a:bodyPr>
          <a:lstStyle/>
          <a:p>
            <a:r>
              <a:rPr lang="en-GB" dirty="0" err="1" smtClean="0"/>
              <a:t>Businessballs</a:t>
            </a:r>
            <a:r>
              <a:rPr lang="en-GB" dirty="0" smtClean="0"/>
              <a:t>,(2019)</a:t>
            </a:r>
            <a:endParaRPr lang="en-GB" dirty="0"/>
          </a:p>
        </p:txBody>
      </p:sp>
    </p:spTree>
    <p:extLst>
      <p:ext uri="{BB962C8B-B14F-4D97-AF65-F5344CB8AC3E}">
        <p14:creationId xmlns:p14="http://schemas.microsoft.com/office/powerpoint/2010/main" val="1189426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t>Socratic Questioning Examples </a:t>
            </a:r>
            <a:endParaRPr lang="en-GB" sz="4000" b="1" dirty="0"/>
          </a:p>
        </p:txBody>
      </p:sp>
      <p:sp>
        <p:nvSpPr>
          <p:cNvPr id="3" name="Rectangle 2"/>
          <p:cNvSpPr/>
          <p:nvPr/>
        </p:nvSpPr>
        <p:spPr>
          <a:xfrm>
            <a:off x="345199" y="1238077"/>
            <a:ext cx="8180387" cy="1323439"/>
          </a:xfrm>
          <a:prstGeom prst="rect">
            <a:avLst/>
          </a:prstGeom>
        </p:spPr>
        <p:txBody>
          <a:bodyPr wrap="square">
            <a:spAutoFit/>
          </a:bodyPr>
          <a:lstStyle/>
          <a:p>
            <a:r>
              <a:rPr lang="en-GB" sz="1600" b="1" dirty="0"/>
              <a:t>Socratic questioning</a:t>
            </a:r>
            <a:r>
              <a:rPr lang="en-GB" sz="1600" dirty="0"/>
              <a:t> (or </a:t>
            </a:r>
            <a:r>
              <a:rPr lang="en-GB" sz="1600" b="1" dirty="0"/>
              <a:t>Socratic </a:t>
            </a:r>
            <a:r>
              <a:rPr lang="en-GB" sz="1600" b="1" dirty="0" err="1">
                <a:hlinkClick r:id="rId3" tooltip="Maieutics"/>
              </a:rPr>
              <a:t>maieutics</a:t>
            </a:r>
            <a:r>
              <a:rPr lang="en-GB" sz="1600" dirty="0"/>
              <a:t>)</a:t>
            </a:r>
            <a:r>
              <a:rPr lang="en-GB" sz="1600" baseline="30000" dirty="0">
                <a:hlinkClick r:id="rId4"/>
              </a:rPr>
              <a:t>[1]</a:t>
            </a:r>
            <a:r>
              <a:rPr lang="en-GB" sz="1600" dirty="0"/>
              <a:t> was named after </a:t>
            </a:r>
            <a:r>
              <a:rPr lang="en-GB" sz="1600" dirty="0">
                <a:hlinkClick r:id="rId5" tooltip="Socrates"/>
              </a:rPr>
              <a:t>Socrates</a:t>
            </a:r>
            <a:r>
              <a:rPr lang="en-GB" sz="1600" dirty="0"/>
              <a:t>, who was a philosopher in c. 470 BCE–c. 399 BCE</a:t>
            </a:r>
            <a:r>
              <a:rPr lang="en-GB" sz="1600" baseline="30000" dirty="0">
                <a:hlinkClick r:id="rId6"/>
              </a:rPr>
              <a:t>[2]</a:t>
            </a:r>
            <a:r>
              <a:rPr lang="en-GB" sz="1600" dirty="0"/>
              <a:t>. Socrates utilized an educational method that focused on discovering answers by asking questions from his students. Socrates believed that "the disciplined practice of thoughtful questioning enables the scholar/student to examine ideas and be able to determine the validity of those ideas"</a:t>
            </a:r>
          </a:p>
        </p:txBody>
      </p:sp>
      <p:pic>
        <p:nvPicPr>
          <p:cNvPr id="1026" name="Picture 2" descr="Image result for socrates"/>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914021" y="365125"/>
            <a:ext cx="1932780" cy="178441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752054" y="2392069"/>
            <a:ext cx="3601746" cy="1384995"/>
          </a:xfrm>
          <a:prstGeom prst="rect">
            <a:avLst/>
          </a:prstGeom>
        </p:spPr>
        <p:txBody>
          <a:bodyPr wrap="square">
            <a:spAutoFit/>
          </a:bodyPr>
          <a:lstStyle/>
          <a:p>
            <a:r>
              <a:rPr lang="en-US" sz="1600" b="1" dirty="0" smtClean="0"/>
              <a:t>Clarification Questioning</a:t>
            </a:r>
          </a:p>
          <a:p>
            <a:pPr>
              <a:buFont typeface="Arial" panose="020B0604020202020204" pitchFamily="34" charset="0"/>
              <a:buChar char="•"/>
            </a:pPr>
            <a:r>
              <a:rPr lang="en-US" sz="1600" dirty="0" smtClean="0"/>
              <a:t>Why </a:t>
            </a:r>
            <a:r>
              <a:rPr lang="en-US" sz="1600" dirty="0"/>
              <a:t>do you say that? </a:t>
            </a:r>
          </a:p>
          <a:p>
            <a:pPr>
              <a:buFont typeface="Arial" panose="020B0604020202020204" pitchFamily="34" charset="0"/>
              <a:buChar char="•"/>
            </a:pPr>
            <a:r>
              <a:rPr lang="en-US" sz="1600" dirty="0"/>
              <a:t>How does this relate to our discussion? </a:t>
            </a:r>
          </a:p>
          <a:p>
            <a:r>
              <a:rPr lang="en-US" dirty="0"/>
              <a:t/>
            </a:r>
            <a:br>
              <a:rPr lang="en-US" dirty="0"/>
            </a:br>
            <a:endParaRPr lang="en-US" dirty="0"/>
          </a:p>
        </p:txBody>
      </p:sp>
      <p:sp>
        <p:nvSpPr>
          <p:cNvPr id="5" name="Rectangle 4"/>
          <p:cNvSpPr/>
          <p:nvPr/>
        </p:nvSpPr>
        <p:spPr>
          <a:xfrm>
            <a:off x="345199" y="2957936"/>
            <a:ext cx="3096126" cy="1661993"/>
          </a:xfrm>
          <a:prstGeom prst="rect">
            <a:avLst/>
          </a:prstGeom>
        </p:spPr>
        <p:txBody>
          <a:bodyPr wrap="square">
            <a:spAutoFit/>
          </a:bodyPr>
          <a:lstStyle/>
          <a:p>
            <a:r>
              <a:rPr lang="en-US" sz="1600" b="1" dirty="0" smtClean="0"/>
              <a:t>Probe assumptions</a:t>
            </a:r>
          </a:p>
          <a:p>
            <a:pPr>
              <a:buFont typeface="Arial" panose="020B0604020202020204" pitchFamily="34" charset="0"/>
              <a:buChar char="•"/>
            </a:pPr>
            <a:r>
              <a:rPr lang="en-US" sz="1600" dirty="0" smtClean="0"/>
              <a:t>What </a:t>
            </a:r>
            <a:r>
              <a:rPr lang="en-US" sz="1600" dirty="0"/>
              <a:t>could we assume instead? </a:t>
            </a:r>
          </a:p>
          <a:p>
            <a:pPr>
              <a:buFont typeface="Arial" panose="020B0604020202020204" pitchFamily="34" charset="0"/>
              <a:buChar char="•"/>
            </a:pPr>
            <a:r>
              <a:rPr lang="en-US" sz="1600" dirty="0"/>
              <a:t>How can you verify or disapprove that assumption? </a:t>
            </a:r>
          </a:p>
          <a:p>
            <a:r>
              <a:rPr lang="en-US" dirty="0"/>
              <a:t/>
            </a:r>
            <a:br>
              <a:rPr lang="en-US" dirty="0"/>
            </a:br>
            <a:endParaRPr lang="en-US" dirty="0"/>
          </a:p>
        </p:txBody>
      </p:sp>
      <p:sp>
        <p:nvSpPr>
          <p:cNvPr id="6" name="Rectangle 5"/>
          <p:cNvSpPr/>
          <p:nvPr/>
        </p:nvSpPr>
        <p:spPr>
          <a:xfrm>
            <a:off x="3596954" y="3000013"/>
            <a:ext cx="4163220" cy="1077218"/>
          </a:xfrm>
          <a:prstGeom prst="rect">
            <a:avLst/>
          </a:prstGeom>
        </p:spPr>
        <p:txBody>
          <a:bodyPr wrap="square">
            <a:spAutoFit/>
          </a:bodyPr>
          <a:lstStyle/>
          <a:p>
            <a:r>
              <a:rPr lang="en-US" sz="1600" b="1" dirty="0" smtClean="0"/>
              <a:t>Probe reason and evidence</a:t>
            </a:r>
          </a:p>
          <a:p>
            <a:pPr>
              <a:buFont typeface="Arial" panose="020B0604020202020204" pitchFamily="34" charset="0"/>
              <a:buChar char="•"/>
            </a:pPr>
            <a:r>
              <a:rPr lang="en-US" sz="1600" dirty="0" smtClean="0"/>
              <a:t>What </a:t>
            </a:r>
            <a:r>
              <a:rPr lang="en-US" sz="1600" dirty="0"/>
              <a:t>would be an example? </a:t>
            </a:r>
          </a:p>
          <a:p>
            <a:pPr>
              <a:buFont typeface="Arial" panose="020B0604020202020204" pitchFamily="34" charset="0"/>
              <a:buChar char="•"/>
            </a:pPr>
            <a:r>
              <a:rPr lang="en-US" sz="1600" dirty="0"/>
              <a:t>What is....analogous to? </a:t>
            </a:r>
          </a:p>
          <a:p>
            <a:pPr>
              <a:buFont typeface="Arial" panose="020B0604020202020204" pitchFamily="34" charset="0"/>
              <a:buChar char="•"/>
            </a:pPr>
            <a:r>
              <a:rPr lang="en-US" sz="1600" dirty="0"/>
              <a:t>What do you think causes to happen...? Why:?</a:t>
            </a:r>
          </a:p>
        </p:txBody>
      </p:sp>
      <p:sp>
        <p:nvSpPr>
          <p:cNvPr id="7" name="Rectangle 6"/>
          <p:cNvSpPr/>
          <p:nvPr/>
        </p:nvSpPr>
        <p:spPr>
          <a:xfrm>
            <a:off x="189570" y="4619929"/>
            <a:ext cx="5184535" cy="2062103"/>
          </a:xfrm>
          <a:prstGeom prst="rect">
            <a:avLst/>
          </a:prstGeom>
        </p:spPr>
        <p:txBody>
          <a:bodyPr wrap="square">
            <a:spAutoFit/>
          </a:bodyPr>
          <a:lstStyle/>
          <a:p>
            <a:r>
              <a:rPr lang="en-US" sz="1600" b="1" dirty="0" smtClean="0"/>
              <a:t>Viewpoints and Perspectives </a:t>
            </a:r>
          </a:p>
          <a:p>
            <a:pPr>
              <a:buFont typeface="Arial" panose="020B0604020202020204" pitchFamily="34" charset="0"/>
              <a:buChar char="•"/>
            </a:pPr>
            <a:r>
              <a:rPr lang="en-US" sz="1600" dirty="0" smtClean="0"/>
              <a:t>What </a:t>
            </a:r>
            <a:r>
              <a:rPr lang="en-US" sz="1600" dirty="0"/>
              <a:t>would be an alternative? </a:t>
            </a:r>
          </a:p>
          <a:p>
            <a:pPr>
              <a:buFont typeface="Arial" panose="020B0604020202020204" pitchFamily="34" charset="0"/>
              <a:buChar char="•"/>
            </a:pPr>
            <a:r>
              <a:rPr lang="en-US" sz="1600" dirty="0"/>
              <a:t>What is another way to look at it? </a:t>
            </a:r>
          </a:p>
          <a:p>
            <a:pPr>
              <a:buFont typeface="Arial" panose="020B0604020202020204" pitchFamily="34" charset="0"/>
              <a:buChar char="•"/>
            </a:pPr>
            <a:r>
              <a:rPr lang="en-US" sz="1600" dirty="0"/>
              <a:t>Would you explain why it is necessary or beneficial, and who benefits? </a:t>
            </a:r>
          </a:p>
          <a:p>
            <a:pPr>
              <a:buFont typeface="Arial" panose="020B0604020202020204" pitchFamily="34" charset="0"/>
              <a:buChar char="•"/>
            </a:pPr>
            <a:r>
              <a:rPr lang="en-US" sz="1600" dirty="0"/>
              <a:t>Why is the best? </a:t>
            </a:r>
          </a:p>
          <a:p>
            <a:pPr>
              <a:buFont typeface="Arial" panose="020B0604020202020204" pitchFamily="34" charset="0"/>
              <a:buChar char="•"/>
            </a:pPr>
            <a:r>
              <a:rPr lang="en-US" sz="1600" dirty="0"/>
              <a:t>What are the strengths and weaknesses of...? </a:t>
            </a:r>
          </a:p>
          <a:p>
            <a:pPr>
              <a:buFont typeface="Arial" panose="020B0604020202020204" pitchFamily="34" charset="0"/>
              <a:buChar char="•"/>
            </a:pPr>
            <a:r>
              <a:rPr lang="en-US" sz="1600" dirty="0"/>
              <a:t>How are...and ...similar? </a:t>
            </a:r>
          </a:p>
        </p:txBody>
      </p:sp>
      <p:sp>
        <p:nvSpPr>
          <p:cNvPr id="8" name="Rectangle 7"/>
          <p:cNvSpPr/>
          <p:nvPr/>
        </p:nvSpPr>
        <p:spPr>
          <a:xfrm>
            <a:off x="5028906" y="4862460"/>
            <a:ext cx="4163220" cy="1815882"/>
          </a:xfrm>
          <a:prstGeom prst="rect">
            <a:avLst/>
          </a:prstGeom>
        </p:spPr>
        <p:txBody>
          <a:bodyPr wrap="square">
            <a:spAutoFit/>
          </a:bodyPr>
          <a:lstStyle/>
          <a:p>
            <a:r>
              <a:rPr lang="en-US" sz="1600" b="1" dirty="0" smtClean="0"/>
              <a:t>Implications and consequences</a:t>
            </a:r>
          </a:p>
          <a:p>
            <a:pPr>
              <a:buFont typeface="Arial" panose="020B0604020202020204" pitchFamily="34" charset="0"/>
              <a:buChar char="•"/>
            </a:pPr>
            <a:r>
              <a:rPr lang="en-US" sz="1600" dirty="0" smtClean="0"/>
              <a:t>What </a:t>
            </a:r>
            <a:r>
              <a:rPr lang="en-US" sz="1600" dirty="0"/>
              <a:t>generalizations can you make? </a:t>
            </a:r>
          </a:p>
          <a:p>
            <a:pPr>
              <a:buFont typeface="Arial" panose="020B0604020202020204" pitchFamily="34" charset="0"/>
              <a:buChar char="•"/>
            </a:pPr>
            <a:r>
              <a:rPr lang="en-US" sz="1600" dirty="0"/>
              <a:t>What are the consequences of that assumption? </a:t>
            </a:r>
          </a:p>
          <a:p>
            <a:pPr>
              <a:buFont typeface="Arial" panose="020B0604020202020204" pitchFamily="34" charset="0"/>
              <a:buChar char="•"/>
            </a:pPr>
            <a:r>
              <a:rPr lang="en-US" sz="1600" dirty="0"/>
              <a:t>What are you implying? </a:t>
            </a:r>
          </a:p>
          <a:p>
            <a:pPr>
              <a:buFont typeface="Arial" panose="020B0604020202020204" pitchFamily="34" charset="0"/>
              <a:buChar char="•"/>
            </a:pPr>
            <a:r>
              <a:rPr lang="en-US" sz="1600" dirty="0"/>
              <a:t>How does...affect...? </a:t>
            </a:r>
          </a:p>
          <a:p>
            <a:pPr>
              <a:buFont typeface="Arial" panose="020B0604020202020204" pitchFamily="34" charset="0"/>
              <a:buChar char="•"/>
            </a:pPr>
            <a:r>
              <a:rPr lang="en-US" sz="1600" dirty="0"/>
              <a:t>How does...tie in with what we learned before? </a:t>
            </a:r>
          </a:p>
        </p:txBody>
      </p:sp>
      <p:sp>
        <p:nvSpPr>
          <p:cNvPr id="9" name="Rectangle 8"/>
          <p:cNvSpPr/>
          <p:nvPr/>
        </p:nvSpPr>
        <p:spPr>
          <a:xfrm>
            <a:off x="8280661" y="4020395"/>
            <a:ext cx="6096000" cy="1323439"/>
          </a:xfrm>
          <a:prstGeom prst="rect">
            <a:avLst/>
          </a:prstGeom>
        </p:spPr>
        <p:txBody>
          <a:bodyPr>
            <a:spAutoFit/>
          </a:bodyPr>
          <a:lstStyle/>
          <a:p>
            <a:r>
              <a:rPr lang="en-US" sz="1600" b="1" dirty="0" smtClean="0"/>
              <a:t>Questions</a:t>
            </a:r>
          </a:p>
          <a:p>
            <a:pPr>
              <a:buFont typeface="Arial" panose="020B0604020202020204" pitchFamily="34" charset="0"/>
              <a:buChar char="•"/>
            </a:pPr>
            <a:r>
              <a:rPr lang="en-US" sz="1600" dirty="0" smtClean="0"/>
              <a:t>What </a:t>
            </a:r>
            <a:r>
              <a:rPr lang="en-US" sz="1600" dirty="0"/>
              <a:t>was the point of this question? </a:t>
            </a:r>
          </a:p>
          <a:p>
            <a:pPr>
              <a:buFont typeface="Arial" panose="020B0604020202020204" pitchFamily="34" charset="0"/>
              <a:buChar char="•"/>
            </a:pPr>
            <a:r>
              <a:rPr lang="en-US" sz="1600" dirty="0"/>
              <a:t>Why do you think I asked this question? </a:t>
            </a:r>
          </a:p>
          <a:p>
            <a:pPr>
              <a:buFont typeface="Arial" panose="020B0604020202020204" pitchFamily="34" charset="0"/>
              <a:buChar char="•"/>
            </a:pPr>
            <a:r>
              <a:rPr lang="en-US" sz="1600" dirty="0"/>
              <a:t>What does...mean? </a:t>
            </a:r>
          </a:p>
          <a:p>
            <a:pPr>
              <a:buFont typeface="Arial" panose="020B0604020202020204" pitchFamily="34" charset="0"/>
              <a:buChar char="•"/>
            </a:pPr>
            <a:r>
              <a:rPr lang="en-US" sz="1600" dirty="0"/>
              <a:t>How does...apply to everyday life?</a:t>
            </a:r>
          </a:p>
        </p:txBody>
      </p:sp>
    </p:spTree>
    <p:extLst>
      <p:ext uri="{BB962C8B-B14F-4D97-AF65-F5344CB8AC3E}">
        <p14:creationId xmlns:p14="http://schemas.microsoft.com/office/powerpoint/2010/main" val="836509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40408" y="4073361"/>
            <a:ext cx="5915716" cy="2031325"/>
          </a:xfrm>
          <a:prstGeom prst="rect">
            <a:avLst/>
          </a:prstGeom>
        </p:spPr>
        <p:txBody>
          <a:bodyPr wrap="square">
            <a:spAutoFit/>
          </a:bodyPr>
          <a:lstStyle/>
          <a:p>
            <a:r>
              <a:rPr lang="en-GB" b="1" dirty="0" smtClean="0"/>
              <a:t>Peer Mentoring</a:t>
            </a:r>
          </a:p>
          <a:p>
            <a:r>
              <a:rPr lang="en-GB" dirty="0"/>
              <a:t>Less </a:t>
            </a:r>
            <a:r>
              <a:rPr lang="en-GB" dirty="0" smtClean="0"/>
              <a:t>common-however is increasing, Clutterbuck(2014).</a:t>
            </a:r>
            <a:endParaRPr lang="en-GB" dirty="0"/>
          </a:p>
          <a:p>
            <a:r>
              <a:rPr lang="en-GB" dirty="0"/>
              <a:t>Based on knowledge gap rather than hierarchy </a:t>
            </a:r>
            <a:r>
              <a:rPr lang="en-GB" dirty="0" smtClean="0"/>
              <a:t>differentiation.</a:t>
            </a:r>
            <a:endParaRPr lang="en-GB" dirty="0"/>
          </a:p>
          <a:p>
            <a:r>
              <a:rPr lang="en-GB" dirty="0"/>
              <a:t>No gap - but a mutual appreciation of knowledge </a:t>
            </a:r>
            <a:r>
              <a:rPr lang="en-GB" dirty="0" smtClean="0"/>
              <a:t>sharing.</a:t>
            </a:r>
            <a:endParaRPr lang="en-GB" dirty="0"/>
          </a:p>
          <a:p>
            <a:r>
              <a:rPr lang="en-GB" dirty="0"/>
              <a:t>Good to bridge cultural </a:t>
            </a:r>
            <a:r>
              <a:rPr lang="en-GB" dirty="0" smtClean="0"/>
              <a:t>differences.</a:t>
            </a:r>
            <a:endParaRPr lang="en-GB" dirty="0"/>
          </a:p>
          <a:p>
            <a:endParaRPr lang="en-GB" b="1" dirty="0"/>
          </a:p>
        </p:txBody>
      </p:sp>
      <p:sp>
        <p:nvSpPr>
          <p:cNvPr id="3" name="Rectangle 2"/>
          <p:cNvSpPr/>
          <p:nvPr/>
        </p:nvSpPr>
        <p:spPr>
          <a:xfrm>
            <a:off x="141867" y="1600618"/>
            <a:ext cx="4546043" cy="2031325"/>
          </a:xfrm>
          <a:prstGeom prst="rect">
            <a:avLst/>
          </a:prstGeom>
        </p:spPr>
        <p:txBody>
          <a:bodyPr wrap="square">
            <a:spAutoFit/>
          </a:bodyPr>
          <a:lstStyle/>
          <a:p>
            <a:r>
              <a:rPr lang="en-GB" b="1" dirty="0"/>
              <a:t>Online </a:t>
            </a:r>
            <a:r>
              <a:rPr lang="en-GB" b="1" dirty="0" smtClean="0"/>
              <a:t>Mentoring-also known as E-Mentoring, Clutterbuck, (2004)</a:t>
            </a:r>
            <a:endParaRPr lang="en-GB" b="1" dirty="0"/>
          </a:p>
          <a:p>
            <a:r>
              <a:rPr lang="en-GB" dirty="0"/>
              <a:t>Fits with the modern flexible work place (working from home, flexible hours, geographical coverage).</a:t>
            </a:r>
          </a:p>
          <a:p>
            <a:r>
              <a:rPr lang="en-GB" dirty="0"/>
              <a:t>Utilise latest technology – </a:t>
            </a:r>
            <a:r>
              <a:rPr lang="en-GB" dirty="0" smtClean="0"/>
              <a:t>Skype.</a:t>
            </a:r>
            <a:endParaRPr lang="en-GB" dirty="0"/>
          </a:p>
          <a:p>
            <a:r>
              <a:rPr lang="en-GB" dirty="0"/>
              <a:t>International Mentoring a key </a:t>
            </a:r>
            <a:r>
              <a:rPr lang="en-GB" dirty="0" smtClean="0"/>
              <a:t>benefit.</a:t>
            </a:r>
            <a:endParaRPr lang="en-GB" dirty="0"/>
          </a:p>
        </p:txBody>
      </p:sp>
      <p:sp>
        <p:nvSpPr>
          <p:cNvPr id="4" name="Rectangle 3"/>
          <p:cNvSpPr/>
          <p:nvPr/>
        </p:nvSpPr>
        <p:spPr>
          <a:xfrm>
            <a:off x="5409128" y="1877616"/>
            <a:ext cx="6606862" cy="1477328"/>
          </a:xfrm>
          <a:prstGeom prst="rect">
            <a:avLst/>
          </a:prstGeom>
        </p:spPr>
        <p:txBody>
          <a:bodyPr wrap="square">
            <a:spAutoFit/>
          </a:bodyPr>
          <a:lstStyle/>
          <a:p>
            <a:r>
              <a:rPr lang="en-GB" b="1" dirty="0"/>
              <a:t>Line Manager Mentoring </a:t>
            </a:r>
          </a:p>
          <a:p>
            <a:r>
              <a:rPr lang="en-GB" dirty="0" smtClean="0"/>
              <a:t>More common.</a:t>
            </a:r>
            <a:endParaRPr lang="en-GB" dirty="0"/>
          </a:p>
          <a:p>
            <a:r>
              <a:rPr lang="en-GB" dirty="0"/>
              <a:t>Formal or </a:t>
            </a:r>
            <a:r>
              <a:rPr lang="en-GB" dirty="0" smtClean="0"/>
              <a:t>informal.</a:t>
            </a:r>
            <a:endParaRPr lang="en-GB" dirty="0"/>
          </a:p>
          <a:p>
            <a:r>
              <a:rPr lang="en-GB" dirty="0"/>
              <a:t>7 Types of </a:t>
            </a:r>
            <a:r>
              <a:rPr lang="en-GB" dirty="0" smtClean="0"/>
              <a:t>Mentoring assistance</a:t>
            </a:r>
            <a:r>
              <a:rPr lang="en-GB" dirty="0"/>
              <a:t> (</a:t>
            </a:r>
            <a:r>
              <a:rPr lang="en-GB" dirty="0" err="1"/>
              <a:t>M.Landsberg</a:t>
            </a:r>
            <a:r>
              <a:rPr lang="en-GB" dirty="0"/>
              <a:t>, 2002)</a:t>
            </a:r>
          </a:p>
          <a:p>
            <a:endParaRPr lang="en-GB" b="1" dirty="0"/>
          </a:p>
        </p:txBody>
      </p:sp>
      <p:sp>
        <p:nvSpPr>
          <p:cNvPr id="5" name="Rectangle 4"/>
          <p:cNvSpPr/>
          <p:nvPr/>
        </p:nvSpPr>
        <p:spPr>
          <a:xfrm>
            <a:off x="3149065" y="526892"/>
            <a:ext cx="3849131" cy="461665"/>
          </a:xfrm>
          <a:prstGeom prst="rect">
            <a:avLst/>
          </a:prstGeom>
        </p:spPr>
        <p:txBody>
          <a:bodyPr wrap="none">
            <a:spAutoFit/>
          </a:bodyPr>
          <a:lstStyle/>
          <a:p>
            <a:r>
              <a:rPr lang="en-GB" sz="2400" b="1" dirty="0"/>
              <a:t>Different types of </a:t>
            </a:r>
            <a:r>
              <a:rPr lang="en-GB" sz="2400" b="1" dirty="0" smtClean="0"/>
              <a:t>Mentoring</a:t>
            </a:r>
            <a:endParaRPr lang="en-GB" sz="2400" b="1" dirty="0"/>
          </a:p>
        </p:txBody>
      </p:sp>
      <p:pic>
        <p:nvPicPr>
          <p:cNvPr id="1026" name="Picture 2" descr="Image result for online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605" y="3639126"/>
            <a:ext cx="2317586" cy="8684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peer to peer mentor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47748" y="5089023"/>
            <a:ext cx="1747288" cy="13366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line manager mentor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29355" y="835224"/>
            <a:ext cx="2465681" cy="1642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4429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mn-lt"/>
              </a:rPr>
              <a:t>The role of line managers in coaching and mentoring</a:t>
            </a:r>
            <a:endParaRPr lang="en-GB" sz="2400" b="1" dirty="0">
              <a:latin typeface="+mn-lt"/>
            </a:endParaRPr>
          </a:p>
        </p:txBody>
      </p:sp>
      <p:sp>
        <p:nvSpPr>
          <p:cNvPr id="3" name="Content Placeholder 2"/>
          <p:cNvSpPr>
            <a:spLocks noGrp="1"/>
          </p:cNvSpPr>
          <p:nvPr>
            <p:ph idx="1"/>
          </p:nvPr>
        </p:nvSpPr>
        <p:spPr>
          <a:xfrm>
            <a:off x="888005" y="1309579"/>
            <a:ext cx="10515600" cy="4351338"/>
          </a:xfrm>
        </p:spPr>
        <p:txBody>
          <a:bodyPr/>
          <a:lstStyle/>
          <a:p>
            <a:pPr marL="0" indent="0">
              <a:buNone/>
            </a:pPr>
            <a:r>
              <a:rPr lang="en-GB" sz="1600" dirty="0" smtClean="0"/>
              <a:t>A line manager can use a coaching approach to do the following: </a:t>
            </a:r>
          </a:p>
          <a:p>
            <a:r>
              <a:rPr lang="en-GB" sz="1600" b="1" dirty="0" smtClean="0"/>
              <a:t>Motivate Staff</a:t>
            </a:r>
          </a:p>
          <a:p>
            <a:r>
              <a:rPr lang="en-GB" sz="1600" dirty="0" smtClean="0"/>
              <a:t>Delegate roles to others-having the knowledge and confidence to pass work to colleagues in order for the line manager to continue their own work in line with business needs. </a:t>
            </a:r>
          </a:p>
          <a:p>
            <a:r>
              <a:rPr lang="en-GB" sz="1600" b="1" dirty="0" smtClean="0"/>
              <a:t>Use it to problem solve-enable the employees to problem solve themselves</a:t>
            </a:r>
          </a:p>
          <a:p>
            <a:r>
              <a:rPr lang="en-GB" sz="1600" dirty="0" smtClean="0"/>
              <a:t>Staff development-Developing staff for possible promotions and succession planning. </a:t>
            </a:r>
          </a:p>
          <a:p>
            <a:r>
              <a:rPr lang="en-GB" sz="1600" dirty="0" smtClean="0"/>
              <a:t>Self-coaching- is the process of awakening </a:t>
            </a:r>
            <a:r>
              <a:rPr lang="en-GB" sz="1600" dirty="0"/>
              <a:t>your inner </a:t>
            </a:r>
            <a:r>
              <a:rPr lang="en-GB" sz="1600" b="1" dirty="0"/>
              <a:t>coach</a:t>
            </a:r>
            <a:r>
              <a:rPr lang="en-GB" sz="1600" dirty="0"/>
              <a:t> by building </a:t>
            </a:r>
            <a:r>
              <a:rPr lang="en-GB" sz="1600" b="1" dirty="0"/>
              <a:t>self</a:t>
            </a:r>
            <a:r>
              <a:rPr lang="en-GB" sz="1600" dirty="0"/>
              <a:t>-awareness and </a:t>
            </a:r>
            <a:r>
              <a:rPr lang="en-GB" sz="1600" b="1" dirty="0"/>
              <a:t>self</a:t>
            </a:r>
            <a:r>
              <a:rPr lang="en-GB" sz="1600" dirty="0"/>
              <a:t>-reflection that helps to get you un-stuck so that you can take charge of your problems and maintain control of your own </a:t>
            </a:r>
            <a:r>
              <a:rPr lang="en-GB" sz="1600" dirty="0" smtClean="0"/>
              <a:t>successes, </a:t>
            </a:r>
            <a:r>
              <a:rPr lang="en-GB" sz="1600" i="1" dirty="0"/>
              <a:t>A Step By Step Process for Self-Coaching Yourself Towards Productivity &amp; </a:t>
            </a:r>
            <a:r>
              <a:rPr lang="en-GB" sz="1600" i="1" dirty="0" smtClean="0"/>
              <a:t>Success (2017).</a:t>
            </a:r>
            <a:endParaRPr lang="en-GB" sz="1800" dirty="0" smtClean="0"/>
          </a:p>
          <a:p>
            <a:pPr marL="0" indent="0">
              <a:buNone/>
            </a:pPr>
            <a:r>
              <a:rPr lang="en-GB" sz="1600" dirty="0" smtClean="0"/>
              <a:t>The benefits to line managers at AZ Media Devices will be change. The outcome of change will benefit not only line managers in the way their team members work, but to the organisation as a whole. And the line managers will know they are facilitating that change by coaching and mentoring. </a:t>
            </a:r>
          </a:p>
          <a:p>
            <a:pPr marL="0" indent="0">
              <a:buNone/>
            </a:pPr>
            <a:r>
              <a:rPr lang="en-GB" sz="1800" i="1" dirty="0" smtClean="0"/>
              <a:t>The client achieves something that they care about, that makes a positive difference in their working life or career, Conor &amp; </a:t>
            </a:r>
            <a:r>
              <a:rPr lang="en-GB" sz="1800" i="1" dirty="0" err="1" smtClean="0"/>
              <a:t>Pakora</a:t>
            </a:r>
            <a:r>
              <a:rPr lang="en-GB" sz="1800" i="1" dirty="0" smtClean="0"/>
              <a:t>, (2007)</a:t>
            </a:r>
            <a:endParaRPr lang="en-GB" sz="1800" i="1"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4716" y="441977"/>
            <a:ext cx="2528889" cy="1416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83753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337" y="122238"/>
            <a:ext cx="10515600" cy="1325563"/>
          </a:xfrm>
        </p:spPr>
        <p:txBody>
          <a:bodyPr>
            <a:normAutofit/>
          </a:bodyPr>
          <a:lstStyle/>
          <a:p>
            <a:r>
              <a:rPr lang="en-GB" sz="2400" b="1" dirty="0"/>
              <a:t>The role of line managers in coaching and mentoring</a:t>
            </a:r>
          </a:p>
        </p:txBody>
      </p:sp>
      <p:sp>
        <p:nvSpPr>
          <p:cNvPr id="3" name="Content Placeholder 2"/>
          <p:cNvSpPr>
            <a:spLocks noGrp="1"/>
          </p:cNvSpPr>
          <p:nvPr>
            <p:ph idx="1"/>
          </p:nvPr>
        </p:nvSpPr>
        <p:spPr>
          <a:xfrm>
            <a:off x="752475" y="1239837"/>
            <a:ext cx="4191484" cy="4541031"/>
          </a:xfrm>
        </p:spPr>
        <p:txBody>
          <a:bodyPr>
            <a:normAutofit/>
          </a:bodyPr>
          <a:lstStyle/>
          <a:p>
            <a:r>
              <a:rPr lang="en-GB" sz="1600" dirty="0" smtClean="0"/>
              <a:t>However to implement coaching, there are some soft skills which are required. Those are: </a:t>
            </a:r>
          </a:p>
          <a:p>
            <a:r>
              <a:rPr lang="en-GB" sz="1600" dirty="0" smtClean="0"/>
              <a:t>The ability to question</a:t>
            </a:r>
          </a:p>
          <a:p>
            <a:r>
              <a:rPr lang="en-GB" sz="1600" dirty="0" smtClean="0"/>
              <a:t>The ability to listen thoroughly</a:t>
            </a:r>
          </a:p>
          <a:p>
            <a:r>
              <a:rPr lang="en-GB" sz="1600" dirty="0" smtClean="0"/>
              <a:t>Eliciting and providing feedback</a:t>
            </a:r>
          </a:p>
          <a:p>
            <a:r>
              <a:rPr lang="en-GB" sz="1600" dirty="0" smtClean="0"/>
              <a:t>The ability to manage difficult conversations</a:t>
            </a:r>
          </a:p>
          <a:p>
            <a:endParaRPr lang="en-GB" sz="1600" dirty="0" smtClean="0"/>
          </a:p>
          <a:p>
            <a:pPr marL="0" indent="0">
              <a:buNone/>
            </a:pPr>
            <a:r>
              <a:rPr lang="en-GB" sz="1600" dirty="0" smtClean="0"/>
              <a:t>If managers do not possess these skills there is training which can be provided in the forms of:</a:t>
            </a:r>
            <a:endParaRPr lang="en-GB" dirty="0" smtClean="0"/>
          </a:p>
          <a:p>
            <a:pPr marL="0" indent="0">
              <a:buNone/>
            </a:pPr>
            <a:r>
              <a:rPr lang="en-GB" sz="1600" dirty="0" smtClean="0"/>
              <a:t>Training in the above soft skills</a:t>
            </a:r>
          </a:p>
          <a:p>
            <a:pPr marL="0" indent="0">
              <a:buNone/>
            </a:pPr>
            <a:r>
              <a:rPr lang="en-GB" sz="1600" dirty="0" smtClean="0"/>
              <a:t>Being supervised whilst conducting coaching and mentoring</a:t>
            </a:r>
          </a:p>
          <a:p>
            <a:pPr marL="0" indent="0">
              <a:buNone/>
            </a:pPr>
            <a:r>
              <a:rPr lang="en-GB" sz="1600" dirty="0" smtClean="0"/>
              <a:t>Training in understanding the legal implications of bad practise as an organisation and so forth</a:t>
            </a:r>
          </a:p>
          <a:p>
            <a:pPr marL="0" indent="0">
              <a:buNone/>
            </a:pPr>
            <a:endParaRPr lang="en-GB" sz="1600" dirty="0" smtClean="0"/>
          </a:p>
        </p:txBody>
      </p:sp>
      <p:sp>
        <p:nvSpPr>
          <p:cNvPr id="4" name="Rectangle 3"/>
          <p:cNvSpPr/>
          <p:nvPr/>
        </p:nvSpPr>
        <p:spPr>
          <a:xfrm>
            <a:off x="8260596" y="242377"/>
            <a:ext cx="3795875" cy="4770537"/>
          </a:xfrm>
          <a:prstGeom prst="rect">
            <a:avLst/>
          </a:prstGeom>
        </p:spPr>
        <p:txBody>
          <a:bodyPr wrap="square">
            <a:spAutoFit/>
          </a:bodyPr>
          <a:lstStyle/>
          <a:p>
            <a:r>
              <a:rPr lang="en-GB" sz="1600" i="1" dirty="0"/>
              <a:t>The importance of soft skills is an issue that comes up time and time again whenever we speak to employers about the skills they value most in their workforce. Anecdotally we know that level of soft skills impacts productivity of an organisation, as well as the ability to innovate and remain competitive. This week anecdote became fact, as new research carried out for McDonalds UK estimated the worth of soft skills to the UK economy at £88 billion; a value which is set to increase in the next five years to £109 billion. Having employees who can demonstrate such skills as communication, team-working, time-management and initiative, is </a:t>
            </a:r>
            <a:r>
              <a:rPr lang="en-GB" sz="1600" i="1" dirty="0" smtClean="0"/>
              <a:t>vital, </a:t>
            </a:r>
            <a:r>
              <a:rPr lang="en-GB" sz="1600" b="1" dirty="0"/>
              <a:t>Soft Skills and their value to the UK </a:t>
            </a:r>
            <a:r>
              <a:rPr lang="en-GB" sz="1600" b="1" dirty="0" smtClean="0"/>
              <a:t>economy (2015)</a:t>
            </a:r>
            <a:endParaRPr lang="en-GB" sz="1600" b="1" dirty="0"/>
          </a:p>
          <a:p>
            <a:endParaRPr lang="en-GB" sz="1600" i="1" dirty="0"/>
          </a:p>
        </p:txBody>
      </p:sp>
      <p:sp>
        <p:nvSpPr>
          <p:cNvPr id="5" name="Rectangle 4"/>
          <p:cNvSpPr/>
          <p:nvPr/>
        </p:nvSpPr>
        <p:spPr>
          <a:xfrm>
            <a:off x="5651716" y="3518532"/>
            <a:ext cx="2469397" cy="2308324"/>
          </a:xfrm>
          <a:prstGeom prst="rect">
            <a:avLst/>
          </a:prstGeom>
        </p:spPr>
        <p:txBody>
          <a:bodyPr wrap="square">
            <a:spAutoFit/>
          </a:bodyPr>
          <a:lstStyle/>
          <a:p>
            <a:r>
              <a:rPr lang="en-GB" b="1" u="sng" dirty="0" smtClean="0"/>
              <a:t>Powerful Questions</a:t>
            </a:r>
          </a:p>
          <a:p>
            <a:r>
              <a:rPr lang="en-GB" b="1" dirty="0" smtClean="0"/>
              <a:t>P</a:t>
            </a:r>
            <a:r>
              <a:rPr lang="en-GB" dirty="0" smtClean="0"/>
              <a:t>ersonal</a:t>
            </a:r>
            <a:endParaRPr lang="en-GB" dirty="0"/>
          </a:p>
          <a:p>
            <a:r>
              <a:rPr lang="en-GB" b="1" dirty="0"/>
              <a:t>R</a:t>
            </a:r>
            <a:r>
              <a:rPr lang="en-GB" dirty="0"/>
              <a:t>esonant</a:t>
            </a:r>
          </a:p>
          <a:p>
            <a:r>
              <a:rPr lang="en-GB" b="1" dirty="0"/>
              <a:t>A</a:t>
            </a:r>
            <a:r>
              <a:rPr lang="en-GB" dirty="0"/>
              <a:t>cute</a:t>
            </a:r>
          </a:p>
          <a:p>
            <a:r>
              <a:rPr lang="en-GB" b="1" dirty="0"/>
              <a:t>R</a:t>
            </a:r>
            <a:r>
              <a:rPr lang="en-GB" dirty="0"/>
              <a:t>everberating</a:t>
            </a:r>
          </a:p>
          <a:p>
            <a:r>
              <a:rPr lang="en-GB" b="1" dirty="0"/>
              <a:t>I</a:t>
            </a:r>
            <a:r>
              <a:rPr lang="en-GB" dirty="0"/>
              <a:t>nnocent</a:t>
            </a:r>
          </a:p>
          <a:p>
            <a:r>
              <a:rPr lang="en-GB" b="1" dirty="0" smtClean="0"/>
              <a:t>E</a:t>
            </a:r>
            <a:r>
              <a:rPr lang="en-GB" dirty="0" smtClean="0"/>
              <a:t>xplicit</a:t>
            </a:r>
          </a:p>
          <a:p>
            <a:r>
              <a:rPr lang="en-GB" i="1" dirty="0" smtClean="0"/>
              <a:t>Clutterbuck</a:t>
            </a:r>
            <a:r>
              <a:rPr lang="en-GB" dirty="0" smtClean="0"/>
              <a:t>, (2012)</a:t>
            </a:r>
            <a:endParaRPr lang="en-GB" dirty="0"/>
          </a:p>
        </p:txBody>
      </p:sp>
    </p:spTree>
    <p:extLst>
      <p:ext uri="{BB962C8B-B14F-4D97-AF65-F5344CB8AC3E}">
        <p14:creationId xmlns:p14="http://schemas.microsoft.com/office/powerpoint/2010/main" val="3325836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role of line managers in coaching and mentoring</a:t>
            </a:r>
          </a:p>
        </p:txBody>
      </p:sp>
      <p:sp>
        <p:nvSpPr>
          <p:cNvPr id="3" name="Text Placeholder 2"/>
          <p:cNvSpPr>
            <a:spLocks noGrp="1"/>
          </p:cNvSpPr>
          <p:nvPr>
            <p:ph type="body" idx="1"/>
          </p:nvPr>
        </p:nvSpPr>
        <p:spPr/>
        <p:txBody>
          <a:bodyPr/>
          <a:lstStyle/>
          <a:p>
            <a:r>
              <a:rPr lang="en-GB" dirty="0" smtClean="0"/>
              <a:t>Advantages			</a:t>
            </a:r>
            <a:endParaRPr lang="en-GB" dirty="0"/>
          </a:p>
        </p:txBody>
      </p:sp>
      <p:sp>
        <p:nvSpPr>
          <p:cNvPr id="4" name="Content Placeholder 3"/>
          <p:cNvSpPr>
            <a:spLocks noGrp="1"/>
          </p:cNvSpPr>
          <p:nvPr>
            <p:ph sz="half" idx="2"/>
          </p:nvPr>
        </p:nvSpPr>
        <p:spPr/>
        <p:txBody>
          <a:bodyPr>
            <a:normAutofit/>
          </a:bodyPr>
          <a:lstStyle/>
          <a:p>
            <a:r>
              <a:rPr lang="en-GB" sz="1400" dirty="0" smtClean="0"/>
              <a:t>Line managers have industry specific knowledge so can therefore coach the employee with insight knowledge</a:t>
            </a:r>
          </a:p>
          <a:p>
            <a:r>
              <a:rPr lang="en-GB" sz="1400" dirty="0" smtClean="0"/>
              <a:t>They have in-house policy knowledge so can ensure the employee is coached in line with the </a:t>
            </a:r>
            <a:r>
              <a:rPr lang="en-GB" sz="1400" dirty="0" err="1" smtClean="0"/>
              <a:t>organsiations</a:t>
            </a:r>
            <a:r>
              <a:rPr lang="en-GB" sz="1400" dirty="0" smtClean="0"/>
              <a:t> policies and beliefs</a:t>
            </a:r>
          </a:p>
          <a:p>
            <a:r>
              <a:rPr lang="en-GB" sz="1400" dirty="0" smtClean="0"/>
              <a:t>The line managers would tend to have support networks already in place due to their time within the organisation.</a:t>
            </a:r>
          </a:p>
          <a:p>
            <a:r>
              <a:rPr lang="en-GB" sz="1400" dirty="0" smtClean="0"/>
              <a:t>Due to their status within the business, they tend to have the authority in order to make decisions in relation to the coaching needs.</a:t>
            </a:r>
          </a:p>
          <a:p>
            <a:r>
              <a:rPr lang="en-GB" sz="1400" dirty="0" smtClean="0"/>
              <a:t>The line manager will already have knowledge and awareness of the </a:t>
            </a:r>
            <a:r>
              <a:rPr lang="en-GB" sz="1400" dirty="0" err="1" smtClean="0"/>
              <a:t>coachees</a:t>
            </a:r>
            <a:r>
              <a:rPr lang="en-GB" sz="1400" dirty="0" smtClean="0"/>
              <a:t>/mentees will/skill</a:t>
            </a:r>
          </a:p>
          <a:p>
            <a:endParaRPr lang="en-GB" sz="1400" dirty="0" smtClean="0"/>
          </a:p>
        </p:txBody>
      </p:sp>
      <p:sp>
        <p:nvSpPr>
          <p:cNvPr id="5" name="Text Placeholder 4"/>
          <p:cNvSpPr>
            <a:spLocks noGrp="1"/>
          </p:cNvSpPr>
          <p:nvPr>
            <p:ph type="body" sz="quarter" idx="3"/>
          </p:nvPr>
        </p:nvSpPr>
        <p:spPr/>
        <p:txBody>
          <a:bodyPr/>
          <a:lstStyle/>
          <a:p>
            <a:r>
              <a:rPr lang="en-GB" dirty="0" smtClean="0"/>
              <a:t>Disadvantages</a:t>
            </a:r>
            <a:endParaRPr lang="en-GB" dirty="0"/>
          </a:p>
        </p:txBody>
      </p:sp>
      <p:sp>
        <p:nvSpPr>
          <p:cNvPr id="6" name="Content Placeholder 5"/>
          <p:cNvSpPr>
            <a:spLocks noGrp="1"/>
          </p:cNvSpPr>
          <p:nvPr>
            <p:ph sz="quarter" idx="4"/>
          </p:nvPr>
        </p:nvSpPr>
        <p:spPr/>
        <p:txBody>
          <a:bodyPr>
            <a:normAutofit/>
          </a:bodyPr>
          <a:lstStyle/>
          <a:p>
            <a:r>
              <a:rPr lang="en-GB" sz="1400" dirty="0" smtClean="0"/>
              <a:t>The line manager may already have an ongoing strained relationship with the </a:t>
            </a:r>
            <a:r>
              <a:rPr lang="en-GB" sz="1400" dirty="0" err="1" smtClean="0"/>
              <a:t>coachee</a:t>
            </a:r>
            <a:r>
              <a:rPr lang="en-GB" sz="1400" dirty="0" smtClean="0"/>
              <a:t> therefore making the pairing a failing. </a:t>
            </a:r>
          </a:p>
          <a:p>
            <a:r>
              <a:rPr lang="en-GB" sz="1400" dirty="0" smtClean="0"/>
              <a:t>There may be sensitive issues that the </a:t>
            </a:r>
            <a:r>
              <a:rPr lang="en-GB" sz="1400" dirty="0" err="1" smtClean="0"/>
              <a:t>coachee</a:t>
            </a:r>
            <a:r>
              <a:rPr lang="en-GB" sz="1400" dirty="0" smtClean="0"/>
              <a:t> does not want to divulge to the line manager and therefore the session would not be used to their full capacity</a:t>
            </a:r>
          </a:p>
          <a:p>
            <a:r>
              <a:rPr lang="en-GB" sz="1400" dirty="0" smtClean="0"/>
              <a:t>By having a line manager coaching, they are biased towards the business objectives and therefore may not coach in a unbiased way, with the </a:t>
            </a:r>
            <a:r>
              <a:rPr lang="en-GB" sz="1400" dirty="0" err="1" smtClean="0"/>
              <a:t>cochee’s</a:t>
            </a:r>
            <a:r>
              <a:rPr lang="en-GB" sz="1400" dirty="0" smtClean="0"/>
              <a:t> objectives in mind. </a:t>
            </a:r>
            <a:endParaRPr lang="en-GB" sz="1400" dirty="0"/>
          </a:p>
        </p:txBody>
      </p:sp>
      <p:pic>
        <p:nvPicPr>
          <p:cNvPr id="3074" name="Picture 2" descr="https://keithwebb.com/wp-content/uploads/2014/06/MentoringCoaching-760x233.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5015" y="4599597"/>
            <a:ext cx="6178062" cy="2129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2862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2884" y="218940"/>
            <a:ext cx="10490915" cy="1352283"/>
          </a:xfrm>
        </p:spPr>
        <p:txBody>
          <a:bodyPr>
            <a:normAutofit fontScale="90000"/>
          </a:bodyPr>
          <a:lstStyle/>
          <a:p>
            <a:r>
              <a:rPr lang="en-GB" sz="3200" b="1" dirty="0" smtClean="0">
                <a:latin typeface="+mn-lt"/>
              </a:rPr>
              <a:t>Factors to be considered when implementing coaching in an organisation.</a:t>
            </a:r>
            <a:br>
              <a:rPr lang="en-GB" sz="3200" b="1" dirty="0" smtClean="0">
                <a:latin typeface="+mn-lt"/>
              </a:rPr>
            </a:br>
            <a:endParaRPr lang="en-GB" sz="3200" b="1" dirty="0">
              <a:latin typeface="+mn-lt"/>
            </a:endParaRPr>
          </a:p>
        </p:txBody>
      </p:sp>
      <p:sp>
        <p:nvSpPr>
          <p:cNvPr id="3" name="Rectangle 2"/>
          <p:cNvSpPr/>
          <p:nvPr/>
        </p:nvSpPr>
        <p:spPr>
          <a:xfrm>
            <a:off x="149836" y="3563176"/>
            <a:ext cx="4159878" cy="2616101"/>
          </a:xfrm>
          <a:prstGeom prst="rect">
            <a:avLst/>
          </a:prstGeom>
        </p:spPr>
        <p:txBody>
          <a:bodyPr wrap="square">
            <a:spAutoFit/>
          </a:bodyPr>
          <a:lstStyle/>
          <a:p>
            <a:r>
              <a:rPr lang="en-GB" sz="2000" b="1" dirty="0"/>
              <a:t>Coaching Contract</a:t>
            </a:r>
            <a:br>
              <a:rPr lang="en-GB" sz="2000" b="1" dirty="0"/>
            </a:br>
            <a:r>
              <a:rPr lang="en-GB" dirty="0"/>
              <a:t>Sets out the standard of expected behaviour</a:t>
            </a:r>
            <a:br>
              <a:rPr lang="en-GB" dirty="0"/>
            </a:br>
            <a:r>
              <a:rPr lang="en-GB" dirty="0"/>
              <a:t>Formalises the process </a:t>
            </a:r>
            <a:br>
              <a:rPr lang="en-GB" dirty="0"/>
            </a:br>
            <a:r>
              <a:rPr lang="en-GB" dirty="0"/>
              <a:t>Demonstrates support from SMT</a:t>
            </a:r>
            <a:br>
              <a:rPr lang="en-GB" dirty="0"/>
            </a:br>
            <a:r>
              <a:rPr lang="en-GB" dirty="0"/>
              <a:t>Legal protection</a:t>
            </a:r>
            <a:br>
              <a:rPr lang="en-GB" dirty="0"/>
            </a:br>
            <a:r>
              <a:rPr lang="en-GB" dirty="0"/>
              <a:t>Tool for holding parties to </a:t>
            </a:r>
            <a:r>
              <a:rPr lang="en-GB" dirty="0" smtClean="0"/>
              <a:t>account</a:t>
            </a:r>
          </a:p>
          <a:p>
            <a:r>
              <a:rPr lang="en-GB" dirty="0" smtClean="0"/>
              <a:t>Provides active support and encouragement. Clutterbuck, (2019)</a:t>
            </a:r>
            <a:endParaRPr lang="en-GB" dirty="0"/>
          </a:p>
        </p:txBody>
      </p:sp>
      <p:sp>
        <p:nvSpPr>
          <p:cNvPr id="4" name="Rectangle 3"/>
          <p:cNvSpPr/>
          <p:nvPr/>
        </p:nvSpPr>
        <p:spPr>
          <a:xfrm>
            <a:off x="5838423" y="3763232"/>
            <a:ext cx="6096000" cy="1661993"/>
          </a:xfrm>
          <a:prstGeom prst="rect">
            <a:avLst/>
          </a:prstGeom>
        </p:spPr>
        <p:txBody>
          <a:bodyPr>
            <a:spAutoFit/>
          </a:bodyPr>
          <a:lstStyle/>
          <a:p>
            <a:r>
              <a:rPr lang="en-GB" sz="2400" b="1" dirty="0"/>
              <a:t/>
            </a:r>
            <a:br>
              <a:rPr lang="en-GB" sz="2400" b="1" dirty="0"/>
            </a:br>
            <a:r>
              <a:rPr lang="en-GB" sz="2400" b="1" dirty="0"/>
              <a:t>Vertical and Horizontal Integration </a:t>
            </a:r>
            <a:r>
              <a:rPr lang="en-GB" sz="2800" b="1" dirty="0"/>
              <a:t/>
            </a:r>
            <a:br>
              <a:rPr lang="en-GB" sz="2800" b="1" dirty="0"/>
            </a:br>
            <a:r>
              <a:rPr lang="en-GB" dirty="0"/>
              <a:t>SMT support</a:t>
            </a:r>
            <a:br>
              <a:rPr lang="en-GB" dirty="0"/>
            </a:br>
            <a:r>
              <a:rPr lang="en-GB" dirty="0"/>
              <a:t>Aligns with business plan, values and mission statement</a:t>
            </a:r>
            <a:br>
              <a:rPr lang="en-GB" dirty="0"/>
            </a:br>
            <a:r>
              <a:rPr lang="en-GB" dirty="0"/>
              <a:t>Directly linked to performance targets</a:t>
            </a:r>
          </a:p>
        </p:txBody>
      </p:sp>
      <p:sp>
        <p:nvSpPr>
          <p:cNvPr id="5" name="Rectangle 4"/>
          <p:cNvSpPr/>
          <p:nvPr/>
        </p:nvSpPr>
        <p:spPr>
          <a:xfrm>
            <a:off x="2790423" y="1254897"/>
            <a:ext cx="6096000" cy="2616101"/>
          </a:xfrm>
          <a:prstGeom prst="rect">
            <a:avLst/>
          </a:prstGeom>
        </p:spPr>
        <p:txBody>
          <a:bodyPr>
            <a:spAutoFit/>
          </a:bodyPr>
          <a:lstStyle/>
          <a:p>
            <a:r>
              <a:rPr lang="en-GB" sz="3200" b="1" dirty="0"/>
              <a:t/>
            </a:r>
            <a:br>
              <a:rPr lang="en-GB" sz="3200" b="1" dirty="0"/>
            </a:br>
            <a:r>
              <a:rPr lang="en-GB" sz="2400" b="1" dirty="0"/>
              <a:t>Data Protection</a:t>
            </a:r>
            <a:r>
              <a:rPr lang="en-GB" sz="3200" b="1" dirty="0"/>
              <a:t/>
            </a:r>
            <a:br>
              <a:rPr lang="en-GB" sz="3200" b="1" dirty="0"/>
            </a:br>
            <a:r>
              <a:rPr lang="en-GB" dirty="0"/>
              <a:t>GDPR May </a:t>
            </a:r>
            <a:r>
              <a:rPr lang="en-GB" dirty="0" smtClean="0"/>
              <a:t>2018-Consent is required for the sharing of personal and sensitive data, Gov.uk, (2018)</a:t>
            </a:r>
            <a:r>
              <a:rPr lang="en-GB" dirty="0"/>
              <a:t/>
            </a:r>
            <a:br>
              <a:rPr lang="en-GB" dirty="0"/>
            </a:br>
            <a:r>
              <a:rPr lang="en-GB" dirty="0"/>
              <a:t>Historically no teeth – Max fine of £500,000 and few at this maximum. </a:t>
            </a:r>
            <a:br>
              <a:rPr lang="en-GB" dirty="0"/>
            </a:br>
            <a:r>
              <a:rPr lang="en-GB" dirty="0"/>
              <a:t>Now max fine of £18 million</a:t>
            </a:r>
            <a:br>
              <a:rPr lang="en-GB" dirty="0"/>
            </a:br>
            <a:r>
              <a:rPr lang="en-GB" dirty="0"/>
              <a:t>No fee for subject access requests</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7497" y="1254897"/>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38126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Reference List</a:t>
            </a:r>
            <a:r>
              <a:rPr lang="en-GB" dirty="0" smtClean="0"/>
              <a:t/>
            </a:r>
            <a:br>
              <a:rPr lang="en-GB" dirty="0" smtClean="0"/>
            </a:br>
            <a:endParaRPr lang="en-GB" dirty="0"/>
          </a:p>
        </p:txBody>
      </p:sp>
      <p:sp>
        <p:nvSpPr>
          <p:cNvPr id="3" name="Rectangle 2"/>
          <p:cNvSpPr/>
          <p:nvPr/>
        </p:nvSpPr>
        <p:spPr>
          <a:xfrm>
            <a:off x="183479" y="1152619"/>
            <a:ext cx="11617569" cy="1200329"/>
          </a:xfrm>
          <a:prstGeom prst="rect">
            <a:avLst/>
          </a:prstGeom>
        </p:spPr>
        <p:txBody>
          <a:bodyPr wrap="square">
            <a:spAutoFit/>
          </a:bodyPr>
          <a:lstStyle/>
          <a:p>
            <a:r>
              <a:rPr lang="en-GB" dirty="0" smtClean="0">
                <a:hlinkClick r:id="rId3"/>
              </a:rPr>
              <a:t>https://www.google.com/search?q=coaching+and+mentoring&amp;client=firefox-b-d&amp;channel=trow&amp;source=lnms&amp;tbm=isch&amp;sa=X&amp;ved=0ahUKEwjtz-OlvOHhAhUBKVAKHaamBXwQ_AUIDigB&amp;biw=1525&amp;bih=730#imgrc=MDz7xx9f4Dw1mM</a:t>
            </a:r>
            <a:r>
              <a:rPr lang="en-GB" dirty="0" smtClean="0"/>
              <a:t>:</a:t>
            </a:r>
          </a:p>
          <a:p>
            <a:endParaRPr lang="en-GB" dirty="0"/>
          </a:p>
        </p:txBody>
      </p:sp>
      <p:sp>
        <p:nvSpPr>
          <p:cNvPr id="4" name="Rectangle 3"/>
          <p:cNvSpPr/>
          <p:nvPr/>
        </p:nvSpPr>
        <p:spPr>
          <a:xfrm>
            <a:off x="183479" y="2747700"/>
            <a:ext cx="8686800" cy="646331"/>
          </a:xfrm>
          <a:prstGeom prst="rect">
            <a:avLst/>
          </a:prstGeom>
        </p:spPr>
        <p:txBody>
          <a:bodyPr wrap="square">
            <a:spAutoFit/>
          </a:bodyPr>
          <a:lstStyle/>
          <a:p>
            <a:r>
              <a:rPr lang="en-GB" dirty="0">
                <a:hlinkClick r:id="rId4"/>
              </a:rPr>
              <a:t>https://keithwebb.com/why-we-need-both-mentors-and-coaches</a:t>
            </a:r>
            <a:r>
              <a:rPr lang="en-GB" dirty="0" smtClean="0">
                <a:hlinkClick r:id="rId4"/>
              </a:rPr>
              <a:t>/</a:t>
            </a:r>
            <a:endParaRPr lang="en-GB" dirty="0" smtClean="0"/>
          </a:p>
          <a:p>
            <a:endParaRPr lang="en-GB" dirty="0"/>
          </a:p>
        </p:txBody>
      </p:sp>
      <p:sp>
        <p:nvSpPr>
          <p:cNvPr id="5" name="Rectangle 4"/>
          <p:cNvSpPr/>
          <p:nvPr/>
        </p:nvSpPr>
        <p:spPr>
          <a:xfrm>
            <a:off x="79375" y="3820727"/>
            <a:ext cx="11871702" cy="2308324"/>
          </a:xfrm>
          <a:prstGeom prst="rect">
            <a:avLst/>
          </a:prstGeom>
        </p:spPr>
        <p:txBody>
          <a:bodyPr wrap="square">
            <a:spAutoFit/>
          </a:bodyPr>
          <a:lstStyle/>
          <a:p>
            <a:r>
              <a:rPr lang="en-GB" dirty="0">
                <a:hlinkClick r:id="rId5"/>
              </a:rPr>
              <a:t>https://books.google.co.uk/books?id=1aSuDAAAQBAJ&amp;pg=PA35&amp;dq=david+clutterbuck-+</a:t>
            </a:r>
            <a:r>
              <a:rPr lang="en-GB" dirty="0" smtClean="0">
                <a:hlinkClick r:id="rId5"/>
              </a:rPr>
              <a:t>definition+of+coaching+and+mentoring&amp;source=gbs_selected_pages&amp;cad=2#v=onepage&amp;q&amp;f=false</a:t>
            </a:r>
            <a:endParaRPr lang="en-GB" dirty="0"/>
          </a:p>
          <a:p>
            <a:endParaRPr lang="en-GB" dirty="0" smtClean="0"/>
          </a:p>
          <a:p>
            <a:r>
              <a:rPr lang="en-GB" dirty="0">
                <a:hlinkClick r:id="rId6"/>
              </a:rPr>
              <a:t>https://</a:t>
            </a:r>
            <a:r>
              <a:rPr lang="en-GB" dirty="0" smtClean="0">
                <a:hlinkClick r:id="rId6"/>
              </a:rPr>
              <a:t>improvement.nhs.uk/documents/1305/Case_study.Cornwall_yo1AXrG.pdf</a:t>
            </a:r>
            <a:r>
              <a:rPr lang="en-GB" dirty="0" smtClean="0"/>
              <a:t> </a:t>
            </a:r>
          </a:p>
          <a:p>
            <a:endParaRPr lang="en-GB" dirty="0"/>
          </a:p>
          <a:p>
            <a:r>
              <a:rPr lang="en-GB" dirty="0">
                <a:hlinkClick r:id="rId7"/>
              </a:rPr>
              <a:t>https://www.leadershipacademy.nhs.uk/resources/coaching-register</a:t>
            </a:r>
            <a:r>
              <a:rPr lang="en-GB" dirty="0" smtClean="0">
                <a:hlinkClick r:id="rId7"/>
              </a:rPr>
              <a:t>/</a:t>
            </a:r>
            <a:r>
              <a:rPr lang="en-GB" dirty="0" smtClean="0"/>
              <a:t> </a:t>
            </a:r>
          </a:p>
          <a:p>
            <a:endParaRPr lang="en-GB" dirty="0"/>
          </a:p>
          <a:p>
            <a:r>
              <a:rPr lang="en-GB" dirty="0">
                <a:hlinkClick r:id="rId8"/>
              </a:rPr>
              <a:t>https://</a:t>
            </a:r>
            <a:r>
              <a:rPr lang="en-GB" dirty="0" smtClean="0">
                <a:hlinkClick r:id="rId8"/>
              </a:rPr>
              <a:t>www.thebalancecareers.com/use-coaching-to-improve-employee-performance-1918083</a:t>
            </a:r>
            <a:r>
              <a:rPr lang="en-GB" dirty="0" smtClean="0"/>
              <a:t> </a:t>
            </a:r>
            <a:endParaRPr lang="en-GB" dirty="0"/>
          </a:p>
        </p:txBody>
      </p:sp>
      <p:sp>
        <p:nvSpPr>
          <p:cNvPr id="6" name="Rectangle 5"/>
          <p:cNvSpPr/>
          <p:nvPr/>
        </p:nvSpPr>
        <p:spPr>
          <a:xfrm>
            <a:off x="79375" y="3206340"/>
            <a:ext cx="11498565" cy="923330"/>
          </a:xfrm>
          <a:prstGeom prst="rect">
            <a:avLst/>
          </a:prstGeom>
        </p:spPr>
        <p:txBody>
          <a:bodyPr wrap="square">
            <a:spAutoFit/>
          </a:bodyPr>
          <a:lstStyle/>
          <a:p>
            <a:r>
              <a:rPr lang="en-GB" dirty="0">
                <a:hlinkClick r:id="rId9"/>
              </a:rPr>
              <a:t>https://</a:t>
            </a:r>
            <a:r>
              <a:rPr lang="en-GB" dirty="0" smtClean="0">
                <a:hlinkClick r:id="rId9"/>
              </a:rPr>
              <a:t>www.management-mentors.com/about/corporate-mentoring-matters-blog/bid/92855/5-Main-Benefits-of-an-Online-Mentoring-System</a:t>
            </a:r>
            <a:endParaRPr lang="en-GB" dirty="0" smtClean="0"/>
          </a:p>
          <a:p>
            <a:endParaRPr lang="en-GB" dirty="0"/>
          </a:p>
        </p:txBody>
      </p:sp>
      <p:sp>
        <p:nvSpPr>
          <p:cNvPr id="7" name="Rectangle 6"/>
          <p:cNvSpPr/>
          <p:nvPr/>
        </p:nvSpPr>
        <p:spPr>
          <a:xfrm>
            <a:off x="253053" y="2117384"/>
            <a:ext cx="8721330" cy="923330"/>
          </a:xfrm>
          <a:prstGeom prst="rect">
            <a:avLst/>
          </a:prstGeom>
        </p:spPr>
        <p:txBody>
          <a:bodyPr wrap="square">
            <a:spAutoFit/>
          </a:bodyPr>
          <a:lstStyle/>
          <a:p>
            <a:r>
              <a:rPr lang="en-GB" dirty="0" smtClean="0">
                <a:hlinkClick r:id="rId10"/>
              </a:rPr>
              <a:t>https</a:t>
            </a:r>
            <a:r>
              <a:rPr lang="en-GB" dirty="0">
                <a:hlinkClick r:id="rId10"/>
              </a:rPr>
              <a:t>://</a:t>
            </a:r>
            <a:r>
              <a:rPr lang="en-GB" dirty="0" smtClean="0">
                <a:hlinkClick r:id="rId10"/>
              </a:rPr>
              <a:t>smallbusiness.chron.com/top-10-benefits-mentoring-25779.html</a:t>
            </a:r>
            <a:endParaRPr lang="en-GB" dirty="0" smtClean="0"/>
          </a:p>
          <a:p>
            <a:endParaRPr lang="en-GB" dirty="0"/>
          </a:p>
          <a:p>
            <a:endParaRPr lang="en-GB" dirty="0"/>
          </a:p>
        </p:txBody>
      </p:sp>
    </p:spTree>
    <p:extLst>
      <p:ext uri="{BB962C8B-B14F-4D97-AF65-F5344CB8AC3E}">
        <p14:creationId xmlns:p14="http://schemas.microsoft.com/office/powerpoint/2010/main" val="36856376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5797" y="223149"/>
            <a:ext cx="11611038" cy="646331"/>
          </a:xfrm>
          <a:prstGeom prst="rect">
            <a:avLst/>
          </a:prstGeom>
        </p:spPr>
        <p:txBody>
          <a:bodyPr wrap="square">
            <a:spAutoFit/>
          </a:bodyPr>
          <a:lstStyle/>
          <a:p>
            <a:r>
              <a:rPr lang="en-GB" dirty="0">
                <a:hlinkClick r:id="rId3"/>
              </a:rPr>
              <a:t>http://www.progressivebusinesspublicationsnewsletters.com/leadership-lessons/7-ways-get-employees-solve-problems</a:t>
            </a:r>
            <a:r>
              <a:rPr lang="en-GB" dirty="0" smtClean="0">
                <a:hlinkClick r:id="rId3"/>
              </a:rPr>
              <a:t>/</a:t>
            </a:r>
            <a:endParaRPr lang="en-GB" dirty="0" smtClean="0"/>
          </a:p>
          <a:p>
            <a:endParaRPr lang="en-GB" dirty="0"/>
          </a:p>
        </p:txBody>
      </p:sp>
      <p:sp>
        <p:nvSpPr>
          <p:cNvPr id="3" name="Rectangle 2"/>
          <p:cNvSpPr/>
          <p:nvPr/>
        </p:nvSpPr>
        <p:spPr>
          <a:xfrm>
            <a:off x="335797" y="1136564"/>
            <a:ext cx="5800627" cy="646331"/>
          </a:xfrm>
          <a:prstGeom prst="rect">
            <a:avLst/>
          </a:prstGeom>
        </p:spPr>
        <p:txBody>
          <a:bodyPr wrap="square">
            <a:spAutoFit/>
          </a:bodyPr>
          <a:lstStyle/>
          <a:p>
            <a:r>
              <a:rPr lang="en-GB" dirty="0">
                <a:hlinkClick r:id="rId4"/>
              </a:rPr>
              <a:t>https://</a:t>
            </a:r>
            <a:r>
              <a:rPr lang="en-GB" dirty="0" smtClean="0">
                <a:hlinkClick r:id="rId4"/>
              </a:rPr>
              <a:t>www.mindtools.com/pages/article/newLDR_89.htm</a:t>
            </a:r>
            <a:endParaRPr lang="en-GB" dirty="0" smtClean="0"/>
          </a:p>
          <a:p>
            <a:endParaRPr lang="en-GB" dirty="0"/>
          </a:p>
        </p:txBody>
      </p:sp>
      <p:sp>
        <p:nvSpPr>
          <p:cNvPr id="4" name="Rectangle 3"/>
          <p:cNvSpPr/>
          <p:nvPr/>
        </p:nvSpPr>
        <p:spPr>
          <a:xfrm>
            <a:off x="164347" y="2081076"/>
            <a:ext cx="9062422" cy="646331"/>
          </a:xfrm>
          <a:prstGeom prst="rect">
            <a:avLst/>
          </a:prstGeom>
        </p:spPr>
        <p:txBody>
          <a:bodyPr wrap="square">
            <a:spAutoFit/>
          </a:bodyPr>
          <a:lstStyle/>
          <a:p>
            <a:r>
              <a:rPr lang="en-GB" dirty="0">
                <a:hlinkClick r:id="rId5"/>
              </a:rPr>
              <a:t>http://www.umich.edu/~</a:t>
            </a:r>
            <a:r>
              <a:rPr lang="en-GB" dirty="0" smtClean="0">
                <a:hlinkClick r:id="rId5"/>
              </a:rPr>
              <a:t>elements/fogler&amp;gurmen/html/probsolv/strategy/cthinking.htm</a:t>
            </a:r>
            <a:endParaRPr lang="en-GB" dirty="0" smtClean="0"/>
          </a:p>
          <a:p>
            <a:endParaRPr lang="en-GB" dirty="0"/>
          </a:p>
        </p:txBody>
      </p:sp>
      <p:sp>
        <p:nvSpPr>
          <p:cNvPr id="5" name="Rectangle 4"/>
          <p:cNvSpPr/>
          <p:nvPr/>
        </p:nvSpPr>
        <p:spPr>
          <a:xfrm>
            <a:off x="164347" y="2880191"/>
            <a:ext cx="9233872" cy="646331"/>
          </a:xfrm>
          <a:prstGeom prst="rect">
            <a:avLst/>
          </a:prstGeom>
        </p:spPr>
        <p:txBody>
          <a:bodyPr wrap="square">
            <a:spAutoFit/>
          </a:bodyPr>
          <a:lstStyle/>
          <a:p>
            <a:r>
              <a:rPr lang="en-GB" dirty="0">
                <a:hlinkClick r:id="rId6"/>
              </a:rPr>
              <a:t>https://</a:t>
            </a:r>
            <a:r>
              <a:rPr lang="en-GB" dirty="0" smtClean="0">
                <a:hlinkClick r:id="rId6"/>
              </a:rPr>
              <a:t>www.gov.uk/government/publications/guide-to-the-general-data-protection-regulation</a:t>
            </a:r>
            <a:endParaRPr lang="en-GB" dirty="0" smtClean="0"/>
          </a:p>
          <a:p>
            <a:endParaRPr lang="en-GB" dirty="0"/>
          </a:p>
        </p:txBody>
      </p:sp>
      <p:sp>
        <p:nvSpPr>
          <p:cNvPr id="6" name="Rectangle 5"/>
          <p:cNvSpPr/>
          <p:nvPr/>
        </p:nvSpPr>
        <p:spPr>
          <a:xfrm>
            <a:off x="0" y="3752166"/>
            <a:ext cx="11722854" cy="646331"/>
          </a:xfrm>
          <a:prstGeom prst="rect">
            <a:avLst/>
          </a:prstGeom>
        </p:spPr>
        <p:txBody>
          <a:bodyPr wrap="square">
            <a:spAutoFit/>
          </a:bodyPr>
          <a:lstStyle/>
          <a:p>
            <a:r>
              <a:rPr lang="en-GB" dirty="0">
                <a:hlinkClick r:id="rId7"/>
              </a:rPr>
              <a:t>https://</a:t>
            </a:r>
            <a:r>
              <a:rPr lang="en-GB" dirty="0" smtClean="0">
                <a:hlinkClick r:id="rId7"/>
              </a:rPr>
              <a:t>medium.com/thrive-global/a-step-by-step-process-for-self-coaching-yourself-towards-productivity-2547a5c85e3a</a:t>
            </a:r>
            <a:endParaRPr lang="en-GB" dirty="0" smtClean="0"/>
          </a:p>
          <a:p>
            <a:endParaRPr lang="en-GB" dirty="0"/>
          </a:p>
        </p:txBody>
      </p:sp>
      <p:sp>
        <p:nvSpPr>
          <p:cNvPr id="7" name="Rectangle 6"/>
          <p:cNvSpPr/>
          <p:nvPr/>
        </p:nvSpPr>
        <p:spPr>
          <a:xfrm>
            <a:off x="164347" y="4608077"/>
            <a:ext cx="12468225" cy="646331"/>
          </a:xfrm>
          <a:prstGeom prst="rect">
            <a:avLst/>
          </a:prstGeom>
        </p:spPr>
        <p:txBody>
          <a:bodyPr wrap="square">
            <a:spAutoFit/>
          </a:bodyPr>
          <a:lstStyle/>
          <a:p>
            <a:r>
              <a:rPr lang="en-GB" dirty="0">
                <a:hlinkClick r:id="rId8"/>
              </a:rPr>
              <a:t>https://</a:t>
            </a:r>
            <a:r>
              <a:rPr lang="en-GB" dirty="0" smtClean="0">
                <a:hlinkClick r:id="rId8"/>
              </a:rPr>
              <a:t>www.cipd.co.uk/Community/blogs/b/policy_at_work/posts/soft-skills-and-their-value-to-the-uk-economy</a:t>
            </a:r>
            <a:endParaRPr lang="en-GB" dirty="0" smtClean="0"/>
          </a:p>
          <a:p>
            <a:endParaRPr lang="en-GB" dirty="0"/>
          </a:p>
        </p:txBody>
      </p:sp>
      <p:sp>
        <p:nvSpPr>
          <p:cNvPr id="8" name="Rectangle 7"/>
          <p:cNvSpPr/>
          <p:nvPr/>
        </p:nvSpPr>
        <p:spPr>
          <a:xfrm>
            <a:off x="164347" y="5380672"/>
            <a:ext cx="11911696" cy="1200329"/>
          </a:xfrm>
          <a:prstGeom prst="rect">
            <a:avLst/>
          </a:prstGeom>
        </p:spPr>
        <p:txBody>
          <a:bodyPr wrap="square">
            <a:spAutoFit/>
          </a:bodyPr>
          <a:lstStyle/>
          <a:p>
            <a:r>
              <a:rPr lang="en-GB" dirty="0">
                <a:hlinkClick r:id="rId9"/>
              </a:rPr>
              <a:t>https://www.google.com/search?q=oscar+model+of+coaching&amp;client=firefox-b-d&amp;channel=trow&amp;source=lnms&amp;tbm=isch&amp;sa=X&amp;ved=0ahUKEwjG9dquiuvhAhU9SRUIHSr2AvgQ_AUIDigB&amp;biw=1525&amp;bih=730#imgrc=rXQxS1Qx73UmeM</a:t>
            </a:r>
            <a:r>
              <a:rPr lang="en-GB" dirty="0" smtClean="0"/>
              <a:t>:</a:t>
            </a:r>
          </a:p>
          <a:p>
            <a:endParaRPr lang="en-GB" dirty="0"/>
          </a:p>
        </p:txBody>
      </p:sp>
    </p:spTree>
    <p:extLst>
      <p:ext uri="{BB962C8B-B14F-4D97-AF65-F5344CB8AC3E}">
        <p14:creationId xmlns:p14="http://schemas.microsoft.com/office/powerpoint/2010/main" val="17104258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3361" y="719822"/>
            <a:ext cx="9739313" cy="1200329"/>
          </a:xfrm>
          <a:prstGeom prst="rect">
            <a:avLst/>
          </a:prstGeom>
        </p:spPr>
        <p:txBody>
          <a:bodyPr wrap="square">
            <a:spAutoFit/>
          </a:bodyPr>
          <a:lstStyle/>
          <a:p>
            <a:r>
              <a:rPr lang="en-GB" dirty="0">
                <a:hlinkClick r:id="rId3"/>
              </a:rPr>
              <a:t>https://www.businessballs.com/coaching-and-mentoring/oscar-model</a:t>
            </a:r>
            <a:r>
              <a:rPr lang="en-GB" dirty="0" smtClean="0">
                <a:hlinkClick r:id="rId3"/>
              </a:rPr>
              <a:t>/</a:t>
            </a:r>
            <a:endParaRPr lang="en-GB" dirty="0" smtClean="0"/>
          </a:p>
          <a:p>
            <a:endParaRPr lang="en-GB" dirty="0"/>
          </a:p>
          <a:p>
            <a:endParaRPr lang="en-GB" dirty="0" smtClean="0"/>
          </a:p>
          <a:p>
            <a:endParaRPr lang="en-GB" dirty="0"/>
          </a:p>
        </p:txBody>
      </p:sp>
      <p:sp>
        <p:nvSpPr>
          <p:cNvPr id="3" name="Rectangle 2"/>
          <p:cNvSpPr/>
          <p:nvPr/>
        </p:nvSpPr>
        <p:spPr>
          <a:xfrm>
            <a:off x="354495" y="1458486"/>
            <a:ext cx="11174895" cy="646331"/>
          </a:xfrm>
          <a:prstGeom prst="rect">
            <a:avLst/>
          </a:prstGeom>
        </p:spPr>
        <p:txBody>
          <a:bodyPr wrap="square">
            <a:spAutoFit/>
          </a:bodyPr>
          <a:lstStyle/>
          <a:p>
            <a:r>
              <a:rPr lang="en-GB" dirty="0" err="1"/>
              <a:t>Clutterbuck.D</a:t>
            </a:r>
            <a:r>
              <a:rPr lang="en-GB" dirty="0"/>
              <a:t>, </a:t>
            </a:r>
            <a:r>
              <a:rPr lang="en-GB" dirty="0" err="1"/>
              <a:t>Megginson.D</a:t>
            </a:r>
            <a:r>
              <a:rPr lang="en-GB" dirty="0"/>
              <a:t>, </a:t>
            </a:r>
            <a:r>
              <a:rPr lang="en-GB" dirty="0" err="1"/>
              <a:t>Agnieska.B</a:t>
            </a:r>
            <a:r>
              <a:rPr lang="en-GB" dirty="0"/>
              <a:t>, Formal and Informal Mentoring in Building and Sustaining a Coaching Culture, (2016), Chartered Institute of Personnel and Development, London</a:t>
            </a:r>
          </a:p>
        </p:txBody>
      </p:sp>
      <p:sp>
        <p:nvSpPr>
          <p:cNvPr id="4" name="Rectangle 3"/>
          <p:cNvSpPr/>
          <p:nvPr/>
        </p:nvSpPr>
        <p:spPr>
          <a:xfrm>
            <a:off x="354495" y="2335649"/>
            <a:ext cx="8910639" cy="646331"/>
          </a:xfrm>
          <a:prstGeom prst="rect">
            <a:avLst/>
          </a:prstGeom>
        </p:spPr>
        <p:txBody>
          <a:bodyPr wrap="square">
            <a:spAutoFit/>
          </a:bodyPr>
          <a:lstStyle/>
          <a:p>
            <a:r>
              <a:rPr lang="en-GB" dirty="0">
                <a:hlinkClick r:id="rId4"/>
              </a:rPr>
              <a:t>https://vibons.com/ShowBlog?BlogID=182&amp;Title=7_Things_You_Should_Know_About_Googles_g2g_Training_Method</a:t>
            </a:r>
            <a:endParaRPr lang="en-GB" dirty="0"/>
          </a:p>
        </p:txBody>
      </p:sp>
      <p:sp>
        <p:nvSpPr>
          <p:cNvPr id="5" name="Rectangle 4"/>
          <p:cNvSpPr/>
          <p:nvPr/>
        </p:nvSpPr>
        <p:spPr>
          <a:xfrm>
            <a:off x="354494" y="3712122"/>
            <a:ext cx="11552583" cy="369332"/>
          </a:xfrm>
          <a:prstGeom prst="rect">
            <a:avLst/>
          </a:prstGeom>
        </p:spPr>
        <p:txBody>
          <a:bodyPr wrap="square">
            <a:spAutoFit/>
          </a:bodyPr>
          <a:lstStyle/>
          <a:p>
            <a:r>
              <a:rPr lang="en-GB" dirty="0">
                <a:hlinkClick r:id="rId5"/>
              </a:rPr>
              <a:t>https://www.davidclutterbuckpartnership.com/managing-the-three-way-contract-in-executive-coaching-and-mentoring/</a:t>
            </a:r>
            <a:endParaRPr lang="en-GB" dirty="0"/>
          </a:p>
        </p:txBody>
      </p:sp>
      <p:sp>
        <p:nvSpPr>
          <p:cNvPr id="6" name="Rectangle 5"/>
          <p:cNvSpPr/>
          <p:nvPr/>
        </p:nvSpPr>
        <p:spPr>
          <a:xfrm>
            <a:off x="354493" y="4589285"/>
            <a:ext cx="11015871" cy="369332"/>
          </a:xfrm>
          <a:prstGeom prst="rect">
            <a:avLst/>
          </a:prstGeom>
        </p:spPr>
        <p:txBody>
          <a:bodyPr wrap="square">
            <a:spAutoFit/>
          </a:bodyPr>
          <a:lstStyle/>
          <a:p>
            <a:r>
              <a:rPr lang="en-GB" dirty="0">
                <a:hlinkClick r:id="rId6"/>
              </a:rPr>
              <a:t>https://www.gov.uk/government/publications/guide-to-the-general-data-protection-regulation</a:t>
            </a:r>
            <a:endParaRPr lang="en-GB" dirty="0"/>
          </a:p>
        </p:txBody>
      </p:sp>
      <p:sp>
        <p:nvSpPr>
          <p:cNvPr id="7" name="Rectangle 6"/>
          <p:cNvSpPr/>
          <p:nvPr/>
        </p:nvSpPr>
        <p:spPr>
          <a:xfrm>
            <a:off x="475280" y="5509057"/>
            <a:ext cx="11054109" cy="646331"/>
          </a:xfrm>
          <a:prstGeom prst="rect">
            <a:avLst/>
          </a:prstGeom>
        </p:spPr>
        <p:txBody>
          <a:bodyPr wrap="square">
            <a:spAutoFit/>
          </a:bodyPr>
          <a:lstStyle/>
          <a:p>
            <a:r>
              <a:rPr lang="en-GB" i="1" dirty="0"/>
              <a:t>What is effective in Coaching and Mentoring at work?</a:t>
            </a:r>
            <a:r>
              <a:rPr lang="en-GB" dirty="0"/>
              <a:t>, in Coaching &amp; Mentoring at work, </a:t>
            </a:r>
            <a:r>
              <a:rPr lang="en-GB" dirty="0" err="1"/>
              <a:t>Conor.M</a:t>
            </a:r>
            <a:r>
              <a:rPr lang="en-GB" dirty="0"/>
              <a:t>, </a:t>
            </a:r>
            <a:r>
              <a:rPr lang="en-GB" dirty="0" err="1"/>
              <a:t>Pakora</a:t>
            </a:r>
            <a:r>
              <a:rPr lang="en-GB" dirty="0"/>
              <a:t>. J, Open University Press,2007</a:t>
            </a:r>
          </a:p>
        </p:txBody>
      </p:sp>
    </p:spTree>
    <p:extLst>
      <p:ext uri="{BB962C8B-B14F-4D97-AF65-F5344CB8AC3E}">
        <p14:creationId xmlns:p14="http://schemas.microsoft.com/office/powerpoint/2010/main" val="39421612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4284" y="503105"/>
            <a:ext cx="11132950" cy="646331"/>
          </a:xfrm>
          <a:prstGeom prst="rect">
            <a:avLst/>
          </a:prstGeom>
        </p:spPr>
        <p:txBody>
          <a:bodyPr wrap="square">
            <a:spAutoFit/>
          </a:bodyPr>
          <a:lstStyle/>
          <a:p>
            <a:r>
              <a:rPr lang="en-GB" dirty="0">
                <a:hlinkClick r:id="rId2"/>
              </a:rPr>
              <a:t>https://www.davidclutterbuckpartnership.com/what-makes-a-powerful-question/</a:t>
            </a:r>
            <a:r>
              <a:rPr lang="en-GB" dirty="0"/>
              <a:t/>
            </a:r>
            <a:br>
              <a:rPr lang="en-GB" dirty="0"/>
            </a:br>
            <a:r>
              <a:rPr lang="en-GB" i="1" dirty="0"/>
              <a:t>https://</a:t>
            </a:r>
            <a:r>
              <a:rPr lang="en-GB" b="1" i="1" dirty="0"/>
              <a:t>www.youtube.com</a:t>
            </a:r>
            <a:r>
              <a:rPr lang="en-GB" i="1" dirty="0"/>
              <a:t>/watch?v=QXU-tAkz_TY</a:t>
            </a:r>
            <a:endParaRPr lang="en-GB" dirty="0"/>
          </a:p>
        </p:txBody>
      </p:sp>
    </p:spTree>
    <p:extLst>
      <p:ext uri="{BB962C8B-B14F-4D97-AF65-F5344CB8AC3E}">
        <p14:creationId xmlns:p14="http://schemas.microsoft.com/office/powerpoint/2010/main" val="1397619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2175</Words>
  <Application>Microsoft Office PowerPoint</Application>
  <PresentationFormat>Custom</PresentationFormat>
  <Paragraphs>207</Paragraphs>
  <Slides>16</Slides>
  <Notes>15</Notes>
  <HiddenSlides>1</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The benefits of mentoring and coaching in the workplace. </vt:lpstr>
      <vt:lpstr>Coaching and Mentoring explained…</vt:lpstr>
      <vt:lpstr>What benefits can it bring to you and your organisation?</vt:lpstr>
      <vt:lpstr>PowerPoint Presentation</vt:lpstr>
      <vt:lpstr>PowerPoint Presentation</vt:lpstr>
      <vt:lpstr>PowerPoint Presentation</vt:lpstr>
      <vt:lpstr>Socratic Questioning Examples </vt:lpstr>
      <vt:lpstr>PowerPoint Presentation</vt:lpstr>
      <vt:lpstr>The role of line managers in coaching and mentoring</vt:lpstr>
      <vt:lpstr>The role of line managers in coaching and mentoring</vt:lpstr>
      <vt:lpstr>The role of line managers in coaching and mentoring</vt:lpstr>
      <vt:lpstr>Factors to be considered when implementing coaching in an organisation. </vt:lpstr>
      <vt:lpstr>Reference List </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of mentoring and coaching in the workplace</dc:title>
  <dc:creator>Hopkins, Caru</dc:creator>
  <cp:lastModifiedBy>Caru Hopkins</cp:lastModifiedBy>
  <cp:revision>140</cp:revision>
  <dcterms:created xsi:type="dcterms:W3CDTF">2019-04-08T11:24:23Z</dcterms:created>
  <dcterms:modified xsi:type="dcterms:W3CDTF">2019-05-07T20:15:09Z</dcterms:modified>
</cp:coreProperties>
</file>