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44" r:id="rId3"/>
    <p:sldId id="345" r:id="rId4"/>
    <p:sldId id="333" r:id="rId5"/>
    <p:sldId id="346" r:id="rId6"/>
    <p:sldId id="347" r:id="rId7"/>
    <p:sldId id="348" r:id="rId8"/>
    <p:sldId id="350" r:id="rId9"/>
    <p:sldId id="351" r:id="rId10"/>
    <p:sldId id="352" r:id="rId11"/>
    <p:sldId id="353" r:id="rId12"/>
    <p:sldId id="355" r:id="rId13"/>
    <p:sldId id="354" r:id="rId14"/>
    <p:sldId id="342" r:id="rId15"/>
    <p:sldId id="349"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hoffman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apfoundation.com/speaking/presentations/language/" TargetMode="External"/><Relationship Id="rId2" Type="http://schemas.openxmlformats.org/officeDocument/2006/relationships/hyperlink" Target="https://www.eapfoundation.com/writing/reports/languag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apfoundation.com/vocab/academic/highlighter/" TargetMode="External"/><Relationship Id="rId2" Type="http://schemas.openxmlformats.org/officeDocument/2006/relationships/hyperlink" Target="https://www.eapfoundation.com/vocab/academic/awllists/" TargetMode="External"/><Relationship Id="rId1" Type="http://schemas.openxmlformats.org/officeDocument/2006/relationships/slideLayout" Target="../slideLayouts/slideLayout2.xml"/><Relationship Id="rId4" Type="http://schemas.openxmlformats.org/officeDocument/2006/relationships/hyperlink" Target="https://www.eapfoundation.com/vocab/academic/naw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eapfoundation.com/vocab/features/#coll" TargetMode="External"/><Relationship Id="rId2" Type="http://schemas.openxmlformats.org/officeDocument/2006/relationships/hyperlink" Target="https://www.eapfoundation.com/vocab/academic/acl/" TargetMode="External"/><Relationship Id="rId1" Type="http://schemas.openxmlformats.org/officeDocument/2006/relationships/slideLayout" Target="../slideLayouts/slideLayout2.xml"/><Relationship Id="rId5" Type="http://schemas.openxmlformats.org/officeDocument/2006/relationships/hyperlink" Target="https://www.eapfoundation.com/vocab/learn/#formulaic" TargetMode="External"/><Relationship Id="rId4" Type="http://schemas.openxmlformats.org/officeDocument/2006/relationships/hyperlink" Target="https://www.eapfoundation.com/vocab/academic/afl/"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xamenglish.com/vocabulary/academic_word_list_group1.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lymouth.ac.uk/students-and-family/academic-word-list" TargetMode="External"/><Relationship Id="rId2" Type="http://schemas.openxmlformats.org/officeDocument/2006/relationships/hyperlink" Target="https://www.eapfoundation.com/vocab/academic/" TargetMode="External"/><Relationship Id="rId1" Type="http://schemas.openxmlformats.org/officeDocument/2006/relationships/slideLayout" Target="../slideLayouts/slideLayout2.xml"/><Relationship Id="rId4" Type="http://schemas.openxmlformats.org/officeDocument/2006/relationships/hyperlink" Target="http://www.examenglish.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eapfoundation.com/vocab/academic/acl/" TargetMode="External"/><Relationship Id="rId2" Type="http://schemas.openxmlformats.org/officeDocument/2006/relationships/hyperlink" Target="https://www.eapfoundation.com/vocab/academic/awllists/" TargetMode="External"/><Relationship Id="rId1" Type="http://schemas.openxmlformats.org/officeDocument/2006/relationships/slideLayout" Target="../slideLayouts/slideLayout2.xml"/><Relationship Id="rId6" Type="http://schemas.openxmlformats.org/officeDocument/2006/relationships/hyperlink" Target="http://www.uefap.com/vocab/vocfram.htm" TargetMode="External"/><Relationship Id="rId5" Type="http://schemas.openxmlformats.org/officeDocument/2006/relationships/hyperlink" Target="https://www.eapfoundation.com/vocab/academic/afl/" TargetMode="External"/><Relationship Id="rId4" Type="http://schemas.openxmlformats.org/officeDocument/2006/relationships/hyperlink" Target="https://www.eapfoundation.com/vocab/academic/naw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5800" y="1919310"/>
            <a:ext cx="7772400" cy="1512888"/>
          </a:xfrm>
        </p:spPr>
        <p:txBody>
          <a:bodyPr/>
          <a:lstStyle/>
          <a:p>
            <a:pPr eaLnBrk="1" hangingPunct="1"/>
            <a:r>
              <a:rPr lang="en-US" altLang="en-US" b="1" dirty="0">
                <a:solidFill>
                  <a:srgbClr val="FFFF00"/>
                </a:solidFill>
                <a:effectLst>
                  <a:outerShdw blurRad="38100" dist="38100" dir="2700000" algn="tl">
                    <a:srgbClr val="000000">
                      <a:alpha val="43137"/>
                    </a:srgbClr>
                  </a:outerShdw>
                </a:effectLst>
              </a:rPr>
              <a:t>E</a:t>
            </a:r>
            <a:r>
              <a:rPr lang="en-GB" altLang="en-US" b="1" dirty="0">
                <a:solidFill>
                  <a:srgbClr val="FFFF00"/>
                </a:solidFill>
                <a:effectLst>
                  <a:outerShdw blurRad="38100" dist="38100" dir="2700000" algn="tl">
                    <a:srgbClr val="000000">
                      <a:alpha val="43137"/>
                    </a:srgbClr>
                  </a:outerShdw>
                </a:effectLst>
              </a:rPr>
              <a:t>NGLISH LANGUAGE SUPPORT</a:t>
            </a:r>
          </a:p>
        </p:txBody>
      </p:sp>
      <p:sp>
        <p:nvSpPr>
          <p:cNvPr id="6147" name="Subtitle 4"/>
          <p:cNvSpPr>
            <a:spLocks noGrp="1"/>
          </p:cNvSpPr>
          <p:nvPr>
            <p:ph type="subTitle" idx="1"/>
          </p:nvPr>
        </p:nvSpPr>
        <p:spPr>
          <a:xfrm>
            <a:off x="1371600" y="3933056"/>
            <a:ext cx="6400800" cy="1512888"/>
          </a:xfrm>
        </p:spPr>
        <p:txBody>
          <a:bodyPr/>
          <a:lstStyle/>
          <a:p>
            <a:pPr eaLnBrk="1" hangingPunct="1"/>
            <a:r>
              <a:rPr lang="en-GB" altLang="en-US" sz="4000" b="1" dirty="0">
                <a:solidFill>
                  <a:schemeClr val="bg1"/>
                </a:solidFill>
                <a:effectLst>
                  <a:outerShdw blurRad="38100" dist="38100" dir="2700000" algn="tl">
                    <a:srgbClr val="000000">
                      <a:alpha val="43137"/>
                    </a:srgbClr>
                  </a:outerShdw>
                </a:effectLst>
              </a:rPr>
              <a:t>Academic vocabulary </a:t>
            </a:r>
            <a:endParaRPr lang="en-GB" altLang="en-US" sz="4000" dirty="0">
              <a:solidFill>
                <a:schemeClr val="bg1"/>
              </a:solidFill>
              <a:effectLst>
                <a:outerShdw blurRad="38100" dist="38100" dir="2700000" algn="tl">
                  <a:srgbClr val="000000">
                    <a:alpha val="43137"/>
                  </a:srgbClr>
                </a:outerShdw>
              </a:effectLst>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Rectangle 1">
            <a:extLst>
              <a:ext uri="{FF2B5EF4-FFF2-40B4-BE49-F238E27FC236}">
                <a16:creationId xmlns:a16="http://schemas.microsoft.com/office/drawing/2014/main" id="{5F647D50-8427-426D-A794-63ACBAF6DFAE}"/>
              </a:ext>
            </a:extLst>
          </p:cNvPr>
          <p:cNvSpPr/>
          <p:nvPr/>
        </p:nvSpPr>
        <p:spPr>
          <a:xfrm>
            <a:off x="4283968" y="5473816"/>
            <a:ext cx="4572000" cy="307777"/>
          </a:xfrm>
          <a:prstGeom prst="rect">
            <a:avLst/>
          </a:prstGeom>
        </p:spPr>
        <p:txBody>
          <a:bodyPr>
            <a:spAutoFit/>
          </a:bodyPr>
          <a:lstStyle/>
          <a:p>
            <a:pPr eaLnBrk="1" hangingPunct="1"/>
            <a:r>
              <a:rPr lang="en-US" altLang="en-US" sz="1400" i="1" dirty="0">
                <a:solidFill>
                  <a:schemeClr val="bg1"/>
                </a:solidFill>
                <a:effectLst>
                  <a:outerShdw blurRad="38100" dist="38100" dir="2700000" algn="tl">
                    <a:srgbClr val="000000">
                      <a:alpha val="43137"/>
                    </a:srgbClr>
                  </a:outerShdw>
                </a:effectLst>
              </a:rPr>
              <a:t>Prepared by Sylvia Hoffmann </a:t>
            </a:r>
            <a:r>
              <a:rPr lang="en-US" altLang="en-US" sz="1400" i="1" dirty="0">
                <a:solidFill>
                  <a:schemeClr val="bg1"/>
                </a:solidFill>
                <a:effectLst>
                  <a:outerShdw blurRad="38100" dist="38100" dir="2700000" algn="tl">
                    <a:srgbClr val="000000">
                      <a:alpha val="43137"/>
                    </a:srgbClr>
                  </a:outerShdw>
                </a:effectLst>
                <a:hlinkClick r:id="rId2"/>
              </a:rPr>
              <a:t>s.hoffmann@uwtsd.ac.uk</a:t>
            </a:r>
            <a:r>
              <a:rPr lang="en-US" altLang="en-US" sz="1400" i="1" dirty="0">
                <a:solidFill>
                  <a:schemeClr val="bg1"/>
                </a:solidFill>
                <a:effectLst>
                  <a:outerShdw blurRad="38100" dist="38100" dir="2700000" algn="tl">
                    <a:srgbClr val="000000">
                      <a:alpha val="43137"/>
                    </a:srgbClr>
                  </a:outerShdw>
                </a:effectLst>
              </a:rPr>
              <a:t> </a:t>
            </a:r>
            <a:endParaRPr lang="en-GB" altLang="en-US" sz="11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What is academic vocabulary?</a:t>
            </a:r>
          </a:p>
        </p:txBody>
      </p:sp>
      <p:sp>
        <p:nvSpPr>
          <p:cNvPr id="13315" name="Rectangle 3"/>
          <p:cNvSpPr>
            <a:spLocks noGrp="1" noChangeArrowheads="1"/>
          </p:cNvSpPr>
          <p:nvPr>
            <p:ph type="body" idx="1"/>
          </p:nvPr>
        </p:nvSpPr>
        <p:spPr>
          <a:xfrm>
            <a:off x="457200" y="980728"/>
            <a:ext cx="8229600" cy="4680520"/>
          </a:xfrm>
        </p:spPr>
        <p:txBody>
          <a:bodyPr/>
          <a:lstStyle/>
          <a:p>
            <a:r>
              <a:rPr lang="en-US" sz="2000" dirty="0"/>
              <a:t>Can be difficult to define. </a:t>
            </a:r>
          </a:p>
          <a:p>
            <a:r>
              <a:rPr lang="en-US" sz="2000" dirty="0"/>
              <a:t>One broad definition is </a:t>
            </a:r>
            <a:r>
              <a:rPr lang="en-US" sz="2000" b="1" dirty="0"/>
              <a:t>the vocabulary which can be used in academic contexts. </a:t>
            </a:r>
          </a:p>
          <a:p>
            <a:r>
              <a:rPr lang="en-US" sz="2000" dirty="0"/>
              <a:t>Academic contexts include:</a:t>
            </a:r>
          </a:p>
          <a:p>
            <a:pPr lvl="1"/>
            <a:r>
              <a:rPr lang="en-US" sz="1800" dirty="0"/>
              <a:t>spoken contexts (e.g. lectures, seminars, presentations)</a:t>
            </a:r>
          </a:p>
          <a:p>
            <a:pPr lvl="1"/>
            <a:r>
              <a:rPr lang="en-US" sz="1800" dirty="0"/>
              <a:t>written contexts (e.g. essays, articles, reports)</a:t>
            </a:r>
          </a:p>
          <a:p>
            <a:r>
              <a:rPr lang="en-US" sz="2000" dirty="0"/>
              <a:t>Writers on academic vocabulary tend to focus on written contexts, and often overlook spoken contexts.</a:t>
            </a:r>
          </a:p>
          <a:p>
            <a:r>
              <a:rPr lang="en-US" sz="2000" dirty="0"/>
              <a:t>It also depends on the subject/discipline:</a:t>
            </a:r>
          </a:p>
          <a:p>
            <a:pPr lvl="1"/>
            <a:r>
              <a:rPr lang="en-US" sz="2000" dirty="0"/>
              <a:t>a science laboratory report (e.g. </a:t>
            </a:r>
            <a:r>
              <a:rPr lang="en-US" sz="2000" i="1" dirty="0"/>
              <a:t>apparatus, procedure, errors</a:t>
            </a:r>
            <a:r>
              <a:rPr lang="en-US" sz="2000" dirty="0"/>
              <a:t>) </a:t>
            </a:r>
          </a:p>
          <a:p>
            <a:pPr lvl="1"/>
            <a:r>
              <a:rPr lang="en-US" sz="2000" dirty="0"/>
              <a:t>social science research (e.g. </a:t>
            </a:r>
            <a:r>
              <a:rPr lang="en-US" sz="2000" i="1" dirty="0"/>
              <a:t>survey, population, sample</a:t>
            </a:r>
            <a:r>
              <a:rPr lang="en-US" sz="2000" dirty="0"/>
              <a:t>)</a:t>
            </a:r>
            <a:endParaRPr lang="en-US" sz="1600" dirty="0"/>
          </a:p>
          <a:p>
            <a:pPr marL="0" indent="0">
              <a:buNone/>
            </a:pPr>
            <a:endParaRPr lang="en-US" sz="1600" dirty="0"/>
          </a:p>
          <a:p>
            <a:pPr marL="0" indent="0">
              <a:buNone/>
            </a:pPr>
            <a:endParaRPr lang="en-US" sz="1600" dirty="0"/>
          </a:p>
          <a:p>
            <a:pPr marL="0" indent="0" algn="r">
              <a:buNone/>
            </a:pPr>
            <a:r>
              <a:rPr lang="en-US" sz="1400" i="1" dirty="0"/>
              <a:t>www.eapfoundation.com</a:t>
            </a:r>
          </a:p>
          <a:p>
            <a:endParaRPr lang="en-US" sz="1600" dirty="0"/>
          </a:p>
        </p:txBody>
      </p:sp>
    </p:spTree>
    <p:extLst>
      <p:ext uri="{BB962C8B-B14F-4D97-AF65-F5344CB8AC3E}">
        <p14:creationId xmlns:p14="http://schemas.microsoft.com/office/powerpoint/2010/main" val="56207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What is academic vocabulary?</a:t>
            </a:r>
          </a:p>
        </p:txBody>
      </p:sp>
      <p:sp>
        <p:nvSpPr>
          <p:cNvPr id="13315" name="Rectangle 3"/>
          <p:cNvSpPr>
            <a:spLocks noGrp="1" noChangeArrowheads="1"/>
          </p:cNvSpPr>
          <p:nvPr>
            <p:ph type="body" idx="1"/>
          </p:nvPr>
        </p:nvSpPr>
        <p:spPr>
          <a:xfrm>
            <a:off x="457200" y="980728"/>
            <a:ext cx="8229600" cy="4464496"/>
          </a:xfrm>
        </p:spPr>
        <p:txBody>
          <a:bodyPr/>
          <a:lstStyle/>
          <a:p>
            <a:pPr marL="0" indent="0">
              <a:buNone/>
            </a:pPr>
            <a:r>
              <a:rPr lang="en-US" sz="2400" dirty="0"/>
              <a:t>In general, academic vocabulary can be considered to consist of three types of vocabulary:</a:t>
            </a:r>
          </a:p>
          <a:p>
            <a:pPr marL="0" indent="0">
              <a:buNone/>
            </a:pPr>
            <a:endParaRPr lang="en-US" sz="2400" dirty="0"/>
          </a:p>
          <a:p>
            <a:r>
              <a:rPr lang="en-US" sz="2400" dirty="0"/>
              <a:t>general words which are acceptable for academic use;</a:t>
            </a:r>
          </a:p>
          <a:p>
            <a:endParaRPr lang="en-US" sz="2400" dirty="0"/>
          </a:p>
          <a:p>
            <a:r>
              <a:rPr lang="en-US" sz="2400" dirty="0"/>
              <a:t>non-general 'academic' words;</a:t>
            </a:r>
          </a:p>
          <a:p>
            <a:endParaRPr lang="en-US" sz="2400" dirty="0"/>
          </a:p>
          <a:p>
            <a:r>
              <a:rPr lang="en-US" sz="2400" dirty="0"/>
              <a:t>technical words specific to an individual subject area.</a:t>
            </a:r>
          </a:p>
          <a:p>
            <a:endParaRPr lang="en-US" sz="2400" dirty="0"/>
          </a:p>
          <a:p>
            <a:endParaRPr lang="en-US" sz="2400" dirty="0"/>
          </a:p>
          <a:p>
            <a:pPr marL="0" indent="0" algn="r">
              <a:buNone/>
            </a:pPr>
            <a:r>
              <a:rPr lang="en-US" sz="1800" i="1" dirty="0"/>
              <a:t>			</a:t>
            </a:r>
            <a:r>
              <a:rPr lang="en-US" sz="1400" i="1" dirty="0"/>
              <a:t>www.eapfoundation.com</a:t>
            </a:r>
            <a:endParaRPr lang="en-US" sz="1800" i="1" dirty="0"/>
          </a:p>
          <a:p>
            <a:endParaRPr lang="en-US" sz="1800" dirty="0"/>
          </a:p>
        </p:txBody>
      </p:sp>
    </p:spTree>
    <p:extLst>
      <p:ext uri="{BB962C8B-B14F-4D97-AF65-F5344CB8AC3E}">
        <p14:creationId xmlns:p14="http://schemas.microsoft.com/office/powerpoint/2010/main" val="1632273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Why learn academic vocabulary</a:t>
            </a:r>
          </a:p>
        </p:txBody>
      </p:sp>
      <p:sp>
        <p:nvSpPr>
          <p:cNvPr id="13315" name="Rectangle 3"/>
          <p:cNvSpPr>
            <a:spLocks noGrp="1" noChangeArrowheads="1"/>
          </p:cNvSpPr>
          <p:nvPr>
            <p:ph type="body" idx="1"/>
          </p:nvPr>
        </p:nvSpPr>
        <p:spPr>
          <a:xfrm>
            <a:off x="457200" y="980728"/>
            <a:ext cx="8229600" cy="3917032"/>
          </a:xfrm>
        </p:spPr>
        <p:txBody>
          <a:bodyPr/>
          <a:lstStyle/>
          <a:p>
            <a:r>
              <a:rPr lang="en-US" sz="2400" dirty="0"/>
              <a:t>As learners of English preparing for or already doing academic study you also need to learn general academic vocabulary, words such as: </a:t>
            </a:r>
            <a:r>
              <a:rPr lang="en-US" sz="2400" i="1" dirty="0"/>
              <a:t>feature, illustrate, regulate, strategy. </a:t>
            </a:r>
          </a:p>
          <a:p>
            <a:r>
              <a:rPr lang="en-US" sz="2400" dirty="0"/>
              <a:t>Core academic vocabulary is used by writers in many different subject areas. Learning academic vocabulary will help you improve your comprehension of academic texts. It will also help you write assignments in an academic style.</a:t>
            </a:r>
          </a:p>
          <a:p>
            <a:r>
              <a:rPr lang="en-US" sz="2400" dirty="0"/>
              <a:t>Of course the basic vocabulary of English is also important for academic learners. </a:t>
            </a:r>
          </a:p>
        </p:txBody>
      </p:sp>
    </p:spTree>
    <p:extLst>
      <p:ext uri="{BB962C8B-B14F-4D97-AF65-F5344CB8AC3E}">
        <p14:creationId xmlns:p14="http://schemas.microsoft.com/office/powerpoint/2010/main" val="2385849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General words which are academic</a:t>
            </a:r>
            <a:endParaRPr lang="en-GB" altLang="en-US" sz="3600" b="1" dirty="0"/>
          </a:p>
        </p:txBody>
      </p:sp>
      <p:sp>
        <p:nvSpPr>
          <p:cNvPr id="13315" name="Rectangle 3"/>
          <p:cNvSpPr>
            <a:spLocks noGrp="1" noChangeArrowheads="1"/>
          </p:cNvSpPr>
          <p:nvPr>
            <p:ph type="body" idx="1"/>
          </p:nvPr>
        </p:nvSpPr>
        <p:spPr>
          <a:xfrm>
            <a:off x="457200" y="980728"/>
            <a:ext cx="8229600" cy="3917032"/>
          </a:xfrm>
        </p:spPr>
        <p:txBody>
          <a:bodyPr/>
          <a:lstStyle/>
          <a:p>
            <a:r>
              <a:rPr lang="en-US" sz="2000" dirty="0"/>
              <a:t>Many general words can be used in academic contexts. Consider these examples:</a:t>
            </a:r>
          </a:p>
          <a:p>
            <a:r>
              <a:rPr lang="en-US" sz="2000" i="1" dirty="0"/>
              <a:t>The aim of this report is to...</a:t>
            </a:r>
            <a:r>
              <a:rPr lang="en-US" sz="2000" dirty="0"/>
              <a:t>   [see </a:t>
            </a:r>
            <a:r>
              <a:rPr lang="en-US" sz="2000" dirty="0">
                <a:hlinkClick r:id="rId2"/>
              </a:rPr>
              <a:t>language for reports</a:t>
            </a:r>
            <a:r>
              <a:rPr lang="en-US" sz="2000" dirty="0"/>
              <a:t>]</a:t>
            </a:r>
          </a:p>
          <a:p>
            <a:r>
              <a:rPr lang="en-US" sz="2000" i="1" dirty="0"/>
              <a:t>What I want to talk about today is...</a:t>
            </a:r>
            <a:r>
              <a:rPr lang="en-US" sz="2000" dirty="0"/>
              <a:t>  [see </a:t>
            </a:r>
            <a:r>
              <a:rPr lang="en-US" sz="2000" dirty="0">
                <a:hlinkClick r:id="rId3"/>
              </a:rPr>
              <a:t>language for presentations</a:t>
            </a:r>
            <a:r>
              <a:rPr lang="en-US" sz="2000" dirty="0"/>
              <a:t>]</a:t>
            </a:r>
          </a:p>
          <a:p>
            <a:r>
              <a:rPr lang="en-US" sz="2000" i="1" dirty="0"/>
              <a:t>There are several possible reasons for this, for example...</a:t>
            </a:r>
            <a:r>
              <a:rPr lang="en-US" sz="2000" dirty="0"/>
              <a:t>  [giving reasons, giving examples]</a:t>
            </a:r>
          </a:p>
          <a:p>
            <a:r>
              <a:rPr lang="en-US" sz="2000" i="1" dirty="0"/>
              <a:t>In comparison, the control group...</a:t>
            </a:r>
            <a:r>
              <a:rPr lang="en-US" sz="2000" dirty="0"/>
              <a:t>   [comparing]</a:t>
            </a:r>
          </a:p>
          <a:p>
            <a:pPr marL="0" indent="0">
              <a:buNone/>
            </a:pPr>
            <a:endParaRPr lang="en-US" sz="2400" dirty="0"/>
          </a:p>
        </p:txBody>
      </p:sp>
      <p:sp>
        <p:nvSpPr>
          <p:cNvPr id="2" name="TextBox 1">
            <a:extLst>
              <a:ext uri="{FF2B5EF4-FFF2-40B4-BE49-F238E27FC236}">
                <a16:creationId xmlns:a16="http://schemas.microsoft.com/office/drawing/2014/main" id="{9B482A42-68F7-4E20-8F4C-A302DADC5221}"/>
              </a:ext>
            </a:extLst>
          </p:cNvPr>
          <p:cNvSpPr txBox="1"/>
          <p:nvPr/>
        </p:nvSpPr>
        <p:spPr>
          <a:xfrm>
            <a:off x="7020272" y="5373216"/>
            <a:ext cx="2880320" cy="584775"/>
          </a:xfrm>
          <a:prstGeom prst="rect">
            <a:avLst/>
          </a:prstGeom>
          <a:noFill/>
        </p:spPr>
        <p:txBody>
          <a:bodyPr wrap="square" rtlCol="0">
            <a:spAutoFit/>
          </a:bodyPr>
          <a:lstStyle/>
          <a:p>
            <a:r>
              <a:rPr lang="en-US" sz="1400" i="1" dirty="0"/>
              <a:t>www.eapfoundation.com</a:t>
            </a:r>
          </a:p>
          <a:p>
            <a:endParaRPr lang="en-GB" dirty="0"/>
          </a:p>
        </p:txBody>
      </p:sp>
    </p:spTree>
    <p:extLst>
      <p:ext uri="{BB962C8B-B14F-4D97-AF65-F5344CB8AC3E}">
        <p14:creationId xmlns:p14="http://schemas.microsoft.com/office/powerpoint/2010/main" val="4264414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General words which are academic</a:t>
            </a:r>
            <a:endParaRPr lang="en-GB" altLang="en-US" sz="3600" b="1" dirty="0"/>
          </a:p>
        </p:txBody>
      </p:sp>
      <p:sp>
        <p:nvSpPr>
          <p:cNvPr id="13315" name="Rectangle 3"/>
          <p:cNvSpPr>
            <a:spLocks noGrp="1" noChangeArrowheads="1"/>
          </p:cNvSpPr>
          <p:nvPr>
            <p:ph type="body" idx="1"/>
          </p:nvPr>
        </p:nvSpPr>
        <p:spPr>
          <a:xfrm>
            <a:off x="251520" y="908720"/>
            <a:ext cx="8784976" cy="4608512"/>
          </a:xfrm>
        </p:spPr>
        <p:txBody>
          <a:bodyPr/>
          <a:lstStyle/>
          <a:p>
            <a:pPr marL="0" indent="0">
              <a:buNone/>
            </a:pPr>
            <a:r>
              <a:rPr lang="en-US" sz="2400" dirty="0"/>
              <a:t>General vocabulary can also include general words which have special meaning in academic contexts. Examples include:</a:t>
            </a:r>
          </a:p>
          <a:p>
            <a:r>
              <a:rPr lang="en-US" sz="2400" b="1" dirty="0"/>
              <a:t>discipline</a:t>
            </a:r>
            <a:endParaRPr lang="en-US" sz="2400" dirty="0"/>
          </a:p>
          <a:p>
            <a:pPr lvl="1"/>
            <a:r>
              <a:rPr lang="en-US" sz="1600" u="sng" dirty="0"/>
              <a:t>general meaning</a:t>
            </a:r>
            <a:r>
              <a:rPr lang="en-US" sz="1600" dirty="0"/>
              <a:t>:     training people to obey rules</a:t>
            </a:r>
          </a:p>
          <a:p>
            <a:pPr lvl="1"/>
            <a:r>
              <a:rPr lang="en-US" sz="1600" u="sng" dirty="0"/>
              <a:t>academic meaning</a:t>
            </a:r>
            <a:r>
              <a:rPr lang="en-US" sz="1600" dirty="0"/>
              <a:t>:  a subject of study</a:t>
            </a:r>
          </a:p>
          <a:p>
            <a:r>
              <a:rPr lang="en-US" sz="2400" b="1" dirty="0"/>
              <a:t>population</a:t>
            </a:r>
            <a:endParaRPr lang="en-US" sz="2400" dirty="0"/>
          </a:p>
          <a:p>
            <a:pPr lvl="1"/>
            <a:r>
              <a:rPr lang="en-US" sz="1800" u="sng" dirty="0"/>
              <a:t>general meaning</a:t>
            </a:r>
            <a:r>
              <a:rPr lang="en-US" sz="1800" dirty="0"/>
              <a:t>:     the number of people living in a country/region</a:t>
            </a:r>
          </a:p>
          <a:p>
            <a:pPr lvl="1"/>
            <a:r>
              <a:rPr lang="en-US" sz="1800" u="sng" dirty="0"/>
              <a:t>academic meaning</a:t>
            </a:r>
            <a:r>
              <a:rPr lang="en-US" sz="1800" dirty="0"/>
              <a:t>:  all individuals who could possibly be included in a study/survey</a:t>
            </a:r>
          </a:p>
          <a:p>
            <a:r>
              <a:rPr lang="en-US" sz="2400" b="1" dirty="0"/>
              <a:t>control</a:t>
            </a:r>
            <a:endParaRPr lang="en-US" sz="2400" dirty="0"/>
          </a:p>
          <a:p>
            <a:pPr lvl="1"/>
            <a:r>
              <a:rPr lang="en-US" sz="1800" u="sng" dirty="0"/>
              <a:t>general meaning</a:t>
            </a:r>
            <a:r>
              <a:rPr lang="en-US" sz="1800" dirty="0"/>
              <a:t>:     power over sb/</a:t>
            </a:r>
            <a:r>
              <a:rPr lang="en-US" sz="1800" dirty="0" err="1"/>
              <a:t>sth</a:t>
            </a:r>
            <a:endParaRPr lang="en-US" sz="1800" dirty="0"/>
          </a:p>
          <a:p>
            <a:pPr lvl="1"/>
            <a:r>
              <a:rPr lang="en-US" sz="1800" u="sng" dirty="0"/>
              <a:t>academic meaning</a:t>
            </a:r>
            <a:r>
              <a:rPr lang="en-US" sz="1800" dirty="0"/>
              <a:t>:  a group used in a scientific experiment to check results</a:t>
            </a:r>
          </a:p>
        </p:txBody>
      </p:sp>
      <p:sp>
        <p:nvSpPr>
          <p:cNvPr id="4" name="TextBox 3">
            <a:extLst>
              <a:ext uri="{FF2B5EF4-FFF2-40B4-BE49-F238E27FC236}">
                <a16:creationId xmlns:a16="http://schemas.microsoft.com/office/drawing/2014/main" id="{74DAF30A-46CC-4798-8C86-70F5F0859E71}"/>
              </a:ext>
            </a:extLst>
          </p:cNvPr>
          <p:cNvSpPr txBox="1"/>
          <p:nvPr/>
        </p:nvSpPr>
        <p:spPr>
          <a:xfrm>
            <a:off x="7020272" y="5373216"/>
            <a:ext cx="2880320" cy="584775"/>
          </a:xfrm>
          <a:prstGeom prst="rect">
            <a:avLst/>
          </a:prstGeom>
          <a:noFill/>
        </p:spPr>
        <p:txBody>
          <a:bodyPr wrap="square" rtlCol="0">
            <a:spAutoFit/>
          </a:bodyPr>
          <a:lstStyle/>
          <a:p>
            <a:r>
              <a:rPr lang="en-US" sz="1400" i="1" dirty="0"/>
              <a:t>www.eapfoundation.com</a:t>
            </a:r>
          </a:p>
          <a:p>
            <a:endParaRPr lang="en-GB" dirty="0"/>
          </a:p>
        </p:txBody>
      </p:sp>
    </p:spTree>
    <p:extLst>
      <p:ext uri="{BB962C8B-B14F-4D97-AF65-F5344CB8AC3E}">
        <p14:creationId xmlns:p14="http://schemas.microsoft.com/office/powerpoint/2010/main" val="4037820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Academic words and word lists</a:t>
            </a:r>
            <a:endParaRPr lang="en-GB" altLang="en-US" sz="3600" b="1" dirty="0"/>
          </a:p>
        </p:txBody>
      </p:sp>
      <p:sp>
        <p:nvSpPr>
          <p:cNvPr id="13315" name="Rectangle 3"/>
          <p:cNvSpPr>
            <a:spLocks noGrp="1" noChangeArrowheads="1"/>
          </p:cNvSpPr>
          <p:nvPr>
            <p:ph type="body" idx="1"/>
          </p:nvPr>
        </p:nvSpPr>
        <p:spPr>
          <a:xfrm>
            <a:off x="359024" y="908720"/>
            <a:ext cx="8784976" cy="4608512"/>
          </a:xfrm>
        </p:spPr>
        <p:txBody>
          <a:bodyPr/>
          <a:lstStyle/>
          <a:p>
            <a:pPr marL="0" indent="0">
              <a:buNone/>
            </a:pPr>
            <a:r>
              <a:rPr lang="en-US" sz="2400" dirty="0"/>
              <a:t>There are different lists of words not common enough for students to learn through ordinary study, but which are frequent in most academic disciplines </a:t>
            </a:r>
          </a:p>
          <a:p>
            <a:r>
              <a:rPr lang="en-US" sz="2400" dirty="0">
                <a:hlinkClick r:id="rId2"/>
              </a:rPr>
              <a:t>Academic Word List (AWL)</a:t>
            </a:r>
            <a:r>
              <a:rPr lang="en-US" sz="2400" dirty="0"/>
              <a:t> </a:t>
            </a:r>
          </a:p>
          <a:p>
            <a:pPr lvl="1"/>
            <a:r>
              <a:rPr lang="en-US" sz="1800" dirty="0"/>
              <a:t>can be a useful resource for building general academic vocabulary</a:t>
            </a:r>
          </a:p>
          <a:p>
            <a:pPr lvl="1"/>
            <a:r>
              <a:rPr lang="en-US" sz="1800" dirty="0"/>
              <a:t>most useful for written contexts.</a:t>
            </a:r>
          </a:p>
          <a:p>
            <a:pPr lvl="1"/>
            <a:r>
              <a:rPr lang="en-US" sz="1800" dirty="0"/>
              <a:t>do not just try to learn all the words</a:t>
            </a:r>
          </a:p>
          <a:p>
            <a:pPr lvl="1"/>
            <a:r>
              <a:rPr lang="en-US" sz="1800" dirty="0"/>
              <a:t>A useful tool is the </a:t>
            </a:r>
            <a:r>
              <a:rPr lang="en-US" sz="1800" dirty="0">
                <a:hlinkClick r:id="rId3"/>
              </a:rPr>
              <a:t>AWL highlighter</a:t>
            </a:r>
            <a:r>
              <a:rPr lang="en-US" sz="1800" dirty="0"/>
              <a:t>, which will help you study the words in context, as well as giving definitions, pronunciation and examples sentences.</a:t>
            </a:r>
          </a:p>
          <a:p>
            <a:r>
              <a:rPr lang="en-US" sz="2400" dirty="0"/>
              <a:t>A second and similar list is the </a:t>
            </a:r>
            <a:r>
              <a:rPr lang="en-US" sz="2400" dirty="0">
                <a:hlinkClick r:id="rId4"/>
              </a:rPr>
              <a:t>New Academic Word List (NAWL)</a:t>
            </a:r>
            <a:r>
              <a:rPr lang="en-US" sz="2400" dirty="0"/>
              <a:t>, which seeks to create a more updated list of academic words</a:t>
            </a:r>
            <a:endParaRPr lang="en-US" sz="1100" dirty="0"/>
          </a:p>
        </p:txBody>
      </p:sp>
      <p:sp>
        <p:nvSpPr>
          <p:cNvPr id="4" name="TextBox 3">
            <a:extLst>
              <a:ext uri="{FF2B5EF4-FFF2-40B4-BE49-F238E27FC236}">
                <a16:creationId xmlns:a16="http://schemas.microsoft.com/office/drawing/2014/main" id="{23157B4A-E2AF-4E53-8C1E-92449D24E943}"/>
              </a:ext>
            </a:extLst>
          </p:cNvPr>
          <p:cNvSpPr txBox="1"/>
          <p:nvPr/>
        </p:nvSpPr>
        <p:spPr>
          <a:xfrm>
            <a:off x="7020272" y="5373216"/>
            <a:ext cx="2880320" cy="584775"/>
          </a:xfrm>
          <a:prstGeom prst="rect">
            <a:avLst/>
          </a:prstGeom>
          <a:noFill/>
        </p:spPr>
        <p:txBody>
          <a:bodyPr wrap="square" rtlCol="0">
            <a:spAutoFit/>
          </a:bodyPr>
          <a:lstStyle/>
          <a:p>
            <a:r>
              <a:rPr lang="en-US" sz="1400" i="1" dirty="0"/>
              <a:t>www.eapfoundation.com</a:t>
            </a:r>
          </a:p>
          <a:p>
            <a:endParaRPr lang="en-GB" dirty="0"/>
          </a:p>
        </p:txBody>
      </p:sp>
    </p:spTree>
    <p:extLst>
      <p:ext uri="{BB962C8B-B14F-4D97-AF65-F5344CB8AC3E}">
        <p14:creationId xmlns:p14="http://schemas.microsoft.com/office/powerpoint/2010/main" val="610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Academic words and word lists</a:t>
            </a:r>
            <a:endParaRPr lang="en-GB" altLang="en-US" sz="3600" b="1" dirty="0"/>
          </a:p>
        </p:txBody>
      </p:sp>
      <p:sp>
        <p:nvSpPr>
          <p:cNvPr id="13315" name="Rectangle 3"/>
          <p:cNvSpPr>
            <a:spLocks noGrp="1" noChangeArrowheads="1"/>
          </p:cNvSpPr>
          <p:nvPr>
            <p:ph type="body" idx="1"/>
          </p:nvPr>
        </p:nvSpPr>
        <p:spPr>
          <a:xfrm>
            <a:off x="359024" y="908720"/>
            <a:ext cx="8605464" cy="4608512"/>
          </a:xfrm>
        </p:spPr>
        <p:txBody>
          <a:bodyPr/>
          <a:lstStyle/>
          <a:p>
            <a:pPr marL="0" indent="0">
              <a:buNone/>
            </a:pPr>
            <a:r>
              <a:rPr lang="en-US" sz="2400" dirty="0"/>
              <a:t>There are two other commonly used lists for academic English. </a:t>
            </a:r>
          </a:p>
          <a:p>
            <a:r>
              <a:rPr lang="en-US" sz="2400" dirty="0">
                <a:hlinkClick r:id="rId2"/>
              </a:rPr>
              <a:t>Academic Collocation List</a:t>
            </a:r>
            <a:r>
              <a:rPr lang="en-US" sz="2400" dirty="0"/>
              <a:t> lists commonly used </a:t>
            </a:r>
            <a:r>
              <a:rPr lang="en-US" sz="2400" dirty="0">
                <a:hlinkClick r:id="rId3"/>
              </a:rPr>
              <a:t>collocations</a:t>
            </a:r>
            <a:r>
              <a:rPr lang="en-US" sz="2400" dirty="0"/>
              <a:t> in written academic texts (e.g. </a:t>
            </a:r>
            <a:r>
              <a:rPr lang="en-US" sz="2400" i="1" dirty="0"/>
              <a:t>vast array</a:t>
            </a:r>
            <a:r>
              <a:rPr lang="en-US" sz="2400" dirty="0"/>
              <a:t>, </a:t>
            </a:r>
            <a:r>
              <a:rPr lang="en-US" sz="2400" i="1" dirty="0"/>
              <a:t>great accuracy</a:t>
            </a:r>
            <a:r>
              <a:rPr lang="en-US" sz="2400" dirty="0"/>
              <a:t>). </a:t>
            </a:r>
          </a:p>
          <a:p>
            <a:r>
              <a:rPr lang="en-US" sz="2400" dirty="0">
                <a:hlinkClick r:id="rId4"/>
              </a:rPr>
              <a:t>Academic Formulas List</a:t>
            </a:r>
            <a:r>
              <a:rPr lang="en-US" sz="2400" dirty="0"/>
              <a:t> lists commonly used </a:t>
            </a:r>
            <a:r>
              <a:rPr lang="en-US" sz="2400" dirty="0">
                <a:hlinkClick r:id="rId5"/>
              </a:rPr>
              <a:t>formulaic sequences</a:t>
            </a:r>
            <a:r>
              <a:rPr lang="en-US" sz="2400" dirty="0"/>
              <a:t> in academic English (e.g. </a:t>
            </a:r>
            <a:r>
              <a:rPr lang="en-US" sz="2400" i="1" dirty="0"/>
              <a:t>in terms of</a:t>
            </a:r>
            <a:r>
              <a:rPr lang="en-US" sz="2400" dirty="0"/>
              <a:t>, </a:t>
            </a:r>
            <a:r>
              <a:rPr lang="en-US" sz="2400" i="1" dirty="0"/>
              <a:t>at the same time</a:t>
            </a:r>
            <a:r>
              <a:rPr lang="en-US" sz="2400" dirty="0"/>
              <a:t>). </a:t>
            </a:r>
          </a:p>
          <a:p>
            <a:r>
              <a:rPr lang="en-US" sz="2400" dirty="0"/>
              <a:t>As with the AWL, both of these lists were produced following extensive research.</a:t>
            </a:r>
            <a:endParaRPr lang="en-US" sz="1000" dirty="0"/>
          </a:p>
        </p:txBody>
      </p:sp>
      <p:sp>
        <p:nvSpPr>
          <p:cNvPr id="4" name="TextBox 3">
            <a:extLst>
              <a:ext uri="{FF2B5EF4-FFF2-40B4-BE49-F238E27FC236}">
                <a16:creationId xmlns:a16="http://schemas.microsoft.com/office/drawing/2014/main" id="{33784DD7-6781-496C-9253-51D202A70FF2}"/>
              </a:ext>
            </a:extLst>
          </p:cNvPr>
          <p:cNvSpPr txBox="1"/>
          <p:nvPr/>
        </p:nvSpPr>
        <p:spPr>
          <a:xfrm>
            <a:off x="7020272" y="5373216"/>
            <a:ext cx="2880320" cy="584775"/>
          </a:xfrm>
          <a:prstGeom prst="rect">
            <a:avLst/>
          </a:prstGeom>
          <a:noFill/>
        </p:spPr>
        <p:txBody>
          <a:bodyPr wrap="square" rtlCol="0">
            <a:spAutoFit/>
          </a:bodyPr>
          <a:lstStyle/>
          <a:p>
            <a:r>
              <a:rPr lang="en-US" sz="1400" i="1" dirty="0"/>
              <a:t>www.eapfoundation.com</a:t>
            </a:r>
          </a:p>
          <a:p>
            <a:endParaRPr lang="en-GB" dirty="0"/>
          </a:p>
        </p:txBody>
      </p:sp>
    </p:spTree>
    <p:extLst>
      <p:ext uri="{BB962C8B-B14F-4D97-AF65-F5344CB8AC3E}">
        <p14:creationId xmlns:p14="http://schemas.microsoft.com/office/powerpoint/2010/main" val="599688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20 ways to learn new words</a:t>
            </a:r>
            <a:endParaRPr lang="en-GB" altLang="en-US" sz="3600" b="1" dirty="0"/>
          </a:p>
        </p:txBody>
      </p:sp>
      <p:pic>
        <p:nvPicPr>
          <p:cNvPr id="2" name="Picture 1">
            <a:extLst>
              <a:ext uri="{FF2B5EF4-FFF2-40B4-BE49-F238E27FC236}">
                <a16:creationId xmlns:a16="http://schemas.microsoft.com/office/drawing/2014/main" id="{AE432FF4-FFA3-4068-8538-AF96722A282E}"/>
              </a:ext>
            </a:extLst>
          </p:cNvPr>
          <p:cNvPicPr>
            <a:picLocks noChangeAspect="1"/>
          </p:cNvPicPr>
          <p:nvPr/>
        </p:nvPicPr>
        <p:blipFill rotWithShape="1">
          <a:blip r:embed="rId2"/>
          <a:srcRect t="1805"/>
          <a:stretch/>
        </p:blipFill>
        <p:spPr>
          <a:xfrm>
            <a:off x="-1" y="980728"/>
            <a:ext cx="9270679" cy="4392488"/>
          </a:xfrm>
          <a:prstGeom prst="rect">
            <a:avLst/>
          </a:prstGeom>
        </p:spPr>
      </p:pic>
      <p:sp>
        <p:nvSpPr>
          <p:cNvPr id="4" name="TextBox 3">
            <a:extLst>
              <a:ext uri="{FF2B5EF4-FFF2-40B4-BE49-F238E27FC236}">
                <a16:creationId xmlns:a16="http://schemas.microsoft.com/office/drawing/2014/main" id="{FFD4364B-05CF-4A80-91B0-8234EB774B9F}"/>
              </a:ext>
            </a:extLst>
          </p:cNvPr>
          <p:cNvSpPr txBox="1"/>
          <p:nvPr/>
        </p:nvSpPr>
        <p:spPr>
          <a:xfrm>
            <a:off x="3707904" y="5381927"/>
            <a:ext cx="6192688" cy="307777"/>
          </a:xfrm>
          <a:prstGeom prst="rect">
            <a:avLst/>
          </a:prstGeom>
          <a:noFill/>
        </p:spPr>
        <p:txBody>
          <a:bodyPr wrap="square" rtlCol="0">
            <a:spAutoFit/>
          </a:bodyPr>
          <a:lstStyle/>
          <a:p>
            <a:r>
              <a:rPr lang="en-US" sz="1400" i="1" dirty="0"/>
              <a:t>https://www.plymouth.ac.uk/students-and-family/academic-word-list</a:t>
            </a:r>
            <a:endParaRPr lang="en-GB" dirty="0"/>
          </a:p>
        </p:txBody>
      </p:sp>
    </p:spTree>
    <p:extLst>
      <p:ext uri="{BB962C8B-B14F-4D97-AF65-F5344CB8AC3E}">
        <p14:creationId xmlns:p14="http://schemas.microsoft.com/office/powerpoint/2010/main" val="3560444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20 ways to learn new words</a:t>
            </a:r>
            <a:endParaRPr lang="en-GB" altLang="en-US" sz="3600" b="1" dirty="0"/>
          </a:p>
        </p:txBody>
      </p:sp>
      <p:sp>
        <p:nvSpPr>
          <p:cNvPr id="4" name="TextBox 3">
            <a:extLst>
              <a:ext uri="{FF2B5EF4-FFF2-40B4-BE49-F238E27FC236}">
                <a16:creationId xmlns:a16="http://schemas.microsoft.com/office/drawing/2014/main" id="{FFD4364B-05CF-4A80-91B0-8234EB774B9F}"/>
              </a:ext>
            </a:extLst>
          </p:cNvPr>
          <p:cNvSpPr txBox="1"/>
          <p:nvPr/>
        </p:nvSpPr>
        <p:spPr>
          <a:xfrm>
            <a:off x="3707904" y="5381927"/>
            <a:ext cx="6192688" cy="307777"/>
          </a:xfrm>
          <a:prstGeom prst="rect">
            <a:avLst/>
          </a:prstGeom>
          <a:noFill/>
        </p:spPr>
        <p:txBody>
          <a:bodyPr wrap="square" rtlCol="0">
            <a:spAutoFit/>
          </a:bodyPr>
          <a:lstStyle/>
          <a:p>
            <a:r>
              <a:rPr lang="en-US" sz="1400" i="1" dirty="0"/>
              <a:t>https://www.plymouth.ac.uk/students-and-family/academic-word-list</a:t>
            </a:r>
            <a:endParaRPr lang="en-GB" dirty="0"/>
          </a:p>
        </p:txBody>
      </p:sp>
      <p:pic>
        <p:nvPicPr>
          <p:cNvPr id="3" name="Picture 2">
            <a:extLst>
              <a:ext uri="{FF2B5EF4-FFF2-40B4-BE49-F238E27FC236}">
                <a16:creationId xmlns:a16="http://schemas.microsoft.com/office/drawing/2014/main" id="{BDC0E336-3B3D-4905-B2E7-919D881E45F2}"/>
              </a:ext>
            </a:extLst>
          </p:cNvPr>
          <p:cNvPicPr>
            <a:picLocks noChangeAspect="1"/>
          </p:cNvPicPr>
          <p:nvPr/>
        </p:nvPicPr>
        <p:blipFill rotWithShape="1">
          <a:blip r:embed="rId2"/>
          <a:srcRect l="2688"/>
          <a:stretch/>
        </p:blipFill>
        <p:spPr>
          <a:xfrm>
            <a:off x="0" y="908720"/>
            <a:ext cx="9144001" cy="4473207"/>
          </a:xfrm>
          <a:prstGeom prst="rect">
            <a:avLst/>
          </a:prstGeom>
        </p:spPr>
      </p:pic>
    </p:spTree>
    <p:extLst>
      <p:ext uri="{BB962C8B-B14F-4D97-AF65-F5344CB8AC3E}">
        <p14:creationId xmlns:p14="http://schemas.microsoft.com/office/powerpoint/2010/main" val="3222370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Academic Word List: Group 1 </a:t>
            </a:r>
            <a:endParaRPr lang="en-GB" altLang="en-US" sz="3600" b="1" dirty="0"/>
          </a:p>
        </p:txBody>
      </p:sp>
      <p:sp>
        <p:nvSpPr>
          <p:cNvPr id="13315" name="Rectangle 3"/>
          <p:cNvSpPr>
            <a:spLocks noGrp="1" noChangeArrowheads="1"/>
          </p:cNvSpPr>
          <p:nvPr>
            <p:ph type="body" idx="1"/>
          </p:nvPr>
        </p:nvSpPr>
        <p:spPr>
          <a:xfrm>
            <a:off x="359024" y="908720"/>
            <a:ext cx="8605464" cy="4608512"/>
          </a:xfrm>
        </p:spPr>
        <p:txBody>
          <a:bodyPr/>
          <a:lstStyle/>
          <a:p>
            <a:pPr marL="0" indent="0">
              <a:buNone/>
            </a:pPr>
            <a:r>
              <a:rPr lang="en-US" sz="2400" dirty="0"/>
              <a:t>The Academic Word List is divided into 10 groups according to frequency. The most frequent words are in group 1. Let’s have a look at some of them: </a:t>
            </a:r>
          </a:p>
          <a:p>
            <a:pPr marL="0" indent="0">
              <a:buNone/>
            </a:pPr>
            <a:endParaRPr lang="en-US" sz="2400" dirty="0"/>
          </a:p>
          <a:p>
            <a:pPr marL="0" indent="0">
              <a:buNone/>
            </a:pPr>
            <a:endParaRPr lang="en-US" sz="2400" dirty="0"/>
          </a:p>
          <a:p>
            <a:pPr marL="0" indent="0">
              <a:buNone/>
            </a:pPr>
            <a:endParaRPr lang="en-US" sz="1000" dirty="0"/>
          </a:p>
        </p:txBody>
      </p:sp>
      <p:graphicFrame>
        <p:nvGraphicFramePr>
          <p:cNvPr id="2" name="Table 2">
            <a:extLst>
              <a:ext uri="{FF2B5EF4-FFF2-40B4-BE49-F238E27FC236}">
                <a16:creationId xmlns:a16="http://schemas.microsoft.com/office/drawing/2014/main" id="{86505B8A-302D-4D69-BECE-DB9FE4D95B6F}"/>
              </a:ext>
            </a:extLst>
          </p:cNvPr>
          <p:cNvGraphicFramePr>
            <a:graphicFrameLocks noGrp="1"/>
          </p:cNvGraphicFramePr>
          <p:nvPr>
            <p:extLst>
              <p:ext uri="{D42A27DB-BD31-4B8C-83A1-F6EECF244321}">
                <p14:modId xmlns:p14="http://schemas.microsoft.com/office/powerpoint/2010/main" val="3502240185"/>
              </p:ext>
            </p:extLst>
          </p:nvPr>
        </p:nvGraphicFramePr>
        <p:xfrm>
          <a:off x="359024" y="2132856"/>
          <a:ext cx="8533456" cy="2966720"/>
        </p:xfrm>
        <a:graphic>
          <a:graphicData uri="http://schemas.openxmlformats.org/drawingml/2006/table">
            <a:tbl>
              <a:tblPr firstRow="1" bandRow="1">
                <a:tableStyleId>{5C22544A-7EE6-4342-B048-85BDC9FD1C3A}</a:tableStyleId>
              </a:tblPr>
              <a:tblGrid>
                <a:gridCol w="1908720">
                  <a:extLst>
                    <a:ext uri="{9D8B030D-6E8A-4147-A177-3AD203B41FA5}">
                      <a16:colId xmlns:a16="http://schemas.microsoft.com/office/drawing/2014/main" val="3538091607"/>
                    </a:ext>
                  </a:extLst>
                </a:gridCol>
                <a:gridCol w="6624736">
                  <a:extLst>
                    <a:ext uri="{9D8B030D-6E8A-4147-A177-3AD203B41FA5}">
                      <a16:colId xmlns:a16="http://schemas.microsoft.com/office/drawing/2014/main" val="4270726708"/>
                    </a:ext>
                  </a:extLst>
                </a:gridCol>
              </a:tblGrid>
              <a:tr h="370840">
                <a:tc>
                  <a:txBody>
                    <a:bodyPr/>
                    <a:lstStyle/>
                    <a:p>
                      <a:pPr algn="ctr"/>
                      <a:r>
                        <a:rPr lang="en-US" dirty="0"/>
                        <a:t>WORD</a:t>
                      </a:r>
                      <a:endParaRPr lang="en-GB" dirty="0"/>
                    </a:p>
                  </a:txBody>
                  <a:tcPr/>
                </a:tc>
                <a:tc>
                  <a:txBody>
                    <a:bodyPr/>
                    <a:lstStyle/>
                    <a:p>
                      <a:pPr algn="ctr"/>
                      <a:r>
                        <a:rPr lang="en-US" dirty="0"/>
                        <a:t>DEFINITION</a:t>
                      </a:r>
                      <a:endParaRPr lang="en-GB" dirty="0"/>
                    </a:p>
                  </a:txBody>
                  <a:tcPr/>
                </a:tc>
                <a:extLst>
                  <a:ext uri="{0D108BD9-81ED-4DB2-BD59-A6C34878D82A}">
                    <a16:rowId xmlns:a16="http://schemas.microsoft.com/office/drawing/2014/main" val="2373265598"/>
                  </a:ext>
                </a:extLst>
              </a:tr>
              <a:tr h="370840">
                <a:tc>
                  <a:txBody>
                    <a:bodyPr/>
                    <a:lstStyle/>
                    <a:p>
                      <a:r>
                        <a:rPr lang="en-GB" sz="1800" b="1" i="0" kern="1200" dirty="0">
                          <a:solidFill>
                            <a:schemeClr val="dk1"/>
                          </a:solidFill>
                          <a:effectLst/>
                          <a:latin typeface="+mn-lt"/>
                          <a:ea typeface="+mn-ea"/>
                          <a:cs typeface="+mn-cs"/>
                        </a:rPr>
                        <a:t>analyse</a:t>
                      </a:r>
                      <a:r>
                        <a:rPr lang="en-GB" sz="1800" b="0" i="0" kern="1200" dirty="0">
                          <a:solidFill>
                            <a:schemeClr val="dk1"/>
                          </a:solidFill>
                          <a:effectLst/>
                          <a:latin typeface="+mn-lt"/>
                          <a:ea typeface="+mn-ea"/>
                          <a:cs typeface="+mn-cs"/>
                        </a:rPr>
                        <a:t>, verb</a:t>
                      </a:r>
                      <a:endParaRPr lang="en-GB" dirty="0"/>
                    </a:p>
                  </a:txBody>
                  <a:tcPr/>
                </a:tc>
                <a:tc>
                  <a:txBody>
                    <a:bodyPr/>
                    <a:lstStyle/>
                    <a:p>
                      <a:endParaRPr lang="en-GB"/>
                    </a:p>
                  </a:txBody>
                  <a:tcPr/>
                </a:tc>
                <a:extLst>
                  <a:ext uri="{0D108BD9-81ED-4DB2-BD59-A6C34878D82A}">
                    <a16:rowId xmlns:a16="http://schemas.microsoft.com/office/drawing/2014/main" val="1392873832"/>
                  </a:ext>
                </a:extLst>
              </a:tr>
              <a:tr h="370840">
                <a:tc>
                  <a:txBody>
                    <a:bodyPr/>
                    <a:lstStyle/>
                    <a:p>
                      <a:r>
                        <a:rPr lang="en-GB" sz="1800" b="1" i="0" kern="1200" dirty="0">
                          <a:solidFill>
                            <a:schemeClr val="dk1"/>
                          </a:solidFill>
                          <a:effectLst/>
                          <a:latin typeface="+mn-lt"/>
                          <a:ea typeface="+mn-ea"/>
                          <a:cs typeface="+mn-cs"/>
                        </a:rPr>
                        <a:t>approach</a:t>
                      </a:r>
                      <a:r>
                        <a:rPr lang="en-GB" sz="1800" b="0" i="0" kern="1200" dirty="0">
                          <a:solidFill>
                            <a:schemeClr val="dk1"/>
                          </a:solidFill>
                          <a:effectLst/>
                          <a:latin typeface="+mn-lt"/>
                          <a:ea typeface="+mn-ea"/>
                          <a:cs typeface="+mn-cs"/>
                        </a:rPr>
                        <a:t>, verb</a:t>
                      </a:r>
                      <a:endParaRPr lang="en-GB" dirty="0"/>
                    </a:p>
                  </a:txBody>
                  <a:tcPr/>
                </a:tc>
                <a:tc>
                  <a:txBody>
                    <a:bodyPr/>
                    <a:lstStyle/>
                    <a:p>
                      <a:endParaRPr lang="en-GB"/>
                    </a:p>
                  </a:txBody>
                  <a:tcPr/>
                </a:tc>
                <a:extLst>
                  <a:ext uri="{0D108BD9-81ED-4DB2-BD59-A6C34878D82A}">
                    <a16:rowId xmlns:a16="http://schemas.microsoft.com/office/drawing/2014/main" val="2366081945"/>
                  </a:ext>
                </a:extLst>
              </a:tr>
              <a:tr h="370840">
                <a:tc>
                  <a:txBody>
                    <a:bodyPr/>
                    <a:lstStyle/>
                    <a:p>
                      <a:r>
                        <a:rPr lang="en-GB" sz="1800" b="1" i="0" kern="1200" dirty="0">
                          <a:solidFill>
                            <a:schemeClr val="dk1"/>
                          </a:solidFill>
                          <a:effectLst/>
                          <a:latin typeface="+mn-lt"/>
                          <a:ea typeface="+mn-ea"/>
                          <a:cs typeface="+mn-cs"/>
                        </a:rPr>
                        <a:t>approach</a:t>
                      </a:r>
                      <a:r>
                        <a:rPr lang="en-GB" sz="1800" b="0" i="0" kern="1200" dirty="0">
                          <a:solidFill>
                            <a:schemeClr val="dk1"/>
                          </a:solidFill>
                          <a:effectLst/>
                          <a:latin typeface="+mn-lt"/>
                          <a:ea typeface="+mn-ea"/>
                          <a:cs typeface="+mn-cs"/>
                        </a:rPr>
                        <a:t>, noun</a:t>
                      </a:r>
                      <a:endParaRPr lang="en-GB" dirty="0"/>
                    </a:p>
                  </a:txBody>
                  <a:tcPr/>
                </a:tc>
                <a:tc>
                  <a:txBody>
                    <a:bodyPr/>
                    <a:lstStyle/>
                    <a:p>
                      <a:endParaRPr lang="en-GB"/>
                    </a:p>
                  </a:txBody>
                  <a:tcPr/>
                </a:tc>
                <a:extLst>
                  <a:ext uri="{0D108BD9-81ED-4DB2-BD59-A6C34878D82A}">
                    <a16:rowId xmlns:a16="http://schemas.microsoft.com/office/drawing/2014/main" val="1574860037"/>
                  </a:ext>
                </a:extLst>
              </a:tr>
              <a:tr h="370840">
                <a:tc>
                  <a:txBody>
                    <a:bodyPr/>
                    <a:lstStyle/>
                    <a:p>
                      <a:r>
                        <a:rPr lang="en-GB" sz="1800" b="1" i="0" kern="1200" dirty="0">
                          <a:solidFill>
                            <a:schemeClr val="dk1"/>
                          </a:solidFill>
                          <a:effectLst/>
                          <a:latin typeface="+mn-lt"/>
                          <a:ea typeface="+mn-ea"/>
                          <a:cs typeface="+mn-cs"/>
                        </a:rPr>
                        <a:t>area</a:t>
                      </a:r>
                      <a:r>
                        <a:rPr lang="en-GB" sz="1800" b="0" i="0" kern="1200" dirty="0">
                          <a:solidFill>
                            <a:schemeClr val="dk1"/>
                          </a:solidFill>
                          <a:effectLst/>
                          <a:latin typeface="+mn-lt"/>
                          <a:ea typeface="+mn-ea"/>
                          <a:cs typeface="+mn-cs"/>
                        </a:rPr>
                        <a:t>, noun</a:t>
                      </a:r>
                      <a:endParaRPr lang="en-GB" dirty="0"/>
                    </a:p>
                  </a:txBody>
                  <a:tcPr/>
                </a:tc>
                <a:tc>
                  <a:txBody>
                    <a:bodyPr/>
                    <a:lstStyle/>
                    <a:p>
                      <a:endParaRPr lang="en-GB"/>
                    </a:p>
                  </a:txBody>
                  <a:tcPr/>
                </a:tc>
                <a:extLst>
                  <a:ext uri="{0D108BD9-81ED-4DB2-BD59-A6C34878D82A}">
                    <a16:rowId xmlns:a16="http://schemas.microsoft.com/office/drawing/2014/main" val="2947043925"/>
                  </a:ext>
                </a:extLst>
              </a:tr>
              <a:tr h="370840">
                <a:tc>
                  <a:txBody>
                    <a:bodyPr/>
                    <a:lstStyle/>
                    <a:p>
                      <a:r>
                        <a:rPr lang="en-GB" sz="1800" b="1" i="0" kern="1200" dirty="0">
                          <a:solidFill>
                            <a:schemeClr val="dk1"/>
                          </a:solidFill>
                          <a:effectLst/>
                          <a:latin typeface="+mn-lt"/>
                          <a:ea typeface="+mn-ea"/>
                          <a:cs typeface="+mn-cs"/>
                        </a:rPr>
                        <a:t>assess</a:t>
                      </a:r>
                      <a:r>
                        <a:rPr lang="en-GB" sz="1800" b="0" i="0" kern="1200" dirty="0">
                          <a:solidFill>
                            <a:schemeClr val="dk1"/>
                          </a:solidFill>
                          <a:effectLst/>
                          <a:latin typeface="+mn-lt"/>
                          <a:ea typeface="+mn-ea"/>
                          <a:cs typeface="+mn-cs"/>
                        </a:rPr>
                        <a:t>, verb</a:t>
                      </a:r>
                      <a:endParaRPr lang="en-GB" dirty="0"/>
                    </a:p>
                  </a:txBody>
                  <a:tcPr/>
                </a:tc>
                <a:tc>
                  <a:txBody>
                    <a:bodyPr/>
                    <a:lstStyle/>
                    <a:p>
                      <a:endParaRPr lang="en-GB"/>
                    </a:p>
                  </a:txBody>
                  <a:tcPr/>
                </a:tc>
                <a:extLst>
                  <a:ext uri="{0D108BD9-81ED-4DB2-BD59-A6C34878D82A}">
                    <a16:rowId xmlns:a16="http://schemas.microsoft.com/office/drawing/2014/main" val="2477232100"/>
                  </a:ext>
                </a:extLst>
              </a:tr>
              <a:tr h="370840">
                <a:tc>
                  <a:txBody>
                    <a:bodyPr/>
                    <a:lstStyle/>
                    <a:p>
                      <a:r>
                        <a:rPr lang="en-GB" sz="1800" b="1" i="0" kern="1200" dirty="0">
                          <a:solidFill>
                            <a:schemeClr val="dk1"/>
                          </a:solidFill>
                          <a:effectLst/>
                          <a:latin typeface="+mn-lt"/>
                          <a:ea typeface="+mn-ea"/>
                          <a:cs typeface="+mn-cs"/>
                        </a:rPr>
                        <a:t>assume</a:t>
                      </a:r>
                      <a:r>
                        <a:rPr lang="en-GB" sz="1800" b="0" i="0" kern="1200" dirty="0">
                          <a:solidFill>
                            <a:schemeClr val="dk1"/>
                          </a:solidFill>
                          <a:effectLst/>
                          <a:latin typeface="+mn-lt"/>
                          <a:ea typeface="+mn-ea"/>
                          <a:cs typeface="+mn-cs"/>
                        </a:rPr>
                        <a:t>, verb</a:t>
                      </a:r>
                      <a:endParaRPr lang="en-GB" dirty="0"/>
                    </a:p>
                  </a:txBody>
                  <a:tcPr/>
                </a:tc>
                <a:tc>
                  <a:txBody>
                    <a:bodyPr/>
                    <a:lstStyle/>
                    <a:p>
                      <a:endParaRPr lang="en-GB"/>
                    </a:p>
                  </a:txBody>
                  <a:tcPr/>
                </a:tc>
                <a:extLst>
                  <a:ext uri="{0D108BD9-81ED-4DB2-BD59-A6C34878D82A}">
                    <a16:rowId xmlns:a16="http://schemas.microsoft.com/office/drawing/2014/main" val="2308083662"/>
                  </a:ext>
                </a:extLst>
              </a:tr>
              <a:tr h="370840">
                <a:tc>
                  <a:txBody>
                    <a:bodyPr/>
                    <a:lstStyle/>
                    <a:p>
                      <a:r>
                        <a:rPr lang="en-GB" sz="1800" b="1" i="0" kern="1200" dirty="0">
                          <a:solidFill>
                            <a:schemeClr val="dk1"/>
                          </a:solidFill>
                          <a:effectLst/>
                          <a:latin typeface="+mn-lt"/>
                          <a:ea typeface="+mn-ea"/>
                          <a:cs typeface="+mn-cs"/>
                        </a:rPr>
                        <a:t>authority</a:t>
                      </a:r>
                      <a:r>
                        <a:rPr lang="en-GB" sz="1800" b="0" i="0" kern="1200" dirty="0">
                          <a:solidFill>
                            <a:schemeClr val="dk1"/>
                          </a:solidFill>
                          <a:effectLst/>
                          <a:latin typeface="+mn-lt"/>
                          <a:ea typeface="+mn-ea"/>
                          <a:cs typeface="+mn-cs"/>
                        </a:rPr>
                        <a:t>, noun</a:t>
                      </a:r>
                      <a:endParaRPr lang="en-GB" dirty="0"/>
                    </a:p>
                  </a:txBody>
                  <a:tcPr/>
                </a:tc>
                <a:tc>
                  <a:txBody>
                    <a:bodyPr/>
                    <a:lstStyle/>
                    <a:p>
                      <a:endParaRPr lang="en-GB" dirty="0"/>
                    </a:p>
                  </a:txBody>
                  <a:tcPr/>
                </a:tc>
                <a:extLst>
                  <a:ext uri="{0D108BD9-81ED-4DB2-BD59-A6C34878D82A}">
                    <a16:rowId xmlns:a16="http://schemas.microsoft.com/office/drawing/2014/main" val="3441553949"/>
                  </a:ext>
                </a:extLst>
              </a:tr>
            </a:tbl>
          </a:graphicData>
        </a:graphic>
      </p:graphicFrame>
      <p:sp>
        <p:nvSpPr>
          <p:cNvPr id="6" name="TextBox 5">
            <a:extLst>
              <a:ext uri="{FF2B5EF4-FFF2-40B4-BE49-F238E27FC236}">
                <a16:creationId xmlns:a16="http://schemas.microsoft.com/office/drawing/2014/main" id="{2796C5B6-C233-4707-B06D-5AB72D4CE6ED}"/>
              </a:ext>
            </a:extLst>
          </p:cNvPr>
          <p:cNvSpPr txBox="1"/>
          <p:nvPr/>
        </p:nvSpPr>
        <p:spPr>
          <a:xfrm>
            <a:off x="4355976" y="5445224"/>
            <a:ext cx="6912768" cy="261610"/>
          </a:xfrm>
          <a:prstGeom prst="rect">
            <a:avLst/>
          </a:prstGeom>
          <a:noFill/>
        </p:spPr>
        <p:txBody>
          <a:bodyPr wrap="square" rtlCol="0">
            <a:spAutoFit/>
          </a:bodyPr>
          <a:lstStyle/>
          <a:p>
            <a:r>
              <a:rPr lang="en-US" sz="1100" i="1" dirty="0"/>
              <a:t>https://www.examenglish.com/vocabulary/academic_word_list_group1.htm</a:t>
            </a:r>
            <a:endParaRPr lang="en-GB" dirty="0"/>
          </a:p>
        </p:txBody>
      </p:sp>
    </p:spTree>
    <p:extLst>
      <p:ext uri="{BB962C8B-B14F-4D97-AF65-F5344CB8AC3E}">
        <p14:creationId xmlns:p14="http://schemas.microsoft.com/office/powerpoint/2010/main" val="35237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Academic Word List: Group 1 </a:t>
            </a:r>
            <a:endParaRPr lang="en-GB" altLang="en-US" sz="3600" b="1" dirty="0"/>
          </a:p>
        </p:txBody>
      </p:sp>
      <p:sp>
        <p:nvSpPr>
          <p:cNvPr id="13315" name="Rectangle 3"/>
          <p:cNvSpPr>
            <a:spLocks noGrp="1" noChangeArrowheads="1"/>
          </p:cNvSpPr>
          <p:nvPr>
            <p:ph type="body" idx="1"/>
          </p:nvPr>
        </p:nvSpPr>
        <p:spPr>
          <a:xfrm>
            <a:off x="359024" y="908720"/>
            <a:ext cx="8605464" cy="4608512"/>
          </a:xfrm>
        </p:spPr>
        <p:txBody>
          <a:bodyPr/>
          <a:lstStyle/>
          <a:p>
            <a:pPr marL="0" indent="0">
              <a:buNone/>
            </a:pPr>
            <a:r>
              <a:rPr lang="en-US" sz="2400" dirty="0"/>
              <a:t>The Academic Word List is divided into 10 groups according to frequency. The most frequent words are in group 1. Let’s have a look at some of them: </a:t>
            </a:r>
          </a:p>
          <a:p>
            <a:pPr marL="0" indent="0">
              <a:buNone/>
            </a:pPr>
            <a:endParaRPr lang="en-US" sz="2400" dirty="0"/>
          </a:p>
          <a:p>
            <a:pPr marL="0" indent="0">
              <a:buNone/>
            </a:pPr>
            <a:endParaRPr lang="en-US" sz="2400" dirty="0"/>
          </a:p>
          <a:p>
            <a:pPr marL="0" indent="0">
              <a:buNone/>
            </a:pPr>
            <a:endParaRPr lang="en-US" sz="1000" dirty="0"/>
          </a:p>
        </p:txBody>
      </p:sp>
      <p:sp>
        <p:nvSpPr>
          <p:cNvPr id="4" name="TextBox 3">
            <a:extLst>
              <a:ext uri="{FF2B5EF4-FFF2-40B4-BE49-F238E27FC236}">
                <a16:creationId xmlns:a16="http://schemas.microsoft.com/office/drawing/2014/main" id="{33784DD7-6781-496C-9253-51D202A70FF2}"/>
              </a:ext>
            </a:extLst>
          </p:cNvPr>
          <p:cNvSpPr txBox="1"/>
          <p:nvPr/>
        </p:nvSpPr>
        <p:spPr>
          <a:xfrm>
            <a:off x="4355976" y="5517232"/>
            <a:ext cx="6912768" cy="261610"/>
          </a:xfrm>
          <a:prstGeom prst="rect">
            <a:avLst/>
          </a:prstGeom>
          <a:noFill/>
        </p:spPr>
        <p:txBody>
          <a:bodyPr wrap="square" rtlCol="0">
            <a:spAutoFit/>
          </a:bodyPr>
          <a:lstStyle/>
          <a:p>
            <a:r>
              <a:rPr lang="en-US" sz="1100" i="1" dirty="0"/>
              <a:t>https://www.examenglish.com/vocabulary/academic_word_list_group1.htm</a:t>
            </a:r>
            <a:endParaRPr lang="en-GB" dirty="0"/>
          </a:p>
        </p:txBody>
      </p:sp>
      <p:graphicFrame>
        <p:nvGraphicFramePr>
          <p:cNvPr id="2" name="Table 2">
            <a:extLst>
              <a:ext uri="{FF2B5EF4-FFF2-40B4-BE49-F238E27FC236}">
                <a16:creationId xmlns:a16="http://schemas.microsoft.com/office/drawing/2014/main" id="{86505B8A-302D-4D69-BECE-DB9FE4D95B6F}"/>
              </a:ext>
            </a:extLst>
          </p:cNvPr>
          <p:cNvGraphicFramePr>
            <a:graphicFrameLocks noGrp="1"/>
          </p:cNvGraphicFramePr>
          <p:nvPr>
            <p:extLst>
              <p:ext uri="{D42A27DB-BD31-4B8C-83A1-F6EECF244321}">
                <p14:modId xmlns:p14="http://schemas.microsoft.com/office/powerpoint/2010/main" val="1028980553"/>
              </p:ext>
            </p:extLst>
          </p:nvPr>
        </p:nvGraphicFramePr>
        <p:xfrm>
          <a:off x="359024" y="2132856"/>
          <a:ext cx="8533456" cy="3408680"/>
        </p:xfrm>
        <a:graphic>
          <a:graphicData uri="http://schemas.openxmlformats.org/drawingml/2006/table">
            <a:tbl>
              <a:tblPr firstRow="1" bandRow="1">
                <a:tableStyleId>{5C22544A-7EE6-4342-B048-85BDC9FD1C3A}</a:tableStyleId>
              </a:tblPr>
              <a:tblGrid>
                <a:gridCol w="1908720">
                  <a:extLst>
                    <a:ext uri="{9D8B030D-6E8A-4147-A177-3AD203B41FA5}">
                      <a16:colId xmlns:a16="http://schemas.microsoft.com/office/drawing/2014/main" val="3538091607"/>
                    </a:ext>
                  </a:extLst>
                </a:gridCol>
                <a:gridCol w="6624736">
                  <a:extLst>
                    <a:ext uri="{9D8B030D-6E8A-4147-A177-3AD203B41FA5}">
                      <a16:colId xmlns:a16="http://schemas.microsoft.com/office/drawing/2014/main" val="4270726708"/>
                    </a:ext>
                  </a:extLst>
                </a:gridCol>
              </a:tblGrid>
              <a:tr h="370840">
                <a:tc>
                  <a:txBody>
                    <a:bodyPr/>
                    <a:lstStyle/>
                    <a:p>
                      <a:pPr algn="ctr"/>
                      <a:r>
                        <a:rPr lang="en-US" dirty="0"/>
                        <a:t>WORD</a:t>
                      </a:r>
                      <a:endParaRPr lang="en-GB" dirty="0"/>
                    </a:p>
                  </a:txBody>
                  <a:tcPr/>
                </a:tc>
                <a:tc>
                  <a:txBody>
                    <a:bodyPr/>
                    <a:lstStyle/>
                    <a:p>
                      <a:pPr algn="ctr"/>
                      <a:r>
                        <a:rPr lang="en-US" dirty="0"/>
                        <a:t>DEFINITION</a:t>
                      </a:r>
                      <a:endParaRPr lang="en-GB" dirty="0"/>
                    </a:p>
                  </a:txBody>
                  <a:tcPr/>
                </a:tc>
                <a:extLst>
                  <a:ext uri="{0D108BD9-81ED-4DB2-BD59-A6C34878D82A}">
                    <a16:rowId xmlns:a16="http://schemas.microsoft.com/office/drawing/2014/main" val="2373265598"/>
                  </a:ext>
                </a:extLst>
              </a:tr>
              <a:tr h="370840">
                <a:tc>
                  <a:txBody>
                    <a:bodyPr/>
                    <a:lstStyle/>
                    <a:p>
                      <a:r>
                        <a:rPr lang="en-GB" sz="1800" b="1" i="0" kern="1200" dirty="0">
                          <a:solidFill>
                            <a:schemeClr val="dk1"/>
                          </a:solidFill>
                          <a:effectLst/>
                          <a:latin typeface="+mn-lt"/>
                          <a:ea typeface="+mn-ea"/>
                          <a:cs typeface="+mn-cs"/>
                        </a:rPr>
                        <a:t>analyse</a:t>
                      </a:r>
                      <a:r>
                        <a:rPr lang="en-GB" sz="1800" b="0" i="0" kern="1200" dirty="0">
                          <a:solidFill>
                            <a:schemeClr val="dk1"/>
                          </a:solidFill>
                          <a:effectLst/>
                          <a:latin typeface="+mn-lt"/>
                          <a:ea typeface="+mn-ea"/>
                          <a:cs typeface="+mn-cs"/>
                        </a:rPr>
                        <a:t>, verb</a:t>
                      </a:r>
                      <a:endParaRPr lang="en-GB" dirty="0"/>
                    </a:p>
                  </a:txBody>
                  <a:tcPr/>
                </a:tc>
                <a:tc>
                  <a:txBody>
                    <a:bodyPr/>
                    <a:lstStyle/>
                    <a:p>
                      <a:r>
                        <a:rPr lang="en-US" sz="1400" b="0" i="0" kern="1200" dirty="0">
                          <a:solidFill>
                            <a:schemeClr val="dk1"/>
                          </a:solidFill>
                          <a:effectLst/>
                          <a:latin typeface="+mn-lt"/>
                          <a:ea typeface="+mn-ea"/>
                          <a:cs typeface="+mn-cs"/>
                        </a:rPr>
                        <a:t>consider in detail and subject to an analysis in order to discover essential features or meaning, break down into components or essential features…</a:t>
                      </a:r>
                      <a:endParaRPr lang="en-GB" sz="1400" dirty="0"/>
                    </a:p>
                  </a:txBody>
                  <a:tcPr/>
                </a:tc>
                <a:extLst>
                  <a:ext uri="{0D108BD9-81ED-4DB2-BD59-A6C34878D82A}">
                    <a16:rowId xmlns:a16="http://schemas.microsoft.com/office/drawing/2014/main" val="1392873832"/>
                  </a:ext>
                </a:extLst>
              </a:tr>
              <a:tr h="370840">
                <a:tc>
                  <a:txBody>
                    <a:bodyPr/>
                    <a:lstStyle/>
                    <a:p>
                      <a:r>
                        <a:rPr lang="en-GB" sz="1800" b="1" i="0" kern="1200" dirty="0">
                          <a:solidFill>
                            <a:schemeClr val="dk1"/>
                          </a:solidFill>
                          <a:effectLst/>
                          <a:latin typeface="+mn-lt"/>
                          <a:ea typeface="+mn-ea"/>
                          <a:cs typeface="+mn-cs"/>
                        </a:rPr>
                        <a:t>approach</a:t>
                      </a:r>
                      <a:r>
                        <a:rPr lang="en-GB" sz="1800" b="0" i="0" kern="1200" dirty="0">
                          <a:solidFill>
                            <a:schemeClr val="dk1"/>
                          </a:solidFill>
                          <a:effectLst/>
                          <a:latin typeface="+mn-lt"/>
                          <a:ea typeface="+mn-ea"/>
                          <a:cs typeface="+mn-cs"/>
                        </a:rPr>
                        <a:t>, verb</a:t>
                      </a:r>
                      <a:endParaRPr lang="en-GB" dirty="0"/>
                    </a:p>
                  </a:txBody>
                  <a:tcPr/>
                </a:tc>
                <a:tc>
                  <a:txBody>
                    <a:bodyPr/>
                    <a:lstStyle/>
                    <a:p>
                      <a:r>
                        <a:rPr lang="en-US" sz="1400" b="0" i="0" kern="1200" dirty="0">
                          <a:solidFill>
                            <a:schemeClr val="dk1"/>
                          </a:solidFill>
                          <a:effectLst/>
                          <a:latin typeface="+mn-lt"/>
                          <a:ea typeface="+mn-ea"/>
                          <a:cs typeface="+mn-cs"/>
                        </a:rPr>
                        <a:t>move towards (a destination), come near or verge on, resemble, come nearer in quality, or character, begin to deal with…</a:t>
                      </a:r>
                      <a:endParaRPr lang="en-GB" dirty="0"/>
                    </a:p>
                  </a:txBody>
                  <a:tcPr/>
                </a:tc>
                <a:extLst>
                  <a:ext uri="{0D108BD9-81ED-4DB2-BD59-A6C34878D82A}">
                    <a16:rowId xmlns:a16="http://schemas.microsoft.com/office/drawing/2014/main" val="2366081945"/>
                  </a:ext>
                </a:extLst>
              </a:tr>
              <a:tr h="370840">
                <a:tc>
                  <a:txBody>
                    <a:bodyPr/>
                    <a:lstStyle/>
                    <a:p>
                      <a:r>
                        <a:rPr lang="en-GB" sz="1800" b="1" i="0" kern="1200" dirty="0">
                          <a:solidFill>
                            <a:schemeClr val="dk1"/>
                          </a:solidFill>
                          <a:effectLst/>
                          <a:latin typeface="+mn-lt"/>
                          <a:ea typeface="+mn-ea"/>
                          <a:cs typeface="+mn-cs"/>
                        </a:rPr>
                        <a:t>approach</a:t>
                      </a:r>
                      <a:r>
                        <a:rPr lang="en-GB" sz="1800" b="0" i="0" kern="1200" dirty="0">
                          <a:solidFill>
                            <a:schemeClr val="dk1"/>
                          </a:solidFill>
                          <a:effectLst/>
                          <a:latin typeface="+mn-lt"/>
                          <a:ea typeface="+mn-ea"/>
                          <a:cs typeface="+mn-cs"/>
                        </a:rPr>
                        <a:t>, noun</a:t>
                      </a:r>
                      <a:endParaRPr lang="en-GB" dirty="0"/>
                    </a:p>
                  </a:txBody>
                  <a:tcPr/>
                </a:tc>
                <a:tc>
                  <a:txBody>
                    <a:bodyPr/>
                    <a:lstStyle/>
                    <a:p>
                      <a:r>
                        <a:rPr lang="en-US" sz="1600" b="0" i="0" kern="1200" dirty="0">
                          <a:solidFill>
                            <a:schemeClr val="dk1"/>
                          </a:solidFill>
                          <a:effectLst/>
                          <a:latin typeface="+mn-lt"/>
                          <a:ea typeface="+mn-ea"/>
                          <a:cs typeface="+mn-cs"/>
                        </a:rPr>
                        <a:t>ideas or actions intended to deal with a problem or situation</a:t>
                      </a:r>
                      <a:endParaRPr lang="en-GB" sz="1600" dirty="0"/>
                    </a:p>
                  </a:txBody>
                  <a:tcPr/>
                </a:tc>
                <a:extLst>
                  <a:ext uri="{0D108BD9-81ED-4DB2-BD59-A6C34878D82A}">
                    <a16:rowId xmlns:a16="http://schemas.microsoft.com/office/drawing/2014/main" val="1574860037"/>
                  </a:ext>
                </a:extLst>
              </a:tr>
              <a:tr h="370840">
                <a:tc>
                  <a:txBody>
                    <a:bodyPr/>
                    <a:lstStyle/>
                    <a:p>
                      <a:r>
                        <a:rPr lang="en-GB" sz="1800" b="1" i="0" kern="1200" dirty="0">
                          <a:solidFill>
                            <a:schemeClr val="dk1"/>
                          </a:solidFill>
                          <a:effectLst/>
                          <a:latin typeface="+mn-lt"/>
                          <a:ea typeface="+mn-ea"/>
                          <a:cs typeface="+mn-cs"/>
                        </a:rPr>
                        <a:t>area</a:t>
                      </a:r>
                      <a:r>
                        <a:rPr lang="en-GB" sz="1800" b="0" i="0" kern="1200" dirty="0">
                          <a:solidFill>
                            <a:schemeClr val="dk1"/>
                          </a:solidFill>
                          <a:effectLst/>
                          <a:latin typeface="+mn-lt"/>
                          <a:ea typeface="+mn-ea"/>
                          <a:cs typeface="+mn-cs"/>
                        </a:rPr>
                        <a:t>, noun</a:t>
                      </a:r>
                      <a:endParaRPr lang="en-GB" dirty="0"/>
                    </a:p>
                  </a:txBody>
                  <a:tcPr/>
                </a:tc>
                <a:tc>
                  <a:txBody>
                    <a:bodyPr/>
                    <a:lstStyle/>
                    <a:p>
                      <a:r>
                        <a:rPr lang="en-US" sz="1600" b="0" i="0" kern="1200" dirty="0">
                          <a:solidFill>
                            <a:schemeClr val="dk1"/>
                          </a:solidFill>
                          <a:effectLst/>
                          <a:latin typeface="+mn-lt"/>
                          <a:ea typeface="+mn-ea"/>
                          <a:cs typeface="+mn-cs"/>
                        </a:rPr>
                        <a:t>a particular geographical region of indefinite boundary</a:t>
                      </a:r>
                      <a:endParaRPr lang="en-GB" sz="1600" dirty="0"/>
                    </a:p>
                  </a:txBody>
                  <a:tcPr/>
                </a:tc>
                <a:extLst>
                  <a:ext uri="{0D108BD9-81ED-4DB2-BD59-A6C34878D82A}">
                    <a16:rowId xmlns:a16="http://schemas.microsoft.com/office/drawing/2014/main" val="2947043925"/>
                  </a:ext>
                </a:extLst>
              </a:tr>
              <a:tr h="370840">
                <a:tc>
                  <a:txBody>
                    <a:bodyPr/>
                    <a:lstStyle/>
                    <a:p>
                      <a:r>
                        <a:rPr lang="en-GB" sz="1800" b="1" i="0" kern="1200" dirty="0">
                          <a:solidFill>
                            <a:schemeClr val="dk1"/>
                          </a:solidFill>
                          <a:effectLst/>
                          <a:latin typeface="+mn-lt"/>
                          <a:ea typeface="+mn-ea"/>
                          <a:cs typeface="+mn-cs"/>
                        </a:rPr>
                        <a:t>assess</a:t>
                      </a:r>
                      <a:r>
                        <a:rPr lang="en-GB" sz="1800" b="0" i="0" kern="1200" dirty="0">
                          <a:solidFill>
                            <a:schemeClr val="dk1"/>
                          </a:solidFill>
                          <a:effectLst/>
                          <a:latin typeface="+mn-lt"/>
                          <a:ea typeface="+mn-ea"/>
                          <a:cs typeface="+mn-cs"/>
                        </a:rPr>
                        <a:t>, verb</a:t>
                      </a:r>
                      <a:endParaRPr lang="en-GB" dirty="0"/>
                    </a:p>
                  </a:txBody>
                  <a:tcPr/>
                </a:tc>
                <a:tc>
                  <a:txBody>
                    <a:bodyPr/>
                    <a:lstStyle/>
                    <a:p>
                      <a:r>
                        <a:rPr lang="en-US" sz="1600" b="0" i="0" kern="1200" dirty="0">
                          <a:solidFill>
                            <a:schemeClr val="dk1"/>
                          </a:solidFill>
                          <a:effectLst/>
                          <a:latin typeface="+mn-lt"/>
                          <a:ea typeface="+mn-ea"/>
                          <a:cs typeface="+mn-cs"/>
                        </a:rPr>
                        <a:t>evaluate or estimate the nature, quality, ability, extent, or significance of</a:t>
                      </a:r>
                      <a:endParaRPr lang="en-GB" sz="1600" dirty="0"/>
                    </a:p>
                  </a:txBody>
                  <a:tcPr/>
                </a:tc>
                <a:extLst>
                  <a:ext uri="{0D108BD9-81ED-4DB2-BD59-A6C34878D82A}">
                    <a16:rowId xmlns:a16="http://schemas.microsoft.com/office/drawing/2014/main" val="2477232100"/>
                  </a:ext>
                </a:extLst>
              </a:tr>
              <a:tr h="370840">
                <a:tc>
                  <a:txBody>
                    <a:bodyPr/>
                    <a:lstStyle/>
                    <a:p>
                      <a:r>
                        <a:rPr lang="en-GB" sz="1800" b="1" i="0" kern="1200" dirty="0">
                          <a:solidFill>
                            <a:schemeClr val="dk1"/>
                          </a:solidFill>
                          <a:effectLst/>
                          <a:latin typeface="+mn-lt"/>
                          <a:ea typeface="+mn-ea"/>
                          <a:cs typeface="+mn-cs"/>
                        </a:rPr>
                        <a:t>assume</a:t>
                      </a:r>
                      <a:r>
                        <a:rPr lang="en-GB" sz="1800" b="0" i="0" kern="1200" dirty="0">
                          <a:solidFill>
                            <a:schemeClr val="dk1"/>
                          </a:solidFill>
                          <a:effectLst/>
                          <a:latin typeface="+mn-lt"/>
                          <a:ea typeface="+mn-ea"/>
                          <a:cs typeface="+mn-cs"/>
                        </a:rPr>
                        <a:t>, verb</a:t>
                      </a:r>
                      <a:endParaRPr lang="en-GB" dirty="0"/>
                    </a:p>
                  </a:txBody>
                  <a:tcPr/>
                </a:tc>
                <a:tc>
                  <a:txBody>
                    <a:bodyPr/>
                    <a:lstStyle/>
                    <a:p>
                      <a:r>
                        <a:rPr lang="en-US" sz="1600" dirty="0"/>
                        <a:t>take to be the case or to be true; accept without verification or proof</a:t>
                      </a:r>
                      <a:endParaRPr lang="en-GB" sz="1600" dirty="0"/>
                    </a:p>
                  </a:txBody>
                  <a:tcPr/>
                </a:tc>
                <a:extLst>
                  <a:ext uri="{0D108BD9-81ED-4DB2-BD59-A6C34878D82A}">
                    <a16:rowId xmlns:a16="http://schemas.microsoft.com/office/drawing/2014/main" val="2308083662"/>
                  </a:ext>
                </a:extLst>
              </a:tr>
              <a:tr h="370840">
                <a:tc>
                  <a:txBody>
                    <a:bodyPr/>
                    <a:lstStyle/>
                    <a:p>
                      <a:r>
                        <a:rPr lang="en-GB" sz="1800" b="1" i="0" kern="1200" dirty="0">
                          <a:solidFill>
                            <a:schemeClr val="dk1"/>
                          </a:solidFill>
                          <a:effectLst/>
                          <a:latin typeface="+mn-lt"/>
                          <a:ea typeface="+mn-ea"/>
                          <a:cs typeface="+mn-cs"/>
                        </a:rPr>
                        <a:t>authority</a:t>
                      </a:r>
                      <a:r>
                        <a:rPr lang="en-GB" sz="1800" b="0" i="0" kern="1200" dirty="0">
                          <a:solidFill>
                            <a:schemeClr val="dk1"/>
                          </a:solidFill>
                          <a:effectLst/>
                          <a:latin typeface="+mn-lt"/>
                          <a:ea typeface="+mn-ea"/>
                          <a:cs typeface="+mn-cs"/>
                        </a:rPr>
                        <a:t>, noun</a:t>
                      </a:r>
                      <a:endParaRPr lang="en-GB" dirty="0"/>
                    </a:p>
                  </a:txBody>
                  <a:tcPr/>
                </a:tc>
                <a:tc>
                  <a:txBody>
                    <a:bodyPr/>
                    <a:lstStyle/>
                    <a:p>
                      <a:r>
                        <a:rPr lang="en-US" sz="1400" b="0" i="0" kern="1200" dirty="0">
                          <a:solidFill>
                            <a:schemeClr val="dk1"/>
                          </a:solidFill>
                          <a:effectLst/>
                          <a:latin typeface="+mn-lt"/>
                          <a:ea typeface="+mn-ea"/>
                          <a:cs typeface="+mn-cs"/>
                        </a:rPr>
                        <a:t>the power or right to give orders or make decisions, an expert whose views are taken as definitive</a:t>
                      </a:r>
                      <a:endParaRPr lang="en-GB" sz="1400" dirty="0"/>
                    </a:p>
                  </a:txBody>
                  <a:tcPr/>
                </a:tc>
                <a:extLst>
                  <a:ext uri="{0D108BD9-81ED-4DB2-BD59-A6C34878D82A}">
                    <a16:rowId xmlns:a16="http://schemas.microsoft.com/office/drawing/2014/main" val="3441553949"/>
                  </a:ext>
                </a:extLst>
              </a:tr>
            </a:tbl>
          </a:graphicData>
        </a:graphic>
      </p:graphicFrame>
    </p:spTree>
    <p:extLst>
      <p:ext uri="{BB962C8B-B14F-4D97-AF65-F5344CB8AC3E}">
        <p14:creationId xmlns:p14="http://schemas.microsoft.com/office/powerpoint/2010/main" val="2260058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Exercise </a:t>
            </a:r>
            <a:endParaRPr lang="en-GB" altLang="en-US" sz="3600" b="1" dirty="0"/>
          </a:p>
        </p:txBody>
      </p:sp>
      <p:sp>
        <p:nvSpPr>
          <p:cNvPr id="13315" name="Rectangle 3"/>
          <p:cNvSpPr>
            <a:spLocks noGrp="1" noChangeArrowheads="1"/>
          </p:cNvSpPr>
          <p:nvPr>
            <p:ph type="body" idx="1"/>
          </p:nvPr>
        </p:nvSpPr>
        <p:spPr>
          <a:xfrm>
            <a:off x="359024" y="908720"/>
            <a:ext cx="8605464" cy="4608512"/>
          </a:xfrm>
        </p:spPr>
        <p:txBody>
          <a:bodyPr/>
          <a:lstStyle/>
          <a:p>
            <a:pPr marL="0" indent="0">
              <a:buNone/>
            </a:pPr>
            <a:endParaRPr lang="en-US" sz="2000" dirty="0"/>
          </a:p>
          <a:p>
            <a:pPr marL="0" indent="0">
              <a:buNone/>
            </a:pPr>
            <a:endParaRPr lang="en-US" sz="2000" dirty="0"/>
          </a:p>
          <a:p>
            <a:pPr marL="0" indent="0">
              <a:buNone/>
            </a:pPr>
            <a:r>
              <a:rPr lang="en-US" sz="2400" dirty="0"/>
              <a:t>You should learn all the words from the group before doing the test. </a:t>
            </a:r>
          </a:p>
          <a:p>
            <a:pPr marL="0" indent="0">
              <a:buNone/>
            </a:pPr>
            <a:endParaRPr lang="en-US" sz="2400" dirty="0"/>
          </a:p>
          <a:p>
            <a:pPr marL="0" indent="0">
              <a:buNone/>
            </a:pPr>
            <a:r>
              <a:rPr lang="en-US" sz="2000" dirty="0">
                <a:hlinkClick r:id="rId2"/>
              </a:rPr>
              <a:t>https://www.examenglish.com/vocabulary/academic_word_list_group1.htm</a:t>
            </a:r>
            <a:endParaRPr lang="en-US" sz="2000" dirty="0"/>
          </a:p>
          <a:p>
            <a:pPr marL="0" indent="0">
              <a:buNone/>
            </a:pPr>
            <a:endParaRPr lang="en-US" sz="1800" dirty="0"/>
          </a:p>
        </p:txBody>
      </p:sp>
      <p:sp>
        <p:nvSpPr>
          <p:cNvPr id="4" name="TextBox 3">
            <a:extLst>
              <a:ext uri="{FF2B5EF4-FFF2-40B4-BE49-F238E27FC236}">
                <a16:creationId xmlns:a16="http://schemas.microsoft.com/office/drawing/2014/main" id="{33784DD7-6781-496C-9253-51D202A70FF2}"/>
              </a:ext>
            </a:extLst>
          </p:cNvPr>
          <p:cNvSpPr txBox="1"/>
          <p:nvPr/>
        </p:nvSpPr>
        <p:spPr>
          <a:xfrm>
            <a:off x="7020272" y="5373216"/>
            <a:ext cx="2880320" cy="584775"/>
          </a:xfrm>
          <a:prstGeom prst="rect">
            <a:avLst/>
          </a:prstGeom>
          <a:noFill/>
        </p:spPr>
        <p:txBody>
          <a:bodyPr wrap="square" rtlCol="0">
            <a:spAutoFit/>
          </a:bodyPr>
          <a:lstStyle/>
          <a:p>
            <a:r>
              <a:rPr lang="en-US" sz="1400" i="1" dirty="0"/>
              <a:t>www.eapfoundation.com</a:t>
            </a:r>
          </a:p>
          <a:p>
            <a:endParaRPr lang="en-GB" dirty="0"/>
          </a:p>
        </p:txBody>
      </p:sp>
    </p:spTree>
    <p:extLst>
      <p:ext uri="{BB962C8B-B14F-4D97-AF65-F5344CB8AC3E}">
        <p14:creationId xmlns:p14="http://schemas.microsoft.com/office/powerpoint/2010/main" val="3545027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References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r>
              <a:rPr lang="en-GB" sz="2400" dirty="0" err="1"/>
              <a:t>EAPFoundation</a:t>
            </a:r>
            <a:r>
              <a:rPr lang="en-GB" sz="2400" dirty="0"/>
              <a:t> (2020) ‘Academic Vocabulary’. </a:t>
            </a:r>
            <a:r>
              <a:rPr lang="en-GB" sz="2400" dirty="0">
                <a:hlinkClick r:id="rId2"/>
              </a:rPr>
              <a:t>https://www.eapfoundation.com/vocab/academic/</a:t>
            </a:r>
            <a:r>
              <a:rPr lang="en-GB" sz="2400" dirty="0"/>
              <a:t> (accessed 27.10.2020)</a:t>
            </a:r>
          </a:p>
          <a:p>
            <a:pPr eaLnBrk="1" hangingPunct="1"/>
            <a:r>
              <a:rPr lang="en-GB" sz="2400" dirty="0"/>
              <a:t>Plymouth University (2020). ‘Academic word list’ </a:t>
            </a:r>
            <a:r>
              <a:rPr lang="en-GB" sz="2400" dirty="0">
                <a:hlinkClick r:id="rId3"/>
              </a:rPr>
              <a:t>https://www.plymouth.ac.uk/students-and-family/academic-word-list</a:t>
            </a:r>
            <a:r>
              <a:rPr lang="en-GB" sz="2400" dirty="0"/>
              <a:t> (accessed 27.10.2020)</a:t>
            </a:r>
          </a:p>
          <a:p>
            <a:pPr eaLnBrk="1" hangingPunct="1"/>
            <a:r>
              <a:rPr lang="en-GB" sz="2400" dirty="0"/>
              <a:t>ExamEnglish.com </a:t>
            </a:r>
            <a:r>
              <a:rPr lang="en-GB" sz="2400" dirty="0">
                <a:hlinkClick r:id="rId4"/>
              </a:rPr>
              <a:t>www.examenglish.com</a:t>
            </a:r>
            <a:endParaRPr lang="en-GB" sz="2400" dirty="0"/>
          </a:p>
          <a:p>
            <a:pPr eaLnBrk="1" hangingPunct="1"/>
            <a:endParaRPr lang="en-GB"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4154410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Resources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r>
              <a:rPr lang="en-GB" sz="2000" dirty="0"/>
              <a:t>Academic Word List (AWL) </a:t>
            </a:r>
          </a:p>
          <a:p>
            <a:pPr marL="0" indent="0">
              <a:buNone/>
            </a:pPr>
            <a:r>
              <a:rPr lang="en-GB" sz="2000" dirty="0">
                <a:hlinkClick r:id="rId2"/>
              </a:rPr>
              <a:t>https://www.eapfoundation.com/vocab/academic/awllists/</a:t>
            </a:r>
            <a:r>
              <a:rPr lang="en-GB" sz="2000" dirty="0"/>
              <a:t> </a:t>
            </a:r>
          </a:p>
          <a:p>
            <a:r>
              <a:rPr lang="en-US" sz="2000" dirty="0"/>
              <a:t>Academic Collocation List</a:t>
            </a:r>
          </a:p>
          <a:p>
            <a:pPr marL="0" indent="0">
              <a:buNone/>
            </a:pPr>
            <a:r>
              <a:rPr lang="en-US" sz="2000" dirty="0">
                <a:hlinkClick r:id="rId3"/>
              </a:rPr>
              <a:t>https://www.eapfoundation.com/vocab/academic/acl/</a:t>
            </a:r>
            <a:endParaRPr lang="en-US" sz="2000" dirty="0"/>
          </a:p>
          <a:p>
            <a:r>
              <a:rPr lang="en-US" sz="2000" dirty="0"/>
              <a:t>New Academic Word List (NAWL)</a:t>
            </a:r>
          </a:p>
          <a:p>
            <a:pPr marL="0" indent="0">
              <a:buNone/>
            </a:pPr>
            <a:r>
              <a:rPr lang="en-US" sz="2000" dirty="0">
                <a:hlinkClick r:id="rId4"/>
              </a:rPr>
              <a:t>https://www.eapfoundation.com/vocab/academic/nawl/</a:t>
            </a:r>
            <a:endParaRPr lang="en-US" sz="2000" dirty="0"/>
          </a:p>
          <a:p>
            <a:r>
              <a:rPr lang="en-US" sz="2000" dirty="0"/>
              <a:t>Academic Formulas List (AFL)</a:t>
            </a:r>
          </a:p>
          <a:p>
            <a:pPr marL="0" indent="0">
              <a:buNone/>
            </a:pPr>
            <a:r>
              <a:rPr lang="en-US" sz="2000" dirty="0">
                <a:hlinkClick r:id="rId5"/>
              </a:rPr>
              <a:t>https://www.eapfoundation.com/vocab/academic/afl/</a:t>
            </a:r>
            <a:endParaRPr lang="en-US" sz="2000" dirty="0"/>
          </a:p>
          <a:p>
            <a:r>
              <a:rPr lang="en-US" sz="2000" dirty="0"/>
              <a:t>Gillett, A. ‘Using English for Academic Purposes For Students in </a:t>
            </a:r>
          </a:p>
          <a:p>
            <a:pPr marL="0" indent="0">
              <a:buNone/>
            </a:pPr>
            <a:r>
              <a:rPr lang="en-US" sz="2000" dirty="0"/>
              <a:t>Higher Education. Vocabulary in EAP </a:t>
            </a:r>
            <a:r>
              <a:rPr lang="en-US" sz="2000" dirty="0">
                <a:hlinkClick r:id="rId6"/>
              </a:rPr>
              <a:t>http://www.uefap.com/vocab/vocfram.htm</a:t>
            </a:r>
            <a:r>
              <a:rPr lang="en-US" sz="2000" dirty="0"/>
              <a:t> </a:t>
            </a:r>
          </a:p>
          <a:p>
            <a:endParaRPr lang="en-US" sz="2000" dirty="0"/>
          </a:p>
          <a:p>
            <a:endParaRPr lang="en-GB" sz="2000" dirty="0"/>
          </a:p>
          <a:p>
            <a:pPr marL="0" indent="0">
              <a:buNone/>
            </a:pPr>
            <a:endParaRPr lang="en-GB" sz="2000" dirty="0"/>
          </a:p>
          <a:p>
            <a:pPr marL="0" indent="0">
              <a:buNone/>
            </a:pPr>
            <a:endParaRPr lang="en-GB" sz="2000" dirty="0"/>
          </a:p>
          <a:p>
            <a:endParaRPr lang="en-GB" sz="2800" dirty="0"/>
          </a:p>
          <a:p>
            <a:pPr eaLnBrk="1" hangingPunct="1"/>
            <a:endParaRPr lang="en-GB" b="0" dirty="0"/>
          </a:p>
          <a:p>
            <a:pPr eaLnBrk="1" hangingPunct="1"/>
            <a:endParaRPr lang="en-GB" altLang="en-US" dirty="0"/>
          </a:p>
        </p:txBody>
      </p:sp>
    </p:spTree>
    <p:extLst>
      <p:ext uri="{BB962C8B-B14F-4D97-AF65-F5344CB8AC3E}">
        <p14:creationId xmlns:p14="http://schemas.microsoft.com/office/powerpoint/2010/main" val="36836371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1061</TotalTime>
  <Words>1180</Words>
  <Application>Microsoft Office PowerPoint</Application>
  <PresentationFormat>On-screen Show (4:3)</PresentationFormat>
  <Paragraphs>132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ENGLISH LANGUAGE SUPPORT</vt:lpstr>
      <vt:lpstr>What is academic vocabulary?</vt:lpstr>
      <vt:lpstr>What is academic vocabulary?</vt:lpstr>
      <vt:lpstr>Why learn academic vocabulary</vt:lpstr>
      <vt:lpstr>General words which are academic</vt:lpstr>
      <vt:lpstr>General words which are academic</vt:lpstr>
      <vt:lpstr>Academic words and word lists</vt:lpstr>
      <vt:lpstr>Academic words and word lists</vt:lpstr>
      <vt:lpstr>20 ways to learn new words</vt:lpstr>
      <vt:lpstr>20 ways to learn new words</vt:lpstr>
      <vt:lpstr>Academic Word List: Group 1 </vt:lpstr>
      <vt:lpstr>Academic Word List: Group 1 </vt:lpstr>
      <vt:lpstr>Exercise </vt:lpstr>
      <vt:lpstr>References</vt:lpstr>
      <vt:lpstr>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cp:lastModifiedBy>
  <cp:revision>65</cp:revision>
  <cp:lastPrinted>2018-07-09T15:27:01Z</cp:lastPrinted>
  <dcterms:created xsi:type="dcterms:W3CDTF">2002-10-07T19:43:58Z</dcterms:created>
  <dcterms:modified xsi:type="dcterms:W3CDTF">2021-03-01T16:24:29Z</dcterms:modified>
</cp:coreProperties>
</file>