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6" r:id="rId6"/>
    <p:sldMasterId id="2147483720" r:id="rId7"/>
    <p:sldMasterId id="2147483666" r:id="rId8"/>
    <p:sldMasterId id="2147483732" r:id="rId9"/>
  </p:sldMasterIdLst>
  <p:notesMasterIdLst>
    <p:notesMasterId r:id="rId25"/>
  </p:notesMasterIdLst>
  <p:sldIdLst>
    <p:sldId id="257" r:id="rId10"/>
    <p:sldId id="491" r:id="rId11"/>
    <p:sldId id="490" r:id="rId12"/>
    <p:sldId id="493" r:id="rId13"/>
    <p:sldId id="496" r:id="rId14"/>
    <p:sldId id="497" r:id="rId15"/>
    <p:sldId id="498" r:id="rId16"/>
    <p:sldId id="461" r:id="rId17"/>
    <p:sldId id="466" r:id="rId18"/>
    <p:sldId id="495" r:id="rId19"/>
    <p:sldId id="500" r:id="rId20"/>
    <p:sldId id="499" r:id="rId21"/>
    <p:sldId id="494" r:id="rId22"/>
    <p:sldId id="485"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3ED11B-E3F8-42AA-A9CF-B1860FBAA11D}" v="2" dt="2026-04-16T10:17:35.4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6682" autoAdjust="0"/>
  </p:normalViewPr>
  <p:slideViewPr>
    <p:cSldViewPr snapToGrid="0">
      <p:cViewPr>
        <p:scale>
          <a:sx n="58" d="100"/>
          <a:sy n="58" d="100"/>
        </p:scale>
        <p:origin x="1424" y="50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24452-694E-D49F-1AE4-0A7D32B298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64E3CA-0115-CD8C-C3B3-94FFA2EF9E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352F8-9541-D834-3652-11AD749CB3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8F15C3C-06B0-CE20-C02C-EB364E92095F}"/>
              </a:ext>
            </a:extLst>
          </p:cNvPr>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512615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174F4-5FF8-68DA-B367-4EE20298C1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8B6CA9-404C-4E83-5C22-930052F0D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BC8A21-5509-3D81-9B02-F46ECF878DBA}"/>
              </a:ext>
            </a:extLst>
          </p:cNvPr>
          <p:cNvSpPr>
            <a:spLocks noGrp="1"/>
          </p:cNvSpPr>
          <p:nvPr>
            <p:ph type="body" idx="1"/>
          </p:nvPr>
        </p:nvSpPr>
        <p:spPr/>
        <p:txBody>
          <a:bodyPr/>
          <a:lstStyle/>
          <a:p>
            <a:r>
              <a:rPr lang="en-GB" sz="1200" b="1" i="0" kern="1200" dirty="0">
                <a:solidFill>
                  <a:schemeClr val="tx1"/>
                </a:solidFill>
                <a:effectLst/>
                <a:latin typeface="+mn-lt"/>
                <a:ea typeface="+mn-ea"/>
                <a:cs typeface="+mn-cs"/>
              </a:rPr>
              <a:t>***</a:t>
            </a:r>
            <a:r>
              <a:rPr lang="en-GB" sz="1200" b="1" i="0" kern="1200" dirty="0" err="1">
                <a:solidFill>
                  <a:schemeClr val="tx1"/>
                </a:solidFill>
                <a:effectLst/>
                <a:latin typeface="+mn-lt"/>
                <a:ea typeface="+mn-ea"/>
                <a:cs typeface="+mn-cs"/>
              </a:rPr>
              <a:t>Dangos</a:t>
            </a:r>
            <a:r>
              <a:rPr lang="en-GB" sz="1200" b="1" i="0" kern="1200" dirty="0">
                <a:solidFill>
                  <a:schemeClr val="tx1"/>
                </a:solidFill>
                <a:effectLst/>
                <a:latin typeface="+mn-lt"/>
                <a:ea typeface="+mn-ea"/>
                <a:cs typeface="+mn-cs"/>
              </a:rPr>
              <a:t> y </a:t>
            </a:r>
            <a:r>
              <a:rPr lang="en-GB" sz="1200" b="1" i="0" kern="1200" dirty="0" err="1">
                <a:solidFill>
                  <a:schemeClr val="tx1"/>
                </a:solidFill>
                <a:effectLst/>
                <a:latin typeface="+mn-lt"/>
                <a:ea typeface="+mn-ea"/>
                <a:cs typeface="+mn-cs"/>
              </a:rPr>
              <a:t>pennawdau</a:t>
            </a:r>
            <a:r>
              <a:rPr lang="en-GB" sz="1200" b="1" i="0" kern="1200" dirty="0">
                <a:solidFill>
                  <a:schemeClr val="tx1"/>
                </a:solidFill>
                <a:effectLst/>
                <a:latin typeface="+mn-lt"/>
                <a:ea typeface="+mn-ea"/>
                <a:cs typeface="+mn-cs"/>
              </a:rPr>
              <a:t> – </a:t>
            </a:r>
            <a:r>
              <a:rPr lang="en-GB" sz="1200" b="1" i="0" kern="1200" dirty="0" err="1">
                <a:solidFill>
                  <a:schemeClr val="tx1"/>
                </a:solidFill>
                <a:effectLst/>
                <a:latin typeface="+mn-lt"/>
                <a:ea typeface="+mn-ea"/>
                <a:cs typeface="+mn-cs"/>
              </a:rPr>
              <a:t>cael</a:t>
            </a:r>
            <a:r>
              <a:rPr lang="en-GB" sz="1200" b="1" i="0" kern="1200" dirty="0">
                <a:solidFill>
                  <a:schemeClr val="tx1"/>
                </a:solidFill>
                <a:effectLst/>
                <a:latin typeface="+mn-lt"/>
                <a:ea typeface="+mn-ea"/>
                <a:cs typeface="+mn-cs"/>
              </a:rPr>
              <a:t> y </a:t>
            </a:r>
            <a:r>
              <a:rPr lang="en-GB" sz="1200" b="1" i="0" kern="1200" dirty="0" err="1">
                <a:solidFill>
                  <a:schemeClr val="tx1"/>
                </a:solidFill>
                <a:effectLst/>
                <a:latin typeface="+mn-lt"/>
                <a:ea typeface="+mn-ea"/>
                <a:cs typeface="+mn-cs"/>
              </a:rPr>
              <a:t>myfyrwyr</a:t>
            </a:r>
            <a:r>
              <a:rPr lang="en-GB" sz="1200" b="1" i="0" kern="1200" dirty="0">
                <a:solidFill>
                  <a:schemeClr val="tx1"/>
                </a:solidFill>
                <a:effectLst/>
                <a:latin typeface="+mn-lt"/>
                <a:ea typeface="+mn-ea"/>
                <a:cs typeface="+mn-cs"/>
              </a:rPr>
              <a:t> I </a:t>
            </a:r>
            <a:r>
              <a:rPr lang="en-GB" sz="1200" b="1" i="0" kern="1200" dirty="0" err="1">
                <a:solidFill>
                  <a:schemeClr val="tx1"/>
                </a:solidFill>
                <a:effectLst/>
                <a:latin typeface="+mn-lt"/>
                <a:ea typeface="+mn-ea"/>
                <a:cs typeface="+mn-cs"/>
              </a:rPr>
              <a:t>feddwl</a:t>
            </a:r>
            <a:r>
              <a:rPr lang="en-GB" sz="1200" b="1" i="0" kern="1200" dirty="0">
                <a:solidFill>
                  <a:schemeClr val="tx1"/>
                </a:solidFill>
                <a:effectLst/>
                <a:latin typeface="+mn-lt"/>
                <a:ea typeface="+mn-ea"/>
                <a:cs typeface="+mn-cs"/>
              </a:rPr>
              <a:t> am </a:t>
            </a:r>
            <a:r>
              <a:rPr lang="en-GB" sz="1200" b="1" i="0" kern="1200" dirty="0" err="1">
                <a:solidFill>
                  <a:schemeClr val="tx1"/>
                </a:solidFill>
                <a:effectLst/>
                <a:latin typeface="+mn-lt"/>
                <a:ea typeface="+mn-ea"/>
                <a:cs typeface="+mn-cs"/>
              </a:rPr>
              <a:t>dri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peth</a:t>
            </a:r>
            <a:r>
              <a:rPr lang="en-GB" sz="1200" b="1" i="0" kern="1200" dirty="0">
                <a:solidFill>
                  <a:schemeClr val="tx1"/>
                </a:solidFill>
                <a:effectLst/>
                <a:latin typeface="+mn-lt"/>
                <a:ea typeface="+mn-ea"/>
                <a:cs typeface="+mn-cs"/>
              </a:rPr>
              <a:t> I </a:t>
            </a:r>
            <a:r>
              <a:rPr lang="en-GB" sz="1200" b="1" i="0" kern="1200" dirty="0" err="1">
                <a:solidFill>
                  <a:schemeClr val="tx1"/>
                </a:solidFill>
                <a:effectLst/>
                <a:latin typeface="+mn-lt"/>
                <a:ea typeface="+mn-ea"/>
                <a:cs typeface="+mn-cs"/>
              </a:rPr>
              <a:t>roi</a:t>
            </a:r>
            <a:r>
              <a:rPr lang="en-GB" sz="1200" b="1" i="0" kern="1200" dirty="0">
                <a:solidFill>
                  <a:schemeClr val="tx1"/>
                </a:solidFill>
                <a:effectLst/>
                <a:latin typeface="+mn-lt"/>
                <a:ea typeface="+mn-ea"/>
                <a:cs typeface="+mn-cs"/>
              </a:rPr>
              <a:t> o dan bob </a:t>
            </a:r>
            <a:r>
              <a:rPr lang="en-GB" sz="1200" b="1" i="0" kern="1200" dirty="0" err="1">
                <a:solidFill>
                  <a:schemeClr val="tx1"/>
                </a:solidFill>
                <a:effectLst/>
                <a:latin typeface="+mn-lt"/>
                <a:ea typeface="+mn-ea"/>
                <a:cs typeface="+mn-cs"/>
              </a:rPr>
              <a:t>pennawd</a:t>
            </a:r>
            <a:r>
              <a:rPr lang="en-GB" sz="1200" b="1"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***Show 5 headings, then ask student teachers to think of 3 more ***</a:t>
            </a:r>
          </a:p>
          <a:p>
            <a:endParaRPr lang="en-GB" sz="1200" b="1" i="0" kern="1200" dirty="0">
              <a:solidFill>
                <a:schemeClr val="tx1"/>
              </a:solidFill>
              <a:effectLst/>
              <a:latin typeface="+mn-lt"/>
              <a:ea typeface="+mn-ea"/>
              <a:cs typeface="+mn-cs"/>
            </a:endParaRPr>
          </a:p>
          <a:p>
            <a:r>
              <a:rPr lang="en-GB" sz="1200" b="1" i="0" kern="1200" dirty="0" err="1">
                <a:solidFill>
                  <a:schemeClr val="tx1"/>
                </a:solidFill>
                <a:effectLst/>
                <a:latin typeface="+mn-lt"/>
                <a:ea typeface="+mn-ea"/>
                <a:cs typeface="+mn-cs"/>
              </a:rPr>
              <a:t>Annibyniaeth</a:t>
            </a:r>
            <a:r>
              <a:rPr lang="en-GB" sz="1200" b="1" i="0" kern="1200" dirty="0">
                <a:solidFill>
                  <a:schemeClr val="tx1"/>
                </a:solidFill>
                <a:effectLst/>
                <a:latin typeface="+mn-lt"/>
                <a:ea typeface="+mn-ea"/>
                <a:cs typeface="+mn-cs"/>
              </a:rPr>
              <a:t> a Hunan-</a:t>
            </a:r>
            <a:r>
              <a:rPr lang="en-GB" sz="1200" b="1" i="0" kern="1200" dirty="0" err="1">
                <a:solidFill>
                  <a:schemeClr val="tx1"/>
                </a:solidFill>
                <a:effectLst/>
                <a:latin typeface="+mn-lt"/>
                <a:ea typeface="+mn-ea"/>
                <a:cs typeface="+mn-cs"/>
              </a:rPr>
              <a:t>ofal</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Gwisgo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cotiau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esgidiau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defnyddio</a:t>
            </a:r>
            <a:r>
              <a:rPr lang="en-GB" sz="1200" b="0" i="0" kern="1200" dirty="0">
                <a:solidFill>
                  <a:schemeClr val="tx1"/>
                </a:solidFill>
                <a:effectLst/>
                <a:latin typeface="+mn-lt"/>
                <a:ea typeface="+mn-ea"/>
                <a:cs typeface="+mn-cs"/>
              </a:rPr>
              <a:t> zips / </a:t>
            </a:r>
            <a:r>
              <a:rPr lang="en-GB" sz="1200" b="0" i="0" kern="1200" dirty="0" err="1">
                <a:solidFill>
                  <a:schemeClr val="tx1"/>
                </a:solidFill>
                <a:effectLst/>
                <a:latin typeface="+mn-lt"/>
                <a:ea typeface="+mn-ea"/>
                <a:cs typeface="+mn-cs"/>
              </a:rPr>
              <a:t>botymau</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Hyfforddiant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Toiledau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toiled </a:t>
            </a:r>
            <a:r>
              <a:rPr lang="en-GB" sz="1200" b="0" i="0" kern="1200" dirty="0" err="1">
                <a:solidFill>
                  <a:schemeClr val="tx1"/>
                </a:solidFill>
                <a:effectLst/>
                <a:latin typeface="+mn-lt"/>
                <a:ea typeface="+mn-ea"/>
                <a:cs typeface="+mn-cs"/>
              </a:rPr>
              <a:t>annibynnol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gynnwys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golchi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dwylo</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rheoli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dillad</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amser</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cinio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bocsys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cinio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lapwyr</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defnyddio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cyllyll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ffyrc</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Eiddo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tacluso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teganau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gofalu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eitemau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personol</a:t>
            </a: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Independence and Self-Care:</a:t>
            </a:r>
          </a:p>
          <a:p>
            <a:r>
              <a:rPr lang="en-GB" sz="1200" b="1" i="0" kern="1200" dirty="0">
                <a:solidFill>
                  <a:schemeClr val="tx1"/>
                </a:solidFill>
                <a:effectLst/>
                <a:latin typeface="+mn-lt"/>
                <a:ea typeface="+mn-ea"/>
                <a:cs typeface="+mn-cs"/>
              </a:rPr>
              <a:t>Dressing:</a:t>
            </a:r>
            <a:r>
              <a:rPr lang="en-GB" sz="1200" b="0" i="0" kern="1200" dirty="0">
                <a:solidFill>
                  <a:schemeClr val="tx1"/>
                </a:solidFill>
                <a:effectLst/>
                <a:latin typeface="+mn-lt"/>
                <a:ea typeface="+mn-ea"/>
                <a:cs typeface="+mn-cs"/>
              </a:rPr>
              <a:t> Practice putting on coats, shoes, and using zips/buttons.</a:t>
            </a:r>
          </a:p>
          <a:p>
            <a:r>
              <a:rPr lang="en-GB" sz="1200" b="1" i="0" kern="1200" dirty="0">
                <a:solidFill>
                  <a:schemeClr val="tx1"/>
                </a:solidFill>
                <a:effectLst/>
                <a:latin typeface="+mn-lt"/>
                <a:ea typeface="+mn-ea"/>
                <a:cs typeface="+mn-cs"/>
              </a:rPr>
              <a:t>Toilet Training:</a:t>
            </a:r>
            <a:r>
              <a:rPr lang="en-GB" sz="1200" b="0" i="0" kern="1200" dirty="0">
                <a:solidFill>
                  <a:schemeClr val="tx1"/>
                </a:solidFill>
                <a:effectLst/>
                <a:latin typeface="+mn-lt"/>
                <a:ea typeface="+mn-ea"/>
                <a:cs typeface="+mn-cs"/>
              </a:rPr>
              <a:t> Encourage independent toileting, including washing hands and managing clothing.</a:t>
            </a:r>
          </a:p>
          <a:p>
            <a:r>
              <a:rPr lang="en-GB" sz="1200" b="1" i="0" kern="1200" dirty="0">
                <a:solidFill>
                  <a:schemeClr val="tx1"/>
                </a:solidFill>
                <a:effectLst/>
                <a:latin typeface="+mn-lt"/>
                <a:ea typeface="+mn-ea"/>
                <a:cs typeface="+mn-cs"/>
              </a:rPr>
              <a:t>Lunchtime Skills:</a:t>
            </a:r>
            <a:r>
              <a:rPr lang="en-GB" sz="1200" b="0" i="0" kern="1200" dirty="0">
                <a:solidFill>
                  <a:schemeClr val="tx1"/>
                </a:solidFill>
                <a:effectLst/>
                <a:latin typeface="+mn-lt"/>
                <a:ea typeface="+mn-ea"/>
                <a:cs typeface="+mn-cs"/>
              </a:rPr>
              <a:t> Practice opening lunchboxes, wrappers, and using cutlery.</a:t>
            </a:r>
          </a:p>
          <a:p>
            <a:r>
              <a:rPr lang="en-GB" sz="1200" b="1" i="0" kern="1200" dirty="0">
                <a:solidFill>
                  <a:schemeClr val="tx1"/>
                </a:solidFill>
                <a:effectLst/>
                <a:latin typeface="+mn-lt"/>
                <a:ea typeface="+mn-ea"/>
                <a:cs typeface="+mn-cs"/>
              </a:rPr>
              <a:t>Belongings:</a:t>
            </a:r>
            <a:r>
              <a:rPr lang="en-GB" sz="1200" b="0" i="0" kern="1200" dirty="0">
                <a:solidFill>
                  <a:schemeClr val="tx1"/>
                </a:solidFill>
                <a:effectLst/>
                <a:latin typeface="+mn-lt"/>
                <a:ea typeface="+mn-ea"/>
                <a:cs typeface="+mn-cs"/>
              </a:rPr>
              <a:t> Encourage tidying up toys and taking care of personal items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Cymdeithasol</a:t>
            </a:r>
            <a:r>
              <a:rPr lang="en-GB" sz="1200" b="1" i="0" kern="1200" dirty="0">
                <a:solidFill>
                  <a:schemeClr val="tx1"/>
                </a:solidFill>
                <a:effectLst/>
                <a:latin typeface="+mn-lt"/>
                <a:ea typeface="+mn-ea"/>
                <a:cs typeface="+mn-cs"/>
              </a:rPr>
              <a:t> ac </a:t>
            </a:r>
            <a:r>
              <a:rPr lang="en-GB" sz="1200" b="1" i="0" kern="1200" dirty="0" err="1">
                <a:solidFill>
                  <a:schemeClr val="tx1"/>
                </a:solidFill>
                <a:effectLst/>
                <a:latin typeface="+mn-lt"/>
                <a:ea typeface="+mn-ea"/>
                <a:cs typeface="+mn-cs"/>
              </a:rPr>
              <a:t>Emosiynol</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Rhannu</a:t>
            </a:r>
            <a:r>
              <a:rPr lang="en-GB" sz="1200" b="1" i="0" kern="1200" dirty="0">
                <a:solidFill>
                  <a:schemeClr val="tx1"/>
                </a:solidFill>
                <a:effectLst/>
                <a:latin typeface="+mn-lt"/>
                <a:ea typeface="+mn-ea"/>
                <a:cs typeface="+mn-cs"/>
              </a:rPr>
              <a:t>/Turn-taking: </a:t>
            </a:r>
            <a:r>
              <a:rPr lang="en-GB" sz="1200" b="0" i="0" kern="1200" dirty="0">
                <a:solidFill>
                  <a:schemeClr val="tx1"/>
                </a:solidFill>
                <a:effectLst/>
                <a:latin typeface="+mn-lt"/>
                <a:ea typeface="+mn-ea"/>
                <a:cs typeface="+mn-cs"/>
              </a:rPr>
              <a:t>Chwarae </a:t>
            </a:r>
            <a:r>
              <a:rPr lang="en-GB" sz="1200" b="0" i="0" kern="1200" dirty="0" err="1">
                <a:solidFill>
                  <a:schemeClr val="tx1"/>
                </a:solidFill>
                <a:effectLst/>
                <a:latin typeface="+mn-lt"/>
                <a:ea typeface="+mn-ea"/>
                <a:cs typeface="+mn-cs"/>
              </a:rPr>
              <a:t>gemau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cynnwys</a:t>
            </a:r>
            <a:r>
              <a:rPr lang="en-GB" sz="1200" b="0" i="0" kern="1200" dirty="0">
                <a:solidFill>
                  <a:schemeClr val="tx1"/>
                </a:solidFill>
                <a:effectLst/>
                <a:latin typeface="+mn-lt"/>
                <a:ea typeface="+mn-ea"/>
                <a:cs typeface="+mn-cs"/>
              </a:rPr>
              <a:t> aros a </a:t>
            </a:r>
            <a:r>
              <a:rPr lang="en-GB" sz="1200" b="0" i="0" kern="1200" dirty="0" err="1">
                <a:solidFill>
                  <a:schemeClr val="tx1"/>
                </a:solidFill>
                <a:effectLst/>
                <a:latin typeface="+mn-lt"/>
                <a:ea typeface="+mn-ea"/>
                <a:cs typeface="+mn-cs"/>
              </a:rPr>
              <a:t>rhannu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'Simon Says' neu </a:t>
            </a:r>
            <a:r>
              <a:rPr lang="en-GB" sz="1200" b="0" i="0" kern="1200" dirty="0" err="1">
                <a:solidFill>
                  <a:schemeClr val="tx1"/>
                </a:solidFill>
                <a:effectLst/>
                <a:latin typeface="+mn-lt"/>
                <a:ea typeface="+mn-ea"/>
                <a:cs typeface="+mn-cs"/>
              </a:rPr>
              <a:t>gemau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bwrdd</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Rheoli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emosiynau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Siaradwch</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deimladau</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adnabod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emosiynau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llyfrau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stori</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Gwahanu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Rhoi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sicrwydd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blant</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bwy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casglu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adeiladu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hyder</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Gwrando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wrando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gyfarwyddiadau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thalu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sylw</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gyfnodau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byr</a:t>
            </a:r>
            <a:r>
              <a:rPr lang="en-GB" sz="1200" b="0" i="0" kern="1200" dirty="0">
                <a:solidFill>
                  <a:schemeClr val="tx1"/>
                </a:solidFill>
                <a:effectLst/>
                <a:latin typeface="+mn-lt"/>
                <a:ea typeface="+mn-ea"/>
                <a:cs typeface="+mn-cs"/>
              </a:rPr>
              <a:t>.</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and Emotional Skills:</a:t>
            </a:r>
          </a:p>
          <a:p>
            <a:r>
              <a:rPr lang="en-GB" sz="1200" b="1" i="0" kern="1200" dirty="0">
                <a:solidFill>
                  <a:schemeClr val="tx1"/>
                </a:solidFill>
                <a:effectLst/>
                <a:latin typeface="+mn-lt"/>
                <a:ea typeface="+mn-ea"/>
                <a:cs typeface="+mn-cs"/>
              </a:rPr>
              <a:t>Sharing/Turn-taking:</a:t>
            </a:r>
            <a:r>
              <a:rPr lang="en-GB" sz="1200" b="0" i="0" kern="1200" dirty="0">
                <a:solidFill>
                  <a:schemeClr val="tx1"/>
                </a:solidFill>
                <a:effectLst/>
                <a:latin typeface="+mn-lt"/>
                <a:ea typeface="+mn-ea"/>
                <a:cs typeface="+mn-cs"/>
              </a:rPr>
              <a:t> Play games that involve waiting and sharing, such as 'Simon Says' or board games.</a:t>
            </a:r>
          </a:p>
          <a:p>
            <a:r>
              <a:rPr lang="en-GB" sz="1200" b="1" i="0" kern="1200" dirty="0">
                <a:solidFill>
                  <a:schemeClr val="tx1"/>
                </a:solidFill>
                <a:effectLst/>
                <a:latin typeface="+mn-lt"/>
                <a:ea typeface="+mn-ea"/>
                <a:cs typeface="+mn-cs"/>
              </a:rPr>
              <a:t>Managing Emotions:</a:t>
            </a:r>
            <a:r>
              <a:rPr lang="en-GB" sz="1200" b="0" i="0" kern="1200" dirty="0">
                <a:solidFill>
                  <a:schemeClr val="tx1"/>
                </a:solidFill>
                <a:effectLst/>
                <a:latin typeface="+mn-lt"/>
                <a:ea typeface="+mn-ea"/>
                <a:cs typeface="+mn-cs"/>
              </a:rPr>
              <a:t> Talk about feelings and encourage identifying emotions in storybooks.</a:t>
            </a:r>
          </a:p>
          <a:p>
            <a:r>
              <a:rPr lang="en-GB" sz="1200" b="1" i="0" kern="1200" dirty="0">
                <a:solidFill>
                  <a:schemeClr val="tx1"/>
                </a:solidFill>
                <a:effectLst/>
                <a:latin typeface="+mn-lt"/>
                <a:ea typeface="+mn-ea"/>
                <a:cs typeface="+mn-cs"/>
              </a:rPr>
              <a:t>Separation:</a:t>
            </a:r>
            <a:r>
              <a:rPr lang="en-GB" sz="1200" b="0" i="0" kern="1200" dirty="0">
                <a:solidFill>
                  <a:schemeClr val="tx1"/>
                </a:solidFill>
                <a:effectLst/>
                <a:latin typeface="+mn-lt"/>
                <a:ea typeface="+mn-ea"/>
                <a:cs typeface="+mn-cs"/>
              </a:rPr>
              <a:t> Reassure children about who is collecting them to build confidence.</a:t>
            </a:r>
          </a:p>
          <a:p>
            <a:r>
              <a:rPr lang="en-GB" sz="1200" b="1" i="0" kern="1200" dirty="0">
                <a:solidFill>
                  <a:schemeClr val="tx1"/>
                </a:solidFill>
                <a:effectLst/>
                <a:latin typeface="+mn-lt"/>
                <a:ea typeface="+mn-ea"/>
                <a:cs typeface="+mn-cs"/>
              </a:rPr>
              <a:t>Listening:</a:t>
            </a:r>
            <a:r>
              <a:rPr lang="en-GB" sz="1200" b="0" i="0" kern="1200" dirty="0">
                <a:solidFill>
                  <a:schemeClr val="tx1"/>
                </a:solidFill>
                <a:effectLst/>
                <a:latin typeface="+mn-lt"/>
                <a:ea typeface="+mn-ea"/>
                <a:cs typeface="+mn-cs"/>
              </a:rPr>
              <a:t> Practice listening to instructions and paying attention for short periods.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Paratoi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Ymarferol</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Routines: </a:t>
            </a:r>
            <a:r>
              <a:rPr lang="en-GB" sz="1200" b="0" i="0" kern="1200" dirty="0" err="1">
                <a:solidFill>
                  <a:schemeClr val="tx1"/>
                </a:solidFill>
                <a:effectLst/>
                <a:latin typeface="+mn-lt"/>
                <a:ea typeface="+mn-ea"/>
                <a:cs typeface="+mn-cs"/>
              </a:rPr>
              <a:t>Sefydlu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trefn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amser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gwely</a:t>
            </a:r>
            <a:r>
              <a:rPr lang="en-GB" sz="1200" b="0" i="0" kern="1200" dirty="0">
                <a:solidFill>
                  <a:schemeClr val="tx1"/>
                </a:solidFill>
                <a:effectLst/>
                <a:latin typeface="+mn-lt"/>
                <a:ea typeface="+mn-ea"/>
                <a:cs typeface="+mn-cs"/>
              </a:rPr>
              <a:t> a bore </a:t>
            </a:r>
            <a:r>
              <a:rPr lang="en-GB" sz="1200" b="0" i="0" kern="1200" dirty="0" err="1">
                <a:solidFill>
                  <a:schemeClr val="tx1"/>
                </a:solidFill>
                <a:effectLst/>
                <a:latin typeface="+mn-lt"/>
                <a:ea typeface="+mn-ea"/>
                <a:cs typeface="+mn-cs"/>
              </a:rPr>
              <a:t>cyson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leihau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sgriniau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gwely</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Teithio</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i’r</a:t>
            </a:r>
            <a:r>
              <a:rPr lang="en-GB" sz="1200" b="1" i="0" kern="1200" dirty="0">
                <a:solidFill>
                  <a:schemeClr val="tx1"/>
                </a:solidFill>
                <a:effectLst/>
                <a:latin typeface="+mn-lt"/>
                <a:ea typeface="+mn-ea"/>
                <a:cs typeface="+mn-cs"/>
              </a:rPr>
              <a:t> Ysgol: </a:t>
            </a:r>
            <a:r>
              <a:rPr lang="en-GB" sz="1200" b="0" i="0" kern="1200" dirty="0" err="1">
                <a:solidFill>
                  <a:schemeClr val="tx1"/>
                </a:solidFill>
                <a:effectLst/>
                <a:latin typeface="+mn-lt"/>
                <a:ea typeface="+mn-ea"/>
                <a:cs typeface="+mn-cs"/>
              </a:rPr>
              <a:t>Cerddwch</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deithiwch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llwybr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ymlaen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hymgyfarwyddo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amgylchedd</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Sgwrs</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Gadarnhaol</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lyfrau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ddechrau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rhannu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straeon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cadarnhaol</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Gwisg</a:t>
            </a:r>
            <a:r>
              <a:rPr lang="en-GB" sz="1200" b="1" i="0" kern="1200" dirty="0">
                <a:solidFill>
                  <a:schemeClr val="tx1"/>
                </a:solidFill>
                <a:effectLst/>
                <a:latin typeface="+mn-lt"/>
                <a:ea typeface="+mn-ea"/>
                <a:cs typeface="+mn-cs"/>
              </a:rPr>
              <a:t> Ysgol: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iddo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deimlo'n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gyfforddus</a:t>
            </a:r>
            <a:r>
              <a:rPr lang="en-GB" sz="1200" b="0" i="0" kern="1200" dirty="0">
                <a:solidFill>
                  <a:schemeClr val="tx1"/>
                </a:solidFill>
                <a:effectLst/>
                <a:latin typeface="+mn-lt"/>
                <a:ea typeface="+mn-ea"/>
                <a:cs typeface="+mn-cs"/>
              </a:rPr>
              <a: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Practical Preparation:</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Routines:</a:t>
            </a:r>
            <a:r>
              <a:rPr lang="en-GB" sz="1200" b="0" i="0" kern="1200" dirty="0">
                <a:solidFill>
                  <a:schemeClr val="tx1"/>
                </a:solidFill>
                <a:effectLst/>
                <a:latin typeface="+mn-lt"/>
                <a:ea typeface="+mn-ea"/>
                <a:cs typeface="+mn-cs"/>
              </a:rPr>
              <a:t> Establish a consistent bedtime and morning routine, reducing screens before bed.</a:t>
            </a:r>
          </a:p>
          <a:p>
            <a:r>
              <a:rPr lang="en-GB" sz="1200" b="1" i="0" kern="1200" dirty="0">
                <a:solidFill>
                  <a:schemeClr val="tx1"/>
                </a:solidFill>
                <a:effectLst/>
                <a:latin typeface="+mn-lt"/>
                <a:ea typeface="+mn-ea"/>
                <a:cs typeface="+mn-cs"/>
              </a:rPr>
              <a:t>School Run:</a:t>
            </a:r>
            <a:r>
              <a:rPr lang="en-GB" sz="1200" b="0" i="0" kern="1200" dirty="0">
                <a:solidFill>
                  <a:schemeClr val="tx1"/>
                </a:solidFill>
                <a:effectLst/>
                <a:latin typeface="+mn-lt"/>
                <a:ea typeface="+mn-ea"/>
                <a:cs typeface="+mn-cs"/>
              </a:rPr>
              <a:t> Walk or travel the route to school beforehand to familiarize them with the surroundings.</a:t>
            </a:r>
          </a:p>
          <a:p>
            <a:r>
              <a:rPr lang="en-GB" sz="1200" b="1" i="0" kern="1200" dirty="0">
                <a:solidFill>
                  <a:schemeClr val="tx1"/>
                </a:solidFill>
                <a:effectLst/>
                <a:latin typeface="+mn-lt"/>
                <a:ea typeface="+mn-ea"/>
                <a:cs typeface="+mn-cs"/>
              </a:rPr>
              <a:t>Positive Talk:</a:t>
            </a:r>
            <a:r>
              <a:rPr lang="en-GB" sz="1200" b="0" i="0" kern="1200" dirty="0">
                <a:solidFill>
                  <a:schemeClr val="tx1"/>
                </a:solidFill>
                <a:effectLst/>
                <a:latin typeface="+mn-lt"/>
                <a:ea typeface="+mn-ea"/>
                <a:cs typeface="+mn-cs"/>
              </a:rPr>
              <a:t> Read books about starting school and share positive stories.</a:t>
            </a:r>
          </a:p>
          <a:p>
            <a:r>
              <a:rPr lang="en-GB" sz="1200" b="1" i="0" kern="1200" dirty="0">
                <a:solidFill>
                  <a:schemeClr val="tx1"/>
                </a:solidFill>
                <a:effectLst/>
                <a:latin typeface="+mn-lt"/>
                <a:ea typeface="+mn-ea"/>
                <a:cs typeface="+mn-cs"/>
              </a:rPr>
              <a:t>School Uniform:</a:t>
            </a:r>
            <a:r>
              <a:rPr lang="en-GB" sz="1200" b="0" i="0" kern="1200" dirty="0">
                <a:solidFill>
                  <a:schemeClr val="tx1"/>
                </a:solidFill>
                <a:effectLst/>
                <a:latin typeface="+mn-lt"/>
                <a:ea typeface="+mn-ea"/>
                <a:cs typeface="+mn-cs"/>
              </a:rPr>
              <a:t> Practice wearing the school uniform to make it feel comfortable.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Cyfathrebu</a:t>
            </a:r>
            <a:r>
              <a:rPr lang="en-GB" sz="1200" b="1" i="0" kern="1200" dirty="0">
                <a:solidFill>
                  <a:schemeClr val="tx1"/>
                </a:solidFill>
                <a:effectLst/>
                <a:latin typeface="+mn-lt"/>
                <a:ea typeface="+mn-ea"/>
                <a:cs typeface="+mn-cs"/>
              </a:rPr>
              <a:t> a </a:t>
            </a:r>
            <a:r>
              <a:rPr lang="en-GB" sz="1200" b="1" i="0" kern="1200" dirty="0" err="1">
                <a:solidFill>
                  <a:schemeClr val="tx1"/>
                </a:solidFill>
                <a:effectLst/>
                <a:latin typeface="+mn-lt"/>
                <a:ea typeface="+mn-ea"/>
                <a:cs typeface="+mn-cs"/>
              </a:rPr>
              <a:t>Llythrennedd</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Adnabod</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Enw</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Helpwch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adnabod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henw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ysgrifenedig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peg cot.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Mynegiant</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Anogwch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nhw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gyfathrebu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hanghenion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gofyn</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ddefnyddio'r</a:t>
            </a:r>
            <a:r>
              <a:rPr lang="en-GB" sz="1200" b="0" i="0" kern="1200" dirty="0">
                <a:solidFill>
                  <a:schemeClr val="tx1"/>
                </a:solidFill>
                <a:effectLst/>
                <a:latin typeface="+mn-lt"/>
                <a:ea typeface="+mn-ea"/>
                <a:cs typeface="+mn-cs"/>
              </a:rPr>
              <a:t> toiled neu </a:t>
            </a:r>
            <a:r>
              <a:rPr lang="en-GB" sz="1200" b="0" i="0" kern="1200" dirty="0" err="1">
                <a:solidFill>
                  <a:schemeClr val="tx1"/>
                </a:solidFill>
                <a:effectLst/>
                <a:latin typeface="+mn-lt"/>
                <a:ea typeface="+mn-ea"/>
                <a:cs typeface="+mn-cs"/>
              </a:rPr>
              <a:t>ofyn</a:t>
            </a:r>
            <a:r>
              <a:rPr lang="en-GB" sz="1200" b="0" i="0" kern="1200" dirty="0">
                <a:solidFill>
                  <a:schemeClr val="tx1"/>
                </a:solidFill>
                <a:effectLst/>
                <a:latin typeface="+mn-lt"/>
                <a:ea typeface="+mn-ea"/>
                <a:cs typeface="+mn-cs"/>
              </a:rPr>
              <a:t> am help.</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Communication &amp; Literacy:</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Name Recognition:</a:t>
            </a:r>
            <a:r>
              <a:rPr lang="en-GB" sz="1200" b="0" i="0" kern="1200" dirty="0">
                <a:solidFill>
                  <a:schemeClr val="tx1"/>
                </a:solidFill>
                <a:effectLst/>
                <a:latin typeface="+mn-lt"/>
                <a:ea typeface="+mn-ea"/>
                <a:cs typeface="+mn-cs"/>
              </a:rPr>
              <a:t> Help children recognize their written name for their coat peg.</a:t>
            </a:r>
          </a:p>
          <a:p>
            <a:r>
              <a:rPr lang="en-GB" sz="1200" b="1" i="0" kern="1200" dirty="0">
                <a:solidFill>
                  <a:schemeClr val="tx1"/>
                </a:solidFill>
                <a:effectLst/>
                <a:latin typeface="+mn-lt"/>
                <a:ea typeface="+mn-ea"/>
                <a:cs typeface="+mn-cs"/>
              </a:rPr>
              <a:t>Expression:</a:t>
            </a:r>
            <a:r>
              <a:rPr lang="en-GB" sz="1200" b="0" i="0" kern="1200" dirty="0">
                <a:solidFill>
                  <a:schemeClr val="tx1"/>
                </a:solidFill>
                <a:effectLst/>
                <a:latin typeface="+mn-lt"/>
                <a:ea typeface="+mn-ea"/>
                <a:cs typeface="+mn-cs"/>
              </a:rPr>
              <a:t> Encourage them to communicate their needs, such as asking to use the toilet or asking for help.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Gweithgareddau</a:t>
            </a:r>
            <a:r>
              <a:rPr lang="en-GB" sz="1200" b="1"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Chwarae: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chwarae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ddatblygu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sgiliau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echddygol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rhedeg</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marchogaeth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sgwter</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Darllen</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lyfrau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ddechrau'r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Motor Cain: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siswrn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chreonau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ddatblygu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cryfder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Activities:</a:t>
            </a:r>
          </a:p>
          <a:p>
            <a:r>
              <a:rPr lang="en-GB" sz="1200" b="1" i="0" kern="1200" dirty="0">
                <a:solidFill>
                  <a:schemeClr val="tx1"/>
                </a:solidFill>
                <a:effectLst/>
                <a:latin typeface="+mn-lt"/>
                <a:ea typeface="+mn-ea"/>
                <a:cs typeface="+mn-cs"/>
              </a:rPr>
              <a:t>Play:</a:t>
            </a:r>
            <a:r>
              <a:rPr lang="en-GB" sz="1200" b="0" i="0" kern="1200" dirty="0">
                <a:solidFill>
                  <a:schemeClr val="tx1"/>
                </a:solidFill>
                <a:effectLst/>
                <a:latin typeface="+mn-lt"/>
                <a:ea typeface="+mn-ea"/>
                <a:cs typeface="+mn-cs"/>
              </a:rPr>
              <a:t> Encourage physical play to develop motor skills, like running and riding a scooter.</a:t>
            </a:r>
          </a:p>
          <a:p>
            <a:r>
              <a:rPr lang="en-GB" sz="1200" b="1" i="0" kern="1200" dirty="0">
                <a:solidFill>
                  <a:schemeClr val="tx1"/>
                </a:solidFill>
                <a:effectLst/>
                <a:latin typeface="+mn-lt"/>
                <a:ea typeface="+mn-ea"/>
                <a:cs typeface="+mn-cs"/>
              </a:rPr>
              <a:t>Reading:</a:t>
            </a:r>
            <a:r>
              <a:rPr lang="en-GB" sz="1200" b="0" i="0" kern="1200" dirty="0">
                <a:solidFill>
                  <a:schemeClr val="tx1"/>
                </a:solidFill>
                <a:effectLst/>
                <a:latin typeface="+mn-lt"/>
                <a:ea typeface="+mn-ea"/>
                <a:cs typeface="+mn-cs"/>
              </a:rPr>
              <a:t> Read books about starting school.</a:t>
            </a:r>
          </a:p>
          <a:p>
            <a:r>
              <a:rPr lang="en-GB" sz="1200" b="1" i="0" kern="1200" dirty="0">
                <a:solidFill>
                  <a:schemeClr val="tx1"/>
                </a:solidFill>
                <a:effectLst/>
                <a:latin typeface="+mn-lt"/>
                <a:ea typeface="+mn-ea"/>
                <a:cs typeface="+mn-cs"/>
              </a:rPr>
              <a:t>Fine Motor:</a:t>
            </a:r>
            <a:r>
              <a:rPr lang="en-GB" sz="1200" b="0" i="0" kern="1200" dirty="0">
                <a:solidFill>
                  <a:schemeClr val="tx1"/>
                </a:solidFill>
                <a:effectLst/>
                <a:latin typeface="+mn-lt"/>
                <a:ea typeface="+mn-ea"/>
                <a:cs typeface="+mn-cs"/>
              </a:rPr>
              <a:t> Use scissors and crayons to develop hand strength.</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682C455-C283-973B-3C3C-CD1F5D67FBB3}"/>
              </a:ext>
            </a:extLst>
          </p:cNvPr>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3993310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0DFCB-51E2-0048-2B69-BD04C5D1A8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4CF06-8FEF-BA92-F6E8-4D8578C33A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54187E-0EB7-3D47-CD93-201A02405C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65B3CAE-80B9-AC38-9AE8-766009469E4F}"/>
              </a:ext>
            </a:extLst>
          </p:cNvPr>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4167396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Beth yw’r gwahaniaeth rhwng Lloegr a Chymru?</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2494702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How</a:t>
            </a:r>
            <a:r>
              <a:rPr lang="cy-GB" dirty="0"/>
              <a:t> does </a:t>
            </a:r>
            <a:r>
              <a:rPr lang="cy-GB" dirty="0" err="1"/>
              <a:t>this</a:t>
            </a:r>
            <a:r>
              <a:rPr lang="cy-GB" dirty="0"/>
              <a:t> </a:t>
            </a:r>
            <a:r>
              <a:rPr lang="cy-GB" dirty="0" err="1"/>
              <a:t>differ</a:t>
            </a:r>
            <a:r>
              <a:rPr lang="cy-GB" dirty="0"/>
              <a:t> to UK </a:t>
            </a:r>
            <a:r>
              <a:rPr lang="cy-GB" dirty="0" err="1"/>
              <a:t>Gov</a:t>
            </a:r>
            <a:r>
              <a:rPr lang="cy-GB"/>
              <a:t>?</a:t>
            </a:r>
            <a:endParaRPr lang="en-GB"/>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4217988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The home learning environment has been shown by research to have the greatest influence on shaping the development of young children. </a:t>
            </a:r>
          </a:p>
          <a:p>
            <a:r>
              <a:rPr lang="en-GB" i="0" baseline="0" dirty="0"/>
              <a:t>The factors shown on the slide each have their own influence.</a:t>
            </a:r>
          </a:p>
          <a:p>
            <a:endParaRPr lang="en-GB" i="0" baseline="0" dirty="0"/>
          </a:p>
          <a:p>
            <a:endParaRPr lang="en-GB" i="0" baseline="0" dirty="0"/>
          </a:p>
          <a:p>
            <a:r>
              <a:rPr lang="en-GB" i="0" baseline="0" dirty="0"/>
              <a:t>SES – socioeconomic statues</a:t>
            </a: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3630637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The home learning environment has been shown by research to have the greatest influence on shaping the development of young children. </a:t>
            </a:r>
          </a:p>
          <a:p>
            <a:r>
              <a:rPr lang="en-GB" i="0" baseline="0" dirty="0"/>
              <a:t>The factors shown on the slide each have their own influence.</a:t>
            </a:r>
          </a:p>
          <a:p>
            <a:endParaRPr lang="en-GB" i="0" baseline="0" dirty="0"/>
          </a:p>
          <a:p>
            <a:endParaRPr lang="en-GB" i="0" baseline="0" dirty="0"/>
          </a:p>
          <a:p>
            <a:r>
              <a:rPr lang="en-GB" i="0" baseline="0" dirty="0"/>
              <a:t>SES – socioeconomic statues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7472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D36B4-9DA9-CC41-D47C-1668D115FB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CC43B-54DB-B741-BDE6-17DE6E1A15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44D28-A771-840D-C41D-70E7805CD5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63862-402F-0F8F-B946-A29B419D41DE}"/>
              </a:ext>
            </a:extLst>
          </p:cNvPr>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2364547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90D8E-46DF-CA05-F9B8-D70569913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AEB2C3-44DD-E15F-0B2E-54C2637E08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8240A1-F1A2-55DC-A9E1-58AC611CFFD8}"/>
              </a:ext>
            </a:extLst>
          </p:cNvPr>
          <p:cNvSpPr>
            <a:spLocks noGrp="1"/>
          </p:cNvSpPr>
          <p:nvPr>
            <p:ph type="body" idx="1"/>
          </p:nvPr>
        </p:nvSpPr>
        <p:spPr/>
        <p:txBody>
          <a:bodyPr/>
          <a:lstStyle/>
          <a:p>
            <a:r>
              <a:rPr lang="cy-GB" dirty="0"/>
              <a:t>Faint </a:t>
            </a:r>
            <a:r>
              <a:rPr lang="cy-GB" dirty="0" err="1"/>
              <a:t>ohonch</a:t>
            </a:r>
            <a:r>
              <a:rPr lang="cy-GB" dirty="0"/>
              <a:t> chi aeth i ysgol lle roedden nhw’n cynnig cymorth Dechrau’n Deg?</a:t>
            </a:r>
            <a:endParaRPr lang="en-GB" dirty="0"/>
          </a:p>
        </p:txBody>
      </p:sp>
      <p:sp>
        <p:nvSpPr>
          <p:cNvPr id="4" name="Slide Number Placeholder 3">
            <a:extLst>
              <a:ext uri="{FF2B5EF4-FFF2-40B4-BE49-F238E27FC236}">
                <a16:creationId xmlns:a16="http://schemas.microsoft.com/office/drawing/2014/main" id="{DD362949-BB2E-E3EE-72CC-69CD1A38A82A}"/>
              </a:ext>
            </a:extLst>
          </p:cNvPr>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211140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Ask</a:t>
            </a:r>
            <a:r>
              <a:rPr lang="cy-GB" dirty="0"/>
              <a:t> </a:t>
            </a:r>
            <a:r>
              <a:rPr lang="cy-GB" dirty="0" err="1"/>
              <a:t>students</a:t>
            </a:r>
            <a:r>
              <a:rPr lang="cy-GB" dirty="0"/>
              <a:t> </a:t>
            </a:r>
            <a:r>
              <a:rPr lang="cy-GB" dirty="0" err="1"/>
              <a:t>if</a:t>
            </a:r>
            <a:r>
              <a:rPr lang="cy-GB" dirty="0"/>
              <a:t> ‘</a:t>
            </a:r>
            <a:r>
              <a:rPr lang="cy-GB" dirty="0" err="1"/>
              <a:t>Flying</a:t>
            </a:r>
            <a:r>
              <a:rPr lang="cy-GB" dirty="0"/>
              <a:t> </a:t>
            </a:r>
            <a:r>
              <a:rPr lang="cy-GB" dirty="0" err="1"/>
              <a:t>Start</a:t>
            </a:r>
            <a:r>
              <a:rPr lang="cy-GB" dirty="0"/>
              <a:t>’ was a </a:t>
            </a:r>
            <a:r>
              <a:rPr lang="cy-GB" dirty="0" err="1"/>
              <a:t>part</a:t>
            </a:r>
            <a:r>
              <a:rPr lang="cy-GB" dirty="0"/>
              <a:t> of </a:t>
            </a:r>
            <a:r>
              <a:rPr lang="cy-GB" dirty="0" err="1"/>
              <a:t>their</a:t>
            </a:r>
            <a:r>
              <a:rPr lang="cy-GB" dirty="0"/>
              <a:t> </a:t>
            </a:r>
            <a:r>
              <a:rPr lang="cy-GB" dirty="0" err="1"/>
              <a:t>school</a:t>
            </a:r>
            <a:r>
              <a:rPr lang="cy-GB" dirty="0"/>
              <a:t> system?</a:t>
            </a:r>
          </a:p>
          <a:p>
            <a:r>
              <a:rPr lang="cy-GB" dirty="0" err="1"/>
              <a:t>If</a:t>
            </a:r>
            <a:r>
              <a:rPr lang="cy-GB" dirty="0"/>
              <a:t> </a:t>
            </a:r>
            <a:r>
              <a:rPr lang="cy-GB" dirty="0" err="1"/>
              <a:t>so</a:t>
            </a:r>
            <a:r>
              <a:rPr lang="cy-GB" dirty="0"/>
              <a:t>, </a:t>
            </a:r>
            <a:r>
              <a:rPr lang="cy-GB" dirty="0" err="1"/>
              <a:t>what</a:t>
            </a:r>
            <a:r>
              <a:rPr lang="cy-GB" dirty="0"/>
              <a:t> did </a:t>
            </a:r>
            <a:r>
              <a:rPr lang="cy-GB" dirty="0" err="1"/>
              <a:t>they</a:t>
            </a:r>
            <a:r>
              <a:rPr lang="cy-GB" dirty="0"/>
              <a:t> </a:t>
            </a:r>
            <a:r>
              <a:rPr lang="cy-GB" dirty="0" err="1"/>
              <a:t>see</a:t>
            </a:r>
            <a:r>
              <a:rPr lang="cy-GB" dirty="0"/>
              <a:t>?</a:t>
            </a:r>
          </a:p>
          <a:p>
            <a:r>
              <a:rPr lang="cy-GB" dirty="0"/>
              <a:t>C</a:t>
            </a: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3622650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9D2B9-AC04-D0A7-8098-8313A5225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F3A4F-2994-2F1E-415B-10EDEB5E7F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D7E59-F2F1-4D92-AA6F-41311104B258}"/>
              </a:ext>
            </a:extLst>
          </p:cNvPr>
          <p:cNvSpPr>
            <a:spLocks noGrp="1"/>
          </p:cNvSpPr>
          <p:nvPr>
            <p:ph type="body" idx="1"/>
          </p:nvPr>
        </p:nvSpPr>
        <p:spPr/>
        <p:txBody>
          <a:bodyPr/>
          <a:lstStyle/>
          <a:p>
            <a:r>
              <a:rPr lang="cy-GB" b="1" u="sng" dirty="0"/>
              <a:t>Natur y Strategaeth</a:t>
            </a:r>
          </a:p>
          <a:p>
            <a:endParaRPr lang="cy-GB" dirty="0"/>
          </a:p>
          <a:p>
            <a:pPr marL="171450" indent="-171450">
              <a:buFont typeface="Arial" panose="020B0604020202020204" pitchFamily="34" charset="0"/>
              <a:buChar char="•"/>
            </a:pPr>
            <a:r>
              <a:rPr lang="cy-GB" dirty="0"/>
              <a:t>Cyfnod pontio esmwyth i’r ysgol gynradd yn hanfodol ar gyfer lles a llwyddiant</a:t>
            </a:r>
          </a:p>
          <a:p>
            <a:pPr marL="171450" indent="-171450">
              <a:buFont typeface="Arial" panose="020B0604020202020204" pitchFamily="34" charset="0"/>
              <a:buChar char="•"/>
            </a:pPr>
            <a:r>
              <a:rPr lang="cy-GB" dirty="0"/>
              <a:t>Arsylwi plant ac adrodd rheolaidd i rieni.</a:t>
            </a:r>
          </a:p>
          <a:p>
            <a:pPr marL="171450" indent="-171450">
              <a:buFont typeface="Arial" panose="020B0604020202020204" pitchFamily="34" charset="0"/>
              <a:buChar char="•"/>
            </a:pPr>
            <a:r>
              <a:rPr lang="cy-GB" dirty="0"/>
              <a:t>Plant oed cyn-ysgol yn cael eu gwahodd i ddiwrnodau chwaraeon, gwasanaethau a diwrnodau arbennig yng nghalendr yr ysgol</a:t>
            </a:r>
          </a:p>
          <a:p>
            <a:pPr marL="171450" indent="-171450">
              <a:buFont typeface="Arial" panose="020B0604020202020204" pitchFamily="34" charset="0"/>
              <a:buChar char="•"/>
            </a:pPr>
            <a:r>
              <a:rPr lang="cy-GB" dirty="0"/>
              <a:t>Ysgol cynnal ‘Diwrnodau Mercher Pontio’ i’r rhai fydd yn mynychu’r ysgol yna</a:t>
            </a:r>
          </a:p>
          <a:p>
            <a:pPr marL="171450" indent="-171450">
              <a:buFont typeface="Arial" panose="020B0604020202020204" pitchFamily="34" charset="0"/>
              <a:buChar char="•"/>
            </a:pPr>
            <a:r>
              <a:rPr lang="en-GB" sz="1200" b="0" i="0" kern="1200" dirty="0" err="1">
                <a:solidFill>
                  <a:schemeClr val="tx1"/>
                </a:solidFill>
                <a:effectLst/>
                <a:latin typeface="+mn-lt"/>
                <a:ea typeface="+mn-ea"/>
                <a:cs typeface="+mn-cs"/>
              </a:rPr>
              <a:t>Maent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gwisgo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gwisg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cyfarfod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hathrawon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mwynhau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cinio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profiadau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dosbarth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cynorthwyo</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hyd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staff </a:t>
            </a:r>
            <a:r>
              <a:rPr lang="en-GB" sz="1200" b="0" i="0" kern="1200" dirty="0" err="1">
                <a:solidFill>
                  <a:schemeClr val="tx1"/>
                </a:solidFill>
                <a:effectLst/>
                <a:latin typeface="+mn-lt"/>
                <a:ea typeface="+mn-ea"/>
                <a:cs typeface="+mn-cs"/>
              </a:rPr>
              <a:t>cyfarwydd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lleoliad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caniatáu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plant </a:t>
            </a:r>
            <a:r>
              <a:rPr lang="en-GB" sz="1200" b="0" i="0" kern="1200" dirty="0" err="1">
                <a:solidFill>
                  <a:schemeClr val="tx1"/>
                </a:solidFill>
                <a:effectLst/>
                <a:latin typeface="+mn-lt"/>
                <a:ea typeface="+mn-ea"/>
                <a:cs typeface="+mn-cs"/>
              </a:rPr>
              <a:t>gynefino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adeiladu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gwydnwch</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annibyniaeth</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err="1">
                <a:solidFill>
                  <a:schemeClr val="tx1"/>
                </a:solidFill>
                <a:effectLst/>
                <a:latin typeface="+mn-lt"/>
                <a:ea typeface="+mn-ea"/>
                <a:cs typeface="+mn-cs"/>
              </a:rPr>
              <a:t>Boreau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agored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rieni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gwrdd</a:t>
            </a:r>
            <a:r>
              <a:rPr lang="en-GB" sz="1200" b="0" i="0" kern="1200" dirty="0">
                <a:solidFill>
                  <a:schemeClr val="tx1"/>
                </a:solidFill>
                <a:effectLst/>
                <a:latin typeface="+mn-lt"/>
                <a:ea typeface="+mn-ea"/>
                <a:cs typeface="+mn-cs"/>
              </a:rPr>
              <a:t> á staff ac </a:t>
            </a:r>
            <a:r>
              <a:rPr lang="en-GB" sz="1200" b="0" i="0" kern="1200" dirty="0" err="1">
                <a:solidFill>
                  <a:schemeClr val="tx1"/>
                </a:solidFill>
                <a:effectLst/>
                <a:latin typeface="+mn-lt"/>
                <a:ea typeface="+mn-ea"/>
                <a:cs typeface="+mn-cs"/>
              </a:rPr>
              <a:t>archwilio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amgylchedd</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ysgol</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u="sng" kern="1200" dirty="0">
                <a:solidFill>
                  <a:schemeClr val="tx1"/>
                </a:solidFill>
                <a:effectLst/>
                <a:latin typeface="+mn-lt"/>
                <a:ea typeface="+mn-ea"/>
                <a:cs typeface="+mn-cs"/>
              </a:rPr>
              <a:t>The Nature of the Strategy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A smooth transition to primary school is essential for wellbeing and success
Observe children and report regularly to parents.
Pre-school children are invited to sports days, services and special days in the school calendar
School to hold '</a:t>
            </a:r>
            <a:r>
              <a:rPr lang="en-GB" sz="1200" b="0" i="0" kern="1200" dirty="0" err="1">
                <a:solidFill>
                  <a:schemeClr val="tx1"/>
                </a:solidFill>
                <a:effectLst/>
                <a:latin typeface="+mn-lt"/>
                <a:ea typeface="+mn-ea"/>
                <a:cs typeface="+mn-cs"/>
              </a:rPr>
              <a:t>Pontio</a:t>
            </a:r>
            <a:r>
              <a:rPr lang="en-GB" sz="1200" b="0" i="0" kern="1200" dirty="0">
                <a:solidFill>
                  <a:schemeClr val="tx1"/>
                </a:solidFill>
                <a:effectLst/>
                <a:latin typeface="+mn-lt"/>
                <a:ea typeface="+mn-ea"/>
                <a:cs typeface="+mn-cs"/>
              </a:rPr>
              <a:t> Wednesday Days' for those attending that school
They wear school uniforms, meet their new teachers, enjoy school lunches, and participate in classroom experiences while still being assisted by their familiar staff from the preschool setting. These sessions allow the children to settle in, building resilience and independence
Open mornings for parents to meet staff and explore the school environment</a:t>
            </a:r>
          </a:p>
          <a:p>
            <a:pPr marL="171450" indent="-171450">
              <a:buFont typeface="Arial" panose="020B0604020202020204" pitchFamily="34" charset="0"/>
              <a:buChar char="•"/>
            </a:pPr>
            <a:endParaRPr lang="cy-GB" dirty="0"/>
          </a:p>
          <a:p>
            <a:pPr marL="171450" indent="-171450">
              <a:buFont typeface="Arial" panose="020B0604020202020204" pitchFamily="34" charset="0"/>
              <a:buChar char="•"/>
            </a:pPr>
            <a:endParaRPr lang="cy-GB" dirty="0"/>
          </a:p>
          <a:p>
            <a:pPr marL="0" indent="0">
              <a:buFont typeface="Arial" panose="020B0604020202020204" pitchFamily="34" charset="0"/>
              <a:buNone/>
            </a:pPr>
            <a:r>
              <a:rPr lang="cy-GB" b="1" u="sng" dirty="0"/>
              <a:t>Effaith ar safonau plant?</a:t>
            </a:r>
          </a:p>
          <a:p>
            <a:pPr marL="0" indent="0">
              <a:buFont typeface="Arial" panose="020B0604020202020204" pitchFamily="34" charset="0"/>
              <a:buNone/>
            </a:pPr>
            <a:endParaRPr lang="cy-GB" b="1" u="sng" dirty="0"/>
          </a:p>
          <a:p>
            <a:pPr marL="171450" indent="-171450">
              <a:buFont typeface="Arial" panose="020B0604020202020204" pitchFamily="34" charset="0"/>
              <a:buChar char="•"/>
            </a:pPr>
            <a:r>
              <a:rPr lang="cy-GB" b="0" u="none" dirty="0"/>
              <a:t>Gadael y lleoliad yn teimlo’n hyderus</a:t>
            </a:r>
          </a:p>
          <a:p>
            <a:pPr marL="171450" indent="-171450">
              <a:buFont typeface="Arial" panose="020B0604020202020204" pitchFamily="34" charset="0"/>
              <a:buChar char="•"/>
            </a:pPr>
            <a:r>
              <a:rPr lang="cy-GB" b="0" u="none" dirty="0"/>
              <a:t>Plant wedi eu paratoi yn ddâr ar gyfer eu cam nesaf o ddysgu</a:t>
            </a:r>
          </a:p>
          <a:p>
            <a:pPr marL="171450" indent="-171450">
              <a:buFont typeface="Arial" panose="020B0604020202020204" pitchFamily="34" charset="0"/>
              <a:buChar char="•"/>
            </a:pPr>
            <a:r>
              <a:rPr lang="cy-GB" b="0" u="none" dirty="0"/>
              <a:t>Plant yn fwy parod yn emosiynol</a:t>
            </a:r>
          </a:p>
          <a:p>
            <a:pPr marL="171450" indent="-171450">
              <a:buFont typeface="Arial" panose="020B0604020202020204" pitchFamily="34" charset="0"/>
              <a:buChar char="•"/>
            </a:pPr>
            <a:endParaRPr lang="cy-GB" b="0" u="none" dirty="0"/>
          </a:p>
          <a:p>
            <a:pPr marL="171450" indent="-171450">
              <a:buFont typeface="Arial" panose="020B0604020202020204" pitchFamily="34" charset="0"/>
              <a:buChar char="•"/>
            </a:pPr>
            <a:endParaRPr lang="cy-GB" b="1" u="sng" dirty="0"/>
          </a:p>
          <a:p>
            <a:pPr marL="0" indent="0">
              <a:buFont typeface="Arial" panose="020B0604020202020204" pitchFamily="34" charset="0"/>
              <a:buNone/>
            </a:pPr>
            <a:r>
              <a:rPr lang="en-GB" b="1" u="sng" dirty="0"/>
              <a:t>Impact on children's standards?</a:t>
            </a:r>
          </a:p>
          <a:p>
            <a:pPr marL="171450" indent="-171450">
              <a:buFont typeface="Arial" panose="020B0604020202020204" pitchFamily="34" charset="0"/>
              <a:buChar char="•"/>
            </a:pPr>
            <a:r>
              <a:rPr lang="en-GB" b="1" u="sng" dirty="0"/>
              <a:t>
</a:t>
            </a:r>
            <a:r>
              <a:rPr lang="en-GB" b="0" u="none" dirty="0"/>
              <a:t>Leaving the setting feeling confident
Children well prepared for their next stage of learning
Children are more emotionally ready</a:t>
            </a:r>
            <a:endParaRPr lang="cy-GB" b="0" u="none" dirty="0"/>
          </a:p>
          <a:p>
            <a:pPr marL="171450" indent="-171450">
              <a:buFont typeface="Arial" panose="020B0604020202020204" pitchFamily="34" charset="0"/>
              <a:buChar char="•"/>
            </a:pPr>
            <a:endParaRPr lang="cy-GB" dirty="0"/>
          </a:p>
          <a:p>
            <a:pPr marL="0" indent="0">
              <a:buFont typeface="Arial" panose="020B0604020202020204" pitchFamily="34" charset="0"/>
              <a:buNone/>
            </a:pPr>
            <a:endParaRPr lang="cy-GB" dirty="0"/>
          </a:p>
          <a:p>
            <a:endParaRPr lang="cy-GB" dirty="0"/>
          </a:p>
          <a:p>
            <a:endParaRPr lang="cy-GB" dirty="0"/>
          </a:p>
          <a:p>
            <a:endParaRPr lang="en-GB" dirty="0"/>
          </a:p>
        </p:txBody>
      </p:sp>
      <p:sp>
        <p:nvSpPr>
          <p:cNvPr id="4" name="Slide Number Placeholder 3">
            <a:extLst>
              <a:ext uri="{FF2B5EF4-FFF2-40B4-BE49-F238E27FC236}">
                <a16:creationId xmlns:a16="http://schemas.microsoft.com/office/drawing/2014/main" id="{47BD4694-4CDF-2231-3E14-5C368D71CDF8}"/>
              </a:ext>
            </a:extLst>
          </p:cNvPr>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2743220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43626-53E7-B8D3-5019-C5BC4C08C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F2B26-C926-166F-FFA8-F46D4F0B17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0BC0C-68CB-3A9F-5178-E9C191783E8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E131FAA-EDD3-9ECD-4FE4-8FF0B17FD21C}"/>
              </a:ext>
            </a:extLst>
          </p:cNvPr>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3531160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 partner or group, make an A4 “Advice Sheet” for parents on how they can support the learning of their Foundation Phase child at home.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69892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10/04/2026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1523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85905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45473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69181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927734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5981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95500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391923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4329371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77736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6934489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072515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61AA-0733-B3EB-47B7-BE0764FC5B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CDA104-FC8C-8C66-466E-B2392F901F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106E15-F268-4632-AB02-1382174E892E}"/>
              </a:ext>
            </a:extLst>
          </p:cNvPr>
          <p:cNvSpPr>
            <a:spLocks noGrp="1"/>
          </p:cNvSpPr>
          <p:nvPr>
            <p:ph type="dt" sz="half" idx="10"/>
          </p:nvPr>
        </p:nvSpPr>
        <p:spPr/>
        <p:txBody>
          <a:bodyPr/>
          <a:lstStyle/>
          <a:p>
            <a:fld id="{823339A4-703E-4CEE-8F85-AFB57DCD0DE6}" type="datetimeFigureOut">
              <a:rPr lang="en-GB" smtClean="0"/>
              <a:t>13/04/2026</a:t>
            </a:fld>
            <a:endParaRPr lang="en-GB"/>
          </a:p>
        </p:txBody>
      </p:sp>
      <p:sp>
        <p:nvSpPr>
          <p:cNvPr id="5" name="Footer Placeholder 4">
            <a:extLst>
              <a:ext uri="{FF2B5EF4-FFF2-40B4-BE49-F238E27FC236}">
                <a16:creationId xmlns:a16="http://schemas.microsoft.com/office/drawing/2014/main" id="{42F15DF1-5FEC-B730-9C1C-64117C651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1D775-25F2-EC55-73D2-9A3A1A4A81B4}"/>
              </a:ext>
            </a:extLst>
          </p:cNvPr>
          <p:cNvSpPr>
            <a:spLocks noGrp="1"/>
          </p:cNvSpPr>
          <p:nvPr>
            <p:ph type="sldNum" sz="quarter" idx="12"/>
          </p:nvPr>
        </p:nvSpPr>
        <p:spPr/>
        <p:txBody>
          <a:bodyPr/>
          <a:lstStyle/>
          <a:p>
            <a:fld id="{FC4B344D-66D3-493D-871B-098D8B4D8AFD}" type="slidenum">
              <a:rPr lang="en-GB" smtClean="0"/>
              <a:t>‹#›</a:t>
            </a:fld>
            <a:endParaRPr lang="en-GB"/>
          </a:p>
        </p:txBody>
      </p:sp>
    </p:spTree>
    <p:extLst>
      <p:ext uri="{BB962C8B-B14F-4D97-AF65-F5344CB8AC3E}">
        <p14:creationId xmlns:p14="http://schemas.microsoft.com/office/powerpoint/2010/main" val="3553037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5.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6.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image" Target="../media/image9.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 id="21474837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4/13/2026</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18812288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www.peeple.org.uk/" TargetMode="Externa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gov.wales/sites/default/files/publications/2018-12/theme-3-welcoming-families-to-engage-with-the-school-resources-1-9.pdf" TargetMode="Externa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gov.wales/sites/default/files/publications/2018-12/theme-3-welcoming-families-to-engage-with-the-school-resources-1-9.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www.gov.wales/sites/default/files/publications/2018-12/theme-3-welcoming-families-to-engage-with-the-school-resources-1-9.pdf" TargetMode="Externa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llyw.cymru/beth-yw-hawliau-plant-canllawiau-i-rieni-gofalwyr" TargetMode="External"/><Relationship Id="rId5" Type="http://schemas.openxmlformats.org/officeDocument/2006/relationships/hyperlink" Target="https://www.gov.wales/what-are-childrens-rights-guidance-parents-and-carers" TargetMode="External"/><Relationship Id="rId4" Type="http://schemas.openxmlformats.org/officeDocument/2006/relationships/hyperlink" Target="https://www.gov.wales/sites/default/files/pdf-versions/2026/3/3/1774438403/flying-start-childcare-guidance.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gov.wales/sites/default/files/pdf-versions/2026/3/3/1774438403/flying-start-childcare-guidance.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gov.wales/sites/default/files/pdf-versions/2026/3/3/1774438403/flying-start-childcare-guidance.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estyn.llyw.cymru/adnoddau-gwella/trefniadau-cefnogol-ar-gyfer-trosglwyddo-ir-ysgol-i-blant-au-teuluoedd/" TargetMode="External"/><Relationship Id="rId5" Type="http://schemas.openxmlformats.org/officeDocument/2006/relationships/hyperlink" Target="https://estyn.gov.wales/improvement-resources/supportive-arrangements-for-transition-to-school-for-children-and-their-families/#information-about-the-setting" TargetMode="Externa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7bkRAEn2PAw?feature=oembed" TargetMode="External"/><Relationship Id="rId6" Type="http://schemas.openxmlformats.org/officeDocument/2006/relationships/hyperlink" Target="https://www.youtube.com/watch?v=7bkRAEn2PAw" TargetMode="External"/><Relationship Id="rId5" Type="http://schemas.openxmlformats.org/officeDocument/2006/relationships/image" Target="../media/image21.jpe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2246769"/>
          </a:xfrm>
          <a:prstGeom prst="rect">
            <a:avLst/>
          </a:prstGeom>
          <a:noFill/>
        </p:spPr>
        <p:txBody>
          <a:bodyPr wrap="square">
            <a:spAutoFit/>
          </a:bodyPr>
          <a:lstStyle/>
          <a:p>
            <a:pPr>
              <a:defRPr/>
            </a:pPr>
            <a:r>
              <a:rPr lang="cy-GB" sz="2800" b="1" dirty="0">
                <a:solidFill>
                  <a:schemeClr val="bg1"/>
                </a:solidFill>
                <a:cs typeface="Calibri"/>
              </a:rPr>
              <a:t>ECAD4018C – Sesiwn 7</a:t>
            </a:r>
          </a:p>
          <a:p>
            <a:pPr>
              <a:defRPr/>
            </a:pPr>
            <a:endParaRPr lang="cy-GB" sz="2800" b="1" dirty="0">
              <a:solidFill>
                <a:schemeClr val="bg1"/>
              </a:solidFill>
              <a:cs typeface="Calibri"/>
            </a:endParaRPr>
          </a:p>
          <a:p>
            <a:pPr>
              <a:defRPr/>
            </a:pPr>
            <a:r>
              <a:rPr lang="cy-GB" sz="2800" b="1" dirty="0">
                <a:solidFill>
                  <a:schemeClr val="bg1"/>
                </a:solidFill>
                <a:cs typeface="Calibri"/>
              </a:rPr>
              <a:t>Cefnogi plant i fod yn barod i’r ysgol</a:t>
            </a:r>
          </a:p>
          <a:p>
            <a:pPr>
              <a:defRPr/>
            </a:pPr>
            <a:endParaRPr lang="cy-GB" sz="2800" b="1" dirty="0">
              <a:solidFill>
                <a:schemeClr val="bg1"/>
              </a:solidFill>
              <a:cs typeface="Calibri"/>
            </a:endParaRP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815882"/>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7</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Supporting Children to get ready for school</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4" name="Picture 3">
            <a:extLst>
              <a:ext uri="{FF2B5EF4-FFF2-40B4-BE49-F238E27FC236}">
                <a16:creationId xmlns:a16="http://schemas.microsoft.com/office/drawing/2014/main" id="{07140480-4D50-0EC2-91C7-C3978DA1582B}"/>
              </a:ext>
            </a:extLst>
          </p:cNvPr>
          <p:cNvPicPr>
            <a:picLocks noChangeAspect="1"/>
          </p:cNvPicPr>
          <p:nvPr/>
        </p:nvPicPr>
        <p:blipFill>
          <a:blip r:embed="rId4"/>
          <a:srcRect l="6214"/>
          <a:stretch/>
        </p:blipFill>
        <p:spPr>
          <a:xfrm>
            <a:off x="6095883" y="-1"/>
            <a:ext cx="6554116" cy="6917235"/>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6348" y="5584777"/>
            <a:ext cx="12196757" cy="1276445"/>
          </a:xfrm>
          <a:prstGeom prst="rect">
            <a:avLst/>
          </a:prstGeom>
        </p:spPr>
      </p:pic>
      <p:sp>
        <p:nvSpPr>
          <p:cNvPr id="5" name="TextBox 4">
            <a:extLst>
              <a:ext uri="{FF2B5EF4-FFF2-40B4-BE49-F238E27FC236}">
                <a16:creationId xmlns:a16="http://schemas.microsoft.com/office/drawing/2014/main" id="{5198971E-7ED5-C915-1498-E7391BAB2D18}"/>
              </a:ext>
            </a:extLst>
          </p:cNvPr>
          <p:cNvSpPr txBox="1"/>
          <p:nvPr/>
        </p:nvSpPr>
        <p:spPr>
          <a:xfrm>
            <a:off x="308471" y="165253"/>
            <a:ext cx="5905041" cy="7940635"/>
          </a:xfrm>
          <a:prstGeom prst="rect">
            <a:avLst/>
          </a:prstGeom>
          <a:noFill/>
        </p:spPr>
        <p:txBody>
          <a:bodyPr wrap="square" rtlCol="0">
            <a:spAutoFit/>
          </a:bodyPr>
          <a:lstStyle/>
          <a:p>
            <a:r>
              <a:rPr lang="cy-GB" sz="2200" b="1" u="sng" dirty="0">
                <a:solidFill>
                  <a:srgbClr val="004B90"/>
                </a:solidFill>
                <a:latin typeface="Aptos" panose="020B0004020202020204" pitchFamily="34" charset="0"/>
              </a:rPr>
              <a:t>Nod y sesiwn yma:</a:t>
            </a: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rôl</a:t>
            </a:r>
            <a:r>
              <a:rPr lang="en-GB" sz="2200" dirty="0">
                <a:solidFill>
                  <a:srgbClr val="004B90"/>
                </a:solidFill>
                <a:latin typeface="Aptos" panose="020B0004020202020204" pitchFamily="34" charset="0"/>
              </a:rPr>
              <a:t> y </a:t>
            </a:r>
            <a:r>
              <a:rPr lang="en-GB" sz="2200" dirty="0" err="1">
                <a:solidFill>
                  <a:srgbClr val="004B90"/>
                </a:solidFill>
                <a:latin typeface="Aptos" panose="020B0004020202020204" pitchFamily="34" charset="0"/>
              </a:rPr>
              <a:t>rhieni</a:t>
            </a:r>
            <a:r>
              <a:rPr lang="en-GB" sz="2200" dirty="0">
                <a:solidFill>
                  <a:srgbClr val="004B90"/>
                </a:solidFill>
                <a:latin typeface="Aptos" panose="020B0004020202020204" pitchFamily="34" charset="0"/>
              </a:rPr>
              <a:t> a </a:t>
            </a:r>
            <a:r>
              <a:rPr lang="en-GB" sz="2200" dirty="0" err="1">
                <a:solidFill>
                  <a:srgbClr val="004B90"/>
                </a:solidFill>
                <a:latin typeface="Aptos" panose="020B0004020202020204" pitchFamily="34" charset="0"/>
              </a:rPr>
              <a:t>darparwyr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blynyddoedd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cynnar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gefnogi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datblygiad</a:t>
            </a:r>
            <a:r>
              <a:rPr lang="en-GB" sz="2200" dirty="0">
                <a:solidFill>
                  <a:srgbClr val="004B90"/>
                </a:solidFill>
                <a:latin typeface="Aptos" panose="020B0004020202020204" pitchFamily="34" charset="0"/>
              </a:rPr>
              <a:t> plant</a:t>
            </a: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feysydd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allweddol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gyfer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cefnogi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parodrwydd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ysgol</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Trafod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beth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mae</a:t>
            </a:r>
            <a:r>
              <a:rPr lang="en-GB" sz="2200" dirty="0">
                <a:solidFill>
                  <a:srgbClr val="004B90"/>
                </a:solidFill>
                <a:latin typeface="Aptos" panose="020B0004020202020204" pitchFamily="34" charset="0"/>
              </a:rPr>
              <a:t> ‘bod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barod</a:t>
            </a:r>
            <a:r>
              <a:rPr lang="en-GB" sz="2200" dirty="0">
                <a:solidFill>
                  <a:srgbClr val="004B90"/>
                </a:solidFill>
                <a:latin typeface="Aptos" panose="020B0004020202020204" pitchFamily="34" charset="0"/>
              </a:rPr>
              <a:t> i </a:t>
            </a:r>
            <a:r>
              <a:rPr lang="en-GB" sz="2200" dirty="0" err="1">
                <a:solidFill>
                  <a:srgbClr val="004B90"/>
                </a:solidFill>
                <a:latin typeface="Aptos" panose="020B0004020202020204" pitchFamily="34" charset="0"/>
              </a:rPr>
              <a:t>ddysgu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ei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olygu</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gyd-destun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polisi</a:t>
            </a:r>
            <a:r>
              <a:rPr lang="en-GB" sz="2200" dirty="0">
                <a:solidFill>
                  <a:srgbClr val="004B90"/>
                </a:solidFill>
                <a:latin typeface="Aptos" panose="020B0004020202020204" pitchFamily="34" charset="0"/>
              </a:rPr>
              <a:t> – </a:t>
            </a:r>
            <a:r>
              <a:rPr lang="en-GB" sz="2200" b="1" dirty="0" err="1">
                <a:solidFill>
                  <a:srgbClr val="004B90"/>
                </a:solidFill>
                <a:latin typeface="Aptos" panose="020B0004020202020204" pitchFamily="34" charset="0"/>
              </a:rPr>
              <a:t>Dechrau’n</a:t>
            </a:r>
            <a:r>
              <a:rPr lang="en-GB" sz="2200" b="1" dirty="0">
                <a:solidFill>
                  <a:srgbClr val="004B90"/>
                </a:solidFill>
                <a:latin typeface="Aptos" panose="020B0004020202020204" pitchFamily="34" charset="0"/>
              </a:rPr>
              <a:t> </a:t>
            </a:r>
            <a:r>
              <a:rPr lang="en-GB" sz="2200" b="1" dirty="0" err="1">
                <a:solidFill>
                  <a:srgbClr val="004B90"/>
                </a:solidFill>
                <a:latin typeface="Aptos" panose="020B0004020202020204" pitchFamily="34" charset="0"/>
              </a:rPr>
              <a:t>Deg</a:t>
            </a:r>
            <a:endParaRPr lang="en-GB" sz="2200" b="1"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b="1" dirty="0">
                <a:solidFill>
                  <a:srgbClr val="004B90"/>
                </a:solidFill>
                <a:latin typeface="Aptos" panose="020B0004020202020204" pitchFamily="34" charset="0"/>
              </a:rPr>
              <a:t>Estyn</a:t>
            </a:r>
            <a:r>
              <a:rPr lang="en-GB" sz="2200" dirty="0">
                <a:solidFill>
                  <a:srgbClr val="004B90"/>
                </a:solidFill>
                <a:latin typeface="Aptos" panose="020B0004020202020204" pitchFamily="34" charset="0"/>
              </a:rPr>
              <a:t> – </a:t>
            </a:r>
            <a:r>
              <a:rPr lang="en-GB" sz="2200" dirty="0" err="1">
                <a:solidFill>
                  <a:srgbClr val="004B90"/>
                </a:solidFill>
                <a:latin typeface="Aptos" panose="020B0004020202020204" pitchFamily="34" charset="0"/>
              </a:rPr>
              <a:t>Trefniadau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Cefnogol</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Tasg</a:t>
            </a:r>
            <a:endParaRPr lang="en-GB" sz="22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p:txBody>
      </p:sp>
      <p:sp>
        <p:nvSpPr>
          <p:cNvPr id="6" name="TextBox 5">
            <a:extLst>
              <a:ext uri="{FF2B5EF4-FFF2-40B4-BE49-F238E27FC236}">
                <a16:creationId xmlns:a16="http://schemas.microsoft.com/office/drawing/2014/main" id="{CE91DE3F-BBC5-7BF8-0EB0-A1B63D663154}"/>
              </a:ext>
            </a:extLst>
          </p:cNvPr>
          <p:cNvSpPr txBox="1"/>
          <p:nvPr/>
        </p:nvSpPr>
        <p:spPr>
          <a:xfrm>
            <a:off x="6213512" y="242371"/>
            <a:ext cx="5905041" cy="512185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200" b="1" u="sng" dirty="0">
                <a:latin typeface="Aptos" panose="020B0004020202020204" pitchFamily="34" charset="0"/>
              </a:rPr>
              <a:t>The aim of this session is:</a:t>
            </a:r>
            <a:r>
              <a:rPr lang="en-GB" dirty="0">
                <a:latin typeface="Aptos" panose="020B0004020202020204" pitchFamily="34" charset="0"/>
              </a:rPr>
              <a:t>
</a:t>
            </a:r>
            <a:r>
              <a:rPr lang="en-GB" sz="2200" dirty="0">
                <a:latin typeface="Aptos" panose="020B0004020202020204" pitchFamily="34" charset="0"/>
              </a:rPr>
              <a:t>Looking at the role of parents and early years providers in supporting child development
Looking at key areas for supporting school readiness
Discussing what 'being ready to learn' means
Looking at policy context – </a:t>
            </a:r>
            <a:r>
              <a:rPr lang="en-GB" sz="2200" b="1" dirty="0">
                <a:latin typeface="Aptos" panose="020B0004020202020204" pitchFamily="34" charset="0"/>
              </a:rPr>
              <a:t>Flying Start</a:t>
            </a:r>
            <a:r>
              <a:rPr lang="en-GB" sz="2200" dirty="0">
                <a:latin typeface="Aptos" panose="020B0004020202020204" pitchFamily="34" charset="0"/>
              </a:rPr>
              <a:t>
</a:t>
            </a:r>
            <a:r>
              <a:rPr lang="en-GB" sz="2200" b="1" dirty="0">
                <a:latin typeface="Aptos" panose="020B0004020202020204" pitchFamily="34" charset="0"/>
              </a:rPr>
              <a:t>Estyn </a:t>
            </a:r>
            <a:r>
              <a:rPr lang="en-GB" sz="2200" dirty="0">
                <a:latin typeface="Aptos" panose="020B0004020202020204" pitchFamily="34" charset="0"/>
              </a:rPr>
              <a:t>– Supportive Arrangements
Task</a:t>
            </a:r>
          </a:p>
        </p:txBody>
      </p:sp>
    </p:spTree>
    <p:extLst>
      <p:ext uri="{BB962C8B-B14F-4D97-AF65-F5344CB8AC3E}">
        <p14:creationId xmlns:p14="http://schemas.microsoft.com/office/powerpoint/2010/main" val="225213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7A2CD0-97FB-4815-FC55-FDC995006DDB}"/>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9CB66771-4136-7DB7-49A2-3BD6F12288AC}"/>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4" name="Picture 3">
            <a:extLst>
              <a:ext uri="{FF2B5EF4-FFF2-40B4-BE49-F238E27FC236}">
                <a16:creationId xmlns:a16="http://schemas.microsoft.com/office/drawing/2014/main" id="{CEAB3329-D3E5-D27E-8A0B-EF917D10ABCB}"/>
              </a:ext>
            </a:extLst>
          </p:cNvPr>
          <p:cNvPicPr>
            <a:picLocks noChangeAspect="1"/>
          </p:cNvPicPr>
          <p:nvPr/>
        </p:nvPicPr>
        <p:blipFill>
          <a:blip r:embed="rId4"/>
          <a:stretch>
            <a:fillRect/>
          </a:stretch>
        </p:blipFill>
        <p:spPr>
          <a:xfrm>
            <a:off x="3117941" y="1813819"/>
            <a:ext cx="5449016" cy="3230361"/>
          </a:xfrm>
          <a:prstGeom prst="rect">
            <a:avLst/>
          </a:prstGeom>
        </p:spPr>
      </p:pic>
      <p:sp>
        <p:nvSpPr>
          <p:cNvPr id="6" name="TextBox 5">
            <a:extLst>
              <a:ext uri="{FF2B5EF4-FFF2-40B4-BE49-F238E27FC236}">
                <a16:creationId xmlns:a16="http://schemas.microsoft.com/office/drawing/2014/main" id="{B7F78E49-2FC5-D2EA-C81E-4B57A43026F7}"/>
              </a:ext>
            </a:extLst>
          </p:cNvPr>
          <p:cNvSpPr txBox="1"/>
          <p:nvPr/>
        </p:nvSpPr>
        <p:spPr>
          <a:xfrm>
            <a:off x="3117941" y="236431"/>
            <a:ext cx="6101394" cy="369332"/>
          </a:xfrm>
          <a:prstGeom prst="rect">
            <a:avLst/>
          </a:prstGeom>
          <a:noFill/>
        </p:spPr>
        <p:txBody>
          <a:bodyPr wrap="square">
            <a:spAutoFit/>
          </a:bodyPr>
          <a:lstStyle/>
          <a:p>
            <a:r>
              <a:rPr lang="en-GB" dirty="0">
                <a:hlinkClick r:id="rId5"/>
              </a:rPr>
              <a:t>Peeple - charity supporting parents with children’s learning</a:t>
            </a:r>
            <a:endParaRPr lang="en-GB" dirty="0"/>
          </a:p>
        </p:txBody>
      </p:sp>
      <p:sp>
        <p:nvSpPr>
          <p:cNvPr id="8" name="TextBox 7">
            <a:extLst>
              <a:ext uri="{FF2B5EF4-FFF2-40B4-BE49-F238E27FC236}">
                <a16:creationId xmlns:a16="http://schemas.microsoft.com/office/drawing/2014/main" id="{9F6DC202-1D30-2117-D251-F50DD734BE6B}"/>
              </a:ext>
            </a:extLst>
          </p:cNvPr>
          <p:cNvSpPr txBox="1"/>
          <p:nvPr/>
        </p:nvSpPr>
        <p:spPr>
          <a:xfrm>
            <a:off x="8893146" y="2017345"/>
            <a:ext cx="3358195" cy="1785104"/>
          </a:xfrm>
          <a:prstGeom prst="rect">
            <a:avLst/>
          </a:prstGeom>
          <a:noFill/>
        </p:spPr>
        <p:txBody>
          <a:bodyPr wrap="square" rtlCol="0">
            <a:spAutoFit/>
          </a:bodyPr>
          <a:lstStyle/>
          <a:p>
            <a:r>
              <a:rPr lang="cy-GB" sz="2200" b="1" dirty="0" err="1"/>
              <a:t>What</a:t>
            </a:r>
            <a:r>
              <a:rPr lang="cy-GB" sz="2200" b="1" dirty="0"/>
              <a:t> </a:t>
            </a:r>
            <a:r>
              <a:rPr lang="cy-GB" sz="2200" b="1" dirty="0" err="1"/>
              <a:t>are</a:t>
            </a:r>
            <a:r>
              <a:rPr lang="cy-GB" sz="2200" b="1" dirty="0"/>
              <a:t> </a:t>
            </a:r>
            <a:r>
              <a:rPr lang="cy-GB" sz="2200" b="1" dirty="0" err="1"/>
              <a:t>our</a:t>
            </a:r>
            <a:r>
              <a:rPr lang="cy-GB" sz="2200" b="1" dirty="0"/>
              <a:t> </a:t>
            </a:r>
            <a:r>
              <a:rPr lang="cy-GB" sz="2200" b="1" dirty="0" err="1"/>
              <a:t>roles</a:t>
            </a:r>
            <a:r>
              <a:rPr lang="cy-GB" sz="2200" b="1" dirty="0"/>
              <a:t> as </a:t>
            </a:r>
            <a:r>
              <a:rPr lang="cy-GB" sz="2200" b="1" dirty="0" err="1"/>
              <a:t>parents</a:t>
            </a:r>
            <a:r>
              <a:rPr lang="cy-GB" sz="2200" b="1" dirty="0"/>
              <a:t> </a:t>
            </a:r>
            <a:r>
              <a:rPr lang="cy-GB" sz="2200" b="1" dirty="0" err="1"/>
              <a:t>and</a:t>
            </a:r>
            <a:r>
              <a:rPr lang="cy-GB" sz="2200" b="1" dirty="0"/>
              <a:t> </a:t>
            </a:r>
            <a:r>
              <a:rPr lang="cy-GB" sz="2200" b="1" dirty="0" err="1"/>
              <a:t>early</a:t>
            </a:r>
            <a:r>
              <a:rPr lang="cy-GB" sz="2200" b="1" dirty="0"/>
              <a:t> </a:t>
            </a:r>
            <a:r>
              <a:rPr lang="cy-GB" sz="2200" b="1" dirty="0" err="1"/>
              <a:t>years</a:t>
            </a:r>
            <a:r>
              <a:rPr lang="cy-GB" sz="2200" b="1" dirty="0"/>
              <a:t> </a:t>
            </a:r>
            <a:r>
              <a:rPr lang="cy-GB" sz="2200" b="1" dirty="0" err="1"/>
              <a:t>providers</a:t>
            </a:r>
            <a:r>
              <a:rPr lang="cy-GB" sz="2200" b="1" dirty="0"/>
              <a:t> to </a:t>
            </a:r>
            <a:r>
              <a:rPr lang="cy-GB" sz="2200" b="1" dirty="0" err="1"/>
              <a:t>support</a:t>
            </a:r>
            <a:r>
              <a:rPr lang="cy-GB" sz="2200" b="1" dirty="0"/>
              <a:t> the </a:t>
            </a:r>
            <a:r>
              <a:rPr lang="cy-GB" sz="2200" b="1" dirty="0" err="1"/>
              <a:t>development</a:t>
            </a:r>
            <a:r>
              <a:rPr lang="cy-GB" sz="2200" b="1" dirty="0"/>
              <a:t> of </a:t>
            </a:r>
            <a:r>
              <a:rPr lang="cy-GB" sz="2200" b="1" dirty="0" err="1"/>
              <a:t>our</a:t>
            </a:r>
            <a:r>
              <a:rPr lang="cy-GB" sz="2200" b="1" dirty="0"/>
              <a:t> </a:t>
            </a:r>
            <a:r>
              <a:rPr lang="cy-GB" sz="2200" b="1" dirty="0" err="1"/>
              <a:t>children</a:t>
            </a:r>
            <a:r>
              <a:rPr lang="cy-GB" sz="2200" b="1" dirty="0"/>
              <a:t>?</a:t>
            </a:r>
            <a:endParaRPr lang="en-GB" sz="2200" b="1" dirty="0"/>
          </a:p>
        </p:txBody>
      </p:sp>
      <p:sp>
        <p:nvSpPr>
          <p:cNvPr id="9" name="TextBox 8">
            <a:extLst>
              <a:ext uri="{FF2B5EF4-FFF2-40B4-BE49-F238E27FC236}">
                <a16:creationId xmlns:a16="http://schemas.microsoft.com/office/drawing/2014/main" id="{1B51A5E4-1EED-813A-EE2D-2C30A1F7C1ED}"/>
              </a:ext>
            </a:extLst>
          </p:cNvPr>
          <p:cNvSpPr txBox="1"/>
          <p:nvPr/>
        </p:nvSpPr>
        <p:spPr>
          <a:xfrm>
            <a:off x="168583" y="2106524"/>
            <a:ext cx="3035863" cy="1785104"/>
          </a:xfrm>
          <a:prstGeom prst="rect">
            <a:avLst/>
          </a:prstGeom>
          <a:noFill/>
        </p:spPr>
        <p:txBody>
          <a:bodyPr wrap="square" rtlCol="0">
            <a:spAutoFit/>
          </a:bodyPr>
          <a:lstStyle/>
          <a:p>
            <a:r>
              <a:rPr lang="cy-GB" sz="2200" b="1" dirty="0">
                <a:solidFill>
                  <a:srgbClr val="004B90"/>
                </a:solidFill>
              </a:rPr>
              <a:t>Beth yw ein rolau fel rhieni a darparwyr blynyddoedd cynnar i gefnogi datblygiad ein plant?</a:t>
            </a:r>
            <a:endParaRPr lang="en-GB" sz="2200" b="1" dirty="0">
              <a:solidFill>
                <a:srgbClr val="004B90"/>
              </a:solidFill>
            </a:endParaRPr>
          </a:p>
        </p:txBody>
      </p:sp>
    </p:spTree>
    <p:extLst>
      <p:ext uri="{BB962C8B-B14F-4D97-AF65-F5344CB8AC3E}">
        <p14:creationId xmlns:p14="http://schemas.microsoft.com/office/powerpoint/2010/main" val="2872742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A4AA4-3AEC-D3BA-F068-7722541FD429}"/>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25BBDF4-C13A-C6E5-00C6-0A0C0EEB7E30}"/>
              </a:ext>
            </a:extLst>
          </p:cNvPr>
          <p:cNvPicPr>
            <a:picLocks noChangeAspect="1"/>
          </p:cNvPicPr>
          <p:nvPr/>
        </p:nvPicPr>
        <p:blipFill>
          <a:blip r:embed="rId3"/>
          <a:stretch>
            <a:fillRect/>
          </a:stretch>
        </p:blipFill>
        <p:spPr>
          <a:xfrm>
            <a:off x="-6348" y="5584777"/>
            <a:ext cx="12196757" cy="1276445"/>
          </a:xfrm>
          <a:prstGeom prst="rect">
            <a:avLst/>
          </a:prstGeom>
        </p:spPr>
      </p:pic>
      <p:sp>
        <p:nvSpPr>
          <p:cNvPr id="3" name="TextBox 2">
            <a:extLst>
              <a:ext uri="{FF2B5EF4-FFF2-40B4-BE49-F238E27FC236}">
                <a16:creationId xmlns:a16="http://schemas.microsoft.com/office/drawing/2014/main" id="{C95AEDC1-3BDD-FADA-E69A-0A3096032727}"/>
              </a:ext>
            </a:extLst>
          </p:cNvPr>
          <p:cNvSpPr txBox="1"/>
          <p:nvPr/>
        </p:nvSpPr>
        <p:spPr>
          <a:xfrm>
            <a:off x="6342571" y="1072153"/>
            <a:ext cx="5445940" cy="4031873"/>
          </a:xfrm>
          <a:prstGeom prst="rect">
            <a:avLst/>
          </a:prstGeom>
          <a:noFill/>
        </p:spPr>
        <p:txBody>
          <a:bodyPr wrap="square" rtlCol="0">
            <a:spAutoFit/>
          </a:bodyPr>
          <a:lstStyle/>
          <a:p>
            <a:r>
              <a:rPr lang="cy-GB" sz="2200" b="1" dirty="0" err="1"/>
              <a:t>Key</a:t>
            </a:r>
            <a:r>
              <a:rPr lang="cy-GB" sz="2200" b="1" dirty="0"/>
              <a:t> </a:t>
            </a:r>
            <a:r>
              <a:rPr lang="cy-GB" sz="2200" b="1" dirty="0" err="1"/>
              <a:t>Areas</a:t>
            </a:r>
            <a:r>
              <a:rPr lang="cy-GB" sz="2200" b="1" dirty="0"/>
              <a:t> </a:t>
            </a:r>
            <a:r>
              <a:rPr lang="cy-GB" sz="2200" b="1" dirty="0" err="1"/>
              <a:t>for</a:t>
            </a:r>
            <a:r>
              <a:rPr lang="cy-GB" sz="2200" b="1" dirty="0"/>
              <a:t> </a:t>
            </a:r>
            <a:r>
              <a:rPr lang="cy-GB" sz="2200" b="1" dirty="0" err="1"/>
              <a:t>Supporting</a:t>
            </a:r>
            <a:r>
              <a:rPr lang="cy-GB" sz="2200" b="1" dirty="0"/>
              <a:t> </a:t>
            </a:r>
            <a:r>
              <a:rPr lang="cy-GB" sz="2200" b="1" dirty="0" err="1"/>
              <a:t>School</a:t>
            </a:r>
            <a:r>
              <a:rPr lang="cy-GB" sz="2200" b="1" dirty="0"/>
              <a:t> </a:t>
            </a:r>
            <a:r>
              <a:rPr lang="cy-GB" sz="2200" b="1" dirty="0" err="1"/>
              <a:t>Readiness</a:t>
            </a:r>
            <a:r>
              <a:rPr lang="cy-GB" sz="2200" b="1" dirty="0"/>
              <a:t>...</a:t>
            </a:r>
          </a:p>
          <a:p>
            <a:endParaRPr lang="cy-GB" b="1" dirty="0"/>
          </a:p>
          <a:p>
            <a:endParaRPr lang="cy-GB" b="1" dirty="0"/>
          </a:p>
          <a:p>
            <a:pPr marL="285750" indent="-285750">
              <a:buFont typeface="Wingdings" panose="05000000000000000000" pitchFamily="2" charset="2"/>
              <a:buChar char="ü"/>
            </a:pPr>
            <a:r>
              <a:rPr lang="cy-GB" sz="2200" b="1" dirty="0" err="1"/>
              <a:t>Independence</a:t>
            </a:r>
            <a:r>
              <a:rPr lang="cy-GB" sz="2200" b="1" dirty="0"/>
              <a:t> </a:t>
            </a:r>
            <a:r>
              <a:rPr lang="cy-GB" sz="2200" b="1" dirty="0" err="1"/>
              <a:t>and</a:t>
            </a:r>
            <a:r>
              <a:rPr lang="cy-GB" sz="2200" b="1" dirty="0"/>
              <a:t> </a:t>
            </a:r>
            <a:r>
              <a:rPr lang="cy-GB" sz="2200" b="1" dirty="0" err="1"/>
              <a:t>Self</a:t>
            </a:r>
            <a:r>
              <a:rPr lang="cy-GB" sz="2200" b="1" dirty="0"/>
              <a:t>-Care</a:t>
            </a:r>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Social</a:t>
            </a:r>
            <a:r>
              <a:rPr lang="cy-GB" sz="2200" b="1" dirty="0"/>
              <a:t> </a:t>
            </a:r>
            <a:r>
              <a:rPr lang="cy-GB" sz="2200" b="1" dirty="0" err="1"/>
              <a:t>and</a:t>
            </a:r>
            <a:r>
              <a:rPr lang="cy-GB" sz="2200" b="1" dirty="0"/>
              <a:t> </a:t>
            </a:r>
            <a:r>
              <a:rPr lang="cy-GB" sz="2200" b="1" dirty="0" err="1"/>
              <a:t>Emotional</a:t>
            </a:r>
            <a:r>
              <a:rPr lang="cy-GB" sz="2200" b="1" dirty="0"/>
              <a:t> </a:t>
            </a:r>
            <a:r>
              <a:rPr lang="cy-GB" sz="2200" b="1" dirty="0" err="1"/>
              <a:t>Skills</a:t>
            </a:r>
            <a:endParaRPr lang="cy-GB" sz="2200" b="1" dirty="0"/>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Practical</a:t>
            </a:r>
            <a:r>
              <a:rPr lang="cy-GB" sz="2200" b="1" dirty="0"/>
              <a:t> </a:t>
            </a:r>
            <a:r>
              <a:rPr lang="cy-GB" sz="2200" b="1" dirty="0" err="1"/>
              <a:t>Preparation</a:t>
            </a:r>
            <a:r>
              <a:rPr lang="cy-GB" sz="2200" b="1" dirty="0"/>
              <a:t> (</a:t>
            </a:r>
            <a:r>
              <a:rPr lang="cy-GB" sz="2200" b="1" dirty="0" err="1"/>
              <a:t>Routines</a:t>
            </a:r>
            <a:r>
              <a:rPr lang="cy-GB" sz="2200" b="1" dirty="0"/>
              <a:t>)</a:t>
            </a:r>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Communication</a:t>
            </a:r>
            <a:r>
              <a:rPr lang="cy-GB" sz="2200" b="1" dirty="0"/>
              <a:t> </a:t>
            </a:r>
            <a:r>
              <a:rPr lang="cy-GB" sz="2200" b="1" dirty="0" err="1"/>
              <a:t>and</a:t>
            </a:r>
            <a:r>
              <a:rPr lang="cy-GB" sz="2200" b="1" dirty="0"/>
              <a:t> </a:t>
            </a:r>
            <a:r>
              <a:rPr lang="cy-GB" sz="2200" b="1" dirty="0" err="1"/>
              <a:t>Literacy</a:t>
            </a:r>
            <a:endParaRPr lang="cy-GB" sz="2200" b="1" dirty="0"/>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Activities</a:t>
            </a:r>
            <a:r>
              <a:rPr lang="cy-GB" sz="2200" b="1" dirty="0"/>
              <a:t> (</a:t>
            </a:r>
            <a:r>
              <a:rPr lang="cy-GB" sz="2200" b="1" dirty="0" err="1"/>
              <a:t>Play</a:t>
            </a:r>
            <a:r>
              <a:rPr lang="cy-GB" sz="2200" b="1" dirty="0"/>
              <a:t>, </a:t>
            </a:r>
            <a:r>
              <a:rPr lang="cy-GB" sz="2200" b="1" dirty="0" err="1"/>
              <a:t>Reading</a:t>
            </a:r>
            <a:r>
              <a:rPr lang="cy-GB" sz="2200" b="1" dirty="0"/>
              <a:t>, </a:t>
            </a:r>
            <a:r>
              <a:rPr lang="cy-GB" sz="2200" b="1" dirty="0" err="1"/>
              <a:t>Fine</a:t>
            </a:r>
            <a:r>
              <a:rPr lang="cy-GB" sz="2200" b="1" dirty="0"/>
              <a:t> Motor)</a:t>
            </a:r>
          </a:p>
        </p:txBody>
      </p:sp>
      <p:sp>
        <p:nvSpPr>
          <p:cNvPr id="4" name="TextBox 3">
            <a:extLst>
              <a:ext uri="{FF2B5EF4-FFF2-40B4-BE49-F238E27FC236}">
                <a16:creationId xmlns:a16="http://schemas.microsoft.com/office/drawing/2014/main" id="{95663722-86FC-6CD8-A8E0-53D134791517}"/>
              </a:ext>
            </a:extLst>
          </p:cNvPr>
          <p:cNvSpPr txBox="1"/>
          <p:nvPr/>
        </p:nvSpPr>
        <p:spPr>
          <a:xfrm>
            <a:off x="403489" y="884681"/>
            <a:ext cx="5549074" cy="4737322"/>
          </a:xfrm>
          <a:prstGeom prst="rect">
            <a:avLst/>
          </a:prstGeom>
          <a:noFill/>
        </p:spPr>
        <p:txBody>
          <a:bodyPr wrap="square" rtlCol="0">
            <a:spAutoFit/>
          </a:bodyPr>
          <a:lstStyle/>
          <a:p>
            <a:r>
              <a:rPr lang="en-GB" sz="2200" b="1" dirty="0" err="1">
                <a:solidFill>
                  <a:srgbClr val="004B90"/>
                </a:solidFill>
              </a:rPr>
              <a:t>Meysydd</a:t>
            </a:r>
            <a:r>
              <a:rPr lang="en-GB" sz="2200" b="1" dirty="0">
                <a:solidFill>
                  <a:srgbClr val="004B90"/>
                </a:solidFill>
              </a:rPr>
              <a:t> </a:t>
            </a:r>
            <a:r>
              <a:rPr lang="en-GB" sz="2200" b="1" dirty="0" err="1">
                <a:solidFill>
                  <a:srgbClr val="004B90"/>
                </a:solidFill>
              </a:rPr>
              <a:t>Allweddol</a:t>
            </a:r>
            <a:r>
              <a:rPr lang="en-GB" sz="2200" b="1" dirty="0">
                <a:solidFill>
                  <a:srgbClr val="004B90"/>
                </a:solidFill>
              </a:rPr>
              <a:t> </a:t>
            </a:r>
            <a:r>
              <a:rPr lang="en-GB" sz="2200" b="1" dirty="0" err="1">
                <a:solidFill>
                  <a:srgbClr val="004B90"/>
                </a:solidFill>
              </a:rPr>
              <a:t>ar</a:t>
            </a:r>
            <a:r>
              <a:rPr lang="en-GB" sz="2200" b="1" dirty="0">
                <a:solidFill>
                  <a:srgbClr val="004B90"/>
                </a:solidFill>
              </a:rPr>
              <a:t> </a:t>
            </a:r>
            <a:r>
              <a:rPr lang="en-GB" sz="2200" b="1" dirty="0" err="1">
                <a:solidFill>
                  <a:srgbClr val="004B90"/>
                </a:solidFill>
              </a:rPr>
              <a:t>gyfer</a:t>
            </a:r>
            <a:r>
              <a:rPr lang="en-GB" sz="2200" b="1" dirty="0">
                <a:solidFill>
                  <a:srgbClr val="004B90"/>
                </a:solidFill>
              </a:rPr>
              <a:t> </a:t>
            </a:r>
            <a:r>
              <a:rPr lang="en-GB" sz="2200" b="1" dirty="0" err="1">
                <a:solidFill>
                  <a:srgbClr val="004B90"/>
                </a:solidFill>
              </a:rPr>
              <a:t>Cefnogi</a:t>
            </a:r>
            <a:r>
              <a:rPr lang="en-GB" sz="2200" b="1" dirty="0">
                <a:solidFill>
                  <a:srgbClr val="004B90"/>
                </a:solidFill>
              </a:rPr>
              <a:t> </a:t>
            </a:r>
            <a:r>
              <a:rPr lang="en-GB" sz="2200" b="1" dirty="0" err="1">
                <a:solidFill>
                  <a:srgbClr val="004B90"/>
                </a:solidFill>
              </a:rPr>
              <a:t>Parodrwydd</a:t>
            </a:r>
            <a:r>
              <a:rPr lang="en-GB" sz="2200" b="1" dirty="0">
                <a:solidFill>
                  <a:srgbClr val="004B90"/>
                </a:solidFill>
              </a:rPr>
              <a:t> Ysgol...</a:t>
            </a:r>
          </a:p>
          <a:p>
            <a:pPr marL="342900" indent="-342900">
              <a:lnSpc>
                <a:spcPct val="200000"/>
              </a:lnSpc>
              <a:buFont typeface="Wingdings" panose="05000000000000000000" pitchFamily="2" charset="2"/>
              <a:buChar char="ü"/>
            </a:pPr>
            <a:r>
              <a:rPr lang="en-GB" sz="2200" b="1" dirty="0" err="1">
                <a:solidFill>
                  <a:srgbClr val="004B90"/>
                </a:solidFill>
              </a:rPr>
              <a:t>Annibyniaeth</a:t>
            </a:r>
            <a:r>
              <a:rPr lang="en-GB" sz="2200" b="1" dirty="0">
                <a:solidFill>
                  <a:srgbClr val="004B90"/>
                </a:solidFill>
              </a:rPr>
              <a:t> a Hunan-</a:t>
            </a:r>
            <a:r>
              <a:rPr lang="en-GB" sz="2200" b="1" dirty="0" err="1">
                <a:solidFill>
                  <a:srgbClr val="004B90"/>
                </a:solidFill>
              </a:rPr>
              <a:t>ofal</a:t>
            </a:r>
            <a:r>
              <a:rPr lang="en-GB" sz="2200" b="1" dirty="0">
                <a:solidFill>
                  <a:srgbClr val="004B90"/>
                </a:solidFill>
              </a:rPr>
              <a:t>
</a:t>
            </a:r>
            <a:r>
              <a:rPr lang="en-GB" sz="2200" b="1" dirty="0" err="1">
                <a:solidFill>
                  <a:srgbClr val="004B90"/>
                </a:solidFill>
              </a:rPr>
              <a:t>Sgiliau</a:t>
            </a:r>
            <a:r>
              <a:rPr lang="en-GB" sz="2200" b="1" dirty="0">
                <a:solidFill>
                  <a:srgbClr val="004B90"/>
                </a:solidFill>
              </a:rPr>
              <a:t> </a:t>
            </a:r>
            <a:r>
              <a:rPr lang="en-GB" sz="2200" b="1" dirty="0" err="1">
                <a:solidFill>
                  <a:srgbClr val="004B90"/>
                </a:solidFill>
              </a:rPr>
              <a:t>Cymdeithasol</a:t>
            </a:r>
            <a:r>
              <a:rPr lang="en-GB" sz="2200" b="1" dirty="0">
                <a:solidFill>
                  <a:srgbClr val="004B90"/>
                </a:solidFill>
              </a:rPr>
              <a:t> ac </a:t>
            </a:r>
            <a:r>
              <a:rPr lang="en-GB" sz="2200" b="1" dirty="0" err="1">
                <a:solidFill>
                  <a:srgbClr val="004B90"/>
                </a:solidFill>
              </a:rPr>
              <a:t>Emosiynol</a:t>
            </a:r>
            <a:endParaRPr lang="en-GB" sz="2200" b="1" dirty="0">
              <a:solidFill>
                <a:srgbClr val="004B90"/>
              </a:solidFill>
            </a:endParaRPr>
          </a:p>
          <a:p>
            <a:pPr marL="342900" indent="-342900">
              <a:lnSpc>
                <a:spcPct val="200000"/>
              </a:lnSpc>
              <a:buFont typeface="Wingdings" panose="05000000000000000000" pitchFamily="2" charset="2"/>
              <a:buChar char="ü"/>
            </a:pPr>
            <a:r>
              <a:rPr lang="en-GB" sz="2200" b="1" dirty="0" err="1">
                <a:solidFill>
                  <a:srgbClr val="004B90"/>
                </a:solidFill>
              </a:rPr>
              <a:t>Paratoi</a:t>
            </a:r>
            <a:r>
              <a:rPr lang="en-GB" sz="2200" b="1" dirty="0">
                <a:solidFill>
                  <a:srgbClr val="004B90"/>
                </a:solidFill>
              </a:rPr>
              <a:t> </a:t>
            </a:r>
            <a:r>
              <a:rPr lang="en-GB" sz="2200" b="1" dirty="0" err="1">
                <a:solidFill>
                  <a:srgbClr val="004B90"/>
                </a:solidFill>
              </a:rPr>
              <a:t>Ymarferol</a:t>
            </a:r>
            <a:r>
              <a:rPr lang="en-GB" sz="2200" b="1" dirty="0">
                <a:solidFill>
                  <a:srgbClr val="004B90"/>
                </a:solidFill>
              </a:rPr>
              <a:t> (</a:t>
            </a:r>
            <a:r>
              <a:rPr lang="en-GB" sz="2200" b="1" dirty="0" err="1">
                <a:solidFill>
                  <a:srgbClr val="004B90"/>
                </a:solidFill>
              </a:rPr>
              <a:t>Arferion</a:t>
            </a:r>
            <a:r>
              <a:rPr lang="en-GB" sz="2200" b="1" dirty="0">
                <a:solidFill>
                  <a:srgbClr val="004B90"/>
                </a:solidFill>
              </a:rPr>
              <a:t>)
</a:t>
            </a:r>
            <a:r>
              <a:rPr lang="en-GB" sz="2200" b="1" dirty="0" err="1">
                <a:solidFill>
                  <a:srgbClr val="004B90"/>
                </a:solidFill>
              </a:rPr>
              <a:t>Cyfathrebu</a:t>
            </a:r>
            <a:r>
              <a:rPr lang="en-GB" sz="2200" b="1" dirty="0">
                <a:solidFill>
                  <a:srgbClr val="004B90"/>
                </a:solidFill>
              </a:rPr>
              <a:t> a </a:t>
            </a:r>
            <a:r>
              <a:rPr lang="en-GB" sz="2200" b="1" dirty="0" err="1">
                <a:solidFill>
                  <a:srgbClr val="004B90"/>
                </a:solidFill>
              </a:rPr>
              <a:t>Llythrennedd</a:t>
            </a:r>
            <a:r>
              <a:rPr lang="en-GB" sz="2200" b="1" dirty="0">
                <a:solidFill>
                  <a:srgbClr val="004B90"/>
                </a:solidFill>
              </a:rPr>
              <a:t>
</a:t>
            </a:r>
            <a:r>
              <a:rPr lang="en-GB" sz="2200" b="1" dirty="0" err="1">
                <a:solidFill>
                  <a:srgbClr val="004B90"/>
                </a:solidFill>
              </a:rPr>
              <a:t>Gweithgareddau</a:t>
            </a:r>
            <a:r>
              <a:rPr lang="en-GB" sz="2200" b="1" dirty="0">
                <a:solidFill>
                  <a:srgbClr val="004B90"/>
                </a:solidFill>
              </a:rPr>
              <a:t> (Chwarae, </a:t>
            </a:r>
            <a:r>
              <a:rPr lang="en-GB" sz="2200" b="1" dirty="0" err="1">
                <a:solidFill>
                  <a:srgbClr val="004B90"/>
                </a:solidFill>
              </a:rPr>
              <a:t>Darllen</a:t>
            </a:r>
            <a:r>
              <a:rPr lang="en-GB" sz="2200" b="1" dirty="0">
                <a:solidFill>
                  <a:srgbClr val="004B90"/>
                </a:solidFill>
              </a:rPr>
              <a:t>, Motor Cain)</a:t>
            </a:r>
          </a:p>
        </p:txBody>
      </p:sp>
      <p:pic>
        <p:nvPicPr>
          <p:cNvPr id="6" name="Picture 5">
            <a:extLst>
              <a:ext uri="{FF2B5EF4-FFF2-40B4-BE49-F238E27FC236}">
                <a16:creationId xmlns:a16="http://schemas.microsoft.com/office/drawing/2014/main" id="{E1022B6B-C78D-6E98-1B75-6E5AE78EC6AF}"/>
              </a:ext>
            </a:extLst>
          </p:cNvPr>
          <p:cNvPicPr>
            <a:picLocks noChangeAspect="1"/>
          </p:cNvPicPr>
          <p:nvPr/>
        </p:nvPicPr>
        <p:blipFill>
          <a:blip r:embed="rId4"/>
          <a:stretch>
            <a:fillRect/>
          </a:stretch>
        </p:blipFill>
        <p:spPr>
          <a:xfrm>
            <a:off x="4619521" y="111163"/>
            <a:ext cx="2505637" cy="636513"/>
          </a:xfrm>
          <a:prstGeom prst="rect">
            <a:avLst/>
          </a:prstGeom>
        </p:spPr>
      </p:pic>
    </p:spTree>
    <p:extLst>
      <p:ext uri="{BB962C8B-B14F-4D97-AF65-F5344CB8AC3E}">
        <p14:creationId xmlns:p14="http://schemas.microsoft.com/office/powerpoint/2010/main" val="31006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05CF4-3C8E-8E75-F568-29178CAA2D80}"/>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CE337596-38E8-DBDB-61BB-336A9C155ABD}"/>
              </a:ext>
            </a:extLst>
          </p:cNvPr>
          <p:cNvPicPr>
            <a:picLocks noChangeAspect="1"/>
          </p:cNvPicPr>
          <p:nvPr/>
        </p:nvPicPr>
        <p:blipFill>
          <a:blip r:embed="rId3"/>
          <a:stretch>
            <a:fillRect/>
          </a:stretch>
        </p:blipFill>
        <p:spPr>
          <a:xfrm>
            <a:off x="0" y="5581555"/>
            <a:ext cx="12196757" cy="1276445"/>
          </a:xfrm>
          <a:prstGeom prst="rect">
            <a:avLst/>
          </a:prstGeom>
        </p:spPr>
      </p:pic>
      <p:pic>
        <p:nvPicPr>
          <p:cNvPr id="4" name="Picture 3">
            <a:extLst>
              <a:ext uri="{FF2B5EF4-FFF2-40B4-BE49-F238E27FC236}">
                <a16:creationId xmlns:a16="http://schemas.microsoft.com/office/drawing/2014/main" id="{E6F11EB7-5536-81F6-C9C0-6B03D1413DAD}"/>
              </a:ext>
            </a:extLst>
          </p:cNvPr>
          <p:cNvPicPr>
            <a:picLocks noChangeAspect="1"/>
          </p:cNvPicPr>
          <p:nvPr/>
        </p:nvPicPr>
        <p:blipFill>
          <a:blip r:embed="rId4"/>
          <a:stretch>
            <a:fillRect/>
          </a:stretch>
        </p:blipFill>
        <p:spPr>
          <a:xfrm>
            <a:off x="3726924" y="1225375"/>
            <a:ext cx="4875538" cy="3609410"/>
          </a:xfrm>
          <a:prstGeom prst="rect">
            <a:avLst/>
          </a:prstGeom>
        </p:spPr>
      </p:pic>
      <p:sp>
        <p:nvSpPr>
          <p:cNvPr id="5" name="TextBox 4">
            <a:extLst>
              <a:ext uri="{FF2B5EF4-FFF2-40B4-BE49-F238E27FC236}">
                <a16:creationId xmlns:a16="http://schemas.microsoft.com/office/drawing/2014/main" id="{45C9DBC9-BB9A-B509-D4C9-E89E746E5CBE}"/>
              </a:ext>
            </a:extLst>
          </p:cNvPr>
          <p:cNvSpPr txBox="1"/>
          <p:nvPr/>
        </p:nvSpPr>
        <p:spPr>
          <a:xfrm>
            <a:off x="1100831" y="1373301"/>
            <a:ext cx="10697592" cy="492443"/>
          </a:xfrm>
          <a:prstGeom prst="rect">
            <a:avLst/>
          </a:prstGeom>
          <a:noFill/>
        </p:spPr>
        <p:txBody>
          <a:bodyPr wrap="square" rtlCol="0">
            <a:spAutoFit/>
          </a:bodyPr>
          <a:lstStyle/>
          <a:p>
            <a:r>
              <a:rPr lang="cy-GB" sz="2600" b="1" dirty="0"/>
              <a:t>Trafodwch...                                                                                       </a:t>
            </a:r>
            <a:r>
              <a:rPr lang="cy-GB" sz="2600" b="1" dirty="0" err="1"/>
              <a:t>Discuss</a:t>
            </a:r>
            <a:r>
              <a:rPr lang="cy-GB" sz="2600" b="1" dirty="0"/>
              <a:t>...</a:t>
            </a:r>
            <a:endParaRPr lang="en-GB" sz="2600" b="1" dirty="0"/>
          </a:p>
        </p:txBody>
      </p:sp>
      <p:sp>
        <p:nvSpPr>
          <p:cNvPr id="7" name="TextBox 6">
            <a:extLst>
              <a:ext uri="{FF2B5EF4-FFF2-40B4-BE49-F238E27FC236}">
                <a16:creationId xmlns:a16="http://schemas.microsoft.com/office/drawing/2014/main" id="{2C364173-5324-EF4A-1665-90A3039B5A7B}"/>
              </a:ext>
            </a:extLst>
          </p:cNvPr>
          <p:cNvSpPr txBox="1"/>
          <p:nvPr/>
        </p:nvSpPr>
        <p:spPr>
          <a:xfrm>
            <a:off x="2614474" y="232265"/>
            <a:ext cx="8038730" cy="369332"/>
          </a:xfrm>
          <a:prstGeom prst="rect">
            <a:avLst/>
          </a:prstGeom>
          <a:noFill/>
        </p:spPr>
        <p:txBody>
          <a:bodyPr wrap="square">
            <a:spAutoFit/>
          </a:bodyPr>
          <a:lstStyle/>
          <a:p>
            <a:r>
              <a:rPr lang="en-GB" dirty="0">
                <a:hlinkClick r:id="rId5"/>
              </a:rPr>
              <a:t>theme-3-welcoming-families-to-engage-with-the-school-resources-1-9.pdf</a:t>
            </a:r>
            <a:endParaRPr lang="en-GB" dirty="0"/>
          </a:p>
        </p:txBody>
      </p:sp>
    </p:spTree>
    <p:extLst>
      <p:ext uri="{BB962C8B-B14F-4D97-AF65-F5344CB8AC3E}">
        <p14:creationId xmlns:p14="http://schemas.microsoft.com/office/powerpoint/2010/main" val="3530601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EF6FCD4-2504-517D-E17F-00CC5523F0B9}"/>
              </a:ext>
            </a:extLst>
          </p:cNvPr>
          <p:cNvPicPr>
            <a:picLocks noChangeAspect="1"/>
          </p:cNvPicPr>
          <p:nvPr/>
        </p:nvPicPr>
        <p:blipFill>
          <a:blip r:embed="rId3"/>
          <a:stretch>
            <a:fillRect/>
          </a:stretch>
        </p:blipFill>
        <p:spPr>
          <a:xfrm>
            <a:off x="0" y="5581555"/>
            <a:ext cx="12196757" cy="1276445"/>
          </a:xfrm>
          <a:prstGeom prst="rect">
            <a:avLst/>
          </a:prstGeom>
        </p:spPr>
      </p:pic>
      <p:sp>
        <p:nvSpPr>
          <p:cNvPr id="3" name="TextBox 2">
            <a:extLst>
              <a:ext uri="{FF2B5EF4-FFF2-40B4-BE49-F238E27FC236}">
                <a16:creationId xmlns:a16="http://schemas.microsoft.com/office/drawing/2014/main" id="{AE548E5F-D280-381E-D535-CC8EE2E9ABD3}"/>
              </a:ext>
            </a:extLst>
          </p:cNvPr>
          <p:cNvSpPr txBox="1"/>
          <p:nvPr/>
        </p:nvSpPr>
        <p:spPr>
          <a:xfrm>
            <a:off x="297454" y="407625"/>
            <a:ext cx="7149948" cy="492443"/>
          </a:xfrm>
          <a:prstGeom prst="rect">
            <a:avLst/>
          </a:prstGeom>
          <a:noFill/>
        </p:spPr>
        <p:txBody>
          <a:bodyPr wrap="square" rtlCol="0">
            <a:spAutoFit/>
          </a:bodyPr>
          <a:lstStyle/>
          <a:p>
            <a:r>
              <a:rPr lang="cy-GB" sz="2600" b="1" dirty="0">
                <a:solidFill>
                  <a:srgbClr val="004B90"/>
                </a:solidFill>
                <a:latin typeface="Aptos" panose="020B0004020202020204" pitchFamily="34" charset="0"/>
              </a:rPr>
              <a:t>Beth mae ‘bod yn barod i ddysgu’ yn ei olygu?</a:t>
            </a:r>
            <a:endParaRPr lang="en-GB" sz="2600" b="1" dirty="0">
              <a:solidFill>
                <a:srgbClr val="004B90"/>
              </a:solidFill>
              <a:latin typeface="Aptos" panose="020B0004020202020204" pitchFamily="34" charset="0"/>
            </a:endParaRPr>
          </a:p>
        </p:txBody>
      </p:sp>
      <p:sp>
        <p:nvSpPr>
          <p:cNvPr id="5" name="Rectangle 4">
            <a:extLst>
              <a:ext uri="{FF2B5EF4-FFF2-40B4-BE49-F238E27FC236}">
                <a16:creationId xmlns:a16="http://schemas.microsoft.com/office/drawing/2014/main" id="{C12428E6-A990-B49D-B21E-33E44E0E7271}"/>
              </a:ext>
            </a:extLst>
          </p:cNvPr>
          <p:cNvSpPr/>
          <p:nvPr/>
        </p:nvSpPr>
        <p:spPr>
          <a:xfrm>
            <a:off x="297454" y="900068"/>
            <a:ext cx="10212638" cy="461665"/>
          </a:xfrm>
          <a:prstGeom prst="rect">
            <a:avLst/>
          </a:prstGeom>
        </p:spPr>
        <p:txBody>
          <a:bodyPr wrap="square">
            <a:spAutoFit/>
          </a:bodyPr>
          <a:lstStyle/>
          <a:p>
            <a:r>
              <a:rPr lang="en-GB" sz="2400" dirty="0">
                <a:solidFill>
                  <a:srgbClr val="004B90"/>
                </a:solidFill>
                <a:latin typeface="Aptos" panose="020B0004020202020204" pitchFamily="34" charset="0"/>
              </a:rPr>
              <a:t>Mae plant </a:t>
            </a:r>
            <a:r>
              <a:rPr lang="en-GB" sz="2400" dirty="0" err="1">
                <a:solidFill>
                  <a:srgbClr val="004B90"/>
                </a:solidFill>
                <a:latin typeface="Aptos" panose="020B0004020202020204" pitchFamily="34" charset="0"/>
              </a:rPr>
              <a:t>pedair</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oed</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tueddu</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i</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setlo'n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gyflymach</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yn</a:t>
            </a:r>
            <a:r>
              <a:rPr lang="en-GB" sz="2400" dirty="0">
                <a:solidFill>
                  <a:srgbClr val="004B90"/>
                </a:solidFill>
                <a:latin typeface="Aptos" panose="020B0004020202020204" pitchFamily="34" charset="0"/>
              </a:rPr>
              <a:t> yr </a:t>
            </a:r>
            <a:r>
              <a:rPr lang="en-GB" sz="2400" dirty="0" err="1">
                <a:solidFill>
                  <a:srgbClr val="004B90"/>
                </a:solidFill>
                <a:latin typeface="Aptos" panose="020B0004020202020204" pitchFamily="34" charset="0"/>
              </a:rPr>
              <a:t>ysgol</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os</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ydyn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nhw</a:t>
            </a:r>
            <a:r>
              <a:rPr lang="en-GB" sz="2400" dirty="0">
                <a:solidFill>
                  <a:srgbClr val="004B90"/>
                </a:solidFill>
                <a:latin typeface="Aptos" panose="020B0004020202020204" pitchFamily="34" charset="0"/>
              </a:rPr>
              <a:t>:</a:t>
            </a:r>
          </a:p>
        </p:txBody>
      </p:sp>
      <p:sp>
        <p:nvSpPr>
          <p:cNvPr id="6" name="TextBox 5">
            <a:extLst>
              <a:ext uri="{FF2B5EF4-FFF2-40B4-BE49-F238E27FC236}">
                <a16:creationId xmlns:a16="http://schemas.microsoft.com/office/drawing/2014/main" id="{4270456E-C713-C2EC-C330-A86C14CEDFBD}"/>
              </a:ext>
            </a:extLst>
          </p:cNvPr>
          <p:cNvSpPr txBox="1"/>
          <p:nvPr/>
        </p:nvSpPr>
        <p:spPr>
          <a:xfrm>
            <a:off x="297454" y="1467148"/>
            <a:ext cx="11082970" cy="3923703"/>
          </a:xfrm>
          <a:prstGeom prst="rect">
            <a:avLst/>
          </a:prstGeom>
          <a:solidFill>
            <a:schemeClr val="accent2">
              <a:lumMod val="40000"/>
              <a:lumOff val="60000"/>
            </a:schemeClr>
          </a:solidFill>
        </p:spPr>
        <p:txBody>
          <a:bodyPr wrap="square" rtlCol="0">
            <a:spAutoFit/>
          </a:bodyPr>
          <a:lstStyle/>
          <a:p>
            <a:pPr>
              <a:lnSpc>
                <a:spcPct val="150000"/>
              </a:lnSpc>
            </a:pPr>
            <a:r>
              <a:rPr lang="en-GB" sz="2100" dirty="0">
                <a:latin typeface="Aptos" panose="020B0004020202020204" pitchFamily="34" charset="0"/>
              </a:rPr>
              <a:t>• bod â </a:t>
            </a:r>
            <a:r>
              <a:rPr lang="en-GB" sz="2100" dirty="0" err="1">
                <a:latin typeface="Aptos" panose="020B0004020202020204" pitchFamily="34" charset="0"/>
              </a:rPr>
              <a:t>digon</a:t>
            </a:r>
            <a:r>
              <a:rPr lang="en-GB" sz="2100" dirty="0">
                <a:latin typeface="Aptos" panose="020B0004020202020204" pitchFamily="34" charset="0"/>
              </a:rPr>
              <a:t> o </a:t>
            </a:r>
            <a:r>
              <a:rPr lang="en-GB" sz="2100" dirty="0" err="1">
                <a:latin typeface="Aptos" panose="020B0004020202020204" pitchFamily="34" charset="0"/>
              </a:rPr>
              <a:t>iaith</a:t>
            </a:r>
            <a:r>
              <a:rPr lang="en-GB" sz="2100" dirty="0">
                <a:latin typeface="Aptos" panose="020B0004020202020204" pitchFamily="34" charset="0"/>
              </a:rPr>
              <a:t>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fynegi</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hunain</a:t>
            </a:r>
            <a:r>
              <a:rPr lang="en-GB" sz="2100" dirty="0">
                <a:latin typeface="Aptos" panose="020B0004020202020204" pitchFamily="34" charset="0"/>
              </a:rPr>
              <a:t> a </a:t>
            </a:r>
            <a:r>
              <a:rPr lang="en-GB" sz="2100" dirty="0" err="1">
                <a:latin typeface="Aptos" panose="020B0004020202020204" pitchFamily="34" charset="0"/>
              </a:rPr>
              <a:t>gofyn</a:t>
            </a:r>
            <a:r>
              <a:rPr lang="en-GB" sz="2100" dirty="0">
                <a:latin typeface="Aptos" panose="020B0004020202020204" pitchFamily="34" charset="0"/>
              </a:rPr>
              <a:t> </a:t>
            </a:r>
            <a:r>
              <a:rPr lang="en-GB" sz="2100" dirty="0" err="1">
                <a:latin typeface="Aptos" panose="020B0004020202020204" pitchFamily="34" charset="0"/>
              </a:rPr>
              <a:t>cwestiynau</a:t>
            </a:r>
            <a:r>
              <a:rPr lang="en-GB" sz="2100" dirty="0">
                <a:latin typeface="Aptos" panose="020B0004020202020204" pitchFamily="34" charset="0"/>
              </a:rPr>
              <a:t> (</a:t>
            </a:r>
            <a:r>
              <a:rPr lang="en-GB" sz="2100" dirty="0" err="1">
                <a:latin typeface="Aptos" panose="020B0004020202020204" pitchFamily="34" charset="0"/>
              </a:rPr>
              <a:t>sgiliau</a:t>
            </a:r>
            <a:r>
              <a:rPr lang="en-GB" sz="2100" dirty="0">
                <a:latin typeface="Aptos" panose="020B0004020202020204" pitchFamily="34" charset="0"/>
              </a:rPr>
              <a:t> </a:t>
            </a:r>
            <a:r>
              <a:rPr lang="en-GB" sz="2100" dirty="0" err="1">
                <a:latin typeface="Aptos" panose="020B0004020202020204" pitchFamily="34" charset="0"/>
              </a:rPr>
              <a:t>iaith</a:t>
            </a:r>
            <a:r>
              <a:rPr lang="en-GB" sz="2100" dirty="0">
                <a:latin typeface="Aptos" panose="020B0004020202020204" pitchFamily="34" charset="0"/>
              </a:rPr>
              <a:t> </a:t>
            </a:r>
            <a:r>
              <a:rPr lang="en-GB" sz="2100" dirty="0" err="1">
                <a:latin typeface="Aptos" panose="020B0004020202020204" pitchFamily="34" charset="0"/>
              </a:rPr>
              <a:t>cynnar</a:t>
            </a:r>
            <a:r>
              <a:rPr lang="en-GB" sz="2100" dirty="0">
                <a:latin typeface="Aptos" panose="020B0004020202020204" pitchFamily="34" charset="0"/>
              </a:rPr>
              <a:t>)</a:t>
            </a: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gallu</a:t>
            </a:r>
            <a:r>
              <a:rPr lang="en-GB" sz="2100" dirty="0">
                <a:latin typeface="Aptos" panose="020B0004020202020204" pitchFamily="34" charset="0"/>
              </a:rPr>
              <a:t> </a:t>
            </a:r>
            <a:r>
              <a:rPr lang="en-GB" sz="2100" dirty="0" err="1">
                <a:latin typeface="Aptos" panose="020B0004020202020204" pitchFamily="34" charset="0"/>
              </a:rPr>
              <a:t>gwrando</a:t>
            </a:r>
            <a:r>
              <a:rPr lang="en-GB" sz="2100" dirty="0">
                <a:latin typeface="Aptos" panose="020B0004020202020204" pitchFamily="34" charset="0"/>
              </a:rPr>
              <a:t> </a:t>
            </a:r>
            <a:r>
              <a:rPr lang="en-GB" sz="2100" dirty="0" err="1">
                <a:latin typeface="Aptos" panose="020B0004020202020204" pitchFamily="34" charset="0"/>
              </a:rPr>
              <a:t>ar</a:t>
            </a:r>
            <a:r>
              <a:rPr lang="en-GB" sz="2100" dirty="0">
                <a:latin typeface="Aptos" panose="020B0004020202020204" pitchFamily="34" charset="0"/>
              </a:rPr>
              <a:t> </a:t>
            </a:r>
            <a:r>
              <a:rPr lang="en-GB" sz="2100" dirty="0" err="1">
                <a:latin typeface="Aptos" panose="020B0004020202020204" pitchFamily="34" charset="0"/>
              </a:rPr>
              <a:t>gyfarwyddiadau</a:t>
            </a:r>
            <a:r>
              <a:rPr lang="en-GB" sz="2100" dirty="0">
                <a:latin typeface="Aptos" panose="020B0004020202020204" pitchFamily="34" charset="0"/>
              </a:rPr>
              <a:t> </a:t>
            </a:r>
            <a:r>
              <a:rPr lang="en-GB" sz="2100" dirty="0" err="1">
                <a:latin typeface="Aptos" panose="020B0004020202020204" pitchFamily="34" charset="0"/>
              </a:rPr>
              <a:t>a’u</a:t>
            </a:r>
            <a:r>
              <a:rPr lang="en-GB" sz="2100" dirty="0">
                <a:latin typeface="Aptos" panose="020B0004020202020204" pitchFamily="34" charset="0"/>
              </a:rPr>
              <a:t> </a:t>
            </a:r>
            <a:r>
              <a:rPr lang="en-GB" sz="2100" dirty="0" err="1">
                <a:latin typeface="Aptos" panose="020B0004020202020204" pitchFamily="34" charset="0"/>
              </a:rPr>
              <a:t>dilyn</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gallu</a:t>
            </a:r>
            <a:r>
              <a:rPr lang="en-GB" sz="2100" dirty="0">
                <a:latin typeface="Aptos" panose="020B0004020202020204" pitchFamily="34" charset="0"/>
              </a:rPr>
              <a:t> </a:t>
            </a:r>
            <a:r>
              <a:rPr lang="en-GB" sz="2100" dirty="0" err="1">
                <a:latin typeface="Aptos" panose="020B0004020202020204" pitchFamily="34" charset="0"/>
              </a:rPr>
              <a:t>dod</a:t>
            </a:r>
            <a:r>
              <a:rPr lang="en-GB" sz="2100" dirty="0">
                <a:latin typeface="Aptos" panose="020B0004020202020204" pitchFamily="34" charset="0"/>
              </a:rPr>
              <a:t> </a:t>
            </a:r>
            <a:r>
              <a:rPr lang="en-GB" sz="2100" dirty="0" err="1">
                <a:latin typeface="Aptos" panose="020B0004020202020204" pitchFamily="34" charset="0"/>
              </a:rPr>
              <a:t>ymlaen</a:t>
            </a:r>
            <a:r>
              <a:rPr lang="en-GB" sz="2100" dirty="0">
                <a:latin typeface="Aptos" panose="020B0004020202020204" pitchFamily="34" charset="0"/>
              </a:rPr>
              <a:t> â </a:t>
            </a:r>
            <a:r>
              <a:rPr lang="en-GB" sz="2100" dirty="0" err="1">
                <a:latin typeface="Aptos" panose="020B0004020202020204" pitchFamily="34" charset="0"/>
              </a:rPr>
              <a:t>phlant</a:t>
            </a:r>
            <a:r>
              <a:rPr lang="en-GB" sz="2100" dirty="0">
                <a:latin typeface="Aptos" panose="020B0004020202020204" pitchFamily="34" charset="0"/>
              </a:rPr>
              <a:t> </a:t>
            </a:r>
            <a:r>
              <a:rPr lang="en-GB" sz="2100" dirty="0" err="1">
                <a:latin typeface="Aptos" panose="020B0004020202020204" pitchFamily="34" charset="0"/>
              </a:rPr>
              <a:t>eraill</a:t>
            </a:r>
            <a:r>
              <a:rPr lang="en-GB" sz="2100" dirty="0">
                <a:latin typeface="Aptos" panose="020B0004020202020204" pitchFamily="34" charset="0"/>
              </a:rPr>
              <a:t>, </a:t>
            </a:r>
            <a:r>
              <a:rPr lang="en-GB" sz="2100" dirty="0" err="1">
                <a:latin typeface="Aptos" panose="020B0004020202020204" pitchFamily="34" charset="0"/>
              </a:rPr>
              <a:t>gan</a:t>
            </a:r>
            <a:r>
              <a:rPr lang="en-GB" sz="2100" dirty="0">
                <a:latin typeface="Aptos" panose="020B0004020202020204" pitchFamily="34" charset="0"/>
              </a:rPr>
              <a:t> </a:t>
            </a:r>
            <a:r>
              <a:rPr lang="en-GB" sz="2100" dirty="0" err="1">
                <a:latin typeface="Aptos" panose="020B0004020202020204" pitchFamily="34" charset="0"/>
              </a:rPr>
              <a:t>rannu</a:t>
            </a:r>
            <a:r>
              <a:rPr lang="en-GB" sz="2100" dirty="0">
                <a:latin typeface="Aptos" panose="020B0004020202020204" pitchFamily="34" charset="0"/>
              </a:rPr>
              <a:t> a </a:t>
            </a:r>
            <a:r>
              <a:rPr lang="en-GB" sz="2100" dirty="0" err="1">
                <a:latin typeface="Aptos" panose="020B0004020202020204" pitchFamily="34" charset="0"/>
              </a:rPr>
              <a:t>chymryd</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tro</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mynd</a:t>
            </a:r>
            <a:r>
              <a:rPr lang="en-GB" sz="2100" dirty="0">
                <a:latin typeface="Aptos" panose="020B0004020202020204" pitchFamily="34" charset="0"/>
              </a:rPr>
              <a:t> </a:t>
            </a:r>
            <a:r>
              <a:rPr lang="en-GB" sz="2100" dirty="0" err="1">
                <a:latin typeface="Aptos" panose="020B0004020202020204" pitchFamily="34" charset="0"/>
              </a:rPr>
              <a:t>i'r</a:t>
            </a:r>
            <a:r>
              <a:rPr lang="en-GB" sz="2100" dirty="0">
                <a:latin typeface="Aptos" panose="020B0004020202020204" pitchFamily="34" charset="0"/>
              </a:rPr>
              <a:t> toiled a </a:t>
            </a:r>
            <a:r>
              <a:rPr lang="en-GB" sz="2100" dirty="0" err="1">
                <a:latin typeface="Aptos" panose="020B0004020202020204" pitchFamily="34" charset="0"/>
              </a:rPr>
              <a:t>gwisgo</a:t>
            </a:r>
            <a:r>
              <a:rPr lang="en-GB" sz="2100" dirty="0">
                <a:latin typeface="Aptos" panose="020B0004020202020204" pitchFamily="34" charset="0"/>
              </a:rPr>
              <a:t> </a:t>
            </a:r>
            <a:r>
              <a:rPr lang="en-GB" sz="2100" dirty="0" err="1">
                <a:latin typeface="Aptos" panose="020B0004020202020204" pitchFamily="34" charset="0"/>
              </a:rPr>
              <a:t>ar</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pen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hunain</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ymdopi</a:t>
            </a:r>
            <a:r>
              <a:rPr lang="en-GB" sz="2100" dirty="0">
                <a:latin typeface="Aptos" panose="020B0004020202020204" pitchFamily="34" charset="0"/>
              </a:rPr>
              <a:t> â bod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ffwrdd</a:t>
            </a:r>
            <a:r>
              <a:rPr lang="en-GB" sz="2100" dirty="0">
                <a:latin typeface="Aptos" panose="020B0004020202020204" pitchFamily="34" charset="0"/>
              </a:rPr>
              <a:t> </a:t>
            </a:r>
            <a:r>
              <a:rPr lang="en-GB" sz="2100" dirty="0" err="1">
                <a:latin typeface="Aptos" panose="020B0004020202020204" pitchFamily="34" charset="0"/>
              </a:rPr>
              <a:t>o'u</a:t>
            </a:r>
            <a:r>
              <a:rPr lang="en-GB" sz="2100" dirty="0">
                <a:latin typeface="Aptos" panose="020B0004020202020204" pitchFamily="34" charset="0"/>
              </a:rPr>
              <a:t> </a:t>
            </a:r>
            <a:r>
              <a:rPr lang="en-GB" sz="2100" dirty="0" err="1">
                <a:latin typeface="Aptos" panose="020B0004020202020204" pitchFamily="34" charset="0"/>
              </a:rPr>
              <a:t>rhieni</a:t>
            </a:r>
            <a:r>
              <a:rPr lang="en-GB" sz="2100" dirty="0">
                <a:latin typeface="Aptos" panose="020B0004020202020204" pitchFamily="34" charset="0"/>
              </a:rPr>
              <a:t>/</a:t>
            </a:r>
            <a:r>
              <a:rPr lang="en-GB" sz="2100" dirty="0" err="1">
                <a:latin typeface="Aptos" panose="020B0004020202020204" pitchFamily="34" charset="0"/>
              </a:rPr>
              <a:t>gofalwyr</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â </a:t>
            </a:r>
            <a:r>
              <a:rPr lang="en-GB" sz="2100" dirty="0" err="1">
                <a:latin typeface="Aptos" panose="020B0004020202020204" pitchFamily="34" charset="0"/>
              </a:rPr>
              <a:t>diddordeb</a:t>
            </a:r>
            <a:r>
              <a:rPr lang="en-GB" sz="2100" dirty="0">
                <a:latin typeface="Aptos" panose="020B0004020202020204" pitchFamily="34" charset="0"/>
              </a:rPr>
              <a:t> </a:t>
            </a:r>
            <a:r>
              <a:rPr lang="en-GB" sz="2100" dirty="0" err="1">
                <a:latin typeface="Aptos" panose="020B0004020202020204" pitchFamily="34" charset="0"/>
              </a:rPr>
              <a:t>mewn</a:t>
            </a:r>
            <a:r>
              <a:rPr lang="en-GB" sz="2100" dirty="0">
                <a:latin typeface="Aptos" panose="020B0004020202020204" pitchFamily="34" charset="0"/>
              </a:rPr>
              <a:t> </a:t>
            </a:r>
            <a:r>
              <a:rPr lang="en-GB" sz="2100" dirty="0" err="1">
                <a:latin typeface="Aptos" panose="020B0004020202020204" pitchFamily="34" charset="0"/>
              </a:rPr>
              <a:t>straeon</a:t>
            </a:r>
            <a:r>
              <a:rPr lang="en-GB" sz="2100" dirty="0">
                <a:latin typeface="Aptos" panose="020B0004020202020204" pitchFamily="34" charset="0"/>
              </a:rPr>
              <a:t>, </a:t>
            </a:r>
            <a:r>
              <a:rPr lang="en-GB" sz="2100" dirty="0" err="1">
                <a:latin typeface="Aptos" panose="020B0004020202020204" pitchFamily="34" charset="0"/>
              </a:rPr>
              <a:t>caneuon</a:t>
            </a:r>
            <a:r>
              <a:rPr lang="en-GB" sz="2100" dirty="0">
                <a:latin typeface="Aptos" panose="020B0004020202020204" pitchFamily="34" charset="0"/>
              </a:rPr>
              <a:t> a </a:t>
            </a:r>
            <a:r>
              <a:rPr lang="en-GB" sz="2100" dirty="0" err="1">
                <a:latin typeface="Aptos" panose="020B0004020202020204" pitchFamily="34" charset="0"/>
              </a:rPr>
              <a:t>rhigymau</a:t>
            </a:r>
            <a:r>
              <a:rPr lang="en-GB" sz="2100" dirty="0">
                <a:latin typeface="Aptos" panose="020B0004020202020204" pitchFamily="34" charset="0"/>
              </a:rPr>
              <a:t>, </a:t>
            </a:r>
            <a:r>
              <a:rPr lang="en-GB" sz="2100" dirty="0" err="1">
                <a:latin typeface="Aptos" panose="020B0004020202020204" pitchFamily="34" charset="0"/>
              </a:rPr>
              <a:t>tynnu</a:t>
            </a:r>
            <a:r>
              <a:rPr lang="en-GB" sz="2100" dirty="0">
                <a:latin typeface="Aptos" panose="020B0004020202020204" pitchFamily="34" charset="0"/>
              </a:rPr>
              <a:t> </a:t>
            </a:r>
            <a:r>
              <a:rPr lang="en-GB" sz="2100" dirty="0" err="1">
                <a:latin typeface="Aptos" panose="020B0004020202020204" pitchFamily="34" charset="0"/>
              </a:rPr>
              <a:t>lluniau</a:t>
            </a:r>
            <a:r>
              <a:rPr lang="en-GB" sz="2100" dirty="0">
                <a:latin typeface="Aptos" panose="020B0004020202020204" pitchFamily="34" charset="0"/>
              </a:rPr>
              <a:t> a </a:t>
            </a:r>
            <a:r>
              <a:rPr lang="en-GB" sz="2100" dirty="0" err="1">
                <a:latin typeface="Aptos" panose="020B0004020202020204" pitchFamily="34" charset="0"/>
              </a:rPr>
              <a:t>gwneud</a:t>
            </a:r>
            <a:r>
              <a:rPr lang="en-GB" sz="2100" dirty="0">
                <a:latin typeface="Aptos" panose="020B0004020202020204" pitchFamily="34" charset="0"/>
              </a:rPr>
              <a:t> </a:t>
            </a:r>
            <a:r>
              <a:rPr lang="en-GB" sz="2100" dirty="0" err="1">
                <a:latin typeface="Aptos" panose="020B0004020202020204" pitchFamily="34" charset="0"/>
              </a:rPr>
              <a:t>pethau</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bod â </a:t>
            </a:r>
            <a:r>
              <a:rPr lang="en-GB" sz="2100" dirty="0" err="1">
                <a:latin typeface="Aptos" panose="020B0004020202020204" pitchFamily="34" charset="0"/>
              </a:rPr>
              <a:t>rhywfaint</a:t>
            </a:r>
            <a:r>
              <a:rPr lang="en-GB" sz="2100" dirty="0">
                <a:latin typeface="Aptos" panose="020B0004020202020204" pitchFamily="34" charset="0"/>
              </a:rPr>
              <a:t> o </a:t>
            </a:r>
            <a:r>
              <a:rPr lang="en-GB" sz="2100" dirty="0" err="1">
                <a:latin typeface="Aptos" panose="020B0004020202020204" pitchFamily="34" charset="0"/>
              </a:rPr>
              <a:t>gyfarwyddyd</a:t>
            </a:r>
            <a:r>
              <a:rPr lang="en-GB" sz="2100" dirty="0">
                <a:latin typeface="Aptos" panose="020B0004020202020204" pitchFamily="34" charset="0"/>
              </a:rPr>
              <a:t> â </a:t>
            </a:r>
            <a:r>
              <a:rPr lang="en-GB" sz="2100" dirty="0" err="1">
                <a:latin typeface="Aptos" panose="020B0004020202020204" pitchFamily="34" charset="0"/>
              </a:rPr>
              <a:t>llythrennau</a:t>
            </a:r>
            <a:r>
              <a:rPr lang="en-GB" sz="2100" dirty="0">
                <a:latin typeface="Aptos" panose="020B0004020202020204" pitchFamily="34" charset="0"/>
              </a:rPr>
              <a:t> a </a:t>
            </a:r>
            <a:r>
              <a:rPr lang="en-GB" sz="2100" dirty="0" err="1">
                <a:latin typeface="Aptos" panose="020B0004020202020204" pitchFamily="34" charset="0"/>
              </a:rPr>
              <a:t>rhifau</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yn</a:t>
            </a:r>
            <a:r>
              <a:rPr lang="en-GB" sz="2100" dirty="0">
                <a:latin typeface="Aptos" panose="020B0004020202020204" pitchFamily="34" charset="0"/>
              </a:rPr>
              <a:t> </a:t>
            </a:r>
            <a:r>
              <a:rPr lang="en-GB" sz="2100" dirty="0" err="1">
                <a:latin typeface="Aptos" panose="020B0004020202020204" pitchFamily="34" charset="0"/>
              </a:rPr>
              <a:t>chwilfrydig</a:t>
            </a:r>
            <a:r>
              <a:rPr lang="en-GB" sz="2100" dirty="0">
                <a:latin typeface="Aptos" panose="020B0004020202020204" pitchFamily="34" charset="0"/>
              </a:rPr>
              <a:t> am y </a:t>
            </a:r>
            <a:r>
              <a:rPr lang="en-GB" sz="2100" dirty="0" err="1">
                <a:latin typeface="Aptos" panose="020B0004020202020204" pitchFamily="34" charset="0"/>
              </a:rPr>
              <a:t>byd</a:t>
            </a:r>
            <a:r>
              <a:rPr lang="en-GB" sz="2100" dirty="0">
                <a:latin typeface="Aptos" panose="020B0004020202020204" pitchFamily="34" charset="0"/>
              </a:rPr>
              <a:t>, </a:t>
            </a:r>
            <a:r>
              <a:rPr lang="en-GB" sz="2100" dirty="0" err="1">
                <a:latin typeface="Aptos" panose="020B0004020202020204" pitchFamily="34" charset="0"/>
              </a:rPr>
              <a:t>gyda</a:t>
            </a:r>
            <a:r>
              <a:rPr lang="en-GB" sz="2100" dirty="0">
                <a:latin typeface="Aptos" panose="020B0004020202020204" pitchFamily="34" charset="0"/>
              </a:rPr>
              <a:t> </a:t>
            </a:r>
            <a:r>
              <a:rPr lang="en-GB" sz="2100" dirty="0" err="1">
                <a:latin typeface="Aptos" panose="020B0004020202020204" pitchFamily="34" charset="0"/>
              </a:rPr>
              <a:t>dyhead</a:t>
            </a:r>
            <a:r>
              <a:rPr lang="en-GB" sz="2100" dirty="0">
                <a:latin typeface="Aptos" panose="020B0004020202020204" pitchFamily="34" charset="0"/>
              </a:rPr>
              <a:t>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ddysgu</a:t>
            </a:r>
            <a:r>
              <a:rPr lang="en-GB" sz="2100" dirty="0">
                <a:latin typeface="Aptos" panose="020B0004020202020204" pitchFamily="34" charset="0"/>
              </a:rPr>
              <a:t>.</a:t>
            </a:r>
          </a:p>
        </p:txBody>
      </p:sp>
      <p:sp>
        <p:nvSpPr>
          <p:cNvPr id="8" name="TextBox 7">
            <a:extLst>
              <a:ext uri="{FF2B5EF4-FFF2-40B4-BE49-F238E27FC236}">
                <a16:creationId xmlns:a16="http://schemas.microsoft.com/office/drawing/2014/main" id="{A1E6BB33-1773-5680-3C2F-0D08EB1499B4}"/>
              </a:ext>
            </a:extLst>
          </p:cNvPr>
          <p:cNvSpPr txBox="1"/>
          <p:nvPr/>
        </p:nvSpPr>
        <p:spPr>
          <a:xfrm>
            <a:off x="7271132" y="4628916"/>
            <a:ext cx="3955056" cy="646331"/>
          </a:xfrm>
          <a:prstGeom prst="rect">
            <a:avLst/>
          </a:prstGeom>
          <a:noFill/>
        </p:spPr>
        <p:txBody>
          <a:bodyPr wrap="square">
            <a:spAutoFit/>
          </a:bodyPr>
          <a:lstStyle/>
          <a:p>
            <a:r>
              <a:rPr lang="en-GB" dirty="0">
                <a:hlinkClick r:id="rId4"/>
              </a:rPr>
              <a:t>theme-3-welcoming-families-to-engage-with-the-school-resources-1-9.pdf</a:t>
            </a:r>
            <a:endParaRPr lang="en-GB" dirty="0"/>
          </a:p>
        </p:txBody>
      </p:sp>
    </p:spTree>
    <p:extLst>
      <p:ext uri="{BB962C8B-B14F-4D97-AF65-F5344CB8AC3E}">
        <p14:creationId xmlns:p14="http://schemas.microsoft.com/office/powerpoint/2010/main" val="288705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5C54A-76C9-1713-EED3-F73C375EDB6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D3C0B024-C64A-C921-C65C-5FEC7B2D6FF8}"/>
              </a:ext>
            </a:extLst>
          </p:cNvPr>
          <p:cNvPicPr>
            <a:picLocks noChangeAspect="1"/>
          </p:cNvPicPr>
          <p:nvPr/>
        </p:nvPicPr>
        <p:blipFill>
          <a:blip r:embed="rId3"/>
          <a:stretch>
            <a:fillRect/>
          </a:stretch>
        </p:blipFill>
        <p:spPr>
          <a:xfrm>
            <a:off x="0" y="5581555"/>
            <a:ext cx="12196757" cy="1276445"/>
          </a:xfrm>
          <a:prstGeom prst="rect">
            <a:avLst/>
          </a:prstGeom>
        </p:spPr>
      </p:pic>
      <p:sp>
        <p:nvSpPr>
          <p:cNvPr id="4" name="TextBox 3">
            <a:extLst>
              <a:ext uri="{FF2B5EF4-FFF2-40B4-BE49-F238E27FC236}">
                <a16:creationId xmlns:a16="http://schemas.microsoft.com/office/drawing/2014/main" id="{47B12096-9C97-E5D3-63F6-FC9FF76AC106}"/>
              </a:ext>
            </a:extLst>
          </p:cNvPr>
          <p:cNvSpPr txBox="1"/>
          <p:nvPr/>
        </p:nvSpPr>
        <p:spPr>
          <a:xfrm>
            <a:off x="341523" y="363557"/>
            <a:ext cx="5649817" cy="492443"/>
          </a:xfrm>
          <a:prstGeom prst="rect">
            <a:avLst/>
          </a:prstGeom>
          <a:noFill/>
        </p:spPr>
        <p:txBody>
          <a:bodyPr wrap="square" rtlCol="0">
            <a:spAutoFit/>
          </a:bodyPr>
          <a:lstStyle/>
          <a:p>
            <a:r>
              <a:rPr lang="cy-GB" sz="2600" b="1" dirty="0">
                <a:latin typeface="Aptos" panose="020B0004020202020204" pitchFamily="34" charset="0"/>
              </a:rPr>
              <a:t> </a:t>
            </a:r>
            <a:r>
              <a:rPr lang="cy-GB" sz="2600" b="1" dirty="0" err="1">
                <a:latin typeface="Aptos" panose="020B0004020202020204" pitchFamily="34" charset="0"/>
              </a:rPr>
              <a:t>What</a:t>
            </a:r>
            <a:r>
              <a:rPr lang="cy-GB" sz="2600" b="1" dirty="0">
                <a:latin typeface="Aptos" panose="020B0004020202020204" pitchFamily="34" charset="0"/>
              </a:rPr>
              <a:t> does ‘</a:t>
            </a:r>
            <a:r>
              <a:rPr lang="cy-GB" sz="2600" b="1" dirty="0" err="1">
                <a:latin typeface="Aptos" panose="020B0004020202020204" pitchFamily="34" charset="0"/>
              </a:rPr>
              <a:t>ready</a:t>
            </a:r>
            <a:r>
              <a:rPr lang="cy-GB" sz="2600" b="1" dirty="0">
                <a:latin typeface="Aptos" panose="020B0004020202020204" pitchFamily="34" charset="0"/>
              </a:rPr>
              <a:t> to </a:t>
            </a:r>
            <a:r>
              <a:rPr lang="cy-GB" sz="2600" b="1" dirty="0" err="1">
                <a:latin typeface="Aptos" panose="020B0004020202020204" pitchFamily="34" charset="0"/>
              </a:rPr>
              <a:t>learn</a:t>
            </a:r>
            <a:r>
              <a:rPr lang="cy-GB" sz="2600" b="1" dirty="0">
                <a:latin typeface="Aptos" panose="020B0004020202020204" pitchFamily="34" charset="0"/>
              </a:rPr>
              <a:t>’ </a:t>
            </a:r>
            <a:r>
              <a:rPr lang="cy-GB" sz="2600" b="1" dirty="0" err="1">
                <a:latin typeface="Aptos" panose="020B0004020202020204" pitchFamily="34" charset="0"/>
              </a:rPr>
              <a:t>mean</a:t>
            </a:r>
            <a:r>
              <a:rPr lang="cy-GB" sz="2600" b="1" dirty="0">
                <a:latin typeface="Aptos" panose="020B0004020202020204" pitchFamily="34" charset="0"/>
              </a:rPr>
              <a:t>?</a:t>
            </a:r>
            <a:endParaRPr lang="en-GB" sz="2600" b="1" dirty="0">
              <a:latin typeface="Aptos" panose="020B0004020202020204" pitchFamily="34" charset="0"/>
            </a:endParaRPr>
          </a:p>
        </p:txBody>
      </p:sp>
      <p:sp>
        <p:nvSpPr>
          <p:cNvPr id="5" name="TextBox 4">
            <a:extLst>
              <a:ext uri="{FF2B5EF4-FFF2-40B4-BE49-F238E27FC236}">
                <a16:creationId xmlns:a16="http://schemas.microsoft.com/office/drawing/2014/main" id="{940FF88B-8933-AAE8-DC37-87931F0ECCE9}"/>
              </a:ext>
            </a:extLst>
          </p:cNvPr>
          <p:cNvSpPr txBox="1"/>
          <p:nvPr/>
        </p:nvSpPr>
        <p:spPr>
          <a:xfrm>
            <a:off x="341523" y="1112704"/>
            <a:ext cx="11413475" cy="461665"/>
          </a:xfrm>
          <a:prstGeom prst="rect">
            <a:avLst/>
          </a:prstGeom>
          <a:noFill/>
        </p:spPr>
        <p:txBody>
          <a:bodyPr wrap="square" rtlCol="0">
            <a:spAutoFit/>
          </a:bodyPr>
          <a:lstStyle/>
          <a:p>
            <a:r>
              <a:rPr lang="cy-GB" sz="2400" dirty="0" err="1">
                <a:latin typeface="Aptos" panose="020B0004020202020204" pitchFamily="34" charset="0"/>
              </a:rPr>
              <a:t>Children</a:t>
            </a:r>
            <a:r>
              <a:rPr lang="cy-GB" sz="2400" dirty="0">
                <a:latin typeface="Aptos" panose="020B0004020202020204" pitchFamily="34" charset="0"/>
              </a:rPr>
              <a:t> </a:t>
            </a:r>
            <a:r>
              <a:rPr lang="cy-GB" sz="2400" dirty="0" err="1">
                <a:latin typeface="Aptos" panose="020B0004020202020204" pitchFamily="34" charset="0"/>
              </a:rPr>
              <a:t>age</a:t>
            </a:r>
            <a:r>
              <a:rPr lang="cy-GB" sz="2400" dirty="0">
                <a:latin typeface="Aptos" panose="020B0004020202020204" pitchFamily="34" charset="0"/>
              </a:rPr>
              <a:t> </a:t>
            </a:r>
            <a:r>
              <a:rPr lang="cy-GB" sz="2400" dirty="0" err="1">
                <a:latin typeface="Aptos" panose="020B0004020202020204" pitchFamily="34" charset="0"/>
              </a:rPr>
              <a:t>four</a:t>
            </a:r>
            <a:r>
              <a:rPr lang="cy-GB" sz="2400" dirty="0">
                <a:latin typeface="Aptos" panose="020B0004020202020204" pitchFamily="34" charset="0"/>
              </a:rPr>
              <a:t> </a:t>
            </a:r>
            <a:r>
              <a:rPr lang="cy-GB" sz="2400" dirty="0" err="1">
                <a:latin typeface="Aptos" panose="020B0004020202020204" pitchFamily="34" charset="0"/>
              </a:rPr>
              <a:t>tend</a:t>
            </a:r>
            <a:r>
              <a:rPr lang="cy-GB" sz="2400" dirty="0">
                <a:latin typeface="Aptos" panose="020B0004020202020204" pitchFamily="34" charset="0"/>
              </a:rPr>
              <a:t> to </a:t>
            </a:r>
            <a:r>
              <a:rPr lang="cy-GB" sz="2400" dirty="0" err="1">
                <a:latin typeface="Aptos" panose="020B0004020202020204" pitchFamily="34" charset="0"/>
              </a:rPr>
              <a:t>settle</a:t>
            </a:r>
            <a:r>
              <a:rPr lang="cy-GB" sz="2400" dirty="0">
                <a:latin typeface="Aptos" panose="020B0004020202020204" pitchFamily="34" charset="0"/>
              </a:rPr>
              <a:t> more </a:t>
            </a:r>
            <a:r>
              <a:rPr lang="cy-GB" sz="2400" dirty="0" err="1">
                <a:latin typeface="Aptos" panose="020B0004020202020204" pitchFamily="34" charset="0"/>
              </a:rPr>
              <a:t>quickly</a:t>
            </a:r>
            <a:r>
              <a:rPr lang="cy-GB" sz="2400" dirty="0">
                <a:latin typeface="Aptos" panose="020B0004020202020204" pitchFamily="34" charset="0"/>
              </a:rPr>
              <a:t> </a:t>
            </a:r>
            <a:r>
              <a:rPr lang="cy-GB" sz="2400" dirty="0" err="1">
                <a:latin typeface="Aptos" panose="020B0004020202020204" pitchFamily="34" charset="0"/>
              </a:rPr>
              <a:t>in</a:t>
            </a:r>
            <a:r>
              <a:rPr lang="cy-GB" sz="2400" dirty="0">
                <a:latin typeface="Aptos" panose="020B0004020202020204" pitchFamily="34" charset="0"/>
              </a:rPr>
              <a:t> </a:t>
            </a:r>
            <a:r>
              <a:rPr lang="cy-GB" sz="2400" dirty="0" err="1">
                <a:latin typeface="Aptos" panose="020B0004020202020204" pitchFamily="34" charset="0"/>
              </a:rPr>
              <a:t>school</a:t>
            </a:r>
            <a:r>
              <a:rPr lang="cy-GB" sz="2400" dirty="0">
                <a:latin typeface="Aptos" panose="020B0004020202020204" pitchFamily="34" charset="0"/>
              </a:rPr>
              <a:t> </a:t>
            </a:r>
            <a:r>
              <a:rPr lang="cy-GB" sz="2400" dirty="0" err="1">
                <a:latin typeface="Aptos" panose="020B0004020202020204" pitchFamily="34" charset="0"/>
              </a:rPr>
              <a:t>if</a:t>
            </a:r>
            <a:r>
              <a:rPr lang="cy-GB" sz="2400" dirty="0">
                <a:latin typeface="Aptos" panose="020B0004020202020204" pitchFamily="34" charset="0"/>
              </a:rPr>
              <a:t> </a:t>
            </a:r>
            <a:r>
              <a:rPr lang="cy-GB" sz="2400" dirty="0" err="1">
                <a:latin typeface="Aptos" panose="020B0004020202020204" pitchFamily="34" charset="0"/>
              </a:rPr>
              <a:t>they</a:t>
            </a:r>
            <a:r>
              <a:rPr lang="cy-GB" sz="2400" dirty="0">
                <a:latin typeface="Aptos" panose="020B0004020202020204" pitchFamily="34" charset="0"/>
              </a:rPr>
              <a:t>:</a:t>
            </a:r>
            <a:endParaRPr lang="en-GB" sz="2400" dirty="0">
              <a:latin typeface="Aptos" panose="020B0004020202020204" pitchFamily="34" charset="0"/>
            </a:endParaRPr>
          </a:p>
        </p:txBody>
      </p:sp>
      <p:pic>
        <p:nvPicPr>
          <p:cNvPr id="7" name="Picture 6">
            <a:extLst>
              <a:ext uri="{FF2B5EF4-FFF2-40B4-BE49-F238E27FC236}">
                <a16:creationId xmlns:a16="http://schemas.microsoft.com/office/drawing/2014/main" id="{82FA3BFF-2A50-C1CC-E34D-CD280FDEB0AF}"/>
              </a:ext>
            </a:extLst>
          </p:cNvPr>
          <p:cNvPicPr>
            <a:picLocks noChangeAspect="1"/>
          </p:cNvPicPr>
          <p:nvPr/>
        </p:nvPicPr>
        <p:blipFill>
          <a:blip r:embed="rId4"/>
          <a:stretch>
            <a:fillRect/>
          </a:stretch>
        </p:blipFill>
        <p:spPr>
          <a:xfrm>
            <a:off x="418641" y="1739510"/>
            <a:ext cx="10807547" cy="3676904"/>
          </a:xfrm>
          <a:prstGeom prst="rect">
            <a:avLst/>
          </a:prstGeom>
        </p:spPr>
      </p:pic>
      <p:sp>
        <p:nvSpPr>
          <p:cNvPr id="8" name="TextBox 7">
            <a:extLst>
              <a:ext uri="{FF2B5EF4-FFF2-40B4-BE49-F238E27FC236}">
                <a16:creationId xmlns:a16="http://schemas.microsoft.com/office/drawing/2014/main" id="{C37E3319-2738-A8F7-BD0E-5CC5EE87CFB1}"/>
              </a:ext>
            </a:extLst>
          </p:cNvPr>
          <p:cNvSpPr txBox="1"/>
          <p:nvPr/>
        </p:nvSpPr>
        <p:spPr>
          <a:xfrm>
            <a:off x="7116896" y="4529488"/>
            <a:ext cx="3955056" cy="646331"/>
          </a:xfrm>
          <a:prstGeom prst="rect">
            <a:avLst/>
          </a:prstGeom>
          <a:noFill/>
        </p:spPr>
        <p:txBody>
          <a:bodyPr wrap="square">
            <a:spAutoFit/>
          </a:bodyPr>
          <a:lstStyle/>
          <a:p>
            <a:r>
              <a:rPr lang="en-GB" dirty="0">
                <a:hlinkClick r:id="rId5"/>
              </a:rPr>
              <a:t>theme-3-welcoming-families-to-engage-with-the-school-resources-1-9.pdf</a:t>
            </a:r>
            <a:endParaRPr lang="en-GB" dirty="0"/>
          </a:p>
        </p:txBody>
      </p:sp>
    </p:spTree>
    <p:extLst>
      <p:ext uri="{BB962C8B-B14F-4D97-AF65-F5344CB8AC3E}">
        <p14:creationId xmlns:p14="http://schemas.microsoft.com/office/powerpoint/2010/main" val="2334022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215" y="338626"/>
            <a:ext cx="3868340" cy="823912"/>
          </a:xfrm>
        </p:spPr>
        <p:txBody>
          <a:bodyPr/>
          <a:lstStyle/>
          <a:p>
            <a:pPr algn="ctr"/>
            <a:r>
              <a:rPr lang="cy-GB" b="0" dirty="0">
                <a:latin typeface="Comic Sans MS" panose="030F0702030302020204" pitchFamily="66" charset="0"/>
              </a:rPr>
              <a:t>Amgylchedd dysgu yn y cartref</a:t>
            </a:r>
          </a:p>
        </p:txBody>
      </p:sp>
      <p:sp>
        <p:nvSpPr>
          <p:cNvPr id="5" name="Text Placeholder 4"/>
          <p:cNvSpPr>
            <a:spLocks noGrp="1"/>
          </p:cNvSpPr>
          <p:nvPr>
            <p:ph type="body" sz="quarter" idx="3"/>
          </p:nvPr>
        </p:nvSpPr>
        <p:spPr>
          <a:xfrm>
            <a:off x="6669064" y="174982"/>
            <a:ext cx="3887391" cy="823912"/>
          </a:xfrm>
        </p:spPr>
        <p:txBody>
          <a:bodyPr/>
          <a:lstStyle/>
          <a:p>
            <a:pPr algn="ctr"/>
            <a:endParaRPr lang="en-GB" b="0" dirty="0"/>
          </a:p>
        </p:txBody>
      </p:sp>
      <p:sp>
        <p:nvSpPr>
          <p:cNvPr id="6" name="TextBox 5">
            <a:extLst>
              <a:ext uri="{FF2B5EF4-FFF2-40B4-BE49-F238E27FC236}">
                <a16:creationId xmlns:a16="http://schemas.microsoft.com/office/drawing/2014/main" id="{06F929DF-9122-4F04-008E-EA4D1301F2AD}"/>
              </a:ext>
            </a:extLst>
          </p:cNvPr>
          <p:cNvSpPr txBox="1"/>
          <p:nvPr/>
        </p:nvSpPr>
        <p:spPr>
          <a:xfrm>
            <a:off x="5402826" y="4847186"/>
            <a:ext cx="1791929"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Datblygiad plant </a:t>
            </a:r>
            <a:r>
              <a:rPr lang="en-GB" dirty="0"/>
              <a:t>
</a:t>
            </a:r>
          </a:p>
        </p:txBody>
      </p:sp>
      <p:sp>
        <p:nvSpPr>
          <p:cNvPr id="7" name="TextBox 6">
            <a:extLst>
              <a:ext uri="{FF2B5EF4-FFF2-40B4-BE49-F238E27FC236}">
                <a16:creationId xmlns:a16="http://schemas.microsoft.com/office/drawing/2014/main" id="{15EED08B-55BC-1C7C-9A27-D0878130F94D}"/>
              </a:ext>
            </a:extLst>
          </p:cNvPr>
          <p:cNvSpPr txBox="1"/>
          <p:nvPr/>
        </p:nvSpPr>
        <p:spPr>
          <a:xfrm>
            <a:off x="7623044" y="4200973"/>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penodol i’r parth
(e.e., llythrennedd a rhifedd)</a:t>
            </a:r>
          </a:p>
        </p:txBody>
      </p:sp>
      <p:sp>
        <p:nvSpPr>
          <p:cNvPr id="8" name="TextBox 7">
            <a:extLst>
              <a:ext uri="{FF2B5EF4-FFF2-40B4-BE49-F238E27FC236}">
                <a16:creationId xmlns:a16="http://schemas.microsoft.com/office/drawing/2014/main" id="{DFC8D1A6-55E3-D313-2538-35C511BEFBFF}"/>
              </a:ext>
            </a:extLst>
          </p:cNvPr>
          <p:cNvSpPr txBox="1"/>
          <p:nvPr/>
        </p:nvSpPr>
        <p:spPr>
          <a:xfrm>
            <a:off x="2661076" y="1435431"/>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Strwythurau
(e.e., SES, lefel addysg, maint teulu</a:t>
            </a:r>
            <a:r>
              <a:rPr lang="en-GB" dirty="0"/>
              <a:t>
</a:t>
            </a:r>
          </a:p>
        </p:txBody>
      </p:sp>
      <p:sp>
        <p:nvSpPr>
          <p:cNvPr id="9" name="TextBox 8">
            <a:extLst>
              <a:ext uri="{FF2B5EF4-FFF2-40B4-BE49-F238E27FC236}">
                <a16:creationId xmlns:a16="http://schemas.microsoft.com/office/drawing/2014/main" id="{60B5DCD7-CF13-55CF-0C59-DBBB9BD79C2D}"/>
              </a:ext>
            </a:extLst>
          </p:cNvPr>
          <p:cNvSpPr txBox="1"/>
          <p:nvPr/>
        </p:nvSpPr>
        <p:spPr>
          <a:xfrm>
            <a:off x="1699680" y="4136903"/>
            <a:ext cx="2877592"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Cyffredinol
(e.e., cefnogaeth emosiynol a gweithgareddau</a:t>
            </a:r>
            <a:r>
              <a:rPr lang="en-GB" dirty="0">
                <a:latin typeface="Comic Sans MS" panose="030F0702030302020204" pitchFamily="66" charset="0"/>
              </a:rPr>
              <a:t>)</a:t>
            </a:r>
          </a:p>
        </p:txBody>
      </p:sp>
      <p:sp>
        <p:nvSpPr>
          <p:cNvPr id="10" name="TextBox 9">
            <a:extLst>
              <a:ext uri="{FF2B5EF4-FFF2-40B4-BE49-F238E27FC236}">
                <a16:creationId xmlns:a16="http://schemas.microsoft.com/office/drawing/2014/main" id="{BAEE159D-8586-0719-FA2A-60AE56C559A4}"/>
              </a:ext>
            </a:extLst>
          </p:cNvPr>
          <p:cNvSpPr txBox="1"/>
          <p:nvPr/>
        </p:nvSpPr>
        <p:spPr>
          <a:xfrm>
            <a:off x="4554822" y="2945826"/>
            <a:ext cx="3274087" cy="1477328"/>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(e.e., rhyngweithio a gweithgareddau rhieni a phlant</a:t>
            </a:r>
            <a:r>
              <a:rPr lang="en-GB" dirty="0">
                <a:latin typeface="Comic Sans MS" panose="030F0702030302020204" pitchFamily="66" charset="0"/>
              </a:rPr>
              <a:t>)
</a:t>
            </a:r>
          </a:p>
        </p:txBody>
      </p:sp>
      <p:sp>
        <p:nvSpPr>
          <p:cNvPr id="11" name="TextBox 10">
            <a:extLst>
              <a:ext uri="{FF2B5EF4-FFF2-40B4-BE49-F238E27FC236}">
                <a16:creationId xmlns:a16="http://schemas.microsoft.com/office/drawing/2014/main" id="{F25B0A9C-AF55-4027-204B-F1DEEF11587A}"/>
              </a:ext>
            </a:extLst>
          </p:cNvPr>
          <p:cNvSpPr txBox="1"/>
          <p:nvPr/>
        </p:nvSpPr>
        <p:spPr>
          <a:xfrm>
            <a:off x="6991109" y="1448694"/>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Cred Addysgol
(e.e., canfyddiad o blant, nodau addysgol, </a:t>
            </a:r>
            <a:r>
              <a:rPr lang="cy-GB" dirty="0" err="1">
                <a:latin typeface="Comic Sans MS" panose="030F0702030302020204" pitchFamily="66" charset="0"/>
              </a:rPr>
              <a:t>cyfeiriadeddau</a:t>
            </a:r>
            <a:r>
              <a:rPr lang="en-GB" dirty="0">
                <a:latin typeface="Comic Sans MS" panose="030F0702030302020204" pitchFamily="66" charset="0"/>
              </a:rPr>
              <a:t>)</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5594556"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5196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7103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6168729" y="3916827"/>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5011252" y="4625101"/>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Picture 2" descr="Logo">
            <a:extLst>
              <a:ext uri="{FF2B5EF4-FFF2-40B4-BE49-F238E27FC236}">
                <a16:creationId xmlns:a16="http://schemas.microsoft.com/office/drawing/2014/main" id="{64322478-85CA-4414-243B-5CDE333B6420}"/>
              </a:ext>
            </a:extLst>
          </p:cNvPr>
          <p:cNvPicPr>
            <a:picLocks noChangeAspect="1"/>
          </p:cNvPicPr>
          <p:nvPr/>
        </p:nvPicPr>
        <p:blipFill>
          <a:blip r:embed="rId3"/>
          <a:stretch>
            <a:fillRect/>
          </a:stretch>
        </p:blipFill>
        <p:spPr>
          <a:xfrm>
            <a:off x="-88777" y="5623388"/>
            <a:ext cx="12196757" cy="1276445"/>
          </a:xfrm>
          <a:prstGeom prst="rect">
            <a:avLst/>
          </a:prstGeom>
        </p:spPr>
      </p:pic>
    </p:spTree>
    <p:extLst>
      <p:ext uri="{BB962C8B-B14F-4D97-AF65-F5344CB8AC3E}">
        <p14:creationId xmlns:p14="http://schemas.microsoft.com/office/powerpoint/2010/main" val="2194586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E7"/>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1580926" y="124183"/>
            <a:ext cx="3887391" cy="823912"/>
          </a:xfrm>
        </p:spPr>
        <p:txBody>
          <a:bodyPr/>
          <a:lstStyle/>
          <a:p>
            <a:pPr algn="ctr"/>
            <a:r>
              <a:rPr lang="en-GB" b="0" dirty="0">
                <a:latin typeface="Comic Sans MS" panose="030F0702030302020204" pitchFamily="66" charset="0"/>
              </a:rPr>
              <a:t>Home learning environment</a:t>
            </a:r>
          </a:p>
        </p:txBody>
      </p:sp>
      <p:sp>
        <p:nvSpPr>
          <p:cNvPr id="6" name="TextBox 5">
            <a:extLst>
              <a:ext uri="{FF2B5EF4-FFF2-40B4-BE49-F238E27FC236}">
                <a16:creationId xmlns:a16="http://schemas.microsoft.com/office/drawing/2014/main" id="{06F929DF-9122-4F04-008E-EA4D1301F2AD}"/>
              </a:ext>
            </a:extLst>
          </p:cNvPr>
          <p:cNvSpPr txBox="1"/>
          <p:nvPr/>
        </p:nvSpPr>
        <p:spPr>
          <a:xfrm>
            <a:off x="5402827" y="4894856"/>
            <a:ext cx="1791929" cy="646331"/>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Child</a:t>
            </a:r>
          </a:p>
          <a:p>
            <a:pPr algn="ctr"/>
            <a:r>
              <a:rPr lang="en-GB" dirty="0">
                <a:solidFill>
                  <a:prstClr val="black"/>
                </a:solidFill>
                <a:latin typeface="Comic Sans MS" panose="030F0702030302020204" pitchFamily="66" charset="0"/>
              </a:rPr>
              <a:t>development</a:t>
            </a:r>
          </a:p>
        </p:txBody>
      </p:sp>
      <p:sp>
        <p:nvSpPr>
          <p:cNvPr id="7" name="TextBox 6">
            <a:extLst>
              <a:ext uri="{FF2B5EF4-FFF2-40B4-BE49-F238E27FC236}">
                <a16:creationId xmlns:a16="http://schemas.microsoft.com/office/drawing/2014/main" id="{15EED08B-55BC-1C7C-9A27-D0878130F94D}"/>
              </a:ext>
            </a:extLst>
          </p:cNvPr>
          <p:cNvSpPr txBox="1"/>
          <p:nvPr/>
        </p:nvSpPr>
        <p:spPr>
          <a:xfrm>
            <a:off x="7760188" y="4160744"/>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Domain-specific Processes</a:t>
            </a:r>
          </a:p>
          <a:p>
            <a:pPr algn="ctr"/>
            <a:r>
              <a:rPr lang="en-GB" dirty="0">
                <a:solidFill>
                  <a:prstClr val="black"/>
                </a:solidFill>
                <a:latin typeface="Comic Sans MS" panose="030F0702030302020204" pitchFamily="66" charset="0"/>
              </a:rPr>
              <a:t>(e.g., literacy and numeracy)</a:t>
            </a:r>
          </a:p>
        </p:txBody>
      </p:sp>
      <p:sp>
        <p:nvSpPr>
          <p:cNvPr id="8" name="TextBox 7">
            <a:extLst>
              <a:ext uri="{FF2B5EF4-FFF2-40B4-BE49-F238E27FC236}">
                <a16:creationId xmlns:a16="http://schemas.microsoft.com/office/drawing/2014/main" id="{DFC8D1A6-55E3-D313-2538-35C511BEFBFF}"/>
              </a:ext>
            </a:extLst>
          </p:cNvPr>
          <p:cNvSpPr txBox="1"/>
          <p:nvPr/>
        </p:nvSpPr>
        <p:spPr>
          <a:xfrm>
            <a:off x="2661076" y="1435431"/>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Structures</a:t>
            </a:r>
          </a:p>
          <a:p>
            <a:pPr algn="ctr"/>
            <a:r>
              <a:rPr lang="en-GB" dirty="0">
                <a:solidFill>
                  <a:prstClr val="black"/>
                </a:solidFill>
                <a:latin typeface="Comic Sans MS" panose="030F0702030302020204" pitchFamily="66" charset="0"/>
              </a:rPr>
              <a:t>(e.g., SES, education-level, family size</a:t>
            </a:r>
          </a:p>
          <a:p>
            <a:pPr algn="ctr"/>
            <a:endParaRPr lang="en-GB" dirty="0">
              <a:solidFill>
                <a:prstClr val="black"/>
              </a:solidFill>
              <a:latin typeface="Calibri" panose="020F0502020204030204"/>
            </a:endParaRPr>
          </a:p>
        </p:txBody>
      </p:sp>
      <p:sp>
        <p:nvSpPr>
          <p:cNvPr id="9" name="TextBox 8">
            <a:extLst>
              <a:ext uri="{FF2B5EF4-FFF2-40B4-BE49-F238E27FC236}">
                <a16:creationId xmlns:a16="http://schemas.microsoft.com/office/drawing/2014/main" id="{60B5DCD7-CF13-55CF-0C59-DBBB9BD79C2D}"/>
              </a:ext>
            </a:extLst>
          </p:cNvPr>
          <p:cNvSpPr txBox="1"/>
          <p:nvPr/>
        </p:nvSpPr>
        <p:spPr>
          <a:xfrm>
            <a:off x="1699680" y="4136902"/>
            <a:ext cx="2877592"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General Processes</a:t>
            </a:r>
          </a:p>
          <a:p>
            <a:pPr algn="ctr"/>
            <a:r>
              <a:rPr lang="en-GB" dirty="0">
                <a:solidFill>
                  <a:prstClr val="black"/>
                </a:solidFill>
                <a:latin typeface="Comic Sans MS" panose="030F0702030302020204" pitchFamily="66" charset="0"/>
              </a:rPr>
              <a:t>(e.g., emotional support and activities)</a:t>
            </a:r>
          </a:p>
        </p:txBody>
      </p:sp>
      <p:sp>
        <p:nvSpPr>
          <p:cNvPr id="10" name="TextBox 9">
            <a:extLst>
              <a:ext uri="{FF2B5EF4-FFF2-40B4-BE49-F238E27FC236}">
                <a16:creationId xmlns:a16="http://schemas.microsoft.com/office/drawing/2014/main" id="{BAEE159D-8586-0719-FA2A-60AE56C559A4}"/>
              </a:ext>
            </a:extLst>
          </p:cNvPr>
          <p:cNvSpPr txBox="1"/>
          <p:nvPr/>
        </p:nvSpPr>
        <p:spPr>
          <a:xfrm>
            <a:off x="4554822" y="2945826"/>
            <a:ext cx="3274087"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Processes</a:t>
            </a:r>
          </a:p>
          <a:p>
            <a:pPr algn="ctr"/>
            <a:r>
              <a:rPr lang="en-GB" dirty="0">
                <a:solidFill>
                  <a:prstClr val="black"/>
                </a:solidFill>
                <a:latin typeface="Comic Sans MS" panose="030F0702030302020204" pitchFamily="66" charset="0"/>
              </a:rPr>
              <a:t>(e.g., parent-child interaction and activities)</a:t>
            </a:r>
          </a:p>
        </p:txBody>
      </p:sp>
      <p:sp>
        <p:nvSpPr>
          <p:cNvPr id="11" name="TextBox 10">
            <a:extLst>
              <a:ext uri="{FF2B5EF4-FFF2-40B4-BE49-F238E27FC236}">
                <a16:creationId xmlns:a16="http://schemas.microsoft.com/office/drawing/2014/main" id="{F25B0A9C-AF55-4027-204B-F1DEEF11587A}"/>
              </a:ext>
            </a:extLst>
          </p:cNvPr>
          <p:cNvSpPr txBox="1"/>
          <p:nvPr/>
        </p:nvSpPr>
        <p:spPr>
          <a:xfrm>
            <a:off x="6991109" y="1448694"/>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Educational Beliefs</a:t>
            </a:r>
          </a:p>
          <a:p>
            <a:pPr algn="ctr"/>
            <a:r>
              <a:rPr lang="en-GB" dirty="0">
                <a:solidFill>
                  <a:prstClr val="black"/>
                </a:solidFill>
                <a:latin typeface="Comic Sans MS" panose="030F0702030302020204" pitchFamily="66" charset="0"/>
              </a:rPr>
              <a:t>(e.g., perception of children, educational goals, orientations)</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5594556"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5196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7103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6168729" y="3916827"/>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4885698" y="4382006"/>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Picture 2" descr="Logo">
            <a:extLst>
              <a:ext uri="{FF2B5EF4-FFF2-40B4-BE49-F238E27FC236}">
                <a16:creationId xmlns:a16="http://schemas.microsoft.com/office/drawing/2014/main" id="{788F211E-57D9-D926-42BD-E697370F5885}"/>
              </a:ext>
            </a:extLst>
          </p:cNvPr>
          <p:cNvPicPr>
            <a:picLocks noChangeAspect="1"/>
          </p:cNvPicPr>
          <p:nvPr/>
        </p:nvPicPr>
        <p:blipFill>
          <a:blip r:embed="rId3"/>
          <a:stretch>
            <a:fillRect/>
          </a:stretch>
        </p:blipFill>
        <p:spPr>
          <a:xfrm>
            <a:off x="0" y="5581555"/>
            <a:ext cx="12196757" cy="1276445"/>
          </a:xfrm>
          <a:prstGeom prst="rect">
            <a:avLst/>
          </a:prstGeom>
        </p:spPr>
      </p:pic>
    </p:spTree>
    <p:extLst>
      <p:ext uri="{BB962C8B-B14F-4D97-AF65-F5344CB8AC3E}">
        <p14:creationId xmlns:p14="http://schemas.microsoft.com/office/powerpoint/2010/main" val="2911244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85929-89D0-890D-0EB5-25585F4655E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CDB1145-1C25-2B80-E2FB-5EFD0362BC5F}"/>
              </a:ext>
            </a:extLst>
          </p:cNvPr>
          <p:cNvPicPr>
            <a:picLocks noChangeAspect="1"/>
          </p:cNvPicPr>
          <p:nvPr/>
        </p:nvPicPr>
        <p:blipFill>
          <a:blip r:embed="rId3"/>
          <a:stretch>
            <a:fillRect/>
          </a:stretch>
        </p:blipFill>
        <p:spPr>
          <a:xfrm>
            <a:off x="-6348" y="5584777"/>
            <a:ext cx="12196757" cy="1276445"/>
          </a:xfrm>
          <a:prstGeom prst="rect">
            <a:avLst/>
          </a:prstGeom>
        </p:spPr>
      </p:pic>
      <p:sp>
        <p:nvSpPr>
          <p:cNvPr id="4" name="TextBox 3">
            <a:extLst>
              <a:ext uri="{FF2B5EF4-FFF2-40B4-BE49-F238E27FC236}">
                <a16:creationId xmlns:a16="http://schemas.microsoft.com/office/drawing/2014/main" id="{2A82532F-C144-043F-749B-E70607DBBDAC}"/>
              </a:ext>
            </a:extLst>
          </p:cNvPr>
          <p:cNvSpPr txBox="1"/>
          <p:nvPr/>
        </p:nvSpPr>
        <p:spPr>
          <a:xfrm>
            <a:off x="3471582" y="330804"/>
            <a:ext cx="6100482" cy="369332"/>
          </a:xfrm>
          <a:prstGeom prst="rect">
            <a:avLst/>
          </a:prstGeom>
          <a:noFill/>
        </p:spPr>
        <p:txBody>
          <a:bodyPr wrap="square">
            <a:spAutoFit/>
          </a:bodyPr>
          <a:lstStyle/>
          <a:p>
            <a:r>
              <a:rPr lang="en-GB" dirty="0">
                <a:hlinkClick r:id="rId4"/>
              </a:rPr>
              <a:t>Flying Start childcare: guidance | GOV.WALES</a:t>
            </a:r>
            <a:endParaRPr lang="en-GB" dirty="0"/>
          </a:p>
        </p:txBody>
      </p:sp>
      <p:sp>
        <p:nvSpPr>
          <p:cNvPr id="8" name="TextBox 7">
            <a:extLst>
              <a:ext uri="{FF2B5EF4-FFF2-40B4-BE49-F238E27FC236}">
                <a16:creationId xmlns:a16="http://schemas.microsoft.com/office/drawing/2014/main" id="{9A834E70-3F9B-19E4-7651-7877C90CB9CB}"/>
              </a:ext>
            </a:extLst>
          </p:cNvPr>
          <p:cNvSpPr txBox="1"/>
          <p:nvPr/>
        </p:nvSpPr>
        <p:spPr>
          <a:xfrm>
            <a:off x="6521823" y="1721223"/>
            <a:ext cx="5304863" cy="3139321"/>
          </a:xfrm>
          <a:prstGeom prst="rect">
            <a:avLst/>
          </a:prstGeom>
          <a:noFill/>
        </p:spPr>
        <p:txBody>
          <a:bodyPr wrap="square">
            <a:spAutoFit/>
          </a:bodyPr>
          <a:lstStyle/>
          <a:p>
            <a:r>
              <a:rPr lang="en-GB" b="0" i="0" dirty="0">
                <a:solidFill>
                  <a:srgbClr val="1F1F1F"/>
                </a:solidFill>
                <a:effectLst/>
                <a:latin typeface="Arial" panose="020B0604020202020204" pitchFamily="34" charset="0"/>
              </a:rPr>
              <a:t>Underpinned by children’s rights the Welsh Government’s ambition is for each and every child in Wales to have the best possible start in life. We want </a:t>
            </a:r>
            <a:r>
              <a:rPr lang="en-GB" b="1" i="0" dirty="0">
                <a:solidFill>
                  <a:srgbClr val="1F1F1F"/>
                </a:solidFill>
                <a:effectLst/>
                <a:latin typeface="Arial" panose="020B0604020202020204" pitchFamily="34" charset="0"/>
              </a:rPr>
              <a:t>‘A Wales for All Children / Cymru </a:t>
            </a:r>
            <a:r>
              <a:rPr lang="en-GB" b="1" i="0" dirty="0" err="1">
                <a:solidFill>
                  <a:srgbClr val="1F1F1F"/>
                </a:solidFill>
                <a:effectLst/>
                <a:latin typeface="Arial" panose="020B0604020202020204" pitchFamily="34" charset="0"/>
              </a:rPr>
              <a:t>i</a:t>
            </a:r>
            <a:r>
              <a:rPr lang="en-GB" b="1" i="0" dirty="0">
                <a:solidFill>
                  <a:srgbClr val="1F1F1F"/>
                </a:solidFill>
                <a:effectLst/>
                <a:latin typeface="Arial" panose="020B0604020202020204" pitchFamily="34" charset="0"/>
              </a:rPr>
              <a:t> Bob </a:t>
            </a:r>
            <a:r>
              <a:rPr lang="en-GB" b="1" i="0" dirty="0" err="1">
                <a:solidFill>
                  <a:srgbClr val="1F1F1F"/>
                </a:solidFill>
                <a:effectLst/>
                <a:latin typeface="Arial" panose="020B0604020202020204" pitchFamily="34" charset="0"/>
              </a:rPr>
              <a:t>Plentyn</a:t>
            </a:r>
            <a:r>
              <a:rPr lang="en-GB" b="1" i="0" dirty="0">
                <a:solidFill>
                  <a:srgbClr val="1F1F1F"/>
                </a:solidFill>
                <a:effectLst/>
                <a:latin typeface="Arial" panose="020B0604020202020204" pitchFamily="34" charset="0"/>
              </a:rPr>
              <a:t>’, </a:t>
            </a:r>
            <a:r>
              <a:rPr lang="en-GB" b="0" i="0" dirty="0">
                <a:solidFill>
                  <a:srgbClr val="1F1F1F"/>
                </a:solidFill>
                <a:effectLst/>
                <a:latin typeface="Arial" panose="020B0604020202020204" pitchFamily="34" charset="0"/>
              </a:rPr>
              <a:t>a Wales where all children have the best start in life, including high quality childcare and early years services and support for parents or carers. </a:t>
            </a:r>
            <a:r>
              <a:rPr lang="en-GB" b="1" i="0" u="none" strike="noStrike" dirty="0">
                <a:solidFill>
                  <a:srgbClr val="0360A6"/>
                </a:solidFill>
                <a:effectLst/>
                <a:latin typeface="Arial" panose="020B0604020202020204" pitchFamily="34" charset="0"/>
                <a:hlinkClick r:id="rId5"/>
              </a:rPr>
              <a:t>What are children’s rights: guidance for parents and carers | GOV.WALES</a:t>
            </a:r>
            <a:r>
              <a:rPr lang="en-GB" b="0" i="0" dirty="0">
                <a:solidFill>
                  <a:srgbClr val="1F1F1F"/>
                </a:solidFill>
                <a:effectLst/>
                <a:latin typeface="Arial" panose="020B0604020202020204" pitchFamily="34" charset="0"/>
              </a:rPr>
              <a:t>  Children’s rights are the driving force behind key programmes and policies like Flying Start.</a:t>
            </a:r>
            <a:endParaRPr lang="en-GB" dirty="0"/>
          </a:p>
        </p:txBody>
      </p:sp>
      <p:sp>
        <p:nvSpPr>
          <p:cNvPr id="9" name="TextBox 8">
            <a:extLst>
              <a:ext uri="{FF2B5EF4-FFF2-40B4-BE49-F238E27FC236}">
                <a16:creationId xmlns:a16="http://schemas.microsoft.com/office/drawing/2014/main" id="{62F09EF9-C65A-06FF-6427-EB175C208608}"/>
              </a:ext>
            </a:extLst>
          </p:cNvPr>
          <p:cNvSpPr txBox="1"/>
          <p:nvPr/>
        </p:nvSpPr>
        <p:spPr>
          <a:xfrm>
            <a:off x="336178" y="1721223"/>
            <a:ext cx="5495365" cy="3416320"/>
          </a:xfrm>
          <a:prstGeom prst="rect">
            <a:avLst/>
          </a:prstGeom>
          <a:noFill/>
        </p:spPr>
        <p:txBody>
          <a:bodyPr wrap="square" rtlCol="0">
            <a:spAutoFit/>
          </a:bodyPr>
          <a:lstStyle/>
          <a:p>
            <a:r>
              <a:rPr lang="en-GB" dirty="0" err="1">
                <a:solidFill>
                  <a:srgbClr val="004B90"/>
                </a:solidFill>
                <a:latin typeface="Arial" panose="020B0604020202020204" pitchFamily="34" charset="0"/>
                <a:cs typeface="Arial" panose="020B0604020202020204" pitchFamily="34" charset="0"/>
              </a:rPr>
              <a:t>Uchelgais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Llywodraeth</a:t>
            </a:r>
            <a:r>
              <a:rPr lang="en-GB" dirty="0">
                <a:solidFill>
                  <a:srgbClr val="004B90"/>
                </a:solidFill>
                <a:latin typeface="Arial" panose="020B0604020202020204" pitchFamily="34" charset="0"/>
                <a:cs typeface="Arial" panose="020B0604020202020204" pitchFamily="34" charset="0"/>
              </a:rPr>
              <a:t> Cymru </a:t>
            </a:r>
            <a:r>
              <a:rPr lang="en-GB" dirty="0" err="1">
                <a:solidFill>
                  <a:srgbClr val="004B90"/>
                </a:solidFill>
                <a:latin typeface="Arial" panose="020B0604020202020204" pitchFamily="34" charset="0"/>
                <a:cs typeface="Arial" panose="020B0604020202020204" pitchFamily="34" charset="0"/>
              </a:rPr>
              <a:t>yw</a:t>
            </a:r>
            <a:r>
              <a:rPr lang="en-GB" dirty="0">
                <a:solidFill>
                  <a:srgbClr val="004B90"/>
                </a:solidFill>
                <a:latin typeface="Arial" panose="020B0604020202020204" pitchFamily="34" charset="0"/>
                <a:cs typeface="Arial" panose="020B0604020202020204" pitchFamily="34" charset="0"/>
              </a:rPr>
              <a:t> bod </a:t>
            </a:r>
            <a:r>
              <a:rPr lang="en-GB" dirty="0" err="1">
                <a:solidFill>
                  <a:srgbClr val="004B90"/>
                </a:solidFill>
                <a:latin typeface="Arial" panose="020B0604020202020204" pitchFamily="34" charset="0"/>
                <a:cs typeface="Arial" panose="020B0604020202020204" pitchFamily="34" charset="0"/>
              </a:rPr>
              <a:t>pob</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plentyn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yng</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Nghymru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cael</a:t>
            </a:r>
            <a:r>
              <a:rPr lang="en-GB" dirty="0">
                <a:solidFill>
                  <a:srgbClr val="004B90"/>
                </a:solidFill>
                <a:latin typeface="Arial" panose="020B0604020202020204" pitchFamily="34" charset="0"/>
                <a:cs typeface="Arial" panose="020B0604020202020204" pitchFamily="34" charset="0"/>
              </a:rPr>
              <a:t> y </a:t>
            </a:r>
            <a:r>
              <a:rPr lang="en-GB" dirty="0" err="1">
                <a:solidFill>
                  <a:srgbClr val="004B90"/>
                </a:solidFill>
                <a:latin typeface="Arial" panose="020B0604020202020204" pitchFamily="34" charset="0"/>
                <a:cs typeface="Arial" panose="020B0604020202020204" pitchFamily="34" charset="0"/>
              </a:rPr>
              <a:t>dechrau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posibl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mewn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bywyd</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chaiff</a:t>
            </a:r>
            <a:r>
              <a:rPr lang="en-GB" dirty="0">
                <a:solidFill>
                  <a:srgbClr val="004B90"/>
                </a:solidFill>
                <a:latin typeface="Arial" panose="020B0604020202020204" pitchFamily="34" charset="0"/>
                <a:cs typeface="Arial" panose="020B0604020202020204" pitchFamily="34" charset="0"/>
              </a:rPr>
              <a:t> yr </a:t>
            </a:r>
            <a:r>
              <a:rPr lang="en-GB" dirty="0" err="1">
                <a:solidFill>
                  <a:srgbClr val="004B90"/>
                </a:solidFill>
                <a:latin typeface="Arial" panose="020B0604020202020204" pitchFamily="34" charset="0"/>
                <a:cs typeface="Arial" panose="020B0604020202020204" pitchFamily="34" charset="0"/>
              </a:rPr>
              <a:t>uchelgais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hwnnw</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ei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ategu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gan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hawliau</a:t>
            </a:r>
            <a:r>
              <a:rPr lang="en-GB" dirty="0">
                <a:solidFill>
                  <a:srgbClr val="004B90"/>
                </a:solidFill>
                <a:latin typeface="Arial" panose="020B0604020202020204" pitchFamily="34" charset="0"/>
                <a:cs typeface="Arial" panose="020B0604020202020204" pitchFamily="34" charset="0"/>
              </a:rPr>
              <a:t> plant. </a:t>
            </a:r>
            <a:r>
              <a:rPr lang="en-GB" dirty="0" err="1">
                <a:solidFill>
                  <a:srgbClr val="004B90"/>
                </a:solidFill>
                <a:latin typeface="Arial" panose="020B0604020202020204" pitchFamily="34" charset="0"/>
                <a:cs typeface="Arial" panose="020B0604020202020204" pitchFamily="34" charset="0"/>
              </a:rPr>
              <a:t>Rydym</a:t>
            </a:r>
            <a:r>
              <a:rPr lang="en-GB" dirty="0">
                <a:solidFill>
                  <a:srgbClr val="004B90"/>
                </a:solidFill>
                <a:latin typeface="Arial" panose="020B0604020202020204" pitchFamily="34" charset="0"/>
                <a:cs typeface="Arial" panose="020B0604020202020204" pitchFamily="34" charset="0"/>
              </a:rPr>
              <a:t> am </a:t>
            </a:r>
            <a:r>
              <a:rPr lang="en-GB" dirty="0" err="1">
                <a:solidFill>
                  <a:srgbClr val="004B90"/>
                </a:solidFill>
                <a:latin typeface="Arial" panose="020B0604020202020204" pitchFamily="34" charset="0"/>
                <a:cs typeface="Arial" panose="020B0604020202020204" pitchFamily="34" charset="0"/>
              </a:rPr>
              <a:t>gael</a:t>
            </a:r>
            <a:r>
              <a:rPr lang="en-GB" dirty="0">
                <a:solidFill>
                  <a:srgbClr val="004B90"/>
                </a:solidFill>
                <a:latin typeface="Arial" panose="020B0604020202020204" pitchFamily="34" charset="0"/>
                <a:cs typeface="Arial" panose="020B0604020202020204" pitchFamily="34" charset="0"/>
              </a:rPr>
              <a:t> </a:t>
            </a:r>
            <a:r>
              <a:rPr lang="en-GB" b="1" dirty="0">
                <a:solidFill>
                  <a:srgbClr val="004B90"/>
                </a:solidFill>
                <a:latin typeface="Arial" panose="020B0604020202020204" pitchFamily="34" charset="0"/>
                <a:cs typeface="Arial" panose="020B0604020202020204" pitchFamily="34" charset="0"/>
              </a:rPr>
              <a:t>‘Cymru </a:t>
            </a:r>
            <a:r>
              <a:rPr lang="en-GB" b="1" dirty="0" err="1">
                <a:solidFill>
                  <a:srgbClr val="004B90"/>
                </a:solidFill>
                <a:latin typeface="Arial" panose="020B0604020202020204" pitchFamily="34" charset="0"/>
                <a:cs typeface="Arial" panose="020B0604020202020204" pitchFamily="34" charset="0"/>
              </a:rPr>
              <a:t>i</a:t>
            </a:r>
            <a:r>
              <a:rPr lang="en-GB" b="1" dirty="0">
                <a:solidFill>
                  <a:srgbClr val="004B90"/>
                </a:solidFill>
                <a:latin typeface="Arial" panose="020B0604020202020204" pitchFamily="34" charset="0"/>
                <a:cs typeface="Arial" panose="020B0604020202020204" pitchFamily="34" charset="0"/>
              </a:rPr>
              <a:t> Bob </a:t>
            </a:r>
            <a:r>
              <a:rPr lang="en-GB" b="1" dirty="0" err="1">
                <a:solidFill>
                  <a:srgbClr val="004B90"/>
                </a:solidFill>
                <a:latin typeface="Arial" panose="020B0604020202020204" pitchFamily="34" charset="0"/>
                <a:cs typeface="Arial" panose="020B0604020202020204" pitchFamily="34" charset="0"/>
              </a:rPr>
              <a:t>Plentyn</a:t>
            </a:r>
            <a:r>
              <a:rPr lang="en-GB" b="1" dirty="0">
                <a:solidFill>
                  <a:srgbClr val="004B90"/>
                </a:solidFill>
                <a:latin typeface="Arial" panose="020B0604020202020204" pitchFamily="34" charset="0"/>
                <a:cs typeface="Arial" panose="020B0604020202020204" pitchFamily="34" charset="0"/>
              </a:rPr>
              <a:t>’, </a:t>
            </a:r>
            <a:r>
              <a:rPr lang="en-GB" dirty="0">
                <a:solidFill>
                  <a:srgbClr val="004B90"/>
                </a:solidFill>
                <a:latin typeface="Arial" panose="020B0604020202020204" pitchFamily="34" charset="0"/>
                <a:cs typeface="Arial" panose="020B0604020202020204" pitchFamily="34" charset="0"/>
              </a:rPr>
              <a:t>a </a:t>
            </a:r>
            <a:r>
              <a:rPr lang="en-GB" dirty="0" err="1">
                <a:solidFill>
                  <a:srgbClr val="004B90"/>
                </a:solidFill>
                <a:latin typeface="Arial" panose="020B0604020202020204" pitchFamily="34" charset="0"/>
                <a:cs typeface="Arial" panose="020B0604020202020204" pitchFamily="34" charset="0"/>
              </a:rPr>
              <a:t>Chymru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lle</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mae</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pob</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plentyn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cael</a:t>
            </a:r>
            <a:r>
              <a:rPr lang="en-GB" dirty="0">
                <a:solidFill>
                  <a:srgbClr val="004B90"/>
                </a:solidFill>
                <a:latin typeface="Arial" panose="020B0604020202020204" pitchFamily="34" charset="0"/>
                <a:cs typeface="Arial" panose="020B0604020202020204" pitchFamily="34" charset="0"/>
              </a:rPr>
              <a:t> y </a:t>
            </a:r>
            <a:r>
              <a:rPr lang="en-GB" dirty="0" err="1">
                <a:solidFill>
                  <a:srgbClr val="004B90"/>
                </a:solidFill>
                <a:latin typeface="Arial" panose="020B0604020202020204" pitchFamily="34" charset="0"/>
                <a:cs typeface="Arial" panose="020B0604020202020204" pitchFamily="34" charset="0"/>
              </a:rPr>
              <a:t>dechrau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mewn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bywyd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gan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gynnwys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gwasanaethau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gofal</a:t>
            </a:r>
            <a:r>
              <a:rPr lang="en-GB" dirty="0">
                <a:solidFill>
                  <a:srgbClr val="004B90"/>
                </a:solidFill>
                <a:latin typeface="Arial" panose="020B0604020202020204" pitchFamily="34" charset="0"/>
                <a:cs typeface="Arial" panose="020B0604020202020204" pitchFamily="34" charset="0"/>
              </a:rPr>
              <a:t> plant a </a:t>
            </a:r>
            <a:r>
              <a:rPr lang="en-GB" dirty="0" err="1">
                <a:solidFill>
                  <a:srgbClr val="004B90"/>
                </a:solidFill>
                <a:latin typeface="Arial" panose="020B0604020202020204" pitchFamily="34" charset="0"/>
                <a:cs typeface="Arial" panose="020B0604020202020204" pitchFamily="34" charset="0"/>
              </a:rPr>
              <a:t>blynyddoedd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cynnar</a:t>
            </a:r>
            <a:r>
              <a:rPr lang="en-GB" dirty="0">
                <a:solidFill>
                  <a:srgbClr val="004B90"/>
                </a:solidFill>
                <a:latin typeface="Arial" panose="020B0604020202020204" pitchFamily="34" charset="0"/>
                <a:cs typeface="Arial" panose="020B0604020202020204" pitchFamily="34" charset="0"/>
              </a:rPr>
              <a:t> o </a:t>
            </a:r>
            <a:r>
              <a:rPr lang="en-GB" dirty="0" err="1">
                <a:solidFill>
                  <a:srgbClr val="004B90"/>
                </a:solidFill>
                <a:latin typeface="Arial" panose="020B0604020202020204" pitchFamily="34" charset="0"/>
                <a:cs typeface="Arial" panose="020B0604020202020204" pitchFamily="34" charset="0"/>
              </a:rPr>
              <a:t>ansawdd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uchel</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chymorth</a:t>
            </a:r>
            <a:r>
              <a:rPr lang="en-GB" dirty="0">
                <a:solidFill>
                  <a:srgbClr val="004B90"/>
                </a:solidFill>
                <a:latin typeface="Arial" panose="020B0604020202020204" pitchFamily="34" charset="0"/>
                <a:cs typeface="Arial" panose="020B0604020202020204" pitchFamily="34" charset="0"/>
              </a:rPr>
              <a:t> o </a:t>
            </a:r>
            <a:r>
              <a:rPr lang="en-GB" dirty="0" err="1">
                <a:solidFill>
                  <a:srgbClr val="004B90"/>
                </a:solidFill>
                <a:latin typeface="Arial" panose="020B0604020202020204" pitchFamily="34" charset="0"/>
                <a:cs typeface="Arial" panose="020B0604020202020204" pitchFamily="34" charset="0"/>
              </a:rPr>
              <a:t>ansawdd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uchel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rieni</a:t>
            </a:r>
            <a:r>
              <a:rPr lang="en-GB" dirty="0">
                <a:solidFill>
                  <a:srgbClr val="004B90"/>
                </a:solidFill>
                <a:latin typeface="Arial" panose="020B0604020202020204" pitchFamily="34" charset="0"/>
                <a:cs typeface="Arial" panose="020B0604020202020204" pitchFamily="34" charset="0"/>
              </a:rPr>
              <a:t> neu </a:t>
            </a:r>
            <a:r>
              <a:rPr lang="en-GB" dirty="0" err="1">
                <a:solidFill>
                  <a:srgbClr val="004B90"/>
                </a:solidFill>
                <a:latin typeface="Arial" panose="020B0604020202020204" pitchFamily="34" charset="0"/>
                <a:cs typeface="Arial" panose="020B0604020202020204" pitchFamily="34" charset="0"/>
              </a:rPr>
              <a:t>ofalwyr</a:t>
            </a:r>
            <a:r>
              <a:rPr lang="en-GB" dirty="0">
                <a:solidFill>
                  <a:srgbClr val="004B90"/>
                </a:solidFill>
                <a:latin typeface="Arial" panose="020B0604020202020204" pitchFamily="34" charset="0"/>
                <a:cs typeface="Arial" panose="020B0604020202020204" pitchFamily="34" charset="0"/>
              </a:rPr>
              <a:t>.  </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Beth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yw</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hawliau</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plant: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canllawiau</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rieni</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gofalwyr</a:t>
            </a:r>
            <a:r>
              <a:rPr lang="en-GB" b="1" dirty="0">
                <a:solidFill>
                  <a:srgbClr val="004B9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 LLYW.CYMRU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Hawliau</a:t>
            </a:r>
            <a:r>
              <a:rPr lang="en-GB" dirty="0">
                <a:solidFill>
                  <a:srgbClr val="004B90"/>
                </a:solidFill>
                <a:latin typeface="Arial" panose="020B0604020202020204" pitchFamily="34" charset="0"/>
                <a:cs typeface="Arial" panose="020B0604020202020204" pitchFamily="34" charset="0"/>
              </a:rPr>
              <a:t> plant </a:t>
            </a:r>
            <a:r>
              <a:rPr lang="en-GB" dirty="0" err="1">
                <a:solidFill>
                  <a:srgbClr val="004B90"/>
                </a:solidFill>
                <a:latin typeface="Arial" panose="020B0604020202020204" pitchFamily="34" charset="0"/>
                <a:cs typeface="Arial" panose="020B0604020202020204" pitchFamily="34" charset="0"/>
              </a:rPr>
              <a:t>yw'r</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sbardun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raglenni</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pholisïau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allweddol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fel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Dechrau'n</a:t>
            </a:r>
            <a:r>
              <a:rPr lang="en-GB" dirty="0">
                <a:solidFill>
                  <a:srgbClr val="004B90"/>
                </a:solidFill>
                <a:latin typeface="Arial" panose="020B0604020202020204" pitchFamily="34" charset="0"/>
                <a:cs typeface="Arial" panose="020B0604020202020204" pitchFamily="34" charset="0"/>
              </a:rPr>
              <a:t> Deg.</a:t>
            </a:r>
          </a:p>
        </p:txBody>
      </p:sp>
      <p:sp>
        <p:nvSpPr>
          <p:cNvPr id="10" name="TextBox 9">
            <a:extLst>
              <a:ext uri="{FF2B5EF4-FFF2-40B4-BE49-F238E27FC236}">
                <a16:creationId xmlns:a16="http://schemas.microsoft.com/office/drawing/2014/main" id="{20FA7487-3926-F2F0-7851-E49FE60567C8}"/>
              </a:ext>
            </a:extLst>
          </p:cNvPr>
          <p:cNvSpPr txBox="1"/>
          <p:nvPr/>
        </p:nvSpPr>
        <p:spPr>
          <a:xfrm>
            <a:off x="475129" y="973423"/>
            <a:ext cx="4607859" cy="492443"/>
          </a:xfrm>
          <a:prstGeom prst="rect">
            <a:avLst/>
          </a:prstGeom>
          <a:noFill/>
        </p:spPr>
        <p:txBody>
          <a:bodyPr wrap="square" rtlCol="0">
            <a:spAutoFit/>
          </a:bodyPr>
          <a:lstStyle/>
          <a:p>
            <a:r>
              <a:rPr lang="cy-GB" sz="2600" b="1" u="sng" dirty="0">
                <a:solidFill>
                  <a:srgbClr val="004B90"/>
                </a:solidFill>
                <a:latin typeface="Arial" panose="020B0604020202020204" pitchFamily="34" charset="0"/>
                <a:cs typeface="Arial" panose="020B0604020202020204" pitchFamily="34" charset="0"/>
              </a:rPr>
              <a:t>Cyd-destun Polisi</a:t>
            </a:r>
            <a:endParaRPr lang="en-GB" sz="2600" b="1" u="sng" dirty="0">
              <a:solidFill>
                <a:srgbClr val="004B90"/>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AACE83C-9B40-A13C-8575-33BBEDB5E0D7}"/>
              </a:ext>
            </a:extLst>
          </p:cNvPr>
          <p:cNvSpPr txBox="1"/>
          <p:nvPr/>
        </p:nvSpPr>
        <p:spPr>
          <a:xfrm>
            <a:off x="6615953" y="973423"/>
            <a:ext cx="4607859" cy="492443"/>
          </a:xfrm>
          <a:prstGeom prst="rect">
            <a:avLst/>
          </a:prstGeom>
          <a:noFill/>
        </p:spPr>
        <p:txBody>
          <a:bodyPr wrap="square" rtlCol="0">
            <a:spAutoFit/>
          </a:bodyPr>
          <a:lstStyle/>
          <a:p>
            <a:r>
              <a:rPr lang="cy-GB" sz="2600" b="1" u="sng" dirty="0" err="1">
                <a:latin typeface="Arial" panose="020B0604020202020204" pitchFamily="34" charset="0"/>
                <a:cs typeface="Arial" panose="020B0604020202020204" pitchFamily="34" charset="0"/>
              </a:rPr>
              <a:t>Policy</a:t>
            </a:r>
            <a:r>
              <a:rPr lang="cy-GB" sz="2600" b="1" u="sng" dirty="0">
                <a:latin typeface="Arial" panose="020B0604020202020204" pitchFamily="34" charset="0"/>
                <a:cs typeface="Arial" panose="020B0604020202020204" pitchFamily="34" charset="0"/>
              </a:rPr>
              <a:t> </a:t>
            </a:r>
            <a:r>
              <a:rPr lang="cy-GB" sz="2600" b="1" u="sng" dirty="0" err="1">
                <a:latin typeface="Arial" panose="020B0604020202020204" pitchFamily="34" charset="0"/>
                <a:cs typeface="Arial" panose="020B0604020202020204" pitchFamily="34" charset="0"/>
              </a:rPr>
              <a:t>Context</a:t>
            </a:r>
            <a:endParaRPr lang="en-GB" sz="26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367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8645C-6828-69C6-7005-2CB7BFFC760B}"/>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0E745E11-25A4-0046-2455-5E7575C09881}"/>
              </a:ext>
            </a:extLst>
          </p:cNvPr>
          <p:cNvPicPr>
            <a:picLocks noChangeAspect="1"/>
          </p:cNvPicPr>
          <p:nvPr/>
        </p:nvPicPr>
        <p:blipFill>
          <a:blip r:embed="rId3"/>
          <a:stretch>
            <a:fillRect/>
          </a:stretch>
        </p:blipFill>
        <p:spPr>
          <a:xfrm>
            <a:off x="-6348" y="5584777"/>
            <a:ext cx="12196757" cy="1276445"/>
          </a:xfrm>
          <a:prstGeom prst="rect">
            <a:avLst/>
          </a:prstGeom>
        </p:spPr>
      </p:pic>
      <p:sp>
        <p:nvSpPr>
          <p:cNvPr id="4" name="TextBox 3">
            <a:extLst>
              <a:ext uri="{FF2B5EF4-FFF2-40B4-BE49-F238E27FC236}">
                <a16:creationId xmlns:a16="http://schemas.microsoft.com/office/drawing/2014/main" id="{B4E1E369-3847-C791-703D-44C0051C05EA}"/>
              </a:ext>
            </a:extLst>
          </p:cNvPr>
          <p:cNvSpPr txBox="1"/>
          <p:nvPr/>
        </p:nvSpPr>
        <p:spPr>
          <a:xfrm>
            <a:off x="3471582" y="142969"/>
            <a:ext cx="6100482" cy="369332"/>
          </a:xfrm>
          <a:prstGeom prst="rect">
            <a:avLst/>
          </a:prstGeom>
          <a:noFill/>
        </p:spPr>
        <p:txBody>
          <a:bodyPr wrap="square">
            <a:spAutoFit/>
          </a:bodyPr>
          <a:lstStyle/>
          <a:p>
            <a:r>
              <a:rPr lang="en-GB" dirty="0">
                <a:hlinkClick r:id="rId4"/>
              </a:rPr>
              <a:t>Flying Start child</a:t>
            </a:r>
            <a:r>
              <a:rPr lang="en-GB" dirty="0">
                <a:hlinkClick r:id="rId4"/>
              </a:rPr>
              <a:t>c</a:t>
            </a:r>
            <a:r>
              <a:rPr lang="en-GB" dirty="0">
                <a:hlinkClick r:id="rId4"/>
              </a:rPr>
              <a:t>are: guidance | GOV.WALES</a:t>
            </a:r>
            <a:endParaRPr lang="en-GB" dirty="0"/>
          </a:p>
        </p:txBody>
      </p:sp>
      <p:sp>
        <p:nvSpPr>
          <p:cNvPr id="3" name="Rectangle 2">
            <a:extLst>
              <a:ext uri="{FF2B5EF4-FFF2-40B4-BE49-F238E27FC236}">
                <a16:creationId xmlns:a16="http://schemas.microsoft.com/office/drawing/2014/main" id="{E0D41D57-987A-1697-670F-91EA266ABF63}"/>
              </a:ext>
            </a:extLst>
          </p:cNvPr>
          <p:cNvSpPr/>
          <p:nvPr/>
        </p:nvSpPr>
        <p:spPr>
          <a:xfrm>
            <a:off x="253389" y="601829"/>
            <a:ext cx="11777029" cy="4985980"/>
          </a:xfrm>
          <a:prstGeom prst="rect">
            <a:avLst/>
          </a:prstGeom>
        </p:spPr>
        <p:txBody>
          <a:bodyPr wrap="square">
            <a:spAutoFit/>
          </a:bodyPr>
          <a:lstStyle/>
          <a:p>
            <a:r>
              <a:rPr lang="en-GB" sz="2000" b="1" dirty="0" err="1">
                <a:solidFill>
                  <a:srgbClr val="004B90"/>
                </a:solidFill>
                <a:latin typeface="Aptos" panose="020B0004020202020204" pitchFamily="34" charset="0"/>
              </a:rPr>
              <a:t>Ehangu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gofal</a:t>
            </a:r>
            <a:r>
              <a:rPr lang="en-GB" sz="2000" b="1" dirty="0">
                <a:solidFill>
                  <a:srgbClr val="004B90"/>
                </a:solidFill>
                <a:latin typeface="Aptos" panose="020B0004020202020204" pitchFamily="34" charset="0"/>
              </a:rPr>
              <a:t> plant </a:t>
            </a:r>
            <a:r>
              <a:rPr lang="en-GB" sz="2000" b="1" dirty="0" err="1">
                <a:solidFill>
                  <a:srgbClr val="004B90"/>
                </a:solidFill>
                <a:latin typeface="Aptos" panose="020B0004020202020204" pitchFamily="34" charset="0"/>
              </a:rPr>
              <a:t>Dechrau'n</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Deg</a:t>
            </a:r>
            <a:r>
              <a:rPr lang="en-GB" sz="2000" b="1" dirty="0">
                <a:solidFill>
                  <a:srgbClr val="004B90"/>
                </a:solidFill>
                <a:latin typeface="Aptos" panose="020B0004020202020204" pitchFamily="34" charset="0"/>
              </a:rPr>
              <a:t> Yn </a:t>
            </a:r>
            <a:r>
              <a:rPr lang="en-GB" sz="2000" b="1" dirty="0" err="1">
                <a:solidFill>
                  <a:srgbClr val="004B90"/>
                </a:solidFill>
                <a:latin typeface="Aptos" panose="020B0004020202020204" pitchFamily="34" charset="0"/>
              </a:rPr>
              <a:t>Rhaglen</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Lywodraethu</a:t>
            </a:r>
            <a:r>
              <a:rPr lang="en-GB" sz="2000" b="1" dirty="0">
                <a:solidFill>
                  <a:srgbClr val="004B90"/>
                </a:solidFill>
                <a:latin typeface="Aptos" panose="020B0004020202020204" pitchFamily="34" charset="0"/>
              </a:rPr>
              <a:t> 2021-2025</a:t>
            </a:r>
          </a:p>
          <a:p>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ymrwymiad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ehangu'r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blynyddoedd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cynnar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raddol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gynnwys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pob</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plentyn</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cymwys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gyda</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phwyslais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arbennig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gryfhau'r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cyfrwng</a:t>
            </a:r>
            <a:r>
              <a:rPr lang="en-GB" sz="2000" dirty="0">
                <a:solidFill>
                  <a:srgbClr val="004B90"/>
                </a:solidFill>
                <a:latin typeface="Aptos" panose="020B0004020202020204" pitchFamily="34" charset="0"/>
              </a:rPr>
              <a:t> Cymraeg. </a:t>
            </a:r>
          </a:p>
          <a:p>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Dechreuodd</a:t>
            </a:r>
            <a:r>
              <a:rPr lang="en-GB" sz="2000" dirty="0">
                <a:solidFill>
                  <a:srgbClr val="004B90"/>
                </a:solidFill>
                <a:latin typeface="Aptos" panose="020B0004020202020204" pitchFamily="34" charset="0"/>
              </a:rPr>
              <a:t> cam </a:t>
            </a:r>
            <a:r>
              <a:rPr lang="en-GB" sz="2000" dirty="0" err="1">
                <a:solidFill>
                  <a:srgbClr val="004B90"/>
                </a:solidFill>
                <a:latin typeface="Aptos" panose="020B0004020202020204" pitchFamily="34" charset="0"/>
              </a:rPr>
              <a:t>cyntaf</a:t>
            </a:r>
            <a:r>
              <a:rPr lang="en-GB" sz="2000" dirty="0">
                <a:solidFill>
                  <a:srgbClr val="004B90"/>
                </a:solidFill>
                <a:latin typeface="Aptos" panose="020B0004020202020204" pitchFamily="34" charset="0"/>
              </a:rPr>
              <a:t> yr </a:t>
            </a:r>
            <a:r>
              <a:rPr lang="en-GB" sz="2000" dirty="0" err="1">
                <a:solidFill>
                  <a:srgbClr val="004B90"/>
                </a:solidFill>
                <a:latin typeface="Aptos" panose="020B0004020202020204" pitchFamily="34" charset="0"/>
              </a:rPr>
              <a:t>ehangu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ym</a:t>
            </a:r>
            <a:r>
              <a:rPr lang="en-GB" sz="2000" dirty="0">
                <a:solidFill>
                  <a:srgbClr val="004B90"/>
                </a:solidFill>
                <a:latin typeface="Aptos" panose="020B0004020202020204" pitchFamily="34" charset="0"/>
              </a:rPr>
              <a:t> mis Medi 2022 ac </a:t>
            </a:r>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cynnwys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pob</a:t>
            </a:r>
            <a:r>
              <a:rPr lang="en-GB" sz="2000" dirty="0">
                <a:solidFill>
                  <a:srgbClr val="004B90"/>
                </a:solidFill>
                <a:latin typeface="Aptos" panose="020B0004020202020204" pitchFamily="34" charset="0"/>
              </a:rPr>
              <a:t> un </a:t>
            </a:r>
            <a:r>
              <a:rPr lang="en-GB" sz="2000" dirty="0" err="1">
                <a:solidFill>
                  <a:srgbClr val="004B90"/>
                </a:solidFill>
                <a:latin typeface="Aptos" panose="020B0004020202020204" pitchFamily="34" charset="0"/>
              </a:rPr>
              <a:t>o'r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pedair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elfen</a:t>
            </a:r>
            <a:r>
              <a:rPr lang="en-GB" sz="2000" dirty="0">
                <a:solidFill>
                  <a:srgbClr val="004B90"/>
                </a:solidFill>
                <a:latin typeface="Aptos" panose="020B0004020202020204" pitchFamily="34" charset="0"/>
              </a:rPr>
              <a:t> o Flying Start. </a:t>
            </a:r>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Cam 2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canolbwyntio</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elfen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gofal</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rhan-amser</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ansawdd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uchel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Dechrau'n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fwy</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blant</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ystod</a:t>
            </a:r>
            <a:r>
              <a:rPr lang="en-GB" sz="2000" dirty="0">
                <a:solidFill>
                  <a:srgbClr val="004B90"/>
                </a:solidFill>
                <a:latin typeface="Aptos" panose="020B0004020202020204" pitchFamily="34" charset="0"/>
              </a:rPr>
              <a:t> 2023-24 a 2024-25. </a:t>
            </a:r>
            <a:r>
              <a:rPr lang="en-GB" sz="2000" dirty="0" err="1">
                <a:solidFill>
                  <a:srgbClr val="004B90"/>
                </a:solidFill>
                <a:latin typeface="Aptos" panose="020B0004020202020204" pitchFamily="34" charset="0"/>
              </a:rPr>
              <a:t>Parhaodd</a:t>
            </a:r>
            <a:r>
              <a:rPr lang="en-GB" sz="2000" dirty="0">
                <a:solidFill>
                  <a:srgbClr val="004B90"/>
                </a:solidFill>
                <a:latin typeface="Aptos" panose="020B0004020202020204" pitchFamily="34" charset="0"/>
              </a:rPr>
              <a:t> Cam 3 </a:t>
            </a:r>
            <a:r>
              <a:rPr lang="en-GB" sz="2000" dirty="0" err="1">
                <a:solidFill>
                  <a:srgbClr val="004B90"/>
                </a:solidFill>
                <a:latin typeface="Aptos" panose="020B0004020202020204" pitchFamily="34" charset="0"/>
              </a:rPr>
              <a:t>â'r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ehangiad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hwn</a:t>
            </a:r>
            <a:r>
              <a:rPr lang="en-GB" sz="2000" dirty="0">
                <a:solidFill>
                  <a:srgbClr val="004B90"/>
                </a:solidFill>
                <a:latin typeface="Aptos" panose="020B0004020202020204" pitchFamily="34" charset="0"/>
              </a:rPr>
              <a:t> o 2025/26 </a:t>
            </a:r>
            <a:r>
              <a:rPr lang="en-GB" sz="2000" dirty="0" err="1">
                <a:solidFill>
                  <a:srgbClr val="004B90"/>
                </a:solidFill>
                <a:latin typeface="Aptos" panose="020B0004020202020204" pitchFamily="34" charset="0"/>
              </a:rPr>
              <a:t>ymlaen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gyda'r</a:t>
            </a:r>
            <a:r>
              <a:rPr lang="en-GB" sz="2000" dirty="0">
                <a:solidFill>
                  <a:srgbClr val="004B90"/>
                </a:solidFill>
                <a:latin typeface="Aptos" panose="020B0004020202020204" pitchFamily="34" charset="0"/>
              </a:rPr>
              <a:t> nod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y pen draw y </a:t>
            </a:r>
            <a:r>
              <a:rPr lang="en-GB" sz="2000" dirty="0" err="1">
                <a:solidFill>
                  <a:srgbClr val="004B90"/>
                </a:solidFill>
                <a:latin typeface="Aptos" panose="020B0004020202020204" pitchFamily="34" charset="0"/>
              </a:rPr>
              <a:t>byddai'r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gael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bob </a:t>
            </a:r>
            <a:r>
              <a:rPr lang="en-GB" sz="2000" dirty="0" err="1">
                <a:solidFill>
                  <a:srgbClr val="004B90"/>
                </a:solidFill>
                <a:latin typeface="Aptos" panose="020B0004020202020204" pitchFamily="34" charset="0"/>
              </a:rPr>
              <a:t>plentyn</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Nghymru</a:t>
            </a:r>
            <a:r>
              <a:rPr lang="en-GB" sz="2000" dirty="0">
                <a:solidFill>
                  <a:srgbClr val="004B90"/>
                </a:solidFill>
                <a:latin typeface="Aptos" panose="020B0004020202020204" pitchFamily="34" charset="0"/>
              </a:rPr>
              <a:t>. </a:t>
            </a:r>
          </a:p>
          <a:p>
            <a:r>
              <a:rPr lang="en-GB" sz="2000"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Blaenoriaethau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ar</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gyfer</a:t>
            </a:r>
            <a:r>
              <a:rPr lang="en-GB" sz="2000" b="1" dirty="0">
                <a:solidFill>
                  <a:srgbClr val="004B90"/>
                </a:solidFill>
                <a:latin typeface="Aptos" panose="020B0004020202020204" pitchFamily="34" charset="0"/>
              </a:rPr>
              <a:t> yr </a:t>
            </a:r>
            <a:r>
              <a:rPr lang="en-GB" sz="2000" b="1" dirty="0" err="1">
                <a:solidFill>
                  <a:srgbClr val="004B90"/>
                </a:solidFill>
                <a:latin typeface="Aptos" panose="020B0004020202020204" pitchFamily="34" charset="0"/>
              </a:rPr>
              <a:t>ehangu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yw</a:t>
            </a:r>
            <a:r>
              <a:rPr lang="en-GB" sz="2000" b="1" dirty="0">
                <a:solidFill>
                  <a:srgbClr val="004B90"/>
                </a:solidFill>
                <a:latin typeface="Aptos" panose="020B0004020202020204" pitchFamily="34" charset="0"/>
              </a:rPr>
              <a:t>: </a:t>
            </a:r>
          </a:p>
          <a:p>
            <a:r>
              <a:rPr lang="en-GB" dirty="0">
                <a:solidFill>
                  <a:srgbClr val="004B90"/>
                </a:solidFill>
              </a:rPr>
              <a:t>
</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Gwneud</a:t>
            </a:r>
            <a:r>
              <a:rPr lang="en-GB" sz="2000" dirty="0">
                <a:solidFill>
                  <a:srgbClr val="004B90"/>
                </a:solidFill>
                <a:latin typeface="Aptos" panose="020B0004020202020204" pitchFamily="34" charset="0"/>
              </a:rPr>
              <a:t> y </a:t>
            </a:r>
            <a:r>
              <a:rPr lang="en-GB" sz="2000" dirty="0" err="1">
                <a:solidFill>
                  <a:srgbClr val="004B90"/>
                </a:solidFill>
                <a:latin typeface="Aptos" panose="020B0004020202020204" pitchFamily="34" charset="0"/>
              </a:rPr>
              <a:t>mwyaf</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ganlyniadau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datblygiad</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gefnogi'r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gorau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mewn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bywyd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enwedig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i'n</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mwyaf</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difreintiedig</a:t>
            </a:r>
            <a:r>
              <a:rPr lang="en-GB" sz="2000" dirty="0">
                <a:solidFill>
                  <a:srgbClr val="004B90"/>
                </a:solidFill>
                <a:latin typeface="Aptos" panose="020B0004020202020204" pitchFamily="34" charset="0"/>
              </a:rPr>
              <a:t> 
• Mynd </a:t>
            </a:r>
            <a:r>
              <a:rPr lang="en-GB" sz="2000" dirty="0" err="1">
                <a:solidFill>
                  <a:srgbClr val="004B90"/>
                </a:solidFill>
                <a:latin typeface="Aptos" panose="020B0004020202020204" pitchFamily="34" charset="0"/>
              </a:rPr>
              <a:t>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afael</a:t>
            </a:r>
            <a:r>
              <a:rPr lang="en-GB" sz="2000" dirty="0">
                <a:solidFill>
                  <a:srgbClr val="004B90"/>
                </a:solidFill>
                <a:latin typeface="Aptos" panose="020B0004020202020204" pitchFamily="34" charset="0"/>
              </a:rPr>
              <a:t> ag </a:t>
            </a:r>
            <a:r>
              <a:rPr lang="en-GB" sz="2000" dirty="0" err="1">
                <a:solidFill>
                  <a:srgbClr val="004B90"/>
                </a:solidFill>
                <a:latin typeface="Aptos" panose="020B0004020202020204" pitchFamily="34" charset="0"/>
              </a:rPr>
              <a:t>anghydraddoldeb</a:t>
            </a:r>
            <a:r>
              <a:rPr lang="en-GB" sz="2000" dirty="0">
                <a:solidFill>
                  <a:srgbClr val="004B90"/>
                </a:solidFill>
                <a:latin typeface="Aptos" panose="020B0004020202020204" pitchFamily="34" charset="0"/>
              </a:rPr>
              <a:t> a </a:t>
            </a:r>
            <a:r>
              <a:rPr lang="en-GB" sz="2000" dirty="0" err="1">
                <a:solidFill>
                  <a:srgbClr val="004B90"/>
                </a:solidFill>
                <a:latin typeface="Aptos" panose="020B0004020202020204" pitchFamily="34" charset="0"/>
              </a:rPr>
              <a:t>lliniaru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rhai</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effeithiau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amddifadedd</a:t>
            </a:r>
            <a:r>
              <a:rPr lang="en-GB" sz="2000" dirty="0">
                <a:solidFill>
                  <a:srgbClr val="004B90"/>
                </a:solidFill>
                <a:latin typeface="Aptos" panose="020B0004020202020204" pitchFamily="34" charset="0"/>
              </a:rPr>
              <a:t> 
• </a:t>
            </a:r>
            <a:r>
              <a:rPr lang="en-GB" sz="2000" dirty="0" err="1">
                <a:solidFill>
                  <a:srgbClr val="004B90"/>
                </a:solidFill>
                <a:latin typeface="Aptos" panose="020B0004020202020204" pitchFamily="34" charset="0"/>
              </a:rPr>
              <a:t>Cefnogi</a:t>
            </a:r>
            <a:r>
              <a:rPr lang="en-GB" sz="2000" dirty="0">
                <a:solidFill>
                  <a:srgbClr val="004B90"/>
                </a:solidFill>
                <a:latin typeface="Aptos" panose="020B0004020202020204" pitchFamily="34" charset="0"/>
              </a:rPr>
              <a:t> a </a:t>
            </a:r>
            <a:r>
              <a:rPr lang="en-GB" sz="2000" dirty="0" err="1">
                <a:solidFill>
                  <a:srgbClr val="004B90"/>
                </a:solidFill>
                <a:latin typeface="Aptos" panose="020B0004020202020204" pitchFamily="34" charset="0"/>
              </a:rPr>
              <a:t>chryfhau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darpariaethau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cyfrwng</a:t>
            </a:r>
            <a:r>
              <a:rPr lang="en-GB" sz="2000" dirty="0">
                <a:solidFill>
                  <a:srgbClr val="004B90"/>
                </a:solidFill>
                <a:latin typeface="Aptos" panose="020B0004020202020204" pitchFamily="34" charset="0"/>
              </a:rPr>
              <a:t> Cymraeg a 
• Mynd </a:t>
            </a:r>
            <a:r>
              <a:rPr lang="en-GB" sz="2000" dirty="0" err="1">
                <a:solidFill>
                  <a:srgbClr val="004B90"/>
                </a:solidFill>
                <a:latin typeface="Aptos" panose="020B0004020202020204" pitchFamily="34" charset="0"/>
              </a:rPr>
              <a:t>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afael</a:t>
            </a:r>
            <a:r>
              <a:rPr lang="en-GB" sz="2000" dirty="0">
                <a:solidFill>
                  <a:srgbClr val="004B90"/>
                </a:solidFill>
                <a:latin typeface="Aptos" panose="020B0004020202020204" pitchFamily="34" charset="0"/>
              </a:rPr>
              <a:t> â </a:t>
            </a:r>
            <a:r>
              <a:rPr lang="en-GB" sz="2000" dirty="0" err="1">
                <a:solidFill>
                  <a:srgbClr val="004B90"/>
                </a:solidFill>
                <a:latin typeface="Aptos" panose="020B0004020202020204" pitchFamily="34" charset="0"/>
              </a:rPr>
              <a:t>bylchau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argaeledd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darpariaeth</a:t>
            </a:r>
            <a:endParaRPr lang="en-GB" sz="2000" dirty="0">
              <a:solidFill>
                <a:srgbClr val="004B90"/>
              </a:solidFill>
              <a:latin typeface="Aptos" panose="020B0004020202020204" pitchFamily="34" charset="0"/>
            </a:endParaRPr>
          </a:p>
        </p:txBody>
      </p:sp>
    </p:spTree>
    <p:extLst>
      <p:ext uri="{BB962C8B-B14F-4D97-AF65-F5344CB8AC3E}">
        <p14:creationId xmlns:p14="http://schemas.microsoft.com/office/powerpoint/2010/main" val="2575454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34AF24-8A48-9E1F-B368-69D07C0311EE}"/>
              </a:ext>
            </a:extLst>
          </p:cNvPr>
          <p:cNvSpPr txBox="1"/>
          <p:nvPr/>
        </p:nvSpPr>
        <p:spPr>
          <a:xfrm>
            <a:off x="455364" y="342882"/>
            <a:ext cx="11281271" cy="4985980"/>
          </a:xfrm>
          <a:prstGeom prst="rect">
            <a:avLst/>
          </a:prstGeom>
          <a:noFill/>
        </p:spPr>
        <p:txBody>
          <a:bodyPr wrap="square">
            <a:spAutoFit/>
          </a:bodyPr>
          <a:lstStyle/>
          <a:p>
            <a:r>
              <a:rPr lang="en-GB" sz="2000" b="1" dirty="0">
                <a:latin typeface="Aptos" panose="020B0004020202020204" pitchFamily="34" charset="0"/>
              </a:rPr>
              <a:t>Expansion of Flying Start childcare In the 2021-2025 </a:t>
            </a:r>
          </a:p>
          <a:p>
            <a:r>
              <a:rPr lang="en-GB" sz="2000" dirty="0">
                <a:latin typeface="Aptos" panose="020B0004020202020204" pitchFamily="34" charset="0"/>
              </a:rPr>
              <a:t>There was a commitment to deliver a phased expansion of early years provision to include all eligible 2 year olds, with a particular emphasis on strengthening Welsh medium provision. </a:t>
            </a:r>
          </a:p>
          <a:p>
            <a:endParaRPr lang="en-GB" sz="2000" dirty="0">
              <a:latin typeface="Aptos" panose="020B0004020202020204" pitchFamily="34" charset="0"/>
            </a:endParaRPr>
          </a:p>
          <a:p>
            <a:r>
              <a:rPr lang="en-GB" sz="2000" dirty="0">
                <a:latin typeface="Aptos" panose="020B0004020202020204" pitchFamily="34" charset="0"/>
              </a:rPr>
              <a:t>The first phase of the expansion started in September 2022 and included all four elements of Flying Start. Phase 2 focussed on delivering the high quality part time childcare element of Flying Start to more 2 year olds during 2023-24 and 2024-25. Phase 3 continued this expansion from 2025/26 onwards with the eventual aim that provision would be available to all 2 year olds in Wales. </a:t>
            </a:r>
          </a:p>
          <a:p>
            <a:endParaRPr lang="en-GB" dirty="0"/>
          </a:p>
          <a:p>
            <a:r>
              <a:rPr lang="en-GB" sz="2000" b="1" dirty="0">
                <a:latin typeface="Aptos" panose="020B0004020202020204" pitchFamily="34" charset="0"/>
              </a:rPr>
              <a:t>Priorities for the expansion are to: </a:t>
            </a:r>
          </a:p>
          <a:p>
            <a:endParaRPr lang="en-GB" sz="2000" b="1" dirty="0">
              <a:latin typeface="Aptos" panose="020B0004020202020204" pitchFamily="34" charset="0"/>
            </a:endParaRPr>
          </a:p>
          <a:p>
            <a:r>
              <a:rPr lang="en-GB" sz="2000" dirty="0">
                <a:latin typeface="Aptos" panose="020B0004020202020204" pitchFamily="34" charset="0"/>
              </a:rPr>
              <a:t>• Maximise child development outcomes to support the best start in life, particularly for our most disadvantaged children </a:t>
            </a:r>
          </a:p>
          <a:p>
            <a:r>
              <a:rPr lang="en-GB" sz="2000" dirty="0">
                <a:latin typeface="Aptos" panose="020B0004020202020204" pitchFamily="34" charset="0"/>
              </a:rPr>
              <a:t>• Address inequality and alleviating some of the impacts of deprivation </a:t>
            </a:r>
          </a:p>
          <a:p>
            <a:r>
              <a:rPr lang="en-GB" sz="2000" dirty="0">
                <a:latin typeface="Aptos" panose="020B0004020202020204" pitchFamily="34" charset="0"/>
              </a:rPr>
              <a:t>• Support and strengthen Welsh medium provisions and </a:t>
            </a:r>
          </a:p>
          <a:p>
            <a:r>
              <a:rPr lang="en-GB" sz="2000" dirty="0">
                <a:latin typeface="Aptos" panose="020B0004020202020204" pitchFamily="34" charset="0"/>
              </a:rPr>
              <a:t>• Address gaps in the availability of provision</a:t>
            </a:r>
          </a:p>
        </p:txBody>
      </p:sp>
      <p:pic>
        <p:nvPicPr>
          <p:cNvPr id="4" name="Picture 2" descr="Logo">
            <a:extLst>
              <a:ext uri="{FF2B5EF4-FFF2-40B4-BE49-F238E27FC236}">
                <a16:creationId xmlns:a16="http://schemas.microsoft.com/office/drawing/2014/main" id="{B59D5F26-2C51-6F4E-34F3-45293B6AC2CA}"/>
              </a:ext>
            </a:extLst>
          </p:cNvPr>
          <p:cNvPicPr>
            <a:picLocks noChangeAspect="1"/>
          </p:cNvPicPr>
          <p:nvPr/>
        </p:nvPicPr>
        <p:blipFill>
          <a:blip r:embed="rId3"/>
          <a:stretch>
            <a:fillRect/>
          </a:stretch>
        </p:blipFill>
        <p:spPr>
          <a:xfrm>
            <a:off x="0" y="5581555"/>
            <a:ext cx="12196757" cy="1276445"/>
          </a:xfrm>
          <a:prstGeom prst="rect">
            <a:avLst/>
          </a:prstGeom>
        </p:spPr>
      </p:pic>
      <p:sp>
        <p:nvSpPr>
          <p:cNvPr id="5" name="TextBox 4">
            <a:extLst>
              <a:ext uri="{FF2B5EF4-FFF2-40B4-BE49-F238E27FC236}">
                <a16:creationId xmlns:a16="http://schemas.microsoft.com/office/drawing/2014/main" id="{88BB4E52-2028-6878-B084-0B0E0DB9A7F4}"/>
              </a:ext>
            </a:extLst>
          </p:cNvPr>
          <p:cNvSpPr txBox="1"/>
          <p:nvPr/>
        </p:nvSpPr>
        <p:spPr>
          <a:xfrm>
            <a:off x="6985963" y="90189"/>
            <a:ext cx="6100482" cy="369332"/>
          </a:xfrm>
          <a:prstGeom prst="rect">
            <a:avLst/>
          </a:prstGeom>
          <a:noFill/>
        </p:spPr>
        <p:txBody>
          <a:bodyPr wrap="square">
            <a:spAutoFit/>
          </a:bodyPr>
          <a:lstStyle/>
          <a:p>
            <a:r>
              <a:rPr lang="en-GB" dirty="0">
                <a:hlinkClick r:id="rId4"/>
              </a:rPr>
              <a:t>Flying Start child</a:t>
            </a:r>
            <a:r>
              <a:rPr lang="en-GB" dirty="0">
                <a:hlinkClick r:id="rId4"/>
              </a:rPr>
              <a:t>c</a:t>
            </a:r>
            <a:r>
              <a:rPr lang="en-GB" dirty="0">
                <a:hlinkClick r:id="rId4"/>
              </a:rPr>
              <a:t>are: guidance | GOV.WALES</a:t>
            </a:r>
            <a:endParaRPr lang="en-GB" dirty="0"/>
          </a:p>
        </p:txBody>
      </p:sp>
    </p:spTree>
    <p:extLst>
      <p:ext uri="{BB962C8B-B14F-4D97-AF65-F5344CB8AC3E}">
        <p14:creationId xmlns:p14="http://schemas.microsoft.com/office/powerpoint/2010/main" val="165616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FD208-0476-4EDA-F7C8-34EEE4605D4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CB29E4F-01F3-F553-86F7-55F09DF1FBBC}"/>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6" name="Picture 5">
            <a:extLst>
              <a:ext uri="{FF2B5EF4-FFF2-40B4-BE49-F238E27FC236}">
                <a16:creationId xmlns:a16="http://schemas.microsoft.com/office/drawing/2014/main" id="{741D937E-A9C4-C864-5125-A204AF816D9F}"/>
              </a:ext>
            </a:extLst>
          </p:cNvPr>
          <p:cNvPicPr>
            <a:picLocks noChangeAspect="1"/>
          </p:cNvPicPr>
          <p:nvPr/>
        </p:nvPicPr>
        <p:blipFill>
          <a:blip r:embed="rId4"/>
          <a:stretch>
            <a:fillRect/>
          </a:stretch>
        </p:blipFill>
        <p:spPr>
          <a:xfrm>
            <a:off x="4028785" y="1848962"/>
            <a:ext cx="3484717" cy="2050839"/>
          </a:xfrm>
          <a:prstGeom prst="rect">
            <a:avLst/>
          </a:prstGeom>
        </p:spPr>
      </p:pic>
      <p:sp>
        <p:nvSpPr>
          <p:cNvPr id="8" name="TextBox 7">
            <a:extLst>
              <a:ext uri="{FF2B5EF4-FFF2-40B4-BE49-F238E27FC236}">
                <a16:creationId xmlns:a16="http://schemas.microsoft.com/office/drawing/2014/main" id="{025574F9-BA55-E351-9E8D-FF52A23EAE9A}"/>
              </a:ext>
            </a:extLst>
          </p:cNvPr>
          <p:cNvSpPr txBox="1"/>
          <p:nvPr/>
        </p:nvSpPr>
        <p:spPr>
          <a:xfrm>
            <a:off x="6654187" y="4758948"/>
            <a:ext cx="5365213" cy="646331"/>
          </a:xfrm>
          <a:prstGeom prst="rect">
            <a:avLst/>
          </a:prstGeom>
          <a:noFill/>
        </p:spPr>
        <p:txBody>
          <a:bodyPr wrap="square">
            <a:spAutoFit/>
          </a:bodyPr>
          <a:lstStyle/>
          <a:p>
            <a:r>
              <a:rPr lang="en-GB" dirty="0">
                <a:hlinkClick r:id="rId5"/>
              </a:rPr>
              <a:t>Supportive arrangements for transition to school for children and their families. - Estyn</a:t>
            </a:r>
            <a:endParaRPr lang="en-GB" dirty="0"/>
          </a:p>
        </p:txBody>
      </p:sp>
      <p:sp>
        <p:nvSpPr>
          <p:cNvPr id="10" name="TextBox 9">
            <a:extLst>
              <a:ext uri="{FF2B5EF4-FFF2-40B4-BE49-F238E27FC236}">
                <a16:creationId xmlns:a16="http://schemas.microsoft.com/office/drawing/2014/main" id="{84440E07-A3D4-23FE-FA1C-E11F762F2C3C}"/>
              </a:ext>
            </a:extLst>
          </p:cNvPr>
          <p:cNvSpPr txBox="1"/>
          <p:nvPr/>
        </p:nvSpPr>
        <p:spPr>
          <a:xfrm>
            <a:off x="297455" y="4848697"/>
            <a:ext cx="6103344" cy="646331"/>
          </a:xfrm>
          <a:prstGeom prst="rect">
            <a:avLst/>
          </a:prstGeom>
          <a:noFill/>
        </p:spPr>
        <p:txBody>
          <a:bodyPr wrap="square">
            <a:spAutoFit/>
          </a:bodyPr>
          <a:lstStyle/>
          <a:p>
            <a:r>
              <a:rPr lang="en-GB" dirty="0" err="1">
                <a:hlinkClick r:id="rId6"/>
              </a:rPr>
              <a:t>Trefniadau</a:t>
            </a:r>
            <a:r>
              <a:rPr lang="en-GB" dirty="0">
                <a:hlinkClick r:id="rId6"/>
              </a:rPr>
              <a:t> </a:t>
            </a:r>
            <a:r>
              <a:rPr lang="en-GB" dirty="0" err="1">
                <a:hlinkClick r:id="rId6"/>
              </a:rPr>
              <a:t>cefnogol</a:t>
            </a:r>
            <a:r>
              <a:rPr lang="en-GB" dirty="0">
                <a:hlinkClick r:id="rId6"/>
              </a:rPr>
              <a:t> </a:t>
            </a:r>
            <a:r>
              <a:rPr lang="en-GB" dirty="0" err="1">
                <a:hlinkClick r:id="rId6"/>
              </a:rPr>
              <a:t>ar</a:t>
            </a:r>
            <a:r>
              <a:rPr lang="en-GB" dirty="0">
                <a:hlinkClick r:id="rId6"/>
              </a:rPr>
              <a:t> </a:t>
            </a:r>
            <a:r>
              <a:rPr lang="en-GB" dirty="0" err="1">
                <a:hlinkClick r:id="rId6"/>
              </a:rPr>
              <a:t>gyfer</a:t>
            </a:r>
            <a:r>
              <a:rPr lang="en-GB" dirty="0">
                <a:hlinkClick r:id="rId6"/>
              </a:rPr>
              <a:t> </a:t>
            </a:r>
            <a:r>
              <a:rPr lang="en-GB" dirty="0" err="1">
                <a:hlinkClick r:id="rId6"/>
              </a:rPr>
              <a:t>trosglwyddo</a:t>
            </a:r>
            <a:r>
              <a:rPr lang="en-GB" dirty="0">
                <a:hlinkClick r:id="rId6"/>
              </a:rPr>
              <a:t> </a:t>
            </a:r>
            <a:r>
              <a:rPr lang="en-GB" dirty="0" err="1">
                <a:hlinkClick r:id="rId6"/>
              </a:rPr>
              <a:t>i'r</a:t>
            </a:r>
            <a:r>
              <a:rPr lang="en-GB" dirty="0">
                <a:hlinkClick r:id="rId6"/>
              </a:rPr>
              <a:t> </a:t>
            </a:r>
            <a:r>
              <a:rPr lang="en-GB" dirty="0" err="1">
                <a:hlinkClick r:id="rId6"/>
              </a:rPr>
              <a:t>ysgol</a:t>
            </a:r>
            <a:r>
              <a:rPr lang="en-GB" dirty="0">
                <a:hlinkClick r:id="rId6"/>
              </a:rPr>
              <a:t> </a:t>
            </a:r>
            <a:r>
              <a:rPr lang="en-GB" dirty="0" err="1">
                <a:hlinkClick r:id="rId6"/>
              </a:rPr>
              <a:t>i</a:t>
            </a:r>
            <a:r>
              <a:rPr lang="en-GB" dirty="0">
                <a:hlinkClick r:id="rId6"/>
              </a:rPr>
              <a:t> </a:t>
            </a:r>
            <a:r>
              <a:rPr lang="en-GB" dirty="0" err="1">
                <a:hlinkClick r:id="rId6"/>
              </a:rPr>
              <a:t>blant</a:t>
            </a:r>
            <a:r>
              <a:rPr lang="en-GB" dirty="0">
                <a:hlinkClick r:id="rId6"/>
              </a:rPr>
              <a:t> </a:t>
            </a:r>
            <a:r>
              <a:rPr lang="en-GB" dirty="0" err="1">
                <a:hlinkClick r:id="rId6"/>
              </a:rPr>
              <a:t>a'u</a:t>
            </a:r>
            <a:r>
              <a:rPr lang="en-GB" dirty="0">
                <a:hlinkClick r:id="rId6"/>
              </a:rPr>
              <a:t> </a:t>
            </a:r>
            <a:r>
              <a:rPr lang="en-GB" dirty="0" err="1">
                <a:hlinkClick r:id="rId6"/>
              </a:rPr>
              <a:t>teuluoedd</a:t>
            </a:r>
            <a:r>
              <a:rPr lang="en-GB" dirty="0">
                <a:hlinkClick r:id="rId6"/>
              </a:rPr>
              <a:t>. - Estyn</a:t>
            </a:r>
            <a:endParaRPr lang="en-GB" dirty="0"/>
          </a:p>
        </p:txBody>
      </p:sp>
      <p:sp>
        <p:nvSpPr>
          <p:cNvPr id="11" name="TextBox 10">
            <a:extLst>
              <a:ext uri="{FF2B5EF4-FFF2-40B4-BE49-F238E27FC236}">
                <a16:creationId xmlns:a16="http://schemas.microsoft.com/office/drawing/2014/main" id="{921052DB-6B11-D8F1-3BE9-EF25085A5BD4}"/>
              </a:ext>
            </a:extLst>
          </p:cNvPr>
          <p:cNvSpPr txBox="1"/>
          <p:nvPr/>
        </p:nvSpPr>
        <p:spPr>
          <a:xfrm>
            <a:off x="297455" y="407624"/>
            <a:ext cx="11490593" cy="492443"/>
          </a:xfrm>
          <a:prstGeom prst="rect">
            <a:avLst/>
          </a:prstGeom>
          <a:noFill/>
        </p:spPr>
        <p:txBody>
          <a:bodyPr wrap="square" rtlCol="0">
            <a:spAutoFit/>
          </a:bodyPr>
          <a:lstStyle/>
          <a:p>
            <a:r>
              <a:rPr lang="cy-GB" sz="2600" b="1" dirty="0">
                <a:solidFill>
                  <a:srgbClr val="004B90"/>
                </a:solidFill>
                <a:latin typeface="Aptos" panose="020B0004020202020204" pitchFamily="34" charset="0"/>
              </a:rPr>
              <a:t>Trafodwch...                                                                                    </a:t>
            </a:r>
            <a:r>
              <a:rPr lang="cy-GB" sz="2600" b="1" dirty="0" err="1">
                <a:latin typeface="Aptos" panose="020B0004020202020204" pitchFamily="34" charset="0"/>
              </a:rPr>
              <a:t>Discuss</a:t>
            </a:r>
            <a:r>
              <a:rPr lang="cy-GB" sz="2600" b="1" dirty="0">
                <a:latin typeface="Aptos" panose="020B0004020202020204" pitchFamily="34" charset="0"/>
              </a:rPr>
              <a:t>...</a:t>
            </a:r>
            <a:endParaRPr lang="en-GB" sz="2600" b="1" dirty="0">
              <a:latin typeface="Aptos" panose="020B0004020202020204" pitchFamily="34" charset="0"/>
            </a:endParaRPr>
          </a:p>
        </p:txBody>
      </p:sp>
      <p:sp>
        <p:nvSpPr>
          <p:cNvPr id="12" name="TextBox 11">
            <a:extLst>
              <a:ext uri="{FF2B5EF4-FFF2-40B4-BE49-F238E27FC236}">
                <a16:creationId xmlns:a16="http://schemas.microsoft.com/office/drawing/2014/main" id="{D6F5BEAD-4656-8115-59E3-6209FDC229E4}"/>
              </a:ext>
            </a:extLst>
          </p:cNvPr>
          <p:cNvSpPr txBox="1"/>
          <p:nvPr/>
        </p:nvSpPr>
        <p:spPr>
          <a:xfrm>
            <a:off x="297455" y="1277957"/>
            <a:ext cx="4263528" cy="2893100"/>
          </a:xfrm>
          <a:prstGeom prst="rect">
            <a:avLst/>
          </a:prstGeom>
          <a:noFill/>
        </p:spPr>
        <p:txBody>
          <a:bodyPr wrap="square" rtlCol="0">
            <a:spAutoFit/>
          </a:bodyPr>
          <a:lstStyle/>
          <a:p>
            <a:pPr marL="285750" indent="-285750">
              <a:buFont typeface="Arial" panose="020B0604020202020204" pitchFamily="34" charset="0"/>
              <a:buChar char="•"/>
            </a:pPr>
            <a:r>
              <a:rPr lang="cy-GB" sz="2600" dirty="0">
                <a:solidFill>
                  <a:srgbClr val="004B90"/>
                </a:solidFill>
                <a:latin typeface="Aptos" panose="020B0004020202020204" pitchFamily="34" charset="0"/>
              </a:rPr>
              <a:t>Beth yw </a:t>
            </a:r>
            <a:r>
              <a:rPr lang="cy-GB" sz="2600" b="1" dirty="0">
                <a:solidFill>
                  <a:srgbClr val="004B90"/>
                </a:solidFill>
                <a:latin typeface="Aptos" panose="020B0004020202020204" pitchFamily="34" charset="0"/>
              </a:rPr>
              <a:t>natur y strategaeth </a:t>
            </a:r>
            <a:r>
              <a:rPr lang="cy-GB" sz="2600" dirty="0">
                <a:solidFill>
                  <a:srgbClr val="004B90"/>
                </a:solidFill>
                <a:latin typeface="Aptos" panose="020B0004020202020204" pitchFamily="34" charset="0"/>
              </a:rPr>
              <a:t>neu’r gweithgarwch?</a:t>
            </a:r>
          </a:p>
          <a:p>
            <a:endParaRPr lang="cy-GB" sz="2600" dirty="0">
              <a:solidFill>
                <a:srgbClr val="004B90"/>
              </a:solidFill>
              <a:latin typeface="Aptos" panose="020B0004020202020204" pitchFamily="34" charset="0"/>
            </a:endParaRPr>
          </a:p>
          <a:p>
            <a:pPr marL="285750" indent="-285750">
              <a:buFont typeface="Arial" panose="020B0604020202020204" pitchFamily="34" charset="0"/>
              <a:buChar char="•"/>
            </a:pPr>
            <a:r>
              <a:rPr lang="cy-GB" sz="2600" dirty="0">
                <a:solidFill>
                  <a:srgbClr val="004B90"/>
                </a:solidFill>
                <a:latin typeface="Aptos" panose="020B0004020202020204" pitchFamily="34" charset="0"/>
              </a:rPr>
              <a:t>Beth yw </a:t>
            </a:r>
            <a:r>
              <a:rPr lang="cy-GB" sz="2600" b="1" dirty="0">
                <a:solidFill>
                  <a:srgbClr val="004B90"/>
                </a:solidFill>
                <a:latin typeface="Aptos" panose="020B0004020202020204" pitchFamily="34" charset="0"/>
              </a:rPr>
              <a:t>effaith</a:t>
            </a:r>
            <a:r>
              <a:rPr lang="cy-GB" sz="2600" dirty="0">
                <a:solidFill>
                  <a:srgbClr val="004B90"/>
                </a:solidFill>
                <a:latin typeface="Aptos" panose="020B0004020202020204" pitchFamily="34" charset="0"/>
              </a:rPr>
              <a:t> y gwaith hwn ar </a:t>
            </a:r>
            <a:r>
              <a:rPr lang="cy-GB" sz="2600" b="1" dirty="0">
                <a:solidFill>
                  <a:srgbClr val="004B90"/>
                </a:solidFill>
                <a:latin typeface="Aptos" panose="020B0004020202020204" pitchFamily="34" charset="0"/>
              </a:rPr>
              <a:t>ddarpariaeth a safonau </a:t>
            </a:r>
            <a:r>
              <a:rPr lang="cy-GB" sz="2600" dirty="0">
                <a:solidFill>
                  <a:srgbClr val="004B90"/>
                </a:solidFill>
                <a:latin typeface="Aptos" panose="020B0004020202020204" pitchFamily="34" charset="0"/>
              </a:rPr>
              <a:t>plant?</a:t>
            </a:r>
            <a:endParaRPr lang="en-GB" sz="2600" dirty="0">
              <a:solidFill>
                <a:srgbClr val="004B90"/>
              </a:solidFill>
              <a:latin typeface="Aptos" panose="020B0004020202020204" pitchFamily="34" charset="0"/>
            </a:endParaRPr>
          </a:p>
        </p:txBody>
      </p:sp>
      <p:sp>
        <p:nvSpPr>
          <p:cNvPr id="13" name="TextBox 12">
            <a:extLst>
              <a:ext uri="{FF2B5EF4-FFF2-40B4-BE49-F238E27FC236}">
                <a16:creationId xmlns:a16="http://schemas.microsoft.com/office/drawing/2014/main" id="{1F19D6E5-A135-6482-D95B-98FEA6B23786}"/>
              </a:ext>
            </a:extLst>
          </p:cNvPr>
          <p:cNvSpPr txBox="1"/>
          <p:nvPr/>
        </p:nvSpPr>
        <p:spPr>
          <a:xfrm>
            <a:off x="7524520" y="1427832"/>
            <a:ext cx="4263528" cy="2492990"/>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Aptos" panose="020B0004020202020204" pitchFamily="34" charset="0"/>
              </a:rPr>
              <a:t>What is the </a:t>
            </a:r>
            <a:r>
              <a:rPr lang="en-GB" sz="2600" b="1" dirty="0">
                <a:latin typeface="Aptos" panose="020B0004020202020204" pitchFamily="34" charset="0"/>
              </a:rPr>
              <a:t>nature of the strategy </a:t>
            </a:r>
            <a:r>
              <a:rPr lang="en-GB" sz="2600" dirty="0">
                <a:latin typeface="Aptos" panose="020B0004020202020204" pitchFamily="34" charset="0"/>
              </a:rPr>
              <a:t>or activity?</a:t>
            </a:r>
          </a:p>
          <a:p>
            <a:pPr marL="285750" indent="-285750">
              <a:buFont typeface="Arial" panose="020B0604020202020204" pitchFamily="34" charset="0"/>
              <a:buChar char="•"/>
            </a:pPr>
            <a:r>
              <a:rPr lang="en-GB" sz="2600" dirty="0">
                <a:latin typeface="Aptos" panose="020B0004020202020204" pitchFamily="34" charset="0"/>
              </a:rPr>
              <a:t>
What is the </a:t>
            </a:r>
            <a:r>
              <a:rPr lang="en-GB" sz="2600" b="1" dirty="0">
                <a:latin typeface="Aptos" panose="020B0004020202020204" pitchFamily="34" charset="0"/>
              </a:rPr>
              <a:t>impact</a:t>
            </a:r>
            <a:r>
              <a:rPr lang="en-GB" sz="2600" dirty="0">
                <a:latin typeface="Aptos" panose="020B0004020202020204" pitchFamily="34" charset="0"/>
              </a:rPr>
              <a:t> of this work on </a:t>
            </a:r>
            <a:r>
              <a:rPr lang="en-GB" sz="2600" b="1" dirty="0">
                <a:latin typeface="Aptos" panose="020B0004020202020204" pitchFamily="34" charset="0"/>
              </a:rPr>
              <a:t>children's provision and standards</a:t>
            </a:r>
            <a:r>
              <a:rPr lang="en-GB" sz="2600" dirty="0">
                <a:latin typeface="Aptos" panose="020B0004020202020204" pitchFamily="34" charset="0"/>
              </a:rPr>
              <a:t>?</a:t>
            </a:r>
          </a:p>
        </p:txBody>
      </p:sp>
    </p:spTree>
    <p:extLst>
      <p:ext uri="{BB962C8B-B14F-4D97-AF65-F5344CB8AC3E}">
        <p14:creationId xmlns:p14="http://schemas.microsoft.com/office/powerpoint/2010/main" val="4114146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2E428-2EDE-0F27-5F76-BED0C3D4BB65}"/>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F2FDD2BD-D5F6-B984-360E-93643C072F4F}"/>
              </a:ext>
            </a:extLst>
          </p:cNvPr>
          <p:cNvPicPr>
            <a:picLocks noChangeAspect="1"/>
          </p:cNvPicPr>
          <p:nvPr/>
        </p:nvPicPr>
        <p:blipFill>
          <a:blip r:embed="rId4"/>
          <a:stretch>
            <a:fillRect/>
          </a:stretch>
        </p:blipFill>
        <p:spPr>
          <a:xfrm>
            <a:off x="-6348" y="5584777"/>
            <a:ext cx="12196757" cy="1276445"/>
          </a:xfrm>
          <a:prstGeom prst="rect">
            <a:avLst/>
          </a:prstGeom>
        </p:spPr>
      </p:pic>
      <p:pic>
        <p:nvPicPr>
          <p:cNvPr id="3" name="Online Media 2" title="Parental Engagement in Children’s Learning Narrowing the Achievement Gap   Dr Janet Goodall">
            <a:hlinkClick r:id="" action="ppaction://media"/>
            <a:extLst>
              <a:ext uri="{FF2B5EF4-FFF2-40B4-BE49-F238E27FC236}">
                <a16:creationId xmlns:a16="http://schemas.microsoft.com/office/drawing/2014/main" id="{6F799D9B-F779-70B5-A8F9-74AF059346ED}"/>
              </a:ext>
            </a:extLst>
          </p:cNvPr>
          <p:cNvPicPr>
            <a:picLocks noRot="1" noChangeAspect="1"/>
          </p:cNvPicPr>
          <p:nvPr>
            <a:videoFile r:link="rId1"/>
          </p:nvPr>
        </p:nvPicPr>
        <p:blipFill>
          <a:blip r:embed="rId5"/>
          <a:stretch>
            <a:fillRect/>
          </a:stretch>
        </p:blipFill>
        <p:spPr>
          <a:xfrm>
            <a:off x="2929318" y="388189"/>
            <a:ext cx="5778612" cy="3264916"/>
          </a:xfrm>
          <a:prstGeom prst="rect">
            <a:avLst/>
          </a:prstGeom>
        </p:spPr>
      </p:pic>
      <p:sp>
        <p:nvSpPr>
          <p:cNvPr id="5" name="TextBox 4">
            <a:extLst>
              <a:ext uri="{FF2B5EF4-FFF2-40B4-BE49-F238E27FC236}">
                <a16:creationId xmlns:a16="http://schemas.microsoft.com/office/drawing/2014/main" id="{6E128355-5D3F-3A8E-A691-B546C6436D43}"/>
              </a:ext>
            </a:extLst>
          </p:cNvPr>
          <p:cNvSpPr txBox="1"/>
          <p:nvPr/>
        </p:nvSpPr>
        <p:spPr>
          <a:xfrm>
            <a:off x="2929318" y="3884693"/>
            <a:ext cx="6101394" cy="646331"/>
          </a:xfrm>
          <a:prstGeom prst="rect">
            <a:avLst/>
          </a:prstGeom>
          <a:noFill/>
        </p:spPr>
        <p:txBody>
          <a:bodyPr wrap="square">
            <a:spAutoFit/>
          </a:bodyPr>
          <a:lstStyle/>
          <a:p>
            <a:r>
              <a:rPr lang="en-GB" dirty="0">
                <a:hlinkClick r:id="rId6"/>
              </a:rPr>
              <a:t>(9) Parental Engagement in Children’s Learning Narrowing the Achievement Gap Dr Janet Goodall - YouTube</a:t>
            </a:r>
            <a:endParaRPr lang="en-GB" dirty="0"/>
          </a:p>
        </p:txBody>
      </p:sp>
      <p:sp>
        <p:nvSpPr>
          <p:cNvPr id="7" name="TextBox 6">
            <a:extLst>
              <a:ext uri="{FF2B5EF4-FFF2-40B4-BE49-F238E27FC236}">
                <a16:creationId xmlns:a16="http://schemas.microsoft.com/office/drawing/2014/main" id="{CE4F8724-3E98-3100-A8E3-64508236A4A1}"/>
              </a:ext>
            </a:extLst>
          </p:cNvPr>
          <p:cNvSpPr txBox="1"/>
          <p:nvPr/>
        </p:nvSpPr>
        <p:spPr>
          <a:xfrm>
            <a:off x="8901629" y="1233889"/>
            <a:ext cx="2610998" cy="492443"/>
          </a:xfrm>
          <a:prstGeom prst="rect">
            <a:avLst/>
          </a:prstGeom>
          <a:noFill/>
        </p:spPr>
        <p:txBody>
          <a:bodyPr wrap="square" rtlCol="0">
            <a:spAutoFit/>
          </a:bodyPr>
          <a:lstStyle/>
          <a:p>
            <a:r>
              <a:rPr lang="cy-GB" sz="2600" dirty="0"/>
              <a:t>33:10 – 35:48</a:t>
            </a:r>
            <a:endParaRPr lang="en-GB" sz="2600" dirty="0"/>
          </a:p>
        </p:txBody>
      </p:sp>
    </p:spTree>
    <p:extLst>
      <p:ext uri="{BB962C8B-B14F-4D97-AF65-F5344CB8AC3E}">
        <p14:creationId xmlns:p14="http://schemas.microsoft.com/office/powerpoint/2010/main" val="358496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40452" y="1142071"/>
            <a:ext cx="3868340" cy="823912"/>
          </a:xfrm>
        </p:spPr>
        <p:txBody>
          <a:bodyPr/>
          <a:lstStyle/>
          <a:p>
            <a:pPr algn="ctr"/>
            <a:r>
              <a:rPr lang="cy-GB" u="sng" dirty="0">
                <a:solidFill>
                  <a:srgbClr val="004B90"/>
                </a:solidFill>
                <a:latin typeface="Aptos" panose="020B0004020202020204" pitchFamily="34" charset="0"/>
              </a:rPr>
              <a:t>Cyngor i rieni</a:t>
            </a:r>
          </a:p>
        </p:txBody>
      </p:sp>
      <p:pic>
        <p:nvPicPr>
          <p:cNvPr id="7" name="Content Placeholder 6"/>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40952" t="21317" r="41876" b="46312"/>
          <a:stretch/>
        </p:blipFill>
        <p:spPr>
          <a:xfrm rot="20824188">
            <a:off x="4774407" y="2080897"/>
            <a:ext cx="2283618" cy="2869723"/>
          </a:xfrm>
          <a:ln w="57150">
            <a:solidFill>
              <a:schemeClr val="accent1"/>
            </a:solidFill>
          </a:ln>
        </p:spPr>
      </p:pic>
      <p:sp>
        <p:nvSpPr>
          <p:cNvPr id="5" name="Text Placeholder 4"/>
          <p:cNvSpPr>
            <a:spLocks noGrp="1"/>
          </p:cNvSpPr>
          <p:nvPr>
            <p:ph type="body" sz="quarter" idx="3"/>
          </p:nvPr>
        </p:nvSpPr>
        <p:spPr>
          <a:xfrm>
            <a:off x="7329137" y="1282373"/>
            <a:ext cx="3887391" cy="823912"/>
          </a:xfrm>
        </p:spPr>
        <p:txBody>
          <a:bodyPr/>
          <a:lstStyle/>
          <a:p>
            <a:pPr algn="ctr"/>
            <a:r>
              <a:rPr lang="en-GB" u="sng" dirty="0">
                <a:latin typeface="Aptos" panose="020B0004020202020204" pitchFamily="34" charset="0"/>
              </a:rPr>
              <a:t>Advice for parents</a:t>
            </a:r>
          </a:p>
        </p:txBody>
      </p:sp>
      <p:sp>
        <p:nvSpPr>
          <p:cNvPr id="6" name="Content Placeholder 5"/>
          <p:cNvSpPr>
            <a:spLocks noGrp="1"/>
          </p:cNvSpPr>
          <p:nvPr>
            <p:ph sz="quarter" idx="4"/>
          </p:nvPr>
        </p:nvSpPr>
        <p:spPr>
          <a:xfrm>
            <a:off x="7918312" y="2249484"/>
            <a:ext cx="2787253" cy="2481262"/>
          </a:xfrm>
        </p:spPr>
        <p:txBody>
          <a:bodyPr>
            <a:normAutofit fontScale="92500" lnSpcReduction="10000"/>
          </a:bodyPr>
          <a:lstStyle/>
          <a:p>
            <a:pPr marL="0" indent="0">
              <a:buNone/>
            </a:pPr>
            <a:r>
              <a:rPr lang="en-GB" sz="2400" b="1" dirty="0">
                <a:latin typeface="Aptos" panose="020B0004020202020204" pitchFamily="34" charset="0"/>
              </a:rPr>
              <a:t>With a partner or group, make an A4 “Advice Sheet” for parents on how they can support the learning of their Foundation Phase child at home</a:t>
            </a:r>
            <a:r>
              <a:rPr lang="en-GB" sz="2000" b="1" dirty="0">
                <a:latin typeface="Aptos" panose="020B0004020202020204" pitchFamily="34" charset="0"/>
              </a:rPr>
              <a:t>.</a:t>
            </a:r>
          </a:p>
        </p:txBody>
      </p:sp>
      <p:sp>
        <p:nvSpPr>
          <p:cNvPr id="9" name="Content Placeholder 5">
            <a:extLst>
              <a:ext uri="{FF2B5EF4-FFF2-40B4-BE49-F238E27FC236}">
                <a16:creationId xmlns:a16="http://schemas.microsoft.com/office/drawing/2014/main" id="{7242A19B-75CD-415A-AE3A-D6B4FE532BB0}"/>
              </a:ext>
            </a:extLst>
          </p:cNvPr>
          <p:cNvSpPr txBox="1">
            <a:spLocks/>
          </p:cNvSpPr>
          <p:nvPr/>
        </p:nvSpPr>
        <p:spPr>
          <a:xfrm>
            <a:off x="1126867" y="2070523"/>
            <a:ext cx="2787253" cy="24812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dirty="0">
                <a:solidFill>
                  <a:srgbClr val="004B90"/>
                </a:solidFill>
                <a:latin typeface="Aptos" panose="020B0004020202020204" pitchFamily="34" charset="0"/>
              </a:rPr>
              <a:t>Gyda phartner neu grŵp, lluniwch “Daflen Gyngor” A4 i rieni ar sut y </a:t>
            </a:r>
            <a:r>
              <a:rPr lang="cy-GB" sz="2400" b="1" dirty="0" err="1">
                <a:solidFill>
                  <a:srgbClr val="004B90"/>
                </a:solidFill>
                <a:latin typeface="Aptos" panose="020B0004020202020204" pitchFamily="34" charset="0"/>
              </a:rPr>
              <a:t>gallant</a:t>
            </a:r>
            <a:r>
              <a:rPr lang="cy-GB" sz="2400" b="1" dirty="0">
                <a:solidFill>
                  <a:srgbClr val="004B90"/>
                </a:solidFill>
                <a:latin typeface="Aptos" panose="020B0004020202020204" pitchFamily="34" charset="0"/>
              </a:rPr>
              <a:t> gefnogi dysg eu plentyn Cyfnod Sylfaen gartref.</a:t>
            </a:r>
          </a:p>
        </p:txBody>
      </p:sp>
      <p:pic>
        <p:nvPicPr>
          <p:cNvPr id="2" name="Picture 2" descr="Logo">
            <a:extLst>
              <a:ext uri="{FF2B5EF4-FFF2-40B4-BE49-F238E27FC236}">
                <a16:creationId xmlns:a16="http://schemas.microsoft.com/office/drawing/2014/main" id="{83048700-5406-921C-1CD8-4F48F929D74D}"/>
              </a:ext>
            </a:extLst>
          </p:cNvPr>
          <p:cNvPicPr>
            <a:picLocks noChangeAspect="1"/>
          </p:cNvPicPr>
          <p:nvPr/>
        </p:nvPicPr>
        <p:blipFill>
          <a:blip r:embed="rId4"/>
          <a:stretch>
            <a:fillRect/>
          </a:stretch>
        </p:blipFill>
        <p:spPr>
          <a:xfrm>
            <a:off x="-6348" y="5584777"/>
            <a:ext cx="12196757" cy="1276445"/>
          </a:xfrm>
          <a:prstGeom prst="rect">
            <a:avLst/>
          </a:prstGeom>
        </p:spPr>
      </p:pic>
      <p:pic>
        <p:nvPicPr>
          <p:cNvPr id="1026" name="Picture 2">
            <a:extLst>
              <a:ext uri="{FF2B5EF4-FFF2-40B4-BE49-F238E27FC236}">
                <a16:creationId xmlns:a16="http://schemas.microsoft.com/office/drawing/2014/main" id="{7CBE281F-F187-62D2-0C0E-48CF0C11C4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22776" y="914613"/>
            <a:ext cx="3365874" cy="38627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60DC5A7-CE80-6BCB-7691-A563AD89924E}"/>
              </a:ext>
            </a:extLst>
          </p:cNvPr>
          <p:cNvSpPr txBox="1"/>
          <p:nvPr/>
        </p:nvSpPr>
        <p:spPr>
          <a:xfrm>
            <a:off x="1188414" y="363965"/>
            <a:ext cx="4149303" cy="523220"/>
          </a:xfrm>
          <a:prstGeom prst="rect">
            <a:avLst/>
          </a:prstGeom>
          <a:noFill/>
        </p:spPr>
        <p:txBody>
          <a:bodyPr wrap="square" rtlCol="0">
            <a:spAutoFit/>
          </a:bodyPr>
          <a:lstStyle/>
          <a:p>
            <a:r>
              <a:rPr lang="cy-GB" sz="2800" b="1" dirty="0">
                <a:solidFill>
                  <a:srgbClr val="004B90"/>
                </a:solidFill>
                <a:latin typeface="Aptos" panose="020B0004020202020204" pitchFamily="34" charset="0"/>
              </a:rPr>
              <a:t>Tasg/ </a:t>
            </a:r>
            <a:r>
              <a:rPr lang="cy-GB" sz="2800" b="1" dirty="0" err="1">
                <a:latin typeface="Aptos" panose="020B0004020202020204" pitchFamily="34" charset="0"/>
              </a:rPr>
              <a:t>Task</a:t>
            </a:r>
            <a:endParaRPr lang="en-GB" sz="2800" b="1" dirty="0">
              <a:latin typeface="Aptos" panose="020B0004020202020204" pitchFamily="34" charset="0"/>
            </a:endParaRPr>
          </a:p>
        </p:txBody>
      </p:sp>
    </p:spTree>
    <p:extLst>
      <p:ext uri="{BB962C8B-B14F-4D97-AF65-F5344CB8AC3E}">
        <p14:creationId xmlns:p14="http://schemas.microsoft.com/office/powerpoint/2010/main" val="232213122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11251</TotalTime>
  <Words>2329</Words>
  <Application>Microsoft Office PowerPoint</Application>
  <PresentationFormat>Widescreen</PresentationFormat>
  <Paragraphs>219</Paragraphs>
  <Slides>15</Slides>
  <Notes>15</Notes>
  <HiddenSlides>0</HiddenSlides>
  <MMClips>1</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15</vt:i4>
      </vt:variant>
    </vt:vector>
  </HeadingPairs>
  <TitlesOfParts>
    <vt:vector size="28" baseType="lpstr">
      <vt:lpstr>Aptos</vt:lpstr>
      <vt:lpstr>Arial</vt:lpstr>
      <vt:lpstr>Calibri</vt:lpstr>
      <vt:lpstr>Calibri Light</vt:lpstr>
      <vt:lpstr>Century Gothic</vt:lpstr>
      <vt:lpstr>Comic Sans MS</vt:lpstr>
      <vt:lpstr>Wingdings</vt:lpstr>
      <vt:lpstr>UWTSD 200_Title Page</vt:lpstr>
      <vt:lpstr>UWTSD 200_Title Page 1</vt:lpstr>
      <vt:lpstr>UWTSD 200_Subtitle 1</vt:lpstr>
      <vt:lpstr>8_UWTSD 200_Subtitle 3</vt:lpstr>
      <vt:lpstr>UWTSD Logo Variations with Image Behind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6</cp:revision>
  <dcterms:created xsi:type="dcterms:W3CDTF">2023-11-30T10:14:11Z</dcterms:created>
  <dcterms:modified xsi:type="dcterms:W3CDTF">2026-04-16T13:06:03Z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