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8288000" cy="10287000"/>
  <p:notesSz cx="6858000" cy="9144000"/>
  <p:embeddedFontLst>
    <p:embeddedFont>
      <p:font typeface="Anton" pitchFamily="2" charset="0"/>
      <p:regular r:id="rId24"/>
    </p:embeddedFont>
    <p:embeddedFont>
      <p:font typeface="TT Interphases" panose="020B0604020202020204" charset="0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7" d="100"/>
          <a:sy n="57" d="100"/>
        </p:scale>
        <p:origin x="135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27193" y="3320415"/>
            <a:ext cx="16230600" cy="6282648"/>
            <a:chOff x="0" y="0"/>
            <a:chExt cx="2514545" cy="97334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14545" cy="973347"/>
            </a:xfrm>
            <a:custGeom>
              <a:avLst/>
              <a:gdLst/>
              <a:ahLst/>
              <a:cxnLst/>
              <a:rect l="l" t="t" r="r" b="b"/>
              <a:pathLst>
                <a:path w="2514545" h="973347">
                  <a:moveTo>
                    <a:pt x="47700" y="0"/>
                  </a:moveTo>
                  <a:lnTo>
                    <a:pt x="2466845" y="0"/>
                  </a:lnTo>
                  <a:cubicBezTo>
                    <a:pt x="2479496" y="0"/>
                    <a:pt x="2491628" y="5025"/>
                    <a:pt x="2500574" y="13971"/>
                  </a:cubicBezTo>
                  <a:cubicBezTo>
                    <a:pt x="2509519" y="22916"/>
                    <a:pt x="2514545" y="35049"/>
                    <a:pt x="2514545" y="47700"/>
                  </a:cubicBezTo>
                  <a:lnTo>
                    <a:pt x="2514545" y="925647"/>
                  </a:lnTo>
                  <a:cubicBezTo>
                    <a:pt x="2514545" y="938298"/>
                    <a:pt x="2509519" y="950430"/>
                    <a:pt x="2500574" y="959376"/>
                  </a:cubicBezTo>
                  <a:cubicBezTo>
                    <a:pt x="2491628" y="968321"/>
                    <a:pt x="2479496" y="973347"/>
                    <a:pt x="2466845" y="973347"/>
                  </a:cubicBezTo>
                  <a:lnTo>
                    <a:pt x="47700" y="973347"/>
                  </a:lnTo>
                  <a:cubicBezTo>
                    <a:pt x="35049" y="973347"/>
                    <a:pt x="22916" y="968321"/>
                    <a:pt x="13971" y="959376"/>
                  </a:cubicBezTo>
                  <a:cubicBezTo>
                    <a:pt x="5025" y="950430"/>
                    <a:pt x="0" y="938298"/>
                    <a:pt x="0" y="925647"/>
                  </a:cubicBezTo>
                  <a:lnTo>
                    <a:pt x="0" y="47700"/>
                  </a:lnTo>
                  <a:cubicBezTo>
                    <a:pt x="0" y="35049"/>
                    <a:pt x="5025" y="22916"/>
                    <a:pt x="13971" y="13971"/>
                  </a:cubicBezTo>
                  <a:cubicBezTo>
                    <a:pt x="22916" y="5025"/>
                    <a:pt x="35049" y="0"/>
                    <a:pt x="47700" y="0"/>
                  </a:cubicBezTo>
                  <a:close/>
                </a:path>
              </a:pathLst>
            </a:custGeom>
            <a:blipFill>
              <a:blip r:embed="rId2"/>
              <a:stretch>
                <a:fillRect t="-35898" b="-3589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040506" y="972465"/>
            <a:ext cx="11612302" cy="1165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8000" u="sng" dirty="0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From Source to Service: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2175510"/>
            <a:ext cx="9653863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19"/>
              </a:lnSpc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My Journey  through Produce, Provenance and  Sourcing.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628265"/>
            <a:ext cx="5067300" cy="5533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205"/>
              </a:lnSpc>
              <a:spcBef>
                <a:spcPct val="0"/>
              </a:spcBef>
            </a:pPr>
            <a:r>
              <a:rPr lang="en-US" sz="1575" dirty="0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MARK JEFFREY PASCUAL</a:t>
            </a:r>
          </a:p>
          <a:p>
            <a:pPr algn="l">
              <a:lnSpc>
                <a:spcPts val="2205"/>
              </a:lnSpc>
              <a:spcBef>
                <a:spcPct val="0"/>
              </a:spcBef>
            </a:pPr>
            <a:r>
              <a:rPr lang="en-US" sz="1575" dirty="0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INTERNATIONAL GASTRONOMY MANAGEMENT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810348"/>
            <a:ext cx="4110707" cy="6887110"/>
            <a:chOff x="0" y="0"/>
            <a:chExt cx="636856" cy="10669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6856" cy="1066994"/>
            </a:xfrm>
            <a:custGeom>
              <a:avLst/>
              <a:gdLst/>
              <a:ahLst/>
              <a:cxnLst/>
              <a:rect l="l" t="t" r="r" b="b"/>
              <a:pathLst>
                <a:path w="636856" h="1066994">
                  <a:moveTo>
                    <a:pt x="50851" y="0"/>
                  </a:moveTo>
                  <a:lnTo>
                    <a:pt x="586006" y="0"/>
                  </a:lnTo>
                  <a:cubicBezTo>
                    <a:pt x="599492" y="0"/>
                    <a:pt x="612426" y="5357"/>
                    <a:pt x="621962" y="14894"/>
                  </a:cubicBezTo>
                  <a:cubicBezTo>
                    <a:pt x="631499" y="24430"/>
                    <a:pt x="636856" y="37364"/>
                    <a:pt x="636856" y="50851"/>
                  </a:cubicBezTo>
                  <a:lnTo>
                    <a:pt x="636856" y="1016143"/>
                  </a:lnTo>
                  <a:cubicBezTo>
                    <a:pt x="636856" y="1029629"/>
                    <a:pt x="631499" y="1042563"/>
                    <a:pt x="621962" y="1052100"/>
                  </a:cubicBezTo>
                  <a:cubicBezTo>
                    <a:pt x="612426" y="1061636"/>
                    <a:pt x="599492" y="1066994"/>
                    <a:pt x="586006" y="1066994"/>
                  </a:cubicBezTo>
                  <a:lnTo>
                    <a:pt x="50851" y="1066994"/>
                  </a:lnTo>
                  <a:cubicBezTo>
                    <a:pt x="37364" y="1066994"/>
                    <a:pt x="24430" y="1061636"/>
                    <a:pt x="14894" y="1052100"/>
                  </a:cubicBezTo>
                  <a:cubicBezTo>
                    <a:pt x="5357" y="1042563"/>
                    <a:pt x="0" y="1029629"/>
                    <a:pt x="0" y="1016143"/>
                  </a:cubicBezTo>
                  <a:lnTo>
                    <a:pt x="0" y="50851"/>
                  </a:lnTo>
                  <a:cubicBezTo>
                    <a:pt x="0" y="37364"/>
                    <a:pt x="5357" y="24430"/>
                    <a:pt x="14894" y="14894"/>
                  </a:cubicBezTo>
                  <a:cubicBezTo>
                    <a:pt x="24430" y="5357"/>
                    <a:pt x="37364" y="0"/>
                    <a:pt x="50851" y="0"/>
                  </a:cubicBezTo>
                  <a:close/>
                </a:path>
              </a:pathLst>
            </a:custGeom>
            <a:blipFill>
              <a:blip r:embed="rId2"/>
              <a:stretch>
                <a:fillRect l="-17071" r="-1707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3148593" y="1810348"/>
            <a:ext cx="4110707" cy="6887110"/>
            <a:chOff x="0" y="0"/>
            <a:chExt cx="636856" cy="10669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36856" cy="1066994"/>
            </a:xfrm>
            <a:custGeom>
              <a:avLst/>
              <a:gdLst/>
              <a:ahLst/>
              <a:cxnLst/>
              <a:rect l="l" t="t" r="r" b="b"/>
              <a:pathLst>
                <a:path w="636856" h="1066994">
                  <a:moveTo>
                    <a:pt x="50851" y="0"/>
                  </a:moveTo>
                  <a:lnTo>
                    <a:pt x="586006" y="0"/>
                  </a:lnTo>
                  <a:cubicBezTo>
                    <a:pt x="599492" y="0"/>
                    <a:pt x="612426" y="5357"/>
                    <a:pt x="621962" y="14894"/>
                  </a:cubicBezTo>
                  <a:cubicBezTo>
                    <a:pt x="631499" y="24430"/>
                    <a:pt x="636856" y="37364"/>
                    <a:pt x="636856" y="50851"/>
                  </a:cubicBezTo>
                  <a:lnTo>
                    <a:pt x="636856" y="1016143"/>
                  </a:lnTo>
                  <a:cubicBezTo>
                    <a:pt x="636856" y="1029629"/>
                    <a:pt x="631499" y="1042563"/>
                    <a:pt x="621962" y="1052100"/>
                  </a:cubicBezTo>
                  <a:cubicBezTo>
                    <a:pt x="612426" y="1061636"/>
                    <a:pt x="599492" y="1066994"/>
                    <a:pt x="586006" y="1066994"/>
                  </a:cubicBezTo>
                  <a:lnTo>
                    <a:pt x="50851" y="1066994"/>
                  </a:lnTo>
                  <a:cubicBezTo>
                    <a:pt x="37364" y="1066994"/>
                    <a:pt x="24430" y="1061636"/>
                    <a:pt x="14894" y="1052100"/>
                  </a:cubicBezTo>
                  <a:cubicBezTo>
                    <a:pt x="5357" y="1042563"/>
                    <a:pt x="0" y="1029629"/>
                    <a:pt x="0" y="1016143"/>
                  </a:cubicBezTo>
                  <a:lnTo>
                    <a:pt x="0" y="50851"/>
                  </a:lnTo>
                  <a:cubicBezTo>
                    <a:pt x="0" y="37364"/>
                    <a:pt x="5357" y="24430"/>
                    <a:pt x="14894" y="14894"/>
                  </a:cubicBezTo>
                  <a:cubicBezTo>
                    <a:pt x="24430" y="5357"/>
                    <a:pt x="37364" y="0"/>
                    <a:pt x="50851" y="0"/>
                  </a:cubicBezTo>
                  <a:close/>
                </a:path>
              </a:pathLst>
            </a:custGeom>
            <a:blipFill>
              <a:blip r:embed="rId3"/>
              <a:stretch>
                <a:fillRect l="-2295" r="-4178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881947" y="2288240"/>
            <a:ext cx="6524105" cy="1165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My background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881947" y="3656965"/>
            <a:ext cx="6524105" cy="2753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Filipino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British 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International Gastronomy Management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Passion for hospitality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542303"/>
            <a:ext cx="4110707" cy="6887110"/>
            <a:chOff x="0" y="0"/>
            <a:chExt cx="636856" cy="10669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6856" cy="1066994"/>
            </a:xfrm>
            <a:custGeom>
              <a:avLst/>
              <a:gdLst/>
              <a:ahLst/>
              <a:cxnLst/>
              <a:rect l="l" t="t" r="r" b="b"/>
              <a:pathLst>
                <a:path w="636856" h="1066994">
                  <a:moveTo>
                    <a:pt x="50851" y="0"/>
                  </a:moveTo>
                  <a:lnTo>
                    <a:pt x="586006" y="0"/>
                  </a:lnTo>
                  <a:cubicBezTo>
                    <a:pt x="599492" y="0"/>
                    <a:pt x="612426" y="5357"/>
                    <a:pt x="621962" y="14894"/>
                  </a:cubicBezTo>
                  <a:cubicBezTo>
                    <a:pt x="631499" y="24430"/>
                    <a:pt x="636856" y="37364"/>
                    <a:pt x="636856" y="50851"/>
                  </a:cubicBezTo>
                  <a:lnTo>
                    <a:pt x="636856" y="1016143"/>
                  </a:lnTo>
                  <a:cubicBezTo>
                    <a:pt x="636856" y="1029629"/>
                    <a:pt x="631499" y="1042563"/>
                    <a:pt x="621962" y="1052100"/>
                  </a:cubicBezTo>
                  <a:cubicBezTo>
                    <a:pt x="612426" y="1061636"/>
                    <a:pt x="599492" y="1066994"/>
                    <a:pt x="586006" y="1066994"/>
                  </a:cubicBezTo>
                  <a:lnTo>
                    <a:pt x="50851" y="1066994"/>
                  </a:lnTo>
                  <a:cubicBezTo>
                    <a:pt x="37364" y="1066994"/>
                    <a:pt x="24430" y="1061636"/>
                    <a:pt x="14894" y="1052100"/>
                  </a:cubicBezTo>
                  <a:cubicBezTo>
                    <a:pt x="5357" y="1042563"/>
                    <a:pt x="0" y="1029629"/>
                    <a:pt x="0" y="1016143"/>
                  </a:cubicBezTo>
                  <a:lnTo>
                    <a:pt x="0" y="50851"/>
                  </a:lnTo>
                  <a:cubicBezTo>
                    <a:pt x="0" y="37364"/>
                    <a:pt x="5357" y="24430"/>
                    <a:pt x="14894" y="14894"/>
                  </a:cubicBezTo>
                  <a:cubicBezTo>
                    <a:pt x="24430" y="5357"/>
                    <a:pt x="37364" y="0"/>
                    <a:pt x="50851" y="0"/>
                  </a:cubicBezTo>
                  <a:close/>
                </a:path>
              </a:pathLst>
            </a:custGeom>
            <a:blipFill>
              <a:blip r:embed="rId2"/>
              <a:stretch>
                <a:fillRect l="-74565" r="-7456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3059783" y="1542303"/>
            <a:ext cx="4110707" cy="6887110"/>
            <a:chOff x="0" y="0"/>
            <a:chExt cx="636856" cy="10669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36856" cy="1066994"/>
            </a:xfrm>
            <a:custGeom>
              <a:avLst/>
              <a:gdLst/>
              <a:ahLst/>
              <a:cxnLst/>
              <a:rect l="l" t="t" r="r" b="b"/>
              <a:pathLst>
                <a:path w="636856" h="1066994">
                  <a:moveTo>
                    <a:pt x="50851" y="0"/>
                  </a:moveTo>
                  <a:lnTo>
                    <a:pt x="586006" y="0"/>
                  </a:lnTo>
                  <a:cubicBezTo>
                    <a:pt x="599492" y="0"/>
                    <a:pt x="612426" y="5357"/>
                    <a:pt x="621962" y="14894"/>
                  </a:cubicBezTo>
                  <a:cubicBezTo>
                    <a:pt x="631499" y="24430"/>
                    <a:pt x="636856" y="37364"/>
                    <a:pt x="636856" y="50851"/>
                  </a:cubicBezTo>
                  <a:lnTo>
                    <a:pt x="636856" y="1016143"/>
                  </a:lnTo>
                  <a:cubicBezTo>
                    <a:pt x="636856" y="1029629"/>
                    <a:pt x="631499" y="1042563"/>
                    <a:pt x="621962" y="1052100"/>
                  </a:cubicBezTo>
                  <a:cubicBezTo>
                    <a:pt x="612426" y="1061636"/>
                    <a:pt x="599492" y="1066994"/>
                    <a:pt x="586006" y="1066994"/>
                  </a:cubicBezTo>
                  <a:lnTo>
                    <a:pt x="50851" y="1066994"/>
                  </a:lnTo>
                  <a:cubicBezTo>
                    <a:pt x="37364" y="1066994"/>
                    <a:pt x="24430" y="1061636"/>
                    <a:pt x="14894" y="1052100"/>
                  </a:cubicBezTo>
                  <a:cubicBezTo>
                    <a:pt x="5357" y="1042563"/>
                    <a:pt x="0" y="1029629"/>
                    <a:pt x="0" y="1016143"/>
                  </a:cubicBezTo>
                  <a:lnTo>
                    <a:pt x="0" y="50851"/>
                  </a:lnTo>
                  <a:cubicBezTo>
                    <a:pt x="0" y="37364"/>
                    <a:pt x="5357" y="24430"/>
                    <a:pt x="14894" y="14894"/>
                  </a:cubicBezTo>
                  <a:cubicBezTo>
                    <a:pt x="24430" y="5357"/>
                    <a:pt x="37364" y="0"/>
                    <a:pt x="50851" y="0"/>
                  </a:cubicBezTo>
                  <a:close/>
                </a:path>
              </a:pathLst>
            </a:custGeom>
            <a:blipFill>
              <a:blip r:embed="rId3"/>
              <a:stretch>
                <a:fillRect l="-12827" r="-1282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837543" y="2839796"/>
            <a:ext cx="6524105" cy="3470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Produce Provenance and Sourcing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740077" y="1818000"/>
            <a:ext cx="3823551" cy="6887110"/>
            <a:chOff x="0" y="0"/>
            <a:chExt cx="592368" cy="10669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2368" cy="1066994"/>
            </a:xfrm>
            <a:custGeom>
              <a:avLst/>
              <a:gdLst/>
              <a:ahLst/>
              <a:cxnLst/>
              <a:rect l="l" t="t" r="r" b="b"/>
              <a:pathLst>
                <a:path w="592368" h="1066994">
                  <a:moveTo>
                    <a:pt x="54670" y="0"/>
                  </a:moveTo>
                  <a:lnTo>
                    <a:pt x="537698" y="0"/>
                  </a:lnTo>
                  <a:cubicBezTo>
                    <a:pt x="567892" y="0"/>
                    <a:pt x="592368" y="24476"/>
                    <a:pt x="592368" y="54670"/>
                  </a:cubicBezTo>
                  <a:lnTo>
                    <a:pt x="592368" y="1012324"/>
                  </a:lnTo>
                  <a:cubicBezTo>
                    <a:pt x="592368" y="1026823"/>
                    <a:pt x="586608" y="1040729"/>
                    <a:pt x="576356" y="1050981"/>
                  </a:cubicBezTo>
                  <a:cubicBezTo>
                    <a:pt x="566103" y="1061234"/>
                    <a:pt x="552198" y="1066994"/>
                    <a:pt x="537698" y="1066994"/>
                  </a:cubicBezTo>
                  <a:lnTo>
                    <a:pt x="54670" y="1066994"/>
                  </a:lnTo>
                  <a:cubicBezTo>
                    <a:pt x="40170" y="1066994"/>
                    <a:pt x="26265" y="1061234"/>
                    <a:pt x="16012" y="1050981"/>
                  </a:cubicBezTo>
                  <a:cubicBezTo>
                    <a:pt x="5760" y="1040729"/>
                    <a:pt x="0" y="1026823"/>
                    <a:pt x="0" y="1012324"/>
                  </a:cubicBezTo>
                  <a:lnTo>
                    <a:pt x="0" y="54670"/>
                  </a:lnTo>
                  <a:cubicBezTo>
                    <a:pt x="0" y="40170"/>
                    <a:pt x="5760" y="26265"/>
                    <a:pt x="16012" y="16012"/>
                  </a:cubicBezTo>
                  <a:cubicBezTo>
                    <a:pt x="26265" y="5760"/>
                    <a:pt x="40170" y="0"/>
                    <a:pt x="54670" y="0"/>
                  </a:cubicBezTo>
                  <a:close/>
                </a:path>
              </a:pathLst>
            </a:custGeom>
            <a:blipFill>
              <a:blip r:embed="rId2"/>
              <a:stretch>
                <a:fillRect l="-85177" r="-8517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301535" y="1818000"/>
            <a:ext cx="3823551" cy="6887110"/>
            <a:chOff x="0" y="0"/>
            <a:chExt cx="592368" cy="10669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92368" cy="1066994"/>
            </a:xfrm>
            <a:custGeom>
              <a:avLst/>
              <a:gdLst/>
              <a:ahLst/>
              <a:cxnLst/>
              <a:rect l="l" t="t" r="r" b="b"/>
              <a:pathLst>
                <a:path w="592368" h="1066994">
                  <a:moveTo>
                    <a:pt x="54670" y="0"/>
                  </a:moveTo>
                  <a:lnTo>
                    <a:pt x="537698" y="0"/>
                  </a:lnTo>
                  <a:cubicBezTo>
                    <a:pt x="567892" y="0"/>
                    <a:pt x="592368" y="24476"/>
                    <a:pt x="592368" y="54670"/>
                  </a:cubicBezTo>
                  <a:lnTo>
                    <a:pt x="592368" y="1012324"/>
                  </a:lnTo>
                  <a:cubicBezTo>
                    <a:pt x="592368" y="1026823"/>
                    <a:pt x="586608" y="1040729"/>
                    <a:pt x="576356" y="1050981"/>
                  </a:cubicBezTo>
                  <a:cubicBezTo>
                    <a:pt x="566103" y="1061234"/>
                    <a:pt x="552198" y="1066994"/>
                    <a:pt x="537698" y="1066994"/>
                  </a:cubicBezTo>
                  <a:lnTo>
                    <a:pt x="54670" y="1066994"/>
                  </a:lnTo>
                  <a:cubicBezTo>
                    <a:pt x="40170" y="1066994"/>
                    <a:pt x="26265" y="1061234"/>
                    <a:pt x="16012" y="1050981"/>
                  </a:cubicBezTo>
                  <a:cubicBezTo>
                    <a:pt x="5760" y="1040729"/>
                    <a:pt x="0" y="1026823"/>
                    <a:pt x="0" y="1012324"/>
                  </a:cubicBezTo>
                  <a:lnTo>
                    <a:pt x="0" y="54670"/>
                  </a:lnTo>
                  <a:cubicBezTo>
                    <a:pt x="0" y="40170"/>
                    <a:pt x="5760" y="26265"/>
                    <a:pt x="16012" y="16012"/>
                  </a:cubicBezTo>
                  <a:cubicBezTo>
                    <a:pt x="26265" y="5760"/>
                    <a:pt x="40170" y="0"/>
                    <a:pt x="54670" y="0"/>
                  </a:cubicBezTo>
                  <a:close/>
                </a:path>
              </a:pathLst>
            </a:custGeom>
            <a:blipFill>
              <a:blip r:embed="rId3"/>
              <a:stretch>
                <a:fillRect l="-85177" r="-8517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261920" y="3421742"/>
            <a:ext cx="6986914" cy="9224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19"/>
              </a:lnSpc>
            </a:pPr>
            <a:r>
              <a:rPr lang="en-US" sz="6332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What is Produce?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261920" y="4127445"/>
            <a:ext cx="2614880" cy="20610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 dirty="0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Quality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 dirty="0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Freshness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 dirty="0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Seasonality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3597384" cy="5280902"/>
            <a:chOff x="0" y="0"/>
            <a:chExt cx="726843" cy="10669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6843" cy="1066994"/>
            </a:xfrm>
            <a:custGeom>
              <a:avLst/>
              <a:gdLst/>
              <a:ahLst/>
              <a:cxnLst/>
              <a:rect l="l" t="t" r="r" b="b"/>
              <a:pathLst>
                <a:path w="726843" h="1066994">
                  <a:moveTo>
                    <a:pt x="58107" y="0"/>
                  </a:moveTo>
                  <a:lnTo>
                    <a:pt x="668736" y="0"/>
                  </a:lnTo>
                  <a:cubicBezTo>
                    <a:pt x="684147" y="0"/>
                    <a:pt x="698927" y="6122"/>
                    <a:pt x="709824" y="17019"/>
                  </a:cubicBezTo>
                  <a:cubicBezTo>
                    <a:pt x="720721" y="27916"/>
                    <a:pt x="726843" y="42696"/>
                    <a:pt x="726843" y="58107"/>
                  </a:cubicBezTo>
                  <a:lnTo>
                    <a:pt x="726843" y="1008887"/>
                  </a:lnTo>
                  <a:cubicBezTo>
                    <a:pt x="726843" y="1024298"/>
                    <a:pt x="720721" y="1039077"/>
                    <a:pt x="709824" y="1049975"/>
                  </a:cubicBezTo>
                  <a:cubicBezTo>
                    <a:pt x="698927" y="1060872"/>
                    <a:pt x="684147" y="1066994"/>
                    <a:pt x="668736" y="1066994"/>
                  </a:cubicBezTo>
                  <a:lnTo>
                    <a:pt x="58107" y="1066994"/>
                  </a:lnTo>
                  <a:cubicBezTo>
                    <a:pt x="42696" y="1066994"/>
                    <a:pt x="27916" y="1060872"/>
                    <a:pt x="17019" y="1049975"/>
                  </a:cubicBezTo>
                  <a:cubicBezTo>
                    <a:pt x="6122" y="1039077"/>
                    <a:pt x="0" y="1024298"/>
                    <a:pt x="0" y="1008887"/>
                  </a:cubicBezTo>
                  <a:lnTo>
                    <a:pt x="0" y="58107"/>
                  </a:lnTo>
                  <a:cubicBezTo>
                    <a:pt x="0" y="42696"/>
                    <a:pt x="6122" y="27916"/>
                    <a:pt x="17019" y="17019"/>
                  </a:cubicBezTo>
                  <a:cubicBezTo>
                    <a:pt x="27916" y="6122"/>
                    <a:pt x="42696" y="0"/>
                    <a:pt x="58107" y="0"/>
                  </a:cubicBezTo>
                  <a:close/>
                </a:path>
              </a:pathLst>
            </a:custGeom>
            <a:blipFill>
              <a:blip r:embed="rId2"/>
              <a:stretch>
                <a:fillRect l="-47865" r="-4786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322714" y="5306317"/>
            <a:ext cx="4606741" cy="3355863"/>
            <a:chOff x="0" y="0"/>
            <a:chExt cx="1464709" cy="10669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464709" cy="1066994"/>
            </a:xfrm>
            <a:custGeom>
              <a:avLst/>
              <a:gdLst/>
              <a:ahLst/>
              <a:cxnLst/>
              <a:rect l="l" t="t" r="r" b="b"/>
              <a:pathLst>
                <a:path w="1464709" h="1066994">
                  <a:moveTo>
                    <a:pt x="45375" y="0"/>
                  </a:moveTo>
                  <a:lnTo>
                    <a:pt x="1419334" y="0"/>
                  </a:lnTo>
                  <a:cubicBezTo>
                    <a:pt x="1444394" y="0"/>
                    <a:pt x="1464709" y="20315"/>
                    <a:pt x="1464709" y="45375"/>
                  </a:cubicBezTo>
                  <a:lnTo>
                    <a:pt x="1464709" y="1021618"/>
                  </a:lnTo>
                  <a:cubicBezTo>
                    <a:pt x="1464709" y="1046678"/>
                    <a:pt x="1444394" y="1066994"/>
                    <a:pt x="1419334" y="1066994"/>
                  </a:cubicBezTo>
                  <a:lnTo>
                    <a:pt x="45375" y="1066994"/>
                  </a:lnTo>
                  <a:cubicBezTo>
                    <a:pt x="20315" y="1066994"/>
                    <a:pt x="0" y="1046678"/>
                    <a:pt x="0" y="1021618"/>
                  </a:cubicBezTo>
                  <a:lnTo>
                    <a:pt x="0" y="45375"/>
                  </a:lnTo>
                  <a:cubicBezTo>
                    <a:pt x="0" y="20315"/>
                    <a:pt x="20315" y="0"/>
                    <a:pt x="45375" y="0"/>
                  </a:cubicBezTo>
                  <a:close/>
                </a:path>
              </a:pathLst>
            </a:custGeom>
            <a:blipFill>
              <a:blip r:embed="rId3"/>
              <a:stretch>
                <a:fillRect t="-41516" b="-4151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3661916" y="1028700"/>
            <a:ext cx="3597384" cy="5280902"/>
            <a:chOff x="0" y="0"/>
            <a:chExt cx="726843" cy="106699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26843" cy="1066994"/>
            </a:xfrm>
            <a:custGeom>
              <a:avLst/>
              <a:gdLst/>
              <a:ahLst/>
              <a:cxnLst/>
              <a:rect l="l" t="t" r="r" b="b"/>
              <a:pathLst>
                <a:path w="726843" h="1066994">
                  <a:moveTo>
                    <a:pt x="58107" y="0"/>
                  </a:moveTo>
                  <a:lnTo>
                    <a:pt x="668736" y="0"/>
                  </a:lnTo>
                  <a:cubicBezTo>
                    <a:pt x="684147" y="0"/>
                    <a:pt x="698927" y="6122"/>
                    <a:pt x="709824" y="17019"/>
                  </a:cubicBezTo>
                  <a:cubicBezTo>
                    <a:pt x="720721" y="27916"/>
                    <a:pt x="726843" y="42696"/>
                    <a:pt x="726843" y="58107"/>
                  </a:cubicBezTo>
                  <a:lnTo>
                    <a:pt x="726843" y="1008887"/>
                  </a:lnTo>
                  <a:cubicBezTo>
                    <a:pt x="726843" y="1024298"/>
                    <a:pt x="720721" y="1039077"/>
                    <a:pt x="709824" y="1049975"/>
                  </a:cubicBezTo>
                  <a:cubicBezTo>
                    <a:pt x="698927" y="1060872"/>
                    <a:pt x="684147" y="1066994"/>
                    <a:pt x="668736" y="1066994"/>
                  </a:cubicBezTo>
                  <a:lnTo>
                    <a:pt x="58107" y="1066994"/>
                  </a:lnTo>
                  <a:cubicBezTo>
                    <a:pt x="42696" y="1066994"/>
                    <a:pt x="27916" y="1060872"/>
                    <a:pt x="17019" y="1049975"/>
                  </a:cubicBezTo>
                  <a:cubicBezTo>
                    <a:pt x="6122" y="1039077"/>
                    <a:pt x="0" y="1024298"/>
                    <a:pt x="0" y="1008887"/>
                  </a:cubicBezTo>
                  <a:lnTo>
                    <a:pt x="0" y="58107"/>
                  </a:lnTo>
                  <a:cubicBezTo>
                    <a:pt x="0" y="42696"/>
                    <a:pt x="6122" y="27916"/>
                    <a:pt x="17019" y="17019"/>
                  </a:cubicBezTo>
                  <a:cubicBezTo>
                    <a:pt x="27916" y="6122"/>
                    <a:pt x="42696" y="0"/>
                    <a:pt x="58107" y="0"/>
                  </a:cubicBezTo>
                  <a:close/>
                </a:path>
              </a:pathLst>
            </a:custGeom>
            <a:blipFill>
              <a:blip r:embed="rId4"/>
              <a:stretch>
                <a:fillRect l="-74669" r="-7466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673935" y="5306317"/>
            <a:ext cx="4606741" cy="3355863"/>
            <a:chOff x="0" y="0"/>
            <a:chExt cx="1464709" cy="106699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464709" cy="1066994"/>
            </a:xfrm>
            <a:custGeom>
              <a:avLst/>
              <a:gdLst/>
              <a:ahLst/>
              <a:cxnLst/>
              <a:rect l="l" t="t" r="r" b="b"/>
              <a:pathLst>
                <a:path w="1464709" h="1066994">
                  <a:moveTo>
                    <a:pt x="45375" y="0"/>
                  </a:moveTo>
                  <a:lnTo>
                    <a:pt x="1419334" y="0"/>
                  </a:lnTo>
                  <a:cubicBezTo>
                    <a:pt x="1444394" y="0"/>
                    <a:pt x="1464709" y="20315"/>
                    <a:pt x="1464709" y="45375"/>
                  </a:cubicBezTo>
                  <a:lnTo>
                    <a:pt x="1464709" y="1021618"/>
                  </a:lnTo>
                  <a:cubicBezTo>
                    <a:pt x="1464709" y="1046678"/>
                    <a:pt x="1444394" y="1066994"/>
                    <a:pt x="1419334" y="1066994"/>
                  </a:cubicBezTo>
                  <a:lnTo>
                    <a:pt x="45375" y="1066994"/>
                  </a:lnTo>
                  <a:cubicBezTo>
                    <a:pt x="20315" y="1066994"/>
                    <a:pt x="0" y="1046678"/>
                    <a:pt x="0" y="1021618"/>
                  </a:cubicBezTo>
                  <a:lnTo>
                    <a:pt x="0" y="45375"/>
                  </a:lnTo>
                  <a:cubicBezTo>
                    <a:pt x="0" y="20315"/>
                    <a:pt x="20315" y="0"/>
                    <a:pt x="45375" y="0"/>
                  </a:cubicBezTo>
                  <a:close/>
                </a:path>
              </a:pathLst>
            </a:custGeom>
            <a:blipFill>
              <a:blip r:embed="rId5"/>
              <a:stretch>
                <a:fillRect b="-5014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4791647" y="2990066"/>
            <a:ext cx="9331059" cy="1165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What is Provenance?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098723" y="3936851"/>
            <a:ext cx="4450479" cy="2049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Origin of ingredients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Transparency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Story behind food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146129" y="1699945"/>
            <a:ext cx="4691544" cy="6887110"/>
            <a:chOff x="0" y="0"/>
            <a:chExt cx="726843" cy="10669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6843" cy="1066994"/>
            </a:xfrm>
            <a:custGeom>
              <a:avLst/>
              <a:gdLst/>
              <a:ahLst/>
              <a:cxnLst/>
              <a:rect l="l" t="t" r="r" b="b"/>
              <a:pathLst>
                <a:path w="726843" h="1066994">
                  <a:moveTo>
                    <a:pt x="44555" y="0"/>
                  </a:moveTo>
                  <a:lnTo>
                    <a:pt x="682288" y="0"/>
                  </a:lnTo>
                  <a:cubicBezTo>
                    <a:pt x="694105" y="0"/>
                    <a:pt x="705437" y="4694"/>
                    <a:pt x="713793" y="13050"/>
                  </a:cubicBezTo>
                  <a:cubicBezTo>
                    <a:pt x="722149" y="21406"/>
                    <a:pt x="726843" y="32738"/>
                    <a:pt x="726843" y="44555"/>
                  </a:cubicBezTo>
                  <a:lnTo>
                    <a:pt x="726843" y="1022439"/>
                  </a:lnTo>
                  <a:cubicBezTo>
                    <a:pt x="726843" y="1047046"/>
                    <a:pt x="706895" y="1066994"/>
                    <a:pt x="682288" y="1066994"/>
                  </a:cubicBezTo>
                  <a:lnTo>
                    <a:pt x="44555" y="1066994"/>
                  </a:lnTo>
                  <a:cubicBezTo>
                    <a:pt x="19948" y="1066994"/>
                    <a:pt x="0" y="1047046"/>
                    <a:pt x="0" y="1022439"/>
                  </a:cubicBezTo>
                  <a:lnTo>
                    <a:pt x="0" y="44555"/>
                  </a:lnTo>
                  <a:cubicBezTo>
                    <a:pt x="0" y="19948"/>
                    <a:pt x="19948" y="0"/>
                    <a:pt x="44555" y="0"/>
                  </a:cubicBezTo>
                  <a:close/>
                </a:path>
              </a:pathLst>
            </a:custGeom>
            <a:blipFill>
              <a:blip r:embed="rId2"/>
              <a:stretch>
                <a:fillRect l="-71824" r="-7182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279603" y="1699945"/>
            <a:ext cx="3628401" cy="6887110"/>
            <a:chOff x="0" y="0"/>
            <a:chExt cx="562134" cy="10669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62134" cy="1066994"/>
            </a:xfrm>
            <a:custGeom>
              <a:avLst/>
              <a:gdLst/>
              <a:ahLst/>
              <a:cxnLst/>
              <a:rect l="l" t="t" r="r" b="b"/>
              <a:pathLst>
                <a:path w="562134" h="1066994">
                  <a:moveTo>
                    <a:pt x="57610" y="0"/>
                  </a:moveTo>
                  <a:lnTo>
                    <a:pt x="504524" y="0"/>
                  </a:lnTo>
                  <a:cubicBezTo>
                    <a:pt x="519803" y="0"/>
                    <a:pt x="534457" y="6070"/>
                    <a:pt x="545261" y="16874"/>
                  </a:cubicBezTo>
                  <a:cubicBezTo>
                    <a:pt x="556065" y="27678"/>
                    <a:pt x="562134" y="42331"/>
                    <a:pt x="562134" y="57610"/>
                  </a:cubicBezTo>
                  <a:lnTo>
                    <a:pt x="562134" y="1009384"/>
                  </a:lnTo>
                  <a:cubicBezTo>
                    <a:pt x="562134" y="1024663"/>
                    <a:pt x="556065" y="1039316"/>
                    <a:pt x="545261" y="1050120"/>
                  </a:cubicBezTo>
                  <a:cubicBezTo>
                    <a:pt x="534457" y="1060924"/>
                    <a:pt x="519803" y="1066994"/>
                    <a:pt x="504524" y="1066994"/>
                  </a:cubicBezTo>
                  <a:lnTo>
                    <a:pt x="57610" y="1066994"/>
                  </a:lnTo>
                  <a:cubicBezTo>
                    <a:pt x="42331" y="1066994"/>
                    <a:pt x="27678" y="1060924"/>
                    <a:pt x="16874" y="1050120"/>
                  </a:cubicBezTo>
                  <a:cubicBezTo>
                    <a:pt x="6070" y="1039316"/>
                    <a:pt x="0" y="1024663"/>
                    <a:pt x="0" y="1009384"/>
                  </a:cubicBezTo>
                  <a:lnTo>
                    <a:pt x="0" y="57610"/>
                  </a:lnTo>
                  <a:cubicBezTo>
                    <a:pt x="0" y="42331"/>
                    <a:pt x="6070" y="27678"/>
                    <a:pt x="16874" y="16874"/>
                  </a:cubicBezTo>
                  <a:cubicBezTo>
                    <a:pt x="27678" y="6070"/>
                    <a:pt x="42331" y="0"/>
                    <a:pt x="57610" y="0"/>
                  </a:cubicBezTo>
                  <a:close/>
                </a:path>
              </a:pathLst>
            </a:custGeom>
            <a:blipFill>
              <a:blip r:embed="rId3"/>
              <a:stretch>
                <a:fillRect l="-103627" r="-13381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074933" y="2145260"/>
            <a:ext cx="7022018" cy="2318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What is Sourcing?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074933" y="4543962"/>
            <a:ext cx="7022018" cy="2753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Suppliers &amp; farmers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Ingredient selection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Decision-making</a:t>
            </a:r>
          </a:p>
          <a:p>
            <a:pPr algn="just">
              <a:lnSpc>
                <a:spcPts val="5599"/>
              </a:lnSpc>
            </a:pPr>
            <a:endParaRPr lang="en-US" sz="2799" spc="-279">
              <a:solidFill>
                <a:srgbClr val="523E27"/>
              </a:solidFill>
              <a:latin typeface="TT Interphases"/>
              <a:ea typeface="TT Interphases"/>
              <a:cs typeface="TT Interphases"/>
              <a:sym typeface="TT Interphase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176076" y="4459723"/>
            <a:ext cx="12471008" cy="4614054"/>
            <a:chOff x="0" y="0"/>
            <a:chExt cx="1932085" cy="71483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32086" cy="714838"/>
            </a:xfrm>
            <a:custGeom>
              <a:avLst/>
              <a:gdLst/>
              <a:ahLst/>
              <a:cxnLst/>
              <a:rect l="l" t="t" r="r" b="b"/>
              <a:pathLst>
                <a:path w="1932086" h="714838">
                  <a:moveTo>
                    <a:pt x="16761" y="0"/>
                  </a:moveTo>
                  <a:lnTo>
                    <a:pt x="1915324" y="0"/>
                  </a:lnTo>
                  <a:cubicBezTo>
                    <a:pt x="1919769" y="0"/>
                    <a:pt x="1924033" y="1766"/>
                    <a:pt x="1927176" y="4909"/>
                  </a:cubicBezTo>
                  <a:cubicBezTo>
                    <a:pt x="1930320" y="8053"/>
                    <a:pt x="1932086" y="12316"/>
                    <a:pt x="1932086" y="16761"/>
                  </a:cubicBezTo>
                  <a:lnTo>
                    <a:pt x="1932086" y="698076"/>
                  </a:lnTo>
                  <a:cubicBezTo>
                    <a:pt x="1932086" y="707333"/>
                    <a:pt x="1924581" y="714838"/>
                    <a:pt x="1915324" y="714838"/>
                  </a:cubicBezTo>
                  <a:lnTo>
                    <a:pt x="16761" y="714838"/>
                  </a:lnTo>
                  <a:cubicBezTo>
                    <a:pt x="12316" y="714838"/>
                    <a:pt x="8053" y="713072"/>
                    <a:pt x="4909" y="709928"/>
                  </a:cubicBezTo>
                  <a:cubicBezTo>
                    <a:pt x="1766" y="706785"/>
                    <a:pt x="0" y="702522"/>
                    <a:pt x="0" y="698076"/>
                  </a:cubicBezTo>
                  <a:lnTo>
                    <a:pt x="0" y="16761"/>
                  </a:lnTo>
                  <a:cubicBezTo>
                    <a:pt x="0" y="12316"/>
                    <a:pt x="1766" y="8053"/>
                    <a:pt x="4909" y="4909"/>
                  </a:cubicBezTo>
                  <a:cubicBezTo>
                    <a:pt x="8053" y="1766"/>
                    <a:pt x="12316" y="0"/>
                    <a:pt x="16761" y="0"/>
                  </a:cubicBezTo>
                  <a:close/>
                </a:path>
              </a:pathLst>
            </a:custGeom>
            <a:blipFill>
              <a:blip r:embed="rId2"/>
              <a:stretch>
                <a:fillRect t="-26017" b="-2601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912054" y="1388815"/>
            <a:ext cx="10154341" cy="942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69"/>
              </a:lnSpc>
            </a:pPr>
            <a:r>
              <a:rPr lang="en-US" sz="6464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Fresh Produce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75854" y="2112161"/>
            <a:ext cx="4936292" cy="3458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Better  flavour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Better  texture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Higher quality</a:t>
            </a:r>
          </a:p>
          <a:p>
            <a:pPr algn="l">
              <a:lnSpc>
                <a:spcPts val="5599"/>
              </a:lnSpc>
            </a:pPr>
            <a:endParaRPr lang="en-US" sz="2799" spc="-279">
              <a:solidFill>
                <a:srgbClr val="523E27"/>
              </a:solidFill>
              <a:latin typeface="TT Interphases"/>
              <a:ea typeface="TT Interphases"/>
              <a:cs typeface="TT Interphases"/>
              <a:sym typeface="TT Interphases"/>
            </a:endParaRPr>
          </a:p>
          <a:p>
            <a:pPr algn="l">
              <a:lnSpc>
                <a:spcPts val="5599"/>
              </a:lnSpc>
            </a:pPr>
            <a:endParaRPr lang="en-US" sz="2799" spc="-279">
              <a:solidFill>
                <a:srgbClr val="523E27"/>
              </a:solidFill>
              <a:latin typeface="TT Interphases"/>
              <a:ea typeface="TT Interphases"/>
              <a:cs typeface="TT Interphases"/>
              <a:sym typeface="TT Interphase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176076" y="5347815"/>
            <a:ext cx="13906758" cy="3725961"/>
            <a:chOff x="0" y="0"/>
            <a:chExt cx="2154521" cy="57724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54521" cy="577249"/>
            </a:xfrm>
            <a:custGeom>
              <a:avLst/>
              <a:gdLst/>
              <a:ahLst/>
              <a:cxnLst/>
              <a:rect l="l" t="t" r="r" b="b"/>
              <a:pathLst>
                <a:path w="2154521" h="577249">
                  <a:moveTo>
                    <a:pt x="15031" y="0"/>
                  </a:moveTo>
                  <a:lnTo>
                    <a:pt x="2139490" y="0"/>
                  </a:lnTo>
                  <a:cubicBezTo>
                    <a:pt x="2147791" y="0"/>
                    <a:pt x="2154521" y="6730"/>
                    <a:pt x="2154521" y="15031"/>
                  </a:cubicBezTo>
                  <a:lnTo>
                    <a:pt x="2154521" y="562218"/>
                  </a:lnTo>
                  <a:cubicBezTo>
                    <a:pt x="2154521" y="570519"/>
                    <a:pt x="2147791" y="577249"/>
                    <a:pt x="2139490" y="577249"/>
                  </a:cubicBezTo>
                  <a:lnTo>
                    <a:pt x="15031" y="577249"/>
                  </a:lnTo>
                  <a:cubicBezTo>
                    <a:pt x="6730" y="577249"/>
                    <a:pt x="0" y="570519"/>
                    <a:pt x="0" y="562218"/>
                  </a:cubicBezTo>
                  <a:lnTo>
                    <a:pt x="0" y="15031"/>
                  </a:lnTo>
                  <a:cubicBezTo>
                    <a:pt x="0" y="6730"/>
                    <a:pt x="6730" y="0"/>
                    <a:pt x="15031" y="0"/>
                  </a:cubicBezTo>
                  <a:close/>
                </a:path>
              </a:pathLst>
            </a:custGeom>
            <a:blipFill>
              <a:blip r:embed="rId2"/>
              <a:stretch>
                <a:fillRect t="-74413" b="-7441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457719" y="1066800"/>
            <a:ext cx="10154341" cy="942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69"/>
              </a:lnSpc>
            </a:pPr>
            <a:r>
              <a:rPr lang="en-US" sz="6464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Welsh Produce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57719" y="1818721"/>
            <a:ext cx="6665538" cy="3140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50521" lvl="1" indent="-275260" algn="l">
              <a:lnSpc>
                <a:spcPts val="5099"/>
              </a:lnSpc>
              <a:buFont typeface="Arial"/>
              <a:buChar char="•"/>
            </a:pPr>
            <a:r>
              <a:rPr lang="en-US" sz="2549" spc="-254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meat, seafood, and dairy products</a:t>
            </a:r>
          </a:p>
          <a:p>
            <a:pPr marL="550521" lvl="1" indent="-275260" algn="l">
              <a:lnSpc>
                <a:spcPts val="5099"/>
              </a:lnSpc>
              <a:buFont typeface="Arial"/>
              <a:buChar char="•"/>
            </a:pPr>
            <a:r>
              <a:rPr lang="en-US" sz="2549" spc="-254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farming culture</a:t>
            </a:r>
          </a:p>
          <a:p>
            <a:pPr marL="550521" lvl="1" indent="-275260" algn="l">
              <a:lnSpc>
                <a:spcPts val="5099"/>
              </a:lnSpc>
              <a:buFont typeface="Arial"/>
              <a:buChar char="•"/>
            </a:pPr>
            <a:r>
              <a:rPr lang="en-US" sz="2549" spc="-254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local identity and heritage</a:t>
            </a:r>
          </a:p>
          <a:p>
            <a:pPr marL="550521" lvl="1" indent="-275260" algn="l">
              <a:lnSpc>
                <a:spcPts val="5099"/>
              </a:lnSpc>
              <a:buFont typeface="Arial"/>
              <a:buChar char="•"/>
            </a:pPr>
            <a:r>
              <a:rPr lang="en-US" sz="2549" spc="-254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support local farmers</a:t>
            </a:r>
          </a:p>
          <a:p>
            <a:pPr marL="550521" lvl="1" indent="-275260" algn="l">
              <a:lnSpc>
                <a:spcPts val="5099"/>
              </a:lnSpc>
              <a:buFont typeface="Arial"/>
              <a:buChar char="•"/>
            </a:pPr>
            <a:r>
              <a:rPr lang="en-US" sz="2549" spc="-254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reduce food miles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015614" y="1818000"/>
            <a:ext cx="2728236" cy="6887110"/>
            <a:chOff x="0" y="0"/>
            <a:chExt cx="422675" cy="10669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22675" cy="1066994"/>
            </a:xfrm>
            <a:custGeom>
              <a:avLst/>
              <a:gdLst/>
              <a:ahLst/>
              <a:cxnLst/>
              <a:rect l="l" t="t" r="r" b="b"/>
              <a:pathLst>
                <a:path w="422675" h="1066994">
                  <a:moveTo>
                    <a:pt x="76618" y="0"/>
                  </a:moveTo>
                  <a:lnTo>
                    <a:pt x="346057" y="0"/>
                  </a:lnTo>
                  <a:cubicBezTo>
                    <a:pt x="388372" y="0"/>
                    <a:pt x="422675" y="34303"/>
                    <a:pt x="422675" y="76618"/>
                  </a:cubicBezTo>
                  <a:lnTo>
                    <a:pt x="422675" y="990376"/>
                  </a:lnTo>
                  <a:cubicBezTo>
                    <a:pt x="422675" y="1010696"/>
                    <a:pt x="414603" y="1030184"/>
                    <a:pt x="400234" y="1044553"/>
                  </a:cubicBezTo>
                  <a:cubicBezTo>
                    <a:pt x="385866" y="1058921"/>
                    <a:pt x="366378" y="1066994"/>
                    <a:pt x="346057" y="1066994"/>
                  </a:cubicBezTo>
                  <a:lnTo>
                    <a:pt x="76618" y="1066994"/>
                  </a:lnTo>
                  <a:cubicBezTo>
                    <a:pt x="34303" y="1066994"/>
                    <a:pt x="0" y="1032691"/>
                    <a:pt x="0" y="990376"/>
                  </a:cubicBezTo>
                  <a:lnTo>
                    <a:pt x="0" y="76618"/>
                  </a:lnTo>
                  <a:cubicBezTo>
                    <a:pt x="0" y="34303"/>
                    <a:pt x="34303" y="0"/>
                    <a:pt x="76618" y="0"/>
                  </a:cubicBezTo>
                  <a:close/>
                </a:path>
              </a:pathLst>
            </a:custGeom>
            <a:blipFill>
              <a:blip r:embed="rId2"/>
              <a:stretch>
                <a:fillRect l="-207056" r="-13435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995109" y="1818000"/>
            <a:ext cx="2728236" cy="6887110"/>
            <a:chOff x="0" y="0"/>
            <a:chExt cx="422675" cy="10669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22675" cy="1066994"/>
            </a:xfrm>
            <a:custGeom>
              <a:avLst/>
              <a:gdLst/>
              <a:ahLst/>
              <a:cxnLst/>
              <a:rect l="l" t="t" r="r" b="b"/>
              <a:pathLst>
                <a:path w="422675" h="1066994">
                  <a:moveTo>
                    <a:pt x="76618" y="0"/>
                  </a:moveTo>
                  <a:lnTo>
                    <a:pt x="346057" y="0"/>
                  </a:lnTo>
                  <a:cubicBezTo>
                    <a:pt x="388372" y="0"/>
                    <a:pt x="422675" y="34303"/>
                    <a:pt x="422675" y="76618"/>
                  </a:cubicBezTo>
                  <a:lnTo>
                    <a:pt x="422675" y="990376"/>
                  </a:lnTo>
                  <a:cubicBezTo>
                    <a:pt x="422675" y="1010696"/>
                    <a:pt x="414603" y="1030184"/>
                    <a:pt x="400234" y="1044553"/>
                  </a:cubicBezTo>
                  <a:cubicBezTo>
                    <a:pt x="385866" y="1058921"/>
                    <a:pt x="366378" y="1066994"/>
                    <a:pt x="346057" y="1066994"/>
                  </a:cubicBezTo>
                  <a:lnTo>
                    <a:pt x="76618" y="1066994"/>
                  </a:lnTo>
                  <a:cubicBezTo>
                    <a:pt x="34303" y="1066994"/>
                    <a:pt x="0" y="1032691"/>
                    <a:pt x="0" y="990376"/>
                  </a:cubicBezTo>
                  <a:lnTo>
                    <a:pt x="0" y="76618"/>
                  </a:lnTo>
                  <a:cubicBezTo>
                    <a:pt x="0" y="34303"/>
                    <a:pt x="34303" y="0"/>
                    <a:pt x="76618" y="0"/>
                  </a:cubicBezTo>
                  <a:close/>
                </a:path>
              </a:pathLst>
            </a:custGeom>
            <a:blipFill>
              <a:blip r:embed="rId3"/>
              <a:stretch>
                <a:fillRect l="-55235" r="-5523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3974604" y="1818000"/>
            <a:ext cx="2728236" cy="6887110"/>
            <a:chOff x="0" y="0"/>
            <a:chExt cx="422675" cy="106699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22675" cy="1066994"/>
            </a:xfrm>
            <a:custGeom>
              <a:avLst/>
              <a:gdLst/>
              <a:ahLst/>
              <a:cxnLst/>
              <a:rect l="l" t="t" r="r" b="b"/>
              <a:pathLst>
                <a:path w="422675" h="1066994">
                  <a:moveTo>
                    <a:pt x="76618" y="0"/>
                  </a:moveTo>
                  <a:lnTo>
                    <a:pt x="346057" y="0"/>
                  </a:lnTo>
                  <a:cubicBezTo>
                    <a:pt x="388372" y="0"/>
                    <a:pt x="422675" y="34303"/>
                    <a:pt x="422675" y="76618"/>
                  </a:cubicBezTo>
                  <a:lnTo>
                    <a:pt x="422675" y="990376"/>
                  </a:lnTo>
                  <a:cubicBezTo>
                    <a:pt x="422675" y="1010696"/>
                    <a:pt x="414603" y="1030184"/>
                    <a:pt x="400234" y="1044553"/>
                  </a:cubicBezTo>
                  <a:cubicBezTo>
                    <a:pt x="385866" y="1058921"/>
                    <a:pt x="366378" y="1066994"/>
                    <a:pt x="346057" y="1066994"/>
                  </a:cubicBezTo>
                  <a:lnTo>
                    <a:pt x="76618" y="1066994"/>
                  </a:lnTo>
                  <a:cubicBezTo>
                    <a:pt x="34303" y="1066994"/>
                    <a:pt x="0" y="1032691"/>
                    <a:pt x="0" y="990376"/>
                  </a:cubicBezTo>
                  <a:lnTo>
                    <a:pt x="0" y="76618"/>
                  </a:lnTo>
                  <a:cubicBezTo>
                    <a:pt x="0" y="34303"/>
                    <a:pt x="34303" y="0"/>
                    <a:pt x="76618" y="0"/>
                  </a:cubicBezTo>
                  <a:close/>
                </a:path>
              </a:pathLst>
            </a:custGeom>
            <a:blipFill>
              <a:blip r:embed="rId4"/>
              <a:stretch>
                <a:fillRect l="-190417" r="-19041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1856100"/>
            <a:ext cx="6986914" cy="27471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19"/>
              </a:lnSpc>
            </a:pPr>
            <a:r>
              <a:rPr lang="en-US" sz="6332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The Relevance of Produce, Provenance and Sourcing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66351" y="4605522"/>
            <a:ext cx="6264303" cy="2753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Cooking is more than just skill in the kitchen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It starts long before preparation begins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Ingredients, their origin, and sourcing define quality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146129" y="1699945"/>
            <a:ext cx="4691544" cy="6887110"/>
            <a:chOff x="0" y="0"/>
            <a:chExt cx="726843" cy="10669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6843" cy="1066994"/>
            </a:xfrm>
            <a:custGeom>
              <a:avLst/>
              <a:gdLst/>
              <a:ahLst/>
              <a:cxnLst/>
              <a:rect l="l" t="t" r="r" b="b"/>
              <a:pathLst>
                <a:path w="726843" h="1066994">
                  <a:moveTo>
                    <a:pt x="44555" y="0"/>
                  </a:moveTo>
                  <a:lnTo>
                    <a:pt x="682288" y="0"/>
                  </a:lnTo>
                  <a:cubicBezTo>
                    <a:pt x="694105" y="0"/>
                    <a:pt x="705437" y="4694"/>
                    <a:pt x="713793" y="13050"/>
                  </a:cubicBezTo>
                  <a:cubicBezTo>
                    <a:pt x="722149" y="21406"/>
                    <a:pt x="726843" y="32738"/>
                    <a:pt x="726843" y="44555"/>
                  </a:cubicBezTo>
                  <a:lnTo>
                    <a:pt x="726843" y="1022439"/>
                  </a:lnTo>
                  <a:cubicBezTo>
                    <a:pt x="726843" y="1047046"/>
                    <a:pt x="706895" y="1066994"/>
                    <a:pt x="682288" y="1066994"/>
                  </a:cubicBezTo>
                  <a:lnTo>
                    <a:pt x="44555" y="1066994"/>
                  </a:lnTo>
                  <a:cubicBezTo>
                    <a:pt x="19948" y="1066994"/>
                    <a:pt x="0" y="1047046"/>
                    <a:pt x="0" y="1022439"/>
                  </a:cubicBezTo>
                  <a:lnTo>
                    <a:pt x="0" y="44555"/>
                  </a:lnTo>
                  <a:cubicBezTo>
                    <a:pt x="0" y="19948"/>
                    <a:pt x="19948" y="0"/>
                    <a:pt x="44555" y="0"/>
                  </a:cubicBezTo>
                  <a:close/>
                </a:path>
              </a:pathLst>
            </a:custGeom>
            <a:blipFill>
              <a:blip r:embed="rId2"/>
              <a:stretch>
                <a:fillRect l="-5049" r="-504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279603" y="1699945"/>
            <a:ext cx="3628401" cy="6887110"/>
            <a:chOff x="0" y="0"/>
            <a:chExt cx="562134" cy="10669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62134" cy="1066994"/>
            </a:xfrm>
            <a:custGeom>
              <a:avLst/>
              <a:gdLst/>
              <a:ahLst/>
              <a:cxnLst/>
              <a:rect l="l" t="t" r="r" b="b"/>
              <a:pathLst>
                <a:path w="562134" h="1066994">
                  <a:moveTo>
                    <a:pt x="57610" y="0"/>
                  </a:moveTo>
                  <a:lnTo>
                    <a:pt x="504524" y="0"/>
                  </a:lnTo>
                  <a:cubicBezTo>
                    <a:pt x="519803" y="0"/>
                    <a:pt x="534457" y="6070"/>
                    <a:pt x="545261" y="16874"/>
                  </a:cubicBezTo>
                  <a:cubicBezTo>
                    <a:pt x="556065" y="27678"/>
                    <a:pt x="562134" y="42331"/>
                    <a:pt x="562134" y="57610"/>
                  </a:cubicBezTo>
                  <a:lnTo>
                    <a:pt x="562134" y="1009384"/>
                  </a:lnTo>
                  <a:cubicBezTo>
                    <a:pt x="562134" y="1024663"/>
                    <a:pt x="556065" y="1039316"/>
                    <a:pt x="545261" y="1050120"/>
                  </a:cubicBezTo>
                  <a:cubicBezTo>
                    <a:pt x="534457" y="1060924"/>
                    <a:pt x="519803" y="1066994"/>
                    <a:pt x="504524" y="1066994"/>
                  </a:cubicBezTo>
                  <a:lnTo>
                    <a:pt x="57610" y="1066994"/>
                  </a:lnTo>
                  <a:cubicBezTo>
                    <a:pt x="42331" y="1066994"/>
                    <a:pt x="27678" y="1060924"/>
                    <a:pt x="16874" y="1050120"/>
                  </a:cubicBezTo>
                  <a:cubicBezTo>
                    <a:pt x="6070" y="1039316"/>
                    <a:pt x="0" y="1024663"/>
                    <a:pt x="0" y="1009384"/>
                  </a:cubicBezTo>
                  <a:lnTo>
                    <a:pt x="0" y="57610"/>
                  </a:lnTo>
                  <a:cubicBezTo>
                    <a:pt x="0" y="42331"/>
                    <a:pt x="6070" y="27678"/>
                    <a:pt x="16874" y="16874"/>
                  </a:cubicBezTo>
                  <a:cubicBezTo>
                    <a:pt x="27678" y="6070"/>
                    <a:pt x="42331" y="0"/>
                    <a:pt x="57610" y="0"/>
                  </a:cubicBezTo>
                  <a:close/>
                </a:path>
              </a:pathLst>
            </a:custGeom>
            <a:blipFill>
              <a:blip r:embed="rId3"/>
              <a:stretch>
                <a:fillRect l="-6112" r="-611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074933" y="2145260"/>
            <a:ext cx="7022018" cy="2318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Passion for Hospitality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074933" y="4543962"/>
            <a:ext cx="7022018" cy="2753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Passion drives standards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Attention to detail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Respect for ingredients</a:t>
            </a:r>
          </a:p>
          <a:p>
            <a:pPr algn="just">
              <a:lnSpc>
                <a:spcPts val="5599"/>
              </a:lnSpc>
            </a:pPr>
            <a:endParaRPr lang="en-US" sz="2799" spc="-279">
              <a:solidFill>
                <a:srgbClr val="523E27"/>
              </a:solidFill>
              <a:latin typeface="TT Interphases"/>
              <a:ea typeface="TT Interphases"/>
              <a:cs typeface="TT Interphases"/>
              <a:sym typeface="TT Interphase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3207926" cy="2533687"/>
            <a:chOff x="0" y="0"/>
            <a:chExt cx="662993" cy="52364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2993" cy="523646"/>
            </a:xfrm>
            <a:custGeom>
              <a:avLst/>
              <a:gdLst/>
              <a:ahLst/>
              <a:cxnLst/>
              <a:rect l="l" t="t" r="r" b="b"/>
              <a:pathLst>
                <a:path w="662993" h="523646">
                  <a:moveTo>
                    <a:pt x="65161" y="0"/>
                  </a:moveTo>
                  <a:lnTo>
                    <a:pt x="597832" y="0"/>
                  </a:lnTo>
                  <a:cubicBezTo>
                    <a:pt x="615114" y="0"/>
                    <a:pt x="631688" y="6865"/>
                    <a:pt x="643908" y="19085"/>
                  </a:cubicBezTo>
                  <a:cubicBezTo>
                    <a:pt x="656128" y="31305"/>
                    <a:pt x="662993" y="47879"/>
                    <a:pt x="662993" y="65161"/>
                  </a:cubicBezTo>
                  <a:lnTo>
                    <a:pt x="662993" y="458485"/>
                  </a:lnTo>
                  <a:cubicBezTo>
                    <a:pt x="662993" y="475767"/>
                    <a:pt x="656128" y="492341"/>
                    <a:pt x="643908" y="504561"/>
                  </a:cubicBezTo>
                  <a:cubicBezTo>
                    <a:pt x="631688" y="516781"/>
                    <a:pt x="615114" y="523646"/>
                    <a:pt x="597832" y="523646"/>
                  </a:cubicBezTo>
                  <a:lnTo>
                    <a:pt x="65161" y="523646"/>
                  </a:lnTo>
                  <a:cubicBezTo>
                    <a:pt x="47879" y="523646"/>
                    <a:pt x="31305" y="516781"/>
                    <a:pt x="19085" y="504561"/>
                  </a:cubicBezTo>
                  <a:cubicBezTo>
                    <a:pt x="6865" y="492341"/>
                    <a:pt x="0" y="475767"/>
                    <a:pt x="0" y="458485"/>
                  </a:cubicBezTo>
                  <a:lnTo>
                    <a:pt x="0" y="65161"/>
                  </a:lnTo>
                  <a:cubicBezTo>
                    <a:pt x="0" y="47879"/>
                    <a:pt x="6865" y="31305"/>
                    <a:pt x="19085" y="19085"/>
                  </a:cubicBezTo>
                  <a:cubicBezTo>
                    <a:pt x="31305" y="6865"/>
                    <a:pt x="47879" y="0"/>
                    <a:pt x="65161" y="0"/>
                  </a:cubicBezTo>
                  <a:close/>
                </a:path>
              </a:pathLst>
            </a:custGeom>
            <a:blipFill>
              <a:blip r:embed="rId2"/>
              <a:stretch>
                <a:fillRect t="-9237" b="-3971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3998928" y="3944000"/>
            <a:ext cx="3257653" cy="2399000"/>
            <a:chOff x="0" y="0"/>
            <a:chExt cx="750574" cy="55273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750574" cy="552737"/>
            </a:xfrm>
            <a:custGeom>
              <a:avLst/>
              <a:gdLst/>
              <a:ahLst/>
              <a:cxnLst/>
              <a:rect l="l" t="t" r="r" b="b"/>
              <a:pathLst>
                <a:path w="750574" h="552737">
                  <a:moveTo>
                    <a:pt x="64166" y="0"/>
                  </a:moveTo>
                  <a:lnTo>
                    <a:pt x="686407" y="0"/>
                  </a:lnTo>
                  <a:cubicBezTo>
                    <a:pt x="703425" y="0"/>
                    <a:pt x="719746" y="6760"/>
                    <a:pt x="731780" y="18794"/>
                  </a:cubicBezTo>
                  <a:cubicBezTo>
                    <a:pt x="743813" y="30827"/>
                    <a:pt x="750574" y="47148"/>
                    <a:pt x="750574" y="64166"/>
                  </a:cubicBezTo>
                  <a:lnTo>
                    <a:pt x="750574" y="488571"/>
                  </a:lnTo>
                  <a:cubicBezTo>
                    <a:pt x="750574" y="524009"/>
                    <a:pt x="721845" y="552737"/>
                    <a:pt x="686407" y="552737"/>
                  </a:cubicBezTo>
                  <a:lnTo>
                    <a:pt x="64166" y="552737"/>
                  </a:lnTo>
                  <a:cubicBezTo>
                    <a:pt x="28728" y="552737"/>
                    <a:pt x="0" y="524009"/>
                    <a:pt x="0" y="488571"/>
                  </a:cubicBezTo>
                  <a:lnTo>
                    <a:pt x="0" y="64166"/>
                  </a:lnTo>
                  <a:cubicBezTo>
                    <a:pt x="0" y="28728"/>
                    <a:pt x="28728" y="0"/>
                    <a:pt x="64166" y="0"/>
                  </a:cubicBezTo>
                  <a:close/>
                </a:path>
              </a:pathLst>
            </a:custGeom>
            <a:blipFill>
              <a:blip r:embed="rId3"/>
              <a:stretch>
                <a:fillRect t="-7966" b="-796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3998928" y="1117509"/>
            <a:ext cx="3260372" cy="2533687"/>
            <a:chOff x="0" y="0"/>
            <a:chExt cx="750574" cy="58328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50574" cy="583283"/>
            </a:xfrm>
            <a:custGeom>
              <a:avLst/>
              <a:gdLst/>
              <a:ahLst/>
              <a:cxnLst/>
              <a:rect l="l" t="t" r="r" b="b"/>
              <a:pathLst>
                <a:path w="750574" h="583283">
                  <a:moveTo>
                    <a:pt x="64113" y="0"/>
                  </a:moveTo>
                  <a:lnTo>
                    <a:pt x="686461" y="0"/>
                  </a:lnTo>
                  <a:cubicBezTo>
                    <a:pt x="703465" y="0"/>
                    <a:pt x="719772" y="6755"/>
                    <a:pt x="731795" y="18778"/>
                  </a:cubicBezTo>
                  <a:cubicBezTo>
                    <a:pt x="743819" y="30802"/>
                    <a:pt x="750574" y="47109"/>
                    <a:pt x="750574" y="64113"/>
                  </a:cubicBezTo>
                  <a:lnTo>
                    <a:pt x="750574" y="519170"/>
                  </a:lnTo>
                  <a:cubicBezTo>
                    <a:pt x="750574" y="536174"/>
                    <a:pt x="743819" y="552481"/>
                    <a:pt x="731795" y="564505"/>
                  </a:cubicBezTo>
                  <a:cubicBezTo>
                    <a:pt x="719772" y="576528"/>
                    <a:pt x="703465" y="583283"/>
                    <a:pt x="686461" y="583283"/>
                  </a:cubicBezTo>
                  <a:lnTo>
                    <a:pt x="64113" y="583283"/>
                  </a:lnTo>
                  <a:cubicBezTo>
                    <a:pt x="47109" y="583283"/>
                    <a:pt x="30802" y="576528"/>
                    <a:pt x="18778" y="564505"/>
                  </a:cubicBezTo>
                  <a:cubicBezTo>
                    <a:pt x="6755" y="552481"/>
                    <a:pt x="0" y="536174"/>
                    <a:pt x="0" y="519170"/>
                  </a:cubicBezTo>
                  <a:lnTo>
                    <a:pt x="0" y="64113"/>
                  </a:lnTo>
                  <a:cubicBezTo>
                    <a:pt x="0" y="47109"/>
                    <a:pt x="6755" y="30802"/>
                    <a:pt x="18778" y="18778"/>
                  </a:cubicBezTo>
                  <a:cubicBezTo>
                    <a:pt x="30802" y="6755"/>
                    <a:pt x="47109" y="0"/>
                    <a:pt x="64113" y="0"/>
                  </a:cubicBezTo>
                  <a:close/>
                </a:path>
              </a:pathLst>
            </a:custGeom>
            <a:blipFill>
              <a:blip r:embed="rId4"/>
              <a:stretch>
                <a:fillRect l="-591" t="-82741" r="-59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981619" y="1028700"/>
            <a:ext cx="8410253" cy="3580946"/>
            <a:chOff x="0" y="0"/>
            <a:chExt cx="1229841" cy="52364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29841" cy="523646"/>
            </a:xfrm>
            <a:custGeom>
              <a:avLst/>
              <a:gdLst/>
              <a:ahLst/>
              <a:cxnLst/>
              <a:rect l="l" t="t" r="r" b="b"/>
              <a:pathLst>
                <a:path w="1229841" h="523646">
                  <a:moveTo>
                    <a:pt x="24854" y="0"/>
                  </a:moveTo>
                  <a:lnTo>
                    <a:pt x="1204987" y="0"/>
                  </a:lnTo>
                  <a:cubicBezTo>
                    <a:pt x="1218714" y="0"/>
                    <a:pt x="1229841" y="11128"/>
                    <a:pt x="1229841" y="24854"/>
                  </a:cubicBezTo>
                  <a:lnTo>
                    <a:pt x="1229841" y="498792"/>
                  </a:lnTo>
                  <a:cubicBezTo>
                    <a:pt x="1229841" y="505383"/>
                    <a:pt x="1227223" y="511705"/>
                    <a:pt x="1222562" y="516366"/>
                  </a:cubicBezTo>
                  <a:cubicBezTo>
                    <a:pt x="1217901" y="521027"/>
                    <a:pt x="1211579" y="523646"/>
                    <a:pt x="1204987" y="523646"/>
                  </a:cubicBezTo>
                  <a:lnTo>
                    <a:pt x="24854" y="523646"/>
                  </a:lnTo>
                  <a:cubicBezTo>
                    <a:pt x="18263" y="523646"/>
                    <a:pt x="11941" y="521027"/>
                    <a:pt x="7280" y="516366"/>
                  </a:cubicBezTo>
                  <a:cubicBezTo>
                    <a:pt x="2619" y="511705"/>
                    <a:pt x="0" y="505383"/>
                    <a:pt x="0" y="498792"/>
                  </a:cubicBezTo>
                  <a:lnTo>
                    <a:pt x="0" y="24854"/>
                  </a:lnTo>
                  <a:cubicBezTo>
                    <a:pt x="0" y="18263"/>
                    <a:pt x="2619" y="11941"/>
                    <a:pt x="7280" y="7280"/>
                  </a:cubicBezTo>
                  <a:cubicBezTo>
                    <a:pt x="11941" y="2619"/>
                    <a:pt x="18263" y="0"/>
                    <a:pt x="24854" y="0"/>
                  </a:cubicBezTo>
                  <a:close/>
                </a:path>
              </a:pathLst>
            </a:custGeom>
            <a:blipFill>
              <a:blip r:embed="rId5"/>
              <a:stretch>
                <a:fillRect t="-38072" b="-3807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26719" y="6782765"/>
            <a:ext cx="3247845" cy="2202156"/>
            <a:chOff x="0" y="0"/>
            <a:chExt cx="503176" cy="34117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03176" cy="341172"/>
            </a:xfrm>
            <a:custGeom>
              <a:avLst/>
              <a:gdLst/>
              <a:ahLst/>
              <a:cxnLst/>
              <a:rect l="l" t="t" r="r" b="b"/>
              <a:pathLst>
                <a:path w="503176" h="341172">
                  <a:moveTo>
                    <a:pt x="64360" y="0"/>
                  </a:moveTo>
                  <a:lnTo>
                    <a:pt x="438816" y="0"/>
                  </a:lnTo>
                  <a:cubicBezTo>
                    <a:pt x="455885" y="0"/>
                    <a:pt x="472256" y="6781"/>
                    <a:pt x="484325" y="18851"/>
                  </a:cubicBezTo>
                  <a:cubicBezTo>
                    <a:pt x="496395" y="30921"/>
                    <a:pt x="503176" y="47291"/>
                    <a:pt x="503176" y="64360"/>
                  </a:cubicBezTo>
                  <a:lnTo>
                    <a:pt x="503176" y="276811"/>
                  </a:lnTo>
                  <a:cubicBezTo>
                    <a:pt x="503176" y="293881"/>
                    <a:pt x="496395" y="310251"/>
                    <a:pt x="484325" y="322321"/>
                  </a:cubicBezTo>
                  <a:cubicBezTo>
                    <a:pt x="472256" y="334391"/>
                    <a:pt x="455885" y="341172"/>
                    <a:pt x="438816" y="341172"/>
                  </a:cubicBezTo>
                  <a:lnTo>
                    <a:pt x="64360" y="341172"/>
                  </a:lnTo>
                  <a:cubicBezTo>
                    <a:pt x="28815" y="341172"/>
                    <a:pt x="0" y="312357"/>
                    <a:pt x="0" y="276811"/>
                  </a:cubicBezTo>
                  <a:lnTo>
                    <a:pt x="0" y="64360"/>
                  </a:lnTo>
                  <a:cubicBezTo>
                    <a:pt x="0" y="28815"/>
                    <a:pt x="28815" y="0"/>
                    <a:pt x="64360" y="0"/>
                  </a:cubicBezTo>
                  <a:close/>
                </a:path>
              </a:pathLst>
            </a:custGeom>
            <a:blipFill>
              <a:blip r:embed="rId6"/>
              <a:stretch>
                <a:fillRect t="-115566" b="-5197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1018253" y="7624990"/>
            <a:ext cx="2767743" cy="1930946"/>
            <a:chOff x="0" y="0"/>
            <a:chExt cx="750574" cy="52364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750574" cy="523646"/>
            </a:xfrm>
            <a:custGeom>
              <a:avLst/>
              <a:gdLst/>
              <a:ahLst/>
              <a:cxnLst/>
              <a:rect l="l" t="t" r="r" b="b"/>
              <a:pathLst>
                <a:path w="750574" h="523646">
                  <a:moveTo>
                    <a:pt x="75524" y="0"/>
                  </a:moveTo>
                  <a:lnTo>
                    <a:pt x="675049" y="0"/>
                  </a:lnTo>
                  <a:cubicBezTo>
                    <a:pt x="695080" y="0"/>
                    <a:pt x="714290" y="7957"/>
                    <a:pt x="728453" y="22121"/>
                  </a:cubicBezTo>
                  <a:cubicBezTo>
                    <a:pt x="742617" y="36284"/>
                    <a:pt x="750574" y="55494"/>
                    <a:pt x="750574" y="75524"/>
                  </a:cubicBezTo>
                  <a:lnTo>
                    <a:pt x="750574" y="448122"/>
                  </a:lnTo>
                  <a:cubicBezTo>
                    <a:pt x="750574" y="468152"/>
                    <a:pt x="742617" y="487362"/>
                    <a:pt x="728453" y="501525"/>
                  </a:cubicBezTo>
                  <a:cubicBezTo>
                    <a:pt x="714290" y="515689"/>
                    <a:pt x="695080" y="523646"/>
                    <a:pt x="675049" y="523646"/>
                  </a:cubicBezTo>
                  <a:lnTo>
                    <a:pt x="75524" y="523646"/>
                  </a:lnTo>
                  <a:cubicBezTo>
                    <a:pt x="55494" y="523646"/>
                    <a:pt x="36284" y="515689"/>
                    <a:pt x="22121" y="501525"/>
                  </a:cubicBezTo>
                  <a:cubicBezTo>
                    <a:pt x="7957" y="487362"/>
                    <a:pt x="0" y="468152"/>
                    <a:pt x="0" y="448122"/>
                  </a:cubicBezTo>
                  <a:lnTo>
                    <a:pt x="0" y="75524"/>
                  </a:lnTo>
                  <a:cubicBezTo>
                    <a:pt x="0" y="55494"/>
                    <a:pt x="7957" y="36284"/>
                    <a:pt x="22121" y="22121"/>
                  </a:cubicBezTo>
                  <a:cubicBezTo>
                    <a:pt x="36284" y="7957"/>
                    <a:pt x="55494" y="0"/>
                    <a:pt x="75524" y="0"/>
                  </a:cubicBezTo>
                  <a:close/>
                </a:path>
              </a:pathLst>
            </a:custGeom>
            <a:blipFill>
              <a:blip r:embed="rId7"/>
              <a:stretch>
                <a:fillRect t="-39585" b="-3958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878748" y="7624990"/>
            <a:ext cx="2827564" cy="1972681"/>
            <a:chOff x="0" y="0"/>
            <a:chExt cx="750574" cy="52364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50574" cy="523646"/>
            </a:xfrm>
            <a:custGeom>
              <a:avLst/>
              <a:gdLst/>
              <a:ahLst/>
              <a:cxnLst/>
              <a:rect l="l" t="t" r="r" b="b"/>
              <a:pathLst>
                <a:path w="750574" h="523646">
                  <a:moveTo>
                    <a:pt x="73926" y="0"/>
                  </a:moveTo>
                  <a:lnTo>
                    <a:pt x="676647" y="0"/>
                  </a:lnTo>
                  <a:cubicBezTo>
                    <a:pt x="696254" y="0"/>
                    <a:pt x="715057" y="7789"/>
                    <a:pt x="728921" y="21653"/>
                  </a:cubicBezTo>
                  <a:cubicBezTo>
                    <a:pt x="742785" y="35516"/>
                    <a:pt x="750574" y="54320"/>
                    <a:pt x="750574" y="73926"/>
                  </a:cubicBezTo>
                  <a:lnTo>
                    <a:pt x="750574" y="449719"/>
                  </a:lnTo>
                  <a:cubicBezTo>
                    <a:pt x="750574" y="490548"/>
                    <a:pt x="717476" y="523646"/>
                    <a:pt x="676647" y="523646"/>
                  </a:cubicBezTo>
                  <a:lnTo>
                    <a:pt x="73926" y="523646"/>
                  </a:lnTo>
                  <a:cubicBezTo>
                    <a:pt x="33098" y="523646"/>
                    <a:pt x="0" y="490548"/>
                    <a:pt x="0" y="449719"/>
                  </a:cubicBezTo>
                  <a:lnTo>
                    <a:pt x="0" y="73926"/>
                  </a:lnTo>
                  <a:cubicBezTo>
                    <a:pt x="0" y="33098"/>
                    <a:pt x="33098" y="0"/>
                    <a:pt x="73926" y="0"/>
                  </a:cubicBezTo>
                  <a:close/>
                </a:path>
              </a:pathLst>
            </a:custGeom>
            <a:blipFill>
              <a:blip r:embed="rId8"/>
              <a:stretch>
                <a:fillRect t="-7014" b="-3632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126719" y="4064371"/>
            <a:ext cx="3247845" cy="2158257"/>
            <a:chOff x="0" y="0"/>
            <a:chExt cx="788007" cy="52364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788007" cy="523646"/>
            </a:xfrm>
            <a:custGeom>
              <a:avLst/>
              <a:gdLst/>
              <a:ahLst/>
              <a:cxnLst/>
              <a:rect l="l" t="t" r="r" b="b"/>
              <a:pathLst>
                <a:path w="788007" h="523646">
                  <a:moveTo>
                    <a:pt x="64360" y="0"/>
                  </a:moveTo>
                  <a:lnTo>
                    <a:pt x="723646" y="0"/>
                  </a:lnTo>
                  <a:cubicBezTo>
                    <a:pt x="740716" y="0"/>
                    <a:pt x="757086" y="6781"/>
                    <a:pt x="769156" y="18851"/>
                  </a:cubicBezTo>
                  <a:cubicBezTo>
                    <a:pt x="781226" y="30921"/>
                    <a:pt x="788007" y="47291"/>
                    <a:pt x="788007" y="64360"/>
                  </a:cubicBezTo>
                  <a:lnTo>
                    <a:pt x="788007" y="459286"/>
                  </a:lnTo>
                  <a:cubicBezTo>
                    <a:pt x="788007" y="494831"/>
                    <a:pt x="759191" y="523646"/>
                    <a:pt x="723646" y="523646"/>
                  </a:cubicBezTo>
                  <a:lnTo>
                    <a:pt x="64360" y="523646"/>
                  </a:lnTo>
                  <a:cubicBezTo>
                    <a:pt x="47291" y="523646"/>
                    <a:pt x="30921" y="516865"/>
                    <a:pt x="18851" y="504795"/>
                  </a:cubicBezTo>
                  <a:cubicBezTo>
                    <a:pt x="6781" y="492725"/>
                    <a:pt x="0" y="476355"/>
                    <a:pt x="0" y="459286"/>
                  </a:cubicBezTo>
                  <a:lnTo>
                    <a:pt x="0" y="64360"/>
                  </a:lnTo>
                  <a:cubicBezTo>
                    <a:pt x="0" y="28815"/>
                    <a:pt x="28815" y="0"/>
                    <a:pt x="64360" y="0"/>
                  </a:cubicBezTo>
                  <a:close/>
                </a:path>
              </a:pathLst>
            </a:custGeom>
            <a:blipFill>
              <a:blip r:embed="rId9"/>
              <a:stretch>
                <a:fillRect t="-52162" b="-4848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948500" y="7624990"/>
            <a:ext cx="2827564" cy="1972681"/>
            <a:chOff x="0" y="0"/>
            <a:chExt cx="750574" cy="52364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750574" cy="523646"/>
            </a:xfrm>
            <a:custGeom>
              <a:avLst/>
              <a:gdLst/>
              <a:ahLst/>
              <a:cxnLst/>
              <a:rect l="l" t="t" r="r" b="b"/>
              <a:pathLst>
                <a:path w="750574" h="523646">
                  <a:moveTo>
                    <a:pt x="73926" y="0"/>
                  </a:moveTo>
                  <a:lnTo>
                    <a:pt x="676647" y="0"/>
                  </a:lnTo>
                  <a:cubicBezTo>
                    <a:pt x="696254" y="0"/>
                    <a:pt x="715057" y="7789"/>
                    <a:pt x="728921" y="21653"/>
                  </a:cubicBezTo>
                  <a:cubicBezTo>
                    <a:pt x="742785" y="35516"/>
                    <a:pt x="750574" y="54320"/>
                    <a:pt x="750574" y="73926"/>
                  </a:cubicBezTo>
                  <a:lnTo>
                    <a:pt x="750574" y="449719"/>
                  </a:lnTo>
                  <a:cubicBezTo>
                    <a:pt x="750574" y="490548"/>
                    <a:pt x="717476" y="523646"/>
                    <a:pt x="676647" y="523646"/>
                  </a:cubicBezTo>
                  <a:lnTo>
                    <a:pt x="73926" y="523646"/>
                  </a:lnTo>
                  <a:cubicBezTo>
                    <a:pt x="33098" y="523646"/>
                    <a:pt x="0" y="490548"/>
                    <a:pt x="0" y="449719"/>
                  </a:cubicBezTo>
                  <a:lnTo>
                    <a:pt x="0" y="73926"/>
                  </a:lnTo>
                  <a:cubicBezTo>
                    <a:pt x="0" y="33098"/>
                    <a:pt x="33098" y="0"/>
                    <a:pt x="73926" y="0"/>
                  </a:cubicBezTo>
                  <a:close/>
                </a:path>
              </a:pathLst>
            </a:custGeom>
            <a:blipFill>
              <a:blip r:embed="rId10"/>
              <a:stretch>
                <a:fillRect l="-7302" r="-730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4024121" y="6585922"/>
            <a:ext cx="3257653" cy="2399000"/>
            <a:chOff x="0" y="0"/>
            <a:chExt cx="750574" cy="552737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750574" cy="552737"/>
            </a:xfrm>
            <a:custGeom>
              <a:avLst/>
              <a:gdLst/>
              <a:ahLst/>
              <a:cxnLst/>
              <a:rect l="l" t="t" r="r" b="b"/>
              <a:pathLst>
                <a:path w="750574" h="552737">
                  <a:moveTo>
                    <a:pt x="64166" y="0"/>
                  </a:moveTo>
                  <a:lnTo>
                    <a:pt x="686407" y="0"/>
                  </a:lnTo>
                  <a:cubicBezTo>
                    <a:pt x="703425" y="0"/>
                    <a:pt x="719746" y="6760"/>
                    <a:pt x="731780" y="18794"/>
                  </a:cubicBezTo>
                  <a:cubicBezTo>
                    <a:pt x="743813" y="30827"/>
                    <a:pt x="750574" y="47148"/>
                    <a:pt x="750574" y="64166"/>
                  </a:cubicBezTo>
                  <a:lnTo>
                    <a:pt x="750574" y="488571"/>
                  </a:lnTo>
                  <a:cubicBezTo>
                    <a:pt x="750574" y="524009"/>
                    <a:pt x="721845" y="552737"/>
                    <a:pt x="686407" y="552737"/>
                  </a:cubicBezTo>
                  <a:lnTo>
                    <a:pt x="64166" y="552737"/>
                  </a:lnTo>
                  <a:cubicBezTo>
                    <a:pt x="28728" y="552737"/>
                    <a:pt x="0" y="524009"/>
                    <a:pt x="0" y="488571"/>
                  </a:cubicBezTo>
                  <a:lnTo>
                    <a:pt x="0" y="64166"/>
                  </a:lnTo>
                  <a:cubicBezTo>
                    <a:pt x="0" y="28728"/>
                    <a:pt x="28728" y="0"/>
                    <a:pt x="64166" y="0"/>
                  </a:cubicBezTo>
                  <a:close/>
                </a:path>
              </a:pathLst>
            </a:custGeom>
            <a:blipFill>
              <a:blip r:embed="rId11"/>
              <a:stretch>
                <a:fillRect t="-40528" b="-4052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5252267" y="5583183"/>
            <a:ext cx="7507632" cy="639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Learning, Sustainability and Industry Awareness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252267" y="4657271"/>
            <a:ext cx="9095709" cy="1020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024"/>
              </a:lnSpc>
            </a:pPr>
            <a:r>
              <a:rPr lang="en-US" sz="7038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University Experience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5486" y="1807486"/>
            <a:ext cx="6856579" cy="6627412"/>
            <a:chOff x="0" y="0"/>
            <a:chExt cx="1062264" cy="10267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30486" y="0"/>
                  </a:moveTo>
                  <a:lnTo>
                    <a:pt x="1031777" y="0"/>
                  </a:lnTo>
                  <a:cubicBezTo>
                    <a:pt x="1039863" y="0"/>
                    <a:pt x="1047617" y="3212"/>
                    <a:pt x="1053334" y="8929"/>
                  </a:cubicBezTo>
                  <a:cubicBezTo>
                    <a:pt x="1059052" y="14647"/>
                    <a:pt x="1062264" y="22401"/>
                    <a:pt x="1062264" y="30486"/>
                  </a:cubicBezTo>
                  <a:lnTo>
                    <a:pt x="1062264" y="996273"/>
                  </a:lnTo>
                  <a:cubicBezTo>
                    <a:pt x="1062264" y="1004359"/>
                    <a:pt x="1059052" y="1012113"/>
                    <a:pt x="1053334" y="1017830"/>
                  </a:cubicBezTo>
                  <a:cubicBezTo>
                    <a:pt x="1047617" y="1023548"/>
                    <a:pt x="1039863" y="1026760"/>
                    <a:pt x="1031777" y="1026760"/>
                  </a:cubicBezTo>
                  <a:lnTo>
                    <a:pt x="30486" y="1026760"/>
                  </a:lnTo>
                  <a:cubicBezTo>
                    <a:pt x="22401" y="1026760"/>
                    <a:pt x="14647" y="1023548"/>
                    <a:pt x="8929" y="1017830"/>
                  </a:cubicBezTo>
                  <a:cubicBezTo>
                    <a:pt x="3212" y="1012113"/>
                    <a:pt x="0" y="1004359"/>
                    <a:pt x="0" y="996273"/>
                  </a:cubicBezTo>
                  <a:lnTo>
                    <a:pt x="0" y="30486"/>
                  </a:lnTo>
                  <a:cubicBezTo>
                    <a:pt x="0" y="22401"/>
                    <a:pt x="3212" y="14647"/>
                    <a:pt x="8929" y="8929"/>
                  </a:cubicBezTo>
                  <a:cubicBezTo>
                    <a:pt x="14647" y="3212"/>
                    <a:pt x="22401" y="0"/>
                    <a:pt x="30486" y="0"/>
                  </a:cubicBezTo>
                  <a:close/>
                </a:path>
              </a:pathLst>
            </a:custGeom>
            <a:blipFill>
              <a:blip r:embed="rId2"/>
              <a:stretch>
                <a:fillRect t="-10857" b="-1085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113209" y="5519605"/>
            <a:ext cx="3867974" cy="3738695"/>
            <a:chOff x="0" y="0"/>
            <a:chExt cx="1062264" cy="102676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54042" y="0"/>
                  </a:moveTo>
                  <a:lnTo>
                    <a:pt x="1008222" y="0"/>
                  </a:lnTo>
                  <a:cubicBezTo>
                    <a:pt x="1038068" y="0"/>
                    <a:pt x="1062264" y="24195"/>
                    <a:pt x="1062264" y="54042"/>
                  </a:cubicBezTo>
                  <a:lnTo>
                    <a:pt x="1062264" y="972718"/>
                  </a:lnTo>
                  <a:cubicBezTo>
                    <a:pt x="1062264" y="1002564"/>
                    <a:pt x="1038068" y="1026760"/>
                    <a:pt x="1008222" y="1026760"/>
                  </a:cubicBezTo>
                  <a:lnTo>
                    <a:pt x="54042" y="1026760"/>
                  </a:lnTo>
                  <a:cubicBezTo>
                    <a:pt x="24195" y="1026760"/>
                    <a:pt x="0" y="1002564"/>
                    <a:pt x="0" y="972718"/>
                  </a:cubicBezTo>
                  <a:lnTo>
                    <a:pt x="0" y="54042"/>
                  </a:lnTo>
                  <a:cubicBezTo>
                    <a:pt x="0" y="24195"/>
                    <a:pt x="24195" y="0"/>
                    <a:pt x="54042" y="0"/>
                  </a:cubicBezTo>
                  <a:close/>
                </a:path>
              </a:pathLst>
            </a:custGeom>
            <a:blipFill>
              <a:blip r:embed="rId3"/>
              <a:stretch>
                <a:fillRect t="-18289" b="-1828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113209" y="1028700"/>
            <a:ext cx="3867974" cy="3738695"/>
            <a:chOff x="0" y="0"/>
            <a:chExt cx="1062264" cy="102676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54042" y="0"/>
                  </a:moveTo>
                  <a:lnTo>
                    <a:pt x="1008222" y="0"/>
                  </a:lnTo>
                  <a:cubicBezTo>
                    <a:pt x="1038068" y="0"/>
                    <a:pt x="1062264" y="24195"/>
                    <a:pt x="1062264" y="54042"/>
                  </a:cubicBezTo>
                  <a:lnTo>
                    <a:pt x="1062264" y="972718"/>
                  </a:lnTo>
                  <a:cubicBezTo>
                    <a:pt x="1062264" y="1002564"/>
                    <a:pt x="1038068" y="1026760"/>
                    <a:pt x="1008222" y="1026760"/>
                  </a:cubicBezTo>
                  <a:lnTo>
                    <a:pt x="54042" y="1026760"/>
                  </a:lnTo>
                  <a:cubicBezTo>
                    <a:pt x="24195" y="1026760"/>
                    <a:pt x="0" y="1002564"/>
                    <a:pt x="0" y="972718"/>
                  </a:cubicBezTo>
                  <a:lnTo>
                    <a:pt x="0" y="54042"/>
                  </a:lnTo>
                  <a:cubicBezTo>
                    <a:pt x="0" y="24195"/>
                    <a:pt x="24195" y="0"/>
                    <a:pt x="54042" y="0"/>
                  </a:cubicBezTo>
                  <a:close/>
                </a:path>
              </a:pathLst>
            </a:custGeom>
            <a:blipFill>
              <a:blip r:embed="rId4"/>
              <a:stretch>
                <a:fillRect t="-17289" b="-1728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9479318" y="4902117"/>
            <a:ext cx="7646768" cy="2753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Vegetable prep at high standards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Precision &amp; consistency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Discipline through repetition</a:t>
            </a:r>
          </a:p>
          <a:p>
            <a:pPr algn="just">
              <a:lnSpc>
                <a:spcPts val="5599"/>
              </a:lnSpc>
            </a:pPr>
            <a:endParaRPr lang="en-US" sz="2799" spc="-279">
              <a:solidFill>
                <a:srgbClr val="523E27"/>
              </a:solidFill>
              <a:latin typeface="TT Interphases"/>
              <a:ea typeface="TT Interphases"/>
              <a:cs typeface="TT Interphases"/>
              <a:sym typeface="TT Interphase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612532" y="2649307"/>
            <a:ext cx="8342607" cy="2318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Beach House Oxwich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176076" y="4770555"/>
            <a:ext cx="12471008" cy="4614054"/>
            <a:chOff x="0" y="0"/>
            <a:chExt cx="1932085" cy="71483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32086" cy="714838"/>
            </a:xfrm>
            <a:custGeom>
              <a:avLst/>
              <a:gdLst/>
              <a:ahLst/>
              <a:cxnLst/>
              <a:rect l="l" t="t" r="r" b="b"/>
              <a:pathLst>
                <a:path w="1932086" h="714838">
                  <a:moveTo>
                    <a:pt x="16761" y="0"/>
                  </a:moveTo>
                  <a:lnTo>
                    <a:pt x="1915324" y="0"/>
                  </a:lnTo>
                  <a:cubicBezTo>
                    <a:pt x="1919769" y="0"/>
                    <a:pt x="1924033" y="1766"/>
                    <a:pt x="1927176" y="4909"/>
                  </a:cubicBezTo>
                  <a:cubicBezTo>
                    <a:pt x="1930320" y="8053"/>
                    <a:pt x="1932086" y="12316"/>
                    <a:pt x="1932086" y="16761"/>
                  </a:cubicBezTo>
                  <a:lnTo>
                    <a:pt x="1932086" y="698076"/>
                  </a:lnTo>
                  <a:cubicBezTo>
                    <a:pt x="1932086" y="707333"/>
                    <a:pt x="1924581" y="714838"/>
                    <a:pt x="1915324" y="714838"/>
                  </a:cubicBezTo>
                  <a:lnTo>
                    <a:pt x="16761" y="714838"/>
                  </a:lnTo>
                  <a:cubicBezTo>
                    <a:pt x="12316" y="714838"/>
                    <a:pt x="8053" y="713072"/>
                    <a:pt x="4909" y="709928"/>
                  </a:cubicBezTo>
                  <a:cubicBezTo>
                    <a:pt x="1766" y="706785"/>
                    <a:pt x="0" y="702522"/>
                    <a:pt x="0" y="698076"/>
                  </a:cubicBezTo>
                  <a:lnTo>
                    <a:pt x="0" y="16761"/>
                  </a:lnTo>
                  <a:cubicBezTo>
                    <a:pt x="0" y="12316"/>
                    <a:pt x="1766" y="8053"/>
                    <a:pt x="4909" y="4909"/>
                  </a:cubicBezTo>
                  <a:cubicBezTo>
                    <a:pt x="8053" y="1766"/>
                    <a:pt x="12316" y="0"/>
                    <a:pt x="16761" y="0"/>
                  </a:cubicBezTo>
                  <a:close/>
                </a:path>
              </a:pathLst>
            </a:custGeom>
            <a:blipFill>
              <a:blip r:embed="rId2"/>
              <a:stretch>
                <a:fillRect t="-130188" b="-13018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894847" y="2331236"/>
            <a:ext cx="2903905" cy="3370026"/>
            <a:chOff x="0" y="0"/>
            <a:chExt cx="731333" cy="84872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731333" cy="848723"/>
            </a:xfrm>
            <a:custGeom>
              <a:avLst/>
              <a:gdLst/>
              <a:ahLst/>
              <a:cxnLst/>
              <a:rect l="l" t="t" r="r" b="b"/>
              <a:pathLst>
                <a:path w="731333" h="848723">
                  <a:moveTo>
                    <a:pt x="71983" y="0"/>
                  </a:moveTo>
                  <a:lnTo>
                    <a:pt x="659350" y="0"/>
                  </a:lnTo>
                  <a:cubicBezTo>
                    <a:pt x="699105" y="0"/>
                    <a:pt x="731333" y="32228"/>
                    <a:pt x="731333" y="71983"/>
                  </a:cubicBezTo>
                  <a:lnTo>
                    <a:pt x="731333" y="776740"/>
                  </a:lnTo>
                  <a:cubicBezTo>
                    <a:pt x="731333" y="816495"/>
                    <a:pt x="699105" y="848723"/>
                    <a:pt x="659350" y="848723"/>
                  </a:cubicBezTo>
                  <a:lnTo>
                    <a:pt x="71983" y="848723"/>
                  </a:lnTo>
                  <a:cubicBezTo>
                    <a:pt x="32228" y="848723"/>
                    <a:pt x="0" y="816495"/>
                    <a:pt x="0" y="776740"/>
                  </a:cubicBezTo>
                  <a:lnTo>
                    <a:pt x="0" y="71983"/>
                  </a:lnTo>
                  <a:cubicBezTo>
                    <a:pt x="0" y="32228"/>
                    <a:pt x="32228" y="0"/>
                    <a:pt x="71983" y="0"/>
                  </a:cubicBezTo>
                  <a:close/>
                </a:path>
              </a:pathLst>
            </a:custGeom>
            <a:blipFill>
              <a:blip r:embed="rId3"/>
              <a:stretch>
                <a:fillRect l="-2830" r="-2830" b="-1766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973917" y="6162197"/>
            <a:ext cx="2650661" cy="3436538"/>
            <a:chOff x="0" y="0"/>
            <a:chExt cx="922389" cy="119586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22389" cy="1195862"/>
            </a:xfrm>
            <a:custGeom>
              <a:avLst/>
              <a:gdLst/>
              <a:ahLst/>
              <a:cxnLst/>
              <a:rect l="l" t="t" r="r" b="b"/>
              <a:pathLst>
                <a:path w="922389" h="1195862">
                  <a:moveTo>
                    <a:pt x="78860" y="0"/>
                  </a:moveTo>
                  <a:lnTo>
                    <a:pt x="843528" y="0"/>
                  </a:lnTo>
                  <a:cubicBezTo>
                    <a:pt x="864443" y="0"/>
                    <a:pt x="884502" y="8308"/>
                    <a:pt x="899291" y="23098"/>
                  </a:cubicBezTo>
                  <a:cubicBezTo>
                    <a:pt x="914080" y="37887"/>
                    <a:pt x="922389" y="57945"/>
                    <a:pt x="922389" y="78860"/>
                  </a:cubicBezTo>
                  <a:lnTo>
                    <a:pt x="922389" y="1117001"/>
                  </a:lnTo>
                  <a:cubicBezTo>
                    <a:pt x="922389" y="1137916"/>
                    <a:pt x="914080" y="1157975"/>
                    <a:pt x="899291" y="1172764"/>
                  </a:cubicBezTo>
                  <a:cubicBezTo>
                    <a:pt x="884502" y="1187553"/>
                    <a:pt x="864443" y="1195862"/>
                    <a:pt x="843528" y="1195862"/>
                  </a:cubicBezTo>
                  <a:lnTo>
                    <a:pt x="78860" y="1195862"/>
                  </a:lnTo>
                  <a:cubicBezTo>
                    <a:pt x="57945" y="1195862"/>
                    <a:pt x="37887" y="1187553"/>
                    <a:pt x="23098" y="1172764"/>
                  </a:cubicBezTo>
                  <a:cubicBezTo>
                    <a:pt x="8308" y="1157975"/>
                    <a:pt x="0" y="1137916"/>
                    <a:pt x="0" y="1117001"/>
                  </a:cubicBezTo>
                  <a:lnTo>
                    <a:pt x="0" y="78860"/>
                  </a:lnTo>
                  <a:cubicBezTo>
                    <a:pt x="0" y="57945"/>
                    <a:pt x="8308" y="37887"/>
                    <a:pt x="23098" y="23098"/>
                  </a:cubicBezTo>
                  <a:cubicBezTo>
                    <a:pt x="37887" y="8308"/>
                    <a:pt x="57945" y="0"/>
                    <a:pt x="78860" y="0"/>
                  </a:cubicBezTo>
                  <a:close/>
                </a:path>
              </a:pathLst>
            </a:custGeom>
            <a:blipFill>
              <a:blip r:embed="rId4"/>
              <a:stretch>
                <a:fillRect t="-12077" b="-1207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6060070" y="1066800"/>
            <a:ext cx="10154341" cy="18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69"/>
              </a:lnSpc>
            </a:pPr>
            <a:r>
              <a:rPr lang="en-US" sz="6464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Ynyshir Room </a:t>
            </a:r>
          </a:p>
          <a:p>
            <a:pPr algn="l">
              <a:lnSpc>
                <a:spcPts val="7369"/>
              </a:lnSpc>
            </a:pPr>
            <a:r>
              <a:rPr lang="en-US" sz="6464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and Restaurant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9711" y="2721410"/>
            <a:ext cx="4936292" cy="2049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Ingredient-led cooking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Provenance-driven menus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Storytelling through food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033737" y="2046365"/>
            <a:ext cx="8225563" cy="7211935"/>
            <a:chOff x="0" y="0"/>
            <a:chExt cx="1274355" cy="111731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74355" cy="1117317"/>
            </a:xfrm>
            <a:custGeom>
              <a:avLst/>
              <a:gdLst/>
              <a:ahLst/>
              <a:cxnLst/>
              <a:rect l="l" t="t" r="r" b="b"/>
              <a:pathLst>
                <a:path w="1274355" h="1117317">
                  <a:moveTo>
                    <a:pt x="25412" y="0"/>
                  </a:moveTo>
                  <a:lnTo>
                    <a:pt x="1248942" y="0"/>
                  </a:lnTo>
                  <a:cubicBezTo>
                    <a:pt x="1255682" y="0"/>
                    <a:pt x="1262146" y="2677"/>
                    <a:pt x="1266912" y="7443"/>
                  </a:cubicBezTo>
                  <a:cubicBezTo>
                    <a:pt x="1271678" y="12209"/>
                    <a:pt x="1274355" y="18673"/>
                    <a:pt x="1274355" y="25412"/>
                  </a:cubicBezTo>
                  <a:lnTo>
                    <a:pt x="1274355" y="1091905"/>
                  </a:lnTo>
                  <a:cubicBezTo>
                    <a:pt x="1274355" y="1098645"/>
                    <a:pt x="1271678" y="1105109"/>
                    <a:pt x="1266912" y="1109874"/>
                  </a:cubicBezTo>
                  <a:cubicBezTo>
                    <a:pt x="1262146" y="1114640"/>
                    <a:pt x="1255682" y="1117317"/>
                    <a:pt x="1248942" y="1117317"/>
                  </a:cubicBezTo>
                  <a:lnTo>
                    <a:pt x="25412" y="1117317"/>
                  </a:lnTo>
                  <a:cubicBezTo>
                    <a:pt x="18673" y="1117317"/>
                    <a:pt x="12209" y="1114640"/>
                    <a:pt x="7443" y="1109874"/>
                  </a:cubicBezTo>
                  <a:cubicBezTo>
                    <a:pt x="2677" y="1105109"/>
                    <a:pt x="0" y="1098645"/>
                    <a:pt x="0" y="1091905"/>
                  </a:cubicBezTo>
                  <a:lnTo>
                    <a:pt x="0" y="25412"/>
                  </a:lnTo>
                  <a:cubicBezTo>
                    <a:pt x="0" y="18673"/>
                    <a:pt x="2677" y="12209"/>
                    <a:pt x="7443" y="7443"/>
                  </a:cubicBezTo>
                  <a:cubicBezTo>
                    <a:pt x="12209" y="2677"/>
                    <a:pt x="18673" y="0"/>
                    <a:pt x="25412" y="0"/>
                  </a:cubicBezTo>
                  <a:close/>
                </a:path>
              </a:pathLst>
            </a:custGeom>
            <a:blipFill>
              <a:blip r:embed="rId2"/>
              <a:stretch>
                <a:fillRect t="-29898" b="-2989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028700" y="3977640"/>
            <a:ext cx="6250407" cy="1165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L’Enclume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6271884" y="2706944"/>
            <a:ext cx="3877063" cy="3399296"/>
            <a:chOff x="0" y="0"/>
            <a:chExt cx="1274355" cy="111731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74355" cy="1117317"/>
            </a:xfrm>
            <a:custGeom>
              <a:avLst/>
              <a:gdLst/>
              <a:ahLst/>
              <a:cxnLst/>
              <a:rect l="l" t="t" r="r" b="b"/>
              <a:pathLst>
                <a:path w="1274355" h="1117317">
                  <a:moveTo>
                    <a:pt x="53915" y="0"/>
                  </a:moveTo>
                  <a:lnTo>
                    <a:pt x="1220440" y="0"/>
                  </a:lnTo>
                  <a:cubicBezTo>
                    <a:pt x="1234739" y="0"/>
                    <a:pt x="1248453" y="5680"/>
                    <a:pt x="1258564" y="15791"/>
                  </a:cubicBezTo>
                  <a:cubicBezTo>
                    <a:pt x="1268675" y="25902"/>
                    <a:pt x="1274355" y="39616"/>
                    <a:pt x="1274355" y="53915"/>
                  </a:cubicBezTo>
                  <a:lnTo>
                    <a:pt x="1274355" y="1063402"/>
                  </a:lnTo>
                  <a:cubicBezTo>
                    <a:pt x="1274355" y="1093179"/>
                    <a:pt x="1250216" y="1117317"/>
                    <a:pt x="1220440" y="1117317"/>
                  </a:cubicBezTo>
                  <a:lnTo>
                    <a:pt x="53915" y="1117317"/>
                  </a:lnTo>
                  <a:cubicBezTo>
                    <a:pt x="24139" y="1117317"/>
                    <a:pt x="0" y="1093179"/>
                    <a:pt x="0" y="1063402"/>
                  </a:cubicBezTo>
                  <a:lnTo>
                    <a:pt x="0" y="53915"/>
                  </a:lnTo>
                  <a:cubicBezTo>
                    <a:pt x="0" y="24139"/>
                    <a:pt x="24139" y="0"/>
                    <a:pt x="53915" y="0"/>
                  </a:cubicBezTo>
                  <a:close/>
                </a:path>
              </a:pathLst>
            </a:custGeom>
            <a:blipFill>
              <a:blip r:embed="rId3"/>
              <a:stretch>
                <a:fillRect t="-26036" b="-2603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885145" y="5013875"/>
            <a:ext cx="7325270" cy="2753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High culinary standards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Ingredient quality is critical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Technique cannot fix poor produce</a:t>
            </a:r>
          </a:p>
          <a:p>
            <a:pPr algn="just">
              <a:lnSpc>
                <a:spcPts val="5599"/>
              </a:lnSpc>
            </a:pPr>
            <a:endParaRPr lang="en-US" sz="2799" spc="-279">
              <a:solidFill>
                <a:srgbClr val="523E27"/>
              </a:solidFill>
              <a:latin typeface="TT Interphases"/>
              <a:ea typeface="TT Interphases"/>
              <a:cs typeface="TT Interphases"/>
              <a:sym typeface="TT Interphases"/>
            </a:endParaRPr>
          </a:p>
        </p:txBody>
      </p:sp>
      <p:grpSp>
        <p:nvGrpSpPr>
          <p:cNvPr id="8" name="Group 8"/>
          <p:cNvGrpSpPr/>
          <p:nvPr/>
        </p:nvGrpSpPr>
        <p:grpSpPr>
          <a:xfrm>
            <a:off x="7279107" y="6337707"/>
            <a:ext cx="4790455" cy="2632380"/>
            <a:chOff x="0" y="0"/>
            <a:chExt cx="2033315" cy="111731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033315" cy="1117317"/>
            </a:xfrm>
            <a:custGeom>
              <a:avLst/>
              <a:gdLst/>
              <a:ahLst/>
              <a:cxnLst/>
              <a:rect l="l" t="t" r="r" b="b"/>
              <a:pathLst>
                <a:path w="2033315" h="1117317">
                  <a:moveTo>
                    <a:pt x="43635" y="0"/>
                  </a:moveTo>
                  <a:lnTo>
                    <a:pt x="1989680" y="0"/>
                  </a:lnTo>
                  <a:cubicBezTo>
                    <a:pt x="2001253" y="0"/>
                    <a:pt x="2012352" y="4597"/>
                    <a:pt x="2020535" y="12780"/>
                  </a:cubicBezTo>
                  <a:cubicBezTo>
                    <a:pt x="2028718" y="20964"/>
                    <a:pt x="2033315" y="32062"/>
                    <a:pt x="2033315" y="43635"/>
                  </a:cubicBezTo>
                  <a:lnTo>
                    <a:pt x="2033315" y="1073682"/>
                  </a:lnTo>
                  <a:cubicBezTo>
                    <a:pt x="2033315" y="1085255"/>
                    <a:pt x="2028718" y="1096354"/>
                    <a:pt x="2020535" y="1104537"/>
                  </a:cubicBezTo>
                  <a:cubicBezTo>
                    <a:pt x="2012352" y="1112720"/>
                    <a:pt x="2001253" y="1117317"/>
                    <a:pt x="1989680" y="1117317"/>
                  </a:cubicBezTo>
                  <a:lnTo>
                    <a:pt x="43635" y="1117317"/>
                  </a:lnTo>
                  <a:cubicBezTo>
                    <a:pt x="32062" y="1117317"/>
                    <a:pt x="20964" y="1112720"/>
                    <a:pt x="12780" y="1104537"/>
                  </a:cubicBezTo>
                  <a:cubicBezTo>
                    <a:pt x="4597" y="1096354"/>
                    <a:pt x="0" y="1085255"/>
                    <a:pt x="0" y="1073682"/>
                  </a:cubicBezTo>
                  <a:lnTo>
                    <a:pt x="0" y="43635"/>
                  </a:lnTo>
                  <a:cubicBezTo>
                    <a:pt x="0" y="32062"/>
                    <a:pt x="4597" y="20964"/>
                    <a:pt x="12780" y="12780"/>
                  </a:cubicBezTo>
                  <a:cubicBezTo>
                    <a:pt x="20964" y="4597"/>
                    <a:pt x="32062" y="0"/>
                    <a:pt x="43635" y="0"/>
                  </a:cubicBezTo>
                  <a:close/>
                </a:path>
              </a:pathLst>
            </a:custGeom>
            <a:blipFill>
              <a:blip r:embed="rId4"/>
              <a:stretch>
                <a:fillRect l="-3479" r="-347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3146066"/>
            <a:ext cx="10307474" cy="4635278"/>
            <a:chOff x="0" y="0"/>
            <a:chExt cx="1596897" cy="71812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96897" cy="718126"/>
            </a:xfrm>
            <a:custGeom>
              <a:avLst/>
              <a:gdLst/>
              <a:ahLst/>
              <a:cxnLst/>
              <a:rect l="l" t="t" r="r" b="b"/>
              <a:pathLst>
                <a:path w="1596897" h="718126">
                  <a:moveTo>
                    <a:pt x="20280" y="0"/>
                  </a:moveTo>
                  <a:lnTo>
                    <a:pt x="1576618" y="0"/>
                  </a:lnTo>
                  <a:cubicBezTo>
                    <a:pt x="1581996" y="0"/>
                    <a:pt x="1587154" y="2137"/>
                    <a:pt x="1590958" y="5940"/>
                  </a:cubicBezTo>
                  <a:cubicBezTo>
                    <a:pt x="1594761" y="9743"/>
                    <a:pt x="1596897" y="14901"/>
                    <a:pt x="1596897" y="20280"/>
                  </a:cubicBezTo>
                  <a:lnTo>
                    <a:pt x="1596897" y="697846"/>
                  </a:lnTo>
                  <a:cubicBezTo>
                    <a:pt x="1596897" y="709046"/>
                    <a:pt x="1587818" y="718126"/>
                    <a:pt x="1576618" y="718126"/>
                  </a:cubicBezTo>
                  <a:lnTo>
                    <a:pt x="20280" y="718126"/>
                  </a:lnTo>
                  <a:cubicBezTo>
                    <a:pt x="14901" y="718126"/>
                    <a:pt x="9743" y="715989"/>
                    <a:pt x="5940" y="712186"/>
                  </a:cubicBezTo>
                  <a:cubicBezTo>
                    <a:pt x="2137" y="708383"/>
                    <a:pt x="0" y="703225"/>
                    <a:pt x="0" y="697846"/>
                  </a:cubicBezTo>
                  <a:lnTo>
                    <a:pt x="0" y="20280"/>
                  </a:lnTo>
                  <a:cubicBezTo>
                    <a:pt x="0" y="14901"/>
                    <a:pt x="2137" y="9743"/>
                    <a:pt x="5940" y="5940"/>
                  </a:cubicBezTo>
                  <a:cubicBezTo>
                    <a:pt x="9743" y="2137"/>
                    <a:pt x="14901" y="0"/>
                    <a:pt x="20280" y="0"/>
                  </a:cubicBezTo>
                  <a:close/>
                </a:path>
              </a:pathLst>
            </a:custGeom>
            <a:blipFill>
              <a:blip r:embed="rId2"/>
              <a:stretch>
                <a:fillRect t="-98246" b="-9824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054330" y="5312016"/>
            <a:ext cx="3877063" cy="3399296"/>
            <a:chOff x="0" y="0"/>
            <a:chExt cx="1274355" cy="111731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274355" cy="1117317"/>
            </a:xfrm>
            <a:custGeom>
              <a:avLst/>
              <a:gdLst/>
              <a:ahLst/>
              <a:cxnLst/>
              <a:rect l="l" t="t" r="r" b="b"/>
              <a:pathLst>
                <a:path w="1274355" h="1117317">
                  <a:moveTo>
                    <a:pt x="53915" y="0"/>
                  </a:moveTo>
                  <a:lnTo>
                    <a:pt x="1220440" y="0"/>
                  </a:lnTo>
                  <a:cubicBezTo>
                    <a:pt x="1234739" y="0"/>
                    <a:pt x="1248453" y="5680"/>
                    <a:pt x="1258564" y="15791"/>
                  </a:cubicBezTo>
                  <a:cubicBezTo>
                    <a:pt x="1268675" y="25902"/>
                    <a:pt x="1274355" y="39616"/>
                    <a:pt x="1274355" y="53915"/>
                  </a:cubicBezTo>
                  <a:lnTo>
                    <a:pt x="1274355" y="1063402"/>
                  </a:lnTo>
                  <a:cubicBezTo>
                    <a:pt x="1274355" y="1093179"/>
                    <a:pt x="1250216" y="1117317"/>
                    <a:pt x="1220440" y="1117317"/>
                  </a:cubicBezTo>
                  <a:lnTo>
                    <a:pt x="53915" y="1117317"/>
                  </a:lnTo>
                  <a:cubicBezTo>
                    <a:pt x="24139" y="1117317"/>
                    <a:pt x="0" y="1093179"/>
                    <a:pt x="0" y="1063402"/>
                  </a:cubicBezTo>
                  <a:lnTo>
                    <a:pt x="0" y="53915"/>
                  </a:lnTo>
                  <a:cubicBezTo>
                    <a:pt x="0" y="24139"/>
                    <a:pt x="24139" y="0"/>
                    <a:pt x="53915" y="0"/>
                  </a:cubicBezTo>
                  <a:close/>
                </a:path>
              </a:pathLst>
            </a:custGeom>
            <a:blipFill>
              <a:blip r:embed="rId3"/>
              <a:stretch>
                <a:fillRect t="-26036" b="-2603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8700" y="1216935"/>
            <a:ext cx="16230600" cy="1165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Our Farm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336174" y="3262871"/>
            <a:ext cx="5427057" cy="2049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Food at source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Seasonality in practice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Respect for producers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2163720"/>
            <a:ext cx="7507632" cy="639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by Simon Rogan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350296" y="1106390"/>
            <a:ext cx="2321967" cy="3003554"/>
            <a:chOff x="0" y="0"/>
            <a:chExt cx="726843" cy="940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6843" cy="940200"/>
            </a:xfrm>
            <a:custGeom>
              <a:avLst/>
              <a:gdLst/>
              <a:ahLst/>
              <a:cxnLst/>
              <a:rect l="l" t="t" r="r" b="b"/>
              <a:pathLst>
                <a:path w="726843" h="940200">
                  <a:moveTo>
                    <a:pt x="90024" y="0"/>
                  </a:moveTo>
                  <a:lnTo>
                    <a:pt x="636819" y="0"/>
                  </a:lnTo>
                  <a:cubicBezTo>
                    <a:pt x="660695" y="0"/>
                    <a:pt x="683593" y="9485"/>
                    <a:pt x="700476" y="26367"/>
                  </a:cubicBezTo>
                  <a:cubicBezTo>
                    <a:pt x="717358" y="43250"/>
                    <a:pt x="726843" y="66148"/>
                    <a:pt x="726843" y="90024"/>
                  </a:cubicBezTo>
                  <a:lnTo>
                    <a:pt x="726843" y="850176"/>
                  </a:lnTo>
                  <a:cubicBezTo>
                    <a:pt x="726843" y="899895"/>
                    <a:pt x="686538" y="940200"/>
                    <a:pt x="636819" y="940200"/>
                  </a:cubicBezTo>
                  <a:lnTo>
                    <a:pt x="90024" y="940200"/>
                  </a:lnTo>
                  <a:cubicBezTo>
                    <a:pt x="66148" y="940200"/>
                    <a:pt x="43250" y="930715"/>
                    <a:pt x="26367" y="913832"/>
                  </a:cubicBezTo>
                  <a:cubicBezTo>
                    <a:pt x="9485" y="896950"/>
                    <a:pt x="0" y="874052"/>
                    <a:pt x="0" y="850176"/>
                  </a:cubicBezTo>
                  <a:lnTo>
                    <a:pt x="0" y="90024"/>
                  </a:lnTo>
                  <a:cubicBezTo>
                    <a:pt x="0" y="40305"/>
                    <a:pt x="40305" y="0"/>
                    <a:pt x="90024" y="0"/>
                  </a:cubicBezTo>
                  <a:close/>
                </a:path>
              </a:pathLst>
            </a:custGeom>
            <a:blipFill>
              <a:blip r:embed="rId2"/>
              <a:stretch>
                <a:fillRect t="-1538" b="-153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167746" y="4660604"/>
            <a:ext cx="8505779" cy="3926451"/>
            <a:chOff x="0" y="0"/>
            <a:chExt cx="1815765" cy="83819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15765" cy="838196"/>
            </a:xfrm>
            <a:custGeom>
              <a:avLst/>
              <a:gdLst/>
              <a:ahLst/>
              <a:cxnLst/>
              <a:rect l="l" t="t" r="r" b="b"/>
              <a:pathLst>
                <a:path w="1815765" h="838196">
                  <a:moveTo>
                    <a:pt x="24575" y="0"/>
                  </a:moveTo>
                  <a:lnTo>
                    <a:pt x="1791190" y="0"/>
                  </a:lnTo>
                  <a:cubicBezTo>
                    <a:pt x="1804762" y="0"/>
                    <a:pt x="1815765" y="11003"/>
                    <a:pt x="1815765" y="24575"/>
                  </a:cubicBezTo>
                  <a:lnTo>
                    <a:pt x="1815765" y="813621"/>
                  </a:lnTo>
                  <a:cubicBezTo>
                    <a:pt x="1815765" y="820139"/>
                    <a:pt x="1813176" y="826390"/>
                    <a:pt x="1808567" y="830998"/>
                  </a:cubicBezTo>
                  <a:cubicBezTo>
                    <a:pt x="1803958" y="835607"/>
                    <a:pt x="1797708" y="838196"/>
                    <a:pt x="1791190" y="838196"/>
                  </a:cubicBezTo>
                  <a:lnTo>
                    <a:pt x="24575" y="838196"/>
                  </a:lnTo>
                  <a:cubicBezTo>
                    <a:pt x="18058" y="838196"/>
                    <a:pt x="11807" y="835607"/>
                    <a:pt x="7198" y="830998"/>
                  </a:cubicBezTo>
                  <a:cubicBezTo>
                    <a:pt x="2589" y="826390"/>
                    <a:pt x="0" y="820139"/>
                    <a:pt x="0" y="813621"/>
                  </a:cubicBezTo>
                  <a:lnTo>
                    <a:pt x="0" y="24575"/>
                  </a:lnTo>
                  <a:cubicBezTo>
                    <a:pt x="0" y="18058"/>
                    <a:pt x="2589" y="11807"/>
                    <a:pt x="7198" y="7198"/>
                  </a:cubicBezTo>
                  <a:cubicBezTo>
                    <a:pt x="11807" y="2589"/>
                    <a:pt x="18058" y="0"/>
                    <a:pt x="24575" y="0"/>
                  </a:cubicBezTo>
                  <a:close/>
                </a:path>
              </a:pathLst>
            </a:custGeom>
            <a:blipFill>
              <a:blip r:embed="rId3"/>
              <a:stretch>
                <a:fillRect t="-1195" b="-4367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190129" y="1028700"/>
            <a:ext cx="2321967" cy="3081245"/>
            <a:chOff x="0" y="0"/>
            <a:chExt cx="726843" cy="96451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26843" cy="964519"/>
            </a:xfrm>
            <a:custGeom>
              <a:avLst/>
              <a:gdLst/>
              <a:ahLst/>
              <a:cxnLst/>
              <a:rect l="l" t="t" r="r" b="b"/>
              <a:pathLst>
                <a:path w="726843" h="964519">
                  <a:moveTo>
                    <a:pt x="90024" y="0"/>
                  </a:moveTo>
                  <a:lnTo>
                    <a:pt x="636819" y="0"/>
                  </a:lnTo>
                  <a:cubicBezTo>
                    <a:pt x="660695" y="0"/>
                    <a:pt x="683593" y="9485"/>
                    <a:pt x="700476" y="26367"/>
                  </a:cubicBezTo>
                  <a:cubicBezTo>
                    <a:pt x="717358" y="43250"/>
                    <a:pt x="726843" y="66148"/>
                    <a:pt x="726843" y="90024"/>
                  </a:cubicBezTo>
                  <a:lnTo>
                    <a:pt x="726843" y="874495"/>
                  </a:lnTo>
                  <a:cubicBezTo>
                    <a:pt x="726843" y="924214"/>
                    <a:pt x="686538" y="964519"/>
                    <a:pt x="636819" y="964519"/>
                  </a:cubicBezTo>
                  <a:lnTo>
                    <a:pt x="90024" y="964519"/>
                  </a:lnTo>
                  <a:cubicBezTo>
                    <a:pt x="40305" y="964519"/>
                    <a:pt x="0" y="924214"/>
                    <a:pt x="0" y="874495"/>
                  </a:cubicBezTo>
                  <a:lnTo>
                    <a:pt x="0" y="90024"/>
                  </a:lnTo>
                  <a:cubicBezTo>
                    <a:pt x="0" y="40305"/>
                    <a:pt x="40305" y="0"/>
                    <a:pt x="90024" y="0"/>
                  </a:cubicBezTo>
                  <a:close/>
                </a:path>
              </a:pathLst>
            </a:custGeom>
            <a:blipFill>
              <a:blip r:embed="rId4"/>
              <a:stretch>
                <a:fillRect l="-77059" r="-2174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1028700"/>
            <a:ext cx="2321967" cy="3081245"/>
            <a:chOff x="0" y="0"/>
            <a:chExt cx="726843" cy="9645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26843" cy="964519"/>
            </a:xfrm>
            <a:custGeom>
              <a:avLst/>
              <a:gdLst/>
              <a:ahLst/>
              <a:cxnLst/>
              <a:rect l="l" t="t" r="r" b="b"/>
              <a:pathLst>
                <a:path w="726843" h="964519">
                  <a:moveTo>
                    <a:pt x="90024" y="0"/>
                  </a:moveTo>
                  <a:lnTo>
                    <a:pt x="636819" y="0"/>
                  </a:lnTo>
                  <a:cubicBezTo>
                    <a:pt x="660695" y="0"/>
                    <a:pt x="683593" y="9485"/>
                    <a:pt x="700476" y="26367"/>
                  </a:cubicBezTo>
                  <a:cubicBezTo>
                    <a:pt x="717358" y="43250"/>
                    <a:pt x="726843" y="66148"/>
                    <a:pt x="726843" y="90024"/>
                  </a:cubicBezTo>
                  <a:lnTo>
                    <a:pt x="726843" y="874495"/>
                  </a:lnTo>
                  <a:cubicBezTo>
                    <a:pt x="726843" y="924214"/>
                    <a:pt x="686538" y="964519"/>
                    <a:pt x="636819" y="964519"/>
                  </a:cubicBezTo>
                  <a:lnTo>
                    <a:pt x="90024" y="964519"/>
                  </a:lnTo>
                  <a:cubicBezTo>
                    <a:pt x="40305" y="964519"/>
                    <a:pt x="0" y="924214"/>
                    <a:pt x="0" y="874495"/>
                  </a:cubicBezTo>
                  <a:lnTo>
                    <a:pt x="0" y="90024"/>
                  </a:lnTo>
                  <a:cubicBezTo>
                    <a:pt x="0" y="40305"/>
                    <a:pt x="40305" y="0"/>
                    <a:pt x="90024" y="0"/>
                  </a:cubicBezTo>
                  <a:close/>
                </a:path>
              </a:pathLst>
            </a:custGeom>
            <a:blipFill>
              <a:blip r:embed="rId5"/>
              <a:stretch>
                <a:fillRect l="-38466" r="-3846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0074933" y="4924425"/>
            <a:ext cx="7022018" cy="2753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Local sourcing matters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Quality of raw  materials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Identity of place</a:t>
            </a:r>
          </a:p>
          <a:p>
            <a:pPr algn="just">
              <a:lnSpc>
                <a:spcPts val="5599"/>
              </a:lnSpc>
            </a:pPr>
            <a:endParaRPr lang="en-US" sz="2799" spc="-279">
              <a:solidFill>
                <a:srgbClr val="523E27"/>
              </a:solidFill>
              <a:latin typeface="TT Interphases"/>
              <a:ea typeface="TT Interphases"/>
              <a:cs typeface="TT Interphases"/>
              <a:sym typeface="TT Interphases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0074933" y="2944084"/>
            <a:ext cx="7022018" cy="1165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Local Producers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50296" y="3890870"/>
            <a:ext cx="2481858" cy="639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Llaeth Beynon Dairy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34146" y="3890870"/>
            <a:ext cx="1793825" cy="639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Atlantic Oyster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1992" y="3890870"/>
            <a:ext cx="2321868" cy="639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Penderyn Distilllery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033737" y="2046365"/>
            <a:ext cx="8225563" cy="7211935"/>
            <a:chOff x="0" y="0"/>
            <a:chExt cx="1274355" cy="111731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74355" cy="1117317"/>
            </a:xfrm>
            <a:custGeom>
              <a:avLst/>
              <a:gdLst/>
              <a:ahLst/>
              <a:cxnLst/>
              <a:rect l="l" t="t" r="r" b="b"/>
              <a:pathLst>
                <a:path w="1274355" h="1117317">
                  <a:moveTo>
                    <a:pt x="25412" y="0"/>
                  </a:moveTo>
                  <a:lnTo>
                    <a:pt x="1248942" y="0"/>
                  </a:lnTo>
                  <a:cubicBezTo>
                    <a:pt x="1255682" y="0"/>
                    <a:pt x="1262146" y="2677"/>
                    <a:pt x="1266912" y="7443"/>
                  </a:cubicBezTo>
                  <a:cubicBezTo>
                    <a:pt x="1271678" y="12209"/>
                    <a:pt x="1274355" y="18673"/>
                    <a:pt x="1274355" y="25412"/>
                  </a:cubicBezTo>
                  <a:lnTo>
                    <a:pt x="1274355" y="1091905"/>
                  </a:lnTo>
                  <a:cubicBezTo>
                    <a:pt x="1274355" y="1098645"/>
                    <a:pt x="1271678" y="1105109"/>
                    <a:pt x="1266912" y="1109874"/>
                  </a:cubicBezTo>
                  <a:cubicBezTo>
                    <a:pt x="1262146" y="1114640"/>
                    <a:pt x="1255682" y="1117317"/>
                    <a:pt x="1248942" y="1117317"/>
                  </a:cubicBezTo>
                  <a:lnTo>
                    <a:pt x="25412" y="1117317"/>
                  </a:lnTo>
                  <a:cubicBezTo>
                    <a:pt x="18673" y="1117317"/>
                    <a:pt x="12209" y="1114640"/>
                    <a:pt x="7443" y="1109874"/>
                  </a:cubicBezTo>
                  <a:cubicBezTo>
                    <a:pt x="2677" y="1105109"/>
                    <a:pt x="0" y="1098645"/>
                    <a:pt x="0" y="1091905"/>
                  </a:cubicBezTo>
                  <a:lnTo>
                    <a:pt x="0" y="25412"/>
                  </a:lnTo>
                  <a:cubicBezTo>
                    <a:pt x="0" y="18673"/>
                    <a:pt x="2677" y="12209"/>
                    <a:pt x="7443" y="7443"/>
                  </a:cubicBezTo>
                  <a:cubicBezTo>
                    <a:pt x="12209" y="2677"/>
                    <a:pt x="18673" y="0"/>
                    <a:pt x="25412" y="0"/>
                  </a:cubicBezTo>
                  <a:close/>
                </a:path>
              </a:pathLst>
            </a:custGeom>
            <a:blipFill>
              <a:blip r:embed="rId2"/>
              <a:stretch>
                <a:fillRect t="-1894" b="-189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295128" y="3059944"/>
            <a:ext cx="7049690" cy="1165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Trends in Wales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57338" y="4006729"/>
            <a:ext cx="7325270" cy="2753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Seasonal menus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Sustainability</a:t>
            </a:r>
          </a:p>
          <a:p>
            <a:pPr marL="604519" lvl="1" indent="-302260" algn="just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Local sourcing</a:t>
            </a:r>
          </a:p>
          <a:p>
            <a:pPr algn="just">
              <a:lnSpc>
                <a:spcPts val="5599"/>
              </a:lnSpc>
            </a:pPr>
            <a:endParaRPr lang="en-US" sz="2799" spc="-279">
              <a:solidFill>
                <a:srgbClr val="523E27"/>
              </a:solidFill>
              <a:latin typeface="TT Interphases"/>
              <a:ea typeface="TT Interphases"/>
              <a:cs typeface="TT Interphases"/>
              <a:sym typeface="TT Interphase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02349" y="2371190"/>
            <a:ext cx="4110707" cy="6887110"/>
            <a:chOff x="0" y="0"/>
            <a:chExt cx="636856" cy="10669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6856" cy="1066994"/>
            </a:xfrm>
            <a:custGeom>
              <a:avLst/>
              <a:gdLst/>
              <a:ahLst/>
              <a:cxnLst/>
              <a:rect l="l" t="t" r="r" b="b"/>
              <a:pathLst>
                <a:path w="636856" h="1066994">
                  <a:moveTo>
                    <a:pt x="50851" y="0"/>
                  </a:moveTo>
                  <a:lnTo>
                    <a:pt x="586006" y="0"/>
                  </a:lnTo>
                  <a:cubicBezTo>
                    <a:pt x="599492" y="0"/>
                    <a:pt x="612426" y="5357"/>
                    <a:pt x="621962" y="14894"/>
                  </a:cubicBezTo>
                  <a:cubicBezTo>
                    <a:pt x="631499" y="24430"/>
                    <a:pt x="636856" y="37364"/>
                    <a:pt x="636856" y="50851"/>
                  </a:cubicBezTo>
                  <a:lnTo>
                    <a:pt x="636856" y="1016143"/>
                  </a:lnTo>
                  <a:cubicBezTo>
                    <a:pt x="636856" y="1029629"/>
                    <a:pt x="631499" y="1042563"/>
                    <a:pt x="621962" y="1052100"/>
                  </a:cubicBezTo>
                  <a:cubicBezTo>
                    <a:pt x="612426" y="1061636"/>
                    <a:pt x="599492" y="1066994"/>
                    <a:pt x="586006" y="1066994"/>
                  </a:cubicBezTo>
                  <a:lnTo>
                    <a:pt x="50851" y="1066994"/>
                  </a:lnTo>
                  <a:cubicBezTo>
                    <a:pt x="37364" y="1066994"/>
                    <a:pt x="24430" y="1061636"/>
                    <a:pt x="14894" y="1052100"/>
                  </a:cubicBezTo>
                  <a:cubicBezTo>
                    <a:pt x="5357" y="1042563"/>
                    <a:pt x="0" y="1029629"/>
                    <a:pt x="0" y="1016143"/>
                  </a:cubicBezTo>
                  <a:lnTo>
                    <a:pt x="0" y="50851"/>
                  </a:lnTo>
                  <a:cubicBezTo>
                    <a:pt x="0" y="37364"/>
                    <a:pt x="5357" y="24430"/>
                    <a:pt x="14894" y="14894"/>
                  </a:cubicBezTo>
                  <a:cubicBezTo>
                    <a:pt x="24430" y="5357"/>
                    <a:pt x="37364" y="0"/>
                    <a:pt x="50851" y="0"/>
                  </a:cubicBezTo>
                  <a:close/>
                </a:path>
              </a:pathLst>
            </a:custGeom>
            <a:blipFill>
              <a:blip r:embed="rId2"/>
              <a:stretch>
                <a:fillRect l="-12827" r="-1282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2660142" y="2371190"/>
            <a:ext cx="4110707" cy="6887110"/>
            <a:chOff x="0" y="0"/>
            <a:chExt cx="636856" cy="10669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36856" cy="1066994"/>
            </a:xfrm>
            <a:custGeom>
              <a:avLst/>
              <a:gdLst/>
              <a:ahLst/>
              <a:cxnLst/>
              <a:rect l="l" t="t" r="r" b="b"/>
              <a:pathLst>
                <a:path w="636856" h="1066994">
                  <a:moveTo>
                    <a:pt x="50851" y="0"/>
                  </a:moveTo>
                  <a:lnTo>
                    <a:pt x="586006" y="0"/>
                  </a:lnTo>
                  <a:cubicBezTo>
                    <a:pt x="599492" y="0"/>
                    <a:pt x="612426" y="5357"/>
                    <a:pt x="621962" y="14894"/>
                  </a:cubicBezTo>
                  <a:cubicBezTo>
                    <a:pt x="631499" y="24430"/>
                    <a:pt x="636856" y="37364"/>
                    <a:pt x="636856" y="50851"/>
                  </a:cubicBezTo>
                  <a:lnTo>
                    <a:pt x="636856" y="1016143"/>
                  </a:lnTo>
                  <a:cubicBezTo>
                    <a:pt x="636856" y="1029629"/>
                    <a:pt x="631499" y="1042563"/>
                    <a:pt x="621962" y="1052100"/>
                  </a:cubicBezTo>
                  <a:cubicBezTo>
                    <a:pt x="612426" y="1061636"/>
                    <a:pt x="599492" y="1066994"/>
                    <a:pt x="586006" y="1066994"/>
                  </a:cubicBezTo>
                  <a:lnTo>
                    <a:pt x="50851" y="1066994"/>
                  </a:lnTo>
                  <a:cubicBezTo>
                    <a:pt x="37364" y="1066994"/>
                    <a:pt x="24430" y="1061636"/>
                    <a:pt x="14894" y="1052100"/>
                  </a:cubicBezTo>
                  <a:cubicBezTo>
                    <a:pt x="5357" y="1042563"/>
                    <a:pt x="0" y="1029629"/>
                    <a:pt x="0" y="1016143"/>
                  </a:cubicBezTo>
                  <a:lnTo>
                    <a:pt x="0" y="50851"/>
                  </a:lnTo>
                  <a:cubicBezTo>
                    <a:pt x="0" y="37364"/>
                    <a:pt x="5357" y="24430"/>
                    <a:pt x="14894" y="14894"/>
                  </a:cubicBezTo>
                  <a:cubicBezTo>
                    <a:pt x="24430" y="5357"/>
                    <a:pt x="37364" y="0"/>
                    <a:pt x="50851" y="0"/>
                  </a:cubicBezTo>
                  <a:close/>
                </a:path>
              </a:pathLst>
            </a:custGeom>
            <a:blipFill>
              <a:blip r:embed="rId3"/>
              <a:stretch>
                <a:fillRect l="-5897" r="-589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742900" y="2952011"/>
            <a:ext cx="6524105" cy="2318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Industry Challenges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24488" y="5051322"/>
            <a:ext cx="6524105" cy="2753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Seasonality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Availability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Cost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Consumer behaviour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70327" y="3245932"/>
            <a:ext cx="5184633" cy="5011347"/>
            <a:chOff x="0" y="0"/>
            <a:chExt cx="1062264" cy="10267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40318" y="0"/>
                  </a:moveTo>
                  <a:lnTo>
                    <a:pt x="1021946" y="0"/>
                  </a:lnTo>
                  <a:cubicBezTo>
                    <a:pt x="1032639" y="0"/>
                    <a:pt x="1042894" y="4248"/>
                    <a:pt x="1050455" y="11809"/>
                  </a:cubicBezTo>
                  <a:cubicBezTo>
                    <a:pt x="1058016" y="19370"/>
                    <a:pt x="1062264" y="29625"/>
                    <a:pt x="1062264" y="40318"/>
                  </a:cubicBezTo>
                  <a:lnTo>
                    <a:pt x="1062264" y="986442"/>
                  </a:lnTo>
                  <a:cubicBezTo>
                    <a:pt x="1062264" y="1008709"/>
                    <a:pt x="1044213" y="1026760"/>
                    <a:pt x="1021946" y="1026760"/>
                  </a:cubicBezTo>
                  <a:lnTo>
                    <a:pt x="40318" y="1026760"/>
                  </a:lnTo>
                  <a:cubicBezTo>
                    <a:pt x="18051" y="1026760"/>
                    <a:pt x="0" y="1008709"/>
                    <a:pt x="0" y="986442"/>
                  </a:cubicBezTo>
                  <a:lnTo>
                    <a:pt x="0" y="40318"/>
                  </a:lnTo>
                  <a:cubicBezTo>
                    <a:pt x="0" y="18051"/>
                    <a:pt x="18051" y="0"/>
                    <a:pt x="40318" y="0"/>
                  </a:cubicBezTo>
                  <a:close/>
                </a:path>
              </a:pathLst>
            </a:custGeom>
            <a:blipFill>
              <a:blip r:embed="rId2"/>
              <a:stretch>
                <a:fillRect l="-606" r="-60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71250" y="6343790"/>
            <a:ext cx="3015290" cy="2914510"/>
            <a:chOff x="0" y="0"/>
            <a:chExt cx="1062264" cy="102676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69324" y="0"/>
                  </a:moveTo>
                  <a:lnTo>
                    <a:pt x="992940" y="0"/>
                  </a:lnTo>
                  <a:cubicBezTo>
                    <a:pt x="1011325" y="0"/>
                    <a:pt x="1028958" y="7304"/>
                    <a:pt x="1041959" y="20305"/>
                  </a:cubicBezTo>
                  <a:cubicBezTo>
                    <a:pt x="1054960" y="33305"/>
                    <a:pt x="1062264" y="50938"/>
                    <a:pt x="1062264" y="69324"/>
                  </a:cubicBezTo>
                  <a:lnTo>
                    <a:pt x="1062264" y="957436"/>
                  </a:lnTo>
                  <a:cubicBezTo>
                    <a:pt x="1062264" y="975821"/>
                    <a:pt x="1054960" y="993454"/>
                    <a:pt x="1041959" y="1006455"/>
                  </a:cubicBezTo>
                  <a:cubicBezTo>
                    <a:pt x="1028958" y="1019456"/>
                    <a:pt x="1011325" y="1026760"/>
                    <a:pt x="992940" y="1026760"/>
                  </a:cubicBezTo>
                  <a:lnTo>
                    <a:pt x="69324" y="1026760"/>
                  </a:lnTo>
                  <a:cubicBezTo>
                    <a:pt x="31037" y="1026760"/>
                    <a:pt x="0" y="995722"/>
                    <a:pt x="0" y="957436"/>
                  </a:cubicBezTo>
                  <a:lnTo>
                    <a:pt x="0" y="69324"/>
                  </a:lnTo>
                  <a:cubicBezTo>
                    <a:pt x="0" y="31037"/>
                    <a:pt x="31037" y="0"/>
                    <a:pt x="69324" y="0"/>
                  </a:cubicBezTo>
                  <a:close/>
                </a:path>
              </a:pathLst>
            </a:custGeom>
            <a:blipFill>
              <a:blip r:embed="rId3"/>
              <a:stretch>
                <a:fillRect t="-4024" b="-402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370971" y="1028700"/>
            <a:ext cx="3157869" cy="3052324"/>
            <a:chOff x="0" y="0"/>
            <a:chExt cx="1062264" cy="102676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66194" y="0"/>
                  </a:moveTo>
                  <a:lnTo>
                    <a:pt x="996070" y="0"/>
                  </a:lnTo>
                  <a:cubicBezTo>
                    <a:pt x="1013625" y="0"/>
                    <a:pt x="1030462" y="6974"/>
                    <a:pt x="1042876" y="19388"/>
                  </a:cubicBezTo>
                  <a:cubicBezTo>
                    <a:pt x="1055290" y="31802"/>
                    <a:pt x="1062264" y="48638"/>
                    <a:pt x="1062264" y="66194"/>
                  </a:cubicBezTo>
                  <a:lnTo>
                    <a:pt x="1062264" y="960566"/>
                  </a:lnTo>
                  <a:cubicBezTo>
                    <a:pt x="1062264" y="978121"/>
                    <a:pt x="1055290" y="994958"/>
                    <a:pt x="1042876" y="1007372"/>
                  </a:cubicBezTo>
                  <a:cubicBezTo>
                    <a:pt x="1030462" y="1019786"/>
                    <a:pt x="1013625" y="1026760"/>
                    <a:pt x="996070" y="1026760"/>
                  </a:cubicBezTo>
                  <a:lnTo>
                    <a:pt x="66194" y="1026760"/>
                  </a:lnTo>
                  <a:cubicBezTo>
                    <a:pt x="29636" y="1026760"/>
                    <a:pt x="0" y="997123"/>
                    <a:pt x="0" y="960566"/>
                  </a:cubicBezTo>
                  <a:lnTo>
                    <a:pt x="0" y="66194"/>
                  </a:lnTo>
                  <a:cubicBezTo>
                    <a:pt x="0" y="48638"/>
                    <a:pt x="6974" y="31802"/>
                    <a:pt x="19388" y="19388"/>
                  </a:cubicBezTo>
                  <a:cubicBezTo>
                    <a:pt x="31802" y="6974"/>
                    <a:pt x="48638" y="0"/>
                    <a:pt x="66194" y="0"/>
                  </a:cubicBezTo>
                  <a:close/>
                </a:path>
              </a:pathLst>
            </a:custGeom>
            <a:blipFill>
              <a:blip r:embed="rId4"/>
              <a:stretch>
                <a:fillRect t="-6303" b="-630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06285" y="1028700"/>
            <a:ext cx="3157869" cy="3052324"/>
            <a:chOff x="0" y="0"/>
            <a:chExt cx="1062264" cy="102676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66194" y="0"/>
                  </a:moveTo>
                  <a:lnTo>
                    <a:pt x="996070" y="0"/>
                  </a:lnTo>
                  <a:cubicBezTo>
                    <a:pt x="1013625" y="0"/>
                    <a:pt x="1030462" y="6974"/>
                    <a:pt x="1042876" y="19388"/>
                  </a:cubicBezTo>
                  <a:cubicBezTo>
                    <a:pt x="1055290" y="31802"/>
                    <a:pt x="1062264" y="48638"/>
                    <a:pt x="1062264" y="66194"/>
                  </a:cubicBezTo>
                  <a:lnTo>
                    <a:pt x="1062264" y="960566"/>
                  </a:lnTo>
                  <a:cubicBezTo>
                    <a:pt x="1062264" y="978121"/>
                    <a:pt x="1055290" y="994958"/>
                    <a:pt x="1042876" y="1007372"/>
                  </a:cubicBezTo>
                  <a:cubicBezTo>
                    <a:pt x="1030462" y="1019786"/>
                    <a:pt x="1013625" y="1026760"/>
                    <a:pt x="996070" y="1026760"/>
                  </a:cubicBezTo>
                  <a:lnTo>
                    <a:pt x="66194" y="1026760"/>
                  </a:lnTo>
                  <a:cubicBezTo>
                    <a:pt x="29636" y="1026760"/>
                    <a:pt x="0" y="997123"/>
                    <a:pt x="0" y="960566"/>
                  </a:cubicBezTo>
                  <a:lnTo>
                    <a:pt x="0" y="66194"/>
                  </a:lnTo>
                  <a:cubicBezTo>
                    <a:pt x="0" y="48638"/>
                    <a:pt x="6974" y="31802"/>
                    <a:pt x="19388" y="19388"/>
                  </a:cubicBezTo>
                  <a:cubicBezTo>
                    <a:pt x="31802" y="6974"/>
                    <a:pt x="48638" y="0"/>
                    <a:pt x="66194" y="0"/>
                  </a:cubicBezTo>
                  <a:close/>
                </a:path>
              </a:pathLst>
            </a:custGeom>
            <a:blipFill>
              <a:blip r:embed="rId5"/>
              <a:stretch>
                <a:fillRect l="-7878" r="-787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406285" y="6343790"/>
            <a:ext cx="3015290" cy="2914510"/>
            <a:chOff x="0" y="0"/>
            <a:chExt cx="1062264" cy="102676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69324" y="0"/>
                  </a:moveTo>
                  <a:lnTo>
                    <a:pt x="992940" y="0"/>
                  </a:lnTo>
                  <a:cubicBezTo>
                    <a:pt x="1011325" y="0"/>
                    <a:pt x="1028958" y="7304"/>
                    <a:pt x="1041959" y="20305"/>
                  </a:cubicBezTo>
                  <a:cubicBezTo>
                    <a:pt x="1054960" y="33305"/>
                    <a:pt x="1062264" y="50938"/>
                    <a:pt x="1062264" y="69324"/>
                  </a:cubicBezTo>
                  <a:lnTo>
                    <a:pt x="1062264" y="957436"/>
                  </a:lnTo>
                  <a:cubicBezTo>
                    <a:pt x="1062264" y="975821"/>
                    <a:pt x="1054960" y="993454"/>
                    <a:pt x="1041959" y="1006455"/>
                  </a:cubicBezTo>
                  <a:cubicBezTo>
                    <a:pt x="1028958" y="1019456"/>
                    <a:pt x="1011325" y="1026760"/>
                    <a:pt x="992940" y="1026760"/>
                  </a:cubicBezTo>
                  <a:lnTo>
                    <a:pt x="69324" y="1026760"/>
                  </a:lnTo>
                  <a:cubicBezTo>
                    <a:pt x="31037" y="1026760"/>
                    <a:pt x="0" y="995722"/>
                    <a:pt x="0" y="957436"/>
                  </a:cubicBezTo>
                  <a:lnTo>
                    <a:pt x="0" y="69324"/>
                  </a:lnTo>
                  <a:cubicBezTo>
                    <a:pt x="0" y="31037"/>
                    <a:pt x="31037" y="0"/>
                    <a:pt x="69324" y="0"/>
                  </a:cubicBezTo>
                  <a:close/>
                </a:path>
              </a:pathLst>
            </a:custGeom>
            <a:blipFill>
              <a:blip r:embed="rId6"/>
              <a:stretch>
                <a:fillRect t="-5325" b="-532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9686540" y="895147"/>
            <a:ext cx="6203086" cy="18627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27"/>
              </a:lnSpc>
            </a:pPr>
            <a:r>
              <a:rPr lang="en-US" sz="6427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Opportunities from University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686540" y="2627659"/>
            <a:ext cx="5477260" cy="42155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 dirty="0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Cooking demonstrations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 dirty="0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Guest lectures from industry  experts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 dirty="0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Work placements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 dirty="0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Workshops and skills training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 dirty="0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Networking events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 dirty="0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Competitions and events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880109" y="1829794"/>
            <a:ext cx="6856579" cy="6627412"/>
            <a:chOff x="0" y="0"/>
            <a:chExt cx="1062264" cy="10267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30486" y="0"/>
                  </a:moveTo>
                  <a:lnTo>
                    <a:pt x="1031777" y="0"/>
                  </a:lnTo>
                  <a:cubicBezTo>
                    <a:pt x="1039863" y="0"/>
                    <a:pt x="1047617" y="3212"/>
                    <a:pt x="1053334" y="8929"/>
                  </a:cubicBezTo>
                  <a:cubicBezTo>
                    <a:pt x="1059052" y="14647"/>
                    <a:pt x="1062264" y="22401"/>
                    <a:pt x="1062264" y="30486"/>
                  </a:cubicBezTo>
                  <a:lnTo>
                    <a:pt x="1062264" y="996273"/>
                  </a:lnTo>
                  <a:cubicBezTo>
                    <a:pt x="1062264" y="1004359"/>
                    <a:pt x="1059052" y="1012113"/>
                    <a:pt x="1053334" y="1017830"/>
                  </a:cubicBezTo>
                  <a:cubicBezTo>
                    <a:pt x="1047617" y="1023548"/>
                    <a:pt x="1039863" y="1026760"/>
                    <a:pt x="1031777" y="1026760"/>
                  </a:cubicBezTo>
                  <a:lnTo>
                    <a:pt x="30486" y="1026760"/>
                  </a:lnTo>
                  <a:cubicBezTo>
                    <a:pt x="22401" y="1026760"/>
                    <a:pt x="14647" y="1023548"/>
                    <a:pt x="8929" y="1017830"/>
                  </a:cubicBezTo>
                  <a:cubicBezTo>
                    <a:pt x="3212" y="1012113"/>
                    <a:pt x="0" y="1004359"/>
                    <a:pt x="0" y="996273"/>
                  </a:cubicBezTo>
                  <a:lnTo>
                    <a:pt x="0" y="30486"/>
                  </a:lnTo>
                  <a:cubicBezTo>
                    <a:pt x="0" y="22401"/>
                    <a:pt x="3212" y="14647"/>
                    <a:pt x="8929" y="8929"/>
                  </a:cubicBezTo>
                  <a:cubicBezTo>
                    <a:pt x="14647" y="3212"/>
                    <a:pt x="22401" y="0"/>
                    <a:pt x="30486" y="0"/>
                  </a:cubicBezTo>
                  <a:close/>
                </a:path>
              </a:pathLst>
            </a:custGeom>
            <a:blipFill>
              <a:blip r:embed="rId2"/>
              <a:stretch>
                <a:fillRect t="-17408" b="-2053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7733082" y="5884677"/>
            <a:ext cx="3321832" cy="3210806"/>
            <a:chOff x="0" y="0"/>
            <a:chExt cx="1062264" cy="102676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62927" y="0"/>
                  </a:moveTo>
                  <a:lnTo>
                    <a:pt x="999337" y="0"/>
                  </a:lnTo>
                  <a:cubicBezTo>
                    <a:pt x="1016026" y="0"/>
                    <a:pt x="1032032" y="6630"/>
                    <a:pt x="1043833" y="18431"/>
                  </a:cubicBezTo>
                  <a:cubicBezTo>
                    <a:pt x="1055634" y="30232"/>
                    <a:pt x="1062264" y="46237"/>
                    <a:pt x="1062264" y="62927"/>
                  </a:cubicBezTo>
                  <a:lnTo>
                    <a:pt x="1062264" y="963833"/>
                  </a:lnTo>
                  <a:cubicBezTo>
                    <a:pt x="1062264" y="980522"/>
                    <a:pt x="1055634" y="996528"/>
                    <a:pt x="1043833" y="1008329"/>
                  </a:cubicBezTo>
                  <a:cubicBezTo>
                    <a:pt x="1032032" y="1020130"/>
                    <a:pt x="1016026" y="1026760"/>
                    <a:pt x="999337" y="1026760"/>
                  </a:cubicBezTo>
                  <a:lnTo>
                    <a:pt x="62927" y="1026760"/>
                  </a:lnTo>
                  <a:cubicBezTo>
                    <a:pt x="46237" y="1026760"/>
                    <a:pt x="30232" y="1020130"/>
                    <a:pt x="18431" y="1008329"/>
                  </a:cubicBezTo>
                  <a:cubicBezTo>
                    <a:pt x="6630" y="996528"/>
                    <a:pt x="0" y="980522"/>
                    <a:pt x="0" y="963833"/>
                  </a:cubicBezTo>
                  <a:lnTo>
                    <a:pt x="0" y="62927"/>
                  </a:lnTo>
                  <a:cubicBezTo>
                    <a:pt x="0" y="46237"/>
                    <a:pt x="6630" y="30232"/>
                    <a:pt x="18431" y="18431"/>
                  </a:cubicBezTo>
                  <a:cubicBezTo>
                    <a:pt x="30232" y="6630"/>
                    <a:pt x="46237" y="0"/>
                    <a:pt x="62927" y="0"/>
                  </a:cubicBezTo>
                  <a:close/>
                </a:path>
              </a:pathLst>
            </a:custGeom>
            <a:blipFill>
              <a:blip r:embed="rId3"/>
              <a:stretch>
                <a:fillRect t="-18971" b="-1897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655571" y="1028700"/>
            <a:ext cx="3045224" cy="2943444"/>
            <a:chOff x="0" y="0"/>
            <a:chExt cx="1062264" cy="102676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68643" y="0"/>
                  </a:moveTo>
                  <a:lnTo>
                    <a:pt x="993621" y="0"/>
                  </a:lnTo>
                  <a:cubicBezTo>
                    <a:pt x="1011826" y="0"/>
                    <a:pt x="1029286" y="7232"/>
                    <a:pt x="1042159" y="20105"/>
                  </a:cubicBezTo>
                  <a:cubicBezTo>
                    <a:pt x="1055032" y="32978"/>
                    <a:pt x="1062264" y="50437"/>
                    <a:pt x="1062264" y="68643"/>
                  </a:cubicBezTo>
                  <a:lnTo>
                    <a:pt x="1062264" y="958117"/>
                  </a:lnTo>
                  <a:cubicBezTo>
                    <a:pt x="1062264" y="976322"/>
                    <a:pt x="1055032" y="993782"/>
                    <a:pt x="1042159" y="1006655"/>
                  </a:cubicBezTo>
                  <a:cubicBezTo>
                    <a:pt x="1029286" y="1019528"/>
                    <a:pt x="1011826" y="1026760"/>
                    <a:pt x="993621" y="1026760"/>
                  </a:cubicBezTo>
                  <a:lnTo>
                    <a:pt x="68643" y="1026760"/>
                  </a:lnTo>
                  <a:cubicBezTo>
                    <a:pt x="50437" y="1026760"/>
                    <a:pt x="32978" y="1019528"/>
                    <a:pt x="20105" y="1006655"/>
                  </a:cubicBezTo>
                  <a:cubicBezTo>
                    <a:pt x="7232" y="993782"/>
                    <a:pt x="0" y="976322"/>
                    <a:pt x="0" y="958117"/>
                  </a:cubicBezTo>
                  <a:lnTo>
                    <a:pt x="0" y="68643"/>
                  </a:lnTo>
                  <a:cubicBezTo>
                    <a:pt x="0" y="50437"/>
                    <a:pt x="7232" y="32978"/>
                    <a:pt x="20105" y="20105"/>
                  </a:cubicBezTo>
                  <a:cubicBezTo>
                    <a:pt x="32978" y="7232"/>
                    <a:pt x="50437" y="0"/>
                    <a:pt x="68643" y="0"/>
                  </a:cubicBezTo>
                  <a:close/>
                </a:path>
              </a:pathLst>
            </a:custGeom>
            <a:blipFill>
              <a:blip r:embed="rId4"/>
              <a:stretch>
                <a:fillRect t="-24833" b="-2483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214076" y="1028700"/>
            <a:ext cx="3045224" cy="2943444"/>
            <a:chOff x="0" y="0"/>
            <a:chExt cx="1062264" cy="102676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68643" y="0"/>
                  </a:moveTo>
                  <a:lnTo>
                    <a:pt x="993621" y="0"/>
                  </a:lnTo>
                  <a:cubicBezTo>
                    <a:pt x="1011826" y="0"/>
                    <a:pt x="1029286" y="7232"/>
                    <a:pt x="1042159" y="20105"/>
                  </a:cubicBezTo>
                  <a:cubicBezTo>
                    <a:pt x="1055032" y="32978"/>
                    <a:pt x="1062264" y="50437"/>
                    <a:pt x="1062264" y="68643"/>
                  </a:cubicBezTo>
                  <a:lnTo>
                    <a:pt x="1062264" y="958117"/>
                  </a:lnTo>
                  <a:cubicBezTo>
                    <a:pt x="1062264" y="976322"/>
                    <a:pt x="1055032" y="993782"/>
                    <a:pt x="1042159" y="1006655"/>
                  </a:cubicBezTo>
                  <a:cubicBezTo>
                    <a:pt x="1029286" y="1019528"/>
                    <a:pt x="1011826" y="1026760"/>
                    <a:pt x="993621" y="1026760"/>
                  </a:cubicBezTo>
                  <a:lnTo>
                    <a:pt x="68643" y="1026760"/>
                  </a:lnTo>
                  <a:cubicBezTo>
                    <a:pt x="50437" y="1026760"/>
                    <a:pt x="32978" y="1019528"/>
                    <a:pt x="20105" y="1006655"/>
                  </a:cubicBezTo>
                  <a:cubicBezTo>
                    <a:pt x="7232" y="993782"/>
                    <a:pt x="0" y="976322"/>
                    <a:pt x="0" y="958117"/>
                  </a:cubicBezTo>
                  <a:lnTo>
                    <a:pt x="0" y="68643"/>
                  </a:lnTo>
                  <a:cubicBezTo>
                    <a:pt x="0" y="50437"/>
                    <a:pt x="7232" y="32978"/>
                    <a:pt x="20105" y="20105"/>
                  </a:cubicBezTo>
                  <a:cubicBezTo>
                    <a:pt x="32978" y="7232"/>
                    <a:pt x="50437" y="0"/>
                    <a:pt x="68643" y="0"/>
                  </a:cubicBezTo>
                  <a:close/>
                </a:path>
              </a:pathLst>
            </a:custGeom>
            <a:blipFill>
              <a:blip r:embed="rId5"/>
              <a:stretch>
                <a:fillRect t="-18971" b="-1897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3937468" y="5884677"/>
            <a:ext cx="3321832" cy="3210806"/>
            <a:chOff x="0" y="0"/>
            <a:chExt cx="1062264" cy="102676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62264" cy="1026760"/>
            </a:xfrm>
            <a:custGeom>
              <a:avLst/>
              <a:gdLst/>
              <a:ahLst/>
              <a:cxnLst/>
              <a:rect l="l" t="t" r="r" b="b"/>
              <a:pathLst>
                <a:path w="1062264" h="1026760">
                  <a:moveTo>
                    <a:pt x="62927" y="0"/>
                  </a:moveTo>
                  <a:lnTo>
                    <a:pt x="999337" y="0"/>
                  </a:lnTo>
                  <a:cubicBezTo>
                    <a:pt x="1016026" y="0"/>
                    <a:pt x="1032032" y="6630"/>
                    <a:pt x="1043833" y="18431"/>
                  </a:cubicBezTo>
                  <a:cubicBezTo>
                    <a:pt x="1055634" y="30232"/>
                    <a:pt x="1062264" y="46237"/>
                    <a:pt x="1062264" y="62927"/>
                  </a:cubicBezTo>
                  <a:lnTo>
                    <a:pt x="1062264" y="963833"/>
                  </a:lnTo>
                  <a:cubicBezTo>
                    <a:pt x="1062264" y="980522"/>
                    <a:pt x="1055634" y="996528"/>
                    <a:pt x="1043833" y="1008329"/>
                  </a:cubicBezTo>
                  <a:cubicBezTo>
                    <a:pt x="1032032" y="1020130"/>
                    <a:pt x="1016026" y="1026760"/>
                    <a:pt x="999337" y="1026760"/>
                  </a:cubicBezTo>
                  <a:lnTo>
                    <a:pt x="62927" y="1026760"/>
                  </a:lnTo>
                  <a:cubicBezTo>
                    <a:pt x="46237" y="1026760"/>
                    <a:pt x="30232" y="1020130"/>
                    <a:pt x="18431" y="1008329"/>
                  </a:cubicBezTo>
                  <a:cubicBezTo>
                    <a:pt x="6630" y="996528"/>
                    <a:pt x="0" y="980522"/>
                    <a:pt x="0" y="963833"/>
                  </a:cubicBezTo>
                  <a:lnTo>
                    <a:pt x="0" y="62927"/>
                  </a:lnTo>
                  <a:cubicBezTo>
                    <a:pt x="0" y="46237"/>
                    <a:pt x="6630" y="30232"/>
                    <a:pt x="18431" y="18431"/>
                  </a:cubicBezTo>
                  <a:cubicBezTo>
                    <a:pt x="30232" y="6630"/>
                    <a:pt x="46237" y="0"/>
                    <a:pt x="62927" y="0"/>
                  </a:cubicBezTo>
                  <a:close/>
                </a:path>
              </a:pathLst>
            </a:custGeom>
            <a:blipFill>
              <a:blip r:embed="rId6"/>
              <a:stretch>
                <a:fillRect t="-18971" b="-1897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561844" y="1632432"/>
            <a:ext cx="5615317" cy="2339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38"/>
              </a:lnSpc>
            </a:pPr>
            <a:r>
              <a:rPr lang="en-US" sz="5384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Personal and Professional Development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01039" y="3753069"/>
            <a:ext cx="5876122" cy="4163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investment in learning and skills development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different food culture and cooking style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adaptability and understanding </a:t>
            </a:r>
          </a:p>
          <a:p>
            <a:pPr algn="l">
              <a:lnSpc>
                <a:spcPts val="5599"/>
              </a:lnSpc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              of global hospitality practices</a:t>
            </a:r>
          </a:p>
          <a:p>
            <a:pPr marL="604519" lvl="1" indent="-302260" algn="l">
              <a:lnSpc>
                <a:spcPts val="5599"/>
              </a:lnSpc>
              <a:buFont typeface="Arial"/>
              <a:buChar char="•"/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professional skills and cultural awareness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803565" y="4584382"/>
            <a:ext cx="11612302" cy="1165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Thank you!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686956" y="1850392"/>
            <a:ext cx="5116609" cy="6856427"/>
            <a:chOff x="0" y="0"/>
            <a:chExt cx="6822145" cy="914190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822145" cy="9141903"/>
            </a:xfrm>
            <a:custGeom>
              <a:avLst/>
              <a:gdLst/>
              <a:ahLst/>
              <a:cxnLst/>
              <a:rect l="l" t="t" r="r" b="b"/>
              <a:pathLst>
                <a:path w="6822145" h="9141903">
                  <a:moveTo>
                    <a:pt x="0" y="0"/>
                  </a:moveTo>
                  <a:lnTo>
                    <a:pt x="6822145" y="0"/>
                  </a:lnTo>
                  <a:lnTo>
                    <a:pt x="6822145" y="9141903"/>
                  </a:lnTo>
                  <a:lnTo>
                    <a:pt x="0" y="91419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0" y="2631479"/>
              <a:ext cx="4504272" cy="6510424"/>
            </a:xfrm>
            <a:custGeom>
              <a:avLst/>
              <a:gdLst/>
              <a:ahLst/>
              <a:cxnLst/>
              <a:rect l="l" t="t" r="r" b="b"/>
              <a:pathLst>
                <a:path w="4504272" h="6510424">
                  <a:moveTo>
                    <a:pt x="0" y="0"/>
                  </a:moveTo>
                  <a:lnTo>
                    <a:pt x="4504272" y="0"/>
                  </a:lnTo>
                  <a:lnTo>
                    <a:pt x="4504272" y="6510424"/>
                  </a:lnTo>
                  <a:lnTo>
                    <a:pt x="0" y="6510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133" t="-3211" b="-582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C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66717" y="1076325"/>
            <a:ext cx="8970443" cy="1165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0"/>
              </a:lnSpc>
            </a:pPr>
            <a:r>
              <a:rPr lang="en-US" sz="8000" u="sng">
                <a:solidFill>
                  <a:srgbClr val="523E27"/>
                </a:solidFill>
                <a:latin typeface="Anton"/>
                <a:ea typeface="Anton"/>
                <a:cs typeface="Anton"/>
                <a:sym typeface="Anton"/>
              </a:rPr>
              <a:t>Reference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5807" y="2023110"/>
            <a:ext cx="17689376" cy="7687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Food and Agriculture Organization (FAO) (n.d.) Sustainable food systems. Available at: https://www.fao.org/ (Accessed: 21 April 2026)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Welsh Government (n.d.) Food and drink Wales. Available at: https://www.gov.wales/foodanddrinkwales (Accessed: 21 April 2026).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Francis (2025).UK Restaurant Industry Statistics &amp; Trends 2025: Need To Know. Available at: https://restaurantmanagement.co.uk/uk-restaurant-industry-statistics-trends/ (Accessed: 21 April 2026)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Business Wales (n.d). Economic Appraisal Food and drink Sector. Available at: https://businesswales.gov.wales/foodanddrink/welsh-food-drink-performance/economic-appraisal-welsh-food-and-drink-sector ( Accessed: 21 April 2026)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Which? (2023). Consumers in Wales - a food briefing. Available at: (https://www.which.co.uk/policy-and-insight/article/consumers-in-wales-a-food-briefing-aWZeE3U41iVb (Accessed:21 April 2026)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Square (2021). What You Need to Know About Pop-Up Restaurants. Available at: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2799" spc="-279">
                <a:solidFill>
                  <a:srgbClr val="523E27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https://squareup.com/gb/en/the-bottom-line/reaching-customers/pop-up-restaurant?msockid=00e5322073df6929187921e472876829 (Accessed: 21 April 2026)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502</Words>
  <Application>Microsoft Office PowerPoint</Application>
  <PresentationFormat>Custom</PresentationFormat>
  <Paragraphs>98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Calibri</vt:lpstr>
      <vt:lpstr>Anton</vt:lpstr>
      <vt:lpstr>Arial</vt:lpstr>
      <vt:lpstr>TT Interphases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Journey</dc:title>
  <dc:creator>Jef</dc:creator>
  <cp:lastModifiedBy>Antoinette Milne</cp:lastModifiedBy>
  <cp:revision>4</cp:revision>
  <dcterms:created xsi:type="dcterms:W3CDTF">2006-08-16T00:00:00Z</dcterms:created>
  <dcterms:modified xsi:type="dcterms:W3CDTF">2026-04-27T07:14:50Z</dcterms:modified>
  <dc:identifier>DAHHVGTFaPw</dc:identifier>
</cp:coreProperties>
</file>