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B014F84-6663-40B4-900E-876322EF0A1F}" v="27" dt="2026-03-15T17:45:45.676"/>
    <p1510:client id="{4441D80F-A84B-FB4D-9BD4-F9FBA063A642}" v="14" dt="2026-03-15T23:36:34.56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000" autoAdjust="0"/>
    <p:restoredTop sz="94675"/>
  </p:normalViewPr>
  <p:slideViewPr>
    <p:cSldViewPr snapToGrid="0">
      <p:cViewPr>
        <p:scale>
          <a:sx n="83" d="100"/>
          <a:sy n="83" d="100"/>
        </p:scale>
        <p:origin x="1336" y="1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BCE3BC6-3580-4176-803D-823A1837B800}" type="doc">
      <dgm:prSet loTypeId="urn:microsoft.com/office/officeart/2005/8/layout/default" loCatId="list" qsTypeId="urn:microsoft.com/office/officeart/2005/8/quickstyle/simple4" qsCatId="simple" csTypeId="urn:microsoft.com/office/officeart/2005/8/colors/colorful2" csCatId="colorful"/>
      <dgm:spPr/>
      <dgm:t>
        <a:bodyPr/>
        <a:lstStyle/>
        <a:p>
          <a:endParaRPr lang="en-US"/>
        </a:p>
      </dgm:t>
    </dgm:pt>
    <dgm:pt modelId="{8693D6A5-152D-4753-8092-E08EA69FE27D}">
      <dgm:prSet/>
      <dgm:spPr/>
      <dgm:t>
        <a:bodyPr/>
        <a:lstStyle/>
        <a:p>
          <a:r>
            <a:rPr lang="en-US"/>
            <a:t>Green Heaven Florists </a:t>
          </a:r>
        </a:p>
      </dgm:t>
    </dgm:pt>
    <dgm:pt modelId="{617E4DC8-B3F9-41FA-A8AA-1D63F59491BD}" type="parTrans" cxnId="{0FD58C9F-AE82-490D-B5B4-B7C183F365EA}">
      <dgm:prSet/>
      <dgm:spPr/>
      <dgm:t>
        <a:bodyPr/>
        <a:lstStyle/>
        <a:p>
          <a:endParaRPr lang="en-US"/>
        </a:p>
      </dgm:t>
    </dgm:pt>
    <dgm:pt modelId="{98A730B8-C19F-4CD9-A069-E19573381146}" type="sibTrans" cxnId="{0FD58C9F-AE82-490D-B5B4-B7C183F365EA}">
      <dgm:prSet/>
      <dgm:spPr/>
      <dgm:t>
        <a:bodyPr/>
        <a:lstStyle/>
        <a:p>
          <a:endParaRPr lang="en-US"/>
        </a:p>
      </dgm:t>
    </dgm:pt>
    <dgm:pt modelId="{72685C20-A4AE-4D12-B9CD-79EE2D31C127}">
      <dgm:prSet/>
      <dgm:spPr/>
      <dgm:t>
        <a:bodyPr/>
        <a:lstStyle/>
        <a:p>
          <a:r>
            <a:rPr lang="en-US"/>
            <a:t>Founded: 2016 Norwich, UK.</a:t>
          </a:r>
        </a:p>
      </dgm:t>
    </dgm:pt>
    <dgm:pt modelId="{60D28B4C-5FA0-4F29-B0EA-98786DB8557F}" type="parTrans" cxnId="{FAE447B6-C67F-4488-AC59-BB6F3668BD24}">
      <dgm:prSet/>
      <dgm:spPr/>
      <dgm:t>
        <a:bodyPr/>
        <a:lstStyle/>
        <a:p>
          <a:endParaRPr lang="en-US"/>
        </a:p>
      </dgm:t>
    </dgm:pt>
    <dgm:pt modelId="{11D3E724-27A4-48D1-9AC4-5B9C18DE3870}" type="sibTrans" cxnId="{FAE447B6-C67F-4488-AC59-BB6F3668BD24}">
      <dgm:prSet/>
      <dgm:spPr/>
      <dgm:t>
        <a:bodyPr/>
        <a:lstStyle/>
        <a:p>
          <a:endParaRPr lang="en-US"/>
        </a:p>
      </dgm:t>
    </dgm:pt>
    <dgm:pt modelId="{CB8F82D4-BC29-4CAE-AD98-3B9A0D609B51}">
      <dgm:prSet/>
      <dgm:spPr/>
      <dgm:t>
        <a:bodyPr/>
        <a:lstStyle/>
        <a:p>
          <a:r>
            <a:rPr lang="en-US"/>
            <a:t>Owners: Liam, Priya Patel </a:t>
          </a:r>
        </a:p>
      </dgm:t>
    </dgm:pt>
    <dgm:pt modelId="{6629F678-C136-46A9-AED2-D2432BE08CA7}" type="parTrans" cxnId="{9A650C2D-7A40-488C-B9ED-8989B9090C54}">
      <dgm:prSet/>
      <dgm:spPr/>
      <dgm:t>
        <a:bodyPr/>
        <a:lstStyle/>
        <a:p>
          <a:endParaRPr lang="en-US"/>
        </a:p>
      </dgm:t>
    </dgm:pt>
    <dgm:pt modelId="{FDAFF6CB-E226-4372-A2B5-9F46A82CAA86}" type="sibTrans" cxnId="{9A650C2D-7A40-488C-B9ED-8989B9090C54}">
      <dgm:prSet/>
      <dgm:spPr/>
      <dgm:t>
        <a:bodyPr/>
        <a:lstStyle/>
        <a:p>
          <a:endParaRPr lang="en-US"/>
        </a:p>
      </dgm:t>
    </dgm:pt>
    <dgm:pt modelId="{64C3AAA3-63F2-4B41-9D0F-6D2D9F4466F5}">
      <dgm:prSet/>
      <dgm:spPr/>
      <dgm:t>
        <a:bodyPr/>
        <a:lstStyle/>
        <a:p>
          <a:r>
            <a:rPr lang="en-US"/>
            <a:t>Sells: Floral Arrangements, Walk-In Bouquets, Corporate Businesses, Weddings.</a:t>
          </a:r>
        </a:p>
      </dgm:t>
    </dgm:pt>
    <dgm:pt modelId="{41934AF2-F026-400D-AFB9-CDBB96970F44}" type="parTrans" cxnId="{A1A2BF52-18E5-4E9A-B1D2-23EB8B74E7BB}">
      <dgm:prSet/>
      <dgm:spPr/>
      <dgm:t>
        <a:bodyPr/>
        <a:lstStyle/>
        <a:p>
          <a:endParaRPr lang="en-US"/>
        </a:p>
      </dgm:t>
    </dgm:pt>
    <dgm:pt modelId="{91439497-C9F8-4687-8CA8-9FBF75244B0C}" type="sibTrans" cxnId="{A1A2BF52-18E5-4E9A-B1D2-23EB8B74E7BB}">
      <dgm:prSet/>
      <dgm:spPr/>
      <dgm:t>
        <a:bodyPr/>
        <a:lstStyle/>
        <a:p>
          <a:endParaRPr lang="en-US"/>
        </a:p>
      </dgm:t>
    </dgm:pt>
    <dgm:pt modelId="{936CF3E5-A97A-43B9-B0F6-A54E931B6931}">
      <dgm:prSet/>
      <dgm:spPr/>
      <dgm:t>
        <a:bodyPr/>
        <a:lstStyle/>
        <a:p>
          <a:r>
            <a:rPr lang="en-US"/>
            <a:t>Community Ties: Thrived through personal detailed touches, sustainable packaging which won  the attention of environmental conscious clients building a tighter connection leading to loyal customers.</a:t>
          </a:r>
        </a:p>
      </dgm:t>
    </dgm:pt>
    <dgm:pt modelId="{274F825C-3FD0-48C3-A1BE-6576BE76DFFE}" type="parTrans" cxnId="{332A0F98-531A-43A4-B890-A260CA46F417}">
      <dgm:prSet/>
      <dgm:spPr/>
      <dgm:t>
        <a:bodyPr/>
        <a:lstStyle/>
        <a:p>
          <a:endParaRPr lang="en-US"/>
        </a:p>
      </dgm:t>
    </dgm:pt>
    <dgm:pt modelId="{9CAF39B2-B507-4EE4-ABE4-A696D3568EA1}" type="sibTrans" cxnId="{332A0F98-531A-43A4-B890-A260CA46F417}">
      <dgm:prSet/>
      <dgm:spPr/>
      <dgm:t>
        <a:bodyPr/>
        <a:lstStyle/>
        <a:p>
          <a:endParaRPr lang="en-US"/>
        </a:p>
      </dgm:t>
    </dgm:pt>
    <dgm:pt modelId="{E928F089-8DB5-4B05-81A0-4A011C0A81B2}">
      <dgm:prSet/>
      <dgm:spPr/>
      <dgm:t>
        <a:bodyPr/>
        <a:lstStyle/>
        <a:p>
          <a:r>
            <a:rPr lang="en-US"/>
            <a:t>Adaptation: The business has taken the step towards online orders, increasing gradually.</a:t>
          </a:r>
        </a:p>
      </dgm:t>
    </dgm:pt>
    <dgm:pt modelId="{5541578E-3907-4395-8677-B4FA80C7B463}" type="parTrans" cxnId="{D698C7B0-733E-4EE8-A7B7-C7E6B5999F86}">
      <dgm:prSet/>
      <dgm:spPr/>
      <dgm:t>
        <a:bodyPr/>
        <a:lstStyle/>
        <a:p>
          <a:endParaRPr lang="en-US"/>
        </a:p>
      </dgm:t>
    </dgm:pt>
    <dgm:pt modelId="{127610F3-70E3-4057-98D5-62871AFA8CB2}" type="sibTrans" cxnId="{D698C7B0-733E-4EE8-A7B7-C7E6B5999F86}">
      <dgm:prSet/>
      <dgm:spPr/>
      <dgm:t>
        <a:bodyPr/>
        <a:lstStyle/>
        <a:p>
          <a:endParaRPr lang="en-US"/>
        </a:p>
      </dgm:t>
    </dgm:pt>
    <dgm:pt modelId="{F9C24BD0-BD1F-4113-B245-FE0D787B7FBC}">
      <dgm:prSet/>
      <dgm:spPr/>
      <dgm:t>
        <a:bodyPr/>
        <a:lstStyle/>
        <a:p>
          <a:r>
            <a:rPr lang="en-US"/>
            <a:t>Business Location: High Street – used to have high foot traffic percentage, now decreased due to strong image businesses shifting towards online activities only. </a:t>
          </a:r>
        </a:p>
      </dgm:t>
    </dgm:pt>
    <dgm:pt modelId="{C37DAC55-4139-4D65-B493-92C27AF20DDE}" type="parTrans" cxnId="{209482C8-4D81-4821-94A7-B20D1ABEE96B}">
      <dgm:prSet/>
      <dgm:spPr/>
      <dgm:t>
        <a:bodyPr/>
        <a:lstStyle/>
        <a:p>
          <a:endParaRPr lang="en-US"/>
        </a:p>
      </dgm:t>
    </dgm:pt>
    <dgm:pt modelId="{4E9163D5-0577-400C-A984-E893DABB9BEC}" type="sibTrans" cxnId="{209482C8-4D81-4821-94A7-B20D1ABEE96B}">
      <dgm:prSet/>
      <dgm:spPr/>
      <dgm:t>
        <a:bodyPr/>
        <a:lstStyle/>
        <a:p>
          <a:endParaRPr lang="en-US"/>
        </a:p>
      </dgm:t>
    </dgm:pt>
    <dgm:pt modelId="{8C2FBFB0-8B6A-4AE1-85F1-56C2E58B389C}">
      <dgm:prSet/>
      <dgm:spPr/>
      <dgm:t>
        <a:bodyPr/>
        <a:lstStyle/>
        <a:p>
          <a:r>
            <a:rPr lang="en-US"/>
            <a:t>Client Feedback: In store has always had a positive feedback, however the business has difficulties through their online website – outdated, difficult to navigate.</a:t>
          </a:r>
        </a:p>
      </dgm:t>
    </dgm:pt>
    <dgm:pt modelId="{5652A2AA-D8B5-437A-ABDA-0D1C9306E3E1}" type="parTrans" cxnId="{521A82AD-B274-4C4E-AC8D-3C76C09572B3}">
      <dgm:prSet/>
      <dgm:spPr/>
      <dgm:t>
        <a:bodyPr/>
        <a:lstStyle/>
        <a:p>
          <a:endParaRPr lang="en-US"/>
        </a:p>
      </dgm:t>
    </dgm:pt>
    <dgm:pt modelId="{19B1724D-9584-49EB-9F71-5A0E8D405A75}" type="sibTrans" cxnId="{521A82AD-B274-4C4E-AC8D-3C76C09572B3}">
      <dgm:prSet/>
      <dgm:spPr/>
      <dgm:t>
        <a:bodyPr/>
        <a:lstStyle/>
        <a:p>
          <a:endParaRPr lang="en-US"/>
        </a:p>
      </dgm:t>
    </dgm:pt>
    <dgm:pt modelId="{5F3262B1-6AA3-46C6-B400-AADCE50E2B8A}">
      <dgm:prSet/>
      <dgm:spPr/>
      <dgm:t>
        <a:bodyPr/>
        <a:lstStyle/>
        <a:p>
          <a:r>
            <a:rPr lang="en-US"/>
            <a:t>Competitors: Trendy Boutique Florist with a strong Instagram presence; National chain florist offering aggressive bulk prices as well as delivery insurance.</a:t>
          </a:r>
        </a:p>
      </dgm:t>
    </dgm:pt>
    <dgm:pt modelId="{E9D31A04-524B-41EF-A4B6-16B9AC0A072E}" type="parTrans" cxnId="{8BA89911-DDF7-4847-AD0D-4E469F339484}">
      <dgm:prSet/>
      <dgm:spPr/>
      <dgm:t>
        <a:bodyPr/>
        <a:lstStyle/>
        <a:p>
          <a:endParaRPr lang="en-US"/>
        </a:p>
      </dgm:t>
    </dgm:pt>
    <dgm:pt modelId="{1A9D44D5-5548-424F-89B2-C276F8A587B0}" type="sibTrans" cxnId="{8BA89911-DDF7-4847-AD0D-4E469F339484}">
      <dgm:prSet/>
      <dgm:spPr/>
      <dgm:t>
        <a:bodyPr/>
        <a:lstStyle/>
        <a:p>
          <a:endParaRPr lang="en-US"/>
        </a:p>
      </dgm:t>
    </dgm:pt>
    <dgm:pt modelId="{01FBFFC6-B9DB-44F6-A410-E8B80E2BC325}" type="pres">
      <dgm:prSet presAssocID="{7BCE3BC6-3580-4176-803D-823A1837B800}" presName="diagram" presStyleCnt="0">
        <dgm:presLayoutVars>
          <dgm:dir/>
          <dgm:resizeHandles val="exact"/>
        </dgm:presLayoutVars>
      </dgm:prSet>
      <dgm:spPr/>
    </dgm:pt>
    <dgm:pt modelId="{17D9E7F2-878D-44BB-A6B1-9FB1F508AE36}" type="pres">
      <dgm:prSet presAssocID="{8693D6A5-152D-4753-8092-E08EA69FE27D}" presName="node" presStyleLbl="node1" presStyleIdx="0" presStyleCnt="9">
        <dgm:presLayoutVars>
          <dgm:bulletEnabled val="1"/>
        </dgm:presLayoutVars>
      </dgm:prSet>
      <dgm:spPr/>
    </dgm:pt>
    <dgm:pt modelId="{A6DCE40B-E785-4441-A619-75F8EAEB4F7B}" type="pres">
      <dgm:prSet presAssocID="{98A730B8-C19F-4CD9-A069-E19573381146}" presName="sibTrans" presStyleCnt="0"/>
      <dgm:spPr/>
    </dgm:pt>
    <dgm:pt modelId="{013588CF-AA34-4931-97DC-AE626110A4AA}" type="pres">
      <dgm:prSet presAssocID="{72685C20-A4AE-4D12-B9CD-79EE2D31C127}" presName="node" presStyleLbl="node1" presStyleIdx="1" presStyleCnt="9">
        <dgm:presLayoutVars>
          <dgm:bulletEnabled val="1"/>
        </dgm:presLayoutVars>
      </dgm:prSet>
      <dgm:spPr/>
    </dgm:pt>
    <dgm:pt modelId="{44E0AF57-CC51-432F-BBE6-94285B0252BF}" type="pres">
      <dgm:prSet presAssocID="{11D3E724-27A4-48D1-9AC4-5B9C18DE3870}" presName="sibTrans" presStyleCnt="0"/>
      <dgm:spPr/>
    </dgm:pt>
    <dgm:pt modelId="{D748376E-475C-4456-9396-AB48CB776223}" type="pres">
      <dgm:prSet presAssocID="{CB8F82D4-BC29-4CAE-AD98-3B9A0D609B51}" presName="node" presStyleLbl="node1" presStyleIdx="2" presStyleCnt="9">
        <dgm:presLayoutVars>
          <dgm:bulletEnabled val="1"/>
        </dgm:presLayoutVars>
      </dgm:prSet>
      <dgm:spPr/>
    </dgm:pt>
    <dgm:pt modelId="{1BDCFC3D-5C9F-430A-BA26-C445A18C6AF2}" type="pres">
      <dgm:prSet presAssocID="{FDAFF6CB-E226-4372-A2B5-9F46A82CAA86}" presName="sibTrans" presStyleCnt="0"/>
      <dgm:spPr/>
    </dgm:pt>
    <dgm:pt modelId="{67353A84-5077-495D-9795-1C432C656E99}" type="pres">
      <dgm:prSet presAssocID="{64C3AAA3-63F2-4B41-9D0F-6D2D9F4466F5}" presName="node" presStyleLbl="node1" presStyleIdx="3" presStyleCnt="9">
        <dgm:presLayoutVars>
          <dgm:bulletEnabled val="1"/>
        </dgm:presLayoutVars>
      </dgm:prSet>
      <dgm:spPr/>
    </dgm:pt>
    <dgm:pt modelId="{7FF823A3-2E82-48D7-98E0-DFDF560D3138}" type="pres">
      <dgm:prSet presAssocID="{91439497-C9F8-4687-8CA8-9FBF75244B0C}" presName="sibTrans" presStyleCnt="0"/>
      <dgm:spPr/>
    </dgm:pt>
    <dgm:pt modelId="{2726BB3E-7648-4580-8F0F-40419D3BCE76}" type="pres">
      <dgm:prSet presAssocID="{936CF3E5-A97A-43B9-B0F6-A54E931B6931}" presName="node" presStyleLbl="node1" presStyleIdx="4" presStyleCnt="9">
        <dgm:presLayoutVars>
          <dgm:bulletEnabled val="1"/>
        </dgm:presLayoutVars>
      </dgm:prSet>
      <dgm:spPr/>
    </dgm:pt>
    <dgm:pt modelId="{1D887F6F-C9F2-490C-A2BD-8560013F6A59}" type="pres">
      <dgm:prSet presAssocID="{9CAF39B2-B507-4EE4-ABE4-A696D3568EA1}" presName="sibTrans" presStyleCnt="0"/>
      <dgm:spPr/>
    </dgm:pt>
    <dgm:pt modelId="{8628A45E-FF45-4673-9C79-2B8A01A465FE}" type="pres">
      <dgm:prSet presAssocID="{E928F089-8DB5-4B05-81A0-4A011C0A81B2}" presName="node" presStyleLbl="node1" presStyleIdx="5" presStyleCnt="9">
        <dgm:presLayoutVars>
          <dgm:bulletEnabled val="1"/>
        </dgm:presLayoutVars>
      </dgm:prSet>
      <dgm:spPr/>
    </dgm:pt>
    <dgm:pt modelId="{9BE5480E-EC60-4CD8-8B9A-F5F69B145CF2}" type="pres">
      <dgm:prSet presAssocID="{127610F3-70E3-4057-98D5-62871AFA8CB2}" presName="sibTrans" presStyleCnt="0"/>
      <dgm:spPr/>
    </dgm:pt>
    <dgm:pt modelId="{8026B4FE-ED93-458E-9FE4-81CBA32B51BB}" type="pres">
      <dgm:prSet presAssocID="{F9C24BD0-BD1F-4113-B245-FE0D787B7FBC}" presName="node" presStyleLbl="node1" presStyleIdx="6" presStyleCnt="9">
        <dgm:presLayoutVars>
          <dgm:bulletEnabled val="1"/>
        </dgm:presLayoutVars>
      </dgm:prSet>
      <dgm:spPr/>
    </dgm:pt>
    <dgm:pt modelId="{A69266E4-83B6-4607-BB07-D4D731521F34}" type="pres">
      <dgm:prSet presAssocID="{4E9163D5-0577-400C-A984-E893DABB9BEC}" presName="sibTrans" presStyleCnt="0"/>
      <dgm:spPr/>
    </dgm:pt>
    <dgm:pt modelId="{8446A8DE-9CB4-4C72-885B-AE240E9F349F}" type="pres">
      <dgm:prSet presAssocID="{8C2FBFB0-8B6A-4AE1-85F1-56C2E58B389C}" presName="node" presStyleLbl="node1" presStyleIdx="7" presStyleCnt="9">
        <dgm:presLayoutVars>
          <dgm:bulletEnabled val="1"/>
        </dgm:presLayoutVars>
      </dgm:prSet>
      <dgm:spPr/>
    </dgm:pt>
    <dgm:pt modelId="{5971E961-2E00-423B-AFFA-7E5F32A57046}" type="pres">
      <dgm:prSet presAssocID="{19B1724D-9584-49EB-9F71-5A0E8D405A75}" presName="sibTrans" presStyleCnt="0"/>
      <dgm:spPr/>
    </dgm:pt>
    <dgm:pt modelId="{8815DF33-1164-46BA-A1F5-359DF97C6DAE}" type="pres">
      <dgm:prSet presAssocID="{5F3262B1-6AA3-46C6-B400-AADCE50E2B8A}" presName="node" presStyleLbl="node1" presStyleIdx="8" presStyleCnt="9">
        <dgm:presLayoutVars>
          <dgm:bulletEnabled val="1"/>
        </dgm:presLayoutVars>
      </dgm:prSet>
      <dgm:spPr/>
    </dgm:pt>
  </dgm:ptLst>
  <dgm:cxnLst>
    <dgm:cxn modelId="{F73BEF07-8EED-4FCB-9376-1B832F2CE637}" type="presOf" srcId="{5F3262B1-6AA3-46C6-B400-AADCE50E2B8A}" destId="{8815DF33-1164-46BA-A1F5-359DF97C6DAE}" srcOrd="0" destOrd="0" presId="urn:microsoft.com/office/officeart/2005/8/layout/default"/>
    <dgm:cxn modelId="{8BA89911-DDF7-4847-AD0D-4E469F339484}" srcId="{7BCE3BC6-3580-4176-803D-823A1837B800}" destId="{5F3262B1-6AA3-46C6-B400-AADCE50E2B8A}" srcOrd="8" destOrd="0" parTransId="{E9D31A04-524B-41EF-A4B6-16B9AC0A072E}" sibTransId="{1A9D44D5-5548-424F-89B2-C276F8A587B0}"/>
    <dgm:cxn modelId="{7291FA24-D78E-44D5-A616-FCF099A12E1A}" type="presOf" srcId="{7BCE3BC6-3580-4176-803D-823A1837B800}" destId="{01FBFFC6-B9DB-44F6-A410-E8B80E2BC325}" srcOrd="0" destOrd="0" presId="urn:microsoft.com/office/officeart/2005/8/layout/default"/>
    <dgm:cxn modelId="{9A650C2D-7A40-488C-B9ED-8989B9090C54}" srcId="{7BCE3BC6-3580-4176-803D-823A1837B800}" destId="{CB8F82D4-BC29-4CAE-AD98-3B9A0D609B51}" srcOrd="2" destOrd="0" parTransId="{6629F678-C136-46A9-AED2-D2432BE08CA7}" sibTransId="{FDAFF6CB-E226-4372-A2B5-9F46A82CAA86}"/>
    <dgm:cxn modelId="{0C350B49-D486-4192-B1EC-6F1C13D4B2C6}" type="presOf" srcId="{E928F089-8DB5-4B05-81A0-4A011C0A81B2}" destId="{8628A45E-FF45-4673-9C79-2B8A01A465FE}" srcOrd="0" destOrd="0" presId="urn:microsoft.com/office/officeart/2005/8/layout/default"/>
    <dgm:cxn modelId="{A1A2BF52-18E5-4E9A-B1D2-23EB8B74E7BB}" srcId="{7BCE3BC6-3580-4176-803D-823A1837B800}" destId="{64C3AAA3-63F2-4B41-9D0F-6D2D9F4466F5}" srcOrd="3" destOrd="0" parTransId="{41934AF2-F026-400D-AFB9-CDBB96970F44}" sibTransId="{91439497-C9F8-4687-8CA8-9FBF75244B0C}"/>
    <dgm:cxn modelId="{819A6565-FD5E-4EB5-A833-EF2794CC45AD}" type="presOf" srcId="{936CF3E5-A97A-43B9-B0F6-A54E931B6931}" destId="{2726BB3E-7648-4580-8F0F-40419D3BCE76}" srcOrd="0" destOrd="0" presId="urn:microsoft.com/office/officeart/2005/8/layout/default"/>
    <dgm:cxn modelId="{332A0F98-531A-43A4-B890-A260CA46F417}" srcId="{7BCE3BC6-3580-4176-803D-823A1837B800}" destId="{936CF3E5-A97A-43B9-B0F6-A54E931B6931}" srcOrd="4" destOrd="0" parTransId="{274F825C-3FD0-48C3-A1BE-6576BE76DFFE}" sibTransId="{9CAF39B2-B507-4EE4-ABE4-A696D3568EA1}"/>
    <dgm:cxn modelId="{AADF739F-28D2-4BBB-9D69-9A9A694FE2D3}" type="presOf" srcId="{64C3AAA3-63F2-4B41-9D0F-6D2D9F4466F5}" destId="{67353A84-5077-495D-9795-1C432C656E99}" srcOrd="0" destOrd="0" presId="urn:microsoft.com/office/officeart/2005/8/layout/default"/>
    <dgm:cxn modelId="{0FD58C9F-AE82-490D-B5B4-B7C183F365EA}" srcId="{7BCE3BC6-3580-4176-803D-823A1837B800}" destId="{8693D6A5-152D-4753-8092-E08EA69FE27D}" srcOrd="0" destOrd="0" parTransId="{617E4DC8-B3F9-41FA-A8AA-1D63F59491BD}" sibTransId="{98A730B8-C19F-4CD9-A069-E19573381146}"/>
    <dgm:cxn modelId="{74A467AD-EF79-4E66-B800-7EB0FB53EB4C}" type="presOf" srcId="{72685C20-A4AE-4D12-B9CD-79EE2D31C127}" destId="{013588CF-AA34-4931-97DC-AE626110A4AA}" srcOrd="0" destOrd="0" presId="urn:microsoft.com/office/officeart/2005/8/layout/default"/>
    <dgm:cxn modelId="{521A82AD-B274-4C4E-AC8D-3C76C09572B3}" srcId="{7BCE3BC6-3580-4176-803D-823A1837B800}" destId="{8C2FBFB0-8B6A-4AE1-85F1-56C2E58B389C}" srcOrd="7" destOrd="0" parTransId="{5652A2AA-D8B5-437A-ABDA-0D1C9306E3E1}" sibTransId="{19B1724D-9584-49EB-9F71-5A0E8D405A75}"/>
    <dgm:cxn modelId="{D698C7B0-733E-4EE8-A7B7-C7E6B5999F86}" srcId="{7BCE3BC6-3580-4176-803D-823A1837B800}" destId="{E928F089-8DB5-4B05-81A0-4A011C0A81B2}" srcOrd="5" destOrd="0" parTransId="{5541578E-3907-4395-8677-B4FA80C7B463}" sibTransId="{127610F3-70E3-4057-98D5-62871AFA8CB2}"/>
    <dgm:cxn modelId="{FAE447B6-C67F-4488-AC59-BB6F3668BD24}" srcId="{7BCE3BC6-3580-4176-803D-823A1837B800}" destId="{72685C20-A4AE-4D12-B9CD-79EE2D31C127}" srcOrd="1" destOrd="0" parTransId="{60D28B4C-5FA0-4F29-B0EA-98786DB8557F}" sibTransId="{11D3E724-27A4-48D1-9AC4-5B9C18DE3870}"/>
    <dgm:cxn modelId="{209482C8-4D81-4821-94A7-B20D1ABEE96B}" srcId="{7BCE3BC6-3580-4176-803D-823A1837B800}" destId="{F9C24BD0-BD1F-4113-B245-FE0D787B7FBC}" srcOrd="6" destOrd="0" parTransId="{C37DAC55-4139-4D65-B493-92C27AF20DDE}" sibTransId="{4E9163D5-0577-400C-A984-E893DABB9BEC}"/>
    <dgm:cxn modelId="{F8A44BE1-36AE-45DF-A39E-ABB5A1F1AC0C}" type="presOf" srcId="{8693D6A5-152D-4753-8092-E08EA69FE27D}" destId="{17D9E7F2-878D-44BB-A6B1-9FB1F508AE36}" srcOrd="0" destOrd="0" presId="urn:microsoft.com/office/officeart/2005/8/layout/default"/>
    <dgm:cxn modelId="{7EC5F8E8-417C-45F9-8E3A-F25FED96EE2C}" type="presOf" srcId="{8C2FBFB0-8B6A-4AE1-85F1-56C2E58B389C}" destId="{8446A8DE-9CB4-4C72-885B-AE240E9F349F}" srcOrd="0" destOrd="0" presId="urn:microsoft.com/office/officeart/2005/8/layout/default"/>
    <dgm:cxn modelId="{D8CEAAF1-8DA5-4A0B-96C1-CEE4C5F00FD6}" type="presOf" srcId="{CB8F82D4-BC29-4CAE-AD98-3B9A0D609B51}" destId="{D748376E-475C-4456-9396-AB48CB776223}" srcOrd="0" destOrd="0" presId="urn:microsoft.com/office/officeart/2005/8/layout/default"/>
    <dgm:cxn modelId="{CC15C1F3-DBD5-48A3-8CB9-3E37112FA8F9}" type="presOf" srcId="{F9C24BD0-BD1F-4113-B245-FE0D787B7FBC}" destId="{8026B4FE-ED93-458E-9FE4-81CBA32B51BB}" srcOrd="0" destOrd="0" presId="urn:microsoft.com/office/officeart/2005/8/layout/default"/>
    <dgm:cxn modelId="{49247900-45B3-4637-A6FB-1D1B53BF6205}" type="presParOf" srcId="{01FBFFC6-B9DB-44F6-A410-E8B80E2BC325}" destId="{17D9E7F2-878D-44BB-A6B1-9FB1F508AE36}" srcOrd="0" destOrd="0" presId="urn:microsoft.com/office/officeart/2005/8/layout/default"/>
    <dgm:cxn modelId="{41863FDD-0F2D-4376-9B08-BD8BC55AA8DC}" type="presParOf" srcId="{01FBFFC6-B9DB-44F6-A410-E8B80E2BC325}" destId="{A6DCE40B-E785-4441-A619-75F8EAEB4F7B}" srcOrd="1" destOrd="0" presId="urn:microsoft.com/office/officeart/2005/8/layout/default"/>
    <dgm:cxn modelId="{ACA50B84-0DB7-4027-89DA-57BAE8B0826B}" type="presParOf" srcId="{01FBFFC6-B9DB-44F6-A410-E8B80E2BC325}" destId="{013588CF-AA34-4931-97DC-AE626110A4AA}" srcOrd="2" destOrd="0" presId="urn:microsoft.com/office/officeart/2005/8/layout/default"/>
    <dgm:cxn modelId="{0580E75A-88EC-44D9-9E13-4823707D7206}" type="presParOf" srcId="{01FBFFC6-B9DB-44F6-A410-E8B80E2BC325}" destId="{44E0AF57-CC51-432F-BBE6-94285B0252BF}" srcOrd="3" destOrd="0" presId="urn:microsoft.com/office/officeart/2005/8/layout/default"/>
    <dgm:cxn modelId="{5A0B3128-7EF2-49FB-AD29-A275776BA630}" type="presParOf" srcId="{01FBFFC6-B9DB-44F6-A410-E8B80E2BC325}" destId="{D748376E-475C-4456-9396-AB48CB776223}" srcOrd="4" destOrd="0" presId="urn:microsoft.com/office/officeart/2005/8/layout/default"/>
    <dgm:cxn modelId="{761B8A2C-126B-416A-9691-44AFC7149DFF}" type="presParOf" srcId="{01FBFFC6-B9DB-44F6-A410-E8B80E2BC325}" destId="{1BDCFC3D-5C9F-430A-BA26-C445A18C6AF2}" srcOrd="5" destOrd="0" presId="urn:microsoft.com/office/officeart/2005/8/layout/default"/>
    <dgm:cxn modelId="{1E879D7D-348A-42FF-8A3A-642DA9926A3D}" type="presParOf" srcId="{01FBFFC6-B9DB-44F6-A410-E8B80E2BC325}" destId="{67353A84-5077-495D-9795-1C432C656E99}" srcOrd="6" destOrd="0" presId="urn:microsoft.com/office/officeart/2005/8/layout/default"/>
    <dgm:cxn modelId="{039D74B6-AD56-4AAA-8692-E35E66091D55}" type="presParOf" srcId="{01FBFFC6-B9DB-44F6-A410-E8B80E2BC325}" destId="{7FF823A3-2E82-48D7-98E0-DFDF560D3138}" srcOrd="7" destOrd="0" presId="urn:microsoft.com/office/officeart/2005/8/layout/default"/>
    <dgm:cxn modelId="{67C3F6BA-5F72-4CF2-BDFE-CDBF1D7D6AB2}" type="presParOf" srcId="{01FBFFC6-B9DB-44F6-A410-E8B80E2BC325}" destId="{2726BB3E-7648-4580-8F0F-40419D3BCE76}" srcOrd="8" destOrd="0" presId="urn:microsoft.com/office/officeart/2005/8/layout/default"/>
    <dgm:cxn modelId="{11EA4C90-4F34-4876-8893-FCFD4FBC8F53}" type="presParOf" srcId="{01FBFFC6-B9DB-44F6-A410-E8B80E2BC325}" destId="{1D887F6F-C9F2-490C-A2BD-8560013F6A59}" srcOrd="9" destOrd="0" presId="urn:microsoft.com/office/officeart/2005/8/layout/default"/>
    <dgm:cxn modelId="{EA61C3D9-582B-424F-8BB2-792169854D31}" type="presParOf" srcId="{01FBFFC6-B9DB-44F6-A410-E8B80E2BC325}" destId="{8628A45E-FF45-4673-9C79-2B8A01A465FE}" srcOrd="10" destOrd="0" presId="urn:microsoft.com/office/officeart/2005/8/layout/default"/>
    <dgm:cxn modelId="{6BB7C019-BBC8-4815-AD15-4D8760ABC660}" type="presParOf" srcId="{01FBFFC6-B9DB-44F6-A410-E8B80E2BC325}" destId="{9BE5480E-EC60-4CD8-8B9A-F5F69B145CF2}" srcOrd="11" destOrd="0" presId="urn:microsoft.com/office/officeart/2005/8/layout/default"/>
    <dgm:cxn modelId="{475E5F71-A4AD-489C-A5D8-A9EB523B4344}" type="presParOf" srcId="{01FBFFC6-B9DB-44F6-A410-E8B80E2BC325}" destId="{8026B4FE-ED93-458E-9FE4-81CBA32B51BB}" srcOrd="12" destOrd="0" presId="urn:microsoft.com/office/officeart/2005/8/layout/default"/>
    <dgm:cxn modelId="{8045A41E-3CE8-4E29-AA77-101A31EDC409}" type="presParOf" srcId="{01FBFFC6-B9DB-44F6-A410-E8B80E2BC325}" destId="{A69266E4-83B6-4607-BB07-D4D731521F34}" srcOrd="13" destOrd="0" presId="urn:microsoft.com/office/officeart/2005/8/layout/default"/>
    <dgm:cxn modelId="{05B93534-7466-4187-8A4C-087AEB23D631}" type="presParOf" srcId="{01FBFFC6-B9DB-44F6-A410-E8B80E2BC325}" destId="{8446A8DE-9CB4-4C72-885B-AE240E9F349F}" srcOrd="14" destOrd="0" presId="urn:microsoft.com/office/officeart/2005/8/layout/default"/>
    <dgm:cxn modelId="{3798CEF5-9917-4518-BEA7-BC9B641B3B3C}" type="presParOf" srcId="{01FBFFC6-B9DB-44F6-A410-E8B80E2BC325}" destId="{5971E961-2E00-423B-AFFA-7E5F32A57046}" srcOrd="15" destOrd="0" presId="urn:microsoft.com/office/officeart/2005/8/layout/default"/>
    <dgm:cxn modelId="{06A432E2-3A3D-4B11-9ACC-773681DA4524}" type="presParOf" srcId="{01FBFFC6-B9DB-44F6-A410-E8B80E2BC325}" destId="{8815DF33-1164-46BA-A1F5-359DF97C6DAE}" srcOrd="1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6BE36DD-B30C-4EB0-A84B-E6E78264BAFE}" type="doc">
      <dgm:prSet loTypeId="urn:microsoft.com/office/officeart/2005/8/layout/vList2" loCatId="list" qsTypeId="urn:microsoft.com/office/officeart/2005/8/quickstyle/simple4" qsCatId="simple" csTypeId="urn:microsoft.com/office/officeart/2005/8/colors/colorful5" csCatId="colorful"/>
      <dgm:spPr/>
      <dgm:t>
        <a:bodyPr/>
        <a:lstStyle/>
        <a:p>
          <a:endParaRPr lang="en-US"/>
        </a:p>
      </dgm:t>
    </dgm:pt>
    <dgm:pt modelId="{E4B46DE5-C408-416D-BE35-4AF398D89AC0}">
      <dgm:prSet/>
      <dgm:spPr/>
      <dgm:t>
        <a:bodyPr/>
        <a:lstStyle/>
        <a:p>
          <a:r>
            <a:rPr lang="en-US" b="1" u="sng" dirty="0"/>
            <a:t>Political: </a:t>
          </a:r>
        </a:p>
      </dgm:t>
    </dgm:pt>
    <dgm:pt modelId="{E449A837-0D78-41DF-8F11-8F491C733BC8}" type="parTrans" cxnId="{B744E12B-0D62-4935-B077-D2746AFE4D87}">
      <dgm:prSet/>
      <dgm:spPr/>
      <dgm:t>
        <a:bodyPr/>
        <a:lstStyle/>
        <a:p>
          <a:endParaRPr lang="en-US"/>
        </a:p>
      </dgm:t>
    </dgm:pt>
    <dgm:pt modelId="{93468F8B-3983-4661-B01A-E38ACD5BE9E8}" type="sibTrans" cxnId="{B744E12B-0D62-4935-B077-D2746AFE4D87}">
      <dgm:prSet/>
      <dgm:spPr/>
      <dgm:t>
        <a:bodyPr/>
        <a:lstStyle/>
        <a:p>
          <a:endParaRPr lang="en-US"/>
        </a:p>
      </dgm:t>
    </dgm:pt>
    <dgm:pt modelId="{8C4CBC4C-DFED-496C-BA0C-04092679F78A}">
      <dgm:prSet/>
      <dgm:spPr/>
      <dgm:t>
        <a:bodyPr/>
        <a:lstStyle/>
        <a:p>
          <a:r>
            <a:rPr lang="en-US"/>
            <a:t>Environmental Regulations </a:t>
          </a:r>
        </a:p>
      </dgm:t>
    </dgm:pt>
    <dgm:pt modelId="{49BA1E03-ABA8-46A3-8325-274FE4660D9C}" type="parTrans" cxnId="{7C625A89-DCB8-4E28-BC2B-9EF8CA380B48}">
      <dgm:prSet/>
      <dgm:spPr/>
      <dgm:t>
        <a:bodyPr/>
        <a:lstStyle/>
        <a:p>
          <a:endParaRPr lang="en-US"/>
        </a:p>
      </dgm:t>
    </dgm:pt>
    <dgm:pt modelId="{61D74600-5E1E-45DA-941E-7C54E1799D04}" type="sibTrans" cxnId="{7C625A89-DCB8-4E28-BC2B-9EF8CA380B48}">
      <dgm:prSet/>
      <dgm:spPr/>
      <dgm:t>
        <a:bodyPr/>
        <a:lstStyle/>
        <a:p>
          <a:endParaRPr lang="en-US"/>
        </a:p>
      </dgm:t>
    </dgm:pt>
    <dgm:pt modelId="{0DD2A714-5571-4CC2-B201-3FB848E8D240}">
      <dgm:prSet/>
      <dgm:spPr/>
      <dgm:t>
        <a:bodyPr/>
        <a:lstStyle/>
        <a:p>
          <a:r>
            <a:rPr lang="en-US"/>
            <a:t>Trade Regulations and Tariffs</a:t>
          </a:r>
        </a:p>
      </dgm:t>
    </dgm:pt>
    <dgm:pt modelId="{86327CA5-266A-4899-8B46-371B3D64C95D}" type="parTrans" cxnId="{38D3D2ED-59EB-400A-BEA9-095822952424}">
      <dgm:prSet/>
      <dgm:spPr/>
      <dgm:t>
        <a:bodyPr/>
        <a:lstStyle/>
        <a:p>
          <a:endParaRPr lang="en-US"/>
        </a:p>
      </dgm:t>
    </dgm:pt>
    <dgm:pt modelId="{391C709E-2301-4103-8F6E-ADCB596AA5F4}" type="sibTrans" cxnId="{38D3D2ED-59EB-400A-BEA9-095822952424}">
      <dgm:prSet/>
      <dgm:spPr/>
      <dgm:t>
        <a:bodyPr/>
        <a:lstStyle/>
        <a:p>
          <a:endParaRPr lang="en-US"/>
        </a:p>
      </dgm:t>
    </dgm:pt>
    <dgm:pt modelId="{BA138E6B-6E8C-4DEF-803B-7934077BFACC}">
      <dgm:prSet/>
      <dgm:spPr/>
      <dgm:t>
        <a:bodyPr/>
        <a:lstStyle/>
        <a:p>
          <a:r>
            <a:rPr lang="en-US" b="1" u="sng" dirty="0"/>
            <a:t>Economic: </a:t>
          </a:r>
        </a:p>
      </dgm:t>
    </dgm:pt>
    <dgm:pt modelId="{3E044216-3CEC-4EB0-96BC-AC33E461495B}" type="parTrans" cxnId="{15D5CE94-B68B-4FAC-BF5F-0959E63CE09A}">
      <dgm:prSet/>
      <dgm:spPr/>
      <dgm:t>
        <a:bodyPr/>
        <a:lstStyle/>
        <a:p>
          <a:endParaRPr lang="en-US"/>
        </a:p>
      </dgm:t>
    </dgm:pt>
    <dgm:pt modelId="{4A9A98F7-E7AB-4161-99D0-5FC2E4BD76BC}" type="sibTrans" cxnId="{15D5CE94-B68B-4FAC-BF5F-0959E63CE09A}">
      <dgm:prSet/>
      <dgm:spPr/>
      <dgm:t>
        <a:bodyPr/>
        <a:lstStyle/>
        <a:p>
          <a:endParaRPr lang="en-US"/>
        </a:p>
      </dgm:t>
    </dgm:pt>
    <dgm:pt modelId="{C7B110F0-45BC-47ED-9BE5-D9847C02F57D}">
      <dgm:prSet/>
      <dgm:spPr/>
      <dgm:t>
        <a:bodyPr/>
        <a:lstStyle/>
        <a:p>
          <a:r>
            <a:rPr lang="en-US"/>
            <a:t>Inflation (rising prices for raw materials)</a:t>
          </a:r>
        </a:p>
      </dgm:t>
    </dgm:pt>
    <dgm:pt modelId="{BC2C0BD5-D33B-4E5A-B2A2-6376FCE5C9F9}" type="parTrans" cxnId="{1BA148B2-8FF8-4DF7-8703-9AABB4751D65}">
      <dgm:prSet/>
      <dgm:spPr/>
      <dgm:t>
        <a:bodyPr/>
        <a:lstStyle/>
        <a:p>
          <a:endParaRPr lang="en-US"/>
        </a:p>
      </dgm:t>
    </dgm:pt>
    <dgm:pt modelId="{1A6B9E72-CD00-424A-B3EB-3E723E005A9E}" type="sibTrans" cxnId="{1BA148B2-8FF8-4DF7-8703-9AABB4751D65}">
      <dgm:prSet/>
      <dgm:spPr/>
      <dgm:t>
        <a:bodyPr/>
        <a:lstStyle/>
        <a:p>
          <a:endParaRPr lang="en-US"/>
        </a:p>
      </dgm:t>
    </dgm:pt>
    <dgm:pt modelId="{0D6FD302-9546-4ABF-BD4A-B28FCB6AE482}">
      <dgm:prSet/>
      <dgm:spPr/>
      <dgm:t>
        <a:bodyPr/>
        <a:lstStyle/>
        <a:p>
          <a:r>
            <a:rPr lang="en-US"/>
            <a:t>Consumer Confidence (insurance for deliveries)</a:t>
          </a:r>
        </a:p>
      </dgm:t>
    </dgm:pt>
    <dgm:pt modelId="{DCAF7E0A-A0F6-4098-B95A-1FD28578422E}" type="parTrans" cxnId="{13A95DAE-7BBF-49A9-9A47-C8D979CA4D79}">
      <dgm:prSet/>
      <dgm:spPr/>
      <dgm:t>
        <a:bodyPr/>
        <a:lstStyle/>
        <a:p>
          <a:endParaRPr lang="en-US"/>
        </a:p>
      </dgm:t>
    </dgm:pt>
    <dgm:pt modelId="{7DE2A9AE-E7F8-4AC6-AC19-50DD3FD20713}" type="sibTrans" cxnId="{13A95DAE-7BBF-49A9-9A47-C8D979CA4D79}">
      <dgm:prSet/>
      <dgm:spPr/>
      <dgm:t>
        <a:bodyPr/>
        <a:lstStyle/>
        <a:p>
          <a:endParaRPr lang="en-US"/>
        </a:p>
      </dgm:t>
    </dgm:pt>
    <dgm:pt modelId="{773EE3FA-090E-4E3B-AC97-6FBCBA826AA7}">
      <dgm:prSet/>
      <dgm:spPr/>
      <dgm:t>
        <a:bodyPr/>
        <a:lstStyle/>
        <a:p>
          <a:r>
            <a:rPr lang="en-US" b="1" u="sng" dirty="0"/>
            <a:t>Social:</a:t>
          </a:r>
        </a:p>
      </dgm:t>
    </dgm:pt>
    <dgm:pt modelId="{C2A56FA0-FCC9-414D-BF2C-984C4BDA0F5F}" type="parTrans" cxnId="{AD10CEC8-922B-48A1-A886-E5B5FA5E87A0}">
      <dgm:prSet/>
      <dgm:spPr/>
      <dgm:t>
        <a:bodyPr/>
        <a:lstStyle/>
        <a:p>
          <a:endParaRPr lang="en-US"/>
        </a:p>
      </dgm:t>
    </dgm:pt>
    <dgm:pt modelId="{46201BC8-E3C0-4350-B962-34DFFFE45D59}" type="sibTrans" cxnId="{AD10CEC8-922B-48A1-A886-E5B5FA5E87A0}">
      <dgm:prSet/>
      <dgm:spPr/>
      <dgm:t>
        <a:bodyPr/>
        <a:lstStyle/>
        <a:p>
          <a:endParaRPr lang="en-US"/>
        </a:p>
      </dgm:t>
    </dgm:pt>
    <dgm:pt modelId="{9DE0BBA5-2B97-454E-A0CE-306FA9822BD3}">
      <dgm:prSet/>
      <dgm:spPr/>
      <dgm:t>
        <a:bodyPr/>
        <a:lstStyle/>
        <a:p>
          <a:r>
            <a:rPr lang="en-US"/>
            <a:t>Demographic Shifts (age, customer base)</a:t>
          </a:r>
        </a:p>
      </dgm:t>
    </dgm:pt>
    <dgm:pt modelId="{F21E20C0-362B-4C25-8D90-B24F25877996}" type="parTrans" cxnId="{168802D6-8FA4-4696-A73A-E7E1D98A44EF}">
      <dgm:prSet/>
      <dgm:spPr/>
      <dgm:t>
        <a:bodyPr/>
        <a:lstStyle/>
        <a:p>
          <a:endParaRPr lang="en-US"/>
        </a:p>
      </dgm:t>
    </dgm:pt>
    <dgm:pt modelId="{3D4A748A-2B50-4C7F-95AD-4F67849B4794}" type="sibTrans" cxnId="{168802D6-8FA4-4696-A73A-E7E1D98A44EF}">
      <dgm:prSet/>
      <dgm:spPr/>
      <dgm:t>
        <a:bodyPr/>
        <a:lstStyle/>
        <a:p>
          <a:endParaRPr lang="en-US"/>
        </a:p>
      </dgm:t>
    </dgm:pt>
    <dgm:pt modelId="{C6DC0E58-E7E5-4377-B00E-0E9CB41D1B35}">
      <dgm:prSet/>
      <dgm:spPr/>
      <dgm:t>
        <a:bodyPr/>
        <a:lstStyle/>
        <a:p>
          <a:r>
            <a:rPr lang="en-US"/>
            <a:t>Ethical Consumerism (strong ethics, environmental awareness) </a:t>
          </a:r>
        </a:p>
      </dgm:t>
    </dgm:pt>
    <dgm:pt modelId="{1E84F499-7673-4499-8260-45EF0D82AB8C}" type="parTrans" cxnId="{25B4CFAC-324F-4CC7-A015-53BF5B01E70B}">
      <dgm:prSet/>
      <dgm:spPr/>
      <dgm:t>
        <a:bodyPr/>
        <a:lstStyle/>
        <a:p>
          <a:endParaRPr lang="en-US"/>
        </a:p>
      </dgm:t>
    </dgm:pt>
    <dgm:pt modelId="{8344AFF0-C608-46F4-835E-F897A0BC174E}" type="sibTrans" cxnId="{25B4CFAC-324F-4CC7-A015-53BF5B01E70B}">
      <dgm:prSet/>
      <dgm:spPr/>
      <dgm:t>
        <a:bodyPr/>
        <a:lstStyle/>
        <a:p>
          <a:endParaRPr lang="en-US"/>
        </a:p>
      </dgm:t>
    </dgm:pt>
    <dgm:pt modelId="{AA9EE418-D0D5-49DE-9AA5-B055B9DF54E8}" type="pres">
      <dgm:prSet presAssocID="{46BE36DD-B30C-4EB0-A84B-E6E78264BAFE}" presName="linear" presStyleCnt="0">
        <dgm:presLayoutVars>
          <dgm:animLvl val="lvl"/>
          <dgm:resizeHandles val="exact"/>
        </dgm:presLayoutVars>
      </dgm:prSet>
      <dgm:spPr/>
    </dgm:pt>
    <dgm:pt modelId="{E2819663-AB8B-4C38-A1EF-1DF75E137226}" type="pres">
      <dgm:prSet presAssocID="{E4B46DE5-C408-416D-BE35-4AF398D89AC0}" presName="parentText" presStyleLbl="node1" presStyleIdx="0" presStyleCnt="9">
        <dgm:presLayoutVars>
          <dgm:chMax val="0"/>
          <dgm:bulletEnabled val="1"/>
        </dgm:presLayoutVars>
      </dgm:prSet>
      <dgm:spPr/>
    </dgm:pt>
    <dgm:pt modelId="{4D06E9F6-F034-413D-A57A-F0DF36E714D9}" type="pres">
      <dgm:prSet presAssocID="{93468F8B-3983-4661-B01A-E38ACD5BE9E8}" presName="spacer" presStyleCnt="0"/>
      <dgm:spPr/>
    </dgm:pt>
    <dgm:pt modelId="{EC5C24EB-856B-4175-951A-76A98FD76668}" type="pres">
      <dgm:prSet presAssocID="{8C4CBC4C-DFED-496C-BA0C-04092679F78A}" presName="parentText" presStyleLbl="node1" presStyleIdx="1" presStyleCnt="9">
        <dgm:presLayoutVars>
          <dgm:chMax val="0"/>
          <dgm:bulletEnabled val="1"/>
        </dgm:presLayoutVars>
      </dgm:prSet>
      <dgm:spPr/>
    </dgm:pt>
    <dgm:pt modelId="{D177CBFF-9DEA-4CBB-AE48-CB7F6978CBE1}" type="pres">
      <dgm:prSet presAssocID="{61D74600-5E1E-45DA-941E-7C54E1799D04}" presName="spacer" presStyleCnt="0"/>
      <dgm:spPr/>
    </dgm:pt>
    <dgm:pt modelId="{B70E25F7-7748-42FA-A4E9-5DEBC5AA1DD3}" type="pres">
      <dgm:prSet presAssocID="{0DD2A714-5571-4CC2-B201-3FB848E8D240}" presName="parentText" presStyleLbl="node1" presStyleIdx="2" presStyleCnt="9">
        <dgm:presLayoutVars>
          <dgm:chMax val="0"/>
          <dgm:bulletEnabled val="1"/>
        </dgm:presLayoutVars>
      </dgm:prSet>
      <dgm:spPr/>
    </dgm:pt>
    <dgm:pt modelId="{CC7C85DD-3B4C-419B-A822-975498E0995C}" type="pres">
      <dgm:prSet presAssocID="{391C709E-2301-4103-8F6E-ADCB596AA5F4}" presName="spacer" presStyleCnt="0"/>
      <dgm:spPr/>
    </dgm:pt>
    <dgm:pt modelId="{996ADCA0-4535-4B9A-956A-043AD1240C0F}" type="pres">
      <dgm:prSet presAssocID="{BA138E6B-6E8C-4DEF-803B-7934077BFACC}" presName="parentText" presStyleLbl="node1" presStyleIdx="3" presStyleCnt="9" custLinFactNeighborX="505" custLinFactNeighborY="-20752">
        <dgm:presLayoutVars>
          <dgm:chMax val="0"/>
          <dgm:bulletEnabled val="1"/>
        </dgm:presLayoutVars>
      </dgm:prSet>
      <dgm:spPr/>
    </dgm:pt>
    <dgm:pt modelId="{737C6FDB-9FAC-43CD-8289-F72B51AE5AD6}" type="pres">
      <dgm:prSet presAssocID="{4A9A98F7-E7AB-4161-99D0-5FC2E4BD76BC}" presName="spacer" presStyleCnt="0"/>
      <dgm:spPr/>
    </dgm:pt>
    <dgm:pt modelId="{FE754D61-1D1C-4278-AF48-94B3526F2FD5}" type="pres">
      <dgm:prSet presAssocID="{C7B110F0-45BC-47ED-9BE5-D9847C02F57D}" presName="parentText" presStyleLbl="node1" presStyleIdx="4" presStyleCnt="9">
        <dgm:presLayoutVars>
          <dgm:chMax val="0"/>
          <dgm:bulletEnabled val="1"/>
        </dgm:presLayoutVars>
      </dgm:prSet>
      <dgm:spPr/>
    </dgm:pt>
    <dgm:pt modelId="{951357DA-1728-4B60-A722-375EDD85F9F2}" type="pres">
      <dgm:prSet presAssocID="{1A6B9E72-CD00-424A-B3EB-3E723E005A9E}" presName="spacer" presStyleCnt="0"/>
      <dgm:spPr/>
    </dgm:pt>
    <dgm:pt modelId="{79B10890-BFC9-4EE8-A682-3106A1B32A64}" type="pres">
      <dgm:prSet presAssocID="{0D6FD302-9546-4ABF-BD4A-B28FCB6AE482}" presName="parentText" presStyleLbl="node1" presStyleIdx="5" presStyleCnt="9">
        <dgm:presLayoutVars>
          <dgm:chMax val="0"/>
          <dgm:bulletEnabled val="1"/>
        </dgm:presLayoutVars>
      </dgm:prSet>
      <dgm:spPr/>
    </dgm:pt>
    <dgm:pt modelId="{E4959190-B334-457D-A63E-5413A6F8D311}" type="pres">
      <dgm:prSet presAssocID="{7DE2A9AE-E7F8-4AC6-AC19-50DD3FD20713}" presName="spacer" presStyleCnt="0"/>
      <dgm:spPr/>
    </dgm:pt>
    <dgm:pt modelId="{1460A629-FDF1-4EC5-B4A0-46B0082D263D}" type="pres">
      <dgm:prSet presAssocID="{773EE3FA-090E-4E3B-AC97-6FBCBA826AA7}" presName="parentText" presStyleLbl="node1" presStyleIdx="6" presStyleCnt="9">
        <dgm:presLayoutVars>
          <dgm:chMax val="0"/>
          <dgm:bulletEnabled val="1"/>
        </dgm:presLayoutVars>
      </dgm:prSet>
      <dgm:spPr/>
    </dgm:pt>
    <dgm:pt modelId="{C20A6CC6-1910-4E1C-9B63-A1D257346C3A}" type="pres">
      <dgm:prSet presAssocID="{46201BC8-E3C0-4350-B962-34DFFFE45D59}" presName="spacer" presStyleCnt="0"/>
      <dgm:spPr/>
    </dgm:pt>
    <dgm:pt modelId="{ABEB09EA-77A6-422D-A15D-C6FBD7B5EB58}" type="pres">
      <dgm:prSet presAssocID="{9DE0BBA5-2B97-454E-A0CE-306FA9822BD3}" presName="parentText" presStyleLbl="node1" presStyleIdx="7" presStyleCnt="9">
        <dgm:presLayoutVars>
          <dgm:chMax val="0"/>
          <dgm:bulletEnabled val="1"/>
        </dgm:presLayoutVars>
      </dgm:prSet>
      <dgm:spPr/>
    </dgm:pt>
    <dgm:pt modelId="{2C49F0A9-BBC5-4F6A-8373-B7C765580FD2}" type="pres">
      <dgm:prSet presAssocID="{3D4A748A-2B50-4C7F-95AD-4F67849B4794}" presName="spacer" presStyleCnt="0"/>
      <dgm:spPr/>
    </dgm:pt>
    <dgm:pt modelId="{DB7C9F42-D84C-4248-AB6B-AEC7643FD8A2}" type="pres">
      <dgm:prSet presAssocID="{C6DC0E58-E7E5-4377-B00E-0E9CB41D1B35}" presName="parentText" presStyleLbl="node1" presStyleIdx="8" presStyleCnt="9">
        <dgm:presLayoutVars>
          <dgm:chMax val="0"/>
          <dgm:bulletEnabled val="1"/>
        </dgm:presLayoutVars>
      </dgm:prSet>
      <dgm:spPr/>
    </dgm:pt>
  </dgm:ptLst>
  <dgm:cxnLst>
    <dgm:cxn modelId="{290FDC00-06CB-4B7D-B62D-DBD009D147D2}" type="presOf" srcId="{0D6FD302-9546-4ABF-BD4A-B28FCB6AE482}" destId="{79B10890-BFC9-4EE8-A682-3106A1B32A64}" srcOrd="0" destOrd="0" presId="urn:microsoft.com/office/officeart/2005/8/layout/vList2"/>
    <dgm:cxn modelId="{2E4B5206-9093-434D-89F2-DBCD235D84CA}" type="presOf" srcId="{BA138E6B-6E8C-4DEF-803B-7934077BFACC}" destId="{996ADCA0-4535-4B9A-956A-043AD1240C0F}" srcOrd="0" destOrd="0" presId="urn:microsoft.com/office/officeart/2005/8/layout/vList2"/>
    <dgm:cxn modelId="{16D1F81C-FA2B-410B-A29A-25E9DF81A1FD}" type="presOf" srcId="{E4B46DE5-C408-416D-BE35-4AF398D89AC0}" destId="{E2819663-AB8B-4C38-A1EF-1DF75E137226}" srcOrd="0" destOrd="0" presId="urn:microsoft.com/office/officeart/2005/8/layout/vList2"/>
    <dgm:cxn modelId="{15B55A25-7CC2-4363-96ED-B8CC87574345}" type="presOf" srcId="{C7B110F0-45BC-47ED-9BE5-D9847C02F57D}" destId="{FE754D61-1D1C-4278-AF48-94B3526F2FD5}" srcOrd="0" destOrd="0" presId="urn:microsoft.com/office/officeart/2005/8/layout/vList2"/>
    <dgm:cxn modelId="{B744E12B-0D62-4935-B077-D2746AFE4D87}" srcId="{46BE36DD-B30C-4EB0-A84B-E6E78264BAFE}" destId="{E4B46DE5-C408-416D-BE35-4AF398D89AC0}" srcOrd="0" destOrd="0" parTransId="{E449A837-0D78-41DF-8F11-8F491C733BC8}" sibTransId="{93468F8B-3983-4661-B01A-E38ACD5BE9E8}"/>
    <dgm:cxn modelId="{46F83840-F481-4855-A4B3-8DBAF6EF8F5A}" type="presOf" srcId="{8C4CBC4C-DFED-496C-BA0C-04092679F78A}" destId="{EC5C24EB-856B-4175-951A-76A98FD76668}" srcOrd="0" destOrd="0" presId="urn:microsoft.com/office/officeart/2005/8/layout/vList2"/>
    <dgm:cxn modelId="{85977954-9DF1-4A87-89B3-3C5E2071B41A}" type="presOf" srcId="{0DD2A714-5571-4CC2-B201-3FB848E8D240}" destId="{B70E25F7-7748-42FA-A4E9-5DEBC5AA1DD3}" srcOrd="0" destOrd="0" presId="urn:microsoft.com/office/officeart/2005/8/layout/vList2"/>
    <dgm:cxn modelId="{DAD2C57F-6337-4356-B6AE-B369ABBDB603}" type="presOf" srcId="{9DE0BBA5-2B97-454E-A0CE-306FA9822BD3}" destId="{ABEB09EA-77A6-422D-A15D-C6FBD7B5EB58}" srcOrd="0" destOrd="0" presId="urn:microsoft.com/office/officeart/2005/8/layout/vList2"/>
    <dgm:cxn modelId="{7C625A89-DCB8-4E28-BC2B-9EF8CA380B48}" srcId="{46BE36DD-B30C-4EB0-A84B-E6E78264BAFE}" destId="{8C4CBC4C-DFED-496C-BA0C-04092679F78A}" srcOrd="1" destOrd="0" parTransId="{49BA1E03-ABA8-46A3-8325-274FE4660D9C}" sibTransId="{61D74600-5E1E-45DA-941E-7C54E1799D04}"/>
    <dgm:cxn modelId="{76C36893-CCE5-4068-B54C-A012EB46D6CF}" type="presOf" srcId="{C6DC0E58-E7E5-4377-B00E-0E9CB41D1B35}" destId="{DB7C9F42-D84C-4248-AB6B-AEC7643FD8A2}" srcOrd="0" destOrd="0" presId="urn:microsoft.com/office/officeart/2005/8/layout/vList2"/>
    <dgm:cxn modelId="{15D5CE94-B68B-4FAC-BF5F-0959E63CE09A}" srcId="{46BE36DD-B30C-4EB0-A84B-E6E78264BAFE}" destId="{BA138E6B-6E8C-4DEF-803B-7934077BFACC}" srcOrd="3" destOrd="0" parTransId="{3E044216-3CEC-4EB0-96BC-AC33E461495B}" sibTransId="{4A9A98F7-E7AB-4161-99D0-5FC2E4BD76BC}"/>
    <dgm:cxn modelId="{25B4CFAC-324F-4CC7-A015-53BF5B01E70B}" srcId="{46BE36DD-B30C-4EB0-A84B-E6E78264BAFE}" destId="{C6DC0E58-E7E5-4377-B00E-0E9CB41D1B35}" srcOrd="8" destOrd="0" parTransId="{1E84F499-7673-4499-8260-45EF0D82AB8C}" sibTransId="{8344AFF0-C608-46F4-835E-F897A0BC174E}"/>
    <dgm:cxn modelId="{13A95DAE-7BBF-49A9-9A47-C8D979CA4D79}" srcId="{46BE36DD-B30C-4EB0-A84B-E6E78264BAFE}" destId="{0D6FD302-9546-4ABF-BD4A-B28FCB6AE482}" srcOrd="5" destOrd="0" parTransId="{DCAF7E0A-A0F6-4098-B95A-1FD28578422E}" sibTransId="{7DE2A9AE-E7F8-4AC6-AC19-50DD3FD20713}"/>
    <dgm:cxn modelId="{1BA148B2-8FF8-4DF7-8703-9AABB4751D65}" srcId="{46BE36DD-B30C-4EB0-A84B-E6E78264BAFE}" destId="{C7B110F0-45BC-47ED-9BE5-D9847C02F57D}" srcOrd="4" destOrd="0" parTransId="{BC2C0BD5-D33B-4E5A-B2A2-6376FCE5C9F9}" sibTransId="{1A6B9E72-CD00-424A-B3EB-3E723E005A9E}"/>
    <dgm:cxn modelId="{0CE412C4-66FA-4A35-909E-D6C9F651B5DE}" type="presOf" srcId="{773EE3FA-090E-4E3B-AC97-6FBCBA826AA7}" destId="{1460A629-FDF1-4EC5-B4A0-46B0082D263D}" srcOrd="0" destOrd="0" presId="urn:microsoft.com/office/officeart/2005/8/layout/vList2"/>
    <dgm:cxn modelId="{AD10CEC8-922B-48A1-A886-E5B5FA5E87A0}" srcId="{46BE36DD-B30C-4EB0-A84B-E6E78264BAFE}" destId="{773EE3FA-090E-4E3B-AC97-6FBCBA826AA7}" srcOrd="6" destOrd="0" parTransId="{C2A56FA0-FCC9-414D-BF2C-984C4BDA0F5F}" sibTransId="{46201BC8-E3C0-4350-B962-34DFFFE45D59}"/>
    <dgm:cxn modelId="{168802D6-8FA4-4696-A73A-E7E1D98A44EF}" srcId="{46BE36DD-B30C-4EB0-A84B-E6E78264BAFE}" destId="{9DE0BBA5-2B97-454E-A0CE-306FA9822BD3}" srcOrd="7" destOrd="0" parTransId="{F21E20C0-362B-4C25-8D90-B24F25877996}" sibTransId="{3D4A748A-2B50-4C7F-95AD-4F67849B4794}"/>
    <dgm:cxn modelId="{CE3684DA-25DF-4CED-B623-7671AC9923CB}" type="presOf" srcId="{46BE36DD-B30C-4EB0-A84B-E6E78264BAFE}" destId="{AA9EE418-D0D5-49DE-9AA5-B055B9DF54E8}" srcOrd="0" destOrd="0" presId="urn:microsoft.com/office/officeart/2005/8/layout/vList2"/>
    <dgm:cxn modelId="{38D3D2ED-59EB-400A-BEA9-095822952424}" srcId="{46BE36DD-B30C-4EB0-A84B-E6E78264BAFE}" destId="{0DD2A714-5571-4CC2-B201-3FB848E8D240}" srcOrd="2" destOrd="0" parTransId="{86327CA5-266A-4899-8B46-371B3D64C95D}" sibTransId="{391C709E-2301-4103-8F6E-ADCB596AA5F4}"/>
    <dgm:cxn modelId="{5993C2E1-AB93-456F-BE65-4763D34B83A3}" type="presParOf" srcId="{AA9EE418-D0D5-49DE-9AA5-B055B9DF54E8}" destId="{E2819663-AB8B-4C38-A1EF-1DF75E137226}" srcOrd="0" destOrd="0" presId="urn:microsoft.com/office/officeart/2005/8/layout/vList2"/>
    <dgm:cxn modelId="{82FF88F8-7752-4F8D-8699-E018FA2F749B}" type="presParOf" srcId="{AA9EE418-D0D5-49DE-9AA5-B055B9DF54E8}" destId="{4D06E9F6-F034-413D-A57A-F0DF36E714D9}" srcOrd="1" destOrd="0" presId="urn:microsoft.com/office/officeart/2005/8/layout/vList2"/>
    <dgm:cxn modelId="{47578C51-693E-4C8E-AB2E-E20F55F91C1A}" type="presParOf" srcId="{AA9EE418-D0D5-49DE-9AA5-B055B9DF54E8}" destId="{EC5C24EB-856B-4175-951A-76A98FD76668}" srcOrd="2" destOrd="0" presId="urn:microsoft.com/office/officeart/2005/8/layout/vList2"/>
    <dgm:cxn modelId="{66B97DF2-424D-4B26-BBA6-29FD2C5D69E4}" type="presParOf" srcId="{AA9EE418-D0D5-49DE-9AA5-B055B9DF54E8}" destId="{D177CBFF-9DEA-4CBB-AE48-CB7F6978CBE1}" srcOrd="3" destOrd="0" presId="urn:microsoft.com/office/officeart/2005/8/layout/vList2"/>
    <dgm:cxn modelId="{86D14613-F0B2-4B9E-A068-091A8D322D00}" type="presParOf" srcId="{AA9EE418-D0D5-49DE-9AA5-B055B9DF54E8}" destId="{B70E25F7-7748-42FA-A4E9-5DEBC5AA1DD3}" srcOrd="4" destOrd="0" presId="urn:microsoft.com/office/officeart/2005/8/layout/vList2"/>
    <dgm:cxn modelId="{82887E4E-224A-43A9-B90C-9BC4ED30B9EE}" type="presParOf" srcId="{AA9EE418-D0D5-49DE-9AA5-B055B9DF54E8}" destId="{CC7C85DD-3B4C-419B-A822-975498E0995C}" srcOrd="5" destOrd="0" presId="urn:microsoft.com/office/officeart/2005/8/layout/vList2"/>
    <dgm:cxn modelId="{60EB5FA4-E13F-4DC2-91B2-C6A9E20D8EE9}" type="presParOf" srcId="{AA9EE418-D0D5-49DE-9AA5-B055B9DF54E8}" destId="{996ADCA0-4535-4B9A-956A-043AD1240C0F}" srcOrd="6" destOrd="0" presId="urn:microsoft.com/office/officeart/2005/8/layout/vList2"/>
    <dgm:cxn modelId="{C6871EBF-93E7-485F-B327-AFFAA6FD648B}" type="presParOf" srcId="{AA9EE418-D0D5-49DE-9AA5-B055B9DF54E8}" destId="{737C6FDB-9FAC-43CD-8289-F72B51AE5AD6}" srcOrd="7" destOrd="0" presId="urn:microsoft.com/office/officeart/2005/8/layout/vList2"/>
    <dgm:cxn modelId="{7645C3DB-E3E5-4419-952A-F89C25AF9BA3}" type="presParOf" srcId="{AA9EE418-D0D5-49DE-9AA5-B055B9DF54E8}" destId="{FE754D61-1D1C-4278-AF48-94B3526F2FD5}" srcOrd="8" destOrd="0" presId="urn:microsoft.com/office/officeart/2005/8/layout/vList2"/>
    <dgm:cxn modelId="{3D80F9C9-EF8E-4E20-B709-B94DD2E59F0C}" type="presParOf" srcId="{AA9EE418-D0D5-49DE-9AA5-B055B9DF54E8}" destId="{951357DA-1728-4B60-A722-375EDD85F9F2}" srcOrd="9" destOrd="0" presId="urn:microsoft.com/office/officeart/2005/8/layout/vList2"/>
    <dgm:cxn modelId="{81261245-CAC5-4318-AD32-4FCE309CB5E2}" type="presParOf" srcId="{AA9EE418-D0D5-49DE-9AA5-B055B9DF54E8}" destId="{79B10890-BFC9-4EE8-A682-3106A1B32A64}" srcOrd="10" destOrd="0" presId="urn:microsoft.com/office/officeart/2005/8/layout/vList2"/>
    <dgm:cxn modelId="{095A088B-E33A-42FA-B073-DE035A244273}" type="presParOf" srcId="{AA9EE418-D0D5-49DE-9AA5-B055B9DF54E8}" destId="{E4959190-B334-457D-A63E-5413A6F8D311}" srcOrd="11" destOrd="0" presId="urn:microsoft.com/office/officeart/2005/8/layout/vList2"/>
    <dgm:cxn modelId="{0624713E-609F-422B-8B0F-0D75C72705B3}" type="presParOf" srcId="{AA9EE418-D0D5-49DE-9AA5-B055B9DF54E8}" destId="{1460A629-FDF1-4EC5-B4A0-46B0082D263D}" srcOrd="12" destOrd="0" presId="urn:microsoft.com/office/officeart/2005/8/layout/vList2"/>
    <dgm:cxn modelId="{2FF51E22-441C-4CDE-A7E2-891072A525E2}" type="presParOf" srcId="{AA9EE418-D0D5-49DE-9AA5-B055B9DF54E8}" destId="{C20A6CC6-1910-4E1C-9B63-A1D257346C3A}" srcOrd="13" destOrd="0" presId="urn:microsoft.com/office/officeart/2005/8/layout/vList2"/>
    <dgm:cxn modelId="{97FC5034-63AB-45C3-81C5-12DD360453E3}" type="presParOf" srcId="{AA9EE418-D0D5-49DE-9AA5-B055B9DF54E8}" destId="{ABEB09EA-77A6-422D-A15D-C6FBD7B5EB58}" srcOrd="14" destOrd="0" presId="urn:microsoft.com/office/officeart/2005/8/layout/vList2"/>
    <dgm:cxn modelId="{D1A86E2E-3ED1-46C1-8A01-EFACE3045408}" type="presParOf" srcId="{AA9EE418-D0D5-49DE-9AA5-B055B9DF54E8}" destId="{2C49F0A9-BBC5-4F6A-8373-B7C765580FD2}" srcOrd="15" destOrd="0" presId="urn:microsoft.com/office/officeart/2005/8/layout/vList2"/>
    <dgm:cxn modelId="{FE99ED52-55D6-4704-8A35-7F29AF507FE6}" type="presParOf" srcId="{AA9EE418-D0D5-49DE-9AA5-B055B9DF54E8}" destId="{DB7C9F42-D84C-4248-AB6B-AEC7643FD8A2}" srcOrd="1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D9E7F2-878D-44BB-A6B1-9FB1F508AE36}">
      <dsp:nvSpPr>
        <dsp:cNvPr id="0" name=""/>
        <dsp:cNvSpPr/>
      </dsp:nvSpPr>
      <dsp:spPr>
        <a:xfrm>
          <a:off x="582645" y="1178"/>
          <a:ext cx="2174490" cy="1304694"/>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Green Heaven Florists </a:t>
          </a:r>
        </a:p>
      </dsp:txBody>
      <dsp:txXfrm>
        <a:off x="582645" y="1178"/>
        <a:ext cx="2174490" cy="1304694"/>
      </dsp:txXfrm>
    </dsp:sp>
    <dsp:sp modelId="{013588CF-AA34-4931-97DC-AE626110A4AA}">
      <dsp:nvSpPr>
        <dsp:cNvPr id="0" name=""/>
        <dsp:cNvSpPr/>
      </dsp:nvSpPr>
      <dsp:spPr>
        <a:xfrm>
          <a:off x="2974584" y="1178"/>
          <a:ext cx="2174490" cy="1304694"/>
        </a:xfrm>
        <a:prstGeom prst="rect">
          <a:avLst/>
        </a:prstGeom>
        <a:gradFill rotWithShape="0">
          <a:gsLst>
            <a:gs pos="0">
              <a:schemeClr val="accent2">
                <a:hueOff val="805452"/>
                <a:satOff val="-2312"/>
                <a:lumOff val="-3701"/>
                <a:alphaOff val="0"/>
                <a:satMod val="103000"/>
                <a:lumMod val="102000"/>
                <a:tint val="94000"/>
              </a:schemeClr>
            </a:gs>
            <a:gs pos="50000">
              <a:schemeClr val="accent2">
                <a:hueOff val="805452"/>
                <a:satOff val="-2312"/>
                <a:lumOff val="-3701"/>
                <a:alphaOff val="0"/>
                <a:satMod val="110000"/>
                <a:lumMod val="100000"/>
                <a:shade val="100000"/>
              </a:schemeClr>
            </a:gs>
            <a:gs pos="100000">
              <a:schemeClr val="accent2">
                <a:hueOff val="805452"/>
                <a:satOff val="-2312"/>
                <a:lumOff val="-370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Founded: 2016 Norwich, UK.</a:t>
          </a:r>
        </a:p>
      </dsp:txBody>
      <dsp:txXfrm>
        <a:off x="2974584" y="1178"/>
        <a:ext cx="2174490" cy="1304694"/>
      </dsp:txXfrm>
    </dsp:sp>
    <dsp:sp modelId="{D748376E-475C-4456-9396-AB48CB776223}">
      <dsp:nvSpPr>
        <dsp:cNvPr id="0" name=""/>
        <dsp:cNvSpPr/>
      </dsp:nvSpPr>
      <dsp:spPr>
        <a:xfrm>
          <a:off x="5366524" y="1178"/>
          <a:ext cx="2174490" cy="1304694"/>
        </a:xfrm>
        <a:prstGeom prst="rect">
          <a:avLst/>
        </a:prstGeom>
        <a:gradFill rotWithShape="0">
          <a:gsLst>
            <a:gs pos="0">
              <a:schemeClr val="accent2">
                <a:hueOff val="1610903"/>
                <a:satOff val="-4623"/>
                <a:lumOff val="-7402"/>
                <a:alphaOff val="0"/>
                <a:satMod val="103000"/>
                <a:lumMod val="102000"/>
                <a:tint val="94000"/>
              </a:schemeClr>
            </a:gs>
            <a:gs pos="50000">
              <a:schemeClr val="accent2">
                <a:hueOff val="1610903"/>
                <a:satOff val="-4623"/>
                <a:lumOff val="-7402"/>
                <a:alphaOff val="0"/>
                <a:satMod val="110000"/>
                <a:lumMod val="100000"/>
                <a:shade val="100000"/>
              </a:schemeClr>
            </a:gs>
            <a:gs pos="100000">
              <a:schemeClr val="accent2">
                <a:hueOff val="1610903"/>
                <a:satOff val="-4623"/>
                <a:lumOff val="-7402"/>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Owners: Liam, Priya Patel </a:t>
          </a:r>
        </a:p>
      </dsp:txBody>
      <dsp:txXfrm>
        <a:off x="5366524" y="1178"/>
        <a:ext cx="2174490" cy="1304694"/>
      </dsp:txXfrm>
    </dsp:sp>
    <dsp:sp modelId="{67353A84-5077-495D-9795-1C432C656E99}">
      <dsp:nvSpPr>
        <dsp:cNvPr id="0" name=""/>
        <dsp:cNvSpPr/>
      </dsp:nvSpPr>
      <dsp:spPr>
        <a:xfrm>
          <a:off x="7758464" y="1178"/>
          <a:ext cx="2174490" cy="1304694"/>
        </a:xfrm>
        <a:prstGeom prst="rect">
          <a:avLst/>
        </a:prstGeom>
        <a:gradFill rotWithShape="0">
          <a:gsLst>
            <a:gs pos="0">
              <a:schemeClr val="accent2">
                <a:hueOff val="2416355"/>
                <a:satOff val="-6935"/>
                <a:lumOff val="-11103"/>
                <a:alphaOff val="0"/>
                <a:satMod val="103000"/>
                <a:lumMod val="102000"/>
                <a:tint val="94000"/>
              </a:schemeClr>
            </a:gs>
            <a:gs pos="50000">
              <a:schemeClr val="accent2">
                <a:hueOff val="2416355"/>
                <a:satOff val="-6935"/>
                <a:lumOff val="-11103"/>
                <a:alphaOff val="0"/>
                <a:satMod val="110000"/>
                <a:lumMod val="100000"/>
                <a:shade val="100000"/>
              </a:schemeClr>
            </a:gs>
            <a:gs pos="100000">
              <a:schemeClr val="accent2">
                <a:hueOff val="2416355"/>
                <a:satOff val="-6935"/>
                <a:lumOff val="-11103"/>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Sells: Floral Arrangements, Walk-In Bouquets, Corporate Businesses, Weddings.</a:t>
          </a:r>
        </a:p>
      </dsp:txBody>
      <dsp:txXfrm>
        <a:off x="7758464" y="1178"/>
        <a:ext cx="2174490" cy="1304694"/>
      </dsp:txXfrm>
    </dsp:sp>
    <dsp:sp modelId="{2726BB3E-7648-4580-8F0F-40419D3BCE76}">
      <dsp:nvSpPr>
        <dsp:cNvPr id="0" name=""/>
        <dsp:cNvSpPr/>
      </dsp:nvSpPr>
      <dsp:spPr>
        <a:xfrm>
          <a:off x="582645" y="1523321"/>
          <a:ext cx="2174490" cy="1304694"/>
        </a:xfrm>
        <a:prstGeom prst="rect">
          <a:avLst/>
        </a:prstGeom>
        <a:gradFill rotWithShape="0">
          <a:gsLst>
            <a:gs pos="0">
              <a:schemeClr val="accent2">
                <a:hueOff val="3221807"/>
                <a:satOff val="-9246"/>
                <a:lumOff val="-14805"/>
                <a:alphaOff val="0"/>
                <a:satMod val="103000"/>
                <a:lumMod val="102000"/>
                <a:tint val="94000"/>
              </a:schemeClr>
            </a:gs>
            <a:gs pos="50000">
              <a:schemeClr val="accent2">
                <a:hueOff val="3221807"/>
                <a:satOff val="-9246"/>
                <a:lumOff val="-14805"/>
                <a:alphaOff val="0"/>
                <a:satMod val="110000"/>
                <a:lumMod val="100000"/>
                <a:shade val="100000"/>
              </a:schemeClr>
            </a:gs>
            <a:gs pos="100000">
              <a:schemeClr val="accent2">
                <a:hueOff val="3221807"/>
                <a:satOff val="-9246"/>
                <a:lumOff val="-1480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Community Ties: Thrived through personal detailed touches, sustainable packaging which won  the attention of environmental conscious clients building a tighter connection leading to loyal customers.</a:t>
          </a:r>
        </a:p>
      </dsp:txBody>
      <dsp:txXfrm>
        <a:off x="582645" y="1523321"/>
        <a:ext cx="2174490" cy="1304694"/>
      </dsp:txXfrm>
    </dsp:sp>
    <dsp:sp modelId="{8628A45E-FF45-4673-9C79-2B8A01A465FE}">
      <dsp:nvSpPr>
        <dsp:cNvPr id="0" name=""/>
        <dsp:cNvSpPr/>
      </dsp:nvSpPr>
      <dsp:spPr>
        <a:xfrm>
          <a:off x="2974584" y="1523321"/>
          <a:ext cx="2174490" cy="1304694"/>
        </a:xfrm>
        <a:prstGeom prst="rect">
          <a:avLst/>
        </a:prstGeom>
        <a:gradFill rotWithShape="0">
          <a:gsLst>
            <a:gs pos="0">
              <a:schemeClr val="accent2">
                <a:hueOff val="4027259"/>
                <a:satOff val="-11558"/>
                <a:lumOff val="-18506"/>
                <a:alphaOff val="0"/>
                <a:satMod val="103000"/>
                <a:lumMod val="102000"/>
                <a:tint val="94000"/>
              </a:schemeClr>
            </a:gs>
            <a:gs pos="50000">
              <a:schemeClr val="accent2">
                <a:hueOff val="4027259"/>
                <a:satOff val="-11558"/>
                <a:lumOff val="-18506"/>
                <a:alphaOff val="0"/>
                <a:satMod val="110000"/>
                <a:lumMod val="100000"/>
                <a:shade val="100000"/>
              </a:schemeClr>
            </a:gs>
            <a:gs pos="100000">
              <a:schemeClr val="accent2">
                <a:hueOff val="4027259"/>
                <a:satOff val="-11558"/>
                <a:lumOff val="-18506"/>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Adaptation: The business has taken the step towards online orders, increasing gradually.</a:t>
          </a:r>
        </a:p>
      </dsp:txBody>
      <dsp:txXfrm>
        <a:off x="2974584" y="1523321"/>
        <a:ext cx="2174490" cy="1304694"/>
      </dsp:txXfrm>
    </dsp:sp>
    <dsp:sp modelId="{8026B4FE-ED93-458E-9FE4-81CBA32B51BB}">
      <dsp:nvSpPr>
        <dsp:cNvPr id="0" name=""/>
        <dsp:cNvSpPr/>
      </dsp:nvSpPr>
      <dsp:spPr>
        <a:xfrm>
          <a:off x="5366524" y="1523321"/>
          <a:ext cx="2174490" cy="1304694"/>
        </a:xfrm>
        <a:prstGeom prst="rect">
          <a:avLst/>
        </a:prstGeom>
        <a:gradFill rotWithShape="0">
          <a:gsLst>
            <a:gs pos="0">
              <a:schemeClr val="accent2">
                <a:hueOff val="4832710"/>
                <a:satOff val="-13870"/>
                <a:lumOff val="-22207"/>
                <a:alphaOff val="0"/>
                <a:satMod val="103000"/>
                <a:lumMod val="102000"/>
                <a:tint val="94000"/>
              </a:schemeClr>
            </a:gs>
            <a:gs pos="50000">
              <a:schemeClr val="accent2">
                <a:hueOff val="4832710"/>
                <a:satOff val="-13870"/>
                <a:lumOff val="-22207"/>
                <a:alphaOff val="0"/>
                <a:satMod val="110000"/>
                <a:lumMod val="100000"/>
                <a:shade val="100000"/>
              </a:schemeClr>
            </a:gs>
            <a:gs pos="100000">
              <a:schemeClr val="accent2">
                <a:hueOff val="4832710"/>
                <a:satOff val="-13870"/>
                <a:lumOff val="-22207"/>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Business Location: High Street – used to have high foot traffic percentage, now decreased due to strong image businesses shifting towards online activities only. </a:t>
          </a:r>
        </a:p>
      </dsp:txBody>
      <dsp:txXfrm>
        <a:off x="5366524" y="1523321"/>
        <a:ext cx="2174490" cy="1304694"/>
      </dsp:txXfrm>
    </dsp:sp>
    <dsp:sp modelId="{8446A8DE-9CB4-4C72-885B-AE240E9F349F}">
      <dsp:nvSpPr>
        <dsp:cNvPr id="0" name=""/>
        <dsp:cNvSpPr/>
      </dsp:nvSpPr>
      <dsp:spPr>
        <a:xfrm>
          <a:off x="7758464" y="1523321"/>
          <a:ext cx="2174490" cy="1304694"/>
        </a:xfrm>
        <a:prstGeom prst="rect">
          <a:avLst/>
        </a:prstGeom>
        <a:gradFill rotWithShape="0">
          <a:gsLst>
            <a:gs pos="0">
              <a:schemeClr val="accent2">
                <a:hueOff val="5638162"/>
                <a:satOff val="-16181"/>
                <a:lumOff val="-25908"/>
                <a:alphaOff val="0"/>
                <a:satMod val="103000"/>
                <a:lumMod val="102000"/>
                <a:tint val="94000"/>
              </a:schemeClr>
            </a:gs>
            <a:gs pos="50000">
              <a:schemeClr val="accent2">
                <a:hueOff val="5638162"/>
                <a:satOff val="-16181"/>
                <a:lumOff val="-25908"/>
                <a:alphaOff val="0"/>
                <a:satMod val="110000"/>
                <a:lumMod val="100000"/>
                <a:shade val="100000"/>
              </a:schemeClr>
            </a:gs>
            <a:gs pos="100000">
              <a:schemeClr val="accent2">
                <a:hueOff val="5638162"/>
                <a:satOff val="-16181"/>
                <a:lumOff val="-25908"/>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Client Feedback: In store has always had a positive feedback, however the business has difficulties through their online website – outdated, difficult to navigate.</a:t>
          </a:r>
        </a:p>
      </dsp:txBody>
      <dsp:txXfrm>
        <a:off x="7758464" y="1523321"/>
        <a:ext cx="2174490" cy="1304694"/>
      </dsp:txXfrm>
    </dsp:sp>
    <dsp:sp modelId="{8815DF33-1164-46BA-A1F5-359DF97C6DAE}">
      <dsp:nvSpPr>
        <dsp:cNvPr id="0" name=""/>
        <dsp:cNvSpPr/>
      </dsp:nvSpPr>
      <dsp:spPr>
        <a:xfrm>
          <a:off x="4170554" y="3045465"/>
          <a:ext cx="2174490" cy="1304694"/>
        </a:xfrm>
        <a:prstGeom prst="rect">
          <a:avLst/>
        </a:prstGeom>
        <a:gradFill rotWithShape="0">
          <a:gsLst>
            <a:gs pos="0">
              <a:schemeClr val="accent2">
                <a:hueOff val="6443614"/>
                <a:satOff val="-18493"/>
                <a:lumOff val="-29609"/>
                <a:alphaOff val="0"/>
                <a:satMod val="103000"/>
                <a:lumMod val="102000"/>
                <a:tint val="94000"/>
              </a:schemeClr>
            </a:gs>
            <a:gs pos="50000">
              <a:schemeClr val="accent2">
                <a:hueOff val="6443614"/>
                <a:satOff val="-18493"/>
                <a:lumOff val="-29609"/>
                <a:alphaOff val="0"/>
                <a:satMod val="110000"/>
                <a:lumMod val="100000"/>
                <a:shade val="100000"/>
              </a:schemeClr>
            </a:gs>
            <a:gs pos="100000">
              <a:schemeClr val="accent2">
                <a:hueOff val="6443614"/>
                <a:satOff val="-18493"/>
                <a:lumOff val="-2960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Competitors: Trendy Boutique Florist with a strong Instagram presence; National chain florist offering aggressive bulk prices as well as delivery insurance.</a:t>
          </a:r>
        </a:p>
      </dsp:txBody>
      <dsp:txXfrm>
        <a:off x="4170554" y="3045465"/>
        <a:ext cx="2174490" cy="130469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819663-AB8B-4C38-A1EF-1DF75E137226}">
      <dsp:nvSpPr>
        <dsp:cNvPr id="0" name=""/>
        <dsp:cNvSpPr/>
      </dsp:nvSpPr>
      <dsp:spPr>
        <a:xfrm>
          <a:off x="0" y="529430"/>
          <a:ext cx="6666833" cy="442260"/>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1" u="sng" kern="1200" dirty="0"/>
            <a:t>Political: </a:t>
          </a:r>
        </a:p>
      </dsp:txBody>
      <dsp:txXfrm>
        <a:off x="21589" y="551019"/>
        <a:ext cx="6623655" cy="399082"/>
      </dsp:txXfrm>
    </dsp:sp>
    <dsp:sp modelId="{EC5C24EB-856B-4175-951A-76A98FD76668}">
      <dsp:nvSpPr>
        <dsp:cNvPr id="0" name=""/>
        <dsp:cNvSpPr/>
      </dsp:nvSpPr>
      <dsp:spPr>
        <a:xfrm>
          <a:off x="0" y="1023530"/>
          <a:ext cx="6666833" cy="442260"/>
        </a:xfrm>
        <a:prstGeom prst="roundRect">
          <a:avLst/>
        </a:prstGeom>
        <a:gradFill rotWithShape="0">
          <a:gsLst>
            <a:gs pos="0">
              <a:schemeClr val="accent5">
                <a:hueOff val="-1519019"/>
                <a:satOff val="-103"/>
                <a:lumOff val="245"/>
                <a:alphaOff val="0"/>
                <a:satMod val="103000"/>
                <a:lumMod val="102000"/>
                <a:tint val="94000"/>
              </a:schemeClr>
            </a:gs>
            <a:gs pos="50000">
              <a:schemeClr val="accent5">
                <a:hueOff val="-1519019"/>
                <a:satOff val="-103"/>
                <a:lumOff val="245"/>
                <a:alphaOff val="0"/>
                <a:satMod val="110000"/>
                <a:lumMod val="100000"/>
                <a:shade val="100000"/>
              </a:schemeClr>
            </a:gs>
            <a:gs pos="100000">
              <a:schemeClr val="accent5">
                <a:hueOff val="-1519019"/>
                <a:satOff val="-103"/>
                <a:lumOff val="24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Environmental Regulations </a:t>
          </a:r>
        </a:p>
      </dsp:txBody>
      <dsp:txXfrm>
        <a:off x="21589" y="1045119"/>
        <a:ext cx="6623655" cy="399082"/>
      </dsp:txXfrm>
    </dsp:sp>
    <dsp:sp modelId="{B70E25F7-7748-42FA-A4E9-5DEBC5AA1DD3}">
      <dsp:nvSpPr>
        <dsp:cNvPr id="0" name=""/>
        <dsp:cNvSpPr/>
      </dsp:nvSpPr>
      <dsp:spPr>
        <a:xfrm>
          <a:off x="0" y="1517630"/>
          <a:ext cx="6666833" cy="442260"/>
        </a:xfrm>
        <a:prstGeom prst="roundRect">
          <a:avLst/>
        </a:prstGeom>
        <a:gradFill rotWithShape="0">
          <a:gsLst>
            <a:gs pos="0">
              <a:schemeClr val="accent5">
                <a:hueOff val="-3038037"/>
                <a:satOff val="-207"/>
                <a:lumOff val="490"/>
                <a:alphaOff val="0"/>
                <a:satMod val="103000"/>
                <a:lumMod val="102000"/>
                <a:tint val="94000"/>
              </a:schemeClr>
            </a:gs>
            <a:gs pos="50000">
              <a:schemeClr val="accent5">
                <a:hueOff val="-3038037"/>
                <a:satOff val="-207"/>
                <a:lumOff val="490"/>
                <a:alphaOff val="0"/>
                <a:satMod val="110000"/>
                <a:lumMod val="100000"/>
                <a:shade val="100000"/>
              </a:schemeClr>
            </a:gs>
            <a:gs pos="100000">
              <a:schemeClr val="accent5">
                <a:hueOff val="-3038037"/>
                <a:satOff val="-207"/>
                <a:lumOff val="49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Trade Regulations and Tariffs</a:t>
          </a:r>
        </a:p>
      </dsp:txBody>
      <dsp:txXfrm>
        <a:off x="21589" y="1539219"/>
        <a:ext cx="6623655" cy="399082"/>
      </dsp:txXfrm>
    </dsp:sp>
    <dsp:sp modelId="{996ADCA0-4535-4B9A-956A-043AD1240C0F}">
      <dsp:nvSpPr>
        <dsp:cNvPr id="0" name=""/>
        <dsp:cNvSpPr/>
      </dsp:nvSpPr>
      <dsp:spPr>
        <a:xfrm>
          <a:off x="0" y="2000972"/>
          <a:ext cx="6666833" cy="442260"/>
        </a:xfrm>
        <a:prstGeom prst="roundRect">
          <a:avLst/>
        </a:prstGeom>
        <a:gradFill rotWithShape="0">
          <a:gsLst>
            <a:gs pos="0">
              <a:schemeClr val="accent5">
                <a:hueOff val="-4557056"/>
                <a:satOff val="-310"/>
                <a:lumOff val="735"/>
                <a:alphaOff val="0"/>
                <a:satMod val="103000"/>
                <a:lumMod val="102000"/>
                <a:tint val="94000"/>
              </a:schemeClr>
            </a:gs>
            <a:gs pos="50000">
              <a:schemeClr val="accent5">
                <a:hueOff val="-4557056"/>
                <a:satOff val="-310"/>
                <a:lumOff val="735"/>
                <a:alphaOff val="0"/>
                <a:satMod val="110000"/>
                <a:lumMod val="100000"/>
                <a:shade val="100000"/>
              </a:schemeClr>
            </a:gs>
            <a:gs pos="100000">
              <a:schemeClr val="accent5">
                <a:hueOff val="-4557056"/>
                <a:satOff val="-310"/>
                <a:lumOff val="73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1" u="sng" kern="1200" dirty="0"/>
            <a:t>Economic: </a:t>
          </a:r>
        </a:p>
      </dsp:txBody>
      <dsp:txXfrm>
        <a:off x="21589" y="2022561"/>
        <a:ext cx="6623655" cy="399082"/>
      </dsp:txXfrm>
    </dsp:sp>
    <dsp:sp modelId="{FE754D61-1D1C-4278-AF48-94B3526F2FD5}">
      <dsp:nvSpPr>
        <dsp:cNvPr id="0" name=""/>
        <dsp:cNvSpPr/>
      </dsp:nvSpPr>
      <dsp:spPr>
        <a:xfrm>
          <a:off x="0" y="2505830"/>
          <a:ext cx="6666833" cy="442260"/>
        </a:xfrm>
        <a:prstGeom prst="roundRect">
          <a:avLst/>
        </a:prstGeom>
        <a:gradFill rotWithShape="0">
          <a:gsLst>
            <a:gs pos="0">
              <a:schemeClr val="accent5">
                <a:hueOff val="-6076075"/>
                <a:satOff val="-413"/>
                <a:lumOff val="981"/>
                <a:alphaOff val="0"/>
                <a:satMod val="103000"/>
                <a:lumMod val="102000"/>
                <a:tint val="94000"/>
              </a:schemeClr>
            </a:gs>
            <a:gs pos="50000">
              <a:schemeClr val="accent5">
                <a:hueOff val="-6076075"/>
                <a:satOff val="-413"/>
                <a:lumOff val="981"/>
                <a:alphaOff val="0"/>
                <a:satMod val="110000"/>
                <a:lumMod val="100000"/>
                <a:shade val="100000"/>
              </a:schemeClr>
            </a:gs>
            <a:gs pos="100000">
              <a:schemeClr val="accent5">
                <a:hueOff val="-6076075"/>
                <a:satOff val="-413"/>
                <a:lumOff val="98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Inflation (rising prices for raw materials)</a:t>
          </a:r>
        </a:p>
      </dsp:txBody>
      <dsp:txXfrm>
        <a:off x="21589" y="2527419"/>
        <a:ext cx="6623655" cy="399082"/>
      </dsp:txXfrm>
    </dsp:sp>
    <dsp:sp modelId="{79B10890-BFC9-4EE8-A682-3106A1B32A64}">
      <dsp:nvSpPr>
        <dsp:cNvPr id="0" name=""/>
        <dsp:cNvSpPr/>
      </dsp:nvSpPr>
      <dsp:spPr>
        <a:xfrm>
          <a:off x="0" y="2999929"/>
          <a:ext cx="6666833" cy="442260"/>
        </a:xfrm>
        <a:prstGeom prst="roundRect">
          <a:avLst/>
        </a:prstGeom>
        <a:gradFill rotWithShape="0">
          <a:gsLst>
            <a:gs pos="0">
              <a:schemeClr val="accent5">
                <a:hueOff val="-7595094"/>
                <a:satOff val="-516"/>
                <a:lumOff val="1226"/>
                <a:alphaOff val="0"/>
                <a:satMod val="103000"/>
                <a:lumMod val="102000"/>
                <a:tint val="94000"/>
              </a:schemeClr>
            </a:gs>
            <a:gs pos="50000">
              <a:schemeClr val="accent5">
                <a:hueOff val="-7595094"/>
                <a:satOff val="-516"/>
                <a:lumOff val="1226"/>
                <a:alphaOff val="0"/>
                <a:satMod val="110000"/>
                <a:lumMod val="100000"/>
                <a:shade val="100000"/>
              </a:schemeClr>
            </a:gs>
            <a:gs pos="100000">
              <a:schemeClr val="accent5">
                <a:hueOff val="-7595094"/>
                <a:satOff val="-516"/>
                <a:lumOff val="1226"/>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Consumer Confidence (insurance for deliveries)</a:t>
          </a:r>
        </a:p>
      </dsp:txBody>
      <dsp:txXfrm>
        <a:off x="21589" y="3021518"/>
        <a:ext cx="6623655" cy="399082"/>
      </dsp:txXfrm>
    </dsp:sp>
    <dsp:sp modelId="{1460A629-FDF1-4EC5-B4A0-46B0082D263D}">
      <dsp:nvSpPr>
        <dsp:cNvPr id="0" name=""/>
        <dsp:cNvSpPr/>
      </dsp:nvSpPr>
      <dsp:spPr>
        <a:xfrm>
          <a:off x="0" y="3494029"/>
          <a:ext cx="6666833" cy="442260"/>
        </a:xfrm>
        <a:prstGeom prst="roundRect">
          <a:avLst/>
        </a:prstGeom>
        <a:gradFill rotWithShape="0">
          <a:gsLst>
            <a:gs pos="0">
              <a:schemeClr val="accent5">
                <a:hueOff val="-9114112"/>
                <a:satOff val="-620"/>
                <a:lumOff val="1471"/>
                <a:alphaOff val="0"/>
                <a:satMod val="103000"/>
                <a:lumMod val="102000"/>
                <a:tint val="94000"/>
              </a:schemeClr>
            </a:gs>
            <a:gs pos="50000">
              <a:schemeClr val="accent5">
                <a:hueOff val="-9114112"/>
                <a:satOff val="-620"/>
                <a:lumOff val="1471"/>
                <a:alphaOff val="0"/>
                <a:satMod val="110000"/>
                <a:lumMod val="100000"/>
                <a:shade val="100000"/>
              </a:schemeClr>
            </a:gs>
            <a:gs pos="100000">
              <a:schemeClr val="accent5">
                <a:hueOff val="-9114112"/>
                <a:satOff val="-620"/>
                <a:lumOff val="147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1" u="sng" kern="1200" dirty="0"/>
            <a:t>Social:</a:t>
          </a:r>
        </a:p>
      </dsp:txBody>
      <dsp:txXfrm>
        <a:off x="21589" y="3515618"/>
        <a:ext cx="6623655" cy="399082"/>
      </dsp:txXfrm>
    </dsp:sp>
    <dsp:sp modelId="{ABEB09EA-77A6-422D-A15D-C6FBD7B5EB58}">
      <dsp:nvSpPr>
        <dsp:cNvPr id="0" name=""/>
        <dsp:cNvSpPr/>
      </dsp:nvSpPr>
      <dsp:spPr>
        <a:xfrm>
          <a:off x="0" y="3988129"/>
          <a:ext cx="6666833" cy="442260"/>
        </a:xfrm>
        <a:prstGeom prst="roundRect">
          <a:avLst/>
        </a:prstGeom>
        <a:gradFill rotWithShape="0">
          <a:gsLst>
            <a:gs pos="0">
              <a:schemeClr val="accent5">
                <a:hueOff val="-10633130"/>
                <a:satOff val="-723"/>
                <a:lumOff val="1716"/>
                <a:alphaOff val="0"/>
                <a:satMod val="103000"/>
                <a:lumMod val="102000"/>
                <a:tint val="94000"/>
              </a:schemeClr>
            </a:gs>
            <a:gs pos="50000">
              <a:schemeClr val="accent5">
                <a:hueOff val="-10633130"/>
                <a:satOff val="-723"/>
                <a:lumOff val="1716"/>
                <a:alphaOff val="0"/>
                <a:satMod val="110000"/>
                <a:lumMod val="100000"/>
                <a:shade val="100000"/>
              </a:schemeClr>
            </a:gs>
            <a:gs pos="100000">
              <a:schemeClr val="accent5">
                <a:hueOff val="-10633130"/>
                <a:satOff val="-723"/>
                <a:lumOff val="1716"/>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Demographic Shifts (age, customer base)</a:t>
          </a:r>
        </a:p>
      </dsp:txBody>
      <dsp:txXfrm>
        <a:off x="21589" y="4009718"/>
        <a:ext cx="6623655" cy="399082"/>
      </dsp:txXfrm>
    </dsp:sp>
    <dsp:sp modelId="{DB7C9F42-D84C-4248-AB6B-AEC7643FD8A2}">
      <dsp:nvSpPr>
        <dsp:cNvPr id="0" name=""/>
        <dsp:cNvSpPr/>
      </dsp:nvSpPr>
      <dsp:spPr>
        <a:xfrm>
          <a:off x="0" y="4482229"/>
          <a:ext cx="6666833" cy="442260"/>
        </a:xfrm>
        <a:prstGeom prst="roundRect">
          <a:avLst/>
        </a:prstGeom>
        <a:gradFill rotWithShape="0">
          <a:gsLst>
            <a:gs pos="0">
              <a:schemeClr val="accent5">
                <a:hueOff val="-12152150"/>
                <a:satOff val="-826"/>
                <a:lumOff val="1961"/>
                <a:alphaOff val="0"/>
                <a:satMod val="103000"/>
                <a:lumMod val="102000"/>
                <a:tint val="94000"/>
              </a:schemeClr>
            </a:gs>
            <a:gs pos="50000">
              <a:schemeClr val="accent5">
                <a:hueOff val="-12152150"/>
                <a:satOff val="-826"/>
                <a:lumOff val="1961"/>
                <a:alphaOff val="0"/>
                <a:satMod val="110000"/>
                <a:lumMod val="100000"/>
                <a:shade val="100000"/>
              </a:schemeClr>
            </a:gs>
            <a:gs pos="100000">
              <a:schemeClr val="accent5">
                <a:hueOff val="-12152150"/>
                <a:satOff val="-826"/>
                <a:lumOff val="196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Ethical Consumerism (strong ethics, environmental awareness) </a:t>
          </a:r>
        </a:p>
      </dsp:txBody>
      <dsp:txXfrm>
        <a:off x="21589" y="4503818"/>
        <a:ext cx="6623655" cy="399082"/>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521EF2-C8DC-0618-1312-0E46E2A96BA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BC5627A-9492-BD88-5E6B-709D5932319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59F47B6-D272-8631-95CB-8F3AB1128A59}"/>
              </a:ext>
            </a:extLst>
          </p:cNvPr>
          <p:cNvSpPr>
            <a:spLocks noGrp="1"/>
          </p:cNvSpPr>
          <p:nvPr>
            <p:ph type="dt" sz="half" idx="10"/>
          </p:nvPr>
        </p:nvSpPr>
        <p:spPr/>
        <p:txBody>
          <a:bodyPr/>
          <a:lstStyle/>
          <a:p>
            <a:fld id="{1C146188-0A7B-4327-B65B-D7AAAB359552}" type="datetimeFigureOut">
              <a:rPr lang="en-US" smtClean="0"/>
              <a:t>3/15/26</a:t>
            </a:fld>
            <a:endParaRPr lang="en-US"/>
          </a:p>
        </p:txBody>
      </p:sp>
      <p:sp>
        <p:nvSpPr>
          <p:cNvPr id="5" name="Footer Placeholder 4">
            <a:extLst>
              <a:ext uri="{FF2B5EF4-FFF2-40B4-BE49-F238E27FC236}">
                <a16:creationId xmlns:a16="http://schemas.microsoft.com/office/drawing/2014/main" id="{E5B159A4-408D-D376-E8DD-3CD1278351C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5AEFA2-F283-D225-C90E-E01582276319}"/>
              </a:ext>
            </a:extLst>
          </p:cNvPr>
          <p:cNvSpPr>
            <a:spLocks noGrp="1"/>
          </p:cNvSpPr>
          <p:nvPr>
            <p:ph type="sldNum" sz="quarter" idx="12"/>
          </p:nvPr>
        </p:nvSpPr>
        <p:spPr/>
        <p:txBody>
          <a:bodyPr/>
          <a:lstStyle/>
          <a:p>
            <a:fld id="{87FF1C82-2D2A-4D0D-AF51-31C263189D44}" type="slidenum">
              <a:rPr lang="en-US" smtClean="0"/>
              <a:t>‹#›</a:t>
            </a:fld>
            <a:endParaRPr lang="en-US"/>
          </a:p>
        </p:txBody>
      </p:sp>
    </p:spTree>
    <p:extLst>
      <p:ext uri="{BB962C8B-B14F-4D97-AF65-F5344CB8AC3E}">
        <p14:creationId xmlns:p14="http://schemas.microsoft.com/office/powerpoint/2010/main" val="34426611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BC76E9-8BD5-9C3E-B009-65F14CE195B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70837A3-9D07-FD08-9958-0D732599FDC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8E84D85-E021-EA67-952A-EB42D008F5C8}"/>
              </a:ext>
            </a:extLst>
          </p:cNvPr>
          <p:cNvSpPr>
            <a:spLocks noGrp="1"/>
          </p:cNvSpPr>
          <p:nvPr>
            <p:ph type="dt" sz="half" idx="10"/>
          </p:nvPr>
        </p:nvSpPr>
        <p:spPr/>
        <p:txBody>
          <a:bodyPr/>
          <a:lstStyle/>
          <a:p>
            <a:fld id="{1C146188-0A7B-4327-B65B-D7AAAB359552}" type="datetimeFigureOut">
              <a:rPr lang="en-US" smtClean="0"/>
              <a:t>3/15/26</a:t>
            </a:fld>
            <a:endParaRPr lang="en-US"/>
          </a:p>
        </p:txBody>
      </p:sp>
      <p:sp>
        <p:nvSpPr>
          <p:cNvPr id="5" name="Footer Placeholder 4">
            <a:extLst>
              <a:ext uri="{FF2B5EF4-FFF2-40B4-BE49-F238E27FC236}">
                <a16:creationId xmlns:a16="http://schemas.microsoft.com/office/drawing/2014/main" id="{E6BA0A36-8842-506F-3899-81D3B00AB50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A83542E-314A-110E-73F2-112BCFCE0E10}"/>
              </a:ext>
            </a:extLst>
          </p:cNvPr>
          <p:cNvSpPr>
            <a:spLocks noGrp="1"/>
          </p:cNvSpPr>
          <p:nvPr>
            <p:ph type="sldNum" sz="quarter" idx="12"/>
          </p:nvPr>
        </p:nvSpPr>
        <p:spPr/>
        <p:txBody>
          <a:bodyPr/>
          <a:lstStyle/>
          <a:p>
            <a:fld id="{87FF1C82-2D2A-4D0D-AF51-31C263189D44}" type="slidenum">
              <a:rPr lang="en-US" smtClean="0"/>
              <a:t>‹#›</a:t>
            </a:fld>
            <a:endParaRPr lang="en-US"/>
          </a:p>
        </p:txBody>
      </p:sp>
    </p:spTree>
    <p:extLst>
      <p:ext uri="{BB962C8B-B14F-4D97-AF65-F5344CB8AC3E}">
        <p14:creationId xmlns:p14="http://schemas.microsoft.com/office/powerpoint/2010/main" val="10620129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3688C-1ACD-9840-FF31-5256FE294E2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31D4126-4467-BCC0-8654-6D15557A5B3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9121D6D-5E59-BAA5-6298-F6A2E960B08A}"/>
              </a:ext>
            </a:extLst>
          </p:cNvPr>
          <p:cNvSpPr>
            <a:spLocks noGrp="1"/>
          </p:cNvSpPr>
          <p:nvPr>
            <p:ph type="dt" sz="half" idx="10"/>
          </p:nvPr>
        </p:nvSpPr>
        <p:spPr/>
        <p:txBody>
          <a:bodyPr/>
          <a:lstStyle/>
          <a:p>
            <a:fld id="{1C146188-0A7B-4327-B65B-D7AAAB359552}" type="datetimeFigureOut">
              <a:rPr lang="en-US" smtClean="0"/>
              <a:t>3/15/26</a:t>
            </a:fld>
            <a:endParaRPr lang="en-US"/>
          </a:p>
        </p:txBody>
      </p:sp>
      <p:sp>
        <p:nvSpPr>
          <p:cNvPr id="5" name="Footer Placeholder 4">
            <a:extLst>
              <a:ext uri="{FF2B5EF4-FFF2-40B4-BE49-F238E27FC236}">
                <a16:creationId xmlns:a16="http://schemas.microsoft.com/office/drawing/2014/main" id="{9FD53747-0E2E-A26B-2B14-C001D486D3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F8072B9-BE84-CACA-EF5F-AD50715AFC15}"/>
              </a:ext>
            </a:extLst>
          </p:cNvPr>
          <p:cNvSpPr>
            <a:spLocks noGrp="1"/>
          </p:cNvSpPr>
          <p:nvPr>
            <p:ph type="sldNum" sz="quarter" idx="12"/>
          </p:nvPr>
        </p:nvSpPr>
        <p:spPr/>
        <p:txBody>
          <a:bodyPr/>
          <a:lstStyle/>
          <a:p>
            <a:fld id="{87FF1C82-2D2A-4D0D-AF51-31C263189D44}" type="slidenum">
              <a:rPr lang="en-US" smtClean="0"/>
              <a:t>‹#›</a:t>
            </a:fld>
            <a:endParaRPr lang="en-US"/>
          </a:p>
        </p:txBody>
      </p:sp>
    </p:spTree>
    <p:extLst>
      <p:ext uri="{BB962C8B-B14F-4D97-AF65-F5344CB8AC3E}">
        <p14:creationId xmlns:p14="http://schemas.microsoft.com/office/powerpoint/2010/main" val="30595446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567BA6-2112-7103-94DC-8EC5E4EF197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5FBC8F0-742D-8886-82DC-2CE2A8CCE22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FBCB901-5AE5-2A0A-71DD-E0CD7219911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7BB2B3A-F539-6BAB-A937-C8C7078FA16B}"/>
              </a:ext>
            </a:extLst>
          </p:cNvPr>
          <p:cNvSpPr>
            <a:spLocks noGrp="1"/>
          </p:cNvSpPr>
          <p:nvPr>
            <p:ph type="dt" sz="half" idx="10"/>
          </p:nvPr>
        </p:nvSpPr>
        <p:spPr/>
        <p:txBody>
          <a:bodyPr/>
          <a:lstStyle/>
          <a:p>
            <a:fld id="{1C146188-0A7B-4327-B65B-D7AAAB359552}" type="datetimeFigureOut">
              <a:rPr lang="en-US" smtClean="0"/>
              <a:t>3/15/26</a:t>
            </a:fld>
            <a:endParaRPr lang="en-US"/>
          </a:p>
        </p:txBody>
      </p:sp>
      <p:sp>
        <p:nvSpPr>
          <p:cNvPr id="6" name="Footer Placeholder 5">
            <a:extLst>
              <a:ext uri="{FF2B5EF4-FFF2-40B4-BE49-F238E27FC236}">
                <a16:creationId xmlns:a16="http://schemas.microsoft.com/office/drawing/2014/main" id="{060D27BA-5A84-D5A5-AAE6-8138733B79A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1D55602-0F51-0778-7A1D-AB1505F8579B}"/>
              </a:ext>
            </a:extLst>
          </p:cNvPr>
          <p:cNvSpPr>
            <a:spLocks noGrp="1"/>
          </p:cNvSpPr>
          <p:nvPr>
            <p:ph type="sldNum" sz="quarter" idx="12"/>
          </p:nvPr>
        </p:nvSpPr>
        <p:spPr/>
        <p:txBody>
          <a:bodyPr/>
          <a:lstStyle/>
          <a:p>
            <a:fld id="{87FF1C82-2D2A-4D0D-AF51-31C263189D44}" type="slidenum">
              <a:rPr lang="en-US" smtClean="0"/>
              <a:t>‹#›</a:t>
            </a:fld>
            <a:endParaRPr lang="en-US"/>
          </a:p>
        </p:txBody>
      </p:sp>
    </p:spTree>
    <p:extLst>
      <p:ext uri="{BB962C8B-B14F-4D97-AF65-F5344CB8AC3E}">
        <p14:creationId xmlns:p14="http://schemas.microsoft.com/office/powerpoint/2010/main" val="42924536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2FA269-EC01-5A91-C505-77D650FA323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D5DA5CD-B869-0A8E-8274-11E1DD46DD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7BED85E-E247-795A-91C6-25540525C44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FDA993D-C6AC-E647-A89F-F471F9EA439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EBBF03D-6E05-0367-0959-0568BBCC357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F482057-72F7-3C44-3F74-BB50B96FB93D}"/>
              </a:ext>
            </a:extLst>
          </p:cNvPr>
          <p:cNvSpPr>
            <a:spLocks noGrp="1"/>
          </p:cNvSpPr>
          <p:nvPr>
            <p:ph type="dt" sz="half" idx="10"/>
          </p:nvPr>
        </p:nvSpPr>
        <p:spPr/>
        <p:txBody>
          <a:bodyPr/>
          <a:lstStyle/>
          <a:p>
            <a:fld id="{1C146188-0A7B-4327-B65B-D7AAAB359552}" type="datetimeFigureOut">
              <a:rPr lang="en-US" smtClean="0"/>
              <a:t>3/15/26</a:t>
            </a:fld>
            <a:endParaRPr lang="en-US"/>
          </a:p>
        </p:txBody>
      </p:sp>
      <p:sp>
        <p:nvSpPr>
          <p:cNvPr id="8" name="Footer Placeholder 7">
            <a:extLst>
              <a:ext uri="{FF2B5EF4-FFF2-40B4-BE49-F238E27FC236}">
                <a16:creationId xmlns:a16="http://schemas.microsoft.com/office/drawing/2014/main" id="{0F68762E-989B-0B7E-04EE-04C4CBF4FD7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A138D9B-2F70-C649-FB84-1A6C5B33982B}"/>
              </a:ext>
            </a:extLst>
          </p:cNvPr>
          <p:cNvSpPr>
            <a:spLocks noGrp="1"/>
          </p:cNvSpPr>
          <p:nvPr>
            <p:ph type="sldNum" sz="quarter" idx="12"/>
          </p:nvPr>
        </p:nvSpPr>
        <p:spPr/>
        <p:txBody>
          <a:bodyPr/>
          <a:lstStyle/>
          <a:p>
            <a:fld id="{87FF1C82-2D2A-4D0D-AF51-31C263189D44}" type="slidenum">
              <a:rPr lang="en-US" smtClean="0"/>
              <a:t>‹#›</a:t>
            </a:fld>
            <a:endParaRPr lang="en-US"/>
          </a:p>
        </p:txBody>
      </p:sp>
    </p:spTree>
    <p:extLst>
      <p:ext uri="{BB962C8B-B14F-4D97-AF65-F5344CB8AC3E}">
        <p14:creationId xmlns:p14="http://schemas.microsoft.com/office/powerpoint/2010/main" val="10860118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EC2141-1622-3002-C420-00386DD6247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B5E383F-9EF7-8D05-FEAE-84D5861C6C85}"/>
              </a:ext>
            </a:extLst>
          </p:cNvPr>
          <p:cNvSpPr>
            <a:spLocks noGrp="1"/>
          </p:cNvSpPr>
          <p:nvPr>
            <p:ph type="dt" sz="half" idx="10"/>
          </p:nvPr>
        </p:nvSpPr>
        <p:spPr/>
        <p:txBody>
          <a:bodyPr/>
          <a:lstStyle/>
          <a:p>
            <a:fld id="{1C146188-0A7B-4327-B65B-D7AAAB359552}" type="datetimeFigureOut">
              <a:rPr lang="en-US" smtClean="0"/>
              <a:t>3/15/26</a:t>
            </a:fld>
            <a:endParaRPr lang="en-US"/>
          </a:p>
        </p:txBody>
      </p:sp>
      <p:sp>
        <p:nvSpPr>
          <p:cNvPr id="4" name="Footer Placeholder 3">
            <a:extLst>
              <a:ext uri="{FF2B5EF4-FFF2-40B4-BE49-F238E27FC236}">
                <a16:creationId xmlns:a16="http://schemas.microsoft.com/office/drawing/2014/main" id="{1414CDBC-E8E9-DA92-F8B4-68E1487FBC2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6ED1DF1-5C83-1110-8829-C4D41C58CCB6}"/>
              </a:ext>
            </a:extLst>
          </p:cNvPr>
          <p:cNvSpPr>
            <a:spLocks noGrp="1"/>
          </p:cNvSpPr>
          <p:nvPr>
            <p:ph type="sldNum" sz="quarter" idx="12"/>
          </p:nvPr>
        </p:nvSpPr>
        <p:spPr/>
        <p:txBody>
          <a:bodyPr/>
          <a:lstStyle/>
          <a:p>
            <a:fld id="{87FF1C82-2D2A-4D0D-AF51-31C263189D44}" type="slidenum">
              <a:rPr lang="en-US" smtClean="0"/>
              <a:t>‹#›</a:t>
            </a:fld>
            <a:endParaRPr lang="en-US"/>
          </a:p>
        </p:txBody>
      </p:sp>
    </p:spTree>
    <p:extLst>
      <p:ext uri="{BB962C8B-B14F-4D97-AF65-F5344CB8AC3E}">
        <p14:creationId xmlns:p14="http://schemas.microsoft.com/office/powerpoint/2010/main" val="15595530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8EBF909-9963-1ADF-0549-A15906AC9EC1}"/>
              </a:ext>
            </a:extLst>
          </p:cNvPr>
          <p:cNvSpPr>
            <a:spLocks noGrp="1"/>
          </p:cNvSpPr>
          <p:nvPr>
            <p:ph type="dt" sz="half" idx="10"/>
          </p:nvPr>
        </p:nvSpPr>
        <p:spPr/>
        <p:txBody>
          <a:bodyPr/>
          <a:lstStyle/>
          <a:p>
            <a:fld id="{1C146188-0A7B-4327-B65B-D7AAAB359552}" type="datetimeFigureOut">
              <a:rPr lang="en-US" smtClean="0"/>
              <a:t>3/15/26</a:t>
            </a:fld>
            <a:endParaRPr lang="en-US"/>
          </a:p>
        </p:txBody>
      </p:sp>
      <p:sp>
        <p:nvSpPr>
          <p:cNvPr id="3" name="Footer Placeholder 2">
            <a:extLst>
              <a:ext uri="{FF2B5EF4-FFF2-40B4-BE49-F238E27FC236}">
                <a16:creationId xmlns:a16="http://schemas.microsoft.com/office/drawing/2014/main" id="{5873126B-ED14-071F-F2D9-7DD1AE69EB6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0C90D4E-305F-6246-A34C-CE9B2F351C92}"/>
              </a:ext>
            </a:extLst>
          </p:cNvPr>
          <p:cNvSpPr>
            <a:spLocks noGrp="1"/>
          </p:cNvSpPr>
          <p:nvPr>
            <p:ph type="sldNum" sz="quarter" idx="12"/>
          </p:nvPr>
        </p:nvSpPr>
        <p:spPr/>
        <p:txBody>
          <a:bodyPr/>
          <a:lstStyle/>
          <a:p>
            <a:fld id="{87FF1C82-2D2A-4D0D-AF51-31C263189D44}" type="slidenum">
              <a:rPr lang="en-US" smtClean="0"/>
              <a:t>‹#›</a:t>
            </a:fld>
            <a:endParaRPr lang="en-US"/>
          </a:p>
        </p:txBody>
      </p:sp>
    </p:spTree>
    <p:extLst>
      <p:ext uri="{BB962C8B-B14F-4D97-AF65-F5344CB8AC3E}">
        <p14:creationId xmlns:p14="http://schemas.microsoft.com/office/powerpoint/2010/main" val="35597603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F33311-EF8E-46AB-1458-DC027031856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DFD0027-3EA5-BE39-B4F1-C1430C7F4D5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B1F20AB2-A802-A212-CA51-F761B9D64E0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D6FDA47-34A3-F20F-B275-B3F5340A28E3}"/>
              </a:ext>
            </a:extLst>
          </p:cNvPr>
          <p:cNvSpPr>
            <a:spLocks noGrp="1"/>
          </p:cNvSpPr>
          <p:nvPr>
            <p:ph type="dt" sz="half" idx="10"/>
          </p:nvPr>
        </p:nvSpPr>
        <p:spPr/>
        <p:txBody>
          <a:bodyPr/>
          <a:lstStyle/>
          <a:p>
            <a:fld id="{1C146188-0A7B-4327-B65B-D7AAAB359552}" type="datetimeFigureOut">
              <a:rPr lang="en-US" smtClean="0"/>
              <a:t>3/15/26</a:t>
            </a:fld>
            <a:endParaRPr lang="en-US"/>
          </a:p>
        </p:txBody>
      </p:sp>
      <p:sp>
        <p:nvSpPr>
          <p:cNvPr id="6" name="Footer Placeholder 5">
            <a:extLst>
              <a:ext uri="{FF2B5EF4-FFF2-40B4-BE49-F238E27FC236}">
                <a16:creationId xmlns:a16="http://schemas.microsoft.com/office/drawing/2014/main" id="{F46DECEB-A6C3-182F-DE35-E3777315155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5D4B701-708A-21B7-83D5-A6D514302107}"/>
              </a:ext>
            </a:extLst>
          </p:cNvPr>
          <p:cNvSpPr>
            <a:spLocks noGrp="1"/>
          </p:cNvSpPr>
          <p:nvPr>
            <p:ph type="sldNum" sz="quarter" idx="12"/>
          </p:nvPr>
        </p:nvSpPr>
        <p:spPr/>
        <p:txBody>
          <a:bodyPr/>
          <a:lstStyle/>
          <a:p>
            <a:fld id="{87FF1C82-2D2A-4D0D-AF51-31C263189D44}" type="slidenum">
              <a:rPr lang="en-US" smtClean="0"/>
              <a:t>‹#›</a:t>
            </a:fld>
            <a:endParaRPr lang="en-US"/>
          </a:p>
        </p:txBody>
      </p:sp>
    </p:spTree>
    <p:extLst>
      <p:ext uri="{BB962C8B-B14F-4D97-AF65-F5344CB8AC3E}">
        <p14:creationId xmlns:p14="http://schemas.microsoft.com/office/powerpoint/2010/main" val="22265151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ADA6F4-61E4-E983-60A3-8B63A550068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1FD0666-068B-F362-1055-1EFD8D2A5DB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D873F1D-8F5B-1617-53CF-4A6A93AEA8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72B9474-CADE-7B7C-97A1-07629738D774}"/>
              </a:ext>
            </a:extLst>
          </p:cNvPr>
          <p:cNvSpPr>
            <a:spLocks noGrp="1"/>
          </p:cNvSpPr>
          <p:nvPr>
            <p:ph type="dt" sz="half" idx="10"/>
          </p:nvPr>
        </p:nvSpPr>
        <p:spPr/>
        <p:txBody>
          <a:bodyPr/>
          <a:lstStyle/>
          <a:p>
            <a:fld id="{1C146188-0A7B-4327-B65B-D7AAAB359552}" type="datetimeFigureOut">
              <a:rPr lang="en-US" smtClean="0"/>
              <a:t>3/15/26</a:t>
            </a:fld>
            <a:endParaRPr lang="en-US"/>
          </a:p>
        </p:txBody>
      </p:sp>
      <p:sp>
        <p:nvSpPr>
          <p:cNvPr id="6" name="Footer Placeholder 5">
            <a:extLst>
              <a:ext uri="{FF2B5EF4-FFF2-40B4-BE49-F238E27FC236}">
                <a16:creationId xmlns:a16="http://schemas.microsoft.com/office/drawing/2014/main" id="{386FDC00-7FF6-95BB-7734-93500C75DB1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9CE162A-F662-8837-C723-9140FB8C016E}"/>
              </a:ext>
            </a:extLst>
          </p:cNvPr>
          <p:cNvSpPr>
            <a:spLocks noGrp="1"/>
          </p:cNvSpPr>
          <p:nvPr>
            <p:ph type="sldNum" sz="quarter" idx="12"/>
          </p:nvPr>
        </p:nvSpPr>
        <p:spPr/>
        <p:txBody>
          <a:bodyPr/>
          <a:lstStyle/>
          <a:p>
            <a:fld id="{87FF1C82-2D2A-4D0D-AF51-31C263189D44}" type="slidenum">
              <a:rPr lang="en-US" smtClean="0"/>
              <a:t>‹#›</a:t>
            </a:fld>
            <a:endParaRPr lang="en-US"/>
          </a:p>
        </p:txBody>
      </p:sp>
    </p:spTree>
    <p:extLst>
      <p:ext uri="{BB962C8B-B14F-4D97-AF65-F5344CB8AC3E}">
        <p14:creationId xmlns:p14="http://schemas.microsoft.com/office/powerpoint/2010/main" val="21183279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B53A05-ADA7-A5A6-9DF7-4251F09403F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D8735B7-8194-D690-2699-E0C149FB1ED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983EFD2-1372-DF14-AEE0-3990554B715D}"/>
              </a:ext>
            </a:extLst>
          </p:cNvPr>
          <p:cNvSpPr>
            <a:spLocks noGrp="1"/>
          </p:cNvSpPr>
          <p:nvPr>
            <p:ph type="dt" sz="half" idx="10"/>
          </p:nvPr>
        </p:nvSpPr>
        <p:spPr/>
        <p:txBody>
          <a:bodyPr/>
          <a:lstStyle/>
          <a:p>
            <a:fld id="{1C146188-0A7B-4327-B65B-D7AAAB359552}" type="datetimeFigureOut">
              <a:rPr lang="en-US" smtClean="0"/>
              <a:t>3/15/26</a:t>
            </a:fld>
            <a:endParaRPr lang="en-US"/>
          </a:p>
        </p:txBody>
      </p:sp>
      <p:sp>
        <p:nvSpPr>
          <p:cNvPr id="5" name="Footer Placeholder 4">
            <a:extLst>
              <a:ext uri="{FF2B5EF4-FFF2-40B4-BE49-F238E27FC236}">
                <a16:creationId xmlns:a16="http://schemas.microsoft.com/office/drawing/2014/main" id="{D34CE10D-57FC-2462-1CFC-E636315C359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3B4027E-E67F-CD3F-3B4A-D29B1274DE49}"/>
              </a:ext>
            </a:extLst>
          </p:cNvPr>
          <p:cNvSpPr>
            <a:spLocks noGrp="1"/>
          </p:cNvSpPr>
          <p:nvPr>
            <p:ph type="sldNum" sz="quarter" idx="12"/>
          </p:nvPr>
        </p:nvSpPr>
        <p:spPr/>
        <p:txBody>
          <a:bodyPr/>
          <a:lstStyle/>
          <a:p>
            <a:fld id="{87FF1C82-2D2A-4D0D-AF51-31C263189D44}" type="slidenum">
              <a:rPr lang="en-US" smtClean="0"/>
              <a:t>‹#›</a:t>
            </a:fld>
            <a:endParaRPr lang="en-US"/>
          </a:p>
        </p:txBody>
      </p:sp>
    </p:spTree>
    <p:extLst>
      <p:ext uri="{BB962C8B-B14F-4D97-AF65-F5344CB8AC3E}">
        <p14:creationId xmlns:p14="http://schemas.microsoft.com/office/powerpoint/2010/main" val="13896063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CDD30DE-5A1D-DC2B-2ED3-83A098BA2BA0}"/>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14EF61B-D3BE-5302-6B47-B5958C93213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A36F784-89C8-FF21-7C1D-9B7D11540BEA}"/>
              </a:ext>
            </a:extLst>
          </p:cNvPr>
          <p:cNvSpPr>
            <a:spLocks noGrp="1"/>
          </p:cNvSpPr>
          <p:nvPr>
            <p:ph type="dt" sz="half" idx="10"/>
          </p:nvPr>
        </p:nvSpPr>
        <p:spPr/>
        <p:txBody>
          <a:bodyPr/>
          <a:lstStyle/>
          <a:p>
            <a:fld id="{1C146188-0A7B-4327-B65B-D7AAAB359552}" type="datetimeFigureOut">
              <a:rPr lang="en-US" smtClean="0"/>
              <a:t>3/15/26</a:t>
            </a:fld>
            <a:endParaRPr lang="en-US"/>
          </a:p>
        </p:txBody>
      </p:sp>
      <p:sp>
        <p:nvSpPr>
          <p:cNvPr id="5" name="Footer Placeholder 4">
            <a:extLst>
              <a:ext uri="{FF2B5EF4-FFF2-40B4-BE49-F238E27FC236}">
                <a16:creationId xmlns:a16="http://schemas.microsoft.com/office/drawing/2014/main" id="{57B43A4D-EAF8-7DF8-4253-5F72DBBEB9E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4F189D5-EEA3-4E55-1EEE-BD9DAD888972}"/>
              </a:ext>
            </a:extLst>
          </p:cNvPr>
          <p:cNvSpPr>
            <a:spLocks noGrp="1"/>
          </p:cNvSpPr>
          <p:nvPr>
            <p:ph type="sldNum" sz="quarter" idx="12"/>
          </p:nvPr>
        </p:nvSpPr>
        <p:spPr/>
        <p:txBody>
          <a:bodyPr/>
          <a:lstStyle/>
          <a:p>
            <a:fld id="{87FF1C82-2D2A-4D0D-AF51-31C263189D44}" type="slidenum">
              <a:rPr lang="en-US" smtClean="0"/>
              <a:t>‹#›</a:t>
            </a:fld>
            <a:endParaRPr lang="en-US"/>
          </a:p>
        </p:txBody>
      </p:sp>
    </p:spTree>
    <p:extLst>
      <p:ext uri="{BB962C8B-B14F-4D97-AF65-F5344CB8AC3E}">
        <p14:creationId xmlns:p14="http://schemas.microsoft.com/office/powerpoint/2010/main" val="534923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B7A6F3E-F8CD-59AE-3260-25A3E2A2387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23B0512-66E4-8277-6A94-F9A6637DE0A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34227F-C760-9842-8A98-6434E2C10F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C146188-0A7B-4327-B65B-D7AAAB359552}" type="datetimeFigureOut">
              <a:rPr lang="en-US" smtClean="0"/>
              <a:t>3/15/26</a:t>
            </a:fld>
            <a:endParaRPr lang="en-US"/>
          </a:p>
        </p:txBody>
      </p:sp>
      <p:sp>
        <p:nvSpPr>
          <p:cNvPr id="5" name="Footer Placeholder 4">
            <a:extLst>
              <a:ext uri="{FF2B5EF4-FFF2-40B4-BE49-F238E27FC236}">
                <a16:creationId xmlns:a16="http://schemas.microsoft.com/office/drawing/2014/main" id="{8B6DC2FF-1AF2-6957-56F5-10E29CAB873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582E06BD-EC17-0490-14C9-8A85C133594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7FF1C82-2D2A-4D0D-AF51-31C263189D44}" type="slidenum">
              <a:rPr lang="en-US" smtClean="0"/>
              <a:t>‹#›</a:t>
            </a:fld>
            <a:endParaRPr lang="en-US"/>
          </a:p>
        </p:txBody>
      </p:sp>
    </p:spTree>
    <p:extLst>
      <p:ext uri="{BB962C8B-B14F-4D97-AF65-F5344CB8AC3E}">
        <p14:creationId xmlns:p14="http://schemas.microsoft.com/office/powerpoint/2010/main" val="1072481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doi.org/10.1108/JSBED-09-2013-013" TargetMode="External"/><Relationship Id="rId2" Type="http://schemas.openxmlformats.org/officeDocument/2006/relationships/hyperlink" Target="https://www.bbc.co.uk/bitesize/guides/zgfrpbk/revision/2" TargetMode="External"/><Relationship Id="rId1" Type="http://schemas.openxmlformats.org/officeDocument/2006/relationships/slideLayout" Target="../slideLayouts/slideLayout2.xml"/><Relationship Id="rId4" Type="http://schemas.openxmlformats.org/officeDocument/2006/relationships/image" Target="../media/image6.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grey room full of question marks with an opening going out">
            <a:extLst>
              <a:ext uri="{FF2B5EF4-FFF2-40B4-BE49-F238E27FC236}">
                <a16:creationId xmlns:a16="http://schemas.microsoft.com/office/drawing/2014/main" id="{3309E1E7-71DE-5FE3-3571-856115C622A7}"/>
              </a:ext>
            </a:extLst>
          </p:cNvPr>
          <p:cNvPicPr>
            <a:picLocks noChangeAspect="1"/>
          </p:cNvPicPr>
          <p:nvPr/>
        </p:nvPicPr>
        <p:blipFill>
          <a:blip r:embed="rId2">
            <a:alphaModFix/>
          </a:blip>
          <a:srcRect b="15730"/>
          <a:stretch>
            <a:fillRect/>
          </a:stretch>
        </p:blipFill>
        <p:spPr>
          <a:xfrm>
            <a:off x="20" y="10"/>
            <a:ext cx="12191979" cy="6857990"/>
          </a:xfrm>
          <a:prstGeom prst="rect">
            <a:avLst/>
          </a:prstGeom>
        </p:spPr>
      </p:pic>
      <p:sp>
        <p:nvSpPr>
          <p:cNvPr id="9" name="Rectangle 8">
            <a:extLst>
              <a:ext uri="{FF2B5EF4-FFF2-40B4-BE49-F238E27FC236}">
                <a16:creationId xmlns:a16="http://schemas.microsoft.com/office/drawing/2014/main" id="{EB0222B5-B739-82A9-5CCC-C5585AE12A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344663" y="-4344657"/>
            <a:ext cx="3512260" cy="12201589"/>
          </a:xfrm>
          <a:prstGeom prst="rect">
            <a:avLst/>
          </a:prstGeom>
          <a:gradFill flip="none" rotWithShape="1">
            <a:gsLst>
              <a:gs pos="10000">
                <a:srgbClr val="000000">
                  <a:alpha val="0"/>
                </a:srgbClr>
              </a:gs>
              <a:gs pos="66000">
                <a:srgbClr val="000000">
                  <a:alpha val="46000"/>
                </a:srgbClr>
              </a:gs>
              <a:gs pos="100000">
                <a:srgbClr val="000000">
                  <a:alpha val="60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1F15B62-6EEF-F7BA-5178-3BECC0089BE2}"/>
              </a:ext>
            </a:extLst>
          </p:cNvPr>
          <p:cNvSpPr>
            <a:spLocks noGrp="1"/>
          </p:cNvSpPr>
          <p:nvPr>
            <p:ph type="ctrTitle"/>
          </p:nvPr>
        </p:nvSpPr>
        <p:spPr>
          <a:xfrm>
            <a:off x="762000" y="1137434"/>
            <a:ext cx="7800660" cy="1520987"/>
          </a:xfrm>
        </p:spPr>
        <p:txBody>
          <a:bodyPr anchor="t">
            <a:normAutofit/>
          </a:bodyPr>
          <a:lstStyle/>
          <a:p>
            <a:pPr algn="l"/>
            <a:r>
              <a:rPr lang="en-US" sz="4000">
                <a:solidFill>
                  <a:srgbClr val="FFFFFF"/>
                </a:solidFill>
              </a:rPr>
              <a:t>Module Name: Problem and decision making </a:t>
            </a:r>
          </a:p>
        </p:txBody>
      </p:sp>
      <p:sp>
        <p:nvSpPr>
          <p:cNvPr id="11" name="Rectangle 10">
            <a:extLst>
              <a:ext uri="{FF2B5EF4-FFF2-40B4-BE49-F238E27FC236}">
                <a16:creationId xmlns:a16="http://schemas.microsoft.com/office/drawing/2014/main" id="{5BE23E75-E7E9-4D9F-6D25-5512363F86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4878570" y="-449383"/>
            <a:ext cx="2425271" cy="12201588"/>
          </a:xfrm>
          <a:prstGeom prst="rect">
            <a:avLst/>
          </a:prstGeom>
          <a:gradFill flip="none" rotWithShape="1">
            <a:gsLst>
              <a:gs pos="10000">
                <a:srgbClr val="000000">
                  <a:alpha val="0"/>
                </a:srgbClr>
              </a:gs>
              <a:gs pos="66000">
                <a:srgbClr val="000000">
                  <a:alpha val="35000"/>
                </a:srgbClr>
              </a:gs>
              <a:gs pos="100000">
                <a:srgbClr val="000000">
                  <a:alpha val="4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F0110E53-D593-C202-E200-492239970B17}"/>
              </a:ext>
            </a:extLst>
          </p:cNvPr>
          <p:cNvSpPr>
            <a:spLocks noGrp="1"/>
          </p:cNvSpPr>
          <p:nvPr>
            <p:ph type="subTitle" idx="1"/>
          </p:nvPr>
        </p:nvSpPr>
        <p:spPr>
          <a:xfrm>
            <a:off x="838200" y="4293441"/>
            <a:ext cx="6295332" cy="1588514"/>
          </a:xfrm>
        </p:spPr>
        <p:txBody>
          <a:bodyPr anchor="b">
            <a:normAutofit/>
          </a:bodyPr>
          <a:lstStyle/>
          <a:p>
            <a:pPr algn="l"/>
            <a:r>
              <a:rPr lang="en-US" sz="1800">
                <a:solidFill>
                  <a:srgbClr val="FFFFFF"/>
                </a:solidFill>
              </a:rPr>
              <a:t>Module Code: LCLM4004_LON</a:t>
            </a:r>
          </a:p>
          <a:p>
            <a:pPr algn="l"/>
            <a:r>
              <a:rPr lang="en-US" sz="1800">
                <a:solidFill>
                  <a:srgbClr val="FFFFFF"/>
                </a:solidFill>
              </a:rPr>
              <a:t>Student Name: Bogdan Cibric</a:t>
            </a:r>
          </a:p>
          <a:p>
            <a:pPr algn="l"/>
            <a:r>
              <a:rPr lang="en-US" sz="1800">
                <a:solidFill>
                  <a:srgbClr val="FFFFFF"/>
                </a:solidFill>
              </a:rPr>
              <a:t>Student ID: 2511869</a:t>
            </a:r>
          </a:p>
          <a:p>
            <a:pPr algn="l"/>
            <a:r>
              <a:rPr lang="en-US" sz="1800">
                <a:solidFill>
                  <a:srgbClr val="FFFFFF"/>
                </a:solidFill>
              </a:rPr>
              <a:t>Lecturer: Toyin Adisa</a:t>
            </a:r>
          </a:p>
        </p:txBody>
      </p:sp>
      <p:cxnSp>
        <p:nvCxnSpPr>
          <p:cNvPr id="13" name="Straight Connector 12">
            <a:extLst>
              <a:ext uri="{FF2B5EF4-FFF2-40B4-BE49-F238E27FC236}">
                <a16:creationId xmlns:a16="http://schemas.microsoft.com/office/drawing/2014/main" id="{61B115DB-65EB-3FC3-7284-CFDF4ADC60B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963793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49777-A424-3431-8565-6A1FBCBBF526}"/>
              </a:ext>
            </a:extLst>
          </p:cNvPr>
          <p:cNvSpPr>
            <a:spLocks noGrp="1"/>
          </p:cNvSpPr>
          <p:nvPr>
            <p:ph type="title"/>
          </p:nvPr>
        </p:nvSpPr>
        <p:spPr>
          <a:xfrm>
            <a:off x="6823878" y="741391"/>
            <a:ext cx="4491821" cy="1616203"/>
          </a:xfrm>
        </p:spPr>
        <p:txBody>
          <a:bodyPr anchor="b">
            <a:normAutofit/>
          </a:bodyPr>
          <a:lstStyle/>
          <a:p>
            <a:r>
              <a:rPr lang="en-US" sz="3200"/>
              <a:t>Introduction </a:t>
            </a:r>
          </a:p>
        </p:txBody>
      </p:sp>
      <p:pic>
        <p:nvPicPr>
          <p:cNvPr id="5" name="Picture 4" descr="Closeup of flowers on top of a coffin">
            <a:extLst>
              <a:ext uri="{FF2B5EF4-FFF2-40B4-BE49-F238E27FC236}">
                <a16:creationId xmlns:a16="http://schemas.microsoft.com/office/drawing/2014/main" id="{289AF35F-C994-30F4-BABE-F7AAE2FE7116}"/>
              </a:ext>
            </a:extLst>
          </p:cNvPr>
          <p:cNvPicPr>
            <a:picLocks noChangeAspect="1"/>
          </p:cNvPicPr>
          <p:nvPr/>
        </p:nvPicPr>
        <p:blipFill>
          <a:blip r:embed="rId2"/>
          <a:srcRect l="23975" r="16914"/>
          <a:stretch>
            <a:fillRect/>
          </a:stretch>
        </p:blipFill>
        <p:spPr>
          <a:xfrm>
            <a:off x="20" y="10"/>
            <a:ext cx="6095980" cy="6857990"/>
          </a:xfrm>
          <a:prstGeom prst="rect">
            <a:avLst/>
          </a:prstGeom>
        </p:spPr>
      </p:pic>
      <p:grpSp>
        <p:nvGrpSpPr>
          <p:cNvPr id="9" name="Group 8">
            <a:extLst>
              <a:ext uri="{FF2B5EF4-FFF2-40B4-BE49-F238E27FC236}">
                <a16:creationId xmlns:a16="http://schemas.microsoft.com/office/drawing/2014/main" id="{5EFBDE31-BB3E-6CFC-23CD-B5976DA384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3362" cy="6858000"/>
            <a:chOff x="12068638" y="0"/>
            <a:chExt cx="123362" cy="6858000"/>
          </a:xfrm>
        </p:grpSpPr>
        <p:sp>
          <p:nvSpPr>
            <p:cNvPr id="10" name="Rectangle 9">
              <a:extLst>
                <a:ext uri="{FF2B5EF4-FFF2-40B4-BE49-F238E27FC236}">
                  <a16:creationId xmlns:a16="http://schemas.microsoft.com/office/drawing/2014/main" id="{180A60EC-72BB-121F-556A-E2837FD99A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91A2FAE-D41C-FF5D-B0A0-7808248EDC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4139706"/>
              <a:ext cx="123362" cy="2718294"/>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E1E0875C-4B4B-F4FC-754F-C5312F4A2597}"/>
              </a:ext>
            </a:extLst>
          </p:cNvPr>
          <p:cNvSpPr>
            <a:spLocks noGrp="1"/>
          </p:cNvSpPr>
          <p:nvPr>
            <p:ph idx="1"/>
          </p:nvPr>
        </p:nvSpPr>
        <p:spPr>
          <a:xfrm>
            <a:off x="6823878" y="2533476"/>
            <a:ext cx="4491820" cy="3447832"/>
          </a:xfrm>
        </p:spPr>
        <p:txBody>
          <a:bodyPr anchor="t">
            <a:normAutofit/>
          </a:bodyPr>
          <a:lstStyle/>
          <a:p>
            <a:pPr marL="0" indent="0">
              <a:buNone/>
            </a:pPr>
            <a:r>
              <a:rPr lang="en-US" sz="2000"/>
              <a:t>Green Heaven Florists is a small independent business located in Norwich, UK. Last 12 months Green Heaven Florists has suffered a 30% decrease in revenue due to strong competitors and loss of foot traffic in their store.</a:t>
            </a:r>
          </a:p>
        </p:txBody>
      </p:sp>
    </p:spTree>
    <p:extLst>
      <p:ext uri="{BB962C8B-B14F-4D97-AF65-F5344CB8AC3E}">
        <p14:creationId xmlns:p14="http://schemas.microsoft.com/office/powerpoint/2010/main" val="20439153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9A866ABE-FB2C-9654-ECED-2C49D1F8F8B5}"/>
              </a:ext>
            </a:extLst>
          </p:cNvPr>
          <p:cNvPicPr>
            <a:picLocks noChangeAspect="1"/>
          </p:cNvPicPr>
          <p:nvPr/>
        </p:nvPicPr>
        <p:blipFill>
          <a:blip r:embed="rId2">
            <a:duotone>
              <a:schemeClr val="bg2">
                <a:shade val="45000"/>
                <a:satMod val="135000"/>
              </a:schemeClr>
              <a:prstClr val="white"/>
            </a:duotone>
          </a:blip>
          <a:srcRect t="11931" b="3800"/>
          <a:stretch>
            <a:fillRect/>
          </a:stretch>
        </p:blipFill>
        <p:spPr>
          <a:xfrm>
            <a:off x="20" y="10"/>
            <a:ext cx="12191980" cy="6857990"/>
          </a:xfrm>
          <a:prstGeom prst="rect">
            <a:avLst/>
          </a:prstGeom>
        </p:spPr>
      </p:pic>
      <p:sp>
        <p:nvSpPr>
          <p:cNvPr id="15" name="Rectangle 14">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835628B-002D-C723-2403-C61D076D1616}"/>
              </a:ext>
            </a:extLst>
          </p:cNvPr>
          <p:cNvSpPr>
            <a:spLocks noGrp="1"/>
          </p:cNvSpPr>
          <p:nvPr>
            <p:ph type="title"/>
          </p:nvPr>
        </p:nvSpPr>
        <p:spPr>
          <a:xfrm>
            <a:off x="838200" y="365125"/>
            <a:ext cx="10515600" cy="1325563"/>
          </a:xfrm>
        </p:spPr>
        <p:txBody>
          <a:bodyPr>
            <a:normAutofit/>
          </a:bodyPr>
          <a:lstStyle/>
          <a:p>
            <a:r>
              <a:rPr lang="en-US" dirty="0"/>
              <a:t>Company Background </a:t>
            </a:r>
          </a:p>
        </p:txBody>
      </p:sp>
      <p:graphicFrame>
        <p:nvGraphicFramePr>
          <p:cNvPr id="16" name="Content Placeholder 2">
            <a:extLst>
              <a:ext uri="{FF2B5EF4-FFF2-40B4-BE49-F238E27FC236}">
                <a16:creationId xmlns:a16="http://schemas.microsoft.com/office/drawing/2014/main" id="{87464B01-8BE8-EDF7-BCB1-841CC6C2F535}"/>
              </a:ext>
            </a:extLst>
          </p:cNvPr>
          <p:cNvGraphicFramePr>
            <a:graphicFrameLocks noGrp="1"/>
          </p:cNvGraphicFramePr>
          <p:nvPr>
            <p:ph idx="1"/>
            <p:extLst>
              <p:ext uri="{D42A27DB-BD31-4B8C-83A1-F6EECF244321}">
                <p14:modId xmlns:p14="http://schemas.microsoft.com/office/powerpoint/2010/main" val="362838206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339072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1A1FA41-E1D1-43CF-8B3B-5E61408908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CC2D84B-6969-4F00-BEBA-81C2EBCD32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95999" cy="68580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0D282BE-4461-4794-89A5-394723CDF2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71600" y="1371601"/>
            <a:ext cx="3354572" cy="41147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AFBC5B8-F466-1D4E-A00E-A5F0A1B42F8F}"/>
              </a:ext>
            </a:extLst>
          </p:cNvPr>
          <p:cNvSpPr>
            <a:spLocks noGrp="1"/>
          </p:cNvSpPr>
          <p:nvPr>
            <p:ph type="title"/>
          </p:nvPr>
        </p:nvSpPr>
        <p:spPr>
          <a:xfrm>
            <a:off x="1798115" y="1808855"/>
            <a:ext cx="2552956" cy="3240290"/>
          </a:xfrm>
        </p:spPr>
        <p:txBody>
          <a:bodyPr>
            <a:normAutofit/>
          </a:bodyPr>
          <a:lstStyle/>
          <a:p>
            <a:pPr algn="ctr"/>
            <a:r>
              <a:rPr lang="en-US" sz="2400">
                <a:solidFill>
                  <a:schemeClr val="tx1">
                    <a:lumMod val="65000"/>
                    <a:lumOff val="35000"/>
                  </a:schemeClr>
                </a:solidFill>
              </a:rPr>
              <a:t>Problem: Nature and Scope </a:t>
            </a:r>
          </a:p>
        </p:txBody>
      </p:sp>
      <p:sp>
        <p:nvSpPr>
          <p:cNvPr id="3" name="Content Placeholder 2">
            <a:extLst>
              <a:ext uri="{FF2B5EF4-FFF2-40B4-BE49-F238E27FC236}">
                <a16:creationId xmlns:a16="http://schemas.microsoft.com/office/drawing/2014/main" id="{AE8D7FBB-6025-2C18-3366-358AF44967C6}"/>
              </a:ext>
            </a:extLst>
          </p:cNvPr>
          <p:cNvSpPr>
            <a:spLocks noGrp="1"/>
          </p:cNvSpPr>
          <p:nvPr>
            <p:ph idx="1"/>
          </p:nvPr>
        </p:nvSpPr>
        <p:spPr>
          <a:xfrm>
            <a:off x="6958856" y="247426"/>
            <a:ext cx="4363748" cy="6347012"/>
          </a:xfrm>
        </p:spPr>
        <p:txBody>
          <a:bodyPr anchor="ctr">
            <a:normAutofit fontScale="25000" lnSpcReduction="20000"/>
          </a:bodyPr>
          <a:lstStyle/>
          <a:p>
            <a:pPr marL="0" indent="0">
              <a:buNone/>
            </a:pPr>
            <a:r>
              <a:rPr lang="en-US" sz="4300" b="1" u="sng" dirty="0">
                <a:solidFill>
                  <a:schemeClr val="tx1">
                    <a:lumMod val="65000"/>
                    <a:lumOff val="35000"/>
                  </a:schemeClr>
                </a:solidFill>
              </a:rPr>
              <a:t>5W2H</a:t>
            </a:r>
          </a:p>
          <a:p>
            <a:pPr marL="0" indent="0">
              <a:buNone/>
            </a:pPr>
            <a:r>
              <a:rPr lang="en-US" sz="4400" b="1" dirty="0">
                <a:solidFill>
                  <a:schemeClr val="tx1">
                    <a:lumMod val="65000"/>
                    <a:lumOff val="35000"/>
                  </a:schemeClr>
                </a:solidFill>
              </a:rPr>
              <a:t>What?</a:t>
            </a:r>
          </a:p>
          <a:p>
            <a:pPr marL="0" indent="0">
              <a:buNone/>
            </a:pPr>
            <a:r>
              <a:rPr lang="en-US" sz="4800" dirty="0">
                <a:solidFill>
                  <a:schemeClr val="tx1">
                    <a:lumMod val="65000"/>
                    <a:lumOff val="35000"/>
                  </a:schemeClr>
                </a:solidFill>
              </a:rPr>
              <a:t>Decrease in revenue by 30% due to weak social media image, requires more focus on social media as well as an update of the website created due to access difficulties.</a:t>
            </a:r>
          </a:p>
          <a:p>
            <a:pPr marL="0" indent="0">
              <a:buNone/>
            </a:pPr>
            <a:r>
              <a:rPr lang="en-US" sz="4800" b="1" dirty="0">
                <a:solidFill>
                  <a:schemeClr val="tx1">
                    <a:lumMod val="65000"/>
                    <a:lumOff val="35000"/>
                  </a:schemeClr>
                </a:solidFill>
              </a:rPr>
              <a:t>Why?</a:t>
            </a:r>
          </a:p>
          <a:p>
            <a:pPr marL="0" indent="0">
              <a:buNone/>
            </a:pPr>
            <a:r>
              <a:rPr lang="en-US" sz="4800" dirty="0">
                <a:solidFill>
                  <a:schemeClr val="tx1">
                    <a:lumMod val="65000"/>
                    <a:lumOff val="35000"/>
                  </a:schemeClr>
                </a:solidFill>
              </a:rPr>
              <a:t>An improvement is necessary since they stand no chance against competitors with a powerful social media image, easier access of websites, faster deliveries and insurance. If the business won’t take action immediately it’s most likely to reach bankruptcy (Jones N, Borgman R, Ulusoy E, 2015)</a:t>
            </a:r>
          </a:p>
          <a:p>
            <a:pPr marL="0" indent="0">
              <a:buNone/>
            </a:pPr>
            <a:r>
              <a:rPr lang="en-US" sz="4800" b="1" dirty="0">
                <a:solidFill>
                  <a:schemeClr val="tx1">
                    <a:lumMod val="65000"/>
                    <a:lumOff val="35000"/>
                  </a:schemeClr>
                </a:solidFill>
              </a:rPr>
              <a:t>Where?</a:t>
            </a:r>
          </a:p>
          <a:p>
            <a:pPr marL="0" indent="0">
              <a:buNone/>
            </a:pPr>
            <a:r>
              <a:rPr lang="en-US" sz="4800" dirty="0">
                <a:solidFill>
                  <a:schemeClr val="tx1">
                    <a:lumMod val="65000"/>
                    <a:lumOff val="35000"/>
                  </a:schemeClr>
                </a:solidFill>
              </a:rPr>
              <a:t>Located in Norwich, UK, on the high-street.</a:t>
            </a:r>
          </a:p>
          <a:p>
            <a:pPr marL="0" indent="0">
              <a:buNone/>
            </a:pPr>
            <a:r>
              <a:rPr lang="en-US" sz="4800" b="1" dirty="0">
                <a:solidFill>
                  <a:schemeClr val="tx1">
                    <a:lumMod val="65000"/>
                    <a:lumOff val="35000"/>
                  </a:schemeClr>
                </a:solidFill>
              </a:rPr>
              <a:t>When?</a:t>
            </a:r>
          </a:p>
          <a:p>
            <a:pPr marL="0" indent="0">
              <a:buNone/>
            </a:pPr>
            <a:r>
              <a:rPr lang="en-US" sz="4800" dirty="0">
                <a:solidFill>
                  <a:schemeClr val="tx1">
                    <a:lumMod val="65000"/>
                    <a:lumOff val="35000"/>
                  </a:schemeClr>
                </a:solidFill>
              </a:rPr>
              <a:t>Actions are advised to be taken promptly in order not to reach bankruptcy of the business</a:t>
            </a:r>
          </a:p>
          <a:p>
            <a:pPr marL="0" indent="0">
              <a:buNone/>
            </a:pPr>
            <a:r>
              <a:rPr lang="en-US" sz="4800" b="1" dirty="0">
                <a:solidFill>
                  <a:schemeClr val="tx1">
                    <a:lumMod val="65000"/>
                    <a:lumOff val="35000"/>
                  </a:schemeClr>
                </a:solidFill>
              </a:rPr>
              <a:t>Who? </a:t>
            </a:r>
          </a:p>
          <a:p>
            <a:pPr marL="0" indent="0">
              <a:buNone/>
            </a:pPr>
            <a:r>
              <a:rPr lang="en-US" sz="4800" dirty="0">
                <a:solidFill>
                  <a:schemeClr val="tx1">
                    <a:lumMod val="65000"/>
                    <a:lumOff val="35000"/>
                  </a:schemeClr>
                </a:solidFill>
              </a:rPr>
              <a:t>A change needs to be done by the owners of the business – Liam and Priya Patel as well as discussing with a business advisor before proceeding.</a:t>
            </a:r>
          </a:p>
          <a:p>
            <a:pPr marL="0" indent="0">
              <a:buNone/>
            </a:pPr>
            <a:r>
              <a:rPr lang="en-US" sz="4800" b="1" dirty="0">
                <a:solidFill>
                  <a:schemeClr val="tx1">
                    <a:lumMod val="65000"/>
                    <a:lumOff val="35000"/>
                  </a:schemeClr>
                </a:solidFill>
              </a:rPr>
              <a:t>How?</a:t>
            </a:r>
          </a:p>
          <a:p>
            <a:pPr marL="0" indent="0">
              <a:buNone/>
            </a:pPr>
            <a:r>
              <a:rPr lang="en-US" sz="4800" dirty="0">
                <a:solidFill>
                  <a:schemeClr val="tx1">
                    <a:lumMod val="65000"/>
                    <a:lumOff val="35000"/>
                  </a:schemeClr>
                </a:solidFill>
              </a:rPr>
              <a:t>An update needs to be made towards the online website, creating a easier way of access, also including promotion deals in order to attract clientele. Researching a business plan before proceeding. Creating a social media base through Instagram, Facebook, Threads etc.</a:t>
            </a:r>
          </a:p>
          <a:p>
            <a:pPr marL="0" indent="0">
              <a:buNone/>
            </a:pPr>
            <a:r>
              <a:rPr lang="en-US" sz="4800" b="1" dirty="0">
                <a:solidFill>
                  <a:schemeClr val="tx1">
                    <a:lumMod val="65000"/>
                    <a:lumOff val="35000"/>
                  </a:schemeClr>
                </a:solidFill>
              </a:rPr>
              <a:t>How Much? </a:t>
            </a:r>
          </a:p>
          <a:p>
            <a:pPr marL="0" indent="0">
              <a:buNone/>
            </a:pPr>
            <a:r>
              <a:rPr lang="en-US" sz="4800" dirty="0">
                <a:solidFill>
                  <a:schemeClr val="tx1">
                    <a:lumMod val="65000"/>
                    <a:lumOff val="35000"/>
                  </a:schemeClr>
                </a:solidFill>
              </a:rPr>
              <a:t>In order to calculate the prices the owners and business advisor need to come to a common agreement. Budget could vary depending on the investment approx. 500 – 5000. </a:t>
            </a:r>
          </a:p>
          <a:p>
            <a:pPr marL="0" indent="0">
              <a:buNone/>
            </a:pPr>
            <a:endParaRPr lang="en-US" sz="3400" dirty="0">
              <a:solidFill>
                <a:schemeClr val="tx1">
                  <a:lumMod val="65000"/>
                  <a:lumOff val="35000"/>
                </a:schemeClr>
              </a:solidFill>
            </a:endParaRPr>
          </a:p>
          <a:p>
            <a:pPr marL="0" indent="0">
              <a:buNone/>
            </a:pPr>
            <a:endParaRPr lang="en-US" sz="3400" dirty="0">
              <a:solidFill>
                <a:schemeClr val="tx1">
                  <a:lumMod val="65000"/>
                  <a:lumOff val="35000"/>
                </a:schemeClr>
              </a:solidFill>
            </a:endParaRPr>
          </a:p>
          <a:p>
            <a:pPr marL="0" indent="0">
              <a:buNone/>
            </a:pPr>
            <a:endParaRPr lang="en-US" sz="3400" dirty="0">
              <a:solidFill>
                <a:schemeClr val="tx1">
                  <a:lumMod val="65000"/>
                  <a:lumOff val="35000"/>
                </a:schemeClr>
              </a:solidFill>
            </a:endParaRPr>
          </a:p>
          <a:p>
            <a:pPr marL="0" indent="0">
              <a:buNone/>
            </a:pPr>
            <a:endParaRPr lang="en-US" sz="1000" dirty="0">
              <a:solidFill>
                <a:schemeClr val="tx1">
                  <a:lumMod val="65000"/>
                  <a:lumOff val="35000"/>
                </a:schemeClr>
              </a:solidFill>
            </a:endParaRPr>
          </a:p>
        </p:txBody>
      </p:sp>
    </p:spTree>
    <p:extLst>
      <p:ext uri="{BB962C8B-B14F-4D97-AF65-F5344CB8AC3E}">
        <p14:creationId xmlns:p14="http://schemas.microsoft.com/office/powerpoint/2010/main" val="35500149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D4CDDAD-1A2F-6021-F305-19251F4BA005}"/>
              </a:ext>
            </a:extLst>
          </p:cNvPr>
          <p:cNvSpPr>
            <a:spLocks noGrp="1"/>
          </p:cNvSpPr>
          <p:nvPr>
            <p:ph type="title"/>
          </p:nvPr>
        </p:nvSpPr>
        <p:spPr>
          <a:xfrm>
            <a:off x="586478" y="1683756"/>
            <a:ext cx="3115265" cy="2396359"/>
          </a:xfrm>
        </p:spPr>
        <p:txBody>
          <a:bodyPr anchor="b">
            <a:normAutofit/>
          </a:bodyPr>
          <a:lstStyle/>
          <a:p>
            <a:pPr algn="r"/>
            <a:r>
              <a:rPr lang="en-US" sz="4000">
                <a:solidFill>
                  <a:srgbClr val="FFFFFF"/>
                </a:solidFill>
              </a:rPr>
              <a:t>Pestle Analysis: Green Heaven Florists </a:t>
            </a:r>
          </a:p>
        </p:txBody>
      </p:sp>
      <p:graphicFrame>
        <p:nvGraphicFramePr>
          <p:cNvPr id="5" name="Content Placeholder 2">
            <a:extLst>
              <a:ext uri="{FF2B5EF4-FFF2-40B4-BE49-F238E27FC236}">
                <a16:creationId xmlns:a16="http://schemas.microsoft.com/office/drawing/2014/main" id="{A0E9C750-3E98-2F6A-8353-0761DAF69DBB}"/>
              </a:ext>
            </a:extLst>
          </p:cNvPr>
          <p:cNvGraphicFramePr>
            <a:graphicFrameLocks noGrp="1"/>
          </p:cNvGraphicFramePr>
          <p:nvPr>
            <p:ph idx="1"/>
            <p:extLst>
              <p:ext uri="{D42A27DB-BD31-4B8C-83A1-F6EECF244321}">
                <p14:modId xmlns:p14="http://schemas.microsoft.com/office/powerpoint/2010/main" val="866156027"/>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671930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E64A85B4-5DDB-8C81-C329-6C664ED545CE}"/>
              </a:ext>
            </a:extLst>
          </p:cNvPr>
          <p:cNvPicPr>
            <a:picLocks noChangeAspect="1"/>
          </p:cNvPicPr>
          <p:nvPr/>
        </p:nvPicPr>
        <p:blipFill>
          <a:blip r:embed="rId2"/>
          <a:srcRect l="47539"/>
          <a:stretch>
            <a:fillRect/>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0F7F02-39A6-CC83-B140-45DBC863A4B3}"/>
              </a:ext>
            </a:extLst>
          </p:cNvPr>
          <p:cNvSpPr>
            <a:spLocks noGrp="1"/>
          </p:cNvSpPr>
          <p:nvPr>
            <p:ph type="title"/>
          </p:nvPr>
        </p:nvSpPr>
        <p:spPr>
          <a:xfrm>
            <a:off x="6115317" y="405685"/>
            <a:ext cx="5464968" cy="1559301"/>
          </a:xfrm>
        </p:spPr>
        <p:txBody>
          <a:bodyPr>
            <a:normAutofit/>
          </a:bodyPr>
          <a:lstStyle/>
          <a:p>
            <a:r>
              <a:rPr lang="en-US" sz="4000"/>
              <a:t>Pestle Analysis: Green Heaven Florists </a:t>
            </a:r>
          </a:p>
        </p:txBody>
      </p:sp>
      <p:sp>
        <p:nvSpPr>
          <p:cNvPr id="3" name="Content Placeholder 2">
            <a:extLst>
              <a:ext uri="{FF2B5EF4-FFF2-40B4-BE49-F238E27FC236}">
                <a16:creationId xmlns:a16="http://schemas.microsoft.com/office/drawing/2014/main" id="{769E672A-D402-748E-06FC-E3872303796F}"/>
              </a:ext>
            </a:extLst>
          </p:cNvPr>
          <p:cNvSpPr>
            <a:spLocks noGrp="1"/>
          </p:cNvSpPr>
          <p:nvPr>
            <p:ph idx="1"/>
          </p:nvPr>
        </p:nvSpPr>
        <p:spPr>
          <a:xfrm>
            <a:off x="5959800" y="2285999"/>
            <a:ext cx="5464968" cy="3902563"/>
          </a:xfrm>
        </p:spPr>
        <p:txBody>
          <a:bodyPr anchor="ctr">
            <a:normAutofit/>
          </a:bodyPr>
          <a:lstStyle/>
          <a:p>
            <a:pPr marL="0" indent="0">
              <a:buNone/>
            </a:pPr>
            <a:r>
              <a:rPr lang="en-US" sz="1400" b="1" dirty="0"/>
              <a:t>Technological:</a:t>
            </a:r>
          </a:p>
          <a:p>
            <a:r>
              <a:rPr lang="en-US" sz="1400" dirty="0"/>
              <a:t>E-commerce and digital marketing (selling and marketing)</a:t>
            </a:r>
          </a:p>
          <a:p>
            <a:r>
              <a:rPr lang="en-US" sz="1400" dirty="0"/>
              <a:t>Research and Development </a:t>
            </a:r>
          </a:p>
          <a:p>
            <a:pPr marL="0" indent="0">
              <a:buNone/>
            </a:pPr>
            <a:r>
              <a:rPr lang="en-US" sz="1400" b="1" dirty="0"/>
              <a:t>Legal:</a:t>
            </a:r>
          </a:p>
          <a:p>
            <a:r>
              <a:rPr lang="en-US" sz="1400" dirty="0"/>
              <a:t>Consumer Protection Laws (product safety, quality, detailed labelling)</a:t>
            </a:r>
          </a:p>
          <a:p>
            <a:r>
              <a:rPr lang="en-US" sz="1400" dirty="0"/>
              <a:t>Data Protection and Privacy </a:t>
            </a:r>
          </a:p>
          <a:p>
            <a:pPr marL="0" indent="0">
              <a:buNone/>
            </a:pPr>
            <a:r>
              <a:rPr lang="en-US" sz="1400" b="1" dirty="0"/>
              <a:t>Environmental: </a:t>
            </a:r>
          </a:p>
          <a:p>
            <a:r>
              <a:rPr lang="en-US" sz="1400" dirty="0"/>
              <a:t>Pollution and Toxins </a:t>
            </a:r>
          </a:p>
          <a:p>
            <a:r>
              <a:rPr lang="en-US" sz="1400" dirty="0"/>
              <a:t>Climate and Weather (natural disasters, weather change)</a:t>
            </a:r>
          </a:p>
          <a:p>
            <a:pPr>
              <a:buFont typeface="Wingdings" panose="05000000000000000000" pitchFamily="2" charset="2"/>
              <a:buChar char="§"/>
            </a:pPr>
            <a:endParaRPr lang="en-US" sz="1400" dirty="0"/>
          </a:p>
        </p:txBody>
      </p:sp>
    </p:spTree>
    <p:extLst>
      <p:ext uri="{BB962C8B-B14F-4D97-AF65-F5344CB8AC3E}">
        <p14:creationId xmlns:p14="http://schemas.microsoft.com/office/powerpoint/2010/main" val="31392083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38830C-2DD2-E547-51B4-B9AD23C55243}"/>
              </a:ext>
            </a:extLst>
          </p:cNvPr>
          <p:cNvSpPr>
            <a:spLocks noGrp="1"/>
          </p:cNvSpPr>
          <p:nvPr>
            <p:ph type="title"/>
          </p:nvPr>
        </p:nvSpPr>
        <p:spPr/>
        <p:txBody>
          <a:bodyPr/>
          <a:lstStyle/>
          <a:p>
            <a:r>
              <a:rPr lang="en-US" dirty="0"/>
              <a:t>Cause and Effect Analysis: Fishbone Diagram </a:t>
            </a:r>
          </a:p>
        </p:txBody>
      </p:sp>
      <p:sp>
        <p:nvSpPr>
          <p:cNvPr id="4" name="Flowchart: Merge 3">
            <a:extLst>
              <a:ext uri="{FF2B5EF4-FFF2-40B4-BE49-F238E27FC236}">
                <a16:creationId xmlns:a16="http://schemas.microsoft.com/office/drawing/2014/main" id="{B1A446AE-0E5E-4C24-19A1-6CA820C8E133}"/>
              </a:ext>
            </a:extLst>
          </p:cNvPr>
          <p:cNvSpPr/>
          <p:nvPr/>
        </p:nvSpPr>
        <p:spPr>
          <a:xfrm rot="16200000">
            <a:off x="9208548" y="3049795"/>
            <a:ext cx="1818042" cy="2205314"/>
          </a:xfrm>
          <a:prstGeom prst="flowChartMerg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cxnSp>
        <p:nvCxnSpPr>
          <p:cNvPr id="6" name="Straight Connector 5">
            <a:extLst>
              <a:ext uri="{FF2B5EF4-FFF2-40B4-BE49-F238E27FC236}">
                <a16:creationId xmlns:a16="http://schemas.microsoft.com/office/drawing/2014/main" id="{FF34384A-E2A1-E5DB-C9C8-B3C2C1EE6BE5}"/>
              </a:ext>
            </a:extLst>
          </p:cNvPr>
          <p:cNvCxnSpPr>
            <a:cxnSpLocks/>
          </p:cNvCxnSpPr>
          <p:nvPr/>
        </p:nvCxnSpPr>
        <p:spPr>
          <a:xfrm flipV="1">
            <a:off x="1721224" y="4163209"/>
            <a:ext cx="7293688" cy="10757"/>
          </a:xfrm>
          <a:prstGeom prst="line">
            <a:avLst/>
          </a:prstGeom>
        </p:spPr>
        <p:style>
          <a:lnRef idx="2">
            <a:schemeClr val="accent1"/>
          </a:lnRef>
          <a:fillRef idx="0">
            <a:schemeClr val="accent1"/>
          </a:fillRef>
          <a:effectRef idx="1">
            <a:schemeClr val="accent1"/>
          </a:effectRef>
          <a:fontRef idx="minor">
            <a:schemeClr val="tx1"/>
          </a:fontRef>
        </p:style>
      </p:cxnSp>
      <p:sp>
        <p:nvSpPr>
          <p:cNvPr id="11" name="Callout: Line 10">
            <a:extLst>
              <a:ext uri="{FF2B5EF4-FFF2-40B4-BE49-F238E27FC236}">
                <a16:creationId xmlns:a16="http://schemas.microsoft.com/office/drawing/2014/main" id="{5E58EF60-8BDF-63D5-3002-F8FB91589937}"/>
              </a:ext>
            </a:extLst>
          </p:cNvPr>
          <p:cNvSpPr/>
          <p:nvPr/>
        </p:nvSpPr>
        <p:spPr>
          <a:xfrm>
            <a:off x="2414373" y="2649147"/>
            <a:ext cx="1516828" cy="734207"/>
          </a:xfrm>
          <a:prstGeom prst="borderCallout1">
            <a:avLst>
              <a:gd name="adj1" fmla="val 49519"/>
              <a:gd name="adj2" fmla="val -2"/>
              <a:gd name="adj3" fmla="val 204807"/>
              <a:gd name="adj4" fmla="val -45257"/>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schemeClr val="tx1"/>
                </a:solidFill>
              </a:rPr>
              <a:t>Digital </a:t>
            </a:r>
          </a:p>
        </p:txBody>
      </p:sp>
      <p:sp>
        <p:nvSpPr>
          <p:cNvPr id="12" name="Callout: Line 11">
            <a:extLst>
              <a:ext uri="{FF2B5EF4-FFF2-40B4-BE49-F238E27FC236}">
                <a16:creationId xmlns:a16="http://schemas.microsoft.com/office/drawing/2014/main" id="{7C535524-47A3-9CFF-4627-54764FBB4C8D}"/>
              </a:ext>
            </a:extLst>
          </p:cNvPr>
          <p:cNvSpPr/>
          <p:nvPr/>
        </p:nvSpPr>
        <p:spPr>
          <a:xfrm>
            <a:off x="4609654" y="2649150"/>
            <a:ext cx="1516828" cy="734204"/>
          </a:xfrm>
          <a:prstGeom prst="borderCallout1">
            <a:avLst>
              <a:gd name="adj1" fmla="val 46977"/>
              <a:gd name="adj2" fmla="val -486"/>
              <a:gd name="adj3" fmla="val 207322"/>
              <a:gd name="adj4" fmla="val -34626"/>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Social Media </a:t>
            </a:r>
          </a:p>
        </p:txBody>
      </p:sp>
      <p:sp>
        <p:nvSpPr>
          <p:cNvPr id="13" name="Callout: Line 12">
            <a:extLst>
              <a:ext uri="{FF2B5EF4-FFF2-40B4-BE49-F238E27FC236}">
                <a16:creationId xmlns:a16="http://schemas.microsoft.com/office/drawing/2014/main" id="{5F96F80B-08E8-F2FE-E4B5-AB464342A3B8}"/>
              </a:ext>
            </a:extLst>
          </p:cNvPr>
          <p:cNvSpPr/>
          <p:nvPr/>
        </p:nvSpPr>
        <p:spPr>
          <a:xfrm>
            <a:off x="7159400" y="2649148"/>
            <a:ext cx="1516827" cy="734204"/>
          </a:xfrm>
          <a:prstGeom prst="borderCallout1">
            <a:avLst>
              <a:gd name="adj1" fmla="val 43415"/>
              <a:gd name="adj2" fmla="val -532"/>
              <a:gd name="adj3" fmla="val 204370"/>
              <a:gd name="adj4" fmla="val -40460"/>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Competition</a:t>
            </a:r>
          </a:p>
        </p:txBody>
      </p:sp>
      <p:sp>
        <p:nvSpPr>
          <p:cNvPr id="14" name="Callout: Line 13">
            <a:extLst>
              <a:ext uri="{FF2B5EF4-FFF2-40B4-BE49-F238E27FC236}">
                <a16:creationId xmlns:a16="http://schemas.microsoft.com/office/drawing/2014/main" id="{58C73882-E75D-2EF2-9F83-6362D002EDB2}"/>
              </a:ext>
            </a:extLst>
          </p:cNvPr>
          <p:cNvSpPr/>
          <p:nvPr/>
        </p:nvSpPr>
        <p:spPr>
          <a:xfrm rot="10800000">
            <a:off x="2414375" y="4698220"/>
            <a:ext cx="1608984" cy="769533"/>
          </a:xfrm>
          <a:prstGeom prst="borderCallout1">
            <a:avLst>
              <a:gd name="adj1" fmla="val 51362"/>
              <a:gd name="adj2" fmla="val 99771"/>
              <a:gd name="adj3" fmla="val 165178"/>
              <a:gd name="adj4" fmla="val 141895"/>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sp>
        <p:nvSpPr>
          <p:cNvPr id="15" name="Callout: Line 14">
            <a:extLst>
              <a:ext uri="{FF2B5EF4-FFF2-40B4-BE49-F238E27FC236}">
                <a16:creationId xmlns:a16="http://schemas.microsoft.com/office/drawing/2014/main" id="{F78E78AE-DF8A-B9BF-8023-CC7BAFCC49DD}"/>
              </a:ext>
            </a:extLst>
          </p:cNvPr>
          <p:cNvSpPr/>
          <p:nvPr/>
        </p:nvSpPr>
        <p:spPr>
          <a:xfrm rot="10800000">
            <a:off x="4609652" y="4708917"/>
            <a:ext cx="1695949" cy="804572"/>
          </a:xfrm>
          <a:prstGeom prst="borderCallout1">
            <a:avLst>
              <a:gd name="adj1" fmla="val 164490"/>
              <a:gd name="adj2" fmla="val 135639"/>
              <a:gd name="adj3" fmla="val 40298"/>
              <a:gd name="adj4" fmla="val 100674"/>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sp>
        <p:nvSpPr>
          <p:cNvPr id="17" name="Callout: Line 16">
            <a:extLst>
              <a:ext uri="{FF2B5EF4-FFF2-40B4-BE49-F238E27FC236}">
                <a16:creationId xmlns:a16="http://schemas.microsoft.com/office/drawing/2014/main" id="{A8733BBE-0084-6C12-8252-E23B1F9B6DD9}"/>
              </a:ext>
            </a:extLst>
          </p:cNvPr>
          <p:cNvSpPr/>
          <p:nvPr/>
        </p:nvSpPr>
        <p:spPr>
          <a:xfrm rot="10800000">
            <a:off x="6980278" y="4698221"/>
            <a:ext cx="1695949" cy="801308"/>
          </a:xfrm>
          <a:prstGeom prst="borderCallout1">
            <a:avLst>
              <a:gd name="adj1" fmla="val 165849"/>
              <a:gd name="adj2" fmla="val 126529"/>
              <a:gd name="adj3" fmla="val 42973"/>
              <a:gd name="adj4" fmla="val 102093"/>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1" name="TextBox 20">
            <a:extLst>
              <a:ext uri="{FF2B5EF4-FFF2-40B4-BE49-F238E27FC236}">
                <a16:creationId xmlns:a16="http://schemas.microsoft.com/office/drawing/2014/main" id="{5EBE9E1F-B66E-60B9-A41E-BDAE88D4F2E0}"/>
              </a:ext>
            </a:extLst>
          </p:cNvPr>
          <p:cNvSpPr txBox="1"/>
          <p:nvPr/>
        </p:nvSpPr>
        <p:spPr>
          <a:xfrm>
            <a:off x="9014911" y="3978542"/>
            <a:ext cx="1753493" cy="646331"/>
          </a:xfrm>
          <a:prstGeom prst="rect">
            <a:avLst/>
          </a:prstGeom>
          <a:noFill/>
        </p:spPr>
        <p:txBody>
          <a:bodyPr wrap="square" rtlCol="0">
            <a:spAutoFit/>
          </a:bodyPr>
          <a:lstStyle/>
          <a:p>
            <a:r>
              <a:rPr lang="en-US" dirty="0"/>
              <a:t>Revenue </a:t>
            </a:r>
          </a:p>
          <a:p>
            <a:pPr algn="ctr"/>
            <a:r>
              <a:rPr lang="en-US" dirty="0"/>
              <a:t>Loss</a:t>
            </a:r>
          </a:p>
        </p:txBody>
      </p:sp>
      <p:sp>
        <p:nvSpPr>
          <p:cNvPr id="22" name="TextBox 21">
            <a:extLst>
              <a:ext uri="{FF2B5EF4-FFF2-40B4-BE49-F238E27FC236}">
                <a16:creationId xmlns:a16="http://schemas.microsoft.com/office/drawing/2014/main" id="{C5AE2248-34DB-2CB1-2A26-DAF55861EE71}"/>
              </a:ext>
            </a:extLst>
          </p:cNvPr>
          <p:cNvSpPr txBox="1"/>
          <p:nvPr/>
        </p:nvSpPr>
        <p:spPr>
          <a:xfrm>
            <a:off x="2517289" y="4876807"/>
            <a:ext cx="1413912" cy="369332"/>
          </a:xfrm>
          <a:prstGeom prst="rect">
            <a:avLst/>
          </a:prstGeom>
          <a:noFill/>
        </p:spPr>
        <p:txBody>
          <a:bodyPr wrap="square" rtlCol="0">
            <a:spAutoFit/>
          </a:bodyPr>
          <a:lstStyle/>
          <a:p>
            <a:pPr algn="ctr"/>
            <a:r>
              <a:rPr lang="en-US" dirty="0"/>
              <a:t>Foot Traffic</a:t>
            </a:r>
          </a:p>
        </p:txBody>
      </p:sp>
      <p:sp>
        <p:nvSpPr>
          <p:cNvPr id="25" name="TextBox 24">
            <a:extLst>
              <a:ext uri="{FF2B5EF4-FFF2-40B4-BE49-F238E27FC236}">
                <a16:creationId xmlns:a16="http://schemas.microsoft.com/office/drawing/2014/main" id="{0371A743-328C-C453-4A02-72E9099C6E49}"/>
              </a:ext>
            </a:extLst>
          </p:cNvPr>
          <p:cNvSpPr txBox="1"/>
          <p:nvPr/>
        </p:nvSpPr>
        <p:spPr>
          <a:xfrm>
            <a:off x="4698036" y="4926537"/>
            <a:ext cx="1397964" cy="369332"/>
          </a:xfrm>
          <a:prstGeom prst="rect">
            <a:avLst/>
          </a:prstGeom>
          <a:noFill/>
        </p:spPr>
        <p:txBody>
          <a:bodyPr wrap="square" rtlCol="0">
            <a:spAutoFit/>
          </a:bodyPr>
          <a:lstStyle/>
          <a:p>
            <a:pPr algn="ctr"/>
            <a:r>
              <a:rPr lang="en-US" dirty="0"/>
              <a:t>Bulk </a:t>
            </a:r>
          </a:p>
        </p:txBody>
      </p:sp>
      <p:sp>
        <p:nvSpPr>
          <p:cNvPr id="26" name="TextBox 25">
            <a:extLst>
              <a:ext uri="{FF2B5EF4-FFF2-40B4-BE49-F238E27FC236}">
                <a16:creationId xmlns:a16="http://schemas.microsoft.com/office/drawing/2014/main" id="{8BD1A44D-A779-6AA0-4B6C-8D68593B0F1E}"/>
              </a:ext>
            </a:extLst>
          </p:cNvPr>
          <p:cNvSpPr txBox="1"/>
          <p:nvPr/>
        </p:nvSpPr>
        <p:spPr>
          <a:xfrm flipH="1">
            <a:off x="7100230" y="4926537"/>
            <a:ext cx="1441341" cy="369332"/>
          </a:xfrm>
          <a:prstGeom prst="rect">
            <a:avLst/>
          </a:prstGeom>
          <a:noFill/>
        </p:spPr>
        <p:txBody>
          <a:bodyPr wrap="square" rtlCol="0">
            <a:spAutoFit/>
          </a:bodyPr>
          <a:lstStyle/>
          <a:p>
            <a:pPr algn="ctr"/>
            <a:r>
              <a:rPr lang="en-US" dirty="0"/>
              <a:t>Delivery </a:t>
            </a:r>
          </a:p>
        </p:txBody>
      </p:sp>
      <p:sp>
        <p:nvSpPr>
          <p:cNvPr id="27" name="Minus Sign 26">
            <a:extLst>
              <a:ext uri="{FF2B5EF4-FFF2-40B4-BE49-F238E27FC236}">
                <a16:creationId xmlns:a16="http://schemas.microsoft.com/office/drawing/2014/main" id="{C50D7D95-15E3-3FA2-F694-98B36B346E2E}"/>
              </a:ext>
            </a:extLst>
          </p:cNvPr>
          <p:cNvSpPr/>
          <p:nvPr/>
        </p:nvSpPr>
        <p:spPr>
          <a:xfrm>
            <a:off x="6723903" y="3095499"/>
            <a:ext cx="1864365" cy="914400"/>
          </a:xfrm>
          <a:prstGeom prst="mathMinus">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200" dirty="0"/>
              <a:t>Aggressive Bulk </a:t>
            </a:r>
          </a:p>
        </p:txBody>
      </p:sp>
      <p:sp>
        <p:nvSpPr>
          <p:cNvPr id="28" name="Minus Sign 27">
            <a:extLst>
              <a:ext uri="{FF2B5EF4-FFF2-40B4-BE49-F238E27FC236}">
                <a16:creationId xmlns:a16="http://schemas.microsoft.com/office/drawing/2014/main" id="{AA572149-D98C-5A92-941D-CCB1A0111301}"/>
              </a:ext>
            </a:extLst>
          </p:cNvPr>
          <p:cNvSpPr/>
          <p:nvPr/>
        </p:nvSpPr>
        <p:spPr>
          <a:xfrm>
            <a:off x="6523076" y="3474649"/>
            <a:ext cx="1516827" cy="914400"/>
          </a:xfrm>
          <a:prstGeom prst="mathMinus">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200" dirty="0"/>
              <a:t>Social Media </a:t>
            </a:r>
          </a:p>
        </p:txBody>
      </p:sp>
      <p:sp>
        <p:nvSpPr>
          <p:cNvPr id="29" name="Minus Sign 28">
            <a:extLst>
              <a:ext uri="{FF2B5EF4-FFF2-40B4-BE49-F238E27FC236}">
                <a16:creationId xmlns:a16="http://schemas.microsoft.com/office/drawing/2014/main" id="{0C2348EB-2C6C-DE0B-D2DC-128774524266}"/>
              </a:ext>
            </a:extLst>
          </p:cNvPr>
          <p:cNvSpPr/>
          <p:nvPr/>
        </p:nvSpPr>
        <p:spPr>
          <a:xfrm>
            <a:off x="6458527" y="3813343"/>
            <a:ext cx="1581376" cy="914400"/>
          </a:xfrm>
          <a:prstGeom prst="mathMinus">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200" dirty="0"/>
              <a:t>Slow</a:t>
            </a:r>
          </a:p>
        </p:txBody>
      </p:sp>
      <p:sp>
        <p:nvSpPr>
          <p:cNvPr id="30" name="Minus Sign 29">
            <a:extLst>
              <a:ext uri="{FF2B5EF4-FFF2-40B4-BE49-F238E27FC236}">
                <a16:creationId xmlns:a16="http://schemas.microsoft.com/office/drawing/2014/main" id="{0448F0F3-81D2-2005-2EC4-DE6AECE0F425}"/>
              </a:ext>
            </a:extLst>
          </p:cNvPr>
          <p:cNvSpPr/>
          <p:nvPr/>
        </p:nvSpPr>
        <p:spPr>
          <a:xfrm>
            <a:off x="6579651" y="4123300"/>
            <a:ext cx="2008617" cy="914400"/>
          </a:xfrm>
          <a:prstGeom prst="mathMinus">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200" dirty="0"/>
              <a:t>No Insurance</a:t>
            </a:r>
          </a:p>
        </p:txBody>
      </p:sp>
      <p:sp>
        <p:nvSpPr>
          <p:cNvPr id="31" name="Minus Sign 30">
            <a:extLst>
              <a:ext uri="{FF2B5EF4-FFF2-40B4-BE49-F238E27FC236}">
                <a16:creationId xmlns:a16="http://schemas.microsoft.com/office/drawing/2014/main" id="{29C42F0C-9503-3E44-85D3-A36072833B92}"/>
              </a:ext>
            </a:extLst>
          </p:cNvPr>
          <p:cNvSpPr/>
          <p:nvPr/>
        </p:nvSpPr>
        <p:spPr>
          <a:xfrm>
            <a:off x="4240836" y="3108024"/>
            <a:ext cx="1830418" cy="914400"/>
          </a:xfrm>
          <a:prstGeom prst="mathMinus">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200" dirty="0"/>
              <a:t>No image</a:t>
            </a:r>
          </a:p>
        </p:txBody>
      </p:sp>
      <p:sp>
        <p:nvSpPr>
          <p:cNvPr id="32" name="Minus Sign 31">
            <a:extLst>
              <a:ext uri="{FF2B5EF4-FFF2-40B4-BE49-F238E27FC236}">
                <a16:creationId xmlns:a16="http://schemas.microsoft.com/office/drawing/2014/main" id="{C80CED70-883A-001C-DDDB-60DF1B31F34B}"/>
              </a:ext>
            </a:extLst>
          </p:cNvPr>
          <p:cNvSpPr/>
          <p:nvPr/>
        </p:nvSpPr>
        <p:spPr>
          <a:xfrm>
            <a:off x="4073623" y="3474649"/>
            <a:ext cx="1581375" cy="914400"/>
          </a:xfrm>
          <a:prstGeom prst="mathMinus">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200" dirty="0"/>
              <a:t>No clientele </a:t>
            </a:r>
          </a:p>
        </p:txBody>
      </p:sp>
      <p:sp>
        <p:nvSpPr>
          <p:cNvPr id="33" name="Minus Sign 32">
            <a:extLst>
              <a:ext uri="{FF2B5EF4-FFF2-40B4-BE49-F238E27FC236}">
                <a16:creationId xmlns:a16="http://schemas.microsoft.com/office/drawing/2014/main" id="{6D3E9E18-7DDD-8578-5EFC-5F39F3C5FABB}"/>
              </a:ext>
            </a:extLst>
          </p:cNvPr>
          <p:cNvSpPr/>
          <p:nvPr/>
        </p:nvSpPr>
        <p:spPr>
          <a:xfrm>
            <a:off x="3982054" y="3813343"/>
            <a:ext cx="2089200" cy="914400"/>
          </a:xfrm>
          <a:prstGeom prst="mathMinus">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200" dirty="0"/>
              <a:t>No promotions</a:t>
            </a:r>
          </a:p>
        </p:txBody>
      </p:sp>
      <p:sp>
        <p:nvSpPr>
          <p:cNvPr id="34" name="Minus Sign 33">
            <a:extLst>
              <a:ext uri="{FF2B5EF4-FFF2-40B4-BE49-F238E27FC236}">
                <a16:creationId xmlns:a16="http://schemas.microsoft.com/office/drawing/2014/main" id="{25DB4881-A39B-289F-CA6E-04F347B713DD}"/>
              </a:ext>
            </a:extLst>
          </p:cNvPr>
          <p:cNvSpPr/>
          <p:nvPr/>
        </p:nvSpPr>
        <p:spPr>
          <a:xfrm>
            <a:off x="4148678" y="4130643"/>
            <a:ext cx="1506320" cy="914400"/>
          </a:xfrm>
          <a:prstGeom prst="mathMinus">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200" dirty="0"/>
              <a:t>Lower price</a:t>
            </a:r>
          </a:p>
        </p:txBody>
      </p:sp>
      <p:sp>
        <p:nvSpPr>
          <p:cNvPr id="35" name="Minus Sign 34">
            <a:extLst>
              <a:ext uri="{FF2B5EF4-FFF2-40B4-BE49-F238E27FC236}">
                <a16:creationId xmlns:a16="http://schemas.microsoft.com/office/drawing/2014/main" id="{9A3011B5-DEAB-15EE-3587-7E1CB8FF1A99}"/>
              </a:ext>
            </a:extLst>
          </p:cNvPr>
          <p:cNvSpPr/>
          <p:nvPr/>
        </p:nvSpPr>
        <p:spPr>
          <a:xfrm>
            <a:off x="1981689" y="3108024"/>
            <a:ext cx="1790396" cy="914400"/>
          </a:xfrm>
          <a:prstGeom prst="mathMinus">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200" dirty="0"/>
              <a:t>Outdated</a:t>
            </a:r>
          </a:p>
        </p:txBody>
      </p:sp>
      <p:sp>
        <p:nvSpPr>
          <p:cNvPr id="36" name="Minus Sign 35">
            <a:extLst>
              <a:ext uri="{FF2B5EF4-FFF2-40B4-BE49-F238E27FC236}">
                <a16:creationId xmlns:a16="http://schemas.microsoft.com/office/drawing/2014/main" id="{FA43AC8C-995C-5733-79B2-7E5C0FA550C4}"/>
              </a:ext>
            </a:extLst>
          </p:cNvPr>
          <p:cNvSpPr/>
          <p:nvPr/>
        </p:nvSpPr>
        <p:spPr>
          <a:xfrm>
            <a:off x="1721223" y="3535621"/>
            <a:ext cx="1463443" cy="914400"/>
          </a:xfrm>
          <a:prstGeom prst="mathMinus">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200" dirty="0"/>
              <a:t>Hard access</a:t>
            </a:r>
          </a:p>
        </p:txBody>
      </p:sp>
      <p:sp>
        <p:nvSpPr>
          <p:cNvPr id="37" name="Minus Sign 36">
            <a:extLst>
              <a:ext uri="{FF2B5EF4-FFF2-40B4-BE49-F238E27FC236}">
                <a16:creationId xmlns:a16="http://schemas.microsoft.com/office/drawing/2014/main" id="{0FD1F729-6C09-6F4F-5499-F460167E4A6C}"/>
              </a:ext>
            </a:extLst>
          </p:cNvPr>
          <p:cNvSpPr/>
          <p:nvPr/>
        </p:nvSpPr>
        <p:spPr>
          <a:xfrm>
            <a:off x="1690799" y="3848840"/>
            <a:ext cx="2108774" cy="914400"/>
          </a:xfrm>
          <a:prstGeom prst="mathMinus">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200" dirty="0"/>
              <a:t>Loss of clientele</a:t>
            </a:r>
          </a:p>
        </p:txBody>
      </p:sp>
      <p:sp>
        <p:nvSpPr>
          <p:cNvPr id="38" name="Minus Sign 37">
            <a:extLst>
              <a:ext uri="{FF2B5EF4-FFF2-40B4-BE49-F238E27FC236}">
                <a16:creationId xmlns:a16="http://schemas.microsoft.com/office/drawing/2014/main" id="{C9442601-B8AD-FE7D-AFFD-FA32A78CC6C7}"/>
              </a:ext>
            </a:extLst>
          </p:cNvPr>
          <p:cNvSpPr/>
          <p:nvPr/>
        </p:nvSpPr>
        <p:spPr>
          <a:xfrm>
            <a:off x="1987116" y="4123300"/>
            <a:ext cx="1435904" cy="914400"/>
          </a:xfrm>
          <a:prstGeom prst="mathMinus">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200" dirty="0"/>
              <a:t>Hard access</a:t>
            </a:r>
          </a:p>
        </p:txBody>
      </p:sp>
      <p:sp>
        <p:nvSpPr>
          <p:cNvPr id="3" name="TextBox 2">
            <a:extLst>
              <a:ext uri="{FF2B5EF4-FFF2-40B4-BE49-F238E27FC236}">
                <a16:creationId xmlns:a16="http://schemas.microsoft.com/office/drawing/2014/main" id="{D28E4D59-9E41-B286-8D3A-E9DB13796650}"/>
              </a:ext>
            </a:extLst>
          </p:cNvPr>
          <p:cNvSpPr txBox="1"/>
          <p:nvPr/>
        </p:nvSpPr>
        <p:spPr>
          <a:xfrm>
            <a:off x="8676227" y="6123709"/>
            <a:ext cx="3072428" cy="369332"/>
          </a:xfrm>
          <a:prstGeom prst="rect">
            <a:avLst/>
          </a:prstGeom>
          <a:noFill/>
        </p:spPr>
        <p:txBody>
          <a:bodyPr wrap="square" rtlCol="0">
            <a:spAutoFit/>
          </a:bodyPr>
          <a:lstStyle/>
          <a:p>
            <a:r>
              <a:rPr lang="en-US" dirty="0"/>
              <a:t>Figure 1: ASQ, 2024</a:t>
            </a:r>
          </a:p>
        </p:txBody>
      </p:sp>
    </p:spTree>
    <p:extLst>
      <p:ext uri="{BB962C8B-B14F-4D97-AF65-F5344CB8AC3E}">
        <p14:creationId xmlns:p14="http://schemas.microsoft.com/office/powerpoint/2010/main" val="14488170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751A85-E2DA-A49B-B0A2-1894D91958D8}"/>
              </a:ext>
            </a:extLst>
          </p:cNvPr>
          <p:cNvSpPr>
            <a:spLocks noGrp="1"/>
          </p:cNvSpPr>
          <p:nvPr>
            <p:ph type="title"/>
          </p:nvPr>
        </p:nvSpPr>
        <p:spPr>
          <a:xfrm>
            <a:off x="5868557" y="1138036"/>
            <a:ext cx="5444382" cy="1402470"/>
          </a:xfrm>
        </p:spPr>
        <p:txBody>
          <a:bodyPr anchor="t">
            <a:normAutofit/>
          </a:bodyPr>
          <a:lstStyle/>
          <a:p>
            <a:r>
              <a:rPr lang="en-US" sz="3200"/>
              <a:t>Conclusion</a:t>
            </a:r>
          </a:p>
        </p:txBody>
      </p:sp>
      <p:pic>
        <p:nvPicPr>
          <p:cNvPr id="8" name="Picture 7">
            <a:extLst>
              <a:ext uri="{FF2B5EF4-FFF2-40B4-BE49-F238E27FC236}">
                <a16:creationId xmlns:a16="http://schemas.microsoft.com/office/drawing/2014/main" id="{E66BEED7-ACBA-79CF-47E8-76E5F4C127FA}"/>
              </a:ext>
            </a:extLst>
          </p:cNvPr>
          <p:cNvPicPr>
            <a:picLocks noChangeAspect="1"/>
          </p:cNvPicPr>
          <p:nvPr/>
        </p:nvPicPr>
        <p:blipFill>
          <a:blip r:embed="rId2"/>
          <a:srcRect l="29445" r="32999"/>
          <a:stretch>
            <a:fillRect/>
          </a:stretch>
        </p:blipFill>
        <p:spPr>
          <a:xfrm>
            <a:off x="-1" y="10"/>
            <a:ext cx="5151179" cy="6857990"/>
          </a:xfrm>
          <a:prstGeom prst="rect">
            <a:avLst/>
          </a:prstGeom>
        </p:spPr>
      </p:pic>
      <p:cxnSp>
        <p:nvCxnSpPr>
          <p:cNvPr id="9" name="Straight Connector 8">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10" name="Content Placeholder 2">
            <a:extLst>
              <a:ext uri="{FF2B5EF4-FFF2-40B4-BE49-F238E27FC236}">
                <a16:creationId xmlns:a16="http://schemas.microsoft.com/office/drawing/2014/main" id="{21CCFBDF-476E-E219-10D9-17CBE871443C}"/>
              </a:ext>
            </a:extLst>
          </p:cNvPr>
          <p:cNvSpPr>
            <a:spLocks noGrp="1"/>
          </p:cNvSpPr>
          <p:nvPr>
            <p:ph idx="1"/>
          </p:nvPr>
        </p:nvSpPr>
        <p:spPr>
          <a:xfrm>
            <a:off x="5868557" y="2033196"/>
            <a:ext cx="5444382" cy="4109188"/>
          </a:xfrm>
        </p:spPr>
        <p:txBody>
          <a:bodyPr>
            <a:normAutofit fontScale="92500" lnSpcReduction="10000"/>
          </a:bodyPr>
          <a:lstStyle/>
          <a:p>
            <a:pPr marL="0" indent="0">
              <a:buNone/>
            </a:pPr>
            <a:r>
              <a:rPr lang="en-US" sz="1600" dirty="0"/>
              <a:t>In order for the Green Heaven Florists to progress and increase the business revenue it is mandatory to begin building a social media image, improve the online website and make it more efficient, easier to access, create an innovative design to differentiate from other competition.</a:t>
            </a:r>
          </a:p>
          <a:p>
            <a:pPr marL="0" indent="0">
              <a:buNone/>
            </a:pPr>
            <a:r>
              <a:rPr lang="en-US" sz="1600" dirty="0"/>
              <a:t>Bulk prices and promotions. To maximize profits and creating a company where clients can rely on a high quality, consistent product every time (Floral express, 2024) the best option is including selling bouquets at bulk prices for corporate businesses as well as weddings and any other events. </a:t>
            </a:r>
          </a:p>
          <a:p>
            <a:pPr marL="0" indent="0">
              <a:buNone/>
            </a:pPr>
            <a:r>
              <a:rPr lang="en-US" sz="1600" dirty="0"/>
              <a:t>Promotions. It’s the best advice to add promotions and deals in order to become unique and increase clientele.</a:t>
            </a:r>
          </a:p>
          <a:p>
            <a:pPr marL="0" indent="0">
              <a:buNone/>
            </a:pPr>
            <a:r>
              <a:rPr lang="en-US" sz="1600" dirty="0"/>
              <a:t>Delivery insurance. Deliver peace of mind to the customers, meaning providing guarantee for the parcels for arrival. In the event of anything going wrong, the insurance provides a safety net against any loss or damage during transit. This protects both the company and ensures the customer receive any compensation necessary.  (Louise,2023)</a:t>
            </a:r>
          </a:p>
        </p:txBody>
      </p:sp>
    </p:spTree>
    <p:extLst>
      <p:ext uri="{BB962C8B-B14F-4D97-AF65-F5344CB8AC3E}">
        <p14:creationId xmlns:p14="http://schemas.microsoft.com/office/powerpoint/2010/main" val="28050061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EE65A-1639-411A-AEA8-4620C01AF400}"/>
              </a:ext>
            </a:extLst>
          </p:cNvPr>
          <p:cNvSpPr>
            <a:spLocks noGrp="1"/>
          </p:cNvSpPr>
          <p:nvPr>
            <p:ph type="title"/>
          </p:nvPr>
        </p:nvSpPr>
        <p:spPr>
          <a:xfrm>
            <a:off x="5868557" y="1138035"/>
            <a:ext cx="5444382" cy="5295033"/>
          </a:xfrm>
        </p:spPr>
        <p:txBody>
          <a:bodyPr anchor="t">
            <a:normAutofit fontScale="90000"/>
          </a:bodyPr>
          <a:lstStyle/>
          <a:p>
            <a:r>
              <a:rPr lang="en-US" sz="3200" dirty="0"/>
              <a:t>References</a:t>
            </a:r>
            <a:br>
              <a:rPr lang="en-US" sz="3200" dirty="0"/>
            </a:br>
            <a:br>
              <a:rPr lang="en-US" sz="1300" dirty="0"/>
            </a:br>
            <a:r>
              <a:rPr lang="en-GB" sz="1300" dirty="0" err="1"/>
              <a:t>Asq.org</a:t>
            </a:r>
            <a:r>
              <a:rPr lang="en-GB" sz="1300" dirty="0"/>
              <a:t>. (2024). </a:t>
            </a:r>
            <a:r>
              <a:rPr lang="en-GB" sz="1300" i="1" dirty="0"/>
              <a:t>What is a Fishbone Diagram? Ishikawa Cause &amp; Effect Diagram | ASQ</a:t>
            </a:r>
            <a:r>
              <a:rPr lang="en-GB" sz="1300" dirty="0"/>
              <a:t>. [online] Available at: </a:t>
            </a:r>
            <a:r>
              <a:rPr lang="en-GB" sz="1300" u="sng" dirty="0"/>
              <a:t>https://</a:t>
            </a:r>
            <a:r>
              <a:rPr lang="en-GB" sz="1300" u="sng" dirty="0" err="1"/>
              <a:t>asq.org</a:t>
            </a:r>
            <a:r>
              <a:rPr lang="en-GB" sz="1300" u="sng" dirty="0"/>
              <a:t>/quality-resources/</a:t>
            </a:r>
            <a:r>
              <a:rPr lang="en-GB" sz="1300" u="sng" dirty="0" err="1"/>
              <a:t>fishbone?srsltid</a:t>
            </a:r>
            <a:r>
              <a:rPr lang="en-GB" sz="1300" u="sng" dirty="0"/>
              <a:t>=AfmBOooYUG5E0gMKPZOEapyAqW9m_74EFrvsCt-XrbjUPyoQMfN3TYOO </a:t>
            </a:r>
            <a:br>
              <a:rPr lang="en-GB" sz="1300" u="sng" dirty="0"/>
            </a:br>
            <a:r>
              <a:rPr lang="en-GB" sz="1300" dirty="0"/>
              <a:t>Accessed on 08 March 2026</a:t>
            </a:r>
            <a:br>
              <a:rPr lang="en-GB" sz="1300" dirty="0"/>
            </a:br>
            <a:br>
              <a:rPr lang="en-GB" sz="1300" dirty="0"/>
            </a:br>
            <a:r>
              <a:rPr lang="en-GB" sz="1300" dirty="0"/>
              <a:t>BBC (2023). </a:t>
            </a:r>
            <a:r>
              <a:rPr lang="en-GB" sz="1300" i="1" dirty="0"/>
              <a:t>Political factors - External factors - National 5 Business management Revision - BBC Bitesize</a:t>
            </a:r>
            <a:r>
              <a:rPr lang="en-GB" sz="1300" dirty="0"/>
              <a:t>. [online] BBC Bitesize. Available at: </a:t>
            </a:r>
            <a:r>
              <a:rPr lang="en-GB" sz="1300" u="sng" dirty="0">
                <a:hlinkClick r:id="rId2">
                  <a:extLst>
                    <a:ext uri="{A12FA001-AC4F-418D-AE19-62706E023703}">
                      <ahyp:hlinkClr xmlns:ahyp="http://schemas.microsoft.com/office/drawing/2018/hyperlinkcolor" val="tx"/>
                    </a:ext>
                  </a:extLst>
                </a:hlinkClick>
              </a:rPr>
              <a:t>https://www.bbc.co.uk/bitesize/guides/zgfrpbk/revision/</a:t>
            </a:r>
            <a:r>
              <a:rPr lang="en-GB" sz="1300" u="sng" dirty="0"/>
              <a:t>2                                         </a:t>
            </a:r>
            <a:r>
              <a:rPr lang="en-GB" sz="1300" dirty="0"/>
              <a:t>Accessed on 08 March 2026</a:t>
            </a:r>
            <a:br>
              <a:rPr lang="en-US" sz="1300" dirty="0"/>
            </a:br>
            <a:br>
              <a:rPr lang="en-US" sz="1300" dirty="0"/>
            </a:br>
            <a:r>
              <a:rPr lang="en-GB" sz="1300" dirty="0"/>
              <a:t>Jones N, Borgman R, Ulusoy E (2015), "Impact of social media on small businesses". </a:t>
            </a:r>
            <a:r>
              <a:rPr lang="en-GB" sz="1300" i="1" dirty="0"/>
              <a:t>Journal of Small Business and Enterprise Development</a:t>
            </a:r>
            <a:r>
              <a:rPr lang="en-GB" sz="1300" dirty="0"/>
              <a:t>, Vol. 22 No. 4 pp. 611–632, </a:t>
            </a:r>
            <a:r>
              <a:rPr lang="en-GB" sz="1300" dirty="0" err="1"/>
              <a:t>Availabe</a:t>
            </a:r>
            <a:r>
              <a:rPr lang="en-GB" sz="1300" dirty="0"/>
              <a:t> at: </a:t>
            </a:r>
            <a:r>
              <a:rPr lang="en-GB" sz="1300" u="sng" dirty="0">
                <a:hlinkClick r:id="rId3">
                  <a:extLst>
                    <a:ext uri="{A12FA001-AC4F-418D-AE19-62706E023703}">
                      <ahyp:hlinkClr xmlns:ahyp="http://schemas.microsoft.com/office/drawing/2018/hyperlinkcolor" val="tx"/>
                    </a:ext>
                  </a:extLst>
                </a:hlinkClick>
              </a:rPr>
              <a:t>https://doi.org/10.1108/JSBED-09-2013-013</a:t>
            </a:r>
            <a:r>
              <a:rPr lang="en-GB" sz="1300" u="sng" dirty="0"/>
              <a:t>3- </a:t>
            </a:r>
            <a:r>
              <a:rPr lang="en-GB" sz="1300" dirty="0"/>
              <a:t>Accessed on 08 March 2026</a:t>
            </a:r>
            <a:br>
              <a:rPr lang="en-GB" sz="1300" dirty="0"/>
            </a:br>
            <a:br>
              <a:rPr lang="en-GB" sz="1300" dirty="0"/>
            </a:br>
            <a:r>
              <a:rPr lang="en-GB" sz="1300" dirty="0"/>
              <a:t>Louise (2023). </a:t>
            </a:r>
            <a:r>
              <a:rPr lang="en-GB" sz="1300" i="1" dirty="0"/>
              <a:t>The European Business Review</a:t>
            </a:r>
            <a:r>
              <a:rPr lang="en-GB" sz="1300" dirty="0"/>
              <a:t>. [online] The European Business Review. Available at: </a:t>
            </a:r>
            <a:r>
              <a:rPr lang="en-GB" sz="1300" u="sng" dirty="0"/>
              <a:t>https://</a:t>
            </a:r>
            <a:r>
              <a:rPr lang="en-GB" sz="1300" u="sng" dirty="0" err="1"/>
              <a:t>www.europeanbusinessreview.com</a:t>
            </a:r>
            <a:r>
              <a:rPr lang="en-GB" sz="1300" u="sng" dirty="0"/>
              <a:t>/the-benefits-of-courier-insurance-to-safeguard-deliveries/                                                                     </a:t>
            </a:r>
            <a:r>
              <a:rPr lang="en-GB" sz="1300" dirty="0"/>
              <a:t>Accessed 08 March 2026</a:t>
            </a:r>
            <a:br>
              <a:rPr lang="en-GB" sz="1300" dirty="0"/>
            </a:br>
            <a:br>
              <a:rPr lang="en-GB" sz="1300" dirty="0"/>
            </a:br>
            <a:r>
              <a:rPr lang="en-GB" sz="1300" dirty="0" err="1"/>
              <a:t>Rayam@yourdigitalagents.com</a:t>
            </a:r>
            <a:r>
              <a:rPr lang="en-GB" sz="1300" dirty="0"/>
              <a:t> (2024). </a:t>
            </a:r>
            <a:r>
              <a:rPr lang="en-GB" sz="1300" i="1" dirty="0"/>
              <a:t>Floral Express</a:t>
            </a:r>
            <a:r>
              <a:rPr lang="en-GB" sz="1300" dirty="0"/>
              <a:t>. [online] Floral Express Wholesale. </a:t>
            </a:r>
            <a:r>
              <a:rPr lang="en-GB" sz="1300" u="sng" dirty="0"/>
              <a:t>Available at: https://</a:t>
            </a:r>
            <a:r>
              <a:rPr lang="en-GB" sz="1300" u="sng" dirty="0" err="1"/>
              <a:t>floralexpress.ca</a:t>
            </a:r>
            <a:r>
              <a:rPr lang="en-GB" sz="1300" u="sng" dirty="0"/>
              <a:t>/top-reasons-to-buy-flowers-in-bulk/ </a:t>
            </a:r>
            <a:r>
              <a:rPr lang="en-GB" sz="1300" dirty="0"/>
              <a:t>Accessed 08 March 2026</a:t>
            </a:r>
            <a:br>
              <a:rPr lang="en-GB" dirty="0"/>
            </a:br>
            <a:br>
              <a:rPr lang="en-GB" dirty="0"/>
            </a:br>
            <a:r>
              <a:rPr lang="en-GB" dirty="0"/>
              <a:t>‌</a:t>
            </a:r>
            <a:br>
              <a:rPr lang="en-GB" dirty="0"/>
            </a:br>
            <a:br>
              <a:rPr lang="en-GB" sz="1300" dirty="0"/>
            </a:br>
            <a:br>
              <a:rPr lang="en-US" sz="1300" dirty="0"/>
            </a:br>
            <a:endParaRPr lang="en-US" sz="1300" dirty="0"/>
          </a:p>
        </p:txBody>
      </p:sp>
      <p:pic>
        <p:nvPicPr>
          <p:cNvPr id="5" name="Picture 4" descr="One big red thumbtack in front of many smaller black thumbtacks">
            <a:extLst>
              <a:ext uri="{FF2B5EF4-FFF2-40B4-BE49-F238E27FC236}">
                <a16:creationId xmlns:a16="http://schemas.microsoft.com/office/drawing/2014/main" id="{C04E0167-744D-4783-39C1-06B4AF0438E8}"/>
              </a:ext>
            </a:extLst>
          </p:cNvPr>
          <p:cNvPicPr>
            <a:picLocks noChangeAspect="1"/>
          </p:cNvPicPr>
          <p:nvPr/>
        </p:nvPicPr>
        <p:blipFill>
          <a:blip r:embed="rId4"/>
          <a:srcRect l="33694" r="11473" b="-1"/>
          <a:stretch>
            <a:fillRect/>
          </a:stretch>
        </p:blipFill>
        <p:spPr>
          <a:xfrm>
            <a:off x="-1" y="10"/>
            <a:ext cx="5151179" cy="6857990"/>
          </a:xfrm>
          <a:prstGeom prst="rect">
            <a:avLst/>
          </a:prstGeom>
        </p:spPr>
      </p:pic>
      <p:cxnSp>
        <p:nvCxnSpPr>
          <p:cNvPr id="9" name="Straight Connector 8">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550315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2013 - 2022 Theme</Template>
  <TotalTime>185</TotalTime>
  <Words>1034</Words>
  <Application>Microsoft Macintosh PowerPoint</Application>
  <PresentationFormat>Widescreen</PresentationFormat>
  <Paragraphs>83</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Aptos</vt:lpstr>
      <vt:lpstr>Aptos Display</vt:lpstr>
      <vt:lpstr>Arial</vt:lpstr>
      <vt:lpstr>Wingdings</vt:lpstr>
      <vt:lpstr>Office Theme</vt:lpstr>
      <vt:lpstr>Module Name: Problem and decision making </vt:lpstr>
      <vt:lpstr>Introduction </vt:lpstr>
      <vt:lpstr>Company Background </vt:lpstr>
      <vt:lpstr>Problem: Nature and Scope </vt:lpstr>
      <vt:lpstr>Pestle Analysis: Green Heaven Florists </vt:lpstr>
      <vt:lpstr>Pestle Analysis: Green Heaven Florists </vt:lpstr>
      <vt:lpstr>Cause and Effect Analysis: Fishbone Diagram </vt:lpstr>
      <vt:lpstr>Conclusion</vt:lpstr>
      <vt:lpstr>References  Asq.org. (2024). What is a Fishbone Diagram? Ishikawa Cause &amp; Effect Diagram | ASQ. [online] Available at: https://asq.org/quality-resources/fishbone?srsltid=AfmBOooYUG5E0gMKPZOEapyAqW9m_74EFrvsCt-XrbjUPyoQMfN3TYOO  Accessed on 08 March 2026  BBC (2023). Political factors - External factors - National 5 Business management Revision - BBC Bitesize. [online] BBC Bitesize. Available at: https://www.bbc.co.uk/bitesize/guides/zgfrpbk/revision/2                                         Accessed on 08 March 2026  Jones N, Borgman R, Ulusoy E (2015), "Impact of social media on small businesses". Journal of Small Business and Enterprise Development, Vol. 22 No. 4 pp. 611–632, Availabe at: https://doi.org/10.1108/JSBED-09-2013-0133- Accessed on 08 March 2026  Louise (2023). The European Business Review. [online] The European Business Review. Available at: https://www.europeanbusinessreview.com/the-benefits-of-courier-insurance-to-safeguard-deliveries/                                                                     Accessed 08 March 2026  Rayam@yourdigitalagents.com (2024). Floral Express. [online] Floral Express Wholesale. Available at: https://floralexpress.ca/top-reasons-to-buy-flowers-in-bulk/ Accessed 08 March 2026  ‌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Kaynat Khan</dc:creator>
  <cp:lastModifiedBy>Kaynat Khan</cp:lastModifiedBy>
  <cp:revision>2</cp:revision>
  <dcterms:created xsi:type="dcterms:W3CDTF">2026-03-15T15:12:28Z</dcterms:created>
  <dcterms:modified xsi:type="dcterms:W3CDTF">2026-03-15T23:39:33Z</dcterms:modified>
</cp:coreProperties>
</file>