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1" r:id="rId15"/>
    <p:sldId id="272" r:id="rId16"/>
    <p:sldId id="273" r:id="rId17"/>
  </p:sldIdLst>
  <p:sldSz cx="18288000" cy="10287000"/>
  <p:notesSz cx="6858000" cy="9144000"/>
  <p:embeddedFontLst>
    <p:embeddedFont>
      <p:font typeface="Montserrat Medium" panose="00000600000000000000" pitchFamily="2" charset="0"/>
      <p:regular r:id="rId19"/>
      <p:italic r:id="rId20"/>
    </p:embeddedFont>
    <p:embeddedFont>
      <p:font typeface="Poppins" panose="00000500000000000000" pitchFamily="2" charset="0"/>
      <p:regular r:id="rId21"/>
      <p:bold r:id="rId22"/>
      <p:italic r:id="rId23"/>
      <p:boldItalic r:id="rId24"/>
    </p:embeddedFont>
    <p:embeddedFont>
      <p:font typeface="Poppins Bold" panose="00000800000000000000" charset="0"/>
      <p:regular r:id="rId25"/>
    </p:embeddedFont>
    <p:embeddedFont>
      <p:font typeface="Poppins Bold Italics" panose="020B0604020202020204" charset="0"/>
      <p:regular r:id="rId26"/>
    </p:embeddedFont>
    <p:embeddedFont>
      <p:font typeface="Poppins Medium" panose="00000600000000000000" pitchFamily="2" charset="0"/>
      <p:regular r:id="rId27"/>
      <p:italic r:id="rId28"/>
    </p:embeddedFont>
    <p:embeddedFont>
      <p:font typeface="Poppins Semi-Bold" panose="020B0604020202020204" charset="0"/>
      <p:regular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3982" autoAdjust="0"/>
  </p:normalViewPr>
  <p:slideViewPr>
    <p:cSldViewPr>
      <p:cViewPr>
        <p:scale>
          <a:sx n="37" d="100"/>
          <a:sy n="37" d="100"/>
        </p:scale>
        <p:origin x="488" y="652"/>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01074D-4F29-4698-916F-74850794676F}" type="datetimeFigureOut">
              <a:rPr lang="en-GB" smtClean="0"/>
              <a:t>24/10/2025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8A79C1-6FA6-4465-B30A-381F4AAD3529}" type="slidenum">
              <a:rPr lang="en-GB" smtClean="0"/>
              <a:t>‹#›</a:t>
            </a:fld>
            <a:endParaRPr lang="en-GB"/>
          </a:p>
        </p:txBody>
      </p:sp>
    </p:spTree>
    <p:extLst>
      <p:ext uri="{BB962C8B-B14F-4D97-AF65-F5344CB8AC3E}">
        <p14:creationId xmlns:p14="http://schemas.microsoft.com/office/powerpoint/2010/main" val="1885467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8A79C1-6FA6-4465-B30A-381F4AAD3529}" type="slidenum">
              <a:rPr lang="en-GB" smtClean="0"/>
              <a:t>4</a:t>
            </a:fld>
            <a:endParaRPr lang="en-GB"/>
          </a:p>
        </p:txBody>
      </p:sp>
    </p:spTree>
    <p:extLst>
      <p:ext uri="{BB962C8B-B14F-4D97-AF65-F5344CB8AC3E}">
        <p14:creationId xmlns:p14="http://schemas.microsoft.com/office/powerpoint/2010/main" val="1723989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jpeg"/><Relationship Id="rId11" Type="http://schemas.openxmlformats.org/officeDocument/2006/relationships/image" Target="../media/image8.png"/><Relationship Id="rId5" Type="http://schemas.openxmlformats.org/officeDocument/2006/relationships/image" Target="../media/image2.svg"/><Relationship Id="rId10" Type="http://schemas.openxmlformats.org/officeDocument/2006/relationships/image" Target="../media/image7.svg"/><Relationship Id="rId4" Type="http://schemas.openxmlformats.org/officeDocument/2006/relationships/image" Target="../media/image1.png"/><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1.jpeg"/><Relationship Id="rId5" Type="http://schemas.openxmlformats.org/officeDocument/2006/relationships/image" Target="../media/image10.sv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slideLayout" Target="../slideLayouts/slideLayout7.xml"/><Relationship Id="rId7" Type="http://schemas.openxmlformats.org/officeDocument/2006/relationships/image" Target="../media/image13.png"/><Relationship Id="rId12"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2.jpeg"/><Relationship Id="rId11" Type="http://schemas.openxmlformats.org/officeDocument/2006/relationships/image" Target="../media/image17.jpeg"/><Relationship Id="rId5" Type="http://schemas.openxmlformats.org/officeDocument/2006/relationships/image" Target="../media/image10.svg"/><Relationship Id="rId10" Type="http://schemas.openxmlformats.org/officeDocument/2006/relationships/image" Target="../media/image16.svg"/><Relationship Id="rId4" Type="http://schemas.openxmlformats.org/officeDocument/2006/relationships/image" Target="../media/image9.png"/><Relationship Id="rId9" Type="http://schemas.openxmlformats.org/officeDocument/2006/relationships/image" Target="../media/image15.png"/></Relationships>
</file>

<file path=ppt/slides/_rels/slide4.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notesSlide" Target="../notesSlides/notesSlide1.xml"/><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22.jpeg"/><Relationship Id="rId3" Type="http://schemas.openxmlformats.org/officeDocument/2006/relationships/slideLayout" Target="../slideLayouts/slideLayout7.xml"/><Relationship Id="rId7" Type="http://schemas.openxmlformats.org/officeDocument/2006/relationships/image" Target="../media/image5.svg"/><Relationship Id="rId12" Type="http://schemas.openxmlformats.org/officeDocument/2006/relationships/image" Target="../media/image21.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11" Type="http://schemas.openxmlformats.org/officeDocument/2006/relationships/image" Target="../media/image20.jpeg"/><Relationship Id="rId5" Type="http://schemas.openxmlformats.org/officeDocument/2006/relationships/image" Target="../media/image2.svg"/><Relationship Id="rId10" Type="http://schemas.openxmlformats.org/officeDocument/2006/relationships/image" Target="../media/image19.jpeg"/><Relationship Id="rId4" Type="http://schemas.openxmlformats.org/officeDocument/2006/relationships/image" Target="../media/image1.png"/><Relationship Id="rId9" Type="http://schemas.openxmlformats.org/officeDocument/2006/relationships/image" Target="../media/image7.svg"/><Relationship Id="rId1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7.xml"/><Relationship Id="rId7" Type="http://schemas.openxmlformats.org/officeDocument/2006/relationships/image" Target="../media/image5.svg"/><Relationship Id="rId12"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11" Type="http://schemas.openxmlformats.org/officeDocument/2006/relationships/image" Target="../media/image24.jpeg"/><Relationship Id="rId5" Type="http://schemas.openxmlformats.org/officeDocument/2006/relationships/image" Target="../media/image2.svg"/><Relationship Id="rId10" Type="http://schemas.openxmlformats.org/officeDocument/2006/relationships/image" Target="../media/image23.jpeg"/><Relationship Id="rId4" Type="http://schemas.openxmlformats.org/officeDocument/2006/relationships/image" Target="../media/image1.png"/><Relationship Id="rId9" Type="http://schemas.openxmlformats.org/officeDocument/2006/relationships/image" Target="../media/image7.svg"/></Relationships>
</file>

<file path=ppt/slides/_rels/slide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slideLayout" Target="../slideLayouts/slideLayout7.xml"/><Relationship Id="rId7" Type="http://schemas.openxmlformats.org/officeDocument/2006/relationships/image" Target="../media/image1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5.jpeg"/><Relationship Id="rId11" Type="http://schemas.openxmlformats.org/officeDocument/2006/relationships/image" Target="../media/image8.png"/><Relationship Id="rId5" Type="http://schemas.openxmlformats.org/officeDocument/2006/relationships/image" Target="../media/image10.svg"/><Relationship Id="rId10" Type="http://schemas.openxmlformats.org/officeDocument/2006/relationships/image" Target="../media/image16.svg"/><Relationship Id="rId4" Type="http://schemas.openxmlformats.org/officeDocument/2006/relationships/image" Target="../media/image9.png"/><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6.jpeg"/><Relationship Id="rId5" Type="http://schemas.openxmlformats.org/officeDocument/2006/relationships/image" Target="../media/image10.sv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slideLayout" Target="../slideLayouts/slideLayout7.xml"/><Relationship Id="rId7" Type="http://schemas.openxmlformats.org/officeDocument/2006/relationships/image" Target="../media/image15.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27.jpeg"/><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31.jpeg"/><Relationship Id="rId3" Type="http://schemas.openxmlformats.org/officeDocument/2006/relationships/slideLayout" Target="../slideLayouts/slideLayout7.xml"/><Relationship Id="rId7" Type="http://schemas.openxmlformats.org/officeDocument/2006/relationships/image" Target="../media/image5.svg"/><Relationship Id="rId12" Type="http://schemas.openxmlformats.org/officeDocument/2006/relationships/image" Target="../media/image30.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11" Type="http://schemas.openxmlformats.org/officeDocument/2006/relationships/image" Target="../media/image29.jpeg"/><Relationship Id="rId5" Type="http://schemas.openxmlformats.org/officeDocument/2006/relationships/image" Target="../media/image2.svg"/><Relationship Id="rId10" Type="http://schemas.openxmlformats.org/officeDocument/2006/relationships/image" Target="../media/image28.jpeg"/><Relationship Id="rId4" Type="http://schemas.openxmlformats.org/officeDocument/2006/relationships/image" Target="../media/image1.png"/><Relationship Id="rId9" Type="http://schemas.openxmlformats.org/officeDocument/2006/relationships/image" Target="../media/image7.svg"/><Relationship Id="rId1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3.jpeg"/><Relationship Id="rId5" Type="http://schemas.openxmlformats.org/officeDocument/2006/relationships/image" Target="../media/image34.svg"/><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8.png"/><Relationship Id="rId5" Type="http://schemas.openxmlformats.org/officeDocument/2006/relationships/image" Target="../media/image36.svg"/><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2.jpeg"/><Relationship Id="rId5" Type="http://schemas.openxmlformats.org/officeDocument/2006/relationships/image" Target="../media/image10.sv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jpeg"/><Relationship Id="rId11" Type="http://schemas.openxmlformats.org/officeDocument/2006/relationships/image" Target="../media/image8.png"/><Relationship Id="rId5" Type="http://schemas.openxmlformats.org/officeDocument/2006/relationships/image" Target="../media/image2.svg"/><Relationship Id="rId10" Type="http://schemas.openxmlformats.org/officeDocument/2006/relationships/image" Target="../media/image7.svg"/><Relationship Id="rId4" Type="http://schemas.openxmlformats.org/officeDocument/2006/relationships/image" Target="../media/image1.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8F5FF">
                <a:alpha val="100000"/>
              </a:srgbClr>
            </a:gs>
            <a:gs pos="100000">
              <a:srgbClr val="CEC1E6">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152401" y="6343913"/>
            <a:ext cx="18440401" cy="3943087"/>
          </a:xfrm>
          <a:custGeom>
            <a:avLst/>
            <a:gdLst/>
            <a:ahLst/>
            <a:cxnLst/>
            <a:rect l="l" t="t" r="r" b="b"/>
            <a:pathLst>
              <a:path w="23561063" h="4227891">
                <a:moveTo>
                  <a:pt x="0" y="0"/>
                </a:moveTo>
                <a:lnTo>
                  <a:pt x="23561063" y="0"/>
                </a:lnTo>
                <a:lnTo>
                  <a:pt x="23561063" y="4227891"/>
                </a:lnTo>
                <a:lnTo>
                  <a:pt x="0" y="4227891"/>
                </a:lnTo>
                <a:lnTo>
                  <a:pt x="0" y="0"/>
                </a:lnTo>
                <a:close/>
              </a:path>
            </a:pathLst>
          </a:custGeom>
          <a:blipFill>
            <a:blip r:embed="rId4">
              <a:alphaModFix amt="15000"/>
              <a:extLst>
                <a:ext uri="{96DAC541-7B7A-43D3-8B79-37D633B846F1}">
                  <asvg:svgBlip xmlns:asvg="http://schemas.microsoft.com/office/drawing/2016/SVG/main" r:embed="rId5"/>
                </a:ext>
              </a:extLst>
            </a:blip>
            <a:stretch>
              <a:fillRect l="-14951" r="-15027" b="-360943"/>
            </a:stretch>
          </a:blipFill>
        </p:spPr>
        <p:txBody>
          <a:bodyPr/>
          <a:lstStyle/>
          <a:p>
            <a:endParaRPr lang="en-GB"/>
          </a:p>
        </p:txBody>
      </p:sp>
      <p:grpSp>
        <p:nvGrpSpPr>
          <p:cNvPr id="3" name="Group 3"/>
          <p:cNvGrpSpPr/>
          <p:nvPr/>
        </p:nvGrpSpPr>
        <p:grpSpPr>
          <a:xfrm rot="2700000">
            <a:off x="1879249" y="-3526088"/>
            <a:ext cx="3844627" cy="14590542"/>
            <a:chOff x="0" y="0"/>
            <a:chExt cx="595633" cy="2260457"/>
          </a:xfrm>
        </p:grpSpPr>
        <p:sp>
          <p:nvSpPr>
            <p:cNvPr id="4" name="Freeform 4"/>
            <p:cNvSpPr/>
            <p:nvPr/>
          </p:nvSpPr>
          <p:spPr>
            <a:xfrm rot="-2700000">
              <a:off x="-711964" y="120448"/>
              <a:ext cx="2019561" cy="2019561"/>
            </a:xfrm>
            <a:custGeom>
              <a:avLst/>
              <a:gdLst/>
              <a:ahLst/>
              <a:cxnLst/>
              <a:rect l="l" t="t" r="r" b="b"/>
              <a:pathLst>
                <a:path w="2019561" h="2019561">
                  <a:moveTo>
                    <a:pt x="1598385" y="0"/>
                  </a:moveTo>
                  <a:lnTo>
                    <a:pt x="2019561" y="421176"/>
                  </a:lnTo>
                  <a:lnTo>
                    <a:pt x="421177" y="2019561"/>
                  </a:lnTo>
                  <a:lnTo>
                    <a:pt x="0" y="1598384"/>
                  </a:lnTo>
                  <a:close/>
                </a:path>
              </a:pathLst>
            </a:custGeom>
            <a:blipFill>
              <a:blip r:embed="rId6"/>
              <a:stretch>
                <a:fillRect t="-49812"/>
              </a:stretch>
            </a:blipFill>
          </p:spPr>
          <p:txBody>
            <a:bodyPr/>
            <a:lstStyle/>
            <a:p>
              <a:endParaRPr lang="en-GB"/>
            </a:p>
          </p:txBody>
        </p:sp>
      </p:grpSp>
      <p:sp>
        <p:nvSpPr>
          <p:cNvPr id="5" name="Freeform 5"/>
          <p:cNvSpPr/>
          <p:nvPr/>
        </p:nvSpPr>
        <p:spPr>
          <a:xfrm rot="5400000">
            <a:off x="0" y="0"/>
            <a:ext cx="3943087" cy="3943087"/>
          </a:xfrm>
          <a:custGeom>
            <a:avLst/>
            <a:gdLst/>
            <a:ahLst/>
            <a:cxnLst/>
            <a:rect l="l" t="t" r="r" b="b"/>
            <a:pathLst>
              <a:path w="3943087" h="3943087">
                <a:moveTo>
                  <a:pt x="0" y="0"/>
                </a:moveTo>
                <a:lnTo>
                  <a:pt x="3943087" y="0"/>
                </a:lnTo>
                <a:lnTo>
                  <a:pt x="3943087" y="3943087"/>
                </a:lnTo>
                <a:lnTo>
                  <a:pt x="0" y="39430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0" y="6343913"/>
            <a:ext cx="3943087" cy="3943087"/>
          </a:xfrm>
          <a:custGeom>
            <a:avLst/>
            <a:gdLst/>
            <a:ahLst/>
            <a:cxnLst/>
            <a:rect l="l" t="t" r="r" b="b"/>
            <a:pathLst>
              <a:path w="3943087" h="3943087">
                <a:moveTo>
                  <a:pt x="0" y="0"/>
                </a:moveTo>
                <a:lnTo>
                  <a:pt x="3943087" y="0"/>
                </a:lnTo>
                <a:lnTo>
                  <a:pt x="3943087" y="3943087"/>
                </a:lnTo>
                <a:lnTo>
                  <a:pt x="0" y="394308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grpSp>
        <p:nvGrpSpPr>
          <p:cNvPr id="7" name="Group 7"/>
          <p:cNvGrpSpPr/>
          <p:nvPr/>
        </p:nvGrpSpPr>
        <p:grpSpPr>
          <a:xfrm rot="-5400000">
            <a:off x="647869" y="8269814"/>
            <a:ext cx="53728" cy="53728"/>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5585"/>
            </a:solidFill>
          </p:spPr>
          <p:txBody>
            <a:bodyPr/>
            <a:lstStyle/>
            <a:p>
              <a:endParaRPr lang="en-GB"/>
            </a:p>
          </p:txBody>
        </p:sp>
        <p:sp>
          <p:nvSpPr>
            <p:cNvPr id="9" name="TextBox 9"/>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a:p>
          </p:txBody>
        </p:sp>
      </p:grpSp>
      <p:sp>
        <p:nvSpPr>
          <p:cNvPr id="10" name="TextBox 10"/>
          <p:cNvSpPr txBox="1"/>
          <p:nvPr/>
        </p:nvSpPr>
        <p:spPr>
          <a:xfrm>
            <a:off x="17098405" y="9484349"/>
            <a:ext cx="814511" cy="471805"/>
          </a:xfrm>
          <a:prstGeom prst="rect">
            <a:avLst/>
          </a:prstGeom>
        </p:spPr>
        <p:txBody>
          <a:bodyPr lIns="0" tIns="0" rIns="0" bIns="0" rtlCol="0" anchor="t">
            <a:spAutoFit/>
          </a:bodyPr>
          <a:lstStyle/>
          <a:p>
            <a:pPr algn="ctr">
              <a:lnSpc>
                <a:spcPts val="3919"/>
              </a:lnSpc>
            </a:pPr>
            <a:r>
              <a:rPr lang="en-US" sz="2799" b="1">
                <a:solidFill>
                  <a:srgbClr val="615585"/>
                </a:solidFill>
                <a:latin typeface="Montserrat Medium"/>
                <a:ea typeface="Montserrat Medium"/>
                <a:cs typeface="Montserrat Medium"/>
                <a:sym typeface="Montserrat Medium"/>
              </a:rPr>
              <a:t>1</a:t>
            </a:r>
          </a:p>
        </p:txBody>
      </p:sp>
      <p:sp>
        <p:nvSpPr>
          <p:cNvPr id="11" name="TextBox 11"/>
          <p:cNvSpPr txBox="1"/>
          <p:nvPr/>
        </p:nvSpPr>
        <p:spPr>
          <a:xfrm>
            <a:off x="7722219" y="3005088"/>
            <a:ext cx="10028034" cy="2090166"/>
          </a:xfrm>
          <a:prstGeom prst="rect">
            <a:avLst/>
          </a:prstGeom>
        </p:spPr>
        <p:txBody>
          <a:bodyPr lIns="0" tIns="0" rIns="0" bIns="0" rtlCol="0" anchor="t">
            <a:spAutoFit/>
          </a:bodyPr>
          <a:lstStyle/>
          <a:p>
            <a:pPr algn="ctr">
              <a:lnSpc>
                <a:spcPts val="4032"/>
              </a:lnSpc>
            </a:pPr>
            <a:r>
              <a:rPr lang="en-US" sz="4200" b="1" spc="-100" dirty="0">
                <a:solidFill>
                  <a:srgbClr val="615585"/>
                </a:solidFill>
                <a:latin typeface="Poppins Bold"/>
                <a:ea typeface="Poppins Bold"/>
                <a:cs typeface="Poppins Bold"/>
                <a:sym typeface="Poppins Bold"/>
              </a:rPr>
              <a:t>BMHP6027- </a:t>
            </a:r>
          </a:p>
          <a:p>
            <a:pPr algn="ctr">
              <a:lnSpc>
                <a:spcPts val="4032"/>
              </a:lnSpc>
            </a:pPr>
            <a:endParaRPr lang="en-US" sz="4200" b="1" spc="-100" dirty="0">
              <a:solidFill>
                <a:srgbClr val="615585"/>
              </a:solidFill>
              <a:latin typeface="Poppins Bold"/>
              <a:ea typeface="Poppins Bold"/>
              <a:cs typeface="Poppins Bold"/>
              <a:sym typeface="Poppins Bold"/>
            </a:endParaRPr>
          </a:p>
          <a:p>
            <a:pPr algn="ctr">
              <a:lnSpc>
                <a:spcPts val="4032"/>
              </a:lnSpc>
            </a:pPr>
            <a:r>
              <a:rPr lang="en-US" sz="4200" b="1" i="1" spc="-100" dirty="0">
                <a:solidFill>
                  <a:srgbClr val="615585"/>
                </a:solidFill>
                <a:latin typeface="Poppins Bold Italics"/>
                <a:ea typeface="Poppins Bold Italics"/>
                <a:cs typeface="Poppins Bold Italics"/>
                <a:sym typeface="Poppins Bold Italics"/>
              </a:rPr>
              <a:t>Evaluating the Care &amp;Support Needs of Older People</a:t>
            </a:r>
          </a:p>
        </p:txBody>
      </p:sp>
      <p:sp>
        <p:nvSpPr>
          <p:cNvPr id="12" name="TextBox 12"/>
          <p:cNvSpPr txBox="1"/>
          <p:nvPr/>
        </p:nvSpPr>
        <p:spPr>
          <a:xfrm>
            <a:off x="10823572" y="5473838"/>
            <a:ext cx="9293182" cy="424815"/>
          </a:xfrm>
          <a:prstGeom prst="rect">
            <a:avLst/>
          </a:prstGeom>
        </p:spPr>
        <p:txBody>
          <a:bodyPr lIns="0" tIns="0" rIns="0" bIns="0" rtlCol="0" anchor="t">
            <a:spAutoFit/>
          </a:bodyPr>
          <a:lstStyle/>
          <a:p>
            <a:pPr algn="l">
              <a:lnSpc>
                <a:spcPts val="3359"/>
              </a:lnSpc>
            </a:pPr>
            <a:r>
              <a:rPr lang="en-US" sz="2399" b="1">
                <a:solidFill>
                  <a:srgbClr val="171C20"/>
                </a:solidFill>
                <a:latin typeface="Poppins Medium"/>
                <a:ea typeface="Poppins Medium"/>
                <a:cs typeface="Poppins Medium"/>
                <a:sym typeface="Poppins Medium"/>
              </a:rPr>
              <a:t>Bethany Pittaway - 2241972</a:t>
            </a:r>
          </a:p>
        </p:txBody>
      </p:sp>
      <p:pic>
        <p:nvPicPr>
          <p:cNvPr id="53" name="Audio 52">
            <a:hlinkClick r:id="" action="ppaction://media"/>
            <a:extLst>
              <a:ext uri="{FF2B5EF4-FFF2-40B4-BE49-F238E27FC236}">
                <a16:creationId xmlns:a16="http://schemas.microsoft.com/office/drawing/2014/main" id="{D54A9598-4D06-B5E6-3638-78694FC1F9A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2810"/>
    </mc:Choice>
    <mc:Fallback>
      <p:transition spd="slow" advTm="12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AA95D0">
                <a:alpha val="100000"/>
              </a:srgbClr>
            </a:gs>
            <a:gs pos="100000">
              <a:srgbClr val="61558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0" y="6498420"/>
            <a:ext cx="18288000" cy="3788580"/>
          </a:xfrm>
          <a:custGeom>
            <a:avLst/>
            <a:gdLst/>
            <a:ahLst/>
            <a:cxnLst/>
            <a:rect l="l" t="t" r="r" b="b"/>
            <a:pathLst>
              <a:path w="21112883" h="3788580">
                <a:moveTo>
                  <a:pt x="0" y="0"/>
                </a:moveTo>
                <a:lnTo>
                  <a:pt x="21112883" y="0"/>
                </a:lnTo>
                <a:lnTo>
                  <a:pt x="21112883" y="3788580"/>
                </a:lnTo>
                <a:lnTo>
                  <a:pt x="0" y="3788580"/>
                </a:lnTo>
                <a:lnTo>
                  <a:pt x="0" y="0"/>
                </a:lnTo>
                <a:close/>
              </a:path>
            </a:pathLst>
          </a:custGeom>
          <a:blipFill>
            <a:blip r:embed="rId4">
              <a:alphaModFix amt="15000"/>
              <a:extLst>
                <a:ext uri="{96DAC541-7B7A-43D3-8B79-37D633B846F1}">
                  <asvg:svgBlip xmlns:asvg="http://schemas.microsoft.com/office/drawing/2016/SVG/main" r:embed="rId5"/>
                </a:ext>
              </a:extLst>
            </a:blip>
            <a:stretch>
              <a:fillRect l="-14951" r="-15027" b="-360943"/>
            </a:stretch>
          </a:blipFill>
        </p:spPr>
        <p:txBody>
          <a:bodyPr/>
          <a:lstStyle/>
          <a:p>
            <a:endParaRPr lang="en-GB"/>
          </a:p>
        </p:txBody>
      </p:sp>
      <p:grpSp>
        <p:nvGrpSpPr>
          <p:cNvPr id="3" name="Group 3"/>
          <p:cNvGrpSpPr/>
          <p:nvPr/>
        </p:nvGrpSpPr>
        <p:grpSpPr>
          <a:xfrm>
            <a:off x="0" y="0"/>
            <a:ext cx="9144000" cy="10287000"/>
            <a:chOff x="0" y="0"/>
            <a:chExt cx="1416645" cy="1593725"/>
          </a:xfrm>
        </p:grpSpPr>
        <p:sp>
          <p:nvSpPr>
            <p:cNvPr id="4" name="Freeform 4"/>
            <p:cNvSpPr/>
            <p:nvPr/>
          </p:nvSpPr>
          <p:spPr>
            <a:xfrm>
              <a:off x="0" y="0"/>
              <a:ext cx="1416645" cy="1593725"/>
            </a:xfrm>
            <a:custGeom>
              <a:avLst/>
              <a:gdLst/>
              <a:ahLst/>
              <a:cxnLst/>
              <a:rect l="l" t="t" r="r" b="b"/>
              <a:pathLst>
                <a:path w="1416645" h="1593725">
                  <a:moveTo>
                    <a:pt x="0" y="0"/>
                  </a:moveTo>
                  <a:lnTo>
                    <a:pt x="1416645" y="0"/>
                  </a:lnTo>
                  <a:lnTo>
                    <a:pt x="1416645" y="1593725"/>
                  </a:lnTo>
                  <a:lnTo>
                    <a:pt x="0" y="1593725"/>
                  </a:lnTo>
                  <a:close/>
                </a:path>
              </a:pathLst>
            </a:custGeom>
            <a:blipFill>
              <a:blip r:embed="rId6"/>
              <a:stretch>
                <a:fillRect l="-34427" r="-34427"/>
              </a:stretch>
            </a:blipFill>
          </p:spPr>
          <p:txBody>
            <a:bodyPr/>
            <a:lstStyle/>
            <a:p>
              <a:endParaRPr lang="en-GB"/>
            </a:p>
          </p:txBody>
        </p:sp>
      </p:grpSp>
      <p:grpSp>
        <p:nvGrpSpPr>
          <p:cNvPr id="5" name="Group 5"/>
          <p:cNvGrpSpPr/>
          <p:nvPr/>
        </p:nvGrpSpPr>
        <p:grpSpPr>
          <a:xfrm rot="-5400000">
            <a:off x="647869" y="8269814"/>
            <a:ext cx="53728" cy="53728"/>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DD1C1"/>
            </a:solidFill>
          </p:spPr>
          <p:txBody>
            <a:bodyPr/>
            <a:lstStyle/>
            <a:p>
              <a:endParaRPr lang="en-GB"/>
            </a:p>
          </p:txBody>
        </p:sp>
        <p:sp>
          <p:nvSpPr>
            <p:cNvPr id="7" name="TextBox 7"/>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a:p>
          </p:txBody>
        </p:sp>
      </p:grpSp>
      <p:sp>
        <p:nvSpPr>
          <p:cNvPr id="8" name="TextBox 8"/>
          <p:cNvSpPr txBox="1"/>
          <p:nvPr/>
        </p:nvSpPr>
        <p:spPr>
          <a:xfrm>
            <a:off x="17098405" y="9484349"/>
            <a:ext cx="814511" cy="471805"/>
          </a:xfrm>
          <a:prstGeom prst="rect">
            <a:avLst/>
          </a:prstGeom>
        </p:spPr>
        <p:txBody>
          <a:bodyPr lIns="0" tIns="0" rIns="0" bIns="0" rtlCol="0" anchor="t">
            <a:spAutoFit/>
          </a:bodyPr>
          <a:lstStyle/>
          <a:p>
            <a:pPr algn="ctr">
              <a:lnSpc>
                <a:spcPts val="3919"/>
              </a:lnSpc>
            </a:pPr>
            <a:r>
              <a:rPr lang="en-US" sz="2799" b="1" dirty="0">
                <a:solidFill>
                  <a:schemeClr val="bg1"/>
                </a:solidFill>
                <a:latin typeface="Montserrat Medium"/>
                <a:ea typeface="Montserrat Medium"/>
                <a:cs typeface="Montserrat Medium"/>
                <a:sym typeface="Montserrat Medium"/>
              </a:rPr>
              <a:t>2</a:t>
            </a:r>
          </a:p>
        </p:txBody>
      </p:sp>
      <p:sp>
        <p:nvSpPr>
          <p:cNvPr id="9" name="AutoShape 9"/>
          <p:cNvSpPr/>
          <p:nvPr/>
        </p:nvSpPr>
        <p:spPr>
          <a:xfrm flipV="1">
            <a:off x="10496336" y="1109657"/>
            <a:ext cx="6439890" cy="0"/>
          </a:xfrm>
          <a:prstGeom prst="line">
            <a:avLst/>
          </a:prstGeom>
          <a:ln w="28575" cap="flat">
            <a:solidFill>
              <a:srgbClr val="7DD1C1"/>
            </a:solidFill>
            <a:prstDash val="solid"/>
            <a:headEnd type="none" w="sm" len="sm"/>
            <a:tailEnd type="none" w="sm" len="sm"/>
          </a:ln>
        </p:spPr>
        <p:txBody>
          <a:bodyPr/>
          <a:lstStyle/>
          <a:p>
            <a:endParaRPr lang="en-GB"/>
          </a:p>
        </p:txBody>
      </p:sp>
      <p:sp>
        <p:nvSpPr>
          <p:cNvPr id="10" name="AutoShape 10"/>
          <p:cNvSpPr/>
          <p:nvPr/>
        </p:nvSpPr>
        <p:spPr>
          <a:xfrm>
            <a:off x="10496336" y="1659274"/>
            <a:ext cx="6439890" cy="0"/>
          </a:xfrm>
          <a:prstGeom prst="line">
            <a:avLst/>
          </a:prstGeom>
          <a:ln w="28575" cap="flat">
            <a:solidFill>
              <a:srgbClr val="7DD1C1"/>
            </a:solidFill>
            <a:prstDash val="solid"/>
            <a:headEnd type="none" w="sm" len="sm"/>
            <a:tailEnd type="none" w="sm" len="sm"/>
          </a:ln>
        </p:spPr>
        <p:txBody>
          <a:bodyPr/>
          <a:lstStyle/>
          <a:p>
            <a:endParaRPr lang="en-GB"/>
          </a:p>
        </p:txBody>
      </p:sp>
      <p:sp>
        <p:nvSpPr>
          <p:cNvPr id="11" name="AutoShape 11"/>
          <p:cNvSpPr/>
          <p:nvPr/>
        </p:nvSpPr>
        <p:spPr>
          <a:xfrm>
            <a:off x="10496336" y="2196402"/>
            <a:ext cx="6439890" cy="0"/>
          </a:xfrm>
          <a:prstGeom prst="line">
            <a:avLst/>
          </a:prstGeom>
          <a:ln w="28575" cap="flat">
            <a:solidFill>
              <a:srgbClr val="7DD1C1"/>
            </a:solidFill>
            <a:prstDash val="solid"/>
            <a:headEnd type="none" w="sm" len="sm"/>
            <a:tailEnd type="none" w="sm" len="sm"/>
          </a:ln>
        </p:spPr>
        <p:txBody>
          <a:bodyPr/>
          <a:lstStyle/>
          <a:p>
            <a:endParaRPr lang="en-GB"/>
          </a:p>
        </p:txBody>
      </p:sp>
      <p:sp>
        <p:nvSpPr>
          <p:cNvPr id="12" name="AutoShape 12"/>
          <p:cNvSpPr/>
          <p:nvPr/>
        </p:nvSpPr>
        <p:spPr>
          <a:xfrm>
            <a:off x="10496336" y="2733530"/>
            <a:ext cx="6439890" cy="0"/>
          </a:xfrm>
          <a:prstGeom prst="line">
            <a:avLst/>
          </a:prstGeom>
          <a:ln w="28575" cap="flat">
            <a:solidFill>
              <a:srgbClr val="7DD1C1"/>
            </a:solidFill>
            <a:prstDash val="solid"/>
            <a:headEnd type="none" w="sm" len="sm"/>
            <a:tailEnd type="none" w="sm" len="sm"/>
          </a:ln>
        </p:spPr>
        <p:txBody>
          <a:bodyPr/>
          <a:lstStyle/>
          <a:p>
            <a:endParaRPr lang="en-GB"/>
          </a:p>
        </p:txBody>
      </p:sp>
      <p:sp>
        <p:nvSpPr>
          <p:cNvPr id="13" name="AutoShape 13"/>
          <p:cNvSpPr/>
          <p:nvPr/>
        </p:nvSpPr>
        <p:spPr>
          <a:xfrm>
            <a:off x="10496336" y="3270658"/>
            <a:ext cx="6439890" cy="0"/>
          </a:xfrm>
          <a:prstGeom prst="line">
            <a:avLst/>
          </a:prstGeom>
          <a:ln w="28575" cap="flat">
            <a:solidFill>
              <a:srgbClr val="7DD1C1"/>
            </a:solidFill>
            <a:prstDash val="solid"/>
            <a:headEnd type="none" w="sm" len="sm"/>
            <a:tailEnd type="none" w="sm" len="sm"/>
          </a:ln>
        </p:spPr>
        <p:txBody>
          <a:bodyPr/>
          <a:lstStyle/>
          <a:p>
            <a:endParaRPr lang="en-GB"/>
          </a:p>
        </p:txBody>
      </p:sp>
      <p:sp>
        <p:nvSpPr>
          <p:cNvPr id="14" name="AutoShape 14"/>
          <p:cNvSpPr/>
          <p:nvPr/>
        </p:nvSpPr>
        <p:spPr>
          <a:xfrm>
            <a:off x="10496336" y="3791775"/>
            <a:ext cx="6439890" cy="0"/>
          </a:xfrm>
          <a:prstGeom prst="line">
            <a:avLst/>
          </a:prstGeom>
          <a:ln w="28575" cap="flat">
            <a:solidFill>
              <a:srgbClr val="7DD1C1"/>
            </a:solidFill>
            <a:prstDash val="solid"/>
            <a:headEnd type="none" w="sm" len="sm"/>
            <a:tailEnd type="none" w="sm" len="sm"/>
          </a:ln>
        </p:spPr>
        <p:txBody>
          <a:bodyPr/>
          <a:lstStyle/>
          <a:p>
            <a:endParaRPr lang="en-GB"/>
          </a:p>
        </p:txBody>
      </p:sp>
      <p:sp>
        <p:nvSpPr>
          <p:cNvPr id="15" name="AutoShape 15"/>
          <p:cNvSpPr/>
          <p:nvPr/>
        </p:nvSpPr>
        <p:spPr>
          <a:xfrm>
            <a:off x="10496336" y="4300328"/>
            <a:ext cx="6439890" cy="0"/>
          </a:xfrm>
          <a:prstGeom prst="line">
            <a:avLst/>
          </a:prstGeom>
          <a:ln w="28575" cap="flat">
            <a:solidFill>
              <a:srgbClr val="7DD1C1"/>
            </a:solidFill>
            <a:prstDash val="solid"/>
            <a:headEnd type="none" w="sm" len="sm"/>
            <a:tailEnd type="none" w="sm" len="sm"/>
          </a:ln>
        </p:spPr>
        <p:txBody>
          <a:bodyPr/>
          <a:lstStyle/>
          <a:p>
            <a:endParaRPr lang="en-GB"/>
          </a:p>
        </p:txBody>
      </p:sp>
      <p:sp>
        <p:nvSpPr>
          <p:cNvPr id="16" name="TextBox 16"/>
          <p:cNvSpPr txBox="1"/>
          <p:nvPr/>
        </p:nvSpPr>
        <p:spPr>
          <a:xfrm>
            <a:off x="10496336" y="683832"/>
            <a:ext cx="5771983" cy="375203"/>
          </a:xfrm>
          <a:prstGeom prst="rect">
            <a:avLst/>
          </a:prstGeom>
        </p:spPr>
        <p:txBody>
          <a:bodyPr lIns="0" tIns="0" rIns="0" bIns="0" rtlCol="0" anchor="t">
            <a:spAutoFit/>
          </a:bodyPr>
          <a:lstStyle/>
          <a:p>
            <a:pPr algn="l">
              <a:lnSpc>
                <a:spcPts val="2944"/>
              </a:lnSpc>
              <a:spcBef>
                <a:spcPct val="0"/>
              </a:spcBef>
            </a:pPr>
            <a:r>
              <a:rPr lang="en-US" sz="2103" spc="-29">
                <a:solidFill>
                  <a:srgbClr val="FFFFFF"/>
                </a:solidFill>
                <a:latin typeface="Poppins"/>
                <a:ea typeface="Poppins"/>
                <a:cs typeface="Poppins"/>
                <a:sym typeface="Poppins"/>
              </a:rPr>
              <a:t>Introduction</a:t>
            </a:r>
          </a:p>
        </p:txBody>
      </p:sp>
      <p:sp>
        <p:nvSpPr>
          <p:cNvPr id="17" name="TextBox 17"/>
          <p:cNvSpPr txBox="1"/>
          <p:nvPr/>
        </p:nvSpPr>
        <p:spPr>
          <a:xfrm>
            <a:off x="10496336" y="1171614"/>
            <a:ext cx="5771983" cy="375203"/>
          </a:xfrm>
          <a:prstGeom prst="rect">
            <a:avLst/>
          </a:prstGeom>
        </p:spPr>
        <p:txBody>
          <a:bodyPr lIns="0" tIns="0" rIns="0" bIns="0" rtlCol="0" anchor="t">
            <a:spAutoFit/>
          </a:bodyPr>
          <a:lstStyle/>
          <a:p>
            <a:pPr algn="l">
              <a:lnSpc>
                <a:spcPts val="2944"/>
              </a:lnSpc>
              <a:spcBef>
                <a:spcPct val="0"/>
              </a:spcBef>
            </a:pPr>
            <a:r>
              <a:rPr lang="en-US" sz="2103" spc="-29">
                <a:solidFill>
                  <a:srgbClr val="FFFFFF"/>
                </a:solidFill>
                <a:latin typeface="Poppins"/>
                <a:ea typeface="Poppins"/>
                <a:cs typeface="Poppins"/>
                <a:sym typeface="Poppins"/>
              </a:rPr>
              <a:t>Age Defined</a:t>
            </a:r>
          </a:p>
        </p:txBody>
      </p:sp>
      <p:sp>
        <p:nvSpPr>
          <p:cNvPr id="18" name="TextBox 18"/>
          <p:cNvSpPr txBox="1"/>
          <p:nvPr/>
        </p:nvSpPr>
        <p:spPr>
          <a:xfrm>
            <a:off x="10496336" y="1721187"/>
            <a:ext cx="5771983" cy="375203"/>
          </a:xfrm>
          <a:prstGeom prst="rect">
            <a:avLst/>
          </a:prstGeom>
        </p:spPr>
        <p:txBody>
          <a:bodyPr lIns="0" tIns="0" rIns="0" bIns="0" rtlCol="0" anchor="t">
            <a:spAutoFit/>
          </a:bodyPr>
          <a:lstStyle/>
          <a:p>
            <a:pPr algn="l">
              <a:lnSpc>
                <a:spcPts val="2944"/>
              </a:lnSpc>
              <a:spcBef>
                <a:spcPct val="0"/>
              </a:spcBef>
            </a:pPr>
            <a:r>
              <a:rPr lang="en-US" sz="2103" spc="-29">
                <a:solidFill>
                  <a:srgbClr val="FFFFFF"/>
                </a:solidFill>
                <a:latin typeface="Poppins"/>
                <a:ea typeface="Poppins"/>
                <a:cs typeface="Poppins"/>
                <a:sym typeface="Poppins"/>
              </a:rPr>
              <a:t>Evaluation of Care and Support </a:t>
            </a:r>
          </a:p>
        </p:txBody>
      </p:sp>
      <p:sp>
        <p:nvSpPr>
          <p:cNvPr id="19" name="TextBox 19"/>
          <p:cNvSpPr txBox="1"/>
          <p:nvPr/>
        </p:nvSpPr>
        <p:spPr>
          <a:xfrm>
            <a:off x="10496336" y="2776392"/>
            <a:ext cx="5771983" cy="375203"/>
          </a:xfrm>
          <a:prstGeom prst="rect">
            <a:avLst/>
          </a:prstGeom>
        </p:spPr>
        <p:txBody>
          <a:bodyPr lIns="0" tIns="0" rIns="0" bIns="0" rtlCol="0" anchor="t">
            <a:spAutoFit/>
          </a:bodyPr>
          <a:lstStyle/>
          <a:p>
            <a:pPr algn="l">
              <a:lnSpc>
                <a:spcPts val="2944"/>
              </a:lnSpc>
              <a:spcBef>
                <a:spcPct val="0"/>
              </a:spcBef>
            </a:pPr>
            <a:r>
              <a:rPr lang="en-US" sz="2103" spc="-29">
                <a:solidFill>
                  <a:srgbClr val="FFFFFF"/>
                </a:solidFill>
                <a:latin typeface="Poppins"/>
                <a:ea typeface="Poppins"/>
                <a:cs typeface="Poppins"/>
                <a:sym typeface="Poppins"/>
              </a:rPr>
              <a:t>Theories of Ageing </a:t>
            </a:r>
          </a:p>
        </p:txBody>
      </p:sp>
      <p:sp>
        <p:nvSpPr>
          <p:cNvPr id="20" name="TextBox 20"/>
          <p:cNvSpPr txBox="1"/>
          <p:nvPr/>
        </p:nvSpPr>
        <p:spPr>
          <a:xfrm>
            <a:off x="10496336" y="2258315"/>
            <a:ext cx="5771983" cy="375203"/>
          </a:xfrm>
          <a:prstGeom prst="rect">
            <a:avLst/>
          </a:prstGeom>
        </p:spPr>
        <p:txBody>
          <a:bodyPr lIns="0" tIns="0" rIns="0" bIns="0" rtlCol="0" anchor="t">
            <a:spAutoFit/>
          </a:bodyPr>
          <a:lstStyle/>
          <a:p>
            <a:pPr algn="l">
              <a:lnSpc>
                <a:spcPts val="2944"/>
              </a:lnSpc>
              <a:spcBef>
                <a:spcPct val="0"/>
              </a:spcBef>
            </a:pPr>
            <a:r>
              <a:rPr lang="en-US" sz="2103" spc="-29">
                <a:solidFill>
                  <a:srgbClr val="FFFFFF"/>
                </a:solidFill>
                <a:latin typeface="Poppins"/>
                <a:ea typeface="Poppins"/>
                <a:cs typeface="Poppins"/>
                <a:sym typeface="Poppins"/>
              </a:rPr>
              <a:t>Current provisions/Settings</a:t>
            </a:r>
          </a:p>
        </p:txBody>
      </p:sp>
      <p:sp>
        <p:nvSpPr>
          <p:cNvPr id="21" name="TextBox 21"/>
          <p:cNvSpPr txBox="1"/>
          <p:nvPr/>
        </p:nvSpPr>
        <p:spPr>
          <a:xfrm>
            <a:off x="10496336" y="3323045"/>
            <a:ext cx="6439890" cy="375203"/>
          </a:xfrm>
          <a:prstGeom prst="rect">
            <a:avLst/>
          </a:prstGeom>
        </p:spPr>
        <p:txBody>
          <a:bodyPr lIns="0" tIns="0" rIns="0" bIns="0" rtlCol="0" anchor="t">
            <a:spAutoFit/>
          </a:bodyPr>
          <a:lstStyle/>
          <a:p>
            <a:pPr algn="l">
              <a:lnSpc>
                <a:spcPts val="2944"/>
              </a:lnSpc>
              <a:spcBef>
                <a:spcPct val="0"/>
              </a:spcBef>
            </a:pPr>
            <a:r>
              <a:rPr lang="en-US" sz="2103" spc="-29">
                <a:solidFill>
                  <a:srgbClr val="FFFFFF"/>
                </a:solidFill>
                <a:latin typeface="Poppins"/>
                <a:ea typeface="Poppins"/>
                <a:cs typeface="Poppins"/>
                <a:sym typeface="Poppins"/>
              </a:rPr>
              <a:t>Policy and Legislation </a:t>
            </a:r>
          </a:p>
        </p:txBody>
      </p:sp>
      <p:sp>
        <p:nvSpPr>
          <p:cNvPr id="22" name="TextBox 22"/>
          <p:cNvSpPr txBox="1"/>
          <p:nvPr/>
        </p:nvSpPr>
        <p:spPr>
          <a:xfrm>
            <a:off x="10496336" y="3825113"/>
            <a:ext cx="5771983" cy="375203"/>
          </a:xfrm>
          <a:prstGeom prst="rect">
            <a:avLst/>
          </a:prstGeom>
        </p:spPr>
        <p:txBody>
          <a:bodyPr lIns="0" tIns="0" rIns="0" bIns="0" rtlCol="0" anchor="t">
            <a:spAutoFit/>
          </a:bodyPr>
          <a:lstStyle/>
          <a:p>
            <a:pPr algn="l">
              <a:lnSpc>
                <a:spcPts val="2944"/>
              </a:lnSpc>
              <a:spcBef>
                <a:spcPct val="0"/>
              </a:spcBef>
            </a:pPr>
            <a:r>
              <a:rPr lang="en-US" sz="2103" spc="-29">
                <a:solidFill>
                  <a:srgbClr val="FFFFFF"/>
                </a:solidFill>
                <a:latin typeface="Poppins"/>
                <a:ea typeface="Poppins"/>
                <a:cs typeface="Poppins"/>
                <a:sym typeface="Poppins"/>
              </a:rPr>
              <a:t>Technology Innovation</a:t>
            </a:r>
          </a:p>
        </p:txBody>
      </p:sp>
      <p:sp>
        <p:nvSpPr>
          <p:cNvPr id="23" name="TextBox 23"/>
          <p:cNvSpPr txBox="1"/>
          <p:nvPr/>
        </p:nvSpPr>
        <p:spPr>
          <a:xfrm>
            <a:off x="10496336" y="4333666"/>
            <a:ext cx="5771983" cy="375203"/>
          </a:xfrm>
          <a:prstGeom prst="rect">
            <a:avLst/>
          </a:prstGeom>
        </p:spPr>
        <p:txBody>
          <a:bodyPr lIns="0" tIns="0" rIns="0" bIns="0" rtlCol="0" anchor="t">
            <a:spAutoFit/>
          </a:bodyPr>
          <a:lstStyle/>
          <a:p>
            <a:pPr algn="l">
              <a:lnSpc>
                <a:spcPts val="2944"/>
              </a:lnSpc>
              <a:spcBef>
                <a:spcPct val="0"/>
              </a:spcBef>
            </a:pPr>
            <a:r>
              <a:rPr lang="en-US" sz="2103" spc="-29">
                <a:solidFill>
                  <a:srgbClr val="FFFFFF"/>
                </a:solidFill>
                <a:latin typeface="Poppins"/>
                <a:ea typeface="Poppins"/>
                <a:cs typeface="Poppins"/>
                <a:sym typeface="Poppins"/>
              </a:rPr>
              <a:t>Case Study </a:t>
            </a:r>
          </a:p>
        </p:txBody>
      </p:sp>
      <p:sp>
        <p:nvSpPr>
          <p:cNvPr id="24" name="AutoShape 24"/>
          <p:cNvSpPr/>
          <p:nvPr/>
        </p:nvSpPr>
        <p:spPr>
          <a:xfrm>
            <a:off x="10496336" y="5317434"/>
            <a:ext cx="6439890" cy="0"/>
          </a:xfrm>
          <a:prstGeom prst="line">
            <a:avLst/>
          </a:prstGeom>
          <a:ln w="28575" cap="flat">
            <a:solidFill>
              <a:srgbClr val="7DD1C1"/>
            </a:solidFill>
            <a:prstDash val="solid"/>
            <a:headEnd type="none" w="sm" len="sm"/>
            <a:tailEnd type="none" w="sm" len="sm"/>
          </a:ln>
        </p:spPr>
        <p:txBody>
          <a:bodyPr/>
          <a:lstStyle/>
          <a:p>
            <a:endParaRPr lang="en-GB"/>
          </a:p>
        </p:txBody>
      </p:sp>
      <p:sp>
        <p:nvSpPr>
          <p:cNvPr id="25" name="TextBox 25"/>
          <p:cNvSpPr txBox="1"/>
          <p:nvPr/>
        </p:nvSpPr>
        <p:spPr>
          <a:xfrm>
            <a:off x="10496336" y="4832693"/>
            <a:ext cx="5771983" cy="375203"/>
          </a:xfrm>
          <a:prstGeom prst="rect">
            <a:avLst/>
          </a:prstGeom>
        </p:spPr>
        <p:txBody>
          <a:bodyPr lIns="0" tIns="0" rIns="0" bIns="0" rtlCol="0" anchor="t">
            <a:spAutoFit/>
          </a:bodyPr>
          <a:lstStyle/>
          <a:p>
            <a:pPr algn="l">
              <a:lnSpc>
                <a:spcPts val="2944"/>
              </a:lnSpc>
              <a:spcBef>
                <a:spcPct val="0"/>
              </a:spcBef>
            </a:pPr>
            <a:r>
              <a:rPr lang="en-US" sz="2103" spc="-29">
                <a:solidFill>
                  <a:srgbClr val="FFFFFF"/>
                </a:solidFill>
                <a:latin typeface="Poppins"/>
                <a:ea typeface="Poppins"/>
                <a:cs typeface="Poppins"/>
                <a:sym typeface="Poppins"/>
              </a:rPr>
              <a:t>Recommendations</a:t>
            </a:r>
          </a:p>
        </p:txBody>
      </p:sp>
      <p:sp>
        <p:nvSpPr>
          <p:cNvPr id="26" name="AutoShape 26"/>
          <p:cNvSpPr/>
          <p:nvPr/>
        </p:nvSpPr>
        <p:spPr>
          <a:xfrm>
            <a:off x="10496336" y="4799356"/>
            <a:ext cx="6439890" cy="0"/>
          </a:xfrm>
          <a:prstGeom prst="line">
            <a:avLst/>
          </a:prstGeom>
          <a:ln w="28575" cap="flat">
            <a:solidFill>
              <a:srgbClr val="7DD1C1"/>
            </a:solidFill>
            <a:prstDash val="solid"/>
            <a:headEnd type="none" w="sm" len="sm"/>
            <a:tailEnd type="none" w="sm" len="sm"/>
          </a:ln>
        </p:spPr>
        <p:txBody>
          <a:bodyPr/>
          <a:lstStyle/>
          <a:p>
            <a:endParaRPr lang="en-GB"/>
          </a:p>
        </p:txBody>
      </p:sp>
      <p:sp>
        <p:nvSpPr>
          <p:cNvPr id="27" name="TextBox 27"/>
          <p:cNvSpPr txBox="1"/>
          <p:nvPr/>
        </p:nvSpPr>
        <p:spPr>
          <a:xfrm>
            <a:off x="10496336" y="5350771"/>
            <a:ext cx="5771983" cy="375203"/>
          </a:xfrm>
          <a:prstGeom prst="rect">
            <a:avLst/>
          </a:prstGeom>
        </p:spPr>
        <p:txBody>
          <a:bodyPr lIns="0" tIns="0" rIns="0" bIns="0" rtlCol="0" anchor="t">
            <a:spAutoFit/>
          </a:bodyPr>
          <a:lstStyle/>
          <a:p>
            <a:pPr algn="l">
              <a:lnSpc>
                <a:spcPts val="2944"/>
              </a:lnSpc>
              <a:spcBef>
                <a:spcPct val="0"/>
              </a:spcBef>
            </a:pPr>
            <a:r>
              <a:rPr lang="en-US" sz="2103" spc="-29">
                <a:solidFill>
                  <a:srgbClr val="FFFFFF"/>
                </a:solidFill>
                <a:latin typeface="Poppins"/>
                <a:ea typeface="Poppins"/>
                <a:cs typeface="Poppins"/>
                <a:sym typeface="Poppins"/>
              </a:rPr>
              <a:t>Conclusion</a:t>
            </a:r>
          </a:p>
        </p:txBody>
      </p:sp>
      <p:pic>
        <p:nvPicPr>
          <p:cNvPr id="66" name="Audio 65">
            <a:hlinkClick r:id="" action="ppaction://media"/>
            <a:extLst>
              <a:ext uri="{FF2B5EF4-FFF2-40B4-BE49-F238E27FC236}">
                <a16:creationId xmlns:a16="http://schemas.microsoft.com/office/drawing/2014/main" id="{3BFA3068-2A1F-64D0-3207-2A296296BD6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8568"/>
    </mc:Choice>
    <mc:Fallback>
      <p:transition spd="slow" advTm="38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AA95D0">
                <a:alpha val="100000"/>
              </a:srgbClr>
            </a:gs>
            <a:gs pos="100000">
              <a:srgbClr val="61558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381000" y="8115300"/>
            <a:ext cx="18817070" cy="337661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4">
              <a:alphaModFix amt="15000"/>
              <a:extLst>
                <a:ext uri="{96DAC541-7B7A-43D3-8B79-37D633B846F1}">
                  <asvg:svgBlip xmlns:asvg="http://schemas.microsoft.com/office/drawing/2016/SVG/main" r:embed="rId5"/>
                </a:ext>
              </a:extLst>
            </a:blip>
            <a:stretch>
              <a:fillRect l="-14951" r="-15027" b="-360943"/>
            </a:stretch>
          </a:blipFill>
        </p:spPr>
        <p:txBody>
          <a:bodyPr/>
          <a:lstStyle/>
          <a:p>
            <a:endParaRPr lang="en-GB"/>
          </a:p>
        </p:txBody>
      </p:sp>
      <p:grpSp>
        <p:nvGrpSpPr>
          <p:cNvPr id="3" name="Group 3"/>
          <p:cNvGrpSpPr/>
          <p:nvPr/>
        </p:nvGrpSpPr>
        <p:grpSpPr>
          <a:xfrm>
            <a:off x="12399892" y="0"/>
            <a:ext cx="5888108" cy="6336310"/>
            <a:chOff x="0" y="0"/>
            <a:chExt cx="812800" cy="812800"/>
          </a:xfrm>
        </p:grpSpPr>
        <p:sp>
          <p:nvSpPr>
            <p:cNvPr id="4" name="Freeform 4"/>
            <p:cNvSpPr/>
            <p:nvPr/>
          </p:nvSpPr>
          <p:spPr>
            <a:xfrm>
              <a:off x="0" y="0"/>
              <a:ext cx="812800" cy="812800"/>
            </a:xfrm>
            <a:custGeom>
              <a:avLst/>
              <a:gdLst/>
              <a:ahLst/>
              <a:cxnLst/>
              <a:rect l="l" t="t" r="r" b="b"/>
              <a:pathLst>
                <a:path w="812800" h="812800">
                  <a:moveTo>
                    <a:pt x="94841" y="0"/>
                  </a:moveTo>
                  <a:lnTo>
                    <a:pt x="717959" y="0"/>
                  </a:lnTo>
                  <a:cubicBezTo>
                    <a:pt x="743112" y="0"/>
                    <a:pt x="767235" y="9992"/>
                    <a:pt x="785022" y="27778"/>
                  </a:cubicBezTo>
                  <a:cubicBezTo>
                    <a:pt x="802808" y="45565"/>
                    <a:pt x="812800" y="69688"/>
                    <a:pt x="812800" y="94841"/>
                  </a:cubicBezTo>
                  <a:lnTo>
                    <a:pt x="812800" y="717959"/>
                  </a:lnTo>
                  <a:cubicBezTo>
                    <a:pt x="812800" y="743112"/>
                    <a:pt x="802808" y="767235"/>
                    <a:pt x="785022" y="785022"/>
                  </a:cubicBezTo>
                  <a:cubicBezTo>
                    <a:pt x="767235" y="802808"/>
                    <a:pt x="743112" y="812800"/>
                    <a:pt x="717959" y="812800"/>
                  </a:cubicBezTo>
                  <a:lnTo>
                    <a:pt x="94841" y="812800"/>
                  </a:lnTo>
                  <a:cubicBezTo>
                    <a:pt x="69688" y="812800"/>
                    <a:pt x="45565" y="802808"/>
                    <a:pt x="27778" y="785022"/>
                  </a:cubicBezTo>
                  <a:cubicBezTo>
                    <a:pt x="9992" y="767235"/>
                    <a:pt x="0" y="743112"/>
                    <a:pt x="0" y="717959"/>
                  </a:cubicBezTo>
                  <a:lnTo>
                    <a:pt x="0" y="94841"/>
                  </a:lnTo>
                  <a:cubicBezTo>
                    <a:pt x="0" y="69688"/>
                    <a:pt x="9992" y="45565"/>
                    <a:pt x="27778" y="27778"/>
                  </a:cubicBezTo>
                  <a:cubicBezTo>
                    <a:pt x="45565" y="9992"/>
                    <a:pt x="69688" y="0"/>
                    <a:pt x="94841" y="0"/>
                  </a:cubicBezTo>
                  <a:close/>
                </a:path>
              </a:pathLst>
            </a:custGeom>
            <a:blipFill>
              <a:blip r:embed="rId6"/>
              <a:stretch>
                <a:fillRect l="-18965" r="-18965"/>
              </a:stretch>
            </a:blipFill>
          </p:spPr>
          <p:txBody>
            <a:bodyPr/>
            <a:lstStyle/>
            <a:p>
              <a:endParaRPr lang="en-GB"/>
            </a:p>
          </p:txBody>
        </p:sp>
      </p:grpSp>
      <p:sp>
        <p:nvSpPr>
          <p:cNvPr id="5" name="Freeform 5"/>
          <p:cNvSpPr/>
          <p:nvPr/>
        </p:nvSpPr>
        <p:spPr>
          <a:xfrm rot="5400000">
            <a:off x="49532" y="-49533"/>
            <a:ext cx="3579485" cy="3678551"/>
          </a:xfrm>
          <a:custGeom>
            <a:avLst/>
            <a:gdLst/>
            <a:ahLst/>
            <a:cxnLst/>
            <a:rect l="l" t="t" r="r" b="b"/>
            <a:pathLst>
              <a:path w="3943087" h="3943087">
                <a:moveTo>
                  <a:pt x="0" y="0"/>
                </a:moveTo>
                <a:lnTo>
                  <a:pt x="3943087" y="0"/>
                </a:lnTo>
                <a:lnTo>
                  <a:pt x="3943087" y="3943087"/>
                </a:lnTo>
                <a:lnTo>
                  <a:pt x="0" y="39430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rot="-1090132">
            <a:off x="9662967" y="-28026"/>
            <a:ext cx="2378191" cy="2242667"/>
          </a:xfrm>
          <a:custGeom>
            <a:avLst/>
            <a:gdLst/>
            <a:ahLst/>
            <a:cxnLst/>
            <a:rect l="l" t="t" r="r" b="b"/>
            <a:pathLst>
              <a:path w="4497183" h="4738411">
                <a:moveTo>
                  <a:pt x="0" y="0"/>
                </a:moveTo>
                <a:lnTo>
                  <a:pt x="4497183" y="0"/>
                </a:lnTo>
                <a:lnTo>
                  <a:pt x="4497183" y="4738411"/>
                </a:lnTo>
                <a:lnTo>
                  <a:pt x="0" y="4738411"/>
                </a:lnTo>
                <a:lnTo>
                  <a:pt x="0" y="0"/>
                </a:lnTo>
                <a:close/>
              </a:path>
            </a:pathLst>
          </a:custGeom>
          <a:blipFill>
            <a:blip r:embed="rId9">
              <a:alphaModFix amt="19999"/>
              <a:extLst>
                <a:ext uri="{96DAC541-7B7A-43D3-8B79-37D633B846F1}">
                  <asvg:svgBlip xmlns:asvg="http://schemas.microsoft.com/office/drawing/2016/SVG/main" r:embed="rId10"/>
                </a:ext>
              </a:extLst>
            </a:blip>
            <a:stretch>
              <a:fillRect/>
            </a:stretch>
          </a:blipFill>
        </p:spPr>
        <p:txBody>
          <a:bodyPr/>
          <a:lstStyle/>
          <a:p>
            <a:endParaRPr lang="en-GB" dirty="0"/>
          </a:p>
        </p:txBody>
      </p:sp>
      <p:grpSp>
        <p:nvGrpSpPr>
          <p:cNvPr id="7" name="Group 7"/>
          <p:cNvGrpSpPr/>
          <p:nvPr/>
        </p:nvGrpSpPr>
        <p:grpSpPr>
          <a:xfrm>
            <a:off x="13382261" y="6336310"/>
            <a:ext cx="4905739" cy="3950690"/>
            <a:chOff x="0" y="0"/>
            <a:chExt cx="987685" cy="812800"/>
          </a:xfrm>
        </p:grpSpPr>
        <p:sp>
          <p:nvSpPr>
            <p:cNvPr id="8" name="Freeform 8"/>
            <p:cNvSpPr/>
            <p:nvPr/>
          </p:nvSpPr>
          <p:spPr>
            <a:xfrm>
              <a:off x="0" y="0"/>
              <a:ext cx="987685" cy="812800"/>
            </a:xfrm>
            <a:custGeom>
              <a:avLst/>
              <a:gdLst/>
              <a:ahLst/>
              <a:cxnLst/>
              <a:rect l="l" t="t" r="r" b="b"/>
              <a:pathLst>
                <a:path w="987685" h="812800">
                  <a:moveTo>
                    <a:pt x="111634" y="0"/>
                  </a:moveTo>
                  <a:lnTo>
                    <a:pt x="876050" y="0"/>
                  </a:lnTo>
                  <a:cubicBezTo>
                    <a:pt x="905658" y="0"/>
                    <a:pt x="934052" y="11761"/>
                    <a:pt x="954988" y="32697"/>
                  </a:cubicBezTo>
                  <a:cubicBezTo>
                    <a:pt x="975923" y="53632"/>
                    <a:pt x="987685" y="82027"/>
                    <a:pt x="987685" y="111634"/>
                  </a:cubicBezTo>
                  <a:lnTo>
                    <a:pt x="987685" y="701166"/>
                  </a:lnTo>
                  <a:cubicBezTo>
                    <a:pt x="987685" y="730773"/>
                    <a:pt x="975923" y="759168"/>
                    <a:pt x="954988" y="780103"/>
                  </a:cubicBezTo>
                  <a:cubicBezTo>
                    <a:pt x="934052" y="801039"/>
                    <a:pt x="905658" y="812800"/>
                    <a:pt x="876050" y="812800"/>
                  </a:cubicBezTo>
                  <a:lnTo>
                    <a:pt x="111634" y="812800"/>
                  </a:lnTo>
                  <a:cubicBezTo>
                    <a:pt x="82027" y="812800"/>
                    <a:pt x="53632" y="801039"/>
                    <a:pt x="32697" y="780103"/>
                  </a:cubicBezTo>
                  <a:cubicBezTo>
                    <a:pt x="11761" y="759168"/>
                    <a:pt x="0" y="730773"/>
                    <a:pt x="0" y="701166"/>
                  </a:cubicBezTo>
                  <a:lnTo>
                    <a:pt x="0" y="111634"/>
                  </a:lnTo>
                  <a:cubicBezTo>
                    <a:pt x="0" y="82027"/>
                    <a:pt x="11761" y="53632"/>
                    <a:pt x="32697" y="32697"/>
                  </a:cubicBezTo>
                  <a:cubicBezTo>
                    <a:pt x="53632" y="11761"/>
                    <a:pt x="82027" y="0"/>
                    <a:pt x="111634" y="0"/>
                  </a:cubicBezTo>
                  <a:close/>
                </a:path>
              </a:pathLst>
            </a:custGeom>
            <a:blipFill>
              <a:blip r:embed="rId11"/>
              <a:stretch>
                <a:fillRect l="-11758" r="-11758"/>
              </a:stretch>
            </a:blipFill>
          </p:spPr>
          <p:txBody>
            <a:bodyPr/>
            <a:lstStyle/>
            <a:p>
              <a:endParaRPr lang="en-GB"/>
            </a:p>
          </p:txBody>
        </p:sp>
      </p:grpSp>
      <p:sp>
        <p:nvSpPr>
          <p:cNvPr id="9" name="TextBox 9"/>
          <p:cNvSpPr txBox="1"/>
          <p:nvPr/>
        </p:nvSpPr>
        <p:spPr>
          <a:xfrm>
            <a:off x="5181600" y="1409700"/>
            <a:ext cx="8874128" cy="661035"/>
          </a:xfrm>
          <a:prstGeom prst="rect">
            <a:avLst/>
          </a:prstGeom>
        </p:spPr>
        <p:txBody>
          <a:bodyPr lIns="0" tIns="0" rIns="0" bIns="0" rtlCol="0" anchor="t">
            <a:spAutoFit/>
          </a:bodyPr>
          <a:lstStyle/>
          <a:p>
            <a:pPr algn="l">
              <a:lnSpc>
                <a:spcPts val="4920"/>
              </a:lnSpc>
            </a:pPr>
            <a:r>
              <a:rPr lang="en-US" sz="4000" b="1" spc="-56" dirty="0">
                <a:solidFill>
                  <a:srgbClr val="FFFFFF"/>
                </a:solidFill>
                <a:latin typeface="Poppins Semi-Bold"/>
                <a:ea typeface="Poppins Semi-Bold"/>
                <a:cs typeface="Poppins Semi-Bold"/>
                <a:sym typeface="Poppins Semi-Bold"/>
              </a:rPr>
              <a:t>Introduction</a:t>
            </a:r>
          </a:p>
        </p:txBody>
      </p:sp>
      <p:sp>
        <p:nvSpPr>
          <p:cNvPr id="10" name="TextBox 10"/>
          <p:cNvSpPr txBox="1"/>
          <p:nvPr/>
        </p:nvSpPr>
        <p:spPr>
          <a:xfrm>
            <a:off x="17221200" y="9410700"/>
            <a:ext cx="814511" cy="471827"/>
          </a:xfrm>
          <a:prstGeom prst="rect">
            <a:avLst/>
          </a:prstGeom>
        </p:spPr>
        <p:txBody>
          <a:bodyPr lIns="0" tIns="0" rIns="0" bIns="0" rtlCol="0" anchor="t">
            <a:spAutoFit/>
          </a:bodyPr>
          <a:lstStyle/>
          <a:p>
            <a:pPr algn="ctr">
              <a:lnSpc>
                <a:spcPts val="3919"/>
              </a:lnSpc>
            </a:pPr>
            <a:r>
              <a:rPr lang="en-US" sz="2799" b="1" dirty="0">
                <a:solidFill>
                  <a:srgbClr val="FFFFFF"/>
                </a:solidFill>
                <a:latin typeface="Montserrat Medium"/>
                <a:ea typeface="Montserrat Medium"/>
                <a:cs typeface="Montserrat Medium"/>
                <a:sym typeface="Montserrat Medium"/>
              </a:rPr>
              <a:t>3</a:t>
            </a:r>
          </a:p>
        </p:txBody>
      </p:sp>
      <p:sp>
        <p:nvSpPr>
          <p:cNvPr id="11" name="TextBox 11"/>
          <p:cNvSpPr txBox="1"/>
          <p:nvPr/>
        </p:nvSpPr>
        <p:spPr>
          <a:xfrm>
            <a:off x="1371600" y="2495893"/>
            <a:ext cx="10411950" cy="7047314"/>
          </a:xfrm>
          <a:prstGeom prst="rect">
            <a:avLst/>
          </a:prstGeom>
        </p:spPr>
        <p:txBody>
          <a:bodyPr wrap="square" lIns="0" tIns="0" rIns="0" bIns="0" rtlCol="0" anchor="t">
            <a:spAutoFit/>
          </a:bodyPr>
          <a:lstStyle/>
          <a:p>
            <a:pPr algn="ctr">
              <a:lnSpc>
                <a:spcPts val="2896"/>
              </a:lnSpc>
            </a:pPr>
            <a:r>
              <a:rPr lang="en-US" sz="2069" dirty="0">
                <a:solidFill>
                  <a:srgbClr val="FFFFFF"/>
                </a:solidFill>
                <a:latin typeface="Poppins"/>
                <a:ea typeface="Poppins"/>
                <a:cs typeface="Poppins"/>
                <a:sym typeface="Poppins"/>
              </a:rPr>
              <a:t>The PowerPoint presentation will explore the need of care, empowerment, and supporting needs of older people within the UK, focusing upon services which are currently available, relevant ageing theories, policy and legislation, and technological innovations. </a:t>
            </a:r>
          </a:p>
          <a:p>
            <a:pPr algn="ctr">
              <a:lnSpc>
                <a:spcPts val="2896"/>
              </a:lnSpc>
            </a:pPr>
            <a:endParaRPr lang="en-US" sz="2069" dirty="0">
              <a:solidFill>
                <a:srgbClr val="FFFFFF"/>
              </a:solidFill>
              <a:latin typeface="Poppins"/>
              <a:ea typeface="Poppins"/>
              <a:cs typeface="Poppins"/>
              <a:sym typeface="Poppins"/>
            </a:endParaRPr>
          </a:p>
          <a:p>
            <a:pPr algn="ctr">
              <a:lnSpc>
                <a:spcPts val="2896"/>
              </a:lnSpc>
            </a:pPr>
            <a:r>
              <a:rPr lang="en-US" sz="2069" dirty="0">
                <a:solidFill>
                  <a:srgbClr val="FFFFFF"/>
                </a:solidFill>
                <a:latin typeface="Poppins"/>
                <a:ea typeface="Poppins"/>
                <a:cs typeface="Poppins"/>
                <a:sym typeface="Poppins"/>
              </a:rPr>
              <a:t>The presentation will examine the key theories of ageing, including the Disengagement, Activity, and the Continuity Theory, and how they inform upon care practices. The presentation will also consider the impact of legislation following upon the Care Act 2014 and the Equality Act 2010 in shaping inclusive and person-</a:t>
            </a:r>
            <a:r>
              <a:rPr lang="en-US" sz="2069" dirty="0" err="1">
                <a:solidFill>
                  <a:srgbClr val="FFFFFF"/>
                </a:solidFill>
                <a:latin typeface="Poppins"/>
                <a:ea typeface="Poppins"/>
                <a:cs typeface="Poppins"/>
                <a:sym typeface="Poppins"/>
              </a:rPr>
              <a:t>centred</a:t>
            </a:r>
            <a:r>
              <a:rPr lang="en-US" sz="2069" dirty="0">
                <a:solidFill>
                  <a:srgbClr val="FFFFFF"/>
                </a:solidFill>
                <a:latin typeface="Poppins"/>
                <a:ea typeface="Poppins"/>
                <a:cs typeface="Poppins"/>
                <a:sym typeface="Poppins"/>
              </a:rPr>
              <a:t> support with the UK’s ageing population growing rapidly, there is an increasing pressure on health and social care systems to adapt and respond to diverse care needs (Office for National Statistics, 2023).</a:t>
            </a:r>
          </a:p>
          <a:p>
            <a:pPr algn="ctr">
              <a:lnSpc>
                <a:spcPts val="2896"/>
              </a:lnSpc>
            </a:pPr>
            <a:endParaRPr lang="en-US" sz="2069" dirty="0">
              <a:solidFill>
                <a:srgbClr val="FFFFFF"/>
              </a:solidFill>
              <a:latin typeface="Poppins"/>
              <a:ea typeface="Poppins"/>
              <a:cs typeface="Poppins"/>
              <a:sym typeface="Poppins"/>
            </a:endParaRPr>
          </a:p>
          <a:p>
            <a:pPr algn="ctr">
              <a:lnSpc>
                <a:spcPts val="2896"/>
              </a:lnSpc>
            </a:pPr>
            <a:r>
              <a:rPr lang="en-US" sz="2069" dirty="0">
                <a:solidFill>
                  <a:srgbClr val="FFFFFF"/>
                </a:solidFill>
                <a:latin typeface="Poppins"/>
                <a:ea typeface="Poppins"/>
                <a:cs typeface="Poppins"/>
                <a:sym typeface="Poppins"/>
              </a:rPr>
              <a:t>Global perceptions of ageing varies, but ageism remains a widespread issue that can affect accessing to care, social inclusion, and wellbeing. Therefore, challenging the attitudes is essential to promoting dignity and empowerment in later life (World Health Organization, 2021).</a:t>
            </a:r>
          </a:p>
          <a:p>
            <a:pPr algn="just">
              <a:lnSpc>
                <a:spcPts val="2896"/>
              </a:lnSpc>
            </a:pPr>
            <a:endParaRPr lang="en-US" sz="2069" dirty="0">
              <a:solidFill>
                <a:srgbClr val="FFFFFF"/>
              </a:solidFill>
              <a:latin typeface="Poppins"/>
              <a:ea typeface="Poppins"/>
              <a:cs typeface="Poppins"/>
              <a:sym typeface="Poppins"/>
            </a:endParaRPr>
          </a:p>
          <a:p>
            <a:pPr algn="just">
              <a:lnSpc>
                <a:spcPts val="2896"/>
              </a:lnSpc>
            </a:pPr>
            <a:endParaRPr lang="en-US" sz="2069" dirty="0">
              <a:solidFill>
                <a:srgbClr val="FFFFFF"/>
              </a:solidFill>
              <a:latin typeface="Poppins"/>
              <a:ea typeface="Poppins"/>
              <a:cs typeface="Poppins"/>
              <a:sym typeface="Poppins"/>
            </a:endParaRPr>
          </a:p>
        </p:txBody>
      </p:sp>
      <p:pic>
        <p:nvPicPr>
          <p:cNvPr id="54" name="Audio 53">
            <a:hlinkClick r:id="" action="ppaction://media"/>
            <a:extLst>
              <a:ext uri="{FF2B5EF4-FFF2-40B4-BE49-F238E27FC236}">
                <a16:creationId xmlns:a16="http://schemas.microsoft.com/office/drawing/2014/main" id="{EBCA5832-1B7C-FF94-8BCC-E9F53E2F16D6}"/>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1627"/>
    </mc:Choice>
    <mc:Fallback>
      <p:transition spd="slow" advTm="101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AA95D0">
                <a:alpha val="100000"/>
              </a:srgbClr>
            </a:gs>
            <a:gs pos="100000">
              <a:srgbClr val="61558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8965" y="8801100"/>
            <a:ext cx="18817070" cy="148590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5">
              <a:alphaModFix amt="15000"/>
              <a:extLst>
                <a:ext uri="{96DAC541-7B7A-43D3-8B79-37D633B846F1}">
                  <asvg:svgBlip xmlns:asvg="http://schemas.microsoft.com/office/drawing/2016/SVG/main" r:embed="rId6"/>
                </a:ext>
              </a:extLst>
            </a:blip>
            <a:stretch>
              <a:fillRect l="-14951" r="-15027" b="-360943"/>
            </a:stretch>
          </a:blipFill>
        </p:spPr>
        <p:txBody>
          <a:bodyPr/>
          <a:lstStyle/>
          <a:p>
            <a:endParaRPr lang="en-GB"/>
          </a:p>
        </p:txBody>
      </p:sp>
      <p:sp>
        <p:nvSpPr>
          <p:cNvPr id="8" name="Freeform 8"/>
          <p:cNvSpPr/>
          <p:nvPr/>
        </p:nvSpPr>
        <p:spPr>
          <a:xfrm rot="1653013">
            <a:off x="1150423" y="-938401"/>
            <a:ext cx="5319155" cy="6278582"/>
          </a:xfrm>
          <a:custGeom>
            <a:avLst/>
            <a:gdLst/>
            <a:ahLst/>
            <a:cxnLst/>
            <a:rect l="l" t="t" r="r" b="b"/>
            <a:pathLst>
              <a:path w="7581519" h="8229600">
                <a:moveTo>
                  <a:pt x="0" y="0"/>
                </a:moveTo>
                <a:lnTo>
                  <a:pt x="7581519" y="0"/>
                </a:lnTo>
                <a:lnTo>
                  <a:pt x="7581519" y="8229600"/>
                </a:lnTo>
                <a:lnTo>
                  <a:pt x="0" y="8229600"/>
                </a:lnTo>
                <a:lnTo>
                  <a:pt x="0" y="0"/>
                </a:lnTo>
                <a:close/>
              </a:path>
            </a:pathLst>
          </a:custGeom>
          <a:blipFill>
            <a:blip r:embed="rId7"/>
            <a:stretch>
              <a:fillRect/>
            </a:stretch>
          </a:blipFill>
        </p:spPr>
        <p:txBody>
          <a:bodyPr/>
          <a:lstStyle/>
          <a:p>
            <a:endParaRPr lang="en-GB"/>
          </a:p>
        </p:txBody>
      </p:sp>
      <p:sp>
        <p:nvSpPr>
          <p:cNvPr id="9" name="TextBox 9"/>
          <p:cNvSpPr txBox="1"/>
          <p:nvPr/>
        </p:nvSpPr>
        <p:spPr>
          <a:xfrm>
            <a:off x="199947" y="4009072"/>
            <a:ext cx="11915169" cy="2228623"/>
          </a:xfrm>
          <a:prstGeom prst="rect">
            <a:avLst/>
          </a:prstGeom>
        </p:spPr>
        <p:txBody>
          <a:bodyPr lIns="0" tIns="0" rIns="0" bIns="0" rtlCol="0" anchor="t">
            <a:spAutoFit/>
          </a:bodyPr>
          <a:lstStyle/>
          <a:p>
            <a:pPr marL="388618" lvl="1" indent="-194309" algn="just">
              <a:lnSpc>
                <a:spcPts val="2519"/>
              </a:lnSpc>
              <a:buFont typeface="Arial"/>
              <a:buChar char="•"/>
            </a:pPr>
            <a:r>
              <a:rPr lang="en-US" sz="1799" dirty="0">
                <a:solidFill>
                  <a:srgbClr val="FFFFFF"/>
                </a:solidFill>
                <a:latin typeface="Poppins"/>
                <a:ea typeface="Poppins"/>
                <a:cs typeface="Poppins"/>
                <a:sym typeface="Poppins"/>
              </a:rPr>
              <a:t>Ageing is the natural and gradual process of growing older, involving physical, cognitive, and social changes which can affect health, independence, and daily functioning. Biologically, ageing is linked to cell damage and reduced repair mechanisms over time, as described by theories such as programmed ageing and wear-and-tear (Kirkwood, 2005). Additionally, the changes influence upon how older adults live, interact, and access care, therefore making ageing a central concern for health and social care services.</a:t>
            </a:r>
          </a:p>
          <a:p>
            <a:pPr algn="just">
              <a:lnSpc>
                <a:spcPts val="2519"/>
              </a:lnSpc>
            </a:pPr>
            <a:r>
              <a:rPr lang="en-US" sz="1799" dirty="0">
                <a:solidFill>
                  <a:srgbClr val="FFFFFF"/>
                </a:solidFill>
                <a:latin typeface="Poppins"/>
                <a:ea typeface="Poppins"/>
                <a:cs typeface="Poppins"/>
                <a:sym typeface="Poppins"/>
              </a:rPr>
              <a:t> </a:t>
            </a:r>
          </a:p>
        </p:txBody>
      </p:sp>
      <p:sp>
        <p:nvSpPr>
          <p:cNvPr id="10" name="TextBox 10"/>
          <p:cNvSpPr txBox="1"/>
          <p:nvPr/>
        </p:nvSpPr>
        <p:spPr>
          <a:xfrm>
            <a:off x="17098405" y="9484349"/>
            <a:ext cx="814511" cy="471827"/>
          </a:xfrm>
          <a:prstGeom prst="rect">
            <a:avLst/>
          </a:prstGeom>
        </p:spPr>
        <p:txBody>
          <a:bodyPr lIns="0" tIns="0" rIns="0" bIns="0" rtlCol="0" anchor="t">
            <a:spAutoFit/>
          </a:bodyPr>
          <a:lstStyle/>
          <a:p>
            <a:pPr algn="ctr">
              <a:lnSpc>
                <a:spcPts val="3919"/>
              </a:lnSpc>
            </a:pPr>
            <a:r>
              <a:rPr lang="en-US" sz="2799" b="1" dirty="0">
                <a:solidFill>
                  <a:schemeClr val="accent4"/>
                </a:solidFill>
                <a:latin typeface="Montserrat Medium"/>
                <a:ea typeface="Montserrat Medium"/>
                <a:cs typeface="Montserrat Medium"/>
                <a:sym typeface="Montserrat Medium"/>
              </a:rPr>
              <a:t>4</a:t>
            </a:r>
          </a:p>
        </p:txBody>
      </p:sp>
      <p:sp>
        <p:nvSpPr>
          <p:cNvPr id="11" name="TextBox 11"/>
          <p:cNvSpPr txBox="1"/>
          <p:nvPr/>
        </p:nvSpPr>
        <p:spPr>
          <a:xfrm>
            <a:off x="2911151" y="6154103"/>
            <a:ext cx="8874128" cy="791337"/>
          </a:xfrm>
          <a:prstGeom prst="rect">
            <a:avLst/>
          </a:prstGeom>
        </p:spPr>
        <p:txBody>
          <a:bodyPr lIns="0" tIns="0" rIns="0" bIns="0" rtlCol="0" anchor="t">
            <a:spAutoFit/>
          </a:bodyPr>
          <a:lstStyle/>
          <a:p>
            <a:pPr algn="l">
              <a:lnSpc>
                <a:spcPts val="5904"/>
              </a:lnSpc>
            </a:pPr>
            <a:r>
              <a:rPr lang="en-US" sz="4800" b="1" spc="-67">
                <a:solidFill>
                  <a:srgbClr val="FFFFFF"/>
                </a:solidFill>
                <a:latin typeface="Poppins Semi-Bold"/>
                <a:ea typeface="Poppins Semi-Bold"/>
                <a:cs typeface="Poppins Semi-Bold"/>
                <a:sym typeface="Poppins Semi-Bold"/>
              </a:rPr>
              <a:t>Why Ageing Matters?</a:t>
            </a:r>
          </a:p>
        </p:txBody>
      </p:sp>
      <p:sp>
        <p:nvSpPr>
          <p:cNvPr id="12" name="TextBox 12"/>
          <p:cNvSpPr txBox="1"/>
          <p:nvPr/>
        </p:nvSpPr>
        <p:spPr>
          <a:xfrm>
            <a:off x="199947" y="7231190"/>
            <a:ext cx="12456651" cy="1583055"/>
          </a:xfrm>
          <a:prstGeom prst="rect">
            <a:avLst/>
          </a:prstGeom>
        </p:spPr>
        <p:txBody>
          <a:bodyPr lIns="0" tIns="0" rIns="0" bIns="0" rtlCol="0" anchor="t">
            <a:spAutoFit/>
          </a:bodyPr>
          <a:lstStyle/>
          <a:p>
            <a:pPr marL="388618" lvl="1" indent="-194309" algn="just">
              <a:lnSpc>
                <a:spcPts val="2519"/>
              </a:lnSpc>
              <a:buFont typeface="Arial"/>
              <a:buChar char="•"/>
            </a:pPr>
            <a:r>
              <a:rPr lang="en-US" sz="1799" dirty="0">
                <a:solidFill>
                  <a:srgbClr val="FFFFFF"/>
                </a:solidFill>
                <a:latin typeface="Poppins"/>
                <a:ea typeface="Poppins"/>
                <a:cs typeface="Poppins"/>
                <a:sym typeface="Poppins"/>
              </a:rPr>
              <a:t>Understanding within ageing is important because it directly impacts upon care systems. The UK’s ageing population is increasing </a:t>
            </a:r>
            <a:r>
              <a:rPr lang="en-GB" sz="1799" dirty="0">
                <a:solidFill>
                  <a:srgbClr val="FFFFFF"/>
                </a:solidFill>
                <a:latin typeface="Poppins"/>
                <a:ea typeface="Poppins"/>
                <a:cs typeface="Poppins"/>
                <a:sym typeface="Poppins"/>
              </a:rPr>
              <a:t>rapidly</a:t>
            </a:r>
            <a:r>
              <a:rPr lang="en-US" sz="1799" dirty="0">
                <a:solidFill>
                  <a:srgbClr val="FFFFFF"/>
                </a:solidFill>
                <a:latin typeface="Poppins"/>
                <a:ea typeface="Poppins"/>
                <a:cs typeface="Poppins"/>
                <a:sym typeface="Poppins"/>
              </a:rPr>
              <a:t>, leading to higher demand for long-term support, widening inequalities within life expectancy, and greater pressure on public services (Age UK, 2025; Centre for Ageing Better, 2025; House of Commons Library, 2025). Therefore, the trend highlight the need for responsive, inclusive, and well-funded care strategies to be in place.</a:t>
            </a:r>
          </a:p>
        </p:txBody>
      </p:sp>
      <p:sp>
        <p:nvSpPr>
          <p:cNvPr id="13" name="TextBox 13"/>
          <p:cNvSpPr txBox="1"/>
          <p:nvPr/>
        </p:nvSpPr>
        <p:spPr>
          <a:xfrm>
            <a:off x="2911151" y="2997318"/>
            <a:ext cx="8874128" cy="791337"/>
          </a:xfrm>
          <a:prstGeom prst="rect">
            <a:avLst/>
          </a:prstGeom>
        </p:spPr>
        <p:txBody>
          <a:bodyPr lIns="0" tIns="0" rIns="0" bIns="0" rtlCol="0" anchor="t">
            <a:spAutoFit/>
          </a:bodyPr>
          <a:lstStyle/>
          <a:p>
            <a:pPr algn="l">
              <a:lnSpc>
                <a:spcPts val="5904"/>
              </a:lnSpc>
            </a:pPr>
            <a:r>
              <a:rPr lang="en-US" sz="4800" b="1" spc="-67">
                <a:solidFill>
                  <a:srgbClr val="FFFFFF"/>
                </a:solidFill>
                <a:latin typeface="Poppins Semi-Bold"/>
                <a:ea typeface="Poppins Semi-Bold"/>
                <a:cs typeface="Poppins Semi-Bold"/>
                <a:sym typeface="Poppins Semi-Bold"/>
              </a:rPr>
              <a:t>Define Ageing?</a:t>
            </a:r>
          </a:p>
        </p:txBody>
      </p:sp>
      <p:grpSp>
        <p:nvGrpSpPr>
          <p:cNvPr id="3" name="Group 8">
            <a:extLst>
              <a:ext uri="{FF2B5EF4-FFF2-40B4-BE49-F238E27FC236}">
                <a16:creationId xmlns:a16="http://schemas.microsoft.com/office/drawing/2014/main" id="{1AEDB4E9-C219-BD6B-9940-47D554E67E97}"/>
              </a:ext>
            </a:extLst>
          </p:cNvPr>
          <p:cNvGrpSpPr/>
          <p:nvPr/>
        </p:nvGrpSpPr>
        <p:grpSpPr>
          <a:xfrm>
            <a:off x="12725400" y="0"/>
            <a:ext cx="5562600" cy="10287000"/>
            <a:chOff x="0" y="0"/>
            <a:chExt cx="542127" cy="704025"/>
          </a:xfrm>
        </p:grpSpPr>
        <p:sp>
          <p:nvSpPr>
            <p:cNvPr id="4" name="Freeform 9">
              <a:extLst>
                <a:ext uri="{FF2B5EF4-FFF2-40B4-BE49-F238E27FC236}">
                  <a16:creationId xmlns:a16="http://schemas.microsoft.com/office/drawing/2014/main" id="{F6AADECC-838E-CB1C-81D0-16EC103D2CB2}"/>
                </a:ext>
              </a:extLst>
            </p:cNvPr>
            <p:cNvSpPr/>
            <p:nvPr/>
          </p:nvSpPr>
          <p:spPr>
            <a:xfrm>
              <a:off x="0" y="0"/>
              <a:ext cx="542127" cy="704025"/>
            </a:xfrm>
            <a:custGeom>
              <a:avLst/>
              <a:gdLst/>
              <a:ahLst/>
              <a:cxnLst/>
              <a:rect l="l" t="t" r="r" b="b"/>
              <a:pathLst>
                <a:path w="542127" h="704025">
                  <a:moveTo>
                    <a:pt x="44249" y="0"/>
                  </a:moveTo>
                  <a:lnTo>
                    <a:pt x="497878" y="0"/>
                  </a:lnTo>
                  <a:cubicBezTo>
                    <a:pt x="522316" y="0"/>
                    <a:pt x="542127" y="19811"/>
                    <a:pt x="542127" y="44249"/>
                  </a:cubicBezTo>
                  <a:lnTo>
                    <a:pt x="542127" y="659776"/>
                  </a:lnTo>
                  <a:cubicBezTo>
                    <a:pt x="542127" y="684214"/>
                    <a:pt x="522316" y="704025"/>
                    <a:pt x="497878" y="704025"/>
                  </a:cubicBezTo>
                  <a:lnTo>
                    <a:pt x="44249" y="704025"/>
                  </a:lnTo>
                  <a:cubicBezTo>
                    <a:pt x="19811" y="704025"/>
                    <a:pt x="0" y="684214"/>
                    <a:pt x="0" y="659776"/>
                  </a:cubicBezTo>
                  <a:lnTo>
                    <a:pt x="0" y="44249"/>
                  </a:lnTo>
                  <a:cubicBezTo>
                    <a:pt x="0" y="19811"/>
                    <a:pt x="19811" y="0"/>
                    <a:pt x="44249" y="0"/>
                  </a:cubicBezTo>
                  <a:close/>
                </a:path>
              </a:pathLst>
            </a:custGeom>
            <a:blipFill>
              <a:blip r:embed="rId8"/>
              <a:stretch>
                <a:fillRect l="-33513" r="-33513"/>
              </a:stretch>
            </a:blipFill>
          </p:spPr>
          <p:txBody>
            <a:bodyPr/>
            <a:lstStyle/>
            <a:p>
              <a:endParaRPr lang="en-GB"/>
            </a:p>
          </p:txBody>
        </p:sp>
      </p:grpSp>
      <p:pic>
        <p:nvPicPr>
          <p:cNvPr id="44" name="Audio 43">
            <a:hlinkClick r:id="" action="ppaction://media"/>
            <a:extLst>
              <a:ext uri="{FF2B5EF4-FFF2-40B4-BE49-F238E27FC236}">
                <a16:creationId xmlns:a16="http://schemas.microsoft.com/office/drawing/2014/main" id="{7DD5884B-B447-0506-BB07-FEE4B325FAF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791"/>
    </mc:Choice>
    <mc:Fallback>
      <p:transition spd="slow" advTm="72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8F5FF">
                <a:alpha val="100000"/>
              </a:srgbClr>
            </a:gs>
            <a:gs pos="100000">
              <a:srgbClr val="CEC1E6">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0" y="7119019"/>
            <a:ext cx="18288000" cy="3167981"/>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4">
              <a:alphaModFix amt="15000"/>
              <a:extLst>
                <a:ext uri="{96DAC541-7B7A-43D3-8B79-37D633B846F1}">
                  <asvg:svgBlip xmlns:asvg="http://schemas.microsoft.com/office/drawing/2016/SVG/main" r:embed="rId5"/>
                </a:ext>
              </a:extLst>
            </a:blip>
            <a:stretch>
              <a:fillRect l="-14951" r="-15027" b="-360943"/>
            </a:stretch>
          </a:blipFill>
        </p:spPr>
        <p:txBody>
          <a:bodyPr/>
          <a:lstStyle/>
          <a:p>
            <a:endParaRPr lang="en-GB"/>
          </a:p>
        </p:txBody>
      </p:sp>
      <p:sp>
        <p:nvSpPr>
          <p:cNvPr id="3" name="Freeform 3"/>
          <p:cNvSpPr/>
          <p:nvPr/>
        </p:nvSpPr>
        <p:spPr>
          <a:xfrm rot="5400000">
            <a:off x="0" y="0"/>
            <a:ext cx="5807672" cy="5807672"/>
          </a:xfrm>
          <a:custGeom>
            <a:avLst/>
            <a:gdLst/>
            <a:ahLst/>
            <a:cxnLst/>
            <a:rect l="l" t="t" r="r" b="b"/>
            <a:pathLst>
              <a:path w="5807672" h="5807672">
                <a:moveTo>
                  <a:pt x="0" y="0"/>
                </a:moveTo>
                <a:lnTo>
                  <a:pt x="5807672" y="0"/>
                </a:lnTo>
                <a:lnTo>
                  <a:pt x="5807672" y="5807672"/>
                </a:lnTo>
                <a:lnTo>
                  <a:pt x="0" y="58076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Freeform 4"/>
          <p:cNvSpPr/>
          <p:nvPr/>
        </p:nvSpPr>
        <p:spPr>
          <a:xfrm>
            <a:off x="0" y="6343913"/>
            <a:ext cx="3943087" cy="3943087"/>
          </a:xfrm>
          <a:custGeom>
            <a:avLst/>
            <a:gdLst/>
            <a:ahLst/>
            <a:cxnLst/>
            <a:rect l="l" t="t" r="r" b="b"/>
            <a:pathLst>
              <a:path w="3943087" h="3943087">
                <a:moveTo>
                  <a:pt x="0" y="0"/>
                </a:moveTo>
                <a:lnTo>
                  <a:pt x="3943087" y="0"/>
                </a:lnTo>
                <a:lnTo>
                  <a:pt x="3943087" y="3943087"/>
                </a:lnTo>
                <a:lnTo>
                  <a:pt x="0" y="394308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5" name="Group 5"/>
          <p:cNvGrpSpPr/>
          <p:nvPr/>
        </p:nvGrpSpPr>
        <p:grpSpPr>
          <a:xfrm>
            <a:off x="835451" y="1181100"/>
            <a:ext cx="16369448" cy="8985551"/>
            <a:chOff x="0" y="0"/>
            <a:chExt cx="4311295" cy="2296088"/>
          </a:xfrm>
        </p:grpSpPr>
        <p:sp>
          <p:nvSpPr>
            <p:cNvPr id="6" name="Freeform 6"/>
            <p:cNvSpPr/>
            <p:nvPr/>
          </p:nvSpPr>
          <p:spPr>
            <a:xfrm>
              <a:off x="0" y="0"/>
              <a:ext cx="4311295" cy="2296088"/>
            </a:xfrm>
            <a:custGeom>
              <a:avLst/>
              <a:gdLst/>
              <a:ahLst/>
              <a:cxnLst/>
              <a:rect l="l" t="t" r="r" b="b"/>
              <a:pathLst>
                <a:path w="4311295" h="2296088">
                  <a:moveTo>
                    <a:pt x="23647" y="0"/>
                  </a:moveTo>
                  <a:lnTo>
                    <a:pt x="4287648" y="0"/>
                  </a:lnTo>
                  <a:cubicBezTo>
                    <a:pt x="4293919" y="0"/>
                    <a:pt x="4299934" y="2491"/>
                    <a:pt x="4304369" y="6926"/>
                  </a:cubicBezTo>
                  <a:cubicBezTo>
                    <a:pt x="4308804" y="11361"/>
                    <a:pt x="4311295" y="17376"/>
                    <a:pt x="4311295" y="23647"/>
                  </a:cubicBezTo>
                  <a:lnTo>
                    <a:pt x="4311295" y="2272440"/>
                  </a:lnTo>
                  <a:cubicBezTo>
                    <a:pt x="4311295" y="2278712"/>
                    <a:pt x="4308804" y="2284727"/>
                    <a:pt x="4304369" y="2289162"/>
                  </a:cubicBezTo>
                  <a:cubicBezTo>
                    <a:pt x="4299934" y="2293596"/>
                    <a:pt x="4293919" y="2296088"/>
                    <a:pt x="4287648" y="2296088"/>
                  </a:cubicBezTo>
                  <a:lnTo>
                    <a:pt x="23647" y="2296088"/>
                  </a:lnTo>
                  <a:cubicBezTo>
                    <a:pt x="17376" y="2296088"/>
                    <a:pt x="11361" y="2293596"/>
                    <a:pt x="6926" y="2289162"/>
                  </a:cubicBezTo>
                  <a:cubicBezTo>
                    <a:pt x="2491" y="2284727"/>
                    <a:pt x="0" y="2278712"/>
                    <a:pt x="0" y="2272440"/>
                  </a:cubicBezTo>
                  <a:lnTo>
                    <a:pt x="0" y="23647"/>
                  </a:lnTo>
                  <a:cubicBezTo>
                    <a:pt x="0" y="17376"/>
                    <a:pt x="2491" y="11361"/>
                    <a:pt x="6926" y="6926"/>
                  </a:cubicBezTo>
                  <a:cubicBezTo>
                    <a:pt x="11361" y="2491"/>
                    <a:pt x="17376" y="0"/>
                    <a:pt x="23647" y="0"/>
                  </a:cubicBezTo>
                  <a:close/>
                </a:path>
              </a:pathLst>
            </a:custGeom>
            <a:solidFill>
              <a:srgbClr val="FFFFFF"/>
            </a:solidFill>
          </p:spPr>
          <p:txBody>
            <a:bodyPr/>
            <a:lstStyle/>
            <a:p>
              <a:endParaRPr lang="en-GB"/>
            </a:p>
          </p:txBody>
        </p:sp>
        <p:sp>
          <p:nvSpPr>
            <p:cNvPr id="7" name="TextBox 7"/>
            <p:cNvSpPr txBox="1"/>
            <p:nvPr/>
          </p:nvSpPr>
          <p:spPr>
            <a:xfrm>
              <a:off x="0" y="-38100"/>
              <a:ext cx="4311295" cy="2334188"/>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762125" y="1585891"/>
            <a:ext cx="3499258" cy="4544263"/>
            <a:chOff x="0" y="0"/>
            <a:chExt cx="542127" cy="704025"/>
          </a:xfrm>
        </p:grpSpPr>
        <p:sp>
          <p:nvSpPr>
            <p:cNvPr id="9" name="Freeform 9"/>
            <p:cNvSpPr/>
            <p:nvPr/>
          </p:nvSpPr>
          <p:spPr>
            <a:xfrm>
              <a:off x="0" y="0"/>
              <a:ext cx="542127" cy="704025"/>
            </a:xfrm>
            <a:custGeom>
              <a:avLst/>
              <a:gdLst/>
              <a:ahLst/>
              <a:cxnLst/>
              <a:rect l="l" t="t" r="r" b="b"/>
              <a:pathLst>
                <a:path w="542127" h="704025">
                  <a:moveTo>
                    <a:pt x="44249" y="0"/>
                  </a:moveTo>
                  <a:lnTo>
                    <a:pt x="497878" y="0"/>
                  </a:lnTo>
                  <a:cubicBezTo>
                    <a:pt x="522316" y="0"/>
                    <a:pt x="542127" y="19811"/>
                    <a:pt x="542127" y="44249"/>
                  </a:cubicBezTo>
                  <a:lnTo>
                    <a:pt x="542127" y="659776"/>
                  </a:lnTo>
                  <a:cubicBezTo>
                    <a:pt x="542127" y="684214"/>
                    <a:pt x="522316" y="704025"/>
                    <a:pt x="497878" y="704025"/>
                  </a:cubicBezTo>
                  <a:lnTo>
                    <a:pt x="44249" y="704025"/>
                  </a:lnTo>
                  <a:cubicBezTo>
                    <a:pt x="19811" y="704025"/>
                    <a:pt x="0" y="684214"/>
                    <a:pt x="0" y="659776"/>
                  </a:cubicBezTo>
                  <a:lnTo>
                    <a:pt x="0" y="44249"/>
                  </a:lnTo>
                  <a:cubicBezTo>
                    <a:pt x="0" y="19811"/>
                    <a:pt x="19811" y="0"/>
                    <a:pt x="44249" y="0"/>
                  </a:cubicBezTo>
                  <a:close/>
                </a:path>
              </a:pathLst>
            </a:custGeom>
            <a:blipFill>
              <a:blip r:embed="rId10"/>
              <a:stretch>
                <a:fillRect l="-33513" r="-33513"/>
              </a:stretch>
            </a:blipFill>
          </p:spPr>
          <p:txBody>
            <a:bodyPr/>
            <a:lstStyle/>
            <a:p>
              <a:endParaRPr lang="en-GB"/>
            </a:p>
          </p:txBody>
        </p:sp>
      </p:grpSp>
      <p:grpSp>
        <p:nvGrpSpPr>
          <p:cNvPr id="10" name="Group 10"/>
          <p:cNvGrpSpPr/>
          <p:nvPr/>
        </p:nvGrpSpPr>
        <p:grpSpPr>
          <a:xfrm>
            <a:off x="5520917" y="1585891"/>
            <a:ext cx="3499258" cy="4544263"/>
            <a:chOff x="0" y="0"/>
            <a:chExt cx="542127" cy="704025"/>
          </a:xfrm>
        </p:grpSpPr>
        <p:sp>
          <p:nvSpPr>
            <p:cNvPr id="11" name="Freeform 11"/>
            <p:cNvSpPr/>
            <p:nvPr/>
          </p:nvSpPr>
          <p:spPr>
            <a:xfrm>
              <a:off x="0" y="0"/>
              <a:ext cx="542127" cy="704025"/>
            </a:xfrm>
            <a:custGeom>
              <a:avLst/>
              <a:gdLst/>
              <a:ahLst/>
              <a:cxnLst/>
              <a:rect l="l" t="t" r="r" b="b"/>
              <a:pathLst>
                <a:path w="542127" h="704025">
                  <a:moveTo>
                    <a:pt x="44249" y="0"/>
                  </a:moveTo>
                  <a:lnTo>
                    <a:pt x="497878" y="0"/>
                  </a:lnTo>
                  <a:cubicBezTo>
                    <a:pt x="522316" y="0"/>
                    <a:pt x="542127" y="19811"/>
                    <a:pt x="542127" y="44249"/>
                  </a:cubicBezTo>
                  <a:lnTo>
                    <a:pt x="542127" y="659776"/>
                  </a:lnTo>
                  <a:cubicBezTo>
                    <a:pt x="542127" y="684214"/>
                    <a:pt x="522316" y="704025"/>
                    <a:pt x="497878" y="704025"/>
                  </a:cubicBezTo>
                  <a:lnTo>
                    <a:pt x="44249" y="704025"/>
                  </a:lnTo>
                  <a:cubicBezTo>
                    <a:pt x="19811" y="704025"/>
                    <a:pt x="0" y="684214"/>
                    <a:pt x="0" y="659776"/>
                  </a:cubicBezTo>
                  <a:lnTo>
                    <a:pt x="0" y="44249"/>
                  </a:lnTo>
                  <a:cubicBezTo>
                    <a:pt x="0" y="19811"/>
                    <a:pt x="19811" y="0"/>
                    <a:pt x="44249" y="0"/>
                  </a:cubicBezTo>
                  <a:close/>
                </a:path>
              </a:pathLst>
            </a:custGeom>
            <a:blipFill>
              <a:blip r:embed="rId11"/>
              <a:stretch>
                <a:fillRect l="-47458" r="-47458"/>
              </a:stretch>
            </a:blipFill>
          </p:spPr>
          <p:txBody>
            <a:bodyPr/>
            <a:lstStyle/>
            <a:p>
              <a:endParaRPr lang="en-GB"/>
            </a:p>
          </p:txBody>
        </p:sp>
      </p:grpSp>
      <p:grpSp>
        <p:nvGrpSpPr>
          <p:cNvPr id="12" name="Group 12"/>
          <p:cNvGrpSpPr/>
          <p:nvPr/>
        </p:nvGrpSpPr>
        <p:grpSpPr>
          <a:xfrm>
            <a:off x="9267825" y="1585891"/>
            <a:ext cx="3499258" cy="4544263"/>
            <a:chOff x="0" y="0"/>
            <a:chExt cx="542127" cy="704025"/>
          </a:xfrm>
        </p:grpSpPr>
        <p:sp>
          <p:nvSpPr>
            <p:cNvPr id="13" name="Freeform 13"/>
            <p:cNvSpPr/>
            <p:nvPr/>
          </p:nvSpPr>
          <p:spPr>
            <a:xfrm>
              <a:off x="0" y="0"/>
              <a:ext cx="542127" cy="704025"/>
            </a:xfrm>
            <a:custGeom>
              <a:avLst/>
              <a:gdLst/>
              <a:ahLst/>
              <a:cxnLst/>
              <a:rect l="l" t="t" r="r" b="b"/>
              <a:pathLst>
                <a:path w="542127" h="704025">
                  <a:moveTo>
                    <a:pt x="44249" y="0"/>
                  </a:moveTo>
                  <a:lnTo>
                    <a:pt x="497878" y="0"/>
                  </a:lnTo>
                  <a:cubicBezTo>
                    <a:pt x="522316" y="0"/>
                    <a:pt x="542127" y="19811"/>
                    <a:pt x="542127" y="44249"/>
                  </a:cubicBezTo>
                  <a:lnTo>
                    <a:pt x="542127" y="659776"/>
                  </a:lnTo>
                  <a:cubicBezTo>
                    <a:pt x="542127" y="684214"/>
                    <a:pt x="522316" y="704025"/>
                    <a:pt x="497878" y="704025"/>
                  </a:cubicBezTo>
                  <a:lnTo>
                    <a:pt x="44249" y="704025"/>
                  </a:lnTo>
                  <a:cubicBezTo>
                    <a:pt x="19811" y="704025"/>
                    <a:pt x="0" y="684214"/>
                    <a:pt x="0" y="659776"/>
                  </a:cubicBezTo>
                  <a:lnTo>
                    <a:pt x="0" y="44249"/>
                  </a:lnTo>
                  <a:cubicBezTo>
                    <a:pt x="0" y="19811"/>
                    <a:pt x="19811" y="0"/>
                    <a:pt x="44249" y="0"/>
                  </a:cubicBezTo>
                  <a:close/>
                </a:path>
              </a:pathLst>
            </a:custGeom>
            <a:blipFill>
              <a:blip r:embed="rId12"/>
              <a:stretch>
                <a:fillRect l="-47458" r="-47458"/>
              </a:stretch>
            </a:blipFill>
          </p:spPr>
          <p:txBody>
            <a:bodyPr/>
            <a:lstStyle/>
            <a:p>
              <a:endParaRPr lang="en-GB"/>
            </a:p>
          </p:txBody>
        </p:sp>
      </p:grpSp>
      <p:grpSp>
        <p:nvGrpSpPr>
          <p:cNvPr id="14" name="Group 14"/>
          <p:cNvGrpSpPr/>
          <p:nvPr/>
        </p:nvGrpSpPr>
        <p:grpSpPr>
          <a:xfrm>
            <a:off x="13015803" y="1585891"/>
            <a:ext cx="3499258" cy="4544263"/>
            <a:chOff x="0" y="0"/>
            <a:chExt cx="542127" cy="704025"/>
          </a:xfrm>
        </p:grpSpPr>
        <p:sp>
          <p:nvSpPr>
            <p:cNvPr id="15" name="Freeform 15"/>
            <p:cNvSpPr/>
            <p:nvPr/>
          </p:nvSpPr>
          <p:spPr>
            <a:xfrm>
              <a:off x="0" y="0"/>
              <a:ext cx="542127" cy="704025"/>
            </a:xfrm>
            <a:custGeom>
              <a:avLst/>
              <a:gdLst/>
              <a:ahLst/>
              <a:cxnLst/>
              <a:rect l="l" t="t" r="r" b="b"/>
              <a:pathLst>
                <a:path w="542127" h="704025">
                  <a:moveTo>
                    <a:pt x="44249" y="0"/>
                  </a:moveTo>
                  <a:lnTo>
                    <a:pt x="497878" y="0"/>
                  </a:lnTo>
                  <a:cubicBezTo>
                    <a:pt x="522316" y="0"/>
                    <a:pt x="542127" y="19811"/>
                    <a:pt x="542127" y="44249"/>
                  </a:cubicBezTo>
                  <a:lnTo>
                    <a:pt x="542127" y="659776"/>
                  </a:lnTo>
                  <a:cubicBezTo>
                    <a:pt x="542127" y="684214"/>
                    <a:pt x="522316" y="704025"/>
                    <a:pt x="497878" y="704025"/>
                  </a:cubicBezTo>
                  <a:lnTo>
                    <a:pt x="44249" y="704025"/>
                  </a:lnTo>
                  <a:cubicBezTo>
                    <a:pt x="19811" y="704025"/>
                    <a:pt x="0" y="684214"/>
                    <a:pt x="0" y="659776"/>
                  </a:cubicBezTo>
                  <a:lnTo>
                    <a:pt x="0" y="44249"/>
                  </a:lnTo>
                  <a:cubicBezTo>
                    <a:pt x="0" y="19811"/>
                    <a:pt x="19811" y="0"/>
                    <a:pt x="44249" y="0"/>
                  </a:cubicBezTo>
                  <a:close/>
                </a:path>
              </a:pathLst>
            </a:custGeom>
            <a:blipFill>
              <a:blip r:embed="rId13"/>
              <a:stretch>
                <a:fillRect l="-47458" r="-47458"/>
              </a:stretch>
            </a:blipFill>
          </p:spPr>
          <p:txBody>
            <a:bodyPr/>
            <a:lstStyle/>
            <a:p>
              <a:endParaRPr lang="en-GB"/>
            </a:p>
          </p:txBody>
        </p:sp>
      </p:grpSp>
      <p:grpSp>
        <p:nvGrpSpPr>
          <p:cNvPr id="16" name="Group 16"/>
          <p:cNvGrpSpPr/>
          <p:nvPr/>
        </p:nvGrpSpPr>
        <p:grpSpPr>
          <a:xfrm rot="-5400000">
            <a:off x="647869" y="8269814"/>
            <a:ext cx="53728" cy="53728"/>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15585"/>
            </a:solidFill>
          </p:spPr>
          <p:txBody>
            <a:bodyPr/>
            <a:lstStyle/>
            <a:p>
              <a:endParaRPr lang="en-GB"/>
            </a:p>
          </p:txBody>
        </p:sp>
        <p:sp>
          <p:nvSpPr>
            <p:cNvPr id="18" name="TextBox 18"/>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a:p>
          </p:txBody>
        </p:sp>
      </p:grpSp>
      <p:sp>
        <p:nvSpPr>
          <p:cNvPr id="19" name="TextBox 19"/>
          <p:cNvSpPr txBox="1"/>
          <p:nvPr/>
        </p:nvSpPr>
        <p:spPr>
          <a:xfrm>
            <a:off x="17098405" y="9484349"/>
            <a:ext cx="814511" cy="471805"/>
          </a:xfrm>
          <a:prstGeom prst="rect">
            <a:avLst/>
          </a:prstGeom>
        </p:spPr>
        <p:txBody>
          <a:bodyPr lIns="0" tIns="0" rIns="0" bIns="0" rtlCol="0" anchor="t">
            <a:spAutoFit/>
          </a:bodyPr>
          <a:lstStyle/>
          <a:p>
            <a:pPr algn="ctr">
              <a:lnSpc>
                <a:spcPts val="3919"/>
              </a:lnSpc>
            </a:pPr>
            <a:r>
              <a:rPr lang="en-US" sz="2799" b="1" dirty="0">
                <a:solidFill>
                  <a:srgbClr val="615585"/>
                </a:solidFill>
                <a:latin typeface="Montserrat Medium"/>
                <a:ea typeface="Montserrat Medium"/>
                <a:cs typeface="Montserrat Medium"/>
                <a:sym typeface="Montserrat Medium"/>
              </a:rPr>
              <a:t>5</a:t>
            </a:r>
          </a:p>
        </p:txBody>
      </p:sp>
      <p:sp>
        <p:nvSpPr>
          <p:cNvPr id="20" name="TextBox 20"/>
          <p:cNvSpPr txBox="1"/>
          <p:nvPr/>
        </p:nvSpPr>
        <p:spPr>
          <a:xfrm>
            <a:off x="6420047" y="237363"/>
            <a:ext cx="10095014" cy="791337"/>
          </a:xfrm>
          <a:prstGeom prst="rect">
            <a:avLst/>
          </a:prstGeom>
        </p:spPr>
        <p:txBody>
          <a:bodyPr lIns="0" tIns="0" rIns="0" bIns="0" rtlCol="0" anchor="t">
            <a:spAutoFit/>
          </a:bodyPr>
          <a:lstStyle/>
          <a:p>
            <a:pPr algn="ctr">
              <a:lnSpc>
                <a:spcPts val="5904"/>
              </a:lnSpc>
            </a:pPr>
            <a:r>
              <a:rPr lang="en-US" sz="4800" b="1" spc="-67">
                <a:solidFill>
                  <a:srgbClr val="615585"/>
                </a:solidFill>
                <a:latin typeface="Poppins Semi-Bold"/>
                <a:ea typeface="Poppins Semi-Bold"/>
                <a:cs typeface="Poppins Semi-Bold"/>
                <a:sym typeface="Poppins Semi-Bold"/>
              </a:rPr>
              <a:t>Evaluation of Care and Support</a:t>
            </a:r>
          </a:p>
        </p:txBody>
      </p:sp>
      <p:sp>
        <p:nvSpPr>
          <p:cNvPr id="21" name="TextBox 21"/>
          <p:cNvSpPr txBox="1"/>
          <p:nvPr/>
        </p:nvSpPr>
        <p:spPr>
          <a:xfrm>
            <a:off x="1196383" y="6256048"/>
            <a:ext cx="15647585" cy="4150880"/>
          </a:xfrm>
          <a:prstGeom prst="rect">
            <a:avLst/>
          </a:prstGeom>
        </p:spPr>
        <p:txBody>
          <a:bodyPr lIns="0" tIns="0" rIns="0" bIns="0" rtlCol="0" anchor="t">
            <a:spAutoFit/>
          </a:bodyPr>
          <a:lstStyle/>
          <a:p>
            <a:pPr algn="just">
              <a:lnSpc>
                <a:spcPts val="2468"/>
              </a:lnSpc>
            </a:pPr>
            <a:r>
              <a:rPr lang="en-US" sz="1762" dirty="0">
                <a:solidFill>
                  <a:srgbClr val="2B2B2B"/>
                </a:solidFill>
                <a:latin typeface="Poppins"/>
                <a:ea typeface="Poppins"/>
                <a:cs typeface="Poppins"/>
                <a:sym typeface="Poppins"/>
              </a:rPr>
              <a:t>In the UK, older people have access to a variety of services aimed at supporting their health, wellbeing, and independence. Including care homes, day center's, domiciliary care, and hospice services, each tailoring to the different levels of need. Furthermore, as the population ages 65 and over continues to grow, projected to exceed 18.5 million by 2025 and make up nearly 25% of the UK population by 2030, the services are becoming increasingly essential to the elderly </a:t>
            </a:r>
            <a:r>
              <a:rPr lang="en-GB" sz="1762" dirty="0">
                <a:solidFill>
                  <a:srgbClr val="2B2B2B"/>
                </a:solidFill>
                <a:latin typeface="Poppins"/>
                <a:ea typeface="Poppins"/>
                <a:cs typeface="Poppins"/>
                <a:sym typeface="Poppins"/>
              </a:rPr>
              <a:t>population</a:t>
            </a:r>
            <a:r>
              <a:rPr lang="en-US" sz="1762" dirty="0">
                <a:solidFill>
                  <a:srgbClr val="2B2B2B"/>
                </a:solidFill>
                <a:latin typeface="Poppins"/>
                <a:ea typeface="Poppins"/>
                <a:cs typeface="Poppins"/>
                <a:sym typeface="Poppins"/>
              </a:rPr>
              <a:t> (Centre for Ageing Better, 2025).</a:t>
            </a:r>
          </a:p>
          <a:p>
            <a:pPr algn="just">
              <a:lnSpc>
                <a:spcPts val="2468"/>
              </a:lnSpc>
            </a:pPr>
            <a:endParaRPr lang="en-US" sz="1762" dirty="0">
              <a:solidFill>
                <a:srgbClr val="2B2B2B"/>
              </a:solidFill>
              <a:latin typeface="Poppins"/>
              <a:ea typeface="Poppins"/>
              <a:cs typeface="Poppins"/>
              <a:sym typeface="Poppins"/>
            </a:endParaRPr>
          </a:p>
          <a:p>
            <a:pPr algn="just">
              <a:lnSpc>
                <a:spcPts val="2468"/>
              </a:lnSpc>
            </a:pPr>
            <a:r>
              <a:rPr lang="en-US" sz="1762" dirty="0">
                <a:solidFill>
                  <a:srgbClr val="2B2B2B"/>
                </a:solidFill>
                <a:latin typeface="Poppins"/>
                <a:ea typeface="Poppins"/>
                <a:cs typeface="Poppins"/>
                <a:sym typeface="Poppins"/>
              </a:rPr>
              <a:t>However, several challenges persist such as regional inequalities within service availability, ongoing funding pressures, and a shortage of trained care staff continue to affect the quality and accessibility of care. Recent data shows that around 1.6 million older adults report unmet care needs, and nearly one in five struggle with basic daily activities such as washing, dressing, or preparing meals (Age UK, 2025).</a:t>
            </a:r>
          </a:p>
          <a:p>
            <a:pPr algn="just">
              <a:lnSpc>
                <a:spcPts val="2468"/>
              </a:lnSpc>
            </a:pPr>
            <a:endParaRPr lang="en-US" sz="1762" dirty="0">
              <a:solidFill>
                <a:srgbClr val="2B2B2B"/>
              </a:solidFill>
              <a:latin typeface="Poppins"/>
              <a:ea typeface="Poppins"/>
              <a:cs typeface="Poppins"/>
              <a:sym typeface="Poppins"/>
            </a:endParaRPr>
          </a:p>
          <a:p>
            <a:pPr algn="just">
              <a:lnSpc>
                <a:spcPts val="2468"/>
              </a:lnSpc>
            </a:pPr>
            <a:r>
              <a:rPr lang="en-US" sz="1762" dirty="0">
                <a:solidFill>
                  <a:srgbClr val="2B2B2B"/>
                </a:solidFill>
                <a:latin typeface="Poppins"/>
                <a:ea typeface="Poppins"/>
                <a:cs typeface="Poppins"/>
                <a:sym typeface="Poppins"/>
              </a:rPr>
              <a:t>The trend highlights the urgent need for sustainable, person-</a:t>
            </a:r>
            <a:r>
              <a:rPr lang="en-US" sz="1762" dirty="0" err="1">
                <a:solidFill>
                  <a:srgbClr val="2B2B2B"/>
                </a:solidFill>
                <a:latin typeface="Poppins"/>
                <a:ea typeface="Poppins"/>
                <a:cs typeface="Poppins"/>
                <a:sym typeface="Poppins"/>
              </a:rPr>
              <a:t>centred</a:t>
            </a:r>
            <a:r>
              <a:rPr lang="en-US" sz="1762" dirty="0">
                <a:solidFill>
                  <a:srgbClr val="2B2B2B"/>
                </a:solidFill>
                <a:latin typeface="Poppins"/>
                <a:ea typeface="Poppins"/>
                <a:cs typeface="Poppins"/>
                <a:sym typeface="Poppins"/>
              </a:rPr>
              <a:t> care models which are able to respond to the UK’s ageing demographic. </a:t>
            </a:r>
            <a:r>
              <a:rPr lang="en-GB" sz="1762" dirty="0">
                <a:solidFill>
                  <a:srgbClr val="2B2B2B"/>
                </a:solidFill>
                <a:latin typeface="Poppins"/>
                <a:ea typeface="Poppins"/>
                <a:cs typeface="Poppins"/>
                <a:sym typeface="Poppins"/>
              </a:rPr>
              <a:t>Additionally,</a:t>
            </a:r>
            <a:r>
              <a:rPr lang="en-US" sz="1762" dirty="0">
                <a:solidFill>
                  <a:srgbClr val="2B2B2B"/>
                </a:solidFill>
                <a:latin typeface="Poppins"/>
                <a:ea typeface="Poppins"/>
                <a:cs typeface="Poppins"/>
                <a:sym typeface="Poppins"/>
              </a:rPr>
              <a:t> services must be flexible, inclusive, and grounded in the principles upon the dignity, independence, and choice to meet the evolving needs of older people.</a:t>
            </a:r>
          </a:p>
          <a:p>
            <a:pPr algn="just">
              <a:lnSpc>
                <a:spcPts val="2468"/>
              </a:lnSpc>
            </a:pPr>
            <a:endParaRPr lang="en-US" sz="1762" dirty="0">
              <a:solidFill>
                <a:srgbClr val="2B2B2B"/>
              </a:solidFill>
              <a:latin typeface="Poppins"/>
              <a:ea typeface="Poppins"/>
              <a:cs typeface="Poppins"/>
              <a:sym typeface="Poppins"/>
            </a:endParaRPr>
          </a:p>
        </p:txBody>
      </p:sp>
      <p:pic>
        <p:nvPicPr>
          <p:cNvPr id="47" name="Audio 46">
            <a:hlinkClick r:id="" action="ppaction://media"/>
            <a:extLst>
              <a:ext uri="{FF2B5EF4-FFF2-40B4-BE49-F238E27FC236}">
                <a16:creationId xmlns:a16="http://schemas.microsoft.com/office/drawing/2014/main" id="{198353DE-3B8D-61EE-A196-6A342191EFC6}"/>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9996"/>
    </mc:Choice>
    <mc:Fallback>
      <p:transition spd="slow" advTm="109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8F5FF">
                <a:alpha val="100000"/>
              </a:srgbClr>
            </a:gs>
            <a:gs pos="100000">
              <a:srgbClr val="CEC1E6">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0" y="7119019"/>
            <a:ext cx="18288000" cy="3167981"/>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4">
              <a:alphaModFix amt="15000"/>
              <a:extLst>
                <a:ext uri="{96DAC541-7B7A-43D3-8B79-37D633B846F1}">
                  <asvg:svgBlip xmlns:asvg="http://schemas.microsoft.com/office/drawing/2016/SVG/main" r:embed="rId5"/>
                </a:ext>
              </a:extLst>
            </a:blip>
            <a:stretch>
              <a:fillRect l="-14951" r="-15027" b="-360943"/>
            </a:stretch>
          </a:blipFill>
        </p:spPr>
        <p:txBody>
          <a:bodyPr/>
          <a:lstStyle/>
          <a:p>
            <a:r>
              <a:rPr lang="en-GB" dirty="0"/>
              <a:t>6</a:t>
            </a:r>
          </a:p>
        </p:txBody>
      </p:sp>
      <p:sp>
        <p:nvSpPr>
          <p:cNvPr id="3" name="Freeform 3"/>
          <p:cNvSpPr/>
          <p:nvPr/>
        </p:nvSpPr>
        <p:spPr>
          <a:xfrm rot="5400000">
            <a:off x="0" y="0"/>
            <a:ext cx="5807672" cy="5807672"/>
          </a:xfrm>
          <a:custGeom>
            <a:avLst/>
            <a:gdLst/>
            <a:ahLst/>
            <a:cxnLst/>
            <a:rect l="l" t="t" r="r" b="b"/>
            <a:pathLst>
              <a:path w="5807672" h="5807672">
                <a:moveTo>
                  <a:pt x="0" y="0"/>
                </a:moveTo>
                <a:lnTo>
                  <a:pt x="5807672" y="0"/>
                </a:lnTo>
                <a:lnTo>
                  <a:pt x="5807672" y="5807672"/>
                </a:lnTo>
                <a:lnTo>
                  <a:pt x="0" y="58076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Freeform 4"/>
          <p:cNvSpPr/>
          <p:nvPr/>
        </p:nvSpPr>
        <p:spPr>
          <a:xfrm>
            <a:off x="0" y="6343913"/>
            <a:ext cx="3943087" cy="3943087"/>
          </a:xfrm>
          <a:custGeom>
            <a:avLst/>
            <a:gdLst/>
            <a:ahLst/>
            <a:cxnLst/>
            <a:rect l="l" t="t" r="r" b="b"/>
            <a:pathLst>
              <a:path w="3943087" h="3943087">
                <a:moveTo>
                  <a:pt x="0" y="0"/>
                </a:moveTo>
                <a:lnTo>
                  <a:pt x="3943087" y="0"/>
                </a:lnTo>
                <a:lnTo>
                  <a:pt x="3943087" y="3943087"/>
                </a:lnTo>
                <a:lnTo>
                  <a:pt x="0" y="394308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5" name="Group 5"/>
          <p:cNvGrpSpPr/>
          <p:nvPr/>
        </p:nvGrpSpPr>
        <p:grpSpPr>
          <a:xfrm>
            <a:off x="907257" y="1284772"/>
            <a:ext cx="16459200" cy="8671382"/>
            <a:chOff x="0" y="0"/>
            <a:chExt cx="4334933" cy="2283821"/>
          </a:xfrm>
        </p:grpSpPr>
        <p:sp>
          <p:nvSpPr>
            <p:cNvPr id="6" name="Freeform 6"/>
            <p:cNvSpPr/>
            <p:nvPr/>
          </p:nvSpPr>
          <p:spPr>
            <a:xfrm>
              <a:off x="0" y="0"/>
              <a:ext cx="4334933" cy="2283821"/>
            </a:xfrm>
            <a:custGeom>
              <a:avLst/>
              <a:gdLst/>
              <a:ahLst/>
              <a:cxnLst/>
              <a:rect l="l" t="t" r="r" b="b"/>
              <a:pathLst>
                <a:path w="4334933" h="2283821">
                  <a:moveTo>
                    <a:pt x="23519" y="0"/>
                  </a:moveTo>
                  <a:lnTo>
                    <a:pt x="4311415" y="0"/>
                  </a:lnTo>
                  <a:cubicBezTo>
                    <a:pt x="4317652" y="0"/>
                    <a:pt x="4323635" y="2478"/>
                    <a:pt x="4328045" y="6888"/>
                  </a:cubicBezTo>
                  <a:cubicBezTo>
                    <a:pt x="4332456" y="11299"/>
                    <a:pt x="4334933" y="17281"/>
                    <a:pt x="4334933" y="23519"/>
                  </a:cubicBezTo>
                  <a:lnTo>
                    <a:pt x="4334933" y="2260302"/>
                  </a:lnTo>
                  <a:cubicBezTo>
                    <a:pt x="4334933" y="2266540"/>
                    <a:pt x="4332456" y="2272522"/>
                    <a:pt x="4328045" y="2276933"/>
                  </a:cubicBezTo>
                  <a:cubicBezTo>
                    <a:pt x="4323635" y="2281343"/>
                    <a:pt x="4317652" y="2283821"/>
                    <a:pt x="4311415" y="2283821"/>
                  </a:cubicBezTo>
                  <a:lnTo>
                    <a:pt x="23519" y="2283821"/>
                  </a:lnTo>
                  <a:cubicBezTo>
                    <a:pt x="10530" y="2283821"/>
                    <a:pt x="0" y="2273291"/>
                    <a:pt x="0" y="2260302"/>
                  </a:cubicBezTo>
                  <a:lnTo>
                    <a:pt x="0" y="23519"/>
                  </a:lnTo>
                  <a:cubicBezTo>
                    <a:pt x="0" y="17281"/>
                    <a:pt x="2478" y="11299"/>
                    <a:pt x="6888" y="6888"/>
                  </a:cubicBezTo>
                  <a:cubicBezTo>
                    <a:pt x="11299" y="2478"/>
                    <a:pt x="17281" y="0"/>
                    <a:pt x="23519" y="0"/>
                  </a:cubicBezTo>
                  <a:close/>
                </a:path>
              </a:pathLst>
            </a:custGeom>
            <a:solidFill>
              <a:srgbClr val="FFFFFF"/>
            </a:solidFill>
          </p:spPr>
          <p:txBody>
            <a:bodyPr/>
            <a:lstStyle/>
            <a:p>
              <a:endParaRPr lang="en-GB"/>
            </a:p>
          </p:txBody>
        </p:sp>
        <p:sp>
          <p:nvSpPr>
            <p:cNvPr id="7" name="TextBox 7"/>
            <p:cNvSpPr txBox="1"/>
            <p:nvPr/>
          </p:nvSpPr>
          <p:spPr>
            <a:xfrm>
              <a:off x="0" y="-38100"/>
              <a:ext cx="4334933" cy="2321921"/>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625971" y="1585891"/>
            <a:ext cx="7048631" cy="5261128"/>
            <a:chOff x="0" y="0"/>
            <a:chExt cx="1092017" cy="815086"/>
          </a:xfrm>
        </p:grpSpPr>
        <p:sp>
          <p:nvSpPr>
            <p:cNvPr id="9" name="Freeform 9"/>
            <p:cNvSpPr/>
            <p:nvPr/>
          </p:nvSpPr>
          <p:spPr>
            <a:xfrm>
              <a:off x="0" y="0"/>
              <a:ext cx="1092017" cy="815086"/>
            </a:xfrm>
            <a:custGeom>
              <a:avLst/>
              <a:gdLst/>
              <a:ahLst/>
              <a:cxnLst/>
              <a:rect l="l" t="t" r="r" b="b"/>
              <a:pathLst>
                <a:path w="1092017" h="815086">
                  <a:moveTo>
                    <a:pt x="21967" y="0"/>
                  </a:moveTo>
                  <a:lnTo>
                    <a:pt x="1070050" y="0"/>
                  </a:lnTo>
                  <a:cubicBezTo>
                    <a:pt x="1082182" y="0"/>
                    <a:pt x="1092017" y="9835"/>
                    <a:pt x="1092017" y="21967"/>
                  </a:cubicBezTo>
                  <a:lnTo>
                    <a:pt x="1092017" y="793119"/>
                  </a:lnTo>
                  <a:cubicBezTo>
                    <a:pt x="1092017" y="805251"/>
                    <a:pt x="1082182" y="815086"/>
                    <a:pt x="1070050" y="815086"/>
                  </a:cubicBezTo>
                  <a:lnTo>
                    <a:pt x="21967" y="815086"/>
                  </a:lnTo>
                  <a:cubicBezTo>
                    <a:pt x="9835" y="815086"/>
                    <a:pt x="0" y="805251"/>
                    <a:pt x="0" y="793119"/>
                  </a:cubicBezTo>
                  <a:lnTo>
                    <a:pt x="0" y="21967"/>
                  </a:lnTo>
                  <a:cubicBezTo>
                    <a:pt x="0" y="9835"/>
                    <a:pt x="9835" y="0"/>
                    <a:pt x="21967" y="0"/>
                  </a:cubicBezTo>
                  <a:close/>
                </a:path>
              </a:pathLst>
            </a:custGeom>
            <a:blipFill>
              <a:blip r:embed="rId10"/>
              <a:stretch>
                <a:fillRect l="-6015" r="-6015"/>
              </a:stretch>
            </a:blipFill>
          </p:spPr>
          <p:txBody>
            <a:bodyPr/>
            <a:lstStyle/>
            <a:p>
              <a:endParaRPr lang="en-GB"/>
            </a:p>
          </p:txBody>
        </p:sp>
      </p:grpSp>
      <p:grpSp>
        <p:nvGrpSpPr>
          <p:cNvPr id="13" name="Group 13"/>
          <p:cNvGrpSpPr/>
          <p:nvPr/>
        </p:nvGrpSpPr>
        <p:grpSpPr>
          <a:xfrm>
            <a:off x="9466429" y="1585891"/>
            <a:ext cx="7048631" cy="5261128"/>
            <a:chOff x="0" y="0"/>
            <a:chExt cx="1092017" cy="815086"/>
          </a:xfrm>
        </p:grpSpPr>
        <p:sp>
          <p:nvSpPr>
            <p:cNvPr id="14" name="Freeform 14"/>
            <p:cNvSpPr/>
            <p:nvPr/>
          </p:nvSpPr>
          <p:spPr>
            <a:xfrm>
              <a:off x="0" y="0"/>
              <a:ext cx="1092017" cy="815086"/>
            </a:xfrm>
            <a:custGeom>
              <a:avLst/>
              <a:gdLst/>
              <a:ahLst/>
              <a:cxnLst/>
              <a:rect l="l" t="t" r="r" b="b"/>
              <a:pathLst>
                <a:path w="1092017" h="815086">
                  <a:moveTo>
                    <a:pt x="21967" y="0"/>
                  </a:moveTo>
                  <a:lnTo>
                    <a:pt x="1070050" y="0"/>
                  </a:lnTo>
                  <a:cubicBezTo>
                    <a:pt x="1082182" y="0"/>
                    <a:pt x="1092017" y="9835"/>
                    <a:pt x="1092017" y="21967"/>
                  </a:cubicBezTo>
                  <a:lnTo>
                    <a:pt x="1092017" y="793119"/>
                  </a:lnTo>
                  <a:cubicBezTo>
                    <a:pt x="1092017" y="805251"/>
                    <a:pt x="1082182" y="815086"/>
                    <a:pt x="1070050" y="815086"/>
                  </a:cubicBezTo>
                  <a:lnTo>
                    <a:pt x="21967" y="815086"/>
                  </a:lnTo>
                  <a:cubicBezTo>
                    <a:pt x="9835" y="815086"/>
                    <a:pt x="0" y="805251"/>
                    <a:pt x="0" y="793119"/>
                  </a:cubicBezTo>
                  <a:lnTo>
                    <a:pt x="0" y="21967"/>
                  </a:lnTo>
                  <a:cubicBezTo>
                    <a:pt x="0" y="9835"/>
                    <a:pt x="9835" y="0"/>
                    <a:pt x="21967" y="0"/>
                  </a:cubicBezTo>
                  <a:close/>
                </a:path>
              </a:pathLst>
            </a:custGeom>
            <a:blipFill>
              <a:blip r:embed="rId11"/>
              <a:stretch>
                <a:fillRect l="-6015" r="-6015"/>
              </a:stretch>
            </a:blipFill>
          </p:spPr>
          <p:txBody>
            <a:bodyPr/>
            <a:lstStyle/>
            <a:p>
              <a:endParaRPr lang="en-GB"/>
            </a:p>
          </p:txBody>
        </p:sp>
      </p:grpSp>
      <p:sp>
        <p:nvSpPr>
          <p:cNvPr id="16" name="TextBox 16"/>
          <p:cNvSpPr txBox="1"/>
          <p:nvPr/>
        </p:nvSpPr>
        <p:spPr>
          <a:xfrm>
            <a:off x="6420047" y="237363"/>
            <a:ext cx="10095014" cy="791337"/>
          </a:xfrm>
          <a:prstGeom prst="rect">
            <a:avLst/>
          </a:prstGeom>
        </p:spPr>
        <p:txBody>
          <a:bodyPr lIns="0" tIns="0" rIns="0" bIns="0" rtlCol="0" anchor="t">
            <a:spAutoFit/>
          </a:bodyPr>
          <a:lstStyle/>
          <a:p>
            <a:pPr algn="ctr">
              <a:lnSpc>
                <a:spcPts val="5904"/>
              </a:lnSpc>
            </a:pPr>
            <a:r>
              <a:rPr lang="en-US" sz="4800" b="1" spc="-67">
                <a:solidFill>
                  <a:srgbClr val="615585"/>
                </a:solidFill>
                <a:latin typeface="Poppins Semi-Bold"/>
                <a:ea typeface="Poppins Semi-Bold"/>
                <a:cs typeface="Poppins Semi-Bold"/>
                <a:sym typeface="Poppins Semi-Bold"/>
              </a:rPr>
              <a:t>Evaluation of Care and Support</a:t>
            </a:r>
          </a:p>
        </p:txBody>
      </p:sp>
      <p:sp>
        <p:nvSpPr>
          <p:cNvPr id="17" name="TextBox 17"/>
          <p:cNvSpPr txBox="1"/>
          <p:nvPr/>
        </p:nvSpPr>
        <p:spPr>
          <a:xfrm>
            <a:off x="1488426" y="7090444"/>
            <a:ext cx="7285103" cy="2556469"/>
          </a:xfrm>
          <a:prstGeom prst="rect">
            <a:avLst/>
          </a:prstGeom>
        </p:spPr>
        <p:txBody>
          <a:bodyPr lIns="0" tIns="0" rIns="0" bIns="0" rtlCol="0" anchor="t">
            <a:spAutoFit/>
          </a:bodyPr>
          <a:lstStyle/>
          <a:p>
            <a:pPr algn="l">
              <a:lnSpc>
                <a:spcPts val="2460"/>
              </a:lnSpc>
              <a:spcBef>
                <a:spcPct val="0"/>
              </a:spcBef>
            </a:pPr>
            <a:r>
              <a:rPr lang="en-US" sz="2000" spc="-28" dirty="0">
                <a:solidFill>
                  <a:srgbClr val="615585"/>
                </a:solidFill>
                <a:latin typeface="Poppins"/>
                <a:ea typeface="Poppins"/>
                <a:cs typeface="Poppins"/>
                <a:sym typeface="Poppins"/>
              </a:rPr>
              <a:t>Residential care homes provide round-the-clock supporting the older adults who need help like daily tasks or have complex health needs. </a:t>
            </a:r>
          </a:p>
          <a:p>
            <a:pPr algn="l">
              <a:lnSpc>
                <a:spcPts val="2460"/>
              </a:lnSpc>
              <a:spcBef>
                <a:spcPct val="0"/>
              </a:spcBef>
            </a:pPr>
            <a:endParaRPr lang="en-US" sz="2000" spc="-28" dirty="0">
              <a:solidFill>
                <a:srgbClr val="615585"/>
              </a:solidFill>
              <a:latin typeface="Poppins"/>
              <a:ea typeface="Poppins"/>
              <a:cs typeface="Poppins"/>
              <a:sym typeface="Poppins"/>
            </a:endParaRPr>
          </a:p>
          <a:p>
            <a:pPr algn="l">
              <a:lnSpc>
                <a:spcPts val="2460"/>
              </a:lnSpc>
              <a:spcBef>
                <a:spcPct val="0"/>
              </a:spcBef>
            </a:pPr>
            <a:r>
              <a:rPr lang="en-US" sz="2000" spc="-28" dirty="0">
                <a:solidFill>
                  <a:srgbClr val="615585"/>
                </a:solidFill>
                <a:latin typeface="Poppins"/>
                <a:ea typeface="Poppins"/>
                <a:cs typeface="Poppins"/>
                <a:sym typeface="Poppins"/>
              </a:rPr>
              <a:t>Residential homes  offer safety and professional care but can be expensive and may limit personal freedom. Quality can also vary upon depending on location and provider (Age UK, 2025).</a:t>
            </a:r>
          </a:p>
        </p:txBody>
      </p:sp>
      <p:sp>
        <p:nvSpPr>
          <p:cNvPr id="18" name="TextBox 18"/>
          <p:cNvSpPr txBox="1"/>
          <p:nvPr/>
        </p:nvSpPr>
        <p:spPr>
          <a:xfrm>
            <a:off x="9564104" y="7090444"/>
            <a:ext cx="7048631" cy="2556469"/>
          </a:xfrm>
          <a:prstGeom prst="rect">
            <a:avLst/>
          </a:prstGeom>
        </p:spPr>
        <p:txBody>
          <a:bodyPr lIns="0" tIns="0" rIns="0" bIns="0" rtlCol="0" anchor="t">
            <a:spAutoFit/>
          </a:bodyPr>
          <a:lstStyle/>
          <a:p>
            <a:pPr algn="l">
              <a:lnSpc>
                <a:spcPts val="2460"/>
              </a:lnSpc>
              <a:spcBef>
                <a:spcPct val="0"/>
              </a:spcBef>
            </a:pPr>
            <a:r>
              <a:rPr lang="en-US" sz="2000" spc="-28" dirty="0">
                <a:solidFill>
                  <a:srgbClr val="615585"/>
                </a:solidFill>
                <a:latin typeface="Poppins"/>
                <a:ea typeface="Poppins"/>
                <a:cs typeface="Poppins"/>
                <a:sym typeface="Poppins"/>
              </a:rPr>
              <a:t>Day centers are community-based setting where older people can take part in activities, enjoy meals, and meet others. </a:t>
            </a:r>
          </a:p>
          <a:p>
            <a:pPr algn="l">
              <a:lnSpc>
                <a:spcPts val="2460"/>
              </a:lnSpc>
              <a:spcBef>
                <a:spcPct val="0"/>
              </a:spcBef>
            </a:pPr>
            <a:endParaRPr lang="en-US" sz="2000" spc="-28" dirty="0">
              <a:solidFill>
                <a:srgbClr val="615585"/>
              </a:solidFill>
              <a:latin typeface="Poppins"/>
              <a:ea typeface="Poppins"/>
              <a:cs typeface="Poppins"/>
              <a:sym typeface="Poppins"/>
            </a:endParaRPr>
          </a:p>
          <a:p>
            <a:pPr algn="l">
              <a:lnSpc>
                <a:spcPts val="2460"/>
              </a:lnSpc>
              <a:spcBef>
                <a:spcPct val="0"/>
              </a:spcBef>
            </a:pPr>
            <a:r>
              <a:rPr lang="en-US" sz="2000" spc="-28" dirty="0">
                <a:solidFill>
                  <a:srgbClr val="615585"/>
                </a:solidFill>
                <a:latin typeface="Poppins"/>
                <a:ea typeface="Poppins"/>
                <a:cs typeface="Poppins"/>
                <a:sym typeface="Poppins"/>
              </a:rPr>
              <a:t>The day centers help within reducing loneliness and support carers to hand, but many face funding cuts and transport issues that make them harder to access (Centre for Ageing Better, 2025).</a:t>
            </a:r>
          </a:p>
        </p:txBody>
      </p:sp>
      <p:sp>
        <p:nvSpPr>
          <p:cNvPr id="10" name="TextBox 10">
            <a:extLst>
              <a:ext uri="{FF2B5EF4-FFF2-40B4-BE49-F238E27FC236}">
                <a16:creationId xmlns:a16="http://schemas.microsoft.com/office/drawing/2014/main" id="{B56B6919-D4D8-EC90-544E-0597BB0E1CE4}"/>
              </a:ext>
            </a:extLst>
          </p:cNvPr>
          <p:cNvSpPr txBox="1"/>
          <p:nvPr/>
        </p:nvSpPr>
        <p:spPr>
          <a:xfrm>
            <a:off x="17297400" y="9486900"/>
            <a:ext cx="814511" cy="471827"/>
          </a:xfrm>
          <a:prstGeom prst="rect">
            <a:avLst/>
          </a:prstGeom>
        </p:spPr>
        <p:txBody>
          <a:bodyPr lIns="0" tIns="0" rIns="0" bIns="0" rtlCol="0" anchor="t">
            <a:spAutoFit/>
          </a:bodyPr>
          <a:lstStyle/>
          <a:p>
            <a:pPr algn="ctr">
              <a:lnSpc>
                <a:spcPts val="3919"/>
              </a:lnSpc>
            </a:pPr>
            <a:r>
              <a:rPr lang="en-US" sz="2799" b="1" dirty="0">
                <a:solidFill>
                  <a:srgbClr val="FFFFFF"/>
                </a:solidFill>
                <a:latin typeface="Montserrat Medium"/>
                <a:ea typeface="Montserrat Medium"/>
                <a:cs typeface="Montserrat Medium"/>
                <a:sym typeface="Montserrat Medium"/>
              </a:rPr>
              <a:t>6</a:t>
            </a:r>
          </a:p>
        </p:txBody>
      </p:sp>
      <p:pic>
        <p:nvPicPr>
          <p:cNvPr id="60" name="Audio 59">
            <a:hlinkClick r:id="" action="ppaction://media"/>
            <a:extLst>
              <a:ext uri="{FF2B5EF4-FFF2-40B4-BE49-F238E27FC236}">
                <a16:creationId xmlns:a16="http://schemas.microsoft.com/office/drawing/2014/main" id="{FA930ECF-1C5E-A939-CD7A-34A79F6DC8E6}"/>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495"/>
    </mc:Choice>
    <mc:Fallback>
      <p:transition spd="slow" advTm="63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AA95D0">
                <a:alpha val="100000"/>
              </a:srgbClr>
            </a:gs>
            <a:gs pos="100000">
              <a:srgbClr val="61558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271678" y="7119019"/>
            <a:ext cx="18817070" cy="337661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4">
              <a:alphaModFix amt="15000"/>
              <a:extLst>
                <a:ext uri="{96DAC541-7B7A-43D3-8B79-37D633B846F1}">
                  <asvg:svgBlip xmlns:asvg="http://schemas.microsoft.com/office/drawing/2016/SVG/main" r:embed="rId5"/>
                </a:ext>
              </a:extLst>
            </a:blip>
            <a:stretch>
              <a:fillRect l="-14951" r="-15027" b="-360943"/>
            </a:stretch>
          </a:blipFill>
        </p:spPr>
        <p:txBody>
          <a:bodyPr/>
          <a:lstStyle/>
          <a:p>
            <a:endParaRPr lang="en-GB"/>
          </a:p>
        </p:txBody>
      </p:sp>
      <p:grpSp>
        <p:nvGrpSpPr>
          <p:cNvPr id="3" name="Group 3"/>
          <p:cNvGrpSpPr/>
          <p:nvPr/>
        </p:nvGrpSpPr>
        <p:grpSpPr>
          <a:xfrm rot="2700000">
            <a:off x="11943686" y="2913986"/>
            <a:ext cx="5255802" cy="5255802"/>
            <a:chOff x="0" y="0"/>
            <a:chExt cx="812800" cy="812800"/>
          </a:xfrm>
        </p:grpSpPr>
        <p:sp>
          <p:nvSpPr>
            <p:cNvPr id="4" name="Freeform 4"/>
            <p:cNvSpPr/>
            <p:nvPr/>
          </p:nvSpPr>
          <p:spPr>
            <a:xfrm rot="-2700000">
              <a:off x="-131030" y="-131030"/>
              <a:ext cx="1074859" cy="1074859"/>
            </a:xfrm>
            <a:custGeom>
              <a:avLst/>
              <a:gdLst/>
              <a:ahLst/>
              <a:cxnLst/>
              <a:rect l="l" t="t" r="r" b="b"/>
              <a:pathLst>
                <a:path w="1074859" h="1074859">
                  <a:moveTo>
                    <a:pt x="620757" y="46020"/>
                  </a:moveTo>
                  <a:lnTo>
                    <a:pt x="1028840" y="454103"/>
                  </a:lnTo>
                  <a:cubicBezTo>
                    <a:pt x="1074860" y="500123"/>
                    <a:pt x="1074860" y="574737"/>
                    <a:pt x="1028840" y="620757"/>
                  </a:cubicBezTo>
                  <a:lnTo>
                    <a:pt x="620757" y="1028840"/>
                  </a:lnTo>
                  <a:cubicBezTo>
                    <a:pt x="574737" y="1074860"/>
                    <a:pt x="500123" y="1074860"/>
                    <a:pt x="454103" y="1028840"/>
                  </a:cubicBezTo>
                  <a:lnTo>
                    <a:pt x="46020" y="620757"/>
                  </a:lnTo>
                  <a:cubicBezTo>
                    <a:pt x="0" y="574737"/>
                    <a:pt x="0" y="500123"/>
                    <a:pt x="46020" y="454103"/>
                  </a:cubicBezTo>
                  <a:lnTo>
                    <a:pt x="454103" y="46020"/>
                  </a:lnTo>
                  <a:cubicBezTo>
                    <a:pt x="500123" y="0"/>
                    <a:pt x="574737" y="0"/>
                    <a:pt x="620757" y="46020"/>
                  </a:cubicBezTo>
                  <a:close/>
                </a:path>
              </a:pathLst>
            </a:custGeom>
            <a:blipFill>
              <a:blip r:embed="rId6"/>
              <a:stretch>
                <a:fillRect l="-13995" t="-4640" r="-49721" b="-4640"/>
              </a:stretch>
            </a:blipFill>
          </p:spPr>
          <p:txBody>
            <a:bodyPr/>
            <a:lstStyle/>
            <a:p>
              <a:endParaRPr lang="en-GB"/>
            </a:p>
          </p:txBody>
        </p:sp>
      </p:grpSp>
      <p:sp>
        <p:nvSpPr>
          <p:cNvPr id="5" name="Freeform 5"/>
          <p:cNvSpPr/>
          <p:nvPr/>
        </p:nvSpPr>
        <p:spPr>
          <a:xfrm rot="5400000">
            <a:off x="0" y="0"/>
            <a:ext cx="3943087" cy="3943087"/>
          </a:xfrm>
          <a:custGeom>
            <a:avLst/>
            <a:gdLst/>
            <a:ahLst/>
            <a:cxnLst/>
            <a:rect l="l" t="t" r="r" b="b"/>
            <a:pathLst>
              <a:path w="3943087" h="3943087">
                <a:moveTo>
                  <a:pt x="0" y="0"/>
                </a:moveTo>
                <a:lnTo>
                  <a:pt x="3943087" y="0"/>
                </a:lnTo>
                <a:lnTo>
                  <a:pt x="3943087" y="3943087"/>
                </a:lnTo>
                <a:lnTo>
                  <a:pt x="0" y="39430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TextBox 6"/>
          <p:cNvSpPr txBox="1"/>
          <p:nvPr/>
        </p:nvSpPr>
        <p:spPr>
          <a:xfrm>
            <a:off x="17098405" y="9484349"/>
            <a:ext cx="814511" cy="471827"/>
          </a:xfrm>
          <a:prstGeom prst="rect">
            <a:avLst/>
          </a:prstGeom>
        </p:spPr>
        <p:txBody>
          <a:bodyPr lIns="0" tIns="0" rIns="0" bIns="0" rtlCol="0" anchor="t">
            <a:spAutoFit/>
          </a:bodyPr>
          <a:lstStyle/>
          <a:p>
            <a:pPr algn="ctr">
              <a:lnSpc>
                <a:spcPts val="3919"/>
              </a:lnSpc>
            </a:pPr>
            <a:r>
              <a:rPr lang="en-US" sz="2799" b="1" dirty="0">
                <a:solidFill>
                  <a:srgbClr val="FFFFFF"/>
                </a:solidFill>
                <a:latin typeface="Montserrat Medium"/>
                <a:ea typeface="Montserrat Medium"/>
                <a:cs typeface="Montserrat Medium"/>
                <a:sym typeface="Montserrat Medium"/>
              </a:rPr>
              <a:t>7</a:t>
            </a:r>
          </a:p>
        </p:txBody>
      </p:sp>
      <p:sp>
        <p:nvSpPr>
          <p:cNvPr id="7" name="TextBox 7"/>
          <p:cNvSpPr txBox="1"/>
          <p:nvPr/>
        </p:nvSpPr>
        <p:spPr>
          <a:xfrm>
            <a:off x="1157023" y="4539507"/>
            <a:ext cx="9238083" cy="3090270"/>
          </a:xfrm>
          <a:prstGeom prst="rect">
            <a:avLst/>
          </a:prstGeom>
        </p:spPr>
        <p:txBody>
          <a:bodyPr lIns="0" tIns="0" rIns="0" bIns="0" rtlCol="0" anchor="t">
            <a:spAutoFit/>
          </a:bodyPr>
          <a:lstStyle/>
          <a:p>
            <a:pPr algn="ctr">
              <a:lnSpc>
                <a:spcPts val="2239"/>
              </a:lnSpc>
            </a:pPr>
            <a:r>
              <a:rPr lang="en-US" sz="1599" dirty="0">
                <a:solidFill>
                  <a:srgbClr val="FFFFFF"/>
                </a:solidFill>
                <a:latin typeface="Poppins"/>
                <a:ea typeface="Poppins"/>
                <a:cs typeface="Poppins"/>
                <a:sym typeface="Poppins"/>
              </a:rPr>
              <a:t>Although care services are essential for supporting older people, they face growing challenges such as Staff shortages, rising demand, and unequal access across regions make it difficult to deliver consistent, high-quality care (Age UK, 2025).  Within response, government initiatives such as the £711 million Disabled Facilities Grant are aiming to improve home environments and reduce reliance on residential care (GOV.UK, 2025).</a:t>
            </a:r>
          </a:p>
          <a:p>
            <a:pPr algn="ctr">
              <a:lnSpc>
                <a:spcPts val="2239"/>
              </a:lnSpc>
            </a:pPr>
            <a:endParaRPr lang="en-US" sz="1599" dirty="0">
              <a:solidFill>
                <a:srgbClr val="FFFFFF"/>
              </a:solidFill>
              <a:latin typeface="Poppins"/>
              <a:ea typeface="Poppins"/>
              <a:cs typeface="Poppins"/>
              <a:sym typeface="Poppins"/>
            </a:endParaRPr>
          </a:p>
          <a:p>
            <a:pPr algn="ctr">
              <a:lnSpc>
                <a:spcPts val="2239"/>
              </a:lnSpc>
            </a:pPr>
            <a:r>
              <a:rPr lang="en-US" sz="1599" dirty="0">
                <a:solidFill>
                  <a:srgbClr val="FFFFFF"/>
                </a:solidFill>
                <a:latin typeface="Poppins"/>
                <a:ea typeface="Poppins"/>
                <a:cs typeface="Poppins"/>
                <a:sym typeface="Poppins"/>
              </a:rPr>
              <a:t>To truly support older adults, care must go beyond physical needs. Theories like Maslow’s Hierarchy of Needs and Person-</a:t>
            </a:r>
            <a:r>
              <a:rPr lang="en-US" sz="1599" dirty="0" err="1">
                <a:solidFill>
                  <a:srgbClr val="FFFFFF"/>
                </a:solidFill>
                <a:latin typeface="Poppins"/>
                <a:ea typeface="Poppins"/>
                <a:cs typeface="Poppins"/>
                <a:sym typeface="Poppins"/>
              </a:rPr>
              <a:t>centred</a:t>
            </a:r>
            <a:r>
              <a:rPr lang="en-US" sz="1599" dirty="0">
                <a:solidFill>
                  <a:srgbClr val="FFFFFF"/>
                </a:solidFill>
                <a:latin typeface="Poppins"/>
                <a:ea typeface="Poppins"/>
                <a:cs typeface="Poppins"/>
                <a:sym typeface="Poppins"/>
              </a:rPr>
              <a:t> Care emphasise the importance of emotional wellbeing, autonomy, and dignity in helping individuals maintain independence and a good quality of life (Centre for Ageing Better, 2025).</a:t>
            </a:r>
          </a:p>
          <a:p>
            <a:pPr algn="just">
              <a:lnSpc>
                <a:spcPts val="2239"/>
              </a:lnSpc>
            </a:pPr>
            <a:endParaRPr lang="en-US" sz="1599" dirty="0">
              <a:solidFill>
                <a:srgbClr val="FFFFFF"/>
              </a:solidFill>
              <a:latin typeface="Poppins"/>
              <a:ea typeface="Poppins"/>
              <a:cs typeface="Poppins"/>
              <a:sym typeface="Poppins"/>
            </a:endParaRPr>
          </a:p>
        </p:txBody>
      </p:sp>
      <p:sp>
        <p:nvSpPr>
          <p:cNvPr id="8" name="Freeform 8"/>
          <p:cNvSpPr/>
          <p:nvPr/>
        </p:nvSpPr>
        <p:spPr>
          <a:xfrm rot="-1090132">
            <a:off x="4884504" y="362729"/>
            <a:ext cx="2905510" cy="2957714"/>
          </a:xfrm>
          <a:custGeom>
            <a:avLst/>
            <a:gdLst/>
            <a:ahLst/>
            <a:cxnLst/>
            <a:rect l="l" t="t" r="r" b="b"/>
            <a:pathLst>
              <a:path w="3905319" h="4114800">
                <a:moveTo>
                  <a:pt x="0" y="0"/>
                </a:moveTo>
                <a:lnTo>
                  <a:pt x="3905319" y="0"/>
                </a:lnTo>
                <a:lnTo>
                  <a:pt x="3905319" y="4114800"/>
                </a:lnTo>
                <a:lnTo>
                  <a:pt x="0" y="4114800"/>
                </a:lnTo>
                <a:lnTo>
                  <a:pt x="0" y="0"/>
                </a:lnTo>
                <a:close/>
              </a:path>
            </a:pathLst>
          </a:custGeom>
          <a:blipFill>
            <a:blip r:embed="rId9">
              <a:alphaModFix amt="1999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TextBox 9"/>
          <p:cNvSpPr txBox="1"/>
          <p:nvPr/>
        </p:nvSpPr>
        <p:spPr>
          <a:xfrm>
            <a:off x="728558" y="3514081"/>
            <a:ext cx="10095014" cy="739818"/>
          </a:xfrm>
          <a:prstGeom prst="rect">
            <a:avLst/>
          </a:prstGeom>
        </p:spPr>
        <p:txBody>
          <a:bodyPr lIns="0" tIns="0" rIns="0" bIns="0" rtlCol="0" anchor="t">
            <a:spAutoFit/>
          </a:bodyPr>
          <a:lstStyle/>
          <a:p>
            <a:pPr algn="ctr">
              <a:lnSpc>
                <a:spcPts val="5904"/>
              </a:lnSpc>
            </a:pPr>
            <a:r>
              <a:rPr lang="en-US" sz="4800" b="1" spc="-67" dirty="0">
                <a:solidFill>
                  <a:srgbClr val="615585"/>
                </a:solidFill>
                <a:latin typeface="Poppins Semi-Bold"/>
                <a:ea typeface="Poppins Semi-Bold"/>
                <a:cs typeface="Poppins Semi-Bold"/>
                <a:sym typeface="Poppins Semi-Bold"/>
              </a:rPr>
              <a:t>Challenges of Care and Support</a:t>
            </a:r>
          </a:p>
        </p:txBody>
      </p:sp>
      <p:pic>
        <p:nvPicPr>
          <p:cNvPr id="29" name="Audio 28">
            <a:hlinkClick r:id="" action="ppaction://media"/>
            <a:extLst>
              <a:ext uri="{FF2B5EF4-FFF2-40B4-BE49-F238E27FC236}">
                <a16:creationId xmlns:a16="http://schemas.microsoft.com/office/drawing/2014/main" id="{04EDE1B8-DA05-30D8-0E5E-DC3AD345E3C1}"/>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639"/>
    </mc:Choice>
    <mc:Fallback>
      <p:transition spd="slow" advTm="68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AA95D0">
                <a:alpha val="100000"/>
              </a:srgbClr>
            </a:gs>
            <a:gs pos="100000">
              <a:srgbClr val="61558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14377" y="9486900"/>
            <a:ext cx="18817070" cy="337661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4">
              <a:alphaModFix amt="15000"/>
              <a:extLst>
                <a:ext uri="{96DAC541-7B7A-43D3-8B79-37D633B846F1}">
                  <asvg:svgBlip xmlns:asvg="http://schemas.microsoft.com/office/drawing/2016/SVG/main" r:embed="rId5"/>
                </a:ext>
              </a:extLst>
            </a:blip>
            <a:stretch>
              <a:fillRect l="-14951" r="-15027" b="-360943"/>
            </a:stretch>
          </a:blipFill>
        </p:spPr>
        <p:txBody>
          <a:bodyPr/>
          <a:lstStyle/>
          <a:p>
            <a:endParaRPr lang="en-GB"/>
          </a:p>
        </p:txBody>
      </p:sp>
      <p:grpSp>
        <p:nvGrpSpPr>
          <p:cNvPr id="3" name="Group 3"/>
          <p:cNvGrpSpPr/>
          <p:nvPr/>
        </p:nvGrpSpPr>
        <p:grpSpPr>
          <a:xfrm>
            <a:off x="-3618990" y="-134"/>
            <a:ext cx="11391276" cy="10287000"/>
            <a:chOff x="0" y="0"/>
            <a:chExt cx="1764807" cy="1593725"/>
          </a:xfrm>
        </p:grpSpPr>
        <p:sp>
          <p:nvSpPr>
            <p:cNvPr id="4" name="Freeform 4"/>
            <p:cNvSpPr/>
            <p:nvPr/>
          </p:nvSpPr>
          <p:spPr>
            <a:xfrm>
              <a:off x="0" y="0"/>
              <a:ext cx="1764807" cy="1593725"/>
            </a:xfrm>
            <a:custGeom>
              <a:avLst/>
              <a:gdLst/>
              <a:ahLst/>
              <a:cxnLst/>
              <a:rect l="l" t="t" r="r" b="b"/>
              <a:pathLst>
                <a:path w="1764807" h="1593725">
                  <a:moveTo>
                    <a:pt x="0" y="0"/>
                  </a:moveTo>
                  <a:lnTo>
                    <a:pt x="1764807" y="0"/>
                  </a:lnTo>
                  <a:lnTo>
                    <a:pt x="1764807" y="1593725"/>
                  </a:lnTo>
                  <a:lnTo>
                    <a:pt x="0" y="1593725"/>
                  </a:lnTo>
                  <a:close/>
                </a:path>
              </a:pathLst>
            </a:custGeom>
            <a:blipFill>
              <a:blip r:embed="rId6"/>
              <a:stretch>
                <a:fillRect l="-16769" r="-16769"/>
              </a:stretch>
            </a:blipFill>
          </p:spPr>
          <p:txBody>
            <a:bodyPr/>
            <a:lstStyle/>
            <a:p>
              <a:endParaRPr lang="en-GB"/>
            </a:p>
          </p:txBody>
        </p:sp>
      </p:grpSp>
      <p:sp>
        <p:nvSpPr>
          <p:cNvPr id="6" name="TextBox 6"/>
          <p:cNvSpPr txBox="1"/>
          <p:nvPr/>
        </p:nvSpPr>
        <p:spPr>
          <a:xfrm>
            <a:off x="10344755" y="371169"/>
            <a:ext cx="6435728" cy="791337"/>
          </a:xfrm>
          <a:prstGeom prst="rect">
            <a:avLst/>
          </a:prstGeom>
        </p:spPr>
        <p:txBody>
          <a:bodyPr lIns="0" tIns="0" rIns="0" bIns="0" rtlCol="0" anchor="t">
            <a:spAutoFit/>
          </a:bodyPr>
          <a:lstStyle/>
          <a:p>
            <a:pPr algn="l">
              <a:lnSpc>
                <a:spcPts val="5904"/>
              </a:lnSpc>
            </a:pPr>
            <a:r>
              <a:rPr lang="en-US" sz="4800" b="1" spc="-67">
                <a:solidFill>
                  <a:srgbClr val="FFFFFF"/>
                </a:solidFill>
                <a:latin typeface="Poppins Semi-Bold"/>
                <a:ea typeface="Poppins Semi-Bold"/>
                <a:cs typeface="Poppins Semi-Bold"/>
                <a:sym typeface="Poppins Semi-Bold"/>
              </a:rPr>
              <a:t>Theories of Ageing</a:t>
            </a:r>
          </a:p>
        </p:txBody>
      </p:sp>
      <p:sp>
        <p:nvSpPr>
          <p:cNvPr id="7" name="TextBox 7"/>
          <p:cNvSpPr txBox="1"/>
          <p:nvPr/>
        </p:nvSpPr>
        <p:spPr>
          <a:xfrm>
            <a:off x="8229600" y="1409700"/>
            <a:ext cx="9816798" cy="9617185"/>
          </a:xfrm>
          <a:prstGeom prst="rect">
            <a:avLst/>
          </a:prstGeom>
        </p:spPr>
        <p:txBody>
          <a:bodyPr lIns="0" tIns="0" rIns="0" bIns="0" rtlCol="0" anchor="t">
            <a:spAutoFit/>
          </a:bodyPr>
          <a:lstStyle/>
          <a:p>
            <a:pPr algn="l">
              <a:lnSpc>
                <a:spcPts val="2379"/>
              </a:lnSpc>
            </a:pPr>
            <a:endParaRPr dirty="0">
              <a:solidFill>
                <a:schemeClr val="bg1"/>
              </a:solidFill>
              <a:latin typeface="Arial" panose="020B0604020202020204" pitchFamily="34" charset="0"/>
              <a:cs typeface="Arial" panose="020B0604020202020204" pitchFamily="34" charset="0"/>
            </a:endParaRPr>
          </a:p>
          <a:p>
            <a:pPr algn="l">
              <a:lnSpc>
                <a:spcPts val="2379"/>
              </a:lnSpc>
            </a:pPr>
            <a:r>
              <a:rPr lang="en-US" dirty="0">
                <a:solidFill>
                  <a:schemeClr val="bg1"/>
                </a:solidFill>
                <a:latin typeface="Arial" panose="020B0604020202020204" pitchFamily="34" charset="0"/>
                <a:ea typeface="Poppins"/>
                <a:cs typeface="Arial" panose="020B0604020202020204" pitchFamily="34" charset="0"/>
                <a:sym typeface="Poppins"/>
              </a:rPr>
              <a:t>Theories of ageing help us understand how and why people change as they grow older—not just physically, but socially and psychologically. The ideas offer insight into the experiences, behaviors, and care needs of older adults, which is especially useful in health and social care settings (Burbank, 1986).</a:t>
            </a:r>
          </a:p>
          <a:p>
            <a:pPr algn="l">
              <a:lnSpc>
                <a:spcPts val="2379"/>
              </a:lnSpc>
            </a:pPr>
            <a:endParaRPr lang="en-US" dirty="0">
              <a:solidFill>
                <a:schemeClr val="bg1"/>
              </a:solidFill>
              <a:latin typeface="Arial" panose="020B0604020202020204" pitchFamily="34" charset="0"/>
              <a:ea typeface="Poppins"/>
              <a:cs typeface="Arial" panose="020B0604020202020204" pitchFamily="34" charset="0"/>
              <a:sym typeface="Poppins"/>
            </a:endParaRPr>
          </a:p>
          <a:p>
            <a:r>
              <a:rPr lang="en-US" dirty="0">
                <a:solidFill>
                  <a:schemeClr val="bg1"/>
                </a:solidFill>
                <a:latin typeface="Arial" panose="020B0604020202020204" pitchFamily="34" charset="0"/>
                <a:ea typeface="Poppins"/>
                <a:cs typeface="Arial" panose="020B0604020202020204" pitchFamily="34" charset="0"/>
                <a:sym typeface="Poppins"/>
              </a:rPr>
              <a:t>🧠</a:t>
            </a:r>
            <a:r>
              <a:rPr lang="en-GB" b="1" dirty="0">
                <a:solidFill>
                  <a:schemeClr val="bg1"/>
                </a:solidFill>
                <a:latin typeface="Arial" panose="020B0604020202020204" pitchFamily="34" charset="0"/>
                <a:cs typeface="Arial" panose="020B0604020202020204" pitchFamily="34" charset="0"/>
              </a:rPr>
              <a:t>Disengagement Theory: </a:t>
            </a:r>
            <a:r>
              <a:rPr lang="en-GB" dirty="0">
                <a:solidFill>
                  <a:schemeClr val="bg1"/>
                </a:solidFill>
                <a:latin typeface="Arial" panose="020B0604020202020204" pitchFamily="34" charset="0"/>
                <a:cs typeface="Arial" panose="020B0604020202020204" pitchFamily="34" charset="0"/>
              </a:rPr>
              <a:t>Introduced by Cumming and Henry (1961) suggest that ageing involves a gradual withdrawal from social roles, helping individuals adjust to later life while making space for younger generations (Simply Psychology, 2023).</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 </a:t>
            </a:r>
            <a:r>
              <a:rPr lang="en-GB" b="1" dirty="0">
                <a:solidFill>
                  <a:schemeClr val="bg1"/>
                </a:solidFill>
                <a:latin typeface="Arial" panose="020B0604020202020204" pitchFamily="34" charset="0"/>
                <a:cs typeface="Arial" panose="020B0604020202020204" pitchFamily="34" charset="0"/>
              </a:rPr>
              <a:t>In care practice:</a:t>
            </a:r>
            <a:r>
              <a:rPr lang="en-GB" dirty="0">
                <a:solidFill>
                  <a:schemeClr val="bg1"/>
                </a:solidFill>
                <a:latin typeface="Arial" panose="020B0604020202020204" pitchFamily="34" charset="0"/>
                <a:cs typeface="Arial" panose="020B0604020202020204" pitchFamily="34" charset="0"/>
              </a:rPr>
              <a:t> Respect an older person’s choice to step back but ensure it doesn’t lead to isolation. Gentle encouragement can support emotional wellbeing.</a:t>
            </a:r>
          </a:p>
          <a:p>
            <a:endParaRPr lang="en-US" dirty="0">
              <a:solidFill>
                <a:schemeClr val="bg1"/>
              </a:solidFill>
              <a:latin typeface="Arial" panose="020B0604020202020204" pitchFamily="34" charset="0"/>
              <a:ea typeface="Poppins"/>
              <a:cs typeface="Arial" panose="020B0604020202020204" pitchFamily="34" charset="0"/>
              <a:sym typeface="Poppins"/>
            </a:endParaRPr>
          </a:p>
          <a:p>
            <a:r>
              <a:rPr lang="en-US" dirty="0">
                <a:solidFill>
                  <a:schemeClr val="bg1"/>
                </a:solidFill>
                <a:latin typeface="Arial" panose="020B0604020202020204" pitchFamily="34" charset="0"/>
                <a:ea typeface="Poppins"/>
                <a:cs typeface="Arial" panose="020B0604020202020204" pitchFamily="34" charset="0"/>
                <a:sym typeface="Poppins"/>
              </a:rPr>
              <a:t>🧠</a:t>
            </a:r>
            <a:r>
              <a:rPr lang="en-GB" b="1" dirty="0">
                <a:solidFill>
                  <a:schemeClr val="bg1"/>
                </a:solidFill>
                <a:latin typeface="Arial" panose="020B0604020202020204" pitchFamily="34" charset="0"/>
                <a:cs typeface="Arial" panose="020B0604020202020204" pitchFamily="34" charset="0"/>
              </a:rPr>
              <a:t>Activity Theory</a:t>
            </a:r>
            <a:r>
              <a:rPr lang="en-GB" dirty="0">
                <a:solidFill>
                  <a:schemeClr val="bg1"/>
                </a:solidFill>
                <a:latin typeface="Arial" panose="020B0604020202020204" pitchFamily="34" charset="0"/>
                <a:cs typeface="Arial" panose="020B0604020202020204" pitchFamily="34" charset="0"/>
              </a:rPr>
              <a:t> Havighurst (1961) suggests older adults feel more satisfied when they stay active and socially connected (DeLiema &amp; Bengtson, 2015).</a:t>
            </a:r>
          </a:p>
          <a:p>
            <a:endParaRPr lang="en-GB" dirty="0">
              <a:solidFill>
                <a:schemeClr val="bg1"/>
              </a:solidFill>
              <a:latin typeface="Arial" panose="020B0604020202020204" pitchFamily="34" charset="0"/>
              <a:cs typeface="Arial" panose="020B0604020202020204" pitchFamily="34" charset="0"/>
            </a:endParaRPr>
          </a:p>
          <a:p>
            <a:r>
              <a:rPr lang="en-GB" sz="1600" dirty="0">
                <a:solidFill>
                  <a:schemeClr val="bg1"/>
                </a:solidFill>
                <a:latin typeface="Arial" panose="020B0604020202020204" pitchFamily="34" charset="0"/>
                <a:cs typeface="Arial" panose="020B0604020202020204" pitchFamily="34" charset="0"/>
              </a:rPr>
              <a:t>🔗 </a:t>
            </a:r>
            <a:r>
              <a:rPr lang="en-GB" sz="1600" b="1" dirty="0">
                <a:solidFill>
                  <a:schemeClr val="bg1"/>
                </a:solidFill>
                <a:latin typeface="Arial" panose="020B0604020202020204" pitchFamily="34" charset="0"/>
                <a:cs typeface="Arial" panose="020B0604020202020204" pitchFamily="34" charset="0"/>
              </a:rPr>
              <a:t>In care practice:</a:t>
            </a:r>
            <a:r>
              <a:rPr lang="en-GB" sz="1600" dirty="0">
                <a:solidFill>
                  <a:schemeClr val="bg1"/>
                </a:solidFill>
                <a:latin typeface="Arial" panose="020B0604020202020204" pitchFamily="34" charset="0"/>
                <a:cs typeface="Arial" panose="020B0604020202020204" pitchFamily="34" charset="0"/>
              </a:rPr>
              <a:t> Encouraging hobbies and group activities supports wellbeing, reduces loneliness, and promotes independence.</a:t>
            </a:r>
          </a:p>
          <a:p>
            <a:endParaRPr lang="en-US" sz="1699" dirty="0">
              <a:solidFill>
                <a:schemeClr val="bg1"/>
              </a:solidFill>
              <a:latin typeface="Arial" panose="020B0604020202020204" pitchFamily="34" charset="0"/>
              <a:ea typeface="Poppins"/>
              <a:cs typeface="Arial" panose="020B0604020202020204" pitchFamily="34" charset="0"/>
              <a:sym typeface="Poppins"/>
            </a:endParaRPr>
          </a:p>
          <a:p>
            <a:r>
              <a:rPr lang="en-US" sz="1600" dirty="0">
                <a:solidFill>
                  <a:schemeClr val="bg1"/>
                </a:solidFill>
                <a:latin typeface="Arial" panose="020B0604020202020204" pitchFamily="34" charset="0"/>
                <a:ea typeface="Poppins"/>
                <a:cs typeface="Arial" panose="020B0604020202020204" pitchFamily="34" charset="0"/>
                <a:sym typeface="Poppins"/>
              </a:rPr>
              <a:t>🧠 Continuity Theory </a:t>
            </a:r>
            <a:r>
              <a:rPr lang="en-GB" sz="1600" dirty="0">
                <a:solidFill>
                  <a:schemeClr val="bg1"/>
                </a:solidFill>
                <a:latin typeface="Arial" panose="020B0604020202020204" pitchFamily="34" charset="0"/>
                <a:cs typeface="Arial" panose="020B0604020202020204" pitchFamily="34" charset="0"/>
              </a:rPr>
              <a:t>Atchley (1989) suggests that older adults seek to maintain familiar routines, relationships, and values to preserve identity and stability as they age (Burbank, 1986).</a:t>
            </a:r>
          </a:p>
          <a:p>
            <a:endParaRPr lang="en-GB" sz="1600" dirty="0">
              <a:solidFill>
                <a:schemeClr val="bg1"/>
              </a:solidFill>
              <a:latin typeface="Arial" panose="020B0604020202020204" pitchFamily="34" charset="0"/>
              <a:cs typeface="Arial" panose="020B0604020202020204" pitchFamily="34" charset="0"/>
            </a:endParaRPr>
          </a:p>
          <a:p>
            <a:r>
              <a:rPr lang="en-GB" sz="1600" dirty="0">
                <a:solidFill>
                  <a:schemeClr val="bg1"/>
                </a:solidFill>
                <a:latin typeface="Arial" panose="020B0604020202020204" pitchFamily="34" charset="0"/>
                <a:cs typeface="Arial" panose="020B0604020202020204" pitchFamily="34" charset="0"/>
              </a:rPr>
              <a:t>🔗 </a:t>
            </a:r>
            <a:r>
              <a:rPr lang="en-GB" sz="1600" b="1" dirty="0">
                <a:solidFill>
                  <a:schemeClr val="bg1"/>
                </a:solidFill>
                <a:latin typeface="Arial" panose="020B0604020202020204" pitchFamily="34" charset="0"/>
                <a:cs typeface="Arial" panose="020B0604020202020204" pitchFamily="34" charset="0"/>
              </a:rPr>
              <a:t>In care practice:</a:t>
            </a:r>
            <a:r>
              <a:rPr lang="en-GB" sz="1600" dirty="0">
                <a:solidFill>
                  <a:schemeClr val="bg1"/>
                </a:solidFill>
                <a:latin typeface="Arial" panose="020B0604020202020204" pitchFamily="34" charset="0"/>
                <a:cs typeface="Arial" panose="020B0604020202020204" pitchFamily="34" charset="0"/>
              </a:rPr>
              <a:t> Personalised care that reflects past lifestyles can enhance comfort, dignity, and emotional wellbeing.</a:t>
            </a:r>
          </a:p>
          <a:p>
            <a:pPr algn="l">
              <a:lnSpc>
                <a:spcPts val="2379"/>
              </a:lnSpc>
            </a:pPr>
            <a:endParaRPr lang="en-US" sz="1699" dirty="0">
              <a:solidFill>
                <a:schemeClr val="bg1"/>
              </a:solidFill>
              <a:latin typeface="Arial" panose="020B0604020202020204" pitchFamily="34" charset="0"/>
              <a:ea typeface="Poppins"/>
              <a:cs typeface="Arial" panose="020B0604020202020204" pitchFamily="34" charset="0"/>
              <a:sym typeface="Poppins"/>
            </a:endParaRPr>
          </a:p>
          <a:p>
            <a:pPr>
              <a:lnSpc>
                <a:spcPts val="2379"/>
              </a:lnSpc>
            </a:pPr>
            <a:r>
              <a:rPr lang="en-GB" sz="1600" dirty="0">
                <a:solidFill>
                  <a:schemeClr val="bg1"/>
                </a:solidFill>
                <a:latin typeface="Arial" panose="020B0604020202020204" pitchFamily="34" charset="0"/>
                <a:cs typeface="Arial" panose="020B0604020202020204" pitchFamily="34" charset="0"/>
              </a:rPr>
              <a:t>Together, these theories highlight that ageing isn’t just about the passage of time—it’s about how people continue to live, connect, and adapt meaningfully throughout every stage of life.</a:t>
            </a:r>
            <a:endParaRPr lang="en-US" sz="1699" dirty="0">
              <a:solidFill>
                <a:schemeClr val="bg1"/>
              </a:solidFill>
              <a:latin typeface="Arial" panose="020B0604020202020204" pitchFamily="34" charset="0"/>
              <a:ea typeface="Poppins"/>
              <a:cs typeface="Arial" panose="020B0604020202020204" pitchFamily="34" charset="0"/>
              <a:sym typeface="Poppins"/>
            </a:endParaRPr>
          </a:p>
          <a:p>
            <a:pPr algn="l">
              <a:lnSpc>
                <a:spcPts val="2379"/>
              </a:lnSpc>
            </a:pPr>
            <a:endParaRPr lang="en-US" sz="1699" dirty="0">
              <a:solidFill>
                <a:srgbClr val="FFFFFF"/>
              </a:solidFill>
              <a:latin typeface="Poppins"/>
              <a:ea typeface="Poppins"/>
              <a:cs typeface="Poppins"/>
              <a:sym typeface="Poppins"/>
            </a:endParaRPr>
          </a:p>
          <a:p>
            <a:pPr algn="l">
              <a:lnSpc>
                <a:spcPts val="2379"/>
              </a:lnSpc>
            </a:pPr>
            <a:endParaRPr lang="en-US" sz="1699" dirty="0">
              <a:solidFill>
                <a:srgbClr val="FFFFFF"/>
              </a:solidFill>
              <a:latin typeface="Poppins"/>
              <a:ea typeface="Poppins"/>
              <a:cs typeface="Poppins"/>
              <a:sym typeface="Poppins"/>
            </a:endParaRPr>
          </a:p>
          <a:p>
            <a:pPr algn="l">
              <a:lnSpc>
                <a:spcPts val="2379"/>
              </a:lnSpc>
            </a:pPr>
            <a:endParaRPr lang="en-US" sz="1699" dirty="0">
              <a:solidFill>
                <a:srgbClr val="FFFFFF"/>
              </a:solidFill>
              <a:latin typeface="Poppins"/>
              <a:ea typeface="Poppins"/>
              <a:cs typeface="Poppins"/>
              <a:sym typeface="Poppins"/>
            </a:endParaRPr>
          </a:p>
          <a:p>
            <a:pPr algn="l">
              <a:lnSpc>
                <a:spcPts val="2379"/>
              </a:lnSpc>
            </a:pPr>
            <a:endParaRPr lang="en-US" sz="1699" dirty="0">
              <a:solidFill>
                <a:srgbClr val="FFFFFF"/>
              </a:solidFill>
              <a:latin typeface="Poppins"/>
              <a:ea typeface="Poppins"/>
              <a:cs typeface="Poppins"/>
              <a:sym typeface="Poppins"/>
            </a:endParaRPr>
          </a:p>
          <a:p>
            <a:pPr algn="l">
              <a:lnSpc>
                <a:spcPts val="2379"/>
              </a:lnSpc>
            </a:pPr>
            <a:endParaRPr lang="en-US" sz="1699" dirty="0">
              <a:solidFill>
                <a:srgbClr val="FFFFFF"/>
              </a:solidFill>
              <a:latin typeface="Poppins"/>
              <a:ea typeface="Poppins"/>
              <a:cs typeface="Poppins"/>
              <a:sym typeface="Poppins"/>
            </a:endParaRPr>
          </a:p>
          <a:p>
            <a:pPr algn="l">
              <a:lnSpc>
                <a:spcPts val="2379"/>
              </a:lnSpc>
            </a:pPr>
            <a:endParaRPr lang="en-US" sz="1699" dirty="0">
              <a:solidFill>
                <a:srgbClr val="FFFFFF"/>
              </a:solidFill>
              <a:latin typeface="Poppins"/>
              <a:ea typeface="Poppins"/>
              <a:cs typeface="Poppins"/>
              <a:sym typeface="Poppins"/>
            </a:endParaRPr>
          </a:p>
        </p:txBody>
      </p:sp>
      <p:sp>
        <p:nvSpPr>
          <p:cNvPr id="9" name="TextBox 10">
            <a:extLst>
              <a:ext uri="{FF2B5EF4-FFF2-40B4-BE49-F238E27FC236}">
                <a16:creationId xmlns:a16="http://schemas.microsoft.com/office/drawing/2014/main" id="{35CD5881-47C7-B758-E671-BE7DB65DCEA4}"/>
              </a:ext>
            </a:extLst>
          </p:cNvPr>
          <p:cNvSpPr txBox="1"/>
          <p:nvPr/>
        </p:nvSpPr>
        <p:spPr>
          <a:xfrm>
            <a:off x="17297400" y="9563100"/>
            <a:ext cx="814511" cy="471827"/>
          </a:xfrm>
          <a:prstGeom prst="rect">
            <a:avLst/>
          </a:prstGeom>
        </p:spPr>
        <p:txBody>
          <a:bodyPr lIns="0" tIns="0" rIns="0" bIns="0" rtlCol="0" anchor="t">
            <a:spAutoFit/>
          </a:bodyPr>
          <a:lstStyle/>
          <a:p>
            <a:pPr algn="ctr">
              <a:lnSpc>
                <a:spcPts val="3919"/>
              </a:lnSpc>
            </a:pPr>
            <a:r>
              <a:rPr lang="en-US" sz="2799" b="1" dirty="0">
                <a:solidFill>
                  <a:srgbClr val="FFFFFF"/>
                </a:solidFill>
                <a:latin typeface="Montserrat Medium"/>
                <a:ea typeface="Montserrat Medium"/>
                <a:cs typeface="Montserrat Medium"/>
                <a:sym typeface="Montserrat Medium"/>
              </a:rPr>
              <a:t>8</a:t>
            </a:r>
          </a:p>
        </p:txBody>
      </p:sp>
      <p:pic>
        <p:nvPicPr>
          <p:cNvPr id="55" name="Audio 54">
            <a:hlinkClick r:id="" action="ppaction://media"/>
            <a:extLst>
              <a:ext uri="{FF2B5EF4-FFF2-40B4-BE49-F238E27FC236}">
                <a16:creationId xmlns:a16="http://schemas.microsoft.com/office/drawing/2014/main" id="{43A25834-50EE-D0BD-E206-2AF60E3988C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8153"/>
    </mc:Choice>
    <mc:Fallback>
      <p:transition spd="slow" advTm="138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AA95D0">
                <a:alpha val="100000"/>
              </a:srgbClr>
            </a:gs>
            <a:gs pos="100000">
              <a:srgbClr val="615585">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rot="2700000">
            <a:off x="12075901" y="3319875"/>
            <a:ext cx="5146271" cy="5146271"/>
            <a:chOff x="0" y="0"/>
            <a:chExt cx="812800" cy="812800"/>
          </a:xfrm>
        </p:grpSpPr>
        <p:sp>
          <p:nvSpPr>
            <p:cNvPr id="3" name="Freeform 3"/>
            <p:cNvSpPr/>
            <p:nvPr/>
          </p:nvSpPr>
          <p:spPr>
            <a:xfrm rot="-2700000">
              <a:off x="-130236" y="-130236"/>
              <a:ext cx="1073271" cy="1073271"/>
            </a:xfrm>
            <a:custGeom>
              <a:avLst/>
              <a:gdLst/>
              <a:ahLst/>
              <a:cxnLst/>
              <a:rect l="l" t="t" r="r" b="b"/>
              <a:pathLst>
                <a:path w="1073271" h="1073271">
                  <a:moveTo>
                    <a:pt x="621736" y="47000"/>
                  </a:moveTo>
                  <a:lnTo>
                    <a:pt x="1026272" y="451536"/>
                  </a:lnTo>
                  <a:cubicBezTo>
                    <a:pt x="1073272" y="498535"/>
                    <a:pt x="1073272" y="574737"/>
                    <a:pt x="1026272" y="621736"/>
                  </a:cubicBezTo>
                  <a:lnTo>
                    <a:pt x="621736" y="1026272"/>
                  </a:lnTo>
                  <a:cubicBezTo>
                    <a:pt x="574737" y="1073272"/>
                    <a:pt x="498535" y="1073272"/>
                    <a:pt x="451536" y="1026272"/>
                  </a:cubicBezTo>
                  <a:lnTo>
                    <a:pt x="47000" y="621736"/>
                  </a:lnTo>
                  <a:cubicBezTo>
                    <a:pt x="0" y="574737"/>
                    <a:pt x="0" y="498535"/>
                    <a:pt x="47000" y="451536"/>
                  </a:cubicBezTo>
                  <a:lnTo>
                    <a:pt x="451536" y="47000"/>
                  </a:lnTo>
                  <a:cubicBezTo>
                    <a:pt x="498535" y="0"/>
                    <a:pt x="574737" y="0"/>
                    <a:pt x="621736" y="47000"/>
                  </a:cubicBezTo>
                  <a:close/>
                </a:path>
              </a:pathLst>
            </a:custGeom>
            <a:blipFill>
              <a:blip r:embed="rId4"/>
              <a:stretch>
                <a:fillRect l="-12739" t="-4748" r="-51301" b="-4748"/>
              </a:stretch>
            </a:blipFill>
          </p:spPr>
          <p:txBody>
            <a:bodyPr/>
            <a:lstStyle/>
            <a:p>
              <a:endParaRPr lang="en-GB"/>
            </a:p>
          </p:txBody>
        </p:sp>
      </p:grpSp>
      <p:sp>
        <p:nvSpPr>
          <p:cNvPr id="4" name="Freeform 4"/>
          <p:cNvSpPr/>
          <p:nvPr/>
        </p:nvSpPr>
        <p:spPr>
          <a:xfrm rot="5400000">
            <a:off x="0" y="0"/>
            <a:ext cx="3943087" cy="3943087"/>
          </a:xfrm>
          <a:custGeom>
            <a:avLst/>
            <a:gdLst/>
            <a:ahLst/>
            <a:cxnLst/>
            <a:rect l="l" t="t" r="r" b="b"/>
            <a:pathLst>
              <a:path w="3943087" h="3943087">
                <a:moveTo>
                  <a:pt x="0" y="0"/>
                </a:moveTo>
                <a:lnTo>
                  <a:pt x="3943087" y="0"/>
                </a:lnTo>
                <a:lnTo>
                  <a:pt x="3943087" y="3943087"/>
                </a:lnTo>
                <a:lnTo>
                  <a:pt x="0" y="394308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17098405" y="9484349"/>
            <a:ext cx="814511" cy="471827"/>
          </a:xfrm>
          <a:prstGeom prst="rect">
            <a:avLst/>
          </a:prstGeom>
        </p:spPr>
        <p:txBody>
          <a:bodyPr lIns="0" tIns="0" rIns="0" bIns="0" rtlCol="0" anchor="t">
            <a:spAutoFit/>
          </a:bodyPr>
          <a:lstStyle/>
          <a:p>
            <a:pPr algn="ctr">
              <a:lnSpc>
                <a:spcPts val="3919"/>
              </a:lnSpc>
            </a:pPr>
            <a:r>
              <a:rPr lang="en-US" sz="2799" b="1" dirty="0">
                <a:solidFill>
                  <a:srgbClr val="FFFFFF"/>
                </a:solidFill>
                <a:latin typeface="Montserrat Medium"/>
                <a:ea typeface="Montserrat Medium"/>
                <a:cs typeface="Montserrat Medium"/>
                <a:sym typeface="Montserrat Medium"/>
              </a:rPr>
              <a:t>10</a:t>
            </a:r>
          </a:p>
        </p:txBody>
      </p:sp>
      <p:sp>
        <p:nvSpPr>
          <p:cNvPr id="6" name="TextBox 6"/>
          <p:cNvSpPr txBox="1"/>
          <p:nvPr/>
        </p:nvSpPr>
        <p:spPr>
          <a:xfrm>
            <a:off x="3383216" y="997267"/>
            <a:ext cx="8874128" cy="791337"/>
          </a:xfrm>
          <a:prstGeom prst="rect">
            <a:avLst/>
          </a:prstGeom>
        </p:spPr>
        <p:txBody>
          <a:bodyPr lIns="0" tIns="0" rIns="0" bIns="0" rtlCol="0" anchor="t">
            <a:spAutoFit/>
          </a:bodyPr>
          <a:lstStyle/>
          <a:p>
            <a:pPr algn="l">
              <a:lnSpc>
                <a:spcPts val="5904"/>
              </a:lnSpc>
            </a:pPr>
            <a:r>
              <a:rPr lang="en-US" sz="4800" b="1" spc="-67">
                <a:solidFill>
                  <a:srgbClr val="FFFFFF"/>
                </a:solidFill>
                <a:latin typeface="Poppins Semi-Bold"/>
                <a:ea typeface="Poppins Semi-Bold"/>
                <a:cs typeface="Poppins Semi-Bold"/>
                <a:sym typeface="Poppins Semi-Bold"/>
              </a:rPr>
              <a:t>Policy and Legislation </a:t>
            </a:r>
          </a:p>
        </p:txBody>
      </p:sp>
      <p:sp>
        <p:nvSpPr>
          <p:cNvPr id="7" name="TextBox 7"/>
          <p:cNvSpPr txBox="1"/>
          <p:nvPr/>
        </p:nvSpPr>
        <p:spPr>
          <a:xfrm>
            <a:off x="1673672" y="2441829"/>
            <a:ext cx="11112343" cy="1020729"/>
          </a:xfrm>
          <a:prstGeom prst="rect">
            <a:avLst/>
          </a:prstGeom>
        </p:spPr>
        <p:txBody>
          <a:bodyPr lIns="0" tIns="0" rIns="0" bIns="0" rtlCol="0" anchor="t">
            <a:spAutoFit/>
          </a:bodyPr>
          <a:lstStyle/>
          <a:p>
            <a:pPr algn="just">
              <a:lnSpc>
                <a:spcPts val="2671"/>
              </a:lnSpc>
            </a:pPr>
            <a:r>
              <a:rPr lang="en-US" sz="2000" dirty="0">
                <a:solidFill>
                  <a:srgbClr val="FFFFFF"/>
                </a:solidFill>
                <a:latin typeface="Arial" panose="020B0604020202020204" pitchFamily="34" charset="0"/>
                <a:ea typeface="Poppins"/>
                <a:cs typeface="Arial" panose="020B0604020202020204" pitchFamily="34" charset="0"/>
                <a:sym typeface="Poppins"/>
              </a:rPr>
              <a:t>Within the UK, there are important laws and plans help shape how older people are cared for, making sure support is fair, personalised, and focused on wellbeing</a:t>
            </a:r>
            <a:r>
              <a:rPr lang="en-US" sz="1908" dirty="0">
                <a:solidFill>
                  <a:srgbClr val="FFFFFF"/>
                </a:solidFill>
                <a:latin typeface="Poppins"/>
                <a:ea typeface="Poppins"/>
                <a:cs typeface="Poppins"/>
                <a:sym typeface="Poppins"/>
              </a:rPr>
              <a:t>.</a:t>
            </a:r>
          </a:p>
          <a:p>
            <a:pPr algn="just">
              <a:lnSpc>
                <a:spcPts val="2671"/>
              </a:lnSpc>
            </a:pPr>
            <a:endParaRPr lang="en-US" sz="1908" dirty="0">
              <a:solidFill>
                <a:srgbClr val="FFFFFF"/>
              </a:solidFill>
              <a:latin typeface="Poppins"/>
              <a:ea typeface="Poppins"/>
              <a:cs typeface="Poppins"/>
              <a:sym typeface="Poppins"/>
            </a:endParaRPr>
          </a:p>
        </p:txBody>
      </p:sp>
      <p:sp>
        <p:nvSpPr>
          <p:cNvPr id="8" name="TextBox 8"/>
          <p:cNvSpPr txBox="1"/>
          <p:nvPr/>
        </p:nvSpPr>
        <p:spPr>
          <a:xfrm>
            <a:off x="310099" y="3885937"/>
            <a:ext cx="10371855" cy="5306068"/>
          </a:xfrm>
          <a:prstGeom prst="rect">
            <a:avLst/>
          </a:prstGeom>
        </p:spPr>
        <p:txBody>
          <a:bodyPr lIns="0" tIns="0" rIns="0" bIns="0" rtlCol="0" anchor="t">
            <a:spAutoFit/>
          </a:bodyPr>
          <a:lstStyle/>
          <a:p>
            <a:pPr marL="403741" lvl="1" indent="-201870" algn="just">
              <a:lnSpc>
                <a:spcPts val="2618"/>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Care Act 2014 </a:t>
            </a:r>
          </a:p>
          <a:p>
            <a:pPr algn="just">
              <a:lnSpc>
                <a:spcPts val="2618"/>
              </a:lnSpc>
            </a:pPr>
            <a:r>
              <a:rPr lang="en-US" sz="2000" dirty="0">
                <a:solidFill>
                  <a:srgbClr val="FFFFFF"/>
                </a:solidFill>
                <a:latin typeface="Arial" panose="020B0604020202020204" pitchFamily="34" charset="0"/>
                <a:ea typeface="Poppins"/>
                <a:cs typeface="Arial" panose="020B0604020202020204" pitchFamily="34" charset="0"/>
                <a:sym typeface="Poppins"/>
              </a:rPr>
              <a:t>This Act puts the wellbeing of older adults at the </a:t>
            </a:r>
            <a:r>
              <a:rPr lang="en-US" sz="2000" dirty="0" err="1">
                <a:solidFill>
                  <a:srgbClr val="FFFFFF"/>
                </a:solidFill>
                <a:latin typeface="Arial" panose="020B0604020202020204" pitchFamily="34" charset="0"/>
                <a:ea typeface="Poppins"/>
                <a:cs typeface="Arial" panose="020B0604020202020204" pitchFamily="34" charset="0"/>
                <a:sym typeface="Poppins"/>
              </a:rPr>
              <a:t>centre</a:t>
            </a:r>
            <a:r>
              <a:rPr lang="en-US" sz="2000" dirty="0">
                <a:solidFill>
                  <a:srgbClr val="FFFFFF"/>
                </a:solidFill>
                <a:latin typeface="Arial" panose="020B0604020202020204" pitchFamily="34" charset="0"/>
                <a:ea typeface="Poppins"/>
                <a:cs typeface="Arial" panose="020B0604020202020204" pitchFamily="34" charset="0"/>
                <a:sym typeface="Poppins"/>
              </a:rPr>
              <a:t> of care decisions. It explains that care should be tailored to each person’s needs and preferences—known as </a:t>
            </a:r>
            <a:r>
              <a:rPr lang="en-US" sz="2000" dirty="0" err="1">
                <a:solidFill>
                  <a:srgbClr val="FFFFFF"/>
                </a:solidFill>
                <a:latin typeface="Arial" panose="020B0604020202020204" pitchFamily="34" charset="0"/>
                <a:ea typeface="Poppins"/>
                <a:cs typeface="Arial" panose="020B0604020202020204" pitchFamily="34" charset="0"/>
                <a:sym typeface="Poppins"/>
              </a:rPr>
              <a:t>personalisation</a:t>
            </a:r>
            <a:r>
              <a:rPr lang="en-US" sz="2000" dirty="0">
                <a:solidFill>
                  <a:srgbClr val="FFFFFF"/>
                </a:solidFill>
                <a:latin typeface="Arial" panose="020B0604020202020204" pitchFamily="34" charset="0"/>
                <a:ea typeface="Poppins"/>
                <a:cs typeface="Arial" panose="020B0604020202020204" pitchFamily="34" charset="0"/>
                <a:sym typeface="Poppins"/>
              </a:rPr>
              <a:t>. It also gives carers more rights and encourages early support to prevent long-term problems (Department of Health &amp; Social Care, 2014).</a:t>
            </a:r>
          </a:p>
          <a:p>
            <a:pPr algn="just">
              <a:lnSpc>
                <a:spcPts val="2618"/>
              </a:lnSpc>
            </a:pPr>
            <a:endParaRPr lang="en-US" sz="2000" dirty="0">
              <a:solidFill>
                <a:srgbClr val="FFFFFF"/>
              </a:solidFill>
              <a:latin typeface="Arial" panose="020B0604020202020204" pitchFamily="34" charset="0"/>
              <a:ea typeface="Poppins"/>
              <a:cs typeface="Arial" panose="020B0604020202020204" pitchFamily="34" charset="0"/>
              <a:sym typeface="Poppins"/>
            </a:endParaRPr>
          </a:p>
          <a:p>
            <a:pPr marL="403741" lvl="1" indent="-201870" algn="just">
              <a:lnSpc>
                <a:spcPts val="2618"/>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Equality Act 2010 </a:t>
            </a:r>
          </a:p>
          <a:p>
            <a:pPr algn="just">
              <a:lnSpc>
                <a:spcPts val="2618"/>
              </a:lnSpc>
            </a:pPr>
            <a:r>
              <a:rPr lang="en-US" sz="2000" dirty="0">
                <a:solidFill>
                  <a:srgbClr val="FFFFFF"/>
                </a:solidFill>
                <a:latin typeface="Arial" panose="020B0604020202020204" pitchFamily="34" charset="0"/>
                <a:ea typeface="Poppins"/>
                <a:cs typeface="Arial" panose="020B0604020202020204" pitchFamily="34" charset="0"/>
                <a:sym typeface="Poppins"/>
              </a:rPr>
              <a:t>The Equality Act protects people from being treated unfairly because of their age, amongst other things. It helps make ensure older adults are treated equally in places such as hospitals, care homes, and workplaces, and it challenges age-based discrimination (Equality and Human Rights Commission, 2010).</a:t>
            </a:r>
          </a:p>
          <a:p>
            <a:pPr algn="just">
              <a:lnSpc>
                <a:spcPts val="2618"/>
              </a:lnSpc>
            </a:pPr>
            <a:endParaRPr lang="en-US" sz="2000" dirty="0">
              <a:solidFill>
                <a:srgbClr val="FFFFFF"/>
              </a:solidFill>
              <a:latin typeface="Arial" panose="020B0604020202020204" pitchFamily="34" charset="0"/>
              <a:ea typeface="Poppins"/>
              <a:cs typeface="Arial" panose="020B0604020202020204" pitchFamily="34" charset="0"/>
              <a:sym typeface="Poppins"/>
            </a:endParaRPr>
          </a:p>
          <a:p>
            <a:pPr marL="403741" lvl="1" indent="-201870" algn="just">
              <a:lnSpc>
                <a:spcPts val="2618"/>
              </a:lnSpc>
              <a:buFont typeface="Arial"/>
              <a:buChar char="•"/>
            </a:pPr>
            <a:r>
              <a:rPr lang="en-US" sz="2000" dirty="0">
                <a:solidFill>
                  <a:srgbClr val="FFFFFF"/>
                </a:solidFill>
                <a:latin typeface="Arial" panose="020B0604020202020204" pitchFamily="34" charset="0"/>
                <a:ea typeface="Poppins"/>
                <a:cs typeface="Arial" panose="020B0604020202020204" pitchFamily="34" charset="0"/>
                <a:sym typeface="Poppins"/>
              </a:rPr>
              <a:t>NHS Long Term Plan (2019–2029) </a:t>
            </a:r>
          </a:p>
          <a:p>
            <a:pPr algn="just">
              <a:lnSpc>
                <a:spcPts val="2618"/>
              </a:lnSpc>
            </a:pPr>
            <a:r>
              <a:rPr lang="en-US" sz="2000" dirty="0">
                <a:solidFill>
                  <a:srgbClr val="FFFFFF"/>
                </a:solidFill>
                <a:latin typeface="Arial" panose="020B0604020202020204" pitchFamily="34" charset="0"/>
                <a:ea typeface="Poppins"/>
                <a:cs typeface="Arial" panose="020B0604020202020204" pitchFamily="34" charset="0"/>
                <a:sym typeface="Poppins"/>
              </a:rPr>
              <a:t>The plan focuses upon improving care for older people by moving more services within the community and supporting people to stay healthy and independent for longer. It also aims to join up health and social care services so they work better together (NHS England, 2019).</a:t>
            </a:r>
          </a:p>
        </p:txBody>
      </p:sp>
      <p:sp>
        <p:nvSpPr>
          <p:cNvPr id="9" name="Freeform 9"/>
          <p:cNvSpPr/>
          <p:nvPr/>
        </p:nvSpPr>
        <p:spPr>
          <a:xfrm rot="-1090132">
            <a:off x="9307180" y="10998"/>
            <a:ext cx="3905319" cy="4114800"/>
          </a:xfrm>
          <a:custGeom>
            <a:avLst/>
            <a:gdLst/>
            <a:ahLst/>
            <a:cxnLst/>
            <a:rect l="l" t="t" r="r" b="b"/>
            <a:pathLst>
              <a:path w="3905319" h="4114800">
                <a:moveTo>
                  <a:pt x="0" y="0"/>
                </a:moveTo>
                <a:lnTo>
                  <a:pt x="3905320" y="0"/>
                </a:lnTo>
                <a:lnTo>
                  <a:pt x="3905320" y="4114800"/>
                </a:lnTo>
                <a:lnTo>
                  <a:pt x="0" y="4114800"/>
                </a:lnTo>
                <a:lnTo>
                  <a:pt x="0" y="0"/>
                </a:lnTo>
                <a:close/>
              </a:path>
            </a:pathLst>
          </a:custGeom>
          <a:blipFill>
            <a:blip r:embed="rId7">
              <a:alphaModFix amt="19999"/>
              <a:extLst>
                <a:ext uri="{96DAC541-7B7A-43D3-8B79-37D633B846F1}">
                  <asvg:svgBlip xmlns:asvg="http://schemas.microsoft.com/office/drawing/2016/SVG/main" r:embed="rId8"/>
                </a:ext>
              </a:extLst>
            </a:blip>
            <a:stretch>
              <a:fillRect/>
            </a:stretch>
          </a:blipFill>
        </p:spPr>
        <p:txBody>
          <a:bodyPr/>
          <a:lstStyle/>
          <a:p>
            <a:endParaRPr lang="en-GB"/>
          </a:p>
        </p:txBody>
      </p:sp>
      <p:pic>
        <p:nvPicPr>
          <p:cNvPr id="59" name="Audio 58">
            <a:hlinkClick r:id="" action="ppaction://media"/>
            <a:extLst>
              <a:ext uri="{FF2B5EF4-FFF2-40B4-BE49-F238E27FC236}">
                <a16:creationId xmlns:a16="http://schemas.microsoft.com/office/drawing/2014/main" id="{29A34F20-17D8-83D2-2E45-4C84463E79E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8779"/>
    </mc:Choice>
    <mc:Fallback>
      <p:transition spd="slow" advTm="98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8F5FF">
                <a:alpha val="100000"/>
              </a:srgbClr>
            </a:gs>
            <a:gs pos="100000">
              <a:srgbClr val="CEC1E6">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0" y="7119019"/>
            <a:ext cx="18288000" cy="3167981"/>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4">
              <a:alphaModFix amt="15000"/>
              <a:extLst>
                <a:ext uri="{96DAC541-7B7A-43D3-8B79-37D633B846F1}">
                  <asvg:svgBlip xmlns:asvg="http://schemas.microsoft.com/office/drawing/2016/SVG/main" r:embed="rId5"/>
                </a:ext>
              </a:extLst>
            </a:blip>
            <a:stretch>
              <a:fillRect l="-14951" r="-15027" b="-360943"/>
            </a:stretch>
          </a:blipFill>
        </p:spPr>
        <p:txBody>
          <a:bodyPr/>
          <a:lstStyle/>
          <a:p>
            <a:endParaRPr lang="en-GB"/>
          </a:p>
        </p:txBody>
      </p:sp>
      <p:sp>
        <p:nvSpPr>
          <p:cNvPr id="3" name="Freeform 3"/>
          <p:cNvSpPr/>
          <p:nvPr/>
        </p:nvSpPr>
        <p:spPr>
          <a:xfrm rot="5400000">
            <a:off x="0" y="0"/>
            <a:ext cx="5807672" cy="5807672"/>
          </a:xfrm>
          <a:custGeom>
            <a:avLst/>
            <a:gdLst/>
            <a:ahLst/>
            <a:cxnLst/>
            <a:rect l="l" t="t" r="r" b="b"/>
            <a:pathLst>
              <a:path w="5807672" h="5807672">
                <a:moveTo>
                  <a:pt x="0" y="0"/>
                </a:moveTo>
                <a:lnTo>
                  <a:pt x="5807672" y="0"/>
                </a:lnTo>
                <a:lnTo>
                  <a:pt x="5807672" y="5807672"/>
                </a:lnTo>
                <a:lnTo>
                  <a:pt x="0" y="580767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Freeform 4"/>
          <p:cNvSpPr/>
          <p:nvPr/>
        </p:nvSpPr>
        <p:spPr>
          <a:xfrm>
            <a:off x="0" y="6343913"/>
            <a:ext cx="3943087" cy="3943087"/>
          </a:xfrm>
          <a:custGeom>
            <a:avLst/>
            <a:gdLst/>
            <a:ahLst/>
            <a:cxnLst/>
            <a:rect l="l" t="t" r="r" b="b"/>
            <a:pathLst>
              <a:path w="3943087" h="3943087">
                <a:moveTo>
                  <a:pt x="0" y="0"/>
                </a:moveTo>
                <a:lnTo>
                  <a:pt x="3943087" y="0"/>
                </a:lnTo>
                <a:lnTo>
                  <a:pt x="3943087" y="3943087"/>
                </a:lnTo>
                <a:lnTo>
                  <a:pt x="0" y="394308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5" name="Group 5"/>
          <p:cNvGrpSpPr/>
          <p:nvPr/>
        </p:nvGrpSpPr>
        <p:grpSpPr>
          <a:xfrm>
            <a:off x="914400" y="1181100"/>
            <a:ext cx="16459200" cy="7924800"/>
            <a:chOff x="0" y="0"/>
            <a:chExt cx="4334933" cy="2087190"/>
          </a:xfrm>
        </p:grpSpPr>
        <p:sp>
          <p:nvSpPr>
            <p:cNvPr id="6" name="Freeform 6"/>
            <p:cNvSpPr/>
            <p:nvPr/>
          </p:nvSpPr>
          <p:spPr>
            <a:xfrm>
              <a:off x="0" y="0"/>
              <a:ext cx="4334933" cy="2087190"/>
            </a:xfrm>
            <a:custGeom>
              <a:avLst/>
              <a:gdLst/>
              <a:ahLst/>
              <a:cxnLst/>
              <a:rect l="l" t="t" r="r" b="b"/>
              <a:pathLst>
                <a:path w="4334933" h="2087190">
                  <a:moveTo>
                    <a:pt x="23519" y="0"/>
                  </a:moveTo>
                  <a:lnTo>
                    <a:pt x="4311415" y="0"/>
                  </a:lnTo>
                  <a:cubicBezTo>
                    <a:pt x="4317652" y="0"/>
                    <a:pt x="4323635" y="2478"/>
                    <a:pt x="4328045" y="6888"/>
                  </a:cubicBezTo>
                  <a:cubicBezTo>
                    <a:pt x="4332456" y="11299"/>
                    <a:pt x="4334933" y="17281"/>
                    <a:pt x="4334933" y="23519"/>
                  </a:cubicBezTo>
                  <a:lnTo>
                    <a:pt x="4334933" y="2063672"/>
                  </a:lnTo>
                  <a:cubicBezTo>
                    <a:pt x="4334933" y="2069909"/>
                    <a:pt x="4332456" y="2075891"/>
                    <a:pt x="4328045" y="2080302"/>
                  </a:cubicBezTo>
                  <a:cubicBezTo>
                    <a:pt x="4323635" y="2084712"/>
                    <a:pt x="4317652" y="2087190"/>
                    <a:pt x="4311415" y="2087190"/>
                  </a:cubicBezTo>
                  <a:lnTo>
                    <a:pt x="23519" y="2087190"/>
                  </a:lnTo>
                  <a:cubicBezTo>
                    <a:pt x="10530" y="2087190"/>
                    <a:pt x="0" y="2076660"/>
                    <a:pt x="0" y="2063672"/>
                  </a:cubicBezTo>
                  <a:lnTo>
                    <a:pt x="0" y="23519"/>
                  </a:lnTo>
                  <a:cubicBezTo>
                    <a:pt x="0" y="17281"/>
                    <a:pt x="2478" y="11299"/>
                    <a:pt x="6888" y="6888"/>
                  </a:cubicBezTo>
                  <a:cubicBezTo>
                    <a:pt x="11299" y="2478"/>
                    <a:pt x="17281" y="0"/>
                    <a:pt x="23519" y="0"/>
                  </a:cubicBezTo>
                  <a:close/>
                </a:path>
              </a:pathLst>
            </a:custGeom>
            <a:solidFill>
              <a:srgbClr val="FFFFFF"/>
            </a:solidFill>
          </p:spPr>
          <p:txBody>
            <a:bodyPr/>
            <a:lstStyle/>
            <a:p>
              <a:endParaRPr lang="en-GB"/>
            </a:p>
          </p:txBody>
        </p:sp>
        <p:sp>
          <p:nvSpPr>
            <p:cNvPr id="7" name="TextBox 7"/>
            <p:cNvSpPr txBox="1"/>
            <p:nvPr/>
          </p:nvSpPr>
          <p:spPr>
            <a:xfrm>
              <a:off x="0" y="-28575"/>
              <a:ext cx="4334933" cy="2115765"/>
            </a:xfrm>
            <a:prstGeom prst="rect">
              <a:avLst/>
            </a:prstGeom>
          </p:spPr>
          <p:txBody>
            <a:bodyPr lIns="50800" tIns="50800" rIns="50800" bIns="50800" rtlCol="0" anchor="ctr"/>
            <a:lstStyle/>
            <a:p>
              <a:pPr algn="ctr">
                <a:lnSpc>
                  <a:spcPts val="2380"/>
                </a:lnSpc>
              </a:pPr>
              <a:endParaRPr/>
            </a:p>
          </p:txBody>
        </p:sp>
      </p:grpSp>
      <p:grpSp>
        <p:nvGrpSpPr>
          <p:cNvPr id="8" name="Group 8"/>
          <p:cNvGrpSpPr/>
          <p:nvPr/>
        </p:nvGrpSpPr>
        <p:grpSpPr>
          <a:xfrm>
            <a:off x="1771650" y="1585891"/>
            <a:ext cx="3499258" cy="3576659"/>
            <a:chOff x="0" y="0"/>
            <a:chExt cx="542127" cy="554118"/>
          </a:xfrm>
        </p:grpSpPr>
        <p:sp>
          <p:nvSpPr>
            <p:cNvPr id="9" name="Freeform 9"/>
            <p:cNvSpPr/>
            <p:nvPr/>
          </p:nvSpPr>
          <p:spPr>
            <a:xfrm>
              <a:off x="0" y="0"/>
              <a:ext cx="542127" cy="554118"/>
            </a:xfrm>
            <a:custGeom>
              <a:avLst/>
              <a:gdLst/>
              <a:ahLst/>
              <a:cxnLst/>
              <a:rect l="l" t="t" r="r" b="b"/>
              <a:pathLst>
                <a:path w="542127" h="554118">
                  <a:moveTo>
                    <a:pt x="44249" y="0"/>
                  </a:moveTo>
                  <a:lnTo>
                    <a:pt x="497878" y="0"/>
                  </a:lnTo>
                  <a:cubicBezTo>
                    <a:pt x="522316" y="0"/>
                    <a:pt x="542127" y="19811"/>
                    <a:pt x="542127" y="44249"/>
                  </a:cubicBezTo>
                  <a:lnTo>
                    <a:pt x="542127" y="509869"/>
                  </a:lnTo>
                  <a:cubicBezTo>
                    <a:pt x="542127" y="534307"/>
                    <a:pt x="522316" y="554118"/>
                    <a:pt x="497878" y="554118"/>
                  </a:cubicBezTo>
                  <a:lnTo>
                    <a:pt x="44249" y="554118"/>
                  </a:lnTo>
                  <a:cubicBezTo>
                    <a:pt x="32513" y="554118"/>
                    <a:pt x="21258" y="549456"/>
                    <a:pt x="12960" y="541158"/>
                  </a:cubicBezTo>
                  <a:cubicBezTo>
                    <a:pt x="4662" y="532860"/>
                    <a:pt x="0" y="521605"/>
                    <a:pt x="0" y="509869"/>
                  </a:cubicBezTo>
                  <a:lnTo>
                    <a:pt x="0" y="44249"/>
                  </a:lnTo>
                  <a:cubicBezTo>
                    <a:pt x="0" y="19811"/>
                    <a:pt x="19811" y="0"/>
                    <a:pt x="44249" y="0"/>
                  </a:cubicBezTo>
                  <a:close/>
                </a:path>
              </a:pathLst>
            </a:custGeom>
            <a:blipFill>
              <a:blip r:embed="rId10"/>
              <a:stretch>
                <a:fillRect l="-26706" r="-26706"/>
              </a:stretch>
            </a:blipFill>
          </p:spPr>
          <p:txBody>
            <a:bodyPr/>
            <a:lstStyle/>
            <a:p>
              <a:endParaRPr lang="en-GB"/>
            </a:p>
          </p:txBody>
        </p:sp>
      </p:grpSp>
      <p:grpSp>
        <p:nvGrpSpPr>
          <p:cNvPr id="10" name="Group 10"/>
          <p:cNvGrpSpPr/>
          <p:nvPr/>
        </p:nvGrpSpPr>
        <p:grpSpPr>
          <a:xfrm>
            <a:off x="5520917" y="1585891"/>
            <a:ext cx="3499258" cy="3576659"/>
            <a:chOff x="0" y="0"/>
            <a:chExt cx="542127" cy="554118"/>
          </a:xfrm>
        </p:grpSpPr>
        <p:sp>
          <p:nvSpPr>
            <p:cNvPr id="11" name="Freeform 11"/>
            <p:cNvSpPr/>
            <p:nvPr/>
          </p:nvSpPr>
          <p:spPr>
            <a:xfrm>
              <a:off x="0" y="0"/>
              <a:ext cx="542127" cy="554118"/>
            </a:xfrm>
            <a:custGeom>
              <a:avLst/>
              <a:gdLst/>
              <a:ahLst/>
              <a:cxnLst/>
              <a:rect l="l" t="t" r="r" b="b"/>
              <a:pathLst>
                <a:path w="542127" h="554118">
                  <a:moveTo>
                    <a:pt x="44249" y="0"/>
                  </a:moveTo>
                  <a:lnTo>
                    <a:pt x="497878" y="0"/>
                  </a:lnTo>
                  <a:cubicBezTo>
                    <a:pt x="522316" y="0"/>
                    <a:pt x="542127" y="19811"/>
                    <a:pt x="542127" y="44249"/>
                  </a:cubicBezTo>
                  <a:lnTo>
                    <a:pt x="542127" y="509869"/>
                  </a:lnTo>
                  <a:cubicBezTo>
                    <a:pt x="542127" y="534307"/>
                    <a:pt x="522316" y="554118"/>
                    <a:pt x="497878" y="554118"/>
                  </a:cubicBezTo>
                  <a:lnTo>
                    <a:pt x="44249" y="554118"/>
                  </a:lnTo>
                  <a:cubicBezTo>
                    <a:pt x="32513" y="554118"/>
                    <a:pt x="21258" y="549456"/>
                    <a:pt x="12960" y="541158"/>
                  </a:cubicBezTo>
                  <a:cubicBezTo>
                    <a:pt x="4662" y="532860"/>
                    <a:pt x="0" y="521605"/>
                    <a:pt x="0" y="509869"/>
                  </a:cubicBezTo>
                  <a:lnTo>
                    <a:pt x="0" y="44249"/>
                  </a:lnTo>
                  <a:cubicBezTo>
                    <a:pt x="0" y="19811"/>
                    <a:pt x="19811" y="0"/>
                    <a:pt x="44249" y="0"/>
                  </a:cubicBezTo>
                  <a:close/>
                </a:path>
              </a:pathLst>
            </a:custGeom>
            <a:blipFill>
              <a:blip r:embed="rId11"/>
              <a:stretch>
                <a:fillRect l="-26706" r="-26706"/>
              </a:stretch>
            </a:blipFill>
          </p:spPr>
          <p:txBody>
            <a:bodyPr/>
            <a:lstStyle/>
            <a:p>
              <a:endParaRPr lang="en-GB"/>
            </a:p>
          </p:txBody>
        </p:sp>
      </p:grpSp>
      <p:grpSp>
        <p:nvGrpSpPr>
          <p:cNvPr id="12" name="Group 12"/>
          <p:cNvGrpSpPr/>
          <p:nvPr/>
        </p:nvGrpSpPr>
        <p:grpSpPr>
          <a:xfrm>
            <a:off x="9267825" y="1585891"/>
            <a:ext cx="3499258" cy="3576659"/>
            <a:chOff x="0" y="0"/>
            <a:chExt cx="542127" cy="554118"/>
          </a:xfrm>
        </p:grpSpPr>
        <p:sp>
          <p:nvSpPr>
            <p:cNvPr id="13" name="Freeform 13"/>
            <p:cNvSpPr/>
            <p:nvPr/>
          </p:nvSpPr>
          <p:spPr>
            <a:xfrm>
              <a:off x="0" y="0"/>
              <a:ext cx="542127" cy="554118"/>
            </a:xfrm>
            <a:custGeom>
              <a:avLst/>
              <a:gdLst/>
              <a:ahLst/>
              <a:cxnLst/>
              <a:rect l="l" t="t" r="r" b="b"/>
              <a:pathLst>
                <a:path w="542127" h="554118">
                  <a:moveTo>
                    <a:pt x="44249" y="0"/>
                  </a:moveTo>
                  <a:lnTo>
                    <a:pt x="497878" y="0"/>
                  </a:lnTo>
                  <a:cubicBezTo>
                    <a:pt x="522316" y="0"/>
                    <a:pt x="542127" y="19811"/>
                    <a:pt x="542127" y="44249"/>
                  </a:cubicBezTo>
                  <a:lnTo>
                    <a:pt x="542127" y="509869"/>
                  </a:lnTo>
                  <a:cubicBezTo>
                    <a:pt x="542127" y="534307"/>
                    <a:pt x="522316" y="554118"/>
                    <a:pt x="497878" y="554118"/>
                  </a:cubicBezTo>
                  <a:lnTo>
                    <a:pt x="44249" y="554118"/>
                  </a:lnTo>
                  <a:cubicBezTo>
                    <a:pt x="32513" y="554118"/>
                    <a:pt x="21258" y="549456"/>
                    <a:pt x="12960" y="541158"/>
                  </a:cubicBezTo>
                  <a:cubicBezTo>
                    <a:pt x="4662" y="532860"/>
                    <a:pt x="0" y="521605"/>
                    <a:pt x="0" y="509869"/>
                  </a:cubicBezTo>
                  <a:lnTo>
                    <a:pt x="0" y="44249"/>
                  </a:lnTo>
                  <a:cubicBezTo>
                    <a:pt x="0" y="19811"/>
                    <a:pt x="19811" y="0"/>
                    <a:pt x="44249" y="0"/>
                  </a:cubicBezTo>
                  <a:close/>
                </a:path>
              </a:pathLst>
            </a:custGeom>
            <a:blipFill>
              <a:blip r:embed="rId12"/>
              <a:stretch>
                <a:fillRect l="-26706" r="-26706"/>
              </a:stretch>
            </a:blipFill>
          </p:spPr>
          <p:txBody>
            <a:bodyPr/>
            <a:lstStyle/>
            <a:p>
              <a:endParaRPr lang="en-GB"/>
            </a:p>
          </p:txBody>
        </p:sp>
      </p:grpSp>
      <p:grpSp>
        <p:nvGrpSpPr>
          <p:cNvPr id="14" name="Group 14"/>
          <p:cNvGrpSpPr/>
          <p:nvPr/>
        </p:nvGrpSpPr>
        <p:grpSpPr>
          <a:xfrm>
            <a:off x="13015803" y="1585891"/>
            <a:ext cx="3499258" cy="3576659"/>
            <a:chOff x="0" y="0"/>
            <a:chExt cx="542127" cy="554118"/>
          </a:xfrm>
        </p:grpSpPr>
        <p:sp>
          <p:nvSpPr>
            <p:cNvPr id="15" name="Freeform 15"/>
            <p:cNvSpPr/>
            <p:nvPr/>
          </p:nvSpPr>
          <p:spPr>
            <a:xfrm>
              <a:off x="0" y="0"/>
              <a:ext cx="542127" cy="554118"/>
            </a:xfrm>
            <a:custGeom>
              <a:avLst/>
              <a:gdLst/>
              <a:ahLst/>
              <a:cxnLst/>
              <a:rect l="l" t="t" r="r" b="b"/>
              <a:pathLst>
                <a:path w="542127" h="554118">
                  <a:moveTo>
                    <a:pt x="44249" y="0"/>
                  </a:moveTo>
                  <a:lnTo>
                    <a:pt x="497878" y="0"/>
                  </a:lnTo>
                  <a:cubicBezTo>
                    <a:pt x="522316" y="0"/>
                    <a:pt x="542127" y="19811"/>
                    <a:pt x="542127" y="44249"/>
                  </a:cubicBezTo>
                  <a:lnTo>
                    <a:pt x="542127" y="509869"/>
                  </a:lnTo>
                  <a:cubicBezTo>
                    <a:pt x="542127" y="534307"/>
                    <a:pt x="522316" y="554118"/>
                    <a:pt x="497878" y="554118"/>
                  </a:cubicBezTo>
                  <a:lnTo>
                    <a:pt x="44249" y="554118"/>
                  </a:lnTo>
                  <a:cubicBezTo>
                    <a:pt x="32513" y="554118"/>
                    <a:pt x="21258" y="549456"/>
                    <a:pt x="12960" y="541158"/>
                  </a:cubicBezTo>
                  <a:cubicBezTo>
                    <a:pt x="4662" y="532860"/>
                    <a:pt x="0" y="521605"/>
                    <a:pt x="0" y="509869"/>
                  </a:cubicBezTo>
                  <a:lnTo>
                    <a:pt x="0" y="44249"/>
                  </a:lnTo>
                  <a:cubicBezTo>
                    <a:pt x="0" y="19811"/>
                    <a:pt x="19811" y="0"/>
                    <a:pt x="44249" y="0"/>
                  </a:cubicBezTo>
                  <a:close/>
                </a:path>
              </a:pathLst>
            </a:custGeom>
            <a:blipFill>
              <a:blip r:embed="rId13"/>
              <a:stretch>
                <a:fillRect l="-26706" r="-26706"/>
              </a:stretch>
            </a:blipFill>
          </p:spPr>
          <p:txBody>
            <a:bodyPr/>
            <a:lstStyle/>
            <a:p>
              <a:endParaRPr lang="en-GB"/>
            </a:p>
          </p:txBody>
        </p:sp>
      </p:grpSp>
      <p:sp>
        <p:nvSpPr>
          <p:cNvPr id="16" name="TextBox 16"/>
          <p:cNvSpPr txBox="1"/>
          <p:nvPr/>
        </p:nvSpPr>
        <p:spPr>
          <a:xfrm>
            <a:off x="17098405" y="9484349"/>
            <a:ext cx="814511" cy="471805"/>
          </a:xfrm>
          <a:prstGeom prst="rect">
            <a:avLst/>
          </a:prstGeom>
        </p:spPr>
        <p:txBody>
          <a:bodyPr lIns="0" tIns="0" rIns="0" bIns="0" rtlCol="0" anchor="t">
            <a:spAutoFit/>
          </a:bodyPr>
          <a:lstStyle/>
          <a:p>
            <a:pPr algn="ctr">
              <a:lnSpc>
                <a:spcPts val="3919"/>
              </a:lnSpc>
            </a:pPr>
            <a:r>
              <a:rPr lang="en-US" sz="2799" b="1" dirty="0">
                <a:solidFill>
                  <a:srgbClr val="615585"/>
                </a:solidFill>
                <a:latin typeface="Montserrat Medium"/>
                <a:ea typeface="Montserrat Medium"/>
                <a:cs typeface="Montserrat Medium"/>
                <a:sym typeface="Montserrat Medium"/>
              </a:rPr>
              <a:t>11</a:t>
            </a:r>
          </a:p>
        </p:txBody>
      </p:sp>
      <p:sp>
        <p:nvSpPr>
          <p:cNvPr id="17" name="TextBox 17"/>
          <p:cNvSpPr txBox="1"/>
          <p:nvPr/>
        </p:nvSpPr>
        <p:spPr>
          <a:xfrm>
            <a:off x="6019800" y="342900"/>
            <a:ext cx="11094982" cy="595884"/>
          </a:xfrm>
          <a:prstGeom prst="rect">
            <a:avLst/>
          </a:prstGeom>
        </p:spPr>
        <p:txBody>
          <a:bodyPr lIns="0" tIns="0" rIns="0" bIns="0" rtlCol="0" anchor="t">
            <a:spAutoFit/>
          </a:bodyPr>
          <a:lstStyle/>
          <a:p>
            <a:pPr algn="ctr">
              <a:lnSpc>
                <a:spcPts val="4428"/>
              </a:lnSpc>
            </a:pPr>
            <a:r>
              <a:rPr lang="en-US" sz="3600" b="1" spc="-50" dirty="0">
                <a:solidFill>
                  <a:srgbClr val="615585"/>
                </a:solidFill>
                <a:latin typeface="Poppins Semi-Bold"/>
                <a:ea typeface="Poppins Semi-Bold"/>
                <a:cs typeface="Poppins Semi-Bold"/>
                <a:sym typeface="Poppins Semi-Bold"/>
              </a:rPr>
              <a:t>Technological Innovations in Elderly Care</a:t>
            </a:r>
          </a:p>
        </p:txBody>
      </p:sp>
      <p:sp>
        <p:nvSpPr>
          <p:cNvPr id="18" name="TextBox 18"/>
          <p:cNvSpPr txBox="1"/>
          <p:nvPr/>
        </p:nvSpPr>
        <p:spPr>
          <a:xfrm>
            <a:off x="1219200" y="5600700"/>
            <a:ext cx="15602500" cy="3190425"/>
          </a:xfrm>
          <a:prstGeom prst="rect">
            <a:avLst/>
          </a:prstGeom>
        </p:spPr>
        <p:txBody>
          <a:bodyPr lIns="0" tIns="0" rIns="0" bIns="0" rtlCol="0" anchor="t">
            <a:spAutoFit/>
          </a:bodyPr>
          <a:lstStyle/>
          <a:p>
            <a:pPr algn="just">
              <a:lnSpc>
                <a:spcPts val="2519"/>
              </a:lnSpc>
            </a:pPr>
            <a:r>
              <a:rPr lang="en-US" sz="1900" dirty="0">
                <a:solidFill>
                  <a:srgbClr val="2B2B2B"/>
                </a:solidFill>
                <a:latin typeface="Arial" panose="020B0604020202020204" pitchFamily="34" charset="0"/>
                <a:ea typeface="Poppins"/>
                <a:cs typeface="Arial" panose="020B0604020202020204" pitchFamily="34" charset="0"/>
                <a:sym typeface="Poppins"/>
              </a:rPr>
              <a:t>Technology is changing how older people are cared for, helping them stay safe, independent, and connected. </a:t>
            </a:r>
          </a:p>
          <a:p>
            <a:pPr algn="just">
              <a:lnSpc>
                <a:spcPts val="2519"/>
              </a:lnSpc>
            </a:pPr>
            <a:r>
              <a:rPr lang="en-US" sz="1900" dirty="0">
                <a:solidFill>
                  <a:srgbClr val="2B2B2B"/>
                </a:solidFill>
                <a:latin typeface="Arial" panose="020B0604020202020204" pitchFamily="34" charset="0"/>
                <a:ea typeface="Poppins"/>
                <a:cs typeface="Arial" panose="020B0604020202020204" pitchFamily="34" charset="0"/>
                <a:sym typeface="Poppins"/>
              </a:rPr>
              <a:t>Within the UK, new tools are being used more often in homes and care settings to improve qualities of life such as: </a:t>
            </a:r>
          </a:p>
          <a:p>
            <a:pPr algn="just">
              <a:lnSpc>
                <a:spcPts val="2519"/>
              </a:lnSpc>
            </a:pPr>
            <a:endParaRPr lang="en-US" sz="1900" dirty="0">
              <a:solidFill>
                <a:srgbClr val="2B2B2B"/>
              </a:solidFill>
              <a:latin typeface="Arial" panose="020B0604020202020204" pitchFamily="34" charset="0"/>
              <a:ea typeface="Poppins"/>
              <a:cs typeface="Arial" panose="020B0604020202020204" pitchFamily="34" charset="0"/>
              <a:sym typeface="Poppins"/>
            </a:endParaRPr>
          </a:p>
          <a:p>
            <a:pPr marL="388618" lvl="1" indent="-194309" algn="just">
              <a:lnSpc>
                <a:spcPts val="2519"/>
              </a:lnSpc>
              <a:buFont typeface="Arial"/>
              <a:buChar char="•"/>
            </a:pPr>
            <a:r>
              <a:rPr lang="en-US" sz="1900" dirty="0">
                <a:solidFill>
                  <a:srgbClr val="2B2B2B"/>
                </a:solidFill>
                <a:latin typeface="Arial" panose="020B0604020202020204" pitchFamily="34" charset="0"/>
                <a:ea typeface="Poppins"/>
                <a:cs typeface="Arial" panose="020B0604020202020204" pitchFamily="34" charset="0"/>
                <a:sym typeface="Poppins"/>
              </a:rPr>
              <a:t>Telecare and Remote Monitoring Devices like fall sensors, smart medication dispensers, and emergency alarms help older adults live safely at home. These tools can alert carers or family members if something goes wrong, reducing the need for hospital visits (Birdie Care, 2025).</a:t>
            </a:r>
          </a:p>
          <a:p>
            <a:pPr algn="just">
              <a:lnSpc>
                <a:spcPts val="2519"/>
              </a:lnSpc>
            </a:pPr>
            <a:endParaRPr lang="en-US" sz="1900" dirty="0">
              <a:solidFill>
                <a:srgbClr val="2B2B2B"/>
              </a:solidFill>
              <a:latin typeface="Arial" panose="020B0604020202020204" pitchFamily="34" charset="0"/>
              <a:ea typeface="Poppins"/>
              <a:cs typeface="Arial" panose="020B0604020202020204" pitchFamily="34" charset="0"/>
              <a:sym typeface="Poppins"/>
            </a:endParaRPr>
          </a:p>
          <a:p>
            <a:pPr marL="388618" lvl="1" indent="-194309" algn="just">
              <a:lnSpc>
                <a:spcPts val="2519"/>
              </a:lnSpc>
              <a:buFont typeface="Arial"/>
              <a:buChar char="•"/>
            </a:pPr>
            <a:r>
              <a:rPr lang="en-US" sz="1900" dirty="0">
                <a:solidFill>
                  <a:srgbClr val="2B2B2B"/>
                </a:solidFill>
                <a:latin typeface="Arial" panose="020B0604020202020204" pitchFamily="34" charset="0"/>
                <a:ea typeface="Poppins"/>
                <a:cs typeface="Arial" panose="020B0604020202020204" pitchFamily="34" charset="0"/>
                <a:sym typeface="Poppins"/>
              </a:rPr>
              <a:t>Dementia-Friendly Technology GPS trackers, memory aids, and voice-controlled assistants support people with dementia by helping them stay safe and manage daily tasks. Some care homes use interactive screens and sensory rooms to help with memory and reduce stress (Forest Brow, 2025).</a:t>
            </a:r>
          </a:p>
          <a:p>
            <a:pPr algn="just">
              <a:lnSpc>
                <a:spcPts val="2519"/>
              </a:lnSpc>
            </a:pPr>
            <a:endParaRPr lang="en-US" sz="1799" dirty="0">
              <a:solidFill>
                <a:srgbClr val="2B2B2B"/>
              </a:solidFill>
              <a:latin typeface="Poppins"/>
              <a:ea typeface="Poppins"/>
              <a:cs typeface="Poppins"/>
              <a:sym typeface="Poppins"/>
            </a:endParaRPr>
          </a:p>
        </p:txBody>
      </p:sp>
      <p:pic>
        <p:nvPicPr>
          <p:cNvPr id="39" name="Audio 38">
            <a:hlinkClick r:id="" action="ppaction://media"/>
            <a:extLst>
              <a:ext uri="{FF2B5EF4-FFF2-40B4-BE49-F238E27FC236}">
                <a16:creationId xmlns:a16="http://schemas.microsoft.com/office/drawing/2014/main" id="{41B267E1-6B53-3B18-768D-37EE48258308}"/>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7437"/>
    </mc:Choice>
    <mc:Fallback>
      <p:transition spd="slow" advTm="67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AA95D0">
                <a:alpha val="100000"/>
              </a:srgbClr>
            </a:gs>
            <a:gs pos="100000">
              <a:srgbClr val="61558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271678" y="7119019"/>
            <a:ext cx="18817070" cy="337661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2">
              <a:alphaModFix amt="15000"/>
              <a:extLst>
                <a:ext uri="{96DAC541-7B7A-43D3-8B79-37D633B846F1}">
                  <asvg:svgBlip xmlns:asvg="http://schemas.microsoft.com/office/drawing/2016/SVG/main" r:embed="rId3"/>
                </a:ext>
              </a:extLst>
            </a:blip>
            <a:stretch>
              <a:fillRect l="-14951" r="-15027" b="-360943"/>
            </a:stretch>
          </a:blipFill>
        </p:spPr>
        <p:txBody>
          <a:bodyPr/>
          <a:lstStyle/>
          <a:p>
            <a:endParaRPr lang="en-GB"/>
          </a:p>
        </p:txBody>
      </p:sp>
      <p:grpSp>
        <p:nvGrpSpPr>
          <p:cNvPr id="3" name="Group 3"/>
          <p:cNvGrpSpPr/>
          <p:nvPr/>
        </p:nvGrpSpPr>
        <p:grpSpPr>
          <a:xfrm rot="-2700000">
            <a:off x="12750199" y="-4243315"/>
            <a:ext cx="6536896" cy="12988365"/>
            <a:chOff x="0" y="0"/>
            <a:chExt cx="1012736" cy="2012238"/>
          </a:xfrm>
        </p:grpSpPr>
        <p:sp>
          <p:nvSpPr>
            <p:cNvPr id="4" name="Freeform 4"/>
            <p:cNvSpPr/>
            <p:nvPr/>
          </p:nvSpPr>
          <p:spPr>
            <a:xfrm rot="2700000">
              <a:off x="-563122" y="-63371"/>
              <a:ext cx="2138980" cy="2138980"/>
            </a:xfrm>
            <a:custGeom>
              <a:avLst/>
              <a:gdLst/>
              <a:ahLst/>
              <a:cxnLst/>
              <a:rect l="l" t="t" r="r" b="b"/>
              <a:pathLst>
                <a:path w="2138980" h="2138980">
                  <a:moveTo>
                    <a:pt x="0" y="716113"/>
                  </a:moveTo>
                  <a:lnTo>
                    <a:pt x="716113" y="0"/>
                  </a:lnTo>
                  <a:lnTo>
                    <a:pt x="2138980" y="1422867"/>
                  </a:lnTo>
                  <a:lnTo>
                    <a:pt x="1422867" y="2138980"/>
                  </a:lnTo>
                  <a:close/>
                </a:path>
              </a:pathLst>
            </a:custGeom>
            <a:blipFill>
              <a:blip r:embed="rId4"/>
              <a:stretch>
                <a:fillRect t="-7062" b="-43030"/>
              </a:stretch>
            </a:blipFill>
          </p:spPr>
          <p:txBody>
            <a:bodyPr/>
            <a:lstStyle/>
            <a:p>
              <a:endParaRPr lang="en-GB"/>
            </a:p>
          </p:txBody>
        </p:sp>
      </p:grpSp>
      <p:grpSp>
        <p:nvGrpSpPr>
          <p:cNvPr id="8" name="Group 8"/>
          <p:cNvGrpSpPr/>
          <p:nvPr/>
        </p:nvGrpSpPr>
        <p:grpSpPr>
          <a:xfrm rot="-5400000">
            <a:off x="647869" y="8269814"/>
            <a:ext cx="53728" cy="5372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DD1C1"/>
            </a:solidFill>
          </p:spPr>
          <p:txBody>
            <a:bodyPr/>
            <a:lstStyle/>
            <a:p>
              <a:endParaRPr lang="en-GB"/>
            </a:p>
          </p:txBody>
        </p:sp>
        <p:sp>
          <p:nvSpPr>
            <p:cNvPr id="10" name="TextBox 10"/>
            <p:cNvSpPr txBox="1"/>
            <p:nvPr/>
          </p:nvSpPr>
          <p:spPr>
            <a:xfrm>
              <a:off x="76200" y="38100"/>
              <a:ext cx="660400" cy="698500"/>
            </a:xfrm>
            <a:prstGeom prst="rect">
              <a:avLst/>
            </a:prstGeom>
          </p:spPr>
          <p:txBody>
            <a:bodyPr lIns="74078" tIns="74078" rIns="74078" bIns="74078" rtlCol="0" anchor="ctr"/>
            <a:lstStyle/>
            <a:p>
              <a:pPr algn="ctr">
                <a:lnSpc>
                  <a:spcPts val="2659"/>
                </a:lnSpc>
              </a:pPr>
              <a:endParaRPr/>
            </a:p>
          </p:txBody>
        </p:sp>
      </p:grpSp>
      <p:sp>
        <p:nvSpPr>
          <p:cNvPr id="11" name="TextBox 11"/>
          <p:cNvSpPr txBox="1"/>
          <p:nvPr/>
        </p:nvSpPr>
        <p:spPr>
          <a:xfrm>
            <a:off x="1028700" y="3132940"/>
            <a:ext cx="11171133" cy="5009000"/>
          </a:xfrm>
          <a:prstGeom prst="rect">
            <a:avLst/>
          </a:prstGeom>
        </p:spPr>
        <p:txBody>
          <a:bodyPr lIns="0" tIns="0" rIns="0" bIns="0" rtlCol="0" anchor="t">
            <a:spAutoFit/>
          </a:bodyPr>
          <a:lstStyle/>
          <a:p>
            <a:pPr algn="just">
              <a:lnSpc>
                <a:spcPts val="2799"/>
              </a:lnSpc>
            </a:pPr>
            <a:r>
              <a:rPr lang="en-US" sz="2200" dirty="0">
                <a:solidFill>
                  <a:srgbClr val="FFFFFF"/>
                </a:solidFill>
                <a:latin typeface="Arial" panose="020B0604020202020204" pitchFamily="34" charset="0"/>
                <a:ea typeface="Poppins"/>
                <a:cs typeface="Arial" panose="020B0604020202020204" pitchFamily="34" charset="0"/>
                <a:sym typeface="Poppins"/>
              </a:rPr>
              <a:t>✅ Benefits</a:t>
            </a:r>
          </a:p>
          <a:p>
            <a:pPr marL="431797" lvl="1" indent="-215899" algn="just">
              <a:lnSpc>
                <a:spcPts val="2799"/>
              </a:lnSpc>
              <a:buFont typeface="Arial"/>
              <a:buChar char="•"/>
            </a:pPr>
            <a:r>
              <a:rPr lang="en-US" sz="2200" dirty="0">
                <a:solidFill>
                  <a:srgbClr val="FFFFFF"/>
                </a:solidFill>
                <a:latin typeface="Arial" panose="020B0604020202020204" pitchFamily="34" charset="0"/>
                <a:ea typeface="Poppins"/>
                <a:cs typeface="Arial" panose="020B0604020202020204" pitchFamily="34" charset="0"/>
                <a:sym typeface="Poppins"/>
              </a:rPr>
              <a:t>Promotes independence and safety at home.</a:t>
            </a:r>
          </a:p>
          <a:p>
            <a:pPr marL="431797" lvl="1" indent="-215899" algn="just">
              <a:lnSpc>
                <a:spcPts val="2799"/>
              </a:lnSpc>
              <a:buFont typeface="Arial"/>
              <a:buChar char="•"/>
            </a:pPr>
            <a:r>
              <a:rPr lang="en-US" sz="2200" dirty="0">
                <a:solidFill>
                  <a:srgbClr val="FFFFFF"/>
                </a:solidFill>
                <a:latin typeface="Arial" panose="020B0604020202020204" pitchFamily="34" charset="0"/>
                <a:ea typeface="Poppins"/>
                <a:cs typeface="Arial" panose="020B0604020202020204" pitchFamily="34" charset="0"/>
                <a:sym typeface="Poppins"/>
              </a:rPr>
              <a:t>Reduces hospital admissions and staff workload.</a:t>
            </a:r>
          </a:p>
          <a:p>
            <a:pPr marL="431797" lvl="1" indent="-215899" algn="just">
              <a:lnSpc>
                <a:spcPts val="2799"/>
              </a:lnSpc>
              <a:buFont typeface="Arial"/>
              <a:buChar char="•"/>
            </a:pPr>
            <a:r>
              <a:rPr lang="en-US" sz="2200" dirty="0">
                <a:solidFill>
                  <a:srgbClr val="FFFFFF"/>
                </a:solidFill>
                <a:latin typeface="Arial" panose="020B0604020202020204" pitchFamily="34" charset="0"/>
                <a:ea typeface="Poppins"/>
                <a:cs typeface="Arial" panose="020B0604020202020204" pitchFamily="34" charset="0"/>
                <a:sym typeface="Poppins"/>
              </a:rPr>
              <a:t>Supports ageing in place, which most older adults prefer.</a:t>
            </a:r>
          </a:p>
          <a:p>
            <a:pPr marL="431797" lvl="1" indent="-215899" algn="just">
              <a:lnSpc>
                <a:spcPts val="2799"/>
              </a:lnSpc>
              <a:buFont typeface="Arial"/>
              <a:buChar char="•"/>
            </a:pPr>
            <a:r>
              <a:rPr lang="en-US" sz="2200" dirty="0">
                <a:solidFill>
                  <a:srgbClr val="FFFFFF"/>
                </a:solidFill>
                <a:latin typeface="Arial" panose="020B0604020202020204" pitchFamily="34" charset="0"/>
                <a:ea typeface="Poppins"/>
                <a:cs typeface="Arial" panose="020B0604020202020204" pitchFamily="34" charset="0"/>
                <a:sym typeface="Poppins"/>
              </a:rPr>
              <a:t>Enables faster response to health changes.</a:t>
            </a:r>
          </a:p>
          <a:p>
            <a:pPr algn="just">
              <a:lnSpc>
                <a:spcPts val="2799"/>
              </a:lnSpc>
            </a:pPr>
            <a:endParaRPr lang="en-US" sz="2200" dirty="0">
              <a:solidFill>
                <a:srgbClr val="FFFFFF"/>
              </a:solidFill>
              <a:latin typeface="Arial" panose="020B0604020202020204" pitchFamily="34" charset="0"/>
              <a:ea typeface="Poppins"/>
              <a:cs typeface="Arial" panose="020B0604020202020204" pitchFamily="34" charset="0"/>
              <a:sym typeface="Poppins"/>
            </a:endParaRPr>
          </a:p>
          <a:p>
            <a:pPr algn="just">
              <a:lnSpc>
                <a:spcPts val="2799"/>
              </a:lnSpc>
            </a:pPr>
            <a:r>
              <a:rPr lang="en-US" sz="2200" dirty="0">
                <a:solidFill>
                  <a:srgbClr val="FFFFFF"/>
                </a:solidFill>
                <a:latin typeface="Arial" panose="020B0604020202020204" pitchFamily="34" charset="0"/>
                <a:ea typeface="Poppins"/>
                <a:cs typeface="Arial" panose="020B0604020202020204" pitchFamily="34" charset="0"/>
                <a:sym typeface="Poppins"/>
              </a:rPr>
              <a:t>⚠️ Limitations</a:t>
            </a:r>
          </a:p>
          <a:p>
            <a:pPr marL="431797" lvl="1" indent="-215899" algn="just">
              <a:lnSpc>
                <a:spcPts val="2799"/>
              </a:lnSpc>
              <a:buFont typeface="Arial"/>
              <a:buChar char="•"/>
            </a:pPr>
            <a:r>
              <a:rPr lang="en-US" sz="2200" dirty="0">
                <a:solidFill>
                  <a:srgbClr val="FFFFFF"/>
                </a:solidFill>
                <a:latin typeface="Arial" panose="020B0604020202020204" pitchFamily="34" charset="0"/>
                <a:ea typeface="Poppins"/>
                <a:cs typeface="Arial" panose="020B0604020202020204" pitchFamily="34" charset="0"/>
                <a:sym typeface="Poppins"/>
              </a:rPr>
              <a:t>Digital Exclusion: Some older people struggle with technology or lack internet access.</a:t>
            </a:r>
          </a:p>
          <a:p>
            <a:pPr marL="431797" lvl="1" indent="-215899" algn="just">
              <a:lnSpc>
                <a:spcPts val="2799"/>
              </a:lnSpc>
              <a:buFont typeface="Arial"/>
              <a:buChar char="•"/>
            </a:pPr>
            <a:r>
              <a:rPr lang="en-US" sz="2200" dirty="0">
                <a:solidFill>
                  <a:srgbClr val="FFFFFF"/>
                </a:solidFill>
                <a:latin typeface="Arial" panose="020B0604020202020204" pitchFamily="34" charset="0"/>
                <a:ea typeface="Poppins"/>
                <a:cs typeface="Arial" panose="020B0604020202020204" pitchFamily="34" charset="0"/>
                <a:sym typeface="Poppins"/>
              </a:rPr>
              <a:t>Cost and Access: Devices can be expensive or unavailable in some areas.</a:t>
            </a:r>
          </a:p>
          <a:p>
            <a:pPr marL="431797" lvl="1" indent="-215899" algn="just">
              <a:lnSpc>
                <a:spcPts val="2799"/>
              </a:lnSpc>
              <a:buFont typeface="Arial"/>
              <a:buChar char="•"/>
            </a:pPr>
            <a:r>
              <a:rPr lang="en-US" sz="2200" dirty="0">
                <a:solidFill>
                  <a:srgbClr val="FFFFFF"/>
                </a:solidFill>
                <a:latin typeface="Arial" panose="020B0604020202020204" pitchFamily="34" charset="0"/>
                <a:ea typeface="Poppins"/>
                <a:cs typeface="Arial" panose="020B0604020202020204" pitchFamily="34" charset="0"/>
                <a:sym typeface="Poppins"/>
              </a:rPr>
              <a:t>Privacy Concerns: Monitoring tools raise questions about data security and consent.</a:t>
            </a:r>
          </a:p>
          <a:p>
            <a:pPr marL="431797" lvl="1" indent="-215899" algn="just">
              <a:lnSpc>
                <a:spcPts val="2799"/>
              </a:lnSpc>
              <a:buFont typeface="Arial"/>
              <a:buChar char="•"/>
            </a:pPr>
            <a:r>
              <a:rPr lang="en-US" sz="2200" dirty="0">
                <a:solidFill>
                  <a:srgbClr val="FFFFFF"/>
                </a:solidFill>
                <a:latin typeface="Arial" panose="020B0604020202020204" pitchFamily="34" charset="0"/>
                <a:ea typeface="Poppins"/>
                <a:cs typeface="Arial" panose="020B0604020202020204" pitchFamily="34" charset="0"/>
                <a:sym typeface="Poppins"/>
              </a:rPr>
              <a:t>Staff Training: Care workers need proper training to use new tools effectively.</a:t>
            </a:r>
          </a:p>
          <a:p>
            <a:pPr algn="just">
              <a:lnSpc>
                <a:spcPts val="2799"/>
              </a:lnSpc>
            </a:pPr>
            <a:endParaRPr lang="en-US" sz="1999" dirty="0">
              <a:solidFill>
                <a:srgbClr val="FFFFFF"/>
              </a:solidFill>
              <a:latin typeface="Poppins"/>
              <a:ea typeface="Poppins"/>
              <a:cs typeface="Poppins"/>
              <a:sym typeface="Poppins"/>
            </a:endParaRPr>
          </a:p>
          <a:p>
            <a:pPr algn="just">
              <a:lnSpc>
                <a:spcPts val="2799"/>
              </a:lnSpc>
            </a:pPr>
            <a:endParaRPr lang="en-US" sz="1999" dirty="0">
              <a:solidFill>
                <a:srgbClr val="FFFFFF"/>
              </a:solidFill>
              <a:latin typeface="Poppins"/>
              <a:ea typeface="Poppins"/>
              <a:cs typeface="Poppins"/>
              <a:sym typeface="Poppins"/>
            </a:endParaRPr>
          </a:p>
          <a:p>
            <a:pPr algn="just">
              <a:lnSpc>
                <a:spcPts val="2799"/>
              </a:lnSpc>
            </a:pPr>
            <a:endParaRPr lang="en-US" sz="1999" dirty="0">
              <a:solidFill>
                <a:srgbClr val="FFFFFF"/>
              </a:solidFill>
              <a:latin typeface="Poppins"/>
              <a:ea typeface="Poppins"/>
              <a:cs typeface="Poppins"/>
              <a:sym typeface="Poppins"/>
            </a:endParaRPr>
          </a:p>
        </p:txBody>
      </p:sp>
      <p:sp>
        <p:nvSpPr>
          <p:cNvPr id="12" name="Freeform 12"/>
          <p:cNvSpPr/>
          <p:nvPr/>
        </p:nvSpPr>
        <p:spPr>
          <a:xfrm rot="3298874">
            <a:off x="-873938" y="-1151406"/>
            <a:ext cx="3805276" cy="4360213"/>
          </a:xfrm>
          <a:custGeom>
            <a:avLst/>
            <a:gdLst/>
            <a:ahLst/>
            <a:cxnLst/>
            <a:rect l="l" t="t" r="r" b="b"/>
            <a:pathLst>
              <a:path w="3805276" h="4360213">
                <a:moveTo>
                  <a:pt x="0" y="0"/>
                </a:moveTo>
                <a:lnTo>
                  <a:pt x="3805276" y="0"/>
                </a:lnTo>
                <a:lnTo>
                  <a:pt x="3805276" y="4360212"/>
                </a:lnTo>
                <a:lnTo>
                  <a:pt x="0" y="436021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p:cNvSpPr txBox="1"/>
          <p:nvPr/>
        </p:nvSpPr>
        <p:spPr>
          <a:xfrm>
            <a:off x="17098405" y="9484349"/>
            <a:ext cx="814511" cy="471827"/>
          </a:xfrm>
          <a:prstGeom prst="rect">
            <a:avLst/>
          </a:prstGeom>
        </p:spPr>
        <p:txBody>
          <a:bodyPr lIns="0" tIns="0" rIns="0" bIns="0" rtlCol="0" anchor="t">
            <a:spAutoFit/>
          </a:bodyPr>
          <a:lstStyle/>
          <a:p>
            <a:pPr algn="ctr">
              <a:lnSpc>
                <a:spcPts val="3919"/>
              </a:lnSpc>
            </a:pPr>
            <a:r>
              <a:rPr lang="en-US" sz="2799" b="1" dirty="0">
                <a:solidFill>
                  <a:srgbClr val="FFFFFF"/>
                </a:solidFill>
                <a:latin typeface="Montserrat Medium"/>
                <a:ea typeface="Montserrat Medium"/>
                <a:cs typeface="Montserrat Medium"/>
                <a:sym typeface="Montserrat Medium"/>
              </a:rPr>
              <a:t>12</a:t>
            </a:r>
          </a:p>
        </p:txBody>
      </p:sp>
      <p:sp>
        <p:nvSpPr>
          <p:cNvPr id="14" name="TextBox 14"/>
          <p:cNvSpPr txBox="1"/>
          <p:nvPr/>
        </p:nvSpPr>
        <p:spPr>
          <a:xfrm>
            <a:off x="3029141" y="1437530"/>
            <a:ext cx="7794431" cy="1157859"/>
          </a:xfrm>
          <a:prstGeom prst="rect">
            <a:avLst/>
          </a:prstGeom>
        </p:spPr>
        <p:txBody>
          <a:bodyPr lIns="0" tIns="0" rIns="0" bIns="0" rtlCol="0" anchor="t">
            <a:spAutoFit/>
          </a:bodyPr>
          <a:lstStyle/>
          <a:p>
            <a:pPr algn="ctr">
              <a:lnSpc>
                <a:spcPts val="4428"/>
              </a:lnSpc>
            </a:pPr>
            <a:r>
              <a:rPr lang="en-US" sz="3600" b="1" spc="-50">
                <a:solidFill>
                  <a:srgbClr val="FFFFFF"/>
                </a:solidFill>
                <a:latin typeface="Poppins Semi-Bold"/>
                <a:ea typeface="Poppins Semi-Bold"/>
                <a:cs typeface="Poppins Semi-Bold"/>
                <a:sym typeface="Poppins Semi-Bold"/>
              </a:rPr>
              <a:t>Technological Innovations in Elderly Care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AA95D0">
                <a:alpha val="100000"/>
              </a:srgbClr>
            </a:gs>
            <a:gs pos="100000">
              <a:srgbClr val="61558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rot="3298874">
            <a:off x="-873938" y="-1151406"/>
            <a:ext cx="3805276" cy="4360213"/>
          </a:xfrm>
          <a:custGeom>
            <a:avLst/>
            <a:gdLst/>
            <a:ahLst/>
            <a:cxnLst/>
            <a:rect l="l" t="t" r="r" b="b"/>
            <a:pathLst>
              <a:path w="3805276" h="4360213">
                <a:moveTo>
                  <a:pt x="0" y="0"/>
                </a:moveTo>
                <a:lnTo>
                  <a:pt x="3805276" y="0"/>
                </a:lnTo>
                <a:lnTo>
                  <a:pt x="3805276" y="4360212"/>
                </a:lnTo>
                <a:lnTo>
                  <a:pt x="0" y="436021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a:off x="12479840" y="0"/>
            <a:ext cx="5808160" cy="10287000"/>
          </a:xfrm>
          <a:custGeom>
            <a:avLst/>
            <a:gdLst/>
            <a:ahLst/>
            <a:cxnLst/>
            <a:rect l="l" t="t" r="r" b="b"/>
            <a:pathLst>
              <a:path w="5808160" h="10287000">
                <a:moveTo>
                  <a:pt x="0" y="0"/>
                </a:moveTo>
                <a:lnTo>
                  <a:pt x="5808160" y="0"/>
                </a:lnTo>
                <a:lnTo>
                  <a:pt x="5808160" y="10287000"/>
                </a:lnTo>
                <a:lnTo>
                  <a:pt x="0" y="10287000"/>
                </a:lnTo>
                <a:lnTo>
                  <a:pt x="0" y="0"/>
                </a:lnTo>
                <a:close/>
              </a:path>
            </a:pathLst>
          </a:custGeom>
          <a:blipFill>
            <a:blip r:embed="rId6"/>
            <a:stretch>
              <a:fillRect l="-78844" r="-86824"/>
            </a:stretch>
          </a:blipFill>
        </p:spPr>
        <p:txBody>
          <a:bodyPr/>
          <a:lstStyle/>
          <a:p>
            <a:endParaRPr lang="en-GB"/>
          </a:p>
        </p:txBody>
      </p:sp>
      <p:sp>
        <p:nvSpPr>
          <p:cNvPr id="4" name="TextBox 4"/>
          <p:cNvSpPr txBox="1"/>
          <p:nvPr/>
        </p:nvSpPr>
        <p:spPr>
          <a:xfrm>
            <a:off x="152400" y="3695700"/>
            <a:ext cx="12052251" cy="5009000"/>
          </a:xfrm>
          <a:prstGeom prst="rect">
            <a:avLst/>
          </a:prstGeom>
        </p:spPr>
        <p:txBody>
          <a:bodyPr lIns="0" tIns="0" rIns="0" bIns="0" rtlCol="0" anchor="t">
            <a:spAutoFit/>
          </a:bodyPr>
          <a:lstStyle/>
          <a:p>
            <a:pPr algn="ctr">
              <a:lnSpc>
                <a:spcPts val="2799"/>
              </a:lnSpc>
            </a:pPr>
            <a:r>
              <a:rPr lang="en-US" sz="1999" dirty="0">
                <a:solidFill>
                  <a:srgbClr val="FFFFFF"/>
                </a:solidFill>
                <a:latin typeface="Arial" panose="020B0604020202020204" pitchFamily="34" charset="0"/>
                <a:ea typeface="Poppins"/>
                <a:cs typeface="Arial" panose="020B0604020202020204" pitchFamily="34" charset="0"/>
                <a:sym typeface="Poppins"/>
              </a:rPr>
              <a:t>Age UK is a leading charity supporting older people through services such as financial advice, mental health support, befriending schemes, and digital access. Recent initiatives have focused on reducing loneliness, tackling winter hardship, and improving digital inclusion—especially for those living alone (Age UK, 2025).</a:t>
            </a:r>
          </a:p>
          <a:p>
            <a:pPr algn="ctr">
              <a:lnSpc>
                <a:spcPts val="2799"/>
              </a:lnSpc>
            </a:pPr>
            <a:endParaRPr lang="en-US" sz="1999" dirty="0">
              <a:solidFill>
                <a:srgbClr val="FFFFFF"/>
              </a:solidFill>
              <a:latin typeface="Arial" panose="020B0604020202020204" pitchFamily="34" charset="0"/>
              <a:ea typeface="Poppins"/>
              <a:cs typeface="Arial" panose="020B0604020202020204" pitchFamily="34" charset="0"/>
              <a:sym typeface="Poppins"/>
            </a:endParaRPr>
          </a:p>
          <a:p>
            <a:pPr algn="ctr">
              <a:lnSpc>
                <a:spcPts val="2799"/>
              </a:lnSpc>
            </a:pPr>
            <a:r>
              <a:rPr lang="en-US" sz="1999" dirty="0">
                <a:solidFill>
                  <a:srgbClr val="FFFFFF"/>
                </a:solidFill>
                <a:latin typeface="Arial" panose="020B0604020202020204" pitchFamily="34" charset="0"/>
                <a:ea typeface="Poppins"/>
                <a:cs typeface="Arial" panose="020B0604020202020204" pitchFamily="34" charset="0"/>
                <a:sym typeface="Poppins"/>
              </a:rPr>
              <a:t>These efforts reflect the Activity Theory, which </a:t>
            </a:r>
            <a:r>
              <a:rPr lang="en-US" sz="1999" dirty="0" err="1">
                <a:solidFill>
                  <a:srgbClr val="FFFFFF"/>
                </a:solidFill>
                <a:latin typeface="Arial" panose="020B0604020202020204" pitchFamily="34" charset="0"/>
                <a:ea typeface="Poppins"/>
                <a:cs typeface="Arial" panose="020B0604020202020204" pitchFamily="34" charset="0"/>
                <a:sym typeface="Poppins"/>
              </a:rPr>
              <a:t>emphasises</a:t>
            </a:r>
            <a:r>
              <a:rPr lang="en-US" sz="1999" dirty="0">
                <a:solidFill>
                  <a:srgbClr val="FFFFFF"/>
                </a:solidFill>
                <a:latin typeface="Arial" panose="020B0604020202020204" pitchFamily="34" charset="0"/>
                <a:ea typeface="Poppins"/>
                <a:cs typeface="Arial" panose="020B0604020202020204" pitchFamily="34" charset="0"/>
                <a:sym typeface="Poppins"/>
              </a:rPr>
              <a:t> the benefits of staying socially and mentally active (Havighurst, 1961). They also align with the Equality Act 2010, promoting fair access to services and challenging age-based discrimination.</a:t>
            </a:r>
          </a:p>
          <a:p>
            <a:pPr algn="ctr">
              <a:lnSpc>
                <a:spcPts val="2799"/>
              </a:lnSpc>
            </a:pPr>
            <a:endParaRPr lang="en-US" sz="1999" dirty="0">
              <a:solidFill>
                <a:srgbClr val="FFFFFF"/>
              </a:solidFill>
              <a:latin typeface="Arial" panose="020B0604020202020204" pitchFamily="34" charset="0"/>
              <a:ea typeface="Poppins"/>
              <a:cs typeface="Arial" panose="020B0604020202020204" pitchFamily="34" charset="0"/>
              <a:sym typeface="Poppins"/>
            </a:endParaRPr>
          </a:p>
          <a:p>
            <a:pPr algn="ctr">
              <a:lnSpc>
                <a:spcPts val="2799"/>
              </a:lnSpc>
            </a:pPr>
            <a:r>
              <a:rPr lang="en-US" sz="1999" dirty="0">
                <a:solidFill>
                  <a:srgbClr val="FFFFFF"/>
                </a:solidFill>
                <a:latin typeface="Arial" panose="020B0604020202020204" pitchFamily="34" charset="0"/>
                <a:ea typeface="Poppins"/>
                <a:cs typeface="Arial" panose="020B0604020202020204" pitchFamily="34" charset="0"/>
                <a:sym typeface="Poppins"/>
              </a:rPr>
              <a:t>Reports show that Age UK’s </a:t>
            </a:r>
            <a:r>
              <a:rPr lang="en-US" sz="1999" dirty="0" err="1">
                <a:solidFill>
                  <a:srgbClr val="FFFFFF"/>
                </a:solidFill>
                <a:latin typeface="Arial" panose="020B0604020202020204" pitchFamily="34" charset="0"/>
                <a:ea typeface="Poppins"/>
                <a:cs typeface="Arial" panose="020B0604020202020204" pitchFamily="34" charset="0"/>
                <a:sym typeface="Poppins"/>
              </a:rPr>
              <a:t>programmes</a:t>
            </a:r>
            <a:r>
              <a:rPr lang="en-US" sz="1999" dirty="0">
                <a:solidFill>
                  <a:srgbClr val="FFFFFF"/>
                </a:solidFill>
                <a:latin typeface="Arial" panose="020B0604020202020204" pitchFamily="34" charset="0"/>
                <a:ea typeface="Poppins"/>
                <a:cs typeface="Arial" panose="020B0604020202020204" pitchFamily="34" charset="0"/>
                <a:sym typeface="Poppins"/>
              </a:rPr>
              <a:t> have helped reduce isolation, improve emotional wellbeing, and boost confidence in using technology—particularly for managing health appointments and staying connected (Age UK, 2025).</a:t>
            </a:r>
          </a:p>
          <a:p>
            <a:pPr algn="just">
              <a:lnSpc>
                <a:spcPts val="2799"/>
              </a:lnSpc>
            </a:pPr>
            <a:endParaRPr lang="en-US" sz="1999" dirty="0">
              <a:solidFill>
                <a:srgbClr val="FFFFFF"/>
              </a:solidFill>
              <a:latin typeface="Poppins"/>
              <a:ea typeface="Poppins"/>
              <a:cs typeface="Poppins"/>
              <a:sym typeface="Poppins"/>
            </a:endParaRPr>
          </a:p>
          <a:p>
            <a:pPr algn="just">
              <a:lnSpc>
                <a:spcPts val="2799"/>
              </a:lnSpc>
            </a:pPr>
            <a:endParaRPr lang="en-US" sz="1999" dirty="0">
              <a:solidFill>
                <a:srgbClr val="FFFFFF"/>
              </a:solidFill>
              <a:latin typeface="Poppins"/>
              <a:ea typeface="Poppins"/>
              <a:cs typeface="Poppins"/>
              <a:sym typeface="Poppins"/>
            </a:endParaRPr>
          </a:p>
        </p:txBody>
      </p:sp>
      <p:sp>
        <p:nvSpPr>
          <p:cNvPr id="5" name="TextBox 5"/>
          <p:cNvSpPr txBox="1"/>
          <p:nvPr/>
        </p:nvSpPr>
        <p:spPr>
          <a:xfrm>
            <a:off x="17098405" y="9484349"/>
            <a:ext cx="814511" cy="471827"/>
          </a:xfrm>
          <a:prstGeom prst="rect">
            <a:avLst/>
          </a:prstGeom>
        </p:spPr>
        <p:txBody>
          <a:bodyPr lIns="0" tIns="0" rIns="0" bIns="0" rtlCol="0" anchor="t">
            <a:spAutoFit/>
          </a:bodyPr>
          <a:lstStyle/>
          <a:p>
            <a:pPr algn="ctr">
              <a:lnSpc>
                <a:spcPts val="3919"/>
              </a:lnSpc>
            </a:pPr>
            <a:r>
              <a:rPr lang="en-US" sz="2799" b="1" dirty="0">
                <a:solidFill>
                  <a:srgbClr val="FFFFFF"/>
                </a:solidFill>
                <a:latin typeface="Montserrat Medium"/>
                <a:ea typeface="Montserrat Medium"/>
                <a:cs typeface="Montserrat Medium"/>
                <a:sym typeface="Montserrat Medium"/>
              </a:rPr>
              <a:t>13</a:t>
            </a:r>
          </a:p>
        </p:txBody>
      </p:sp>
      <p:sp>
        <p:nvSpPr>
          <p:cNvPr id="6" name="TextBox 6"/>
          <p:cNvSpPr txBox="1"/>
          <p:nvPr/>
        </p:nvSpPr>
        <p:spPr>
          <a:xfrm>
            <a:off x="2971800" y="1714500"/>
            <a:ext cx="7588352" cy="1157859"/>
          </a:xfrm>
          <a:prstGeom prst="rect">
            <a:avLst/>
          </a:prstGeom>
        </p:spPr>
        <p:txBody>
          <a:bodyPr lIns="0" tIns="0" rIns="0" bIns="0" rtlCol="0" anchor="t">
            <a:spAutoFit/>
          </a:bodyPr>
          <a:lstStyle/>
          <a:p>
            <a:pPr algn="ctr">
              <a:lnSpc>
                <a:spcPts val="4428"/>
              </a:lnSpc>
            </a:pPr>
            <a:r>
              <a:rPr lang="en-US" sz="3600" b="1" spc="-50" dirty="0">
                <a:solidFill>
                  <a:srgbClr val="FFFFFF"/>
                </a:solidFill>
                <a:latin typeface="Poppins Semi-Bold"/>
                <a:ea typeface="Poppins Semi-Bold"/>
                <a:cs typeface="Poppins Semi-Bold"/>
                <a:sym typeface="Poppins Semi-Bold"/>
              </a:rPr>
              <a:t>Case Study: Age UK – </a:t>
            </a:r>
          </a:p>
          <a:p>
            <a:pPr algn="ctr">
              <a:lnSpc>
                <a:spcPts val="4428"/>
              </a:lnSpc>
            </a:pPr>
            <a:r>
              <a:rPr lang="en-US" sz="3600" b="1" spc="-50" dirty="0">
                <a:solidFill>
                  <a:srgbClr val="FFFFFF"/>
                </a:solidFill>
                <a:latin typeface="Poppins Semi-Bold"/>
                <a:ea typeface="Poppins Semi-Bold"/>
                <a:cs typeface="Poppins Semi-Bold"/>
                <a:sym typeface="Poppins Semi-Bold"/>
              </a:rPr>
              <a:t>Supporting Older People in the UK</a:t>
            </a:r>
          </a:p>
        </p:txBody>
      </p:sp>
      <p:pic>
        <p:nvPicPr>
          <p:cNvPr id="15" name="Audio 14">
            <a:hlinkClick r:id="" action="ppaction://media"/>
            <a:extLst>
              <a:ext uri="{FF2B5EF4-FFF2-40B4-BE49-F238E27FC236}">
                <a16:creationId xmlns:a16="http://schemas.microsoft.com/office/drawing/2014/main" id="{6215F2F5-0136-19CC-433B-44BA426DFF2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1579"/>
    </mc:Choice>
    <mc:Fallback>
      <p:transition spd="slow" advTm="71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8F5FF">
                <a:alpha val="100000"/>
              </a:srgbClr>
            </a:gs>
            <a:gs pos="100000">
              <a:srgbClr val="CEC1E6">
                <a:alpha val="100000"/>
              </a:srgbClr>
            </a:gs>
          </a:gsLst>
          <a:lin ang="5400000"/>
        </a:gradFill>
        <a:effectLst/>
      </p:bgPr>
    </p:bg>
    <p:spTree>
      <p:nvGrpSpPr>
        <p:cNvPr id="1" name=""/>
        <p:cNvGrpSpPr/>
        <p:nvPr/>
      </p:nvGrpSpPr>
      <p:grpSpPr>
        <a:xfrm>
          <a:off x="0" y="0"/>
          <a:ext cx="0" cy="0"/>
          <a:chOff x="0" y="0"/>
          <a:chExt cx="0" cy="0"/>
        </a:xfrm>
      </p:grpSpPr>
      <p:sp>
        <p:nvSpPr>
          <p:cNvPr id="2" name="TextBox 2"/>
          <p:cNvSpPr txBox="1"/>
          <p:nvPr/>
        </p:nvSpPr>
        <p:spPr>
          <a:xfrm>
            <a:off x="609600" y="2324100"/>
            <a:ext cx="13182600" cy="5709063"/>
          </a:xfrm>
          <a:prstGeom prst="rect">
            <a:avLst/>
          </a:prstGeom>
        </p:spPr>
        <p:txBody>
          <a:bodyPr wrap="square" lIns="0" tIns="0" rIns="0" bIns="0" rtlCol="0" anchor="t">
            <a:spAutoFit/>
          </a:bodyPr>
          <a:lstStyle/>
          <a:p>
            <a:r>
              <a:rPr lang="en-GB" sz="1900" dirty="0">
                <a:latin typeface="Arial" panose="020B0604020202020204" pitchFamily="34" charset="0"/>
                <a:cs typeface="Arial" panose="020B0604020202020204" pitchFamily="34" charset="0"/>
              </a:rPr>
              <a:t>🧠 </a:t>
            </a:r>
            <a:r>
              <a:rPr lang="en-GB" sz="1900" b="1" dirty="0">
                <a:latin typeface="Arial" panose="020B0604020202020204" pitchFamily="34" charset="0"/>
                <a:cs typeface="Arial" panose="020B0604020202020204" pitchFamily="34" charset="0"/>
              </a:rPr>
              <a:t>Workforce Development and Training</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Boost training in dementia care, communication, and digital skills to support person-centred care and tech adoption. </a:t>
            </a:r>
          </a:p>
          <a:p>
            <a:r>
              <a:rPr lang="en-GB" sz="1900" dirty="0">
                <a:latin typeface="Arial" panose="020B0604020202020204" pitchFamily="34" charset="0"/>
                <a:cs typeface="Arial" panose="020B0604020202020204" pitchFamily="34" charset="0"/>
              </a:rPr>
              <a:t>🔗 Activity Theory (Havighurst, 1961): Encourages engagement and independence. </a:t>
            </a:r>
          </a:p>
          <a:p>
            <a:r>
              <a:rPr lang="en-GB" sz="1900" dirty="0">
                <a:latin typeface="Arial" panose="020B0604020202020204" pitchFamily="34" charset="0"/>
                <a:cs typeface="Arial" panose="020B0604020202020204" pitchFamily="34" charset="0"/>
              </a:rPr>
              <a:t>📜 Care Act 2014: Focuses on wellbeing and personalisation. </a:t>
            </a:r>
          </a:p>
          <a:p>
            <a:r>
              <a:rPr lang="en-GB" sz="1900" dirty="0">
                <a:latin typeface="Arial" panose="020B0604020202020204" pitchFamily="34" charset="0"/>
                <a:cs typeface="Arial" panose="020B0604020202020204" pitchFamily="34" charset="0"/>
              </a:rPr>
              <a:t>⚠️ Barriers: Staff turnover, funding, time. </a:t>
            </a:r>
          </a:p>
          <a:p>
            <a:r>
              <a:rPr lang="en-GB" sz="1900" dirty="0">
                <a:latin typeface="Arial" panose="020B0604020202020204" pitchFamily="34" charset="0"/>
                <a:cs typeface="Arial" panose="020B0604020202020204" pitchFamily="34" charset="0"/>
              </a:rPr>
              <a:t>✅ Solutions: Government-funded training, apprenticeships, retention incentives (Advanced ACA, 2025).</a:t>
            </a:r>
          </a:p>
          <a:p>
            <a:endParaRPr lang="en-GB" sz="1900" dirty="0">
              <a:latin typeface="Arial" panose="020B0604020202020204" pitchFamily="34" charset="0"/>
              <a:cs typeface="Arial" panose="020B0604020202020204" pitchFamily="34" charset="0"/>
            </a:endParaRPr>
          </a:p>
          <a:p>
            <a:r>
              <a:rPr lang="en-GB" sz="1900" dirty="0">
                <a:latin typeface="Arial" panose="020B0604020202020204" pitchFamily="34" charset="0"/>
                <a:cs typeface="Arial" panose="020B0604020202020204" pitchFamily="34" charset="0"/>
              </a:rPr>
              <a:t>🏡 </a:t>
            </a:r>
            <a:r>
              <a:rPr lang="en-GB" sz="1900" b="1" dirty="0">
                <a:latin typeface="Arial" panose="020B0604020202020204" pitchFamily="34" charset="0"/>
                <a:cs typeface="Arial" panose="020B0604020202020204" pitchFamily="34" charset="0"/>
              </a:rPr>
              <a:t>Community-Based Services</a:t>
            </a:r>
            <a:r>
              <a:rPr lang="en-GB" sz="1900" dirty="0">
                <a:latin typeface="Arial" panose="020B0604020202020204" pitchFamily="34" charset="0"/>
                <a:cs typeface="Arial" panose="020B0604020202020204" pitchFamily="34" charset="0"/>
              </a:rPr>
              <a:t> </a:t>
            </a:r>
          </a:p>
          <a:p>
            <a:r>
              <a:rPr lang="en-GB" sz="1900" dirty="0">
                <a:latin typeface="Arial" panose="020B0604020202020204" pitchFamily="34" charset="0"/>
                <a:cs typeface="Arial" panose="020B0604020202020204" pitchFamily="34" charset="0"/>
              </a:rPr>
              <a:t>Invest in day centres, home adaptations, and outreach to help older adults stay independent at home. </a:t>
            </a:r>
          </a:p>
          <a:p>
            <a:r>
              <a:rPr lang="en-GB" sz="1900" dirty="0">
                <a:latin typeface="Arial" panose="020B0604020202020204" pitchFamily="34" charset="0"/>
                <a:cs typeface="Arial" panose="020B0604020202020204" pitchFamily="34" charset="0"/>
              </a:rPr>
              <a:t>🔗 Continuity Theory (Atchley, 1989): Familiar routines support wellbeing. </a:t>
            </a:r>
          </a:p>
          <a:p>
            <a:r>
              <a:rPr lang="en-GB" sz="1900" dirty="0">
                <a:latin typeface="Arial" panose="020B0604020202020204" pitchFamily="34" charset="0"/>
                <a:cs typeface="Arial" panose="020B0604020202020204" pitchFamily="34" charset="0"/>
              </a:rPr>
              <a:t>📜 Better Care Fund &amp; NHS Long Term Plan: Endorse localised support. </a:t>
            </a:r>
          </a:p>
          <a:p>
            <a:r>
              <a:rPr lang="en-GB" sz="1900" dirty="0">
                <a:latin typeface="Arial" panose="020B0604020202020204" pitchFamily="34" charset="0"/>
                <a:cs typeface="Arial" panose="020B0604020202020204" pitchFamily="34" charset="0"/>
              </a:rPr>
              <a:t>⚠️ Barriers: Regional gaps, underfunding. </a:t>
            </a:r>
          </a:p>
          <a:p>
            <a:r>
              <a:rPr lang="en-GB" sz="1900" dirty="0">
                <a:latin typeface="Arial" panose="020B0604020202020204" pitchFamily="34" charset="0"/>
                <a:cs typeface="Arial" panose="020B0604020202020204" pitchFamily="34" charset="0"/>
              </a:rPr>
              <a:t>✅ Solutions: Targeted investment via needs assessments and integrated care systems (GOV.UK, 2025).</a:t>
            </a:r>
          </a:p>
          <a:p>
            <a:pPr algn="just">
              <a:lnSpc>
                <a:spcPts val="2519"/>
              </a:lnSpc>
            </a:pPr>
            <a:endParaRPr lang="en-US" sz="1900" dirty="0">
              <a:solidFill>
                <a:srgbClr val="2B2B2B"/>
              </a:solidFill>
              <a:latin typeface="Arial" panose="020B0604020202020204" pitchFamily="34" charset="0"/>
              <a:ea typeface="Poppins"/>
              <a:cs typeface="Arial" panose="020B0604020202020204" pitchFamily="34" charset="0"/>
              <a:sym typeface="Poppins"/>
            </a:endParaRPr>
          </a:p>
          <a:p>
            <a:pPr algn="just">
              <a:lnSpc>
                <a:spcPts val="2519"/>
              </a:lnSpc>
            </a:pPr>
            <a:endParaRPr lang="en-US" sz="1799" dirty="0">
              <a:solidFill>
                <a:srgbClr val="2B2B2B"/>
              </a:solidFill>
              <a:latin typeface="Poppins"/>
              <a:ea typeface="Poppins"/>
              <a:cs typeface="Poppins"/>
              <a:sym typeface="Poppins"/>
            </a:endParaRPr>
          </a:p>
          <a:p>
            <a:pPr algn="just">
              <a:lnSpc>
                <a:spcPts val="2519"/>
              </a:lnSpc>
            </a:pPr>
            <a:endParaRPr lang="en-US" sz="1799" dirty="0">
              <a:solidFill>
                <a:srgbClr val="2B2B2B"/>
              </a:solidFill>
              <a:latin typeface="Poppins"/>
              <a:ea typeface="Poppins"/>
              <a:cs typeface="Poppins"/>
              <a:sym typeface="Poppins"/>
            </a:endParaRPr>
          </a:p>
          <a:p>
            <a:pPr algn="just">
              <a:lnSpc>
                <a:spcPts val="2519"/>
              </a:lnSpc>
            </a:pPr>
            <a:endParaRPr lang="en-US" sz="1799" dirty="0">
              <a:solidFill>
                <a:srgbClr val="2B2B2B"/>
              </a:solidFill>
              <a:latin typeface="Poppins"/>
              <a:ea typeface="Poppins"/>
              <a:cs typeface="Poppins"/>
              <a:sym typeface="Poppins"/>
            </a:endParaRPr>
          </a:p>
          <a:p>
            <a:pPr algn="just">
              <a:lnSpc>
                <a:spcPts val="2519"/>
              </a:lnSpc>
            </a:pPr>
            <a:endParaRPr lang="en-US" sz="1799" dirty="0">
              <a:solidFill>
                <a:srgbClr val="2B2B2B"/>
              </a:solidFill>
              <a:latin typeface="Poppins"/>
              <a:ea typeface="Poppins"/>
              <a:cs typeface="Poppins"/>
              <a:sym typeface="Poppins"/>
            </a:endParaRPr>
          </a:p>
          <a:p>
            <a:pPr algn="just">
              <a:lnSpc>
                <a:spcPts val="2519"/>
              </a:lnSpc>
            </a:pPr>
            <a:endParaRPr lang="en-US" sz="1799" dirty="0">
              <a:solidFill>
                <a:srgbClr val="2B2B2B"/>
              </a:solidFill>
              <a:latin typeface="Poppins"/>
              <a:ea typeface="Poppins"/>
              <a:cs typeface="Poppins"/>
              <a:sym typeface="Poppins"/>
            </a:endParaRPr>
          </a:p>
        </p:txBody>
      </p:sp>
      <p:sp>
        <p:nvSpPr>
          <p:cNvPr id="3" name="Freeform 3"/>
          <p:cNvSpPr/>
          <p:nvPr/>
        </p:nvSpPr>
        <p:spPr>
          <a:xfrm rot="1780089">
            <a:off x="13616528" y="4882571"/>
            <a:ext cx="4652059" cy="4901595"/>
          </a:xfrm>
          <a:custGeom>
            <a:avLst/>
            <a:gdLst/>
            <a:ahLst/>
            <a:cxnLst/>
            <a:rect l="l" t="t" r="r" b="b"/>
            <a:pathLst>
              <a:path w="4652059" h="4901595">
                <a:moveTo>
                  <a:pt x="0" y="0"/>
                </a:moveTo>
                <a:lnTo>
                  <a:pt x="4652059" y="0"/>
                </a:lnTo>
                <a:lnTo>
                  <a:pt x="4652059" y="4901595"/>
                </a:lnTo>
                <a:lnTo>
                  <a:pt x="0" y="490159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2124871">
            <a:off x="6249741" y="7313663"/>
            <a:ext cx="2386474" cy="2514484"/>
          </a:xfrm>
          <a:custGeom>
            <a:avLst/>
            <a:gdLst/>
            <a:ahLst/>
            <a:cxnLst/>
            <a:rect l="l" t="t" r="r" b="b"/>
            <a:pathLst>
              <a:path w="2386474" h="2514484">
                <a:moveTo>
                  <a:pt x="0" y="0"/>
                </a:moveTo>
                <a:lnTo>
                  <a:pt x="2386474" y="0"/>
                </a:lnTo>
                <a:lnTo>
                  <a:pt x="2386474" y="2514484"/>
                </a:lnTo>
                <a:lnTo>
                  <a:pt x="0" y="251448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17221200" y="9563100"/>
            <a:ext cx="814511" cy="471805"/>
          </a:xfrm>
          <a:prstGeom prst="rect">
            <a:avLst/>
          </a:prstGeom>
        </p:spPr>
        <p:txBody>
          <a:bodyPr lIns="0" tIns="0" rIns="0" bIns="0" rtlCol="0" anchor="t">
            <a:spAutoFit/>
          </a:bodyPr>
          <a:lstStyle/>
          <a:p>
            <a:pPr algn="ctr">
              <a:lnSpc>
                <a:spcPts val="3919"/>
              </a:lnSpc>
            </a:pPr>
            <a:r>
              <a:rPr lang="en-US" sz="2799" b="1" dirty="0">
                <a:solidFill>
                  <a:srgbClr val="615585"/>
                </a:solidFill>
                <a:latin typeface="Montserrat Medium"/>
                <a:ea typeface="Montserrat Medium"/>
                <a:cs typeface="Montserrat Medium"/>
                <a:sym typeface="Montserrat Medium"/>
              </a:rPr>
              <a:t>14</a:t>
            </a:r>
          </a:p>
        </p:txBody>
      </p:sp>
      <p:sp>
        <p:nvSpPr>
          <p:cNvPr id="6" name="TextBox 6"/>
          <p:cNvSpPr txBox="1"/>
          <p:nvPr/>
        </p:nvSpPr>
        <p:spPr>
          <a:xfrm>
            <a:off x="3429000" y="1028700"/>
            <a:ext cx="11094982" cy="595884"/>
          </a:xfrm>
          <a:prstGeom prst="rect">
            <a:avLst/>
          </a:prstGeom>
        </p:spPr>
        <p:txBody>
          <a:bodyPr lIns="0" tIns="0" rIns="0" bIns="0" rtlCol="0" anchor="t">
            <a:spAutoFit/>
          </a:bodyPr>
          <a:lstStyle/>
          <a:p>
            <a:pPr algn="ctr">
              <a:lnSpc>
                <a:spcPts val="4428"/>
              </a:lnSpc>
            </a:pPr>
            <a:r>
              <a:rPr lang="en-US" sz="3600" spc="-50" dirty="0">
                <a:solidFill>
                  <a:srgbClr val="615585"/>
                </a:solidFill>
                <a:latin typeface="Poppins"/>
                <a:ea typeface="Poppins"/>
                <a:cs typeface="Poppins"/>
                <a:sym typeface="Poppins"/>
              </a:rPr>
              <a:t>Recommendations</a:t>
            </a:r>
          </a:p>
        </p:txBody>
      </p:sp>
      <p:pic>
        <p:nvPicPr>
          <p:cNvPr id="36" name="Audio 35">
            <a:hlinkClick r:id="" action="ppaction://media"/>
            <a:extLst>
              <a:ext uri="{FF2B5EF4-FFF2-40B4-BE49-F238E27FC236}">
                <a16:creationId xmlns:a16="http://schemas.microsoft.com/office/drawing/2014/main" id="{08B71BD3-1354-E209-C495-E83BA381B52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271"/>
    </mc:Choice>
    <mc:Fallback>
      <p:transition spd="slow" advTm="29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AA95D0">
                <a:alpha val="100000"/>
              </a:srgbClr>
            </a:gs>
            <a:gs pos="100000">
              <a:srgbClr val="61558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271678" y="7569995"/>
            <a:ext cx="18817070" cy="337661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4">
              <a:alphaModFix amt="15000"/>
              <a:extLst>
                <a:ext uri="{96DAC541-7B7A-43D3-8B79-37D633B846F1}">
                  <asvg:svgBlip xmlns:asvg="http://schemas.microsoft.com/office/drawing/2016/SVG/main" r:embed="rId5"/>
                </a:ext>
              </a:extLst>
            </a:blip>
            <a:stretch>
              <a:fillRect l="-14951" r="-15027" b="-360943"/>
            </a:stretch>
          </a:blipFill>
        </p:spPr>
        <p:txBody>
          <a:bodyPr/>
          <a:lstStyle/>
          <a:p>
            <a:endParaRPr lang="en-GB"/>
          </a:p>
        </p:txBody>
      </p:sp>
      <p:grpSp>
        <p:nvGrpSpPr>
          <p:cNvPr id="3" name="Group 3"/>
          <p:cNvGrpSpPr/>
          <p:nvPr/>
        </p:nvGrpSpPr>
        <p:grpSpPr>
          <a:xfrm>
            <a:off x="10439400" y="-342900"/>
            <a:ext cx="10932795" cy="10972800"/>
            <a:chOff x="-568729" y="72687"/>
            <a:chExt cx="2138980" cy="2138980"/>
          </a:xfrm>
        </p:grpSpPr>
        <p:sp>
          <p:nvSpPr>
            <p:cNvPr id="4" name="Freeform 4"/>
            <p:cNvSpPr/>
            <p:nvPr/>
          </p:nvSpPr>
          <p:spPr>
            <a:xfrm rot="2700000">
              <a:off x="-568729" y="72687"/>
              <a:ext cx="2138980" cy="2138980"/>
            </a:xfrm>
            <a:custGeom>
              <a:avLst/>
              <a:gdLst/>
              <a:ahLst/>
              <a:cxnLst/>
              <a:rect l="l" t="t" r="r" b="b"/>
              <a:pathLst>
                <a:path w="2138980" h="2138980">
                  <a:moveTo>
                    <a:pt x="0" y="716113"/>
                  </a:moveTo>
                  <a:lnTo>
                    <a:pt x="716113" y="0"/>
                  </a:lnTo>
                  <a:lnTo>
                    <a:pt x="2138980" y="1422867"/>
                  </a:lnTo>
                  <a:lnTo>
                    <a:pt x="1422867" y="2138980"/>
                  </a:lnTo>
                  <a:close/>
                </a:path>
              </a:pathLst>
            </a:custGeom>
            <a:blipFill>
              <a:blip r:embed="rId6"/>
              <a:stretch>
                <a:fillRect t="-7062" b="-43030"/>
              </a:stretch>
            </a:blipFill>
          </p:spPr>
          <p:txBody>
            <a:bodyPr/>
            <a:lstStyle/>
            <a:p>
              <a:endParaRPr lang="en-GB"/>
            </a:p>
          </p:txBody>
        </p:sp>
      </p:grpSp>
      <p:sp>
        <p:nvSpPr>
          <p:cNvPr id="8" name="TextBox 8"/>
          <p:cNvSpPr txBox="1"/>
          <p:nvPr/>
        </p:nvSpPr>
        <p:spPr>
          <a:xfrm>
            <a:off x="1066800" y="3009900"/>
            <a:ext cx="10932047" cy="5292859"/>
          </a:xfrm>
          <a:prstGeom prst="rect">
            <a:avLst/>
          </a:prstGeom>
        </p:spPr>
        <p:txBody>
          <a:bodyPr lIns="0" tIns="0" rIns="0" bIns="0" rtlCol="0" anchor="t">
            <a:spAutoFit/>
          </a:bodyPr>
          <a:lstStyle/>
          <a:p>
            <a:pPr algn="ctr"/>
            <a:r>
              <a:rPr lang="en-GB" sz="2000" dirty="0">
                <a:solidFill>
                  <a:schemeClr val="bg1"/>
                </a:solidFill>
              </a:rPr>
              <a:t>This presentation explored the care needs of older adults in the UK, showing how ageing theories, policy, and innovation shape practice. Theories like Activity and Continuity emphasise independence, routine, and engagement (Havighurst, 1961; Atchley, 1989), reflected in person-centred care.</a:t>
            </a:r>
          </a:p>
          <a:p>
            <a:pPr algn="ctr"/>
            <a:endParaRPr lang="en-GB" sz="2000" dirty="0">
              <a:solidFill>
                <a:schemeClr val="bg1"/>
              </a:solidFill>
            </a:endParaRPr>
          </a:p>
          <a:p>
            <a:pPr algn="ctr"/>
            <a:r>
              <a:rPr lang="en-GB" sz="2000" dirty="0">
                <a:solidFill>
                  <a:schemeClr val="bg1"/>
                </a:solidFill>
              </a:rPr>
              <a:t>Residential and community services remain essential but face funding and access challenges (Age UK, 2025). Legislation such as the Care Act 2014 and Equality Act 2010 promotes inclusive care, though gaps persist.</a:t>
            </a:r>
          </a:p>
          <a:p>
            <a:pPr algn="ctr"/>
            <a:endParaRPr lang="en-GB" sz="2000" dirty="0">
              <a:solidFill>
                <a:schemeClr val="bg1"/>
              </a:solidFill>
            </a:endParaRPr>
          </a:p>
          <a:p>
            <a:pPr algn="ctr"/>
            <a:r>
              <a:rPr lang="en-GB" sz="2000" dirty="0">
                <a:solidFill>
                  <a:schemeClr val="bg1"/>
                </a:solidFill>
              </a:rPr>
              <a:t>Technology like telecare and remote monitoring offers new support options, though digital exclusion is a concern (NHS England, 2025). Programmes by Age UK show how theory and policy can drive positive outcomes.</a:t>
            </a:r>
          </a:p>
          <a:p>
            <a:pPr algn="ctr"/>
            <a:endParaRPr lang="en-GB" sz="2000" dirty="0">
              <a:solidFill>
                <a:schemeClr val="bg1"/>
              </a:solidFill>
            </a:endParaRPr>
          </a:p>
          <a:p>
            <a:pPr algn="ctr"/>
            <a:r>
              <a:rPr lang="en-GB" sz="2000" dirty="0">
                <a:solidFill>
                  <a:schemeClr val="bg1"/>
                </a:solidFill>
              </a:rPr>
              <a:t>Integrating theory, policy, and innovation is key to delivering dignified, empowering care for older people.</a:t>
            </a:r>
          </a:p>
          <a:p>
            <a:pPr algn="ctr">
              <a:lnSpc>
                <a:spcPts val="2616"/>
              </a:lnSpc>
            </a:pPr>
            <a:endParaRPr lang="en-US" sz="1869" dirty="0">
              <a:solidFill>
                <a:schemeClr val="bg1"/>
              </a:solidFill>
              <a:latin typeface="Poppins"/>
              <a:ea typeface="Poppins"/>
              <a:cs typeface="Poppins"/>
              <a:sym typeface="Poppins"/>
            </a:endParaRPr>
          </a:p>
          <a:p>
            <a:pPr algn="ctr">
              <a:lnSpc>
                <a:spcPts val="2616"/>
              </a:lnSpc>
            </a:pPr>
            <a:endParaRPr lang="en-US" sz="1869" dirty="0">
              <a:solidFill>
                <a:schemeClr val="bg1"/>
              </a:solidFill>
              <a:latin typeface="Poppins"/>
              <a:ea typeface="Poppins"/>
              <a:cs typeface="Poppins"/>
              <a:sym typeface="Poppins"/>
            </a:endParaRPr>
          </a:p>
          <a:p>
            <a:pPr algn="ctr">
              <a:lnSpc>
                <a:spcPts val="2616"/>
              </a:lnSpc>
            </a:pPr>
            <a:endParaRPr lang="en-US" sz="1869" dirty="0">
              <a:solidFill>
                <a:schemeClr val="bg1"/>
              </a:solidFill>
              <a:latin typeface="Poppins"/>
              <a:ea typeface="Poppins"/>
              <a:cs typeface="Poppins"/>
              <a:sym typeface="Poppins"/>
            </a:endParaRPr>
          </a:p>
        </p:txBody>
      </p:sp>
      <p:sp>
        <p:nvSpPr>
          <p:cNvPr id="9" name="TextBox 9"/>
          <p:cNvSpPr txBox="1"/>
          <p:nvPr/>
        </p:nvSpPr>
        <p:spPr>
          <a:xfrm>
            <a:off x="17098405" y="9484349"/>
            <a:ext cx="814511" cy="471827"/>
          </a:xfrm>
          <a:prstGeom prst="rect">
            <a:avLst/>
          </a:prstGeom>
        </p:spPr>
        <p:txBody>
          <a:bodyPr lIns="0" tIns="0" rIns="0" bIns="0" rtlCol="0" anchor="t">
            <a:spAutoFit/>
          </a:bodyPr>
          <a:lstStyle/>
          <a:p>
            <a:pPr algn="ctr">
              <a:lnSpc>
                <a:spcPts val="3919"/>
              </a:lnSpc>
            </a:pPr>
            <a:r>
              <a:rPr lang="en-US" sz="2799" b="1" dirty="0">
                <a:solidFill>
                  <a:srgbClr val="FFFFFF"/>
                </a:solidFill>
                <a:latin typeface="Montserrat Medium"/>
                <a:ea typeface="Montserrat Medium"/>
                <a:cs typeface="Montserrat Medium"/>
                <a:sym typeface="Montserrat Medium"/>
              </a:rPr>
              <a:t>15</a:t>
            </a:r>
          </a:p>
        </p:txBody>
      </p:sp>
      <p:sp>
        <p:nvSpPr>
          <p:cNvPr id="10" name="TextBox 10"/>
          <p:cNvSpPr txBox="1"/>
          <p:nvPr/>
        </p:nvSpPr>
        <p:spPr>
          <a:xfrm>
            <a:off x="2362200" y="1638300"/>
            <a:ext cx="8954084" cy="595884"/>
          </a:xfrm>
          <a:prstGeom prst="rect">
            <a:avLst/>
          </a:prstGeom>
        </p:spPr>
        <p:txBody>
          <a:bodyPr lIns="0" tIns="0" rIns="0" bIns="0" rtlCol="0" anchor="t">
            <a:spAutoFit/>
          </a:bodyPr>
          <a:lstStyle/>
          <a:p>
            <a:pPr algn="ctr">
              <a:lnSpc>
                <a:spcPts val="4428"/>
              </a:lnSpc>
            </a:pPr>
            <a:r>
              <a:rPr lang="en-US" sz="3600" b="1" spc="-50" dirty="0">
                <a:solidFill>
                  <a:srgbClr val="FFFFFF"/>
                </a:solidFill>
                <a:latin typeface="Poppins Semi-Bold"/>
                <a:ea typeface="Poppins Semi-Bold"/>
                <a:cs typeface="Poppins Semi-Bold"/>
                <a:sym typeface="Poppins Semi-Bold"/>
              </a:rPr>
              <a:t>Conclusion</a:t>
            </a:r>
          </a:p>
        </p:txBody>
      </p:sp>
      <p:pic>
        <p:nvPicPr>
          <p:cNvPr id="42" name="Audio 41">
            <a:hlinkClick r:id="" action="ppaction://media"/>
            <a:extLst>
              <a:ext uri="{FF2B5EF4-FFF2-40B4-BE49-F238E27FC236}">
                <a16:creationId xmlns:a16="http://schemas.microsoft.com/office/drawing/2014/main" id="{DEEBD74D-D8A4-EE24-2092-15504FF9160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0027"/>
    </mc:Choice>
    <mc:Fallback>
      <p:transition spd="slow" advTm="80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AA95D0">
                <a:alpha val="100000"/>
              </a:srgbClr>
            </a:gs>
            <a:gs pos="100000">
              <a:srgbClr val="615585">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rot="5400000">
            <a:off x="79436" y="-79434"/>
            <a:ext cx="2857500" cy="3016371"/>
          </a:xfrm>
          <a:custGeom>
            <a:avLst/>
            <a:gdLst/>
            <a:ahLst/>
            <a:cxnLst/>
            <a:rect l="l" t="t" r="r" b="b"/>
            <a:pathLst>
              <a:path w="3943087" h="3943087">
                <a:moveTo>
                  <a:pt x="0" y="0"/>
                </a:moveTo>
                <a:lnTo>
                  <a:pt x="3943088" y="0"/>
                </a:lnTo>
                <a:lnTo>
                  <a:pt x="3943088" y="3943087"/>
                </a:lnTo>
                <a:lnTo>
                  <a:pt x="0" y="394308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17098405" y="9484349"/>
            <a:ext cx="814511" cy="471827"/>
          </a:xfrm>
          <a:prstGeom prst="rect">
            <a:avLst/>
          </a:prstGeom>
        </p:spPr>
        <p:txBody>
          <a:bodyPr lIns="0" tIns="0" rIns="0" bIns="0" rtlCol="0" anchor="t">
            <a:spAutoFit/>
          </a:bodyPr>
          <a:lstStyle/>
          <a:p>
            <a:pPr algn="ctr">
              <a:lnSpc>
                <a:spcPts val="3919"/>
              </a:lnSpc>
            </a:pPr>
            <a:r>
              <a:rPr lang="en-US" sz="2799" b="1" dirty="0">
                <a:solidFill>
                  <a:srgbClr val="FFFFFF"/>
                </a:solidFill>
                <a:latin typeface="Montserrat Medium"/>
                <a:ea typeface="Montserrat Medium"/>
                <a:cs typeface="Montserrat Medium"/>
                <a:sym typeface="Montserrat Medium"/>
              </a:rPr>
              <a:t>16</a:t>
            </a:r>
          </a:p>
        </p:txBody>
      </p:sp>
      <p:sp>
        <p:nvSpPr>
          <p:cNvPr id="4" name="TextBox 4"/>
          <p:cNvSpPr txBox="1"/>
          <p:nvPr/>
        </p:nvSpPr>
        <p:spPr>
          <a:xfrm>
            <a:off x="2743200" y="1485900"/>
            <a:ext cx="8874128" cy="791337"/>
          </a:xfrm>
          <a:prstGeom prst="rect">
            <a:avLst/>
          </a:prstGeom>
        </p:spPr>
        <p:txBody>
          <a:bodyPr lIns="0" tIns="0" rIns="0" bIns="0" rtlCol="0" anchor="t">
            <a:spAutoFit/>
          </a:bodyPr>
          <a:lstStyle/>
          <a:p>
            <a:pPr algn="l">
              <a:lnSpc>
                <a:spcPts val="5904"/>
              </a:lnSpc>
            </a:pPr>
            <a:r>
              <a:rPr lang="en-US" sz="4800" b="1" spc="-67" dirty="0">
                <a:solidFill>
                  <a:srgbClr val="FFFFFF"/>
                </a:solidFill>
                <a:latin typeface="Poppins Semi-Bold"/>
                <a:ea typeface="Poppins Semi-Bold"/>
                <a:cs typeface="Poppins Semi-Bold"/>
                <a:sym typeface="Poppins Semi-Bold"/>
              </a:rPr>
              <a:t>References</a:t>
            </a:r>
          </a:p>
        </p:txBody>
      </p:sp>
      <p:sp>
        <p:nvSpPr>
          <p:cNvPr id="5" name="TextBox 5"/>
          <p:cNvSpPr txBox="1"/>
          <p:nvPr/>
        </p:nvSpPr>
        <p:spPr>
          <a:xfrm>
            <a:off x="685800" y="2781300"/>
            <a:ext cx="16306800" cy="6568145"/>
          </a:xfrm>
          <a:prstGeom prst="rect">
            <a:avLst/>
          </a:prstGeom>
        </p:spPr>
        <p:txBody>
          <a:bodyPr wrap="square" lIns="0" tIns="0" rIns="0" bIns="0" rtlCol="0" anchor="t">
            <a:spAutoFit/>
          </a:bodyPr>
          <a:lstStyle/>
          <a:p>
            <a:pPr marL="742950" lvl="1" indent="-285750">
              <a:buFont typeface="Arial" panose="020B0604020202020204" pitchFamily="34" charset="0"/>
              <a:buChar char="•"/>
            </a:pPr>
            <a:r>
              <a:rPr lang="en-US" sz="1700" dirty="0">
                <a:solidFill>
                  <a:schemeClr val="bg1"/>
                </a:solidFill>
              </a:rPr>
              <a:t>Advanced ACA (2025) Transforming Adult Social Care in 2025. Available at: https://advancedaca.co.uk  </a:t>
            </a:r>
          </a:p>
          <a:p>
            <a:pPr marL="742950" lvl="1" indent="-285750">
              <a:buFont typeface="Arial" panose="020B0604020202020204" pitchFamily="34" charset="0"/>
              <a:buChar char="•"/>
            </a:pPr>
            <a:r>
              <a:rPr lang="en-US" sz="1700" dirty="0">
                <a:solidFill>
                  <a:schemeClr val="bg1"/>
                </a:solidFill>
              </a:rPr>
              <a:t>GOV.UK (2025) Better Care Fund policy framework 2025 to 2026. Available at: https://www.gov.uk/government/publications/better-care-fund-policy-framework-2025-to-2026  </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Age UK (2025) Later Life in the UK: Facts and Statistics. Available at: https://www.ageuk.org.uk  </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Atchley, R.C. (1989) ‘A continuity theory of normal aging’, The Gerontologist, 29(2), pp. 183–190.</a:t>
            </a:r>
            <a:endParaRPr lang="en-GB" sz="1700" dirty="0">
              <a:solidFill>
                <a:schemeClr val="bg1"/>
              </a:solidFill>
            </a:endParaRPr>
          </a:p>
          <a:p>
            <a:pPr marL="742950" lvl="1" indent="-285750">
              <a:buFont typeface="Arial" panose="020B0604020202020204" pitchFamily="34" charset="0"/>
              <a:buChar char="•"/>
            </a:pPr>
            <a:r>
              <a:rPr lang="en-GB" sz="1700" dirty="0">
                <a:solidFill>
                  <a:schemeClr val="bg1"/>
                </a:solidFill>
              </a:rPr>
              <a:t> </a:t>
            </a:r>
            <a:r>
              <a:rPr lang="en-US" sz="1700" dirty="0">
                <a:solidFill>
                  <a:schemeClr val="bg1"/>
                </a:solidFill>
              </a:rPr>
              <a:t>Birdie Care (2025) How Telecare Supports Independent Living. Available at: https://www.birdie.care  </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Experimental Gerontology, 39(1), pp. 113–126.</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Burbank, P.M. (1986) ‘Psychosocial theories of aging: A critical evaluation’, Advances in Nursing Science, 8(4), pp. 73–80.</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Centre for Ageing Better (2025) State of Ageing 2025. Available at: https://www.ageing-better.org.uk</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Cumming, E. and Henry, W.E. (1961) Growing Old: The Process of Disengagement. New York: Basic Books.</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DeLiema, M. and Bengtson, V.L. (2015) ‘Activity theory’, in J. Wright (ed.) International Encyclopedia of the Social &amp; Behavioral Sciences. 2nd </a:t>
            </a:r>
            <a:r>
              <a:rPr lang="en-US" sz="1700" dirty="0" err="1">
                <a:solidFill>
                  <a:schemeClr val="bg1"/>
                </a:solidFill>
              </a:rPr>
              <a:t>edn</a:t>
            </a:r>
            <a:r>
              <a:rPr lang="en-US" sz="1700" dirty="0">
                <a:solidFill>
                  <a:schemeClr val="bg1"/>
                </a:solidFill>
              </a:rPr>
              <a:t>. Oxford: Elsevier, pp. 159–164.</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Department of Health &amp; Social Care (2014) Care Act 2014 Overview. Available at: https://www.gov.uk/government/publications/care-act-2014-part-1-factsheets </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Equality and Human Rights Commission (2010) Equality Act 2010 Guidance. Available at: https://www.equalityhumanrights.com</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Forest Brow (2025) Innovations in Dementia Care. Available at: https://www.forestbrow.co.uk  </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GOV.UK (2025) Disabled Facilities Grant: Policy Overview. Available at: https://www.gov.uk  </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Havighurst, R.J. (1961) ‘Successful aging’, The Gerontologist, 1(1), pp. 8–13.</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House of Commons Library (2025) Ageing Population: Key Issues for Parliament. Available at: https://commonslibrary.parliament.uk</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Kirkwood, T.B.L. (2005) ‘Understanding ageing from an evolutionary perspective’, Journal of Internal Medicine, 258(2), pp. 107–115.</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Legislation.gov.uk  (2010) Equality Act 2010. Available at: https://www.legislation.gov.uk/ukpga/2010/15/contents</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Legislation.gov.uk  (2014) Care Act 2014. Available at: https://www.legislation.gov.uk/ukpga/2014/23/contents/enacted </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NHS England (2019) The NHS Long Term Plan. Available at: https://www.longtermplan.nhs.uk </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Office for National Statistics (2023) Living longer: the ageing population in the UK. Available at: https://www.ons.gov.uk </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Simply Psychology (2023) Disengagement Theory. Available at: https://www.simplypsychology.org/disengagement-theory.ht</a:t>
            </a:r>
            <a:endParaRPr lang="en-GB" sz="1700" dirty="0">
              <a:solidFill>
                <a:schemeClr val="bg1"/>
              </a:solidFill>
            </a:endParaRPr>
          </a:p>
          <a:p>
            <a:pPr marL="742950" lvl="1" indent="-285750">
              <a:buFont typeface="Arial" panose="020B0604020202020204" pitchFamily="34" charset="0"/>
              <a:buChar char="•"/>
            </a:pPr>
            <a:r>
              <a:rPr lang="en-US" sz="1700" dirty="0">
                <a:solidFill>
                  <a:schemeClr val="bg1"/>
                </a:solidFill>
              </a:rPr>
              <a:t>World Health Organization (2021) Global report on ageism. Available at: https://www.who.int/publications/i/item/9789240016866  </a:t>
            </a:r>
            <a:endParaRPr lang="en-GB" sz="1700" dirty="0">
              <a:solidFill>
                <a:schemeClr val="bg1"/>
              </a:solidFill>
            </a:endParaRPr>
          </a:p>
          <a:p>
            <a:pPr algn="just">
              <a:lnSpc>
                <a:spcPts val="2239"/>
              </a:lnSpc>
            </a:pPr>
            <a:endParaRPr lang="en-US" sz="1599" dirty="0">
              <a:solidFill>
                <a:schemeClr val="bg1"/>
              </a:solidFill>
              <a:latin typeface="Poppins"/>
              <a:ea typeface="Poppins"/>
              <a:cs typeface="Poppins"/>
              <a:sym typeface="Poppins"/>
            </a:endParaRPr>
          </a:p>
          <a:p>
            <a:pPr algn="just">
              <a:lnSpc>
                <a:spcPts val="2239"/>
              </a:lnSpc>
            </a:pPr>
            <a:endParaRPr lang="en-US" sz="1599" dirty="0">
              <a:solidFill>
                <a:schemeClr val="bg1"/>
              </a:solidFill>
              <a:latin typeface="Poppins"/>
              <a:ea typeface="Poppins"/>
              <a:cs typeface="Poppins"/>
              <a:sym typeface="Poppin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8F5FF">
                <a:alpha val="100000"/>
              </a:srgbClr>
            </a:gs>
            <a:gs pos="100000">
              <a:srgbClr val="CEC1E6">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381000" y="6910390"/>
            <a:ext cx="17907000" cy="3376610"/>
          </a:xfrm>
          <a:custGeom>
            <a:avLst/>
            <a:gdLst/>
            <a:ahLst/>
            <a:cxnLst/>
            <a:rect l="l" t="t" r="r" b="b"/>
            <a:pathLst>
              <a:path w="18817070" h="3376610">
                <a:moveTo>
                  <a:pt x="0" y="0"/>
                </a:moveTo>
                <a:lnTo>
                  <a:pt x="18817070" y="0"/>
                </a:lnTo>
                <a:lnTo>
                  <a:pt x="18817070" y="3376610"/>
                </a:lnTo>
                <a:lnTo>
                  <a:pt x="0" y="3376610"/>
                </a:lnTo>
                <a:lnTo>
                  <a:pt x="0" y="0"/>
                </a:lnTo>
                <a:close/>
              </a:path>
            </a:pathLst>
          </a:custGeom>
          <a:blipFill>
            <a:blip r:embed="rId4">
              <a:alphaModFix amt="15000"/>
              <a:extLst>
                <a:ext uri="{96DAC541-7B7A-43D3-8B79-37D633B846F1}">
                  <asvg:svgBlip xmlns:asvg="http://schemas.microsoft.com/office/drawing/2016/SVG/main" r:embed="rId5"/>
                </a:ext>
              </a:extLst>
            </a:blip>
            <a:stretch>
              <a:fillRect l="-14951" r="-15027" b="-360943"/>
            </a:stretch>
          </a:blipFill>
        </p:spPr>
        <p:txBody>
          <a:bodyPr/>
          <a:lstStyle/>
          <a:p>
            <a:endParaRPr lang="en-GB"/>
          </a:p>
        </p:txBody>
      </p:sp>
      <p:grpSp>
        <p:nvGrpSpPr>
          <p:cNvPr id="3" name="Group 3"/>
          <p:cNvGrpSpPr/>
          <p:nvPr/>
        </p:nvGrpSpPr>
        <p:grpSpPr>
          <a:xfrm rot="2700000">
            <a:off x="1879249" y="-3526088"/>
            <a:ext cx="3844627" cy="14590542"/>
            <a:chOff x="0" y="0"/>
            <a:chExt cx="595633" cy="2260457"/>
          </a:xfrm>
        </p:grpSpPr>
        <p:sp>
          <p:nvSpPr>
            <p:cNvPr id="4" name="Freeform 4"/>
            <p:cNvSpPr/>
            <p:nvPr/>
          </p:nvSpPr>
          <p:spPr>
            <a:xfrm rot="-2700000">
              <a:off x="-711964" y="120448"/>
              <a:ext cx="2019561" cy="2019561"/>
            </a:xfrm>
            <a:custGeom>
              <a:avLst/>
              <a:gdLst/>
              <a:ahLst/>
              <a:cxnLst/>
              <a:rect l="l" t="t" r="r" b="b"/>
              <a:pathLst>
                <a:path w="2019561" h="2019561">
                  <a:moveTo>
                    <a:pt x="1598385" y="0"/>
                  </a:moveTo>
                  <a:lnTo>
                    <a:pt x="2019561" y="421176"/>
                  </a:lnTo>
                  <a:lnTo>
                    <a:pt x="421177" y="2019561"/>
                  </a:lnTo>
                  <a:lnTo>
                    <a:pt x="0" y="1598384"/>
                  </a:lnTo>
                  <a:close/>
                </a:path>
              </a:pathLst>
            </a:custGeom>
            <a:blipFill>
              <a:blip r:embed="rId6"/>
              <a:stretch>
                <a:fillRect t="-49812"/>
              </a:stretch>
            </a:blipFill>
          </p:spPr>
          <p:txBody>
            <a:bodyPr/>
            <a:lstStyle/>
            <a:p>
              <a:endParaRPr lang="en-GB"/>
            </a:p>
          </p:txBody>
        </p:sp>
      </p:grpSp>
      <p:sp>
        <p:nvSpPr>
          <p:cNvPr id="5" name="Freeform 5"/>
          <p:cNvSpPr/>
          <p:nvPr/>
        </p:nvSpPr>
        <p:spPr>
          <a:xfrm rot="5400000">
            <a:off x="0" y="0"/>
            <a:ext cx="3943087" cy="3943087"/>
          </a:xfrm>
          <a:custGeom>
            <a:avLst/>
            <a:gdLst/>
            <a:ahLst/>
            <a:cxnLst/>
            <a:rect l="l" t="t" r="r" b="b"/>
            <a:pathLst>
              <a:path w="3943087" h="3943087">
                <a:moveTo>
                  <a:pt x="0" y="0"/>
                </a:moveTo>
                <a:lnTo>
                  <a:pt x="3943087" y="0"/>
                </a:lnTo>
                <a:lnTo>
                  <a:pt x="3943087" y="3943087"/>
                </a:lnTo>
                <a:lnTo>
                  <a:pt x="0" y="394308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0" y="6343913"/>
            <a:ext cx="3943087" cy="3943087"/>
          </a:xfrm>
          <a:custGeom>
            <a:avLst/>
            <a:gdLst/>
            <a:ahLst/>
            <a:cxnLst/>
            <a:rect l="l" t="t" r="r" b="b"/>
            <a:pathLst>
              <a:path w="3943087" h="3943087">
                <a:moveTo>
                  <a:pt x="0" y="0"/>
                </a:moveTo>
                <a:lnTo>
                  <a:pt x="3943087" y="0"/>
                </a:lnTo>
                <a:lnTo>
                  <a:pt x="3943087" y="3943087"/>
                </a:lnTo>
                <a:lnTo>
                  <a:pt x="0" y="394308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TextBox 8"/>
          <p:cNvSpPr txBox="1"/>
          <p:nvPr/>
        </p:nvSpPr>
        <p:spPr>
          <a:xfrm>
            <a:off x="6974924" y="3776981"/>
            <a:ext cx="9293182" cy="2492927"/>
          </a:xfrm>
          <a:prstGeom prst="rect">
            <a:avLst/>
          </a:prstGeom>
        </p:spPr>
        <p:txBody>
          <a:bodyPr lIns="0" tIns="0" rIns="0" bIns="0" rtlCol="0" anchor="t">
            <a:spAutoFit/>
          </a:bodyPr>
          <a:lstStyle/>
          <a:p>
            <a:pPr algn="l">
              <a:lnSpc>
                <a:spcPts val="9216"/>
              </a:lnSpc>
            </a:pPr>
            <a:r>
              <a:rPr lang="en-US" sz="9600" b="1" spc="-230">
                <a:solidFill>
                  <a:srgbClr val="615585"/>
                </a:solidFill>
                <a:latin typeface="Poppins Bold"/>
                <a:ea typeface="Poppins Bold"/>
                <a:cs typeface="Poppins Bold"/>
                <a:sym typeface="Poppins Bold"/>
              </a:rPr>
              <a:t>Thank</a:t>
            </a:r>
          </a:p>
          <a:p>
            <a:pPr algn="l">
              <a:lnSpc>
                <a:spcPts val="9216"/>
              </a:lnSpc>
            </a:pPr>
            <a:r>
              <a:rPr lang="en-US" sz="9600" b="1" spc="-230">
                <a:solidFill>
                  <a:srgbClr val="615585"/>
                </a:solidFill>
                <a:latin typeface="Poppins Bold"/>
                <a:ea typeface="Poppins Bold"/>
                <a:cs typeface="Poppins Bold"/>
                <a:sym typeface="Poppins Bold"/>
              </a:rPr>
              <a:t>You</a:t>
            </a:r>
          </a:p>
        </p:txBody>
      </p:sp>
      <p:sp>
        <p:nvSpPr>
          <p:cNvPr id="9" name="TextBox 9"/>
          <p:cNvSpPr txBox="1"/>
          <p:nvPr/>
        </p:nvSpPr>
        <p:spPr>
          <a:xfrm>
            <a:off x="6974924" y="6308089"/>
            <a:ext cx="9293182" cy="325733"/>
          </a:xfrm>
          <a:prstGeom prst="rect">
            <a:avLst/>
          </a:prstGeom>
        </p:spPr>
        <p:txBody>
          <a:bodyPr lIns="0" tIns="0" rIns="0" bIns="0" rtlCol="0" anchor="t">
            <a:spAutoFit/>
          </a:bodyPr>
          <a:lstStyle/>
          <a:p>
            <a:pPr algn="l">
              <a:lnSpc>
                <a:spcPts val="2520"/>
              </a:lnSpc>
            </a:pPr>
            <a:r>
              <a:rPr lang="en-US" sz="1800" b="1">
                <a:solidFill>
                  <a:srgbClr val="171C20"/>
                </a:solidFill>
                <a:latin typeface="Poppins Medium"/>
                <a:ea typeface="Poppins Medium"/>
                <a:cs typeface="Poppins Medium"/>
                <a:sym typeface="Poppins Medium"/>
              </a:rPr>
              <a:t>Elderly Care in Modern Medicine: Challenges and Innovations</a:t>
            </a:r>
          </a:p>
        </p:txBody>
      </p:sp>
      <p:sp>
        <p:nvSpPr>
          <p:cNvPr id="10" name="TextBox 10">
            <a:extLst>
              <a:ext uri="{FF2B5EF4-FFF2-40B4-BE49-F238E27FC236}">
                <a16:creationId xmlns:a16="http://schemas.microsoft.com/office/drawing/2014/main" id="{2DAED8D0-CE2E-5825-4585-20C3110C84BA}"/>
              </a:ext>
            </a:extLst>
          </p:cNvPr>
          <p:cNvSpPr txBox="1"/>
          <p:nvPr/>
        </p:nvSpPr>
        <p:spPr>
          <a:xfrm>
            <a:off x="17098405" y="9484349"/>
            <a:ext cx="814511" cy="471827"/>
          </a:xfrm>
          <a:prstGeom prst="rect">
            <a:avLst/>
          </a:prstGeom>
        </p:spPr>
        <p:txBody>
          <a:bodyPr lIns="0" tIns="0" rIns="0" bIns="0" rtlCol="0" anchor="t">
            <a:spAutoFit/>
          </a:bodyPr>
          <a:lstStyle/>
          <a:p>
            <a:pPr algn="ctr">
              <a:lnSpc>
                <a:spcPts val="3919"/>
              </a:lnSpc>
            </a:pPr>
            <a:r>
              <a:rPr lang="en-US" sz="2799" b="1" dirty="0">
                <a:solidFill>
                  <a:schemeClr val="accent4"/>
                </a:solidFill>
                <a:latin typeface="Montserrat Medium"/>
                <a:ea typeface="Montserrat Medium"/>
                <a:cs typeface="Montserrat Medium"/>
                <a:sym typeface="Montserrat Medium"/>
              </a:rPr>
              <a:t>17</a:t>
            </a:r>
          </a:p>
        </p:txBody>
      </p:sp>
      <p:pic>
        <p:nvPicPr>
          <p:cNvPr id="16" name="Audio 15">
            <a:hlinkClick r:id="" action="ppaction://media"/>
            <a:extLst>
              <a:ext uri="{FF2B5EF4-FFF2-40B4-BE49-F238E27FC236}">
                <a16:creationId xmlns:a16="http://schemas.microsoft.com/office/drawing/2014/main" id="{3B449ABE-D4FC-FDB4-5DE9-3AEF33CB582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673"/>
    </mc:Choice>
    <mc:Fallback>
      <p:transition spd="slow" advTm="7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3627</TotalTime>
  <Words>2662</Words>
  <Application>Microsoft Office PowerPoint</Application>
  <PresentationFormat>Custom</PresentationFormat>
  <Paragraphs>172</Paragraphs>
  <Slides>16</Slides>
  <Notes>1</Notes>
  <HiddenSlides>0</HiddenSlides>
  <MMClips>14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Poppins Bold</vt:lpstr>
      <vt:lpstr>Poppins</vt:lpstr>
      <vt:lpstr>Aptos</vt:lpstr>
      <vt:lpstr>Montserrat Medium</vt:lpstr>
      <vt:lpstr>Calibri</vt:lpstr>
      <vt:lpstr>Arial</vt:lpstr>
      <vt:lpstr>Poppins Medium</vt:lpstr>
      <vt:lpstr>Poppins Bold Italics</vt:lpstr>
      <vt:lpstr>Poppins 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and Blue Modern Medical Presentation</dc:title>
  <dc:creator>Bethany Patricia Ann Pittaway (2241972)</dc:creator>
  <cp:lastModifiedBy>Bethany Patricia Ann Pittaway (2241972)</cp:lastModifiedBy>
  <cp:revision>7</cp:revision>
  <dcterms:created xsi:type="dcterms:W3CDTF">2006-08-16T00:00:00Z</dcterms:created>
  <dcterms:modified xsi:type="dcterms:W3CDTF">2025-10-26T08:12:52Z</dcterms:modified>
  <dc:identifier>DAG2PV_H1MM</dc:identifier>
</cp:coreProperties>
</file>