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5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C2812-A993-611D-7E49-9EBC9855B5A7}" v="1888" dt="2021-02-22T16:17:35.625"/>
    <p1510:client id="{59941273-F59F-0242-B980-BD00326175E3}" v="373" dt="2021-02-22T16:27:06.595"/>
    <p1510:client id="{DC0350D2-C597-8771-2CC5-4E5316A853B6}" v="57" dt="2021-02-23T10:39:07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BC8BF-A3D1-6247-B9A5-CC2DCB26AB01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778DB-BCB0-1146-8BFF-D12446DCF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456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F778DB-BCB0-1146-8BFF-D12446DCF09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78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10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35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284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20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884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85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592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01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2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83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743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suspension-file/h/homeopathy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ianetzone.com/2/history_homeopathy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agaciousnewsnetwork.com/access-to-homeopathy-threatened-by-latest-fda-actio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agaciousnewsnetwork.com/fda-sets-sight-on-homeopathy-part-of-larger-plan-to-protect-big-pharm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isterhoodofhomeopathy.health.blog/2017/01/08/3-ancient-forms-of-healing-antipathy-isopathy-and-homeopath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revhom.2019.10.021" TargetMode="External"/><Relationship Id="rId2" Type="http://schemas.openxmlformats.org/officeDocument/2006/relationships/hyperlink" Target="https://doi.org/10.1186/s12913-020-05706-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onditions/homeopathy/" TargetMode="External"/><Relationship Id="rId4" Type="http://schemas.openxmlformats.org/officeDocument/2006/relationships/hyperlink" Target="https://doi.org/10.1186/1472-6882-8-52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6" name="Group 375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7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8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9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0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1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2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3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15" name="Rectangle 614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61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4BB7B-C5F1-6A46-936C-14044331CE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HOMEOPATHY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BY GROUP 4 - </a:t>
            </a:r>
            <a:r>
              <a:rPr lang="en-US" sz="2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BMHP5001_BIRM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lecturer: Dr. Mark –Gallagher-Read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CCC53-38D2-4544-B922-479872034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/>
              <a:t>Tina HIGGINS(1908027)</a:t>
            </a:r>
          </a:p>
          <a:p>
            <a:pPr algn="l"/>
            <a:r>
              <a:rPr lang="en-US" b="1" err="1"/>
              <a:t>Caffion</a:t>
            </a:r>
            <a:r>
              <a:rPr lang="en-US" b="1"/>
              <a:t> </a:t>
            </a:r>
            <a:r>
              <a:rPr lang="en-US" b="1" err="1"/>
              <a:t>Tennila</a:t>
            </a:r>
            <a:r>
              <a:rPr lang="en-US" b="1"/>
              <a:t> Hamilton Collar(1905372)</a:t>
            </a:r>
            <a:endParaRPr lang="en-US"/>
          </a:p>
          <a:p>
            <a:pPr algn="l"/>
            <a:r>
              <a:rPr lang="en-US" b="1"/>
              <a:t>Tahseen Akhtar(1907552)</a:t>
            </a:r>
          </a:p>
          <a:p>
            <a:pPr algn="l"/>
            <a:r>
              <a:rPr lang="en-US" b="1">
                <a:ea typeface="+mn-lt"/>
                <a:cs typeface="+mn-lt"/>
              </a:rPr>
              <a:t>OLIBIA CHAFFATT(1908130)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b="1"/>
              <a:t>Lumoon Nehar (1817506)</a:t>
            </a:r>
            <a:endParaRPr lang="en-US"/>
          </a:p>
          <a:p>
            <a:pPr algn="l"/>
            <a:endParaRPr lang="en-US" b="1"/>
          </a:p>
          <a:p>
            <a:pPr algn="l"/>
            <a:endParaRPr lang="en-US" b="1"/>
          </a:p>
        </p:txBody>
      </p:sp>
      <p:pic>
        <p:nvPicPr>
          <p:cNvPr id="20" name="Picture 3" descr="A wood deck overlooking a body of water&#10;&#10;Description automatically generated with low confidence">
            <a:extLst>
              <a:ext uri="{FF2B5EF4-FFF2-40B4-BE49-F238E27FC236}">
                <a16:creationId xmlns:a16="http://schemas.microsoft.com/office/drawing/2014/main" id="{8D5293FA-EE4D-4469-BF28-671A389925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79" r="1270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617" name="Group 61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61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5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6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7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02003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241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9476E-3A25-C24A-90F4-90E62B38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 to Homeopathy</a:t>
            </a:r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247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8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6AB0B0-CD57-4E14-983C-D1D2D646622E}"/>
              </a:ext>
            </a:extLst>
          </p:cNvPr>
          <p:cNvSpPr txBox="1"/>
          <p:nvPr/>
        </p:nvSpPr>
        <p:spPr>
          <a:xfrm>
            <a:off x="1086357" y="2342775"/>
            <a:ext cx="5009643" cy="31974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>
                <a:solidFill>
                  <a:schemeClr val="tx2"/>
                </a:solidFill>
              </a:rPr>
              <a:t>What is homeopathy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>
                <a:solidFill>
                  <a:schemeClr val="tx2"/>
                </a:solidFill>
              </a:rPr>
              <a:t>Process of dilution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>
                <a:solidFill>
                  <a:schemeClr val="tx2"/>
                </a:solidFill>
              </a:rPr>
              <a:t>Key active ingredients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r>
              <a:rPr lang="en-US">
                <a:solidFill>
                  <a:schemeClr val="tx2"/>
                </a:solidFill>
              </a:rPr>
              <a:t>(abouthomeopathy2021)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291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2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3" name="Picture 3" descr="A picture containing indoor, keyboard&#10;&#10;Description automatically generated">
            <a:extLst>
              <a:ext uri="{FF2B5EF4-FFF2-40B4-BE49-F238E27FC236}">
                <a16:creationId xmlns:a16="http://schemas.microsoft.com/office/drawing/2014/main" id="{8A708077-45AF-4FFE-BED0-7FE2486C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736" r="2094" b="-1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B35DF8-27D0-409F-9155-21B81F726E38}"/>
              </a:ext>
            </a:extLst>
          </p:cNvPr>
          <p:cNvSpPr txBox="1"/>
          <p:nvPr/>
        </p:nvSpPr>
        <p:spPr>
          <a:xfrm>
            <a:off x="9594390" y="5789574"/>
            <a:ext cx="260520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5128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6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C803B-0BA0-7D4E-BF75-7946189A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History of Homeopathy</a:t>
            </a:r>
          </a:p>
        </p:txBody>
      </p:sp>
      <p:sp>
        <p:nvSpPr>
          <p:cNvPr id="256" name="Content Placeholder 2">
            <a:extLst>
              <a:ext uri="{FF2B5EF4-FFF2-40B4-BE49-F238E27FC236}">
                <a16:creationId xmlns:a16="http://schemas.microsoft.com/office/drawing/2014/main" id="{61222DF7-DFA9-4444-9C8A-CDF49726D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>
                <a:ea typeface="+mn-lt"/>
                <a:cs typeface="+mn-lt"/>
              </a:rPr>
              <a:t>Founder  of Homeopathy is Samuel Hahnemann(1755-1843), a German physician.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 has been clinically and experimently proven since 200 years ago.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consists of two Greek words. One of them is "omeoes"which means "similar", the other is "pathos" which means "suffering".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BFDD263-F49D-4DC0-9A0A-2385B2EF39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1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66" name="Group 16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6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77570B0-313E-4C38-A380-F13719456699}"/>
              </a:ext>
            </a:extLst>
          </p:cNvPr>
          <p:cNvSpPr txBox="1"/>
          <p:nvPr/>
        </p:nvSpPr>
        <p:spPr>
          <a:xfrm>
            <a:off x="9311023" y="6198243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9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B9CF7-F057-4D4F-B137-28EB2B97E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Uses of Homeopathy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32AF-F428-8B4E-989A-F04161841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r>
              <a:rPr lang="en-US" sz="1900"/>
              <a:t>Common health conditions  and homeopathy </a:t>
            </a:r>
          </a:p>
          <a:p>
            <a:r>
              <a:rPr lang="en-US" sz="1900"/>
              <a:t>Treating cancer by strengthening the immune system (</a:t>
            </a:r>
            <a:r>
              <a:rPr lang="en-GB" sz="1900"/>
              <a:t>Sundqvist, 2020). </a:t>
            </a:r>
            <a:endParaRPr lang="en-US" sz="1900"/>
          </a:p>
          <a:p>
            <a:r>
              <a:rPr lang="en-US" sz="1900"/>
              <a:t>Homeopathy and psychological problems </a:t>
            </a:r>
            <a:r>
              <a:rPr lang="en-US" sz="1800"/>
              <a:t>(</a:t>
            </a:r>
            <a:r>
              <a:rPr lang="en-GB" sz="1800" err="1"/>
              <a:t>Donelli</a:t>
            </a:r>
            <a:r>
              <a:rPr lang="en-GB" sz="1800"/>
              <a:t> and Antonelli 2021)</a:t>
            </a:r>
          </a:p>
          <a:p>
            <a:endParaRPr lang="en-US" sz="1900"/>
          </a:p>
          <a:p>
            <a:endParaRPr lang="en-US" sz="1900"/>
          </a:p>
          <a:p>
            <a:pPr marL="0" indent="0">
              <a:buNone/>
            </a:pPr>
            <a:endParaRPr lang="en-US" sz="1900"/>
          </a:p>
          <a:p>
            <a:endParaRPr lang="en-US" sz="1900"/>
          </a:p>
        </p:txBody>
      </p:sp>
      <p:pic>
        <p:nvPicPr>
          <p:cNvPr id="5" name="Picture 4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0121E8B1-BA50-7B4F-928C-3125244AE3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519" r="1807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96" name="Group 19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9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4680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277BE-9FCF-4113-A425-1EE923F29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Contra-indications on Homeopathy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0A8F2-01CD-4920-8912-C1872153A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Contra-indication refers something you must not do or use because of medical reason (Webster-Merriam, 2016.). 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They are two types of contraindications: Relative contraindication and absolute contraindications. 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Who should not take homeopathic procedures.</a:t>
            </a:r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</p:txBody>
      </p:sp>
      <p:pic>
        <p:nvPicPr>
          <p:cNvPr id="4" name="Picture 4" descr="Green Purple Flower · Free Stock Photo">
            <a:extLst>
              <a:ext uri="{FF2B5EF4-FFF2-40B4-BE49-F238E27FC236}">
                <a16:creationId xmlns:a16="http://schemas.microsoft.com/office/drawing/2014/main" id="{E57A6617-65AD-4BE9-AFA9-38516A244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55" r="25563" b="-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7308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232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D0A5A-64D7-6044-BD7C-E5703BC95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Efficacy Of Homeopathy </a:t>
            </a:r>
          </a:p>
        </p:txBody>
      </p:sp>
      <p:sp>
        <p:nvSpPr>
          <p:cNvPr id="133" name="Content Placeholder 132">
            <a:extLst>
              <a:ext uri="{FF2B5EF4-FFF2-40B4-BE49-F238E27FC236}">
                <a16:creationId xmlns:a16="http://schemas.microsoft.com/office/drawing/2014/main" id="{229E7786-9195-41A0-88BD-FDF914B2F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/>
              <a:t>There are very little evidence that clinically prove homeopathy remedies work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is NOT cost effect in the long term compared to standard treatment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remedies have fewer side effects compared to conventional remedies </a:t>
            </a:r>
          </a:p>
        </p:txBody>
      </p:sp>
      <p:pic>
        <p:nvPicPr>
          <p:cNvPr id="4" name="Picture 4" descr="A picture containing gear&#10;&#10;Description automatically generated">
            <a:extLst>
              <a:ext uri="{FF2B5EF4-FFF2-40B4-BE49-F238E27FC236}">
                <a16:creationId xmlns:a16="http://schemas.microsoft.com/office/drawing/2014/main" id="{42FB2562-D522-44E8-A2BE-59BDBFB021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388" r="30897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7" name="Group 23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3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66089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74CFF-81D3-4BBD-A08D-379CC3BD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Efficacy Of Homeopathy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A669EB-DDEC-44CC-8BA5-AE9618089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It has higher patient satisfaction compared to conventional treatment</a:t>
            </a:r>
          </a:p>
          <a:p>
            <a:pPr>
              <a:buClr>
                <a:srgbClr val="C3B2A7"/>
              </a:buClr>
            </a:pPr>
            <a:r>
              <a:rPr lang="en-US"/>
              <a:t>Homeopathy treatment can be a better alternative to antibiotics </a:t>
            </a:r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7B5575-4E8C-449C-A510-8C21E85E63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924" r="22169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C85B564-A65D-4C0D-9FD1-DF70A488221F}"/>
              </a:ext>
            </a:extLst>
          </p:cNvPr>
          <p:cNvSpPr txBox="1"/>
          <p:nvPr/>
        </p:nvSpPr>
        <p:spPr>
          <a:xfrm>
            <a:off x="9391233" y="6666138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187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FF62AAC-1C5B-406E-8F1E-5B0FD8E9D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64910-5598-7144-A934-DA988434F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718366"/>
            <a:ext cx="9483513" cy="944656"/>
          </a:xfrm>
        </p:spPr>
        <p:txBody>
          <a:bodyPr>
            <a:normAutofit/>
          </a:bodyPr>
          <a:lstStyle/>
          <a:p>
            <a:r>
              <a:rPr lang="en-US"/>
              <a:t>Conclusion </a:t>
            </a:r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0700" y="1883764"/>
            <a:ext cx="8978579" cy="40971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6C5E1-14D1-B548-B505-7C5371D73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967" y="2478755"/>
            <a:ext cx="7598826" cy="29456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US" sz="1400" b="1">
                <a:ea typeface="+mn-lt"/>
                <a:cs typeface="+mn-lt"/>
              </a:rPr>
              <a:t>Conclusion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Homeopathy is a natural form of medicine used by over 200 million people worldwide.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It is gentle and has very little side effects and is safe to use.  It is used as a self healing process to match the patients' individual needs.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Based on theory that Like cures like – a disease can be cured by a substance that produces similar symptoms in healthy people. 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endParaRPr lang="en-US" sz="1400"/>
          </a:p>
        </p:txBody>
      </p: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5CCCD93E-51C6-47E1-8405-8D870E6B5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4460" y="-5553"/>
            <a:ext cx="781459" cy="6853105"/>
            <a:chOff x="11084460" y="-5553"/>
            <a:chExt cx="781459" cy="6853105"/>
          </a:xfrm>
        </p:grpSpPr>
        <p:sp>
          <p:nvSpPr>
            <p:cNvPr id="173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5558" y="67086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12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349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815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120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903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159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261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258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38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523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826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961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57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820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8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616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355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80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3702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435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108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6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91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92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416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4042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7906" y="666226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846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665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64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28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404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95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914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720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670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926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1768" y="208501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989" y="49775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4755" y="104742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641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55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12094" y="81776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6842" y="120201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746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650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111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946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484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416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664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954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04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376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94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85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831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965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305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734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466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7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075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798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27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837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60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94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02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84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898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48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325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9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7675" y="2936171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041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4434" y="579327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85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16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710" y="67379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176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063" y="1324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0301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6A4AE-0060-394E-9AE6-21D2C54DF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5C147-024A-C042-B16C-37566809A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44483"/>
            <a:ext cx="10280992" cy="458137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1400">
                <a:latin typeface="Arial"/>
                <a:cs typeface="Arial"/>
              </a:rPr>
              <a:t>Bing pictures.</a:t>
            </a:r>
          </a:p>
          <a:p>
            <a:pPr>
              <a:buClr>
                <a:srgbClr val="C3B2A7"/>
              </a:buClr>
            </a:pPr>
            <a:r>
              <a:rPr lang="en-GB" sz="1400">
                <a:latin typeface="Arial"/>
                <a:cs typeface="Arial"/>
              </a:rPr>
              <a:t>Donelli, D. and Antonelli, M., (2021). Homeopathy and Psychological Therapies. </a:t>
            </a:r>
            <a:r>
              <a:rPr lang="en-GB" sz="1400" i="1" err="1">
                <a:latin typeface="Arial"/>
                <a:cs typeface="Arial"/>
              </a:rPr>
              <a:t>Encyclopedia</a:t>
            </a:r>
            <a:r>
              <a:rPr lang="en-GB" sz="1400">
                <a:latin typeface="Arial"/>
                <a:cs typeface="Arial"/>
              </a:rPr>
              <a:t>, </a:t>
            </a:r>
            <a:r>
              <a:rPr lang="en-GB" sz="1400" i="1">
                <a:latin typeface="Arial"/>
                <a:cs typeface="Arial"/>
              </a:rPr>
              <a:t>1</a:t>
            </a:r>
            <a:r>
              <a:rPr lang="en-GB" sz="1400">
                <a:latin typeface="Arial"/>
                <a:cs typeface="Arial"/>
              </a:rPr>
              <a:t>(1), pp.57-64.</a:t>
            </a:r>
          </a:p>
          <a:p>
            <a:pPr>
              <a:buClr>
                <a:srgbClr val="C3B2A7"/>
              </a:buClr>
            </a:pPr>
            <a:r>
              <a:rPr lang="en-US" sz="1400">
                <a:latin typeface="Calibri"/>
                <a:cs typeface="Calibri"/>
              </a:rPr>
              <a:t>Homeopathy Plus. (2021). </a:t>
            </a:r>
            <a:r>
              <a:rPr lang="en-US" sz="1400" i="1">
                <a:latin typeface="Calibri"/>
                <a:cs typeface="Calibri"/>
              </a:rPr>
              <a:t>Homeopathy: An Introduction | Homeopathy Plus</a:t>
            </a:r>
            <a:r>
              <a:rPr lang="en-US" sz="1400">
                <a:latin typeface="Calibri"/>
                <a:cs typeface="Calibri"/>
              </a:rPr>
              <a:t>. [online] Available at: &lt;https://homeopathyplus.com/homeopathy-an-introduction/ Accessed 3 </a:t>
            </a:r>
            <a:r>
              <a:rPr lang="en-US" sz="1400" err="1">
                <a:latin typeface="Calibri"/>
                <a:cs typeface="Calibri"/>
              </a:rPr>
              <a:t>Febr.uary</a:t>
            </a:r>
            <a:r>
              <a:rPr lang="en-US" sz="1400">
                <a:latin typeface="Calibri"/>
                <a:cs typeface="Calibri"/>
              </a:rPr>
              <a:t> 2021)</a:t>
            </a:r>
            <a:endParaRPr lang="en-GB" sz="140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>
                <a:ea typeface="+mn-lt"/>
                <a:cs typeface="+mn-lt"/>
              </a:rPr>
              <a:t>“About Homeopathy.” </a:t>
            </a:r>
            <a:r>
              <a:rPr lang="en-US" sz="1400" i="1">
                <a:ea typeface="+mn-lt"/>
                <a:cs typeface="+mn-lt"/>
              </a:rPr>
              <a:t>Charity Bringing Information &amp; High-Quality Homeopathy to All</a:t>
            </a:r>
            <a:r>
              <a:rPr lang="en-US" sz="1400">
                <a:ea typeface="+mn-lt"/>
                <a:cs typeface="+mn-lt"/>
              </a:rPr>
              <a:t>, homeopathy-uk.org/homeopathy. </a:t>
            </a:r>
            <a:endParaRPr lang="en-US" sz="1400">
              <a:latin typeface="Calibri"/>
              <a:cs typeface="Calibri"/>
            </a:endParaRPr>
          </a:p>
          <a:p>
            <a:pPr>
              <a:buClr>
                <a:srgbClr val="C3B2A7"/>
              </a:buClr>
            </a:pPr>
            <a:r>
              <a:rPr lang="en-GB" sz="1400">
                <a:latin typeface="Arial"/>
                <a:cs typeface="Arial"/>
              </a:rPr>
              <a:t>Kass, B., Icke, K., Witt, CM. &amp; Reinhold, T. (2020) 'Effectiveness and cost-effectiveness of treatment with additional enrolment to a homeopathic integrated care contract in Germany', BMC Health Services Research, 20(872), pp.1 Available at: </a:t>
            </a:r>
            <a:r>
              <a:rPr lang="en-GB" sz="1400">
                <a:latin typeface="Arial"/>
                <a:ea typeface="+mn-lt"/>
                <a:cs typeface="+mn-lt"/>
                <a:hlinkClick r:id="rId2"/>
              </a:rPr>
              <a:t>https://doi.org/10.1186/s12913-020-05706-4</a:t>
            </a:r>
            <a:r>
              <a:rPr lang="en-GB" sz="1400">
                <a:latin typeface="Arial"/>
                <a:ea typeface="+mn-lt"/>
                <a:cs typeface="+mn-lt"/>
              </a:rPr>
              <a:t> (Accessed: 10th February 2021). </a:t>
            </a:r>
            <a:endParaRPr lang="en-GB" sz="140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>
                <a:latin typeface="Arial"/>
                <a:cs typeface="Arial"/>
              </a:rPr>
              <a:t>Macri, F. (2019) 'Homeopathy and Antibiotic Resistance', </a:t>
            </a:r>
            <a:r>
              <a:rPr lang="en-GB" sz="1400" i="1">
                <a:latin typeface="Arial"/>
                <a:cs typeface="Arial"/>
              </a:rPr>
              <a:t>La Revue </a:t>
            </a:r>
            <a:r>
              <a:rPr lang="en-GB" sz="1400" i="1" err="1">
                <a:latin typeface="Arial"/>
                <a:cs typeface="Arial"/>
              </a:rPr>
              <a:t>d'Homéopathie</a:t>
            </a:r>
            <a:r>
              <a:rPr lang="en-GB" sz="1400" i="1">
                <a:latin typeface="Arial"/>
                <a:cs typeface="Arial"/>
              </a:rPr>
              <a:t>,</a:t>
            </a:r>
            <a:r>
              <a:rPr lang="en-GB" sz="1400">
                <a:latin typeface="Arial"/>
                <a:cs typeface="Arial"/>
              </a:rPr>
              <a:t> 10 (4), pp. 37-39 Available at:</a:t>
            </a:r>
            <a:r>
              <a:rPr lang="en-GB" sz="1400">
                <a:latin typeface="Arial"/>
                <a:ea typeface="+mn-lt"/>
                <a:cs typeface="Arial"/>
              </a:rPr>
              <a:t> </a:t>
            </a:r>
            <a:r>
              <a:rPr lang="en-GB" sz="1400">
                <a:latin typeface="Arial"/>
                <a:ea typeface="+mn-lt"/>
                <a:cs typeface="+mn-lt"/>
                <a:hlinkClick r:id="rId3"/>
              </a:rPr>
              <a:t>https://doi.org/10.1016/j.revhom.2019.10.021</a:t>
            </a:r>
            <a:r>
              <a:rPr lang="en-GB" sz="1400">
                <a:latin typeface="Arial"/>
                <a:ea typeface="+mn-lt"/>
                <a:cs typeface="+mn-lt"/>
              </a:rPr>
              <a:t> ( Accessed: 10th February 2021). </a:t>
            </a:r>
            <a:endParaRPr lang="en-GB" sz="1400" i="1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>
                <a:latin typeface="Calibri"/>
                <a:cs typeface="Calibri"/>
              </a:rPr>
              <a:t>Manchanda, R., (2018). Experimentation in homoeopathy: History and prospects. </a:t>
            </a:r>
            <a:r>
              <a:rPr lang="en-US" sz="1400" i="1">
                <a:latin typeface="Calibri"/>
                <a:cs typeface="Calibri"/>
              </a:rPr>
              <a:t>Indian Journal of Research in Homoeopathy</a:t>
            </a:r>
            <a:r>
              <a:rPr lang="en-US" sz="1400">
                <a:latin typeface="Calibri"/>
                <a:cs typeface="Calibri"/>
              </a:rPr>
              <a:t>, 12(2), p.61.uary 2021].</a:t>
            </a:r>
            <a:endParaRPr lang="en-GB" sz="1400" i="1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>
                <a:latin typeface="Arial"/>
                <a:cs typeface="Arial"/>
              </a:rPr>
              <a:t>Marian, F. Joost, K. Saini, KD. Ammon, K. et al (2008) '</a:t>
            </a:r>
            <a:r>
              <a:rPr lang="en-GB" sz="1400">
                <a:latin typeface="Arial"/>
                <a:ea typeface="+mn-lt"/>
                <a:cs typeface="+mn-lt"/>
              </a:rPr>
              <a:t>Patient satisfaction and side effects in primary care: An observational study comparing homeopathy and conventional medicine', </a:t>
            </a:r>
            <a:r>
              <a:rPr lang="en-GB" sz="1400" i="1">
                <a:latin typeface="Arial"/>
                <a:ea typeface="+mn-lt"/>
                <a:cs typeface="+mn-lt"/>
              </a:rPr>
              <a:t>BMC Complement Altern Med. </a:t>
            </a:r>
            <a:r>
              <a:rPr lang="en-GB" sz="1400">
                <a:latin typeface="Arial"/>
                <a:ea typeface="+mn-lt"/>
                <a:cs typeface="+mn-lt"/>
              </a:rPr>
              <a:t>8 (52) Available at: </a:t>
            </a:r>
            <a:r>
              <a:rPr lang="en-GB" sz="1400">
                <a:latin typeface="Arial"/>
                <a:ea typeface="+mn-lt"/>
                <a:cs typeface="+mn-lt"/>
                <a:hlinkClick r:id="rId4"/>
              </a:rPr>
              <a:t>https://doi.org/10.1186/1472-6882-8-52</a:t>
            </a:r>
            <a:r>
              <a:rPr lang="en-GB" sz="1400">
                <a:latin typeface="Arial"/>
                <a:ea typeface="+mn-lt"/>
                <a:cs typeface="+mn-lt"/>
              </a:rPr>
              <a:t> (Accessed: 10th February 2021)</a:t>
            </a:r>
            <a:endParaRPr lang="en-GB" sz="1400" i="1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>
                <a:latin typeface="Arial"/>
                <a:cs typeface="Arial"/>
              </a:rPr>
              <a:t>NHS (2018) 'Homeopathy',</a:t>
            </a:r>
            <a:r>
              <a:rPr lang="en-GB" sz="1400" i="1">
                <a:latin typeface="Arial"/>
                <a:cs typeface="Arial"/>
              </a:rPr>
              <a:t> NHS England, </a:t>
            </a:r>
            <a:r>
              <a:rPr lang="en-GB" sz="1400">
                <a:latin typeface="Arial"/>
                <a:cs typeface="Arial"/>
              </a:rPr>
              <a:t>Available at: </a:t>
            </a:r>
            <a:r>
              <a:rPr lang="en-GB" sz="1400">
                <a:latin typeface="Arial"/>
                <a:ea typeface="+mn-lt"/>
                <a:cs typeface="+mn-lt"/>
                <a:hlinkClick r:id="rId5"/>
              </a:rPr>
              <a:t>https://www.nhs.uk/conditions/homeopathy/</a:t>
            </a:r>
            <a:r>
              <a:rPr lang="en-GB" sz="1400">
                <a:latin typeface="Arial"/>
                <a:ea typeface="+mn-lt"/>
                <a:cs typeface="Arial"/>
              </a:rPr>
              <a:t> (Accessed: 10th February 2021)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Sundqvist, C (2020). Homeopathy and cancer. </a:t>
            </a:r>
            <a:r>
              <a:rPr lang="en-GB" sz="1400" i="1" err="1">
                <a:latin typeface="Arial"/>
                <a:cs typeface="Arial"/>
              </a:rPr>
              <a:t>Petrafoundation</a:t>
            </a:r>
            <a:r>
              <a:rPr lang="en-GB" sz="1400" i="1">
                <a:latin typeface="Arial"/>
                <a:cs typeface="Arial"/>
              </a:rPr>
              <a:t> article</a:t>
            </a:r>
            <a:r>
              <a:rPr lang="en-GB" sz="1400">
                <a:latin typeface="Arial"/>
                <a:cs typeface="Arial"/>
              </a:rPr>
              <a:t>. available at https://www.petrafoundation.com/en/blog/scientific-evidence-for-homeopathy-part-3 (accessed 4 February 2021)  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22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CE76A-A9A4-48E6-AA44-C6F7D2C26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Question Time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8A9E1-E207-44E6-95BF-593FAD98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387" y="2415379"/>
            <a:ext cx="4938542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Can anyone remember  the founder of homeopathy? </a:t>
            </a:r>
          </a:p>
          <a:p>
            <a:pPr marL="0" indent="0">
              <a:buNone/>
            </a:pPr>
            <a:r>
              <a:rPr lang="en-GB"/>
              <a:t>How long has homeopathy been around?</a:t>
            </a:r>
          </a:p>
          <a:p>
            <a:pPr marL="0" indent="0">
              <a:buNone/>
            </a:pPr>
            <a:r>
              <a:rPr lang="en-GB"/>
              <a:t>What is homeopathy treatment is used for? </a:t>
            </a:r>
          </a:p>
          <a:p>
            <a:pPr marL="0" indent="0">
              <a:buNone/>
            </a:pPr>
            <a:r>
              <a:rPr lang="en-GB"/>
              <a:t>Does the NHS fund homeopathy?</a:t>
            </a:r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CB2DFDFD-443C-4A50-BD50-8FC2834F5F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65" r="-4" b="-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34455560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BohemianVTI</vt:lpstr>
      <vt:lpstr> HOMEOPATHY  BY GROUP 4 - BMHP5001_BIRM  lecturer: Dr. Mark –Gallagher-Read </vt:lpstr>
      <vt:lpstr>Introduction to Homeopathy</vt:lpstr>
      <vt:lpstr>History of Homeopathy</vt:lpstr>
      <vt:lpstr>Uses of Homeopathy</vt:lpstr>
      <vt:lpstr>Contra-indications on Homeopathy </vt:lpstr>
      <vt:lpstr>Efficacy Of Homeopathy </vt:lpstr>
      <vt:lpstr>Efficacy Of Homeopathy</vt:lpstr>
      <vt:lpstr>Conclusion </vt:lpstr>
      <vt:lpstr>REFERENCE </vt:lpstr>
      <vt:lpstr>Question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Tahseen Akhtar (1907552)</dc:creator>
  <cp:revision>3</cp:revision>
  <dcterms:created xsi:type="dcterms:W3CDTF">2021-02-05T12:35:52Z</dcterms:created>
  <dcterms:modified xsi:type="dcterms:W3CDTF">2021-02-23T10:46:53Z</dcterms:modified>
</cp:coreProperties>
</file>