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FB52FE-6A12-7135-6B54-0E263A1FD5B7}" v="734" dt="2022-02-25T09:49:05.897"/>
    <p1510:client id="{CB50C927-D496-60E4-9634-726AC37F5554}" v="301" dt="2022-02-27T10:58:44.3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27/02/2022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27/02/2022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27/02/2022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27/02/2022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 name="Rectangle 7">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Freeform: Shape 9">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2833068" cy="2997599"/>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14" name="Freeform: Shape 11">
            <a:extLst>
              <a:ext uri="{FF2B5EF4-FFF2-40B4-BE49-F238E27FC236}">
                <a16:creationId xmlns:a16="http://schemas.microsoft.com/office/drawing/2014/main" id="{AFD1189F-9598-4281-8056-2845388D4D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3068" cy="2997599"/>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15" name="Freeform: Shape 13">
            <a:extLst>
              <a:ext uri="{FF2B5EF4-FFF2-40B4-BE49-F238E27FC236}">
                <a16:creationId xmlns:a16="http://schemas.microsoft.com/office/drawing/2014/main" id="{583E04E1-D74F-4ED6-972C-035F4FEC4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6" name="Freeform: Shape 15">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7" name="Rectangle 17">
            <a:extLst>
              <a:ext uri="{FF2B5EF4-FFF2-40B4-BE49-F238E27FC236}">
                <a16:creationId xmlns:a16="http://schemas.microsoft.com/office/drawing/2014/main" id="{E51A97D9-C694-4307-818B-0C5BBF413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1053" y="819446"/>
            <a:ext cx="6964685" cy="5402463"/>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Rectangle 19">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1053" y="819446"/>
            <a:ext cx="6964685" cy="5402463"/>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 name="Rectangle 21">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13658" y="727769"/>
            <a:ext cx="6964685" cy="5402463"/>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886765" y="1495956"/>
            <a:ext cx="6418471" cy="2692050"/>
          </a:xfrm>
        </p:spPr>
        <p:txBody>
          <a:bodyPr>
            <a:normAutofit/>
          </a:bodyPr>
          <a:lstStyle/>
          <a:p>
            <a:r>
              <a:rPr lang="en-GB" sz="3000">
                <a:solidFill>
                  <a:schemeClr val="bg1"/>
                </a:solidFill>
                <a:cs typeface="Calibri Light"/>
              </a:rPr>
              <a:t>Teleka Taminah Martin</a:t>
            </a:r>
            <a:br>
              <a:rPr lang="en-GB" sz="3000">
                <a:solidFill>
                  <a:schemeClr val="bg1"/>
                </a:solidFill>
                <a:cs typeface="Calibri Light"/>
              </a:rPr>
            </a:br>
            <a:r>
              <a:rPr lang="en-GB" sz="3000">
                <a:solidFill>
                  <a:schemeClr val="bg1"/>
                </a:solidFill>
                <a:cs typeface="Calibri Light"/>
              </a:rPr>
              <a:t>2028123</a:t>
            </a:r>
            <a:br>
              <a:rPr lang="en-GB" sz="3000">
                <a:solidFill>
                  <a:schemeClr val="bg1"/>
                </a:solidFill>
                <a:cs typeface="Calibri Light"/>
              </a:rPr>
            </a:br>
            <a:r>
              <a:rPr lang="en-GB" sz="3000">
                <a:solidFill>
                  <a:schemeClr val="bg1"/>
                </a:solidFill>
                <a:cs typeface="Calibri Light"/>
              </a:rPr>
              <a:t>Module: Psychology for health and social care</a:t>
            </a:r>
            <a:br>
              <a:rPr lang="en-GB" sz="3000">
                <a:solidFill>
                  <a:schemeClr val="bg1"/>
                </a:solidFill>
                <a:cs typeface="Calibri Light"/>
              </a:rPr>
            </a:br>
            <a:r>
              <a:rPr lang="en-GB" sz="3000">
                <a:solidFill>
                  <a:schemeClr val="bg1"/>
                </a:solidFill>
                <a:cs typeface="Calibri Light"/>
              </a:rPr>
              <a:t>(BMHP4003_BIRM)</a:t>
            </a:r>
            <a:br>
              <a:rPr lang="en-GB" sz="3000">
                <a:solidFill>
                  <a:schemeClr val="bg1"/>
                </a:solidFill>
                <a:cs typeface="Calibri Light"/>
              </a:rPr>
            </a:br>
            <a:r>
              <a:rPr lang="en-GB" sz="3000">
                <a:solidFill>
                  <a:schemeClr val="bg1"/>
                </a:solidFill>
                <a:cs typeface="Calibri Light"/>
              </a:rPr>
              <a:t>Lecture: Rebecca Kavanagh</a:t>
            </a:r>
          </a:p>
        </p:txBody>
      </p:sp>
      <p:sp>
        <p:nvSpPr>
          <p:cNvPr id="3" name="Subtitle 2"/>
          <p:cNvSpPr>
            <a:spLocks noGrp="1"/>
          </p:cNvSpPr>
          <p:nvPr>
            <p:ph type="subTitle" idx="1"/>
          </p:nvPr>
        </p:nvSpPr>
        <p:spPr>
          <a:xfrm>
            <a:off x="2886765" y="4414123"/>
            <a:ext cx="6418471" cy="1017915"/>
          </a:xfrm>
        </p:spPr>
        <p:txBody>
          <a:bodyPr vert="horz" lIns="91440" tIns="45720" rIns="91440" bIns="45720" rtlCol="0">
            <a:normAutofit/>
          </a:bodyPr>
          <a:lstStyle/>
          <a:p>
            <a:r>
              <a:rPr lang="en-GB" sz="2000">
                <a:solidFill>
                  <a:schemeClr val="bg1"/>
                </a:solidFill>
                <a:cs typeface="Calibri"/>
              </a:rPr>
              <a:t>Title: 'Why is psychology important when working as a Social Worker?'</a:t>
            </a:r>
          </a:p>
        </p:txBody>
      </p:sp>
      <p:sp>
        <p:nvSpPr>
          <p:cNvPr id="120" name="Freeform: Shape 23">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27769"/>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21"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5326" y="343675"/>
            <a:ext cx="768186" cy="76818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22" name="Graphic 212">
            <a:extLst>
              <a:ext uri="{FF2B5EF4-FFF2-40B4-BE49-F238E27FC236}">
                <a16:creationId xmlns:a16="http://schemas.microsoft.com/office/drawing/2014/main" id="{5EC6B544-8C84-47A6-885D-A4F09EF5C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5326" y="343675"/>
            <a:ext cx="768186" cy="76818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23" name="Freeform: Shape 29">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67504"/>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32" name="Oval 31">
            <a:extLst>
              <a:ext uri="{FF2B5EF4-FFF2-40B4-BE49-F238E27FC236}">
                <a16:creationId xmlns:a16="http://schemas.microsoft.com/office/drawing/2014/main" id="{32C95C5C-6FBD-47FF-9CA6-066193539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7140" y="5100276"/>
            <a:ext cx="515928" cy="515928"/>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4" name="Oval 33">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7140" y="5100276"/>
            <a:ext cx="515928" cy="51592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25"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26" name="Freeform: Shape 36">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7" name="Freeform: Shape 37">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8" name="Freeform: Shape 38">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9" name="Freeform: Shape 39">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0" name="Freeform: Shape 40">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308C490-47D1-42E8-A454-A022DEC5DCFE}"/>
              </a:ext>
            </a:extLst>
          </p:cNvPr>
          <p:cNvSpPr>
            <a:spLocks noGrp="1"/>
          </p:cNvSpPr>
          <p:nvPr>
            <p:ph type="title"/>
          </p:nvPr>
        </p:nvSpPr>
        <p:spPr>
          <a:xfrm>
            <a:off x="838200" y="704088"/>
            <a:ext cx="3529953" cy="2980944"/>
          </a:xfrm>
        </p:spPr>
        <p:txBody>
          <a:bodyPr>
            <a:normAutofit/>
          </a:bodyPr>
          <a:lstStyle/>
          <a:p>
            <a:r>
              <a:rPr lang="en-GB">
                <a:solidFill>
                  <a:schemeClr val="bg1"/>
                </a:solidFill>
                <a:cs typeface="Calibri Light"/>
              </a:rPr>
              <a:t>Induction</a:t>
            </a:r>
          </a:p>
        </p:txBody>
      </p:sp>
      <p:sp>
        <p:nvSpPr>
          <p:cNvPr id="3" name="Content Placeholder 2">
            <a:extLst>
              <a:ext uri="{FF2B5EF4-FFF2-40B4-BE49-F238E27FC236}">
                <a16:creationId xmlns:a16="http://schemas.microsoft.com/office/drawing/2014/main" id="{A41C7210-462D-4014-B0D4-ADC3073557FA}"/>
              </a:ext>
            </a:extLst>
          </p:cNvPr>
          <p:cNvSpPr>
            <a:spLocks noGrp="1"/>
          </p:cNvSpPr>
          <p:nvPr>
            <p:ph idx="1"/>
          </p:nvPr>
        </p:nvSpPr>
        <p:spPr>
          <a:xfrm>
            <a:off x="6212410" y="704088"/>
            <a:ext cx="5135293" cy="5248656"/>
          </a:xfrm>
        </p:spPr>
        <p:txBody>
          <a:bodyPr vert="horz" lIns="91440" tIns="45720" rIns="91440" bIns="45720" rtlCol="0" anchor="ctr">
            <a:normAutofit/>
          </a:bodyPr>
          <a:lstStyle/>
          <a:p>
            <a:r>
              <a:rPr lang="en-GB" sz="2400">
                <a:cs typeface="Calibri"/>
              </a:rPr>
              <a:t>In this presentation I must present some information following a job roll I have chosen. In it I must present to individuals that will be new to working in the job roll I have chosen and provide as much information possible. Also, in this presentation I would talk about one relevant psychological theory of life span development. Also, an example of how a professional in this role I have chosen can support a service user with their understanding of psychology</a:t>
            </a:r>
            <a:endParaRPr lang="en-US" sz="2400">
              <a:cs typeface="Calibri"/>
            </a:endParaRPr>
          </a:p>
        </p:txBody>
      </p:sp>
    </p:spTree>
    <p:extLst>
      <p:ext uri="{BB962C8B-B14F-4D97-AF65-F5344CB8AC3E}">
        <p14:creationId xmlns:p14="http://schemas.microsoft.com/office/powerpoint/2010/main" val="32770409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9">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1D18591-F144-4B97-B7DA-50BDFFCEFFDA}"/>
              </a:ext>
            </a:extLst>
          </p:cNvPr>
          <p:cNvSpPr>
            <a:spLocks noGrp="1"/>
          </p:cNvSpPr>
          <p:nvPr>
            <p:ph type="title"/>
          </p:nvPr>
        </p:nvSpPr>
        <p:spPr>
          <a:xfrm>
            <a:off x="767290" y="1289146"/>
            <a:ext cx="4153626" cy="4279709"/>
          </a:xfrm>
        </p:spPr>
        <p:txBody>
          <a:bodyPr anchor="ctr">
            <a:normAutofit/>
          </a:bodyPr>
          <a:lstStyle/>
          <a:p>
            <a:pPr algn="r"/>
            <a:r>
              <a:rPr lang="en-GB" sz="5400" dirty="0">
                <a:solidFill>
                  <a:schemeClr val="bg1"/>
                </a:solidFill>
                <a:cs typeface="Calibri Light"/>
              </a:rPr>
              <a:t>Job Role: Social Worker</a:t>
            </a:r>
            <a:r>
              <a:rPr lang="en-GB" sz="2400" dirty="0">
                <a:solidFill>
                  <a:schemeClr val="bg1"/>
                </a:solidFill>
                <a:cs typeface="Calibri Light"/>
              </a:rPr>
              <a:t> </a:t>
            </a:r>
            <a:br>
              <a:rPr lang="en-GB" sz="2400" dirty="0">
                <a:cs typeface="Calibri Light"/>
              </a:rPr>
            </a:br>
            <a:endParaRPr lang="en-GB" sz="5400">
              <a:solidFill>
                <a:schemeClr val="bg1"/>
              </a:solidFill>
            </a:endParaRPr>
          </a:p>
        </p:txBody>
      </p:sp>
      <p:grpSp>
        <p:nvGrpSpPr>
          <p:cNvPr id="20" name="Group 11">
            <a:extLst>
              <a:ext uri="{FF2B5EF4-FFF2-40B4-BE49-F238E27FC236}">
                <a16:creationId xmlns:a16="http://schemas.microsoft.com/office/drawing/2014/main" id="{E12BF2FB-8A96-4B53-86A0-04755C545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3027" y="681628"/>
            <a:ext cx="1562267" cy="1172973"/>
            <a:chOff x="7493121" y="1000124"/>
            <a:chExt cx="1562267" cy="1172973"/>
          </a:xfrm>
        </p:grpSpPr>
        <p:sp>
          <p:nvSpPr>
            <p:cNvPr id="13" name="Freeform 5">
              <a:extLst>
                <a:ext uri="{FF2B5EF4-FFF2-40B4-BE49-F238E27FC236}">
                  <a16:creationId xmlns:a16="http://schemas.microsoft.com/office/drawing/2014/main" id="{893D4739-55F8-4E73-8F98-AF42D54BD4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21" name="Freeform 5">
              <a:extLst>
                <a:ext uri="{FF2B5EF4-FFF2-40B4-BE49-F238E27FC236}">
                  <a16:creationId xmlns:a16="http://schemas.microsoft.com/office/drawing/2014/main" id="{A1AA190F-FB42-4BED-8AA1-A5A01B43C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7248A3C7-23FF-4BBF-A3D0-4080B5DD0186}"/>
              </a:ext>
            </a:extLst>
          </p:cNvPr>
          <p:cNvSpPr>
            <a:spLocks noGrp="1"/>
          </p:cNvSpPr>
          <p:nvPr>
            <p:ph idx="1"/>
          </p:nvPr>
        </p:nvSpPr>
        <p:spPr>
          <a:xfrm>
            <a:off x="6514140" y="1854601"/>
            <a:ext cx="4776711" cy="3148798"/>
          </a:xfrm>
        </p:spPr>
        <p:txBody>
          <a:bodyPr vert="horz" lIns="91440" tIns="45720" rIns="91440" bIns="45720" rtlCol="0" anchor="ctr">
            <a:normAutofit/>
          </a:bodyPr>
          <a:lstStyle/>
          <a:p>
            <a:pPr marL="0" indent="0">
              <a:buNone/>
            </a:pPr>
            <a:r>
              <a:rPr lang="en-GB" sz="2400">
                <a:cs typeface="Calibri" panose="020F0502020204030204"/>
              </a:rPr>
              <a:t>Psychology is important in counselling and just as important in social work as it can help us to understand relationships in the community and bring about change for ill behaviour in people.</a:t>
            </a:r>
          </a:p>
        </p:txBody>
      </p:sp>
    </p:spTree>
    <p:extLst>
      <p:ext uri="{BB962C8B-B14F-4D97-AF65-F5344CB8AC3E}">
        <p14:creationId xmlns:p14="http://schemas.microsoft.com/office/powerpoint/2010/main" val="7378202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3">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5">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E1654-4342-4A39-A28E-E84AD16AB67D}"/>
              </a:ext>
            </a:extLst>
          </p:cNvPr>
          <p:cNvSpPr>
            <a:spLocks noGrp="1"/>
          </p:cNvSpPr>
          <p:nvPr>
            <p:ph type="title"/>
          </p:nvPr>
        </p:nvSpPr>
        <p:spPr>
          <a:xfrm>
            <a:off x="767290" y="1780661"/>
            <a:ext cx="3582073" cy="1463472"/>
          </a:xfrm>
        </p:spPr>
        <p:txBody>
          <a:bodyPr vert="horz" lIns="91440" tIns="45720" rIns="91440" bIns="45720" rtlCol="0" anchor="t">
            <a:normAutofit/>
          </a:bodyPr>
          <a:lstStyle/>
          <a:p>
            <a:r>
              <a:rPr lang="en-US" sz="3000" kern="1200">
                <a:solidFill>
                  <a:schemeClr val="bg1"/>
                </a:solidFill>
                <a:latin typeface="+mj-lt"/>
                <a:ea typeface="+mj-ea"/>
                <a:cs typeface="+mj-cs"/>
              </a:rPr>
              <a:t>Psychological Theory of life</a:t>
            </a:r>
            <a:br>
              <a:rPr lang="en-US" sz="3000" kern="1200">
                <a:solidFill>
                  <a:schemeClr val="bg1"/>
                </a:solidFill>
                <a:latin typeface="+mj-lt"/>
                <a:ea typeface="+mj-ea"/>
                <a:cs typeface="+mj-cs"/>
              </a:rPr>
            </a:br>
            <a:r>
              <a:rPr lang="en-US" sz="3000" kern="1200">
                <a:solidFill>
                  <a:schemeClr val="bg1"/>
                </a:solidFill>
                <a:latin typeface="+mj-lt"/>
                <a:ea typeface="+mj-ea"/>
                <a:cs typeface="+mj-cs"/>
              </a:rPr>
              <a:t>span development </a:t>
            </a:r>
          </a:p>
        </p:txBody>
      </p:sp>
      <p:grpSp>
        <p:nvGrpSpPr>
          <p:cNvPr id="33" name="Group 27">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29"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30"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5" name="TextBox 4">
            <a:extLst>
              <a:ext uri="{FF2B5EF4-FFF2-40B4-BE49-F238E27FC236}">
                <a16:creationId xmlns:a16="http://schemas.microsoft.com/office/drawing/2014/main" id="{772A034C-2B5C-469A-AEBB-496A47B8B1B3}"/>
              </a:ext>
            </a:extLst>
          </p:cNvPr>
          <p:cNvSpPr txBox="1"/>
          <p:nvPr/>
        </p:nvSpPr>
        <p:spPr>
          <a:xfrm>
            <a:off x="767290" y="3383121"/>
            <a:ext cx="3582072" cy="279325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dirty="0">
                <a:solidFill>
                  <a:schemeClr val="bg1"/>
                </a:solidFill>
                <a:latin typeface="Arial"/>
                <a:cs typeface="Arial"/>
              </a:rPr>
              <a:t>Theory of life span development being able to enjoy life in your later years after working extremely hard all your life. There is more termination change in behavior and human development are emphasized</a:t>
            </a:r>
            <a:endParaRPr lang="en-US" sz="2000">
              <a:solidFill>
                <a:schemeClr val="bg1"/>
              </a:solidFill>
              <a:latin typeface="Arial"/>
              <a:cs typeface="Arial"/>
            </a:endParaRPr>
          </a:p>
        </p:txBody>
      </p:sp>
      <p:pic>
        <p:nvPicPr>
          <p:cNvPr id="4" name="Picture 4" descr="Diagram&#10;&#10;Description automatically generated">
            <a:extLst>
              <a:ext uri="{FF2B5EF4-FFF2-40B4-BE49-F238E27FC236}">
                <a16:creationId xmlns:a16="http://schemas.microsoft.com/office/drawing/2014/main" id="{B2462D76-E12B-4227-B689-F06E6541D467}"/>
              </a:ext>
            </a:extLst>
          </p:cNvPr>
          <p:cNvPicPr>
            <a:picLocks noGrp="1" noChangeAspect="1"/>
          </p:cNvPicPr>
          <p:nvPr>
            <p:ph idx="1"/>
          </p:nvPr>
        </p:nvPicPr>
        <p:blipFill>
          <a:blip r:embed="rId2"/>
          <a:stretch>
            <a:fillRect/>
          </a:stretch>
        </p:blipFill>
        <p:spPr>
          <a:xfrm>
            <a:off x="5116652" y="923492"/>
            <a:ext cx="6642532" cy="4432783"/>
          </a:xfrm>
          <a:prstGeom prst="rect">
            <a:avLst/>
          </a:prstGeom>
        </p:spPr>
      </p:pic>
    </p:spTree>
    <p:extLst>
      <p:ext uri="{BB962C8B-B14F-4D97-AF65-F5344CB8AC3E}">
        <p14:creationId xmlns:p14="http://schemas.microsoft.com/office/powerpoint/2010/main" val="2687982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5D315682-A2F0-4D97-8ADC-1D4F00DAD5E0}"/>
              </a:ext>
            </a:extLst>
          </p:cNvPr>
          <p:cNvSpPr>
            <a:spLocks noGrp="1"/>
          </p:cNvSpPr>
          <p:nvPr>
            <p:ph type="title"/>
          </p:nvPr>
        </p:nvSpPr>
        <p:spPr>
          <a:xfrm>
            <a:off x="767290" y="1166932"/>
            <a:ext cx="3582073" cy="4279709"/>
          </a:xfrm>
        </p:spPr>
        <p:txBody>
          <a:bodyPr anchor="ctr">
            <a:normAutofit/>
          </a:bodyPr>
          <a:lstStyle/>
          <a:p>
            <a:r>
              <a:rPr lang="en-GB" sz="2400" dirty="0">
                <a:solidFill>
                  <a:schemeClr val="bg1"/>
                </a:solidFill>
                <a:cs typeface="Calibri Light"/>
              </a:rPr>
              <a:t>Practical example of how a professional can use their understanding of psychology to support a service user</a:t>
            </a:r>
          </a:p>
        </p:txBody>
      </p:sp>
      <p:sp>
        <p:nvSpPr>
          <p:cNvPr id="3" name="Content Placeholder 2">
            <a:extLst>
              <a:ext uri="{FF2B5EF4-FFF2-40B4-BE49-F238E27FC236}">
                <a16:creationId xmlns:a16="http://schemas.microsoft.com/office/drawing/2014/main" id="{0D546D74-F230-4493-9F0D-0C302A49F318}"/>
              </a:ext>
            </a:extLst>
          </p:cNvPr>
          <p:cNvSpPr>
            <a:spLocks noGrp="1"/>
          </p:cNvSpPr>
          <p:nvPr>
            <p:ph idx="1"/>
          </p:nvPr>
        </p:nvSpPr>
        <p:spPr>
          <a:xfrm>
            <a:off x="5573864" y="1166933"/>
            <a:ext cx="5716988" cy="4279709"/>
          </a:xfrm>
        </p:spPr>
        <p:txBody>
          <a:bodyPr anchor="ctr">
            <a:normAutofit/>
          </a:bodyPr>
          <a:lstStyle/>
          <a:p>
            <a:r>
              <a:rPr lang="en-GB" sz="2400" dirty="0">
                <a:cs typeface="Calibri"/>
              </a:rPr>
              <a:t>Emotionally, doing something stimulating helping the service user get out their comfort zone. Discovering new things may evolve training or teaching</a:t>
            </a:r>
            <a:endParaRPr lang="en-GB" sz="2400" dirty="0"/>
          </a:p>
        </p:txBody>
      </p:sp>
    </p:spTree>
    <p:extLst>
      <p:ext uri="{BB962C8B-B14F-4D97-AF65-F5344CB8AC3E}">
        <p14:creationId xmlns:p14="http://schemas.microsoft.com/office/powerpoint/2010/main" val="23616235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dirty="0">
              <a:cs typeface="Calibri"/>
            </a:endParaRPr>
          </a:p>
        </p:txBody>
      </p:sp>
      <p:sp>
        <p:nvSpPr>
          <p:cNvPr id="2" name="Title 1">
            <a:extLst>
              <a:ext uri="{FF2B5EF4-FFF2-40B4-BE49-F238E27FC236}">
                <a16:creationId xmlns:a16="http://schemas.microsoft.com/office/drawing/2014/main" id="{9CBEE5FF-A842-46DF-9325-8B6AF96DBB1C}"/>
              </a:ext>
            </a:extLst>
          </p:cNvPr>
          <p:cNvSpPr>
            <a:spLocks noGrp="1"/>
          </p:cNvSpPr>
          <p:nvPr>
            <p:ph type="title"/>
          </p:nvPr>
        </p:nvSpPr>
        <p:spPr>
          <a:xfrm>
            <a:off x="827088" y="1641752"/>
            <a:ext cx="3527425" cy="4366936"/>
          </a:xfrm>
        </p:spPr>
        <p:txBody>
          <a:bodyPr vert="horz" lIns="91440" tIns="45720" rIns="91440" bIns="45720" rtlCol="0" anchor="t">
            <a:normAutofit/>
          </a:bodyPr>
          <a:lstStyle/>
          <a:p>
            <a:r>
              <a:rPr lang="en-US" sz="4000" kern="1200">
                <a:latin typeface="+mj-lt"/>
                <a:ea typeface="+mj-ea"/>
                <a:cs typeface="+mj-cs"/>
              </a:rPr>
              <a:t>References</a:t>
            </a:r>
          </a:p>
        </p:txBody>
      </p:sp>
      <p:sp>
        <p:nvSpPr>
          <p:cNvPr id="3" name="Content Placeholder 2">
            <a:extLst>
              <a:ext uri="{FF2B5EF4-FFF2-40B4-BE49-F238E27FC236}">
                <a16:creationId xmlns:a16="http://schemas.microsoft.com/office/drawing/2014/main" id="{57D9EAE9-7B75-4266-B95A-E9EE65265115}"/>
              </a:ext>
            </a:extLst>
          </p:cNvPr>
          <p:cNvSpPr>
            <a:spLocks noGrp="1"/>
          </p:cNvSpPr>
          <p:nvPr>
            <p:ph idx="1"/>
          </p:nvPr>
        </p:nvSpPr>
        <p:spPr>
          <a:xfrm>
            <a:off x="5222081" y="1641752"/>
            <a:ext cx="5260975" cy="3960000"/>
          </a:xfrm>
        </p:spPr>
        <p:txBody>
          <a:bodyPr vert="horz" lIns="91440" tIns="45720" rIns="91440" bIns="45720" rtlCol="0" anchor="t">
            <a:normAutofit/>
          </a:bodyPr>
          <a:lstStyle/>
          <a:p>
            <a:pPr marL="0" indent="0">
              <a:buNone/>
            </a:pPr>
            <a:r>
              <a:rPr lang="en-US" sz="1100" kern="1200" dirty="0">
                <a:solidFill>
                  <a:schemeClr val="tx1">
                    <a:alpha val="80000"/>
                  </a:schemeClr>
                </a:solidFill>
                <a:latin typeface="Arial"/>
                <a:cs typeface="Arial"/>
              </a:rPr>
              <a:t>2022. [online] Available at: &lt;https://brainly.in/question/15379620&gt; [Accessed 25 February 2022].</a:t>
            </a:r>
            <a:endParaRPr lang="en-US" sz="1100" kern="1200">
              <a:solidFill>
                <a:schemeClr val="tx1">
                  <a:alpha val="80000"/>
                </a:schemeClr>
              </a:solidFill>
              <a:latin typeface="Arial"/>
              <a:cs typeface="Arial"/>
            </a:endParaRPr>
          </a:p>
          <a:p>
            <a:pPr marL="0" indent="0">
              <a:buNone/>
            </a:pPr>
            <a:endParaRPr lang="en-US" sz="1100" dirty="0">
              <a:solidFill>
                <a:schemeClr val="tx1">
                  <a:alpha val="80000"/>
                </a:schemeClr>
              </a:solidFill>
              <a:cs typeface="Calibri"/>
            </a:endParaRPr>
          </a:p>
          <a:p>
            <a:pPr marL="0" indent="0">
              <a:buNone/>
            </a:pPr>
            <a:r>
              <a:rPr lang="en-US" sz="2000" dirty="0" err="1">
                <a:latin typeface="Arial"/>
                <a:ea typeface="+mn-lt"/>
                <a:cs typeface="+mn-lt"/>
              </a:rPr>
              <a:t>baltes</a:t>
            </a:r>
            <a:r>
              <a:rPr lang="en-US" sz="2000" dirty="0">
                <a:latin typeface="Arial"/>
                <a:ea typeface="+mn-lt"/>
                <a:cs typeface="+mn-lt"/>
              </a:rPr>
              <a:t>, p., 2007. </a:t>
            </a:r>
            <a:r>
              <a:rPr lang="en-US" sz="2000" i="1" dirty="0">
                <a:latin typeface="Arial"/>
                <a:ea typeface="+mn-lt"/>
                <a:cs typeface="+mn-lt"/>
              </a:rPr>
              <a:t>Die Zukunft des </a:t>
            </a:r>
            <a:r>
              <a:rPr lang="en-US" sz="2000" i="1" dirty="0" err="1">
                <a:latin typeface="Arial"/>
                <a:ea typeface="+mn-lt"/>
                <a:cs typeface="+mn-lt"/>
              </a:rPr>
              <a:t>Alterns</a:t>
            </a:r>
            <a:r>
              <a:rPr lang="en-US" sz="2000" dirty="0">
                <a:latin typeface="Arial"/>
                <a:ea typeface="+mn-lt"/>
                <a:cs typeface="+mn-lt"/>
              </a:rPr>
              <a:t>. </a:t>
            </a:r>
            <a:r>
              <a:rPr lang="en-US" sz="2000" dirty="0" err="1">
                <a:latin typeface="Arial"/>
                <a:ea typeface="+mn-lt"/>
                <a:cs typeface="+mn-lt"/>
              </a:rPr>
              <a:t>München</a:t>
            </a:r>
            <a:r>
              <a:rPr lang="en-US" sz="2000" dirty="0">
                <a:latin typeface="Arial"/>
                <a:ea typeface="+mn-lt"/>
                <a:cs typeface="+mn-lt"/>
              </a:rPr>
              <a:t>: C.H. Beck.</a:t>
            </a:r>
            <a:endParaRPr lang="en-US">
              <a:latin typeface="Arial"/>
              <a:cs typeface="Arial"/>
            </a:endParaRPr>
          </a:p>
          <a:p>
            <a:pPr marL="0" indent="0">
              <a:buNone/>
            </a:pPr>
            <a:endParaRPr lang="en-US" sz="2000">
              <a:solidFill>
                <a:schemeClr val="tx1">
                  <a:alpha val="80000"/>
                </a:schemeClr>
              </a:solidFill>
              <a:ea typeface="+mn-lt"/>
              <a:cs typeface="+mn-lt"/>
            </a:endParaRPr>
          </a:p>
          <a:p>
            <a:pPr marL="0" indent="0">
              <a:buNone/>
            </a:pPr>
            <a:endParaRPr lang="en-US" sz="2000" dirty="0">
              <a:solidFill>
                <a:schemeClr val="tx1">
                  <a:alpha val="80000"/>
                </a:schemeClr>
              </a:solidFill>
              <a:cs typeface="Calibri"/>
            </a:endParaRPr>
          </a:p>
          <a:p>
            <a:pPr marL="0" indent="0">
              <a:buNone/>
            </a:pPr>
            <a:r>
              <a:rPr lang="en-US" sz="2000" dirty="0">
                <a:ea typeface="+mn-lt"/>
                <a:cs typeface="+mn-lt"/>
              </a:rPr>
              <a:t>2022. [online] Available at: &lt;https://brainly.in/question/15379620&gt; [Accessed 25 February 2022].</a:t>
            </a:r>
            <a:endParaRPr lang="en-US" dirty="0"/>
          </a:p>
          <a:p>
            <a:pPr marL="0" indent="0">
              <a:buNone/>
            </a:pPr>
            <a:endParaRPr lang="en-US" sz="2000">
              <a:solidFill>
                <a:srgbClr val="FFFFFF">
                  <a:alpha val="80000"/>
                </a:srgbClr>
              </a:solidFill>
              <a:cs typeface="Calibri"/>
            </a:endParaRPr>
          </a:p>
          <a:p>
            <a:pPr marL="0" indent="0">
              <a:buNone/>
            </a:pPr>
            <a:endParaRPr lang="en-US" sz="2000">
              <a:solidFill>
                <a:srgbClr val="FFFFFF">
                  <a:alpha val="80000"/>
                </a:srgbClr>
              </a:solidFill>
              <a:cs typeface="Calibri"/>
            </a:endParaRPr>
          </a:p>
        </p:txBody>
      </p:sp>
      <p:grpSp>
        <p:nvGrpSpPr>
          <p:cNvPr id="46" name="Group 45">
            <a:extLst>
              <a:ext uri="{FF2B5EF4-FFF2-40B4-BE49-F238E27FC236}">
                <a16:creationId xmlns:a16="http://schemas.microsoft.com/office/drawing/2014/main" id="{4728F330-19FB-4D39-BD0F-53032ABFEB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79015" y="0"/>
            <a:ext cx="712985" cy="6858000"/>
            <a:chOff x="11479015" y="0"/>
            <a:chExt cx="712985" cy="6858000"/>
          </a:xfrm>
          <a:effectLst>
            <a:outerShdw blurRad="381000" dist="152400" dir="10800000" algn="ctr" rotWithShape="0">
              <a:schemeClr val="bg1">
                <a:alpha val="10000"/>
              </a:schemeClr>
            </a:outerShdw>
          </a:effectLst>
        </p:grpSpPr>
        <p:sp>
          <p:nvSpPr>
            <p:cNvPr id="47" name="Freeform: Shape 46">
              <a:extLst>
                <a:ext uri="{FF2B5EF4-FFF2-40B4-BE49-F238E27FC236}">
                  <a16:creationId xmlns:a16="http://schemas.microsoft.com/office/drawing/2014/main" id="{30220D63-6F38-42F9-8AAD-3B1363A4F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Shape 47">
              <a:extLst>
                <a:ext uri="{FF2B5EF4-FFF2-40B4-BE49-F238E27FC236}">
                  <a16:creationId xmlns:a16="http://schemas.microsoft.com/office/drawing/2014/main" id="{97B054CB-4DA3-4EDD-B196-A5DDD1E4E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77210882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Teleka Taminah Martin 2028123 Module: Psychology for health and social care (BMHP4003_BIRM) Lecture: Rebecca Kavanagh</vt:lpstr>
      <vt:lpstr>Induction</vt:lpstr>
      <vt:lpstr>Job Role: Social Worker  </vt:lpstr>
      <vt:lpstr>Psychological Theory of life span development </vt:lpstr>
      <vt:lpstr>Practical example of how a professional can use their understanding of psychology to support a service user</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160</cp:revision>
  <dcterms:created xsi:type="dcterms:W3CDTF">2022-02-25T05:46:51Z</dcterms:created>
  <dcterms:modified xsi:type="dcterms:W3CDTF">2022-02-27T11:06:09Z</dcterms:modified>
</cp:coreProperties>
</file>