
<file path=[Content_Types].xml><?xml version="1.0" encoding="utf-8"?>
<Types xmlns="http://schemas.openxmlformats.org/package/2006/content-types">
  <Default Extension="rels" ContentType="application/vnd.openxmlformats-package.relationships+xml"/>
  <Override PartName="/ppt/slideLayouts/slideLayout1.xml" ContentType="application/vnd.openxmlformats-officedocument.presentationml.slideLayout+xml"/>
  <Override PartName="/ppt/slides/slide11.xml" ContentType="application/vnd.openxmlformats-officedocument.presentationml.slide+xml"/>
  <Default Extension="xml" ContentType="application/xml"/>
  <Override PartName="/ppt/slides/slide9.xml" ContentType="application/vnd.openxmlformats-officedocument.presentationml.slide+xml"/>
  <Default Extension="jpeg" ContentType="image/jpeg"/>
  <Override PartName="/ppt/notesSlides/notesSlide3.xml" ContentType="application/vnd.openxmlformats-officedocument.presentationml.notesSlide+xml"/>
  <Override PartName="/ppt/tableStyles.xml" ContentType="application/vnd.openxmlformats-officedocument.presentationml.tableStyles+xml"/>
  <Override PartName="/ppt/slideLayouts/slideLayout8.xml" ContentType="application/vnd.openxmlformats-officedocument.presentationml.slideLayout+xml"/>
  <Override PartName="/ppt/slides/slide7.xml" ContentType="application/vnd.openxmlformats-officedocument.presentationml.slide+xml"/>
  <Override PartName="/ppt/notesSlides/notesSlide1.xml" ContentType="application/vnd.openxmlformats-officedocument.presentationml.notesSlide+xml"/>
  <Override PartName="/ppt/slideLayouts/slideLayout6.xml" ContentType="application/vnd.openxmlformats-officedocument.presentationml.slideLayout+xml"/>
  <Override PartName="/ppt/slides/slide5.xml" ContentType="application/vnd.openxmlformats-officedocument.presentationml.slide+xml"/>
  <Override PartName="/ppt/theme/theme2.xml" ContentType="application/vnd.openxmlformats-officedocument.them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s/slide3.xml" ContentType="application/vnd.openxmlformats-officedocument.presentationml.slide+xml"/>
  <Override PartName="/ppt/slideLayouts/slideLayout10.xml" ContentType="application/vnd.openxmlformats-officedocument.presentationml.slideLayout+xml"/>
  <Override PartName="/ppt/slides/slide14.xml" ContentType="application/vnd.openxmlformats-officedocument.presentationml.slide+xml"/>
  <Default Extension="pict" ContentType="image/pict"/>
  <Override PartName="/docProps/core.xml" ContentType="application/vnd.openxmlformats-package.core-properties+xml"/>
  <Override PartName="/docProps/app.xml" ContentType="application/vnd.openxmlformats-officedocument.extended-properties+xml"/>
  <Override PartName="/ppt/slideLayouts/slideLayout2.xml" ContentType="application/vnd.openxmlformats-officedocument.presentationml.slideLayout+xml"/>
  <Override PartName="/ppt/slides/slide1.xml" ContentType="application/vnd.openxmlformats-officedocument.presentationml.slide+xml"/>
  <Override PartName="/ppt/slides/slide12.xml" ContentType="application/vnd.openxmlformats-officedocument.presentationml.slide+xml"/>
  <Default Extension="bin" ContentType="application/vnd.openxmlformats-officedocument.presentationml.printerSettings"/>
  <Override PartName="/ppt/notesSlides/notesSlide4.xml" ContentType="application/vnd.openxmlformats-officedocument.presentationml.notesSlide+xml"/>
  <Override PartName="/ppt/slides/slide10.xml" ContentType="application/vnd.openxmlformats-officedocument.presentationml.slide+xml"/>
  <Override PartName="/ppt/viewProps.xml" ContentType="application/vnd.openxmlformats-officedocument.presentationml.viewProps+xml"/>
  <Override PartName="/ppt/slides/slide8.xml" ContentType="application/vnd.openxmlformats-officedocument.presentationml.slide+xml"/>
  <Override PartName="/ppt/presentation.xml" ContentType="application/vnd.openxmlformats-officedocument.presentationml.presentation.main+xml"/>
  <Override PartName="/ppt/slideLayouts/slideLayout9.xml" ContentType="application/vnd.openxmlformats-officedocument.presentationml.slideLayout+xml"/>
  <Override PartName="/ppt/notesSlides/notesSlide2.xml" ContentType="application/vnd.openxmlformats-officedocument.presentationml.notesSlide+xml"/>
  <Override PartName="/ppt/slideLayouts/slideLayout7.xml" ContentType="application/vnd.openxmlformats-officedocument.presentationml.slideLayout+xml"/>
  <Override PartName="/ppt/slides/slide6.xml" ContentType="application/vnd.openxmlformats-officedocument.presentationml.slide+xml"/>
  <Default Extension="vml" ContentType="application/vnd.openxmlformats-officedocument.vmlDrawing"/>
  <Override PartName="/ppt/notesMasters/notesMaster1.xml" ContentType="application/vnd.openxmlformats-officedocument.presentationml.notesMaster+xml"/>
  <Override PartName="/ppt/slideLayouts/slideLayout5.xml" ContentType="application/vnd.openxmlformats-officedocument.presentationml.slideLayout+xml"/>
  <Override PartName="/ppt/slides/slide4.xml" ContentType="application/vnd.openxmlformats-officedocument.presentationml.slide+xml"/>
  <Override PartName="/ppt/slideLayouts/slideLayout11.xml" ContentType="application/vnd.openxmlformats-officedocument.presentationml.slideLayout+xml"/>
  <Override PartName="/ppt/slides/slide15.xml" ContentType="application/vnd.openxmlformats-officedocument.presentationml.slide+xml"/>
  <Override PartName="/ppt/theme/theme1.xml" ContentType="application/vnd.openxmlformats-officedocument.theme+xml"/>
  <Override PartName="/ppt/presProps.xml" ContentType="application/vnd.openxmlformats-officedocument.presentationml.presProps+xml"/>
  <Override PartName="/ppt/slideLayouts/slideLayout3.xml" ContentType="application/vnd.openxmlformats-officedocument.presentationml.slideLayout+xml"/>
  <Override PartName="/ppt/slides/slide2.xml" ContentType="application/vnd.openxmlformats-officedocument.presentationml.slide+xml"/>
  <Override PartName="/ppt/slides/slide13.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p:sldMasterIdLst>
    <p:sldMasterId id="2147483684" r:id="rId1"/>
  </p:sldMasterIdLst>
  <p:notesMasterIdLst>
    <p:notesMasterId r:id="rId17"/>
  </p:notesMasterIdLst>
  <p:sldIdLst>
    <p:sldId id="256" r:id="rId2"/>
    <p:sldId id="266" r:id="rId3"/>
    <p:sldId id="265" r:id="rId4"/>
    <p:sldId id="269" r:id="rId5"/>
    <p:sldId id="271" r:id="rId6"/>
    <p:sldId id="273" r:id="rId7"/>
    <p:sldId id="272" r:id="rId8"/>
    <p:sldId id="261" r:id="rId9"/>
    <p:sldId id="257" r:id="rId10"/>
    <p:sldId id="275" r:id="rId11"/>
    <p:sldId id="276" r:id="rId12"/>
    <p:sldId id="260" r:id="rId13"/>
    <p:sldId id="274" r:id="rId14"/>
    <p:sldId id="267" r:id="rId15"/>
    <p:sldId id="263"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mc="http://schemas.openxmlformats.org/markup-compatibility/2006" xmlns:mv="urn:schemas-microsoft-com:mac:vml" xmlns:p15="http://schemas.microsoft.com/office/powerpoint/2012/main" xmlns="" xmlns:p="http://schemas.openxmlformats.org/presentationml/2006/main" xmlns:r="http://schemas.openxmlformats.org/officeDocument/2006/relationships" xmlns:a="http://schemas.openxmlformats.org/drawingml/2006/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showPr showNarration="1">
    <p:present/>
    <p:sldAll/>
    <p:penClr>
      <a:schemeClr val="tx1"/>
    </p:penClr>
  </p:showPr>
  <p:extLst>
    <p:ext uri="{E76CE94A-603C-4142-B9EB-6D1370010A27}">
      <p14:discardImageEditData xmlns:p14="http://schemas.microsoft.com/office/powerpoint/2010/main" xmlns:p="http://schemas.openxmlformats.org/presentationml/2006/main" xmlns:r="http://schemas.openxmlformats.org/officeDocument/2006/relationships" xmlns:a="http://schemas.openxmlformats.org/drawingml/2006/main" xmlns="" val="0"/>
    </p:ext>
    <p:ext uri="{D31A062A-798A-4329-ABDD-BBA856620510}">
      <p14:defaultImageDpi xmlns:p14="http://schemas.microsoft.com/office/powerpoint/2010/main" xmlns:p="http://schemas.openxmlformats.org/presentationml/2006/main" xmlns:r="http://schemas.openxmlformats.org/officeDocument/2006/relationships" xmlns:a="http://schemas.openxmlformats.org/drawingml/2006/main" xmlns="" val="220"/>
    </p:ext>
    <p:ext uri="{FD5EFAAD-0ECE-453E-9831-46B23BE46B34}">
      <p15:chartTrackingRefBased xmlns:mc="http://schemas.openxmlformats.org/markup-compatibility/2006" xmlns:mv="urn:schemas-microsoft-com:mac:vml" xmlns:p15="http://schemas.microsoft.com/office/powerpoint/2012/main" xmlns="" xmlns:p="http://schemas.openxmlformats.org/presentationml/2006/main" xmlns:r="http://schemas.openxmlformats.org/officeDocument/2006/relationships" xmlns:a="http://schemas.openxmlformats.org/drawingml/2006/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p:restoredLeft sz="15598" autoAdjust="0"/>
    <p:restoredTop sz="94727" autoAdjust="0"/>
  </p:normalViewPr>
  <p:slideViewPr>
    <p:cSldViewPr>
      <p:cViewPr varScale="1">
        <p:scale>
          <a:sx n="82" d="100"/>
          <a:sy n="82" d="100"/>
        </p:scale>
        <p:origin x="-1104" y="-112"/>
      </p:cViewPr>
      <p:guideLst>
        <p:guide orient="horz" pos="2160"/>
        <p:guide pos="2880"/>
      </p:guideLst>
    </p:cSldViewPr>
  </p:slideViewPr>
  <p:outlineViewPr>
    <p:cViewPr>
      <p:scale>
        <a:sx n="33" d="100"/>
        <a:sy n="33" d="100"/>
      </p:scale>
      <p:origin x="144" y="0"/>
    </p:cViewPr>
  </p:outlin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viewProps" Target="viewProps.xml"/><Relationship Id="rId21" Type="http://schemas.openxmlformats.org/officeDocument/2006/relationships/theme" Target="theme/theme1.xml"/><Relationship Id="rId22"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notesMaster" Target="notesMasters/notesMaster1.xml"/><Relationship Id="rId18" Type="http://schemas.openxmlformats.org/officeDocument/2006/relationships/printerSettings" Target="printerSettings/printerSettings1.bin"/><Relationship Id="rId19" Type="http://schemas.openxmlformats.org/officeDocument/2006/relationships/presProps" Target="presProp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pict"/></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pict"/></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C442611-CD15-084E-B40B-F841A34613B8}" type="datetimeFigureOut">
              <a:rPr lang="en-US" smtClean="0"/>
              <a:t>10/23/17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CBFEBE6-A127-3946-9E3D-DFDC4DFC252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Handout available for students</a:t>
            </a:r>
            <a:endParaRPr lang="en-US" dirty="0"/>
          </a:p>
        </p:txBody>
      </p:sp>
      <p:sp>
        <p:nvSpPr>
          <p:cNvPr id="4" name="Slide Number Placeholder 3"/>
          <p:cNvSpPr>
            <a:spLocks noGrp="1"/>
          </p:cNvSpPr>
          <p:nvPr>
            <p:ph type="sldNum" sz="quarter" idx="10"/>
          </p:nvPr>
        </p:nvSpPr>
        <p:spPr/>
        <p:txBody>
          <a:bodyPr/>
          <a:lstStyle/>
          <a:p>
            <a:fld id="{ECBFEBE6-A127-3946-9E3D-DFDC4DFC252E}" type="slidenum">
              <a:rPr lang="en-US" smtClean="0"/>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Complete the consent form in the first week and get</a:t>
            </a:r>
            <a:r>
              <a:rPr lang="en-US" baseline="0" dirty="0" smtClean="0"/>
              <a:t> into a routine of completing the personal register and ‘lessons planned and taught’ form every day. Ask your mentor to sign the forms every week (as part of the End of Week Review).</a:t>
            </a:r>
            <a:endParaRPr lang="en-US" dirty="0"/>
          </a:p>
        </p:txBody>
      </p:sp>
      <p:sp>
        <p:nvSpPr>
          <p:cNvPr id="4" name="Slide Number Placeholder 3"/>
          <p:cNvSpPr>
            <a:spLocks noGrp="1"/>
          </p:cNvSpPr>
          <p:nvPr>
            <p:ph type="sldNum" sz="quarter" idx="10"/>
          </p:nvPr>
        </p:nvSpPr>
        <p:spPr/>
        <p:txBody>
          <a:bodyPr/>
          <a:lstStyle/>
          <a:p>
            <a:fld id="{ECBFEBE6-A127-3946-9E3D-DFDC4DFC252E}" type="slidenum">
              <a:rPr lang="en-US" smtClean="0"/>
              <a:t>5</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mentor</a:t>
            </a:r>
            <a:r>
              <a:rPr lang="en-US" baseline="0" dirty="0" smtClean="0"/>
              <a:t> should provide you with the class’s mid term plan and will many will suggest which parts of the plan you will be responsible for. Put the mid term plan in your file.</a:t>
            </a:r>
            <a:endParaRPr lang="en-US" dirty="0"/>
          </a:p>
        </p:txBody>
      </p:sp>
      <p:sp>
        <p:nvSpPr>
          <p:cNvPr id="4" name="Slide Number Placeholder 3"/>
          <p:cNvSpPr>
            <a:spLocks noGrp="1"/>
          </p:cNvSpPr>
          <p:nvPr>
            <p:ph type="sldNum" sz="quarter" idx="10"/>
          </p:nvPr>
        </p:nvSpPr>
        <p:spPr/>
        <p:txBody>
          <a:bodyPr/>
          <a:lstStyle/>
          <a:p>
            <a:fld id="{ECBFEBE6-A127-3946-9E3D-DFDC4DFC252E}" type="slidenum">
              <a:rPr lang="en-US" smtClean="0"/>
              <a:t>8</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CBFEBE6-A127-3946-9E3D-DFDC4DFC252E}" type="slidenum">
              <a:rPr lang="en-US" smtClean="0"/>
              <a:t>9</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GB" smtClean="0"/>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pPr defTabSz="457200"/>
            <a:fld id="{BEF6C14C-94F8-AF47-AA18-0E5BEA2CEA87}" type="datetimeFigureOut">
              <a:rPr lang="en-US" smtClean="0">
                <a:solidFill>
                  <a:srgbClr val="000000"/>
                </a:solidFill>
              </a:rPr>
              <a:pPr defTabSz="457200"/>
              <a:t>10/23/17</a:t>
            </a:fld>
            <a:endParaRPr lang="en-US">
              <a:solidFill>
                <a:srgbClr val="000000"/>
              </a:solidFill>
            </a:endParaRPr>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pPr defTabSz="457200"/>
            <a:endParaRPr lang="en-US">
              <a:solidFill>
                <a:srgbClr val="000000"/>
              </a:solidFill>
            </a:endParaRPr>
          </a:p>
        </p:txBody>
      </p:sp>
      <p:sp>
        <p:nvSpPr>
          <p:cNvPr id="6" name="Slide Number Placeholder 5"/>
          <p:cNvSpPr>
            <a:spLocks noGrp="1"/>
          </p:cNvSpPr>
          <p:nvPr>
            <p:ph type="sldNum" sz="quarter" idx="12"/>
          </p:nvPr>
        </p:nvSpPr>
        <p:spPr/>
        <p:txBody>
          <a:bodyPr/>
          <a:lstStyle/>
          <a:p>
            <a:pPr defTabSz="457200"/>
            <a:fld id="{515C96CD-4F26-4641-BB0F-2DEA4EBAC9E0}" type="slidenum">
              <a:rPr lang="en-US" smtClean="0">
                <a:solidFill>
                  <a:srgbClr val="000000"/>
                </a:solidFill>
              </a:rPr>
              <a:pPr defTabSz="457200"/>
              <a:t>‹#›</a:t>
            </a:fld>
            <a:endParaRPr lang="en-US">
              <a:solidFill>
                <a:srgbClr val="000000"/>
              </a:solidFill>
            </a:endParaRP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75880645"/>
      </p:ext>
    </p:extLst>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Date Placeholder 3"/>
          <p:cNvSpPr>
            <a:spLocks noGrp="1"/>
          </p:cNvSpPr>
          <p:nvPr>
            <p:ph type="dt" sz="half" idx="10"/>
          </p:nvPr>
        </p:nvSpPr>
        <p:spPr/>
        <p:txBody>
          <a:bodyPr/>
          <a:lstStyle/>
          <a:p>
            <a:pPr defTabSz="457200"/>
            <a:fld id="{BEF6C14C-94F8-AF47-AA18-0E5BEA2CEA87}" type="datetimeFigureOut">
              <a:rPr lang="en-US" smtClean="0">
                <a:solidFill>
                  <a:srgbClr val="000000"/>
                </a:solidFill>
              </a:rPr>
              <a:pPr defTabSz="457200"/>
              <a:t>10/23/17</a:t>
            </a:fld>
            <a:endParaRPr lang="en-US">
              <a:solidFill>
                <a:srgbClr val="000000"/>
              </a:solidFill>
            </a:endParaRPr>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pPr defTabSz="457200"/>
            <a:endParaRPr lang="en-US">
              <a:solidFill>
                <a:srgbClr val="000000"/>
              </a:solidFill>
            </a:endParaRPr>
          </a:p>
        </p:txBody>
      </p:sp>
      <p:sp>
        <p:nvSpPr>
          <p:cNvPr id="6" name="Slide Number Placeholder 5"/>
          <p:cNvSpPr>
            <a:spLocks noGrp="1"/>
          </p:cNvSpPr>
          <p:nvPr>
            <p:ph type="sldNum" sz="quarter" idx="12"/>
          </p:nvPr>
        </p:nvSpPr>
        <p:spPr/>
        <p:txBody>
          <a:bodyPr/>
          <a:lstStyle/>
          <a:p>
            <a:pPr defTabSz="457200"/>
            <a:fld id="{515C96CD-4F26-4641-BB0F-2DEA4EBAC9E0}" type="slidenum">
              <a:rPr lang="en-US" smtClean="0">
                <a:solidFill>
                  <a:srgbClr val="000000"/>
                </a:solidFill>
              </a:rPr>
              <a:pPr defTabSz="457200"/>
              <a:t>‹#›</a:t>
            </a:fld>
            <a:endParaRPr lang="en-US">
              <a:solidFill>
                <a:srgbClr val="000000"/>
              </a:solidFill>
            </a:endParaRP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861903015"/>
      </p:ext>
    </p:extLst>
  </p:cSld>
  <p:clrMapOvr>
    <a:masterClrMapping/>
  </p:clrMapOv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GB" smtClean="0"/>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pPr defTabSz="457200"/>
            <a:fld id="{BEF6C14C-94F8-AF47-AA18-0E5BEA2CEA87}" type="datetimeFigureOut">
              <a:rPr lang="en-US" smtClean="0">
                <a:solidFill>
                  <a:srgbClr val="000000"/>
                </a:solidFill>
              </a:rPr>
              <a:pPr defTabSz="457200"/>
              <a:t>10/23/17</a:t>
            </a:fld>
            <a:endParaRPr lang="en-US">
              <a:solidFill>
                <a:srgbClr val="000000"/>
              </a:solidFill>
            </a:endParaRPr>
          </a:p>
        </p:txBody>
      </p:sp>
      <p:sp>
        <p:nvSpPr>
          <p:cNvPr id="6" name="Slide Number Placeholder 5"/>
          <p:cNvSpPr>
            <a:spLocks noGrp="1"/>
          </p:cNvSpPr>
          <p:nvPr>
            <p:ph type="sldNum" sz="quarter" idx="12"/>
          </p:nvPr>
        </p:nvSpPr>
        <p:spPr/>
        <p:txBody>
          <a:bodyPr/>
          <a:lstStyle/>
          <a:p>
            <a:pPr defTabSz="457200"/>
            <a:fld id="{515C96CD-4F26-4641-BB0F-2DEA4EBAC9E0}" type="slidenum">
              <a:rPr lang="en-US" smtClean="0">
                <a:solidFill>
                  <a:srgbClr val="000000"/>
                </a:solidFill>
              </a:rPr>
              <a:pPr defTabSz="457200"/>
              <a:t>‹#›</a:t>
            </a:fld>
            <a:endParaRPr lang="en-US">
              <a:solidFill>
                <a:srgbClr val="000000"/>
              </a:solidFill>
            </a:endParaRP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181350662"/>
      </p:ext>
    </p:extLst>
  </p:cSld>
  <p:clrMapOvr>
    <a:masterClrMapping/>
  </p:clrMapOvr>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5" name="Date Placeholder 4"/>
          <p:cNvSpPr>
            <a:spLocks noGrp="1"/>
          </p:cNvSpPr>
          <p:nvPr>
            <p:ph type="dt" sz="half" idx="10"/>
          </p:nvPr>
        </p:nvSpPr>
        <p:spPr/>
        <p:txBody>
          <a:bodyPr/>
          <a:lstStyle/>
          <a:p>
            <a:pPr defTabSz="457200"/>
            <a:fld id="{BEF6C14C-94F8-AF47-AA18-0E5BEA2CEA87}" type="datetimeFigureOut">
              <a:rPr lang="en-US" smtClean="0">
                <a:solidFill>
                  <a:srgbClr val="000000"/>
                </a:solidFill>
              </a:rPr>
              <a:pPr defTabSz="457200"/>
              <a:t>10/23/17</a:t>
            </a:fld>
            <a:endParaRPr lang="en-US">
              <a:solidFill>
                <a:srgbClr val="000000"/>
              </a:solidFill>
            </a:endParaRPr>
          </a:p>
        </p:txBody>
      </p:sp>
      <p:sp>
        <p:nvSpPr>
          <p:cNvPr id="7" name="Slide Number Placeholder 6"/>
          <p:cNvSpPr>
            <a:spLocks noGrp="1"/>
          </p:cNvSpPr>
          <p:nvPr>
            <p:ph type="sldNum" sz="quarter" idx="12"/>
          </p:nvPr>
        </p:nvSpPr>
        <p:spPr/>
        <p:txBody>
          <a:bodyPr/>
          <a:lstStyle/>
          <a:p>
            <a:pPr defTabSz="457200"/>
            <a:fld id="{515C96CD-4F26-4641-BB0F-2DEA4EBAC9E0}" type="slidenum">
              <a:rPr lang="en-US" smtClean="0">
                <a:solidFill>
                  <a:srgbClr val="000000"/>
                </a:solidFill>
              </a:rPr>
              <a:pPr defTabSz="457200"/>
              <a:t>‹#›</a:t>
            </a:fld>
            <a:endParaRPr lang="en-US">
              <a:solidFill>
                <a:srgbClr val="000000"/>
              </a:solidFill>
            </a:endParaRP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408740811"/>
      </p:ext>
    </p:extLst>
  </p:cSld>
  <p:clrMapOvr>
    <a:masterClrMapping/>
  </p:clrMapOvr>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7" name="Date Placeholder 6"/>
          <p:cNvSpPr>
            <a:spLocks noGrp="1"/>
          </p:cNvSpPr>
          <p:nvPr>
            <p:ph type="dt" sz="half" idx="10"/>
          </p:nvPr>
        </p:nvSpPr>
        <p:spPr/>
        <p:txBody>
          <a:bodyPr/>
          <a:lstStyle/>
          <a:p>
            <a:pPr defTabSz="457200"/>
            <a:fld id="{BEF6C14C-94F8-AF47-AA18-0E5BEA2CEA87}" type="datetimeFigureOut">
              <a:rPr lang="en-US" smtClean="0">
                <a:solidFill>
                  <a:srgbClr val="000000"/>
                </a:solidFill>
              </a:rPr>
              <a:pPr defTabSz="457200"/>
              <a:t>10/23/17</a:t>
            </a:fld>
            <a:endParaRPr lang="en-US">
              <a:solidFill>
                <a:srgbClr val="000000"/>
              </a:solidFill>
            </a:endParaRPr>
          </a:p>
        </p:txBody>
      </p:sp>
      <p:sp>
        <p:nvSpPr>
          <p:cNvPr id="9" name="Slide Number Placeholder 8"/>
          <p:cNvSpPr>
            <a:spLocks noGrp="1"/>
          </p:cNvSpPr>
          <p:nvPr>
            <p:ph type="sldNum" sz="quarter" idx="12"/>
          </p:nvPr>
        </p:nvSpPr>
        <p:spPr/>
        <p:txBody>
          <a:bodyPr/>
          <a:lstStyle/>
          <a:p>
            <a:pPr defTabSz="457200"/>
            <a:fld id="{515C96CD-4F26-4641-BB0F-2DEA4EBAC9E0}" type="slidenum">
              <a:rPr lang="en-US" smtClean="0">
                <a:solidFill>
                  <a:srgbClr val="000000"/>
                </a:solidFill>
              </a:rPr>
              <a:pPr defTabSz="457200"/>
              <a:t>‹#›</a:t>
            </a:fld>
            <a:endParaRPr lang="en-US">
              <a:solidFill>
                <a:srgbClr val="000000"/>
              </a:solidFill>
            </a:endParaRP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044404830"/>
      </p:ext>
    </p:extLst>
  </p:cSld>
  <p:clrMapOvr>
    <a:masterClrMapping/>
  </p:clrMapOvr>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GB"/>
          </a:p>
        </p:txBody>
      </p:sp>
      <p:sp>
        <p:nvSpPr>
          <p:cNvPr id="3" name="Date Placeholder 2"/>
          <p:cNvSpPr>
            <a:spLocks noGrp="1"/>
          </p:cNvSpPr>
          <p:nvPr>
            <p:ph type="dt" sz="half" idx="10"/>
          </p:nvPr>
        </p:nvSpPr>
        <p:spPr/>
        <p:txBody>
          <a:bodyPr/>
          <a:lstStyle/>
          <a:p>
            <a:pPr defTabSz="457200"/>
            <a:fld id="{BEF6C14C-94F8-AF47-AA18-0E5BEA2CEA87}" type="datetimeFigureOut">
              <a:rPr lang="en-US" smtClean="0">
                <a:solidFill>
                  <a:srgbClr val="000000"/>
                </a:solidFill>
              </a:rPr>
              <a:pPr defTabSz="457200"/>
              <a:t>10/23/17</a:t>
            </a:fld>
            <a:endParaRPr lang="en-US">
              <a:solidFill>
                <a:srgbClr val="000000"/>
              </a:solidFill>
            </a:endParaRPr>
          </a:p>
        </p:txBody>
      </p:sp>
      <p:sp>
        <p:nvSpPr>
          <p:cNvPr id="5" name="Slide Number Placeholder 4"/>
          <p:cNvSpPr>
            <a:spLocks noGrp="1"/>
          </p:cNvSpPr>
          <p:nvPr>
            <p:ph type="sldNum" sz="quarter" idx="12"/>
          </p:nvPr>
        </p:nvSpPr>
        <p:spPr/>
        <p:txBody>
          <a:bodyPr/>
          <a:lstStyle/>
          <a:p>
            <a:pPr defTabSz="457200"/>
            <a:fld id="{515C96CD-4F26-4641-BB0F-2DEA4EBAC9E0}" type="slidenum">
              <a:rPr lang="en-US" smtClean="0">
                <a:solidFill>
                  <a:srgbClr val="000000"/>
                </a:solidFill>
              </a:rPr>
              <a:pPr defTabSz="457200"/>
              <a:t>‹#›</a:t>
            </a:fld>
            <a:endParaRPr lang="en-US">
              <a:solidFill>
                <a:srgbClr val="000000"/>
              </a:solidFill>
            </a:endParaRP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293505104"/>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457200"/>
            <a:fld id="{BEF6C14C-94F8-AF47-AA18-0E5BEA2CEA87}" type="datetimeFigureOut">
              <a:rPr lang="en-US" smtClean="0">
                <a:solidFill>
                  <a:srgbClr val="000000"/>
                </a:solidFill>
              </a:rPr>
              <a:pPr defTabSz="457200"/>
              <a:t>10/23/17</a:t>
            </a:fld>
            <a:endParaRPr lang="en-US">
              <a:solidFill>
                <a:srgbClr val="000000"/>
              </a:solidFill>
            </a:endParaRPr>
          </a:p>
        </p:txBody>
      </p:sp>
      <p:sp>
        <p:nvSpPr>
          <p:cNvPr id="4" name="Slide Number Placeholder 3"/>
          <p:cNvSpPr>
            <a:spLocks noGrp="1"/>
          </p:cNvSpPr>
          <p:nvPr>
            <p:ph type="sldNum" sz="quarter" idx="12"/>
          </p:nvPr>
        </p:nvSpPr>
        <p:spPr/>
        <p:txBody>
          <a:bodyPr/>
          <a:lstStyle/>
          <a:p>
            <a:pPr defTabSz="457200"/>
            <a:fld id="{515C96CD-4F26-4641-BB0F-2DEA4EBAC9E0}" type="slidenum">
              <a:rPr lang="en-US" smtClean="0">
                <a:solidFill>
                  <a:srgbClr val="000000"/>
                </a:solidFill>
              </a:rPr>
              <a:pPr defTabSz="457200"/>
              <a:t>‹#›</a:t>
            </a:fld>
            <a:endParaRPr lang="en-US">
              <a:solidFill>
                <a:srgbClr val="000000"/>
              </a:solidFill>
            </a:endParaRP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31099650"/>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pPr defTabSz="457200"/>
            <a:fld id="{BEF6C14C-94F8-AF47-AA18-0E5BEA2CEA87}" type="datetimeFigureOut">
              <a:rPr lang="en-US" smtClean="0">
                <a:solidFill>
                  <a:srgbClr val="000000"/>
                </a:solidFill>
              </a:rPr>
              <a:pPr defTabSz="457200"/>
              <a:t>10/23/17</a:t>
            </a:fld>
            <a:endParaRPr lang="en-US">
              <a:solidFill>
                <a:srgbClr val="000000"/>
              </a:solidFill>
            </a:endParaRPr>
          </a:p>
        </p:txBody>
      </p:sp>
      <p:sp>
        <p:nvSpPr>
          <p:cNvPr id="7" name="Slide Number Placeholder 6"/>
          <p:cNvSpPr>
            <a:spLocks noGrp="1"/>
          </p:cNvSpPr>
          <p:nvPr>
            <p:ph type="sldNum" sz="quarter" idx="12"/>
          </p:nvPr>
        </p:nvSpPr>
        <p:spPr/>
        <p:txBody>
          <a:bodyPr/>
          <a:lstStyle/>
          <a:p>
            <a:pPr defTabSz="457200"/>
            <a:fld id="{515C96CD-4F26-4641-BB0F-2DEA4EBAC9E0}" type="slidenum">
              <a:rPr lang="en-US" smtClean="0">
                <a:solidFill>
                  <a:srgbClr val="000000"/>
                </a:solidFill>
              </a:rPr>
              <a:pPr defTabSz="457200"/>
              <a:t>‹#›</a:t>
            </a:fld>
            <a:endParaRPr lang="en-US">
              <a:solidFill>
                <a:srgbClr val="000000"/>
              </a:solidFill>
            </a:endParaRP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403223369"/>
      </p:ext>
    </p:extLst>
  </p:cSld>
  <p:clrMapOvr>
    <a:masterClrMapping/>
  </p:clrMapOvr>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GB" smtClean="0"/>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pPr defTabSz="457200"/>
            <a:fld id="{BEF6C14C-94F8-AF47-AA18-0E5BEA2CEA87}" type="datetimeFigureOut">
              <a:rPr lang="en-US" smtClean="0">
                <a:solidFill>
                  <a:srgbClr val="000000"/>
                </a:solidFill>
              </a:rPr>
              <a:pPr defTabSz="457200"/>
              <a:t>10/23/17</a:t>
            </a:fld>
            <a:endParaRPr lang="en-US">
              <a:solidFill>
                <a:srgbClr val="000000"/>
              </a:solidFill>
            </a:endParaRPr>
          </a:p>
        </p:txBody>
      </p:sp>
      <p:sp>
        <p:nvSpPr>
          <p:cNvPr id="7" name="Slide Number Placeholder 6"/>
          <p:cNvSpPr>
            <a:spLocks noGrp="1"/>
          </p:cNvSpPr>
          <p:nvPr>
            <p:ph type="sldNum" sz="quarter" idx="12"/>
          </p:nvPr>
        </p:nvSpPr>
        <p:spPr/>
        <p:txBody>
          <a:bodyPr/>
          <a:lstStyle/>
          <a:p>
            <a:pPr defTabSz="457200"/>
            <a:fld id="{515C96CD-4F26-4641-BB0F-2DEA4EBAC9E0}" type="slidenum">
              <a:rPr lang="en-US" smtClean="0">
                <a:solidFill>
                  <a:srgbClr val="000000"/>
                </a:solidFill>
              </a:rPr>
              <a:pPr defTabSz="457200"/>
              <a:t>‹#›</a:t>
            </a:fld>
            <a:endParaRPr lang="en-US">
              <a:solidFill>
                <a:srgbClr val="000000"/>
              </a:solidFill>
            </a:endParaRP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536763344"/>
      </p:ext>
    </p:extLst>
  </p:cSld>
  <p:clrMapOvr>
    <a:masterClrMapping/>
  </p:clrMapOvr>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Date Placeholder 3"/>
          <p:cNvSpPr>
            <a:spLocks noGrp="1"/>
          </p:cNvSpPr>
          <p:nvPr>
            <p:ph type="dt" sz="half" idx="10"/>
          </p:nvPr>
        </p:nvSpPr>
        <p:spPr/>
        <p:txBody>
          <a:bodyPr/>
          <a:lstStyle/>
          <a:p>
            <a:pPr defTabSz="457200"/>
            <a:fld id="{BEF6C14C-94F8-AF47-AA18-0E5BEA2CEA87}" type="datetimeFigureOut">
              <a:rPr lang="en-US" smtClean="0">
                <a:solidFill>
                  <a:srgbClr val="000000"/>
                </a:solidFill>
              </a:rPr>
              <a:pPr defTabSz="457200"/>
              <a:t>10/23/17</a:t>
            </a:fld>
            <a:endParaRPr lang="en-US">
              <a:solidFill>
                <a:srgbClr val="000000"/>
              </a:solidFill>
            </a:endParaRPr>
          </a:p>
        </p:txBody>
      </p:sp>
      <p:sp>
        <p:nvSpPr>
          <p:cNvPr id="6" name="Slide Number Placeholder 5"/>
          <p:cNvSpPr>
            <a:spLocks noGrp="1"/>
          </p:cNvSpPr>
          <p:nvPr>
            <p:ph type="sldNum" sz="quarter" idx="12"/>
          </p:nvPr>
        </p:nvSpPr>
        <p:spPr/>
        <p:txBody>
          <a:bodyPr/>
          <a:lstStyle/>
          <a:p>
            <a:pPr defTabSz="457200"/>
            <a:fld id="{515C96CD-4F26-4641-BB0F-2DEA4EBAC9E0}" type="slidenum">
              <a:rPr lang="en-US" smtClean="0">
                <a:solidFill>
                  <a:srgbClr val="000000"/>
                </a:solidFill>
              </a:rPr>
              <a:pPr defTabSz="457200"/>
              <a:t>‹#›</a:t>
            </a:fld>
            <a:endParaRPr lang="en-US">
              <a:solidFill>
                <a:srgbClr val="000000"/>
              </a:solidFill>
            </a:endParaRP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885291963"/>
      </p:ext>
    </p:extLst>
  </p:cSld>
  <p:clrMapOvr>
    <a:masterClrMapping/>
  </p:clrMapOvr>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GB" smtClean="0"/>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Date Placeholder 3"/>
          <p:cNvSpPr>
            <a:spLocks noGrp="1"/>
          </p:cNvSpPr>
          <p:nvPr>
            <p:ph type="dt" sz="half" idx="10"/>
          </p:nvPr>
        </p:nvSpPr>
        <p:spPr/>
        <p:txBody>
          <a:bodyPr/>
          <a:lstStyle/>
          <a:p>
            <a:pPr defTabSz="457200"/>
            <a:fld id="{BEF6C14C-94F8-AF47-AA18-0E5BEA2CEA87}" type="datetimeFigureOut">
              <a:rPr lang="en-US" smtClean="0">
                <a:solidFill>
                  <a:srgbClr val="000000"/>
                </a:solidFill>
              </a:rPr>
              <a:pPr defTabSz="457200"/>
              <a:t>10/23/17</a:t>
            </a:fld>
            <a:endParaRPr lang="en-US">
              <a:solidFill>
                <a:srgbClr val="000000"/>
              </a:solidFill>
            </a:endParaRPr>
          </a:p>
        </p:txBody>
      </p:sp>
      <p:sp>
        <p:nvSpPr>
          <p:cNvPr id="6" name="Slide Number Placeholder 5"/>
          <p:cNvSpPr>
            <a:spLocks noGrp="1"/>
          </p:cNvSpPr>
          <p:nvPr>
            <p:ph type="sldNum" sz="quarter" idx="12"/>
          </p:nvPr>
        </p:nvSpPr>
        <p:spPr/>
        <p:txBody>
          <a:bodyPr/>
          <a:lstStyle/>
          <a:p>
            <a:pPr defTabSz="457200"/>
            <a:fld id="{515C96CD-4F26-4641-BB0F-2DEA4EBAC9E0}" type="slidenum">
              <a:rPr lang="en-US" smtClean="0">
                <a:solidFill>
                  <a:srgbClr val="000000"/>
                </a:solidFill>
              </a:rPr>
              <a:pPr defTabSz="457200"/>
              <a:t>‹#›</a:t>
            </a:fld>
            <a:endParaRPr lang="en-US">
              <a:solidFill>
                <a:srgbClr val="000000"/>
              </a:solidFill>
            </a:endParaRP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691687140"/>
      </p:ext>
    </p:extLst>
  </p:cSld>
  <p:clrMapOvr>
    <a:masterClrMapping/>
  </p:clrMapOvr>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pPr defTabSz="457200"/>
            <a:fld id="{BEF6C14C-94F8-AF47-AA18-0E5BEA2CEA87}" type="datetimeFigureOut">
              <a:rPr lang="en-US" smtClean="0">
                <a:solidFill>
                  <a:srgbClr val="000000"/>
                </a:solidFill>
              </a:rPr>
              <a:pPr defTabSz="457200"/>
              <a:t>10/23/17</a:t>
            </a:fld>
            <a:endParaRPr lang="en-US">
              <a:solidFill>
                <a:srgbClr val="000000"/>
              </a:solidFill>
            </a:endParaRPr>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515C96CD-4F26-4641-BB0F-2DEA4EBAC9E0}" type="slidenum">
              <a:rPr lang="en-US" smtClean="0">
                <a:solidFill>
                  <a:srgbClr val="000000"/>
                </a:solidFill>
              </a:rPr>
              <a:pPr defTabSz="457200"/>
              <a:t>‹#›</a:t>
            </a:fld>
            <a:endParaRPr lang="en-US">
              <a:solidFill>
                <a:srgbClr val="000000"/>
              </a:solidFill>
            </a:endParaRP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63701733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vmlDrawing" Target="../drawings/vmlDrawing1.vml"/><Relationship Id="rId2" Type="http://schemas.openxmlformats.org/officeDocument/2006/relationships/slideLayout" Target="../slideLayouts/slideLayout7.xml"/><Relationship Id="rId3" Type="http://schemas.openxmlformats.org/officeDocument/2006/relationships/oleObject" Target="!OLE_LINK2"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vmlDrawing" Target="../drawings/vmlDrawing2.vml"/><Relationship Id="rId2" Type="http://schemas.openxmlformats.org/officeDocument/2006/relationships/slideLayout" Target="../slideLayouts/slideLayout7.xml"/><Relationship Id="rId3" Type="http://schemas.openxmlformats.org/officeDocument/2006/relationships/oleObject" Target="VERBATIM%20HD:CatharineBleasdale:VERBATIM%20HD:PTEStudentDocumentsPack1617:BA2PTE(1617)EnglishPack:1.Evaluation&amp;Assessment:C4EndofWeekReviewForm(2014).doc!OLE_LINK1"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PAP1 </a:t>
            </a:r>
            <a:br>
              <a:rPr lang="en-GB" dirty="0" smtClean="0"/>
            </a:br>
            <a:r>
              <a:rPr lang="en-GB" dirty="0" smtClean="0"/>
              <a:t>PTE1</a:t>
            </a:r>
            <a:endParaRPr lang="en-GB" dirty="0"/>
          </a:p>
        </p:txBody>
      </p:sp>
      <p:sp>
        <p:nvSpPr>
          <p:cNvPr id="3" name="Subtitle 2"/>
          <p:cNvSpPr>
            <a:spLocks noGrp="1"/>
          </p:cNvSpPr>
          <p:nvPr>
            <p:ph type="subTitle" idx="1"/>
          </p:nvPr>
        </p:nvSpPr>
        <p:spPr/>
        <p:txBody>
          <a:bodyPr/>
          <a:lstStyle/>
          <a:p>
            <a:r>
              <a:rPr lang="en-GB" dirty="0" err="1"/>
              <a:t>Disgwyliadau</a:t>
            </a:r>
            <a:r>
              <a:rPr lang="en-GB" dirty="0"/>
              <a:t>/Expectations</a:t>
            </a: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250425229"/>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Dyddiadau</a:t>
            </a:r>
            <a:r>
              <a:rPr lang="en-GB" dirty="0" smtClean="0"/>
              <a:t>/Dates</a:t>
            </a:r>
            <a:endParaRPr lang="en-GB" dirty="0"/>
          </a:p>
        </p:txBody>
      </p:sp>
      <p:sp>
        <p:nvSpPr>
          <p:cNvPr id="3" name="Content Placeholder 2"/>
          <p:cNvSpPr>
            <a:spLocks noGrp="1"/>
          </p:cNvSpPr>
          <p:nvPr>
            <p:ph idx="1"/>
          </p:nvPr>
        </p:nvSpPr>
        <p:spPr/>
        <p:txBody>
          <a:bodyPr>
            <a:normAutofit/>
          </a:bodyPr>
          <a:lstStyle/>
          <a:p>
            <a:r>
              <a:rPr lang="en-GB" dirty="0" err="1" smtClean="0"/>
              <a:t>Wythnos</a:t>
            </a:r>
            <a:r>
              <a:rPr lang="en-GB" dirty="0" smtClean="0"/>
              <a:t> </a:t>
            </a:r>
            <a:r>
              <a:rPr lang="en-GB" dirty="0" err="1" smtClean="0"/>
              <a:t>paratoi</a:t>
            </a:r>
            <a:r>
              <a:rPr lang="en-GB" dirty="0" smtClean="0"/>
              <a:t>/</a:t>
            </a:r>
            <a:r>
              <a:rPr lang="en-GB" i="1" dirty="0" smtClean="0"/>
              <a:t>Preparation week</a:t>
            </a:r>
          </a:p>
          <a:p>
            <a:r>
              <a:rPr lang="en-GB" dirty="0" smtClean="0"/>
              <a:t>06.11.17 </a:t>
            </a:r>
            <a:r>
              <a:rPr lang="en-GB" dirty="0" smtClean="0"/>
              <a:t>–</a:t>
            </a:r>
            <a:r>
              <a:rPr lang="en-GB" dirty="0" smtClean="0"/>
              <a:t> </a:t>
            </a:r>
            <a:r>
              <a:rPr lang="en-GB" dirty="0" smtClean="0"/>
              <a:t>09</a:t>
            </a:r>
            <a:r>
              <a:rPr lang="en-GB" dirty="0" smtClean="0"/>
              <a:t>.11.17</a:t>
            </a:r>
          </a:p>
          <a:p>
            <a:r>
              <a:rPr lang="en-US" dirty="0" err="1" smtClean="0"/>
              <a:t>Addysgu</a:t>
            </a:r>
            <a:r>
              <a:rPr lang="en-US" dirty="0" smtClean="0"/>
              <a:t>/</a:t>
            </a:r>
            <a:r>
              <a:rPr lang="en-US" i="1" dirty="0" smtClean="0"/>
              <a:t>Teaching</a:t>
            </a:r>
            <a:r>
              <a:rPr lang="en-US" dirty="0" smtClean="0"/>
              <a:t>: </a:t>
            </a:r>
            <a:r>
              <a:rPr lang="en-US" dirty="0" smtClean="0"/>
              <a:t>13.11 </a:t>
            </a:r>
            <a:r>
              <a:rPr lang="en-US" dirty="0"/>
              <a:t>.</a:t>
            </a:r>
            <a:r>
              <a:rPr lang="en-US" dirty="0" smtClean="0"/>
              <a:t>17 </a:t>
            </a:r>
            <a:r>
              <a:rPr lang="en-US" dirty="0"/>
              <a:t>– </a:t>
            </a:r>
            <a:r>
              <a:rPr lang="en-US" dirty="0" smtClean="0"/>
              <a:t>14.12.17</a:t>
            </a:r>
          </a:p>
          <a:p>
            <a:pPr marL="0" indent="0">
              <a:buNone/>
            </a:pPr>
            <a:endParaRPr lang="en-US" dirty="0" smtClean="0"/>
          </a:p>
          <a:p>
            <a:r>
              <a:rPr lang="en-US" dirty="0" err="1" smtClean="0"/>
              <a:t>Presenoldeb</a:t>
            </a:r>
            <a:r>
              <a:rPr lang="en-US" dirty="0" smtClean="0"/>
              <a:t>/</a:t>
            </a:r>
            <a:r>
              <a:rPr lang="en-US" i="1" dirty="0" smtClean="0"/>
              <a:t>Attendance</a:t>
            </a:r>
            <a:r>
              <a:rPr lang="en-US" dirty="0" smtClean="0"/>
              <a:t> </a:t>
            </a:r>
          </a:p>
          <a:p>
            <a:r>
              <a:rPr lang="en-GB" dirty="0" smtClean="0"/>
              <a:t>DBS – </a:t>
            </a:r>
            <a:r>
              <a:rPr lang="en-GB" dirty="0" err="1" smtClean="0"/>
              <a:t>tystysgrif</a:t>
            </a:r>
            <a:r>
              <a:rPr lang="en-GB" dirty="0" smtClean="0"/>
              <a:t> </a:t>
            </a:r>
            <a:r>
              <a:rPr lang="en-GB" dirty="0" err="1" smtClean="0"/>
              <a:t>yn</a:t>
            </a:r>
            <a:r>
              <a:rPr lang="en-GB" dirty="0" smtClean="0"/>
              <a:t> </a:t>
            </a:r>
            <a:r>
              <a:rPr lang="en-GB" dirty="0" err="1" smtClean="0"/>
              <a:t>eich</a:t>
            </a:r>
            <a:r>
              <a:rPr lang="en-GB" dirty="0" smtClean="0"/>
              <a:t> </a:t>
            </a:r>
            <a:r>
              <a:rPr lang="en-GB" dirty="0" err="1" smtClean="0"/>
              <a:t>ffeil</a:t>
            </a:r>
            <a:r>
              <a:rPr lang="en-GB" dirty="0" smtClean="0"/>
              <a:t>/</a:t>
            </a:r>
            <a:r>
              <a:rPr lang="en-GB" i="1" dirty="0" smtClean="0"/>
              <a:t>certificate in file</a:t>
            </a:r>
            <a:endParaRPr lang="en-US" dirty="0"/>
          </a:p>
          <a:p>
            <a:pPr marL="0" indent="0">
              <a:buNone/>
            </a:pPr>
            <a:endParaRPr lang="en-GB" i="1"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484157636"/>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Dydd</a:t>
            </a:r>
            <a:r>
              <a:rPr lang="en-GB" dirty="0" smtClean="0"/>
              <a:t> </a:t>
            </a:r>
            <a:r>
              <a:rPr lang="en-GB" dirty="0" err="1" smtClean="0"/>
              <a:t>Gwener</a:t>
            </a:r>
            <a:r>
              <a:rPr lang="en-GB" dirty="0" smtClean="0"/>
              <a:t>/Friday </a:t>
            </a:r>
            <a:r>
              <a:rPr lang="en-GB" dirty="0" smtClean="0"/>
              <a:t>10.11.17</a:t>
            </a:r>
            <a:endParaRPr lang="en-GB" dirty="0"/>
          </a:p>
        </p:txBody>
      </p:sp>
      <p:sp>
        <p:nvSpPr>
          <p:cNvPr id="3" name="Content Placeholder 2"/>
          <p:cNvSpPr>
            <a:spLocks noGrp="1"/>
          </p:cNvSpPr>
          <p:nvPr>
            <p:ph idx="1"/>
          </p:nvPr>
        </p:nvSpPr>
        <p:spPr/>
        <p:txBody>
          <a:bodyPr>
            <a:normAutofit lnSpcReduction="10000"/>
          </a:bodyPr>
          <a:lstStyle/>
          <a:p>
            <a:r>
              <a:rPr lang="en-GB" dirty="0" err="1" smtClean="0"/>
              <a:t>Cyfarfod</a:t>
            </a:r>
            <a:r>
              <a:rPr lang="en-GB" dirty="0" smtClean="0"/>
              <a:t> </a:t>
            </a:r>
            <a:r>
              <a:rPr lang="en-GB" dirty="0" err="1" smtClean="0"/>
              <a:t>gyda’ch</a:t>
            </a:r>
            <a:r>
              <a:rPr lang="en-GB" dirty="0" smtClean="0"/>
              <a:t> </a:t>
            </a:r>
            <a:r>
              <a:rPr lang="en-GB" dirty="0" err="1" smtClean="0"/>
              <a:t>tiwtor</a:t>
            </a:r>
            <a:endParaRPr lang="en-GB" dirty="0" smtClean="0"/>
          </a:p>
          <a:p>
            <a:pPr marL="0" indent="0">
              <a:buNone/>
            </a:pPr>
            <a:r>
              <a:rPr lang="en-GB" dirty="0" smtClean="0"/>
              <a:t>   </a:t>
            </a:r>
            <a:r>
              <a:rPr lang="en-GB" i="1" dirty="0" smtClean="0"/>
              <a:t>Meeting with your tutor</a:t>
            </a:r>
          </a:p>
          <a:p>
            <a:r>
              <a:rPr lang="en-GB" dirty="0" err="1" smtClean="0"/>
              <a:t>Ffeiliau</a:t>
            </a:r>
            <a:r>
              <a:rPr lang="en-GB" dirty="0" smtClean="0"/>
              <a:t> PAP1 </a:t>
            </a:r>
          </a:p>
          <a:p>
            <a:pPr marL="0" indent="0">
              <a:buNone/>
            </a:pPr>
            <a:r>
              <a:rPr lang="en-GB" dirty="0" smtClean="0"/>
              <a:t>   </a:t>
            </a:r>
            <a:r>
              <a:rPr lang="en-GB" i="1" dirty="0" smtClean="0"/>
              <a:t>PTE1 files</a:t>
            </a:r>
          </a:p>
          <a:p>
            <a:pPr marL="0" indent="0">
              <a:buNone/>
            </a:pPr>
            <a:endParaRPr lang="en-GB" i="1" dirty="0"/>
          </a:p>
          <a:p>
            <a:pPr marL="0" indent="0">
              <a:buNone/>
            </a:pPr>
            <a:r>
              <a:rPr lang="en-GB" i="1" dirty="0" smtClean="0"/>
              <a:t>* You can send planning to your tutor by email for personal feedback and pointers.</a:t>
            </a:r>
            <a:endParaRPr lang="en-GB" i="1"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76791844"/>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116632"/>
            <a:ext cx="8229600" cy="1143000"/>
          </a:xfrm>
        </p:spPr>
        <p:txBody>
          <a:bodyPr>
            <a:normAutofit fontScale="90000"/>
          </a:bodyPr>
          <a:lstStyle/>
          <a:p>
            <a:r>
              <a:rPr lang="en-US" dirty="0" err="1" smtClean="0"/>
              <a:t>Cynnwys</a:t>
            </a:r>
            <a:r>
              <a:rPr lang="en-US" dirty="0" smtClean="0"/>
              <a:t> y </a:t>
            </a:r>
            <a:r>
              <a:rPr lang="en-US" dirty="0" err="1" smtClean="0"/>
              <a:t>Ffeil</a:t>
            </a:r>
            <a:r>
              <a:rPr lang="en-US" dirty="0"/>
              <a:t/>
            </a:r>
            <a:br>
              <a:rPr lang="en-US" dirty="0"/>
            </a:br>
            <a:r>
              <a:rPr lang="en-US" dirty="0" smtClean="0"/>
              <a:t>File Contents</a:t>
            </a:r>
            <a:endParaRPr lang="en-US" dirty="0"/>
          </a:p>
        </p:txBody>
      </p:sp>
      <p:sp>
        <p:nvSpPr>
          <p:cNvPr id="6" name="Text Placeholder 5"/>
          <p:cNvSpPr>
            <a:spLocks noGrp="1"/>
          </p:cNvSpPr>
          <p:nvPr>
            <p:ph type="body" idx="1"/>
          </p:nvPr>
        </p:nvSpPr>
        <p:spPr>
          <a:xfrm>
            <a:off x="460715" y="1340767"/>
            <a:ext cx="4040188" cy="449185"/>
          </a:xfrm>
        </p:spPr>
        <p:txBody>
          <a:bodyPr>
            <a:normAutofit fontScale="32500" lnSpcReduction="20000"/>
          </a:bodyPr>
          <a:lstStyle/>
          <a:p>
            <a:endParaRPr lang="en-US" dirty="0" smtClean="0"/>
          </a:p>
          <a:p>
            <a:endParaRPr lang="en-US" dirty="0"/>
          </a:p>
          <a:p>
            <a:r>
              <a:rPr lang="en-US" dirty="0" err="1" smtClean="0"/>
              <a:t>Adranau</a:t>
            </a:r>
            <a:endParaRPr lang="en-US" dirty="0"/>
          </a:p>
        </p:txBody>
      </p:sp>
      <p:sp>
        <p:nvSpPr>
          <p:cNvPr id="5" name="Content Placeholder 4"/>
          <p:cNvSpPr>
            <a:spLocks noGrp="1"/>
          </p:cNvSpPr>
          <p:nvPr>
            <p:ph sz="half" idx="2"/>
          </p:nvPr>
        </p:nvSpPr>
        <p:spPr>
          <a:xfrm>
            <a:off x="460715" y="1371600"/>
            <a:ext cx="4040188" cy="4145633"/>
          </a:xfrm>
        </p:spPr>
        <p:txBody>
          <a:bodyPr>
            <a:noAutofit/>
          </a:bodyPr>
          <a:lstStyle/>
          <a:p>
            <a:pPr>
              <a:buNone/>
            </a:pPr>
            <a:r>
              <a:rPr lang="en-US" b="1" dirty="0" err="1" smtClean="0"/>
              <a:t>Adranau</a:t>
            </a:r>
            <a:endParaRPr lang="en-US" b="1" dirty="0" smtClean="0"/>
          </a:p>
          <a:p>
            <a:pPr>
              <a:buNone/>
            </a:pPr>
            <a:r>
              <a:rPr lang="en-US" sz="1900" dirty="0" smtClean="0"/>
              <a:t>1</a:t>
            </a:r>
            <a:r>
              <a:rPr lang="en-US" sz="1900" dirty="0" smtClean="0"/>
              <a:t>: </a:t>
            </a:r>
            <a:r>
              <a:rPr lang="cy-GB" sz="1900" dirty="0"/>
              <a:t>Gwybodaeth gyffredinol</a:t>
            </a:r>
            <a:r>
              <a:rPr lang="cy-GB" sz="1900" dirty="0" smtClean="0"/>
              <a:t> </a:t>
            </a:r>
          </a:p>
          <a:p>
            <a:pPr>
              <a:buNone/>
            </a:pPr>
            <a:r>
              <a:rPr lang="cy-GB" sz="1900" dirty="0" smtClean="0"/>
              <a:t>2: </a:t>
            </a:r>
            <a:r>
              <a:rPr lang="cy-GB" sz="1900" dirty="0"/>
              <a:t>Cyd-destun yr ysgol</a:t>
            </a:r>
            <a:r>
              <a:rPr lang="cy-GB" sz="1900" dirty="0" smtClean="0"/>
              <a:t> </a:t>
            </a:r>
          </a:p>
          <a:p>
            <a:pPr>
              <a:buNone/>
            </a:pPr>
            <a:r>
              <a:rPr lang="cy-GB" sz="1900" dirty="0" smtClean="0"/>
              <a:t>3: </a:t>
            </a:r>
            <a:r>
              <a:rPr lang="cy-GB" sz="1900" dirty="0"/>
              <a:t>Cynllunio hirdymor a thymor canolig ar gyfer y lleoliad</a:t>
            </a:r>
            <a:r>
              <a:rPr lang="cy-GB" sz="1900" dirty="0" smtClean="0"/>
              <a:t> </a:t>
            </a:r>
          </a:p>
          <a:p>
            <a:pPr>
              <a:buNone/>
            </a:pPr>
            <a:r>
              <a:rPr lang="cy-GB" sz="1900" dirty="0" smtClean="0"/>
              <a:t>4: </a:t>
            </a:r>
            <a:r>
              <a:rPr lang="cy-GB" sz="1900" dirty="0"/>
              <a:t>Amserlenni byrdymor wythnosol</a:t>
            </a:r>
            <a:r>
              <a:rPr lang="cy-GB" sz="1900" dirty="0" smtClean="0"/>
              <a:t> </a:t>
            </a:r>
          </a:p>
          <a:p>
            <a:pPr>
              <a:buNone/>
            </a:pPr>
            <a:r>
              <a:rPr lang="cy-GB" sz="1900" dirty="0" smtClean="0"/>
              <a:t>5: </a:t>
            </a:r>
            <a:r>
              <a:rPr lang="cy-GB" sz="1900" dirty="0"/>
              <a:t>Cynlluniau a gwerthusiadau dyddiol</a:t>
            </a:r>
            <a:r>
              <a:rPr lang="en-GB" sz="1900" dirty="0" smtClean="0"/>
              <a:t> </a:t>
            </a:r>
          </a:p>
          <a:p>
            <a:pPr>
              <a:buNone/>
            </a:pPr>
            <a:r>
              <a:rPr lang="en-GB" sz="1900" dirty="0" smtClean="0"/>
              <a:t>6: </a:t>
            </a:r>
            <a:r>
              <a:rPr lang="cy-GB" sz="1900" dirty="0"/>
              <a:t>Adolygiadau diwedd wythnos</a:t>
            </a:r>
            <a:r>
              <a:rPr lang="cy-GB" sz="1900" dirty="0" smtClean="0"/>
              <a:t> </a:t>
            </a:r>
          </a:p>
          <a:p>
            <a:pPr>
              <a:buNone/>
            </a:pPr>
            <a:r>
              <a:rPr lang="cy-GB" sz="1900" dirty="0" smtClean="0"/>
              <a:t>7: </a:t>
            </a:r>
            <a:r>
              <a:rPr lang="cy-GB" sz="1900" dirty="0"/>
              <a:t>Asesu’r dysgu ac Asesu ar gyfer dysgu</a:t>
            </a:r>
            <a:r>
              <a:rPr lang="en-GB" sz="1900" dirty="0" smtClean="0"/>
              <a:t> </a:t>
            </a:r>
          </a:p>
          <a:p>
            <a:pPr>
              <a:buNone/>
            </a:pPr>
            <a:r>
              <a:rPr lang="en-GB" sz="1900" dirty="0" smtClean="0"/>
              <a:t>8: </a:t>
            </a:r>
            <a:r>
              <a:rPr lang="cy-GB" sz="1900" dirty="0"/>
              <a:t>Deunydd ychwanegol a gwaith ar y gweill</a:t>
            </a:r>
            <a:r>
              <a:rPr lang="en-GB" sz="1900" dirty="0" smtClean="0"/>
              <a:t> </a:t>
            </a:r>
            <a:endParaRPr lang="en-US" sz="1900" dirty="0"/>
          </a:p>
        </p:txBody>
      </p:sp>
      <p:sp>
        <p:nvSpPr>
          <p:cNvPr id="8" name="Content Placeholder 7"/>
          <p:cNvSpPr>
            <a:spLocks noGrp="1"/>
          </p:cNvSpPr>
          <p:nvPr>
            <p:ph sz="quarter" idx="4"/>
          </p:nvPr>
        </p:nvSpPr>
        <p:spPr>
          <a:xfrm>
            <a:off x="4495800" y="1447800"/>
            <a:ext cx="4041775" cy="3951288"/>
          </a:xfrm>
        </p:spPr>
        <p:txBody>
          <a:bodyPr>
            <a:normAutofit/>
          </a:bodyPr>
          <a:lstStyle/>
          <a:p>
            <a:pPr>
              <a:buNone/>
            </a:pPr>
            <a:r>
              <a:rPr lang="en-US" b="1" dirty="0" smtClean="0"/>
              <a:t>Sections</a:t>
            </a:r>
            <a:endParaRPr lang="en-US" sz="1800" dirty="0" smtClean="0"/>
          </a:p>
          <a:p>
            <a:pPr>
              <a:buNone/>
            </a:pPr>
            <a:r>
              <a:rPr lang="en-US" sz="1900" dirty="0" smtClean="0"/>
              <a:t>1: General Information</a:t>
            </a:r>
          </a:p>
          <a:p>
            <a:pPr>
              <a:buNone/>
            </a:pPr>
            <a:r>
              <a:rPr lang="en-US" sz="1900" dirty="0" smtClean="0"/>
              <a:t>2: The School Context</a:t>
            </a:r>
            <a:r>
              <a:rPr lang="en-GB" sz="1900" dirty="0" smtClean="0"/>
              <a:t> </a:t>
            </a:r>
          </a:p>
          <a:p>
            <a:pPr>
              <a:buNone/>
            </a:pPr>
            <a:r>
              <a:rPr lang="en-GB" sz="1900" dirty="0" smtClean="0"/>
              <a:t>3: </a:t>
            </a:r>
            <a:r>
              <a:rPr lang="en-US" sz="1900" dirty="0" smtClean="0"/>
              <a:t>Mid </a:t>
            </a:r>
            <a:r>
              <a:rPr lang="en-US" sz="1900" dirty="0"/>
              <a:t>term planning for the placement</a:t>
            </a:r>
            <a:r>
              <a:rPr lang="en-GB" sz="1900" dirty="0" smtClean="0"/>
              <a:t> </a:t>
            </a:r>
          </a:p>
          <a:p>
            <a:pPr>
              <a:buNone/>
            </a:pPr>
            <a:r>
              <a:rPr lang="en-GB" sz="1900" dirty="0" smtClean="0"/>
              <a:t>4: Weekly timetables</a:t>
            </a:r>
          </a:p>
          <a:p>
            <a:pPr>
              <a:buNone/>
            </a:pPr>
            <a:r>
              <a:rPr lang="en-GB" sz="1900" dirty="0" smtClean="0"/>
              <a:t>5: Daily plans &amp; evaluations</a:t>
            </a:r>
          </a:p>
          <a:p>
            <a:pPr>
              <a:buNone/>
            </a:pPr>
            <a:r>
              <a:rPr lang="en-GB" sz="1900" dirty="0" smtClean="0"/>
              <a:t>6: End of Week Reviews</a:t>
            </a:r>
          </a:p>
          <a:p>
            <a:pPr>
              <a:buNone/>
            </a:pPr>
            <a:r>
              <a:rPr lang="en-GB" sz="1900" dirty="0" smtClean="0"/>
              <a:t>7: Assessment of &amp; for learning</a:t>
            </a:r>
          </a:p>
          <a:p>
            <a:pPr>
              <a:buNone/>
            </a:pPr>
            <a:r>
              <a:rPr lang="en-GB" sz="1900" dirty="0" smtClean="0"/>
              <a:t>8: Supplementary materials</a:t>
            </a:r>
            <a:endParaRPr lang="en-US" sz="1900" dirty="0" smtClean="0"/>
          </a:p>
          <a:p>
            <a:pPr>
              <a:buNone/>
            </a:pPr>
            <a:endParaRPr lang="en-US" dirty="0" smtClean="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652866284"/>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cy-GB" dirty="0"/>
              <a:t>T</a:t>
            </a:r>
            <a:r>
              <a:rPr lang="cy-GB" dirty="0" smtClean="0"/>
              <a:t>asgau Gweinyddol</a:t>
            </a:r>
            <a:br>
              <a:rPr lang="cy-GB" dirty="0" smtClean="0"/>
            </a:br>
            <a:r>
              <a:rPr lang="cy-GB" dirty="0" smtClean="0"/>
              <a:t>Administrative Tasks</a:t>
            </a:r>
            <a:endParaRPr lang="en-US" dirty="0"/>
          </a:p>
        </p:txBody>
      </p:sp>
      <p:sp>
        <p:nvSpPr>
          <p:cNvPr id="3" name="Content Placeholder 2"/>
          <p:cNvSpPr>
            <a:spLocks noGrp="1"/>
          </p:cNvSpPr>
          <p:nvPr>
            <p:ph idx="1"/>
          </p:nvPr>
        </p:nvSpPr>
        <p:spPr/>
        <p:txBody>
          <a:bodyPr>
            <a:normAutofit/>
          </a:bodyPr>
          <a:lstStyle/>
          <a:p>
            <a:r>
              <a:rPr lang="en-US" dirty="0" err="1" smtClean="0"/>
              <a:t>Ffurflen</a:t>
            </a:r>
            <a:r>
              <a:rPr lang="en-US" dirty="0" smtClean="0"/>
              <a:t> </a:t>
            </a:r>
            <a:r>
              <a:rPr lang="en-US" dirty="0" err="1" smtClean="0"/>
              <a:t>Gydsynio</a:t>
            </a:r>
            <a:r>
              <a:rPr lang="en-US" dirty="0" smtClean="0"/>
              <a:t> </a:t>
            </a:r>
            <a:r>
              <a:rPr lang="en-US" i="1" dirty="0" smtClean="0"/>
              <a:t>/ Consent </a:t>
            </a:r>
            <a:r>
              <a:rPr lang="en-US" i="1" dirty="0" smtClean="0"/>
              <a:t>Form</a:t>
            </a:r>
            <a:endParaRPr lang="cy-GB" dirty="0" smtClean="0"/>
          </a:p>
          <a:p>
            <a:r>
              <a:rPr lang="cy-GB" dirty="0" smtClean="0"/>
              <a:t>Cofrestr </a:t>
            </a:r>
            <a:r>
              <a:rPr lang="cy-GB" dirty="0" smtClean="0"/>
              <a:t>personol / </a:t>
            </a:r>
            <a:r>
              <a:rPr lang="cy-GB" i="1" dirty="0" smtClean="0"/>
              <a:t>Personal register</a:t>
            </a:r>
          </a:p>
          <a:p>
            <a:r>
              <a:rPr lang="en-US" dirty="0" err="1" smtClean="0"/>
              <a:t>Gwersi/sesiynau</a:t>
            </a:r>
            <a:r>
              <a:rPr lang="en-US" dirty="0" smtClean="0"/>
              <a:t> a </a:t>
            </a:r>
            <a:r>
              <a:rPr lang="en-US" dirty="0" err="1" smtClean="0"/>
              <a:t>gynlluniwyd</a:t>
            </a:r>
            <a:r>
              <a:rPr lang="en-US" dirty="0" smtClean="0"/>
              <a:t> ac </a:t>
            </a:r>
            <a:r>
              <a:rPr lang="en-US" dirty="0" err="1" smtClean="0"/>
              <a:t>addysgwyd</a:t>
            </a:r>
            <a:r>
              <a:rPr lang="en-GB" dirty="0" smtClean="0"/>
              <a:t> / </a:t>
            </a:r>
            <a:r>
              <a:rPr lang="en-US" i="1" dirty="0" smtClean="0"/>
              <a:t>Lessons/sessions planned &amp; </a:t>
            </a:r>
            <a:r>
              <a:rPr lang="en-US" i="1" dirty="0" smtClean="0"/>
              <a:t>taught</a:t>
            </a:r>
            <a:endParaRPr lang="en-US" i="1" dirty="0" smtClean="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865326433"/>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Cynllun</a:t>
            </a:r>
            <a:r>
              <a:rPr lang="en-US" dirty="0" smtClean="0"/>
              <a:t> </a:t>
            </a:r>
            <a:r>
              <a:rPr lang="en-US" dirty="0" err="1" smtClean="0"/>
              <a:t>Gweithredu</a:t>
            </a:r>
            <a:r>
              <a:rPr lang="en-US" dirty="0" smtClean="0"/>
              <a:t/>
            </a:r>
            <a:br>
              <a:rPr lang="en-US" dirty="0" smtClean="0"/>
            </a:br>
            <a:r>
              <a:rPr lang="en-US" dirty="0" smtClean="0"/>
              <a:t>Action Plan</a:t>
            </a:r>
            <a:endParaRPr lang="en-US" dirty="0"/>
          </a:p>
        </p:txBody>
      </p:sp>
      <p:sp>
        <p:nvSpPr>
          <p:cNvPr id="3" name="Content Placeholder 2"/>
          <p:cNvSpPr>
            <a:spLocks noGrp="1"/>
          </p:cNvSpPr>
          <p:nvPr>
            <p:ph sz="half" idx="1"/>
          </p:nvPr>
        </p:nvSpPr>
        <p:spPr/>
        <p:txBody>
          <a:bodyPr/>
          <a:lstStyle/>
          <a:p>
            <a:r>
              <a:rPr lang="en-US" sz="2600" dirty="0" err="1" smtClean="0"/>
              <a:t>Cwblhewch</a:t>
            </a:r>
            <a:r>
              <a:rPr lang="en-US" sz="2600" dirty="0" smtClean="0"/>
              <a:t> </a:t>
            </a:r>
            <a:r>
              <a:rPr lang="en-US" sz="2600" dirty="0" err="1" smtClean="0"/>
              <a:t>eich</a:t>
            </a:r>
            <a:r>
              <a:rPr lang="en-US" sz="2600" dirty="0" smtClean="0"/>
              <a:t> </a:t>
            </a:r>
            <a:r>
              <a:rPr lang="en-US" sz="2600" dirty="0" err="1" smtClean="0"/>
              <a:t>cynllun</a:t>
            </a:r>
            <a:r>
              <a:rPr lang="en-US" sz="2600" dirty="0" smtClean="0"/>
              <a:t> </a:t>
            </a:r>
            <a:r>
              <a:rPr lang="en-US" sz="2600" dirty="0" err="1" smtClean="0"/>
              <a:t>wythnos</a:t>
            </a:r>
            <a:r>
              <a:rPr lang="en-US" sz="2600" dirty="0" smtClean="0"/>
              <a:t> </a:t>
            </a:r>
            <a:r>
              <a:rPr lang="en-US" sz="2600" dirty="0" err="1" smtClean="0"/>
              <a:t>yma</a:t>
            </a:r>
            <a:r>
              <a:rPr lang="en-US" sz="2600" dirty="0" smtClean="0"/>
              <a:t>:</a:t>
            </a:r>
            <a:r>
              <a:rPr lang="en-US" sz="2600" dirty="0" smtClean="0"/>
              <a:t> </a:t>
            </a:r>
            <a:r>
              <a:rPr lang="en-US" sz="2600" dirty="0" err="1" smtClean="0"/>
              <a:t>Pontio</a:t>
            </a:r>
            <a:r>
              <a:rPr lang="en-US" sz="2600" dirty="0" smtClean="0"/>
              <a:t> </a:t>
            </a:r>
            <a:r>
              <a:rPr lang="en-US" sz="2600" dirty="0" err="1" smtClean="0"/>
              <a:t>i</a:t>
            </a:r>
            <a:r>
              <a:rPr lang="en-US" sz="2600" dirty="0" smtClean="0"/>
              <a:t> PAP</a:t>
            </a:r>
          </a:p>
          <a:p>
            <a:r>
              <a:rPr lang="en-US" sz="2600" dirty="0" err="1" smtClean="0"/>
              <a:t>Rhowch</a:t>
            </a:r>
            <a:r>
              <a:rPr lang="en-US" sz="2600" dirty="0" smtClean="0"/>
              <a:t> </a:t>
            </a:r>
            <a:r>
              <a:rPr lang="en-US" sz="2600" dirty="0" err="1" smtClean="0"/>
              <a:t>eich</a:t>
            </a:r>
            <a:r>
              <a:rPr lang="en-US" sz="2600" dirty="0" smtClean="0"/>
              <a:t> </a:t>
            </a:r>
            <a:r>
              <a:rPr lang="en-US" sz="2600" dirty="0" err="1" smtClean="0"/>
              <a:t>cynllun</a:t>
            </a:r>
            <a:r>
              <a:rPr lang="en-US" sz="2600" dirty="0" smtClean="0"/>
              <a:t> </a:t>
            </a:r>
            <a:r>
              <a:rPr lang="en-US" sz="2600" dirty="0" err="1" smtClean="0"/>
              <a:t>yn</a:t>
            </a:r>
            <a:r>
              <a:rPr lang="en-US" sz="2600" dirty="0" smtClean="0"/>
              <a:t> </a:t>
            </a:r>
            <a:r>
              <a:rPr lang="en-US" sz="2600" dirty="0" err="1" smtClean="0"/>
              <a:t>eich</a:t>
            </a:r>
            <a:r>
              <a:rPr lang="en-US" sz="2600" dirty="0" smtClean="0"/>
              <a:t> </a:t>
            </a:r>
            <a:r>
              <a:rPr lang="en-US" sz="2600" dirty="0" err="1" smtClean="0"/>
              <a:t>ffeil</a:t>
            </a:r>
            <a:r>
              <a:rPr lang="en-US" sz="2600" dirty="0" smtClean="0"/>
              <a:t> PAP.</a:t>
            </a:r>
          </a:p>
          <a:p>
            <a:r>
              <a:rPr lang="en-US" sz="2600" dirty="0" smtClean="0"/>
              <a:t>Os </a:t>
            </a:r>
            <a:r>
              <a:rPr lang="en-US" sz="2600" dirty="0" err="1" smtClean="0"/>
              <a:t>oes</a:t>
            </a:r>
            <a:r>
              <a:rPr lang="en-US" sz="2600" dirty="0" smtClean="0"/>
              <a:t> </a:t>
            </a:r>
            <a:r>
              <a:rPr lang="en-US" sz="2600" dirty="0" err="1" smtClean="0"/>
              <a:t>cyfle</a:t>
            </a:r>
            <a:r>
              <a:rPr lang="en-US" sz="2600" dirty="0" smtClean="0"/>
              <a:t>, </a:t>
            </a:r>
            <a:r>
              <a:rPr lang="en-US" sz="2600" dirty="0" err="1" smtClean="0"/>
              <a:t>rhannwch</a:t>
            </a:r>
            <a:r>
              <a:rPr lang="en-US" sz="2600" dirty="0" smtClean="0"/>
              <a:t> y </a:t>
            </a:r>
            <a:r>
              <a:rPr lang="en-US" sz="2600" dirty="0" err="1" smtClean="0"/>
              <a:t>cynllun</a:t>
            </a:r>
            <a:r>
              <a:rPr lang="en-US" sz="2600" dirty="0" smtClean="0"/>
              <a:t> </a:t>
            </a:r>
            <a:r>
              <a:rPr lang="en-US" sz="2600" dirty="0" err="1" smtClean="0"/>
              <a:t>gyda’ch</a:t>
            </a:r>
            <a:r>
              <a:rPr lang="en-US" sz="2600" dirty="0" smtClean="0"/>
              <a:t> mentor/</a:t>
            </a:r>
            <a:r>
              <a:rPr lang="en-US" sz="2600" dirty="0" err="1" smtClean="0"/>
              <a:t>uwch</a:t>
            </a:r>
            <a:r>
              <a:rPr lang="en-US" sz="2600" dirty="0" smtClean="0"/>
              <a:t> </a:t>
            </a:r>
            <a:r>
              <a:rPr lang="en-US" sz="2600" dirty="0" err="1" smtClean="0"/>
              <a:t>fentor</a:t>
            </a:r>
            <a:r>
              <a:rPr lang="en-US" sz="2600" dirty="0" smtClean="0"/>
              <a:t>.</a:t>
            </a:r>
          </a:p>
          <a:p>
            <a:pPr>
              <a:buNone/>
            </a:pPr>
            <a:endParaRPr lang="en-US" dirty="0"/>
          </a:p>
        </p:txBody>
      </p:sp>
      <p:sp>
        <p:nvSpPr>
          <p:cNvPr id="4" name="Content Placeholder 3"/>
          <p:cNvSpPr>
            <a:spLocks noGrp="1"/>
          </p:cNvSpPr>
          <p:nvPr>
            <p:ph sz="half" idx="2"/>
          </p:nvPr>
        </p:nvSpPr>
        <p:spPr/>
        <p:txBody>
          <a:bodyPr/>
          <a:lstStyle/>
          <a:p>
            <a:r>
              <a:rPr lang="en-US" dirty="0" smtClean="0"/>
              <a:t>Complete your plan this week:</a:t>
            </a:r>
            <a:r>
              <a:rPr lang="en-US" dirty="0" smtClean="0"/>
              <a:t> Bridging to </a:t>
            </a:r>
            <a:r>
              <a:rPr lang="en-US" dirty="0" smtClean="0"/>
              <a:t>PTE.</a:t>
            </a:r>
          </a:p>
          <a:p>
            <a:r>
              <a:rPr lang="en-US" dirty="0" smtClean="0"/>
              <a:t>Place it in your PTE file.</a:t>
            </a:r>
          </a:p>
          <a:p>
            <a:r>
              <a:rPr lang="en-US" dirty="0" smtClean="0"/>
              <a:t>Share it with your mentor/senior mentor.</a:t>
            </a: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912100007"/>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cy-GB" dirty="0" smtClean="0"/>
              <a:t>Llwyth Gwaith</a:t>
            </a:r>
            <a:br>
              <a:rPr lang="cy-GB" dirty="0" smtClean="0"/>
            </a:br>
            <a:r>
              <a:rPr lang="cy-GB" dirty="0" smtClean="0"/>
              <a:t>Workload</a:t>
            </a:r>
            <a:endParaRPr lang="en-US" dirty="0"/>
          </a:p>
        </p:txBody>
      </p:sp>
      <p:sp>
        <p:nvSpPr>
          <p:cNvPr id="4" name="Content Placeholder 3"/>
          <p:cNvSpPr>
            <a:spLocks noGrp="1"/>
          </p:cNvSpPr>
          <p:nvPr>
            <p:ph sz="half" idx="1"/>
          </p:nvPr>
        </p:nvSpPr>
        <p:spPr/>
        <p:txBody>
          <a:bodyPr>
            <a:normAutofit fontScale="25000" lnSpcReduction="20000"/>
          </a:bodyPr>
          <a:lstStyle/>
          <a:p>
            <a:pPr lvl="0"/>
            <a:r>
              <a:rPr lang="cy-GB" sz="8000" dirty="0" smtClean="0"/>
              <a:t>Cynlluniwch </a:t>
            </a:r>
            <a:r>
              <a:rPr lang="cy-GB" sz="8000" dirty="0"/>
              <a:t>a chyflwyno dwy wers bob </a:t>
            </a:r>
            <a:r>
              <a:rPr lang="cy-GB" sz="8000" dirty="0" smtClean="0"/>
              <a:t>dydd (amrywiaeth </a:t>
            </a:r>
            <a:r>
              <a:rPr lang="cy-GB" sz="8000" dirty="0"/>
              <a:t>o bynciau/meysydd </a:t>
            </a:r>
            <a:r>
              <a:rPr lang="cy-GB" sz="8000" dirty="0" smtClean="0"/>
              <a:t>dysgu)</a:t>
            </a:r>
            <a:endParaRPr lang="en-GB" sz="8000" dirty="0" smtClean="0"/>
          </a:p>
          <a:p>
            <a:pPr lvl="0"/>
            <a:r>
              <a:rPr lang="cy-GB" sz="8000" dirty="0"/>
              <a:t>Wrth i</a:t>
            </a:r>
            <a:r>
              <a:rPr lang="cy-GB" sz="8000" dirty="0" smtClean="0"/>
              <a:t> chi </a:t>
            </a:r>
            <a:r>
              <a:rPr lang="cy-GB" sz="8000" dirty="0"/>
              <a:t>fagu hyder, </a:t>
            </a:r>
            <a:r>
              <a:rPr lang="cy-GB" sz="8000" dirty="0" smtClean="0"/>
              <a:t>gallech </a:t>
            </a:r>
            <a:r>
              <a:rPr lang="cy-GB" sz="8000" dirty="0"/>
              <a:t>fod yn gyfrifol am sesiynau llawn (boreau neu brynhawniau</a:t>
            </a:r>
            <a:r>
              <a:rPr lang="cy-GB" sz="8000" dirty="0" smtClean="0"/>
              <a:t>)</a:t>
            </a:r>
            <a:endParaRPr lang="en-GB" sz="8000" dirty="0" smtClean="0"/>
          </a:p>
          <a:p>
            <a:pPr lvl="0"/>
            <a:r>
              <a:rPr lang="cy-GB" sz="8000" dirty="0"/>
              <a:t>Ar gyfer pob bloc, erbyn </a:t>
            </a:r>
            <a:r>
              <a:rPr lang="cy-GB" sz="8000" dirty="0" smtClean="0"/>
              <a:t>Wythnos 4</a:t>
            </a:r>
            <a:r>
              <a:rPr lang="cy-GB" sz="8000" dirty="0"/>
              <a:t>,</a:t>
            </a:r>
            <a:r>
              <a:rPr lang="cy-GB" sz="8000" dirty="0" smtClean="0"/>
              <a:t> cynlluniwch </a:t>
            </a:r>
            <a:r>
              <a:rPr lang="cy-GB" sz="8000" dirty="0"/>
              <a:t>a </a:t>
            </a:r>
            <a:r>
              <a:rPr lang="cy-GB" sz="8000" dirty="0" smtClean="0"/>
              <a:t>pharatoiwch </a:t>
            </a:r>
            <a:r>
              <a:rPr lang="cy-GB" sz="8000" dirty="0"/>
              <a:t>at ddiwrnod llawn o addysgu, gan gynnwys cyfrifoldebau estynedig </a:t>
            </a:r>
            <a:r>
              <a:rPr lang="cy-GB" sz="8000" dirty="0" smtClean="0"/>
              <a:t>athro</a:t>
            </a:r>
            <a:endParaRPr lang="en-GB" sz="8000" dirty="0" smtClean="0"/>
          </a:p>
          <a:p>
            <a:pPr lvl="0"/>
            <a:r>
              <a:rPr lang="cy-GB" sz="8000" dirty="0"/>
              <a:t>Ar gyfer pob bloc, erbyn Wythnos 5,</a:t>
            </a:r>
            <a:r>
              <a:rPr lang="cy-GB" sz="8000" dirty="0" smtClean="0"/>
              <a:t> addysgiwch </a:t>
            </a:r>
            <a:r>
              <a:rPr lang="cy-GB" sz="8000" dirty="0"/>
              <a:t>2 ddiwrnod llawn.</a:t>
            </a:r>
            <a:endParaRPr lang="en-GB" sz="8000" dirty="0" smtClean="0"/>
          </a:p>
          <a:p>
            <a:pPr>
              <a:buNone/>
            </a:pPr>
            <a:endParaRPr lang="en-US" dirty="0"/>
          </a:p>
        </p:txBody>
      </p:sp>
      <p:sp>
        <p:nvSpPr>
          <p:cNvPr id="5" name="Content Placeholder 4"/>
          <p:cNvSpPr>
            <a:spLocks noGrp="1"/>
          </p:cNvSpPr>
          <p:nvPr>
            <p:ph sz="half" idx="2"/>
          </p:nvPr>
        </p:nvSpPr>
        <p:spPr/>
        <p:txBody>
          <a:bodyPr>
            <a:normAutofit fontScale="25000" lnSpcReduction="20000"/>
          </a:bodyPr>
          <a:lstStyle/>
          <a:p>
            <a:pPr lvl="0"/>
            <a:r>
              <a:rPr lang="en-US" sz="8000" dirty="0" smtClean="0"/>
              <a:t>Plan </a:t>
            </a:r>
            <a:r>
              <a:rPr lang="en-US" sz="8000" dirty="0"/>
              <a:t>and deliver two lessons every </a:t>
            </a:r>
            <a:r>
              <a:rPr lang="en-US" sz="8000" dirty="0" smtClean="0"/>
              <a:t>day (variety </a:t>
            </a:r>
            <a:r>
              <a:rPr lang="en-US" sz="8000" dirty="0"/>
              <a:t>of subjects/areas of </a:t>
            </a:r>
            <a:r>
              <a:rPr lang="en-US" sz="8000" dirty="0" smtClean="0"/>
              <a:t>learning) </a:t>
            </a:r>
            <a:endParaRPr lang="en-GB" sz="8000" dirty="0" smtClean="0"/>
          </a:p>
          <a:p>
            <a:pPr lvl="0"/>
            <a:r>
              <a:rPr lang="en-US" sz="8000" dirty="0"/>
              <a:t>As</a:t>
            </a:r>
            <a:r>
              <a:rPr lang="en-US" sz="8000" dirty="0" smtClean="0"/>
              <a:t> you </a:t>
            </a:r>
            <a:r>
              <a:rPr lang="en-US" sz="8000" dirty="0"/>
              <a:t>gain confidence,</a:t>
            </a:r>
            <a:r>
              <a:rPr lang="en-US" sz="8000" dirty="0" smtClean="0"/>
              <a:t> you </a:t>
            </a:r>
            <a:r>
              <a:rPr lang="en-US" sz="8000" dirty="0"/>
              <a:t>could be responsible for whole sessions (mornings or afternoons</a:t>
            </a:r>
            <a:r>
              <a:rPr lang="en-US" sz="8000" dirty="0" smtClean="0"/>
              <a:t>)</a:t>
            </a:r>
            <a:endParaRPr lang="en-GB" sz="8000" dirty="0" smtClean="0"/>
          </a:p>
          <a:p>
            <a:pPr lvl="0"/>
            <a:r>
              <a:rPr lang="en-US" sz="8000" dirty="0"/>
              <a:t>For each block, by Week 4,</a:t>
            </a:r>
            <a:r>
              <a:rPr lang="en-US" sz="8000" dirty="0" smtClean="0"/>
              <a:t> plan </a:t>
            </a:r>
            <a:r>
              <a:rPr lang="en-US" sz="8000" dirty="0"/>
              <a:t>and prepare for a whole day’s teaching, including wider teacher </a:t>
            </a:r>
            <a:r>
              <a:rPr lang="en-US" sz="8000" dirty="0" smtClean="0"/>
              <a:t>responsibilities</a:t>
            </a:r>
            <a:endParaRPr lang="en-GB" sz="8000" dirty="0" smtClean="0"/>
          </a:p>
          <a:p>
            <a:pPr lvl="0"/>
            <a:r>
              <a:rPr lang="en-US" sz="8000" dirty="0"/>
              <a:t>For each block, by Week 5,</a:t>
            </a:r>
            <a:r>
              <a:rPr lang="en-US" sz="8000" dirty="0" smtClean="0"/>
              <a:t> teach </a:t>
            </a:r>
            <a:r>
              <a:rPr lang="en-US" sz="8000" dirty="0"/>
              <a:t>2 full days.</a:t>
            </a:r>
            <a:endParaRPr lang="en-GB" sz="8000" dirty="0" smtClean="0"/>
          </a:p>
          <a:p>
            <a:pPr>
              <a:buNone/>
            </a:pP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776620620"/>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smtClean="0"/>
              <a:t>Disgwyliadau</a:t>
            </a:r>
            <a:r>
              <a:rPr lang="en-GB" dirty="0"/>
              <a:t/>
            </a:r>
            <a:br>
              <a:rPr lang="en-GB" dirty="0"/>
            </a:br>
            <a:r>
              <a:rPr lang="en-GB" dirty="0" smtClean="0"/>
              <a:t>Expectations</a:t>
            </a:r>
            <a:endParaRPr lang="en-GB" dirty="0"/>
          </a:p>
        </p:txBody>
      </p:sp>
      <p:sp>
        <p:nvSpPr>
          <p:cNvPr id="3" name="Text Placeholder 2"/>
          <p:cNvSpPr>
            <a:spLocks noGrp="1"/>
          </p:cNvSpPr>
          <p:nvPr>
            <p:ph type="body" idx="1"/>
          </p:nvPr>
        </p:nvSpPr>
        <p:spPr/>
        <p:txBody>
          <a:bodyPr/>
          <a:lstStyle/>
          <a:p>
            <a:r>
              <a:rPr lang="en-GB" dirty="0" err="1" smtClean="0"/>
              <a:t>Cynllunio</a:t>
            </a:r>
            <a:endParaRPr lang="en-GB" dirty="0"/>
          </a:p>
        </p:txBody>
      </p:sp>
      <p:sp>
        <p:nvSpPr>
          <p:cNvPr id="4" name="Content Placeholder 3"/>
          <p:cNvSpPr>
            <a:spLocks noGrp="1"/>
          </p:cNvSpPr>
          <p:nvPr>
            <p:ph sz="half" idx="2"/>
          </p:nvPr>
        </p:nvSpPr>
        <p:spPr/>
        <p:txBody>
          <a:bodyPr/>
          <a:lstStyle/>
          <a:p>
            <a:r>
              <a:rPr lang="en-GB" dirty="0" err="1" smtClean="0"/>
              <a:t>Cynlluniau</a:t>
            </a:r>
            <a:r>
              <a:rPr lang="en-GB" dirty="0" smtClean="0"/>
              <a:t> </a:t>
            </a:r>
            <a:r>
              <a:rPr lang="en-GB" dirty="0" err="1" smtClean="0"/>
              <a:t>tymor</a:t>
            </a:r>
            <a:r>
              <a:rPr lang="en-GB" dirty="0" smtClean="0"/>
              <a:t> </a:t>
            </a:r>
            <a:r>
              <a:rPr lang="en-GB" dirty="0" err="1" smtClean="0"/>
              <a:t>canolig</a:t>
            </a:r>
            <a:r>
              <a:rPr lang="en-GB" dirty="0" smtClean="0"/>
              <a:t> (</a:t>
            </a:r>
            <a:r>
              <a:rPr lang="en-GB" dirty="0" err="1" smtClean="0"/>
              <a:t>yr</a:t>
            </a:r>
            <a:r>
              <a:rPr lang="en-GB" dirty="0" smtClean="0"/>
              <a:t> </a:t>
            </a:r>
            <a:r>
              <a:rPr lang="en-GB" dirty="0" err="1" smtClean="0"/>
              <a:t>ysgol</a:t>
            </a:r>
            <a:r>
              <a:rPr lang="en-GB" dirty="0" smtClean="0"/>
              <a:t>)</a:t>
            </a:r>
          </a:p>
          <a:p>
            <a:r>
              <a:rPr lang="en-GB" dirty="0" err="1" smtClean="0"/>
              <a:t>Cynlluniau</a:t>
            </a:r>
            <a:r>
              <a:rPr lang="en-GB" dirty="0" smtClean="0"/>
              <a:t> </a:t>
            </a:r>
            <a:r>
              <a:rPr lang="en-GB" dirty="0" err="1" smtClean="0"/>
              <a:t>sesiynau</a:t>
            </a:r>
            <a:r>
              <a:rPr lang="en-GB" dirty="0" smtClean="0"/>
              <a:t>/</a:t>
            </a:r>
            <a:r>
              <a:rPr lang="en-GB" dirty="0" err="1" smtClean="0"/>
              <a:t>gwersi</a:t>
            </a:r>
            <a:r>
              <a:rPr lang="en-GB" dirty="0" smtClean="0"/>
              <a:t> (</a:t>
            </a:r>
            <a:r>
              <a:rPr lang="en-GB" dirty="0" err="1" smtClean="0"/>
              <a:t>profforma’r</a:t>
            </a:r>
            <a:r>
              <a:rPr lang="en-GB" dirty="0" smtClean="0"/>
              <a:t> </a:t>
            </a:r>
            <a:r>
              <a:rPr lang="en-GB" dirty="0" err="1" smtClean="0"/>
              <a:t>brifysgol</a:t>
            </a:r>
            <a:r>
              <a:rPr lang="en-GB" dirty="0" smtClean="0"/>
              <a:t>)</a:t>
            </a:r>
            <a:endParaRPr lang="en-GB" dirty="0"/>
          </a:p>
        </p:txBody>
      </p:sp>
      <p:sp>
        <p:nvSpPr>
          <p:cNvPr id="5" name="Text Placeholder 4"/>
          <p:cNvSpPr>
            <a:spLocks noGrp="1"/>
          </p:cNvSpPr>
          <p:nvPr>
            <p:ph type="body" sz="quarter" idx="3"/>
          </p:nvPr>
        </p:nvSpPr>
        <p:spPr/>
        <p:txBody>
          <a:bodyPr/>
          <a:lstStyle/>
          <a:p>
            <a:r>
              <a:rPr lang="en-GB" dirty="0" smtClean="0"/>
              <a:t>Planning</a:t>
            </a:r>
            <a:endParaRPr lang="en-GB" dirty="0"/>
          </a:p>
        </p:txBody>
      </p:sp>
      <p:sp>
        <p:nvSpPr>
          <p:cNvPr id="6" name="Content Placeholder 5"/>
          <p:cNvSpPr>
            <a:spLocks noGrp="1"/>
          </p:cNvSpPr>
          <p:nvPr>
            <p:ph sz="quarter" idx="4"/>
          </p:nvPr>
        </p:nvSpPr>
        <p:spPr/>
        <p:txBody>
          <a:bodyPr/>
          <a:lstStyle/>
          <a:p>
            <a:r>
              <a:rPr lang="en-GB" dirty="0" smtClean="0"/>
              <a:t>Mid term planning (school’s)</a:t>
            </a:r>
          </a:p>
          <a:p>
            <a:r>
              <a:rPr lang="en-GB" dirty="0" smtClean="0"/>
              <a:t>Session/lesson plans (university </a:t>
            </a:r>
            <a:r>
              <a:rPr lang="en-GB" dirty="0" err="1" smtClean="0"/>
              <a:t>proforma</a:t>
            </a:r>
            <a:r>
              <a:rPr lang="en-GB" dirty="0" smtClean="0"/>
              <a:t>)</a:t>
            </a:r>
            <a:endParaRPr lang="en-GB"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439569006"/>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dirty="0" err="1" smtClean="0"/>
              <a:t>Disgwyliadau</a:t>
            </a:r>
            <a:r>
              <a:rPr lang="en-GB" dirty="0"/>
              <a:t/>
            </a:r>
            <a:br>
              <a:rPr lang="en-GB" dirty="0"/>
            </a:br>
            <a:r>
              <a:rPr lang="en-GB" dirty="0" smtClean="0"/>
              <a:t>Expectations</a:t>
            </a:r>
            <a:endParaRPr lang="en-GB" dirty="0"/>
          </a:p>
        </p:txBody>
      </p:sp>
      <p:sp>
        <p:nvSpPr>
          <p:cNvPr id="5" name="Text Placeholder 4"/>
          <p:cNvSpPr>
            <a:spLocks noGrp="1"/>
          </p:cNvSpPr>
          <p:nvPr>
            <p:ph type="body" idx="1"/>
          </p:nvPr>
        </p:nvSpPr>
        <p:spPr/>
        <p:txBody>
          <a:bodyPr/>
          <a:lstStyle/>
          <a:p>
            <a:r>
              <a:rPr lang="en-GB" sz="2000" dirty="0" err="1" smtClean="0"/>
              <a:t>Monitro</a:t>
            </a:r>
            <a:r>
              <a:rPr lang="en-GB" sz="2000" dirty="0" smtClean="0"/>
              <a:t> ac </a:t>
            </a:r>
            <a:r>
              <a:rPr lang="en-GB" sz="2000" dirty="0" err="1" smtClean="0"/>
              <a:t>Asesu</a:t>
            </a:r>
            <a:endParaRPr lang="en-GB" sz="2000" dirty="0"/>
          </a:p>
        </p:txBody>
      </p:sp>
      <p:sp>
        <p:nvSpPr>
          <p:cNvPr id="6" name="Content Placeholder 5"/>
          <p:cNvSpPr>
            <a:spLocks noGrp="1"/>
          </p:cNvSpPr>
          <p:nvPr>
            <p:ph sz="half" idx="2"/>
          </p:nvPr>
        </p:nvSpPr>
        <p:spPr/>
        <p:txBody>
          <a:bodyPr/>
          <a:lstStyle/>
          <a:p>
            <a:r>
              <a:rPr lang="en-GB" dirty="0" err="1"/>
              <a:t>Cofnod</a:t>
            </a:r>
            <a:r>
              <a:rPr lang="en-GB" dirty="0"/>
              <a:t> </a:t>
            </a:r>
            <a:r>
              <a:rPr lang="en-GB" dirty="0" err="1"/>
              <a:t>tracio</a:t>
            </a:r>
            <a:r>
              <a:rPr lang="en-GB" dirty="0"/>
              <a:t> </a:t>
            </a:r>
            <a:endParaRPr lang="en-GB" dirty="0" smtClean="0"/>
          </a:p>
          <a:p>
            <a:r>
              <a:rPr lang="en-GB" dirty="0" err="1" smtClean="0"/>
              <a:t>Nodiadau</a:t>
            </a:r>
            <a:r>
              <a:rPr lang="en-GB" dirty="0" smtClean="0"/>
              <a:t> </a:t>
            </a:r>
            <a:r>
              <a:rPr lang="en-GB" dirty="0" err="1" smtClean="0"/>
              <a:t>arsylwi</a:t>
            </a:r>
            <a:r>
              <a:rPr lang="en-GB" dirty="0" smtClean="0"/>
              <a:t> – </a:t>
            </a:r>
          </a:p>
          <a:p>
            <a:pPr marL="0" indent="0">
              <a:buNone/>
            </a:pPr>
            <a:r>
              <a:rPr lang="en-GB" b="1" dirty="0"/>
              <a:t>	</a:t>
            </a:r>
            <a:r>
              <a:rPr lang="en-GB" b="1" dirty="0" err="1" smtClean="0"/>
              <a:t>pob</a:t>
            </a:r>
            <a:r>
              <a:rPr lang="en-GB" b="1" dirty="0" smtClean="0"/>
              <a:t> </a:t>
            </a:r>
            <a:r>
              <a:rPr lang="en-GB" dirty="0" err="1" smtClean="0"/>
              <a:t>disgybl</a:t>
            </a:r>
            <a:endParaRPr lang="en-GB" dirty="0" smtClean="0"/>
          </a:p>
          <a:p>
            <a:r>
              <a:rPr lang="en-GB" dirty="0" err="1" smtClean="0"/>
              <a:t>Cofnod</a:t>
            </a:r>
            <a:r>
              <a:rPr lang="en-GB" dirty="0" smtClean="0"/>
              <a:t> </a:t>
            </a:r>
            <a:r>
              <a:rPr lang="en-GB" dirty="0" err="1" smtClean="0"/>
              <a:t>darllen</a:t>
            </a:r>
            <a:r>
              <a:rPr lang="en-GB" dirty="0" smtClean="0"/>
              <a:t> (3 </a:t>
            </a:r>
            <a:r>
              <a:rPr lang="en-GB" dirty="0" err="1" smtClean="0"/>
              <a:t>disgybl</a:t>
            </a:r>
            <a:r>
              <a:rPr lang="en-GB" dirty="0" smtClean="0"/>
              <a:t>)</a:t>
            </a:r>
          </a:p>
          <a:p>
            <a:r>
              <a:rPr lang="en-GB" dirty="0" err="1" smtClean="0"/>
              <a:t>Portffolios</a:t>
            </a:r>
            <a:r>
              <a:rPr lang="en-GB" dirty="0" smtClean="0"/>
              <a:t> (3 </a:t>
            </a:r>
            <a:r>
              <a:rPr lang="en-GB" dirty="0" err="1" smtClean="0"/>
              <a:t>disgybl</a:t>
            </a:r>
            <a:r>
              <a:rPr lang="en-GB" dirty="0" smtClean="0"/>
              <a:t>)</a:t>
            </a:r>
          </a:p>
          <a:p>
            <a:r>
              <a:rPr lang="en-GB" dirty="0" err="1" smtClean="0"/>
              <a:t>Proffiliau</a:t>
            </a:r>
            <a:r>
              <a:rPr lang="en-GB" dirty="0" smtClean="0"/>
              <a:t> (3 </a:t>
            </a:r>
            <a:r>
              <a:rPr lang="en-GB" dirty="0" err="1" smtClean="0"/>
              <a:t>disgybl</a:t>
            </a:r>
            <a:r>
              <a:rPr lang="en-GB" dirty="0" smtClean="0"/>
              <a:t>)</a:t>
            </a:r>
            <a:endParaRPr lang="en-GB" dirty="0"/>
          </a:p>
          <a:p>
            <a:r>
              <a:rPr lang="en-GB" dirty="0" err="1" smtClean="0"/>
              <a:t>Arddangosfa</a:t>
            </a:r>
            <a:r>
              <a:rPr lang="en-GB" dirty="0" smtClean="0"/>
              <a:t>/</a:t>
            </a:r>
            <a:r>
              <a:rPr lang="en-GB" dirty="0" err="1" smtClean="0"/>
              <a:t>Taith</a:t>
            </a:r>
            <a:r>
              <a:rPr lang="en-GB" dirty="0" smtClean="0"/>
              <a:t> </a:t>
            </a:r>
            <a:r>
              <a:rPr lang="en-GB" dirty="0" err="1" smtClean="0"/>
              <a:t>Dysgu</a:t>
            </a:r>
            <a:endParaRPr lang="en-GB" dirty="0"/>
          </a:p>
          <a:p>
            <a:endParaRPr lang="en-GB" dirty="0"/>
          </a:p>
        </p:txBody>
      </p:sp>
      <p:sp>
        <p:nvSpPr>
          <p:cNvPr id="7" name="Text Placeholder 6"/>
          <p:cNvSpPr>
            <a:spLocks noGrp="1"/>
          </p:cNvSpPr>
          <p:nvPr>
            <p:ph type="body" sz="quarter" idx="3"/>
          </p:nvPr>
        </p:nvSpPr>
        <p:spPr/>
        <p:txBody>
          <a:bodyPr/>
          <a:lstStyle/>
          <a:p>
            <a:r>
              <a:rPr lang="en-GB" sz="2000" dirty="0" smtClean="0"/>
              <a:t>Monitoring and Assessment</a:t>
            </a:r>
            <a:endParaRPr lang="en-GB" sz="2000" dirty="0"/>
          </a:p>
        </p:txBody>
      </p:sp>
      <p:sp>
        <p:nvSpPr>
          <p:cNvPr id="8" name="Content Placeholder 7"/>
          <p:cNvSpPr>
            <a:spLocks noGrp="1"/>
          </p:cNvSpPr>
          <p:nvPr>
            <p:ph sz="quarter" idx="4"/>
          </p:nvPr>
        </p:nvSpPr>
        <p:spPr/>
        <p:txBody>
          <a:bodyPr>
            <a:normAutofit lnSpcReduction="10000"/>
          </a:bodyPr>
          <a:lstStyle/>
          <a:p>
            <a:r>
              <a:rPr lang="en-GB" dirty="0" smtClean="0"/>
              <a:t>Tracking record </a:t>
            </a:r>
          </a:p>
          <a:p>
            <a:r>
              <a:rPr lang="en-GB" dirty="0" smtClean="0"/>
              <a:t>Observational notes – </a:t>
            </a:r>
          </a:p>
          <a:p>
            <a:pPr marL="0" indent="0">
              <a:buNone/>
            </a:pPr>
            <a:r>
              <a:rPr lang="en-GB" b="1" dirty="0"/>
              <a:t>	</a:t>
            </a:r>
            <a:r>
              <a:rPr lang="en-GB" b="1" dirty="0" smtClean="0"/>
              <a:t>all </a:t>
            </a:r>
            <a:r>
              <a:rPr lang="en-GB" dirty="0" smtClean="0"/>
              <a:t>pupils</a:t>
            </a:r>
          </a:p>
          <a:p>
            <a:r>
              <a:rPr lang="en-GB" dirty="0" smtClean="0"/>
              <a:t>Reading record (3 pupils)</a:t>
            </a:r>
          </a:p>
          <a:p>
            <a:r>
              <a:rPr lang="en-GB" dirty="0" smtClean="0"/>
              <a:t>Portfolio of evidence (3 pupils)</a:t>
            </a:r>
          </a:p>
          <a:p>
            <a:r>
              <a:rPr lang="en-GB" dirty="0" smtClean="0"/>
              <a:t>Profiles (3 pupils)</a:t>
            </a:r>
            <a:endParaRPr lang="en-GB" dirty="0"/>
          </a:p>
          <a:p>
            <a:r>
              <a:rPr lang="en-GB" dirty="0" smtClean="0"/>
              <a:t>Display/Learning Journey</a:t>
            </a:r>
            <a:endParaRPr lang="en-GB"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112801657"/>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en-US" dirty="0" err="1" smtClean="0"/>
              <a:t>Cofnod</a:t>
            </a:r>
            <a:r>
              <a:rPr lang="en-US" dirty="0" smtClean="0"/>
              <a:t> </a:t>
            </a:r>
            <a:r>
              <a:rPr lang="en-US" dirty="0" err="1" smtClean="0"/>
              <a:t>Tracio</a:t>
            </a:r>
            <a:r>
              <a:rPr lang="en-US" dirty="0" smtClean="0"/>
              <a:t> * Tracking Record</a:t>
            </a:r>
            <a:endParaRPr lang="en-US" dirty="0"/>
          </a:p>
        </p:txBody>
      </p:sp>
      <p:sp>
        <p:nvSpPr>
          <p:cNvPr id="10" name="Content Placeholder 9"/>
          <p:cNvSpPr>
            <a:spLocks noGrp="1"/>
          </p:cNvSpPr>
          <p:nvPr>
            <p:ph sz="half" idx="1"/>
          </p:nvPr>
        </p:nvSpPr>
        <p:spPr/>
        <p:txBody>
          <a:bodyPr>
            <a:noAutofit/>
          </a:bodyPr>
          <a:lstStyle/>
          <a:p>
            <a:r>
              <a:rPr lang="cy-GB" sz="1400" dirty="0" smtClean="0"/>
              <a:t>Cwblhewch gofnod olrhain ar gyfer POB dysgwr. Os ydych yn addysgu gwahanol grwpiau ar gyfer gwahanol feysydd cwricwlaidd, efallai y byddwch yn paratoi cofnodion ar gyfer pob grŵp.</a:t>
            </a:r>
          </a:p>
          <a:p>
            <a:r>
              <a:rPr lang="cy-GB" sz="1400" dirty="0" smtClean="0"/>
              <a:t>Ystyriwch y lliw 'goleuadau traffig' mwyaf priodol ar gyfer ymateb pob dysgwr i'r dasg. </a:t>
            </a:r>
            <a:br>
              <a:rPr lang="cy-GB" sz="1400" dirty="0" smtClean="0"/>
            </a:br>
            <a:r>
              <a:rPr lang="cy-GB" sz="1400" dirty="0" smtClean="0"/>
              <a:t>Os yw'n berthnasol, gwneud sylw i gefnogi'r lliw 'goleuadau traffig' (ee yr elfen ysgrifenedig y dasg yn rhy anodd). </a:t>
            </a:r>
            <a:br>
              <a:rPr lang="cy-GB" sz="1400" dirty="0" smtClean="0"/>
            </a:br>
            <a:r>
              <a:rPr lang="cy-GB" sz="1400" dirty="0" smtClean="0"/>
              <a:t>Defnyddiwch y cofnod i nodi PATRYMAU mewn ymateb i weithgareddau, yn grŵp cyfan ac unigol. </a:t>
            </a:r>
          </a:p>
          <a:p>
            <a:r>
              <a:rPr lang="cy-GB" sz="1400" dirty="0" smtClean="0"/>
              <a:t>Defnyddiwch y wybodaeth i gefnogi cynllunio ar gyfer gweithgareddau yn y dyfodol (ee os yw plentyn yn dangos yn gyson fel 'coch', yn ystyried sut y gallwch wneud y dasg yn fwy priodol ar ei gyfer).</a:t>
            </a:r>
            <a:endParaRPr lang="en-GB" sz="1400" dirty="0" smtClean="0"/>
          </a:p>
        </p:txBody>
      </p:sp>
      <p:sp>
        <p:nvSpPr>
          <p:cNvPr id="11" name="Content Placeholder 10"/>
          <p:cNvSpPr>
            <a:spLocks noGrp="1"/>
          </p:cNvSpPr>
          <p:nvPr>
            <p:ph sz="half" idx="2"/>
          </p:nvPr>
        </p:nvSpPr>
        <p:spPr/>
        <p:txBody>
          <a:bodyPr>
            <a:normAutofit fontScale="55000" lnSpcReduction="20000"/>
          </a:bodyPr>
          <a:lstStyle/>
          <a:p>
            <a:r>
              <a:rPr lang="en-GB" sz="2909" dirty="0" smtClean="0"/>
              <a:t>Complete tracking record for ALL learners. </a:t>
            </a:r>
            <a:r>
              <a:rPr lang="en-GB" sz="2909" i="1" dirty="0" smtClean="0"/>
              <a:t>If you are teaching different groups for different curricular areas, you may prepare records for each group.</a:t>
            </a:r>
          </a:p>
          <a:p>
            <a:r>
              <a:rPr lang="en-GB" sz="2909" dirty="0" smtClean="0"/>
              <a:t>Consider the most appropriate ‘traffic light’ colour for each learner’s response to the task.</a:t>
            </a:r>
          </a:p>
          <a:p>
            <a:pPr lvl="0"/>
            <a:r>
              <a:rPr lang="en-GB" sz="2909" dirty="0" smtClean="0"/>
              <a:t>If it is relevant, make a comment to support the ‘traffic light’ colour (e.g. the written element of the task was too difficult).</a:t>
            </a:r>
          </a:p>
          <a:p>
            <a:r>
              <a:rPr lang="en-GB" sz="2909" dirty="0" smtClean="0"/>
              <a:t>Use the record to identify PATTERNS in response to activities, both whole group and individual. </a:t>
            </a:r>
            <a:r>
              <a:rPr lang="en-GB" sz="2909" i="1" dirty="0" smtClean="0"/>
              <a:t>Use the information to support planning for future activities (e.g. if a child constantly shows as ‘red’, consider how you can make the task more appropriate for him)</a:t>
            </a:r>
            <a:r>
              <a:rPr lang="en-GB" sz="2909" i="1" dirty="0" smtClean="0"/>
              <a:t>.</a:t>
            </a:r>
          </a:p>
          <a:p>
            <a:pPr>
              <a:buNone/>
            </a:pPr>
            <a:endParaRPr lang="en-US" dirty="0"/>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aphicFrame>
        <p:nvGraphicFramePr>
          <p:cNvPr id="35842" name="Object 2"/>
          <p:cNvGraphicFramePr>
            <a:graphicFrameLocks noChangeAspect="1"/>
          </p:cNvGraphicFramePr>
          <p:nvPr/>
        </p:nvGraphicFramePr>
        <p:xfrm>
          <a:off x="947252" y="762000"/>
          <a:ext cx="7434748" cy="4480955"/>
        </p:xfrm>
        <a:graphic>
          <a:graphicData uri="http://schemas.openxmlformats.org/presentationml/2006/ole">
            <p:oleObj spid="_x0000_s35842" name="Document" r:id="rId3" imgW="9613900" imgH="4445000" progId="Word.Document.12">
              <p:link updateAutomatic="1"/>
            </p:oleObj>
          </a:graphicData>
        </a:graphic>
      </p:graphicFrame>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228600"/>
            <a:ext cx="7772400" cy="1143000"/>
          </a:xfrm>
        </p:spPr>
        <p:txBody>
          <a:bodyPr>
            <a:noAutofit/>
          </a:bodyPr>
          <a:lstStyle/>
          <a:p>
            <a:r>
              <a:rPr lang="en-GB" dirty="0" smtClean="0"/>
              <a:t/>
            </a:r>
            <a:br>
              <a:rPr lang="en-GB" dirty="0" smtClean="0"/>
            </a:br>
            <a:r>
              <a:rPr lang="en-GB" dirty="0" err="1" smtClean="0"/>
              <a:t>Disgwyliadau</a:t>
            </a:r>
            <a:r>
              <a:rPr lang="en-GB" dirty="0" smtClean="0"/>
              <a:t/>
            </a:r>
            <a:br>
              <a:rPr lang="en-GB" dirty="0" smtClean="0"/>
            </a:br>
            <a:r>
              <a:rPr lang="en-GB" dirty="0" smtClean="0"/>
              <a:t>Expectations</a:t>
            </a:r>
            <a:br>
              <a:rPr lang="en-GB" dirty="0" smtClean="0"/>
            </a:br>
            <a:endParaRPr lang="en-US" dirty="0"/>
          </a:p>
        </p:txBody>
      </p:sp>
      <p:sp>
        <p:nvSpPr>
          <p:cNvPr id="3" name="Content Placeholder 2"/>
          <p:cNvSpPr>
            <a:spLocks noGrp="1"/>
          </p:cNvSpPr>
          <p:nvPr>
            <p:ph sz="half" idx="1"/>
          </p:nvPr>
        </p:nvSpPr>
        <p:spPr>
          <a:xfrm>
            <a:off x="4716016" y="1556792"/>
            <a:ext cx="4254500" cy="4114800"/>
          </a:xfrm>
        </p:spPr>
        <p:txBody>
          <a:bodyPr/>
          <a:lstStyle/>
          <a:p>
            <a:pPr>
              <a:buNone/>
            </a:pPr>
            <a:r>
              <a:rPr lang="en-GB" sz="2400" b="1" dirty="0" smtClean="0"/>
              <a:t>Reflection</a:t>
            </a:r>
            <a:endParaRPr lang="en-US" sz="2400" b="1" dirty="0" smtClean="0"/>
          </a:p>
          <a:p>
            <a:r>
              <a:rPr lang="en-US" sz="2400" dirty="0" smtClean="0"/>
              <a:t>Complete </a:t>
            </a:r>
            <a:r>
              <a:rPr lang="en-US" sz="2400" dirty="0" smtClean="0"/>
              <a:t>1 ARC per day.</a:t>
            </a:r>
            <a:endParaRPr lang="en-US" sz="2400" dirty="0" smtClean="0"/>
          </a:p>
          <a:p>
            <a:r>
              <a:rPr lang="en-US" sz="2400" dirty="0" smtClean="0"/>
              <a:t>Link </a:t>
            </a:r>
            <a:r>
              <a:rPr lang="en-US" sz="2400" dirty="0" smtClean="0"/>
              <a:t>to personal </a:t>
            </a:r>
            <a:r>
              <a:rPr lang="en-US" sz="2400" dirty="0" smtClean="0"/>
              <a:t>targets (plans).</a:t>
            </a:r>
            <a:endParaRPr lang="en-US" sz="2400" dirty="0" smtClean="0"/>
          </a:p>
          <a:p>
            <a:r>
              <a:rPr lang="en-US" sz="2400" dirty="0" smtClean="0"/>
              <a:t>Use these to form the basis of the End of Week Review.</a:t>
            </a:r>
          </a:p>
        </p:txBody>
      </p:sp>
      <p:sp>
        <p:nvSpPr>
          <p:cNvPr id="4" name="Content Placeholder 3"/>
          <p:cNvSpPr>
            <a:spLocks noGrp="1"/>
          </p:cNvSpPr>
          <p:nvPr>
            <p:ph sz="half" idx="2"/>
          </p:nvPr>
        </p:nvSpPr>
        <p:spPr>
          <a:xfrm>
            <a:off x="395536" y="1556792"/>
            <a:ext cx="4100264" cy="4114800"/>
          </a:xfrm>
        </p:spPr>
        <p:txBody>
          <a:bodyPr/>
          <a:lstStyle/>
          <a:p>
            <a:pPr>
              <a:buNone/>
            </a:pPr>
            <a:r>
              <a:rPr lang="en-GB" sz="2400" b="1" dirty="0" err="1" smtClean="0"/>
              <a:t>Adfyfyrio</a:t>
            </a:r>
            <a:endParaRPr lang="en-GB" sz="2400" b="1" dirty="0" smtClean="0"/>
          </a:p>
          <a:p>
            <a:r>
              <a:rPr lang="en-GB" sz="2400" dirty="0" err="1" smtClean="0"/>
              <a:t>Cwblhewch</a:t>
            </a:r>
            <a:r>
              <a:rPr lang="en-GB" sz="2400" dirty="0" smtClean="0"/>
              <a:t> </a:t>
            </a:r>
            <a:r>
              <a:rPr lang="en-GB" sz="2400" dirty="0" smtClean="0"/>
              <a:t>1 </a:t>
            </a:r>
            <a:r>
              <a:rPr lang="en-GB" sz="2400" dirty="0" err="1" smtClean="0"/>
              <a:t>ffurflen</a:t>
            </a:r>
            <a:r>
              <a:rPr lang="en-GB" sz="2400" dirty="0" smtClean="0"/>
              <a:t> BWA </a:t>
            </a:r>
            <a:r>
              <a:rPr lang="en-GB" sz="2400" dirty="0" err="1" smtClean="0"/>
              <a:t>pob</a:t>
            </a:r>
            <a:r>
              <a:rPr lang="en-GB" sz="2400" dirty="0" smtClean="0"/>
              <a:t> </a:t>
            </a:r>
            <a:r>
              <a:rPr lang="en-GB" sz="2400" dirty="0" err="1" smtClean="0"/>
              <a:t>dydd</a:t>
            </a:r>
            <a:r>
              <a:rPr lang="en-GB" sz="2400" dirty="0" smtClean="0"/>
              <a:t>.</a:t>
            </a:r>
            <a:endParaRPr lang="en-GB" sz="2400" dirty="0" smtClean="0"/>
          </a:p>
          <a:p>
            <a:r>
              <a:rPr lang="en-GB" sz="2400" dirty="0" err="1" smtClean="0"/>
              <a:t>Gnewch</a:t>
            </a:r>
            <a:r>
              <a:rPr lang="en-GB" sz="2400" dirty="0" smtClean="0"/>
              <a:t> </a:t>
            </a:r>
            <a:r>
              <a:rPr lang="en-GB" sz="2400" dirty="0" err="1" smtClean="0"/>
              <a:t>linc</a:t>
            </a:r>
            <a:r>
              <a:rPr lang="en-GB" sz="2400" dirty="0" smtClean="0"/>
              <a:t> </a:t>
            </a:r>
            <a:r>
              <a:rPr lang="en-GB" sz="2400" dirty="0" err="1" smtClean="0"/>
              <a:t>i</a:t>
            </a:r>
            <a:r>
              <a:rPr lang="en-GB" sz="2400" dirty="0" smtClean="0"/>
              <a:t> </a:t>
            </a:r>
            <a:r>
              <a:rPr lang="en-GB" sz="2400" dirty="0" err="1" smtClean="0"/>
              <a:t>dargedau</a:t>
            </a:r>
            <a:r>
              <a:rPr lang="en-GB" sz="2400" dirty="0" smtClean="0"/>
              <a:t> </a:t>
            </a:r>
            <a:r>
              <a:rPr lang="en-GB" sz="2400" dirty="0" err="1" smtClean="0"/>
              <a:t>personol</a:t>
            </a:r>
            <a:r>
              <a:rPr lang="en-GB" sz="2400" dirty="0" smtClean="0"/>
              <a:t> (</a:t>
            </a:r>
            <a:r>
              <a:rPr lang="en-GB" sz="2400" dirty="0" err="1" smtClean="0"/>
              <a:t>cynlluniau</a:t>
            </a:r>
            <a:r>
              <a:rPr lang="en-GB" sz="2400" dirty="0" smtClean="0"/>
              <a:t>).</a:t>
            </a:r>
            <a:endParaRPr lang="en-GB" sz="2400" dirty="0" smtClean="0"/>
          </a:p>
          <a:p>
            <a:r>
              <a:rPr lang="en-GB" sz="2400" dirty="0" err="1" smtClean="0"/>
              <a:t>Defnyddiwch</a:t>
            </a:r>
            <a:r>
              <a:rPr lang="en-GB" sz="2400" dirty="0" smtClean="0"/>
              <a:t> </a:t>
            </a:r>
            <a:r>
              <a:rPr lang="en-GB" sz="2400" dirty="0" err="1" smtClean="0"/>
              <a:t>y</a:t>
            </a:r>
            <a:r>
              <a:rPr lang="en-GB" sz="2400" dirty="0" smtClean="0"/>
              <a:t> </a:t>
            </a:r>
            <a:r>
              <a:rPr lang="en-GB" sz="2400" dirty="0" err="1" smtClean="0"/>
              <a:t>rhain</a:t>
            </a:r>
            <a:r>
              <a:rPr lang="en-GB" sz="2400" dirty="0" smtClean="0"/>
              <a:t> </a:t>
            </a:r>
            <a:r>
              <a:rPr lang="en-GB" sz="2400" dirty="0" err="1" smtClean="0"/>
              <a:t>fel</a:t>
            </a:r>
            <a:r>
              <a:rPr lang="en-GB" sz="2400" dirty="0" smtClean="0"/>
              <a:t> sail </a:t>
            </a:r>
            <a:r>
              <a:rPr lang="en-GB" sz="2400" dirty="0" err="1" smtClean="0"/>
              <a:t>i’r</a:t>
            </a:r>
            <a:r>
              <a:rPr lang="en-GB" sz="2400" dirty="0" smtClean="0"/>
              <a:t> </a:t>
            </a:r>
            <a:r>
              <a:rPr lang="en-GB" sz="2400" dirty="0" err="1" smtClean="0"/>
              <a:t>Adolygiad</a:t>
            </a:r>
            <a:r>
              <a:rPr lang="en-GB" sz="2400" dirty="0" smtClean="0"/>
              <a:t> </a:t>
            </a:r>
            <a:r>
              <a:rPr lang="en-GB" sz="2400" dirty="0" err="1" smtClean="0"/>
              <a:t>Diwedd</a:t>
            </a:r>
            <a:r>
              <a:rPr lang="en-GB" sz="2400" dirty="0" smtClean="0"/>
              <a:t> yr </a:t>
            </a:r>
            <a:r>
              <a:rPr lang="en-GB" sz="2400" dirty="0" err="1" smtClean="0"/>
              <a:t>Wythnos</a:t>
            </a:r>
            <a:r>
              <a:rPr lang="en-GB" sz="2400" dirty="0" smtClean="0"/>
              <a:t> </a:t>
            </a:r>
          </a:p>
          <a:p>
            <a:pPr>
              <a:buNone/>
            </a:pP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493509476"/>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aphicFrame>
        <p:nvGraphicFramePr>
          <p:cNvPr id="28674" name="Object 2"/>
          <p:cNvGraphicFramePr>
            <a:graphicFrameLocks noChangeAspect="1"/>
          </p:cNvGraphicFramePr>
          <p:nvPr/>
        </p:nvGraphicFramePr>
        <p:xfrm>
          <a:off x="1828800" y="411170"/>
          <a:ext cx="5562600" cy="5049830"/>
        </p:xfrm>
        <a:graphic>
          <a:graphicData uri="http://schemas.openxmlformats.org/presentationml/2006/ole">
            <p:oleObj spid="_x0000_s28674" name="Document" r:id="rId3" imgW="6477000" imgH="6934200" progId="Word.Document.12">
              <p:link updateAutomatic="1"/>
            </p:oleObj>
          </a:graphicData>
        </a:graphic>
      </p:graphicFrame>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4000" dirty="0" err="1" smtClean="0"/>
              <a:t>Asesiadau</a:t>
            </a:r>
            <a:r>
              <a:rPr lang="en-GB" sz="4000" dirty="0" smtClean="0"/>
              <a:t> </a:t>
            </a:r>
            <a:r>
              <a:rPr lang="en-GB" sz="4000" dirty="0" err="1" smtClean="0"/>
              <a:t>Ffurfiannol</a:t>
            </a:r>
            <a:r>
              <a:rPr lang="en-GB" sz="4000" dirty="0"/>
              <a:t/>
            </a:r>
            <a:br>
              <a:rPr lang="en-GB" sz="4000" dirty="0"/>
            </a:br>
            <a:r>
              <a:rPr lang="en-GB" sz="4000" dirty="0" smtClean="0"/>
              <a:t>Formative Assessments</a:t>
            </a:r>
            <a:endParaRPr lang="en-GB" sz="4000" dirty="0"/>
          </a:p>
        </p:txBody>
      </p:sp>
      <p:sp>
        <p:nvSpPr>
          <p:cNvPr id="3" name="Content Placeholder 2"/>
          <p:cNvSpPr>
            <a:spLocks noGrp="1"/>
          </p:cNvSpPr>
          <p:nvPr>
            <p:ph sz="half" idx="1"/>
          </p:nvPr>
        </p:nvSpPr>
        <p:spPr/>
        <p:txBody>
          <a:bodyPr/>
          <a:lstStyle/>
          <a:p>
            <a:r>
              <a:rPr lang="en-GB" dirty="0" err="1" smtClean="0"/>
              <a:t>Ysgol</a:t>
            </a:r>
            <a:r>
              <a:rPr lang="en-GB" dirty="0" smtClean="0"/>
              <a:t> – 2 </a:t>
            </a:r>
            <a:r>
              <a:rPr lang="en-GB" dirty="0" err="1" smtClean="0"/>
              <a:t>pob</a:t>
            </a:r>
            <a:r>
              <a:rPr lang="en-GB" dirty="0" smtClean="0"/>
              <a:t> </a:t>
            </a:r>
            <a:r>
              <a:rPr lang="en-GB" dirty="0" err="1" smtClean="0"/>
              <a:t>cyfnod</a:t>
            </a:r>
            <a:endParaRPr lang="en-GB" dirty="0" smtClean="0"/>
          </a:p>
          <a:p>
            <a:r>
              <a:rPr lang="en-GB" dirty="0" err="1" smtClean="0"/>
              <a:t>Tiwtor</a:t>
            </a:r>
            <a:r>
              <a:rPr lang="en-GB" dirty="0" smtClean="0"/>
              <a:t> PAP – 1 </a:t>
            </a:r>
            <a:r>
              <a:rPr lang="en-GB" dirty="0" err="1" smtClean="0"/>
              <a:t>pob</a:t>
            </a:r>
            <a:r>
              <a:rPr lang="en-GB" dirty="0"/>
              <a:t> </a:t>
            </a:r>
            <a:r>
              <a:rPr lang="en-GB" dirty="0" err="1" smtClean="0"/>
              <a:t>cyfnod</a:t>
            </a:r>
            <a:endParaRPr lang="en-GB" dirty="0" smtClean="0"/>
          </a:p>
          <a:p>
            <a:r>
              <a:rPr lang="en-GB" dirty="0" err="1" smtClean="0"/>
              <a:t>Cyfamswm</a:t>
            </a:r>
            <a:r>
              <a:rPr lang="en-GB" dirty="0" smtClean="0"/>
              <a:t> = 6</a:t>
            </a:r>
          </a:p>
          <a:p>
            <a:r>
              <a:rPr lang="en-GB" dirty="0" err="1" smtClean="0"/>
              <a:t>Ar</a:t>
            </a:r>
            <a:r>
              <a:rPr lang="en-GB" dirty="0" smtClean="0"/>
              <a:t> </a:t>
            </a:r>
            <a:r>
              <a:rPr lang="en-GB" dirty="0" err="1" smtClean="0"/>
              <a:t>gael</a:t>
            </a:r>
            <a:r>
              <a:rPr lang="en-GB" dirty="0" smtClean="0"/>
              <a:t> </a:t>
            </a:r>
            <a:r>
              <a:rPr lang="en-GB" dirty="0" err="1" smtClean="0"/>
              <a:t>ar</a:t>
            </a:r>
            <a:r>
              <a:rPr lang="en-GB" dirty="0" smtClean="0"/>
              <a:t> </a:t>
            </a:r>
            <a:r>
              <a:rPr lang="en-GB" dirty="0" err="1" smtClean="0"/>
              <a:t>wefan</a:t>
            </a:r>
            <a:r>
              <a:rPr lang="en-GB" dirty="0" smtClean="0"/>
              <a:t> </a:t>
            </a:r>
            <a:r>
              <a:rPr lang="en-GB" dirty="0" smtClean="0"/>
              <a:t>CAADOC</a:t>
            </a:r>
          </a:p>
          <a:p>
            <a:r>
              <a:rPr lang="en-GB" dirty="0" err="1" smtClean="0"/>
              <a:t>swwcte.ac.uk</a:t>
            </a:r>
            <a:r>
              <a:rPr lang="en-GB" dirty="0" smtClean="0"/>
              <a:t> </a:t>
            </a:r>
            <a:endParaRPr lang="en-GB" dirty="0" smtClean="0"/>
          </a:p>
          <a:p>
            <a:pPr>
              <a:buNone/>
            </a:pPr>
            <a:endParaRPr lang="en-GB" dirty="0"/>
          </a:p>
        </p:txBody>
      </p:sp>
      <p:sp>
        <p:nvSpPr>
          <p:cNvPr id="4" name="Content Placeholder 3"/>
          <p:cNvSpPr>
            <a:spLocks noGrp="1"/>
          </p:cNvSpPr>
          <p:nvPr>
            <p:ph sz="half" idx="2"/>
          </p:nvPr>
        </p:nvSpPr>
        <p:spPr/>
        <p:txBody>
          <a:bodyPr/>
          <a:lstStyle/>
          <a:p>
            <a:r>
              <a:rPr lang="en-GB" dirty="0" smtClean="0"/>
              <a:t>School – 2 per phase </a:t>
            </a:r>
          </a:p>
          <a:p>
            <a:r>
              <a:rPr lang="en-GB" dirty="0" smtClean="0"/>
              <a:t>PTE tutor – 1 per phase</a:t>
            </a:r>
          </a:p>
          <a:p>
            <a:r>
              <a:rPr lang="en-GB" dirty="0" smtClean="0"/>
              <a:t>Total = 6</a:t>
            </a:r>
          </a:p>
          <a:p>
            <a:r>
              <a:rPr lang="en-GB" dirty="0" smtClean="0"/>
              <a:t>Available on SWWCTE </a:t>
            </a:r>
            <a:r>
              <a:rPr lang="en-GB" dirty="0" smtClean="0"/>
              <a:t>website</a:t>
            </a:r>
          </a:p>
          <a:p>
            <a:r>
              <a:rPr lang="en-GB" dirty="0" err="1" smtClean="0"/>
              <a:t>swwcte.ac.uk</a:t>
            </a:r>
            <a:r>
              <a:rPr lang="en-GB" dirty="0" smtClean="0"/>
              <a:t> </a:t>
            </a:r>
            <a:endParaRPr lang="en-GB"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816675029"/>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dirty="0" err="1" smtClean="0"/>
              <a:t>Proffil</a:t>
            </a:r>
            <a:r>
              <a:rPr lang="en-US" sz="4000" dirty="0" smtClean="0"/>
              <a:t> </a:t>
            </a:r>
            <a:r>
              <a:rPr lang="en-US" sz="4000" dirty="0" err="1" smtClean="0"/>
              <a:t>Datblygiad</a:t>
            </a:r>
            <a:r>
              <a:rPr lang="en-US" sz="4000" dirty="0" smtClean="0"/>
              <a:t> </a:t>
            </a:r>
            <a:r>
              <a:rPr lang="en-US" sz="4000" dirty="0" err="1" smtClean="0"/>
              <a:t>Proffesiynol</a:t>
            </a:r>
            <a:r>
              <a:rPr lang="en-US" sz="4000" dirty="0" smtClean="0"/>
              <a:t/>
            </a:r>
            <a:br>
              <a:rPr lang="en-US" sz="4000" dirty="0" smtClean="0"/>
            </a:br>
            <a:r>
              <a:rPr lang="en-US" sz="4000" dirty="0" smtClean="0"/>
              <a:t>Professional Development Profile</a:t>
            </a:r>
            <a:endParaRPr lang="en-US" sz="4000" dirty="0"/>
          </a:p>
        </p:txBody>
      </p:sp>
      <p:sp>
        <p:nvSpPr>
          <p:cNvPr id="3" name="Content Placeholder 2"/>
          <p:cNvSpPr>
            <a:spLocks noGrp="1"/>
          </p:cNvSpPr>
          <p:nvPr>
            <p:ph idx="1"/>
          </p:nvPr>
        </p:nvSpPr>
        <p:spPr/>
        <p:txBody>
          <a:bodyPr>
            <a:normAutofit/>
          </a:bodyPr>
          <a:lstStyle/>
          <a:p>
            <a:pPr marL="0" indent="0">
              <a:buNone/>
            </a:pPr>
            <a:endParaRPr lang="en-US" sz="2400" dirty="0" smtClean="0"/>
          </a:p>
          <a:p>
            <a:r>
              <a:rPr lang="en-US" sz="2800" dirty="0" err="1" smtClean="0"/>
              <a:t>Safonau</a:t>
            </a:r>
            <a:r>
              <a:rPr lang="en-US" sz="2800" dirty="0" smtClean="0"/>
              <a:t> SAC/</a:t>
            </a:r>
            <a:r>
              <a:rPr lang="en-US" sz="2800" i="1" dirty="0" smtClean="0"/>
              <a:t>QTS standards</a:t>
            </a:r>
            <a:endParaRPr lang="en-US" sz="2800" dirty="0" smtClean="0"/>
          </a:p>
          <a:p>
            <a:r>
              <a:rPr lang="en-US" sz="2800" dirty="0" err="1" smtClean="0"/>
              <a:t>Tystiolaeth</a:t>
            </a:r>
            <a:r>
              <a:rPr lang="en-US" sz="2800" dirty="0" smtClean="0"/>
              <a:t>/</a:t>
            </a:r>
            <a:r>
              <a:rPr lang="en-US" sz="2800" i="1" dirty="0" smtClean="0"/>
              <a:t>Evidence</a:t>
            </a:r>
            <a:endParaRPr lang="en-US" sz="2800" dirty="0" smtClean="0"/>
          </a:p>
          <a:p>
            <a:r>
              <a:rPr lang="en-US" sz="2800" dirty="0" err="1" smtClean="0"/>
              <a:t>Gwaith</a:t>
            </a:r>
            <a:r>
              <a:rPr lang="en-US" sz="2800" dirty="0" smtClean="0"/>
              <a:t> </a:t>
            </a:r>
            <a:r>
              <a:rPr lang="en-US" sz="2800" dirty="0" err="1" smtClean="0"/>
              <a:t>ysgol</a:t>
            </a:r>
            <a:r>
              <a:rPr lang="en-US" sz="2800" dirty="0" smtClean="0"/>
              <a:t> a </a:t>
            </a:r>
            <a:r>
              <a:rPr lang="en-US" sz="2800" dirty="0" err="1" smtClean="0"/>
              <a:t>phrifysgol-seiliedig/</a:t>
            </a:r>
            <a:r>
              <a:rPr lang="en-US" sz="2800" i="1" dirty="0" err="1" smtClean="0"/>
              <a:t>School</a:t>
            </a:r>
            <a:r>
              <a:rPr lang="en-US" sz="2800" i="1" dirty="0" smtClean="0"/>
              <a:t>- and university-based activities</a:t>
            </a:r>
            <a:endParaRPr lang="en-US" sz="2800" i="1"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4277738780"/>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PreparingForLessonObservation 2016 .pptx</Template>
  <TotalTime>227</TotalTime>
  <Words>1005</Words>
  <Application>Microsoft Macintosh PowerPoint</Application>
  <PresentationFormat>On-screen Show (4:3)</PresentationFormat>
  <Paragraphs>122</Paragraphs>
  <Slides>15</Slides>
  <Notes>4</Notes>
  <HiddenSlides>0</HiddenSlides>
  <MMClips>0</MMClips>
  <ScaleCrop>false</ScaleCrop>
  <HeadingPairs>
    <vt:vector size="6" baseType="variant">
      <vt:variant>
        <vt:lpstr>Design Template</vt:lpstr>
      </vt:variant>
      <vt:variant>
        <vt:i4>1</vt:i4>
      </vt:variant>
      <vt:variant>
        <vt:lpstr>Links</vt:lpstr>
      </vt:variant>
      <vt:variant>
        <vt:i4>2</vt:i4>
      </vt:variant>
      <vt:variant>
        <vt:lpstr>Slide Titles</vt:lpstr>
      </vt:variant>
      <vt:variant>
        <vt:i4>15</vt:i4>
      </vt:variant>
    </vt:vector>
  </HeadingPairs>
  <TitlesOfParts>
    <vt:vector size="18" baseType="lpstr">
      <vt:lpstr>20140311PresentationUWTSDTemplate</vt:lpstr>
      <vt:lpstr>VERBATIM HD:CatharineBleasdale:VERBATIM HD:PTEStudentDocumentsPack1617:BA2PTE(1617)EnglishPack:1.Evaluation&amp;Assessment:C4EndofWeekReviewForm(2014).doc!OLE_LINK1</vt:lpstr>
      <vt:lpstr>!OLE_LINK2</vt:lpstr>
      <vt:lpstr>PAP1  PTE1</vt:lpstr>
      <vt:lpstr>Dyddiadau/Dates</vt:lpstr>
      <vt:lpstr>Dydd Gwener/Friday 10.11.17</vt:lpstr>
      <vt:lpstr>Cynnwys y Ffeil File Contents</vt:lpstr>
      <vt:lpstr>Tasgau Gweinyddol Administrative Tasks</vt:lpstr>
      <vt:lpstr>Cynllun Gweithredu Action Plan</vt:lpstr>
      <vt:lpstr>Llwyth Gwaith Workload</vt:lpstr>
      <vt:lpstr>Disgwyliadau Expectations</vt:lpstr>
      <vt:lpstr>Disgwyliadau Expectations</vt:lpstr>
      <vt:lpstr>Cofnod Tracio * Tracking Record</vt:lpstr>
      <vt:lpstr>Slide 11</vt:lpstr>
      <vt:lpstr> Disgwyliadau Expectations </vt:lpstr>
      <vt:lpstr>Slide 13</vt:lpstr>
      <vt:lpstr>Asesiadau Ffurfiannol Formative Assessments</vt:lpstr>
      <vt:lpstr>Proffil Datblygiad Proffesiynol Professional Development Profile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PAP1 Rhan 2 PTE1 Part 2</dc:title>
  <dc:creator>Bleasdale</dc:creator>
  <cp:lastModifiedBy>swwcte23</cp:lastModifiedBy>
  <cp:revision>17</cp:revision>
  <dcterms:created xsi:type="dcterms:W3CDTF">2017-10-23T18:07:59Z</dcterms:created>
  <dcterms:modified xsi:type="dcterms:W3CDTF">2017-10-23T18:51:25Z</dcterms:modified>
</cp:coreProperties>
</file>