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7" r:id="rId2"/>
    <p:sldId id="256" r:id="rId3"/>
    <p:sldId id="258" r:id="rId4"/>
    <p:sldId id="260" r:id="rId5"/>
    <p:sldId id="262" r:id="rId6"/>
    <p:sldId id="263" r:id="rId7"/>
    <p:sldId id="264" r:id="rId8"/>
    <p:sldId id="279" r:id="rId9"/>
    <p:sldId id="271" r:id="rId10"/>
    <p:sldId id="273" r:id="rId11"/>
    <p:sldId id="274" r:id="rId12"/>
    <p:sldId id="275" r:id="rId13"/>
    <p:sldId id="276" r:id="rId14"/>
    <p:sldId id="278" r:id="rId15"/>
    <p:sldId id="28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660"/>
  </p:normalViewPr>
  <p:slideViewPr>
    <p:cSldViewPr snapToGrid="0">
      <p:cViewPr varScale="1">
        <p:scale>
          <a:sx n="82" d="100"/>
          <a:sy n="82" d="100"/>
        </p:scale>
        <p:origin x="691" y="72"/>
      </p:cViewPr>
      <p:guideLst/>
    </p:cSldViewPr>
  </p:slideViewPr>
  <p:notesTextViewPr>
    <p:cViewPr>
      <p:scale>
        <a:sx n="1" d="1"/>
        <a:sy n="1" d="1"/>
      </p:scale>
      <p:origin x="0" y="0"/>
    </p:cViewPr>
  </p:notesTextViewPr>
  <p:sorterViewPr>
    <p:cViewPr>
      <p:scale>
        <a:sx n="100" d="100"/>
        <a:sy n="100" d="100"/>
      </p:scale>
      <p:origin x="0" y="-2035"/>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image" Target="../media/image4.svg"/></Relationships>
</file>

<file path=ppt/diagrams/_rels/data2.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4.svg"/><Relationship Id="rId1" Type="http://schemas.openxmlformats.org/officeDocument/2006/relationships/image" Target="../media/image5.sv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image" Target="../media/image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4.svg"/><Relationship Id="rId1" Type="http://schemas.openxmlformats.org/officeDocument/2006/relationships/image" Target="../media/image5.sv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0D9FA94-223D-4AE6-919B-AD4D4D58EE0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6AC0B081-84C6-4CBB-A685-0FAA76477F3D}">
      <dgm:prSet custT="1"/>
      <dgm:spPr/>
      <dgm:t>
        <a:bodyPr/>
        <a:lstStyle/>
        <a:p>
          <a:pPr>
            <a:lnSpc>
              <a:spcPct val="100000"/>
            </a:lnSpc>
          </a:pPr>
          <a:r>
            <a:rPr lang="en-US" sz="1400" dirty="0">
              <a:latin typeface="Arial" panose="020B0604020202020204" pitchFamily="34" charset="0"/>
              <a:cs typeface="Arial" panose="020B0604020202020204" pitchFamily="34" charset="0"/>
            </a:rPr>
            <a:t>The pancreas sits behind the stomach and contains clusters of endocrine cells called the Islets of Langerhans, which include beta cells that produce insulin and alpha cells that produce glucagon (Health Education England, 2017). </a:t>
          </a:r>
        </a:p>
      </dgm:t>
    </dgm:pt>
    <dgm:pt modelId="{25D972A2-3E21-4DCA-B342-E7EEAB60A9EA}" type="parTrans" cxnId="{0395CEB4-77CC-4566-862E-A94FAAEC5C0F}">
      <dgm:prSet/>
      <dgm:spPr/>
      <dgm:t>
        <a:bodyPr/>
        <a:lstStyle/>
        <a:p>
          <a:endParaRPr lang="en-US"/>
        </a:p>
      </dgm:t>
    </dgm:pt>
    <dgm:pt modelId="{D8D41AA1-E349-4CD7-B66D-41A4C307EF64}" type="sibTrans" cxnId="{0395CEB4-77CC-4566-862E-A94FAAEC5C0F}">
      <dgm:prSet/>
      <dgm:spPr/>
      <dgm:t>
        <a:bodyPr/>
        <a:lstStyle/>
        <a:p>
          <a:endParaRPr lang="en-US"/>
        </a:p>
      </dgm:t>
    </dgm:pt>
    <dgm:pt modelId="{16CEDD06-85F9-472A-BA0E-BF5D7F5BA6C1}">
      <dgm:prSet custT="1"/>
      <dgm:spPr/>
      <dgm:t>
        <a:bodyPr/>
        <a:lstStyle/>
        <a:p>
          <a:pPr>
            <a:lnSpc>
              <a:spcPct val="100000"/>
            </a:lnSpc>
          </a:pPr>
          <a:r>
            <a:rPr lang="en-US" sz="1600" dirty="0">
              <a:latin typeface="Arial" panose="020B0604020202020204" pitchFamily="34" charset="0"/>
              <a:cs typeface="Arial" panose="020B0604020202020204" pitchFamily="34" charset="0"/>
            </a:rPr>
            <a:t>These two hormones work together to regulate blood glucose levels through a negative feedback mechanism. Insulin lowers blood glucose by enabling cells to absorb glucose, while glucagon raises blood glucose by stimulating the liver to release stored glucose. This hormonal balance keeps glucose within a safe range to support normal body functioning (British Dietetic Association, 2023).</a:t>
          </a:r>
        </a:p>
      </dgm:t>
    </dgm:pt>
    <dgm:pt modelId="{31FDFA5E-2F1E-4642-80D3-D8501A47C7C5}" type="parTrans" cxnId="{1FC76BC5-329F-445F-90D6-32D716E845E8}">
      <dgm:prSet/>
      <dgm:spPr/>
      <dgm:t>
        <a:bodyPr/>
        <a:lstStyle/>
        <a:p>
          <a:endParaRPr lang="en-US"/>
        </a:p>
      </dgm:t>
    </dgm:pt>
    <dgm:pt modelId="{572FF513-0F1C-48E9-8302-667D8F2DA1FB}" type="sibTrans" cxnId="{1FC76BC5-329F-445F-90D6-32D716E845E8}">
      <dgm:prSet/>
      <dgm:spPr/>
      <dgm:t>
        <a:bodyPr/>
        <a:lstStyle/>
        <a:p>
          <a:endParaRPr lang="en-US"/>
        </a:p>
      </dgm:t>
    </dgm:pt>
    <dgm:pt modelId="{89BEBDDD-C6C5-41ED-8A2E-5AD7552C5E72}" type="pres">
      <dgm:prSet presAssocID="{D0D9FA94-223D-4AE6-919B-AD4D4D58EE02}" presName="root" presStyleCnt="0">
        <dgm:presLayoutVars>
          <dgm:dir/>
          <dgm:resizeHandles val="exact"/>
        </dgm:presLayoutVars>
      </dgm:prSet>
      <dgm:spPr/>
    </dgm:pt>
    <dgm:pt modelId="{8286F3BE-BB58-46B2-B52A-4359191A63E5}" type="pres">
      <dgm:prSet presAssocID="{6AC0B081-84C6-4CBB-A685-0FAA76477F3D}" presName="compNode" presStyleCnt="0"/>
      <dgm:spPr/>
    </dgm:pt>
    <dgm:pt modelId="{611D0976-EFEC-4188-9C31-890B3ADF818B}" type="pres">
      <dgm:prSet presAssocID="{6AC0B081-84C6-4CBB-A685-0FAA76477F3D}" presName="bgRect" presStyleLbl="bgShp" presStyleIdx="0" presStyleCnt="2"/>
      <dgm:spPr/>
    </dgm:pt>
    <dgm:pt modelId="{7B225045-0502-4EB3-AEBB-8FF3EF31F212}" type="pres">
      <dgm:prSet presAssocID="{6AC0B081-84C6-4CBB-A685-0FAA76477F3D}"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Kidney"/>
        </a:ext>
      </dgm:extLst>
    </dgm:pt>
    <dgm:pt modelId="{E67DDC31-F924-4D44-9C07-821F9D9AA2BB}" type="pres">
      <dgm:prSet presAssocID="{6AC0B081-84C6-4CBB-A685-0FAA76477F3D}" presName="spaceRect" presStyleCnt="0"/>
      <dgm:spPr/>
    </dgm:pt>
    <dgm:pt modelId="{5CF7AF13-9492-438A-A358-E6CAEAC6A2CC}" type="pres">
      <dgm:prSet presAssocID="{6AC0B081-84C6-4CBB-A685-0FAA76477F3D}" presName="parTx" presStyleLbl="revTx" presStyleIdx="0" presStyleCnt="2">
        <dgm:presLayoutVars>
          <dgm:chMax val="0"/>
          <dgm:chPref val="0"/>
        </dgm:presLayoutVars>
      </dgm:prSet>
      <dgm:spPr/>
    </dgm:pt>
    <dgm:pt modelId="{82375CDA-12B5-4634-B18D-23E696DFBB70}" type="pres">
      <dgm:prSet presAssocID="{D8D41AA1-E349-4CD7-B66D-41A4C307EF64}" presName="sibTrans" presStyleCnt="0"/>
      <dgm:spPr/>
    </dgm:pt>
    <dgm:pt modelId="{4F508994-5F18-46DE-BF0F-456ABD0F7B9E}" type="pres">
      <dgm:prSet presAssocID="{16CEDD06-85F9-472A-BA0E-BF5D7F5BA6C1}" presName="compNode" presStyleCnt="0"/>
      <dgm:spPr/>
    </dgm:pt>
    <dgm:pt modelId="{3146DA4B-622E-4B98-A1F0-27CD4490197E}" type="pres">
      <dgm:prSet presAssocID="{16CEDD06-85F9-472A-BA0E-BF5D7F5BA6C1}" presName="bgRect" presStyleLbl="bgShp" presStyleIdx="1" presStyleCnt="2"/>
      <dgm:spPr/>
    </dgm:pt>
    <dgm:pt modelId="{A0E425D1-7AFA-4046-9F3F-64EC73B30C1F}" type="pres">
      <dgm:prSet presAssocID="{16CEDD06-85F9-472A-BA0E-BF5D7F5BA6C1}"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Needle"/>
        </a:ext>
      </dgm:extLst>
    </dgm:pt>
    <dgm:pt modelId="{78E91DDD-ADC6-44C5-8961-968735FD78E2}" type="pres">
      <dgm:prSet presAssocID="{16CEDD06-85F9-472A-BA0E-BF5D7F5BA6C1}" presName="spaceRect" presStyleCnt="0"/>
      <dgm:spPr/>
    </dgm:pt>
    <dgm:pt modelId="{2E78D1CC-E2C2-4D7F-9D4B-2A8D997FAF80}" type="pres">
      <dgm:prSet presAssocID="{16CEDD06-85F9-472A-BA0E-BF5D7F5BA6C1}" presName="parTx" presStyleLbl="revTx" presStyleIdx="1" presStyleCnt="2">
        <dgm:presLayoutVars>
          <dgm:chMax val="0"/>
          <dgm:chPref val="0"/>
        </dgm:presLayoutVars>
      </dgm:prSet>
      <dgm:spPr/>
    </dgm:pt>
  </dgm:ptLst>
  <dgm:cxnLst>
    <dgm:cxn modelId="{692F6D64-5DEC-49D0-8D98-AA46F355B03C}" type="presOf" srcId="{6AC0B081-84C6-4CBB-A685-0FAA76477F3D}" destId="{5CF7AF13-9492-438A-A358-E6CAEAC6A2CC}" srcOrd="0" destOrd="0" presId="urn:microsoft.com/office/officeart/2018/2/layout/IconVerticalSolidList"/>
    <dgm:cxn modelId="{EA326745-D283-497B-9718-591EF8566F0A}" type="presOf" srcId="{16CEDD06-85F9-472A-BA0E-BF5D7F5BA6C1}" destId="{2E78D1CC-E2C2-4D7F-9D4B-2A8D997FAF80}" srcOrd="0" destOrd="0" presId="urn:microsoft.com/office/officeart/2018/2/layout/IconVerticalSolidList"/>
    <dgm:cxn modelId="{FCA30C75-0B57-4656-BCF2-25CB3EA27394}" type="presOf" srcId="{D0D9FA94-223D-4AE6-919B-AD4D4D58EE02}" destId="{89BEBDDD-C6C5-41ED-8A2E-5AD7552C5E72}" srcOrd="0" destOrd="0" presId="urn:microsoft.com/office/officeart/2018/2/layout/IconVerticalSolidList"/>
    <dgm:cxn modelId="{0395CEB4-77CC-4566-862E-A94FAAEC5C0F}" srcId="{D0D9FA94-223D-4AE6-919B-AD4D4D58EE02}" destId="{6AC0B081-84C6-4CBB-A685-0FAA76477F3D}" srcOrd="0" destOrd="0" parTransId="{25D972A2-3E21-4DCA-B342-E7EEAB60A9EA}" sibTransId="{D8D41AA1-E349-4CD7-B66D-41A4C307EF64}"/>
    <dgm:cxn modelId="{1FC76BC5-329F-445F-90D6-32D716E845E8}" srcId="{D0D9FA94-223D-4AE6-919B-AD4D4D58EE02}" destId="{16CEDD06-85F9-472A-BA0E-BF5D7F5BA6C1}" srcOrd="1" destOrd="0" parTransId="{31FDFA5E-2F1E-4642-80D3-D8501A47C7C5}" sibTransId="{572FF513-0F1C-48E9-8302-667D8F2DA1FB}"/>
    <dgm:cxn modelId="{914CC4C7-C9FA-4B86-8133-9E46713B8B5A}" type="presParOf" srcId="{89BEBDDD-C6C5-41ED-8A2E-5AD7552C5E72}" destId="{8286F3BE-BB58-46B2-B52A-4359191A63E5}" srcOrd="0" destOrd="0" presId="urn:microsoft.com/office/officeart/2018/2/layout/IconVerticalSolidList"/>
    <dgm:cxn modelId="{2CF34C91-95A3-4FBB-BD57-870CAF9591CD}" type="presParOf" srcId="{8286F3BE-BB58-46B2-B52A-4359191A63E5}" destId="{611D0976-EFEC-4188-9C31-890B3ADF818B}" srcOrd="0" destOrd="0" presId="urn:microsoft.com/office/officeart/2018/2/layout/IconVerticalSolidList"/>
    <dgm:cxn modelId="{43063260-E824-420D-8D44-332BC2AF99FE}" type="presParOf" srcId="{8286F3BE-BB58-46B2-B52A-4359191A63E5}" destId="{7B225045-0502-4EB3-AEBB-8FF3EF31F212}" srcOrd="1" destOrd="0" presId="urn:microsoft.com/office/officeart/2018/2/layout/IconVerticalSolidList"/>
    <dgm:cxn modelId="{1F8981D4-05F5-4E24-B1B4-FF0603448D72}" type="presParOf" srcId="{8286F3BE-BB58-46B2-B52A-4359191A63E5}" destId="{E67DDC31-F924-4D44-9C07-821F9D9AA2BB}" srcOrd="2" destOrd="0" presId="urn:microsoft.com/office/officeart/2018/2/layout/IconVerticalSolidList"/>
    <dgm:cxn modelId="{6EBF980E-6377-4BF3-8094-416F0B201445}" type="presParOf" srcId="{8286F3BE-BB58-46B2-B52A-4359191A63E5}" destId="{5CF7AF13-9492-438A-A358-E6CAEAC6A2CC}" srcOrd="3" destOrd="0" presId="urn:microsoft.com/office/officeart/2018/2/layout/IconVerticalSolidList"/>
    <dgm:cxn modelId="{DA3C46F4-2298-447A-A811-813AA61CD4A8}" type="presParOf" srcId="{89BEBDDD-C6C5-41ED-8A2E-5AD7552C5E72}" destId="{82375CDA-12B5-4634-B18D-23E696DFBB70}" srcOrd="1" destOrd="0" presId="urn:microsoft.com/office/officeart/2018/2/layout/IconVerticalSolidList"/>
    <dgm:cxn modelId="{712AC2A7-DF0A-4A65-89BE-8E9BB6385BD4}" type="presParOf" srcId="{89BEBDDD-C6C5-41ED-8A2E-5AD7552C5E72}" destId="{4F508994-5F18-46DE-BF0F-456ABD0F7B9E}" srcOrd="2" destOrd="0" presId="urn:microsoft.com/office/officeart/2018/2/layout/IconVerticalSolidList"/>
    <dgm:cxn modelId="{2765451D-10B1-4458-8987-C392A0CB8CFC}" type="presParOf" srcId="{4F508994-5F18-46DE-BF0F-456ABD0F7B9E}" destId="{3146DA4B-622E-4B98-A1F0-27CD4490197E}" srcOrd="0" destOrd="0" presId="urn:microsoft.com/office/officeart/2018/2/layout/IconVerticalSolidList"/>
    <dgm:cxn modelId="{3CBAD771-D2B4-44C3-922F-FAED19EEE5A9}" type="presParOf" srcId="{4F508994-5F18-46DE-BF0F-456ABD0F7B9E}" destId="{A0E425D1-7AFA-4046-9F3F-64EC73B30C1F}" srcOrd="1" destOrd="0" presId="urn:microsoft.com/office/officeart/2018/2/layout/IconVerticalSolidList"/>
    <dgm:cxn modelId="{4001AA94-7E12-46F8-8177-5D866A8827FE}" type="presParOf" srcId="{4F508994-5F18-46DE-BF0F-456ABD0F7B9E}" destId="{78E91DDD-ADC6-44C5-8961-968735FD78E2}" srcOrd="2" destOrd="0" presId="urn:microsoft.com/office/officeart/2018/2/layout/IconVerticalSolidList"/>
    <dgm:cxn modelId="{9FF219A3-8EFF-4917-9B4A-2356F4553F37}" type="presParOf" srcId="{4F508994-5F18-46DE-BF0F-456ABD0F7B9E}" destId="{2E78D1CC-E2C2-4D7F-9D4B-2A8D997FAF80}"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8815ECD-014E-477D-9B8E-7D49E6CEA74F}"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31B4DE4-5C76-4009-9AF2-E1F412AE585D}">
      <dgm:prSet/>
      <dgm:spPr/>
      <dgm:t>
        <a:bodyPr/>
        <a:lstStyle/>
        <a:p>
          <a:pPr>
            <a:lnSpc>
              <a:spcPct val="100000"/>
            </a:lnSpc>
          </a:pPr>
          <a:r>
            <a:rPr lang="en-US" dirty="0">
              <a:latin typeface="Arial" panose="020B0604020202020204" pitchFamily="34" charset="0"/>
              <a:cs typeface="Arial" panose="020B0604020202020204" pitchFamily="34" charset="0"/>
            </a:rPr>
            <a:t>Insulin resistance develops when cells no longer respond effectively to insulin (NICE, 2022).</a:t>
          </a:r>
        </a:p>
      </dgm:t>
    </dgm:pt>
    <dgm:pt modelId="{20DBDEB3-5326-4FC7-B7FA-B0D4CA128C12}" type="parTrans" cxnId="{D38690B5-9D38-4E6C-BB41-8708B02780B6}">
      <dgm:prSet/>
      <dgm:spPr/>
      <dgm:t>
        <a:bodyPr/>
        <a:lstStyle/>
        <a:p>
          <a:endParaRPr lang="en-US"/>
        </a:p>
      </dgm:t>
    </dgm:pt>
    <dgm:pt modelId="{6A4415DF-0ACD-49AF-951B-92363BFC97AA}" type="sibTrans" cxnId="{D38690B5-9D38-4E6C-BB41-8708B02780B6}">
      <dgm:prSet/>
      <dgm:spPr/>
      <dgm:t>
        <a:bodyPr/>
        <a:lstStyle/>
        <a:p>
          <a:endParaRPr lang="en-US"/>
        </a:p>
      </dgm:t>
    </dgm:pt>
    <dgm:pt modelId="{26F7704D-9DA2-49F9-9C8A-E873BBFA05E3}">
      <dgm:prSet/>
      <dgm:spPr/>
      <dgm:t>
        <a:bodyPr/>
        <a:lstStyle/>
        <a:p>
          <a:pPr>
            <a:lnSpc>
              <a:spcPct val="100000"/>
            </a:lnSpc>
          </a:pPr>
          <a:r>
            <a:rPr lang="en-US" dirty="0">
              <a:latin typeface="Arial" panose="020B0604020202020204" pitchFamily="34" charset="0"/>
              <a:cs typeface="Arial" panose="020B0604020202020204" pitchFamily="34" charset="0"/>
            </a:rPr>
            <a:t>Beta‑cell exhaustion occurs as the pancreas struggles to produce enough insulin over time (Diabetes UK, 2024).</a:t>
          </a:r>
        </a:p>
      </dgm:t>
    </dgm:pt>
    <dgm:pt modelId="{44363148-4C66-457B-9450-CA8EB129DA32}" type="parTrans" cxnId="{2BEB13EF-136E-46C0-80FF-A081FCFAACB0}">
      <dgm:prSet/>
      <dgm:spPr/>
      <dgm:t>
        <a:bodyPr/>
        <a:lstStyle/>
        <a:p>
          <a:endParaRPr lang="en-US"/>
        </a:p>
      </dgm:t>
    </dgm:pt>
    <dgm:pt modelId="{7DB52A02-2DFF-43D0-B8A2-E0B6E5AF7DCF}" type="sibTrans" cxnId="{2BEB13EF-136E-46C0-80FF-A081FCFAACB0}">
      <dgm:prSet/>
      <dgm:spPr/>
      <dgm:t>
        <a:bodyPr/>
        <a:lstStyle/>
        <a:p>
          <a:endParaRPr lang="en-US"/>
        </a:p>
      </dgm:t>
    </dgm:pt>
    <dgm:pt modelId="{4FEC3630-0511-4702-AB4E-B7DBAA9C340C}">
      <dgm:prSet/>
      <dgm:spPr/>
      <dgm:t>
        <a:bodyPr/>
        <a:lstStyle/>
        <a:p>
          <a:pPr>
            <a:lnSpc>
              <a:spcPct val="100000"/>
            </a:lnSpc>
          </a:pPr>
          <a:r>
            <a:rPr lang="en-US" dirty="0">
              <a:latin typeface="Arial" panose="020B0604020202020204" pitchFamily="34" charset="0"/>
              <a:cs typeface="Arial" panose="020B0604020202020204" pitchFamily="34" charset="0"/>
            </a:rPr>
            <a:t>Impaired glucose uptake leads to persistent </a:t>
          </a:r>
          <a:r>
            <a:rPr lang="en-US" dirty="0" err="1">
              <a:latin typeface="Arial" panose="020B0604020202020204" pitchFamily="34" charset="0"/>
              <a:cs typeface="Arial" panose="020B0604020202020204" pitchFamily="34" charset="0"/>
            </a:rPr>
            <a:t>hyperglycaemia</a:t>
          </a:r>
          <a:r>
            <a:rPr lang="en-US" dirty="0">
              <a:latin typeface="Arial" panose="020B0604020202020204" pitchFamily="34" charset="0"/>
              <a:cs typeface="Arial" panose="020B0604020202020204" pitchFamily="34" charset="0"/>
            </a:rPr>
            <a:t> and poor metabolic control (British Dietetic Association, 2023).</a:t>
          </a:r>
        </a:p>
      </dgm:t>
    </dgm:pt>
    <dgm:pt modelId="{A3E10051-B702-4576-84EA-7DFF436D71E9}" type="parTrans" cxnId="{C59E685F-2986-4E28-AA38-F8907B7C0F77}">
      <dgm:prSet/>
      <dgm:spPr/>
      <dgm:t>
        <a:bodyPr/>
        <a:lstStyle/>
        <a:p>
          <a:endParaRPr lang="en-US"/>
        </a:p>
      </dgm:t>
    </dgm:pt>
    <dgm:pt modelId="{F5DAC783-2991-4093-A803-99535EBAA079}" type="sibTrans" cxnId="{C59E685F-2986-4E28-AA38-F8907B7C0F77}">
      <dgm:prSet/>
      <dgm:spPr/>
      <dgm:t>
        <a:bodyPr/>
        <a:lstStyle/>
        <a:p>
          <a:endParaRPr lang="en-US"/>
        </a:p>
      </dgm:t>
    </dgm:pt>
    <dgm:pt modelId="{9A5FC21C-6C03-4A9F-ADAF-D4976E7BAB02}">
      <dgm:prSet/>
      <dgm:spPr/>
      <dgm:t>
        <a:bodyPr/>
        <a:lstStyle/>
        <a:p>
          <a:pPr>
            <a:lnSpc>
              <a:spcPct val="100000"/>
            </a:lnSpc>
          </a:pPr>
          <a:r>
            <a:rPr lang="en-US" dirty="0">
              <a:latin typeface="Arial" panose="020B0604020202020204" pitchFamily="34" charset="0"/>
              <a:cs typeface="Arial" panose="020B0604020202020204" pitchFamily="34" charset="0"/>
            </a:rPr>
            <a:t>This breakdown in glucose regulation prevents the endocrine system from maintaining homeostasis (Health Education England, 2017).</a:t>
          </a:r>
        </a:p>
      </dgm:t>
    </dgm:pt>
    <dgm:pt modelId="{140DB3CA-5754-48F6-8383-386BD6676D13}" type="parTrans" cxnId="{A6ECE14B-5931-43AB-BF7A-ADE256EB88DA}">
      <dgm:prSet/>
      <dgm:spPr/>
      <dgm:t>
        <a:bodyPr/>
        <a:lstStyle/>
        <a:p>
          <a:endParaRPr lang="en-US"/>
        </a:p>
      </dgm:t>
    </dgm:pt>
    <dgm:pt modelId="{1198916B-D0FA-4CB5-AB96-7B87CA242272}" type="sibTrans" cxnId="{A6ECE14B-5931-43AB-BF7A-ADE256EB88DA}">
      <dgm:prSet/>
      <dgm:spPr/>
      <dgm:t>
        <a:bodyPr/>
        <a:lstStyle/>
        <a:p>
          <a:endParaRPr lang="en-US"/>
        </a:p>
      </dgm:t>
    </dgm:pt>
    <dgm:pt modelId="{9B0BF35A-3088-4C06-8E81-ADA8B1ABACCE}" type="pres">
      <dgm:prSet presAssocID="{C8815ECD-014E-477D-9B8E-7D49E6CEA74F}" presName="root" presStyleCnt="0">
        <dgm:presLayoutVars>
          <dgm:dir/>
          <dgm:resizeHandles val="exact"/>
        </dgm:presLayoutVars>
      </dgm:prSet>
      <dgm:spPr/>
    </dgm:pt>
    <dgm:pt modelId="{B8EB0211-057E-47EC-883E-6B656AED58FC}" type="pres">
      <dgm:prSet presAssocID="{431B4DE4-5C76-4009-9AF2-E1F412AE585D}" presName="compNode" presStyleCnt="0"/>
      <dgm:spPr/>
    </dgm:pt>
    <dgm:pt modelId="{6261685E-FAA6-4373-84AB-E288D1D868BC}" type="pres">
      <dgm:prSet presAssocID="{431B4DE4-5C76-4009-9AF2-E1F412AE585D}" presName="bgRect" presStyleLbl="bgShp" presStyleIdx="0" presStyleCnt="4"/>
      <dgm:spPr/>
    </dgm:pt>
    <dgm:pt modelId="{4EA56908-9CFA-4A18-9478-360628A6AECA}" type="pres">
      <dgm:prSet presAssocID="{431B4DE4-5C76-4009-9AF2-E1F412AE585D}"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Needle"/>
        </a:ext>
      </dgm:extLst>
    </dgm:pt>
    <dgm:pt modelId="{F5971CAE-F6D0-441F-874C-146649B91915}" type="pres">
      <dgm:prSet presAssocID="{431B4DE4-5C76-4009-9AF2-E1F412AE585D}" presName="spaceRect" presStyleCnt="0"/>
      <dgm:spPr/>
    </dgm:pt>
    <dgm:pt modelId="{16EE6AF2-F10A-4FD2-A532-54BD9B88308D}" type="pres">
      <dgm:prSet presAssocID="{431B4DE4-5C76-4009-9AF2-E1F412AE585D}" presName="parTx" presStyleLbl="revTx" presStyleIdx="0" presStyleCnt="4">
        <dgm:presLayoutVars>
          <dgm:chMax val="0"/>
          <dgm:chPref val="0"/>
        </dgm:presLayoutVars>
      </dgm:prSet>
      <dgm:spPr/>
    </dgm:pt>
    <dgm:pt modelId="{63C21947-A343-4501-B66F-9384800188B2}" type="pres">
      <dgm:prSet presAssocID="{6A4415DF-0ACD-49AF-951B-92363BFC97AA}" presName="sibTrans" presStyleCnt="0"/>
      <dgm:spPr/>
    </dgm:pt>
    <dgm:pt modelId="{D1F48CB9-40D7-46FD-AF15-C12C1D641311}" type="pres">
      <dgm:prSet presAssocID="{26F7704D-9DA2-49F9-9C8A-E873BBFA05E3}" presName="compNode" presStyleCnt="0"/>
      <dgm:spPr/>
    </dgm:pt>
    <dgm:pt modelId="{C7EF9199-EC40-41A0-9BA2-C936B24E1F3B}" type="pres">
      <dgm:prSet presAssocID="{26F7704D-9DA2-49F9-9C8A-E873BBFA05E3}" presName="bgRect" presStyleLbl="bgShp" presStyleIdx="1" presStyleCnt="4"/>
      <dgm:spPr/>
    </dgm:pt>
    <dgm:pt modelId="{A901B6FE-59E4-44A9-B0D7-A2FCE5713BD1}" type="pres">
      <dgm:prSet presAssocID="{26F7704D-9DA2-49F9-9C8A-E873BBFA05E3}"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Kidney"/>
        </a:ext>
      </dgm:extLst>
    </dgm:pt>
    <dgm:pt modelId="{70F68CC7-2F15-4692-A287-FE04FEF0333D}" type="pres">
      <dgm:prSet presAssocID="{26F7704D-9DA2-49F9-9C8A-E873BBFA05E3}" presName="spaceRect" presStyleCnt="0"/>
      <dgm:spPr/>
    </dgm:pt>
    <dgm:pt modelId="{307224BA-4783-4B6E-BB76-A2A80568DF05}" type="pres">
      <dgm:prSet presAssocID="{26F7704D-9DA2-49F9-9C8A-E873BBFA05E3}" presName="parTx" presStyleLbl="revTx" presStyleIdx="1" presStyleCnt="4">
        <dgm:presLayoutVars>
          <dgm:chMax val="0"/>
          <dgm:chPref val="0"/>
        </dgm:presLayoutVars>
      </dgm:prSet>
      <dgm:spPr/>
    </dgm:pt>
    <dgm:pt modelId="{5FBF0F14-25DA-4B14-ACE2-F20944BB327E}" type="pres">
      <dgm:prSet presAssocID="{7DB52A02-2DFF-43D0-B8A2-E0B6E5AF7DCF}" presName="sibTrans" presStyleCnt="0"/>
      <dgm:spPr/>
    </dgm:pt>
    <dgm:pt modelId="{C394AE1B-74D6-4785-8B02-D1C684BB185D}" type="pres">
      <dgm:prSet presAssocID="{4FEC3630-0511-4702-AB4E-B7DBAA9C340C}" presName="compNode" presStyleCnt="0"/>
      <dgm:spPr/>
    </dgm:pt>
    <dgm:pt modelId="{49A5598E-D4DB-4484-9927-6C200583A04B}" type="pres">
      <dgm:prSet presAssocID="{4FEC3630-0511-4702-AB4E-B7DBAA9C340C}" presName="bgRect" presStyleLbl="bgShp" presStyleIdx="2" presStyleCnt="4"/>
      <dgm:spPr/>
    </dgm:pt>
    <dgm:pt modelId="{B9A8DDB7-6C71-428F-B5CD-4F904D220D90}" type="pres">
      <dgm:prSet presAssocID="{4FEC3630-0511-4702-AB4E-B7DBAA9C340C}"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Heart Organ"/>
        </a:ext>
      </dgm:extLst>
    </dgm:pt>
    <dgm:pt modelId="{2254C31D-7436-4DF8-8338-AC455201C68C}" type="pres">
      <dgm:prSet presAssocID="{4FEC3630-0511-4702-AB4E-B7DBAA9C340C}" presName="spaceRect" presStyleCnt="0"/>
      <dgm:spPr/>
    </dgm:pt>
    <dgm:pt modelId="{7506AEB4-309A-4371-8E9D-294B51B0AEE4}" type="pres">
      <dgm:prSet presAssocID="{4FEC3630-0511-4702-AB4E-B7DBAA9C340C}" presName="parTx" presStyleLbl="revTx" presStyleIdx="2" presStyleCnt="4">
        <dgm:presLayoutVars>
          <dgm:chMax val="0"/>
          <dgm:chPref val="0"/>
        </dgm:presLayoutVars>
      </dgm:prSet>
      <dgm:spPr/>
    </dgm:pt>
    <dgm:pt modelId="{6AD1C294-CD43-4BE9-ACD6-FB0BC7F41322}" type="pres">
      <dgm:prSet presAssocID="{F5DAC783-2991-4093-A803-99535EBAA079}" presName="sibTrans" presStyleCnt="0"/>
      <dgm:spPr/>
    </dgm:pt>
    <dgm:pt modelId="{1BDF6D5A-991C-4420-A3DB-9DB7D7434B26}" type="pres">
      <dgm:prSet presAssocID="{9A5FC21C-6C03-4A9F-ADAF-D4976E7BAB02}" presName="compNode" presStyleCnt="0"/>
      <dgm:spPr/>
    </dgm:pt>
    <dgm:pt modelId="{D68C992F-E783-413E-986E-AA0A3AB62EFA}" type="pres">
      <dgm:prSet presAssocID="{9A5FC21C-6C03-4A9F-ADAF-D4976E7BAB02}" presName="bgRect" presStyleLbl="bgShp" presStyleIdx="3" presStyleCnt="4"/>
      <dgm:spPr/>
    </dgm:pt>
    <dgm:pt modelId="{B767A5D3-26D3-4397-B830-BCCE5C447FC7}" type="pres">
      <dgm:prSet presAssocID="{9A5FC21C-6C03-4A9F-ADAF-D4976E7BAB02}"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tomach"/>
        </a:ext>
      </dgm:extLst>
    </dgm:pt>
    <dgm:pt modelId="{1814EC0D-CB9C-4407-80D2-9D79C0443DE4}" type="pres">
      <dgm:prSet presAssocID="{9A5FC21C-6C03-4A9F-ADAF-D4976E7BAB02}" presName="spaceRect" presStyleCnt="0"/>
      <dgm:spPr/>
    </dgm:pt>
    <dgm:pt modelId="{0BBD787B-0284-413B-BD18-029E2C3DC6CE}" type="pres">
      <dgm:prSet presAssocID="{9A5FC21C-6C03-4A9F-ADAF-D4976E7BAB02}" presName="parTx" presStyleLbl="revTx" presStyleIdx="3" presStyleCnt="4">
        <dgm:presLayoutVars>
          <dgm:chMax val="0"/>
          <dgm:chPref val="0"/>
        </dgm:presLayoutVars>
      </dgm:prSet>
      <dgm:spPr/>
    </dgm:pt>
  </dgm:ptLst>
  <dgm:cxnLst>
    <dgm:cxn modelId="{C59E685F-2986-4E28-AA38-F8907B7C0F77}" srcId="{C8815ECD-014E-477D-9B8E-7D49E6CEA74F}" destId="{4FEC3630-0511-4702-AB4E-B7DBAA9C340C}" srcOrd="2" destOrd="0" parTransId="{A3E10051-B702-4576-84EA-7DFF436D71E9}" sibTransId="{F5DAC783-2991-4093-A803-99535EBAA079}"/>
    <dgm:cxn modelId="{51C6D243-51FD-41E8-A0D9-E1E0ECB82260}" type="presOf" srcId="{431B4DE4-5C76-4009-9AF2-E1F412AE585D}" destId="{16EE6AF2-F10A-4FD2-A532-54BD9B88308D}" srcOrd="0" destOrd="0" presId="urn:microsoft.com/office/officeart/2018/2/layout/IconVerticalSolidList"/>
    <dgm:cxn modelId="{8466BF49-568E-4E1C-AD63-3819BE08D7CE}" type="presOf" srcId="{26F7704D-9DA2-49F9-9C8A-E873BBFA05E3}" destId="{307224BA-4783-4B6E-BB76-A2A80568DF05}" srcOrd="0" destOrd="0" presId="urn:microsoft.com/office/officeart/2018/2/layout/IconVerticalSolidList"/>
    <dgm:cxn modelId="{A6ECE14B-5931-43AB-BF7A-ADE256EB88DA}" srcId="{C8815ECD-014E-477D-9B8E-7D49E6CEA74F}" destId="{9A5FC21C-6C03-4A9F-ADAF-D4976E7BAB02}" srcOrd="3" destOrd="0" parTransId="{140DB3CA-5754-48F6-8383-386BD6676D13}" sibTransId="{1198916B-D0FA-4CB5-AB96-7B87CA242272}"/>
    <dgm:cxn modelId="{1C71EA4B-41FF-4A62-BE3E-3ABEE579AF30}" type="presOf" srcId="{4FEC3630-0511-4702-AB4E-B7DBAA9C340C}" destId="{7506AEB4-309A-4371-8E9D-294B51B0AEE4}" srcOrd="0" destOrd="0" presId="urn:microsoft.com/office/officeart/2018/2/layout/IconVerticalSolidList"/>
    <dgm:cxn modelId="{CC36E7A8-80FA-485F-A1E8-DEFB1B871F09}" type="presOf" srcId="{C8815ECD-014E-477D-9B8E-7D49E6CEA74F}" destId="{9B0BF35A-3088-4C06-8E81-ADA8B1ABACCE}" srcOrd="0" destOrd="0" presId="urn:microsoft.com/office/officeart/2018/2/layout/IconVerticalSolidList"/>
    <dgm:cxn modelId="{575C59A9-6A70-46CA-A1AF-CBBFC582D787}" type="presOf" srcId="{9A5FC21C-6C03-4A9F-ADAF-D4976E7BAB02}" destId="{0BBD787B-0284-413B-BD18-029E2C3DC6CE}" srcOrd="0" destOrd="0" presId="urn:microsoft.com/office/officeart/2018/2/layout/IconVerticalSolidList"/>
    <dgm:cxn modelId="{D38690B5-9D38-4E6C-BB41-8708B02780B6}" srcId="{C8815ECD-014E-477D-9B8E-7D49E6CEA74F}" destId="{431B4DE4-5C76-4009-9AF2-E1F412AE585D}" srcOrd="0" destOrd="0" parTransId="{20DBDEB3-5326-4FC7-B7FA-B0D4CA128C12}" sibTransId="{6A4415DF-0ACD-49AF-951B-92363BFC97AA}"/>
    <dgm:cxn modelId="{2BEB13EF-136E-46C0-80FF-A081FCFAACB0}" srcId="{C8815ECD-014E-477D-9B8E-7D49E6CEA74F}" destId="{26F7704D-9DA2-49F9-9C8A-E873BBFA05E3}" srcOrd="1" destOrd="0" parTransId="{44363148-4C66-457B-9450-CA8EB129DA32}" sibTransId="{7DB52A02-2DFF-43D0-B8A2-E0B6E5AF7DCF}"/>
    <dgm:cxn modelId="{0A104F67-5D14-4D08-A67C-19920B89E3E5}" type="presParOf" srcId="{9B0BF35A-3088-4C06-8E81-ADA8B1ABACCE}" destId="{B8EB0211-057E-47EC-883E-6B656AED58FC}" srcOrd="0" destOrd="0" presId="urn:microsoft.com/office/officeart/2018/2/layout/IconVerticalSolidList"/>
    <dgm:cxn modelId="{78E1760C-5390-4666-B084-2672D0886AA9}" type="presParOf" srcId="{B8EB0211-057E-47EC-883E-6B656AED58FC}" destId="{6261685E-FAA6-4373-84AB-E288D1D868BC}" srcOrd="0" destOrd="0" presId="urn:microsoft.com/office/officeart/2018/2/layout/IconVerticalSolidList"/>
    <dgm:cxn modelId="{DFDEC36C-79E0-4C07-AB7D-8E0A975D468D}" type="presParOf" srcId="{B8EB0211-057E-47EC-883E-6B656AED58FC}" destId="{4EA56908-9CFA-4A18-9478-360628A6AECA}" srcOrd="1" destOrd="0" presId="urn:microsoft.com/office/officeart/2018/2/layout/IconVerticalSolidList"/>
    <dgm:cxn modelId="{1950F913-20F3-4120-9A3B-7517DD88DD33}" type="presParOf" srcId="{B8EB0211-057E-47EC-883E-6B656AED58FC}" destId="{F5971CAE-F6D0-441F-874C-146649B91915}" srcOrd="2" destOrd="0" presId="urn:microsoft.com/office/officeart/2018/2/layout/IconVerticalSolidList"/>
    <dgm:cxn modelId="{A83AB890-FCC5-450F-A4AF-BD06EEDDA1E5}" type="presParOf" srcId="{B8EB0211-057E-47EC-883E-6B656AED58FC}" destId="{16EE6AF2-F10A-4FD2-A532-54BD9B88308D}" srcOrd="3" destOrd="0" presId="urn:microsoft.com/office/officeart/2018/2/layout/IconVerticalSolidList"/>
    <dgm:cxn modelId="{9655CF61-A830-428A-92F0-FF94C1D4A0C6}" type="presParOf" srcId="{9B0BF35A-3088-4C06-8E81-ADA8B1ABACCE}" destId="{63C21947-A343-4501-B66F-9384800188B2}" srcOrd="1" destOrd="0" presId="urn:microsoft.com/office/officeart/2018/2/layout/IconVerticalSolidList"/>
    <dgm:cxn modelId="{669EF1E1-D619-4D12-9E55-B1D1110A71AC}" type="presParOf" srcId="{9B0BF35A-3088-4C06-8E81-ADA8B1ABACCE}" destId="{D1F48CB9-40D7-46FD-AF15-C12C1D641311}" srcOrd="2" destOrd="0" presId="urn:microsoft.com/office/officeart/2018/2/layout/IconVerticalSolidList"/>
    <dgm:cxn modelId="{8E8B0D91-90F5-4156-A601-00EAD37C0B89}" type="presParOf" srcId="{D1F48CB9-40D7-46FD-AF15-C12C1D641311}" destId="{C7EF9199-EC40-41A0-9BA2-C936B24E1F3B}" srcOrd="0" destOrd="0" presId="urn:microsoft.com/office/officeart/2018/2/layout/IconVerticalSolidList"/>
    <dgm:cxn modelId="{DA2113E4-BE80-49A0-B3BF-2B95C364022C}" type="presParOf" srcId="{D1F48CB9-40D7-46FD-AF15-C12C1D641311}" destId="{A901B6FE-59E4-44A9-B0D7-A2FCE5713BD1}" srcOrd="1" destOrd="0" presId="urn:microsoft.com/office/officeart/2018/2/layout/IconVerticalSolidList"/>
    <dgm:cxn modelId="{F082BC2B-5F77-40BA-A1BF-D3363AB3B39D}" type="presParOf" srcId="{D1F48CB9-40D7-46FD-AF15-C12C1D641311}" destId="{70F68CC7-2F15-4692-A287-FE04FEF0333D}" srcOrd="2" destOrd="0" presId="urn:microsoft.com/office/officeart/2018/2/layout/IconVerticalSolidList"/>
    <dgm:cxn modelId="{C7B1D4B1-515B-4B8A-B6EF-8853B58C90FE}" type="presParOf" srcId="{D1F48CB9-40D7-46FD-AF15-C12C1D641311}" destId="{307224BA-4783-4B6E-BB76-A2A80568DF05}" srcOrd="3" destOrd="0" presId="urn:microsoft.com/office/officeart/2018/2/layout/IconVerticalSolidList"/>
    <dgm:cxn modelId="{9BED90DD-B551-466F-BA3D-8699F6446C45}" type="presParOf" srcId="{9B0BF35A-3088-4C06-8E81-ADA8B1ABACCE}" destId="{5FBF0F14-25DA-4B14-ACE2-F20944BB327E}" srcOrd="3" destOrd="0" presId="urn:microsoft.com/office/officeart/2018/2/layout/IconVerticalSolidList"/>
    <dgm:cxn modelId="{50F9B3CF-1B85-44BC-8BDC-333290565C2B}" type="presParOf" srcId="{9B0BF35A-3088-4C06-8E81-ADA8B1ABACCE}" destId="{C394AE1B-74D6-4785-8B02-D1C684BB185D}" srcOrd="4" destOrd="0" presId="urn:microsoft.com/office/officeart/2018/2/layout/IconVerticalSolidList"/>
    <dgm:cxn modelId="{D78A134D-7503-43A2-A558-8189A4B8EFE0}" type="presParOf" srcId="{C394AE1B-74D6-4785-8B02-D1C684BB185D}" destId="{49A5598E-D4DB-4484-9927-6C200583A04B}" srcOrd="0" destOrd="0" presId="urn:microsoft.com/office/officeart/2018/2/layout/IconVerticalSolidList"/>
    <dgm:cxn modelId="{F8EE17D2-9B1E-40AC-8FBB-E7E35D65B6BC}" type="presParOf" srcId="{C394AE1B-74D6-4785-8B02-D1C684BB185D}" destId="{B9A8DDB7-6C71-428F-B5CD-4F904D220D90}" srcOrd="1" destOrd="0" presId="urn:microsoft.com/office/officeart/2018/2/layout/IconVerticalSolidList"/>
    <dgm:cxn modelId="{C67840D7-C292-44E5-AE2C-D33CECC01EC2}" type="presParOf" srcId="{C394AE1B-74D6-4785-8B02-D1C684BB185D}" destId="{2254C31D-7436-4DF8-8338-AC455201C68C}" srcOrd="2" destOrd="0" presId="urn:microsoft.com/office/officeart/2018/2/layout/IconVerticalSolidList"/>
    <dgm:cxn modelId="{7BC41BED-6D5F-4625-8623-2707670E0EBF}" type="presParOf" srcId="{C394AE1B-74D6-4785-8B02-D1C684BB185D}" destId="{7506AEB4-309A-4371-8E9D-294B51B0AEE4}" srcOrd="3" destOrd="0" presId="urn:microsoft.com/office/officeart/2018/2/layout/IconVerticalSolidList"/>
    <dgm:cxn modelId="{06EE82A5-F2BE-4373-893F-C0DBFD227FCF}" type="presParOf" srcId="{9B0BF35A-3088-4C06-8E81-ADA8B1ABACCE}" destId="{6AD1C294-CD43-4BE9-ACD6-FB0BC7F41322}" srcOrd="5" destOrd="0" presId="urn:microsoft.com/office/officeart/2018/2/layout/IconVerticalSolidList"/>
    <dgm:cxn modelId="{FD5E1BBC-347B-48E6-87E8-28900254F6E5}" type="presParOf" srcId="{9B0BF35A-3088-4C06-8E81-ADA8B1ABACCE}" destId="{1BDF6D5A-991C-4420-A3DB-9DB7D7434B26}" srcOrd="6" destOrd="0" presId="urn:microsoft.com/office/officeart/2018/2/layout/IconVerticalSolidList"/>
    <dgm:cxn modelId="{BD1BB73B-9C42-4B8C-92C7-819A07390D55}" type="presParOf" srcId="{1BDF6D5A-991C-4420-A3DB-9DB7D7434B26}" destId="{D68C992F-E783-413E-986E-AA0A3AB62EFA}" srcOrd="0" destOrd="0" presId="urn:microsoft.com/office/officeart/2018/2/layout/IconVerticalSolidList"/>
    <dgm:cxn modelId="{0557ED46-56F1-4A3B-84EB-B6BFC1381009}" type="presParOf" srcId="{1BDF6D5A-991C-4420-A3DB-9DB7D7434B26}" destId="{B767A5D3-26D3-4397-B830-BCCE5C447FC7}" srcOrd="1" destOrd="0" presId="urn:microsoft.com/office/officeart/2018/2/layout/IconVerticalSolidList"/>
    <dgm:cxn modelId="{D3DDCEAF-DF49-40D1-B47A-65EA40AE6920}" type="presParOf" srcId="{1BDF6D5A-991C-4420-A3DB-9DB7D7434B26}" destId="{1814EC0D-CB9C-4407-80D2-9D79C0443DE4}" srcOrd="2" destOrd="0" presId="urn:microsoft.com/office/officeart/2018/2/layout/IconVerticalSolidList"/>
    <dgm:cxn modelId="{5ACF225A-73F8-4681-AFB6-39152E7C644F}" type="presParOf" srcId="{1BDF6D5A-991C-4420-A3DB-9DB7D7434B26}" destId="{0BBD787B-0284-413B-BD18-029E2C3DC6CE}"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306FDE1-C194-4D2F-B3F7-AB7ED92A8788}" type="doc">
      <dgm:prSet loTypeId="urn:microsoft.com/office/officeart/2008/layout/LinedList" loCatId="list" qsTypeId="urn:microsoft.com/office/officeart/2005/8/quickstyle/simple1" qsCatId="simple" csTypeId="urn:microsoft.com/office/officeart/2005/8/colors/accent6_2" csCatId="accent6"/>
      <dgm:spPr/>
      <dgm:t>
        <a:bodyPr/>
        <a:lstStyle/>
        <a:p>
          <a:endParaRPr lang="en-US"/>
        </a:p>
      </dgm:t>
    </dgm:pt>
    <dgm:pt modelId="{7925B333-C8C8-4DB9-B134-D60EA12F4ACF}">
      <dgm:prSet/>
      <dgm:spPr/>
      <dgm:t>
        <a:bodyPr/>
        <a:lstStyle/>
        <a:p>
          <a:r>
            <a:rPr lang="en-US" dirty="0">
              <a:latin typeface="Arial" panose="020B0604020202020204" pitchFamily="34" charset="0"/>
              <a:cs typeface="Arial" panose="020B0604020202020204" pitchFamily="34" charset="0"/>
            </a:rPr>
            <a:t>Brain: Increased risk of </a:t>
          </a:r>
          <a:r>
            <a:rPr lang="en-US" dirty="0" err="1">
              <a:latin typeface="Arial" panose="020B0604020202020204" pitchFamily="34" charset="0"/>
              <a:cs typeface="Arial" panose="020B0604020202020204" pitchFamily="34" charset="0"/>
            </a:rPr>
            <a:t>ischaemic</a:t>
          </a:r>
          <a:r>
            <a:rPr lang="en-US" dirty="0">
              <a:latin typeface="Arial" panose="020B0604020202020204" pitchFamily="34" charset="0"/>
              <a:cs typeface="Arial" panose="020B0604020202020204" pitchFamily="34" charset="0"/>
            </a:rPr>
            <a:t> stroke due to reduced blood flow, vessel damage, and higher likelihood of clot formation (Stroke Association, 2023).</a:t>
          </a:r>
        </a:p>
      </dgm:t>
    </dgm:pt>
    <dgm:pt modelId="{9A7D85A3-DA0E-4A85-AF56-2621650E7748}" type="parTrans" cxnId="{96EEC492-4B0E-40D9-9736-56083699E808}">
      <dgm:prSet/>
      <dgm:spPr/>
      <dgm:t>
        <a:bodyPr/>
        <a:lstStyle/>
        <a:p>
          <a:endParaRPr lang="en-US"/>
        </a:p>
      </dgm:t>
    </dgm:pt>
    <dgm:pt modelId="{E9F8F9BC-1AAA-484B-9B8C-97290272B71A}" type="sibTrans" cxnId="{96EEC492-4B0E-40D9-9736-56083699E808}">
      <dgm:prSet/>
      <dgm:spPr/>
      <dgm:t>
        <a:bodyPr/>
        <a:lstStyle/>
        <a:p>
          <a:endParaRPr lang="en-US"/>
        </a:p>
      </dgm:t>
    </dgm:pt>
    <dgm:pt modelId="{2ABC51CC-9B82-43D0-89B6-882C44412BBB}">
      <dgm:prSet/>
      <dgm:spPr/>
      <dgm:t>
        <a:bodyPr/>
        <a:lstStyle/>
        <a:p>
          <a:r>
            <a:rPr lang="en-US" dirty="0">
              <a:latin typeface="Arial" panose="020B0604020202020204" pitchFamily="34" charset="0"/>
              <a:cs typeface="Arial" panose="020B0604020202020204" pitchFamily="34" charset="0"/>
            </a:rPr>
            <a:t>Kidneys: Early albuminuria and declining eGFR as high glucose damages glomeruli and reduces filtration (Kidney Care UK, 2024).</a:t>
          </a:r>
        </a:p>
      </dgm:t>
    </dgm:pt>
    <dgm:pt modelId="{124126F7-A20B-4E38-A23C-DDD422DB7FC1}" type="parTrans" cxnId="{DA2F5610-E0BB-40E3-8C2C-8C5022DBD1E8}">
      <dgm:prSet/>
      <dgm:spPr/>
      <dgm:t>
        <a:bodyPr/>
        <a:lstStyle/>
        <a:p>
          <a:endParaRPr lang="en-US"/>
        </a:p>
      </dgm:t>
    </dgm:pt>
    <dgm:pt modelId="{C61F5194-D9BA-4513-97D5-7D82BA94EB8D}" type="sibTrans" cxnId="{DA2F5610-E0BB-40E3-8C2C-8C5022DBD1E8}">
      <dgm:prSet/>
      <dgm:spPr/>
      <dgm:t>
        <a:bodyPr/>
        <a:lstStyle/>
        <a:p>
          <a:endParaRPr lang="en-US"/>
        </a:p>
      </dgm:t>
    </dgm:pt>
    <dgm:pt modelId="{71D2AF38-C90E-4E26-BD94-1187AA1F197D}">
      <dgm:prSet/>
      <dgm:spPr/>
      <dgm:t>
        <a:bodyPr/>
        <a:lstStyle/>
        <a:p>
          <a:r>
            <a:rPr lang="en-US" dirty="0">
              <a:latin typeface="Arial" panose="020B0604020202020204" pitchFamily="34" charset="0"/>
              <a:cs typeface="Arial" panose="020B0604020202020204" pitchFamily="34" charset="0"/>
            </a:rPr>
            <a:t>Eyes: Diabetic retinopathy and macular oedema caused by damaged retinal vessels, increasing the risk of vision loss (Royal College of Ophthalmologists, 2023).</a:t>
          </a:r>
        </a:p>
      </dgm:t>
    </dgm:pt>
    <dgm:pt modelId="{12EC90D0-3475-4C79-AB75-359EA44BAFB5}" type="parTrans" cxnId="{2825BACC-3228-48E0-9F51-CB22A36A85F4}">
      <dgm:prSet/>
      <dgm:spPr/>
      <dgm:t>
        <a:bodyPr/>
        <a:lstStyle/>
        <a:p>
          <a:endParaRPr lang="en-US"/>
        </a:p>
      </dgm:t>
    </dgm:pt>
    <dgm:pt modelId="{3DA20C8F-034A-4601-A9C8-14BA2E07D945}" type="sibTrans" cxnId="{2825BACC-3228-48E0-9F51-CB22A36A85F4}">
      <dgm:prSet/>
      <dgm:spPr/>
      <dgm:t>
        <a:bodyPr/>
        <a:lstStyle/>
        <a:p>
          <a:endParaRPr lang="en-US"/>
        </a:p>
      </dgm:t>
    </dgm:pt>
    <dgm:pt modelId="{A0A31678-0E22-4961-BBAB-7D1CBA398D61}">
      <dgm:prSet/>
      <dgm:spPr/>
      <dgm:t>
        <a:bodyPr/>
        <a:lstStyle/>
        <a:p>
          <a:r>
            <a:rPr lang="en-US" dirty="0">
              <a:latin typeface="Arial" panose="020B0604020202020204" pitchFamily="34" charset="0"/>
              <a:cs typeface="Arial" panose="020B0604020202020204" pitchFamily="34" charset="0"/>
            </a:rPr>
            <a:t>Heart: Atherosclerosis and diabetic cardiomyopathy, leading to narrowed arteries, angina, and higher heart‑attack risk (British Heart Foundation, 2023).</a:t>
          </a:r>
        </a:p>
      </dgm:t>
    </dgm:pt>
    <dgm:pt modelId="{DE79CB48-3A98-453F-807A-5A6E3F4FD9A3}" type="parTrans" cxnId="{98532755-56AA-4961-AF1E-5B00A9CD02B8}">
      <dgm:prSet/>
      <dgm:spPr/>
      <dgm:t>
        <a:bodyPr/>
        <a:lstStyle/>
        <a:p>
          <a:endParaRPr lang="en-US"/>
        </a:p>
      </dgm:t>
    </dgm:pt>
    <dgm:pt modelId="{79AAFB59-8903-49B4-AD1A-1E92A2965EB1}" type="sibTrans" cxnId="{98532755-56AA-4961-AF1E-5B00A9CD02B8}">
      <dgm:prSet/>
      <dgm:spPr/>
      <dgm:t>
        <a:bodyPr/>
        <a:lstStyle/>
        <a:p>
          <a:endParaRPr lang="en-US"/>
        </a:p>
      </dgm:t>
    </dgm:pt>
    <dgm:pt modelId="{852CF9E4-9E13-4678-B692-C196FD0F940B}">
      <dgm:prSet/>
      <dgm:spPr/>
      <dgm:t>
        <a:bodyPr/>
        <a:lstStyle/>
        <a:p>
          <a:r>
            <a:rPr lang="en-US" dirty="0">
              <a:latin typeface="Arial" panose="020B0604020202020204" pitchFamily="34" charset="0"/>
              <a:cs typeface="Arial" panose="020B0604020202020204" pitchFamily="34" charset="0"/>
            </a:rPr>
            <a:t>Nerves: Peripheral neuropathy and foot ulcers due to nerve damage and reduced sensation (Diabetes UK, 2024).</a:t>
          </a:r>
        </a:p>
      </dgm:t>
    </dgm:pt>
    <dgm:pt modelId="{9E790452-BDFC-4985-8AB8-7F6CE8A38FCD}" type="parTrans" cxnId="{F8178960-CA45-4F22-8D50-2C2D0D4F79E0}">
      <dgm:prSet/>
      <dgm:spPr/>
      <dgm:t>
        <a:bodyPr/>
        <a:lstStyle/>
        <a:p>
          <a:endParaRPr lang="en-US"/>
        </a:p>
      </dgm:t>
    </dgm:pt>
    <dgm:pt modelId="{15ED397E-4FE6-4435-A4B3-1EF3C4E4C499}" type="sibTrans" cxnId="{F8178960-CA45-4F22-8D50-2C2D0D4F79E0}">
      <dgm:prSet/>
      <dgm:spPr/>
      <dgm:t>
        <a:bodyPr/>
        <a:lstStyle/>
        <a:p>
          <a:endParaRPr lang="en-US"/>
        </a:p>
      </dgm:t>
    </dgm:pt>
    <dgm:pt modelId="{10C9FD9C-CC38-4B8E-BC13-0282E184C339}" type="pres">
      <dgm:prSet presAssocID="{1306FDE1-C194-4D2F-B3F7-AB7ED92A8788}" presName="vert0" presStyleCnt="0">
        <dgm:presLayoutVars>
          <dgm:dir/>
          <dgm:animOne val="branch"/>
          <dgm:animLvl val="lvl"/>
        </dgm:presLayoutVars>
      </dgm:prSet>
      <dgm:spPr/>
    </dgm:pt>
    <dgm:pt modelId="{1C086E5D-E61C-4FD3-AEB2-9981D4107EE5}" type="pres">
      <dgm:prSet presAssocID="{7925B333-C8C8-4DB9-B134-D60EA12F4ACF}" presName="thickLine" presStyleLbl="alignNode1" presStyleIdx="0" presStyleCnt="5"/>
      <dgm:spPr/>
    </dgm:pt>
    <dgm:pt modelId="{F446D974-81CA-4AB2-9088-FC8F0D597492}" type="pres">
      <dgm:prSet presAssocID="{7925B333-C8C8-4DB9-B134-D60EA12F4ACF}" presName="horz1" presStyleCnt="0"/>
      <dgm:spPr/>
    </dgm:pt>
    <dgm:pt modelId="{AAF74F00-D0CF-44DF-ADF9-35B7A842C3C4}" type="pres">
      <dgm:prSet presAssocID="{7925B333-C8C8-4DB9-B134-D60EA12F4ACF}" presName="tx1" presStyleLbl="revTx" presStyleIdx="0" presStyleCnt="5"/>
      <dgm:spPr/>
    </dgm:pt>
    <dgm:pt modelId="{1676F5A7-7FA4-4F98-A4CF-484E8B3DB6AA}" type="pres">
      <dgm:prSet presAssocID="{7925B333-C8C8-4DB9-B134-D60EA12F4ACF}" presName="vert1" presStyleCnt="0"/>
      <dgm:spPr/>
    </dgm:pt>
    <dgm:pt modelId="{78F88428-7C91-4C2F-AC8A-9A7F31A2594B}" type="pres">
      <dgm:prSet presAssocID="{2ABC51CC-9B82-43D0-89B6-882C44412BBB}" presName="thickLine" presStyleLbl="alignNode1" presStyleIdx="1" presStyleCnt="5"/>
      <dgm:spPr/>
    </dgm:pt>
    <dgm:pt modelId="{F9D09907-5831-437F-8502-28CAB7755F88}" type="pres">
      <dgm:prSet presAssocID="{2ABC51CC-9B82-43D0-89B6-882C44412BBB}" presName="horz1" presStyleCnt="0"/>
      <dgm:spPr/>
    </dgm:pt>
    <dgm:pt modelId="{A3120EEE-BA8B-4F47-B8C2-66646F1F6FD7}" type="pres">
      <dgm:prSet presAssocID="{2ABC51CC-9B82-43D0-89B6-882C44412BBB}" presName="tx1" presStyleLbl="revTx" presStyleIdx="1" presStyleCnt="5"/>
      <dgm:spPr/>
    </dgm:pt>
    <dgm:pt modelId="{B1E9A73B-853A-4BD8-A078-783BB4D6E306}" type="pres">
      <dgm:prSet presAssocID="{2ABC51CC-9B82-43D0-89B6-882C44412BBB}" presName="vert1" presStyleCnt="0"/>
      <dgm:spPr/>
    </dgm:pt>
    <dgm:pt modelId="{F5F21C62-9E47-4999-9DA0-6D0FB7AB1EF3}" type="pres">
      <dgm:prSet presAssocID="{71D2AF38-C90E-4E26-BD94-1187AA1F197D}" presName="thickLine" presStyleLbl="alignNode1" presStyleIdx="2" presStyleCnt="5"/>
      <dgm:spPr/>
    </dgm:pt>
    <dgm:pt modelId="{74C54F53-EA8C-4F1B-A4A5-1DCF2E6AEC82}" type="pres">
      <dgm:prSet presAssocID="{71D2AF38-C90E-4E26-BD94-1187AA1F197D}" presName="horz1" presStyleCnt="0"/>
      <dgm:spPr/>
    </dgm:pt>
    <dgm:pt modelId="{609CC93E-7954-4680-83F8-2D68E4C7AAF4}" type="pres">
      <dgm:prSet presAssocID="{71D2AF38-C90E-4E26-BD94-1187AA1F197D}" presName="tx1" presStyleLbl="revTx" presStyleIdx="2" presStyleCnt="5"/>
      <dgm:spPr/>
    </dgm:pt>
    <dgm:pt modelId="{FA6C924E-404C-4A17-8722-5AD98554FD34}" type="pres">
      <dgm:prSet presAssocID="{71D2AF38-C90E-4E26-BD94-1187AA1F197D}" presName="vert1" presStyleCnt="0"/>
      <dgm:spPr/>
    </dgm:pt>
    <dgm:pt modelId="{AF931309-4B14-458D-B1FD-6388D1361852}" type="pres">
      <dgm:prSet presAssocID="{A0A31678-0E22-4961-BBAB-7D1CBA398D61}" presName="thickLine" presStyleLbl="alignNode1" presStyleIdx="3" presStyleCnt="5"/>
      <dgm:spPr/>
    </dgm:pt>
    <dgm:pt modelId="{149EB30D-5D8E-4D28-AD79-23C5A7D744D5}" type="pres">
      <dgm:prSet presAssocID="{A0A31678-0E22-4961-BBAB-7D1CBA398D61}" presName="horz1" presStyleCnt="0"/>
      <dgm:spPr/>
    </dgm:pt>
    <dgm:pt modelId="{E71BEE44-BA36-4380-BC52-DE9CA1DE3D09}" type="pres">
      <dgm:prSet presAssocID="{A0A31678-0E22-4961-BBAB-7D1CBA398D61}" presName="tx1" presStyleLbl="revTx" presStyleIdx="3" presStyleCnt="5"/>
      <dgm:spPr/>
    </dgm:pt>
    <dgm:pt modelId="{40522FFD-E1CB-4224-B2E5-A64DB30231FE}" type="pres">
      <dgm:prSet presAssocID="{A0A31678-0E22-4961-BBAB-7D1CBA398D61}" presName="vert1" presStyleCnt="0"/>
      <dgm:spPr/>
    </dgm:pt>
    <dgm:pt modelId="{B580BE7C-1FA8-4D1A-B4A2-90E8FD60058B}" type="pres">
      <dgm:prSet presAssocID="{852CF9E4-9E13-4678-B692-C196FD0F940B}" presName="thickLine" presStyleLbl="alignNode1" presStyleIdx="4" presStyleCnt="5"/>
      <dgm:spPr/>
    </dgm:pt>
    <dgm:pt modelId="{8913D3DC-E0BA-4AD6-A562-C962A0CB3B76}" type="pres">
      <dgm:prSet presAssocID="{852CF9E4-9E13-4678-B692-C196FD0F940B}" presName="horz1" presStyleCnt="0"/>
      <dgm:spPr/>
    </dgm:pt>
    <dgm:pt modelId="{866C9E75-7E1A-41B7-B3E1-09D85F29B764}" type="pres">
      <dgm:prSet presAssocID="{852CF9E4-9E13-4678-B692-C196FD0F940B}" presName="tx1" presStyleLbl="revTx" presStyleIdx="4" presStyleCnt="5"/>
      <dgm:spPr/>
    </dgm:pt>
    <dgm:pt modelId="{6BAFA4DF-1C2D-4CCF-BA2E-4BE5AE1B66E6}" type="pres">
      <dgm:prSet presAssocID="{852CF9E4-9E13-4678-B692-C196FD0F940B}" presName="vert1" presStyleCnt="0"/>
      <dgm:spPr/>
    </dgm:pt>
  </dgm:ptLst>
  <dgm:cxnLst>
    <dgm:cxn modelId="{A961D903-31B7-4647-80E1-8E6BB39C95E8}" type="presOf" srcId="{2ABC51CC-9B82-43D0-89B6-882C44412BBB}" destId="{A3120EEE-BA8B-4F47-B8C2-66646F1F6FD7}" srcOrd="0" destOrd="0" presId="urn:microsoft.com/office/officeart/2008/layout/LinedList"/>
    <dgm:cxn modelId="{DA2F5610-E0BB-40E3-8C2C-8C5022DBD1E8}" srcId="{1306FDE1-C194-4D2F-B3F7-AB7ED92A8788}" destId="{2ABC51CC-9B82-43D0-89B6-882C44412BBB}" srcOrd="1" destOrd="0" parTransId="{124126F7-A20B-4E38-A23C-DDD422DB7FC1}" sibTransId="{C61F5194-D9BA-4513-97D5-7D82BA94EB8D}"/>
    <dgm:cxn modelId="{46E3713C-B6A1-42ED-999C-A49320D60627}" type="presOf" srcId="{852CF9E4-9E13-4678-B692-C196FD0F940B}" destId="{866C9E75-7E1A-41B7-B3E1-09D85F29B764}" srcOrd="0" destOrd="0" presId="urn:microsoft.com/office/officeart/2008/layout/LinedList"/>
    <dgm:cxn modelId="{F8178960-CA45-4F22-8D50-2C2D0D4F79E0}" srcId="{1306FDE1-C194-4D2F-B3F7-AB7ED92A8788}" destId="{852CF9E4-9E13-4678-B692-C196FD0F940B}" srcOrd="4" destOrd="0" parTransId="{9E790452-BDFC-4985-8AB8-7F6CE8A38FCD}" sibTransId="{15ED397E-4FE6-4435-A4B3-1EF3C4E4C499}"/>
    <dgm:cxn modelId="{494E2E4C-8281-4DB8-8218-9CF9AA03DCF4}" type="presOf" srcId="{7925B333-C8C8-4DB9-B134-D60EA12F4ACF}" destId="{AAF74F00-D0CF-44DF-ADF9-35B7A842C3C4}" srcOrd="0" destOrd="0" presId="urn:microsoft.com/office/officeart/2008/layout/LinedList"/>
    <dgm:cxn modelId="{98532755-56AA-4961-AF1E-5B00A9CD02B8}" srcId="{1306FDE1-C194-4D2F-B3F7-AB7ED92A8788}" destId="{A0A31678-0E22-4961-BBAB-7D1CBA398D61}" srcOrd="3" destOrd="0" parTransId="{DE79CB48-3A98-453F-807A-5A6E3F4FD9A3}" sibTransId="{79AAFB59-8903-49B4-AD1A-1E92A2965EB1}"/>
    <dgm:cxn modelId="{96EEC492-4B0E-40D9-9736-56083699E808}" srcId="{1306FDE1-C194-4D2F-B3F7-AB7ED92A8788}" destId="{7925B333-C8C8-4DB9-B134-D60EA12F4ACF}" srcOrd="0" destOrd="0" parTransId="{9A7D85A3-DA0E-4A85-AF56-2621650E7748}" sibTransId="{E9F8F9BC-1AAA-484B-9B8C-97290272B71A}"/>
    <dgm:cxn modelId="{C5F556A2-FA28-4576-A7D2-78CE9A80B42F}" type="presOf" srcId="{A0A31678-0E22-4961-BBAB-7D1CBA398D61}" destId="{E71BEE44-BA36-4380-BC52-DE9CA1DE3D09}" srcOrd="0" destOrd="0" presId="urn:microsoft.com/office/officeart/2008/layout/LinedList"/>
    <dgm:cxn modelId="{2825BACC-3228-48E0-9F51-CB22A36A85F4}" srcId="{1306FDE1-C194-4D2F-B3F7-AB7ED92A8788}" destId="{71D2AF38-C90E-4E26-BD94-1187AA1F197D}" srcOrd="2" destOrd="0" parTransId="{12EC90D0-3475-4C79-AB75-359EA44BAFB5}" sibTransId="{3DA20C8F-034A-4601-A9C8-14BA2E07D945}"/>
    <dgm:cxn modelId="{2D4779E5-4578-4800-88ED-B3F6BED2C60B}" type="presOf" srcId="{71D2AF38-C90E-4E26-BD94-1187AA1F197D}" destId="{609CC93E-7954-4680-83F8-2D68E4C7AAF4}" srcOrd="0" destOrd="0" presId="urn:microsoft.com/office/officeart/2008/layout/LinedList"/>
    <dgm:cxn modelId="{D3BD02EC-293E-4FD1-9605-1BAE5CD88E5D}" type="presOf" srcId="{1306FDE1-C194-4D2F-B3F7-AB7ED92A8788}" destId="{10C9FD9C-CC38-4B8E-BC13-0282E184C339}" srcOrd="0" destOrd="0" presId="urn:microsoft.com/office/officeart/2008/layout/LinedList"/>
    <dgm:cxn modelId="{B092D7DD-0DF2-42CD-A7AF-05C5111092DD}" type="presParOf" srcId="{10C9FD9C-CC38-4B8E-BC13-0282E184C339}" destId="{1C086E5D-E61C-4FD3-AEB2-9981D4107EE5}" srcOrd="0" destOrd="0" presId="urn:microsoft.com/office/officeart/2008/layout/LinedList"/>
    <dgm:cxn modelId="{1CE7D037-7235-4F16-B7A8-D6E229F297B9}" type="presParOf" srcId="{10C9FD9C-CC38-4B8E-BC13-0282E184C339}" destId="{F446D974-81CA-4AB2-9088-FC8F0D597492}" srcOrd="1" destOrd="0" presId="urn:microsoft.com/office/officeart/2008/layout/LinedList"/>
    <dgm:cxn modelId="{8C633B8F-9A9D-4D63-890D-DAFD452D0596}" type="presParOf" srcId="{F446D974-81CA-4AB2-9088-FC8F0D597492}" destId="{AAF74F00-D0CF-44DF-ADF9-35B7A842C3C4}" srcOrd="0" destOrd="0" presId="urn:microsoft.com/office/officeart/2008/layout/LinedList"/>
    <dgm:cxn modelId="{EDE1C5FD-5301-46FB-8A2B-A5DB84B25E2B}" type="presParOf" srcId="{F446D974-81CA-4AB2-9088-FC8F0D597492}" destId="{1676F5A7-7FA4-4F98-A4CF-484E8B3DB6AA}" srcOrd="1" destOrd="0" presId="urn:microsoft.com/office/officeart/2008/layout/LinedList"/>
    <dgm:cxn modelId="{BE6A5540-9638-482E-A665-809832C3E1EC}" type="presParOf" srcId="{10C9FD9C-CC38-4B8E-BC13-0282E184C339}" destId="{78F88428-7C91-4C2F-AC8A-9A7F31A2594B}" srcOrd="2" destOrd="0" presId="urn:microsoft.com/office/officeart/2008/layout/LinedList"/>
    <dgm:cxn modelId="{75D6D692-318C-4FED-A614-3767DC93C946}" type="presParOf" srcId="{10C9FD9C-CC38-4B8E-BC13-0282E184C339}" destId="{F9D09907-5831-437F-8502-28CAB7755F88}" srcOrd="3" destOrd="0" presId="urn:microsoft.com/office/officeart/2008/layout/LinedList"/>
    <dgm:cxn modelId="{B22F3A07-234E-4E81-882B-393AF6024BEA}" type="presParOf" srcId="{F9D09907-5831-437F-8502-28CAB7755F88}" destId="{A3120EEE-BA8B-4F47-B8C2-66646F1F6FD7}" srcOrd="0" destOrd="0" presId="urn:microsoft.com/office/officeart/2008/layout/LinedList"/>
    <dgm:cxn modelId="{8FEA2C5A-64A9-4F25-B277-99E81645B0DE}" type="presParOf" srcId="{F9D09907-5831-437F-8502-28CAB7755F88}" destId="{B1E9A73B-853A-4BD8-A078-783BB4D6E306}" srcOrd="1" destOrd="0" presId="urn:microsoft.com/office/officeart/2008/layout/LinedList"/>
    <dgm:cxn modelId="{B9DDC2A3-F8FE-4869-A8C4-4024799D4D8E}" type="presParOf" srcId="{10C9FD9C-CC38-4B8E-BC13-0282E184C339}" destId="{F5F21C62-9E47-4999-9DA0-6D0FB7AB1EF3}" srcOrd="4" destOrd="0" presId="urn:microsoft.com/office/officeart/2008/layout/LinedList"/>
    <dgm:cxn modelId="{222D9588-1E5D-4C54-8096-091F744F5536}" type="presParOf" srcId="{10C9FD9C-CC38-4B8E-BC13-0282E184C339}" destId="{74C54F53-EA8C-4F1B-A4A5-1DCF2E6AEC82}" srcOrd="5" destOrd="0" presId="urn:microsoft.com/office/officeart/2008/layout/LinedList"/>
    <dgm:cxn modelId="{7E47A58B-1A35-4EF6-B21D-116DB3D8C527}" type="presParOf" srcId="{74C54F53-EA8C-4F1B-A4A5-1DCF2E6AEC82}" destId="{609CC93E-7954-4680-83F8-2D68E4C7AAF4}" srcOrd="0" destOrd="0" presId="urn:microsoft.com/office/officeart/2008/layout/LinedList"/>
    <dgm:cxn modelId="{6C1D19C7-FB4E-405A-A8EF-1ABB6A4EB4EA}" type="presParOf" srcId="{74C54F53-EA8C-4F1B-A4A5-1DCF2E6AEC82}" destId="{FA6C924E-404C-4A17-8722-5AD98554FD34}" srcOrd="1" destOrd="0" presId="urn:microsoft.com/office/officeart/2008/layout/LinedList"/>
    <dgm:cxn modelId="{DA21EF94-E947-4359-8646-16C890073E64}" type="presParOf" srcId="{10C9FD9C-CC38-4B8E-BC13-0282E184C339}" destId="{AF931309-4B14-458D-B1FD-6388D1361852}" srcOrd="6" destOrd="0" presId="urn:microsoft.com/office/officeart/2008/layout/LinedList"/>
    <dgm:cxn modelId="{ADDFC46F-05AF-42B0-B805-607B745ABF38}" type="presParOf" srcId="{10C9FD9C-CC38-4B8E-BC13-0282E184C339}" destId="{149EB30D-5D8E-4D28-AD79-23C5A7D744D5}" srcOrd="7" destOrd="0" presId="urn:microsoft.com/office/officeart/2008/layout/LinedList"/>
    <dgm:cxn modelId="{7BE65AC3-6FEC-428A-A4D9-5941AB558233}" type="presParOf" srcId="{149EB30D-5D8E-4D28-AD79-23C5A7D744D5}" destId="{E71BEE44-BA36-4380-BC52-DE9CA1DE3D09}" srcOrd="0" destOrd="0" presId="urn:microsoft.com/office/officeart/2008/layout/LinedList"/>
    <dgm:cxn modelId="{CF6469FC-A769-4485-8E84-2856CEF3D25A}" type="presParOf" srcId="{149EB30D-5D8E-4D28-AD79-23C5A7D744D5}" destId="{40522FFD-E1CB-4224-B2E5-A64DB30231FE}" srcOrd="1" destOrd="0" presId="urn:microsoft.com/office/officeart/2008/layout/LinedList"/>
    <dgm:cxn modelId="{CA573D2C-9641-4519-B704-D5819EF132D0}" type="presParOf" srcId="{10C9FD9C-CC38-4B8E-BC13-0282E184C339}" destId="{B580BE7C-1FA8-4D1A-B4A2-90E8FD60058B}" srcOrd="8" destOrd="0" presId="urn:microsoft.com/office/officeart/2008/layout/LinedList"/>
    <dgm:cxn modelId="{49EE4510-E97D-4C7D-8153-118729C3D772}" type="presParOf" srcId="{10C9FD9C-CC38-4B8E-BC13-0282E184C339}" destId="{8913D3DC-E0BA-4AD6-A562-C962A0CB3B76}" srcOrd="9" destOrd="0" presId="urn:microsoft.com/office/officeart/2008/layout/LinedList"/>
    <dgm:cxn modelId="{F123A7BD-D9FC-4890-8888-23DA2E82D0D7}" type="presParOf" srcId="{8913D3DC-E0BA-4AD6-A562-C962A0CB3B76}" destId="{866C9E75-7E1A-41B7-B3E1-09D85F29B764}" srcOrd="0" destOrd="0" presId="urn:microsoft.com/office/officeart/2008/layout/LinedList"/>
    <dgm:cxn modelId="{76803E11-F070-4F8D-AE9D-EB23A7EED749}" type="presParOf" srcId="{8913D3DC-E0BA-4AD6-A562-C962A0CB3B76}" destId="{6BAFA4DF-1C2D-4CCF-BA2E-4BE5AE1B66E6}"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1D0976-EFEC-4188-9C31-890B3ADF818B}">
      <dsp:nvSpPr>
        <dsp:cNvPr id="0" name=""/>
        <dsp:cNvSpPr/>
      </dsp:nvSpPr>
      <dsp:spPr>
        <a:xfrm>
          <a:off x="0" y="142"/>
          <a:ext cx="5769429" cy="8121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225045-0502-4EB3-AEBB-8FF3EF31F212}">
      <dsp:nvSpPr>
        <dsp:cNvPr id="0" name=""/>
        <dsp:cNvSpPr/>
      </dsp:nvSpPr>
      <dsp:spPr>
        <a:xfrm>
          <a:off x="24566" y="18415"/>
          <a:ext cx="44667" cy="446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F7AF13-9492-438A-A358-E6CAEAC6A2CC}">
      <dsp:nvSpPr>
        <dsp:cNvPr id="0" name=""/>
        <dsp:cNvSpPr/>
      </dsp:nvSpPr>
      <dsp:spPr>
        <a:xfrm>
          <a:off x="93801" y="142"/>
          <a:ext cx="5362501" cy="223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6364" tIns="236364" rIns="236364" bIns="236364" numCol="1" spcCol="1270" anchor="ctr" anchorCtr="0">
          <a:noAutofit/>
        </a:bodyPr>
        <a:lstStyle/>
        <a:p>
          <a:pPr marL="0" lvl="0" indent="0" algn="l" defTabSz="622300">
            <a:lnSpc>
              <a:spcPct val="100000"/>
            </a:lnSpc>
            <a:spcBef>
              <a:spcPct val="0"/>
            </a:spcBef>
            <a:spcAft>
              <a:spcPct val="35000"/>
            </a:spcAft>
            <a:buNone/>
          </a:pPr>
          <a:r>
            <a:rPr lang="en-US" sz="1400" kern="1200" dirty="0">
              <a:latin typeface="Arial" panose="020B0604020202020204" pitchFamily="34" charset="0"/>
              <a:cs typeface="Arial" panose="020B0604020202020204" pitchFamily="34" charset="0"/>
            </a:rPr>
            <a:t>The pancreas sits behind the stomach and contains clusters of endocrine cells called the Islets of Langerhans, which include beta cells that produce insulin and alpha cells that produce glucagon (Health Education England, 2017). </a:t>
          </a:r>
        </a:p>
      </dsp:txBody>
      <dsp:txXfrm>
        <a:off x="93801" y="142"/>
        <a:ext cx="5362501" cy="2233359"/>
      </dsp:txXfrm>
    </dsp:sp>
    <dsp:sp modelId="{3146DA4B-622E-4B98-A1F0-27CD4490197E}">
      <dsp:nvSpPr>
        <dsp:cNvPr id="0" name=""/>
        <dsp:cNvSpPr/>
      </dsp:nvSpPr>
      <dsp:spPr>
        <a:xfrm>
          <a:off x="0" y="2451391"/>
          <a:ext cx="5769429" cy="8121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E425D1-7AFA-4046-9F3F-64EC73B30C1F}">
      <dsp:nvSpPr>
        <dsp:cNvPr id="0" name=""/>
        <dsp:cNvSpPr/>
      </dsp:nvSpPr>
      <dsp:spPr>
        <a:xfrm>
          <a:off x="24566" y="2469664"/>
          <a:ext cx="44667" cy="446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78D1CC-E2C2-4D7F-9D4B-2A8D997FAF80}">
      <dsp:nvSpPr>
        <dsp:cNvPr id="0" name=""/>
        <dsp:cNvSpPr/>
      </dsp:nvSpPr>
      <dsp:spPr>
        <a:xfrm>
          <a:off x="93801" y="2451391"/>
          <a:ext cx="5362501" cy="223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6364" tIns="236364" rIns="236364" bIns="236364" numCol="1" spcCol="1270" anchor="ctr" anchorCtr="0">
          <a:noAutofit/>
        </a:bodyPr>
        <a:lstStyle/>
        <a:p>
          <a:pPr marL="0" lvl="0" indent="0" algn="l" defTabSz="711200">
            <a:lnSpc>
              <a:spcPct val="100000"/>
            </a:lnSpc>
            <a:spcBef>
              <a:spcPct val="0"/>
            </a:spcBef>
            <a:spcAft>
              <a:spcPct val="35000"/>
            </a:spcAft>
            <a:buNone/>
          </a:pPr>
          <a:r>
            <a:rPr lang="en-US" sz="1600" kern="1200" dirty="0">
              <a:latin typeface="Arial" panose="020B0604020202020204" pitchFamily="34" charset="0"/>
              <a:cs typeface="Arial" panose="020B0604020202020204" pitchFamily="34" charset="0"/>
            </a:rPr>
            <a:t>These two hormones work together to regulate blood glucose levels through a negative feedback mechanism. Insulin lowers blood glucose by enabling cells to absorb glucose, while glucagon raises blood glucose by stimulating the liver to release stored glucose. This hormonal balance keeps glucose within a safe range to support normal body functioning (British Dietetic Association, 2023).</a:t>
          </a:r>
        </a:p>
      </dsp:txBody>
      <dsp:txXfrm>
        <a:off x="93801" y="2451391"/>
        <a:ext cx="5362501" cy="22333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61685E-FAA6-4373-84AB-E288D1D868BC}">
      <dsp:nvSpPr>
        <dsp:cNvPr id="0" name=""/>
        <dsp:cNvSpPr/>
      </dsp:nvSpPr>
      <dsp:spPr>
        <a:xfrm>
          <a:off x="0" y="1973"/>
          <a:ext cx="5689600" cy="100012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A56908-9CFA-4A18-9478-360628A6AECA}">
      <dsp:nvSpPr>
        <dsp:cNvPr id="0" name=""/>
        <dsp:cNvSpPr/>
      </dsp:nvSpPr>
      <dsp:spPr>
        <a:xfrm>
          <a:off x="302539" y="227002"/>
          <a:ext cx="550071" cy="5500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EE6AF2-F10A-4FD2-A532-54BD9B88308D}">
      <dsp:nvSpPr>
        <dsp:cNvPr id="0" name=""/>
        <dsp:cNvSpPr/>
      </dsp:nvSpPr>
      <dsp:spPr>
        <a:xfrm>
          <a:off x="1155149" y="1973"/>
          <a:ext cx="4534450" cy="10001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847" tIns="105847" rIns="105847" bIns="105847" numCol="1" spcCol="1270" anchor="ctr" anchorCtr="0">
          <a:noAutofit/>
        </a:bodyPr>
        <a:lstStyle/>
        <a:p>
          <a:pPr marL="0" lvl="0" indent="0" algn="l" defTabSz="711200">
            <a:lnSpc>
              <a:spcPct val="100000"/>
            </a:lnSpc>
            <a:spcBef>
              <a:spcPct val="0"/>
            </a:spcBef>
            <a:spcAft>
              <a:spcPct val="35000"/>
            </a:spcAft>
            <a:buNone/>
          </a:pPr>
          <a:r>
            <a:rPr lang="en-US" sz="1600" kern="1200" dirty="0">
              <a:latin typeface="Arial" panose="020B0604020202020204" pitchFamily="34" charset="0"/>
              <a:cs typeface="Arial" panose="020B0604020202020204" pitchFamily="34" charset="0"/>
            </a:rPr>
            <a:t>Insulin resistance develops when cells no longer respond effectively to insulin (NICE, 2022).</a:t>
          </a:r>
        </a:p>
      </dsp:txBody>
      <dsp:txXfrm>
        <a:off x="1155149" y="1973"/>
        <a:ext cx="4534450" cy="1000129"/>
      </dsp:txXfrm>
    </dsp:sp>
    <dsp:sp modelId="{C7EF9199-EC40-41A0-9BA2-C936B24E1F3B}">
      <dsp:nvSpPr>
        <dsp:cNvPr id="0" name=""/>
        <dsp:cNvSpPr/>
      </dsp:nvSpPr>
      <dsp:spPr>
        <a:xfrm>
          <a:off x="0" y="1252135"/>
          <a:ext cx="5689600" cy="100012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01B6FE-59E4-44A9-B0D7-A2FCE5713BD1}">
      <dsp:nvSpPr>
        <dsp:cNvPr id="0" name=""/>
        <dsp:cNvSpPr/>
      </dsp:nvSpPr>
      <dsp:spPr>
        <a:xfrm>
          <a:off x="302539" y="1477164"/>
          <a:ext cx="550071" cy="5500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7224BA-4783-4B6E-BB76-A2A80568DF05}">
      <dsp:nvSpPr>
        <dsp:cNvPr id="0" name=""/>
        <dsp:cNvSpPr/>
      </dsp:nvSpPr>
      <dsp:spPr>
        <a:xfrm>
          <a:off x="1155149" y="1252135"/>
          <a:ext cx="4534450" cy="10001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847" tIns="105847" rIns="105847" bIns="105847" numCol="1" spcCol="1270" anchor="ctr" anchorCtr="0">
          <a:noAutofit/>
        </a:bodyPr>
        <a:lstStyle/>
        <a:p>
          <a:pPr marL="0" lvl="0" indent="0" algn="l" defTabSz="711200">
            <a:lnSpc>
              <a:spcPct val="100000"/>
            </a:lnSpc>
            <a:spcBef>
              <a:spcPct val="0"/>
            </a:spcBef>
            <a:spcAft>
              <a:spcPct val="35000"/>
            </a:spcAft>
            <a:buNone/>
          </a:pPr>
          <a:r>
            <a:rPr lang="en-US" sz="1600" kern="1200" dirty="0">
              <a:latin typeface="Arial" panose="020B0604020202020204" pitchFamily="34" charset="0"/>
              <a:cs typeface="Arial" panose="020B0604020202020204" pitchFamily="34" charset="0"/>
            </a:rPr>
            <a:t>Beta‑cell exhaustion occurs as the pancreas struggles to produce enough insulin over time (Diabetes UK, 2024).</a:t>
          </a:r>
        </a:p>
      </dsp:txBody>
      <dsp:txXfrm>
        <a:off x="1155149" y="1252135"/>
        <a:ext cx="4534450" cy="1000129"/>
      </dsp:txXfrm>
    </dsp:sp>
    <dsp:sp modelId="{49A5598E-D4DB-4484-9927-6C200583A04B}">
      <dsp:nvSpPr>
        <dsp:cNvPr id="0" name=""/>
        <dsp:cNvSpPr/>
      </dsp:nvSpPr>
      <dsp:spPr>
        <a:xfrm>
          <a:off x="0" y="2502297"/>
          <a:ext cx="5689600" cy="100012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A8DDB7-6C71-428F-B5CD-4F904D220D90}">
      <dsp:nvSpPr>
        <dsp:cNvPr id="0" name=""/>
        <dsp:cNvSpPr/>
      </dsp:nvSpPr>
      <dsp:spPr>
        <a:xfrm>
          <a:off x="302539" y="2727326"/>
          <a:ext cx="550071" cy="5500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06AEB4-309A-4371-8E9D-294B51B0AEE4}">
      <dsp:nvSpPr>
        <dsp:cNvPr id="0" name=""/>
        <dsp:cNvSpPr/>
      </dsp:nvSpPr>
      <dsp:spPr>
        <a:xfrm>
          <a:off x="1155149" y="2502297"/>
          <a:ext cx="4534450" cy="10001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847" tIns="105847" rIns="105847" bIns="105847" numCol="1" spcCol="1270" anchor="ctr" anchorCtr="0">
          <a:noAutofit/>
        </a:bodyPr>
        <a:lstStyle/>
        <a:p>
          <a:pPr marL="0" lvl="0" indent="0" algn="l" defTabSz="711200">
            <a:lnSpc>
              <a:spcPct val="100000"/>
            </a:lnSpc>
            <a:spcBef>
              <a:spcPct val="0"/>
            </a:spcBef>
            <a:spcAft>
              <a:spcPct val="35000"/>
            </a:spcAft>
            <a:buNone/>
          </a:pPr>
          <a:r>
            <a:rPr lang="en-US" sz="1600" kern="1200" dirty="0">
              <a:latin typeface="Arial" panose="020B0604020202020204" pitchFamily="34" charset="0"/>
              <a:cs typeface="Arial" panose="020B0604020202020204" pitchFamily="34" charset="0"/>
            </a:rPr>
            <a:t>Impaired glucose uptake leads to persistent </a:t>
          </a:r>
          <a:r>
            <a:rPr lang="en-US" sz="1600" kern="1200" dirty="0" err="1">
              <a:latin typeface="Arial" panose="020B0604020202020204" pitchFamily="34" charset="0"/>
              <a:cs typeface="Arial" panose="020B0604020202020204" pitchFamily="34" charset="0"/>
            </a:rPr>
            <a:t>hyperglycaemia</a:t>
          </a:r>
          <a:r>
            <a:rPr lang="en-US" sz="1600" kern="1200" dirty="0">
              <a:latin typeface="Arial" panose="020B0604020202020204" pitchFamily="34" charset="0"/>
              <a:cs typeface="Arial" panose="020B0604020202020204" pitchFamily="34" charset="0"/>
            </a:rPr>
            <a:t> and poor metabolic control (British Dietetic Association, 2023).</a:t>
          </a:r>
        </a:p>
      </dsp:txBody>
      <dsp:txXfrm>
        <a:off x="1155149" y="2502297"/>
        <a:ext cx="4534450" cy="1000129"/>
      </dsp:txXfrm>
    </dsp:sp>
    <dsp:sp modelId="{D68C992F-E783-413E-986E-AA0A3AB62EFA}">
      <dsp:nvSpPr>
        <dsp:cNvPr id="0" name=""/>
        <dsp:cNvSpPr/>
      </dsp:nvSpPr>
      <dsp:spPr>
        <a:xfrm>
          <a:off x="0" y="3752459"/>
          <a:ext cx="5689600" cy="100012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67A5D3-26D3-4397-B830-BCCE5C447FC7}">
      <dsp:nvSpPr>
        <dsp:cNvPr id="0" name=""/>
        <dsp:cNvSpPr/>
      </dsp:nvSpPr>
      <dsp:spPr>
        <a:xfrm>
          <a:off x="302539" y="3977489"/>
          <a:ext cx="550071" cy="5500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BD787B-0284-413B-BD18-029E2C3DC6CE}">
      <dsp:nvSpPr>
        <dsp:cNvPr id="0" name=""/>
        <dsp:cNvSpPr/>
      </dsp:nvSpPr>
      <dsp:spPr>
        <a:xfrm>
          <a:off x="1155149" y="3752459"/>
          <a:ext cx="4534450" cy="10001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847" tIns="105847" rIns="105847" bIns="105847" numCol="1" spcCol="1270" anchor="ctr" anchorCtr="0">
          <a:noAutofit/>
        </a:bodyPr>
        <a:lstStyle/>
        <a:p>
          <a:pPr marL="0" lvl="0" indent="0" algn="l" defTabSz="711200">
            <a:lnSpc>
              <a:spcPct val="100000"/>
            </a:lnSpc>
            <a:spcBef>
              <a:spcPct val="0"/>
            </a:spcBef>
            <a:spcAft>
              <a:spcPct val="35000"/>
            </a:spcAft>
            <a:buNone/>
          </a:pPr>
          <a:r>
            <a:rPr lang="en-US" sz="1600" kern="1200" dirty="0">
              <a:latin typeface="Arial" panose="020B0604020202020204" pitchFamily="34" charset="0"/>
              <a:cs typeface="Arial" panose="020B0604020202020204" pitchFamily="34" charset="0"/>
            </a:rPr>
            <a:t>This breakdown in glucose regulation prevents the endocrine system from maintaining homeostasis (Health Education England, 2017).</a:t>
          </a:r>
        </a:p>
      </dsp:txBody>
      <dsp:txXfrm>
        <a:off x="1155149" y="3752459"/>
        <a:ext cx="4534450" cy="100012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086E5D-E61C-4FD3-AEB2-9981D4107EE5}">
      <dsp:nvSpPr>
        <dsp:cNvPr id="0" name=""/>
        <dsp:cNvSpPr/>
      </dsp:nvSpPr>
      <dsp:spPr>
        <a:xfrm>
          <a:off x="0" y="531"/>
          <a:ext cx="10515600"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F74F00-D0CF-44DF-ADF9-35B7A842C3C4}">
      <dsp:nvSpPr>
        <dsp:cNvPr id="0" name=""/>
        <dsp:cNvSpPr/>
      </dsp:nvSpPr>
      <dsp:spPr>
        <a:xfrm>
          <a:off x="0" y="531"/>
          <a:ext cx="10515600" cy="870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latin typeface="Arial" panose="020B0604020202020204" pitchFamily="34" charset="0"/>
              <a:cs typeface="Arial" panose="020B0604020202020204" pitchFamily="34" charset="0"/>
            </a:rPr>
            <a:t>Brain: Increased risk of </a:t>
          </a:r>
          <a:r>
            <a:rPr lang="en-US" sz="2100" kern="1200" dirty="0" err="1">
              <a:latin typeface="Arial" panose="020B0604020202020204" pitchFamily="34" charset="0"/>
              <a:cs typeface="Arial" panose="020B0604020202020204" pitchFamily="34" charset="0"/>
            </a:rPr>
            <a:t>ischaemic</a:t>
          </a:r>
          <a:r>
            <a:rPr lang="en-US" sz="2100" kern="1200" dirty="0">
              <a:latin typeface="Arial" panose="020B0604020202020204" pitchFamily="34" charset="0"/>
              <a:cs typeface="Arial" panose="020B0604020202020204" pitchFamily="34" charset="0"/>
            </a:rPr>
            <a:t> stroke due to reduced blood flow, vessel damage, and higher likelihood of clot formation (Stroke Association, 2023).</a:t>
          </a:r>
        </a:p>
      </dsp:txBody>
      <dsp:txXfrm>
        <a:off x="0" y="531"/>
        <a:ext cx="10515600" cy="870296"/>
      </dsp:txXfrm>
    </dsp:sp>
    <dsp:sp modelId="{78F88428-7C91-4C2F-AC8A-9A7F31A2594B}">
      <dsp:nvSpPr>
        <dsp:cNvPr id="0" name=""/>
        <dsp:cNvSpPr/>
      </dsp:nvSpPr>
      <dsp:spPr>
        <a:xfrm>
          <a:off x="0" y="870827"/>
          <a:ext cx="10515600"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120EEE-BA8B-4F47-B8C2-66646F1F6FD7}">
      <dsp:nvSpPr>
        <dsp:cNvPr id="0" name=""/>
        <dsp:cNvSpPr/>
      </dsp:nvSpPr>
      <dsp:spPr>
        <a:xfrm>
          <a:off x="0" y="870827"/>
          <a:ext cx="10515600" cy="870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latin typeface="Arial" panose="020B0604020202020204" pitchFamily="34" charset="0"/>
              <a:cs typeface="Arial" panose="020B0604020202020204" pitchFamily="34" charset="0"/>
            </a:rPr>
            <a:t>Kidneys: Early albuminuria and declining eGFR as high glucose damages glomeruli and reduces filtration (Kidney Care UK, 2024).</a:t>
          </a:r>
        </a:p>
      </dsp:txBody>
      <dsp:txXfrm>
        <a:off x="0" y="870827"/>
        <a:ext cx="10515600" cy="870296"/>
      </dsp:txXfrm>
    </dsp:sp>
    <dsp:sp modelId="{F5F21C62-9E47-4999-9DA0-6D0FB7AB1EF3}">
      <dsp:nvSpPr>
        <dsp:cNvPr id="0" name=""/>
        <dsp:cNvSpPr/>
      </dsp:nvSpPr>
      <dsp:spPr>
        <a:xfrm>
          <a:off x="0" y="1741123"/>
          <a:ext cx="10515600"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9CC93E-7954-4680-83F8-2D68E4C7AAF4}">
      <dsp:nvSpPr>
        <dsp:cNvPr id="0" name=""/>
        <dsp:cNvSpPr/>
      </dsp:nvSpPr>
      <dsp:spPr>
        <a:xfrm>
          <a:off x="0" y="1741123"/>
          <a:ext cx="10515600" cy="870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latin typeface="Arial" panose="020B0604020202020204" pitchFamily="34" charset="0"/>
              <a:cs typeface="Arial" panose="020B0604020202020204" pitchFamily="34" charset="0"/>
            </a:rPr>
            <a:t>Eyes: Diabetic retinopathy and macular oedema caused by damaged retinal vessels, increasing the risk of vision loss (Royal College of Ophthalmologists, 2023).</a:t>
          </a:r>
        </a:p>
      </dsp:txBody>
      <dsp:txXfrm>
        <a:off x="0" y="1741123"/>
        <a:ext cx="10515600" cy="870296"/>
      </dsp:txXfrm>
    </dsp:sp>
    <dsp:sp modelId="{AF931309-4B14-458D-B1FD-6388D1361852}">
      <dsp:nvSpPr>
        <dsp:cNvPr id="0" name=""/>
        <dsp:cNvSpPr/>
      </dsp:nvSpPr>
      <dsp:spPr>
        <a:xfrm>
          <a:off x="0" y="2611420"/>
          <a:ext cx="10515600"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1BEE44-BA36-4380-BC52-DE9CA1DE3D09}">
      <dsp:nvSpPr>
        <dsp:cNvPr id="0" name=""/>
        <dsp:cNvSpPr/>
      </dsp:nvSpPr>
      <dsp:spPr>
        <a:xfrm>
          <a:off x="0" y="2611420"/>
          <a:ext cx="10515600" cy="870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latin typeface="Arial" panose="020B0604020202020204" pitchFamily="34" charset="0"/>
              <a:cs typeface="Arial" panose="020B0604020202020204" pitchFamily="34" charset="0"/>
            </a:rPr>
            <a:t>Heart: Atherosclerosis and diabetic cardiomyopathy, leading to narrowed arteries, angina, and higher heart‑attack risk (British Heart Foundation, 2023).</a:t>
          </a:r>
        </a:p>
      </dsp:txBody>
      <dsp:txXfrm>
        <a:off x="0" y="2611420"/>
        <a:ext cx="10515600" cy="870296"/>
      </dsp:txXfrm>
    </dsp:sp>
    <dsp:sp modelId="{B580BE7C-1FA8-4D1A-B4A2-90E8FD60058B}">
      <dsp:nvSpPr>
        <dsp:cNvPr id="0" name=""/>
        <dsp:cNvSpPr/>
      </dsp:nvSpPr>
      <dsp:spPr>
        <a:xfrm>
          <a:off x="0" y="3481716"/>
          <a:ext cx="10515600"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6C9E75-7E1A-41B7-B3E1-09D85F29B764}">
      <dsp:nvSpPr>
        <dsp:cNvPr id="0" name=""/>
        <dsp:cNvSpPr/>
      </dsp:nvSpPr>
      <dsp:spPr>
        <a:xfrm>
          <a:off x="0" y="3481716"/>
          <a:ext cx="10515600" cy="870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latin typeface="Arial" panose="020B0604020202020204" pitchFamily="34" charset="0"/>
              <a:cs typeface="Arial" panose="020B0604020202020204" pitchFamily="34" charset="0"/>
            </a:rPr>
            <a:t>Nerves: Peripheral neuropathy and foot ulcers due to nerve damage and reduced sensation (Diabetes UK, 2024).</a:t>
          </a:r>
        </a:p>
      </dsp:txBody>
      <dsp:txXfrm>
        <a:off x="0" y="3481716"/>
        <a:ext cx="10515600" cy="87029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029199D-B488-4252-83C0-26C7EFA866A2}" type="datetimeFigureOut">
              <a:rPr lang="en-GB" smtClean="0"/>
              <a:t>26/06/2026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D7170F-43B0-43B9-9B39-2340329715E6}" type="slidenum">
              <a:rPr lang="en-GB" smtClean="0"/>
              <a:t>‹#›</a:t>
            </a:fld>
            <a:endParaRPr lang="en-GB"/>
          </a:p>
        </p:txBody>
      </p:sp>
    </p:spTree>
    <p:extLst>
      <p:ext uri="{BB962C8B-B14F-4D97-AF65-F5344CB8AC3E}">
        <p14:creationId xmlns:p14="http://schemas.microsoft.com/office/powerpoint/2010/main" val="6708384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D7170F-43B0-43B9-9B39-2340329715E6}" type="slidenum">
              <a:rPr lang="en-GB" smtClean="0"/>
              <a:t>1</a:t>
            </a:fld>
            <a:endParaRPr lang="en-GB"/>
          </a:p>
        </p:txBody>
      </p:sp>
    </p:spTree>
    <p:extLst>
      <p:ext uri="{BB962C8B-B14F-4D97-AF65-F5344CB8AC3E}">
        <p14:creationId xmlns:p14="http://schemas.microsoft.com/office/powerpoint/2010/main" val="12404575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6/26/2026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6/26/2026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6/26/2026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6/26/2026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6/26/2026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6/26/2026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6/26/2026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microsoft.com/office/2007/relationships/media" Target="../media/media1.m4a"/><Relationship Id="rId1" Type="http://schemas.openxmlformats.org/officeDocument/2006/relationships/audio" Target="NULL" TargetMode="External"/><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QuickStyle" Target="../diagrams/quickStyle1.xml"/><Relationship Id="rId5" Type="http://schemas.openxmlformats.org/officeDocument/2006/relationships/diagramLayout" Target="../diagrams/layout1.xml"/><Relationship Id="rId10" Type="http://schemas.openxmlformats.org/officeDocument/2006/relationships/image" Target="../media/image2.png"/><Relationship Id="rId4" Type="http://schemas.openxmlformats.org/officeDocument/2006/relationships/diagramData" Target="../diagrams/data1.xml"/><Relationship Id="rId9"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QuickStyle" Target="../diagrams/quickStyle2.xml"/><Relationship Id="rId5" Type="http://schemas.openxmlformats.org/officeDocument/2006/relationships/diagramLayout" Target="../diagrams/layout2.xml"/><Relationship Id="rId10" Type="http://schemas.openxmlformats.org/officeDocument/2006/relationships/image" Target="../media/image2.png"/><Relationship Id="rId4" Type="http://schemas.openxmlformats.org/officeDocument/2006/relationships/diagramData" Target="../diagrams/data2.xml"/><Relationship Id="rId9" Type="http://schemas.openxmlformats.org/officeDocument/2006/relationships/image" Target="../media/image9.jpeg"/></Relationships>
</file>

<file path=ppt/slides/_rels/slide8.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2.xml"/><Relationship Id="rId7" Type="http://schemas.openxmlformats.org/officeDocument/2006/relationships/diagramColors" Target="../diagrams/colors3.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image" Target="../media/image10.jpe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2.png"/><Relationship Id="rId4" Type="http://schemas.openxmlformats.org/officeDocument/2006/relationships/hyperlink" Target="https://sciencenotes.org/?utm_source=copilo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lose-up of a sign&#10;&#10;AI-generated content may be incorrect.">
            <a:extLst>
              <a:ext uri="{FF2B5EF4-FFF2-40B4-BE49-F238E27FC236}">
                <a16:creationId xmlns:a16="http://schemas.microsoft.com/office/drawing/2014/main" id="{8369145A-7E95-3B85-3390-25D035A01AEE}"/>
              </a:ext>
            </a:extLst>
          </p:cNvPr>
          <p:cNvPicPr>
            <a:picLocks noChangeAspect="1"/>
          </p:cNvPicPr>
          <p:nvPr/>
        </p:nvPicPr>
        <p:blipFill>
          <a:blip r:embed="rId5"/>
          <a:stretch>
            <a:fillRect/>
          </a:stretch>
        </p:blipFill>
        <p:spPr>
          <a:xfrm>
            <a:off x="3848100" y="253093"/>
            <a:ext cx="4191000" cy="1866900"/>
          </a:xfrm>
          <a:prstGeom prst="rect">
            <a:avLst/>
          </a:prstGeom>
        </p:spPr>
      </p:pic>
      <p:sp>
        <p:nvSpPr>
          <p:cNvPr id="4" name="TextBox 3">
            <a:extLst>
              <a:ext uri="{FF2B5EF4-FFF2-40B4-BE49-F238E27FC236}">
                <a16:creationId xmlns:a16="http://schemas.microsoft.com/office/drawing/2014/main" id="{36C4AF56-9541-179E-1126-D62028A37304}"/>
              </a:ext>
            </a:extLst>
          </p:cNvPr>
          <p:cNvSpPr txBox="1"/>
          <p:nvPr/>
        </p:nvSpPr>
        <p:spPr>
          <a:xfrm>
            <a:off x="682173" y="2311401"/>
            <a:ext cx="9006113" cy="32981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ts val="2813"/>
              </a:lnSpc>
            </a:pPr>
            <a:r>
              <a:rPr lang="en-GB" dirty="0">
                <a:latin typeface="Arial"/>
                <a:ea typeface="Segoe UI"/>
                <a:cs typeface="Arial"/>
              </a:rPr>
              <a:t>Student: Daljeet Matharu</a:t>
            </a:r>
            <a:r>
              <a:rPr dirty="0">
                <a:latin typeface="Arial"/>
                <a:ea typeface="WordVisiCarriageReturn_MSFontService"/>
                <a:cs typeface="Arial"/>
              </a:rPr>
              <a:t> </a:t>
            </a:r>
            <a:endParaRPr lang="en-US" dirty="0">
              <a:latin typeface="Arial"/>
              <a:ea typeface="WordVisiCarriageReturn_MSFontService"/>
              <a:cs typeface="Arial"/>
            </a:endParaRPr>
          </a:p>
          <a:p>
            <a:pPr>
              <a:lnSpc>
                <a:spcPts val="2813"/>
              </a:lnSpc>
            </a:pPr>
            <a:r>
              <a:rPr lang="en-GB" dirty="0">
                <a:latin typeface="Arial"/>
                <a:ea typeface="Segoe UI"/>
                <a:cs typeface="Arial"/>
              </a:rPr>
              <a:t>Student ID: 2433456</a:t>
            </a:r>
            <a:r>
              <a:rPr dirty="0">
                <a:latin typeface="Arial"/>
                <a:ea typeface="WordVisiCarriageReturn_MSFontService"/>
                <a:cs typeface="Arial"/>
              </a:rPr>
              <a:t> </a:t>
            </a:r>
            <a:endParaRPr lang="en-US" dirty="0">
              <a:latin typeface="Arial"/>
              <a:ea typeface="WordVisiCarriageReturn_MSFontService"/>
              <a:cs typeface="Arial"/>
            </a:endParaRPr>
          </a:p>
          <a:p>
            <a:pPr>
              <a:lnSpc>
                <a:spcPts val="2813"/>
              </a:lnSpc>
            </a:pPr>
            <a:r>
              <a:rPr lang="en-GB" dirty="0">
                <a:latin typeface="Arial"/>
                <a:ea typeface="Segoe UI"/>
                <a:cs typeface="Arial"/>
              </a:rPr>
              <a:t>Module Code: BMHP5023</a:t>
            </a:r>
            <a:r>
              <a:rPr dirty="0">
                <a:latin typeface="Arial"/>
                <a:ea typeface="WordVisiCarriageReturn_MSFontService"/>
                <a:cs typeface="Arial"/>
              </a:rPr>
              <a:t> </a:t>
            </a:r>
            <a:endParaRPr lang="en-US" dirty="0">
              <a:latin typeface="Arial"/>
              <a:ea typeface="WordVisiCarriageReturn_MSFontService"/>
              <a:cs typeface="Arial"/>
            </a:endParaRPr>
          </a:p>
          <a:p>
            <a:pPr>
              <a:lnSpc>
                <a:spcPts val="2813"/>
              </a:lnSpc>
            </a:pPr>
            <a:r>
              <a:rPr lang="en-GB" dirty="0">
                <a:latin typeface="Arial"/>
                <a:ea typeface="Segoe UI"/>
                <a:cs typeface="Arial"/>
              </a:rPr>
              <a:t>Module: Introduction to Physiology</a:t>
            </a:r>
            <a:r>
              <a:rPr dirty="0">
                <a:latin typeface="Arial"/>
                <a:ea typeface="WordVisiCarriageReturn_MSFontService"/>
                <a:cs typeface="Arial"/>
              </a:rPr>
              <a:t> </a:t>
            </a:r>
            <a:endParaRPr lang="en-US" dirty="0">
              <a:latin typeface="Arial"/>
              <a:ea typeface="WordVisiCarriageReturn_MSFontService"/>
              <a:cs typeface="Arial"/>
            </a:endParaRPr>
          </a:p>
          <a:p>
            <a:pPr>
              <a:lnSpc>
                <a:spcPts val="2813"/>
              </a:lnSpc>
            </a:pPr>
            <a:r>
              <a:rPr lang="en-GB" dirty="0">
                <a:latin typeface="Arial"/>
                <a:ea typeface="Segoe UI"/>
                <a:cs typeface="Arial"/>
              </a:rPr>
              <a:t>Lecturer: Dr. Gillan Weaver and Dr. Robert </a:t>
            </a:r>
            <a:r>
              <a:rPr lang="en-GB" dirty="0" err="1">
                <a:latin typeface="Arial"/>
                <a:ea typeface="Segoe UI"/>
                <a:cs typeface="Arial"/>
              </a:rPr>
              <a:t>Nartowski</a:t>
            </a:r>
            <a:r>
              <a:rPr dirty="0">
                <a:latin typeface="Arial"/>
                <a:ea typeface="Arial"/>
                <a:cs typeface="Arial"/>
              </a:rPr>
              <a:t> </a:t>
            </a:r>
            <a:endParaRPr lang="en-US" dirty="0">
              <a:latin typeface="Arial"/>
              <a:ea typeface="Arial"/>
              <a:cs typeface="Arial"/>
            </a:endParaRPr>
          </a:p>
          <a:p>
            <a:pPr>
              <a:lnSpc>
                <a:spcPts val="2813"/>
              </a:lnSpc>
            </a:pPr>
            <a:r>
              <a:rPr lang="en-GB" dirty="0">
                <a:latin typeface="Arial"/>
                <a:ea typeface="Arial"/>
                <a:cs typeface="Arial"/>
              </a:rPr>
              <a:t>Assignment Title: Component 2 presentation with voice over</a:t>
            </a:r>
            <a:endParaRPr lang="en-US" dirty="0">
              <a:latin typeface="Arial"/>
              <a:ea typeface="+mn-lt"/>
              <a:cs typeface="Arial"/>
            </a:endParaRPr>
          </a:p>
          <a:p>
            <a:pPr>
              <a:lnSpc>
                <a:spcPts val="2813"/>
              </a:lnSpc>
            </a:pPr>
            <a:endParaRPr lang="en-US" dirty="0">
              <a:latin typeface="Arial"/>
              <a:ea typeface="+mn-lt"/>
              <a:cs typeface="Arial"/>
            </a:endParaRPr>
          </a:p>
          <a:p>
            <a:pPr>
              <a:lnSpc>
                <a:spcPts val="2813"/>
              </a:lnSpc>
            </a:pPr>
            <a:r>
              <a:rPr lang="en-US" dirty="0">
                <a:latin typeface="Arial"/>
                <a:ea typeface="+mn-lt"/>
                <a:cs typeface="Arial"/>
              </a:rPr>
              <a:t>Title. Care Plan for a Patient with Type 2 Diabetes</a:t>
            </a:r>
          </a:p>
          <a:p>
            <a:pPr>
              <a:lnSpc>
                <a:spcPts val="2813"/>
              </a:lnSpc>
            </a:pPr>
            <a:r>
              <a:rPr lang="en-US" dirty="0">
                <a:latin typeface="Arial"/>
                <a:ea typeface="+mn-lt"/>
                <a:cs typeface="Arial"/>
              </a:rPr>
              <a:t>Condition: Cardiovascular Diseases (Diabetes and stroke)</a:t>
            </a:r>
            <a:endParaRPr lang="en-US" dirty="0">
              <a:latin typeface="Arial"/>
              <a:cs typeface="Arial"/>
            </a:endParaRPr>
          </a:p>
        </p:txBody>
      </p:sp>
      <p:pic>
        <p:nvPicPr>
          <p:cNvPr id="11" name="Recorded Sound">
            <a:hlinkClick r:id="" action="ppaction://media"/>
            <a:extLst>
              <a:ext uri="{FF2B5EF4-FFF2-40B4-BE49-F238E27FC236}">
                <a16:creationId xmlns:a16="http://schemas.microsoft.com/office/drawing/2014/main" id="{FBF2E180-23A8-2010-8E25-A74392AE3FD4}"/>
              </a:ext>
            </a:extLst>
          </p:cNvPr>
          <p:cNvPicPr>
            <a:picLocks noChangeAspect="1"/>
          </p:cNvPicPr>
          <p:nvPr>
            <a:audioFile r:link="rId1"/>
            <p:extLst>
              <p:ext uri="{DAA4B4D4-6D71-4841-9C94-3DE7FCFB9230}">
                <p14:media xmlns:p14="http://schemas.microsoft.com/office/powerpoint/2010/main" r:embed="rId2">
                  <p14:trim end="502.8752"/>
                </p14:media>
              </p:ext>
            </p:extLst>
          </p:nvPr>
        </p:nvPicPr>
        <p:blipFill>
          <a:blip r:embed="rId6"/>
          <a:stretch>
            <a:fillRect/>
          </a:stretch>
        </p:blipFill>
        <p:spPr>
          <a:xfrm>
            <a:off x="10231468" y="5122185"/>
            <a:ext cx="487363" cy="487363"/>
          </a:xfrm>
          <a:prstGeom prst="rect">
            <a:avLst/>
          </a:prstGeom>
        </p:spPr>
      </p:pic>
    </p:spTree>
    <p:extLst>
      <p:ext uri="{BB962C8B-B14F-4D97-AF65-F5344CB8AC3E}">
        <p14:creationId xmlns:p14="http://schemas.microsoft.com/office/powerpoint/2010/main" val="945356866"/>
      </p:ext>
    </p:extLst>
  </p:cSld>
  <p:clrMapOvr>
    <a:masterClrMapping/>
  </p:clrMapOvr>
  <mc:AlternateContent xmlns:mc="http://schemas.openxmlformats.org/markup-compatibility/2006">
    <mc:Choice xmlns:p14="http://schemas.microsoft.com/office/powerpoint/2010/main" Requires="p14">
      <p:transition spd="slow" p14:dur="2000" advTm="18023"/>
    </mc:Choice>
    <mc:Fallback>
      <p:transition spd="slow" advTm="180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312"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extLst>
    <p:ext uri="{E180D4A7-C9FB-4DFB-919C-405C955672EB}">
      <p14:showEvtLst xmlns:p14="http://schemas.microsoft.com/office/powerpoint/2010/main">
        <p14:playEvt time="139" objId="11"/>
        <p14:stopEvt time="13985" objId="11"/>
      </p14:showEvtLst>
    </p:ext>
  </p:extLs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8" name="Rectangle 5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0" name="Group 59">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61" name="Freeform: Shape 60">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2" name="Freeform: Shape 61">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3" name="Freeform: Shape 62">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4" name="Freeform: Shape 63">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5" name="Freeform: Shape 54">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56" name="Freeform: Shape 55">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7" name="Freeform: Shape 56">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p:cNvSpPr>
            <a:spLocks noGrp="1"/>
          </p:cNvSpPr>
          <p:nvPr>
            <p:ph type="ctrTitle"/>
          </p:nvPr>
        </p:nvSpPr>
        <p:spPr>
          <a:xfrm>
            <a:off x="741680" y="436881"/>
            <a:ext cx="10800080" cy="934719"/>
          </a:xfrm>
        </p:spPr>
        <p:txBody>
          <a:bodyPr vert="horz" lIns="91440" tIns="45720" rIns="91440" bIns="45720" rtlCol="0">
            <a:normAutofit fontScale="90000"/>
          </a:bodyPr>
          <a:lstStyle/>
          <a:p>
            <a:r>
              <a:rPr lang="en-US" sz="5200" kern="1200" dirty="0">
                <a:solidFill>
                  <a:schemeClr val="tx2"/>
                </a:solidFill>
                <a:latin typeface="Arial" panose="020B0604020202020204" pitchFamily="34" charset="0"/>
                <a:cs typeface="Arial" panose="020B0604020202020204" pitchFamily="34" charset="0"/>
              </a:rPr>
              <a:t>Introduction to cardiovascular diseases</a:t>
            </a:r>
          </a:p>
        </p:txBody>
      </p:sp>
      <p:sp>
        <p:nvSpPr>
          <p:cNvPr id="3" name="Subtitle 2"/>
          <p:cNvSpPr>
            <a:spLocks noGrp="1"/>
          </p:cNvSpPr>
          <p:nvPr>
            <p:ph type="subTitle" idx="1"/>
          </p:nvPr>
        </p:nvSpPr>
        <p:spPr>
          <a:xfrm>
            <a:off x="741680" y="1534160"/>
            <a:ext cx="10800080" cy="4368800"/>
          </a:xfrm>
        </p:spPr>
        <p:txBody>
          <a:bodyPr vert="horz" lIns="91440" tIns="45720" rIns="91440" bIns="45720" rtlCol="0">
            <a:normAutofit/>
          </a:bodyPr>
          <a:lstStyle/>
          <a:p>
            <a:pPr indent="-228600">
              <a:buFont typeface="Arial" panose="020B0604020202020204" pitchFamily="34" charset="0"/>
              <a:buChar char="•"/>
            </a:pPr>
            <a:endParaRPr lang="en-US" sz="600" dirty="0">
              <a:solidFill>
                <a:schemeClr val="tx2"/>
              </a:solidFill>
              <a:latin typeface="Arial" panose="020B0604020202020204" pitchFamily="34" charset="0"/>
              <a:cs typeface="Arial" panose="020B0604020202020204" pitchFamily="34" charset="0"/>
            </a:endParaRPr>
          </a:p>
          <a:p>
            <a:pPr indent="-228600" algn="l">
              <a:buFont typeface="Arial" panose="020B0604020202020204" pitchFamily="34" charset="0"/>
              <a:buChar char="•"/>
            </a:pPr>
            <a:r>
              <a:rPr lang="en-US" sz="2000" dirty="0">
                <a:solidFill>
                  <a:schemeClr val="tx2"/>
                </a:solidFill>
                <a:latin typeface="Arial" panose="020B0604020202020204" pitchFamily="34" charset="0"/>
                <a:cs typeface="Arial" panose="020B0604020202020204" pitchFamily="34" charset="0"/>
              </a:rPr>
              <a:t>Cardiovascular diseases:</a:t>
            </a:r>
            <a:r>
              <a:rPr lang="en-US" sz="2000" b="1" dirty="0">
                <a:solidFill>
                  <a:schemeClr val="tx2"/>
                </a:solidFill>
                <a:latin typeface="Arial" panose="020B0604020202020204" pitchFamily="34" charset="0"/>
                <a:cs typeface="Arial" panose="020B0604020202020204" pitchFamily="34" charset="0"/>
              </a:rPr>
              <a:t>  </a:t>
            </a:r>
            <a:r>
              <a:rPr lang="en-US" sz="2000" dirty="0">
                <a:solidFill>
                  <a:schemeClr val="tx2"/>
                </a:solidFill>
                <a:latin typeface="Arial" panose="020B0604020202020204" pitchFamily="34" charset="0"/>
                <a:cs typeface="Arial" panose="020B0604020202020204" pitchFamily="34" charset="0"/>
              </a:rPr>
              <a:t>A group of conditions affecting the heart and blood vessels, including coronary heart disease, stroke, and diabetes‑related vascular complications (NHS England, 2024).</a:t>
            </a:r>
          </a:p>
          <a:p>
            <a:pPr indent="-228600" algn="l">
              <a:buFont typeface="Arial" panose="020B0604020202020204" pitchFamily="34" charset="0"/>
              <a:buChar char="•"/>
            </a:pPr>
            <a:endParaRPr lang="en-US" sz="2000" dirty="0">
              <a:solidFill>
                <a:schemeClr val="tx2"/>
              </a:solidFill>
              <a:latin typeface="Arial" panose="020B0604020202020204" pitchFamily="34" charset="0"/>
              <a:cs typeface="Arial" panose="020B0604020202020204" pitchFamily="34" charset="0"/>
            </a:endParaRPr>
          </a:p>
          <a:p>
            <a:pPr indent="-228600" algn="l">
              <a:buFont typeface="Arial" panose="020B0604020202020204" pitchFamily="34" charset="0"/>
              <a:buChar char="•"/>
            </a:pPr>
            <a:r>
              <a:rPr lang="en-US" sz="2000" dirty="0">
                <a:solidFill>
                  <a:schemeClr val="tx2"/>
                </a:solidFill>
                <a:latin typeface="Arial" panose="020B0604020202020204" pitchFamily="34" charset="0"/>
                <a:cs typeface="Arial" panose="020B0604020202020204" pitchFamily="34" charset="0"/>
              </a:rPr>
              <a:t>Diabetes: it is included Long‑term high blood glucose damages blood vessels and significantly increases the risk of heart attack and stroke (NICE, 2022).</a:t>
            </a:r>
          </a:p>
          <a:p>
            <a:pPr indent="-228600" algn="l">
              <a:buFont typeface="Arial" panose="020B0604020202020204" pitchFamily="34" charset="0"/>
              <a:buChar char="•"/>
            </a:pPr>
            <a:endParaRPr lang="en-US" sz="2000" dirty="0">
              <a:solidFill>
                <a:schemeClr val="tx2"/>
              </a:solidFill>
              <a:latin typeface="Arial" panose="020B0604020202020204" pitchFamily="34" charset="0"/>
              <a:cs typeface="Arial" panose="020B0604020202020204" pitchFamily="34" charset="0"/>
            </a:endParaRPr>
          </a:p>
          <a:p>
            <a:pPr indent="-228600" algn="l">
              <a:buFont typeface="Arial" panose="020B0604020202020204" pitchFamily="34" charset="0"/>
              <a:buChar char="•"/>
            </a:pPr>
            <a:r>
              <a:rPr lang="en-US" sz="2000" dirty="0">
                <a:solidFill>
                  <a:schemeClr val="tx2"/>
                </a:solidFill>
                <a:latin typeface="Arial" panose="020B0604020202020204" pitchFamily="34" charset="0"/>
                <a:cs typeface="Arial" panose="020B0604020202020204" pitchFamily="34" charset="0"/>
              </a:rPr>
              <a:t>Cardiovascular diseases remain a major public health concern in the UK, with lifestyle behaviors such as inactivity, smoking, and unhealthy diets increasing risk (Department of Health, 2017).</a:t>
            </a:r>
          </a:p>
          <a:p>
            <a:pPr indent="-228600">
              <a:buFont typeface="Arial" panose="020B0604020202020204" pitchFamily="34" charset="0"/>
              <a:buChar char="•"/>
            </a:pPr>
            <a:endParaRPr lang="en-US" sz="600" dirty="0">
              <a:solidFill>
                <a:schemeClr val="tx2"/>
              </a:solidFill>
            </a:endParaRPr>
          </a:p>
          <a:p>
            <a:pPr indent="-228600">
              <a:buFont typeface="Arial" panose="020B0604020202020204" pitchFamily="34" charset="0"/>
              <a:buChar char="•"/>
            </a:pPr>
            <a:endParaRPr lang="en-US" sz="600" dirty="0">
              <a:solidFill>
                <a:schemeClr val="tx2"/>
              </a:solidFill>
            </a:endParaRPr>
          </a:p>
        </p:txBody>
      </p:sp>
      <p:pic>
        <p:nvPicPr>
          <p:cNvPr id="43" name="Recorded Sound">
            <a:hlinkClick r:id="" action="ppaction://media"/>
            <a:extLst>
              <a:ext uri="{FF2B5EF4-FFF2-40B4-BE49-F238E27FC236}">
                <a16:creationId xmlns:a16="http://schemas.microsoft.com/office/drawing/2014/main" id="{1D1E7DB2-8677-7E65-8E98-6BF400E846D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317418" y="4954331"/>
            <a:ext cx="487363" cy="487363"/>
          </a:xfrm>
          <a:prstGeom prst="rect">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slow" p14:dur="2000" advTm="17642"/>
    </mc:Choice>
    <mc:Fallback>
      <p:transition spd="slow" advTm="176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864" fill="hold"/>
                                        <p:tgtEl>
                                          <p:spTgt spid="4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8415B-C0F0-17D5-9016-17DE9102FA35}"/>
              </a:ext>
            </a:extLst>
          </p:cNvPr>
          <p:cNvSpPr>
            <a:spLocks noGrp="1"/>
          </p:cNvSpPr>
          <p:nvPr>
            <p:ph type="title"/>
          </p:nvPr>
        </p:nvSpPr>
        <p:spPr>
          <a:xfrm>
            <a:off x="838200" y="365125"/>
            <a:ext cx="10515600" cy="661035"/>
          </a:xfrm>
        </p:spPr>
        <p:txBody>
          <a:bodyPr/>
          <a:lstStyle/>
          <a:p>
            <a:r>
              <a:rPr lang="en-US" sz="3200" b="1" dirty="0">
                <a:latin typeface="Arial"/>
                <a:ea typeface="+mj-lt"/>
                <a:cs typeface="Arial"/>
              </a:rPr>
              <a:t>Cardiovascular System - Anatomy and physiology</a:t>
            </a:r>
            <a:endParaRPr lang="en-US" sz="3200" b="1" dirty="0">
              <a:latin typeface="Arial"/>
              <a:cs typeface="Arial"/>
            </a:endParaRPr>
          </a:p>
        </p:txBody>
      </p:sp>
      <p:sp>
        <p:nvSpPr>
          <p:cNvPr id="3" name="Content Placeholder 2">
            <a:extLst>
              <a:ext uri="{FF2B5EF4-FFF2-40B4-BE49-F238E27FC236}">
                <a16:creationId xmlns:a16="http://schemas.microsoft.com/office/drawing/2014/main" id="{66B98BC4-C1F6-F6D5-333A-5A0E19AA3BF3}"/>
              </a:ext>
            </a:extLst>
          </p:cNvPr>
          <p:cNvSpPr>
            <a:spLocks noGrp="1"/>
          </p:cNvSpPr>
          <p:nvPr>
            <p:ph idx="1"/>
          </p:nvPr>
        </p:nvSpPr>
        <p:spPr>
          <a:xfrm>
            <a:off x="308428" y="1229360"/>
            <a:ext cx="5523411" cy="4816974"/>
          </a:xfrm>
        </p:spPr>
        <p:txBody>
          <a:bodyPr vert="horz" lIns="91440" tIns="45720" rIns="91440" bIns="45720" rtlCol="0" anchor="t">
            <a:normAutofit fontScale="85000" lnSpcReduction="10000"/>
          </a:bodyPr>
          <a:lstStyle/>
          <a:p>
            <a:r>
              <a:rPr lang="en-US" sz="2400" dirty="0">
                <a:latin typeface="Arial"/>
                <a:ea typeface="+mn-lt"/>
                <a:cs typeface="Arial"/>
              </a:rPr>
              <a:t>The cardiovascular system consists of the heart, blood vessels, and blood. The heart’s four chambers (right/left atria and ventricles) pump blood through major vessels such as the aorta, vena cava, pulmonary artery, and pulmonary vein, while the coronary arteries supply oxygen to the heart muscle (NHS England, 2024).</a:t>
            </a:r>
            <a:endParaRPr lang="en-US" sz="2400" dirty="0">
              <a:latin typeface="Arial"/>
              <a:cs typeface="Arial"/>
            </a:endParaRPr>
          </a:p>
          <a:p>
            <a:r>
              <a:rPr lang="en-US" sz="2400" dirty="0">
                <a:latin typeface="Arial"/>
                <a:ea typeface="+mn-lt"/>
                <a:cs typeface="Arial"/>
              </a:rPr>
              <a:t>It is main functions include circulating oxygenated blood to tissues, removing carbon dioxide and waste, regulating blood pressure, and maintaining perfusion to vital organs such as the brain and kidneys. These processes rely on the heart’s electrical conduction system and the elasticity of blood vessels, which work together to maintain smooth and efficient blood flow (British Heart Foundation, 2023).</a:t>
            </a:r>
            <a:endParaRPr lang="en-US" sz="2400" dirty="0">
              <a:latin typeface="Arial"/>
              <a:cs typeface="Arial"/>
            </a:endParaRPr>
          </a:p>
          <a:p>
            <a:endParaRPr lang="en-US" dirty="0"/>
          </a:p>
          <a:p>
            <a:endParaRPr lang="en-US" dirty="0"/>
          </a:p>
        </p:txBody>
      </p:sp>
      <p:pic>
        <p:nvPicPr>
          <p:cNvPr id="7" name="Picture 6" descr="Circulatory System or Cardiovascular System">
            <a:extLst>
              <a:ext uri="{FF2B5EF4-FFF2-40B4-BE49-F238E27FC236}">
                <a16:creationId xmlns:a16="http://schemas.microsoft.com/office/drawing/2014/main" id="{60064759-73DA-327D-1178-2C9B771CC0A4}"/>
              </a:ext>
            </a:extLst>
          </p:cNvPr>
          <p:cNvPicPr>
            <a:picLocks noChangeAspect="1"/>
          </p:cNvPicPr>
          <p:nvPr/>
        </p:nvPicPr>
        <p:blipFill>
          <a:blip r:embed="rId4"/>
          <a:stretch>
            <a:fillRect/>
          </a:stretch>
        </p:blipFill>
        <p:spPr>
          <a:xfrm>
            <a:off x="6258560" y="1611206"/>
            <a:ext cx="4904559" cy="3671994"/>
          </a:xfrm>
          <a:prstGeom prst="rect">
            <a:avLst/>
          </a:prstGeom>
        </p:spPr>
      </p:pic>
      <p:sp>
        <p:nvSpPr>
          <p:cNvPr id="8" name="TextBox 7">
            <a:extLst>
              <a:ext uri="{FF2B5EF4-FFF2-40B4-BE49-F238E27FC236}">
                <a16:creationId xmlns:a16="http://schemas.microsoft.com/office/drawing/2014/main" id="{A5CF2876-1D0E-C02A-ED35-150703DA94EF}"/>
              </a:ext>
            </a:extLst>
          </p:cNvPr>
          <p:cNvSpPr txBox="1"/>
          <p:nvPr/>
        </p:nvSpPr>
        <p:spPr>
          <a:xfrm>
            <a:off x="9348199" y="5283200"/>
            <a:ext cx="1941557" cy="276999"/>
          </a:xfrm>
          <a:prstGeom prst="rect">
            <a:avLst/>
          </a:prstGeom>
          <a:noFill/>
        </p:spPr>
        <p:txBody>
          <a:bodyPr wrap="none" rtlCol="0">
            <a:spAutoFit/>
          </a:bodyPr>
          <a:lstStyle/>
          <a:p>
            <a:r>
              <a:rPr lang="en-GB" sz="1200" dirty="0">
                <a:latin typeface="Arial" panose="020B0604020202020204" pitchFamily="34" charset="0"/>
                <a:cs typeface="Arial" panose="020B0604020202020204" pitchFamily="34" charset="0"/>
              </a:rPr>
              <a:t>(Sciencenotes.org, 2026)</a:t>
            </a:r>
          </a:p>
        </p:txBody>
      </p:sp>
      <p:pic>
        <p:nvPicPr>
          <p:cNvPr id="12" name="Recorded Sound">
            <a:hlinkClick r:id="" action="ppaction://media"/>
            <a:extLst>
              <a:ext uri="{FF2B5EF4-FFF2-40B4-BE49-F238E27FC236}">
                <a16:creationId xmlns:a16="http://schemas.microsoft.com/office/drawing/2014/main" id="{2E9AA0DA-94A2-EB0B-F237-169BD3AFBAD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860836" y="5421699"/>
            <a:ext cx="487363" cy="487363"/>
          </a:xfrm>
          <a:prstGeom prst="rect">
            <a:avLst/>
          </a:prstGeom>
        </p:spPr>
      </p:pic>
    </p:spTree>
    <p:extLst>
      <p:ext uri="{BB962C8B-B14F-4D97-AF65-F5344CB8AC3E}">
        <p14:creationId xmlns:p14="http://schemas.microsoft.com/office/powerpoint/2010/main" val="4250319817"/>
      </p:ext>
    </p:extLst>
  </p:cSld>
  <p:clrMapOvr>
    <a:masterClrMapping/>
  </p:clrMapOvr>
  <mc:AlternateContent xmlns:mc="http://schemas.openxmlformats.org/markup-compatibility/2006">
    <mc:Choice xmlns:p14="http://schemas.microsoft.com/office/powerpoint/2010/main" Requires="p14">
      <p:transition spd="slow" p14:dur="2000" advTm="56220"/>
    </mc:Choice>
    <mc:Fallback>
      <p:transition spd="slow" advTm="562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6220"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378FD-CDE9-0FA5-D04D-471E5864856F}"/>
              </a:ext>
            </a:extLst>
          </p:cNvPr>
          <p:cNvSpPr>
            <a:spLocks noGrp="1"/>
          </p:cNvSpPr>
          <p:nvPr>
            <p:ph type="title"/>
          </p:nvPr>
        </p:nvSpPr>
        <p:spPr>
          <a:xfrm>
            <a:off x="838200" y="365125"/>
            <a:ext cx="10515600" cy="772795"/>
          </a:xfrm>
        </p:spPr>
        <p:txBody>
          <a:bodyPr/>
          <a:lstStyle/>
          <a:p>
            <a:r>
              <a:rPr lang="en-US" sz="3600" b="1" dirty="0">
                <a:latin typeface="Arial"/>
                <a:ea typeface="+mj-lt"/>
                <a:cs typeface="Arial"/>
              </a:rPr>
              <a:t>Endocrine System - Anatomy and physiology</a:t>
            </a:r>
            <a:endParaRPr lang="en-US" sz="3600" b="1" dirty="0">
              <a:latin typeface="Arial"/>
              <a:cs typeface="Arial"/>
            </a:endParaRPr>
          </a:p>
        </p:txBody>
      </p:sp>
      <p:graphicFrame>
        <p:nvGraphicFramePr>
          <p:cNvPr id="9" name="Content Placeholder 2">
            <a:extLst>
              <a:ext uri="{FF2B5EF4-FFF2-40B4-BE49-F238E27FC236}">
                <a16:creationId xmlns:a16="http://schemas.microsoft.com/office/drawing/2014/main" id="{BF7A2E21-5BDF-F311-A239-EE2312B110B0}"/>
              </a:ext>
            </a:extLst>
          </p:cNvPr>
          <p:cNvGraphicFramePr>
            <a:graphicFrameLocks noGrp="1"/>
          </p:cNvGraphicFramePr>
          <p:nvPr>
            <p:ph idx="1"/>
            <p:extLst>
              <p:ext uri="{D42A27DB-BD31-4B8C-83A1-F6EECF244321}">
                <p14:modId xmlns:p14="http://schemas.microsoft.com/office/powerpoint/2010/main" val="4052842166"/>
              </p:ext>
            </p:extLst>
          </p:nvPr>
        </p:nvGraphicFramePr>
        <p:xfrm>
          <a:off x="330200" y="1361440"/>
          <a:ext cx="5769429" cy="468489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5" name="Picture 4" descr="Overview of the Endocrine System | US EPA">
            <a:extLst>
              <a:ext uri="{FF2B5EF4-FFF2-40B4-BE49-F238E27FC236}">
                <a16:creationId xmlns:a16="http://schemas.microsoft.com/office/drawing/2014/main" id="{9EAD116E-E0B6-B2AD-994B-E601EF865093}"/>
              </a:ext>
            </a:extLst>
          </p:cNvPr>
          <p:cNvPicPr>
            <a:picLocks noChangeAspect="1"/>
          </p:cNvPicPr>
          <p:nvPr/>
        </p:nvPicPr>
        <p:blipFill>
          <a:blip r:embed="rId9"/>
          <a:stretch>
            <a:fillRect/>
          </a:stretch>
        </p:blipFill>
        <p:spPr>
          <a:xfrm>
            <a:off x="6535563" y="1148080"/>
            <a:ext cx="4607273" cy="4033520"/>
          </a:xfrm>
          <a:prstGeom prst="rect">
            <a:avLst/>
          </a:prstGeom>
        </p:spPr>
      </p:pic>
      <p:sp>
        <p:nvSpPr>
          <p:cNvPr id="6" name="TextBox 5">
            <a:extLst>
              <a:ext uri="{FF2B5EF4-FFF2-40B4-BE49-F238E27FC236}">
                <a16:creationId xmlns:a16="http://schemas.microsoft.com/office/drawing/2014/main" id="{DA7676A5-62C6-D1C7-0B8D-89D9F3734DE7}"/>
              </a:ext>
            </a:extLst>
          </p:cNvPr>
          <p:cNvSpPr txBox="1"/>
          <p:nvPr/>
        </p:nvSpPr>
        <p:spPr>
          <a:xfrm>
            <a:off x="9448799" y="5212080"/>
            <a:ext cx="1941557" cy="276999"/>
          </a:xfrm>
          <a:prstGeom prst="rect">
            <a:avLst/>
          </a:prstGeom>
          <a:noFill/>
        </p:spPr>
        <p:txBody>
          <a:bodyPr wrap="none" rtlCol="0">
            <a:spAutoFit/>
          </a:bodyPr>
          <a:lstStyle/>
          <a:p>
            <a:r>
              <a:rPr lang="en-GB" sz="1200" dirty="0">
                <a:latin typeface="Arial" panose="020B0604020202020204" pitchFamily="34" charset="0"/>
                <a:cs typeface="Arial" panose="020B0604020202020204" pitchFamily="34" charset="0"/>
              </a:rPr>
              <a:t>(Sciencenotes.org, 2026)</a:t>
            </a:r>
          </a:p>
        </p:txBody>
      </p:sp>
      <p:pic>
        <p:nvPicPr>
          <p:cNvPr id="12" name="Recorded Sound">
            <a:hlinkClick r:id="" action="ppaction://media"/>
            <a:extLst>
              <a:ext uri="{FF2B5EF4-FFF2-40B4-BE49-F238E27FC236}">
                <a16:creationId xmlns:a16="http://schemas.microsoft.com/office/drawing/2014/main" id="{B282394C-667E-3843-5EF3-30A7A9068D52}"/>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525899" y="5222557"/>
            <a:ext cx="487363" cy="487363"/>
          </a:xfrm>
          <a:prstGeom prst="rect">
            <a:avLst/>
          </a:prstGeom>
        </p:spPr>
      </p:pic>
    </p:spTree>
    <p:extLst>
      <p:ext uri="{BB962C8B-B14F-4D97-AF65-F5344CB8AC3E}">
        <p14:creationId xmlns:p14="http://schemas.microsoft.com/office/powerpoint/2010/main" val="236759487"/>
      </p:ext>
    </p:extLst>
  </p:cSld>
  <p:clrMapOvr>
    <a:masterClrMapping/>
  </p:clrMapOvr>
  <mc:AlternateContent xmlns:mc="http://schemas.openxmlformats.org/markup-compatibility/2006">
    <mc:Choice xmlns:p14="http://schemas.microsoft.com/office/powerpoint/2010/main" Requires="p14">
      <p:transition spd="slow" p14:dur="2000" advTm="47874"/>
    </mc:Choice>
    <mc:Fallback>
      <p:transition spd="slow" advTm="478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874"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 name="Rectangle 101">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 name="Rectangle 103">
            <a:extLst>
              <a:ext uri="{FF2B5EF4-FFF2-40B4-BE49-F238E27FC236}">
                <a16:creationId xmlns:a16="http://schemas.microsoft.com/office/drawing/2014/main" id="{1561AEE4-4E38-4BAC-976D-E0DE523FC5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6" name="Group 105">
            <a:extLst>
              <a:ext uri="{FF2B5EF4-FFF2-40B4-BE49-F238E27FC236}">
                <a16:creationId xmlns:a16="http://schemas.microsoft.com/office/drawing/2014/main" id="{F0BC676B-D19A-44DB-910A-0C0E6D4339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4431" y="3985"/>
            <a:ext cx="9772765" cy="6858000"/>
            <a:chOff x="1303402" y="3985"/>
            <a:chExt cx="9772765" cy="6858000"/>
          </a:xfrm>
        </p:grpSpPr>
        <p:sp>
          <p:nvSpPr>
            <p:cNvPr id="107" name="Freeform: Shape 106">
              <a:extLst>
                <a:ext uri="{FF2B5EF4-FFF2-40B4-BE49-F238E27FC236}">
                  <a16:creationId xmlns:a16="http://schemas.microsoft.com/office/drawing/2014/main" id="{999AA485-A13F-4455-814E-C116AD7E0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8" name="Freeform: Shape 107">
              <a:extLst>
                <a:ext uri="{FF2B5EF4-FFF2-40B4-BE49-F238E27FC236}">
                  <a16:creationId xmlns:a16="http://schemas.microsoft.com/office/drawing/2014/main" id="{9C90D55F-0AFB-45E5-8815-A4701774CE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9" name="Freeform: Shape 108">
              <a:extLst>
                <a:ext uri="{FF2B5EF4-FFF2-40B4-BE49-F238E27FC236}">
                  <a16:creationId xmlns:a16="http://schemas.microsoft.com/office/drawing/2014/main" id="{D476B6C1-4A41-48E6-8540-FC48FCD769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0" name="Freeform: Shape 109">
              <a:extLst>
                <a:ext uri="{FF2B5EF4-FFF2-40B4-BE49-F238E27FC236}">
                  <a16:creationId xmlns:a16="http://schemas.microsoft.com/office/drawing/2014/main" id="{3347F445-D2CA-4FEB-AB8E-7A47AB57C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1" name="Freeform: Shape 110">
              <a:extLst>
                <a:ext uri="{FF2B5EF4-FFF2-40B4-BE49-F238E27FC236}">
                  <a16:creationId xmlns:a16="http://schemas.microsoft.com/office/drawing/2014/main" id="{12F1B3D8-301E-4A54-9284-EB14E9056B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12" name="Freeform: Shape 111">
              <a:extLst>
                <a:ext uri="{FF2B5EF4-FFF2-40B4-BE49-F238E27FC236}">
                  <a16:creationId xmlns:a16="http://schemas.microsoft.com/office/drawing/2014/main" id="{CE4B9C67-860A-4569-AC84-3ADE433D1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3" name="Freeform: Shape 112">
              <a:extLst>
                <a:ext uri="{FF2B5EF4-FFF2-40B4-BE49-F238E27FC236}">
                  <a16:creationId xmlns:a16="http://schemas.microsoft.com/office/drawing/2014/main" id="{1175B763-A6E6-4AD1-9138-9B1164A7A8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7AC24AC5-0EA9-5EA2-3046-9C6F51D336D9}"/>
              </a:ext>
            </a:extLst>
          </p:cNvPr>
          <p:cNvSpPr>
            <a:spLocks noGrp="1"/>
          </p:cNvSpPr>
          <p:nvPr>
            <p:ph type="title"/>
          </p:nvPr>
        </p:nvSpPr>
        <p:spPr>
          <a:xfrm>
            <a:off x="1281275" y="386081"/>
            <a:ext cx="10138565" cy="1615440"/>
          </a:xfrm>
        </p:spPr>
        <p:txBody>
          <a:bodyPr anchor="ctr">
            <a:normAutofit/>
          </a:bodyPr>
          <a:lstStyle/>
          <a:p>
            <a:pPr algn="ctr"/>
            <a:r>
              <a:rPr lang="en-US" sz="3600" b="1" dirty="0">
                <a:solidFill>
                  <a:schemeClr val="tx2"/>
                </a:solidFill>
                <a:latin typeface="Arial"/>
                <a:cs typeface="Arial"/>
              </a:rPr>
              <a:t>Why These Systems Are Relevant to Stroke and Diabetes</a:t>
            </a:r>
            <a:endParaRPr lang="en-US" sz="3600" dirty="0">
              <a:solidFill>
                <a:schemeClr val="tx2"/>
              </a:solidFill>
              <a:latin typeface="Arial"/>
              <a:cs typeface="Arial"/>
            </a:endParaRPr>
          </a:p>
        </p:txBody>
      </p:sp>
      <p:sp>
        <p:nvSpPr>
          <p:cNvPr id="3" name="Content Placeholder 2">
            <a:extLst>
              <a:ext uri="{FF2B5EF4-FFF2-40B4-BE49-F238E27FC236}">
                <a16:creationId xmlns:a16="http://schemas.microsoft.com/office/drawing/2014/main" id="{9BC6F40E-2B46-AF73-6618-EA42672EA82B}"/>
              </a:ext>
            </a:extLst>
          </p:cNvPr>
          <p:cNvSpPr>
            <a:spLocks noGrp="1"/>
          </p:cNvSpPr>
          <p:nvPr>
            <p:ph idx="1"/>
          </p:nvPr>
        </p:nvSpPr>
        <p:spPr>
          <a:xfrm>
            <a:off x="1734700" y="1808480"/>
            <a:ext cx="9417837" cy="4246880"/>
          </a:xfrm>
        </p:spPr>
        <p:txBody>
          <a:bodyPr vert="horz" lIns="91440" tIns="45720" rIns="91440" bIns="45720" rtlCol="0" anchor="t">
            <a:normAutofit/>
          </a:bodyPr>
          <a:lstStyle/>
          <a:p>
            <a:r>
              <a:rPr lang="en-US" sz="1800" dirty="0">
                <a:solidFill>
                  <a:schemeClr val="tx2"/>
                </a:solidFill>
                <a:latin typeface="Arial"/>
                <a:ea typeface="+mn-lt"/>
                <a:cs typeface="Arial"/>
              </a:rPr>
              <a:t>Type 2 diabetes disrupts glucose regulation, causing insulin resistance and chronic </a:t>
            </a:r>
            <a:r>
              <a:rPr lang="en-US" sz="1800" dirty="0" err="1">
                <a:solidFill>
                  <a:schemeClr val="tx2"/>
                </a:solidFill>
                <a:latin typeface="Arial"/>
                <a:ea typeface="+mn-lt"/>
                <a:cs typeface="Arial"/>
              </a:rPr>
              <a:t>hyperglycaemia</a:t>
            </a:r>
            <a:r>
              <a:rPr lang="en-US" sz="1800" dirty="0">
                <a:solidFill>
                  <a:schemeClr val="tx2"/>
                </a:solidFill>
                <a:latin typeface="Arial"/>
                <a:ea typeface="+mn-lt"/>
                <a:cs typeface="Arial"/>
              </a:rPr>
              <a:t>, which damages blood vessels (NICE, 2022).</a:t>
            </a:r>
            <a:endParaRPr lang="en-US" sz="1800" dirty="0">
              <a:solidFill>
                <a:schemeClr val="tx2"/>
              </a:solidFill>
              <a:latin typeface="Arial"/>
              <a:cs typeface="Arial"/>
            </a:endParaRPr>
          </a:p>
          <a:p>
            <a:endParaRPr lang="en-US" sz="1800" dirty="0">
              <a:solidFill>
                <a:schemeClr val="tx2"/>
              </a:solidFill>
              <a:latin typeface="Arial"/>
              <a:ea typeface="+mn-lt"/>
              <a:cs typeface="Arial"/>
            </a:endParaRPr>
          </a:p>
          <a:p>
            <a:r>
              <a:rPr lang="en-US" sz="1800" dirty="0">
                <a:solidFill>
                  <a:schemeClr val="tx2"/>
                </a:solidFill>
                <a:latin typeface="Arial"/>
                <a:ea typeface="+mn-lt"/>
                <a:cs typeface="Arial"/>
              </a:rPr>
              <a:t>Cardiovascular disease develops when blood vessels become narrowed or blocked, often due to long‑term high glucose levels (British Heart Foundation, 2023).</a:t>
            </a:r>
            <a:endParaRPr lang="en-US" sz="1800" dirty="0">
              <a:solidFill>
                <a:schemeClr val="tx2"/>
              </a:solidFill>
              <a:latin typeface="Arial"/>
              <a:cs typeface="Arial"/>
            </a:endParaRPr>
          </a:p>
          <a:p>
            <a:endParaRPr lang="en-US" sz="1800" dirty="0">
              <a:solidFill>
                <a:schemeClr val="tx2"/>
              </a:solidFill>
              <a:latin typeface="Arial"/>
              <a:ea typeface="+mn-lt"/>
              <a:cs typeface="Arial"/>
            </a:endParaRPr>
          </a:p>
          <a:p>
            <a:r>
              <a:rPr lang="en-US" sz="1800" dirty="0">
                <a:solidFill>
                  <a:schemeClr val="tx2"/>
                </a:solidFill>
                <a:latin typeface="Arial"/>
                <a:ea typeface="+mn-lt"/>
                <a:cs typeface="Arial"/>
              </a:rPr>
              <a:t>Stroke occurs when blood flow to the brain is interrupted, commonly due to a clot or damaged blood vessels (NHS England, 2024).</a:t>
            </a:r>
            <a:endParaRPr lang="en-US" sz="1800" dirty="0">
              <a:solidFill>
                <a:schemeClr val="tx2"/>
              </a:solidFill>
              <a:latin typeface="Arial"/>
              <a:cs typeface="Arial"/>
            </a:endParaRPr>
          </a:p>
          <a:p>
            <a:endParaRPr lang="en-US" sz="1800" dirty="0">
              <a:solidFill>
                <a:schemeClr val="tx2"/>
              </a:solidFill>
              <a:latin typeface="Arial"/>
              <a:ea typeface="+mn-lt"/>
              <a:cs typeface="Arial"/>
            </a:endParaRPr>
          </a:p>
          <a:p>
            <a:r>
              <a:rPr lang="en-US" sz="1800" dirty="0">
                <a:solidFill>
                  <a:schemeClr val="tx2"/>
                </a:solidFill>
                <a:latin typeface="Arial"/>
                <a:ea typeface="+mn-lt"/>
                <a:cs typeface="Arial"/>
              </a:rPr>
              <a:t>Understanding these systems helps explain why diabetes significantly increases the risk of heart attack and stroke (Diabetes UK, 2024).</a:t>
            </a:r>
            <a:endParaRPr lang="en-US" sz="1800" dirty="0">
              <a:solidFill>
                <a:schemeClr val="tx2"/>
              </a:solidFill>
              <a:latin typeface="Arial"/>
              <a:cs typeface="Arial"/>
            </a:endParaRPr>
          </a:p>
          <a:p>
            <a:pPr marL="0" indent="0">
              <a:buNone/>
            </a:pPr>
            <a:endParaRPr lang="en-US" sz="1000" dirty="0">
              <a:solidFill>
                <a:schemeClr val="tx2"/>
              </a:solidFill>
            </a:endParaRPr>
          </a:p>
          <a:p>
            <a:endParaRPr lang="en-US" sz="1000" dirty="0">
              <a:solidFill>
                <a:schemeClr val="tx2"/>
              </a:solidFill>
            </a:endParaRPr>
          </a:p>
        </p:txBody>
      </p:sp>
      <p:pic>
        <p:nvPicPr>
          <p:cNvPr id="28" name="Recorded Sound">
            <a:hlinkClick r:id="" action="ppaction://media"/>
            <a:extLst>
              <a:ext uri="{FF2B5EF4-FFF2-40B4-BE49-F238E27FC236}">
                <a16:creationId xmlns:a16="http://schemas.microsoft.com/office/drawing/2014/main" id="{C46A6100-1446-2005-1A76-3C10AF5504C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066177" y="5324316"/>
            <a:ext cx="487363" cy="487363"/>
          </a:xfrm>
          <a:prstGeom prst="rect">
            <a:avLst/>
          </a:prstGeom>
        </p:spPr>
      </p:pic>
    </p:spTree>
    <p:extLst>
      <p:ext uri="{BB962C8B-B14F-4D97-AF65-F5344CB8AC3E}">
        <p14:creationId xmlns:p14="http://schemas.microsoft.com/office/powerpoint/2010/main" val="2065751109"/>
      </p:ext>
    </p:extLst>
  </p:cSld>
  <p:clrMapOvr>
    <a:masterClrMapping/>
  </p:clrMapOvr>
  <mc:AlternateContent xmlns:mc="http://schemas.openxmlformats.org/markup-compatibility/2006">
    <mc:Choice xmlns:p14="http://schemas.microsoft.com/office/powerpoint/2010/main" Requires="p14">
      <p:transition spd="slow" p14:dur="2000" advTm="61278"/>
    </mc:Choice>
    <mc:Fallback>
      <p:transition spd="slow" advTm="612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1278"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1561AEE4-4E38-4BAC-976D-E0DE523FC5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5" name="Group 44">
            <a:extLst>
              <a:ext uri="{FF2B5EF4-FFF2-40B4-BE49-F238E27FC236}">
                <a16:creationId xmlns:a16="http://schemas.microsoft.com/office/drawing/2014/main" id="{F0BC676B-D19A-44DB-910A-0C0E6D4339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4431" y="3985"/>
            <a:ext cx="9772765" cy="6858000"/>
            <a:chOff x="1303402" y="3985"/>
            <a:chExt cx="9772765" cy="6858000"/>
          </a:xfrm>
        </p:grpSpPr>
        <p:sp>
          <p:nvSpPr>
            <p:cNvPr id="46" name="Freeform: Shape 45">
              <a:extLst>
                <a:ext uri="{FF2B5EF4-FFF2-40B4-BE49-F238E27FC236}">
                  <a16:creationId xmlns:a16="http://schemas.microsoft.com/office/drawing/2014/main" id="{999AA485-A13F-4455-814E-C116AD7E0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7" name="Freeform: Shape 46">
              <a:extLst>
                <a:ext uri="{FF2B5EF4-FFF2-40B4-BE49-F238E27FC236}">
                  <a16:creationId xmlns:a16="http://schemas.microsoft.com/office/drawing/2014/main" id="{9C90D55F-0AFB-45E5-8815-A4701774CE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8" name="Freeform: Shape 47">
              <a:extLst>
                <a:ext uri="{FF2B5EF4-FFF2-40B4-BE49-F238E27FC236}">
                  <a16:creationId xmlns:a16="http://schemas.microsoft.com/office/drawing/2014/main" id="{D476B6C1-4A41-48E6-8540-FC48FCD769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9" name="Freeform: Shape 48">
              <a:extLst>
                <a:ext uri="{FF2B5EF4-FFF2-40B4-BE49-F238E27FC236}">
                  <a16:creationId xmlns:a16="http://schemas.microsoft.com/office/drawing/2014/main" id="{3347F445-D2CA-4FEB-AB8E-7A47AB57C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Freeform: Shape 35">
              <a:extLst>
                <a:ext uri="{FF2B5EF4-FFF2-40B4-BE49-F238E27FC236}">
                  <a16:creationId xmlns:a16="http://schemas.microsoft.com/office/drawing/2014/main" id="{12F1B3D8-301E-4A54-9284-EB14E9056B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50" name="Freeform: Shape 49">
              <a:extLst>
                <a:ext uri="{FF2B5EF4-FFF2-40B4-BE49-F238E27FC236}">
                  <a16:creationId xmlns:a16="http://schemas.microsoft.com/office/drawing/2014/main" id="{CE4B9C67-860A-4569-AC84-3ADE433D1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1" name="Freeform: Shape 50">
              <a:extLst>
                <a:ext uri="{FF2B5EF4-FFF2-40B4-BE49-F238E27FC236}">
                  <a16:creationId xmlns:a16="http://schemas.microsoft.com/office/drawing/2014/main" id="{1175B763-A6E6-4AD1-9138-9B1164A7A8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51822747-7C85-531C-FC7A-EB845D8D4217}"/>
              </a:ext>
            </a:extLst>
          </p:cNvPr>
          <p:cNvSpPr>
            <a:spLocks noGrp="1"/>
          </p:cNvSpPr>
          <p:nvPr>
            <p:ph type="title"/>
          </p:nvPr>
        </p:nvSpPr>
        <p:spPr>
          <a:xfrm>
            <a:off x="1019513" y="256747"/>
            <a:ext cx="9890907" cy="1277414"/>
          </a:xfrm>
        </p:spPr>
        <p:txBody>
          <a:bodyPr anchor="ctr">
            <a:normAutofit/>
          </a:bodyPr>
          <a:lstStyle/>
          <a:p>
            <a:pPr algn="ctr"/>
            <a:r>
              <a:rPr lang="en-US" sz="3600" b="1" dirty="0">
                <a:solidFill>
                  <a:schemeClr val="tx2"/>
                </a:solidFill>
                <a:latin typeface="Arial"/>
                <a:ea typeface="+mj-lt"/>
                <a:cs typeface="Arial"/>
              </a:rPr>
              <a:t>Impact of Type 2 Diabetes on the Cardiovascular System</a:t>
            </a:r>
            <a:endParaRPr lang="en-US" sz="3600" b="1" dirty="0">
              <a:solidFill>
                <a:schemeClr val="tx2"/>
              </a:solidFill>
              <a:latin typeface="Arial"/>
              <a:cs typeface="Arial"/>
            </a:endParaRPr>
          </a:p>
        </p:txBody>
      </p:sp>
      <p:sp>
        <p:nvSpPr>
          <p:cNvPr id="3" name="Content Placeholder 2">
            <a:extLst>
              <a:ext uri="{FF2B5EF4-FFF2-40B4-BE49-F238E27FC236}">
                <a16:creationId xmlns:a16="http://schemas.microsoft.com/office/drawing/2014/main" id="{2A272AD7-EFB0-922E-06F0-8C4BB100FDFB}"/>
              </a:ext>
            </a:extLst>
          </p:cNvPr>
          <p:cNvSpPr>
            <a:spLocks noGrp="1"/>
          </p:cNvSpPr>
          <p:nvPr>
            <p:ph idx="1"/>
          </p:nvPr>
        </p:nvSpPr>
        <p:spPr>
          <a:xfrm>
            <a:off x="934065" y="1858043"/>
            <a:ext cx="10523613" cy="4257622"/>
          </a:xfrm>
        </p:spPr>
        <p:txBody>
          <a:bodyPr vert="horz" lIns="91440" tIns="45720" rIns="91440" bIns="45720" rtlCol="0" anchor="t">
            <a:normAutofit/>
          </a:bodyPr>
          <a:lstStyle/>
          <a:p>
            <a:r>
              <a:rPr lang="en-US" sz="2400" dirty="0">
                <a:solidFill>
                  <a:schemeClr val="tx2"/>
                </a:solidFill>
                <a:latin typeface="Arial"/>
                <a:ea typeface="+mn-lt"/>
                <a:cs typeface="Arial"/>
              </a:rPr>
              <a:t>Chronic high glucose damages blood vessel walls, leading to inflammation and loss of elasticity (British Heart Foundation, 2023).</a:t>
            </a:r>
            <a:endParaRPr lang="en-US" sz="2400" dirty="0">
              <a:solidFill>
                <a:schemeClr val="tx2"/>
              </a:solidFill>
              <a:latin typeface="Arial"/>
              <a:cs typeface="Arial"/>
            </a:endParaRPr>
          </a:p>
          <a:p>
            <a:r>
              <a:rPr lang="en-US" sz="2400" dirty="0">
                <a:solidFill>
                  <a:schemeClr val="tx2"/>
                </a:solidFill>
                <a:latin typeface="Arial"/>
                <a:ea typeface="+mn-lt"/>
                <a:cs typeface="Arial"/>
              </a:rPr>
              <a:t>Atherosclerosis develops, narrowing arteries and restricting blood flow (Diabetes UK, 2024).</a:t>
            </a:r>
            <a:endParaRPr lang="en-US" sz="2400" dirty="0">
              <a:solidFill>
                <a:schemeClr val="tx2"/>
              </a:solidFill>
              <a:latin typeface="Arial"/>
              <a:cs typeface="Arial"/>
            </a:endParaRPr>
          </a:p>
          <a:p>
            <a:r>
              <a:rPr lang="en-US" sz="2400" dirty="0">
                <a:solidFill>
                  <a:schemeClr val="tx2"/>
                </a:solidFill>
                <a:latin typeface="Arial"/>
                <a:ea typeface="+mn-lt"/>
                <a:cs typeface="Arial"/>
              </a:rPr>
              <a:t>Reduced circulation increases the risk of heart attack and stroke (Stroke Association, 2023).</a:t>
            </a:r>
            <a:endParaRPr lang="en-US" sz="2400" dirty="0">
              <a:solidFill>
                <a:schemeClr val="tx2"/>
              </a:solidFill>
              <a:latin typeface="Arial"/>
              <a:cs typeface="Arial"/>
            </a:endParaRPr>
          </a:p>
          <a:p>
            <a:r>
              <a:rPr lang="en-US" sz="2400" dirty="0">
                <a:solidFill>
                  <a:schemeClr val="tx2"/>
                </a:solidFill>
                <a:latin typeface="Arial"/>
                <a:ea typeface="+mn-lt"/>
                <a:cs typeface="Arial"/>
              </a:rPr>
              <a:t>High blood pressure becomes more likely as arteries stiffen (NICE, 2022).</a:t>
            </a:r>
            <a:endParaRPr lang="en-US" sz="2400" dirty="0">
              <a:solidFill>
                <a:schemeClr val="tx2"/>
              </a:solidFill>
              <a:latin typeface="Arial"/>
              <a:cs typeface="Arial"/>
            </a:endParaRPr>
          </a:p>
          <a:p>
            <a:r>
              <a:rPr lang="en-US" sz="2400" dirty="0">
                <a:solidFill>
                  <a:schemeClr val="tx2"/>
                </a:solidFill>
                <a:latin typeface="Arial"/>
                <a:ea typeface="+mn-lt"/>
                <a:cs typeface="Arial"/>
              </a:rPr>
              <a:t>Heart complications such as angina, heart failure, and cardiomyopathy become more common (NHS England, 2024).</a:t>
            </a:r>
            <a:endParaRPr lang="en-US" sz="2400" dirty="0">
              <a:solidFill>
                <a:schemeClr val="tx2"/>
              </a:solidFill>
              <a:latin typeface="Arial"/>
              <a:cs typeface="Arial"/>
            </a:endParaRPr>
          </a:p>
          <a:p>
            <a:endParaRPr lang="en-US" sz="1300" dirty="0">
              <a:solidFill>
                <a:schemeClr val="tx2"/>
              </a:solidFill>
            </a:endParaRPr>
          </a:p>
          <a:p>
            <a:endParaRPr lang="en-US" sz="1300" dirty="0">
              <a:solidFill>
                <a:schemeClr val="tx2"/>
              </a:solidFill>
            </a:endParaRPr>
          </a:p>
        </p:txBody>
      </p:sp>
      <p:pic>
        <p:nvPicPr>
          <p:cNvPr id="5" name="Recorded Sound">
            <a:hlinkClick r:id="" action="ppaction://media"/>
            <a:extLst>
              <a:ext uri="{FF2B5EF4-FFF2-40B4-BE49-F238E27FC236}">
                <a16:creationId xmlns:a16="http://schemas.microsoft.com/office/drawing/2014/main" id="{8D8A7EC7-65BD-5DBB-618E-96B7FA175DE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341977" y="5205843"/>
            <a:ext cx="487363" cy="487363"/>
          </a:xfrm>
          <a:prstGeom prst="rect">
            <a:avLst/>
          </a:prstGeom>
        </p:spPr>
      </p:pic>
    </p:spTree>
    <p:extLst>
      <p:ext uri="{BB962C8B-B14F-4D97-AF65-F5344CB8AC3E}">
        <p14:creationId xmlns:p14="http://schemas.microsoft.com/office/powerpoint/2010/main" val="3873252586"/>
      </p:ext>
    </p:extLst>
  </p:cSld>
  <p:clrMapOvr>
    <a:masterClrMapping/>
  </p:clrMapOvr>
  <mc:AlternateContent xmlns:mc="http://schemas.openxmlformats.org/markup-compatibility/2006">
    <mc:Choice xmlns:p14="http://schemas.microsoft.com/office/powerpoint/2010/main" Requires="p14">
      <p:transition spd="slow" p14:dur="2000" advTm="59221"/>
    </mc:Choice>
    <mc:Fallback>
      <p:transition spd="slow" advTm="592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922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C3BCC-40A9-7753-B25A-8F00D4988290}"/>
              </a:ext>
            </a:extLst>
          </p:cNvPr>
          <p:cNvSpPr>
            <a:spLocks noGrp="1"/>
          </p:cNvSpPr>
          <p:nvPr>
            <p:ph type="title"/>
          </p:nvPr>
        </p:nvSpPr>
        <p:spPr>
          <a:xfrm>
            <a:off x="838200" y="365125"/>
            <a:ext cx="10515600" cy="854075"/>
          </a:xfrm>
        </p:spPr>
        <p:txBody>
          <a:bodyPr>
            <a:normAutofit/>
          </a:bodyPr>
          <a:lstStyle/>
          <a:p>
            <a:r>
              <a:rPr lang="en-US" sz="4000" b="1" dirty="0">
                <a:latin typeface="Arial"/>
                <a:cs typeface="Arial"/>
              </a:rPr>
              <a:t>Impact on the Endocrine System </a:t>
            </a:r>
          </a:p>
        </p:txBody>
      </p:sp>
      <p:graphicFrame>
        <p:nvGraphicFramePr>
          <p:cNvPr id="9" name="Content Placeholder 2">
            <a:extLst>
              <a:ext uri="{FF2B5EF4-FFF2-40B4-BE49-F238E27FC236}">
                <a16:creationId xmlns:a16="http://schemas.microsoft.com/office/drawing/2014/main" id="{E6D7086E-164B-F9C2-45D0-2B5A912D06BE}"/>
              </a:ext>
            </a:extLst>
          </p:cNvPr>
          <p:cNvGraphicFramePr>
            <a:graphicFrameLocks noGrp="1"/>
          </p:cNvGraphicFramePr>
          <p:nvPr>
            <p:ph idx="1"/>
            <p:extLst>
              <p:ext uri="{D42A27DB-BD31-4B8C-83A1-F6EECF244321}">
                <p14:modId xmlns:p14="http://schemas.microsoft.com/office/powerpoint/2010/main" val="512882708"/>
              </p:ext>
            </p:extLst>
          </p:nvPr>
        </p:nvGraphicFramePr>
        <p:xfrm>
          <a:off x="627743" y="1422400"/>
          <a:ext cx="5689600" cy="47545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Picture 3" descr="Bio] Different ways in which glucose is oxidized to provide energy">
            <a:extLst>
              <a:ext uri="{FF2B5EF4-FFF2-40B4-BE49-F238E27FC236}">
                <a16:creationId xmlns:a16="http://schemas.microsoft.com/office/drawing/2014/main" id="{17B128F6-A0D3-3ADB-3E47-A5D0AB9F0AB8}"/>
              </a:ext>
            </a:extLst>
          </p:cNvPr>
          <p:cNvPicPr>
            <a:picLocks noChangeAspect="1"/>
          </p:cNvPicPr>
          <p:nvPr/>
        </p:nvPicPr>
        <p:blipFill>
          <a:blip r:embed="rId9"/>
          <a:stretch>
            <a:fillRect/>
          </a:stretch>
        </p:blipFill>
        <p:spPr>
          <a:xfrm>
            <a:off x="6383033" y="1422400"/>
            <a:ext cx="5181224" cy="3559016"/>
          </a:xfrm>
          <a:prstGeom prst="rect">
            <a:avLst/>
          </a:prstGeom>
        </p:spPr>
      </p:pic>
      <p:sp>
        <p:nvSpPr>
          <p:cNvPr id="5" name="TextBox 4">
            <a:extLst>
              <a:ext uri="{FF2B5EF4-FFF2-40B4-BE49-F238E27FC236}">
                <a16:creationId xmlns:a16="http://schemas.microsoft.com/office/drawing/2014/main" id="{8452FE50-412E-F038-AB8C-C25073139DE3}"/>
              </a:ext>
            </a:extLst>
          </p:cNvPr>
          <p:cNvSpPr txBox="1"/>
          <p:nvPr/>
        </p:nvSpPr>
        <p:spPr>
          <a:xfrm>
            <a:off x="10048240" y="5066268"/>
            <a:ext cx="1352230" cy="369332"/>
          </a:xfrm>
          <a:prstGeom prst="rect">
            <a:avLst/>
          </a:prstGeom>
          <a:noFill/>
        </p:spPr>
        <p:txBody>
          <a:bodyPr wrap="none" rtlCol="0">
            <a:spAutoFit/>
          </a:bodyPr>
          <a:lstStyle/>
          <a:p>
            <a:r>
              <a:rPr lang="en-GB" dirty="0"/>
              <a:t>(</a:t>
            </a:r>
            <a:r>
              <a:rPr lang="en-GB" sz="1200" dirty="0" err="1">
                <a:latin typeface="Arial" panose="020B0604020202020204" pitchFamily="34" charset="0"/>
                <a:cs typeface="Arial" panose="020B0604020202020204" pitchFamily="34" charset="0"/>
              </a:rPr>
              <a:t>Teachoo</a:t>
            </a:r>
            <a:r>
              <a:rPr lang="en-GB" sz="1200" dirty="0">
                <a:latin typeface="Arial" panose="020B0604020202020204" pitchFamily="34" charset="0"/>
                <a:cs typeface="Arial" panose="020B0604020202020204" pitchFamily="34" charset="0"/>
              </a:rPr>
              <a:t>, 2026)</a:t>
            </a:r>
          </a:p>
        </p:txBody>
      </p:sp>
      <p:pic>
        <p:nvPicPr>
          <p:cNvPr id="8" name="Recorded Sound">
            <a:hlinkClick r:id="" action="ppaction://media"/>
            <a:extLst>
              <a:ext uri="{FF2B5EF4-FFF2-40B4-BE49-F238E27FC236}">
                <a16:creationId xmlns:a16="http://schemas.microsoft.com/office/drawing/2014/main" id="{DDF99CB8-90E6-6AA5-84D9-6D0BF8F4EDA4}"/>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9560877" y="5132636"/>
            <a:ext cx="487363" cy="487363"/>
          </a:xfrm>
          <a:prstGeom prst="rect">
            <a:avLst/>
          </a:prstGeom>
        </p:spPr>
      </p:pic>
    </p:spTree>
    <p:extLst>
      <p:ext uri="{BB962C8B-B14F-4D97-AF65-F5344CB8AC3E}">
        <p14:creationId xmlns:p14="http://schemas.microsoft.com/office/powerpoint/2010/main" val="109204717"/>
      </p:ext>
    </p:extLst>
  </p:cSld>
  <p:clrMapOvr>
    <a:masterClrMapping/>
  </p:clrMapOvr>
  <mc:AlternateContent xmlns:mc="http://schemas.openxmlformats.org/markup-compatibility/2006">
    <mc:Choice xmlns:p14="http://schemas.microsoft.com/office/powerpoint/2010/main" Requires="p14">
      <p:transition spd="slow" p14:dur="2000" advTm="51665"/>
    </mc:Choice>
    <mc:Fallback>
      <p:transition spd="slow" advTm="516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665"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61C417-2EBE-81B9-677A-1E5212DBF10C}"/>
              </a:ext>
            </a:extLst>
          </p:cNvPr>
          <p:cNvSpPr>
            <a:spLocks noGrp="1"/>
          </p:cNvSpPr>
          <p:nvPr>
            <p:ph type="title"/>
          </p:nvPr>
        </p:nvSpPr>
        <p:spPr>
          <a:xfrm>
            <a:off x="838200" y="557188"/>
            <a:ext cx="10515600" cy="1133499"/>
          </a:xfrm>
        </p:spPr>
        <p:txBody>
          <a:bodyPr>
            <a:normAutofit/>
          </a:bodyPr>
          <a:lstStyle/>
          <a:p>
            <a:pPr algn="ctr"/>
            <a:r>
              <a:rPr lang="en-US" sz="5200">
                <a:latin typeface="Arial"/>
                <a:ea typeface="+mj-lt"/>
                <a:cs typeface="Arial"/>
              </a:rPr>
              <a:t>Impacts on the body parts </a:t>
            </a:r>
            <a:endParaRPr lang="en-US" sz="5200">
              <a:latin typeface="Arial"/>
              <a:cs typeface="Arial"/>
            </a:endParaRPr>
          </a:p>
        </p:txBody>
      </p:sp>
      <p:graphicFrame>
        <p:nvGraphicFramePr>
          <p:cNvPr id="5" name="Content Placeholder 2">
            <a:extLst>
              <a:ext uri="{FF2B5EF4-FFF2-40B4-BE49-F238E27FC236}">
                <a16:creationId xmlns:a16="http://schemas.microsoft.com/office/drawing/2014/main" id="{B46F2144-545C-DD9B-6D61-EC1F7DE6F609}"/>
              </a:ext>
            </a:extLst>
          </p:cNvPr>
          <p:cNvGraphicFramePr>
            <a:graphicFrameLocks noGrp="1"/>
          </p:cNvGraphicFramePr>
          <p:nvPr>
            <p:ph idx="1"/>
            <p:extLst>
              <p:ext uri="{D42A27DB-BD31-4B8C-83A1-F6EECF244321}">
                <p14:modId xmlns:p14="http://schemas.microsoft.com/office/powerpoint/2010/main" val="2679200445"/>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Recorded Sound">
            <a:hlinkClick r:id="" action="ppaction://media"/>
            <a:extLst>
              <a:ext uri="{FF2B5EF4-FFF2-40B4-BE49-F238E27FC236}">
                <a16:creationId xmlns:a16="http://schemas.microsoft.com/office/drawing/2014/main" id="{67F19B1B-5046-CDD5-EFD4-8584519DF62C}"/>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0364531" y="5711187"/>
            <a:ext cx="487363" cy="487363"/>
          </a:xfrm>
          <a:prstGeom prst="rect">
            <a:avLst/>
          </a:prstGeom>
        </p:spPr>
      </p:pic>
    </p:spTree>
    <p:extLst>
      <p:ext uri="{BB962C8B-B14F-4D97-AF65-F5344CB8AC3E}">
        <p14:creationId xmlns:p14="http://schemas.microsoft.com/office/powerpoint/2010/main" val="1405803116"/>
      </p:ext>
    </p:extLst>
  </p:cSld>
  <p:clrMapOvr>
    <a:masterClrMapping/>
  </p:clrMapOvr>
  <mc:AlternateContent xmlns:mc="http://schemas.openxmlformats.org/markup-compatibility/2006">
    <mc:Choice xmlns:p14="http://schemas.microsoft.com/office/powerpoint/2010/main" Requires="p14">
      <p:transition spd="slow" p14:dur="2000" advTm="58698"/>
    </mc:Choice>
    <mc:Fallback>
      <p:transition spd="slow" advTm="586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869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1561AEE4-4E38-4BAC-976D-E0DE523FC5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6" name="Group 35">
            <a:extLst>
              <a:ext uri="{FF2B5EF4-FFF2-40B4-BE49-F238E27FC236}">
                <a16:creationId xmlns:a16="http://schemas.microsoft.com/office/drawing/2014/main" id="{F0BC676B-D19A-44DB-910A-0C0E6D4339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4431" y="3985"/>
            <a:ext cx="9772765" cy="6858000"/>
            <a:chOff x="1303402" y="3985"/>
            <a:chExt cx="9772765" cy="6858000"/>
          </a:xfrm>
        </p:grpSpPr>
        <p:sp>
          <p:nvSpPr>
            <p:cNvPr id="37" name="Freeform: Shape 36">
              <a:extLst>
                <a:ext uri="{FF2B5EF4-FFF2-40B4-BE49-F238E27FC236}">
                  <a16:creationId xmlns:a16="http://schemas.microsoft.com/office/drawing/2014/main" id="{999AA485-A13F-4455-814E-C116AD7E0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8" name="Freeform: Shape 37">
              <a:extLst>
                <a:ext uri="{FF2B5EF4-FFF2-40B4-BE49-F238E27FC236}">
                  <a16:creationId xmlns:a16="http://schemas.microsoft.com/office/drawing/2014/main" id="{9C90D55F-0AFB-45E5-8815-A4701774CE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9" name="Freeform: Shape 38">
              <a:extLst>
                <a:ext uri="{FF2B5EF4-FFF2-40B4-BE49-F238E27FC236}">
                  <a16:creationId xmlns:a16="http://schemas.microsoft.com/office/drawing/2014/main" id="{D476B6C1-4A41-48E6-8540-FC48FCD769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0" name="Freeform: Shape 39">
              <a:extLst>
                <a:ext uri="{FF2B5EF4-FFF2-40B4-BE49-F238E27FC236}">
                  <a16:creationId xmlns:a16="http://schemas.microsoft.com/office/drawing/2014/main" id="{3347F445-D2CA-4FEB-AB8E-7A47AB57C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1" name="Freeform: Shape 40">
              <a:extLst>
                <a:ext uri="{FF2B5EF4-FFF2-40B4-BE49-F238E27FC236}">
                  <a16:creationId xmlns:a16="http://schemas.microsoft.com/office/drawing/2014/main" id="{12F1B3D8-301E-4A54-9284-EB14E9056B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42" name="Freeform: Shape 41">
              <a:extLst>
                <a:ext uri="{FF2B5EF4-FFF2-40B4-BE49-F238E27FC236}">
                  <a16:creationId xmlns:a16="http://schemas.microsoft.com/office/drawing/2014/main" id="{CE4B9C67-860A-4569-AC84-3ADE433D1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3" name="Freeform: Shape 42">
              <a:extLst>
                <a:ext uri="{FF2B5EF4-FFF2-40B4-BE49-F238E27FC236}">
                  <a16:creationId xmlns:a16="http://schemas.microsoft.com/office/drawing/2014/main" id="{1175B763-A6E6-4AD1-9138-9B1164A7A8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3" name="Content Placeholder 2">
            <a:extLst>
              <a:ext uri="{FF2B5EF4-FFF2-40B4-BE49-F238E27FC236}">
                <a16:creationId xmlns:a16="http://schemas.microsoft.com/office/drawing/2014/main" id="{B59442FD-5D62-348C-5726-3BB1B61DC2B4}"/>
              </a:ext>
            </a:extLst>
          </p:cNvPr>
          <p:cNvSpPr>
            <a:spLocks noGrp="1"/>
          </p:cNvSpPr>
          <p:nvPr>
            <p:ph idx="1"/>
          </p:nvPr>
        </p:nvSpPr>
        <p:spPr>
          <a:xfrm>
            <a:off x="1375302" y="609600"/>
            <a:ext cx="9535118" cy="5232400"/>
          </a:xfrm>
        </p:spPr>
        <p:txBody>
          <a:bodyPr vert="horz" lIns="91440" tIns="45720" rIns="91440" bIns="45720" rtlCol="0" anchor="t">
            <a:normAutofit/>
          </a:bodyPr>
          <a:lstStyle/>
          <a:p>
            <a:pPr marL="0" indent="0">
              <a:buNone/>
            </a:pPr>
            <a:r>
              <a:rPr lang="en-US" sz="2000" b="1" dirty="0">
                <a:solidFill>
                  <a:schemeClr val="tx2"/>
                </a:solidFill>
                <a:latin typeface="Arial"/>
                <a:ea typeface="+mn-lt"/>
                <a:cs typeface="Arial"/>
              </a:rPr>
              <a:t>Patient</a:t>
            </a:r>
            <a:r>
              <a:rPr lang="en-US" sz="2000" dirty="0">
                <a:solidFill>
                  <a:schemeClr val="tx2"/>
                </a:solidFill>
                <a:latin typeface="Arial"/>
                <a:ea typeface="+mn-lt"/>
                <a:cs typeface="Arial"/>
              </a:rPr>
              <a:t> </a:t>
            </a:r>
            <a:r>
              <a:rPr lang="en-US" sz="2000" b="1" dirty="0">
                <a:solidFill>
                  <a:schemeClr val="tx2"/>
                </a:solidFill>
                <a:latin typeface="Arial"/>
                <a:ea typeface="+mn-lt"/>
                <a:cs typeface="Arial"/>
              </a:rPr>
              <a:t>Name</a:t>
            </a:r>
            <a:r>
              <a:rPr lang="en-US" sz="2000" dirty="0">
                <a:solidFill>
                  <a:schemeClr val="tx2"/>
                </a:solidFill>
                <a:latin typeface="Arial"/>
                <a:ea typeface="+mn-lt"/>
                <a:cs typeface="Arial"/>
              </a:rPr>
              <a:t>: David Ahmed, Age: 58 years, Ethnicity: Black Caribbean, Occupation: Taxi driver (sedentary work pattern) Lives alone. Urban area with limited access to green spaces. </a:t>
            </a:r>
          </a:p>
          <a:p>
            <a:pPr marL="0" indent="0">
              <a:buNone/>
            </a:pPr>
            <a:r>
              <a:rPr lang="en-US" sz="2000" dirty="0">
                <a:solidFill>
                  <a:schemeClr val="tx2"/>
                </a:solidFill>
                <a:latin typeface="Arial"/>
                <a:ea typeface="+mn-lt"/>
                <a:cs typeface="Arial"/>
              </a:rPr>
              <a:t>Residence: Manchester, UK</a:t>
            </a:r>
          </a:p>
          <a:p>
            <a:pPr marL="0" indent="0">
              <a:buNone/>
            </a:pPr>
            <a:r>
              <a:rPr lang="en-US" sz="2000" dirty="0">
                <a:solidFill>
                  <a:schemeClr val="tx2"/>
                </a:solidFill>
                <a:latin typeface="Arial"/>
                <a:ea typeface="+mn-lt"/>
                <a:cs typeface="Arial"/>
              </a:rPr>
              <a:t>Medical history: Hypertension, overweight (BMI 31), family history of diabetes.</a:t>
            </a:r>
            <a:endParaRPr lang="en-US" sz="2000" dirty="0">
              <a:solidFill>
                <a:schemeClr val="tx2"/>
              </a:solidFill>
              <a:latin typeface="Arial"/>
              <a:cs typeface="Arial"/>
            </a:endParaRPr>
          </a:p>
          <a:p>
            <a:pPr marL="0" indent="0">
              <a:buNone/>
            </a:pPr>
            <a:r>
              <a:rPr lang="en-US" sz="2000" b="1" dirty="0">
                <a:solidFill>
                  <a:schemeClr val="tx2"/>
                </a:solidFill>
                <a:latin typeface="Arial"/>
                <a:cs typeface="Arial"/>
              </a:rPr>
              <a:t>Risk factors</a:t>
            </a:r>
            <a:r>
              <a:rPr lang="en-US" sz="2000" dirty="0">
                <a:solidFill>
                  <a:schemeClr val="tx2"/>
                </a:solidFill>
                <a:latin typeface="Arial"/>
                <a:cs typeface="Arial"/>
              </a:rPr>
              <a:t> </a:t>
            </a:r>
          </a:p>
          <a:p>
            <a:pPr>
              <a:buFont typeface="Arial"/>
              <a:buChar char="•"/>
            </a:pPr>
            <a:r>
              <a:rPr lang="en-US" sz="2000" dirty="0">
                <a:solidFill>
                  <a:schemeClr val="tx2"/>
                </a:solidFill>
                <a:latin typeface="Arial"/>
                <a:cs typeface="Arial"/>
              </a:rPr>
              <a:t>Sedentary lifestyle due to long hours sitting while driving</a:t>
            </a:r>
          </a:p>
          <a:p>
            <a:pPr>
              <a:buFont typeface="Arial"/>
              <a:buChar char="•"/>
            </a:pPr>
            <a:r>
              <a:rPr lang="en-US" sz="2000" dirty="0">
                <a:solidFill>
                  <a:schemeClr val="tx2"/>
                </a:solidFill>
                <a:latin typeface="Arial"/>
                <a:cs typeface="Arial"/>
              </a:rPr>
              <a:t>Low physical activity outside of work</a:t>
            </a:r>
          </a:p>
          <a:p>
            <a:pPr>
              <a:buFont typeface="Arial"/>
              <a:buChar char="•"/>
            </a:pPr>
            <a:r>
              <a:rPr lang="en-US" sz="2000" dirty="0">
                <a:solidFill>
                  <a:schemeClr val="tx2"/>
                </a:solidFill>
                <a:latin typeface="Arial"/>
                <a:cs typeface="Arial"/>
              </a:rPr>
              <a:t>Irregular eating patterns, often relying on convenience or fast foods</a:t>
            </a:r>
          </a:p>
          <a:p>
            <a:pPr>
              <a:buFont typeface="Arial"/>
              <a:buChar char="•"/>
            </a:pPr>
            <a:r>
              <a:rPr lang="en-US" sz="2000" dirty="0">
                <a:solidFill>
                  <a:schemeClr val="tx2"/>
                </a:solidFill>
                <a:latin typeface="Arial"/>
                <a:cs typeface="Arial"/>
              </a:rPr>
              <a:t>High‑calorie, high‑fat diet contributing to weight gain</a:t>
            </a:r>
          </a:p>
          <a:p>
            <a:pPr>
              <a:buFont typeface="Arial"/>
              <a:buChar char="•"/>
            </a:pPr>
            <a:r>
              <a:rPr lang="en-US" sz="2000" dirty="0">
                <a:solidFill>
                  <a:schemeClr val="tx2"/>
                </a:solidFill>
                <a:latin typeface="Arial"/>
                <a:cs typeface="Arial"/>
              </a:rPr>
              <a:t>Smokes 10 cigarettes per day, increasing cardiovascular and stroke risk</a:t>
            </a:r>
          </a:p>
          <a:p>
            <a:pPr>
              <a:buFont typeface="Arial"/>
              <a:buChar char="•"/>
            </a:pPr>
            <a:r>
              <a:rPr lang="en-US" sz="2000" dirty="0">
                <a:solidFill>
                  <a:schemeClr val="tx2"/>
                </a:solidFill>
                <a:latin typeface="Arial"/>
                <a:cs typeface="Arial"/>
              </a:rPr>
              <a:t>High stress levels linked to long working hours</a:t>
            </a:r>
          </a:p>
          <a:p>
            <a:pPr>
              <a:buFont typeface="Arial"/>
              <a:buChar char="•"/>
            </a:pPr>
            <a:r>
              <a:rPr lang="en-US" sz="2000" dirty="0">
                <a:solidFill>
                  <a:schemeClr val="tx2"/>
                </a:solidFill>
                <a:latin typeface="Arial"/>
                <a:cs typeface="Arial"/>
              </a:rPr>
              <a:t>Poor sleep routine, which can worsen glucose control</a:t>
            </a:r>
          </a:p>
          <a:p>
            <a:endParaRPr lang="en-US" sz="500" dirty="0">
              <a:solidFill>
                <a:schemeClr val="tx2"/>
              </a:solidFill>
            </a:endParaRPr>
          </a:p>
        </p:txBody>
      </p:sp>
      <p:pic>
        <p:nvPicPr>
          <p:cNvPr id="2" name="Recorded Sound">
            <a:hlinkClick r:id="" action="ppaction://media"/>
            <a:extLst>
              <a:ext uri="{FF2B5EF4-FFF2-40B4-BE49-F238E27FC236}">
                <a16:creationId xmlns:a16="http://schemas.microsoft.com/office/drawing/2014/main" id="{D3F3F7A2-03C6-5774-1D2B-6B0058B2EFB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518957" y="5110956"/>
            <a:ext cx="487363" cy="487363"/>
          </a:xfrm>
          <a:prstGeom prst="rect">
            <a:avLst/>
          </a:prstGeom>
        </p:spPr>
      </p:pic>
    </p:spTree>
    <p:extLst>
      <p:ext uri="{BB962C8B-B14F-4D97-AF65-F5344CB8AC3E}">
        <p14:creationId xmlns:p14="http://schemas.microsoft.com/office/powerpoint/2010/main" val="2879605063"/>
      </p:ext>
    </p:extLst>
  </p:cSld>
  <p:clrMapOvr>
    <a:masterClrMapping/>
  </p:clrMapOvr>
  <mc:AlternateContent xmlns:mc="http://schemas.openxmlformats.org/markup-compatibility/2006">
    <mc:Choice xmlns:p14="http://schemas.microsoft.com/office/powerpoint/2010/main" Requires="p14">
      <p:transition spd="slow" p14:dur="2000" advTm="78996"/>
    </mc:Choice>
    <mc:Fallback>
      <p:transition spd="slow" advTm="789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899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561AEE4-4E38-4BAC-976D-E0DE523FC5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F0BC676B-D19A-44DB-910A-0C0E6D4339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4431" y="3985"/>
            <a:ext cx="9772765" cy="6858000"/>
            <a:chOff x="1303402" y="3985"/>
            <a:chExt cx="9772765" cy="6858000"/>
          </a:xfrm>
        </p:grpSpPr>
        <p:sp>
          <p:nvSpPr>
            <p:cNvPr id="13" name="Freeform: Shape 12">
              <a:extLst>
                <a:ext uri="{FF2B5EF4-FFF2-40B4-BE49-F238E27FC236}">
                  <a16:creationId xmlns:a16="http://schemas.microsoft.com/office/drawing/2014/main" id="{999AA485-A13F-4455-814E-C116AD7E0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9C90D55F-0AFB-45E5-8815-A4701774CE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D476B6C1-4A41-48E6-8540-FC48FCD769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3347F445-D2CA-4FEB-AB8E-7A47AB57C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12F1B3D8-301E-4A54-9284-EB14E9056B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CE4B9C67-860A-4569-AC84-3ADE433D1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1175B763-A6E6-4AD1-9138-9B1164A7A8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B18B57B0-0408-5A62-6732-D8801AE51C23}"/>
              </a:ext>
            </a:extLst>
          </p:cNvPr>
          <p:cNvSpPr>
            <a:spLocks noGrp="1"/>
          </p:cNvSpPr>
          <p:nvPr>
            <p:ph type="title"/>
          </p:nvPr>
        </p:nvSpPr>
        <p:spPr>
          <a:xfrm>
            <a:off x="2132033" y="264161"/>
            <a:ext cx="7042209" cy="965200"/>
          </a:xfrm>
        </p:spPr>
        <p:txBody>
          <a:bodyPr anchor="ctr">
            <a:normAutofit/>
          </a:bodyPr>
          <a:lstStyle/>
          <a:p>
            <a:pPr algn="ctr"/>
            <a:r>
              <a:rPr lang="en-US" sz="3600" dirty="0">
                <a:solidFill>
                  <a:schemeClr val="tx2"/>
                </a:solidFill>
                <a:latin typeface="Arial"/>
                <a:ea typeface="+mj-lt"/>
                <a:cs typeface="Arial"/>
              </a:rPr>
              <a:t>Disease‑Related Risk Factors</a:t>
            </a:r>
            <a:r>
              <a:rPr lang="en-US" sz="3600" dirty="0">
                <a:solidFill>
                  <a:schemeClr val="tx2"/>
                </a:solidFill>
                <a:ea typeface="+mj-lt"/>
                <a:cs typeface="+mj-lt"/>
              </a:rPr>
              <a:t> </a:t>
            </a:r>
            <a:endParaRPr lang="en-US" sz="3600" dirty="0">
              <a:solidFill>
                <a:schemeClr val="tx2"/>
              </a:solidFill>
            </a:endParaRPr>
          </a:p>
        </p:txBody>
      </p:sp>
      <p:sp>
        <p:nvSpPr>
          <p:cNvPr id="3" name="Content Placeholder 2">
            <a:extLst>
              <a:ext uri="{FF2B5EF4-FFF2-40B4-BE49-F238E27FC236}">
                <a16:creationId xmlns:a16="http://schemas.microsoft.com/office/drawing/2014/main" id="{C6FC3F2B-837A-C10B-F737-B2EDFB879213}"/>
              </a:ext>
            </a:extLst>
          </p:cNvPr>
          <p:cNvSpPr>
            <a:spLocks noGrp="1"/>
          </p:cNvSpPr>
          <p:nvPr>
            <p:ph idx="1"/>
          </p:nvPr>
        </p:nvSpPr>
        <p:spPr>
          <a:xfrm>
            <a:off x="1745953" y="1229361"/>
            <a:ext cx="9416697" cy="5364478"/>
          </a:xfrm>
        </p:spPr>
        <p:txBody>
          <a:bodyPr vert="horz" lIns="91440" tIns="45720" rIns="91440" bIns="45720" rtlCol="0" anchor="t">
            <a:normAutofit/>
          </a:bodyPr>
          <a:lstStyle/>
          <a:p>
            <a:r>
              <a:rPr lang="en-US" sz="2000" dirty="0">
                <a:solidFill>
                  <a:schemeClr val="tx2"/>
                </a:solidFill>
                <a:latin typeface="Arial"/>
                <a:ea typeface="+mn-lt"/>
                <a:cs typeface="Arial"/>
              </a:rPr>
              <a:t>Overweight/obesity (BMI 31) increases insulin resistance and cardiovascular strain (NICE, 2022).</a:t>
            </a:r>
            <a:endParaRPr lang="en-US" sz="2000" dirty="0">
              <a:solidFill>
                <a:schemeClr val="tx2"/>
              </a:solidFill>
              <a:latin typeface="Arial"/>
              <a:cs typeface="Arial"/>
            </a:endParaRPr>
          </a:p>
          <a:p>
            <a:r>
              <a:rPr lang="en-US" sz="2000" dirty="0">
                <a:solidFill>
                  <a:schemeClr val="tx2"/>
                </a:solidFill>
                <a:latin typeface="Arial"/>
                <a:ea typeface="+mn-lt"/>
                <a:cs typeface="Arial"/>
              </a:rPr>
              <a:t>Hypertension raises the risk of heart attack, stroke, and kidney damage (British Heart Foundation, 2023).</a:t>
            </a:r>
            <a:endParaRPr lang="en-US" sz="2000" dirty="0">
              <a:solidFill>
                <a:schemeClr val="tx2"/>
              </a:solidFill>
              <a:latin typeface="Arial"/>
              <a:cs typeface="Arial"/>
            </a:endParaRPr>
          </a:p>
          <a:p>
            <a:r>
              <a:rPr lang="en-US" sz="2000" dirty="0">
                <a:solidFill>
                  <a:schemeClr val="tx2"/>
                </a:solidFill>
                <a:latin typeface="Arial"/>
                <a:ea typeface="+mn-lt"/>
                <a:cs typeface="Arial"/>
              </a:rPr>
              <a:t>Family history of Type 2 diabetes increases genetic susceptibility (Diabetes UK, 2024).</a:t>
            </a:r>
            <a:endParaRPr lang="en-US" sz="2000" dirty="0">
              <a:solidFill>
                <a:schemeClr val="tx2"/>
              </a:solidFill>
              <a:latin typeface="Arial"/>
              <a:cs typeface="Arial"/>
            </a:endParaRPr>
          </a:p>
          <a:p>
            <a:r>
              <a:rPr lang="en-US" sz="2000" dirty="0">
                <a:solidFill>
                  <a:schemeClr val="tx2"/>
                </a:solidFill>
                <a:latin typeface="Arial"/>
                <a:ea typeface="+mn-lt"/>
                <a:cs typeface="Arial"/>
              </a:rPr>
              <a:t>Ethnicity (Black Caribbean) is associated with higher risk of Type 2 diabetes and hypertension (Public Health England, 2020).</a:t>
            </a:r>
            <a:endParaRPr lang="en-US" sz="2000" dirty="0">
              <a:solidFill>
                <a:schemeClr val="tx2"/>
              </a:solidFill>
              <a:latin typeface="Arial"/>
              <a:cs typeface="Arial"/>
            </a:endParaRPr>
          </a:p>
          <a:p>
            <a:r>
              <a:rPr lang="en-US" sz="2000" dirty="0">
                <a:solidFill>
                  <a:schemeClr val="tx2"/>
                </a:solidFill>
                <a:latin typeface="Arial"/>
                <a:ea typeface="+mn-lt"/>
                <a:cs typeface="Arial"/>
              </a:rPr>
              <a:t>Smoking accelerates atherosclerosis and vascular damage (NHS England, 2024).</a:t>
            </a:r>
            <a:endParaRPr lang="en-US" sz="2000" dirty="0">
              <a:solidFill>
                <a:schemeClr val="tx2"/>
              </a:solidFill>
              <a:latin typeface="Arial"/>
              <a:cs typeface="Arial"/>
            </a:endParaRPr>
          </a:p>
          <a:p>
            <a:r>
              <a:rPr lang="en-US" sz="2000" dirty="0">
                <a:solidFill>
                  <a:schemeClr val="tx2"/>
                </a:solidFill>
                <a:latin typeface="Arial"/>
                <a:ea typeface="+mn-lt"/>
                <a:cs typeface="Arial"/>
              </a:rPr>
              <a:t>High blood glucose levels contribute to nerve, kidney, eye, and heart complications (World Health Organization, 2023).</a:t>
            </a:r>
            <a:endParaRPr lang="en-US" sz="2000" dirty="0">
              <a:solidFill>
                <a:schemeClr val="tx2"/>
              </a:solidFill>
              <a:latin typeface="Arial"/>
              <a:cs typeface="Arial"/>
            </a:endParaRPr>
          </a:p>
          <a:p>
            <a:r>
              <a:rPr lang="en-US" sz="2000" dirty="0">
                <a:solidFill>
                  <a:schemeClr val="tx2"/>
                </a:solidFill>
                <a:latin typeface="Arial"/>
                <a:ea typeface="+mn-lt"/>
                <a:cs typeface="Arial"/>
              </a:rPr>
              <a:t>Poor diet and inactivity worsen glycemic control and increase cardiovascular risk (British Dietetic Association, 2023).</a:t>
            </a:r>
            <a:endParaRPr lang="en-US" sz="2000" dirty="0">
              <a:solidFill>
                <a:schemeClr val="tx2"/>
              </a:solidFill>
              <a:latin typeface="Arial"/>
              <a:cs typeface="Arial"/>
            </a:endParaRPr>
          </a:p>
          <a:p>
            <a:endParaRPr lang="en-US" sz="800" dirty="0">
              <a:solidFill>
                <a:schemeClr val="tx2"/>
              </a:solidFill>
            </a:endParaRPr>
          </a:p>
          <a:p>
            <a:endParaRPr lang="en-US" sz="800" dirty="0">
              <a:solidFill>
                <a:schemeClr val="tx2"/>
              </a:solidFill>
            </a:endParaRPr>
          </a:p>
        </p:txBody>
      </p:sp>
      <p:pic>
        <p:nvPicPr>
          <p:cNvPr id="4" name="Recorded Sound">
            <a:hlinkClick r:id="" action="ppaction://media"/>
            <a:extLst>
              <a:ext uri="{FF2B5EF4-FFF2-40B4-BE49-F238E27FC236}">
                <a16:creationId xmlns:a16="http://schemas.microsoft.com/office/drawing/2014/main" id="{825FA586-5729-AABB-02A4-BDEBC44900C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22496" y="5728944"/>
            <a:ext cx="487363" cy="487363"/>
          </a:xfrm>
          <a:prstGeom prst="rect">
            <a:avLst/>
          </a:prstGeom>
        </p:spPr>
      </p:pic>
    </p:spTree>
    <p:extLst>
      <p:ext uri="{BB962C8B-B14F-4D97-AF65-F5344CB8AC3E}">
        <p14:creationId xmlns:p14="http://schemas.microsoft.com/office/powerpoint/2010/main" val="3130078501"/>
      </p:ext>
    </p:extLst>
  </p:cSld>
  <p:clrMapOvr>
    <a:masterClrMapping/>
  </p:clrMapOvr>
  <mc:AlternateContent xmlns:mc="http://schemas.openxmlformats.org/markup-compatibility/2006">
    <mc:Choice xmlns:p14="http://schemas.microsoft.com/office/powerpoint/2010/main" Requires="p14">
      <p:transition spd="slow" p14:dur="2000" advTm="47741"/>
    </mc:Choice>
    <mc:Fallback>
      <p:transition spd="slow" advTm="477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74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623457EB-77F7-1561-3784-81327259F1A7}"/>
              </a:ext>
            </a:extLst>
          </p:cNvPr>
          <p:cNvSpPr>
            <a:spLocks noGrp="1"/>
          </p:cNvSpPr>
          <p:nvPr>
            <p:ph type="title"/>
          </p:nvPr>
        </p:nvSpPr>
        <p:spPr>
          <a:xfrm>
            <a:off x="853440" y="254001"/>
            <a:ext cx="10505440" cy="985519"/>
          </a:xfrm>
        </p:spPr>
        <p:txBody>
          <a:bodyPr>
            <a:normAutofit/>
          </a:bodyPr>
          <a:lstStyle/>
          <a:p>
            <a:pPr algn="ctr"/>
            <a:r>
              <a:rPr lang="en-US" sz="3600" b="1" dirty="0">
                <a:solidFill>
                  <a:schemeClr val="tx2"/>
                </a:solidFill>
                <a:latin typeface="Arial"/>
                <a:ea typeface="+mj-lt"/>
                <a:cs typeface="Arial"/>
              </a:rPr>
              <a:t>Evidence‑Based Care Plan Recommendations</a:t>
            </a:r>
            <a:r>
              <a:rPr lang="en-US" sz="3600" dirty="0">
                <a:solidFill>
                  <a:schemeClr val="tx2"/>
                </a:solidFill>
                <a:ea typeface="+mj-lt"/>
                <a:cs typeface="+mj-lt"/>
              </a:rPr>
              <a:t> </a:t>
            </a:r>
            <a:endParaRPr lang="en-US" sz="3600" dirty="0">
              <a:solidFill>
                <a:schemeClr val="tx2"/>
              </a:solidFill>
            </a:endParaRPr>
          </a:p>
        </p:txBody>
      </p:sp>
      <p:sp>
        <p:nvSpPr>
          <p:cNvPr id="3" name="Content Placeholder 2">
            <a:extLst>
              <a:ext uri="{FF2B5EF4-FFF2-40B4-BE49-F238E27FC236}">
                <a16:creationId xmlns:a16="http://schemas.microsoft.com/office/drawing/2014/main" id="{DA761321-9E86-7385-8AA1-DA8DE667828A}"/>
              </a:ext>
            </a:extLst>
          </p:cNvPr>
          <p:cNvSpPr>
            <a:spLocks noGrp="1"/>
          </p:cNvSpPr>
          <p:nvPr>
            <p:ph idx="1"/>
          </p:nvPr>
        </p:nvSpPr>
        <p:spPr>
          <a:xfrm>
            <a:off x="1066800" y="1394917"/>
            <a:ext cx="9824719" cy="5104205"/>
          </a:xfrm>
        </p:spPr>
        <p:txBody>
          <a:bodyPr vert="horz" lIns="91440" tIns="45720" rIns="91440" bIns="45720" rtlCol="0" anchor="t">
            <a:normAutofit/>
          </a:bodyPr>
          <a:lstStyle/>
          <a:p>
            <a:r>
              <a:rPr lang="en-US" sz="2000" b="1" dirty="0">
                <a:solidFill>
                  <a:schemeClr val="tx2"/>
                </a:solidFill>
                <a:latin typeface="Arial"/>
                <a:cs typeface="Arial"/>
              </a:rPr>
              <a:t>Care Routine (Daily/Weekly Management)</a:t>
            </a:r>
          </a:p>
          <a:p>
            <a:r>
              <a:rPr lang="en-US" sz="2000" dirty="0">
                <a:solidFill>
                  <a:schemeClr val="tx2"/>
                </a:solidFill>
                <a:latin typeface="Arial"/>
                <a:ea typeface="+mn-lt"/>
                <a:cs typeface="Arial"/>
              </a:rPr>
              <a:t>Encourage healthy eating (high‑fiber, whole grains, vegetables, lean protein, reduced saturated fat and avoid glucose-fructose syrup) following the NHS Eatwell Guide (NHS England, 2024).</a:t>
            </a:r>
            <a:endParaRPr lang="en-US" sz="2000" dirty="0">
              <a:solidFill>
                <a:schemeClr val="tx2"/>
              </a:solidFill>
              <a:latin typeface="Arial"/>
              <a:cs typeface="Arial"/>
            </a:endParaRPr>
          </a:p>
          <a:p>
            <a:r>
              <a:rPr lang="en-US" sz="2000" dirty="0">
                <a:solidFill>
                  <a:schemeClr val="tx2"/>
                </a:solidFill>
                <a:latin typeface="Arial"/>
                <a:ea typeface="+mn-lt"/>
                <a:cs typeface="Arial"/>
              </a:rPr>
              <a:t>Support regular physical activity, aiming for at least 150 minutes of moderate exercise per week (NICE, 2022).</a:t>
            </a:r>
            <a:endParaRPr lang="en-US" sz="2000" dirty="0">
              <a:solidFill>
                <a:schemeClr val="tx2"/>
              </a:solidFill>
              <a:latin typeface="Arial"/>
              <a:cs typeface="Arial"/>
            </a:endParaRPr>
          </a:p>
          <a:p>
            <a:r>
              <a:rPr lang="en-US" sz="2000" dirty="0">
                <a:solidFill>
                  <a:schemeClr val="tx2"/>
                </a:solidFill>
                <a:latin typeface="Arial"/>
                <a:ea typeface="+mn-lt"/>
                <a:cs typeface="Arial"/>
              </a:rPr>
              <a:t>Promote smoking cessation, offering referral to NHS Stop Smoking Services (Public Health England, 2020).</a:t>
            </a:r>
            <a:endParaRPr lang="en-US" sz="2000" dirty="0">
              <a:solidFill>
                <a:schemeClr val="tx2"/>
              </a:solidFill>
              <a:latin typeface="Arial"/>
              <a:cs typeface="Arial"/>
            </a:endParaRPr>
          </a:p>
          <a:p>
            <a:r>
              <a:rPr lang="en-US" sz="2000" dirty="0">
                <a:solidFill>
                  <a:schemeClr val="tx2"/>
                </a:solidFill>
                <a:latin typeface="Arial"/>
                <a:ea typeface="+mn-lt"/>
                <a:cs typeface="Arial"/>
              </a:rPr>
              <a:t>Encourage weight management, with structured support to reduce BMI and improve insulin sensitivity (British Dietetic Association, 2023).</a:t>
            </a:r>
            <a:endParaRPr lang="en-US" sz="2000" dirty="0">
              <a:solidFill>
                <a:schemeClr val="tx2"/>
              </a:solidFill>
              <a:latin typeface="Arial"/>
              <a:cs typeface="Arial"/>
            </a:endParaRPr>
          </a:p>
          <a:p>
            <a:r>
              <a:rPr lang="en-US" sz="2000" dirty="0">
                <a:solidFill>
                  <a:schemeClr val="tx2"/>
                </a:solidFill>
                <a:latin typeface="Arial"/>
                <a:ea typeface="+mn-lt"/>
                <a:cs typeface="Arial"/>
              </a:rPr>
              <a:t>Promote good foot care, including daily inspection, </a:t>
            </a:r>
            <a:r>
              <a:rPr lang="en-US" sz="2000" dirty="0" err="1">
                <a:solidFill>
                  <a:schemeClr val="tx2"/>
                </a:solidFill>
                <a:latin typeface="Arial"/>
                <a:ea typeface="+mn-lt"/>
                <a:cs typeface="Arial"/>
              </a:rPr>
              <a:t>moisturising</a:t>
            </a:r>
            <a:r>
              <a:rPr lang="en-US" sz="2000" dirty="0">
                <a:solidFill>
                  <a:schemeClr val="tx2"/>
                </a:solidFill>
                <a:latin typeface="Arial"/>
                <a:ea typeface="+mn-lt"/>
                <a:cs typeface="Arial"/>
              </a:rPr>
              <a:t>, and avoiding walking barefoot (Diabetes UK, 2024).</a:t>
            </a:r>
            <a:endParaRPr lang="en-US" sz="2000" dirty="0">
              <a:solidFill>
                <a:schemeClr val="tx2"/>
              </a:solidFill>
              <a:latin typeface="Arial"/>
              <a:cs typeface="Arial"/>
            </a:endParaRPr>
          </a:p>
          <a:p>
            <a:r>
              <a:rPr lang="en-US" sz="2000" dirty="0">
                <a:solidFill>
                  <a:schemeClr val="tx2"/>
                </a:solidFill>
                <a:latin typeface="Arial"/>
                <a:ea typeface="+mn-lt"/>
                <a:cs typeface="Arial"/>
              </a:rPr>
              <a:t>Encourage stress‑reduction techniques, such as mindfulness, breathing exercises, or community support groups (Mind UK, 2023).</a:t>
            </a:r>
            <a:endParaRPr lang="en-US" sz="2000" dirty="0">
              <a:solidFill>
                <a:schemeClr val="tx2"/>
              </a:solidFill>
              <a:latin typeface="Arial"/>
              <a:cs typeface="Arial"/>
            </a:endParaRPr>
          </a:p>
          <a:p>
            <a:endParaRPr lang="en-US" sz="800" b="1" dirty="0">
              <a:solidFill>
                <a:schemeClr val="tx2"/>
              </a:solidFill>
            </a:endParaRPr>
          </a:p>
          <a:p>
            <a:endParaRPr lang="en-US" sz="800" dirty="0">
              <a:solidFill>
                <a:schemeClr val="tx2"/>
              </a:solidFill>
            </a:endParaRP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Recorded Sound">
            <a:hlinkClick r:id="" action="ppaction://media"/>
            <a:extLst>
              <a:ext uri="{FF2B5EF4-FFF2-40B4-BE49-F238E27FC236}">
                <a16:creationId xmlns:a16="http://schemas.microsoft.com/office/drawing/2014/main" id="{54572E55-EE4B-3FAD-EAFD-AADDCBD9CE6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420635" y="5809738"/>
            <a:ext cx="487363" cy="487363"/>
          </a:xfrm>
          <a:prstGeom prst="rect">
            <a:avLst/>
          </a:prstGeom>
        </p:spPr>
      </p:pic>
    </p:spTree>
    <p:extLst>
      <p:ext uri="{BB962C8B-B14F-4D97-AF65-F5344CB8AC3E}">
        <p14:creationId xmlns:p14="http://schemas.microsoft.com/office/powerpoint/2010/main" val="4129362004"/>
      </p:ext>
    </p:extLst>
  </p:cSld>
  <p:clrMapOvr>
    <a:masterClrMapping/>
  </p:clrMapOvr>
  <mc:AlternateContent xmlns:mc="http://schemas.openxmlformats.org/markup-compatibility/2006">
    <mc:Choice xmlns:p14="http://schemas.microsoft.com/office/powerpoint/2010/main" Requires="p14">
      <p:transition spd="slow" p14:dur="2000" advTm="83844"/>
    </mc:Choice>
    <mc:Fallback>
      <p:transition spd="slow" advTm="838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384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97A150-0955-52FC-8FE2-56C36ADA0947}"/>
              </a:ext>
            </a:extLst>
          </p:cNvPr>
          <p:cNvSpPr>
            <a:spLocks noGrp="1"/>
          </p:cNvSpPr>
          <p:nvPr>
            <p:ph type="title"/>
          </p:nvPr>
        </p:nvSpPr>
        <p:spPr>
          <a:xfrm>
            <a:off x="804672" y="483817"/>
            <a:ext cx="4766330" cy="981190"/>
          </a:xfrm>
        </p:spPr>
        <p:txBody>
          <a:bodyPr>
            <a:normAutofit/>
          </a:bodyPr>
          <a:lstStyle/>
          <a:p>
            <a:r>
              <a:rPr lang="en-US" sz="3600" b="1" dirty="0">
                <a:solidFill>
                  <a:schemeClr val="tx2"/>
                </a:solidFill>
              </a:rPr>
              <a:t> </a:t>
            </a:r>
            <a:r>
              <a:rPr lang="en-US" sz="3600" b="1" dirty="0">
                <a:solidFill>
                  <a:schemeClr val="tx2"/>
                </a:solidFill>
                <a:latin typeface="Arial"/>
                <a:cs typeface="Arial"/>
              </a:rPr>
              <a:t>Monitoring require </a:t>
            </a:r>
            <a:endParaRPr lang="en-US" sz="3600" dirty="0">
              <a:solidFill>
                <a:schemeClr val="tx2"/>
              </a:solidFill>
              <a:latin typeface="Arial"/>
              <a:cs typeface="Arial"/>
            </a:endParaRPr>
          </a:p>
        </p:txBody>
      </p:sp>
      <p:sp>
        <p:nvSpPr>
          <p:cNvPr id="3" name="Content Placeholder 2">
            <a:extLst>
              <a:ext uri="{FF2B5EF4-FFF2-40B4-BE49-F238E27FC236}">
                <a16:creationId xmlns:a16="http://schemas.microsoft.com/office/drawing/2014/main" id="{2B0E9006-4D45-93A1-F332-7A4275F31639}"/>
              </a:ext>
            </a:extLst>
          </p:cNvPr>
          <p:cNvSpPr>
            <a:spLocks noGrp="1"/>
          </p:cNvSpPr>
          <p:nvPr>
            <p:ph idx="1"/>
          </p:nvPr>
        </p:nvSpPr>
        <p:spPr>
          <a:xfrm>
            <a:off x="804672" y="1553497"/>
            <a:ext cx="4765949" cy="4820686"/>
          </a:xfrm>
        </p:spPr>
        <p:txBody>
          <a:bodyPr vert="horz" lIns="91440" tIns="45720" rIns="91440" bIns="45720" rtlCol="0" anchor="t">
            <a:normAutofit/>
          </a:bodyPr>
          <a:lstStyle/>
          <a:p>
            <a:r>
              <a:rPr lang="en-US" sz="1600" dirty="0">
                <a:solidFill>
                  <a:schemeClr val="tx2"/>
                </a:solidFill>
                <a:latin typeface="Arial"/>
                <a:ea typeface="+mn-lt"/>
                <a:cs typeface="Arial"/>
              </a:rPr>
              <a:t>Blood glucose monitoring according to </a:t>
            </a:r>
            <a:r>
              <a:rPr lang="en-US" sz="1600" dirty="0" err="1">
                <a:solidFill>
                  <a:schemeClr val="tx2"/>
                </a:solidFill>
                <a:latin typeface="Arial"/>
                <a:ea typeface="+mn-lt"/>
                <a:cs typeface="Arial"/>
              </a:rPr>
              <a:t>individualised</a:t>
            </a:r>
            <a:r>
              <a:rPr lang="en-US" sz="1600" dirty="0">
                <a:solidFill>
                  <a:schemeClr val="tx2"/>
                </a:solidFill>
                <a:latin typeface="Arial"/>
                <a:ea typeface="+mn-lt"/>
                <a:cs typeface="Arial"/>
              </a:rPr>
              <a:t> targets set by the GP or diabetes nurse (Diabetes UK, 2024).</a:t>
            </a:r>
            <a:endParaRPr lang="en-US" sz="1600" dirty="0">
              <a:solidFill>
                <a:schemeClr val="tx2"/>
              </a:solidFill>
              <a:latin typeface="Arial"/>
              <a:cs typeface="Arial"/>
            </a:endParaRPr>
          </a:p>
          <a:p>
            <a:r>
              <a:rPr lang="en-US" sz="1600" dirty="0">
                <a:solidFill>
                  <a:schemeClr val="tx2"/>
                </a:solidFill>
                <a:latin typeface="Arial"/>
                <a:ea typeface="+mn-lt"/>
                <a:cs typeface="Arial"/>
              </a:rPr>
              <a:t>HbA1c checks every 3–6 months to assess long‑term glucose control (NHS England, 2024).</a:t>
            </a:r>
            <a:endParaRPr lang="en-US" sz="1600" dirty="0">
              <a:solidFill>
                <a:schemeClr val="tx2"/>
              </a:solidFill>
              <a:latin typeface="Arial"/>
              <a:cs typeface="Arial"/>
            </a:endParaRPr>
          </a:p>
          <a:p>
            <a:r>
              <a:rPr lang="en-US" sz="1600" dirty="0">
                <a:solidFill>
                  <a:schemeClr val="tx2"/>
                </a:solidFill>
                <a:latin typeface="Arial"/>
                <a:ea typeface="+mn-lt"/>
                <a:cs typeface="Arial"/>
              </a:rPr>
              <a:t>Blood pressure monitoring, aiming for &lt;140/90 mmHg unless otherwise advised (British Heart Foundation, 2023).</a:t>
            </a:r>
            <a:endParaRPr lang="en-US" sz="1600" dirty="0">
              <a:solidFill>
                <a:schemeClr val="tx2"/>
              </a:solidFill>
              <a:latin typeface="Arial"/>
              <a:cs typeface="Arial"/>
            </a:endParaRPr>
          </a:p>
          <a:p>
            <a:r>
              <a:rPr lang="en-US" sz="1600" dirty="0">
                <a:solidFill>
                  <a:schemeClr val="tx2"/>
                </a:solidFill>
                <a:latin typeface="Arial"/>
                <a:ea typeface="+mn-lt"/>
                <a:cs typeface="Arial"/>
              </a:rPr>
              <a:t>Annual diabetic eye screening to detect early retinopathy (Royal College of Ophthalmologists, 2023).</a:t>
            </a:r>
            <a:endParaRPr lang="en-US" sz="1600" dirty="0">
              <a:solidFill>
                <a:schemeClr val="tx2"/>
              </a:solidFill>
              <a:latin typeface="Arial"/>
              <a:cs typeface="Arial"/>
            </a:endParaRPr>
          </a:p>
          <a:p>
            <a:r>
              <a:rPr lang="en-US" sz="1600" dirty="0">
                <a:solidFill>
                  <a:schemeClr val="tx2"/>
                </a:solidFill>
                <a:latin typeface="Arial"/>
                <a:ea typeface="+mn-lt"/>
                <a:cs typeface="Arial"/>
              </a:rPr>
              <a:t>Kidney function tests (eGFR and urine albumin) performed annually (Kidney Care UK, 2024).</a:t>
            </a:r>
            <a:endParaRPr lang="en-US" sz="1600" dirty="0">
              <a:solidFill>
                <a:schemeClr val="tx2"/>
              </a:solidFill>
              <a:latin typeface="Arial"/>
              <a:cs typeface="Arial"/>
            </a:endParaRPr>
          </a:p>
          <a:p>
            <a:r>
              <a:rPr lang="en-US" sz="1600" dirty="0">
                <a:solidFill>
                  <a:schemeClr val="tx2"/>
                </a:solidFill>
                <a:latin typeface="Arial"/>
                <a:ea typeface="+mn-lt"/>
                <a:cs typeface="Arial"/>
              </a:rPr>
              <a:t>Foot checks at least once a year, or more frequently if neuropathy is present (NICE, 2022).</a:t>
            </a:r>
            <a:endParaRPr lang="en-US" sz="1600" dirty="0">
              <a:solidFill>
                <a:schemeClr val="tx2"/>
              </a:solidFill>
              <a:latin typeface="Arial"/>
              <a:cs typeface="Arial"/>
            </a:endParaRPr>
          </a:p>
          <a:p>
            <a:r>
              <a:rPr lang="en-US" sz="1600" dirty="0">
                <a:solidFill>
                  <a:schemeClr val="tx2"/>
                </a:solidFill>
                <a:latin typeface="Arial"/>
                <a:ea typeface="+mn-lt"/>
                <a:cs typeface="Arial"/>
              </a:rPr>
              <a:t>Cholesterol monitoring to assess cardiovascular risk (World Health </a:t>
            </a:r>
            <a:r>
              <a:rPr lang="en-US" sz="1600" dirty="0" err="1">
                <a:solidFill>
                  <a:schemeClr val="tx2"/>
                </a:solidFill>
                <a:latin typeface="Arial"/>
                <a:ea typeface="+mn-lt"/>
                <a:cs typeface="Arial"/>
              </a:rPr>
              <a:t>Organisation</a:t>
            </a:r>
            <a:r>
              <a:rPr lang="en-US" sz="1600" dirty="0">
                <a:solidFill>
                  <a:schemeClr val="tx2"/>
                </a:solidFill>
                <a:latin typeface="Arial"/>
                <a:ea typeface="+mn-lt"/>
                <a:cs typeface="Arial"/>
              </a:rPr>
              <a:t>, 2023).</a:t>
            </a:r>
            <a:endParaRPr lang="en-US" sz="1600" dirty="0">
              <a:solidFill>
                <a:schemeClr val="tx2"/>
              </a:solidFill>
              <a:latin typeface="Arial"/>
              <a:cs typeface="Arial"/>
            </a:endParaRPr>
          </a:p>
          <a:p>
            <a:endParaRPr lang="en-US" sz="1100" dirty="0">
              <a:solidFill>
                <a:schemeClr val="tx2"/>
              </a:solidFill>
            </a:endParaRPr>
          </a:p>
          <a:p>
            <a:endParaRPr lang="en-US" sz="1100" dirty="0">
              <a:solidFill>
                <a:schemeClr val="tx2"/>
              </a:solidFill>
            </a:endParaRPr>
          </a:p>
        </p:txBody>
      </p:sp>
      <p:grpSp>
        <p:nvGrpSpPr>
          <p:cNvPr id="57" name="Group 56">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58" name="Freeform: Shape 57">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Shape 58">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Freeform: Shape 59">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Freeform: Shape 60">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New Mini-NIR Device Shows Promise for Non-Invasive Blood Glucose Monitoring  | Spectroscopy Online">
            <a:extLst>
              <a:ext uri="{FF2B5EF4-FFF2-40B4-BE49-F238E27FC236}">
                <a16:creationId xmlns:a16="http://schemas.microsoft.com/office/drawing/2014/main" id="{1BB338D1-2C53-06C8-68BB-C9A6E8E521E0}"/>
              </a:ext>
            </a:extLst>
          </p:cNvPr>
          <p:cNvPicPr>
            <a:picLocks noChangeAspect="1"/>
          </p:cNvPicPr>
          <p:nvPr/>
        </p:nvPicPr>
        <p:blipFill>
          <a:blip r:embed="rId4"/>
          <a:stretch>
            <a:fillRect/>
          </a:stretch>
        </p:blipFill>
        <p:spPr>
          <a:xfrm>
            <a:off x="7521677" y="1226462"/>
            <a:ext cx="4328947" cy="4051958"/>
          </a:xfrm>
          <a:prstGeom prst="rect">
            <a:avLst/>
          </a:prstGeom>
        </p:spPr>
      </p:pic>
      <p:sp>
        <p:nvSpPr>
          <p:cNvPr id="5" name="TextBox 4">
            <a:extLst>
              <a:ext uri="{FF2B5EF4-FFF2-40B4-BE49-F238E27FC236}">
                <a16:creationId xmlns:a16="http://schemas.microsoft.com/office/drawing/2014/main" id="{DCB428B6-159F-C703-8A2C-E4953B73A2E7}"/>
              </a:ext>
            </a:extLst>
          </p:cNvPr>
          <p:cNvSpPr txBox="1"/>
          <p:nvPr/>
        </p:nvSpPr>
        <p:spPr>
          <a:xfrm>
            <a:off x="9675846" y="5327727"/>
            <a:ext cx="2014168" cy="303812"/>
          </a:xfrm>
          <a:prstGeom prst="rect">
            <a:avLst/>
          </a:prstGeom>
          <a:solidFill>
            <a:srgbClr val="000000">
              <a:alpha val="50000"/>
            </a:srgbClr>
          </a:solidFill>
          <a:ln>
            <a:noFill/>
          </a:ln>
        </p:spPr>
        <p:txBody>
          <a:bodyPr wrap="square" rtlCol="0">
            <a:noAutofit/>
          </a:bodyPr>
          <a:lstStyle/>
          <a:p>
            <a:pPr algn="ctr">
              <a:spcAft>
                <a:spcPts val="600"/>
              </a:spcAft>
            </a:pPr>
            <a:r>
              <a:rPr lang="en-GB" sz="1300" dirty="0">
                <a:solidFill>
                  <a:srgbClr val="FFFFFF"/>
                </a:solidFill>
                <a:latin typeface="Arial" panose="020B0604020202020204" pitchFamily="34" charset="0"/>
                <a:cs typeface="Arial" panose="020B0604020202020204" pitchFamily="34" charset="0"/>
              </a:rPr>
              <a:t>(Medical image, 2026)</a:t>
            </a:r>
          </a:p>
        </p:txBody>
      </p:sp>
      <p:pic>
        <p:nvPicPr>
          <p:cNvPr id="7" name="Recorded Sound">
            <a:hlinkClick r:id="" action="ppaction://media"/>
            <a:extLst>
              <a:ext uri="{FF2B5EF4-FFF2-40B4-BE49-F238E27FC236}">
                <a16:creationId xmlns:a16="http://schemas.microsoft.com/office/drawing/2014/main" id="{6FB05CAF-BABF-A51B-D91F-E5B23704DBF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68583" y="5479633"/>
            <a:ext cx="487363" cy="487363"/>
          </a:xfrm>
          <a:prstGeom prst="rect">
            <a:avLst/>
          </a:prstGeom>
        </p:spPr>
      </p:pic>
    </p:spTree>
    <p:extLst>
      <p:ext uri="{BB962C8B-B14F-4D97-AF65-F5344CB8AC3E}">
        <p14:creationId xmlns:p14="http://schemas.microsoft.com/office/powerpoint/2010/main" val="3272413524"/>
      </p:ext>
    </p:extLst>
  </p:cSld>
  <p:clrMapOvr>
    <a:masterClrMapping/>
  </p:clrMapOvr>
  <mc:AlternateContent xmlns:mc="http://schemas.openxmlformats.org/markup-compatibility/2006">
    <mc:Choice xmlns:p14="http://schemas.microsoft.com/office/powerpoint/2010/main" Requires="p14">
      <p:transition spd="slow" p14:dur="2000" advTm="47716"/>
    </mc:Choice>
    <mc:Fallback>
      <p:transition spd="slow" advTm="477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716"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141B9921-07AF-8952-AD29-ADBD80A79953}"/>
              </a:ext>
            </a:extLst>
          </p:cNvPr>
          <p:cNvSpPr>
            <a:spLocks noGrp="1"/>
          </p:cNvSpPr>
          <p:nvPr>
            <p:ph type="title"/>
          </p:nvPr>
        </p:nvSpPr>
        <p:spPr>
          <a:xfrm>
            <a:off x="447040" y="394627"/>
            <a:ext cx="11318240" cy="1027773"/>
          </a:xfrm>
        </p:spPr>
        <p:txBody>
          <a:bodyPr>
            <a:normAutofit/>
          </a:bodyPr>
          <a:lstStyle/>
          <a:p>
            <a:pPr algn="ctr"/>
            <a:r>
              <a:rPr lang="en-US" sz="3300" b="1" dirty="0">
                <a:solidFill>
                  <a:schemeClr val="tx2"/>
                </a:solidFill>
                <a:latin typeface="Arial"/>
                <a:cs typeface="Arial"/>
              </a:rPr>
              <a:t>Care Planning (Person‑</a:t>
            </a:r>
            <a:r>
              <a:rPr lang="en-US" sz="3300" b="1" dirty="0" err="1">
                <a:solidFill>
                  <a:schemeClr val="tx2"/>
                </a:solidFill>
                <a:latin typeface="Arial"/>
                <a:cs typeface="Arial"/>
              </a:rPr>
              <a:t>Centred</a:t>
            </a:r>
            <a:r>
              <a:rPr lang="en-US" sz="3300" b="1" dirty="0">
                <a:solidFill>
                  <a:schemeClr val="tx2"/>
                </a:solidFill>
                <a:latin typeface="Arial"/>
                <a:cs typeface="Arial"/>
              </a:rPr>
              <a:t> and Culturally Sensitive)</a:t>
            </a:r>
            <a:r>
              <a:rPr lang="en-US" sz="3300" b="1" dirty="0">
                <a:solidFill>
                  <a:schemeClr val="tx2"/>
                </a:solidFill>
              </a:rPr>
              <a:t> </a:t>
            </a:r>
          </a:p>
        </p:txBody>
      </p:sp>
      <p:sp>
        <p:nvSpPr>
          <p:cNvPr id="3" name="Content Placeholder 2">
            <a:extLst>
              <a:ext uri="{FF2B5EF4-FFF2-40B4-BE49-F238E27FC236}">
                <a16:creationId xmlns:a16="http://schemas.microsoft.com/office/drawing/2014/main" id="{3C1CBDE2-E1DC-BC92-03F1-E09B961B8149}"/>
              </a:ext>
            </a:extLst>
          </p:cNvPr>
          <p:cNvSpPr>
            <a:spLocks noGrp="1"/>
          </p:cNvSpPr>
          <p:nvPr>
            <p:ph idx="1"/>
          </p:nvPr>
        </p:nvSpPr>
        <p:spPr>
          <a:xfrm>
            <a:off x="447040" y="1458587"/>
            <a:ext cx="11074400" cy="4919697"/>
          </a:xfrm>
        </p:spPr>
        <p:txBody>
          <a:bodyPr vert="horz" lIns="91440" tIns="45720" rIns="91440" bIns="45720" rtlCol="0" anchor="t">
            <a:normAutofit fontScale="92500" lnSpcReduction="20000"/>
          </a:bodyPr>
          <a:lstStyle/>
          <a:p>
            <a:pPr marL="0" indent="0">
              <a:buNone/>
            </a:pPr>
            <a:r>
              <a:rPr lang="en-US" sz="500" dirty="0">
                <a:solidFill>
                  <a:schemeClr val="tx2"/>
                </a:solidFill>
                <a:latin typeface="Arial"/>
                <a:cs typeface="Arial"/>
              </a:rPr>
              <a:t>.</a:t>
            </a:r>
            <a:endParaRPr lang="en-US" sz="1600" dirty="0">
              <a:solidFill>
                <a:schemeClr val="tx2"/>
              </a:solidFill>
              <a:latin typeface="Arial"/>
              <a:cs typeface="Arial"/>
            </a:endParaRPr>
          </a:p>
          <a:p>
            <a:pPr marL="0" indent="0">
              <a:buNone/>
            </a:pPr>
            <a:r>
              <a:rPr lang="en-US" sz="1900" b="1" dirty="0">
                <a:solidFill>
                  <a:schemeClr val="tx2"/>
                </a:solidFill>
                <a:latin typeface="Arial" panose="020B0604020202020204" pitchFamily="34" charset="0"/>
                <a:cs typeface="Arial" panose="020B0604020202020204" pitchFamily="34" charset="0"/>
              </a:rPr>
              <a:t>Care Planning </a:t>
            </a:r>
          </a:p>
          <a:p>
            <a:r>
              <a:rPr lang="en-US" sz="1900" dirty="0">
                <a:solidFill>
                  <a:schemeClr val="tx2"/>
                </a:solidFill>
                <a:latin typeface="Arial" panose="020B0604020202020204" pitchFamily="34" charset="0"/>
                <a:ea typeface="+mn-lt"/>
                <a:cs typeface="Arial" panose="020B0604020202020204" pitchFamily="34" charset="0"/>
              </a:rPr>
              <a:t>Create a </a:t>
            </a:r>
            <a:r>
              <a:rPr lang="en-US" sz="1900" dirty="0" err="1">
                <a:solidFill>
                  <a:schemeClr val="tx2"/>
                </a:solidFill>
                <a:latin typeface="Arial" panose="020B0604020202020204" pitchFamily="34" charset="0"/>
                <a:ea typeface="+mn-lt"/>
                <a:cs typeface="Arial" panose="020B0604020202020204" pitchFamily="34" charset="0"/>
              </a:rPr>
              <a:t>personalised</a:t>
            </a:r>
            <a:r>
              <a:rPr lang="en-US" sz="1900" dirty="0">
                <a:solidFill>
                  <a:schemeClr val="tx2"/>
                </a:solidFill>
                <a:latin typeface="Arial" panose="020B0604020202020204" pitchFamily="34" charset="0"/>
                <a:ea typeface="+mn-lt"/>
                <a:cs typeface="Arial" panose="020B0604020202020204" pitchFamily="34" charset="0"/>
              </a:rPr>
              <a:t> care plan with realistic lifestyle goals (NICE, 2022).</a:t>
            </a:r>
            <a:endParaRPr lang="en-US" sz="1900" dirty="0">
              <a:solidFill>
                <a:schemeClr val="tx2"/>
              </a:solidFill>
              <a:latin typeface="Arial" panose="020B0604020202020204" pitchFamily="34" charset="0"/>
              <a:cs typeface="Arial" panose="020B0604020202020204" pitchFamily="34" charset="0"/>
            </a:endParaRPr>
          </a:p>
          <a:p>
            <a:r>
              <a:rPr lang="en-US" sz="1900" dirty="0">
                <a:solidFill>
                  <a:schemeClr val="tx2"/>
                </a:solidFill>
                <a:latin typeface="Arial" panose="020B0604020202020204" pitchFamily="34" charset="0"/>
                <a:ea typeface="+mn-lt"/>
                <a:cs typeface="Arial" panose="020B0604020202020204" pitchFamily="34" charset="0"/>
              </a:rPr>
              <a:t>Use appropriate medication such as metformin, statins, or antihypertensives (BNF, 2024).</a:t>
            </a:r>
            <a:endParaRPr lang="en-US" sz="1900" dirty="0">
              <a:solidFill>
                <a:schemeClr val="tx2"/>
              </a:solidFill>
              <a:latin typeface="Arial" panose="020B0604020202020204" pitchFamily="34" charset="0"/>
              <a:cs typeface="Arial" panose="020B0604020202020204" pitchFamily="34" charset="0"/>
            </a:endParaRPr>
          </a:p>
          <a:p>
            <a:r>
              <a:rPr lang="en-US" sz="1900" dirty="0">
                <a:solidFill>
                  <a:schemeClr val="tx2"/>
                </a:solidFill>
                <a:latin typeface="Arial" panose="020B0604020202020204" pitchFamily="34" charset="0"/>
                <a:ea typeface="+mn-lt"/>
                <a:cs typeface="Arial" panose="020B0604020202020204" pitchFamily="34" charset="0"/>
              </a:rPr>
              <a:t>Refer to a dietitian for structured nutrition support (BDA, 2023).</a:t>
            </a:r>
            <a:endParaRPr lang="en-US" sz="1900" dirty="0">
              <a:solidFill>
                <a:schemeClr val="tx2"/>
              </a:solidFill>
              <a:latin typeface="Arial" panose="020B0604020202020204" pitchFamily="34" charset="0"/>
              <a:cs typeface="Arial" panose="020B0604020202020204" pitchFamily="34" charset="0"/>
            </a:endParaRPr>
          </a:p>
          <a:p>
            <a:r>
              <a:rPr lang="en-US" sz="1900" dirty="0">
                <a:solidFill>
                  <a:schemeClr val="tx2"/>
                </a:solidFill>
                <a:latin typeface="Arial" panose="020B0604020202020204" pitchFamily="34" charset="0"/>
                <a:ea typeface="+mn-lt"/>
                <a:cs typeface="Arial" panose="020B0604020202020204" pitchFamily="34" charset="0"/>
              </a:rPr>
              <a:t>Offer access to the NHS Diabetes Prevention </a:t>
            </a:r>
            <a:r>
              <a:rPr lang="en-US" sz="1900" dirty="0" err="1">
                <a:solidFill>
                  <a:schemeClr val="tx2"/>
                </a:solidFill>
                <a:latin typeface="Arial" panose="020B0604020202020204" pitchFamily="34" charset="0"/>
                <a:ea typeface="+mn-lt"/>
                <a:cs typeface="Arial" panose="020B0604020202020204" pitchFamily="34" charset="0"/>
              </a:rPr>
              <a:t>Programme</a:t>
            </a:r>
            <a:r>
              <a:rPr lang="en-US" sz="1900" dirty="0">
                <a:solidFill>
                  <a:schemeClr val="tx2"/>
                </a:solidFill>
                <a:latin typeface="Arial" panose="020B0604020202020204" pitchFamily="34" charset="0"/>
                <a:ea typeface="+mn-lt"/>
                <a:cs typeface="Arial" panose="020B0604020202020204" pitchFamily="34" charset="0"/>
              </a:rPr>
              <a:t> (PHE, 2020).</a:t>
            </a:r>
            <a:endParaRPr lang="en-US" sz="1900" dirty="0">
              <a:solidFill>
                <a:schemeClr val="tx2"/>
              </a:solidFill>
              <a:latin typeface="Arial" panose="020B0604020202020204" pitchFamily="34" charset="0"/>
              <a:cs typeface="Arial" panose="020B0604020202020204" pitchFamily="34" charset="0"/>
            </a:endParaRPr>
          </a:p>
          <a:p>
            <a:r>
              <a:rPr lang="en-US" sz="1900" dirty="0">
                <a:solidFill>
                  <a:schemeClr val="tx2"/>
                </a:solidFill>
                <a:latin typeface="Arial" panose="020B0604020202020204" pitchFamily="34" charset="0"/>
                <a:ea typeface="+mn-lt"/>
                <a:cs typeface="Arial" panose="020B0604020202020204" pitchFamily="34" charset="0"/>
              </a:rPr>
              <a:t>Ensure podiatry support for foot care and ulcer prevention (Diabetes UK, 2024).</a:t>
            </a:r>
            <a:endParaRPr lang="en-US" sz="1900" dirty="0">
              <a:solidFill>
                <a:schemeClr val="tx2"/>
              </a:solidFill>
              <a:latin typeface="Arial" panose="020B0604020202020204" pitchFamily="34" charset="0"/>
              <a:cs typeface="Arial" panose="020B0604020202020204" pitchFamily="34" charset="0"/>
            </a:endParaRPr>
          </a:p>
          <a:p>
            <a:r>
              <a:rPr lang="en-US" sz="1900" dirty="0">
                <a:solidFill>
                  <a:schemeClr val="tx2"/>
                </a:solidFill>
                <a:latin typeface="Arial" panose="020B0604020202020204" pitchFamily="34" charset="0"/>
                <a:ea typeface="+mn-lt"/>
                <a:cs typeface="Arial" panose="020B0604020202020204" pitchFamily="34" charset="0"/>
              </a:rPr>
              <a:t>Schedule regular MDT reviews with GP, nurse, dietitian, and podiatrist (NHS England, 2024).</a:t>
            </a:r>
            <a:endParaRPr lang="en-US" sz="1900" dirty="0">
              <a:solidFill>
                <a:schemeClr val="tx2"/>
              </a:solidFill>
              <a:latin typeface="Arial" panose="020B0604020202020204" pitchFamily="34" charset="0"/>
              <a:cs typeface="Arial" panose="020B0604020202020204" pitchFamily="34" charset="0"/>
            </a:endParaRPr>
          </a:p>
          <a:p>
            <a:r>
              <a:rPr lang="en-US" sz="1900" dirty="0">
                <a:solidFill>
                  <a:schemeClr val="tx2"/>
                </a:solidFill>
                <a:latin typeface="Arial" panose="020B0604020202020204" pitchFamily="34" charset="0"/>
                <a:ea typeface="+mn-lt"/>
                <a:cs typeface="Arial" panose="020B0604020202020204" pitchFamily="34" charset="0"/>
              </a:rPr>
              <a:t>Include a cardiovascular and stroke risk‑reduction plan (BHF, 2023).</a:t>
            </a:r>
            <a:endParaRPr lang="en-US" sz="1900" dirty="0">
              <a:solidFill>
                <a:schemeClr val="tx2"/>
              </a:solidFill>
              <a:latin typeface="Arial" panose="020B0604020202020204" pitchFamily="34" charset="0"/>
              <a:cs typeface="Arial" panose="020B0604020202020204" pitchFamily="34" charset="0"/>
            </a:endParaRPr>
          </a:p>
          <a:p>
            <a:pPr marL="0" indent="0">
              <a:buNone/>
            </a:pPr>
            <a:r>
              <a:rPr lang="en-US" sz="1900" b="1" dirty="0">
                <a:solidFill>
                  <a:schemeClr val="tx2"/>
                </a:solidFill>
                <a:latin typeface="Arial" panose="020B0604020202020204" pitchFamily="34" charset="0"/>
                <a:cs typeface="Arial" panose="020B0604020202020204" pitchFamily="34" charset="0"/>
              </a:rPr>
              <a:t>Communication</a:t>
            </a:r>
          </a:p>
          <a:p>
            <a:r>
              <a:rPr lang="en-US" sz="1900" dirty="0">
                <a:solidFill>
                  <a:schemeClr val="tx2"/>
                </a:solidFill>
                <a:latin typeface="Arial" panose="020B0604020202020204" pitchFamily="34" charset="0"/>
                <a:ea typeface="+mn-lt"/>
                <a:cs typeface="Arial" panose="020B0604020202020204" pitchFamily="34" charset="0"/>
              </a:rPr>
              <a:t>Use clear language and check understanding with teach‑back (HEE, 2017).</a:t>
            </a:r>
            <a:endParaRPr lang="en-US" sz="1900" dirty="0">
              <a:solidFill>
                <a:schemeClr val="tx2"/>
              </a:solidFill>
              <a:latin typeface="Arial" panose="020B0604020202020204" pitchFamily="34" charset="0"/>
              <a:cs typeface="Arial" panose="020B0604020202020204" pitchFamily="34" charset="0"/>
            </a:endParaRPr>
          </a:p>
          <a:p>
            <a:r>
              <a:rPr lang="en-US" sz="1900" dirty="0">
                <a:solidFill>
                  <a:schemeClr val="tx2"/>
                </a:solidFill>
                <a:latin typeface="Arial" panose="020B0604020202020204" pitchFamily="34" charset="0"/>
                <a:ea typeface="+mn-lt"/>
                <a:cs typeface="Arial" panose="020B0604020202020204" pitchFamily="34" charset="0"/>
              </a:rPr>
              <a:t>Provide culturally sensitive information (RCN, 2023).</a:t>
            </a:r>
            <a:endParaRPr lang="en-US" sz="1900" dirty="0">
              <a:solidFill>
                <a:schemeClr val="tx2"/>
              </a:solidFill>
              <a:latin typeface="Arial" panose="020B0604020202020204" pitchFamily="34" charset="0"/>
              <a:cs typeface="Arial" panose="020B0604020202020204" pitchFamily="34" charset="0"/>
            </a:endParaRPr>
          </a:p>
          <a:p>
            <a:r>
              <a:rPr lang="en-US" sz="1900" dirty="0">
                <a:solidFill>
                  <a:schemeClr val="tx2"/>
                </a:solidFill>
                <a:latin typeface="Arial" panose="020B0604020202020204" pitchFamily="34" charset="0"/>
                <a:ea typeface="+mn-lt"/>
                <a:cs typeface="Arial" panose="020B0604020202020204" pitchFamily="34" charset="0"/>
              </a:rPr>
              <a:t>Encourage shared decision‑making (NICE, 2021).</a:t>
            </a:r>
            <a:endParaRPr lang="en-US" sz="1900" dirty="0">
              <a:solidFill>
                <a:schemeClr val="tx2"/>
              </a:solidFill>
              <a:latin typeface="Arial" panose="020B0604020202020204" pitchFamily="34" charset="0"/>
              <a:cs typeface="Arial" panose="020B0604020202020204" pitchFamily="34" charset="0"/>
            </a:endParaRPr>
          </a:p>
          <a:p>
            <a:r>
              <a:rPr lang="en-US" sz="1900" dirty="0">
                <a:solidFill>
                  <a:schemeClr val="tx2"/>
                </a:solidFill>
                <a:latin typeface="Arial" panose="020B0604020202020204" pitchFamily="34" charset="0"/>
                <a:ea typeface="+mn-lt"/>
                <a:cs typeface="Arial" panose="020B0604020202020204" pitchFamily="34" charset="0"/>
              </a:rPr>
              <a:t>Maintain open communication across the MDT (NHS England, 2024).</a:t>
            </a:r>
            <a:endParaRPr lang="en-US" sz="1900" dirty="0">
              <a:solidFill>
                <a:schemeClr val="tx2"/>
              </a:solidFill>
              <a:latin typeface="Arial" panose="020B0604020202020204" pitchFamily="34" charset="0"/>
              <a:cs typeface="Arial" panose="020B0604020202020204" pitchFamily="34" charset="0"/>
            </a:endParaRPr>
          </a:p>
          <a:p>
            <a:r>
              <a:rPr lang="en-US" sz="1900" dirty="0">
                <a:solidFill>
                  <a:schemeClr val="tx2"/>
                </a:solidFill>
                <a:latin typeface="Arial" panose="020B0604020202020204" pitchFamily="34" charset="0"/>
                <a:ea typeface="+mn-lt"/>
                <a:cs typeface="Arial" panose="020B0604020202020204" pitchFamily="34" charset="0"/>
              </a:rPr>
              <a:t>Offer written and digital Diabetes UK resources (Diabetes UK, 2024).</a:t>
            </a:r>
            <a:endParaRPr lang="en-US" sz="1900" dirty="0">
              <a:solidFill>
                <a:schemeClr val="tx2"/>
              </a:solidFill>
              <a:latin typeface="Arial" panose="020B0604020202020204" pitchFamily="34" charset="0"/>
              <a:cs typeface="Arial" panose="020B0604020202020204" pitchFamily="34" charset="0"/>
            </a:endParaRPr>
          </a:p>
          <a:p>
            <a:endParaRPr lang="en-US" sz="500" dirty="0">
              <a:solidFill>
                <a:schemeClr val="tx2"/>
              </a:solidFill>
            </a:endParaRPr>
          </a:p>
          <a:p>
            <a:endParaRPr lang="en-US" sz="500" dirty="0">
              <a:solidFill>
                <a:schemeClr val="tx2"/>
              </a:solidFill>
            </a:endParaRPr>
          </a:p>
          <a:p>
            <a:endParaRPr lang="en-US" sz="500" dirty="0">
              <a:solidFill>
                <a:schemeClr val="tx2"/>
              </a:solidFill>
            </a:endParaRP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Recorded Sound">
            <a:hlinkClick r:id="" action="ppaction://media"/>
            <a:extLst>
              <a:ext uri="{FF2B5EF4-FFF2-40B4-BE49-F238E27FC236}">
                <a16:creationId xmlns:a16="http://schemas.microsoft.com/office/drawing/2014/main" id="{71812A6B-4889-97FA-D8A8-786590DF807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686106" y="5155731"/>
            <a:ext cx="487363" cy="487363"/>
          </a:xfrm>
          <a:prstGeom prst="rect">
            <a:avLst/>
          </a:prstGeom>
        </p:spPr>
      </p:pic>
    </p:spTree>
    <p:extLst>
      <p:ext uri="{BB962C8B-B14F-4D97-AF65-F5344CB8AC3E}">
        <p14:creationId xmlns:p14="http://schemas.microsoft.com/office/powerpoint/2010/main" val="1879432338"/>
      </p:ext>
    </p:extLst>
  </p:cSld>
  <p:clrMapOvr>
    <a:masterClrMapping/>
  </p:clrMapOvr>
  <mc:AlternateContent xmlns:mc="http://schemas.openxmlformats.org/markup-compatibility/2006">
    <mc:Choice xmlns:p14="http://schemas.microsoft.com/office/powerpoint/2010/main" Requires="p14">
      <p:transition spd="slow" p14:dur="2000" advTm="60819"/>
    </mc:Choice>
    <mc:Fallback>
      <p:transition spd="slow" advTm="608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081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81A83BDF-9CBA-5108-3041-EF93D918C54C}"/>
              </a:ext>
            </a:extLst>
          </p:cNvPr>
          <p:cNvSpPr>
            <a:spLocks noGrp="1"/>
          </p:cNvSpPr>
          <p:nvPr>
            <p:ph type="title"/>
          </p:nvPr>
        </p:nvSpPr>
        <p:spPr>
          <a:xfrm>
            <a:off x="589280" y="317233"/>
            <a:ext cx="11125200" cy="1214303"/>
          </a:xfrm>
        </p:spPr>
        <p:txBody>
          <a:bodyPr>
            <a:normAutofit/>
          </a:bodyPr>
          <a:lstStyle/>
          <a:p>
            <a:pPr algn="ctr"/>
            <a:r>
              <a:rPr lang="en-US" sz="3600" b="1" dirty="0">
                <a:solidFill>
                  <a:schemeClr val="tx2"/>
                </a:solidFill>
                <a:latin typeface="Arial"/>
                <a:cs typeface="Arial"/>
              </a:rPr>
              <a:t>Ethical Considerations (Care Act 2014, NHS Values)</a:t>
            </a:r>
            <a:endParaRPr lang="en-US" sz="3600" dirty="0">
              <a:solidFill>
                <a:schemeClr val="tx2"/>
              </a:solidFill>
              <a:latin typeface="Arial"/>
              <a:cs typeface="Arial"/>
            </a:endParaRPr>
          </a:p>
        </p:txBody>
      </p:sp>
      <p:sp>
        <p:nvSpPr>
          <p:cNvPr id="3" name="Content Placeholder 2">
            <a:extLst>
              <a:ext uri="{FF2B5EF4-FFF2-40B4-BE49-F238E27FC236}">
                <a16:creationId xmlns:a16="http://schemas.microsoft.com/office/drawing/2014/main" id="{2C6A93B3-5FF2-23AC-CD23-6C99DDDF4066}"/>
              </a:ext>
            </a:extLst>
          </p:cNvPr>
          <p:cNvSpPr>
            <a:spLocks noGrp="1"/>
          </p:cNvSpPr>
          <p:nvPr>
            <p:ph idx="1"/>
          </p:nvPr>
        </p:nvSpPr>
        <p:spPr>
          <a:xfrm>
            <a:off x="812800" y="1848768"/>
            <a:ext cx="10170160" cy="4399632"/>
          </a:xfrm>
        </p:spPr>
        <p:txBody>
          <a:bodyPr vert="horz" lIns="91440" tIns="45720" rIns="91440" bIns="45720" rtlCol="0" anchor="t">
            <a:normAutofit/>
          </a:bodyPr>
          <a:lstStyle/>
          <a:p>
            <a:pPr marL="0" indent="0">
              <a:buNone/>
            </a:pPr>
            <a:r>
              <a:rPr lang="en-US" sz="2000" dirty="0">
                <a:solidFill>
                  <a:schemeClr val="tx2"/>
                </a:solidFill>
                <a:latin typeface="Arial"/>
                <a:ea typeface="+mn-lt"/>
                <a:cs typeface="Arial"/>
              </a:rPr>
              <a:t>Respect autonomy, ensuring the patient is fully involved in decisions about their care (Care Act 2014).</a:t>
            </a:r>
            <a:endParaRPr lang="en-US" sz="2000" dirty="0">
              <a:solidFill>
                <a:schemeClr val="tx2"/>
              </a:solidFill>
              <a:latin typeface="Arial"/>
              <a:cs typeface="Arial"/>
            </a:endParaRPr>
          </a:p>
          <a:p>
            <a:pPr marL="0" indent="0">
              <a:buNone/>
            </a:pPr>
            <a:r>
              <a:rPr lang="en-US" sz="2000" dirty="0">
                <a:solidFill>
                  <a:schemeClr val="tx2"/>
                </a:solidFill>
                <a:latin typeface="Arial"/>
                <a:ea typeface="+mn-lt"/>
                <a:cs typeface="Arial"/>
              </a:rPr>
              <a:t>Maintain confidentiality and protect personal health information (NHS Constitution Values, 2021).</a:t>
            </a:r>
            <a:endParaRPr lang="en-US" sz="2000" dirty="0">
              <a:solidFill>
                <a:schemeClr val="tx2"/>
              </a:solidFill>
              <a:latin typeface="Arial"/>
              <a:cs typeface="Arial"/>
            </a:endParaRPr>
          </a:p>
          <a:p>
            <a:pPr marL="0" indent="0">
              <a:buNone/>
            </a:pPr>
            <a:r>
              <a:rPr lang="en-US" sz="2000" dirty="0">
                <a:solidFill>
                  <a:schemeClr val="tx2"/>
                </a:solidFill>
                <a:latin typeface="Arial"/>
                <a:ea typeface="+mn-lt"/>
                <a:cs typeface="Arial"/>
              </a:rPr>
              <a:t>Provide </a:t>
            </a:r>
            <a:r>
              <a:rPr lang="en-US" sz="2000" dirty="0" err="1">
                <a:solidFill>
                  <a:schemeClr val="tx2"/>
                </a:solidFill>
                <a:latin typeface="Arial"/>
                <a:ea typeface="+mn-lt"/>
                <a:cs typeface="Arial"/>
              </a:rPr>
              <a:t>non‑judgemental</a:t>
            </a:r>
            <a:r>
              <a:rPr lang="en-US" sz="2000" dirty="0">
                <a:solidFill>
                  <a:schemeClr val="tx2"/>
                </a:solidFill>
                <a:latin typeface="Arial"/>
                <a:ea typeface="+mn-lt"/>
                <a:cs typeface="Arial"/>
              </a:rPr>
              <a:t> support, especially around lifestyle </a:t>
            </a:r>
            <a:r>
              <a:rPr lang="en-US" sz="2000" dirty="0" err="1">
                <a:solidFill>
                  <a:schemeClr val="tx2"/>
                </a:solidFill>
                <a:latin typeface="Arial"/>
                <a:ea typeface="+mn-lt"/>
                <a:cs typeface="Arial"/>
              </a:rPr>
              <a:t>behaviours</a:t>
            </a:r>
            <a:r>
              <a:rPr lang="en-US" sz="2000" dirty="0">
                <a:solidFill>
                  <a:schemeClr val="tx2"/>
                </a:solidFill>
                <a:latin typeface="Arial"/>
                <a:ea typeface="+mn-lt"/>
                <a:cs typeface="Arial"/>
              </a:rPr>
              <a:t> (NHS Values - Compassion).</a:t>
            </a:r>
            <a:endParaRPr lang="en-US" sz="2000" dirty="0">
              <a:solidFill>
                <a:schemeClr val="tx2"/>
              </a:solidFill>
              <a:latin typeface="Arial"/>
              <a:cs typeface="Arial"/>
            </a:endParaRPr>
          </a:p>
          <a:p>
            <a:pPr marL="0" indent="0">
              <a:buNone/>
            </a:pPr>
            <a:r>
              <a:rPr lang="en-US" sz="2000" dirty="0">
                <a:solidFill>
                  <a:schemeClr val="tx2"/>
                </a:solidFill>
                <a:latin typeface="Arial"/>
                <a:ea typeface="+mn-lt"/>
                <a:cs typeface="Arial"/>
              </a:rPr>
              <a:t>Promote equity of access, ensuring fair screening and support for all patients (Care Act 2014 - Wellbeing Principle).</a:t>
            </a:r>
            <a:endParaRPr lang="en-US" sz="2000" dirty="0">
              <a:solidFill>
                <a:schemeClr val="tx2"/>
              </a:solidFill>
              <a:latin typeface="Arial"/>
              <a:cs typeface="Arial"/>
            </a:endParaRPr>
          </a:p>
          <a:p>
            <a:pPr marL="0" indent="0">
              <a:buNone/>
            </a:pPr>
            <a:r>
              <a:rPr lang="en-US" sz="2000" dirty="0">
                <a:solidFill>
                  <a:schemeClr val="tx2"/>
                </a:solidFill>
                <a:latin typeface="Arial"/>
                <a:ea typeface="+mn-lt"/>
                <a:cs typeface="Arial"/>
              </a:rPr>
              <a:t>Uphold dignity and respect, particularly when discussing sensitive issues (NHS Values -Respect and Dignity).</a:t>
            </a:r>
            <a:endParaRPr lang="en-US" sz="2000" dirty="0">
              <a:solidFill>
                <a:schemeClr val="tx2"/>
              </a:solidFill>
              <a:latin typeface="Arial"/>
              <a:cs typeface="Arial"/>
            </a:endParaRPr>
          </a:p>
          <a:p>
            <a:pPr marL="0" indent="0">
              <a:buNone/>
            </a:pPr>
            <a:r>
              <a:rPr lang="en-US" sz="2000" dirty="0">
                <a:solidFill>
                  <a:schemeClr val="tx2"/>
                </a:solidFill>
                <a:latin typeface="Arial"/>
                <a:ea typeface="+mn-lt"/>
                <a:cs typeface="Arial"/>
              </a:rPr>
              <a:t>Ensure informed consent for all treatments, screenings, and referrals (NHS Values - Commitment to Quality of Care)</a:t>
            </a:r>
            <a:r>
              <a:rPr lang="en-US" sz="2000" dirty="0">
                <a:solidFill>
                  <a:schemeClr val="tx2"/>
                </a:solidFill>
                <a:ea typeface="+mn-lt"/>
                <a:cs typeface="+mn-lt"/>
              </a:rPr>
              <a:t>.</a:t>
            </a:r>
            <a:endParaRPr lang="en-US" sz="2000" dirty="0">
              <a:solidFill>
                <a:schemeClr val="tx2"/>
              </a:solidFill>
            </a:endParaRPr>
          </a:p>
          <a:p>
            <a:endParaRPr lang="en-US" sz="1000" dirty="0">
              <a:solidFill>
                <a:schemeClr val="tx2"/>
              </a:solidFill>
            </a:endParaRPr>
          </a:p>
          <a:p>
            <a:endParaRPr lang="en-US" sz="1000" dirty="0">
              <a:solidFill>
                <a:schemeClr val="tx2"/>
              </a:solidFill>
            </a:endParaRP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Recorded Sound">
            <a:hlinkClick r:id="" action="ppaction://media"/>
            <a:extLst>
              <a:ext uri="{FF2B5EF4-FFF2-40B4-BE49-F238E27FC236}">
                <a16:creationId xmlns:a16="http://schemas.microsoft.com/office/drawing/2014/main" id="{C6800A84-46C7-8D1D-3FFF-B9415E88CF4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800921" y="5625489"/>
            <a:ext cx="487363" cy="487363"/>
          </a:xfrm>
          <a:prstGeom prst="rect">
            <a:avLst/>
          </a:prstGeom>
        </p:spPr>
      </p:pic>
    </p:spTree>
    <p:extLst>
      <p:ext uri="{BB962C8B-B14F-4D97-AF65-F5344CB8AC3E}">
        <p14:creationId xmlns:p14="http://schemas.microsoft.com/office/powerpoint/2010/main" val="2420446765"/>
      </p:ext>
    </p:extLst>
  </p:cSld>
  <p:clrMapOvr>
    <a:masterClrMapping/>
  </p:clrMapOvr>
  <mc:AlternateContent xmlns:mc="http://schemas.openxmlformats.org/markup-compatibility/2006">
    <mc:Choice xmlns:p14="http://schemas.microsoft.com/office/powerpoint/2010/main" Requires="p14">
      <p:transition spd="slow" p14:dur="2000" advTm="97261"/>
    </mc:Choice>
    <mc:Fallback>
      <p:transition spd="slow" advTm="972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726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561AEE4-4E38-4BAC-976D-E0DE523FC5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F0BC676B-D19A-44DB-910A-0C0E6D4339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4431" y="3985"/>
            <a:ext cx="9772765" cy="6858000"/>
            <a:chOff x="1303402" y="3985"/>
            <a:chExt cx="9772765" cy="6858000"/>
          </a:xfrm>
        </p:grpSpPr>
        <p:sp>
          <p:nvSpPr>
            <p:cNvPr id="13" name="Freeform: Shape 12">
              <a:extLst>
                <a:ext uri="{FF2B5EF4-FFF2-40B4-BE49-F238E27FC236}">
                  <a16:creationId xmlns:a16="http://schemas.microsoft.com/office/drawing/2014/main" id="{999AA485-A13F-4455-814E-C116AD7E0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9C90D55F-0AFB-45E5-8815-A4701774CE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D476B6C1-4A41-48E6-8540-FC48FCD769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3347F445-D2CA-4FEB-AB8E-7A47AB57C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12F1B3D8-301E-4A54-9284-EB14E9056B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CE4B9C67-860A-4569-AC84-3ADE433D1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1175B763-A6E6-4AD1-9138-9B1164A7A8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3" name="Content Placeholder 2">
            <a:extLst>
              <a:ext uri="{FF2B5EF4-FFF2-40B4-BE49-F238E27FC236}">
                <a16:creationId xmlns:a16="http://schemas.microsoft.com/office/drawing/2014/main" id="{BAA3D00A-7CDB-EA48-F00A-47DEB3E9C918}"/>
              </a:ext>
            </a:extLst>
          </p:cNvPr>
          <p:cNvSpPr>
            <a:spLocks noGrp="1"/>
          </p:cNvSpPr>
          <p:nvPr>
            <p:ph idx="1"/>
          </p:nvPr>
        </p:nvSpPr>
        <p:spPr>
          <a:xfrm>
            <a:off x="193040" y="152400"/>
            <a:ext cx="11805920" cy="6583680"/>
          </a:xfrm>
        </p:spPr>
        <p:txBody>
          <a:bodyPr vert="horz" lIns="91440" tIns="45720" rIns="91440" bIns="45720" rtlCol="0" anchor="t">
            <a:normAutofit lnSpcReduction="10000"/>
          </a:bodyPr>
          <a:lstStyle/>
          <a:p>
            <a:pPr marL="0" indent="0">
              <a:buNone/>
            </a:pPr>
            <a:r>
              <a:rPr lang="en-US" sz="1100" b="1" dirty="0">
                <a:solidFill>
                  <a:schemeClr val="tx2"/>
                </a:solidFill>
                <a:latin typeface="Arial"/>
                <a:ea typeface="+mn-lt"/>
                <a:cs typeface="Arial"/>
              </a:rPr>
              <a:t>References</a:t>
            </a:r>
            <a:r>
              <a:rPr lang="en-US" sz="1100" dirty="0">
                <a:solidFill>
                  <a:schemeClr val="tx2"/>
                </a:solidFill>
                <a:latin typeface="Arial"/>
                <a:ea typeface="+mn-lt"/>
                <a:cs typeface="Arial"/>
              </a:rPr>
              <a:t> </a:t>
            </a:r>
          </a:p>
          <a:p>
            <a:pPr marL="0" indent="0">
              <a:buNone/>
            </a:pPr>
            <a:r>
              <a:rPr lang="en-US" sz="1100" dirty="0">
                <a:solidFill>
                  <a:schemeClr val="tx2"/>
                </a:solidFill>
                <a:latin typeface="Arial"/>
                <a:ea typeface="+mn-lt"/>
                <a:cs typeface="Arial"/>
              </a:rPr>
              <a:t>British Dietetic Association (BDA) (2023) </a:t>
            </a:r>
            <a:r>
              <a:rPr lang="en-US" sz="1100" i="1" dirty="0">
                <a:solidFill>
                  <a:schemeClr val="tx2"/>
                </a:solidFill>
                <a:latin typeface="Arial"/>
                <a:ea typeface="+mn-lt"/>
                <a:cs typeface="Arial"/>
              </a:rPr>
              <a:t>Nutrition guidance for diabetes and cardiovascular health</a:t>
            </a:r>
            <a:r>
              <a:rPr lang="en-US" sz="1100" dirty="0">
                <a:solidFill>
                  <a:schemeClr val="tx2"/>
                </a:solidFill>
                <a:latin typeface="Arial"/>
                <a:ea typeface="+mn-lt"/>
                <a:cs typeface="Arial"/>
              </a:rPr>
              <a:t>. Birmingham: BDA.</a:t>
            </a:r>
            <a:endParaRPr lang="en-US" sz="1100" dirty="0">
              <a:solidFill>
                <a:schemeClr val="tx2"/>
              </a:solidFill>
              <a:latin typeface="Arial"/>
              <a:cs typeface="Arial"/>
            </a:endParaRPr>
          </a:p>
          <a:p>
            <a:pPr marL="0" indent="0">
              <a:buNone/>
            </a:pPr>
            <a:r>
              <a:rPr lang="en-US" sz="1100" dirty="0">
                <a:solidFill>
                  <a:schemeClr val="tx2"/>
                </a:solidFill>
                <a:latin typeface="Arial"/>
                <a:ea typeface="+mn-lt"/>
                <a:cs typeface="Arial"/>
              </a:rPr>
              <a:t>British Heart Foundation (BHF) (2023) </a:t>
            </a:r>
            <a:r>
              <a:rPr lang="en-US" sz="1100" i="1" dirty="0">
                <a:solidFill>
                  <a:schemeClr val="tx2"/>
                </a:solidFill>
                <a:latin typeface="Arial"/>
                <a:ea typeface="+mn-lt"/>
                <a:cs typeface="Arial"/>
              </a:rPr>
              <a:t>Heart disease, stroke and vascular complications</a:t>
            </a:r>
            <a:r>
              <a:rPr lang="en-US" sz="1100" dirty="0">
                <a:solidFill>
                  <a:schemeClr val="tx2"/>
                </a:solidFill>
                <a:latin typeface="Arial"/>
                <a:ea typeface="+mn-lt"/>
                <a:cs typeface="Arial"/>
              </a:rPr>
              <a:t>. London: BHF.</a:t>
            </a:r>
            <a:endParaRPr lang="en-US" sz="1100" dirty="0">
              <a:solidFill>
                <a:schemeClr val="tx2"/>
              </a:solidFill>
              <a:latin typeface="Arial"/>
              <a:cs typeface="Arial"/>
            </a:endParaRPr>
          </a:p>
          <a:p>
            <a:pPr marL="0" indent="0">
              <a:buNone/>
            </a:pPr>
            <a:r>
              <a:rPr lang="en-US" sz="1100" dirty="0">
                <a:solidFill>
                  <a:schemeClr val="tx2"/>
                </a:solidFill>
                <a:latin typeface="Arial"/>
                <a:ea typeface="+mn-lt"/>
                <a:cs typeface="Arial"/>
              </a:rPr>
              <a:t>British National Formulary (BNF) (2024) </a:t>
            </a:r>
            <a:r>
              <a:rPr lang="en-US" sz="1100" i="1" dirty="0">
                <a:solidFill>
                  <a:schemeClr val="tx2"/>
                </a:solidFill>
                <a:latin typeface="Arial"/>
                <a:ea typeface="+mn-lt"/>
                <a:cs typeface="Arial"/>
              </a:rPr>
              <a:t>BNF 87: Joint Formulary Committee</a:t>
            </a:r>
            <a:r>
              <a:rPr lang="en-US" sz="1100" dirty="0">
                <a:solidFill>
                  <a:schemeClr val="tx2"/>
                </a:solidFill>
                <a:latin typeface="Arial"/>
                <a:ea typeface="+mn-lt"/>
                <a:cs typeface="Arial"/>
              </a:rPr>
              <a:t>. London: BMJ Group and Pharmaceutical Press.</a:t>
            </a:r>
            <a:endParaRPr lang="en-US" sz="1100" dirty="0">
              <a:solidFill>
                <a:schemeClr val="tx2"/>
              </a:solidFill>
              <a:latin typeface="Arial"/>
              <a:cs typeface="Arial"/>
            </a:endParaRPr>
          </a:p>
          <a:p>
            <a:pPr marL="0" indent="0">
              <a:buNone/>
            </a:pPr>
            <a:r>
              <a:rPr lang="en-US" sz="1100" dirty="0">
                <a:solidFill>
                  <a:schemeClr val="tx2"/>
                </a:solidFill>
                <a:latin typeface="Arial"/>
                <a:ea typeface="+mn-lt"/>
                <a:cs typeface="Arial"/>
              </a:rPr>
              <a:t>Care Act (2014) </a:t>
            </a:r>
            <a:r>
              <a:rPr lang="en-US" sz="1100" i="1" dirty="0">
                <a:solidFill>
                  <a:schemeClr val="tx2"/>
                </a:solidFill>
                <a:latin typeface="Arial"/>
                <a:ea typeface="+mn-lt"/>
                <a:cs typeface="Arial"/>
              </a:rPr>
              <a:t>Care Act 2014: Statutory guidance</a:t>
            </a:r>
            <a:r>
              <a:rPr lang="en-US" sz="1100" dirty="0">
                <a:solidFill>
                  <a:schemeClr val="tx2"/>
                </a:solidFill>
                <a:latin typeface="Arial"/>
                <a:ea typeface="+mn-lt"/>
                <a:cs typeface="Arial"/>
              </a:rPr>
              <a:t>. London: Department of Health and Social Care.</a:t>
            </a:r>
            <a:endParaRPr lang="en-US" sz="1100" dirty="0">
              <a:solidFill>
                <a:schemeClr val="tx2"/>
              </a:solidFill>
              <a:latin typeface="Arial"/>
              <a:cs typeface="Arial"/>
            </a:endParaRPr>
          </a:p>
          <a:p>
            <a:pPr marL="0" indent="0">
              <a:buNone/>
            </a:pPr>
            <a:r>
              <a:rPr lang="en-US" sz="1100" dirty="0">
                <a:solidFill>
                  <a:schemeClr val="tx2"/>
                </a:solidFill>
                <a:latin typeface="Arial"/>
                <a:ea typeface="+mn-lt"/>
                <a:cs typeface="Arial"/>
              </a:rPr>
              <a:t>Department of Health (2017) </a:t>
            </a:r>
            <a:r>
              <a:rPr lang="en-US" sz="1100" i="1" dirty="0">
                <a:solidFill>
                  <a:schemeClr val="tx2"/>
                </a:solidFill>
                <a:latin typeface="Arial"/>
                <a:ea typeface="+mn-lt"/>
                <a:cs typeface="Arial"/>
              </a:rPr>
              <a:t>UK cardiovascular disease prevention: lifestyle risk factors</a:t>
            </a:r>
            <a:r>
              <a:rPr lang="en-US" sz="1100" dirty="0">
                <a:solidFill>
                  <a:schemeClr val="tx2"/>
                </a:solidFill>
                <a:latin typeface="Arial"/>
                <a:ea typeface="+mn-lt"/>
                <a:cs typeface="Arial"/>
              </a:rPr>
              <a:t>. London: Department of Health.</a:t>
            </a:r>
            <a:endParaRPr lang="en-US" sz="1100" dirty="0">
              <a:solidFill>
                <a:schemeClr val="tx2"/>
              </a:solidFill>
              <a:latin typeface="Arial"/>
              <a:cs typeface="Arial"/>
            </a:endParaRPr>
          </a:p>
          <a:p>
            <a:pPr marL="0" indent="0">
              <a:buNone/>
            </a:pPr>
            <a:r>
              <a:rPr lang="en-US" sz="1100" dirty="0">
                <a:solidFill>
                  <a:schemeClr val="tx2"/>
                </a:solidFill>
                <a:latin typeface="Arial"/>
                <a:ea typeface="+mn-lt"/>
                <a:cs typeface="Arial"/>
              </a:rPr>
              <a:t>Diabetes UK (2024) </a:t>
            </a:r>
            <a:r>
              <a:rPr lang="en-US" sz="1100" i="1" dirty="0">
                <a:solidFill>
                  <a:schemeClr val="tx2"/>
                </a:solidFill>
                <a:latin typeface="Arial"/>
                <a:ea typeface="+mn-lt"/>
                <a:cs typeface="Arial"/>
              </a:rPr>
              <a:t>Diabetes information, complications and self‑management resources</a:t>
            </a:r>
            <a:r>
              <a:rPr lang="en-US" sz="1100" dirty="0">
                <a:solidFill>
                  <a:schemeClr val="tx2"/>
                </a:solidFill>
                <a:latin typeface="Arial"/>
                <a:ea typeface="+mn-lt"/>
                <a:cs typeface="Arial"/>
              </a:rPr>
              <a:t>. London: Diabetes UK.</a:t>
            </a:r>
            <a:endParaRPr lang="en-US" sz="1100" dirty="0">
              <a:solidFill>
                <a:schemeClr val="tx2"/>
              </a:solidFill>
              <a:latin typeface="Arial"/>
              <a:cs typeface="Arial"/>
            </a:endParaRPr>
          </a:p>
          <a:p>
            <a:pPr marL="0" indent="0">
              <a:buNone/>
            </a:pPr>
            <a:r>
              <a:rPr lang="en-US" sz="1100" dirty="0">
                <a:solidFill>
                  <a:schemeClr val="tx2"/>
                </a:solidFill>
                <a:latin typeface="Arial"/>
                <a:ea typeface="+mn-lt"/>
                <a:cs typeface="Arial"/>
              </a:rPr>
              <a:t>General Medical Council (GMC) (2023) </a:t>
            </a:r>
            <a:r>
              <a:rPr lang="en-US" sz="1100" i="1" dirty="0">
                <a:solidFill>
                  <a:schemeClr val="tx2"/>
                </a:solidFill>
                <a:latin typeface="Arial"/>
                <a:ea typeface="+mn-lt"/>
                <a:cs typeface="Arial"/>
              </a:rPr>
              <a:t>Confidentiality: Good practice in handling patient information</a:t>
            </a:r>
            <a:r>
              <a:rPr lang="en-US" sz="1100" dirty="0">
                <a:solidFill>
                  <a:schemeClr val="tx2"/>
                </a:solidFill>
                <a:latin typeface="Arial"/>
                <a:ea typeface="+mn-lt"/>
                <a:cs typeface="Arial"/>
              </a:rPr>
              <a:t>. London: GMC.</a:t>
            </a:r>
            <a:endParaRPr lang="en-US" sz="1100" dirty="0">
              <a:solidFill>
                <a:schemeClr val="tx2"/>
              </a:solidFill>
              <a:latin typeface="Arial"/>
              <a:cs typeface="Arial"/>
            </a:endParaRPr>
          </a:p>
          <a:p>
            <a:pPr marL="0" indent="0">
              <a:buNone/>
            </a:pPr>
            <a:r>
              <a:rPr lang="en-US" sz="1100" dirty="0">
                <a:solidFill>
                  <a:schemeClr val="tx2"/>
                </a:solidFill>
                <a:latin typeface="Arial"/>
                <a:ea typeface="+mn-lt"/>
                <a:cs typeface="Arial"/>
              </a:rPr>
              <a:t>Health Education England (HEE) (2017) </a:t>
            </a:r>
            <a:r>
              <a:rPr lang="en-US" sz="1100" i="1" dirty="0">
                <a:solidFill>
                  <a:schemeClr val="tx2"/>
                </a:solidFill>
                <a:latin typeface="Arial"/>
                <a:ea typeface="+mn-lt"/>
                <a:cs typeface="Arial"/>
              </a:rPr>
              <a:t>Teach‑back: Improving patient understanding</a:t>
            </a:r>
            <a:r>
              <a:rPr lang="en-US" sz="1100" dirty="0">
                <a:solidFill>
                  <a:schemeClr val="tx2"/>
                </a:solidFill>
                <a:latin typeface="Arial"/>
                <a:ea typeface="+mn-lt"/>
                <a:cs typeface="Arial"/>
              </a:rPr>
              <a:t>. London: HEE.</a:t>
            </a:r>
            <a:endParaRPr lang="en-US" sz="1100" dirty="0">
              <a:solidFill>
                <a:schemeClr val="tx2"/>
              </a:solidFill>
              <a:latin typeface="Arial"/>
              <a:cs typeface="Arial"/>
            </a:endParaRPr>
          </a:p>
          <a:p>
            <a:pPr marL="0" indent="0">
              <a:buNone/>
            </a:pPr>
            <a:r>
              <a:rPr lang="en-US" sz="1100" dirty="0">
                <a:solidFill>
                  <a:schemeClr val="tx2"/>
                </a:solidFill>
                <a:latin typeface="Arial"/>
                <a:ea typeface="+mn-lt"/>
                <a:cs typeface="Arial"/>
              </a:rPr>
              <a:t>Kidney Care UK (2024) </a:t>
            </a:r>
            <a:r>
              <a:rPr lang="en-US" sz="1100" i="1" dirty="0">
                <a:solidFill>
                  <a:schemeClr val="tx2"/>
                </a:solidFill>
                <a:latin typeface="Arial"/>
                <a:ea typeface="+mn-lt"/>
                <a:cs typeface="Arial"/>
              </a:rPr>
              <a:t>Kidney disease and diabetes: understanding eGFR and albuminuria</a:t>
            </a:r>
            <a:r>
              <a:rPr lang="en-US" sz="1100" dirty="0">
                <a:solidFill>
                  <a:schemeClr val="tx2"/>
                </a:solidFill>
                <a:latin typeface="Arial"/>
                <a:ea typeface="+mn-lt"/>
                <a:cs typeface="Arial"/>
              </a:rPr>
              <a:t>. Hampshire: Kidney Care UK.</a:t>
            </a:r>
          </a:p>
          <a:p>
            <a:pPr marL="0" indent="0">
              <a:buNone/>
            </a:pPr>
            <a:r>
              <a:rPr lang="en-US" sz="1100" dirty="0">
                <a:solidFill>
                  <a:schemeClr val="tx2"/>
                </a:solidFill>
                <a:latin typeface="Arial"/>
                <a:cs typeface="Arial"/>
              </a:rPr>
              <a:t>Medical image (n.d.) </a:t>
            </a:r>
            <a:r>
              <a:rPr lang="en-US" sz="1100" i="1" dirty="0">
                <a:solidFill>
                  <a:schemeClr val="tx2"/>
                </a:solidFill>
                <a:latin typeface="Arial"/>
                <a:cs typeface="Arial"/>
              </a:rPr>
              <a:t>Blood glucose testing using a glucometer. </a:t>
            </a:r>
            <a:r>
              <a:rPr lang="en-US" sz="1100" dirty="0">
                <a:solidFill>
                  <a:schemeClr val="tx2"/>
                </a:solidFill>
                <a:latin typeface="Arial"/>
                <a:cs typeface="Arial"/>
              </a:rPr>
              <a:t>Available at: https://sciencenotes.org (Accessed: 26 June 2026).</a:t>
            </a:r>
          </a:p>
          <a:p>
            <a:pPr marL="0" indent="0">
              <a:buNone/>
            </a:pPr>
            <a:r>
              <a:rPr lang="en-US" sz="1100" dirty="0">
                <a:solidFill>
                  <a:schemeClr val="tx2"/>
                </a:solidFill>
                <a:latin typeface="Arial"/>
                <a:ea typeface="+mn-lt"/>
                <a:cs typeface="Arial"/>
              </a:rPr>
              <a:t>Mind UK (2023) </a:t>
            </a:r>
            <a:r>
              <a:rPr lang="en-US" sz="1100" i="1" dirty="0">
                <a:solidFill>
                  <a:schemeClr val="tx2"/>
                </a:solidFill>
                <a:latin typeface="Arial"/>
                <a:ea typeface="+mn-lt"/>
                <a:cs typeface="Arial"/>
              </a:rPr>
              <a:t>Stress management for long‑term health conditions</a:t>
            </a:r>
            <a:r>
              <a:rPr lang="en-US" sz="1100" dirty="0">
                <a:solidFill>
                  <a:schemeClr val="tx2"/>
                </a:solidFill>
                <a:latin typeface="Arial"/>
                <a:ea typeface="+mn-lt"/>
                <a:cs typeface="Arial"/>
              </a:rPr>
              <a:t>. London: Mind.</a:t>
            </a:r>
            <a:endParaRPr lang="en-US" sz="1100" dirty="0">
              <a:solidFill>
                <a:schemeClr val="tx2"/>
              </a:solidFill>
              <a:latin typeface="Arial"/>
              <a:cs typeface="Arial"/>
            </a:endParaRPr>
          </a:p>
          <a:p>
            <a:pPr marL="0" indent="0">
              <a:buNone/>
            </a:pPr>
            <a:r>
              <a:rPr lang="en-US" sz="1100" dirty="0">
                <a:solidFill>
                  <a:schemeClr val="tx2"/>
                </a:solidFill>
                <a:latin typeface="Arial"/>
                <a:ea typeface="+mn-lt"/>
                <a:cs typeface="Arial"/>
              </a:rPr>
              <a:t>NHS Constitution for England (2021) </a:t>
            </a:r>
            <a:r>
              <a:rPr lang="en-US" sz="1100" i="1" dirty="0">
                <a:solidFill>
                  <a:schemeClr val="tx2"/>
                </a:solidFill>
                <a:latin typeface="Arial"/>
                <a:ea typeface="+mn-lt"/>
                <a:cs typeface="Arial"/>
              </a:rPr>
              <a:t>The NHS Constitution: NHS values and principles</a:t>
            </a:r>
            <a:r>
              <a:rPr lang="en-US" sz="1100" dirty="0">
                <a:solidFill>
                  <a:schemeClr val="tx2"/>
                </a:solidFill>
                <a:latin typeface="Arial"/>
                <a:ea typeface="+mn-lt"/>
                <a:cs typeface="Arial"/>
              </a:rPr>
              <a:t>. London: Department of Health and Social Care.</a:t>
            </a:r>
            <a:endParaRPr lang="en-US" sz="1100" dirty="0">
              <a:solidFill>
                <a:schemeClr val="tx2"/>
              </a:solidFill>
              <a:latin typeface="Arial"/>
              <a:cs typeface="Arial"/>
            </a:endParaRPr>
          </a:p>
          <a:p>
            <a:pPr marL="0" indent="0">
              <a:buNone/>
            </a:pPr>
            <a:r>
              <a:rPr lang="en-US" sz="1100" dirty="0">
                <a:solidFill>
                  <a:schemeClr val="tx2"/>
                </a:solidFill>
                <a:latin typeface="Arial"/>
                <a:ea typeface="+mn-lt"/>
                <a:cs typeface="Arial"/>
              </a:rPr>
              <a:t>NHS England (2024) </a:t>
            </a:r>
            <a:r>
              <a:rPr lang="en-US" sz="1100" i="1" dirty="0">
                <a:solidFill>
                  <a:schemeClr val="tx2"/>
                </a:solidFill>
                <a:latin typeface="Arial"/>
                <a:ea typeface="+mn-lt"/>
                <a:cs typeface="Arial"/>
              </a:rPr>
              <a:t>Diabetes care, screening, monitoring and cardiovascular risk</a:t>
            </a:r>
            <a:r>
              <a:rPr lang="en-US" sz="1100" dirty="0">
                <a:solidFill>
                  <a:schemeClr val="tx2"/>
                </a:solidFill>
                <a:latin typeface="Arial"/>
                <a:ea typeface="+mn-lt"/>
                <a:cs typeface="Arial"/>
              </a:rPr>
              <a:t>. London: NHS England.</a:t>
            </a:r>
            <a:endParaRPr lang="en-US" sz="1100" dirty="0">
              <a:solidFill>
                <a:schemeClr val="tx2"/>
              </a:solidFill>
              <a:latin typeface="Arial"/>
              <a:cs typeface="Arial"/>
            </a:endParaRPr>
          </a:p>
          <a:p>
            <a:pPr marL="0" indent="0">
              <a:buNone/>
            </a:pPr>
            <a:r>
              <a:rPr lang="en-US" sz="1100" dirty="0">
                <a:solidFill>
                  <a:schemeClr val="tx2"/>
                </a:solidFill>
                <a:latin typeface="Arial"/>
                <a:ea typeface="+mn-lt"/>
                <a:cs typeface="Arial"/>
              </a:rPr>
              <a:t>NHS England (2024) </a:t>
            </a:r>
            <a:r>
              <a:rPr lang="en-US" sz="1100" i="1" dirty="0">
                <a:solidFill>
                  <a:schemeClr val="tx2"/>
                </a:solidFill>
                <a:latin typeface="Arial"/>
                <a:ea typeface="+mn-lt"/>
                <a:cs typeface="Arial"/>
              </a:rPr>
              <a:t>Smoking cessation support services</a:t>
            </a:r>
            <a:r>
              <a:rPr lang="en-US" sz="1100" dirty="0">
                <a:solidFill>
                  <a:schemeClr val="tx2"/>
                </a:solidFill>
                <a:latin typeface="Arial"/>
                <a:ea typeface="+mn-lt"/>
                <a:cs typeface="Arial"/>
              </a:rPr>
              <a:t>. London: NHS England.</a:t>
            </a:r>
            <a:endParaRPr lang="en-US" sz="1100" dirty="0">
              <a:solidFill>
                <a:schemeClr val="tx2"/>
              </a:solidFill>
              <a:latin typeface="Arial"/>
              <a:cs typeface="Arial"/>
            </a:endParaRPr>
          </a:p>
          <a:p>
            <a:pPr marL="0" indent="0">
              <a:buNone/>
            </a:pPr>
            <a:r>
              <a:rPr lang="en-US" sz="1100" dirty="0">
                <a:solidFill>
                  <a:schemeClr val="tx2"/>
                </a:solidFill>
                <a:latin typeface="Arial"/>
                <a:ea typeface="+mn-lt"/>
                <a:cs typeface="Arial"/>
              </a:rPr>
              <a:t>NICE (2021) </a:t>
            </a:r>
            <a:r>
              <a:rPr lang="en-US" sz="1100" i="1" dirty="0">
                <a:solidFill>
                  <a:schemeClr val="tx2"/>
                </a:solidFill>
                <a:latin typeface="Arial"/>
                <a:ea typeface="+mn-lt"/>
                <a:cs typeface="Arial"/>
              </a:rPr>
              <a:t>Shared decision‑making (NG197)</a:t>
            </a:r>
            <a:r>
              <a:rPr lang="en-US" sz="1100" dirty="0">
                <a:solidFill>
                  <a:schemeClr val="tx2"/>
                </a:solidFill>
                <a:latin typeface="Arial"/>
                <a:ea typeface="+mn-lt"/>
                <a:cs typeface="Arial"/>
              </a:rPr>
              <a:t>. London: National Institute for Health and Care Excellence.</a:t>
            </a:r>
            <a:endParaRPr lang="en-US" sz="1100" dirty="0">
              <a:solidFill>
                <a:schemeClr val="tx2"/>
              </a:solidFill>
              <a:latin typeface="Arial"/>
              <a:cs typeface="Arial"/>
            </a:endParaRPr>
          </a:p>
          <a:p>
            <a:pPr marL="0" indent="0">
              <a:buNone/>
            </a:pPr>
            <a:r>
              <a:rPr lang="en-US" sz="1100" dirty="0">
                <a:solidFill>
                  <a:schemeClr val="tx2"/>
                </a:solidFill>
                <a:latin typeface="Arial"/>
                <a:ea typeface="+mn-lt"/>
                <a:cs typeface="Arial"/>
              </a:rPr>
              <a:t>NICE (2022) </a:t>
            </a:r>
            <a:r>
              <a:rPr lang="en-US" sz="1100" i="1" dirty="0">
                <a:solidFill>
                  <a:schemeClr val="tx2"/>
                </a:solidFill>
                <a:latin typeface="Arial"/>
                <a:ea typeface="+mn-lt"/>
                <a:cs typeface="Arial"/>
              </a:rPr>
              <a:t>Type 2 diabetes in adults: management (NG28)</a:t>
            </a:r>
            <a:r>
              <a:rPr lang="en-US" sz="1100" dirty="0">
                <a:solidFill>
                  <a:schemeClr val="tx2"/>
                </a:solidFill>
                <a:latin typeface="Arial"/>
                <a:ea typeface="+mn-lt"/>
                <a:cs typeface="Arial"/>
              </a:rPr>
              <a:t>. London: National Institute for Health and Care Excellence.</a:t>
            </a:r>
            <a:endParaRPr lang="en-US" sz="1100" dirty="0">
              <a:solidFill>
                <a:schemeClr val="tx2"/>
              </a:solidFill>
              <a:latin typeface="Arial"/>
              <a:cs typeface="Arial"/>
            </a:endParaRPr>
          </a:p>
          <a:p>
            <a:pPr marL="0" indent="0">
              <a:buNone/>
            </a:pPr>
            <a:r>
              <a:rPr lang="en-US" sz="1100" dirty="0">
                <a:solidFill>
                  <a:schemeClr val="tx2"/>
                </a:solidFill>
                <a:latin typeface="Arial"/>
                <a:ea typeface="+mn-lt"/>
                <a:cs typeface="Arial"/>
              </a:rPr>
              <a:t>NICE (2023) </a:t>
            </a:r>
            <a:r>
              <a:rPr lang="en-US" sz="1100" i="1" dirty="0">
                <a:solidFill>
                  <a:schemeClr val="tx2"/>
                </a:solidFill>
                <a:latin typeface="Arial"/>
                <a:ea typeface="+mn-lt"/>
                <a:cs typeface="Arial"/>
              </a:rPr>
              <a:t>Hypertension in adults: diagnosis and management (NG136)</a:t>
            </a:r>
            <a:r>
              <a:rPr lang="en-US" sz="1100" dirty="0">
                <a:solidFill>
                  <a:schemeClr val="tx2"/>
                </a:solidFill>
                <a:latin typeface="Arial"/>
                <a:ea typeface="+mn-lt"/>
                <a:cs typeface="Arial"/>
              </a:rPr>
              <a:t>. London: National Institute for Health and Care Excellence.</a:t>
            </a:r>
            <a:endParaRPr lang="en-US" sz="1100" dirty="0">
              <a:solidFill>
                <a:schemeClr val="tx2"/>
              </a:solidFill>
              <a:latin typeface="Arial"/>
              <a:cs typeface="Arial"/>
            </a:endParaRPr>
          </a:p>
          <a:p>
            <a:pPr marL="0" indent="0">
              <a:buNone/>
            </a:pPr>
            <a:r>
              <a:rPr lang="en-US" sz="1100" dirty="0">
                <a:solidFill>
                  <a:schemeClr val="tx2"/>
                </a:solidFill>
                <a:latin typeface="Arial"/>
                <a:ea typeface="+mn-lt"/>
                <a:cs typeface="Arial"/>
              </a:rPr>
              <a:t>Public Health England (PHE) (2020) </a:t>
            </a:r>
            <a:r>
              <a:rPr lang="en-US" sz="1100" i="1" dirty="0">
                <a:solidFill>
                  <a:schemeClr val="tx2"/>
                </a:solidFill>
                <a:latin typeface="Arial"/>
                <a:ea typeface="+mn-lt"/>
                <a:cs typeface="Arial"/>
              </a:rPr>
              <a:t>NHS Diabetes Prevention </a:t>
            </a:r>
            <a:r>
              <a:rPr lang="en-US" sz="1100" i="1" dirty="0" err="1">
                <a:solidFill>
                  <a:schemeClr val="tx2"/>
                </a:solidFill>
                <a:latin typeface="Arial"/>
                <a:ea typeface="+mn-lt"/>
                <a:cs typeface="Arial"/>
              </a:rPr>
              <a:t>Programme</a:t>
            </a:r>
            <a:r>
              <a:rPr lang="en-US" sz="1100" i="1" dirty="0">
                <a:solidFill>
                  <a:schemeClr val="tx2"/>
                </a:solidFill>
                <a:latin typeface="Arial"/>
                <a:ea typeface="+mn-lt"/>
                <a:cs typeface="Arial"/>
              </a:rPr>
              <a:t>: Overview</a:t>
            </a:r>
            <a:r>
              <a:rPr lang="en-US" sz="1100" dirty="0">
                <a:solidFill>
                  <a:schemeClr val="tx2"/>
                </a:solidFill>
                <a:latin typeface="Arial"/>
                <a:ea typeface="+mn-lt"/>
                <a:cs typeface="Arial"/>
              </a:rPr>
              <a:t>. London: PHE.</a:t>
            </a:r>
            <a:endParaRPr lang="en-US" sz="1100" dirty="0">
              <a:solidFill>
                <a:schemeClr val="tx2"/>
              </a:solidFill>
              <a:latin typeface="Arial"/>
              <a:cs typeface="Arial"/>
            </a:endParaRPr>
          </a:p>
          <a:p>
            <a:pPr marL="0" indent="0">
              <a:buNone/>
            </a:pPr>
            <a:r>
              <a:rPr lang="en-US" sz="1100" dirty="0">
                <a:solidFill>
                  <a:schemeClr val="tx2"/>
                </a:solidFill>
                <a:latin typeface="Arial"/>
                <a:ea typeface="+mn-lt"/>
                <a:cs typeface="Arial"/>
              </a:rPr>
              <a:t>Royal College of Nursing (RCN) (2023) </a:t>
            </a:r>
            <a:r>
              <a:rPr lang="en-US" sz="1100" i="1" dirty="0">
                <a:solidFill>
                  <a:schemeClr val="tx2"/>
                </a:solidFill>
                <a:latin typeface="Arial"/>
                <a:ea typeface="+mn-lt"/>
                <a:cs typeface="Arial"/>
              </a:rPr>
              <a:t>Culturally sensitive communication in healthcare</a:t>
            </a:r>
            <a:r>
              <a:rPr lang="en-US" sz="1100" dirty="0">
                <a:solidFill>
                  <a:schemeClr val="tx2"/>
                </a:solidFill>
                <a:latin typeface="Arial"/>
                <a:ea typeface="+mn-lt"/>
                <a:cs typeface="Arial"/>
              </a:rPr>
              <a:t>. London: RCN.</a:t>
            </a:r>
            <a:endParaRPr lang="en-US" sz="1100" dirty="0">
              <a:solidFill>
                <a:schemeClr val="tx2"/>
              </a:solidFill>
              <a:latin typeface="Arial"/>
              <a:cs typeface="Arial"/>
            </a:endParaRPr>
          </a:p>
          <a:p>
            <a:pPr marL="0" indent="0">
              <a:buNone/>
            </a:pPr>
            <a:r>
              <a:rPr lang="en-US" sz="1100" dirty="0">
                <a:solidFill>
                  <a:schemeClr val="tx2"/>
                </a:solidFill>
                <a:latin typeface="Arial"/>
                <a:ea typeface="+mn-lt"/>
                <a:cs typeface="Arial"/>
              </a:rPr>
              <a:t>Royal College of Ophthalmologists (</a:t>
            </a:r>
            <a:r>
              <a:rPr lang="en-US" sz="1100" dirty="0" err="1">
                <a:solidFill>
                  <a:schemeClr val="tx2"/>
                </a:solidFill>
                <a:latin typeface="Arial"/>
                <a:ea typeface="+mn-lt"/>
                <a:cs typeface="Arial"/>
              </a:rPr>
              <a:t>RCOphth</a:t>
            </a:r>
            <a:r>
              <a:rPr lang="en-US" sz="1100" dirty="0">
                <a:solidFill>
                  <a:schemeClr val="tx2"/>
                </a:solidFill>
                <a:latin typeface="Arial"/>
                <a:ea typeface="+mn-lt"/>
                <a:cs typeface="Arial"/>
              </a:rPr>
              <a:t>) (2023) </a:t>
            </a:r>
            <a:r>
              <a:rPr lang="en-US" sz="1100" i="1" dirty="0">
                <a:solidFill>
                  <a:schemeClr val="tx2"/>
                </a:solidFill>
                <a:latin typeface="Arial"/>
                <a:ea typeface="+mn-lt"/>
                <a:cs typeface="Arial"/>
              </a:rPr>
              <a:t>Diabetic eye disease and screening guidance</a:t>
            </a:r>
            <a:r>
              <a:rPr lang="en-US" sz="1100" dirty="0">
                <a:solidFill>
                  <a:schemeClr val="tx2"/>
                </a:solidFill>
                <a:latin typeface="Arial"/>
                <a:ea typeface="+mn-lt"/>
                <a:cs typeface="Arial"/>
              </a:rPr>
              <a:t>. London: </a:t>
            </a:r>
            <a:r>
              <a:rPr lang="en-US" sz="1100" dirty="0" err="1">
                <a:solidFill>
                  <a:schemeClr val="tx2"/>
                </a:solidFill>
                <a:latin typeface="Arial"/>
                <a:ea typeface="+mn-lt"/>
                <a:cs typeface="Arial"/>
              </a:rPr>
              <a:t>RCOphth</a:t>
            </a:r>
            <a:r>
              <a:rPr lang="en-US" sz="1100" dirty="0">
                <a:solidFill>
                  <a:schemeClr val="tx2"/>
                </a:solidFill>
                <a:latin typeface="Arial"/>
                <a:ea typeface="+mn-lt"/>
                <a:cs typeface="Arial"/>
              </a:rPr>
              <a:t>.</a:t>
            </a:r>
          </a:p>
          <a:p>
            <a:pPr marL="0" indent="0">
              <a:buNone/>
            </a:pPr>
            <a:r>
              <a:rPr lang="en-GB" sz="1100" dirty="0">
                <a:solidFill>
                  <a:schemeClr val="tx2"/>
                </a:solidFill>
                <a:latin typeface="Arial" panose="020B0604020202020204" pitchFamily="34" charset="0"/>
                <a:cs typeface="Arial" panose="020B0604020202020204" pitchFamily="34" charset="0"/>
              </a:rPr>
              <a:t>sciencenotes.org (n.d.) </a:t>
            </a:r>
            <a:r>
              <a:rPr lang="en-GB" sz="1100" i="1" dirty="0">
                <a:solidFill>
                  <a:schemeClr val="tx2"/>
                </a:solidFill>
                <a:latin typeface="Arial" panose="020B0604020202020204" pitchFamily="34" charset="0"/>
                <a:cs typeface="Arial" panose="020B0604020202020204" pitchFamily="34" charset="0"/>
              </a:rPr>
              <a:t>Human circulatory system diagram</a:t>
            </a:r>
            <a:r>
              <a:rPr lang="en-GB" sz="1100" dirty="0">
                <a:solidFill>
                  <a:schemeClr val="tx2"/>
                </a:solidFill>
                <a:latin typeface="Arial" panose="020B0604020202020204" pitchFamily="34" charset="0"/>
                <a:cs typeface="Arial" panose="020B0604020202020204" pitchFamily="34" charset="0"/>
              </a:rPr>
              <a:t>. Available at: </a:t>
            </a:r>
            <a:r>
              <a:rPr lang="en-GB" sz="1100" dirty="0">
                <a:solidFill>
                  <a:schemeClr val="tx2"/>
                </a:solidFill>
                <a:latin typeface="Arial" panose="020B0604020202020204" pitchFamily="34" charset="0"/>
                <a:cs typeface="Arial" panose="020B0604020202020204" pitchFamily="34" charset="0"/>
                <a:hlinkClick r:id="rId4" tooltip="sciencenotes.org"/>
              </a:rPr>
              <a:t>https://sciencenotes.org</a:t>
            </a:r>
            <a:r>
              <a:rPr lang="en-GB" sz="1100" dirty="0">
                <a:solidFill>
                  <a:schemeClr val="tx2"/>
                </a:solidFill>
                <a:latin typeface="Arial" panose="020B0604020202020204" pitchFamily="34" charset="0"/>
                <a:cs typeface="Arial" panose="020B0604020202020204" pitchFamily="34" charset="0"/>
              </a:rPr>
              <a:t> (Accessed: 26 June 2026).</a:t>
            </a:r>
            <a:endParaRPr lang="en-US" sz="1100" dirty="0">
              <a:solidFill>
                <a:schemeClr val="tx2"/>
              </a:solidFill>
              <a:latin typeface="Arial" panose="020B0604020202020204" pitchFamily="34" charset="0"/>
              <a:cs typeface="Arial" panose="020B0604020202020204" pitchFamily="34" charset="0"/>
            </a:endParaRPr>
          </a:p>
          <a:p>
            <a:pPr marL="0" indent="0">
              <a:buNone/>
            </a:pPr>
            <a:r>
              <a:rPr lang="en-US" sz="1100" dirty="0">
                <a:solidFill>
                  <a:schemeClr val="tx2"/>
                </a:solidFill>
                <a:latin typeface="Arial"/>
                <a:ea typeface="+mn-lt"/>
                <a:cs typeface="Arial"/>
              </a:rPr>
              <a:t>Stroke Association (2023) </a:t>
            </a:r>
            <a:r>
              <a:rPr lang="en-US" sz="1100" i="1" dirty="0">
                <a:solidFill>
                  <a:schemeClr val="tx2"/>
                </a:solidFill>
                <a:latin typeface="Arial"/>
                <a:ea typeface="+mn-lt"/>
                <a:cs typeface="Arial"/>
              </a:rPr>
              <a:t>Stroke risk and diabetes</a:t>
            </a:r>
            <a:r>
              <a:rPr lang="en-US" sz="1100" dirty="0">
                <a:solidFill>
                  <a:schemeClr val="tx2"/>
                </a:solidFill>
                <a:latin typeface="Arial"/>
                <a:ea typeface="+mn-lt"/>
                <a:cs typeface="Arial"/>
              </a:rPr>
              <a:t>. London: Stroke Association.</a:t>
            </a:r>
          </a:p>
          <a:p>
            <a:pPr marL="0" indent="0">
              <a:buNone/>
            </a:pPr>
            <a:r>
              <a:rPr lang="en-US" sz="1100" dirty="0" err="1">
                <a:solidFill>
                  <a:schemeClr val="tx2"/>
                </a:solidFill>
                <a:latin typeface="Arial"/>
                <a:cs typeface="Arial"/>
              </a:rPr>
              <a:t>Teachoo</a:t>
            </a:r>
            <a:r>
              <a:rPr lang="en-US" sz="1100" dirty="0">
                <a:solidFill>
                  <a:schemeClr val="tx2"/>
                </a:solidFill>
                <a:latin typeface="Arial"/>
                <a:cs typeface="Arial"/>
              </a:rPr>
              <a:t> (n.d.) Breakdown of glucose inside cell. Available at: https://www.teachoo.com (Accessed: 26 June 2026).</a:t>
            </a:r>
          </a:p>
          <a:p>
            <a:pPr marL="0" indent="0">
              <a:buNone/>
            </a:pPr>
            <a:r>
              <a:rPr lang="en-US" sz="1100" dirty="0">
                <a:solidFill>
                  <a:schemeClr val="tx2"/>
                </a:solidFill>
                <a:latin typeface="Arial"/>
                <a:ea typeface="+mn-lt"/>
                <a:cs typeface="Arial"/>
              </a:rPr>
              <a:t>World Health Organization (WHO) (2023) </a:t>
            </a:r>
            <a:r>
              <a:rPr lang="en-US" sz="1100" i="1" dirty="0">
                <a:solidFill>
                  <a:schemeClr val="tx2"/>
                </a:solidFill>
                <a:latin typeface="Arial"/>
                <a:ea typeface="+mn-lt"/>
                <a:cs typeface="Arial"/>
              </a:rPr>
              <a:t>Diabetes: global facts and complications</a:t>
            </a:r>
            <a:r>
              <a:rPr lang="en-US" sz="1100" dirty="0">
                <a:solidFill>
                  <a:schemeClr val="tx2"/>
                </a:solidFill>
                <a:latin typeface="Arial"/>
                <a:ea typeface="+mn-lt"/>
                <a:cs typeface="Arial"/>
              </a:rPr>
              <a:t>. Geneva: WHO.</a:t>
            </a:r>
            <a:endParaRPr lang="en-US" sz="1100" dirty="0">
              <a:solidFill>
                <a:schemeClr val="tx2"/>
              </a:solidFill>
              <a:latin typeface="Arial"/>
              <a:cs typeface="Arial"/>
            </a:endParaRPr>
          </a:p>
          <a:p>
            <a:endParaRPr lang="en-US" sz="500" dirty="0">
              <a:solidFill>
                <a:schemeClr val="tx2"/>
              </a:solidFill>
            </a:endParaRPr>
          </a:p>
          <a:p>
            <a:endParaRPr lang="en-US" sz="500" dirty="0">
              <a:solidFill>
                <a:schemeClr val="tx2"/>
              </a:solidFill>
            </a:endParaRPr>
          </a:p>
        </p:txBody>
      </p:sp>
      <p:pic>
        <p:nvPicPr>
          <p:cNvPr id="2" name="Recorded Sound">
            <a:hlinkClick r:id="" action="ppaction://media"/>
            <a:extLst>
              <a:ext uri="{FF2B5EF4-FFF2-40B4-BE49-F238E27FC236}">
                <a16:creationId xmlns:a16="http://schemas.microsoft.com/office/drawing/2014/main" id="{4DF89561-C154-65BB-C797-B0E9D9C7C99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565109" y="5731782"/>
            <a:ext cx="487363" cy="487363"/>
          </a:xfrm>
          <a:prstGeom prst="rect">
            <a:avLst/>
          </a:prstGeom>
        </p:spPr>
      </p:pic>
    </p:spTree>
    <p:extLst>
      <p:ext uri="{BB962C8B-B14F-4D97-AF65-F5344CB8AC3E}">
        <p14:creationId xmlns:p14="http://schemas.microsoft.com/office/powerpoint/2010/main" val="1905460049"/>
      </p:ext>
    </p:extLst>
  </p:cSld>
  <p:clrMapOvr>
    <a:masterClrMapping/>
  </p:clrMapOvr>
  <mc:AlternateContent xmlns:mc="http://schemas.openxmlformats.org/markup-compatibility/2006">
    <mc:Choice xmlns:p14="http://schemas.microsoft.com/office/powerpoint/2010/main" Requires="p14">
      <p:transition spd="slow" p14:dur="2000" advTm="56102"/>
    </mc:Choice>
    <mc:Fallback>
      <p:transition spd="slow" advTm="561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610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0</TotalTime>
  <Words>2191</Words>
  <Application>Microsoft Office PowerPoint</Application>
  <PresentationFormat>Widescreen</PresentationFormat>
  <Paragraphs>136</Paragraphs>
  <Slides>15</Slides>
  <Notes>1</Notes>
  <HiddenSlides>0</HiddenSlides>
  <MMClips>15</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Aptos</vt:lpstr>
      <vt:lpstr>Aptos Display</vt:lpstr>
      <vt:lpstr>Arial</vt:lpstr>
      <vt:lpstr>office theme</vt:lpstr>
      <vt:lpstr>PowerPoint Presentation</vt:lpstr>
      <vt:lpstr>Introduction to cardiovascular diseases</vt:lpstr>
      <vt:lpstr>Cardiovascular System - Anatomy and physiology</vt:lpstr>
      <vt:lpstr>Endocrine System - Anatomy and physiology</vt:lpstr>
      <vt:lpstr>Why These Systems Are Relevant to Stroke and Diabetes</vt:lpstr>
      <vt:lpstr>Impact of Type 2 Diabetes on the Cardiovascular System</vt:lpstr>
      <vt:lpstr>Impact on the Endocrine System </vt:lpstr>
      <vt:lpstr>Impacts on the body parts </vt:lpstr>
      <vt:lpstr>PowerPoint Presentation</vt:lpstr>
      <vt:lpstr>Disease‑Related Risk Factors </vt:lpstr>
      <vt:lpstr>Evidence‑Based Care Plan Recommendations </vt:lpstr>
      <vt:lpstr> Monitoring require </vt:lpstr>
      <vt:lpstr>Care Planning (Person‑Centred and Culturally Sensitive) </vt:lpstr>
      <vt:lpstr>Ethical Considerations (Care Act 2014, NHS Values)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Daljeet Matharu (2433456)</cp:lastModifiedBy>
  <cp:revision>1</cp:revision>
  <dcterms:created xsi:type="dcterms:W3CDTF">2026-06-23T12:43:09Z</dcterms:created>
  <dcterms:modified xsi:type="dcterms:W3CDTF">2026-07-01T08:36:56Z</dcterms:modified>
</cp:coreProperties>
</file>