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0"/>
  </p:notesMasterIdLst>
  <p:handoutMasterIdLst>
    <p:handoutMasterId r:id="rId11"/>
  </p:handoutMasterIdLst>
  <p:sldIdLst>
    <p:sldId id="349" r:id="rId2"/>
    <p:sldId id="342" r:id="rId3"/>
    <p:sldId id="343" r:id="rId4"/>
    <p:sldId id="344" r:id="rId5"/>
    <p:sldId id="345" r:id="rId6"/>
    <p:sldId id="346" r:id="rId7"/>
    <p:sldId id="347" r:id="rId8"/>
    <p:sldId id="348" r:id="rId9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haven widin" initials="sw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300078-6188-4E0A-9487-14B7CA585E08}" v="1" dt="2023-02-27T12:46:38.9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58" autoAdjust="0"/>
    <p:restoredTop sz="95872" autoAdjust="0"/>
  </p:normalViewPr>
  <p:slideViewPr>
    <p:cSldViewPr>
      <p:cViewPr varScale="1">
        <p:scale>
          <a:sx n="108" d="100"/>
          <a:sy n="108" d="100"/>
        </p:scale>
        <p:origin x="720" y="1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9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15300078-6188-4E0A-9487-14B7CA585E08}"/>
    <pc:docChg chg="modSld">
      <pc:chgData name="Ivana Rozic" userId="3146e45c-111e-47f4-abdb-d162ebf290e2" providerId="ADAL" clId="{15300078-6188-4E0A-9487-14B7CA585E08}" dt="2023-03-02T19:15:17.106" v="2" actId="404"/>
      <pc:docMkLst>
        <pc:docMk/>
      </pc:docMkLst>
      <pc:sldChg chg="modSp mod">
        <pc:chgData name="Ivana Rozic" userId="3146e45c-111e-47f4-abdb-d162ebf290e2" providerId="ADAL" clId="{15300078-6188-4E0A-9487-14B7CA585E08}" dt="2023-03-02T19:15:17.106" v="2" actId="404"/>
        <pc:sldMkLst>
          <pc:docMk/>
          <pc:sldMk cId="1008699265" sldId="343"/>
        </pc:sldMkLst>
        <pc:spChg chg="mod">
          <ac:chgData name="Ivana Rozic" userId="3146e45c-111e-47f4-abdb-d162ebf290e2" providerId="ADAL" clId="{15300078-6188-4E0A-9487-14B7CA585E08}" dt="2023-03-02T19:15:17.106" v="2" actId="404"/>
          <ac:spMkLst>
            <pc:docMk/>
            <pc:sldMk cId="1008699265" sldId="343"/>
            <ac:spMk id="22530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79376" y="1196752"/>
            <a:ext cx="11305256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8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8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4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59396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1pPr>
            <a:lvl2pPr marL="742950" indent="-28575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2pPr>
            <a:lvl3pPr marL="11430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3pPr>
            <a:lvl4pPr marL="16002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4pPr>
            <a:lvl5pPr marL="2057400" indent="-228600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lnSpc>
                <a:spcPct val="110000"/>
              </a:lnSpc>
              <a:spcBef>
                <a:spcPts val="700"/>
              </a:spcBef>
              <a:spcAft>
                <a:spcPct val="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1400">
                <a:solidFill>
                  <a:srgbClr val="595959"/>
                </a:solidFill>
                <a:latin typeface="Gill Sans MT" panose="020B05020201040202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7E1BED7-626F-4D44-8A1C-B8671DBD5705}" type="slidenum">
              <a:rPr lang="en-GB" altLang="en-US" sz="1000">
                <a:solidFill>
                  <a:schemeClr val="tx1"/>
                </a:solidFill>
                <a:latin typeface="Arial" panose="020B0604020202020204" pitchFamily="34" charset="0"/>
              </a:rPr>
              <a:pPr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GB" altLang="en-US" sz="1000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07568" y="4653136"/>
            <a:ext cx="7448871" cy="1008112"/>
          </a:xfrm>
        </p:spPr>
        <p:txBody>
          <a:bodyPr/>
          <a:lstStyle/>
          <a:p>
            <a:r>
              <a:rPr lang="en-GB" b="1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b="1" dirty="0">
                <a:solidFill>
                  <a:srgbClr val="FFFF00"/>
                </a:solidFill>
              </a:rPr>
              <a:t>Estimates and judgements</a:t>
            </a:r>
            <a:endParaRPr lang="en-GB" sz="4000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91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BAD DEBTS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400" y="1417638"/>
            <a:ext cx="9453736" cy="3988693"/>
          </a:xfrm>
        </p:spPr>
        <p:txBody>
          <a:bodyPr/>
          <a:lstStyle/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sz="2800" dirty="0"/>
              <a:t>No further hope of collecting the money</a:t>
            </a:r>
          </a:p>
          <a:p>
            <a:pPr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sz="2800" dirty="0"/>
              <a:t>Receivables can be reduced </a:t>
            </a:r>
          </a:p>
          <a:p>
            <a:pPr algn="just" eaLnBrk="1" hangingPunct="1">
              <a:spcBef>
                <a:spcPts val="1800"/>
              </a:spcBef>
              <a:spcAft>
                <a:spcPts val="1800"/>
              </a:spcAft>
              <a:defRPr/>
            </a:pPr>
            <a:r>
              <a:rPr lang="en-GB" sz="2800" dirty="0"/>
              <a:t>Bad debt treated as an expense in the income statement.</a:t>
            </a: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D0C9406E-EE95-4FD1-BF35-CDFB3FC80E77}" type="slidenum">
              <a:rPr lang="en-GB" altLang="en-US" sz="1400"/>
              <a:pPr eaLnBrk="1" hangingPunct="1"/>
              <a:t>2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9952013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1037692" y="260648"/>
            <a:ext cx="10116616" cy="11811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PROVISION FOR DOUBTFUL DEBTS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268760"/>
            <a:ext cx="10959008" cy="4637088"/>
          </a:xfrm>
        </p:spPr>
        <p:txBody>
          <a:bodyPr/>
          <a:lstStyle/>
          <a:p>
            <a:pPr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/>
              <a:t>Usually expressed as a % of all receivables.</a:t>
            </a:r>
          </a:p>
          <a:p>
            <a:pPr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/>
              <a:t>An example of prudence.</a:t>
            </a:r>
          </a:p>
          <a:p>
            <a:pPr algn="just"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/>
              <a:t>A change in the amount of provision will be treated in the Income Statement. </a:t>
            </a:r>
          </a:p>
          <a:p>
            <a:pPr algn="just" eaLnBrk="1" hangingPunct="1">
              <a:spcBef>
                <a:spcPts val="0"/>
              </a:spcBef>
              <a:spcAft>
                <a:spcPts val="1200"/>
              </a:spcAft>
              <a:defRPr/>
            </a:pPr>
            <a:r>
              <a:rPr lang="en-GB" sz="3000" dirty="0"/>
              <a:t>The full/new provision will be deducted from receivables in the statement of financial position.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2512C9F5-17E6-4AC0-A8CD-5C3C50C3466F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008699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>
                <a:ea typeface="ＭＳ Ｐゴシック" charset="0"/>
              </a:rPr>
              <a:t>EXAMPLES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/>
            <a:r>
              <a:rPr lang="en-GB" altLang="en-US" sz="2400" dirty="0"/>
              <a:t>Ross Engineering has an existing provision for doubtful debts of £300 based on 5% of receivables as at 30</a:t>
            </a:r>
            <a:r>
              <a:rPr lang="en-GB" altLang="en-US" sz="2400" baseline="30000" dirty="0"/>
              <a:t>th</a:t>
            </a:r>
            <a:r>
              <a:rPr lang="en-GB" altLang="en-US" sz="2400" dirty="0"/>
              <a:t> June 2015.</a:t>
            </a:r>
          </a:p>
          <a:p>
            <a:pPr algn="just" eaLnBrk="1" hangingPunct="1"/>
            <a:r>
              <a:rPr lang="en-GB" altLang="en-US" sz="2400" dirty="0"/>
              <a:t>After writing off bad debts the end of year receivables figures are as follows:</a:t>
            </a:r>
          </a:p>
          <a:p>
            <a:pPr lvl="1" eaLnBrk="1" hangingPunct="1"/>
            <a:r>
              <a:rPr lang="en-GB" altLang="en-US" sz="2000" dirty="0"/>
              <a:t> 30th June 2016	 £8000</a:t>
            </a:r>
          </a:p>
          <a:p>
            <a:pPr lvl="1" eaLnBrk="1" hangingPunct="1"/>
            <a:r>
              <a:rPr lang="en-GB" altLang="en-US" sz="2000" dirty="0"/>
              <a:t> 30th June 2017	 £7000</a:t>
            </a:r>
          </a:p>
          <a:p>
            <a:pPr algn="just" eaLnBrk="1" hangingPunct="1"/>
            <a:r>
              <a:rPr lang="en-GB" altLang="en-US" sz="2400" dirty="0"/>
              <a:t>What would the entries in the income statement and  </a:t>
            </a:r>
            <a:r>
              <a:rPr lang="en-GB" sz="2400" dirty="0"/>
              <a:t>statement of financial position </a:t>
            </a:r>
            <a:r>
              <a:rPr lang="en-GB" altLang="en-US" sz="2400" dirty="0"/>
              <a:t>look in 2016 and 2017?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2C5C1EA8-9798-4C0F-86C9-5648D143E815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250215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>
                <a:ea typeface="ＭＳ Ｐゴシック" charset="0"/>
                <a:cs typeface="+mj-cs"/>
              </a:rPr>
              <a:t>EXAMPLES - 2016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609600" y="1340769"/>
            <a:ext cx="10972800" cy="3960439"/>
          </a:xfrm>
        </p:spPr>
        <p:txBody>
          <a:bodyPr/>
          <a:lstStyle/>
          <a:p>
            <a:pPr algn="just" eaLnBrk="1" hangingPunct="1"/>
            <a:r>
              <a:rPr lang="en-GB" altLang="en-US" sz="2200" dirty="0"/>
              <a:t>Existing provision = £300</a:t>
            </a:r>
          </a:p>
          <a:p>
            <a:pPr lvl="1" algn="just" eaLnBrk="1" hangingPunct="1">
              <a:spcAft>
                <a:spcPts val="1800"/>
              </a:spcAft>
            </a:pPr>
            <a:r>
              <a:rPr lang="en-GB" altLang="en-US" sz="2200" dirty="0"/>
              <a:t>June 2016 new provision = 5% of £8000 = £400</a:t>
            </a:r>
          </a:p>
          <a:p>
            <a:pPr algn="just" eaLnBrk="1" hangingPunct="1"/>
            <a:r>
              <a:rPr lang="en-GB" altLang="en-US" sz="2200" dirty="0"/>
              <a:t>How is this shown in the financial statements?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00B050"/>
                </a:solidFill>
              </a:rPr>
              <a:t>increase</a:t>
            </a:r>
            <a:r>
              <a:rPr lang="en-GB" altLang="en-US" sz="2200" dirty="0"/>
              <a:t> of £100 is treated as an </a:t>
            </a:r>
            <a:r>
              <a:rPr lang="en-GB" altLang="en-US" sz="2200" b="1" dirty="0">
                <a:solidFill>
                  <a:srgbClr val="00B050"/>
                </a:solidFill>
              </a:rPr>
              <a:t>expense</a:t>
            </a:r>
            <a:r>
              <a:rPr lang="en-GB" altLang="en-US" sz="2200" dirty="0"/>
              <a:t> in the </a:t>
            </a:r>
            <a:r>
              <a:rPr lang="en-GB" altLang="en-US" sz="2200" b="1" dirty="0">
                <a:solidFill>
                  <a:srgbClr val="00B050"/>
                </a:solidFill>
              </a:rPr>
              <a:t>Income Statement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7030A0"/>
                </a:solidFill>
              </a:rPr>
              <a:t>new (Full)</a:t>
            </a:r>
            <a:r>
              <a:rPr lang="en-GB" altLang="en-US" sz="2200" dirty="0">
                <a:solidFill>
                  <a:srgbClr val="7030A0"/>
                </a:solidFill>
              </a:rPr>
              <a:t> </a:t>
            </a:r>
            <a:r>
              <a:rPr lang="en-GB" altLang="en-US" sz="2200" dirty="0"/>
              <a:t>provision is shown in the  </a:t>
            </a:r>
            <a:r>
              <a:rPr lang="en-GB" sz="2200" b="1" dirty="0">
                <a:solidFill>
                  <a:srgbClr val="7030A0"/>
                </a:solidFill>
              </a:rPr>
              <a:t>Statement Of Financial Position</a:t>
            </a:r>
            <a:r>
              <a:rPr lang="en-GB" sz="2200" dirty="0"/>
              <a:t> </a:t>
            </a:r>
            <a:r>
              <a:rPr lang="en-GB" altLang="en-US" sz="2200" dirty="0"/>
              <a:t>as a </a:t>
            </a:r>
            <a:r>
              <a:rPr lang="en-GB" altLang="en-US" sz="2200" b="1" dirty="0">
                <a:solidFill>
                  <a:srgbClr val="7030A0"/>
                </a:solidFill>
              </a:rPr>
              <a:t>reduction</a:t>
            </a:r>
            <a:r>
              <a:rPr lang="en-GB" altLang="en-US" sz="2200" dirty="0"/>
              <a:t> of </a:t>
            </a:r>
            <a:r>
              <a:rPr lang="en-GB" altLang="en-US" sz="2200" b="1" dirty="0">
                <a:solidFill>
                  <a:srgbClr val="7030A0"/>
                </a:solidFill>
              </a:rPr>
              <a:t>receivables</a:t>
            </a:r>
          </a:p>
          <a:p>
            <a:pPr lvl="1" algn="just" eaLnBrk="1" hangingPunct="1"/>
            <a:r>
              <a:rPr lang="en-GB" altLang="en-US" sz="2200" dirty="0"/>
              <a:t> Receivables      	   £8,000</a:t>
            </a:r>
          </a:p>
          <a:p>
            <a:pPr lvl="1" algn="just" eaLnBrk="1" hangingPunct="1"/>
            <a:r>
              <a:rPr lang="en-GB" altLang="en-US" sz="2200" dirty="0"/>
              <a:t> Less provision        </a:t>
            </a:r>
            <a:r>
              <a:rPr lang="en-GB" altLang="en-US" sz="2200" u="sng" dirty="0"/>
              <a:t>£400</a:t>
            </a:r>
          </a:p>
          <a:p>
            <a:pPr lvl="1" algn="just" eaLnBrk="1" hangingPunct="1"/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FF0000"/>
                </a:solidFill>
              </a:rPr>
              <a:t>Net receivables </a:t>
            </a:r>
            <a:r>
              <a:rPr lang="en-GB" altLang="en-US" sz="2200" b="1" u="sng" dirty="0">
                <a:solidFill>
                  <a:srgbClr val="FF0000"/>
                </a:solidFill>
              </a:rPr>
              <a:t>£7,600</a:t>
            </a: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D7C9F982-3CF9-4964-A88F-389217FE89E5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65697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u="sng" dirty="0">
                <a:ea typeface="ＭＳ Ｐゴシック" charset="0"/>
                <a:cs typeface="+mj-cs"/>
              </a:rPr>
              <a:t>EXAMPLES - 2017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1103024" cy="3917032"/>
          </a:xfrm>
        </p:spPr>
        <p:txBody>
          <a:bodyPr/>
          <a:lstStyle/>
          <a:p>
            <a:pPr algn="just" eaLnBrk="1" hangingPunct="1"/>
            <a:r>
              <a:rPr lang="en-GB" altLang="en-US" sz="2200" dirty="0"/>
              <a:t>Existing provision = £400</a:t>
            </a:r>
          </a:p>
          <a:p>
            <a:pPr lvl="1" algn="just" eaLnBrk="1" hangingPunct="1">
              <a:spcAft>
                <a:spcPts val="1800"/>
              </a:spcAft>
            </a:pPr>
            <a:r>
              <a:rPr lang="en-GB" altLang="en-US" sz="2200" dirty="0"/>
              <a:t>June 2017 new provision = 5% of £7000 = £350</a:t>
            </a:r>
          </a:p>
          <a:p>
            <a:pPr algn="just" eaLnBrk="1" hangingPunct="1"/>
            <a:r>
              <a:rPr lang="en-GB" altLang="en-US" sz="2200" dirty="0"/>
              <a:t>How is this shown in the financial statements?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0070C0"/>
                </a:solidFill>
              </a:rPr>
              <a:t>decrease</a:t>
            </a:r>
            <a:r>
              <a:rPr lang="en-GB" altLang="en-US" sz="2200" dirty="0"/>
              <a:t> of £50 is treated as </a:t>
            </a:r>
            <a:r>
              <a:rPr lang="en-GB" altLang="en-US" sz="2200" b="1" dirty="0">
                <a:solidFill>
                  <a:srgbClr val="0070C0"/>
                </a:solidFill>
              </a:rPr>
              <a:t>sundry</a:t>
            </a:r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0070C0"/>
                </a:solidFill>
              </a:rPr>
              <a:t>income</a:t>
            </a:r>
            <a:r>
              <a:rPr lang="en-GB" altLang="en-US" sz="2200" dirty="0"/>
              <a:t> in the </a:t>
            </a:r>
            <a:r>
              <a:rPr lang="en-GB" altLang="en-US" sz="2200" b="1" dirty="0">
                <a:solidFill>
                  <a:srgbClr val="0070C0"/>
                </a:solidFill>
              </a:rPr>
              <a:t>Income</a:t>
            </a:r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0070C0"/>
                </a:solidFill>
              </a:rPr>
              <a:t>statement</a:t>
            </a:r>
          </a:p>
          <a:p>
            <a:pPr lvl="1" algn="just" eaLnBrk="1" hangingPunct="1"/>
            <a:r>
              <a:rPr lang="en-GB" altLang="en-US" sz="2200" dirty="0"/>
              <a:t>The </a:t>
            </a:r>
            <a:r>
              <a:rPr lang="en-GB" altLang="en-US" sz="2200" b="1" dirty="0">
                <a:solidFill>
                  <a:srgbClr val="7030A0"/>
                </a:solidFill>
              </a:rPr>
              <a:t>new (Full)</a:t>
            </a:r>
            <a:r>
              <a:rPr lang="en-GB" altLang="en-US" sz="2200" dirty="0"/>
              <a:t> provision is shown in the </a:t>
            </a:r>
            <a:r>
              <a:rPr lang="en-GB" sz="2200" b="1" dirty="0">
                <a:solidFill>
                  <a:srgbClr val="7030A0"/>
                </a:solidFill>
              </a:rPr>
              <a:t>Statement Of Financial Position</a:t>
            </a:r>
            <a:r>
              <a:rPr lang="en-GB" sz="2200" dirty="0"/>
              <a:t> </a:t>
            </a:r>
            <a:r>
              <a:rPr lang="en-GB" altLang="en-US" sz="2200" dirty="0"/>
              <a:t>as a </a:t>
            </a:r>
            <a:r>
              <a:rPr lang="en-GB" altLang="en-US" sz="2200" b="1" dirty="0">
                <a:solidFill>
                  <a:srgbClr val="7030A0"/>
                </a:solidFill>
              </a:rPr>
              <a:t>reduction</a:t>
            </a:r>
            <a:r>
              <a:rPr lang="en-GB" altLang="en-US" sz="2200" b="1" dirty="0"/>
              <a:t> </a:t>
            </a:r>
            <a:r>
              <a:rPr lang="en-GB" altLang="en-US" sz="2200" dirty="0"/>
              <a:t>of </a:t>
            </a:r>
            <a:r>
              <a:rPr lang="en-GB" altLang="en-US" sz="2200" b="1" dirty="0">
                <a:solidFill>
                  <a:srgbClr val="7030A0"/>
                </a:solidFill>
              </a:rPr>
              <a:t>receivables</a:t>
            </a:r>
          </a:p>
          <a:p>
            <a:pPr lvl="1" algn="just" eaLnBrk="1" hangingPunct="1"/>
            <a:r>
              <a:rPr lang="en-GB" altLang="en-US" sz="2200" dirty="0"/>
              <a:t> Receivables    	  £7,000</a:t>
            </a:r>
          </a:p>
          <a:p>
            <a:pPr lvl="1" algn="just" eaLnBrk="1" hangingPunct="1"/>
            <a:r>
              <a:rPr lang="en-GB" altLang="en-US" sz="2200" dirty="0"/>
              <a:t> Less provision        </a:t>
            </a:r>
            <a:r>
              <a:rPr lang="en-GB" altLang="en-US" sz="2200" u="sng" dirty="0"/>
              <a:t>£350</a:t>
            </a:r>
          </a:p>
          <a:p>
            <a:pPr lvl="1" algn="just" eaLnBrk="1" hangingPunct="1"/>
            <a:r>
              <a:rPr lang="en-GB" altLang="en-US" sz="2200" dirty="0"/>
              <a:t> </a:t>
            </a:r>
            <a:r>
              <a:rPr lang="en-GB" altLang="en-US" sz="2200" b="1" dirty="0">
                <a:solidFill>
                  <a:srgbClr val="FF0000"/>
                </a:solidFill>
              </a:rPr>
              <a:t>Net receivables </a:t>
            </a:r>
            <a:r>
              <a:rPr lang="en-GB" altLang="en-US" sz="2200" b="1" u="sng" dirty="0">
                <a:solidFill>
                  <a:srgbClr val="FF0000"/>
                </a:solidFill>
              </a:rPr>
              <a:t>£6,650</a:t>
            </a: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FEDC09EB-BDA6-4C8B-B3CB-550F82441B00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574810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SO WHAT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3888432"/>
          </a:xfrm>
        </p:spPr>
        <p:txBody>
          <a:bodyPr/>
          <a:lstStyle/>
          <a:p>
            <a:pPr eaLnBrk="1" hangingPunct="1">
              <a:spcBef>
                <a:spcPts val="600"/>
              </a:spcBef>
              <a:spcAft>
                <a:spcPts val="1200"/>
              </a:spcAft>
              <a:defRPr/>
            </a:pPr>
            <a:r>
              <a:rPr lang="en-GB" sz="2700" dirty="0">
                <a:ea typeface="ＭＳ Ｐゴシック" charset="0"/>
              </a:rPr>
              <a:t>As a manager, you will control/responsibility for areas/departments/regions/country/continents...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defRPr/>
            </a:pPr>
            <a:r>
              <a:rPr lang="en-GB" sz="2700" dirty="0">
                <a:ea typeface="ＭＳ Ｐゴシック" charset="0"/>
              </a:rPr>
              <a:t>Understanding how accruals/prepayments and depreciation charges are made will give you a much better understanding of your financial position – you will understand </a:t>
            </a:r>
            <a:r>
              <a:rPr lang="en-GB" sz="2700" b="1" dirty="0">
                <a:ea typeface="ＭＳ Ｐゴシック" charset="0"/>
              </a:rPr>
              <a:t>WHY</a:t>
            </a:r>
            <a:r>
              <a:rPr lang="en-GB" sz="2700" dirty="0">
                <a:ea typeface="ＭＳ Ｐゴシック" charset="0"/>
              </a:rPr>
              <a:t> these adjustments are made.</a:t>
            </a:r>
          </a:p>
          <a:p>
            <a:pPr eaLnBrk="1" hangingPunct="1">
              <a:spcBef>
                <a:spcPts val="600"/>
              </a:spcBef>
              <a:spcAft>
                <a:spcPts val="1200"/>
              </a:spcAft>
              <a:defRPr/>
            </a:pPr>
            <a:r>
              <a:rPr lang="en-GB" sz="2700" dirty="0">
                <a:ea typeface="ＭＳ Ｐゴシック" charset="0"/>
              </a:rPr>
              <a:t>Managers who do not understand these ideas cannot challenge any adjustments put through. </a:t>
            </a: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B39890E8-15B4-4749-BB2E-F96BC8637424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870706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69BC1475-7C08-4CD7-9019-7601A9A9F574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CONCLUSION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95400" y="1268760"/>
            <a:ext cx="10887000" cy="391703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b="1" u="sng" dirty="0">
                <a:ea typeface="ＭＳ Ｐゴシック" charset="0"/>
              </a:rPr>
              <a:t>Problems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Accounts </a:t>
            </a:r>
            <a:r>
              <a:rPr lang="en-GB" sz="2400">
                <a:ea typeface="ＭＳ Ｐゴシック" charset="0"/>
              </a:rPr>
              <a:t>include several </a:t>
            </a:r>
            <a:r>
              <a:rPr lang="en-GB" sz="2400" dirty="0">
                <a:ea typeface="ＭＳ Ｐゴシック" charset="0"/>
              </a:rPr>
              <a:t>estimates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Difficulties in preparing accounts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Difficulties in comparing companies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Scope for manipulation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>
              <a:ea typeface="ＭＳ Ｐゴシック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GB" sz="2400" b="1" u="sng" dirty="0">
                <a:ea typeface="ＭＳ Ｐゴシック" charset="0"/>
              </a:rPr>
              <a:t>Solutions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Disclosure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Accounting regulation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Audit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>
                <a:ea typeface="ＭＳ Ｐゴシック" charset="0"/>
              </a:rPr>
              <a:t>Review panel</a:t>
            </a:r>
          </a:p>
        </p:txBody>
      </p:sp>
    </p:spTree>
    <p:extLst>
      <p:ext uri="{BB962C8B-B14F-4D97-AF65-F5344CB8AC3E}">
        <p14:creationId xmlns:p14="http://schemas.microsoft.com/office/powerpoint/2010/main" val="56834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3647</TotalTime>
  <Words>423</Words>
  <Application>Microsoft Macintosh PowerPoint</Application>
  <PresentationFormat>Widescreen</PresentationFormat>
  <Paragraphs>60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ＭＳ Ｐゴシック</vt:lpstr>
      <vt:lpstr>Arial</vt:lpstr>
      <vt:lpstr>Myriad Pro</vt:lpstr>
      <vt:lpstr>Verdana</vt:lpstr>
      <vt:lpstr>20140311PresentationUWTSDTemplate</vt:lpstr>
      <vt:lpstr>LCBB5011 Essentials of Accounting &amp; Finance Week 4 Session 2</vt:lpstr>
      <vt:lpstr>BAD DEBTS</vt:lpstr>
      <vt:lpstr>PROVISION FOR DOUBTFUL DEBTS</vt:lpstr>
      <vt:lpstr>EXAMPLES</vt:lpstr>
      <vt:lpstr>EXAMPLES - 2016</vt:lpstr>
      <vt:lpstr>EXAMPLES - 2017</vt:lpstr>
      <vt:lpstr>SO WHAT</vt:lpstr>
      <vt:lpstr>CONCLUSION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166</cp:revision>
  <cp:lastPrinted>2018-07-09T15:27:01Z</cp:lastPrinted>
  <dcterms:created xsi:type="dcterms:W3CDTF">2002-10-07T19:43:58Z</dcterms:created>
  <dcterms:modified xsi:type="dcterms:W3CDTF">2024-11-28T13:25:28Z</dcterms:modified>
</cp:coreProperties>
</file>