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69"/>
  </p:handoutMasterIdLst>
  <p:sldIdLst>
    <p:sldId id="256" r:id="rId5"/>
    <p:sldId id="258" r:id="rId6"/>
    <p:sldId id="257" r:id="rId7"/>
    <p:sldId id="280" r:id="rId8"/>
    <p:sldId id="281"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94" r:id="rId22"/>
    <p:sldId id="295" r:id="rId23"/>
    <p:sldId id="296" r:id="rId24"/>
    <p:sldId id="297" r:id="rId25"/>
    <p:sldId id="298" r:id="rId26"/>
    <p:sldId id="299" r:id="rId27"/>
    <p:sldId id="300" r:id="rId28"/>
    <p:sldId id="301" r:id="rId29"/>
    <p:sldId id="302" r:id="rId30"/>
    <p:sldId id="303" r:id="rId31"/>
    <p:sldId id="304" r:id="rId32"/>
    <p:sldId id="305" r:id="rId33"/>
    <p:sldId id="306" r:id="rId34"/>
    <p:sldId id="307" r:id="rId35"/>
    <p:sldId id="308" r:id="rId36"/>
    <p:sldId id="309" r:id="rId37"/>
    <p:sldId id="310" r:id="rId38"/>
    <p:sldId id="311" r:id="rId39"/>
    <p:sldId id="312" r:id="rId40"/>
    <p:sldId id="313" r:id="rId41"/>
    <p:sldId id="314" r:id="rId42"/>
    <p:sldId id="315" r:id="rId43"/>
    <p:sldId id="316" r:id="rId44"/>
    <p:sldId id="317" r:id="rId45"/>
    <p:sldId id="318" r:id="rId46"/>
    <p:sldId id="319" r:id="rId47"/>
    <p:sldId id="320" r:id="rId48"/>
    <p:sldId id="321" r:id="rId49"/>
    <p:sldId id="322" r:id="rId50"/>
    <p:sldId id="323" r:id="rId51"/>
    <p:sldId id="324" r:id="rId52"/>
    <p:sldId id="325" r:id="rId53"/>
    <p:sldId id="326" r:id="rId54"/>
    <p:sldId id="327" r:id="rId55"/>
    <p:sldId id="328" r:id="rId56"/>
    <p:sldId id="329" r:id="rId57"/>
    <p:sldId id="330" r:id="rId58"/>
    <p:sldId id="331" r:id="rId59"/>
    <p:sldId id="332" r:id="rId60"/>
    <p:sldId id="333" r:id="rId61"/>
    <p:sldId id="334" r:id="rId62"/>
    <p:sldId id="335" r:id="rId63"/>
    <p:sldId id="336" r:id="rId64"/>
    <p:sldId id="337" r:id="rId65"/>
    <p:sldId id="338" r:id="rId66"/>
    <p:sldId id="339" r:id="rId67"/>
    <p:sldId id="279" r:id="rId6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634" y="6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microsoft.com/en-in/sql-server/sql-server-download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o.microsoft.com/fwlink/?linkid=2052501" TargetMode="External"/><Relationship Id="rId2" Type="http://schemas.openxmlformats.org/officeDocument/2006/relationships/hyperlink" Target="https://docs.microsoft.com/en-us/sql/ssms/download-sql-server-management-studio-ssms?view=sql-server-2017"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docs.microsoft.com/en-us/sql/ssms/download-sql-server-management-studio-ssms?view=sql-server-ver15" TargetMode="External"/><Relationship Id="rId2" Type="http://schemas.openxmlformats.org/officeDocument/2006/relationships/hyperlink" Target="https://www.guru99.com/ms-sql-server-tutorial.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Suneth Fernando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1015663"/>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04 : </a:t>
            </a:r>
            <a:r>
              <a:rPr lang="en-GB" sz="3000" b="1" dirty="0">
                <a:solidFill>
                  <a:srgbClr val="FFFF00"/>
                </a:solidFill>
                <a:effectLst>
                  <a:outerShdw blurRad="38100" dist="38100" dir="2700000" algn="tl">
                    <a:srgbClr val="000000">
                      <a:alpha val="43137"/>
                    </a:srgbClr>
                  </a:outerShdw>
                </a:effectLst>
                <a:latin typeface="Arial" panose="020B0604020202020204" pitchFamily="34" charset="0"/>
              </a:rPr>
              <a:t>Relational database implementation using DBMS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gn="just">
              <a:buFont typeface="Wingdings" panose="05000000000000000000" pitchFamily="2" charset="2"/>
              <a:buChar char="Ø"/>
            </a:pPr>
            <a:r>
              <a:rPr lang="en-US" b="1" i="0" dirty="0">
                <a:effectLst>
                  <a:outerShdw blurRad="38100" dist="38100" dir="2700000" algn="tl">
                    <a:srgbClr val="000000">
                      <a:alpha val="43137"/>
                    </a:srgbClr>
                  </a:outerShdw>
                </a:effectLst>
                <a:latin typeface="Source Sans Pro" panose="020B0503030403020204" pitchFamily="34" charset="0"/>
              </a:rPr>
              <a:t>SQL Server Setup</a:t>
            </a:r>
          </a:p>
          <a:p>
            <a:pPr algn="just">
              <a:buFont typeface="Wingdings" panose="05000000000000000000" pitchFamily="2" charset="2"/>
              <a:buChar char="Ø"/>
            </a:pPr>
            <a:r>
              <a:rPr lang="en-GB" b="1" i="0" dirty="0">
                <a:effectLst>
                  <a:outerShdw blurRad="38100" dist="38100" dir="2700000" algn="tl">
                    <a:srgbClr val="000000">
                      <a:alpha val="43137"/>
                    </a:srgbClr>
                  </a:outerShdw>
                </a:effectLst>
                <a:latin typeface="Source Sans Pro" panose="020B0503030403020204" pitchFamily="34" charset="0"/>
              </a:rPr>
              <a:t>SQL Server Management Studio</a:t>
            </a:r>
          </a:p>
          <a:p>
            <a:pPr algn="just">
              <a:buFont typeface="Wingdings" panose="05000000000000000000" pitchFamily="2" charset="2"/>
              <a:buChar char="Ø"/>
            </a:pPr>
            <a:r>
              <a:rPr lang="en-GB" sz="3200" b="1" i="0" dirty="0">
                <a:effectLst>
                  <a:outerShdw blurRad="38100" dist="38100" dir="2700000" algn="tl">
                    <a:srgbClr val="000000">
                      <a:alpha val="43137"/>
                    </a:srgbClr>
                  </a:outerShdw>
                </a:effectLst>
                <a:latin typeface="Source Sans Pro" panose="020B0503030403020204" pitchFamily="34" charset="0"/>
              </a:rPr>
              <a:t>SQL Server Database: Create, Alter, Drop, Restore</a:t>
            </a:r>
          </a:p>
          <a:p>
            <a:pPr algn="just">
              <a:buFont typeface="Wingdings" panose="05000000000000000000" pitchFamily="2" charset="2"/>
              <a:buChar char="Ø"/>
            </a:pPr>
            <a:r>
              <a:rPr lang="en-GB" sz="3200" b="1" i="0" dirty="0">
                <a:effectLst>
                  <a:outerShdw blurRad="38100" dist="38100" dir="2700000" algn="tl">
                    <a:srgbClr val="000000">
                      <a:alpha val="43137"/>
                    </a:srgbClr>
                  </a:outerShdw>
                </a:effectLst>
                <a:latin typeface="Source Sans Pro" panose="020B0503030403020204" pitchFamily="34" charset="0"/>
              </a:rPr>
              <a:t>SQL Server Table: CREATE, ALTER, DROP</a:t>
            </a:r>
          </a:p>
          <a:p>
            <a:pPr algn="just">
              <a:buFont typeface="Wingdings" panose="05000000000000000000" pitchFamily="2" charset="2"/>
              <a:buChar char="Ø"/>
            </a:pPr>
            <a:r>
              <a:rPr lang="en-GB" b="1" dirty="0">
                <a:effectLst>
                  <a:outerShdw blurRad="38100" dist="38100" dir="2700000" algn="tl">
                    <a:srgbClr val="000000">
                      <a:alpha val="43137"/>
                    </a:srgbClr>
                  </a:outerShdw>
                </a:effectLst>
                <a:latin typeface="Source Sans Pro" panose="020B0503030403020204" pitchFamily="34" charset="0"/>
              </a:rPr>
              <a:t>Setting Primary key and foreign key</a:t>
            </a:r>
          </a:p>
          <a:p>
            <a:pPr algn="just">
              <a:buFont typeface="Wingdings" panose="05000000000000000000" pitchFamily="2" charset="2"/>
              <a:buChar char="Ø"/>
            </a:pPr>
            <a:endParaRPr lang="en-GB" sz="3200" b="1" dirty="0">
              <a:solidFill>
                <a:srgbClr val="222222"/>
              </a:solidFill>
              <a:latin typeface="Source Sans Pro" panose="020B0503030403020204" pitchFamily="34" charset="0"/>
            </a:endParaRPr>
          </a:p>
          <a:p>
            <a:pPr algn="just">
              <a:buFont typeface="Wingdings" panose="05000000000000000000" pitchFamily="2" charset="2"/>
              <a:buChar char="Ø"/>
            </a:pPr>
            <a:endParaRPr lang="en-US" b="1" dirty="0">
              <a:solidFill>
                <a:srgbClr val="222222"/>
              </a:solidFill>
              <a:effectLst>
                <a:outerShdw blurRad="38100" dist="38100" dir="2700000" algn="tl">
                  <a:srgbClr val="000000">
                    <a:alpha val="43137"/>
                  </a:srgbClr>
                </a:outerShdw>
              </a:effectLst>
              <a:latin typeface="Source Sans Pro" panose="020B0503030403020204" pitchFamily="34" charset="0"/>
            </a:endParaRPr>
          </a:p>
          <a:p>
            <a:pPr algn="just">
              <a:buFont typeface="Wingdings" panose="05000000000000000000" pitchFamily="2" charset="2"/>
              <a:buChar char="Ø"/>
            </a:pPr>
            <a:endParaRPr lang="en-US" b="1" i="0" dirty="0">
              <a:solidFill>
                <a:srgbClr val="222222"/>
              </a:solidFill>
              <a:effectLst>
                <a:outerShdw blurRad="38100" dist="38100" dir="2700000" algn="tl">
                  <a:srgbClr val="000000">
                    <a:alpha val="43137"/>
                  </a:srgbClr>
                </a:outerShdw>
              </a:effectLst>
              <a:latin typeface="Source Sans Pro" panose="020B0503030403020204" pitchFamily="34" charset="0"/>
            </a:endParaRPr>
          </a:p>
          <a:p>
            <a:pPr algn="just">
              <a:buFont typeface="Wingdings" panose="05000000000000000000" pitchFamily="2" charset="2"/>
              <a:buChar char="Ø"/>
            </a:pPr>
            <a:endParaRPr lang="en-GB"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US"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GB" dirty="0">
              <a:solidFill>
                <a:srgbClr val="00B0F0"/>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pPr algn="l"/>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052736"/>
            <a:ext cx="8664654" cy="4832092"/>
          </a:xfrm>
          <a:prstGeom prst="rect">
            <a:avLst/>
          </a:prstGeom>
          <a:noFill/>
        </p:spPr>
        <p:txBody>
          <a:bodyPr wrap="square" rtlCol="0">
            <a:spAutoFit/>
          </a:bodyPr>
          <a:lstStyle/>
          <a:p>
            <a:pPr algn="l"/>
            <a:r>
              <a:rPr lang="en-US" sz="2800" b="1" i="0" dirty="0">
                <a:solidFill>
                  <a:srgbClr val="222222"/>
                </a:solidFill>
                <a:effectLst/>
                <a:latin typeface="Source Sans Pro" panose="020B0503030403020204" pitchFamily="34" charset="0"/>
              </a:rPr>
              <a:t>Step 1) </a:t>
            </a:r>
            <a:r>
              <a:rPr lang="en-US" sz="2800" b="0" i="0" dirty="0">
                <a:solidFill>
                  <a:srgbClr val="222222"/>
                </a:solidFill>
                <a:effectLst/>
                <a:latin typeface="Source Sans Pro" panose="020B0503030403020204" pitchFamily="34" charset="0"/>
              </a:rPr>
              <a:t>Go to URL</a:t>
            </a:r>
            <a:r>
              <a:rPr lang="en-US" sz="2800" b="1" i="0" dirty="0">
                <a:solidFill>
                  <a:srgbClr val="222222"/>
                </a:solidFill>
                <a:effectLst/>
                <a:latin typeface="Source Sans Pro" panose="020B0503030403020204" pitchFamily="34" charset="0"/>
              </a:rPr>
              <a:t>:</a:t>
            </a:r>
            <a:r>
              <a:rPr lang="en-US" sz="2800" b="0" i="0" dirty="0">
                <a:solidFill>
                  <a:srgbClr val="222222"/>
                </a:solidFill>
                <a:effectLst/>
                <a:latin typeface="Source Sans Pro" panose="020B0503030403020204" pitchFamily="34" charset="0"/>
              </a:rPr>
              <a:t> </a:t>
            </a:r>
            <a:r>
              <a:rPr lang="en-US" sz="2800" b="0" i="0" u="none" strike="noStrike" dirty="0">
                <a:solidFill>
                  <a:srgbClr val="04B8E6"/>
                </a:solidFill>
                <a:effectLst/>
                <a:latin typeface="Source Sans Pro" panose="020B0503030403020204" pitchFamily="34" charset="0"/>
                <a:hlinkClick r:id="rId2"/>
              </a:rPr>
              <a:t>https://www.microsoft.com/en-in/sql-server/sql-server-downloads</a:t>
            </a:r>
            <a:endParaRPr lang="en-US" sz="2800" b="0" i="0" dirty="0">
              <a:solidFill>
                <a:srgbClr val="222222"/>
              </a:solidFill>
              <a:effectLst/>
              <a:latin typeface="Source Sans Pro" panose="020B0503030403020204" pitchFamily="34" charset="0"/>
            </a:endParaRPr>
          </a:p>
          <a:p>
            <a:pPr algn="l"/>
            <a:r>
              <a:rPr lang="en-US" sz="2800" b="0" i="0" dirty="0">
                <a:solidFill>
                  <a:srgbClr val="222222"/>
                </a:solidFill>
                <a:effectLst/>
                <a:latin typeface="Source Sans Pro" panose="020B0503030403020204" pitchFamily="34" charset="0"/>
              </a:rPr>
              <a:t>Microsoft provides </a:t>
            </a:r>
            <a:r>
              <a:rPr lang="en-US" sz="2800" b="1" i="0" dirty="0">
                <a:solidFill>
                  <a:srgbClr val="222222"/>
                </a:solidFill>
                <a:effectLst/>
                <a:latin typeface="Source Sans Pro" panose="020B0503030403020204" pitchFamily="34" charset="0"/>
              </a:rPr>
              <a:t>two specialized free editions</a:t>
            </a:r>
            <a:r>
              <a:rPr lang="en-US" sz="2800" b="0" i="0" dirty="0">
                <a:solidFill>
                  <a:srgbClr val="222222"/>
                </a:solidFill>
                <a:effectLst/>
                <a:latin typeface="Source Sans Pro" panose="020B0503030403020204" pitchFamily="34" charset="0"/>
              </a:rPr>
              <a:t> to work on MS SQL server:</a:t>
            </a:r>
          </a:p>
          <a:p>
            <a:pPr algn="l"/>
            <a:endParaRPr lang="en-US" sz="2800" dirty="0">
              <a:solidFill>
                <a:srgbClr val="222222"/>
              </a:solidFill>
              <a:latin typeface="Source Sans Pro" panose="020B0503030403020204" pitchFamily="34" charset="0"/>
            </a:endParaRPr>
          </a:p>
          <a:p>
            <a:pPr algn="l">
              <a:buFont typeface="+mj-lt"/>
              <a:buAutoNum type="arabicPeriod"/>
            </a:pPr>
            <a:r>
              <a:rPr lang="en-US" sz="2800" b="1" i="0" dirty="0">
                <a:solidFill>
                  <a:srgbClr val="222222"/>
                </a:solidFill>
                <a:effectLst/>
                <a:latin typeface="Source Sans Pro" panose="020B0503030403020204" pitchFamily="34" charset="0"/>
              </a:rPr>
              <a:t>Developer</a:t>
            </a:r>
            <a:r>
              <a:rPr lang="en-US" sz="2800" b="0" i="0" dirty="0">
                <a:solidFill>
                  <a:srgbClr val="222222"/>
                </a:solidFill>
                <a:effectLst/>
                <a:latin typeface="Source Sans Pro" panose="020B0503030403020204" pitchFamily="34" charset="0"/>
              </a:rPr>
              <a:t> – It has all feature which MS SQL server offers but we cannot use it in production. From the learning perspective, is it an ideal candidate to start.</a:t>
            </a:r>
          </a:p>
          <a:p>
            <a:pPr algn="l">
              <a:buFont typeface="+mj-lt"/>
              <a:buAutoNum type="arabicPeriod"/>
            </a:pPr>
            <a:r>
              <a:rPr lang="en-US" sz="2800" b="1" i="0" dirty="0">
                <a:solidFill>
                  <a:srgbClr val="222222"/>
                </a:solidFill>
                <a:effectLst/>
                <a:latin typeface="Source Sans Pro" panose="020B0503030403020204" pitchFamily="34" charset="0"/>
              </a:rPr>
              <a:t>Express</a:t>
            </a:r>
            <a:r>
              <a:rPr lang="en-US" sz="2800" b="0" i="0" dirty="0">
                <a:solidFill>
                  <a:srgbClr val="222222"/>
                </a:solidFill>
                <a:effectLst/>
                <a:latin typeface="Source Sans Pro" panose="020B0503030403020204" pitchFamily="34" charset="0"/>
              </a:rPr>
              <a:t>: This is also a free version but with the limited set of features with no business intelligence applications</a:t>
            </a:r>
            <a:br>
              <a:rPr lang="en-US" sz="2800" b="0" i="0" dirty="0">
                <a:solidFill>
                  <a:srgbClr val="222222"/>
                </a:solidFill>
                <a:effectLst/>
                <a:latin typeface="Source Sans Pro" panose="020B0503030403020204" pitchFamily="34" charset="0"/>
              </a:rPr>
            </a:br>
            <a:endParaRPr lang="en-US" sz="2800" b="0" i="0" dirty="0">
              <a:solidFill>
                <a:srgbClr val="373D3F"/>
              </a:solidFill>
              <a:effectLst/>
              <a:latin typeface="Lora"/>
            </a:endParaRP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E142DAB-625A-4FDE-A7F5-030981695BB9}"/>
              </a:ext>
            </a:extLst>
          </p:cNvPr>
          <p:cNvSpPr txBox="1"/>
          <p:nvPr/>
        </p:nvSpPr>
        <p:spPr>
          <a:xfrm>
            <a:off x="239673" y="1052736"/>
            <a:ext cx="8664654" cy="954107"/>
          </a:xfrm>
          <a:prstGeom prst="rect">
            <a:avLst/>
          </a:prstGeom>
          <a:noFill/>
        </p:spPr>
        <p:txBody>
          <a:bodyPr wrap="square" rtlCol="0">
            <a:spAutoFit/>
          </a:bodyPr>
          <a:lstStyle/>
          <a:p>
            <a:pPr algn="l"/>
            <a:r>
              <a:rPr lang="en-US" sz="2800" b="0" i="0" dirty="0">
                <a:solidFill>
                  <a:srgbClr val="222222"/>
                </a:solidFill>
                <a:effectLst/>
                <a:latin typeface="Source Sans Pro" panose="020B0503030403020204" pitchFamily="34" charset="0"/>
              </a:rPr>
              <a:t>We will select the </a:t>
            </a:r>
            <a:r>
              <a:rPr lang="en-US" sz="2800" b="1" i="0" dirty="0">
                <a:solidFill>
                  <a:srgbClr val="222222"/>
                </a:solidFill>
                <a:effectLst/>
                <a:latin typeface="Source Sans Pro" panose="020B0503030403020204" pitchFamily="34" charset="0"/>
              </a:rPr>
              <a:t>Developer edition </a:t>
            </a:r>
            <a:r>
              <a:rPr lang="en-US" sz="2800" b="0" i="0" dirty="0">
                <a:solidFill>
                  <a:srgbClr val="222222"/>
                </a:solidFill>
                <a:effectLst/>
                <a:latin typeface="Source Sans Pro" panose="020B0503030403020204" pitchFamily="34" charset="0"/>
              </a:rPr>
              <a:t>for installation.</a:t>
            </a:r>
          </a:p>
          <a:p>
            <a:pPr algn="l"/>
            <a:r>
              <a:rPr lang="en-US" sz="2800" b="1" i="0" dirty="0">
                <a:solidFill>
                  <a:srgbClr val="222222"/>
                </a:solidFill>
                <a:effectLst/>
                <a:latin typeface="Source Sans Pro" panose="020B0503030403020204" pitchFamily="34" charset="0"/>
              </a:rPr>
              <a:t>Step 2) </a:t>
            </a:r>
            <a:r>
              <a:rPr lang="en-US" sz="2800" b="0" i="0" dirty="0">
                <a:solidFill>
                  <a:srgbClr val="222222"/>
                </a:solidFill>
                <a:effectLst/>
                <a:latin typeface="Source Sans Pro" panose="020B0503030403020204" pitchFamily="34" charset="0"/>
              </a:rPr>
              <a:t>Click on </a:t>
            </a:r>
            <a:r>
              <a:rPr lang="en-US" sz="2800" b="1" i="0" dirty="0">
                <a:solidFill>
                  <a:srgbClr val="222222"/>
                </a:solidFill>
                <a:effectLst/>
                <a:latin typeface="Source Sans Pro" panose="020B0503030403020204" pitchFamily="34" charset="0"/>
              </a:rPr>
              <a:t>"Download now"</a:t>
            </a:r>
            <a:endParaRPr lang="en-US" sz="2800" b="0" i="0" dirty="0">
              <a:solidFill>
                <a:srgbClr val="222222"/>
              </a:solidFill>
              <a:effectLst/>
              <a:latin typeface="Source Sans Pro" panose="020B0503030403020204" pitchFamily="34" charset="0"/>
            </a:endParaRPr>
          </a:p>
        </p:txBody>
      </p:sp>
      <p:sp>
        <p:nvSpPr>
          <p:cNvPr id="7" name="Title 1">
            <a:extLst>
              <a:ext uri="{FF2B5EF4-FFF2-40B4-BE49-F238E27FC236}">
                <a16:creationId xmlns:a16="http://schemas.microsoft.com/office/drawing/2014/main" id="{7C9878F5-C2CF-492D-BC38-47E7E28D90D1}"/>
              </a:ext>
            </a:extLst>
          </p:cNvPr>
          <p:cNvSpPr>
            <a:spLocks noGrp="1"/>
          </p:cNvSpPr>
          <p:nvPr>
            <p:ph type="title"/>
          </p:nvPr>
        </p:nvSpPr>
        <p:spPr>
          <a:xfrm>
            <a:off x="457200" y="274638"/>
            <a:ext cx="8229600" cy="778098"/>
          </a:xfrm>
        </p:spPr>
        <p:txBody>
          <a:bodyPr>
            <a:normAutofit fontScale="90000"/>
          </a:bodyPr>
          <a:lstStyle/>
          <a:p>
            <a:pPr algn="l"/>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p>
        </p:txBody>
      </p:sp>
      <p:pic>
        <p:nvPicPr>
          <p:cNvPr id="5" name="Picture 2">
            <a:extLst>
              <a:ext uri="{FF2B5EF4-FFF2-40B4-BE49-F238E27FC236}">
                <a16:creationId xmlns:a16="http://schemas.microsoft.com/office/drawing/2014/main" id="{BB85107F-CCC5-4A9A-A9BE-554E0A8369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317" y="2132856"/>
            <a:ext cx="8664654" cy="2830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0470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endParaRPr lang="en-US" sz="4400" b="1" i="0" dirty="0">
              <a:solidFill>
                <a:srgbClr val="373D3F"/>
              </a:solidFill>
              <a:effectLst>
                <a:outerShdw blurRad="38100" dist="38100" dir="2700000" algn="tl">
                  <a:srgbClr val="000000">
                    <a:alpha val="43137"/>
                  </a:srgbClr>
                </a:outerShdw>
              </a:effectLst>
              <a:latin typeface="Cormorant Garamond"/>
            </a:endParaRPr>
          </a:p>
        </p:txBody>
      </p:sp>
      <p:sp>
        <p:nvSpPr>
          <p:cNvPr id="6" name="TextBox 5">
            <a:extLst>
              <a:ext uri="{FF2B5EF4-FFF2-40B4-BE49-F238E27FC236}">
                <a16:creationId xmlns:a16="http://schemas.microsoft.com/office/drawing/2014/main" id="{0E142DAB-625A-4FDE-A7F5-030981695BB9}"/>
              </a:ext>
            </a:extLst>
          </p:cNvPr>
          <p:cNvSpPr txBox="1"/>
          <p:nvPr/>
        </p:nvSpPr>
        <p:spPr>
          <a:xfrm>
            <a:off x="437463" y="1052736"/>
            <a:ext cx="8664654" cy="523220"/>
          </a:xfrm>
          <a:prstGeom prst="rect">
            <a:avLst/>
          </a:prstGeom>
          <a:noFill/>
        </p:spPr>
        <p:txBody>
          <a:bodyPr wrap="square" rtlCol="0">
            <a:spAutoFit/>
          </a:bodyPr>
          <a:lstStyle/>
          <a:p>
            <a:pPr algn="l"/>
            <a:r>
              <a:rPr lang="en-US" sz="2800" b="0" i="0" dirty="0">
                <a:solidFill>
                  <a:srgbClr val="222222"/>
                </a:solidFill>
                <a:effectLst/>
                <a:latin typeface="Source Sans Pro" panose="020B0503030403020204" pitchFamily="34" charset="0"/>
              </a:rPr>
              <a:t>We will get set up as </a:t>
            </a:r>
            <a:r>
              <a:rPr lang="en-US" sz="2800" b="1" i="0" dirty="0">
                <a:solidFill>
                  <a:srgbClr val="222222"/>
                </a:solidFill>
                <a:effectLst/>
                <a:latin typeface="Source Sans Pro" panose="020B0503030403020204" pitchFamily="34" charset="0"/>
              </a:rPr>
              <a:t>'SQLServer2017-SSEI-Dev.exe'.</a:t>
            </a:r>
            <a:endParaRPr lang="en-US" sz="2800" b="0" i="0" dirty="0">
              <a:solidFill>
                <a:srgbClr val="373D3F"/>
              </a:solidFill>
              <a:effectLst/>
              <a:latin typeface="Lora"/>
            </a:endParaRPr>
          </a:p>
        </p:txBody>
      </p:sp>
      <p:pic>
        <p:nvPicPr>
          <p:cNvPr id="2050" name="Picture 2">
            <a:extLst>
              <a:ext uri="{FF2B5EF4-FFF2-40B4-BE49-F238E27FC236}">
                <a16:creationId xmlns:a16="http://schemas.microsoft.com/office/drawing/2014/main" id="{F1E69D8A-E9C8-4839-9DB1-131CB66CEA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1450735"/>
            <a:ext cx="3600400" cy="8261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BA36DC2-D5C8-4CCF-9EB7-1C6FC653B723}"/>
              </a:ext>
            </a:extLst>
          </p:cNvPr>
          <p:cNvSpPr txBox="1"/>
          <p:nvPr/>
        </p:nvSpPr>
        <p:spPr>
          <a:xfrm>
            <a:off x="203669" y="2265278"/>
            <a:ext cx="8736662" cy="1569660"/>
          </a:xfrm>
          <a:prstGeom prst="rect">
            <a:avLst/>
          </a:prstGeom>
          <a:noFill/>
        </p:spPr>
        <p:txBody>
          <a:bodyPr wrap="square">
            <a:spAutoFit/>
          </a:bodyPr>
          <a:lstStyle/>
          <a:p>
            <a:pPr algn="l"/>
            <a:r>
              <a:rPr lang="en-US" sz="2400" b="1" i="0" dirty="0">
                <a:solidFill>
                  <a:srgbClr val="222222"/>
                </a:solidFill>
                <a:effectLst/>
                <a:latin typeface="Source Sans Pro" panose="020B0503030403020204" pitchFamily="34" charset="0"/>
              </a:rPr>
              <a:t>How to Install SQL Server</a:t>
            </a:r>
          </a:p>
          <a:p>
            <a:pPr algn="l"/>
            <a:r>
              <a:rPr lang="en-US" sz="2400" b="1" i="0" dirty="0">
                <a:solidFill>
                  <a:srgbClr val="222222"/>
                </a:solidFill>
                <a:effectLst/>
                <a:latin typeface="Source Sans Pro" panose="020B0503030403020204" pitchFamily="34" charset="0"/>
              </a:rPr>
              <a:t>Step 1)</a:t>
            </a:r>
            <a:r>
              <a:rPr lang="en-US" sz="2400" b="0" i="0" dirty="0">
                <a:solidFill>
                  <a:srgbClr val="222222"/>
                </a:solidFill>
                <a:effectLst/>
                <a:latin typeface="Source Sans Pro" panose="020B0503030403020204" pitchFamily="34" charset="0"/>
              </a:rPr>
              <a:t> Double click on </a:t>
            </a:r>
            <a:r>
              <a:rPr lang="en-US" sz="2400" b="1" i="0" dirty="0">
                <a:solidFill>
                  <a:srgbClr val="222222"/>
                </a:solidFill>
                <a:effectLst/>
                <a:latin typeface="Source Sans Pro" panose="020B0503030403020204" pitchFamily="34" charset="0"/>
              </a:rPr>
              <a:t>"SQLServer2017-SSEI-Dev.exe". </a:t>
            </a:r>
            <a:r>
              <a:rPr lang="en-US" sz="2400" b="0" i="0" dirty="0">
                <a:solidFill>
                  <a:srgbClr val="222222"/>
                </a:solidFill>
                <a:effectLst/>
                <a:latin typeface="Source Sans Pro" panose="020B0503030403020204" pitchFamily="34" charset="0"/>
              </a:rPr>
              <a:t>Below screen will appear with three options: Basic, Custom and Download files.</a:t>
            </a:r>
          </a:p>
        </p:txBody>
      </p:sp>
      <p:pic>
        <p:nvPicPr>
          <p:cNvPr id="2052" name="Picture 4">
            <a:extLst>
              <a:ext uri="{FF2B5EF4-FFF2-40B4-BE49-F238E27FC236}">
                <a16:creationId xmlns:a16="http://schemas.microsoft.com/office/drawing/2014/main" id="{C491B1BC-61DB-4AF9-BF95-EADDF954B8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3356993"/>
            <a:ext cx="3600400" cy="2304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055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endParaRPr lang="en-US" sz="4400" b="1" i="0" dirty="0">
              <a:solidFill>
                <a:srgbClr val="373D3F"/>
              </a:solidFill>
              <a:effectLst>
                <a:outerShdw blurRad="38100" dist="38100" dir="2700000" algn="tl">
                  <a:srgbClr val="000000">
                    <a:alpha val="43137"/>
                  </a:srgbClr>
                </a:outerShdw>
              </a:effectLst>
              <a:latin typeface="Cormorant Garamond"/>
            </a:endParaRP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1384995"/>
          </a:xfrm>
          <a:prstGeom prst="rect">
            <a:avLst/>
          </a:prstGeom>
          <a:noFill/>
        </p:spPr>
        <p:txBody>
          <a:bodyPr wrap="square" rtlCol="0">
            <a:spAutoFit/>
          </a:bodyPr>
          <a:lstStyle/>
          <a:p>
            <a:pPr algn="l"/>
            <a:r>
              <a:rPr lang="en-US" sz="2800" b="1" i="0" dirty="0">
                <a:solidFill>
                  <a:srgbClr val="222222"/>
                </a:solidFill>
                <a:effectLst/>
                <a:latin typeface="Source Sans Pro" panose="020B0503030403020204" pitchFamily="34" charset="0"/>
              </a:rPr>
              <a:t>Step 2)</a:t>
            </a:r>
            <a:r>
              <a:rPr lang="en-US" sz="2800" b="0" i="0" dirty="0">
                <a:solidFill>
                  <a:srgbClr val="222222"/>
                </a:solidFill>
                <a:effectLst/>
                <a:latin typeface="Source Sans Pro" panose="020B0503030403020204" pitchFamily="34" charset="0"/>
              </a:rPr>
              <a:t> Choose the basic version by clicking on the </a:t>
            </a:r>
            <a:r>
              <a:rPr lang="en-US" sz="2800" b="1" i="0" dirty="0">
                <a:solidFill>
                  <a:srgbClr val="222222"/>
                </a:solidFill>
                <a:effectLst/>
                <a:latin typeface="Source Sans Pro" panose="020B0503030403020204" pitchFamily="34" charset="0"/>
              </a:rPr>
              <a:t>'Basic' option</a:t>
            </a:r>
            <a:r>
              <a:rPr lang="en-US" sz="2800" b="0" i="0" dirty="0">
                <a:solidFill>
                  <a:srgbClr val="222222"/>
                </a:solidFill>
                <a:effectLst/>
                <a:latin typeface="Source Sans Pro" panose="020B0503030403020204" pitchFamily="34" charset="0"/>
              </a:rPr>
              <a:t>, as it has all default configuration required to learn MS SQL.</a:t>
            </a:r>
            <a:endParaRPr lang="en-US" sz="2000" b="1" i="0" dirty="0">
              <a:solidFill>
                <a:srgbClr val="373D3F"/>
              </a:solidFill>
              <a:effectLst>
                <a:outerShdw blurRad="38100" dist="38100" dir="2700000" algn="tl">
                  <a:srgbClr val="000000">
                    <a:alpha val="43137"/>
                  </a:srgbClr>
                </a:outerShdw>
              </a:effectLst>
              <a:latin typeface="Lora"/>
            </a:endParaRPr>
          </a:p>
        </p:txBody>
      </p:sp>
      <p:pic>
        <p:nvPicPr>
          <p:cNvPr id="3074" name="Picture 2">
            <a:extLst>
              <a:ext uri="{FF2B5EF4-FFF2-40B4-BE49-F238E27FC236}">
                <a16:creationId xmlns:a16="http://schemas.microsoft.com/office/drawing/2014/main" id="{7AACBF9E-2F19-4347-9529-8A65F96DF2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3" y="1884879"/>
            <a:ext cx="4906491" cy="3776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8575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endParaRPr lang="en-US" sz="4400" b="1" i="0" dirty="0">
              <a:solidFill>
                <a:srgbClr val="373D3F"/>
              </a:solidFill>
              <a:effectLst>
                <a:outerShdw blurRad="38100" dist="38100" dir="2700000" algn="tl">
                  <a:srgbClr val="000000">
                    <a:alpha val="43137"/>
                  </a:srgbClr>
                </a:outerShdw>
              </a:effectLst>
              <a:latin typeface="Cormorant Garamond"/>
            </a:endParaRP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954107"/>
          </a:xfrm>
          <a:prstGeom prst="rect">
            <a:avLst/>
          </a:prstGeom>
          <a:noFill/>
        </p:spPr>
        <p:txBody>
          <a:bodyPr wrap="square" rtlCol="0">
            <a:spAutoFit/>
          </a:bodyPr>
          <a:lstStyle/>
          <a:p>
            <a:pPr algn="l"/>
            <a:r>
              <a:rPr lang="en-US" sz="2800" b="1" i="0" dirty="0">
                <a:solidFill>
                  <a:srgbClr val="222222"/>
                </a:solidFill>
                <a:effectLst/>
                <a:latin typeface="Source Sans Pro" panose="020B0503030403020204" pitchFamily="34" charset="0"/>
              </a:rPr>
              <a:t>Step 3) 'Microsoft Server License Terms' </a:t>
            </a:r>
            <a:r>
              <a:rPr lang="en-US" sz="2800" b="0" i="0" dirty="0">
                <a:solidFill>
                  <a:srgbClr val="222222"/>
                </a:solidFill>
                <a:effectLst/>
                <a:latin typeface="Source Sans Pro" panose="020B0503030403020204" pitchFamily="34" charset="0"/>
              </a:rPr>
              <a:t>screen will appear. Read the License Terms and then click </a:t>
            </a:r>
            <a:r>
              <a:rPr lang="en-US" sz="2800" b="1" i="0" dirty="0">
                <a:solidFill>
                  <a:srgbClr val="222222"/>
                </a:solidFill>
                <a:effectLst/>
                <a:latin typeface="Source Sans Pro" panose="020B0503030403020204" pitchFamily="34" charset="0"/>
              </a:rPr>
              <a:t>'Accept.'</a:t>
            </a:r>
            <a:endParaRPr lang="en-US" sz="2000" b="1" i="0" dirty="0">
              <a:solidFill>
                <a:srgbClr val="373D3F"/>
              </a:solidFill>
              <a:effectLst>
                <a:outerShdw blurRad="38100" dist="38100" dir="2700000" algn="tl">
                  <a:srgbClr val="000000">
                    <a:alpha val="43137"/>
                  </a:srgbClr>
                </a:outerShdw>
              </a:effectLst>
              <a:latin typeface="Lora"/>
            </a:endParaRPr>
          </a:p>
        </p:txBody>
      </p:sp>
      <p:pic>
        <p:nvPicPr>
          <p:cNvPr id="4098" name="Picture 2">
            <a:extLst>
              <a:ext uri="{FF2B5EF4-FFF2-40B4-BE49-F238E27FC236}">
                <a16:creationId xmlns:a16="http://schemas.microsoft.com/office/drawing/2014/main" id="{C5F2D232-4D75-48CC-BA32-F9A77A55E7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916832"/>
            <a:ext cx="5288831" cy="3694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742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fontScale="90000"/>
          </a:bodyPr>
          <a:lstStyle/>
          <a:p>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endParaRPr lang="en-US" sz="4400" b="1" i="0" dirty="0">
              <a:solidFill>
                <a:srgbClr val="373D3F"/>
              </a:solidFill>
              <a:effectLst>
                <a:outerShdw blurRad="38100" dist="38100" dir="2700000" algn="tl">
                  <a:srgbClr val="000000">
                    <a:alpha val="43137"/>
                  </a:srgbClr>
                </a:outerShdw>
              </a:effectLst>
              <a:latin typeface="Cormorant Garamond"/>
            </a:endParaRP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1938992"/>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Step 4) </a:t>
            </a:r>
            <a:r>
              <a:rPr lang="en-US" sz="2400" b="0" i="0" dirty="0">
                <a:solidFill>
                  <a:srgbClr val="222222"/>
                </a:solidFill>
                <a:effectLst/>
                <a:latin typeface="Source Sans Pro" panose="020B0503030403020204" pitchFamily="34" charset="0"/>
              </a:rPr>
              <a:t>Below </a:t>
            </a:r>
            <a:r>
              <a:rPr lang="en-US" sz="2400" b="1" i="0" dirty="0">
                <a:solidFill>
                  <a:srgbClr val="222222"/>
                </a:solidFill>
                <a:effectLst/>
                <a:latin typeface="Source Sans Pro" panose="020B0503030403020204" pitchFamily="34" charset="0"/>
              </a:rPr>
              <a:t>'SQL server install location'</a:t>
            </a:r>
            <a:r>
              <a:rPr lang="en-US" sz="2400" b="0" i="0" dirty="0">
                <a:solidFill>
                  <a:srgbClr val="222222"/>
                </a:solidFill>
                <a:effectLst/>
                <a:latin typeface="Source Sans Pro" panose="020B0503030403020204" pitchFamily="34" charset="0"/>
              </a:rPr>
              <a:t> window will appear.</a:t>
            </a:r>
          </a:p>
          <a:p>
            <a:pPr algn="l">
              <a:buFont typeface="+mj-lt"/>
              <a:buAutoNum type="arabicPeriod"/>
            </a:pPr>
            <a:r>
              <a:rPr lang="en-US" sz="2400" b="0" i="0" dirty="0">
                <a:solidFill>
                  <a:srgbClr val="222222"/>
                </a:solidFill>
                <a:effectLst/>
                <a:latin typeface="Source Sans Pro" panose="020B0503030403020204" pitchFamily="34" charset="0"/>
              </a:rPr>
              <a:t>The Default location is </a:t>
            </a:r>
            <a:r>
              <a:rPr lang="en-US" sz="2400" b="1" i="0" dirty="0">
                <a:solidFill>
                  <a:srgbClr val="222222"/>
                </a:solidFill>
                <a:effectLst/>
                <a:latin typeface="Source Sans Pro" panose="020B0503030403020204" pitchFamily="34" charset="0"/>
              </a:rPr>
              <a:t>C:\Program Files\Microsoft SQL Server.</a:t>
            </a:r>
            <a:endParaRPr lang="en-US" sz="2400" b="0" i="0" dirty="0">
              <a:solidFill>
                <a:srgbClr val="222222"/>
              </a:solidFill>
              <a:effectLst/>
              <a:latin typeface="Source Sans Pro" panose="020B0503030403020204" pitchFamily="34" charset="0"/>
            </a:endParaRPr>
          </a:p>
          <a:p>
            <a:pPr algn="l">
              <a:buFont typeface="+mj-lt"/>
              <a:buAutoNum type="arabicPeriod"/>
            </a:pPr>
            <a:r>
              <a:rPr lang="en-US" sz="2400" b="0" i="0" dirty="0">
                <a:solidFill>
                  <a:srgbClr val="222222"/>
                </a:solidFill>
                <a:effectLst/>
                <a:latin typeface="Source Sans Pro" panose="020B0503030403020204" pitchFamily="34" charset="0"/>
              </a:rPr>
              <a:t>Optionally, we can</a:t>
            </a:r>
            <a:r>
              <a:rPr lang="en-US" sz="2400" b="1" i="0" dirty="0">
                <a:solidFill>
                  <a:srgbClr val="222222"/>
                </a:solidFill>
                <a:effectLst/>
                <a:latin typeface="Source Sans Pro" panose="020B0503030403020204" pitchFamily="34" charset="0"/>
              </a:rPr>
              <a:t> </a:t>
            </a:r>
            <a:r>
              <a:rPr lang="en-US" sz="2400" b="0" i="0" dirty="0">
                <a:solidFill>
                  <a:srgbClr val="222222"/>
                </a:solidFill>
                <a:effectLst/>
                <a:latin typeface="Source Sans Pro" panose="020B0503030403020204" pitchFamily="34" charset="0"/>
              </a:rPr>
              <a:t>also change the installation location by clicking on </a:t>
            </a:r>
            <a:r>
              <a:rPr lang="en-US" sz="2400" b="1" i="0" dirty="0">
                <a:solidFill>
                  <a:srgbClr val="222222"/>
                </a:solidFill>
                <a:effectLst/>
                <a:latin typeface="Source Sans Pro" panose="020B0503030403020204" pitchFamily="34" charset="0"/>
              </a:rPr>
              <a:t>Browse.</a:t>
            </a:r>
            <a:r>
              <a:rPr lang="en-US" sz="2400" b="0" i="0" dirty="0">
                <a:solidFill>
                  <a:srgbClr val="222222"/>
                </a:solidFill>
                <a:effectLst/>
                <a:latin typeface="Source Sans Pro" panose="020B0503030403020204" pitchFamily="34" charset="0"/>
              </a:rPr>
              <a:t>3. Once the location is selected, click </a:t>
            </a:r>
            <a:r>
              <a:rPr lang="en-US" sz="2400" b="1" i="0" dirty="0">
                <a:solidFill>
                  <a:srgbClr val="222222"/>
                </a:solidFill>
                <a:effectLst/>
                <a:latin typeface="Source Sans Pro" panose="020B0503030403020204" pitchFamily="34" charset="0"/>
              </a:rPr>
              <a:t>the 'Install'</a:t>
            </a:r>
            <a:r>
              <a:rPr lang="en-US" sz="2400" b="0" i="0" dirty="0">
                <a:solidFill>
                  <a:srgbClr val="222222"/>
                </a:solidFill>
                <a:effectLst/>
                <a:latin typeface="Source Sans Pro" panose="020B0503030403020204" pitchFamily="34" charset="0"/>
              </a:rPr>
              <a:t> button</a:t>
            </a:r>
            <a:r>
              <a:rPr lang="en-US" sz="2400" b="1" i="0" dirty="0">
                <a:solidFill>
                  <a:srgbClr val="222222"/>
                </a:solidFill>
                <a:effectLst/>
                <a:latin typeface="Source Sans Pro" panose="020B0503030403020204" pitchFamily="34" charset="0"/>
              </a:rPr>
              <a:t>.</a:t>
            </a:r>
            <a:endParaRPr lang="en-US" sz="2400" b="0" i="0" dirty="0">
              <a:solidFill>
                <a:srgbClr val="222222"/>
              </a:solidFill>
              <a:effectLst/>
              <a:latin typeface="Source Sans Pro" panose="020B0503030403020204" pitchFamily="34" charset="0"/>
            </a:endParaRPr>
          </a:p>
        </p:txBody>
      </p:sp>
      <p:pic>
        <p:nvPicPr>
          <p:cNvPr id="5122" name="Picture 2">
            <a:extLst>
              <a:ext uri="{FF2B5EF4-FFF2-40B4-BE49-F238E27FC236}">
                <a16:creationId xmlns:a16="http://schemas.microsoft.com/office/drawing/2014/main" id="{276FC360-408E-40F7-A07A-CC1BA2FBD6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2582261"/>
            <a:ext cx="4780012" cy="3078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5973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fontScale="90000"/>
          </a:bodyPr>
          <a:lstStyle/>
          <a:p>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endParaRPr lang="en-US" sz="4400" b="1" i="0" dirty="0">
              <a:solidFill>
                <a:srgbClr val="373D3F"/>
              </a:solidFill>
              <a:effectLst>
                <a:outerShdw blurRad="38100" dist="38100" dir="2700000" algn="tl">
                  <a:srgbClr val="000000">
                    <a:alpha val="43137"/>
                  </a:srgbClr>
                </a:outerShdw>
              </a:effectLst>
              <a:latin typeface="Cormorant Garamond"/>
            </a:endParaRPr>
          </a:p>
        </p:txBody>
      </p:sp>
      <p:sp>
        <p:nvSpPr>
          <p:cNvPr id="6" name="TextBox 5">
            <a:extLst>
              <a:ext uri="{FF2B5EF4-FFF2-40B4-BE49-F238E27FC236}">
                <a16:creationId xmlns:a16="http://schemas.microsoft.com/office/drawing/2014/main" id="{0E142DAB-625A-4FDE-A7F5-030981695BB9}"/>
              </a:ext>
            </a:extLst>
          </p:cNvPr>
          <p:cNvSpPr txBox="1"/>
          <p:nvPr/>
        </p:nvSpPr>
        <p:spPr>
          <a:xfrm>
            <a:off x="179512" y="1012954"/>
            <a:ext cx="8856984" cy="830997"/>
          </a:xfrm>
          <a:prstGeom prst="rect">
            <a:avLst/>
          </a:prstGeom>
          <a:noFill/>
        </p:spPr>
        <p:txBody>
          <a:bodyPr wrap="square" rtlCol="0">
            <a:spAutoFit/>
          </a:bodyPr>
          <a:lstStyle/>
          <a:p>
            <a:pPr algn="l"/>
            <a:r>
              <a:rPr lang="en-US" sz="2400" b="0" i="0" dirty="0">
                <a:solidFill>
                  <a:srgbClr val="222222"/>
                </a:solidFill>
                <a:effectLst/>
                <a:latin typeface="Source Sans Pro" panose="020B0503030403020204" pitchFamily="34" charset="0"/>
              </a:rPr>
              <a:t>Below </a:t>
            </a:r>
            <a:r>
              <a:rPr lang="en-US" sz="2400" b="1" i="0" dirty="0">
                <a:solidFill>
                  <a:srgbClr val="222222"/>
                </a:solidFill>
                <a:effectLst/>
                <a:latin typeface="Source Sans Pro" panose="020B0503030403020204" pitchFamily="34" charset="0"/>
              </a:rPr>
              <a:t>'Downloading install package'</a:t>
            </a:r>
            <a:r>
              <a:rPr lang="en-US" sz="2400" b="0" i="0" dirty="0">
                <a:solidFill>
                  <a:srgbClr val="222222"/>
                </a:solidFill>
                <a:effectLst/>
                <a:latin typeface="Source Sans Pro" panose="020B0503030403020204" pitchFamily="34" charset="0"/>
              </a:rPr>
              <a:t> progress screen will be displayed. Wait until the download is complete.</a:t>
            </a:r>
          </a:p>
        </p:txBody>
      </p:sp>
      <p:pic>
        <p:nvPicPr>
          <p:cNvPr id="6146" name="Picture 2">
            <a:extLst>
              <a:ext uri="{FF2B5EF4-FFF2-40B4-BE49-F238E27FC236}">
                <a16:creationId xmlns:a16="http://schemas.microsoft.com/office/drawing/2014/main" id="{E9F0944B-E8F1-43A3-AAA2-E48DD3D0C6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4937" y="1875761"/>
            <a:ext cx="6334125" cy="19145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2EB4FA6-033A-4CA8-9F61-7B18501BB2E6}"/>
              </a:ext>
            </a:extLst>
          </p:cNvPr>
          <p:cNvSpPr txBox="1"/>
          <p:nvPr/>
        </p:nvSpPr>
        <p:spPr>
          <a:xfrm>
            <a:off x="251519" y="4005064"/>
            <a:ext cx="8640960" cy="830997"/>
          </a:xfrm>
          <a:prstGeom prst="rect">
            <a:avLst/>
          </a:prstGeom>
          <a:noFill/>
        </p:spPr>
        <p:txBody>
          <a:bodyPr wrap="square">
            <a:spAutoFit/>
          </a:bodyPr>
          <a:lstStyle/>
          <a:p>
            <a:r>
              <a:rPr lang="en-US" sz="2400" dirty="0">
                <a:solidFill>
                  <a:srgbClr val="222222"/>
                </a:solidFill>
                <a:latin typeface="Source Sans Pro" panose="020B0503030403020204" pitchFamily="34" charset="0"/>
              </a:rPr>
              <a:t>Once, the download is complete; the system will initiate installing developer edition</a:t>
            </a:r>
            <a:r>
              <a:rPr lang="en-US" b="0" i="0" dirty="0">
                <a:solidFill>
                  <a:srgbClr val="222222"/>
                </a:solidFill>
                <a:effectLst/>
                <a:latin typeface="Source Sans Pro" panose="020B0503030403020204" pitchFamily="34" charset="0"/>
              </a:rPr>
              <a:t>.</a:t>
            </a:r>
            <a:endParaRPr lang="en-GB" dirty="0"/>
          </a:p>
        </p:txBody>
      </p:sp>
    </p:spTree>
    <p:extLst>
      <p:ext uri="{BB962C8B-B14F-4D97-AF65-F5344CB8AC3E}">
        <p14:creationId xmlns:p14="http://schemas.microsoft.com/office/powerpoint/2010/main" val="912031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fontScale="90000"/>
          </a:bodyPr>
          <a:lstStyle/>
          <a:p>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endParaRPr lang="en-US" sz="4400" b="1" i="0" dirty="0">
              <a:solidFill>
                <a:srgbClr val="373D3F"/>
              </a:solidFill>
              <a:effectLst>
                <a:outerShdw blurRad="38100" dist="38100" dir="2700000" algn="tl">
                  <a:srgbClr val="000000">
                    <a:alpha val="43137"/>
                  </a:srgbClr>
                </a:outerShdw>
              </a:effectLst>
              <a:latin typeface="Cormorant Garamond"/>
            </a:endParaRPr>
          </a:p>
        </p:txBody>
      </p:sp>
      <p:sp>
        <p:nvSpPr>
          <p:cNvPr id="6" name="TextBox 5">
            <a:extLst>
              <a:ext uri="{FF2B5EF4-FFF2-40B4-BE49-F238E27FC236}">
                <a16:creationId xmlns:a16="http://schemas.microsoft.com/office/drawing/2014/main" id="{0E142DAB-625A-4FDE-A7F5-030981695BB9}"/>
              </a:ext>
            </a:extLst>
          </p:cNvPr>
          <p:cNvSpPr txBox="1"/>
          <p:nvPr/>
        </p:nvSpPr>
        <p:spPr>
          <a:xfrm>
            <a:off x="539552" y="3176729"/>
            <a:ext cx="8856984" cy="461665"/>
          </a:xfrm>
          <a:prstGeom prst="rect">
            <a:avLst/>
          </a:prstGeom>
          <a:noFill/>
        </p:spPr>
        <p:txBody>
          <a:bodyPr wrap="square" rtlCol="0">
            <a:spAutoFit/>
          </a:bodyPr>
          <a:lstStyle/>
          <a:p>
            <a:pPr algn="l"/>
            <a:r>
              <a:rPr lang="en-US" sz="2400" b="0" i="0" dirty="0">
                <a:solidFill>
                  <a:srgbClr val="222222"/>
                </a:solidFill>
                <a:effectLst/>
                <a:latin typeface="Source Sans Pro" panose="020B0503030403020204" pitchFamily="34" charset="0"/>
              </a:rPr>
              <a:t>Below screen show </a:t>
            </a:r>
            <a:r>
              <a:rPr lang="en-US" sz="2400" b="1" i="0" dirty="0">
                <a:solidFill>
                  <a:srgbClr val="222222"/>
                </a:solidFill>
                <a:effectLst/>
                <a:latin typeface="Source Sans Pro" panose="020B0503030403020204" pitchFamily="34" charset="0"/>
              </a:rPr>
              <a:t>installation progress.</a:t>
            </a:r>
            <a:endParaRPr lang="en-US" sz="2400" b="0" i="0" dirty="0">
              <a:solidFill>
                <a:srgbClr val="222222"/>
              </a:solidFill>
              <a:effectLst/>
              <a:latin typeface="Source Sans Pro" panose="020B0503030403020204" pitchFamily="34" charset="0"/>
            </a:endParaRPr>
          </a:p>
        </p:txBody>
      </p:sp>
      <p:pic>
        <p:nvPicPr>
          <p:cNvPr id="7170" name="Picture 2">
            <a:extLst>
              <a:ext uri="{FF2B5EF4-FFF2-40B4-BE49-F238E27FC236}">
                <a16:creationId xmlns:a16="http://schemas.microsoft.com/office/drawing/2014/main" id="{027DE1A7-9A14-41A3-83FE-C78926DFC0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3" y="836712"/>
            <a:ext cx="5400600" cy="230425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a:extLst>
              <a:ext uri="{FF2B5EF4-FFF2-40B4-BE49-F238E27FC236}">
                <a16:creationId xmlns:a16="http://schemas.microsoft.com/office/drawing/2014/main" id="{6DE5BEAF-53F9-49D6-9005-4419866229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3560248"/>
            <a:ext cx="5544617" cy="210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615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fontScale="90000"/>
          </a:bodyPr>
          <a:lstStyle/>
          <a:p>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endParaRPr lang="en-US" sz="4400" b="1" i="0" dirty="0">
              <a:solidFill>
                <a:srgbClr val="373D3F"/>
              </a:solidFill>
              <a:effectLst>
                <a:outerShdw blurRad="38100" dist="38100" dir="2700000" algn="tl">
                  <a:srgbClr val="000000">
                    <a:alpha val="43137"/>
                  </a:srgbClr>
                </a:outerShdw>
              </a:effectLst>
              <a:latin typeface="Cormorant Garamond"/>
            </a:endParaRP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980728"/>
            <a:ext cx="8856984" cy="830997"/>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Step 5)</a:t>
            </a:r>
            <a:r>
              <a:rPr lang="en-US" sz="2400" b="0" i="0" dirty="0">
                <a:solidFill>
                  <a:srgbClr val="222222"/>
                </a:solidFill>
                <a:effectLst/>
                <a:latin typeface="Source Sans Pro" panose="020B0503030403020204" pitchFamily="34" charset="0"/>
              </a:rPr>
              <a:t> Once installation is completed successfully, below screen will appear.</a:t>
            </a:r>
          </a:p>
        </p:txBody>
      </p:sp>
      <p:pic>
        <p:nvPicPr>
          <p:cNvPr id="8194" name="Picture 2">
            <a:extLst>
              <a:ext uri="{FF2B5EF4-FFF2-40B4-BE49-F238E27FC236}">
                <a16:creationId xmlns:a16="http://schemas.microsoft.com/office/drawing/2014/main" id="{D12FBD27-49D1-4CB2-98D6-D008DEB430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497092"/>
            <a:ext cx="4543581" cy="3569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175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fontScale="90000"/>
          </a:bodyPr>
          <a:lstStyle/>
          <a:p>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endParaRPr lang="en-US" sz="4400" b="1" i="0" dirty="0">
              <a:solidFill>
                <a:srgbClr val="373D3F"/>
              </a:solidFill>
              <a:effectLst>
                <a:outerShdw blurRad="38100" dist="38100" dir="2700000" algn="tl">
                  <a:srgbClr val="000000">
                    <a:alpha val="43137"/>
                  </a:srgbClr>
                </a:outerShdw>
              </a:effectLst>
              <a:latin typeface="Cormorant Garamond"/>
            </a:endParaRPr>
          </a:p>
        </p:txBody>
      </p:sp>
      <p:sp>
        <p:nvSpPr>
          <p:cNvPr id="6" name="TextBox 5">
            <a:extLst>
              <a:ext uri="{FF2B5EF4-FFF2-40B4-BE49-F238E27FC236}">
                <a16:creationId xmlns:a16="http://schemas.microsoft.com/office/drawing/2014/main" id="{0E142DAB-625A-4FDE-A7F5-030981695BB9}"/>
              </a:ext>
            </a:extLst>
          </p:cNvPr>
          <p:cNvSpPr txBox="1"/>
          <p:nvPr/>
        </p:nvSpPr>
        <p:spPr>
          <a:xfrm>
            <a:off x="143508" y="980728"/>
            <a:ext cx="8856984" cy="3416320"/>
          </a:xfrm>
          <a:prstGeom prst="rect">
            <a:avLst/>
          </a:prstGeom>
          <a:noFill/>
        </p:spPr>
        <p:txBody>
          <a:bodyPr wrap="square" rtlCol="0">
            <a:spAutoFit/>
          </a:bodyPr>
          <a:lstStyle/>
          <a:p>
            <a:r>
              <a:rPr lang="en-US" sz="2400" dirty="0">
                <a:effectLst/>
              </a:rPr>
              <a:t>This setup is </a:t>
            </a:r>
            <a:r>
              <a:rPr lang="en-US" sz="2400" b="1" dirty="0">
                <a:effectLst/>
              </a:rPr>
              <a:t>self-sufficient for proceeding further</a:t>
            </a:r>
            <a:r>
              <a:rPr lang="en-US" sz="2400" dirty="0">
                <a:effectLst/>
              </a:rPr>
              <a:t> with learning SQL server, and we can 'Close' this window.</a:t>
            </a:r>
          </a:p>
          <a:p>
            <a:endParaRPr lang="en-US" sz="2400" dirty="0">
              <a:effectLst/>
            </a:endParaRPr>
          </a:p>
          <a:p>
            <a:r>
              <a:rPr lang="en-US" sz="2400" dirty="0">
                <a:effectLst/>
              </a:rPr>
              <a:t>However, below is a summary of the label and button:</a:t>
            </a:r>
          </a:p>
          <a:p>
            <a:pPr>
              <a:buFont typeface="+mj-lt"/>
              <a:buAutoNum type="arabicPeriod"/>
            </a:pPr>
            <a:r>
              <a:rPr lang="en-US" sz="2400" b="1" i="0" dirty="0">
                <a:solidFill>
                  <a:srgbClr val="222222"/>
                </a:solidFill>
                <a:effectLst/>
                <a:latin typeface="Source Sans Pro" panose="020B0503030403020204" pitchFamily="34" charset="0"/>
              </a:rPr>
              <a:t>Instance name:</a:t>
            </a:r>
            <a:r>
              <a:rPr lang="en-US" sz="2400" b="0" i="0" dirty="0">
                <a:solidFill>
                  <a:srgbClr val="222222"/>
                </a:solidFill>
                <a:effectLst/>
                <a:latin typeface="Source Sans Pro" panose="020B0503030403020204" pitchFamily="34" charset="0"/>
              </a:rPr>
              <a:t> This is by default labeled as MSSQLSERVER.</a:t>
            </a:r>
          </a:p>
          <a:p>
            <a:pPr>
              <a:buFont typeface="+mj-lt"/>
              <a:buAutoNum type="arabicPeriod"/>
            </a:pPr>
            <a:r>
              <a:rPr lang="en-US" sz="2400" b="1" i="0" dirty="0">
                <a:solidFill>
                  <a:srgbClr val="222222"/>
                </a:solidFill>
                <a:effectLst/>
                <a:latin typeface="Source Sans Pro" panose="020B0503030403020204" pitchFamily="34" charset="0"/>
              </a:rPr>
              <a:t>Connect now:</a:t>
            </a:r>
            <a:r>
              <a:rPr lang="en-US" sz="2400" b="0" i="0" dirty="0">
                <a:solidFill>
                  <a:srgbClr val="222222"/>
                </a:solidFill>
                <a:effectLst/>
                <a:latin typeface="Source Sans Pro" panose="020B0503030403020204" pitchFamily="34" charset="0"/>
              </a:rPr>
              <a:t> This will open a separate command line window for connection testing of what we have just </a:t>
            </a:r>
            <a:r>
              <a:rPr lang="en-US" sz="2400" b="0" i="0" dirty="0" err="1">
                <a:solidFill>
                  <a:srgbClr val="222222"/>
                </a:solidFill>
                <a:effectLst/>
                <a:latin typeface="Source Sans Pro" panose="020B0503030403020204" pitchFamily="34" charset="0"/>
              </a:rPr>
              <a:t>installed.The</a:t>
            </a:r>
            <a:r>
              <a:rPr lang="en-US" sz="2400" b="0" i="0" dirty="0">
                <a:solidFill>
                  <a:srgbClr val="222222"/>
                </a:solidFill>
                <a:effectLst/>
                <a:latin typeface="Source Sans Pro" panose="020B0503030403020204" pitchFamily="34" charset="0"/>
              </a:rPr>
              <a:t> system will run by default </a:t>
            </a:r>
            <a:r>
              <a:rPr lang="en-US" sz="2400" b="1" i="0" dirty="0">
                <a:solidFill>
                  <a:srgbClr val="222222"/>
                </a:solidFill>
                <a:effectLst/>
                <a:latin typeface="Source Sans Pro" panose="020B0503030403020204" pitchFamily="34" charset="0"/>
              </a:rPr>
              <a:t>'select @@Version' </a:t>
            </a:r>
            <a:r>
              <a:rPr lang="en-US" sz="2400" b="0" i="0" dirty="0">
                <a:solidFill>
                  <a:srgbClr val="222222"/>
                </a:solidFill>
                <a:effectLst/>
                <a:latin typeface="Source Sans Pro" panose="020B0503030403020204" pitchFamily="34" charset="0"/>
              </a:rPr>
              <a:t>statement to confirm that we can connect to new MSSQLSERVER instance successfully.</a:t>
            </a:r>
          </a:p>
        </p:txBody>
      </p:sp>
    </p:spTree>
    <p:extLst>
      <p:ext uri="{BB962C8B-B14F-4D97-AF65-F5344CB8AC3E}">
        <p14:creationId xmlns:p14="http://schemas.microsoft.com/office/powerpoint/2010/main" val="1288656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fontScale="90000"/>
          </a:bodyPr>
          <a:lstStyle/>
          <a:p>
            <a:r>
              <a:rPr lang="en-US" b="1" i="0" dirty="0">
                <a:solidFill>
                  <a:srgbClr val="222222"/>
                </a:solidFill>
                <a:effectLst>
                  <a:outerShdw blurRad="38100" dist="38100" dir="2700000" algn="tl">
                    <a:srgbClr val="000000">
                      <a:alpha val="43137"/>
                    </a:srgbClr>
                  </a:outerShdw>
                </a:effectLst>
                <a:latin typeface="Source Sans Pro" panose="020B0503030403020204" pitchFamily="34" charset="0"/>
              </a:rPr>
              <a:t>How to download SQL Server Setup</a:t>
            </a:r>
            <a:endParaRPr lang="en-US" sz="4400" b="1" i="0" dirty="0">
              <a:solidFill>
                <a:srgbClr val="373D3F"/>
              </a:solidFill>
              <a:effectLst>
                <a:outerShdw blurRad="38100" dist="38100" dir="2700000" algn="tl">
                  <a:srgbClr val="000000">
                    <a:alpha val="43137"/>
                  </a:srgbClr>
                </a:outerShdw>
              </a:effectLst>
              <a:latin typeface="Cormorant Garamond"/>
            </a:endParaRPr>
          </a:p>
        </p:txBody>
      </p:sp>
      <p:pic>
        <p:nvPicPr>
          <p:cNvPr id="9218" name="Picture 2">
            <a:extLst>
              <a:ext uri="{FF2B5EF4-FFF2-40B4-BE49-F238E27FC236}">
                <a16:creationId xmlns:a16="http://schemas.microsoft.com/office/drawing/2014/main" id="{B1AE2C0A-8C87-478D-8E07-C3D5C4012A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764704"/>
            <a:ext cx="7272808" cy="4793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136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pPr algn="l"/>
            <a:r>
              <a:rPr lang="en-GB" b="1" i="0" dirty="0">
                <a:solidFill>
                  <a:srgbClr val="222222"/>
                </a:solidFill>
                <a:effectLst/>
                <a:latin typeface="Source Sans Pro" panose="020B0503030403020204" pitchFamily="34" charset="0"/>
              </a:rPr>
              <a:t>SQL Server Management Studio</a:t>
            </a:r>
          </a:p>
        </p:txBody>
      </p:sp>
      <p:sp>
        <p:nvSpPr>
          <p:cNvPr id="3" name="TextBox 2">
            <a:extLst>
              <a:ext uri="{FF2B5EF4-FFF2-40B4-BE49-F238E27FC236}">
                <a16:creationId xmlns:a16="http://schemas.microsoft.com/office/drawing/2014/main" id="{17F17C7E-3C51-4A27-883F-EA49F5F9C8B7}"/>
              </a:ext>
            </a:extLst>
          </p:cNvPr>
          <p:cNvSpPr txBox="1"/>
          <p:nvPr/>
        </p:nvSpPr>
        <p:spPr>
          <a:xfrm>
            <a:off x="323528" y="1124744"/>
            <a:ext cx="8496944" cy="3385542"/>
          </a:xfrm>
          <a:prstGeom prst="rect">
            <a:avLst/>
          </a:prstGeom>
          <a:noFill/>
        </p:spPr>
        <p:txBody>
          <a:bodyPr wrap="square" rtlCol="0">
            <a:spAutoFit/>
          </a:bodyPr>
          <a:lstStyle/>
          <a:p>
            <a:pPr algn="l"/>
            <a:r>
              <a:rPr lang="en-US" sz="2800" b="1" i="0" dirty="0">
                <a:solidFill>
                  <a:srgbClr val="222222"/>
                </a:solidFill>
                <a:effectLst/>
                <a:latin typeface="Source Sans Pro" panose="020B0503030403020204" pitchFamily="34" charset="0"/>
              </a:rPr>
              <a:t>What is Server Management Studio?</a:t>
            </a:r>
          </a:p>
          <a:p>
            <a:pPr algn="l"/>
            <a:r>
              <a:rPr lang="en-US" sz="2800" b="1" i="0" dirty="0">
                <a:solidFill>
                  <a:srgbClr val="222222"/>
                </a:solidFill>
                <a:effectLst/>
                <a:latin typeface="Source Sans Pro" panose="020B0503030403020204" pitchFamily="34" charset="0"/>
              </a:rPr>
              <a:t>SQL Server Management Studio (SSMS) </a:t>
            </a:r>
            <a:r>
              <a:rPr lang="en-US" sz="2800" b="0" i="0" dirty="0">
                <a:solidFill>
                  <a:srgbClr val="222222"/>
                </a:solidFill>
                <a:effectLst/>
                <a:latin typeface="Source Sans Pro" panose="020B0503030403020204" pitchFamily="34" charset="0"/>
              </a:rPr>
              <a:t>is an IDE that provides a graphical interface for connecting and working with MS SQL server. It was launched with Microsoft SQL Server 2005 and is used for configuring, managing, and administering all components within Microsoft SQL Server.</a:t>
            </a:r>
          </a:p>
          <a:p>
            <a:endParaRPr lang="en-GB" dirty="0"/>
          </a:p>
        </p:txBody>
      </p:sp>
    </p:spTree>
    <p:extLst>
      <p:ext uri="{BB962C8B-B14F-4D97-AF65-F5344CB8AC3E}">
        <p14:creationId xmlns:p14="http://schemas.microsoft.com/office/powerpoint/2010/main" val="39371452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pPr algn="l"/>
            <a:r>
              <a:rPr lang="en-GB" b="1" i="0" dirty="0">
                <a:solidFill>
                  <a:srgbClr val="222222"/>
                </a:solidFill>
                <a:effectLst/>
                <a:latin typeface="Source Sans Pro" panose="020B0503030403020204" pitchFamily="34" charset="0"/>
              </a:rPr>
              <a:t>SQL Server Management Studio</a:t>
            </a:r>
          </a:p>
        </p:txBody>
      </p:sp>
      <p:sp>
        <p:nvSpPr>
          <p:cNvPr id="3" name="TextBox 2">
            <a:extLst>
              <a:ext uri="{FF2B5EF4-FFF2-40B4-BE49-F238E27FC236}">
                <a16:creationId xmlns:a16="http://schemas.microsoft.com/office/drawing/2014/main" id="{17F17C7E-3C51-4A27-883F-EA49F5F9C8B7}"/>
              </a:ext>
            </a:extLst>
          </p:cNvPr>
          <p:cNvSpPr txBox="1"/>
          <p:nvPr/>
        </p:nvSpPr>
        <p:spPr>
          <a:xfrm>
            <a:off x="323528" y="1124744"/>
            <a:ext cx="8496944" cy="3385542"/>
          </a:xfrm>
          <a:prstGeom prst="rect">
            <a:avLst/>
          </a:prstGeom>
          <a:noFill/>
        </p:spPr>
        <p:txBody>
          <a:bodyPr wrap="square" rtlCol="0">
            <a:spAutoFit/>
          </a:bodyPr>
          <a:lstStyle/>
          <a:p>
            <a:pPr algn="l"/>
            <a:r>
              <a:rPr lang="en-US" sz="2800" b="1" i="0" dirty="0">
                <a:solidFill>
                  <a:srgbClr val="222222"/>
                </a:solidFill>
                <a:effectLst/>
                <a:latin typeface="Source Sans Pro" panose="020B0503030403020204" pitchFamily="34" charset="0"/>
              </a:rPr>
              <a:t>How to Download and Install SQL Server Management Studio</a:t>
            </a:r>
          </a:p>
          <a:p>
            <a:pPr algn="l"/>
            <a:r>
              <a:rPr lang="en-US" sz="2800" b="0" i="0" dirty="0">
                <a:solidFill>
                  <a:srgbClr val="222222"/>
                </a:solidFill>
                <a:effectLst/>
                <a:latin typeface="Source Sans Pro" panose="020B0503030403020204" pitchFamily="34" charset="0"/>
              </a:rPr>
              <a:t>Following are the steps on how to download and install Microsoft SQL Server Management Studio (SSMS):</a:t>
            </a:r>
          </a:p>
          <a:p>
            <a:pPr algn="l"/>
            <a:r>
              <a:rPr lang="en-US" sz="2800" b="1" i="0" dirty="0">
                <a:solidFill>
                  <a:srgbClr val="222222"/>
                </a:solidFill>
                <a:effectLst/>
                <a:latin typeface="Source Sans Pro" panose="020B0503030403020204" pitchFamily="34" charset="0"/>
              </a:rPr>
              <a:t>Step 1) </a:t>
            </a:r>
            <a:r>
              <a:rPr lang="en-US" sz="2800" b="0" i="0" dirty="0">
                <a:solidFill>
                  <a:srgbClr val="222222"/>
                </a:solidFill>
                <a:effectLst/>
                <a:latin typeface="Source Sans Pro" panose="020B0503030403020204" pitchFamily="34" charset="0"/>
              </a:rPr>
              <a:t>Go to this </a:t>
            </a:r>
            <a:r>
              <a:rPr lang="en-US" sz="2800" b="0" i="0" u="none" strike="noStrike" dirty="0">
                <a:solidFill>
                  <a:srgbClr val="04B8E6"/>
                </a:solidFill>
                <a:effectLst/>
                <a:latin typeface="Source Sans Pro" panose="020B0503030403020204" pitchFamily="34" charset="0"/>
                <a:hlinkClick r:id="rId2"/>
              </a:rPr>
              <a:t>link</a:t>
            </a:r>
            <a:r>
              <a:rPr lang="en-US" sz="2800" b="0" i="0" dirty="0">
                <a:solidFill>
                  <a:srgbClr val="222222"/>
                </a:solidFill>
                <a:effectLst/>
                <a:latin typeface="Source Sans Pro" panose="020B0503030403020204" pitchFamily="34" charset="0"/>
              </a:rPr>
              <a:t> and click on </a:t>
            </a:r>
            <a:r>
              <a:rPr lang="en-US" sz="2800" b="0" i="0" u="none" strike="noStrike" dirty="0">
                <a:solidFill>
                  <a:srgbClr val="04B8E6"/>
                </a:solidFill>
                <a:effectLst/>
                <a:latin typeface="Source Sans Pro" panose="020B0503030403020204" pitchFamily="34" charset="0"/>
                <a:hlinkClick r:id="rId3"/>
              </a:rPr>
              <a:t>Download SQL Server Management Studio 18.0 (preview 6) </a:t>
            </a:r>
            <a:r>
              <a:rPr lang="en-US" sz="2800" b="0" i="0" dirty="0">
                <a:solidFill>
                  <a:srgbClr val="222222"/>
                </a:solidFill>
                <a:effectLst/>
                <a:latin typeface="Source Sans Pro" panose="020B0503030403020204" pitchFamily="34" charset="0"/>
              </a:rPr>
              <a:t>for SSMS Download</a:t>
            </a:r>
          </a:p>
          <a:p>
            <a:endParaRPr lang="en-GB" dirty="0"/>
          </a:p>
        </p:txBody>
      </p:sp>
    </p:spTree>
    <p:extLst>
      <p:ext uri="{BB962C8B-B14F-4D97-AF65-F5344CB8AC3E}">
        <p14:creationId xmlns:p14="http://schemas.microsoft.com/office/powerpoint/2010/main" val="750076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pPr algn="l"/>
            <a:r>
              <a:rPr lang="en-GB" b="1" i="0" dirty="0">
                <a:solidFill>
                  <a:srgbClr val="222222"/>
                </a:solidFill>
                <a:effectLst/>
                <a:latin typeface="Source Sans Pro" panose="020B0503030403020204" pitchFamily="34" charset="0"/>
              </a:rPr>
              <a:t>SQL Server Management Studio</a:t>
            </a:r>
          </a:p>
        </p:txBody>
      </p:sp>
      <p:pic>
        <p:nvPicPr>
          <p:cNvPr id="10242" name="Picture 2">
            <a:extLst>
              <a:ext uri="{FF2B5EF4-FFF2-40B4-BE49-F238E27FC236}">
                <a16:creationId xmlns:a16="http://schemas.microsoft.com/office/drawing/2014/main" id="{F78CA027-2677-48B8-9EA1-E34E21C808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4013" y="980727"/>
            <a:ext cx="5540275" cy="4680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5888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pPr algn="l"/>
            <a:r>
              <a:rPr lang="en-GB" b="1" i="0" dirty="0">
                <a:solidFill>
                  <a:srgbClr val="222222"/>
                </a:solidFill>
                <a:effectLst/>
                <a:latin typeface="Source Sans Pro" panose="020B0503030403020204" pitchFamily="34" charset="0"/>
              </a:rPr>
              <a:t>SQL Server Management Studio</a:t>
            </a:r>
          </a:p>
        </p:txBody>
      </p:sp>
      <p:sp>
        <p:nvSpPr>
          <p:cNvPr id="3" name="TextBox 2">
            <a:extLst>
              <a:ext uri="{FF2B5EF4-FFF2-40B4-BE49-F238E27FC236}">
                <a16:creationId xmlns:a16="http://schemas.microsoft.com/office/drawing/2014/main" id="{FEAE982A-2A49-4F17-B3C9-6C1BEC21A911}"/>
              </a:ext>
            </a:extLst>
          </p:cNvPr>
          <p:cNvSpPr txBox="1"/>
          <p:nvPr/>
        </p:nvSpPr>
        <p:spPr>
          <a:xfrm>
            <a:off x="333872" y="980728"/>
            <a:ext cx="8352928" cy="1477328"/>
          </a:xfrm>
          <a:prstGeom prst="rect">
            <a:avLst/>
          </a:prstGeom>
          <a:noFill/>
        </p:spPr>
        <p:txBody>
          <a:bodyPr wrap="square" rtlCol="0">
            <a:spAutoFit/>
          </a:bodyPr>
          <a:lstStyle/>
          <a:p>
            <a:pPr algn="l"/>
            <a:r>
              <a:rPr lang="en-US" b="1" i="0" dirty="0">
                <a:solidFill>
                  <a:srgbClr val="222222"/>
                </a:solidFill>
                <a:effectLst/>
                <a:latin typeface="Source Sans Pro" panose="020B0503030403020204" pitchFamily="34" charset="0"/>
              </a:rPr>
              <a:t>Step 2) </a:t>
            </a:r>
            <a:r>
              <a:rPr lang="en-US" b="0" i="0" dirty="0">
                <a:solidFill>
                  <a:srgbClr val="222222"/>
                </a:solidFill>
                <a:effectLst/>
                <a:latin typeface="Source Sans Pro" panose="020B0503030403020204" pitchFamily="34" charset="0"/>
              </a:rPr>
              <a:t>Once downloaded we will get a .exe file named as "</a:t>
            </a:r>
            <a:r>
              <a:rPr lang="en-US" b="1" i="0" dirty="0">
                <a:solidFill>
                  <a:srgbClr val="222222"/>
                </a:solidFill>
                <a:effectLst/>
                <a:latin typeface="Source Sans Pro" panose="020B0503030403020204" pitchFamily="34" charset="0"/>
              </a:rPr>
              <a:t>SSMS-Setup-ENU.exe</a:t>
            </a:r>
            <a:r>
              <a:rPr lang="en-US" b="0" i="0" dirty="0">
                <a:solidFill>
                  <a:srgbClr val="222222"/>
                </a:solidFill>
                <a:effectLst/>
                <a:latin typeface="Source Sans Pro" panose="020B0503030403020204" pitchFamily="34" charset="0"/>
              </a:rPr>
              <a:t>." Double click on it</a:t>
            </a:r>
          </a:p>
          <a:p>
            <a:pPr algn="l"/>
            <a:r>
              <a:rPr lang="en-US" b="1" i="0" dirty="0">
                <a:solidFill>
                  <a:srgbClr val="222222"/>
                </a:solidFill>
                <a:effectLst/>
                <a:latin typeface="Source Sans Pro" panose="020B0503030403020204" pitchFamily="34" charset="0"/>
              </a:rPr>
              <a:t>Step 3)</a:t>
            </a:r>
            <a:r>
              <a:rPr lang="en-US" b="0" i="0" dirty="0">
                <a:solidFill>
                  <a:srgbClr val="222222"/>
                </a:solidFill>
                <a:effectLst/>
                <a:latin typeface="Source Sans Pro" panose="020B0503030403020204" pitchFamily="34" charset="0"/>
              </a:rPr>
              <a:t> Below window will appear. Click on </a:t>
            </a:r>
            <a:r>
              <a:rPr lang="en-US" b="1" i="0" dirty="0">
                <a:solidFill>
                  <a:srgbClr val="222222"/>
                </a:solidFill>
                <a:effectLst/>
                <a:latin typeface="Source Sans Pro" panose="020B0503030403020204" pitchFamily="34" charset="0"/>
              </a:rPr>
              <a:t>'Install'</a:t>
            </a:r>
            <a:r>
              <a:rPr lang="en-US" b="0" i="0" dirty="0">
                <a:solidFill>
                  <a:srgbClr val="222222"/>
                </a:solidFill>
                <a:effectLst/>
                <a:latin typeface="Source Sans Pro" panose="020B0503030403020204" pitchFamily="34" charset="0"/>
              </a:rPr>
              <a:t> button to install SQL Server Management Studio (SSMS) on your system</a:t>
            </a:r>
          </a:p>
          <a:p>
            <a:endParaRPr lang="en-GB" dirty="0"/>
          </a:p>
        </p:txBody>
      </p:sp>
      <p:pic>
        <p:nvPicPr>
          <p:cNvPr id="11266" name="Picture 2">
            <a:extLst>
              <a:ext uri="{FF2B5EF4-FFF2-40B4-BE49-F238E27FC236}">
                <a16:creationId xmlns:a16="http://schemas.microsoft.com/office/drawing/2014/main" id="{02A472B0-A11C-40B9-B963-3C82D3DCAC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7223" y="2204864"/>
            <a:ext cx="4086225" cy="3209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03562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pPr algn="l"/>
            <a:r>
              <a:rPr lang="en-GB" b="1" i="0" dirty="0">
                <a:solidFill>
                  <a:srgbClr val="222222"/>
                </a:solidFill>
                <a:effectLst/>
                <a:latin typeface="Source Sans Pro" panose="020B0503030403020204" pitchFamily="34" charset="0"/>
              </a:rPr>
              <a:t>SQL Server Management Studio</a:t>
            </a:r>
          </a:p>
        </p:txBody>
      </p:sp>
      <p:sp>
        <p:nvSpPr>
          <p:cNvPr id="3" name="TextBox 2">
            <a:extLst>
              <a:ext uri="{FF2B5EF4-FFF2-40B4-BE49-F238E27FC236}">
                <a16:creationId xmlns:a16="http://schemas.microsoft.com/office/drawing/2014/main" id="{FEAE982A-2A49-4F17-B3C9-6C1BEC21A911}"/>
              </a:ext>
            </a:extLst>
          </p:cNvPr>
          <p:cNvSpPr txBox="1"/>
          <p:nvPr/>
        </p:nvSpPr>
        <p:spPr>
          <a:xfrm>
            <a:off x="323528" y="775407"/>
            <a:ext cx="8630616" cy="646331"/>
          </a:xfrm>
          <a:prstGeom prst="rect">
            <a:avLst/>
          </a:prstGeom>
          <a:noFill/>
        </p:spPr>
        <p:txBody>
          <a:bodyPr wrap="square" rtlCol="0">
            <a:spAutoFit/>
          </a:bodyPr>
          <a:lstStyle/>
          <a:p>
            <a:pPr algn="l"/>
            <a:r>
              <a:rPr lang="en-US" b="1" i="0" dirty="0">
                <a:solidFill>
                  <a:srgbClr val="222222"/>
                </a:solidFill>
                <a:effectLst/>
                <a:latin typeface="Source Sans Pro" panose="020B0503030403020204" pitchFamily="34" charset="0"/>
              </a:rPr>
              <a:t>Step 4) </a:t>
            </a:r>
            <a:r>
              <a:rPr lang="en-US" b="0" i="0" dirty="0">
                <a:solidFill>
                  <a:srgbClr val="222222"/>
                </a:solidFill>
                <a:effectLst/>
                <a:latin typeface="Source Sans Pro" panose="020B0503030403020204" pitchFamily="34" charset="0"/>
              </a:rPr>
              <a:t>Installation will begin. Below screen will show </a:t>
            </a:r>
            <a:r>
              <a:rPr lang="en-US" b="1" i="0" dirty="0">
                <a:solidFill>
                  <a:srgbClr val="222222"/>
                </a:solidFill>
                <a:effectLst/>
                <a:latin typeface="Source Sans Pro" panose="020B0503030403020204" pitchFamily="34" charset="0"/>
              </a:rPr>
              <a:t>Packages progress</a:t>
            </a:r>
            <a:r>
              <a:rPr lang="en-US" b="0" i="0" dirty="0">
                <a:solidFill>
                  <a:srgbClr val="222222"/>
                </a:solidFill>
                <a:effectLst/>
                <a:latin typeface="Source Sans Pro" panose="020B0503030403020204" pitchFamily="34" charset="0"/>
              </a:rPr>
              <a:t> and </a:t>
            </a:r>
            <a:r>
              <a:rPr lang="en-US" b="1" i="0" dirty="0">
                <a:solidFill>
                  <a:srgbClr val="222222"/>
                </a:solidFill>
                <a:effectLst/>
                <a:latin typeface="Source Sans Pro" panose="020B0503030403020204" pitchFamily="34" charset="0"/>
              </a:rPr>
              <a:t>Overall Progress</a:t>
            </a:r>
            <a:r>
              <a:rPr lang="en-US" b="0" i="0" dirty="0">
                <a:solidFill>
                  <a:srgbClr val="222222"/>
                </a:solidFill>
                <a:effectLst/>
                <a:latin typeface="Source Sans Pro" panose="020B0503030403020204" pitchFamily="34" charset="0"/>
              </a:rPr>
              <a:t>.</a:t>
            </a:r>
            <a:endParaRPr lang="en-GB" dirty="0"/>
          </a:p>
        </p:txBody>
      </p:sp>
      <p:pic>
        <p:nvPicPr>
          <p:cNvPr id="12290" name="Picture 2">
            <a:extLst>
              <a:ext uri="{FF2B5EF4-FFF2-40B4-BE49-F238E27FC236}">
                <a16:creationId xmlns:a16="http://schemas.microsoft.com/office/drawing/2014/main" id="{98570CBC-C701-4A49-8AAC-C231286B49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1196752"/>
            <a:ext cx="4772025" cy="2143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7A3DF81-E127-473A-9286-D25883F37F44}"/>
              </a:ext>
            </a:extLst>
          </p:cNvPr>
          <p:cNvSpPr txBox="1"/>
          <p:nvPr/>
        </p:nvSpPr>
        <p:spPr>
          <a:xfrm>
            <a:off x="297868" y="3318733"/>
            <a:ext cx="8656275" cy="646331"/>
          </a:xfrm>
          <a:prstGeom prst="rect">
            <a:avLst/>
          </a:prstGeom>
          <a:noFill/>
        </p:spPr>
        <p:txBody>
          <a:bodyPr wrap="square" rtlCol="0">
            <a:spAutoFit/>
          </a:bodyPr>
          <a:lstStyle/>
          <a:p>
            <a:r>
              <a:rPr lang="en-US" b="1" i="0" dirty="0">
                <a:solidFill>
                  <a:srgbClr val="222222"/>
                </a:solidFill>
                <a:effectLst/>
                <a:latin typeface="Source Sans Pro" panose="020B0503030403020204" pitchFamily="34" charset="0"/>
              </a:rPr>
              <a:t>Step 5)</a:t>
            </a:r>
            <a:r>
              <a:rPr lang="en-US" b="0" i="0" dirty="0">
                <a:solidFill>
                  <a:srgbClr val="222222"/>
                </a:solidFill>
                <a:effectLst/>
                <a:latin typeface="Source Sans Pro" panose="020B0503030403020204" pitchFamily="34" charset="0"/>
              </a:rPr>
              <a:t> Once </a:t>
            </a:r>
            <a:r>
              <a:rPr lang="en-US" b="1" i="0" dirty="0">
                <a:solidFill>
                  <a:srgbClr val="222222"/>
                </a:solidFill>
                <a:effectLst/>
                <a:latin typeface="Source Sans Pro" panose="020B0503030403020204" pitchFamily="34" charset="0"/>
              </a:rPr>
              <a:t>Completed</a:t>
            </a:r>
            <a:r>
              <a:rPr lang="en-US" b="0" i="0" dirty="0">
                <a:solidFill>
                  <a:srgbClr val="222222"/>
                </a:solidFill>
                <a:effectLst/>
                <a:latin typeface="Source Sans Pro" panose="020B0503030403020204" pitchFamily="34" charset="0"/>
              </a:rPr>
              <a:t>, SSMS Setup will show the below screen with "Setup Completed" message.</a:t>
            </a:r>
            <a:endParaRPr lang="en-GB" dirty="0"/>
          </a:p>
        </p:txBody>
      </p:sp>
      <p:pic>
        <p:nvPicPr>
          <p:cNvPr id="12292" name="Picture 4">
            <a:extLst>
              <a:ext uri="{FF2B5EF4-FFF2-40B4-BE49-F238E27FC236}">
                <a16:creationId xmlns:a16="http://schemas.microsoft.com/office/drawing/2014/main" id="{0D967C07-9C8F-46D5-BDE3-0FFD0FF3BB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7508" y="3728922"/>
            <a:ext cx="3408983" cy="1932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0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pPr algn="l"/>
            <a:r>
              <a:rPr lang="en-GB" b="1" i="0" dirty="0">
                <a:solidFill>
                  <a:srgbClr val="222222"/>
                </a:solidFill>
                <a:effectLst/>
                <a:latin typeface="Source Sans Pro" panose="020B0503030403020204" pitchFamily="34" charset="0"/>
              </a:rPr>
              <a:t>SQL Server Management Studio</a:t>
            </a:r>
          </a:p>
        </p:txBody>
      </p:sp>
      <p:sp>
        <p:nvSpPr>
          <p:cNvPr id="3" name="TextBox 2">
            <a:extLst>
              <a:ext uri="{FF2B5EF4-FFF2-40B4-BE49-F238E27FC236}">
                <a16:creationId xmlns:a16="http://schemas.microsoft.com/office/drawing/2014/main" id="{FEAE982A-2A49-4F17-B3C9-6C1BEC21A911}"/>
              </a:ext>
            </a:extLst>
          </p:cNvPr>
          <p:cNvSpPr txBox="1"/>
          <p:nvPr/>
        </p:nvSpPr>
        <p:spPr>
          <a:xfrm>
            <a:off x="256692" y="863404"/>
            <a:ext cx="8630616" cy="1477328"/>
          </a:xfrm>
          <a:prstGeom prst="rect">
            <a:avLst/>
          </a:prstGeom>
          <a:noFill/>
        </p:spPr>
        <p:txBody>
          <a:bodyPr wrap="square" rtlCol="0">
            <a:spAutoFit/>
          </a:bodyPr>
          <a:lstStyle/>
          <a:p>
            <a:pPr algn="l"/>
            <a:r>
              <a:rPr lang="en-US" b="1" i="0" dirty="0">
                <a:solidFill>
                  <a:srgbClr val="222222"/>
                </a:solidFill>
                <a:effectLst/>
                <a:latin typeface="Source Sans Pro" panose="020B0503030403020204" pitchFamily="34" charset="0"/>
              </a:rPr>
              <a:t>How to access "Management Studio."</a:t>
            </a:r>
          </a:p>
          <a:p>
            <a:pPr algn="l"/>
            <a:r>
              <a:rPr lang="en-US" b="0" i="0" dirty="0">
                <a:solidFill>
                  <a:srgbClr val="222222"/>
                </a:solidFill>
                <a:effectLst/>
                <a:latin typeface="Source Sans Pro" panose="020B0503030403020204" pitchFamily="34" charset="0"/>
              </a:rPr>
              <a:t>Now, we're ready to open "Management Studio. Go To Start Menu&gt;Programs&gt;Microsoft SQL Server Tools 18&gt; Microsoft SSMS 18.</a:t>
            </a:r>
          </a:p>
          <a:p>
            <a:pPr algn="l"/>
            <a:r>
              <a:rPr lang="en-US" b="0" i="0" dirty="0">
                <a:solidFill>
                  <a:srgbClr val="222222"/>
                </a:solidFill>
                <a:effectLst/>
                <a:latin typeface="Source Sans Pro" panose="020B0503030403020204" pitchFamily="34" charset="0"/>
              </a:rPr>
              <a:t>Below </a:t>
            </a:r>
            <a:r>
              <a:rPr lang="en-US" b="1" i="0" dirty="0">
                <a:solidFill>
                  <a:srgbClr val="222222"/>
                </a:solidFill>
                <a:effectLst/>
                <a:latin typeface="Source Sans Pro" panose="020B0503030403020204" pitchFamily="34" charset="0"/>
              </a:rPr>
              <a:t>'Connect to Server'</a:t>
            </a:r>
            <a:r>
              <a:rPr lang="en-US" b="0" i="0" dirty="0">
                <a:solidFill>
                  <a:srgbClr val="222222"/>
                </a:solidFill>
                <a:effectLst/>
                <a:latin typeface="Source Sans Pro" panose="020B0503030403020204" pitchFamily="34" charset="0"/>
              </a:rPr>
              <a:t> screen will appear. Server Name defaults to the name selected while </a:t>
            </a:r>
            <a:r>
              <a:rPr lang="en-US" dirty="0">
                <a:solidFill>
                  <a:srgbClr val="222222"/>
                </a:solidFill>
                <a:latin typeface="Source Sans Pro" panose="020B0503030403020204" pitchFamily="34" charset="0"/>
              </a:rPr>
              <a:t>installing MS SQL server.</a:t>
            </a:r>
          </a:p>
        </p:txBody>
      </p:sp>
      <p:pic>
        <p:nvPicPr>
          <p:cNvPr id="13314" name="Picture 2">
            <a:extLst>
              <a:ext uri="{FF2B5EF4-FFF2-40B4-BE49-F238E27FC236}">
                <a16:creationId xmlns:a16="http://schemas.microsoft.com/office/drawing/2014/main" id="{17329FB0-32D2-47A2-9F69-BEA4DA0182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2331116"/>
            <a:ext cx="4536504" cy="3113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1019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pPr algn="l"/>
            <a:r>
              <a:rPr lang="en-GB" b="1" i="0" dirty="0">
                <a:solidFill>
                  <a:srgbClr val="222222"/>
                </a:solidFill>
                <a:effectLst/>
                <a:latin typeface="Source Sans Pro" panose="020B0503030403020204" pitchFamily="34" charset="0"/>
              </a:rPr>
              <a:t>SQL Server Management Studio</a:t>
            </a:r>
          </a:p>
        </p:txBody>
      </p:sp>
      <p:sp>
        <p:nvSpPr>
          <p:cNvPr id="3" name="TextBox 2">
            <a:extLst>
              <a:ext uri="{FF2B5EF4-FFF2-40B4-BE49-F238E27FC236}">
                <a16:creationId xmlns:a16="http://schemas.microsoft.com/office/drawing/2014/main" id="{FEAE982A-2A49-4F17-B3C9-6C1BEC21A911}"/>
              </a:ext>
            </a:extLst>
          </p:cNvPr>
          <p:cNvSpPr txBox="1"/>
          <p:nvPr/>
        </p:nvSpPr>
        <p:spPr>
          <a:xfrm>
            <a:off x="256692" y="914711"/>
            <a:ext cx="8630616" cy="4801314"/>
          </a:xfrm>
          <a:prstGeom prst="rect">
            <a:avLst/>
          </a:prstGeom>
          <a:noFill/>
        </p:spPr>
        <p:txBody>
          <a:bodyPr wrap="square" rtlCol="0">
            <a:spAutoFit/>
          </a:bodyPr>
          <a:lstStyle/>
          <a:p>
            <a:pPr algn="l"/>
            <a:r>
              <a:rPr lang="en-US" b="1" i="0" dirty="0">
                <a:solidFill>
                  <a:srgbClr val="222222"/>
                </a:solidFill>
                <a:effectLst/>
                <a:latin typeface="Source Sans Pro" panose="020B0503030403020204" pitchFamily="34" charset="0"/>
              </a:rPr>
              <a:t>Let's understand each of the above fields</a:t>
            </a:r>
          </a:p>
          <a:p>
            <a:pPr algn="l"/>
            <a:endParaRPr lang="en-US" b="1" i="0" dirty="0">
              <a:solidFill>
                <a:srgbClr val="222222"/>
              </a:solidFill>
              <a:effectLst/>
              <a:latin typeface="Source Sans Pro" panose="020B0503030403020204" pitchFamily="34" charset="0"/>
            </a:endParaRPr>
          </a:p>
          <a:p>
            <a:pPr algn="l">
              <a:buFont typeface="+mj-lt"/>
              <a:buAutoNum type="arabicPeriod"/>
            </a:pPr>
            <a:r>
              <a:rPr lang="en-US" b="1" i="0" dirty="0">
                <a:solidFill>
                  <a:srgbClr val="222222"/>
                </a:solidFill>
                <a:effectLst/>
                <a:latin typeface="Source Sans Pro" panose="020B0503030403020204" pitchFamily="34" charset="0"/>
              </a:rPr>
              <a:t>Server type: </a:t>
            </a:r>
            <a:r>
              <a:rPr lang="en-US" b="0" i="0" dirty="0">
                <a:solidFill>
                  <a:srgbClr val="222222"/>
                </a:solidFill>
                <a:effectLst/>
                <a:latin typeface="Source Sans Pro" panose="020B0503030403020204" pitchFamily="34" charset="0"/>
              </a:rPr>
              <a:t>This is an option to select one out of four available MS SQL services option. We will be working on 'Database Engine' for creating and working with Database. Other Server type includes Analysis, Reporting &amp; Integration Services.</a:t>
            </a:r>
          </a:p>
          <a:p>
            <a:pPr algn="l">
              <a:buFont typeface="+mj-lt"/>
              <a:buAutoNum type="arabicPeriod" startAt="2"/>
            </a:pPr>
            <a:r>
              <a:rPr lang="en-US" b="1" i="0" dirty="0">
                <a:solidFill>
                  <a:srgbClr val="222222"/>
                </a:solidFill>
                <a:effectLst/>
                <a:latin typeface="Source Sans Pro" panose="020B0503030403020204" pitchFamily="34" charset="0"/>
              </a:rPr>
              <a:t>Server name: </a:t>
            </a:r>
            <a:r>
              <a:rPr lang="en-US" b="0" i="0" dirty="0">
                <a:solidFill>
                  <a:srgbClr val="222222"/>
                </a:solidFill>
                <a:effectLst/>
                <a:latin typeface="Source Sans Pro" panose="020B0503030403020204" pitchFamily="34" charset="0"/>
              </a:rPr>
              <a:t>This is Server's name where MS SQL Server is installed and need to establish the connection with that server. Generally, we use the server name as </a:t>
            </a:r>
            <a:r>
              <a:rPr lang="en-US" b="1" i="0" dirty="0">
                <a:solidFill>
                  <a:srgbClr val="222222"/>
                </a:solidFill>
                <a:effectLst/>
                <a:latin typeface="Source Sans Pro" panose="020B0503030403020204" pitchFamily="34" charset="0"/>
              </a:rPr>
              <a:t>"Machine name\Instance." </a:t>
            </a:r>
            <a:r>
              <a:rPr lang="en-US" b="0" i="0" dirty="0">
                <a:solidFill>
                  <a:srgbClr val="222222"/>
                </a:solidFill>
                <a:effectLst/>
                <a:latin typeface="Source Sans Pro" panose="020B0503030403020204" pitchFamily="34" charset="0"/>
              </a:rPr>
              <a:t>Here Instance is the name given to SQL Server instance while SQL server installation.</a:t>
            </a:r>
          </a:p>
          <a:p>
            <a:pPr algn="l">
              <a:buFont typeface="+mj-lt"/>
              <a:buAutoNum type="arabicPeriod" startAt="3"/>
            </a:pPr>
            <a:r>
              <a:rPr lang="en-US" b="1" i="0" dirty="0">
                <a:solidFill>
                  <a:srgbClr val="222222"/>
                </a:solidFill>
                <a:effectLst/>
                <a:latin typeface="Source Sans Pro" panose="020B0503030403020204" pitchFamily="34" charset="0"/>
              </a:rPr>
              <a:t>Authentication:</a:t>
            </a:r>
            <a:r>
              <a:rPr lang="en-US" b="0" i="0" dirty="0">
                <a:solidFill>
                  <a:srgbClr val="222222"/>
                </a:solidFill>
                <a:effectLst/>
                <a:latin typeface="Source Sans Pro" panose="020B0503030403020204" pitchFamily="34" charset="0"/>
              </a:rPr>
              <a:t> This is defaulted to "Windows Authentication" if we use "Windows Authentication" during SQL Server Installation. Else, if we select 'Mixed Mode (Windows Authentication &amp; Windows Authentication)' then Authentication will be defaulted to "SQL Server Installation."</a:t>
            </a:r>
          </a:p>
          <a:p>
            <a:pPr algn="l">
              <a:buFont typeface="+mj-lt"/>
              <a:buAutoNum type="arabicPeriod" startAt="4"/>
            </a:pPr>
            <a:r>
              <a:rPr lang="en-US" b="1" i="0" dirty="0">
                <a:solidFill>
                  <a:srgbClr val="222222"/>
                </a:solidFill>
                <a:effectLst/>
                <a:latin typeface="Source Sans Pro" panose="020B0503030403020204" pitchFamily="34" charset="0"/>
              </a:rPr>
              <a:t>User name\Password:</a:t>
            </a:r>
            <a:r>
              <a:rPr lang="en-US" b="0" i="0" dirty="0">
                <a:solidFill>
                  <a:srgbClr val="222222"/>
                </a:solidFill>
                <a:effectLst/>
                <a:latin typeface="Source Sans Pro" panose="020B0503030403020204" pitchFamily="34" charset="0"/>
              </a:rPr>
              <a:t> If Authentication is selected other than "Windows Authentication" like "SQL server Installation" then these two fields will be required.</a:t>
            </a:r>
          </a:p>
          <a:p>
            <a:pPr algn="l"/>
            <a:endParaRPr lang="en-US" b="0" i="0" dirty="0">
              <a:solidFill>
                <a:srgbClr val="222222"/>
              </a:solidFill>
              <a:effectLst/>
              <a:latin typeface="Source Sans Pro" panose="020B0503030403020204" pitchFamily="34" charset="0"/>
            </a:endParaRPr>
          </a:p>
          <a:p>
            <a:pPr algn="l"/>
            <a:r>
              <a:rPr lang="en-US" b="0" i="0" dirty="0">
                <a:solidFill>
                  <a:srgbClr val="222222"/>
                </a:solidFill>
                <a:effectLst/>
                <a:latin typeface="Source Sans Pro" panose="020B0503030403020204" pitchFamily="34" charset="0"/>
              </a:rPr>
              <a:t>Click on</a:t>
            </a:r>
            <a:r>
              <a:rPr lang="en-US" b="1" i="0" dirty="0">
                <a:solidFill>
                  <a:srgbClr val="222222"/>
                </a:solidFill>
                <a:effectLst/>
                <a:latin typeface="Source Sans Pro" panose="020B0503030403020204" pitchFamily="34" charset="0"/>
              </a:rPr>
              <a:t> 'Connect.' </a:t>
            </a:r>
            <a:r>
              <a:rPr lang="en-US" b="0" i="0" dirty="0">
                <a:solidFill>
                  <a:srgbClr val="222222"/>
                </a:solidFill>
                <a:effectLst/>
                <a:latin typeface="Source Sans Pro" panose="020B0503030403020204" pitchFamily="34" charset="0"/>
              </a:rPr>
              <a:t>Now you will be connected to</a:t>
            </a:r>
            <a:r>
              <a:rPr lang="en-US" b="1" i="0" dirty="0">
                <a:solidFill>
                  <a:srgbClr val="222222"/>
                </a:solidFill>
                <a:effectLst/>
                <a:latin typeface="Source Sans Pro" panose="020B0503030403020204" pitchFamily="34" charset="0"/>
              </a:rPr>
              <a:t> 'Data Management Studio.'</a:t>
            </a:r>
            <a:endParaRPr lang="en-US" b="0" i="0" dirty="0">
              <a:solidFill>
                <a:srgbClr val="222222"/>
              </a:solidFill>
              <a:effectLst/>
              <a:latin typeface="Source Sans Pro" panose="020B0503030403020204" pitchFamily="34" charset="0"/>
            </a:endParaRPr>
          </a:p>
        </p:txBody>
      </p:sp>
    </p:spTree>
    <p:extLst>
      <p:ext uri="{BB962C8B-B14F-4D97-AF65-F5344CB8AC3E}">
        <p14:creationId xmlns:p14="http://schemas.microsoft.com/office/powerpoint/2010/main" val="39200744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pPr algn="l"/>
            <a:r>
              <a:rPr lang="en-GB" b="1" i="0" dirty="0">
                <a:solidFill>
                  <a:srgbClr val="222222"/>
                </a:solidFill>
                <a:effectLst/>
                <a:latin typeface="Source Sans Pro" panose="020B0503030403020204" pitchFamily="34" charset="0"/>
              </a:rPr>
              <a:t>SQL Server Management Studio</a:t>
            </a:r>
          </a:p>
        </p:txBody>
      </p:sp>
      <p:sp>
        <p:nvSpPr>
          <p:cNvPr id="3" name="TextBox 2">
            <a:extLst>
              <a:ext uri="{FF2B5EF4-FFF2-40B4-BE49-F238E27FC236}">
                <a16:creationId xmlns:a16="http://schemas.microsoft.com/office/drawing/2014/main" id="{FEAE982A-2A49-4F17-B3C9-6C1BEC21A911}"/>
              </a:ext>
            </a:extLst>
          </p:cNvPr>
          <p:cNvSpPr txBox="1"/>
          <p:nvPr/>
        </p:nvSpPr>
        <p:spPr>
          <a:xfrm>
            <a:off x="256692" y="914711"/>
            <a:ext cx="8630616" cy="830997"/>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Introduction to Data Management Studio IDE</a:t>
            </a:r>
          </a:p>
          <a:p>
            <a:pPr algn="l"/>
            <a:r>
              <a:rPr lang="en-US" sz="2400" b="0" i="0" dirty="0">
                <a:solidFill>
                  <a:srgbClr val="222222"/>
                </a:solidFill>
                <a:effectLst/>
                <a:latin typeface="Source Sans Pro" panose="020B0503030403020204" pitchFamily="34" charset="0"/>
              </a:rPr>
              <a:t>Below is the start screen for Data Management Studio.</a:t>
            </a:r>
          </a:p>
        </p:txBody>
      </p:sp>
      <p:pic>
        <p:nvPicPr>
          <p:cNvPr id="14338" name="Picture 2">
            <a:extLst>
              <a:ext uri="{FF2B5EF4-FFF2-40B4-BE49-F238E27FC236}">
                <a16:creationId xmlns:a16="http://schemas.microsoft.com/office/drawing/2014/main" id="{38A7D96B-F547-4959-ABFF-AA524CC9FC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828" y="1745708"/>
            <a:ext cx="7477125" cy="3705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96944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pPr algn="l"/>
            <a:r>
              <a:rPr lang="en-GB" b="1" i="0" dirty="0">
                <a:solidFill>
                  <a:srgbClr val="222222"/>
                </a:solidFill>
                <a:effectLst/>
                <a:latin typeface="Source Sans Pro" panose="020B0503030403020204" pitchFamily="34" charset="0"/>
              </a:rPr>
              <a:t>SQL Server Management Studio</a:t>
            </a:r>
          </a:p>
        </p:txBody>
      </p:sp>
      <p:sp>
        <p:nvSpPr>
          <p:cNvPr id="3" name="TextBox 2">
            <a:extLst>
              <a:ext uri="{FF2B5EF4-FFF2-40B4-BE49-F238E27FC236}">
                <a16:creationId xmlns:a16="http://schemas.microsoft.com/office/drawing/2014/main" id="{FEAE982A-2A49-4F17-B3C9-6C1BEC21A911}"/>
              </a:ext>
            </a:extLst>
          </p:cNvPr>
          <p:cNvSpPr txBox="1"/>
          <p:nvPr/>
        </p:nvSpPr>
        <p:spPr>
          <a:xfrm>
            <a:off x="256692" y="765401"/>
            <a:ext cx="8630616" cy="2677656"/>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Let's discuss each section in detail.</a:t>
            </a:r>
            <a:endParaRPr lang="en-US" sz="2400" b="0" i="0" dirty="0">
              <a:solidFill>
                <a:srgbClr val="222222"/>
              </a:solidFill>
              <a:effectLst/>
              <a:latin typeface="Source Sans Pro" panose="020B0503030403020204" pitchFamily="34" charset="0"/>
            </a:endParaRPr>
          </a:p>
          <a:p>
            <a:pPr algn="l"/>
            <a:r>
              <a:rPr lang="en-US" sz="2400" b="1" i="0" dirty="0">
                <a:solidFill>
                  <a:srgbClr val="222222"/>
                </a:solidFill>
                <a:effectLst/>
                <a:latin typeface="Source Sans Pro" panose="020B0503030403020204" pitchFamily="34" charset="0"/>
              </a:rPr>
              <a:t>1) Object Explorer</a:t>
            </a:r>
          </a:p>
          <a:p>
            <a:pPr algn="l"/>
            <a:r>
              <a:rPr lang="en-US" sz="2400" b="0" i="0" dirty="0">
                <a:solidFill>
                  <a:srgbClr val="222222"/>
                </a:solidFill>
                <a:effectLst/>
                <a:latin typeface="Source Sans Pro" panose="020B0503030403020204" pitchFamily="34" charset="0"/>
              </a:rPr>
              <a:t>The Object Explorer provides a tree view of the database objects contained in the server. This section shows all the Databases, Security, Server Object for quick reference. To view the components of each object, just click the + icon located to the left of the object which will expand it.</a:t>
            </a:r>
          </a:p>
        </p:txBody>
      </p:sp>
      <p:pic>
        <p:nvPicPr>
          <p:cNvPr id="15362" name="Picture 2">
            <a:extLst>
              <a:ext uri="{FF2B5EF4-FFF2-40B4-BE49-F238E27FC236}">
                <a16:creationId xmlns:a16="http://schemas.microsoft.com/office/drawing/2014/main" id="{E11E90AC-D922-40BD-8486-FD12C6474D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3140968"/>
            <a:ext cx="1838697"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1537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pPr algn="l"/>
            <a:r>
              <a:rPr lang="en-GB" b="1" i="0" dirty="0">
                <a:solidFill>
                  <a:srgbClr val="222222"/>
                </a:solidFill>
                <a:effectLst/>
                <a:latin typeface="Source Sans Pro" panose="020B0503030403020204" pitchFamily="34" charset="0"/>
              </a:rPr>
              <a:t>SQL Server Management Studio</a:t>
            </a:r>
          </a:p>
        </p:txBody>
      </p:sp>
      <p:sp>
        <p:nvSpPr>
          <p:cNvPr id="3" name="TextBox 2">
            <a:extLst>
              <a:ext uri="{FF2B5EF4-FFF2-40B4-BE49-F238E27FC236}">
                <a16:creationId xmlns:a16="http://schemas.microsoft.com/office/drawing/2014/main" id="{FEAE982A-2A49-4F17-B3C9-6C1BEC21A911}"/>
              </a:ext>
            </a:extLst>
          </p:cNvPr>
          <p:cNvSpPr txBox="1"/>
          <p:nvPr/>
        </p:nvSpPr>
        <p:spPr>
          <a:xfrm>
            <a:off x="256692" y="871305"/>
            <a:ext cx="8630616" cy="3416320"/>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2) Databases Selection Dropdown</a:t>
            </a:r>
          </a:p>
          <a:p>
            <a:pPr algn="l"/>
            <a:r>
              <a:rPr lang="en-US" sz="2400" b="0" i="0" dirty="0">
                <a:solidFill>
                  <a:srgbClr val="222222"/>
                </a:solidFill>
                <a:effectLst/>
                <a:latin typeface="Source Sans Pro" panose="020B0503030403020204" pitchFamily="34" charset="0"/>
              </a:rPr>
              <a:t>This dropdown allows the user to select </a:t>
            </a:r>
            <a:r>
              <a:rPr lang="en-US" sz="2400" dirty="0">
                <a:solidFill>
                  <a:srgbClr val="222222"/>
                </a:solidFill>
                <a:latin typeface="Source Sans Pro" panose="020B0503030403020204" pitchFamily="34" charset="0"/>
              </a:rPr>
              <a:t>the Database in </a:t>
            </a:r>
            <a:r>
              <a:rPr lang="en-US" sz="2400" b="0" i="0" dirty="0">
                <a:solidFill>
                  <a:srgbClr val="222222"/>
                </a:solidFill>
                <a:effectLst/>
                <a:latin typeface="Source Sans Pro" panose="020B0503030403020204" pitchFamily="34" charset="0"/>
              </a:rPr>
              <a:t>which we will be running our queries.</a:t>
            </a:r>
          </a:p>
          <a:p>
            <a:pPr algn="l"/>
            <a:r>
              <a:rPr lang="en-US" sz="2400" b="1" i="0" dirty="0">
                <a:solidFill>
                  <a:srgbClr val="222222"/>
                </a:solidFill>
                <a:effectLst/>
                <a:latin typeface="Source Sans Pro" panose="020B0503030403020204" pitchFamily="34" charset="0"/>
              </a:rPr>
              <a:t>3) Query Editor</a:t>
            </a:r>
          </a:p>
          <a:p>
            <a:pPr algn="l"/>
            <a:r>
              <a:rPr lang="en-US" sz="2400" b="0" i="0" dirty="0">
                <a:solidFill>
                  <a:srgbClr val="222222"/>
                </a:solidFill>
                <a:effectLst/>
                <a:latin typeface="Source Sans Pro" panose="020B0503030403020204" pitchFamily="34" charset="0"/>
              </a:rPr>
              <a:t>Here we can write all our queries.</a:t>
            </a:r>
            <a:r>
              <a:rPr lang="en-US" sz="2400" dirty="0">
                <a:solidFill>
                  <a:srgbClr val="222222"/>
                </a:solidFill>
                <a:latin typeface="Source Sans Pro" panose="020B0503030403020204" pitchFamily="34" charset="0"/>
              </a:rPr>
              <a:t> MS SQL server provides interactive suggestions for tables, columns, etc. for easy queries </a:t>
            </a:r>
            <a:r>
              <a:rPr lang="en-US" sz="2400" b="0" i="0" dirty="0">
                <a:solidFill>
                  <a:srgbClr val="222222"/>
                </a:solidFill>
                <a:effectLst/>
                <a:latin typeface="Source Sans Pro" panose="020B0503030403020204" pitchFamily="34" charset="0"/>
              </a:rPr>
              <a:t>creations and much more.</a:t>
            </a:r>
          </a:p>
          <a:p>
            <a:pPr algn="l"/>
            <a:r>
              <a:rPr lang="en-US" sz="2400" b="1" i="0" dirty="0">
                <a:solidFill>
                  <a:srgbClr val="222222"/>
                </a:solidFill>
                <a:effectLst/>
                <a:latin typeface="Source Sans Pro" panose="020B0503030403020204" pitchFamily="34" charset="0"/>
              </a:rPr>
              <a:t>4) Execute button</a:t>
            </a:r>
          </a:p>
          <a:p>
            <a:pPr algn="l"/>
            <a:r>
              <a:rPr lang="en-US" sz="2400" b="0" i="0" dirty="0">
                <a:solidFill>
                  <a:srgbClr val="222222"/>
                </a:solidFill>
                <a:effectLst/>
                <a:latin typeface="Source Sans Pro" panose="020B0503030403020204" pitchFamily="34" charset="0"/>
              </a:rPr>
              <a:t>This button will finally execute the query and return the results.</a:t>
            </a:r>
          </a:p>
        </p:txBody>
      </p:sp>
    </p:spTree>
    <p:extLst>
      <p:ext uri="{BB962C8B-B14F-4D97-AF65-F5344CB8AC3E}">
        <p14:creationId xmlns:p14="http://schemas.microsoft.com/office/powerpoint/2010/main" val="18914663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500" b="1" i="0" dirty="0">
                <a:solidFill>
                  <a:srgbClr val="222222"/>
                </a:solidFill>
                <a:effectLst/>
                <a:latin typeface="Source Sans Pro" panose="020B0503030403020204" pitchFamily="34" charset="0"/>
              </a:rPr>
              <a:t>SQL Server Database: Create, Alter, Drop, Restore</a:t>
            </a:r>
          </a:p>
        </p:txBody>
      </p:sp>
      <p:sp>
        <p:nvSpPr>
          <p:cNvPr id="3" name="TextBox 2">
            <a:extLst>
              <a:ext uri="{FF2B5EF4-FFF2-40B4-BE49-F238E27FC236}">
                <a16:creationId xmlns:a16="http://schemas.microsoft.com/office/drawing/2014/main" id="{FEAE982A-2A49-4F17-B3C9-6C1BEC21A911}"/>
              </a:ext>
            </a:extLst>
          </p:cNvPr>
          <p:cNvSpPr txBox="1"/>
          <p:nvPr/>
        </p:nvSpPr>
        <p:spPr>
          <a:xfrm>
            <a:off x="107504" y="1052736"/>
            <a:ext cx="8826152" cy="2308324"/>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What is Database?</a:t>
            </a:r>
          </a:p>
          <a:p>
            <a:pPr algn="l"/>
            <a:r>
              <a:rPr lang="en-US" sz="2400" b="0" i="0" dirty="0">
                <a:solidFill>
                  <a:srgbClr val="222222"/>
                </a:solidFill>
                <a:effectLst/>
                <a:latin typeface="Source Sans Pro" panose="020B0503030403020204" pitchFamily="34" charset="0"/>
              </a:rPr>
              <a:t>A database is a collection of objects such as tables, views, stored procedures, triggers, functions, etc.</a:t>
            </a:r>
            <a:endParaRPr lang="en-US" sz="2400" dirty="0">
              <a:solidFill>
                <a:srgbClr val="222222"/>
              </a:solidFill>
              <a:latin typeface="Source Sans Pro" panose="020B0503030403020204" pitchFamily="34" charset="0"/>
            </a:endParaRPr>
          </a:p>
          <a:p>
            <a:pPr algn="l"/>
            <a:r>
              <a:rPr lang="en-US" sz="2400" b="1" i="0" dirty="0">
                <a:solidFill>
                  <a:srgbClr val="222222"/>
                </a:solidFill>
                <a:effectLst/>
                <a:latin typeface="Source Sans Pro" panose="020B0503030403020204" pitchFamily="34" charset="0"/>
              </a:rPr>
              <a:t>Create Database using SQL Server Management Studio</a:t>
            </a:r>
          </a:p>
          <a:p>
            <a:pPr algn="l"/>
            <a:r>
              <a:rPr lang="en-US" sz="2400" b="0" i="0" dirty="0">
                <a:solidFill>
                  <a:srgbClr val="222222"/>
                </a:solidFill>
                <a:effectLst/>
                <a:latin typeface="Source Sans Pro" panose="020B0503030403020204" pitchFamily="34" charset="0"/>
              </a:rPr>
              <a:t>Step 1) Right Click on 'Database' from 'Object Explorer' window and then select 'New Database.'</a:t>
            </a:r>
          </a:p>
        </p:txBody>
      </p:sp>
      <p:pic>
        <p:nvPicPr>
          <p:cNvPr id="16388" name="Picture 4">
            <a:extLst>
              <a:ext uri="{FF2B5EF4-FFF2-40B4-BE49-F238E27FC236}">
                <a16:creationId xmlns:a16="http://schemas.microsoft.com/office/drawing/2014/main" id="{9E8FE2D7-8EF7-4013-869F-359DF91E2C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3004109"/>
            <a:ext cx="2673069"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6416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500" b="1" i="0" dirty="0">
                <a:solidFill>
                  <a:srgbClr val="222222"/>
                </a:solidFill>
                <a:effectLst/>
                <a:latin typeface="Source Sans Pro" panose="020B0503030403020204" pitchFamily="34" charset="0"/>
              </a:rPr>
              <a:t>SQL Server Database: Create, Alter, Drop, Restore</a:t>
            </a:r>
          </a:p>
        </p:txBody>
      </p:sp>
      <p:sp>
        <p:nvSpPr>
          <p:cNvPr id="3" name="TextBox 2">
            <a:extLst>
              <a:ext uri="{FF2B5EF4-FFF2-40B4-BE49-F238E27FC236}">
                <a16:creationId xmlns:a16="http://schemas.microsoft.com/office/drawing/2014/main" id="{FEAE982A-2A49-4F17-B3C9-6C1BEC21A911}"/>
              </a:ext>
            </a:extLst>
          </p:cNvPr>
          <p:cNvSpPr txBox="1"/>
          <p:nvPr/>
        </p:nvSpPr>
        <p:spPr>
          <a:xfrm>
            <a:off x="107504" y="1052736"/>
            <a:ext cx="8826152" cy="1938992"/>
          </a:xfrm>
          <a:prstGeom prst="rect">
            <a:avLst/>
          </a:prstGeom>
          <a:noFill/>
        </p:spPr>
        <p:txBody>
          <a:bodyPr wrap="square" rtlCol="0">
            <a:spAutoFit/>
          </a:bodyPr>
          <a:lstStyle/>
          <a:p>
            <a:pPr algn="l"/>
            <a:r>
              <a:rPr lang="en-US" sz="2400" b="0" i="0" dirty="0">
                <a:solidFill>
                  <a:srgbClr val="222222"/>
                </a:solidFill>
                <a:effectLst/>
                <a:latin typeface="Source Sans Pro" panose="020B0503030403020204" pitchFamily="34" charset="0"/>
              </a:rPr>
              <a:t>Step 2) Below 'New Database' screen will appear. Enter 'Database </a:t>
            </a:r>
            <a:r>
              <a:rPr lang="en-US" sz="2400" b="0" i="0" dirty="0" err="1">
                <a:solidFill>
                  <a:srgbClr val="222222"/>
                </a:solidFill>
                <a:effectLst/>
                <a:latin typeface="Source Sans Pro" panose="020B0503030403020204" pitchFamily="34" charset="0"/>
              </a:rPr>
              <a:t>name'.Note</a:t>
            </a:r>
            <a:r>
              <a:rPr lang="en-US" sz="2400" b="0" i="0" dirty="0">
                <a:solidFill>
                  <a:srgbClr val="222222"/>
                </a:solidFill>
                <a:effectLst/>
                <a:latin typeface="Source Sans Pro" panose="020B0503030403020204" pitchFamily="34" charset="0"/>
              </a:rPr>
              <a:t> that: 'Logical name' column will be auto-populated with:</a:t>
            </a:r>
          </a:p>
          <a:p>
            <a:pPr algn="l">
              <a:buFont typeface="+mj-lt"/>
              <a:buAutoNum type="arabicPeriod"/>
            </a:pPr>
            <a:r>
              <a:rPr lang="en-US" sz="2400" b="0" i="0" dirty="0">
                <a:solidFill>
                  <a:srgbClr val="222222"/>
                </a:solidFill>
                <a:effectLst/>
                <a:latin typeface="Source Sans Pro" panose="020B0503030403020204" pitchFamily="34" charset="0"/>
              </a:rPr>
              <a:t>Edu | Filetypes: Rows and Filegroups: PRIMARY</a:t>
            </a:r>
          </a:p>
          <a:p>
            <a:pPr algn="l">
              <a:buFont typeface="+mj-lt"/>
              <a:buAutoNum type="arabicPeriod"/>
            </a:pPr>
            <a:r>
              <a:rPr lang="en-US" sz="2400" b="0" i="0" dirty="0" err="1">
                <a:solidFill>
                  <a:srgbClr val="222222"/>
                </a:solidFill>
                <a:effectLst/>
                <a:latin typeface="Source Sans Pro" panose="020B0503030403020204" pitchFamily="34" charset="0"/>
              </a:rPr>
              <a:t>Edu_log</a:t>
            </a:r>
            <a:r>
              <a:rPr lang="en-US" sz="2400" b="0" i="0" dirty="0">
                <a:solidFill>
                  <a:srgbClr val="222222"/>
                </a:solidFill>
                <a:effectLst/>
                <a:latin typeface="Source Sans Pro" panose="020B0503030403020204" pitchFamily="34" charset="0"/>
              </a:rPr>
              <a:t> | Filetypes: LOG and Filegroups: 'Not Applicable'</a:t>
            </a:r>
          </a:p>
        </p:txBody>
      </p:sp>
      <p:pic>
        <p:nvPicPr>
          <p:cNvPr id="17410" name="Picture 2">
            <a:extLst>
              <a:ext uri="{FF2B5EF4-FFF2-40B4-BE49-F238E27FC236}">
                <a16:creationId xmlns:a16="http://schemas.microsoft.com/office/drawing/2014/main" id="{FE9D5A44-98D8-4B49-A065-C7818BD2EE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91728"/>
            <a:ext cx="88106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7498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500" b="1" i="0" dirty="0">
                <a:solidFill>
                  <a:srgbClr val="222222"/>
                </a:solidFill>
                <a:effectLst/>
                <a:latin typeface="Source Sans Pro" panose="020B0503030403020204" pitchFamily="34" charset="0"/>
              </a:rPr>
              <a:t>SQL Server Database: Create, Alter, Drop, Restore</a:t>
            </a:r>
          </a:p>
        </p:txBody>
      </p:sp>
      <p:sp>
        <p:nvSpPr>
          <p:cNvPr id="3" name="TextBox 2">
            <a:extLst>
              <a:ext uri="{FF2B5EF4-FFF2-40B4-BE49-F238E27FC236}">
                <a16:creationId xmlns:a16="http://schemas.microsoft.com/office/drawing/2014/main" id="{FEAE982A-2A49-4F17-B3C9-6C1BEC21A911}"/>
              </a:ext>
            </a:extLst>
          </p:cNvPr>
          <p:cNvSpPr txBox="1"/>
          <p:nvPr/>
        </p:nvSpPr>
        <p:spPr>
          <a:xfrm>
            <a:off x="107504" y="1013519"/>
            <a:ext cx="8826152" cy="2677656"/>
          </a:xfrm>
          <a:prstGeom prst="rect">
            <a:avLst/>
          </a:prstGeom>
          <a:noFill/>
        </p:spPr>
        <p:txBody>
          <a:bodyPr wrap="square" rtlCol="0">
            <a:spAutoFit/>
          </a:bodyPr>
          <a:lstStyle/>
          <a:p>
            <a:pPr algn="l"/>
            <a:r>
              <a:rPr lang="en-US" sz="2400" b="0" i="0" dirty="0">
                <a:solidFill>
                  <a:srgbClr val="222222"/>
                </a:solidFill>
                <a:effectLst/>
                <a:latin typeface="Source Sans Pro" panose="020B0503030403020204" pitchFamily="34" charset="0"/>
              </a:rPr>
              <a:t>Here:</a:t>
            </a:r>
          </a:p>
          <a:p>
            <a:pPr algn="l"/>
            <a:r>
              <a:rPr lang="en-US" sz="2400" b="0" i="0" dirty="0">
                <a:solidFill>
                  <a:srgbClr val="222222"/>
                </a:solidFill>
                <a:effectLst/>
                <a:latin typeface="Source Sans Pro" panose="020B0503030403020204" pitchFamily="34" charset="0"/>
              </a:rPr>
              <a:t>A) Edu | Filetypes: Rows and Filegroups: PRIMARY is .</a:t>
            </a:r>
            <a:r>
              <a:rPr lang="en-US" sz="2400" b="0" i="0" dirty="0" err="1">
                <a:solidFill>
                  <a:srgbClr val="222222"/>
                </a:solidFill>
                <a:effectLst/>
                <a:latin typeface="Source Sans Pro" panose="020B0503030403020204" pitchFamily="34" charset="0"/>
              </a:rPr>
              <a:t>mdf</a:t>
            </a:r>
            <a:r>
              <a:rPr lang="en-US" sz="2400" b="0" i="0" dirty="0">
                <a:solidFill>
                  <a:srgbClr val="222222"/>
                </a:solidFill>
                <a:effectLst/>
                <a:latin typeface="Source Sans Pro" panose="020B0503030403020204" pitchFamily="34" charset="0"/>
              </a:rPr>
              <a:t> file</a:t>
            </a:r>
          </a:p>
          <a:p>
            <a:pPr algn="l"/>
            <a:r>
              <a:rPr lang="en-US" sz="2400" b="0" i="0" dirty="0">
                <a:solidFill>
                  <a:srgbClr val="222222"/>
                </a:solidFill>
                <a:effectLst/>
                <a:latin typeface="Source Sans Pro" panose="020B0503030403020204" pitchFamily="34" charset="0"/>
              </a:rPr>
              <a:t>B) </a:t>
            </a:r>
            <a:r>
              <a:rPr lang="en-US" sz="2400" b="0" i="0" dirty="0" err="1">
                <a:solidFill>
                  <a:srgbClr val="222222"/>
                </a:solidFill>
                <a:effectLst/>
                <a:latin typeface="Source Sans Pro" panose="020B0503030403020204" pitchFamily="34" charset="0"/>
              </a:rPr>
              <a:t>Edu_log</a:t>
            </a:r>
            <a:r>
              <a:rPr lang="en-US" sz="2400" b="0" i="0" dirty="0">
                <a:solidFill>
                  <a:srgbClr val="222222"/>
                </a:solidFill>
                <a:effectLst/>
                <a:latin typeface="Source Sans Pro" panose="020B0503030403020204" pitchFamily="34" charset="0"/>
              </a:rPr>
              <a:t> | Filetypes: LOG and Filegroups: 'Not Applicable' is .</a:t>
            </a:r>
            <a:r>
              <a:rPr lang="en-US" sz="2400" b="0" i="0" dirty="0" err="1">
                <a:solidFill>
                  <a:srgbClr val="222222"/>
                </a:solidFill>
                <a:effectLst/>
                <a:latin typeface="Source Sans Pro" panose="020B0503030403020204" pitchFamily="34" charset="0"/>
              </a:rPr>
              <a:t>ldf</a:t>
            </a:r>
            <a:r>
              <a:rPr lang="en-US" sz="2400" b="0" i="0" dirty="0">
                <a:solidFill>
                  <a:srgbClr val="222222"/>
                </a:solidFill>
                <a:effectLst/>
                <a:latin typeface="Source Sans Pro" panose="020B0503030403020204" pitchFamily="34" charset="0"/>
              </a:rPr>
              <a:t> file</a:t>
            </a:r>
          </a:p>
          <a:p>
            <a:pPr algn="l"/>
            <a:r>
              <a:rPr lang="en-US" sz="2400" b="0" i="0" dirty="0">
                <a:solidFill>
                  <a:srgbClr val="222222"/>
                </a:solidFill>
                <a:effectLst/>
                <a:latin typeface="Source Sans Pro" panose="020B0503030403020204" pitchFamily="34" charset="0"/>
              </a:rPr>
              <a:t>Step 3) (Optional) For more Complex settings, we can navigate to 'Options' and '</a:t>
            </a:r>
            <a:r>
              <a:rPr lang="en-US" sz="2400" b="0" i="0" dirty="0" err="1">
                <a:solidFill>
                  <a:srgbClr val="222222"/>
                </a:solidFill>
                <a:effectLst/>
                <a:latin typeface="Source Sans Pro" panose="020B0503030403020204" pitchFamily="34" charset="0"/>
              </a:rPr>
              <a:t>Filegroups'.At</a:t>
            </a:r>
            <a:r>
              <a:rPr lang="en-US" sz="2400" b="0" i="0" dirty="0">
                <a:solidFill>
                  <a:srgbClr val="222222"/>
                </a:solidFill>
                <a:effectLst/>
                <a:latin typeface="Source Sans Pro" panose="020B0503030403020204" pitchFamily="34" charset="0"/>
              </a:rPr>
              <a:t> Beginner level, creating Database from General Tab will suffice.</a:t>
            </a:r>
          </a:p>
        </p:txBody>
      </p:sp>
      <p:pic>
        <p:nvPicPr>
          <p:cNvPr id="18434" name="Picture 2">
            <a:extLst>
              <a:ext uri="{FF2B5EF4-FFF2-40B4-BE49-F238E27FC236}">
                <a16:creationId xmlns:a16="http://schemas.microsoft.com/office/drawing/2014/main" id="{F42A8AC0-338E-452C-B94C-F83A2D249D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3284984"/>
            <a:ext cx="4196333" cy="2390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0350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500" b="1" i="0" dirty="0">
                <a:solidFill>
                  <a:srgbClr val="222222"/>
                </a:solidFill>
                <a:effectLst/>
                <a:latin typeface="Source Sans Pro" panose="020B0503030403020204" pitchFamily="34" charset="0"/>
              </a:rPr>
              <a:t>SQL Server Database: Create, Alter, Drop, Restore</a:t>
            </a:r>
          </a:p>
        </p:txBody>
      </p:sp>
      <p:sp>
        <p:nvSpPr>
          <p:cNvPr id="3" name="TextBox 2">
            <a:extLst>
              <a:ext uri="{FF2B5EF4-FFF2-40B4-BE49-F238E27FC236}">
                <a16:creationId xmlns:a16="http://schemas.microsoft.com/office/drawing/2014/main" id="{FEAE982A-2A49-4F17-B3C9-6C1BEC21A911}"/>
              </a:ext>
            </a:extLst>
          </p:cNvPr>
          <p:cNvSpPr txBox="1"/>
          <p:nvPr/>
        </p:nvSpPr>
        <p:spPr>
          <a:xfrm>
            <a:off x="107504" y="1013519"/>
            <a:ext cx="8826152" cy="461665"/>
          </a:xfrm>
          <a:prstGeom prst="rect">
            <a:avLst/>
          </a:prstGeom>
          <a:noFill/>
        </p:spPr>
        <p:txBody>
          <a:bodyPr wrap="square" rtlCol="0">
            <a:spAutoFit/>
          </a:bodyPr>
          <a:lstStyle/>
          <a:p>
            <a:pPr algn="l"/>
            <a:r>
              <a:rPr lang="en-US" sz="2400" b="0" i="0" dirty="0">
                <a:solidFill>
                  <a:srgbClr val="222222"/>
                </a:solidFill>
                <a:effectLst/>
                <a:latin typeface="Source Sans Pro" panose="020B0503030403020204" pitchFamily="34" charset="0"/>
              </a:rPr>
              <a:t>Step 4) Click on 'Add'.</a:t>
            </a:r>
          </a:p>
        </p:txBody>
      </p:sp>
      <p:pic>
        <p:nvPicPr>
          <p:cNvPr id="19458" name="Picture 2">
            <a:extLst>
              <a:ext uri="{FF2B5EF4-FFF2-40B4-BE49-F238E27FC236}">
                <a16:creationId xmlns:a16="http://schemas.microsoft.com/office/drawing/2014/main" id="{57859345-4CEC-433B-9C49-09F950B718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4992" y="1475184"/>
            <a:ext cx="5591175" cy="105727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DD609D5-CAFE-4512-8B8D-31E419086B0F}"/>
              </a:ext>
            </a:extLst>
          </p:cNvPr>
          <p:cNvSpPr txBox="1"/>
          <p:nvPr/>
        </p:nvSpPr>
        <p:spPr>
          <a:xfrm>
            <a:off x="210344" y="2593712"/>
            <a:ext cx="4572000" cy="461665"/>
          </a:xfrm>
          <a:prstGeom prst="rect">
            <a:avLst/>
          </a:prstGeom>
          <a:noFill/>
        </p:spPr>
        <p:txBody>
          <a:bodyPr wrap="square">
            <a:spAutoFit/>
          </a:bodyPr>
          <a:lstStyle/>
          <a:p>
            <a:r>
              <a:rPr lang="en-GB" sz="2400" b="0" i="0" dirty="0">
                <a:solidFill>
                  <a:srgbClr val="222222"/>
                </a:solidFill>
                <a:effectLst/>
                <a:latin typeface="Source Sans Pro" panose="020B0503030403020204" pitchFamily="34" charset="0"/>
              </a:rPr>
              <a:t>Result: 'Edu' Database Created.</a:t>
            </a:r>
            <a:endParaRPr lang="en-GB" sz="2400" dirty="0"/>
          </a:p>
        </p:txBody>
      </p:sp>
      <p:pic>
        <p:nvPicPr>
          <p:cNvPr id="19460" name="Picture 4">
            <a:extLst>
              <a:ext uri="{FF2B5EF4-FFF2-40B4-BE49-F238E27FC236}">
                <a16:creationId xmlns:a16="http://schemas.microsoft.com/office/drawing/2014/main" id="{65E509BC-1EA8-4388-B670-29EE70E36A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2593712"/>
            <a:ext cx="2076978" cy="2983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4163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500" b="1" i="0" dirty="0">
                <a:solidFill>
                  <a:srgbClr val="222222"/>
                </a:solidFill>
                <a:effectLst/>
                <a:latin typeface="Source Sans Pro" panose="020B0503030403020204" pitchFamily="34" charset="0"/>
              </a:rPr>
              <a:t>SQL Server Database: Create, Alter, Drop, Restore</a:t>
            </a:r>
          </a:p>
        </p:txBody>
      </p:sp>
      <p:sp>
        <p:nvSpPr>
          <p:cNvPr id="3" name="TextBox 2">
            <a:extLst>
              <a:ext uri="{FF2B5EF4-FFF2-40B4-BE49-F238E27FC236}">
                <a16:creationId xmlns:a16="http://schemas.microsoft.com/office/drawing/2014/main" id="{FEAE982A-2A49-4F17-B3C9-6C1BEC21A911}"/>
              </a:ext>
            </a:extLst>
          </p:cNvPr>
          <p:cNvSpPr txBox="1"/>
          <p:nvPr/>
        </p:nvSpPr>
        <p:spPr>
          <a:xfrm>
            <a:off x="107504" y="1013519"/>
            <a:ext cx="8826152" cy="2677656"/>
          </a:xfrm>
          <a:prstGeom prst="rect">
            <a:avLst/>
          </a:prstGeom>
          <a:noFill/>
        </p:spPr>
        <p:txBody>
          <a:bodyPr wrap="square" rtlCol="0">
            <a:spAutoFit/>
          </a:bodyPr>
          <a:lstStyle/>
          <a:p>
            <a:pPr algn="l"/>
            <a:r>
              <a:rPr lang="en-US" sz="2400" b="0" i="0" dirty="0">
                <a:solidFill>
                  <a:srgbClr val="222222"/>
                </a:solidFill>
                <a:effectLst/>
                <a:latin typeface="Source Sans Pro" panose="020B0503030403020204" pitchFamily="34" charset="0"/>
              </a:rPr>
              <a:t>We can expand Database – 'Edu' which will contain Tables, View, etc. These are initially blank until the user creates new Table, views, etc.</a:t>
            </a:r>
          </a:p>
          <a:p>
            <a:pPr algn="l"/>
            <a:r>
              <a:rPr lang="en-US" sz="2400" b="0" i="0" dirty="0">
                <a:solidFill>
                  <a:srgbClr val="222222"/>
                </a:solidFill>
                <a:effectLst/>
                <a:latin typeface="Source Sans Pro" panose="020B0503030403020204" pitchFamily="34" charset="0"/>
              </a:rPr>
              <a:t>View the Source Query:</a:t>
            </a:r>
          </a:p>
          <a:p>
            <a:pPr algn="l"/>
            <a:r>
              <a:rPr lang="en-US" sz="2400" b="0" i="0" dirty="0">
                <a:solidFill>
                  <a:srgbClr val="222222"/>
                </a:solidFill>
                <a:effectLst/>
                <a:latin typeface="Source Sans Pro" panose="020B0503030403020204" pitchFamily="34" charset="0"/>
              </a:rPr>
              <a:t>You can view the source query of the newly created 'Edu' Database </a:t>
            </a:r>
            <a:r>
              <a:rPr lang="en-US" sz="2400" b="0" i="0" dirty="0" err="1">
                <a:solidFill>
                  <a:srgbClr val="222222"/>
                </a:solidFill>
                <a:effectLst/>
                <a:latin typeface="Source Sans Pro" panose="020B0503030403020204" pitchFamily="34" charset="0"/>
              </a:rPr>
              <a:t>as:Navigation</a:t>
            </a:r>
            <a:r>
              <a:rPr lang="en-US" sz="2400" b="0" i="0" dirty="0">
                <a:solidFill>
                  <a:srgbClr val="222222"/>
                </a:solidFill>
                <a:effectLst/>
                <a:latin typeface="Source Sans Pro" panose="020B0503030403020204" pitchFamily="34" charset="0"/>
              </a:rPr>
              <a:t>: Right Click on Database name&gt;Script Database as&gt; CREATE To&gt; New Query Editor Window.</a:t>
            </a:r>
          </a:p>
        </p:txBody>
      </p:sp>
      <p:pic>
        <p:nvPicPr>
          <p:cNvPr id="20482" name="Picture 2">
            <a:extLst>
              <a:ext uri="{FF2B5EF4-FFF2-40B4-BE49-F238E27FC236}">
                <a16:creationId xmlns:a16="http://schemas.microsoft.com/office/drawing/2014/main" id="{13E4C203-F19B-4C30-A26B-2F622B1D644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20580" y="3573017"/>
            <a:ext cx="3707904"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2061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500" b="1" i="0" dirty="0">
                <a:solidFill>
                  <a:srgbClr val="222222"/>
                </a:solidFill>
                <a:effectLst/>
                <a:latin typeface="Source Sans Pro" panose="020B0503030403020204" pitchFamily="34" charset="0"/>
              </a:rPr>
              <a:t>SQL Server Database: Create, Alter, Drop, Restore</a:t>
            </a:r>
          </a:p>
        </p:txBody>
      </p:sp>
      <p:sp>
        <p:nvSpPr>
          <p:cNvPr id="3" name="TextBox 2">
            <a:extLst>
              <a:ext uri="{FF2B5EF4-FFF2-40B4-BE49-F238E27FC236}">
                <a16:creationId xmlns:a16="http://schemas.microsoft.com/office/drawing/2014/main" id="{FEAE982A-2A49-4F17-B3C9-6C1BEC21A911}"/>
              </a:ext>
            </a:extLst>
          </p:cNvPr>
          <p:cNvSpPr txBox="1"/>
          <p:nvPr/>
        </p:nvSpPr>
        <p:spPr>
          <a:xfrm>
            <a:off x="107504" y="1013519"/>
            <a:ext cx="8826152" cy="2677656"/>
          </a:xfrm>
          <a:prstGeom prst="rect">
            <a:avLst/>
          </a:prstGeom>
          <a:noFill/>
        </p:spPr>
        <p:txBody>
          <a:bodyPr wrap="square" rtlCol="0">
            <a:spAutoFit/>
          </a:bodyPr>
          <a:lstStyle/>
          <a:p>
            <a:pPr algn="l"/>
            <a:r>
              <a:rPr lang="en-US" sz="2400" b="0" i="0" dirty="0">
                <a:solidFill>
                  <a:srgbClr val="222222"/>
                </a:solidFill>
                <a:effectLst/>
                <a:latin typeface="Source Sans Pro" panose="020B0503030403020204" pitchFamily="34" charset="0"/>
              </a:rPr>
              <a:t>We can expand Database – 'Edu' which will contain Tables, View, etc. These are initially blank until the user creates new Table, views, etc.</a:t>
            </a:r>
          </a:p>
          <a:p>
            <a:pPr algn="l"/>
            <a:r>
              <a:rPr lang="en-US" sz="2400" b="0" i="0" dirty="0">
                <a:solidFill>
                  <a:srgbClr val="222222"/>
                </a:solidFill>
                <a:effectLst/>
                <a:latin typeface="Source Sans Pro" panose="020B0503030403020204" pitchFamily="34" charset="0"/>
              </a:rPr>
              <a:t>View the Source Query:</a:t>
            </a:r>
          </a:p>
          <a:p>
            <a:pPr algn="l"/>
            <a:r>
              <a:rPr lang="en-US" sz="2400" b="0" i="0" dirty="0">
                <a:solidFill>
                  <a:srgbClr val="222222"/>
                </a:solidFill>
                <a:effectLst/>
                <a:latin typeface="Source Sans Pro" panose="020B0503030403020204" pitchFamily="34" charset="0"/>
              </a:rPr>
              <a:t>You can view the source query of the newly created 'Edu' Database </a:t>
            </a:r>
            <a:r>
              <a:rPr lang="en-US" sz="2400" b="0" i="0" dirty="0" err="1">
                <a:solidFill>
                  <a:srgbClr val="222222"/>
                </a:solidFill>
                <a:effectLst/>
                <a:latin typeface="Source Sans Pro" panose="020B0503030403020204" pitchFamily="34" charset="0"/>
              </a:rPr>
              <a:t>as:Navigation</a:t>
            </a:r>
            <a:r>
              <a:rPr lang="en-US" sz="2400" b="0" i="0" dirty="0">
                <a:solidFill>
                  <a:srgbClr val="222222"/>
                </a:solidFill>
                <a:effectLst/>
                <a:latin typeface="Source Sans Pro" panose="020B0503030403020204" pitchFamily="34" charset="0"/>
              </a:rPr>
              <a:t>: Right Click on Database name&gt;Script Database as&gt; CREATE To&gt; New Query Editor Window.</a:t>
            </a:r>
          </a:p>
        </p:txBody>
      </p:sp>
      <p:sp>
        <p:nvSpPr>
          <p:cNvPr id="6" name="TextBox 5">
            <a:extLst>
              <a:ext uri="{FF2B5EF4-FFF2-40B4-BE49-F238E27FC236}">
                <a16:creationId xmlns:a16="http://schemas.microsoft.com/office/drawing/2014/main" id="{953FBB9A-DBBB-430C-B9E2-243E857A2BA2}"/>
              </a:ext>
            </a:extLst>
          </p:cNvPr>
          <p:cNvSpPr txBox="1"/>
          <p:nvPr/>
        </p:nvSpPr>
        <p:spPr>
          <a:xfrm>
            <a:off x="203442" y="3691175"/>
            <a:ext cx="4572000" cy="369332"/>
          </a:xfrm>
          <a:prstGeom prst="rect">
            <a:avLst/>
          </a:prstGeom>
          <a:noFill/>
        </p:spPr>
        <p:txBody>
          <a:bodyPr wrap="square">
            <a:spAutoFit/>
          </a:bodyPr>
          <a:lstStyle/>
          <a:p>
            <a:r>
              <a:rPr lang="en-GB" b="0" i="0" dirty="0">
                <a:solidFill>
                  <a:srgbClr val="222222"/>
                </a:solidFill>
                <a:effectLst/>
                <a:latin typeface="Source Sans Pro" panose="020B0503030403020204" pitchFamily="34" charset="0"/>
              </a:rPr>
              <a:t>Query Window:</a:t>
            </a:r>
            <a:endParaRPr lang="en-GB" dirty="0"/>
          </a:p>
        </p:txBody>
      </p:sp>
      <p:pic>
        <p:nvPicPr>
          <p:cNvPr id="21506" name="Picture 2">
            <a:extLst>
              <a:ext uri="{FF2B5EF4-FFF2-40B4-BE49-F238E27FC236}">
                <a16:creationId xmlns:a16="http://schemas.microsoft.com/office/drawing/2014/main" id="{5A4D9CED-7920-4FE1-BA84-805488D4EB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3572341"/>
            <a:ext cx="3544646" cy="2088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15469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500" b="1" i="0" dirty="0">
                <a:solidFill>
                  <a:srgbClr val="222222"/>
                </a:solidFill>
                <a:effectLst/>
                <a:latin typeface="Source Sans Pro" panose="020B0503030403020204" pitchFamily="34" charset="0"/>
              </a:rPr>
              <a:t>SQL Server Database: Create, Alter, Drop, Restore</a:t>
            </a:r>
          </a:p>
        </p:txBody>
      </p:sp>
      <p:sp>
        <p:nvSpPr>
          <p:cNvPr id="3" name="TextBox 2">
            <a:extLst>
              <a:ext uri="{FF2B5EF4-FFF2-40B4-BE49-F238E27FC236}">
                <a16:creationId xmlns:a16="http://schemas.microsoft.com/office/drawing/2014/main" id="{FEAE982A-2A49-4F17-B3C9-6C1BEC21A911}"/>
              </a:ext>
            </a:extLst>
          </p:cNvPr>
          <p:cNvSpPr txBox="1"/>
          <p:nvPr/>
        </p:nvSpPr>
        <p:spPr>
          <a:xfrm>
            <a:off x="107504" y="1268760"/>
            <a:ext cx="8826152" cy="2308324"/>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Create Database with T-SQL</a:t>
            </a:r>
          </a:p>
          <a:p>
            <a:pPr algn="l"/>
            <a:r>
              <a:rPr lang="en-US" sz="2400" b="0" i="0" dirty="0">
                <a:solidFill>
                  <a:srgbClr val="222222"/>
                </a:solidFill>
                <a:effectLst/>
                <a:latin typeface="Source Sans Pro" panose="020B0503030403020204" pitchFamily="34" charset="0"/>
              </a:rPr>
              <a:t>Another method is to write the T-SQL query to Create a Database and execute it.</a:t>
            </a:r>
          </a:p>
          <a:p>
            <a:pPr algn="l"/>
            <a:r>
              <a:rPr lang="en-US" sz="2400" b="0" i="0" dirty="0">
                <a:solidFill>
                  <a:srgbClr val="222222"/>
                </a:solidFill>
                <a:effectLst/>
                <a:latin typeface="Source Sans Pro" panose="020B0503030403020204" pitchFamily="34" charset="0"/>
              </a:rPr>
              <a:t>Let's have a look at most Simple Database Creation T-SQL query.</a:t>
            </a:r>
          </a:p>
          <a:p>
            <a:pPr algn="l"/>
            <a:r>
              <a:rPr lang="en-US" sz="2400" b="0" i="0" dirty="0">
                <a:solidFill>
                  <a:srgbClr val="222222"/>
                </a:solidFill>
                <a:effectLst/>
                <a:latin typeface="Source Sans Pro" panose="020B0503030403020204" pitchFamily="34" charset="0"/>
              </a:rPr>
              <a:t>Syntax:</a:t>
            </a:r>
          </a:p>
          <a:p>
            <a:pPr algn="l"/>
            <a:endParaRPr lang="en-US" sz="2400" b="0" i="0" dirty="0">
              <a:solidFill>
                <a:srgbClr val="222222"/>
              </a:solidFill>
              <a:effectLst/>
              <a:latin typeface="Source Sans Pro" panose="020B0503030403020204" pitchFamily="34" charset="0"/>
            </a:endParaRPr>
          </a:p>
        </p:txBody>
      </p:sp>
      <p:sp>
        <p:nvSpPr>
          <p:cNvPr id="7" name="Rectangle 3">
            <a:extLst>
              <a:ext uri="{FF2B5EF4-FFF2-40B4-BE49-F238E27FC236}">
                <a16:creationId xmlns:a16="http://schemas.microsoft.com/office/drawing/2014/main" id="{640A4708-BD1C-4934-A4B9-63B164FB5375}"/>
              </a:ext>
            </a:extLst>
          </p:cNvPr>
          <p:cNvSpPr>
            <a:spLocks noChangeArrowheads="1"/>
          </p:cNvSpPr>
          <p:nvPr/>
        </p:nvSpPr>
        <p:spPr bwMode="auto">
          <a:xfrm>
            <a:off x="899592" y="3127706"/>
            <a:ext cx="5904656" cy="461665"/>
          </a:xfrm>
          <a:prstGeom prst="rect">
            <a:avLst/>
          </a:prstGeom>
          <a:solidFill>
            <a:srgbClr val="F7F7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222222"/>
                </a:solidFill>
                <a:effectLst/>
                <a:latin typeface="Monaco"/>
              </a:rPr>
              <a:t>CREATE DATABASE &lt;</a:t>
            </a:r>
            <a:r>
              <a:rPr kumimoji="0" lang="en-US" altLang="en-US" sz="2400" b="0" i="0" u="none" strike="noStrike" cap="none" normalizeH="0" baseline="0" dirty="0" err="1">
                <a:ln>
                  <a:noFill/>
                </a:ln>
                <a:solidFill>
                  <a:srgbClr val="222222"/>
                </a:solidFill>
                <a:effectLst/>
                <a:latin typeface="Monaco"/>
              </a:rPr>
              <a:t>Database_name</a:t>
            </a:r>
            <a:r>
              <a:rPr kumimoji="0" lang="en-US" altLang="en-US" sz="2400" b="0" i="0" u="none" strike="noStrike" cap="none" normalizeH="0" baseline="0" dirty="0">
                <a:ln>
                  <a:noFill/>
                </a:ln>
                <a:solidFill>
                  <a:srgbClr val="222222"/>
                </a:solidFill>
                <a:effectLst/>
                <a:latin typeface="Monaco"/>
              </a:rPr>
              <a:t>&gt;</a:t>
            </a:r>
            <a:r>
              <a:rPr kumimoji="0" lang="en-US" altLang="en-US" sz="2400" b="0" i="0" u="none" strike="noStrike" cap="none" normalizeH="0" baseline="0" dirty="0">
                <a:ln>
                  <a:noFill/>
                </a:ln>
                <a:solidFill>
                  <a:schemeClr val="tx1"/>
                </a:solidFill>
                <a:effectLst/>
              </a:rPr>
              <a:t>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13F79813-401B-4576-83AF-E87756113B87}"/>
              </a:ext>
            </a:extLst>
          </p:cNvPr>
          <p:cNvSpPr txBox="1"/>
          <p:nvPr/>
        </p:nvSpPr>
        <p:spPr>
          <a:xfrm>
            <a:off x="187643" y="3577084"/>
            <a:ext cx="4572000" cy="523220"/>
          </a:xfrm>
          <a:prstGeom prst="rect">
            <a:avLst/>
          </a:prstGeom>
          <a:noFill/>
        </p:spPr>
        <p:txBody>
          <a:bodyPr wrap="square">
            <a:spAutoFit/>
          </a:bodyPr>
          <a:lstStyle/>
          <a:p>
            <a:r>
              <a:rPr lang="en-GB" sz="2800" b="0" i="0" dirty="0">
                <a:solidFill>
                  <a:srgbClr val="222222"/>
                </a:solidFill>
                <a:effectLst/>
                <a:latin typeface="Source Sans Pro" panose="020B0503030403020204" pitchFamily="34" charset="0"/>
              </a:rPr>
              <a:t>Query:</a:t>
            </a:r>
            <a:endParaRPr lang="en-GB" sz="2800" dirty="0"/>
          </a:p>
        </p:txBody>
      </p:sp>
      <p:sp>
        <p:nvSpPr>
          <p:cNvPr id="9" name="Rectangle 4">
            <a:extLst>
              <a:ext uri="{FF2B5EF4-FFF2-40B4-BE49-F238E27FC236}">
                <a16:creationId xmlns:a16="http://schemas.microsoft.com/office/drawing/2014/main" id="{557BB528-8846-41CD-99CD-4EFDF617A84A}"/>
              </a:ext>
            </a:extLst>
          </p:cNvPr>
          <p:cNvSpPr>
            <a:spLocks noChangeArrowheads="1"/>
          </p:cNvSpPr>
          <p:nvPr/>
        </p:nvSpPr>
        <p:spPr bwMode="auto">
          <a:xfrm>
            <a:off x="1475656" y="3638639"/>
            <a:ext cx="5540676" cy="461665"/>
          </a:xfrm>
          <a:prstGeom prst="rect">
            <a:avLst/>
          </a:prstGeom>
          <a:solidFill>
            <a:srgbClr val="F7F7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222222"/>
                </a:solidFill>
                <a:effectLst/>
                <a:latin typeface="Monaco"/>
              </a:rPr>
              <a:t>CREATE DATABASE [</a:t>
            </a:r>
            <a:r>
              <a:rPr kumimoji="0" lang="en-US" altLang="en-US" sz="2400" b="0" i="0" u="none" strike="noStrike" cap="none" normalizeH="0" baseline="0" dirty="0" err="1">
                <a:ln>
                  <a:noFill/>
                </a:ln>
                <a:solidFill>
                  <a:srgbClr val="222222"/>
                </a:solidFill>
                <a:effectLst/>
                <a:latin typeface="Monaco"/>
              </a:rPr>
              <a:t>Edu_TSQL_file</a:t>
            </a:r>
            <a:r>
              <a:rPr kumimoji="0" lang="en-US" altLang="en-US" sz="2400" b="0" i="0" u="none" strike="noStrike" cap="none" normalizeH="0" baseline="0" dirty="0">
                <a:ln>
                  <a:noFill/>
                </a:ln>
                <a:solidFill>
                  <a:srgbClr val="222222"/>
                </a:solidFill>
                <a:effectLst/>
                <a:latin typeface="Monaco"/>
              </a:rPr>
              <a:t>]</a:t>
            </a:r>
            <a:r>
              <a:rPr kumimoji="0" lang="en-US" altLang="en-US" sz="2400" b="0" i="0" u="none" strike="noStrike" cap="none" normalizeH="0" baseline="0" dirty="0">
                <a:ln>
                  <a:noFill/>
                </a:ln>
                <a:solidFill>
                  <a:schemeClr val="tx1"/>
                </a:solidFill>
                <a:effectLst/>
              </a:rPr>
              <a:t>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13" name="TextBox 12">
            <a:extLst>
              <a:ext uri="{FF2B5EF4-FFF2-40B4-BE49-F238E27FC236}">
                <a16:creationId xmlns:a16="http://schemas.microsoft.com/office/drawing/2014/main" id="{7A10ABB4-5627-4980-BB96-D78C36507137}"/>
              </a:ext>
            </a:extLst>
          </p:cNvPr>
          <p:cNvSpPr txBox="1"/>
          <p:nvPr/>
        </p:nvSpPr>
        <p:spPr>
          <a:xfrm>
            <a:off x="187643" y="4161859"/>
            <a:ext cx="2080101" cy="369332"/>
          </a:xfrm>
          <a:prstGeom prst="rect">
            <a:avLst/>
          </a:prstGeom>
          <a:noFill/>
        </p:spPr>
        <p:txBody>
          <a:bodyPr wrap="square">
            <a:spAutoFit/>
          </a:bodyPr>
          <a:lstStyle/>
          <a:p>
            <a:r>
              <a:rPr lang="en-GB" b="0" i="0" dirty="0">
                <a:solidFill>
                  <a:srgbClr val="222222"/>
                </a:solidFill>
                <a:effectLst/>
                <a:latin typeface="Source Sans Pro" panose="020B0503030403020204" pitchFamily="34" charset="0"/>
              </a:rPr>
              <a:t>Click on 'Execute'</a:t>
            </a:r>
            <a:endParaRPr lang="en-GB" dirty="0"/>
          </a:p>
        </p:txBody>
      </p:sp>
      <p:pic>
        <p:nvPicPr>
          <p:cNvPr id="22534" name="Picture 6">
            <a:extLst>
              <a:ext uri="{FF2B5EF4-FFF2-40B4-BE49-F238E27FC236}">
                <a16:creationId xmlns:a16="http://schemas.microsoft.com/office/drawing/2014/main" id="{54B19001-532B-4F4A-8241-90246D3ABF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7162" y="4322415"/>
            <a:ext cx="4314825" cy="126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40278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500" b="1" i="0" dirty="0">
                <a:solidFill>
                  <a:srgbClr val="222222"/>
                </a:solidFill>
                <a:effectLst/>
                <a:latin typeface="Source Sans Pro" panose="020B0503030403020204" pitchFamily="34" charset="0"/>
              </a:rPr>
              <a:t>SQL Server Database: Create, Alter, Drop, Restore</a:t>
            </a:r>
          </a:p>
        </p:txBody>
      </p:sp>
      <p:sp>
        <p:nvSpPr>
          <p:cNvPr id="3" name="TextBox 2">
            <a:extLst>
              <a:ext uri="{FF2B5EF4-FFF2-40B4-BE49-F238E27FC236}">
                <a16:creationId xmlns:a16="http://schemas.microsoft.com/office/drawing/2014/main" id="{FEAE982A-2A49-4F17-B3C9-6C1BEC21A911}"/>
              </a:ext>
            </a:extLst>
          </p:cNvPr>
          <p:cNvSpPr txBox="1"/>
          <p:nvPr/>
        </p:nvSpPr>
        <p:spPr>
          <a:xfrm>
            <a:off x="107504" y="1268760"/>
            <a:ext cx="8826152" cy="461665"/>
          </a:xfrm>
          <a:prstGeom prst="rect">
            <a:avLst/>
          </a:prstGeom>
          <a:noFill/>
        </p:spPr>
        <p:txBody>
          <a:bodyPr wrap="square" rtlCol="0">
            <a:spAutoFit/>
          </a:bodyPr>
          <a:lstStyle/>
          <a:p>
            <a:pPr algn="l"/>
            <a:r>
              <a:rPr lang="en-US" sz="2400" b="0" i="0" dirty="0" err="1">
                <a:solidFill>
                  <a:srgbClr val="222222"/>
                </a:solidFill>
                <a:effectLst/>
                <a:latin typeface="Source Sans Pro" panose="020B0503030403020204" pitchFamily="34" charset="0"/>
              </a:rPr>
              <a:t>Result:We</a:t>
            </a:r>
            <a:r>
              <a:rPr lang="en-US" sz="2400" b="0" i="0" dirty="0">
                <a:solidFill>
                  <a:srgbClr val="222222"/>
                </a:solidFill>
                <a:effectLst/>
                <a:latin typeface="Source Sans Pro" panose="020B0503030403020204" pitchFamily="34" charset="0"/>
              </a:rPr>
              <a:t> can see </a:t>
            </a:r>
            <a:r>
              <a:rPr lang="en-US" sz="2400" b="0" i="0" dirty="0" err="1">
                <a:solidFill>
                  <a:srgbClr val="222222"/>
                </a:solidFill>
                <a:effectLst/>
                <a:latin typeface="Source Sans Pro" panose="020B0503030403020204" pitchFamily="34" charset="0"/>
              </a:rPr>
              <a:t>Edu_TSQL</a:t>
            </a:r>
            <a:r>
              <a:rPr lang="en-US" sz="2400" b="0" i="0" dirty="0">
                <a:solidFill>
                  <a:srgbClr val="222222"/>
                </a:solidFill>
                <a:effectLst/>
                <a:latin typeface="Source Sans Pro" panose="020B0503030403020204" pitchFamily="34" charset="0"/>
              </a:rPr>
              <a:t> created in SQL Object Explorer.</a:t>
            </a:r>
          </a:p>
        </p:txBody>
      </p:sp>
      <p:pic>
        <p:nvPicPr>
          <p:cNvPr id="23554" name="Picture 2">
            <a:extLst>
              <a:ext uri="{FF2B5EF4-FFF2-40B4-BE49-F238E27FC236}">
                <a16:creationId xmlns:a16="http://schemas.microsoft.com/office/drawing/2014/main" id="{6F24A529-D65C-4CC5-BD3A-49F5A69D77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1946449"/>
            <a:ext cx="3168352" cy="2213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21014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4678204"/>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What is a Table?</a:t>
            </a:r>
          </a:p>
          <a:p>
            <a:pPr algn="l"/>
            <a:r>
              <a:rPr lang="en-US" sz="2400" b="0" i="0" dirty="0">
                <a:solidFill>
                  <a:srgbClr val="222222"/>
                </a:solidFill>
                <a:effectLst/>
                <a:latin typeface="Source Sans Pro" panose="020B0503030403020204" pitchFamily="34" charset="0"/>
              </a:rPr>
              <a:t>A Table is an object which stores data in </a:t>
            </a:r>
            <a:r>
              <a:rPr lang="en-US" sz="2400" b="1" i="0" dirty="0">
                <a:solidFill>
                  <a:srgbClr val="222222"/>
                </a:solidFill>
                <a:effectLst/>
                <a:latin typeface="Source Sans Pro" panose="020B0503030403020204" pitchFamily="34" charset="0"/>
              </a:rPr>
              <a:t>Row &amp; Column</a:t>
            </a:r>
            <a:r>
              <a:rPr lang="en-US" sz="2400" b="0" i="0" dirty="0">
                <a:solidFill>
                  <a:srgbClr val="222222"/>
                </a:solidFill>
                <a:effectLst/>
                <a:latin typeface="Source Sans Pro" panose="020B0503030403020204" pitchFamily="34" charset="0"/>
              </a:rPr>
              <a:t> format. Below Diagram, shows Rows and Column respectively.</a:t>
            </a:r>
          </a:p>
          <a:p>
            <a:pPr algn="l"/>
            <a:endParaRPr lang="en-US" sz="1000" dirty="0">
              <a:solidFill>
                <a:srgbClr val="222222"/>
              </a:solidFill>
              <a:latin typeface="Source Sans Pro" panose="020B0503030403020204" pitchFamily="34" charset="0"/>
            </a:endParaRPr>
          </a:p>
          <a:p>
            <a:pPr algn="l"/>
            <a:r>
              <a:rPr lang="en-US" sz="2400" b="1" i="0" dirty="0">
                <a:solidFill>
                  <a:srgbClr val="222222"/>
                </a:solidFill>
                <a:effectLst/>
                <a:latin typeface="Source Sans Pro" panose="020B0503030403020204" pitchFamily="34" charset="0"/>
              </a:rPr>
              <a:t>How to Create a Table</a:t>
            </a:r>
          </a:p>
          <a:p>
            <a:pPr algn="l"/>
            <a:r>
              <a:rPr lang="en-US" sz="2400" b="0" i="0" dirty="0">
                <a:solidFill>
                  <a:srgbClr val="222222"/>
                </a:solidFill>
                <a:effectLst/>
                <a:latin typeface="Source Sans Pro" panose="020B0503030403020204" pitchFamily="34" charset="0"/>
              </a:rPr>
              <a:t>The first step to store data in the database is to create a Table where data will reside. Post creation of the table, we can keep inserting the rows in the table.</a:t>
            </a:r>
          </a:p>
          <a:p>
            <a:pPr algn="l"/>
            <a:r>
              <a:rPr lang="en-US" sz="2400" b="1" i="0" dirty="0">
                <a:solidFill>
                  <a:srgbClr val="222222"/>
                </a:solidFill>
                <a:effectLst/>
                <a:latin typeface="Source Sans Pro" panose="020B0503030403020204" pitchFamily="34" charset="0"/>
              </a:rPr>
              <a:t>We can Create a table in the following ways:</a:t>
            </a:r>
          </a:p>
          <a:p>
            <a:pPr algn="l">
              <a:buFont typeface="+mj-lt"/>
              <a:buAutoNum type="arabicPeriod"/>
            </a:pPr>
            <a:r>
              <a:rPr lang="en-US" sz="2400" b="0" i="0" dirty="0">
                <a:solidFill>
                  <a:srgbClr val="222222"/>
                </a:solidFill>
                <a:effectLst/>
                <a:latin typeface="Source Sans Pro" panose="020B0503030403020204" pitchFamily="34" charset="0"/>
              </a:rPr>
              <a:t>T-SQL: Create a New Table by defining all columns and its data type.</a:t>
            </a:r>
          </a:p>
          <a:p>
            <a:pPr algn="l">
              <a:buFont typeface="+mj-lt"/>
              <a:buAutoNum type="arabicPeriod"/>
            </a:pPr>
            <a:r>
              <a:rPr lang="en-US" sz="2400" b="0" i="0" dirty="0">
                <a:solidFill>
                  <a:srgbClr val="222222"/>
                </a:solidFill>
                <a:effectLst/>
                <a:latin typeface="Source Sans Pro" panose="020B0503030403020204" pitchFamily="34" charset="0"/>
              </a:rPr>
              <a:t>T-SQL: Create New Table using an existing table</a:t>
            </a:r>
          </a:p>
          <a:p>
            <a:pPr algn="l">
              <a:buFont typeface="+mj-lt"/>
              <a:buAutoNum type="arabicPeriod"/>
            </a:pPr>
            <a:r>
              <a:rPr lang="en-US" sz="2400" b="0" i="0" dirty="0">
                <a:solidFill>
                  <a:srgbClr val="222222"/>
                </a:solidFill>
                <a:effectLst/>
                <a:latin typeface="Source Sans Pro" panose="020B0503030403020204" pitchFamily="34" charset="0"/>
              </a:rPr>
              <a:t>Using Table Designer</a:t>
            </a:r>
          </a:p>
        </p:txBody>
      </p:sp>
    </p:spTree>
    <p:extLst>
      <p:ext uri="{BB962C8B-B14F-4D97-AF65-F5344CB8AC3E}">
        <p14:creationId xmlns:p14="http://schemas.microsoft.com/office/powerpoint/2010/main" val="3511944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2462213"/>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T-SQL: Create a New Table by defining all columns and its data type.</a:t>
            </a:r>
          </a:p>
          <a:p>
            <a:pPr algn="l"/>
            <a:r>
              <a:rPr lang="en-US" sz="2400" b="0" i="0" dirty="0">
                <a:solidFill>
                  <a:srgbClr val="222222"/>
                </a:solidFill>
                <a:effectLst/>
                <a:latin typeface="Source Sans Pro" panose="020B0503030403020204" pitchFamily="34" charset="0"/>
              </a:rPr>
              <a:t>Below is the Syntax to create table</a:t>
            </a:r>
          </a:p>
          <a:p>
            <a:pPr algn="l"/>
            <a:r>
              <a:rPr lang="en-US" sz="2400" b="1" i="0" dirty="0">
                <a:solidFill>
                  <a:srgbClr val="222222"/>
                </a:solidFill>
                <a:effectLst/>
                <a:latin typeface="Source Sans Pro" panose="020B0503030403020204" pitchFamily="34" charset="0"/>
              </a:rPr>
              <a:t>Syntax:</a:t>
            </a:r>
          </a:p>
          <a:p>
            <a:pPr algn="l"/>
            <a:r>
              <a:rPr lang="en-US" sz="2400" b="0" i="0" dirty="0">
                <a:solidFill>
                  <a:srgbClr val="222222"/>
                </a:solidFill>
                <a:effectLst/>
                <a:latin typeface="Source Sans Pro" panose="020B0503030403020204" pitchFamily="34" charset="0"/>
              </a:rPr>
              <a:t>Let's create a basic Table with two columns</a:t>
            </a:r>
          </a:p>
          <a:p>
            <a:pPr algn="l"/>
            <a:r>
              <a:rPr lang="en-GB" sz="2400" b="1" i="0" dirty="0">
                <a:solidFill>
                  <a:srgbClr val="222222"/>
                </a:solidFill>
                <a:effectLst/>
                <a:latin typeface="Source Sans Pro" panose="020B0503030403020204" pitchFamily="34" charset="0"/>
              </a:rPr>
              <a:t>Query:</a:t>
            </a:r>
            <a:endParaRPr lang="en-US" sz="2400" b="0" i="0" dirty="0">
              <a:solidFill>
                <a:srgbClr val="222222"/>
              </a:solidFill>
              <a:effectLst/>
              <a:latin typeface="Source Sans Pro" panose="020B0503030403020204" pitchFamily="34" charset="0"/>
            </a:endParaRPr>
          </a:p>
          <a:p>
            <a:pPr algn="l"/>
            <a:endParaRPr lang="en-US" sz="1000" dirty="0">
              <a:solidFill>
                <a:srgbClr val="222222"/>
              </a:solidFill>
              <a:latin typeface="Source Sans Pro" panose="020B0503030403020204" pitchFamily="34" charset="0"/>
            </a:endParaRPr>
          </a:p>
        </p:txBody>
      </p:sp>
      <p:sp>
        <p:nvSpPr>
          <p:cNvPr id="4" name="Rectangle 1">
            <a:extLst>
              <a:ext uri="{FF2B5EF4-FFF2-40B4-BE49-F238E27FC236}">
                <a16:creationId xmlns:a16="http://schemas.microsoft.com/office/drawing/2014/main" id="{D267735F-A474-4E2B-8FFE-8A82891B493A}"/>
              </a:ext>
            </a:extLst>
          </p:cNvPr>
          <p:cNvSpPr>
            <a:spLocks noChangeArrowheads="1"/>
          </p:cNvSpPr>
          <p:nvPr/>
        </p:nvSpPr>
        <p:spPr bwMode="auto">
          <a:xfrm>
            <a:off x="683568" y="3399657"/>
            <a:ext cx="3456384" cy="1631216"/>
          </a:xfrm>
          <a:prstGeom prst="rect">
            <a:avLst/>
          </a:prstGeom>
          <a:solidFill>
            <a:srgbClr val="F7F7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Monaco"/>
              </a:rPr>
              <a:t>CREATE TABLE COURSE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Monaco"/>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222222"/>
                </a:solidFill>
                <a:effectLst/>
                <a:latin typeface="Monaco"/>
              </a:rPr>
              <a:t>Course_ID</a:t>
            </a:r>
            <a:r>
              <a:rPr kumimoji="0" lang="en-US" altLang="en-US" sz="2000" b="0" i="0" u="none" strike="noStrike" cap="none" normalizeH="0" baseline="0" dirty="0">
                <a:ln>
                  <a:noFill/>
                </a:ln>
                <a:solidFill>
                  <a:srgbClr val="222222"/>
                </a:solidFill>
                <a:effectLst/>
                <a:latin typeface="Monaco"/>
              </a:rPr>
              <a:t> Int,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rgbClr val="222222"/>
                </a:solidFill>
                <a:effectLst/>
                <a:latin typeface="Monaco"/>
              </a:rPr>
              <a:t>Course_Name</a:t>
            </a:r>
            <a:r>
              <a:rPr kumimoji="0" lang="en-US" altLang="en-US" sz="2000" b="0" i="0" u="none" strike="noStrike" cap="none" normalizeH="0" baseline="0" dirty="0">
                <a:ln>
                  <a:noFill/>
                </a:ln>
                <a:solidFill>
                  <a:srgbClr val="222222"/>
                </a:solidFill>
                <a:effectLst/>
                <a:latin typeface="Monaco"/>
              </a:rPr>
              <a:t> Varchar(10)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Monaco"/>
              </a:rPr>
              <a:t>)</a:t>
            </a:r>
            <a:r>
              <a:rPr kumimoji="0" lang="en-US" altLang="en-US" sz="2000" b="0" i="0" u="none" strike="noStrike" cap="none" normalizeH="0" baseline="0" dirty="0">
                <a:ln>
                  <a:noFill/>
                </a:ln>
                <a:solidFill>
                  <a:schemeClr val="tx1"/>
                </a:solidFill>
                <a:effectLst/>
              </a:rPr>
              <a:t>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9B45D54F-4C98-4101-935A-4023DC06DA07}"/>
              </a:ext>
            </a:extLst>
          </p:cNvPr>
          <p:cNvSpPr txBox="1"/>
          <p:nvPr/>
        </p:nvSpPr>
        <p:spPr>
          <a:xfrm>
            <a:off x="4167576" y="2940120"/>
            <a:ext cx="4576438" cy="646331"/>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Pre-Requisite:</a:t>
            </a:r>
            <a:r>
              <a:rPr lang="en-US" b="0" i="0" dirty="0">
                <a:solidFill>
                  <a:srgbClr val="222222"/>
                </a:solidFill>
                <a:effectLst/>
                <a:latin typeface="Source Sans Pro" panose="020B0503030403020204" pitchFamily="34" charset="0"/>
              </a:rPr>
              <a:t> Select the Database where you need to create the table.</a:t>
            </a:r>
            <a:endParaRPr lang="en-GB" dirty="0"/>
          </a:p>
        </p:txBody>
      </p:sp>
      <p:pic>
        <p:nvPicPr>
          <p:cNvPr id="24579" name="Picture 3">
            <a:extLst>
              <a:ext uri="{FF2B5EF4-FFF2-40B4-BE49-F238E27FC236}">
                <a16:creationId xmlns:a16="http://schemas.microsoft.com/office/drawing/2014/main" id="{32DE67C8-1D66-4888-BA05-185BD13904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2847" y="3550700"/>
            <a:ext cx="4724400" cy="1992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6237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461665"/>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Step 1)</a:t>
            </a:r>
            <a:r>
              <a:rPr lang="en-US" sz="2400" b="0" i="0" dirty="0">
                <a:solidFill>
                  <a:srgbClr val="222222"/>
                </a:solidFill>
                <a:effectLst/>
                <a:latin typeface="Source Sans Pro" panose="020B0503030403020204" pitchFamily="34" charset="0"/>
              </a:rPr>
              <a:t> Run the query by clicking on </a:t>
            </a:r>
            <a:r>
              <a:rPr lang="en-US" sz="2400" b="1" i="0" dirty="0">
                <a:solidFill>
                  <a:srgbClr val="222222"/>
                </a:solidFill>
                <a:effectLst/>
                <a:latin typeface="Source Sans Pro" panose="020B0503030403020204" pitchFamily="34" charset="0"/>
              </a:rPr>
              <a:t>Execute.</a:t>
            </a:r>
            <a:endParaRPr lang="en-US" sz="1000" dirty="0">
              <a:solidFill>
                <a:srgbClr val="222222"/>
              </a:solidFill>
              <a:latin typeface="Source Sans Pro" panose="020B0503030403020204" pitchFamily="34" charset="0"/>
            </a:endParaRPr>
          </a:p>
        </p:txBody>
      </p:sp>
      <p:sp>
        <p:nvSpPr>
          <p:cNvPr id="8" name="TextBox 7">
            <a:extLst>
              <a:ext uri="{FF2B5EF4-FFF2-40B4-BE49-F238E27FC236}">
                <a16:creationId xmlns:a16="http://schemas.microsoft.com/office/drawing/2014/main" id="{0BD4EBF7-BC14-4C26-8FCB-FE5C7C0FA93F}"/>
              </a:ext>
            </a:extLst>
          </p:cNvPr>
          <p:cNvSpPr txBox="1"/>
          <p:nvPr/>
        </p:nvSpPr>
        <p:spPr>
          <a:xfrm>
            <a:off x="198500" y="1603904"/>
            <a:ext cx="4576438" cy="369332"/>
          </a:xfrm>
          <a:prstGeom prst="rect">
            <a:avLst/>
          </a:prstGeom>
          <a:noFill/>
        </p:spPr>
        <p:txBody>
          <a:bodyPr wrap="square">
            <a:spAutoFit/>
          </a:bodyPr>
          <a:lstStyle/>
          <a:p>
            <a:r>
              <a:rPr lang="en-US" b="0" i="0" dirty="0">
                <a:solidFill>
                  <a:srgbClr val="222222"/>
                </a:solidFill>
                <a:effectLst/>
                <a:latin typeface="Source Sans Pro" panose="020B0503030403020204" pitchFamily="34" charset="0"/>
              </a:rPr>
              <a:t>Before running the query, no table exists:</a:t>
            </a:r>
            <a:endParaRPr lang="en-GB" dirty="0"/>
          </a:p>
        </p:txBody>
      </p:sp>
      <p:pic>
        <p:nvPicPr>
          <p:cNvPr id="25602" name="Picture 2">
            <a:extLst>
              <a:ext uri="{FF2B5EF4-FFF2-40B4-BE49-F238E27FC236}">
                <a16:creationId xmlns:a16="http://schemas.microsoft.com/office/drawing/2014/main" id="{23C7523D-A76A-4FCE-9ECA-CBC0CE47C7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6210" y="2101320"/>
            <a:ext cx="8131579" cy="2463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7108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830997"/>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Result: </a:t>
            </a:r>
            <a:r>
              <a:rPr lang="en-US" sz="2400" b="0" i="0" dirty="0">
                <a:solidFill>
                  <a:srgbClr val="222222"/>
                </a:solidFill>
                <a:effectLst/>
                <a:latin typeface="Source Sans Pro" panose="020B0503030403020204" pitchFamily="34" charset="0"/>
              </a:rPr>
              <a:t>After running the query, click 'Refresh' Button the new table exists as </a:t>
            </a:r>
            <a:r>
              <a:rPr lang="en-US" sz="2400" b="1" i="0" dirty="0">
                <a:solidFill>
                  <a:srgbClr val="222222"/>
                </a:solidFill>
                <a:effectLst/>
                <a:latin typeface="Source Sans Pro" panose="020B0503030403020204" pitchFamily="34" charset="0"/>
              </a:rPr>
              <a:t>a Course.</a:t>
            </a:r>
            <a:endParaRPr lang="en-US" sz="1000" dirty="0">
              <a:solidFill>
                <a:srgbClr val="222222"/>
              </a:solidFill>
              <a:latin typeface="Source Sans Pro" panose="020B0503030403020204" pitchFamily="34" charset="0"/>
            </a:endParaRPr>
          </a:p>
        </p:txBody>
      </p:sp>
      <p:pic>
        <p:nvPicPr>
          <p:cNvPr id="26626" name="Picture 2">
            <a:extLst>
              <a:ext uri="{FF2B5EF4-FFF2-40B4-BE49-F238E27FC236}">
                <a16:creationId xmlns:a16="http://schemas.microsoft.com/office/drawing/2014/main" id="{833AEF54-1377-446F-B5B4-E469B6CF58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1526915"/>
            <a:ext cx="5196632" cy="1008174"/>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a:extLst>
              <a:ext uri="{FF2B5EF4-FFF2-40B4-BE49-F238E27FC236}">
                <a16:creationId xmlns:a16="http://schemas.microsoft.com/office/drawing/2014/main" id="{436C8457-50CA-462A-928F-E25A4C91A9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2535089"/>
            <a:ext cx="7562850" cy="3028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9022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2677656"/>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Step 2) </a:t>
            </a:r>
            <a:r>
              <a:rPr lang="en-US" sz="2400" b="0" i="0" dirty="0">
                <a:solidFill>
                  <a:srgbClr val="222222"/>
                </a:solidFill>
                <a:effectLst/>
                <a:latin typeface="Source Sans Pro" panose="020B0503030403020204" pitchFamily="34" charset="0"/>
              </a:rPr>
              <a:t>Insert some data</a:t>
            </a:r>
          </a:p>
          <a:p>
            <a:pPr algn="l"/>
            <a:r>
              <a:rPr lang="en-US" sz="2400" b="0" i="0" dirty="0">
                <a:solidFill>
                  <a:srgbClr val="222222"/>
                </a:solidFill>
                <a:effectLst/>
                <a:latin typeface="Source Sans Pro" panose="020B0503030403020204" pitchFamily="34" charset="0"/>
              </a:rPr>
              <a:t>Till now, the Table only exists, but there is no data in the table created yet.</a:t>
            </a:r>
          </a:p>
          <a:p>
            <a:pPr algn="l"/>
            <a:r>
              <a:rPr lang="en-US" sz="2400" b="0" i="0" dirty="0">
                <a:solidFill>
                  <a:srgbClr val="222222"/>
                </a:solidFill>
                <a:effectLst/>
                <a:latin typeface="Source Sans Pro" panose="020B0503030403020204" pitchFamily="34" charset="0"/>
              </a:rPr>
              <a:t>Transact-SQL has the INSERT statement that can be used to insert data into a table. With this statement, we can insert either one or more columns into a table.</a:t>
            </a:r>
          </a:p>
          <a:p>
            <a:pPr algn="l"/>
            <a:r>
              <a:rPr lang="en-US" sz="2400" b="0" i="0" dirty="0">
                <a:solidFill>
                  <a:srgbClr val="222222"/>
                </a:solidFill>
                <a:effectLst/>
                <a:latin typeface="Source Sans Pro" panose="020B0503030403020204" pitchFamily="34" charset="0"/>
              </a:rPr>
              <a:t>Let's insert four rows using </a:t>
            </a:r>
            <a:r>
              <a:rPr lang="en-US" sz="2400" b="1" i="0" dirty="0">
                <a:solidFill>
                  <a:srgbClr val="222222"/>
                </a:solidFill>
                <a:effectLst/>
                <a:latin typeface="Source Sans Pro" panose="020B0503030403020204" pitchFamily="34" charset="0"/>
              </a:rPr>
              <a:t>Insert</a:t>
            </a:r>
            <a:r>
              <a:rPr lang="en-US" sz="2400" b="0" i="0" dirty="0">
                <a:solidFill>
                  <a:srgbClr val="222222"/>
                </a:solidFill>
                <a:effectLst/>
                <a:latin typeface="Source Sans Pro" panose="020B0503030403020204" pitchFamily="34" charset="0"/>
              </a:rPr>
              <a:t> command.</a:t>
            </a:r>
          </a:p>
        </p:txBody>
      </p:sp>
      <p:sp>
        <p:nvSpPr>
          <p:cNvPr id="4" name="Rectangle 1">
            <a:extLst>
              <a:ext uri="{FF2B5EF4-FFF2-40B4-BE49-F238E27FC236}">
                <a16:creationId xmlns:a16="http://schemas.microsoft.com/office/drawing/2014/main" id="{72F1A664-288B-43B1-94FA-6E5EB0B1F1C7}"/>
              </a:ext>
            </a:extLst>
          </p:cNvPr>
          <p:cNvSpPr>
            <a:spLocks noChangeArrowheads="1"/>
          </p:cNvSpPr>
          <p:nvPr/>
        </p:nvSpPr>
        <p:spPr bwMode="auto">
          <a:xfrm>
            <a:off x="1187624" y="3861048"/>
            <a:ext cx="5256584" cy="1323439"/>
          </a:xfrm>
          <a:prstGeom prst="rect">
            <a:avLst/>
          </a:prstGeom>
          <a:solidFill>
            <a:srgbClr val="F7F7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Monaco"/>
              </a:rPr>
              <a:t>Insert into COURSE values (1,'SQL’);</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Monaco"/>
              </a:rPr>
              <a:t>Insert into COURSE values (2,'Python’);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Monaco"/>
              </a:rPr>
              <a:t>Insert into COURSE values (3,'SQL’);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Monaco"/>
              </a:rPr>
              <a:t>Insert into COURSE values (4,'C');</a:t>
            </a:r>
            <a:r>
              <a:rPr kumimoji="0" lang="en-US" altLang="en-US" sz="2000" b="0" i="0" u="none" strike="noStrike" cap="none" normalizeH="0" baseline="0" dirty="0">
                <a:ln>
                  <a:noFill/>
                </a:ln>
                <a:solidFill>
                  <a:schemeClr val="tx1"/>
                </a:solidFill>
                <a:effectLst/>
              </a:rPr>
              <a:t>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224173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461665"/>
          </a:xfrm>
          <a:prstGeom prst="rect">
            <a:avLst/>
          </a:prstGeom>
          <a:noFill/>
        </p:spPr>
        <p:txBody>
          <a:bodyPr wrap="square" rtlCol="0">
            <a:spAutoFit/>
          </a:bodyPr>
          <a:lstStyle/>
          <a:p>
            <a:pPr algn="l"/>
            <a:r>
              <a:rPr lang="en-US" sz="2400" b="0" i="0" dirty="0">
                <a:solidFill>
                  <a:srgbClr val="222222"/>
                </a:solidFill>
                <a:effectLst/>
                <a:latin typeface="Source Sans Pro" panose="020B0503030403020204" pitchFamily="34" charset="0"/>
              </a:rPr>
              <a:t>Below snapshot shows that now insertion of four rows is successful.</a:t>
            </a:r>
          </a:p>
        </p:txBody>
      </p:sp>
      <p:pic>
        <p:nvPicPr>
          <p:cNvPr id="28674" name="Picture 2">
            <a:extLst>
              <a:ext uri="{FF2B5EF4-FFF2-40B4-BE49-F238E27FC236}">
                <a16:creationId xmlns:a16="http://schemas.microsoft.com/office/drawing/2014/main" id="{63B1580E-24CB-4362-8600-842BCF198B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4462" y="1809750"/>
            <a:ext cx="6315075" cy="323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4101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2831544"/>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Step 3)</a:t>
            </a:r>
            <a:r>
              <a:rPr lang="en-US" sz="2400" b="0" i="0" dirty="0">
                <a:solidFill>
                  <a:srgbClr val="222222"/>
                </a:solidFill>
                <a:effectLst/>
                <a:latin typeface="Source Sans Pro" panose="020B0503030403020204" pitchFamily="34" charset="0"/>
              </a:rPr>
              <a:t> To view data in SQL Server, we use the SELECT statement. The statement takes the following syntax:</a:t>
            </a:r>
          </a:p>
          <a:p>
            <a:pPr algn="l"/>
            <a:r>
              <a:rPr lang="en-GB" sz="2400" b="1" i="0" dirty="0">
                <a:solidFill>
                  <a:srgbClr val="222222"/>
                </a:solidFill>
                <a:effectLst/>
                <a:latin typeface="Source Sans Pro" panose="020B0503030403020204" pitchFamily="34" charset="0"/>
              </a:rPr>
              <a:t>Example Query:</a:t>
            </a:r>
          </a:p>
          <a:p>
            <a:pPr algn="l"/>
            <a:endParaRPr lang="en-GB" sz="2400" b="1" dirty="0">
              <a:solidFill>
                <a:srgbClr val="222222"/>
              </a:solidFill>
              <a:latin typeface="Source Sans Pro" panose="020B0503030403020204" pitchFamily="34" charset="0"/>
            </a:endParaRPr>
          </a:p>
          <a:p>
            <a:pPr algn="l"/>
            <a:endParaRPr lang="en-US" sz="1000" b="1" i="0" dirty="0">
              <a:solidFill>
                <a:srgbClr val="222222"/>
              </a:solidFill>
              <a:effectLst/>
              <a:latin typeface="Source Sans Pro" panose="020B0503030403020204" pitchFamily="34" charset="0"/>
            </a:endParaRPr>
          </a:p>
          <a:p>
            <a:pPr algn="l"/>
            <a:r>
              <a:rPr lang="en-US" sz="2400" b="1" i="0" dirty="0">
                <a:solidFill>
                  <a:srgbClr val="222222"/>
                </a:solidFill>
                <a:effectLst/>
                <a:latin typeface="Source Sans Pro" panose="020B0503030403020204" pitchFamily="34" charset="0"/>
              </a:rPr>
              <a:t>Result:</a:t>
            </a:r>
            <a:r>
              <a:rPr lang="en-US" sz="2400" b="0" i="0" dirty="0">
                <a:solidFill>
                  <a:srgbClr val="222222"/>
                </a:solidFill>
                <a:effectLst/>
                <a:latin typeface="Source Sans Pro" panose="020B0503030403020204" pitchFamily="34" charset="0"/>
              </a:rPr>
              <a:t> Table got created, and there are four records in tables. Note that we can create records with a duplicate value in any of the columns as there are no constraints.</a:t>
            </a:r>
          </a:p>
        </p:txBody>
      </p:sp>
      <p:sp>
        <p:nvSpPr>
          <p:cNvPr id="4" name="Rectangle 1">
            <a:extLst>
              <a:ext uri="{FF2B5EF4-FFF2-40B4-BE49-F238E27FC236}">
                <a16:creationId xmlns:a16="http://schemas.microsoft.com/office/drawing/2014/main" id="{EDF42482-A5E4-477D-8DE7-830A897ECF0A}"/>
              </a:ext>
            </a:extLst>
          </p:cNvPr>
          <p:cNvSpPr>
            <a:spLocks noChangeArrowheads="1"/>
          </p:cNvSpPr>
          <p:nvPr/>
        </p:nvSpPr>
        <p:spPr bwMode="auto">
          <a:xfrm>
            <a:off x="1331640" y="2288816"/>
            <a:ext cx="3096344" cy="369332"/>
          </a:xfrm>
          <a:prstGeom prst="rect">
            <a:avLst/>
          </a:prstGeom>
          <a:solidFill>
            <a:srgbClr val="F7F7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22222"/>
                </a:solidFill>
                <a:effectLst/>
                <a:latin typeface="Monaco"/>
              </a:rPr>
              <a:t>SELECT * FROM COURSE;</a:t>
            </a:r>
            <a:r>
              <a:rPr kumimoji="0" lang="en-US" altLang="en-US" b="0" i="0" u="none" strike="noStrike" cap="none" normalizeH="0" baseline="0" dirty="0">
                <a:ln>
                  <a:noFill/>
                </a:ln>
                <a:solidFill>
                  <a:schemeClr val="tx1"/>
                </a:solidFill>
                <a:effectLst/>
              </a:rPr>
              <a:t> </a:t>
            </a:r>
            <a:endParaRPr kumimoji="0" lang="en-US" altLang="en-US" b="0" i="0" u="none" strike="noStrike" cap="none" normalizeH="0" baseline="0" dirty="0">
              <a:ln>
                <a:noFill/>
              </a:ln>
              <a:solidFill>
                <a:schemeClr val="tx1"/>
              </a:solidFill>
              <a:effectLst/>
              <a:latin typeface="Arial" panose="020B0604020202020204" pitchFamily="34" charset="0"/>
            </a:endParaRPr>
          </a:p>
        </p:txBody>
      </p:sp>
      <p:pic>
        <p:nvPicPr>
          <p:cNvPr id="29699" name="Picture 3">
            <a:extLst>
              <a:ext uri="{FF2B5EF4-FFF2-40B4-BE49-F238E27FC236}">
                <a16:creationId xmlns:a16="http://schemas.microsoft.com/office/drawing/2014/main" id="{313D266C-1A3B-405A-8158-972773309E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0657" y="3501008"/>
            <a:ext cx="4146688" cy="2060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951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1569660"/>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Using Table Designer</a:t>
            </a:r>
          </a:p>
          <a:p>
            <a:pPr algn="l"/>
            <a:r>
              <a:rPr lang="en-US" sz="2400" b="0" i="0" dirty="0">
                <a:solidFill>
                  <a:srgbClr val="222222"/>
                </a:solidFill>
                <a:effectLst/>
                <a:latin typeface="Source Sans Pro" panose="020B0503030403020204" pitchFamily="34" charset="0"/>
              </a:rPr>
              <a:t>We can also create Table from Studio Management IDE using </a:t>
            </a:r>
            <a:r>
              <a:rPr lang="en-US" sz="2400" b="1" i="0" dirty="0">
                <a:solidFill>
                  <a:srgbClr val="222222"/>
                </a:solidFill>
                <a:effectLst/>
                <a:latin typeface="Source Sans Pro" panose="020B0503030403020204" pitchFamily="34" charset="0"/>
              </a:rPr>
              <a:t>Table Designer.</a:t>
            </a:r>
            <a:endParaRPr lang="en-US" sz="2400" b="0" i="0" dirty="0">
              <a:solidFill>
                <a:srgbClr val="222222"/>
              </a:solidFill>
              <a:effectLst/>
              <a:latin typeface="Source Sans Pro" panose="020B0503030403020204" pitchFamily="34" charset="0"/>
            </a:endParaRPr>
          </a:p>
          <a:p>
            <a:pPr algn="l"/>
            <a:r>
              <a:rPr lang="en-US" sz="2400" b="1" i="0" dirty="0">
                <a:solidFill>
                  <a:srgbClr val="222222"/>
                </a:solidFill>
                <a:effectLst/>
                <a:latin typeface="Source Sans Pro" panose="020B0503030403020204" pitchFamily="34" charset="0"/>
              </a:rPr>
              <a:t>Step 1)</a:t>
            </a:r>
            <a:r>
              <a:rPr lang="en-US" sz="2400" b="0" i="0" dirty="0">
                <a:solidFill>
                  <a:srgbClr val="222222"/>
                </a:solidFill>
                <a:effectLst/>
                <a:latin typeface="Source Sans Pro" panose="020B0503030403020204" pitchFamily="34" charset="0"/>
              </a:rPr>
              <a:t> Right Click on Table&gt;New&gt;Click on </a:t>
            </a:r>
            <a:r>
              <a:rPr lang="en-US" sz="2400" b="1" i="0" dirty="0">
                <a:solidFill>
                  <a:srgbClr val="222222"/>
                </a:solidFill>
                <a:effectLst/>
                <a:latin typeface="Source Sans Pro" panose="020B0503030403020204" pitchFamily="34" charset="0"/>
              </a:rPr>
              <a:t>Table.</a:t>
            </a:r>
            <a:endParaRPr lang="en-US" sz="2400" b="0" i="0" dirty="0">
              <a:solidFill>
                <a:srgbClr val="222222"/>
              </a:solidFill>
              <a:effectLst/>
              <a:latin typeface="Source Sans Pro" panose="020B0503030403020204" pitchFamily="34" charset="0"/>
            </a:endParaRPr>
          </a:p>
        </p:txBody>
      </p:sp>
      <p:pic>
        <p:nvPicPr>
          <p:cNvPr id="30722" name="Picture 2">
            <a:extLst>
              <a:ext uri="{FF2B5EF4-FFF2-40B4-BE49-F238E27FC236}">
                <a16:creationId xmlns:a16="http://schemas.microsoft.com/office/drawing/2014/main" id="{D6791ED7-7671-497E-8C75-4BDB5BCDFA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2693898"/>
            <a:ext cx="4523408" cy="2802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43261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830997"/>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Step 2)</a:t>
            </a:r>
            <a:r>
              <a:rPr lang="en-US" sz="2400" b="0" i="0" dirty="0">
                <a:solidFill>
                  <a:srgbClr val="222222"/>
                </a:solidFill>
                <a:effectLst/>
                <a:latin typeface="Source Sans Pro" panose="020B0503030403020204" pitchFamily="34" charset="0"/>
              </a:rPr>
              <a:t> Enter column names, data types. Select whether to allow nulls or not.</a:t>
            </a:r>
          </a:p>
        </p:txBody>
      </p:sp>
      <p:pic>
        <p:nvPicPr>
          <p:cNvPr id="31746" name="Picture 2">
            <a:extLst>
              <a:ext uri="{FF2B5EF4-FFF2-40B4-BE49-F238E27FC236}">
                <a16:creationId xmlns:a16="http://schemas.microsoft.com/office/drawing/2014/main" id="{51FC37A0-655A-4B8B-B431-AE0B78FAC6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919484"/>
            <a:ext cx="7920880" cy="13652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C6CBF38-F599-49CB-B341-9EA6E03F3B4E}"/>
              </a:ext>
            </a:extLst>
          </p:cNvPr>
          <p:cNvSpPr txBox="1"/>
          <p:nvPr/>
        </p:nvSpPr>
        <p:spPr>
          <a:xfrm>
            <a:off x="210344" y="3408533"/>
            <a:ext cx="8723312" cy="369332"/>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Step 3)</a:t>
            </a:r>
            <a:r>
              <a:rPr lang="en-US" b="0" i="0" dirty="0">
                <a:solidFill>
                  <a:srgbClr val="222222"/>
                </a:solidFill>
                <a:effectLst/>
                <a:latin typeface="Source Sans Pro" panose="020B0503030403020204" pitchFamily="34" charset="0"/>
              </a:rPr>
              <a:t> Press 'CTRL+S' to Save the table. Enter Name as </a:t>
            </a:r>
            <a:r>
              <a:rPr lang="en-US" b="1" i="0" dirty="0">
                <a:solidFill>
                  <a:srgbClr val="222222"/>
                </a:solidFill>
                <a:effectLst/>
                <a:latin typeface="Source Sans Pro" panose="020B0503030403020204" pitchFamily="34" charset="0"/>
              </a:rPr>
              <a:t>'</a:t>
            </a:r>
            <a:r>
              <a:rPr lang="en-US" b="1" i="0" dirty="0" err="1">
                <a:solidFill>
                  <a:srgbClr val="222222"/>
                </a:solidFill>
                <a:effectLst/>
                <a:latin typeface="Source Sans Pro" panose="020B0503030403020204" pitchFamily="34" charset="0"/>
              </a:rPr>
              <a:t>Course_Title</a:t>
            </a:r>
            <a:r>
              <a:rPr lang="en-US" b="1" i="0" dirty="0">
                <a:solidFill>
                  <a:srgbClr val="222222"/>
                </a:solidFill>
                <a:effectLst/>
                <a:latin typeface="Source Sans Pro" panose="020B0503030403020204" pitchFamily="34" charset="0"/>
              </a:rPr>
              <a:t>'</a:t>
            </a:r>
            <a:endParaRPr lang="en-GB" dirty="0"/>
          </a:p>
        </p:txBody>
      </p:sp>
      <p:pic>
        <p:nvPicPr>
          <p:cNvPr id="31748" name="Picture 4">
            <a:extLst>
              <a:ext uri="{FF2B5EF4-FFF2-40B4-BE49-F238E27FC236}">
                <a16:creationId xmlns:a16="http://schemas.microsoft.com/office/drawing/2014/main" id="{1640AA5B-FA3C-45DD-8261-968B38D70D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3784035"/>
            <a:ext cx="6280279" cy="1685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16171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830997"/>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Result: </a:t>
            </a:r>
            <a:r>
              <a:rPr lang="en-US" sz="2400" b="0" i="0" dirty="0">
                <a:solidFill>
                  <a:srgbClr val="222222"/>
                </a:solidFill>
                <a:effectLst/>
                <a:latin typeface="Source Sans Pro" panose="020B0503030403020204" pitchFamily="34" charset="0"/>
              </a:rPr>
              <a:t>Click on 'Refresh' and we can see</a:t>
            </a:r>
            <a:r>
              <a:rPr lang="en-US" sz="2400" b="1" i="0" dirty="0">
                <a:solidFill>
                  <a:srgbClr val="222222"/>
                </a:solidFill>
                <a:effectLst/>
                <a:latin typeface="Source Sans Pro" panose="020B0503030403020204" pitchFamily="34" charset="0"/>
              </a:rPr>
              <a:t> </a:t>
            </a:r>
            <a:r>
              <a:rPr lang="en-US" sz="2400" b="0" i="0" dirty="0">
                <a:solidFill>
                  <a:srgbClr val="222222"/>
                </a:solidFill>
                <a:effectLst/>
                <a:latin typeface="Source Sans Pro" panose="020B0503030403020204" pitchFamily="34" charset="0"/>
              </a:rPr>
              <a:t>New table exists with the name as </a:t>
            </a:r>
            <a:r>
              <a:rPr lang="en-US" sz="2400" b="1" i="0" dirty="0" err="1">
                <a:solidFill>
                  <a:srgbClr val="222222"/>
                </a:solidFill>
                <a:effectLst/>
                <a:latin typeface="Source Sans Pro" panose="020B0503030403020204" pitchFamily="34" charset="0"/>
              </a:rPr>
              <a:t>Course_Title</a:t>
            </a:r>
            <a:r>
              <a:rPr lang="en-US" sz="2400" b="0" i="0" dirty="0">
                <a:solidFill>
                  <a:srgbClr val="222222"/>
                </a:solidFill>
                <a:effectLst/>
                <a:latin typeface="Source Sans Pro" panose="020B0503030403020204" pitchFamily="34" charset="0"/>
              </a:rPr>
              <a:t> with one column named as </a:t>
            </a:r>
            <a:r>
              <a:rPr lang="en-US" sz="2400" b="1" i="0" dirty="0" err="1">
                <a:solidFill>
                  <a:srgbClr val="222222"/>
                </a:solidFill>
                <a:effectLst/>
                <a:latin typeface="Source Sans Pro" panose="020B0503030403020204" pitchFamily="34" charset="0"/>
              </a:rPr>
              <a:t>Course_Name</a:t>
            </a:r>
            <a:r>
              <a:rPr lang="en-US" sz="2400" b="0" i="0" dirty="0">
                <a:solidFill>
                  <a:srgbClr val="222222"/>
                </a:solidFill>
                <a:effectLst/>
                <a:latin typeface="Source Sans Pro" panose="020B0503030403020204" pitchFamily="34" charset="0"/>
              </a:rPr>
              <a:t>.</a:t>
            </a:r>
          </a:p>
        </p:txBody>
      </p:sp>
      <p:pic>
        <p:nvPicPr>
          <p:cNvPr id="32770" name="Picture 2">
            <a:extLst>
              <a:ext uri="{FF2B5EF4-FFF2-40B4-BE49-F238E27FC236}">
                <a16:creationId xmlns:a16="http://schemas.microsoft.com/office/drawing/2014/main" id="{EEC680A1-16BA-463C-909E-B448573706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925648"/>
            <a:ext cx="7620000" cy="1752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2286ADD-D0EB-455B-8171-8D1ABC2BCB9E}"/>
              </a:ext>
            </a:extLst>
          </p:cNvPr>
          <p:cNvSpPr txBox="1"/>
          <p:nvPr/>
        </p:nvSpPr>
        <p:spPr>
          <a:xfrm>
            <a:off x="584923" y="3909080"/>
            <a:ext cx="7620000" cy="1200329"/>
          </a:xfrm>
          <a:prstGeom prst="rect">
            <a:avLst/>
          </a:prstGeom>
          <a:noFill/>
        </p:spPr>
        <p:txBody>
          <a:bodyPr wrap="square">
            <a:spAutoFit/>
          </a:bodyPr>
          <a:lstStyle/>
          <a:p>
            <a:pPr algn="l"/>
            <a:r>
              <a:rPr lang="en-US" b="1" i="0" dirty="0">
                <a:solidFill>
                  <a:srgbClr val="222222"/>
                </a:solidFill>
                <a:effectLst/>
                <a:latin typeface="Source Sans Pro" panose="020B0503030403020204" pitchFamily="34" charset="0"/>
              </a:rPr>
              <a:t>Alter Table</a:t>
            </a:r>
          </a:p>
          <a:p>
            <a:pPr algn="l"/>
            <a:r>
              <a:rPr lang="en-US" b="0" i="0" dirty="0">
                <a:solidFill>
                  <a:srgbClr val="222222"/>
                </a:solidFill>
                <a:effectLst/>
                <a:latin typeface="Source Sans Pro" panose="020B0503030403020204" pitchFamily="34" charset="0"/>
              </a:rPr>
              <a:t>There are </a:t>
            </a:r>
            <a:r>
              <a:rPr lang="en-US" b="1" i="0" dirty="0">
                <a:solidFill>
                  <a:srgbClr val="222222"/>
                </a:solidFill>
                <a:effectLst/>
                <a:latin typeface="Source Sans Pro" panose="020B0503030403020204" pitchFamily="34" charset="0"/>
              </a:rPr>
              <a:t>two ways </a:t>
            </a:r>
            <a:r>
              <a:rPr lang="en-US" b="0" i="0" dirty="0">
                <a:solidFill>
                  <a:srgbClr val="222222"/>
                </a:solidFill>
                <a:effectLst/>
                <a:latin typeface="Source Sans Pro" panose="020B0503030403020204" pitchFamily="34" charset="0"/>
              </a:rPr>
              <a:t>to</a:t>
            </a:r>
            <a:r>
              <a:rPr lang="en-US" b="1" i="0" dirty="0">
                <a:solidFill>
                  <a:srgbClr val="222222"/>
                </a:solidFill>
                <a:effectLst/>
                <a:latin typeface="Source Sans Pro" panose="020B0503030403020204" pitchFamily="34" charset="0"/>
              </a:rPr>
              <a:t> Alter Table </a:t>
            </a:r>
            <a:r>
              <a:rPr lang="en-US" b="0" i="0" dirty="0">
                <a:solidFill>
                  <a:srgbClr val="222222"/>
                </a:solidFill>
                <a:effectLst/>
                <a:latin typeface="Source Sans Pro" panose="020B0503030403020204" pitchFamily="34" charset="0"/>
              </a:rPr>
              <a:t>in</a:t>
            </a:r>
            <a:r>
              <a:rPr lang="en-US" b="1" i="0" dirty="0">
                <a:solidFill>
                  <a:srgbClr val="222222"/>
                </a:solidFill>
                <a:effectLst/>
                <a:latin typeface="Source Sans Pro" panose="020B0503030403020204" pitchFamily="34" charset="0"/>
              </a:rPr>
              <a:t> SQL server</a:t>
            </a:r>
            <a:r>
              <a:rPr lang="en-US" b="0" i="0" dirty="0">
                <a:solidFill>
                  <a:srgbClr val="222222"/>
                </a:solidFill>
                <a:effectLst/>
                <a:latin typeface="Source Sans Pro" panose="020B0503030403020204" pitchFamily="34" charset="0"/>
              </a:rPr>
              <a:t>.</a:t>
            </a:r>
          </a:p>
          <a:p>
            <a:pPr algn="l"/>
            <a:r>
              <a:rPr lang="en-US" b="1" i="0" dirty="0">
                <a:solidFill>
                  <a:srgbClr val="222222"/>
                </a:solidFill>
                <a:effectLst/>
                <a:latin typeface="Source Sans Pro" panose="020B0503030403020204" pitchFamily="34" charset="0"/>
              </a:rPr>
              <a:t>1. </a:t>
            </a:r>
            <a:r>
              <a:rPr lang="en-US" b="0" i="0" dirty="0">
                <a:solidFill>
                  <a:srgbClr val="222222"/>
                </a:solidFill>
                <a:effectLst/>
                <a:latin typeface="Source Sans Pro" panose="020B0503030403020204" pitchFamily="34" charset="0"/>
              </a:rPr>
              <a:t>T-SQL: Alter Table by adding new columns.</a:t>
            </a:r>
          </a:p>
          <a:p>
            <a:pPr algn="l"/>
            <a:r>
              <a:rPr lang="en-US" b="1" i="0" dirty="0">
                <a:solidFill>
                  <a:srgbClr val="222222"/>
                </a:solidFill>
                <a:effectLst/>
                <a:latin typeface="Source Sans Pro" panose="020B0503030403020204" pitchFamily="34" charset="0"/>
              </a:rPr>
              <a:t>2. </a:t>
            </a:r>
            <a:r>
              <a:rPr lang="en-US" b="0" i="0" dirty="0">
                <a:solidFill>
                  <a:srgbClr val="222222"/>
                </a:solidFill>
                <a:effectLst/>
                <a:latin typeface="Source Sans Pro" panose="020B0503030403020204" pitchFamily="34" charset="0"/>
              </a:rPr>
              <a:t>Using Table designer</a:t>
            </a:r>
          </a:p>
        </p:txBody>
      </p:sp>
    </p:spTree>
    <p:extLst>
      <p:ext uri="{BB962C8B-B14F-4D97-AF65-F5344CB8AC3E}">
        <p14:creationId xmlns:p14="http://schemas.microsoft.com/office/powerpoint/2010/main" val="34863275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1200329"/>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T-SQL: Alter Table by inserting columns</a:t>
            </a:r>
          </a:p>
          <a:p>
            <a:pPr algn="l"/>
            <a:r>
              <a:rPr lang="en-US" sz="2400" b="0" i="0" dirty="0">
                <a:solidFill>
                  <a:srgbClr val="222222"/>
                </a:solidFill>
                <a:effectLst/>
                <a:latin typeface="Source Sans Pro" panose="020B0503030403020204" pitchFamily="34" charset="0"/>
              </a:rPr>
              <a:t>Below is the syntax to </a:t>
            </a:r>
            <a:r>
              <a:rPr lang="en-US" sz="2400" b="1" i="0" dirty="0">
                <a:solidFill>
                  <a:srgbClr val="222222"/>
                </a:solidFill>
                <a:effectLst/>
                <a:latin typeface="Source Sans Pro" panose="020B0503030403020204" pitchFamily="34" charset="0"/>
              </a:rPr>
              <a:t>Alter</a:t>
            </a:r>
            <a:r>
              <a:rPr lang="en-US" sz="2400" b="0" i="0" dirty="0">
                <a:solidFill>
                  <a:srgbClr val="222222"/>
                </a:solidFill>
                <a:effectLst/>
                <a:latin typeface="Source Sans Pro" panose="020B0503030403020204" pitchFamily="34" charset="0"/>
              </a:rPr>
              <a:t> table</a:t>
            </a:r>
          </a:p>
          <a:p>
            <a:pPr algn="l"/>
            <a:r>
              <a:rPr lang="en-GB" sz="2400" b="1" i="0" dirty="0">
                <a:solidFill>
                  <a:srgbClr val="222222"/>
                </a:solidFill>
                <a:effectLst/>
                <a:latin typeface="Source Sans Pro" panose="020B0503030403020204" pitchFamily="34" charset="0"/>
              </a:rPr>
              <a:t>Query</a:t>
            </a:r>
            <a:r>
              <a:rPr lang="en-GB" sz="2400" b="0" i="0" dirty="0">
                <a:solidFill>
                  <a:srgbClr val="222222"/>
                </a:solidFill>
                <a:effectLst/>
                <a:latin typeface="Source Sans Pro" panose="020B0503030403020204" pitchFamily="34" charset="0"/>
              </a:rPr>
              <a:t>:</a:t>
            </a:r>
            <a:endParaRPr lang="en-US" sz="2400" b="0" i="0" dirty="0">
              <a:solidFill>
                <a:srgbClr val="222222"/>
              </a:solidFill>
              <a:effectLst/>
              <a:latin typeface="Source Sans Pro" panose="020B0503030403020204" pitchFamily="34" charset="0"/>
            </a:endParaRPr>
          </a:p>
        </p:txBody>
      </p:sp>
      <p:sp>
        <p:nvSpPr>
          <p:cNvPr id="4" name="Rectangle 1">
            <a:extLst>
              <a:ext uri="{FF2B5EF4-FFF2-40B4-BE49-F238E27FC236}">
                <a16:creationId xmlns:a16="http://schemas.microsoft.com/office/drawing/2014/main" id="{D6435CA5-8CA0-48CB-95D1-AD6F23393A4B}"/>
              </a:ext>
            </a:extLst>
          </p:cNvPr>
          <p:cNvSpPr>
            <a:spLocks noChangeArrowheads="1"/>
          </p:cNvSpPr>
          <p:nvPr/>
        </p:nvSpPr>
        <p:spPr bwMode="auto">
          <a:xfrm>
            <a:off x="245846" y="2288816"/>
            <a:ext cx="8178080" cy="400110"/>
          </a:xfrm>
          <a:prstGeom prst="rect">
            <a:avLst/>
          </a:prstGeom>
          <a:solidFill>
            <a:srgbClr val="F7F7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Monaco"/>
              </a:rPr>
              <a:t>ALTER TABLE </a:t>
            </a:r>
            <a:r>
              <a:rPr kumimoji="0" lang="en-US" altLang="en-US" sz="2000" b="0" i="0" u="none" strike="noStrike" cap="none" normalizeH="0" baseline="0" dirty="0" err="1">
                <a:ln>
                  <a:noFill/>
                </a:ln>
                <a:solidFill>
                  <a:srgbClr val="222222"/>
                </a:solidFill>
                <a:effectLst/>
                <a:latin typeface="Monaco"/>
              </a:rPr>
              <a:t>dbo.Course_Title</a:t>
            </a:r>
            <a:r>
              <a:rPr kumimoji="0" lang="en-US" altLang="en-US" sz="2000" b="0" i="0" u="none" strike="noStrike" cap="none" normalizeH="0" baseline="0" dirty="0">
                <a:ln>
                  <a:noFill/>
                </a:ln>
                <a:solidFill>
                  <a:srgbClr val="222222"/>
                </a:solidFill>
                <a:effectLst/>
                <a:latin typeface="Monaco"/>
              </a:rPr>
              <a:t> ADD </a:t>
            </a:r>
            <a:r>
              <a:rPr kumimoji="0" lang="en-US" altLang="en-US" sz="2000" b="0" i="0" u="none" strike="noStrike" cap="none" normalizeH="0" baseline="0" dirty="0" err="1">
                <a:ln>
                  <a:noFill/>
                </a:ln>
                <a:solidFill>
                  <a:srgbClr val="222222"/>
                </a:solidFill>
                <a:effectLst/>
                <a:latin typeface="Monaco"/>
              </a:rPr>
              <a:t>Course_Duration</a:t>
            </a:r>
            <a:r>
              <a:rPr kumimoji="0" lang="en-US" altLang="en-US" sz="2000" b="0" i="0" u="none" strike="noStrike" cap="none" normalizeH="0" baseline="0" dirty="0">
                <a:ln>
                  <a:noFill/>
                </a:ln>
                <a:solidFill>
                  <a:srgbClr val="222222"/>
                </a:solidFill>
                <a:effectLst/>
                <a:latin typeface="Monaco"/>
              </a:rPr>
              <a:t> VARCHAR(20);</a:t>
            </a:r>
            <a:r>
              <a:rPr kumimoji="0" lang="en-US" altLang="en-US" sz="2000" b="0" i="0" u="none" strike="noStrike" cap="none" normalizeH="0" baseline="0" dirty="0">
                <a:ln>
                  <a:noFill/>
                </a:ln>
                <a:solidFill>
                  <a:schemeClr val="tx1"/>
                </a:solidFill>
                <a:effectLst/>
              </a:rPr>
              <a:t>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364B57B2-725F-4282-A113-E369B5DD676F}"/>
              </a:ext>
            </a:extLst>
          </p:cNvPr>
          <p:cNvSpPr txBox="1"/>
          <p:nvPr/>
        </p:nvSpPr>
        <p:spPr>
          <a:xfrm>
            <a:off x="245846" y="2780928"/>
            <a:ext cx="7272808" cy="369332"/>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Step 1)</a:t>
            </a:r>
            <a:r>
              <a:rPr lang="en-US" b="0" i="0" dirty="0">
                <a:solidFill>
                  <a:srgbClr val="222222"/>
                </a:solidFill>
                <a:effectLst/>
                <a:latin typeface="Source Sans Pro" panose="020B0503030403020204" pitchFamily="34" charset="0"/>
              </a:rPr>
              <a:t> Run the Query by Clicking on </a:t>
            </a:r>
            <a:r>
              <a:rPr lang="en-US" b="1" i="0" dirty="0">
                <a:solidFill>
                  <a:srgbClr val="222222"/>
                </a:solidFill>
                <a:effectLst/>
                <a:latin typeface="Source Sans Pro" panose="020B0503030403020204" pitchFamily="34" charset="0"/>
              </a:rPr>
              <a:t>Execute.</a:t>
            </a:r>
            <a:endParaRPr lang="en-GB" dirty="0"/>
          </a:p>
        </p:txBody>
      </p:sp>
      <p:pic>
        <p:nvPicPr>
          <p:cNvPr id="33795" name="Picture 3">
            <a:extLst>
              <a:ext uri="{FF2B5EF4-FFF2-40B4-BE49-F238E27FC236}">
                <a16:creationId xmlns:a16="http://schemas.microsoft.com/office/drawing/2014/main" id="{98868ECA-73DE-4C8E-850F-C75B8390B1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173" y="3356992"/>
            <a:ext cx="4543425" cy="1457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1804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830997"/>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Result: </a:t>
            </a:r>
            <a:r>
              <a:rPr lang="en-US" sz="2400" b="0" i="0" dirty="0">
                <a:solidFill>
                  <a:srgbClr val="222222"/>
                </a:solidFill>
                <a:effectLst/>
                <a:latin typeface="Source Sans Pro" panose="020B0503030403020204" pitchFamily="34" charset="0"/>
              </a:rPr>
              <a:t>New column exists with the name as </a:t>
            </a:r>
            <a:r>
              <a:rPr lang="en-US" sz="2400" b="1" i="0" dirty="0" err="1">
                <a:solidFill>
                  <a:srgbClr val="222222"/>
                </a:solidFill>
                <a:effectLst/>
                <a:latin typeface="Source Sans Pro" panose="020B0503030403020204" pitchFamily="34" charset="0"/>
              </a:rPr>
              <a:t>Course_Duration</a:t>
            </a:r>
            <a:r>
              <a:rPr lang="en-US" sz="2400" b="0" i="0" dirty="0">
                <a:solidFill>
                  <a:srgbClr val="222222"/>
                </a:solidFill>
                <a:effectLst/>
                <a:latin typeface="Source Sans Pro" panose="020B0503030403020204" pitchFamily="34" charset="0"/>
              </a:rPr>
              <a:t> within the </a:t>
            </a:r>
            <a:r>
              <a:rPr lang="en-US" sz="2400" b="1" i="0" dirty="0" err="1">
                <a:solidFill>
                  <a:srgbClr val="222222"/>
                </a:solidFill>
                <a:effectLst/>
                <a:latin typeface="Source Sans Pro" panose="020B0503030403020204" pitchFamily="34" charset="0"/>
              </a:rPr>
              <a:t>Course_Title</a:t>
            </a:r>
            <a:r>
              <a:rPr lang="en-US" sz="2400" b="1" i="0" dirty="0">
                <a:solidFill>
                  <a:srgbClr val="222222"/>
                </a:solidFill>
                <a:effectLst/>
                <a:latin typeface="Source Sans Pro" panose="020B0503030403020204" pitchFamily="34" charset="0"/>
              </a:rPr>
              <a:t> Table</a:t>
            </a:r>
            <a:r>
              <a:rPr lang="en-US" sz="2400" b="0" i="0" dirty="0">
                <a:solidFill>
                  <a:srgbClr val="222222"/>
                </a:solidFill>
                <a:effectLst/>
                <a:latin typeface="Source Sans Pro" panose="020B0503030403020204" pitchFamily="34" charset="0"/>
              </a:rPr>
              <a:t>.</a:t>
            </a:r>
          </a:p>
        </p:txBody>
      </p:sp>
      <p:pic>
        <p:nvPicPr>
          <p:cNvPr id="34818" name="Picture 2">
            <a:extLst>
              <a:ext uri="{FF2B5EF4-FFF2-40B4-BE49-F238E27FC236}">
                <a16:creationId xmlns:a16="http://schemas.microsoft.com/office/drawing/2014/main" id="{2D420A44-D834-49DC-B840-CCB4616FDA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 y="1955235"/>
            <a:ext cx="8743950" cy="3362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80839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1200329"/>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Using Table designer</a:t>
            </a:r>
          </a:p>
          <a:p>
            <a:pPr algn="l"/>
            <a:r>
              <a:rPr lang="en-US" sz="2400" b="0" i="0" dirty="0">
                <a:solidFill>
                  <a:srgbClr val="222222"/>
                </a:solidFill>
                <a:effectLst/>
                <a:latin typeface="Source Sans Pro" panose="020B0503030403020204" pitchFamily="34" charset="0"/>
              </a:rPr>
              <a:t>We can also Alter Table from UI using Table Designer.</a:t>
            </a:r>
          </a:p>
          <a:p>
            <a:pPr algn="l"/>
            <a:r>
              <a:rPr lang="en-US" sz="2400" b="1" i="0" dirty="0">
                <a:solidFill>
                  <a:srgbClr val="222222"/>
                </a:solidFill>
                <a:effectLst/>
                <a:latin typeface="Source Sans Pro" panose="020B0503030403020204" pitchFamily="34" charset="0"/>
              </a:rPr>
              <a:t>Step 1)</a:t>
            </a:r>
            <a:r>
              <a:rPr lang="en-US" sz="2400" b="0" i="0" dirty="0">
                <a:solidFill>
                  <a:srgbClr val="222222"/>
                </a:solidFill>
                <a:effectLst/>
                <a:latin typeface="Source Sans Pro" panose="020B0503030403020204" pitchFamily="34" charset="0"/>
              </a:rPr>
              <a:t> Right Click on the existing Table&gt;Design.</a:t>
            </a:r>
          </a:p>
        </p:txBody>
      </p:sp>
      <p:pic>
        <p:nvPicPr>
          <p:cNvPr id="35842" name="Picture 2">
            <a:extLst>
              <a:ext uri="{FF2B5EF4-FFF2-40B4-BE49-F238E27FC236}">
                <a16:creationId xmlns:a16="http://schemas.microsoft.com/office/drawing/2014/main" id="{698BACFD-EE14-48E2-9919-83A157C82A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2260456"/>
            <a:ext cx="2469874" cy="3368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61783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830997"/>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Step 2)</a:t>
            </a:r>
            <a:r>
              <a:rPr lang="en-US" sz="2400" b="0" i="0" dirty="0">
                <a:solidFill>
                  <a:srgbClr val="222222"/>
                </a:solidFill>
                <a:effectLst/>
                <a:latin typeface="Source Sans Pro" panose="020B0503030403020204" pitchFamily="34" charset="0"/>
              </a:rPr>
              <a:t> Add Column Name as </a:t>
            </a:r>
            <a:r>
              <a:rPr lang="en-US" sz="2400" b="0" i="0" dirty="0" err="1">
                <a:solidFill>
                  <a:srgbClr val="222222"/>
                </a:solidFill>
                <a:effectLst/>
                <a:latin typeface="Source Sans Pro" panose="020B0503030403020204" pitchFamily="34" charset="0"/>
              </a:rPr>
              <a:t>Course_Start_Date</a:t>
            </a:r>
            <a:r>
              <a:rPr lang="en-US" sz="2400" b="0" i="0" dirty="0">
                <a:solidFill>
                  <a:srgbClr val="222222"/>
                </a:solidFill>
                <a:effectLst/>
                <a:latin typeface="Source Sans Pro" panose="020B0503030403020204" pitchFamily="34" charset="0"/>
              </a:rPr>
              <a:t> and select Datatype.</a:t>
            </a:r>
          </a:p>
        </p:txBody>
      </p:sp>
      <p:pic>
        <p:nvPicPr>
          <p:cNvPr id="36866" name="Picture 2">
            <a:extLst>
              <a:ext uri="{FF2B5EF4-FFF2-40B4-BE49-F238E27FC236}">
                <a16:creationId xmlns:a16="http://schemas.microsoft.com/office/drawing/2014/main" id="{7ABBE645-F662-43F0-BD91-86EB5F7738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919484"/>
            <a:ext cx="7488832" cy="28971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8045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1193" y="1088487"/>
            <a:ext cx="8826152" cy="1200329"/>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Step 3)</a:t>
            </a:r>
            <a:r>
              <a:rPr lang="en-US" sz="2400" b="0" i="0" dirty="0">
                <a:solidFill>
                  <a:srgbClr val="222222"/>
                </a:solidFill>
                <a:effectLst/>
                <a:latin typeface="Source Sans Pro" panose="020B0503030403020204" pitchFamily="34" charset="0"/>
              </a:rPr>
              <a:t> Press 'CTRL+S' to Save the newly added column.</a:t>
            </a:r>
          </a:p>
          <a:p>
            <a:pPr algn="l"/>
            <a:r>
              <a:rPr lang="en-US" sz="2400" b="1" i="0" dirty="0">
                <a:solidFill>
                  <a:srgbClr val="222222"/>
                </a:solidFill>
                <a:effectLst/>
                <a:latin typeface="Source Sans Pro" panose="020B0503030403020204" pitchFamily="34" charset="0"/>
              </a:rPr>
              <a:t>Result: </a:t>
            </a:r>
            <a:r>
              <a:rPr lang="en-US" sz="2400" b="0" i="0" dirty="0">
                <a:solidFill>
                  <a:srgbClr val="222222"/>
                </a:solidFill>
                <a:effectLst/>
                <a:latin typeface="Source Sans Pro" panose="020B0503030403020204" pitchFamily="34" charset="0"/>
              </a:rPr>
              <a:t>New Column is created with the name as </a:t>
            </a:r>
            <a:r>
              <a:rPr lang="en-US" sz="2400" b="1" i="0" dirty="0" err="1">
                <a:solidFill>
                  <a:srgbClr val="222222"/>
                </a:solidFill>
                <a:effectLst/>
                <a:latin typeface="Source Sans Pro" panose="020B0503030403020204" pitchFamily="34" charset="0"/>
              </a:rPr>
              <a:t>Course_Start_Date</a:t>
            </a:r>
            <a:r>
              <a:rPr lang="en-US" sz="2400" b="0" i="0" dirty="0">
                <a:solidFill>
                  <a:srgbClr val="222222"/>
                </a:solidFill>
                <a:effectLst/>
                <a:latin typeface="Source Sans Pro" panose="020B0503030403020204" pitchFamily="34" charset="0"/>
              </a:rPr>
              <a:t> in </a:t>
            </a:r>
            <a:r>
              <a:rPr lang="en-US" sz="2400" b="1" i="0" dirty="0" err="1">
                <a:solidFill>
                  <a:srgbClr val="222222"/>
                </a:solidFill>
                <a:effectLst/>
                <a:latin typeface="Source Sans Pro" panose="020B0503030403020204" pitchFamily="34" charset="0"/>
              </a:rPr>
              <a:t>Course_Title</a:t>
            </a:r>
            <a:r>
              <a:rPr lang="en-US" sz="2400" b="0" i="0" dirty="0">
                <a:solidFill>
                  <a:srgbClr val="222222"/>
                </a:solidFill>
                <a:effectLst/>
                <a:latin typeface="Source Sans Pro" panose="020B0503030403020204" pitchFamily="34" charset="0"/>
              </a:rPr>
              <a:t> table.</a:t>
            </a:r>
          </a:p>
        </p:txBody>
      </p:sp>
      <p:pic>
        <p:nvPicPr>
          <p:cNvPr id="37890" name="Picture 2">
            <a:extLst>
              <a:ext uri="{FF2B5EF4-FFF2-40B4-BE49-F238E27FC236}">
                <a16:creationId xmlns:a16="http://schemas.microsoft.com/office/drawing/2014/main" id="{9D62C1FA-DA1D-4FF7-A6FE-4C164A1341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2492897"/>
            <a:ext cx="7848872" cy="2160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8851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3" name="TextBox 2">
            <a:extLst>
              <a:ext uri="{FF2B5EF4-FFF2-40B4-BE49-F238E27FC236}">
                <a16:creationId xmlns:a16="http://schemas.microsoft.com/office/drawing/2014/main" id="{FEAE982A-2A49-4F17-B3C9-6C1BEC21A911}"/>
              </a:ext>
            </a:extLst>
          </p:cNvPr>
          <p:cNvSpPr txBox="1"/>
          <p:nvPr/>
        </p:nvSpPr>
        <p:spPr>
          <a:xfrm>
            <a:off x="225135" y="1340768"/>
            <a:ext cx="8826152" cy="3046988"/>
          </a:xfrm>
          <a:prstGeom prst="rect">
            <a:avLst/>
          </a:prstGeom>
          <a:noFill/>
        </p:spPr>
        <p:txBody>
          <a:bodyPr wrap="square" rtlCol="0">
            <a:spAutoFit/>
          </a:bodyPr>
          <a:lstStyle/>
          <a:p>
            <a:pPr algn="l"/>
            <a:r>
              <a:rPr lang="en-US" sz="2400" b="1" i="0" dirty="0">
                <a:solidFill>
                  <a:srgbClr val="222222"/>
                </a:solidFill>
                <a:effectLst/>
                <a:latin typeface="Source Sans Pro" panose="020B0503030403020204" pitchFamily="34" charset="0"/>
              </a:rPr>
              <a:t>Delete Table</a:t>
            </a:r>
          </a:p>
          <a:p>
            <a:pPr algn="l"/>
            <a:r>
              <a:rPr lang="en-US" sz="2400" b="0" i="0" dirty="0">
                <a:solidFill>
                  <a:srgbClr val="222222"/>
                </a:solidFill>
                <a:effectLst/>
                <a:latin typeface="Source Sans Pro" panose="020B0503030403020204" pitchFamily="34" charset="0"/>
              </a:rPr>
              <a:t>We delete the table when it is not required anymore.</a:t>
            </a:r>
          </a:p>
          <a:p>
            <a:pPr algn="l"/>
            <a:r>
              <a:rPr lang="en-US" sz="2400" b="0" i="0" dirty="0">
                <a:solidFill>
                  <a:srgbClr val="222222"/>
                </a:solidFill>
                <a:effectLst/>
                <a:latin typeface="Source Sans Pro" panose="020B0503030403020204" pitchFamily="34" charset="0"/>
              </a:rPr>
              <a:t>There are </a:t>
            </a:r>
            <a:r>
              <a:rPr lang="en-US" sz="2400" b="1" i="0" dirty="0">
                <a:solidFill>
                  <a:srgbClr val="222222"/>
                </a:solidFill>
                <a:effectLst/>
                <a:latin typeface="Source Sans Pro" panose="020B0503030403020204" pitchFamily="34" charset="0"/>
              </a:rPr>
              <a:t>two ways </a:t>
            </a:r>
            <a:r>
              <a:rPr lang="en-US" sz="2400" b="0" i="0" dirty="0">
                <a:solidFill>
                  <a:srgbClr val="222222"/>
                </a:solidFill>
                <a:effectLst/>
                <a:latin typeface="Source Sans Pro" panose="020B0503030403020204" pitchFamily="34" charset="0"/>
              </a:rPr>
              <a:t>to</a:t>
            </a:r>
            <a:r>
              <a:rPr lang="en-US" sz="2400" b="1" i="0" dirty="0">
                <a:solidFill>
                  <a:srgbClr val="222222"/>
                </a:solidFill>
                <a:effectLst/>
                <a:latin typeface="Source Sans Pro" panose="020B0503030403020204" pitchFamily="34" charset="0"/>
              </a:rPr>
              <a:t> Delete Table in SQL server</a:t>
            </a:r>
            <a:r>
              <a:rPr lang="en-US" sz="2400" b="0" i="0" dirty="0">
                <a:solidFill>
                  <a:srgbClr val="222222"/>
                </a:solidFill>
                <a:effectLst/>
                <a:latin typeface="Source Sans Pro" panose="020B0503030403020204" pitchFamily="34" charset="0"/>
              </a:rPr>
              <a:t>.</a:t>
            </a:r>
          </a:p>
          <a:p>
            <a:pPr algn="l"/>
            <a:r>
              <a:rPr lang="en-US" sz="2400" b="0" i="0" dirty="0">
                <a:solidFill>
                  <a:srgbClr val="222222"/>
                </a:solidFill>
                <a:effectLst/>
                <a:latin typeface="Source Sans Pro" panose="020B0503030403020204" pitchFamily="34" charset="0"/>
              </a:rPr>
              <a:t>1. Using SQL Server Management Studio.</a:t>
            </a:r>
          </a:p>
          <a:p>
            <a:pPr algn="l"/>
            <a:r>
              <a:rPr lang="en-US" sz="2400" b="0" i="0" dirty="0">
                <a:solidFill>
                  <a:srgbClr val="222222"/>
                </a:solidFill>
                <a:effectLst/>
                <a:latin typeface="Source Sans Pro" panose="020B0503030403020204" pitchFamily="34" charset="0"/>
              </a:rPr>
              <a:t>2. </a:t>
            </a:r>
            <a:r>
              <a:rPr lang="en-US" sz="2400" b="1" i="0" dirty="0">
                <a:solidFill>
                  <a:srgbClr val="222222"/>
                </a:solidFill>
                <a:effectLst/>
                <a:latin typeface="Source Sans Pro" panose="020B0503030403020204" pitchFamily="34" charset="0"/>
              </a:rPr>
              <a:t>T-SQL:</a:t>
            </a:r>
            <a:r>
              <a:rPr lang="en-US" sz="2400" b="0" i="0" dirty="0">
                <a:solidFill>
                  <a:srgbClr val="222222"/>
                </a:solidFill>
                <a:effectLst/>
                <a:latin typeface="Source Sans Pro" panose="020B0503030403020204" pitchFamily="34" charset="0"/>
              </a:rPr>
              <a:t> Delete Table.</a:t>
            </a:r>
          </a:p>
          <a:p>
            <a:pPr algn="l"/>
            <a:r>
              <a:rPr lang="en-US" sz="2400" b="1" i="0" dirty="0">
                <a:solidFill>
                  <a:srgbClr val="222222"/>
                </a:solidFill>
                <a:effectLst/>
                <a:latin typeface="Source Sans Pro" panose="020B0503030403020204" pitchFamily="34" charset="0"/>
              </a:rPr>
              <a:t>Using SQL Server Management Studio</a:t>
            </a:r>
          </a:p>
          <a:p>
            <a:pPr algn="l"/>
            <a:r>
              <a:rPr lang="en-US" sz="2400" b="1" i="0" dirty="0">
                <a:solidFill>
                  <a:srgbClr val="222222"/>
                </a:solidFill>
                <a:effectLst/>
                <a:latin typeface="Source Sans Pro" panose="020B0503030403020204" pitchFamily="34" charset="0"/>
              </a:rPr>
              <a:t>Step 1)</a:t>
            </a:r>
            <a:r>
              <a:rPr lang="en-US" sz="2400" b="0" i="0" dirty="0">
                <a:solidFill>
                  <a:srgbClr val="222222"/>
                </a:solidFill>
                <a:effectLst/>
                <a:latin typeface="Source Sans Pro" panose="020B0503030403020204" pitchFamily="34" charset="0"/>
              </a:rPr>
              <a:t> Right Click on existing Table&gt;Delete. Table Name '</a:t>
            </a:r>
            <a:r>
              <a:rPr lang="en-US" sz="2400" b="0" i="0" dirty="0" err="1">
                <a:solidFill>
                  <a:srgbClr val="222222"/>
                </a:solidFill>
                <a:effectLst/>
                <a:latin typeface="Source Sans Pro" panose="020B0503030403020204" pitchFamily="34" charset="0"/>
              </a:rPr>
              <a:t>Course_Title</a:t>
            </a:r>
            <a:r>
              <a:rPr lang="en-US" sz="2400" b="0" i="0" dirty="0">
                <a:solidFill>
                  <a:srgbClr val="222222"/>
                </a:solidFill>
                <a:effectLst/>
                <a:latin typeface="Source Sans Pro" panose="020B0503030403020204" pitchFamily="34" charset="0"/>
              </a:rPr>
              <a:t>'</a:t>
            </a:r>
          </a:p>
        </p:txBody>
      </p:sp>
    </p:spTree>
    <p:extLst>
      <p:ext uri="{BB962C8B-B14F-4D97-AF65-F5344CB8AC3E}">
        <p14:creationId xmlns:p14="http://schemas.microsoft.com/office/powerpoint/2010/main" val="28235846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pic>
        <p:nvPicPr>
          <p:cNvPr id="38914" name="Picture 2">
            <a:extLst>
              <a:ext uri="{FF2B5EF4-FFF2-40B4-BE49-F238E27FC236}">
                <a16:creationId xmlns:a16="http://schemas.microsoft.com/office/drawing/2014/main" id="{59D3210D-5BA4-4257-A753-66370D71C6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082" y="1196752"/>
            <a:ext cx="3657089" cy="31621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5085196-1177-40AC-A311-9F48B8580B20}"/>
              </a:ext>
            </a:extLst>
          </p:cNvPr>
          <p:cNvSpPr txBox="1"/>
          <p:nvPr/>
        </p:nvSpPr>
        <p:spPr>
          <a:xfrm>
            <a:off x="107504" y="4653136"/>
            <a:ext cx="4576438" cy="369332"/>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Step 2)</a:t>
            </a:r>
            <a:r>
              <a:rPr lang="en-US" b="0" i="0" dirty="0">
                <a:solidFill>
                  <a:srgbClr val="222222"/>
                </a:solidFill>
                <a:effectLst/>
                <a:latin typeface="Source Sans Pro" panose="020B0503030403020204" pitchFamily="34" charset="0"/>
              </a:rPr>
              <a:t> On 'Delete Object' window, Click </a:t>
            </a:r>
            <a:r>
              <a:rPr lang="en-US" b="1" i="0" dirty="0">
                <a:solidFill>
                  <a:srgbClr val="222222"/>
                </a:solidFill>
                <a:effectLst/>
                <a:latin typeface="Source Sans Pro" panose="020B0503030403020204" pitchFamily="34" charset="0"/>
              </a:rPr>
              <a:t>OK.</a:t>
            </a:r>
            <a:endParaRPr lang="en-GB" dirty="0"/>
          </a:p>
        </p:txBody>
      </p:sp>
      <p:pic>
        <p:nvPicPr>
          <p:cNvPr id="38916" name="Picture 4">
            <a:extLst>
              <a:ext uri="{FF2B5EF4-FFF2-40B4-BE49-F238E27FC236}">
                <a16:creationId xmlns:a16="http://schemas.microsoft.com/office/drawing/2014/main" id="{8D3FA685-7717-47AA-90CA-369D0CF4B8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128514"/>
            <a:ext cx="3868915" cy="3524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5451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116632"/>
            <a:ext cx="8723312" cy="936104"/>
          </a:xfrm>
        </p:spPr>
        <p:txBody>
          <a:bodyPr>
            <a:noAutofit/>
          </a:bodyPr>
          <a:lstStyle/>
          <a:p>
            <a:pPr algn="l"/>
            <a:r>
              <a:rPr lang="en-GB" sz="3200" b="1" i="0" dirty="0">
                <a:solidFill>
                  <a:srgbClr val="222222"/>
                </a:solidFill>
                <a:effectLst/>
                <a:latin typeface="Source Sans Pro" panose="020B0503030403020204" pitchFamily="34" charset="0"/>
              </a:rPr>
              <a:t>SQL Server Table: CREATE, ALTER, DROP [T-SQL Examples]</a:t>
            </a:r>
          </a:p>
        </p:txBody>
      </p:sp>
      <p:sp>
        <p:nvSpPr>
          <p:cNvPr id="6" name="TextBox 5">
            <a:extLst>
              <a:ext uri="{FF2B5EF4-FFF2-40B4-BE49-F238E27FC236}">
                <a16:creationId xmlns:a16="http://schemas.microsoft.com/office/drawing/2014/main" id="{D5085196-1177-40AC-A311-9F48B8580B20}"/>
              </a:ext>
            </a:extLst>
          </p:cNvPr>
          <p:cNvSpPr txBox="1"/>
          <p:nvPr/>
        </p:nvSpPr>
        <p:spPr>
          <a:xfrm>
            <a:off x="467544" y="1124744"/>
            <a:ext cx="5832648" cy="369332"/>
          </a:xfrm>
          <a:prstGeom prst="rect">
            <a:avLst/>
          </a:prstGeom>
          <a:noFill/>
        </p:spPr>
        <p:txBody>
          <a:bodyPr wrap="square">
            <a:spAutoFit/>
          </a:bodyPr>
          <a:lstStyle/>
          <a:p>
            <a:pPr algn="l"/>
            <a:r>
              <a:rPr lang="en-US" b="1" i="0" dirty="0">
                <a:solidFill>
                  <a:srgbClr val="222222"/>
                </a:solidFill>
                <a:effectLst/>
                <a:latin typeface="Source Sans Pro" panose="020B0503030403020204" pitchFamily="34" charset="0"/>
              </a:rPr>
              <a:t>T-SQL: Delete Table </a:t>
            </a:r>
            <a:r>
              <a:rPr lang="en-US" b="0" i="0" dirty="0">
                <a:solidFill>
                  <a:srgbClr val="222222"/>
                </a:solidFill>
                <a:effectLst/>
                <a:latin typeface="Source Sans Pro" panose="020B0503030403020204" pitchFamily="34" charset="0"/>
              </a:rPr>
              <a:t>Below is the Syntax to </a:t>
            </a:r>
            <a:r>
              <a:rPr lang="en-US" b="1" i="0" dirty="0">
                <a:solidFill>
                  <a:srgbClr val="222222"/>
                </a:solidFill>
                <a:effectLst/>
                <a:latin typeface="Source Sans Pro" panose="020B0503030403020204" pitchFamily="34" charset="0"/>
              </a:rPr>
              <a:t>Drop</a:t>
            </a:r>
            <a:r>
              <a:rPr lang="en-US" b="0" i="0" dirty="0">
                <a:solidFill>
                  <a:srgbClr val="222222"/>
                </a:solidFill>
                <a:effectLst/>
                <a:latin typeface="Source Sans Pro" panose="020B0503030403020204" pitchFamily="34" charset="0"/>
              </a:rPr>
              <a:t> table</a:t>
            </a:r>
          </a:p>
        </p:txBody>
      </p:sp>
      <p:sp>
        <p:nvSpPr>
          <p:cNvPr id="7" name="TextBox 6">
            <a:extLst>
              <a:ext uri="{FF2B5EF4-FFF2-40B4-BE49-F238E27FC236}">
                <a16:creationId xmlns:a16="http://schemas.microsoft.com/office/drawing/2014/main" id="{DC5AC298-52A0-4795-8060-88F3A23F5381}"/>
              </a:ext>
            </a:extLst>
          </p:cNvPr>
          <p:cNvSpPr txBox="1"/>
          <p:nvPr/>
        </p:nvSpPr>
        <p:spPr>
          <a:xfrm>
            <a:off x="611560" y="1513596"/>
            <a:ext cx="4576438" cy="369332"/>
          </a:xfrm>
          <a:prstGeom prst="rect">
            <a:avLst/>
          </a:prstGeom>
          <a:noFill/>
        </p:spPr>
        <p:txBody>
          <a:bodyPr wrap="square">
            <a:spAutoFit/>
          </a:bodyPr>
          <a:lstStyle/>
          <a:p>
            <a:r>
              <a:rPr lang="en-GB" b="1" i="0" dirty="0">
                <a:solidFill>
                  <a:srgbClr val="222222"/>
                </a:solidFill>
                <a:effectLst/>
                <a:latin typeface="Source Sans Pro" panose="020B0503030403020204" pitchFamily="34" charset="0"/>
              </a:rPr>
              <a:t>Query:</a:t>
            </a:r>
            <a:endParaRPr lang="en-GB" dirty="0"/>
          </a:p>
        </p:txBody>
      </p:sp>
      <p:sp>
        <p:nvSpPr>
          <p:cNvPr id="4" name="Rectangle 1">
            <a:extLst>
              <a:ext uri="{FF2B5EF4-FFF2-40B4-BE49-F238E27FC236}">
                <a16:creationId xmlns:a16="http://schemas.microsoft.com/office/drawing/2014/main" id="{3F6243FA-0E29-4D5C-9704-2159E8FB6239}"/>
              </a:ext>
            </a:extLst>
          </p:cNvPr>
          <p:cNvSpPr>
            <a:spLocks noChangeArrowheads="1"/>
          </p:cNvSpPr>
          <p:nvPr/>
        </p:nvSpPr>
        <p:spPr bwMode="auto">
          <a:xfrm>
            <a:off x="1869469" y="1569523"/>
            <a:ext cx="3638635" cy="400110"/>
          </a:xfrm>
          <a:prstGeom prst="rect">
            <a:avLst/>
          </a:prstGeom>
          <a:solidFill>
            <a:srgbClr val="F7F7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Monaco"/>
              </a:rPr>
              <a:t>DROP TABLE COURSE_NAMES;</a:t>
            </a:r>
            <a:r>
              <a:rPr kumimoji="0" lang="en-US" altLang="en-US" sz="2000" b="0" i="0" u="none" strike="noStrike" cap="none" normalizeH="0" baseline="0" dirty="0">
                <a:ln>
                  <a:noFill/>
                </a:ln>
                <a:solidFill>
                  <a:schemeClr val="tx1"/>
                </a:solidFill>
                <a:effectLst/>
              </a:rPr>
              <a:t>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980ED3E0-3E67-4C89-B573-2409BF934DB5}"/>
              </a:ext>
            </a:extLst>
          </p:cNvPr>
          <p:cNvSpPr txBox="1"/>
          <p:nvPr/>
        </p:nvSpPr>
        <p:spPr>
          <a:xfrm>
            <a:off x="210344" y="1958375"/>
            <a:ext cx="4576438" cy="369332"/>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Step 1)</a:t>
            </a:r>
            <a:r>
              <a:rPr lang="en-US" b="0" i="0" dirty="0">
                <a:solidFill>
                  <a:srgbClr val="222222"/>
                </a:solidFill>
                <a:effectLst/>
                <a:latin typeface="Source Sans Pro" panose="020B0503030403020204" pitchFamily="34" charset="0"/>
              </a:rPr>
              <a:t> Run the Query by Clicking on Execute.</a:t>
            </a:r>
            <a:endParaRPr lang="en-GB" dirty="0"/>
          </a:p>
        </p:txBody>
      </p:sp>
      <p:pic>
        <p:nvPicPr>
          <p:cNvPr id="39939" name="Picture 3">
            <a:extLst>
              <a:ext uri="{FF2B5EF4-FFF2-40B4-BE49-F238E27FC236}">
                <a16:creationId xmlns:a16="http://schemas.microsoft.com/office/drawing/2014/main" id="{84907DB9-4466-477D-A7D4-B0FEF1F499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327707"/>
            <a:ext cx="5429250" cy="3219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67489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PRIMARY KEY: How to Create &amp; Add to Existing Table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908720"/>
            <a:ext cx="7272808" cy="2031325"/>
          </a:xfrm>
          <a:prstGeom prst="rect">
            <a:avLst/>
          </a:prstGeom>
          <a:noFill/>
        </p:spPr>
        <p:txBody>
          <a:bodyPr wrap="square" rtlCol="0">
            <a:spAutoFit/>
          </a:bodyPr>
          <a:lstStyle/>
          <a:p>
            <a:pPr algn="l"/>
            <a:r>
              <a:rPr lang="en-US" b="1" i="0" dirty="0">
                <a:solidFill>
                  <a:srgbClr val="222222"/>
                </a:solidFill>
                <a:effectLst/>
                <a:latin typeface="Source Sans Pro" panose="020B0503030403020204" pitchFamily="34" charset="0"/>
              </a:rPr>
              <a:t>How to Create Primary Key in SQL Server</a:t>
            </a:r>
          </a:p>
          <a:p>
            <a:pPr algn="l"/>
            <a:r>
              <a:rPr lang="en-US" b="0" i="0" dirty="0">
                <a:solidFill>
                  <a:srgbClr val="222222"/>
                </a:solidFill>
                <a:effectLst/>
                <a:latin typeface="Source Sans Pro" panose="020B0503030403020204" pitchFamily="34" charset="0"/>
              </a:rPr>
              <a:t>We can Create a Primary Key in </a:t>
            </a:r>
            <a:r>
              <a:rPr lang="en-US" b="1" i="0" dirty="0">
                <a:solidFill>
                  <a:srgbClr val="222222"/>
                </a:solidFill>
                <a:effectLst/>
                <a:latin typeface="Source Sans Pro" panose="020B0503030403020204" pitchFamily="34" charset="0"/>
              </a:rPr>
              <a:t>2 ways:</a:t>
            </a:r>
            <a:endParaRPr lang="en-US" b="0" i="0" dirty="0">
              <a:solidFill>
                <a:srgbClr val="222222"/>
              </a:solidFill>
              <a:effectLst/>
              <a:latin typeface="Source Sans Pro" panose="020B0503030403020204" pitchFamily="34" charset="0"/>
            </a:endParaRPr>
          </a:p>
          <a:p>
            <a:pPr algn="l"/>
            <a:r>
              <a:rPr lang="en-US" dirty="0">
                <a:solidFill>
                  <a:srgbClr val="222222"/>
                </a:solidFill>
                <a:latin typeface="Source Sans Pro" panose="020B0503030403020204" pitchFamily="34" charset="0"/>
              </a:rPr>
              <a:t>1. SQL Server Management Studio</a:t>
            </a:r>
          </a:p>
          <a:p>
            <a:pPr algn="l"/>
            <a:r>
              <a:rPr lang="en-US" b="0" i="0" dirty="0">
                <a:solidFill>
                  <a:srgbClr val="222222"/>
                </a:solidFill>
                <a:effectLst/>
                <a:latin typeface="Source Sans Pro" panose="020B0503030403020204" pitchFamily="34" charset="0"/>
              </a:rPr>
              <a:t>2. T-SQL: Create Primary while creating a New Table</a:t>
            </a:r>
          </a:p>
          <a:p>
            <a:pPr algn="l"/>
            <a:r>
              <a:rPr lang="en-US" b="1" i="0" dirty="0">
                <a:solidFill>
                  <a:srgbClr val="222222"/>
                </a:solidFill>
                <a:effectLst/>
                <a:latin typeface="Source Sans Pro" panose="020B0503030403020204" pitchFamily="34" charset="0"/>
              </a:rPr>
              <a:t>SQL Server Management Studio</a:t>
            </a:r>
          </a:p>
          <a:p>
            <a:pPr algn="l"/>
            <a:r>
              <a:rPr lang="en-US" b="1" i="0" dirty="0">
                <a:solidFill>
                  <a:srgbClr val="222222"/>
                </a:solidFill>
                <a:effectLst/>
                <a:latin typeface="Source Sans Pro" panose="020B0503030403020204" pitchFamily="34" charset="0"/>
              </a:rPr>
              <a:t>Step 1) </a:t>
            </a:r>
            <a:r>
              <a:rPr lang="en-US" b="0" i="0" dirty="0">
                <a:solidFill>
                  <a:srgbClr val="222222"/>
                </a:solidFill>
                <a:effectLst/>
                <a:latin typeface="Source Sans Pro" panose="020B0503030403020204" pitchFamily="34" charset="0"/>
              </a:rPr>
              <a:t>Right Click on the Table name. Click on </a:t>
            </a:r>
            <a:r>
              <a:rPr lang="en-US" b="1" i="0" dirty="0">
                <a:solidFill>
                  <a:srgbClr val="222222"/>
                </a:solidFill>
                <a:effectLst/>
                <a:latin typeface="Source Sans Pro" panose="020B0503030403020204" pitchFamily="34" charset="0"/>
              </a:rPr>
              <a:t>Design.</a:t>
            </a:r>
            <a:endParaRPr lang="en-US" b="0" i="0" dirty="0">
              <a:solidFill>
                <a:srgbClr val="222222"/>
              </a:solidFill>
              <a:effectLst/>
              <a:latin typeface="Source Sans Pro" panose="020B0503030403020204" pitchFamily="34" charset="0"/>
            </a:endParaRPr>
          </a:p>
          <a:p>
            <a:endParaRPr lang="en-GB" dirty="0"/>
          </a:p>
        </p:txBody>
      </p:sp>
      <p:pic>
        <p:nvPicPr>
          <p:cNvPr id="40962" name="Picture 2">
            <a:extLst>
              <a:ext uri="{FF2B5EF4-FFF2-40B4-BE49-F238E27FC236}">
                <a16:creationId xmlns:a16="http://schemas.microsoft.com/office/drawing/2014/main" id="{E1EF2684-B952-4B2F-B80A-AEBF672056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9" y="990598"/>
            <a:ext cx="3209528" cy="459975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70F5A1B-726F-4F52-89BF-EE8060D0A27C}"/>
              </a:ext>
            </a:extLst>
          </p:cNvPr>
          <p:cNvSpPr txBox="1"/>
          <p:nvPr/>
        </p:nvSpPr>
        <p:spPr>
          <a:xfrm>
            <a:off x="395536" y="2585515"/>
            <a:ext cx="4572000" cy="646331"/>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Step 2) </a:t>
            </a:r>
            <a:r>
              <a:rPr lang="en-US" b="0" i="0" dirty="0">
                <a:solidFill>
                  <a:srgbClr val="222222"/>
                </a:solidFill>
                <a:effectLst/>
                <a:latin typeface="Source Sans Pro" panose="020B0503030403020204" pitchFamily="34" charset="0"/>
              </a:rPr>
              <a:t>Right-click on the Column name. Click on '</a:t>
            </a:r>
            <a:r>
              <a:rPr lang="en-US" b="1" i="0" dirty="0">
                <a:solidFill>
                  <a:srgbClr val="222222"/>
                </a:solidFill>
                <a:effectLst/>
                <a:latin typeface="Source Sans Pro" panose="020B0503030403020204" pitchFamily="34" charset="0"/>
              </a:rPr>
              <a:t>Set Primary Key'</a:t>
            </a:r>
            <a:endParaRPr lang="en-GB" dirty="0"/>
          </a:p>
        </p:txBody>
      </p:sp>
      <p:pic>
        <p:nvPicPr>
          <p:cNvPr id="40964" name="Picture 4">
            <a:extLst>
              <a:ext uri="{FF2B5EF4-FFF2-40B4-BE49-F238E27FC236}">
                <a16:creationId xmlns:a16="http://schemas.microsoft.com/office/drawing/2014/main" id="{2F363304-6636-4104-AC9B-47F9A28818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3231846"/>
            <a:ext cx="4427984" cy="2200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1346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PRIMARY KEY: How to Create &amp; Add to Existing Table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7920880" cy="369332"/>
          </a:xfrm>
          <a:prstGeom prst="rect">
            <a:avLst/>
          </a:prstGeom>
          <a:noFill/>
        </p:spPr>
        <p:txBody>
          <a:bodyPr wrap="square" rtlCol="0">
            <a:spAutoFit/>
          </a:bodyPr>
          <a:lstStyle/>
          <a:p>
            <a:pPr algn="l"/>
            <a:r>
              <a:rPr lang="en-US" b="1" i="0" dirty="0">
                <a:solidFill>
                  <a:srgbClr val="222222"/>
                </a:solidFill>
                <a:effectLst/>
                <a:latin typeface="Source Sans Pro" panose="020B0503030403020204" pitchFamily="34" charset="0"/>
              </a:rPr>
              <a:t>Result: </a:t>
            </a:r>
            <a:r>
              <a:rPr lang="en-US" b="0" i="0" dirty="0" err="1">
                <a:solidFill>
                  <a:srgbClr val="222222"/>
                </a:solidFill>
                <a:effectLst/>
                <a:latin typeface="Source Sans Pro" panose="020B0503030403020204" pitchFamily="34" charset="0"/>
              </a:rPr>
              <a:t>Course_Id</a:t>
            </a:r>
            <a:r>
              <a:rPr lang="en-US" b="0" i="0" dirty="0">
                <a:solidFill>
                  <a:srgbClr val="222222"/>
                </a:solidFill>
                <a:effectLst/>
                <a:latin typeface="Source Sans Pro" panose="020B0503030403020204" pitchFamily="34" charset="0"/>
              </a:rPr>
              <a:t> is now a</a:t>
            </a:r>
            <a:r>
              <a:rPr lang="en-US" b="1" i="0" dirty="0">
                <a:solidFill>
                  <a:srgbClr val="222222"/>
                </a:solidFill>
                <a:effectLst/>
                <a:latin typeface="Source Sans Pro" panose="020B0503030403020204" pitchFamily="34" charset="0"/>
              </a:rPr>
              <a:t> Primary Key.</a:t>
            </a:r>
            <a:endParaRPr lang="en-GB" dirty="0"/>
          </a:p>
        </p:txBody>
      </p:sp>
      <p:pic>
        <p:nvPicPr>
          <p:cNvPr id="41986" name="Picture 2">
            <a:extLst>
              <a:ext uri="{FF2B5EF4-FFF2-40B4-BE49-F238E27FC236}">
                <a16:creationId xmlns:a16="http://schemas.microsoft.com/office/drawing/2014/main" id="{77D58EED-EFAD-4208-8444-D0DF8FC177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1275" y="1218126"/>
            <a:ext cx="3981450" cy="14097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B26B75D-AFB7-493A-BF3C-2F0D205E7E05}"/>
              </a:ext>
            </a:extLst>
          </p:cNvPr>
          <p:cNvSpPr txBox="1"/>
          <p:nvPr/>
        </p:nvSpPr>
        <p:spPr>
          <a:xfrm>
            <a:off x="226128" y="2648045"/>
            <a:ext cx="8036044" cy="646331"/>
          </a:xfrm>
          <a:prstGeom prst="rect">
            <a:avLst/>
          </a:prstGeom>
          <a:noFill/>
        </p:spPr>
        <p:txBody>
          <a:bodyPr wrap="square">
            <a:spAutoFit/>
          </a:bodyPr>
          <a:lstStyle/>
          <a:p>
            <a:pPr algn="l"/>
            <a:r>
              <a:rPr lang="en-US" b="1" i="0" dirty="0">
                <a:solidFill>
                  <a:srgbClr val="222222"/>
                </a:solidFill>
                <a:effectLst/>
                <a:latin typeface="Source Sans Pro" panose="020B0503030403020204" pitchFamily="34" charset="0"/>
              </a:rPr>
              <a:t>T-SQL: Create a Primary key while creating a New Table.</a:t>
            </a:r>
          </a:p>
          <a:p>
            <a:pPr algn="l"/>
            <a:r>
              <a:rPr lang="en-US" b="0" i="0" dirty="0">
                <a:solidFill>
                  <a:srgbClr val="222222"/>
                </a:solidFill>
                <a:effectLst/>
                <a:latin typeface="Source Sans Pro" panose="020B0503030403020204" pitchFamily="34" charset="0"/>
              </a:rPr>
              <a:t>Below is the syntax to create table with Primary Key from T-SQL</a:t>
            </a:r>
          </a:p>
        </p:txBody>
      </p:sp>
      <p:sp>
        <p:nvSpPr>
          <p:cNvPr id="12" name="TextBox 11">
            <a:extLst>
              <a:ext uri="{FF2B5EF4-FFF2-40B4-BE49-F238E27FC236}">
                <a16:creationId xmlns:a16="http://schemas.microsoft.com/office/drawing/2014/main" id="{D7A02E13-CD7E-49DF-A79B-BE9EA00A1407}"/>
              </a:ext>
            </a:extLst>
          </p:cNvPr>
          <p:cNvSpPr txBox="1"/>
          <p:nvPr/>
        </p:nvSpPr>
        <p:spPr>
          <a:xfrm>
            <a:off x="208113" y="3194293"/>
            <a:ext cx="1347430" cy="369332"/>
          </a:xfrm>
          <a:prstGeom prst="rect">
            <a:avLst/>
          </a:prstGeom>
          <a:noFill/>
        </p:spPr>
        <p:txBody>
          <a:bodyPr wrap="square">
            <a:spAutoFit/>
          </a:bodyPr>
          <a:lstStyle/>
          <a:p>
            <a:r>
              <a:rPr lang="en-GB" b="1" i="0" dirty="0">
                <a:solidFill>
                  <a:srgbClr val="222222"/>
                </a:solidFill>
                <a:effectLst/>
                <a:latin typeface="Source Sans Pro" panose="020B0503030403020204" pitchFamily="34" charset="0"/>
              </a:rPr>
              <a:t>Query:</a:t>
            </a:r>
            <a:endParaRPr lang="en-GB" dirty="0"/>
          </a:p>
        </p:txBody>
      </p:sp>
      <p:sp>
        <p:nvSpPr>
          <p:cNvPr id="6" name="Rectangle 3">
            <a:extLst>
              <a:ext uri="{FF2B5EF4-FFF2-40B4-BE49-F238E27FC236}">
                <a16:creationId xmlns:a16="http://schemas.microsoft.com/office/drawing/2014/main" id="{F2F94130-5078-4D17-899B-32074DC5A837}"/>
              </a:ext>
            </a:extLst>
          </p:cNvPr>
          <p:cNvSpPr>
            <a:spLocks noChangeArrowheads="1"/>
          </p:cNvSpPr>
          <p:nvPr/>
        </p:nvSpPr>
        <p:spPr bwMode="auto">
          <a:xfrm>
            <a:off x="208113" y="3602041"/>
            <a:ext cx="6938160" cy="1015663"/>
          </a:xfrm>
          <a:prstGeom prst="rect">
            <a:avLst/>
          </a:prstGeom>
          <a:solidFill>
            <a:srgbClr val="F7F7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22222"/>
                </a:solidFill>
                <a:effectLst/>
                <a:latin typeface="Monaco"/>
              </a:rPr>
              <a:t>CREATE TABLE COURSE_TSQL_PK (</a:t>
            </a:r>
            <a:r>
              <a:rPr kumimoji="0" lang="en-US" altLang="en-US" sz="2000" b="0" i="0" u="none" strike="noStrike" cap="none" normalizeH="0" baseline="0" dirty="0" err="1">
                <a:ln>
                  <a:noFill/>
                </a:ln>
                <a:solidFill>
                  <a:srgbClr val="222222"/>
                </a:solidFill>
                <a:effectLst/>
                <a:latin typeface="Monaco"/>
              </a:rPr>
              <a:t>Course_ID</a:t>
            </a:r>
            <a:r>
              <a:rPr kumimoji="0" lang="en-US" altLang="en-US" sz="2000" b="0" i="0" u="none" strike="noStrike" cap="none" normalizeH="0" baseline="0" dirty="0">
                <a:ln>
                  <a:noFill/>
                </a:ln>
                <a:solidFill>
                  <a:srgbClr val="222222"/>
                </a:solidFill>
                <a:effectLst/>
                <a:latin typeface="Monaco"/>
              </a:rPr>
              <a:t> Int not Null, </a:t>
            </a:r>
            <a:r>
              <a:rPr kumimoji="0" lang="en-US" altLang="en-US" sz="2000" b="0" i="0" u="none" strike="noStrike" cap="none" normalizeH="0" baseline="0" dirty="0" err="1">
                <a:ln>
                  <a:noFill/>
                </a:ln>
                <a:solidFill>
                  <a:srgbClr val="222222"/>
                </a:solidFill>
                <a:effectLst/>
                <a:latin typeface="Monaco"/>
              </a:rPr>
              <a:t>Course_name</a:t>
            </a:r>
            <a:r>
              <a:rPr kumimoji="0" lang="en-US" altLang="en-US" sz="2000" b="0" i="0" u="none" strike="noStrike" cap="none" normalizeH="0" baseline="0" dirty="0">
                <a:ln>
                  <a:noFill/>
                </a:ln>
                <a:solidFill>
                  <a:srgbClr val="222222"/>
                </a:solidFill>
                <a:effectLst/>
                <a:latin typeface="Monaco"/>
              </a:rPr>
              <a:t> Varchar(20) CONSTRAINT PK PRIMARY KEY (</a:t>
            </a:r>
            <a:r>
              <a:rPr kumimoji="0" lang="en-US" altLang="en-US" sz="2000" b="0" i="0" u="none" strike="noStrike" cap="none" normalizeH="0" baseline="0" dirty="0" err="1">
                <a:ln>
                  <a:noFill/>
                </a:ln>
                <a:solidFill>
                  <a:srgbClr val="222222"/>
                </a:solidFill>
                <a:effectLst/>
                <a:latin typeface="Monaco"/>
              </a:rPr>
              <a:t>Course_ID</a:t>
            </a:r>
            <a:r>
              <a:rPr kumimoji="0" lang="en-US" altLang="en-US" sz="2000" b="0" i="0" u="none" strike="noStrike" cap="none" normalizeH="0" baseline="0" dirty="0">
                <a:ln>
                  <a:noFill/>
                </a:ln>
                <a:solidFill>
                  <a:srgbClr val="222222"/>
                </a:solidFill>
                <a:effectLst/>
                <a:latin typeface="Monaco"/>
              </a:rPr>
              <a:t>) )</a:t>
            </a:r>
            <a:r>
              <a:rPr kumimoji="0" lang="en-US" altLang="en-US" sz="2000" b="0" i="0" u="none" strike="noStrike" cap="none" normalizeH="0" baseline="0" dirty="0">
                <a:ln>
                  <a:noFill/>
                </a:ln>
                <a:solidFill>
                  <a:schemeClr val="tx1"/>
                </a:solidFill>
                <a:effectLst/>
              </a:rPr>
              <a:t>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0805417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PRIMARY KEY: How to Create &amp; Add to Existing Table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7920880" cy="369332"/>
          </a:xfrm>
          <a:prstGeom prst="rect">
            <a:avLst/>
          </a:prstGeom>
          <a:noFill/>
        </p:spPr>
        <p:txBody>
          <a:bodyPr wrap="square" rtlCol="0">
            <a:spAutoFit/>
          </a:bodyPr>
          <a:lstStyle/>
          <a:p>
            <a:pPr algn="l"/>
            <a:r>
              <a:rPr lang="en-US" b="1" i="0" dirty="0">
                <a:solidFill>
                  <a:srgbClr val="222222"/>
                </a:solidFill>
                <a:effectLst/>
                <a:latin typeface="Source Sans Pro" panose="020B0503030403020204" pitchFamily="34" charset="0"/>
              </a:rPr>
              <a:t>Step 1)</a:t>
            </a:r>
            <a:r>
              <a:rPr lang="en-US" b="0" i="0" dirty="0">
                <a:solidFill>
                  <a:srgbClr val="222222"/>
                </a:solidFill>
                <a:effectLst/>
                <a:latin typeface="Source Sans Pro" panose="020B0503030403020204" pitchFamily="34" charset="0"/>
              </a:rPr>
              <a:t> Run the Query by clicking on </a:t>
            </a:r>
            <a:r>
              <a:rPr lang="en-US" b="1" i="0" dirty="0">
                <a:solidFill>
                  <a:srgbClr val="222222"/>
                </a:solidFill>
                <a:effectLst/>
                <a:latin typeface="Source Sans Pro" panose="020B0503030403020204" pitchFamily="34" charset="0"/>
              </a:rPr>
              <a:t>'Execute.'</a:t>
            </a:r>
            <a:endParaRPr lang="en-GB" dirty="0"/>
          </a:p>
        </p:txBody>
      </p:sp>
      <p:pic>
        <p:nvPicPr>
          <p:cNvPr id="43010" name="Picture 2">
            <a:extLst>
              <a:ext uri="{FF2B5EF4-FFF2-40B4-BE49-F238E27FC236}">
                <a16:creationId xmlns:a16="http://schemas.microsoft.com/office/drawing/2014/main" id="{C4B29AAB-BA78-4E1F-925B-3F2A753EC3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0438" y="1180642"/>
            <a:ext cx="4791075" cy="168592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18247CF-7EBA-41D2-AECE-07E78603AB8D}"/>
              </a:ext>
            </a:extLst>
          </p:cNvPr>
          <p:cNvSpPr txBox="1"/>
          <p:nvPr/>
        </p:nvSpPr>
        <p:spPr>
          <a:xfrm>
            <a:off x="395536" y="2902324"/>
            <a:ext cx="4572000" cy="369332"/>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Result: </a:t>
            </a:r>
            <a:r>
              <a:rPr lang="en-US" b="0" i="0" dirty="0" err="1">
                <a:solidFill>
                  <a:srgbClr val="222222"/>
                </a:solidFill>
                <a:effectLst/>
                <a:latin typeface="Source Sans Pro" panose="020B0503030403020204" pitchFamily="34" charset="0"/>
              </a:rPr>
              <a:t>Course_Id</a:t>
            </a:r>
            <a:r>
              <a:rPr lang="en-US" b="0" i="0" dirty="0">
                <a:solidFill>
                  <a:srgbClr val="222222"/>
                </a:solidFill>
                <a:effectLst/>
                <a:latin typeface="Source Sans Pro" panose="020B0503030403020204" pitchFamily="34" charset="0"/>
              </a:rPr>
              <a:t> is now a</a:t>
            </a:r>
            <a:r>
              <a:rPr lang="en-US" b="1" i="0" dirty="0">
                <a:solidFill>
                  <a:srgbClr val="222222"/>
                </a:solidFill>
                <a:effectLst/>
                <a:latin typeface="Source Sans Pro" panose="020B0503030403020204" pitchFamily="34" charset="0"/>
              </a:rPr>
              <a:t> Primary Key.</a:t>
            </a:r>
            <a:endParaRPr lang="en-GB" dirty="0"/>
          </a:p>
        </p:txBody>
      </p:sp>
      <p:pic>
        <p:nvPicPr>
          <p:cNvPr id="43012" name="Picture 4">
            <a:extLst>
              <a:ext uri="{FF2B5EF4-FFF2-40B4-BE49-F238E27FC236}">
                <a16:creationId xmlns:a16="http://schemas.microsoft.com/office/drawing/2014/main" id="{C1635FF8-B7AA-4677-B3AD-34E7BD115D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3307413"/>
            <a:ext cx="4286250" cy="2305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61640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7920880" cy="3785652"/>
          </a:xfrm>
          <a:prstGeom prst="rect">
            <a:avLst/>
          </a:prstGeom>
          <a:noFill/>
        </p:spPr>
        <p:txBody>
          <a:bodyPr wrap="square" rtlCol="0">
            <a:spAutoFit/>
          </a:bodyPr>
          <a:lstStyle/>
          <a:p>
            <a:pPr algn="l"/>
            <a:r>
              <a:rPr lang="en-US" sz="2000" b="1" i="0" dirty="0">
                <a:solidFill>
                  <a:srgbClr val="222222"/>
                </a:solidFill>
                <a:effectLst/>
                <a:latin typeface="Source Sans Pro" panose="020B0503030403020204" pitchFamily="34" charset="0"/>
              </a:rPr>
              <a:t>What is a FOREIGN KEY?</a:t>
            </a:r>
          </a:p>
          <a:p>
            <a:pPr algn="l"/>
            <a:r>
              <a:rPr lang="en-US" sz="2000" b="0" i="0" dirty="0">
                <a:solidFill>
                  <a:srgbClr val="222222"/>
                </a:solidFill>
                <a:effectLst/>
                <a:latin typeface="Source Sans Pro" panose="020B0503030403020204" pitchFamily="34" charset="0"/>
              </a:rPr>
              <a:t>A </a:t>
            </a:r>
            <a:r>
              <a:rPr lang="en-US" sz="2000" b="1" i="0" dirty="0">
                <a:solidFill>
                  <a:srgbClr val="222222"/>
                </a:solidFill>
                <a:effectLst/>
                <a:latin typeface="Source Sans Pro" panose="020B0503030403020204" pitchFamily="34" charset="0"/>
              </a:rPr>
              <a:t>FOREIGN KEY</a:t>
            </a:r>
            <a:r>
              <a:rPr lang="en-US" sz="2000" b="0" i="0" dirty="0">
                <a:solidFill>
                  <a:srgbClr val="222222"/>
                </a:solidFill>
                <a:effectLst/>
                <a:latin typeface="Source Sans Pro" panose="020B0503030403020204" pitchFamily="34" charset="0"/>
              </a:rPr>
              <a:t> provides a way of enforcing referential integrity within SQL Server. In simple words, foreign key ensures values in one table must be present in another table.</a:t>
            </a:r>
          </a:p>
          <a:p>
            <a:pPr algn="l"/>
            <a:r>
              <a:rPr lang="en-US" sz="2000" b="1" i="0" dirty="0">
                <a:solidFill>
                  <a:srgbClr val="222222"/>
                </a:solidFill>
                <a:effectLst/>
                <a:latin typeface="Source Sans Pro" panose="020B0503030403020204" pitchFamily="34" charset="0"/>
              </a:rPr>
              <a:t>Rules for FOREIGN KEY</a:t>
            </a:r>
          </a:p>
          <a:p>
            <a:pPr algn="l">
              <a:buFont typeface="Arial" panose="020B0604020202020204" pitchFamily="34" charset="0"/>
              <a:buChar char="•"/>
            </a:pPr>
            <a:r>
              <a:rPr lang="en-US" sz="2000" b="0" i="0" dirty="0">
                <a:solidFill>
                  <a:srgbClr val="222222"/>
                </a:solidFill>
                <a:effectLst/>
                <a:latin typeface="Source Sans Pro" panose="020B0503030403020204" pitchFamily="34" charset="0"/>
              </a:rPr>
              <a:t>NULL is allowed in SQL Foreign key.</a:t>
            </a:r>
          </a:p>
          <a:p>
            <a:pPr algn="l">
              <a:buFont typeface="Arial" panose="020B0604020202020204" pitchFamily="34" charset="0"/>
              <a:buChar char="•"/>
            </a:pPr>
            <a:r>
              <a:rPr lang="en-US" sz="2000" b="0" i="0" dirty="0">
                <a:solidFill>
                  <a:srgbClr val="222222"/>
                </a:solidFill>
                <a:effectLst/>
                <a:latin typeface="Source Sans Pro" panose="020B0503030403020204" pitchFamily="34" charset="0"/>
              </a:rPr>
              <a:t>The table being referenced is called the Parent Table</a:t>
            </a:r>
          </a:p>
          <a:p>
            <a:pPr algn="l">
              <a:buFont typeface="Arial" panose="020B0604020202020204" pitchFamily="34" charset="0"/>
              <a:buChar char="•"/>
            </a:pPr>
            <a:r>
              <a:rPr lang="en-US" sz="2000" b="0" i="0" dirty="0">
                <a:solidFill>
                  <a:srgbClr val="222222"/>
                </a:solidFill>
                <a:effectLst/>
                <a:latin typeface="Source Sans Pro" panose="020B0503030403020204" pitchFamily="34" charset="0"/>
              </a:rPr>
              <a:t>The table with the Foreign Key in SQL is called Child Table.</a:t>
            </a:r>
          </a:p>
          <a:p>
            <a:pPr algn="l">
              <a:buFont typeface="Arial" panose="020B0604020202020204" pitchFamily="34" charset="0"/>
              <a:buChar char="•"/>
            </a:pPr>
            <a:r>
              <a:rPr lang="en-US" sz="2000" b="0" i="0" dirty="0">
                <a:solidFill>
                  <a:srgbClr val="222222"/>
                </a:solidFill>
                <a:effectLst/>
                <a:latin typeface="Source Sans Pro" panose="020B0503030403020204" pitchFamily="34" charset="0"/>
              </a:rPr>
              <a:t>The SQL Foreign Key in child table references the primary key in the parent table.</a:t>
            </a:r>
          </a:p>
          <a:p>
            <a:pPr>
              <a:buFont typeface="Arial" panose="020B0604020202020204" pitchFamily="34" charset="0"/>
              <a:buChar char="•"/>
            </a:pPr>
            <a:r>
              <a:rPr lang="en-US" sz="2000" b="0" i="0" dirty="0">
                <a:solidFill>
                  <a:srgbClr val="222222"/>
                </a:solidFill>
                <a:effectLst/>
                <a:latin typeface="Source Sans Pro" panose="020B0503030403020204" pitchFamily="34" charset="0"/>
              </a:rPr>
              <a:t>This parent-child relationship enforces the rule which is known as "Referential Integrity."</a:t>
            </a:r>
          </a:p>
        </p:txBody>
      </p:sp>
    </p:spTree>
    <p:extLst>
      <p:ext uri="{BB962C8B-B14F-4D97-AF65-F5344CB8AC3E}">
        <p14:creationId xmlns:p14="http://schemas.microsoft.com/office/powerpoint/2010/main" val="38076170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pic>
        <p:nvPicPr>
          <p:cNvPr id="44034" name="Picture 2">
            <a:extLst>
              <a:ext uri="{FF2B5EF4-FFF2-40B4-BE49-F238E27FC236}">
                <a16:creationId xmlns:a16="http://schemas.microsoft.com/office/drawing/2014/main" id="{B376C545-C42C-4026-BAFC-07AB1CCD20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614" y="1196752"/>
            <a:ext cx="7966810" cy="39604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009FED5-3515-4AEB-AD43-19D00187D3C8}"/>
              </a:ext>
            </a:extLst>
          </p:cNvPr>
          <p:cNvSpPr txBox="1"/>
          <p:nvPr/>
        </p:nvSpPr>
        <p:spPr>
          <a:xfrm>
            <a:off x="3851920" y="1844824"/>
            <a:ext cx="864096"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9082423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8424936" cy="2246769"/>
          </a:xfrm>
          <a:prstGeom prst="rect">
            <a:avLst/>
          </a:prstGeom>
          <a:noFill/>
        </p:spPr>
        <p:txBody>
          <a:bodyPr wrap="square" rtlCol="0">
            <a:spAutoFit/>
          </a:bodyPr>
          <a:lstStyle/>
          <a:p>
            <a:pPr algn="l"/>
            <a:r>
              <a:rPr lang="en-US" sz="2000" b="1" i="0" dirty="0">
                <a:solidFill>
                  <a:srgbClr val="222222"/>
                </a:solidFill>
                <a:effectLst/>
                <a:latin typeface="Source Sans Pro" panose="020B0503030403020204" pitchFamily="34" charset="0"/>
              </a:rPr>
              <a:t>How to Create FOREIGN KEY in SQL</a:t>
            </a:r>
          </a:p>
          <a:p>
            <a:pPr algn="l"/>
            <a:r>
              <a:rPr lang="en-US" sz="2000" b="0" i="0" dirty="0">
                <a:solidFill>
                  <a:srgbClr val="222222"/>
                </a:solidFill>
                <a:effectLst/>
                <a:latin typeface="Source Sans Pro" panose="020B0503030403020204" pitchFamily="34" charset="0"/>
              </a:rPr>
              <a:t>We can Create a </a:t>
            </a:r>
            <a:r>
              <a:rPr lang="en-US" sz="2000" b="1" i="0" dirty="0">
                <a:solidFill>
                  <a:srgbClr val="222222"/>
                </a:solidFill>
                <a:effectLst/>
                <a:latin typeface="Source Sans Pro" panose="020B0503030403020204" pitchFamily="34" charset="0"/>
              </a:rPr>
              <a:t>Foreign Key</a:t>
            </a:r>
            <a:r>
              <a:rPr lang="en-US" sz="2000" b="0" i="0" dirty="0">
                <a:solidFill>
                  <a:srgbClr val="222222"/>
                </a:solidFill>
                <a:effectLst/>
                <a:latin typeface="Source Sans Pro" panose="020B0503030403020204" pitchFamily="34" charset="0"/>
              </a:rPr>
              <a:t> in SQL server in </a:t>
            </a:r>
            <a:r>
              <a:rPr lang="en-US" sz="2000" b="1" i="0" dirty="0">
                <a:solidFill>
                  <a:srgbClr val="222222"/>
                </a:solidFill>
                <a:effectLst/>
                <a:latin typeface="Source Sans Pro" panose="020B0503030403020204" pitchFamily="34" charset="0"/>
              </a:rPr>
              <a:t>2 ways:</a:t>
            </a:r>
            <a:endParaRPr lang="en-US" sz="2000" b="0" i="0" dirty="0">
              <a:solidFill>
                <a:srgbClr val="222222"/>
              </a:solidFill>
              <a:effectLst/>
              <a:latin typeface="Source Sans Pro" panose="020B0503030403020204" pitchFamily="34" charset="0"/>
            </a:endParaRPr>
          </a:p>
          <a:p>
            <a:pPr algn="l">
              <a:buFont typeface="+mj-lt"/>
              <a:buAutoNum type="arabicPeriod"/>
            </a:pPr>
            <a:r>
              <a:rPr lang="en-US" sz="2000" b="0" i="0" dirty="0">
                <a:solidFill>
                  <a:srgbClr val="222222"/>
                </a:solidFill>
                <a:effectLst/>
                <a:latin typeface="Source Sans Pro" panose="020B0503030403020204" pitchFamily="34" charset="0"/>
              </a:rPr>
              <a:t>SQL Server Management Studio</a:t>
            </a:r>
          </a:p>
          <a:p>
            <a:pPr algn="l">
              <a:buFont typeface="+mj-lt"/>
              <a:buAutoNum type="arabicPeriod"/>
            </a:pPr>
            <a:r>
              <a:rPr lang="en-US" sz="2000" b="0" i="0" dirty="0">
                <a:solidFill>
                  <a:srgbClr val="222222"/>
                </a:solidFill>
                <a:effectLst/>
                <a:latin typeface="Source Sans Pro" panose="020B0503030403020204" pitchFamily="34" charset="0"/>
              </a:rPr>
              <a:t>T-SQL</a:t>
            </a:r>
          </a:p>
          <a:p>
            <a:pPr algn="l"/>
            <a:r>
              <a:rPr lang="en-US" sz="2000" b="1" i="0" dirty="0">
                <a:solidFill>
                  <a:srgbClr val="222222"/>
                </a:solidFill>
                <a:effectLst/>
                <a:latin typeface="Source Sans Pro" panose="020B0503030403020204" pitchFamily="34" charset="0"/>
              </a:rPr>
              <a:t>SQL Server Management Studio</a:t>
            </a:r>
          </a:p>
          <a:p>
            <a:pPr algn="l"/>
            <a:r>
              <a:rPr lang="en-US" sz="2000" b="1" i="0" dirty="0">
                <a:solidFill>
                  <a:srgbClr val="222222"/>
                </a:solidFill>
                <a:effectLst/>
                <a:latin typeface="Source Sans Pro" panose="020B0503030403020204" pitchFamily="34" charset="0"/>
              </a:rPr>
              <a:t>Parent Table:</a:t>
            </a:r>
            <a:r>
              <a:rPr lang="en-US" sz="2000" b="0" i="0" dirty="0">
                <a:solidFill>
                  <a:srgbClr val="222222"/>
                </a:solidFill>
                <a:effectLst/>
                <a:latin typeface="Source Sans Pro" panose="020B0503030403020204" pitchFamily="34" charset="0"/>
              </a:rPr>
              <a:t> Say, we have an existing Parent table as 'Course.' </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and </a:t>
            </a:r>
            <a:r>
              <a:rPr lang="en-US" sz="2000" b="0" i="0" dirty="0" err="1">
                <a:solidFill>
                  <a:srgbClr val="222222"/>
                </a:solidFill>
                <a:effectLst/>
                <a:latin typeface="Source Sans Pro" panose="020B0503030403020204" pitchFamily="34" charset="0"/>
              </a:rPr>
              <a:t>Course_name</a:t>
            </a:r>
            <a:r>
              <a:rPr lang="en-US" sz="2000" b="0" i="0" dirty="0">
                <a:solidFill>
                  <a:srgbClr val="222222"/>
                </a:solidFill>
                <a:effectLst/>
                <a:latin typeface="Source Sans Pro" panose="020B0503030403020204" pitchFamily="34" charset="0"/>
              </a:rPr>
              <a:t> are two columns with </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as Primary Key.</a:t>
            </a:r>
          </a:p>
        </p:txBody>
      </p:sp>
      <p:pic>
        <p:nvPicPr>
          <p:cNvPr id="45058" name="Picture 2">
            <a:extLst>
              <a:ext uri="{FF2B5EF4-FFF2-40B4-BE49-F238E27FC236}">
                <a16:creationId xmlns:a16="http://schemas.microsoft.com/office/drawing/2014/main" id="{6564F137-76A8-4400-BACC-F22587EACD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3083481"/>
            <a:ext cx="5802248" cy="2308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26622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8424936" cy="1323439"/>
          </a:xfrm>
          <a:prstGeom prst="rect">
            <a:avLst/>
          </a:prstGeom>
          <a:noFill/>
        </p:spPr>
        <p:txBody>
          <a:bodyPr wrap="square" rtlCol="0">
            <a:spAutoFit/>
          </a:bodyPr>
          <a:lstStyle/>
          <a:p>
            <a:pPr algn="l"/>
            <a:r>
              <a:rPr lang="en-US" sz="2000" b="1" i="0" dirty="0">
                <a:solidFill>
                  <a:srgbClr val="222222"/>
                </a:solidFill>
                <a:effectLst/>
                <a:latin typeface="Source Sans Pro" panose="020B0503030403020204" pitchFamily="34" charset="0"/>
              </a:rPr>
              <a:t>Child Table: </a:t>
            </a:r>
            <a:r>
              <a:rPr lang="en-US" sz="2000" b="0" i="0" dirty="0">
                <a:solidFill>
                  <a:srgbClr val="222222"/>
                </a:solidFill>
                <a:effectLst/>
                <a:latin typeface="Source Sans Pro" panose="020B0503030403020204" pitchFamily="34" charset="0"/>
              </a:rPr>
              <a:t>We need to create the second table as a child table. '</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and '</a:t>
            </a:r>
            <a:r>
              <a:rPr lang="en-US" sz="2000" b="0" i="0" dirty="0" err="1">
                <a:solidFill>
                  <a:srgbClr val="222222"/>
                </a:solidFill>
                <a:effectLst/>
                <a:latin typeface="Source Sans Pro" panose="020B0503030403020204" pitchFamily="34" charset="0"/>
              </a:rPr>
              <a:t>Course_Strength</a:t>
            </a:r>
            <a:r>
              <a:rPr lang="en-US" sz="2000" b="0" i="0" dirty="0">
                <a:solidFill>
                  <a:srgbClr val="222222"/>
                </a:solidFill>
                <a:effectLst/>
                <a:latin typeface="Source Sans Pro" panose="020B0503030403020204" pitchFamily="34" charset="0"/>
              </a:rPr>
              <a:t>' as two columns. However, '</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shall be Foreign Key.</a:t>
            </a:r>
          </a:p>
          <a:p>
            <a:pPr algn="l"/>
            <a:r>
              <a:rPr lang="en-US" sz="2000" b="1" i="0" dirty="0">
                <a:solidFill>
                  <a:srgbClr val="222222"/>
                </a:solidFill>
                <a:effectLst/>
                <a:latin typeface="Source Sans Pro" panose="020B0503030403020204" pitchFamily="34" charset="0"/>
              </a:rPr>
              <a:t>Step 1)</a:t>
            </a:r>
            <a:r>
              <a:rPr lang="en-US" sz="2000" b="0" i="0" dirty="0">
                <a:solidFill>
                  <a:srgbClr val="222222"/>
                </a:solidFill>
                <a:effectLst/>
                <a:latin typeface="Source Sans Pro" panose="020B0503030403020204" pitchFamily="34" charset="0"/>
              </a:rPr>
              <a:t> Right Click on Tables&gt;New&gt; Table…</a:t>
            </a:r>
          </a:p>
        </p:txBody>
      </p:sp>
      <p:pic>
        <p:nvPicPr>
          <p:cNvPr id="46082" name="Picture 2">
            <a:extLst>
              <a:ext uri="{FF2B5EF4-FFF2-40B4-BE49-F238E27FC236}">
                <a16:creationId xmlns:a16="http://schemas.microsoft.com/office/drawing/2014/main" id="{9C109EB4-A893-4ED8-B6FB-A62F18D075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2276872"/>
            <a:ext cx="5688632" cy="218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88644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8424936" cy="707886"/>
          </a:xfrm>
          <a:prstGeom prst="rect">
            <a:avLst/>
          </a:prstGeom>
          <a:noFill/>
        </p:spPr>
        <p:txBody>
          <a:bodyPr wrap="square" rtlCol="0">
            <a:spAutoFit/>
          </a:bodyPr>
          <a:lstStyle/>
          <a:p>
            <a:pPr algn="l"/>
            <a:r>
              <a:rPr lang="en-US" sz="2000" b="1" i="0" dirty="0">
                <a:solidFill>
                  <a:srgbClr val="222222"/>
                </a:solidFill>
                <a:effectLst/>
                <a:latin typeface="Source Sans Pro" panose="020B0503030403020204" pitchFamily="34" charset="0"/>
              </a:rPr>
              <a:t>Step 2) </a:t>
            </a:r>
            <a:r>
              <a:rPr lang="en-US" sz="2000" b="0" i="0" dirty="0">
                <a:solidFill>
                  <a:srgbClr val="222222"/>
                </a:solidFill>
                <a:effectLst/>
                <a:latin typeface="Source Sans Pro" panose="020B0503030403020204" pitchFamily="34" charset="0"/>
              </a:rPr>
              <a:t>Enter two column name as '</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and '</a:t>
            </a:r>
            <a:r>
              <a:rPr lang="en-US" sz="2000" b="0" i="0" dirty="0" err="1">
                <a:solidFill>
                  <a:srgbClr val="222222"/>
                </a:solidFill>
                <a:effectLst/>
                <a:latin typeface="Source Sans Pro" panose="020B0503030403020204" pitchFamily="34" charset="0"/>
              </a:rPr>
              <a:t>Course_Strength</a:t>
            </a:r>
            <a:r>
              <a:rPr lang="en-US" sz="2000" b="0" i="0" dirty="0">
                <a:solidFill>
                  <a:srgbClr val="222222"/>
                </a:solidFill>
                <a:effectLst/>
                <a:latin typeface="Source Sans Pro" panose="020B0503030403020204" pitchFamily="34" charset="0"/>
              </a:rPr>
              <a:t>.' Right click on '</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Column. Now click on Relationship.</a:t>
            </a:r>
          </a:p>
        </p:txBody>
      </p:sp>
      <p:pic>
        <p:nvPicPr>
          <p:cNvPr id="47106" name="Picture 2">
            <a:extLst>
              <a:ext uri="{FF2B5EF4-FFF2-40B4-BE49-F238E27FC236}">
                <a16:creationId xmlns:a16="http://schemas.microsoft.com/office/drawing/2014/main" id="{FF376FBF-024E-4C85-AFFD-58E3FB9C27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628800"/>
            <a:ext cx="5524500" cy="20288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EDF9B22-BE25-48AE-97EA-0958CA44E95A}"/>
              </a:ext>
            </a:extLst>
          </p:cNvPr>
          <p:cNvSpPr txBox="1"/>
          <p:nvPr/>
        </p:nvSpPr>
        <p:spPr>
          <a:xfrm>
            <a:off x="395536" y="3772788"/>
            <a:ext cx="7488832" cy="369332"/>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Step 3)</a:t>
            </a:r>
            <a:r>
              <a:rPr lang="en-US" b="0" i="0" dirty="0">
                <a:solidFill>
                  <a:srgbClr val="222222"/>
                </a:solidFill>
                <a:effectLst/>
                <a:latin typeface="Source Sans Pro" panose="020B0503030403020204" pitchFamily="34" charset="0"/>
              </a:rPr>
              <a:t> In </a:t>
            </a:r>
            <a:r>
              <a:rPr lang="en-US" b="1" i="0" dirty="0">
                <a:solidFill>
                  <a:srgbClr val="222222"/>
                </a:solidFill>
                <a:effectLst/>
                <a:latin typeface="Source Sans Pro" panose="020B0503030403020204" pitchFamily="34" charset="0"/>
              </a:rPr>
              <a:t>'Foreign Key Relationship</a:t>
            </a:r>
            <a:r>
              <a:rPr lang="en-US" b="0" i="0" dirty="0">
                <a:solidFill>
                  <a:srgbClr val="222222"/>
                </a:solidFill>
                <a:effectLst/>
                <a:latin typeface="Source Sans Pro" panose="020B0503030403020204" pitchFamily="34" charset="0"/>
              </a:rPr>
              <a:t>,' Click </a:t>
            </a:r>
            <a:r>
              <a:rPr lang="en-US" b="1" i="0" dirty="0">
                <a:solidFill>
                  <a:srgbClr val="222222"/>
                </a:solidFill>
                <a:effectLst/>
                <a:latin typeface="Source Sans Pro" panose="020B0503030403020204" pitchFamily="34" charset="0"/>
              </a:rPr>
              <a:t>'Add'</a:t>
            </a:r>
            <a:endParaRPr lang="en-GB" dirty="0"/>
          </a:p>
        </p:txBody>
      </p:sp>
      <p:pic>
        <p:nvPicPr>
          <p:cNvPr id="47108" name="Picture 4">
            <a:extLst>
              <a:ext uri="{FF2B5EF4-FFF2-40B4-BE49-F238E27FC236}">
                <a16:creationId xmlns:a16="http://schemas.microsoft.com/office/drawing/2014/main" id="{C2CC5335-C75E-46E5-A85B-BFB8C39417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3856885"/>
            <a:ext cx="1171575" cy="1732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319035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8424936" cy="400110"/>
          </a:xfrm>
          <a:prstGeom prst="rect">
            <a:avLst/>
          </a:prstGeom>
          <a:noFill/>
        </p:spPr>
        <p:txBody>
          <a:bodyPr wrap="square" rtlCol="0">
            <a:spAutoFit/>
          </a:bodyPr>
          <a:lstStyle/>
          <a:p>
            <a:pPr algn="l"/>
            <a:r>
              <a:rPr lang="en-US" sz="2000" b="1" i="0" dirty="0">
                <a:solidFill>
                  <a:srgbClr val="222222"/>
                </a:solidFill>
                <a:effectLst/>
                <a:latin typeface="Source Sans Pro" panose="020B0503030403020204" pitchFamily="34" charset="0"/>
              </a:rPr>
              <a:t>Step 4)</a:t>
            </a:r>
            <a:r>
              <a:rPr lang="en-US" sz="2000" b="0" i="0" dirty="0">
                <a:solidFill>
                  <a:srgbClr val="222222"/>
                </a:solidFill>
                <a:effectLst/>
                <a:latin typeface="Source Sans Pro" panose="020B0503030403020204" pitchFamily="34" charset="0"/>
              </a:rPr>
              <a:t> In 'Table and Column Spec' click on</a:t>
            </a:r>
            <a:r>
              <a:rPr lang="en-US" sz="2000" b="1" i="0" dirty="0">
                <a:solidFill>
                  <a:srgbClr val="222222"/>
                </a:solidFill>
                <a:effectLst/>
                <a:latin typeface="Source Sans Pro" panose="020B0503030403020204" pitchFamily="34" charset="0"/>
              </a:rPr>
              <a:t> '…' icon</a:t>
            </a:r>
            <a:endParaRPr lang="en-US" sz="2000" b="0" i="0" dirty="0">
              <a:solidFill>
                <a:srgbClr val="222222"/>
              </a:solidFill>
              <a:effectLst/>
              <a:latin typeface="Source Sans Pro" panose="020B0503030403020204" pitchFamily="34" charset="0"/>
            </a:endParaRPr>
          </a:p>
        </p:txBody>
      </p:sp>
      <p:pic>
        <p:nvPicPr>
          <p:cNvPr id="48130" name="Picture 2">
            <a:extLst>
              <a:ext uri="{FF2B5EF4-FFF2-40B4-BE49-F238E27FC236}">
                <a16:creationId xmlns:a16="http://schemas.microsoft.com/office/drawing/2014/main" id="{05F70C8D-572D-4462-8218-261A1EB8C3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151443"/>
            <a:ext cx="5057775" cy="22669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94DC4BD-94C8-47AC-B943-57B7FB6F5456}"/>
              </a:ext>
            </a:extLst>
          </p:cNvPr>
          <p:cNvSpPr txBox="1"/>
          <p:nvPr/>
        </p:nvSpPr>
        <p:spPr>
          <a:xfrm>
            <a:off x="288013" y="3408777"/>
            <a:ext cx="8496944" cy="646331"/>
          </a:xfrm>
          <a:prstGeom prst="rect">
            <a:avLst/>
          </a:prstGeom>
          <a:noFill/>
        </p:spPr>
        <p:txBody>
          <a:bodyPr wrap="square">
            <a:spAutoFit/>
          </a:bodyPr>
          <a:lstStyle/>
          <a:p>
            <a:pPr algn="l"/>
            <a:r>
              <a:rPr lang="en-US" b="1" i="0" dirty="0">
                <a:solidFill>
                  <a:srgbClr val="222222"/>
                </a:solidFill>
                <a:effectLst/>
                <a:latin typeface="Source Sans Pro" panose="020B0503030403020204" pitchFamily="34" charset="0"/>
              </a:rPr>
              <a:t>Step 5) </a:t>
            </a:r>
            <a:r>
              <a:rPr lang="en-US" b="0" i="0" dirty="0">
                <a:solidFill>
                  <a:srgbClr val="222222"/>
                </a:solidFill>
                <a:effectLst/>
                <a:latin typeface="Source Sans Pro" panose="020B0503030403020204" pitchFamily="34" charset="0"/>
              </a:rPr>
              <a:t>Select 'Primary Key Table' as 'COURSE' and the new table now being created as 'Foreign Key Table' from the drop down.</a:t>
            </a:r>
          </a:p>
        </p:txBody>
      </p:sp>
      <p:pic>
        <p:nvPicPr>
          <p:cNvPr id="48132" name="Picture 4">
            <a:extLst>
              <a:ext uri="{FF2B5EF4-FFF2-40B4-BE49-F238E27FC236}">
                <a16:creationId xmlns:a16="http://schemas.microsoft.com/office/drawing/2014/main" id="{487D2A81-BD0B-4AD0-BB37-3B234B0EC2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3731942"/>
            <a:ext cx="3124200" cy="2714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07301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8424936" cy="1323439"/>
          </a:xfrm>
          <a:prstGeom prst="rect">
            <a:avLst/>
          </a:prstGeom>
          <a:noFill/>
        </p:spPr>
        <p:txBody>
          <a:bodyPr wrap="square" rtlCol="0">
            <a:spAutoFit/>
          </a:bodyPr>
          <a:lstStyle/>
          <a:p>
            <a:pPr algn="l"/>
            <a:r>
              <a:rPr lang="en-US" sz="2000" b="1" i="0" dirty="0">
                <a:solidFill>
                  <a:srgbClr val="222222"/>
                </a:solidFill>
                <a:effectLst/>
                <a:latin typeface="Source Sans Pro" panose="020B0503030403020204" pitchFamily="34" charset="0"/>
              </a:rPr>
              <a:t>Step 6) </a:t>
            </a:r>
            <a:r>
              <a:rPr lang="en-US" sz="2000" b="0" i="0" dirty="0">
                <a:solidFill>
                  <a:srgbClr val="222222"/>
                </a:solidFill>
                <a:effectLst/>
                <a:latin typeface="Source Sans Pro" panose="020B0503030403020204" pitchFamily="34" charset="0"/>
              </a:rPr>
              <a:t>'Primary Key Table' - Select '</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column as 'Primary Key table' column.</a:t>
            </a:r>
          </a:p>
          <a:p>
            <a:pPr algn="l"/>
            <a:r>
              <a:rPr lang="en-US" sz="2000" b="0" i="0" dirty="0">
                <a:solidFill>
                  <a:srgbClr val="222222"/>
                </a:solidFill>
                <a:effectLst/>
                <a:latin typeface="Source Sans Pro" panose="020B0503030403020204" pitchFamily="34" charset="0"/>
              </a:rPr>
              <a:t>'Foreign Key Table'- Select '</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column as 'Foreign Key table' column. Click OK.</a:t>
            </a:r>
          </a:p>
        </p:txBody>
      </p:sp>
      <p:pic>
        <p:nvPicPr>
          <p:cNvPr id="49154" name="Picture 2">
            <a:extLst>
              <a:ext uri="{FF2B5EF4-FFF2-40B4-BE49-F238E27FC236}">
                <a16:creationId xmlns:a16="http://schemas.microsoft.com/office/drawing/2014/main" id="{53CEC752-ED7C-4B2F-A4D2-1D0C886F40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916832"/>
            <a:ext cx="3527890" cy="309634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BB04FB7-1543-4115-9A5B-D9F34321B7E6}"/>
              </a:ext>
            </a:extLst>
          </p:cNvPr>
          <p:cNvSpPr txBox="1"/>
          <p:nvPr/>
        </p:nvSpPr>
        <p:spPr>
          <a:xfrm>
            <a:off x="363966" y="2123192"/>
            <a:ext cx="4572000" cy="369332"/>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Step 7)</a:t>
            </a:r>
            <a:r>
              <a:rPr lang="en-US" b="0" i="0" dirty="0">
                <a:solidFill>
                  <a:srgbClr val="222222"/>
                </a:solidFill>
                <a:effectLst/>
                <a:latin typeface="Source Sans Pro" panose="020B0503030403020204" pitchFamily="34" charset="0"/>
              </a:rPr>
              <a:t> Click on </a:t>
            </a:r>
            <a:r>
              <a:rPr lang="en-US" b="1" i="0" dirty="0">
                <a:solidFill>
                  <a:srgbClr val="222222"/>
                </a:solidFill>
                <a:effectLst/>
                <a:latin typeface="Source Sans Pro" panose="020B0503030403020204" pitchFamily="34" charset="0"/>
              </a:rPr>
              <a:t>Add.</a:t>
            </a:r>
            <a:endParaRPr lang="en-GB" dirty="0"/>
          </a:p>
        </p:txBody>
      </p:sp>
      <p:pic>
        <p:nvPicPr>
          <p:cNvPr id="49156" name="Picture 4">
            <a:extLst>
              <a:ext uri="{FF2B5EF4-FFF2-40B4-BE49-F238E27FC236}">
                <a16:creationId xmlns:a16="http://schemas.microsoft.com/office/drawing/2014/main" id="{7DF1E5E9-DB7F-47AE-9282-B5E28C9FA5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9966" y="2014681"/>
            <a:ext cx="1323975" cy="299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200815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8424936" cy="400110"/>
          </a:xfrm>
          <a:prstGeom prst="rect">
            <a:avLst/>
          </a:prstGeom>
          <a:noFill/>
        </p:spPr>
        <p:txBody>
          <a:bodyPr wrap="square" rtlCol="0">
            <a:spAutoFit/>
          </a:bodyPr>
          <a:lstStyle/>
          <a:p>
            <a:pPr algn="l"/>
            <a:r>
              <a:rPr lang="en-US" sz="2000" b="1" i="0" dirty="0">
                <a:solidFill>
                  <a:srgbClr val="222222"/>
                </a:solidFill>
                <a:effectLst/>
                <a:latin typeface="Source Sans Pro" panose="020B0503030403020204" pitchFamily="34" charset="0"/>
              </a:rPr>
              <a:t>Step 8) </a:t>
            </a:r>
            <a:r>
              <a:rPr lang="en-US" sz="2000" b="0" i="0" dirty="0">
                <a:solidFill>
                  <a:srgbClr val="222222"/>
                </a:solidFill>
                <a:effectLst/>
                <a:latin typeface="Source Sans Pro" panose="020B0503030403020204" pitchFamily="34" charset="0"/>
              </a:rPr>
              <a:t>Give the Table name as '</a:t>
            </a:r>
            <a:r>
              <a:rPr lang="en-US" sz="2000" b="0" i="0" dirty="0" err="1">
                <a:solidFill>
                  <a:srgbClr val="222222"/>
                </a:solidFill>
                <a:effectLst/>
                <a:latin typeface="Source Sans Pro" panose="020B0503030403020204" pitchFamily="34" charset="0"/>
              </a:rPr>
              <a:t>Course_Strength</a:t>
            </a:r>
            <a:r>
              <a:rPr lang="en-US" sz="2000" b="0" i="0" dirty="0">
                <a:solidFill>
                  <a:srgbClr val="222222"/>
                </a:solidFill>
                <a:effectLst/>
                <a:latin typeface="Source Sans Pro" panose="020B0503030403020204" pitchFamily="34" charset="0"/>
              </a:rPr>
              <a:t>' and click on </a:t>
            </a:r>
            <a:r>
              <a:rPr lang="en-US" sz="2000" b="1" i="0" dirty="0">
                <a:solidFill>
                  <a:srgbClr val="222222"/>
                </a:solidFill>
                <a:effectLst/>
                <a:latin typeface="Source Sans Pro" panose="020B0503030403020204" pitchFamily="34" charset="0"/>
              </a:rPr>
              <a:t>OK.</a:t>
            </a:r>
            <a:endParaRPr lang="en-US" sz="2000" b="0" i="0" dirty="0">
              <a:solidFill>
                <a:srgbClr val="222222"/>
              </a:solidFill>
              <a:effectLst/>
              <a:latin typeface="Source Sans Pro" panose="020B0503030403020204" pitchFamily="34" charset="0"/>
            </a:endParaRPr>
          </a:p>
        </p:txBody>
      </p:sp>
      <p:pic>
        <p:nvPicPr>
          <p:cNvPr id="50178" name="Picture 2">
            <a:extLst>
              <a:ext uri="{FF2B5EF4-FFF2-40B4-BE49-F238E27FC236}">
                <a16:creationId xmlns:a16="http://schemas.microsoft.com/office/drawing/2014/main" id="{6617856E-FDD9-475C-9A3A-32D4AD7CB9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245944"/>
            <a:ext cx="5400675" cy="214312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EA14B80-9698-41CF-8EDF-F8701112C0BE}"/>
              </a:ext>
            </a:extLst>
          </p:cNvPr>
          <p:cNvSpPr txBox="1"/>
          <p:nvPr/>
        </p:nvSpPr>
        <p:spPr>
          <a:xfrm>
            <a:off x="539552" y="3389069"/>
            <a:ext cx="7992888" cy="646331"/>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Result: </a:t>
            </a:r>
            <a:r>
              <a:rPr lang="en-US" b="0" i="0" dirty="0">
                <a:solidFill>
                  <a:srgbClr val="222222"/>
                </a:solidFill>
                <a:effectLst/>
                <a:latin typeface="Source Sans Pro" panose="020B0503030403020204" pitchFamily="34" charset="0"/>
              </a:rPr>
              <a:t>We have set Parent-child relationship between </a:t>
            </a:r>
            <a:r>
              <a:rPr lang="en-US" b="1" i="0" dirty="0">
                <a:solidFill>
                  <a:srgbClr val="222222"/>
                </a:solidFill>
                <a:effectLst/>
                <a:latin typeface="Source Sans Pro" panose="020B0503030403020204" pitchFamily="34" charset="0"/>
              </a:rPr>
              <a:t>'Course'</a:t>
            </a:r>
            <a:r>
              <a:rPr lang="en-US" b="0" i="0" dirty="0">
                <a:solidFill>
                  <a:srgbClr val="222222"/>
                </a:solidFill>
                <a:effectLst/>
                <a:latin typeface="Source Sans Pro" panose="020B0503030403020204" pitchFamily="34" charset="0"/>
              </a:rPr>
              <a:t> and </a:t>
            </a:r>
            <a:r>
              <a:rPr lang="en-US" b="1" i="0" dirty="0">
                <a:solidFill>
                  <a:srgbClr val="222222"/>
                </a:solidFill>
                <a:effectLst/>
                <a:latin typeface="Source Sans Pro" panose="020B0503030403020204" pitchFamily="34" charset="0"/>
              </a:rPr>
              <a:t>'</a:t>
            </a:r>
            <a:r>
              <a:rPr lang="en-US" b="1" i="0" dirty="0" err="1">
                <a:solidFill>
                  <a:srgbClr val="222222"/>
                </a:solidFill>
                <a:effectLst/>
                <a:latin typeface="Source Sans Pro" panose="020B0503030403020204" pitchFamily="34" charset="0"/>
              </a:rPr>
              <a:t>Course_strength</a:t>
            </a:r>
            <a:r>
              <a:rPr lang="en-US" b="1" i="0" dirty="0">
                <a:solidFill>
                  <a:srgbClr val="222222"/>
                </a:solidFill>
                <a:effectLst/>
                <a:latin typeface="Source Sans Pro" panose="020B0503030403020204" pitchFamily="34" charset="0"/>
              </a:rPr>
              <a:t>.'</a:t>
            </a:r>
            <a:endParaRPr lang="en-GB" dirty="0"/>
          </a:p>
        </p:txBody>
      </p:sp>
      <p:pic>
        <p:nvPicPr>
          <p:cNvPr id="50180" name="Picture 4">
            <a:extLst>
              <a:ext uri="{FF2B5EF4-FFF2-40B4-BE49-F238E27FC236}">
                <a16:creationId xmlns:a16="http://schemas.microsoft.com/office/drawing/2014/main" id="{7A506855-816E-443A-87B8-6697143863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3717032"/>
            <a:ext cx="4001616" cy="1895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565831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8424936" cy="1323439"/>
          </a:xfrm>
          <a:prstGeom prst="rect">
            <a:avLst/>
          </a:prstGeom>
          <a:noFill/>
        </p:spPr>
        <p:txBody>
          <a:bodyPr wrap="square" rtlCol="0">
            <a:spAutoFit/>
          </a:bodyPr>
          <a:lstStyle/>
          <a:p>
            <a:pPr algn="l"/>
            <a:r>
              <a:rPr lang="en-US" sz="2000" b="1" i="0" dirty="0">
                <a:solidFill>
                  <a:srgbClr val="222222"/>
                </a:solidFill>
                <a:effectLst/>
                <a:latin typeface="Source Sans Pro" panose="020B0503030403020204" pitchFamily="34" charset="0"/>
              </a:rPr>
              <a:t>T-SQL: Create a Parent-child table using T-SQL</a:t>
            </a:r>
          </a:p>
          <a:p>
            <a:pPr algn="l"/>
            <a:r>
              <a:rPr lang="en-US" sz="2000" b="1" i="0" dirty="0">
                <a:solidFill>
                  <a:srgbClr val="222222"/>
                </a:solidFill>
                <a:effectLst/>
                <a:latin typeface="Source Sans Pro" panose="020B0503030403020204" pitchFamily="34" charset="0"/>
              </a:rPr>
              <a:t>Parent Table:</a:t>
            </a:r>
            <a:r>
              <a:rPr lang="en-US" sz="2000" b="0" i="0" dirty="0">
                <a:solidFill>
                  <a:srgbClr val="222222"/>
                </a:solidFill>
                <a:effectLst/>
                <a:latin typeface="Source Sans Pro" panose="020B0503030403020204" pitchFamily="34" charset="0"/>
              </a:rPr>
              <a:t> Reconsider, we have an existing Parent table with table name as 'Course.'</a:t>
            </a:r>
          </a:p>
          <a:p>
            <a:pPr algn="l"/>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and </a:t>
            </a:r>
            <a:r>
              <a:rPr lang="en-US" sz="2000" b="0" i="0" dirty="0" err="1">
                <a:solidFill>
                  <a:srgbClr val="222222"/>
                </a:solidFill>
                <a:effectLst/>
                <a:latin typeface="Source Sans Pro" panose="020B0503030403020204" pitchFamily="34" charset="0"/>
              </a:rPr>
              <a:t>Course_name</a:t>
            </a:r>
            <a:r>
              <a:rPr lang="en-US" sz="2000" b="0" i="0" dirty="0">
                <a:solidFill>
                  <a:srgbClr val="222222"/>
                </a:solidFill>
                <a:effectLst/>
                <a:latin typeface="Source Sans Pro" panose="020B0503030403020204" pitchFamily="34" charset="0"/>
              </a:rPr>
              <a:t> are two columns with </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as Primary Key.</a:t>
            </a:r>
          </a:p>
        </p:txBody>
      </p:sp>
      <p:pic>
        <p:nvPicPr>
          <p:cNvPr id="51202" name="Picture 2">
            <a:extLst>
              <a:ext uri="{FF2B5EF4-FFF2-40B4-BE49-F238E27FC236}">
                <a16:creationId xmlns:a16="http://schemas.microsoft.com/office/drawing/2014/main" id="{CFEE06BE-5442-40F5-8D93-7FA0F9B00D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6846" y="2264411"/>
            <a:ext cx="6102316" cy="243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69191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8424936" cy="1631216"/>
          </a:xfrm>
          <a:prstGeom prst="rect">
            <a:avLst/>
          </a:prstGeom>
          <a:noFill/>
        </p:spPr>
        <p:txBody>
          <a:bodyPr wrap="square" rtlCol="0">
            <a:spAutoFit/>
          </a:bodyPr>
          <a:lstStyle/>
          <a:p>
            <a:pPr algn="l"/>
            <a:r>
              <a:rPr lang="en-US" sz="2000" b="1" i="0" dirty="0">
                <a:solidFill>
                  <a:srgbClr val="222222"/>
                </a:solidFill>
                <a:effectLst/>
                <a:latin typeface="Source Sans Pro" panose="020B0503030403020204" pitchFamily="34" charset="0"/>
              </a:rPr>
              <a:t>Child Table: </a:t>
            </a:r>
            <a:r>
              <a:rPr lang="en-US" sz="2000" b="0" i="0" dirty="0">
                <a:solidFill>
                  <a:srgbClr val="222222"/>
                </a:solidFill>
                <a:effectLst/>
                <a:latin typeface="Source Sans Pro" panose="020B0503030403020204" pitchFamily="34" charset="0"/>
              </a:rPr>
              <a:t>We need to create the second table as the child table with the name as '</a:t>
            </a:r>
            <a:r>
              <a:rPr lang="en-US" sz="2000" b="0" i="0" dirty="0" err="1">
                <a:solidFill>
                  <a:srgbClr val="222222"/>
                </a:solidFill>
                <a:effectLst/>
                <a:latin typeface="Source Sans Pro" panose="020B0503030403020204" pitchFamily="34" charset="0"/>
              </a:rPr>
              <a:t>Course_Strength_TSQL</a:t>
            </a:r>
            <a:r>
              <a:rPr lang="en-US" sz="2000" b="0" i="0" dirty="0">
                <a:solidFill>
                  <a:srgbClr val="222222"/>
                </a:solidFill>
                <a:effectLst/>
                <a:latin typeface="Source Sans Pro" panose="020B0503030403020204" pitchFamily="34" charset="0"/>
              </a:rPr>
              <a:t>.'</a:t>
            </a:r>
          </a:p>
          <a:p>
            <a:pPr algn="l"/>
            <a:r>
              <a:rPr lang="en-US" sz="2000" b="0" i="0" dirty="0">
                <a:solidFill>
                  <a:srgbClr val="222222"/>
                </a:solidFill>
                <a:effectLst/>
                <a:latin typeface="Source Sans Pro" panose="020B0503030403020204" pitchFamily="34" charset="0"/>
              </a:rPr>
              <a:t>'</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and '</a:t>
            </a:r>
            <a:r>
              <a:rPr lang="en-US" sz="2000" b="0" i="0" dirty="0" err="1">
                <a:solidFill>
                  <a:srgbClr val="222222"/>
                </a:solidFill>
                <a:effectLst/>
                <a:latin typeface="Source Sans Pro" panose="020B0503030403020204" pitchFamily="34" charset="0"/>
              </a:rPr>
              <a:t>Course_Strength</a:t>
            </a:r>
            <a:r>
              <a:rPr lang="en-US" sz="2000" b="0" i="0" dirty="0">
                <a:solidFill>
                  <a:srgbClr val="222222"/>
                </a:solidFill>
                <a:effectLst/>
                <a:latin typeface="Source Sans Pro" panose="020B0503030403020204" pitchFamily="34" charset="0"/>
              </a:rPr>
              <a:t>' as two columns for child table </a:t>
            </a:r>
            <a:r>
              <a:rPr lang="en-US" sz="2000" b="0" i="0" dirty="0" err="1">
                <a:solidFill>
                  <a:srgbClr val="222222"/>
                </a:solidFill>
                <a:effectLst/>
                <a:latin typeface="Source Sans Pro" panose="020B0503030403020204" pitchFamily="34" charset="0"/>
              </a:rPr>
              <a:t>Course_Strength_TSQL</a:t>
            </a:r>
            <a:r>
              <a:rPr lang="en-US" sz="2000" b="0" i="0" dirty="0">
                <a:solidFill>
                  <a:srgbClr val="222222"/>
                </a:solidFill>
                <a:effectLst/>
                <a:latin typeface="Source Sans Pro" panose="020B0503030403020204" pitchFamily="34" charset="0"/>
              </a:rPr>
              <a:t>.' However, '</a:t>
            </a:r>
            <a:r>
              <a:rPr lang="en-US" sz="2000" b="0" i="0" dirty="0" err="1">
                <a:solidFill>
                  <a:srgbClr val="222222"/>
                </a:solidFill>
                <a:effectLst/>
                <a:latin typeface="Source Sans Pro" panose="020B0503030403020204" pitchFamily="34" charset="0"/>
              </a:rPr>
              <a:t>Course_ID</a:t>
            </a:r>
            <a:r>
              <a:rPr lang="en-US" sz="2000" b="0" i="0" dirty="0">
                <a:solidFill>
                  <a:srgbClr val="222222"/>
                </a:solidFill>
                <a:effectLst/>
                <a:latin typeface="Source Sans Pro" panose="020B0503030403020204" pitchFamily="34" charset="0"/>
              </a:rPr>
              <a:t>' shall be Foreign Key.</a:t>
            </a:r>
          </a:p>
          <a:p>
            <a:pPr algn="l"/>
            <a:r>
              <a:rPr lang="en-US" sz="2000" b="0" i="0" dirty="0">
                <a:solidFill>
                  <a:srgbClr val="222222"/>
                </a:solidFill>
                <a:effectLst/>
                <a:latin typeface="Source Sans Pro" panose="020B0503030403020204" pitchFamily="34" charset="0"/>
              </a:rPr>
              <a:t>Below is the syntax to create a table with FOREIGN KEY</a:t>
            </a:r>
          </a:p>
        </p:txBody>
      </p:sp>
      <p:sp>
        <p:nvSpPr>
          <p:cNvPr id="4" name="Rectangle 1">
            <a:extLst>
              <a:ext uri="{FF2B5EF4-FFF2-40B4-BE49-F238E27FC236}">
                <a16:creationId xmlns:a16="http://schemas.microsoft.com/office/drawing/2014/main" id="{0127FDCE-CFC0-4F20-8BAF-236409870E0B}"/>
              </a:ext>
            </a:extLst>
          </p:cNvPr>
          <p:cNvSpPr>
            <a:spLocks noChangeArrowheads="1"/>
          </p:cNvSpPr>
          <p:nvPr/>
        </p:nvSpPr>
        <p:spPr bwMode="auto">
          <a:xfrm>
            <a:off x="418218" y="2779767"/>
            <a:ext cx="8622226" cy="1200329"/>
          </a:xfrm>
          <a:prstGeom prst="rect">
            <a:avLst/>
          </a:prstGeom>
          <a:solidFill>
            <a:srgbClr val="F7F7F7"/>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222222"/>
                </a:solidFill>
                <a:effectLst/>
                <a:latin typeface="Monaco"/>
              </a:rPr>
              <a:t>CREATE TABLE </a:t>
            </a:r>
            <a:r>
              <a:rPr kumimoji="0" lang="en-US" altLang="en-US" sz="2400" b="0" i="0" u="none" strike="noStrike" cap="none" normalizeH="0" baseline="0" dirty="0" err="1">
                <a:ln>
                  <a:noFill/>
                </a:ln>
                <a:solidFill>
                  <a:srgbClr val="222222"/>
                </a:solidFill>
                <a:effectLst/>
                <a:latin typeface="Monaco"/>
              </a:rPr>
              <a:t>Course_Strength_TSQL</a:t>
            </a:r>
            <a:r>
              <a:rPr kumimoji="0" lang="en-US" altLang="en-US" sz="2400" b="0" i="0" u="none" strike="noStrike" cap="none" normalizeH="0" baseline="0" dirty="0">
                <a:ln>
                  <a:noFill/>
                </a:ln>
                <a:solidFill>
                  <a:srgbClr val="222222"/>
                </a:solidFill>
                <a:effectLst/>
                <a:latin typeface="Monaco"/>
              </a:rPr>
              <a:t> ( </a:t>
            </a:r>
            <a:r>
              <a:rPr kumimoji="0" lang="en-US" altLang="en-US" sz="2400" b="0" i="0" u="none" strike="noStrike" cap="none" normalizeH="0" baseline="0" dirty="0" err="1">
                <a:ln>
                  <a:noFill/>
                </a:ln>
                <a:solidFill>
                  <a:srgbClr val="222222"/>
                </a:solidFill>
                <a:effectLst/>
                <a:latin typeface="Monaco"/>
              </a:rPr>
              <a:t>Course_ID</a:t>
            </a:r>
            <a:r>
              <a:rPr kumimoji="0" lang="en-US" altLang="en-US" sz="2400" b="0" i="0" u="none" strike="noStrike" cap="none" normalizeH="0" baseline="0" dirty="0">
                <a:ln>
                  <a:noFill/>
                </a:ln>
                <a:solidFill>
                  <a:srgbClr val="222222"/>
                </a:solidFill>
                <a:effectLst/>
                <a:latin typeface="Monaco"/>
              </a:rPr>
              <a:t> Int, </a:t>
            </a:r>
            <a:r>
              <a:rPr kumimoji="0" lang="en-US" altLang="en-US" sz="2400" b="0" i="0" u="none" strike="noStrike" cap="none" normalizeH="0" baseline="0" dirty="0" err="1">
                <a:ln>
                  <a:noFill/>
                </a:ln>
                <a:solidFill>
                  <a:srgbClr val="222222"/>
                </a:solidFill>
                <a:effectLst/>
                <a:latin typeface="Monaco"/>
              </a:rPr>
              <a:t>Course_Strength</a:t>
            </a:r>
            <a:r>
              <a:rPr kumimoji="0" lang="en-US" altLang="en-US" sz="2400" b="0" i="0" u="none" strike="noStrike" cap="none" normalizeH="0" baseline="0" dirty="0">
                <a:ln>
                  <a:noFill/>
                </a:ln>
                <a:solidFill>
                  <a:srgbClr val="222222"/>
                </a:solidFill>
                <a:effectLst/>
                <a:latin typeface="Monaco"/>
              </a:rPr>
              <a:t> Varchar(20) CONSTRAINT FK FOREIGN KEY (</a:t>
            </a:r>
            <a:r>
              <a:rPr kumimoji="0" lang="en-US" altLang="en-US" sz="2400" b="0" i="0" u="none" strike="noStrike" cap="none" normalizeH="0" baseline="0" dirty="0" err="1">
                <a:ln>
                  <a:noFill/>
                </a:ln>
                <a:solidFill>
                  <a:srgbClr val="222222"/>
                </a:solidFill>
                <a:effectLst/>
                <a:latin typeface="Monaco"/>
              </a:rPr>
              <a:t>Course_ID</a:t>
            </a:r>
            <a:r>
              <a:rPr kumimoji="0" lang="en-US" altLang="en-US" sz="2400" b="0" i="0" u="none" strike="noStrike" cap="none" normalizeH="0" baseline="0" dirty="0">
                <a:ln>
                  <a:noFill/>
                </a:ln>
                <a:solidFill>
                  <a:srgbClr val="222222"/>
                </a:solidFill>
                <a:effectLst/>
                <a:latin typeface="Monaco"/>
              </a:rPr>
              <a:t>) REFERENCES COURSE (</a:t>
            </a:r>
            <a:r>
              <a:rPr kumimoji="0" lang="en-US" altLang="en-US" sz="2400" b="0" i="0" u="none" strike="noStrike" cap="none" normalizeH="0" baseline="0" dirty="0" err="1">
                <a:ln>
                  <a:noFill/>
                </a:ln>
                <a:solidFill>
                  <a:srgbClr val="222222"/>
                </a:solidFill>
                <a:effectLst/>
                <a:latin typeface="Monaco"/>
              </a:rPr>
              <a:t>Course_ID</a:t>
            </a:r>
            <a:r>
              <a:rPr kumimoji="0" lang="en-US" altLang="en-US" sz="2400" b="0" i="0" u="none" strike="noStrike" cap="none" normalizeH="0" baseline="0" dirty="0">
                <a:ln>
                  <a:noFill/>
                </a:ln>
                <a:solidFill>
                  <a:srgbClr val="222222"/>
                </a:solidFill>
                <a:effectLst/>
                <a:latin typeface="Monaco"/>
              </a:rPr>
              <a:t>) )</a:t>
            </a:r>
            <a:r>
              <a:rPr kumimoji="0" lang="en-US" altLang="en-US" sz="2400" b="0" i="0" u="none" strike="noStrike" cap="none" normalizeH="0" baseline="0" dirty="0">
                <a:ln>
                  <a:noFill/>
                </a:ln>
                <a:solidFill>
                  <a:schemeClr val="tx1"/>
                </a:solidFill>
                <a:effectLst/>
              </a:rPr>
              <a:t>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F652BD00-7799-4660-B761-E327B367983F}"/>
              </a:ext>
            </a:extLst>
          </p:cNvPr>
          <p:cNvSpPr txBox="1"/>
          <p:nvPr/>
        </p:nvSpPr>
        <p:spPr>
          <a:xfrm>
            <a:off x="395536" y="2420888"/>
            <a:ext cx="1080120" cy="369332"/>
          </a:xfrm>
          <a:prstGeom prst="rect">
            <a:avLst/>
          </a:prstGeom>
          <a:noFill/>
        </p:spPr>
        <p:txBody>
          <a:bodyPr wrap="square">
            <a:spAutoFit/>
          </a:bodyPr>
          <a:lstStyle/>
          <a:p>
            <a:r>
              <a:rPr lang="en-GB" b="1" i="0" dirty="0">
                <a:solidFill>
                  <a:srgbClr val="222222"/>
                </a:solidFill>
                <a:effectLst/>
                <a:latin typeface="Source Sans Pro" panose="020B0503030403020204" pitchFamily="34" charset="0"/>
              </a:rPr>
              <a:t>Query:</a:t>
            </a:r>
            <a:endParaRPr lang="en-GB" dirty="0"/>
          </a:p>
        </p:txBody>
      </p:sp>
    </p:spTree>
    <p:extLst>
      <p:ext uri="{BB962C8B-B14F-4D97-AF65-F5344CB8AC3E}">
        <p14:creationId xmlns:p14="http://schemas.microsoft.com/office/powerpoint/2010/main" val="225956461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344" y="260648"/>
            <a:ext cx="8723312" cy="648072"/>
          </a:xfrm>
        </p:spPr>
        <p:txBody>
          <a:bodyPr>
            <a:noAutofit/>
          </a:bodyPr>
          <a:lstStyle/>
          <a:p>
            <a:pPr algn="l"/>
            <a:r>
              <a:rPr lang="en-US" sz="2400" b="1" i="0" dirty="0">
                <a:solidFill>
                  <a:srgbClr val="222222"/>
                </a:solidFill>
                <a:effectLst/>
                <a:latin typeface="Source Sans Pro" panose="020B0503030403020204" pitchFamily="34" charset="0"/>
              </a:rPr>
              <a:t>SQL FOREIGN KEY: How to Create in SQL Server with Example</a:t>
            </a:r>
          </a:p>
        </p:txBody>
      </p:sp>
      <p:sp>
        <p:nvSpPr>
          <p:cNvPr id="3" name="TextBox 2">
            <a:extLst>
              <a:ext uri="{FF2B5EF4-FFF2-40B4-BE49-F238E27FC236}">
                <a16:creationId xmlns:a16="http://schemas.microsoft.com/office/drawing/2014/main" id="{E54E518D-1169-451C-B739-72C23E1E7B6D}"/>
              </a:ext>
            </a:extLst>
          </p:cNvPr>
          <p:cNvSpPr txBox="1"/>
          <p:nvPr/>
        </p:nvSpPr>
        <p:spPr>
          <a:xfrm>
            <a:off x="395536" y="836712"/>
            <a:ext cx="8424936" cy="400110"/>
          </a:xfrm>
          <a:prstGeom prst="rect">
            <a:avLst/>
          </a:prstGeom>
          <a:noFill/>
        </p:spPr>
        <p:txBody>
          <a:bodyPr wrap="square" rtlCol="0">
            <a:spAutoFit/>
          </a:bodyPr>
          <a:lstStyle/>
          <a:p>
            <a:pPr algn="l"/>
            <a:r>
              <a:rPr lang="en-US" sz="2000" b="1" i="0" dirty="0">
                <a:solidFill>
                  <a:srgbClr val="222222"/>
                </a:solidFill>
                <a:effectLst/>
                <a:latin typeface="Source Sans Pro" panose="020B0503030403020204" pitchFamily="34" charset="0"/>
              </a:rPr>
              <a:t>Step 1)</a:t>
            </a:r>
            <a:r>
              <a:rPr lang="en-US" sz="2000" b="0" i="0" dirty="0">
                <a:solidFill>
                  <a:srgbClr val="222222"/>
                </a:solidFill>
                <a:effectLst/>
                <a:latin typeface="Source Sans Pro" panose="020B0503030403020204" pitchFamily="34" charset="0"/>
              </a:rPr>
              <a:t> Run the query by clicking on execute.</a:t>
            </a:r>
          </a:p>
        </p:txBody>
      </p:sp>
      <p:pic>
        <p:nvPicPr>
          <p:cNvPr id="53250" name="Picture 2">
            <a:extLst>
              <a:ext uri="{FF2B5EF4-FFF2-40B4-BE49-F238E27FC236}">
                <a16:creationId xmlns:a16="http://schemas.microsoft.com/office/drawing/2014/main" id="{2D190CE4-0A0B-4CAB-BB42-4048A67A5A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1340768"/>
            <a:ext cx="4257675" cy="229552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D8259CB-8CEA-474F-ABF7-62F783FA25FC}"/>
              </a:ext>
            </a:extLst>
          </p:cNvPr>
          <p:cNvSpPr txBox="1"/>
          <p:nvPr/>
        </p:nvSpPr>
        <p:spPr>
          <a:xfrm>
            <a:off x="222171" y="1340768"/>
            <a:ext cx="3785592" cy="1200329"/>
          </a:xfrm>
          <a:prstGeom prst="rect">
            <a:avLst/>
          </a:prstGeom>
          <a:noFill/>
        </p:spPr>
        <p:txBody>
          <a:bodyPr wrap="square">
            <a:spAutoFit/>
          </a:bodyPr>
          <a:lstStyle/>
          <a:p>
            <a:r>
              <a:rPr lang="en-US" b="1" i="0" dirty="0">
                <a:solidFill>
                  <a:srgbClr val="222222"/>
                </a:solidFill>
                <a:effectLst/>
                <a:latin typeface="Source Sans Pro" panose="020B0503030403020204" pitchFamily="34" charset="0"/>
              </a:rPr>
              <a:t>Result: </a:t>
            </a:r>
            <a:r>
              <a:rPr lang="en-US" b="0" i="0" dirty="0">
                <a:solidFill>
                  <a:srgbClr val="222222"/>
                </a:solidFill>
                <a:effectLst/>
                <a:latin typeface="Source Sans Pro" panose="020B0503030403020204" pitchFamily="34" charset="0"/>
              </a:rPr>
              <a:t>We have set Parent-child relationship between </a:t>
            </a:r>
            <a:r>
              <a:rPr lang="en-US" b="1" i="0" dirty="0">
                <a:solidFill>
                  <a:srgbClr val="222222"/>
                </a:solidFill>
                <a:effectLst/>
                <a:latin typeface="Source Sans Pro" panose="020B0503030403020204" pitchFamily="34" charset="0"/>
              </a:rPr>
              <a:t>'Course'</a:t>
            </a:r>
            <a:r>
              <a:rPr lang="en-US" b="0" i="0" dirty="0">
                <a:solidFill>
                  <a:srgbClr val="222222"/>
                </a:solidFill>
                <a:effectLst/>
                <a:latin typeface="Source Sans Pro" panose="020B0503030403020204" pitchFamily="34" charset="0"/>
              </a:rPr>
              <a:t> and </a:t>
            </a:r>
            <a:r>
              <a:rPr lang="en-US" b="1" i="0" dirty="0">
                <a:solidFill>
                  <a:srgbClr val="222222"/>
                </a:solidFill>
                <a:effectLst/>
                <a:latin typeface="Source Sans Pro" panose="020B0503030403020204" pitchFamily="34" charset="0"/>
              </a:rPr>
              <a:t>'</a:t>
            </a:r>
            <a:r>
              <a:rPr lang="en-US" b="1" i="0" dirty="0" err="1">
                <a:solidFill>
                  <a:srgbClr val="222222"/>
                </a:solidFill>
                <a:effectLst/>
                <a:latin typeface="Source Sans Pro" panose="020B0503030403020204" pitchFamily="34" charset="0"/>
              </a:rPr>
              <a:t>Course_strength_TSQL</a:t>
            </a:r>
            <a:r>
              <a:rPr lang="en-US" b="1" i="0" dirty="0">
                <a:solidFill>
                  <a:srgbClr val="222222"/>
                </a:solidFill>
                <a:effectLst/>
                <a:latin typeface="Source Sans Pro" panose="020B0503030403020204" pitchFamily="34" charset="0"/>
              </a:rPr>
              <a:t>.'</a:t>
            </a:r>
            <a:endParaRPr lang="en-GB" dirty="0"/>
          </a:p>
        </p:txBody>
      </p:sp>
      <p:pic>
        <p:nvPicPr>
          <p:cNvPr id="53252" name="Picture 4">
            <a:extLst>
              <a:ext uri="{FF2B5EF4-FFF2-40B4-BE49-F238E27FC236}">
                <a16:creationId xmlns:a16="http://schemas.microsoft.com/office/drawing/2014/main" id="{4D80E5DA-0A8F-4EFF-8774-680FA4AEDC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214" y="2842831"/>
            <a:ext cx="3945184" cy="2451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9334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1412776"/>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
        <p:nvSpPr>
          <p:cNvPr id="3" name="TextBox 2">
            <a:extLst>
              <a:ext uri="{FF2B5EF4-FFF2-40B4-BE49-F238E27FC236}">
                <a16:creationId xmlns:a16="http://schemas.microsoft.com/office/drawing/2014/main" id="{DEF50E9C-1D8F-4D68-A055-5A1B662DC428}"/>
              </a:ext>
            </a:extLst>
          </p:cNvPr>
          <p:cNvSpPr txBox="1"/>
          <p:nvPr/>
        </p:nvSpPr>
        <p:spPr>
          <a:xfrm>
            <a:off x="683568" y="3068960"/>
            <a:ext cx="7920880" cy="1569660"/>
          </a:xfrm>
          <a:prstGeom prst="rect">
            <a:avLst/>
          </a:prstGeom>
          <a:noFill/>
        </p:spPr>
        <p:txBody>
          <a:bodyPr wrap="square" rtlCol="0">
            <a:spAutoFit/>
          </a:bodyPr>
          <a:lstStyle/>
          <a:p>
            <a:r>
              <a:rPr lang="en-GB" sz="2400" b="1" dirty="0"/>
              <a:t>Reference :</a:t>
            </a:r>
          </a:p>
          <a:p>
            <a:pPr marL="342900" indent="-342900">
              <a:buFont typeface="Wingdings" panose="05000000000000000000" pitchFamily="2" charset="2"/>
              <a:buChar char="Ø"/>
            </a:pPr>
            <a:r>
              <a:rPr lang="en-GB" sz="2400" dirty="0"/>
              <a:t> </a:t>
            </a:r>
            <a:r>
              <a:rPr lang="en-GB" sz="2400" dirty="0">
                <a:hlinkClick r:id="rId2"/>
              </a:rPr>
              <a:t>https://www.guru99.com/ms-sql-server-tutorial.html</a:t>
            </a:r>
            <a:endParaRPr lang="en-GB" sz="2400" dirty="0"/>
          </a:p>
          <a:p>
            <a:pPr marL="342900" indent="-342900">
              <a:buFont typeface="Wingdings" panose="05000000000000000000" pitchFamily="2" charset="2"/>
              <a:buChar char="Ø"/>
            </a:pPr>
            <a:r>
              <a:rPr lang="en-GB" sz="2400" dirty="0">
                <a:hlinkClick r:id="rId3"/>
              </a:rPr>
              <a:t>https://docs.microsoft.com/en-us/sql/ssms/download-sql-server-management-studio-ssms?view=sql-server-ver15</a:t>
            </a:r>
            <a:endParaRPr lang="en-GB" sz="2400" dirty="0"/>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3543</Words>
  <Application>Microsoft Office PowerPoint</Application>
  <PresentationFormat>On-screen Show (4:3)</PresentationFormat>
  <Paragraphs>288</Paragraphs>
  <Slides>64</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64</vt:i4>
      </vt:variant>
    </vt:vector>
  </HeadingPairs>
  <TitlesOfParts>
    <vt:vector size="75" baseType="lpstr">
      <vt:lpstr>Arial</vt:lpstr>
      <vt:lpstr>Calibri</vt:lpstr>
      <vt:lpstr>Cormorant Garamond</vt:lpstr>
      <vt:lpstr>Lato</vt:lpstr>
      <vt:lpstr>Lora</vt:lpstr>
      <vt:lpstr>Monaco</vt:lpstr>
      <vt:lpstr>Myriad Pro</vt:lpstr>
      <vt:lpstr>Open Sans</vt:lpstr>
      <vt:lpstr>Source Sans Pro</vt:lpstr>
      <vt:lpstr>Wingdings</vt:lpstr>
      <vt:lpstr>20140311PresentationUWTSDTemplate</vt:lpstr>
      <vt:lpstr>BSc (Hons) Cloud Computing</vt:lpstr>
      <vt:lpstr>Objectives</vt:lpstr>
      <vt:lpstr>How to download SQL Server Setup</vt:lpstr>
      <vt:lpstr>How to download SQL Server Setup</vt:lpstr>
      <vt:lpstr>How to download SQL Server Setup</vt:lpstr>
      <vt:lpstr>How to download SQL Server Setup</vt:lpstr>
      <vt:lpstr>How to download SQL Server Setup</vt:lpstr>
      <vt:lpstr>How to download SQL Server Setup</vt:lpstr>
      <vt:lpstr>How to download SQL Server Setup</vt:lpstr>
      <vt:lpstr>How to download SQL Server Setup</vt:lpstr>
      <vt:lpstr>How to download SQL Server Setup</vt:lpstr>
      <vt:lpstr>How to download SQL Server Setup</vt:lpstr>
      <vt:lpstr>How to download SQL Server Setup</vt:lpstr>
      <vt:lpstr>SQL Server Management Studio</vt:lpstr>
      <vt:lpstr>SQL Server Management Studio</vt:lpstr>
      <vt:lpstr>SQL Server Management Studio</vt:lpstr>
      <vt:lpstr>SQL Server Management Studio</vt:lpstr>
      <vt:lpstr>SQL Server Management Studio</vt:lpstr>
      <vt:lpstr>SQL Server Management Studio</vt:lpstr>
      <vt:lpstr>SQL Server Management Studio</vt:lpstr>
      <vt:lpstr>SQL Server Management Studio</vt:lpstr>
      <vt:lpstr>SQL Server Management Studio</vt:lpstr>
      <vt:lpstr>SQL Server Management Studio</vt:lpstr>
      <vt:lpstr>SQL Server Database: Create, Alter, Drop, Restore</vt:lpstr>
      <vt:lpstr>SQL Server Database: Create, Alter, Drop, Restore</vt:lpstr>
      <vt:lpstr>SQL Server Database: Create, Alter, Drop, Restore</vt:lpstr>
      <vt:lpstr>SQL Server Database: Create, Alter, Drop, Restore</vt:lpstr>
      <vt:lpstr>SQL Server Database: Create, Alter, Drop, Restore</vt:lpstr>
      <vt:lpstr>SQL Server Database: Create, Alter, Drop, Restore</vt:lpstr>
      <vt:lpstr>SQL Server Database: Create, Alter, Drop, Restore</vt:lpstr>
      <vt:lpstr>SQL Server Database: Create, Alter, Drop, Restore</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Server Table: CREATE, ALTER, DROP [T-SQL Examples]</vt:lpstr>
      <vt:lpstr>SQL PRIMARY KEY: How to Create &amp; Add to Existing Table</vt:lpstr>
      <vt:lpstr>SQL PRIMARY KEY: How to Create &amp; Add to Existing Table</vt:lpstr>
      <vt:lpstr>SQL PRIMARY KEY: How to Create &amp; Add to Existing Table</vt:lpstr>
      <vt:lpstr>SQL FOREIGN KEY: How to Create in SQL Server with Example</vt:lpstr>
      <vt:lpstr>SQL FOREIGN KEY: How to Create in SQL Server with Example</vt:lpstr>
      <vt:lpstr>SQL FOREIGN KEY: How to Create in SQL Server with Example</vt:lpstr>
      <vt:lpstr>SQL FOREIGN KEY: How to Create in SQL Server with Example</vt:lpstr>
      <vt:lpstr>SQL FOREIGN KEY: How to Create in SQL Server with Example</vt:lpstr>
      <vt:lpstr>SQL FOREIGN KEY: How to Create in SQL Server with Example</vt:lpstr>
      <vt:lpstr>SQL FOREIGN KEY: How to Create in SQL Server with Example</vt:lpstr>
      <vt:lpstr>SQL FOREIGN KEY: How to Create in SQL Server with Example</vt:lpstr>
      <vt:lpstr>SQL FOREIGN KEY: How to Create in SQL Server with Example</vt:lpstr>
      <vt:lpstr>SQL FOREIGN KEY: How to Create in SQL Server with Example</vt:lpstr>
      <vt:lpstr>SQL FOREIGN KEY: How to Create in SQL Server with Example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Suneth Fernando</cp:lastModifiedBy>
  <cp:revision>84</cp:revision>
  <dcterms:created xsi:type="dcterms:W3CDTF">2015-04-14T15:21:28Z</dcterms:created>
  <dcterms:modified xsi:type="dcterms:W3CDTF">2021-01-26T16:14:10Z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