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1" r:id="rId1"/>
  </p:sldMasterIdLst>
  <p:handoutMasterIdLst>
    <p:handoutMasterId r:id="rId7"/>
  </p:handoutMasterIdLst>
  <p:sldIdLst>
    <p:sldId id="256" r:id="rId2"/>
    <p:sldId id="257" r:id="rId3"/>
    <p:sldId id="269" r:id="rId4"/>
    <p:sldId id="270" r:id="rId5"/>
    <p:sldId id="271" r:id="rId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111"/>
    <p:restoredTop sz="94719"/>
  </p:normalViewPr>
  <p:slideViewPr>
    <p:cSldViewPr snapToObjects="1">
      <p:cViewPr varScale="1">
        <p:scale>
          <a:sx n="94" d="100"/>
          <a:sy n="94" d="100"/>
        </p:scale>
        <p:origin x="65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5FF235-011A-4551-9CF4-AA22641A28BA}" type="datetimeFigureOut">
              <a:rPr lang="en-GB" smtClean="0"/>
              <a:t>21/01/2026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37DF7D-017A-4FA9-BA89-172CF5BBEAA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2002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3EA99-EE75-8DCE-94FD-562B4A9D5F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BEF30E-D967-74F9-305C-930F2E26AC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DD925E-24AF-2A74-D5E9-2EE22E00B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3A82BF-D8EE-D534-F7EE-B3C1AD6C7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4953D8-91A2-72AB-7D39-161782780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156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85F61-8E09-A9D2-44D8-56BF92BF0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044B5-8A3D-E102-5DDE-1EC9B14C5E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DA046-44E8-F94C-D5EF-E9A474627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323731-B4DB-E75B-3F35-A07C49165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6A959-4DF0-94C3-B92D-E959C8DA6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6560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FD265-CA4D-02EB-AC07-F82CB2E90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A9D9A6-C04D-C358-7BEE-949459C2DE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1D9AA2-C882-B552-DD5A-C23A04F1D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AE00B1-4374-8484-CD77-A8D70192E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83F181-8EBF-18AF-82EF-772458CCB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0355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EC86E-2513-3E34-7603-13A7C7631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329F0-EADE-02ED-4819-9CAC5F793D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8F0A5-6E50-777F-F2FA-C2D1216236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0B0969-BDBE-4E5A-26E1-6629C167F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459CEA-2185-A4DB-8B1D-6295FE16F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5AA198-74B7-BEE1-B845-78279F472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1181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66923-6E95-6D39-BEDF-7EEEA1F40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4F51B-E89E-86D3-80DA-CDB551F6E3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22D8AC-D5F4-CB7A-9374-7A5C431DA8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FB8D-4AB2-99EA-C593-8DF731092E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A21787-FA84-C3AF-FF9C-8194434DCA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C78DB8-2165-700E-F6AD-9F6B58699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1/21/2026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1FBF16-9BE3-15BC-F3C8-DCE63BD67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3FF58D-D98D-C0B5-B67D-BDB548999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650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8A74C-9126-845F-51E0-A5E859A1E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748328-818F-3B9B-42FF-2B012EB449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753D38-54B2-D83D-FF9D-56E066401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AD532-6670-9848-3ED3-EB8E7CEB1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661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BCB896-3B43-01D8-18A4-DD0F9E915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1/21/2026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A8C52E-6578-A2ED-19B4-15A8334F5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B74447-B881-1894-4D85-66D61113A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286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F6D77-FEAD-D8D1-E1AD-5BEFEBE29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B2717-C24F-70E1-79BA-24240181A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5ED9AE-1486-35DA-A036-A1B9A8E9A4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8EDF5C-3CF2-E64E-70CD-4014117F0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BE0870-8E20-40B9-22D5-62FA04BC5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603C2D-EB9E-579A-AA6E-BDA327FC87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838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9E7FD-10CC-9E60-FEBA-DA56DB4D5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3A8CB8-67C8-55F5-54FF-A62C57C485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0969EB-D0BC-7BAE-3433-D3D4D80153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0565C8-3593-42E1-1CFD-0C5366D17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E47FA9-AB0E-82C3-4257-EE28150D7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85B7F9-6F9C-632C-AB3D-56607D887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679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198E8-5FD2-8EEE-D9AF-3ACC40147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F79D1-20E2-20C8-2730-F69F661C61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113479-D6CF-2E56-9C6D-190C5A3CD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1B21B-6C26-2DE1-D908-8A3AF20A8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CDF67B-65A2-8ED6-5F26-DB5975829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006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04B4A9-F259-CCFE-79C2-33F7CDDAB5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2D4318-4C27-E090-C2DD-67345D14DF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87CBC-9A51-CDA0-56F6-2E6607C96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51CFC-506A-8B37-EAE0-262EEDF91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959624-EC82-2FA1-7B71-BD362A999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061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8B1F33-4143-C6AF-84F4-A6E152DC1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A2B68-3202-FD03-45B8-0EA5594D6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3AFE5-752C-4C5C-6F93-8E1D9AB2DC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61A80-AD3E-5043-BBBB-DD0D35B177C1}" type="datetimeFigureOut">
              <a:rPr lang="en-US" smtClean="0"/>
              <a:t>1/21/2026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75453E-47BB-1AC4-A1BE-33CF4014AD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03C41-DA85-20B5-712F-8675C6944C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497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B.Miftah@uwtsd.ac.uk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3862298-AF85-4572-BED3-52E573EB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3E485DD-0C12-45BC-A361-28152A03B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8155" y="0"/>
            <a:ext cx="1854498" cy="6858000"/>
          </a:xfrm>
          <a:custGeom>
            <a:avLst/>
            <a:gdLst>
              <a:gd name="connsiteX0" fmla="*/ 1056708 w 2472664"/>
              <a:gd name="connsiteY0" fmla="*/ 0 h 6858000"/>
              <a:gd name="connsiteX1" fmla="*/ 2472664 w 2472664"/>
              <a:gd name="connsiteY1" fmla="*/ 0 h 6858000"/>
              <a:gd name="connsiteX2" fmla="*/ 2400427 w 2472664"/>
              <a:gd name="connsiteY2" fmla="*/ 75768 h 6858000"/>
              <a:gd name="connsiteX3" fmla="*/ 1104861 w 2472664"/>
              <a:gd name="connsiteY3" fmla="*/ 3429000 h 6858000"/>
              <a:gd name="connsiteX4" fmla="*/ 2400427 w 2472664"/>
              <a:gd name="connsiteY4" fmla="*/ 6782233 h 6858000"/>
              <a:gd name="connsiteX5" fmla="*/ 2472664 w 2472664"/>
              <a:gd name="connsiteY5" fmla="*/ 6858000 h 6858000"/>
              <a:gd name="connsiteX6" fmla="*/ 1056708 w 2472664"/>
              <a:gd name="connsiteY6" fmla="*/ 6858000 h 6858000"/>
              <a:gd name="connsiteX7" fmla="*/ 1040416 w 2472664"/>
              <a:gd name="connsiteY7" fmla="*/ 6835090 h 6858000"/>
              <a:gd name="connsiteX8" fmla="*/ 0 w 2472664"/>
              <a:gd name="connsiteY8" fmla="*/ 3429000 h 6858000"/>
              <a:gd name="connsiteX9" fmla="*/ 1040416 w 2472664"/>
              <a:gd name="connsiteY9" fmla="*/ 2291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72664" h="6858000">
                <a:moveTo>
                  <a:pt x="1056708" y="0"/>
                </a:moveTo>
                <a:lnTo>
                  <a:pt x="2472664" y="0"/>
                </a:lnTo>
                <a:lnTo>
                  <a:pt x="2400427" y="75768"/>
                </a:lnTo>
                <a:cubicBezTo>
                  <a:pt x="1595469" y="961418"/>
                  <a:pt x="1104861" y="2137915"/>
                  <a:pt x="1104861" y="3429000"/>
                </a:cubicBezTo>
                <a:cubicBezTo>
                  <a:pt x="1104861" y="4720086"/>
                  <a:pt x="1595469" y="5896583"/>
                  <a:pt x="2400427" y="6782233"/>
                </a:cubicBezTo>
                <a:lnTo>
                  <a:pt x="2472664" y="6858000"/>
                </a:lnTo>
                <a:lnTo>
                  <a:pt x="1056708" y="6858000"/>
                </a:lnTo>
                <a:lnTo>
                  <a:pt x="1040416" y="6835090"/>
                </a:lnTo>
                <a:cubicBezTo>
                  <a:pt x="383551" y="5862802"/>
                  <a:pt x="0" y="4690693"/>
                  <a:pt x="0" y="3429000"/>
                </a:cubicBezTo>
                <a:cubicBezTo>
                  <a:pt x="0" y="2167308"/>
                  <a:pt x="383551" y="995199"/>
                  <a:pt x="1040416" y="22911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0">
            <a:extLst>
              <a:ext uri="{FF2B5EF4-FFF2-40B4-BE49-F238E27FC236}">
                <a16:creationId xmlns:a16="http://schemas.microsoft.com/office/drawing/2014/main" id="{6D6B998F-CA62-4EE6-B7E7-046377D4F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7278" y="1992863"/>
            <a:ext cx="1116722" cy="2872274"/>
          </a:xfrm>
          <a:custGeom>
            <a:avLst/>
            <a:gdLst>
              <a:gd name="connsiteX0" fmla="*/ 1436137 w 1488962"/>
              <a:gd name="connsiteY0" fmla="*/ 0 h 2872274"/>
              <a:gd name="connsiteX1" fmla="*/ 1488962 w 1488962"/>
              <a:gd name="connsiteY1" fmla="*/ 2668 h 2872274"/>
              <a:gd name="connsiteX2" fmla="*/ 1488962 w 1488962"/>
              <a:gd name="connsiteY2" fmla="*/ 2869607 h 2872274"/>
              <a:gd name="connsiteX3" fmla="*/ 1436137 w 1488962"/>
              <a:gd name="connsiteY3" fmla="*/ 2872274 h 2872274"/>
              <a:gd name="connsiteX4" fmla="*/ 0 w 1488962"/>
              <a:gd name="connsiteY4" fmla="*/ 1436137 h 2872274"/>
              <a:gd name="connsiteX5" fmla="*/ 1436137 w 1488962"/>
              <a:gd name="connsiteY5" fmla="*/ 0 h 2872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8962" h="2872274">
                <a:moveTo>
                  <a:pt x="1436137" y="0"/>
                </a:moveTo>
                <a:lnTo>
                  <a:pt x="1488962" y="2668"/>
                </a:lnTo>
                <a:lnTo>
                  <a:pt x="1488962" y="2869607"/>
                </a:lnTo>
                <a:lnTo>
                  <a:pt x="1436137" y="2872274"/>
                </a:lnTo>
                <a:cubicBezTo>
                  <a:pt x="642980" y="2872274"/>
                  <a:pt x="0" y="2229294"/>
                  <a:pt x="0" y="1436137"/>
                </a:cubicBezTo>
                <a:cubicBezTo>
                  <a:pt x="0" y="642980"/>
                  <a:pt x="642980" y="0"/>
                  <a:pt x="1436137" y="0"/>
                </a:cubicBez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411760" y="1628800"/>
            <a:ext cx="5760640" cy="396044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Corporate Governance :BMMB7018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altLang="en-US" sz="260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Lecture 1-A: Introduction</a:t>
            </a:r>
            <a:endParaRPr lang="en-GB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Badir Miftah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600" dirty="0">
              <a:latin typeface="Arial" pitchFamily="34" charset="0"/>
              <a:cs typeface="Arial" pitchFamily="34" charset="0"/>
            </a:endParaRPr>
          </a:p>
        </p:txBody>
      </p:sp>
    </p:spTree>
    <p:custDataLst>
      <p:tags r:id="rId1"/>
    </p:custData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6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482600" y="980728"/>
            <a:ext cx="8178799" cy="51962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US" sz="1700" b="1" u="sng" dirty="0"/>
              <a:t>Lecture One</a:t>
            </a:r>
          </a:p>
          <a:p>
            <a:pPr marL="285750"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Overview of the module</a:t>
            </a:r>
          </a:p>
          <a:p>
            <a:pPr marL="285750"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Assessment</a:t>
            </a:r>
          </a:p>
          <a:p>
            <a:pPr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Contacting Me</a:t>
            </a:r>
          </a:p>
          <a:p>
            <a:pPr marL="266700"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hlinkClick r:id="rId2"/>
              </a:rPr>
              <a:t>B.Miftah@uwtsd.ac.uk</a:t>
            </a:r>
            <a:r>
              <a:rPr lang="en-US" sz="1700" dirty="0"/>
              <a:t> </a:t>
            </a:r>
          </a:p>
          <a:p>
            <a:pPr>
              <a:lnSpc>
                <a:spcPct val="90000"/>
              </a:lnSpc>
              <a:spcAft>
                <a:spcPts val="1200"/>
              </a:spcAft>
            </a:pPr>
            <a:endParaRPr lang="en-US" sz="1700" b="1" u="sng" dirty="0"/>
          </a:p>
        </p:txBody>
      </p:sp>
      <p:sp>
        <p:nvSpPr>
          <p:cNvPr id="22" name="Rectangle 8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Isosceles Triangle 10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Isosceles Triangle 12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Rectangle 14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904451B-FD10-4A8B-AFFB-1957CAB2D207}"/>
              </a:ext>
            </a:extLst>
          </p:cNvPr>
          <p:cNvSpPr txBox="1">
            <a:spLocks noChangeArrowheads="1"/>
          </p:cNvSpPr>
          <p:nvPr/>
        </p:nvSpPr>
        <p:spPr>
          <a:xfrm>
            <a:off x="482600" y="586066"/>
            <a:ext cx="8178799" cy="55908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sz="1300" u="sng" dirty="0"/>
          </a:p>
          <a:p>
            <a:pPr marL="0" indent="-228600" defTabSz="914400">
              <a:lnSpc>
                <a:spcPct val="90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sz="1300" b="1" u="sng" dirty="0"/>
              <a:t>Classes</a:t>
            </a:r>
          </a:p>
          <a:p>
            <a:pPr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One lecture per week on Monday at 11:00 am to 14:00 UK time. </a:t>
            </a:r>
          </a:p>
          <a:p>
            <a:pPr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Regular help  online by appointment</a:t>
            </a:r>
          </a:p>
          <a:p>
            <a:pPr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Lectures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The standard Theory  and Ownership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Board of Directors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Shareholder and Regulation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The Market for Corporate and Governance of non- listed corporate entities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Ethics and Corporate governance around the world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Communication and disclosure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Auditing 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Risk and Corporate in the next 30 years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Conclusion </a:t>
            </a:r>
          </a:p>
          <a:p>
            <a:pPr marL="488950" indent="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None/>
              <a:defRPr/>
            </a:pPr>
            <a:endParaRPr lang="en-US" sz="1300" dirty="0"/>
          </a:p>
          <a:p>
            <a:pPr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Help classes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Key issues and your questions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Don’t fall behind – the module builds understanding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346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01B388A3-E530-469C-BCF0-D6C627466934}"/>
              </a:ext>
            </a:extLst>
          </p:cNvPr>
          <p:cNvSpPr txBox="1">
            <a:spLocks noChangeArrowheads="1"/>
          </p:cNvSpPr>
          <p:nvPr/>
        </p:nvSpPr>
        <p:spPr>
          <a:xfrm>
            <a:off x="482600" y="1782981"/>
            <a:ext cx="8178799" cy="439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sz="1300" u="sng" dirty="0"/>
          </a:p>
          <a:p>
            <a:pPr marL="0" indent="-228600" defTabSz="914400">
              <a:lnSpc>
                <a:spcPct val="9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/>
            </a:pPr>
            <a:r>
              <a:rPr lang="en-US" sz="1300" b="1" u="sng" dirty="0"/>
              <a:t>Assessment</a:t>
            </a:r>
          </a:p>
          <a:p>
            <a:pPr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b="1" dirty="0">
                <a:highlight>
                  <a:srgbClr val="FFFF00"/>
                </a:highlight>
              </a:rPr>
              <a:t>100% course work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Practical task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Approx. 5,000 words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Deadline will be 27</a:t>
            </a:r>
            <a:r>
              <a:rPr lang="en-US" sz="1300" baseline="30000" dirty="0"/>
              <a:t>th</a:t>
            </a:r>
            <a:r>
              <a:rPr lang="en-US" sz="1300" dirty="0"/>
              <a:t> March 2026.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87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8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25642" y="741074"/>
            <a:ext cx="687472" cy="515604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12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12651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14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7826041" y="-81546"/>
            <a:ext cx="1827638" cy="1032742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Rectangle 16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7909679" y="502817"/>
            <a:ext cx="645368" cy="484026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827584" y="1698170"/>
            <a:ext cx="7833815" cy="45163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US" sz="1700" b="1" u="sng" dirty="0"/>
              <a:t>Summary</a:t>
            </a:r>
          </a:p>
          <a:p>
            <a:pPr marL="342900" indent="-228600">
              <a:lnSpc>
                <a:spcPct val="90000"/>
              </a:lnSpc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What the module is about</a:t>
            </a:r>
          </a:p>
          <a:p>
            <a:pPr marL="342900" indent="-228600">
              <a:lnSpc>
                <a:spcPct val="90000"/>
              </a:lnSpc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Why we are studying corporate governance, risk and ethics</a:t>
            </a:r>
          </a:p>
          <a:p>
            <a:pPr indent="-228600">
              <a:lnSpc>
                <a:spcPct val="90000"/>
              </a:lnSpc>
              <a:spcBef>
                <a:spcPts val="2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QUESTIONS?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b="1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6567" y="6115501"/>
            <a:ext cx="1120885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75472" y="6453143"/>
            <a:ext cx="611178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5989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0"/>
  <p:tag name="TIME" val="15"/>
  <p:tag name="QUESTION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0"/>
  <p:tag name="TIME" val="15"/>
  <p:tag name="QUESTION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5790</TotalTime>
  <Words>142</Words>
  <Application>Microsoft Office PowerPoint</Application>
  <PresentationFormat>On-screen Show (4:3)</PresentationFormat>
  <Paragraphs>39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Aberystwyth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Howard Adair</dc:creator>
  <cp:lastModifiedBy>Badir Miftah</cp:lastModifiedBy>
  <cp:revision>135</cp:revision>
  <cp:lastPrinted>2021-10-06T08:48:46Z</cp:lastPrinted>
  <dcterms:created xsi:type="dcterms:W3CDTF">2008-11-11T16:31:01Z</dcterms:created>
  <dcterms:modified xsi:type="dcterms:W3CDTF">2026-01-25T15:57:33Z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2dfecbd-fc97-4e8a-a9cd-19ed496c406e_Enabled">
    <vt:lpwstr>true</vt:lpwstr>
  </property>
  <property fmtid="{D5CDD505-2E9C-101B-9397-08002B2CF9AE}" pid="3" name="MSIP_Label_f2dfecbd-fc97-4e8a-a9cd-19ed496c406e_SetDate">
    <vt:lpwstr>2022-10-02T10:15:26Z</vt:lpwstr>
  </property>
  <property fmtid="{D5CDD505-2E9C-101B-9397-08002B2CF9AE}" pid="4" name="MSIP_Label_f2dfecbd-fc97-4e8a-a9cd-19ed496c406e_Method">
    <vt:lpwstr>Standard</vt:lpwstr>
  </property>
  <property fmtid="{D5CDD505-2E9C-101B-9397-08002B2CF9AE}" pid="5" name="MSIP_Label_f2dfecbd-fc97-4e8a-a9cd-19ed496c406e_Name">
    <vt:lpwstr>defa4170-0d19-0005-0004-bc88714345d2</vt:lpwstr>
  </property>
  <property fmtid="{D5CDD505-2E9C-101B-9397-08002B2CF9AE}" pid="6" name="MSIP_Label_f2dfecbd-fc97-4e8a-a9cd-19ed496c406e_SiteId">
    <vt:lpwstr>d47b090e-3f5a-4ca0-84d0-9f89d269f175</vt:lpwstr>
  </property>
  <property fmtid="{D5CDD505-2E9C-101B-9397-08002B2CF9AE}" pid="7" name="MSIP_Label_f2dfecbd-fc97-4e8a-a9cd-19ed496c406e_ActionId">
    <vt:lpwstr>987ded70-7d84-4734-8ddb-4902d9abc415</vt:lpwstr>
  </property>
  <property fmtid="{D5CDD505-2E9C-101B-9397-08002B2CF9AE}" pid="8" name="MSIP_Label_f2dfecbd-fc97-4e8a-a9cd-19ed496c406e_ContentBits">
    <vt:lpwstr>0</vt:lpwstr>
  </property>
</Properties>
</file>