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5"/>
  </p:notesMasterIdLst>
  <p:sldIdLst>
    <p:sldId id="256" r:id="rId2"/>
    <p:sldId id="269" r:id="rId3"/>
    <p:sldId id="277" r:id="rId4"/>
    <p:sldId id="278" r:id="rId5"/>
    <p:sldId id="279" r:id="rId6"/>
    <p:sldId id="258" r:id="rId7"/>
    <p:sldId id="270" r:id="rId8"/>
    <p:sldId id="271" r:id="rId9"/>
    <p:sldId id="272" r:id="rId10"/>
    <p:sldId id="274" r:id="rId11"/>
    <p:sldId id="275" r:id="rId12"/>
    <p:sldId id="276"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707" autoAdjust="0"/>
    <p:restoredTop sz="94665" autoAdjust="0"/>
  </p:normalViewPr>
  <p:slideViewPr>
    <p:cSldViewPr snapToGrid="0">
      <p:cViewPr varScale="1">
        <p:scale>
          <a:sx n="51" d="100"/>
          <a:sy n="51" d="100"/>
        </p:scale>
        <p:origin x="224" y="140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A46AF5-4996-468A-9699-CB81B8241E73}" type="datetimeFigureOut">
              <a:rPr lang="en-US" smtClean="0"/>
              <a:t>2/21/24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E607CA-F9CA-4A74-B905-F7DD9D8649AA}" type="slidenum">
              <a:rPr lang="en-US" smtClean="0"/>
              <a:t>‹#›</a:t>
            </a:fld>
            <a:endParaRPr lang="en-US" dirty="0"/>
          </a:p>
        </p:txBody>
      </p:sp>
    </p:spTree>
    <p:extLst>
      <p:ext uri="{BB962C8B-B14F-4D97-AF65-F5344CB8AC3E}">
        <p14:creationId xmlns:p14="http://schemas.microsoft.com/office/powerpoint/2010/main" val="50095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Introduction</a:t>
            </a:r>
          </a:p>
          <a:p>
            <a:r>
              <a:rPr lang="en-US" dirty="0"/>
              <a:t>2. Importance of ventilation before cleaning</a:t>
            </a:r>
          </a:p>
          <a:p>
            <a:r>
              <a:rPr lang="en-US" dirty="0"/>
              <a:t>3. Selection of eco-friendly cleaning products</a:t>
            </a:r>
          </a:p>
          <a:p>
            <a:r>
              <a:rPr lang="en-US" dirty="0"/>
              <a:t>4. Chemical safety: avoiding mixing</a:t>
            </a:r>
          </a:p>
          <a:p>
            <a:r>
              <a:rPr lang="en-US" dirty="0"/>
              <a:t>5. Proper lifting techniques</a:t>
            </a:r>
          </a:p>
          <a:p>
            <a:r>
              <a:rPr lang="en-US" dirty="0"/>
              <a:t>6. Identifying and addressing slippery surfaces</a:t>
            </a:r>
          </a:p>
          <a:p>
            <a:r>
              <a:rPr lang="en-US" dirty="0"/>
              <a:t>7. Storing cleaning supplies safely</a:t>
            </a:r>
          </a:p>
          <a:p>
            <a:r>
              <a:rPr lang="en-US" dirty="0"/>
              <a:t>8. Prompt hazard reporting procedures</a:t>
            </a:r>
          </a:p>
          <a:p>
            <a:r>
              <a:rPr lang="en-US" dirty="0"/>
              <a:t>9. Conclusion</a:t>
            </a:r>
          </a:p>
          <a:p>
            <a:r>
              <a:rPr lang="en-US" dirty="0"/>
              <a:t>10. References</a:t>
            </a:r>
          </a:p>
        </p:txBody>
      </p:sp>
      <p:sp>
        <p:nvSpPr>
          <p:cNvPr id="4" name="Slide Number Placeholder 3"/>
          <p:cNvSpPr>
            <a:spLocks noGrp="1"/>
          </p:cNvSpPr>
          <p:nvPr>
            <p:ph type="sldNum" sz="quarter" idx="10"/>
          </p:nvPr>
        </p:nvSpPr>
        <p:spPr/>
        <p:txBody>
          <a:bodyPr/>
          <a:lstStyle/>
          <a:p>
            <a:fld id="{BBE607CA-F9CA-4A74-B905-F7DD9D8649AA}" type="slidenum">
              <a:rPr lang="en-US" smtClean="0"/>
              <a:t>2</a:t>
            </a:fld>
            <a:endParaRPr lang="en-US" dirty="0"/>
          </a:p>
        </p:txBody>
      </p:sp>
    </p:spTree>
    <p:extLst>
      <p:ext uri="{BB962C8B-B14F-4D97-AF65-F5344CB8AC3E}">
        <p14:creationId xmlns:p14="http://schemas.microsoft.com/office/powerpoint/2010/main" val="29187920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Housekeeping team of Best Western Abbots Barton Hotel, Canterbury always ensures Housekeeping Standards and Safety. The organisation and its housekeeping team emphasis the best services in the hotel to ensure the safety of staff and guests (</a:t>
            </a:r>
            <a:r>
              <a:rPr lang="en-GB" sz="1200" kern="1200" dirty="0" err="1">
                <a:solidFill>
                  <a:schemeClr val="tx1"/>
                </a:solidFill>
                <a:effectLst/>
                <a:latin typeface="+mn-lt"/>
                <a:ea typeface="+mn-ea"/>
                <a:cs typeface="+mn-cs"/>
              </a:rPr>
              <a:t>Asshofi</a:t>
            </a:r>
            <a:r>
              <a:rPr lang="en-GB" sz="1200" kern="1200" dirty="0">
                <a:solidFill>
                  <a:schemeClr val="tx1"/>
                </a:solidFill>
                <a:effectLst/>
                <a:latin typeface="+mn-lt"/>
                <a:ea typeface="+mn-ea"/>
                <a:cs typeface="+mn-cs"/>
              </a:rPr>
              <a:t> et al, 2023). The plan for the house keeping team is-</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Defining roles and responsibilities</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Staff training</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Cleaning standards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Quality control</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Eco-friendly practices</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Health and safety</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Schedule management</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Continuous improvement</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Performance metrics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3</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The housekeeping team have to follow the cleaning protocols and inspect room carefully.</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team also have to ensure the commitment of the cleaning standards of Best Western Abbots Barton Hotel, Canterbury. For example, the team have to clean and sanitise all areas in the room.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They also need to ensure a clean environment in the hotel to present a welcoming environment by regularly cleaning lobbies, hallways, elevators etc. (</a:t>
            </a:r>
            <a:r>
              <a:rPr lang="en-GB" sz="1200" kern="1200" dirty="0" err="1">
                <a:solidFill>
                  <a:schemeClr val="tx1"/>
                </a:solidFill>
                <a:effectLst/>
                <a:latin typeface="+mn-lt"/>
                <a:ea typeface="+mn-ea"/>
                <a:cs typeface="+mn-cs"/>
              </a:rPr>
              <a:t>Asshofi</a:t>
            </a:r>
            <a:r>
              <a:rPr lang="en-GB" sz="1200" kern="1200" dirty="0">
                <a:solidFill>
                  <a:schemeClr val="tx1"/>
                </a:solidFill>
                <a:effectLst/>
                <a:latin typeface="+mn-lt"/>
                <a:ea typeface="+mn-ea"/>
                <a:cs typeface="+mn-cs"/>
              </a:rPr>
              <a:t>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4</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The housekeeping team have to follow the cleaning protocols and inspect room carefully.</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team also have to ensure the commitment of the cleaning standards of Best Western Abbots Barton Hotel, Canterbury. For example, the team have to clean and sanitise all areas in the room.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They also need to ensure a clean environment in the hotel to present a welcoming environment by regularly cleaning lobbies, hallways, elevators etc. (</a:t>
            </a:r>
            <a:r>
              <a:rPr lang="en-GB" sz="1200" kern="1200" dirty="0" err="1">
                <a:solidFill>
                  <a:schemeClr val="tx1"/>
                </a:solidFill>
                <a:effectLst/>
                <a:latin typeface="+mn-lt"/>
                <a:ea typeface="+mn-ea"/>
                <a:cs typeface="+mn-cs"/>
              </a:rPr>
              <a:t>Asshofi</a:t>
            </a:r>
            <a:r>
              <a:rPr lang="en-GB" sz="1200" kern="1200" dirty="0">
                <a:solidFill>
                  <a:schemeClr val="tx1"/>
                </a:solidFill>
                <a:effectLst/>
                <a:latin typeface="+mn-lt"/>
                <a:ea typeface="+mn-ea"/>
                <a:cs typeface="+mn-cs"/>
              </a:rPr>
              <a:t>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5</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Ventilation plays a very important role in the cleaning process to ensure safety while cleaning. Below the importance of it are presented-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Air quality improvement</a:t>
            </a:r>
            <a:r>
              <a:rPr lang="en-GB" sz="1200" kern="1200" dirty="0">
                <a:solidFill>
                  <a:schemeClr val="tx1"/>
                </a:solidFill>
                <a:effectLst/>
                <a:latin typeface="+mn-lt"/>
                <a:ea typeface="+mn-ea"/>
                <a:cs typeface="+mn-cs"/>
              </a:rPr>
              <a:t>: In hotel rooms of “Best Western Abbots Barton Hotel, Canterbury” different types of airborne particles and doors are present that can create unhealthy environments to overcome this issue ventilation process before cleaning plays a crucial role and improves the air quality of hotel rooms (Alhassan et al, 2023).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Chemical exposure reduction</a:t>
            </a:r>
            <a:r>
              <a:rPr lang="en-GB" sz="1200" kern="1200" dirty="0">
                <a:solidFill>
                  <a:schemeClr val="tx1"/>
                </a:solidFill>
                <a:effectLst/>
                <a:latin typeface="+mn-lt"/>
                <a:ea typeface="+mn-ea"/>
                <a:cs typeface="+mn-cs"/>
              </a:rPr>
              <a:t>: A proper ventilation process supports to reduction of chemical exposure in the rooms of “Best Western Abbots Barton Hotel, Canterbury” during the cleaning procedure. The cleaning team of the organisation use different types of cleaning agents that produce chemicals which can be harmful to the guests as well as the employees so the ventilation process is a must (Valdivia Nodal et al, 2023).</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Prevention of airborne contaminants</a:t>
            </a:r>
            <a:r>
              <a:rPr lang="en-GB" sz="1200" kern="1200" dirty="0">
                <a:solidFill>
                  <a:schemeClr val="tx1"/>
                </a:solidFill>
                <a:effectLst/>
                <a:latin typeface="+mn-lt"/>
                <a:ea typeface="+mn-ea"/>
                <a:cs typeface="+mn-cs"/>
              </a:rPr>
              <a:t>: During the process of room cleaning the rooms of “Best Western Abbots Barton Hotel, Canterbury” can be polluted by dust that can pollute the air quality of the rooms. The ventilation process supports to removal of dust from the air making the air fresh and ensuring a healthy room environment for the guest (Ibragimovich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6</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Green multipurpose cleaners</a:t>
            </a:r>
            <a:r>
              <a:rPr lang="en-GB" sz="1200" kern="1200" dirty="0">
                <a:solidFill>
                  <a:schemeClr val="tx1"/>
                </a:solidFill>
                <a:effectLst/>
                <a:latin typeface="+mn-lt"/>
                <a:ea typeface="+mn-ea"/>
                <a:cs typeface="+mn-cs"/>
              </a:rPr>
              <a:t>: The cleaning team of “Best Western Abbots Barton Hotel, Canterbury” always prefer eco-friendly cleaning products such as Green multipurpose cleaners in the cleaning process to support the environment and nature. Green multipurpose cleaners are all-natural ingredients that make no impact on the environment while cleaning (Korpacz et al, 2023).</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Biodegradable All-Purpose Soaps</a:t>
            </a:r>
            <a:r>
              <a:rPr lang="en-GB" sz="1200" kern="1200" dirty="0">
                <a:solidFill>
                  <a:schemeClr val="tx1"/>
                </a:solidFill>
                <a:effectLst/>
                <a:latin typeface="+mn-lt"/>
                <a:ea typeface="+mn-ea"/>
                <a:cs typeface="+mn-cs"/>
              </a:rPr>
              <a:t>: “Best Western Abbots Barton Hotel, Canterbury” applies Biodegradable All-Purpose Soaps such as Castile soap in its cleaning process to support the environment. This soap is free from toxic chemicals and synthetic fragrances that support the hotel to ensure a better environment in rooms after cleaning (Mun et al, 2023).</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Natural Disinfectants</a:t>
            </a:r>
            <a:r>
              <a:rPr lang="en-GB" sz="1200" kern="1200" dirty="0">
                <a:solidFill>
                  <a:schemeClr val="tx1"/>
                </a:solidFill>
                <a:effectLst/>
                <a:latin typeface="+mn-lt"/>
                <a:ea typeface="+mn-ea"/>
                <a:cs typeface="+mn-cs"/>
              </a:rPr>
              <a:t>: It is important to use disinfectors in the cleaning process of hotel rooms to maintain safety standards after cleaning. The cleaning team of “Best Western Abbots Barton Hotel, Canterbury” apply hydrogen peroxide and tea tree oil in the cleaning process because of their antibacterial properties (Orhan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7</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hotel management team of “Best Western Abbots Barton Hotel, Canterbury” always ensures proper training of the cleaning team in hotel rooms to ensure chemical safety. The cleaning staffs of the organisation follow the instructions on cleaning product labels and do not mix products of different brands to ensure chemical safety in hotel rooms. Besides this, the cleaning team of “Best Western Abbots Barton Hotel, Canterbury” never use one cleaning product a second time to avoid chemical issues during the cleaning process in hotel rooms. The cleaning professionals of the organisation monitor the use of chemicals regularly and ensure proper ventilation processes to ensure chemical safety (Asshofi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8</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the cleaning process of hotel rooms cleaning staff have to work with different types of machinery so they can get injured. The cleaning team of “Best Western Abbots Barton Hotel, Canterbury” apply proper lifting techniques in the cleaning process to avoid unwanted issues with the staff. Below they are explained-</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cleaning team analyse cleaning tasks and identifies necessary equipment for cleaning before starting their activities so that during cleaning they do not have to take pressure which can create issues.</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cleaning team of “Best Western Abbots Barton Hotel, Canterbury” apply trolleys, cleaning supplies, and other equipment to ensure better cleaning by maintaining safety (Koutoulas et al, 2023).</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“Best Western Abbots Barton Hotel, Canterbury” provides safety equipment like helmets, gloves, aprons, masks etc. to the cleaning staff to ensure their safety during the cleaning process (Tokarz-Kocik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9</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“Best Western Abbots Barton Hotel, Canterbury” a well designated cleaning supplies area where the organisation can safely store the cleaning supplies and also access easily during cleaning.</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cleaning team securely store suppliers in different cabinets and shelves to store safely and keep away from unauthorized individuals (Korpacz et al, 2023).</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Besides this, “Best Western Abbots Barton Hotel, Canterbury” ensures ventilation in the storing system of cleaning supplies and also focus on temperature control in the storing area to protect cleaning supplies and chemicals (Mun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10</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The safety management team implement a clear reporting system in the hotel to establish a straightforward hazard reporting system.</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“Best Western Abbots Barton Hotel, Canterbury” ensures proper training to the staff of the organisation to face hazards and reporting in time to develop safety procedure (Orhan et al, 2023).</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“Best Western Abbots Barton Hotel, Canterbury” established online hazard reporting system and display reporting information to understand hazard clearly to take necessary action successfully (Asshofi et al, 2023).</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“Best Western Abbots Barton Hotel, Canterbury” ensures flexibility in hazard reporting system by implementing different reporting channels such as messaging, phone call, email etc. (Koutoulas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11</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the end, it is a must to ensure clean and safe environment in hotel business organisation to bring success in the organisation and its performance.  “Best Western Abbots Barton Hotel, Canterbury” always try to follow the cleaning and safety standards in their hotel operation and ensure proper monitoring the cleaning process to create opportunities by satisfying customers (Ibragimovich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12</a:t>
            </a:fld>
            <a:endParaRPr lang="en-US" dirty="0"/>
          </a:p>
        </p:txBody>
      </p:sp>
    </p:spTree>
    <p:extLst>
      <p:ext uri="{BB962C8B-B14F-4D97-AF65-F5344CB8AC3E}">
        <p14:creationId xmlns:p14="http://schemas.microsoft.com/office/powerpoint/2010/main" val="3214514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Alhassan, T., Kidido, J.K. and Tannor, O., (2023). Assessment of facilities management sourcing approaches in hotels in Ghana: a study of selected hotels in Wa. Property Management.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Asshofi, I.U.A., Putri, M.A., Saputra, R.D. and Wijayanti, A., (2023). Analysis of room rates setting in hotel daily operations. Journal of Gastro Tourism, 1(1), pp.35-42.</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Ibragimovich, T.K., (2023). Characteristics of Hotel Facilities Development in the Samarkand Region. Central Asian Journal of Innovations on Tourism Management and Finance, 4(4), pp.134-138.</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Korpacz, P.F. and Lesser, D.H., (2023). Hotel Property Tax Issues. Journal of Property Tax Assessment &amp; Administration, 20(1), pp.31-42.</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Koutoulas, D. and Vagena, A., (2023). The present and future of hotel star ratings through the eyes of star rating operators. Journal of Tourism Futures.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Mun, S.G. and Park, S., (2023). Effects of abnormal weather conditions on the performance of hotel firms. Journal of Hospitality &amp; Tourism Research, 47(7), pp.1299-1324.</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Orhan, E., (2023). Locational attributes of the lodging industry: An empirical study on urban hotels in Ankara, Turkey. Land Use Policy, 125, p.106504.</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Tokarz-Kocik, A., Bera, A., Drela, K. and Malkowska, A., (2023). The Impact of the COVID-19 Pandemic on the Labour Market in the Hotel Industry: Selected Conditions in Poland. Sustainability, 15(6), p.4886.</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Valdivia Nodal, Y., Hernandez Herrera, H., Reyes Calvo, R., Álvarez Guerra, M., Silva, J. and Santana Justiz, M., (2023). Energetic analysis in a hot water system: A hotel facility case study. Journal of Sustainable Development of Energy, Water and Environment Systems, 11(1), pp.1-15.</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BE607CA-F9CA-4A74-B905-F7DD9D8649AA}" type="slidenum">
              <a:rPr lang="en-US" smtClean="0"/>
              <a:t>13</a:t>
            </a:fld>
            <a:endParaRPr lang="en-US" dirty="0"/>
          </a:p>
        </p:txBody>
      </p:sp>
    </p:spTree>
    <p:extLst>
      <p:ext uri="{BB962C8B-B14F-4D97-AF65-F5344CB8AC3E}">
        <p14:creationId xmlns:p14="http://schemas.microsoft.com/office/powerpoint/2010/main" val="3904117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A1A1E1DD-D42B-4388-B11E-B8AC6AF851B5}" type="datetimeFigureOut">
              <a:rPr lang="en-US" smtClean="0"/>
              <a:t>2/21/24</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479F1C51-055F-44B4-AF98-13521800D00B}" type="slidenum">
              <a:rPr lang="en-US" smtClean="0"/>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A1E1DD-D42B-4388-B11E-B8AC6AF851B5}" type="datetimeFigureOut">
              <a:rPr lang="en-US" smtClean="0"/>
              <a:t>2/21/24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9F1C51-055F-44B4-AF98-13521800D00B}"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A1A1E1DD-D42B-4388-B11E-B8AC6AF851B5}" type="datetimeFigureOut">
              <a:rPr lang="en-US" smtClean="0"/>
              <a:t>2/21/24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9F1C51-055F-44B4-AF98-13521800D00B}" type="slidenum">
              <a:rPr lang="en-US" smtClean="0"/>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1A1E1DD-D42B-4388-B11E-B8AC6AF851B5}" type="datetimeFigureOut">
              <a:rPr lang="en-US" smtClean="0"/>
              <a:t>2/21/24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9F1C51-055F-44B4-AF98-13521800D00B}"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1A1E1DD-D42B-4388-B11E-B8AC6AF851B5}" type="datetimeFigureOut">
              <a:rPr lang="en-US" smtClean="0"/>
              <a:t>2/21/24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79F1C51-055F-44B4-AF98-13521800D00B}"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A1A1E1DD-D42B-4388-B11E-B8AC6AF851B5}" type="datetimeFigureOut">
              <a:rPr lang="en-US" smtClean="0"/>
              <a:t>2/21/24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79F1C51-055F-44B4-AF98-13521800D00B}"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A1E1DD-D42B-4388-B11E-B8AC6AF851B5}" type="datetimeFigureOut">
              <a:rPr lang="en-US" smtClean="0"/>
              <a:t>2/21/24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79F1C51-055F-44B4-AF98-13521800D00B}"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1A1E1DD-D42B-4388-B11E-B8AC6AF851B5}" type="datetimeFigureOut">
              <a:rPr lang="en-US" smtClean="0"/>
              <a:t>2/21/24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9F1C51-055F-44B4-AF98-13521800D00B}"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1A1E1DD-D42B-4388-B11E-B8AC6AF851B5}" type="datetimeFigureOut">
              <a:rPr lang="en-US" smtClean="0"/>
              <a:t>2/21/24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69600" y="6356351"/>
            <a:ext cx="812800" cy="365125"/>
          </a:xfrm>
        </p:spPr>
        <p:txBody>
          <a:bodyPr/>
          <a:lstStyle/>
          <a:p>
            <a:fld id="{479F1C51-055F-44B4-AF98-13521800D00B}" type="slidenum">
              <a:rPr lang="en-US" smtClean="0"/>
              <a:t>‹#›</a:t>
            </a:fld>
            <a:endParaRPr lang="en-US" dirty="0"/>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a:t>Click icon to add picture</a:t>
            </a:r>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A1E1DD-D42B-4388-B11E-B8AC6AF851B5}" type="datetimeFigureOut">
              <a:rPr lang="en-US" smtClean="0"/>
              <a:t>2/21/24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9F1C51-055F-44B4-AF98-13521800D00B}"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A1E1DD-D42B-4388-B11E-B8AC6AF851B5}" type="datetimeFigureOut">
              <a:rPr lang="en-US" smtClean="0"/>
              <a:t>2/21/24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9F1C51-055F-44B4-AF98-13521800D00B}"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1A1E1DD-D42B-4388-B11E-B8AC6AF851B5}" type="datetimeFigureOut">
              <a:rPr lang="en-US" smtClean="0"/>
              <a:t>2/21/24</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79F1C51-055F-44B4-AF98-13521800D00B}" type="slidenum">
              <a:rPr lang="en-US" smtClean="0"/>
              <a:t>‹#›</a:t>
            </a:fld>
            <a:endParaRPr lang="en-US" dirty="0"/>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 y="2"/>
            <a:ext cx="12191695" cy="6853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a:extLst>
              <a:ext uri="{FF2B5EF4-FFF2-40B4-BE49-F238E27FC236}">
                <a16:creationId xmlns:a16="http://schemas.microsoft.com/office/drawing/2014/main" id="{7E229A30-C655-C9AD-F06E-29D530764CC4}"/>
              </a:ext>
            </a:extLst>
          </p:cNvPr>
          <p:cNvSpPr>
            <a:spLocks noGrp="1"/>
          </p:cNvSpPr>
          <p:nvPr>
            <p:ph type="title"/>
          </p:nvPr>
        </p:nvSpPr>
        <p:spPr>
          <a:xfrm>
            <a:off x="-448678" y="414851"/>
            <a:ext cx="8554453" cy="1143000"/>
          </a:xfrm>
        </p:spPr>
        <p:txBody>
          <a:bodyPr anchor="b">
            <a:noAutofit/>
          </a:bodyPr>
          <a:lstStyle/>
          <a:p>
            <a:pPr algn="ctr"/>
            <a:r>
              <a:rPr lang="en-GB" sz="2400" dirty="0">
                <a:solidFill>
                  <a:schemeClr val="bg1"/>
                </a:solidFill>
              </a:rPr>
              <a:t>BMIH4006</a:t>
            </a:r>
            <a:br>
              <a:rPr lang="en-US" sz="2400" dirty="0">
                <a:solidFill>
                  <a:schemeClr val="bg1"/>
                </a:solidFill>
              </a:rPr>
            </a:br>
            <a:r>
              <a:rPr lang="en-GB" sz="2400" dirty="0">
                <a:solidFill>
                  <a:schemeClr val="bg1"/>
                </a:solidFill>
              </a:rPr>
              <a:t>Operating Hotel Facilities</a:t>
            </a:r>
            <a:br>
              <a:rPr lang="en-GB" sz="2400" dirty="0">
                <a:solidFill>
                  <a:schemeClr val="bg1"/>
                </a:solidFill>
              </a:rPr>
            </a:br>
            <a:br>
              <a:rPr lang="en-GB" sz="2400" dirty="0">
                <a:solidFill>
                  <a:schemeClr val="bg1"/>
                </a:solidFill>
              </a:rPr>
            </a:br>
            <a:r>
              <a:rPr lang="en-GB" sz="2400" dirty="0">
                <a:solidFill>
                  <a:schemeClr val="bg1"/>
                </a:solidFill>
              </a:rPr>
              <a:t>AS3</a:t>
            </a:r>
            <a:endParaRPr lang="en-US" sz="2400" dirty="0">
              <a:solidFill>
                <a:schemeClr val="bg1"/>
              </a:solidFill>
            </a:endParaRPr>
          </a:p>
        </p:txBody>
      </p:sp>
      <p:grpSp>
        <p:nvGrpSpPr>
          <p:cNvPr id="23" name="Group 22">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24" name="Freeform: Shape 23">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dirty="0"/>
            </a:p>
          </p:txBody>
        </p:sp>
        <p:sp>
          <p:nvSpPr>
            <p:cNvPr id="27" name="Freeform: Shape 26">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oup 28">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30" name="Freeform: Shape 29">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dirty="0"/>
            </a:p>
          </p:txBody>
        </p:sp>
        <p:sp>
          <p:nvSpPr>
            <p:cNvPr id="33" name="Freeform: Shape 32">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a:extLst>
              <a:ext uri="{FF2B5EF4-FFF2-40B4-BE49-F238E27FC236}">
                <a16:creationId xmlns:a16="http://schemas.microsoft.com/office/drawing/2014/main" id="{B789BA59-102E-0E57-E295-4C52CF34F2FF}"/>
              </a:ext>
            </a:extLst>
          </p:cNvPr>
          <p:cNvSpPr txBox="1"/>
          <p:nvPr/>
        </p:nvSpPr>
        <p:spPr>
          <a:xfrm>
            <a:off x="8105775" y="4155"/>
            <a:ext cx="3883025" cy="923330"/>
          </a:xfrm>
          <a:prstGeom prst="rect">
            <a:avLst/>
          </a:prstGeom>
          <a:noFill/>
        </p:spPr>
        <p:txBody>
          <a:bodyPr wrap="square" rtlCol="0">
            <a:spAutoFit/>
          </a:bodyPr>
          <a:lstStyle/>
          <a:p>
            <a:r>
              <a:rPr lang="en-RO" dirty="0">
                <a:solidFill>
                  <a:schemeClr val="bg1"/>
                </a:solidFill>
              </a:rPr>
              <a:t>Student: Silvia Daniela Grecu</a:t>
            </a:r>
          </a:p>
          <a:p>
            <a:r>
              <a:rPr lang="en-RO" dirty="0">
                <a:solidFill>
                  <a:schemeClr val="bg1"/>
                </a:solidFill>
              </a:rPr>
              <a:t>Student no: 2245642</a:t>
            </a:r>
          </a:p>
          <a:p>
            <a:r>
              <a:rPr lang="en-RO" dirty="0">
                <a:solidFill>
                  <a:schemeClr val="bg1"/>
                </a:solidFill>
              </a:rPr>
              <a:t>Lecturer: </a:t>
            </a:r>
          </a:p>
        </p:txBody>
      </p:sp>
      <p:graphicFrame>
        <p:nvGraphicFramePr>
          <p:cNvPr id="5" name="Table 4">
            <a:extLst>
              <a:ext uri="{FF2B5EF4-FFF2-40B4-BE49-F238E27FC236}">
                <a16:creationId xmlns:a16="http://schemas.microsoft.com/office/drawing/2014/main" id="{F6AE7CC1-4C14-45E4-A0E4-C965DBAC9D93}"/>
              </a:ext>
            </a:extLst>
          </p:cNvPr>
          <p:cNvGraphicFramePr>
            <a:graphicFrameLocks noGrp="1"/>
          </p:cNvGraphicFramePr>
          <p:nvPr>
            <p:extLst>
              <p:ext uri="{D42A27DB-BD31-4B8C-83A1-F6EECF244321}">
                <p14:modId xmlns:p14="http://schemas.microsoft.com/office/powerpoint/2010/main" val="4257296096"/>
              </p:ext>
            </p:extLst>
          </p:nvPr>
        </p:nvGraphicFramePr>
        <p:xfrm>
          <a:off x="8890685" y="676383"/>
          <a:ext cx="3301010" cy="1852168"/>
        </p:xfrm>
        <a:graphic>
          <a:graphicData uri="http://schemas.openxmlformats.org/drawingml/2006/table">
            <a:tbl>
              <a:tblPr firstRow="1" firstCol="1" lastRow="1" lastCol="1" bandRow="1" bandCol="1"/>
              <a:tblGrid>
                <a:gridCol w="2972577">
                  <a:extLst>
                    <a:ext uri="{9D8B030D-6E8A-4147-A177-3AD203B41FA5}">
                      <a16:colId xmlns:a16="http://schemas.microsoft.com/office/drawing/2014/main" val="846803002"/>
                    </a:ext>
                  </a:extLst>
                </a:gridCol>
                <a:gridCol w="328433">
                  <a:extLst>
                    <a:ext uri="{9D8B030D-6E8A-4147-A177-3AD203B41FA5}">
                      <a16:colId xmlns:a16="http://schemas.microsoft.com/office/drawing/2014/main" val="1954521777"/>
                    </a:ext>
                  </a:extLst>
                </a:gridCol>
              </a:tblGrid>
              <a:tr h="1143000">
                <a:tc>
                  <a:txBody>
                    <a:bodyPr/>
                    <a:lstStyle/>
                    <a:p>
                      <a:pPr algn="ctr">
                        <a:lnSpc>
                          <a:spcPct val="150000"/>
                        </a:lnSpc>
                        <a:spcAft>
                          <a:spcPts val="800"/>
                        </a:spcAft>
                      </a:pPr>
                      <a:r>
                        <a:rPr lang="en-AU" sz="1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Natalie Brailsford</a:t>
                      </a:r>
                      <a:endParaRPr lang="en-RO" sz="12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p>
                      <a:pPr algn="ctr">
                        <a:lnSpc>
                          <a:spcPct val="150000"/>
                        </a:lnSpc>
                        <a:spcAft>
                          <a:spcPts val="800"/>
                        </a:spcAft>
                      </a:pPr>
                      <a:r>
                        <a:rPr lang="en-AU" sz="1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Daniel Payne</a:t>
                      </a:r>
                      <a:endParaRPr lang="en-RO" sz="12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p>
                      <a:pPr algn="ctr">
                        <a:lnSpc>
                          <a:spcPct val="150000"/>
                        </a:lnSpc>
                        <a:spcAft>
                          <a:spcPts val="800"/>
                        </a:spcAft>
                      </a:pPr>
                      <a:r>
                        <a:rPr lang="en-AU" sz="1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Lisa </a:t>
                      </a:r>
                      <a:r>
                        <a:rPr lang="en-AU" sz="1000" b="1"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Bassler</a:t>
                      </a:r>
                      <a:endParaRPr lang="en-RO" sz="12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p>
                      <a:pPr algn="ctr">
                        <a:lnSpc>
                          <a:spcPct val="150000"/>
                        </a:lnSpc>
                        <a:spcAft>
                          <a:spcPts val="800"/>
                        </a:spcAft>
                      </a:pPr>
                      <a:r>
                        <a:rPr lang="en-AU" sz="1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Giulia </a:t>
                      </a:r>
                      <a:r>
                        <a:rPr lang="en-AU" sz="1000" b="1"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Ghifari</a:t>
                      </a:r>
                      <a:endParaRPr lang="en-RO" sz="12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p>
                      <a:pPr algn="ctr">
                        <a:lnSpc>
                          <a:spcPct val="150000"/>
                        </a:lnSpc>
                        <a:spcAft>
                          <a:spcPts val="800"/>
                        </a:spcAft>
                      </a:pPr>
                      <a:r>
                        <a:rPr lang="en-AU" sz="1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Ben Chong</a:t>
                      </a:r>
                      <a:endParaRPr lang="en-RO" sz="12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p>
                      <a:pPr algn="ctr">
                        <a:lnSpc>
                          <a:spcPct val="150000"/>
                        </a:lnSpc>
                        <a:spcAft>
                          <a:spcPts val="800"/>
                        </a:spcAft>
                      </a:pPr>
                      <a:r>
                        <a:rPr lang="en-AU" sz="1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Scott James</a:t>
                      </a:r>
                      <a:endParaRPr lang="en-RO" sz="12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a:noFill/>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50000"/>
                        </a:lnSpc>
                        <a:spcAft>
                          <a:spcPts val="800"/>
                        </a:spcAft>
                      </a:pPr>
                      <a:r>
                        <a:rPr lang="en-AU" sz="1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RO" sz="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2668061591"/>
                  </a:ext>
                </a:extLst>
              </a:tr>
            </a:tbl>
          </a:graphicData>
        </a:graphic>
      </p:graphicFrame>
    </p:spTree>
    <p:extLst>
      <p:ext uri="{BB962C8B-B14F-4D97-AF65-F5344CB8AC3E}">
        <p14:creationId xmlns:p14="http://schemas.microsoft.com/office/powerpoint/2010/main" val="1307711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3200400" cy="811891"/>
          </a:xfrm>
        </p:spPr>
        <p:txBody>
          <a:bodyPr anchor="t"/>
          <a:lstStyle/>
          <a:p>
            <a:pPr algn="ctr"/>
            <a:r>
              <a:rPr lang="en-GB" sz="3600" dirty="0">
                <a:solidFill>
                  <a:schemeClr val="tx1"/>
                </a:solidFill>
              </a:rPr>
              <a:t>Contents </a:t>
            </a:r>
          </a:p>
        </p:txBody>
      </p:sp>
      <p:sp>
        <p:nvSpPr>
          <p:cNvPr id="3" name="Content Placeholder 2"/>
          <p:cNvSpPr>
            <a:spLocks noGrp="1"/>
          </p:cNvSpPr>
          <p:nvPr>
            <p:ph idx="1"/>
          </p:nvPr>
        </p:nvSpPr>
        <p:spPr>
          <a:xfrm>
            <a:off x="585538" y="1406090"/>
            <a:ext cx="3919872" cy="4499409"/>
          </a:xfrm>
        </p:spPr>
        <p:txBody>
          <a:bodyPr>
            <a:noAutofit/>
          </a:bodyPr>
          <a:lstStyle/>
          <a:p>
            <a:pPr marL="342900" indent="-342900" algn="just">
              <a:lnSpc>
                <a:spcPct val="110000"/>
              </a:lnSpc>
              <a:buFont typeface="+mj-lt"/>
              <a:buAutoNum type="arabicPeriod"/>
            </a:pPr>
            <a:r>
              <a:rPr lang="en-US" sz="1800" dirty="0"/>
              <a:t>2. Importance of ventilation before cleaning</a:t>
            </a:r>
          </a:p>
          <a:p>
            <a:pPr marL="342900" indent="-342900" algn="just">
              <a:lnSpc>
                <a:spcPct val="110000"/>
              </a:lnSpc>
              <a:buFont typeface="+mj-lt"/>
              <a:buAutoNum type="arabicPeriod"/>
            </a:pPr>
            <a:r>
              <a:rPr lang="en-US" sz="1800" dirty="0"/>
              <a:t>3. Selection of eco-friendly cleaning products</a:t>
            </a:r>
          </a:p>
          <a:p>
            <a:pPr marL="342900" indent="-342900" algn="just">
              <a:lnSpc>
                <a:spcPct val="110000"/>
              </a:lnSpc>
              <a:buFont typeface="+mj-lt"/>
              <a:buAutoNum type="arabicPeriod"/>
            </a:pPr>
            <a:r>
              <a:rPr lang="en-US" sz="1800" dirty="0"/>
              <a:t>4. Chemical safety: avoiding mixing</a:t>
            </a:r>
          </a:p>
          <a:p>
            <a:pPr marL="342900" indent="-342900" algn="just">
              <a:lnSpc>
                <a:spcPct val="110000"/>
              </a:lnSpc>
              <a:buFont typeface="+mj-lt"/>
              <a:buAutoNum type="arabicPeriod"/>
            </a:pPr>
            <a:r>
              <a:rPr lang="en-US" sz="1800" dirty="0"/>
              <a:t>5. Proper lifting techniques</a:t>
            </a:r>
          </a:p>
          <a:p>
            <a:pPr marL="342900" indent="-342900" algn="just">
              <a:lnSpc>
                <a:spcPct val="110000"/>
              </a:lnSpc>
              <a:buFont typeface="+mj-lt"/>
              <a:buAutoNum type="arabicPeriod"/>
            </a:pPr>
            <a:r>
              <a:rPr lang="en-US" sz="1800" dirty="0"/>
              <a:t>6. Identifying and addressing slippery surfaces</a:t>
            </a:r>
          </a:p>
          <a:p>
            <a:pPr marL="342900" indent="-342900" algn="just">
              <a:lnSpc>
                <a:spcPct val="110000"/>
              </a:lnSpc>
              <a:buFont typeface="+mj-lt"/>
              <a:buAutoNum type="arabicPeriod"/>
            </a:pPr>
            <a:r>
              <a:rPr lang="en-US" sz="1800" dirty="0"/>
              <a:t>7. Storing cleaning supplies safely</a:t>
            </a:r>
          </a:p>
          <a:p>
            <a:pPr marL="342900" indent="-342900" algn="just">
              <a:lnSpc>
                <a:spcPct val="110000"/>
              </a:lnSpc>
              <a:buFont typeface="+mj-lt"/>
              <a:buAutoNum type="arabicPeriod"/>
            </a:pPr>
            <a:r>
              <a:rPr lang="en-US" sz="1800" dirty="0"/>
              <a:t>8. Prompt hazard reporting procedures</a:t>
            </a:r>
          </a:p>
          <a:p>
            <a:pPr marL="342900" indent="-342900" algn="just">
              <a:lnSpc>
                <a:spcPct val="110000"/>
              </a:lnSpc>
              <a:buFont typeface="+mj-lt"/>
              <a:buAutoNum type="arabicPeriod"/>
            </a:pPr>
            <a:r>
              <a:rPr lang="en-US" sz="1800" dirty="0"/>
              <a:t>9. Conclusion</a:t>
            </a:r>
          </a:p>
          <a:p>
            <a:pPr marL="342900" indent="-342900" algn="just">
              <a:lnSpc>
                <a:spcPct val="110000"/>
              </a:lnSpc>
              <a:buFont typeface="+mj-lt"/>
              <a:buAutoNum type="arabicPeriod"/>
            </a:pPr>
            <a:r>
              <a:rPr lang="en-US" sz="1800" dirty="0"/>
              <a:t>10. References</a:t>
            </a:r>
            <a:endParaRPr lang="en-GB" sz="1800" dirty="0"/>
          </a:p>
        </p:txBody>
      </p:sp>
      <p:pic>
        <p:nvPicPr>
          <p:cNvPr id="4" name="Picture 2">
            <a:extLst>
              <a:ext uri="{FF2B5EF4-FFF2-40B4-BE49-F238E27FC236}">
                <a16:creationId xmlns:a16="http://schemas.microsoft.com/office/drawing/2014/main" id="{7DBEAFAC-4D3D-BBCA-0483-C6A01532A7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9101" y="1438275"/>
            <a:ext cx="3919871" cy="293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a:extLst>
              <a:ext uri="{FF2B5EF4-FFF2-40B4-BE49-F238E27FC236}">
                <a16:creationId xmlns:a16="http://schemas.microsoft.com/office/drawing/2014/main" id="{5D5E6802-733B-76C1-A4B8-D10FB7D6EE42}"/>
              </a:ext>
            </a:extLst>
          </p:cNvPr>
          <p:cNvSpPr txBox="1"/>
          <p:nvPr/>
        </p:nvSpPr>
        <p:spPr>
          <a:xfrm>
            <a:off x="4958863" y="2365712"/>
            <a:ext cx="2813538" cy="3970318"/>
          </a:xfrm>
          <a:prstGeom prst="rect">
            <a:avLst/>
          </a:prstGeom>
          <a:noFill/>
        </p:spPr>
        <p:txBody>
          <a:bodyPr wrap="square">
            <a:spAutoFit/>
          </a:bodyPr>
          <a:lstStyle/>
          <a:p>
            <a:pPr algn="just"/>
            <a:r>
              <a:rPr lang="en-GB" sz="1800" dirty="0"/>
              <a:t>The presentation will focus on the health and safety system of the organisation. </a:t>
            </a:r>
          </a:p>
          <a:p>
            <a:pPr algn="just"/>
            <a:r>
              <a:rPr lang="en-GB" sz="1800" dirty="0"/>
              <a:t>The presentation will focus on the room cleaning health and safety training of the employees of “Best Western Abbots Barton Hotel, Canterbury” by using gloves, aprons and masks so that the employees can stay safe from chemicals used in room cleaning (</a:t>
            </a:r>
            <a:r>
              <a:rPr lang="en-GB" sz="1800" dirty="0" err="1"/>
              <a:t>Tokarz-Kocik</a:t>
            </a:r>
            <a:r>
              <a:rPr lang="en-GB" sz="1800" dirty="0"/>
              <a:t> et al, 2023).</a:t>
            </a:r>
            <a:endParaRPr lang="en-US" sz="1800" dirty="0"/>
          </a:p>
        </p:txBody>
      </p:sp>
      <p:sp>
        <p:nvSpPr>
          <p:cNvPr id="7" name="TextBox 6">
            <a:extLst>
              <a:ext uri="{FF2B5EF4-FFF2-40B4-BE49-F238E27FC236}">
                <a16:creationId xmlns:a16="http://schemas.microsoft.com/office/drawing/2014/main" id="{9564D292-99B5-1590-39F3-DEA0C0854992}"/>
              </a:ext>
            </a:extLst>
          </p:cNvPr>
          <p:cNvSpPr txBox="1"/>
          <p:nvPr/>
        </p:nvSpPr>
        <p:spPr>
          <a:xfrm>
            <a:off x="5246061" y="1515979"/>
            <a:ext cx="2052388" cy="523220"/>
          </a:xfrm>
          <a:prstGeom prst="rect">
            <a:avLst/>
          </a:prstGeom>
          <a:noFill/>
        </p:spPr>
        <p:txBody>
          <a:bodyPr wrap="square" rtlCol="0">
            <a:spAutoFit/>
          </a:bodyPr>
          <a:lstStyle/>
          <a:p>
            <a:r>
              <a:rPr lang="en-RO" sz="2800" u="sng" dirty="0"/>
              <a:t>Introduction</a:t>
            </a:r>
          </a:p>
        </p:txBody>
      </p:sp>
    </p:spTree>
    <p:extLst>
      <p:ext uri="{BB962C8B-B14F-4D97-AF65-F5344CB8AC3E}">
        <p14:creationId xmlns:p14="http://schemas.microsoft.com/office/powerpoint/2010/main" val="2537602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41" y="683030"/>
            <a:ext cx="7002297" cy="691177"/>
          </a:xfrm>
        </p:spPr>
        <p:txBody>
          <a:bodyPr>
            <a:noAutofit/>
          </a:bodyPr>
          <a:lstStyle/>
          <a:p>
            <a:pPr algn="ctr"/>
            <a:r>
              <a:rPr lang="en-GB" sz="3600" dirty="0"/>
              <a:t>A plan for the housekeeping team</a:t>
            </a:r>
            <a:endParaRPr lang="en-US" sz="3600" dirty="0"/>
          </a:p>
        </p:txBody>
      </p:sp>
      <p:sp>
        <p:nvSpPr>
          <p:cNvPr id="3" name="Content Placeholder 2"/>
          <p:cNvSpPr>
            <a:spLocks noGrp="1"/>
          </p:cNvSpPr>
          <p:nvPr>
            <p:ph idx="1"/>
          </p:nvPr>
        </p:nvSpPr>
        <p:spPr>
          <a:xfrm>
            <a:off x="201931" y="1566114"/>
            <a:ext cx="6751319" cy="3894269"/>
          </a:xfrm>
        </p:spPr>
        <p:txBody>
          <a:bodyPr>
            <a:noAutofit/>
          </a:bodyPr>
          <a:lstStyle/>
          <a:p>
            <a:pPr marL="0" indent="0" algn="just">
              <a:buNone/>
            </a:pPr>
            <a:r>
              <a:rPr lang="en-GB" sz="2000" dirty="0"/>
              <a:t>The Housekeeping team of Best Western Abbots Barton Hotel, Canterbury always ensures Housekeeping Standards and Safety. The organisation and its housekeeping team emphasis the best services in the hotel to ensure the safety of staff and guests (</a:t>
            </a:r>
            <a:r>
              <a:rPr lang="en-GB" sz="2000" dirty="0" err="1"/>
              <a:t>Asshofi</a:t>
            </a:r>
            <a:r>
              <a:rPr lang="en-GB" sz="2000" dirty="0"/>
              <a:t> et al, 2023). The plan for the house keeping team is-</a:t>
            </a:r>
            <a:endParaRPr lang="en-US" sz="2000" dirty="0"/>
          </a:p>
          <a:p>
            <a:pPr lvl="0" algn="just"/>
            <a:r>
              <a:rPr lang="en-GB" sz="2000" dirty="0"/>
              <a:t>Defining roles and responsibilities</a:t>
            </a:r>
            <a:endParaRPr lang="en-US" sz="2000" dirty="0"/>
          </a:p>
          <a:p>
            <a:pPr lvl="0" algn="just"/>
            <a:r>
              <a:rPr lang="en-GB" sz="2000" dirty="0"/>
              <a:t>Staff training</a:t>
            </a:r>
            <a:endParaRPr lang="en-US" sz="2000" dirty="0"/>
          </a:p>
          <a:p>
            <a:pPr lvl="0" algn="just"/>
            <a:r>
              <a:rPr lang="en-GB" sz="2000" dirty="0"/>
              <a:t>Cleaning standards </a:t>
            </a:r>
            <a:endParaRPr lang="en-US" sz="2000" dirty="0"/>
          </a:p>
          <a:p>
            <a:pPr lvl="0" algn="just"/>
            <a:r>
              <a:rPr lang="en-GB" sz="2000" dirty="0"/>
              <a:t>Quality control</a:t>
            </a:r>
            <a:endParaRPr lang="en-US" sz="2000" dirty="0"/>
          </a:p>
          <a:p>
            <a:pPr lvl="0" algn="just"/>
            <a:r>
              <a:rPr lang="en-GB" sz="2000" dirty="0"/>
              <a:t>Eco-friendly practices</a:t>
            </a:r>
            <a:endParaRPr lang="en-US" sz="2000" dirty="0"/>
          </a:p>
          <a:p>
            <a:pPr lvl="0" algn="just"/>
            <a:r>
              <a:rPr lang="en-GB" sz="2000" dirty="0"/>
              <a:t>Health and safety</a:t>
            </a:r>
            <a:endParaRPr lang="en-US" sz="2000" dirty="0"/>
          </a:p>
          <a:p>
            <a:pPr lvl="0" algn="just"/>
            <a:r>
              <a:rPr lang="en-GB" sz="2000" dirty="0"/>
              <a:t>Schedule management</a:t>
            </a:r>
            <a:endParaRPr lang="en-US" sz="2000" dirty="0"/>
          </a:p>
          <a:p>
            <a:pPr lvl="0" algn="just"/>
            <a:r>
              <a:rPr lang="en-GB" sz="2000" dirty="0"/>
              <a:t>Continuous improvement</a:t>
            </a:r>
            <a:endParaRPr lang="en-US" sz="2000" dirty="0"/>
          </a:p>
          <a:p>
            <a:pPr lvl="0" algn="just"/>
            <a:r>
              <a:rPr lang="en-GB" sz="2000" dirty="0"/>
              <a:t>Performance metrics </a:t>
            </a:r>
            <a:endParaRPr lang="en-US" sz="20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6705" y="0"/>
            <a:ext cx="506529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995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40" y="557699"/>
            <a:ext cx="6784809" cy="691177"/>
          </a:xfrm>
        </p:spPr>
        <p:txBody>
          <a:bodyPr>
            <a:noAutofit/>
          </a:bodyPr>
          <a:lstStyle/>
          <a:p>
            <a:pPr algn="just"/>
            <a:r>
              <a:rPr lang="en-GB" sz="3600" dirty="0"/>
              <a:t>SOPs for Housekeeping and cleaning standards </a:t>
            </a:r>
            <a:endParaRPr lang="en-US" sz="3600" dirty="0"/>
          </a:p>
        </p:txBody>
      </p:sp>
      <p:sp>
        <p:nvSpPr>
          <p:cNvPr id="3" name="Content Placeholder 2"/>
          <p:cNvSpPr>
            <a:spLocks noGrp="1"/>
          </p:cNvSpPr>
          <p:nvPr>
            <p:ph idx="1"/>
          </p:nvPr>
        </p:nvSpPr>
        <p:spPr>
          <a:xfrm>
            <a:off x="201931" y="1502946"/>
            <a:ext cx="6751319" cy="3894269"/>
          </a:xfrm>
        </p:spPr>
        <p:txBody>
          <a:bodyPr>
            <a:noAutofit/>
          </a:bodyPr>
          <a:lstStyle/>
          <a:p>
            <a:pPr lvl="0" algn="just"/>
            <a:r>
              <a:rPr lang="en-GB" sz="2400" dirty="0"/>
              <a:t>The housekeeping team have to follow the cleaning protocols and inspect room carefully.</a:t>
            </a:r>
            <a:endParaRPr lang="en-US" sz="2400" dirty="0"/>
          </a:p>
          <a:p>
            <a:pPr lvl="0" algn="just"/>
            <a:r>
              <a:rPr lang="en-GB" sz="2400" dirty="0"/>
              <a:t>The team also have to ensure the commitment of the cleaning standards of Best Western Abbots Barton Hotel, Canterbury. For example, the team have to clean and sanitise all areas in the room. </a:t>
            </a:r>
            <a:endParaRPr lang="en-US" sz="2400" dirty="0"/>
          </a:p>
          <a:p>
            <a:pPr lvl="0" algn="just"/>
            <a:r>
              <a:rPr lang="en-GB" sz="2400" dirty="0"/>
              <a:t>They also need to ensure a clean environment in the hotel to present a welcoming environment by regularly cleaning lobbies, hallways, elevators etc. (</a:t>
            </a:r>
            <a:r>
              <a:rPr lang="en-GB" sz="2400" dirty="0" err="1"/>
              <a:t>Asshofi</a:t>
            </a:r>
            <a:r>
              <a:rPr lang="en-GB" sz="2400" dirty="0"/>
              <a:t> et al, 2023).</a:t>
            </a:r>
            <a:endParaRPr lang="en-US" sz="24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7074" y="0"/>
            <a:ext cx="492492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5279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 y="1266557"/>
            <a:ext cx="6518109" cy="691177"/>
          </a:xfrm>
        </p:spPr>
        <p:txBody>
          <a:bodyPr>
            <a:noAutofit/>
          </a:bodyPr>
          <a:lstStyle/>
          <a:p>
            <a:pPr algn="just"/>
            <a:r>
              <a:rPr lang="en-GB" sz="3600" dirty="0"/>
              <a:t>Hazard Identification and Reporting </a:t>
            </a:r>
            <a:endParaRPr lang="en-US" sz="3600" dirty="0"/>
          </a:p>
        </p:txBody>
      </p:sp>
      <p:sp>
        <p:nvSpPr>
          <p:cNvPr id="3" name="Content Placeholder 2"/>
          <p:cNvSpPr>
            <a:spLocks noGrp="1"/>
          </p:cNvSpPr>
          <p:nvPr>
            <p:ph idx="1"/>
          </p:nvPr>
        </p:nvSpPr>
        <p:spPr>
          <a:xfrm>
            <a:off x="201931" y="1984206"/>
            <a:ext cx="6751319" cy="3894269"/>
          </a:xfrm>
        </p:spPr>
        <p:txBody>
          <a:bodyPr>
            <a:noAutofit/>
          </a:bodyPr>
          <a:lstStyle/>
          <a:p>
            <a:pPr lvl="0" algn="just"/>
            <a:r>
              <a:rPr lang="en-GB" sz="2400" dirty="0"/>
              <a:t>The cleaning team have to take proactive approach after identifying hazards in cleaning areas.</a:t>
            </a:r>
            <a:endParaRPr lang="en-US" sz="2400" dirty="0"/>
          </a:p>
          <a:p>
            <a:pPr lvl="0" algn="just"/>
            <a:r>
              <a:rPr lang="en-GB" sz="2400" dirty="0"/>
              <a:t>They will have to take immediate actions. For example, after finding a hole in the hotel area the housekeeping team will cordon off the area (</a:t>
            </a:r>
            <a:r>
              <a:rPr lang="en-GB" sz="2400" dirty="0" err="1"/>
              <a:t>Ibragimovich</a:t>
            </a:r>
            <a:r>
              <a:rPr lang="en-GB" sz="2400" dirty="0"/>
              <a:t> et al, 2023).</a:t>
            </a:r>
            <a:endParaRPr lang="en-US" sz="2400" dirty="0"/>
          </a:p>
          <a:p>
            <a:pPr lvl="0" algn="just"/>
            <a:r>
              <a:rPr lang="en-GB" sz="2400" dirty="0"/>
              <a:t>They will use warning signs around the hole to make it visible for other to prevent accidents. </a:t>
            </a:r>
            <a:endParaRPr lang="en-US" sz="2400" dirty="0"/>
          </a:p>
          <a:p>
            <a:pPr lvl="0" algn="just"/>
            <a:r>
              <a:rPr lang="en-GB" sz="2400" dirty="0"/>
              <a:t>After that the team will take necessary steps to fix the hole safely. </a:t>
            </a:r>
            <a:endParaRPr lang="en-US" sz="24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2695" y="0"/>
            <a:ext cx="506930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555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41" y="1423967"/>
            <a:ext cx="6689559" cy="691177"/>
          </a:xfrm>
        </p:spPr>
        <p:txBody>
          <a:bodyPr>
            <a:noAutofit/>
          </a:bodyPr>
          <a:lstStyle/>
          <a:p>
            <a:pPr algn="just"/>
            <a:r>
              <a:rPr lang="en-GB" sz="3600" dirty="0">
                <a:solidFill>
                  <a:schemeClr val="tx1"/>
                </a:solidFill>
              </a:rPr>
              <a:t>Importance of ventilation before cleaning</a:t>
            </a:r>
            <a:endParaRPr lang="en-US" sz="3600" dirty="0">
              <a:solidFill>
                <a:schemeClr val="tx1"/>
              </a:solidFill>
            </a:endParaRPr>
          </a:p>
        </p:txBody>
      </p:sp>
      <p:sp>
        <p:nvSpPr>
          <p:cNvPr id="3" name="Content Placeholder 2"/>
          <p:cNvSpPr>
            <a:spLocks noGrp="1"/>
          </p:cNvSpPr>
          <p:nvPr>
            <p:ph idx="1"/>
          </p:nvPr>
        </p:nvSpPr>
        <p:spPr>
          <a:xfrm>
            <a:off x="201931" y="2272962"/>
            <a:ext cx="6598919" cy="3894269"/>
          </a:xfrm>
        </p:spPr>
        <p:txBody>
          <a:bodyPr>
            <a:noAutofit/>
          </a:bodyPr>
          <a:lstStyle/>
          <a:p>
            <a:pPr marL="114300" indent="0" algn="just">
              <a:buNone/>
            </a:pPr>
            <a:r>
              <a:rPr lang="en-GB" sz="2400" dirty="0"/>
              <a:t>In hotel rooms of “Best Western Abbots Barton Hotel, Canterbury” different types of airborne particles and doors are present that can create unhealthy environments to overcome this issue ventilation process before cleaning plays a crucial role and improves the air quality of hotel rooms (Alhassan et al, 2023). </a:t>
            </a:r>
          </a:p>
          <a:p>
            <a:pPr marL="457200" indent="-342900" algn="just"/>
            <a:r>
              <a:rPr lang="en-GB" sz="2400" b="1" dirty="0"/>
              <a:t>Air quality improvement</a:t>
            </a:r>
          </a:p>
          <a:p>
            <a:pPr marL="457200" indent="-342900" algn="just"/>
            <a:r>
              <a:rPr lang="en-GB" sz="2400" b="1" dirty="0">
                <a:solidFill>
                  <a:srgbClr val="000000"/>
                </a:solidFill>
                <a:ea typeface="Calibri"/>
              </a:rPr>
              <a:t>Chemical exposure reduction</a:t>
            </a:r>
          </a:p>
          <a:p>
            <a:pPr marL="457200" indent="-342900" algn="just"/>
            <a:r>
              <a:rPr lang="en-GB" sz="2400" b="1" dirty="0">
                <a:solidFill>
                  <a:srgbClr val="000000"/>
                </a:solidFill>
                <a:ea typeface="Calibri"/>
              </a:rPr>
              <a:t>Prevention of airborne contaminants</a:t>
            </a:r>
            <a:endParaRPr lang="en-US" sz="24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6856" y="0"/>
            <a:ext cx="5265144"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6997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41" y="1423967"/>
            <a:ext cx="6689559" cy="691177"/>
          </a:xfrm>
        </p:spPr>
        <p:txBody>
          <a:bodyPr>
            <a:noAutofit/>
          </a:bodyPr>
          <a:lstStyle/>
          <a:p>
            <a:pPr algn="just"/>
            <a:r>
              <a:rPr lang="en-GB" sz="3600" dirty="0">
                <a:solidFill>
                  <a:schemeClr val="tx1"/>
                </a:solidFill>
              </a:rPr>
              <a:t>Selection of eco-friendly cleaning products</a:t>
            </a:r>
            <a:endParaRPr lang="en-US" sz="3600" dirty="0">
              <a:solidFill>
                <a:schemeClr val="tx1"/>
              </a:solidFill>
            </a:endParaRPr>
          </a:p>
        </p:txBody>
      </p:sp>
      <p:sp>
        <p:nvSpPr>
          <p:cNvPr id="3" name="Content Placeholder 2"/>
          <p:cNvSpPr>
            <a:spLocks noGrp="1"/>
          </p:cNvSpPr>
          <p:nvPr>
            <p:ph idx="1"/>
          </p:nvPr>
        </p:nvSpPr>
        <p:spPr>
          <a:xfrm>
            <a:off x="201931" y="2272962"/>
            <a:ext cx="6598919" cy="3894269"/>
          </a:xfrm>
        </p:spPr>
        <p:txBody>
          <a:bodyPr>
            <a:noAutofit/>
          </a:bodyPr>
          <a:lstStyle/>
          <a:p>
            <a:pPr marL="114300" indent="0" algn="just">
              <a:buNone/>
            </a:pPr>
            <a:r>
              <a:rPr lang="en-GB" sz="2400" dirty="0"/>
              <a:t>The cleaning team of “Best Western Abbots Barton Hotel, Canterbury” always prefer eco-friendly cleaning products such as Green multipurpose cleaners in the cleaning process to support the environment and nature. Green multipurpose cleaners are all-natural ingredients that make no impact on the environment while cleaning (Korpacz et al, 2023).</a:t>
            </a:r>
          </a:p>
          <a:p>
            <a:pPr marL="457200" indent="-342900" algn="just"/>
            <a:r>
              <a:rPr lang="en-GB" sz="2400" b="1" dirty="0">
                <a:solidFill>
                  <a:srgbClr val="000000"/>
                </a:solidFill>
                <a:ea typeface="Calibri"/>
              </a:rPr>
              <a:t>Green multipurpose cleaners</a:t>
            </a:r>
          </a:p>
          <a:p>
            <a:pPr marL="457200" indent="-342900" algn="just"/>
            <a:r>
              <a:rPr lang="en-GB" sz="2400" b="1" dirty="0">
                <a:solidFill>
                  <a:srgbClr val="000000"/>
                </a:solidFill>
                <a:ea typeface="Calibri"/>
              </a:rPr>
              <a:t>Biodegradable All-Purpose Soaps</a:t>
            </a:r>
          </a:p>
          <a:p>
            <a:pPr marL="457200" indent="-342900" algn="just"/>
            <a:r>
              <a:rPr lang="en-GB" sz="2400" b="1" dirty="0">
                <a:solidFill>
                  <a:srgbClr val="000000"/>
                </a:solidFill>
                <a:ea typeface="Calibri"/>
              </a:rPr>
              <a:t>Natural Disinfectants</a:t>
            </a:r>
            <a:endParaRPr lang="en-US" sz="24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1137" y="-1"/>
            <a:ext cx="4900863"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5160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41" y="538646"/>
            <a:ext cx="6689559" cy="691177"/>
          </a:xfrm>
        </p:spPr>
        <p:txBody>
          <a:bodyPr>
            <a:noAutofit/>
          </a:bodyPr>
          <a:lstStyle/>
          <a:p>
            <a:pPr algn="just"/>
            <a:r>
              <a:rPr lang="en-GB" sz="3600" dirty="0">
                <a:solidFill>
                  <a:schemeClr val="tx1"/>
                </a:solidFill>
              </a:rPr>
              <a:t>Chemical safety: avoiding mixing</a:t>
            </a:r>
            <a:endParaRPr lang="en-US" sz="3600" dirty="0">
              <a:solidFill>
                <a:schemeClr val="tx1"/>
              </a:solidFill>
            </a:endParaRPr>
          </a:p>
        </p:txBody>
      </p:sp>
      <p:sp>
        <p:nvSpPr>
          <p:cNvPr id="3" name="Content Placeholder 2"/>
          <p:cNvSpPr>
            <a:spLocks noGrp="1"/>
          </p:cNvSpPr>
          <p:nvPr>
            <p:ph idx="1"/>
          </p:nvPr>
        </p:nvSpPr>
        <p:spPr>
          <a:xfrm>
            <a:off x="135256" y="1565106"/>
            <a:ext cx="6598919" cy="3894269"/>
          </a:xfrm>
        </p:spPr>
        <p:txBody>
          <a:bodyPr>
            <a:noAutofit/>
          </a:bodyPr>
          <a:lstStyle/>
          <a:p>
            <a:pPr algn="just"/>
            <a:r>
              <a:rPr lang="en-GB" sz="2400" dirty="0"/>
              <a:t>The hotel management team of “Best Western Abbots Barton Hotel, Canterbury” always ensures proper training of the cleaning team in hotel rooms to ensure chemical safety. </a:t>
            </a:r>
          </a:p>
          <a:p>
            <a:pPr algn="just"/>
            <a:r>
              <a:rPr lang="en-GB" sz="2400" dirty="0"/>
              <a:t>The cleaning staffs of the organisation follow the instructions on cleaning product labels and do not mix products of different brands to ensure chemical safety in hotel rooms. </a:t>
            </a:r>
          </a:p>
          <a:p>
            <a:pPr algn="just"/>
            <a:r>
              <a:rPr lang="en-GB" sz="2400" dirty="0"/>
              <a:t>Besides this, the cleaning team of “Best Western Abbots Barton Hotel, Canterbury” never use one cleaning product a second time to avoid chemical issues during the cleaning process in hotel rooms (Asshofi et al, 2023).</a:t>
            </a:r>
            <a:endParaRPr lang="en-US" sz="24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4569" y="0"/>
            <a:ext cx="511743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8713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41" y="1014896"/>
            <a:ext cx="6689559" cy="691177"/>
          </a:xfrm>
        </p:spPr>
        <p:txBody>
          <a:bodyPr>
            <a:noAutofit/>
          </a:bodyPr>
          <a:lstStyle/>
          <a:p>
            <a:pPr algn="just"/>
            <a:r>
              <a:rPr lang="en-GB" sz="3600" dirty="0">
                <a:solidFill>
                  <a:schemeClr val="tx1"/>
                </a:solidFill>
              </a:rPr>
              <a:t>Proper lifting techniques</a:t>
            </a:r>
            <a:endParaRPr lang="en-US" sz="3600" dirty="0">
              <a:solidFill>
                <a:schemeClr val="tx1"/>
              </a:solidFill>
            </a:endParaRPr>
          </a:p>
        </p:txBody>
      </p:sp>
      <p:sp>
        <p:nvSpPr>
          <p:cNvPr id="3" name="Content Placeholder 2"/>
          <p:cNvSpPr>
            <a:spLocks noGrp="1"/>
          </p:cNvSpPr>
          <p:nvPr>
            <p:ph idx="1"/>
          </p:nvPr>
        </p:nvSpPr>
        <p:spPr>
          <a:xfrm>
            <a:off x="201931" y="1917030"/>
            <a:ext cx="6598919" cy="3894269"/>
          </a:xfrm>
        </p:spPr>
        <p:txBody>
          <a:bodyPr>
            <a:noAutofit/>
          </a:bodyPr>
          <a:lstStyle/>
          <a:p>
            <a:pPr lvl="0" algn="just"/>
            <a:r>
              <a:rPr lang="en-GB" sz="2000" dirty="0"/>
              <a:t>The cleaning team analyse cleaning tasks and identifies necessary equipment for cleaning before starting their activities so that during cleaning they do not have to take pressure which can create issues.</a:t>
            </a:r>
            <a:endParaRPr lang="en-US" sz="2000" dirty="0"/>
          </a:p>
          <a:p>
            <a:pPr lvl="0" algn="just"/>
            <a:r>
              <a:rPr lang="en-GB" sz="2000" dirty="0"/>
              <a:t>The cleaning team of “Best Western Abbots Barton Hotel, Canterbury” apply trolleys, cleaning supplies, and other equipment to ensure better cleaning by maintaining safety.</a:t>
            </a:r>
          </a:p>
          <a:p>
            <a:pPr lvl="0" algn="just"/>
            <a:r>
              <a:rPr lang="en-GB" sz="2000" dirty="0"/>
              <a:t>“Best Western Abbots Barton Hotel, Canterbury” provides safety equipment like helmets, gloves, aprons, masks etc. to the cleaning staff to ensure their safety during the cleaning process (Tokarz-Kocik et al, 2023).</a:t>
            </a:r>
            <a:endParaRPr lang="en-US" sz="2000" dirty="0"/>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2469" y="0"/>
            <a:ext cx="521953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0208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41" y="548171"/>
            <a:ext cx="6689559" cy="691177"/>
          </a:xfrm>
        </p:spPr>
        <p:txBody>
          <a:bodyPr>
            <a:noAutofit/>
          </a:bodyPr>
          <a:lstStyle/>
          <a:p>
            <a:r>
              <a:rPr lang="en-GB" sz="3600" dirty="0">
                <a:solidFill>
                  <a:schemeClr val="tx1"/>
                </a:solidFill>
              </a:rPr>
              <a:t>Storing cleaning supplies safely</a:t>
            </a:r>
            <a:endParaRPr lang="en-US" sz="3600" dirty="0">
              <a:solidFill>
                <a:schemeClr val="tx1"/>
              </a:solidFill>
            </a:endParaRPr>
          </a:p>
        </p:txBody>
      </p:sp>
      <p:sp>
        <p:nvSpPr>
          <p:cNvPr id="3" name="Content Placeholder 2"/>
          <p:cNvSpPr>
            <a:spLocks noGrp="1"/>
          </p:cNvSpPr>
          <p:nvPr>
            <p:ph idx="1"/>
          </p:nvPr>
        </p:nvSpPr>
        <p:spPr>
          <a:xfrm>
            <a:off x="135256" y="1564605"/>
            <a:ext cx="6598919" cy="3894269"/>
          </a:xfrm>
        </p:spPr>
        <p:txBody>
          <a:bodyPr>
            <a:noAutofit/>
          </a:bodyPr>
          <a:lstStyle/>
          <a:p>
            <a:pPr lvl="0" algn="just"/>
            <a:r>
              <a:rPr lang="en-GB" sz="2400" dirty="0"/>
              <a:t>“Best Western Abbots Barton Hotel, Canterbury” a well designated cleaning supplies area where the organisation can safely store the cleaning supplies and also access easily during cleaning.</a:t>
            </a:r>
            <a:endParaRPr lang="en-US" sz="2400" dirty="0"/>
          </a:p>
          <a:p>
            <a:pPr lvl="0" algn="just"/>
            <a:r>
              <a:rPr lang="en-GB" sz="2400" dirty="0"/>
              <a:t>The cleaning team securely store suppliers in different cabinets and shelves to store safely and keep away from unauthorized individuals (Korpacz et al, 2023).</a:t>
            </a:r>
            <a:endParaRPr lang="en-US" sz="2400" dirty="0"/>
          </a:p>
          <a:p>
            <a:pPr lvl="0" algn="just"/>
            <a:r>
              <a:rPr lang="en-GB" sz="2400" dirty="0"/>
              <a:t>Besides this, “Best Western Abbots Barton Hotel, Canterbury” ensures ventilation in the storing system of cleaning supplies and also focus on temperature control in the storing area to protect cleaning supplies and chemicals (Mun et al, 2023).</a:t>
            </a:r>
            <a:endParaRPr lang="en-US" sz="2400" dirty="0"/>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6442" y="0"/>
            <a:ext cx="516555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57521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81546"/>
            <a:ext cx="8086725" cy="691177"/>
          </a:xfrm>
        </p:spPr>
        <p:txBody>
          <a:bodyPr>
            <a:noAutofit/>
          </a:bodyPr>
          <a:lstStyle/>
          <a:p>
            <a:pPr algn="ctr"/>
            <a:r>
              <a:rPr lang="en-GB" sz="3600" dirty="0">
                <a:solidFill>
                  <a:schemeClr val="tx1"/>
                </a:solidFill>
              </a:rPr>
              <a:t>Prompt hazard reporting procedures </a:t>
            </a:r>
            <a:endParaRPr lang="en-US" sz="3600" dirty="0">
              <a:solidFill>
                <a:schemeClr val="tx1"/>
              </a:solidFill>
            </a:endParaRPr>
          </a:p>
        </p:txBody>
      </p:sp>
      <p:sp>
        <p:nvSpPr>
          <p:cNvPr id="3" name="Content Placeholder 2"/>
          <p:cNvSpPr>
            <a:spLocks noGrp="1"/>
          </p:cNvSpPr>
          <p:nvPr>
            <p:ph idx="1"/>
          </p:nvPr>
        </p:nvSpPr>
        <p:spPr>
          <a:xfrm>
            <a:off x="0" y="1905000"/>
            <a:ext cx="7018019" cy="3894269"/>
          </a:xfrm>
        </p:spPr>
        <p:txBody>
          <a:bodyPr>
            <a:noAutofit/>
          </a:bodyPr>
          <a:lstStyle/>
          <a:p>
            <a:pPr lvl="0" algn="just"/>
            <a:r>
              <a:rPr lang="en-GB" sz="1800" dirty="0"/>
              <a:t>The safety management team implement a clear reporting system in the hotel to establish a straightforward hazard reporting system.</a:t>
            </a:r>
            <a:endParaRPr lang="en-US" sz="1800" dirty="0"/>
          </a:p>
          <a:p>
            <a:pPr lvl="0" algn="just"/>
            <a:r>
              <a:rPr lang="en-GB" sz="1800" dirty="0"/>
              <a:t>“Best Western Abbots Barton Hotel, Canterbury” ensures proper training to the staff of the organisation to face hazards and reporting in time to develop safety procedure (Orhan et al, 2023).</a:t>
            </a:r>
            <a:endParaRPr lang="en-US" sz="1800" dirty="0"/>
          </a:p>
          <a:p>
            <a:pPr lvl="0" algn="just"/>
            <a:r>
              <a:rPr lang="en-GB" sz="1800" dirty="0"/>
              <a:t>“Best Western Abbots Barton Hotel, Canterbury” established online hazard reporting system and display reporting information to understand hazard clearly to take necessary action successfully (Asshofi et al, 2023).</a:t>
            </a:r>
            <a:endParaRPr lang="en-US" sz="1800" dirty="0"/>
          </a:p>
          <a:p>
            <a:pPr lvl="0" algn="just"/>
            <a:r>
              <a:rPr lang="en-GB" sz="1800" dirty="0"/>
              <a:t>“Best Western Abbots Barton Hotel, Canterbury” ensures flexibility in hazard reporting system by implementing different reporting channels such as messaging, phone call, email etc. (Koutoulas et al, 2023).</a:t>
            </a:r>
            <a:endParaRPr lang="en-US" sz="1800" dirty="0"/>
          </a:p>
        </p:txBody>
      </p:sp>
      <p:pic>
        <p:nvPicPr>
          <p:cNvPr id="2050" name="Picture 2" descr="C:\Users\FB PC\Desktop\Hazard Reporting System.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1914525"/>
            <a:ext cx="474345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337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41" y="1014896"/>
            <a:ext cx="6448927" cy="691177"/>
          </a:xfrm>
        </p:spPr>
        <p:txBody>
          <a:bodyPr>
            <a:noAutofit/>
          </a:bodyPr>
          <a:lstStyle/>
          <a:p>
            <a:pPr algn="ctr"/>
            <a:r>
              <a:rPr lang="en-GB" sz="3600" dirty="0">
                <a:solidFill>
                  <a:schemeClr val="tx1"/>
                </a:solidFill>
              </a:rPr>
              <a:t>Conclusion</a:t>
            </a:r>
            <a:endParaRPr lang="en-US" sz="3600" dirty="0">
              <a:solidFill>
                <a:schemeClr val="tx1"/>
              </a:solidFill>
            </a:endParaRPr>
          </a:p>
        </p:txBody>
      </p:sp>
      <p:sp>
        <p:nvSpPr>
          <p:cNvPr id="3" name="Content Placeholder 2"/>
          <p:cNvSpPr>
            <a:spLocks noGrp="1"/>
          </p:cNvSpPr>
          <p:nvPr>
            <p:ph idx="1"/>
          </p:nvPr>
        </p:nvSpPr>
        <p:spPr>
          <a:xfrm>
            <a:off x="201931" y="1936080"/>
            <a:ext cx="6511690" cy="3894269"/>
          </a:xfrm>
        </p:spPr>
        <p:txBody>
          <a:bodyPr>
            <a:noAutofit/>
          </a:bodyPr>
          <a:lstStyle/>
          <a:p>
            <a:pPr algn="just"/>
            <a:r>
              <a:rPr lang="en-GB" sz="2400" dirty="0"/>
              <a:t>In the end, it is a must to ensure clean and safe environment in hotel business organisation to bring success in the organisation and its performance.  </a:t>
            </a:r>
          </a:p>
          <a:p>
            <a:pPr algn="just"/>
            <a:r>
              <a:rPr lang="en-GB" sz="2400" dirty="0"/>
              <a:t>“Best Western Abbots Barton Hotel, Canterbury” always try to follow the cleaning and safety standards in their hotel operation and ensure proper monitoring the cleaning process to create opportunities by satisfying customers (Ibragimovich et al, 2023).</a:t>
            </a:r>
            <a:endParaRPr lang="en-US"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4933" y="0"/>
            <a:ext cx="518706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358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92563" y="0"/>
            <a:ext cx="10160000" cy="623996"/>
          </a:xfrm>
        </p:spPr>
        <p:txBody>
          <a:bodyPr/>
          <a:lstStyle/>
          <a:p>
            <a:pPr algn="ctr"/>
            <a:r>
              <a:rPr lang="en-GB" sz="3600" dirty="0">
                <a:solidFill>
                  <a:schemeClr val="tx1"/>
                </a:solidFill>
              </a:rPr>
              <a:t>References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709448"/>
            <a:ext cx="12191999" cy="614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97095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ustom 1">
      <a:majorFont>
        <a:latin typeface="Times New Roman"/>
        <a:ea typeface=""/>
        <a:cs typeface=""/>
      </a:majorFont>
      <a:minorFont>
        <a:latin typeface="Times New Roman"/>
        <a:ea typeface=""/>
        <a:cs typeface=""/>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701</TotalTime>
  <Words>2745</Words>
  <Application>Microsoft Macintosh PowerPoint</Application>
  <PresentationFormat>Widescreen</PresentationFormat>
  <Paragraphs>142</Paragraphs>
  <Slides>13</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Times New Roman</vt:lpstr>
      <vt:lpstr>Wingdings 2</vt:lpstr>
      <vt:lpstr>Flow</vt:lpstr>
      <vt:lpstr>BMIH4006 Operating Hotel Facilities  AS3</vt:lpstr>
      <vt:lpstr>Contents </vt:lpstr>
      <vt:lpstr>A plan for the housekeeping team</vt:lpstr>
      <vt:lpstr>SOPs for Housekeeping and cleaning standards </vt:lpstr>
      <vt:lpstr>Hazard Identification and Reporting </vt:lpstr>
      <vt:lpstr>Importance of ventilation before cleaning</vt:lpstr>
      <vt:lpstr>Selection of eco-friendly cleaning products</vt:lpstr>
      <vt:lpstr>Chemical safety: avoiding mixing</vt:lpstr>
      <vt:lpstr>Proper lifting techniques</vt:lpstr>
      <vt:lpstr>Storing cleaning supplies safely</vt:lpstr>
      <vt:lpstr>Prompt hazard reporting procedures </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Presentaion</dc:title>
  <dc:creator>ym</dc:creator>
  <cp:lastModifiedBy>Diana Grecu</cp:lastModifiedBy>
  <cp:revision>101</cp:revision>
  <dcterms:created xsi:type="dcterms:W3CDTF">2023-09-22T15:48:34Z</dcterms:created>
  <dcterms:modified xsi:type="dcterms:W3CDTF">2024-02-21T19:16:32Z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449071</vt:lpwstr>
  </property>
  <property fmtid="{D5CDD505-2E9C-101B-9397-08002B2CF9AE}" pid="3" name="NXPowerLiteSettings">
    <vt:lpwstr>E700052003A000</vt:lpwstr>
  </property>
  <property fmtid="{D5CDD505-2E9C-101B-9397-08002B2CF9AE}" pid="4" name="NXPowerLiteVersion">
    <vt:lpwstr>D9.1.2</vt:lpwstr>
  </property>
</Properties>
</file>