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61" r:id="rId5"/>
    <p:sldId id="262" r:id="rId6"/>
    <p:sldId id="259" r:id="rId7"/>
    <p:sldId id="263"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3" d="100"/>
          <a:sy n="83" d="100"/>
        </p:scale>
        <p:origin x="-1648"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viewProps" Target="viewProps.xml"/><Relationship Id="rId12" Type="http://schemas.openxmlformats.org/officeDocument/2006/relationships/theme" Target="theme/theme1.xml"/><Relationship Id="rId13"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printerSettings" Target="printerSettings/printerSettings1.bin"/><Relationship Id="rId1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6.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8.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6.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Overlay-TitleSlide.png"/>
          <p:cNvPicPr>
            <a:picLocks noChangeAspect="1"/>
          </p:cNvPicPr>
          <p:nvPr/>
        </p:nvPicPr>
        <p:blipFill>
          <a:blip r:embed="rId2"/>
          <a:stretch>
            <a:fillRect/>
          </a:stretch>
        </p:blipFill>
        <p:spPr>
          <a:xfrm>
            <a:off x="158367" y="187452"/>
            <a:ext cx="8827266" cy="6483096"/>
          </a:xfrm>
          <a:prstGeom prst="rect">
            <a:avLst/>
          </a:prstGeom>
        </p:spPr>
      </p:pic>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
        <p:nvSpPr>
          <p:cNvPr id="2" name="Title 1"/>
          <p:cNvSpPr>
            <a:spLocks noGrp="1"/>
          </p:cNvSpPr>
          <p:nvPr>
            <p:ph type="ctrTitle"/>
          </p:nvPr>
        </p:nvSpPr>
        <p:spPr>
          <a:xfrm>
            <a:off x="1600200" y="2492375"/>
            <a:ext cx="6762749" cy="1470025"/>
          </a:xfrm>
        </p:spPr>
        <p:txBody>
          <a:bodyPr/>
          <a:lstStyle>
            <a:lvl1pPr algn="r">
              <a:defRPr sz="4400"/>
            </a:lvl1pPr>
          </a:lstStyle>
          <a:p>
            <a:r>
              <a:rPr lang="en-GB" smtClean="0"/>
              <a:t>Click to edit Master title style</a:t>
            </a:r>
            <a:endParaRPr/>
          </a:p>
        </p:txBody>
      </p:sp>
      <p:sp>
        <p:nvSpPr>
          <p:cNvPr id="3" name="Subtitle 2"/>
          <p:cNvSpPr>
            <a:spLocks noGrp="1"/>
          </p:cNvSpPr>
          <p:nvPr>
            <p:ph type="subTitle" idx="1"/>
          </p:nvPr>
        </p:nvSpPr>
        <p:spPr>
          <a:xfrm>
            <a:off x="1600201" y="3966882"/>
            <a:ext cx="6762749" cy="1752600"/>
          </a:xfrm>
        </p:spPr>
        <p:txBody>
          <a:bodyPr>
            <a:normAutofit/>
          </a:bodyPr>
          <a:lstStyle>
            <a:lvl1pPr marL="0" indent="0" algn="r">
              <a:spcBef>
                <a:spcPts val="60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D140825E-4A15-4D39-8176-1F07E904CB30}" type="datetimeFigureOut">
              <a:rPr lang="en-US" smtClean="0"/>
              <a:t>22/04/23</a:t>
            </a:fld>
            <a:endParaRPr lang="en-US"/>
          </a:p>
        </p:txBody>
      </p:sp>
      <p:sp>
        <p:nvSpPr>
          <p:cNvPr id="5" name="Footer Placeholder 4"/>
          <p:cNvSpPr>
            <a:spLocks noGrp="1"/>
          </p:cNvSpPr>
          <p:nvPr>
            <p:ph type="ftr" sz="quarter" idx="11"/>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D140825E-4A15-4D39-8176-1F07E904CB30}" type="datetimeFigureOut">
              <a:rPr lang="en-US" smtClean="0"/>
              <a:t>22/04/23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Overlay-SectionHeader.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3" y="2591360"/>
            <a:ext cx="7583487" cy="1362075"/>
          </a:xfrm>
        </p:spPr>
        <p:txBody>
          <a:bodyPr anchor="b" anchorCtr="0">
            <a:noAutofit/>
          </a:bodyPr>
          <a:lstStyle>
            <a:lvl1pPr algn="l">
              <a:defRPr sz="4400" b="1" cap="none" baseline="0">
                <a:solidFill>
                  <a:schemeClr val="bg1"/>
                </a:solidFill>
              </a:defRPr>
            </a:lvl1pPr>
          </a:lstStyle>
          <a:p>
            <a:r>
              <a:rPr lang="en-GB" smtClean="0"/>
              <a:t>Click to edit Master title style</a:t>
            </a:r>
            <a:endParaRPr/>
          </a:p>
        </p:txBody>
      </p:sp>
      <p:sp>
        <p:nvSpPr>
          <p:cNvPr id="3" name="Text Placeholder 2"/>
          <p:cNvSpPr>
            <a:spLocks noGrp="1"/>
          </p:cNvSpPr>
          <p:nvPr>
            <p:ph type="body" idx="1"/>
          </p:nvPr>
        </p:nvSpPr>
        <p:spPr>
          <a:xfrm>
            <a:off x="779463" y="3950354"/>
            <a:ext cx="7583487" cy="1500187"/>
          </a:xfrm>
        </p:spPr>
        <p:txBody>
          <a:bodyPr anchor="t" anchorCtr="0"/>
          <a:lstStyle>
            <a:lvl1pPr marL="0" indent="0" algn="l">
              <a:spcBef>
                <a:spcPts val="600"/>
              </a:spcBef>
              <a:buNone/>
              <a:defRPr sz="20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D140825E-4A15-4D39-8176-1F07E904CB30}" type="datetimeFigureOut">
              <a:rPr lang="en-US" smtClean="0"/>
              <a:t>22/04/23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688541"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D140825E-4A15-4D39-8176-1F07E904CB30}" type="datetimeFigureOut">
              <a:rPr lang="en-US" smtClean="0"/>
              <a:t>22/04/23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4" name="Picture 13"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a:xfrm>
            <a:off x="779463" y="381000"/>
            <a:ext cx="7583487" cy="1044388"/>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779463"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79463"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05350"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05350"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D140825E-4A15-4D39-8176-1F07E904CB30}" type="datetimeFigureOut">
              <a:rPr lang="en-US" smtClean="0"/>
              <a:t>22/04/23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3E4AAA4-6363-4581-962D-1ACCC2D600C5}" type="slidenum">
              <a:rPr lang="en-US" smtClean="0"/>
              <a:t>‹#›</a:t>
            </a:fld>
            <a:endParaRPr lang="en-US"/>
          </a:p>
        </p:txBody>
      </p:sp>
      <p:cxnSp>
        <p:nvCxnSpPr>
          <p:cNvPr id="12" name="Straight Connector 11"/>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79462" y="1828801"/>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D140825E-4A15-4D39-8176-1F07E904CB30}" type="datetimeFigureOut">
              <a:rPr lang="en-US" smtClean="0"/>
              <a:t>22/04/23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
        <p:nvSpPr>
          <p:cNvPr id="10" name="Content Placeholder 2"/>
          <p:cNvSpPr>
            <a:spLocks noGrp="1"/>
          </p:cNvSpPr>
          <p:nvPr>
            <p:ph sz="half" idx="13"/>
          </p:nvPr>
        </p:nvSpPr>
        <p:spPr>
          <a:xfrm>
            <a:off x="779462" y="3991816"/>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D140825E-4A15-4D39-8176-1F07E904CB30}" type="datetimeFigureOut">
              <a:rPr lang="en-US" smtClean="0"/>
              <a:t>22/04/23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
        <p:nvSpPr>
          <p:cNvPr id="10"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1" name="Content Placeholder 2"/>
          <p:cNvSpPr>
            <a:spLocks noGrp="1"/>
          </p:cNvSpPr>
          <p:nvPr>
            <p:ph sz="half" idx="14"/>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5" name="Date Placeholder 4"/>
          <p:cNvSpPr>
            <a:spLocks noGrp="1"/>
          </p:cNvSpPr>
          <p:nvPr>
            <p:ph type="dt" sz="half" idx="10"/>
          </p:nvPr>
        </p:nvSpPr>
        <p:spPr/>
        <p:txBody>
          <a:bodyPr/>
          <a:lstStyle/>
          <a:p>
            <a:fld id="{D140825E-4A15-4D39-8176-1F07E904CB30}" type="datetimeFigureOut">
              <a:rPr lang="en-US" smtClean="0"/>
              <a:t>22/04/23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
        <p:nvSpPr>
          <p:cNvPr id="12" name="Content Placeholder 2"/>
          <p:cNvSpPr>
            <a:spLocks noGrp="1"/>
          </p:cNvSpPr>
          <p:nvPr>
            <p:ph sz="half" idx="14"/>
          </p:nvPr>
        </p:nvSpPr>
        <p:spPr>
          <a:xfrm>
            <a:off x="77946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3" name="Content Placeholder 2"/>
          <p:cNvSpPr>
            <a:spLocks noGrp="1"/>
          </p:cNvSpPr>
          <p:nvPr>
            <p:ph sz="half" idx="15"/>
          </p:nvPr>
        </p:nvSpPr>
        <p:spPr>
          <a:xfrm>
            <a:off x="77946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4"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5"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D140825E-4A15-4D39-8176-1F07E904CB30}" type="datetimeFigureOut">
              <a:rPr lang="en-US" smtClean="0"/>
              <a:t>22/04/23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Date Placeholder 1"/>
          <p:cNvSpPr>
            <a:spLocks noGrp="1"/>
          </p:cNvSpPr>
          <p:nvPr>
            <p:ph type="dt" sz="half" idx="10"/>
          </p:nvPr>
        </p:nvSpPr>
        <p:spPr/>
        <p:txBody>
          <a:bodyPr/>
          <a:lstStyle/>
          <a:p>
            <a:fld id="{D140825E-4A15-4D39-8176-1F07E904CB30}" type="datetimeFigureOut">
              <a:rPr lang="en-US" smtClean="0"/>
              <a:t>22/04/23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Overlay-ContentCaption.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4" y="590550"/>
            <a:ext cx="365760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693023" y="739588"/>
            <a:ext cx="3657600" cy="530878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779464" y="1816100"/>
            <a:ext cx="3657600" cy="38227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140825E-4A15-4D39-8176-1F07E904CB30}" type="datetimeFigureOut">
              <a:rPr lang="en-US" smtClean="0"/>
              <a:t>22/04/23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Overlay-PictureCaption.png"/>
          <p:cNvPicPr>
            <a:picLocks noChangeAspect="1"/>
          </p:cNvPicPr>
          <p:nvPr/>
        </p:nvPicPr>
        <p:blipFill>
          <a:blip r:embed="rId2"/>
          <a:stretch>
            <a:fillRect/>
          </a:stretch>
        </p:blipFill>
        <p:spPr>
          <a:xfrm>
            <a:off x="448977" y="187452"/>
            <a:ext cx="8536656" cy="6483096"/>
          </a:xfrm>
          <a:prstGeom prst="rect">
            <a:avLst/>
          </a:prstGeom>
        </p:spPr>
      </p:pic>
      <p:sp>
        <p:nvSpPr>
          <p:cNvPr id="2" name="Title 1"/>
          <p:cNvSpPr>
            <a:spLocks noGrp="1"/>
          </p:cNvSpPr>
          <p:nvPr>
            <p:ph type="title"/>
          </p:nvPr>
        </p:nvSpPr>
        <p:spPr>
          <a:xfrm>
            <a:off x="3886200" y="533400"/>
            <a:ext cx="4476750" cy="1252538"/>
          </a:xfrm>
        </p:spPr>
        <p:txBody>
          <a:bodyPr anchor="b"/>
          <a:lstStyle>
            <a:lvl1pPr algn="l">
              <a:defRPr sz="3600" b="0"/>
            </a:lvl1pPr>
          </a:lstStyle>
          <a:p>
            <a:r>
              <a:rPr lang="en-GB" smtClean="0"/>
              <a:t>Click to edit Master title style</a:t>
            </a:r>
            <a:endParaRPr/>
          </a:p>
        </p:txBody>
      </p:sp>
      <p:sp>
        <p:nvSpPr>
          <p:cNvPr id="4" name="Text Placeholder 3"/>
          <p:cNvSpPr>
            <a:spLocks noGrp="1"/>
          </p:cNvSpPr>
          <p:nvPr>
            <p:ph type="body" sz="half" idx="2"/>
          </p:nvPr>
        </p:nvSpPr>
        <p:spPr>
          <a:xfrm>
            <a:off x="3886124" y="1828800"/>
            <a:ext cx="4474539"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86124" y="6288741"/>
            <a:ext cx="1887537" cy="365125"/>
          </a:xfrm>
        </p:spPr>
        <p:txBody>
          <a:bodyPr/>
          <a:lstStyle/>
          <a:p>
            <a:fld id="{D140825E-4A15-4D39-8176-1F07E904CB30}" type="datetimeFigureOut">
              <a:rPr lang="en-US" smtClean="0"/>
              <a:t>22/04/23</a:t>
            </a:fld>
            <a:endParaRPr lang="en-US"/>
          </a:p>
        </p:txBody>
      </p:sp>
      <p:sp>
        <p:nvSpPr>
          <p:cNvPr id="6" name="Footer Placeholder 5"/>
          <p:cNvSpPr>
            <a:spLocks noGrp="1"/>
          </p:cNvSpPr>
          <p:nvPr>
            <p:ph type="ftr" sz="quarter" idx="11"/>
          </p:nvPr>
        </p:nvSpPr>
        <p:spPr>
          <a:xfrm>
            <a:off x="5867399" y="6288741"/>
            <a:ext cx="2675965" cy="365125"/>
          </a:xfrm>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
        <p:nvSpPr>
          <p:cNvPr id="3" name="Picture Placeholder 2"/>
          <p:cNvSpPr>
            <a:spLocks noGrp="1"/>
          </p:cNvSpPr>
          <p:nvPr>
            <p:ph type="pic" idx="1"/>
          </p:nvPr>
        </p:nvSpPr>
        <p:spPr>
          <a:xfrm flipH="1">
            <a:off x="188253" y="179292"/>
            <a:ext cx="3281087" cy="6483096"/>
          </a:xfrm>
          <a:prstGeom prst="round1Rect">
            <a:avLst>
              <a:gd name="adj" fmla="val 17325"/>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4710953" y="533400"/>
            <a:ext cx="3657600" cy="1252538"/>
          </a:xfrm>
        </p:spPr>
        <p:txBody>
          <a:bodyPr anchor="b"/>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flipH="1">
            <a:off x="596153" y="1600199"/>
            <a:ext cx="3657600" cy="3657601"/>
          </a:xfrm>
          <a:prstGeom prst="ellipse">
            <a:avLst/>
          </a:prstGeom>
          <a:blipFill dpi="0" rotWithShape="0">
            <a:blip r:embed="rId3" cstate="print"/>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4710412" y="1828800"/>
            <a:ext cx="3657600"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D140825E-4A15-4D39-8176-1F07E904CB30}" type="datetimeFigureOut">
              <a:rPr lang="en-US" smtClean="0"/>
              <a:t>22/04/23</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808038" y="3778624"/>
            <a:ext cx="7560515" cy="1102658"/>
          </a:xfrm>
        </p:spPr>
        <p:txBody>
          <a:bodyPr anchor="b"/>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flipH="1">
            <a:off x="871584" y="762000"/>
            <a:ext cx="7427726" cy="2989730"/>
          </a:xfrm>
          <a:prstGeom prst="roundRect">
            <a:avLst>
              <a:gd name="adj" fmla="val 7476"/>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808034" y="4827493"/>
            <a:ext cx="7559977" cy="1220881"/>
          </a:xfrm>
        </p:spPr>
        <p:txBody>
          <a:bodyPr>
            <a:normAutofit/>
          </a:bodyPr>
          <a:lstStyle>
            <a:lvl1pPr marL="0" indent="0">
              <a:spcBef>
                <a:spcPts val="3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D140825E-4A15-4D39-8176-1F07E904CB30}" type="datetimeFigureOut">
              <a:rPr lang="en-US" smtClean="0"/>
              <a:t>22/04/23</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D140825E-4A15-4D39-8176-1F07E904CB30}" type="datetimeFigureOut">
              <a:rPr lang="en-US" smtClean="0"/>
              <a:t>22/04/23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Vertical Title 1"/>
          <p:cNvSpPr>
            <a:spLocks noGrp="1"/>
          </p:cNvSpPr>
          <p:nvPr>
            <p:ph type="title" orient="vert"/>
          </p:nvPr>
        </p:nvSpPr>
        <p:spPr>
          <a:xfrm>
            <a:off x="7328646" y="779463"/>
            <a:ext cx="1358153" cy="5268912"/>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779462" y="779464"/>
            <a:ext cx="6170613" cy="5268911"/>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D140825E-4A15-4D39-8176-1F07E904CB30}" type="datetimeFigureOut">
              <a:rPr lang="en-US" smtClean="0"/>
              <a:t>22/04/23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ound Diagonal Corner Rectangle 7"/>
          <p:cNvSpPr/>
          <p:nvPr/>
        </p:nvSpPr>
        <p:spPr>
          <a:xfrm>
            <a:off x="189707" y="189707"/>
            <a:ext cx="8764587" cy="6478587"/>
          </a:xfrm>
          <a:prstGeom prst="round2DiagRect">
            <a:avLst>
              <a:gd name="adj1" fmla="val 9416"/>
              <a:gd name="adj2" fmla="val 0"/>
            </a:avLst>
          </a:prstGeom>
          <a:gradFill>
            <a:gsLst>
              <a:gs pos="1700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779463" y="381000"/>
            <a:ext cx="7583487" cy="1044388"/>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779463" y="1828800"/>
            <a:ext cx="7583487" cy="420893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381000" y="6288741"/>
            <a:ext cx="1887537" cy="365125"/>
          </a:xfrm>
          <a:prstGeom prst="rect">
            <a:avLst/>
          </a:prstGeom>
        </p:spPr>
        <p:txBody>
          <a:bodyPr vert="horz" lIns="91440" tIns="45720" rIns="91440" bIns="45720" rtlCol="0" anchor="ctr"/>
          <a:lstStyle>
            <a:lvl1pPr algn="l">
              <a:defRPr sz="1200">
                <a:solidFill>
                  <a:schemeClr val="bg2"/>
                </a:solidFill>
              </a:defRPr>
            </a:lvl1pPr>
          </a:lstStyle>
          <a:p>
            <a:fld id="{D140825E-4A15-4D39-8176-1F07E904CB30}" type="datetimeFigureOut">
              <a:rPr lang="en-US" smtClean="0"/>
              <a:t>22/04/23</a:t>
            </a:fld>
            <a:endParaRPr lang="en-US"/>
          </a:p>
        </p:txBody>
      </p:sp>
      <p:sp>
        <p:nvSpPr>
          <p:cNvPr id="5" name="Footer Placeholder 4"/>
          <p:cNvSpPr>
            <a:spLocks noGrp="1"/>
          </p:cNvSpPr>
          <p:nvPr>
            <p:ph type="ftr" sz="quarter" idx="3"/>
          </p:nvPr>
        </p:nvSpPr>
        <p:spPr>
          <a:xfrm>
            <a:off x="3304615" y="6288741"/>
            <a:ext cx="5238750" cy="365125"/>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6" name="Slide Number Placeholder 5"/>
          <p:cNvSpPr>
            <a:spLocks noGrp="1"/>
          </p:cNvSpPr>
          <p:nvPr>
            <p:ph type="sldNum" sz="quarter" idx="4"/>
          </p:nvPr>
        </p:nvSpPr>
        <p:spPr>
          <a:xfrm>
            <a:off x="8404411" y="219635"/>
            <a:ext cx="493059" cy="365125"/>
          </a:xfrm>
          <a:prstGeom prst="rect">
            <a:avLst/>
          </a:prstGeom>
        </p:spPr>
        <p:txBody>
          <a:bodyPr vert="horz" lIns="91440" tIns="45720" rIns="91440" bIns="45720" rtlCol="0" anchor="ctr"/>
          <a:lstStyle>
            <a:lvl1pPr algn="r">
              <a:defRPr sz="1200">
                <a:solidFill>
                  <a:schemeClr val="tx2"/>
                </a:solidFill>
              </a:defRPr>
            </a:lvl1pPr>
          </a:lstStyle>
          <a:p>
            <a:fld id="{93E4AAA4-6363-4581-962D-1ACCC2D600C5}"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914400" rtl="0" eaLnBrk="1" latinLnBrk="0" hangingPunct="1">
        <a:spcBef>
          <a:spcPct val="0"/>
        </a:spcBef>
        <a:buNone/>
        <a:defRPr sz="3800" kern="1200">
          <a:solidFill>
            <a:schemeClr val="bg1"/>
          </a:solidFill>
          <a:latin typeface="+mj-lt"/>
          <a:ea typeface="+mj-ea"/>
          <a:cs typeface="+mj-cs"/>
        </a:defRPr>
      </a:lvl1pPr>
    </p:titleStyle>
    <p:body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Monitoring the level of a tank in an oil field industry using Float Sensor</a:t>
            </a:r>
            <a:endParaRPr lang="en-US" dirty="0"/>
          </a:p>
        </p:txBody>
      </p:sp>
      <p:sp>
        <p:nvSpPr>
          <p:cNvPr id="4" name="TextBox 3"/>
          <p:cNvSpPr txBox="1"/>
          <p:nvPr/>
        </p:nvSpPr>
        <p:spPr>
          <a:xfrm>
            <a:off x="591426" y="276423"/>
            <a:ext cx="3271753" cy="923330"/>
          </a:xfrm>
          <a:prstGeom prst="rect">
            <a:avLst/>
          </a:prstGeom>
          <a:noFill/>
        </p:spPr>
        <p:txBody>
          <a:bodyPr wrap="square" rtlCol="0">
            <a:spAutoFit/>
          </a:bodyPr>
          <a:lstStyle/>
          <a:p>
            <a:r>
              <a:rPr lang="en-US" dirty="0"/>
              <a:t>Name: </a:t>
            </a:r>
            <a:r>
              <a:rPr lang="en-US" dirty="0" err="1"/>
              <a:t>Steffan</a:t>
            </a:r>
            <a:r>
              <a:rPr lang="en-US" dirty="0"/>
              <a:t> Rutherford</a:t>
            </a:r>
            <a:br>
              <a:rPr lang="en-US" dirty="0"/>
            </a:br>
            <a:r>
              <a:rPr lang="en-US" dirty="0"/>
              <a:t>Student ID Number: </a:t>
            </a:r>
            <a:r>
              <a:rPr lang="en-US" dirty="0" smtClean="0"/>
              <a:t>2209222</a:t>
            </a:r>
            <a:br>
              <a:rPr lang="en-US" dirty="0" smtClean="0"/>
            </a:br>
            <a:r>
              <a:rPr lang="en-US" dirty="0" smtClean="0"/>
              <a:t>Integrating Project</a:t>
            </a:r>
            <a:endParaRPr lang="en-US" dirty="0"/>
          </a:p>
        </p:txBody>
      </p:sp>
      <p:sp>
        <p:nvSpPr>
          <p:cNvPr id="5" name="TextBox 4"/>
          <p:cNvSpPr txBox="1"/>
          <p:nvPr/>
        </p:nvSpPr>
        <p:spPr>
          <a:xfrm>
            <a:off x="347820" y="5110032"/>
            <a:ext cx="7817690" cy="646331"/>
          </a:xfrm>
          <a:prstGeom prst="rect">
            <a:avLst/>
          </a:prstGeom>
          <a:noFill/>
        </p:spPr>
        <p:txBody>
          <a:bodyPr wrap="none" rtlCol="0">
            <a:spAutoFit/>
          </a:bodyPr>
          <a:lstStyle/>
          <a:p>
            <a:r>
              <a:rPr lang="en-US" dirty="0" smtClean="0"/>
              <a:t>This project is submitted in partial </a:t>
            </a:r>
            <a:r>
              <a:rPr lang="en-US" dirty="0" err="1" smtClean="0"/>
              <a:t>fulfilment</a:t>
            </a:r>
            <a:r>
              <a:rPr lang="en-US" dirty="0" smtClean="0"/>
              <a:t> of the requirements for the </a:t>
            </a:r>
            <a:br>
              <a:rPr lang="en-US" dirty="0" smtClean="0"/>
            </a:br>
            <a:r>
              <a:rPr lang="en-US" dirty="0" smtClean="0"/>
              <a:t>Certificate of Higher Education: Digital Electronics</a:t>
            </a:r>
            <a:endParaRPr lang="en-US" dirty="0"/>
          </a:p>
        </p:txBody>
      </p:sp>
    </p:spTree>
    <p:extLst>
      <p:ext uri="{BB962C8B-B14F-4D97-AF65-F5344CB8AC3E}">
        <p14:creationId xmlns:p14="http://schemas.microsoft.com/office/powerpoint/2010/main" val="1241940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Objective</a:t>
            </a:r>
            <a:endParaRPr lang="en-US" dirty="0"/>
          </a:p>
        </p:txBody>
      </p:sp>
      <p:sp>
        <p:nvSpPr>
          <p:cNvPr id="3" name="Content Placeholder 2"/>
          <p:cNvSpPr>
            <a:spLocks noGrp="1"/>
          </p:cNvSpPr>
          <p:nvPr>
            <p:ph idx="1"/>
          </p:nvPr>
        </p:nvSpPr>
        <p:spPr/>
        <p:txBody>
          <a:bodyPr>
            <a:normAutofit/>
          </a:bodyPr>
          <a:lstStyle/>
          <a:p>
            <a:r>
              <a:rPr lang="en-US" dirty="0" smtClean="0"/>
              <a:t>The level of a tank in an oil field industry must be monitored closely to ensure all requirements are met and everything is safe minimizing potential problems.</a:t>
            </a:r>
            <a:br>
              <a:rPr lang="en-US" dirty="0" smtClean="0"/>
            </a:br>
            <a:r>
              <a:rPr lang="en-US" dirty="0" smtClean="0"/>
              <a:t/>
            </a:r>
            <a:br>
              <a:rPr lang="en-US" dirty="0" smtClean="0"/>
            </a:br>
            <a:r>
              <a:rPr lang="en-US" dirty="0" smtClean="0"/>
              <a:t>This is crucial because if the oil were to leak from the tank, it could potentially end up contaminating drinking and other environmental </a:t>
            </a:r>
            <a:r>
              <a:rPr lang="en-US" dirty="0"/>
              <a:t>disasters.</a:t>
            </a:r>
            <a:br>
              <a:rPr lang="en-US" dirty="0"/>
            </a:br>
            <a:r>
              <a:rPr lang="en-US" dirty="0"/>
              <a:t/>
            </a:r>
            <a:br>
              <a:rPr lang="en-US" dirty="0"/>
            </a:br>
            <a:r>
              <a:rPr lang="en-US" dirty="0" smtClean="0"/>
              <a:t>Therefore, the </a:t>
            </a:r>
            <a:r>
              <a:rPr lang="en-US" dirty="0"/>
              <a:t>main objective is to prevent problems from </a:t>
            </a:r>
            <a:r>
              <a:rPr lang="en-US" dirty="0" err="1"/>
              <a:t>occuring</a:t>
            </a:r>
            <a:r>
              <a:rPr lang="en-US" dirty="0"/>
              <a:t>, and to do this risk assessments are </a:t>
            </a:r>
            <a:r>
              <a:rPr lang="en-US" dirty="0" smtClean="0"/>
              <a:t>implemented.</a:t>
            </a:r>
            <a:endParaRPr lang="en-US" dirty="0"/>
          </a:p>
        </p:txBody>
      </p:sp>
    </p:spTree>
    <p:extLst>
      <p:ext uri="{BB962C8B-B14F-4D97-AF65-F5344CB8AC3E}">
        <p14:creationId xmlns:p14="http://schemas.microsoft.com/office/powerpoint/2010/main" val="276046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About Float Sensors</a:t>
            </a:r>
            <a:endParaRPr lang="en-US" dirty="0"/>
          </a:p>
        </p:txBody>
      </p:sp>
      <p:sp>
        <p:nvSpPr>
          <p:cNvPr id="3" name="Content Placeholder 2"/>
          <p:cNvSpPr>
            <a:spLocks noGrp="1"/>
          </p:cNvSpPr>
          <p:nvPr>
            <p:ph idx="1"/>
          </p:nvPr>
        </p:nvSpPr>
        <p:spPr/>
        <p:txBody>
          <a:bodyPr/>
          <a:lstStyle/>
          <a:p>
            <a:pPr marL="0" indent="0">
              <a:buNone/>
            </a:pPr>
            <a:r>
              <a:rPr lang="en-US" dirty="0" smtClean="0"/>
              <a:t>Float sensors are commonly used in the </a:t>
            </a:r>
            <a:r>
              <a:rPr lang="en-US" dirty="0" smtClean="0"/>
              <a:t>oil </a:t>
            </a:r>
            <a:r>
              <a:rPr lang="en-US" dirty="0" smtClean="0"/>
              <a:t>and gas industry to monitor the level of fluid in tanks. These sensors consist of a float that moves up and down with the liquid level and a switch that is triggered when the float reaches a certain point. The float and switch are connected to a controller that can provide real-time data on the tank level.</a:t>
            </a:r>
            <a:endParaRPr lang="en-US" dirty="0"/>
          </a:p>
        </p:txBody>
      </p:sp>
      <p:pic>
        <p:nvPicPr>
          <p:cNvPr id="4" name="Picture 3" descr="Screen Shot 2023-04-22 at 13.56.18.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28010" y="4375657"/>
            <a:ext cx="2444207" cy="1908749"/>
          </a:xfrm>
          <a:prstGeom prst="rect">
            <a:avLst/>
          </a:prstGeom>
        </p:spPr>
      </p:pic>
    </p:spTree>
    <p:extLst>
      <p:ext uri="{BB962C8B-B14F-4D97-AF65-F5344CB8AC3E}">
        <p14:creationId xmlns:p14="http://schemas.microsoft.com/office/powerpoint/2010/main" val="303564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to use Float Sensors</a:t>
            </a:r>
            <a:endParaRPr lang="en-US" dirty="0"/>
          </a:p>
        </p:txBody>
      </p:sp>
      <p:sp>
        <p:nvSpPr>
          <p:cNvPr id="3" name="Content Placeholder 2"/>
          <p:cNvSpPr>
            <a:spLocks noGrp="1"/>
          </p:cNvSpPr>
          <p:nvPr>
            <p:ph idx="1"/>
          </p:nvPr>
        </p:nvSpPr>
        <p:spPr/>
        <p:txBody>
          <a:bodyPr>
            <a:normAutofit lnSpcReduction="10000"/>
          </a:bodyPr>
          <a:lstStyle/>
          <a:p>
            <a:r>
              <a:rPr lang="en-US" dirty="0" smtClean="0"/>
              <a:t>To monitor the level of a tank in an oil field industry using a float sensor, the following steps can be taken:</a:t>
            </a:r>
            <a:br>
              <a:rPr lang="en-US" dirty="0" smtClean="0"/>
            </a:br>
            <a:r>
              <a:rPr lang="en-US" dirty="0" smtClean="0"/>
              <a:t/>
            </a:r>
            <a:br>
              <a:rPr lang="en-US" dirty="0" smtClean="0"/>
            </a:br>
            <a:r>
              <a:rPr lang="en-US" dirty="0" smtClean="0"/>
              <a:t>1. Install the float sensor: The float sensor should be installed in the tank at a specific depth to accurately measure the fluid level. The sensor should be connected to a controller that will receive the data and display it on a screen.</a:t>
            </a:r>
            <a:br>
              <a:rPr lang="en-US" dirty="0" smtClean="0"/>
            </a:br>
            <a:r>
              <a:rPr lang="en-US" dirty="0" smtClean="0"/>
              <a:t/>
            </a:r>
            <a:br>
              <a:rPr lang="en-US" dirty="0" smtClean="0"/>
            </a:br>
            <a:r>
              <a:rPr lang="en-US" dirty="0" smtClean="0"/>
              <a:t>2. Calibrate the sensor: Calibrating the sensor involves setting the level at which the switch will be triggered. This can be done either by adjusting the position of the float or by programming the controller.</a:t>
            </a:r>
            <a:endParaRPr lang="en-US" dirty="0"/>
          </a:p>
        </p:txBody>
      </p:sp>
    </p:spTree>
    <p:extLst>
      <p:ext uri="{BB962C8B-B14F-4D97-AF65-F5344CB8AC3E}">
        <p14:creationId xmlns:p14="http://schemas.microsoft.com/office/powerpoint/2010/main" val="1211692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9463" y="1083291"/>
            <a:ext cx="7583487" cy="4208930"/>
          </a:xfrm>
        </p:spPr>
        <p:txBody>
          <a:bodyPr/>
          <a:lstStyle/>
          <a:p>
            <a:r>
              <a:rPr lang="en-US" dirty="0" smtClean="0"/>
              <a:t>3. Monitor the tank level: Once the sensor is installed and calibrated, it will continuously monitor the level of fluid in the tank. This data can be used to alert operators when the tank is nearly full or nearly empty, allowing them to take action before any problems occur.</a:t>
            </a:r>
            <a:br>
              <a:rPr lang="en-US" dirty="0" smtClean="0"/>
            </a:br>
            <a:r>
              <a:rPr lang="en-US" dirty="0" smtClean="0"/>
              <a:t/>
            </a:r>
            <a:br>
              <a:rPr lang="en-US" dirty="0" smtClean="0"/>
            </a:br>
            <a:r>
              <a:rPr lang="en-US" dirty="0" smtClean="0"/>
              <a:t>4. Analyze the data: Data collected from the float sensor can be used to identify trends in fluid level over time. This can help operators plan for future tank maintenance, such as scheduling a fill-up or scheduling routine maintenance.</a:t>
            </a:r>
            <a:endParaRPr lang="en-US" dirty="0"/>
          </a:p>
        </p:txBody>
      </p:sp>
    </p:spTree>
    <p:extLst>
      <p:ext uri="{BB962C8B-B14F-4D97-AF65-F5344CB8AC3E}">
        <p14:creationId xmlns:p14="http://schemas.microsoft.com/office/powerpoint/2010/main" val="1378788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Solutions</a:t>
            </a:r>
            <a:endParaRPr lang="en-US" dirty="0"/>
          </a:p>
        </p:txBody>
      </p:sp>
      <p:sp>
        <p:nvSpPr>
          <p:cNvPr id="3" name="Content Placeholder 2"/>
          <p:cNvSpPr>
            <a:spLocks noGrp="1"/>
          </p:cNvSpPr>
          <p:nvPr>
            <p:ph idx="1"/>
          </p:nvPr>
        </p:nvSpPr>
        <p:spPr/>
        <p:txBody>
          <a:bodyPr>
            <a:normAutofit fontScale="92500" lnSpcReduction="20000"/>
          </a:bodyPr>
          <a:lstStyle/>
          <a:p>
            <a:pPr marL="0" indent="0">
              <a:buNone/>
            </a:pPr>
            <a:r>
              <a:rPr lang="en-US" dirty="0"/>
              <a:t>PPE provided to all employees working near identified risks.</a:t>
            </a:r>
            <a:br>
              <a:rPr lang="en-US" dirty="0"/>
            </a:br>
            <a:r>
              <a:rPr lang="en-US" dirty="0"/>
              <a:t/>
            </a:r>
            <a:br>
              <a:rPr lang="en-US" dirty="0"/>
            </a:br>
            <a:r>
              <a:rPr lang="en-US" dirty="0"/>
              <a:t>Any defects or </a:t>
            </a:r>
            <a:r>
              <a:rPr lang="en-US" dirty="0" smtClean="0"/>
              <a:t>damaged equipment </a:t>
            </a:r>
            <a:r>
              <a:rPr lang="en-US" dirty="0"/>
              <a:t>reported so that action can be taken. This can prevent a minor issue becoming </a:t>
            </a:r>
            <a:r>
              <a:rPr lang="en-US" dirty="0" smtClean="0"/>
              <a:t>major</a:t>
            </a:r>
            <a:r>
              <a:rPr lang="en-US" dirty="0"/>
              <a:t> </a:t>
            </a:r>
            <a:r>
              <a:rPr lang="en-US" dirty="0" smtClean="0"/>
              <a:t>and reduce </a:t>
            </a:r>
            <a:r>
              <a:rPr lang="en-US" dirty="0"/>
              <a:t>the probability of </a:t>
            </a:r>
            <a:r>
              <a:rPr lang="en-US" dirty="0" smtClean="0"/>
              <a:t>a problem.</a:t>
            </a:r>
            <a:br>
              <a:rPr lang="en-US" dirty="0" smtClean="0"/>
            </a:br>
            <a:r>
              <a:rPr lang="en-US" dirty="0" smtClean="0"/>
              <a:t/>
            </a:r>
            <a:br>
              <a:rPr lang="en-US" dirty="0" smtClean="0"/>
            </a:br>
            <a:r>
              <a:rPr lang="en-US" dirty="0" smtClean="0"/>
              <a:t>All safety procedures adhered to, responsibility of employers and employees.</a:t>
            </a:r>
            <a:br>
              <a:rPr lang="en-US" dirty="0" smtClean="0"/>
            </a:br>
            <a:r>
              <a:rPr lang="en-US" dirty="0" smtClean="0"/>
              <a:t/>
            </a:r>
            <a:br>
              <a:rPr lang="en-US" dirty="0" smtClean="0"/>
            </a:br>
            <a:r>
              <a:rPr lang="en-US" dirty="0" smtClean="0"/>
              <a:t>Notices clearly visible for everyone to see.</a:t>
            </a:r>
            <a:br>
              <a:rPr lang="en-US" dirty="0" smtClean="0"/>
            </a:br>
            <a:r>
              <a:rPr lang="en-US" dirty="0" smtClean="0"/>
              <a:t/>
            </a:r>
            <a:br>
              <a:rPr lang="en-US" dirty="0" smtClean="0"/>
            </a:br>
            <a:r>
              <a:rPr lang="en-US" dirty="0" smtClean="0"/>
              <a:t>Full training provided and signed by by employees to confirm everything is understood.</a:t>
            </a:r>
            <a:br>
              <a:rPr lang="en-US" dirty="0" smtClean="0"/>
            </a:br>
            <a:r>
              <a:rPr lang="en-US" dirty="0" smtClean="0"/>
              <a:t/>
            </a:r>
            <a:br>
              <a:rPr lang="en-US" dirty="0" smtClean="0"/>
            </a:br>
            <a:r>
              <a:rPr lang="en-US" dirty="0" smtClean="0"/>
              <a:t>All equipment sourced from a verified supplier and regularly serviced and maintained.</a:t>
            </a:r>
            <a:endParaRPr lang="en-US" dirty="0"/>
          </a:p>
        </p:txBody>
      </p:sp>
    </p:spTree>
    <p:extLst>
      <p:ext uri="{BB962C8B-B14F-4D97-AF65-F5344CB8AC3E}">
        <p14:creationId xmlns:p14="http://schemas.microsoft.com/office/powerpoint/2010/main" val="1470418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Overall</a:t>
            </a:r>
            <a:endParaRPr lang="en-US" dirty="0"/>
          </a:p>
        </p:txBody>
      </p:sp>
      <p:sp>
        <p:nvSpPr>
          <p:cNvPr id="3" name="Content Placeholder 2"/>
          <p:cNvSpPr>
            <a:spLocks noGrp="1"/>
          </p:cNvSpPr>
          <p:nvPr>
            <p:ph idx="1"/>
          </p:nvPr>
        </p:nvSpPr>
        <p:spPr/>
        <p:txBody>
          <a:bodyPr/>
          <a:lstStyle/>
          <a:p>
            <a:r>
              <a:rPr lang="en-US" dirty="0" smtClean="0"/>
              <a:t>Monitoring the level of a tank in an oil field industry using a float sensor is a reliable and cost-effective way  to ensure safe and efficient operation of fluid storage tanks. </a:t>
            </a:r>
            <a:endParaRPr lang="en-US" dirty="0"/>
          </a:p>
        </p:txBody>
      </p:sp>
    </p:spTree>
    <p:extLst>
      <p:ext uri="{BB962C8B-B14F-4D97-AF65-F5344CB8AC3E}">
        <p14:creationId xmlns:p14="http://schemas.microsoft.com/office/powerpoint/2010/main" val="3307440305"/>
      </p:ext>
    </p:extLst>
  </p:cSld>
  <p:clrMapOvr>
    <a:masterClrMapping/>
  </p:clrMapOvr>
</p:sld>
</file>

<file path=ppt/theme/theme1.xml><?xml version="1.0" encoding="utf-8"?>
<a:theme xmlns:a="http://schemas.openxmlformats.org/drawingml/2006/main" name="Revolution">
  <a:themeElements>
    <a:clrScheme name="Revolution">
      <a:dk1>
        <a:sysClr val="windowText" lastClr="000000"/>
      </a:dk1>
      <a:lt1>
        <a:sysClr val="window" lastClr="FFFFFF"/>
      </a:lt1>
      <a:dk2>
        <a:srgbClr val="1B3861"/>
      </a:dk2>
      <a:lt2>
        <a:srgbClr val="38ABED"/>
      </a:lt2>
      <a:accent1>
        <a:srgbClr val="0C5986"/>
      </a:accent1>
      <a:accent2>
        <a:srgbClr val="DDF53D"/>
      </a:accent2>
      <a:accent3>
        <a:srgbClr val="508709"/>
      </a:accent3>
      <a:accent4>
        <a:srgbClr val="BF5E00"/>
      </a:accent4>
      <a:accent5>
        <a:srgbClr val="9C0001"/>
      </a:accent5>
      <a:accent6>
        <a:srgbClr val="660075"/>
      </a:accent6>
      <a:hlink>
        <a:srgbClr val="ABF24D"/>
      </a:hlink>
      <a:folHlink>
        <a:srgbClr val="A0E7FB"/>
      </a:folHlink>
    </a:clrScheme>
    <a:fontScheme name="Revolution">
      <a:majorFont>
        <a:latin typeface="Trebuchet MS"/>
        <a:ea typeface=""/>
        <a:cs typeface=""/>
        <a:font script="Jpan" typeface="ＭＳ ゴシック"/>
      </a:majorFont>
      <a:minorFont>
        <a:latin typeface="Trebuchet MS"/>
        <a:ea typeface=""/>
        <a:cs typeface=""/>
        <a:font script="Jpan" typeface="ＭＳ ゴシック"/>
      </a:minorFont>
    </a:fontScheme>
    <a:fmtScheme name="Revolution">
      <a:fillStyleLst>
        <a:solidFill>
          <a:schemeClr val="phClr"/>
        </a:solidFill>
        <a:solidFill>
          <a:schemeClr val="phClr"/>
        </a:soli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317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0800000">
              <a:srgbClr val="808080">
                <a:alpha val="75000"/>
              </a:srgbClr>
            </a:innerShdw>
          </a:effectLst>
        </a:effectStyle>
        <a:effectStyle>
          <a:effectLst>
            <a:innerShdw blurRad="50800" dist="25400" dir="13500000">
              <a:srgbClr val="808080">
                <a:alpha val="75000"/>
              </a:srgbClr>
            </a:innerShdw>
            <a:outerShdw blurRad="63500" dist="50800" dir="5400000" algn="br" rotWithShape="0">
              <a:srgbClr val="000000">
                <a:alpha val="35000"/>
              </a:srgbClr>
            </a:outerShdw>
          </a:effectLst>
          <a:scene3d>
            <a:camera prst="orthographicFront">
              <a:rot lat="0" lon="0" rev="0"/>
            </a:camera>
            <a:lightRig rig="threePt" dir="tl">
              <a:rot lat="0" lon="0" rev="11400000"/>
            </a:lightRig>
          </a:scene3d>
          <a:sp3d contourW="12700" prstMaterial="softmetal">
            <a:bevelT w="63500" h="25400" prst="angle"/>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Revolution.thmx</Template>
  <TotalTime>205</TotalTime>
  <Words>262</Words>
  <Application>Microsoft Macintosh PowerPoint</Application>
  <PresentationFormat>On-screen Show (4:3)</PresentationFormat>
  <Paragraphs>14</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Revolution</vt:lpstr>
      <vt:lpstr>Monitoring the level of a tank in an oil field industry using Float Sensor</vt:lpstr>
      <vt:lpstr>Objective</vt:lpstr>
      <vt:lpstr>About Float Sensors</vt:lpstr>
      <vt:lpstr>How to use Float Sensors</vt:lpstr>
      <vt:lpstr>PowerPoint Presentation</vt:lpstr>
      <vt:lpstr>Solutions</vt:lpstr>
      <vt:lpstr>Overall</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Monitoring the level of a tank in an oil field industry using Float Sensor</dc:title>
  <dc:creator>Admin</dc:creator>
  <cp:lastModifiedBy>Admin</cp:lastModifiedBy>
  <cp:revision>11</cp:revision>
  <dcterms:created xsi:type="dcterms:W3CDTF">2023-03-14T17:24:36Z</dcterms:created>
  <dcterms:modified xsi:type="dcterms:W3CDTF">2023-04-22T13:43:19Z</dcterms:modified>
</cp:coreProperties>
</file>