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6" r:id="rId2"/>
    <p:sldId id="257" r:id="rId3"/>
    <p:sldId id="258" r:id="rId4"/>
  </p:sldIdLst>
  <p:sldSz cx="10058400" cy="7772400"/>
  <p:notesSz cx="7772400" cy="10058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66" d="100"/>
          <a:sy n="66" d="100"/>
        </p:scale>
        <p:origin x="1314" y="2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8915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1.xml" /><Relationship Id="rId5" Type="http://schemas.openxmlformats.org/officeDocument/2006/relationships/image" Target="../media/image4.pn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hyperlink" Target="https://www.ageuk.org.uk/siteassets/documents/reports-and-publications/reports-and-briefings/health--wellbeing/state-of-health-and-care/state_of_health_and_social_care_24.pdf" TargetMode="External" /><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pic>
        <p:nvPicPr>
          <p:cNvPr id="2" name="Image 0" descr="/mnt/data/uwtsd_logo_crop.png"/>
          <p:cNvPicPr>
            <a:picLocks noChangeAspect="1"/>
          </p:cNvPicPr>
          <p:nvPr/>
        </p:nvPicPr>
        <p:blipFill>
          <a:blip r:embed="rId3"/>
          <a:stretch>
            <a:fillRect/>
          </a:stretch>
        </p:blipFill>
        <p:spPr>
          <a:xfrm>
            <a:off x="502920" y="1234440"/>
            <a:ext cx="3520440" cy="1024128"/>
          </a:xfrm>
          <a:prstGeom prst="rect">
            <a:avLst/>
          </a:prstGeom>
        </p:spPr>
      </p:pic>
      <p:sp>
        <p:nvSpPr>
          <p:cNvPr id="3" name="Text 0"/>
          <p:cNvSpPr/>
          <p:nvPr/>
        </p:nvSpPr>
        <p:spPr>
          <a:xfrm>
            <a:off x="658368" y="2788920"/>
            <a:ext cx="5931118" cy="484632"/>
          </a:xfrm>
          <a:prstGeom prst="rect">
            <a:avLst/>
          </a:prstGeom>
          <a:noFill/>
          <a:ln/>
        </p:spPr>
        <p:txBody>
          <a:bodyPr wrap="square" lIns="254" tIns="254" rIns="254" bIns="254" rtlCol="0" anchor="t">
            <a:normAutofit/>
          </a:bodyPr>
          <a:lstStyle/>
          <a:p>
            <a:pPr marL="0" indent="0" algn="l">
              <a:buNone/>
            </a:pPr>
            <a:r>
              <a:rPr lang="en-US" sz="2400" b="1" dirty="0">
                <a:solidFill>
                  <a:srgbClr val="000000"/>
                </a:solidFill>
                <a:latin typeface="Arial" pitchFamily="34" charset="0"/>
                <a:ea typeface="Arial" pitchFamily="34" charset="-122"/>
                <a:cs typeface="Arial" pitchFamily="34" charset="-120"/>
              </a:rPr>
              <a:t>Student name: Elena Daniela Virlan</a:t>
            </a:r>
            <a:endParaRPr lang="en-US" sz="2400" dirty="0"/>
          </a:p>
        </p:txBody>
      </p:sp>
      <p:sp>
        <p:nvSpPr>
          <p:cNvPr id="4" name="Text 1"/>
          <p:cNvSpPr/>
          <p:nvPr/>
        </p:nvSpPr>
        <p:spPr>
          <a:xfrm>
            <a:off x="658368" y="3273552"/>
            <a:ext cx="4850892" cy="338328"/>
          </a:xfrm>
          <a:prstGeom prst="rect">
            <a:avLst/>
          </a:prstGeom>
          <a:noFill/>
          <a:ln/>
        </p:spPr>
        <p:txBody>
          <a:bodyPr wrap="square" lIns="254" tIns="254" rIns="254" bIns="254" rtlCol="0" anchor="t">
            <a:normAutofit/>
          </a:bodyPr>
          <a:lstStyle/>
          <a:p>
            <a:pPr marL="0" indent="0" algn="l">
              <a:buNone/>
            </a:pPr>
            <a:r>
              <a:rPr lang="en-US" sz="2000" b="1" dirty="0">
                <a:solidFill>
                  <a:srgbClr val="000000"/>
                </a:solidFill>
                <a:latin typeface="Arial" pitchFamily="34" charset="0"/>
                <a:ea typeface="Arial" pitchFamily="34" charset="-122"/>
                <a:cs typeface="Arial" pitchFamily="34" charset="-120"/>
              </a:rPr>
              <a:t>Student </a:t>
            </a:r>
            <a:r>
              <a:rPr lang="en-US" sz="2000" b="1">
                <a:solidFill>
                  <a:srgbClr val="000000"/>
                </a:solidFill>
                <a:latin typeface="Arial" pitchFamily="34" charset="0"/>
                <a:ea typeface="Arial" pitchFamily="34" charset="-122"/>
                <a:cs typeface="Arial" pitchFamily="34" charset="-120"/>
              </a:rPr>
              <a:t>ID</a:t>
            </a:r>
            <a:r>
              <a:rPr lang="en-US" sz="1550" b="1">
                <a:solidFill>
                  <a:srgbClr val="000000"/>
                </a:solidFill>
                <a:latin typeface="Arial" pitchFamily="34" charset="0"/>
                <a:ea typeface="Arial" pitchFamily="34" charset="-122"/>
                <a:cs typeface="Arial" pitchFamily="34" charset="-120"/>
              </a:rPr>
              <a:t>:      </a:t>
            </a:r>
            <a:r>
              <a:rPr lang="en-US" sz="2000" b="1">
                <a:solidFill>
                  <a:srgbClr val="000000"/>
                </a:solidFill>
                <a:latin typeface="Arial" pitchFamily="34" charset="0"/>
                <a:ea typeface="Arial" pitchFamily="34" charset="-122"/>
                <a:cs typeface="Arial" pitchFamily="34" charset="-120"/>
              </a:rPr>
              <a:t>2216277</a:t>
            </a:r>
            <a:endParaRPr lang="en-US" sz="2000" dirty="0"/>
          </a:p>
        </p:txBody>
      </p:sp>
      <p:sp>
        <p:nvSpPr>
          <p:cNvPr id="5" name="Text 2"/>
          <p:cNvSpPr/>
          <p:nvPr/>
        </p:nvSpPr>
        <p:spPr>
          <a:xfrm>
            <a:off x="642366" y="3739896"/>
            <a:ext cx="6977634" cy="886968"/>
          </a:xfrm>
          <a:prstGeom prst="rect">
            <a:avLst/>
          </a:prstGeom>
          <a:noFill/>
          <a:ln/>
        </p:spPr>
        <p:txBody>
          <a:bodyPr wrap="square" lIns="254" tIns="254" rIns="254" bIns="254" rtlCol="0" anchor="t">
            <a:noAutofit/>
          </a:bodyPr>
          <a:lstStyle/>
          <a:p>
            <a:r>
              <a:rPr lang="en-US" sz="2400" b="1" dirty="0">
                <a:solidFill>
                  <a:srgbClr val="000000"/>
                </a:solidFill>
                <a:latin typeface="Arial" pitchFamily="34" charset="0"/>
                <a:ea typeface="Arial" pitchFamily="34" charset="-122"/>
                <a:cs typeface="Arial" pitchFamily="34" charset="-120"/>
              </a:rPr>
              <a:t>Module name:        Empowering the Older Person Comp 1 Poster Presentation</a:t>
            </a:r>
            <a:r>
              <a:rPr lang="en-US" sz="1200" b="1" dirty="0">
                <a:solidFill>
                  <a:srgbClr val="000000"/>
                </a:solidFill>
                <a:latin typeface="Arial" pitchFamily="34" charset="0"/>
                <a:ea typeface="Arial" pitchFamily="34" charset="-122"/>
                <a:cs typeface="Arial" pitchFamily="34" charset="-120"/>
              </a:rPr>
              <a:t>.</a:t>
            </a:r>
            <a:endParaRPr lang="en-US" sz="1200" dirty="0"/>
          </a:p>
        </p:txBody>
      </p:sp>
      <p:sp>
        <p:nvSpPr>
          <p:cNvPr id="6" name="Text 3"/>
          <p:cNvSpPr/>
          <p:nvPr/>
        </p:nvSpPr>
        <p:spPr>
          <a:xfrm>
            <a:off x="658367" y="4965192"/>
            <a:ext cx="6119803" cy="1130808"/>
          </a:xfrm>
          <a:prstGeom prst="rect">
            <a:avLst/>
          </a:prstGeom>
          <a:noFill/>
          <a:ln/>
        </p:spPr>
        <p:txBody>
          <a:bodyPr wrap="square" lIns="254" tIns="254" rIns="254" bIns="254" rtlCol="0" anchor="t">
            <a:normAutofit/>
          </a:bodyPr>
          <a:lstStyle/>
          <a:p>
            <a:r>
              <a:rPr lang="en-US" sz="1550" b="1" dirty="0">
                <a:solidFill>
                  <a:srgbClr val="000000"/>
                </a:solidFill>
                <a:latin typeface="Arial" pitchFamily="34" charset="0"/>
                <a:ea typeface="Arial" pitchFamily="34" charset="-122"/>
                <a:cs typeface="Arial" pitchFamily="34" charset="-120"/>
              </a:rPr>
              <a:t>Mod</a:t>
            </a:r>
            <a:r>
              <a:rPr lang="en-US" sz="2800" b="1" dirty="0">
                <a:solidFill>
                  <a:srgbClr val="000000"/>
                </a:solidFill>
                <a:latin typeface="Arial" pitchFamily="34" charset="0"/>
                <a:ea typeface="Arial" pitchFamily="34" charset="-122"/>
                <a:cs typeface="Arial" pitchFamily="34" charset="-120"/>
              </a:rPr>
              <a:t>ule code: BMHP6027</a:t>
            </a:r>
            <a:endParaRPr lang="en-US"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gradFill>
          <a:gsLst>
            <a:gs pos="55000">
              <a:schemeClr val="accent2">
                <a:lumMod val="20000"/>
                <a:lumOff val="80000"/>
              </a:schemeClr>
            </a:gs>
            <a:gs pos="0">
              <a:srgbClr val="FFC000"/>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p:nvPr/>
        </p:nvSpPr>
        <p:spPr>
          <a:xfrm>
            <a:off x="457200" y="246888"/>
            <a:ext cx="182880" cy="182880"/>
          </a:xfrm>
          <a:prstGeom prst="rect">
            <a:avLst/>
          </a:prstGeom>
          <a:noFill/>
          <a:ln/>
        </p:spPr>
        <p:txBody>
          <a:bodyPr wrap="square" lIns="254" tIns="254" rIns="254" bIns="254" rtlCol="0" anchor="t">
            <a:normAutofit/>
          </a:bodyPr>
          <a:lstStyle/>
          <a:p>
            <a:pPr marL="0" indent="0" algn="l">
              <a:buNone/>
            </a:pPr>
            <a:r>
              <a:rPr lang="en-US" sz="800" dirty="0">
                <a:solidFill>
                  <a:srgbClr val="000000"/>
                </a:solidFill>
                <a:latin typeface="Arial" pitchFamily="34" charset="0"/>
                <a:ea typeface="Arial" pitchFamily="34" charset="-122"/>
                <a:cs typeface="Arial" pitchFamily="34" charset="-120"/>
              </a:rPr>
              <a:t>`</a:t>
            </a:r>
            <a:endParaRPr lang="en-US" sz="800" dirty="0"/>
          </a:p>
        </p:txBody>
      </p:sp>
      <p:sp>
        <p:nvSpPr>
          <p:cNvPr id="3" name="Shape 1"/>
          <p:cNvSpPr/>
          <p:nvPr/>
        </p:nvSpPr>
        <p:spPr>
          <a:xfrm>
            <a:off x="457200" y="713232"/>
            <a:ext cx="2880360" cy="1645920"/>
          </a:xfrm>
          <a:prstGeom prst="rect">
            <a:avLst/>
          </a:prstGeom>
          <a:solidFill>
            <a:srgbClr val="FFFFFF">
              <a:alpha val="0"/>
            </a:srgbClr>
          </a:solidFill>
          <a:ln w="7620">
            <a:solidFill>
              <a:srgbClr val="7A7A7A"/>
            </a:solidFill>
            <a:prstDash val="solid"/>
          </a:ln>
        </p:spPr>
        <p:txBody>
          <a:bodyPr/>
          <a:lstStyle/>
          <a:p>
            <a:r>
              <a:rPr lang="en-GB" sz="1200" b="1" dirty="0"/>
              <a:t>Introduction</a:t>
            </a:r>
          </a:p>
          <a:p>
            <a:r>
              <a:rPr lang="en-GB" sz="1000" dirty="0"/>
              <a:t>•</a:t>
            </a:r>
            <a:r>
              <a:rPr lang="en-GB" sz="900" dirty="0"/>
              <a:t>In the UK, there is an ageing population with increased needs for healthcare and social care services (ONS, 2025; Age UK, 2024).</a:t>
            </a:r>
          </a:p>
          <a:p>
            <a:r>
              <a:rPr lang="en-GB" sz="900" dirty="0"/>
              <a:t>•There are about 2 million people aged over 65 years who are having difficulty with their care needs (Age UK, 2024).</a:t>
            </a:r>
          </a:p>
          <a:p>
            <a:r>
              <a:rPr lang="en-GB" sz="900" dirty="0"/>
              <a:t>•Enabling is linked to independence, dignity, choice and autonomy (WHO, 2021).</a:t>
            </a:r>
          </a:p>
          <a:p>
            <a:r>
              <a:rPr lang="en-GB" sz="900" dirty="0"/>
              <a:t>•Function is maintained </a:t>
            </a:r>
            <a:r>
              <a:rPr lang="en-GB" sz="1000" dirty="0"/>
              <a:t>through healthy ageing. (WHO, 2021</a:t>
            </a:r>
          </a:p>
        </p:txBody>
      </p:sp>
      <p:sp>
        <p:nvSpPr>
          <p:cNvPr id="4" name="Shape 2"/>
          <p:cNvSpPr/>
          <p:nvPr/>
        </p:nvSpPr>
        <p:spPr>
          <a:xfrm>
            <a:off x="91440" y="4741067"/>
            <a:ext cx="3172968" cy="2784445"/>
          </a:xfrm>
          <a:prstGeom prst="rect">
            <a:avLst/>
          </a:prstGeom>
          <a:solidFill>
            <a:srgbClr val="FFFFFF">
              <a:alpha val="0"/>
            </a:srgbClr>
          </a:solidFill>
          <a:ln w="7620">
            <a:solidFill>
              <a:srgbClr val="7A7A7A"/>
            </a:solidFill>
            <a:prstDash val="solid"/>
          </a:ln>
        </p:spPr>
        <p:txBody>
          <a:bodyPr/>
          <a:lstStyle/>
          <a:p>
            <a:r>
              <a:rPr lang="en-GB" sz="900"/>
              <a:t>•Assessment of a person's needs takes a holistic approach, including mobility, nutrition, medication, personal care and participation. (Eliopoulos, 2025)</a:t>
            </a:r>
          </a:p>
          <a:p>
            <a:r>
              <a:rPr lang="en-GB" sz="900"/>
              <a:t>•Frailty and multi-morbidity are risk factors for the risk of functional decline but are not inevitable.</a:t>
            </a:r>
          </a:p>
          <a:p>
            <a:r>
              <a:rPr lang="en-GB" sz="900"/>
              <a:t>•Exercise and medication review and home modifications are examples of components of a multifactorial prevention program supported by evidence to prevent falls. (Montero-Odasso et al., 2022; NICE, 2025)</a:t>
            </a:r>
          </a:p>
          <a:p>
            <a:r>
              <a:rPr lang="en-GB" sz="900"/>
              <a:t>•Encouraging the use of assistive technology and support for family carers to address ageism may improve independence. (WHO, 2021</a:t>
            </a:r>
            <a:endParaRPr lang="en-GB" sz="900" dirty="0"/>
          </a:p>
        </p:txBody>
      </p:sp>
      <p:sp>
        <p:nvSpPr>
          <p:cNvPr id="5" name="Shape 3"/>
          <p:cNvSpPr/>
          <p:nvPr/>
        </p:nvSpPr>
        <p:spPr>
          <a:xfrm>
            <a:off x="457200" y="2660904"/>
            <a:ext cx="2880360" cy="0"/>
          </a:xfrm>
          <a:prstGeom prst="line">
            <a:avLst/>
          </a:prstGeom>
          <a:noFill/>
          <a:ln w="7620">
            <a:solidFill>
              <a:srgbClr val="7A7A7A"/>
            </a:solidFill>
            <a:prstDash val="solid"/>
          </a:ln>
        </p:spPr>
        <p:txBody>
          <a:bodyPr/>
          <a:lstStyle/>
          <a:p>
            <a:endParaRPr lang="en-US"/>
          </a:p>
        </p:txBody>
      </p:sp>
      <p:sp>
        <p:nvSpPr>
          <p:cNvPr id="6" name="Shape 4"/>
          <p:cNvSpPr/>
          <p:nvPr/>
        </p:nvSpPr>
        <p:spPr>
          <a:xfrm>
            <a:off x="3337560" y="713232"/>
            <a:ext cx="292608" cy="6053328"/>
          </a:xfrm>
          <a:prstGeom prst="rect">
            <a:avLst/>
          </a:prstGeom>
          <a:solidFill>
            <a:srgbClr val="FFFFFF">
              <a:alpha val="0"/>
            </a:srgbClr>
          </a:solidFill>
          <a:ln w="7620">
            <a:solidFill>
              <a:srgbClr val="7A7A7A"/>
            </a:solidFill>
            <a:prstDash val="solid"/>
          </a:ln>
        </p:spPr>
        <p:txBody>
          <a:bodyPr/>
          <a:lstStyle/>
          <a:p>
            <a:endParaRPr lang="en-US"/>
          </a:p>
        </p:txBody>
      </p:sp>
      <p:sp>
        <p:nvSpPr>
          <p:cNvPr id="7" name="Shape 5"/>
          <p:cNvSpPr/>
          <p:nvPr/>
        </p:nvSpPr>
        <p:spPr>
          <a:xfrm>
            <a:off x="6473952" y="713232"/>
            <a:ext cx="292608" cy="6053328"/>
          </a:xfrm>
          <a:prstGeom prst="rect">
            <a:avLst/>
          </a:prstGeom>
          <a:solidFill>
            <a:srgbClr val="FFFFFF">
              <a:alpha val="0"/>
            </a:srgbClr>
          </a:solidFill>
          <a:ln w="7620">
            <a:solidFill>
              <a:srgbClr val="7A7A7A"/>
            </a:solidFill>
            <a:prstDash val="solid"/>
          </a:ln>
        </p:spPr>
        <p:txBody>
          <a:bodyPr/>
          <a:lstStyle/>
          <a:p>
            <a:endParaRPr lang="en-US"/>
          </a:p>
        </p:txBody>
      </p:sp>
      <p:sp>
        <p:nvSpPr>
          <p:cNvPr id="8" name="Shape 6"/>
          <p:cNvSpPr/>
          <p:nvPr/>
        </p:nvSpPr>
        <p:spPr>
          <a:xfrm>
            <a:off x="3593592" y="723392"/>
            <a:ext cx="2880360" cy="2331720"/>
          </a:xfrm>
          <a:prstGeom prst="rect">
            <a:avLst/>
          </a:prstGeom>
          <a:solidFill>
            <a:srgbClr val="FFFFFF">
              <a:alpha val="0"/>
            </a:srgbClr>
          </a:solidFill>
          <a:ln w="7620">
            <a:solidFill>
              <a:srgbClr val="7A7A7A"/>
            </a:solidFill>
            <a:prstDash val="solid"/>
          </a:ln>
        </p:spPr>
        <p:txBody>
          <a:bodyPr/>
          <a:lstStyle/>
          <a:p>
            <a:endParaRPr lang="en-GB" sz="800" dirty="0"/>
          </a:p>
        </p:txBody>
      </p:sp>
      <p:sp>
        <p:nvSpPr>
          <p:cNvPr id="9" name="Shape 7"/>
          <p:cNvSpPr/>
          <p:nvPr/>
        </p:nvSpPr>
        <p:spPr>
          <a:xfrm>
            <a:off x="3630168" y="3044952"/>
            <a:ext cx="2880360" cy="320040"/>
          </a:xfrm>
          <a:prstGeom prst="rect">
            <a:avLst/>
          </a:prstGeom>
          <a:solidFill>
            <a:srgbClr val="FFFFFF">
              <a:alpha val="0"/>
            </a:srgbClr>
          </a:solidFill>
          <a:ln w="7620">
            <a:solidFill>
              <a:srgbClr val="7A7A7A"/>
            </a:solidFill>
            <a:prstDash val="solid"/>
          </a:ln>
        </p:spPr>
        <p:txBody>
          <a:bodyPr/>
          <a:lstStyle/>
          <a:p>
            <a:endParaRPr lang="en-US"/>
          </a:p>
        </p:txBody>
      </p:sp>
      <p:sp>
        <p:nvSpPr>
          <p:cNvPr id="10" name="Shape 8"/>
          <p:cNvSpPr/>
          <p:nvPr/>
        </p:nvSpPr>
        <p:spPr>
          <a:xfrm>
            <a:off x="3712464" y="3536577"/>
            <a:ext cx="2788920" cy="4235823"/>
          </a:xfrm>
          <a:prstGeom prst="rect">
            <a:avLst/>
          </a:prstGeom>
          <a:solidFill>
            <a:srgbClr val="FFFFFF">
              <a:alpha val="0"/>
            </a:srgbClr>
          </a:solidFill>
          <a:ln w="7620">
            <a:solidFill>
              <a:srgbClr val="7A7A7A"/>
            </a:solidFill>
            <a:prstDash val="solid"/>
          </a:ln>
        </p:spPr>
        <p:txBody>
          <a:bodyPr/>
          <a:lstStyle/>
          <a:p>
            <a:pPr marL="171450" indent="-171450">
              <a:buFont typeface="Arial" panose="020B0604020202020204" pitchFamily="34" charset="0"/>
              <a:buChar char="•"/>
            </a:pPr>
            <a:r>
              <a:rPr lang="en-GB" sz="1000" dirty="0"/>
              <a:t>Several interventions for support can be provided in the community (including reablement, occupational therapy and community-based services) that will help to promote independence.</a:t>
            </a:r>
          </a:p>
          <a:p>
            <a:pPr marL="171450" indent="-171450">
              <a:buFont typeface="Arial" panose="020B0604020202020204" pitchFamily="34" charset="0"/>
              <a:buChar char="•"/>
            </a:pPr>
            <a:r>
              <a:rPr lang="en-GB" sz="1000" dirty="0"/>
              <a:t>Inadequate health and social care staff and services that are delivered in disjointed ways lead to poorly co-ordinated and inaccessible services. (The King's Fund, 2025; Glasby et al., 2025)</a:t>
            </a:r>
          </a:p>
          <a:p>
            <a:pPr marL="171450" indent="-171450">
              <a:buFont typeface="Arial" panose="020B0604020202020204" pitchFamily="34" charset="0"/>
              <a:buChar char="•"/>
            </a:pPr>
            <a:r>
              <a:rPr lang="en-GB" sz="1000" dirty="0"/>
              <a:t>•The use of assistive technology (e.g. telecare, remotely monitoring technology, virtual wards) may help to reduce the number of patients admitted to hospital and readmitted. (DHSC, 2022; NHS England, 2024; British Geriatrics Society, 2022; Norman et al., 2023)</a:t>
            </a:r>
          </a:p>
          <a:p>
            <a:pPr marL="171450" indent="-171450">
              <a:buFont typeface="Arial" panose="020B0604020202020204" pitchFamily="34" charset="0"/>
              <a:buChar char="•"/>
            </a:pPr>
            <a:r>
              <a:rPr lang="en-GB" sz="1000" dirty="0"/>
              <a:t>Access to technology services is a barrier to the use of assistive technology; however, assistive technology should complement delivery of person-centred care. (Westby et al., 2024; </a:t>
            </a:r>
            <a:r>
              <a:rPr lang="en-GB" sz="1000" dirty="0" err="1"/>
              <a:t>Bergschld</a:t>
            </a:r>
            <a:r>
              <a:rPr lang="en-GB" sz="1000" dirty="0"/>
              <a:t> et al., 2024; Wale et al., 2025)</a:t>
            </a:r>
          </a:p>
          <a:p>
            <a:pPr marL="171450" indent="-171450">
              <a:buFont typeface="Arial" panose="020B0604020202020204" pitchFamily="34" charset="0"/>
              <a:buChar char="•"/>
            </a:pPr>
            <a:r>
              <a:rPr lang="en-GB" sz="1000" dirty="0"/>
              <a:t>The risk of frailty, social isolation, an inappropriate living environment, and delayed interventions decreases personal autonomy</a:t>
            </a:r>
            <a:r>
              <a:rPr lang="en-GB" sz="900" dirty="0"/>
              <a:t>.</a:t>
            </a:r>
          </a:p>
        </p:txBody>
      </p:sp>
      <p:sp>
        <p:nvSpPr>
          <p:cNvPr id="11" name="Shape 9"/>
          <p:cNvSpPr/>
          <p:nvPr/>
        </p:nvSpPr>
        <p:spPr>
          <a:xfrm>
            <a:off x="6803136" y="672679"/>
            <a:ext cx="2880360" cy="3514989"/>
          </a:xfrm>
          <a:prstGeom prst="rect">
            <a:avLst/>
          </a:prstGeom>
          <a:solidFill>
            <a:srgbClr val="FFFFFF">
              <a:alpha val="0"/>
            </a:srgbClr>
          </a:solidFill>
          <a:ln w="7620">
            <a:solidFill>
              <a:srgbClr val="7A7A7A"/>
            </a:solidFill>
            <a:prstDash val="solid"/>
          </a:ln>
        </p:spPr>
        <p:txBody>
          <a:bodyPr/>
          <a:lstStyle/>
          <a:p>
            <a:r>
              <a:rPr lang="en-GB" b="1" dirty="0"/>
              <a:t>Theory and policy</a:t>
            </a:r>
          </a:p>
          <a:p>
            <a:pPr marL="171450" indent="-171450">
              <a:buFont typeface="Arial" panose="020B0604020202020204" pitchFamily="34" charset="0"/>
              <a:buChar char="•"/>
            </a:pPr>
            <a:r>
              <a:rPr lang="en-GB" sz="900" dirty="0"/>
              <a:t>The Person-Centred Practice Framework is a description of all-encompassing Person-centred Care based on preferences, values and life experiences of the person. (McCormack et al., 2021)</a:t>
            </a:r>
          </a:p>
          <a:p>
            <a:pPr marL="171450" indent="-171450">
              <a:buFont typeface="Arial" panose="020B0604020202020204" pitchFamily="34" charset="0"/>
              <a:buChar char="•"/>
            </a:pPr>
            <a:r>
              <a:rPr lang="en-GB" sz="900" dirty="0"/>
              <a:t>The Person-Centred Nursing Framework (PCNF) outlines 6 components that support the cultivation of therapeutic relationships to support a shared decision-making process to empower independence. (McCance and McCormack, 2025)</a:t>
            </a:r>
          </a:p>
          <a:p>
            <a:pPr marL="171450" indent="-171450">
              <a:buFont typeface="Arial" panose="020B0604020202020204" pitchFamily="34" charset="0"/>
              <a:buChar char="•"/>
            </a:pPr>
            <a:r>
              <a:rPr lang="en-GB" sz="900" dirty="0"/>
              <a:t>The Care Act 2014 sets out the framework to ensure that wellbeing, prevention and personalised care are at the centre of the care and support system for adults. (UK Government, 2014)</a:t>
            </a:r>
          </a:p>
          <a:p>
            <a:pPr marL="171450" indent="-171450">
              <a:buFont typeface="Arial" panose="020B0604020202020204" pitchFamily="34" charset="0"/>
              <a:buChar char="•"/>
            </a:pPr>
            <a:r>
              <a:rPr lang="en-GB" sz="900" dirty="0"/>
              <a:t>At the Heart of Care's vision is to put independence, choice and person-centred care right at the centre of the system. (DHSC, 2021)</a:t>
            </a:r>
          </a:p>
          <a:p>
            <a:pPr marL="171450" indent="-171450">
              <a:buFont typeface="Arial" panose="020B0604020202020204" pitchFamily="34" charset="0"/>
              <a:buChar char="•"/>
            </a:pPr>
            <a:r>
              <a:rPr lang="en-GB" sz="900" dirty="0"/>
              <a:t>NICE NG249 guidelines for falls prevention in people with multiple risk factors for falls suggest that the goal should be to maintain function. (NICE, 2025)</a:t>
            </a:r>
          </a:p>
        </p:txBody>
      </p:sp>
      <p:sp>
        <p:nvSpPr>
          <p:cNvPr id="12" name="Shape 10"/>
          <p:cNvSpPr/>
          <p:nvPr/>
        </p:nvSpPr>
        <p:spPr>
          <a:xfrm>
            <a:off x="6803136" y="4317266"/>
            <a:ext cx="2880360" cy="3256118"/>
          </a:xfrm>
          <a:prstGeom prst="rect">
            <a:avLst/>
          </a:prstGeom>
          <a:solidFill>
            <a:srgbClr val="FFFFFF">
              <a:alpha val="0"/>
            </a:srgbClr>
          </a:solidFill>
          <a:ln w="7620">
            <a:solidFill>
              <a:srgbClr val="7A7A7A"/>
            </a:solidFill>
            <a:prstDash val="solid"/>
          </a:ln>
        </p:spPr>
        <p:txBody>
          <a:bodyPr/>
          <a:lstStyle/>
          <a:p>
            <a:r>
              <a:rPr lang="en-GB" dirty="0"/>
              <a:t> </a:t>
            </a:r>
          </a:p>
          <a:p>
            <a:r>
              <a:rPr lang="en-GB" sz="1050" dirty="0"/>
              <a:t>Focus on prevention, early intervention and reablement to enhance independent living.</a:t>
            </a:r>
          </a:p>
          <a:p>
            <a:r>
              <a:rPr lang="en-GB" sz="1050" dirty="0"/>
              <a:t>•Promote collaboration between the health and social care sector.</a:t>
            </a:r>
          </a:p>
          <a:p>
            <a:r>
              <a:rPr lang="en-GB" sz="1050" dirty="0"/>
              <a:t>•Support access to digital care by accessible technology, digital training, and non-digital alternative care. (Wale et al., 2025)</a:t>
            </a:r>
          </a:p>
          <a:p>
            <a:endParaRPr lang="en-GB" sz="1050" dirty="0"/>
          </a:p>
          <a:p>
            <a:endParaRPr lang="en-GB" sz="1050" dirty="0"/>
          </a:p>
          <a:p>
            <a:r>
              <a:rPr lang="en-GB" sz="1400" b="1" dirty="0"/>
              <a:t>Conclusion</a:t>
            </a:r>
          </a:p>
          <a:p>
            <a:endParaRPr lang="en-GB" sz="1050" dirty="0"/>
          </a:p>
          <a:p>
            <a:r>
              <a:rPr lang="en-GB" sz="1050" dirty="0"/>
              <a:t>Empowerment is the provision of person-centred care, which aims to encourage personal autonomy and/or independence and shared decision-making (WHO, 2021</a:t>
            </a:r>
          </a:p>
        </p:txBody>
      </p:sp>
      <p:sp>
        <p:nvSpPr>
          <p:cNvPr id="13" name="Shape 11"/>
          <p:cNvSpPr/>
          <p:nvPr/>
        </p:nvSpPr>
        <p:spPr>
          <a:xfrm>
            <a:off x="6803136" y="2660904"/>
            <a:ext cx="2880360" cy="0"/>
          </a:xfrm>
          <a:prstGeom prst="line">
            <a:avLst/>
          </a:prstGeom>
          <a:noFill/>
          <a:ln w="7620">
            <a:solidFill>
              <a:srgbClr val="7A7A7A"/>
            </a:solidFill>
            <a:prstDash val="solid"/>
          </a:ln>
        </p:spPr>
        <p:txBody>
          <a:bodyPr/>
          <a:lstStyle/>
          <a:p>
            <a:endParaRPr lang="en-US"/>
          </a:p>
        </p:txBody>
      </p:sp>
      <p:sp>
        <p:nvSpPr>
          <p:cNvPr id="16" name="Text 14"/>
          <p:cNvSpPr/>
          <p:nvPr/>
        </p:nvSpPr>
        <p:spPr>
          <a:xfrm>
            <a:off x="424928" y="4317266"/>
            <a:ext cx="2903488" cy="185831"/>
          </a:xfrm>
          <a:prstGeom prst="rect">
            <a:avLst/>
          </a:prstGeom>
          <a:noFill/>
          <a:ln/>
        </p:spPr>
        <p:txBody>
          <a:bodyPr wrap="square" lIns="254" tIns="254" rIns="254" bIns="254" rtlCol="0" anchor="t">
            <a:noAutofit/>
          </a:bodyPr>
          <a:lstStyle/>
          <a:p>
            <a:r>
              <a:rPr lang="en-US" sz="1100" b="1" dirty="0"/>
              <a:t>Care, empowerment and support needs:</a:t>
            </a:r>
          </a:p>
        </p:txBody>
      </p:sp>
      <p:sp>
        <p:nvSpPr>
          <p:cNvPr id="17" name="Text 15"/>
          <p:cNvSpPr/>
          <p:nvPr/>
        </p:nvSpPr>
        <p:spPr>
          <a:xfrm>
            <a:off x="530352" y="2670048"/>
            <a:ext cx="2734056" cy="4903335"/>
          </a:xfrm>
          <a:prstGeom prst="rect">
            <a:avLst/>
          </a:prstGeom>
          <a:noFill/>
          <a:ln/>
        </p:spPr>
        <p:txBody>
          <a:bodyPr wrap="square" lIns="254" tIns="254" rIns="254" bIns="254" rtlCol="0" anchor="t">
            <a:noAutofit/>
          </a:bodyPr>
          <a:lstStyle/>
          <a:p>
            <a:pPr marL="171450" indent="-171450" algn="just">
              <a:buFont typeface="Arial" panose="020B0604020202020204" pitchFamily="34" charset="0"/>
              <a:buChar char="•"/>
            </a:pPr>
            <a:endParaRPr lang="en-US" sz="700" dirty="0">
              <a:latin typeface="Arial" pitchFamily="34" charset="0"/>
              <a:ea typeface="Arial" pitchFamily="34" charset="-122"/>
              <a:cs typeface="Arial" pitchFamily="34" charset="-120"/>
            </a:endParaRPr>
          </a:p>
        </p:txBody>
      </p:sp>
      <p:sp>
        <p:nvSpPr>
          <p:cNvPr id="18" name="Text 16"/>
          <p:cNvSpPr/>
          <p:nvPr/>
        </p:nvSpPr>
        <p:spPr>
          <a:xfrm>
            <a:off x="3703320" y="758952"/>
            <a:ext cx="2734056" cy="274320"/>
          </a:xfrm>
          <a:prstGeom prst="rect">
            <a:avLst/>
          </a:prstGeom>
          <a:noFill/>
          <a:ln/>
        </p:spPr>
        <p:txBody>
          <a:bodyPr wrap="square" lIns="254" tIns="254" rIns="254" bIns="254" rtlCol="0" anchor="t">
            <a:noAutofit/>
          </a:bodyPr>
          <a:lstStyle/>
          <a:p>
            <a:pPr algn="ctr"/>
            <a:r>
              <a:rPr lang="en-US" sz="1200" b="1" dirty="0"/>
              <a:t>:</a:t>
            </a:r>
          </a:p>
        </p:txBody>
      </p:sp>
      <p:sp>
        <p:nvSpPr>
          <p:cNvPr id="19" name="Text 17"/>
          <p:cNvSpPr/>
          <p:nvPr/>
        </p:nvSpPr>
        <p:spPr>
          <a:xfrm>
            <a:off x="3703320" y="1108396"/>
            <a:ext cx="2734056" cy="1817684"/>
          </a:xfrm>
          <a:prstGeom prst="rect">
            <a:avLst/>
          </a:prstGeom>
          <a:noFill/>
          <a:ln/>
        </p:spPr>
        <p:txBody>
          <a:bodyPr wrap="square" lIns="254" tIns="254" rIns="254" bIns="254" rtlCol="0" anchor="t">
            <a:noAutofit/>
          </a:bodyPr>
          <a:lstStyle/>
          <a:p>
            <a:pPr algn="just"/>
            <a:endParaRPr lang="en-US" sz="700" dirty="0"/>
          </a:p>
        </p:txBody>
      </p:sp>
      <p:sp>
        <p:nvSpPr>
          <p:cNvPr id="20" name="Text 18"/>
          <p:cNvSpPr/>
          <p:nvPr/>
        </p:nvSpPr>
        <p:spPr>
          <a:xfrm>
            <a:off x="3703320" y="3108960"/>
            <a:ext cx="2770632" cy="374904"/>
          </a:xfrm>
          <a:prstGeom prst="rect">
            <a:avLst/>
          </a:prstGeom>
          <a:noFill/>
          <a:ln/>
        </p:spPr>
        <p:txBody>
          <a:bodyPr wrap="square" lIns="254" tIns="254" rIns="254" bIns="254" rtlCol="0" anchor="t">
            <a:noAutofit/>
          </a:bodyPr>
          <a:lstStyle/>
          <a:p>
            <a:pPr algn="ctr"/>
            <a:r>
              <a:rPr lang="en-US" sz="1100" b="1" dirty="0"/>
              <a:t>. UK provision, theory, policy and technology</a:t>
            </a:r>
          </a:p>
        </p:txBody>
      </p:sp>
      <p:sp>
        <p:nvSpPr>
          <p:cNvPr id="21" name="Text 19"/>
          <p:cNvSpPr/>
          <p:nvPr/>
        </p:nvSpPr>
        <p:spPr>
          <a:xfrm>
            <a:off x="3703320" y="3590924"/>
            <a:ext cx="2734056" cy="3175635"/>
          </a:xfrm>
          <a:prstGeom prst="rect">
            <a:avLst/>
          </a:prstGeom>
          <a:noFill/>
          <a:ln/>
        </p:spPr>
        <p:txBody>
          <a:bodyPr wrap="square" lIns="254" tIns="254" rIns="254" bIns="254" rtlCol="0" anchor="t">
            <a:noAutofit/>
          </a:bodyPr>
          <a:lstStyle/>
          <a:p>
            <a:pPr algn="just"/>
            <a:endParaRPr lang="en-US" sz="600" dirty="0">
              <a:latin typeface="Arial" pitchFamily="34" charset="0"/>
              <a:ea typeface="Arial" pitchFamily="34" charset="-122"/>
              <a:cs typeface="Arial" pitchFamily="34" charset="-120"/>
            </a:endParaRPr>
          </a:p>
        </p:txBody>
      </p:sp>
      <p:sp>
        <p:nvSpPr>
          <p:cNvPr id="24" name="Text 22"/>
          <p:cNvSpPr/>
          <p:nvPr/>
        </p:nvSpPr>
        <p:spPr>
          <a:xfrm>
            <a:off x="6885432" y="4334257"/>
            <a:ext cx="2734056" cy="274320"/>
          </a:xfrm>
          <a:prstGeom prst="rect">
            <a:avLst/>
          </a:prstGeom>
          <a:noFill/>
          <a:ln/>
        </p:spPr>
        <p:txBody>
          <a:bodyPr wrap="square" lIns="254" tIns="254" rIns="254" bIns="254" rtlCol="0" anchor="t">
            <a:normAutofit fontScale="85000" lnSpcReduction="10000"/>
          </a:bodyPr>
          <a:lstStyle/>
          <a:p>
            <a:r>
              <a:rPr lang="en-US" sz="1400" b="1" dirty="0">
                <a:latin typeface="Arial" pitchFamily="34" charset="0"/>
                <a:ea typeface="Arial" pitchFamily="34" charset="-122"/>
                <a:cs typeface="Arial" pitchFamily="34" charset="-120"/>
              </a:rPr>
              <a:t>Recommendations and conclusion</a:t>
            </a:r>
            <a:endParaRPr lang="en-US" sz="1400" b="1" dirty="0"/>
          </a:p>
        </p:txBody>
      </p:sp>
      <p:sp>
        <p:nvSpPr>
          <p:cNvPr id="25" name="Text 23"/>
          <p:cNvSpPr/>
          <p:nvPr/>
        </p:nvSpPr>
        <p:spPr>
          <a:xfrm>
            <a:off x="6839712" y="4555236"/>
            <a:ext cx="2849372" cy="3076625"/>
          </a:xfrm>
          <a:prstGeom prst="rect">
            <a:avLst/>
          </a:prstGeom>
          <a:noFill/>
          <a:ln/>
        </p:spPr>
        <p:txBody>
          <a:bodyPr wrap="square" lIns="254" tIns="254" rIns="254" bIns="254" rtlCol="0" anchor="t">
            <a:noAutofit/>
          </a:bodyPr>
          <a:lstStyle/>
          <a:p>
            <a:pPr algn="just"/>
            <a:r>
              <a:rPr lang="en-US" sz="700" dirty="0">
                <a:latin typeface="Arial" pitchFamily="34" charset="0"/>
                <a:ea typeface="Arial" pitchFamily="34" charset="-122"/>
                <a:cs typeface="Arial" pitchFamily="34" charset="-120"/>
              </a:rPr>
              <a:t>.</a:t>
            </a:r>
          </a:p>
        </p:txBody>
      </p:sp>
      <p:sp>
        <p:nvSpPr>
          <p:cNvPr id="26" name="Rectangle 25"/>
          <p:cNvSpPr/>
          <p:nvPr/>
        </p:nvSpPr>
        <p:spPr>
          <a:xfrm>
            <a:off x="1032735" y="57757"/>
            <a:ext cx="8272630" cy="400110"/>
          </a:xfrm>
          <a:prstGeom prst="rect">
            <a:avLst/>
          </a:prstGeom>
        </p:spPr>
        <p:txBody>
          <a:bodyPr wrap="square">
            <a:spAutoFit/>
          </a:bodyPr>
          <a:lstStyle/>
          <a:p>
            <a:pPr algn="ctr"/>
            <a:r>
              <a:rPr lang="en-US" sz="2000" b="1" dirty="0">
                <a:solidFill>
                  <a:schemeClr val="accent5">
                    <a:lumMod val="75000"/>
                  </a:schemeClr>
                </a:solidFill>
              </a:rPr>
              <a:t>Evaluating the Care and Support needs of Older People </a:t>
            </a:r>
          </a:p>
        </p:txBody>
      </p:sp>
      <p:pic>
        <p:nvPicPr>
          <p:cNvPr id="15" name="Picture 14">
            <a:extLst>
              <a:ext uri="{FF2B5EF4-FFF2-40B4-BE49-F238E27FC236}">
                <a16:creationId xmlns:a16="http://schemas.microsoft.com/office/drawing/2014/main" id="{632432F2-15BD-A8CB-62F8-1F15A2986BEA}"/>
              </a:ext>
            </a:extLst>
          </p:cNvPr>
          <p:cNvPicPr>
            <a:picLocks noChangeAspect="1"/>
          </p:cNvPicPr>
          <p:nvPr/>
        </p:nvPicPr>
        <p:blipFill>
          <a:blip r:embed="rId3"/>
          <a:stretch>
            <a:fillRect/>
          </a:stretch>
        </p:blipFill>
        <p:spPr>
          <a:xfrm>
            <a:off x="3648456" y="743961"/>
            <a:ext cx="2788920" cy="1994396"/>
          </a:xfrm>
          <a:prstGeom prst="rect">
            <a:avLst/>
          </a:prstGeom>
        </p:spPr>
      </p:pic>
      <p:pic>
        <p:nvPicPr>
          <p:cNvPr id="30" name="Picture 29">
            <a:extLst>
              <a:ext uri="{FF2B5EF4-FFF2-40B4-BE49-F238E27FC236}">
                <a16:creationId xmlns:a16="http://schemas.microsoft.com/office/drawing/2014/main" id="{1917663E-CA3D-8961-6545-A7FDB941E67F}"/>
              </a:ext>
            </a:extLst>
          </p:cNvPr>
          <p:cNvPicPr>
            <a:picLocks noChangeAspect="1"/>
          </p:cNvPicPr>
          <p:nvPr/>
        </p:nvPicPr>
        <p:blipFill>
          <a:blip r:embed="rId4"/>
          <a:stretch>
            <a:fillRect/>
          </a:stretch>
        </p:blipFill>
        <p:spPr>
          <a:xfrm>
            <a:off x="432565" y="2767177"/>
            <a:ext cx="2895851" cy="1420491"/>
          </a:xfrm>
          <a:prstGeom prst="rect">
            <a:avLst/>
          </a:prstGeom>
        </p:spPr>
      </p:pic>
      <p:pic>
        <p:nvPicPr>
          <p:cNvPr id="34" name="Picture 33">
            <a:extLst>
              <a:ext uri="{FF2B5EF4-FFF2-40B4-BE49-F238E27FC236}">
                <a16:creationId xmlns:a16="http://schemas.microsoft.com/office/drawing/2014/main" id="{6150C97D-4B54-CAB0-D3B7-5D920D8331BB}"/>
              </a:ext>
            </a:extLst>
          </p:cNvPr>
          <p:cNvPicPr>
            <a:picLocks noChangeAspect="1"/>
          </p:cNvPicPr>
          <p:nvPr/>
        </p:nvPicPr>
        <p:blipFill>
          <a:blip r:embed="rId5"/>
          <a:stretch>
            <a:fillRect/>
          </a:stretch>
        </p:blipFill>
        <p:spPr>
          <a:xfrm>
            <a:off x="192024" y="6514327"/>
            <a:ext cx="2970276" cy="1011186"/>
          </a:xfrm>
          <a:prstGeom prst="rect">
            <a:avLst/>
          </a:prstGeom>
        </p:spPr>
      </p:pic>
      <p:sp>
        <p:nvSpPr>
          <p:cNvPr id="36" name="TextBox 35">
            <a:extLst>
              <a:ext uri="{FF2B5EF4-FFF2-40B4-BE49-F238E27FC236}">
                <a16:creationId xmlns:a16="http://schemas.microsoft.com/office/drawing/2014/main" id="{41D9A6B0-B8A3-1371-5F80-3EE0E2A930DA}"/>
              </a:ext>
            </a:extLst>
          </p:cNvPr>
          <p:cNvSpPr txBox="1"/>
          <p:nvPr/>
        </p:nvSpPr>
        <p:spPr>
          <a:xfrm>
            <a:off x="935545" y="7485846"/>
            <a:ext cx="1484757" cy="215444"/>
          </a:xfrm>
          <a:prstGeom prst="rect">
            <a:avLst/>
          </a:prstGeom>
          <a:noFill/>
        </p:spPr>
        <p:txBody>
          <a:bodyPr wrap="square">
            <a:spAutoFit/>
          </a:bodyPr>
          <a:lstStyle/>
          <a:p>
            <a:r>
              <a:rPr lang="en-GB" sz="800" dirty="0"/>
              <a:t>(Trappett, L. (2023)</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46888"/>
            <a:ext cx="182880" cy="182880"/>
          </a:xfrm>
          <a:prstGeom prst="rect">
            <a:avLst/>
          </a:prstGeom>
          <a:noFill/>
          <a:ln/>
        </p:spPr>
        <p:txBody>
          <a:bodyPr wrap="square" lIns="254" tIns="254" rIns="254" bIns="254" rtlCol="0" anchor="t">
            <a:normAutofit/>
          </a:bodyPr>
          <a:lstStyle/>
          <a:p>
            <a:pPr marL="0" indent="0" algn="l">
              <a:buNone/>
            </a:pPr>
            <a:r>
              <a:rPr lang="en-US" sz="800" dirty="0">
                <a:solidFill>
                  <a:srgbClr val="000000"/>
                </a:solidFill>
                <a:latin typeface="Arial" pitchFamily="34" charset="0"/>
                <a:ea typeface="Arial" pitchFamily="34" charset="-122"/>
                <a:cs typeface="Arial" pitchFamily="34" charset="-120"/>
              </a:rPr>
              <a:t>`</a:t>
            </a:r>
            <a:endParaRPr lang="en-US" sz="800" dirty="0"/>
          </a:p>
        </p:txBody>
      </p:sp>
      <p:sp>
        <p:nvSpPr>
          <p:cNvPr id="3" name="Text 1"/>
          <p:cNvSpPr/>
          <p:nvPr/>
        </p:nvSpPr>
        <p:spPr>
          <a:xfrm>
            <a:off x="512064" y="758952"/>
            <a:ext cx="1828800" cy="320040"/>
          </a:xfrm>
          <a:prstGeom prst="rect">
            <a:avLst/>
          </a:prstGeom>
          <a:noFill/>
          <a:ln/>
        </p:spPr>
        <p:txBody>
          <a:bodyPr wrap="square" lIns="254" tIns="254" rIns="254" bIns="254" rtlCol="0" anchor="t">
            <a:normAutofit/>
          </a:bodyPr>
          <a:lstStyle/>
          <a:p>
            <a:pPr marL="0" indent="0" algn="l">
              <a:buNone/>
            </a:pPr>
            <a:r>
              <a:rPr lang="en-US" sz="1600" b="1" dirty="0">
                <a:solidFill>
                  <a:srgbClr val="000000"/>
                </a:solidFill>
                <a:latin typeface="Arial" pitchFamily="34" charset="0"/>
                <a:ea typeface="Arial" pitchFamily="34" charset="-122"/>
                <a:cs typeface="Arial" pitchFamily="34" charset="-120"/>
              </a:rPr>
              <a:t>References</a:t>
            </a:r>
            <a:endParaRPr lang="en-US" sz="1600" dirty="0"/>
          </a:p>
        </p:txBody>
      </p:sp>
      <p:sp>
        <p:nvSpPr>
          <p:cNvPr id="4" name="Rectangle 3"/>
          <p:cNvSpPr/>
          <p:nvPr/>
        </p:nvSpPr>
        <p:spPr>
          <a:xfrm>
            <a:off x="0" y="4064"/>
            <a:ext cx="10464800" cy="7768336"/>
          </a:xfrm>
          <a:prstGeom prst="rect">
            <a:avLst/>
          </a:prstGeom>
        </p:spPr>
        <p:txBody>
          <a:bodyPr wrap="square">
            <a:spAutoFit/>
          </a:bodyPr>
          <a:lstStyle/>
          <a:p>
            <a:endParaRPr lang="en-US" sz="1200" dirty="0"/>
          </a:p>
          <a:p>
            <a:endParaRPr lang="en-US" sz="1200" dirty="0"/>
          </a:p>
          <a:p>
            <a:endParaRPr lang="en-US" sz="1200" dirty="0"/>
          </a:p>
          <a:p>
            <a:endParaRPr lang="en-US" sz="1200" dirty="0"/>
          </a:p>
          <a:p>
            <a:endParaRPr lang="en-US" sz="1200" dirty="0"/>
          </a:p>
          <a:p>
            <a:pPr marL="171450" indent="-171450">
              <a:buFont typeface="Wingdings" panose="05000000000000000000" pitchFamily="2" charset="2"/>
              <a:buChar char="Ø"/>
            </a:pPr>
            <a:r>
              <a:rPr lang="en-US" sz="1200" dirty="0"/>
              <a:t>Age UK (2024) The State of Health and Care of Older People in England 2024. London: Age UK. Available at: </a:t>
            </a:r>
            <a:r>
              <a:rPr lang="en-US" sz="1200" dirty="0">
                <a:hlinkClick r:id="rId3"/>
              </a:rPr>
              <a:t>https://www.ageuk.org.uk/siteassets/documents/reports-and-publications/reports-and-briefings/health--wellbeing/state-of-health-and-care/state_of_health_and_social_care_24.pdf</a:t>
            </a:r>
            <a:r>
              <a:rPr lang="en-US" sz="1200" dirty="0"/>
              <a:t> (Accessed on: June 29</a:t>
            </a:r>
            <a:r>
              <a:rPr lang="en-US" sz="1200" baseline="30000" dirty="0"/>
              <a:t>th</a:t>
            </a:r>
            <a:r>
              <a:rPr lang="en-US" sz="1200" dirty="0"/>
              <a:t>, 2026) </a:t>
            </a:r>
          </a:p>
          <a:p>
            <a:pPr marL="171450" indent="-171450">
              <a:buFont typeface="Wingdings" panose="05000000000000000000" pitchFamily="2" charset="2"/>
              <a:buChar char="Ø"/>
            </a:pPr>
            <a:r>
              <a:rPr lang="en-US" sz="1200" dirty="0" err="1"/>
              <a:t>Bergschöld</a:t>
            </a:r>
            <a:r>
              <a:rPr lang="en-US" sz="1200" dirty="0"/>
              <a:t>, J.M., Gunnes, M., Eide, A.H. and </a:t>
            </a:r>
            <a:r>
              <a:rPr lang="en-US" sz="1200" dirty="0" err="1"/>
              <a:t>Lassemo</a:t>
            </a:r>
            <a:r>
              <a:rPr lang="en-US" sz="1200" dirty="0"/>
              <a:t>, E. (2024) ‘Characteristics and range of reviews about technologies for aging in place: scoping review of reviews’, JMIR Aging, 7, e50286. doi:10.2196/50286.</a:t>
            </a:r>
          </a:p>
          <a:p>
            <a:pPr marL="171450" indent="-171450">
              <a:buFont typeface="Wingdings" panose="05000000000000000000" pitchFamily="2" charset="2"/>
              <a:buChar char="Ø"/>
            </a:pPr>
            <a:r>
              <a:rPr lang="en-US" sz="1200" dirty="0"/>
              <a:t>British Geriatrics Society (2022) Bringing Hospital Care Home: Virtual Wards and Hospital at Home for Older People. London: British Geriatrics Society.</a:t>
            </a:r>
          </a:p>
          <a:p>
            <a:pPr marL="171450" indent="-171450">
              <a:buFont typeface="Wingdings" panose="05000000000000000000" pitchFamily="2" charset="2"/>
              <a:buChar char="Ø"/>
            </a:pPr>
            <a:r>
              <a:rPr lang="en-US" sz="1200" dirty="0"/>
              <a:t>Department of Health and Social Care (2021) People at the Heart of Care: Adult Social Care Reform White Paper. London: DHSC. Available at:  https://www.gov.uk/government/publications/people-at-the-heart-of-care-adult-social-care-reform-white-paper (Accessed on: June 29</a:t>
            </a:r>
            <a:r>
              <a:rPr lang="en-US" sz="1200" baseline="30000" dirty="0"/>
              <a:t>th</a:t>
            </a:r>
            <a:r>
              <a:rPr lang="en-US" sz="1200" dirty="0"/>
              <a:t>, 2026) </a:t>
            </a:r>
          </a:p>
          <a:p>
            <a:pPr marL="171450" indent="-171450">
              <a:buFont typeface="Wingdings" panose="05000000000000000000" pitchFamily="2" charset="2"/>
              <a:buChar char="Ø"/>
            </a:pPr>
            <a:r>
              <a:rPr lang="en-US" sz="1200" dirty="0"/>
              <a:t>Department of Health and Social Care (2022) A Plan for Digital Health and Social Care. London: DHSC. Available at:  https://www.gov.uk/government/publications/a-plan-for-digital-health-and-social-care/a-plan-for-digital-health-and-social-care (Accessed on: June 28</a:t>
            </a:r>
            <a:r>
              <a:rPr lang="en-US" sz="1200" baseline="30000" dirty="0"/>
              <a:t>th</a:t>
            </a:r>
            <a:r>
              <a:rPr lang="en-US" sz="1200" dirty="0"/>
              <a:t>, 2026) </a:t>
            </a:r>
          </a:p>
          <a:p>
            <a:pPr marL="171450" indent="-171450">
              <a:buFont typeface="Wingdings" panose="05000000000000000000" pitchFamily="2" charset="2"/>
              <a:buChar char="Ø"/>
            </a:pPr>
            <a:r>
              <a:rPr lang="en-US" sz="1200" dirty="0"/>
              <a:t>Eliopoulos, C. (2025) </a:t>
            </a:r>
            <a:r>
              <a:rPr lang="en-US" sz="1200" dirty="0" err="1"/>
              <a:t>Gerontological</a:t>
            </a:r>
            <a:r>
              <a:rPr lang="en-US" sz="1200" dirty="0"/>
              <a:t> Nursing. 11th </a:t>
            </a:r>
            <a:r>
              <a:rPr lang="en-US" sz="1200" dirty="0" err="1"/>
              <a:t>edn</a:t>
            </a:r>
            <a:r>
              <a:rPr lang="en-US" sz="1200" dirty="0"/>
              <a:t>. Philadelphia: Wolters Kluwer.</a:t>
            </a:r>
          </a:p>
          <a:p>
            <a:pPr marL="171450" indent="-171450">
              <a:buFont typeface="Wingdings" panose="05000000000000000000" pitchFamily="2" charset="2"/>
              <a:buChar char="Ø"/>
            </a:pPr>
            <a:r>
              <a:rPr lang="en-GB" sz="1200" dirty="0"/>
              <a:t>Empowerment activities for elderly [Online image]. Available </a:t>
            </a:r>
            <a:r>
              <a:rPr lang="en-GB" sz="1200" dirty="0" err="1"/>
              <a:t>at:https</a:t>
            </a:r>
            <a:r>
              <a:rPr lang="en-GB" sz="1200" dirty="0"/>
              <a:t>://uk.pinterest.com/pin/497014508886376931/  (Accessed: 14 July 2026)</a:t>
            </a:r>
            <a:endParaRPr lang="en-US" sz="1200" dirty="0"/>
          </a:p>
          <a:p>
            <a:pPr marL="171450" indent="-171450">
              <a:buFont typeface="Wingdings" panose="05000000000000000000" pitchFamily="2" charset="2"/>
              <a:buChar char="Ø"/>
            </a:pPr>
            <a:r>
              <a:rPr lang="en-US" sz="1200" dirty="0"/>
              <a:t>Glasby, J., Farquharson, C., Needham, C. and Hamblin, K. (2025) ‘Adult social care reform cannot afford to wait’, BMJ, 388, r63. doi:10.1136/bmj.r63.</a:t>
            </a:r>
          </a:p>
          <a:p>
            <a:pPr marL="171450" indent="-171450">
              <a:buFont typeface="Wingdings" panose="05000000000000000000" pitchFamily="2" charset="2"/>
              <a:buChar char="Ø"/>
            </a:pPr>
            <a:r>
              <a:rPr lang="en-US" sz="1200" dirty="0" err="1"/>
              <a:t>McCance</a:t>
            </a:r>
            <a:r>
              <a:rPr lang="en-US" sz="1200" dirty="0"/>
              <a:t>, T. and McCormack, B. (2025) ‘The Person-</a:t>
            </a:r>
            <a:r>
              <a:rPr lang="en-US" sz="1200" dirty="0" err="1"/>
              <a:t>centred</a:t>
            </a:r>
            <a:r>
              <a:rPr lang="en-US" sz="1200" dirty="0"/>
              <a:t> Nursing Framework: a mid-range theory for nursing practice’, Journal of Research in Nursing, 30(1), pp. 47–60. doi:10.1177/17449871241281428.</a:t>
            </a:r>
          </a:p>
          <a:p>
            <a:pPr marL="171450" indent="-171450">
              <a:buFont typeface="Wingdings" panose="05000000000000000000" pitchFamily="2" charset="2"/>
              <a:buChar char="Ø"/>
            </a:pPr>
            <a:r>
              <a:rPr lang="en-US" sz="1200" dirty="0"/>
              <a:t>McCormack, B., </a:t>
            </a:r>
            <a:r>
              <a:rPr lang="en-US" sz="1200" dirty="0" err="1"/>
              <a:t>McCance</a:t>
            </a:r>
            <a:r>
              <a:rPr lang="en-US" sz="1200" dirty="0"/>
              <a:t>, T., Bulley, C., Brown, D., McMillan, A. and Martin, S. (eds.) (2021) Fundamentals of Person-</a:t>
            </a:r>
            <a:r>
              <a:rPr lang="en-US" sz="1200" dirty="0" err="1"/>
              <a:t>Centred</a:t>
            </a:r>
            <a:r>
              <a:rPr lang="en-US" sz="1200" dirty="0"/>
              <a:t> Healthcare Practice. Oxford: Wiley Blackwell.</a:t>
            </a:r>
          </a:p>
          <a:p>
            <a:pPr marL="171450" indent="-171450">
              <a:buFont typeface="Wingdings" panose="05000000000000000000" pitchFamily="2" charset="2"/>
              <a:buChar char="Ø"/>
            </a:pPr>
            <a:r>
              <a:rPr lang="en-US" sz="1200" dirty="0"/>
              <a:t>Montero-</a:t>
            </a:r>
            <a:r>
              <a:rPr lang="en-US" sz="1200" dirty="0" err="1"/>
              <a:t>Odasso</a:t>
            </a:r>
            <a:r>
              <a:rPr lang="en-US" sz="1200" dirty="0"/>
              <a:t>, M. et al. (2022) ‘World guidelines for falls prevention and management for older adults: a global initiative’, Age and Ageing, 51(9), afac205. doi:10.1093/ageing/afac205.</a:t>
            </a:r>
          </a:p>
          <a:p>
            <a:pPr marL="171450" indent="-171450">
              <a:buFont typeface="Wingdings" panose="05000000000000000000" pitchFamily="2" charset="2"/>
              <a:buChar char="Ø"/>
            </a:pPr>
            <a:r>
              <a:rPr lang="en-US" sz="1200" dirty="0"/>
              <a:t>NHS England (2024) Virtual Wards Operational Framework. London: NHS England.</a:t>
            </a:r>
          </a:p>
          <a:p>
            <a:pPr marL="171450" indent="-171450">
              <a:buFont typeface="Wingdings" panose="05000000000000000000" pitchFamily="2" charset="2"/>
              <a:buChar char="Ø"/>
            </a:pPr>
            <a:r>
              <a:rPr lang="en-US" sz="1200" dirty="0"/>
              <a:t>NICE (2025) Falls: Assessment and Prevention in Older People and People 50 and Over at Higher Risk. NICE guideline NG249. London: National Institute for Health and Care Excellence.</a:t>
            </a:r>
          </a:p>
          <a:p>
            <a:pPr marL="171450" indent="-171450">
              <a:buFont typeface="Wingdings" panose="05000000000000000000" pitchFamily="2" charset="2"/>
              <a:buChar char="Ø"/>
            </a:pPr>
            <a:r>
              <a:rPr lang="en-US" sz="1200" dirty="0"/>
              <a:t>Norman, G., Bennett, P. and Vardy, E.R.L.C. (2023) ‘Virtual wards: a rapid evidence synthesis and implications for the care of older people’, Age and Ageing, 52(1), afac319. doi:10.1093/ageing/afac319.</a:t>
            </a:r>
          </a:p>
          <a:p>
            <a:pPr marL="171450" indent="-171450">
              <a:buFont typeface="Wingdings" panose="05000000000000000000" pitchFamily="2" charset="2"/>
              <a:buChar char="Ø"/>
            </a:pPr>
            <a:r>
              <a:rPr lang="en-US" sz="1200" dirty="0"/>
              <a:t>Office for National Statistics (2025) Population Estimates for the UK, England, Wales, Scotland and Northern Ireland: Mid-2024. Newport: ONS.</a:t>
            </a:r>
          </a:p>
          <a:p>
            <a:pPr marL="171450" indent="-171450">
              <a:buFont typeface="Wingdings" panose="05000000000000000000" pitchFamily="2" charset="2"/>
              <a:buChar char="Ø"/>
            </a:pPr>
            <a:r>
              <a:rPr lang="en-US" sz="1200" dirty="0"/>
              <a:t>The King’s Fund (2025) Key Facts and Figures About Adult Social Care. London: The King’s Fund.</a:t>
            </a:r>
          </a:p>
          <a:p>
            <a:pPr marL="171450" indent="-171450">
              <a:buFont typeface="Wingdings" panose="05000000000000000000" pitchFamily="2" charset="2"/>
              <a:buChar char="Ø"/>
            </a:pPr>
            <a:r>
              <a:rPr lang="en-US" sz="1200" dirty="0"/>
              <a:t>UK Government (2014) Care Act 2014. London: The Stationery Office.</a:t>
            </a:r>
          </a:p>
          <a:p>
            <a:pPr marL="171450" indent="-171450">
              <a:buFont typeface="Wingdings" panose="05000000000000000000" pitchFamily="2" charset="2"/>
              <a:buChar char="Ø"/>
            </a:pPr>
            <a:r>
              <a:rPr lang="en-US" sz="1200" dirty="0"/>
              <a:t>Wale, A., </a:t>
            </a:r>
            <a:r>
              <a:rPr lang="en-US" sz="1200" dirty="0" err="1"/>
              <a:t>Everitt</a:t>
            </a:r>
            <a:r>
              <a:rPr lang="en-US" sz="1200" dirty="0"/>
              <a:t>, J., Ayres, T., </a:t>
            </a:r>
            <a:r>
              <a:rPr lang="en-US" sz="1200" dirty="0" err="1"/>
              <a:t>Okolie</a:t>
            </a:r>
            <a:r>
              <a:rPr lang="en-US" sz="1200" dirty="0"/>
              <a:t>, C., Morgan, H.E., Shaw, H., Cooper, A., Edwards, A. and Lewis, R. (2025) ‘Effectiveness of interventions for addressing digital exclusion in older adults in the social care domain: rapid review’, JMIR Aging, 8, e70377. doi:10.2196/70377.</a:t>
            </a:r>
          </a:p>
          <a:p>
            <a:pPr marL="171450" indent="-171450">
              <a:buFont typeface="Wingdings" panose="05000000000000000000" pitchFamily="2" charset="2"/>
              <a:buChar char="Ø"/>
            </a:pPr>
            <a:r>
              <a:rPr lang="en-US" sz="1200" dirty="0"/>
              <a:t>Westby, M. et al. (2024) ‘Virtual wards for people with frailty: what works, for whom, how and why—a rapid realist review’, Age and Ageing, 53(3), afae039. doi:10.1093/ageing/afae039.</a:t>
            </a:r>
          </a:p>
          <a:p>
            <a:pPr marL="171450" indent="-171450">
              <a:buFont typeface="Wingdings" panose="05000000000000000000" pitchFamily="2" charset="2"/>
              <a:buChar char="Ø"/>
            </a:pPr>
            <a:r>
              <a:rPr lang="en-US" sz="1200" dirty="0"/>
              <a:t>World Health </a:t>
            </a:r>
            <a:r>
              <a:rPr lang="en-US" sz="1200" dirty="0" err="1"/>
              <a:t>Organisation</a:t>
            </a:r>
            <a:r>
              <a:rPr lang="en-US" sz="1200" dirty="0"/>
              <a:t> (2021) Decade of Healthy Ageing: Baseline Report. Geneva: World Health Organization.</a:t>
            </a:r>
          </a:p>
          <a:p>
            <a:pPr marL="171450" indent="-171450">
              <a:buFont typeface="Wingdings" panose="05000000000000000000" pitchFamily="2" charset="2"/>
              <a:buChar char="Ø"/>
            </a:pPr>
            <a:r>
              <a:rPr lang="en-US" sz="1200" dirty="0"/>
              <a:t>World Health </a:t>
            </a:r>
            <a:r>
              <a:rPr lang="en-US" sz="1200" dirty="0" err="1"/>
              <a:t>Organisation</a:t>
            </a:r>
            <a:r>
              <a:rPr lang="en-US" sz="1200" dirty="0"/>
              <a:t> (2021) Global Report on Ageism. Geneva: World Health Organization.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601</TotalTime>
  <Words>1476</Words>
  <Application>Microsoft Office PowerPoint</Application>
  <PresentationFormat>Custom</PresentationFormat>
  <Paragraphs>72</Paragraphs>
  <Slides>3</Slides>
  <Notes>3</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BMHP6027 Editable Blank Poster Template</dc:title>
  <dc:subject>Editable BMHP6027 poster template</dc:subject>
  <cp:lastModifiedBy>Elena-Daniela Virlan (2216277)</cp:lastModifiedBy>
  <cp:revision>3</cp:revision>
  <dcterms:created xsi:type="dcterms:W3CDTF">2026-07-03T14:51:54Z</dcterms:created>
  <dcterms:modified xsi:type="dcterms:W3CDTF">2026-07-14T18:44:21Z</dcterms:modified>
</cp:coreProperties>
</file>