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3" r:id="rId3"/>
  </p:sldMasterIdLst>
  <p:sldIdLst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9" r:id="rId14"/>
    <p:sldId id="266" r:id="rId15"/>
    <p:sldId id="270" r:id="rId16"/>
    <p:sldId id="267" r:id="rId17"/>
    <p:sldId id="278" r:id="rId18"/>
    <p:sldId id="271" r:id="rId19"/>
    <p:sldId id="279" r:id="rId20"/>
    <p:sldId id="272" r:id="rId21"/>
    <p:sldId id="273" r:id="rId22"/>
    <p:sldId id="274" r:id="rId23"/>
    <p:sldId id="275" r:id="rId24"/>
    <p:sldId id="276" r:id="rId25"/>
    <p:sldId id="277" r:id="rId26"/>
    <p:sldId id="268" r:id="rId27"/>
    <p:sldId id="280" r:id="rId28"/>
    <p:sldId id="286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96" autoAdjust="0"/>
    <p:restoredTop sz="94660"/>
  </p:normalViewPr>
  <p:slideViewPr>
    <p:cSldViewPr snapToGrid="0">
      <p:cViewPr varScale="1">
        <p:scale>
          <a:sx n="42" d="100"/>
          <a:sy n="42" d="100"/>
        </p:scale>
        <p:origin x="42" y="110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57DAA0-9FD7-4720-94D2-29C7DF89FCEE}" type="datetimeFigureOut">
              <a:rPr lang="en-GB" smtClean="0"/>
              <a:t>22/11/2018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32DDE0-41AF-44DA-ABA6-643D64B058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43632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57DAA0-9FD7-4720-94D2-29C7DF89FCEE}" type="datetimeFigureOut">
              <a:rPr lang="en-GB" smtClean="0"/>
              <a:t>22/11/2018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32DDE0-41AF-44DA-ABA6-643D64B058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85680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57DAA0-9FD7-4720-94D2-29C7DF89FCEE}" type="datetimeFigureOut">
              <a:rPr lang="en-GB" smtClean="0"/>
              <a:t>22/11/2018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32DDE0-41AF-44DA-ABA6-643D64B058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43597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57DAA0-9FD7-4720-94D2-29C7DF89FCEE}" type="datetimeFigureOut">
              <a:rPr lang="en-GB" smtClean="0"/>
              <a:t>22/11/2018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32DDE0-41AF-44DA-ABA6-643D64B058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52909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57DAA0-9FD7-4720-94D2-29C7DF89FCEE}" type="datetimeFigureOut">
              <a:rPr lang="en-GB" smtClean="0"/>
              <a:t>22/11/2018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32DDE0-41AF-44DA-ABA6-643D64B058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97702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57DAA0-9FD7-4720-94D2-29C7DF89FCEE}" type="datetimeFigureOut">
              <a:rPr lang="en-GB" smtClean="0"/>
              <a:t>22/11/2018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32DDE0-41AF-44DA-ABA6-643D64B058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10267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57DAA0-9FD7-4720-94D2-29C7DF89FCEE}" type="datetimeFigureOut">
              <a:rPr lang="en-GB" smtClean="0"/>
              <a:t>22/11/2018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32DDE0-41AF-44DA-ABA6-643D64B058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05724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57DAA0-9FD7-4720-94D2-29C7DF89FCEE}" type="datetimeFigureOut">
              <a:rPr lang="en-GB" smtClean="0"/>
              <a:t>22/11/2018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32DDE0-41AF-44DA-ABA6-643D64B058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9282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57DAA0-9FD7-4720-94D2-29C7DF89FCEE}" type="datetimeFigureOut">
              <a:rPr lang="en-GB" smtClean="0"/>
              <a:t>22/11/2018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32DDE0-41AF-44DA-ABA6-643D64B058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39779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57DAA0-9FD7-4720-94D2-29C7DF89FCEE}" type="datetimeFigureOut">
              <a:rPr lang="en-GB" smtClean="0"/>
              <a:t>22/11/2018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32DDE0-41AF-44DA-ABA6-643D64B058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45482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57DAA0-9FD7-4720-94D2-29C7DF89FCEE}" type="datetimeFigureOut">
              <a:rPr lang="en-GB" smtClean="0"/>
              <a:t>22/11/2018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32DDE0-41AF-44DA-ABA6-643D64B058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29287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057B11-09B6-40F9-82E2-238224512EC6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78519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6CD2308-8E8E-40F8-800E-C81A61CF0C63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861535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DEFABEB-5BC9-411F-BA9F-0CE7D88A2292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53942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0B8FE9C-32DB-4D23-8D5F-BA5A738880AC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39941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CA5A52A-4FC9-4FD1-9E38-887036DD57DD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604530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A076689-B631-4A87-AB34-439FB6B68D31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186910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A3FEE1-42DC-474F-B39B-0A1ED6C691FE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846475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CD5A7A2-6F60-4DD4-AD0F-18636C449224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993213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CC2322B-154A-4D16-96B4-0DD638E99312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321515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33B4628-6105-4BDC-8224-D688F39EFC6C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110679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634A0D0-1958-4FED-8D1F-B8B171249ADE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821881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ABA5606F-377F-43AA-8BB0-6D306FA6886C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299668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410" name="Group 2"/>
          <p:cNvGrpSpPr>
            <a:grpSpLocks/>
          </p:cNvGrpSpPr>
          <p:nvPr/>
        </p:nvGrpSpPr>
        <p:grpSpPr bwMode="auto">
          <a:xfrm>
            <a:off x="0" y="0"/>
            <a:ext cx="11684000" cy="5943600"/>
            <a:chOff x="0" y="0"/>
            <a:chExt cx="5520" cy="3744"/>
          </a:xfrm>
        </p:grpSpPr>
        <p:sp>
          <p:nvSpPr>
            <p:cNvPr id="17411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1104" cy="3072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bg2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US" altLang="en-US" sz="2400">
                <a:solidFill>
                  <a:srgbClr val="000000"/>
                </a:solidFill>
                <a:latin typeface="Times New Roman" panose="02020603050405020304" pitchFamily="18" charset="0"/>
              </a:endParaRPr>
            </a:p>
          </p:txBody>
        </p:sp>
        <p:grpSp>
          <p:nvGrpSpPr>
            <p:cNvPr id="17412" name="Group 4"/>
            <p:cNvGrpSpPr>
              <a:grpSpLocks/>
            </p:cNvGrpSpPr>
            <p:nvPr userDrawn="1"/>
          </p:nvGrpSpPr>
          <p:grpSpPr bwMode="auto">
            <a:xfrm>
              <a:off x="0" y="2208"/>
              <a:ext cx="5520" cy="1536"/>
              <a:chOff x="0" y="2208"/>
              <a:chExt cx="5520" cy="1536"/>
            </a:xfrm>
          </p:grpSpPr>
          <p:sp>
            <p:nvSpPr>
              <p:cNvPr id="17413" name="Rectangle 5"/>
              <p:cNvSpPr>
                <a:spLocks noChangeArrowheads="1"/>
              </p:cNvSpPr>
              <p:nvPr/>
            </p:nvSpPr>
            <p:spPr bwMode="ltGray">
              <a:xfrm>
                <a:off x="624" y="2208"/>
                <a:ext cx="4896" cy="1536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US" altLang="en-US" sz="2400">
                  <a:solidFill>
                    <a:srgbClr val="000000"/>
                  </a:solidFill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14" name="Rectangle 6"/>
              <p:cNvSpPr>
                <a:spLocks noChangeArrowheads="1"/>
              </p:cNvSpPr>
              <p:nvPr/>
            </p:nvSpPr>
            <p:spPr bwMode="white">
              <a:xfrm>
                <a:off x="654" y="2352"/>
                <a:ext cx="4818" cy="1347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US" altLang="en-US" sz="2400">
                  <a:solidFill>
                    <a:srgbClr val="000000"/>
                  </a:solidFill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15" name="Line 7"/>
              <p:cNvSpPr>
                <a:spLocks noChangeShapeType="1"/>
              </p:cNvSpPr>
              <p:nvPr/>
            </p:nvSpPr>
            <p:spPr bwMode="auto">
              <a:xfrm>
                <a:off x="0" y="3072"/>
                <a:ext cx="624" cy="0"/>
              </a:xfrm>
              <a:prstGeom prst="line">
                <a:avLst/>
              </a:prstGeom>
              <a:noFill/>
              <a:ln w="508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 sz="1800">
                  <a:solidFill>
                    <a:srgbClr val="000000"/>
                  </a:solidFill>
                </a:endParaRPr>
              </a:p>
            </p:txBody>
          </p:sp>
        </p:grpSp>
        <p:grpSp>
          <p:nvGrpSpPr>
            <p:cNvPr id="17416" name="Group 8"/>
            <p:cNvGrpSpPr>
              <a:grpSpLocks/>
            </p:cNvGrpSpPr>
            <p:nvPr userDrawn="1"/>
          </p:nvGrpSpPr>
          <p:grpSpPr bwMode="auto">
            <a:xfrm>
              <a:off x="400" y="336"/>
              <a:ext cx="5088" cy="192"/>
              <a:chOff x="400" y="336"/>
              <a:chExt cx="5088" cy="192"/>
            </a:xfrm>
          </p:grpSpPr>
          <p:sp>
            <p:nvSpPr>
              <p:cNvPr id="17417" name="Rectangle 9"/>
              <p:cNvSpPr>
                <a:spLocks noChangeArrowheads="1"/>
              </p:cNvSpPr>
              <p:nvPr/>
            </p:nvSpPr>
            <p:spPr bwMode="auto">
              <a:xfrm>
                <a:off x="3952" y="336"/>
                <a:ext cx="1536" cy="192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US" altLang="en-US" sz="2400">
                  <a:solidFill>
                    <a:srgbClr val="000000"/>
                  </a:solidFill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18" name="Line 10"/>
              <p:cNvSpPr>
                <a:spLocks noChangeShapeType="1"/>
              </p:cNvSpPr>
              <p:nvPr/>
            </p:nvSpPr>
            <p:spPr bwMode="auto">
              <a:xfrm>
                <a:off x="400" y="432"/>
                <a:ext cx="5088" cy="0"/>
              </a:xfrm>
              <a:prstGeom prst="line">
                <a:avLst/>
              </a:prstGeom>
              <a:noFill/>
              <a:ln w="4445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 sz="1800">
                  <a:solidFill>
                    <a:srgbClr val="000000"/>
                  </a:solidFill>
                </a:endParaRPr>
              </a:p>
            </p:txBody>
          </p:sp>
        </p:grpSp>
      </p:grpSp>
      <p:sp>
        <p:nvSpPr>
          <p:cNvPr id="17419" name="Rectangle 11"/>
          <p:cNvSpPr>
            <a:spLocks noGrp="1" noChangeArrowheads="1"/>
          </p:cNvSpPr>
          <p:nvPr>
            <p:ph type="ctrTitle"/>
          </p:nvPr>
        </p:nvSpPr>
        <p:spPr>
          <a:xfrm>
            <a:off x="2743200" y="1143000"/>
            <a:ext cx="8839200" cy="2209800"/>
          </a:xfrm>
        </p:spPr>
        <p:txBody>
          <a:bodyPr/>
          <a:lstStyle>
            <a:lvl1pPr>
              <a:defRPr sz="4800"/>
            </a:lvl1pPr>
          </a:lstStyle>
          <a:p>
            <a:pPr lvl="0"/>
            <a:r>
              <a:rPr lang="en-US" altLang="en-US" noProof="0" smtClean="0"/>
              <a:t>Click to edit Master title style</a:t>
            </a:r>
          </a:p>
        </p:txBody>
      </p:sp>
      <p:sp>
        <p:nvSpPr>
          <p:cNvPr id="17420" name="Rectangle 12"/>
          <p:cNvSpPr>
            <a:spLocks noGrp="1" noChangeArrowheads="1"/>
          </p:cNvSpPr>
          <p:nvPr>
            <p:ph type="subTitle" idx="1"/>
          </p:nvPr>
        </p:nvSpPr>
        <p:spPr>
          <a:xfrm>
            <a:off x="1828800" y="3962400"/>
            <a:ext cx="9144000" cy="1600200"/>
          </a:xfrm>
        </p:spPr>
        <p:txBody>
          <a:bodyPr anchor="ctr"/>
          <a:lstStyle>
            <a:lvl1pPr marL="0" indent="0" algn="ctr">
              <a:buFont typeface="Wingdings" panose="05000000000000000000" pitchFamily="2" charset="2"/>
              <a:buNone/>
              <a:defRPr/>
            </a:lvl1pPr>
          </a:lstStyle>
          <a:p>
            <a:pPr lvl="0"/>
            <a:r>
              <a:rPr lang="en-US" altLang="en-US" noProof="0" smtClean="0"/>
              <a:t>Click to edit Master subtitle style</a:t>
            </a:r>
          </a:p>
        </p:txBody>
      </p:sp>
      <p:sp>
        <p:nvSpPr>
          <p:cNvPr id="17421" name="Rectangle 13"/>
          <p:cNvSpPr>
            <a:spLocks noGrp="1" noChangeArrowheads="1"/>
          </p:cNvSpPr>
          <p:nvPr>
            <p:ph type="dt" sz="half" idx="2"/>
          </p:nvPr>
        </p:nvSpPr>
        <p:spPr>
          <a:xfrm>
            <a:off x="1217084" y="6251575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17422" name="Rectangle 14"/>
          <p:cNvSpPr>
            <a:spLocks noGrp="1" noChangeArrowheads="1"/>
          </p:cNvSpPr>
          <p:nvPr>
            <p:ph type="ftr" sz="quarter" idx="3"/>
          </p:nvPr>
        </p:nvSpPr>
        <p:spPr>
          <a:xfrm>
            <a:off x="4472517" y="6248400"/>
            <a:ext cx="3860800" cy="457200"/>
          </a:xfrm>
        </p:spPr>
        <p:txBody>
          <a:bodyPr/>
          <a:lstStyle>
            <a:lvl1pPr>
              <a:defRPr/>
            </a:lvl1pPr>
          </a:lstStyle>
          <a:p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17423" name="Rectangle 15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6CC78A3A-EF0F-4393-84B8-87567A7FD8BE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648274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829D906-77F9-4D26-B0D3-175ABEBA424C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335981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C1550A4-0638-4B0F-8876-B27DC30F52E2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334456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19200" y="1600201"/>
            <a:ext cx="5080000" cy="45307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2400" y="1600201"/>
            <a:ext cx="5080000" cy="45307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C8B946B-4A0E-4154-A714-97483DD57D2C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924409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734A80-D7FD-4BA8-ACF2-4D0908E21E4E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37965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4D3A6CC-A002-4F6D-A958-56EE9000F634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934402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BA9A064-C0E2-43FB-B250-7731C9D7285F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83859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6E16607-464E-4AA0-BF19-31020003CA90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722088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60BF838-B0BE-40BD-9385-60AD983FF405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988700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F29AE3A-734D-4225-907C-8EF0E925DF60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850659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277813"/>
            <a:ext cx="2590800" cy="585311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19200" y="277813"/>
            <a:ext cx="7569200" cy="585311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DA5B156-888F-45ED-B2A4-AEAE4FF5501B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96298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3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57DAA0-9FD7-4720-94D2-29C7DF89FCEE}" type="datetimeFigureOut">
              <a:rPr lang="en-GB" smtClean="0"/>
              <a:t>22/11/2018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32DDE0-41AF-44DA-ABA6-643D64B058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4943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3F1006DF-E115-4493-A319-C85F07075741}" type="slidenum">
              <a:rPr lang="en-US" altLang="en-US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6379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386" name="Group 2"/>
          <p:cNvGrpSpPr>
            <a:grpSpLocks/>
          </p:cNvGrpSpPr>
          <p:nvPr/>
        </p:nvGrpSpPr>
        <p:grpSpPr bwMode="auto">
          <a:xfrm>
            <a:off x="0" y="0"/>
            <a:ext cx="11582400" cy="4876800"/>
            <a:chOff x="0" y="0"/>
            <a:chExt cx="5472" cy="3072"/>
          </a:xfrm>
        </p:grpSpPr>
        <p:sp>
          <p:nvSpPr>
            <p:cNvPr id="16387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384" cy="3072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bg2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US" altLang="en-US" sz="2400">
                <a:solidFill>
                  <a:srgbClr val="000000"/>
                </a:solidFill>
                <a:latin typeface="Times New Roman" panose="02020603050405020304" pitchFamily="18" charset="0"/>
              </a:endParaRPr>
            </a:p>
          </p:txBody>
        </p:sp>
        <p:grpSp>
          <p:nvGrpSpPr>
            <p:cNvPr id="16388" name="Group 4"/>
            <p:cNvGrpSpPr>
              <a:grpSpLocks/>
            </p:cNvGrpSpPr>
            <p:nvPr/>
          </p:nvGrpSpPr>
          <p:grpSpPr bwMode="auto">
            <a:xfrm>
              <a:off x="240" y="893"/>
              <a:ext cx="5232" cy="115"/>
              <a:chOff x="240" y="893"/>
              <a:chExt cx="5232" cy="115"/>
            </a:xfrm>
          </p:grpSpPr>
          <p:sp>
            <p:nvSpPr>
              <p:cNvPr id="16389" name="Rectangle 5"/>
              <p:cNvSpPr>
                <a:spLocks noChangeArrowheads="1"/>
              </p:cNvSpPr>
              <p:nvPr/>
            </p:nvSpPr>
            <p:spPr bwMode="auto">
              <a:xfrm>
                <a:off x="4320" y="893"/>
                <a:ext cx="1152" cy="115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US" altLang="en-US" sz="2400">
                  <a:solidFill>
                    <a:srgbClr val="000000"/>
                  </a:solidFill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6390" name="Line 6"/>
              <p:cNvSpPr>
                <a:spLocks noChangeShapeType="1"/>
              </p:cNvSpPr>
              <p:nvPr/>
            </p:nvSpPr>
            <p:spPr bwMode="auto">
              <a:xfrm>
                <a:off x="240" y="941"/>
                <a:ext cx="5232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 sz="1800">
                  <a:solidFill>
                    <a:srgbClr val="000000"/>
                  </a:solidFill>
                </a:endParaRPr>
              </a:p>
            </p:txBody>
          </p:sp>
        </p:grpSp>
      </p:grpSp>
      <p:sp>
        <p:nvSpPr>
          <p:cNvPr id="16391" name="Rectangle 7"/>
          <p:cNvSpPr>
            <a:spLocks noGrp="1" noChangeArrowheads="1"/>
          </p:cNvSpPr>
          <p:nvPr>
            <p:ph type="title"/>
          </p:nvPr>
        </p:nvSpPr>
        <p:spPr bwMode="auto">
          <a:xfrm>
            <a:off x="1219200" y="277813"/>
            <a:ext cx="103632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6392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1219200" y="1600201"/>
            <a:ext cx="10363200" cy="453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16393" name="Rectangle 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219200" y="6251575"/>
            <a:ext cx="2641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16394" name="Rectangle 1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470400" y="6248400"/>
            <a:ext cx="3962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16395" name="Rectangle 1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9042400" y="6248400"/>
            <a:ext cx="2540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911CF325-9250-43E1-A803-683D3CC66108}" type="slidenum">
              <a:rPr lang="en-US" altLang="en-US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16396" name="Line 12"/>
          <p:cNvSpPr>
            <a:spLocks noChangeShapeType="1"/>
          </p:cNvSpPr>
          <p:nvPr/>
        </p:nvSpPr>
        <p:spPr bwMode="auto">
          <a:xfrm>
            <a:off x="0" y="4876800"/>
            <a:ext cx="812800" cy="0"/>
          </a:xfrm>
          <a:prstGeom prst="line">
            <a:avLst/>
          </a:prstGeom>
          <a:noFill/>
          <a:ln w="44450">
            <a:solidFill>
              <a:schemeClr val="bg2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sz="18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63061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timing>
    <p:tnLst>
      <p:par>
        <p:cTn id="1" dur="indefinite" restart="never" nodeType="tmRoot"/>
      </p:par>
    </p:tnLst>
  </p:timing>
  <p:txStyles>
    <p:titleStyle>
      <a:lvl1pPr algn="l" rtl="0" fontAlgn="base">
        <a:spcBef>
          <a:spcPct val="0"/>
        </a:spcBef>
        <a:spcAft>
          <a:spcPct val="0"/>
        </a:spcAft>
        <a:defRPr sz="42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anose="02020603050405020304" pitchFamily="18" charset="0"/>
        </a:defRPr>
      </a:lvl2pPr>
      <a:lvl3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anose="02020603050405020304" pitchFamily="18" charset="0"/>
        </a:defRPr>
      </a:lvl3pPr>
      <a:lvl4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anose="02020603050405020304" pitchFamily="18" charset="0"/>
        </a:defRPr>
      </a:lvl4pPr>
      <a:lvl5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anose="02020603050405020304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anose="02020603050405020304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anose="02020603050405020304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anose="02020603050405020304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anose="02020603050405020304" pitchFamily="18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anose="05000000000000000000" pitchFamily="2" charset="2"/>
        <a:buChar char="n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anose="05000000000000000000" pitchFamily="2" charset="2"/>
        <a:buChar char="n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55000"/>
        <a:buFont typeface="Wingdings" panose="05000000000000000000" pitchFamily="2" charset="2"/>
        <a:buChar char="n"/>
        <a:defRPr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image" Target="../media/image12.png"/><Relationship Id="rId7" Type="http://schemas.openxmlformats.org/officeDocument/2006/relationships/image" Target="../media/image16.gif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5.gif"/><Relationship Id="rId5" Type="http://schemas.openxmlformats.org/officeDocument/2006/relationships/image" Target="../media/image14.png"/><Relationship Id="rId10" Type="http://schemas.openxmlformats.org/officeDocument/2006/relationships/image" Target="../media/image19.gif"/><Relationship Id="rId4" Type="http://schemas.openxmlformats.org/officeDocument/2006/relationships/image" Target="../media/image13.png"/><Relationship Id="rId9" Type="http://schemas.openxmlformats.org/officeDocument/2006/relationships/image" Target="../media/image18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2483" y="0"/>
            <a:ext cx="12276965" cy="6858000"/>
          </a:xfrm>
          <a:prstGeom prst="rect">
            <a:avLst/>
          </a:prstGeom>
        </p:spPr>
      </p:pic>
      <p:sp>
        <p:nvSpPr>
          <p:cNvPr id="5" name="Oval 4"/>
          <p:cNvSpPr/>
          <p:nvPr/>
        </p:nvSpPr>
        <p:spPr>
          <a:xfrm>
            <a:off x="3381827" y="3602038"/>
            <a:ext cx="5428343" cy="1978705"/>
          </a:xfrm>
          <a:prstGeom prst="ellipse">
            <a:avLst/>
          </a:prstGeom>
          <a:solidFill>
            <a:srgbClr val="00FF00"/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b="1" dirty="0" smtClean="0"/>
              <a:t>Lecture 9: Creating Presentations; PowerPoint and Posters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25370816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65881"/>
            <a:ext cx="12274974" cy="69238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93027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0"/>
            <a:ext cx="12259777" cy="6972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46831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45075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87297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468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93349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31529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80962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09079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94308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9045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96402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209044"/>
            <a:ext cx="12192000" cy="70670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58506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smtClean="0"/>
              <a:t>Too much text, and too small a font size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4758055"/>
          </a:xfrm>
        </p:spPr>
        <p:txBody>
          <a:bodyPr>
            <a:normAutofit/>
          </a:bodyPr>
          <a:lstStyle/>
          <a:p>
            <a:r>
              <a:rPr lang="en-US" altLang="en-US" dirty="0" smtClean="0"/>
              <a:t>Aim to avoid large blocks of text in your presentation.</a:t>
            </a:r>
          </a:p>
          <a:p>
            <a:endParaRPr lang="en-US" altLang="en-US" dirty="0" smtClean="0"/>
          </a:p>
          <a:p>
            <a:r>
              <a:rPr lang="en-US" altLang="en-US" dirty="0" smtClean="0"/>
              <a:t>Emphasize the main points.</a:t>
            </a:r>
          </a:p>
          <a:p>
            <a:endParaRPr lang="en-US" altLang="en-US" dirty="0" smtClean="0"/>
          </a:p>
          <a:p>
            <a:r>
              <a:rPr lang="en-US" altLang="en-US" dirty="0" smtClean="0"/>
              <a:t>The “Six-by-Six” Rule.</a:t>
            </a:r>
          </a:p>
          <a:p>
            <a:endParaRPr lang="en-US" altLang="en-US" dirty="0" smtClean="0"/>
          </a:p>
          <a:p>
            <a:r>
              <a:rPr lang="en-US" altLang="en-US" dirty="0" smtClean="0"/>
              <a:t>Use pictures- PowerPoint is multimedia!</a:t>
            </a:r>
          </a:p>
          <a:p>
            <a:endParaRPr lang="en-US" altLang="en-US" dirty="0" smtClean="0"/>
          </a:p>
          <a:p>
            <a:r>
              <a:rPr lang="en-US" altLang="en-US" dirty="0" smtClean="0"/>
              <a:t>Use a large font…at least 24-point or more.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39553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solidFill>
                  <a:srgbClr val="FFFF00"/>
                </a:solidFill>
              </a:rPr>
              <a:t>Beginner Motorcycles</a:t>
            </a:r>
          </a:p>
        </p:txBody>
      </p:sp>
      <p:pic>
        <p:nvPicPr>
          <p:cNvPr id="6148" name="Picture 4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057400" y="1600200"/>
            <a:ext cx="4038600" cy="3048000"/>
          </a:xfrm>
        </p:spPr>
      </p:pic>
      <p:sp>
        <p:nvSpPr>
          <p:cNvPr id="6149" name="Rectangle 5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US" altLang="en-US" sz="2800">
                <a:solidFill>
                  <a:srgbClr val="FFFF00"/>
                </a:solidFill>
              </a:rPr>
              <a:t>My personal favorite: the Suzuki Savage</a:t>
            </a:r>
          </a:p>
          <a:p>
            <a:r>
              <a:rPr lang="en-US" altLang="en-US" sz="2800">
                <a:solidFill>
                  <a:srgbClr val="FFFF00"/>
                </a:solidFill>
              </a:rPr>
              <a:t>Light weight (~380lbs)</a:t>
            </a:r>
          </a:p>
          <a:p>
            <a:r>
              <a:rPr lang="en-US" altLang="en-US" sz="2800">
                <a:solidFill>
                  <a:srgbClr val="FFFF00"/>
                </a:solidFill>
              </a:rPr>
              <a:t>Adequate power (650cc engine)</a:t>
            </a:r>
          </a:p>
          <a:p>
            <a:r>
              <a:rPr lang="en-US" altLang="en-US" sz="2800">
                <a:solidFill>
                  <a:srgbClr val="FFFF00"/>
                </a:solidFill>
              </a:rPr>
              <a:t>Low seat height fits most riders</a:t>
            </a:r>
          </a:p>
          <a:p>
            <a:endParaRPr lang="en-US" altLang="en-US" sz="280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4391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smtClean="0"/>
              <a:t>Bad Colour Choices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altLang="en-US" dirty="0" smtClean="0"/>
          </a:p>
          <a:p>
            <a:r>
              <a:rPr lang="en-US" altLang="en-US" dirty="0" smtClean="0"/>
              <a:t>Avoid loud, garish colors…dark text on light background is best.</a:t>
            </a:r>
          </a:p>
          <a:p>
            <a:endParaRPr lang="en-US" altLang="en-US" dirty="0" smtClean="0"/>
          </a:p>
          <a:p>
            <a:r>
              <a:rPr lang="en-US" altLang="en-US" dirty="0" smtClean="0"/>
              <a:t>Avoid text colors that fade into background, i.e. blue and black</a:t>
            </a:r>
          </a:p>
          <a:p>
            <a:endParaRPr lang="en-US" altLang="en-US" dirty="0" smtClean="0"/>
          </a:p>
          <a:p>
            <a:r>
              <a:rPr lang="en-US" altLang="en-US" dirty="0" smtClean="0"/>
              <a:t>Avoid color-blind combinations:</a:t>
            </a:r>
          </a:p>
          <a:p>
            <a:pPr lvl="1"/>
            <a:r>
              <a:rPr lang="en-US" altLang="en-US" dirty="0" smtClean="0"/>
              <a:t>Red and green</a:t>
            </a:r>
          </a:p>
          <a:p>
            <a:pPr lvl="1"/>
            <a:r>
              <a:rPr lang="en-US" altLang="en-US" dirty="0" smtClean="0"/>
              <a:t>Blue and yellow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165188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6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en-US" altLang="en-US" i="1"/>
          </a:p>
        </p:txBody>
      </p:sp>
      <p:pic>
        <p:nvPicPr>
          <p:cNvPr id="9219" name="Picture 3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524000" y="1828800"/>
            <a:ext cx="1524000" cy="1309688"/>
          </a:xfrm>
        </p:spPr>
      </p:pic>
      <p:pic>
        <p:nvPicPr>
          <p:cNvPr id="9221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9601" y="3429001"/>
            <a:ext cx="2105025" cy="2105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2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4601" y="3429000"/>
            <a:ext cx="1389063" cy="2133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3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8601" y="3429001"/>
            <a:ext cx="2092325" cy="3171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31" name="Picture 15" descr="The image “http://www.crews.org/curriculum/ex/compsci/webresources/animation/eyescan.gif” cannot be displayed, because it contains errors.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3200" y="3429000"/>
            <a:ext cx="1295400" cy="647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33" name="Picture 17" descr="welcome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9000" y="1524000"/>
            <a:ext cx="5657850" cy="1447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35" name="Picture 19" descr="wow2anim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3600" y="533400"/>
            <a:ext cx="1206500" cy="774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236" name="WordArt 20"/>
          <p:cNvSpPr>
            <a:spLocks noChangeArrowheads="1" noChangeShapeType="1" noTextEdit="1"/>
          </p:cNvSpPr>
          <p:nvPr/>
        </p:nvSpPr>
        <p:spPr bwMode="auto">
          <a:xfrm>
            <a:off x="3814764" y="228600"/>
            <a:ext cx="4562475" cy="1295400"/>
          </a:xfrm>
          <a:prstGeom prst="rect">
            <a:avLst/>
          </a:prstGeom>
          <a:extLst>
            <a:ext uri="{AF507438-7753-43E0-B8FC-AC1667EBCBE1}">
              <a14:hiddenEffects xmlns:a14="http://schemas.microsoft.com/office/drawing/2010/main">
                <a:effectLst/>
              </a14:hiddenEffects>
            </a:ext>
          </a:extLst>
        </p:spPr>
        <p:txBody>
          <a:bodyPr wrap="none" fromWordArt="1">
            <a:prstTxWarp prst="textPlain">
              <a:avLst>
                <a:gd name="adj" fmla="val 50000"/>
              </a:avLst>
            </a:prstTxWarp>
            <a:scene3d>
              <a:camera prst="legacyPerspectiveBottomRight">
                <a:rot lat="0" lon="21239999" rev="0"/>
              </a:camera>
              <a:lightRig rig="legacyHarsh3" dir="l"/>
            </a:scene3d>
            <a:sp3d extrusionH="430200" prstMaterial="legacyMatte">
              <a:extrusionClr>
                <a:srgbClr val="C0C0C0"/>
              </a:extrusionClr>
              <a:contourClr>
                <a:srgbClr val="DCEBF5"/>
              </a:contourClr>
            </a:sp3d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0" i="0" u="none" strike="noStrike" kern="10" cap="none" spc="0" normalizeH="0" baseline="0" noProof="0">
                <a:ln w="9525">
                  <a:round/>
                  <a:headEnd/>
                  <a:tailEnd/>
                </a:ln>
                <a:gradFill rotWithShape="0">
                  <a:gsLst>
                    <a:gs pos="0">
                      <a:srgbClr val="DCEBF5"/>
                    </a:gs>
                    <a:gs pos="8000">
                      <a:srgbClr val="83A7C3"/>
                    </a:gs>
                    <a:gs pos="13000">
                      <a:srgbClr val="768FB9"/>
                    </a:gs>
                    <a:gs pos="21001">
                      <a:srgbClr val="83A7C3"/>
                    </a:gs>
                    <a:gs pos="52000">
                      <a:srgbClr val="FFFFFF"/>
                    </a:gs>
                    <a:gs pos="56000">
                      <a:srgbClr val="9C6563"/>
                    </a:gs>
                    <a:gs pos="58000">
                      <a:srgbClr val="80302D"/>
                    </a:gs>
                    <a:gs pos="71001">
                      <a:srgbClr val="C0524E"/>
                    </a:gs>
                    <a:gs pos="94000">
                      <a:srgbClr val="EBDAD4"/>
                    </a:gs>
                    <a:gs pos="100000">
                      <a:srgbClr val="55261C"/>
                    </a:gs>
                  </a:gsLst>
                  <a:lin ang="5400000" scaled="1"/>
                </a:gradFill>
                <a:effectLst/>
                <a:uLnTx/>
                <a:uFillTx/>
                <a:latin typeface="Arial Black" panose="020B0A04020102020204" pitchFamily="34" charset="0"/>
                <a:ea typeface="+mn-ea"/>
                <a:cs typeface="+mn-cs"/>
              </a:rPr>
              <a:t>Buying a New Suit</a:t>
            </a:r>
          </a:p>
        </p:txBody>
      </p:sp>
      <p:pic>
        <p:nvPicPr>
          <p:cNvPr id="9237" name="Picture 21" descr="wow2anim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63000" y="457200"/>
            <a:ext cx="1206500" cy="774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39" name="Picture 23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96400" y="1676401"/>
            <a:ext cx="1009650" cy="1190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43" name="Picture 27" descr="The image “http://www.crews.org/curriculum/ex/compsci/webresources/animation/eyescan.gif” cannot be displayed, because it contains errors.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1400" y="5410200"/>
            <a:ext cx="1295400" cy="647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44" name="Picture 28" descr="flames"/>
          <p:cNvPicPr>
            <a:picLocks noChangeAspect="1" noChangeArrowheads="1" noCrop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5601" y="4495800"/>
            <a:ext cx="904875" cy="1809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45" name="Picture 29" descr="flames"/>
          <p:cNvPicPr>
            <a:picLocks noChangeAspect="1" noChangeArrowheads="1" noCrop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5000" y="4648200"/>
            <a:ext cx="800100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8097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smtClean="0"/>
              <a:t>Overwhelming Pictures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altLang="en-US" dirty="0" smtClean="0"/>
          </a:p>
          <a:p>
            <a:r>
              <a:rPr lang="en-US" altLang="en-US" dirty="0" smtClean="0"/>
              <a:t>Use pictures, but do not let them use you.</a:t>
            </a:r>
          </a:p>
          <a:p>
            <a:endParaRPr lang="en-US" altLang="en-US" dirty="0" smtClean="0"/>
          </a:p>
          <a:p>
            <a:r>
              <a:rPr lang="en-US" altLang="en-US" dirty="0" smtClean="0"/>
              <a:t>Keep slides SIMPLE! </a:t>
            </a:r>
          </a:p>
          <a:p>
            <a:pPr lvl="1"/>
            <a:r>
              <a:rPr lang="en-US" altLang="en-US" dirty="0" smtClean="0"/>
              <a:t>Too much diverts audience away from content.</a:t>
            </a:r>
          </a:p>
          <a:p>
            <a:pPr lvl="1"/>
            <a:endParaRPr lang="en-US" altLang="en-US" dirty="0" smtClean="0"/>
          </a:p>
          <a:p>
            <a:r>
              <a:rPr lang="en-US" altLang="en-US" dirty="0" smtClean="0"/>
              <a:t>Too many pictures also make saving a presentation difficult.</a:t>
            </a:r>
          </a:p>
          <a:p>
            <a:endParaRPr lang="en-US" altLang="en-US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808688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Racquetball Fundamentals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2, 3, or 4 players.</a:t>
            </a:r>
          </a:p>
          <a:p>
            <a:r>
              <a:rPr lang="en-US" altLang="en-US"/>
              <a:t>1 player serves, other “returns.”</a:t>
            </a:r>
          </a:p>
          <a:p>
            <a:r>
              <a:rPr lang="en-US" altLang="en-US"/>
              <a:t>Only serving player can score.</a:t>
            </a:r>
          </a:p>
          <a:p>
            <a:r>
              <a:rPr lang="en-US" altLang="en-US"/>
              <a:t>Served ball must land past serving line and cannot hit back wall.</a:t>
            </a:r>
          </a:p>
          <a:p>
            <a:r>
              <a:rPr lang="en-US" altLang="en-US"/>
              <a:t>Ball can only bounce once before striking front wall…but ball does not have to bounce.</a:t>
            </a:r>
          </a:p>
          <a:p>
            <a:pPr>
              <a:buFont typeface="Wingdings" panose="05000000000000000000" pitchFamily="2" charset="2"/>
              <a:buNone/>
            </a:pPr>
            <a:endParaRPr lang="en-US" altLang="en-US"/>
          </a:p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8137438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 C 0.007 -0.01333  0.014 -0.028  0.021 -0.04667  C 0.04 -0.1  0.045 -0.152  0.031 -0.16  C 0.017 -0.16933  -0.01 -0.132  -0.029 -0.07867  C -0.039 -0.05067  -0.045 -0.024  -0.047 -0.004  C -0.05 0.012  -0.051 0.028  -0.051 0.04667  C -0.051 0.10667  -0.038 0.156  -0.023 0.156  C -0.008 0.156  0.005 0.10667  0.005 0.04667  C 0.005 0.01867  0.002 -0.008  -0.003 -0.02667  C -0.005 -0.04267  -0.01 -0.06  -0.016 -0.07733  C -0.036 -0.132  -0.063 -0.16933  -0.077 -0.16  C -0.091 -0.15067  -0.086 -0.1  -0.066 -0.04533  C -0.058 -0.02  -0.047 0.00133  -0.036 0.016  C -0.028 0.02933  -0.019 0.04133  -0.007 0.05333  C 0.029 0.092  0.065 0.10933  0.075 0.09333  C 0.084 0.07733  0.064 0.03333  0.028 -0.004  C 0.013 -0.02  -0.003 -0.032  -0.016 -0.04  C -0.028 -0.048  -0.043 -0.05467  -0.059 -0.05867  C -0.103 -0.072  -0.141 -0.068  -0.144 -0.04667  C -0.148 -0.02667  -0.115 0.0  -0.071 0.01333  C -0.051 0.01867  -0.032 0.02133  -0.017 0.02  C -0.004 0.02  0.01 0.01733  0.025 0.01333  C 0.069 0.0  0.102 -0.028  0.098 -0.048  C 0.095 -0.068  0.057 -0.07333  0.013 -0.06  C -0.008 -0.05333  -0.027 -0.044  -0.04 -0.03333  C -0.051 -0.02533  -0.062 -0.016  -0.074 -0.004  C -0.109 0.03467  -0.13 0.07733  -0.12 0.09333  C -0.111 0.10933  -0.074 0.092  -0.039 0.05467  C -0.022 0.036  -0.008 0.01733  0.0 0.0  Z" pathEditMode="relative">
                                      <p:cBhvr>
                                        <p:cTn id="6" dur="1299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898" decel="1000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" accel="100000" fill="hold">
                                          <p:stCondLst>
                                            <p:cond delay="898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898" decel="100000" fill="hold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" accel="100000" fill="hold">
                                          <p:stCondLst>
                                            <p:cond delay="898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898" decel="100000" fill="hold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" accel="100000" fill="hold">
                                          <p:stCondLst>
                                            <p:cond delay="898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898" decel="100000" fill="hold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" accel="100000" fill="hold">
                                          <p:stCondLst>
                                            <p:cond delay="898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898" decel="100000" fill="hold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" accel="100000" fill="hold">
                                          <p:stCondLst>
                                            <p:cond delay="898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6" dur="2000" fill="hold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61" dur="80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62" dur="80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3" dur="80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</p:stCondLst>
                      <p:childTnLst>
                        <p:par>
                          <p:cTn id="6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6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7" dur="2000" fill="hold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2" dur="80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73" dur="80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80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6" grpId="0"/>
      <p:bldP spid="11267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smtClean="0"/>
              <a:t>Using too much slide animation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 smtClean="0"/>
              <a:t>Again, keep slides simple!</a:t>
            </a:r>
          </a:p>
          <a:p>
            <a:endParaRPr lang="en-US" altLang="en-US" dirty="0" smtClean="0"/>
          </a:p>
          <a:p>
            <a:r>
              <a:rPr lang="en-US" altLang="en-US" dirty="0" smtClean="0"/>
              <a:t>Apply one Slide Transition style and one Animation Scheme to ALL slides.</a:t>
            </a:r>
          </a:p>
          <a:p>
            <a:endParaRPr lang="en-US" altLang="en-US" dirty="0" smtClean="0"/>
          </a:p>
          <a:p>
            <a:r>
              <a:rPr lang="en-US" altLang="en-US" dirty="0" smtClean="0"/>
              <a:t>Don’t change between styles- a single style makes a presentation look unified.</a:t>
            </a:r>
          </a:p>
          <a:p>
            <a:endParaRPr lang="en-US" altLang="en-US" dirty="0" smtClean="0"/>
          </a:p>
          <a:p>
            <a:r>
              <a:rPr lang="en-US" altLang="en-US" dirty="0" smtClean="0"/>
              <a:t>“Busy” presentations divert audience attention from content.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215222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9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FILE NOT FOUND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/>
              <a:t>Microsoft PowerPoint is unable to open the requested file. This could be because your file is corrupted and/or this is an unsupported file type. Do you wish to retry or cancel?</a:t>
            </a:r>
          </a:p>
          <a:p>
            <a:pPr>
              <a:lnSpc>
                <a:spcPct val="90000"/>
              </a:lnSpc>
            </a:pPr>
            <a:r>
              <a:rPr lang="en-US" altLang="en-US"/>
              <a:t>Disk is unformatted. Click “yes” to format your disk now.</a:t>
            </a:r>
          </a:p>
          <a:p>
            <a:pPr>
              <a:lnSpc>
                <a:spcPct val="90000"/>
              </a:lnSpc>
            </a:pPr>
            <a:r>
              <a:rPr lang="en-US" altLang="en-US"/>
              <a:t>Boot startup failure, press any key to reboot.</a:t>
            </a:r>
          </a:p>
        </p:txBody>
      </p:sp>
    </p:spTree>
    <p:extLst>
      <p:ext uri="{BB962C8B-B14F-4D97-AF65-F5344CB8AC3E}">
        <p14:creationId xmlns:p14="http://schemas.microsoft.com/office/powerpoint/2010/main" val="354932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smtClean="0"/>
              <a:t>Murphy’s Law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Something will go wrong… </a:t>
            </a:r>
          </a:p>
          <a:p>
            <a:endParaRPr lang="en-GB" dirty="0"/>
          </a:p>
          <a:p>
            <a:pPr lvl="1"/>
            <a:r>
              <a:rPr lang="en-GB" dirty="0" smtClean="0"/>
              <a:t>1. Test your presentation on more than once device before you show it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2. ALWAYS have a back up of your presentation 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3. Make a plan to do the presentation without PowerPoint 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4. Make sure you can easily access your presentation</a:t>
            </a:r>
          </a:p>
          <a:p>
            <a:pPr lvl="2"/>
            <a:r>
              <a:rPr lang="en-GB" dirty="0" smtClean="0"/>
              <a:t>Faffing around trying to log in and open up your own individual emails will put both you and your assessor off!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400482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12481" cy="69837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953330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2236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261796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174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0107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07592" cy="70637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273312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0"/>
            <a:ext cx="12229563" cy="6949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983660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41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938339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253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07198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0010" y="0"/>
            <a:ext cx="12192000" cy="6741459"/>
          </a:xfrm>
          <a:prstGeom prst="rect">
            <a:avLst/>
          </a:prstGeom>
        </p:spPr>
      </p:pic>
      <p:sp>
        <p:nvSpPr>
          <p:cNvPr id="5" name="Rounded Rectangle 4"/>
          <p:cNvSpPr/>
          <p:nvPr/>
        </p:nvSpPr>
        <p:spPr>
          <a:xfrm>
            <a:off x="2857500" y="1085850"/>
            <a:ext cx="6446520" cy="4754880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5400" b="1" dirty="0" smtClean="0">
                <a:solidFill>
                  <a:schemeClr val="accent1">
                    <a:lumMod val="50000"/>
                  </a:schemeClr>
                </a:solidFill>
              </a:rPr>
              <a:t>Any Questions?</a:t>
            </a:r>
            <a:endParaRPr lang="en-GB" sz="5400" b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635275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Layers">
  <a:themeElements>
    <a:clrScheme name="Layers 6">
      <a:dk1>
        <a:srgbClr val="000000"/>
      </a:dk1>
      <a:lt1>
        <a:srgbClr val="FFFFE1"/>
      </a:lt1>
      <a:dk2>
        <a:srgbClr val="330033"/>
      </a:dk2>
      <a:lt2>
        <a:srgbClr val="330033"/>
      </a:lt2>
      <a:accent1>
        <a:srgbClr val="CCCC99"/>
      </a:accent1>
      <a:accent2>
        <a:srgbClr val="FF0000"/>
      </a:accent2>
      <a:accent3>
        <a:srgbClr val="FFFFEE"/>
      </a:accent3>
      <a:accent4>
        <a:srgbClr val="000000"/>
      </a:accent4>
      <a:accent5>
        <a:srgbClr val="E2E2CA"/>
      </a:accent5>
      <a:accent6>
        <a:srgbClr val="E70000"/>
      </a:accent6>
      <a:hlink>
        <a:srgbClr val="990033"/>
      </a:hlink>
      <a:folHlink>
        <a:srgbClr val="B2B2B2"/>
      </a:folHlink>
    </a:clrScheme>
    <a:fontScheme name="Layers">
      <a:majorFont>
        <a:latin typeface="Times New Roman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Layers 1">
        <a:dk1>
          <a:srgbClr val="993300"/>
        </a:dk1>
        <a:lt1>
          <a:srgbClr val="CCCCCC"/>
        </a:lt1>
        <a:dk2>
          <a:srgbClr val="000000"/>
        </a:dk2>
        <a:lt2>
          <a:srgbClr val="FFFFFF"/>
        </a:lt2>
        <a:accent1>
          <a:srgbClr val="576F2B"/>
        </a:accent1>
        <a:accent2>
          <a:srgbClr val="666699"/>
        </a:accent2>
        <a:accent3>
          <a:srgbClr val="AAAAAA"/>
        </a:accent3>
        <a:accent4>
          <a:srgbClr val="AEAEAE"/>
        </a:accent4>
        <a:accent5>
          <a:srgbClr val="B4BBAC"/>
        </a:accent5>
        <a:accent6>
          <a:srgbClr val="5C5C8A"/>
        </a:accent6>
        <a:hlink>
          <a:srgbClr val="9933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Layers 2">
        <a:dk1>
          <a:srgbClr val="993300"/>
        </a:dk1>
        <a:lt1>
          <a:srgbClr val="CCCCCC"/>
        </a:lt1>
        <a:dk2>
          <a:srgbClr val="330000"/>
        </a:dk2>
        <a:lt2>
          <a:srgbClr val="FFFFFF"/>
        </a:lt2>
        <a:accent1>
          <a:srgbClr val="996633"/>
        </a:accent1>
        <a:accent2>
          <a:srgbClr val="FF0000"/>
        </a:accent2>
        <a:accent3>
          <a:srgbClr val="ADAAAA"/>
        </a:accent3>
        <a:accent4>
          <a:srgbClr val="AEAEAE"/>
        </a:accent4>
        <a:accent5>
          <a:srgbClr val="CAB8AD"/>
        </a:accent5>
        <a:accent6>
          <a:srgbClr val="E70000"/>
        </a:accent6>
        <a:hlink>
          <a:srgbClr val="FF3300"/>
        </a:hlink>
        <a:folHlink>
          <a:srgbClr val="CC99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Layers 3">
        <a:dk1>
          <a:srgbClr val="79788A"/>
        </a:dk1>
        <a:lt1>
          <a:srgbClr val="FFFFFF"/>
        </a:lt1>
        <a:dk2>
          <a:srgbClr val="21203C"/>
        </a:dk2>
        <a:lt2>
          <a:srgbClr val="FFFFCC"/>
        </a:lt2>
        <a:accent1>
          <a:srgbClr val="476077"/>
        </a:accent1>
        <a:accent2>
          <a:srgbClr val="676C5A"/>
        </a:accent2>
        <a:accent3>
          <a:srgbClr val="ABABAF"/>
        </a:accent3>
        <a:accent4>
          <a:srgbClr val="DADADA"/>
        </a:accent4>
        <a:accent5>
          <a:srgbClr val="B1B6BD"/>
        </a:accent5>
        <a:accent6>
          <a:srgbClr val="5D6151"/>
        </a:accent6>
        <a:hlink>
          <a:srgbClr val="666699"/>
        </a:hlink>
        <a:folHlink>
          <a:srgbClr val="8CB0A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Layers 4">
        <a:dk1>
          <a:srgbClr val="455B41"/>
        </a:dk1>
        <a:lt1>
          <a:srgbClr val="FFFFCC"/>
        </a:lt1>
        <a:dk2>
          <a:srgbClr val="79A994"/>
        </a:dk2>
        <a:lt2>
          <a:srgbClr val="FFFFCC"/>
        </a:lt2>
        <a:accent1>
          <a:srgbClr val="517087"/>
        </a:accent1>
        <a:accent2>
          <a:srgbClr val="666699"/>
        </a:accent2>
        <a:accent3>
          <a:srgbClr val="BED1C8"/>
        </a:accent3>
        <a:accent4>
          <a:srgbClr val="DADAAE"/>
        </a:accent4>
        <a:accent5>
          <a:srgbClr val="B3BBC3"/>
        </a:accent5>
        <a:accent6>
          <a:srgbClr val="5C5C8A"/>
        </a:accent6>
        <a:hlink>
          <a:srgbClr val="993300"/>
        </a:hlink>
        <a:folHlink>
          <a:srgbClr val="A4AF6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Layers 5">
        <a:dk1>
          <a:srgbClr val="330000"/>
        </a:dk1>
        <a:lt1>
          <a:srgbClr val="FF9900"/>
        </a:lt1>
        <a:dk2>
          <a:srgbClr val="FFFFFF"/>
        </a:dk2>
        <a:lt2>
          <a:srgbClr val="8B3111"/>
        </a:lt2>
        <a:accent1>
          <a:srgbClr val="DD6D07"/>
        </a:accent1>
        <a:accent2>
          <a:srgbClr val="CC9900"/>
        </a:accent2>
        <a:accent3>
          <a:srgbClr val="FFCAAA"/>
        </a:accent3>
        <a:accent4>
          <a:srgbClr val="2A0000"/>
        </a:accent4>
        <a:accent5>
          <a:srgbClr val="EBBAAA"/>
        </a:accent5>
        <a:accent6>
          <a:srgbClr val="B98A00"/>
        </a:accent6>
        <a:hlink>
          <a:srgbClr val="CC3300"/>
        </a:hlink>
        <a:folHlink>
          <a:srgbClr val="CC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ayers 6">
        <a:dk1>
          <a:srgbClr val="000000"/>
        </a:dk1>
        <a:lt1>
          <a:srgbClr val="FFFFE1"/>
        </a:lt1>
        <a:dk2>
          <a:srgbClr val="330033"/>
        </a:dk2>
        <a:lt2>
          <a:srgbClr val="330033"/>
        </a:lt2>
        <a:accent1>
          <a:srgbClr val="CCCC99"/>
        </a:accent1>
        <a:accent2>
          <a:srgbClr val="FF0000"/>
        </a:accent2>
        <a:accent3>
          <a:srgbClr val="FFFFEE"/>
        </a:accent3>
        <a:accent4>
          <a:srgbClr val="000000"/>
        </a:accent4>
        <a:accent5>
          <a:srgbClr val="E2E2CA"/>
        </a:accent5>
        <a:accent6>
          <a:srgbClr val="E70000"/>
        </a:accent6>
        <a:hlink>
          <a:srgbClr val="990033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ayers 7">
        <a:dk1>
          <a:srgbClr val="000000"/>
        </a:dk1>
        <a:lt1>
          <a:srgbClr val="FFFFFF"/>
        </a:lt1>
        <a:dk2>
          <a:srgbClr val="000000"/>
        </a:dk2>
        <a:lt2>
          <a:srgbClr val="891411"/>
        </a:lt2>
        <a:accent1>
          <a:srgbClr val="4F917E"/>
        </a:accent1>
        <a:accent2>
          <a:srgbClr val="CC9900"/>
        </a:accent2>
        <a:accent3>
          <a:srgbClr val="FFFFFF"/>
        </a:accent3>
        <a:accent4>
          <a:srgbClr val="000000"/>
        </a:accent4>
        <a:accent5>
          <a:srgbClr val="B2C7C0"/>
        </a:accent5>
        <a:accent6>
          <a:srgbClr val="B98A00"/>
        </a:accent6>
        <a:hlink>
          <a:srgbClr val="5A84D8"/>
        </a:hlink>
        <a:folHlink>
          <a:srgbClr val="A0C6B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ayers 8">
        <a:dk1>
          <a:srgbClr val="000000"/>
        </a:dk1>
        <a:lt1>
          <a:srgbClr val="FFFFFF"/>
        </a:lt1>
        <a:dk2>
          <a:srgbClr val="CC0000"/>
        </a:dk2>
        <a:lt2>
          <a:srgbClr val="999966"/>
        </a:lt2>
        <a:accent1>
          <a:srgbClr val="CCCCCC"/>
        </a:accent1>
        <a:accent2>
          <a:srgbClr val="CCCC6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B9B95C"/>
        </a:accent6>
        <a:hlink>
          <a:srgbClr val="666699"/>
        </a:hlink>
        <a:folHlink>
          <a:srgbClr val="CCCC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ayers 9">
        <a:dk1>
          <a:srgbClr val="000000"/>
        </a:dk1>
        <a:lt1>
          <a:srgbClr val="FFFFFF"/>
        </a:lt1>
        <a:dk2>
          <a:srgbClr val="FF0000"/>
        </a:dk2>
        <a:lt2>
          <a:srgbClr val="009999"/>
        </a:lt2>
        <a:accent1>
          <a:srgbClr val="C7B505"/>
        </a:accent1>
        <a:accent2>
          <a:srgbClr val="FFFF66"/>
        </a:accent2>
        <a:accent3>
          <a:srgbClr val="FFFFFF"/>
        </a:accent3>
        <a:accent4>
          <a:srgbClr val="000000"/>
        </a:accent4>
        <a:accent5>
          <a:srgbClr val="E0D7AA"/>
        </a:accent5>
        <a:accent6>
          <a:srgbClr val="E7E75C"/>
        </a:accent6>
        <a:hlink>
          <a:srgbClr val="5A84D8"/>
        </a:hlink>
        <a:folHlink>
          <a:srgbClr val="A0C6B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ayers 10">
        <a:dk1>
          <a:srgbClr val="000000"/>
        </a:dk1>
        <a:lt1>
          <a:srgbClr val="FFFFFF"/>
        </a:lt1>
        <a:dk2>
          <a:srgbClr val="660033"/>
        </a:dk2>
        <a:lt2>
          <a:srgbClr val="666699"/>
        </a:lt2>
        <a:accent1>
          <a:srgbClr val="95A3D1"/>
        </a:accent1>
        <a:accent2>
          <a:srgbClr val="FFFF66"/>
        </a:accent2>
        <a:accent3>
          <a:srgbClr val="FFFFFF"/>
        </a:accent3>
        <a:accent4>
          <a:srgbClr val="000000"/>
        </a:accent4>
        <a:accent5>
          <a:srgbClr val="C8CEE5"/>
        </a:accent5>
        <a:accent6>
          <a:srgbClr val="E7E75C"/>
        </a:accent6>
        <a:hlink>
          <a:srgbClr val="5A84D8"/>
        </a:hlink>
        <a:folHlink>
          <a:srgbClr val="CCCC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</TotalTime>
  <Words>397</Words>
  <Application>Microsoft Office PowerPoint</Application>
  <PresentationFormat>Widescreen</PresentationFormat>
  <Paragraphs>64</Paragraphs>
  <Slides>26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26</vt:i4>
      </vt:variant>
    </vt:vector>
  </HeadingPairs>
  <TitlesOfParts>
    <vt:vector size="35" baseType="lpstr">
      <vt:lpstr>Arial</vt:lpstr>
      <vt:lpstr>Arial Black</vt:lpstr>
      <vt:lpstr>Calibri</vt:lpstr>
      <vt:lpstr>Calibri Light</vt:lpstr>
      <vt:lpstr>Times New Roman</vt:lpstr>
      <vt:lpstr>Wingdings</vt:lpstr>
      <vt:lpstr>Office Theme</vt:lpstr>
      <vt:lpstr>Default Design</vt:lpstr>
      <vt:lpstr>Layers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Too much text, and too small a font size</vt:lpstr>
      <vt:lpstr>Beginner Motorcycles</vt:lpstr>
      <vt:lpstr>Bad Colour Choices</vt:lpstr>
      <vt:lpstr>PowerPoint Presentation</vt:lpstr>
      <vt:lpstr>Overwhelming Pictures</vt:lpstr>
      <vt:lpstr>Racquetball Fundamentals</vt:lpstr>
      <vt:lpstr>Using too much slide animation</vt:lpstr>
      <vt:lpstr>FILE NOT FOUND</vt:lpstr>
      <vt:lpstr>Murphy’s Law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Stacey Coleman</dc:creator>
  <cp:lastModifiedBy>Stacey Coleman</cp:lastModifiedBy>
  <cp:revision>4</cp:revision>
  <dcterms:created xsi:type="dcterms:W3CDTF">2018-11-22T14:05:48Z</dcterms:created>
  <dcterms:modified xsi:type="dcterms:W3CDTF">2018-11-22T14:24:06Z</dcterms:modified>
</cp:coreProperties>
</file>