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A_8965E00A.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1" r:id="rId1"/>
  </p:sldMasterIdLst>
  <p:notesMasterIdLst>
    <p:notesMasterId r:id="rId16"/>
  </p:notesMasterIdLst>
  <p:sldIdLst>
    <p:sldId id="266" r:id="rId2"/>
    <p:sldId id="268" r:id="rId3"/>
    <p:sldId id="257" r:id="rId4"/>
    <p:sldId id="258" r:id="rId5"/>
    <p:sldId id="259" r:id="rId6"/>
    <p:sldId id="261" r:id="rId7"/>
    <p:sldId id="262" r:id="rId8"/>
    <p:sldId id="263" r:id="rId9"/>
    <p:sldId id="271" r:id="rId10"/>
    <p:sldId id="269" r:id="rId11"/>
    <p:sldId id="270" r:id="rId12"/>
    <p:sldId id="264" r:id="rId13"/>
    <p:sldId id="267"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909F290-93E0-0642-36DA-907BACEBB31D}" name="Florin Chirnoaga" initials="FC" userId="7169b18d653b443e"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C91128-45CC-4DE6-AA9C-4DA1FF9AC21B}" v="5" dt="2022-11-14T06:15:05.9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588" autoAdjust="0"/>
  </p:normalViewPr>
  <p:slideViewPr>
    <p:cSldViewPr snapToGrid="0">
      <p:cViewPr varScale="1">
        <p:scale>
          <a:sx n="99" d="100"/>
          <a:sy n="99" d="100"/>
        </p:scale>
        <p:origin x="972"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orin Chirnoaga" userId="7169b18d653b443e" providerId="LiveId" clId="{D1C91128-45CC-4DE6-AA9C-4DA1FF9AC21B}"/>
    <pc:docChg chg="custSel addSld delSld modSld sldOrd">
      <pc:chgData name="Florin Chirnoaga" userId="7169b18d653b443e" providerId="LiveId" clId="{D1C91128-45CC-4DE6-AA9C-4DA1FF9AC21B}" dt="2022-11-14T07:00:36.170" v="2034" actId="20577"/>
      <pc:docMkLst>
        <pc:docMk/>
      </pc:docMkLst>
      <pc:sldChg chg="delSp modSp mod ord">
        <pc:chgData name="Florin Chirnoaga" userId="7169b18d653b443e" providerId="LiveId" clId="{D1C91128-45CC-4DE6-AA9C-4DA1FF9AC21B}" dt="2022-11-14T06:12:57.873" v="795" actId="20577"/>
        <pc:sldMkLst>
          <pc:docMk/>
          <pc:sldMk cId="2829721939" sldId="257"/>
        </pc:sldMkLst>
        <pc:spChg chg="mod">
          <ac:chgData name="Florin Chirnoaga" userId="7169b18d653b443e" providerId="LiveId" clId="{D1C91128-45CC-4DE6-AA9C-4DA1FF9AC21B}" dt="2022-11-14T06:12:57.873" v="795" actId="20577"/>
          <ac:spMkLst>
            <pc:docMk/>
            <pc:sldMk cId="2829721939" sldId="257"/>
            <ac:spMk id="3" creationId="{1ED4AD0B-897F-24D3-C58E-AD0800201771}"/>
          </ac:spMkLst>
        </pc:spChg>
        <pc:picChg chg="del">
          <ac:chgData name="Florin Chirnoaga" userId="7169b18d653b443e" providerId="LiveId" clId="{D1C91128-45CC-4DE6-AA9C-4DA1FF9AC21B}" dt="2022-11-14T05:12:12.988" v="473" actId="478"/>
          <ac:picMkLst>
            <pc:docMk/>
            <pc:sldMk cId="2829721939" sldId="257"/>
            <ac:picMk id="4" creationId="{AE83FB44-2C0B-5DBB-DAB7-A059FB3BFB8B}"/>
          </ac:picMkLst>
        </pc:picChg>
      </pc:sldChg>
      <pc:sldChg chg="modSp mod">
        <pc:chgData name="Florin Chirnoaga" userId="7169b18d653b443e" providerId="LiveId" clId="{D1C91128-45CC-4DE6-AA9C-4DA1FF9AC21B}" dt="2022-11-14T06:27:06.921" v="820" actId="14100"/>
        <pc:sldMkLst>
          <pc:docMk/>
          <pc:sldMk cId="2005995897" sldId="258"/>
        </pc:sldMkLst>
        <pc:spChg chg="mod">
          <ac:chgData name="Florin Chirnoaga" userId="7169b18d653b443e" providerId="LiveId" clId="{D1C91128-45CC-4DE6-AA9C-4DA1FF9AC21B}" dt="2022-11-14T06:27:06.921" v="820" actId="14100"/>
          <ac:spMkLst>
            <pc:docMk/>
            <pc:sldMk cId="2005995897" sldId="258"/>
            <ac:spMk id="2" creationId="{544578A7-46B3-2FD8-8519-03A288AD5221}"/>
          </ac:spMkLst>
        </pc:spChg>
        <pc:spChg chg="mod">
          <ac:chgData name="Florin Chirnoaga" userId="7169b18d653b443e" providerId="LiveId" clId="{D1C91128-45CC-4DE6-AA9C-4DA1FF9AC21B}" dt="2022-11-14T06:08:44.760" v="768" actId="20577"/>
          <ac:spMkLst>
            <pc:docMk/>
            <pc:sldMk cId="2005995897" sldId="258"/>
            <ac:spMk id="3" creationId="{46B75208-9D34-51C1-331A-8454FFD26148}"/>
          </ac:spMkLst>
        </pc:spChg>
      </pc:sldChg>
      <pc:sldChg chg="del">
        <pc:chgData name="Florin Chirnoaga" userId="7169b18d653b443e" providerId="LiveId" clId="{D1C91128-45CC-4DE6-AA9C-4DA1FF9AC21B}" dt="2022-11-14T06:08:07.199" v="758" actId="2696"/>
        <pc:sldMkLst>
          <pc:docMk/>
          <pc:sldMk cId="897287596" sldId="260"/>
        </pc:sldMkLst>
      </pc:sldChg>
      <pc:sldChg chg="modSp mod">
        <pc:chgData name="Florin Chirnoaga" userId="7169b18d653b443e" providerId="LiveId" clId="{D1C91128-45CC-4DE6-AA9C-4DA1FF9AC21B}" dt="2022-11-14T06:26:48.852" v="818" actId="14100"/>
        <pc:sldMkLst>
          <pc:docMk/>
          <pc:sldMk cId="2758538696" sldId="261"/>
        </pc:sldMkLst>
        <pc:spChg chg="mod">
          <ac:chgData name="Florin Chirnoaga" userId="7169b18d653b443e" providerId="LiveId" clId="{D1C91128-45CC-4DE6-AA9C-4DA1FF9AC21B}" dt="2022-11-14T06:26:48.852" v="818" actId="14100"/>
          <ac:spMkLst>
            <pc:docMk/>
            <pc:sldMk cId="2758538696" sldId="261"/>
            <ac:spMk id="2" creationId="{55DA0F5D-0AA3-4181-9423-43E4C8B6338F}"/>
          </ac:spMkLst>
        </pc:spChg>
      </pc:sldChg>
      <pc:sldChg chg="modSp mod">
        <pc:chgData name="Florin Chirnoaga" userId="7169b18d653b443e" providerId="LiveId" clId="{D1C91128-45CC-4DE6-AA9C-4DA1FF9AC21B}" dt="2022-11-14T06:27:22.691" v="823" actId="14100"/>
        <pc:sldMkLst>
          <pc:docMk/>
          <pc:sldMk cId="836743929" sldId="262"/>
        </pc:sldMkLst>
        <pc:spChg chg="mod">
          <ac:chgData name="Florin Chirnoaga" userId="7169b18d653b443e" providerId="LiveId" clId="{D1C91128-45CC-4DE6-AA9C-4DA1FF9AC21B}" dt="2022-11-14T06:27:22.691" v="823" actId="14100"/>
          <ac:spMkLst>
            <pc:docMk/>
            <pc:sldMk cId="836743929" sldId="262"/>
            <ac:spMk id="2" creationId="{3559FFF0-DE40-DFF3-01B1-DBDA01E65648}"/>
          </ac:spMkLst>
        </pc:spChg>
        <pc:spChg chg="mod">
          <ac:chgData name="Florin Chirnoaga" userId="7169b18d653b443e" providerId="LiveId" clId="{D1C91128-45CC-4DE6-AA9C-4DA1FF9AC21B}" dt="2022-11-14T05:36:41.643" v="536" actId="27636"/>
          <ac:spMkLst>
            <pc:docMk/>
            <pc:sldMk cId="836743929" sldId="262"/>
            <ac:spMk id="3" creationId="{828AD662-A5E1-20A5-C88E-410437B0F2CB}"/>
          </ac:spMkLst>
        </pc:spChg>
      </pc:sldChg>
      <pc:sldChg chg="modSp mod">
        <pc:chgData name="Florin Chirnoaga" userId="7169b18d653b443e" providerId="LiveId" clId="{D1C91128-45CC-4DE6-AA9C-4DA1FF9AC21B}" dt="2022-11-14T06:14:21.275" v="802" actId="20577"/>
        <pc:sldMkLst>
          <pc:docMk/>
          <pc:sldMk cId="887716066" sldId="263"/>
        </pc:sldMkLst>
        <pc:spChg chg="mod">
          <ac:chgData name="Florin Chirnoaga" userId="7169b18d653b443e" providerId="LiveId" clId="{D1C91128-45CC-4DE6-AA9C-4DA1FF9AC21B}" dt="2022-11-14T06:14:21.275" v="802" actId="20577"/>
          <ac:spMkLst>
            <pc:docMk/>
            <pc:sldMk cId="887716066" sldId="263"/>
            <ac:spMk id="3" creationId="{C6DBE40A-0314-9713-CB14-2A0CA00D3A79}"/>
          </ac:spMkLst>
        </pc:spChg>
      </pc:sldChg>
      <pc:sldChg chg="modSp mod">
        <pc:chgData name="Florin Chirnoaga" userId="7169b18d653b443e" providerId="LiveId" clId="{D1C91128-45CC-4DE6-AA9C-4DA1FF9AC21B}" dt="2022-11-14T06:34:41.982" v="1054" actId="313"/>
        <pc:sldMkLst>
          <pc:docMk/>
          <pc:sldMk cId="1560778112" sldId="264"/>
        </pc:sldMkLst>
        <pc:spChg chg="mod">
          <ac:chgData name="Florin Chirnoaga" userId="7169b18d653b443e" providerId="LiveId" clId="{D1C91128-45CC-4DE6-AA9C-4DA1FF9AC21B}" dt="2022-11-14T06:34:41.982" v="1054" actId="313"/>
          <ac:spMkLst>
            <pc:docMk/>
            <pc:sldMk cId="1560778112" sldId="264"/>
            <ac:spMk id="3" creationId="{16019E49-490F-15FD-ED55-45FE8FC68D11}"/>
          </ac:spMkLst>
        </pc:spChg>
      </pc:sldChg>
      <pc:sldChg chg="addSp modSp mod addCm">
        <pc:chgData name="Florin Chirnoaga" userId="7169b18d653b443e" providerId="LiveId" clId="{D1C91128-45CC-4DE6-AA9C-4DA1FF9AC21B}" dt="2022-11-14T06:26:01.237" v="817" actId="1076"/>
        <pc:sldMkLst>
          <pc:docMk/>
          <pc:sldMk cId="2305155082" sldId="266"/>
        </pc:sldMkLst>
        <pc:spChg chg="mod">
          <ac:chgData name="Florin Chirnoaga" userId="7169b18d653b443e" providerId="LiveId" clId="{D1C91128-45CC-4DE6-AA9C-4DA1FF9AC21B}" dt="2022-11-14T05:10:59.375" v="472" actId="20577"/>
          <ac:spMkLst>
            <pc:docMk/>
            <pc:sldMk cId="2305155082" sldId="266"/>
            <ac:spMk id="2" creationId="{3E855B50-02AC-FC20-83F3-BD87FD1D9E87}"/>
          </ac:spMkLst>
        </pc:spChg>
        <pc:spChg chg="mod">
          <ac:chgData name="Florin Chirnoaga" userId="7169b18d653b443e" providerId="LiveId" clId="{D1C91128-45CC-4DE6-AA9C-4DA1FF9AC21B}" dt="2022-11-14T06:22:08.006" v="806" actId="255"/>
          <ac:spMkLst>
            <pc:docMk/>
            <pc:sldMk cId="2305155082" sldId="266"/>
            <ac:spMk id="3" creationId="{008838FC-8927-6E9C-74D4-74740167B186}"/>
          </ac:spMkLst>
        </pc:spChg>
        <pc:spChg chg="mod">
          <ac:chgData name="Florin Chirnoaga" userId="7169b18d653b443e" providerId="LiveId" clId="{D1C91128-45CC-4DE6-AA9C-4DA1FF9AC21B}" dt="2022-11-14T06:23:25.503" v="808" actId="1076"/>
          <ac:spMkLst>
            <pc:docMk/>
            <pc:sldMk cId="2305155082" sldId="266"/>
            <ac:spMk id="4" creationId="{8F211F04-EF76-DA83-9BDE-72EE23C89527}"/>
          </ac:spMkLst>
        </pc:spChg>
        <pc:picChg chg="mod">
          <ac:chgData name="Florin Chirnoaga" userId="7169b18d653b443e" providerId="LiveId" clId="{D1C91128-45CC-4DE6-AA9C-4DA1FF9AC21B}" dt="2022-11-14T06:26:01.237" v="817" actId="1076"/>
          <ac:picMkLst>
            <pc:docMk/>
            <pc:sldMk cId="2305155082" sldId="266"/>
            <ac:picMk id="5" creationId="{43E76C4B-56E4-8033-F0DB-0EC183AFD9B5}"/>
          </ac:picMkLst>
        </pc:picChg>
        <pc:picChg chg="add mod">
          <ac:chgData name="Florin Chirnoaga" userId="7169b18d653b443e" providerId="LiveId" clId="{D1C91128-45CC-4DE6-AA9C-4DA1FF9AC21B}" dt="2022-11-14T06:25:33.917" v="816" actId="1440"/>
          <ac:picMkLst>
            <pc:docMk/>
            <pc:sldMk cId="2305155082" sldId="266"/>
            <ac:picMk id="7" creationId="{4ACD7B4D-E58B-0392-C986-B7D111BC6082}"/>
          </ac:picMkLst>
        </pc:picChg>
      </pc:sldChg>
      <pc:sldChg chg="modSp mod">
        <pc:chgData name="Florin Chirnoaga" userId="7169b18d653b443e" providerId="LiveId" clId="{D1C91128-45CC-4DE6-AA9C-4DA1FF9AC21B}" dt="2022-11-14T05:55:41.905" v="618" actId="255"/>
        <pc:sldMkLst>
          <pc:docMk/>
          <pc:sldMk cId="601096045" sldId="267"/>
        </pc:sldMkLst>
        <pc:spChg chg="mod">
          <ac:chgData name="Florin Chirnoaga" userId="7169b18d653b443e" providerId="LiveId" clId="{D1C91128-45CC-4DE6-AA9C-4DA1FF9AC21B}" dt="2022-11-14T05:55:41.905" v="618" actId="255"/>
          <ac:spMkLst>
            <pc:docMk/>
            <pc:sldMk cId="601096045" sldId="267"/>
            <ac:spMk id="3" creationId="{4525FBE9-88FD-6A42-BF0C-732BF00B778F}"/>
          </ac:spMkLst>
        </pc:spChg>
      </pc:sldChg>
      <pc:sldChg chg="modSp new mod">
        <pc:chgData name="Florin Chirnoaga" userId="7169b18d653b443e" providerId="LiveId" clId="{D1C91128-45CC-4DE6-AA9C-4DA1FF9AC21B}" dt="2022-11-14T06:26:56.703" v="819" actId="1076"/>
        <pc:sldMkLst>
          <pc:docMk/>
          <pc:sldMk cId="2369660314" sldId="268"/>
        </pc:sldMkLst>
        <pc:spChg chg="mod">
          <ac:chgData name="Florin Chirnoaga" userId="7169b18d653b443e" providerId="LiveId" clId="{D1C91128-45CC-4DE6-AA9C-4DA1FF9AC21B}" dt="2022-11-14T06:26:56.703" v="819" actId="1076"/>
          <ac:spMkLst>
            <pc:docMk/>
            <pc:sldMk cId="2369660314" sldId="268"/>
            <ac:spMk id="2" creationId="{C50D71F2-6BFB-DCF5-6D1D-ACBD12D03F77}"/>
          </ac:spMkLst>
        </pc:spChg>
        <pc:spChg chg="mod">
          <ac:chgData name="Florin Chirnoaga" userId="7169b18d653b443e" providerId="LiveId" clId="{D1C91128-45CC-4DE6-AA9C-4DA1FF9AC21B}" dt="2022-11-14T06:12:15.430" v="794" actId="20577"/>
          <ac:spMkLst>
            <pc:docMk/>
            <pc:sldMk cId="2369660314" sldId="268"/>
            <ac:spMk id="3" creationId="{CA461F34-3DDB-49F3-CD68-C029E0928BF3}"/>
          </ac:spMkLst>
        </pc:spChg>
      </pc:sldChg>
      <pc:sldChg chg="addSp delSp modSp new mod">
        <pc:chgData name="Florin Chirnoaga" userId="7169b18d653b443e" providerId="LiveId" clId="{D1C91128-45CC-4DE6-AA9C-4DA1FF9AC21B}" dt="2022-11-14T06:02:57.511" v="720" actId="14100"/>
        <pc:sldMkLst>
          <pc:docMk/>
          <pc:sldMk cId="3748026444" sldId="269"/>
        </pc:sldMkLst>
        <pc:spChg chg="mod">
          <ac:chgData name="Florin Chirnoaga" userId="7169b18d653b443e" providerId="LiveId" clId="{D1C91128-45CC-4DE6-AA9C-4DA1FF9AC21B}" dt="2022-11-14T05:49:14.241" v="559" actId="20577"/>
          <ac:spMkLst>
            <pc:docMk/>
            <pc:sldMk cId="3748026444" sldId="269"/>
            <ac:spMk id="2" creationId="{75D4AD81-B15C-325C-7367-F2E8B7F4FBF2}"/>
          </ac:spMkLst>
        </pc:spChg>
        <pc:spChg chg="del">
          <ac:chgData name="Florin Chirnoaga" userId="7169b18d653b443e" providerId="LiveId" clId="{D1C91128-45CC-4DE6-AA9C-4DA1FF9AC21B}" dt="2022-11-14T05:48:14.352" v="538"/>
          <ac:spMkLst>
            <pc:docMk/>
            <pc:sldMk cId="3748026444" sldId="269"/>
            <ac:spMk id="3" creationId="{07DBD222-2DC3-D20C-76D0-83EF0B77D704}"/>
          </ac:spMkLst>
        </pc:spChg>
        <pc:spChg chg="add">
          <ac:chgData name="Florin Chirnoaga" userId="7169b18d653b443e" providerId="LiveId" clId="{D1C91128-45CC-4DE6-AA9C-4DA1FF9AC21B}" dt="2022-11-14T05:48:08.111" v="537"/>
          <ac:spMkLst>
            <pc:docMk/>
            <pc:sldMk cId="3748026444" sldId="269"/>
            <ac:spMk id="4" creationId="{9FABAD57-C85E-55AF-C741-442AC6910F3D}"/>
          </ac:spMkLst>
        </pc:spChg>
        <pc:picChg chg="add mod">
          <ac:chgData name="Florin Chirnoaga" userId="7169b18d653b443e" providerId="LiveId" clId="{D1C91128-45CC-4DE6-AA9C-4DA1FF9AC21B}" dt="2022-11-14T06:02:57.511" v="720" actId="14100"/>
          <ac:picMkLst>
            <pc:docMk/>
            <pc:sldMk cId="3748026444" sldId="269"/>
            <ac:picMk id="5" creationId="{C088C359-FB09-5E64-1EFC-E501B3744FD2}"/>
          </ac:picMkLst>
        </pc:picChg>
      </pc:sldChg>
      <pc:sldChg chg="modSp new mod">
        <pc:chgData name="Florin Chirnoaga" userId="7169b18d653b443e" providerId="LiveId" clId="{D1C91128-45CC-4DE6-AA9C-4DA1FF9AC21B}" dt="2022-11-14T06:02:11.711" v="715" actId="20577"/>
        <pc:sldMkLst>
          <pc:docMk/>
          <pc:sldMk cId="290480494" sldId="270"/>
        </pc:sldMkLst>
        <pc:spChg chg="mod">
          <ac:chgData name="Florin Chirnoaga" userId="7169b18d653b443e" providerId="LiveId" clId="{D1C91128-45CC-4DE6-AA9C-4DA1FF9AC21B}" dt="2022-11-14T06:02:11.711" v="715" actId="20577"/>
          <ac:spMkLst>
            <pc:docMk/>
            <pc:sldMk cId="290480494" sldId="270"/>
            <ac:spMk id="2" creationId="{53A5C554-8282-4022-DB29-E27F18664C7F}"/>
          </ac:spMkLst>
        </pc:spChg>
        <pc:spChg chg="mod">
          <ac:chgData name="Florin Chirnoaga" userId="7169b18d653b443e" providerId="LiveId" clId="{D1C91128-45CC-4DE6-AA9C-4DA1FF9AC21B}" dt="2022-11-14T05:59:23.101" v="622" actId="1076"/>
          <ac:spMkLst>
            <pc:docMk/>
            <pc:sldMk cId="290480494" sldId="270"/>
            <ac:spMk id="3" creationId="{C812DA7F-9F23-69ED-06DF-BF1D062271E6}"/>
          </ac:spMkLst>
        </pc:spChg>
      </pc:sldChg>
      <pc:sldChg chg="modSp new mod">
        <pc:chgData name="Florin Chirnoaga" userId="7169b18d653b443e" providerId="LiveId" clId="{D1C91128-45CC-4DE6-AA9C-4DA1FF9AC21B}" dt="2022-11-14T06:15:38.348" v="805" actId="27636"/>
        <pc:sldMkLst>
          <pc:docMk/>
          <pc:sldMk cId="2909286032" sldId="271"/>
        </pc:sldMkLst>
        <pc:spChg chg="mod">
          <ac:chgData name="Florin Chirnoaga" userId="7169b18d653b443e" providerId="LiveId" clId="{D1C91128-45CC-4DE6-AA9C-4DA1FF9AC21B}" dt="2022-11-14T06:15:38.348" v="805" actId="27636"/>
          <ac:spMkLst>
            <pc:docMk/>
            <pc:sldMk cId="2909286032" sldId="271"/>
            <ac:spMk id="3" creationId="{C397FC9D-D21E-0B6A-136B-044477ACABE4}"/>
          </ac:spMkLst>
        </pc:spChg>
      </pc:sldChg>
      <pc:sldChg chg="modSp new mod">
        <pc:chgData name="Florin Chirnoaga" userId="7169b18d653b443e" providerId="LiveId" clId="{D1C91128-45CC-4DE6-AA9C-4DA1FF9AC21B}" dt="2022-11-14T07:00:36.170" v="2034" actId="20577"/>
        <pc:sldMkLst>
          <pc:docMk/>
          <pc:sldMk cId="843817193" sldId="272"/>
        </pc:sldMkLst>
        <pc:spChg chg="mod">
          <ac:chgData name="Florin Chirnoaga" userId="7169b18d653b443e" providerId="LiveId" clId="{D1C91128-45CC-4DE6-AA9C-4DA1FF9AC21B}" dt="2022-11-14T07:00:36.170" v="2034" actId="20577"/>
          <ac:spMkLst>
            <pc:docMk/>
            <pc:sldMk cId="843817193" sldId="272"/>
            <ac:spMk id="3" creationId="{1C0226CE-7DEE-32D5-04E6-D432D3754402}"/>
          </ac:spMkLst>
        </pc:spChg>
      </pc:sldChg>
    </pc:docChg>
  </pc:docChgLst>
</pc:chgInfo>
</file>

<file path=ppt/comments/modernComment_10A_8965E00A.xml><?xml version="1.0" encoding="utf-8"?>
<p188:cmLst xmlns:a="http://schemas.openxmlformats.org/drawingml/2006/main" xmlns:r="http://schemas.openxmlformats.org/officeDocument/2006/relationships" xmlns:p188="http://schemas.microsoft.com/office/powerpoint/2018/8/main">
  <p188:cm id="{754B724F-61E7-47DB-8E1C-5564811C246A}" authorId="{8909F290-93E0-0642-36DA-907BACEBB31D}" created="2022-11-14T06:23:00.897">
    <pc:sldMkLst xmlns:pc="http://schemas.microsoft.com/office/powerpoint/2013/main/command">
      <pc:docMk/>
      <pc:sldMk cId="2305155082" sldId="266"/>
    </pc:sldMkLst>
    <p188:txBody>
      <a:bodyPr/>
      <a:lstStyle/>
      <a:p>
        <a:r>
          <a:rPr lang="en-GB"/>
          <a:t>Teacher :Akash Puranik
Student : Chirnoaga Florin</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88FDE-550F-4403-BFB6-4B35EC6464EF}" type="datetimeFigureOut">
              <a:rPr lang="en-US" smtClean="0"/>
              <a:t>11/14/2022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12E6A4-D0E1-4F1D-AEC7-9AB8171D8402}" type="slidenum">
              <a:rPr lang="en-US" smtClean="0"/>
              <a:t>‹#›</a:t>
            </a:fld>
            <a:endParaRPr lang="en-US"/>
          </a:p>
        </p:txBody>
      </p:sp>
    </p:spTree>
    <p:extLst>
      <p:ext uri="{BB962C8B-B14F-4D97-AF65-F5344CB8AC3E}">
        <p14:creationId xmlns:p14="http://schemas.microsoft.com/office/powerpoint/2010/main" val="4208825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412E6A4-D0E1-4F1D-AEC7-9AB8171D8402}" type="slidenum">
              <a:rPr lang="en-US" smtClean="0"/>
              <a:t>1</a:t>
            </a:fld>
            <a:endParaRPr lang="en-US"/>
          </a:p>
        </p:txBody>
      </p:sp>
    </p:spTree>
    <p:extLst>
      <p:ext uri="{BB962C8B-B14F-4D97-AF65-F5344CB8AC3E}">
        <p14:creationId xmlns:p14="http://schemas.microsoft.com/office/powerpoint/2010/main" val="1349869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Two of the most crucial elements of every business are its corporate communication practises and strategies. This might include talking to anybody at any level of an Amazon, from upper management to the suppliers themselves. A company's most essential functions are at jeopardy if there is a communication breakdown inside the company. </a:t>
            </a: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3</a:t>
            </a:fld>
            <a:endParaRPr lang="en-US"/>
          </a:p>
        </p:txBody>
      </p:sp>
    </p:spTree>
    <p:extLst>
      <p:ext uri="{BB962C8B-B14F-4D97-AF65-F5344CB8AC3E}">
        <p14:creationId xmlns:p14="http://schemas.microsoft.com/office/powerpoint/2010/main" val="2775721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4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Mitigated conflict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is possible that improved communication between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may go a long way toward reducing tension and arguments on the job. Most conflicts arise because of ineffective means of communication, which lead to misunderstandings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Aziz, H. A.,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Rizkallah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2015).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Workers or other members of an Amazon may feel misunderstood, abused, or terminated if they do not perform to standards due to misunderstandings.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4</a:t>
            </a:fld>
            <a:endParaRPr lang="en-US"/>
          </a:p>
        </p:txBody>
      </p:sp>
    </p:spTree>
    <p:extLst>
      <p:ext uri="{BB962C8B-B14F-4D97-AF65-F5344CB8AC3E}">
        <p14:creationId xmlns:p14="http://schemas.microsoft.com/office/powerpoint/2010/main" val="1385525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1400"/>
              </a:spcAft>
            </a:pP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Improved productivity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If workers care about and are committed to their work, and if they understand their roles and responsibilities, they are more likely to be successful in their positions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2015). When workers lack clarity about their role and the expectations that come with it, or when the tools at their disposal to carry out their tasks are inadequate, they often report feeling confused or unable to execute their jobs to the best of their ability.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5</a:t>
            </a:fld>
            <a:endParaRPr lang="en-US"/>
          </a:p>
        </p:txBody>
      </p:sp>
    </p:spTree>
    <p:extLst>
      <p:ext uri="{BB962C8B-B14F-4D97-AF65-F5344CB8AC3E}">
        <p14:creationId xmlns:p14="http://schemas.microsoft.com/office/powerpoint/2010/main" val="638742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60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Outdated or broken office telephone equipment or telephone networks.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Extremely cold temperatures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There is too much background noise and not enough light (Mullins, 2020).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Talking just before they take a break, have lunch, or clock off for the day</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Roomy desks or the chance to work in a quieter place apart from the rest of the office.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Discreet Places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1400"/>
              </a:spcAft>
              <a:buFont typeface="+mj-lt"/>
              <a:buAutoNum type="arabicPeriod"/>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Wide geographical gaps; it is usually simpler to talk to someone if they are just a few hours apart.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6</a:t>
            </a:fld>
            <a:endParaRPr lang="en-US"/>
          </a:p>
        </p:txBody>
      </p:sp>
    </p:spTree>
    <p:extLst>
      <p:ext uri="{BB962C8B-B14F-4D97-AF65-F5344CB8AC3E}">
        <p14:creationId xmlns:p14="http://schemas.microsoft.com/office/powerpoint/2010/main" val="547424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Calibri" panose="020F0502020204030204" pitchFamily="34" charset="0"/>
                <a:cs typeface="Times New Roman" panose="02020603050405020304" pitchFamily="18" charset="0"/>
              </a:rPr>
              <a:t>For instance, their information-sharing and communication system may be inefficient; employees may be oblivious to the role they play in the system, etc. When a company has many layers of management, the information that has to be communicated between them might become muddled or lost in translation.</a:t>
            </a:r>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7</a:t>
            </a:fld>
            <a:endParaRPr lang="en-US"/>
          </a:p>
        </p:txBody>
      </p:sp>
    </p:spTree>
    <p:extLst>
      <p:ext uri="{BB962C8B-B14F-4D97-AF65-F5344CB8AC3E}">
        <p14:creationId xmlns:p14="http://schemas.microsoft.com/office/powerpoint/2010/main" val="2143125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These channels transport messages with little distortion since the receiver may infer meaning from the sender's body language and voice tone as well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Sisaye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Birnberg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2012). They provide for prompt response to the message sent by the sender. Emails, texts, messages, notes, letters, papers, reports, newsletters, and spreadsheets are all examples of written communications. (E-mails, although though they are transmitted over the internet, are basically simply digital copies of memoranda that were written.) This is a very effective method of marketing communication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Zeb, Ahmad, and Saeed, 2018).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Electronic mail senders should never presume that their communications have been received. Most people struggle to keep up with their email and must quickly sift and filter it, which may lead to mistakes.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8</a:t>
            </a:fld>
            <a:endParaRPr lang="en-US"/>
          </a:p>
        </p:txBody>
      </p:sp>
    </p:spTree>
    <p:extLst>
      <p:ext uri="{BB962C8B-B14F-4D97-AF65-F5344CB8AC3E}">
        <p14:creationId xmlns:p14="http://schemas.microsoft.com/office/powerpoint/2010/main" val="1669148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When it comes to the office, having efficient communication may help to assure efficiency, the development of teams, and simply an overall improvement in morale for the Amazon, which, in the end, can make work just a little bit simpler.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412E6A4-D0E1-4F1D-AEC7-9AB8171D8402}" type="slidenum">
              <a:rPr lang="en-US" smtClean="0"/>
              <a:t>12</a:t>
            </a:fld>
            <a:endParaRPr lang="en-US"/>
          </a:p>
        </p:txBody>
      </p:sp>
    </p:spTree>
    <p:extLst>
      <p:ext uri="{BB962C8B-B14F-4D97-AF65-F5344CB8AC3E}">
        <p14:creationId xmlns:p14="http://schemas.microsoft.com/office/powerpoint/2010/main" val="16202473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02115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0603731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CAA53A-7E42-4903-AE4C-6EA3AA882214}"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167169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750881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CAA53A-7E42-4903-AE4C-6EA3AA882214}" type="datetimeFigureOut">
              <a:rPr lang="en-US" smtClean="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7121579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CAA53A-7E42-4903-AE4C-6EA3AA882214}"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579490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ACAA53A-7E42-4903-AE4C-6EA3AA882214}" type="datetimeFigureOut">
              <a:rPr lang="en-US" smtClean="0"/>
              <a:t>11/14/2022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632939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295312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970548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41862109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5504190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ABBD1A61-06BF-453C-A2DB-E594088F2C9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206774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CAA53A-7E42-4903-AE4C-6EA3AA882214}"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516967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CAA53A-7E42-4903-AE4C-6EA3AA882214}"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24310825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CAA53A-7E42-4903-AE4C-6EA3AA882214}"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36494738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CAA53A-7E42-4903-AE4C-6EA3AA882214}"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BD1A61-06BF-453C-A2DB-E594088F2C96}" type="slidenum">
              <a:rPr lang="en-US" smtClean="0"/>
              <a:t>‹#›</a:t>
            </a:fld>
            <a:endParaRPr lang="en-US"/>
          </a:p>
        </p:txBody>
      </p:sp>
    </p:spTree>
    <p:extLst>
      <p:ext uri="{BB962C8B-B14F-4D97-AF65-F5344CB8AC3E}">
        <p14:creationId xmlns:p14="http://schemas.microsoft.com/office/powerpoint/2010/main" val="111541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ACAA53A-7E42-4903-AE4C-6EA3AA882214}" type="datetimeFigureOut">
              <a:rPr lang="en-US" smtClean="0"/>
              <a:t>11/14/2022</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BBD1A61-06BF-453C-A2DB-E594088F2C96}" type="slidenum">
              <a:rPr lang="en-US" smtClean="0"/>
              <a:t>‹#›</a:t>
            </a:fld>
            <a:endParaRPr lang="en-US"/>
          </a:p>
        </p:txBody>
      </p:sp>
    </p:spTree>
    <p:extLst>
      <p:ext uri="{BB962C8B-B14F-4D97-AF65-F5344CB8AC3E}">
        <p14:creationId xmlns:p14="http://schemas.microsoft.com/office/powerpoint/2010/main" val="3208126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CAA53A-7E42-4903-AE4C-6EA3AA882214}" type="datetimeFigureOut">
              <a:rPr lang="en-US" smtClean="0"/>
              <a:t>11/14/2022</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BBD1A61-06BF-453C-A2DB-E594088F2C96}" type="slidenum">
              <a:rPr lang="en-US" smtClean="0"/>
              <a:t>‹#›</a:t>
            </a:fld>
            <a:endParaRPr lang="en-US"/>
          </a:p>
        </p:txBody>
      </p:sp>
    </p:spTree>
    <p:extLst>
      <p:ext uri="{BB962C8B-B14F-4D97-AF65-F5344CB8AC3E}">
        <p14:creationId xmlns:p14="http://schemas.microsoft.com/office/powerpoint/2010/main" val="1438982783"/>
      </p:ext>
    </p:extLst>
  </p:cSld>
  <p:clrMap bg1="dk1" tx1="lt1" bg2="dk2" tx2="lt2" accent1="accent1" accent2="accent2" accent3="accent3" accent4="accent4" accent5="accent5" accent6="accent6" hlink="hlink" folHlink="folHlink"/>
  <p:sldLayoutIdLst>
    <p:sldLayoutId id="2147483972" r:id="rId1"/>
    <p:sldLayoutId id="2147483973" r:id="rId2"/>
    <p:sldLayoutId id="2147483974" r:id="rId3"/>
    <p:sldLayoutId id="2147483975" r:id="rId4"/>
    <p:sldLayoutId id="2147483976" r:id="rId5"/>
    <p:sldLayoutId id="2147483977" r:id="rId6"/>
    <p:sldLayoutId id="2147483978" r:id="rId7"/>
    <p:sldLayoutId id="2147483979" r:id="rId8"/>
    <p:sldLayoutId id="2147483980" r:id="rId9"/>
    <p:sldLayoutId id="2147483981" r:id="rId10"/>
    <p:sldLayoutId id="2147483982" r:id="rId11"/>
    <p:sldLayoutId id="2147483983" r:id="rId12"/>
    <p:sldLayoutId id="2147483984" r:id="rId13"/>
    <p:sldLayoutId id="2147483985" r:id="rId14"/>
    <p:sldLayoutId id="2147483986" r:id="rId15"/>
    <p:sldLayoutId id="2147483987" r:id="rId16"/>
    <p:sldLayoutId id="2147483988"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8/10/relationships/comments" Target="../comments/modernComment_10A_8965E00A.xm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5B50-02AC-FC20-83F3-BD87FD1D9E87}"/>
              </a:ext>
            </a:extLst>
          </p:cNvPr>
          <p:cNvSpPr>
            <a:spLocks noGrp="1"/>
          </p:cNvSpPr>
          <p:nvPr>
            <p:ph type="ctrTitle"/>
          </p:nvPr>
        </p:nvSpPr>
        <p:spPr>
          <a:xfrm>
            <a:off x="-109612" y="3372661"/>
            <a:ext cx="8934067" cy="1373070"/>
          </a:xfrm>
        </p:spPr>
        <p:txBody>
          <a:bodyPr/>
          <a:lstStyle/>
          <a:p>
            <a:br>
              <a:rPr lang="en-US" sz="3200" dirty="0">
                <a:latin typeface="Times New Roman" panose="02020603050405020304" pitchFamily="18" charset="0"/>
                <a:cs typeface="Times New Roman" panose="02020603050405020304" pitchFamily="18" charset="0"/>
              </a:rPr>
            </a:br>
            <a:r>
              <a:rPr lang="en-US" sz="3200" dirty="0">
                <a:latin typeface="Times New Roman" panose="02020603050405020304" pitchFamily="18" charset="0"/>
                <a:cs typeface="Times New Roman" panose="02020603050405020304" pitchFamily="18" charset="0"/>
              </a:rPr>
              <a:t>BMSW4002 </a:t>
            </a:r>
            <a:r>
              <a:rPr lang="en-GB" sz="3200" b="1" dirty="0">
                <a:latin typeface="Times New Roman" panose="02020603050405020304" pitchFamily="18" charset="0"/>
                <a:ea typeface="Calibri" panose="020F0502020204030204" pitchFamily="34" charset="0"/>
                <a:cs typeface="Times New Roman" panose="02020603050405020304" pitchFamily="18" charset="0"/>
              </a:rPr>
              <a:t>Effective Team Working and Communication</a:t>
            </a:r>
            <a:br>
              <a:rPr lang="en-US" sz="1100" dirty="0">
                <a:latin typeface="Times New Roman" panose="02020603050405020304" pitchFamily="18" charset="0"/>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08838FC-8927-6E9C-74D4-74740167B186}"/>
              </a:ext>
            </a:extLst>
          </p:cNvPr>
          <p:cNvSpPr>
            <a:spLocks noGrp="1"/>
          </p:cNvSpPr>
          <p:nvPr>
            <p:ph type="subTitle" idx="1"/>
          </p:nvPr>
        </p:nvSpPr>
        <p:spPr>
          <a:xfrm>
            <a:off x="680322" y="4745731"/>
            <a:ext cx="8144134" cy="1117687"/>
          </a:xfrm>
        </p:spPr>
        <p:txBody>
          <a:bodyPr>
            <a:normAutofit/>
          </a:bodyPr>
          <a:lstStyle/>
          <a:p>
            <a:r>
              <a:rPr lang="en-US" sz="3200" dirty="0">
                <a:latin typeface="Times New Roman" panose="02020603050405020304" pitchFamily="18" charset="0"/>
                <a:cs typeface="Times New Roman" panose="02020603050405020304" pitchFamily="18" charset="0"/>
              </a:rPr>
              <a:t>Welcome to the Presentation</a:t>
            </a:r>
          </a:p>
        </p:txBody>
      </p:sp>
      <p:sp>
        <p:nvSpPr>
          <p:cNvPr id="4" name="Title 1">
            <a:extLst>
              <a:ext uri="{FF2B5EF4-FFF2-40B4-BE49-F238E27FC236}">
                <a16:creationId xmlns:a16="http://schemas.microsoft.com/office/drawing/2014/main" id="{8F211F04-EF76-DA83-9BDE-72EE23C89527}"/>
              </a:ext>
            </a:extLst>
          </p:cNvPr>
          <p:cNvSpPr txBox="1">
            <a:spLocks/>
          </p:cNvSpPr>
          <p:nvPr/>
        </p:nvSpPr>
        <p:spPr>
          <a:xfrm>
            <a:off x="1151488" y="2442850"/>
            <a:ext cx="8144134" cy="1373070"/>
          </a:xfrm>
          <a:prstGeom prst="rect">
            <a:avLst/>
          </a:prstGeom>
        </p:spPr>
        <p:txBody>
          <a:bodyPr vert="horz" lIns="91440" tIns="45720" rIns="91440" bIns="45720" rtlCol="0" anchor="b">
            <a:noAutofit/>
          </a:bodyPr>
          <a:lstStyle>
            <a:lvl1pPr algn="r" defTabSz="914400" rtl="0" eaLnBrk="1" latinLnBrk="0" hangingPunct="1">
              <a:lnSpc>
                <a:spcPct val="90000"/>
              </a:lnSpc>
              <a:spcBef>
                <a:spcPct val="0"/>
              </a:spcBef>
              <a:buNone/>
              <a:defRPr sz="5400" kern="1200">
                <a:solidFill>
                  <a:schemeClr val="tx1"/>
                </a:solidFill>
                <a:latin typeface="+mj-lt"/>
                <a:ea typeface="+mj-ea"/>
                <a:cs typeface="+mj-cs"/>
              </a:defRPr>
            </a:lvl1pPr>
          </a:lstStyle>
          <a:p>
            <a:pPr>
              <a:lnSpc>
                <a:spcPct val="150000"/>
              </a:lnSpc>
              <a:spcBef>
                <a:spcPts val="600"/>
              </a:spcBef>
              <a:spcAft>
                <a:spcPts val="1400"/>
              </a:spcAft>
            </a:pPr>
            <a:br>
              <a:rPr lang="en-US" sz="1800" dirty="0">
                <a:latin typeface="Times New Roman" panose="02020603050405020304" pitchFamily="18" charset="0"/>
                <a:ea typeface="Calibri" panose="020F0502020204030204" pitchFamily="34" charset="0"/>
                <a:cs typeface="Times New Roman" panose="02020603050405020304" pitchFamily="18" charset="0"/>
              </a:rPr>
            </a:br>
            <a:br>
              <a:rPr lang="en-US" sz="1800" dirty="0">
                <a:latin typeface="Times New Roman" panose="02020603050405020304" pitchFamily="18" charset="0"/>
                <a:ea typeface="Calibri" panose="020F0502020204030204" pitchFamily="34" charset="0"/>
                <a:cs typeface="Times New Roman" panose="02020603050405020304" pitchFamily="18" charset="0"/>
              </a:rPr>
            </a:br>
            <a:endParaRPr lang="en-US" dirty="0"/>
          </a:p>
        </p:txBody>
      </p:sp>
      <p:pic>
        <p:nvPicPr>
          <p:cNvPr id="5" name="Picture 4">
            <a:extLst>
              <a:ext uri="{FF2B5EF4-FFF2-40B4-BE49-F238E27FC236}">
                <a16:creationId xmlns:a16="http://schemas.microsoft.com/office/drawing/2014/main" id="{43E76C4B-56E4-8033-F0DB-0EC183AFD9B5}"/>
              </a:ext>
            </a:extLst>
          </p:cNvPr>
          <p:cNvPicPr>
            <a:picLocks noChangeAspect="1"/>
          </p:cNvPicPr>
          <p:nvPr/>
        </p:nvPicPr>
        <p:blipFill>
          <a:blip r:embed="rId4"/>
          <a:stretch>
            <a:fillRect/>
          </a:stretch>
        </p:blipFill>
        <p:spPr>
          <a:xfrm>
            <a:off x="0" y="1908251"/>
            <a:ext cx="1943100" cy="783590"/>
          </a:xfrm>
          <a:prstGeom prst="rect">
            <a:avLst/>
          </a:prstGeom>
        </p:spPr>
      </p:pic>
      <p:pic>
        <p:nvPicPr>
          <p:cNvPr id="7" name="Picture 6">
            <a:extLst>
              <a:ext uri="{FF2B5EF4-FFF2-40B4-BE49-F238E27FC236}">
                <a16:creationId xmlns:a16="http://schemas.microsoft.com/office/drawing/2014/main" id="{4ACD7B4D-E58B-0392-C986-B7D111BC6082}"/>
              </a:ext>
            </a:extLst>
          </p:cNvPr>
          <p:cNvPicPr>
            <a:picLocks noChangeAspect="1"/>
          </p:cNvPicPr>
          <p:nvPr/>
        </p:nvPicPr>
        <p:blipFill>
          <a:blip r:embed="rId5"/>
          <a:stretch>
            <a:fillRect/>
          </a:stretch>
        </p:blipFill>
        <p:spPr>
          <a:xfrm>
            <a:off x="7327250" y="5642047"/>
            <a:ext cx="2822693" cy="7559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305155082"/>
      </p:ext>
    </p:extLst>
  </p:cSld>
  <p:clrMapOvr>
    <a:masterClrMapping/>
  </p:clrMapOvr>
  <p:extLst>
    <p:ext uri="{6950BFC3-D8DA-4A85-94F7-54DA5524770B}">
      <p188:commentRel xmlns:p188="http://schemas.microsoft.com/office/powerpoint/2018/8/main" r:id="rId3"/>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71F2-6BFB-DCF5-6D1D-ACBD12D03F77}"/>
              </a:ext>
            </a:extLst>
          </p:cNvPr>
          <p:cNvSpPr>
            <a:spLocks noGrp="1"/>
          </p:cNvSpPr>
          <p:nvPr>
            <p:ph type="title"/>
          </p:nvPr>
        </p:nvSpPr>
        <p:spPr>
          <a:xfrm>
            <a:off x="680321" y="1134891"/>
            <a:ext cx="9613861" cy="1080938"/>
          </a:xfrm>
        </p:spPr>
        <p:txBody>
          <a:bodyPr/>
          <a:lstStyle/>
          <a:p>
            <a:r>
              <a:rPr lang="en-GB" dirty="0"/>
              <a:t>Introduction</a:t>
            </a:r>
          </a:p>
        </p:txBody>
      </p:sp>
      <p:sp>
        <p:nvSpPr>
          <p:cNvPr id="3" name="Content Placeholder 2">
            <a:extLst>
              <a:ext uri="{FF2B5EF4-FFF2-40B4-BE49-F238E27FC236}">
                <a16:creationId xmlns:a16="http://schemas.microsoft.com/office/drawing/2014/main" id="{CA461F34-3DDB-49F3-CD68-C029E0928BF3}"/>
              </a:ext>
            </a:extLst>
          </p:cNvPr>
          <p:cNvSpPr>
            <a:spLocks noGrp="1"/>
          </p:cNvSpPr>
          <p:nvPr>
            <p:ph idx="1"/>
          </p:nvPr>
        </p:nvSpPr>
        <p:spPr/>
        <p:txBody>
          <a:bodyPr>
            <a:normAutofit/>
          </a:bodyPr>
          <a:lstStyle/>
          <a:p>
            <a:r>
              <a:rPr lang="en-GB" dirty="0"/>
              <a:t>  </a:t>
            </a:r>
            <a:r>
              <a:rPr lang="en-GB" sz="2000" dirty="0"/>
              <a:t>Amazon a global e-commerce giant  is trying to expand in Europe in 3  different cities : London , Paris and Berlin .For this expansion </a:t>
            </a:r>
            <a:br>
              <a:rPr lang="en-GB" sz="2000" dirty="0"/>
            </a:br>
            <a:r>
              <a:rPr lang="en-GB" sz="2000" dirty="0"/>
              <a:t>Amazon put in charge Mr Tom Jackson and he will be responsible with creating a team ,and every single member of his team will be responsible with a task .</a:t>
            </a:r>
            <a:br>
              <a:rPr lang="en-GB" dirty="0"/>
            </a:br>
            <a:br>
              <a:rPr lang="en-GB" dirty="0"/>
            </a:br>
            <a:r>
              <a:rPr lang="en-GB" dirty="0"/>
              <a:t>   </a:t>
            </a:r>
            <a:r>
              <a:rPr lang="en-GB" dirty="0">
                <a:effectLst/>
                <a:latin typeface="Times New Roman" panose="02020603050405020304" pitchFamily="18" charset="0"/>
                <a:ea typeface="Calibri" panose="020F0502020204030204" pitchFamily="34" charset="0"/>
                <a:cs typeface="Times New Roman" panose="02020603050405020304" pitchFamily="18" charset="0"/>
              </a:rPr>
              <a:t>Maintaining open lines of communication between employees and upper management is crucial to the success of any Amazon. </a:t>
            </a:r>
          </a:p>
          <a:p>
            <a:br>
              <a:rPr lang="en-GB" dirty="0">
                <a:effectLst/>
                <a:latin typeface="Times New Roman" panose="02020603050405020304" pitchFamily="18" charset="0"/>
                <a:ea typeface="Calibri" panose="020F0502020204030204" pitchFamily="34" charset="0"/>
                <a:cs typeface="Times New Roman" panose="02020603050405020304" pitchFamily="18" charset="0"/>
              </a:rPr>
            </a:b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69660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D4AD0B-897F-24D3-C58E-AD0800201771}"/>
              </a:ext>
            </a:extLst>
          </p:cNvPr>
          <p:cNvSpPr>
            <a:spLocks noGrp="1"/>
          </p:cNvSpPr>
          <p:nvPr>
            <p:ph idx="1"/>
          </p:nvPr>
        </p:nvSpPr>
        <p:spPr>
          <a:xfrm>
            <a:off x="680321" y="2336872"/>
            <a:ext cx="9613861" cy="4270661"/>
          </a:xfrm>
        </p:spPr>
        <p:txBody>
          <a:bodyPr>
            <a:normAutofit/>
          </a:bodyPr>
          <a:lstStyle/>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 goals of this project are to increase efficiency and decrease the number of errors made (Boddy, 2015). </a:t>
            </a: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Improving one's communication skills and one's communication processes are both essential for effective business communication.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spTree>
    <p:extLst>
      <p:ext uri="{BB962C8B-B14F-4D97-AF65-F5344CB8AC3E}">
        <p14:creationId xmlns:p14="http://schemas.microsoft.com/office/powerpoint/2010/main" val="282972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578A7-46B3-2FD8-8519-03A288AD5221}"/>
              </a:ext>
            </a:extLst>
          </p:cNvPr>
          <p:cNvSpPr>
            <a:spLocks noGrp="1"/>
          </p:cNvSpPr>
          <p:nvPr>
            <p:ph type="title"/>
          </p:nvPr>
        </p:nvSpPr>
        <p:spPr>
          <a:xfrm>
            <a:off x="680321" y="2345635"/>
            <a:ext cx="9613861" cy="168470"/>
          </a:xfrm>
        </p:spPr>
        <p:txBody>
          <a:bodyPr>
            <a:noAutofit/>
          </a:bodyPr>
          <a:lstStyle/>
          <a:p>
            <a:r>
              <a:rPr lang="en-GB" b="1" kern="0" dirty="0">
                <a:effectLst/>
                <a:latin typeface="Times New Roman" panose="02020603050405020304" pitchFamily="18" charset="0"/>
                <a:ea typeface="Times New Roman" panose="02020603050405020304" pitchFamily="18" charset="0"/>
                <a:cs typeface="Times New Roman" panose="02020603050405020304" pitchFamily="18" charset="0"/>
              </a:rPr>
              <a:t>Benefits of effective communication </a:t>
            </a:r>
            <a:br>
              <a:rPr lang="en-US" b="1"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6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6000" dirty="0"/>
          </a:p>
        </p:txBody>
      </p:sp>
      <p:sp>
        <p:nvSpPr>
          <p:cNvPr id="3" name="Content Placeholder 2">
            <a:extLst>
              <a:ext uri="{FF2B5EF4-FFF2-40B4-BE49-F238E27FC236}">
                <a16:creationId xmlns:a16="http://schemas.microsoft.com/office/drawing/2014/main" id="{46B75208-9D34-51C1-331A-8454FFD26148}"/>
              </a:ext>
            </a:extLst>
          </p:cNvPr>
          <p:cNvSpPr>
            <a:spLocks noGrp="1"/>
          </p:cNvSpPr>
          <p:nvPr>
            <p:ph idx="1"/>
          </p:nvPr>
        </p:nvSpPr>
        <p:spPr>
          <a:xfrm>
            <a:off x="5621605" y="2536174"/>
            <a:ext cx="6201206" cy="4444437"/>
          </a:xfrm>
        </p:spPr>
        <p:txBody>
          <a:bodyPr>
            <a:normAutofit/>
          </a:bodyPr>
          <a:lstStyle/>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run an efficient and successful business, it is essential that employees be able to communicate with one another clearly and efficiently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Bucata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2018). </a:t>
            </a:r>
          </a:p>
          <a:p>
            <a:pPr marL="0" marR="0" algn="just">
              <a:lnSpc>
                <a:spcPct val="150000"/>
              </a:lnSpc>
              <a:spcBef>
                <a:spcPts val="600"/>
              </a:spcBef>
              <a:spcAft>
                <a:spcPts val="14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Mitigated conflict-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possible that improved communication between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coworkers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may go a long way toward reducing tension and arguments on the job. </a:t>
            </a:r>
            <a:r>
              <a:rPr lang="en-GB" sz="1800" dirty="0">
                <a:latin typeface="Times New Roman" panose="02020603050405020304" pitchFamily="18" charset="0"/>
                <a:ea typeface="Calibri" panose="020F0502020204030204" pitchFamily="34" charset="0"/>
                <a:cs typeface="Times New Roman" panose="02020603050405020304" pitchFamily="18" charset="0"/>
              </a:rPr>
              <a:t>    </a:t>
            </a:r>
            <a:endParaRPr lang="en-US" dirty="0"/>
          </a:p>
        </p:txBody>
      </p:sp>
      <p:pic>
        <p:nvPicPr>
          <p:cNvPr id="5" name="Picture 4">
            <a:extLst>
              <a:ext uri="{FF2B5EF4-FFF2-40B4-BE49-F238E27FC236}">
                <a16:creationId xmlns:a16="http://schemas.microsoft.com/office/drawing/2014/main" id="{9D99F101-9442-CE95-0316-699AB060E10F}"/>
              </a:ext>
            </a:extLst>
          </p:cNvPr>
          <p:cNvPicPr>
            <a:picLocks noChangeAspect="1"/>
          </p:cNvPicPr>
          <p:nvPr/>
        </p:nvPicPr>
        <p:blipFill>
          <a:blip r:embed="rId3"/>
          <a:stretch>
            <a:fillRect/>
          </a:stretch>
        </p:blipFill>
        <p:spPr>
          <a:xfrm>
            <a:off x="0" y="2536174"/>
            <a:ext cx="5621605" cy="3198826"/>
          </a:xfrm>
          <a:prstGeom prst="rect">
            <a:avLst/>
          </a:prstGeom>
          <a:effectLst>
            <a:softEdge rad="635000"/>
          </a:effectLst>
        </p:spPr>
      </p:pic>
    </p:spTree>
    <p:extLst>
      <p:ext uri="{BB962C8B-B14F-4D97-AF65-F5344CB8AC3E}">
        <p14:creationId xmlns:p14="http://schemas.microsoft.com/office/powerpoint/2010/main" val="2005995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696E54-E4AB-CED9-0CC7-C97C9ECFB53A}"/>
              </a:ext>
            </a:extLst>
          </p:cNvPr>
          <p:cNvSpPr>
            <a:spLocks noGrp="1"/>
          </p:cNvSpPr>
          <p:nvPr>
            <p:ph idx="1"/>
          </p:nvPr>
        </p:nvSpPr>
        <p:spPr>
          <a:xfrm>
            <a:off x="346643" y="2265721"/>
            <a:ext cx="6171387" cy="4431507"/>
          </a:xfrm>
        </p:spPr>
        <p:txBody>
          <a:bodyPr>
            <a:normAutofit/>
          </a:bodyPr>
          <a:lstStyle/>
          <a:p>
            <a:pPr marL="0" marR="0" algn="just">
              <a:lnSpc>
                <a:spcPct val="150000"/>
              </a:lnSpc>
              <a:spcBef>
                <a:spcPts val="600"/>
              </a:spcBef>
              <a:spcAft>
                <a:spcPts val="14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Increased employee engagement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of the numerous advantages of efficient communication is that it helps ensure that information is received accurately. </a:t>
            </a:r>
          </a:p>
          <a:p>
            <a:pPr marL="0" marR="0" algn="just">
              <a:lnSpc>
                <a:spcPct val="150000"/>
              </a:lnSpc>
              <a:spcBef>
                <a:spcPts val="600"/>
              </a:spcBef>
              <a:spcAft>
                <a:spcPts val="14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addition, it facilitates the development of interpersonal relationships and the upkeep of clear lines of communication between employees and other stakeholders in the company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Budai</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pic>
        <p:nvPicPr>
          <p:cNvPr id="4" name="Picture 3">
            <a:extLst>
              <a:ext uri="{FF2B5EF4-FFF2-40B4-BE49-F238E27FC236}">
                <a16:creationId xmlns:a16="http://schemas.microsoft.com/office/drawing/2014/main" id="{2E26261D-B524-451C-A060-6653E95BB7A9}"/>
              </a:ext>
            </a:extLst>
          </p:cNvPr>
          <p:cNvPicPr>
            <a:picLocks noChangeAspect="1"/>
          </p:cNvPicPr>
          <p:nvPr/>
        </p:nvPicPr>
        <p:blipFill>
          <a:blip r:embed="rId3"/>
          <a:stretch>
            <a:fillRect/>
          </a:stretch>
        </p:blipFill>
        <p:spPr>
          <a:xfrm>
            <a:off x="6518030" y="2661996"/>
            <a:ext cx="5468375" cy="3638955"/>
          </a:xfrm>
          <a:prstGeom prst="rect">
            <a:avLst/>
          </a:prstGeom>
          <a:effectLst>
            <a:softEdge rad="635000"/>
          </a:effectLst>
        </p:spPr>
      </p:pic>
      <p:sp>
        <p:nvSpPr>
          <p:cNvPr id="5" name="Title 1">
            <a:extLst>
              <a:ext uri="{FF2B5EF4-FFF2-40B4-BE49-F238E27FC236}">
                <a16:creationId xmlns:a16="http://schemas.microsoft.com/office/drawing/2014/main" id="{554FF0EB-0D45-CCCB-A2EC-8EA3FDE3EF24}"/>
              </a:ext>
            </a:extLst>
          </p:cNvPr>
          <p:cNvSpPr txBox="1">
            <a:spLocks/>
          </p:cNvSpPr>
          <p:nvPr/>
        </p:nvSpPr>
        <p:spPr>
          <a:xfrm>
            <a:off x="1124947" y="1620551"/>
            <a:ext cx="9613861" cy="108093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GB" b="1" kern="0" dirty="0">
                <a:latin typeface="Times New Roman" panose="02020603050405020304" pitchFamily="18" charset="0"/>
                <a:ea typeface="Times New Roman" panose="02020603050405020304" pitchFamily="18" charset="0"/>
                <a:cs typeface="Times New Roman" panose="02020603050405020304" pitchFamily="18" charset="0"/>
              </a:rPr>
              <a:t>Benefits of effective communication </a:t>
            </a:r>
            <a:br>
              <a:rPr lang="en-US" b="1" kern="0" dirty="0">
                <a:latin typeface="Times New Roman" panose="02020603050405020304" pitchFamily="18" charset="0"/>
                <a:ea typeface="Times New Roman" panose="02020603050405020304" pitchFamily="18" charset="0"/>
                <a:cs typeface="Times New Roman" panose="02020603050405020304" pitchFamily="18" charset="0"/>
              </a:rPr>
            </a:br>
            <a:br>
              <a:rPr lang="en-US" sz="6000" b="1" kern="0" dirty="0">
                <a:latin typeface="Times New Roman" panose="02020603050405020304" pitchFamily="18" charset="0"/>
                <a:ea typeface="Times New Roman" panose="02020603050405020304" pitchFamily="18" charset="0"/>
                <a:cs typeface="Times New Roman" panose="02020603050405020304" pitchFamily="18" charset="0"/>
              </a:rPr>
            </a:br>
            <a:endParaRPr lang="en-US" sz="6000" dirty="0"/>
          </a:p>
        </p:txBody>
      </p:sp>
    </p:spTree>
    <p:extLst>
      <p:ext uri="{BB962C8B-B14F-4D97-AF65-F5344CB8AC3E}">
        <p14:creationId xmlns:p14="http://schemas.microsoft.com/office/powerpoint/2010/main" val="208265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A0F5D-0AA3-4181-9423-43E4C8B6338F}"/>
              </a:ext>
            </a:extLst>
          </p:cNvPr>
          <p:cNvSpPr>
            <a:spLocks noGrp="1"/>
          </p:cNvSpPr>
          <p:nvPr>
            <p:ph type="title"/>
          </p:nvPr>
        </p:nvSpPr>
        <p:spPr>
          <a:xfrm>
            <a:off x="680321" y="753227"/>
            <a:ext cx="9613861" cy="2323927"/>
          </a:xfrm>
        </p:spPr>
        <p:txBody>
          <a:bodyPr>
            <a:noAutofit/>
          </a:bodyPr>
          <a:lstStyle/>
          <a:p>
            <a:r>
              <a:rPr lang="en-GB" sz="4000" b="1" dirty="0">
                <a:effectLst/>
                <a:latin typeface="Times New Roman" panose="02020603050405020304" pitchFamily="18" charset="0"/>
                <a:ea typeface="Calibri" panose="020F0502020204030204" pitchFamily="34" charset="0"/>
              </a:rPr>
              <a:t>Communication barriers </a:t>
            </a:r>
            <a:br>
              <a:rPr lang="en-US"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4000" b="1" dirty="0"/>
          </a:p>
        </p:txBody>
      </p:sp>
      <p:sp>
        <p:nvSpPr>
          <p:cNvPr id="3" name="Content Placeholder 2">
            <a:extLst>
              <a:ext uri="{FF2B5EF4-FFF2-40B4-BE49-F238E27FC236}">
                <a16:creationId xmlns:a16="http://schemas.microsoft.com/office/drawing/2014/main" id="{9D57B90C-7C22-42F0-DF0E-CEB88366FE52}"/>
              </a:ext>
            </a:extLst>
          </p:cNvPr>
          <p:cNvSpPr>
            <a:spLocks noGrp="1"/>
          </p:cNvSpPr>
          <p:nvPr>
            <p:ph idx="1"/>
          </p:nvPr>
        </p:nvSpPr>
        <p:spPr>
          <a:xfrm>
            <a:off x="358895" y="2614861"/>
            <a:ext cx="7143874" cy="3950062"/>
          </a:xfrm>
        </p:spPr>
        <p:txBody>
          <a:bodyPr>
            <a:normAutofit fontScale="92500" lnSpcReduction="20000"/>
          </a:bodyPr>
          <a:lstStyle/>
          <a:p>
            <a:pPr marL="0" marR="0" algn="just">
              <a:lnSpc>
                <a:spcPct val="150000"/>
              </a:lnSpc>
              <a:spcBef>
                <a:spcPts val="600"/>
              </a:spcBef>
              <a:spcAft>
                <a:spcPts val="1400"/>
              </a:spcAft>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Physical barriers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There are times when a person's physical limitations make it more difficult for them to interpret non-verbal cues. (Mullins, 2020).</a:t>
            </a:r>
          </a:p>
          <a:p>
            <a:pPr marL="0" marR="0" algn="just">
              <a:lnSpc>
                <a:spcPct val="150000"/>
              </a:lnSpc>
              <a:spcBef>
                <a:spcPts val="600"/>
              </a:spcBef>
              <a:spcAft>
                <a:spcPts val="1400"/>
              </a:spcAft>
            </a:pPr>
            <a:r>
              <a:rPr lang="en-GB" dirty="0">
                <a:effectLst/>
                <a:latin typeface="Times New Roman" panose="02020603050405020304" pitchFamily="18" charset="0"/>
                <a:ea typeface="Calibri" panose="020F0502020204030204" pitchFamily="34" charset="0"/>
                <a:cs typeface="Times New Roman" panose="02020603050405020304" pitchFamily="18" charset="0"/>
              </a:rPr>
              <a:t>This happens more often in technologically-enhanced forms of communication than in face-to-face interactions. The following are further examples of physical challenges: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pic>
        <p:nvPicPr>
          <p:cNvPr id="4" name="Picture 3">
            <a:extLst>
              <a:ext uri="{FF2B5EF4-FFF2-40B4-BE49-F238E27FC236}">
                <a16:creationId xmlns:a16="http://schemas.microsoft.com/office/drawing/2014/main" id="{B739C36A-DA61-47E9-DF2F-9FCCC1A64649}"/>
              </a:ext>
            </a:extLst>
          </p:cNvPr>
          <p:cNvPicPr>
            <a:picLocks noChangeAspect="1"/>
          </p:cNvPicPr>
          <p:nvPr/>
        </p:nvPicPr>
        <p:blipFill>
          <a:blip r:embed="rId3"/>
          <a:stretch>
            <a:fillRect/>
          </a:stretch>
        </p:blipFill>
        <p:spPr>
          <a:xfrm>
            <a:off x="7502769" y="3232649"/>
            <a:ext cx="4560005" cy="2761249"/>
          </a:xfrm>
          <a:prstGeom prst="rect">
            <a:avLst/>
          </a:prstGeom>
          <a:effectLst>
            <a:softEdge rad="635000"/>
          </a:effectLst>
        </p:spPr>
      </p:pic>
    </p:spTree>
    <p:extLst>
      <p:ext uri="{BB962C8B-B14F-4D97-AF65-F5344CB8AC3E}">
        <p14:creationId xmlns:p14="http://schemas.microsoft.com/office/powerpoint/2010/main" val="2758538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9FFF0-DE40-DFF3-01B1-DBDA01E65648}"/>
              </a:ext>
            </a:extLst>
          </p:cNvPr>
          <p:cNvSpPr>
            <a:spLocks noGrp="1"/>
          </p:cNvSpPr>
          <p:nvPr>
            <p:ph type="title"/>
          </p:nvPr>
        </p:nvSpPr>
        <p:spPr>
          <a:xfrm>
            <a:off x="680321" y="596348"/>
            <a:ext cx="9613861" cy="2393342"/>
          </a:xfrm>
        </p:spPr>
        <p:txBody>
          <a:bodyPr>
            <a:normAutofit/>
          </a:bodyPr>
          <a:lstStyle/>
          <a:p>
            <a:r>
              <a:rPr lang="en-GB" sz="4000" b="1" dirty="0" err="1">
                <a:effectLst/>
                <a:latin typeface="Times New Roman" panose="02020603050405020304" pitchFamily="18" charset="0"/>
                <a:ea typeface="Calibri" panose="020F0502020204030204" pitchFamily="34" charset="0"/>
              </a:rPr>
              <a:t>Comunication</a:t>
            </a:r>
            <a:r>
              <a:rPr lang="en-GB" sz="4000" b="1" dirty="0">
                <a:effectLst/>
                <a:latin typeface="Times New Roman" panose="02020603050405020304" pitchFamily="18" charset="0"/>
                <a:ea typeface="Calibri" panose="020F0502020204030204" pitchFamily="34" charset="0"/>
              </a:rPr>
              <a:t> barriers</a:t>
            </a:r>
            <a:br>
              <a:rPr lang="en-US" sz="4000" b="1" kern="0"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828AD662-A5E1-20A5-C88E-410437B0F2CB}"/>
              </a:ext>
            </a:extLst>
          </p:cNvPr>
          <p:cNvSpPr>
            <a:spLocks noGrp="1"/>
          </p:cNvSpPr>
          <p:nvPr>
            <p:ph idx="1"/>
          </p:nvPr>
        </p:nvSpPr>
        <p:spPr>
          <a:xfrm>
            <a:off x="5363608" y="2745306"/>
            <a:ext cx="5971567" cy="3124201"/>
          </a:xfrm>
        </p:spPr>
        <p:txBody>
          <a:bodyPr>
            <a:normAutofit fontScale="70000" lnSpcReduction="20000"/>
          </a:bodyPr>
          <a:lstStyle/>
          <a:p>
            <a:pPr marL="0" marR="0" algn="just">
              <a:lnSpc>
                <a:spcPct val="150000"/>
              </a:lnSpc>
              <a:spcBef>
                <a:spcPts val="600"/>
              </a:spcBef>
              <a:spcAft>
                <a:spcPts val="1400"/>
              </a:spcAft>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Organisational structure barriers </a:t>
            </a: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When a company's structure is muddled, it might be hard for employees to effectively convey their needs to consumers (</a:t>
            </a: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Zeb, Ahmad, and Saeed, 2018).</a:t>
            </a: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3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6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600" i="1" dirty="0">
                <a:ea typeface="+mn-lt"/>
                <a:cs typeface="+mn-lt"/>
              </a:rPr>
              <a:t>Lack of Transparency &amp; Trust</a:t>
            </a:r>
            <a:br>
              <a:rPr lang="en-US" sz="2600" i="1" dirty="0">
                <a:ea typeface="+mn-lt"/>
                <a:cs typeface="+mn-lt"/>
              </a:rPr>
            </a:br>
            <a:r>
              <a:rPr lang="en-US" sz="2600" dirty="0">
                <a:ea typeface="+mn-lt"/>
                <a:cs typeface="+mn-lt"/>
              </a:rPr>
              <a:t> </a:t>
            </a:r>
            <a:br>
              <a:rPr lang="en-US" sz="2600" dirty="0">
                <a:ea typeface="+mn-lt"/>
                <a:cs typeface="+mn-lt"/>
              </a:rPr>
            </a:br>
            <a:r>
              <a:rPr lang="en-US" sz="2600" dirty="0">
                <a:ea typeface="+mn-lt"/>
                <a:cs typeface="+mn-lt"/>
              </a:rPr>
              <a:t>-  </a:t>
            </a:r>
            <a:r>
              <a:rPr lang="en-US" sz="2600" i="1" dirty="0">
                <a:ea typeface="+mn-lt"/>
                <a:cs typeface="+mn-lt"/>
              </a:rPr>
              <a:t>Conflicts in the Workplace</a:t>
            </a:r>
            <a:r>
              <a:rPr lang="en-US" sz="2600" dirty="0">
                <a:ea typeface="+mn-lt"/>
                <a:cs typeface="+mn-lt"/>
              </a:rPr>
              <a:t> </a:t>
            </a:r>
            <a:br>
              <a:rPr lang="en-US" sz="2600" dirty="0">
                <a:ea typeface="+mn-lt"/>
                <a:cs typeface="+mn-lt"/>
              </a:rPr>
            </a:br>
            <a:endParaRPr lang="en-US" sz="2600" dirty="0">
              <a:ea typeface="+mn-lt"/>
              <a:cs typeface="+mn-lt"/>
            </a:endParaRPr>
          </a:p>
          <a:p>
            <a:pPr marL="0" indent="0">
              <a:buNone/>
            </a:pPr>
            <a:r>
              <a:rPr lang="en-US" sz="2600" i="1" dirty="0">
                <a:ea typeface="+mn-lt"/>
                <a:cs typeface="+mn-lt"/>
              </a:rPr>
              <a:t>-  Cultural Differences &amp; Language</a:t>
            </a:r>
            <a:endParaRPr lang="en-US" sz="2600" dirty="0">
              <a:ea typeface="+mn-lt"/>
              <a:cs typeface="+mn-lt"/>
            </a:endParaRPr>
          </a:p>
          <a:p>
            <a:pPr marL="0" marR="0" algn="just">
              <a:lnSpc>
                <a:spcPct val="150000"/>
              </a:lnSpc>
              <a:spcBef>
                <a:spcPts val="600"/>
              </a:spcBef>
              <a:spcAft>
                <a:spcPts val="1400"/>
              </a:spcAft>
            </a:pPr>
            <a:endParaRPr lang="en-US" sz="3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3200" dirty="0"/>
          </a:p>
        </p:txBody>
      </p:sp>
      <p:pic>
        <p:nvPicPr>
          <p:cNvPr id="4" name="Picture 3">
            <a:extLst>
              <a:ext uri="{FF2B5EF4-FFF2-40B4-BE49-F238E27FC236}">
                <a16:creationId xmlns:a16="http://schemas.microsoft.com/office/drawing/2014/main" id="{28231FC0-93C8-71F3-3D75-20B2E0542F54}"/>
              </a:ext>
            </a:extLst>
          </p:cNvPr>
          <p:cNvPicPr>
            <a:picLocks noChangeAspect="1"/>
          </p:cNvPicPr>
          <p:nvPr/>
        </p:nvPicPr>
        <p:blipFill>
          <a:blip r:embed="rId3"/>
          <a:stretch>
            <a:fillRect/>
          </a:stretch>
        </p:blipFill>
        <p:spPr>
          <a:xfrm>
            <a:off x="0" y="2745306"/>
            <a:ext cx="5363608" cy="2590473"/>
          </a:xfrm>
          <a:prstGeom prst="rect">
            <a:avLst/>
          </a:prstGeom>
          <a:effectLst>
            <a:softEdge rad="317500"/>
          </a:effectLst>
        </p:spPr>
      </p:pic>
    </p:spTree>
    <p:extLst>
      <p:ext uri="{BB962C8B-B14F-4D97-AF65-F5344CB8AC3E}">
        <p14:creationId xmlns:p14="http://schemas.microsoft.com/office/powerpoint/2010/main" val="836743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9577-2DC6-CD2D-3666-E16B01CD7236}"/>
              </a:ext>
            </a:extLst>
          </p:cNvPr>
          <p:cNvSpPr>
            <a:spLocks noGrp="1"/>
          </p:cNvSpPr>
          <p:nvPr>
            <p:ph type="title"/>
          </p:nvPr>
        </p:nvSpPr>
        <p:spPr>
          <a:xfrm>
            <a:off x="516198" y="1682817"/>
            <a:ext cx="9613861" cy="1080938"/>
          </a:xfrm>
        </p:spPr>
        <p:txBody>
          <a:bodyPr>
            <a:noAutofit/>
          </a:bodyPr>
          <a:lstStyle/>
          <a:p>
            <a:r>
              <a:rPr lang="en-GB" sz="4400" b="1" kern="0" dirty="0">
                <a:effectLst/>
                <a:latin typeface="Times New Roman" panose="02020603050405020304" pitchFamily="18" charset="0"/>
                <a:ea typeface="Times New Roman" panose="02020603050405020304" pitchFamily="18" charset="0"/>
                <a:cs typeface="Times New Roman" panose="02020603050405020304" pitchFamily="18" charset="0"/>
              </a:rPr>
              <a:t>Channels of communication</a:t>
            </a:r>
            <a:br>
              <a:rPr lang="en-US" sz="4400" b="1" kern="0" dirty="0">
                <a:effectLst/>
                <a:latin typeface="Times New Roman" panose="02020603050405020304" pitchFamily="18" charset="0"/>
                <a:ea typeface="Times New Roman" panose="02020603050405020304" pitchFamily="18" charset="0"/>
                <a:cs typeface="Times New Roman" panose="02020603050405020304" pitchFamily="18" charset="0"/>
              </a:rPr>
            </a:br>
            <a:br>
              <a:rPr lang="en-US" sz="72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7200" dirty="0"/>
          </a:p>
        </p:txBody>
      </p:sp>
      <p:sp>
        <p:nvSpPr>
          <p:cNvPr id="3" name="Content Placeholder 2">
            <a:extLst>
              <a:ext uri="{FF2B5EF4-FFF2-40B4-BE49-F238E27FC236}">
                <a16:creationId xmlns:a16="http://schemas.microsoft.com/office/drawing/2014/main" id="{C6DBE40A-0314-9713-CB14-2A0CA00D3A79}"/>
              </a:ext>
            </a:extLst>
          </p:cNvPr>
          <p:cNvSpPr>
            <a:spLocks noGrp="1"/>
          </p:cNvSpPr>
          <p:nvPr>
            <p:ph idx="1"/>
          </p:nvPr>
        </p:nvSpPr>
        <p:spPr>
          <a:xfrm>
            <a:off x="260310" y="2605573"/>
            <a:ext cx="6937659" cy="4247852"/>
          </a:xfrm>
        </p:spPr>
        <p:txBody>
          <a:bodyPr>
            <a:normAutofit fontScale="62500" lnSpcReduction="20000"/>
          </a:bodyPr>
          <a:lstStyle/>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The spoken word is essential to oral channels (</a:t>
            </a:r>
            <a:r>
              <a:rPr lang="en-GB" sz="23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 2019).</a:t>
            </a:r>
          </a:p>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This category includes media such as in-person and mobile phone conferences, group presentations, phone and video meetings, conferences, speeches, and lectures. </a:t>
            </a:r>
          </a:p>
          <a:p>
            <a:pPr algn="just">
              <a:lnSpc>
                <a:spcPct val="160000"/>
              </a:lnSpc>
            </a:pPr>
            <a:r>
              <a:rPr lang="en-GB" sz="2300" dirty="0">
                <a:effectLst/>
                <a:latin typeface="Times New Roman" panose="02020603050405020304" pitchFamily="18" charset="0"/>
                <a:ea typeface="Calibri" panose="020F0502020204030204" pitchFamily="34" charset="0"/>
                <a:cs typeface="Times New Roman" panose="02020603050405020304" pitchFamily="18" charset="0"/>
              </a:rPr>
              <a:t>They are the most reliable methods of contact currently available. </a:t>
            </a:r>
            <a:r>
              <a:rPr lang="en-US" sz="2300" i="1" dirty="0">
                <a:ea typeface="+mn-lt"/>
                <a:cs typeface="+mn-lt"/>
              </a:rPr>
              <a:t>Emails</a:t>
            </a:r>
            <a:r>
              <a:rPr lang="en-US" sz="2300" dirty="0">
                <a:ea typeface="+mn-lt"/>
                <a:cs typeface="+mn-lt"/>
              </a:rPr>
              <a:t> can be used to send a message down the chain of command or just send some official announcements. E-mails allow a level of formality to be reached which isn’t possible in direct messages and face-to-face conversations (Taylor, 2021) .</a:t>
            </a:r>
            <a:br>
              <a:rPr lang="en-US" sz="2000" dirty="0">
                <a:ea typeface="+mn-lt"/>
                <a:cs typeface="+mn-lt"/>
              </a:rPr>
            </a:br>
            <a:r>
              <a:rPr lang="en-US" sz="2300" dirty="0">
                <a:ea typeface="+mn-lt"/>
                <a:cs typeface="+mn-lt"/>
              </a:rPr>
              <a:t>    </a:t>
            </a:r>
            <a:r>
              <a:rPr lang="en-US" sz="2300" i="1" dirty="0">
                <a:ea typeface="+mn-lt"/>
                <a:cs typeface="+mn-lt"/>
              </a:rPr>
              <a:t>Video Conferencing</a:t>
            </a:r>
            <a:r>
              <a:rPr lang="en-US" sz="2300" dirty="0">
                <a:ea typeface="+mn-lt"/>
                <a:cs typeface="+mn-lt"/>
              </a:rPr>
              <a:t> is the next best thing to face-to-face communication can allow Tom’s team to keep their ability to interpret facial emotions while giving more freedom of movement (</a:t>
            </a:r>
            <a:r>
              <a:rPr lang="en-US" sz="2300" dirty="0" err="1">
                <a:ea typeface="+mn-lt"/>
                <a:cs typeface="+mn-lt"/>
              </a:rPr>
              <a:t>Wotherspoon</a:t>
            </a:r>
            <a:r>
              <a:rPr lang="en-US" sz="2300" dirty="0">
                <a:ea typeface="+mn-lt"/>
                <a:cs typeface="+mn-lt"/>
              </a:rPr>
              <a:t> et al., 2020).   </a:t>
            </a:r>
          </a:p>
          <a:p>
            <a:pPr algn="just">
              <a:lnSpc>
                <a:spcPct val="160000"/>
              </a:lnSpc>
            </a:pPr>
            <a:endParaRPr lang="en-US" sz="2800" dirty="0"/>
          </a:p>
        </p:txBody>
      </p:sp>
      <p:pic>
        <p:nvPicPr>
          <p:cNvPr id="4" name="Picture 3">
            <a:extLst>
              <a:ext uri="{FF2B5EF4-FFF2-40B4-BE49-F238E27FC236}">
                <a16:creationId xmlns:a16="http://schemas.microsoft.com/office/drawing/2014/main" id="{82C69BD0-A957-3E09-2901-28F2240DA49C}"/>
              </a:ext>
            </a:extLst>
          </p:cNvPr>
          <p:cNvPicPr>
            <a:picLocks noChangeAspect="1"/>
          </p:cNvPicPr>
          <p:nvPr/>
        </p:nvPicPr>
        <p:blipFill>
          <a:blip r:embed="rId3"/>
          <a:stretch>
            <a:fillRect/>
          </a:stretch>
        </p:blipFill>
        <p:spPr>
          <a:xfrm>
            <a:off x="7197969" y="2605573"/>
            <a:ext cx="4996562" cy="2933135"/>
          </a:xfrm>
          <a:prstGeom prst="rect">
            <a:avLst/>
          </a:prstGeom>
          <a:effectLst>
            <a:softEdge rad="635000"/>
          </a:effectLst>
        </p:spPr>
      </p:pic>
    </p:spTree>
    <p:extLst>
      <p:ext uri="{BB962C8B-B14F-4D97-AF65-F5344CB8AC3E}">
        <p14:creationId xmlns:p14="http://schemas.microsoft.com/office/powerpoint/2010/main" val="887716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5D87-020D-0C3F-0ABB-F0DEADE86E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97FC9D-D21E-0B6A-136B-044477ACABE4}"/>
              </a:ext>
            </a:extLst>
          </p:cNvPr>
          <p:cNvSpPr>
            <a:spLocks noGrp="1"/>
          </p:cNvSpPr>
          <p:nvPr>
            <p:ph idx="1"/>
          </p:nvPr>
        </p:nvSpPr>
        <p:spPr/>
        <p:txBody>
          <a:bodyPr>
            <a:normAutofit fontScale="92500" lnSpcReduction="10000"/>
          </a:bodyPr>
          <a:lstStyle/>
          <a:p>
            <a:r>
              <a:rPr lang="en-GB" dirty="0"/>
              <a:t>These channels transport messages with little distortion since the receiver may infer meaning from the sender's body language and voice tone as well (</a:t>
            </a:r>
            <a:r>
              <a:rPr lang="en-GB" dirty="0" err="1"/>
              <a:t>Sisaye</a:t>
            </a:r>
            <a:r>
              <a:rPr lang="en-GB" dirty="0"/>
              <a:t> and </a:t>
            </a:r>
            <a:r>
              <a:rPr lang="en-GB" dirty="0" err="1"/>
              <a:t>Birnberg</a:t>
            </a:r>
            <a:r>
              <a:rPr lang="en-GB" dirty="0"/>
              <a:t>, 2012). They provide for prompt response to the message sent by the sender. Emails, texts, messages, notes, letters, papers, reports, newsletters, and spreadsheets are all examples of written communications. (E-mails, although though they are transmitted over the internet, are basically simply digital copies of memoranda that were written.) This is a very effective method of marketing communication (Zeb, Ahmad, and Saeed, 2018). Electronic mail senders should never presume that their communications have been received. Most people struggle to keep up with their email and must quickly sift and filter it, which may lead to mistakes.</a:t>
            </a:r>
          </a:p>
          <a:p>
            <a:endParaRPr lang="en-GB" dirty="0"/>
          </a:p>
        </p:txBody>
      </p:sp>
    </p:spTree>
    <p:extLst>
      <p:ext uri="{BB962C8B-B14F-4D97-AF65-F5344CB8AC3E}">
        <p14:creationId xmlns:p14="http://schemas.microsoft.com/office/powerpoint/2010/main" val="2909286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4AD81-B15C-325C-7367-F2E8B7F4FBF2}"/>
              </a:ext>
            </a:extLst>
          </p:cNvPr>
          <p:cNvSpPr>
            <a:spLocks noGrp="1"/>
          </p:cNvSpPr>
          <p:nvPr>
            <p:ph type="title"/>
          </p:nvPr>
        </p:nvSpPr>
        <p:spPr/>
        <p:txBody>
          <a:bodyPr/>
          <a:lstStyle/>
          <a:p>
            <a:r>
              <a:rPr lang="en-GB" dirty="0"/>
              <a:t>Delphi Method</a:t>
            </a:r>
          </a:p>
        </p:txBody>
      </p:sp>
      <p:pic>
        <p:nvPicPr>
          <p:cNvPr id="5" name="Content Placeholder 4">
            <a:extLst>
              <a:ext uri="{FF2B5EF4-FFF2-40B4-BE49-F238E27FC236}">
                <a16:creationId xmlns:a16="http://schemas.microsoft.com/office/drawing/2014/main" id="{C088C359-FB09-5E64-1EFC-E501B3744FD2}"/>
              </a:ext>
            </a:extLst>
          </p:cNvPr>
          <p:cNvPicPr>
            <a:picLocks noGrp="1" noChangeAspect="1"/>
          </p:cNvPicPr>
          <p:nvPr>
            <p:ph idx="1"/>
          </p:nvPr>
        </p:nvPicPr>
        <p:blipFill>
          <a:blip r:embed="rId2"/>
          <a:stretch>
            <a:fillRect/>
          </a:stretch>
        </p:blipFill>
        <p:spPr>
          <a:xfrm>
            <a:off x="318053" y="2135304"/>
            <a:ext cx="8522447" cy="4217787"/>
          </a:xfrm>
          <a:prstGeom prst="rect">
            <a:avLst/>
          </a:prstGeom>
        </p:spPr>
      </p:pic>
      <p:sp>
        <p:nvSpPr>
          <p:cNvPr id="4" name="AutoShape 2" descr="Delphi Method">
            <a:extLst>
              <a:ext uri="{FF2B5EF4-FFF2-40B4-BE49-F238E27FC236}">
                <a16:creationId xmlns:a16="http://schemas.microsoft.com/office/drawing/2014/main" id="{9FABAD57-C85E-55AF-C741-442AC6910F3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48026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5C554-8282-4022-DB29-E27F18664C7F}"/>
              </a:ext>
            </a:extLst>
          </p:cNvPr>
          <p:cNvSpPr>
            <a:spLocks noGrp="1"/>
          </p:cNvSpPr>
          <p:nvPr>
            <p:ph type="title"/>
          </p:nvPr>
        </p:nvSpPr>
        <p:spPr/>
        <p:txBody>
          <a:bodyPr>
            <a:normAutofit/>
          </a:bodyPr>
          <a:lstStyle/>
          <a:p>
            <a:r>
              <a:rPr lang="en-GB" sz="2000" dirty="0"/>
              <a:t>        Mr Tom Jackson should use Delphi method to identify future risks :</a:t>
            </a:r>
          </a:p>
        </p:txBody>
      </p:sp>
      <p:sp>
        <p:nvSpPr>
          <p:cNvPr id="3" name="Content Placeholder 2">
            <a:extLst>
              <a:ext uri="{FF2B5EF4-FFF2-40B4-BE49-F238E27FC236}">
                <a16:creationId xmlns:a16="http://schemas.microsoft.com/office/drawing/2014/main" id="{C812DA7F-9F23-69ED-06DF-BF1D062271E6}"/>
              </a:ext>
            </a:extLst>
          </p:cNvPr>
          <p:cNvSpPr>
            <a:spLocks noGrp="1"/>
          </p:cNvSpPr>
          <p:nvPr>
            <p:ph idx="1"/>
          </p:nvPr>
        </p:nvSpPr>
        <p:spPr>
          <a:xfrm>
            <a:off x="751883" y="2265311"/>
            <a:ext cx="9613861" cy="4095732"/>
          </a:xfrm>
        </p:spPr>
        <p:txBody>
          <a:bodyPr>
            <a:normAutofit fontScale="92500" lnSpcReduction="20000"/>
          </a:bodyPr>
          <a:lstStyle/>
          <a:p>
            <a:r>
              <a:rPr lang="en-GB" b="0" i="0" dirty="0">
                <a:solidFill>
                  <a:srgbClr val="0F0F0F"/>
                </a:solidFill>
                <a:effectLst/>
                <a:latin typeface="Roboto" panose="02000000000000000000" pitchFamily="2" charset="0"/>
              </a:rPr>
              <a:t>1. Select your panel of “experts” who will work on the problem.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2. You will also need: • a facilitator (that may be you) • an expert to help you craft your questions (that may also be you) • and maybe some administrative support (yup, you guessed it!)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3. Research and develop your initial set of questions, and send them to all participants. These need to be clear and free of ambiguity and vagueness, for the best results. It is also important that everyone gets exactly the same briefing and questions. If not, you risk introducing bias. Ensure that as well as asking them for their ideas, you also elicit the reasoning behind their answers.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4. Analyse and tabulate the results, including the reasons, anonymously. Based on these results, prepare a second set of questions. That includes the anonymized results of the first round (including the reasoning).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5. Return the analysis and reasons, along with the new questions, to all participants. </a:t>
            </a:r>
            <a:br>
              <a:rPr lang="en-GB" b="0" i="0" dirty="0">
                <a:solidFill>
                  <a:srgbClr val="0F0F0F"/>
                </a:solidFill>
                <a:effectLst/>
                <a:latin typeface="Roboto" panose="02000000000000000000" pitchFamily="2" charset="0"/>
              </a:rPr>
            </a:br>
            <a:r>
              <a:rPr lang="en-GB" b="0" i="0" dirty="0">
                <a:solidFill>
                  <a:srgbClr val="0F0F0F"/>
                </a:solidFill>
                <a:effectLst/>
                <a:latin typeface="Roboto" panose="02000000000000000000" pitchFamily="2" charset="0"/>
              </a:rPr>
              <a:t>6. Continue looping back to step 3 until little or no change occurs. Then prepare your report and assess as required.</a:t>
            </a:r>
            <a:r>
              <a:rPr lang="en-GB" b="0" i="0" dirty="0">
                <a:solidFill>
                  <a:srgbClr val="2C3E50"/>
                </a:solidFill>
                <a:effectLst/>
                <a:latin typeface="Roboto" panose="02000000000000000000" pitchFamily="2" charset="0"/>
              </a:rPr>
              <a:t> (Clayton, n.d.)</a:t>
            </a:r>
            <a:endParaRPr lang="en-GB" dirty="0"/>
          </a:p>
        </p:txBody>
      </p:sp>
    </p:spTree>
    <p:extLst>
      <p:ext uri="{BB962C8B-B14F-4D97-AF65-F5344CB8AC3E}">
        <p14:creationId xmlns:p14="http://schemas.microsoft.com/office/powerpoint/2010/main" val="29048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661EB-8BA7-773C-FE8D-E1CA81084799}"/>
              </a:ext>
            </a:extLst>
          </p:cNvPr>
          <p:cNvSpPr>
            <a:spLocks noGrp="1"/>
          </p:cNvSpPr>
          <p:nvPr>
            <p:ph type="title"/>
          </p:nvPr>
        </p:nvSpPr>
        <p:spPr/>
        <p:txBody>
          <a:bodyPr>
            <a:normAutofit fontScale="90000"/>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US" sz="40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6019E49-490F-15FD-ED55-45FE8FC68D11}"/>
              </a:ext>
            </a:extLst>
          </p:cNvPr>
          <p:cNvSpPr>
            <a:spLocks noGrp="1"/>
          </p:cNvSpPr>
          <p:nvPr>
            <p:ph idx="1"/>
          </p:nvPr>
        </p:nvSpPr>
        <p:spPr>
          <a:xfrm>
            <a:off x="680321" y="2336873"/>
            <a:ext cx="10480047" cy="3767900"/>
          </a:xfrm>
        </p:spPr>
        <p:txBody>
          <a:bodyPr>
            <a:normAutofit fontScale="77500" lnSpcReduction="20000"/>
          </a:bodyPr>
          <a:lstStyle/>
          <a:p>
            <a:pPr marL="0" marR="0">
              <a:lnSpc>
                <a:spcPct val="150000"/>
              </a:lnSpc>
              <a:spcBef>
                <a:spcPts val="600"/>
              </a:spcBef>
              <a:spcAft>
                <a:spcPts val="1400"/>
              </a:spcAft>
            </a:pPr>
            <a:br>
              <a:rPr lang="en-GB" sz="1600" dirty="0"/>
            </a:br>
            <a:r>
              <a:rPr lang="en-GB" sz="1600" dirty="0"/>
              <a:t>   When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it comes to the office, having efficient communication may help to assure efficiency, the development of teams, and simply an overall improvement in morale for the Amazon, which, in the end, can make work just a little bit simpler.    </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Mr Tom Jackson should consider :  </a:t>
            </a:r>
            <a:br>
              <a:rPr lang="en-GB" sz="1600" dirty="0"/>
            </a:br>
            <a:r>
              <a:rPr lang="en-GB" sz="1600" dirty="0"/>
              <a:t>     1  </a:t>
            </a:r>
            <a:r>
              <a:rPr lang="en-GB" sz="1600" b="0" i="0" dirty="0">
                <a:solidFill>
                  <a:srgbClr val="0F0F0F"/>
                </a:solidFill>
                <a:effectLst/>
                <a:latin typeface="Roboto" panose="02000000000000000000" pitchFamily="2" charset="0"/>
              </a:rPr>
              <a:t>Benefits of the Delphi Method: - Eliminates the need for group meetings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Alleviates some of the bias inherent in group meetings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Participants can change their minds anonymously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2  Weaknesses of the Delphi Method :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Can take a lot of time to reach a consensus </a:t>
            </a:r>
            <a:br>
              <a:rPr lang="en-GB" sz="1600" b="0" i="0" dirty="0">
                <a:solidFill>
                  <a:srgbClr val="0F0F0F"/>
                </a:solidFill>
                <a:effectLst/>
                <a:latin typeface="Roboto" panose="02000000000000000000" pitchFamily="2" charset="0"/>
              </a:rPr>
            </a:br>
            <a:r>
              <a:rPr lang="en-GB" sz="1600" b="0" i="0" dirty="0">
                <a:solidFill>
                  <a:srgbClr val="0F0F0F"/>
                </a:solidFill>
                <a:effectLst/>
                <a:latin typeface="Roboto" panose="02000000000000000000" pitchFamily="2" charset="0"/>
              </a:rPr>
              <a:t>    -  Participants may drop out</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000" dirty="0">
                <a:effectLst/>
                <a:latin typeface="Times New Roman" panose="02020603050405020304" pitchFamily="18" charset="0"/>
                <a:ea typeface="Calibri" panose="020F0502020204030204" pitchFamily="34" charset="0"/>
                <a:cs typeface="Times New Roman" panose="02020603050405020304" pitchFamily="18" charset="0"/>
              </a:rPr>
            </a:b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We wish him : “ Good Luck! </a:t>
            </a:r>
            <a:r>
              <a:rPr lang="en-GB" sz="1800">
                <a:effectLst/>
                <a:latin typeface="Times New Roman" panose="02020603050405020304" pitchFamily="18" charset="0"/>
                <a:ea typeface="Calibri" panose="020F0502020204030204" pitchFamily="34" charset="0"/>
                <a:cs typeface="Times New Roman" panose="02020603050405020304" pitchFamily="18" charset="0"/>
              </a:rPr>
              <a: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sz="4000" dirty="0"/>
          </a:p>
        </p:txBody>
      </p:sp>
      <p:pic>
        <p:nvPicPr>
          <p:cNvPr id="4" name="Picture 3">
            <a:extLst>
              <a:ext uri="{FF2B5EF4-FFF2-40B4-BE49-F238E27FC236}">
                <a16:creationId xmlns:a16="http://schemas.microsoft.com/office/drawing/2014/main" id="{B6B8B316-C0C4-5634-6C45-E0DFF538A829}"/>
              </a:ext>
            </a:extLst>
          </p:cNvPr>
          <p:cNvPicPr>
            <a:picLocks noChangeAspect="1"/>
          </p:cNvPicPr>
          <p:nvPr/>
        </p:nvPicPr>
        <p:blipFill rotWithShape="1">
          <a:blip r:embed="rId3"/>
          <a:srcRect b="12626"/>
          <a:stretch/>
        </p:blipFill>
        <p:spPr>
          <a:xfrm>
            <a:off x="573919" y="114848"/>
            <a:ext cx="3022767" cy="1970672"/>
          </a:xfrm>
          <a:prstGeom prst="rect">
            <a:avLst/>
          </a:prstGeom>
        </p:spPr>
      </p:pic>
    </p:spTree>
    <p:extLst>
      <p:ext uri="{BB962C8B-B14F-4D97-AF65-F5344CB8AC3E}">
        <p14:creationId xmlns:p14="http://schemas.microsoft.com/office/powerpoint/2010/main" val="1560778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BAF0F-B195-AA4E-6782-C59C9E46C9F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525FBE9-88FD-6A42-BF0C-732BF00B778F}"/>
              </a:ext>
            </a:extLst>
          </p:cNvPr>
          <p:cNvSpPr>
            <a:spLocks noGrp="1"/>
          </p:cNvSpPr>
          <p:nvPr>
            <p:ph idx="1"/>
          </p:nvPr>
        </p:nvSpPr>
        <p:spPr>
          <a:xfrm>
            <a:off x="504283" y="2243088"/>
            <a:ext cx="11183433" cy="4228050"/>
          </a:xfrm>
        </p:spPr>
        <p:txBody>
          <a:bodyPr>
            <a:normAutofit fontScale="92500" lnSpcReduction="10000"/>
          </a:bodyPr>
          <a:lstStyle/>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Aziz, H. H. A.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Rizkallah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(2015). Effect of organizational factors on employees’ generation of innovative ideas. </a:t>
            </a:r>
            <a:r>
              <a:rPr lang="en-US" sz="1200" i="1" dirty="0" err="1">
                <a:effectLst/>
                <a:latin typeface="Times New Roman" panose="02020603050405020304" pitchFamily="18" charset="0"/>
                <a:ea typeface="Calibri" panose="020F0502020204030204" pitchFamily="34" charset="0"/>
                <a:cs typeface="Times New Roman" panose="02020603050405020304" pitchFamily="18" charset="0"/>
              </a:rPr>
              <a:t>EuroMed</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 Journal of Business 10(2),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134-146.</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Boddy, D. (2015).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Management: An introduction</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3</a:t>
            </a:r>
            <a:r>
              <a:rPr lang="en-US" sz="1200" baseline="30000" dirty="0">
                <a:effectLst/>
                <a:latin typeface="Times New Roman" panose="02020603050405020304" pitchFamily="18" charset="0"/>
                <a:ea typeface="Calibri" panose="020F0502020204030204" pitchFamily="34" charset="0"/>
                <a:cs typeface="Times New Roman" panose="02020603050405020304" pitchFamily="18" charset="0"/>
              </a:rPr>
              <a:t>rd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edition. England, Pearson education, Prentice Hall.</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Braksick</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L.W. and Smith, J.M. (2022) “Marketing and consulting in Organizational Behavior Management,” Journal of Organizational Behavior Management, pp. 1–25. Available at: https://doi.org/10.1080/01608061.2022.2087822.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Bucăţa</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 (2018). The Challenges of Organizational Management.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Land Forces Academy Review 23(4),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275-281.</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Budai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T., (2016). The Significance and History of Organization Development – in Hungary and International Relations.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Eurasian Journal of Business and Economics 2011, 4 (8),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87- 99.</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Ferguson, R. and Rivera, L. (2021) “Self-management in Organizational Behavior Management,” Journal of Organizational Behavior Management, 42(3), pp. 210–229. Available at: https://doi.org/10.1080/01608061.2021.1996502.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Hantula</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D.A. (2022) “The code is irrelevant: Organizational Behavior Management is not applied behavior analysis,” Journal of Organizational Behavior Management, pp. 1–8. Available at: https://doi.org/10.1080/01608061.2022.2029796. </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Kalowski</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 (2015). Structure Determining Factors of Business Organization.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Innovation, Management and Technology, Vol. 6, No. 3,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206-212.</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Kirkman, B.L., Rosen, B., Gibson, C.B.,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Tesluk</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P.E., and McPherson, S.O. (2012). Five challenges to virtual team success: lessons from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sabre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Inc.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Academy of Management Executive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16(3), 67-69.</a:t>
            </a:r>
            <a:br>
              <a:rPr lang="en-US" sz="1200" dirty="0">
                <a:effectLst/>
                <a:latin typeface="Times New Roman" panose="02020603050405020304" pitchFamily="18" charset="0"/>
                <a:ea typeface="Calibri" panose="020F0502020204030204" pitchFamily="34" charset="0"/>
                <a:cs typeface="Times New Roman" panose="02020603050405020304" pitchFamily="18" charset="0"/>
              </a:rPr>
            </a:b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500" b="0" i="0" dirty="0">
                <a:solidFill>
                  <a:srgbClr val="2C3E50"/>
                </a:solidFill>
                <a:effectLst/>
                <a:latin typeface="Calibri" panose="020F0502020204030204" pitchFamily="34" charset="0"/>
              </a:rPr>
              <a:t>Clayton, M. (n.d.). </a:t>
            </a:r>
            <a:r>
              <a:rPr lang="en-GB" sz="1500" b="0" i="1" dirty="0">
                <a:solidFill>
                  <a:srgbClr val="2C3E50"/>
                </a:solidFill>
                <a:effectLst/>
                <a:latin typeface="Calibri" panose="020F0502020204030204" pitchFamily="34" charset="0"/>
              </a:rPr>
              <a:t>Delphi Method - Mike Clayton</a:t>
            </a:r>
            <a:r>
              <a:rPr lang="en-GB" sz="1500" b="0" i="0" dirty="0">
                <a:solidFill>
                  <a:srgbClr val="2C3E50"/>
                </a:solidFill>
                <a:effectLst/>
                <a:latin typeface="Calibri" panose="020F0502020204030204" pitchFamily="34" charset="0"/>
              </a:rPr>
              <a:t>.</a:t>
            </a:r>
            <a:endParaRPr lang="en-US" sz="1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Kuk, G. and Janssen, M., (2012). Assembling infrastructures and business models for service design and innovation.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Information Systems Journal</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23(5), pp.445-469.</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Liu, H. (2020) “Undoing leadership,” Redeeming Leadership, pp. 125–140. Available at: https://doi.org/10.1332/policypress/9781529200041.003.0007. </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Mullins, L.J. (2020).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Management and Organizational behavior</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9</a:t>
            </a:r>
            <a:r>
              <a:rPr lang="en-US" sz="12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Edition. England, prentice hall financial times.</a:t>
            </a:r>
          </a:p>
          <a:p>
            <a:pPr marL="0" marR="0" algn="just">
              <a:lnSpc>
                <a:spcPct val="120000"/>
              </a:lnSpc>
              <a:spcBef>
                <a:spcPts val="0"/>
              </a:spcBef>
            </a:pP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Sisaye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Birnberg</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J. G., (2012). Chapter 5 Organizational Development (OD) and Organizational Transformation (OT) Process Innovation Strategies.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s.l.:Emerald</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Group Publishing Limited, </a:t>
            </a:r>
            <a:r>
              <a:rPr lang="en-US" sz="1200" dirty="0" err="1">
                <a:effectLst/>
                <a:latin typeface="Times New Roman" panose="02020603050405020304" pitchFamily="18" charset="0"/>
                <a:ea typeface="Calibri" panose="020F0502020204030204" pitchFamily="34" charset="0"/>
                <a:cs typeface="Times New Roman" panose="02020603050405020304" pitchFamily="18" charset="0"/>
              </a:rPr>
              <a:t>Bingle</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20000"/>
              </a:lnSpc>
              <a:spcBef>
                <a:spcPts val="0"/>
              </a:spcBef>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Zeb, A., Ahmad, S. and Saeed', G., (2018). Leadership Effectiveness and Organizational Performance: Exploring Gaps in the Existing Literature. </a:t>
            </a:r>
            <a:r>
              <a:rPr lang="en-US" sz="1200" i="1" dirty="0">
                <a:effectLst/>
                <a:latin typeface="Times New Roman" panose="02020603050405020304" pitchFamily="18" charset="0"/>
                <a:ea typeface="Calibri" panose="020F0502020204030204" pitchFamily="34" charset="0"/>
                <a:cs typeface="Times New Roman" panose="02020603050405020304" pitchFamily="18" charset="0"/>
              </a:rPr>
              <a:t>Business &amp; Economic Review: Vol. 10(1-2), </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pp. 95-106.</a:t>
            </a:r>
          </a:p>
          <a:p>
            <a:pPr>
              <a:lnSpc>
                <a:spcPct val="120000"/>
              </a:lnSpc>
              <a:spcBef>
                <a:spcPts val="0"/>
              </a:spcBef>
            </a:pPr>
            <a:endParaRPr lang="en-US" sz="1600" dirty="0"/>
          </a:p>
        </p:txBody>
      </p:sp>
    </p:spTree>
    <p:extLst>
      <p:ext uri="{BB962C8B-B14F-4D97-AF65-F5344CB8AC3E}">
        <p14:creationId xmlns:p14="http://schemas.microsoft.com/office/powerpoint/2010/main" val="601096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143FD-9DAD-A935-D6DA-BB42B765929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C0226CE-7DEE-32D5-04E6-D432D3754402}"/>
              </a:ext>
            </a:extLst>
          </p:cNvPr>
          <p:cNvSpPr>
            <a:spLocks noGrp="1"/>
          </p:cNvSpPr>
          <p:nvPr>
            <p:ph idx="1"/>
          </p:nvPr>
        </p:nvSpPr>
        <p:spPr/>
        <p:txBody>
          <a:bodyPr>
            <a:normAutofit fontScale="92500" lnSpcReduction="10000"/>
          </a:bodyPr>
          <a:lstStyle/>
          <a:p>
            <a:r>
              <a:rPr lang="en-GB" dirty="0"/>
              <a:t>   I know I have to say couple of words about this group presentation …. this group had only 2 members Florin Chirnoaga and Dominic </a:t>
            </a:r>
            <a:r>
              <a:rPr lang="en-GB" dirty="0" err="1"/>
              <a:t>Karchnak</a:t>
            </a:r>
            <a:r>
              <a:rPr lang="en-GB" dirty="0"/>
              <a:t> . To be honest is my second presentation with Dominic ,the first one it was a real success and hopefully this one will be successful as well. </a:t>
            </a:r>
            <a:br>
              <a:rPr lang="en-GB" dirty="0"/>
            </a:br>
            <a:r>
              <a:rPr lang="en-GB" dirty="0"/>
              <a:t>     If I have to say couple of words about my teammate is that he really is a hardworking man ,he tries everything to make sure the job is done properly ,he struggled this semester because </a:t>
            </a:r>
            <a:r>
              <a:rPr lang="en-GB"/>
              <a:t>he had to </a:t>
            </a:r>
            <a:r>
              <a:rPr lang="en-GB" dirty="0"/>
              <a:t>maintain a balance between : couple of problems in his home country , a sick relative , job and school .He understood that I work night shift and he called me whenever he had couple o ideas or concerns .</a:t>
            </a:r>
            <a:br>
              <a:rPr lang="en-GB" dirty="0"/>
            </a:br>
            <a:r>
              <a:rPr lang="en-GB" dirty="0"/>
              <a:t>   It was a nice experience and I am looking forward for our next collaboration !</a:t>
            </a:r>
            <a:br>
              <a:rPr lang="en-GB" dirty="0"/>
            </a:br>
            <a:endParaRPr lang="en-GB" dirty="0"/>
          </a:p>
        </p:txBody>
      </p:sp>
    </p:spTree>
    <p:extLst>
      <p:ext uri="{BB962C8B-B14F-4D97-AF65-F5344CB8AC3E}">
        <p14:creationId xmlns:p14="http://schemas.microsoft.com/office/powerpoint/2010/main" val="84381719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2409</TotalTime>
  <Words>2280</Words>
  <Application>Microsoft Office PowerPoint</Application>
  <PresentationFormat>Widescreen</PresentationFormat>
  <Paragraphs>73</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Roboto</vt:lpstr>
      <vt:lpstr>Times New Roman</vt:lpstr>
      <vt:lpstr>Trebuchet MS</vt:lpstr>
      <vt:lpstr>Berlin</vt:lpstr>
      <vt:lpstr> BMSW4002 Effective Team Working and Communication </vt:lpstr>
      <vt:lpstr>Introduction</vt:lpstr>
      <vt:lpstr>PowerPoint Presentation</vt:lpstr>
      <vt:lpstr>Benefits of effective communication   </vt:lpstr>
      <vt:lpstr>PowerPoint Presentation</vt:lpstr>
      <vt:lpstr>Communication barriers  </vt:lpstr>
      <vt:lpstr>Comunication barriers </vt:lpstr>
      <vt:lpstr>Channels of communication  </vt:lpstr>
      <vt:lpstr>PowerPoint Presentation</vt:lpstr>
      <vt:lpstr>Delphi Method</vt:lpstr>
      <vt:lpstr>        Mr Tom Jackson should use Delphi method to identify future risks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 BMSW4002 Effective Team Working and Communication </dc:title>
  <cp:lastModifiedBy>Florin Chirnoaga</cp:lastModifiedBy>
  <cp:revision>1</cp:revision>
  <dcterms:created xsi:type="dcterms:W3CDTF">2022-11-08T21:55:42Z</dcterms:created>
  <dcterms:modified xsi:type="dcterms:W3CDTF">2022-11-14T07:00:46Z</dcterms:modified>
</cp:coreProperties>
</file>