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1" r:id="rId5"/>
    <p:sldId id="260" r:id="rId6"/>
    <p:sldId id="259" r:id="rId7"/>
    <p:sldId id="263" r:id="rId8"/>
    <p:sldId id="267" r:id="rId9"/>
    <p:sldId id="268" r:id="rId10"/>
    <p:sldId id="266" r:id="rId11"/>
    <p:sldId id="269" r:id="rId12"/>
    <p:sldId id="276" r:id="rId13"/>
    <p:sldId id="270" r:id="rId14"/>
    <p:sldId id="271" r:id="rId15"/>
    <p:sldId id="272" r:id="rId16"/>
    <p:sldId id="273" r:id="rId17"/>
    <p:sldId id="274" r:id="rId18"/>
    <p:sldId id="275" r:id="rId19"/>
    <p:sldId id="277" r:id="rId20"/>
    <p:sldId id="265"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67416F-DA3F-F44F-BBF8-AE5FE33B753E}" v="2761" dt="2025-04-15T11:28:42.7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5864" autoAdjust="0"/>
    <p:restoredTop sz="94660"/>
  </p:normalViewPr>
  <p:slideViewPr>
    <p:cSldViewPr snapToGrid="0" showGuides="1">
      <p:cViewPr>
        <p:scale>
          <a:sx n="135" d="100"/>
          <a:sy n="135" d="100"/>
        </p:scale>
        <p:origin x="144" y="144"/>
      </p:cViewPr>
      <p:guideLst/>
    </p:cSldViewPr>
  </p:slideViewPr>
  <p:notesTextViewPr>
    <p:cViewPr>
      <p:scale>
        <a:sx n="1" d="1"/>
        <a:sy n="1" d="1"/>
      </p:scale>
      <p:origin x="0" y="0"/>
    </p:cViewPr>
  </p:notesTextViewPr>
  <p:sorterViewPr>
    <p:cViewPr>
      <p:scale>
        <a:sx n="100" d="100"/>
        <a:sy n="100" d="100"/>
      </p:scale>
      <p:origin x="0" y="-5976"/>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42A9741E-0A37-BC1E-9140-237C620AB51D}"/>
              </a:ext>
            </a:extLst>
          </p:cNvPr>
          <p:cNvSpPr>
            <a:spLocks noGrp="1"/>
          </p:cNvSpPr>
          <p:nvPr>
            <p:ph type="pic" sz="quarter" idx="10"/>
          </p:nvPr>
        </p:nvSpPr>
        <p:spPr>
          <a:xfrm>
            <a:off x="0" y="1316410"/>
            <a:ext cx="6075680" cy="4225180"/>
          </a:xfrm>
          <a:custGeom>
            <a:avLst/>
            <a:gdLst>
              <a:gd name="connsiteX0" fmla="*/ 0 w 6075680"/>
              <a:gd name="connsiteY0" fmla="*/ 0 h 4225180"/>
              <a:gd name="connsiteX1" fmla="*/ 6075680 w 6075680"/>
              <a:gd name="connsiteY1" fmla="*/ 0 h 4225180"/>
              <a:gd name="connsiteX2" fmla="*/ 6075680 w 6075680"/>
              <a:gd name="connsiteY2" fmla="*/ 4225180 h 4225180"/>
              <a:gd name="connsiteX3" fmla="*/ 0 w 6075680"/>
              <a:gd name="connsiteY3" fmla="*/ 4225180 h 4225180"/>
            </a:gdLst>
            <a:ahLst/>
            <a:cxnLst>
              <a:cxn ang="0">
                <a:pos x="connsiteX0" y="connsiteY0"/>
              </a:cxn>
              <a:cxn ang="0">
                <a:pos x="connsiteX1" y="connsiteY1"/>
              </a:cxn>
              <a:cxn ang="0">
                <a:pos x="connsiteX2" y="connsiteY2"/>
              </a:cxn>
              <a:cxn ang="0">
                <a:pos x="connsiteX3" y="connsiteY3"/>
              </a:cxn>
            </a:cxnLst>
            <a:rect l="l" t="t" r="r" b="b"/>
            <a:pathLst>
              <a:path w="6075680" h="4225180">
                <a:moveTo>
                  <a:pt x="0" y="0"/>
                </a:moveTo>
                <a:lnTo>
                  <a:pt x="6075680" y="0"/>
                </a:lnTo>
                <a:lnTo>
                  <a:pt x="6075680" y="4225180"/>
                </a:lnTo>
                <a:lnTo>
                  <a:pt x="0" y="4225180"/>
                </a:lnTo>
                <a:close/>
              </a:path>
            </a:pathLst>
          </a:custGeom>
          <a:solidFill>
            <a:schemeClr val="bg2">
              <a:lumMod val="85000"/>
            </a:schemeClr>
          </a:solidFill>
        </p:spPr>
        <p:txBody>
          <a:bodyPr wrap="square">
            <a:noAutofit/>
          </a:bodyPr>
          <a:lstStyle/>
          <a:p>
            <a:endParaRPr lang="en-US"/>
          </a:p>
        </p:txBody>
      </p:sp>
    </p:spTree>
    <p:extLst>
      <p:ext uri="{BB962C8B-B14F-4D97-AF65-F5344CB8AC3E}">
        <p14:creationId xmlns:p14="http://schemas.microsoft.com/office/powerpoint/2010/main" val="46879227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9_Title Slide">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19EDB1A4-6C28-4C71-2CF1-C03ABF42CF7F}"/>
              </a:ext>
            </a:extLst>
          </p:cNvPr>
          <p:cNvSpPr>
            <a:spLocks noGrp="1"/>
          </p:cNvSpPr>
          <p:nvPr>
            <p:ph type="pic" sz="quarter" idx="10"/>
          </p:nvPr>
        </p:nvSpPr>
        <p:spPr>
          <a:xfrm>
            <a:off x="1086852" y="1295400"/>
            <a:ext cx="4267200" cy="4267200"/>
          </a:xfrm>
          <a:custGeom>
            <a:avLst/>
            <a:gdLst>
              <a:gd name="connsiteX0" fmla="*/ 0 w 4267200"/>
              <a:gd name="connsiteY0" fmla="*/ 0 h 4267200"/>
              <a:gd name="connsiteX1" fmla="*/ 4267200 w 4267200"/>
              <a:gd name="connsiteY1" fmla="*/ 0 h 4267200"/>
              <a:gd name="connsiteX2" fmla="*/ 4267200 w 4267200"/>
              <a:gd name="connsiteY2" fmla="*/ 4267200 h 4267200"/>
              <a:gd name="connsiteX3" fmla="*/ 0 w 4267200"/>
              <a:gd name="connsiteY3" fmla="*/ 4267200 h 4267200"/>
            </a:gdLst>
            <a:ahLst/>
            <a:cxnLst>
              <a:cxn ang="0">
                <a:pos x="connsiteX0" y="connsiteY0"/>
              </a:cxn>
              <a:cxn ang="0">
                <a:pos x="connsiteX1" y="connsiteY1"/>
              </a:cxn>
              <a:cxn ang="0">
                <a:pos x="connsiteX2" y="connsiteY2"/>
              </a:cxn>
              <a:cxn ang="0">
                <a:pos x="connsiteX3" y="connsiteY3"/>
              </a:cxn>
            </a:cxnLst>
            <a:rect l="l" t="t" r="r" b="b"/>
            <a:pathLst>
              <a:path w="4267200" h="4267200">
                <a:moveTo>
                  <a:pt x="0" y="0"/>
                </a:moveTo>
                <a:lnTo>
                  <a:pt x="4267200" y="0"/>
                </a:lnTo>
                <a:lnTo>
                  <a:pt x="4267200" y="4267200"/>
                </a:lnTo>
                <a:lnTo>
                  <a:pt x="0" y="4267200"/>
                </a:lnTo>
                <a:close/>
              </a:path>
            </a:pathLst>
          </a:custGeom>
          <a:solidFill>
            <a:schemeClr val="bg2">
              <a:lumMod val="85000"/>
            </a:schemeClr>
          </a:solidFill>
        </p:spPr>
        <p:txBody>
          <a:bodyPr wrap="square">
            <a:noAutofit/>
          </a:bodyPr>
          <a:lstStyle/>
          <a:p>
            <a:endParaRPr lang="en-US"/>
          </a:p>
        </p:txBody>
      </p:sp>
    </p:spTree>
    <p:extLst>
      <p:ext uri="{BB962C8B-B14F-4D97-AF65-F5344CB8AC3E}">
        <p14:creationId xmlns:p14="http://schemas.microsoft.com/office/powerpoint/2010/main" val="188073406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8_Title Slid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2A554205-5587-B6AC-650F-41F27B191824}"/>
              </a:ext>
            </a:extLst>
          </p:cNvPr>
          <p:cNvSpPr>
            <a:spLocks noGrp="1"/>
          </p:cNvSpPr>
          <p:nvPr>
            <p:ph type="pic" sz="quarter" idx="10"/>
          </p:nvPr>
        </p:nvSpPr>
        <p:spPr>
          <a:xfrm>
            <a:off x="1378198" y="2286000"/>
            <a:ext cx="2286000" cy="2286000"/>
          </a:xfrm>
          <a:custGeom>
            <a:avLst/>
            <a:gdLst>
              <a:gd name="connsiteX0" fmla="*/ 0 w 2286000"/>
              <a:gd name="connsiteY0" fmla="*/ 0 h 2286000"/>
              <a:gd name="connsiteX1" fmla="*/ 2286000 w 2286000"/>
              <a:gd name="connsiteY1" fmla="*/ 0 h 2286000"/>
              <a:gd name="connsiteX2" fmla="*/ 2286000 w 2286000"/>
              <a:gd name="connsiteY2" fmla="*/ 2286000 h 2286000"/>
              <a:gd name="connsiteX3" fmla="*/ 0 w 2286000"/>
              <a:gd name="connsiteY3" fmla="*/ 2286000 h 2286000"/>
            </a:gdLst>
            <a:ahLst/>
            <a:cxnLst>
              <a:cxn ang="0">
                <a:pos x="connsiteX0" y="connsiteY0"/>
              </a:cxn>
              <a:cxn ang="0">
                <a:pos x="connsiteX1" y="connsiteY1"/>
              </a:cxn>
              <a:cxn ang="0">
                <a:pos x="connsiteX2" y="connsiteY2"/>
              </a:cxn>
              <a:cxn ang="0">
                <a:pos x="connsiteX3" y="connsiteY3"/>
              </a:cxn>
            </a:cxnLst>
            <a:rect l="l" t="t" r="r" b="b"/>
            <a:pathLst>
              <a:path w="2286000" h="2286000">
                <a:moveTo>
                  <a:pt x="0" y="0"/>
                </a:moveTo>
                <a:lnTo>
                  <a:pt x="2286000" y="0"/>
                </a:lnTo>
                <a:lnTo>
                  <a:pt x="2286000" y="2286000"/>
                </a:lnTo>
                <a:lnTo>
                  <a:pt x="0" y="2286000"/>
                </a:lnTo>
                <a:close/>
              </a:path>
            </a:pathLst>
          </a:custGeom>
          <a:solidFill>
            <a:schemeClr val="bg2">
              <a:lumMod val="85000"/>
            </a:schemeClr>
          </a:solidFill>
        </p:spPr>
        <p:txBody>
          <a:bodyPr wrap="square">
            <a:noAutofit/>
          </a:bodyPr>
          <a:lstStyle/>
          <a:p>
            <a:endParaRPr lang="en-US"/>
          </a:p>
        </p:txBody>
      </p:sp>
      <p:sp>
        <p:nvSpPr>
          <p:cNvPr id="7" name="Free-form: Shape 6">
            <a:extLst>
              <a:ext uri="{FF2B5EF4-FFF2-40B4-BE49-F238E27FC236}">
                <a16:creationId xmlns:a16="http://schemas.microsoft.com/office/drawing/2014/main" id="{745AAE3C-2618-B5DA-D3A0-B69623ACB512}"/>
              </a:ext>
            </a:extLst>
          </p:cNvPr>
          <p:cNvSpPr>
            <a:spLocks noGrp="1"/>
          </p:cNvSpPr>
          <p:nvPr>
            <p:ph type="pic" sz="quarter" idx="11"/>
          </p:nvPr>
        </p:nvSpPr>
        <p:spPr>
          <a:xfrm>
            <a:off x="4953000" y="2286000"/>
            <a:ext cx="2286000" cy="2286000"/>
          </a:xfrm>
          <a:custGeom>
            <a:avLst/>
            <a:gdLst>
              <a:gd name="connsiteX0" fmla="*/ 0 w 2286000"/>
              <a:gd name="connsiteY0" fmla="*/ 0 h 2286000"/>
              <a:gd name="connsiteX1" fmla="*/ 2286000 w 2286000"/>
              <a:gd name="connsiteY1" fmla="*/ 0 h 2286000"/>
              <a:gd name="connsiteX2" fmla="*/ 2286000 w 2286000"/>
              <a:gd name="connsiteY2" fmla="*/ 2286000 h 2286000"/>
              <a:gd name="connsiteX3" fmla="*/ 0 w 2286000"/>
              <a:gd name="connsiteY3" fmla="*/ 2286000 h 2286000"/>
            </a:gdLst>
            <a:ahLst/>
            <a:cxnLst>
              <a:cxn ang="0">
                <a:pos x="connsiteX0" y="connsiteY0"/>
              </a:cxn>
              <a:cxn ang="0">
                <a:pos x="connsiteX1" y="connsiteY1"/>
              </a:cxn>
              <a:cxn ang="0">
                <a:pos x="connsiteX2" y="connsiteY2"/>
              </a:cxn>
              <a:cxn ang="0">
                <a:pos x="connsiteX3" y="connsiteY3"/>
              </a:cxn>
            </a:cxnLst>
            <a:rect l="l" t="t" r="r" b="b"/>
            <a:pathLst>
              <a:path w="2286000" h="2286000">
                <a:moveTo>
                  <a:pt x="0" y="0"/>
                </a:moveTo>
                <a:lnTo>
                  <a:pt x="2286000" y="0"/>
                </a:lnTo>
                <a:lnTo>
                  <a:pt x="2286000" y="2286000"/>
                </a:lnTo>
                <a:lnTo>
                  <a:pt x="0" y="2286000"/>
                </a:lnTo>
                <a:close/>
              </a:path>
            </a:pathLst>
          </a:custGeom>
          <a:solidFill>
            <a:schemeClr val="bg2">
              <a:lumMod val="85000"/>
            </a:schemeClr>
          </a:solidFill>
        </p:spPr>
        <p:txBody>
          <a:bodyPr wrap="square">
            <a:noAutofit/>
          </a:bodyPr>
          <a:lstStyle/>
          <a:p>
            <a:endParaRPr lang="en-US"/>
          </a:p>
        </p:txBody>
      </p:sp>
      <p:sp>
        <p:nvSpPr>
          <p:cNvPr id="6" name="Free-form: Shape 5">
            <a:extLst>
              <a:ext uri="{FF2B5EF4-FFF2-40B4-BE49-F238E27FC236}">
                <a16:creationId xmlns:a16="http://schemas.microsoft.com/office/drawing/2014/main" id="{A206EFCE-2203-4F1D-1D0B-C9EB2EE223B1}"/>
              </a:ext>
            </a:extLst>
          </p:cNvPr>
          <p:cNvSpPr>
            <a:spLocks noGrp="1"/>
          </p:cNvSpPr>
          <p:nvPr>
            <p:ph type="pic" sz="quarter" idx="12"/>
          </p:nvPr>
        </p:nvSpPr>
        <p:spPr>
          <a:xfrm>
            <a:off x="8527802" y="2286000"/>
            <a:ext cx="2286000" cy="2286000"/>
          </a:xfrm>
          <a:custGeom>
            <a:avLst/>
            <a:gdLst>
              <a:gd name="connsiteX0" fmla="*/ 0 w 2286000"/>
              <a:gd name="connsiteY0" fmla="*/ 0 h 2286000"/>
              <a:gd name="connsiteX1" fmla="*/ 2286000 w 2286000"/>
              <a:gd name="connsiteY1" fmla="*/ 0 h 2286000"/>
              <a:gd name="connsiteX2" fmla="*/ 2286000 w 2286000"/>
              <a:gd name="connsiteY2" fmla="*/ 2286000 h 2286000"/>
              <a:gd name="connsiteX3" fmla="*/ 0 w 2286000"/>
              <a:gd name="connsiteY3" fmla="*/ 2286000 h 2286000"/>
            </a:gdLst>
            <a:ahLst/>
            <a:cxnLst>
              <a:cxn ang="0">
                <a:pos x="connsiteX0" y="connsiteY0"/>
              </a:cxn>
              <a:cxn ang="0">
                <a:pos x="connsiteX1" y="connsiteY1"/>
              </a:cxn>
              <a:cxn ang="0">
                <a:pos x="connsiteX2" y="connsiteY2"/>
              </a:cxn>
              <a:cxn ang="0">
                <a:pos x="connsiteX3" y="connsiteY3"/>
              </a:cxn>
            </a:cxnLst>
            <a:rect l="l" t="t" r="r" b="b"/>
            <a:pathLst>
              <a:path w="2286000" h="2286000">
                <a:moveTo>
                  <a:pt x="0" y="0"/>
                </a:moveTo>
                <a:lnTo>
                  <a:pt x="2286000" y="0"/>
                </a:lnTo>
                <a:lnTo>
                  <a:pt x="2286000" y="2286000"/>
                </a:lnTo>
                <a:lnTo>
                  <a:pt x="0" y="2286000"/>
                </a:lnTo>
                <a:close/>
              </a:path>
            </a:pathLst>
          </a:custGeom>
          <a:solidFill>
            <a:schemeClr val="bg2">
              <a:lumMod val="85000"/>
            </a:schemeClr>
          </a:solidFill>
        </p:spPr>
        <p:txBody>
          <a:bodyPr wrap="square">
            <a:noAutofit/>
          </a:bodyPr>
          <a:lstStyle/>
          <a:p>
            <a:endParaRPr lang="en-US"/>
          </a:p>
        </p:txBody>
      </p:sp>
    </p:spTree>
    <p:extLst>
      <p:ext uri="{BB962C8B-B14F-4D97-AF65-F5344CB8AC3E}">
        <p14:creationId xmlns:p14="http://schemas.microsoft.com/office/powerpoint/2010/main" val="380923296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7_Title Slide">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83EBCDAD-C929-3179-2F8C-1C38C30C7A59}"/>
              </a:ext>
            </a:extLst>
          </p:cNvPr>
          <p:cNvSpPr>
            <a:spLocks noGrp="1"/>
          </p:cNvSpPr>
          <p:nvPr>
            <p:ph type="pic" sz="quarter" idx="10"/>
          </p:nvPr>
        </p:nvSpPr>
        <p:spPr>
          <a:xfrm>
            <a:off x="6163221" y="2310475"/>
            <a:ext cx="4634532" cy="2906947"/>
          </a:xfrm>
          <a:custGeom>
            <a:avLst/>
            <a:gdLst>
              <a:gd name="connsiteX0" fmla="*/ 0 w 4634532"/>
              <a:gd name="connsiteY0" fmla="*/ 0 h 2906947"/>
              <a:gd name="connsiteX1" fmla="*/ 4634532 w 4634532"/>
              <a:gd name="connsiteY1" fmla="*/ 0 h 2906947"/>
              <a:gd name="connsiteX2" fmla="*/ 4634532 w 4634532"/>
              <a:gd name="connsiteY2" fmla="*/ 2906947 h 2906947"/>
              <a:gd name="connsiteX3" fmla="*/ 0 w 4634532"/>
              <a:gd name="connsiteY3" fmla="*/ 2906947 h 2906947"/>
            </a:gdLst>
            <a:ahLst/>
            <a:cxnLst>
              <a:cxn ang="0">
                <a:pos x="connsiteX0" y="connsiteY0"/>
              </a:cxn>
              <a:cxn ang="0">
                <a:pos x="connsiteX1" y="connsiteY1"/>
              </a:cxn>
              <a:cxn ang="0">
                <a:pos x="connsiteX2" y="connsiteY2"/>
              </a:cxn>
              <a:cxn ang="0">
                <a:pos x="connsiteX3" y="connsiteY3"/>
              </a:cxn>
            </a:cxnLst>
            <a:rect l="l" t="t" r="r" b="b"/>
            <a:pathLst>
              <a:path w="4634532" h="2906947">
                <a:moveTo>
                  <a:pt x="0" y="0"/>
                </a:moveTo>
                <a:lnTo>
                  <a:pt x="4634532" y="0"/>
                </a:lnTo>
                <a:lnTo>
                  <a:pt x="4634532" y="2906947"/>
                </a:lnTo>
                <a:lnTo>
                  <a:pt x="0" y="2906947"/>
                </a:lnTo>
                <a:close/>
              </a:path>
            </a:pathLst>
          </a:custGeom>
          <a:solidFill>
            <a:schemeClr val="bg2">
              <a:lumMod val="85000"/>
            </a:schemeClr>
          </a:solidFill>
        </p:spPr>
        <p:txBody>
          <a:bodyPr wrap="square">
            <a:noAutofit/>
          </a:bodyPr>
          <a:lstStyle/>
          <a:p>
            <a:endParaRPr lang="en-US"/>
          </a:p>
        </p:txBody>
      </p:sp>
    </p:spTree>
    <p:extLst>
      <p:ext uri="{BB962C8B-B14F-4D97-AF65-F5344CB8AC3E}">
        <p14:creationId xmlns:p14="http://schemas.microsoft.com/office/powerpoint/2010/main" val="287640544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Slide">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BAD8D3A2-099F-28F4-05CC-EB31C85B406D}"/>
              </a:ext>
            </a:extLst>
          </p:cNvPr>
          <p:cNvSpPr>
            <a:spLocks noGrp="1"/>
          </p:cNvSpPr>
          <p:nvPr>
            <p:ph type="pic" sz="quarter" idx="10"/>
          </p:nvPr>
        </p:nvSpPr>
        <p:spPr>
          <a:xfrm>
            <a:off x="1854624" y="1091128"/>
            <a:ext cx="2165869" cy="3478210"/>
          </a:xfrm>
          <a:custGeom>
            <a:avLst/>
            <a:gdLst>
              <a:gd name="connsiteX0" fmla="*/ 4885 w 2165869"/>
              <a:gd name="connsiteY0" fmla="*/ 0 h 3478210"/>
              <a:gd name="connsiteX1" fmla="*/ 2087711 w 2165869"/>
              <a:gd name="connsiteY1" fmla="*/ 1265185 h 3478210"/>
              <a:gd name="connsiteX2" fmla="*/ 2165869 w 2165869"/>
              <a:gd name="connsiteY2" fmla="*/ 3478210 h 3478210"/>
              <a:gd name="connsiteX3" fmla="*/ 0 w 2165869"/>
              <a:gd name="connsiteY3" fmla="*/ 2706398 h 3478210"/>
              <a:gd name="connsiteX4" fmla="*/ 4885 w 2165869"/>
              <a:gd name="connsiteY4" fmla="*/ 0 h 34782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5869" h="3478210">
                <a:moveTo>
                  <a:pt x="4885" y="0"/>
                </a:moveTo>
                <a:lnTo>
                  <a:pt x="2087711" y="1265185"/>
                </a:lnTo>
                <a:lnTo>
                  <a:pt x="2165869" y="3478210"/>
                </a:lnTo>
                <a:lnTo>
                  <a:pt x="0" y="2706398"/>
                </a:lnTo>
                <a:cubicBezTo>
                  <a:pt x="1628" y="1804266"/>
                  <a:pt x="3257" y="902133"/>
                  <a:pt x="4885" y="0"/>
                </a:cubicBezTo>
                <a:close/>
              </a:path>
            </a:pathLst>
          </a:custGeom>
          <a:solidFill>
            <a:schemeClr val="bg2">
              <a:lumMod val="85000"/>
            </a:schemeClr>
          </a:solidFill>
        </p:spPr>
        <p:txBody>
          <a:bodyPr wrap="square">
            <a:noAutofit/>
          </a:bodyPr>
          <a:lstStyle/>
          <a:p>
            <a:endParaRPr lang="en-US"/>
          </a:p>
        </p:txBody>
      </p:sp>
    </p:spTree>
    <p:extLst>
      <p:ext uri="{BB962C8B-B14F-4D97-AF65-F5344CB8AC3E}">
        <p14:creationId xmlns:p14="http://schemas.microsoft.com/office/powerpoint/2010/main" val="2681070094"/>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1BAC63F8-1683-2588-8440-01C45FFE6D75}"/>
              </a:ext>
            </a:extLst>
          </p:cNvPr>
          <p:cNvSpPr>
            <a:spLocks noGrp="1"/>
          </p:cNvSpPr>
          <p:nvPr>
            <p:ph type="pic" sz="quarter" idx="10"/>
          </p:nvPr>
        </p:nvSpPr>
        <p:spPr>
          <a:xfrm>
            <a:off x="6221954" y="1085850"/>
            <a:ext cx="4960395" cy="4686300"/>
          </a:xfrm>
          <a:custGeom>
            <a:avLst/>
            <a:gdLst>
              <a:gd name="connsiteX0" fmla="*/ 0 w 4960395"/>
              <a:gd name="connsiteY0" fmla="*/ 0 h 4686300"/>
              <a:gd name="connsiteX1" fmla="*/ 4960395 w 4960395"/>
              <a:gd name="connsiteY1" fmla="*/ 0 h 4686300"/>
              <a:gd name="connsiteX2" fmla="*/ 4960395 w 4960395"/>
              <a:gd name="connsiteY2" fmla="*/ 4686300 h 4686300"/>
              <a:gd name="connsiteX3" fmla="*/ 0 w 4960395"/>
              <a:gd name="connsiteY3" fmla="*/ 4686300 h 4686300"/>
            </a:gdLst>
            <a:ahLst/>
            <a:cxnLst>
              <a:cxn ang="0">
                <a:pos x="connsiteX0" y="connsiteY0"/>
              </a:cxn>
              <a:cxn ang="0">
                <a:pos x="connsiteX1" y="connsiteY1"/>
              </a:cxn>
              <a:cxn ang="0">
                <a:pos x="connsiteX2" y="connsiteY2"/>
              </a:cxn>
              <a:cxn ang="0">
                <a:pos x="connsiteX3" y="connsiteY3"/>
              </a:cxn>
            </a:cxnLst>
            <a:rect l="l" t="t" r="r" b="b"/>
            <a:pathLst>
              <a:path w="4960395" h="4686300">
                <a:moveTo>
                  <a:pt x="0" y="0"/>
                </a:moveTo>
                <a:lnTo>
                  <a:pt x="4960395" y="0"/>
                </a:lnTo>
                <a:lnTo>
                  <a:pt x="4960395" y="4686300"/>
                </a:lnTo>
                <a:lnTo>
                  <a:pt x="0" y="4686300"/>
                </a:lnTo>
                <a:close/>
              </a:path>
            </a:pathLst>
          </a:custGeom>
          <a:solidFill>
            <a:schemeClr val="bg2">
              <a:lumMod val="85000"/>
            </a:schemeClr>
          </a:solidFill>
        </p:spPr>
        <p:txBody>
          <a:bodyPr wrap="square">
            <a:noAutofit/>
          </a:bodyPr>
          <a:lstStyle/>
          <a:p>
            <a:endParaRPr lang="en-US"/>
          </a:p>
        </p:txBody>
      </p:sp>
    </p:spTree>
    <p:extLst>
      <p:ext uri="{BB962C8B-B14F-4D97-AF65-F5344CB8AC3E}">
        <p14:creationId xmlns:p14="http://schemas.microsoft.com/office/powerpoint/2010/main" val="9561065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BDA5CF5A-1AE0-BC9D-2355-0EF6F610DD5A}"/>
              </a:ext>
            </a:extLst>
          </p:cNvPr>
          <p:cNvSpPr>
            <a:spLocks noGrp="1"/>
          </p:cNvSpPr>
          <p:nvPr>
            <p:ph type="pic" sz="quarter" idx="10"/>
          </p:nvPr>
        </p:nvSpPr>
        <p:spPr>
          <a:xfrm>
            <a:off x="0" y="1085849"/>
            <a:ext cx="3720449" cy="4686300"/>
          </a:xfrm>
          <a:custGeom>
            <a:avLst/>
            <a:gdLst>
              <a:gd name="connsiteX0" fmla="*/ 0 w 3720449"/>
              <a:gd name="connsiteY0" fmla="*/ 0 h 4686300"/>
              <a:gd name="connsiteX1" fmla="*/ 3720449 w 3720449"/>
              <a:gd name="connsiteY1" fmla="*/ 0 h 4686300"/>
              <a:gd name="connsiteX2" fmla="*/ 3720449 w 3720449"/>
              <a:gd name="connsiteY2" fmla="*/ 4686300 h 4686300"/>
              <a:gd name="connsiteX3" fmla="*/ 0 w 3720449"/>
              <a:gd name="connsiteY3" fmla="*/ 4686300 h 4686300"/>
            </a:gdLst>
            <a:ahLst/>
            <a:cxnLst>
              <a:cxn ang="0">
                <a:pos x="connsiteX0" y="connsiteY0"/>
              </a:cxn>
              <a:cxn ang="0">
                <a:pos x="connsiteX1" y="connsiteY1"/>
              </a:cxn>
              <a:cxn ang="0">
                <a:pos x="connsiteX2" y="connsiteY2"/>
              </a:cxn>
              <a:cxn ang="0">
                <a:pos x="connsiteX3" y="connsiteY3"/>
              </a:cxn>
            </a:cxnLst>
            <a:rect l="l" t="t" r="r" b="b"/>
            <a:pathLst>
              <a:path w="3720449" h="4686300">
                <a:moveTo>
                  <a:pt x="0" y="0"/>
                </a:moveTo>
                <a:lnTo>
                  <a:pt x="3720449" y="0"/>
                </a:lnTo>
                <a:lnTo>
                  <a:pt x="3720449" y="4686300"/>
                </a:lnTo>
                <a:lnTo>
                  <a:pt x="0" y="4686300"/>
                </a:lnTo>
                <a:close/>
              </a:path>
            </a:pathLst>
          </a:custGeom>
          <a:solidFill>
            <a:schemeClr val="bg2">
              <a:lumMod val="85000"/>
            </a:schemeClr>
          </a:solidFill>
        </p:spPr>
        <p:txBody>
          <a:bodyPr wrap="square">
            <a:noAutofit/>
          </a:bodyPr>
          <a:lstStyle/>
          <a:p>
            <a:endParaRPr lang="en-US"/>
          </a:p>
        </p:txBody>
      </p:sp>
      <p:sp>
        <p:nvSpPr>
          <p:cNvPr id="9" name="Picture Placeholder 8">
            <a:extLst>
              <a:ext uri="{FF2B5EF4-FFF2-40B4-BE49-F238E27FC236}">
                <a16:creationId xmlns:a16="http://schemas.microsoft.com/office/drawing/2014/main" id="{653C2628-D853-81CE-320C-296F1488CBBA}"/>
              </a:ext>
            </a:extLst>
          </p:cNvPr>
          <p:cNvSpPr>
            <a:spLocks noGrp="1"/>
          </p:cNvSpPr>
          <p:nvPr>
            <p:ph type="pic" sz="quarter" idx="11"/>
          </p:nvPr>
        </p:nvSpPr>
        <p:spPr>
          <a:xfrm>
            <a:off x="9765255" y="3429000"/>
            <a:ext cx="2426747" cy="2343150"/>
          </a:xfrm>
          <a:custGeom>
            <a:avLst/>
            <a:gdLst>
              <a:gd name="connsiteX0" fmla="*/ 0 w 2426747"/>
              <a:gd name="connsiteY0" fmla="*/ 0 h 2343150"/>
              <a:gd name="connsiteX1" fmla="*/ 2426747 w 2426747"/>
              <a:gd name="connsiteY1" fmla="*/ 0 h 2343150"/>
              <a:gd name="connsiteX2" fmla="*/ 2426747 w 2426747"/>
              <a:gd name="connsiteY2" fmla="*/ 2343150 h 2343150"/>
              <a:gd name="connsiteX3" fmla="*/ 0 w 2426747"/>
              <a:gd name="connsiteY3" fmla="*/ 2343150 h 2343150"/>
            </a:gdLst>
            <a:ahLst/>
            <a:cxnLst>
              <a:cxn ang="0">
                <a:pos x="connsiteX0" y="connsiteY0"/>
              </a:cxn>
              <a:cxn ang="0">
                <a:pos x="connsiteX1" y="connsiteY1"/>
              </a:cxn>
              <a:cxn ang="0">
                <a:pos x="connsiteX2" y="connsiteY2"/>
              </a:cxn>
              <a:cxn ang="0">
                <a:pos x="connsiteX3" y="connsiteY3"/>
              </a:cxn>
            </a:cxnLst>
            <a:rect l="l" t="t" r="r" b="b"/>
            <a:pathLst>
              <a:path w="2426747" h="2343150">
                <a:moveTo>
                  <a:pt x="0" y="0"/>
                </a:moveTo>
                <a:lnTo>
                  <a:pt x="2426747" y="0"/>
                </a:lnTo>
                <a:lnTo>
                  <a:pt x="2426747" y="2343150"/>
                </a:lnTo>
                <a:lnTo>
                  <a:pt x="0" y="2343150"/>
                </a:lnTo>
                <a:close/>
              </a:path>
            </a:pathLst>
          </a:custGeom>
          <a:solidFill>
            <a:schemeClr val="bg2">
              <a:lumMod val="85000"/>
            </a:schemeClr>
          </a:solidFill>
        </p:spPr>
        <p:txBody>
          <a:bodyPr wrap="square">
            <a:noAutofit/>
          </a:bodyPr>
          <a:lstStyle/>
          <a:p>
            <a:endParaRPr lang="en-US"/>
          </a:p>
        </p:txBody>
      </p:sp>
    </p:spTree>
    <p:extLst>
      <p:ext uri="{BB962C8B-B14F-4D97-AF65-F5344CB8AC3E}">
        <p14:creationId xmlns:p14="http://schemas.microsoft.com/office/powerpoint/2010/main" val="277980812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22EABF8-093E-2FBF-7698-A8F09877D2DF}"/>
              </a:ext>
            </a:extLst>
          </p:cNvPr>
          <p:cNvSpPr>
            <a:spLocks noGrp="1"/>
          </p:cNvSpPr>
          <p:nvPr>
            <p:ph type="pic" sz="quarter" idx="10"/>
          </p:nvPr>
        </p:nvSpPr>
        <p:spPr>
          <a:xfrm>
            <a:off x="6438900" y="1085850"/>
            <a:ext cx="5753100" cy="5772150"/>
          </a:xfrm>
          <a:custGeom>
            <a:avLst/>
            <a:gdLst>
              <a:gd name="connsiteX0" fmla="*/ 0 w 5753100"/>
              <a:gd name="connsiteY0" fmla="*/ 0 h 5772150"/>
              <a:gd name="connsiteX1" fmla="*/ 5753100 w 5753100"/>
              <a:gd name="connsiteY1" fmla="*/ 0 h 5772150"/>
              <a:gd name="connsiteX2" fmla="*/ 5753100 w 5753100"/>
              <a:gd name="connsiteY2" fmla="*/ 5772150 h 5772150"/>
              <a:gd name="connsiteX3" fmla="*/ 0 w 5753100"/>
              <a:gd name="connsiteY3" fmla="*/ 5772150 h 5772150"/>
            </a:gdLst>
            <a:ahLst/>
            <a:cxnLst>
              <a:cxn ang="0">
                <a:pos x="connsiteX0" y="connsiteY0"/>
              </a:cxn>
              <a:cxn ang="0">
                <a:pos x="connsiteX1" y="connsiteY1"/>
              </a:cxn>
              <a:cxn ang="0">
                <a:pos x="connsiteX2" y="connsiteY2"/>
              </a:cxn>
              <a:cxn ang="0">
                <a:pos x="connsiteX3" y="connsiteY3"/>
              </a:cxn>
            </a:cxnLst>
            <a:rect l="l" t="t" r="r" b="b"/>
            <a:pathLst>
              <a:path w="5753100" h="5772150">
                <a:moveTo>
                  <a:pt x="0" y="0"/>
                </a:moveTo>
                <a:lnTo>
                  <a:pt x="5753100" y="0"/>
                </a:lnTo>
                <a:lnTo>
                  <a:pt x="5753100" y="5772150"/>
                </a:lnTo>
                <a:lnTo>
                  <a:pt x="0" y="5772150"/>
                </a:lnTo>
                <a:close/>
              </a:path>
            </a:pathLst>
          </a:custGeom>
          <a:solidFill>
            <a:schemeClr val="bg2">
              <a:lumMod val="85000"/>
            </a:schemeClr>
          </a:solidFill>
        </p:spPr>
        <p:txBody>
          <a:bodyPr wrap="square">
            <a:noAutofit/>
          </a:bodyPr>
          <a:lstStyle/>
          <a:p>
            <a:endParaRPr lang="en-US"/>
          </a:p>
        </p:txBody>
      </p:sp>
    </p:spTree>
    <p:extLst>
      <p:ext uri="{BB962C8B-B14F-4D97-AF65-F5344CB8AC3E}">
        <p14:creationId xmlns:p14="http://schemas.microsoft.com/office/powerpoint/2010/main" val="272479116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D097411A-EFC0-47F4-0EC5-97002AB00E3D}"/>
              </a:ext>
            </a:extLst>
          </p:cNvPr>
          <p:cNvSpPr>
            <a:spLocks noGrp="1"/>
          </p:cNvSpPr>
          <p:nvPr>
            <p:ph type="pic" sz="quarter" idx="10"/>
          </p:nvPr>
        </p:nvSpPr>
        <p:spPr>
          <a:xfrm>
            <a:off x="-40044" y="1257300"/>
            <a:ext cx="3025389" cy="4686300"/>
          </a:xfrm>
          <a:custGeom>
            <a:avLst/>
            <a:gdLst>
              <a:gd name="connsiteX0" fmla="*/ 0 w 3025389"/>
              <a:gd name="connsiteY0" fmla="*/ 0 h 4686300"/>
              <a:gd name="connsiteX1" fmla="*/ 3025389 w 3025389"/>
              <a:gd name="connsiteY1" fmla="*/ 0 h 4686300"/>
              <a:gd name="connsiteX2" fmla="*/ 3025389 w 3025389"/>
              <a:gd name="connsiteY2" fmla="*/ 4686300 h 4686300"/>
              <a:gd name="connsiteX3" fmla="*/ 0 w 3025389"/>
              <a:gd name="connsiteY3" fmla="*/ 4686300 h 4686300"/>
            </a:gdLst>
            <a:ahLst/>
            <a:cxnLst>
              <a:cxn ang="0">
                <a:pos x="connsiteX0" y="connsiteY0"/>
              </a:cxn>
              <a:cxn ang="0">
                <a:pos x="connsiteX1" y="connsiteY1"/>
              </a:cxn>
              <a:cxn ang="0">
                <a:pos x="connsiteX2" y="connsiteY2"/>
              </a:cxn>
              <a:cxn ang="0">
                <a:pos x="connsiteX3" y="connsiteY3"/>
              </a:cxn>
            </a:cxnLst>
            <a:rect l="l" t="t" r="r" b="b"/>
            <a:pathLst>
              <a:path w="3025389" h="4686300">
                <a:moveTo>
                  <a:pt x="0" y="0"/>
                </a:moveTo>
                <a:lnTo>
                  <a:pt x="3025389" y="0"/>
                </a:lnTo>
                <a:lnTo>
                  <a:pt x="3025389" y="4686300"/>
                </a:lnTo>
                <a:lnTo>
                  <a:pt x="0" y="4686300"/>
                </a:lnTo>
                <a:close/>
              </a:path>
            </a:pathLst>
          </a:custGeom>
          <a:solidFill>
            <a:schemeClr val="bg2">
              <a:lumMod val="85000"/>
            </a:schemeClr>
          </a:solidFill>
        </p:spPr>
        <p:txBody>
          <a:bodyPr wrap="square">
            <a:noAutofit/>
          </a:bodyPr>
          <a:lstStyle/>
          <a:p>
            <a:endParaRPr lang="en-US"/>
          </a:p>
        </p:txBody>
      </p:sp>
      <p:sp>
        <p:nvSpPr>
          <p:cNvPr id="8" name="Picture Placeholder 7">
            <a:extLst>
              <a:ext uri="{FF2B5EF4-FFF2-40B4-BE49-F238E27FC236}">
                <a16:creationId xmlns:a16="http://schemas.microsoft.com/office/drawing/2014/main" id="{31E6CF53-E54B-878D-60D7-5483D93C5869}"/>
              </a:ext>
            </a:extLst>
          </p:cNvPr>
          <p:cNvSpPr>
            <a:spLocks noGrp="1"/>
          </p:cNvSpPr>
          <p:nvPr>
            <p:ph type="pic" sz="quarter" idx="11"/>
          </p:nvPr>
        </p:nvSpPr>
        <p:spPr>
          <a:xfrm>
            <a:off x="3070611" y="-1"/>
            <a:ext cx="3025389" cy="4686300"/>
          </a:xfrm>
          <a:custGeom>
            <a:avLst/>
            <a:gdLst>
              <a:gd name="connsiteX0" fmla="*/ 0 w 3025389"/>
              <a:gd name="connsiteY0" fmla="*/ 0 h 4686300"/>
              <a:gd name="connsiteX1" fmla="*/ 3025389 w 3025389"/>
              <a:gd name="connsiteY1" fmla="*/ 0 h 4686300"/>
              <a:gd name="connsiteX2" fmla="*/ 3025389 w 3025389"/>
              <a:gd name="connsiteY2" fmla="*/ 4686300 h 4686300"/>
              <a:gd name="connsiteX3" fmla="*/ 0 w 3025389"/>
              <a:gd name="connsiteY3" fmla="*/ 4686300 h 4686300"/>
            </a:gdLst>
            <a:ahLst/>
            <a:cxnLst>
              <a:cxn ang="0">
                <a:pos x="connsiteX0" y="connsiteY0"/>
              </a:cxn>
              <a:cxn ang="0">
                <a:pos x="connsiteX1" y="connsiteY1"/>
              </a:cxn>
              <a:cxn ang="0">
                <a:pos x="connsiteX2" y="connsiteY2"/>
              </a:cxn>
              <a:cxn ang="0">
                <a:pos x="connsiteX3" y="connsiteY3"/>
              </a:cxn>
            </a:cxnLst>
            <a:rect l="l" t="t" r="r" b="b"/>
            <a:pathLst>
              <a:path w="3025389" h="4686300">
                <a:moveTo>
                  <a:pt x="0" y="0"/>
                </a:moveTo>
                <a:lnTo>
                  <a:pt x="3025389" y="0"/>
                </a:lnTo>
                <a:lnTo>
                  <a:pt x="3025389" y="4686300"/>
                </a:lnTo>
                <a:lnTo>
                  <a:pt x="0" y="4686300"/>
                </a:lnTo>
                <a:close/>
              </a:path>
            </a:pathLst>
          </a:custGeom>
          <a:solidFill>
            <a:schemeClr val="bg2">
              <a:lumMod val="85000"/>
            </a:schemeClr>
          </a:solidFill>
        </p:spPr>
        <p:txBody>
          <a:bodyPr wrap="square">
            <a:noAutofit/>
          </a:bodyPr>
          <a:lstStyle/>
          <a:p>
            <a:endParaRPr lang="en-US"/>
          </a:p>
        </p:txBody>
      </p:sp>
    </p:spTree>
    <p:extLst>
      <p:ext uri="{BB962C8B-B14F-4D97-AF65-F5344CB8AC3E}">
        <p14:creationId xmlns:p14="http://schemas.microsoft.com/office/powerpoint/2010/main" val="60949325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E903AA3B-746A-B4DE-A526-A27622FC4CE6}"/>
              </a:ext>
            </a:extLst>
          </p:cNvPr>
          <p:cNvSpPr>
            <a:spLocks noGrp="1"/>
          </p:cNvSpPr>
          <p:nvPr>
            <p:ph type="pic" sz="quarter" idx="10"/>
          </p:nvPr>
        </p:nvSpPr>
        <p:spPr>
          <a:xfrm>
            <a:off x="6565286" y="1304143"/>
            <a:ext cx="4619344" cy="5553856"/>
          </a:xfrm>
          <a:custGeom>
            <a:avLst/>
            <a:gdLst>
              <a:gd name="connsiteX0" fmla="*/ 0 w 4619344"/>
              <a:gd name="connsiteY0" fmla="*/ 0 h 5553856"/>
              <a:gd name="connsiteX1" fmla="*/ 4619344 w 4619344"/>
              <a:gd name="connsiteY1" fmla="*/ 0 h 5553856"/>
              <a:gd name="connsiteX2" fmla="*/ 4619344 w 4619344"/>
              <a:gd name="connsiteY2" fmla="*/ 5553856 h 5553856"/>
              <a:gd name="connsiteX3" fmla="*/ 0 w 4619344"/>
              <a:gd name="connsiteY3" fmla="*/ 5553856 h 5553856"/>
            </a:gdLst>
            <a:ahLst/>
            <a:cxnLst>
              <a:cxn ang="0">
                <a:pos x="connsiteX0" y="connsiteY0"/>
              </a:cxn>
              <a:cxn ang="0">
                <a:pos x="connsiteX1" y="connsiteY1"/>
              </a:cxn>
              <a:cxn ang="0">
                <a:pos x="connsiteX2" y="connsiteY2"/>
              </a:cxn>
              <a:cxn ang="0">
                <a:pos x="connsiteX3" y="connsiteY3"/>
              </a:cxn>
            </a:cxnLst>
            <a:rect l="l" t="t" r="r" b="b"/>
            <a:pathLst>
              <a:path w="4619344" h="5553856">
                <a:moveTo>
                  <a:pt x="0" y="0"/>
                </a:moveTo>
                <a:lnTo>
                  <a:pt x="4619344" y="0"/>
                </a:lnTo>
                <a:lnTo>
                  <a:pt x="4619344" y="5553856"/>
                </a:lnTo>
                <a:lnTo>
                  <a:pt x="0" y="5553856"/>
                </a:lnTo>
                <a:close/>
              </a:path>
            </a:pathLst>
          </a:custGeom>
          <a:solidFill>
            <a:schemeClr val="bg2">
              <a:lumMod val="85000"/>
            </a:schemeClr>
          </a:solidFill>
        </p:spPr>
        <p:txBody>
          <a:bodyPr wrap="square">
            <a:noAutofit/>
          </a:bodyPr>
          <a:lstStyle/>
          <a:p>
            <a:endParaRPr lang="en-US"/>
          </a:p>
        </p:txBody>
      </p:sp>
    </p:spTree>
    <p:extLst>
      <p:ext uri="{BB962C8B-B14F-4D97-AF65-F5344CB8AC3E}">
        <p14:creationId xmlns:p14="http://schemas.microsoft.com/office/powerpoint/2010/main" val="60469069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D9A9E43C-2C79-0751-70D6-852273DC48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53BC2A-295B-47F1-AA5F-0F86C701BF33}" type="slidenum">
              <a:rPr lang="en-US" smtClean="0"/>
              <a:t>‹#›</a:t>
            </a:fld>
            <a:endParaRPr lang="en-US"/>
          </a:p>
        </p:txBody>
      </p:sp>
    </p:spTree>
    <p:extLst>
      <p:ext uri="{BB962C8B-B14F-4D97-AF65-F5344CB8AC3E}">
        <p14:creationId xmlns:p14="http://schemas.microsoft.com/office/powerpoint/2010/main" val="1054603035"/>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6" r:id="rId4"/>
    <p:sldLayoutId id="2147483655" r:id="rId5"/>
    <p:sldLayoutId id="2147483650" r:id="rId6"/>
    <p:sldLayoutId id="2147483651" r:id="rId7"/>
    <p:sldLayoutId id="2147483652" r:id="rId8"/>
    <p:sldLayoutId id="2147483653" r:id="rId9"/>
    <p:sldLayoutId id="2147483654"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elements.envato.com/antique-parchment-scroll-with-old-maps-on-a-wooden-XBCWLQA" TargetMode="External"/><Relationship Id="rId7" Type="http://schemas.openxmlformats.org/officeDocument/2006/relationships/hyperlink" Target="https://www.greece-is.com/the-truth-behind-the-lost-statue-of-athena-and-the-virgins-of-the-parthenon/" TargetMode="External"/><Relationship Id="rId2" Type="http://schemas.openxmlformats.org/officeDocument/2006/relationships/hyperlink" Target="https://elements.envato.com/vertical-selective-closeup-shot-of-the-thinker-sta-R5BMD4S" TargetMode="External"/><Relationship Id="rId1" Type="http://schemas.openxmlformats.org/officeDocument/2006/relationships/slideLayout" Target="../slideLayouts/slideLayout2.xml"/><Relationship Id="rId6" Type="http://schemas.openxmlformats.org/officeDocument/2006/relationships/hyperlink" Target="https://en.wikipedia.org/wiki/Heraclitus#/media/File:Miniaturk_009.jpg" TargetMode="External"/><Relationship Id="rId5" Type="http://schemas.openxmlformats.org/officeDocument/2006/relationships/hyperlink" Target="https://commons.wikimedia.org/wiki/File:Bust_of_Heraclitus_-_Victoria_and_Albert_Museum.jpg" TargetMode="External"/><Relationship Id="rId4" Type="http://schemas.openxmlformats.org/officeDocument/2006/relationships/hyperlink" Target="https://commons.wikimedia.org/wiki/File:Xenophon_.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782DD76-1CCB-AC37-F7CE-5EE1565FCD72}"/>
              </a:ext>
            </a:extLst>
          </p:cNvPr>
          <p:cNvSpPr/>
          <p:nvPr/>
        </p:nvSpPr>
        <p:spPr>
          <a:xfrm>
            <a:off x="1" y="5772150"/>
            <a:ext cx="3428999" cy="108585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993008F-40DB-230D-F66E-BA59B79DD7A3}"/>
              </a:ext>
            </a:extLst>
          </p:cNvPr>
          <p:cNvSpPr/>
          <p:nvPr/>
        </p:nvSpPr>
        <p:spPr>
          <a:xfrm>
            <a:off x="7715250" y="0"/>
            <a:ext cx="4476750" cy="38862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87BD9DC3-568A-FF9D-FC18-AAFBBD8171BD}"/>
              </a:ext>
            </a:extLst>
          </p:cNvPr>
          <p:cNvSpPr txBox="1"/>
          <p:nvPr/>
        </p:nvSpPr>
        <p:spPr>
          <a:xfrm>
            <a:off x="11363326" y="6248496"/>
            <a:ext cx="625474"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a:solidFill>
                  <a:schemeClr val="tx2">
                    <a:lumMod val="60000"/>
                    <a:lumOff val="40000"/>
                  </a:schemeClr>
                </a:solidFill>
                <a:ea typeface="Roboto" panose="02000000000000000000" pitchFamily="2" charset="0"/>
                <a:cs typeface="Open Sans" panose="020B0606030504020204" pitchFamily="34" charset="0"/>
              </a:rPr>
              <a:t>0</a:t>
            </a:r>
            <a:fld id="{83267828-566B-DE4C-9992-D1B5D5823256}" type="slidenum">
              <a:rPr lang="en-US" sz="1200" smtClean="0">
                <a:solidFill>
                  <a:schemeClr val="tx2">
                    <a:lumMod val="60000"/>
                    <a:lumOff val="40000"/>
                  </a:schemeClr>
                </a:solidFill>
                <a:ea typeface="Roboto" panose="02000000000000000000" pitchFamily="2" charset="0"/>
                <a:cs typeface="Open Sans" panose="020B0606030504020204" pitchFamily="34" charset="0"/>
              </a:rPr>
              <a:pPr algn="ctr"/>
              <a:t>1</a:t>
            </a:fld>
            <a:r>
              <a:rPr lang="en-US" sz="800" dirty="0">
                <a:solidFill>
                  <a:schemeClr val="tx2">
                    <a:lumMod val="60000"/>
                    <a:lumOff val="40000"/>
                  </a:schemeClr>
                </a:solidFill>
                <a:ea typeface="Roboto" panose="02000000000000000000" pitchFamily="2" charset="0"/>
                <a:cs typeface="Open Sans" panose="020B0606030504020204" pitchFamily="34" charset="0"/>
              </a:rPr>
              <a:t>/10</a:t>
            </a:r>
          </a:p>
        </p:txBody>
      </p:sp>
      <p:sp>
        <p:nvSpPr>
          <p:cNvPr id="17" name="Freeform 31">
            <a:extLst>
              <a:ext uri="{FF2B5EF4-FFF2-40B4-BE49-F238E27FC236}">
                <a16:creationId xmlns:a16="http://schemas.microsoft.com/office/drawing/2014/main" id="{A8A6B647-0D7D-1C7C-2A74-142FCB468497}"/>
              </a:ext>
            </a:extLst>
          </p:cNvPr>
          <p:cNvSpPr>
            <a:spLocks noChangeArrowheads="1"/>
          </p:cNvSpPr>
          <p:nvPr/>
        </p:nvSpPr>
        <p:spPr bwMode="auto">
          <a:xfrm>
            <a:off x="2933516" y="4841371"/>
            <a:ext cx="201429" cy="207425"/>
          </a:xfrm>
          <a:custGeom>
            <a:avLst/>
            <a:gdLst>
              <a:gd name="T0" fmla="*/ 142375 w 619"/>
              <a:gd name="T1" fmla="*/ 105984 h 634"/>
              <a:gd name="T2" fmla="*/ 142375 w 619"/>
              <a:gd name="T3" fmla="*/ 105984 h 634"/>
              <a:gd name="T4" fmla="*/ 89657 w 619"/>
              <a:gd name="T5" fmla="*/ 52992 h 634"/>
              <a:gd name="T6" fmla="*/ 79257 w 619"/>
              <a:gd name="T7" fmla="*/ 52992 h 634"/>
              <a:gd name="T8" fmla="*/ 79257 w 619"/>
              <a:gd name="T9" fmla="*/ 63446 h 634"/>
              <a:gd name="T10" fmla="*/ 126596 w 619"/>
              <a:gd name="T11" fmla="*/ 111392 h 634"/>
              <a:gd name="T12" fmla="*/ 79257 w 619"/>
              <a:gd name="T13" fmla="*/ 164384 h 634"/>
              <a:gd name="T14" fmla="*/ 79257 w 619"/>
              <a:gd name="T15" fmla="*/ 174838 h 634"/>
              <a:gd name="T16" fmla="*/ 89657 w 619"/>
              <a:gd name="T17" fmla="*/ 174838 h 634"/>
              <a:gd name="T18" fmla="*/ 142375 w 619"/>
              <a:gd name="T19" fmla="*/ 121846 h 634"/>
              <a:gd name="T20" fmla="*/ 142375 w 619"/>
              <a:gd name="T21" fmla="*/ 111392 h 634"/>
              <a:gd name="T22" fmla="*/ 142375 w 619"/>
              <a:gd name="T23" fmla="*/ 105984 h 634"/>
              <a:gd name="T24" fmla="*/ 110816 w 619"/>
              <a:gd name="T25" fmla="*/ 0 h 634"/>
              <a:gd name="T26" fmla="*/ 110816 w 619"/>
              <a:gd name="T27" fmla="*/ 0 h 634"/>
              <a:gd name="T28" fmla="*/ 0 w 619"/>
              <a:gd name="T29" fmla="*/ 111392 h 634"/>
              <a:gd name="T30" fmla="*/ 110816 w 619"/>
              <a:gd name="T31" fmla="*/ 228191 h 634"/>
              <a:gd name="T32" fmla="*/ 221632 w 619"/>
              <a:gd name="T33" fmla="*/ 111392 h 634"/>
              <a:gd name="T34" fmla="*/ 110816 w 619"/>
              <a:gd name="T35" fmla="*/ 0 h 634"/>
              <a:gd name="T36" fmla="*/ 110816 w 619"/>
              <a:gd name="T37" fmla="*/ 212329 h 634"/>
              <a:gd name="T38" fmla="*/ 110816 w 619"/>
              <a:gd name="T39" fmla="*/ 212329 h 634"/>
              <a:gd name="T40" fmla="*/ 10400 w 619"/>
              <a:gd name="T41" fmla="*/ 111392 h 634"/>
              <a:gd name="T42" fmla="*/ 110816 w 619"/>
              <a:gd name="T43" fmla="*/ 15862 h 634"/>
              <a:gd name="T44" fmla="*/ 211232 w 619"/>
              <a:gd name="T45" fmla="*/ 111392 h 634"/>
              <a:gd name="T46" fmla="*/ 110816 w 619"/>
              <a:gd name="T47" fmla="*/ 212329 h 63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619" h="634">
                <a:moveTo>
                  <a:pt x="397" y="294"/>
                </a:moveTo>
                <a:lnTo>
                  <a:pt x="397" y="294"/>
                </a:lnTo>
                <a:cubicBezTo>
                  <a:pt x="250" y="147"/>
                  <a:pt x="250" y="147"/>
                  <a:pt x="250" y="147"/>
                </a:cubicBezTo>
                <a:cubicBezTo>
                  <a:pt x="235" y="132"/>
                  <a:pt x="221" y="132"/>
                  <a:pt x="221" y="147"/>
                </a:cubicBezTo>
                <a:cubicBezTo>
                  <a:pt x="206" y="147"/>
                  <a:pt x="206" y="162"/>
                  <a:pt x="221" y="176"/>
                </a:cubicBezTo>
                <a:cubicBezTo>
                  <a:pt x="353" y="309"/>
                  <a:pt x="353" y="309"/>
                  <a:pt x="353" y="309"/>
                </a:cubicBezTo>
                <a:cubicBezTo>
                  <a:pt x="221" y="456"/>
                  <a:pt x="221" y="456"/>
                  <a:pt x="221" y="456"/>
                </a:cubicBezTo>
                <a:cubicBezTo>
                  <a:pt x="206" y="456"/>
                  <a:pt x="206" y="471"/>
                  <a:pt x="221" y="485"/>
                </a:cubicBezTo>
                <a:cubicBezTo>
                  <a:pt x="221" y="485"/>
                  <a:pt x="235" y="485"/>
                  <a:pt x="250" y="485"/>
                </a:cubicBezTo>
                <a:cubicBezTo>
                  <a:pt x="397" y="338"/>
                  <a:pt x="397" y="338"/>
                  <a:pt x="397" y="338"/>
                </a:cubicBezTo>
                <a:cubicBezTo>
                  <a:pt x="397" y="324"/>
                  <a:pt x="397" y="324"/>
                  <a:pt x="397" y="309"/>
                </a:cubicBezTo>
                <a:lnTo>
                  <a:pt x="397" y="294"/>
                </a:lnTo>
                <a:close/>
                <a:moveTo>
                  <a:pt x="309" y="0"/>
                </a:moveTo>
                <a:lnTo>
                  <a:pt x="309" y="0"/>
                </a:lnTo>
                <a:cubicBezTo>
                  <a:pt x="132" y="0"/>
                  <a:pt x="0" y="147"/>
                  <a:pt x="0" y="309"/>
                </a:cubicBezTo>
                <a:cubicBezTo>
                  <a:pt x="0" y="485"/>
                  <a:pt x="132" y="633"/>
                  <a:pt x="309" y="633"/>
                </a:cubicBezTo>
                <a:cubicBezTo>
                  <a:pt x="486" y="633"/>
                  <a:pt x="618" y="485"/>
                  <a:pt x="618" y="309"/>
                </a:cubicBezTo>
                <a:cubicBezTo>
                  <a:pt x="618" y="147"/>
                  <a:pt x="486" y="0"/>
                  <a:pt x="309" y="0"/>
                </a:cubicBezTo>
                <a:close/>
                <a:moveTo>
                  <a:pt x="309" y="589"/>
                </a:moveTo>
                <a:lnTo>
                  <a:pt x="309" y="589"/>
                </a:lnTo>
                <a:cubicBezTo>
                  <a:pt x="162" y="589"/>
                  <a:pt x="29" y="471"/>
                  <a:pt x="29" y="309"/>
                </a:cubicBezTo>
                <a:cubicBezTo>
                  <a:pt x="29" y="162"/>
                  <a:pt x="162" y="44"/>
                  <a:pt x="309" y="44"/>
                </a:cubicBezTo>
                <a:cubicBezTo>
                  <a:pt x="456" y="44"/>
                  <a:pt x="589" y="162"/>
                  <a:pt x="589" y="309"/>
                </a:cubicBezTo>
                <a:cubicBezTo>
                  <a:pt x="589" y="471"/>
                  <a:pt x="456" y="589"/>
                  <a:pt x="309" y="589"/>
                </a:cubicBezTo>
                <a:close/>
              </a:path>
            </a:pathLst>
          </a:custGeom>
          <a:solidFill>
            <a:schemeClr val="bg1"/>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txBody>
          <a:bodyPr wrap="none" anchor="ctr"/>
          <a:lstStyle/>
          <a:p>
            <a:endParaRPr lang="en-US" dirty="0"/>
          </a:p>
        </p:txBody>
      </p:sp>
      <p:pic>
        <p:nvPicPr>
          <p:cNvPr id="10" name="Picture Placeholder 9">
            <a:extLst>
              <a:ext uri="{FF2B5EF4-FFF2-40B4-BE49-F238E27FC236}">
                <a16:creationId xmlns:a16="http://schemas.microsoft.com/office/drawing/2014/main" id="{67FDBB1C-6F53-E981-ADFD-2D94F4C03EB7}"/>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2768" b="2768"/>
          <a:stretch>
            <a:fillRect/>
          </a:stretch>
        </p:blipFill>
        <p:spPr>
          <a:xfrm>
            <a:off x="6808304" y="1085850"/>
            <a:ext cx="4374045" cy="4132350"/>
          </a:xfrm>
        </p:spPr>
      </p:pic>
      <p:sp>
        <p:nvSpPr>
          <p:cNvPr id="13" name="TextBox 12">
            <a:extLst>
              <a:ext uri="{FF2B5EF4-FFF2-40B4-BE49-F238E27FC236}">
                <a16:creationId xmlns:a16="http://schemas.microsoft.com/office/drawing/2014/main" id="{14E2F045-8711-B346-3F1A-62B239CEC555}"/>
              </a:ext>
            </a:extLst>
          </p:cNvPr>
          <p:cNvSpPr txBox="1"/>
          <p:nvPr/>
        </p:nvSpPr>
        <p:spPr>
          <a:xfrm>
            <a:off x="955901" y="2131874"/>
            <a:ext cx="7074916" cy="1754326"/>
          </a:xfrm>
          <a:prstGeom prst="rect">
            <a:avLst/>
          </a:prstGeom>
          <a:noFill/>
        </p:spPr>
        <p:txBody>
          <a:bodyPr wrap="square" rtlCol="0">
            <a:spAutoFit/>
          </a:bodyPr>
          <a:lstStyle/>
          <a:p>
            <a:r>
              <a:rPr lang="en-US" sz="5400" dirty="0">
                <a:latin typeface="+mj-lt"/>
                <a:cs typeface="Prompt" pitchFamily="2" charset="-34"/>
              </a:rPr>
              <a:t>Presocratic Approaches to</a:t>
            </a:r>
          </a:p>
          <a:p>
            <a:r>
              <a:rPr lang="en-US" sz="5400" b="1" dirty="0">
                <a:solidFill>
                  <a:schemeClr val="accent1"/>
                </a:solidFill>
                <a:effectLst/>
                <a:latin typeface="+mj-lt"/>
                <a:cs typeface="Prompt" pitchFamily="2" charset="-34"/>
              </a:rPr>
              <a:t>Knowledge &amp; Reality</a:t>
            </a:r>
            <a:endParaRPr lang="en-US" sz="5400" b="1" dirty="0">
              <a:solidFill>
                <a:schemeClr val="accent1"/>
              </a:solidFill>
              <a:latin typeface="+mj-lt"/>
              <a:ea typeface="Noto Serif" panose="02020600060500020200" pitchFamily="18" charset="0"/>
              <a:cs typeface="Prompt" pitchFamily="2" charset="-34"/>
            </a:endParaRPr>
          </a:p>
        </p:txBody>
      </p:sp>
      <p:sp>
        <p:nvSpPr>
          <p:cNvPr id="14" name="TextBox 13">
            <a:extLst>
              <a:ext uri="{FF2B5EF4-FFF2-40B4-BE49-F238E27FC236}">
                <a16:creationId xmlns:a16="http://schemas.microsoft.com/office/drawing/2014/main" id="{616C5F31-7A16-88A1-2B96-7E89E1FEE090}"/>
              </a:ext>
            </a:extLst>
          </p:cNvPr>
          <p:cNvSpPr txBox="1"/>
          <p:nvPr/>
        </p:nvSpPr>
        <p:spPr>
          <a:xfrm>
            <a:off x="1009651" y="3991336"/>
            <a:ext cx="4577750" cy="400110"/>
          </a:xfrm>
          <a:prstGeom prst="rect">
            <a:avLst/>
          </a:prstGeom>
          <a:noFill/>
        </p:spPr>
        <p:txBody>
          <a:bodyPr wrap="square" rtlCol="0">
            <a:spAutoFit/>
          </a:bodyPr>
          <a:lstStyle/>
          <a:p>
            <a:r>
              <a:rPr lang="en-US" sz="2000" b="0" i="0" dirty="0">
                <a:solidFill>
                  <a:schemeClr val="tx1">
                    <a:lumMod val="65000"/>
                    <a:lumOff val="35000"/>
                  </a:schemeClr>
                </a:solidFill>
                <a:effectLst/>
                <a:ea typeface="Roboto" panose="02000000000000000000" pitchFamily="2" charset="0"/>
              </a:rPr>
              <a:t>Xenophanes &amp; Heraclitus</a:t>
            </a:r>
            <a:endParaRPr lang="en-US" sz="2000" dirty="0">
              <a:solidFill>
                <a:schemeClr val="tx1">
                  <a:lumMod val="65000"/>
                  <a:lumOff val="35000"/>
                </a:schemeClr>
              </a:solidFill>
              <a:ea typeface="Roboto" panose="02000000000000000000" pitchFamily="2" charset="0"/>
              <a:cs typeface="Open Sans" panose="020B0606030504020204" pitchFamily="34" charset="0"/>
            </a:endParaRPr>
          </a:p>
        </p:txBody>
      </p:sp>
    </p:spTree>
    <p:extLst>
      <p:ext uri="{BB962C8B-B14F-4D97-AF65-F5344CB8AC3E}">
        <p14:creationId xmlns:p14="http://schemas.microsoft.com/office/powerpoint/2010/main" val="3973774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52D275DF-B8C5-E5F6-882A-3C0BD9693253}"/>
              </a:ext>
            </a:extLst>
          </p:cNvPr>
          <p:cNvSpPr/>
          <p:nvPr/>
        </p:nvSpPr>
        <p:spPr>
          <a:xfrm>
            <a:off x="10754628" y="0"/>
            <a:ext cx="143737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AEB5BEA-8949-226B-99AA-F920F04D79FF}"/>
              </a:ext>
            </a:extLst>
          </p:cNvPr>
          <p:cNvSpPr txBox="1"/>
          <p:nvPr/>
        </p:nvSpPr>
        <p:spPr>
          <a:xfrm>
            <a:off x="471155" y="280066"/>
            <a:ext cx="4846279" cy="307777"/>
          </a:xfrm>
          <a:prstGeom prst="rect">
            <a:avLst/>
          </a:prstGeom>
          <a:noFill/>
        </p:spPr>
        <p:txBody>
          <a:bodyPr wrap="square" rtlCol="0">
            <a:spAutoFit/>
          </a:bodyPr>
          <a:lstStyle/>
          <a:p>
            <a:r>
              <a:rPr lang="en-US" sz="1400" dirty="0">
                <a:latin typeface="+mj-lt"/>
                <a:ea typeface="Source Sans Pro SemiBold" panose="020B0603030403020204" pitchFamily="34" charset="0"/>
                <a:cs typeface="Prompt" pitchFamily="2" charset="-34"/>
              </a:rPr>
              <a:t>Presocratic Approaches to </a:t>
            </a:r>
            <a:r>
              <a:rPr lang="en-US" sz="1400" b="1" dirty="0">
                <a:solidFill>
                  <a:schemeClr val="accent1"/>
                </a:solidFill>
                <a:latin typeface="+mj-lt"/>
                <a:ea typeface="Source Sans Pro SemiBold" panose="020B0603030403020204" pitchFamily="34" charset="0"/>
                <a:cs typeface="Prompt" pitchFamily="2" charset="-34"/>
              </a:rPr>
              <a:t>Knowledge &amp; Reality</a:t>
            </a:r>
            <a:endParaRPr lang="en-US" sz="1400" dirty="0">
              <a:latin typeface="+mj-lt"/>
              <a:ea typeface="Source Sans Pro SemiBold" panose="020B0603030403020204" pitchFamily="34" charset="0"/>
              <a:cs typeface="Prompt" pitchFamily="2" charset="-34"/>
            </a:endParaRPr>
          </a:p>
        </p:txBody>
      </p:sp>
      <p:sp>
        <p:nvSpPr>
          <p:cNvPr id="9" name="TextBox 8">
            <a:extLst>
              <a:ext uri="{FF2B5EF4-FFF2-40B4-BE49-F238E27FC236}">
                <a16:creationId xmlns:a16="http://schemas.microsoft.com/office/drawing/2014/main" id="{87BD9DC3-568A-FF9D-FC18-AAFBBD8171BD}"/>
              </a:ext>
            </a:extLst>
          </p:cNvPr>
          <p:cNvSpPr txBox="1"/>
          <p:nvPr/>
        </p:nvSpPr>
        <p:spPr>
          <a:xfrm>
            <a:off x="11363326" y="6248496"/>
            <a:ext cx="625474"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a:solidFill>
                  <a:schemeClr val="bg2"/>
                </a:solidFill>
                <a:ea typeface="Roboto" panose="02000000000000000000" pitchFamily="2" charset="0"/>
                <a:cs typeface="Open Sans" panose="020B0606030504020204" pitchFamily="34" charset="0"/>
              </a:rPr>
              <a:t>0</a:t>
            </a:r>
            <a:fld id="{83267828-566B-DE4C-9992-D1B5D5823256}" type="slidenum">
              <a:rPr lang="en-US" sz="1200" smtClean="0">
                <a:solidFill>
                  <a:schemeClr val="bg2"/>
                </a:solidFill>
                <a:ea typeface="Roboto" panose="02000000000000000000" pitchFamily="2" charset="0"/>
                <a:cs typeface="Open Sans" panose="020B0606030504020204" pitchFamily="34" charset="0"/>
              </a:rPr>
              <a:pPr algn="ctr"/>
              <a:t>2</a:t>
            </a:fld>
            <a:r>
              <a:rPr lang="en-US" sz="800" dirty="0">
                <a:solidFill>
                  <a:schemeClr val="bg2"/>
                </a:solidFill>
                <a:ea typeface="Roboto" panose="02000000000000000000" pitchFamily="2" charset="0"/>
                <a:cs typeface="Open Sans" panose="020B0606030504020204" pitchFamily="34" charset="0"/>
              </a:rPr>
              <a:t>/10</a:t>
            </a:r>
          </a:p>
        </p:txBody>
      </p:sp>
      <p:sp>
        <p:nvSpPr>
          <p:cNvPr id="18" name="TextBox 17">
            <a:extLst>
              <a:ext uri="{FF2B5EF4-FFF2-40B4-BE49-F238E27FC236}">
                <a16:creationId xmlns:a16="http://schemas.microsoft.com/office/drawing/2014/main" id="{B2791811-7168-9806-7BDF-A7B478967F74}"/>
              </a:ext>
            </a:extLst>
          </p:cNvPr>
          <p:cNvSpPr txBox="1"/>
          <p:nvPr/>
        </p:nvSpPr>
        <p:spPr>
          <a:xfrm>
            <a:off x="4606590" y="1580427"/>
            <a:ext cx="5623260" cy="830997"/>
          </a:xfrm>
          <a:prstGeom prst="rect">
            <a:avLst/>
          </a:prstGeom>
          <a:noFill/>
        </p:spPr>
        <p:txBody>
          <a:bodyPr wrap="square" rtlCol="0">
            <a:spAutoFit/>
          </a:bodyPr>
          <a:lstStyle/>
          <a:p>
            <a:r>
              <a:rPr lang="en-US" sz="4800" dirty="0">
                <a:latin typeface="+mj-lt"/>
                <a:ea typeface="Noto Serif" panose="02020600060500020200" pitchFamily="18" charset="0"/>
                <a:cs typeface="Prompt" pitchFamily="2" charset="-34"/>
              </a:rPr>
              <a:t>Introduction</a:t>
            </a:r>
          </a:p>
        </p:txBody>
      </p:sp>
      <p:sp>
        <p:nvSpPr>
          <p:cNvPr id="19" name="TextBox 18">
            <a:extLst>
              <a:ext uri="{FF2B5EF4-FFF2-40B4-BE49-F238E27FC236}">
                <a16:creationId xmlns:a16="http://schemas.microsoft.com/office/drawing/2014/main" id="{88CF2E0A-1D84-36D6-1E4A-4514983F60E0}"/>
              </a:ext>
            </a:extLst>
          </p:cNvPr>
          <p:cNvSpPr txBox="1"/>
          <p:nvPr/>
        </p:nvSpPr>
        <p:spPr>
          <a:xfrm>
            <a:off x="4606590" y="2929512"/>
            <a:ext cx="4385010" cy="849656"/>
          </a:xfrm>
          <a:prstGeom prst="rect">
            <a:avLst/>
          </a:prstGeom>
          <a:noFill/>
        </p:spPr>
        <p:txBody>
          <a:bodyPr wrap="square">
            <a:spAutoFit/>
          </a:bodyPr>
          <a:lstStyle/>
          <a:p>
            <a:pPr>
              <a:lnSpc>
                <a:spcPct val="120000"/>
              </a:lnSpc>
              <a:spcAft>
                <a:spcPts val="800"/>
              </a:spcAft>
            </a:pPr>
            <a:r>
              <a:rPr lang="en-GB" sz="1400" dirty="0">
                <a:solidFill>
                  <a:schemeClr val="tx1">
                    <a:lumMod val="65000"/>
                    <a:lumOff val="35000"/>
                  </a:schemeClr>
                </a:solidFill>
              </a:rPr>
              <a:t>To outline and critically appraise ideas concerning knowledge and reality in two selected fragments from Presocratic philosophers.</a:t>
            </a:r>
          </a:p>
        </p:txBody>
      </p:sp>
      <p:sp>
        <p:nvSpPr>
          <p:cNvPr id="20" name="TextBox 19">
            <a:extLst>
              <a:ext uri="{FF2B5EF4-FFF2-40B4-BE49-F238E27FC236}">
                <a16:creationId xmlns:a16="http://schemas.microsoft.com/office/drawing/2014/main" id="{A3F41999-CA67-AD60-35AE-0DAF9EAB489E}"/>
              </a:ext>
            </a:extLst>
          </p:cNvPr>
          <p:cNvSpPr txBox="1"/>
          <p:nvPr/>
        </p:nvSpPr>
        <p:spPr>
          <a:xfrm>
            <a:off x="4606590" y="2496374"/>
            <a:ext cx="3278995" cy="400110"/>
          </a:xfrm>
          <a:prstGeom prst="rect">
            <a:avLst/>
          </a:prstGeom>
          <a:noFill/>
        </p:spPr>
        <p:txBody>
          <a:bodyPr wrap="square">
            <a:spAutoFit/>
          </a:bodyPr>
          <a:lstStyle/>
          <a:p>
            <a:r>
              <a:rPr lang="en-ID" sz="2000" b="1" i="0" dirty="0">
                <a:solidFill>
                  <a:schemeClr val="accent1"/>
                </a:solidFill>
                <a:effectLst/>
                <a:latin typeface="+mj-lt"/>
              </a:rPr>
              <a:t>Focus of this Presentation:</a:t>
            </a:r>
            <a:endParaRPr lang="en-ID" sz="2000" b="1" dirty="0">
              <a:solidFill>
                <a:schemeClr val="accent1"/>
              </a:solidFill>
              <a:latin typeface="+mj-lt"/>
            </a:endParaRPr>
          </a:p>
        </p:txBody>
      </p:sp>
      <p:pic>
        <p:nvPicPr>
          <p:cNvPr id="8" name="Picture Placeholder 7" descr="A close-up of a scroll&#10;&#10;AI-generated content may be incorrect.">
            <a:extLst>
              <a:ext uri="{FF2B5EF4-FFF2-40B4-BE49-F238E27FC236}">
                <a16:creationId xmlns:a16="http://schemas.microsoft.com/office/drawing/2014/main" id="{BE28C8F8-B8EA-04FF-2E2C-BD583667CB67}"/>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5012" b="5012"/>
          <a:stretch>
            <a:fillRect/>
          </a:stretch>
        </p:blipFill>
        <p:spPr>
          <a:xfrm>
            <a:off x="0" y="1085849"/>
            <a:ext cx="3720449" cy="4686300"/>
          </a:xfrm>
        </p:spPr>
      </p:pic>
      <p:sp>
        <p:nvSpPr>
          <p:cNvPr id="5" name="TextBox 4">
            <a:extLst>
              <a:ext uri="{FF2B5EF4-FFF2-40B4-BE49-F238E27FC236}">
                <a16:creationId xmlns:a16="http://schemas.microsoft.com/office/drawing/2014/main" id="{995D7B40-EE73-0848-4587-97F030787906}"/>
              </a:ext>
            </a:extLst>
          </p:cNvPr>
          <p:cNvSpPr txBox="1"/>
          <p:nvPr/>
        </p:nvSpPr>
        <p:spPr>
          <a:xfrm>
            <a:off x="4606589" y="3899962"/>
            <a:ext cx="3864964" cy="1938992"/>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ID" sz="1400" i="0" dirty="0">
                <a:solidFill>
                  <a:schemeClr val="tx1">
                    <a:lumMod val="65000"/>
                    <a:lumOff val="35000"/>
                  </a:schemeClr>
                </a:solidFill>
                <a:effectLst/>
              </a:rPr>
              <a:t>Introduce the philosopher</a:t>
            </a:r>
          </a:p>
          <a:p>
            <a:pPr marL="285750" indent="-285750">
              <a:lnSpc>
                <a:spcPct val="150000"/>
              </a:lnSpc>
              <a:buFont typeface="Arial" panose="020B0604020202020204" pitchFamily="34" charset="0"/>
              <a:buChar char="•"/>
            </a:pPr>
            <a:r>
              <a:rPr lang="en-ID" sz="1400" dirty="0">
                <a:solidFill>
                  <a:schemeClr val="tx1">
                    <a:lumMod val="65000"/>
                    <a:lumOff val="35000"/>
                  </a:schemeClr>
                </a:solidFill>
              </a:rPr>
              <a:t>Present the fragment</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Appraise the ideas through contextual, textual, and interpretive-critical analysis</a:t>
            </a:r>
            <a:endParaRPr lang="en-ID" sz="1400" dirty="0">
              <a:solidFill>
                <a:schemeClr val="tx1">
                  <a:lumMod val="65000"/>
                  <a:lumOff val="35000"/>
                </a:schemeClr>
              </a:solidFill>
            </a:endParaRPr>
          </a:p>
          <a:p>
            <a:endParaRPr lang="en-ID" i="0" dirty="0">
              <a:solidFill>
                <a:schemeClr val="accent1"/>
              </a:solidFill>
              <a:effectLst/>
              <a:latin typeface="+mj-lt"/>
            </a:endParaRPr>
          </a:p>
          <a:p>
            <a:endParaRPr lang="en-ID" dirty="0">
              <a:solidFill>
                <a:schemeClr val="accent1"/>
              </a:solidFill>
              <a:latin typeface="+mj-lt"/>
            </a:endParaRPr>
          </a:p>
        </p:txBody>
      </p:sp>
    </p:spTree>
    <p:extLst>
      <p:ext uri="{BB962C8B-B14F-4D97-AF65-F5344CB8AC3E}">
        <p14:creationId xmlns:p14="http://schemas.microsoft.com/office/powerpoint/2010/main" val="2723268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E7B7A47-4585-92B7-07C4-B632A8CA22B1}"/>
              </a:ext>
            </a:extLst>
          </p:cNvPr>
          <p:cNvSpPr/>
          <p:nvPr/>
        </p:nvSpPr>
        <p:spPr>
          <a:xfrm>
            <a:off x="9805706" y="-26369"/>
            <a:ext cx="2412801" cy="38862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7C070BDE-3029-069C-15FF-B5D7F3AF5AA5}"/>
              </a:ext>
            </a:extLst>
          </p:cNvPr>
          <p:cNvSpPr txBox="1"/>
          <p:nvPr/>
        </p:nvSpPr>
        <p:spPr>
          <a:xfrm>
            <a:off x="994192" y="1515430"/>
            <a:ext cx="6986820" cy="1323439"/>
          </a:xfrm>
          <a:prstGeom prst="rect">
            <a:avLst/>
          </a:prstGeom>
          <a:noFill/>
        </p:spPr>
        <p:txBody>
          <a:bodyPr wrap="square" rtlCol="0">
            <a:spAutoFit/>
          </a:bodyPr>
          <a:lstStyle/>
          <a:p>
            <a:r>
              <a:rPr lang="en-US" sz="4000" dirty="0">
                <a:effectLst/>
                <a:latin typeface="+mj-lt"/>
                <a:cs typeface="Prompt" pitchFamily="2" charset="-34"/>
              </a:rPr>
              <a:t>Who were the </a:t>
            </a:r>
            <a:br>
              <a:rPr lang="en-US" sz="4000" dirty="0">
                <a:effectLst/>
                <a:latin typeface="+mj-lt"/>
                <a:cs typeface="Prompt" pitchFamily="2" charset="-34"/>
              </a:rPr>
            </a:br>
            <a:r>
              <a:rPr lang="en-US" sz="4000" b="1" dirty="0">
                <a:solidFill>
                  <a:schemeClr val="accent1"/>
                </a:solidFill>
                <a:effectLst/>
                <a:latin typeface="+mj-lt"/>
                <a:cs typeface="Prompt" pitchFamily="2" charset="-34"/>
              </a:rPr>
              <a:t>Presocratic Philosophers?</a:t>
            </a:r>
            <a:endParaRPr lang="en-US" sz="4000" b="1" dirty="0">
              <a:solidFill>
                <a:schemeClr val="accent1"/>
              </a:solidFill>
              <a:latin typeface="+mj-lt"/>
              <a:ea typeface="Noto Serif" panose="02020600060500020200" pitchFamily="18" charset="0"/>
              <a:cs typeface="Prompt" pitchFamily="2" charset="-34"/>
            </a:endParaRPr>
          </a:p>
        </p:txBody>
      </p:sp>
      <p:sp>
        <p:nvSpPr>
          <p:cNvPr id="3" name="TextBox 2">
            <a:extLst>
              <a:ext uri="{FF2B5EF4-FFF2-40B4-BE49-F238E27FC236}">
                <a16:creationId xmlns:a16="http://schemas.microsoft.com/office/drawing/2014/main" id="{DA492544-3F2A-C95D-7349-07DBEEF85E96}"/>
              </a:ext>
            </a:extLst>
          </p:cNvPr>
          <p:cNvSpPr txBox="1"/>
          <p:nvPr/>
        </p:nvSpPr>
        <p:spPr>
          <a:xfrm>
            <a:off x="471155" y="280066"/>
            <a:ext cx="4846279" cy="307777"/>
          </a:xfrm>
          <a:prstGeom prst="rect">
            <a:avLst/>
          </a:prstGeom>
          <a:noFill/>
        </p:spPr>
        <p:txBody>
          <a:bodyPr wrap="square" rtlCol="0">
            <a:spAutoFit/>
          </a:bodyPr>
          <a:lstStyle/>
          <a:p>
            <a:r>
              <a:rPr lang="en-US" sz="1400" dirty="0">
                <a:latin typeface="+mj-lt"/>
                <a:ea typeface="Source Sans Pro SemiBold" panose="020B0603030403020204" pitchFamily="34" charset="0"/>
                <a:cs typeface="Prompt" pitchFamily="2" charset="-34"/>
              </a:rPr>
              <a:t>Presocratic Approaches to </a:t>
            </a:r>
            <a:r>
              <a:rPr lang="en-US" sz="1400" b="1" dirty="0">
                <a:solidFill>
                  <a:schemeClr val="accent1"/>
                </a:solidFill>
                <a:latin typeface="+mj-lt"/>
                <a:ea typeface="Source Sans Pro SemiBold" panose="020B0603030403020204" pitchFamily="34" charset="0"/>
                <a:cs typeface="Prompt" pitchFamily="2" charset="-34"/>
              </a:rPr>
              <a:t>Knowledge &amp; Reality</a:t>
            </a:r>
            <a:endParaRPr lang="en-US" sz="1400" dirty="0">
              <a:latin typeface="+mj-lt"/>
              <a:ea typeface="Source Sans Pro SemiBold" panose="020B0603030403020204" pitchFamily="34" charset="0"/>
              <a:cs typeface="Prompt" pitchFamily="2" charset="-34"/>
            </a:endParaRPr>
          </a:p>
        </p:txBody>
      </p:sp>
      <p:sp>
        <p:nvSpPr>
          <p:cNvPr id="9" name="TextBox 8">
            <a:extLst>
              <a:ext uri="{FF2B5EF4-FFF2-40B4-BE49-F238E27FC236}">
                <a16:creationId xmlns:a16="http://schemas.microsoft.com/office/drawing/2014/main" id="{D50403E8-51A6-AD1D-0EEE-12A046B670ED}"/>
              </a:ext>
            </a:extLst>
          </p:cNvPr>
          <p:cNvSpPr txBox="1"/>
          <p:nvPr/>
        </p:nvSpPr>
        <p:spPr>
          <a:xfrm>
            <a:off x="994192" y="3019595"/>
            <a:ext cx="4846279" cy="232005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solidFill>
                  <a:schemeClr val="tx1">
                    <a:lumMod val="65000"/>
                    <a:lumOff val="35000"/>
                  </a:schemeClr>
                </a:solidFill>
              </a:rPr>
              <a:t>First philosophers of the Western world</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Lived in Ancient Greece – 6th &amp; 5th Century BCE</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Produced theories about a wide variety of subjects</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Moved beyond explaining the world through gods</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Writings only survive through fragments and later sources</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Called “Presocratic” to contrast with Socrates</a:t>
            </a:r>
          </a:p>
        </p:txBody>
      </p:sp>
      <p:sp>
        <p:nvSpPr>
          <p:cNvPr id="10" name="Rectangle 9">
            <a:extLst>
              <a:ext uri="{FF2B5EF4-FFF2-40B4-BE49-F238E27FC236}">
                <a16:creationId xmlns:a16="http://schemas.microsoft.com/office/drawing/2014/main" id="{FA81CB04-167E-2AF4-7DA4-DBF55B1736B7}"/>
              </a:ext>
            </a:extLst>
          </p:cNvPr>
          <p:cNvSpPr/>
          <p:nvPr/>
        </p:nvSpPr>
        <p:spPr>
          <a:xfrm>
            <a:off x="7354958" y="1490869"/>
            <a:ext cx="3535845" cy="4859131"/>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DEA9DEC5-B2A0-1050-20F3-066AC406D113}"/>
              </a:ext>
            </a:extLst>
          </p:cNvPr>
          <p:cNvSpPr txBox="1"/>
          <p:nvPr/>
        </p:nvSpPr>
        <p:spPr>
          <a:xfrm>
            <a:off x="7465530" y="1925158"/>
            <a:ext cx="3314700" cy="3749553"/>
          </a:xfrm>
          <a:prstGeom prst="rect">
            <a:avLst/>
          </a:prstGeom>
          <a:noFill/>
        </p:spPr>
        <p:txBody>
          <a:bodyPr wrap="square">
            <a:spAutoFit/>
          </a:bodyPr>
          <a:lstStyle/>
          <a:p>
            <a:pPr lvl="1">
              <a:lnSpc>
                <a:spcPct val="150000"/>
              </a:lnSpc>
            </a:pPr>
            <a:r>
              <a:rPr lang="en-GB" sz="1600" dirty="0">
                <a:latin typeface="EB Garamond" pitchFamily="2" charset="0"/>
                <a:ea typeface="EB Garamond" pitchFamily="2" charset="0"/>
              </a:rPr>
              <a:t>COSMOLOGY</a:t>
            </a:r>
          </a:p>
          <a:p>
            <a:pPr lvl="1">
              <a:lnSpc>
                <a:spcPct val="150000"/>
              </a:lnSpc>
            </a:pPr>
            <a:r>
              <a:rPr lang="en-GB" sz="1600" dirty="0">
                <a:latin typeface="EB Garamond" pitchFamily="2" charset="0"/>
                <a:ea typeface="EB Garamond" pitchFamily="2" charset="0"/>
              </a:rPr>
              <a:t>EPISTEMOLOGY</a:t>
            </a:r>
            <a:br>
              <a:rPr lang="en-GB" sz="1600" dirty="0">
                <a:latin typeface="EB Garamond" pitchFamily="2" charset="0"/>
                <a:ea typeface="EB Garamond" pitchFamily="2" charset="0"/>
              </a:rPr>
            </a:br>
            <a:r>
              <a:rPr lang="en-GB" sz="1600" dirty="0">
                <a:latin typeface="EB Garamond" pitchFamily="2" charset="0"/>
                <a:ea typeface="EB Garamond" pitchFamily="2" charset="0"/>
              </a:rPr>
              <a:t>METAPHYSICS</a:t>
            </a:r>
            <a:br>
              <a:rPr lang="en-GB" sz="1600" dirty="0">
                <a:latin typeface="EB Garamond" pitchFamily="2" charset="0"/>
                <a:ea typeface="EB Garamond" pitchFamily="2" charset="0"/>
              </a:rPr>
            </a:br>
            <a:r>
              <a:rPr lang="en-GB" sz="1600" dirty="0">
                <a:latin typeface="EB Garamond" pitchFamily="2" charset="0"/>
                <a:ea typeface="EB Garamond" pitchFamily="2" charset="0"/>
              </a:rPr>
              <a:t>RELIGION</a:t>
            </a:r>
          </a:p>
          <a:p>
            <a:pPr lvl="1">
              <a:lnSpc>
                <a:spcPct val="150000"/>
              </a:lnSpc>
            </a:pPr>
            <a:r>
              <a:rPr lang="en-GB" sz="1600" dirty="0">
                <a:latin typeface="EB Garamond" pitchFamily="2" charset="0"/>
                <a:ea typeface="EB Garamond" pitchFamily="2" charset="0"/>
              </a:rPr>
              <a:t>REALITY</a:t>
            </a:r>
          </a:p>
          <a:p>
            <a:pPr lvl="1">
              <a:lnSpc>
                <a:spcPct val="150000"/>
              </a:lnSpc>
            </a:pPr>
            <a:r>
              <a:rPr lang="en-GB" sz="1600" dirty="0">
                <a:latin typeface="EB Garamond" pitchFamily="2" charset="0"/>
                <a:ea typeface="EB Garamond" pitchFamily="2" charset="0"/>
              </a:rPr>
              <a:t>KNOWLEDGE</a:t>
            </a:r>
          </a:p>
          <a:p>
            <a:pPr lvl="1">
              <a:lnSpc>
                <a:spcPct val="150000"/>
              </a:lnSpc>
            </a:pPr>
            <a:r>
              <a:rPr lang="en-GB" sz="1600" dirty="0">
                <a:latin typeface="EB Garamond" pitchFamily="2" charset="0"/>
                <a:ea typeface="EB Garamond" pitchFamily="2" charset="0"/>
              </a:rPr>
              <a:t>THE PHYSICAL WORLD</a:t>
            </a:r>
          </a:p>
          <a:p>
            <a:pPr lvl="1">
              <a:lnSpc>
                <a:spcPct val="150000"/>
              </a:lnSpc>
            </a:pPr>
            <a:r>
              <a:rPr lang="en-GB" sz="1600" dirty="0">
                <a:latin typeface="EB Garamond" pitchFamily="2" charset="0"/>
                <a:ea typeface="EB Garamond" pitchFamily="2" charset="0"/>
              </a:rPr>
              <a:t>THE NATURE OF MAN</a:t>
            </a:r>
          </a:p>
          <a:p>
            <a:pPr lvl="1">
              <a:lnSpc>
                <a:spcPct val="150000"/>
              </a:lnSpc>
            </a:pPr>
            <a:br>
              <a:rPr lang="en-GB" sz="1600" dirty="0">
                <a:latin typeface="EB Garamond" pitchFamily="2" charset="0"/>
                <a:ea typeface="EB Garamond" pitchFamily="2" charset="0"/>
              </a:rPr>
            </a:br>
            <a:r>
              <a:rPr lang="en-GB" sz="1600" dirty="0">
                <a:latin typeface="EB Garamond" pitchFamily="2" charset="0"/>
                <a:ea typeface="EB Garamond" pitchFamily="2" charset="0"/>
              </a:rPr>
              <a:t>&amp; MORE</a:t>
            </a:r>
            <a:endParaRPr lang="en-ID" sz="1600" dirty="0">
              <a:latin typeface="EB Garamond" pitchFamily="2" charset="0"/>
              <a:ea typeface="EB Garamond" pitchFamily="2" charset="0"/>
            </a:endParaRPr>
          </a:p>
        </p:txBody>
      </p:sp>
    </p:spTree>
    <p:extLst>
      <p:ext uri="{BB962C8B-B14F-4D97-AF65-F5344CB8AC3E}">
        <p14:creationId xmlns:p14="http://schemas.microsoft.com/office/powerpoint/2010/main" val="3670307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animBg="1"/>
      <p:bldP spid="1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F076651-8474-23E9-507D-C316172DACB9}"/>
              </a:ext>
            </a:extLst>
          </p:cNvPr>
          <p:cNvSpPr/>
          <p:nvPr/>
        </p:nvSpPr>
        <p:spPr>
          <a:xfrm>
            <a:off x="3097446" y="3429000"/>
            <a:ext cx="2412801" cy="3429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7D501E3-6167-C167-A9A3-88B3E2585191}"/>
              </a:ext>
            </a:extLst>
          </p:cNvPr>
          <p:cNvSpPr txBox="1"/>
          <p:nvPr/>
        </p:nvSpPr>
        <p:spPr>
          <a:xfrm>
            <a:off x="11363326" y="6248496"/>
            <a:ext cx="625474"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a:solidFill>
                  <a:schemeClr val="tx2">
                    <a:lumMod val="60000"/>
                    <a:lumOff val="40000"/>
                  </a:schemeClr>
                </a:solidFill>
                <a:ea typeface="Roboto" panose="02000000000000000000" pitchFamily="2" charset="0"/>
                <a:cs typeface="Open Sans" panose="020B0606030504020204" pitchFamily="34" charset="0"/>
              </a:rPr>
              <a:t>0</a:t>
            </a:r>
            <a:fld id="{83267828-566B-DE4C-9992-D1B5D5823256}" type="slidenum">
              <a:rPr lang="en-US" sz="1200" smtClean="0">
                <a:solidFill>
                  <a:schemeClr val="tx2">
                    <a:lumMod val="60000"/>
                    <a:lumOff val="40000"/>
                  </a:schemeClr>
                </a:solidFill>
                <a:ea typeface="Roboto" panose="02000000000000000000" pitchFamily="2" charset="0"/>
                <a:cs typeface="Open Sans" panose="020B0606030504020204" pitchFamily="34" charset="0"/>
              </a:rPr>
              <a:pPr algn="ctr"/>
              <a:t>4</a:t>
            </a:fld>
            <a:r>
              <a:rPr lang="en-US" sz="800" dirty="0">
                <a:solidFill>
                  <a:schemeClr val="tx2">
                    <a:lumMod val="60000"/>
                    <a:lumOff val="40000"/>
                  </a:schemeClr>
                </a:solidFill>
                <a:ea typeface="Roboto" panose="02000000000000000000" pitchFamily="2" charset="0"/>
                <a:cs typeface="Open Sans" panose="020B0606030504020204" pitchFamily="34" charset="0"/>
              </a:rPr>
              <a:t>/10</a:t>
            </a:r>
          </a:p>
        </p:txBody>
      </p:sp>
      <p:sp>
        <p:nvSpPr>
          <p:cNvPr id="7" name="TextBox 6">
            <a:extLst>
              <a:ext uri="{FF2B5EF4-FFF2-40B4-BE49-F238E27FC236}">
                <a16:creationId xmlns:a16="http://schemas.microsoft.com/office/drawing/2014/main" id="{51BA23A7-A36B-8D3C-4EC2-994A862AF295}"/>
              </a:ext>
            </a:extLst>
          </p:cNvPr>
          <p:cNvSpPr txBox="1"/>
          <p:nvPr/>
        </p:nvSpPr>
        <p:spPr>
          <a:xfrm>
            <a:off x="471156" y="6135529"/>
            <a:ext cx="3249292" cy="24622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0" spc="300" dirty="0" err="1">
                <a:solidFill>
                  <a:schemeClr val="tx2">
                    <a:lumMod val="60000"/>
                    <a:lumOff val="40000"/>
                  </a:schemeClr>
                </a:solidFill>
                <a:ea typeface="Roboto" panose="02000000000000000000" pitchFamily="2" charset="0"/>
                <a:cs typeface="Open Sans" panose="020B0606030504020204" pitchFamily="34" charset="0"/>
              </a:rPr>
              <a:t>www.yourwebsite.com</a:t>
            </a:r>
            <a:endParaRPr lang="en-US" sz="1000" spc="300" dirty="0">
              <a:solidFill>
                <a:schemeClr val="tx2">
                  <a:lumMod val="60000"/>
                  <a:lumOff val="40000"/>
                </a:schemeClr>
              </a:solidFill>
              <a:ea typeface="Roboto" panose="02000000000000000000" pitchFamily="2" charset="0"/>
              <a:cs typeface="Open Sans" panose="020B0606030504020204" pitchFamily="34" charset="0"/>
            </a:endParaRPr>
          </a:p>
        </p:txBody>
      </p:sp>
      <p:sp>
        <p:nvSpPr>
          <p:cNvPr id="10" name="TextBox 9">
            <a:extLst>
              <a:ext uri="{FF2B5EF4-FFF2-40B4-BE49-F238E27FC236}">
                <a16:creationId xmlns:a16="http://schemas.microsoft.com/office/drawing/2014/main" id="{13869C69-5BC7-FEC1-9777-2DF259491CD2}"/>
              </a:ext>
            </a:extLst>
          </p:cNvPr>
          <p:cNvSpPr txBox="1"/>
          <p:nvPr/>
        </p:nvSpPr>
        <p:spPr>
          <a:xfrm>
            <a:off x="6692464" y="1430144"/>
            <a:ext cx="4565147" cy="1569660"/>
          </a:xfrm>
          <a:prstGeom prst="rect">
            <a:avLst/>
          </a:prstGeom>
          <a:noFill/>
        </p:spPr>
        <p:txBody>
          <a:bodyPr wrap="square" rtlCol="0">
            <a:spAutoFit/>
          </a:bodyPr>
          <a:lstStyle/>
          <a:p>
            <a:r>
              <a:rPr lang="en-US" sz="4800" dirty="0">
                <a:effectLst/>
                <a:latin typeface="+mj-lt"/>
                <a:cs typeface="Prompt" pitchFamily="2" charset="-34"/>
              </a:rPr>
              <a:t>Xenophanes </a:t>
            </a:r>
            <a:br>
              <a:rPr lang="en-US" sz="4800" dirty="0">
                <a:effectLst/>
                <a:latin typeface="+mj-lt"/>
                <a:cs typeface="Prompt" pitchFamily="2" charset="-34"/>
              </a:rPr>
            </a:br>
            <a:r>
              <a:rPr lang="en-US" sz="4800" b="1" dirty="0">
                <a:solidFill>
                  <a:schemeClr val="accent1"/>
                </a:solidFill>
                <a:effectLst/>
                <a:latin typeface="+mj-lt"/>
                <a:cs typeface="Prompt" pitchFamily="2" charset="-34"/>
              </a:rPr>
              <a:t>of Colophon</a:t>
            </a:r>
            <a:endParaRPr lang="en-US" sz="4800" b="1" dirty="0">
              <a:solidFill>
                <a:schemeClr val="accent1"/>
              </a:solidFill>
              <a:latin typeface="+mj-lt"/>
              <a:ea typeface="Noto Serif" panose="02020600060500020200" pitchFamily="18" charset="0"/>
              <a:cs typeface="Prompt" pitchFamily="2" charset="-34"/>
            </a:endParaRPr>
          </a:p>
        </p:txBody>
      </p:sp>
      <p:sp>
        <p:nvSpPr>
          <p:cNvPr id="19" name="TextBox 18">
            <a:extLst>
              <a:ext uri="{FF2B5EF4-FFF2-40B4-BE49-F238E27FC236}">
                <a16:creationId xmlns:a16="http://schemas.microsoft.com/office/drawing/2014/main" id="{830C63D9-A677-833B-4A4C-842C4A4DFF0A}"/>
              </a:ext>
            </a:extLst>
          </p:cNvPr>
          <p:cNvSpPr txBox="1"/>
          <p:nvPr/>
        </p:nvSpPr>
        <p:spPr>
          <a:xfrm>
            <a:off x="471155" y="280066"/>
            <a:ext cx="4846279" cy="307777"/>
          </a:xfrm>
          <a:prstGeom prst="rect">
            <a:avLst/>
          </a:prstGeom>
          <a:noFill/>
        </p:spPr>
        <p:txBody>
          <a:bodyPr wrap="square" rtlCol="0">
            <a:spAutoFit/>
          </a:bodyPr>
          <a:lstStyle/>
          <a:p>
            <a:r>
              <a:rPr lang="en-US" sz="1400" dirty="0">
                <a:latin typeface="+mj-lt"/>
                <a:ea typeface="Source Sans Pro SemiBold" panose="020B0603030403020204" pitchFamily="34" charset="0"/>
                <a:cs typeface="Prompt" pitchFamily="2" charset="-34"/>
              </a:rPr>
              <a:t>Presocratic Approaches to </a:t>
            </a:r>
            <a:r>
              <a:rPr lang="en-US" sz="1400" b="1" dirty="0">
                <a:solidFill>
                  <a:schemeClr val="accent1"/>
                </a:solidFill>
                <a:latin typeface="+mj-lt"/>
                <a:ea typeface="Source Sans Pro SemiBold" panose="020B0603030403020204" pitchFamily="34" charset="0"/>
                <a:cs typeface="Prompt" pitchFamily="2" charset="-34"/>
              </a:rPr>
              <a:t>Knowledge &amp; Reality</a:t>
            </a:r>
            <a:endParaRPr lang="en-US" sz="1400" dirty="0">
              <a:latin typeface="+mj-lt"/>
              <a:ea typeface="Source Sans Pro SemiBold" panose="020B0603030403020204" pitchFamily="34" charset="0"/>
              <a:cs typeface="Prompt" pitchFamily="2" charset="-34"/>
            </a:endParaRPr>
          </a:p>
        </p:txBody>
      </p:sp>
      <p:pic>
        <p:nvPicPr>
          <p:cNvPr id="16" name="Picture 15" descr="A statue of a person holding a book&#10;&#10;AI-generated content may be incorrect.">
            <a:extLst>
              <a:ext uri="{FF2B5EF4-FFF2-40B4-BE49-F238E27FC236}">
                <a16:creationId xmlns:a16="http://schemas.microsoft.com/office/drawing/2014/main" id="{D83FE794-A033-9BDC-9422-0D9FD1A3D9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777" y="136072"/>
            <a:ext cx="5886850" cy="6858000"/>
          </a:xfrm>
          <a:prstGeom prst="rect">
            <a:avLst/>
          </a:prstGeom>
        </p:spPr>
      </p:pic>
      <p:sp>
        <p:nvSpPr>
          <p:cNvPr id="21" name="TextBox 20">
            <a:extLst>
              <a:ext uri="{FF2B5EF4-FFF2-40B4-BE49-F238E27FC236}">
                <a16:creationId xmlns:a16="http://schemas.microsoft.com/office/drawing/2014/main" id="{CD6F49DD-907B-3D8B-BCF3-F29255A56097}"/>
              </a:ext>
            </a:extLst>
          </p:cNvPr>
          <p:cNvSpPr txBox="1"/>
          <p:nvPr/>
        </p:nvSpPr>
        <p:spPr>
          <a:xfrm>
            <a:off x="6692464" y="3144427"/>
            <a:ext cx="2294076" cy="338554"/>
          </a:xfrm>
          <a:prstGeom prst="rect">
            <a:avLst/>
          </a:prstGeom>
          <a:noFill/>
        </p:spPr>
        <p:txBody>
          <a:bodyPr wrap="square">
            <a:spAutoFit/>
          </a:bodyPr>
          <a:lstStyle/>
          <a:p>
            <a:r>
              <a:rPr lang="en-ID" sz="1600" b="1" i="0" dirty="0">
                <a:solidFill>
                  <a:schemeClr val="accent1"/>
                </a:solidFill>
                <a:effectLst/>
                <a:latin typeface="+mj-lt"/>
              </a:rPr>
              <a:t>His work</a:t>
            </a:r>
            <a:endParaRPr lang="en-ID" sz="1600" b="1" dirty="0">
              <a:solidFill>
                <a:schemeClr val="accent1"/>
              </a:solidFill>
              <a:latin typeface="+mj-lt"/>
            </a:endParaRPr>
          </a:p>
        </p:txBody>
      </p:sp>
      <p:sp>
        <p:nvSpPr>
          <p:cNvPr id="22" name="TextBox 21">
            <a:extLst>
              <a:ext uri="{FF2B5EF4-FFF2-40B4-BE49-F238E27FC236}">
                <a16:creationId xmlns:a16="http://schemas.microsoft.com/office/drawing/2014/main" id="{07DD41F4-EB60-8D0B-5AAC-64223870B99D}"/>
              </a:ext>
            </a:extLst>
          </p:cNvPr>
          <p:cNvSpPr txBox="1"/>
          <p:nvPr/>
        </p:nvSpPr>
        <p:spPr>
          <a:xfrm>
            <a:off x="6692464" y="3482981"/>
            <a:ext cx="4846279" cy="232005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solidFill>
                  <a:schemeClr val="tx1">
                    <a:lumMod val="65000"/>
                    <a:lumOff val="35000"/>
                  </a:schemeClr>
                </a:solidFill>
              </a:rPr>
              <a:t>Both a poet and a philosopher</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Known for writing in verse like the classical poets </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Wrote about the nature of the divine</a:t>
            </a:r>
          </a:p>
          <a:p>
            <a:pPr marL="285750" lvl="1" indent="-285750">
              <a:lnSpc>
                <a:spcPct val="150000"/>
              </a:lnSpc>
              <a:buFont typeface="Arial" panose="020B0604020202020204" pitchFamily="34" charset="0"/>
              <a:buChar char="•"/>
            </a:pPr>
            <a:r>
              <a:rPr lang="en-GB" sz="1400" dirty="0">
                <a:solidFill>
                  <a:schemeClr val="tx1">
                    <a:lumMod val="65000"/>
                    <a:lumOff val="35000"/>
                  </a:schemeClr>
                </a:solidFill>
              </a:rPr>
              <a:t>Critical of the poets </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Proposed the existence of one god </a:t>
            </a:r>
            <a:endParaRPr lang="en-ID" sz="1400" dirty="0">
              <a:solidFill>
                <a:schemeClr val="tx1">
                  <a:lumMod val="65000"/>
                  <a:lumOff val="35000"/>
                </a:schemeClr>
              </a:solidFill>
            </a:endParaRPr>
          </a:p>
          <a:p>
            <a:pPr marL="285750" indent="-285750">
              <a:lnSpc>
                <a:spcPct val="150000"/>
              </a:lnSpc>
              <a:buFont typeface="Arial" panose="020B0604020202020204" pitchFamily="34" charset="0"/>
              <a:buChar char="•"/>
            </a:pPr>
            <a:r>
              <a:rPr lang="en-ID" sz="1400" dirty="0">
                <a:solidFill>
                  <a:schemeClr val="tx1">
                    <a:lumMod val="65000"/>
                    <a:lumOff val="35000"/>
                  </a:schemeClr>
                </a:solidFill>
              </a:rPr>
              <a:t>Also wrote about personal conduct, the natural world, and knowledge</a:t>
            </a:r>
            <a:endParaRPr lang="en-GB" sz="1400" dirty="0">
              <a:solidFill>
                <a:schemeClr val="tx1">
                  <a:lumMod val="65000"/>
                  <a:lumOff val="35000"/>
                </a:schemeClr>
              </a:solidFill>
            </a:endParaRPr>
          </a:p>
        </p:txBody>
      </p:sp>
      <p:sp>
        <p:nvSpPr>
          <p:cNvPr id="20" name="TextBox 19">
            <a:extLst>
              <a:ext uri="{FF2B5EF4-FFF2-40B4-BE49-F238E27FC236}">
                <a16:creationId xmlns:a16="http://schemas.microsoft.com/office/drawing/2014/main" id="{4B8087F7-04EF-D5B9-B90F-CBA7CB59D573}"/>
              </a:ext>
            </a:extLst>
          </p:cNvPr>
          <p:cNvSpPr txBox="1"/>
          <p:nvPr/>
        </p:nvSpPr>
        <p:spPr>
          <a:xfrm>
            <a:off x="6692464" y="3144427"/>
            <a:ext cx="4846279" cy="1350563"/>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solidFill>
                  <a:schemeClr val="tx1">
                    <a:lumMod val="65000"/>
                    <a:lumOff val="35000"/>
                  </a:schemeClr>
                </a:solidFill>
              </a:rPr>
              <a:t>Born 570 BCE</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Born in Colophon, Ionia </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Banished and wandered the Ancient Greek world</a:t>
            </a:r>
            <a:endParaRPr lang="en-ID" dirty="0">
              <a:solidFill>
                <a:schemeClr val="tx1">
                  <a:lumMod val="65000"/>
                  <a:lumOff val="35000"/>
                </a:schemeClr>
              </a:solidFill>
              <a:latin typeface="+mj-lt"/>
            </a:endParaRPr>
          </a:p>
          <a:p>
            <a:pPr marL="285750" indent="-285750">
              <a:lnSpc>
                <a:spcPct val="150000"/>
              </a:lnSpc>
              <a:buFont typeface="Arial" panose="020B0604020202020204" pitchFamily="34" charset="0"/>
              <a:buChar char="•"/>
            </a:pPr>
            <a:r>
              <a:rPr lang="en-ID" sz="14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Founded a school of philosophy in Elea, Italy</a:t>
            </a:r>
            <a:endParaRPr lang="en-GB" sz="14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792977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P spid="2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2480724-AB35-0969-393D-F701096D3530}"/>
              </a:ext>
            </a:extLst>
          </p:cNvPr>
          <p:cNvSpPr/>
          <p:nvPr/>
        </p:nvSpPr>
        <p:spPr>
          <a:xfrm>
            <a:off x="5571860" y="0"/>
            <a:ext cx="2412801" cy="472190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A4381D3-E35D-6729-ED7F-2A783972A924}"/>
              </a:ext>
            </a:extLst>
          </p:cNvPr>
          <p:cNvSpPr txBox="1"/>
          <p:nvPr/>
        </p:nvSpPr>
        <p:spPr>
          <a:xfrm>
            <a:off x="11363326" y="6248496"/>
            <a:ext cx="625474"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a:solidFill>
                  <a:schemeClr val="tx2">
                    <a:lumMod val="60000"/>
                    <a:lumOff val="40000"/>
                  </a:schemeClr>
                </a:solidFill>
                <a:ea typeface="Roboto" panose="02000000000000000000" pitchFamily="2" charset="0"/>
                <a:cs typeface="Open Sans" panose="020B0606030504020204" pitchFamily="34" charset="0"/>
              </a:rPr>
              <a:t>0</a:t>
            </a:r>
            <a:fld id="{83267828-566B-DE4C-9992-D1B5D5823256}" type="slidenum">
              <a:rPr lang="en-US" sz="1200" smtClean="0">
                <a:solidFill>
                  <a:schemeClr val="tx2">
                    <a:lumMod val="60000"/>
                    <a:lumOff val="40000"/>
                  </a:schemeClr>
                </a:solidFill>
                <a:ea typeface="Roboto" panose="02000000000000000000" pitchFamily="2" charset="0"/>
                <a:cs typeface="Open Sans" panose="020B0606030504020204" pitchFamily="34" charset="0"/>
              </a:rPr>
              <a:pPr algn="ctr"/>
              <a:t>5</a:t>
            </a:fld>
            <a:r>
              <a:rPr lang="en-US" sz="800" dirty="0">
                <a:solidFill>
                  <a:schemeClr val="tx2">
                    <a:lumMod val="60000"/>
                    <a:lumOff val="40000"/>
                  </a:schemeClr>
                </a:solidFill>
                <a:ea typeface="Roboto" panose="02000000000000000000" pitchFamily="2" charset="0"/>
                <a:cs typeface="Open Sans" panose="020B0606030504020204" pitchFamily="34" charset="0"/>
              </a:rPr>
              <a:t>/10</a:t>
            </a:r>
          </a:p>
        </p:txBody>
      </p:sp>
      <p:sp>
        <p:nvSpPr>
          <p:cNvPr id="11" name="TextBox 10">
            <a:extLst>
              <a:ext uri="{FF2B5EF4-FFF2-40B4-BE49-F238E27FC236}">
                <a16:creationId xmlns:a16="http://schemas.microsoft.com/office/drawing/2014/main" id="{D8DA09B4-079C-9D5B-5B56-7DD6A1AC8BB1}"/>
              </a:ext>
            </a:extLst>
          </p:cNvPr>
          <p:cNvSpPr txBox="1"/>
          <p:nvPr/>
        </p:nvSpPr>
        <p:spPr>
          <a:xfrm>
            <a:off x="471156" y="6135529"/>
            <a:ext cx="3897644" cy="24622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0" spc="300" dirty="0">
                <a:solidFill>
                  <a:schemeClr val="tx2">
                    <a:lumMod val="60000"/>
                    <a:lumOff val="40000"/>
                  </a:schemeClr>
                </a:solidFill>
                <a:ea typeface="Roboto" panose="02000000000000000000" pitchFamily="2" charset="0"/>
                <a:cs typeface="Open Sans" panose="020B0606030504020204" pitchFamily="34" charset="0"/>
              </a:rPr>
              <a:t>Popper: The World of </a:t>
            </a:r>
            <a:r>
              <a:rPr lang="en-US" sz="1000" spc="300" dirty="0" err="1">
                <a:solidFill>
                  <a:schemeClr val="tx2">
                    <a:lumMod val="60000"/>
                    <a:lumOff val="40000"/>
                  </a:schemeClr>
                </a:solidFill>
                <a:ea typeface="Roboto" panose="02000000000000000000" pitchFamily="2" charset="0"/>
                <a:cs typeface="Open Sans" panose="020B0606030504020204" pitchFamily="34" charset="0"/>
              </a:rPr>
              <a:t>Parmenedes</a:t>
            </a:r>
            <a:endParaRPr lang="en-US" sz="1000" spc="300" dirty="0">
              <a:solidFill>
                <a:schemeClr val="tx2">
                  <a:lumMod val="60000"/>
                  <a:lumOff val="40000"/>
                </a:schemeClr>
              </a:solidFill>
              <a:ea typeface="Roboto" panose="02000000000000000000" pitchFamily="2" charset="0"/>
              <a:cs typeface="Open Sans" panose="020B0606030504020204" pitchFamily="34" charset="0"/>
            </a:endParaRPr>
          </a:p>
        </p:txBody>
      </p:sp>
      <p:sp>
        <p:nvSpPr>
          <p:cNvPr id="13" name="TextBox 12">
            <a:extLst>
              <a:ext uri="{FF2B5EF4-FFF2-40B4-BE49-F238E27FC236}">
                <a16:creationId xmlns:a16="http://schemas.microsoft.com/office/drawing/2014/main" id="{FEB20F67-F5F4-3E67-5A54-22BDD1F1AF10}"/>
              </a:ext>
            </a:extLst>
          </p:cNvPr>
          <p:cNvSpPr txBox="1"/>
          <p:nvPr/>
        </p:nvSpPr>
        <p:spPr>
          <a:xfrm>
            <a:off x="889261" y="1474142"/>
            <a:ext cx="4117454" cy="830997"/>
          </a:xfrm>
          <a:prstGeom prst="rect">
            <a:avLst/>
          </a:prstGeom>
          <a:noFill/>
        </p:spPr>
        <p:txBody>
          <a:bodyPr wrap="square" rtlCol="0">
            <a:spAutoFit/>
          </a:bodyPr>
          <a:lstStyle/>
          <a:p>
            <a:r>
              <a:rPr lang="en-US" sz="4800" b="1" dirty="0">
                <a:solidFill>
                  <a:schemeClr val="accent1"/>
                </a:solidFill>
                <a:effectLst/>
                <a:latin typeface="+mj-lt"/>
                <a:cs typeface="Prompt" pitchFamily="2" charset="-34"/>
              </a:rPr>
              <a:t>Fragment B34</a:t>
            </a:r>
            <a:endParaRPr lang="en-US" sz="4800" b="1" dirty="0">
              <a:solidFill>
                <a:schemeClr val="accent1"/>
              </a:solidFill>
              <a:latin typeface="+mj-lt"/>
              <a:ea typeface="Noto Serif" panose="02020600060500020200" pitchFamily="18" charset="0"/>
              <a:cs typeface="Prompt" pitchFamily="2" charset="-34"/>
            </a:endParaRPr>
          </a:p>
        </p:txBody>
      </p:sp>
      <p:sp>
        <p:nvSpPr>
          <p:cNvPr id="14" name="TextBox 13">
            <a:extLst>
              <a:ext uri="{FF2B5EF4-FFF2-40B4-BE49-F238E27FC236}">
                <a16:creationId xmlns:a16="http://schemas.microsoft.com/office/drawing/2014/main" id="{458E9E57-9603-CAFF-4969-0D80637F5B49}"/>
              </a:ext>
            </a:extLst>
          </p:cNvPr>
          <p:cNvSpPr txBox="1"/>
          <p:nvPr/>
        </p:nvSpPr>
        <p:spPr>
          <a:xfrm>
            <a:off x="961921" y="2454521"/>
            <a:ext cx="5816339" cy="3164969"/>
          </a:xfrm>
          <a:prstGeom prst="rect">
            <a:avLst/>
          </a:prstGeom>
          <a:noFill/>
        </p:spPr>
        <p:txBody>
          <a:bodyPr wrap="square">
            <a:spAutoFit/>
          </a:bodyPr>
          <a:lstStyle/>
          <a:p>
            <a:pPr>
              <a:spcBef>
                <a:spcPts val="1800"/>
              </a:spcBef>
              <a:spcAft>
                <a:spcPts val="400"/>
              </a:spcAft>
              <a:buNone/>
            </a:pPr>
            <a:r>
              <a:rPr lang="en-GB" b="0" kern="1400" spc="50" dirty="0">
                <a:effectLst/>
                <a:latin typeface="EB Garamond" pitchFamily="2" charset="0"/>
                <a:ea typeface="EB Garamond" pitchFamily="2" charset="0"/>
                <a:cs typeface="Times New Roman (Headings CS)"/>
              </a:rPr>
              <a:t>But as for certain truth, no man has known it,</a:t>
            </a:r>
            <a:endParaRPr lang="en-GB" b="1" kern="1400" spc="50" dirty="0">
              <a:effectLst/>
              <a:latin typeface="EB Garamond" pitchFamily="2" charset="0"/>
              <a:ea typeface="EB Garamond" pitchFamily="2" charset="0"/>
              <a:cs typeface="Times New Roman (Headings CS)"/>
            </a:endParaRPr>
          </a:p>
          <a:p>
            <a:pPr>
              <a:spcBef>
                <a:spcPts val="1800"/>
              </a:spcBef>
              <a:spcAft>
                <a:spcPts val="400"/>
              </a:spcAft>
              <a:buNone/>
            </a:pPr>
            <a:r>
              <a:rPr lang="en-GB" b="0" kern="1400" spc="50" dirty="0">
                <a:effectLst/>
                <a:latin typeface="EB Garamond" pitchFamily="2" charset="0"/>
                <a:ea typeface="EB Garamond" pitchFamily="2" charset="0"/>
                <a:cs typeface="Times New Roman (Headings CS)"/>
              </a:rPr>
              <a:t>Nor will he know it; neither of the gods</a:t>
            </a:r>
            <a:endParaRPr lang="en-GB" b="1" kern="1400" spc="50" dirty="0">
              <a:effectLst/>
              <a:latin typeface="EB Garamond" pitchFamily="2" charset="0"/>
              <a:ea typeface="EB Garamond" pitchFamily="2" charset="0"/>
              <a:cs typeface="Times New Roman (Headings CS)"/>
            </a:endParaRPr>
          </a:p>
          <a:p>
            <a:pPr>
              <a:spcBef>
                <a:spcPts val="1800"/>
              </a:spcBef>
              <a:spcAft>
                <a:spcPts val="400"/>
              </a:spcAft>
              <a:buNone/>
            </a:pPr>
            <a:r>
              <a:rPr lang="en-GB" b="0" kern="1400" spc="50" dirty="0">
                <a:effectLst/>
                <a:latin typeface="EB Garamond" pitchFamily="2" charset="0"/>
                <a:ea typeface="EB Garamond" pitchFamily="2" charset="0"/>
                <a:cs typeface="Times New Roman (Headings CS)"/>
              </a:rPr>
              <a:t>Nor yet of all the things of which I speak.</a:t>
            </a:r>
            <a:endParaRPr lang="en-GB" b="1" kern="1400" spc="50" dirty="0">
              <a:effectLst/>
              <a:latin typeface="EB Garamond" pitchFamily="2" charset="0"/>
              <a:ea typeface="EB Garamond" pitchFamily="2" charset="0"/>
              <a:cs typeface="Times New Roman (Headings CS)"/>
            </a:endParaRPr>
          </a:p>
          <a:p>
            <a:pPr>
              <a:spcBef>
                <a:spcPts val="1800"/>
              </a:spcBef>
              <a:spcAft>
                <a:spcPts val="400"/>
              </a:spcAft>
              <a:buNone/>
            </a:pPr>
            <a:r>
              <a:rPr lang="en-GB" b="0" kern="1400" spc="50" dirty="0">
                <a:effectLst/>
                <a:latin typeface="EB Garamond" pitchFamily="2" charset="0"/>
                <a:ea typeface="EB Garamond" pitchFamily="2" charset="0"/>
                <a:cs typeface="Times New Roman (Headings CS)"/>
              </a:rPr>
              <a:t>And even if by chance he were to utter</a:t>
            </a:r>
            <a:endParaRPr lang="en-GB" b="1" kern="1400" spc="50" dirty="0">
              <a:effectLst/>
              <a:latin typeface="EB Garamond" pitchFamily="2" charset="0"/>
              <a:ea typeface="EB Garamond" pitchFamily="2" charset="0"/>
              <a:cs typeface="Times New Roman (Headings CS)"/>
            </a:endParaRPr>
          </a:p>
          <a:p>
            <a:pPr>
              <a:spcBef>
                <a:spcPts val="1800"/>
              </a:spcBef>
              <a:spcAft>
                <a:spcPts val="400"/>
              </a:spcAft>
              <a:buNone/>
            </a:pPr>
            <a:r>
              <a:rPr lang="en-GB" b="0" kern="1400" spc="50" dirty="0">
                <a:effectLst/>
                <a:latin typeface="EB Garamond" pitchFamily="2" charset="0"/>
                <a:ea typeface="EB Garamond" pitchFamily="2" charset="0"/>
                <a:cs typeface="Times New Roman (Headings CS)"/>
              </a:rPr>
              <a:t>The perfect truth, he would himself not know it;</a:t>
            </a:r>
            <a:endParaRPr lang="en-GB" b="1" kern="1400" spc="50" dirty="0">
              <a:effectLst/>
              <a:latin typeface="EB Garamond" pitchFamily="2" charset="0"/>
              <a:ea typeface="EB Garamond" pitchFamily="2" charset="0"/>
              <a:cs typeface="Times New Roman (Headings CS)"/>
            </a:endParaRPr>
          </a:p>
          <a:p>
            <a:pPr>
              <a:spcBef>
                <a:spcPts val="1800"/>
              </a:spcBef>
              <a:spcAft>
                <a:spcPts val="400"/>
              </a:spcAft>
            </a:pPr>
            <a:r>
              <a:rPr lang="en-GB" b="0" kern="1400" spc="50" dirty="0">
                <a:effectLst/>
                <a:latin typeface="EB Garamond" pitchFamily="2" charset="0"/>
                <a:ea typeface="EB Garamond" pitchFamily="2" charset="0"/>
                <a:cs typeface="Times New Roman (Headings CS)"/>
              </a:rPr>
              <a:t>For all is but a woven web of guesses.</a:t>
            </a:r>
            <a:endParaRPr lang="en-GB" sz="3600" b="1" kern="1400" spc="50" dirty="0">
              <a:effectLst/>
              <a:latin typeface="EB Garamond" pitchFamily="2" charset="0"/>
              <a:ea typeface="EB Garamond" pitchFamily="2" charset="0"/>
              <a:cs typeface="Times New Roman (Headings CS)"/>
            </a:endParaRPr>
          </a:p>
        </p:txBody>
      </p:sp>
      <p:sp>
        <p:nvSpPr>
          <p:cNvPr id="9" name="TextBox 8">
            <a:extLst>
              <a:ext uri="{FF2B5EF4-FFF2-40B4-BE49-F238E27FC236}">
                <a16:creationId xmlns:a16="http://schemas.microsoft.com/office/drawing/2014/main" id="{3DEEA63E-E972-0675-0E46-9C33DC7FEEE0}"/>
              </a:ext>
            </a:extLst>
          </p:cNvPr>
          <p:cNvSpPr txBox="1"/>
          <p:nvPr/>
        </p:nvSpPr>
        <p:spPr>
          <a:xfrm>
            <a:off x="4456737" y="5060692"/>
            <a:ext cx="1727200" cy="646331"/>
          </a:xfrm>
          <a:prstGeom prst="rect">
            <a:avLst/>
          </a:prstGeom>
          <a:noFill/>
        </p:spPr>
        <p:txBody>
          <a:bodyPr wrap="square">
            <a:spAutoFit/>
          </a:bodyPr>
          <a:lstStyle/>
          <a:p>
            <a:r>
              <a:rPr lang="en-ID" sz="3600" b="1" dirty="0">
                <a:solidFill>
                  <a:schemeClr val="accent1"/>
                </a:solidFill>
                <a:latin typeface="EB Garamond" pitchFamily="2" charset="0"/>
                <a:ea typeface="EB Garamond" pitchFamily="2" charset="0"/>
              </a:rPr>
              <a:t>”</a:t>
            </a:r>
            <a:endParaRPr lang="en-US" sz="3600" b="1" dirty="0">
              <a:solidFill>
                <a:schemeClr val="accent1"/>
              </a:solidFill>
              <a:latin typeface="EB Garamond" pitchFamily="2" charset="0"/>
              <a:ea typeface="EB Garamond" pitchFamily="2" charset="0"/>
            </a:endParaRPr>
          </a:p>
        </p:txBody>
      </p:sp>
      <p:sp>
        <p:nvSpPr>
          <p:cNvPr id="16" name="TextBox 15">
            <a:extLst>
              <a:ext uri="{FF2B5EF4-FFF2-40B4-BE49-F238E27FC236}">
                <a16:creationId xmlns:a16="http://schemas.microsoft.com/office/drawing/2014/main" id="{DB28C638-0B47-F8AE-0750-045E9B6C7F63}"/>
              </a:ext>
            </a:extLst>
          </p:cNvPr>
          <p:cNvSpPr txBox="1"/>
          <p:nvPr/>
        </p:nvSpPr>
        <p:spPr>
          <a:xfrm>
            <a:off x="682521" y="2317839"/>
            <a:ext cx="558800" cy="646331"/>
          </a:xfrm>
          <a:prstGeom prst="rect">
            <a:avLst/>
          </a:prstGeom>
          <a:noFill/>
        </p:spPr>
        <p:txBody>
          <a:bodyPr wrap="square">
            <a:spAutoFit/>
          </a:bodyPr>
          <a:lstStyle/>
          <a:p>
            <a:r>
              <a:rPr lang="en-ID" sz="3600" b="1" i="0" dirty="0">
                <a:solidFill>
                  <a:schemeClr val="accent1"/>
                </a:solidFill>
                <a:effectLst/>
                <a:latin typeface="EB Garamond" pitchFamily="2" charset="0"/>
                <a:ea typeface="EB Garamond" pitchFamily="2" charset="0"/>
              </a:rPr>
              <a:t>“</a:t>
            </a:r>
            <a:endParaRPr lang="en-US" sz="3600" dirty="0"/>
          </a:p>
        </p:txBody>
      </p:sp>
      <p:sp>
        <p:nvSpPr>
          <p:cNvPr id="17" name="Rectangle 16">
            <a:extLst>
              <a:ext uri="{FF2B5EF4-FFF2-40B4-BE49-F238E27FC236}">
                <a16:creationId xmlns:a16="http://schemas.microsoft.com/office/drawing/2014/main" id="{4EE0A288-6549-D075-4FB0-087994C6D55C}"/>
              </a:ext>
            </a:extLst>
          </p:cNvPr>
          <p:cNvSpPr/>
          <p:nvPr/>
        </p:nvSpPr>
        <p:spPr>
          <a:xfrm>
            <a:off x="6616801" y="1231900"/>
            <a:ext cx="4215623" cy="4620539"/>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A6B83CE1-1BFB-5CAB-7D6F-D0561D2FC340}"/>
              </a:ext>
            </a:extLst>
          </p:cNvPr>
          <p:cNvSpPr txBox="1"/>
          <p:nvPr/>
        </p:nvSpPr>
        <p:spPr>
          <a:xfrm>
            <a:off x="7226300" y="2057400"/>
            <a:ext cx="3048000" cy="3185744"/>
          </a:xfrm>
          <a:prstGeom prst="rect">
            <a:avLst/>
          </a:prstGeom>
          <a:noFill/>
        </p:spPr>
        <p:txBody>
          <a:bodyPr wrap="square" rtlCol="0">
            <a:spAutoFit/>
          </a:bodyPr>
          <a:lstStyle/>
          <a:p>
            <a:pPr>
              <a:lnSpc>
                <a:spcPct val="115000"/>
              </a:lnSpc>
              <a:spcBef>
                <a:spcPts val="1800"/>
              </a:spcBef>
              <a:spcAft>
                <a:spcPts val="400"/>
              </a:spcAft>
              <a:buNone/>
            </a:pP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κ</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α</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ί</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μὲν</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οὐ̑ν</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σ</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α</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ϕές</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οὔτις</a:t>
            </a:r>
            <a:r>
              <a:rPr lang="en-GB" sz="1600" kern="1400" spc="50" dirty="0">
                <a:solidFill>
                  <a:schemeClr val="accent2"/>
                </a:solidFill>
                <a:latin typeface="Open Sans" panose="020B0606030504020204" pitchFamily="34" charset="0"/>
                <a:ea typeface="Open Sans" panose="020B0606030504020204" pitchFamily="34" charset="0"/>
                <a:cs typeface="Open Sans" panose="020B0606030504020204" pitchFamily="34" charset="0"/>
              </a:rPr>
              <a:t> </a:t>
            </a:r>
            <a:r>
              <a:rPr lang="en-GB" sz="1600" kern="1400" spc="50" dirty="0" err="1">
                <a:solidFill>
                  <a:schemeClr val="accent2"/>
                </a:solidFill>
                <a:latin typeface="Open Sans" panose="020B0606030504020204" pitchFamily="34" charset="0"/>
                <a:ea typeface="Open Sans" panose="020B0606030504020204" pitchFamily="34" charset="0"/>
                <a:cs typeface="Open Sans" panose="020B0606030504020204" pitchFamily="34" charset="0"/>
              </a:rPr>
              <a:t>ἀνὴρτò</a:t>
            </a:r>
            <a:r>
              <a:rPr lang="en-GB" sz="1600" kern="1400" spc="50" dirty="0">
                <a:solidFill>
                  <a:schemeClr val="accent2"/>
                </a:solidFill>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ἴδεν</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οὐδέ</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τις</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ἔστ</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α</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ι</a:t>
            </a:r>
            <a:endParaRPr lang="en-GB" sz="1600" b="1"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endParaRPr>
          </a:p>
          <a:p>
            <a:pPr>
              <a:lnSpc>
                <a:spcPct val="115000"/>
              </a:lnSpc>
              <a:spcBef>
                <a:spcPts val="1800"/>
              </a:spcBef>
              <a:spcAft>
                <a:spcPts val="400"/>
              </a:spcAft>
              <a:buNone/>
            </a:pP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εἰδὼς</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ἀμϕὶ</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θε̑ων</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τε</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κ</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α</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ὶ</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ἅσσ</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α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λέγω</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π</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ερὶ</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πα</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ν́των</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a:t>
            </a:r>
            <a:endParaRPr lang="en-GB" sz="1600" b="1"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endParaRPr>
          </a:p>
          <a:p>
            <a:pPr>
              <a:lnSpc>
                <a:spcPct val="115000"/>
              </a:lnSpc>
              <a:spcBef>
                <a:spcPts val="1800"/>
              </a:spcBef>
              <a:spcAft>
                <a:spcPts val="400"/>
              </a:spcAft>
              <a:buNone/>
            </a:pP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εἰ</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γὰρ</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κ</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α</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ὶ</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τὰ</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μάλιστ</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α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τύχοι</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τετελεσμένον</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εἰ</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π</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ών</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a:t>
            </a:r>
            <a:endParaRPr lang="en-GB" sz="1600" b="1"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endParaRPr>
          </a:p>
          <a:p>
            <a:pPr>
              <a:lnSpc>
                <a:spcPct val="115000"/>
              </a:lnSpc>
              <a:spcBef>
                <a:spcPts val="1800"/>
              </a:spcBef>
              <a:spcAft>
                <a:spcPts val="400"/>
              </a:spcAft>
            </a:pP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α</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ὐτòς</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ὅμως</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οὐκ</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οἰ̑δε</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δóκος</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δ</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ἐ</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π</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ὶ</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π</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ȃσι</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 </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τέτυκτ</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α</a:t>
            </a:r>
            <a:r>
              <a:rPr lang="en-GB" sz="1600" b="0" kern="1400" spc="50" dirty="0" err="1">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ι</a:t>
            </a:r>
            <a:r>
              <a:rPr lang="en-GB" sz="1600" b="0"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rPr>
              <a:t>.</a:t>
            </a:r>
            <a:endParaRPr lang="en-GB" sz="1600" b="1"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endParaRPr>
          </a:p>
        </p:txBody>
      </p:sp>
      <p:sp>
        <p:nvSpPr>
          <p:cNvPr id="20" name="TextBox 19">
            <a:extLst>
              <a:ext uri="{FF2B5EF4-FFF2-40B4-BE49-F238E27FC236}">
                <a16:creationId xmlns:a16="http://schemas.microsoft.com/office/drawing/2014/main" id="{9F3E5B20-2470-6A87-EA4D-98C3B279DFFC}"/>
              </a:ext>
            </a:extLst>
          </p:cNvPr>
          <p:cNvSpPr txBox="1"/>
          <p:nvPr/>
        </p:nvSpPr>
        <p:spPr>
          <a:xfrm>
            <a:off x="471155" y="280066"/>
            <a:ext cx="4846279" cy="307777"/>
          </a:xfrm>
          <a:prstGeom prst="rect">
            <a:avLst/>
          </a:prstGeom>
          <a:noFill/>
        </p:spPr>
        <p:txBody>
          <a:bodyPr wrap="square" rtlCol="0">
            <a:spAutoFit/>
          </a:bodyPr>
          <a:lstStyle/>
          <a:p>
            <a:r>
              <a:rPr lang="en-US" sz="1400" dirty="0">
                <a:latin typeface="+mj-lt"/>
                <a:ea typeface="Source Sans Pro SemiBold" panose="020B0603030403020204" pitchFamily="34" charset="0"/>
                <a:cs typeface="Prompt" pitchFamily="2" charset="-34"/>
              </a:rPr>
              <a:t>Presocratic Approaches to </a:t>
            </a:r>
            <a:r>
              <a:rPr lang="en-US" sz="1400" b="1" dirty="0">
                <a:solidFill>
                  <a:schemeClr val="accent1"/>
                </a:solidFill>
                <a:latin typeface="+mj-lt"/>
                <a:ea typeface="Source Sans Pro SemiBold" panose="020B0603030403020204" pitchFamily="34" charset="0"/>
                <a:cs typeface="Prompt" pitchFamily="2" charset="-34"/>
              </a:rPr>
              <a:t>Knowledge &amp; Reality</a:t>
            </a:r>
            <a:endParaRPr lang="en-US" sz="1400" dirty="0">
              <a:latin typeface="+mj-lt"/>
              <a:ea typeface="Source Sans Pro SemiBold" panose="020B0603030403020204" pitchFamily="34" charset="0"/>
              <a:cs typeface="Prompt" pitchFamily="2" charset="-34"/>
            </a:endParaRPr>
          </a:p>
        </p:txBody>
      </p:sp>
    </p:spTree>
    <p:extLst>
      <p:ext uri="{BB962C8B-B14F-4D97-AF65-F5344CB8AC3E}">
        <p14:creationId xmlns:p14="http://schemas.microsoft.com/office/powerpoint/2010/main" val="3675896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4381D3-E35D-6729-ED7F-2A783972A924}"/>
              </a:ext>
            </a:extLst>
          </p:cNvPr>
          <p:cNvSpPr txBox="1"/>
          <p:nvPr/>
        </p:nvSpPr>
        <p:spPr>
          <a:xfrm>
            <a:off x="11363326" y="6248496"/>
            <a:ext cx="625474"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a:solidFill>
                  <a:schemeClr val="tx2">
                    <a:lumMod val="60000"/>
                    <a:lumOff val="40000"/>
                  </a:schemeClr>
                </a:solidFill>
                <a:ea typeface="Roboto" panose="02000000000000000000" pitchFamily="2" charset="0"/>
                <a:cs typeface="Open Sans" panose="020B0606030504020204" pitchFamily="34" charset="0"/>
              </a:rPr>
              <a:t>0</a:t>
            </a:r>
            <a:fld id="{83267828-566B-DE4C-9992-D1B5D5823256}" type="slidenum">
              <a:rPr lang="en-US" sz="1200" smtClean="0">
                <a:solidFill>
                  <a:schemeClr val="tx2">
                    <a:lumMod val="60000"/>
                    <a:lumOff val="40000"/>
                  </a:schemeClr>
                </a:solidFill>
                <a:ea typeface="Roboto" panose="02000000000000000000" pitchFamily="2" charset="0"/>
                <a:cs typeface="Open Sans" panose="020B0606030504020204" pitchFamily="34" charset="0"/>
              </a:rPr>
              <a:pPr algn="ctr"/>
              <a:t>6</a:t>
            </a:fld>
            <a:r>
              <a:rPr lang="en-US" sz="800" dirty="0">
                <a:solidFill>
                  <a:schemeClr val="tx2">
                    <a:lumMod val="60000"/>
                    <a:lumOff val="40000"/>
                  </a:schemeClr>
                </a:solidFill>
                <a:ea typeface="Roboto" panose="02000000000000000000" pitchFamily="2" charset="0"/>
                <a:cs typeface="Open Sans" panose="020B0606030504020204" pitchFamily="34" charset="0"/>
              </a:rPr>
              <a:t>/10</a:t>
            </a:r>
          </a:p>
        </p:txBody>
      </p:sp>
      <p:sp>
        <p:nvSpPr>
          <p:cNvPr id="9" name="TextBox 8">
            <a:extLst>
              <a:ext uri="{FF2B5EF4-FFF2-40B4-BE49-F238E27FC236}">
                <a16:creationId xmlns:a16="http://schemas.microsoft.com/office/drawing/2014/main" id="{BD299B41-96FD-1BF3-4D6F-50668583466E}"/>
              </a:ext>
            </a:extLst>
          </p:cNvPr>
          <p:cNvSpPr txBox="1"/>
          <p:nvPr/>
        </p:nvSpPr>
        <p:spPr>
          <a:xfrm>
            <a:off x="471155" y="280066"/>
            <a:ext cx="4846279" cy="307777"/>
          </a:xfrm>
          <a:prstGeom prst="rect">
            <a:avLst/>
          </a:prstGeom>
          <a:noFill/>
        </p:spPr>
        <p:txBody>
          <a:bodyPr wrap="square" rtlCol="0">
            <a:spAutoFit/>
          </a:bodyPr>
          <a:lstStyle/>
          <a:p>
            <a:r>
              <a:rPr lang="en-US" sz="1400" dirty="0">
                <a:latin typeface="+mj-lt"/>
                <a:ea typeface="Source Sans Pro SemiBold" panose="020B0603030403020204" pitchFamily="34" charset="0"/>
                <a:cs typeface="Prompt" pitchFamily="2" charset="-34"/>
              </a:rPr>
              <a:t>Presocratic Approaches to </a:t>
            </a:r>
            <a:r>
              <a:rPr lang="en-US" sz="1400" b="1" dirty="0">
                <a:solidFill>
                  <a:schemeClr val="accent1"/>
                </a:solidFill>
                <a:latin typeface="+mj-lt"/>
                <a:ea typeface="Source Sans Pro SemiBold" panose="020B0603030403020204" pitchFamily="34" charset="0"/>
                <a:cs typeface="Prompt" pitchFamily="2" charset="-34"/>
              </a:rPr>
              <a:t>Knowledge &amp; Reality</a:t>
            </a:r>
            <a:endParaRPr lang="en-US" sz="1400" dirty="0">
              <a:latin typeface="+mj-lt"/>
              <a:ea typeface="Source Sans Pro SemiBold" panose="020B0603030403020204" pitchFamily="34" charset="0"/>
              <a:cs typeface="Prompt" pitchFamily="2" charset="-34"/>
            </a:endParaRPr>
          </a:p>
        </p:txBody>
      </p:sp>
      <p:sp>
        <p:nvSpPr>
          <p:cNvPr id="10" name="TextBox 9">
            <a:extLst>
              <a:ext uri="{FF2B5EF4-FFF2-40B4-BE49-F238E27FC236}">
                <a16:creationId xmlns:a16="http://schemas.microsoft.com/office/drawing/2014/main" id="{AD7F3E73-1C51-E225-2B8E-18F552B661D7}"/>
              </a:ext>
            </a:extLst>
          </p:cNvPr>
          <p:cNvSpPr txBox="1"/>
          <p:nvPr/>
        </p:nvSpPr>
        <p:spPr>
          <a:xfrm>
            <a:off x="832141" y="2007872"/>
            <a:ext cx="4565147" cy="584775"/>
          </a:xfrm>
          <a:prstGeom prst="rect">
            <a:avLst/>
          </a:prstGeom>
          <a:noFill/>
        </p:spPr>
        <p:txBody>
          <a:bodyPr wrap="square" rtlCol="0">
            <a:spAutoFit/>
          </a:bodyPr>
          <a:lstStyle/>
          <a:p>
            <a:r>
              <a:rPr lang="en-US" sz="3200" dirty="0">
                <a:solidFill>
                  <a:schemeClr val="accent1"/>
                </a:solidFill>
                <a:effectLst/>
                <a:latin typeface="+mj-lt"/>
                <a:cs typeface="Prompt" pitchFamily="2" charset="-34"/>
              </a:rPr>
              <a:t>Context</a:t>
            </a:r>
            <a:r>
              <a:rPr lang="en-US" sz="3200" dirty="0">
                <a:effectLst/>
                <a:latin typeface="+mj-lt"/>
                <a:cs typeface="Prompt" pitchFamily="2" charset="-34"/>
              </a:rPr>
              <a:t> </a:t>
            </a:r>
            <a:endParaRPr lang="en-US" sz="3200" b="1" dirty="0">
              <a:solidFill>
                <a:schemeClr val="accent1"/>
              </a:solidFill>
              <a:latin typeface="+mj-lt"/>
              <a:ea typeface="Noto Serif" panose="02020600060500020200" pitchFamily="18" charset="0"/>
              <a:cs typeface="Prompt" pitchFamily="2" charset="-34"/>
            </a:endParaRPr>
          </a:p>
        </p:txBody>
      </p:sp>
      <p:sp>
        <p:nvSpPr>
          <p:cNvPr id="11" name="TextBox 10">
            <a:extLst>
              <a:ext uri="{FF2B5EF4-FFF2-40B4-BE49-F238E27FC236}">
                <a16:creationId xmlns:a16="http://schemas.microsoft.com/office/drawing/2014/main" id="{9B2AC01A-C44B-FDBE-93DB-A02209DAC2E3}"/>
              </a:ext>
            </a:extLst>
          </p:cNvPr>
          <p:cNvSpPr txBox="1"/>
          <p:nvPr/>
        </p:nvSpPr>
        <p:spPr>
          <a:xfrm>
            <a:off x="832141" y="2719537"/>
            <a:ext cx="4485293" cy="296638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solidFill>
                  <a:schemeClr val="tx1">
                    <a:lumMod val="65000"/>
                    <a:lumOff val="35000"/>
                  </a:schemeClr>
                </a:solidFill>
              </a:rPr>
              <a:t>Survives only as a fragment quoted by later authors</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Believed to come from a lost philosophical poem, possibly titled </a:t>
            </a:r>
            <a:r>
              <a:rPr lang="en-GB" sz="1400" i="1" dirty="0">
                <a:solidFill>
                  <a:schemeClr val="tx1">
                    <a:lumMod val="65000"/>
                    <a:lumOff val="35000"/>
                  </a:schemeClr>
                </a:solidFill>
              </a:rPr>
              <a:t>On Nature </a:t>
            </a:r>
            <a:r>
              <a:rPr lang="en-GB" sz="1400" dirty="0">
                <a:solidFill>
                  <a:schemeClr val="tx1">
                    <a:lumMod val="65000"/>
                    <a:lumOff val="35000"/>
                  </a:schemeClr>
                </a:solidFill>
              </a:rPr>
              <a:t>or </a:t>
            </a:r>
            <a:r>
              <a:rPr lang="en-GB" sz="1400" i="1" dirty="0">
                <a:solidFill>
                  <a:schemeClr val="tx1">
                    <a:lumMod val="65000"/>
                    <a:lumOff val="35000"/>
                  </a:schemeClr>
                </a:solidFill>
              </a:rPr>
              <a:t>On the Gods</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The original context and surrounding lines are no longer extant</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Addresses Xenophanes’ key themes of divine nature and human knowledge</a:t>
            </a:r>
          </a:p>
          <a:p>
            <a:pPr>
              <a:lnSpc>
                <a:spcPct val="150000"/>
              </a:lnSpc>
            </a:pPr>
            <a:endParaRPr lang="en-GB" sz="1400" i="1" dirty="0">
              <a:solidFill>
                <a:schemeClr val="tx1">
                  <a:lumMod val="65000"/>
                  <a:lumOff val="35000"/>
                </a:schemeClr>
              </a:solidFill>
            </a:endParaRPr>
          </a:p>
        </p:txBody>
      </p:sp>
      <p:sp>
        <p:nvSpPr>
          <p:cNvPr id="12" name="TextBox 11">
            <a:extLst>
              <a:ext uri="{FF2B5EF4-FFF2-40B4-BE49-F238E27FC236}">
                <a16:creationId xmlns:a16="http://schemas.microsoft.com/office/drawing/2014/main" id="{8735465D-EE79-5714-226E-EB1DB6A694FD}"/>
              </a:ext>
            </a:extLst>
          </p:cNvPr>
          <p:cNvSpPr txBox="1"/>
          <p:nvPr/>
        </p:nvSpPr>
        <p:spPr>
          <a:xfrm>
            <a:off x="5901497" y="2007872"/>
            <a:ext cx="4565147" cy="584775"/>
          </a:xfrm>
          <a:prstGeom prst="rect">
            <a:avLst/>
          </a:prstGeom>
          <a:noFill/>
        </p:spPr>
        <p:txBody>
          <a:bodyPr wrap="square" rtlCol="0">
            <a:spAutoFit/>
          </a:bodyPr>
          <a:lstStyle/>
          <a:p>
            <a:r>
              <a:rPr lang="en-US" sz="3200" dirty="0">
                <a:solidFill>
                  <a:schemeClr val="accent1"/>
                </a:solidFill>
                <a:effectLst/>
                <a:latin typeface="+mj-lt"/>
                <a:cs typeface="Prompt" pitchFamily="2" charset="-34"/>
              </a:rPr>
              <a:t>Language &amp; Structure</a:t>
            </a:r>
            <a:endParaRPr lang="en-US" sz="3200" b="1" dirty="0">
              <a:solidFill>
                <a:schemeClr val="accent1"/>
              </a:solidFill>
              <a:latin typeface="+mj-lt"/>
              <a:ea typeface="Noto Serif" panose="02020600060500020200" pitchFamily="18" charset="0"/>
              <a:cs typeface="Prompt" pitchFamily="2" charset="-34"/>
            </a:endParaRPr>
          </a:p>
        </p:txBody>
      </p:sp>
      <p:sp>
        <p:nvSpPr>
          <p:cNvPr id="14" name="TextBox 13">
            <a:extLst>
              <a:ext uri="{FF2B5EF4-FFF2-40B4-BE49-F238E27FC236}">
                <a16:creationId xmlns:a16="http://schemas.microsoft.com/office/drawing/2014/main" id="{0EC145F0-20CD-2293-6C91-AA985FC669C1}"/>
              </a:ext>
            </a:extLst>
          </p:cNvPr>
          <p:cNvSpPr txBox="1"/>
          <p:nvPr/>
        </p:nvSpPr>
        <p:spPr>
          <a:xfrm>
            <a:off x="5910432" y="2719537"/>
            <a:ext cx="5267326" cy="2402517"/>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solidFill>
                  <a:schemeClr val="tx1">
                    <a:lumMod val="65000"/>
                    <a:lumOff val="35000"/>
                  </a:schemeClr>
                </a:solidFill>
              </a:rPr>
              <a:t>Written in dactylic hexameter, traditional of epic poetry</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Poetic form often associated with divine &amp; heroic subjects</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Engaged audiences familiar with cosmic or theological themes in this style</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Assertive tone, using direct statements to challenge traditional beliefs</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Plural ‘gods’ has no deeper meaning </a:t>
            </a:r>
          </a:p>
        </p:txBody>
      </p:sp>
      <p:sp>
        <p:nvSpPr>
          <p:cNvPr id="18" name="Rectangle 17">
            <a:extLst>
              <a:ext uri="{FF2B5EF4-FFF2-40B4-BE49-F238E27FC236}">
                <a16:creationId xmlns:a16="http://schemas.microsoft.com/office/drawing/2014/main" id="{BFC93153-4953-3D95-48B7-5CBDFA73D758}"/>
              </a:ext>
            </a:extLst>
          </p:cNvPr>
          <p:cNvSpPr/>
          <p:nvPr/>
        </p:nvSpPr>
        <p:spPr>
          <a:xfrm>
            <a:off x="5571860" y="0"/>
            <a:ext cx="6747140" cy="1270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03227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BE0A630-762F-71BB-80CF-5977CED75E30}"/>
              </a:ext>
            </a:extLst>
          </p:cNvPr>
          <p:cNvSpPr/>
          <p:nvPr/>
        </p:nvSpPr>
        <p:spPr>
          <a:xfrm>
            <a:off x="0" y="1183963"/>
            <a:ext cx="8267700" cy="164813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Open Sans" panose="020B0606030504020204" pitchFamily="34" charset="0"/>
            </a:endParaRPr>
          </a:p>
        </p:txBody>
      </p:sp>
      <p:sp>
        <p:nvSpPr>
          <p:cNvPr id="13" name="TextBox 12">
            <a:extLst>
              <a:ext uri="{FF2B5EF4-FFF2-40B4-BE49-F238E27FC236}">
                <a16:creationId xmlns:a16="http://schemas.microsoft.com/office/drawing/2014/main" id="{DC12A650-1E5E-934B-8001-DA5CFD0671C1}"/>
              </a:ext>
            </a:extLst>
          </p:cNvPr>
          <p:cNvSpPr txBox="1"/>
          <p:nvPr/>
        </p:nvSpPr>
        <p:spPr>
          <a:xfrm>
            <a:off x="910758" y="1574252"/>
            <a:ext cx="4565147" cy="830997"/>
          </a:xfrm>
          <a:prstGeom prst="rect">
            <a:avLst/>
          </a:prstGeom>
          <a:noFill/>
        </p:spPr>
        <p:txBody>
          <a:bodyPr wrap="square" rtlCol="0">
            <a:spAutoFit/>
          </a:bodyPr>
          <a:lstStyle/>
          <a:p>
            <a:r>
              <a:rPr lang="en-US" sz="4800" dirty="0">
                <a:solidFill>
                  <a:schemeClr val="bg1"/>
                </a:solidFill>
                <a:effectLst/>
                <a:latin typeface="+mj-lt"/>
                <a:cs typeface="Prompt" pitchFamily="2" charset="-34"/>
              </a:rPr>
              <a:t>Interpretations</a:t>
            </a:r>
            <a:endParaRPr lang="en-US" sz="4800" b="1" dirty="0">
              <a:solidFill>
                <a:schemeClr val="bg1"/>
              </a:solidFill>
              <a:latin typeface="+mj-lt"/>
              <a:ea typeface="Noto Serif" panose="02020600060500020200" pitchFamily="18" charset="0"/>
              <a:cs typeface="Prompt" pitchFamily="2" charset="-34"/>
            </a:endParaRPr>
          </a:p>
        </p:txBody>
      </p:sp>
      <p:sp>
        <p:nvSpPr>
          <p:cNvPr id="4" name="TextBox 3">
            <a:extLst>
              <a:ext uri="{FF2B5EF4-FFF2-40B4-BE49-F238E27FC236}">
                <a16:creationId xmlns:a16="http://schemas.microsoft.com/office/drawing/2014/main" id="{FB1333C8-471D-DB69-412E-20171CFFF9E3}"/>
              </a:ext>
            </a:extLst>
          </p:cNvPr>
          <p:cNvSpPr txBox="1"/>
          <p:nvPr/>
        </p:nvSpPr>
        <p:spPr>
          <a:xfrm>
            <a:off x="471156" y="280066"/>
            <a:ext cx="5624844" cy="523220"/>
          </a:xfrm>
          <a:prstGeom prst="rect">
            <a:avLst/>
          </a:prstGeom>
          <a:noFill/>
        </p:spPr>
        <p:txBody>
          <a:bodyPr wrap="square" rtlCol="0">
            <a:spAutoFit/>
          </a:bodyPr>
          <a:lstStyle/>
          <a:p>
            <a:r>
              <a:rPr lang="en-US" sz="1400" dirty="0">
                <a:latin typeface="+mj-lt"/>
                <a:ea typeface="Source Sans Pro SemiBold" panose="020B0603030403020204" pitchFamily="34" charset="0"/>
                <a:cs typeface="Prompt" pitchFamily="2" charset="-34"/>
              </a:rPr>
              <a:t>Presocratic Approaches to </a:t>
            </a:r>
            <a:r>
              <a:rPr lang="en-US" sz="1400" b="1" dirty="0">
                <a:solidFill>
                  <a:schemeClr val="accent1"/>
                </a:solidFill>
                <a:latin typeface="+mj-lt"/>
                <a:ea typeface="Source Sans Pro SemiBold" panose="020B0603030403020204" pitchFamily="34" charset="0"/>
                <a:cs typeface="Prompt" pitchFamily="2" charset="-34"/>
              </a:rPr>
              <a:t>Knowledge &amp; Reality</a:t>
            </a:r>
            <a:endParaRPr lang="en-US" sz="1400" dirty="0">
              <a:latin typeface="+mj-lt"/>
              <a:ea typeface="Source Sans Pro SemiBold" panose="020B0603030403020204" pitchFamily="34" charset="0"/>
              <a:cs typeface="Prompt" pitchFamily="2" charset="-34"/>
            </a:endParaRPr>
          </a:p>
          <a:p>
            <a:endParaRPr lang="en-US" sz="1400" dirty="0">
              <a:latin typeface="+mj-lt"/>
              <a:ea typeface="Source Sans Pro SemiBold" panose="020B0603030403020204" pitchFamily="34" charset="0"/>
              <a:cs typeface="Prompt" pitchFamily="2" charset="-34"/>
            </a:endParaRPr>
          </a:p>
        </p:txBody>
      </p:sp>
      <p:sp>
        <p:nvSpPr>
          <p:cNvPr id="9" name="TextBox 8">
            <a:extLst>
              <a:ext uri="{FF2B5EF4-FFF2-40B4-BE49-F238E27FC236}">
                <a16:creationId xmlns:a16="http://schemas.microsoft.com/office/drawing/2014/main" id="{D73FC8FA-6D43-67B4-5348-91C2D3A01C24}"/>
              </a:ext>
            </a:extLst>
          </p:cNvPr>
          <p:cNvSpPr txBox="1"/>
          <p:nvPr/>
        </p:nvSpPr>
        <p:spPr>
          <a:xfrm>
            <a:off x="11363326" y="6248496"/>
            <a:ext cx="625474"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a:solidFill>
                  <a:schemeClr val="tx2">
                    <a:lumMod val="60000"/>
                    <a:lumOff val="40000"/>
                  </a:schemeClr>
                </a:solidFill>
                <a:ea typeface="Roboto" panose="02000000000000000000" pitchFamily="2" charset="0"/>
                <a:cs typeface="Open Sans" panose="020B0606030504020204" pitchFamily="34" charset="0"/>
              </a:rPr>
              <a:t>0</a:t>
            </a:r>
            <a:fld id="{83267828-566B-DE4C-9992-D1B5D5823256}" type="slidenum">
              <a:rPr lang="en-US" sz="1200" smtClean="0">
                <a:solidFill>
                  <a:schemeClr val="tx2">
                    <a:lumMod val="60000"/>
                    <a:lumOff val="40000"/>
                  </a:schemeClr>
                </a:solidFill>
                <a:ea typeface="Roboto" panose="02000000000000000000" pitchFamily="2" charset="0"/>
                <a:cs typeface="Open Sans" panose="020B0606030504020204" pitchFamily="34" charset="0"/>
              </a:rPr>
              <a:pPr algn="ctr"/>
              <a:t>7</a:t>
            </a:fld>
            <a:r>
              <a:rPr lang="en-US" sz="800" dirty="0">
                <a:solidFill>
                  <a:schemeClr val="tx2">
                    <a:lumMod val="60000"/>
                    <a:lumOff val="40000"/>
                  </a:schemeClr>
                </a:solidFill>
                <a:ea typeface="Roboto" panose="02000000000000000000" pitchFamily="2" charset="0"/>
                <a:cs typeface="Open Sans" panose="020B0606030504020204" pitchFamily="34" charset="0"/>
              </a:rPr>
              <a:t>/10</a:t>
            </a:r>
          </a:p>
        </p:txBody>
      </p:sp>
      <p:sp>
        <p:nvSpPr>
          <p:cNvPr id="8" name="Rectangle 7">
            <a:extLst>
              <a:ext uri="{FF2B5EF4-FFF2-40B4-BE49-F238E27FC236}">
                <a16:creationId xmlns:a16="http://schemas.microsoft.com/office/drawing/2014/main" id="{42E0DD6E-F457-F7DF-4EC3-D29FA9062A28}"/>
              </a:ext>
            </a:extLst>
          </p:cNvPr>
          <p:cNvSpPr/>
          <p:nvPr/>
        </p:nvSpPr>
        <p:spPr>
          <a:xfrm>
            <a:off x="5736960" y="2405249"/>
            <a:ext cx="8267700" cy="476323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Open Sans" panose="020B0606030504020204" pitchFamily="34" charset="0"/>
            </a:endParaRPr>
          </a:p>
        </p:txBody>
      </p:sp>
      <p:sp>
        <p:nvSpPr>
          <p:cNvPr id="10" name="TextBox 9">
            <a:extLst>
              <a:ext uri="{FF2B5EF4-FFF2-40B4-BE49-F238E27FC236}">
                <a16:creationId xmlns:a16="http://schemas.microsoft.com/office/drawing/2014/main" id="{C72E4FF3-C83A-140E-EAD1-DC7E57F90309}"/>
              </a:ext>
            </a:extLst>
          </p:cNvPr>
          <p:cNvSpPr txBox="1"/>
          <p:nvPr/>
        </p:nvSpPr>
        <p:spPr>
          <a:xfrm>
            <a:off x="1530853" y="3801643"/>
            <a:ext cx="4565147" cy="1077218"/>
          </a:xfrm>
          <a:prstGeom prst="rect">
            <a:avLst/>
          </a:prstGeom>
          <a:noFill/>
        </p:spPr>
        <p:txBody>
          <a:bodyPr wrap="square" rtlCol="0">
            <a:spAutoFit/>
          </a:bodyPr>
          <a:lstStyle/>
          <a:p>
            <a:r>
              <a:rPr lang="en-US" sz="3200" dirty="0">
                <a:solidFill>
                  <a:schemeClr val="accent1"/>
                </a:solidFill>
                <a:effectLst/>
                <a:latin typeface="+mj-lt"/>
                <a:cs typeface="Prompt" pitchFamily="2" charset="-34"/>
              </a:rPr>
              <a:t>Knowledge is </a:t>
            </a:r>
            <a:br>
              <a:rPr lang="en-US" sz="3200" dirty="0">
                <a:solidFill>
                  <a:schemeClr val="accent1"/>
                </a:solidFill>
                <a:effectLst/>
                <a:latin typeface="+mj-lt"/>
                <a:cs typeface="Prompt" pitchFamily="2" charset="-34"/>
              </a:rPr>
            </a:br>
            <a:r>
              <a:rPr lang="en-US" sz="3200" dirty="0">
                <a:solidFill>
                  <a:schemeClr val="accent1"/>
                </a:solidFill>
                <a:effectLst/>
                <a:latin typeface="+mj-lt"/>
                <a:cs typeface="Prompt" pitchFamily="2" charset="-34"/>
              </a:rPr>
              <a:t>limited &amp; fallible</a:t>
            </a:r>
            <a:endParaRPr lang="en-US" sz="3200" b="1" dirty="0">
              <a:solidFill>
                <a:schemeClr val="accent1"/>
              </a:solidFill>
              <a:latin typeface="+mj-lt"/>
              <a:ea typeface="Noto Serif" panose="02020600060500020200" pitchFamily="18" charset="0"/>
              <a:cs typeface="Prompt" pitchFamily="2" charset="-34"/>
            </a:endParaRPr>
          </a:p>
        </p:txBody>
      </p:sp>
      <p:sp>
        <p:nvSpPr>
          <p:cNvPr id="17" name="TextBox 16">
            <a:extLst>
              <a:ext uri="{FF2B5EF4-FFF2-40B4-BE49-F238E27FC236}">
                <a16:creationId xmlns:a16="http://schemas.microsoft.com/office/drawing/2014/main" id="{4874C57D-D3BF-152A-FE92-FE45116657F6}"/>
              </a:ext>
            </a:extLst>
          </p:cNvPr>
          <p:cNvSpPr txBox="1"/>
          <p:nvPr/>
        </p:nvSpPr>
        <p:spPr>
          <a:xfrm>
            <a:off x="918597" y="4134820"/>
            <a:ext cx="930275" cy="769441"/>
          </a:xfrm>
          <a:prstGeom prst="rect">
            <a:avLst/>
          </a:prstGeom>
          <a:noFill/>
        </p:spPr>
        <p:txBody>
          <a:bodyPr wrap="square">
            <a:spAutoFit/>
          </a:bodyPr>
          <a:lstStyle/>
          <a:p>
            <a:r>
              <a:rPr lang="en-US" sz="4400" dirty="0">
                <a:solidFill>
                  <a:schemeClr val="accent1"/>
                </a:solidFill>
                <a:effectLst/>
                <a:latin typeface="+mj-lt"/>
                <a:cs typeface="Prompt" pitchFamily="2" charset="-34"/>
              </a:rPr>
              <a:t>1: </a:t>
            </a:r>
            <a:endParaRPr lang="en-US" sz="4400" dirty="0"/>
          </a:p>
        </p:txBody>
      </p:sp>
      <p:sp>
        <p:nvSpPr>
          <p:cNvPr id="20" name="TextBox 19">
            <a:extLst>
              <a:ext uri="{FF2B5EF4-FFF2-40B4-BE49-F238E27FC236}">
                <a16:creationId xmlns:a16="http://schemas.microsoft.com/office/drawing/2014/main" id="{C83196BC-B118-E620-D9A5-B841165DF5B1}"/>
              </a:ext>
            </a:extLst>
          </p:cNvPr>
          <p:cNvSpPr txBox="1"/>
          <p:nvPr/>
        </p:nvSpPr>
        <p:spPr>
          <a:xfrm>
            <a:off x="6357055" y="3355354"/>
            <a:ext cx="4916348" cy="1996893"/>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t>The truth exists, but humans can never be certain they have grasped it</a:t>
            </a:r>
          </a:p>
          <a:p>
            <a:pPr marL="285750" indent="-285750">
              <a:lnSpc>
                <a:spcPct val="150000"/>
              </a:lnSpc>
              <a:buFont typeface="Arial" panose="020B0604020202020204" pitchFamily="34" charset="0"/>
              <a:buChar char="•"/>
            </a:pPr>
            <a:r>
              <a:rPr lang="en-GB" sz="1400" dirty="0"/>
              <a:t>Even if someone accidentally states the truth, they do not know for certain it is</a:t>
            </a:r>
            <a:endParaRPr lang="en-GB" sz="1400" i="1" dirty="0"/>
          </a:p>
          <a:p>
            <a:pPr marL="285750" indent="-285750">
              <a:lnSpc>
                <a:spcPct val="150000"/>
              </a:lnSpc>
              <a:buFont typeface="Arial" panose="020B0604020202020204" pitchFamily="34" charset="0"/>
              <a:buChar char="•"/>
            </a:pPr>
            <a:r>
              <a:rPr lang="en-GB" sz="1400" dirty="0"/>
              <a:t>Everyone has opinions, but that doesn’t mean they’re right or equal</a:t>
            </a:r>
          </a:p>
        </p:txBody>
      </p:sp>
      <p:sp>
        <p:nvSpPr>
          <p:cNvPr id="22" name="TextBox 21">
            <a:extLst>
              <a:ext uri="{FF2B5EF4-FFF2-40B4-BE49-F238E27FC236}">
                <a16:creationId xmlns:a16="http://schemas.microsoft.com/office/drawing/2014/main" id="{B8E09923-D6B0-73CA-47E9-A41FD3B9AAEE}"/>
              </a:ext>
            </a:extLst>
          </p:cNvPr>
          <p:cNvSpPr txBox="1"/>
          <p:nvPr/>
        </p:nvSpPr>
        <p:spPr>
          <a:xfrm>
            <a:off x="910759" y="5876147"/>
            <a:ext cx="10452568" cy="384721"/>
          </a:xfrm>
          <a:prstGeom prst="rect">
            <a:avLst/>
          </a:prstGeom>
          <a:noFill/>
        </p:spPr>
        <p:txBody>
          <a:bodyPr wrap="square">
            <a:spAutoFit/>
          </a:bodyPr>
          <a:lstStyle/>
          <a:p>
            <a:r>
              <a:rPr lang="en-GB" sz="1900" dirty="0">
                <a:effectLst/>
                <a:latin typeface="EB Garamond" pitchFamily="2" charset="0"/>
                <a:ea typeface="EB Garamond" pitchFamily="2" charset="0"/>
              </a:rPr>
              <a:t>Xenophanes introduces the idea that truth is out there, but human access is always uncertain. (Barnes, 1982)</a:t>
            </a:r>
          </a:p>
        </p:txBody>
      </p:sp>
    </p:spTree>
    <p:extLst>
      <p:ext uri="{BB962C8B-B14F-4D97-AF65-F5344CB8AC3E}">
        <p14:creationId xmlns:p14="http://schemas.microsoft.com/office/powerpoint/2010/main" val="3254819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F59667-033C-7112-FDCC-0BA423291D86}"/>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C0D05D48-4C73-0EA2-4E8E-67175B2D300A}"/>
              </a:ext>
            </a:extLst>
          </p:cNvPr>
          <p:cNvSpPr/>
          <p:nvPr/>
        </p:nvSpPr>
        <p:spPr>
          <a:xfrm>
            <a:off x="3924300" y="1183963"/>
            <a:ext cx="8267700" cy="164813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Open Sans" panose="020B0606030504020204" pitchFamily="34" charset="0"/>
            </a:endParaRPr>
          </a:p>
        </p:txBody>
      </p:sp>
      <p:sp>
        <p:nvSpPr>
          <p:cNvPr id="13" name="TextBox 12">
            <a:extLst>
              <a:ext uri="{FF2B5EF4-FFF2-40B4-BE49-F238E27FC236}">
                <a16:creationId xmlns:a16="http://schemas.microsoft.com/office/drawing/2014/main" id="{E020E7FC-0E80-A41C-5C50-1C3114FA7AA0}"/>
              </a:ext>
            </a:extLst>
          </p:cNvPr>
          <p:cNvSpPr txBox="1"/>
          <p:nvPr/>
        </p:nvSpPr>
        <p:spPr>
          <a:xfrm>
            <a:off x="7110915" y="1587404"/>
            <a:ext cx="4565147" cy="830997"/>
          </a:xfrm>
          <a:prstGeom prst="rect">
            <a:avLst/>
          </a:prstGeom>
          <a:noFill/>
        </p:spPr>
        <p:txBody>
          <a:bodyPr wrap="square" rtlCol="0">
            <a:spAutoFit/>
          </a:bodyPr>
          <a:lstStyle/>
          <a:p>
            <a:r>
              <a:rPr lang="en-US" sz="4800" dirty="0">
                <a:solidFill>
                  <a:schemeClr val="bg1"/>
                </a:solidFill>
                <a:effectLst/>
                <a:latin typeface="+mj-lt"/>
                <a:cs typeface="Prompt" pitchFamily="2" charset="-34"/>
              </a:rPr>
              <a:t>Interpretations</a:t>
            </a:r>
            <a:endParaRPr lang="en-US" sz="4800" b="1" dirty="0">
              <a:solidFill>
                <a:schemeClr val="bg1"/>
              </a:solidFill>
              <a:latin typeface="+mj-lt"/>
              <a:ea typeface="Noto Serif" panose="02020600060500020200" pitchFamily="18" charset="0"/>
              <a:cs typeface="Prompt" pitchFamily="2" charset="-34"/>
            </a:endParaRPr>
          </a:p>
        </p:txBody>
      </p:sp>
      <p:sp>
        <p:nvSpPr>
          <p:cNvPr id="4" name="TextBox 3">
            <a:extLst>
              <a:ext uri="{FF2B5EF4-FFF2-40B4-BE49-F238E27FC236}">
                <a16:creationId xmlns:a16="http://schemas.microsoft.com/office/drawing/2014/main" id="{8F1AD18C-76FC-9C28-17CF-97B6D0C00A8A}"/>
              </a:ext>
            </a:extLst>
          </p:cNvPr>
          <p:cNvSpPr txBox="1"/>
          <p:nvPr/>
        </p:nvSpPr>
        <p:spPr>
          <a:xfrm>
            <a:off x="471156" y="280066"/>
            <a:ext cx="5624844" cy="523220"/>
          </a:xfrm>
          <a:prstGeom prst="rect">
            <a:avLst/>
          </a:prstGeom>
          <a:noFill/>
        </p:spPr>
        <p:txBody>
          <a:bodyPr wrap="square" rtlCol="0">
            <a:spAutoFit/>
          </a:bodyPr>
          <a:lstStyle/>
          <a:p>
            <a:r>
              <a:rPr lang="en-US" sz="1400" dirty="0">
                <a:latin typeface="+mj-lt"/>
                <a:ea typeface="Source Sans Pro SemiBold" panose="020B0603030403020204" pitchFamily="34" charset="0"/>
                <a:cs typeface="Prompt" pitchFamily="2" charset="-34"/>
              </a:rPr>
              <a:t>Presocratic Approaches to </a:t>
            </a:r>
            <a:r>
              <a:rPr lang="en-US" sz="1400" b="1" dirty="0">
                <a:solidFill>
                  <a:schemeClr val="accent1"/>
                </a:solidFill>
                <a:latin typeface="+mj-lt"/>
                <a:ea typeface="Source Sans Pro SemiBold" panose="020B0603030403020204" pitchFamily="34" charset="0"/>
                <a:cs typeface="Prompt" pitchFamily="2" charset="-34"/>
              </a:rPr>
              <a:t>Knowledge &amp; Reality</a:t>
            </a:r>
            <a:endParaRPr lang="en-US" sz="1400" dirty="0">
              <a:latin typeface="+mj-lt"/>
              <a:ea typeface="Source Sans Pro SemiBold" panose="020B0603030403020204" pitchFamily="34" charset="0"/>
              <a:cs typeface="Prompt" pitchFamily="2" charset="-34"/>
            </a:endParaRPr>
          </a:p>
          <a:p>
            <a:endParaRPr lang="en-US" sz="1400" dirty="0">
              <a:latin typeface="+mj-lt"/>
              <a:ea typeface="Source Sans Pro SemiBold" panose="020B0603030403020204" pitchFamily="34" charset="0"/>
              <a:cs typeface="Prompt" pitchFamily="2" charset="-34"/>
            </a:endParaRPr>
          </a:p>
        </p:txBody>
      </p:sp>
      <p:sp>
        <p:nvSpPr>
          <p:cNvPr id="9" name="TextBox 8">
            <a:extLst>
              <a:ext uri="{FF2B5EF4-FFF2-40B4-BE49-F238E27FC236}">
                <a16:creationId xmlns:a16="http://schemas.microsoft.com/office/drawing/2014/main" id="{5A4CF354-D3C5-16E6-F5A3-506DD82D4828}"/>
              </a:ext>
            </a:extLst>
          </p:cNvPr>
          <p:cNvSpPr txBox="1"/>
          <p:nvPr/>
        </p:nvSpPr>
        <p:spPr>
          <a:xfrm>
            <a:off x="11363326" y="6248496"/>
            <a:ext cx="625474"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a:solidFill>
                  <a:schemeClr val="tx2">
                    <a:lumMod val="60000"/>
                    <a:lumOff val="40000"/>
                  </a:schemeClr>
                </a:solidFill>
                <a:ea typeface="Roboto" panose="02000000000000000000" pitchFamily="2" charset="0"/>
                <a:cs typeface="Open Sans" panose="020B0606030504020204" pitchFamily="34" charset="0"/>
              </a:rPr>
              <a:t>0</a:t>
            </a:r>
            <a:fld id="{83267828-566B-DE4C-9992-D1B5D5823256}" type="slidenum">
              <a:rPr lang="en-US" sz="1200" smtClean="0">
                <a:solidFill>
                  <a:schemeClr val="tx2">
                    <a:lumMod val="60000"/>
                    <a:lumOff val="40000"/>
                  </a:schemeClr>
                </a:solidFill>
                <a:ea typeface="Roboto" panose="02000000000000000000" pitchFamily="2" charset="0"/>
                <a:cs typeface="Open Sans" panose="020B0606030504020204" pitchFamily="34" charset="0"/>
              </a:rPr>
              <a:pPr algn="ctr"/>
              <a:t>8</a:t>
            </a:fld>
            <a:r>
              <a:rPr lang="en-US" sz="800" dirty="0">
                <a:solidFill>
                  <a:schemeClr val="tx2">
                    <a:lumMod val="60000"/>
                    <a:lumOff val="40000"/>
                  </a:schemeClr>
                </a:solidFill>
                <a:ea typeface="Roboto" panose="02000000000000000000" pitchFamily="2" charset="0"/>
                <a:cs typeface="Open Sans" panose="020B0606030504020204" pitchFamily="34" charset="0"/>
              </a:rPr>
              <a:t>/10</a:t>
            </a:r>
          </a:p>
        </p:txBody>
      </p:sp>
      <p:sp>
        <p:nvSpPr>
          <p:cNvPr id="8" name="Rectangle 7">
            <a:extLst>
              <a:ext uri="{FF2B5EF4-FFF2-40B4-BE49-F238E27FC236}">
                <a16:creationId xmlns:a16="http://schemas.microsoft.com/office/drawing/2014/main" id="{C7675D06-E11F-5070-20ED-4BB9CD2422EC}"/>
              </a:ext>
            </a:extLst>
          </p:cNvPr>
          <p:cNvSpPr/>
          <p:nvPr/>
        </p:nvSpPr>
        <p:spPr>
          <a:xfrm>
            <a:off x="-2171700" y="2248829"/>
            <a:ext cx="8267700" cy="476323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Open Sans" panose="020B0606030504020204" pitchFamily="34" charset="0"/>
            </a:endParaRPr>
          </a:p>
        </p:txBody>
      </p:sp>
      <p:sp>
        <p:nvSpPr>
          <p:cNvPr id="10" name="TextBox 9">
            <a:extLst>
              <a:ext uri="{FF2B5EF4-FFF2-40B4-BE49-F238E27FC236}">
                <a16:creationId xmlns:a16="http://schemas.microsoft.com/office/drawing/2014/main" id="{38CFC080-48E1-E647-0380-17257DB3B30A}"/>
              </a:ext>
            </a:extLst>
          </p:cNvPr>
          <p:cNvSpPr txBox="1"/>
          <p:nvPr/>
        </p:nvSpPr>
        <p:spPr>
          <a:xfrm>
            <a:off x="8203740" y="3700936"/>
            <a:ext cx="4565147" cy="1569660"/>
          </a:xfrm>
          <a:prstGeom prst="rect">
            <a:avLst/>
          </a:prstGeom>
          <a:noFill/>
        </p:spPr>
        <p:txBody>
          <a:bodyPr wrap="square" rtlCol="0">
            <a:spAutoFit/>
          </a:bodyPr>
          <a:lstStyle/>
          <a:p>
            <a:r>
              <a:rPr lang="en-GB" sz="3200" b="0" i="0" dirty="0">
                <a:solidFill>
                  <a:schemeClr val="accent1"/>
                </a:solidFill>
                <a:effectLst/>
                <a:latin typeface="EB Garamond" pitchFamily="2" charset="0"/>
                <a:ea typeface="EB Garamond" pitchFamily="2" charset="0"/>
                <a:cs typeface="Times New Roman" panose="02020603050405020304" pitchFamily="18" charset="0"/>
              </a:rPr>
              <a:t>Critique of </a:t>
            </a:r>
            <a:br>
              <a:rPr lang="en-GB" sz="3200" b="0" i="0" dirty="0">
                <a:solidFill>
                  <a:schemeClr val="accent1"/>
                </a:solidFill>
                <a:effectLst/>
                <a:latin typeface="EB Garamond" pitchFamily="2" charset="0"/>
                <a:ea typeface="EB Garamond" pitchFamily="2" charset="0"/>
                <a:cs typeface="Times New Roman" panose="02020603050405020304" pitchFamily="18" charset="0"/>
              </a:rPr>
            </a:br>
            <a:r>
              <a:rPr lang="en-GB" sz="3200" b="0" i="0" dirty="0">
                <a:solidFill>
                  <a:schemeClr val="accent1"/>
                </a:solidFill>
                <a:effectLst/>
                <a:latin typeface="EB Garamond" pitchFamily="2" charset="0"/>
                <a:ea typeface="EB Garamond" pitchFamily="2" charset="0"/>
                <a:cs typeface="Times New Roman" panose="02020603050405020304" pitchFamily="18" charset="0"/>
              </a:rPr>
              <a:t>Divine Knowledge</a:t>
            </a:r>
            <a:endParaRPr lang="en-GB" sz="3200" b="1" i="1" dirty="0">
              <a:solidFill>
                <a:schemeClr val="accent1"/>
              </a:solidFill>
              <a:effectLst/>
              <a:latin typeface="EB Garamond" pitchFamily="2" charset="0"/>
              <a:ea typeface="EB Garamond" pitchFamily="2" charset="0"/>
              <a:cs typeface="Times New Roman" panose="02020603050405020304" pitchFamily="18" charset="0"/>
            </a:endParaRPr>
          </a:p>
          <a:p>
            <a:endParaRPr lang="en-US" sz="3200" b="1" dirty="0">
              <a:solidFill>
                <a:schemeClr val="accent1"/>
              </a:solidFill>
              <a:latin typeface="+mj-lt"/>
              <a:ea typeface="Noto Serif" panose="02020600060500020200" pitchFamily="18" charset="0"/>
              <a:cs typeface="Prompt" pitchFamily="2" charset="-34"/>
            </a:endParaRPr>
          </a:p>
        </p:txBody>
      </p:sp>
      <p:sp>
        <p:nvSpPr>
          <p:cNvPr id="17" name="TextBox 16">
            <a:extLst>
              <a:ext uri="{FF2B5EF4-FFF2-40B4-BE49-F238E27FC236}">
                <a16:creationId xmlns:a16="http://schemas.microsoft.com/office/drawing/2014/main" id="{E2F27729-C2E7-234C-3460-CCCE726B818B}"/>
              </a:ext>
            </a:extLst>
          </p:cNvPr>
          <p:cNvSpPr txBox="1"/>
          <p:nvPr/>
        </p:nvSpPr>
        <p:spPr>
          <a:xfrm>
            <a:off x="7591484" y="4034113"/>
            <a:ext cx="930275" cy="769441"/>
          </a:xfrm>
          <a:prstGeom prst="rect">
            <a:avLst/>
          </a:prstGeom>
          <a:noFill/>
        </p:spPr>
        <p:txBody>
          <a:bodyPr wrap="square">
            <a:spAutoFit/>
          </a:bodyPr>
          <a:lstStyle/>
          <a:p>
            <a:r>
              <a:rPr lang="en-US" sz="4400" dirty="0">
                <a:solidFill>
                  <a:schemeClr val="accent1"/>
                </a:solidFill>
                <a:effectLst/>
                <a:latin typeface="+mj-lt"/>
                <a:cs typeface="Prompt" pitchFamily="2" charset="-34"/>
              </a:rPr>
              <a:t>2: </a:t>
            </a:r>
            <a:endParaRPr lang="en-US" sz="4400" dirty="0"/>
          </a:p>
        </p:txBody>
      </p:sp>
      <p:sp>
        <p:nvSpPr>
          <p:cNvPr id="20" name="TextBox 19">
            <a:extLst>
              <a:ext uri="{FF2B5EF4-FFF2-40B4-BE49-F238E27FC236}">
                <a16:creationId xmlns:a16="http://schemas.microsoft.com/office/drawing/2014/main" id="{D0A03D46-ACB0-5D2C-DC15-B5479CEECEFA}"/>
              </a:ext>
            </a:extLst>
          </p:cNvPr>
          <p:cNvSpPr txBox="1"/>
          <p:nvPr/>
        </p:nvSpPr>
        <p:spPr>
          <a:xfrm>
            <a:off x="471155" y="3348438"/>
            <a:ext cx="4916348" cy="1673728"/>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t>‘The gods’ ties to his theological critique</a:t>
            </a:r>
          </a:p>
          <a:p>
            <a:pPr marL="285750" indent="-285750">
              <a:lnSpc>
                <a:spcPct val="150000"/>
              </a:lnSpc>
              <a:buFont typeface="Arial" panose="020B0604020202020204" pitchFamily="34" charset="0"/>
              <a:buChar char="•"/>
            </a:pPr>
            <a:r>
              <a:rPr lang="en-GB" sz="1400" dirty="0"/>
              <a:t>Questioning religious certainty – all theological claims are opinion, not knowledge</a:t>
            </a:r>
          </a:p>
          <a:p>
            <a:pPr marL="285750" indent="-285750">
              <a:lnSpc>
                <a:spcPct val="150000"/>
              </a:lnSpc>
              <a:buFont typeface="Arial" panose="020B0604020202020204" pitchFamily="34" charset="0"/>
              <a:buChar char="•"/>
            </a:pPr>
            <a:r>
              <a:rPr lang="en-GB" sz="1400" dirty="0"/>
              <a:t>Consistent with his earlier critiques of divine revelation and oracular authority</a:t>
            </a:r>
          </a:p>
        </p:txBody>
      </p:sp>
      <p:sp>
        <p:nvSpPr>
          <p:cNvPr id="22" name="TextBox 21">
            <a:extLst>
              <a:ext uri="{FF2B5EF4-FFF2-40B4-BE49-F238E27FC236}">
                <a16:creationId xmlns:a16="http://schemas.microsoft.com/office/drawing/2014/main" id="{BF7E2612-0DB7-F986-78E6-4E9CFA8156FA}"/>
              </a:ext>
            </a:extLst>
          </p:cNvPr>
          <p:cNvSpPr txBox="1"/>
          <p:nvPr/>
        </p:nvSpPr>
        <p:spPr>
          <a:xfrm>
            <a:off x="471155" y="5538505"/>
            <a:ext cx="11204907" cy="658608"/>
          </a:xfrm>
          <a:prstGeom prst="rect">
            <a:avLst/>
          </a:prstGeom>
          <a:noFill/>
        </p:spPr>
        <p:txBody>
          <a:bodyPr wrap="square">
            <a:spAutoFit/>
          </a:bodyPr>
          <a:lstStyle/>
          <a:p>
            <a:pPr lvl="0">
              <a:buSzPts val="1000"/>
              <a:tabLst>
                <a:tab pos="457200" algn="l"/>
              </a:tabLst>
            </a:pPr>
            <a:r>
              <a:rPr lang="en-GB" sz="1800" dirty="0">
                <a:solidFill>
                  <a:srgbClr val="1A1A1A"/>
                </a:solidFill>
                <a:effectLst/>
                <a:latin typeface="EB Garamond" pitchFamily="2" charset="0"/>
                <a:ea typeface="EB Garamond" pitchFamily="2" charset="0"/>
              </a:rPr>
              <a:t>“</a:t>
            </a:r>
            <a:r>
              <a:rPr lang="en-GB" sz="1800" dirty="0">
                <a:effectLst/>
                <a:latin typeface="EB Garamond" pitchFamily="2" charset="0"/>
                <a:ea typeface="EB Garamond" pitchFamily="2" charset="0"/>
              </a:rPr>
              <a:t>For Xenophanes too, as with Hesiod, understanding epistemology means understanding the nature of, and the relations between, mortal and divine. At the heart of this enterprise lies the question of disclosure.” (Tor, 2017)</a:t>
            </a:r>
          </a:p>
        </p:txBody>
      </p:sp>
    </p:spTree>
    <p:extLst>
      <p:ext uri="{BB962C8B-B14F-4D97-AF65-F5344CB8AC3E}">
        <p14:creationId xmlns:p14="http://schemas.microsoft.com/office/powerpoint/2010/main" val="2932744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FD94E-E9D7-FD57-7776-F2D756BEAA40}"/>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DB3DAD0F-D8C1-3D4B-F1C1-D4ACE0718DE0}"/>
              </a:ext>
            </a:extLst>
          </p:cNvPr>
          <p:cNvSpPr/>
          <p:nvPr/>
        </p:nvSpPr>
        <p:spPr>
          <a:xfrm>
            <a:off x="0" y="1183963"/>
            <a:ext cx="8267700" cy="164813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Open Sans" panose="020B0606030504020204" pitchFamily="34" charset="0"/>
            </a:endParaRPr>
          </a:p>
        </p:txBody>
      </p:sp>
      <p:sp>
        <p:nvSpPr>
          <p:cNvPr id="13" name="TextBox 12">
            <a:extLst>
              <a:ext uri="{FF2B5EF4-FFF2-40B4-BE49-F238E27FC236}">
                <a16:creationId xmlns:a16="http://schemas.microsoft.com/office/drawing/2014/main" id="{4F8D48E8-1085-A451-BD5C-621DD34EF2A3}"/>
              </a:ext>
            </a:extLst>
          </p:cNvPr>
          <p:cNvSpPr txBox="1"/>
          <p:nvPr/>
        </p:nvSpPr>
        <p:spPr>
          <a:xfrm>
            <a:off x="910758" y="1574252"/>
            <a:ext cx="4565147" cy="830997"/>
          </a:xfrm>
          <a:prstGeom prst="rect">
            <a:avLst/>
          </a:prstGeom>
          <a:noFill/>
        </p:spPr>
        <p:txBody>
          <a:bodyPr wrap="square" rtlCol="0">
            <a:spAutoFit/>
          </a:bodyPr>
          <a:lstStyle/>
          <a:p>
            <a:r>
              <a:rPr lang="en-US" sz="4800" dirty="0">
                <a:solidFill>
                  <a:schemeClr val="bg1"/>
                </a:solidFill>
                <a:effectLst/>
                <a:latin typeface="+mj-lt"/>
                <a:cs typeface="Prompt" pitchFamily="2" charset="-34"/>
              </a:rPr>
              <a:t>Interpretations</a:t>
            </a:r>
            <a:endParaRPr lang="en-US" sz="4800" b="1" dirty="0">
              <a:solidFill>
                <a:schemeClr val="bg1"/>
              </a:solidFill>
              <a:latin typeface="+mj-lt"/>
              <a:ea typeface="Noto Serif" panose="02020600060500020200" pitchFamily="18" charset="0"/>
              <a:cs typeface="Prompt" pitchFamily="2" charset="-34"/>
            </a:endParaRPr>
          </a:p>
        </p:txBody>
      </p:sp>
      <p:sp>
        <p:nvSpPr>
          <p:cNvPr id="4" name="TextBox 3">
            <a:extLst>
              <a:ext uri="{FF2B5EF4-FFF2-40B4-BE49-F238E27FC236}">
                <a16:creationId xmlns:a16="http://schemas.microsoft.com/office/drawing/2014/main" id="{127B646F-AE5C-50A5-3643-A5F4EBF18DB4}"/>
              </a:ext>
            </a:extLst>
          </p:cNvPr>
          <p:cNvSpPr txBox="1"/>
          <p:nvPr/>
        </p:nvSpPr>
        <p:spPr>
          <a:xfrm>
            <a:off x="471156" y="280066"/>
            <a:ext cx="5624844" cy="523220"/>
          </a:xfrm>
          <a:prstGeom prst="rect">
            <a:avLst/>
          </a:prstGeom>
          <a:noFill/>
        </p:spPr>
        <p:txBody>
          <a:bodyPr wrap="square" rtlCol="0">
            <a:spAutoFit/>
          </a:bodyPr>
          <a:lstStyle/>
          <a:p>
            <a:r>
              <a:rPr lang="en-US" sz="1400" dirty="0">
                <a:latin typeface="+mj-lt"/>
                <a:ea typeface="Source Sans Pro SemiBold" panose="020B0603030403020204" pitchFamily="34" charset="0"/>
                <a:cs typeface="Prompt" pitchFamily="2" charset="-34"/>
              </a:rPr>
              <a:t>Presocratic Approaches to </a:t>
            </a:r>
            <a:r>
              <a:rPr lang="en-US" sz="1400" b="1" dirty="0">
                <a:solidFill>
                  <a:schemeClr val="accent1"/>
                </a:solidFill>
                <a:latin typeface="+mj-lt"/>
                <a:ea typeface="Source Sans Pro SemiBold" panose="020B0603030403020204" pitchFamily="34" charset="0"/>
                <a:cs typeface="Prompt" pitchFamily="2" charset="-34"/>
              </a:rPr>
              <a:t>Knowledge &amp; Reality</a:t>
            </a:r>
            <a:endParaRPr lang="en-US" sz="1400" dirty="0">
              <a:latin typeface="+mj-lt"/>
              <a:ea typeface="Source Sans Pro SemiBold" panose="020B0603030403020204" pitchFamily="34" charset="0"/>
              <a:cs typeface="Prompt" pitchFamily="2" charset="-34"/>
            </a:endParaRPr>
          </a:p>
          <a:p>
            <a:endParaRPr lang="en-US" sz="1400" dirty="0">
              <a:latin typeface="+mj-lt"/>
              <a:ea typeface="Source Sans Pro SemiBold" panose="020B0603030403020204" pitchFamily="34" charset="0"/>
              <a:cs typeface="Prompt" pitchFamily="2" charset="-34"/>
            </a:endParaRPr>
          </a:p>
        </p:txBody>
      </p:sp>
      <p:sp>
        <p:nvSpPr>
          <p:cNvPr id="9" name="TextBox 8">
            <a:extLst>
              <a:ext uri="{FF2B5EF4-FFF2-40B4-BE49-F238E27FC236}">
                <a16:creationId xmlns:a16="http://schemas.microsoft.com/office/drawing/2014/main" id="{71332450-AFE2-84CC-344D-389501EAAF44}"/>
              </a:ext>
            </a:extLst>
          </p:cNvPr>
          <p:cNvSpPr txBox="1"/>
          <p:nvPr/>
        </p:nvSpPr>
        <p:spPr>
          <a:xfrm>
            <a:off x="11363326" y="6248496"/>
            <a:ext cx="625474"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a:solidFill>
                  <a:schemeClr val="tx2">
                    <a:lumMod val="60000"/>
                    <a:lumOff val="40000"/>
                  </a:schemeClr>
                </a:solidFill>
                <a:ea typeface="Roboto" panose="02000000000000000000" pitchFamily="2" charset="0"/>
                <a:cs typeface="Open Sans" panose="020B0606030504020204" pitchFamily="34" charset="0"/>
              </a:rPr>
              <a:t>0</a:t>
            </a:r>
            <a:fld id="{83267828-566B-DE4C-9992-D1B5D5823256}" type="slidenum">
              <a:rPr lang="en-US" sz="1200" smtClean="0">
                <a:solidFill>
                  <a:schemeClr val="tx2">
                    <a:lumMod val="60000"/>
                    <a:lumOff val="40000"/>
                  </a:schemeClr>
                </a:solidFill>
                <a:ea typeface="Roboto" panose="02000000000000000000" pitchFamily="2" charset="0"/>
                <a:cs typeface="Open Sans" panose="020B0606030504020204" pitchFamily="34" charset="0"/>
              </a:rPr>
              <a:pPr algn="ctr"/>
              <a:t>9</a:t>
            </a:fld>
            <a:r>
              <a:rPr lang="en-US" sz="800" dirty="0">
                <a:solidFill>
                  <a:schemeClr val="tx2">
                    <a:lumMod val="60000"/>
                    <a:lumOff val="40000"/>
                  </a:schemeClr>
                </a:solidFill>
                <a:ea typeface="Roboto" panose="02000000000000000000" pitchFamily="2" charset="0"/>
                <a:cs typeface="Open Sans" panose="020B0606030504020204" pitchFamily="34" charset="0"/>
              </a:rPr>
              <a:t>/10</a:t>
            </a:r>
          </a:p>
        </p:txBody>
      </p:sp>
      <p:sp>
        <p:nvSpPr>
          <p:cNvPr id="8" name="Rectangle 7">
            <a:extLst>
              <a:ext uri="{FF2B5EF4-FFF2-40B4-BE49-F238E27FC236}">
                <a16:creationId xmlns:a16="http://schemas.microsoft.com/office/drawing/2014/main" id="{1D660997-23CB-0C14-6B59-21537A0BEBDD}"/>
              </a:ext>
            </a:extLst>
          </p:cNvPr>
          <p:cNvSpPr/>
          <p:nvPr/>
        </p:nvSpPr>
        <p:spPr>
          <a:xfrm>
            <a:off x="5475905" y="2348922"/>
            <a:ext cx="8267700" cy="476323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Open Sans" panose="020B0606030504020204" pitchFamily="34" charset="0"/>
            </a:endParaRPr>
          </a:p>
        </p:txBody>
      </p:sp>
      <p:sp>
        <p:nvSpPr>
          <p:cNvPr id="10" name="TextBox 9">
            <a:extLst>
              <a:ext uri="{FF2B5EF4-FFF2-40B4-BE49-F238E27FC236}">
                <a16:creationId xmlns:a16="http://schemas.microsoft.com/office/drawing/2014/main" id="{0D9DB641-A50B-0999-0E6F-E5009DEDC920}"/>
              </a:ext>
            </a:extLst>
          </p:cNvPr>
          <p:cNvSpPr txBox="1"/>
          <p:nvPr/>
        </p:nvSpPr>
        <p:spPr>
          <a:xfrm>
            <a:off x="1530853" y="4191932"/>
            <a:ext cx="4565147" cy="1077218"/>
          </a:xfrm>
          <a:prstGeom prst="rect">
            <a:avLst/>
          </a:prstGeom>
          <a:noFill/>
        </p:spPr>
        <p:txBody>
          <a:bodyPr wrap="square" rtlCol="0">
            <a:spAutoFit/>
          </a:bodyPr>
          <a:lstStyle/>
          <a:p>
            <a:r>
              <a:rPr lang="en-US" sz="3200" dirty="0">
                <a:solidFill>
                  <a:schemeClr val="accent1"/>
                </a:solidFill>
                <a:effectLst/>
                <a:latin typeface="+mj-lt"/>
                <a:cs typeface="Prompt" pitchFamily="2" charset="-34"/>
              </a:rPr>
              <a:t>Philosophical </a:t>
            </a:r>
            <a:br>
              <a:rPr lang="en-US" sz="3200" dirty="0">
                <a:solidFill>
                  <a:schemeClr val="accent1"/>
                </a:solidFill>
                <a:effectLst/>
                <a:latin typeface="+mj-lt"/>
                <a:cs typeface="Prompt" pitchFamily="2" charset="-34"/>
              </a:rPr>
            </a:br>
            <a:r>
              <a:rPr lang="en-US" sz="3200" dirty="0">
                <a:solidFill>
                  <a:schemeClr val="accent1"/>
                </a:solidFill>
                <a:effectLst/>
                <a:latin typeface="+mj-lt"/>
                <a:cs typeface="Prompt" pitchFamily="2" charset="-34"/>
              </a:rPr>
              <a:t>Humility</a:t>
            </a:r>
            <a:endParaRPr lang="en-US" sz="3200" b="1" dirty="0">
              <a:solidFill>
                <a:schemeClr val="accent1"/>
              </a:solidFill>
              <a:latin typeface="+mj-lt"/>
              <a:ea typeface="Noto Serif" panose="02020600060500020200" pitchFamily="18" charset="0"/>
              <a:cs typeface="Prompt" pitchFamily="2" charset="-34"/>
            </a:endParaRPr>
          </a:p>
        </p:txBody>
      </p:sp>
      <p:sp>
        <p:nvSpPr>
          <p:cNvPr id="17" name="TextBox 16">
            <a:extLst>
              <a:ext uri="{FF2B5EF4-FFF2-40B4-BE49-F238E27FC236}">
                <a16:creationId xmlns:a16="http://schemas.microsoft.com/office/drawing/2014/main" id="{0293E593-26B1-CA17-E8E3-7701C67E88B3}"/>
              </a:ext>
            </a:extLst>
          </p:cNvPr>
          <p:cNvSpPr txBox="1"/>
          <p:nvPr/>
        </p:nvSpPr>
        <p:spPr>
          <a:xfrm>
            <a:off x="918597" y="4525109"/>
            <a:ext cx="930275" cy="769441"/>
          </a:xfrm>
          <a:prstGeom prst="rect">
            <a:avLst/>
          </a:prstGeom>
          <a:noFill/>
        </p:spPr>
        <p:txBody>
          <a:bodyPr wrap="square">
            <a:spAutoFit/>
          </a:bodyPr>
          <a:lstStyle/>
          <a:p>
            <a:r>
              <a:rPr lang="en-US" sz="4400" dirty="0">
                <a:solidFill>
                  <a:schemeClr val="accent1"/>
                </a:solidFill>
                <a:latin typeface="+mj-lt"/>
                <a:cs typeface="Prompt" pitchFamily="2" charset="-34"/>
              </a:rPr>
              <a:t>3</a:t>
            </a:r>
            <a:r>
              <a:rPr lang="en-US" sz="4400" dirty="0">
                <a:solidFill>
                  <a:schemeClr val="accent1"/>
                </a:solidFill>
                <a:effectLst/>
                <a:latin typeface="+mj-lt"/>
                <a:cs typeface="Prompt" pitchFamily="2" charset="-34"/>
              </a:rPr>
              <a:t>: </a:t>
            </a:r>
            <a:endParaRPr lang="en-US" sz="4400" dirty="0"/>
          </a:p>
        </p:txBody>
      </p:sp>
      <p:sp>
        <p:nvSpPr>
          <p:cNvPr id="20" name="TextBox 19">
            <a:extLst>
              <a:ext uri="{FF2B5EF4-FFF2-40B4-BE49-F238E27FC236}">
                <a16:creationId xmlns:a16="http://schemas.microsoft.com/office/drawing/2014/main" id="{FFF71A67-F093-D1CF-122E-2FFAC527942E}"/>
              </a:ext>
            </a:extLst>
          </p:cNvPr>
          <p:cNvSpPr txBox="1"/>
          <p:nvPr/>
        </p:nvSpPr>
        <p:spPr>
          <a:xfrm>
            <a:off x="6357055" y="3634270"/>
            <a:ext cx="4916348" cy="2320059"/>
          </a:xfrm>
          <a:prstGeom prst="rect">
            <a:avLst/>
          </a:prstGeom>
          <a:noFill/>
        </p:spPr>
        <p:txBody>
          <a:bodyPr wrap="square">
            <a:spAutoFit/>
          </a:bodyPr>
          <a:lstStyle/>
          <a:p>
            <a:pPr marL="285750" lvl="0" indent="-285750">
              <a:lnSpc>
                <a:spcPct val="150000"/>
              </a:lnSpc>
              <a:buFont typeface="Arial" panose="020B0604020202020204" pitchFamily="34" charset="0"/>
              <a:buChar char="•"/>
            </a:pPr>
            <a:r>
              <a:rPr lang="en-GB" sz="1400" dirty="0"/>
              <a:t>doesn't claim nothing can be known, only that we must be aware of our limits.</a:t>
            </a:r>
          </a:p>
          <a:p>
            <a:pPr marL="285750" indent="-285750">
              <a:lnSpc>
                <a:spcPct val="150000"/>
              </a:lnSpc>
              <a:buFont typeface="Arial" panose="020B0604020202020204" pitchFamily="34" charset="0"/>
              <a:buChar char="•"/>
            </a:pPr>
            <a:r>
              <a:rPr lang="en-GB" sz="1400" dirty="0"/>
              <a:t>Encouraging open enquiry whilst cautioning about claiming certainty</a:t>
            </a:r>
          </a:p>
          <a:p>
            <a:pPr marL="285750" indent="-285750">
              <a:lnSpc>
                <a:spcPct val="150000"/>
              </a:lnSpc>
              <a:buFont typeface="Arial" panose="020B0604020202020204" pitchFamily="34" charset="0"/>
              <a:buChar char="•"/>
            </a:pPr>
            <a:r>
              <a:rPr lang="en-GB" sz="1400" dirty="0"/>
              <a:t>Patricia Curd (2013) argues Xenophanes is advocating for a reflective, cautious form of knowing</a:t>
            </a:r>
          </a:p>
          <a:p>
            <a:pPr marL="285750" indent="-285750">
              <a:lnSpc>
                <a:spcPct val="150000"/>
              </a:lnSpc>
              <a:buFont typeface="Arial" panose="020B0604020202020204" pitchFamily="34" charset="0"/>
              <a:buChar char="•"/>
            </a:pPr>
            <a:endParaRPr lang="en-GB" sz="1400" dirty="0"/>
          </a:p>
        </p:txBody>
      </p:sp>
    </p:spTree>
    <p:extLst>
      <p:ext uri="{BB962C8B-B14F-4D97-AF65-F5344CB8AC3E}">
        <p14:creationId xmlns:p14="http://schemas.microsoft.com/office/powerpoint/2010/main" val="3723061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F4A49DD-FD77-A0B0-9367-F4C3B991B82A}"/>
              </a:ext>
            </a:extLst>
          </p:cNvPr>
          <p:cNvSpPr/>
          <p:nvPr/>
        </p:nvSpPr>
        <p:spPr>
          <a:xfrm>
            <a:off x="5152760" y="541676"/>
            <a:ext cx="498739" cy="5782924"/>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B5C411E-A5A5-69A6-BBF3-8D1CE07101B9}"/>
              </a:ext>
            </a:extLst>
          </p:cNvPr>
          <p:cNvSpPr txBox="1"/>
          <p:nvPr/>
        </p:nvSpPr>
        <p:spPr>
          <a:xfrm>
            <a:off x="471156" y="280066"/>
            <a:ext cx="5624844" cy="523220"/>
          </a:xfrm>
          <a:prstGeom prst="rect">
            <a:avLst/>
          </a:prstGeom>
          <a:noFill/>
        </p:spPr>
        <p:txBody>
          <a:bodyPr wrap="square" rtlCol="0">
            <a:spAutoFit/>
          </a:bodyPr>
          <a:lstStyle/>
          <a:p>
            <a:r>
              <a:rPr lang="en-US" sz="1400" dirty="0">
                <a:latin typeface="+mj-lt"/>
                <a:ea typeface="Source Sans Pro SemiBold" panose="020B0603030403020204" pitchFamily="34" charset="0"/>
                <a:cs typeface="Prompt" pitchFamily="2" charset="-34"/>
              </a:rPr>
              <a:t>Presocratic Approaches to </a:t>
            </a:r>
            <a:r>
              <a:rPr lang="en-US" sz="1400" b="1" dirty="0">
                <a:solidFill>
                  <a:schemeClr val="accent1"/>
                </a:solidFill>
                <a:latin typeface="+mj-lt"/>
                <a:ea typeface="Source Sans Pro SemiBold" panose="020B0603030403020204" pitchFamily="34" charset="0"/>
                <a:cs typeface="Prompt" pitchFamily="2" charset="-34"/>
              </a:rPr>
              <a:t>Knowledge &amp; Reality</a:t>
            </a:r>
            <a:endParaRPr lang="en-US" sz="1400" dirty="0">
              <a:latin typeface="+mj-lt"/>
              <a:ea typeface="Source Sans Pro SemiBold" panose="020B0603030403020204" pitchFamily="34" charset="0"/>
              <a:cs typeface="Prompt" pitchFamily="2" charset="-34"/>
            </a:endParaRPr>
          </a:p>
          <a:p>
            <a:endParaRPr lang="en-US" sz="1400" dirty="0">
              <a:latin typeface="+mj-lt"/>
              <a:ea typeface="Source Sans Pro SemiBold" panose="020B0603030403020204" pitchFamily="34" charset="0"/>
              <a:cs typeface="Prompt" pitchFamily="2" charset="-34"/>
            </a:endParaRPr>
          </a:p>
        </p:txBody>
      </p:sp>
      <p:sp>
        <p:nvSpPr>
          <p:cNvPr id="5" name="Rectangle 4">
            <a:extLst>
              <a:ext uri="{FF2B5EF4-FFF2-40B4-BE49-F238E27FC236}">
                <a16:creationId xmlns:a16="http://schemas.microsoft.com/office/drawing/2014/main" id="{5D5637B9-1554-4F26-4BC6-6054FEB74530}"/>
              </a:ext>
            </a:extLst>
          </p:cNvPr>
          <p:cNvSpPr/>
          <p:nvPr/>
        </p:nvSpPr>
        <p:spPr>
          <a:xfrm>
            <a:off x="5305160" y="694076"/>
            <a:ext cx="600339" cy="5883858"/>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937DA58-246F-CE3B-81C1-031CE4B22679}"/>
              </a:ext>
            </a:extLst>
          </p:cNvPr>
          <p:cNvSpPr txBox="1"/>
          <p:nvPr/>
        </p:nvSpPr>
        <p:spPr>
          <a:xfrm>
            <a:off x="1340350" y="2021843"/>
            <a:ext cx="2761959" cy="584775"/>
          </a:xfrm>
          <a:prstGeom prst="rect">
            <a:avLst/>
          </a:prstGeom>
          <a:noFill/>
        </p:spPr>
        <p:txBody>
          <a:bodyPr wrap="square" rtlCol="0">
            <a:spAutoFit/>
          </a:bodyPr>
          <a:lstStyle/>
          <a:p>
            <a:r>
              <a:rPr lang="en-US" sz="3200" dirty="0">
                <a:solidFill>
                  <a:schemeClr val="accent1"/>
                </a:solidFill>
                <a:effectLst/>
                <a:latin typeface="+mj-lt"/>
                <a:cs typeface="Prompt" pitchFamily="2" charset="-34"/>
              </a:rPr>
              <a:t>Strengths</a:t>
            </a:r>
            <a:r>
              <a:rPr lang="en-US" sz="3200" dirty="0">
                <a:effectLst/>
                <a:latin typeface="+mj-lt"/>
                <a:cs typeface="Prompt" pitchFamily="2" charset="-34"/>
              </a:rPr>
              <a:t> </a:t>
            </a:r>
            <a:endParaRPr lang="en-US" sz="3200" b="1" dirty="0">
              <a:solidFill>
                <a:schemeClr val="accent1"/>
              </a:solidFill>
              <a:latin typeface="+mj-lt"/>
              <a:ea typeface="Noto Serif" panose="02020600060500020200" pitchFamily="18" charset="0"/>
              <a:cs typeface="Prompt" pitchFamily="2" charset="-34"/>
            </a:endParaRPr>
          </a:p>
        </p:txBody>
      </p:sp>
      <p:sp>
        <p:nvSpPr>
          <p:cNvPr id="7" name="TextBox 6">
            <a:extLst>
              <a:ext uri="{FF2B5EF4-FFF2-40B4-BE49-F238E27FC236}">
                <a16:creationId xmlns:a16="http://schemas.microsoft.com/office/drawing/2014/main" id="{17D62D09-7760-4FD3-9E76-E1E12166DEC1}"/>
              </a:ext>
            </a:extLst>
          </p:cNvPr>
          <p:cNvSpPr txBox="1"/>
          <p:nvPr/>
        </p:nvSpPr>
        <p:spPr>
          <a:xfrm>
            <a:off x="1348678" y="2799141"/>
            <a:ext cx="2586855" cy="1673728"/>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solidFill>
                  <a:schemeClr val="tx1">
                    <a:lumMod val="65000"/>
                    <a:lumOff val="35000"/>
                  </a:schemeClr>
                </a:solidFill>
              </a:rPr>
              <a:t>Self-reflective honesty</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Critical foundation</a:t>
            </a:r>
            <a:endParaRPr lang="en-GB" sz="1400" i="1" dirty="0">
              <a:solidFill>
                <a:schemeClr val="tx1">
                  <a:lumMod val="65000"/>
                  <a:lumOff val="35000"/>
                </a:schemeClr>
              </a:solidFill>
            </a:endParaRP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Relevance today</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Poetic clarity</a:t>
            </a:r>
          </a:p>
          <a:p>
            <a:pPr>
              <a:lnSpc>
                <a:spcPct val="150000"/>
              </a:lnSpc>
            </a:pPr>
            <a:endParaRPr lang="en-GB" sz="1400" i="1" dirty="0">
              <a:solidFill>
                <a:schemeClr val="tx1">
                  <a:lumMod val="65000"/>
                  <a:lumOff val="35000"/>
                </a:schemeClr>
              </a:solidFill>
            </a:endParaRPr>
          </a:p>
        </p:txBody>
      </p:sp>
      <p:sp>
        <p:nvSpPr>
          <p:cNvPr id="8" name="TextBox 7">
            <a:extLst>
              <a:ext uri="{FF2B5EF4-FFF2-40B4-BE49-F238E27FC236}">
                <a16:creationId xmlns:a16="http://schemas.microsoft.com/office/drawing/2014/main" id="{2FDC8CF2-3F0E-353A-1B0C-C9BA1BCDE0E8}"/>
              </a:ext>
            </a:extLst>
          </p:cNvPr>
          <p:cNvSpPr txBox="1"/>
          <p:nvPr/>
        </p:nvSpPr>
        <p:spPr>
          <a:xfrm>
            <a:off x="7021126" y="2100942"/>
            <a:ext cx="4565147" cy="584775"/>
          </a:xfrm>
          <a:prstGeom prst="rect">
            <a:avLst/>
          </a:prstGeom>
          <a:noFill/>
        </p:spPr>
        <p:txBody>
          <a:bodyPr wrap="square" rtlCol="0">
            <a:spAutoFit/>
          </a:bodyPr>
          <a:lstStyle/>
          <a:p>
            <a:r>
              <a:rPr lang="en-US" sz="3200" dirty="0">
                <a:solidFill>
                  <a:schemeClr val="accent1"/>
                </a:solidFill>
                <a:effectLst/>
                <a:latin typeface="+mj-lt"/>
                <a:cs typeface="Prompt" pitchFamily="2" charset="-34"/>
              </a:rPr>
              <a:t>Weaknesses</a:t>
            </a:r>
            <a:endParaRPr lang="en-US" sz="3200" b="1" dirty="0">
              <a:solidFill>
                <a:schemeClr val="accent1"/>
              </a:solidFill>
              <a:latin typeface="+mj-lt"/>
              <a:ea typeface="Noto Serif" panose="02020600060500020200" pitchFamily="18" charset="0"/>
              <a:cs typeface="Prompt" pitchFamily="2" charset="-34"/>
            </a:endParaRPr>
          </a:p>
        </p:txBody>
      </p:sp>
      <p:sp>
        <p:nvSpPr>
          <p:cNvPr id="9" name="TextBox 8">
            <a:extLst>
              <a:ext uri="{FF2B5EF4-FFF2-40B4-BE49-F238E27FC236}">
                <a16:creationId xmlns:a16="http://schemas.microsoft.com/office/drawing/2014/main" id="{9E8CA4B0-0AC8-6CE9-BBE6-B0FE11EC62FC}"/>
              </a:ext>
            </a:extLst>
          </p:cNvPr>
          <p:cNvSpPr txBox="1"/>
          <p:nvPr/>
        </p:nvSpPr>
        <p:spPr>
          <a:xfrm>
            <a:off x="7021126" y="2799141"/>
            <a:ext cx="2171697" cy="1027397"/>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solidFill>
                  <a:schemeClr val="tx1">
                    <a:lumMod val="65000"/>
                    <a:lumOff val="35000"/>
                  </a:schemeClr>
                </a:solidFill>
              </a:rPr>
              <a:t>No method</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Ambiguity in tone</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Unclear audience</a:t>
            </a:r>
          </a:p>
        </p:txBody>
      </p:sp>
    </p:spTree>
    <p:extLst>
      <p:ext uri="{BB962C8B-B14F-4D97-AF65-F5344CB8AC3E}">
        <p14:creationId xmlns:p14="http://schemas.microsoft.com/office/powerpoint/2010/main" val="2199663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783D6F-D920-9D46-60F6-31D4684BCE54}"/>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47E64C5E-D006-7C2B-70BE-458D06288D2E}"/>
              </a:ext>
            </a:extLst>
          </p:cNvPr>
          <p:cNvSpPr/>
          <p:nvPr/>
        </p:nvSpPr>
        <p:spPr>
          <a:xfrm>
            <a:off x="3097446" y="3429000"/>
            <a:ext cx="2412801" cy="3429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E83A849-0913-C7DA-E615-12D36F12175D}"/>
              </a:ext>
            </a:extLst>
          </p:cNvPr>
          <p:cNvSpPr txBox="1"/>
          <p:nvPr/>
        </p:nvSpPr>
        <p:spPr>
          <a:xfrm>
            <a:off x="11363326" y="6248496"/>
            <a:ext cx="625474"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a:solidFill>
                  <a:schemeClr val="tx2">
                    <a:lumMod val="60000"/>
                    <a:lumOff val="40000"/>
                  </a:schemeClr>
                </a:solidFill>
                <a:ea typeface="Roboto" panose="02000000000000000000" pitchFamily="2" charset="0"/>
                <a:cs typeface="Open Sans" panose="020B0606030504020204" pitchFamily="34" charset="0"/>
              </a:rPr>
              <a:t>0</a:t>
            </a:r>
            <a:fld id="{83267828-566B-DE4C-9992-D1B5D5823256}" type="slidenum">
              <a:rPr lang="en-US" sz="1200" smtClean="0">
                <a:solidFill>
                  <a:schemeClr val="tx2">
                    <a:lumMod val="60000"/>
                    <a:lumOff val="40000"/>
                  </a:schemeClr>
                </a:solidFill>
                <a:ea typeface="Roboto" panose="02000000000000000000" pitchFamily="2" charset="0"/>
                <a:cs typeface="Open Sans" panose="020B0606030504020204" pitchFamily="34" charset="0"/>
              </a:rPr>
              <a:pPr algn="ctr"/>
              <a:t>11</a:t>
            </a:fld>
            <a:r>
              <a:rPr lang="en-US" sz="800" dirty="0">
                <a:solidFill>
                  <a:schemeClr val="tx2">
                    <a:lumMod val="60000"/>
                    <a:lumOff val="40000"/>
                  </a:schemeClr>
                </a:solidFill>
                <a:ea typeface="Roboto" panose="02000000000000000000" pitchFamily="2" charset="0"/>
                <a:cs typeface="Open Sans" panose="020B0606030504020204" pitchFamily="34" charset="0"/>
              </a:rPr>
              <a:t>/10</a:t>
            </a:r>
          </a:p>
        </p:txBody>
      </p:sp>
      <p:sp>
        <p:nvSpPr>
          <p:cNvPr id="7" name="TextBox 6">
            <a:extLst>
              <a:ext uri="{FF2B5EF4-FFF2-40B4-BE49-F238E27FC236}">
                <a16:creationId xmlns:a16="http://schemas.microsoft.com/office/drawing/2014/main" id="{AF686EE7-7968-9662-4401-D50F409CFA65}"/>
              </a:ext>
            </a:extLst>
          </p:cNvPr>
          <p:cNvSpPr txBox="1"/>
          <p:nvPr/>
        </p:nvSpPr>
        <p:spPr>
          <a:xfrm>
            <a:off x="471156" y="6135529"/>
            <a:ext cx="3249292" cy="24622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0" spc="300" dirty="0" err="1">
                <a:solidFill>
                  <a:schemeClr val="tx2">
                    <a:lumMod val="60000"/>
                    <a:lumOff val="40000"/>
                  </a:schemeClr>
                </a:solidFill>
                <a:ea typeface="Roboto" panose="02000000000000000000" pitchFamily="2" charset="0"/>
                <a:cs typeface="Open Sans" panose="020B0606030504020204" pitchFamily="34" charset="0"/>
              </a:rPr>
              <a:t>www.yourwebsite.com</a:t>
            </a:r>
            <a:endParaRPr lang="en-US" sz="1000" spc="300" dirty="0">
              <a:solidFill>
                <a:schemeClr val="tx2">
                  <a:lumMod val="60000"/>
                  <a:lumOff val="40000"/>
                </a:schemeClr>
              </a:solidFill>
              <a:ea typeface="Roboto" panose="02000000000000000000" pitchFamily="2" charset="0"/>
              <a:cs typeface="Open Sans" panose="020B0606030504020204" pitchFamily="34" charset="0"/>
            </a:endParaRPr>
          </a:p>
        </p:txBody>
      </p:sp>
      <p:sp>
        <p:nvSpPr>
          <p:cNvPr id="10" name="TextBox 9">
            <a:extLst>
              <a:ext uri="{FF2B5EF4-FFF2-40B4-BE49-F238E27FC236}">
                <a16:creationId xmlns:a16="http://schemas.microsoft.com/office/drawing/2014/main" id="{DF232D95-0F8D-8A59-17C4-A33556E960EC}"/>
              </a:ext>
            </a:extLst>
          </p:cNvPr>
          <p:cNvSpPr txBox="1"/>
          <p:nvPr/>
        </p:nvSpPr>
        <p:spPr>
          <a:xfrm>
            <a:off x="6692464" y="1430144"/>
            <a:ext cx="4565147" cy="1569660"/>
          </a:xfrm>
          <a:prstGeom prst="rect">
            <a:avLst/>
          </a:prstGeom>
          <a:noFill/>
        </p:spPr>
        <p:txBody>
          <a:bodyPr wrap="square" rtlCol="0">
            <a:spAutoFit/>
          </a:bodyPr>
          <a:lstStyle/>
          <a:p>
            <a:r>
              <a:rPr lang="en-US" sz="4800" dirty="0">
                <a:effectLst/>
                <a:latin typeface="+mj-lt"/>
                <a:cs typeface="Prompt" pitchFamily="2" charset="-34"/>
              </a:rPr>
              <a:t>Heraclitus </a:t>
            </a:r>
            <a:br>
              <a:rPr lang="en-US" sz="4800" dirty="0">
                <a:effectLst/>
                <a:latin typeface="+mj-lt"/>
                <a:cs typeface="Prompt" pitchFamily="2" charset="-34"/>
              </a:rPr>
            </a:br>
            <a:r>
              <a:rPr lang="en-US" sz="4800" b="1" dirty="0">
                <a:solidFill>
                  <a:schemeClr val="accent1"/>
                </a:solidFill>
                <a:effectLst/>
                <a:latin typeface="+mj-lt"/>
                <a:cs typeface="Prompt" pitchFamily="2" charset="-34"/>
              </a:rPr>
              <a:t>of Ephesus</a:t>
            </a:r>
            <a:endParaRPr lang="en-US" sz="4800" b="1" dirty="0">
              <a:solidFill>
                <a:schemeClr val="accent1"/>
              </a:solidFill>
              <a:latin typeface="+mj-lt"/>
              <a:ea typeface="Noto Serif" panose="02020600060500020200" pitchFamily="18" charset="0"/>
              <a:cs typeface="Prompt" pitchFamily="2" charset="-34"/>
            </a:endParaRPr>
          </a:p>
        </p:txBody>
      </p:sp>
      <p:sp>
        <p:nvSpPr>
          <p:cNvPr id="19" name="TextBox 18">
            <a:extLst>
              <a:ext uri="{FF2B5EF4-FFF2-40B4-BE49-F238E27FC236}">
                <a16:creationId xmlns:a16="http://schemas.microsoft.com/office/drawing/2014/main" id="{49D3A9D4-B8B8-EEA9-D011-5FD621BE5774}"/>
              </a:ext>
            </a:extLst>
          </p:cNvPr>
          <p:cNvSpPr txBox="1"/>
          <p:nvPr/>
        </p:nvSpPr>
        <p:spPr>
          <a:xfrm>
            <a:off x="471155" y="280066"/>
            <a:ext cx="4846279" cy="307777"/>
          </a:xfrm>
          <a:prstGeom prst="rect">
            <a:avLst/>
          </a:prstGeom>
          <a:noFill/>
        </p:spPr>
        <p:txBody>
          <a:bodyPr wrap="square" rtlCol="0">
            <a:spAutoFit/>
          </a:bodyPr>
          <a:lstStyle/>
          <a:p>
            <a:r>
              <a:rPr lang="en-US" sz="1400" dirty="0">
                <a:latin typeface="+mj-lt"/>
                <a:ea typeface="Source Sans Pro SemiBold" panose="020B0603030403020204" pitchFamily="34" charset="0"/>
                <a:cs typeface="Prompt" pitchFamily="2" charset="-34"/>
              </a:rPr>
              <a:t>Presocratic Approaches to </a:t>
            </a:r>
            <a:r>
              <a:rPr lang="en-US" sz="1400" b="1" dirty="0">
                <a:solidFill>
                  <a:schemeClr val="accent1"/>
                </a:solidFill>
                <a:latin typeface="+mj-lt"/>
                <a:ea typeface="Source Sans Pro SemiBold" panose="020B0603030403020204" pitchFamily="34" charset="0"/>
                <a:cs typeface="Prompt" pitchFamily="2" charset="-34"/>
              </a:rPr>
              <a:t>Knowledge &amp; Reality</a:t>
            </a:r>
            <a:endParaRPr lang="en-US" sz="1400" dirty="0">
              <a:latin typeface="+mj-lt"/>
              <a:ea typeface="Source Sans Pro SemiBold" panose="020B0603030403020204" pitchFamily="34" charset="0"/>
              <a:cs typeface="Prompt" pitchFamily="2" charset="-34"/>
            </a:endParaRPr>
          </a:p>
        </p:txBody>
      </p:sp>
      <p:sp>
        <p:nvSpPr>
          <p:cNvPr id="21" name="TextBox 20">
            <a:extLst>
              <a:ext uri="{FF2B5EF4-FFF2-40B4-BE49-F238E27FC236}">
                <a16:creationId xmlns:a16="http://schemas.microsoft.com/office/drawing/2014/main" id="{416DDA85-F87A-B78D-447D-EABBD1883D4C}"/>
              </a:ext>
            </a:extLst>
          </p:cNvPr>
          <p:cNvSpPr txBox="1"/>
          <p:nvPr/>
        </p:nvSpPr>
        <p:spPr>
          <a:xfrm>
            <a:off x="6692464" y="3144427"/>
            <a:ext cx="2294076" cy="338554"/>
          </a:xfrm>
          <a:prstGeom prst="rect">
            <a:avLst/>
          </a:prstGeom>
          <a:noFill/>
        </p:spPr>
        <p:txBody>
          <a:bodyPr wrap="square">
            <a:spAutoFit/>
          </a:bodyPr>
          <a:lstStyle/>
          <a:p>
            <a:r>
              <a:rPr lang="en-ID" sz="1600" b="1" i="0" dirty="0">
                <a:solidFill>
                  <a:schemeClr val="accent1"/>
                </a:solidFill>
                <a:effectLst/>
                <a:latin typeface="+mj-lt"/>
              </a:rPr>
              <a:t>His work</a:t>
            </a:r>
            <a:endParaRPr lang="en-ID" sz="1600" b="1" dirty="0">
              <a:solidFill>
                <a:schemeClr val="accent1"/>
              </a:solidFill>
              <a:latin typeface="+mj-lt"/>
            </a:endParaRPr>
          </a:p>
        </p:txBody>
      </p:sp>
      <p:sp>
        <p:nvSpPr>
          <p:cNvPr id="22" name="TextBox 21">
            <a:extLst>
              <a:ext uri="{FF2B5EF4-FFF2-40B4-BE49-F238E27FC236}">
                <a16:creationId xmlns:a16="http://schemas.microsoft.com/office/drawing/2014/main" id="{DE17D811-6A3E-589A-8E52-76F184919B91}"/>
              </a:ext>
            </a:extLst>
          </p:cNvPr>
          <p:cNvSpPr txBox="1"/>
          <p:nvPr/>
        </p:nvSpPr>
        <p:spPr>
          <a:xfrm>
            <a:off x="6692462" y="3429000"/>
            <a:ext cx="4846279" cy="296638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solidFill>
                  <a:schemeClr val="tx1">
                    <a:lumMod val="65000"/>
                    <a:lumOff val="35000"/>
                  </a:schemeClr>
                </a:solidFill>
              </a:rPr>
              <a:t>Wrote one scroll deposited at the great temple of Artemis in Ephesus</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Over 100 fragments of his work remain</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Was independent of any schools or movements</a:t>
            </a:r>
          </a:p>
          <a:p>
            <a:pPr marL="285750" lvl="1" indent="-285750">
              <a:lnSpc>
                <a:spcPct val="150000"/>
              </a:lnSpc>
              <a:buFont typeface="Arial" panose="020B0604020202020204" pitchFamily="34" charset="0"/>
              <a:buChar char="•"/>
            </a:pPr>
            <a:r>
              <a:rPr lang="en-GB" sz="1400" dirty="0">
                <a:solidFill>
                  <a:schemeClr val="tx1">
                    <a:lumMod val="65000"/>
                    <a:lumOff val="35000"/>
                  </a:schemeClr>
                </a:solidFill>
              </a:rPr>
              <a:t>Known for his unique use of language and structure</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Focussed on the nature of reality and how it can be understood</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Advocated for moderation</a:t>
            </a:r>
            <a:endParaRPr lang="en-ID" sz="1400" dirty="0">
              <a:solidFill>
                <a:schemeClr val="tx1">
                  <a:lumMod val="65000"/>
                  <a:lumOff val="35000"/>
                </a:schemeClr>
              </a:solidFill>
            </a:endParaRPr>
          </a:p>
          <a:p>
            <a:pPr marL="285750" indent="-285750">
              <a:lnSpc>
                <a:spcPct val="150000"/>
              </a:lnSpc>
              <a:buFont typeface="Arial" panose="020B0604020202020204" pitchFamily="34" charset="0"/>
              <a:buChar char="•"/>
            </a:pPr>
            <a:r>
              <a:rPr lang="en-ID" sz="1400" dirty="0">
                <a:solidFill>
                  <a:schemeClr val="tx1">
                    <a:lumMod val="65000"/>
                    <a:lumOff val="35000"/>
                  </a:schemeClr>
                </a:solidFill>
              </a:rPr>
              <a:t>Critical of the ‘wisdom of the masses’</a:t>
            </a:r>
            <a:endParaRPr lang="en-GB" sz="1400" dirty="0">
              <a:solidFill>
                <a:schemeClr val="tx1">
                  <a:lumMod val="65000"/>
                  <a:lumOff val="35000"/>
                </a:schemeClr>
              </a:solidFill>
            </a:endParaRPr>
          </a:p>
        </p:txBody>
      </p:sp>
      <p:sp>
        <p:nvSpPr>
          <p:cNvPr id="20" name="TextBox 19">
            <a:extLst>
              <a:ext uri="{FF2B5EF4-FFF2-40B4-BE49-F238E27FC236}">
                <a16:creationId xmlns:a16="http://schemas.microsoft.com/office/drawing/2014/main" id="{B9DF05EA-122F-343D-81BF-F375738586E5}"/>
              </a:ext>
            </a:extLst>
          </p:cNvPr>
          <p:cNvSpPr txBox="1"/>
          <p:nvPr/>
        </p:nvSpPr>
        <p:spPr>
          <a:xfrm>
            <a:off x="6692463" y="3104608"/>
            <a:ext cx="4846279" cy="1673728"/>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solidFill>
                  <a:schemeClr val="tx1">
                    <a:lumMod val="65000"/>
                    <a:lumOff val="35000"/>
                  </a:schemeClr>
                </a:solidFill>
              </a:rPr>
              <a:t>Born around 500 BCE</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Born in Ephesus, Ionia </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Known as ‘The Riddler’ or ‘The Obscure’</a:t>
            </a:r>
            <a:endParaRPr lang="en-ID" dirty="0">
              <a:solidFill>
                <a:schemeClr val="tx1">
                  <a:lumMod val="65000"/>
                  <a:lumOff val="35000"/>
                </a:schemeClr>
              </a:solidFill>
              <a:latin typeface="+mj-lt"/>
            </a:endParaRPr>
          </a:p>
          <a:p>
            <a:pPr marL="285750" indent="-285750">
              <a:lnSpc>
                <a:spcPct val="150000"/>
              </a:lnSpc>
              <a:buFont typeface="Arial" panose="020B0604020202020204" pitchFamily="34" charset="0"/>
              <a:buChar char="•"/>
            </a:pPr>
            <a:r>
              <a:rPr lang="en-ID" sz="14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Was considered by some to be arrogant or elitist</a:t>
            </a:r>
          </a:p>
          <a:p>
            <a:pPr>
              <a:lnSpc>
                <a:spcPct val="150000"/>
              </a:lnSpc>
            </a:pPr>
            <a:endParaRPr lang="en-GB" sz="14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3" name="Picture 2" descr="A statue of a person with a beard&#10;&#10;AI-generated content may be incorrect.">
            <a:extLst>
              <a:ext uri="{FF2B5EF4-FFF2-40B4-BE49-F238E27FC236}">
                <a16:creationId xmlns:a16="http://schemas.microsoft.com/office/drawing/2014/main" id="{451F581B-D992-3C39-7255-BFDA450E5B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6957" y="587843"/>
            <a:ext cx="5648602" cy="7370662"/>
          </a:xfrm>
          <a:prstGeom prst="rect">
            <a:avLst/>
          </a:prstGeom>
        </p:spPr>
      </p:pic>
    </p:spTree>
    <p:extLst>
      <p:ext uri="{BB962C8B-B14F-4D97-AF65-F5344CB8AC3E}">
        <p14:creationId xmlns:p14="http://schemas.microsoft.com/office/powerpoint/2010/main" val="56763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P spid="2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FB64FD-652D-8530-8989-AB6854D4202E}"/>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E9D4B996-3548-B6DE-D599-FE2F6242D931}"/>
              </a:ext>
            </a:extLst>
          </p:cNvPr>
          <p:cNvSpPr/>
          <p:nvPr/>
        </p:nvSpPr>
        <p:spPr>
          <a:xfrm>
            <a:off x="9805706" y="-26369"/>
            <a:ext cx="2412801" cy="38862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4BE6EF2D-51B4-218D-D8F4-9A80C55C9331}"/>
              </a:ext>
            </a:extLst>
          </p:cNvPr>
          <p:cNvSpPr txBox="1"/>
          <p:nvPr/>
        </p:nvSpPr>
        <p:spPr>
          <a:xfrm>
            <a:off x="994192" y="1255011"/>
            <a:ext cx="6986820" cy="1323439"/>
          </a:xfrm>
          <a:prstGeom prst="rect">
            <a:avLst/>
          </a:prstGeom>
          <a:noFill/>
        </p:spPr>
        <p:txBody>
          <a:bodyPr wrap="square" rtlCol="0">
            <a:spAutoFit/>
          </a:bodyPr>
          <a:lstStyle/>
          <a:p>
            <a:r>
              <a:rPr lang="en-US" sz="4000" dirty="0">
                <a:latin typeface="+mj-lt"/>
                <a:ea typeface="Noto Serif" panose="02020600060500020200" pitchFamily="18" charset="0"/>
                <a:cs typeface="Prompt" pitchFamily="2" charset="-34"/>
              </a:rPr>
              <a:t>Heraclitus</a:t>
            </a:r>
          </a:p>
          <a:p>
            <a:r>
              <a:rPr lang="en-US" sz="4000" b="1" dirty="0">
                <a:solidFill>
                  <a:schemeClr val="accent1"/>
                </a:solidFill>
                <a:latin typeface="+mj-lt"/>
                <a:ea typeface="Noto Serif" panose="02020600060500020200" pitchFamily="18" charset="0"/>
                <a:cs typeface="Prompt" pitchFamily="2" charset="-34"/>
              </a:rPr>
              <a:t>Theories:</a:t>
            </a:r>
          </a:p>
        </p:txBody>
      </p:sp>
      <p:sp>
        <p:nvSpPr>
          <p:cNvPr id="3" name="TextBox 2">
            <a:extLst>
              <a:ext uri="{FF2B5EF4-FFF2-40B4-BE49-F238E27FC236}">
                <a16:creationId xmlns:a16="http://schemas.microsoft.com/office/drawing/2014/main" id="{C1551402-F4EF-457D-A199-CB81084B7A19}"/>
              </a:ext>
            </a:extLst>
          </p:cNvPr>
          <p:cNvSpPr txBox="1"/>
          <p:nvPr/>
        </p:nvSpPr>
        <p:spPr>
          <a:xfrm>
            <a:off x="471155" y="280066"/>
            <a:ext cx="4846279" cy="307777"/>
          </a:xfrm>
          <a:prstGeom prst="rect">
            <a:avLst/>
          </a:prstGeom>
          <a:noFill/>
        </p:spPr>
        <p:txBody>
          <a:bodyPr wrap="square" rtlCol="0">
            <a:spAutoFit/>
          </a:bodyPr>
          <a:lstStyle/>
          <a:p>
            <a:r>
              <a:rPr lang="en-US" sz="1400" dirty="0">
                <a:latin typeface="+mj-lt"/>
                <a:ea typeface="Source Sans Pro SemiBold" panose="020B0603030403020204" pitchFamily="34" charset="0"/>
                <a:cs typeface="Prompt" pitchFamily="2" charset="-34"/>
              </a:rPr>
              <a:t>Presocratic Approaches to </a:t>
            </a:r>
            <a:r>
              <a:rPr lang="en-US" sz="1400" b="1" dirty="0">
                <a:solidFill>
                  <a:schemeClr val="accent1"/>
                </a:solidFill>
                <a:latin typeface="+mj-lt"/>
                <a:ea typeface="Source Sans Pro SemiBold" panose="020B0603030403020204" pitchFamily="34" charset="0"/>
                <a:cs typeface="Prompt" pitchFamily="2" charset="-34"/>
              </a:rPr>
              <a:t>Knowledge &amp; Reality</a:t>
            </a:r>
            <a:endParaRPr lang="en-US" sz="1400" dirty="0">
              <a:latin typeface="+mj-lt"/>
              <a:ea typeface="Source Sans Pro SemiBold" panose="020B0603030403020204" pitchFamily="34" charset="0"/>
              <a:cs typeface="Prompt" pitchFamily="2" charset="-34"/>
            </a:endParaRPr>
          </a:p>
        </p:txBody>
      </p:sp>
      <p:sp>
        <p:nvSpPr>
          <p:cNvPr id="9" name="TextBox 8">
            <a:extLst>
              <a:ext uri="{FF2B5EF4-FFF2-40B4-BE49-F238E27FC236}">
                <a16:creationId xmlns:a16="http://schemas.microsoft.com/office/drawing/2014/main" id="{83A22910-BEDF-9D0A-238B-6BDE4405B20B}"/>
              </a:ext>
            </a:extLst>
          </p:cNvPr>
          <p:cNvSpPr txBox="1"/>
          <p:nvPr/>
        </p:nvSpPr>
        <p:spPr>
          <a:xfrm>
            <a:off x="994192" y="2803695"/>
            <a:ext cx="4846279" cy="2643224"/>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solidFill>
                  <a:schemeClr val="tx1">
                    <a:lumMod val="65000"/>
                    <a:lumOff val="35000"/>
                  </a:schemeClr>
                </a:solidFill>
              </a:rPr>
              <a:t>Ritual &amp; the Gods</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Custom &amp; Shared Practice</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The Logos</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Flux</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The Unity of Opposites</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Harmony &amp; the Recognition of What is Obscure</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The Errors of Other People</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Politics Virtue &amp; Glory</a:t>
            </a:r>
          </a:p>
        </p:txBody>
      </p:sp>
      <p:pic>
        <p:nvPicPr>
          <p:cNvPr id="4" name="Picture 3" descr="A white building with columns&#10;&#10;AI-generated content may be incorrect.">
            <a:extLst>
              <a:ext uri="{FF2B5EF4-FFF2-40B4-BE49-F238E27FC236}">
                <a16:creationId xmlns:a16="http://schemas.microsoft.com/office/drawing/2014/main" id="{3F0C4D60-C79A-8C79-CB1F-0D76961034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92726" y="1443670"/>
            <a:ext cx="5194300" cy="3898900"/>
          </a:xfrm>
          <a:prstGeom prst="rect">
            <a:avLst/>
          </a:prstGeom>
        </p:spPr>
      </p:pic>
    </p:spTree>
    <p:extLst>
      <p:ext uri="{BB962C8B-B14F-4D97-AF65-F5344CB8AC3E}">
        <p14:creationId xmlns:p14="http://schemas.microsoft.com/office/powerpoint/2010/main" val="1000336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B30332-327F-C180-CC82-FB9876C693C4}"/>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C3763EBB-7403-501D-B60D-84195F7117EF}"/>
              </a:ext>
            </a:extLst>
          </p:cNvPr>
          <p:cNvSpPr/>
          <p:nvPr/>
        </p:nvSpPr>
        <p:spPr>
          <a:xfrm>
            <a:off x="5571860" y="0"/>
            <a:ext cx="2412801" cy="472190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DF11560-A9B4-6D69-49C9-D1D8E1CF98C6}"/>
              </a:ext>
            </a:extLst>
          </p:cNvPr>
          <p:cNvSpPr txBox="1"/>
          <p:nvPr/>
        </p:nvSpPr>
        <p:spPr>
          <a:xfrm>
            <a:off x="11363326" y="6248496"/>
            <a:ext cx="625474"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a:solidFill>
                  <a:schemeClr val="tx2">
                    <a:lumMod val="60000"/>
                    <a:lumOff val="40000"/>
                  </a:schemeClr>
                </a:solidFill>
                <a:ea typeface="Roboto" panose="02000000000000000000" pitchFamily="2" charset="0"/>
                <a:cs typeface="Open Sans" panose="020B0606030504020204" pitchFamily="34" charset="0"/>
              </a:rPr>
              <a:t>0</a:t>
            </a:r>
            <a:fld id="{83267828-566B-DE4C-9992-D1B5D5823256}" type="slidenum">
              <a:rPr lang="en-US" sz="1200" smtClean="0">
                <a:solidFill>
                  <a:schemeClr val="tx2">
                    <a:lumMod val="60000"/>
                    <a:lumOff val="40000"/>
                  </a:schemeClr>
                </a:solidFill>
                <a:ea typeface="Roboto" panose="02000000000000000000" pitchFamily="2" charset="0"/>
                <a:cs typeface="Open Sans" panose="020B0606030504020204" pitchFamily="34" charset="0"/>
              </a:rPr>
              <a:pPr algn="ctr"/>
              <a:t>13</a:t>
            </a:fld>
            <a:r>
              <a:rPr lang="en-US" sz="800" dirty="0">
                <a:solidFill>
                  <a:schemeClr val="tx2">
                    <a:lumMod val="60000"/>
                    <a:lumOff val="40000"/>
                  </a:schemeClr>
                </a:solidFill>
                <a:ea typeface="Roboto" panose="02000000000000000000" pitchFamily="2" charset="0"/>
                <a:cs typeface="Open Sans" panose="020B0606030504020204" pitchFamily="34" charset="0"/>
              </a:rPr>
              <a:t>/10</a:t>
            </a:r>
          </a:p>
        </p:txBody>
      </p:sp>
      <p:sp>
        <p:nvSpPr>
          <p:cNvPr id="13" name="TextBox 12">
            <a:extLst>
              <a:ext uri="{FF2B5EF4-FFF2-40B4-BE49-F238E27FC236}">
                <a16:creationId xmlns:a16="http://schemas.microsoft.com/office/drawing/2014/main" id="{A91545BB-CB63-DE56-1831-B711C8944034}"/>
              </a:ext>
            </a:extLst>
          </p:cNvPr>
          <p:cNvSpPr txBox="1"/>
          <p:nvPr/>
        </p:nvSpPr>
        <p:spPr>
          <a:xfrm>
            <a:off x="889261" y="1474142"/>
            <a:ext cx="4117454" cy="830997"/>
          </a:xfrm>
          <a:prstGeom prst="rect">
            <a:avLst/>
          </a:prstGeom>
          <a:noFill/>
        </p:spPr>
        <p:txBody>
          <a:bodyPr wrap="square" rtlCol="0">
            <a:spAutoFit/>
          </a:bodyPr>
          <a:lstStyle/>
          <a:p>
            <a:r>
              <a:rPr lang="en-US" sz="4800" b="1" dirty="0">
                <a:solidFill>
                  <a:schemeClr val="accent1"/>
                </a:solidFill>
                <a:effectLst/>
                <a:latin typeface="+mj-lt"/>
                <a:cs typeface="Prompt" pitchFamily="2" charset="-34"/>
              </a:rPr>
              <a:t>Fragment B18</a:t>
            </a:r>
            <a:endParaRPr lang="en-US" sz="4800" b="1" dirty="0">
              <a:solidFill>
                <a:schemeClr val="accent1"/>
              </a:solidFill>
              <a:latin typeface="+mj-lt"/>
              <a:ea typeface="Noto Serif" panose="02020600060500020200" pitchFamily="18" charset="0"/>
              <a:cs typeface="Prompt" pitchFamily="2" charset="-34"/>
            </a:endParaRPr>
          </a:p>
        </p:txBody>
      </p:sp>
      <p:sp>
        <p:nvSpPr>
          <p:cNvPr id="14" name="TextBox 13">
            <a:extLst>
              <a:ext uri="{FF2B5EF4-FFF2-40B4-BE49-F238E27FC236}">
                <a16:creationId xmlns:a16="http://schemas.microsoft.com/office/drawing/2014/main" id="{1FD44938-4D53-BA0A-FE70-611472192961}"/>
              </a:ext>
            </a:extLst>
          </p:cNvPr>
          <p:cNvSpPr txBox="1"/>
          <p:nvPr/>
        </p:nvSpPr>
        <p:spPr>
          <a:xfrm>
            <a:off x="961921" y="2454521"/>
            <a:ext cx="3897645" cy="2041585"/>
          </a:xfrm>
          <a:prstGeom prst="rect">
            <a:avLst/>
          </a:prstGeom>
          <a:noFill/>
        </p:spPr>
        <p:txBody>
          <a:bodyPr wrap="square">
            <a:spAutoFit/>
          </a:bodyPr>
          <a:lstStyle/>
          <a:p>
            <a:pPr>
              <a:spcBef>
                <a:spcPts val="1800"/>
              </a:spcBef>
              <a:spcAft>
                <a:spcPts val="400"/>
              </a:spcAft>
              <a:buNone/>
            </a:pPr>
            <a:r>
              <a:rPr lang="en-GB" sz="1800" kern="0" spc="0" dirty="0">
                <a:effectLst/>
                <a:latin typeface="EB Garamond" pitchFamily="2" charset="0"/>
                <a:ea typeface="EB Garamond" pitchFamily="2" charset="0"/>
              </a:rPr>
              <a:t>If one does not expect the unexpected,</a:t>
            </a:r>
          </a:p>
          <a:p>
            <a:pPr>
              <a:spcBef>
                <a:spcPts val="1800"/>
              </a:spcBef>
              <a:spcAft>
                <a:spcPts val="400"/>
              </a:spcAft>
              <a:buNone/>
            </a:pPr>
            <a:r>
              <a:rPr lang="en-GB" sz="1800" kern="0" spc="0" dirty="0">
                <a:effectLst/>
                <a:latin typeface="EB Garamond" pitchFamily="2" charset="0"/>
                <a:ea typeface="EB Garamond" pitchFamily="2" charset="0"/>
              </a:rPr>
              <a:t>one will not find it out, </a:t>
            </a:r>
          </a:p>
          <a:p>
            <a:pPr>
              <a:spcBef>
                <a:spcPts val="1800"/>
              </a:spcBef>
              <a:spcAft>
                <a:spcPts val="400"/>
              </a:spcAft>
              <a:buNone/>
            </a:pPr>
            <a:r>
              <a:rPr lang="en-GB" sz="1800" kern="0" spc="0" dirty="0">
                <a:effectLst/>
                <a:latin typeface="EB Garamond" pitchFamily="2" charset="0"/>
                <a:ea typeface="EB Garamond" pitchFamily="2" charset="0"/>
              </a:rPr>
              <a:t>since it is not to be searched out, </a:t>
            </a:r>
            <a:br>
              <a:rPr lang="en-GB" sz="1800" kern="0" spc="0" dirty="0">
                <a:effectLst/>
                <a:latin typeface="EB Garamond" pitchFamily="2" charset="0"/>
                <a:ea typeface="EB Garamond" pitchFamily="2" charset="0"/>
              </a:rPr>
            </a:br>
            <a:r>
              <a:rPr lang="en-GB" sz="1800" kern="0" spc="0" dirty="0">
                <a:effectLst/>
                <a:latin typeface="EB Garamond" pitchFamily="2" charset="0"/>
                <a:ea typeface="EB Garamond" pitchFamily="2" charset="0"/>
              </a:rPr>
              <a:t>and difficult to compass</a:t>
            </a:r>
            <a:r>
              <a:rPr lang="en-GB" sz="3600" dirty="0">
                <a:effectLst/>
                <a:latin typeface="EB Garamond" pitchFamily="2" charset="0"/>
                <a:ea typeface="EB Garamond" pitchFamily="2" charset="0"/>
              </a:rPr>
              <a:t> </a:t>
            </a:r>
            <a:endParaRPr lang="en-GB" sz="3600" b="1" kern="1400" spc="50" dirty="0">
              <a:effectLst/>
              <a:latin typeface="EB Garamond" pitchFamily="2" charset="0"/>
              <a:ea typeface="EB Garamond" pitchFamily="2" charset="0"/>
              <a:cs typeface="Times New Roman (Headings CS)"/>
            </a:endParaRPr>
          </a:p>
        </p:txBody>
      </p:sp>
      <p:sp>
        <p:nvSpPr>
          <p:cNvPr id="9" name="TextBox 8">
            <a:extLst>
              <a:ext uri="{FF2B5EF4-FFF2-40B4-BE49-F238E27FC236}">
                <a16:creationId xmlns:a16="http://schemas.microsoft.com/office/drawing/2014/main" id="{6B621C5B-AFB0-D14C-1453-3F4FC29C33AD}"/>
              </a:ext>
            </a:extLst>
          </p:cNvPr>
          <p:cNvSpPr txBox="1"/>
          <p:nvPr/>
        </p:nvSpPr>
        <p:spPr>
          <a:xfrm>
            <a:off x="3152515" y="3944562"/>
            <a:ext cx="1727200" cy="646331"/>
          </a:xfrm>
          <a:prstGeom prst="rect">
            <a:avLst/>
          </a:prstGeom>
          <a:noFill/>
        </p:spPr>
        <p:txBody>
          <a:bodyPr wrap="square">
            <a:spAutoFit/>
          </a:bodyPr>
          <a:lstStyle/>
          <a:p>
            <a:r>
              <a:rPr lang="en-ID" sz="3600" b="1" dirty="0">
                <a:solidFill>
                  <a:schemeClr val="accent1"/>
                </a:solidFill>
                <a:latin typeface="EB Garamond" pitchFamily="2" charset="0"/>
                <a:ea typeface="EB Garamond" pitchFamily="2" charset="0"/>
              </a:rPr>
              <a:t>”</a:t>
            </a:r>
            <a:endParaRPr lang="en-US" sz="3600" b="1" dirty="0">
              <a:solidFill>
                <a:schemeClr val="accent1"/>
              </a:solidFill>
              <a:latin typeface="EB Garamond" pitchFamily="2" charset="0"/>
              <a:ea typeface="EB Garamond" pitchFamily="2" charset="0"/>
            </a:endParaRPr>
          </a:p>
        </p:txBody>
      </p:sp>
      <p:sp>
        <p:nvSpPr>
          <p:cNvPr id="16" name="TextBox 15">
            <a:extLst>
              <a:ext uri="{FF2B5EF4-FFF2-40B4-BE49-F238E27FC236}">
                <a16:creationId xmlns:a16="http://schemas.microsoft.com/office/drawing/2014/main" id="{DAA0CF90-20F0-16F5-355C-133CDF42890A}"/>
              </a:ext>
            </a:extLst>
          </p:cNvPr>
          <p:cNvSpPr txBox="1"/>
          <p:nvPr/>
        </p:nvSpPr>
        <p:spPr>
          <a:xfrm>
            <a:off x="682521" y="2317839"/>
            <a:ext cx="558800" cy="646331"/>
          </a:xfrm>
          <a:prstGeom prst="rect">
            <a:avLst/>
          </a:prstGeom>
          <a:noFill/>
        </p:spPr>
        <p:txBody>
          <a:bodyPr wrap="square">
            <a:spAutoFit/>
          </a:bodyPr>
          <a:lstStyle/>
          <a:p>
            <a:r>
              <a:rPr lang="en-ID" sz="3600" b="1" i="0" dirty="0">
                <a:solidFill>
                  <a:schemeClr val="accent1"/>
                </a:solidFill>
                <a:effectLst/>
                <a:latin typeface="EB Garamond" pitchFamily="2" charset="0"/>
                <a:ea typeface="EB Garamond" pitchFamily="2" charset="0"/>
              </a:rPr>
              <a:t>“</a:t>
            </a:r>
            <a:endParaRPr lang="en-US" sz="3600" dirty="0"/>
          </a:p>
        </p:txBody>
      </p:sp>
      <p:sp>
        <p:nvSpPr>
          <p:cNvPr id="17" name="Rectangle 16">
            <a:extLst>
              <a:ext uri="{FF2B5EF4-FFF2-40B4-BE49-F238E27FC236}">
                <a16:creationId xmlns:a16="http://schemas.microsoft.com/office/drawing/2014/main" id="{62AE6AB7-A7CA-ECF6-670E-E6820A3D7D8D}"/>
              </a:ext>
            </a:extLst>
          </p:cNvPr>
          <p:cNvSpPr/>
          <p:nvPr/>
        </p:nvSpPr>
        <p:spPr>
          <a:xfrm>
            <a:off x="6616801" y="1231900"/>
            <a:ext cx="4215623" cy="4620539"/>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D78BA196-AA40-F4F5-F3F2-9BA4E0130B59}"/>
              </a:ext>
            </a:extLst>
          </p:cNvPr>
          <p:cNvSpPr txBox="1"/>
          <p:nvPr/>
        </p:nvSpPr>
        <p:spPr>
          <a:xfrm>
            <a:off x="7226300" y="2057400"/>
            <a:ext cx="3048000" cy="2052228"/>
          </a:xfrm>
          <a:prstGeom prst="rect">
            <a:avLst/>
          </a:prstGeom>
          <a:noFill/>
        </p:spPr>
        <p:txBody>
          <a:bodyPr wrap="square" rtlCol="0">
            <a:spAutoFit/>
          </a:bodyPr>
          <a:lstStyle/>
          <a:p>
            <a:pPr>
              <a:lnSpc>
                <a:spcPct val="115000"/>
              </a:lnSpc>
              <a:spcBef>
                <a:spcPts val="1800"/>
              </a:spcBef>
              <a:spcAft>
                <a:spcPts val="400"/>
              </a:spcAft>
              <a:buNone/>
            </a:pPr>
            <a:r>
              <a:rPr lang="el-GR" sz="1600" dirty="0" err="1"/>
              <a:t>ἐὰν</a:t>
            </a:r>
            <a:r>
              <a:rPr lang="el-GR" sz="1600" dirty="0"/>
              <a:t> </a:t>
            </a:r>
            <a:r>
              <a:rPr lang="el-GR" sz="1600" dirty="0" err="1"/>
              <a:t>μὴ</a:t>
            </a:r>
            <a:r>
              <a:rPr lang="el-GR" sz="1600" dirty="0"/>
              <a:t> </a:t>
            </a:r>
            <a:r>
              <a:rPr lang="el-GR" sz="1600" dirty="0" err="1"/>
              <a:t>ἐλπίζῃς</a:t>
            </a:r>
            <a:r>
              <a:rPr lang="el-GR" sz="1600" dirty="0"/>
              <a:t> </a:t>
            </a:r>
            <a:r>
              <a:rPr lang="el-GR" sz="1600" dirty="0" err="1"/>
              <a:t>ἀνέλπιστον</a:t>
            </a:r>
            <a:r>
              <a:rPr lang="el-GR" sz="1600" dirty="0"/>
              <a:t>,</a:t>
            </a:r>
            <a:endParaRPr lang="en-GB" sz="1600" dirty="0"/>
          </a:p>
          <a:p>
            <a:pPr>
              <a:lnSpc>
                <a:spcPct val="115000"/>
              </a:lnSpc>
              <a:spcBef>
                <a:spcPts val="1800"/>
              </a:spcBef>
              <a:spcAft>
                <a:spcPts val="400"/>
              </a:spcAft>
              <a:buNone/>
            </a:pPr>
            <a:r>
              <a:rPr lang="el-GR" sz="1600" dirty="0" err="1"/>
              <a:t>οὐκ</a:t>
            </a:r>
            <a:r>
              <a:rPr lang="el-GR" sz="1600" dirty="0"/>
              <a:t> </a:t>
            </a:r>
            <a:r>
              <a:rPr lang="el-GR" sz="1600" dirty="0" err="1"/>
              <a:t>ἐξευρήσεις</a:t>
            </a:r>
            <a:r>
              <a:rPr lang="el-GR" sz="1600" dirty="0"/>
              <a:t>·</a:t>
            </a:r>
            <a:endParaRPr lang="en-GB" sz="1600" dirty="0"/>
          </a:p>
          <a:p>
            <a:pPr>
              <a:lnSpc>
                <a:spcPct val="115000"/>
              </a:lnSpc>
              <a:spcBef>
                <a:spcPts val="1800"/>
              </a:spcBef>
              <a:spcAft>
                <a:spcPts val="400"/>
              </a:spcAft>
              <a:buNone/>
            </a:pPr>
            <a:r>
              <a:rPr lang="el-GR" sz="1600" dirty="0" err="1"/>
              <a:t>ἀνεξιχνίαστον</a:t>
            </a:r>
            <a:r>
              <a:rPr lang="el-GR" sz="1600" dirty="0"/>
              <a:t> </a:t>
            </a:r>
            <a:r>
              <a:rPr lang="el-GR" sz="1600" dirty="0" err="1"/>
              <a:t>γὰρ</a:t>
            </a:r>
            <a:r>
              <a:rPr lang="el-GR" sz="1600" dirty="0"/>
              <a:t> </a:t>
            </a:r>
            <a:r>
              <a:rPr lang="el-GR" sz="1600" dirty="0" err="1"/>
              <a:t>ἐστι</a:t>
            </a:r>
            <a:r>
              <a:rPr lang="el-GR" sz="1600" dirty="0"/>
              <a:t> </a:t>
            </a:r>
            <a:r>
              <a:rPr lang="el-GR" sz="1600" dirty="0" err="1"/>
              <a:t>καὶ</a:t>
            </a:r>
            <a:r>
              <a:rPr lang="el-GR" sz="1600" dirty="0"/>
              <a:t> </a:t>
            </a:r>
            <a:endParaRPr lang="en-GB" sz="1600" dirty="0"/>
          </a:p>
          <a:p>
            <a:pPr>
              <a:lnSpc>
                <a:spcPct val="115000"/>
              </a:lnSpc>
              <a:spcBef>
                <a:spcPts val="1800"/>
              </a:spcBef>
              <a:spcAft>
                <a:spcPts val="400"/>
              </a:spcAft>
              <a:buNone/>
            </a:pPr>
            <a:r>
              <a:rPr lang="el-GR" sz="1600" dirty="0" err="1"/>
              <a:t>ἀπόρρητον</a:t>
            </a:r>
            <a:r>
              <a:rPr lang="el-GR" sz="1600" dirty="0"/>
              <a:t>.</a:t>
            </a:r>
            <a:endParaRPr lang="en-GB" sz="1600" b="1" kern="1400" spc="50" dirty="0">
              <a:solidFill>
                <a:schemeClr val="accent2"/>
              </a:solidFill>
              <a:effectLst/>
              <a:latin typeface="Open Sans" panose="020B0606030504020204" pitchFamily="34" charset="0"/>
              <a:ea typeface="Open Sans" panose="020B0606030504020204" pitchFamily="34" charset="0"/>
              <a:cs typeface="Open Sans" panose="020B0606030504020204" pitchFamily="34" charset="0"/>
            </a:endParaRPr>
          </a:p>
        </p:txBody>
      </p:sp>
      <p:sp>
        <p:nvSpPr>
          <p:cNvPr id="20" name="TextBox 19">
            <a:extLst>
              <a:ext uri="{FF2B5EF4-FFF2-40B4-BE49-F238E27FC236}">
                <a16:creationId xmlns:a16="http://schemas.microsoft.com/office/drawing/2014/main" id="{6E5A2C5E-810E-5D4F-2711-270FD17B7EE4}"/>
              </a:ext>
            </a:extLst>
          </p:cNvPr>
          <p:cNvSpPr txBox="1"/>
          <p:nvPr/>
        </p:nvSpPr>
        <p:spPr>
          <a:xfrm>
            <a:off x="471155" y="280066"/>
            <a:ext cx="4846279" cy="307777"/>
          </a:xfrm>
          <a:prstGeom prst="rect">
            <a:avLst/>
          </a:prstGeom>
          <a:noFill/>
        </p:spPr>
        <p:txBody>
          <a:bodyPr wrap="square" rtlCol="0">
            <a:spAutoFit/>
          </a:bodyPr>
          <a:lstStyle/>
          <a:p>
            <a:r>
              <a:rPr lang="en-US" sz="1400" dirty="0">
                <a:latin typeface="+mj-lt"/>
                <a:ea typeface="Source Sans Pro SemiBold" panose="020B0603030403020204" pitchFamily="34" charset="0"/>
                <a:cs typeface="Prompt" pitchFamily="2" charset="-34"/>
              </a:rPr>
              <a:t>Presocratic Approaches to </a:t>
            </a:r>
            <a:r>
              <a:rPr lang="en-US" sz="1400" b="1" dirty="0">
                <a:solidFill>
                  <a:schemeClr val="accent1"/>
                </a:solidFill>
                <a:latin typeface="+mj-lt"/>
                <a:ea typeface="Source Sans Pro SemiBold" panose="020B0603030403020204" pitchFamily="34" charset="0"/>
                <a:cs typeface="Prompt" pitchFamily="2" charset="-34"/>
              </a:rPr>
              <a:t>Knowledge &amp; Reality</a:t>
            </a:r>
            <a:endParaRPr lang="en-US" sz="1400" dirty="0">
              <a:latin typeface="+mj-lt"/>
              <a:ea typeface="Source Sans Pro SemiBold" panose="020B0603030403020204" pitchFamily="34" charset="0"/>
              <a:cs typeface="Prompt" pitchFamily="2" charset="-34"/>
            </a:endParaRPr>
          </a:p>
        </p:txBody>
      </p:sp>
    </p:spTree>
    <p:extLst>
      <p:ext uri="{BB962C8B-B14F-4D97-AF65-F5344CB8AC3E}">
        <p14:creationId xmlns:p14="http://schemas.microsoft.com/office/powerpoint/2010/main" val="39478275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C2C828-B4C1-8A47-EEF3-8673C954F97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0D295BC-68CF-8F28-C266-8E524A57A1CE}"/>
              </a:ext>
            </a:extLst>
          </p:cNvPr>
          <p:cNvSpPr txBox="1"/>
          <p:nvPr/>
        </p:nvSpPr>
        <p:spPr>
          <a:xfrm>
            <a:off x="11363326" y="6248496"/>
            <a:ext cx="625474"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a:solidFill>
                  <a:schemeClr val="tx2">
                    <a:lumMod val="60000"/>
                    <a:lumOff val="40000"/>
                  </a:schemeClr>
                </a:solidFill>
                <a:ea typeface="Roboto" panose="02000000000000000000" pitchFamily="2" charset="0"/>
                <a:cs typeface="Open Sans" panose="020B0606030504020204" pitchFamily="34" charset="0"/>
              </a:rPr>
              <a:t>0</a:t>
            </a:r>
            <a:fld id="{83267828-566B-DE4C-9992-D1B5D5823256}" type="slidenum">
              <a:rPr lang="en-US" sz="1200" smtClean="0">
                <a:solidFill>
                  <a:schemeClr val="tx2">
                    <a:lumMod val="60000"/>
                    <a:lumOff val="40000"/>
                  </a:schemeClr>
                </a:solidFill>
                <a:ea typeface="Roboto" panose="02000000000000000000" pitchFamily="2" charset="0"/>
                <a:cs typeface="Open Sans" panose="020B0606030504020204" pitchFamily="34" charset="0"/>
              </a:rPr>
              <a:pPr algn="ctr"/>
              <a:t>14</a:t>
            </a:fld>
            <a:r>
              <a:rPr lang="en-US" sz="800" dirty="0">
                <a:solidFill>
                  <a:schemeClr val="tx2">
                    <a:lumMod val="60000"/>
                    <a:lumOff val="40000"/>
                  </a:schemeClr>
                </a:solidFill>
                <a:ea typeface="Roboto" panose="02000000000000000000" pitchFamily="2" charset="0"/>
                <a:cs typeface="Open Sans" panose="020B0606030504020204" pitchFamily="34" charset="0"/>
              </a:rPr>
              <a:t>/10</a:t>
            </a:r>
          </a:p>
        </p:txBody>
      </p:sp>
      <p:sp>
        <p:nvSpPr>
          <p:cNvPr id="9" name="TextBox 8">
            <a:extLst>
              <a:ext uri="{FF2B5EF4-FFF2-40B4-BE49-F238E27FC236}">
                <a16:creationId xmlns:a16="http://schemas.microsoft.com/office/drawing/2014/main" id="{BB764C4A-CDC8-EB2E-6F1D-EED80B93F400}"/>
              </a:ext>
            </a:extLst>
          </p:cNvPr>
          <p:cNvSpPr txBox="1"/>
          <p:nvPr/>
        </p:nvSpPr>
        <p:spPr>
          <a:xfrm>
            <a:off x="471155" y="280066"/>
            <a:ext cx="4846279" cy="307777"/>
          </a:xfrm>
          <a:prstGeom prst="rect">
            <a:avLst/>
          </a:prstGeom>
          <a:noFill/>
        </p:spPr>
        <p:txBody>
          <a:bodyPr wrap="square" rtlCol="0">
            <a:spAutoFit/>
          </a:bodyPr>
          <a:lstStyle/>
          <a:p>
            <a:r>
              <a:rPr lang="en-US" sz="1400" dirty="0">
                <a:latin typeface="+mj-lt"/>
                <a:ea typeface="Source Sans Pro SemiBold" panose="020B0603030403020204" pitchFamily="34" charset="0"/>
                <a:cs typeface="Prompt" pitchFamily="2" charset="-34"/>
              </a:rPr>
              <a:t>Presocratic Approaches to </a:t>
            </a:r>
            <a:r>
              <a:rPr lang="en-US" sz="1400" b="1" dirty="0">
                <a:solidFill>
                  <a:schemeClr val="accent1"/>
                </a:solidFill>
                <a:latin typeface="+mj-lt"/>
                <a:ea typeface="Source Sans Pro SemiBold" panose="020B0603030403020204" pitchFamily="34" charset="0"/>
                <a:cs typeface="Prompt" pitchFamily="2" charset="-34"/>
              </a:rPr>
              <a:t>Knowledge &amp; Reality</a:t>
            </a:r>
            <a:endParaRPr lang="en-US" sz="1400" dirty="0">
              <a:latin typeface="+mj-lt"/>
              <a:ea typeface="Source Sans Pro SemiBold" panose="020B0603030403020204" pitchFamily="34" charset="0"/>
              <a:cs typeface="Prompt" pitchFamily="2" charset="-34"/>
            </a:endParaRPr>
          </a:p>
        </p:txBody>
      </p:sp>
      <p:sp>
        <p:nvSpPr>
          <p:cNvPr id="10" name="TextBox 9">
            <a:extLst>
              <a:ext uri="{FF2B5EF4-FFF2-40B4-BE49-F238E27FC236}">
                <a16:creationId xmlns:a16="http://schemas.microsoft.com/office/drawing/2014/main" id="{BCEB35E8-ABE9-4804-5C85-9E92C4A82890}"/>
              </a:ext>
            </a:extLst>
          </p:cNvPr>
          <p:cNvSpPr txBox="1"/>
          <p:nvPr/>
        </p:nvSpPr>
        <p:spPr>
          <a:xfrm>
            <a:off x="832141" y="2007872"/>
            <a:ext cx="4565147" cy="584775"/>
          </a:xfrm>
          <a:prstGeom prst="rect">
            <a:avLst/>
          </a:prstGeom>
          <a:noFill/>
        </p:spPr>
        <p:txBody>
          <a:bodyPr wrap="square" rtlCol="0">
            <a:spAutoFit/>
          </a:bodyPr>
          <a:lstStyle/>
          <a:p>
            <a:r>
              <a:rPr lang="en-US" sz="3200" dirty="0">
                <a:solidFill>
                  <a:schemeClr val="accent1"/>
                </a:solidFill>
                <a:effectLst/>
                <a:latin typeface="+mj-lt"/>
                <a:cs typeface="Prompt" pitchFamily="2" charset="-34"/>
              </a:rPr>
              <a:t>Context</a:t>
            </a:r>
            <a:r>
              <a:rPr lang="en-US" sz="3200" dirty="0">
                <a:effectLst/>
                <a:latin typeface="+mj-lt"/>
                <a:cs typeface="Prompt" pitchFamily="2" charset="-34"/>
              </a:rPr>
              <a:t> </a:t>
            </a:r>
            <a:endParaRPr lang="en-US" sz="3200" b="1" dirty="0">
              <a:solidFill>
                <a:schemeClr val="accent1"/>
              </a:solidFill>
              <a:latin typeface="+mj-lt"/>
              <a:ea typeface="Noto Serif" panose="02020600060500020200" pitchFamily="18" charset="0"/>
              <a:cs typeface="Prompt" pitchFamily="2" charset="-34"/>
            </a:endParaRPr>
          </a:p>
        </p:txBody>
      </p:sp>
      <p:sp>
        <p:nvSpPr>
          <p:cNvPr id="11" name="TextBox 10">
            <a:extLst>
              <a:ext uri="{FF2B5EF4-FFF2-40B4-BE49-F238E27FC236}">
                <a16:creationId xmlns:a16="http://schemas.microsoft.com/office/drawing/2014/main" id="{9D7A5130-933C-8081-312D-50FE184DE78D}"/>
              </a:ext>
            </a:extLst>
          </p:cNvPr>
          <p:cNvSpPr txBox="1"/>
          <p:nvPr/>
        </p:nvSpPr>
        <p:spPr>
          <a:xfrm>
            <a:off x="832141" y="2719537"/>
            <a:ext cx="4485293" cy="232005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solidFill>
                  <a:schemeClr val="tx1">
                    <a:lumMod val="65000"/>
                    <a:lumOff val="35000"/>
                  </a:schemeClr>
                </a:solidFill>
              </a:rPr>
              <a:t>Fragment appears in several ancient sources</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Reflects broader knowledge on hidden reality, flux, and the challenge of knowing logos</a:t>
            </a:r>
            <a:endParaRPr lang="en-GB" sz="1400" i="1" dirty="0">
              <a:solidFill>
                <a:schemeClr val="tx1">
                  <a:lumMod val="65000"/>
                  <a:lumOff val="35000"/>
                </a:schemeClr>
              </a:solidFill>
            </a:endParaRP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Speaks to the nature of reality and how is is difficult, but not impossible for it to be understood</a:t>
            </a:r>
          </a:p>
          <a:p>
            <a:pPr>
              <a:lnSpc>
                <a:spcPct val="150000"/>
              </a:lnSpc>
            </a:pPr>
            <a:endParaRPr lang="en-GB" sz="1400" i="1" dirty="0">
              <a:solidFill>
                <a:schemeClr val="tx1">
                  <a:lumMod val="65000"/>
                  <a:lumOff val="35000"/>
                </a:schemeClr>
              </a:solidFill>
            </a:endParaRPr>
          </a:p>
        </p:txBody>
      </p:sp>
      <p:sp>
        <p:nvSpPr>
          <p:cNvPr id="12" name="TextBox 11">
            <a:extLst>
              <a:ext uri="{FF2B5EF4-FFF2-40B4-BE49-F238E27FC236}">
                <a16:creationId xmlns:a16="http://schemas.microsoft.com/office/drawing/2014/main" id="{0C5F4DBE-EA5C-AC6E-BFE1-E409B0291F1E}"/>
              </a:ext>
            </a:extLst>
          </p:cNvPr>
          <p:cNvSpPr txBox="1"/>
          <p:nvPr/>
        </p:nvSpPr>
        <p:spPr>
          <a:xfrm>
            <a:off x="5901497" y="2007872"/>
            <a:ext cx="4565147" cy="584775"/>
          </a:xfrm>
          <a:prstGeom prst="rect">
            <a:avLst/>
          </a:prstGeom>
          <a:noFill/>
        </p:spPr>
        <p:txBody>
          <a:bodyPr wrap="square" rtlCol="0">
            <a:spAutoFit/>
          </a:bodyPr>
          <a:lstStyle/>
          <a:p>
            <a:r>
              <a:rPr lang="en-US" sz="3200" dirty="0">
                <a:solidFill>
                  <a:schemeClr val="accent1"/>
                </a:solidFill>
                <a:effectLst/>
                <a:latin typeface="+mj-lt"/>
                <a:cs typeface="Prompt" pitchFamily="2" charset="-34"/>
              </a:rPr>
              <a:t>Language &amp; Structure</a:t>
            </a:r>
            <a:endParaRPr lang="en-US" sz="3200" b="1" dirty="0">
              <a:solidFill>
                <a:schemeClr val="accent1"/>
              </a:solidFill>
              <a:latin typeface="+mj-lt"/>
              <a:ea typeface="Noto Serif" panose="02020600060500020200" pitchFamily="18" charset="0"/>
              <a:cs typeface="Prompt" pitchFamily="2" charset="-34"/>
            </a:endParaRPr>
          </a:p>
        </p:txBody>
      </p:sp>
      <p:sp>
        <p:nvSpPr>
          <p:cNvPr id="14" name="TextBox 13">
            <a:extLst>
              <a:ext uri="{FF2B5EF4-FFF2-40B4-BE49-F238E27FC236}">
                <a16:creationId xmlns:a16="http://schemas.microsoft.com/office/drawing/2014/main" id="{8F77E8C6-7A2A-45F0-DFB2-B451F1DDC897}"/>
              </a:ext>
            </a:extLst>
          </p:cNvPr>
          <p:cNvSpPr txBox="1"/>
          <p:nvPr/>
        </p:nvSpPr>
        <p:spPr>
          <a:xfrm>
            <a:off x="5910432" y="2719537"/>
            <a:ext cx="5267326" cy="1350563"/>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solidFill>
                  <a:schemeClr val="tx1">
                    <a:lumMod val="65000"/>
                    <a:lumOff val="35000"/>
                  </a:schemeClr>
                </a:solidFill>
              </a:rPr>
              <a:t>Purposeful, riddle-like structure - conditional aphorism </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‘Hard to compass’/ trace out – often used in mythological context</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Paradoxical style</a:t>
            </a:r>
          </a:p>
        </p:txBody>
      </p:sp>
      <p:sp>
        <p:nvSpPr>
          <p:cNvPr id="18" name="Rectangle 17">
            <a:extLst>
              <a:ext uri="{FF2B5EF4-FFF2-40B4-BE49-F238E27FC236}">
                <a16:creationId xmlns:a16="http://schemas.microsoft.com/office/drawing/2014/main" id="{09774F3D-AC4C-BD3D-136A-4ED2F61BCD24}"/>
              </a:ext>
            </a:extLst>
          </p:cNvPr>
          <p:cNvSpPr/>
          <p:nvPr/>
        </p:nvSpPr>
        <p:spPr>
          <a:xfrm>
            <a:off x="5571860" y="0"/>
            <a:ext cx="6747140" cy="1270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0608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B233E-2F1E-3FEF-05DE-9908259B765D}"/>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F404CF8B-AC9B-561B-061D-A1903971B673}"/>
              </a:ext>
            </a:extLst>
          </p:cNvPr>
          <p:cNvSpPr/>
          <p:nvPr/>
        </p:nvSpPr>
        <p:spPr>
          <a:xfrm>
            <a:off x="0" y="1183963"/>
            <a:ext cx="8267700" cy="164813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Open Sans" panose="020B0606030504020204" pitchFamily="34" charset="0"/>
            </a:endParaRPr>
          </a:p>
        </p:txBody>
      </p:sp>
      <p:sp>
        <p:nvSpPr>
          <p:cNvPr id="13" name="TextBox 12">
            <a:extLst>
              <a:ext uri="{FF2B5EF4-FFF2-40B4-BE49-F238E27FC236}">
                <a16:creationId xmlns:a16="http://schemas.microsoft.com/office/drawing/2014/main" id="{49EFEADA-692A-CABB-8FBC-DBB81465DDEF}"/>
              </a:ext>
            </a:extLst>
          </p:cNvPr>
          <p:cNvSpPr txBox="1"/>
          <p:nvPr/>
        </p:nvSpPr>
        <p:spPr>
          <a:xfrm>
            <a:off x="910758" y="1574252"/>
            <a:ext cx="4565147" cy="830997"/>
          </a:xfrm>
          <a:prstGeom prst="rect">
            <a:avLst/>
          </a:prstGeom>
          <a:noFill/>
        </p:spPr>
        <p:txBody>
          <a:bodyPr wrap="square" rtlCol="0">
            <a:spAutoFit/>
          </a:bodyPr>
          <a:lstStyle/>
          <a:p>
            <a:r>
              <a:rPr lang="en-US" sz="4800" dirty="0">
                <a:solidFill>
                  <a:schemeClr val="bg1"/>
                </a:solidFill>
                <a:effectLst/>
                <a:latin typeface="+mj-lt"/>
                <a:cs typeface="Prompt" pitchFamily="2" charset="-34"/>
              </a:rPr>
              <a:t>Interpretations</a:t>
            </a:r>
            <a:endParaRPr lang="en-US" sz="4800" b="1" dirty="0">
              <a:solidFill>
                <a:schemeClr val="bg1"/>
              </a:solidFill>
              <a:latin typeface="+mj-lt"/>
              <a:ea typeface="Noto Serif" panose="02020600060500020200" pitchFamily="18" charset="0"/>
              <a:cs typeface="Prompt" pitchFamily="2" charset="-34"/>
            </a:endParaRPr>
          </a:p>
        </p:txBody>
      </p:sp>
      <p:sp>
        <p:nvSpPr>
          <p:cNvPr id="4" name="TextBox 3">
            <a:extLst>
              <a:ext uri="{FF2B5EF4-FFF2-40B4-BE49-F238E27FC236}">
                <a16:creationId xmlns:a16="http://schemas.microsoft.com/office/drawing/2014/main" id="{2581FFC6-D7AF-DC59-FF87-5838BA94ED88}"/>
              </a:ext>
            </a:extLst>
          </p:cNvPr>
          <p:cNvSpPr txBox="1"/>
          <p:nvPr/>
        </p:nvSpPr>
        <p:spPr>
          <a:xfrm>
            <a:off x="471156" y="280066"/>
            <a:ext cx="5624844" cy="523220"/>
          </a:xfrm>
          <a:prstGeom prst="rect">
            <a:avLst/>
          </a:prstGeom>
          <a:noFill/>
        </p:spPr>
        <p:txBody>
          <a:bodyPr wrap="square" rtlCol="0">
            <a:spAutoFit/>
          </a:bodyPr>
          <a:lstStyle/>
          <a:p>
            <a:r>
              <a:rPr lang="en-US" sz="1400" dirty="0">
                <a:latin typeface="+mj-lt"/>
                <a:ea typeface="Source Sans Pro SemiBold" panose="020B0603030403020204" pitchFamily="34" charset="0"/>
                <a:cs typeface="Prompt" pitchFamily="2" charset="-34"/>
              </a:rPr>
              <a:t>Presocratic Approaches to </a:t>
            </a:r>
            <a:r>
              <a:rPr lang="en-US" sz="1400" b="1" dirty="0">
                <a:solidFill>
                  <a:schemeClr val="accent1"/>
                </a:solidFill>
                <a:latin typeface="+mj-lt"/>
                <a:ea typeface="Source Sans Pro SemiBold" panose="020B0603030403020204" pitchFamily="34" charset="0"/>
                <a:cs typeface="Prompt" pitchFamily="2" charset="-34"/>
              </a:rPr>
              <a:t>Knowledge &amp; Reality</a:t>
            </a:r>
            <a:endParaRPr lang="en-US" sz="1400" dirty="0">
              <a:latin typeface="+mj-lt"/>
              <a:ea typeface="Source Sans Pro SemiBold" panose="020B0603030403020204" pitchFamily="34" charset="0"/>
              <a:cs typeface="Prompt" pitchFamily="2" charset="-34"/>
            </a:endParaRPr>
          </a:p>
          <a:p>
            <a:endParaRPr lang="en-US" sz="1400" dirty="0">
              <a:latin typeface="+mj-lt"/>
              <a:ea typeface="Source Sans Pro SemiBold" panose="020B0603030403020204" pitchFamily="34" charset="0"/>
              <a:cs typeface="Prompt" pitchFamily="2" charset="-34"/>
            </a:endParaRPr>
          </a:p>
        </p:txBody>
      </p:sp>
      <p:sp>
        <p:nvSpPr>
          <p:cNvPr id="9" name="TextBox 8">
            <a:extLst>
              <a:ext uri="{FF2B5EF4-FFF2-40B4-BE49-F238E27FC236}">
                <a16:creationId xmlns:a16="http://schemas.microsoft.com/office/drawing/2014/main" id="{E8834CDF-4E44-F5A1-396A-A4E135E337DA}"/>
              </a:ext>
            </a:extLst>
          </p:cNvPr>
          <p:cNvSpPr txBox="1"/>
          <p:nvPr/>
        </p:nvSpPr>
        <p:spPr>
          <a:xfrm>
            <a:off x="11363326" y="6248496"/>
            <a:ext cx="625474"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a:solidFill>
                  <a:schemeClr val="tx2">
                    <a:lumMod val="60000"/>
                    <a:lumOff val="40000"/>
                  </a:schemeClr>
                </a:solidFill>
                <a:ea typeface="Roboto" panose="02000000000000000000" pitchFamily="2" charset="0"/>
                <a:cs typeface="Open Sans" panose="020B0606030504020204" pitchFamily="34" charset="0"/>
              </a:rPr>
              <a:t>0</a:t>
            </a:r>
            <a:fld id="{83267828-566B-DE4C-9992-D1B5D5823256}" type="slidenum">
              <a:rPr lang="en-US" sz="1200" smtClean="0">
                <a:solidFill>
                  <a:schemeClr val="tx2">
                    <a:lumMod val="60000"/>
                    <a:lumOff val="40000"/>
                  </a:schemeClr>
                </a:solidFill>
                <a:ea typeface="Roboto" panose="02000000000000000000" pitchFamily="2" charset="0"/>
                <a:cs typeface="Open Sans" panose="020B0606030504020204" pitchFamily="34" charset="0"/>
              </a:rPr>
              <a:pPr algn="ctr"/>
              <a:t>15</a:t>
            </a:fld>
            <a:r>
              <a:rPr lang="en-US" sz="800" dirty="0">
                <a:solidFill>
                  <a:schemeClr val="tx2">
                    <a:lumMod val="60000"/>
                    <a:lumOff val="40000"/>
                  </a:schemeClr>
                </a:solidFill>
                <a:ea typeface="Roboto" panose="02000000000000000000" pitchFamily="2" charset="0"/>
                <a:cs typeface="Open Sans" panose="020B0606030504020204" pitchFamily="34" charset="0"/>
              </a:rPr>
              <a:t>/10</a:t>
            </a:r>
          </a:p>
        </p:txBody>
      </p:sp>
      <p:sp>
        <p:nvSpPr>
          <p:cNvPr id="8" name="Rectangle 7">
            <a:extLst>
              <a:ext uri="{FF2B5EF4-FFF2-40B4-BE49-F238E27FC236}">
                <a16:creationId xmlns:a16="http://schemas.microsoft.com/office/drawing/2014/main" id="{F88AD87E-21B5-233D-5559-A6B8D56484B1}"/>
              </a:ext>
            </a:extLst>
          </p:cNvPr>
          <p:cNvSpPr/>
          <p:nvPr/>
        </p:nvSpPr>
        <p:spPr>
          <a:xfrm>
            <a:off x="5736960" y="2405249"/>
            <a:ext cx="8267700" cy="476323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Open Sans" panose="020B0606030504020204" pitchFamily="34" charset="0"/>
            </a:endParaRPr>
          </a:p>
        </p:txBody>
      </p:sp>
      <p:sp>
        <p:nvSpPr>
          <p:cNvPr id="10" name="TextBox 9">
            <a:extLst>
              <a:ext uri="{FF2B5EF4-FFF2-40B4-BE49-F238E27FC236}">
                <a16:creationId xmlns:a16="http://schemas.microsoft.com/office/drawing/2014/main" id="{E3BE21BE-125D-E402-5384-F94E223D59E2}"/>
              </a:ext>
            </a:extLst>
          </p:cNvPr>
          <p:cNvSpPr txBox="1"/>
          <p:nvPr/>
        </p:nvSpPr>
        <p:spPr>
          <a:xfrm>
            <a:off x="1530853" y="3801643"/>
            <a:ext cx="4565147" cy="1077218"/>
          </a:xfrm>
          <a:prstGeom prst="rect">
            <a:avLst/>
          </a:prstGeom>
          <a:noFill/>
        </p:spPr>
        <p:txBody>
          <a:bodyPr wrap="square" rtlCol="0">
            <a:spAutoFit/>
          </a:bodyPr>
          <a:lstStyle/>
          <a:p>
            <a:r>
              <a:rPr lang="en-US" sz="3200" dirty="0">
                <a:solidFill>
                  <a:schemeClr val="accent1"/>
                </a:solidFill>
                <a:effectLst/>
                <a:latin typeface="+mj-lt"/>
                <a:cs typeface="Prompt" pitchFamily="2" charset="-34"/>
              </a:rPr>
              <a:t>The Challenge </a:t>
            </a:r>
            <a:br>
              <a:rPr lang="en-US" sz="3200" dirty="0">
                <a:solidFill>
                  <a:schemeClr val="accent1"/>
                </a:solidFill>
                <a:effectLst/>
                <a:latin typeface="+mj-lt"/>
                <a:cs typeface="Prompt" pitchFamily="2" charset="-34"/>
              </a:rPr>
            </a:br>
            <a:r>
              <a:rPr lang="en-US" sz="3200" dirty="0">
                <a:solidFill>
                  <a:schemeClr val="accent1"/>
                </a:solidFill>
                <a:effectLst/>
                <a:latin typeface="+mj-lt"/>
                <a:cs typeface="Prompt" pitchFamily="2" charset="-34"/>
              </a:rPr>
              <a:t>of Knowing</a:t>
            </a:r>
            <a:endParaRPr lang="en-US" sz="3200" b="1" dirty="0">
              <a:solidFill>
                <a:schemeClr val="accent1"/>
              </a:solidFill>
              <a:latin typeface="+mj-lt"/>
              <a:ea typeface="Noto Serif" panose="02020600060500020200" pitchFamily="18" charset="0"/>
              <a:cs typeface="Prompt" pitchFamily="2" charset="-34"/>
            </a:endParaRPr>
          </a:p>
        </p:txBody>
      </p:sp>
      <p:sp>
        <p:nvSpPr>
          <p:cNvPr id="17" name="TextBox 16">
            <a:extLst>
              <a:ext uri="{FF2B5EF4-FFF2-40B4-BE49-F238E27FC236}">
                <a16:creationId xmlns:a16="http://schemas.microsoft.com/office/drawing/2014/main" id="{DB45B7A7-F0E6-E9DC-328B-BA2779876DCF}"/>
              </a:ext>
            </a:extLst>
          </p:cNvPr>
          <p:cNvSpPr txBox="1"/>
          <p:nvPr/>
        </p:nvSpPr>
        <p:spPr>
          <a:xfrm>
            <a:off x="918597" y="4134820"/>
            <a:ext cx="930275" cy="769441"/>
          </a:xfrm>
          <a:prstGeom prst="rect">
            <a:avLst/>
          </a:prstGeom>
          <a:noFill/>
        </p:spPr>
        <p:txBody>
          <a:bodyPr wrap="square">
            <a:spAutoFit/>
          </a:bodyPr>
          <a:lstStyle/>
          <a:p>
            <a:r>
              <a:rPr lang="en-US" sz="4400" dirty="0">
                <a:solidFill>
                  <a:schemeClr val="accent1"/>
                </a:solidFill>
                <a:effectLst/>
                <a:latin typeface="+mj-lt"/>
                <a:cs typeface="Prompt" pitchFamily="2" charset="-34"/>
              </a:rPr>
              <a:t>1: </a:t>
            </a:r>
            <a:endParaRPr lang="en-US" sz="4400" dirty="0"/>
          </a:p>
        </p:txBody>
      </p:sp>
      <p:sp>
        <p:nvSpPr>
          <p:cNvPr id="20" name="TextBox 19">
            <a:extLst>
              <a:ext uri="{FF2B5EF4-FFF2-40B4-BE49-F238E27FC236}">
                <a16:creationId xmlns:a16="http://schemas.microsoft.com/office/drawing/2014/main" id="{4BB71C96-88C5-D80F-ABE1-2469E6406369}"/>
              </a:ext>
            </a:extLst>
          </p:cNvPr>
          <p:cNvSpPr txBox="1"/>
          <p:nvPr/>
        </p:nvSpPr>
        <p:spPr>
          <a:xfrm>
            <a:off x="6357055" y="3355354"/>
            <a:ext cx="4916348" cy="1996893"/>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t>The truth is elusive</a:t>
            </a:r>
          </a:p>
          <a:p>
            <a:pPr marL="285750" indent="-285750">
              <a:lnSpc>
                <a:spcPct val="150000"/>
              </a:lnSpc>
              <a:buFont typeface="Arial" panose="020B0604020202020204" pitchFamily="34" charset="0"/>
              <a:buChar char="•"/>
            </a:pPr>
            <a:r>
              <a:rPr lang="en-GB" sz="1400" dirty="0"/>
              <a:t>Unless you are open to it being unfamiliar, you will never find it</a:t>
            </a:r>
            <a:endParaRPr lang="en-GB" sz="1400" i="1" dirty="0"/>
          </a:p>
          <a:p>
            <a:pPr marL="285750" indent="-285750">
              <a:lnSpc>
                <a:spcPct val="150000"/>
              </a:lnSpc>
              <a:buFont typeface="Arial" panose="020B0604020202020204" pitchFamily="34" charset="0"/>
              <a:buChar char="•"/>
            </a:pPr>
            <a:r>
              <a:rPr lang="en-GB" sz="1400" dirty="0"/>
              <a:t>The nature of reality (logos) is not accessible through surface appearance or assumptions</a:t>
            </a:r>
          </a:p>
          <a:p>
            <a:pPr marL="285750" indent="-285750">
              <a:lnSpc>
                <a:spcPct val="150000"/>
              </a:lnSpc>
              <a:buFont typeface="Arial" panose="020B0604020202020204" pitchFamily="34" charset="0"/>
              <a:buChar char="•"/>
            </a:pPr>
            <a:r>
              <a:rPr lang="en-GB" sz="1400" dirty="0"/>
              <a:t>Deep enquiry or openness to paradox is essential</a:t>
            </a:r>
          </a:p>
        </p:txBody>
      </p:sp>
      <p:sp>
        <p:nvSpPr>
          <p:cNvPr id="3" name="TextBox 2">
            <a:extLst>
              <a:ext uri="{FF2B5EF4-FFF2-40B4-BE49-F238E27FC236}">
                <a16:creationId xmlns:a16="http://schemas.microsoft.com/office/drawing/2014/main" id="{1144BD80-8CD4-59F2-8B6A-CCC2F3D1D29D}"/>
              </a:ext>
            </a:extLst>
          </p:cNvPr>
          <p:cNvSpPr txBox="1"/>
          <p:nvPr/>
        </p:nvSpPr>
        <p:spPr>
          <a:xfrm>
            <a:off x="1530853" y="4898884"/>
            <a:ext cx="7004050" cy="338554"/>
          </a:xfrm>
          <a:prstGeom prst="rect">
            <a:avLst/>
          </a:prstGeom>
          <a:noFill/>
        </p:spPr>
        <p:txBody>
          <a:bodyPr wrap="square">
            <a:spAutoFit/>
          </a:bodyPr>
          <a:lstStyle/>
          <a:p>
            <a:r>
              <a:rPr lang="en-US" sz="1600" dirty="0">
                <a:solidFill>
                  <a:schemeClr val="tx1">
                    <a:lumMod val="65000"/>
                    <a:lumOff val="35000"/>
                  </a:schemeClr>
                </a:solidFill>
                <a:ea typeface="Roboto" panose="02000000000000000000" pitchFamily="2" charset="0"/>
              </a:rPr>
              <a:t>Epistemological Interpretation</a:t>
            </a:r>
          </a:p>
        </p:txBody>
      </p:sp>
    </p:spTree>
    <p:extLst>
      <p:ext uri="{BB962C8B-B14F-4D97-AF65-F5344CB8AC3E}">
        <p14:creationId xmlns:p14="http://schemas.microsoft.com/office/powerpoint/2010/main" val="3723465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F8868-03E8-119B-58D7-52FD30730169}"/>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A5B6C64D-9437-72D3-49BB-0D60154CA8C7}"/>
              </a:ext>
            </a:extLst>
          </p:cNvPr>
          <p:cNvSpPr/>
          <p:nvPr/>
        </p:nvSpPr>
        <p:spPr>
          <a:xfrm>
            <a:off x="3924300" y="1183963"/>
            <a:ext cx="8267700" cy="164813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Open Sans" panose="020B0606030504020204" pitchFamily="34" charset="0"/>
            </a:endParaRPr>
          </a:p>
        </p:txBody>
      </p:sp>
      <p:sp>
        <p:nvSpPr>
          <p:cNvPr id="13" name="TextBox 12">
            <a:extLst>
              <a:ext uri="{FF2B5EF4-FFF2-40B4-BE49-F238E27FC236}">
                <a16:creationId xmlns:a16="http://schemas.microsoft.com/office/drawing/2014/main" id="{B2154FD2-2847-E5D4-6E45-61450A2895D8}"/>
              </a:ext>
            </a:extLst>
          </p:cNvPr>
          <p:cNvSpPr txBox="1"/>
          <p:nvPr/>
        </p:nvSpPr>
        <p:spPr>
          <a:xfrm>
            <a:off x="7110915" y="1587404"/>
            <a:ext cx="4565147" cy="830997"/>
          </a:xfrm>
          <a:prstGeom prst="rect">
            <a:avLst/>
          </a:prstGeom>
          <a:noFill/>
        </p:spPr>
        <p:txBody>
          <a:bodyPr wrap="square" rtlCol="0">
            <a:spAutoFit/>
          </a:bodyPr>
          <a:lstStyle/>
          <a:p>
            <a:r>
              <a:rPr lang="en-US" sz="4800" dirty="0">
                <a:solidFill>
                  <a:schemeClr val="bg1"/>
                </a:solidFill>
                <a:effectLst/>
                <a:latin typeface="+mj-lt"/>
                <a:cs typeface="Prompt" pitchFamily="2" charset="-34"/>
              </a:rPr>
              <a:t>Interpretations</a:t>
            </a:r>
            <a:endParaRPr lang="en-US" sz="4800" b="1" dirty="0">
              <a:solidFill>
                <a:schemeClr val="bg1"/>
              </a:solidFill>
              <a:latin typeface="+mj-lt"/>
              <a:ea typeface="Noto Serif" panose="02020600060500020200" pitchFamily="18" charset="0"/>
              <a:cs typeface="Prompt" pitchFamily="2" charset="-34"/>
            </a:endParaRPr>
          </a:p>
        </p:txBody>
      </p:sp>
      <p:sp>
        <p:nvSpPr>
          <p:cNvPr id="4" name="TextBox 3">
            <a:extLst>
              <a:ext uri="{FF2B5EF4-FFF2-40B4-BE49-F238E27FC236}">
                <a16:creationId xmlns:a16="http://schemas.microsoft.com/office/drawing/2014/main" id="{7FC4A152-4202-270F-201A-67D7FF08122A}"/>
              </a:ext>
            </a:extLst>
          </p:cNvPr>
          <p:cNvSpPr txBox="1"/>
          <p:nvPr/>
        </p:nvSpPr>
        <p:spPr>
          <a:xfrm>
            <a:off x="471156" y="280066"/>
            <a:ext cx="5624844" cy="523220"/>
          </a:xfrm>
          <a:prstGeom prst="rect">
            <a:avLst/>
          </a:prstGeom>
          <a:noFill/>
        </p:spPr>
        <p:txBody>
          <a:bodyPr wrap="square" rtlCol="0">
            <a:spAutoFit/>
          </a:bodyPr>
          <a:lstStyle/>
          <a:p>
            <a:r>
              <a:rPr lang="en-US" sz="1400" dirty="0">
                <a:latin typeface="+mj-lt"/>
                <a:ea typeface="Source Sans Pro SemiBold" panose="020B0603030403020204" pitchFamily="34" charset="0"/>
                <a:cs typeface="Prompt" pitchFamily="2" charset="-34"/>
              </a:rPr>
              <a:t>Presocratic Approaches to </a:t>
            </a:r>
            <a:r>
              <a:rPr lang="en-US" sz="1400" b="1" dirty="0">
                <a:solidFill>
                  <a:schemeClr val="accent1"/>
                </a:solidFill>
                <a:latin typeface="+mj-lt"/>
                <a:ea typeface="Source Sans Pro SemiBold" panose="020B0603030403020204" pitchFamily="34" charset="0"/>
                <a:cs typeface="Prompt" pitchFamily="2" charset="-34"/>
              </a:rPr>
              <a:t>Knowledge &amp; Reality</a:t>
            </a:r>
            <a:endParaRPr lang="en-US" sz="1400" dirty="0">
              <a:latin typeface="+mj-lt"/>
              <a:ea typeface="Source Sans Pro SemiBold" panose="020B0603030403020204" pitchFamily="34" charset="0"/>
              <a:cs typeface="Prompt" pitchFamily="2" charset="-34"/>
            </a:endParaRPr>
          </a:p>
          <a:p>
            <a:endParaRPr lang="en-US" sz="1400" dirty="0">
              <a:latin typeface="+mj-lt"/>
              <a:ea typeface="Source Sans Pro SemiBold" panose="020B0603030403020204" pitchFamily="34" charset="0"/>
              <a:cs typeface="Prompt" pitchFamily="2" charset="-34"/>
            </a:endParaRPr>
          </a:p>
        </p:txBody>
      </p:sp>
      <p:sp>
        <p:nvSpPr>
          <p:cNvPr id="9" name="TextBox 8">
            <a:extLst>
              <a:ext uri="{FF2B5EF4-FFF2-40B4-BE49-F238E27FC236}">
                <a16:creationId xmlns:a16="http://schemas.microsoft.com/office/drawing/2014/main" id="{4442D5A9-32F8-1FFD-D2C4-0812717A24AF}"/>
              </a:ext>
            </a:extLst>
          </p:cNvPr>
          <p:cNvSpPr txBox="1"/>
          <p:nvPr/>
        </p:nvSpPr>
        <p:spPr>
          <a:xfrm>
            <a:off x="11363326" y="6248496"/>
            <a:ext cx="625474"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a:solidFill>
                  <a:schemeClr val="tx2">
                    <a:lumMod val="60000"/>
                    <a:lumOff val="40000"/>
                  </a:schemeClr>
                </a:solidFill>
                <a:ea typeface="Roboto" panose="02000000000000000000" pitchFamily="2" charset="0"/>
                <a:cs typeface="Open Sans" panose="020B0606030504020204" pitchFamily="34" charset="0"/>
              </a:rPr>
              <a:t>0</a:t>
            </a:r>
            <a:fld id="{83267828-566B-DE4C-9992-D1B5D5823256}" type="slidenum">
              <a:rPr lang="en-US" sz="1200" smtClean="0">
                <a:solidFill>
                  <a:schemeClr val="tx2">
                    <a:lumMod val="60000"/>
                    <a:lumOff val="40000"/>
                  </a:schemeClr>
                </a:solidFill>
                <a:ea typeface="Roboto" panose="02000000000000000000" pitchFamily="2" charset="0"/>
                <a:cs typeface="Open Sans" panose="020B0606030504020204" pitchFamily="34" charset="0"/>
              </a:rPr>
              <a:pPr algn="ctr"/>
              <a:t>16</a:t>
            </a:fld>
            <a:r>
              <a:rPr lang="en-US" sz="800" dirty="0">
                <a:solidFill>
                  <a:schemeClr val="tx2">
                    <a:lumMod val="60000"/>
                    <a:lumOff val="40000"/>
                  </a:schemeClr>
                </a:solidFill>
                <a:ea typeface="Roboto" panose="02000000000000000000" pitchFamily="2" charset="0"/>
                <a:cs typeface="Open Sans" panose="020B0606030504020204" pitchFamily="34" charset="0"/>
              </a:rPr>
              <a:t>/10</a:t>
            </a:r>
          </a:p>
        </p:txBody>
      </p:sp>
      <p:sp>
        <p:nvSpPr>
          <p:cNvPr id="8" name="Rectangle 7">
            <a:extLst>
              <a:ext uri="{FF2B5EF4-FFF2-40B4-BE49-F238E27FC236}">
                <a16:creationId xmlns:a16="http://schemas.microsoft.com/office/drawing/2014/main" id="{A2776C3E-4FFB-C966-08D9-3B60AC74D57C}"/>
              </a:ext>
            </a:extLst>
          </p:cNvPr>
          <p:cNvSpPr/>
          <p:nvPr/>
        </p:nvSpPr>
        <p:spPr>
          <a:xfrm>
            <a:off x="-2171700" y="2248829"/>
            <a:ext cx="8267700" cy="476323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Open Sans" panose="020B0606030504020204" pitchFamily="34" charset="0"/>
            </a:endParaRPr>
          </a:p>
        </p:txBody>
      </p:sp>
      <p:sp>
        <p:nvSpPr>
          <p:cNvPr id="10" name="TextBox 9">
            <a:extLst>
              <a:ext uri="{FF2B5EF4-FFF2-40B4-BE49-F238E27FC236}">
                <a16:creationId xmlns:a16="http://schemas.microsoft.com/office/drawing/2014/main" id="{60DBE128-52BC-70F9-1846-1FCF60F716F9}"/>
              </a:ext>
            </a:extLst>
          </p:cNvPr>
          <p:cNvSpPr txBox="1"/>
          <p:nvPr/>
        </p:nvSpPr>
        <p:spPr>
          <a:xfrm>
            <a:off x="8203740" y="3700936"/>
            <a:ext cx="4565147" cy="1077218"/>
          </a:xfrm>
          <a:prstGeom prst="rect">
            <a:avLst/>
          </a:prstGeom>
          <a:noFill/>
        </p:spPr>
        <p:txBody>
          <a:bodyPr wrap="square" rtlCol="0">
            <a:spAutoFit/>
          </a:bodyPr>
          <a:lstStyle/>
          <a:p>
            <a:r>
              <a:rPr lang="en-GB" sz="3200" dirty="0">
                <a:solidFill>
                  <a:schemeClr val="accent1"/>
                </a:solidFill>
                <a:latin typeface="EB Garamond" pitchFamily="2" charset="0"/>
                <a:ea typeface="EB Garamond" pitchFamily="2" charset="0"/>
                <a:cs typeface="Times New Roman" panose="02020603050405020304" pitchFamily="18" charset="0"/>
              </a:rPr>
              <a:t>The Nature </a:t>
            </a:r>
            <a:br>
              <a:rPr lang="en-GB" sz="3200" dirty="0">
                <a:solidFill>
                  <a:schemeClr val="accent1"/>
                </a:solidFill>
                <a:latin typeface="EB Garamond" pitchFamily="2" charset="0"/>
                <a:ea typeface="EB Garamond" pitchFamily="2" charset="0"/>
                <a:cs typeface="Times New Roman" panose="02020603050405020304" pitchFamily="18" charset="0"/>
              </a:rPr>
            </a:br>
            <a:r>
              <a:rPr lang="en-GB" sz="3200" dirty="0">
                <a:solidFill>
                  <a:schemeClr val="accent1"/>
                </a:solidFill>
                <a:latin typeface="EB Garamond" pitchFamily="2" charset="0"/>
                <a:ea typeface="EB Garamond" pitchFamily="2" charset="0"/>
                <a:cs typeface="Times New Roman" panose="02020603050405020304" pitchFamily="18" charset="0"/>
              </a:rPr>
              <a:t>of Reality</a:t>
            </a:r>
            <a:endParaRPr lang="en-US" sz="3200" dirty="0">
              <a:solidFill>
                <a:schemeClr val="accent1"/>
              </a:solidFill>
              <a:latin typeface="EB Garamond" pitchFamily="2" charset="0"/>
              <a:ea typeface="EB Garamond" pitchFamily="2" charset="0"/>
              <a:cs typeface="Times New Roman" panose="02020603050405020304" pitchFamily="18" charset="0"/>
            </a:endParaRPr>
          </a:p>
        </p:txBody>
      </p:sp>
      <p:sp>
        <p:nvSpPr>
          <p:cNvPr id="17" name="TextBox 16">
            <a:extLst>
              <a:ext uri="{FF2B5EF4-FFF2-40B4-BE49-F238E27FC236}">
                <a16:creationId xmlns:a16="http://schemas.microsoft.com/office/drawing/2014/main" id="{5C0FA3C1-E741-CF85-2C51-497EFBA03E4E}"/>
              </a:ext>
            </a:extLst>
          </p:cNvPr>
          <p:cNvSpPr txBox="1"/>
          <p:nvPr/>
        </p:nvSpPr>
        <p:spPr>
          <a:xfrm>
            <a:off x="7591484" y="4034113"/>
            <a:ext cx="930275" cy="769441"/>
          </a:xfrm>
          <a:prstGeom prst="rect">
            <a:avLst/>
          </a:prstGeom>
          <a:noFill/>
        </p:spPr>
        <p:txBody>
          <a:bodyPr wrap="square">
            <a:spAutoFit/>
          </a:bodyPr>
          <a:lstStyle/>
          <a:p>
            <a:r>
              <a:rPr lang="en-US" sz="4400" dirty="0">
                <a:solidFill>
                  <a:schemeClr val="accent1"/>
                </a:solidFill>
                <a:effectLst/>
                <a:latin typeface="+mj-lt"/>
                <a:cs typeface="Prompt" pitchFamily="2" charset="-34"/>
              </a:rPr>
              <a:t>2: </a:t>
            </a:r>
            <a:endParaRPr lang="en-US" sz="4400" dirty="0"/>
          </a:p>
        </p:txBody>
      </p:sp>
      <p:sp>
        <p:nvSpPr>
          <p:cNvPr id="20" name="TextBox 19">
            <a:extLst>
              <a:ext uri="{FF2B5EF4-FFF2-40B4-BE49-F238E27FC236}">
                <a16:creationId xmlns:a16="http://schemas.microsoft.com/office/drawing/2014/main" id="{5E20FD12-7043-8A67-0993-C571444F5F49}"/>
              </a:ext>
            </a:extLst>
          </p:cNvPr>
          <p:cNvSpPr txBox="1"/>
          <p:nvPr/>
        </p:nvSpPr>
        <p:spPr>
          <a:xfrm>
            <a:off x="471155" y="3348438"/>
            <a:ext cx="4916348" cy="1350563"/>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t>Unity of Opposites &amp; constant change</a:t>
            </a:r>
          </a:p>
          <a:p>
            <a:pPr marL="285750" indent="-285750">
              <a:lnSpc>
                <a:spcPct val="150000"/>
              </a:lnSpc>
              <a:buFont typeface="Arial" panose="020B0604020202020204" pitchFamily="34" charset="0"/>
              <a:buChar char="•"/>
            </a:pPr>
            <a:r>
              <a:rPr lang="en-GB" sz="1400" dirty="0"/>
              <a:t>What is ‘true’ might seen contradictory or unexpected</a:t>
            </a:r>
          </a:p>
          <a:p>
            <a:pPr marL="285750" indent="-285750">
              <a:lnSpc>
                <a:spcPct val="150000"/>
              </a:lnSpc>
              <a:buFont typeface="Arial" panose="020B0604020202020204" pitchFamily="34" charset="0"/>
              <a:buChar char="•"/>
            </a:pPr>
            <a:r>
              <a:rPr lang="en-GB" sz="1400" dirty="0"/>
              <a:t>World is ordered by logos, but difficult to comprehend</a:t>
            </a:r>
          </a:p>
        </p:txBody>
      </p:sp>
      <p:sp>
        <p:nvSpPr>
          <p:cNvPr id="2" name="TextBox 1">
            <a:extLst>
              <a:ext uri="{FF2B5EF4-FFF2-40B4-BE49-F238E27FC236}">
                <a16:creationId xmlns:a16="http://schemas.microsoft.com/office/drawing/2014/main" id="{36AA2AC2-3C9B-5ECB-9395-369AFADFE37C}"/>
              </a:ext>
            </a:extLst>
          </p:cNvPr>
          <p:cNvSpPr txBox="1"/>
          <p:nvPr/>
        </p:nvSpPr>
        <p:spPr>
          <a:xfrm>
            <a:off x="8203740" y="4798177"/>
            <a:ext cx="3320547" cy="338554"/>
          </a:xfrm>
          <a:prstGeom prst="rect">
            <a:avLst/>
          </a:prstGeom>
          <a:noFill/>
        </p:spPr>
        <p:txBody>
          <a:bodyPr wrap="square">
            <a:spAutoFit/>
          </a:bodyPr>
          <a:lstStyle/>
          <a:p>
            <a:r>
              <a:rPr lang="en-GB" sz="1600" dirty="0">
                <a:solidFill>
                  <a:schemeClr val="tx1">
                    <a:lumMod val="65000"/>
                    <a:lumOff val="35000"/>
                  </a:schemeClr>
                </a:solidFill>
              </a:rPr>
              <a:t>Cosmological/Metaphysical View</a:t>
            </a:r>
            <a:endParaRPr lang="en-US" sz="1600" dirty="0">
              <a:solidFill>
                <a:schemeClr val="tx1">
                  <a:lumMod val="65000"/>
                  <a:lumOff val="35000"/>
                </a:schemeClr>
              </a:solidFill>
              <a:ea typeface="Roboto" panose="02000000000000000000" pitchFamily="2" charset="0"/>
            </a:endParaRPr>
          </a:p>
        </p:txBody>
      </p:sp>
    </p:spTree>
    <p:extLst>
      <p:ext uri="{BB962C8B-B14F-4D97-AF65-F5344CB8AC3E}">
        <p14:creationId xmlns:p14="http://schemas.microsoft.com/office/powerpoint/2010/main" val="4117618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179764-E761-85F5-2EA9-8C81796F580F}"/>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E6027BD1-6DBC-F928-5FA2-10F83C79324D}"/>
              </a:ext>
            </a:extLst>
          </p:cNvPr>
          <p:cNvSpPr/>
          <p:nvPr/>
        </p:nvSpPr>
        <p:spPr>
          <a:xfrm>
            <a:off x="0" y="1183963"/>
            <a:ext cx="8267700" cy="164813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Open Sans" panose="020B0606030504020204" pitchFamily="34" charset="0"/>
            </a:endParaRPr>
          </a:p>
        </p:txBody>
      </p:sp>
      <p:sp>
        <p:nvSpPr>
          <p:cNvPr id="13" name="TextBox 12">
            <a:extLst>
              <a:ext uri="{FF2B5EF4-FFF2-40B4-BE49-F238E27FC236}">
                <a16:creationId xmlns:a16="http://schemas.microsoft.com/office/drawing/2014/main" id="{EDFDD4BE-8713-4F56-FBF0-310299DE49EE}"/>
              </a:ext>
            </a:extLst>
          </p:cNvPr>
          <p:cNvSpPr txBox="1"/>
          <p:nvPr/>
        </p:nvSpPr>
        <p:spPr>
          <a:xfrm>
            <a:off x="910758" y="1574252"/>
            <a:ext cx="4565147" cy="830997"/>
          </a:xfrm>
          <a:prstGeom prst="rect">
            <a:avLst/>
          </a:prstGeom>
          <a:noFill/>
        </p:spPr>
        <p:txBody>
          <a:bodyPr wrap="square" rtlCol="0">
            <a:spAutoFit/>
          </a:bodyPr>
          <a:lstStyle/>
          <a:p>
            <a:r>
              <a:rPr lang="en-US" sz="4800" dirty="0">
                <a:solidFill>
                  <a:schemeClr val="bg1"/>
                </a:solidFill>
                <a:effectLst/>
                <a:latin typeface="+mj-lt"/>
                <a:cs typeface="Prompt" pitchFamily="2" charset="-34"/>
              </a:rPr>
              <a:t>Interpretations</a:t>
            </a:r>
            <a:endParaRPr lang="en-US" sz="4800" b="1" dirty="0">
              <a:solidFill>
                <a:schemeClr val="bg1"/>
              </a:solidFill>
              <a:latin typeface="+mj-lt"/>
              <a:ea typeface="Noto Serif" panose="02020600060500020200" pitchFamily="18" charset="0"/>
              <a:cs typeface="Prompt" pitchFamily="2" charset="-34"/>
            </a:endParaRPr>
          </a:p>
        </p:txBody>
      </p:sp>
      <p:sp>
        <p:nvSpPr>
          <p:cNvPr id="4" name="TextBox 3">
            <a:extLst>
              <a:ext uri="{FF2B5EF4-FFF2-40B4-BE49-F238E27FC236}">
                <a16:creationId xmlns:a16="http://schemas.microsoft.com/office/drawing/2014/main" id="{40A1B864-4502-C417-A9FB-A247FF86E7B0}"/>
              </a:ext>
            </a:extLst>
          </p:cNvPr>
          <p:cNvSpPr txBox="1"/>
          <p:nvPr/>
        </p:nvSpPr>
        <p:spPr>
          <a:xfrm>
            <a:off x="471156" y="280066"/>
            <a:ext cx="5624844" cy="523220"/>
          </a:xfrm>
          <a:prstGeom prst="rect">
            <a:avLst/>
          </a:prstGeom>
          <a:noFill/>
        </p:spPr>
        <p:txBody>
          <a:bodyPr wrap="square" rtlCol="0">
            <a:spAutoFit/>
          </a:bodyPr>
          <a:lstStyle/>
          <a:p>
            <a:r>
              <a:rPr lang="en-US" sz="1400" dirty="0">
                <a:latin typeface="+mj-lt"/>
                <a:ea typeface="Source Sans Pro SemiBold" panose="020B0603030403020204" pitchFamily="34" charset="0"/>
                <a:cs typeface="Prompt" pitchFamily="2" charset="-34"/>
              </a:rPr>
              <a:t>Presocratic Approaches to </a:t>
            </a:r>
            <a:r>
              <a:rPr lang="en-US" sz="1400" b="1" dirty="0">
                <a:solidFill>
                  <a:schemeClr val="accent1"/>
                </a:solidFill>
                <a:latin typeface="+mj-lt"/>
                <a:ea typeface="Source Sans Pro SemiBold" panose="020B0603030403020204" pitchFamily="34" charset="0"/>
                <a:cs typeface="Prompt" pitchFamily="2" charset="-34"/>
              </a:rPr>
              <a:t>Knowledge &amp; Reality</a:t>
            </a:r>
            <a:endParaRPr lang="en-US" sz="1400" dirty="0">
              <a:latin typeface="+mj-lt"/>
              <a:ea typeface="Source Sans Pro SemiBold" panose="020B0603030403020204" pitchFamily="34" charset="0"/>
              <a:cs typeface="Prompt" pitchFamily="2" charset="-34"/>
            </a:endParaRPr>
          </a:p>
          <a:p>
            <a:endParaRPr lang="en-US" sz="1400" dirty="0">
              <a:latin typeface="+mj-lt"/>
              <a:ea typeface="Source Sans Pro SemiBold" panose="020B0603030403020204" pitchFamily="34" charset="0"/>
              <a:cs typeface="Prompt" pitchFamily="2" charset="-34"/>
            </a:endParaRPr>
          </a:p>
        </p:txBody>
      </p:sp>
      <p:sp>
        <p:nvSpPr>
          <p:cNvPr id="9" name="TextBox 8">
            <a:extLst>
              <a:ext uri="{FF2B5EF4-FFF2-40B4-BE49-F238E27FC236}">
                <a16:creationId xmlns:a16="http://schemas.microsoft.com/office/drawing/2014/main" id="{AF5A313B-3076-ECE6-7D55-F787E73DAE14}"/>
              </a:ext>
            </a:extLst>
          </p:cNvPr>
          <p:cNvSpPr txBox="1"/>
          <p:nvPr/>
        </p:nvSpPr>
        <p:spPr>
          <a:xfrm>
            <a:off x="11363326" y="6248496"/>
            <a:ext cx="625474"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a:solidFill>
                  <a:schemeClr val="tx2">
                    <a:lumMod val="60000"/>
                    <a:lumOff val="40000"/>
                  </a:schemeClr>
                </a:solidFill>
                <a:ea typeface="Roboto" panose="02000000000000000000" pitchFamily="2" charset="0"/>
                <a:cs typeface="Open Sans" panose="020B0606030504020204" pitchFamily="34" charset="0"/>
              </a:rPr>
              <a:t>0</a:t>
            </a:r>
            <a:fld id="{83267828-566B-DE4C-9992-D1B5D5823256}" type="slidenum">
              <a:rPr lang="en-US" sz="1200" smtClean="0">
                <a:solidFill>
                  <a:schemeClr val="tx2">
                    <a:lumMod val="60000"/>
                    <a:lumOff val="40000"/>
                  </a:schemeClr>
                </a:solidFill>
                <a:ea typeface="Roboto" panose="02000000000000000000" pitchFamily="2" charset="0"/>
                <a:cs typeface="Open Sans" panose="020B0606030504020204" pitchFamily="34" charset="0"/>
              </a:rPr>
              <a:pPr algn="ctr"/>
              <a:t>17</a:t>
            </a:fld>
            <a:r>
              <a:rPr lang="en-US" sz="800" dirty="0">
                <a:solidFill>
                  <a:schemeClr val="tx2">
                    <a:lumMod val="60000"/>
                    <a:lumOff val="40000"/>
                  </a:schemeClr>
                </a:solidFill>
                <a:ea typeface="Roboto" panose="02000000000000000000" pitchFamily="2" charset="0"/>
                <a:cs typeface="Open Sans" panose="020B0606030504020204" pitchFamily="34" charset="0"/>
              </a:rPr>
              <a:t>/10</a:t>
            </a:r>
          </a:p>
        </p:txBody>
      </p:sp>
      <p:sp>
        <p:nvSpPr>
          <p:cNvPr id="8" name="Rectangle 7">
            <a:extLst>
              <a:ext uri="{FF2B5EF4-FFF2-40B4-BE49-F238E27FC236}">
                <a16:creationId xmlns:a16="http://schemas.microsoft.com/office/drawing/2014/main" id="{EE26FF3B-29E5-7CB7-67F4-2D3DD943B952}"/>
              </a:ext>
            </a:extLst>
          </p:cNvPr>
          <p:cNvSpPr/>
          <p:nvPr/>
        </p:nvSpPr>
        <p:spPr>
          <a:xfrm>
            <a:off x="5475905" y="2348922"/>
            <a:ext cx="8267700" cy="476323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i="0" dirty="0">
              <a:latin typeface="Open Sans" panose="020B0606030504020204" pitchFamily="34" charset="0"/>
            </a:endParaRPr>
          </a:p>
        </p:txBody>
      </p:sp>
      <p:sp>
        <p:nvSpPr>
          <p:cNvPr id="10" name="TextBox 9">
            <a:extLst>
              <a:ext uri="{FF2B5EF4-FFF2-40B4-BE49-F238E27FC236}">
                <a16:creationId xmlns:a16="http://schemas.microsoft.com/office/drawing/2014/main" id="{EF350637-F4EA-CB84-6B9C-4B5C64EEA710}"/>
              </a:ext>
            </a:extLst>
          </p:cNvPr>
          <p:cNvSpPr txBox="1"/>
          <p:nvPr/>
        </p:nvSpPr>
        <p:spPr>
          <a:xfrm>
            <a:off x="1523014" y="3606770"/>
            <a:ext cx="4565147" cy="1077218"/>
          </a:xfrm>
          <a:prstGeom prst="rect">
            <a:avLst/>
          </a:prstGeom>
          <a:noFill/>
        </p:spPr>
        <p:txBody>
          <a:bodyPr wrap="square" rtlCol="0">
            <a:spAutoFit/>
          </a:bodyPr>
          <a:lstStyle/>
          <a:p>
            <a:r>
              <a:rPr lang="en-US" sz="3200" dirty="0">
                <a:solidFill>
                  <a:schemeClr val="accent1"/>
                </a:solidFill>
                <a:effectLst/>
                <a:latin typeface="+mj-lt"/>
                <a:cs typeface="Prompt" pitchFamily="2" charset="-34"/>
              </a:rPr>
              <a:t> </a:t>
            </a:r>
            <a:r>
              <a:rPr lang="en-GB" sz="3200" dirty="0">
                <a:solidFill>
                  <a:schemeClr val="accent1"/>
                </a:solidFill>
                <a:latin typeface="+mj-lt"/>
                <a:cs typeface="Prompt" pitchFamily="2" charset="-34"/>
              </a:rPr>
              <a:t>Intellectual</a:t>
            </a:r>
            <a:r>
              <a:rPr lang="en-GB" sz="3200" dirty="0"/>
              <a:t> </a:t>
            </a:r>
            <a:r>
              <a:rPr lang="en-GB" sz="3200" dirty="0">
                <a:solidFill>
                  <a:schemeClr val="accent1"/>
                </a:solidFill>
                <a:latin typeface="+mj-lt"/>
                <a:cs typeface="Prompt" pitchFamily="2" charset="-34"/>
              </a:rPr>
              <a:t>Transformation</a:t>
            </a:r>
            <a:endParaRPr lang="en-US" sz="3200" dirty="0">
              <a:solidFill>
                <a:schemeClr val="accent1"/>
              </a:solidFill>
              <a:latin typeface="+mj-lt"/>
              <a:cs typeface="Prompt" pitchFamily="2" charset="-34"/>
            </a:endParaRPr>
          </a:p>
        </p:txBody>
      </p:sp>
      <p:sp>
        <p:nvSpPr>
          <p:cNvPr id="17" name="TextBox 16">
            <a:extLst>
              <a:ext uri="{FF2B5EF4-FFF2-40B4-BE49-F238E27FC236}">
                <a16:creationId xmlns:a16="http://schemas.microsoft.com/office/drawing/2014/main" id="{79D5CFBD-8C79-1603-9782-DA3FF6D10BB2}"/>
              </a:ext>
            </a:extLst>
          </p:cNvPr>
          <p:cNvSpPr txBox="1"/>
          <p:nvPr/>
        </p:nvSpPr>
        <p:spPr>
          <a:xfrm>
            <a:off x="910758" y="3939947"/>
            <a:ext cx="930275" cy="769441"/>
          </a:xfrm>
          <a:prstGeom prst="rect">
            <a:avLst/>
          </a:prstGeom>
          <a:noFill/>
        </p:spPr>
        <p:txBody>
          <a:bodyPr wrap="square">
            <a:spAutoFit/>
          </a:bodyPr>
          <a:lstStyle/>
          <a:p>
            <a:r>
              <a:rPr lang="en-US" sz="4400" dirty="0">
                <a:solidFill>
                  <a:schemeClr val="accent1"/>
                </a:solidFill>
                <a:latin typeface="+mj-lt"/>
                <a:cs typeface="Prompt" pitchFamily="2" charset="-34"/>
              </a:rPr>
              <a:t>3</a:t>
            </a:r>
            <a:r>
              <a:rPr lang="en-US" sz="4400" dirty="0">
                <a:solidFill>
                  <a:schemeClr val="accent1"/>
                </a:solidFill>
                <a:effectLst/>
                <a:latin typeface="+mj-lt"/>
                <a:cs typeface="Prompt" pitchFamily="2" charset="-34"/>
              </a:rPr>
              <a:t>: </a:t>
            </a:r>
            <a:endParaRPr lang="en-US" sz="4400" dirty="0"/>
          </a:p>
        </p:txBody>
      </p:sp>
      <p:sp>
        <p:nvSpPr>
          <p:cNvPr id="20" name="TextBox 19">
            <a:extLst>
              <a:ext uri="{FF2B5EF4-FFF2-40B4-BE49-F238E27FC236}">
                <a16:creationId xmlns:a16="http://schemas.microsoft.com/office/drawing/2014/main" id="{C9B68A54-1C92-4F01-2DD2-7800657BF4E4}"/>
              </a:ext>
            </a:extLst>
          </p:cNvPr>
          <p:cNvSpPr txBox="1"/>
          <p:nvPr/>
        </p:nvSpPr>
        <p:spPr>
          <a:xfrm>
            <a:off x="6357055" y="3799370"/>
            <a:ext cx="4916348" cy="1350563"/>
          </a:xfrm>
          <a:prstGeom prst="rect">
            <a:avLst/>
          </a:prstGeom>
          <a:noFill/>
        </p:spPr>
        <p:txBody>
          <a:bodyPr wrap="square">
            <a:spAutoFit/>
          </a:bodyPr>
          <a:lstStyle/>
          <a:p>
            <a:pPr marL="285750" lvl="0" indent="-285750">
              <a:lnSpc>
                <a:spcPct val="150000"/>
              </a:lnSpc>
              <a:buFont typeface="Arial" panose="020B0604020202020204" pitchFamily="34" charset="0"/>
              <a:buChar char="•"/>
            </a:pPr>
            <a:r>
              <a:rPr lang="en-GB" sz="1400" dirty="0"/>
              <a:t>Calls for spiritual openness</a:t>
            </a:r>
          </a:p>
          <a:p>
            <a:pPr marL="285750" indent="-285750">
              <a:lnSpc>
                <a:spcPct val="150000"/>
              </a:lnSpc>
              <a:buFont typeface="Arial" panose="020B0604020202020204" pitchFamily="34" charset="0"/>
              <a:buChar char="•"/>
            </a:pPr>
            <a:r>
              <a:rPr lang="en-GB" sz="1400" dirty="0"/>
              <a:t>Truth cannot be grasped forcefully</a:t>
            </a:r>
          </a:p>
          <a:p>
            <a:pPr marL="285750" indent="-285750">
              <a:lnSpc>
                <a:spcPct val="150000"/>
              </a:lnSpc>
              <a:buFont typeface="Arial" panose="020B0604020202020204" pitchFamily="34" charset="0"/>
              <a:buChar char="•"/>
            </a:pPr>
            <a:r>
              <a:rPr lang="en-GB" sz="1400" dirty="0"/>
              <a:t>Must be sought in an altered state of perception</a:t>
            </a:r>
          </a:p>
          <a:p>
            <a:pPr marL="285750" indent="-285750">
              <a:lnSpc>
                <a:spcPct val="150000"/>
              </a:lnSpc>
              <a:buFont typeface="Arial" panose="020B0604020202020204" pitchFamily="34" charset="0"/>
              <a:buChar char="•"/>
            </a:pPr>
            <a:endParaRPr lang="en-GB" sz="1400" dirty="0"/>
          </a:p>
        </p:txBody>
      </p:sp>
      <p:sp>
        <p:nvSpPr>
          <p:cNvPr id="3" name="TextBox 2">
            <a:extLst>
              <a:ext uri="{FF2B5EF4-FFF2-40B4-BE49-F238E27FC236}">
                <a16:creationId xmlns:a16="http://schemas.microsoft.com/office/drawing/2014/main" id="{AFFC48C1-B45C-776C-245F-7C7255484D03}"/>
              </a:ext>
            </a:extLst>
          </p:cNvPr>
          <p:cNvSpPr txBox="1"/>
          <p:nvPr/>
        </p:nvSpPr>
        <p:spPr>
          <a:xfrm>
            <a:off x="1543564" y="4683988"/>
            <a:ext cx="3663447" cy="338554"/>
          </a:xfrm>
          <a:prstGeom prst="rect">
            <a:avLst/>
          </a:prstGeom>
          <a:noFill/>
        </p:spPr>
        <p:txBody>
          <a:bodyPr wrap="square">
            <a:spAutoFit/>
          </a:bodyPr>
          <a:lstStyle/>
          <a:p>
            <a:r>
              <a:rPr lang="en-GB" sz="1600" dirty="0">
                <a:solidFill>
                  <a:schemeClr val="tx1">
                    <a:lumMod val="65000"/>
                    <a:lumOff val="35000"/>
                  </a:schemeClr>
                </a:solidFill>
              </a:rPr>
              <a:t>Philosophical/Mystical Outlook</a:t>
            </a:r>
            <a:endParaRPr lang="en-US" sz="1600" dirty="0">
              <a:solidFill>
                <a:schemeClr val="tx1">
                  <a:lumMod val="65000"/>
                  <a:lumOff val="35000"/>
                </a:schemeClr>
              </a:solidFill>
            </a:endParaRPr>
          </a:p>
        </p:txBody>
      </p:sp>
    </p:spTree>
    <p:extLst>
      <p:ext uri="{BB962C8B-B14F-4D97-AF65-F5344CB8AC3E}">
        <p14:creationId xmlns:p14="http://schemas.microsoft.com/office/powerpoint/2010/main" val="2987466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C1CA8B-FDEB-C202-B5D2-7946F31F85C7}"/>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5565D382-D6C3-7E6C-968B-F19980B45FA0}"/>
              </a:ext>
            </a:extLst>
          </p:cNvPr>
          <p:cNvSpPr/>
          <p:nvPr/>
        </p:nvSpPr>
        <p:spPr>
          <a:xfrm>
            <a:off x="5152760" y="541676"/>
            <a:ext cx="498739" cy="5782924"/>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E03D508-F69A-A77E-27FF-8CE6AB2CC147}"/>
              </a:ext>
            </a:extLst>
          </p:cNvPr>
          <p:cNvSpPr txBox="1"/>
          <p:nvPr/>
        </p:nvSpPr>
        <p:spPr>
          <a:xfrm>
            <a:off x="471156" y="280066"/>
            <a:ext cx="5624844" cy="523220"/>
          </a:xfrm>
          <a:prstGeom prst="rect">
            <a:avLst/>
          </a:prstGeom>
          <a:noFill/>
        </p:spPr>
        <p:txBody>
          <a:bodyPr wrap="square" rtlCol="0">
            <a:spAutoFit/>
          </a:bodyPr>
          <a:lstStyle/>
          <a:p>
            <a:r>
              <a:rPr lang="en-US" sz="1400" dirty="0">
                <a:latin typeface="+mj-lt"/>
                <a:ea typeface="Source Sans Pro SemiBold" panose="020B0603030403020204" pitchFamily="34" charset="0"/>
                <a:cs typeface="Prompt" pitchFamily="2" charset="-34"/>
              </a:rPr>
              <a:t>Presocratic Approaches to </a:t>
            </a:r>
            <a:r>
              <a:rPr lang="en-US" sz="1400" b="1" dirty="0">
                <a:solidFill>
                  <a:schemeClr val="accent1"/>
                </a:solidFill>
                <a:latin typeface="+mj-lt"/>
                <a:ea typeface="Source Sans Pro SemiBold" panose="020B0603030403020204" pitchFamily="34" charset="0"/>
                <a:cs typeface="Prompt" pitchFamily="2" charset="-34"/>
              </a:rPr>
              <a:t>Knowledge &amp; Reality</a:t>
            </a:r>
            <a:endParaRPr lang="en-US" sz="1400" dirty="0">
              <a:latin typeface="+mj-lt"/>
              <a:ea typeface="Source Sans Pro SemiBold" panose="020B0603030403020204" pitchFamily="34" charset="0"/>
              <a:cs typeface="Prompt" pitchFamily="2" charset="-34"/>
            </a:endParaRPr>
          </a:p>
          <a:p>
            <a:endParaRPr lang="en-US" sz="1400" dirty="0">
              <a:latin typeface="+mj-lt"/>
              <a:ea typeface="Source Sans Pro SemiBold" panose="020B0603030403020204" pitchFamily="34" charset="0"/>
              <a:cs typeface="Prompt" pitchFamily="2" charset="-34"/>
            </a:endParaRPr>
          </a:p>
        </p:txBody>
      </p:sp>
      <p:sp>
        <p:nvSpPr>
          <p:cNvPr id="5" name="Rectangle 4">
            <a:extLst>
              <a:ext uri="{FF2B5EF4-FFF2-40B4-BE49-F238E27FC236}">
                <a16:creationId xmlns:a16="http://schemas.microsoft.com/office/drawing/2014/main" id="{6BD59A3D-929B-A346-6283-3FBCD124A446}"/>
              </a:ext>
            </a:extLst>
          </p:cNvPr>
          <p:cNvSpPr/>
          <p:nvPr/>
        </p:nvSpPr>
        <p:spPr>
          <a:xfrm>
            <a:off x="5305160" y="694076"/>
            <a:ext cx="600339" cy="5883858"/>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9680DAB-3342-0295-C242-97528EEDD9AF}"/>
              </a:ext>
            </a:extLst>
          </p:cNvPr>
          <p:cNvSpPr txBox="1"/>
          <p:nvPr/>
        </p:nvSpPr>
        <p:spPr>
          <a:xfrm>
            <a:off x="1340350" y="2021843"/>
            <a:ext cx="2761959" cy="584775"/>
          </a:xfrm>
          <a:prstGeom prst="rect">
            <a:avLst/>
          </a:prstGeom>
          <a:noFill/>
        </p:spPr>
        <p:txBody>
          <a:bodyPr wrap="square" rtlCol="0">
            <a:spAutoFit/>
          </a:bodyPr>
          <a:lstStyle/>
          <a:p>
            <a:r>
              <a:rPr lang="en-US" sz="3200" dirty="0">
                <a:solidFill>
                  <a:schemeClr val="accent1"/>
                </a:solidFill>
                <a:effectLst/>
                <a:latin typeface="+mj-lt"/>
                <a:cs typeface="Prompt" pitchFamily="2" charset="-34"/>
              </a:rPr>
              <a:t>Strengths</a:t>
            </a:r>
            <a:r>
              <a:rPr lang="en-US" sz="3200" dirty="0">
                <a:effectLst/>
                <a:latin typeface="+mj-lt"/>
                <a:cs typeface="Prompt" pitchFamily="2" charset="-34"/>
              </a:rPr>
              <a:t> </a:t>
            </a:r>
            <a:endParaRPr lang="en-US" sz="3200" b="1" dirty="0">
              <a:solidFill>
                <a:schemeClr val="accent1"/>
              </a:solidFill>
              <a:latin typeface="+mj-lt"/>
              <a:ea typeface="Noto Serif" panose="02020600060500020200" pitchFamily="18" charset="0"/>
              <a:cs typeface="Prompt" pitchFamily="2" charset="-34"/>
            </a:endParaRPr>
          </a:p>
        </p:txBody>
      </p:sp>
      <p:sp>
        <p:nvSpPr>
          <p:cNvPr id="7" name="TextBox 6">
            <a:extLst>
              <a:ext uri="{FF2B5EF4-FFF2-40B4-BE49-F238E27FC236}">
                <a16:creationId xmlns:a16="http://schemas.microsoft.com/office/drawing/2014/main" id="{A4C72BBA-9BF8-4B98-D14B-59F171DC0054}"/>
              </a:ext>
            </a:extLst>
          </p:cNvPr>
          <p:cNvSpPr txBox="1"/>
          <p:nvPr/>
        </p:nvSpPr>
        <p:spPr>
          <a:xfrm>
            <a:off x="1348678" y="2799141"/>
            <a:ext cx="2586855" cy="1350563"/>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solidFill>
                  <a:schemeClr val="tx1">
                    <a:lumMod val="65000"/>
                    <a:lumOff val="35000"/>
                  </a:schemeClr>
                </a:solidFill>
              </a:rPr>
              <a:t>Challenges dogmatism</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Timeless relevance</a:t>
            </a:r>
            <a:endParaRPr lang="en-GB" sz="1400" i="1" dirty="0">
              <a:solidFill>
                <a:schemeClr val="tx1">
                  <a:lumMod val="65000"/>
                  <a:lumOff val="35000"/>
                </a:schemeClr>
              </a:solidFill>
            </a:endParaRP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Poetic ambiguity</a:t>
            </a:r>
          </a:p>
          <a:p>
            <a:pPr>
              <a:lnSpc>
                <a:spcPct val="150000"/>
              </a:lnSpc>
            </a:pPr>
            <a:endParaRPr lang="en-GB" sz="1400" i="1" dirty="0">
              <a:solidFill>
                <a:schemeClr val="tx1">
                  <a:lumMod val="65000"/>
                  <a:lumOff val="35000"/>
                </a:schemeClr>
              </a:solidFill>
            </a:endParaRPr>
          </a:p>
        </p:txBody>
      </p:sp>
      <p:sp>
        <p:nvSpPr>
          <p:cNvPr id="8" name="TextBox 7">
            <a:extLst>
              <a:ext uri="{FF2B5EF4-FFF2-40B4-BE49-F238E27FC236}">
                <a16:creationId xmlns:a16="http://schemas.microsoft.com/office/drawing/2014/main" id="{A178EF02-038B-A7FD-E19A-C445E1C93236}"/>
              </a:ext>
            </a:extLst>
          </p:cNvPr>
          <p:cNvSpPr txBox="1"/>
          <p:nvPr/>
        </p:nvSpPr>
        <p:spPr>
          <a:xfrm>
            <a:off x="7021126" y="2100942"/>
            <a:ext cx="4565147" cy="584775"/>
          </a:xfrm>
          <a:prstGeom prst="rect">
            <a:avLst/>
          </a:prstGeom>
          <a:noFill/>
        </p:spPr>
        <p:txBody>
          <a:bodyPr wrap="square" rtlCol="0">
            <a:spAutoFit/>
          </a:bodyPr>
          <a:lstStyle/>
          <a:p>
            <a:r>
              <a:rPr lang="en-US" sz="3200" dirty="0">
                <a:solidFill>
                  <a:schemeClr val="accent1"/>
                </a:solidFill>
                <a:effectLst/>
                <a:latin typeface="+mj-lt"/>
                <a:cs typeface="Prompt" pitchFamily="2" charset="-34"/>
              </a:rPr>
              <a:t>Weaknesses</a:t>
            </a:r>
            <a:endParaRPr lang="en-US" sz="3200" b="1" dirty="0">
              <a:solidFill>
                <a:schemeClr val="accent1"/>
              </a:solidFill>
              <a:latin typeface="+mj-lt"/>
              <a:ea typeface="Noto Serif" panose="02020600060500020200" pitchFamily="18" charset="0"/>
              <a:cs typeface="Prompt" pitchFamily="2" charset="-34"/>
            </a:endParaRPr>
          </a:p>
        </p:txBody>
      </p:sp>
      <p:sp>
        <p:nvSpPr>
          <p:cNvPr id="9" name="TextBox 8">
            <a:extLst>
              <a:ext uri="{FF2B5EF4-FFF2-40B4-BE49-F238E27FC236}">
                <a16:creationId xmlns:a16="http://schemas.microsoft.com/office/drawing/2014/main" id="{FE9F19B2-3ED7-60C9-BA79-917BA027ABDE}"/>
              </a:ext>
            </a:extLst>
          </p:cNvPr>
          <p:cNvSpPr txBox="1"/>
          <p:nvPr/>
        </p:nvSpPr>
        <p:spPr>
          <a:xfrm>
            <a:off x="7021126" y="2799141"/>
            <a:ext cx="3311977" cy="1027397"/>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solidFill>
                  <a:schemeClr val="tx1">
                    <a:lumMod val="65000"/>
                    <a:lumOff val="35000"/>
                  </a:schemeClr>
                </a:solidFill>
              </a:rPr>
              <a:t>Vagueness</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Exclusivity (perhaps elitist)</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Open to different </a:t>
            </a:r>
            <a:r>
              <a:rPr lang="en-GB" sz="1400" dirty="0" err="1">
                <a:solidFill>
                  <a:schemeClr val="tx1">
                    <a:lumMod val="65000"/>
                    <a:lumOff val="35000"/>
                  </a:schemeClr>
                </a:solidFill>
              </a:rPr>
              <a:t>interpretaions</a:t>
            </a:r>
            <a:endParaRPr lang="en-GB" sz="1400" dirty="0">
              <a:solidFill>
                <a:schemeClr val="tx1">
                  <a:lumMod val="65000"/>
                  <a:lumOff val="35000"/>
                </a:schemeClr>
              </a:solidFill>
            </a:endParaRPr>
          </a:p>
        </p:txBody>
      </p:sp>
    </p:spTree>
    <p:extLst>
      <p:ext uri="{BB962C8B-B14F-4D97-AF65-F5344CB8AC3E}">
        <p14:creationId xmlns:p14="http://schemas.microsoft.com/office/powerpoint/2010/main" val="2832047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8A52FD-D9F5-F6B8-3697-1792DD3F9FC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3498765-1E0F-4816-AA1C-066389D9F15E}"/>
              </a:ext>
            </a:extLst>
          </p:cNvPr>
          <p:cNvSpPr txBox="1"/>
          <p:nvPr/>
        </p:nvSpPr>
        <p:spPr>
          <a:xfrm>
            <a:off x="11363326" y="6248496"/>
            <a:ext cx="625474"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a:solidFill>
                  <a:schemeClr val="tx2">
                    <a:lumMod val="60000"/>
                    <a:lumOff val="40000"/>
                  </a:schemeClr>
                </a:solidFill>
                <a:ea typeface="Roboto" panose="02000000000000000000" pitchFamily="2" charset="0"/>
                <a:cs typeface="Open Sans" panose="020B0606030504020204" pitchFamily="34" charset="0"/>
              </a:rPr>
              <a:t>0</a:t>
            </a:r>
            <a:fld id="{83267828-566B-DE4C-9992-D1B5D5823256}" type="slidenum">
              <a:rPr lang="en-US" sz="1200" smtClean="0">
                <a:solidFill>
                  <a:schemeClr val="tx2">
                    <a:lumMod val="60000"/>
                    <a:lumOff val="40000"/>
                  </a:schemeClr>
                </a:solidFill>
                <a:ea typeface="Roboto" panose="02000000000000000000" pitchFamily="2" charset="0"/>
                <a:cs typeface="Open Sans" panose="020B0606030504020204" pitchFamily="34" charset="0"/>
              </a:rPr>
              <a:pPr algn="ctr"/>
              <a:t>19</a:t>
            </a:fld>
            <a:r>
              <a:rPr lang="en-US" sz="800" dirty="0">
                <a:solidFill>
                  <a:schemeClr val="tx2">
                    <a:lumMod val="60000"/>
                    <a:lumOff val="40000"/>
                  </a:schemeClr>
                </a:solidFill>
                <a:ea typeface="Roboto" panose="02000000000000000000" pitchFamily="2" charset="0"/>
                <a:cs typeface="Open Sans" panose="020B0606030504020204" pitchFamily="34" charset="0"/>
              </a:rPr>
              <a:t>/10</a:t>
            </a:r>
          </a:p>
        </p:txBody>
      </p:sp>
      <p:sp>
        <p:nvSpPr>
          <p:cNvPr id="9" name="TextBox 8">
            <a:extLst>
              <a:ext uri="{FF2B5EF4-FFF2-40B4-BE49-F238E27FC236}">
                <a16:creationId xmlns:a16="http://schemas.microsoft.com/office/drawing/2014/main" id="{4218F161-25F3-F3D7-7504-4B31901F5D94}"/>
              </a:ext>
            </a:extLst>
          </p:cNvPr>
          <p:cNvSpPr txBox="1"/>
          <p:nvPr/>
        </p:nvSpPr>
        <p:spPr>
          <a:xfrm>
            <a:off x="471155" y="280066"/>
            <a:ext cx="4846279" cy="307777"/>
          </a:xfrm>
          <a:prstGeom prst="rect">
            <a:avLst/>
          </a:prstGeom>
          <a:noFill/>
        </p:spPr>
        <p:txBody>
          <a:bodyPr wrap="square" rtlCol="0">
            <a:spAutoFit/>
          </a:bodyPr>
          <a:lstStyle/>
          <a:p>
            <a:r>
              <a:rPr lang="en-US" sz="1400" dirty="0">
                <a:latin typeface="+mj-lt"/>
                <a:ea typeface="Source Sans Pro SemiBold" panose="020B0603030403020204" pitchFamily="34" charset="0"/>
                <a:cs typeface="Prompt" pitchFamily="2" charset="-34"/>
              </a:rPr>
              <a:t>Presocratic Approaches to </a:t>
            </a:r>
            <a:r>
              <a:rPr lang="en-US" sz="1400" b="1" dirty="0">
                <a:solidFill>
                  <a:schemeClr val="accent1"/>
                </a:solidFill>
                <a:latin typeface="+mj-lt"/>
                <a:ea typeface="Source Sans Pro SemiBold" panose="020B0603030403020204" pitchFamily="34" charset="0"/>
                <a:cs typeface="Prompt" pitchFamily="2" charset="-34"/>
              </a:rPr>
              <a:t>Knowledge &amp; Reality</a:t>
            </a:r>
            <a:endParaRPr lang="en-US" sz="1400" dirty="0">
              <a:latin typeface="+mj-lt"/>
              <a:ea typeface="Source Sans Pro SemiBold" panose="020B0603030403020204" pitchFamily="34" charset="0"/>
              <a:cs typeface="Prompt" pitchFamily="2" charset="-34"/>
            </a:endParaRPr>
          </a:p>
        </p:txBody>
      </p:sp>
      <p:sp>
        <p:nvSpPr>
          <p:cNvPr id="10" name="TextBox 9">
            <a:extLst>
              <a:ext uri="{FF2B5EF4-FFF2-40B4-BE49-F238E27FC236}">
                <a16:creationId xmlns:a16="http://schemas.microsoft.com/office/drawing/2014/main" id="{C30DB97D-9628-BC46-7ACB-4B42F9891784}"/>
              </a:ext>
            </a:extLst>
          </p:cNvPr>
          <p:cNvSpPr txBox="1"/>
          <p:nvPr/>
        </p:nvSpPr>
        <p:spPr>
          <a:xfrm>
            <a:off x="6503192" y="4467557"/>
            <a:ext cx="4565147" cy="400110"/>
          </a:xfrm>
          <a:prstGeom prst="rect">
            <a:avLst/>
          </a:prstGeom>
          <a:noFill/>
        </p:spPr>
        <p:txBody>
          <a:bodyPr wrap="square" rtlCol="0">
            <a:spAutoFit/>
          </a:bodyPr>
          <a:lstStyle/>
          <a:p>
            <a:r>
              <a:rPr lang="en-GB" sz="2000" b="1" dirty="0">
                <a:solidFill>
                  <a:schemeClr val="accent1"/>
                </a:solidFill>
                <a:latin typeface="+mj-lt"/>
                <a:cs typeface="Prompt" pitchFamily="2" charset="-34"/>
              </a:rPr>
              <a:t>Tone and Style</a:t>
            </a:r>
            <a:endParaRPr lang="en-US" sz="2000" b="1" dirty="0">
              <a:solidFill>
                <a:schemeClr val="accent1"/>
              </a:solidFill>
              <a:latin typeface="+mj-lt"/>
              <a:cs typeface="Prompt" pitchFamily="2" charset="-34"/>
            </a:endParaRPr>
          </a:p>
        </p:txBody>
      </p:sp>
      <p:sp>
        <p:nvSpPr>
          <p:cNvPr id="11" name="TextBox 10">
            <a:extLst>
              <a:ext uri="{FF2B5EF4-FFF2-40B4-BE49-F238E27FC236}">
                <a16:creationId xmlns:a16="http://schemas.microsoft.com/office/drawing/2014/main" id="{BB369391-CE17-B5AC-E44F-122073775C1B}"/>
              </a:ext>
            </a:extLst>
          </p:cNvPr>
          <p:cNvSpPr txBox="1"/>
          <p:nvPr/>
        </p:nvSpPr>
        <p:spPr>
          <a:xfrm>
            <a:off x="1123661" y="2224154"/>
            <a:ext cx="4485293" cy="1996893"/>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b="1" dirty="0">
                <a:solidFill>
                  <a:schemeClr val="tx1">
                    <a:lumMod val="65000"/>
                    <a:lumOff val="35000"/>
                  </a:schemeClr>
                </a:solidFill>
              </a:rPr>
              <a:t>Xenophanes: </a:t>
            </a:r>
            <a:r>
              <a:rPr lang="en-GB" sz="1400" dirty="0"/>
              <a:t>Knowledge is always uncertain — even true statements are indistinguishable from opinion</a:t>
            </a:r>
            <a:endParaRPr lang="en-GB" sz="1400" dirty="0">
              <a:solidFill>
                <a:schemeClr val="tx1">
                  <a:lumMod val="65000"/>
                  <a:lumOff val="35000"/>
                </a:schemeClr>
              </a:solidFill>
            </a:endParaRPr>
          </a:p>
          <a:p>
            <a:pPr marL="285750" indent="-285750">
              <a:lnSpc>
                <a:spcPct val="150000"/>
              </a:lnSpc>
              <a:buFont typeface="Arial" panose="020B0604020202020204" pitchFamily="34" charset="0"/>
              <a:buChar char="•"/>
            </a:pPr>
            <a:r>
              <a:rPr lang="en-GB" sz="1400" b="1" dirty="0">
                <a:solidFill>
                  <a:schemeClr val="tx1">
                    <a:lumMod val="65000"/>
                    <a:lumOff val="35000"/>
                  </a:schemeClr>
                </a:solidFill>
              </a:rPr>
              <a:t>Heraclitus: </a:t>
            </a:r>
            <a:r>
              <a:rPr lang="en-GB" sz="1400" dirty="0"/>
              <a:t>Truth can be found, but only if one expects the unexpected and abandons assumptions</a:t>
            </a:r>
            <a:endParaRPr lang="en-GB" sz="1400" i="1" dirty="0">
              <a:solidFill>
                <a:schemeClr val="tx1">
                  <a:lumMod val="65000"/>
                  <a:lumOff val="35000"/>
                </a:schemeClr>
              </a:solidFill>
            </a:endParaRPr>
          </a:p>
        </p:txBody>
      </p:sp>
      <p:sp>
        <p:nvSpPr>
          <p:cNvPr id="18" name="Rectangle 17">
            <a:extLst>
              <a:ext uri="{FF2B5EF4-FFF2-40B4-BE49-F238E27FC236}">
                <a16:creationId xmlns:a16="http://schemas.microsoft.com/office/drawing/2014/main" id="{271BA230-BB11-A6AB-B882-27055CFDBE21}"/>
              </a:ext>
            </a:extLst>
          </p:cNvPr>
          <p:cNvSpPr/>
          <p:nvPr/>
        </p:nvSpPr>
        <p:spPr>
          <a:xfrm>
            <a:off x="5571860" y="0"/>
            <a:ext cx="6747140" cy="14986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594B6BD-551B-6E62-C276-E5F73C9C8D95}"/>
              </a:ext>
            </a:extLst>
          </p:cNvPr>
          <p:cNvSpPr txBox="1"/>
          <p:nvPr/>
        </p:nvSpPr>
        <p:spPr>
          <a:xfrm>
            <a:off x="6096000" y="295455"/>
            <a:ext cx="4565147" cy="830997"/>
          </a:xfrm>
          <a:prstGeom prst="rect">
            <a:avLst/>
          </a:prstGeom>
          <a:noFill/>
        </p:spPr>
        <p:txBody>
          <a:bodyPr wrap="square" rtlCol="0">
            <a:spAutoFit/>
          </a:bodyPr>
          <a:lstStyle/>
          <a:p>
            <a:r>
              <a:rPr lang="en-US" sz="4800" dirty="0">
                <a:solidFill>
                  <a:schemeClr val="bg2"/>
                </a:solidFill>
                <a:effectLst/>
                <a:latin typeface="+mj-lt"/>
                <a:cs typeface="Prompt" pitchFamily="2" charset="-34"/>
              </a:rPr>
              <a:t>Comparison</a:t>
            </a:r>
            <a:endParaRPr lang="en-US" sz="4800" b="1" dirty="0">
              <a:solidFill>
                <a:schemeClr val="bg2"/>
              </a:solidFill>
              <a:latin typeface="+mj-lt"/>
              <a:ea typeface="Noto Serif" panose="02020600060500020200" pitchFamily="18" charset="0"/>
              <a:cs typeface="Prompt" pitchFamily="2" charset="-34"/>
            </a:endParaRPr>
          </a:p>
        </p:txBody>
      </p:sp>
      <p:sp>
        <p:nvSpPr>
          <p:cNvPr id="4" name="TextBox 3">
            <a:extLst>
              <a:ext uri="{FF2B5EF4-FFF2-40B4-BE49-F238E27FC236}">
                <a16:creationId xmlns:a16="http://schemas.microsoft.com/office/drawing/2014/main" id="{42849799-0467-0314-CF88-909D1D0B5108}"/>
              </a:ext>
            </a:extLst>
          </p:cNvPr>
          <p:cNvSpPr txBox="1"/>
          <p:nvPr/>
        </p:nvSpPr>
        <p:spPr>
          <a:xfrm>
            <a:off x="6503192" y="1802657"/>
            <a:ext cx="4565147" cy="400110"/>
          </a:xfrm>
          <a:prstGeom prst="rect">
            <a:avLst/>
          </a:prstGeom>
          <a:noFill/>
        </p:spPr>
        <p:txBody>
          <a:bodyPr wrap="square" rtlCol="0">
            <a:spAutoFit/>
          </a:bodyPr>
          <a:lstStyle/>
          <a:p>
            <a:r>
              <a:rPr lang="en-GB" sz="2000" b="1" dirty="0">
                <a:solidFill>
                  <a:schemeClr val="accent1"/>
                </a:solidFill>
                <a:latin typeface="+mj-lt"/>
                <a:cs typeface="Prompt" pitchFamily="2" charset="-34"/>
              </a:rPr>
              <a:t>Reality</a:t>
            </a:r>
            <a:endParaRPr lang="en-US" sz="2000" b="1" dirty="0">
              <a:solidFill>
                <a:schemeClr val="accent1"/>
              </a:solidFill>
              <a:latin typeface="+mj-lt"/>
              <a:cs typeface="Prompt" pitchFamily="2" charset="-34"/>
            </a:endParaRPr>
          </a:p>
        </p:txBody>
      </p:sp>
      <p:sp>
        <p:nvSpPr>
          <p:cNvPr id="5" name="TextBox 4">
            <a:extLst>
              <a:ext uri="{FF2B5EF4-FFF2-40B4-BE49-F238E27FC236}">
                <a16:creationId xmlns:a16="http://schemas.microsoft.com/office/drawing/2014/main" id="{8E6D8097-A97B-17B5-AD0C-B039CCBDBF07}"/>
              </a:ext>
            </a:extLst>
          </p:cNvPr>
          <p:cNvSpPr txBox="1"/>
          <p:nvPr/>
        </p:nvSpPr>
        <p:spPr>
          <a:xfrm>
            <a:off x="6503192" y="2202767"/>
            <a:ext cx="4565147" cy="1996893"/>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b="1" dirty="0">
                <a:solidFill>
                  <a:schemeClr val="tx1">
                    <a:lumMod val="65000"/>
                    <a:lumOff val="35000"/>
                  </a:schemeClr>
                </a:solidFill>
              </a:rPr>
              <a:t>Xenophanes: </a:t>
            </a:r>
            <a:r>
              <a:rPr lang="en-GB" sz="1400" dirty="0"/>
              <a:t>The divine and the cosmos are beyond human certainty — theological claims are fundamentally flawed</a:t>
            </a:r>
          </a:p>
          <a:p>
            <a:pPr marL="285750" indent="-285750">
              <a:lnSpc>
                <a:spcPct val="150000"/>
              </a:lnSpc>
              <a:buFont typeface="Arial" panose="020B0604020202020204" pitchFamily="34" charset="0"/>
              <a:buChar char="•"/>
            </a:pPr>
            <a:r>
              <a:rPr lang="en-GB" sz="1400" b="1" dirty="0">
                <a:solidFill>
                  <a:schemeClr val="tx1">
                    <a:lumMod val="65000"/>
                    <a:lumOff val="35000"/>
                  </a:schemeClr>
                </a:solidFill>
              </a:rPr>
              <a:t>Heraclitus: </a:t>
            </a:r>
            <a:r>
              <a:rPr lang="en-GB" sz="1400" dirty="0"/>
              <a:t>Reality is hidden, complex, and paradoxical — but governed by a discoverable rational order (logos)</a:t>
            </a:r>
            <a:endParaRPr lang="en-GB" sz="1400" i="1" dirty="0">
              <a:solidFill>
                <a:schemeClr val="tx1">
                  <a:lumMod val="65000"/>
                  <a:lumOff val="35000"/>
                </a:schemeClr>
              </a:solidFill>
            </a:endParaRPr>
          </a:p>
        </p:txBody>
      </p:sp>
      <p:sp>
        <p:nvSpPr>
          <p:cNvPr id="6" name="TextBox 5">
            <a:extLst>
              <a:ext uri="{FF2B5EF4-FFF2-40B4-BE49-F238E27FC236}">
                <a16:creationId xmlns:a16="http://schemas.microsoft.com/office/drawing/2014/main" id="{6535CD32-8200-B9E8-8EB1-F4B6224F33B8}"/>
              </a:ext>
            </a:extLst>
          </p:cNvPr>
          <p:cNvSpPr txBox="1"/>
          <p:nvPr/>
        </p:nvSpPr>
        <p:spPr>
          <a:xfrm>
            <a:off x="1006713" y="1802657"/>
            <a:ext cx="4565147" cy="400110"/>
          </a:xfrm>
          <a:prstGeom prst="rect">
            <a:avLst/>
          </a:prstGeom>
          <a:noFill/>
        </p:spPr>
        <p:txBody>
          <a:bodyPr wrap="square" rtlCol="0">
            <a:spAutoFit/>
          </a:bodyPr>
          <a:lstStyle/>
          <a:p>
            <a:r>
              <a:rPr lang="en-US" sz="2000" b="1" dirty="0">
                <a:solidFill>
                  <a:schemeClr val="accent1"/>
                </a:solidFill>
                <a:effectLst/>
                <a:latin typeface="+mj-lt"/>
                <a:cs typeface="Prompt" pitchFamily="2" charset="-34"/>
              </a:rPr>
              <a:t>Truth &amp; Kn</a:t>
            </a:r>
            <a:r>
              <a:rPr lang="en-US" sz="2000" b="1" dirty="0">
                <a:solidFill>
                  <a:schemeClr val="accent1"/>
                </a:solidFill>
                <a:latin typeface="+mj-lt"/>
                <a:cs typeface="Prompt" pitchFamily="2" charset="-34"/>
              </a:rPr>
              <a:t>owled</a:t>
            </a:r>
            <a:r>
              <a:rPr lang="en-US" sz="2000" b="1" dirty="0">
                <a:solidFill>
                  <a:schemeClr val="accent1"/>
                </a:solidFill>
                <a:effectLst/>
                <a:latin typeface="+mj-lt"/>
                <a:cs typeface="Prompt" pitchFamily="2" charset="-34"/>
              </a:rPr>
              <a:t>ge</a:t>
            </a:r>
            <a:endParaRPr lang="en-US" sz="2000" b="1" dirty="0">
              <a:solidFill>
                <a:schemeClr val="accent1"/>
              </a:solidFill>
              <a:latin typeface="+mj-lt"/>
              <a:ea typeface="Noto Serif" panose="02020600060500020200" pitchFamily="18" charset="0"/>
              <a:cs typeface="Prompt" pitchFamily="2" charset="-34"/>
            </a:endParaRPr>
          </a:p>
        </p:txBody>
      </p:sp>
      <p:sp>
        <p:nvSpPr>
          <p:cNvPr id="7" name="TextBox 6">
            <a:extLst>
              <a:ext uri="{FF2B5EF4-FFF2-40B4-BE49-F238E27FC236}">
                <a16:creationId xmlns:a16="http://schemas.microsoft.com/office/drawing/2014/main" id="{E9A32E33-C15A-42C6-13D6-218ED0C56B24}"/>
              </a:ext>
            </a:extLst>
          </p:cNvPr>
          <p:cNvSpPr txBox="1"/>
          <p:nvPr/>
        </p:nvSpPr>
        <p:spPr>
          <a:xfrm>
            <a:off x="6503192" y="4889930"/>
            <a:ext cx="4761708" cy="1027397"/>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b="1" dirty="0">
                <a:solidFill>
                  <a:schemeClr val="tx1">
                    <a:lumMod val="65000"/>
                    <a:lumOff val="35000"/>
                  </a:schemeClr>
                </a:solidFill>
              </a:rPr>
              <a:t>Xenophanes: </a:t>
            </a:r>
            <a:r>
              <a:rPr lang="en-GB" sz="1400" dirty="0"/>
              <a:t>Measured, didactic, clear poetic structure</a:t>
            </a:r>
          </a:p>
          <a:p>
            <a:pPr marL="285750" indent="-285750">
              <a:lnSpc>
                <a:spcPct val="150000"/>
              </a:lnSpc>
              <a:buFont typeface="Arial" panose="020B0604020202020204" pitchFamily="34" charset="0"/>
              <a:buChar char="•"/>
            </a:pPr>
            <a:r>
              <a:rPr lang="en-GB" sz="1400" b="1" dirty="0">
                <a:solidFill>
                  <a:schemeClr val="tx1">
                    <a:lumMod val="65000"/>
                    <a:lumOff val="35000"/>
                  </a:schemeClr>
                </a:solidFill>
              </a:rPr>
              <a:t>Heraclitus: </a:t>
            </a:r>
            <a:r>
              <a:rPr lang="en-GB" sz="1400" dirty="0"/>
              <a:t>Dense, aphoristic, deliberately obscure</a:t>
            </a:r>
            <a:endParaRPr lang="en-GB" sz="1400" i="1" dirty="0">
              <a:solidFill>
                <a:schemeClr val="tx1">
                  <a:lumMod val="65000"/>
                  <a:lumOff val="35000"/>
                </a:schemeClr>
              </a:solidFill>
            </a:endParaRPr>
          </a:p>
        </p:txBody>
      </p:sp>
      <p:sp>
        <p:nvSpPr>
          <p:cNvPr id="8" name="TextBox 7">
            <a:extLst>
              <a:ext uri="{FF2B5EF4-FFF2-40B4-BE49-F238E27FC236}">
                <a16:creationId xmlns:a16="http://schemas.microsoft.com/office/drawing/2014/main" id="{3D377138-E088-32D8-6A12-014E91F16405}"/>
              </a:ext>
            </a:extLst>
          </p:cNvPr>
          <p:cNvSpPr txBox="1"/>
          <p:nvPr/>
        </p:nvSpPr>
        <p:spPr>
          <a:xfrm>
            <a:off x="1043807" y="4464201"/>
            <a:ext cx="4565147" cy="400110"/>
          </a:xfrm>
          <a:prstGeom prst="rect">
            <a:avLst/>
          </a:prstGeom>
          <a:noFill/>
        </p:spPr>
        <p:txBody>
          <a:bodyPr wrap="square" rtlCol="0">
            <a:spAutoFit/>
          </a:bodyPr>
          <a:lstStyle/>
          <a:p>
            <a:r>
              <a:rPr lang="en-GB" sz="2000" b="1" dirty="0">
                <a:solidFill>
                  <a:schemeClr val="accent1"/>
                </a:solidFill>
                <a:latin typeface="+mj-lt"/>
                <a:cs typeface="Prompt" pitchFamily="2" charset="-34"/>
              </a:rPr>
              <a:t>Philosophical Message</a:t>
            </a:r>
            <a:endParaRPr lang="en-US" sz="2000" b="1" dirty="0">
              <a:solidFill>
                <a:schemeClr val="accent1"/>
              </a:solidFill>
              <a:latin typeface="+mj-lt"/>
              <a:cs typeface="Prompt" pitchFamily="2" charset="-34"/>
            </a:endParaRPr>
          </a:p>
        </p:txBody>
      </p:sp>
      <p:sp>
        <p:nvSpPr>
          <p:cNvPr id="13" name="TextBox 12">
            <a:extLst>
              <a:ext uri="{FF2B5EF4-FFF2-40B4-BE49-F238E27FC236}">
                <a16:creationId xmlns:a16="http://schemas.microsoft.com/office/drawing/2014/main" id="{A7531DB1-8C8D-872D-EFF3-9D10DA8DD4A7}"/>
              </a:ext>
            </a:extLst>
          </p:cNvPr>
          <p:cNvSpPr txBox="1"/>
          <p:nvPr/>
        </p:nvSpPr>
        <p:spPr>
          <a:xfrm>
            <a:off x="1043807" y="4897866"/>
            <a:ext cx="4485293" cy="1350563"/>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b="1" dirty="0">
                <a:solidFill>
                  <a:schemeClr val="tx1">
                    <a:lumMod val="65000"/>
                    <a:lumOff val="35000"/>
                  </a:schemeClr>
                </a:solidFill>
              </a:rPr>
              <a:t>Xenophanes: </a:t>
            </a:r>
            <a:r>
              <a:rPr lang="en-GB" sz="1400" dirty="0"/>
              <a:t>Encourages epistemic humility and ongoing enquiry</a:t>
            </a:r>
          </a:p>
          <a:p>
            <a:pPr marL="285750" indent="-285750">
              <a:lnSpc>
                <a:spcPct val="150000"/>
              </a:lnSpc>
              <a:buFont typeface="Arial" panose="020B0604020202020204" pitchFamily="34" charset="0"/>
              <a:buChar char="•"/>
            </a:pPr>
            <a:r>
              <a:rPr lang="en-GB" sz="1400" b="1" dirty="0">
                <a:solidFill>
                  <a:schemeClr val="tx1">
                    <a:lumMod val="65000"/>
                    <a:lumOff val="35000"/>
                  </a:schemeClr>
                </a:solidFill>
              </a:rPr>
              <a:t>Heraclitus: </a:t>
            </a:r>
            <a:r>
              <a:rPr lang="en-GB" sz="1400" dirty="0"/>
              <a:t>Calls for radical openness and mental transformation to perceive deeper truth</a:t>
            </a:r>
            <a:endParaRPr lang="en-GB" sz="1400" i="1" dirty="0">
              <a:solidFill>
                <a:schemeClr val="tx1">
                  <a:lumMod val="65000"/>
                  <a:lumOff val="35000"/>
                </a:schemeClr>
              </a:solidFill>
            </a:endParaRPr>
          </a:p>
        </p:txBody>
      </p:sp>
    </p:spTree>
    <p:extLst>
      <p:ext uri="{BB962C8B-B14F-4D97-AF65-F5344CB8AC3E}">
        <p14:creationId xmlns:p14="http://schemas.microsoft.com/office/powerpoint/2010/main" val="1652526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D09CB5F-3C70-DF4F-3D8F-7FDD890C1560}"/>
              </a:ext>
            </a:extLst>
          </p:cNvPr>
          <p:cNvSpPr/>
          <p:nvPr/>
        </p:nvSpPr>
        <p:spPr>
          <a:xfrm>
            <a:off x="0" y="0"/>
            <a:ext cx="3720447"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622B466D-F70C-4B1B-D9EB-F05CC03164E2}"/>
              </a:ext>
            </a:extLst>
          </p:cNvPr>
          <p:cNvSpPr txBox="1"/>
          <p:nvPr/>
        </p:nvSpPr>
        <p:spPr>
          <a:xfrm>
            <a:off x="10091737" y="6135529"/>
            <a:ext cx="1569277" cy="24622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z="1000" spc="300" dirty="0">
                <a:solidFill>
                  <a:schemeClr val="bg1"/>
                </a:solidFill>
                <a:ea typeface="Roboto" panose="02000000000000000000" pitchFamily="2" charset="0"/>
                <a:cs typeface="Open Sans" panose="020B0606030504020204" pitchFamily="34" charset="0"/>
              </a:rPr>
              <a:t>End Slide</a:t>
            </a:r>
          </a:p>
        </p:txBody>
      </p:sp>
      <p:sp>
        <p:nvSpPr>
          <p:cNvPr id="9" name="TextBox 8">
            <a:extLst>
              <a:ext uri="{FF2B5EF4-FFF2-40B4-BE49-F238E27FC236}">
                <a16:creationId xmlns:a16="http://schemas.microsoft.com/office/drawing/2014/main" id="{61E1CDA7-0559-B6F6-491C-0BE0D4D0F7FD}"/>
              </a:ext>
            </a:extLst>
          </p:cNvPr>
          <p:cNvSpPr txBox="1"/>
          <p:nvPr/>
        </p:nvSpPr>
        <p:spPr>
          <a:xfrm>
            <a:off x="5866570" y="1740330"/>
            <a:ext cx="5011965" cy="646331"/>
          </a:xfrm>
          <a:prstGeom prst="rect">
            <a:avLst/>
          </a:prstGeom>
          <a:noFill/>
        </p:spPr>
        <p:txBody>
          <a:bodyPr wrap="square" rtlCol="0">
            <a:spAutoFit/>
          </a:bodyPr>
          <a:lstStyle/>
          <a:p>
            <a:r>
              <a:rPr lang="en-US" sz="3600" dirty="0">
                <a:effectLst/>
                <a:latin typeface="+mj-lt"/>
                <a:cs typeface="Prompt" pitchFamily="2" charset="-34"/>
              </a:rPr>
              <a:t>In Conclusion</a:t>
            </a:r>
            <a:endParaRPr lang="en-US" sz="3600" b="1" dirty="0">
              <a:solidFill>
                <a:schemeClr val="accent1"/>
              </a:solidFill>
              <a:latin typeface="+mj-lt"/>
              <a:ea typeface="Noto Serif" panose="02020600060500020200" pitchFamily="18" charset="0"/>
              <a:cs typeface="Prompt" pitchFamily="2" charset="-34"/>
            </a:endParaRPr>
          </a:p>
        </p:txBody>
      </p:sp>
      <p:sp>
        <p:nvSpPr>
          <p:cNvPr id="15" name="Freeform 31">
            <a:extLst>
              <a:ext uri="{FF2B5EF4-FFF2-40B4-BE49-F238E27FC236}">
                <a16:creationId xmlns:a16="http://schemas.microsoft.com/office/drawing/2014/main" id="{C0887F28-10F5-2CC4-EB55-0EAB9980C71A}"/>
              </a:ext>
            </a:extLst>
          </p:cNvPr>
          <p:cNvSpPr>
            <a:spLocks noChangeArrowheads="1"/>
          </p:cNvSpPr>
          <p:nvPr/>
        </p:nvSpPr>
        <p:spPr bwMode="auto">
          <a:xfrm>
            <a:off x="8372553" y="5052812"/>
            <a:ext cx="201429" cy="207425"/>
          </a:xfrm>
          <a:custGeom>
            <a:avLst/>
            <a:gdLst>
              <a:gd name="T0" fmla="*/ 142375 w 619"/>
              <a:gd name="T1" fmla="*/ 105984 h 634"/>
              <a:gd name="T2" fmla="*/ 142375 w 619"/>
              <a:gd name="T3" fmla="*/ 105984 h 634"/>
              <a:gd name="T4" fmla="*/ 89657 w 619"/>
              <a:gd name="T5" fmla="*/ 52992 h 634"/>
              <a:gd name="T6" fmla="*/ 79257 w 619"/>
              <a:gd name="T7" fmla="*/ 52992 h 634"/>
              <a:gd name="T8" fmla="*/ 79257 w 619"/>
              <a:gd name="T9" fmla="*/ 63446 h 634"/>
              <a:gd name="T10" fmla="*/ 126596 w 619"/>
              <a:gd name="T11" fmla="*/ 111392 h 634"/>
              <a:gd name="T12" fmla="*/ 79257 w 619"/>
              <a:gd name="T13" fmla="*/ 164384 h 634"/>
              <a:gd name="T14" fmla="*/ 79257 w 619"/>
              <a:gd name="T15" fmla="*/ 174838 h 634"/>
              <a:gd name="T16" fmla="*/ 89657 w 619"/>
              <a:gd name="T17" fmla="*/ 174838 h 634"/>
              <a:gd name="T18" fmla="*/ 142375 w 619"/>
              <a:gd name="T19" fmla="*/ 121846 h 634"/>
              <a:gd name="T20" fmla="*/ 142375 w 619"/>
              <a:gd name="T21" fmla="*/ 111392 h 634"/>
              <a:gd name="T22" fmla="*/ 142375 w 619"/>
              <a:gd name="T23" fmla="*/ 105984 h 634"/>
              <a:gd name="T24" fmla="*/ 110816 w 619"/>
              <a:gd name="T25" fmla="*/ 0 h 634"/>
              <a:gd name="T26" fmla="*/ 110816 w 619"/>
              <a:gd name="T27" fmla="*/ 0 h 634"/>
              <a:gd name="T28" fmla="*/ 0 w 619"/>
              <a:gd name="T29" fmla="*/ 111392 h 634"/>
              <a:gd name="T30" fmla="*/ 110816 w 619"/>
              <a:gd name="T31" fmla="*/ 228191 h 634"/>
              <a:gd name="T32" fmla="*/ 221632 w 619"/>
              <a:gd name="T33" fmla="*/ 111392 h 634"/>
              <a:gd name="T34" fmla="*/ 110816 w 619"/>
              <a:gd name="T35" fmla="*/ 0 h 634"/>
              <a:gd name="T36" fmla="*/ 110816 w 619"/>
              <a:gd name="T37" fmla="*/ 212329 h 634"/>
              <a:gd name="T38" fmla="*/ 110816 w 619"/>
              <a:gd name="T39" fmla="*/ 212329 h 634"/>
              <a:gd name="T40" fmla="*/ 10400 w 619"/>
              <a:gd name="T41" fmla="*/ 111392 h 634"/>
              <a:gd name="T42" fmla="*/ 110816 w 619"/>
              <a:gd name="T43" fmla="*/ 15862 h 634"/>
              <a:gd name="T44" fmla="*/ 211232 w 619"/>
              <a:gd name="T45" fmla="*/ 111392 h 634"/>
              <a:gd name="T46" fmla="*/ 110816 w 619"/>
              <a:gd name="T47" fmla="*/ 212329 h 63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619" h="634">
                <a:moveTo>
                  <a:pt x="397" y="294"/>
                </a:moveTo>
                <a:lnTo>
                  <a:pt x="397" y="294"/>
                </a:lnTo>
                <a:cubicBezTo>
                  <a:pt x="250" y="147"/>
                  <a:pt x="250" y="147"/>
                  <a:pt x="250" y="147"/>
                </a:cubicBezTo>
                <a:cubicBezTo>
                  <a:pt x="235" y="132"/>
                  <a:pt x="221" y="132"/>
                  <a:pt x="221" y="147"/>
                </a:cubicBezTo>
                <a:cubicBezTo>
                  <a:pt x="206" y="147"/>
                  <a:pt x="206" y="162"/>
                  <a:pt x="221" y="176"/>
                </a:cubicBezTo>
                <a:cubicBezTo>
                  <a:pt x="353" y="309"/>
                  <a:pt x="353" y="309"/>
                  <a:pt x="353" y="309"/>
                </a:cubicBezTo>
                <a:cubicBezTo>
                  <a:pt x="221" y="456"/>
                  <a:pt x="221" y="456"/>
                  <a:pt x="221" y="456"/>
                </a:cubicBezTo>
                <a:cubicBezTo>
                  <a:pt x="206" y="456"/>
                  <a:pt x="206" y="471"/>
                  <a:pt x="221" y="485"/>
                </a:cubicBezTo>
                <a:cubicBezTo>
                  <a:pt x="221" y="485"/>
                  <a:pt x="235" y="485"/>
                  <a:pt x="250" y="485"/>
                </a:cubicBezTo>
                <a:cubicBezTo>
                  <a:pt x="397" y="338"/>
                  <a:pt x="397" y="338"/>
                  <a:pt x="397" y="338"/>
                </a:cubicBezTo>
                <a:cubicBezTo>
                  <a:pt x="397" y="324"/>
                  <a:pt x="397" y="324"/>
                  <a:pt x="397" y="309"/>
                </a:cubicBezTo>
                <a:lnTo>
                  <a:pt x="397" y="294"/>
                </a:lnTo>
                <a:close/>
                <a:moveTo>
                  <a:pt x="309" y="0"/>
                </a:moveTo>
                <a:lnTo>
                  <a:pt x="309" y="0"/>
                </a:lnTo>
                <a:cubicBezTo>
                  <a:pt x="132" y="0"/>
                  <a:pt x="0" y="147"/>
                  <a:pt x="0" y="309"/>
                </a:cubicBezTo>
                <a:cubicBezTo>
                  <a:pt x="0" y="485"/>
                  <a:pt x="132" y="633"/>
                  <a:pt x="309" y="633"/>
                </a:cubicBezTo>
                <a:cubicBezTo>
                  <a:pt x="486" y="633"/>
                  <a:pt x="618" y="485"/>
                  <a:pt x="618" y="309"/>
                </a:cubicBezTo>
                <a:cubicBezTo>
                  <a:pt x="618" y="147"/>
                  <a:pt x="486" y="0"/>
                  <a:pt x="309" y="0"/>
                </a:cubicBezTo>
                <a:close/>
                <a:moveTo>
                  <a:pt x="309" y="589"/>
                </a:moveTo>
                <a:lnTo>
                  <a:pt x="309" y="589"/>
                </a:lnTo>
                <a:cubicBezTo>
                  <a:pt x="162" y="589"/>
                  <a:pt x="29" y="471"/>
                  <a:pt x="29" y="309"/>
                </a:cubicBezTo>
                <a:cubicBezTo>
                  <a:pt x="29" y="162"/>
                  <a:pt x="162" y="44"/>
                  <a:pt x="309" y="44"/>
                </a:cubicBezTo>
                <a:cubicBezTo>
                  <a:pt x="456" y="44"/>
                  <a:pt x="589" y="162"/>
                  <a:pt x="589" y="309"/>
                </a:cubicBezTo>
                <a:cubicBezTo>
                  <a:pt x="589" y="471"/>
                  <a:pt x="456" y="589"/>
                  <a:pt x="309" y="589"/>
                </a:cubicBezTo>
                <a:close/>
              </a:path>
            </a:pathLst>
          </a:custGeom>
          <a:solidFill>
            <a:schemeClr val="bg1"/>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txBody>
          <a:bodyPr wrap="none" anchor="ctr"/>
          <a:lstStyle/>
          <a:p>
            <a:endParaRPr lang="en-US" dirty="0"/>
          </a:p>
        </p:txBody>
      </p:sp>
      <p:pic>
        <p:nvPicPr>
          <p:cNvPr id="20" name="Picture Placeholder 19" descr="A group of statues on a building&#10;&#10;AI-generated content may be incorrect.">
            <a:extLst>
              <a:ext uri="{FF2B5EF4-FFF2-40B4-BE49-F238E27FC236}">
                <a16:creationId xmlns:a16="http://schemas.microsoft.com/office/drawing/2014/main" id="{0E557A08-B5B3-4FB9-F949-E317F038CB39}"/>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18750" r="18750"/>
          <a:stretch>
            <a:fillRect/>
          </a:stretch>
        </p:blipFill>
        <p:spPr/>
      </p:pic>
      <p:sp>
        <p:nvSpPr>
          <p:cNvPr id="8" name="TextBox 7">
            <a:extLst>
              <a:ext uri="{FF2B5EF4-FFF2-40B4-BE49-F238E27FC236}">
                <a16:creationId xmlns:a16="http://schemas.microsoft.com/office/drawing/2014/main" id="{40F3FCE3-ED8C-05D1-DC84-A8CC3A2B07DA}"/>
              </a:ext>
            </a:extLst>
          </p:cNvPr>
          <p:cNvSpPr txBox="1"/>
          <p:nvPr/>
        </p:nvSpPr>
        <p:spPr>
          <a:xfrm>
            <a:off x="471156" y="280066"/>
            <a:ext cx="5624844" cy="523220"/>
          </a:xfrm>
          <a:prstGeom prst="rect">
            <a:avLst/>
          </a:prstGeom>
          <a:noFill/>
        </p:spPr>
        <p:txBody>
          <a:bodyPr wrap="square" rtlCol="0">
            <a:spAutoFit/>
          </a:bodyPr>
          <a:lstStyle/>
          <a:p>
            <a:r>
              <a:rPr lang="en-US" sz="1400" dirty="0">
                <a:solidFill>
                  <a:schemeClr val="bg2"/>
                </a:solidFill>
                <a:latin typeface="+mj-lt"/>
                <a:ea typeface="Source Sans Pro SemiBold" panose="020B0603030403020204" pitchFamily="34" charset="0"/>
                <a:cs typeface="Prompt" pitchFamily="2" charset="-34"/>
              </a:rPr>
              <a:t>Presocratic Approaches to </a:t>
            </a:r>
            <a:r>
              <a:rPr lang="en-US" sz="1400" b="1" dirty="0">
                <a:solidFill>
                  <a:schemeClr val="accent1">
                    <a:lumMod val="40000"/>
                    <a:lumOff val="60000"/>
                  </a:schemeClr>
                </a:solidFill>
                <a:latin typeface="+mj-lt"/>
                <a:ea typeface="Source Sans Pro SemiBold" panose="020B0603030403020204" pitchFamily="34" charset="0"/>
                <a:cs typeface="Prompt" pitchFamily="2" charset="-34"/>
              </a:rPr>
              <a:t>Knowledge &amp; Reality</a:t>
            </a:r>
            <a:endParaRPr lang="en-US" sz="1400" dirty="0">
              <a:solidFill>
                <a:schemeClr val="accent1">
                  <a:lumMod val="40000"/>
                  <a:lumOff val="60000"/>
                </a:schemeClr>
              </a:solidFill>
              <a:latin typeface="+mj-lt"/>
              <a:ea typeface="Source Sans Pro SemiBold" panose="020B0603030403020204" pitchFamily="34" charset="0"/>
              <a:cs typeface="Prompt" pitchFamily="2" charset="-34"/>
            </a:endParaRPr>
          </a:p>
          <a:p>
            <a:endParaRPr lang="en-US" sz="1400" dirty="0">
              <a:latin typeface="+mj-lt"/>
              <a:ea typeface="Source Sans Pro SemiBold" panose="020B0603030403020204" pitchFamily="34" charset="0"/>
              <a:cs typeface="Prompt" pitchFamily="2" charset="-34"/>
            </a:endParaRPr>
          </a:p>
        </p:txBody>
      </p:sp>
      <p:sp>
        <p:nvSpPr>
          <p:cNvPr id="22" name="TextBox 21">
            <a:extLst>
              <a:ext uri="{FF2B5EF4-FFF2-40B4-BE49-F238E27FC236}">
                <a16:creationId xmlns:a16="http://schemas.microsoft.com/office/drawing/2014/main" id="{352FA313-1B56-F75E-A1E9-18240BB7E6B1}"/>
              </a:ext>
            </a:extLst>
          </p:cNvPr>
          <p:cNvSpPr txBox="1"/>
          <p:nvPr/>
        </p:nvSpPr>
        <p:spPr>
          <a:xfrm>
            <a:off x="5864410" y="2596211"/>
            <a:ext cx="5108390" cy="296638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solidFill>
                  <a:schemeClr val="tx1">
                    <a:lumMod val="65000"/>
                    <a:lumOff val="35000"/>
                  </a:schemeClr>
                </a:solidFill>
              </a:rPr>
              <a:t>Both challenge traditional ideas about truth, knowledge, and the divine</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Xenophanes emphasises epistemological humility</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Heraclitus insists on the reality of logos </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Both move advocate reason and enquiry above belief</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Their fragments reveal early efforts to understand reality through critical thinking</a:t>
            </a:r>
          </a:p>
          <a:p>
            <a:pPr marL="285750" indent="-285750">
              <a:lnSpc>
                <a:spcPct val="150000"/>
              </a:lnSpc>
              <a:buFont typeface="Arial" panose="020B0604020202020204" pitchFamily="34" charset="0"/>
              <a:buChar char="•"/>
            </a:pPr>
            <a:r>
              <a:rPr lang="en-GB" sz="1400" dirty="0">
                <a:solidFill>
                  <a:schemeClr val="tx1">
                    <a:lumMod val="65000"/>
                    <a:lumOff val="35000"/>
                  </a:schemeClr>
                </a:solidFill>
              </a:rPr>
              <a:t>Though stylistically different, both continue to influence philosophy, science, and sceptical thought today</a:t>
            </a:r>
          </a:p>
        </p:txBody>
      </p:sp>
    </p:spTree>
    <p:extLst>
      <p:ext uri="{BB962C8B-B14F-4D97-AF65-F5344CB8AC3E}">
        <p14:creationId xmlns:p14="http://schemas.microsoft.com/office/powerpoint/2010/main" val="12899217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864601-8520-C317-65B8-295D3100B912}"/>
              </a:ext>
            </a:extLst>
          </p:cNvPr>
          <p:cNvSpPr txBox="1"/>
          <p:nvPr/>
        </p:nvSpPr>
        <p:spPr>
          <a:xfrm>
            <a:off x="471156" y="280066"/>
            <a:ext cx="5624844" cy="523220"/>
          </a:xfrm>
          <a:prstGeom prst="rect">
            <a:avLst/>
          </a:prstGeom>
          <a:noFill/>
        </p:spPr>
        <p:txBody>
          <a:bodyPr wrap="square" rtlCol="0">
            <a:spAutoFit/>
          </a:bodyPr>
          <a:lstStyle/>
          <a:p>
            <a:r>
              <a:rPr lang="en-US" sz="1400" dirty="0">
                <a:latin typeface="+mj-lt"/>
                <a:ea typeface="Source Sans Pro SemiBold" panose="020B0603030403020204" pitchFamily="34" charset="0"/>
                <a:cs typeface="Prompt" pitchFamily="2" charset="-34"/>
              </a:rPr>
              <a:t>Presocratic Approaches to </a:t>
            </a:r>
            <a:r>
              <a:rPr lang="en-US" sz="1400" b="1" dirty="0">
                <a:solidFill>
                  <a:schemeClr val="accent1"/>
                </a:solidFill>
                <a:latin typeface="+mj-lt"/>
                <a:ea typeface="Source Sans Pro SemiBold" panose="020B0603030403020204" pitchFamily="34" charset="0"/>
                <a:cs typeface="Prompt" pitchFamily="2" charset="-34"/>
              </a:rPr>
              <a:t>Knowledge &amp; Reality</a:t>
            </a:r>
            <a:endParaRPr lang="en-US" sz="1400" dirty="0">
              <a:latin typeface="+mj-lt"/>
              <a:ea typeface="Source Sans Pro SemiBold" panose="020B0603030403020204" pitchFamily="34" charset="0"/>
              <a:cs typeface="Prompt" pitchFamily="2" charset="-34"/>
            </a:endParaRPr>
          </a:p>
          <a:p>
            <a:endParaRPr lang="en-US" sz="1400" dirty="0">
              <a:latin typeface="+mj-lt"/>
              <a:ea typeface="Source Sans Pro SemiBold" panose="020B0603030403020204" pitchFamily="34" charset="0"/>
              <a:cs typeface="Prompt" pitchFamily="2" charset="-34"/>
            </a:endParaRPr>
          </a:p>
        </p:txBody>
      </p:sp>
      <p:sp>
        <p:nvSpPr>
          <p:cNvPr id="4" name="TextBox 3">
            <a:extLst>
              <a:ext uri="{FF2B5EF4-FFF2-40B4-BE49-F238E27FC236}">
                <a16:creationId xmlns:a16="http://schemas.microsoft.com/office/drawing/2014/main" id="{F62008A7-4554-3F43-5DCF-3AF7F93F278F}"/>
              </a:ext>
            </a:extLst>
          </p:cNvPr>
          <p:cNvSpPr txBox="1"/>
          <p:nvPr/>
        </p:nvSpPr>
        <p:spPr>
          <a:xfrm>
            <a:off x="471155" y="878419"/>
            <a:ext cx="5011965" cy="646331"/>
          </a:xfrm>
          <a:prstGeom prst="rect">
            <a:avLst/>
          </a:prstGeom>
          <a:noFill/>
        </p:spPr>
        <p:txBody>
          <a:bodyPr wrap="square" rtlCol="0">
            <a:spAutoFit/>
          </a:bodyPr>
          <a:lstStyle/>
          <a:p>
            <a:r>
              <a:rPr lang="en-US" sz="3600" dirty="0">
                <a:effectLst/>
                <a:latin typeface="+mj-lt"/>
                <a:cs typeface="Prompt" pitchFamily="2" charset="-34"/>
              </a:rPr>
              <a:t>Bibliography</a:t>
            </a:r>
            <a:endParaRPr lang="en-US" sz="3600" b="1" dirty="0">
              <a:solidFill>
                <a:schemeClr val="accent1"/>
              </a:solidFill>
              <a:latin typeface="+mj-lt"/>
              <a:ea typeface="Noto Serif" panose="02020600060500020200" pitchFamily="18" charset="0"/>
              <a:cs typeface="Prompt" pitchFamily="2" charset="-34"/>
            </a:endParaRPr>
          </a:p>
        </p:txBody>
      </p:sp>
      <p:sp>
        <p:nvSpPr>
          <p:cNvPr id="5" name="TextBox 4">
            <a:extLst>
              <a:ext uri="{FF2B5EF4-FFF2-40B4-BE49-F238E27FC236}">
                <a16:creationId xmlns:a16="http://schemas.microsoft.com/office/drawing/2014/main" id="{4BD110AC-F9E0-C4D3-4051-0CAF23D0655F}"/>
              </a:ext>
            </a:extLst>
          </p:cNvPr>
          <p:cNvSpPr txBox="1"/>
          <p:nvPr/>
        </p:nvSpPr>
        <p:spPr>
          <a:xfrm>
            <a:off x="471154" y="1599883"/>
            <a:ext cx="4017719" cy="4555093"/>
          </a:xfrm>
          <a:prstGeom prst="rect">
            <a:avLst/>
          </a:prstGeom>
          <a:noFill/>
        </p:spPr>
        <p:txBody>
          <a:bodyPr wrap="square" rtlCol="0">
            <a:spAutoFit/>
          </a:bodyPr>
          <a:lstStyle/>
          <a:p>
            <a:pPr>
              <a:buNone/>
            </a:pPr>
            <a:r>
              <a:rPr lang="en-GB" sz="1200" dirty="0">
                <a:solidFill>
                  <a:schemeClr val="tx1">
                    <a:lumMod val="65000"/>
                    <a:lumOff val="35000"/>
                  </a:schemeClr>
                </a:solidFill>
              </a:rPr>
              <a:t>Barnes, J., 1982. </a:t>
            </a:r>
            <a:r>
              <a:rPr lang="en-GB" sz="1200" i="1" dirty="0">
                <a:solidFill>
                  <a:schemeClr val="tx1">
                    <a:lumMod val="65000"/>
                    <a:lumOff val="35000"/>
                  </a:schemeClr>
                </a:solidFill>
              </a:rPr>
              <a:t>The Presocratic Philosophers</a:t>
            </a:r>
            <a:r>
              <a:rPr lang="en-GB" sz="1200" dirty="0">
                <a:solidFill>
                  <a:schemeClr val="tx1">
                    <a:lumMod val="65000"/>
                    <a:lumOff val="35000"/>
                  </a:schemeClr>
                </a:solidFill>
              </a:rPr>
              <a:t>. London: Routledge.</a:t>
            </a:r>
          </a:p>
          <a:p>
            <a:pPr>
              <a:buNone/>
            </a:pPr>
            <a:endParaRPr lang="en-GB" sz="1200" dirty="0">
              <a:solidFill>
                <a:schemeClr val="tx1">
                  <a:lumMod val="65000"/>
                  <a:lumOff val="35000"/>
                </a:schemeClr>
              </a:solidFill>
            </a:endParaRPr>
          </a:p>
          <a:p>
            <a:pPr>
              <a:buNone/>
            </a:pPr>
            <a:r>
              <a:rPr lang="en-GB" sz="1200" dirty="0">
                <a:solidFill>
                  <a:schemeClr val="tx1">
                    <a:lumMod val="65000"/>
                    <a:lumOff val="35000"/>
                  </a:schemeClr>
                </a:solidFill>
              </a:rPr>
              <a:t>Curd, P., 1998. </a:t>
            </a:r>
            <a:r>
              <a:rPr lang="en-GB" sz="1200" i="1" dirty="0">
                <a:solidFill>
                  <a:schemeClr val="tx1">
                    <a:lumMod val="65000"/>
                    <a:lumOff val="35000"/>
                  </a:schemeClr>
                </a:solidFill>
              </a:rPr>
              <a:t>The Legacy of Parmenides: Eleatic Monism and Later Presocratic Thought</a:t>
            </a:r>
            <a:r>
              <a:rPr lang="en-GB" sz="1200" dirty="0">
                <a:solidFill>
                  <a:schemeClr val="tx1">
                    <a:lumMod val="65000"/>
                    <a:lumOff val="35000"/>
                  </a:schemeClr>
                </a:solidFill>
              </a:rPr>
              <a:t>. Princeton: Princeton University Press.</a:t>
            </a:r>
          </a:p>
          <a:p>
            <a:pPr>
              <a:buNone/>
            </a:pPr>
            <a:endParaRPr lang="en-GB" sz="1200" dirty="0">
              <a:solidFill>
                <a:schemeClr val="tx1">
                  <a:lumMod val="65000"/>
                  <a:lumOff val="35000"/>
                </a:schemeClr>
              </a:solidFill>
            </a:endParaRPr>
          </a:p>
          <a:p>
            <a:pPr>
              <a:buNone/>
            </a:pPr>
            <a:r>
              <a:rPr lang="en-GB" sz="1200" dirty="0">
                <a:solidFill>
                  <a:schemeClr val="tx1">
                    <a:lumMod val="65000"/>
                    <a:lumOff val="35000"/>
                  </a:schemeClr>
                </a:solidFill>
              </a:rPr>
              <a:t>Kirk, G.S., Raven, J.E. and Schofield, M., 1983. </a:t>
            </a:r>
            <a:r>
              <a:rPr lang="en-GB" sz="1200" i="1" dirty="0">
                <a:solidFill>
                  <a:schemeClr val="tx1">
                    <a:lumMod val="65000"/>
                    <a:lumOff val="35000"/>
                  </a:schemeClr>
                </a:solidFill>
              </a:rPr>
              <a:t>The Presocratic Philosophers: A Critical History with a Selection of Texts</a:t>
            </a:r>
            <a:r>
              <a:rPr lang="en-GB" sz="1200" dirty="0">
                <a:solidFill>
                  <a:schemeClr val="tx1">
                    <a:lumMod val="65000"/>
                    <a:lumOff val="35000"/>
                  </a:schemeClr>
                </a:solidFill>
              </a:rPr>
              <a:t>. 2nd ed. Cambridge: Cambridge University Press.</a:t>
            </a:r>
          </a:p>
          <a:p>
            <a:pPr>
              <a:buNone/>
            </a:pPr>
            <a:endParaRPr lang="en-GB" sz="1200" dirty="0">
              <a:solidFill>
                <a:schemeClr val="tx1">
                  <a:lumMod val="65000"/>
                  <a:lumOff val="35000"/>
                </a:schemeClr>
              </a:solidFill>
            </a:endParaRPr>
          </a:p>
          <a:p>
            <a:pPr>
              <a:buNone/>
            </a:pPr>
            <a:r>
              <a:rPr lang="en-GB" sz="1200" dirty="0">
                <a:solidFill>
                  <a:schemeClr val="tx1">
                    <a:lumMod val="65000"/>
                    <a:lumOff val="35000"/>
                  </a:schemeClr>
                </a:solidFill>
              </a:rPr>
              <a:t>Popper, K.R., 2012. </a:t>
            </a:r>
            <a:r>
              <a:rPr lang="en-GB" sz="1200" i="1" dirty="0">
                <a:solidFill>
                  <a:schemeClr val="tx1">
                    <a:lumMod val="65000"/>
                    <a:lumOff val="35000"/>
                  </a:schemeClr>
                </a:solidFill>
              </a:rPr>
              <a:t>The World of Parmenides: Essays on the Presocratic Enlightenment</a:t>
            </a:r>
            <a:r>
              <a:rPr lang="en-GB" sz="1200" dirty="0">
                <a:solidFill>
                  <a:schemeClr val="tx1">
                    <a:lumMod val="65000"/>
                    <a:lumOff val="35000"/>
                  </a:schemeClr>
                </a:solidFill>
              </a:rPr>
              <a:t>. Ed. Arne F. Petersen. Abingdon: Routledge.</a:t>
            </a:r>
          </a:p>
          <a:p>
            <a:pPr>
              <a:buNone/>
            </a:pPr>
            <a:endParaRPr lang="en-GB" sz="1200" dirty="0">
              <a:solidFill>
                <a:schemeClr val="tx1">
                  <a:lumMod val="65000"/>
                  <a:lumOff val="35000"/>
                </a:schemeClr>
              </a:solidFill>
            </a:endParaRPr>
          </a:p>
          <a:p>
            <a:pPr>
              <a:buNone/>
            </a:pPr>
            <a:r>
              <a:rPr lang="en-GB" sz="1200" dirty="0">
                <a:solidFill>
                  <a:schemeClr val="tx1">
                    <a:lumMod val="65000"/>
                    <a:lumOff val="35000"/>
                  </a:schemeClr>
                </a:solidFill>
              </a:rPr>
              <a:t>Taylor, C.C.W., ed., 1997. </a:t>
            </a:r>
            <a:r>
              <a:rPr lang="en-GB" sz="1200" i="1" dirty="0">
                <a:solidFill>
                  <a:schemeClr val="tx1">
                    <a:lumMod val="65000"/>
                    <a:lumOff val="35000"/>
                  </a:schemeClr>
                </a:solidFill>
              </a:rPr>
              <a:t>From the Beginning to Plato</a:t>
            </a:r>
            <a:r>
              <a:rPr lang="en-GB" sz="1200" dirty="0">
                <a:solidFill>
                  <a:schemeClr val="tx1">
                    <a:lumMod val="65000"/>
                    <a:lumOff val="35000"/>
                  </a:schemeClr>
                </a:solidFill>
              </a:rPr>
              <a:t>. London: Routledge.</a:t>
            </a:r>
          </a:p>
          <a:p>
            <a:endParaRPr lang="en-GB" sz="1200" dirty="0">
              <a:solidFill>
                <a:schemeClr val="tx1">
                  <a:lumMod val="65000"/>
                  <a:lumOff val="35000"/>
                </a:schemeClr>
              </a:solidFill>
            </a:endParaRPr>
          </a:p>
          <a:p>
            <a:r>
              <a:rPr lang="en-GB" sz="1200" dirty="0">
                <a:solidFill>
                  <a:schemeClr val="tx1">
                    <a:lumMod val="65000"/>
                    <a:lumOff val="35000"/>
                  </a:schemeClr>
                </a:solidFill>
              </a:rPr>
              <a:t>Tor, S., 2017. </a:t>
            </a:r>
            <a:r>
              <a:rPr lang="en-GB" sz="1200" i="1" dirty="0">
                <a:solidFill>
                  <a:schemeClr val="tx1">
                    <a:lumMod val="65000"/>
                    <a:lumOff val="35000"/>
                  </a:schemeClr>
                </a:solidFill>
              </a:rPr>
              <a:t>Mortal and Divine in Early Greek Epistemology: A Study of Hesiod, Xenophanes and Parmenides</a:t>
            </a:r>
            <a:r>
              <a:rPr lang="en-GB" sz="1200" dirty="0">
                <a:solidFill>
                  <a:schemeClr val="tx1">
                    <a:lumMod val="65000"/>
                    <a:lumOff val="35000"/>
                  </a:schemeClr>
                </a:solidFill>
              </a:rPr>
              <a:t>. Cambridge: Cambridge University Press. (Cambridge Classical Studies)</a:t>
            </a:r>
          </a:p>
          <a:p>
            <a:endParaRPr lang="en-US" sz="1400" dirty="0">
              <a:solidFill>
                <a:schemeClr val="tx1">
                  <a:lumMod val="65000"/>
                  <a:lumOff val="35000"/>
                </a:schemeClr>
              </a:solidFill>
            </a:endParaRPr>
          </a:p>
        </p:txBody>
      </p:sp>
      <p:sp>
        <p:nvSpPr>
          <p:cNvPr id="6" name="TextBox 5">
            <a:extLst>
              <a:ext uri="{FF2B5EF4-FFF2-40B4-BE49-F238E27FC236}">
                <a16:creationId xmlns:a16="http://schemas.microsoft.com/office/drawing/2014/main" id="{B0956E49-6FFA-336B-1630-9B71456B222B}"/>
              </a:ext>
            </a:extLst>
          </p:cNvPr>
          <p:cNvSpPr txBox="1"/>
          <p:nvPr/>
        </p:nvSpPr>
        <p:spPr>
          <a:xfrm>
            <a:off x="5483120" y="878419"/>
            <a:ext cx="5011965" cy="646331"/>
          </a:xfrm>
          <a:prstGeom prst="rect">
            <a:avLst/>
          </a:prstGeom>
          <a:noFill/>
        </p:spPr>
        <p:txBody>
          <a:bodyPr wrap="square" rtlCol="0">
            <a:spAutoFit/>
          </a:bodyPr>
          <a:lstStyle/>
          <a:p>
            <a:r>
              <a:rPr lang="en-US" sz="3600" dirty="0">
                <a:effectLst/>
                <a:latin typeface="+mj-lt"/>
                <a:cs typeface="Prompt" pitchFamily="2" charset="-34"/>
              </a:rPr>
              <a:t>Image References</a:t>
            </a:r>
            <a:endParaRPr lang="en-US" sz="3600" b="1" dirty="0">
              <a:solidFill>
                <a:schemeClr val="accent1"/>
              </a:solidFill>
              <a:latin typeface="+mj-lt"/>
              <a:ea typeface="Noto Serif" panose="02020600060500020200" pitchFamily="18" charset="0"/>
              <a:cs typeface="Prompt" pitchFamily="2" charset="-34"/>
            </a:endParaRPr>
          </a:p>
        </p:txBody>
      </p:sp>
      <p:sp>
        <p:nvSpPr>
          <p:cNvPr id="8" name="TextBox 7">
            <a:extLst>
              <a:ext uri="{FF2B5EF4-FFF2-40B4-BE49-F238E27FC236}">
                <a16:creationId xmlns:a16="http://schemas.microsoft.com/office/drawing/2014/main" id="{EC96B1AC-FBA9-0D72-1163-EF93B0217119}"/>
              </a:ext>
            </a:extLst>
          </p:cNvPr>
          <p:cNvSpPr txBox="1"/>
          <p:nvPr/>
        </p:nvSpPr>
        <p:spPr>
          <a:xfrm>
            <a:off x="5483120" y="1599883"/>
            <a:ext cx="6085425" cy="4339650"/>
          </a:xfrm>
          <a:prstGeom prst="rect">
            <a:avLst/>
          </a:prstGeom>
          <a:noFill/>
        </p:spPr>
        <p:txBody>
          <a:bodyPr wrap="square" rtlCol="0">
            <a:spAutoFit/>
          </a:bodyPr>
          <a:lstStyle/>
          <a:p>
            <a:pPr>
              <a:buNone/>
            </a:pPr>
            <a:r>
              <a:rPr lang="en-GB" sz="1200" dirty="0" err="1">
                <a:solidFill>
                  <a:schemeClr val="tx1">
                    <a:lumMod val="65000"/>
                    <a:lumOff val="35000"/>
                  </a:schemeClr>
                </a:solidFill>
              </a:rPr>
              <a:t>Wirestock</a:t>
            </a:r>
            <a:r>
              <a:rPr lang="en-GB" sz="1200" dirty="0">
                <a:solidFill>
                  <a:schemeClr val="tx1">
                    <a:lumMod val="65000"/>
                    <a:lumOff val="35000"/>
                  </a:schemeClr>
                </a:solidFill>
              </a:rPr>
              <a:t>, 2023. </a:t>
            </a:r>
            <a:r>
              <a:rPr lang="en-GB" sz="1200" i="1" dirty="0">
                <a:solidFill>
                  <a:schemeClr val="tx1">
                    <a:lumMod val="65000"/>
                    <a:lumOff val="35000"/>
                  </a:schemeClr>
                </a:solidFill>
              </a:rPr>
              <a:t>Vertical selective closeup shot of the Thinker Statue or Le </a:t>
            </a:r>
            <a:r>
              <a:rPr lang="en-GB" sz="1200" i="1" dirty="0" err="1">
                <a:solidFill>
                  <a:schemeClr val="tx1">
                    <a:lumMod val="65000"/>
                    <a:lumOff val="35000"/>
                  </a:schemeClr>
                </a:solidFill>
              </a:rPr>
              <a:t>Penseur</a:t>
            </a:r>
            <a:r>
              <a:rPr lang="en-GB" sz="1200" i="1" dirty="0">
                <a:solidFill>
                  <a:schemeClr val="tx1">
                    <a:lumMod val="65000"/>
                    <a:lumOff val="35000"/>
                  </a:schemeClr>
                </a:solidFill>
              </a:rPr>
              <a:t> in Rodin Museum in Paris, France</a:t>
            </a:r>
            <a:r>
              <a:rPr lang="en-GB" sz="1200" dirty="0">
                <a:solidFill>
                  <a:schemeClr val="tx1">
                    <a:lumMod val="65000"/>
                    <a:lumOff val="35000"/>
                  </a:schemeClr>
                </a:solidFill>
              </a:rPr>
              <a:t>. [image] Available at: </a:t>
            </a:r>
            <a:r>
              <a:rPr lang="en-GB" sz="1200" dirty="0">
                <a:solidFill>
                  <a:schemeClr val="tx1">
                    <a:lumMod val="65000"/>
                    <a:lumOff val="35000"/>
                  </a:schemeClr>
                </a:solidFill>
                <a:hlinkClick r:id="rId2">
                  <a:extLst>
                    <a:ext uri="{A12FA001-AC4F-418D-AE19-62706E023703}">
                      <ahyp:hlinkClr xmlns:ahyp="http://schemas.microsoft.com/office/drawing/2018/hyperlinkcolor" val="tx"/>
                    </a:ext>
                  </a:extLst>
                </a:hlinkClick>
              </a:rPr>
              <a:t>https://elements.envato.com/vertical-selective-closeup-shot-of-the-thinker-sta-R5BMD4S</a:t>
            </a:r>
            <a:r>
              <a:rPr lang="en-GB" sz="1200" dirty="0">
                <a:solidFill>
                  <a:schemeClr val="tx1">
                    <a:lumMod val="65000"/>
                    <a:lumOff val="35000"/>
                  </a:schemeClr>
                </a:solidFill>
              </a:rPr>
              <a:t> [Accessed 15 Apr. 2025].</a:t>
            </a:r>
          </a:p>
          <a:p>
            <a:pPr>
              <a:buNone/>
            </a:pPr>
            <a:endParaRPr lang="en-GB" sz="1200" dirty="0">
              <a:solidFill>
                <a:schemeClr val="tx1">
                  <a:lumMod val="65000"/>
                  <a:lumOff val="35000"/>
                </a:schemeClr>
              </a:solidFill>
            </a:endParaRPr>
          </a:p>
          <a:p>
            <a:pPr>
              <a:buNone/>
            </a:pPr>
            <a:r>
              <a:rPr lang="en-GB" sz="1200" dirty="0" err="1">
                <a:solidFill>
                  <a:schemeClr val="tx1">
                    <a:lumMod val="65000"/>
                    <a:lumOff val="35000"/>
                  </a:schemeClr>
                </a:solidFill>
              </a:rPr>
              <a:t>Wirestock</a:t>
            </a:r>
            <a:r>
              <a:rPr lang="en-GB" sz="1200" dirty="0">
                <a:solidFill>
                  <a:schemeClr val="tx1">
                    <a:lumMod val="65000"/>
                    <a:lumOff val="35000"/>
                  </a:schemeClr>
                </a:solidFill>
              </a:rPr>
              <a:t>, 2023. </a:t>
            </a:r>
            <a:r>
              <a:rPr lang="en-GB" sz="1200" i="1" dirty="0">
                <a:solidFill>
                  <a:schemeClr val="tx1">
                    <a:lumMod val="65000"/>
                    <a:lumOff val="35000"/>
                  </a:schemeClr>
                </a:solidFill>
              </a:rPr>
              <a:t>Antique parchment scroll with old maps on a wooden table</a:t>
            </a:r>
            <a:r>
              <a:rPr lang="en-GB" sz="1200" dirty="0">
                <a:solidFill>
                  <a:schemeClr val="tx1">
                    <a:lumMod val="65000"/>
                    <a:lumOff val="35000"/>
                  </a:schemeClr>
                </a:solidFill>
              </a:rPr>
              <a:t>. [image] Available at: </a:t>
            </a:r>
            <a:r>
              <a:rPr lang="en-GB" sz="1200" dirty="0">
                <a:solidFill>
                  <a:schemeClr val="tx1">
                    <a:lumMod val="65000"/>
                    <a:lumOff val="35000"/>
                  </a:schemeClr>
                </a:solidFill>
                <a:hlinkClick r:id="rId3">
                  <a:extLst>
                    <a:ext uri="{A12FA001-AC4F-418D-AE19-62706E023703}">
                      <ahyp:hlinkClr xmlns:ahyp="http://schemas.microsoft.com/office/drawing/2018/hyperlinkcolor" val="tx"/>
                    </a:ext>
                  </a:extLst>
                </a:hlinkClick>
              </a:rPr>
              <a:t>https://elements.envato.com/antique-parchment-scroll-with-old-maps-on-a-wooden-XBCWLQA</a:t>
            </a:r>
            <a:r>
              <a:rPr lang="en-GB" sz="1200" dirty="0">
                <a:solidFill>
                  <a:schemeClr val="tx1">
                    <a:lumMod val="65000"/>
                    <a:lumOff val="35000"/>
                  </a:schemeClr>
                </a:solidFill>
              </a:rPr>
              <a:t> [Accessed 15 Apr. 2025].</a:t>
            </a:r>
          </a:p>
          <a:p>
            <a:pPr>
              <a:buNone/>
            </a:pPr>
            <a:endParaRPr lang="en-GB" sz="1200" dirty="0">
              <a:solidFill>
                <a:schemeClr val="tx1">
                  <a:lumMod val="65000"/>
                  <a:lumOff val="35000"/>
                </a:schemeClr>
              </a:solidFill>
            </a:endParaRPr>
          </a:p>
          <a:p>
            <a:pPr>
              <a:buNone/>
            </a:pPr>
            <a:r>
              <a:rPr lang="en-GB" sz="1200" dirty="0">
                <a:solidFill>
                  <a:schemeClr val="tx1">
                    <a:lumMod val="65000"/>
                    <a:lumOff val="35000"/>
                  </a:schemeClr>
                </a:solidFill>
              </a:rPr>
              <a:t>Wikimedia Commons, n.d. </a:t>
            </a:r>
            <a:r>
              <a:rPr lang="en-GB" sz="1200" i="1" dirty="0">
                <a:solidFill>
                  <a:schemeClr val="tx1">
                    <a:lumMod val="65000"/>
                    <a:lumOff val="35000"/>
                  </a:schemeClr>
                </a:solidFill>
              </a:rPr>
              <a:t>Portrait of Xenophanes</a:t>
            </a:r>
            <a:r>
              <a:rPr lang="en-GB" sz="1200" dirty="0">
                <a:solidFill>
                  <a:schemeClr val="tx1">
                    <a:lumMod val="65000"/>
                    <a:lumOff val="35000"/>
                  </a:schemeClr>
                </a:solidFill>
              </a:rPr>
              <a:t>. [image] Available at: </a:t>
            </a:r>
            <a:r>
              <a:rPr lang="en-GB" sz="1200" dirty="0">
                <a:solidFill>
                  <a:schemeClr val="tx1">
                    <a:lumMod val="65000"/>
                    <a:lumOff val="35000"/>
                  </a:schemeClr>
                </a:solidFill>
                <a:hlinkClick r:id="rId4">
                  <a:extLst>
                    <a:ext uri="{A12FA001-AC4F-418D-AE19-62706E023703}">
                      <ahyp:hlinkClr xmlns:ahyp="http://schemas.microsoft.com/office/drawing/2018/hyperlinkcolor" val="tx"/>
                    </a:ext>
                  </a:extLst>
                </a:hlinkClick>
              </a:rPr>
              <a:t>https://commons.wikimedia.org/wiki/File:Xenophon_.jpg</a:t>
            </a:r>
            <a:r>
              <a:rPr lang="en-GB" sz="1200" dirty="0">
                <a:solidFill>
                  <a:schemeClr val="tx1">
                    <a:lumMod val="65000"/>
                    <a:lumOff val="35000"/>
                  </a:schemeClr>
                </a:solidFill>
              </a:rPr>
              <a:t> [Accessed 15 Apr. 2025].</a:t>
            </a:r>
          </a:p>
          <a:p>
            <a:pPr>
              <a:buNone/>
            </a:pPr>
            <a:endParaRPr lang="en-GB" sz="1200" dirty="0">
              <a:solidFill>
                <a:schemeClr val="tx1">
                  <a:lumMod val="65000"/>
                  <a:lumOff val="35000"/>
                </a:schemeClr>
              </a:solidFill>
            </a:endParaRPr>
          </a:p>
          <a:p>
            <a:pPr>
              <a:buNone/>
            </a:pPr>
            <a:r>
              <a:rPr lang="en-GB" sz="1200" dirty="0">
                <a:solidFill>
                  <a:schemeClr val="tx1">
                    <a:lumMod val="65000"/>
                    <a:lumOff val="35000"/>
                  </a:schemeClr>
                </a:solidFill>
              </a:rPr>
              <a:t>Wikimedia Commons, n.d. </a:t>
            </a:r>
            <a:r>
              <a:rPr lang="en-GB" sz="1200" i="1" dirty="0">
                <a:solidFill>
                  <a:schemeClr val="tx1">
                    <a:lumMod val="65000"/>
                    <a:lumOff val="35000"/>
                  </a:schemeClr>
                </a:solidFill>
              </a:rPr>
              <a:t>Bust of Heraclitus – Victoria and Albert Museum</a:t>
            </a:r>
            <a:r>
              <a:rPr lang="en-GB" sz="1200" dirty="0">
                <a:solidFill>
                  <a:schemeClr val="tx1">
                    <a:lumMod val="65000"/>
                    <a:lumOff val="35000"/>
                  </a:schemeClr>
                </a:solidFill>
              </a:rPr>
              <a:t>. [image] Available at: </a:t>
            </a:r>
            <a:r>
              <a:rPr lang="en-GB" sz="1200" dirty="0">
                <a:solidFill>
                  <a:schemeClr val="tx1">
                    <a:lumMod val="65000"/>
                    <a:lumOff val="35000"/>
                  </a:schemeClr>
                </a:solidFill>
                <a:hlinkClick r:id="rId5">
                  <a:extLst>
                    <a:ext uri="{A12FA001-AC4F-418D-AE19-62706E023703}">
                      <ahyp:hlinkClr xmlns:ahyp="http://schemas.microsoft.com/office/drawing/2018/hyperlinkcolor" val="tx"/>
                    </a:ext>
                  </a:extLst>
                </a:hlinkClick>
              </a:rPr>
              <a:t>https://commons.wikimedia.org/wiki/File:Bust_of_Heraclitus_-_Victoria_and_Albert_Museum.jpg</a:t>
            </a:r>
            <a:r>
              <a:rPr lang="en-GB" sz="1200" dirty="0">
                <a:solidFill>
                  <a:schemeClr val="tx1">
                    <a:lumMod val="65000"/>
                    <a:lumOff val="35000"/>
                  </a:schemeClr>
                </a:solidFill>
              </a:rPr>
              <a:t> [Accessed 15 Apr. 2025].</a:t>
            </a:r>
          </a:p>
          <a:p>
            <a:pPr>
              <a:buNone/>
            </a:pPr>
            <a:endParaRPr lang="en-GB" sz="1200" dirty="0">
              <a:solidFill>
                <a:schemeClr val="tx1">
                  <a:lumMod val="65000"/>
                  <a:lumOff val="35000"/>
                </a:schemeClr>
              </a:solidFill>
            </a:endParaRPr>
          </a:p>
          <a:p>
            <a:pPr>
              <a:buNone/>
            </a:pPr>
            <a:r>
              <a:rPr lang="en-GB" sz="1200" dirty="0">
                <a:solidFill>
                  <a:schemeClr val="tx1">
                    <a:lumMod val="65000"/>
                    <a:lumOff val="35000"/>
                  </a:schemeClr>
                </a:solidFill>
              </a:rPr>
              <a:t>Wikipedia, n.d. </a:t>
            </a:r>
            <a:r>
              <a:rPr lang="en-GB" sz="1200" i="1" dirty="0" err="1">
                <a:solidFill>
                  <a:schemeClr val="tx1">
                    <a:lumMod val="65000"/>
                    <a:lumOff val="35000"/>
                  </a:schemeClr>
                </a:solidFill>
              </a:rPr>
              <a:t>Miniatürk</a:t>
            </a:r>
            <a:r>
              <a:rPr lang="en-GB" sz="1200" i="1" dirty="0">
                <a:solidFill>
                  <a:schemeClr val="tx1">
                    <a:lumMod val="65000"/>
                    <a:lumOff val="35000"/>
                  </a:schemeClr>
                </a:solidFill>
              </a:rPr>
              <a:t> model of Heraclitus</a:t>
            </a:r>
            <a:r>
              <a:rPr lang="en-GB" sz="1200" dirty="0">
                <a:solidFill>
                  <a:schemeClr val="tx1">
                    <a:lumMod val="65000"/>
                    <a:lumOff val="35000"/>
                  </a:schemeClr>
                </a:solidFill>
              </a:rPr>
              <a:t>. [image] Available at: </a:t>
            </a:r>
            <a:r>
              <a:rPr lang="en-GB" sz="1200" dirty="0">
                <a:solidFill>
                  <a:schemeClr val="tx1">
                    <a:lumMod val="65000"/>
                    <a:lumOff val="35000"/>
                  </a:schemeClr>
                </a:solidFill>
                <a:hlinkClick r:id="rId6">
                  <a:extLst>
                    <a:ext uri="{A12FA001-AC4F-418D-AE19-62706E023703}">
                      <ahyp:hlinkClr xmlns:ahyp="http://schemas.microsoft.com/office/drawing/2018/hyperlinkcolor" val="tx"/>
                    </a:ext>
                  </a:extLst>
                </a:hlinkClick>
              </a:rPr>
              <a:t>https://en.wikipedia.org/wiki/Heraclitus#/media/File:Miniaturk_009.jpg</a:t>
            </a:r>
            <a:r>
              <a:rPr lang="en-GB" sz="1200" dirty="0">
                <a:solidFill>
                  <a:schemeClr val="tx1">
                    <a:lumMod val="65000"/>
                    <a:lumOff val="35000"/>
                  </a:schemeClr>
                </a:solidFill>
              </a:rPr>
              <a:t> [Accessed 15 Apr. 2025].</a:t>
            </a:r>
          </a:p>
          <a:p>
            <a:endParaRPr lang="en-GB" sz="1200" dirty="0">
              <a:solidFill>
                <a:schemeClr val="tx1">
                  <a:lumMod val="65000"/>
                  <a:lumOff val="35000"/>
                </a:schemeClr>
              </a:solidFill>
            </a:endParaRPr>
          </a:p>
          <a:p>
            <a:r>
              <a:rPr lang="en-GB" sz="1200" dirty="0">
                <a:solidFill>
                  <a:schemeClr val="tx1">
                    <a:lumMod val="65000"/>
                    <a:lumOff val="35000"/>
                  </a:schemeClr>
                </a:solidFill>
              </a:rPr>
              <a:t>Greece Is, n.d. </a:t>
            </a:r>
            <a:r>
              <a:rPr lang="en-GB" sz="1200" i="1" dirty="0">
                <a:solidFill>
                  <a:schemeClr val="tx1">
                    <a:lumMod val="65000"/>
                    <a:lumOff val="35000"/>
                  </a:schemeClr>
                </a:solidFill>
              </a:rPr>
              <a:t>View of the </a:t>
            </a:r>
            <a:r>
              <a:rPr lang="en-GB" sz="1200" i="1" dirty="0" err="1">
                <a:solidFill>
                  <a:schemeClr val="tx1">
                    <a:lumMod val="65000"/>
                    <a:lumOff val="35000"/>
                  </a:schemeClr>
                </a:solidFill>
              </a:rPr>
              <a:t>Erechtheion</a:t>
            </a:r>
            <a:r>
              <a:rPr lang="en-GB" sz="1200" i="1" dirty="0">
                <a:solidFill>
                  <a:schemeClr val="tx1">
                    <a:lumMod val="65000"/>
                    <a:lumOff val="35000"/>
                  </a:schemeClr>
                </a:solidFill>
              </a:rPr>
              <a:t>, with its southern Porch of the Caryatids</a:t>
            </a:r>
            <a:r>
              <a:rPr lang="en-GB" sz="1200" dirty="0">
                <a:solidFill>
                  <a:schemeClr val="tx1">
                    <a:lumMod val="65000"/>
                    <a:lumOff val="35000"/>
                  </a:schemeClr>
                </a:solidFill>
              </a:rPr>
              <a:t>. [image] Available at: </a:t>
            </a:r>
            <a:r>
              <a:rPr lang="en-GB" sz="1200" dirty="0">
                <a:solidFill>
                  <a:schemeClr val="tx1">
                    <a:lumMod val="65000"/>
                    <a:lumOff val="35000"/>
                  </a:schemeClr>
                </a:solidFill>
                <a:hlinkClick r:id="rId7">
                  <a:extLst>
                    <a:ext uri="{A12FA001-AC4F-418D-AE19-62706E023703}">
                      <ahyp:hlinkClr xmlns:ahyp="http://schemas.microsoft.com/office/drawing/2018/hyperlinkcolor" val="tx"/>
                    </a:ext>
                  </a:extLst>
                </a:hlinkClick>
              </a:rPr>
              <a:t>https://www.greece-is.com/the-truth-behind-the-lost-statue-of-athena-and-the-virgins-of-the-parthenon/</a:t>
            </a:r>
            <a:r>
              <a:rPr lang="en-GB" sz="1200" dirty="0">
                <a:solidFill>
                  <a:schemeClr val="tx1">
                    <a:lumMod val="65000"/>
                    <a:lumOff val="35000"/>
                  </a:schemeClr>
                </a:solidFill>
              </a:rPr>
              <a:t> [Accessed 15 Apr. 2025].</a:t>
            </a:r>
          </a:p>
        </p:txBody>
      </p:sp>
    </p:spTree>
    <p:extLst>
      <p:ext uri="{BB962C8B-B14F-4D97-AF65-F5344CB8AC3E}">
        <p14:creationId xmlns:p14="http://schemas.microsoft.com/office/powerpoint/2010/main" val="4015398244"/>
      </p:ext>
    </p:extLst>
  </p:cSld>
  <p:clrMapOvr>
    <a:masterClrMapping/>
  </p:clrMapOvr>
</p:sld>
</file>

<file path=ppt/theme/theme1.xml><?xml version="1.0" encoding="utf-8"?>
<a:theme xmlns:a="http://schemas.openxmlformats.org/drawingml/2006/main" name="Office Theme">
  <a:themeElements>
    <a:clrScheme name="Custom 103">
      <a:dk1>
        <a:sysClr val="windowText" lastClr="000000"/>
      </a:dk1>
      <a:lt1>
        <a:srgbClr val="EAE7DE"/>
      </a:lt1>
      <a:dk2>
        <a:srgbClr val="3F3F3F"/>
      </a:dk2>
      <a:lt2>
        <a:srgbClr val="FFFFFF"/>
      </a:lt2>
      <a:accent1>
        <a:srgbClr val="764F24"/>
      </a:accent1>
      <a:accent2>
        <a:srgbClr val="5A3C1C"/>
      </a:accent2>
      <a:accent3>
        <a:srgbClr val="B1901C"/>
      </a:accent3>
      <a:accent4>
        <a:srgbClr val="CEC6B1"/>
      </a:accent4>
      <a:accent5>
        <a:srgbClr val="5B9BD5"/>
      </a:accent5>
      <a:accent6>
        <a:srgbClr val="70AD47"/>
      </a:accent6>
      <a:hlink>
        <a:srgbClr val="0563C1"/>
      </a:hlink>
      <a:folHlink>
        <a:srgbClr val="954F72"/>
      </a:folHlink>
    </a:clrScheme>
    <a:fontScheme name="Custom 8">
      <a:majorFont>
        <a:latin typeface="EB Garamond"/>
        <a:ea typeface=""/>
        <a:cs typeface=""/>
      </a:majorFont>
      <a:minorFont>
        <a:latin typeface="Open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1039</TotalTime>
  <Words>1768</Words>
  <Application>Microsoft Macintosh PowerPoint</Application>
  <PresentationFormat>Widescreen</PresentationFormat>
  <Paragraphs>242</Paragraphs>
  <Slides>21</Slides>
  <Notes>0</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EB Garamond</vt:lpstr>
      <vt:lpstr>Open Sans</vt:lpstr>
      <vt:lpstr>Roboto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nabila-pc</dc:creator>
  <cp:lastModifiedBy>Lucy Negus (2405169)</cp:lastModifiedBy>
  <cp:revision>5</cp:revision>
  <dcterms:created xsi:type="dcterms:W3CDTF">2024-03-15T09:51:46Z</dcterms:created>
  <dcterms:modified xsi:type="dcterms:W3CDTF">2025-04-15T11:33:54Z</dcterms:modified>
</cp:coreProperties>
</file>