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67" r:id="rId1"/>
  </p:sldMasterIdLst>
  <p:notesMasterIdLst>
    <p:notesMasterId r:id="rId15"/>
  </p:notesMasterIdLst>
  <p:handoutMasterIdLst>
    <p:handoutMasterId r:id="rId16"/>
  </p:handoutMasterIdLst>
  <p:sldIdLst>
    <p:sldId id="268" r:id="rId2"/>
    <p:sldId id="281" r:id="rId3"/>
    <p:sldId id="270" r:id="rId4"/>
    <p:sldId id="272" r:id="rId5"/>
    <p:sldId id="273" r:id="rId6"/>
    <p:sldId id="274" r:id="rId7"/>
    <p:sldId id="271" r:id="rId8"/>
    <p:sldId id="275" r:id="rId9"/>
    <p:sldId id="276" r:id="rId10"/>
    <p:sldId id="277" r:id="rId11"/>
    <p:sldId id="278" r:id="rId12"/>
    <p:sldId id="279" r:id="rId13"/>
    <p:sldId id="28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1513EA-28DC-44FB-9DAE-1D67DC90288F}" v="517" dt="2025-05-17T19:26:30.3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226" autoAdjust="0"/>
  </p:normalViewPr>
  <p:slideViewPr>
    <p:cSldViewPr snapToGrid="0" snapToObjects="1">
      <p:cViewPr varScale="1">
        <p:scale>
          <a:sx n="56" d="100"/>
          <a:sy n="56" d="100"/>
        </p:scale>
        <p:origin x="1296" y="66"/>
      </p:cViewPr>
      <p:guideLst/>
    </p:cSldViewPr>
  </p:slideViewPr>
  <p:notesTextViewPr>
    <p:cViewPr>
      <p:scale>
        <a:sx n="1" d="1"/>
        <a:sy n="1" d="1"/>
      </p:scale>
      <p:origin x="0" y="0"/>
    </p:cViewPr>
  </p:notesTextViewPr>
  <p:notesViewPr>
    <p:cSldViewPr snapToGrid="0" snapToObjects="1">
      <p:cViewPr varScale="1">
        <p:scale>
          <a:sx n="68" d="100"/>
          <a:sy n="68" d="100"/>
        </p:scale>
        <p:origin x="3288" y="32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5" Type="http://schemas.openxmlformats.org/officeDocument/2006/relationships/image" Target="../media/image14.svg"/><Relationship Id="rId4" Type="http://schemas.openxmlformats.org/officeDocument/2006/relationships/image" Target="../media/image13.png"/></Relationships>
</file>

<file path=ppt/diagrams/_rels/data7.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image" Target="../media/image21.png"/><Relationship Id="rId5" Type="http://schemas.openxmlformats.org/officeDocument/2006/relationships/image" Target="../media/image25.svg"/><Relationship Id="rId4"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5" Type="http://schemas.openxmlformats.org/officeDocument/2006/relationships/image" Target="../media/image14.svg"/><Relationship Id="rId4" Type="http://schemas.openxmlformats.org/officeDocument/2006/relationships/image" Target="../media/image13.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image" Target="../media/image21.png"/><Relationship Id="rId5" Type="http://schemas.openxmlformats.org/officeDocument/2006/relationships/image" Target="../media/image25.svg"/><Relationship Id="rId4"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3580FA-EC7E-493E-8649-FB5063E96FFE}"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3B273044-D55E-4FB6-A785-F8508AFCAA39}">
      <dgm:prSet custT="1"/>
      <dgm:spPr/>
      <dgm:t>
        <a:bodyPr/>
        <a:lstStyle/>
        <a:p>
          <a:r>
            <a:rPr lang="en-GB" sz="2000" b="1"/>
            <a:t>General Event Rationale</a:t>
          </a:r>
          <a:endParaRPr lang="en-US" sz="2000" b="1"/>
        </a:p>
      </dgm:t>
    </dgm:pt>
    <dgm:pt modelId="{51E57716-8B54-4E92-AC8C-3ACC5FC17188}" type="parTrans" cxnId="{D73A6515-D0CC-4DD8-A783-5CADA53B2437}">
      <dgm:prSet/>
      <dgm:spPr/>
      <dgm:t>
        <a:bodyPr/>
        <a:lstStyle/>
        <a:p>
          <a:endParaRPr lang="en-US"/>
        </a:p>
      </dgm:t>
    </dgm:pt>
    <dgm:pt modelId="{056F2E19-A092-468D-B278-4D98AFD1B79E}" type="sibTrans" cxnId="{D73A6515-D0CC-4DD8-A783-5CADA53B2437}">
      <dgm:prSet/>
      <dgm:spPr/>
      <dgm:t>
        <a:bodyPr/>
        <a:lstStyle/>
        <a:p>
          <a:endParaRPr lang="en-US"/>
        </a:p>
      </dgm:t>
    </dgm:pt>
    <dgm:pt modelId="{2998E376-717A-4BC8-BBE4-3F629144F7AF}">
      <dgm:prSet custT="1"/>
      <dgm:spPr/>
      <dgm:t>
        <a:bodyPr/>
        <a:lstStyle/>
        <a:p>
          <a:pPr algn="just">
            <a:lnSpc>
              <a:spcPct val="150000"/>
            </a:lnSpc>
          </a:pPr>
          <a:r>
            <a:rPr lang="en-GB" sz="1400" dirty="0"/>
            <a:t>Supports destination branding, visitor engagement, and stakeholder collaboration (Fox et al., 2014).</a:t>
          </a:r>
          <a:endParaRPr lang="en-US" sz="1400" dirty="0"/>
        </a:p>
      </dgm:t>
    </dgm:pt>
    <dgm:pt modelId="{7C29ACD4-8BCF-4540-B658-AE4B040C613A}" type="parTrans" cxnId="{18913FB1-B712-492F-A934-D25DAAB86038}">
      <dgm:prSet/>
      <dgm:spPr/>
      <dgm:t>
        <a:bodyPr/>
        <a:lstStyle/>
        <a:p>
          <a:endParaRPr lang="en-US"/>
        </a:p>
      </dgm:t>
    </dgm:pt>
    <dgm:pt modelId="{9F4A98C4-8144-401A-8BE5-5757E1B2A9BA}" type="sibTrans" cxnId="{18913FB1-B712-492F-A934-D25DAAB86038}">
      <dgm:prSet/>
      <dgm:spPr/>
      <dgm:t>
        <a:bodyPr/>
        <a:lstStyle/>
        <a:p>
          <a:endParaRPr lang="en-US"/>
        </a:p>
      </dgm:t>
    </dgm:pt>
    <dgm:pt modelId="{888E8BBD-A9B1-43BD-8EE1-658FB3FB19E2}">
      <dgm:prSet custT="1"/>
      <dgm:spPr/>
      <dgm:t>
        <a:bodyPr/>
        <a:lstStyle/>
        <a:p>
          <a:r>
            <a:rPr lang="en-GB" sz="2000" b="1"/>
            <a:t>Government Alignment</a:t>
          </a:r>
          <a:endParaRPr lang="en-US" sz="2000" b="1"/>
        </a:p>
      </dgm:t>
    </dgm:pt>
    <dgm:pt modelId="{89898256-296A-4BC0-B318-10CE192A4908}" type="parTrans" cxnId="{EE00D035-2BFE-4938-ADE5-6A9434951BE5}">
      <dgm:prSet/>
      <dgm:spPr/>
      <dgm:t>
        <a:bodyPr/>
        <a:lstStyle/>
        <a:p>
          <a:endParaRPr lang="en-US"/>
        </a:p>
      </dgm:t>
    </dgm:pt>
    <dgm:pt modelId="{D770AF17-DF6B-4241-978B-9E54A40D1096}" type="sibTrans" cxnId="{EE00D035-2BFE-4938-ADE5-6A9434951BE5}">
      <dgm:prSet/>
      <dgm:spPr/>
      <dgm:t>
        <a:bodyPr/>
        <a:lstStyle/>
        <a:p>
          <a:endParaRPr lang="en-US"/>
        </a:p>
      </dgm:t>
    </dgm:pt>
    <dgm:pt modelId="{4FD9BF47-803F-4387-9B07-AE8D01366FEA}">
      <dgm:prSet custT="1"/>
      <dgm:spPr/>
      <dgm:t>
        <a:bodyPr/>
        <a:lstStyle/>
        <a:p>
          <a:pPr algn="just">
            <a:lnSpc>
              <a:spcPct val="150000"/>
            </a:lnSpc>
          </a:pPr>
          <a:r>
            <a:rPr lang="en-GB" sz="1400" dirty="0"/>
            <a:t>Supports Visit </a:t>
          </a:r>
          <a:r>
            <a:rPr lang="en-GB" sz="1400" dirty="0" err="1"/>
            <a:t>Wales’</a:t>
          </a:r>
          <a:r>
            <a:rPr lang="en-GB" sz="1400" dirty="0"/>
            <a:t> flagship Year of </a:t>
          </a:r>
          <a:r>
            <a:rPr lang="en-GB" sz="1400" dirty="0" err="1"/>
            <a:t>Croeso</a:t>
          </a:r>
          <a:r>
            <a:rPr lang="en-GB" sz="1400" dirty="0"/>
            <a:t> campaign (Visit Wales, 2025).</a:t>
          </a:r>
          <a:endParaRPr lang="en-US" sz="1400" dirty="0"/>
        </a:p>
      </dgm:t>
    </dgm:pt>
    <dgm:pt modelId="{79F9D8C5-EEF2-4F38-A204-EA3EB675ABBC}" type="parTrans" cxnId="{E054855A-C482-4EC9-8BBE-7EA23A8A28BC}">
      <dgm:prSet/>
      <dgm:spPr/>
      <dgm:t>
        <a:bodyPr/>
        <a:lstStyle/>
        <a:p>
          <a:endParaRPr lang="en-US"/>
        </a:p>
      </dgm:t>
    </dgm:pt>
    <dgm:pt modelId="{85065A36-7D1B-41F7-A82E-A744D90EF005}" type="sibTrans" cxnId="{E054855A-C482-4EC9-8BBE-7EA23A8A28BC}">
      <dgm:prSet/>
      <dgm:spPr/>
      <dgm:t>
        <a:bodyPr/>
        <a:lstStyle/>
        <a:p>
          <a:endParaRPr lang="en-US"/>
        </a:p>
      </dgm:t>
    </dgm:pt>
    <dgm:pt modelId="{B805105B-E188-44B3-8806-DD99EA001647}">
      <dgm:prSet custT="1"/>
      <dgm:spPr/>
      <dgm:t>
        <a:bodyPr/>
        <a:lstStyle/>
        <a:p>
          <a:r>
            <a:rPr lang="en-GB" sz="2000" b="1"/>
            <a:t>Economic Impact</a:t>
          </a:r>
          <a:endParaRPr lang="en-US" sz="2000" b="1"/>
        </a:p>
      </dgm:t>
    </dgm:pt>
    <dgm:pt modelId="{6CFAA2C6-6938-4EC5-98BA-443362796035}" type="parTrans" cxnId="{C5C0A6E0-054D-4CD4-8DDC-DF59F4887F0A}">
      <dgm:prSet/>
      <dgm:spPr/>
      <dgm:t>
        <a:bodyPr/>
        <a:lstStyle/>
        <a:p>
          <a:endParaRPr lang="en-US"/>
        </a:p>
      </dgm:t>
    </dgm:pt>
    <dgm:pt modelId="{09E0F882-447C-499A-8725-A27774A901B4}" type="sibTrans" cxnId="{C5C0A6E0-054D-4CD4-8DDC-DF59F4887F0A}">
      <dgm:prSet/>
      <dgm:spPr/>
      <dgm:t>
        <a:bodyPr/>
        <a:lstStyle/>
        <a:p>
          <a:endParaRPr lang="en-US"/>
        </a:p>
      </dgm:t>
    </dgm:pt>
    <dgm:pt modelId="{4F6775D1-9F78-4F38-8629-E5FB57DAAE7C}">
      <dgm:prSet custT="1"/>
      <dgm:spPr/>
      <dgm:t>
        <a:bodyPr/>
        <a:lstStyle/>
        <a:p>
          <a:pPr algn="just">
            <a:lnSpc>
              <a:spcPct val="150000"/>
            </a:lnSpc>
          </a:pPr>
          <a:r>
            <a:rPr lang="en-GB" sz="1400" dirty="0"/>
            <a:t>Visitor economy contributes £4.98 billion annually and employs 159,000 across Wales (Visit Wales, 2025).</a:t>
          </a:r>
          <a:endParaRPr lang="en-US" sz="1400" dirty="0"/>
        </a:p>
      </dgm:t>
    </dgm:pt>
    <dgm:pt modelId="{7F391455-08F9-4A8D-9B34-0A1C046AD3B4}" type="parTrans" cxnId="{97E12255-C8B2-445B-87A3-56ADAD5FEB58}">
      <dgm:prSet/>
      <dgm:spPr/>
      <dgm:t>
        <a:bodyPr/>
        <a:lstStyle/>
        <a:p>
          <a:endParaRPr lang="en-US"/>
        </a:p>
      </dgm:t>
    </dgm:pt>
    <dgm:pt modelId="{F77B5424-F901-4D5F-BBD6-ABE87087C6F8}" type="sibTrans" cxnId="{97E12255-C8B2-445B-87A3-56ADAD5FEB58}">
      <dgm:prSet/>
      <dgm:spPr/>
      <dgm:t>
        <a:bodyPr/>
        <a:lstStyle/>
        <a:p>
          <a:endParaRPr lang="en-US"/>
        </a:p>
      </dgm:t>
    </dgm:pt>
    <dgm:pt modelId="{518FB28E-9CC8-4204-81AE-6BA19518FF6E}">
      <dgm:prSet custT="1"/>
      <dgm:spPr/>
      <dgm:t>
        <a:bodyPr/>
        <a:lstStyle/>
        <a:p>
          <a:r>
            <a:rPr lang="en-GB" sz="2000" b="1"/>
            <a:t>Destination Branding</a:t>
          </a:r>
          <a:endParaRPr lang="en-US" sz="2000" b="1"/>
        </a:p>
      </dgm:t>
    </dgm:pt>
    <dgm:pt modelId="{34B10B2A-2E3A-45C9-9ED5-F8ACA834B98E}" type="parTrans" cxnId="{18472BBD-65BB-41BC-8515-EDFEB61C73C7}">
      <dgm:prSet/>
      <dgm:spPr/>
      <dgm:t>
        <a:bodyPr/>
        <a:lstStyle/>
        <a:p>
          <a:endParaRPr lang="en-US"/>
        </a:p>
      </dgm:t>
    </dgm:pt>
    <dgm:pt modelId="{072E0DB6-93B9-4563-AE81-1B7D3182DDCD}" type="sibTrans" cxnId="{18472BBD-65BB-41BC-8515-EDFEB61C73C7}">
      <dgm:prSet/>
      <dgm:spPr/>
      <dgm:t>
        <a:bodyPr/>
        <a:lstStyle/>
        <a:p>
          <a:endParaRPr lang="en-US"/>
        </a:p>
      </dgm:t>
    </dgm:pt>
    <dgm:pt modelId="{B21A009D-18B6-4965-BF5E-C2451DE962CF}">
      <dgm:prSet custT="1"/>
      <dgm:spPr/>
      <dgm:t>
        <a:bodyPr/>
        <a:lstStyle/>
        <a:p>
          <a:pPr algn="just">
            <a:lnSpc>
              <a:spcPct val="150000"/>
            </a:lnSpc>
          </a:pPr>
          <a:r>
            <a:rPr lang="en-GB" sz="1400" dirty="0"/>
            <a:t>Drives international awareness and repeat visitation through unique cultural positioning (</a:t>
          </a:r>
          <a:r>
            <a:rPr lang="en-US" sz="1400" dirty="0"/>
            <a:t>Getz and Page, 2019)</a:t>
          </a:r>
          <a:r>
            <a:rPr lang="en-GB" sz="1400" dirty="0"/>
            <a:t>.</a:t>
          </a:r>
          <a:endParaRPr lang="en-US" sz="1400" dirty="0"/>
        </a:p>
      </dgm:t>
    </dgm:pt>
    <dgm:pt modelId="{437CAC91-83B1-43D7-967B-3FFCCECFF20A}" type="parTrans" cxnId="{9663ADDF-0C4C-4DA9-A70D-7D5D40F112BE}">
      <dgm:prSet/>
      <dgm:spPr/>
      <dgm:t>
        <a:bodyPr/>
        <a:lstStyle/>
        <a:p>
          <a:endParaRPr lang="en-US"/>
        </a:p>
      </dgm:t>
    </dgm:pt>
    <dgm:pt modelId="{D88B248B-EE07-4601-9247-AE906AADEAC3}" type="sibTrans" cxnId="{9663ADDF-0C4C-4DA9-A70D-7D5D40F112BE}">
      <dgm:prSet/>
      <dgm:spPr/>
      <dgm:t>
        <a:bodyPr/>
        <a:lstStyle/>
        <a:p>
          <a:endParaRPr lang="en-US"/>
        </a:p>
      </dgm:t>
    </dgm:pt>
    <dgm:pt modelId="{012FB4B3-30B6-4F16-98B0-38F92ECB3C3C}" type="pres">
      <dgm:prSet presAssocID="{AA3580FA-EC7E-493E-8649-FB5063E96FFE}" presName="root" presStyleCnt="0">
        <dgm:presLayoutVars>
          <dgm:dir/>
          <dgm:resizeHandles val="exact"/>
        </dgm:presLayoutVars>
      </dgm:prSet>
      <dgm:spPr/>
    </dgm:pt>
    <dgm:pt modelId="{75B02FBC-1861-4772-9CFF-3C7B860CF7DD}" type="pres">
      <dgm:prSet presAssocID="{3B273044-D55E-4FB6-A785-F8508AFCAA39}" presName="compNode" presStyleCnt="0"/>
      <dgm:spPr/>
    </dgm:pt>
    <dgm:pt modelId="{3CDAD8CE-8324-4B8F-8FB9-561BAC43741F}" type="pres">
      <dgm:prSet presAssocID="{3B273044-D55E-4FB6-A785-F8508AFCAA39}" presName="bgRect" presStyleLbl="bgShp" presStyleIdx="0" presStyleCnt="4"/>
      <dgm:spPr/>
    </dgm:pt>
    <dgm:pt modelId="{56676388-A079-4AE4-9F18-36663B36F05B}" type="pres">
      <dgm:prSet presAssocID="{3B273044-D55E-4FB6-A785-F8508AFCAA3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ED090383-0C99-41A3-9783-8C8F2C2015D6}" type="pres">
      <dgm:prSet presAssocID="{3B273044-D55E-4FB6-A785-F8508AFCAA39}" presName="spaceRect" presStyleCnt="0"/>
      <dgm:spPr/>
    </dgm:pt>
    <dgm:pt modelId="{373065F9-9398-4F7D-89C7-74C02CD09E16}" type="pres">
      <dgm:prSet presAssocID="{3B273044-D55E-4FB6-A785-F8508AFCAA39}" presName="parTx" presStyleLbl="revTx" presStyleIdx="0" presStyleCnt="8" custScaleX="72611" custLinFactNeighborX="-8388" custLinFactNeighborY="1198">
        <dgm:presLayoutVars>
          <dgm:chMax val="0"/>
          <dgm:chPref val="0"/>
        </dgm:presLayoutVars>
      </dgm:prSet>
      <dgm:spPr/>
    </dgm:pt>
    <dgm:pt modelId="{59BB1AA8-73F2-405C-A491-950C42B0DD36}" type="pres">
      <dgm:prSet presAssocID="{3B273044-D55E-4FB6-A785-F8508AFCAA39}" presName="desTx" presStyleLbl="revTx" presStyleIdx="1" presStyleCnt="8" custScaleX="99585" custScaleY="97047">
        <dgm:presLayoutVars/>
      </dgm:prSet>
      <dgm:spPr/>
    </dgm:pt>
    <dgm:pt modelId="{19A8070C-ABAC-428E-A428-0892D155F91D}" type="pres">
      <dgm:prSet presAssocID="{056F2E19-A092-468D-B278-4D98AFD1B79E}" presName="sibTrans" presStyleCnt="0"/>
      <dgm:spPr/>
    </dgm:pt>
    <dgm:pt modelId="{5B3742E5-9BAF-4B51-B023-FE85E9134486}" type="pres">
      <dgm:prSet presAssocID="{888E8BBD-A9B1-43BD-8EE1-658FB3FB19E2}" presName="compNode" presStyleCnt="0"/>
      <dgm:spPr/>
    </dgm:pt>
    <dgm:pt modelId="{0E6535DA-58E8-45CD-AF67-2D2CE69913B1}" type="pres">
      <dgm:prSet presAssocID="{888E8BBD-A9B1-43BD-8EE1-658FB3FB19E2}" presName="bgRect" presStyleLbl="bgShp" presStyleIdx="1" presStyleCnt="4"/>
      <dgm:spPr/>
    </dgm:pt>
    <dgm:pt modelId="{C73F059E-57F2-4036-BB53-446191A09435}" type="pres">
      <dgm:prSet presAssocID="{888E8BBD-A9B1-43BD-8EE1-658FB3FB19E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C5DEA48E-84D1-40C4-A4E2-384E0625D341}" type="pres">
      <dgm:prSet presAssocID="{888E8BBD-A9B1-43BD-8EE1-658FB3FB19E2}" presName="spaceRect" presStyleCnt="0"/>
      <dgm:spPr/>
    </dgm:pt>
    <dgm:pt modelId="{CC509FC1-425A-4C80-AD0F-2069995DEFAD}" type="pres">
      <dgm:prSet presAssocID="{888E8BBD-A9B1-43BD-8EE1-658FB3FB19E2}" presName="parTx" presStyleLbl="revTx" presStyleIdx="2" presStyleCnt="8" custScaleX="72611" custLinFactNeighborX="-8388" custLinFactNeighborY="1198">
        <dgm:presLayoutVars>
          <dgm:chMax val="0"/>
          <dgm:chPref val="0"/>
        </dgm:presLayoutVars>
      </dgm:prSet>
      <dgm:spPr/>
    </dgm:pt>
    <dgm:pt modelId="{FE6EB710-542E-4B1D-86CD-6C13CC932030}" type="pres">
      <dgm:prSet presAssocID="{888E8BBD-A9B1-43BD-8EE1-658FB3FB19E2}" presName="desTx" presStyleLbl="revTx" presStyleIdx="3" presStyleCnt="8" custScaleX="99585" custScaleY="97047">
        <dgm:presLayoutVars/>
      </dgm:prSet>
      <dgm:spPr/>
    </dgm:pt>
    <dgm:pt modelId="{F514494B-9810-43FE-8E7A-C8DD574B70B6}" type="pres">
      <dgm:prSet presAssocID="{D770AF17-DF6B-4241-978B-9E54A40D1096}" presName="sibTrans" presStyleCnt="0"/>
      <dgm:spPr/>
    </dgm:pt>
    <dgm:pt modelId="{D65A8C7C-0581-4139-9481-02F472021BEC}" type="pres">
      <dgm:prSet presAssocID="{B805105B-E188-44B3-8806-DD99EA001647}" presName="compNode" presStyleCnt="0"/>
      <dgm:spPr/>
    </dgm:pt>
    <dgm:pt modelId="{F2369565-D422-4C71-94CF-760642742100}" type="pres">
      <dgm:prSet presAssocID="{B805105B-E188-44B3-8806-DD99EA001647}" presName="bgRect" presStyleLbl="bgShp" presStyleIdx="2" presStyleCnt="4" custLinFactNeighborY="10"/>
      <dgm:spPr/>
    </dgm:pt>
    <dgm:pt modelId="{D54203C9-1323-44CD-AFD9-C7284132C90B}" type="pres">
      <dgm:prSet presAssocID="{B805105B-E188-44B3-8806-DD99EA00164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AA3314CB-DA39-4825-844A-7615E9A663CC}" type="pres">
      <dgm:prSet presAssocID="{B805105B-E188-44B3-8806-DD99EA001647}" presName="spaceRect" presStyleCnt="0"/>
      <dgm:spPr/>
    </dgm:pt>
    <dgm:pt modelId="{3EEB186F-7154-4110-BD19-8E5395E2FC43}" type="pres">
      <dgm:prSet presAssocID="{B805105B-E188-44B3-8806-DD99EA001647}" presName="parTx" presStyleLbl="revTx" presStyleIdx="4" presStyleCnt="8" custScaleX="72611" custLinFactNeighborX="-8388" custLinFactNeighborY="1198">
        <dgm:presLayoutVars>
          <dgm:chMax val="0"/>
          <dgm:chPref val="0"/>
        </dgm:presLayoutVars>
      </dgm:prSet>
      <dgm:spPr/>
    </dgm:pt>
    <dgm:pt modelId="{CADB2EC3-3ACF-4C65-9044-115511066A9D}" type="pres">
      <dgm:prSet presAssocID="{B805105B-E188-44B3-8806-DD99EA001647}" presName="desTx" presStyleLbl="revTx" presStyleIdx="5" presStyleCnt="8" custScaleX="99585" custScaleY="97047">
        <dgm:presLayoutVars/>
      </dgm:prSet>
      <dgm:spPr/>
    </dgm:pt>
    <dgm:pt modelId="{269B3D12-CB7A-4F9C-97FB-589591F79B20}" type="pres">
      <dgm:prSet presAssocID="{09E0F882-447C-499A-8725-A27774A901B4}" presName="sibTrans" presStyleCnt="0"/>
      <dgm:spPr/>
    </dgm:pt>
    <dgm:pt modelId="{EE18A389-0A27-47CF-B4E2-03426FCA721B}" type="pres">
      <dgm:prSet presAssocID="{518FB28E-9CC8-4204-81AE-6BA19518FF6E}" presName="compNode" presStyleCnt="0"/>
      <dgm:spPr/>
    </dgm:pt>
    <dgm:pt modelId="{6F3E595E-487C-44C5-8E13-103DF1BBE897}" type="pres">
      <dgm:prSet presAssocID="{518FB28E-9CC8-4204-81AE-6BA19518FF6E}" presName="bgRect" presStyleLbl="bgShp" presStyleIdx="3" presStyleCnt="4"/>
      <dgm:spPr/>
    </dgm:pt>
    <dgm:pt modelId="{5334E5BC-1363-4FD8-BC93-3AB0D8663DE9}" type="pres">
      <dgm:prSet presAssocID="{518FB28E-9CC8-4204-81AE-6BA19518FF6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th Globe Americas"/>
        </a:ext>
      </dgm:extLst>
    </dgm:pt>
    <dgm:pt modelId="{36CAE403-E7DF-4F07-A9CB-C6A408BD7686}" type="pres">
      <dgm:prSet presAssocID="{518FB28E-9CC8-4204-81AE-6BA19518FF6E}" presName="spaceRect" presStyleCnt="0"/>
      <dgm:spPr/>
    </dgm:pt>
    <dgm:pt modelId="{B101B322-D522-4E5D-9E2D-EED6B7597979}" type="pres">
      <dgm:prSet presAssocID="{518FB28E-9CC8-4204-81AE-6BA19518FF6E}" presName="parTx" presStyleLbl="revTx" presStyleIdx="6" presStyleCnt="8" custScaleX="72611" custLinFactNeighborX="-8388" custLinFactNeighborY="197">
        <dgm:presLayoutVars>
          <dgm:chMax val="0"/>
          <dgm:chPref val="0"/>
        </dgm:presLayoutVars>
      </dgm:prSet>
      <dgm:spPr/>
    </dgm:pt>
    <dgm:pt modelId="{B746B4C7-40C9-4C87-B5FE-B9D422377D1C}" type="pres">
      <dgm:prSet presAssocID="{518FB28E-9CC8-4204-81AE-6BA19518FF6E}" presName="desTx" presStyleLbl="revTx" presStyleIdx="7" presStyleCnt="8" custScaleX="99585" custScaleY="97047">
        <dgm:presLayoutVars/>
      </dgm:prSet>
      <dgm:spPr/>
    </dgm:pt>
  </dgm:ptLst>
  <dgm:cxnLst>
    <dgm:cxn modelId="{D73A6515-D0CC-4DD8-A783-5CADA53B2437}" srcId="{AA3580FA-EC7E-493E-8649-FB5063E96FFE}" destId="{3B273044-D55E-4FB6-A785-F8508AFCAA39}" srcOrd="0" destOrd="0" parTransId="{51E57716-8B54-4E92-AC8C-3ACC5FC17188}" sibTransId="{056F2E19-A092-468D-B278-4D98AFD1B79E}"/>
    <dgm:cxn modelId="{9A5C4D2D-CA8F-4CCD-A3FF-6CE91CAD3EC9}" type="presOf" srcId="{AA3580FA-EC7E-493E-8649-FB5063E96FFE}" destId="{012FB4B3-30B6-4F16-98B0-38F92ECB3C3C}" srcOrd="0" destOrd="0" presId="urn:microsoft.com/office/officeart/2018/2/layout/IconVerticalSolidList"/>
    <dgm:cxn modelId="{EE00D035-2BFE-4938-ADE5-6A9434951BE5}" srcId="{AA3580FA-EC7E-493E-8649-FB5063E96FFE}" destId="{888E8BBD-A9B1-43BD-8EE1-658FB3FB19E2}" srcOrd="1" destOrd="0" parTransId="{89898256-296A-4BC0-B318-10CE192A4908}" sibTransId="{D770AF17-DF6B-4241-978B-9E54A40D1096}"/>
    <dgm:cxn modelId="{2F1E476F-366D-419D-B1E0-C3800FB9A3EB}" type="presOf" srcId="{4F6775D1-9F78-4F38-8629-E5FB57DAAE7C}" destId="{CADB2EC3-3ACF-4C65-9044-115511066A9D}" srcOrd="0" destOrd="0" presId="urn:microsoft.com/office/officeart/2018/2/layout/IconVerticalSolidList"/>
    <dgm:cxn modelId="{A0CAF46F-BD00-447A-BE44-3F138E6AF5E1}" type="presOf" srcId="{518FB28E-9CC8-4204-81AE-6BA19518FF6E}" destId="{B101B322-D522-4E5D-9E2D-EED6B7597979}" srcOrd="0" destOrd="0" presId="urn:microsoft.com/office/officeart/2018/2/layout/IconVerticalSolidList"/>
    <dgm:cxn modelId="{19470E75-07AA-44D9-A5AF-B6597DD9A3CE}" type="presOf" srcId="{2998E376-717A-4BC8-BBE4-3F629144F7AF}" destId="{59BB1AA8-73F2-405C-A491-950C42B0DD36}" srcOrd="0" destOrd="0" presId="urn:microsoft.com/office/officeart/2018/2/layout/IconVerticalSolidList"/>
    <dgm:cxn modelId="{97E12255-C8B2-445B-87A3-56ADAD5FEB58}" srcId="{B805105B-E188-44B3-8806-DD99EA001647}" destId="{4F6775D1-9F78-4F38-8629-E5FB57DAAE7C}" srcOrd="0" destOrd="0" parTransId="{7F391455-08F9-4A8D-9B34-0A1C046AD3B4}" sibTransId="{F77B5424-F901-4D5F-BBD6-ABE87087C6F8}"/>
    <dgm:cxn modelId="{E054855A-C482-4EC9-8BBE-7EA23A8A28BC}" srcId="{888E8BBD-A9B1-43BD-8EE1-658FB3FB19E2}" destId="{4FD9BF47-803F-4387-9B07-AE8D01366FEA}" srcOrd="0" destOrd="0" parTransId="{79F9D8C5-EEF2-4F38-A204-EA3EB675ABBC}" sibTransId="{85065A36-7D1B-41F7-A82E-A744D90EF005}"/>
    <dgm:cxn modelId="{A3C4C77F-6246-4EAD-BEFC-D7E09CA9F58A}" type="presOf" srcId="{B805105B-E188-44B3-8806-DD99EA001647}" destId="{3EEB186F-7154-4110-BD19-8E5395E2FC43}" srcOrd="0" destOrd="0" presId="urn:microsoft.com/office/officeart/2018/2/layout/IconVerticalSolidList"/>
    <dgm:cxn modelId="{3CC396AA-E872-4AD4-B6EF-9D5CE29FCC03}" type="presOf" srcId="{B21A009D-18B6-4965-BF5E-C2451DE962CF}" destId="{B746B4C7-40C9-4C87-B5FE-B9D422377D1C}" srcOrd="0" destOrd="0" presId="urn:microsoft.com/office/officeart/2018/2/layout/IconVerticalSolidList"/>
    <dgm:cxn modelId="{18913FB1-B712-492F-A934-D25DAAB86038}" srcId="{3B273044-D55E-4FB6-A785-F8508AFCAA39}" destId="{2998E376-717A-4BC8-BBE4-3F629144F7AF}" srcOrd="0" destOrd="0" parTransId="{7C29ACD4-8BCF-4540-B658-AE4B040C613A}" sibTransId="{9F4A98C4-8144-401A-8BE5-5757E1B2A9BA}"/>
    <dgm:cxn modelId="{18472BBD-65BB-41BC-8515-EDFEB61C73C7}" srcId="{AA3580FA-EC7E-493E-8649-FB5063E96FFE}" destId="{518FB28E-9CC8-4204-81AE-6BA19518FF6E}" srcOrd="3" destOrd="0" parTransId="{34B10B2A-2E3A-45C9-9ED5-F8ACA834B98E}" sibTransId="{072E0DB6-93B9-4563-AE81-1B7D3182DDCD}"/>
    <dgm:cxn modelId="{772B64C4-92D7-4887-8C3D-EB3A4F56A678}" type="presOf" srcId="{888E8BBD-A9B1-43BD-8EE1-658FB3FB19E2}" destId="{CC509FC1-425A-4C80-AD0F-2069995DEFAD}" srcOrd="0" destOrd="0" presId="urn:microsoft.com/office/officeart/2018/2/layout/IconVerticalSolidList"/>
    <dgm:cxn modelId="{6783FFCF-EFD4-4E01-A500-2F316CFB0F3E}" type="presOf" srcId="{4FD9BF47-803F-4387-9B07-AE8D01366FEA}" destId="{FE6EB710-542E-4B1D-86CD-6C13CC932030}" srcOrd="0" destOrd="0" presId="urn:microsoft.com/office/officeart/2018/2/layout/IconVerticalSolidList"/>
    <dgm:cxn modelId="{9663ADDF-0C4C-4DA9-A70D-7D5D40F112BE}" srcId="{518FB28E-9CC8-4204-81AE-6BA19518FF6E}" destId="{B21A009D-18B6-4965-BF5E-C2451DE962CF}" srcOrd="0" destOrd="0" parTransId="{437CAC91-83B1-43D7-967B-3FFCCECFF20A}" sibTransId="{D88B248B-EE07-4601-9247-AE906AADEAC3}"/>
    <dgm:cxn modelId="{C5C0A6E0-054D-4CD4-8DDC-DF59F4887F0A}" srcId="{AA3580FA-EC7E-493E-8649-FB5063E96FFE}" destId="{B805105B-E188-44B3-8806-DD99EA001647}" srcOrd="2" destOrd="0" parTransId="{6CFAA2C6-6938-4EC5-98BA-443362796035}" sibTransId="{09E0F882-447C-499A-8725-A27774A901B4}"/>
    <dgm:cxn modelId="{0274DFF3-0955-4BB5-8761-2BFCE6628589}" type="presOf" srcId="{3B273044-D55E-4FB6-A785-F8508AFCAA39}" destId="{373065F9-9398-4F7D-89C7-74C02CD09E16}" srcOrd="0" destOrd="0" presId="urn:microsoft.com/office/officeart/2018/2/layout/IconVerticalSolidList"/>
    <dgm:cxn modelId="{17B485B5-69D1-46DF-9FC5-5BF47EF15E52}" type="presParOf" srcId="{012FB4B3-30B6-4F16-98B0-38F92ECB3C3C}" destId="{75B02FBC-1861-4772-9CFF-3C7B860CF7DD}" srcOrd="0" destOrd="0" presId="urn:microsoft.com/office/officeart/2018/2/layout/IconVerticalSolidList"/>
    <dgm:cxn modelId="{98C108C5-67F7-43A2-91DD-F1E34BFAC36E}" type="presParOf" srcId="{75B02FBC-1861-4772-9CFF-3C7B860CF7DD}" destId="{3CDAD8CE-8324-4B8F-8FB9-561BAC43741F}" srcOrd="0" destOrd="0" presId="urn:microsoft.com/office/officeart/2018/2/layout/IconVerticalSolidList"/>
    <dgm:cxn modelId="{2717DE22-5770-421F-A046-B2BE7A0BAA6B}" type="presParOf" srcId="{75B02FBC-1861-4772-9CFF-3C7B860CF7DD}" destId="{56676388-A079-4AE4-9F18-36663B36F05B}" srcOrd="1" destOrd="0" presId="urn:microsoft.com/office/officeart/2018/2/layout/IconVerticalSolidList"/>
    <dgm:cxn modelId="{39312F55-B041-4937-80F2-448E650D357D}" type="presParOf" srcId="{75B02FBC-1861-4772-9CFF-3C7B860CF7DD}" destId="{ED090383-0C99-41A3-9783-8C8F2C2015D6}" srcOrd="2" destOrd="0" presId="urn:microsoft.com/office/officeart/2018/2/layout/IconVerticalSolidList"/>
    <dgm:cxn modelId="{2B11ACDE-052F-482E-9969-219F12C768B6}" type="presParOf" srcId="{75B02FBC-1861-4772-9CFF-3C7B860CF7DD}" destId="{373065F9-9398-4F7D-89C7-74C02CD09E16}" srcOrd="3" destOrd="0" presId="urn:microsoft.com/office/officeart/2018/2/layout/IconVerticalSolidList"/>
    <dgm:cxn modelId="{6A70BE88-0930-493D-9E00-67217A77C388}" type="presParOf" srcId="{75B02FBC-1861-4772-9CFF-3C7B860CF7DD}" destId="{59BB1AA8-73F2-405C-A491-950C42B0DD36}" srcOrd="4" destOrd="0" presId="urn:microsoft.com/office/officeart/2018/2/layout/IconVerticalSolidList"/>
    <dgm:cxn modelId="{A4F3ACF7-8F6A-4642-A02F-B59559EFDA66}" type="presParOf" srcId="{012FB4B3-30B6-4F16-98B0-38F92ECB3C3C}" destId="{19A8070C-ABAC-428E-A428-0892D155F91D}" srcOrd="1" destOrd="0" presId="urn:microsoft.com/office/officeart/2018/2/layout/IconVerticalSolidList"/>
    <dgm:cxn modelId="{7CC143E8-EFDB-4842-90EF-1214121EEC83}" type="presParOf" srcId="{012FB4B3-30B6-4F16-98B0-38F92ECB3C3C}" destId="{5B3742E5-9BAF-4B51-B023-FE85E9134486}" srcOrd="2" destOrd="0" presId="urn:microsoft.com/office/officeart/2018/2/layout/IconVerticalSolidList"/>
    <dgm:cxn modelId="{76B43968-C489-4D68-A087-9A9B9D6EDAF4}" type="presParOf" srcId="{5B3742E5-9BAF-4B51-B023-FE85E9134486}" destId="{0E6535DA-58E8-45CD-AF67-2D2CE69913B1}" srcOrd="0" destOrd="0" presId="urn:microsoft.com/office/officeart/2018/2/layout/IconVerticalSolidList"/>
    <dgm:cxn modelId="{5BC36229-0247-4D23-928B-C2DA9225EC83}" type="presParOf" srcId="{5B3742E5-9BAF-4B51-B023-FE85E9134486}" destId="{C73F059E-57F2-4036-BB53-446191A09435}" srcOrd="1" destOrd="0" presId="urn:microsoft.com/office/officeart/2018/2/layout/IconVerticalSolidList"/>
    <dgm:cxn modelId="{CDA27400-A429-4ED4-A8EA-35218B6CB348}" type="presParOf" srcId="{5B3742E5-9BAF-4B51-B023-FE85E9134486}" destId="{C5DEA48E-84D1-40C4-A4E2-384E0625D341}" srcOrd="2" destOrd="0" presId="urn:microsoft.com/office/officeart/2018/2/layout/IconVerticalSolidList"/>
    <dgm:cxn modelId="{51F8C41C-76A6-41D4-8C6E-C3454BCB1BA7}" type="presParOf" srcId="{5B3742E5-9BAF-4B51-B023-FE85E9134486}" destId="{CC509FC1-425A-4C80-AD0F-2069995DEFAD}" srcOrd="3" destOrd="0" presId="urn:microsoft.com/office/officeart/2018/2/layout/IconVerticalSolidList"/>
    <dgm:cxn modelId="{D3CFFD63-3563-4CC1-B475-4568B294DD5C}" type="presParOf" srcId="{5B3742E5-9BAF-4B51-B023-FE85E9134486}" destId="{FE6EB710-542E-4B1D-86CD-6C13CC932030}" srcOrd="4" destOrd="0" presId="urn:microsoft.com/office/officeart/2018/2/layout/IconVerticalSolidList"/>
    <dgm:cxn modelId="{FB1281CC-404F-4650-86CB-927B4B867A6C}" type="presParOf" srcId="{012FB4B3-30B6-4F16-98B0-38F92ECB3C3C}" destId="{F514494B-9810-43FE-8E7A-C8DD574B70B6}" srcOrd="3" destOrd="0" presId="urn:microsoft.com/office/officeart/2018/2/layout/IconVerticalSolidList"/>
    <dgm:cxn modelId="{97552259-ECC7-4256-B0A0-1CB2744E2ECF}" type="presParOf" srcId="{012FB4B3-30B6-4F16-98B0-38F92ECB3C3C}" destId="{D65A8C7C-0581-4139-9481-02F472021BEC}" srcOrd="4" destOrd="0" presId="urn:microsoft.com/office/officeart/2018/2/layout/IconVerticalSolidList"/>
    <dgm:cxn modelId="{4B0F42CC-DAE5-4345-9940-A6B2149FC111}" type="presParOf" srcId="{D65A8C7C-0581-4139-9481-02F472021BEC}" destId="{F2369565-D422-4C71-94CF-760642742100}" srcOrd="0" destOrd="0" presId="urn:microsoft.com/office/officeart/2018/2/layout/IconVerticalSolidList"/>
    <dgm:cxn modelId="{FDB4B207-9678-4186-B3F5-7D942B2851B5}" type="presParOf" srcId="{D65A8C7C-0581-4139-9481-02F472021BEC}" destId="{D54203C9-1323-44CD-AFD9-C7284132C90B}" srcOrd="1" destOrd="0" presId="urn:microsoft.com/office/officeart/2018/2/layout/IconVerticalSolidList"/>
    <dgm:cxn modelId="{181051F9-A988-4C45-9357-DA5776323C91}" type="presParOf" srcId="{D65A8C7C-0581-4139-9481-02F472021BEC}" destId="{AA3314CB-DA39-4825-844A-7615E9A663CC}" srcOrd="2" destOrd="0" presId="urn:microsoft.com/office/officeart/2018/2/layout/IconVerticalSolidList"/>
    <dgm:cxn modelId="{F80BA846-1D9C-4049-8E41-9472121AE790}" type="presParOf" srcId="{D65A8C7C-0581-4139-9481-02F472021BEC}" destId="{3EEB186F-7154-4110-BD19-8E5395E2FC43}" srcOrd="3" destOrd="0" presId="urn:microsoft.com/office/officeart/2018/2/layout/IconVerticalSolidList"/>
    <dgm:cxn modelId="{242A74C5-56F1-4810-8618-17BE3986E40B}" type="presParOf" srcId="{D65A8C7C-0581-4139-9481-02F472021BEC}" destId="{CADB2EC3-3ACF-4C65-9044-115511066A9D}" srcOrd="4" destOrd="0" presId="urn:microsoft.com/office/officeart/2018/2/layout/IconVerticalSolidList"/>
    <dgm:cxn modelId="{26D1456B-029B-4000-9C27-14063FBDEF76}" type="presParOf" srcId="{012FB4B3-30B6-4F16-98B0-38F92ECB3C3C}" destId="{269B3D12-CB7A-4F9C-97FB-589591F79B20}" srcOrd="5" destOrd="0" presId="urn:microsoft.com/office/officeart/2018/2/layout/IconVerticalSolidList"/>
    <dgm:cxn modelId="{DB05F19D-F52A-4ED8-9785-A4575D4610D1}" type="presParOf" srcId="{012FB4B3-30B6-4F16-98B0-38F92ECB3C3C}" destId="{EE18A389-0A27-47CF-B4E2-03426FCA721B}" srcOrd="6" destOrd="0" presId="urn:microsoft.com/office/officeart/2018/2/layout/IconVerticalSolidList"/>
    <dgm:cxn modelId="{5D5B423C-6DAD-4305-A30E-84426D163BD1}" type="presParOf" srcId="{EE18A389-0A27-47CF-B4E2-03426FCA721B}" destId="{6F3E595E-487C-44C5-8E13-103DF1BBE897}" srcOrd="0" destOrd="0" presId="urn:microsoft.com/office/officeart/2018/2/layout/IconVerticalSolidList"/>
    <dgm:cxn modelId="{D9574287-0D25-4327-9CBF-3B0FF9FF4A7A}" type="presParOf" srcId="{EE18A389-0A27-47CF-B4E2-03426FCA721B}" destId="{5334E5BC-1363-4FD8-BC93-3AB0D8663DE9}" srcOrd="1" destOrd="0" presId="urn:microsoft.com/office/officeart/2018/2/layout/IconVerticalSolidList"/>
    <dgm:cxn modelId="{9D3986CA-7795-4626-B877-9D8A042A5E0B}" type="presParOf" srcId="{EE18A389-0A27-47CF-B4E2-03426FCA721B}" destId="{36CAE403-E7DF-4F07-A9CB-C6A408BD7686}" srcOrd="2" destOrd="0" presId="urn:microsoft.com/office/officeart/2018/2/layout/IconVerticalSolidList"/>
    <dgm:cxn modelId="{8C779D62-DF11-4FA0-93E5-31E7F7997323}" type="presParOf" srcId="{EE18A389-0A27-47CF-B4E2-03426FCA721B}" destId="{B101B322-D522-4E5D-9E2D-EED6B7597979}" srcOrd="3" destOrd="0" presId="urn:microsoft.com/office/officeart/2018/2/layout/IconVerticalSolidList"/>
    <dgm:cxn modelId="{8468D403-5871-4C19-9646-7A4B1FE33CBF}" type="presParOf" srcId="{EE18A389-0A27-47CF-B4E2-03426FCA721B}" destId="{B746B4C7-40C9-4C87-B5FE-B9D422377D1C}"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C22AD3-0B36-42B4-B045-0CFD8CCABC38}" type="doc">
      <dgm:prSet loTypeId="urn:microsoft.com/office/officeart/2018/5/layout/CenteredIconLabelDescriptionList" loCatId="icon" qsTypeId="urn:microsoft.com/office/officeart/2005/8/quickstyle/simple1" qsCatId="simple" csTypeId="urn:microsoft.com/office/officeart/2018/5/colors/Iconchunking_neutralbg_colorful2" csCatId="colorful" phldr="1"/>
      <dgm:spPr/>
      <dgm:t>
        <a:bodyPr/>
        <a:lstStyle/>
        <a:p>
          <a:endParaRPr lang="en-US"/>
        </a:p>
      </dgm:t>
    </dgm:pt>
    <dgm:pt modelId="{A429385D-A63D-4054-A5BD-714A09A216FA}">
      <dgm:prSet/>
      <dgm:spPr/>
      <dgm:t>
        <a:bodyPr/>
        <a:lstStyle/>
        <a:p>
          <a:pPr>
            <a:defRPr b="1"/>
          </a:pPr>
          <a:r>
            <a:rPr lang="en-US" b="1" i="0" baseline="0">
              <a:solidFill>
                <a:schemeClr val="bg1"/>
              </a:solidFill>
            </a:rPr>
            <a:t>Segments</a:t>
          </a:r>
          <a:endParaRPr lang="en-US">
            <a:solidFill>
              <a:schemeClr val="bg1"/>
            </a:solidFill>
          </a:endParaRPr>
        </a:p>
      </dgm:t>
    </dgm:pt>
    <dgm:pt modelId="{3DA6F2D2-D6BC-41EC-A940-3C0E9B809B8B}" type="parTrans" cxnId="{38662305-DCC2-4D19-9E56-4A2627365C53}">
      <dgm:prSet/>
      <dgm:spPr/>
      <dgm:t>
        <a:bodyPr/>
        <a:lstStyle/>
        <a:p>
          <a:endParaRPr lang="en-US"/>
        </a:p>
      </dgm:t>
    </dgm:pt>
    <dgm:pt modelId="{B558C045-A47A-49BD-AD91-AFAA2C01CF94}" type="sibTrans" cxnId="{38662305-DCC2-4D19-9E56-4A2627365C53}">
      <dgm:prSet/>
      <dgm:spPr/>
      <dgm:t>
        <a:bodyPr/>
        <a:lstStyle/>
        <a:p>
          <a:endParaRPr lang="en-US"/>
        </a:p>
      </dgm:t>
    </dgm:pt>
    <dgm:pt modelId="{0EA9F0D4-44FC-456B-A3C1-69754851D3B3}">
      <dgm:prSet/>
      <dgm:spPr/>
      <dgm:t>
        <a:bodyPr/>
        <a:lstStyle/>
        <a:p>
          <a:pPr>
            <a:lnSpc>
              <a:spcPct val="150000"/>
            </a:lnSpc>
          </a:pPr>
          <a:r>
            <a:rPr lang="en-US" b="0" i="0" baseline="0" dirty="0">
              <a:solidFill>
                <a:schemeClr val="bg1"/>
              </a:solidFill>
            </a:rPr>
            <a:t>International tourists</a:t>
          </a:r>
          <a:endParaRPr lang="en-US" dirty="0">
            <a:solidFill>
              <a:schemeClr val="bg1"/>
            </a:solidFill>
          </a:endParaRPr>
        </a:p>
      </dgm:t>
    </dgm:pt>
    <dgm:pt modelId="{E85A3F02-D778-448F-B4F0-DFE57D3B56F3}" type="parTrans" cxnId="{05FAEAE1-C966-4B96-A680-94B43BCDA39D}">
      <dgm:prSet/>
      <dgm:spPr/>
      <dgm:t>
        <a:bodyPr/>
        <a:lstStyle/>
        <a:p>
          <a:endParaRPr lang="en-US"/>
        </a:p>
      </dgm:t>
    </dgm:pt>
    <dgm:pt modelId="{9540EE8F-7FB3-4831-ADD5-C9FB89527749}" type="sibTrans" cxnId="{05FAEAE1-C966-4B96-A680-94B43BCDA39D}">
      <dgm:prSet/>
      <dgm:spPr/>
      <dgm:t>
        <a:bodyPr/>
        <a:lstStyle/>
        <a:p>
          <a:endParaRPr lang="en-US"/>
        </a:p>
      </dgm:t>
    </dgm:pt>
    <dgm:pt modelId="{1EC09D02-C9CE-4759-8A8A-8D37E0FB39FC}">
      <dgm:prSet/>
      <dgm:spPr/>
      <dgm:t>
        <a:bodyPr/>
        <a:lstStyle/>
        <a:p>
          <a:pPr>
            <a:lnSpc>
              <a:spcPct val="150000"/>
            </a:lnSpc>
          </a:pPr>
          <a:r>
            <a:rPr lang="en-US" b="0" i="0" baseline="0" dirty="0">
              <a:solidFill>
                <a:schemeClr val="bg1"/>
              </a:solidFill>
            </a:rPr>
            <a:t>Cultural enthusiasts (</a:t>
          </a:r>
          <a:r>
            <a:rPr lang="en-GB" b="0" i="0" baseline="0" dirty="0">
              <a:solidFill>
                <a:schemeClr val="bg1"/>
              </a:solidFill>
            </a:rPr>
            <a:t>Backman, 2018)</a:t>
          </a:r>
          <a:endParaRPr lang="en-US" dirty="0">
            <a:solidFill>
              <a:schemeClr val="bg1"/>
            </a:solidFill>
          </a:endParaRPr>
        </a:p>
      </dgm:t>
    </dgm:pt>
    <dgm:pt modelId="{4172384C-2DE8-4C85-96D6-3DE6088462FA}" type="parTrans" cxnId="{FC0A2810-3AF5-4037-9337-83B434AE0AE4}">
      <dgm:prSet/>
      <dgm:spPr/>
      <dgm:t>
        <a:bodyPr/>
        <a:lstStyle/>
        <a:p>
          <a:endParaRPr lang="en-US"/>
        </a:p>
      </dgm:t>
    </dgm:pt>
    <dgm:pt modelId="{71DC5936-D45B-46DF-8E3A-A2B15BBF06A2}" type="sibTrans" cxnId="{FC0A2810-3AF5-4037-9337-83B434AE0AE4}">
      <dgm:prSet/>
      <dgm:spPr/>
      <dgm:t>
        <a:bodyPr/>
        <a:lstStyle/>
        <a:p>
          <a:endParaRPr lang="en-US"/>
        </a:p>
      </dgm:t>
    </dgm:pt>
    <dgm:pt modelId="{BD520ED6-51F8-4825-BA11-38FEAD55EBC2}">
      <dgm:prSet/>
      <dgm:spPr/>
      <dgm:t>
        <a:bodyPr/>
        <a:lstStyle/>
        <a:p>
          <a:pPr>
            <a:lnSpc>
              <a:spcPct val="150000"/>
            </a:lnSpc>
          </a:pPr>
          <a:r>
            <a:rPr lang="en-US" b="0" i="0" baseline="0" dirty="0">
              <a:solidFill>
                <a:schemeClr val="bg1"/>
              </a:solidFill>
            </a:rPr>
            <a:t>Families and domestic visitors</a:t>
          </a:r>
          <a:endParaRPr lang="en-US" dirty="0">
            <a:solidFill>
              <a:schemeClr val="bg1"/>
            </a:solidFill>
          </a:endParaRPr>
        </a:p>
      </dgm:t>
    </dgm:pt>
    <dgm:pt modelId="{65B0D05E-62A5-4C9D-AD85-0B3E6F7E5692}" type="parTrans" cxnId="{428EB35F-5701-4F73-9D5B-A3F115248ABD}">
      <dgm:prSet/>
      <dgm:spPr/>
      <dgm:t>
        <a:bodyPr/>
        <a:lstStyle/>
        <a:p>
          <a:endParaRPr lang="en-US"/>
        </a:p>
      </dgm:t>
    </dgm:pt>
    <dgm:pt modelId="{4DB7F7C2-70FE-4AB5-95EB-E558102E0398}" type="sibTrans" cxnId="{428EB35F-5701-4F73-9D5B-A3F115248ABD}">
      <dgm:prSet/>
      <dgm:spPr/>
      <dgm:t>
        <a:bodyPr/>
        <a:lstStyle/>
        <a:p>
          <a:endParaRPr lang="en-US"/>
        </a:p>
      </dgm:t>
    </dgm:pt>
    <dgm:pt modelId="{7EFDFD8D-C044-421D-90C8-BB05CA38D994}">
      <dgm:prSet/>
      <dgm:spPr/>
      <dgm:t>
        <a:bodyPr/>
        <a:lstStyle/>
        <a:p>
          <a:pPr>
            <a:defRPr b="1"/>
          </a:pPr>
          <a:r>
            <a:rPr lang="en-US" b="1" i="0" baseline="0">
              <a:solidFill>
                <a:schemeClr val="bg1"/>
              </a:solidFill>
            </a:rPr>
            <a:t>Post-Pandemic Recovery</a:t>
          </a:r>
          <a:endParaRPr lang="en-US">
            <a:solidFill>
              <a:schemeClr val="bg1"/>
            </a:solidFill>
          </a:endParaRPr>
        </a:p>
      </dgm:t>
    </dgm:pt>
    <dgm:pt modelId="{CCF4E5EA-412F-41A9-8E67-543717AFF3A5}" type="parTrans" cxnId="{5187CB93-E0B5-4A19-AE71-767880381803}">
      <dgm:prSet/>
      <dgm:spPr/>
      <dgm:t>
        <a:bodyPr/>
        <a:lstStyle/>
        <a:p>
          <a:endParaRPr lang="en-US"/>
        </a:p>
      </dgm:t>
    </dgm:pt>
    <dgm:pt modelId="{23F06B44-FFBC-4158-8C34-EE64B42B25F4}" type="sibTrans" cxnId="{5187CB93-E0B5-4A19-AE71-767880381803}">
      <dgm:prSet/>
      <dgm:spPr/>
      <dgm:t>
        <a:bodyPr/>
        <a:lstStyle/>
        <a:p>
          <a:endParaRPr lang="en-US"/>
        </a:p>
      </dgm:t>
    </dgm:pt>
    <dgm:pt modelId="{7A654E26-F327-4F0E-9083-60464605AF28}">
      <dgm:prSet/>
      <dgm:spPr/>
      <dgm:t>
        <a:bodyPr/>
        <a:lstStyle/>
        <a:p>
          <a:pPr>
            <a:lnSpc>
              <a:spcPct val="150000"/>
            </a:lnSpc>
          </a:pPr>
          <a:r>
            <a:rPr lang="en-US" b="0" i="0" baseline="0" dirty="0">
              <a:solidFill>
                <a:schemeClr val="bg1"/>
              </a:solidFill>
            </a:rPr>
            <a:t>UK inbound visits rose to 38.7 million in 2024 (Statista, 2024)</a:t>
          </a:r>
          <a:endParaRPr lang="en-US" dirty="0">
            <a:solidFill>
              <a:schemeClr val="bg1"/>
            </a:solidFill>
          </a:endParaRPr>
        </a:p>
      </dgm:t>
    </dgm:pt>
    <dgm:pt modelId="{AC939248-DA1E-483E-A51B-2C695F823C99}" type="parTrans" cxnId="{8E1BF6BA-9A54-40BF-B5F8-05ACE04839DD}">
      <dgm:prSet/>
      <dgm:spPr/>
      <dgm:t>
        <a:bodyPr/>
        <a:lstStyle/>
        <a:p>
          <a:endParaRPr lang="en-US"/>
        </a:p>
      </dgm:t>
    </dgm:pt>
    <dgm:pt modelId="{E0620FCD-F5AB-47EB-951A-9D2C320B0D1B}" type="sibTrans" cxnId="{8E1BF6BA-9A54-40BF-B5F8-05ACE04839DD}">
      <dgm:prSet/>
      <dgm:spPr/>
      <dgm:t>
        <a:bodyPr/>
        <a:lstStyle/>
        <a:p>
          <a:endParaRPr lang="en-US"/>
        </a:p>
      </dgm:t>
    </dgm:pt>
    <dgm:pt modelId="{5559CB46-D2D8-48D3-8704-349513F035D9}">
      <dgm:prSet/>
      <dgm:spPr/>
      <dgm:t>
        <a:bodyPr/>
        <a:lstStyle/>
        <a:p>
          <a:pPr>
            <a:defRPr b="1"/>
          </a:pPr>
          <a:r>
            <a:rPr lang="en-US" b="1" i="0" baseline="0">
              <a:solidFill>
                <a:schemeClr val="bg1"/>
              </a:solidFill>
            </a:rPr>
            <a:t>Experiential Trend</a:t>
          </a:r>
          <a:endParaRPr lang="en-US">
            <a:solidFill>
              <a:schemeClr val="bg1"/>
            </a:solidFill>
          </a:endParaRPr>
        </a:p>
      </dgm:t>
    </dgm:pt>
    <dgm:pt modelId="{963DE305-01F2-4432-BB50-CAA0D7819868}" type="parTrans" cxnId="{709E3A68-E8BF-4309-BE8C-9733B589FAD7}">
      <dgm:prSet/>
      <dgm:spPr/>
      <dgm:t>
        <a:bodyPr/>
        <a:lstStyle/>
        <a:p>
          <a:endParaRPr lang="en-US"/>
        </a:p>
      </dgm:t>
    </dgm:pt>
    <dgm:pt modelId="{0111128B-30CB-4A08-A2AC-7CC6CF557F7D}" type="sibTrans" cxnId="{709E3A68-E8BF-4309-BE8C-9733B589FAD7}">
      <dgm:prSet/>
      <dgm:spPr/>
      <dgm:t>
        <a:bodyPr/>
        <a:lstStyle/>
        <a:p>
          <a:endParaRPr lang="en-US"/>
        </a:p>
      </dgm:t>
    </dgm:pt>
    <dgm:pt modelId="{B376F917-2E37-4F91-9894-B346CDEE0CEC}">
      <dgm:prSet/>
      <dgm:spPr/>
      <dgm:t>
        <a:bodyPr/>
        <a:lstStyle/>
        <a:p>
          <a:pPr>
            <a:lnSpc>
              <a:spcPct val="150000"/>
            </a:lnSpc>
          </a:pPr>
          <a:r>
            <a:rPr lang="en-US" b="0" i="0" baseline="0" dirty="0">
              <a:solidFill>
                <a:schemeClr val="bg1"/>
              </a:solidFill>
            </a:rPr>
            <a:t>Growing demand for immersive, authenticity-driven travel experiences (</a:t>
          </a:r>
          <a:r>
            <a:rPr lang="en-US" b="0" i="0" baseline="0" dirty="0" err="1">
              <a:solidFill>
                <a:schemeClr val="bg1"/>
              </a:solidFill>
            </a:rPr>
            <a:t>Thirusanku</a:t>
          </a:r>
          <a:r>
            <a:rPr lang="en-US" b="0" i="0" baseline="0" dirty="0">
              <a:solidFill>
                <a:schemeClr val="bg1"/>
              </a:solidFill>
            </a:rPr>
            <a:t> and Ai, 2024)</a:t>
          </a:r>
          <a:endParaRPr lang="en-US" dirty="0">
            <a:solidFill>
              <a:schemeClr val="bg1"/>
            </a:solidFill>
          </a:endParaRPr>
        </a:p>
      </dgm:t>
    </dgm:pt>
    <dgm:pt modelId="{E9219D93-3A42-4934-ADAB-53B5BACAAE42}" type="parTrans" cxnId="{E6421422-D58F-4CF2-A86E-7460FF69A051}">
      <dgm:prSet/>
      <dgm:spPr/>
      <dgm:t>
        <a:bodyPr/>
        <a:lstStyle/>
        <a:p>
          <a:endParaRPr lang="en-US"/>
        </a:p>
      </dgm:t>
    </dgm:pt>
    <dgm:pt modelId="{DFC57F4D-F623-43FD-8167-E43EDE04191E}" type="sibTrans" cxnId="{E6421422-D58F-4CF2-A86E-7460FF69A051}">
      <dgm:prSet/>
      <dgm:spPr/>
      <dgm:t>
        <a:bodyPr/>
        <a:lstStyle/>
        <a:p>
          <a:endParaRPr lang="en-US"/>
        </a:p>
      </dgm:t>
    </dgm:pt>
    <dgm:pt modelId="{04A19B40-C486-443A-8DBD-DAEED18AFC66}" type="pres">
      <dgm:prSet presAssocID="{15C22AD3-0B36-42B4-B045-0CFD8CCABC38}" presName="root" presStyleCnt="0">
        <dgm:presLayoutVars>
          <dgm:dir/>
          <dgm:resizeHandles val="exact"/>
        </dgm:presLayoutVars>
      </dgm:prSet>
      <dgm:spPr/>
    </dgm:pt>
    <dgm:pt modelId="{89F1627C-34FF-4641-9936-37B565402BDE}" type="pres">
      <dgm:prSet presAssocID="{A429385D-A63D-4054-A5BD-714A09A216FA}" presName="compNode" presStyleCnt="0"/>
      <dgm:spPr/>
    </dgm:pt>
    <dgm:pt modelId="{078AF70A-90BF-4D71-A2C6-7AE57A4A0F2E}" type="pres">
      <dgm:prSet presAssocID="{A429385D-A63D-4054-A5BD-714A09A216FA}" presName="iconRect" presStyleLbl="node1" presStyleIdx="0" presStyleCnt="3" custLinFactNeighborY="-3841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eatre"/>
        </a:ext>
      </dgm:extLst>
    </dgm:pt>
    <dgm:pt modelId="{91263F9A-7A6D-4DA2-85C5-1B685BABED90}" type="pres">
      <dgm:prSet presAssocID="{A429385D-A63D-4054-A5BD-714A09A216FA}" presName="iconSpace" presStyleCnt="0"/>
      <dgm:spPr/>
    </dgm:pt>
    <dgm:pt modelId="{362C887C-2D80-4EFD-A364-FAA6157F7FB8}" type="pres">
      <dgm:prSet presAssocID="{A429385D-A63D-4054-A5BD-714A09A216FA}" presName="parTx" presStyleLbl="revTx" presStyleIdx="0" presStyleCnt="6" custLinFactNeighborY="-62938">
        <dgm:presLayoutVars>
          <dgm:chMax val="0"/>
          <dgm:chPref val="0"/>
        </dgm:presLayoutVars>
      </dgm:prSet>
      <dgm:spPr/>
    </dgm:pt>
    <dgm:pt modelId="{A5A98120-1463-45AC-90F4-67AC04AD91D0}" type="pres">
      <dgm:prSet presAssocID="{A429385D-A63D-4054-A5BD-714A09A216FA}" presName="txSpace" presStyleCnt="0"/>
      <dgm:spPr/>
    </dgm:pt>
    <dgm:pt modelId="{85EC18C8-D7B5-4BAA-B2C5-4C7EBA015C73}" type="pres">
      <dgm:prSet presAssocID="{A429385D-A63D-4054-A5BD-714A09A216FA}" presName="desTx" presStyleLbl="revTx" presStyleIdx="1" presStyleCnt="6" custLinFactNeighborY="-18560">
        <dgm:presLayoutVars/>
      </dgm:prSet>
      <dgm:spPr/>
    </dgm:pt>
    <dgm:pt modelId="{DA7BDBF2-0DED-49F2-8EA6-90D837DE769F}" type="pres">
      <dgm:prSet presAssocID="{B558C045-A47A-49BD-AD91-AFAA2C01CF94}" presName="sibTrans" presStyleCnt="0"/>
      <dgm:spPr/>
    </dgm:pt>
    <dgm:pt modelId="{C7F2C1DB-B9B8-47FA-BE55-1C41F64563FE}" type="pres">
      <dgm:prSet presAssocID="{7EFDFD8D-C044-421D-90C8-BB05CA38D994}" presName="compNode" presStyleCnt="0"/>
      <dgm:spPr/>
    </dgm:pt>
    <dgm:pt modelId="{5D9E45F9-C415-4AA4-BED2-8FDF7370732A}" type="pres">
      <dgm:prSet presAssocID="{7EFDFD8D-C044-421D-90C8-BB05CA38D994}" presName="iconRect" presStyleLbl="node1" presStyleIdx="1" presStyleCnt="3" custLinFactNeighborY="-38417"/>
      <dgm:spPr>
        <a:blipFill>
          <a:blip xmlns:r="http://schemas.openxmlformats.org/officeDocument/2006/relationships" r:embed="rId3">
            <a:duotone>
              <a:schemeClr val="accent5">
                <a:shade val="45000"/>
                <a:satMod val="135000"/>
              </a:schemeClr>
              <a:prstClr val="white"/>
            </a:duotone>
          </a:blip>
          <a:srcRect/>
          <a:stretch>
            <a:fillRect/>
          </a:stretch>
        </a:blipFill>
        <a:ln>
          <a:noFill/>
        </a:ln>
      </dgm:spPr>
    </dgm:pt>
    <dgm:pt modelId="{807701C4-4B52-42B0-8262-B2DFA0C94899}" type="pres">
      <dgm:prSet presAssocID="{7EFDFD8D-C044-421D-90C8-BB05CA38D994}" presName="iconSpace" presStyleCnt="0"/>
      <dgm:spPr/>
    </dgm:pt>
    <dgm:pt modelId="{AF243D30-EAE0-4652-89A6-162535BE5746}" type="pres">
      <dgm:prSet presAssocID="{7EFDFD8D-C044-421D-90C8-BB05CA38D994}" presName="parTx" presStyleLbl="revTx" presStyleIdx="2" presStyleCnt="6" custLinFactNeighborY="-62938">
        <dgm:presLayoutVars>
          <dgm:chMax val="0"/>
          <dgm:chPref val="0"/>
        </dgm:presLayoutVars>
      </dgm:prSet>
      <dgm:spPr/>
    </dgm:pt>
    <dgm:pt modelId="{0E886B8F-346E-4F8E-8659-D020032C7BC5}" type="pres">
      <dgm:prSet presAssocID="{7EFDFD8D-C044-421D-90C8-BB05CA38D994}" presName="txSpace" presStyleCnt="0"/>
      <dgm:spPr/>
    </dgm:pt>
    <dgm:pt modelId="{869459E7-E949-4B6E-BF12-84EDCC6D49C8}" type="pres">
      <dgm:prSet presAssocID="{7EFDFD8D-C044-421D-90C8-BB05CA38D994}" presName="desTx" presStyleLbl="revTx" presStyleIdx="3" presStyleCnt="6" custLinFactNeighborY="-18560">
        <dgm:presLayoutVars/>
      </dgm:prSet>
      <dgm:spPr/>
    </dgm:pt>
    <dgm:pt modelId="{E3DDE5A1-26B3-45AC-97AC-65A339C1B213}" type="pres">
      <dgm:prSet presAssocID="{23F06B44-FFBC-4158-8C34-EE64B42B25F4}" presName="sibTrans" presStyleCnt="0"/>
      <dgm:spPr/>
    </dgm:pt>
    <dgm:pt modelId="{BEA6E7BD-9160-441D-B233-5484F06D26D8}" type="pres">
      <dgm:prSet presAssocID="{5559CB46-D2D8-48D3-8704-349513F035D9}" presName="compNode" presStyleCnt="0"/>
      <dgm:spPr/>
    </dgm:pt>
    <dgm:pt modelId="{607FF408-2262-4570-8F5E-8A14374683DE}" type="pres">
      <dgm:prSet presAssocID="{5559CB46-D2D8-48D3-8704-349513F035D9}" presName="iconRect" presStyleLbl="node1" presStyleIdx="2" presStyleCnt="3" custLinFactNeighborY="-38417"/>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Virtual RealityHeadset"/>
        </a:ext>
      </dgm:extLst>
    </dgm:pt>
    <dgm:pt modelId="{B0CC635C-BB6A-4DBA-B5F7-AFA71778C025}" type="pres">
      <dgm:prSet presAssocID="{5559CB46-D2D8-48D3-8704-349513F035D9}" presName="iconSpace" presStyleCnt="0"/>
      <dgm:spPr/>
    </dgm:pt>
    <dgm:pt modelId="{25BB5004-C962-4518-8E85-73DEFBCCFB13}" type="pres">
      <dgm:prSet presAssocID="{5559CB46-D2D8-48D3-8704-349513F035D9}" presName="parTx" presStyleLbl="revTx" presStyleIdx="4" presStyleCnt="6" custLinFactNeighborY="-62938">
        <dgm:presLayoutVars>
          <dgm:chMax val="0"/>
          <dgm:chPref val="0"/>
        </dgm:presLayoutVars>
      </dgm:prSet>
      <dgm:spPr/>
    </dgm:pt>
    <dgm:pt modelId="{69F951BC-1F04-4433-BDEA-FB2A6F5B7A6D}" type="pres">
      <dgm:prSet presAssocID="{5559CB46-D2D8-48D3-8704-349513F035D9}" presName="txSpace" presStyleCnt="0"/>
      <dgm:spPr/>
    </dgm:pt>
    <dgm:pt modelId="{B1AAB77F-5DD8-44D3-A0A4-A9E0457F1E6A}" type="pres">
      <dgm:prSet presAssocID="{5559CB46-D2D8-48D3-8704-349513F035D9}" presName="desTx" presStyleLbl="revTx" presStyleIdx="5" presStyleCnt="6" custLinFactNeighborY="-18560">
        <dgm:presLayoutVars/>
      </dgm:prSet>
      <dgm:spPr/>
    </dgm:pt>
  </dgm:ptLst>
  <dgm:cxnLst>
    <dgm:cxn modelId="{38662305-DCC2-4D19-9E56-4A2627365C53}" srcId="{15C22AD3-0B36-42B4-B045-0CFD8CCABC38}" destId="{A429385D-A63D-4054-A5BD-714A09A216FA}" srcOrd="0" destOrd="0" parTransId="{3DA6F2D2-D6BC-41EC-A940-3C0E9B809B8B}" sibTransId="{B558C045-A47A-49BD-AD91-AFAA2C01CF94}"/>
    <dgm:cxn modelId="{F1866D0B-9071-46EC-9A08-60883A98C542}" type="presOf" srcId="{1EC09D02-C9CE-4759-8A8A-8D37E0FB39FC}" destId="{85EC18C8-D7B5-4BAA-B2C5-4C7EBA015C73}" srcOrd="0" destOrd="1" presId="urn:microsoft.com/office/officeart/2018/5/layout/CenteredIconLabelDescriptionList"/>
    <dgm:cxn modelId="{6DB8C20C-9C74-4409-BC4C-B61CED709D17}" type="presOf" srcId="{7A654E26-F327-4F0E-9083-60464605AF28}" destId="{869459E7-E949-4B6E-BF12-84EDCC6D49C8}" srcOrd="0" destOrd="0" presId="urn:microsoft.com/office/officeart/2018/5/layout/CenteredIconLabelDescriptionList"/>
    <dgm:cxn modelId="{FC0A2810-3AF5-4037-9337-83B434AE0AE4}" srcId="{A429385D-A63D-4054-A5BD-714A09A216FA}" destId="{1EC09D02-C9CE-4759-8A8A-8D37E0FB39FC}" srcOrd="1" destOrd="0" parTransId="{4172384C-2DE8-4C85-96D6-3DE6088462FA}" sibTransId="{71DC5936-D45B-46DF-8E3A-A2B15BBF06A2}"/>
    <dgm:cxn modelId="{1870831E-43E9-4D85-B952-65E1CF33A262}" type="presOf" srcId="{B376F917-2E37-4F91-9894-B346CDEE0CEC}" destId="{B1AAB77F-5DD8-44D3-A0A4-A9E0457F1E6A}" srcOrd="0" destOrd="0" presId="urn:microsoft.com/office/officeart/2018/5/layout/CenteredIconLabelDescriptionList"/>
    <dgm:cxn modelId="{E6421422-D58F-4CF2-A86E-7460FF69A051}" srcId="{5559CB46-D2D8-48D3-8704-349513F035D9}" destId="{B376F917-2E37-4F91-9894-B346CDEE0CEC}" srcOrd="0" destOrd="0" parTransId="{E9219D93-3A42-4934-ADAB-53B5BACAAE42}" sibTransId="{DFC57F4D-F623-43FD-8167-E43EDE04191E}"/>
    <dgm:cxn modelId="{B30ED337-73E2-4888-B111-9C7EA964F6A8}" type="presOf" srcId="{5559CB46-D2D8-48D3-8704-349513F035D9}" destId="{25BB5004-C962-4518-8E85-73DEFBCCFB13}" srcOrd="0" destOrd="0" presId="urn:microsoft.com/office/officeart/2018/5/layout/CenteredIconLabelDescriptionList"/>
    <dgm:cxn modelId="{428EB35F-5701-4F73-9D5B-A3F115248ABD}" srcId="{A429385D-A63D-4054-A5BD-714A09A216FA}" destId="{BD520ED6-51F8-4825-BA11-38FEAD55EBC2}" srcOrd="2" destOrd="0" parTransId="{65B0D05E-62A5-4C9D-AD85-0B3E6F7E5692}" sibTransId="{4DB7F7C2-70FE-4AB5-95EB-E558102E0398}"/>
    <dgm:cxn modelId="{709E3A68-E8BF-4309-BE8C-9733B589FAD7}" srcId="{15C22AD3-0B36-42B4-B045-0CFD8CCABC38}" destId="{5559CB46-D2D8-48D3-8704-349513F035D9}" srcOrd="2" destOrd="0" parTransId="{963DE305-01F2-4432-BB50-CAA0D7819868}" sibTransId="{0111128B-30CB-4A08-A2AC-7CC6CF557F7D}"/>
    <dgm:cxn modelId="{69057B75-5394-476B-80FD-F5110F7F41DF}" type="presOf" srcId="{A429385D-A63D-4054-A5BD-714A09A216FA}" destId="{362C887C-2D80-4EFD-A364-FAA6157F7FB8}" srcOrd="0" destOrd="0" presId="urn:microsoft.com/office/officeart/2018/5/layout/CenteredIconLabelDescriptionList"/>
    <dgm:cxn modelId="{5187CB93-E0B5-4A19-AE71-767880381803}" srcId="{15C22AD3-0B36-42B4-B045-0CFD8CCABC38}" destId="{7EFDFD8D-C044-421D-90C8-BB05CA38D994}" srcOrd="1" destOrd="0" parTransId="{CCF4E5EA-412F-41A9-8E67-543717AFF3A5}" sibTransId="{23F06B44-FFBC-4158-8C34-EE64B42B25F4}"/>
    <dgm:cxn modelId="{4439939E-7AEE-4CA2-829B-B0EB5C7C421B}" type="presOf" srcId="{7EFDFD8D-C044-421D-90C8-BB05CA38D994}" destId="{AF243D30-EAE0-4652-89A6-162535BE5746}" srcOrd="0" destOrd="0" presId="urn:microsoft.com/office/officeart/2018/5/layout/CenteredIconLabelDescriptionList"/>
    <dgm:cxn modelId="{8E1BF6BA-9A54-40BF-B5F8-05ACE04839DD}" srcId="{7EFDFD8D-C044-421D-90C8-BB05CA38D994}" destId="{7A654E26-F327-4F0E-9083-60464605AF28}" srcOrd="0" destOrd="0" parTransId="{AC939248-DA1E-483E-A51B-2C695F823C99}" sibTransId="{E0620FCD-F5AB-47EB-951A-9D2C320B0D1B}"/>
    <dgm:cxn modelId="{625FF4D7-D327-42B8-A14F-69B1CEA44FE7}" type="presOf" srcId="{BD520ED6-51F8-4825-BA11-38FEAD55EBC2}" destId="{85EC18C8-D7B5-4BAA-B2C5-4C7EBA015C73}" srcOrd="0" destOrd="2" presId="urn:microsoft.com/office/officeart/2018/5/layout/CenteredIconLabelDescriptionList"/>
    <dgm:cxn modelId="{05FAEAE1-C966-4B96-A680-94B43BCDA39D}" srcId="{A429385D-A63D-4054-A5BD-714A09A216FA}" destId="{0EA9F0D4-44FC-456B-A3C1-69754851D3B3}" srcOrd="0" destOrd="0" parTransId="{E85A3F02-D778-448F-B4F0-DFE57D3B56F3}" sibTransId="{9540EE8F-7FB3-4831-ADD5-C9FB89527749}"/>
    <dgm:cxn modelId="{6592C6E2-FAFF-4A85-AEC4-3DB8CE8EFCC4}" type="presOf" srcId="{15C22AD3-0B36-42B4-B045-0CFD8CCABC38}" destId="{04A19B40-C486-443A-8DBD-DAEED18AFC66}" srcOrd="0" destOrd="0" presId="urn:microsoft.com/office/officeart/2018/5/layout/CenteredIconLabelDescriptionList"/>
    <dgm:cxn modelId="{CD9DA6ED-0ED4-42FA-AE08-B5AAC6D93427}" type="presOf" srcId="{0EA9F0D4-44FC-456B-A3C1-69754851D3B3}" destId="{85EC18C8-D7B5-4BAA-B2C5-4C7EBA015C73}" srcOrd="0" destOrd="0" presId="urn:microsoft.com/office/officeart/2018/5/layout/CenteredIconLabelDescriptionList"/>
    <dgm:cxn modelId="{58C738BC-EED5-460B-9340-32D87BA6C478}" type="presParOf" srcId="{04A19B40-C486-443A-8DBD-DAEED18AFC66}" destId="{89F1627C-34FF-4641-9936-37B565402BDE}" srcOrd="0" destOrd="0" presId="urn:microsoft.com/office/officeart/2018/5/layout/CenteredIconLabelDescriptionList"/>
    <dgm:cxn modelId="{073C0B20-B04D-45DA-90D3-54C2B23991E0}" type="presParOf" srcId="{89F1627C-34FF-4641-9936-37B565402BDE}" destId="{078AF70A-90BF-4D71-A2C6-7AE57A4A0F2E}" srcOrd="0" destOrd="0" presId="urn:microsoft.com/office/officeart/2018/5/layout/CenteredIconLabelDescriptionList"/>
    <dgm:cxn modelId="{BD5252A6-C4A0-4BDC-9D6C-293D51BAD09F}" type="presParOf" srcId="{89F1627C-34FF-4641-9936-37B565402BDE}" destId="{91263F9A-7A6D-4DA2-85C5-1B685BABED90}" srcOrd="1" destOrd="0" presId="urn:microsoft.com/office/officeart/2018/5/layout/CenteredIconLabelDescriptionList"/>
    <dgm:cxn modelId="{1715FEA2-00EA-4CEB-8EC6-8DD39D0E4B3D}" type="presParOf" srcId="{89F1627C-34FF-4641-9936-37B565402BDE}" destId="{362C887C-2D80-4EFD-A364-FAA6157F7FB8}" srcOrd="2" destOrd="0" presId="urn:microsoft.com/office/officeart/2018/5/layout/CenteredIconLabelDescriptionList"/>
    <dgm:cxn modelId="{30B262D1-D021-4824-91D2-E614DB67F5D4}" type="presParOf" srcId="{89F1627C-34FF-4641-9936-37B565402BDE}" destId="{A5A98120-1463-45AC-90F4-67AC04AD91D0}" srcOrd="3" destOrd="0" presId="urn:microsoft.com/office/officeart/2018/5/layout/CenteredIconLabelDescriptionList"/>
    <dgm:cxn modelId="{2C6693CD-8A5D-4BE6-923C-9BFAFD133082}" type="presParOf" srcId="{89F1627C-34FF-4641-9936-37B565402BDE}" destId="{85EC18C8-D7B5-4BAA-B2C5-4C7EBA015C73}" srcOrd="4" destOrd="0" presId="urn:microsoft.com/office/officeart/2018/5/layout/CenteredIconLabelDescriptionList"/>
    <dgm:cxn modelId="{925E731D-7AD7-459F-8EAE-2AD3D00F7C34}" type="presParOf" srcId="{04A19B40-C486-443A-8DBD-DAEED18AFC66}" destId="{DA7BDBF2-0DED-49F2-8EA6-90D837DE769F}" srcOrd="1" destOrd="0" presId="urn:microsoft.com/office/officeart/2018/5/layout/CenteredIconLabelDescriptionList"/>
    <dgm:cxn modelId="{033D938C-4A6F-4B13-8C52-B90FB46B6360}" type="presParOf" srcId="{04A19B40-C486-443A-8DBD-DAEED18AFC66}" destId="{C7F2C1DB-B9B8-47FA-BE55-1C41F64563FE}" srcOrd="2" destOrd="0" presId="urn:microsoft.com/office/officeart/2018/5/layout/CenteredIconLabelDescriptionList"/>
    <dgm:cxn modelId="{E2187F6F-A88D-4F58-B1AE-6E5BFBE3A06B}" type="presParOf" srcId="{C7F2C1DB-B9B8-47FA-BE55-1C41F64563FE}" destId="{5D9E45F9-C415-4AA4-BED2-8FDF7370732A}" srcOrd="0" destOrd="0" presId="urn:microsoft.com/office/officeart/2018/5/layout/CenteredIconLabelDescriptionList"/>
    <dgm:cxn modelId="{76B550B4-F3D6-4B96-A78A-F657E8A5C4F6}" type="presParOf" srcId="{C7F2C1DB-B9B8-47FA-BE55-1C41F64563FE}" destId="{807701C4-4B52-42B0-8262-B2DFA0C94899}" srcOrd="1" destOrd="0" presId="urn:microsoft.com/office/officeart/2018/5/layout/CenteredIconLabelDescriptionList"/>
    <dgm:cxn modelId="{1B3D637F-2893-4654-A3C4-996AB120772E}" type="presParOf" srcId="{C7F2C1DB-B9B8-47FA-BE55-1C41F64563FE}" destId="{AF243D30-EAE0-4652-89A6-162535BE5746}" srcOrd="2" destOrd="0" presId="urn:microsoft.com/office/officeart/2018/5/layout/CenteredIconLabelDescriptionList"/>
    <dgm:cxn modelId="{DE17B966-DEFE-42CE-8925-435189651B4B}" type="presParOf" srcId="{C7F2C1DB-B9B8-47FA-BE55-1C41F64563FE}" destId="{0E886B8F-346E-4F8E-8659-D020032C7BC5}" srcOrd="3" destOrd="0" presId="urn:microsoft.com/office/officeart/2018/5/layout/CenteredIconLabelDescriptionList"/>
    <dgm:cxn modelId="{7FC6BA4F-D6D0-45C6-8BFB-0ED4FFD1D74F}" type="presParOf" srcId="{C7F2C1DB-B9B8-47FA-BE55-1C41F64563FE}" destId="{869459E7-E949-4B6E-BF12-84EDCC6D49C8}" srcOrd="4" destOrd="0" presId="urn:microsoft.com/office/officeart/2018/5/layout/CenteredIconLabelDescriptionList"/>
    <dgm:cxn modelId="{6D0741FD-49BC-4239-B921-416032BA2A77}" type="presParOf" srcId="{04A19B40-C486-443A-8DBD-DAEED18AFC66}" destId="{E3DDE5A1-26B3-45AC-97AC-65A339C1B213}" srcOrd="3" destOrd="0" presId="urn:microsoft.com/office/officeart/2018/5/layout/CenteredIconLabelDescriptionList"/>
    <dgm:cxn modelId="{FB4AFDDB-62B2-4A1E-9C63-6D78473F3275}" type="presParOf" srcId="{04A19B40-C486-443A-8DBD-DAEED18AFC66}" destId="{BEA6E7BD-9160-441D-B233-5484F06D26D8}" srcOrd="4" destOrd="0" presId="urn:microsoft.com/office/officeart/2018/5/layout/CenteredIconLabelDescriptionList"/>
    <dgm:cxn modelId="{2A945B99-6B28-4D93-BCCB-1490305EAE49}" type="presParOf" srcId="{BEA6E7BD-9160-441D-B233-5484F06D26D8}" destId="{607FF408-2262-4570-8F5E-8A14374683DE}" srcOrd="0" destOrd="0" presId="urn:microsoft.com/office/officeart/2018/5/layout/CenteredIconLabelDescriptionList"/>
    <dgm:cxn modelId="{64D77C3F-F99B-45FD-B592-64EEAEF648B7}" type="presParOf" srcId="{BEA6E7BD-9160-441D-B233-5484F06D26D8}" destId="{B0CC635C-BB6A-4DBA-B5F7-AFA71778C025}" srcOrd="1" destOrd="0" presId="urn:microsoft.com/office/officeart/2018/5/layout/CenteredIconLabelDescriptionList"/>
    <dgm:cxn modelId="{7DFAFB79-F50E-4079-ADB6-3005FD280A51}" type="presParOf" srcId="{BEA6E7BD-9160-441D-B233-5484F06D26D8}" destId="{25BB5004-C962-4518-8E85-73DEFBCCFB13}" srcOrd="2" destOrd="0" presId="urn:microsoft.com/office/officeart/2018/5/layout/CenteredIconLabelDescriptionList"/>
    <dgm:cxn modelId="{E160AE71-5969-49DE-9C3F-B43B844E0CEA}" type="presParOf" srcId="{BEA6E7BD-9160-441D-B233-5484F06D26D8}" destId="{69F951BC-1F04-4433-BDEA-FB2A6F5B7A6D}" srcOrd="3" destOrd="0" presId="urn:microsoft.com/office/officeart/2018/5/layout/CenteredIconLabelDescriptionList"/>
    <dgm:cxn modelId="{D3361CAC-E06C-4EDF-AA46-3D03F1EFD750}" type="presParOf" srcId="{BEA6E7BD-9160-441D-B233-5484F06D26D8}" destId="{B1AAB77F-5DD8-44D3-A0A4-A9E0457F1E6A}"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014CE88-5CBF-4782-B86F-1CDFA358A03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A9749F70-B57C-422E-B8FE-BD80F8543A80}">
      <dgm:prSet custT="1"/>
      <dgm:spPr>
        <a:solidFill>
          <a:schemeClr val="accent4"/>
        </a:solidFill>
      </dgm:spPr>
      <dgm:t>
        <a:bodyPr/>
        <a:lstStyle/>
        <a:p>
          <a:r>
            <a:rPr lang="en-US" sz="2000" b="1" i="0" baseline="0" dirty="0"/>
            <a:t>Key Festivals</a:t>
          </a:r>
          <a:endParaRPr lang="en-US" sz="2000" b="1" dirty="0"/>
        </a:p>
      </dgm:t>
    </dgm:pt>
    <dgm:pt modelId="{03FC88D5-0A48-4139-9C6E-CFD0C8D55459}" type="parTrans" cxnId="{2257DC62-D00C-43F1-860E-52F9A74F39F8}">
      <dgm:prSet/>
      <dgm:spPr/>
      <dgm:t>
        <a:bodyPr/>
        <a:lstStyle/>
        <a:p>
          <a:endParaRPr lang="en-GB"/>
        </a:p>
      </dgm:t>
    </dgm:pt>
    <dgm:pt modelId="{8F7E7FC9-AD10-4DF8-A076-AD0D1C1260E2}" type="sibTrans" cxnId="{2257DC62-D00C-43F1-860E-52F9A74F39F8}">
      <dgm:prSet/>
      <dgm:spPr/>
      <dgm:t>
        <a:bodyPr/>
        <a:lstStyle/>
        <a:p>
          <a:endParaRPr lang="en-GB"/>
        </a:p>
      </dgm:t>
    </dgm:pt>
    <dgm:pt modelId="{C0AACE39-B6C0-4A9E-BEC2-2B00ED72D1B4}">
      <dgm:prSet custT="1"/>
      <dgm:spPr/>
      <dgm:t>
        <a:bodyPr/>
        <a:lstStyle/>
        <a:p>
          <a:pPr algn="just">
            <a:lnSpc>
              <a:spcPct val="150000"/>
            </a:lnSpc>
          </a:pPr>
          <a:r>
            <a:rPr lang="en-US" sz="1500" i="0" baseline="0" dirty="0"/>
            <a:t>Cardiff Mela (30,000+ visitors, free, multicultural focus) (</a:t>
          </a:r>
          <a:r>
            <a:rPr lang="en-GB" sz="1500" i="0" baseline="0" dirty="0"/>
            <a:t>Cardiff Mela, 2025)</a:t>
          </a:r>
          <a:endParaRPr lang="en-US" sz="1500" dirty="0"/>
        </a:p>
      </dgm:t>
    </dgm:pt>
    <dgm:pt modelId="{7B8789FE-CABA-490E-BB73-9068A40EDA4D}" type="parTrans" cxnId="{C8180496-77ED-42D1-BC58-F0B252B6DB68}">
      <dgm:prSet/>
      <dgm:spPr/>
      <dgm:t>
        <a:bodyPr/>
        <a:lstStyle/>
        <a:p>
          <a:endParaRPr lang="en-GB"/>
        </a:p>
      </dgm:t>
    </dgm:pt>
    <dgm:pt modelId="{14CBECEB-6F91-45BB-BE48-F2E04823C80E}" type="sibTrans" cxnId="{C8180496-77ED-42D1-BC58-F0B252B6DB68}">
      <dgm:prSet/>
      <dgm:spPr/>
      <dgm:t>
        <a:bodyPr/>
        <a:lstStyle/>
        <a:p>
          <a:endParaRPr lang="en-GB"/>
        </a:p>
      </dgm:t>
    </dgm:pt>
    <dgm:pt modelId="{10C9CD36-9BE2-4A6B-A9BA-DD21E2F30185}">
      <dgm:prSet custT="1"/>
      <dgm:spPr/>
      <dgm:t>
        <a:bodyPr/>
        <a:lstStyle/>
        <a:p>
          <a:pPr algn="just">
            <a:lnSpc>
              <a:spcPct val="150000"/>
            </a:lnSpc>
          </a:pPr>
          <a:r>
            <a:rPr lang="en-US" sz="1500" i="0" baseline="0" dirty="0"/>
            <a:t>Tafwyl (40,000+ visitors, Welsh-culture focus) (Gould et al., 2024)</a:t>
          </a:r>
          <a:endParaRPr lang="en-US" sz="1500" dirty="0"/>
        </a:p>
      </dgm:t>
    </dgm:pt>
    <dgm:pt modelId="{A8AF6D3F-B4FD-4598-90C7-E3D1050D18AE}" type="parTrans" cxnId="{86EF01DE-E08A-426B-B8A9-6C207606A689}">
      <dgm:prSet/>
      <dgm:spPr/>
      <dgm:t>
        <a:bodyPr/>
        <a:lstStyle/>
        <a:p>
          <a:endParaRPr lang="en-GB"/>
        </a:p>
      </dgm:t>
    </dgm:pt>
    <dgm:pt modelId="{DBC96622-79F3-4003-AB50-8DC81D871BBB}" type="sibTrans" cxnId="{86EF01DE-E08A-426B-B8A9-6C207606A689}">
      <dgm:prSet/>
      <dgm:spPr/>
      <dgm:t>
        <a:bodyPr/>
        <a:lstStyle/>
        <a:p>
          <a:endParaRPr lang="en-GB"/>
        </a:p>
      </dgm:t>
    </dgm:pt>
    <dgm:pt modelId="{265B0DE9-B30A-4ED8-8E0D-AD349C2A364A}">
      <dgm:prSet custT="1"/>
      <dgm:spPr>
        <a:solidFill>
          <a:srgbClr val="00B050"/>
        </a:solidFill>
      </dgm:spPr>
      <dgm:t>
        <a:bodyPr/>
        <a:lstStyle/>
        <a:p>
          <a:r>
            <a:rPr lang="en-US" sz="2000" b="1" i="0" baseline="0" dirty="0"/>
            <a:t>Unique Selling Points of </a:t>
          </a:r>
          <a:r>
            <a:rPr lang="en-US" sz="2000" b="1" i="0" baseline="0" dirty="0" err="1"/>
            <a:t>Croeso</a:t>
          </a:r>
          <a:r>
            <a:rPr lang="en-US" sz="2000" b="1" i="0" baseline="0" dirty="0"/>
            <a:t> Carnival</a:t>
          </a:r>
          <a:endParaRPr lang="en-US" sz="2000" b="1" dirty="0"/>
        </a:p>
      </dgm:t>
    </dgm:pt>
    <dgm:pt modelId="{34016EEF-80FE-4F1F-8088-A08C141881B0}" type="parTrans" cxnId="{56F0C492-A630-4508-AC1B-40F45D49A7BE}">
      <dgm:prSet/>
      <dgm:spPr/>
      <dgm:t>
        <a:bodyPr/>
        <a:lstStyle/>
        <a:p>
          <a:endParaRPr lang="en-GB"/>
        </a:p>
      </dgm:t>
    </dgm:pt>
    <dgm:pt modelId="{E887A795-BD40-4A09-BA48-DB96AD627F48}" type="sibTrans" cxnId="{56F0C492-A630-4508-AC1B-40F45D49A7BE}">
      <dgm:prSet/>
      <dgm:spPr/>
      <dgm:t>
        <a:bodyPr/>
        <a:lstStyle/>
        <a:p>
          <a:endParaRPr lang="en-GB"/>
        </a:p>
      </dgm:t>
    </dgm:pt>
    <dgm:pt modelId="{BD9067A6-16FA-4BD3-A3F8-6FD0AE43B3CC}">
      <dgm:prSet custT="1"/>
      <dgm:spPr/>
      <dgm:t>
        <a:bodyPr/>
        <a:lstStyle/>
        <a:p>
          <a:pPr algn="just">
            <a:lnSpc>
              <a:spcPct val="150000"/>
            </a:lnSpc>
          </a:pPr>
          <a:r>
            <a:rPr lang="en-US" sz="1500" i="0" baseline="0" dirty="0"/>
            <a:t>Multi-dimensional (food, language, performances, family workshops)</a:t>
          </a:r>
          <a:endParaRPr lang="en-US" sz="1500" dirty="0"/>
        </a:p>
      </dgm:t>
    </dgm:pt>
    <dgm:pt modelId="{AAD91813-E7EE-4CBD-90E4-0723BC1D1141}" type="parTrans" cxnId="{B51D17D4-297D-4DF7-8118-D5267DEDFDC9}">
      <dgm:prSet/>
      <dgm:spPr/>
      <dgm:t>
        <a:bodyPr/>
        <a:lstStyle/>
        <a:p>
          <a:endParaRPr lang="en-GB"/>
        </a:p>
      </dgm:t>
    </dgm:pt>
    <dgm:pt modelId="{60F0E3D0-1E1D-4C7A-B986-DA9D81FA082F}" type="sibTrans" cxnId="{B51D17D4-297D-4DF7-8118-D5267DEDFDC9}">
      <dgm:prSet/>
      <dgm:spPr/>
      <dgm:t>
        <a:bodyPr/>
        <a:lstStyle/>
        <a:p>
          <a:endParaRPr lang="en-GB"/>
        </a:p>
      </dgm:t>
    </dgm:pt>
    <dgm:pt modelId="{6F4128FC-B053-4391-BAA8-0FDCA125745E}">
      <dgm:prSet custT="1"/>
      <dgm:spPr/>
      <dgm:t>
        <a:bodyPr/>
        <a:lstStyle/>
        <a:p>
          <a:pPr algn="just">
            <a:lnSpc>
              <a:spcPct val="150000"/>
            </a:lnSpc>
          </a:pPr>
          <a:r>
            <a:rPr lang="en-US" sz="1500" i="0" baseline="0" dirty="0"/>
            <a:t>Integrated under Visit </a:t>
          </a:r>
          <a:r>
            <a:rPr lang="en-US" sz="1500" i="0" baseline="0" dirty="0" err="1"/>
            <a:t>Wales’</a:t>
          </a:r>
          <a:r>
            <a:rPr lang="en-US" sz="1500" i="0" baseline="0" dirty="0"/>
            <a:t> national campaign for amplified reach</a:t>
          </a:r>
          <a:endParaRPr lang="en-US" sz="1500" dirty="0"/>
        </a:p>
      </dgm:t>
    </dgm:pt>
    <dgm:pt modelId="{775AB077-A0EF-43DA-8265-CA61FE9C8000}" type="parTrans" cxnId="{E1389E80-687F-4B0F-A303-DB6B4D6A27B3}">
      <dgm:prSet/>
      <dgm:spPr/>
      <dgm:t>
        <a:bodyPr/>
        <a:lstStyle/>
        <a:p>
          <a:endParaRPr lang="en-GB"/>
        </a:p>
      </dgm:t>
    </dgm:pt>
    <dgm:pt modelId="{B290A178-D47A-477E-89F5-AE37617D78C0}" type="sibTrans" cxnId="{E1389E80-687F-4B0F-A303-DB6B4D6A27B3}">
      <dgm:prSet/>
      <dgm:spPr/>
      <dgm:t>
        <a:bodyPr/>
        <a:lstStyle/>
        <a:p>
          <a:endParaRPr lang="en-GB"/>
        </a:p>
      </dgm:t>
    </dgm:pt>
    <dgm:pt modelId="{45877BB4-F3C1-4A34-BB62-4B6FADF46B53}">
      <dgm:prSet custT="1"/>
      <dgm:spPr/>
      <dgm:t>
        <a:bodyPr/>
        <a:lstStyle/>
        <a:p>
          <a:pPr algn="just">
            <a:lnSpc>
              <a:spcPct val="150000"/>
            </a:lnSpc>
          </a:pPr>
          <a:r>
            <a:rPr lang="en-US" sz="1500" i="0" baseline="0" dirty="0"/>
            <a:t>Digital AR trail - visitors unlock stories and discounts via smartphone (</a:t>
          </a:r>
          <a:r>
            <a:rPr lang="en-US" sz="1500" i="0" baseline="0" dirty="0" err="1"/>
            <a:t>Aktepe</a:t>
          </a:r>
          <a:r>
            <a:rPr lang="en-US" sz="1500" i="0" baseline="0" dirty="0"/>
            <a:t> and Demirci, 2024)</a:t>
          </a:r>
          <a:endParaRPr lang="en-US" sz="1500" dirty="0"/>
        </a:p>
      </dgm:t>
    </dgm:pt>
    <dgm:pt modelId="{C587F9CA-76F0-4F19-9A35-DC52D137AAA2}" type="parTrans" cxnId="{8AC1FCA2-AF4B-41EE-BC35-789DE839D881}">
      <dgm:prSet/>
      <dgm:spPr/>
      <dgm:t>
        <a:bodyPr/>
        <a:lstStyle/>
        <a:p>
          <a:endParaRPr lang="en-GB"/>
        </a:p>
      </dgm:t>
    </dgm:pt>
    <dgm:pt modelId="{AD2A60F7-24D7-484F-AF3C-8490F455258E}" type="sibTrans" cxnId="{8AC1FCA2-AF4B-41EE-BC35-789DE839D881}">
      <dgm:prSet/>
      <dgm:spPr/>
      <dgm:t>
        <a:bodyPr/>
        <a:lstStyle/>
        <a:p>
          <a:endParaRPr lang="en-GB"/>
        </a:p>
      </dgm:t>
    </dgm:pt>
    <dgm:pt modelId="{B8F7AEC8-B4DB-4F73-A333-67A100370241}" type="pres">
      <dgm:prSet presAssocID="{9014CE88-5CBF-4782-B86F-1CDFA358A039}" presName="linear" presStyleCnt="0">
        <dgm:presLayoutVars>
          <dgm:dir/>
          <dgm:animLvl val="lvl"/>
          <dgm:resizeHandles val="exact"/>
        </dgm:presLayoutVars>
      </dgm:prSet>
      <dgm:spPr/>
    </dgm:pt>
    <dgm:pt modelId="{55BCCBEF-6EC1-4E20-A192-FA10EDF39F25}" type="pres">
      <dgm:prSet presAssocID="{A9749F70-B57C-422E-B8FE-BD80F8543A80}" presName="parentLin" presStyleCnt="0"/>
      <dgm:spPr/>
    </dgm:pt>
    <dgm:pt modelId="{83E3EC4B-ECC9-4013-B12C-1F653063704E}" type="pres">
      <dgm:prSet presAssocID="{A9749F70-B57C-422E-B8FE-BD80F8543A80}" presName="parentLeftMargin" presStyleLbl="node1" presStyleIdx="0" presStyleCnt="2"/>
      <dgm:spPr/>
    </dgm:pt>
    <dgm:pt modelId="{6E4B6789-861D-4816-98D1-FCE4096C97CE}" type="pres">
      <dgm:prSet presAssocID="{A9749F70-B57C-422E-B8FE-BD80F8543A80}" presName="parentText" presStyleLbl="node1" presStyleIdx="0" presStyleCnt="2">
        <dgm:presLayoutVars>
          <dgm:chMax val="0"/>
          <dgm:bulletEnabled val="1"/>
        </dgm:presLayoutVars>
      </dgm:prSet>
      <dgm:spPr/>
    </dgm:pt>
    <dgm:pt modelId="{B42686FB-97AC-4740-879B-0262118F3B15}" type="pres">
      <dgm:prSet presAssocID="{A9749F70-B57C-422E-B8FE-BD80F8543A80}" presName="negativeSpace" presStyleCnt="0"/>
      <dgm:spPr/>
    </dgm:pt>
    <dgm:pt modelId="{93BFEA38-A1DF-484A-B4CD-4F24A8DE836D}" type="pres">
      <dgm:prSet presAssocID="{A9749F70-B57C-422E-B8FE-BD80F8543A80}" presName="childText" presStyleLbl="conFgAcc1" presStyleIdx="0" presStyleCnt="2">
        <dgm:presLayoutVars>
          <dgm:bulletEnabled val="1"/>
        </dgm:presLayoutVars>
      </dgm:prSet>
      <dgm:spPr/>
    </dgm:pt>
    <dgm:pt modelId="{D4D6E7E7-A109-4C29-ADA4-2D5AD7FEA12E}" type="pres">
      <dgm:prSet presAssocID="{8F7E7FC9-AD10-4DF8-A076-AD0D1C1260E2}" presName="spaceBetweenRectangles" presStyleCnt="0"/>
      <dgm:spPr/>
    </dgm:pt>
    <dgm:pt modelId="{3BD5F89C-CC02-4845-84F0-D8B3DCD830A2}" type="pres">
      <dgm:prSet presAssocID="{265B0DE9-B30A-4ED8-8E0D-AD349C2A364A}" presName="parentLin" presStyleCnt="0"/>
      <dgm:spPr/>
    </dgm:pt>
    <dgm:pt modelId="{4257D2D7-6CD5-45B1-95C1-C8BB67A9F881}" type="pres">
      <dgm:prSet presAssocID="{265B0DE9-B30A-4ED8-8E0D-AD349C2A364A}" presName="parentLeftMargin" presStyleLbl="node1" presStyleIdx="0" presStyleCnt="2"/>
      <dgm:spPr/>
    </dgm:pt>
    <dgm:pt modelId="{6D19BBBE-0E77-4F71-8713-5DE571736942}" type="pres">
      <dgm:prSet presAssocID="{265B0DE9-B30A-4ED8-8E0D-AD349C2A364A}" presName="parentText" presStyleLbl="node1" presStyleIdx="1" presStyleCnt="2">
        <dgm:presLayoutVars>
          <dgm:chMax val="0"/>
          <dgm:bulletEnabled val="1"/>
        </dgm:presLayoutVars>
      </dgm:prSet>
      <dgm:spPr/>
    </dgm:pt>
    <dgm:pt modelId="{2F7B671C-27CF-4947-A5D0-254A88768436}" type="pres">
      <dgm:prSet presAssocID="{265B0DE9-B30A-4ED8-8E0D-AD349C2A364A}" presName="negativeSpace" presStyleCnt="0"/>
      <dgm:spPr/>
    </dgm:pt>
    <dgm:pt modelId="{FF3D1665-C72E-49B2-ACAE-6BC51041402E}" type="pres">
      <dgm:prSet presAssocID="{265B0DE9-B30A-4ED8-8E0D-AD349C2A364A}" presName="childText" presStyleLbl="conFgAcc1" presStyleIdx="1" presStyleCnt="2">
        <dgm:presLayoutVars>
          <dgm:bulletEnabled val="1"/>
        </dgm:presLayoutVars>
      </dgm:prSet>
      <dgm:spPr/>
    </dgm:pt>
  </dgm:ptLst>
  <dgm:cxnLst>
    <dgm:cxn modelId="{2C673220-50C7-4C82-857A-C875E6B9A52C}" type="presOf" srcId="{265B0DE9-B30A-4ED8-8E0D-AD349C2A364A}" destId="{6D19BBBE-0E77-4F71-8713-5DE571736942}" srcOrd="1" destOrd="0" presId="urn:microsoft.com/office/officeart/2005/8/layout/list1"/>
    <dgm:cxn modelId="{14CB4731-25DA-421E-8696-69CB4DB7A7C4}" type="presOf" srcId="{6F4128FC-B053-4391-BAA8-0FDCA125745E}" destId="{FF3D1665-C72E-49B2-ACAE-6BC51041402E}" srcOrd="0" destOrd="1" presId="urn:microsoft.com/office/officeart/2005/8/layout/list1"/>
    <dgm:cxn modelId="{5A7D6D5F-1A80-4DA4-81DA-B04B430F51DC}" type="presOf" srcId="{9014CE88-5CBF-4782-B86F-1CDFA358A039}" destId="{B8F7AEC8-B4DB-4F73-A333-67A100370241}" srcOrd="0" destOrd="0" presId="urn:microsoft.com/office/officeart/2005/8/layout/list1"/>
    <dgm:cxn modelId="{2257DC62-D00C-43F1-860E-52F9A74F39F8}" srcId="{9014CE88-5CBF-4782-B86F-1CDFA358A039}" destId="{A9749F70-B57C-422E-B8FE-BD80F8543A80}" srcOrd="0" destOrd="0" parTransId="{03FC88D5-0A48-4139-9C6E-CFD0C8D55459}" sibTransId="{8F7E7FC9-AD10-4DF8-A076-AD0D1C1260E2}"/>
    <dgm:cxn modelId="{E042C651-6A23-4CF0-BD16-2EC4F1318C17}" type="presOf" srcId="{A9749F70-B57C-422E-B8FE-BD80F8543A80}" destId="{6E4B6789-861D-4816-98D1-FCE4096C97CE}" srcOrd="1" destOrd="0" presId="urn:microsoft.com/office/officeart/2005/8/layout/list1"/>
    <dgm:cxn modelId="{E1389E80-687F-4B0F-A303-DB6B4D6A27B3}" srcId="{265B0DE9-B30A-4ED8-8E0D-AD349C2A364A}" destId="{6F4128FC-B053-4391-BAA8-0FDCA125745E}" srcOrd="1" destOrd="0" parTransId="{775AB077-A0EF-43DA-8265-CA61FE9C8000}" sibTransId="{B290A178-D47A-477E-89F5-AE37617D78C0}"/>
    <dgm:cxn modelId="{DE06168F-D65A-47CE-B6B5-DCB9EB92F325}" type="presOf" srcId="{C0AACE39-B6C0-4A9E-BEC2-2B00ED72D1B4}" destId="{93BFEA38-A1DF-484A-B4CD-4F24A8DE836D}" srcOrd="0" destOrd="0" presId="urn:microsoft.com/office/officeart/2005/8/layout/list1"/>
    <dgm:cxn modelId="{56F0C492-A630-4508-AC1B-40F45D49A7BE}" srcId="{9014CE88-5CBF-4782-B86F-1CDFA358A039}" destId="{265B0DE9-B30A-4ED8-8E0D-AD349C2A364A}" srcOrd="1" destOrd="0" parTransId="{34016EEF-80FE-4F1F-8088-A08C141881B0}" sibTransId="{E887A795-BD40-4A09-BA48-DB96AD627F48}"/>
    <dgm:cxn modelId="{C8180496-77ED-42D1-BC58-F0B252B6DB68}" srcId="{A9749F70-B57C-422E-B8FE-BD80F8543A80}" destId="{C0AACE39-B6C0-4A9E-BEC2-2B00ED72D1B4}" srcOrd="0" destOrd="0" parTransId="{7B8789FE-CABA-490E-BB73-9068A40EDA4D}" sibTransId="{14CBECEB-6F91-45BB-BE48-F2E04823C80E}"/>
    <dgm:cxn modelId="{FE2A66A2-42A1-44E0-A741-7751B9964A2B}" type="presOf" srcId="{A9749F70-B57C-422E-B8FE-BD80F8543A80}" destId="{83E3EC4B-ECC9-4013-B12C-1F653063704E}" srcOrd="0" destOrd="0" presId="urn:microsoft.com/office/officeart/2005/8/layout/list1"/>
    <dgm:cxn modelId="{8AC1FCA2-AF4B-41EE-BC35-789DE839D881}" srcId="{265B0DE9-B30A-4ED8-8E0D-AD349C2A364A}" destId="{45877BB4-F3C1-4A34-BB62-4B6FADF46B53}" srcOrd="2" destOrd="0" parTransId="{C587F9CA-76F0-4F19-9A35-DC52D137AAA2}" sibTransId="{AD2A60F7-24D7-484F-AF3C-8490F455258E}"/>
    <dgm:cxn modelId="{2D189FB4-2B41-44DF-83C4-ED120C0BD25C}" type="presOf" srcId="{45877BB4-F3C1-4A34-BB62-4B6FADF46B53}" destId="{FF3D1665-C72E-49B2-ACAE-6BC51041402E}" srcOrd="0" destOrd="2" presId="urn:microsoft.com/office/officeart/2005/8/layout/list1"/>
    <dgm:cxn modelId="{780DB3BB-81E5-4F50-BF99-8154309316D5}" type="presOf" srcId="{10C9CD36-9BE2-4A6B-A9BA-DD21E2F30185}" destId="{93BFEA38-A1DF-484A-B4CD-4F24A8DE836D}" srcOrd="0" destOrd="1" presId="urn:microsoft.com/office/officeart/2005/8/layout/list1"/>
    <dgm:cxn modelId="{6952E9BE-8534-4A56-A86E-A7F086B91348}" type="presOf" srcId="{265B0DE9-B30A-4ED8-8E0D-AD349C2A364A}" destId="{4257D2D7-6CD5-45B1-95C1-C8BB67A9F881}" srcOrd="0" destOrd="0" presId="urn:microsoft.com/office/officeart/2005/8/layout/list1"/>
    <dgm:cxn modelId="{B51D17D4-297D-4DF7-8118-D5267DEDFDC9}" srcId="{265B0DE9-B30A-4ED8-8E0D-AD349C2A364A}" destId="{BD9067A6-16FA-4BD3-A3F8-6FD0AE43B3CC}" srcOrd="0" destOrd="0" parTransId="{AAD91813-E7EE-4CBD-90E4-0723BC1D1141}" sibTransId="{60F0E3D0-1E1D-4C7A-B986-DA9D81FA082F}"/>
    <dgm:cxn modelId="{4F2BD1D4-0D0E-446A-AFB7-04D21E60A78E}" type="presOf" srcId="{BD9067A6-16FA-4BD3-A3F8-6FD0AE43B3CC}" destId="{FF3D1665-C72E-49B2-ACAE-6BC51041402E}" srcOrd="0" destOrd="0" presId="urn:microsoft.com/office/officeart/2005/8/layout/list1"/>
    <dgm:cxn modelId="{86EF01DE-E08A-426B-B8A9-6C207606A689}" srcId="{A9749F70-B57C-422E-B8FE-BD80F8543A80}" destId="{10C9CD36-9BE2-4A6B-A9BA-DD21E2F30185}" srcOrd="1" destOrd="0" parTransId="{A8AF6D3F-B4FD-4598-90C7-E3D1050D18AE}" sibTransId="{DBC96622-79F3-4003-AB50-8DC81D871BBB}"/>
    <dgm:cxn modelId="{4DC012B0-9792-4ABE-94EE-4432F36AA530}" type="presParOf" srcId="{B8F7AEC8-B4DB-4F73-A333-67A100370241}" destId="{55BCCBEF-6EC1-4E20-A192-FA10EDF39F25}" srcOrd="0" destOrd="0" presId="urn:microsoft.com/office/officeart/2005/8/layout/list1"/>
    <dgm:cxn modelId="{46270DAA-4420-4BDA-B531-A8C30A86A5E0}" type="presParOf" srcId="{55BCCBEF-6EC1-4E20-A192-FA10EDF39F25}" destId="{83E3EC4B-ECC9-4013-B12C-1F653063704E}" srcOrd="0" destOrd="0" presId="urn:microsoft.com/office/officeart/2005/8/layout/list1"/>
    <dgm:cxn modelId="{549F645D-DDDC-40B4-83E0-22B1273143F2}" type="presParOf" srcId="{55BCCBEF-6EC1-4E20-A192-FA10EDF39F25}" destId="{6E4B6789-861D-4816-98D1-FCE4096C97CE}" srcOrd="1" destOrd="0" presId="urn:microsoft.com/office/officeart/2005/8/layout/list1"/>
    <dgm:cxn modelId="{A49696BE-56E9-4D6D-9637-DD7E8CEF4F67}" type="presParOf" srcId="{B8F7AEC8-B4DB-4F73-A333-67A100370241}" destId="{B42686FB-97AC-4740-879B-0262118F3B15}" srcOrd="1" destOrd="0" presId="urn:microsoft.com/office/officeart/2005/8/layout/list1"/>
    <dgm:cxn modelId="{D1A8F3D0-A0EA-45FD-8533-EE5305E4AC4A}" type="presParOf" srcId="{B8F7AEC8-B4DB-4F73-A333-67A100370241}" destId="{93BFEA38-A1DF-484A-B4CD-4F24A8DE836D}" srcOrd="2" destOrd="0" presId="urn:microsoft.com/office/officeart/2005/8/layout/list1"/>
    <dgm:cxn modelId="{DF240FE6-0A9A-4C3B-9715-B86A910019A1}" type="presParOf" srcId="{B8F7AEC8-B4DB-4F73-A333-67A100370241}" destId="{D4D6E7E7-A109-4C29-ADA4-2D5AD7FEA12E}" srcOrd="3" destOrd="0" presId="urn:microsoft.com/office/officeart/2005/8/layout/list1"/>
    <dgm:cxn modelId="{5E1E5F2A-CD11-4E18-92BB-069C2DFC57F2}" type="presParOf" srcId="{B8F7AEC8-B4DB-4F73-A333-67A100370241}" destId="{3BD5F89C-CC02-4845-84F0-D8B3DCD830A2}" srcOrd="4" destOrd="0" presId="urn:microsoft.com/office/officeart/2005/8/layout/list1"/>
    <dgm:cxn modelId="{93C0C0E3-B963-472D-B43E-B5267DC68E60}" type="presParOf" srcId="{3BD5F89C-CC02-4845-84F0-D8B3DCD830A2}" destId="{4257D2D7-6CD5-45B1-95C1-C8BB67A9F881}" srcOrd="0" destOrd="0" presId="urn:microsoft.com/office/officeart/2005/8/layout/list1"/>
    <dgm:cxn modelId="{8E77DD8D-E05C-4E76-AEC3-CC24E62376B8}" type="presParOf" srcId="{3BD5F89C-CC02-4845-84F0-D8B3DCD830A2}" destId="{6D19BBBE-0E77-4F71-8713-5DE571736942}" srcOrd="1" destOrd="0" presId="urn:microsoft.com/office/officeart/2005/8/layout/list1"/>
    <dgm:cxn modelId="{B44552C0-8CD8-494E-806B-EB9CC7BDFC87}" type="presParOf" srcId="{B8F7AEC8-B4DB-4F73-A333-67A100370241}" destId="{2F7B671C-27CF-4947-A5D0-254A88768436}" srcOrd="5" destOrd="0" presId="urn:microsoft.com/office/officeart/2005/8/layout/list1"/>
    <dgm:cxn modelId="{867FF107-C5EB-48FD-89F8-8B8271532359}" type="presParOf" srcId="{B8F7AEC8-B4DB-4F73-A333-67A100370241}" destId="{FF3D1665-C72E-49B2-ACAE-6BC51041402E}"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B5D2BCA-23E8-476B-BFDE-58209E83139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0B2AACE8-FE9F-470E-B6D2-DA61237F9D5B}">
      <dgm:prSet custT="1"/>
      <dgm:spPr>
        <a:solidFill>
          <a:schemeClr val="accent5">
            <a:lumMod val="50000"/>
          </a:schemeClr>
        </a:solidFill>
      </dgm:spPr>
      <dgm:t>
        <a:bodyPr/>
        <a:lstStyle/>
        <a:p>
          <a:r>
            <a:rPr lang="en-US" sz="2000" b="1" i="0" baseline="0" dirty="0"/>
            <a:t>Human Resources</a:t>
          </a:r>
          <a:endParaRPr lang="en-US" sz="2000" dirty="0"/>
        </a:p>
      </dgm:t>
    </dgm:pt>
    <dgm:pt modelId="{948F7A2F-1301-4BFA-9C47-F9D57CF000CA}" type="parTrans" cxnId="{F95DDF3E-9C7B-4BCA-81FA-1F14EDD4C650}">
      <dgm:prSet/>
      <dgm:spPr/>
      <dgm:t>
        <a:bodyPr/>
        <a:lstStyle/>
        <a:p>
          <a:endParaRPr lang="en-US"/>
        </a:p>
      </dgm:t>
    </dgm:pt>
    <dgm:pt modelId="{EB017ABB-AEA0-4E7C-8ED5-196530848401}" type="sibTrans" cxnId="{F95DDF3E-9C7B-4BCA-81FA-1F14EDD4C650}">
      <dgm:prSet/>
      <dgm:spPr/>
      <dgm:t>
        <a:bodyPr/>
        <a:lstStyle/>
        <a:p>
          <a:endParaRPr lang="en-US"/>
        </a:p>
      </dgm:t>
    </dgm:pt>
    <dgm:pt modelId="{890DFAAE-EDF8-43AE-B025-8B9E3DCCB497}">
      <dgm:prSet custT="1">
        <dgm:style>
          <a:lnRef idx="2">
            <a:schemeClr val="accent5"/>
          </a:lnRef>
          <a:fillRef idx="1">
            <a:schemeClr val="lt1"/>
          </a:fillRef>
          <a:effectRef idx="0">
            <a:schemeClr val="accent5"/>
          </a:effectRef>
          <a:fontRef idx="minor">
            <a:schemeClr val="dk1"/>
          </a:fontRef>
        </dgm:style>
      </dgm:prSet>
      <dgm:spPr/>
      <dgm:t>
        <a:bodyPr/>
        <a:lstStyle/>
        <a:p>
          <a:pPr algn="just">
            <a:lnSpc>
              <a:spcPct val="150000"/>
            </a:lnSpc>
          </a:pPr>
          <a:r>
            <a:rPr lang="en-US" sz="1600" b="0" i="0" baseline="0" dirty="0"/>
            <a:t>Event managers, operations leads, health and safety officers (Meredith et al., 2021)</a:t>
          </a:r>
          <a:endParaRPr lang="en-US" sz="1600" dirty="0"/>
        </a:p>
      </dgm:t>
    </dgm:pt>
    <dgm:pt modelId="{7CA4DAB7-FDA1-4C33-AB5B-7DA44349E66F}" type="parTrans" cxnId="{D6F6522E-7BD4-47A9-8E74-C776D557492B}">
      <dgm:prSet/>
      <dgm:spPr/>
      <dgm:t>
        <a:bodyPr/>
        <a:lstStyle/>
        <a:p>
          <a:endParaRPr lang="en-US"/>
        </a:p>
      </dgm:t>
    </dgm:pt>
    <dgm:pt modelId="{F0BA1DD6-C9BD-4A56-94A8-CA0C3095ED99}" type="sibTrans" cxnId="{D6F6522E-7BD4-47A9-8E74-C776D557492B}">
      <dgm:prSet/>
      <dgm:spPr/>
      <dgm:t>
        <a:bodyPr/>
        <a:lstStyle/>
        <a:p>
          <a:endParaRPr lang="en-US"/>
        </a:p>
      </dgm:t>
    </dgm:pt>
    <dgm:pt modelId="{0EED425B-D8F0-4603-BEE1-6FF3257AD0BF}">
      <dgm:prSet custT="1">
        <dgm:style>
          <a:lnRef idx="2">
            <a:schemeClr val="accent5"/>
          </a:lnRef>
          <a:fillRef idx="1">
            <a:schemeClr val="lt1"/>
          </a:fillRef>
          <a:effectRef idx="0">
            <a:schemeClr val="accent5"/>
          </a:effectRef>
          <a:fontRef idx="minor">
            <a:schemeClr val="dk1"/>
          </a:fontRef>
        </dgm:style>
      </dgm:prSet>
      <dgm:spPr/>
      <dgm:t>
        <a:bodyPr/>
        <a:lstStyle/>
        <a:p>
          <a:pPr algn="just">
            <a:lnSpc>
              <a:spcPct val="150000"/>
            </a:lnSpc>
          </a:pPr>
          <a:r>
            <a:rPr lang="en-US" sz="1600" b="0" i="0" baseline="0" dirty="0"/>
            <a:t>Brand ambassadors, guest hosts, interpreters for Welsh/English</a:t>
          </a:r>
          <a:endParaRPr lang="en-US" sz="1600" dirty="0"/>
        </a:p>
      </dgm:t>
    </dgm:pt>
    <dgm:pt modelId="{67FE05BB-39D2-446B-B5D2-744663B6A795}" type="parTrans" cxnId="{DA941E09-F632-4C41-BECF-65AE906CC66B}">
      <dgm:prSet/>
      <dgm:spPr/>
      <dgm:t>
        <a:bodyPr/>
        <a:lstStyle/>
        <a:p>
          <a:endParaRPr lang="en-US"/>
        </a:p>
      </dgm:t>
    </dgm:pt>
    <dgm:pt modelId="{C9F62BE2-8B0A-4DE5-AFFD-40BA6DFBE774}" type="sibTrans" cxnId="{DA941E09-F632-4C41-BECF-65AE906CC66B}">
      <dgm:prSet/>
      <dgm:spPr/>
      <dgm:t>
        <a:bodyPr/>
        <a:lstStyle/>
        <a:p>
          <a:endParaRPr lang="en-US"/>
        </a:p>
      </dgm:t>
    </dgm:pt>
    <dgm:pt modelId="{5957D491-E693-4C7D-83E9-7380F04AD6DC}">
      <dgm:prSet custT="1">
        <dgm:style>
          <a:lnRef idx="2">
            <a:schemeClr val="accent5"/>
          </a:lnRef>
          <a:fillRef idx="1">
            <a:schemeClr val="lt1"/>
          </a:fillRef>
          <a:effectRef idx="0">
            <a:schemeClr val="accent5"/>
          </a:effectRef>
          <a:fontRef idx="minor">
            <a:schemeClr val="dk1"/>
          </a:fontRef>
        </dgm:style>
      </dgm:prSet>
      <dgm:spPr/>
      <dgm:t>
        <a:bodyPr/>
        <a:lstStyle/>
        <a:p>
          <a:pPr algn="just">
            <a:lnSpc>
              <a:spcPct val="150000"/>
            </a:lnSpc>
          </a:pPr>
          <a:r>
            <a:rPr lang="en-US" sz="1600" b="0" i="0" baseline="0" dirty="0"/>
            <a:t>Volunteers (300+ local students and cultural groups)</a:t>
          </a:r>
          <a:endParaRPr lang="en-US" sz="1600" dirty="0"/>
        </a:p>
      </dgm:t>
    </dgm:pt>
    <dgm:pt modelId="{E91EEE69-A81B-4E29-8F0D-C73892054845}" type="parTrans" cxnId="{14FBCDC9-71BA-426F-B104-70BBBDAF0D4D}">
      <dgm:prSet/>
      <dgm:spPr/>
      <dgm:t>
        <a:bodyPr/>
        <a:lstStyle/>
        <a:p>
          <a:endParaRPr lang="en-US"/>
        </a:p>
      </dgm:t>
    </dgm:pt>
    <dgm:pt modelId="{59359953-07EF-4E62-BDB5-BFFD7488219E}" type="sibTrans" cxnId="{14FBCDC9-71BA-426F-B104-70BBBDAF0D4D}">
      <dgm:prSet/>
      <dgm:spPr/>
      <dgm:t>
        <a:bodyPr/>
        <a:lstStyle/>
        <a:p>
          <a:endParaRPr lang="en-US"/>
        </a:p>
      </dgm:t>
    </dgm:pt>
    <dgm:pt modelId="{E71B5EDE-F872-41C0-B9D5-BE92AD3A0B3D}">
      <dgm:prSet custT="1"/>
      <dgm:spPr>
        <a:solidFill>
          <a:schemeClr val="tx2">
            <a:lumMod val="25000"/>
          </a:schemeClr>
        </a:solidFill>
      </dgm:spPr>
      <dgm:t>
        <a:bodyPr/>
        <a:lstStyle/>
        <a:p>
          <a:r>
            <a:rPr lang="en-US" sz="2000" b="1" i="0" baseline="0" dirty="0"/>
            <a:t>Infrastructure</a:t>
          </a:r>
          <a:endParaRPr lang="en-US" sz="2000" dirty="0"/>
        </a:p>
      </dgm:t>
    </dgm:pt>
    <dgm:pt modelId="{C0C18B57-2246-4CEA-A5AD-5DBAC09AE837}" type="parTrans" cxnId="{19A67E1E-2BE7-4F1B-8891-E0DA4F971282}">
      <dgm:prSet/>
      <dgm:spPr/>
      <dgm:t>
        <a:bodyPr/>
        <a:lstStyle/>
        <a:p>
          <a:endParaRPr lang="en-US"/>
        </a:p>
      </dgm:t>
    </dgm:pt>
    <dgm:pt modelId="{B45C4196-76F3-42A5-895A-0F4B4502D426}" type="sibTrans" cxnId="{19A67E1E-2BE7-4F1B-8891-E0DA4F971282}">
      <dgm:prSet/>
      <dgm:spPr/>
      <dgm:t>
        <a:bodyPr/>
        <a:lstStyle/>
        <a:p>
          <a:endParaRPr lang="en-US"/>
        </a:p>
      </dgm:t>
    </dgm:pt>
    <dgm:pt modelId="{5F6A3146-01FB-463F-B53C-CBCFE7515A5E}">
      <dgm:prSet custT="1"/>
      <dgm:spPr>
        <a:ln>
          <a:solidFill>
            <a:schemeClr val="tx2">
              <a:lumMod val="25000"/>
            </a:schemeClr>
          </a:solidFill>
        </a:ln>
      </dgm:spPr>
      <dgm:t>
        <a:bodyPr/>
        <a:lstStyle/>
        <a:p>
          <a:pPr algn="just">
            <a:lnSpc>
              <a:spcPct val="150000"/>
            </a:lnSpc>
          </a:pPr>
          <a:r>
            <a:rPr lang="en-US" sz="1600" b="0" i="0" baseline="0"/>
            <a:t>Staging &amp; AV</a:t>
          </a:r>
          <a:endParaRPr lang="en-US" sz="1600"/>
        </a:p>
      </dgm:t>
    </dgm:pt>
    <dgm:pt modelId="{1712AF3C-0B5C-441B-99B3-D34C053E4AC4}" type="parTrans" cxnId="{B01503C9-7B2F-41D7-A5BA-3190B630F440}">
      <dgm:prSet/>
      <dgm:spPr/>
      <dgm:t>
        <a:bodyPr/>
        <a:lstStyle/>
        <a:p>
          <a:endParaRPr lang="en-US"/>
        </a:p>
      </dgm:t>
    </dgm:pt>
    <dgm:pt modelId="{AFB44014-CDAC-458B-95B2-9E832E519305}" type="sibTrans" cxnId="{B01503C9-7B2F-41D7-A5BA-3190B630F440}">
      <dgm:prSet/>
      <dgm:spPr/>
      <dgm:t>
        <a:bodyPr/>
        <a:lstStyle/>
        <a:p>
          <a:endParaRPr lang="en-US"/>
        </a:p>
      </dgm:t>
    </dgm:pt>
    <dgm:pt modelId="{D513295C-D8AA-482E-9CBC-5D5D7E588C01}">
      <dgm:prSet custT="1"/>
      <dgm:spPr>
        <a:ln>
          <a:solidFill>
            <a:schemeClr val="tx2">
              <a:lumMod val="25000"/>
            </a:schemeClr>
          </a:solidFill>
        </a:ln>
      </dgm:spPr>
      <dgm:t>
        <a:bodyPr/>
        <a:lstStyle/>
        <a:p>
          <a:pPr algn="just">
            <a:lnSpc>
              <a:spcPct val="150000"/>
            </a:lnSpc>
          </a:pPr>
          <a:r>
            <a:rPr lang="en-US" sz="1600" b="0" i="0" baseline="0" dirty="0"/>
            <a:t>Catering zones, seating, lighting, signage, fencing, waste management (</a:t>
          </a:r>
          <a:r>
            <a:rPr lang="en-US" sz="1600" b="0" i="0" baseline="0" dirty="0" err="1"/>
            <a:t>Morgeson</a:t>
          </a:r>
          <a:r>
            <a:rPr lang="en-US" sz="1600" b="0" i="0" baseline="0" dirty="0"/>
            <a:t> et al., 2015)</a:t>
          </a:r>
          <a:endParaRPr lang="en-US" sz="1600" dirty="0"/>
        </a:p>
      </dgm:t>
    </dgm:pt>
    <dgm:pt modelId="{9A51C9FD-A46F-4775-A771-4414AFBA3BB4}" type="parTrans" cxnId="{AFB06845-C845-4033-8260-3FEDAD4A4B7B}">
      <dgm:prSet/>
      <dgm:spPr/>
      <dgm:t>
        <a:bodyPr/>
        <a:lstStyle/>
        <a:p>
          <a:endParaRPr lang="en-US"/>
        </a:p>
      </dgm:t>
    </dgm:pt>
    <dgm:pt modelId="{0747D6B0-8202-4F35-A97B-33931F9FFFD0}" type="sibTrans" cxnId="{AFB06845-C845-4033-8260-3FEDAD4A4B7B}">
      <dgm:prSet/>
      <dgm:spPr/>
      <dgm:t>
        <a:bodyPr/>
        <a:lstStyle/>
        <a:p>
          <a:endParaRPr lang="en-US"/>
        </a:p>
      </dgm:t>
    </dgm:pt>
    <dgm:pt modelId="{77937326-F210-479F-B3FD-36FD7A16F471}">
      <dgm:prSet custT="1"/>
      <dgm:spPr>
        <a:solidFill>
          <a:schemeClr val="tx2">
            <a:lumMod val="50000"/>
          </a:schemeClr>
        </a:solidFill>
      </dgm:spPr>
      <dgm:t>
        <a:bodyPr/>
        <a:lstStyle/>
        <a:p>
          <a:r>
            <a:rPr lang="en-US" sz="2000" b="1" i="0" baseline="0"/>
            <a:t>Stakeholders</a:t>
          </a:r>
          <a:endParaRPr lang="en-US" sz="2000"/>
        </a:p>
      </dgm:t>
    </dgm:pt>
    <dgm:pt modelId="{45969F66-E32F-45EB-9447-A63BE2D0BAA3}" type="parTrans" cxnId="{2A3FB26A-1BC0-4750-88EC-C86E5B6AF899}">
      <dgm:prSet/>
      <dgm:spPr/>
      <dgm:t>
        <a:bodyPr/>
        <a:lstStyle/>
        <a:p>
          <a:endParaRPr lang="en-US"/>
        </a:p>
      </dgm:t>
    </dgm:pt>
    <dgm:pt modelId="{2090A974-22C2-4E53-895C-09414C784380}" type="sibTrans" cxnId="{2A3FB26A-1BC0-4750-88EC-C86E5B6AF899}">
      <dgm:prSet/>
      <dgm:spPr/>
      <dgm:t>
        <a:bodyPr/>
        <a:lstStyle/>
        <a:p>
          <a:endParaRPr lang="en-US"/>
        </a:p>
      </dgm:t>
    </dgm:pt>
    <dgm:pt modelId="{C3F3D0C6-C23E-493F-A8E7-7DBAC0ED5764}">
      <dgm:prSet custT="1"/>
      <dgm:spPr>
        <a:ln>
          <a:solidFill>
            <a:schemeClr val="tx2">
              <a:lumMod val="50000"/>
            </a:schemeClr>
          </a:solidFill>
        </a:ln>
      </dgm:spPr>
      <dgm:t>
        <a:bodyPr/>
        <a:lstStyle/>
        <a:p>
          <a:pPr algn="just">
            <a:lnSpc>
              <a:spcPct val="150000"/>
            </a:lnSpc>
          </a:pPr>
          <a:r>
            <a:rPr lang="en-US" sz="1600" b="0" i="0" baseline="0"/>
            <a:t>Visit Wales, Cardiff Council, local SMEs, cultural associations</a:t>
          </a:r>
          <a:endParaRPr lang="en-US" sz="1600"/>
        </a:p>
      </dgm:t>
    </dgm:pt>
    <dgm:pt modelId="{8C1B263E-FD85-458D-9A22-3ACFEC5BF2D0}" type="parTrans" cxnId="{90C5D236-4803-4F9B-BCC8-3D6EF52C65BB}">
      <dgm:prSet/>
      <dgm:spPr/>
      <dgm:t>
        <a:bodyPr/>
        <a:lstStyle/>
        <a:p>
          <a:endParaRPr lang="en-US"/>
        </a:p>
      </dgm:t>
    </dgm:pt>
    <dgm:pt modelId="{51247B17-9763-44C4-B8A4-7FCA67A6E777}" type="sibTrans" cxnId="{90C5D236-4803-4F9B-BCC8-3D6EF52C65BB}">
      <dgm:prSet/>
      <dgm:spPr/>
      <dgm:t>
        <a:bodyPr/>
        <a:lstStyle/>
        <a:p>
          <a:endParaRPr lang="en-US"/>
        </a:p>
      </dgm:t>
    </dgm:pt>
    <dgm:pt modelId="{A9D99334-4231-41A8-83BE-2450E8DF5298}" type="pres">
      <dgm:prSet presAssocID="{1B5D2BCA-23E8-476B-BFDE-58209E831390}" presName="linear" presStyleCnt="0">
        <dgm:presLayoutVars>
          <dgm:dir/>
          <dgm:animLvl val="lvl"/>
          <dgm:resizeHandles val="exact"/>
        </dgm:presLayoutVars>
      </dgm:prSet>
      <dgm:spPr/>
    </dgm:pt>
    <dgm:pt modelId="{CC4421CC-B775-4602-A2F8-4786016978E9}" type="pres">
      <dgm:prSet presAssocID="{0B2AACE8-FE9F-470E-B6D2-DA61237F9D5B}" presName="parentLin" presStyleCnt="0"/>
      <dgm:spPr/>
    </dgm:pt>
    <dgm:pt modelId="{A81FF30B-6A7C-429B-9697-F11E490EBC31}" type="pres">
      <dgm:prSet presAssocID="{0B2AACE8-FE9F-470E-B6D2-DA61237F9D5B}" presName="parentLeftMargin" presStyleLbl="node1" presStyleIdx="0" presStyleCnt="3"/>
      <dgm:spPr/>
    </dgm:pt>
    <dgm:pt modelId="{10FF7883-0748-4D8C-BCAB-DB8E087D4433}" type="pres">
      <dgm:prSet presAssocID="{0B2AACE8-FE9F-470E-B6D2-DA61237F9D5B}" presName="parentText" presStyleLbl="node1" presStyleIdx="0" presStyleCnt="3">
        <dgm:presLayoutVars>
          <dgm:chMax val="0"/>
          <dgm:bulletEnabled val="1"/>
        </dgm:presLayoutVars>
      </dgm:prSet>
      <dgm:spPr/>
    </dgm:pt>
    <dgm:pt modelId="{EF40F9BE-BACD-40C0-9562-3D5D8CE3709B}" type="pres">
      <dgm:prSet presAssocID="{0B2AACE8-FE9F-470E-B6D2-DA61237F9D5B}" presName="negativeSpace" presStyleCnt="0"/>
      <dgm:spPr/>
    </dgm:pt>
    <dgm:pt modelId="{6DA488FE-E817-49D3-9781-97D10F2F2C6F}" type="pres">
      <dgm:prSet presAssocID="{0B2AACE8-FE9F-470E-B6D2-DA61237F9D5B}" presName="childText" presStyleLbl="conFgAcc1" presStyleIdx="0" presStyleCnt="3">
        <dgm:presLayoutVars>
          <dgm:bulletEnabled val="1"/>
        </dgm:presLayoutVars>
      </dgm:prSet>
      <dgm:spPr/>
    </dgm:pt>
    <dgm:pt modelId="{384E9E50-46DB-4A81-95DB-7575CFDE286C}" type="pres">
      <dgm:prSet presAssocID="{EB017ABB-AEA0-4E7C-8ED5-196530848401}" presName="spaceBetweenRectangles" presStyleCnt="0"/>
      <dgm:spPr/>
    </dgm:pt>
    <dgm:pt modelId="{13A4CCA9-C043-4DBB-B178-7117D7A6482F}" type="pres">
      <dgm:prSet presAssocID="{E71B5EDE-F872-41C0-B9D5-BE92AD3A0B3D}" presName="parentLin" presStyleCnt="0"/>
      <dgm:spPr/>
    </dgm:pt>
    <dgm:pt modelId="{0DC3EB8B-54C3-4C77-B48C-8C0E17B44CE0}" type="pres">
      <dgm:prSet presAssocID="{E71B5EDE-F872-41C0-B9D5-BE92AD3A0B3D}" presName="parentLeftMargin" presStyleLbl="node1" presStyleIdx="0" presStyleCnt="3"/>
      <dgm:spPr/>
    </dgm:pt>
    <dgm:pt modelId="{E3DC3773-4DB7-420F-B36B-7E641AEE09CB}" type="pres">
      <dgm:prSet presAssocID="{E71B5EDE-F872-41C0-B9D5-BE92AD3A0B3D}" presName="parentText" presStyleLbl="node1" presStyleIdx="1" presStyleCnt="3">
        <dgm:presLayoutVars>
          <dgm:chMax val="0"/>
          <dgm:bulletEnabled val="1"/>
        </dgm:presLayoutVars>
      </dgm:prSet>
      <dgm:spPr/>
    </dgm:pt>
    <dgm:pt modelId="{241BFEA9-7E11-4753-80A8-03C14EE2490F}" type="pres">
      <dgm:prSet presAssocID="{E71B5EDE-F872-41C0-B9D5-BE92AD3A0B3D}" presName="negativeSpace" presStyleCnt="0"/>
      <dgm:spPr/>
    </dgm:pt>
    <dgm:pt modelId="{1FD7197B-E6E3-4686-B42B-D213054E9417}" type="pres">
      <dgm:prSet presAssocID="{E71B5EDE-F872-41C0-B9D5-BE92AD3A0B3D}" presName="childText" presStyleLbl="conFgAcc1" presStyleIdx="1" presStyleCnt="3">
        <dgm:presLayoutVars>
          <dgm:bulletEnabled val="1"/>
        </dgm:presLayoutVars>
      </dgm:prSet>
      <dgm:spPr/>
    </dgm:pt>
    <dgm:pt modelId="{399F5504-E3E6-4C6D-9DA6-CD5ECD42BE2E}" type="pres">
      <dgm:prSet presAssocID="{B45C4196-76F3-42A5-895A-0F4B4502D426}" presName="spaceBetweenRectangles" presStyleCnt="0"/>
      <dgm:spPr/>
    </dgm:pt>
    <dgm:pt modelId="{C5D0B3E9-F99A-4F12-B0A9-F18B31142AAC}" type="pres">
      <dgm:prSet presAssocID="{77937326-F210-479F-B3FD-36FD7A16F471}" presName="parentLin" presStyleCnt="0"/>
      <dgm:spPr/>
    </dgm:pt>
    <dgm:pt modelId="{B1FD2E63-25E7-4064-A6FD-76CFDC211DCD}" type="pres">
      <dgm:prSet presAssocID="{77937326-F210-479F-B3FD-36FD7A16F471}" presName="parentLeftMargin" presStyleLbl="node1" presStyleIdx="1" presStyleCnt="3"/>
      <dgm:spPr/>
    </dgm:pt>
    <dgm:pt modelId="{15F07785-AFF6-49A9-9122-AF4AF0726C9C}" type="pres">
      <dgm:prSet presAssocID="{77937326-F210-479F-B3FD-36FD7A16F471}" presName="parentText" presStyleLbl="node1" presStyleIdx="2" presStyleCnt="3">
        <dgm:presLayoutVars>
          <dgm:chMax val="0"/>
          <dgm:bulletEnabled val="1"/>
        </dgm:presLayoutVars>
      </dgm:prSet>
      <dgm:spPr/>
    </dgm:pt>
    <dgm:pt modelId="{51E8AFA0-2128-4984-88F8-FCDC070F3D80}" type="pres">
      <dgm:prSet presAssocID="{77937326-F210-479F-B3FD-36FD7A16F471}" presName="negativeSpace" presStyleCnt="0"/>
      <dgm:spPr/>
    </dgm:pt>
    <dgm:pt modelId="{1B0A78C9-5C83-4ADD-AC34-000C90CF3799}" type="pres">
      <dgm:prSet presAssocID="{77937326-F210-479F-B3FD-36FD7A16F471}" presName="childText" presStyleLbl="conFgAcc1" presStyleIdx="2" presStyleCnt="3">
        <dgm:presLayoutVars>
          <dgm:bulletEnabled val="1"/>
        </dgm:presLayoutVars>
      </dgm:prSet>
      <dgm:spPr/>
    </dgm:pt>
  </dgm:ptLst>
  <dgm:cxnLst>
    <dgm:cxn modelId="{DA941E09-F632-4C41-BECF-65AE906CC66B}" srcId="{0B2AACE8-FE9F-470E-B6D2-DA61237F9D5B}" destId="{0EED425B-D8F0-4603-BEE1-6FF3257AD0BF}" srcOrd="1" destOrd="0" parTransId="{67FE05BB-39D2-446B-B5D2-744663B6A795}" sibTransId="{C9F62BE2-8B0A-4DE5-AFFD-40BA6DFBE774}"/>
    <dgm:cxn modelId="{19A67E1E-2BE7-4F1B-8891-E0DA4F971282}" srcId="{1B5D2BCA-23E8-476B-BFDE-58209E831390}" destId="{E71B5EDE-F872-41C0-B9D5-BE92AD3A0B3D}" srcOrd="1" destOrd="0" parTransId="{C0C18B57-2246-4CEA-A5AD-5DBAC09AE837}" sibTransId="{B45C4196-76F3-42A5-895A-0F4B4502D426}"/>
    <dgm:cxn modelId="{D6F6522E-7BD4-47A9-8E74-C776D557492B}" srcId="{0B2AACE8-FE9F-470E-B6D2-DA61237F9D5B}" destId="{890DFAAE-EDF8-43AE-B025-8B9E3DCCB497}" srcOrd="0" destOrd="0" parTransId="{7CA4DAB7-FDA1-4C33-AB5B-7DA44349E66F}" sibTransId="{F0BA1DD6-C9BD-4A56-94A8-CA0C3095ED99}"/>
    <dgm:cxn modelId="{90C5D236-4803-4F9B-BCC8-3D6EF52C65BB}" srcId="{77937326-F210-479F-B3FD-36FD7A16F471}" destId="{C3F3D0C6-C23E-493F-A8E7-7DBAC0ED5764}" srcOrd="0" destOrd="0" parTransId="{8C1B263E-FD85-458D-9A22-3ACFEC5BF2D0}" sibTransId="{51247B17-9763-44C4-B8A4-7FCA67A6E777}"/>
    <dgm:cxn modelId="{F95DDF3E-9C7B-4BCA-81FA-1F14EDD4C650}" srcId="{1B5D2BCA-23E8-476B-BFDE-58209E831390}" destId="{0B2AACE8-FE9F-470E-B6D2-DA61237F9D5B}" srcOrd="0" destOrd="0" parTransId="{948F7A2F-1301-4BFA-9C47-F9D57CF000CA}" sibTransId="{EB017ABB-AEA0-4E7C-8ED5-196530848401}"/>
    <dgm:cxn modelId="{AFB06845-C845-4033-8260-3FEDAD4A4B7B}" srcId="{E71B5EDE-F872-41C0-B9D5-BE92AD3A0B3D}" destId="{D513295C-D8AA-482E-9CBC-5D5D7E588C01}" srcOrd="1" destOrd="0" parTransId="{9A51C9FD-A46F-4775-A771-4414AFBA3BB4}" sibTransId="{0747D6B0-8202-4F35-A97B-33931F9FFFD0}"/>
    <dgm:cxn modelId="{2A3FB26A-1BC0-4750-88EC-C86E5B6AF899}" srcId="{1B5D2BCA-23E8-476B-BFDE-58209E831390}" destId="{77937326-F210-479F-B3FD-36FD7A16F471}" srcOrd="2" destOrd="0" parTransId="{45969F66-E32F-45EB-9447-A63BE2D0BAA3}" sibTransId="{2090A974-22C2-4E53-895C-09414C784380}"/>
    <dgm:cxn modelId="{EA0A2E6C-44F8-4559-B082-C865EED5C053}" type="presOf" srcId="{77937326-F210-479F-B3FD-36FD7A16F471}" destId="{15F07785-AFF6-49A9-9122-AF4AF0726C9C}" srcOrd="1" destOrd="0" presId="urn:microsoft.com/office/officeart/2005/8/layout/list1"/>
    <dgm:cxn modelId="{9BDF8857-1D7A-440B-8D4B-D80DC38E8E74}" type="presOf" srcId="{C3F3D0C6-C23E-493F-A8E7-7DBAC0ED5764}" destId="{1B0A78C9-5C83-4ADD-AC34-000C90CF3799}" srcOrd="0" destOrd="0" presId="urn:microsoft.com/office/officeart/2005/8/layout/list1"/>
    <dgm:cxn modelId="{527FE789-BF49-49AC-8B27-08B6209D2390}" type="presOf" srcId="{890DFAAE-EDF8-43AE-B025-8B9E3DCCB497}" destId="{6DA488FE-E817-49D3-9781-97D10F2F2C6F}" srcOrd="0" destOrd="0" presId="urn:microsoft.com/office/officeart/2005/8/layout/list1"/>
    <dgm:cxn modelId="{8667439C-CB25-41A2-B7E2-D7242FBF0159}" type="presOf" srcId="{77937326-F210-479F-B3FD-36FD7A16F471}" destId="{B1FD2E63-25E7-4064-A6FD-76CFDC211DCD}" srcOrd="0" destOrd="0" presId="urn:microsoft.com/office/officeart/2005/8/layout/list1"/>
    <dgm:cxn modelId="{3B8BA7A4-8D7B-413B-AC21-105B5A5DCD85}" type="presOf" srcId="{D513295C-D8AA-482E-9CBC-5D5D7E588C01}" destId="{1FD7197B-E6E3-4686-B42B-D213054E9417}" srcOrd="0" destOrd="1" presId="urn:microsoft.com/office/officeart/2005/8/layout/list1"/>
    <dgm:cxn modelId="{B0C2C6A8-F611-4985-A64F-651D2D6DDF19}" type="presOf" srcId="{E71B5EDE-F872-41C0-B9D5-BE92AD3A0B3D}" destId="{0DC3EB8B-54C3-4C77-B48C-8C0E17B44CE0}" srcOrd="0" destOrd="0" presId="urn:microsoft.com/office/officeart/2005/8/layout/list1"/>
    <dgm:cxn modelId="{43E7B5B3-4AF4-4F46-9546-607745924BD6}" type="presOf" srcId="{5957D491-E693-4C7D-83E9-7380F04AD6DC}" destId="{6DA488FE-E817-49D3-9781-97D10F2F2C6F}" srcOrd="0" destOrd="2" presId="urn:microsoft.com/office/officeart/2005/8/layout/list1"/>
    <dgm:cxn modelId="{01E0CDBD-3F52-4B8F-BE31-FBD7C65DD6AE}" type="presOf" srcId="{5F6A3146-01FB-463F-B53C-CBCFE7515A5E}" destId="{1FD7197B-E6E3-4686-B42B-D213054E9417}" srcOrd="0" destOrd="0" presId="urn:microsoft.com/office/officeart/2005/8/layout/list1"/>
    <dgm:cxn modelId="{C8B938C0-3557-402A-9BC3-A37463B37639}" type="presOf" srcId="{1B5D2BCA-23E8-476B-BFDE-58209E831390}" destId="{A9D99334-4231-41A8-83BE-2450E8DF5298}" srcOrd="0" destOrd="0" presId="urn:microsoft.com/office/officeart/2005/8/layout/list1"/>
    <dgm:cxn modelId="{B01503C9-7B2F-41D7-A5BA-3190B630F440}" srcId="{E71B5EDE-F872-41C0-B9D5-BE92AD3A0B3D}" destId="{5F6A3146-01FB-463F-B53C-CBCFE7515A5E}" srcOrd="0" destOrd="0" parTransId="{1712AF3C-0B5C-441B-99B3-D34C053E4AC4}" sibTransId="{AFB44014-CDAC-458B-95B2-9E832E519305}"/>
    <dgm:cxn modelId="{14FBCDC9-71BA-426F-B104-70BBBDAF0D4D}" srcId="{0B2AACE8-FE9F-470E-B6D2-DA61237F9D5B}" destId="{5957D491-E693-4C7D-83E9-7380F04AD6DC}" srcOrd="2" destOrd="0" parTransId="{E91EEE69-A81B-4E29-8F0D-C73892054845}" sibTransId="{59359953-07EF-4E62-BDB5-BFFD7488219E}"/>
    <dgm:cxn modelId="{3A4D25CA-D30F-4060-A393-18E2CE3EAD66}" type="presOf" srcId="{0EED425B-D8F0-4603-BEE1-6FF3257AD0BF}" destId="{6DA488FE-E817-49D3-9781-97D10F2F2C6F}" srcOrd="0" destOrd="1" presId="urn:microsoft.com/office/officeart/2005/8/layout/list1"/>
    <dgm:cxn modelId="{423BC2EF-7AD5-415A-B327-4260C02D61B8}" type="presOf" srcId="{0B2AACE8-FE9F-470E-B6D2-DA61237F9D5B}" destId="{10FF7883-0748-4D8C-BCAB-DB8E087D4433}" srcOrd="1" destOrd="0" presId="urn:microsoft.com/office/officeart/2005/8/layout/list1"/>
    <dgm:cxn modelId="{31C8C4F2-375B-4EFE-9557-FC7D5EEACA6C}" type="presOf" srcId="{E71B5EDE-F872-41C0-B9D5-BE92AD3A0B3D}" destId="{E3DC3773-4DB7-420F-B36B-7E641AEE09CB}" srcOrd="1" destOrd="0" presId="urn:microsoft.com/office/officeart/2005/8/layout/list1"/>
    <dgm:cxn modelId="{CC0ED9FD-7ABA-4A3F-89BA-C1860A2209C8}" type="presOf" srcId="{0B2AACE8-FE9F-470E-B6D2-DA61237F9D5B}" destId="{A81FF30B-6A7C-429B-9697-F11E490EBC31}" srcOrd="0" destOrd="0" presId="urn:microsoft.com/office/officeart/2005/8/layout/list1"/>
    <dgm:cxn modelId="{093DBCBA-F9BE-4C93-8B9C-5A99159A2CB2}" type="presParOf" srcId="{A9D99334-4231-41A8-83BE-2450E8DF5298}" destId="{CC4421CC-B775-4602-A2F8-4786016978E9}" srcOrd="0" destOrd="0" presId="urn:microsoft.com/office/officeart/2005/8/layout/list1"/>
    <dgm:cxn modelId="{09581D39-3F6D-4FEB-B10A-030EE614490F}" type="presParOf" srcId="{CC4421CC-B775-4602-A2F8-4786016978E9}" destId="{A81FF30B-6A7C-429B-9697-F11E490EBC31}" srcOrd="0" destOrd="0" presId="urn:microsoft.com/office/officeart/2005/8/layout/list1"/>
    <dgm:cxn modelId="{824F6629-30EE-4820-9E5C-C312099C131E}" type="presParOf" srcId="{CC4421CC-B775-4602-A2F8-4786016978E9}" destId="{10FF7883-0748-4D8C-BCAB-DB8E087D4433}" srcOrd="1" destOrd="0" presId="urn:microsoft.com/office/officeart/2005/8/layout/list1"/>
    <dgm:cxn modelId="{E78B4914-508E-4860-94F6-C9A2F008B381}" type="presParOf" srcId="{A9D99334-4231-41A8-83BE-2450E8DF5298}" destId="{EF40F9BE-BACD-40C0-9562-3D5D8CE3709B}" srcOrd="1" destOrd="0" presId="urn:microsoft.com/office/officeart/2005/8/layout/list1"/>
    <dgm:cxn modelId="{3FC2A47B-BE72-40EE-906B-E7843F8AAB50}" type="presParOf" srcId="{A9D99334-4231-41A8-83BE-2450E8DF5298}" destId="{6DA488FE-E817-49D3-9781-97D10F2F2C6F}" srcOrd="2" destOrd="0" presId="urn:microsoft.com/office/officeart/2005/8/layout/list1"/>
    <dgm:cxn modelId="{15AD23CC-302C-4A78-B1C6-03A58F85E339}" type="presParOf" srcId="{A9D99334-4231-41A8-83BE-2450E8DF5298}" destId="{384E9E50-46DB-4A81-95DB-7575CFDE286C}" srcOrd="3" destOrd="0" presId="urn:microsoft.com/office/officeart/2005/8/layout/list1"/>
    <dgm:cxn modelId="{B1B2EC88-11CB-4423-9223-73D256742662}" type="presParOf" srcId="{A9D99334-4231-41A8-83BE-2450E8DF5298}" destId="{13A4CCA9-C043-4DBB-B178-7117D7A6482F}" srcOrd="4" destOrd="0" presId="urn:microsoft.com/office/officeart/2005/8/layout/list1"/>
    <dgm:cxn modelId="{076CDDE0-9D33-472A-80F6-F9CA22F04622}" type="presParOf" srcId="{13A4CCA9-C043-4DBB-B178-7117D7A6482F}" destId="{0DC3EB8B-54C3-4C77-B48C-8C0E17B44CE0}" srcOrd="0" destOrd="0" presId="urn:microsoft.com/office/officeart/2005/8/layout/list1"/>
    <dgm:cxn modelId="{9872CF85-865D-4D91-9C8B-391C74CB8F12}" type="presParOf" srcId="{13A4CCA9-C043-4DBB-B178-7117D7A6482F}" destId="{E3DC3773-4DB7-420F-B36B-7E641AEE09CB}" srcOrd="1" destOrd="0" presId="urn:microsoft.com/office/officeart/2005/8/layout/list1"/>
    <dgm:cxn modelId="{07C29653-0D8A-49E7-9E16-19E9D2771676}" type="presParOf" srcId="{A9D99334-4231-41A8-83BE-2450E8DF5298}" destId="{241BFEA9-7E11-4753-80A8-03C14EE2490F}" srcOrd="5" destOrd="0" presId="urn:microsoft.com/office/officeart/2005/8/layout/list1"/>
    <dgm:cxn modelId="{6F2AB018-F6EB-4BD0-AC46-7E2AFB07468C}" type="presParOf" srcId="{A9D99334-4231-41A8-83BE-2450E8DF5298}" destId="{1FD7197B-E6E3-4686-B42B-D213054E9417}" srcOrd="6" destOrd="0" presId="urn:microsoft.com/office/officeart/2005/8/layout/list1"/>
    <dgm:cxn modelId="{90B260F6-806E-4C0D-8482-8DBB7FD35FF7}" type="presParOf" srcId="{A9D99334-4231-41A8-83BE-2450E8DF5298}" destId="{399F5504-E3E6-4C6D-9DA6-CD5ECD42BE2E}" srcOrd="7" destOrd="0" presId="urn:microsoft.com/office/officeart/2005/8/layout/list1"/>
    <dgm:cxn modelId="{886D22D3-0E66-4B2A-94C6-2E706E27A0C3}" type="presParOf" srcId="{A9D99334-4231-41A8-83BE-2450E8DF5298}" destId="{C5D0B3E9-F99A-4F12-B0A9-F18B31142AAC}" srcOrd="8" destOrd="0" presId="urn:microsoft.com/office/officeart/2005/8/layout/list1"/>
    <dgm:cxn modelId="{D32E772D-3C43-4289-A30D-DDD51236CD74}" type="presParOf" srcId="{C5D0B3E9-F99A-4F12-B0A9-F18B31142AAC}" destId="{B1FD2E63-25E7-4064-A6FD-76CFDC211DCD}" srcOrd="0" destOrd="0" presId="urn:microsoft.com/office/officeart/2005/8/layout/list1"/>
    <dgm:cxn modelId="{8A1FAAC6-7897-4EA6-B501-FC3C519C0FD8}" type="presParOf" srcId="{C5D0B3E9-F99A-4F12-B0A9-F18B31142AAC}" destId="{15F07785-AFF6-49A9-9122-AF4AF0726C9C}" srcOrd="1" destOrd="0" presId="urn:microsoft.com/office/officeart/2005/8/layout/list1"/>
    <dgm:cxn modelId="{21B96DCC-BEE1-4BA7-B37F-DB85FA80B2C7}" type="presParOf" srcId="{A9D99334-4231-41A8-83BE-2450E8DF5298}" destId="{51E8AFA0-2128-4984-88F8-FCDC070F3D80}" srcOrd="9" destOrd="0" presId="urn:microsoft.com/office/officeart/2005/8/layout/list1"/>
    <dgm:cxn modelId="{F4052D44-67AC-43F0-B4BA-B3AA3335C634}" type="presParOf" srcId="{A9D99334-4231-41A8-83BE-2450E8DF5298}" destId="{1B0A78C9-5C83-4ADD-AC34-000C90CF3799}" srcOrd="10"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B85C94C-E7B8-4C2B-A8C5-0D70E3890C0D}" type="doc">
      <dgm:prSet loTypeId="urn:microsoft.com/office/officeart/2005/8/layout/hList1" loCatId="list" qsTypeId="urn:microsoft.com/office/officeart/2005/8/quickstyle/simple1" qsCatId="simple" csTypeId="urn:microsoft.com/office/officeart/2005/8/colors/accent4_1" csCatId="accent4" phldr="1"/>
      <dgm:spPr/>
      <dgm:t>
        <a:bodyPr/>
        <a:lstStyle/>
        <a:p>
          <a:endParaRPr lang="en-GB"/>
        </a:p>
      </dgm:t>
    </dgm:pt>
    <dgm:pt modelId="{5241E298-C6EE-4376-AE37-9CCEFCB1C9E0}">
      <dgm:prSet/>
      <dgm:spPr>
        <a:solidFill>
          <a:schemeClr val="tx2">
            <a:lumMod val="90000"/>
          </a:schemeClr>
        </a:solidFill>
      </dgm:spPr>
      <dgm:t>
        <a:bodyPr/>
        <a:lstStyle/>
        <a:p>
          <a:r>
            <a:rPr lang="en-US" b="1" dirty="0"/>
            <a:t>Revenue Streams</a:t>
          </a:r>
          <a:endParaRPr lang="en-US" dirty="0"/>
        </a:p>
      </dgm:t>
    </dgm:pt>
    <dgm:pt modelId="{514A361E-3EA7-4BAF-B2AE-6B848EBA728A}" type="parTrans" cxnId="{3035F56E-B3E4-4F6F-8F94-A8D6BBF7EFAD}">
      <dgm:prSet/>
      <dgm:spPr/>
      <dgm:t>
        <a:bodyPr/>
        <a:lstStyle/>
        <a:p>
          <a:endParaRPr lang="en-GB"/>
        </a:p>
      </dgm:t>
    </dgm:pt>
    <dgm:pt modelId="{712DBFD8-15F7-4DD2-AF57-8F5B6DF4E5F3}" type="sibTrans" cxnId="{3035F56E-B3E4-4F6F-8F94-A8D6BBF7EFAD}">
      <dgm:prSet/>
      <dgm:spPr/>
      <dgm:t>
        <a:bodyPr/>
        <a:lstStyle/>
        <a:p>
          <a:endParaRPr lang="en-GB"/>
        </a:p>
      </dgm:t>
    </dgm:pt>
    <dgm:pt modelId="{955DAFC4-E3CA-40B2-8DDA-7B5EC61865B8}">
      <dgm:prSet custT="1"/>
      <dgm:spPr/>
      <dgm:t>
        <a:bodyPr/>
        <a:lstStyle/>
        <a:p>
          <a:pPr algn="just">
            <a:lnSpc>
              <a:spcPct val="150000"/>
            </a:lnSpc>
          </a:pPr>
          <a:r>
            <a:rPr lang="en-US" sz="2000" dirty="0"/>
            <a:t>Ticket sales (day passes and VIP packages)</a:t>
          </a:r>
        </a:p>
      </dgm:t>
    </dgm:pt>
    <dgm:pt modelId="{0816AA71-76D6-424D-A356-0926008FA86B}" type="parTrans" cxnId="{9F0D4770-CD29-4B64-8A6E-796D6B135B5C}">
      <dgm:prSet/>
      <dgm:spPr/>
      <dgm:t>
        <a:bodyPr/>
        <a:lstStyle/>
        <a:p>
          <a:endParaRPr lang="en-GB"/>
        </a:p>
      </dgm:t>
    </dgm:pt>
    <dgm:pt modelId="{44BC7A4D-3B42-4798-8E5A-BA3C52ABC380}" type="sibTrans" cxnId="{9F0D4770-CD29-4B64-8A6E-796D6B135B5C}">
      <dgm:prSet/>
      <dgm:spPr/>
      <dgm:t>
        <a:bodyPr/>
        <a:lstStyle/>
        <a:p>
          <a:endParaRPr lang="en-GB"/>
        </a:p>
      </dgm:t>
    </dgm:pt>
    <dgm:pt modelId="{DE5683C7-CD5D-431A-90C1-D9594554AC2A}">
      <dgm:prSet custT="1"/>
      <dgm:spPr/>
      <dgm:t>
        <a:bodyPr/>
        <a:lstStyle/>
        <a:p>
          <a:pPr algn="just">
            <a:lnSpc>
              <a:spcPct val="150000"/>
            </a:lnSpc>
          </a:pPr>
          <a:r>
            <a:rPr lang="en-US" sz="2000" dirty="0"/>
            <a:t>Sponsorship (Visit Wales, local brands)</a:t>
          </a:r>
        </a:p>
      </dgm:t>
    </dgm:pt>
    <dgm:pt modelId="{DC3BB8C4-E471-46E9-A34C-CC08FD5771DC}" type="parTrans" cxnId="{6B88CE89-4841-4FBE-8929-BD80F70755F9}">
      <dgm:prSet/>
      <dgm:spPr/>
      <dgm:t>
        <a:bodyPr/>
        <a:lstStyle/>
        <a:p>
          <a:endParaRPr lang="en-GB"/>
        </a:p>
      </dgm:t>
    </dgm:pt>
    <dgm:pt modelId="{DBF9A140-0FAB-4207-BB3A-D37EA0E7A488}" type="sibTrans" cxnId="{6B88CE89-4841-4FBE-8929-BD80F70755F9}">
      <dgm:prSet/>
      <dgm:spPr/>
      <dgm:t>
        <a:bodyPr/>
        <a:lstStyle/>
        <a:p>
          <a:endParaRPr lang="en-GB"/>
        </a:p>
      </dgm:t>
    </dgm:pt>
    <dgm:pt modelId="{8005AE29-0C08-40A2-B4CA-BF269713F084}">
      <dgm:prSet custT="1"/>
      <dgm:spPr/>
      <dgm:t>
        <a:bodyPr/>
        <a:lstStyle/>
        <a:p>
          <a:pPr algn="just">
            <a:lnSpc>
              <a:spcPct val="150000"/>
            </a:lnSpc>
          </a:pPr>
          <a:r>
            <a:rPr lang="en-US" sz="2000" dirty="0"/>
            <a:t>Merchandise and concessions </a:t>
          </a:r>
          <a:r>
            <a:rPr lang="en-GB" sz="2000" dirty="0"/>
            <a:t>(</a:t>
          </a:r>
          <a:r>
            <a:rPr lang="en-GB" sz="2000" dirty="0" err="1"/>
            <a:t>Bowdin</a:t>
          </a:r>
          <a:r>
            <a:rPr lang="en-GB" sz="2000" dirty="0"/>
            <a:t> et al., 2023)</a:t>
          </a:r>
          <a:endParaRPr lang="en-US" sz="2000" dirty="0"/>
        </a:p>
      </dgm:t>
    </dgm:pt>
    <dgm:pt modelId="{75AE3A7D-F023-4319-A578-3A99F32D9E93}" type="parTrans" cxnId="{A6B5435B-7E57-46D9-9100-677C39A252C5}">
      <dgm:prSet/>
      <dgm:spPr/>
      <dgm:t>
        <a:bodyPr/>
        <a:lstStyle/>
        <a:p>
          <a:endParaRPr lang="en-GB"/>
        </a:p>
      </dgm:t>
    </dgm:pt>
    <dgm:pt modelId="{932A518D-2989-4EB5-818A-BA010FE9B79E}" type="sibTrans" cxnId="{A6B5435B-7E57-46D9-9100-677C39A252C5}">
      <dgm:prSet/>
      <dgm:spPr/>
      <dgm:t>
        <a:bodyPr/>
        <a:lstStyle/>
        <a:p>
          <a:endParaRPr lang="en-GB"/>
        </a:p>
      </dgm:t>
    </dgm:pt>
    <dgm:pt modelId="{7609AB8C-0D3E-405D-BDB9-94F57518DA90}">
      <dgm:prSet custT="1"/>
      <dgm:spPr/>
      <dgm:t>
        <a:bodyPr/>
        <a:lstStyle/>
        <a:p>
          <a:pPr algn="just">
            <a:lnSpc>
              <a:spcPct val="150000"/>
            </a:lnSpc>
          </a:pPr>
          <a:r>
            <a:rPr lang="en-US" sz="2000" dirty="0"/>
            <a:t>Vendor and stall fees</a:t>
          </a:r>
        </a:p>
      </dgm:t>
    </dgm:pt>
    <dgm:pt modelId="{0866CAB2-971C-4453-9549-3AFF336FF710}" type="parTrans" cxnId="{3A3894A5-F364-4F30-BF37-FFA7129F62F9}">
      <dgm:prSet/>
      <dgm:spPr/>
      <dgm:t>
        <a:bodyPr/>
        <a:lstStyle/>
        <a:p>
          <a:endParaRPr lang="en-GB"/>
        </a:p>
      </dgm:t>
    </dgm:pt>
    <dgm:pt modelId="{5DEC6478-11E6-4C3F-A280-39B82E738E7F}" type="sibTrans" cxnId="{3A3894A5-F364-4F30-BF37-FFA7129F62F9}">
      <dgm:prSet/>
      <dgm:spPr/>
      <dgm:t>
        <a:bodyPr/>
        <a:lstStyle/>
        <a:p>
          <a:endParaRPr lang="en-GB"/>
        </a:p>
      </dgm:t>
    </dgm:pt>
    <dgm:pt modelId="{9A43861F-D4E0-47B4-B9C9-B97321D86E0F}" type="pres">
      <dgm:prSet presAssocID="{3B85C94C-E7B8-4C2B-A8C5-0D70E3890C0D}" presName="Name0" presStyleCnt="0">
        <dgm:presLayoutVars>
          <dgm:dir/>
          <dgm:animLvl val="lvl"/>
          <dgm:resizeHandles val="exact"/>
        </dgm:presLayoutVars>
      </dgm:prSet>
      <dgm:spPr/>
    </dgm:pt>
    <dgm:pt modelId="{67C669B4-D671-4FD2-81A1-E2ECB81B55CA}" type="pres">
      <dgm:prSet presAssocID="{5241E298-C6EE-4376-AE37-9CCEFCB1C9E0}" presName="composite" presStyleCnt="0"/>
      <dgm:spPr/>
    </dgm:pt>
    <dgm:pt modelId="{2CAA4529-272D-4907-B42D-CCC4DD624394}" type="pres">
      <dgm:prSet presAssocID="{5241E298-C6EE-4376-AE37-9CCEFCB1C9E0}" presName="parTx" presStyleLbl="alignNode1" presStyleIdx="0" presStyleCnt="1">
        <dgm:presLayoutVars>
          <dgm:chMax val="0"/>
          <dgm:chPref val="0"/>
          <dgm:bulletEnabled val="1"/>
        </dgm:presLayoutVars>
      </dgm:prSet>
      <dgm:spPr/>
    </dgm:pt>
    <dgm:pt modelId="{BE5FC3E0-4214-46EB-BBDF-6FDED4422AC8}" type="pres">
      <dgm:prSet presAssocID="{5241E298-C6EE-4376-AE37-9CCEFCB1C9E0}" presName="desTx" presStyleLbl="alignAccFollowNode1" presStyleIdx="0" presStyleCnt="1">
        <dgm:presLayoutVars>
          <dgm:bulletEnabled val="1"/>
        </dgm:presLayoutVars>
      </dgm:prSet>
      <dgm:spPr/>
    </dgm:pt>
  </dgm:ptLst>
  <dgm:cxnLst>
    <dgm:cxn modelId="{739B5B28-5600-438C-8F13-077EE54096FD}" type="presOf" srcId="{3B85C94C-E7B8-4C2B-A8C5-0D70E3890C0D}" destId="{9A43861F-D4E0-47B4-B9C9-B97321D86E0F}" srcOrd="0" destOrd="0" presId="urn:microsoft.com/office/officeart/2005/8/layout/hList1"/>
    <dgm:cxn modelId="{A6B5435B-7E57-46D9-9100-677C39A252C5}" srcId="{5241E298-C6EE-4376-AE37-9CCEFCB1C9E0}" destId="{8005AE29-0C08-40A2-B4CA-BF269713F084}" srcOrd="3" destOrd="0" parTransId="{75AE3A7D-F023-4319-A578-3A99F32D9E93}" sibTransId="{932A518D-2989-4EB5-818A-BA010FE9B79E}"/>
    <dgm:cxn modelId="{ACB2D245-A6F2-446F-9C9E-8128740EE9C2}" type="presOf" srcId="{955DAFC4-E3CA-40B2-8DDA-7B5EC61865B8}" destId="{BE5FC3E0-4214-46EB-BBDF-6FDED4422AC8}" srcOrd="0" destOrd="0" presId="urn:microsoft.com/office/officeart/2005/8/layout/hList1"/>
    <dgm:cxn modelId="{3035F56E-B3E4-4F6F-8F94-A8D6BBF7EFAD}" srcId="{3B85C94C-E7B8-4C2B-A8C5-0D70E3890C0D}" destId="{5241E298-C6EE-4376-AE37-9CCEFCB1C9E0}" srcOrd="0" destOrd="0" parTransId="{514A361E-3EA7-4BAF-B2AE-6B848EBA728A}" sibTransId="{712DBFD8-15F7-4DD2-AF57-8F5B6DF4E5F3}"/>
    <dgm:cxn modelId="{9F0D4770-CD29-4B64-8A6E-796D6B135B5C}" srcId="{5241E298-C6EE-4376-AE37-9CCEFCB1C9E0}" destId="{955DAFC4-E3CA-40B2-8DDA-7B5EC61865B8}" srcOrd="0" destOrd="0" parTransId="{0816AA71-76D6-424D-A356-0926008FA86B}" sibTransId="{44BC7A4D-3B42-4798-8E5A-BA3C52ABC380}"/>
    <dgm:cxn modelId="{F856F681-5244-424F-AAD9-395ADC083CE6}" type="presOf" srcId="{DE5683C7-CD5D-431A-90C1-D9594554AC2A}" destId="{BE5FC3E0-4214-46EB-BBDF-6FDED4422AC8}" srcOrd="0" destOrd="1" presId="urn:microsoft.com/office/officeart/2005/8/layout/hList1"/>
    <dgm:cxn modelId="{6B88CE89-4841-4FBE-8929-BD80F70755F9}" srcId="{5241E298-C6EE-4376-AE37-9CCEFCB1C9E0}" destId="{DE5683C7-CD5D-431A-90C1-D9594554AC2A}" srcOrd="1" destOrd="0" parTransId="{DC3BB8C4-E471-46E9-A34C-CC08FD5771DC}" sibTransId="{DBF9A140-0FAB-4207-BB3A-D37EA0E7A488}"/>
    <dgm:cxn modelId="{3A3894A5-F364-4F30-BF37-FFA7129F62F9}" srcId="{5241E298-C6EE-4376-AE37-9CCEFCB1C9E0}" destId="{7609AB8C-0D3E-405D-BDB9-94F57518DA90}" srcOrd="2" destOrd="0" parTransId="{0866CAB2-971C-4453-9549-3AFF336FF710}" sibTransId="{5DEC6478-11E6-4C3F-A280-39B82E738E7F}"/>
    <dgm:cxn modelId="{9A6B41D7-B55F-4406-83AD-BA52C895B6DB}" type="presOf" srcId="{5241E298-C6EE-4376-AE37-9CCEFCB1C9E0}" destId="{2CAA4529-272D-4907-B42D-CCC4DD624394}" srcOrd="0" destOrd="0" presId="urn:microsoft.com/office/officeart/2005/8/layout/hList1"/>
    <dgm:cxn modelId="{3AD7ABDB-AC92-4475-BB5C-F21D246E5934}" type="presOf" srcId="{8005AE29-0C08-40A2-B4CA-BF269713F084}" destId="{BE5FC3E0-4214-46EB-BBDF-6FDED4422AC8}" srcOrd="0" destOrd="3" presId="urn:microsoft.com/office/officeart/2005/8/layout/hList1"/>
    <dgm:cxn modelId="{1F30CBE4-2F50-42B4-8D03-5939E2E04057}" type="presOf" srcId="{7609AB8C-0D3E-405D-BDB9-94F57518DA90}" destId="{BE5FC3E0-4214-46EB-BBDF-6FDED4422AC8}" srcOrd="0" destOrd="2" presId="urn:microsoft.com/office/officeart/2005/8/layout/hList1"/>
    <dgm:cxn modelId="{71E16468-EBCE-4A6E-B206-71F1CFE3FF4D}" type="presParOf" srcId="{9A43861F-D4E0-47B4-B9C9-B97321D86E0F}" destId="{67C669B4-D671-4FD2-81A1-E2ECB81B55CA}" srcOrd="0" destOrd="0" presId="urn:microsoft.com/office/officeart/2005/8/layout/hList1"/>
    <dgm:cxn modelId="{32419943-F897-4904-B02F-6BF9DB868AF4}" type="presParOf" srcId="{67C669B4-D671-4FD2-81A1-E2ECB81B55CA}" destId="{2CAA4529-272D-4907-B42D-CCC4DD624394}" srcOrd="0" destOrd="0" presId="urn:microsoft.com/office/officeart/2005/8/layout/hList1"/>
    <dgm:cxn modelId="{F5191C2F-2C9E-41BA-8B80-07C2F405F5CB}" type="presParOf" srcId="{67C669B4-D671-4FD2-81A1-E2ECB81B55CA}" destId="{BE5FC3E0-4214-46EB-BBDF-6FDED4422AC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5063D0F-98F3-477C-BC1E-CDBA90027337}" type="doc">
      <dgm:prSet loTypeId="urn:microsoft.com/office/officeart/2005/8/layout/list1" loCatId="list" qsTypeId="urn:microsoft.com/office/officeart/2005/8/quickstyle/simple1" qsCatId="simple" csTypeId="urn:microsoft.com/office/officeart/2005/8/colors/colorful4" csCatId="colorful" phldr="1"/>
      <dgm:spPr/>
      <dgm:t>
        <a:bodyPr/>
        <a:lstStyle/>
        <a:p>
          <a:endParaRPr lang="en-GB"/>
        </a:p>
      </dgm:t>
    </dgm:pt>
    <dgm:pt modelId="{D242D510-E105-4A7E-82D0-AD912DD22507}">
      <dgm:prSet custT="1"/>
      <dgm:spPr/>
      <dgm:t>
        <a:bodyPr/>
        <a:lstStyle/>
        <a:p>
          <a:r>
            <a:rPr lang="en-US" sz="2000" b="1" dirty="0"/>
            <a:t>Digital Channels</a:t>
          </a:r>
          <a:endParaRPr lang="en-US" sz="2000" dirty="0"/>
        </a:p>
      </dgm:t>
    </dgm:pt>
    <dgm:pt modelId="{780A8FC7-4D3F-424B-9D50-89B1228A9580}" type="parTrans" cxnId="{F73B184E-851D-4BE3-BA93-2BFEA9EC40AD}">
      <dgm:prSet/>
      <dgm:spPr/>
      <dgm:t>
        <a:bodyPr/>
        <a:lstStyle/>
        <a:p>
          <a:endParaRPr lang="en-GB"/>
        </a:p>
      </dgm:t>
    </dgm:pt>
    <dgm:pt modelId="{276C0343-9E57-453F-AF2A-4B32C4B09652}" type="sibTrans" cxnId="{F73B184E-851D-4BE3-BA93-2BFEA9EC40AD}">
      <dgm:prSet/>
      <dgm:spPr/>
      <dgm:t>
        <a:bodyPr/>
        <a:lstStyle/>
        <a:p>
          <a:endParaRPr lang="en-GB"/>
        </a:p>
      </dgm:t>
    </dgm:pt>
    <dgm:pt modelId="{8F3AD364-3066-4827-87FA-E3785E55C433}">
      <dgm:prSet/>
      <dgm:spPr/>
      <dgm:t>
        <a:bodyPr/>
        <a:lstStyle/>
        <a:p>
          <a:pPr algn="just">
            <a:lnSpc>
              <a:spcPct val="150000"/>
            </a:lnSpc>
          </a:pPr>
          <a:r>
            <a:rPr lang="en-US" dirty="0"/>
            <a:t>Social media campaigns (#YearOfCroeso)</a:t>
          </a:r>
        </a:p>
      </dgm:t>
    </dgm:pt>
    <dgm:pt modelId="{B870D239-2F5D-4616-9B1F-1F51A53CB74C}" type="parTrans" cxnId="{B037E83C-E66C-4335-BCCB-E5FBB853AB6E}">
      <dgm:prSet/>
      <dgm:spPr/>
      <dgm:t>
        <a:bodyPr/>
        <a:lstStyle/>
        <a:p>
          <a:endParaRPr lang="en-GB"/>
        </a:p>
      </dgm:t>
    </dgm:pt>
    <dgm:pt modelId="{B56605BE-7535-460B-8BEF-33D0C3FFCF97}" type="sibTrans" cxnId="{B037E83C-E66C-4335-BCCB-E5FBB853AB6E}">
      <dgm:prSet/>
      <dgm:spPr/>
      <dgm:t>
        <a:bodyPr/>
        <a:lstStyle/>
        <a:p>
          <a:endParaRPr lang="en-GB"/>
        </a:p>
      </dgm:t>
    </dgm:pt>
    <dgm:pt modelId="{073ACD57-9C0F-49E6-90C8-D51DE030C2B1}">
      <dgm:prSet/>
      <dgm:spPr/>
      <dgm:t>
        <a:bodyPr/>
        <a:lstStyle/>
        <a:p>
          <a:pPr algn="just">
            <a:lnSpc>
              <a:spcPct val="150000"/>
            </a:lnSpc>
          </a:pPr>
          <a:r>
            <a:rPr lang="en-US" dirty="0"/>
            <a:t>Targeted ads via Visit </a:t>
          </a:r>
          <a:r>
            <a:rPr lang="en-US" dirty="0" err="1"/>
            <a:t>Wales’</a:t>
          </a:r>
          <a:r>
            <a:rPr lang="en-US" dirty="0"/>
            <a:t> trade portal</a:t>
          </a:r>
        </a:p>
      </dgm:t>
    </dgm:pt>
    <dgm:pt modelId="{2F4C5FF5-05EA-45A0-B0F0-61CB6CEB5B7E}" type="parTrans" cxnId="{D860F063-8268-4384-8211-EADBA0154C88}">
      <dgm:prSet/>
      <dgm:spPr/>
      <dgm:t>
        <a:bodyPr/>
        <a:lstStyle/>
        <a:p>
          <a:endParaRPr lang="en-GB"/>
        </a:p>
      </dgm:t>
    </dgm:pt>
    <dgm:pt modelId="{36DADE0A-7DFE-42FC-942C-B567D6244B08}" type="sibTrans" cxnId="{D860F063-8268-4384-8211-EADBA0154C88}">
      <dgm:prSet/>
      <dgm:spPr/>
      <dgm:t>
        <a:bodyPr/>
        <a:lstStyle/>
        <a:p>
          <a:endParaRPr lang="en-GB"/>
        </a:p>
      </dgm:t>
    </dgm:pt>
    <dgm:pt modelId="{D60455F4-D268-40A3-9F5F-88D52E80A094}">
      <dgm:prSet custT="1"/>
      <dgm:spPr/>
      <dgm:t>
        <a:bodyPr/>
        <a:lstStyle/>
        <a:p>
          <a:r>
            <a:rPr lang="en-US" sz="2000" b="1" dirty="0"/>
            <a:t>Travel Trade &amp; PR</a:t>
          </a:r>
          <a:endParaRPr lang="en-US" sz="2000" dirty="0"/>
        </a:p>
      </dgm:t>
    </dgm:pt>
    <dgm:pt modelId="{15577BE4-431A-4737-9EB8-D2930A0C9928}" type="parTrans" cxnId="{073B8D27-3B22-44B2-B46C-E411F1A89520}">
      <dgm:prSet/>
      <dgm:spPr/>
      <dgm:t>
        <a:bodyPr/>
        <a:lstStyle/>
        <a:p>
          <a:endParaRPr lang="en-GB"/>
        </a:p>
      </dgm:t>
    </dgm:pt>
    <dgm:pt modelId="{58F06869-BF7B-4AF5-8851-BAB946371BD9}" type="sibTrans" cxnId="{073B8D27-3B22-44B2-B46C-E411F1A89520}">
      <dgm:prSet/>
      <dgm:spPr/>
      <dgm:t>
        <a:bodyPr/>
        <a:lstStyle/>
        <a:p>
          <a:endParaRPr lang="en-GB"/>
        </a:p>
      </dgm:t>
    </dgm:pt>
    <dgm:pt modelId="{4AF2E5F3-7F98-4708-897D-D06CF825D10A}">
      <dgm:prSet/>
      <dgm:spPr/>
      <dgm:t>
        <a:bodyPr/>
        <a:lstStyle/>
        <a:p>
          <a:pPr algn="just">
            <a:lnSpc>
              <a:spcPct val="150000"/>
            </a:lnSpc>
          </a:pPr>
          <a:r>
            <a:rPr lang="en-US" dirty="0"/>
            <a:t>Collaborations with airlines (BA Wales), rail (Transport for Wales)</a:t>
          </a:r>
        </a:p>
      </dgm:t>
    </dgm:pt>
    <dgm:pt modelId="{DFF7E9C3-6933-4171-B34E-995D878ED5FE}" type="parTrans" cxnId="{5C856D0D-E750-4FA4-8674-4B8076A8775A}">
      <dgm:prSet/>
      <dgm:spPr/>
      <dgm:t>
        <a:bodyPr/>
        <a:lstStyle/>
        <a:p>
          <a:endParaRPr lang="en-GB"/>
        </a:p>
      </dgm:t>
    </dgm:pt>
    <dgm:pt modelId="{EEA86AA3-8E0C-4BCC-8694-65C8A83C49AE}" type="sibTrans" cxnId="{5C856D0D-E750-4FA4-8674-4B8076A8775A}">
      <dgm:prSet/>
      <dgm:spPr/>
      <dgm:t>
        <a:bodyPr/>
        <a:lstStyle/>
        <a:p>
          <a:endParaRPr lang="en-GB"/>
        </a:p>
      </dgm:t>
    </dgm:pt>
    <dgm:pt modelId="{3372D25C-BA37-4CB6-8373-2958243CD162}">
      <dgm:prSet/>
      <dgm:spPr/>
      <dgm:t>
        <a:bodyPr/>
        <a:lstStyle/>
        <a:p>
          <a:pPr algn="just">
            <a:lnSpc>
              <a:spcPct val="150000"/>
            </a:lnSpc>
          </a:pPr>
          <a:r>
            <a:rPr lang="en-US" dirty="0"/>
            <a:t>Press releases in culture and tourism outlets (</a:t>
          </a:r>
          <a:r>
            <a:rPr lang="en-GB" dirty="0"/>
            <a:t>Morrison, 2023)</a:t>
          </a:r>
          <a:endParaRPr lang="en-US" dirty="0"/>
        </a:p>
      </dgm:t>
    </dgm:pt>
    <dgm:pt modelId="{D55740E7-7CF5-4F48-9C62-5058D81BA33E}" type="parTrans" cxnId="{97BC8C61-236B-4476-9F5C-7D9652020210}">
      <dgm:prSet/>
      <dgm:spPr/>
      <dgm:t>
        <a:bodyPr/>
        <a:lstStyle/>
        <a:p>
          <a:endParaRPr lang="en-GB"/>
        </a:p>
      </dgm:t>
    </dgm:pt>
    <dgm:pt modelId="{4D2537E1-9CFA-463C-A51E-C2839593EE40}" type="sibTrans" cxnId="{97BC8C61-236B-4476-9F5C-7D9652020210}">
      <dgm:prSet/>
      <dgm:spPr/>
      <dgm:t>
        <a:bodyPr/>
        <a:lstStyle/>
        <a:p>
          <a:endParaRPr lang="en-GB"/>
        </a:p>
      </dgm:t>
    </dgm:pt>
    <dgm:pt modelId="{0F084B0E-337E-4222-9EB7-A6F83856E07D}">
      <dgm:prSet custT="1"/>
      <dgm:spPr/>
      <dgm:t>
        <a:bodyPr/>
        <a:lstStyle/>
        <a:p>
          <a:r>
            <a:rPr lang="en-US" sz="2000" b="1" dirty="0"/>
            <a:t>Local Engagement</a:t>
          </a:r>
          <a:endParaRPr lang="en-US" sz="2000" dirty="0"/>
        </a:p>
      </dgm:t>
    </dgm:pt>
    <dgm:pt modelId="{AE6D40EB-A8DB-4958-9E15-0DC45DE05BD3}" type="parTrans" cxnId="{C2D64C06-AA6D-4FE4-B762-5304CDC1C24A}">
      <dgm:prSet/>
      <dgm:spPr/>
      <dgm:t>
        <a:bodyPr/>
        <a:lstStyle/>
        <a:p>
          <a:endParaRPr lang="en-GB"/>
        </a:p>
      </dgm:t>
    </dgm:pt>
    <dgm:pt modelId="{4BA6F456-75F3-4DB4-A89E-F6D8B7824C93}" type="sibTrans" cxnId="{C2D64C06-AA6D-4FE4-B762-5304CDC1C24A}">
      <dgm:prSet/>
      <dgm:spPr/>
      <dgm:t>
        <a:bodyPr/>
        <a:lstStyle/>
        <a:p>
          <a:endParaRPr lang="en-GB"/>
        </a:p>
      </dgm:t>
    </dgm:pt>
    <dgm:pt modelId="{18AECC68-063C-451E-AAD6-577FD47B2D61}">
      <dgm:prSet/>
      <dgm:spPr/>
      <dgm:t>
        <a:bodyPr/>
        <a:lstStyle/>
        <a:p>
          <a:pPr algn="just">
            <a:lnSpc>
              <a:spcPct val="150000"/>
            </a:lnSpc>
          </a:pPr>
          <a:r>
            <a:rPr lang="en-US" dirty="0"/>
            <a:t>University tie-ins, community workshops, language taster sessions</a:t>
          </a:r>
        </a:p>
      </dgm:t>
    </dgm:pt>
    <dgm:pt modelId="{07CCE16A-28A0-40F3-B05F-8D98E253F264}" type="parTrans" cxnId="{8B3906F0-0A8F-4DDD-93AB-9B076F3A7C55}">
      <dgm:prSet/>
      <dgm:spPr/>
      <dgm:t>
        <a:bodyPr/>
        <a:lstStyle/>
        <a:p>
          <a:endParaRPr lang="en-GB"/>
        </a:p>
      </dgm:t>
    </dgm:pt>
    <dgm:pt modelId="{470B058C-6A6A-4472-AE50-B21DB317DC08}" type="sibTrans" cxnId="{8B3906F0-0A8F-4DDD-93AB-9B076F3A7C55}">
      <dgm:prSet/>
      <dgm:spPr/>
      <dgm:t>
        <a:bodyPr/>
        <a:lstStyle/>
        <a:p>
          <a:endParaRPr lang="en-GB"/>
        </a:p>
      </dgm:t>
    </dgm:pt>
    <dgm:pt modelId="{307DF527-C825-4E4A-AACA-0B936745041D}">
      <dgm:prSet/>
      <dgm:spPr/>
      <dgm:t>
        <a:bodyPr/>
        <a:lstStyle/>
        <a:p>
          <a:pPr algn="just">
            <a:lnSpc>
              <a:spcPct val="150000"/>
            </a:lnSpc>
          </a:pPr>
          <a:r>
            <a:rPr lang="en-US" dirty="0"/>
            <a:t>Influencer partnerships (Chaffey and Ellis-Chadwick, 2019)</a:t>
          </a:r>
        </a:p>
      </dgm:t>
    </dgm:pt>
    <dgm:pt modelId="{7BE04FA6-4715-48C7-A8D5-D306754AE295}" type="parTrans" cxnId="{EC58E2C5-2F0E-4AAB-AAD0-BF253CCD3BD6}">
      <dgm:prSet/>
      <dgm:spPr/>
      <dgm:t>
        <a:bodyPr/>
        <a:lstStyle/>
        <a:p>
          <a:endParaRPr lang="en-GB"/>
        </a:p>
      </dgm:t>
    </dgm:pt>
    <dgm:pt modelId="{7C3E02D3-38D7-4CDA-8EDA-ED0ECC5DE32E}" type="sibTrans" cxnId="{EC58E2C5-2F0E-4AAB-AAD0-BF253CCD3BD6}">
      <dgm:prSet/>
      <dgm:spPr/>
      <dgm:t>
        <a:bodyPr/>
        <a:lstStyle/>
        <a:p>
          <a:endParaRPr lang="en-GB"/>
        </a:p>
      </dgm:t>
    </dgm:pt>
    <dgm:pt modelId="{9A94C71D-5FCE-4F13-BBE5-439DE1AE9875}" type="pres">
      <dgm:prSet presAssocID="{05063D0F-98F3-477C-BC1E-CDBA90027337}" presName="linear" presStyleCnt="0">
        <dgm:presLayoutVars>
          <dgm:dir/>
          <dgm:animLvl val="lvl"/>
          <dgm:resizeHandles val="exact"/>
        </dgm:presLayoutVars>
      </dgm:prSet>
      <dgm:spPr/>
    </dgm:pt>
    <dgm:pt modelId="{F2AC218F-5F89-4D1B-A664-9E9A85624F20}" type="pres">
      <dgm:prSet presAssocID="{D242D510-E105-4A7E-82D0-AD912DD22507}" presName="parentLin" presStyleCnt="0"/>
      <dgm:spPr/>
    </dgm:pt>
    <dgm:pt modelId="{F6199E19-5579-42BD-9F16-2AA0354E32A4}" type="pres">
      <dgm:prSet presAssocID="{D242D510-E105-4A7E-82D0-AD912DD22507}" presName="parentLeftMargin" presStyleLbl="node1" presStyleIdx="0" presStyleCnt="3"/>
      <dgm:spPr/>
    </dgm:pt>
    <dgm:pt modelId="{38F0B2F0-F829-4515-BE61-2FAA92D27B45}" type="pres">
      <dgm:prSet presAssocID="{D242D510-E105-4A7E-82D0-AD912DD22507}" presName="parentText" presStyleLbl="node1" presStyleIdx="0" presStyleCnt="3">
        <dgm:presLayoutVars>
          <dgm:chMax val="0"/>
          <dgm:bulletEnabled val="1"/>
        </dgm:presLayoutVars>
      </dgm:prSet>
      <dgm:spPr/>
    </dgm:pt>
    <dgm:pt modelId="{C829A4ED-8272-45B1-97EF-D112EF571ECE}" type="pres">
      <dgm:prSet presAssocID="{D242D510-E105-4A7E-82D0-AD912DD22507}" presName="negativeSpace" presStyleCnt="0"/>
      <dgm:spPr/>
    </dgm:pt>
    <dgm:pt modelId="{331FF5ED-DEF1-4474-9216-5336175EA9EC}" type="pres">
      <dgm:prSet presAssocID="{D242D510-E105-4A7E-82D0-AD912DD22507}" presName="childText" presStyleLbl="conFgAcc1" presStyleIdx="0" presStyleCnt="3">
        <dgm:presLayoutVars>
          <dgm:bulletEnabled val="1"/>
        </dgm:presLayoutVars>
      </dgm:prSet>
      <dgm:spPr/>
    </dgm:pt>
    <dgm:pt modelId="{D3D10943-83CE-4D4B-9DD6-3F4AF03C495D}" type="pres">
      <dgm:prSet presAssocID="{276C0343-9E57-453F-AF2A-4B32C4B09652}" presName="spaceBetweenRectangles" presStyleCnt="0"/>
      <dgm:spPr/>
    </dgm:pt>
    <dgm:pt modelId="{A4A45BC0-B876-460C-A98A-D3059C855519}" type="pres">
      <dgm:prSet presAssocID="{D60455F4-D268-40A3-9F5F-88D52E80A094}" presName="parentLin" presStyleCnt="0"/>
      <dgm:spPr/>
    </dgm:pt>
    <dgm:pt modelId="{2DDAD1B1-9F49-47FE-A11A-D7AFBDA87164}" type="pres">
      <dgm:prSet presAssocID="{D60455F4-D268-40A3-9F5F-88D52E80A094}" presName="parentLeftMargin" presStyleLbl="node1" presStyleIdx="0" presStyleCnt="3"/>
      <dgm:spPr/>
    </dgm:pt>
    <dgm:pt modelId="{CCE1B699-41AB-4799-8C8F-557DBCDF0214}" type="pres">
      <dgm:prSet presAssocID="{D60455F4-D268-40A3-9F5F-88D52E80A094}" presName="parentText" presStyleLbl="node1" presStyleIdx="1" presStyleCnt="3">
        <dgm:presLayoutVars>
          <dgm:chMax val="0"/>
          <dgm:bulletEnabled val="1"/>
        </dgm:presLayoutVars>
      </dgm:prSet>
      <dgm:spPr/>
    </dgm:pt>
    <dgm:pt modelId="{D36A474E-7FF4-424B-ADC9-900BB505C12E}" type="pres">
      <dgm:prSet presAssocID="{D60455F4-D268-40A3-9F5F-88D52E80A094}" presName="negativeSpace" presStyleCnt="0"/>
      <dgm:spPr/>
    </dgm:pt>
    <dgm:pt modelId="{FD763B13-3FC7-411C-8D92-AFFE791C8690}" type="pres">
      <dgm:prSet presAssocID="{D60455F4-D268-40A3-9F5F-88D52E80A094}" presName="childText" presStyleLbl="conFgAcc1" presStyleIdx="1" presStyleCnt="3">
        <dgm:presLayoutVars>
          <dgm:bulletEnabled val="1"/>
        </dgm:presLayoutVars>
      </dgm:prSet>
      <dgm:spPr/>
    </dgm:pt>
    <dgm:pt modelId="{90B82150-4AA7-4C08-8A24-AC3E4182658C}" type="pres">
      <dgm:prSet presAssocID="{58F06869-BF7B-4AF5-8851-BAB946371BD9}" presName="spaceBetweenRectangles" presStyleCnt="0"/>
      <dgm:spPr/>
    </dgm:pt>
    <dgm:pt modelId="{317828BB-15EB-4051-8351-F95064FF2989}" type="pres">
      <dgm:prSet presAssocID="{0F084B0E-337E-4222-9EB7-A6F83856E07D}" presName="parentLin" presStyleCnt="0"/>
      <dgm:spPr/>
    </dgm:pt>
    <dgm:pt modelId="{CC265481-4EAC-48F4-BC77-AFAA3B999B22}" type="pres">
      <dgm:prSet presAssocID="{0F084B0E-337E-4222-9EB7-A6F83856E07D}" presName="parentLeftMargin" presStyleLbl="node1" presStyleIdx="1" presStyleCnt="3"/>
      <dgm:spPr/>
    </dgm:pt>
    <dgm:pt modelId="{59C6FFC0-E3F6-4972-BBBC-9227F6B6CF3F}" type="pres">
      <dgm:prSet presAssocID="{0F084B0E-337E-4222-9EB7-A6F83856E07D}" presName="parentText" presStyleLbl="node1" presStyleIdx="2" presStyleCnt="3">
        <dgm:presLayoutVars>
          <dgm:chMax val="0"/>
          <dgm:bulletEnabled val="1"/>
        </dgm:presLayoutVars>
      </dgm:prSet>
      <dgm:spPr/>
    </dgm:pt>
    <dgm:pt modelId="{1D505F73-10E9-4B33-B667-4F6C00E6B61C}" type="pres">
      <dgm:prSet presAssocID="{0F084B0E-337E-4222-9EB7-A6F83856E07D}" presName="negativeSpace" presStyleCnt="0"/>
      <dgm:spPr/>
    </dgm:pt>
    <dgm:pt modelId="{67D51C26-2AFA-4D65-9FBC-543EA53385C1}" type="pres">
      <dgm:prSet presAssocID="{0F084B0E-337E-4222-9EB7-A6F83856E07D}" presName="childText" presStyleLbl="conFgAcc1" presStyleIdx="2" presStyleCnt="3">
        <dgm:presLayoutVars>
          <dgm:bulletEnabled val="1"/>
        </dgm:presLayoutVars>
      </dgm:prSet>
      <dgm:spPr/>
    </dgm:pt>
  </dgm:ptLst>
  <dgm:cxnLst>
    <dgm:cxn modelId="{C2D64C06-AA6D-4FE4-B762-5304CDC1C24A}" srcId="{05063D0F-98F3-477C-BC1E-CDBA90027337}" destId="{0F084B0E-337E-4222-9EB7-A6F83856E07D}" srcOrd="2" destOrd="0" parTransId="{AE6D40EB-A8DB-4958-9E15-0DC45DE05BD3}" sibTransId="{4BA6F456-75F3-4DB4-A89E-F6D8B7824C93}"/>
    <dgm:cxn modelId="{5C856D0D-E750-4FA4-8674-4B8076A8775A}" srcId="{D60455F4-D268-40A3-9F5F-88D52E80A094}" destId="{4AF2E5F3-7F98-4708-897D-D06CF825D10A}" srcOrd="0" destOrd="0" parTransId="{DFF7E9C3-6933-4171-B34E-995D878ED5FE}" sibTransId="{EEA86AA3-8E0C-4BCC-8694-65C8A83C49AE}"/>
    <dgm:cxn modelId="{AD6F3122-A221-4341-A957-4C3057EF9F05}" type="presOf" srcId="{3372D25C-BA37-4CB6-8373-2958243CD162}" destId="{FD763B13-3FC7-411C-8D92-AFFE791C8690}" srcOrd="0" destOrd="1" presId="urn:microsoft.com/office/officeart/2005/8/layout/list1"/>
    <dgm:cxn modelId="{5DF40E23-3904-460B-9A0A-EDAD2AE5C79C}" type="presOf" srcId="{18AECC68-063C-451E-AAD6-577FD47B2D61}" destId="{67D51C26-2AFA-4D65-9FBC-543EA53385C1}" srcOrd="0" destOrd="0" presId="urn:microsoft.com/office/officeart/2005/8/layout/list1"/>
    <dgm:cxn modelId="{073B8D27-3B22-44B2-B46C-E411F1A89520}" srcId="{05063D0F-98F3-477C-BC1E-CDBA90027337}" destId="{D60455F4-D268-40A3-9F5F-88D52E80A094}" srcOrd="1" destOrd="0" parTransId="{15577BE4-431A-4737-9EB8-D2930A0C9928}" sibTransId="{58F06869-BF7B-4AF5-8851-BAB946371BD9}"/>
    <dgm:cxn modelId="{28207830-00F6-4F26-B65B-FCED497A1353}" type="presOf" srcId="{D60455F4-D268-40A3-9F5F-88D52E80A094}" destId="{CCE1B699-41AB-4799-8C8F-557DBCDF0214}" srcOrd="1" destOrd="0" presId="urn:microsoft.com/office/officeart/2005/8/layout/list1"/>
    <dgm:cxn modelId="{B037E83C-E66C-4335-BCCB-E5FBB853AB6E}" srcId="{D242D510-E105-4A7E-82D0-AD912DD22507}" destId="{8F3AD364-3066-4827-87FA-E3785E55C433}" srcOrd="0" destOrd="0" parTransId="{B870D239-2F5D-4616-9B1F-1F51A53CB74C}" sibTransId="{B56605BE-7535-460B-8BEF-33D0C3FFCF97}"/>
    <dgm:cxn modelId="{980F3261-0480-4F66-8B98-6FFDE45270AD}" type="presOf" srcId="{0F084B0E-337E-4222-9EB7-A6F83856E07D}" destId="{59C6FFC0-E3F6-4972-BBBC-9227F6B6CF3F}" srcOrd="1" destOrd="0" presId="urn:microsoft.com/office/officeart/2005/8/layout/list1"/>
    <dgm:cxn modelId="{97BC8C61-236B-4476-9F5C-7D9652020210}" srcId="{D60455F4-D268-40A3-9F5F-88D52E80A094}" destId="{3372D25C-BA37-4CB6-8373-2958243CD162}" srcOrd="1" destOrd="0" parTransId="{D55740E7-7CF5-4F48-9C62-5058D81BA33E}" sibTransId="{4D2537E1-9CFA-463C-A51E-C2839593EE40}"/>
    <dgm:cxn modelId="{D860F063-8268-4384-8211-EADBA0154C88}" srcId="{D242D510-E105-4A7E-82D0-AD912DD22507}" destId="{073ACD57-9C0F-49E6-90C8-D51DE030C2B1}" srcOrd="2" destOrd="0" parTransId="{2F4C5FF5-05EA-45A0-B0F0-61CB6CEB5B7E}" sibTransId="{36DADE0A-7DFE-42FC-942C-B567D6244B08}"/>
    <dgm:cxn modelId="{F73B184E-851D-4BE3-BA93-2BFEA9EC40AD}" srcId="{05063D0F-98F3-477C-BC1E-CDBA90027337}" destId="{D242D510-E105-4A7E-82D0-AD912DD22507}" srcOrd="0" destOrd="0" parTransId="{780A8FC7-4D3F-424B-9D50-89B1228A9580}" sibTransId="{276C0343-9E57-453F-AF2A-4B32C4B09652}"/>
    <dgm:cxn modelId="{BDD76151-326C-4E2A-90BF-41D9D9382360}" type="presOf" srcId="{D242D510-E105-4A7E-82D0-AD912DD22507}" destId="{F6199E19-5579-42BD-9F16-2AA0354E32A4}" srcOrd="0" destOrd="0" presId="urn:microsoft.com/office/officeart/2005/8/layout/list1"/>
    <dgm:cxn modelId="{055104BE-143F-4F58-BEBD-EC919C2BF01F}" type="presOf" srcId="{D242D510-E105-4A7E-82D0-AD912DD22507}" destId="{38F0B2F0-F829-4515-BE61-2FAA92D27B45}" srcOrd="1" destOrd="0" presId="urn:microsoft.com/office/officeart/2005/8/layout/list1"/>
    <dgm:cxn modelId="{4AD433C1-02CB-42EA-BADC-1D038EFE6475}" type="presOf" srcId="{073ACD57-9C0F-49E6-90C8-D51DE030C2B1}" destId="{331FF5ED-DEF1-4474-9216-5336175EA9EC}" srcOrd="0" destOrd="2" presId="urn:microsoft.com/office/officeart/2005/8/layout/list1"/>
    <dgm:cxn modelId="{EC58E2C5-2F0E-4AAB-AAD0-BF253CCD3BD6}" srcId="{D242D510-E105-4A7E-82D0-AD912DD22507}" destId="{307DF527-C825-4E4A-AACA-0B936745041D}" srcOrd="1" destOrd="0" parTransId="{7BE04FA6-4715-48C7-A8D5-D306754AE295}" sibTransId="{7C3E02D3-38D7-4CDA-8EDA-ED0ECC5DE32E}"/>
    <dgm:cxn modelId="{AC5F3FC8-2851-481A-9963-1F4BC13035B0}" type="presOf" srcId="{D60455F4-D268-40A3-9F5F-88D52E80A094}" destId="{2DDAD1B1-9F49-47FE-A11A-D7AFBDA87164}" srcOrd="0" destOrd="0" presId="urn:microsoft.com/office/officeart/2005/8/layout/list1"/>
    <dgm:cxn modelId="{696637E3-826B-48A4-ACDF-2AE87B6CAE36}" type="presOf" srcId="{05063D0F-98F3-477C-BC1E-CDBA90027337}" destId="{9A94C71D-5FCE-4F13-BBE5-439DE1AE9875}" srcOrd="0" destOrd="0" presId="urn:microsoft.com/office/officeart/2005/8/layout/list1"/>
    <dgm:cxn modelId="{762325E7-6D3C-4B58-8C1B-69B6C020F811}" type="presOf" srcId="{4AF2E5F3-7F98-4708-897D-D06CF825D10A}" destId="{FD763B13-3FC7-411C-8D92-AFFE791C8690}" srcOrd="0" destOrd="0" presId="urn:microsoft.com/office/officeart/2005/8/layout/list1"/>
    <dgm:cxn modelId="{8B3906F0-0A8F-4DDD-93AB-9B076F3A7C55}" srcId="{0F084B0E-337E-4222-9EB7-A6F83856E07D}" destId="{18AECC68-063C-451E-AAD6-577FD47B2D61}" srcOrd="0" destOrd="0" parTransId="{07CCE16A-28A0-40F3-B05F-8D98E253F264}" sibTransId="{470B058C-6A6A-4472-AE50-B21DB317DC08}"/>
    <dgm:cxn modelId="{4A00B5F3-F575-4CC4-B5C0-052094C3C54F}" type="presOf" srcId="{0F084B0E-337E-4222-9EB7-A6F83856E07D}" destId="{CC265481-4EAC-48F4-BC77-AFAA3B999B22}" srcOrd="0" destOrd="0" presId="urn:microsoft.com/office/officeart/2005/8/layout/list1"/>
    <dgm:cxn modelId="{A93D9CF5-8B9D-4ADA-A86B-F2B827E2366B}" type="presOf" srcId="{8F3AD364-3066-4827-87FA-E3785E55C433}" destId="{331FF5ED-DEF1-4474-9216-5336175EA9EC}" srcOrd="0" destOrd="0" presId="urn:microsoft.com/office/officeart/2005/8/layout/list1"/>
    <dgm:cxn modelId="{4D7D2AFC-4C60-4112-B666-85AEE4D901AB}" type="presOf" srcId="{307DF527-C825-4E4A-AACA-0B936745041D}" destId="{331FF5ED-DEF1-4474-9216-5336175EA9EC}" srcOrd="0" destOrd="1" presId="urn:microsoft.com/office/officeart/2005/8/layout/list1"/>
    <dgm:cxn modelId="{02E7C00A-EE29-4146-ADC3-5B8D18C16460}" type="presParOf" srcId="{9A94C71D-5FCE-4F13-BBE5-439DE1AE9875}" destId="{F2AC218F-5F89-4D1B-A664-9E9A85624F20}" srcOrd="0" destOrd="0" presId="urn:microsoft.com/office/officeart/2005/8/layout/list1"/>
    <dgm:cxn modelId="{34B7B567-A2B4-43AA-A573-F2E14C0309B1}" type="presParOf" srcId="{F2AC218F-5F89-4D1B-A664-9E9A85624F20}" destId="{F6199E19-5579-42BD-9F16-2AA0354E32A4}" srcOrd="0" destOrd="0" presId="urn:microsoft.com/office/officeart/2005/8/layout/list1"/>
    <dgm:cxn modelId="{97310ED0-1631-4923-B44C-190DD9F26AF4}" type="presParOf" srcId="{F2AC218F-5F89-4D1B-A664-9E9A85624F20}" destId="{38F0B2F0-F829-4515-BE61-2FAA92D27B45}" srcOrd="1" destOrd="0" presId="urn:microsoft.com/office/officeart/2005/8/layout/list1"/>
    <dgm:cxn modelId="{06C06CFA-4AEC-440B-AF09-6ADB89522A27}" type="presParOf" srcId="{9A94C71D-5FCE-4F13-BBE5-439DE1AE9875}" destId="{C829A4ED-8272-45B1-97EF-D112EF571ECE}" srcOrd="1" destOrd="0" presId="urn:microsoft.com/office/officeart/2005/8/layout/list1"/>
    <dgm:cxn modelId="{74CBC011-787C-4774-B170-7229CED89833}" type="presParOf" srcId="{9A94C71D-5FCE-4F13-BBE5-439DE1AE9875}" destId="{331FF5ED-DEF1-4474-9216-5336175EA9EC}" srcOrd="2" destOrd="0" presId="urn:microsoft.com/office/officeart/2005/8/layout/list1"/>
    <dgm:cxn modelId="{010A1BA5-067A-49A6-858C-C6FD0152D74D}" type="presParOf" srcId="{9A94C71D-5FCE-4F13-BBE5-439DE1AE9875}" destId="{D3D10943-83CE-4D4B-9DD6-3F4AF03C495D}" srcOrd="3" destOrd="0" presId="urn:microsoft.com/office/officeart/2005/8/layout/list1"/>
    <dgm:cxn modelId="{A81FA4E8-767F-49A7-B100-15FBE4E6951F}" type="presParOf" srcId="{9A94C71D-5FCE-4F13-BBE5-439DE1AE9875}" destId="{A4A45BC0-B876-460C-A98A-D3059C855519}" srcOrd="4" destOrd="0" presId="urn:microsoft.com/office/officeart/2005/8/layout/list1"/>
    <dgm:cxn modelId="{6194ACD8-4A26-49B0-B915-FB50DD0330A2}" type="presParOf" srcId="{A4A45BC0-B876-460C-A98A-D3059C855519}" destId="{2DDAD1B1-9F49-47FE-A11A-D7AFBDA87164}" srcOrd="0" destOrd="0" presId="urn:microsoft.com/office/officeart/2005/8/layout/list1"/>
    <dgm:cxn modelId="{58C110E5-8715-4EC8-BCC6-1D374C5D9A26}" type="presParOf" srcId="{A4A45BC0-B876-460C-A98A-D3059C855519}" destId="{CCE1B699-41AB-4799-8C8F-557DBCDF0214}" srcOrd="1" destOrd="0" presId="urn:microsoft.com/office/officeart/2005/8/layout/list1"/>
    <dgm:cxn modelId="{55A87416-41F5-4A1E-9FBD-BF5C5D33DF9C}" type="presParOf" srcId="{9A94C71D-5FCE-4F13-BBE5-439DE1AE9875}" destId="{D36A474E-7FF4-424B-ADC9-900BB505C12E}" srcOrd="5" destOrd="0" presId="urn:microsoft.com/office/officeart/2005/8/layout/list1"/>
    <dgm:cxn modelId="{1EA0E353-3B7C-4354-B74F-12B1889DE1D7}" type="presParOf" srcId="{9A94C71D-5FCE-4F13-BBE5-439DE1AE9875}" destId="{FD763B13-3FC7-411C-8D92-AFFE791C8690}" srcOrd="6" destOrd="0" presId="urn:microsoft.com/office/officeart/2005/8/layout/list1"/>
    <dgm:cxn modelId="{30359842-A8F6-461D-BEDC-948DC06598D8}" type="presParOf" srcId="{9A94C71D-5FCE-4F13-BBE5-439DE1AE9875}" destId="{90B82150-4AA7-4C08-8A24-AC3E4182658C}" srcOrd="7" destOrd="0" presId="urn:microsoft.com/office/officeart/2005/8/layout/list1"/>
    <dgm:cxn modelId="{0330421D-DC25-49EE-A79E-8D4A69A711BB}" type="presParOf" srcId="{9A94C71D-5FCE-4F13-BBE5-439DE1AE9875}" destId="{317828BB-15EB-4051-8351-F95064FF2989}" srcOrd="8" destOrd="0" presId="urn:microsoft.com/office/officeart/2005/8/layout/list1"/>
    <dgm:cxn modelId="{E2CED001-2F3F-419C-ABB8-D270BBD980DC}" type="presParOf" srcId="{317828BB-15EB-4051-8351-F95064FF2989}" destId="{CC265481-4EAC-48F4-BC77-AFAA3B999B22}" srcOrd="0" destOrd="0" presId="urn:microsoft.com/office/officeart/2005/8/layout/list1"/>
    <dgm:cxn modelId="{ED225C4B-26A7-4C78-A146-4560FABB192E}" type="presParOf" srcId="{317828BB-15EB-4051-8351-F95064FF2989}" destId="{59C6FFC0-E3F6-4972-BBBC-9227F6B6CF3F}" srcOrd="1" destOrd="0" presId="urn:microsoft.com/office/officeart/2005/8/layout/list1"/>
    <dgm:cxn modelId="{742B9B4E-B088-4155-AC26-99EE1F2260C5}" type="presParOf" srcId="{9A94C71D-5FCE-4F13-BBE5-439DE1AE9875}" destId="{1D505F73-10E9-4B33-B667-4F6C00E6B61C}" srcOrd="9" destOrd="0" presId="urn:microsoft.com/office/officeart/2005/8/layout/list1"/>
    <dgm:cxn modelId="{00A06E48-C223-4C3D-82EA-877A2EE42639}" type="presParOf" srcId="{9A94C71D-5FCE-4F13-BBE5-439DE1AE9875}" destId="{67D51C26-2AFA-4D65-9FBC-543EA53385C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3A4180A-CE6D-4924-8D62-3F4CB89659DD}" type="doc">
      <dgm:prSet loTypeId="urn:microsoft.com/office/officeart/2018/2/layout/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928C5B76-EC62-427C-A8C1-B76EB5919F01}">
      <dgm:prSet/>
      <dgm:spPr/>
      <dgm:t>
        <a:bodyPr/>
        <a:lstStyle/>
        <a:p>
          <a:pPr algn="ctr">
            <a:lnSpc>
              <a:spcPct val="100000"/>
            </a:lnSpc>
            <a:defRPr b="1"/>
          </a:pPr>
          <a:r>
            <a:rPr lang="en-US" b="1" dirty="0"/>
            <a:t>Environmental Practices</a:t>
          </a:r>
          <a:endParaRPr lang="en-US" dirty="0"/>
        </a:p>
      </dgm:t>
    </dgm:pt>
    <dgm:pt modelId="{8D768177-E9A5-4CC5-B3A1-D3E0D3B8200E}" type="parTrans" cxnId="{03DCE3A2-138D-4D50-9A7B-374CB9385EC5}">
      <dgm:prSet/>
      <dgm:spPr/>
      <dgm:t>
        <a:bodyPr/>
        <a:lstStyle/>
        <a:p>
          <a:pPr algn="ctr"/>
          <a:endParaRPr lang="en-US"/>
        </a:p>
      </dgm:t>
    </dgm:pt>
    <dgm:pt modelId="{89042ED2-CB13-41C8-9837-149B2E10DFCA}" type="sibTrans" cxnId="{03DCE3A2-138D-4D50-9A7B-374CB9385EC5}">
      <dgm:prSet/>
      <dgm:spPr/>
      <dgm:t>
        <a:bodyPr/>
        <a:lstStyle/>
        <a:p>
          <a:pPr algn="ctr"/>
          <a:endParaRPr lang="en-US"/>
        </a:p>
      </dgm:t>
    </dgm:pt>
    <dgm:pt modelId="{51E199AB-090B-4948-9E29-40F4E483D2FE}">
      <dgm:prSet/>
      <dgm:spPr/>
      <dgm:t>
        <a:bodyPr/>
        <a:lstStyle/>
        <a:p>
          <a:pPr algn="ctr">
            <a:lnSpc>
              <a:spcPct val="150000"/>
            </a:lnSpc>
          </a:pPr>
          <a:r>
            <a:rPr lang="en-US" dirty="0"/>
            <a:t>Reusable cups, comprehensive recycling, local sourcing (Jones, 2017)</a:t>
          </a:r>
        </a:p>
      </dgm:t>
    </dgm:pt>
    <dgm:pt modelId="{FF2611CD-37A5-4E23-A477-38BB546A0EAB}" type="parTrans" cxnId="{A6BA1EDD-ABC8-45BE-8709-A30F96256613}">
      <dgm:prSet/>
      <dgm:spPr/>
      <dgm:t>
        <a:bodyPr/>
        <a:lstStyle/>
        <a:p>
          <a:pPr algn="ctr"/>
          <a:endParaRPr lang="en-US"/>
        </a:p>
      </dgm:t>
    </dgm:pt>
    <dgm:pt modelId="{C5800090-B97A-4D10-9FB4-E8EEB93AF9FE}" type="sibTrans" cxnId="{A6BA1EDD-ABC8-45BE-8709-A30F96256613}">
      <dgm:prSet/>
      <dgm:spPr/>
      <dgm:t>
        <a:bodyPr/>
        <a:lstStyle/>
        <a:p>
          <a:pPr algn="ctr"/>
          <a:endParaRPr lang="en-US"/>
        </a:p>
      </dgm:t>
    </dgm:pt>
    <dgm:pt modelId="{1D3B3D54-FFEB-481A-AB9E-0A7B222D935E}">
      <dgm:prSet/>
      <dgm:spPr/>
      <dgm:t>
        <a:bodyPr/>
        <a:lstStyle/>
        <a:p>
          <a:pPr algn="ctr">
            <a:lnSpc>
              <a:spcPct val="150000"/>
            </a:lnSpc>
          </a:pPr>
          <a:r>
            <a:rPr lang="en-US" dirty="0"/>
            <a:t>Carbon-offset partnerships and green transport incentives</a:t>
          </a:r>
        </a:p>
      </dgm:t>
    </dgm:pt>
    <dgm:pt modelId="{9DA7F742-FF83-47F7-910C-4F89C299D201}" type="parTrans" cxnId="{D7497C19-AC02-4444-B032-19324C91BA65}">
      <dgm:prSet/>
      <dgm:spPr/>
      <dgm:t>
        <a:bodyPr/>
        <a:lstStyle/>
        <a:p>
          <a:pPr algn="ctr"/>
          <a:endParaRPr lang="en-US"/>
        </a:p>
      </dgm:t>
    </dgm:pt>
    <dgm:pt modelId="{E962BAD7-A9F1-4531-83AE-3FDFD2A712C7}" type="sibTrans" cxnId="{D7497C19-AC02-4444-B032-19324C91BA65}">
      <dgm:prSet/>
      <dgm:spPr/>
      <dgm:t>
        <a:bodyPr/>
        <a:lstStyle/>
        <a:p>
          <a:pPr algn="ctr"/>
          <a:endParaRPr lang="en-US"/>
        </a:p>
      </dgm:t>
    </dgm:pt>
    <dgm:pt modelId="{5F3585B8-837C-46C6-A161-97A91EF35F1D}">
      <dgm:prSet/>
      <dgm:spPr/>
      <dgm:t>
        <a:bodyPr/>
        <a:lstStyle/>
        <a:p>
          <a:pPr algn="ctr">
            <a:lnSpc>
              <a:spcPct val="100000"/>
            </a:lnSpc>
            <a:defRPr b="1"/>
          </a:pPr>
          <a:r>
            <a:rPr lang="en-US" b="1" dirty="0"/>
            <a:t>Cultural Impact</a:t>
          </a:r>
          <a:endParaRPr lang="en-US" dirty="0"/>
        </a:p>
      </dgm:t>
    </dgm:pt>
    <dgm:pt modelId="{8CD582BC-2EC9-484C-9ABC-BB81983ED780}" type="parTrans" cxnId="{BEA61955-2A9B-4C60-AF38-8D312E7A5247}">
      <dgm:prSet/>
      <dgm:spPr/>
      <dgm:t>
        <a:bodyPr/>
        <a:lstStyle/>
        <a:p>
          <a:pPr algn="ctr"/>
          <a:endParaRPr lang="en-US"/>
        </a:p>
      </dgm:t>
    </dgm:pt>
    <dgm:pt modelId="{0C787DC4-3820-411E-B007-CC27EEA63975}" type="sibTrans" cxnId="{BEA61955-2A9B-4C60-AF38-8D312E7A5247}">
      <dgm:prSet/>
      <dgm:spPr/>
      <dgm:t>
        <a:bodyPr/>
        <a:lstStyle/>
        <a:p>
          <a:pPr algn="ctr"/>
          <a:endParaRPr lang="en-US"/>
        </a:p>
      </dgm:t>
    </dgm:pt>
    <dgm:pt modelId="{3D56B67C-AD01-4B19-99F6-868991970A34}">
      <dgm:prSet/>
      <dgm:spPr/>
      <dgm:t>
        <a:bodyPr/>
        <a:lstStyle/>
        <a:p>
          <a:pPr algn="ctr">
            <a:lnSpc>
              <a:spcPct val="150000"/>
            </a:lnSpc>
          </a:pPr>
          <a:r>
            <a:rPr lang="en-US"/>
            <a:t>Welsh-language promotion and cultural workshops</a:t>
          </a:r>
        </a:p>
      </dgm:t>
    </dgm:pt>
    <dgm:pt modelId="{CF5A2A9A-E013-4390-AFB3-F08A231F882B}" type="parTrans" cxnId="{C4ACE9E5-CBF2-4C3D-9882-31836A7F6D1D}">
      <dgm:prSet/>
      <dgm:spPr/>
      <dgm:t>
        <a:bodyPr/>
        <a:lstStyle/>
        <a:p>
          <a:pPr algn="ctr"/>
          <a:endParaRPr lang="en-US"/>
        </a:p>
      </dgm:t>
    </dgm:pt>
    <dgm:pt modelId="{E7E24EE7-369D-4165-92B8-482D274622C1}" type="sibTrans" cxnId="{C4ACE9E5-CBF2-4C3D-9882-31836A7F6D1D}">
      <dgm:prSet/>
      <dgm:spPr/>
      <dgm:t>
        <a:bodyPr/>
        <a:lstStyle/>
        <a:p>
          <a:pPr algn="ctr"/>
          <a:endParaRPr lang="en-US"/>
        </a:p>
      </dgm:t>
    </dgm:pt>
    <dgm:pt modelId="{323CF503-B5E4-4265-9D29-54875DCF6999}">
      <dgm:prSet/>
      <dgm:spPr/>
      <dgm:t>
        <a:bodyPr/>
        <a:lstStyle/>
        <a:p>
          <a:pPr algn="ctr">
            <a:lnSpc>
              <a:spcPct val="150000"/>
            </a:lnSpc>
          </a:pPr>
          <a:r>
            <a:rPr lang="en-US"/>
            <a:t>Long-term partnership framework for annual legacy events</a:t>
          </a:r>
        </a:p>
      </dgm:t>
    </dgm:pt>
    <dgm:pt modelId="{0B70AA0E-1578-4B33-A934-2C0E26FC0C01}" type="parTrans" cxnId="{A95563A9-9ACE-4618-AC90-F61D46ADED75}">
      <dgm:prSet/>
      <dgm:spPr/>
      <dgm:t>
        <a:bodyPr/>
        <a:lstStyle/>
        <a:p>
          <a:pPr algn="ctr"/>
          <a:endParaRPr lang="en-US"/>
        </a:p>
      </dgm:t>
    </dgm:pt>
    <dgm:pt modelId="{E2EC9185-337D-4B58-9C24-8D8CEAA1FA6A}" type="sibTrans" cxnId="{A95563A9-9ACE-4618-AC90-F61D46ADED75}">
      <dgm:prSet/>
      <dgm:spPr/>
      <dgm:t>
        <a:bodyPr/>
        <a:lstStyle/>
        <a:p>
          <a:pPr algn="ctr"/>
          <a:endParaRPr lang="en-US"/>
        </a:p>
      </dgm:t>
    </dgm:pt>
    <dgm:pt modelId="{62D96E42-BC36-4346-BDB1-509AB0E07E28}">
      <dgm:prSet/>
      <dgm:spPr/>
      <dgm:t>
        <a:bodyPr/>
        <a:lstStyle/>
        <a:p>
          <a:pPr algn="ctr">
            <a:lnSpc>
              <a:spcPct val="150000"/>
            </a:lnSpc>
          </a:pPr>
          <a:r>
            <a:rPr lang="en-US" dirty="0"/>
            <a:t>Cross-cultural exchange </a:t>
          </a:r>
          <a:r>
            <a:rPr lang="en-US" dirty="0" err="1"/>
            <a:t>programme</a:t>
          </a:r>
          <a:endParaRPr lang="en-US" dirty="0"/>
        </a:p>
      </dgm:t>
    </dgm:pt>
    <dgm:pt modelId="{B7BEF574-DB36-4036-80AF-1901C7EAB9CB}" type="parTrans" cxnId="{8A64C93F-4934-4185-8225-6BBF27AA6ACF}">
      <dgm:prSet/>
      <dgm:spPr/>
      <dgm:t>
        <a:bodyPr/>
        <a:lstStyle/>
        <a:p>
          <a:pPr algn="ctr"/>
          <a:endParaRPr lang="en-US"/>
        </a:p>
      </dgm:t>
    </dgm:pt>
    <dgm:pt modelId="{CC5FA1AB-C832-4605-8D04-1CA82C5B42A1}" type="sibTrans" cxnId="{8A64C93F-4934-4185-8225-6BBF27AA6ACF}">
      <dgm:prSet/>
      <dgm:spPr/>
      <dgm:t>
        <a:bodyPr/>
        <a:lstStyle/>
        <a:p>
          <a:pPr algn="ctr"/>
          <a:endParaRPr lang="en-US"/>
        </a:p>
      </dgm:t>
    </dgm:pt>
    <dgm:pt modelId="{41A7A6BE-AB38-46AC-A881-09A675514033}">
      <dgm:prSet/>
      <dgm:spPr/>
      <dgm:t>
        <a:bodyPr/>
        <a:lstStyle/>
        <a:p>
          <a:pPr algn="ctr">
            <a:lnSpc>
              <a:spcPct val="100000"/>
            </a:lnSpc>
            <a:defRPr b="1"/>
          </a:pPr>
          <a:r>
            <a:rPr lang="en-US" b="1"/>
            <a:t>Community Benefits</a:t>
          </a:r>
          <a:endParaRPr lang="en-US"/>
        </a:p>
      </dgm:t>
    </dgm:pt>
    <dgm:pt modelId="{0FC00500-9AB0-4365-873A-7EEAA215EDA8}" type="parTrans" cxnId="{F5FB8769-53B3-4862-803E-F1B4EE8C3802}">
      <dgm:prSet/>
      <dgm:spPr/>
      <dgm:t>
        <a:bodyPr/>
        <a:lstStyle/>
        <a:p>
          <a:pPr algn="ctr"/>
          <a:endParaRPr lang="en-US"/>
        </a:p>
      </dgm:t>
    </dgm:pt>
    <dgm:pt modelId="{16DB004E-CC5F-44CC-8737-955312BBB8AA}" type="sibTrans" cxnId="{F5FB8769-53B3-4862-803E-F1B4EE8C3802}">
      <dgm:prSet/>
      <dgm:spPr/>
      <dgm:t>
        <a:bodyPr/>
        <a:lstStyle/>
        <a:p>
          <a:pPr algn="ctr"/>
          <a:endParaRPr lang="en-US"/>
        </a:p>
      </dgm:t>
    </dgm:pt>
    <dgm:pt modelId="{E9D47B62-3F81-46CA-8E67-7F82473D1EE8}">
      <dgm:prSet/>
      <dgm:spPr/>
      <dgm:t>
        <a:bodyPr/>
        <a:lstStyle/>
        <a:p>
          <a:pPr algn="ctr">
            <a:lnSpc>
              <a:spcPct val="150000"/>
            </a:lnSpc>
          </a:pPr>
          <a:r>
            <a:rPr lang="en-US" dirty="0"/>
            <a:t>Skills development for volunteers</a:t>
          </a:r>
        </a:p>
        <a:p>
          <a:pPr algn="ctr">
            <a:lnSpc>
              <a:spcPct val="150000"/>
            </a:lnSpc>
          </a:pPr>
          <a:r>
            <a:rPr lang="en-US" dirty="0"/>
            <a:t>Income for local vendors (</a:t>
          </a:r>
          <a:r>
            <a:rPr lang="en-US" dirty="0" err="1"/>
            <a:t>Senevirathna</a:t>
          </a:r>
          <a:r>
            <a:rPr lang="en-US" dirty="0"/>
            <a:t> et al., 2023)</a:t>
          </a:r>
        </a:p>
      </dgm:t>
    </dgm:pt>
    <dgm:pt modelId="{2D8A0ACB-6DFF-4F01-8DC2-BB6F6EF7130E}" type="parTrans" cxnId="{46ACBF67-BFEA-4131-B8B4-1B0A93AEF848}">
      <dgm:prSet/>
      <dgm:spPr/>
      <dgm:t>
        <a:bodyPr/>
        <a:lstStyle/>
        <a:p>
          <a:pPr algn="ctr"/>
          <a:endParaRPr lang="en-US"/>
        </a:p>
      </dgm:t>
    </dgm:pt>
    <dgm:pt modelId="{E63FBB0E-A411-4689-A32E-13679C5317E4}" type="sibTrans" cxnId="{46ACBF67-BFEA-4131-B8B4-1B0A93AEF848}">
      <dgm:prSet/>
      <dgm:spPr/>
      <dgm:t>
        <a:bodyPr/>
        <a:lstStyle/>
        <a:p>
          <a:pPr algn="ctr"/>
          <a:endParaRPr lang="en-US"/>
        </a:p>
      </dgm:t>
    </dgm:pt>
    <dgm:pt modelId="{398FA601-560B-4B07-8002-78A9C4FEE7A8}" type="pres">
      <dgm:prSet presAssocID="{83A4180A-CE6D-4924-8D62-3F4CB89659DD}" presName="root" presStyleCnt="0">
        <dgm:presLayoutVars>
          <dgm:dir/>
          <dgm:resizeHandles val="exact"/>
        </dgm:presLayoutVars>
      </dgm:prSet>
      <dgm:spPr/>
    </dgm:pt>
    <dgm:pt modelId="{C8208E4B-ABD9-4165-8D09-DA1E9EB80CBB}" type="pres">
      <dgm:prSet presAssocID="{928C5B76-EC62-427C-A8C1-B76EB5919F01}" presName="compNode" presStyleCnt="0"/>
      <dgm:spPr/>
    </dgm:pt>
    <dgm:pt modelId="{8B4C139A-ADDF-4E6F-98B3-A822B9B2E940}" type="pres">
      <dgm:prSet presAssocID="{928C5B76-EC62-427C-A8C1-B76EB5919F01}" presName="iconRect" presStyleLbl="node1" presStyleIdx="0" presStyleCnt="3" custLinFactNeighborX="92857" custLinFactNeighborY="-28296"/>
      <dgm:spPr>
        <a:blipFill>
          <a:blip xmlns:r="http://schemas.openxmlformats.org/officeDocument/2006/relationships" r:embed="rId1"/>
          <a:srcRect/>
          <a:stretch>
            <a:fillRect/>
          </a:stretch>
        </a:blipFill>
        <a:ln>
          <a:noFill/>
        </a:ln>
      </dgm:spPr>
    </dgm:pt>
    <dgm:pt modelId="{575C9A5B-3A00-437A-9E0D-1AD4FC958D47}" type="pres">
      <dgm:prSet presAssocID="{928C5B76-EC62-427C-A8C1-B76EB5919F01}" presName="iconSpace" presStyleCnt="0"/>
      <dgm:spPr/>
    </dgm:pt>
    <dgm:pt modelId="{E7F4728B-D917-4EA4-B70F-7B358DECEC9B}" type="pres">
      <dgm:prSet presAssocID="{928C5B76-EC62-427C-A8C1-B76EB5919F01}" presName="parTx" presStyleLbl="revTx" presStyleIdx="0" presStyleCnt="6" custLinFactNeighborX="-25" custLinFactNeighborY="-58585">
        <dgm:presLayoutVars>
          <dgm:chMax val="0"/>
          <dgm:chPref val="0"/>
        </dgm:presLayoutVars>
      </dgm:prSet>
      <dgm:spPr/>
    </dgm:pt>
    <dgm:pt modelId="{3A790095-8094-427B-AE4C-D1D3EE37B823}" type="pres">
      <dgm:prSet presAssocID="{928C5B76-EC62-427C-A8C1-B76EB5919F01}" presName="txSpace" presStyleCnt="0"/>
      <dgm:spPr/>
    </dgm:pt>
    <dgm:pt modelId="{0BA7A93D-C08E-45A7-A434-4636F509308D}" type="pres">
      <dgm:prSet presAssocID="{928C5B76-EC62-427C-A8C1-B76EB5919F01}" presName="desTx" presStyleLbl="revTx" presStyleIdx="1" presStyleCnt="6" custLinFactNeighborX="-25" custLinFactNeighborY="-9365">
        <dgm:presLayoutVars/>
      </dgm:prSet>
      <dgm:spPr/>
    </dgm:pt>
    <dgm:pt modelId="{3A8C43BF-8C86-4610-97D9-622D7E2CDDBE}" type="pres">
      <dgm:prSet presAssocID="{89042ED2-CB13-41C8-9837-149B2E10DFCA}" presName="sibTrans" presStyleCnt="0"/>
      <dgm:spPr/>
    </dgm:pt>
    <dgm:pt modelId="{D4E068B6-A95A-4658-BC92-840AF91D6535}" type="pres">
      <dgm:prSet presAssocID="{5F3585B8-837C-46C6-A161-97A91EF35F1D}" presName="compNode" presStyleCnt="0"/>
      <dgm:spPr/>
    </dgm:pt>
    <dgm:pt modelId="{6DD5D0CF-0F03-4CB4-8C7E-E3FD6605C448}" type="pres">
      <dgm:prSet presAssocID="{5F3585B8-837C-46C6-A161-97A91EF35F1D}" presName="iconRect" presStyleLbl="node1" presStyleIdx="1" presStyleCnt="3" custLinFactNeighborX="92857" custLinFactNeighborY="-28296"/>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News"/>
        </a:ext>
      </dgm:extLst>
    </dgm:pt>
    <dgm:pt modelId="{B7943D9F-0935-4D82-98C4-0EFD750C60DD}" type="pres">
      <dgm:prSet presAssocID="{5F3585B8-837C-46C6-A161-97A91EF35F1D}" presName="iconSpace" presStyleCnt="0"/>
      <dgm:spPr/>
    </dgm:pt>
    <dgm:pt modelId="{E0CB530E-EC36-423F-8B86-AB026FB3C8BC}" type="pres">
      <dgm:prSet presAssocID="{5F3585B8-837C-46C6-A161-97A91EF35F1D}" presName="parTx" presStyleLbl="revTx" presStyleIdx="2" presStyleCnt="6" custLinFactNeighborX="-25" custLinFactNeighborY="-58585">
        <dgm:presLayoutVars>
          <dgm:chMax val="0"/>
          <dgm:chPref val="0"/>
        </dgm:presLayoutVars>
      </dgm:prSet>
      <dgm:spPr/>
    </dgm:pt>
    <dgm:pt modelId="{FB015970-E1EB-48EB-B1F3-B8091429A257}" type="pres">
      <dgm:prSet presAssocID="{5F3585B8-837C-46C6-A161-97A91EF35F1D}" presName="txSpace" presStyleCnt="0"/>
      <dgm:spPr/>
    </dgm:pt>
    <dgm:pt modelId="{59996CDA-1D7B-4BC8-B513-EAC2CD7FA7EF}" type="pres">
      <dgm:prSet presAssocID="{5F3585B8-837C-46C6-A161-97A91EF35F1D}" presName="desTx" presStyleLbl="revTx" presStyleIdx="3" presStyleCnt="6" custLinFactNeighborX="-25" custLinFactNeighborY="-9365">
        <dgm:presLayoutVars/>
      </dgm:prSet>
      <dgm:spPr/>
    </dgm:pt>
    <dgm:pt modelId="{9D9C09BA-6133-4F27-8AB5-D17E9CB28137}" type="pres">
      <dgm:prSet presAssocID="{0C787DC4-3820-411E-B007-CC27EEA63975}" presName="sibTrans" presStyleCnt="0"/>
      <dgm:spPr/>
    </dgm:pt>
    <dgm:pt modelId="{5556247A-39A6-4B43-8C9A-81FEE35B3F07}" type="pres">
      <dgm:prSet presAssocID="{41A7A6BE-AB38-46AC-A881-09A675514033}" presName="compNode" presStyleCnt="0"/>
      <dgm:spPr/>
    </dgm:pt>
    <dgm:pt modelId="{E635D4AB-66EC-448A-9D3B-F9DDBA42C4C6}" type="pres">
      <dgm:prSet presAssocID="{41A7A6BE-AB38-46AC-A881-09A675514033}" presName="iconRect" presStyleLbl="node1" presStyleIdx="2" presStyleCnt="3" custLinFactNeighborX="92857" custLinFactNeighborY="-28296"/>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Recruitment Management"/>
        </a:ext>
      </dgm:extLst>
    </dgm:pt>
    <dgm:pt modelId="{D866A90F-80D9-4DD5-B850-7E4F6FCC5424}" type="pres">
      <dgm:prSet presAssocID="{41A7A6BE-AB38-46AC-A881-09A675514033}" presName="iconSpace" presStyleCnt="0"/>
      <dgm:spPr/>
    </dgm:pt>
    <dgm:pt modelId="{9CF92A30-0BF5-4814-8732-11E2A8B82D7B}" type="pres">
      <dgm:prSet presAssocID="{41A7A6BE-AB38-46AC-A881-09A675514033}" presName="parTx" presStyleLbl="revTx" presStyleIdx="4" presStyleCnt="6" custLinFactNeighborX="-25" custLinFactNeighborY="-58585">
        <dgm:presLayoutVars>
          <dgm:chMax val="0"/>
          <dgm:chPref val="0"/>
        </dgm:presLayoutVars>
      </dgm:prSet>
      <dgm:spPr/>
    </dgm:pt>
    <dgm:pt modelId="{DE9EB00B-8A62-46DB-952E-74AA5A12295B}" type="pres">
      <dgm:prSet presAssocID="{41A7A6BE-AB38-46AC-A881-09A675514033}" presName="txSpace" presStyleCnt="0"/>
      <dgm:spPr/>
    </dgm:pt>
    <dgm:pt modelId="{CC761764-8427-48B8-945F-6B545CC7B1F3}" type="pres">
      <dgm:prSet presAssocID="{41A7A6BE-AB38-46AC-A881-09A675514033}" presName="desTx" presStyleLbl="revTx" presStyleIdx="5" presStyleCnt="6" custLinFactNeighborX="-25" custLinFactNeighborY="-9365">
        <dgm:presLayoutVars/>
      </dgm:prSet>
      <dgm:spPr/>
    </dgm:pt>
  </dgm:ptLst>
  <dgm:cxnLst>
    <dgm:cxn modelId="{32D6C305-BA54-452B-944B-3AD5164475BF}" type="presOf" srcId="{3D56B67C-AD01-4B19-99F6-868991970A34}" destId="{59996CDA-1D7B-4BC8-B513-EAC2CD7FA7EF}" srcOrd="0" destOrd="0" presId="urn:microsoft.com/office/officeart/2018/2/layout/IconLabelDescriptionList"/>
    <dgm:cxn modelId="{18EAD60C-9D24-47F5-A63C-40C805A96806}" type="presOf" srcId="{83A4180A-CE6D-4924-8D62-3F4CB89659DD}" destId="{398FA601-560B-4B07-8002-78A9C4FEE7A8}" srcOrd="0" destOrd="0" presId="urn:microsoft.com/office/officeart/2018/2/layout/IconLabelDescriptionList"/>
    <dgm:cxn modelId="{7CFFA611-7D55-42E3-AF6E-CBD8B906FB62}" type="presOf" srcId="{323CF503-B5E4-4265-9D29-54875DCF6999}" destId="{59996CDA-1D7B-4BC8-B513-EAC2CD7FA7EF}" srcOrd="0" destOrd="1" presId="urn:microsoft.com/office/officeart/2018/2/layout/IconLabelDescriptionList"/>
    <dgm:cxn modelId="{D7497C19-AC02-4444-B032-19324C91BA65}" srcId="{928C5B76-EC62-427C-A8C1-B76EB5919F01}" destId="{1D3B3D54-FFEB-481A-AB9E-0A7B222D935E}" srcOrd="1" destOrd="0" parTransId="{9DA7F742-FF83-47F7-910C-4F89C299D201}" sibTransId="{E962BAD7-A9F1-4531-83AE-3FDFD2A712C7}"/>
    <dgm:cxn modelId="{19266D1B-E11B-4DCF-84FE-ECE3E5281D9C}" type="presOf" srcId="{62D96E42-BC36-4346-BDB1-509AB0E07E28}" destId="{59996CDA-1D7B-4BC8-B513-EAC2CD7FA7EF}" srcOrd="0" destOrd="2" presId="urn:microsoft.com/office/officeart/2018/2/layout/IconLabelDescriptionList"/>
    <dgm:cxn modelId="{8A64C93F-4934-4185-8225-6BBF27AA6ACF}" srcId="{5F3585B8-837C-46C6-A161-97A91EF35F1D}" destId="{62D96E42-BC36-4346-BDB1-509AB0E07E28}" srcOrd="2" destOrd="0" parTransId="{B7BEF574-DB36-4036-80AF-1901C7EAB9CB}" sibTransId="{CC5FA1AB-C832-4605-8D04-1CA82C5B42A1}"/>
    <dgm:cxn modelId="{A2CB375E-34EC-49AE-A835-162F58598EFC}" type="presOf" srcId="{928C5B76-EC62-427C-A8C1-B76EB5919F01}" destId="{E7F4728B-D917-4EA4-B70F-7B358DECEC9B}" srcOrd="0" destOrd="0" presId="urn:microsoft.com/office/officeart/2018/2/layout/IconLabelDescriptionList"/>
    <dgm:cxn modelId="{46ACBF67-BFEA-4131-B8B4-1B0A93AEF848}" srcId="{41A7A6BE-AB38-46AC-A881-09A675514033}" destId="{E9D47B62-3F81-46CA-8E67-7F82473D1EE8}" srcOrd="0" destOrd="0" parTransId="{2D8A0ACB-6DFF-4F01-8DC2-BB6F6EF7130E}" sibTransId="{E63FBB0E-A411-4689-A32E-13679C5317E4}"/>
    <dgm:cxn modelId="{F5FB8769-53B3-4862-803E-F1B4EE8C3802}" srcId="{83A4180A-CE6D-4924-8D62-3F4CB89659DD}" destId="{41A7A6BE-AB38-46AC-A881-09A675514033}" srcOrd="2" destOrd="0" parTransId="{0FC00500-9AB0-4365-873A-7EEAA215EDA8}" sibTransId="{16DB004E-CC5F-44CC-8737-955312BBB8AA}"/>
    <dgm:cxn modelId="{7E43CA4C-B49F-4B8E-AA87-20FB4C0BF343}" type="presOf" srcId="{1D3B3D54-FFEB-481A-AB9E-0A7B222D935E}" destId="{0BA7A93D-C08E-45A7-A434-4636F509308D}" srcOrd="0" destOrd="1" presId="urn:microsoft.com/office/officeart/2018/2/layout/IconLabelDescriptionList"/>
    <dgm:cxn modelId="{BEA61955-2A9B-4C60-AF38-8D312E7A5247}" srcId="{83A4180A-CE6D-4924-8D62-3F4CB89659DD}" destId="{5F3585B8-837C-46C6-A161-97A91EF35F1D}" srcOrd="1" destOrd="0" parTransId="{8CD582BC-2EC9-484C-9ABC-BB81983ED780}" sibTransId="{0C787DC4-3820-411E-B007-CC27EEA63975}"/>
    <dgm:cxn modelId="{A95A1585-3AE0-4F96-AEF8-BA61E32724AF}" type="presOf" srcId="{41A7A6BE-AB38-46AC-A881-09A675514033}" destId="{9CF92A30-0BF5-4814-8732-11E2A8B82D7B}" srcOrd="0" destOrd="0" presId="urn:microsoft.com/office/officeart/2018/2/layout/IconLabelDescriptionList"/>
    <dgm:cxn modelId="{AE387F92-2276-4BC4-8E99-37421F226E77}" type="presOf" srcId="{5F3585B8-837C-46C6-A161-97A91EF35F1D}" destId="{E0CB530E-EC36-423F-8B86-AB026FB3C8BC}" srcOrd="0" destOrd="0" presId="urn:microsoft.com/office/officeart/2018/2/layout/IconLabelDescriptionList"/>
    <dgm:cxn modelId="{B9049092-042E-48EF-AA9E-7A482B0BF92A}" type="presOf" srcId="{51E199AB-090B-4948-9E29-40F4E483D2FE}" destId="{0BA7A93D-C08E-45A7-A434-4636F509308D}" srcOrd="0" destOrd="0" presId="urn:microsoft.com/office/officeart/2018/2/layout/IconLabelDescriptionList"/>
    <dgm:cxn modelId="{03DCE3A2-138D-4D50-9A7B-374CB9385EC5}" srcId="{83A4180A-CE6D-4924-8D62-3F4CB89659DD}" destId="{928C5B76-EC62-427C-A8C1-B76EB5919F01}" srcOrd="0" destOrd="0" parTransId="{8D768177-E9A5-4CC5-B3A1-D3E0D3B8200E}" sibTransId="{89042ED2-CB13-41C8-9837-149B2E10DFCA}"/>
    <dgm:cxn modelId="{A95563A9-9ACE-4618-AC90-F61D46ADED75}" srcId="{5F3585B8-837C-46C6-A161-97A91EF35F1D}" destId="{323CF503-B5E4-4265-9D29-54875DCF6999}" srcOrd="1" destOrd="0" parTransId="{0B70AA0E-1578-4B33-A934-2C0E26FC0C01}" sibTransId="{E2EC9185-337D-4B58-9C24-8D8CEAA1FA6A}"/>
    <dgm:cxn modelId="{A6BA1EDD-ABC8-45BE-8709-A30F96256613}" srcId="{928C5B76-EC62-427C-A8C1-B76EB5919F01}" destId="{51E199AB-090B-4948-9E29-40F4E483D2FE}" srcOrd="0" destOrd="0" parTransId="{FF2611CD-37A5-4E23-A477-38BB546A0EAB}" sibTransId="{C5800090-B97A-4D10-9FB4-E8EEB93AF9FE}"/>
    <dgm:cxn modelId="{C4ACE9E5-CBF2-4C3D-9882-31836A7F6D1D}" srcId="{5F3585B8-837C-46C6-A161-97A91EF35F1D}" destId="{3D56B67C-AD01-4B19-99F6-868991970A34}" srcOrd="0" destOrd="0" parTransId="{CF5A2A9A-E013-4390-AFB3-F08A231F882B}" sibTransId="{E7E24EE7-369D-4165-92B8-482D274622C1}"/>
    <dgm:cxn modelId="{8A7DC7EF-47AE-43DC-808B-C66F368FBDC6}" type="presOf" srcId="{E9D47B62-3F81-46CA-8E67-7F82473D1EE8}" destId="{CC761764-8427-48B8-945F-6B545CC7B1F3}" srcOrd="0" destOrd="0" presId="urn:microsoft.com/office/officeart/2018/2/layout/IconLabelDescriptionList"/>
    <dgm:cxn modelId="{673B7801-498A-4E2F-8BE1-FDE79F2BECC4}" type="presParOf" srcId="{398FA601-560B-4B07-8002-78A9C4FEE7A8}" destId="{C8208E4B-ABD9-4165-8D09-DA1E9EB80CBB}" srcOrd="0" destOrd="0" presId="urn:microsoft.com/office/officeart/2018/2/layout/IconLabelDescriptionList"/>
    <dgm:cxn modelId="{936D2D61-EDCC-4B02-98E4-6AE6423E1DDC}" type="presParOf" srcId="{C8208E4B-ABD9-4165-8D09-DA1E9EB80CBB}" destId="{8B4C139A-ADDF-4E6F-98B3-A822B9B2E940}" srcOrd="0" destOrd="0" presId="urn:microsoft.com/office/officeart/2018/2/layout/IconLabelDescriptionList"/>
    <dgm:cxn modelId="{80421BF8-BF48-4465-95F5-9A5FB4108B02}" type="presParOf" srcId="{C8208E4B-ABD9-4165-8D09-DA1E9EB80CBB}" destId="{575C9A5B-3A00-437A-9E0D-1AD4FC958D47}" srcOrd="1" destOrd="0" presId="urn:microsoft.com/office/officeart/2018/2/layout/IconLabelDescriptionList"/>
    <dgm:cxn modelId="{40CABA23-F4CF-46DB-B641-275B85656F48}" type="presParOf" srcId="{C8208E4B-ABD9-4165-8D09-DA1E9EB80CBB}" destId="{E7F4728B-D917-4EA4-B70F-7B358DECEC9B}" srcOrd="2" destOrd="0" presId="urn:microsoft.com/office/officeart/2018/2/layout/IconLabelDescriptionList"/>
    <dgm:cxn modelId="{EF70567D-C6BD-443A-8A6A-0257F317F2EB}" type="presParOf" srcId="{C8208E4B-ABD9-4165-8D09-DA1E9EB80CBB}" destId="{3A790095-8094-427B-AE4C-D1D3EE37B823}" srcOrd="3" destOrd="0" presId="urn:microsoft.com/office/officeart/2018/2/layout/IconLabelDescriptionList"/>
    <dgm:cxn modelId="{CCD08256-3902-4698-AAF5-8CF01FFB0FC4}" type="presParOf" srcId="{C8208E4B-ABD9-4165-8D09-DA1E9EB80CBB}" destId="{0BA7A93D-C08E-45A7-A434-4636F509308D}" srcOrd="4" destOrd="0" presId="urn:microsoft.com/office/officeart/2018/2/layout/IconLabelDescriptionList"/>
    <dgm:cxn modelId="{25D75DB4-36D9-4329-A971-A9E1B0EC7C09}" type="presParOf" srcId="{398FA601-560B-4B07-8002-78A9C4FEE7A8}" destId="{3A8C43BF-8C86-4610-97D9-622D7E2CDDBE}" srcOrd="1" destOrd="0" presId="urn:microsoft.com/office/officeart/2018/2/layout/IconLabelDescriptionList"/>
    <dgm:cxn modelId="{0B70FFC3-5C7D-411A-A979-38CD8E9F11B6}" type="presParOf" srcId="{398FA601-560B-4B07-8002-78A9C4FEE7A8}" destId="{D4E068B6-A95A-4658-BC92-840AF91D6535}" srcOrd="2" destOrd="0" presId="urn:microsoft.com/office/officeart/2018/2/layout/IconLabelDescriptionList"/>
    <dgm:cxn modelId="{074C5FE8-4C15-4062-9D0D-735BCC13957F}" type="presParOf" srcId="{D4E068B6-A95A-4658-BC92-840AF91D6535}" destId="{6DD5D0CF-0F03-4CB4-8C7E-E3FD6605C448}" srcOrd="0" destOrd="0" presId="urn:microsoft.com/office/officeart/2018/2/layout/IconLabelDescriptionList"/>
    <dgm:cxn modelId="{790BEBCB-AF36-42B4-87D3-E4F61AC6E3EE}" type="presParOf" srcId="{D4E068B6-A95A-4658-BC92-840AF91D6535}" destId="{B7943D9F-0935-4D82-98C4-0EFD750C60DD}" srcOrd="1" destOrd="0" presId="urn:microsoft.com/office/officeart/2018/2/layout/IconLabelDescriptionList"/>
    <dgm:cxn modelId="{E8A6A9A4-6B06-4E5F-A901-123F146DB6A3}" type="presParOf" srcId="{D4E068B6-A95A-4658-BC92-840AF91D6535}" destId="{E0CB530E-EC36-423F-8B86-AB026FB3C8BC}" srcOrd="2" destOrd="0" presId="urn:microsoft.com/office/officeart/2018/2/layout/IconLabelDescriptionList"/>
    <dgm:cxn modelId="{CA5A35D5-4F38-4A6A-A179-D293373726A8}" type="presParOf" srcId="{D4E068B6-A95A-4658-BC92-840AF91D6535}" destId="{FB015970-E1EB-48EB-B1F3-B8091429A257}" srcOrd="3" destOrd="0" presId="urn:microsoft.com/office/officeart/2018/2/layout/IconLabelDescriptionList"/>
    <dgm:cxn modelId="{FF333AF5-BCDD-4101-BB81-ECA15DB7219E}" type="presParOf" srcId="{D4E068B6-A95A-4658-BC92-840AF91D6535}" destId="{59996CDA-1D7B-4BC8-B513-EAC2CD7FA7EF}" srcOrd="4" destOrd="0" presId="urn:microsoft.com/office/officeart/2018/2/layout/IconLabelDescriptionList"/>
    <dgm:cxn modelId="{2D477396-5329-4307-B9B8-28195AC07D29}" type="presParOf" srcId="{398FA601-560B-4B07-8002-78A9C4FEE7A8}" destId="{9D9C09BA-6133-4F27-8AB5-D17E9CB28137}" srcOrd="3" destOrd="0" presId="urn:microsoft.com/office/officeart/2018/2/layout/IconLabelDescriptionList"/>
    <dgm:cxn modelId="{DE46F5E3-5F92-41FD-BC2F-291C1E8F541D}" type="presParOf" srcId="{398FA601-560B-4B07-8002-78A9C4FEE7A8}" destId="{5556247A-39A6-4B43-8C9A-81FEE35B3F07}" srcOrd="4" destOrd="0" presId="urn:microsoft.com/office/officeart/2018/2/layout/IconLabelDescriptionList"/>
    <dgm:cxn modelId="{96BBD7C0-A07B-4F5B-82A6-BA5306155D43}" type="presParOf" srcId="{5556247A-39A6-4B43-8C9A-81FEE35B3F07}" destId="{E635D4AB-66EC-448A-9D3B-F9DDBA42C4C6}" srcOrd="0" destOrd="0" presId="urn:microsoft.com/office/officeart/2018/2/layout/IconLabelDescriptionList"/>
    <dgm:cxn modelId="{430CD633-1E8F-44A3-A475-CF768950CB38}" type="presParOf" srcId="{5556247A-39A6-4B43-8C9A-81FEE35B3F07}" destId="{D866A90F-80D9-4DD5-B850-7E4F6FCC5424}" srcOrd="1" destOrd="0" presId="urn:microsoft.com/office/officeart/2018/2/layout/IconLabelDescriptionList"/>
    <dgm:cxn modelId="{1422F066-105A-4CE1-B65C-E6CFB39933E5}" type="presParOf" srcId="{5556247A-39A6-4B43-8C9A-81FEE35B3F07}" destId="{9CF92A30-0BF5-4814-8732-11E2A8B82D7B}" srcOrd="2" destOrd="0" presId="urn:microsoft.com/office/officeart/2018/2/layout/IconLabelDescriptionList"/>
    <dgm:cxn modelId="{A14ADAF9-EC8D-407F-A2F8-69E0C7269D98}" type="presParOf" srcId="{5556247A-39A6-4B43-8C9A-81FEE35B3F07}" destId="{DE9EB00B-8A62-46DB-952E-74AA5A12295B}" srcOrd="3" destOrd="0" presId="urn:microsoft.com/office/officeart/2018/2/layout/IconLabelDescriptionList"/>
    <dgm:cxn modelId="{9CF164C1-D224-402D-B20D-63EF042C2FF7}" type="presParOf" srcId="{5556247A-39A6-4B43-8C9A-81FEE35B3F07}" destId="{CC761764-8427-48B8-945F-6B545CC7B1F3}"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DAD8CE-8324-4B8F-8FB9-561BAC43741F}">
      <dsp:nvSpPr>
        <dsp:cNvPr id="0" name=""/>
        <dsp:cNvSpPr/>
      </dsp:nvSpPr>
      <dsp:spPr>
        <a:xfrm>
          <a:off x="0" y="1864"/>
          <a:ext cx="11645743" cy="945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676388-A079-4AE4-9F18-36663B36F05B}">
      <dsp:nvSpPr>
        <dsp:cNvPr id="0" name=""/>
        <dsp:cNvSpPr/>
      </dsp:nvSpPr>
      <dsp:spPr>
        <a:xfrm>
          <a:off x="285881" y="214503"/>
          <a:ext cx="519783" cy="5197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3065F9-9398-4F7D-89C7-74C02CD09E16}">
      <dsp:nvSpPr>
        <dsp:cNvPr id="0" name=""/>
        <dsp:cNvSpPr/>
      </dsp:nvSpPr>
      <dsp:spPr>
        <a:xfrm>
          <a:off x="1369637" y="13186"/>
          <a:ext cx="3805240" cy="945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019" tIns="100019" rIns="100019" bIns="100019" numCol="1" spcCol="1270" anchor="ctr" anchorCtr="0">
          <a:noAutofit/>
        </a:bodyPr>
        <a:lstStyle/>
        <a:p>
          <a:pPr marL="0" lvl="0" indent="0" algn="l" defTabSz="889000">
            <a:lnSpc>
              <a:spcPct val="90000"/>
            </a:lnSpc>
            <a:spcBef>
              <a:spcPct val="0"/>
            </a:spcBef>
            <a:spcAft>
              <a:spcPct val="35000"/>
            </a:spcAft>
            <a:buNone/>
          </a:pPr>
          <a:r>
            <a:rPr lang="en-GB" sz="2000" b="1" kern="1200"/>
            <a:t>General Event Rationale</a:t>
          </a:r>
          <a:endParaRPr lang="en-US" sz="2000" b="1" kern="1200"/>
        </a:p>
      </dsp:txBody>
      <dsp:txXfrm>
        <a:off x="1369637" y="13186"/>
        <a:ext cx="3805240" cy="945061"/>
      </dsp:txXfrm>
    </dsp:sp>
    <dsp:sp modelId="{59BB1AA8-73F2-405C-A491-950C42B0DD36}">
      <dsp:nvSpPr>
        <dsp:cNvPr id="0" name=""/>
        <dsp:cNvSpPr/>
      </dsp:nvSpPr>
      <dsp:spPr>
        <a:xfrm>
          <a:off x="6343156" y="15818"/>
          <a:ext cx="5291561" cy="9171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019" tIns="100019" rIns="100019" bIns="100019" numCol="1" spcCol="1270" anchor="ctr" anchorCtr="0">
          <a:noAutofit/>
        </a:bodyPr>
        <a:lstStyle/>
        <a:p>
          <a:pPr marL="0" lvl="0" indent="0" algn="just" defTabSz="622300">
            <a:lnSpc>
              <a:spcPct val="150000"/>
            </a:lnSpc>
            <a:spcBef>
              <a:spcPct val="0"/>
            </a:spcBef>
            <a:spcAft>
              <a:spcPct val="35000"/>
            </a:spcAft>
            <a:buNone/>
          </a:pPr>
          <a:r>
            <a:rPr lang="en-GB" sz="1400" kern="1200" dirty="0"/>
            <a:t>Supports destination branding, visitor engagement, and stakeholder collaboration (Fox et al., 2014).</a:t>
          </a:r>
          <a:endParaRPr lang="en-US" sz="1400" kern="1200" dirty="0"/>
        </a:p>
      </dsp:txBody>
      <dsp:txXfrm>
        <a:off x="6343156" y="15818"/>
        <a:ext cx="5291561" cy="917153"/>
      </dsp:txXfrm>
    </dsp:sp>
    <dsp:sp modelId="{0E6535DA-58E8-45CD-AF67-2D2CE69913B1}">
      <dsp:nvSpPr>
        <dsp:cNvPr id="0" name=""/>
        <dsp:cNvSpPr/>
      </dsp:nvSpPr>
      <dsp:spPr>
        <a:xfrm>
          <a:off x="0" y="1183191"/>
          <a:ext cx="11645743" cy="945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F059E-57F2-4036-BB53-446191A09435}">
      <dsp:nvSpPr>
        <dsp:cNvPr id="0" name=""/>
        <dsp:cNvSpPr/>
      </dsp:nvSpPr>
      <dsp:spPr>
        <a:xfrm>
          <a:off x="285881" y="1395830"/>
          <a:ext cx="519783" cy="5197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509FC1-425A-4C80-AD0F-2069995DEFAD}">
      <dsp:nvSpPr>
        <dsp:cNvPr id="0" name=""/>
        <dsp:cNvSpPr/>
      </dsp:nvSpPr>
      <dsp:spPr>
        <a:xfrm>
          <a:off x="1369637" y="1194513"/>
          <a:ext cx="3805240" cy="945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019" tIns="100019" rIns="100019" bIns="100019" numCol="1" spcCol="1270" anchor="ctr" anchorCtr="0">
          <a:noAutofit/>
        </a:bodyPr>
        <a:lstStyle/>
        <a:p>
          <a:pPr marL="0" lvl="0" indent="0" algn="l" defTabSz="889000">
            <a:lnSpc>
              <a:spcPct val="90000"/>
            </a:lnSpc>
            <a:spcBef>
              <a:spcPct val="0"/>
            </a:spcBef>
            <a:spcAft>
              <a:spcPct val="35000"/>
            </a:spcAft>
            <a:buNone/>
          </a:pPr>
          <a:r>
            <a:rPr lang="en-GB" sz="2000" b="1" kern="1200"/>
            <a:t>Government Alignment</a:t>
          </a:r>
          <a:endParaRPr lang="en-US" sz="2000" b="1" kern="1200"/>
        </a:p>
      </dsp:txBody>
      <dsp:txXfrm>
        <a:off x="1369637" y="1194513"/>
        <a:ext cx="3805240" cy="945061"/>
      </dsp:txXfrm>
    </dsp:sp>
    <dsp:sp modelId="{FE6EB710-542E-4B1D-86CD-6C13CC932030}">
      <dsp:nvSpPr>
        <dsp:cNvPr id="0" name=""/>
        <dsp:cNvSpPr/>
      </dsp:nvSpPr>
      <dsp:spPr>
        <a:xfrm>
          <a:off x="6343156" y="1197145"/>
          <a:ext cx="5291561" cy="9171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019" tIns="100019" rIns="100019" bIns="100019" numCol="1" spcCol="1270" anchor="ctr" anchorCtr="0">
          <a:noAutofit/>
        </a:bodyPr>
        <a:lstStyle/>
        <a:p>
          <a:pPr marL="0" lvl="0" indent="0" algn="just" defTabSz="622300">
            <a:lnSpc>
              <a:spcPct val="150000"/>
            </a:lnSpc>
            <a:spcBef>
              <a:spcPct val="0"/>
            </a:spcBef>
            <a:spcAft>
              <a:spcPct val="35000"/>
            </a:spcAft>
            <a:buNone/>
          </a:pPr>
          <a:r>
            <a:rPr lang="en-GB" sz="1400" kern="1200" dirty="0"/>
            <a:t>Supports Visit </a:t>
          </a:r>
          <a:r>
            <a:rPr lang="en-GB" sz="1400" kern="1200" dirty="0" err="1"/>
            <a:t>Wales’</a:t>
          </a:r>
          <a:r>
            <a:rPr lang="en-GB" sz="1400" kern="1200" dirty="0"/>
            <a:t> flagship Year of </a:t>
          </a:r>
          <a:r>
            <a:rPr lang="en-GB" sz="1400" kern="1200" dirty="0" err="1"/>
            <a:t>Croeso</a:t>
          </a:r>
          <a:r>
            <a:rPr lang="en-GB" sz="1400" kern="1200" dirty="0"/>
            <a:t> campaign (Visit Wales, 2025).</a:t>
          </a:r>
          <a:endParaRPr lang="en-US" sz="1400" kern="1200" dirty="0"/>
        </a:p>
      </dsp:txBody>
      <dsp:txXfrm>
        <a:off x="6343156" y="1197145"/>
        <a:ext cx="5291561" cy="917153"/>
      </dsp:txXfrm>
    </dsp:sp>
    <dsp:sp modelId="{F2369565-D422-4C71-94CF-760642742100}">
      <dsp:nvSpPr>
        <dsp:cNvPr id="0" name=""/>
        <dsp:cNvSpPr/>
      </dsp:nvSpPr>
      <dsp:spPr>
        <a:xfrm>
          <a:off x="0" y="2364612"/>
          <a:ext cx="11645743" cy="945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4203C9-1323-44CD-AFD9-C7284132C90B}">
      <dsp:nvSpPr>
        <dsp:cNvPr id="0" name=""/>
        <dsp:cNvSpPr/>
      </dsp:nvSpPr>
      <dsp:spPr>
        <a:xfrm>
          <a:off x="285881" y="2577156"/>
          <a:ext cx="519783" cy="5197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EEB186F-7154-4110-BD19-8E5395E2FC43}">
      <dsp:nvSpPr>
        <dsp:cNvPr id="0" name=""/>
        <dsp:cNvSpPr/>
      </dsp:nvSpPr>
      <dsp:spPr>
        <a:xfrm>
          <a:off x="1369637" y="2375840"/>
          <a:ext cx="3805240" cy="945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019" tIns="100019" rIns="100019" bIns="100019" numCol="1" spcCol="1270" anchor="ctr" anchorCtr="0">
          <a:noAutofit/>
        </a:bodyPr>
        <a:lstStyle/>
        <a:p>
          <a:pPr marL="0" lvl="0" indent="0" algn="l" defTabSz="889000">
            <a:lnSpc>
              <a:spcPct val="90000"/>
            </a:lnSpc>
            <a:spcBef>
              <a:spcPct val="0"/>
            </a:spcBef>
            <a:spcAft>
              <a:spcPct val="35000"/>
            </a:spcAft>
            <a:buNone/>
          </a:pPr>
          <a:r>
            <a:rPr lang="en-GB" sz="2000" b="1" kern="1200"/>
            <a:t>Economic Impact</a:t>
          </a:r>
          <a:endParaRPr lang="en-US" sz="2000" b="1" kern="1200"/>
        </a:p>
      </dsp:txBody>
      <dsp:txXfrm>
        <a:off x="1369637" y="2375840"/>
        <a:ext cx="3805240" cy="945061"/>
      </dsp:txXfrm>
    </dsp:sp>
    <dsp:sp modelId="{CADB2EC3-3ACF-4C65-9044-115511066A9D}">
      <dsp:nvSpPr>
        <dsp:cNvPr id="0" name=""/>
        <dsp:cNvSpPr/>
      </dsp:nvSpPr>
      <dsp:spPr>
        <a:xfrm>
          <a:off x="6343156" y="2378472"/>
          <a:ext cx="5291561" cy="9171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019" tIns="100019" rIns="100019" bIns="100019" numCol="1" spcCol="1270" anchor="ctr" anchorCtr="0">
          <a:noAutofit/>
        </a:bodyPr>
        <a:lstStyle/>
        <a:p>
          <a:pPr marL="0" lvl="0" indent="0" algn="just" defTabSz="622300">
            <a:lnSpc>
              <a:spcPct val="150000"/>
            </a:lnSpc>
            <a:spcBef>
              <a:spcPct val="0"/>
            </a:spcBef>
            <a:spcAft>
              <a:spcPct val="35000"/>
            </a:spcAft>
            <a:buNone/>
          </a:pPr>
          <a:r>
            <a:rPr lang="en-GB" sz="1400" kern="1200" dirty="0"/>
            <a:t>Visitor economy contributes £4.98 billion annually and employs 159,000 across Wales (Visit Wales, 2025).</a:t>
          </a:r>
          <a:endParaRPr lang="en-US" sz="1400" kern="1200" dirty="0"/>
        </a:p>
      </dsp:txBody>
      <dsp:txXfrm>
        <a:off x="6343156" y="2378472"/>
        <a:ext cx="5291561" cy="917153"/>
      </dsp:txXfrm>
    </dsp:sp>
    <dsp:sp modelId="{6F3E595E-487C-44C5-8E13-103DF1BBE897}">
      <dsp:nvSpPr>
        <dsp:cNvPr id="0" name=""/>
        <dsp:cNvSpPr/>
      </dsp:nvSpPr>
      <dsp:spPr>
        <a:xfrm>
          <a:off x="0" y="3545844"/>
          <a:ext cx="11645743" cy="945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34E5BC-1363-4FD8-BC93-3AB0D8663DE9}">
      <dsp:nvSpPr>
        <dsp:cNvPr id="0" name=""/>
        <dsp:cNvSpPr/>
      </dsp:nvSpPr>
      <dsp:spPr>
        <a:xfrm>
          <a:off x="285881" y="3758483"/>
          <a:ext cx="519783" cy="5197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101B322-D522-4E5D-9E2D-EED6B7597979}">
      <dsp:nvSpPr>
        <dsp:cNvPr id="0" name=""/>
        <dsp:cNvSpPr/>
      </dsp:nvSpPr>
      <dsp:spPr>
        <a:xfrm>
          <a:off x="1369637" y="3547706"/>
          <a:ext cx="3805240" cy="945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019" tIns="100019" rIns="100019" bIns="100019" numCol="1" spcCol="1270" anchor="ctr" anchorCtr="0">
          <a:noAutofit/>
        </a:bodyPr>
        <a:lstStyle/>
        <a:p>
          <a:pPr marL="0" lvl="0" indent="0" algn="l" defTabSz="889000">
            <a:lnSpc>
              <a:spcPct val="90000"/>
            </a:lnSpc>
            <a:spcBef>
              <a:spcPct val="0"/>
            </a:spcBef>
            <a:spcAft>
              <a:spcPct val="35000"/>
            </a:spcAft>
            <a:buNone/>
          </a:pPr>
          <a:r>
            <a:rPr lang="en-GB" sz="2000" b="1" kern="1200"/>
            <a:t>Destination Branding</a:t>
          </a:r>
          <a:endParaRPr lang="en-US" sz="2000" b="1" kern="1200"/>
        </a:p>
      </dsp:txBody>
      <dsp:txXfrm>
        <a:off x="1369637" y="3547706"/>
        <a:ext cx="3805240" cy="945061"/>
      </dsp:txXfrm>
    </dsp:sp>
    <dsp:sp modelId="{B746B4C7-40C9-4C87-B5FE-B9D422377D1C}">
      <dsp:nvSpPr>
        <dsp:cNvPr id="0" name=""/>
        <dsp:cNvSpPr/>
      </dsp:nvSpPr>
      <dsp:spPr>
        <a:xfrm>
          <a:off x="6343156" y="3559798"/>
          <a:ext cx="5291561" cy="9171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019" tIns="100019" rIns="100019" bIns="100019" numCol="1" spcCol="1270" anchor="ctr" anchorCtr="0">
          <a:noAutofit/>
        </a:bodyPr>
        <a:lstStyle/>
        <a:p>
          <a:pPr marL="0" lvl="0" indent="0" algn="just" defTabSz="622300">
            <a:lnSpc>
              <a:spcPct val="150000"/>
            </a:lnSpc>
            <a:spcBef>
              <a:spcPct val="0"/>
            </a:spcBef>
            <a:spcAft>
              <a:spcPct val="35000"/>
            </a:spcAft>
            <a:buNone/>
          </a:pPr>
          <a:r>
            <a:rPr lang="en-GB" sz="1400" kern="1200" dirty="0"/>
            <a:t>Drives international awareness and repeat visitation through unique cultural positioning (</a:t>
          </a:r>
          <a:r>
            <a:rPr lang="en-US" sz="1400" kern="1200" dirty="0"/>
            <a:t>Getz and Page, 2019)</a:t>
          </a:r>
          <a:r>
            <a:rPr lang="en-GB" sz="1400" kern="1200" dirty="0"/>
            <a:t>.</a:t>
          </a:r>
          <a:endParaRPr lang="en-US" sz="1400" kern="1200" dirty="0"/>
        </a:p>
      </dsp:txBody>
      <dsp:txXfrm>
        <a:off x="6343156" y="3559798"/>
        <a:ext cx="5291561" cy="9171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8AF70A-90BF-4D71-A2C6-7AE57A4A0F2E}">
      <dsp:nvSpPr>
        <dsp:cNvPr id="0" name=""/>
        <dsp:cNvSpPr/>
      </dsp:nvSpPr>
      <dsp:spPr>
        <a:xfrm>
          <a:off x="1071615" y="0"/>
          <a:ext cx="1153195" cy="11531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62C887C-2D80-4EFD-A364-FAA6157F7FB8}">
      <dsp:nvSpPr>
        <dsp:cNvPr id="0" name=""/>
        <dsp:cNvSpPr/>
      </dsp:nvSpPr>
      <dsp:spPr>
        <a:xfrm>
          <a:off x="791" y="1320004"/>
          <a:ext cx="3294843" cy="494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b="1"/>
          </a:pPr>
          <a:r>
            <a:rPr lang="en-US" sz="2100" b="1" i="0" kern="1200" baseline="0">
              <a:solidFill>
                <a:schemeClr val="bg1"/>
              </a:solidFill>
            </a:rPr>
            <a:t>Segments</a:t>
          </a:r>
          <a:endParaRPr lang="en-US" sz="2100" kern="1200">
            <a:solidFill>
              <a:schemeClr val="bg1"/>
            </a:solidFill>
          </a:endParaRPr>
        </a:p>
      </dsp:txBody>
      <dsp:txXfrm>
        <a:off x="791" y="1320004"/>
        <a:ext cx="3294843" cy="494226"/>
      </dsp:txXfrm>
    </dsp:sp>
    <dsp:sp modelId="{85EC18C8-D7B5-4BAA-B2C5-4C7EBA015C73}">
      <dsp:nvSpPr>
        <dsp:cNvPr id="0" name=""/>
        <dsp:cNvSpPr/>
      </dsp:nvSpPr>
      <dsp:spPr>
        <a:xfrm>
          <a:off x="791" y="1893541"/>
          <a:ext cx="3294843" cy="1624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50000"/>
            </a:lnSpc>
            <a:spcBef>
              <a:spcPct val="0"/>
            </a:spcBef>
            <a:spcAft>
              <a:spcPct val="35000"/>
            </a:spcAft>
            <a:buNone/>
          </a:pPr>
          <a:r>
            <a:rPr lang="en-US" sz="1600" b="0" i="0" kern="1200" baseline="0" dirty="0">
              <a:solidFill>
                <a:schemeClr val="bg1"/>
              </a:solidFill>
            </a:rPr>
            <a:t>International tourists</a:t>
          </a:r>
          <a:endParaRPr lang="en-US" sz="1600" kern="1200" dirty="0">
            <a:solidFill>
              <a:schemeClr val="bg1"/>
            </a:solidFill>
          </a:endParaRPr>
        </a:p>
        <a:p>
          <a:pPr marL="0" lvl="0" indent="0" algn="ctr" defTabSz="711200">
            <a:lnSpc>
              <a:spcPct val="150000"/>
            </a:lnSpc>
            <a:spcBef>
              <a:spcPct val="0"/>
            </a:spcBef>
            <a:spcAft>
              <a:spcPct val="35000"/>
            </a:spcAft>
            <a:buNone/>
          </a:pPr>
          <a:r>
            <a:rPr lang="en-US" sz="1600" b="0" i="0" kern="1200" baseline="0" dirty="0">
              <a:solidFill>
                <a:schemeClr val="bg1"/>
              </a:solidFill>
            </a:rPr>
            <a:t>Cultural enthusiasts (</a:t>
          </a:r>
          <a:r>
            <a:rPr lang="en-GB" sz="1600" b="0" i="0" kern="1200" baseline="0" dirty="0">
              <a:solidFill>
                <a:schemeClr val="bg1"/>
              </a:solidFill>
            </a:rPr>
            <a:t>Backman, 2018)</a:t>
          </a:r>
          <a:endParaRPr lang="en-US" sz="1600" kern="1200" dirty="0">
            <a:solidFill>
              <a:schemeClr val="bg1"/>
            </a:solidFill>
          </a:endParaRPr>
        </a:p>
        <a:p>
          <a:pPr marL="0" lvl="0" indent="0" algn="ctr" defTabSz="711200">
            <a:lnSpc>
              <a:spcPct val="150000"/>
            </a:lnSpc>
            <a:spcBef>
              <a:spcPct val="0"/>
            </a:spcBef>
            <a:spcAft>
              <a:spcPct val="35000"/>
            </a:spcAft>
            <a:buNone/>
          </a:pPr>
          <a:r>
            <a:rPr lang="en-US" sz="1600" b="0" i="0" kern="1200" baseline="0" dirty="0">
              <a:solidFill>
                <a:schemeClr val="bg1"/>
              </a:solidFill>
            </a:rPr>
            <a:t>Families and domestic visitors</a:t>
          </a:r>
          <a:endParaRPr lang="en-US" sz="1600" kern="1200" dirty="0">
            <a:solidFill>
              <a:schemeClr val="bg1"/>
            </a:solidFill>
          </a:endParaRPr>
        </a:p>
      </dsp:txBody>
      <dsp:txXfrm>
        <a:off x="791" y="1893541"/>
        <a:ext cx="3294843" cy="1624966"/>
      </dsp:txXfrm>
    </dsp:sp>
    <dsp:sp modelId="{5D9E45F9-C415-4AA4-BED2-8FDF7370732A}">
      <dsp:nvSpPr>
        <dsp:cNvPr id="0" name=""/>
        <dsp:cNvSpPr/>
      </dsp:nvSpPr>
      <dsp:spPr>
        <a:xfrm>
          <a:off x="4943057" y="0"/>
          <a:ext cx="1153195" cy="1153195"/>
        </a:xfrm>
        <a:prstGeom prst="rect">
          <a:avLst/>
        </a:prstGeom>
        <a:blipFill>
          <a:blip xmlns:r="http://schemas.openxmlformats.org/officeDocument/2006/relationships" r:embed="rId3">
            <a:duotone>
              <a:schemeClr val="accent5">
                <a:shade val="45000"/>
                <a:satMod val="135000"/>
              </a:schemeClr>
              <a:prstClr val="white"/>
            </a:duotone>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F243D30-EAE0-4652-89A6-162535BE5746}">
      <dsp:nvSpPr>
        <dsp:cNvPr id="0" name=""/>
        <dsp:cNvSpPr/>
      </dsp:nvSpPr>
      <dsp:spPr>
        <a:xfrm>
          <a:off x="3872233" y="1320004"/>
          <a:ext cx="3294843" cy="494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b="1"/>
          </a:pPr>
          <a:r>
            <a:rPr lang="en-US" sz="2100" b="1" i="0" kern="1200" baseline="0">
              <a:solidFill>
                <a:schemeClr val="bg1"/>
              </a:solidFill>
            </a:rPr>
            <a:t>Post-Pandemic Recovery</a:t>
          </a:r>
          <a:endParaRPr lang="en-US" sz="2100" kern="1200">
            <a:solidFill>
              <a:schemeClr val="bg1"/>
            </a:solidFill>
          </a:endParaRPr>
        </a:p>
      </dsp:txBody>
      <dsp:txXfrm>
        <a:off x="3872233" y="1320004"/>
        <a:ext cx="3294843" cy="494226"/>
      </dsp:txXfrm>
    </dsp:sp>
    <dsp:sp modelId="{869459E7-E949-4B6E-BF12-84EDCC6D49C8}">
      <dsp:nvSpPr>
        <dsp:cNvPr id="0" name=""/>
        <dsp:cNvSpPr/>
      </dsp:nvSpPr>
      <dsp:spPr>
        <a:xfrm>
          <a:off x="3872233" y="1893541"/>
          <a:ext cx="3294843" cy="1624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50000"/>
            </a:lnSpc>
            <a:spcBef>
              <a:spcPct val="0"/>
            </a:spcBef>
            <a:spcAft>
              <a:spcPct val="35000"/>
            </a:spcAft>
            <a:buNone/>
          </a:pPr>
          <a:r>
            <a:rPr lang="en-US" sz="1600" b="0" i="0" kern="1200" baseline="0" dirty="0">
              <a:solidFill>
                <a:schemeClr val="bg1"/>
              </a:solidFill>
            </a:rPr>
            <a:t>UK inbound visits rose to 38.7 million in 2024 (Statista, 2024)</a:t>
          </a:r>
          <a:endParaRPr lang="en-US" sz="1600" kern="1200" dirty="0">
            <a:solidFill>
              <a:schemeClr val="bg1"/>
            </a:solidFill>
          </a:endParaRPr>
        </a:p>
      </dsp:txBody>
      <dsp:txXfrm>
        <a:off x="3872233" y="1893541"/>
        <a:ext cx="3294843" cy="1624966"/>
      </dsp:txXfrm>
    </dsp:sp>
    <dsp:sp modelId="{607FF408-2262-4570-8F5E-8A14374683DE}">
      <dsp:nvSpPr>
        <dsp:cNvPr id="0" name=""/>
        <dsp:cNvSpPr/>
      </dsp:nvSpPr>
      <dsp:spPr>
        <a:xfrm>
          <a:off x="8814498" y="0"/>
          <a:ext cx="1153195" cy="1153195"/>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BB5004-C962-4518-8E85-73DEFBCCFB13}">
      <dsp:nvSpPr>
        <dsp:cNvPr id="0" name=""/>
        <dsp:cNvSpPr/>
      </dsp:nvSpPr>
      <dsp:spPr>
        <a:xfrm>
          <a:off x="7743674" y="1320004"/>
          <a:ext cx="3294843" cy="494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b="1"/>
          </a:pPr>
          <a:r>
            <a:rPr lang="en-US" sz="2100" b="1" i="0" kern="1200" baseline="0">
              <a:solidFill>
                <a:schemeClr val="bg1"/>
              </a:solidFill>
            </a:rPr>
            <a:t>Experiential Trend</a:t>
          </a:r>
          <a:endParaRPr lang="en-US" sz="2100" kern="1200">
            <a:solidFill>
              <a:schemeClr val="bg1"/>
            </a:solidFill>
          </a:endParaRPr>
        </a:p>
      </dsp:txBody>
      <dsp:txXfrm>
        <a:off x="7743674" y="1320004"/>
        <a:ext cx="3294843" cy="494226"/>
      </dsp:txXfrm>
    </dsp:sp>
    <dsp:sp modelId="{B1AAB77F-5DD8-44D3-A0A4-A9E0457F1E6A}">
      <dsp:nvSpPr>
        <dsp:cNvPr id="0" name=""/>
        <dsp:cNvSpPr/>
      </dsp:nvSpPr>
      <dsp:spPr>
        <a:xfrm>
          <a:off x="7743674" y="1893541"/>
          <a:ext cx="3294843" cy="1624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50000"/>
            </a:lnSpc>
            <a:spcBef>
              <a:spcPct val="0"/>
            </a:spcBef>
            <a:spcAft>
              <a:spcPct val="35000"/>
            </a:spcAft>
            <a:buNone/>
          </a:pPr>
          <a:r>
            <a:rPr lang="en-US" sz="1600" b="0" i="0" kern="1200" baseline="0" dirty="0">
              <a:solidFill>
                <a:schemeClr val="bg1"/>
              </a:solidFill>
            </a:rPr>
            <a:t>Growing demand for immersive, authenticity-driven travel experiences (</a:t>
          </a:r>
          <a:r>
            <a:rPr lang="en-US" sz="1600" b="0" i="0" kern="1200" baseline="0" dirty="0" err="1">
              <a:solidFill>
                <a:schemeClr val="bg1"/>
              </a:solidFill>
            </a:rPr>
            <a:t>Thirusanku</a:t>
          </a:r>
          <a:r>
            <a:rPr lang="en-US" sz="1600" b="0" i="0" kern="1200" baseline="0" dirty="0">
              <a:solidFill>
                <a:schemeClr val="bg1"/>
              </a:solidFill>
            </a:rPr>
            <a:t> and Ai, 2024)</a:t>
          </a:r>
          <a:endParaRPr lang="en-US" sz="1600" kern="1200" dirty="0">
            <a:solidFill>
              <a:schemeClr val="bg1"/>
            </a:solidFill>
          </a:endParaRPr>
        </a:p>
      </dsp:txBody>
      <dsp:txXfrm>
        <a:off x="7743674" y="1893541"/>
        <a:ext cx="3294843" cy="16249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BFEA38-A1DF-484A-B4CD-4F24A8DE836D}">
      <dsp:nvSpPr>
        <dsp:cNvPr id="0" name=""/>
        <dsp:cNvSpPr/>
      </dsp:nvSpPr>
      <dsp:spPr>
        <a:xfrm>
          <a:off x="0" y="483536"/>
          <a:ext cx="8405753" cy="146475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2380" tIns="645668" rIns="652380" bIns="106680" numCol="1" spcCol="1270" anchor="t" anchorCtr="0">
          <a:noAutofit/>
        </a:bodyPr>
        <a:lstStyle/>
        <a:p>
          <a:pPr marL="114300" lvl="1" indent="-114300" algn="just" defTabSz="666750">
            <a:lnSpc>
              <a:spcPct val="150000"/>
            </a:lnSpc>
            <a:spcBef>
              <a:spcPct val="0"/>
            </a:spcBef>
            <a:spcAft>
              <a:spcPct val="15000"/>
            </a:spcAft>
            <a:buChar char="•"/>
          </a:pPr>
          <a:r>
            <a:rPr lang="en-US" sz="1500" i="0" kern="1200" baseline="0" dirty="0"/>
            <a:t>Cardiff Mela (30,000+ visitors, free, multicultural focus) (</a:t>
          </a:r>
          <a:r>
            <a:rPr lang="en-GB" sz="1500" i="0" kern="1200" baseline="0" dirty="0"/>
            <a:t>Cardiff Mela, 2025)</a:t>
          </a:r>
          <a:endParaRPr lang="en-US" sz="1500" kern="1200" dirty="0"/>
        </a:p>
        <a:p>
          <a:pPr marL="114300" lvl="1" indent="-114300" algn="just" defTabSz="666750">
            <a:lnSpc>
              <a:spcPct val="150000"/>
            </a:lnSpc>
            <a:spcBef>
              <a:spcPct val="0"/>
            </a:spcBef>
            <a:spcAft>
              <a:spcPct val="15000"/>
            </a:spcAft>
            <a:buChar char="•"/>
          </a:pPr>
          <a:r>
            <a:rPr lang="en-US" sz="1500" i="0" kern="1200" baseline="0" dirty="0"/>
            <a:t>Tafwyl (40,000+ visitors, Welsh-culture focus) (Gould et al., 2024)</a:t>
          </a:r>
          <a:endParaRPr lang="en-US" sz="1500" kern="1200" dirty="0"/>
        </a:p>
      </dsp:txBody>
      <dsp:txXfrm>
        <a:off x="0" y="483536"/>
        <a:ext cx="8405753" cy="1464750"/>
      </dsp:txXfrm>
    </dsp:sp>
    <dsp:sp modelId="{6E4B6789-861D-4816-98D1-FCE4096C97CE}">
      <dsp:nvSpPr>
        <dsp:cNvPr id="0" name=""/>
        <dsp:cNvSpPr/>
      </dsp:nvSpPr>
      <dsp:spPr>
        <a:xfrm>
          <a:off x="420287" y="25976"/>
          <a:ext cx="5884027" cy="915120"/>
        </a:xfrm>
        <a:prstGeom prst="roundRect">
          <a:avLst/>
        </a:prstGeom>
        <a:solidFill>
          <a:schemeClr val="accent4"/>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402" tIns="0" rIns="222402" bIns="0" numCol="1" spcCol="1270" anchor="ctr" anchorCtr="0">
          <a:noAutofit/>
        </a:bodyPr>
        <a:lstStyle/>
        <a:p>
          <a:pPr marL="0" lvl="0" indent="0" algn="l" defTabSz="889000">
            <a:lnSpc>
              <a:spcPct val="90000"/>
            </a:lnSpc>
            <a:spcBef>
              <a:spcPct val="0"/>
            </a:spcBef>
            <a:spcAft>
              <a:spcPct val="35000"/>
            </a:spcAft>
            <a:buNone/>
          </a:pPr>
          <a:r>
            <a:rPr lang="en-US" sz="2000" b="1" i="0" kern="1200" baseline="0" dirty="0"/>
            <a:t>Key Festivals</a:t>
          </a:r>
          <a:endParaRPr lang="en-US" sz="2000" b="1" kern="1200" dirty="0"/>
        </a:p>
      </dsp:txBody>
      <dsp:txXfrm>
        <a:off x="464959" y="70648"/>
        <a:ext cx="5794683" cy="825776"/>
      </dsp:txXfrm>
    </dsp:sp>
    <dsp:sp modelId="{FF3D1665-C72E-49B2-ACAE-6BC51041402E}">
      <dsp:nvSpPr>
        <dsp:cNvPr id="0" name=""/>
        <dsp:cNvSpPr/>
      </dsp:nvSpPr>
      <dsp:spPr>
        <a:xfrm>
          <a:off x="0" y="2573246"/>
          <a:ext cx="8405753" cy="2197125"/>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2380" tIns="645668" rIns="652380" bIns="106680" numCol="1" spcCol="1270" anchor="t" anchorCtr="0">
          <a:noAutofit/>
        </a:bodyPr>
        <a:lstStyle/>
        <a:p>
          <a:pPr marL="114300" lvl="1" indent="-114300" algn="just" defTabSz="666750">
            <a:lnSpc>
              <a:spcPct val="150000"/>
            </a:lnSpc>
            <a:spcBef>
              <a:spcPct val="0"/>
            </a:spcBef>
            <a:spcAft>
              <a:spcPct val="15000"/>
            </a:spcAft>
            <a:buChar char="•"/>
          </a:pPr>
          <a:r>
            <a:rPr lang="en-US" sz="1500" i="0" kern="1200" baseline="0" dirty="0"/>
            <a:t>Multi-dimensional (food, language, performances, family workshops)</a:t>
          </a:r>
          <a:endParaRPr lang="en-US" sz="1500" kern="1200" dirty="0"/>
        </a:p>
        <a:p>
          <a:pPr marL="114300" lvl="1" indent="-114300" algn="just" defTabSz="666750">
            <a:lnSpc>
              <a:spcPct val="150000"/>
            </a:lnSpc>
            <a:spcBef>
              <a:spcPct val="0"/>
            </a:spcBef>
            <a:spcAft>
              <a:spcPct val="15000"/>
            </a:spcAft>
            <a:buChar char="•"/>
          </a:pPr>
          <a:r>
            <a:rPr lang="en-US" sz="1500" i="0" kern="1200" baseline="0" dirty="0"/>
            <a:t>Integrated under Visit </a:t>
          </a:r>
          <a:r>
            <a:rPr lang="en-US" sz="1500" i="0" kern="1200" baseline="0" dirty="0" err="1"/>
            <a:t>Wales’</a:t>
          </a:r>
          <a:r>
            <a:rPr lang="en-US" sz="1500" i="0" kern="1200" baseline="0" dirty="0"/>
            <a:t> national campaign for amplified reach</a:t>
          </a:r>
          <a:endParaRPr lang="en-US" sz="1500" kern="1200" dirty="0"/>
        </a:p>
        <a:p>
          <a:pPr marL="114300" lvl="1" indent="-114300" algn="just" defTabSz="666750">
            <a:lnSpc>
              <a:spcPct val="150000"/>
            </a:lnSpc>
            <a:spcBef>
              <a:spcPct val="0"/>
            </a:spcBef>
            <a:spcAft>
              <a:spcPct val="15000"/>
            </a:spcAft>
            <a:buChar char="•"/>
          </a:pPr>
          <a:r>
            <a:rPr lang="en-US" sz="1500" i="0" kern="1200" baseline="0" dirty="0"/>
            <a:t>Digital AR trail - visitors unlock stories and discounts via smartphone (</a:t>
          </a:r>
          <a:r>
            <a:rPr lang="en-US" sz="1500" i="0" kern="1200" baseline="0" dirty="0" err="1"/>
            <a:t>Aktepe</a:t>
          </a:r>
          <a:r>
            <a:rPr lang="en-US" sz="1500" i="0" kern="1200" baseline="0" dirty="0"/>
            <a:t> and Demirci, 2024)</a:t>
          </a:r>
          <a:endParaRPr lang="en-US" sz="1500" kern="1200" dirty="0"/>
        </a:p>
      </dsp:txBody>
      <dsp:txXfrm>
        <a:off x="0" y="2573246"/>
        <a:ext cx="8405753" cy="2197125"/>
      </dsp:txXfrm>
    </dsp:sp>
    <dsp:sp modelId="{6D19BBBE-0E77-4F71-8713-5DE571736942}">
      <dsp:nvSpPr>
        <dsp:cNvPr id="0" name=""/>
        <dsp:cNvSpPr/>
      </dsp:nvSpPr>
      <dsp:spPr>
        <a:xfrm>
          <a:off x="420287" y="2115686"/>
          <a:ext cx="5884027" cy="915120"/>
        </a:xfrm>
        <a:prstGeom prst="roundRect">
          <a:avLst/>
        </a:prstGeom>
        <a:solidFill>
          <a:srgbClr val="00B05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402" tIns="0" rIns="222402" bIns="0" numCol="1" spcCol="1270" anchor="ctr" anchorCtr="0">
          <a:noAutofit/>
        </a:bodyPr>
        <a:lstStyle/>
        <a:p>
          <a:pPr marL="0" lvl="0" indent="0" algn="l" defTabSz="889000">
            <a:lnSpc>
              <a:spcPct val="90000"/>
            </a:lnSpc>
            <a:spcBef>
              <a:spcPct val="0"/>
            </a:spcBef>
            <a:spcAft>
              <a:spcPct val="35000"/>
            </a:spcAft>
            <a:buNone/>
          </a:pPr>
          <a:r>
            <a:rPr lang="en-US" sz="2000" b="1" i="0" kern="1200" baseline="0" dirty="0"/>
            <a:t>Unique Selling Points of </a:t>
          </a:r>
          <a:r>
            <a:rPr lang="en-US" sz="2000" b="1" i="0" kern="1200" baseline="0" dirty="0" err="1"/>
            <a:t>Croeso</a:t>
          </a:r>
          <a:r>
            <a:rPr lang="en-US" sz="2000" b="1" i="0" kern="1200" baseline="0" dirty="0"/>
            <a:t> Carnival</a:t>
          </a:r>
          <a:endParaRPr lang="en-US" sz="2000" b="1" kern="1200" dirty="0"/>
        </a:p>
      </dsp:txBody>
      <dsp:txXfrm>
        <a:off x="464959" y="2160358"/>
        <a:ext cx="5794683" cy="8257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A488FE-E817-49D3-9781-97D10F2F2C6F}">
      <dsp:nvSpPr>
        <dsp:cNvPr id="0" name=""/>
        <dsp:cNvSpPr/>
      </dsp:nvSpPr>
      <dsp:spPr>
        <a:xfrm>
          <a:off x="0" y="209880"/>
          <a:ext cx="7511653" cy="1940400"/>
        </a:xfrm>
        <a:prstGeom prst="rect">
          <a:avLst/>
        </a:prstGeom>
        <a:solidFill>
          <a:schemeClr val="lt1"/>
        </a:solidFill>
        <a:ln w="15875" cap="rnd"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582988" tIns="291592" rIns="582988" bIns="113792" numCol="1" spcCol="1270" anchor="t" anchorCtr="0">
          <a:noAutofit/>
        </a:bodyPr>
        <a:lstStyle/>
        <a:p>
          <a:pPr marL="171450" lvl="1" indent="-171450" algn="just" defTabSz="711200">
            <a:lnSpc>
              <a:spcPct val="150000"/>
            </a:lnSpc>
            <a:spcBef>
              <a:spcPct val="0"/>
            </a:spcBef>
            <a:spcAft>
              <a:spcPct val="15000"/>
            </a:spcAft>
            <a:buChar char="•"/>
          </a:pPr>
          <a:r>
            <a:rPr lang="en-US" sz="1600" b="0" i="0" kern="1200" baseline="0" dirty="0"/>
            <a:t>Event managers, operations leads, health and safety officers (Meredith et al., 2021)</a:t>
          </a:r>
          <a:endParaRPr lang="en-US" sz="1600" kern="1200" dirty="0"/>
        </a:p>
        <a:p>
          <a:pPr marL="171450" lvl="1" indent="-171450" algn="just" defTabSz="711200">
            <a:lnSpc>
              <a:spcPct val="150000"/>
            </a:lnSpc>
            <a:spcBef>
              <a:spcPct val="0"/>
            </a:spcBef>
            <a:spcAft>
              <a:spcPct val="15000"/>
            </a:spcAft>
            <a:buChar char="•"/>
          </a:pPr>
          <a:r>
            <a:rPr lang="en-US" sz="1600" b="0" i="0" kern="1200" baseline="0" dirty="0"/>
            <a:t>Brand ambassadors, guest hosts, interpreters for Welsh/English</a:t>
          </a:r>
          <a:endParaRPr lang="en-US" sz="1600" kern="1200" dirty="0"/>
        </a:p>
        <a:p>
          <a:pPr marL="171450" lvl="1" indent="-171450" algn="just" defTabSz="711200">
            <a:lnSpc>
              <a:spcPct val="150000"/>
            </a:lnSpc>
            <a:spcBef>
              <a:spcPct val="0"/>
            </a:spcBef>
            <a:spcAft>
              <a:spcPct val="15000"/>
            </a:spcAft>
            <a:buChar char="•"/>
          </a:pPr>
          <a:r>
            <a:rPr lang="en-US" sz="1600" b="0" i="0" kern="1200" baseline="0" dirty="0"/>
            <a:t>Volunteers (300+ local students and cultural groups)</a:t>
          </a:r>
          <a:endParaRPr lang="en-US" sz="1600" kern="1200" dirty="0"/>
        </a:p>
      </dsp:txBody>
      <dsp:txXfrm>
        <a:off x="0" y="209880"/>
        <a:ext cx="7511653" cy="1940400"/>
      </dsp:txXfrm>
    </dsp:sp>
    <dsp:sp modelId="{10FF7883-0748-4D8C-BCAB-DB8E087D4433}">
      <dsp:nvSpPr>
        <dsp:cNvPr id="0" name=""/>
        <dsp:cNvSpPr/>
      </dsp:nvSpPr>
      <dsp:spPr>
        <a:xfrm>
          <a:off x="375582" y="3240"/>
          <a:ext cx="5258157" cy="413280"/>
        </a:xfrm>
        <a:prstGeom prst="roundRect">
          <a:avLst/>
        </a:prstGeom>
        <a:solidFill>
          <a:schemeClr val="accent5">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746" tIns="0" rIns="198746" bIns="0" numCol="1" spcCol="1270" anchor="ctr" anchorCtr="0">
          <a:noAutofit/>
        </a:bodyPr>
        <a:lstStyle/>
        <a:p>
          <a:pPr marL="0" lvl="0" indent="0" algn="l" defTabSz="889000">
            <a:lnSpc>
              <a:spcPct val="90000"/>
            </a:lnSpc>
            <a:spcBef>
              <a:spcPct val="0"/>
            </a:spcBef>
            <a:spcAft>
              <a:spcPct val="35000"/>
            </a:spcAft>
            <a:buNone/>
          </a:pPr>
          <a:r>
            <a:rPr lang="en-US" sz="2000" b="1" i="0" kern="1200" baseline="0" dirty="0"/>
            <a:t>Human Resources</a:t>
          </a:r>
          <a:endParaRPr lang="en-US" sz="2000" kern="1200" dirty="0"/>
        </a:p>
      </dsp:txBody>
      <dsp:txXfrm>
        <a:off x="395757" y="23415"/>
        <a:ext cx="5217807" cy="372930"/>
      </dsp:txXfrm>
    </dsp:sp>
    <dsp:sp modelId="{1FD7197B-E6E3-4686-B42B-D213054E9417}">
      <dsp:nvSpPr>
        <dsp:cNvPr id="0" name=""/>
        <dsp:cNvSpPr/>
      </dsp:nvSpPr>
      <dsp:spPr>
        <a:xfrm>
          <a:off x="0" y="2432520"/>
          <a:ext cx="7511653" cy="1543500"/>
        </a:xfrm>
        <a:prstGeom prst="rect">
          <a:avLst/>
        </a:prstGeom>
        <a:solidFill>
          <a:schemeClr val="lt1">
            <a:alpha val="90000"/>
            <a:hueOff val="0"/>
            <a:satOff val="0"/>
            <a:lumOff val="0"/>
            <a:alphaOff val="0"/>
          </a:schemeClr>
        </a:solidFill>
        <a:ln w="15875" cap="rnd" cmpd="sng" algn="ctr">
          <a:solidFill>
            <a:schemeClr val="tx2">
              <a:lumMod val="2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2988" tIns="291592" rIns="582988" bIns="113792" numCol="1" spcCol="1270" anchor="t" anchorCtr="0">
          <a:noAutofit/>
        </a:bodyPr>
        <a:lstStyle/>
        <a:p>
          <a:pPr marL="171450" lvl="1" indent="-171450" algn="just" defTabSz="711200">
            <a:lnSpc>
              <a:spcPct val="150000"/>
            </a:lnSpc>
            <a:spcBef>
              <a:spcPct val="0"/>
            </a:spcBef>
            <a:spcAft>
              <a:spcPct val="15000"/>
            </a:spcAft>
            <a:buChar char="•"/>
          </a:pPr>
          <a:r>
            <a:rPr lang="en-US" sz="1600" b="0" i="0" kern="1200" baseline="0"/>
            <a:t>Staging &amp; AV</a:t>
          </a:r>
          <a:endParaRPr lang="en-US" sz="1600" kern="1200"/>
        </a:p>
        <a:p>
          <a:pPr marL="171450" lvl="1" indent="-171450" algn="just" defTabSz="711200">
            <a:lnSpc>
              <a:spcPct val="150000"/>
            </a:lnSpc>
            <a:spcBef>
              <a:spcPct val="0"/>
            </a:spcBef>
            <a:spcAft>
              <a:spcPct val="15000"/>
            </a:spcAft>
            <a:buChar char="•"/>
          </a:pPr>
          <a:r>
            <a:rPr lang="en-US" sz="1600" b="0" i="0" kern="1200" baseline="0" dirty="0"/>
            <a:t>Catering zones, seating, lighting, signage, fencing, waste management (</a:t>
          </a:r>
          <a:r>
            <a:rPr lang="en-US" sz="1600" b="0" i="0" kern="1200" baseline="0" dirty="0" err="1"/>
            <a:t>Morgeson</a:t>
          </a:r>
          <a:r>
            <a:rPr lang="en-US" sz="1600" b="0" i="0" kern="1200" baseline="0" dirty="0"/>
            <a:t> et al., 2015)</a:t>
          </a:r>
          <a:endParaRPr lang="en-US" sz="1600" kern="1200" dirty="0"/>
        </a:p>
      </dsp:txBody>
      <dsp:txXfrm>
        <a:off x="0" y="2432520"/>
        <a:ext cx="7511653" cy="1543500"/>
      </dsp:txXfrm>
    </dsp:sp>
    <dsp:sp modelId="{E3DC3773-4DB7-420F-B36B-7E641AEE09CB}">
      <dsp:nvSpPr>
        <dsp:cNvPr id="0" name=""/>
        <dsp:cNvSpPr/>
      </dsp:nvSpPr>
      <dsp:spPr>
        <a:xfrm>
          <a:off x="375582" y="2225880"/>
          <a:ext cx="5258157" cy="413280"/>
        </a:xfrm>
        <a:prstGeom prst="roundRect">
          <a:avLst/>
        </a:prstGeom>
        <a:solidFill>
          <a:schemeClr val="tx2">
            <a:lumMod val="2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746" tIns="0" rIns="198746" bIns="0" numCol="1" spcCol="1270" anchor="ctr" anchorCtr="0">
          <a:noAutofit/>
        </a:bodyPr>
        <a:lstStyle/>
        <a:p>
          <a:pPr marL="0" lvl="0" indent="0" algn="l" defTabSz="889000">
            <a:lnSpc>
              <a:spcPct val="90000"/>
            </a:lnSpc>
            <a:spcBef>
              <a:spcPct val="0"/>
            </a:spcBef>
            <a:spcAft>
              <a:spcPct val="35000"/>
            </a:spcAft>
            <a:buNone/>
          </a:pPr>
          <a:r>
            <a:rPr lang="en-US" sz="2000" b="1" i="0" kern="1200" baseline="0" dirty="0"/>
            <a:t>Infrastructure</a:t>
          </a:r>
          <a:endParaRPr lang="en-US" sz="2000" kern="1200" dirty="0"/>
        </a:p>
      </dsp:txBody>
      <dsp:txXfrm>
        <a:off x="395757" y="2246055"/>
        <a:ext cx="5217807" cy="372930"/>
      </dsp:txXfrm>
    </dsp:sp>
    <dsp:sp modelId="{1B0A78C9-5C83-4ADD-AC34-000C90CF3799}">
      <dsp:nvSpPr>
        <dsp:cNvPr id="0" name=""/>
        <dsp:cNvSpPr/>
      </dsp:nvSpPr>
      <dsp:spPr>
        <a:xfrm>
          <a:off x="0" y="4258260"/>
          <a:ext cx="7511653" cy="749700"/>
        </a:xfrm>
        <a:prstGeom prst="rect">
          <a:avLst/>
        </a:prstGeom>
        <a:solidFill>
          <a:schemeClr val="lt1">
            <a:alpha val="90000"/>
            <a:hueOff val="0"/>
            <a:satOff val="0"/>
            <a:lumOff val="0"/>
            <a:alphaOff val="0"/>
          </a:schemeClr>
        </a:solidFill>
        <a:ln w="15875" cap="rnd" cmpd="sng" algn="ctr">
          <a:solidFill>
            <a:schemeClr val="tx2">
              <a:lumMod val="5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2988" tIns="291592" rIns="582988" bIns="113792" numCol="1" spcCol="1270" anchor="t" anchorCtr="0">
          <a:noAutofit/>
        </a:bodyPr>
        <a:lstStyle/>
        <a:p>
          <a:pPr marL="171450" lvl="1" indent="-171450" algn="just" defTabSz="711200">
            <a:lnSpc>
              <a:spcPct val="150000"/>
            </a:lnSpc>
            <a:spcBef>
              <a:spcPct val="0"/>
            </a:spcBef>
            <a:spcAft>
              <a:spcPct val="15000"/>
            </a:spcAft>
            <a:buChar char="•"/>
          </a:pPr>
          <a:r>
            <a:rPr lang="en-US" sz="1600" b="0" i="0" kern="1200" baseline="0"/>
            <a:t>Visit Wales, Cardiff Council, local SMEs, cultural associations</a:t>
          </a:r>
          <a:endParaRPr lang="en-US" sz="1600" kern="1200"/>
        </a:p>
      </dsp:txBody>
      <dsp:txXfrm>
        <a:off x="0" y="4258260"/>
        <a:ext cx="7511653" cy="749700"/>
      </dsp:txXfrm>
    </dsp:sp>
    <dsp:sp modelId="{15F07785-AFF6-49A9-9122-AF4AF0726C9C}">
      <dsp:nvSpPr>
        <dsp:cNvPr id="0" name=""/>
        <dsp:cNvSpPr/>
      </dsp:nvSpPr>
      <dsp:spPr>
        <a:xfrm>
          <a:off x="375582" y="4051620"/>
          <a:ext cx="5258157" cy="413280"/>
        </a:xfrm>
        <a:prstGeom prst="roundRect">
          <a:avLst/>
        </a:prstGeom>
        <a:solidFill>
          <a:schemeClr val="tx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746" tIns="0" rIns="198746" bIns="0" numCol="1" spcCol="1270" anchor="ctr" anchorCtr="0">
          <a:noAutofit/>
        </a:bodyPr>
        <a:lstStyle/>
        <a:p>
          <a:pPr marL="0" lvl="0" indent="0" algn="l" defTabSz="889000">
            <a:lnSpc>
              <a:spcPct val="90000"/>
            </a:lnSpc>
            <a:spcBef>
              <a:spcPct val="0"/>
            </a:spcBef>
            <a:spcAft>
              <a:spcPct val="35000"/>
            </a:spcAft>
            <a:buNone/>
          </a:pPr>
          <a:r>
            <a:rPr lang="en-US" sz="2000" b="1" i="0" kern="1200" baseline="0"/>
            <a:t>Stakeholders</a:t>
          </a:r>
          <a:endParaRPr lang="en-US" sz="2000" kern="1200"/>
        </a:p>
      </dsp:txBody>
      <dsp:txXfrm>
        <a:off x="395757" y="4071795"/>
        <a:ext cx="5217807" cy="3729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AA4529-272D-4907-B42D-CCC4DD624394}">
      <dsp:nvSpPr>
        <dsp:cNvPr id="0" name=""/>
        <dsp:cNvSpPr/>
      </dsp:nvSpPr>
      <dsp:spPr>
        <a:xfrm>
          <a:off x="0" y="65"/>
          <a:ext cx="4763677" cy="748800"/>
        </a:xfrm>
        <a:prstGeom prst="rect">
          <a:avLst/>
        </a:prstGeom>
        <a:solidFill>
          <a:schemeClr val="tx2">
            <a:lumMod val="90000"/>
          </a:schemeClr>
        </a:solidFill>
        <a:ln w="15875" cap="rnd"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US" sz="2600" b="1" kern="1200" dirty="0"/>
            <a:t>Revenue Streams</a:t>
          </a:r>
          <a:endParaRPr lang="en-US" sz="2600" kern="1200" dirty="0"/>
        </a:p>
      </dsp:txBody>
      <dsp:txXfrm>
        <a:off x="0" y="65"/>
        <a:ext cx="4763677" cy="748800"/>
      </dsp:txXfrm>
    </dsp:sp>
    <dsp:sp modelId="{BE5FC3E0-4214-46EB-BBDF-6FDED4422AC8}">
      <dsp:nvSpPr>
        <dsp:cNvPr id="0" name=""/>
        <dsp:cNvSpPr/>
      </dsp:nvSpPr>
      <dsp:spPr>
        <a:xfrm>
          <a:off x="0" y="748865"/>
          <a:ext cx="4763677" cy="3639870"/>
        </a:xfrm>
        <a:prstGeom prst="rect">
          <a:avLst/>
        </a:prstGeom>
        <a:solidFill>
          <a:schemeClr val="lt1">
            <a:alpha val="90000"/>
            <a:tint val="40000"/>
            <a:hueOff val="0"/>
            <a:satOff val="0"/>
            <a:lumOff val="0"/>
            <a:alphaOff val="0"/>
          </a:schemeClr>
        </a:solidFill>
        <a:ln w="15875" cap="rnd" cmpd="sng" algn="ctr">
          <a:solidFill>
            <a:schemeClr val="accent4">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just" defTabSz="889000">
            <a:lnSpc>
              <a:spcPct val="150000"/>
            </a:lnSpc>
            <a:spcBef>
              <a:spcPct val="0"/>
            </a:spcBef>
            <a:spcAft>
              <a:spcPct val="15000"/>
            </a:spcAft>
            <a:buChar char="•"/>
          </a:pPr>
          <a:r>
            <a:rPr lang="en-US" sz="2000" kern="1200" dirty="0"/>
            <a:t>Ticket sales (day passes and VIP packages)</a:t>
          </a:r>
        </a:p>
        <a:p>
          <a:pPr marL="228600" lvl="1" indent="-228600" algn="just" defTabSz="889000">
            <a:lnSpc>
              <a:spcPct val="150000"/>
            </a:lnSpc>
            <a:spcBef>
              <a:spcPct val="0"/>
            </a:spcBef>
            <a:spcAft>
              <a:spcPct val="15000"/>
            </a:spcAft>
            <a:buChar char="•"/>
          </a:pPr>
          <a:r>
            <a:rPr lang="en-US" sz="2000" kern="1200" dirty="0"/>
            <a:t>Sponsorship (Visit Wales, local brands)</a:t>
          </a:r>
        </a:p>
        <a:p>
          <a:pPr marL="228600" lvl="1" indent="-228600" algn="just" defTabSz="889000">
            <a:lnSpc>
              <a:spcPct val="150000"/>
            </a:lnSpc>
            <a:spcBef>
              <a:spcPct val="0"/>
            </a:spcBef>
            <a:spcAft>
              <a:spcPct val="15000"/>
            </a:spcAft>
            <a:buChar char="•"/>
          </a:pPr>
          <a:r>
            <a:rPr lang="en-US" sz="2000" kern="1200" dirty="0"/>
            <a:t>Vendor and stall fees</a:t>
          </a:r>
        </a:p>
        <a:p>
          <a:pPr marL="228600" lvl="1" indent="-228600" algn="just" defTabSz="889000">
            <a:lnSpc>
              <a:spcPct val="150000"/>
            </a:lnSpc>
            <a:spcBef>
              <a:spcPct val="0"/>
            </a:spcBef>
            <a:spcAft>
              <a:spcPct val="15000"/>
            </a:spcAft>
            <a:buChar char="•"/>
          </a:pPr>
          <a:r>
            <a:rPr lang="en-US" sz="2000" kern="1200" dirty="0"/>
            <a:t>Merchandise and concessions </a:t>
          </a:r>
          <a:r>
            <a:rPr lang="en-GB" sz="2000" kern="1200" dirty="0"/>
            <a:t>(</a:t>
          </a:r>
          <a:r>
            <a:rPr lang="en-GB" sz="2000" kern="1200" dirty="0" err="1"/>
            <a:t>Bowdin</a:t>
          </a:r>
          <a:r>
            <a:rPr lang="en-GB" sz="2000" kern="1200" dirty="0"/>
            <a:t> et al., 2023)</a:t>
          </a:r>
          <a:endParaRPr lang="en-US" sz="2000" kern="1200" dirty="0"/>
        </a:p>
      </dsp:txBody>
      <dsp:txXfrm>
        <a:off x="0" y="748865"/>
        <a:ext cx="4763677" cy="36398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1FF5ED-DEF1-4474-9216-5336175EA9EC}">
      <dsp:nvSpPr>
        <dsp:cNvPr id="0" name=""/>
        <dsp:cNvSpPr/>
      </dsp:nvSpPr>
      <dsp:spPr>
        <a:xfrm>
          <a:off x="0" y="374542"/>
          <a:ext cx="7726837" cy="1612800"/>
        </a:xfrm>
        <a:prstGeom prst="rect">
          <a:avLst/>
        </a:prstGeom>
        <a:solidFill>
          <a:schemeClr val="lt1">
            <a:alpha val="90000"/>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99688" tIns="333248" rIns="599688" bIns="113792" numCol="1" spcCol="1270" anchor="t" anchorCtr="0">
          <a:noAutofit/>
        </a:bodyPr>
        <a:lstStyle/>
        <a:p>
          <a:pPr marL="171450" lvl="1" indent="-171450" algn="just" defTabSz="711200">
            <a:lnSpc>
              <a:spcPct val="150000"/>
            </a:lnSpc>
            <a:spcBef>
              <a:spcPct val="0"/>
            </a:spcBef>
            <a:spcAft>
              <a:spcPct val="15000"/>
            </a:spcAft>
            <a:buChar char="•"/>
          </a:pPr>
          <a:r>
            <a:rPr lang="en-US" sz="1600" kern="1200" dirty="0"/>
            <a:t>Social media campaigns (#YearOfCroeso)</a:t>
          </a:r>
        </a:p>
        <a:p>
          <a:pPr marL="171450" lvl="1" indent="-171450" algn="just" defTabSz="711200">
            <a:lnSpc>
              <a:spcPct val="150000"/>
            </a:lnSpc>
            <a:spcBef>
              <a:spcPct val="0"/>
            </a:spcBef>
            <a:spcAft>
              <a:spcPct val="15000"/>
            </a:spcAft>
            <a:buChar char="•"/>
          </a:pPr>
          <a:r>
            <a:rPr lang="en-US" sz="1600" kern="1200" dirty="0"/>
            <a:t>Influencer partnerships (Chaffey and Ellis-Chadwick, 2019)</a:t>
          </a:r>
        </a:p>
        <a:p>
          <a:pPr marL="171450" lvl="1" indent="-171450" algn="just" defTabSz="711200">
            <a:lnSpc>
              <a:spcPct val="150000"/>
            </a:lnSpc>
            <a:spcBef>
              <a:spcPct val="0"/>
            </a:spcBef>
            <a:spcAft>
              <a:spcPct val="15000"/>
            </a:spcAft>
            <a:buChar char="•"/>
          </a:pPr>
          <a:r>
            <a:rPr lang="en-US" sz="1600" kern="1200" dirty="0"/>
            <a:t>Targeted ads via Visit </a:t>
          </a:r>
          <a:r>
            <a:rPr lang="en-US" sz="1600" kern="1200" dirty="0" err="1"/>
            <a:t>Wales’</a:t>
          </a:r>
          <a:r>
            <a:rPr lang="en-US" sz="1600" kern="1200" dirty="0"/>
            <a:t> trade portal</a:t>
          </a:r>
        </a:p>
      </dsp:txBody>
      <dsp:txXfrm>
        <a:off x="0" y="374542"/>
        <a:ext cx="7726837" cy="1612800"/>
      </dsp:txXfrm>
    </dsp:sp>
    <dsp:sp modelId="{38F0B2F0-F829-4515-BE61-2FAA92D27B45}">
      <dsp:nvSpPr>
        <dsp:cNvPr id="0" name=""/>
        <dsp:cNvSpPr/>
      </dsp:nvSpPr>
      <dsp:spPr>
        <a:xfrm>
          <a:off x="386341" y="138382"/>
          <a:ext cx="5408785" cy="472320"/>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439" tIns="0" rIns="204439" bIns="0" numCol="1" spcCol="1270" anchor="ctr" anchorCtr="0">
          <a:noAutofit/>
        </a:bodyPr>
        <a:lstStyle/>
        <a:p>
          <a:pPr marL="0" lvl="0" indent="0" algn="l" defTabSz="889000">
            <a:lnSpc>
              <a:spcPct val="90000"/>
            </a:lnSpc>
            <a:spcBef>
              <a:spcPct val="0"/>
            </a:spcBef>
            <a:spcAft>
              <a:spcPct val="35000"/>
            </a:spcAft>
            <a:buNone/>
          </a:pPr>
          <a:r>
            <a:rPr lang="en-US" sz="2000" b="1" kern="1200" dirty="0"/>
            <a:t>Digital Channels</a:t>
          </a:r>
          <a:endParaRPr lang="en-US" sz="2000" kern="1200" dirty="0"/>
        </a:p>
      </dsp:txBody>
      <dsp:txXfrm>
        <a:off x="409398" y="161439"/>
        <a:ext cx="5362671" cy="426206"/>
      </dsp:txXfrm>
    </dsp:sp>
    <dsp:sp modelId="{FD763B13-3FC7-411C-8D92-AFFE791C8690}">
      <dsp:nvSpPr>
        <dsp:cNvPr id="0" name=""/>
        <dsp:cNvSpPr/>
      </dsp:nvSpPr>
      <dsp:spPr>
        <a:xfrm>
          <a:off x="0" y="2309902"/>
          <a:ext cx="7726837" cy="1184400"/>
        </a:xfrm>
        <a:prstGeom prst="rect">
          <a:avLst/>
        </a:prstGeom>
        <a:solidFill>
          <a:schemeClr val="lt1">
            <a:alpha val="90000"/>
            <a:hueOff val="0"/>
            <a:satOff val="0"/>
            <a:lumOff val="0"/>
            <a:alphaOff val="0"/>
          </a:schemeClr>
        </a:solidFill>
        <a:ln w="15875" cap="rnd" cmpd="sng" algn="ctr">
          <a:solidFill>
            <a:schemeClr val="accent4">
              <a:hueOff val="506454"/>
              <a:satOff val="-9977"/>
              <a:lumOff val="39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99688" tIns="333248" rIns="599688" bIns="113792" numCol="1" spcCol="1270" anchor="t" anchorCtr="0">
          <a:noAutofit/>
        </a:bodyPr>
        <a:lstStyle/>
        <a:p>
          <a:pPr marL="171450" lvl="1" indent="-171450" algn="just" defTabSz="711200">
            <a:lnSpc>
              <a:spcPct val="150000"/>
            </a:lnSpc>
            <a:spcBef>
              <a:spcPct val="0"/>
            </a:spcBef>
            <a:spcAft>
              <a:spcPct val="15000"/>
            </a:spcAft>
            <a:buChar char="•"/>
          </a:pPr>
          <a:r>
            <a:rPr lang="en-US" sz="1600" kern="1200" dirty="0"/>
            <a:t>Collaborations with airlines (BA Wales), rail (Transport for Wales)</a:t>
          </a:r>
        </a:p>
        <a:p>
          <a:pPr marL="171450" lvl="1" indent="-171450" algn="just" defTabSz="711200">
            <a:lnSpc>
              <a:spcPct val="150000"/>
            </a:lnSpc>
            <a:spcBef>
              <a:spcPct val="0"/>
            </a:spcBef>
            <a:spcAft>
              <a:spcPct val="15000"/>
            </a:spcAft>
            <a:buChar char="•"/>
          </a:pPr>
          <a:r>
            <a:rPr lang="en-US" sz="1600" kern="1200" dirty="0"/>
            <a:t>Press releases in culture and tourism outlets (</a:t>
          </a:r>
          <a:r>
            <a:rPr lang="en-GB" sz="1600" kern="1200" dirty="0"/>
            <a:t>Morrison, 2023)</a:t>
          </a:r>
          <a:endParaRPr lang="en-US" sz="1600" kern="1200" dirty="0"/>
        </a:p>
      </dsp:txBody>
      <dsp:txXfrm>
        <a:off x="0" y="2309902"/>
        <a:ext cx="7726837" cy="1184400"/>
      </dsp:txXfrm>
    </dsp:sp>
    <dsp:sp modelId="{CCE1B699-41AB-4799-8C8F-557DBCDF0214}">
      <dsp:nvSpPr>
        <dsp:cNvPr id="0" name=""/>
        <dsp:cNvSpPr/>
      </dsp:nvSpPr>
      <dsp:spPr>
        <a:xfrm>
          <a:off x="386341" y="2073742"/>
          <a:ext cx="5408785" cy="472320"/>
        </a:xfrm>
        <a:prstGeom prst="roundRect">
          <a:avLst/>
        </a:prstGeom>
        <a:solidFill>
          <a:schemeClr val="accent4">
            <a:hueOff val="506454"/>
            <a:satOff val="-9977"/>
            <a:lumOff val="39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439" tIns="0" rIns="204439" bIns="0" numCol="1" spcCol="1270" anchor="ctr" anchorCtr="0">
          <a:noAutofit/>
        </a:bodyPr>
        <a:lstStyle/>
        <a:p>
          <a:pPr marL="0" lvl="0" indent="0" algn="l" defTabSz="889000">
            <a:lnSpc>
              <a:spcPct val="90000"/>
            </a:lnSpc>
            <a:spcBef>
              <a:spcPct val="0"/>
            </a:spcBef>
            <a:spcAft>
              <a:spcPct val="35000"/>
            </a:spcAft>
            <a:buNone/>
          </a:pPr>
          <a:r>
            <a:rPr lang="en-US" sz="2000" b="1" kern="1200" dirty="0"/>
            <a:t>Travel Trade &amp; PR</a:t>
          </a:r>
          <a:endParaRPr lang="en-US" sz="2000" kern="1200" dirty="0"/>
        </a:p>
      </dsp:txBody>
      <dsp:txXfrm>
        <a:off x="409398" y="2096799"/>
        <a:ext cx="5362671" cy="426206"/>
      </dsp:txXfrm>
    </dsp:sp>
    <dsp:sp modelId="{67D51C26-2AFA-4D65-9FBC-543EA53385C1}">
      <dsp:nvSpPr>
        <dsp:cNvPr id="0" name=""/>
        <dsp:cNvSpPr/>
      </dsp:nvSpPr>
      <dsp:spPr>
        <a:xfrm>
          <a:off x="0" y="3816862"/>
          <a:ext cx="7726837" cy="781200"/>
        </a:xfrm>
        <a:prstGeom prst="rect">
          <a:avLst/>
        </a:prstGeom>
        <a:solidFill>
          <a:schemeClr val="lt1">
            <a:alpha val="90000"/>
            <a:hueOff val="0"/>
            <a:satOff val="0"/>
            <a:lumOff val="0"/>
            <a:alphaOff val="0"/>
          </a:schemeClr>
        </a:solidFill>
        <a:ln w="15875" cap="rnd" cmpd="sng" algn="ctr">
          <a:solidFill>
            <a:schemeClr val="accent4">
              <a:hueOff val="1012908"/>
              <a:satOff val="-19953"/>
              <a:lumOff val="7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99688" tIns="333248" rIns="599688" bIns="113792" numCol="1" spcCol="1270" anchor="t" anchorCtr="0">
          <a:noAutofit/>
        </a:bodyPr>
        <a:lstStyle/>
        <a:p>
          <a:pPr marL="171450" lvl="1" indent="-171450" algn="just" defTabSz="711200">
            <a:lnSpc>
              <a:spcPct val="150000"/>
            </a:lnSpc>
            <a:spcBef>
              <a:spcPct val="0"/>
            </a:spcBef>
            <a:spcAft>
              <a:spcPct val="15000"/>
            </a:spcAft>
            <a:buChar char="•"/>
          </a:pPr>
          <a:r>
            <a:rPr lang="en-US" sz="1600" kern="1200" dirty="0"/>
            <a:t>University tie-ins, community workshops, language taster sessions</a:t>
          </a:r>
        </a:p>
      </dsp:txBody>
      <dsp:txXfrm>
        <a:off x="0" y="3816862"/>
        <a:ext cx="7726837" cy="781200"/>
      </dsp:txXfrm>
    </dsp:sp>
    <dsp:sp modelId="{59C6FFC0-E3F6-4972-BBBC-9227F6B6CF3F}">
      <dsp:nvSpPr>
        <dsp:cNvPr id="0" name=""/>
        <dsp:cNvSpPr/>
      </dsp:nvSpPr>
      <dsp:spPr>
        <a:xfrm>
          <a:off x="386341" y="3580702"/>
          <a:ext cx="5408785" cy="472320"/>
        </a:xfrm>
        <a:prstGeom prst="roundRect">
          <a:avLst/>
        </a:prstGeom>
        <a:solidFill>
          <a:schemeClr val="accent4">
            <a:hueOff val="1012908"/>
            <a:satOff val="-19953"/>
            <a:lumOff val="78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439" tIns="0" rIns="204439" bIns="0" numCol="1" spcCol="1270" anchor="ctr" anchorCtr="0">
          <a:noAutofit/>
        </a:bodyPr>
        <a:lstStyle/>
        <a:p>
          <a:pPr marL="0" lvl="0" indent="0" algn="l" defTabSz="889000">
            <a:lnSpc>
              <a:spcPct val="90000"/>
            </a:lnSpc>
            <a:spcBef>
              <a:spcPct val="0"/>
            </a:spcBef>
            <a:spcAft>
              <a:spcPct val="35000"/>
            </a:spcAft>
            <a:buNone/>
          </a:pPr>
          <a:r>
            <a:rPr lang="en-US" sz="2000" b="1" kern="1200" dirty="0"/>
            <a:t>Local Engagement</a:t>
          </a:r>
          <a:endParaRPr lang="en-US" sz="2000" kern="1200" dirty="0"/>
        </a:p>
      </dsp:txBody>
      <dsp:txXfrm>
        <a:off x="409398" y="3603759"/>
        <a:ext cx="5362671" cy="4262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4C139A-ADDF-4E6F-98B3-A822B9B2E940}">
      <dsp:nvSpPr>
        <dsp:cNvPr id="0" name=""/>
        <dsp:cNvSpPr/>
      </dsp:nvSpPr>
      <dsp:spPr>
        <a:xfrm>
          <a:off x="1054803" y="0"/>
          <a:ext cx="1124041" cy="1124041"/>
        </a:xfrm>
        <a:prstGeom prst="rect">
          <a:avLst/>
        </a:prstGeom>
        <a:blipFill>
          <a:blip xmlns:r="http://schemas.openxmlformats.org/officeDocument/2006/relationships" r:embed="rId1"/>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F4728B-D917-4EA4-B70F-7B358DECEC9B}">
      <dsp:nvSpPr>
        <dsp:cNvPr id="0" name=""/>
        <dsp:cNvSpPr/>
      </dsp:nvSpPr>
      <dsp:spPr>
        <a:xfrm>
          <a:off x="10249" y="1160026"/>
          <a:ext cx="3211548" cy="481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US" sz="2100" b="1" kern="1200" dirty="0"/>
            <a:t>Environmental Practices</a:t>
          </a:r>
          <a:endParaRPr lang="en-US" sz="2100" kern="1200" dirty="0"/>
        </a:p>
      </dsp:txBody>
      <dsp:txXfrm>
        <a:off x="10249" y="1160026"/>
        <a:ext cx="3211548" cy="481732"/>
      </dsp:txXfrm>
    </dsp:sp>
    <dsp:sp modelId="{0BA7A93D-C08E-45A7-A434-4636F509308D}">
      <dsp:nvSpPr>
        <dsp:cNvPr id="0" name=""/>
        <dsp:cNvSpPr/>
      </dsp:nvSpPr>
      <dsp:spPr>
        <a:xfrm>
          <a:off x="10249" y="1796483"/>
          <a:ext cx="3211548" cy="2237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50000"/>
            </a:lnSpc>
            <a:spcBef>
              <a:spcPct val="0"/>
            </a:spcBef>
            <a:spcAft>
              <a:spcPct val="35000"/>
            </a:spcAft>
            <a:buNone/>
          </a:pPr>
          <a:r>
            <a:rPr lang="en-US" sz="1500" kern="1200" dirty="0"/>
            <a:t>Reusable cups, comprehensive recycling, local sourcing (Jones, 2017)</a:t>
          </a:r>
        </a:p>
        <a:p>
          <a:pPr marL="0" lvl="0" indent="0" algn="ctr" defTabSz="666750">
            <a:lnSpc>
              <a:spcPct val="150000"/>
            </a:lnSpc>
            <a:spcBef>
              <a:spcPct val="0"/>
            </a:spcBef>
            <a:spcAft>
              <a:spcPct val="35000"/>
            </a:spcAft>
            <a:buNone/>
          </a:pPr>
          <a:r>
            <a:rPr lang="en-US" sz="1500" kern="1200" dirty="0"/>
            <a:t>Carbon-offset partnerships and green transport incentives</a:t>
          </a:r>
        </a:p>
      </dsp:txBody>
      <dsp:txXfrm>
        <a:off x="10249" y="1796483"/>
        <a:ext cx="3211548" cy="2237352"/>
      </dsp:txXfrm>
    </dsp:sp>
    <dsp:sp modelId="{6DD5D0CF-0F03-4CB4-8C7E-E3FD6605C448}">
      <dsp:nvSpPr>
        <dsp:cNvPr id="0" name=""/>
        <dsp:cNvSpPr/>
      </dsp:nvSpPr>
      <dsp:spPr>
        <a:xfrm>
          <a:off x="4828372" y="0"/>
          <a:ext cx="1124041" cy="1124041"/>
        </a:xfrm>
        <a:prstGeom prst="rect">
          <a:avLst/>
        </a:prstGeom>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CB530E-EC36-423F-8B86-AB026FB3C8BC}">
      <dsp:nvSpPr>
        <dsp:cNvPr id="0" name=""/>
        <dsp:cNvSpPr/>
      </dsp:nvSpPr>
      <dsp:spPr>
        <a:xfrm>
          <a:off x="3783818" y="1160026"/>
          <a:ext cx="3211548" cy="481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US" sz="2100" b="1" kern="1200" dirty="0"/>
            <a:t>Cultural Impact</a:t>
          </a:r>
          <a:endParaRPr lang="en-US" sz="2100" kern="1200" dirty="0"/>
        </a:p>
      </dsp:txBody>
      <dsp:txXfrm>
        <a:off x="3783818" y="1160026"/>
        <a:ext cx="3211548" cy="481732"/>
      </dsp:txXfrm>
    </dsp:sp>
    <dsp:sp modelId="{59996CDA-1D7B-4BC8-B513-EAC2CD7FA7EF}">
      <dsp:nvSpPr>
        <dsp:cNvPr id="0" name=""/>
        <dsp:cNvSpPr/>
      </dsp:nvSpPr>
      <dsp:spPr>
        <a:xfrm>
          <a:off x="3783818" y="1796483"/>
          <a:ext cx="3211548" cy="2237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50000"/>
            </a:lnSpc>
            <a:spcBef>
              <a:spcPct val="0"/>
            </a:spcBef>
            <a:spcAft>
              <a:spcPct val="35000"/>
            </a:spcAft>
            <a:buNone/>
          </a:pPr>
          <a:r>
            <a:rPr lang="en-US" sz="1500" kern="1200"/>
            <a:t>Welsh-language promotion and cultural workshops</a:t>
          </a:r>
        </a:p>
        <a:p>
          <a:pPr marL="0" lvl="0" indent="0" algn="ctr" defTabSz="666750">
            <a:lnSpc>
              <a:spcPct val="150000"/>
            </a:lnSpc>
            <a:spcBef>
              <a:spcPct val="0"/>
            </a:spcBef>
            <a:spcAft>
              <a:spcPct val="35000"/>
            </a:spcAft>
            <a:buNone/>
          </a:pPr>
          <a:r>
            <a:rPr lang="en-US" sz="1500" kern="1200"/>
            <a:t>Long-term partnership framework for annual legacy events</a:t>
          </a:r>
        </a:p>
        <a:p>
          <a:pPr marL="0" lvl="0" indent="0" algn="ctr" defTabSz="666750">
            <a:lnSpc>
              <a:spcPct val="150000"/>
            </a:lnSpc>
            <a:spcBef>
              <a:spcPct val="0"/>
            </a:spcBef>
            <a:spcAft>
              <a:spcPct val="35000"/>
            </a:spcAft>
            <a:buNone/>
          </a:pPr>
          <a:r>
            <a:rPr lang="en-US" sz="1500" kern="1200" dirty="0"/>
            <a:t>Cross-cultural exchange </a:t>
          </a:r>
          <a:r>
            <a:rPr lang="en-US" sz="1500" kern="1200" dirty="0" err="1"/>
            <a:t>programme</a:t>
          </a:r>
          <a:endParaRPr lang="en-US" sz="1500" kern="1200" dirty="0"/>
        </a:p>
      </dsp:txBody>
      <dsp:txXfrm>
        <a:off x="3783818" y="1796483"/>
        <a:ext cx="3211548" cy="2237352"/>
      </dsp:txXfrm>
    </dsp:sp>
    <dsp:sp modelId="{E635D4AB-66EC-448A-9D3B-F9DDBA42C4C6}">
      <dsp:nvSpPr>
        <dsp:cNvPr id="0" name=""/>
        <dsp:cNvSpPr/>
      </dsp:nvSpPr>
      <dsp:spPr>
        <a:xfrm>
          <a:off x="8601942" y="0"/>
          <a:ext cx="1124041" cy="1124041"/>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F92A30-0BF5-4814-8732-11E2A8B82D7B}">
      <dsp:nvSpPr>
        <dsp:cNvPr id="0" name=""/>
        <dsp:cNvSpPr/>
      </dsp:nvSpPr>
      <dsp:spPr>
        <a:xfrm>
          <a:off x="7557387" y="1160026"/>
          <a:ext cx="3211548" cy="481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US" sz="2100" b="1" kern="1200"/>
            <a:t>Community Benefits</a:t>
          </a:r>
          <a:endParaRPr lang="en-US" sz="2100" kern="1200"/>
        </a:p>
      </dsp:txBody>
      <dsp:txXfrm>
        <a:off x="7557387" y="1160026"/>
        <a:ext cx="3211548" cy="481732"/>
      </dsp:txXfrm>
    </dsp:sp>
    <dsp:sp modelId="{CC761764-8427-48B8-945F-6B545CC7B1F3}">
      <dsp:nvSpPr>
        <dsp:cNvPr id="0" name=""/>
        <dsp:cNvSpPr/>
      </dsp:nvSpPr>
      <dsp:spPr>
        <a:xfrm>
          <a:off x="7557387" y="1796483"/>
          <a:ext cx="3211548" cy="2237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50000"/>
            </a:lnSpc>
            <a:spcBef>
              <a:spcPct val="0"/>
            </a:spcBef>
            <a:spcAft>
              <a:spcPct val="35000"/>
            </a:spcAft>
            <a:buNone/>
          </a:pPr>
          <a:r>
            <a:rPr lang="en-US" sz="1500" kern="1200" dirty="0"/>
            <a:t>Skills development for volunteers</a:t>
          </a:r>
        </a:p>
        <a:p>
          <a:pPr marL="0" lvl="0" indent="0" algn="ctr" defTabSz="666750">
            <a:lnSpc>
              <a:spcPct val="150000"/>
            </a:lnSpc>
            <a:spcBef>
              <a:spcPct val="0"/>
            </a:spcBef>
            <a:spcAft>
              <a:spcPct val="35000"/>
            </a:spcAft>
            <a:buNone/>
          </a:pPr>
          <a:r>
            <a:rPr lang="en-US" sz="1500" kern="1200" dirty="0"/>
            <a:t>Income for local vendors (</a:t>
          </a:r>
          <a:r>
            <a:rPr lang="en-US" sz="1500" kern="1200" dirty="0" err="1"/>
            <a:t>Senevirathna</a:t>
          </a:r>
          <a:r>
            <a:rPr lang="en-US" sz="1500" kern="1200" dirty="0"/>
            <a:t> et al., 2023)</a:t>
          </a:r>
        </a:p>
      </dsp:txBody>
      <dsp:txXfrm>
        <a:off x="7557387" y="1796483"/>
        <a:ext cx="3211548" cy="223735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40BB816-636F-4C40-9EC7-A3BA365B89D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7CE0D02-F780-4697-9A30-3F10F4D67C8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E99885C-64C6-4202-8B65-38170DBD673D}" type="datetimeFigureOut">
              <a:rPr lang="en-US" smtClean="0"/>
              <a:t>5/19/2025</a:t>
            </a:fld>
            <a:endParaRPr lang="en-US" dirty="0"/>
          </a:p>
        </p:txBody>
      </p:sp>
      <p:sp>
        <p:nvSpPr>
          <p:cNvPr id="4" name="Footer Placeholder 3">
            <a:extLst>
              <a:ext uri="{FF2B5EF4-FFF2-40B4-BE49-F238E27FC236}">
                <a16:creationId xmlns:a16="http://schemas.microsoft.com/office/drawing/2014/main" id="{E50C7536-00AB-4C14-90D3-7D88603F2A5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FDBC111-E561-48D6-9DB3-85F8BE552BA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1AA4D1-BF1D-4260-B442-EBD7859EC5F1}" type="slidenum">
              <a:rPr lang="en-US" smtClean="0"/>
              <a:t>‹#›</a:t>
            </a:fld>
            <a:endParaRPr lang="en-US" dirty="0"/>
          </a:p>
        </p:txBody>
      </p:sp>
    </p:spTree>
    <p:extLst>
      <p:ext uri="{BB962C8B-B14F-4D97-AF65-F5344CB8AC3E}">
        <p14:creationId xmlns:p14="http://schemas.microsoft.com/office/powerpoint/2010/main" val="6911460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949326-15A5-4041-B3F6-1CB1FE840753}" type="datetimeFigureOut">
              <a:rPr lang="en-US" smtClean="0"/>
              <a:t>5/19/2025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D39BA2-F127-4DB1-B8FD-D5A70CC3E01B}" type="slidenum">
              <a:rPr lang="en-US" smtClean="0"/>
              <a:t>‹#›</a:t>
            </a:fld>
            <a:endParaRPr lang="en-US" dirty="0"/>
          </a:p>
        </p:txBody>
      </p:sp>
    </p:spTree>
    <p:extLst>
      <p:ext uri="{BB962C8B-B14F-4D97-AF65-F5344CB8AC3E}">
        <p14:creationId xmlns:p14="http://schemas.microsoft.com/office/powerpoint/2010/main" val="40024053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D39BA2-F127-4DB1-B8FD-D5A70CC3E01B}" type="slidenum">
              <a:rPr lang="en-US" smtClean="0"/>
              <a:t>1</a:t>
            </a:fld>
            <a:endParaRPr lang="en-US" dirty="0"/>
          </a:p>
        </p:txBody>
      </p:sp>
    </p:spTree>
    <p:extLst>
      <p:ext uri="{BB962C8B-B14F-4D97-AF65-F5344CB8AC3E}">
        <p14:creationId xmlns:p14="http://schemas.microsoft.com/office/powerpoint/2010/main" val="2738549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Holding MICE events helps boost the economy, supports branding efforts and promotes the sharing of knowledge. Using this strategy, the planned </a:t>
            </a:r>
            <a:r>
              <a:rPr lang="en-US" dirty="0" err="1"/>
              <a:t>Croeso</a:t>
            </a:r>
            <a:r>
              <a:rPr lang="en-US" dirty="0"/>
              <a:t> Cultural Carnival will occur in Cardiff Castle and Bute Park and be organized to coincide with the “Year of </a:t>
            </a:r>
            <a:r>
              <a:rPr lang="en-US" dirty="0" err="1"/>
              <a:t>Croeso</a:t>
            </a:r>
            <a:r>
              <a:rPr lang="en-US" dirty="0"/>
              <a:t>” by Visit Wales in 2025. The event will include music, traditional food, language, and heritage, giving visitors a strong sense of Welsh culture. The location’s authentic feel is a significant benefit, and dividing the spaces into indoor and outdoor areas allows various phases of programming, crowd management, and contingency plans for weather.</a:t>
            </a:r>
            <a:endParaRPr lang="en-GB" dirty="0"/>
          </a:p>
        </p:txBody>
      </p:sp>
      <p:sp>
        <p:nvSpPr>
          <p:cNvPr id="4" name="Slide Number Placeholder 3"/>
          <p:cNvSpPr>
            <a:spLocks noGrp="1"/>
          </p:cNvSpPr>
          <p:nvPr>
            <p:ph type="sldNum" sz="quarter" idx="5"/>
          </p:nvPr>
        </p:nvSpPr>
        <p:spPr/>
        <p:txBody>
          <a:bodyPr/>
          <a:lstStyle/>
          <a:p>
            <a:fld id="{A3D39BA2-F127-4DB1-B8FD-D5A70CC3E01B}" type="slidenum">
              <a:rPr lang="en-US" smtClean="0"/>
              <a:t>3</a:t>
            </a:fld>
            <a:endParaRPr lang="en-US" dirty="0"/>
          </a:p>
        </p:txBody>
      </p:sp>
    </p:spTree>
    <p:extLst>
      <p:ext uri="{BB962C8B-B14F-4D97-AF65-F5344CB8AC3E}">
        <p14:creationId xmlns:p14="http://schemas.microsoft.com/office/powerpoint/2010/main" val="2118563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organization of any big festival requires careful thinking, no matter where it takes place. The first stages of the planned event are based on adjusting the destination, involving visitors, and bringing together multiple stakeholders. In Wales, these drivers reflect the goals of national policy, for example, the Visit Wales campaign promoting “hwyl,” or a joyful experience. In 2024, visitors contributed 4.98 billion and currently employment for the sector is around 159,000. From a tourism perspective, the carnival will extend the time and money people spend in Wales, as well as make Cardiff a prominent cultural city with its famous castle. Ultimately, making sure everything is strategically fit, economically beneficial, and fits the brand’s story drives feasibility funding.</a:t>
            </a:r>
            <a:endParaRPr lang="en-GB" dirty="0"/>
          </a:p>
        </p:txBody>
      </p:sp>
      <p:sp>
        <p:nvSpPr>
          <p:cNvPr id="4" name="Slide Number Placeholder 3"/>
          <p:cNvSpPr>
            <a:spLocks noGrp="1"/>
          </p:cNvSpPr>
          <p:nvPr>
            <p:ph type="sldNum" sz="quarter" idx="5"/>
          </p:nvPr>
        </p:nvSpPr>
        <p:spPr/>
        <p:txBody>
          <a:bodyPr/>
          <a:lstStyle/>
          <a:p>
            <a:fld id="{A3D39BA2-F127-4DB1-B8FD-D5A70CC3E01B}" type="slidenum">
              <a:rPr lang="en-US" smtClean="0"/>
              <a:t>4</a:t>
            </a:fld>
            <a:endParaRPr lang="en-US" dirty="0"/>
          </a:p>
        </p:txBody>
      </p:sp>
    </p:spTree>
    <p:extLst>
      <p:ext uri="{BB962C8B-B14F-4D97-AF65-F5344CB8AC3E}">
        <p14:creationId xmlns:p14="http://schemas.microsoft.com/office/powerpoint/2010/main" val="32160377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event is segmenting the target audience based on three main categories. First, tourists from foreign countries want a genuine cultural experience; therefore, they will spend multiple days in the country. Second, those passionate about culture, such as heritage </a:t>
            </a:r>
            <a:r>
              <a:rPr lang="en-US" dirty="0" err="1"/>
              <a:t>travellers</a:t>
            </a:r>
            <a:r>
              <a:rPr lang="en-US" dirty="0"/>
              <a:t>, foodies and arts fans, primarily book trips within their own countries or close to home. Lastly, families searching for safe and engaging educational entertainment. After the pandemic, there has been an increase in experiential travel, as the United Kingdom earned more from international visitors in 2024 as it reached 38.7 million inbound visitors. As Cardiff is easy to reach from far and wide and the festival coincides with popular trends on social media, it is expected that tickets will be well-received.</a:t>
            </a:r>
            <a:endParaRPr lang="en-GB" dirty="0"/>
          </a:p>
        </p:txBody>
      </p:sp>
      <p:sp>
        <p:nvSpPr>
          <p:cNvPr id="4" name="Slide Number Placeholder 3"/>
          <p:cNvSpPr>
            <a:spLocks noGrp="1"/>
          </p:cNvSpPr>
          <p:nvPr>
            <p:ph type="sldNum" sz="quarter" idx="5"/>
          </p:nvPr>
        </p:nvSpPr>
        <p:spPr/>
        <p:txBody>
          <a:bodyPr/>
          <a:lstStyle/>
          <a:p>
            <a:fld id="{A3D39BA2-F127-4DB1-B8FD-D5A70CC3E01B}" type="slidenum">
              <a:rPr lang="en-US" smtClean="0"/>
              <a:t>5</a:t>
            </a:fld>
            <a:endParaRPr lang="en-US" dirty="0"/>
          </a:p>
        </p:txBody>
      </p:sp>
    </p:spTree>
    <p:extLst>
      <p:ext uri="{BB962C8B-B14F-4D97-AF65-F5344CB8AC3E}">
        <p14:creationId xmlns:p14="http://schemas.microsoft.com/office/powerpoint/2010/main" val="434232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Comparing the planned event to Cardiff Mela and Tafwyl highlights new potential. While Mela attracts visitors from multiple cultures, Tafwyl mainly focuses on Welsh language, but none of them plan to blend AR technology, food trails, and diverse language in one event. In the event, with the help of AR, visitors can collect special stamps through various activities, and use them to get discounts on food, drinks, and other products. It will attract tech-savvy tourists, help the vendors, and supply valuable data for sponsors. When combined with a national effort, the carnival stands apart from similar regional events.</a:t>
            </a:r>
            <a:endParaRPr lang="en-GB" dirty="0"/>
          </a:p>
        </p:txBody>
      </p:sp>
      <p:sp>
        <p:nvSpPr>
          <p:cNvPr id="4" name="Slide Number Placeholder 3"/>
          <p:cNvSpPr>
            <a:spLocks noGrp="1"/>
          </p:cNvSpPr>
          <p:nvPr>
            <p:ph type="sldNum" sz="quarter" idx="5"/>
          </p:nvPr>
        </p:nvSpPr>
        <p:spPr/>
        <p:txBody>
          <a:bodyPr/>
          <a:lstStyle/>
          <a:p>
            <a:fld id="{A3D39BA2-F127-4DB1-B8FD-D5A70CC3E01B}" type="slidenum">
              <a:rPr lang="en-US" smtClean="0"/>
              <a:t>6</a:t>
            </a:fld>
            <a:endParaRPr lang="en-US" dirty="0"/>
          </a:p>
        </p:txBody>
      </p:sp>
    </p:spTree>
    <p:extLst>
      <p:ext uri="{BB962C8B-B14F-4D97-AF65-F5344CB8AC3E}">
        <p14:creationId xmlns:p14="http://schemas.microsoft.com/office/powerpoint/2010/main" val="18692670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chosen venue, Cardiff Castle and its </a:t>
            </a:r>
            <a:r>
              <a:rPr lang="en-US" dirty="0" err="1"/>
              <a:t>neighbouring</a:t>
            </a:r>
            <a:r>
              <a:rPr lang="en-US" dirty="0"/>
              <a:t> Bute Park are well situated and important to the city. 12,000 visitors can be hosted on the lawns, whereas the Banqueting Hall is ideal for VIP receptions and conferences to help generate extra income. Moreover, accessibility supports feasibility, and Cardiff Central rail station is only a 12-minute walk; bus trips and park-and-ride reduce traffic jams in the area. There will be wheelchair-friendly tracks, maps with braille, hearing loops, and information in two languages, to ensure all are welcome. Also, working together with Cardiff Council will ensure that heritage rules, license approval for crowds, and environmental safety are met.</a:t>
            </a:r>
            <a:endParaRPr lang="en-GB" dirty="0"/>
          </a:p>
        </p:txBody>
      </p:sp>
      <p:sp>
        <p:nvSpPr>
          <p:cNvPr id="4" name="Slide Number Placeholder 3"/>
          <p:cNvSpPr>
            <a:spLocks noGrp="1"/>
          </p:cNvSpPr>
          <p:nvPr>
            <p:ph type="sldNum" sz="quarter" idx="5"/>
          </p:nvPr>
        </p:nvSpPr>
        <p:spPr/>
        <p:txBody>
          <a:bodyPr/>
          <a:lstStyle/>
          <a:p>
            <a:fld id="{A3D39BA2-F127-4DB1-B8FD-D5A70CC3E01B}" type="slidenum">
              <a:rPr lang="en-US" smtClean="0"/>
              <a:t>7</a:t>
            </a:fld>
            <a:endParaRPr lang="en-US" dirty="0"/>
          </a:p>
        </p:txBody>
      </p:sp>
    </p:spTree>
    <p:extLst>
      <p:ext uri="{BB962C8B-B14F-4D97-AF65-F5344CB8AC3E}">
        <p14:creationId xmlns:p14="http://schemas.microsoft.com/office/powerpoint/2010/main" val="2887985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the event, human resources will include both paid employees and passionate volunteers. A core group of professionals will look after the site’s production, programming, financial matters, and interactions with stakeholders. Safety officers will take care of risk assessments, licenses and emergency actions. Bilingual representatives and interpreters can improve the journey for visitors, while hundreds of local students gain valuable work experience. The expenses related to infrastructure, such as stages, AV, barriers, sanitation, and power, will be handled through local suppliers and building techniques. Working together with Visit Wales, universities and local businesses will allow all parties to help each other, reduce costs, and spread the brand through organic growth.</a:t>
            </a:r>
            <a:endParaRPr lang="en-GB" dirty="0"/>
          </a:p>
        </p:txBody>
      </p:sp>
      <p:sp>
        <p:nvSpPr>
          <p:cNvPr id="4" name="Slide Number Placeholder 3"/>
          <p:cNvSpPr>
            <a:spLocks noGrp="1"/>
          </p:cNvSpPr>
          <p:nvPr>
            <p:ph type="sldNum" sz="quarter" idx="5"/>
          </p:nvPr>
        </p:nvSpPr>
        <p:spPr/>
        <p:txBody>
          <a:bodyPr/>
          <a:lstStyle/>
          <a:p>
            <a:fld id="{A3D39BA2-F127-4DB1-B8FD-D5A70CC3E01B}" type="slidenum">
              <a:rPr lang="en-US" smtClean="0"/>
              <a:t>8</a:t>
            </a:fld>
            <a:endParaRPr lang="en-US" dirty="0"/>
          </a:p>
        </p:txBody>
      </p:sp>
    </p:spTree>
    <p:extLst>
      <p:ext uri="{BB962C8B-B14F-4D97-AF65-F5344CB8AC3E}">
        <p14:creationId xmlns:p14="http://schemas.microsoft.com/office/powerpoint/2010/main" val="28154779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Budget allocated to this event is set at 3,00,000 to meet the usual festival costs for three days and 15,000 visitors. Using 100,000 on the infrastructure can connect to Cardiff Castle’s current facilities, with 70,000 covering the expenses for security, qualified staffing, and supporting volunteers. For multi-channel marketing, the budget remains 40,000 and 70,000 will be allocated for exceptional artists. An average ticket price of 25 means break-even will happen at 12,000 visitors, which can be reached by mixing paid admission with no-charge community areas. Profit can come from sponsorships, vendor payments and selling merchandise.</a:t>
            </a:r>
            <a:endParaRPr lang="en-GB" dirty="0"/>
          </a:p>
        </p:txBody>
      </p:sp>
      <p:sp>
        <p:nvSpPr>
          <p:cNvPr id="4" name="Slide Number Placeholder 3"/>
          <p:cNvSpPr>
            <a:spLocks noGrp="1"/>
          </p:cNvSpPr>
          <p:nvPr>
            <p:ph type="sldNum" sz="quarter" idx="5"/>
          </p:nvPr>
        </p:nvSpPr>
        <p:spPr/>
        <p:txBody>
          <a:bodyPr/>
          <a:lstStyle/>
          <a:p>
            <a:fld id="{A3D39BA2-F127-4DB1-B8FD-D5A70CC3E01B}" type="slidenum">
              <a:rPr lang="en-US" smtClean="0"/>
              <a:t>9</a:t>
            </a:fld>
            <a:endParaRPr lang="en-US" dirty="0"/>
          </a:p>
        </p:txBody>
      </p:sp>
    </p:spTree>
    <p:extLst>
      <p:ext uri="{BB962C8B-B14F-4D97-AF65-F5344CB8AC3E}">
        <p14:creationId xmlns:p14="http://schemas.microsoft.com/office/powerpoint/2010/main" val="4216635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 the use of storytelling, the #YearOfCroeso brand builds the Carnival into the best representative of Welsh culture. The plan will include teaser reels, sessions with influencers, and a preview of AR filters. Paid ads will be directed at cultural </a:t>
            </a:r>
            <a:r>
              <a:rPr lang="en-US" dirty="0" err="1"/>
              <a:t>travellers</a:t>
            </a:r>
            <a:r>
              <a:rPr lang="en-US" dirty="0"/>
              <a:t> on Instagram and TikTok, while Visit Wales will post content through its large, global audience. Plans are to invite travel writers before the actual event to write stories and post about them on their social media and websites. Festival attendees can benefit from discounts on British Airways Wales and Transport for Wales travel, and this will also allow event managers to check the success of the event. Also, local engagement will be achieved through university tie-ins, workshops and language taster sessions.</a:t>
            </a:r>
            <a:endParaRPr lang="en-GB" dirty="0"/>
          </a:p>
        </p:txBody>
      </p:sp>
      <p:sp>
        <p:nvSpPr>
          <p:cNvPr id="4" name="Slide Number Placeholder 3"/>
          <p:cNvSpPr>
            <a:spLocks noGrp="1"/>
          </p:cNvSpPr>
          <p:nvPr>
            <p:ph type="sldNum" sz="quarter" idx="5"/>
          </p:nvPr>
        </p:nvSpPr>
        <p:spPr/>
        <p:txBody>
          <a:bodyPr/>
          <a:lstStyle/>
          <a:p>
            <a:fld id="{A3D39BA2-F127-4DB1-B8FD-D5A70CC3E01B}" type="slidenum">
              <a:rPr lang="en-US" smtClean="0"/>
              <a:t>10</a:t>
            </a:fld>
            <a:endParaRPr lang="en-US" dirty="0"/>
          </a:p>
        </p:txBody>
      </p:sp>
    </p:spTree>
    <p:extLst>
      <p:ext uri="{BB962C8B-B14F-4D97-AF65-F5344CB8AC3E}">
        <p14:creationId xmlns:p14="http://schemas.microsoft.com/office/powerpoint/2010/main" val="10648909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Sustainability is an essential requirement for modern festivals. The plan is to use reusable cups, buy from local vendors, and separate waste into recycled and composted items, aiming to send 70% away from the landfill. Carbon-offset extras on airline platforms are expected to motivate more people to use shuttles and lessen the use of personal vehicles. Cultural heritage will be enhanced by hosting Welsh-language workshops and storytelling circles, as well as a </a:t>
            </a:r>
            <a:r>
              <a:rPr lang="en-US" dirty="0" err="1"/>
              <a:t>programme</a:t>
            </a:r>
            <a:r>
              <a:rPr lang="en-US" dirty="0"/>
              <a:t> to exchange ideas with international artists. Benefits to community include increased money for businesses, skills gained by volunteers, and the chance for smaller events to succeed.</a:t>
            </a:r>
            <a:endParaRPr lang="en-GB" dirty="0"/>
          </a:p>
        </p:txBody>
      </p:sp>
      <p:sp>
        <p:nvSpPr>
          <p:cNvPr id="4" name="Slide Number Placeholder 3"/>
          <p:cNvSpPr>
            <a:spLocks noGrp="1"/>
          </p:cNvSpPr>
          <p:nvPr>
            <p:ph type="sldNum" sz="quarter" idx="5"/>
          </p:nvPr>
        </p:nvSpPr>
        <p:spPr/>
        <p:txBody>
          <a:bodyPr/>
          <a:lstStyle/>
          <a:p>
            <a:fld id="{A3D39BA2-F127-4DB1-B8FD-D5A70CC3E01B}" type="slidenum">
              <a:rPr lang="en-US" smtClean="0"/>
              <a:t>11</a:t>
            </a:fld>
            <a:endParaRPr lang="en-US" dirty="0"/>
          </a:p>
        </p:txBody>
      </p:sp>
    </p:spTree>
    <p:extLst>
      <p:ext uri="{BB962C8B-B14F-4D97-AF65-F5344CB8AC3E}">
        <p14:creationId xmlns:p14="http://schemas.microsoft.com/office/powerpoint/2010/main" val="40945208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Croeso</a:t>
            </a:r>
            <a:r>
              <a:rPr lang="en-US" dirty="0"/>
              <a:t> Cultural Carnival is a realistic idea because it aligns with Visit </a:t>
            </a:r>
            <a:r>
              <a:rPr lang="en-US" dirty="0" err="1"/>
              <a:t>Wales’</a:t>
            </a:r>
            <a:r>
              <a:rPr lang="en-US" dirty="0"/>
              <a:t> objectives for the “Year of </a:t>
            </a:r>
            <a:r>
              <a:rPr lang="en-US" dirty="0" err="1"/>
              <a:t>Croeso</a:t>
            </a:r>
            <a:r>
              <a:rPr lang="en-US" dirty="0"/>
              <a:t>,”. It occupies a new position between other festivals, uses modern AR technology, and capitalizes on a post-pandemic increase in demand for cultural activities in Cardiff. Throughout the event, operational standards rely on mainstream facilities and established local helpers, making sure everything goes smoothly and is appreciated by guests. This plan is worth going ahead with, since the 3,00,000 budget, supported by income from sponsorships, vendors, and merchandise, allows for a safe break-even with 12,000 attendees.</a:t>
            </a:r>
            <a:endParaRPr lang="en-GB" dirty="0"/>
          </a:p>
        </p:txBody>
      </p:sp>
      <p:sp>
        <p:nvSpPr>
          <p:cNvPr id="4" name="Slide Number Placeholder 3"/>
          <p:cNvSpPr>
            <a:spLocks noGrp="1"/>
          </p:cNvSpPr>
          <p:nvPr>
            <p:ph type="sldNum" sz="quarter" idx="5"/>
          </p:nvPr>
        </p:nvSpPr>
        <p:spPr/>
        <p:txBody>
          <a:bodyPr/>
          <a:lstStyle/>
          <a:p>
            <a:fld id="{A3D39BA2-F127-4DB1-B8FD-D5A70CC3E01B}" type="slidenum">
              <a:rPr lang="en-US" smtClean="0"/>
              <a:t>12</a:t>
            </a:fld>
            <a:endParaRPr lang="en-US" dirty="0"/>
          </a:p>
        </p:txBody>
      </p:sp>
    </p:spTree>
    <p:extLst>
      <p:ext uri="{BB962C8B-B14F-4D97-AF65-F5344CB8AC3E}">
        <p14:creationId xmlns:p14="http://schemas.microsoft.com/office/powerpoint/2010/main" val="1215262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D39BA2-F127-4DB1-B8FD-D5A70CC3E01B}" type="slidenum">
              <a:rPr lang="en-US" smtClean="0"/>
              <a:t>13</a:t>
            </a:fld>
            <a:endParaRPr lang="en-US" dirty="0"/>
          </a:p>
        </p:txBody>
      </p:sp>
    </p:spTree>
    <p:extLst>
      <p:ext uri="{BB962C8B-B14F-4D97-AF65-F5344CB8AC3E}">
        <p14:creationId xmlns:p14="http://schemas.microsoft.com/office/powerpoint/2010/main" val="1892190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275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71431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4390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5/19/2025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45651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58928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12232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45293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4066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5432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8892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959609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1375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404530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3380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01321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19130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5/19/2025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0952317"/>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5.png"/><Relationship Id="rId7" Type="http://schemas.openxmlformats.org/officeDocument/2006/relationships/diagramQuickStyle" Target="../diagrams/quickStyle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6.svg"/><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8.png"/><Relationship Id="rId7" Type="http://schemas.openxmlformats.org/officeDocument/2006/relationships/diagramQuickStyle" Target="../diagrams/quickStyle4.xml"/><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19.svg"/><Relationship Id="rId9" Type="http://schemas.microsoft.com/office/2007/relationships/diagramDrawing" Target="../diagrams/drawing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71000">
              <a:schemeClr val="accent3"/>
            </a:gs>
          </a:gsLst>
          <a:lin ang="2700000" scaled="1"/>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3F2CC0B-D5F1-40B8-9CC6-4A36850B6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Subtitle 12">
            <a:extLst>
              <a:ext uri="{FF2B5EF4-FFF2-40B4-BE49-F238E27FC236}">
                <a16:creationId xmlns:a16="http://schemas.microsoft.com/office/drawing/2014/main" id="{F05262DB-6398-4AF9-96A3-041CFB112303}"/>
              </a:ext>
            </a:extLst>
          </p:cNvPr>
          <p:cNvSpPr>
            <a:spLocks noGrp="1"/>
          </p:cNvSpPr>
          <p:nvPr>
            <p:ph type="subTitle" idx="1"/>
          </p:nvPr>
        </p:nvSpPr>
        <p:spPr>
          <a:xfrm>
            <a:off x="182880" y="257656"/>
            <a:ext cx="11541217" cy="6590543"/>
          </a:xfrm>
        </p:spPr>
        <p:txBody>
          <a:bodyPr>
            <a:normAutofit/>
          </a:bodyPr>
          <a:lstStyle/>
          <a:p>
            <a:pPr algn="ctr"/>
            <a:endParaRPr lang="en-US" sz="2800" b="1" u="sng" dirty="0">
              <a:solidFill>
                <a:schemeClr val="tx1"/>
              </a:solidFill>
            </a:endParaRPr>
          </a:p>
          <a:p>
            <a:pPr algn="ctr"/>
            <a:r>
              <a:rPr lang="en-US" sz="2800" b="1" dirty="0">
                <a:solidFill>
                  <a:schemeClr val="tx1"/>
                </a:solidFill>
              </a:rPr>
              <a:t>Feasibility Study</a:t>
            </a:r>
            <a:r>
              <a:rPr lang="en-US" sz="2800" b="1">
                <a:solidFill>
                  <a:schemeClr val="tx1"/>
                </a:solidFill>
              </a:rPr>
              <a:t>: </a:t>
            </a:r>
          </a:p>
          <a:p>
            <a:pPr algn="ctr"/>
            <a:r>
              <a:rPr lang="en-US" sz="2800" b="1">
                <a:solidFill>
                  <a:schemeClr val="tx1"/>
                </a:solidFill>
              </a:rPr>
              <a:t>Croeso</a:t>
            </a:r>
            <a:r>
              <a:rPr lang="en-US" sz="2800" b="1" dirty="0">
                <a:solidFill>
                  <a:schemeClr val="tx1"/>
                </a:solidFill>
              </a:rPr>
              <a:t> Cultural Carnival – Showcasing Wales to the World</a:t>
            </a:r>
          </a:p>
          <a:p>
            <a:pPr algn="ctr"/>
            <a:endParaRPr lang="en-US" sz="2800" b="1" dirty="0">
              <a:solidFill>
                <a:schemeClr val="tx1"/>
              </a:solidFill>
            </a:endParaRPr>
          </a:p>
          <a:p>
            <a:pPr algn="ctr"/>
            <a:endParaRPr lang="en-US" sz="2800" b="1" dirty="0">
              <a:solidFill>
                <a:schemeClr val="tx1"/>
              </a:solidFill>
            </a:endParaRPr>
          </a:p>
          <a:p>
            <a:pPr algn="ctr"/>
            <a:endParaRPr lang="en-US" sz="2800" b="1" dirty="0">
              <a:solidFill>
                <a:schemeClr val="tx1"/>
              </a:solidFill>
            </a:endParaRPr>
          </a:p>
        </p:txBody>
      </p:sp>
      <p:grpSp>
        <p:nvGrpSpPr>
          <p:cNvPr id="20" name="Group 19">
            <a:extLst>
              <a:ext uri="{FF2B5EF4-FFF2-40B4-BE49-F238E27FC236}">
                <a16:creationId xmlns:a16="http://schemas.microsoft.com/office/drawing/2014/main" id="{631C6CE6-1810-44ED-A6D7-3FF53040A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21" name="Freeform 11">
              <a:extLst>
                <a:ext uri="{FF2B5EF4-FFF2-40B4-BE49-F238E27FC236}">
                  <a16:creationId xmlns:a16="http://schemas.microsoft.com/office/drawing/2014/main" id="{1F6D8BFE-D0D0-4BAE-9D5A-701DE7D3CE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22" name="Freeform 12">
              <a:extLst>
                <a:ext uri="{FF2B5EF4-FFF2-40B4-BE49-F238E27FC236}">
                  <a16:creationId xmlns:a16="http://schemas.microsoft.com/office/drawing/2014/main" id="{53F86D30-CEDB-4D96-AF73-AA3CD5A43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23" name="Freeform 13">
              <a:extLst>
                <a:ext uri="{FF2B5EF4-FFF2-40B4-BE49-F238E27FC236}">
                  <a16:creationId xmlns:a16="http://schemas.microsoft.com/office/drawing/2014/main" id="{F5187540-C4C8-410C-A395-69FCB1C8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24" name="Freeform 14">
              <a:extLst>
                <a:ext uri="{FF2B5EF4-FFF2-40B4-BE49-F238E27FC236}">
                  <a16:creationId xmlns:a16="http://schemas.microsoft.com/office/drawing/2014/main" id="{75BD6E4A-797C-451B-B08F-D99C1A9D1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25" name="Freeform 15">
              <a:extLst>
                <a:ext uri="{FF2B5EF4-FFF2-40B4-BE49-F238E27FC236}">
                  <a16:creationId xmlns:a16="http://schemas.microsoft.com/office/drawing/2014/main" id="{0D241082-BAFA-462E-827B-5814B020F5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26" name="Freeform 16">
              <a:extLst>
                <a:ext uri="{FF2B5EF4-FFF2-40B4-BE49-F238E27FC236}">
                  <a16:creationId xmlns:a16="http://schemas.microsoft.com/office/drawing/2014/main" id="{2920CCBD-116D-450B-9608-99F05F7D78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27" name="Freeform 17">
              <a:extLst>
                <a:ext uri="{FF2B5EF4-FFF2-40B4-BE49-F238E27FC236}">
                  <a16:creationId xmlns:a16="http://schemas.microsoft.com/office/drawing/2014/main" id="{A57CD3DE-CEAF-4BD4-A5EF-24B3E622B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8" name="Freeform 18">
              <a:extLst>
                <a:ext uri="{FF2B5EF4-FFF2-40B4-BE49-F238E27FC236}">
                  <a16:creationId xmlns:a16="http://schemas.microsoft.com/office/drawing/2014/main" id="{4EC3258C-366B-4629-A7D3-5173D3637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9" name="Freeform 19">
              <a:extLst>
                <a:ext uri="{FF2B5EF4-FFF2-40B4-BE49-F238E27FC236}">
                  <a16:creationId xmlns:a16="http://schemas.microsoft.com/office/drawing/2014/main" id="{D444D63A-CE2B-4ACD-BA0E-4ADECAD8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30" name="Freeform 20">
              <a:extLst>
                <a:ext uri="{FF2B5EF4-FFF2-40B4-BE49-F238E27FC236}">
                  <a16:creationId xmlns:a16="http://schemas.microsoft.com/office/drawing/2014/main" id="{7A504DF6-187A-4A54-96E8-3F3F28AAA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31" name="Freeform 21">
              <a:extLst>
                <a:ext uri="{FF2B5EF4-FFF2-40B4-BE49-F238E27FC236}">
                  <a16:creationId xmlns:a16="http://schemas.microsoft.com/office/drawing/2014/main" id="{FE04C6F5-6DC5-4C7E-9278-9BE624FC7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32" name="Freeform 22">
              <a:extLst>
                <a:ext uri="{FF2B5EF4-FFF2-40B4-BE49-F238E27FC236}">
                  <a16:creationId xmlns:a16="http://schemas.microsoft.com/office/drawing/2014/main" id="{94A02D9B-E6A9-4D6A-9D2A-D81C76802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34" name="Group 33">
            <a:extLst>
              <a:ext uri="{FF2B5EF4-FFF2-40B4-BE49-F238E27FC236}">
                <a16:creationId xmlns:a16="http://schemas.microsoft.com/office/drawing/2014/main" id="{B78034A6-3565-46AA-9E73-1C954666AB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35" name="Freeform 27">
              <a:extLst>
                <a:ext uri="{FF2B5EF4-FFF2-40B4-BE49-F238E27FC236}">
                  <a16:creationId xmlns:a16="http://schemas.microsoft.com/office/drawing/2014/main" id="{04947AA2-A772-42CB-9CEC-065095D3D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36" name="Freeform 28">
              <a:extLst>
                <a:ext uri="{FF2B5EF4-FFF2-40B4-BE49-F238E27FC236}">
                  <a16:creationId xmlns:a16="http://schemas.microsoft.com/office/drawing/2014/main" id="{83C52D84-DEC1-4E16-972E-8EEA5D522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37" name="Freeform 29">
              <a:extLst>
                <a:ext uri="{FF2B5EF4-FFF2-40B4-BE49-F238E27FC236}">
                  <a16:creationId xmlns:a16="http://schemas.microsoft.com/office/drawing/2014/main" id="{2036A28D-EF09-41F7-906F-CF405361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38" name="Freeform 30">
              <a:extLst>
                <a:ext uri="{FF2B5EF4-FFF2-40B4-BE49-F238E27FC236}">
                  <a16:creationId xmlns:a16="http://schemas.microsoft.com/office/drawing/2014/main" id="{EE8D92C7-C907-4120-95E3-80E3DC85B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39" name="Freeform 31">
              <a:extLst>
                <a:ext uri="{FF2B5EF4-FFF2-40B4-BE49-F238E27FC236}">
                  <a16:creationId xmlns:a16="http://schemas.microsoft.com/office/drawing/2014/main" id="{BBCEAAB8-CD22-41D7-B330-702682A27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40" name="Freeform 32">
              <a:extLst>
                <a:ext uri="{FF2B5EF4-FFF2-40B4-BE49-F238E27FC236}">
                  <a16:creationId xmlns:a16="http://schemas.microsoft.com/office/drawing/2014/main" id="{6BBC1FEE-3D72-492B-8D8A-BE1A5507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41" name="Freeform 33">
              <a:extLst>
                <a:ext uri="{FF2B5EF4-FFF2-40B4-BE49-F238E27FC236}">
                  <a16:creationId xmlns:a16="http://schemas.microsoft.com/office/drawing/2014/main" id="{C28C6E5C-C393-435C-96A1-AA2859BDC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42" name="Freeform 34">
              <a:extLst>
                <a:ext uri="{FF2B5EF4-FFF2-40B4-BE49-F238E27FC236}">
                  <a16:creationId xmlns:a16="http://schemas.microsoft.com/office/drawing/2014/main" id="{2C2C991F-AC51-4DF5-B8DD-19B08C1CB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43" name="Freeform 35">
              <a:extLst>
                <a:ext uri="{FF2B5EF4-FFF2-40B4-BE49-F238E27FC236}">
                  <a16:creationId xmlns:a16="http://schemas.microsoft.com/office/drawing/2014/main" id="{9C916B5F-285D-4F5A-9085-6781753AF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44" name="Freeform 36">
              <a:extLst>
                <a:ext uri="{FF2B5EF4-FFF2-40B4-BE49-F238E27FC236}">
                  <a16:creationId xmlns:a16="http://schemas.microsoft.com/office/drawing/2014/main" id="{0375DD5F-9D17-4873-B697-3D44A5EBE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45" name="Freeform 37">
              <a:extLst>
                <a:ext uri="{FF2B5EF4-FFF2-40B4-BE49-F238E27FC236}">
                  <a16:creationId xmlns:a16="http://schemas.microsoft.com/office/drawing/2014/main" id="{A159BBC7-6A8B-4612-94A8-56323452C7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46" name="Freeform 38">
              <a:extLst>
                <a:ext uri="{FF2B5EF4-FFF2-40B4-BE49-F238E27FC236}">
                  <a16:creationId xmlns:a16="http://schemas.microsoft.com/office/drawing/2014/main" id="{177C901C-F8DE-4C99-95C8-F8CA1B84F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48" name="Rectangle 47">
            <a:extLst>
              <a:ext uri="{FF2B5EF4-FFF2-40B4-BE49-F238E27FC236}">
                <a16:creationId xmlns:a16="http://schemas.microsoft.com/office/drawing/2014/main" id="{D1D655F2-6D15-4265-ADEE-EF0075C1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Freeform 69">
            <a:extLst>
              <a:ext uri="{FF2B5EF4-FFF2-40B4-BE49-F238E27FC236}">
                <a16:creationId xmlns:a16="http://schemas.microsoft.com/office/drawing/2014/main" id="{3248A930-1A6E-4EFB-8213-D1AC735BE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4" name="Title 3">
            <a:extLst>
              <a:ext uri="{FF2B5EF4-FFF2-40B4-BE49-F238E27FC236}">
                <a16:creationId xmlns:a16="http://schemas.microsoft.com/office/drawing/2014/main" id="{AEC8B874-120B-4FBF-CA33-28C2F34BFAE6}"/>
              </a:ext>
            </a:extLst>
          </p:cNvPr>
          <p:cNvSpPr>
            <a:spLocks noGrp="1"/>
          </p:cNvSpPr>
          <p:nvPr>
            <p:ph type="ctrTitle"/>
          </p:nvPr>
        </p:nvSpPr>
        <p:spPr>
          <a:xfrm>
            <a:off x="1015437" y="2870004"/>
            <a:ext cx="6660644" cy="2562684"/>
          </a:xfrm>
        </p:spPr>
        <p:txBody>
          <a:bodyPr>
            <a:normAutofit/>
          </a:bodyPr>
          <a:lstStyle/>
          <a:p>
            <a:pPr>
              <a:lnSpc>
                <a:spcPct val="107000"/>
              </a:lnSpc>
              <a:spcAft>
                <a:spcPts val="800"/>
              </a:spcAft>
            </a:pPr>
            <a:r>
              <a:rPr lang="en-GB" sz="2000" b="1" dirty="0">
                <a:effectLst/>
                <a:latin typeface="Arial" panose="020B0604020202020204" pitchFamily="34" charset="0"/>
                <a:ea typeface="Calibri" panose="020F0502020204030204" pitchFamily="34" charset="0"/>
                <a:cs typeface="Arial" panose="020B0604020202020204" pitchFamily="34" charset="0"/>
              </a:rPr>
              <a:t>Name: Daniela Livia Isar </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Student number: 2242723</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Module title: International Meetings Management for the Hotel Industry</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Module code: BMIH6007</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Lecturer: Katryn Flynn</a:t>
            </a:r>
            <a:br>
              <a:rPr lang="en-GB" sz="2000" dirty="0">
                <a:effectLst/>
                <a:latin typeface="Times New Roman" panose="02020603050405020304" pitchFamily="18" charset="0"/>
                <a:ea typeface="Calibri" panose="020F0502020204030204" pitchFamily="34" charset="0"/>
                <a:cs typeface="Arial" panose="020B0604020202020204" pitchFamily="34" charset="0"/>
              </a:rPr>
            </a:br>
            <a:endParaRPr lang="en-GB" sz="2000" dirty="0"/>
          </a:p>
        </p:txBody>
      </p:sp>
      <p:sp>
        <p:nvSpPr>
          <p:cNvPr id="8" name="TextBox 7">
            <a:extLst>
              <a:ext uri="{FF2B5EF4-FFF2-40B4-BE49-F238E27FC236}">
                <a16:creationId xmlns:a16="http://schemas.microsoft.com/office/drawing/2014/main" id="{E8F651FD-335A-8699-93DD-35450BCF28A0}"/>
              </a:ext>
            </a:extLst>
          </p:cNvPr>
          <p:cNvSpPr txBox="1"/>
          <p:nvPr/>
        </p:nvSpPr>
        <p:spPr>
          <a:xfrm>
            <a:off x="889238" y="5655900"/>
            <a:ext cx="10752471" cy="1153073"/>
          </a:xfrm>
          <a:prstGeom prst="rect">
            <a:avLst/>
          </a:prstGeom>
          <a:noFill/>
        </p:spPr>
        <p:txBody>
          <a:bodyPr wrap="square">
            <a:spAutoFit/>
          </a:bodyPr>
          <a:lstStyle/>
          <a:p>
            <a:pPr>
              <a:lnSpc>
                <a:spcPct val="107000"/>
              </a:lnSpc>
              <a:spcAft>
                <a:spcPts val="800"/>
              </a:spcAft>
              <a:buNone/>
            </a:pPr>
            <a:r>
              <a:rPr lang="en-GB" sz="1800" dirty="0">
                <a:effectLst/>
                <a:latin typeface="Times New Roman" panose="02020603050405020304" pitchFamily="18" charset="0"/>
                <a:ea typeface="Calibri" panose="020F0502020204030204" pitchFamily="34" charset="0"/>
                <a:cs typeface="Arial" panose="020B0604020202020204" pitchFamily="34" charset="0"/>
              </a:rPr>
              <a:t>I confirm that I have not presented any AI generated text as my own work. I confirm I have copies of my drafts, notes, and other resources I used before, and after the use of AI tools which I may be asked to provide in evidence.</a:t>
            </a:r>
          </a:p>
          <a:p>
            <a:pPr>
              <a:lnSpc>
                <a:spcPct val="150000"/>
              </a:lnSpc>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12941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A96ED90-EC65-43A4-B2EF-AF696BAA5D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11" name="Freeform 11">
              <a:extLst>
                <a:ext uri="{FF2B5EF4-FFF2-40B4-BE49-F238E27FC236}">
                  <a16:creationId xmlns:a16="http://schemas.microsoft.com/office/drawing/2014/main" id="{453429D0-CB53-4C03-878C-43C31F27ED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2" name="Freeform 12">
              <a:extLst>
                <a:ext uri="{FF2B5EF4-FFF2-40B4-BE49-F238E27FC236}">
                  <a16:creationId xmlns:a16="http://schemas.microsoft.com/office/drawing/2014/main" id="{AE3C0F14-CFB2-422D-8C27-C059000570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3" name="Freeform 13">
              <a:extLst>
                <a:ext uri="{FF2B5EF4-FFF2-40B4-BE49-F238E27FC236}">
                  <a16:creationId xmlns:a16="http://schemas.microsoft.com/office/drawing/2014/main" id="{1166A2CB-8B53-43A6-9BA2-C7CC6CF299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4" name="Freeform 14">
              <a:extLst>
                <a:ext uri="{FF2B5EF4-FFF2-40B4-BE49-F238E27FC236}">
                  <a16:creationId xmlns:a16="http://schemas.microsoft.com/office/drawing/2014/main" id="{23C00B90-9276-4889-9254-D7DD9B956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5" name="Freeform 15">
              <a:extLst>
                <a:ext uri="{FF2B5EF4-FFF2-40B4-BE49-F238E27FC236}">
                  <a16:creationId xmlns:a16="http://schemas.microsoft.com/office/drawing/2014/main" id="{782B4B58-2BD8-44A1-BC1B-24CF171D53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6" name="Freeform 16">
              <a:extLst>
                <a:ext uri="{FF2B5EF4-FFF2-40B4-BE49-F238E27FC236}">
                  <a16:creationId xmlns:a16="http://schemas.microsoft.com/office/drawing/2014/main" id="{087DFB3F-163E-427B-AD97-4D959AFA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7" name="Freeform 17">
              <a:extLst>
                <a:ext uri="{FF2B5EF4-FFF2-40B4-BE49-F238E27FC236}">
                  <a16:creationId xmlns:a16="http://schemas.microsoft.com/office/drawing/2014/main" id="{3947E116-0E5F-4151-A266-838DCF74F3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8" name="Freeform 18">
              <a:extLst>
                <a:ext uri="{FF2B5EF4-FFF2-40B4-BE49-F238E27FC236}">
                  <a16:creationId xmlns:a16="http://schemas.microsoft.com/office/drawing/2014/main" id="{34E22B53-0CCD-4425-982E-FBD7A5AE5A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9" name="Freeform 19">
              <a:extLst>
                <a:ext uri="{FF2B5EF4-FFF2-40B4-BE49-F238E27FC236}">
                  <a16:creationId xmlns:a16="http://schemas.microsoft.com/office/drawing/2014/main" id="{71418348-352C-405D-843F-02F759C1AA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0" name="Freeform 20">
              <a:extLst>
                <a:ext uri="{FF2B5EF4-FFF2-40B4-BE49-F238E27FC236}">
                  <a16:creationId xmlns:a16="http://schemas.microsoft.com/office/drawing/2014/main" id="{D1D24C79-C716-4FA6-A27A-0670852706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1" name="Freeform 21">
              <a:extLst>
                <a:ext uri="{FF2B5EF4-FFF2-40B4-BE49-F238E27FC236}">
                  <a16:creationId xmlns:a16="http://schemas.microsoft.com/office/drawing/2014/main" id="{C55C2DE1-DCCA-4C79-B04A-781D1A3D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2" name="Freeform 22">
              <a:extLst>
                <a:ext uri="{FF2B5EF4-FFF2-40B4-BE49-F238E27FC236}">
                  <a16:creationId xmlns:a16="http://schemas.microsoft.com/office/drawing/2014/main" id="{C776F50F-14F4-475E-BCB7-17FC0785B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24" name="Group 23">
            <a:extLst>
              <a:ext uri="{FF2B5EF4-FFF2-40B4-BE49-F238E27FC236}">
                <a16:creationId xmlns:a16="http://schemas.microsoft.com/office/drawing/2014/main" id="{46BDB0DA-68E7-4684-91C5-5AB2BFED4A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25" name="Freeform 27">
              <a:extLst>
                <a:ext uri="{FF2B5EF4-FFF2-40B4-BE49-F238E27FC236}">
                  <a16:creationId xmlns:a16="http://schemas.microsoft.com/office/drawing/2014/main" id="{9E72399C-BBC0-42A8-9748-4797554BEA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26" name="Freeform 28">
              <a:extLst>
                <a:ext uri="{FF2B5EF4-FFF2-40B4-BE49-F238E27FC236}">
                  <a16:creationId xmlns:a16="http://schemas.microsoft.com/office/drawing/2014/main" id="{48E248AF-3631-45B1-92F0-E06A965A1D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27" name="Freeform 29">
              <a:extLst>
                <a:ext uri="{FF2B5EF4-FFF2-40B4-BE49-F238E27FC236}">
                  <a16:creationId xmlns:a16="http://schemas.microsoft.com/office/drawing/2014/main" id="{C4D7FC8C-56F5-4922-A71A-33D64A292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28" name="Freeform 30">
              <a:extLst>
                <a:ext uri="{FF2B5EF4-FFF2-40B4-BE49-F238E27FC236}">
                  <a16:creationId xmlns:a16="http://schemas.microsoft.com/office/drawing/2014/main" id="{B7F89C0C-EB85-419D-BB93-0206A2AFE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29" name="Freeform 31">
              <a:extLst>
                <a:ext uri="{FF2B5EF4-FFF2-40B4-BE49-F238E27FC236}">
                  <a16:creationId xmlns:a16="http://schemas.microsoft.com/office/drawing/2014/main" id="{80ABA0D9-57B4-44A9-8807-4FE17D254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30" name="Freeform 32">
              <a:extLst>
                <a:ext uri="{FF2B5EF4-FFF2-40B4-BE49-F238E27FC236}">
                  <a16:creationId xmlns:a16="http://schemas.microsoft.com/office/drawing/2014/main" id="{253C3D53-3C3B-4D58-A8FC-8D700F94D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31" name="Freeform 33">
              <a:extLst>
                <a:ext uri="{FF2B5EF4-FFF2-40B4-BE49-F238E27FC236}">
                  <a16:creationId xmlns:a16="http://schemas.microsoft.com/office/drawing/2014/main" id="{EFA8FD5A-A185-4336-8F88-913947E4AF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32" name="Freeform 34">
              <a:extLst>
                <a:ext uri="{FF2B5EF4-FFF2-40B4-BE49-F238E27FC236}">
                  <a16:creationId xmlns:a16="http://schemas.microsoft.com/office/drawing/2014/main" id="{376A1771-7E82-4933-B181-ABB739D1C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33" name="Freeform 35">
              <a:extLst>
                <a:ext uri="{FF2B5EF4-FFF2-40B4-BE49-F238E27FC236}">
                  <a16:creationId xmlns:a16="http://schemas.microsoft.com/office/drawing/2014/main" id="{9F2DAC55-7895-49FE-AC9C-A8E7013BE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34" name="Freeform 36">
              <a:extLst>
                <a:ext uri="{FF2B5EF4-FFF2-40B4-BE49-F238E27FC236}">
                  <a16:creationId xmlns:a16="http://schemas.microsoft.com/office/drawing/2014/main" id="{4C22408E-5BCB-4876-A3FA-64F1AF28F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35" name="Freeform 37">
              <a:extLst>
                <a:ext uri="{FF2B5EF4-FFF2-40B4-BE49-F238E27FC236}">
                  <a16:creationId xmlns:a16="http://schemas.microsoft.com/office/drawing/2014/main" id="{0F3149B3-9646-40F8-8C00-2D571CB08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36" name="Freeform 38">
              <a:extLst>
                <a:ext uri="{FF2B5EF4-FFF2-40B4-BE49-F238E27FC236}">
                  <a16:creationId xmlns:a16="http://schemas.microsoft.com/office/drawing/2014/main" id="{76F045BD-A98B-4E02-83F2-FFB1A89EAF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38" name="Rectangle 37">
            <a:extLst>
              <a:ext uri="{FF2B5EF4-FFF2-40B4-BE49-F238E27FC236}">
                <a16:creationId xmlns:a16="http://schemas.microsoft.com/office/drawing/2014/main" id="{F2E71B7E-BFF8-4843-B7D0-22045FFE3D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Freeform 11">
            <a:extLst>
              <a:ext uri="{FF2B5EF4-FFF2-40B4-BE49-F238E27FC236}">
                <a16:creationId xmlns:a16="http://schemas.microsoft.com/office/drawing/2014/main" id="{332B447E-2E34-4E0E-9C81-372BC888A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42" name="Rectangle 41">
            <a:extLst>
              <a:ext uri="{FF2B5EF4-FFF2-40B4-BE49-F238E27FC236}">
                <a16:creationId xmlns:a16="http://schemas.microsoft.com/office/drawing/2014/main" id="{8B1DD9EA-A53C-44BE-92F3-21CAD4D77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FE5AA3-E06A-E523-67F7-39BE71B3003A}"/>
              </a:ext>
            </a:extLst>
          </p:cNvPr>
          <p:cNvSpPr>
            <a:spLocks noGrp="1"/>
          </p:cNvSpPr>
          <p:nvPr>
            <p:ph type="title"/>
          </p:nvPr>
        </p:nvSpPr>
        <p:spPr>
          <a:xfrm>
            <a:off x="1794897" y="624110"/>
            <a:ext cx="9712998" cy="847103"/>
          </a:xfrm>
        </p:spPr>
        <p:txBody>
          <a:bodyPr vert="horz" lIns="91440" tIns="45720" rIns="91440" bIns="45720" rtlCol="0" anchor="t">
            <a:normAutofit/>
          </a:bodyPr>
          <a:lstStyle/>
          <a:p>
            <a:r>
              <a:rPr lang="en-US" b="1" dirty="0"/>
              <a:t>Table of Contents</a:t>
            </a:r>
          </a:p>
        </p:txBody>
      </p:sp>
      <p:sp>
        <p:nvSpPr>
          <p:cNvPr id="44" name="Rectangle 43">
            <a:extLst>
              <a:ext uri="{FF2B5EF4-FFF2-40B4-BE49-F238E27FC236}">
                <a16:creationId xmlns:a16="http://schemas.microsoft.com/office/drawing/2014/main" id="{8305855A-EF75-4C54-AD29-3A7A2761C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Freeform 11">
            <a:extLst>
              <a:ext uri="{FF2B5EF4-FFF2-40B4-BE49-F238E27FC236}">
                <a16:creationId xmlns:a16="http://schemas.microsoft.com/office/drawing/2014/main" id="{9C75C971-7653-4A6D-B809-4353FF7F7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3" name="Table 2">
            <a:extLst>
              <a:ext uri="{FF2B5EF4-FFF2-40B4-BE49-F238E27FC236}">
                <a16:creationId xmlns:a16="http://schemas.microsoft.com/office/drawing/2014/main" id="{61E9E3D4-E1D9-D3B1-D42A-C5C299F6E1C5}"/>
              </a:ext>
            </a:extLst>
          </p:cNvPr>
          <p:cNvGraphicFramePr>
            <a:graphicFrameLocks noGrp="1"/>
          </p:cNvGraphicFramePr>
          <p:nvPr>
            <p:extLst>
              <p:ext uri="{D42A27DB-BD31-4B8C-83A1-F6EECF244321}">
                <p14:modId xmlns:p14="http://schemas.microsoft.com/office/powerpoint/2010/main" val="1800357511"/>
              </p:ext>
            </p:extLst>
          </p:nvPr>
        </p:nvGraphicFramePr>
        <p:xfrm>
          <a:off x="489447" y="1499724"/>
          <a:ext cx="10948772" cy="4763160"/>
        </p:xfrm>
        <a:graphic>
          <a:graphicData uri="http://schemas.openxmlformats.org/drawingml/2006/table">
            <a:tbl>
              <a:tblPr firstRow="1" bandRow="1">
                <a:tableStyleId>{00A15C55-8517-42AA-B614-E9B94910E393}</a:tableStyleId>
              </a:tblPr>
              <a:tblGrid>
                <a:gridCol w="8290659">
                  <a:extLst>
                    <a:ext uri="{9D8B030D-6E8A-4147-A177-3AD203B41FA5}">
                      <a16:colId xmlns:a16="http://schemas.microsoft.com/office/drawing/2014/main" val="4069264153"/>
                    </a:ext>
                  </a:extLst>
                </a:gridCol>
                <a:gridCol w="2658113">
                  <a:extLst>
                    <a:ext uri="{9D8B030D-6E8A-4147-A177-3AD203B41FA5}">
                      <a16:colId xmlns:a16="http://schemas.microsoft.com/office/drawing/2014/main" val="3284076560"/>
                    </a:ext>
                  </a:extLst>
                </a:gridCol>
              </a:tblGrid>
              <a:tr h="396930">
                <a:tc>
                  <a:txBody>
                    <a:bodyPr/>
                    <a:lstStyle/>
                    <a:p>
                      <a:pPr algn="ctr"/>
                      <a:r>
                        <a:rPr lang="en-GB" dirty="0"/>
                        <a:t>Topic</a:t>
                      </a:r>
                    </a:p>
                  </a:txBody>
                  <a:tcPr/>
                </a:tc>
                <a:tc>
                  <a:txBody>
                    <a:bodyPr/>
                    <a:lstStyle/>
                    <a:p>
                      <a:pPr algn="ctr"/>
                      <a:r>
                        <a:rPr lang="en-GB" dirty="0"/>
                        <a:t>Page</a:t>
                      </a:r>
                    </a:p>
                  </a:txBody>
                  <a:tcPr/>
                </a:tc>
                <a:extLst>
                  <a:ext uri="{0D108BD9-81ED-4DB2-BD59-A6C34878D82A}">
                    <a16:rowId xmlns:a16="http://schemas.microsoft.com/office/drawing/2014/main" val="2421588234"/>
                  </a:ext>
                </a:extLst>
              </a:tr>
              <a:tr h="396930">
                <a:tc>
                  <a:txBody>
                    <a:bodyPr/>
                    <a:lstStyle/>
                    <a:p>
                      <a:pPr algn="ctr"/>
                      <a:r>
                        <a:rPr lang="en-US" sz="1600" dirty="0"/>
                        <a:t>Introduction: Event Overview and Context</a:t>
                      </a:r>
                      <a:endParaRPr lang="en-GB" sz="1600" dirty="0"/>
                    </a:p>
                  </a:txBody>
                  <a:tcPr/>
                </a:tc>
                <a:tc>
                  <a:txBody>
                    <a:bodyPr/>
                    <a:lstStyle/>
                    <a:p>
                      <a:pPr algn="ctr"/>
                      <a:r>
                        <a:rPr lang="en-GB" sz="1600" dirty="0"/>
                        <a:t>3</a:t>
                      </a:r>
                    </a:p>
                  </a:txBody>
                  <a:tcPr/>
                </a:tc>
                <a:extLst>
                  <a:ext uri="{0D108BD9-81ED-4DB2-BD59-A6C34878D82A}">
                    <a16:rowId xmlns:a16="http://schemas.microsoft.com/office/drawing/2014/main" val="3394991526"/>
                  </a:ext>
                </a:extLst>
              </a:tr>
              <a:tr h="396930">
                <a:tc>
                  <a:txBody>
                    <a:bodyPr/>
                    <a:lstStyle/>
                    <a:p>
                      <a:pPr algn="ctr"/>
                      <a:r>
                        <a:rPr lang="en-GB" sz="1600" dirty="0"/>
                        <a:t>Strategic Rationale</a:t>
                      </a:r>
                    </a:p>
                  </a:txBody>
                  <a:tcPr/>
                </a:tc>
                <a:tc>
                  <a:txBody>
                    <a:bodyPr/>
                    <a:lstStyle/>
                    <a:p>
                      <a:pPr algn="ctr"/>
                      <a:r>
                        <a:rPr lang="en-GB" sz="1600" dirty="0"/>
                        <a:t>4</a:t>
                      </a:r>
                    </a:p>
                  </a:txBody>
                  <a:tcPr/>
                </a:tc>
                <a:extLst>
                  <a:ext uri="{0D108BD9-81ED-4DB2-BD59-A6C34878D82A}">
                    <a16:rowId xmlns:a16="http://schemas.microsoft.com/office/drawing/2014/main" val="151989061"/>
                  </a:ext>
                </a:extLst>
              </a:tr>
              <a:tr h="396930">
                <a:tc>
                  <a:txBody>
                    <a:bodyPr/>
                    <a:lstStyle/>
                    <a:p>
                      <a:pPr algn="ctr"/>
                      <a:r>
                        <a:rPr lang="en-GB" sz="1600" dirty="0"/>
                        <a:t>Target Market and Demand</a:t>
                      </a:r>
                    </a:p>
                  </a:txBody>
                  <a:tcPr/>
                </a:tc>
                <a:tc>
                  <a:txBody>
                    <a:bodyPr/>
                    <a:lstStyle/>
                    <a:p>
                      <a:pPr algn="ctr"/>
                      <a:r>
                        <a:rPr lang="en-GB" sz="1600" dirty="0"/>
                        <a:t>5</a:t>
                      </a:r>
                    </a:p>
                  </a:txBody>
                  <a:tcPr/>
                </a:tc>
                <a:extLst>
                  <a:ext uri="{0D108BD9-81ED-4DB2-BD59-A6C34878D82A}">
                    <a16:rowId xmlns:a16="http://schemas.microsoft.com/office/drawing/2014/main" val="3205805389"/>
                  </a:ext>
                </a:extLst>
              </a:tr>
              <a:tr h="396930">
                <a:tc>
                  <a:txBody>
                    <a:bodyPr/>
                    <a:lstStyle/>
                    <a:p>
                      <a:pPr algn="ctr"/>
                      <a:r>
                        <a:rPr lang="en-GB" sz="1600" dirty="0"/>
                        <a:t>Competitor and Benchmark Analysis</a:t>
                      </a:r>
                    </a:p>
                  </a:txBody>
                  <a:tcPr/>
                </a:tc>
                <a:tc>
                  <a:txBody>
                    <a:bodyPr/>
                    <a:lstStyle/>
                    <a:p>
                      <a:pPr algn="ctr"/>
                      <a:r>
                        <a:rPr lang="en-GB" sz="1600" dirty="0"/>
                        <a:t>6</a:t>
                      </a:r>
                    </a:p>
                  </a:txBody>
                  <a:tcPr/>
                </a:tc>
                <a:extLst>
                  <a:ext uri="{0D108BD9-81ED-4DB2-BD59-A6C34878D82A}">
                    <a16:rowId xmlns:a16="http://schemas.microsoft.com/office/drawing/2014/main" val="1838735200"/>
                  </a:ext>
                </a:extLst>
              </a:tr>
              <a:tr h="396930">
                <a:tc>
                  <a:txBody>
                    <a:bodyPr/>
                    <a:lstStyle/>
                    <a:p>
                      <a:pPr algn="ctr"/>
                      <a:r>
                        <a:rPr lang="en-GB" sz="1600" dirty="0"/>
                        <a:t>Venue and Operational Feasibility</a:t>
                      </a:r>
                    </a:p>
                  </a:txBody>
                  <a:tcPr/>
                </a:tc>
                <a:tc>
                  <a:txBody>
                    <a:bodyPr/>
                    <a:lstStyle/>
                    <a:p>
                      <a:pPr algn="ctr"/>
                      <a:r>
                        <a:rPr lang="en-GB" sz="1600" dirty="0"/>
                        <a:t>7</a:t>
                      </a:r>
                    </a:p>
                  </a:txBody>
                  <a:tcPr/>
                </a:tc>
                <a:extLst>
                  <a:ext uri="{0D108BD9-81ED-4DB2-BD59-A6C34878D82A}">
                    <a16:rowId xmlns:a16="http://schemas.microsoft.com/office/drawing/2014/main" val="3118399341"/>
                  </a:ext>
                </a:extLst>
              </a:tr>
              <a:tr h="396930">
                <a:tc>
                  <a:txBody>
                    <a:bodyPr/>
                    <a:lstStyle/>
                    <a:p>
                      <a:pPr algn="ctr"/>
                      <a:r>
                        <a:rPr lang="en-GB" sz="1600" dirty="0"/>
                        <a:t>Resource Requirements</a:t>
                      </a:r>
                    </a:p>
                  </a:txBody>
                  <a:tcPr/>
                </a:tc>
                <a:tc>
                  <a:txBody>
                    <a:bodyPr/>
                    <a:lstStyle/>
                    <a:p>
                      <a:pPr algn="ctr"/>
                      <a:r>
                        <a:rPr lang="en-GB" sz="1600" dirty="0"/>
                        <a:t>8</a:t>
                      </a:r>
                    </a:p>
                  </a:txBody>
                  <a:tcPr/>
                </a:tc>
                <a:extLst>
                  <a:ext uri="{0D108BD9-81ED-4DB2-BD59-A6C34878D82A}">
                    <a16:rowId xmlns:a16="http://schemas.microsoft.com/office/drawing/2014/main" val="3479219048"/>
                  </a:ext>
                </a:extLst>
              </a:tr>
              <a:tr h="396930">
                <a:tc>
                  <a:txBody>
                    <a:bodyPr/>
                    <a:lstStyle/>
                    <a:p>
                      <a:pPr algn="ctr"/>
                      <a:r>
                        <a:rPr lang="en-GB" sz="1600" dirty="0"/>
                        <a:t>Financial Feasibility</a:t>
                      </a:r>
                    </a:p>
                  </a:txBody>
                  <a:tcPr/>
                </a:tc>
                <a:tc>
                  <a:txBody>
                    <a:bodyPr/>
                    <a:lstStyle/>
                    <a:p>
                      <a:pPr algn="ctr"/>
                      <a:r>
                        <a:rPr lang="en-GB" sz="1600" dirty="0"/>
                        <a:t>9</a:t>
                      </a:r>
                    </a:p>
                  </a:txBody>
                  <a:tcPr/>
                </a:tc>
                <a:extLst>
                  <a:ext uri="{0D108BD9-81ED-4DB2-BD59-A6C34878D82A}">
                    <a16:rowId xmlns:a16="http://schemas.microsoft.com/office/drawing/2014/main" val="1759632339"/>
                  </a:ext>
                </a:extLst>
              </a:tr>
              <a:tr h="396930">
                <a:tc>
                  <a:txBody>
                    <a:bodyPr/>
                    <a:lstStyle/>
                    <a:p>
                      <a:pPr algn="ctr"/>
                      <a:r>
                        <a:rPr lang="en-GB" sz="1600" dirty="0"/>
                        <a:t>Marketing and Promotion Strategy</a:t>
                      </a:r>
                    </a:p>
                  </a:txBody>
                  <a:tcPr/>
                </a:tc>
                <a:tc>
                  <a:txBody>
                    <a:bodyPr/>
                    <a:lstStyle/>
                    <a:p>
                      <a:pPr algn="ctr"/>
                      <a:r>
                        <a:rPr lang="en-GB" sz="1600" dirty="0"/>
                        <a:t>10</a:t>
                      </a:r>
                    </a:p>
                  </a:txBody>
                  <a:tcPr/>
                </a:tc>
                <a:extLst>
                  <a:ext uri="{0D108BD9-81ED-4DB2-BD59-A6C34878D82A}">
                    <a16:rowId xmlns:a16="http://schemas.microsoft.com/office/drawing/2014/main" val="1584291042"/>
                  </a:ext>
                </a:extLst>
              </a:tr>
              <a:tr h="396930">
                <a:tc>
                  <a:txBody>
                    <a:bodyPr/>
                    <a:lstStyle/>
                    <a:p>
                      <a:pPr algn="ctr"/>
                      <a:r>
                        <a:rPr lang="en-GB" sz="1600" dirty="0"/>
                        <a:t>Sustainability and Legacy</a:t>
                      </a:r>
                    </a:p>
                  </a:txBody>
                  <a:tcPr/>
                </a:tc>
                <a:tc>
                  <a:txBody>
                    <a:bodyPr/>
                    <a:lstStyle/>
                    <a:p>
                      <a:pPr algn="ctr"/>
                      <a:r>
                        <a:rPr lang="en-GB" sz="1600" dirty="0"/>
                        <a:t>11</a:t>
                      </a:r>
                    </a:p>
                  </a:txBody>
                  <a:tcPr/>
                </a:tc>
                <a:extLst>
                  <a:ext uri="{0D108BD9-81ED-4DB2-BD59-A6C34878D82A}">
                    <a16:rowId xmlns:a16="http://schemas.microsoft.com/office/drawing/2014/main" val="1949743971"/>
                  </a:ext>
                </a:extLst>
              </a:tr>
              <a:tr h="396930">
                <a:tc>
                  <a:txBody>
                    <a:bodyPr/>
                    <a:lstStyle/>
                    <a:p>
                      <a:pPr algn="ctr"/>
                      <a:r>
                        <a:rPr lang="en-GB" sz="1600" dirty="0"/>
                        <a:t>Conclusion</a:t>
                      </a:r>
                    </a:p>
                  </a:txBody>
                  <a:tcPr/>
                </a:tc>
                <a:tc>
                  <a:txBody>
                    <a:bodyPr/>
                    <a:lstStyle/>
                    <a:p>
                      <a:pPr algn="ctr"/>
                      <a:r>
                        <a:rPr lang="en-GB" sz="1600" dirty="0"/>
                        <a:t>12</a:t>
                      </a:r>
                    </a:p>
                  </a:txBody>
                  <a:tcPr/>
                </a:tc>
                <a:extLst>
                  <a:ext uri="{0D108BD9-81ED-4DB2-BD59-A6C34878D82A}">
                    <a16:rowId xmlns:a16="http://schemas.microsoft.com/office/drawing/2014/main" val="3898491112"/>
                  </a:ext>
                </a:extLst>
              </a:tr>
              <a:tr h="396930">
                <a:tc>
                  <a:txBody>
                    <a:bodyPr/>
                    <a:lstStyle/>
                    <a:p>
                      <a:pPr algn="ctr"/>
                      <a:r>
                        <a:rPr lang="en-GB" sz="1600" dirty="0"/>
                        <a:t>References</a:t>
                      </a:r>
                    </a:p>
                  </a:txBody>
                  <a:tcPr/>
                </a:tc>
                <a:tc>
                  <a:txBody>
                    <a:bodyPr/>
                    <a:lstStyle/>
                    <a:p>
                      <a:pPr algn="ctr"/>
                      <a:r>
                        <a:rPr lang="en-GB" sz="1600" dirty="0"/>
                        <a:t>13</a:t>
                      </a:r>
                    </a:p>
                  </a:txBody>
                  <a:tcPr/>
                </a:tc>
                <a:extLst>
                  <a:ext uri="{0D108BD9-81ED-4DB2-BD59-A6C34878D82A}">
                    <a16:rowId xmlns:a16="http://schemas.microsoft.com/office/drawing/2014/main" val="1834340414"/>
                  </a:ext>
                </a:extLst>
              </a:tr>
            </a:tbl>
          </a:graphicData>
        </a:graphic>
      </p:graphicFrame>
    </p:spTree>
    <p:extLst>
      <p:ext uri="{BB962C8B-B14F-4D97-AF65-F5344CB8AC3E}">
        <p14:creationId xmlns:p14="http://schemas.microsoft.com/office/powerpoint/2010/main" val="73429181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90000"/>
          </a:schemeClr>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3922973-13F3-4CE6-8EFF-03799F494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Rectangle 15">
            <a:extLst>
              <a:ext uri="{FF2B5EF4-FFF2-40B4-BE49-F238E27FC236}">
                <a16:creationId xmlns:a16="http://schemas.microsoft.com/office/drawing/2014/main" id="{B186664C-CD2D-43B3-85D6-F2EBA42B7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accent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Freeform 5">
            <a:extLst>
              <a:ext uri="{FF2B5EF4-FFF2-40B4-BE49-F238E27FC236}">
                <a16:creationId xmlns:a16="http://schemas.microsoft.com/office/drawing/2014/main" id="{36910423-F477-4C74-89EE-E17D46F4E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F32B50F-D297-2ED7-A5E9-BA89C47268E3}"/>
              </a:ext>
            </a:extLst>
          </p:cNvPr>
          <p:cNvSpPr>
            <a:spLocks noGrp="1"/>
          </p:cNvSpPr>
          <p:nvPr>
            <p:ph type="title"/>
          </p:nvPr>
        </p:nvSpPr>
        <p:spPr>
          <a:xfrm>
            <a:off x="541867" y="787400"/>
            <a:ext cx="7508624" cy="778933"/>
          </a:xfrm>
        </p:spPr>
        <p:txBody>
          <a:bodyPr anchor="ctr">
            <a:noAutofit/>
          </a:bodyPr>
          <a:lstStyle/>
          <a:p>
            <a:r>
              <a:rPr lang="en-GB" sz="2800" b="1" dirty="0">
                <a:solidFill>
                  <a:srgbClr val="FEFFFF"/>
                </a:solidFill>
              </a:rPr>
              <a:t>Introduction: Event Overview and Context</a:t>
            </a:r>
          </a:p>
        </p:txBody>
      </p:sp>
      <p:sp>
        <p:nvSpPr>
          <p:cNvPr id="3" name="Content Placeholder 2">
            <a:extLst>
              <a:ext uri="{FF2B5EF4-FFF2-40B4-BE49-F238E27FC236}">
                <a16:creationId xmlns:a16="http://schemas.microsoft.com/office/drawing/2014/main" id="{4B99BB89-B487-0280-EABB-F35A43B2168F}"/>
              </a:ext>
            </a:extLst>
          </p:cNvPr>
          <p:cNvSpPr>
            <a:spLocks noGrp="1"/>
          </p:cNvSpPr>
          <p:nvPr>
            <p:ph idx="1"/>
          </p:nvPr>
        </p:nvSpPr>
        <p:spPr>
          <a:xfrm>
            <a:off x="238812" y="2032000"/>
            <a:ext cx="7726837" cy="4397080"/>
          </a:xfrm>
        </p:spPr>
        <p:txBody>
          <a:bodyPr>
            <a:normAutofit/>
          </a:bodyPr>
          <a:lstStyle/>
          <a:p>
            <a:pPr algn="just">
              <a:lnSpc>
                <a:spcPct val="150000"/>
              </a:lnSpc>
              <a:buClrTx/>
            </a:pPr>
            <a:r>
              <a:rPr lang="en-GB" dirty="0">
                <a:solidFill>
                  <a:srgbClr val="FEFFFF"/>
                </a:solidFill>
              </a:rPr>
              <a:t>MICE events drive business tourism, showcase destinations, and generate significant economic impact for host regions (</a:t>
            </a:r>
            <a:r>
              <a:rPr lang="en-US" dirty="0">
                <a:solidFill>
                  <a:srgbClr val="FEFFFF"/>
                </a:solidFill>
              </a:rPr>
              <a:t>Allen et al., 2022)</a:t>
            </a:r>
            <a:r>
              <a:rPr lang="en-GB" dirty="0">
                <a:solidFill>
                  <a:srgbClr val="FEFFFF"/>
                </a:solidFill>
              </a:rPr>
              <a:t>.</a:t>
            </a:r>
          </a:p>
          <a:p>
            <a:pPr algn="just">
              <a:lnSpc>
                <a:spcPct val="150000"/>
              </a:lnSpc>
              <a:buClrTx/>
            </a:pPr>
            <a:r>
              <a:rPr lang="en-GB" b="1" dirty="0">
                <a:solidFill>
                  <a:srgbClr val="FEFFFF"/>
                </a:solidFill>
              </a:rPr>
              <a:t>Type: </a:t>
            </a:r>
            <a:r>
              <a:rPr lang="en-GB" dirty="0">
                <a:solidFill>
                  <a:srgbClr val="FEFFFF"/>
                </a:solidFill>
              </a:rPr>
              <a:t>Multi-day, hospitality-driven cultural festival.</a:t>
            </a:r>
          </a:p>
          <a:p>
            <a:pPr algn="just">
              <a:lnSpc>
                <a:spcPct val="150000"/>
              </a:lnSpc>
              <a:buClrTx/>
            </a:pPr>
            <a:r>
              <a:rPr lang="en-GB" b="1" dirty="0">
                <a:solidFill>
                  <a:srgbClr val="FEFFFF"/>
                </a:solidFill>
              </a:rPr>
              <a:t>Location: </a:t>
            </a:r>
            <a:r>
              <a:rPr lang="en-GB" dirty="0">
                <a:solidFill>
                  <a:srgbClr val="FEFFFF"/>
                </a:solidFill>
              </a:rPr>
              <a:t>Cardiff Castle grounds &amp; Bute Park, Cardiff, Wales.</a:t>
            </a:r>
          </a:p>
          <a:p>
            <a:pPr algn="just">
              <a:lnSpc>
                <a:spcPct val="150000"/>
              </a:lnSpc>
              <a:buClrTx/>
            </a:pPr>
            <a:r>
              <a:rPr lang="en-GB" b="1" dirty="0">
                <a:solidFill>
                  <a:srgbClr val="FEFFFF"/>
                </a:solidFill>
              </a:rPr>
              <a:t>Theme: </a:t>
            </a:r>
            <a:r>
              <a:rPr lang="en-GB" dirty="0">
                <a:solidFill>
                  <a:srgbClr val="FEFFFF"/>
                </a:solidFill>
              </a:rPr>
              <a:t>Year of </a:t>
            </a:r>
            <a:r>
              <a:rPr lang="en-GB" dirty="0" err="1">
                <a:solidFill>
                  <a:srgbClr val="FEFFFF"/>
                </a:solidFill>
              </a:rPr>
              <a:t>Croeso</a:t>
            </a:r>
            <a:r>
              <a:rPr lang="en-GB" dirty="0">
                <a:solidFill>
                  <a:srgbClr val="FEFFFF"/>
                </a:solidFill>
              </a:rPr>
              <a:t> 2025 - celebrating Welsh welcome &amp; “hwyl”.</a:t>
            </a:r>
          </a:p>
          <a:p>
            <a:pPr algn="just">
              <a:lnSpc>
                <a:spcPct val="150000"/>
              </a:lnSpc>
              <a:buClrTx/>
            </a:pPr>
            <a:r>
              <a:rPr lang="en-GB" b="1" dirty="0">
                <a:solidFill>
                  <a:srgbClr val="FEFFFF"/>
                </a:solidFill>
              </a:rPr>
              <a:t>Purpose: </a:t>
            </a:r>
            <a:r>
              <a:rPr lang="en-GB" dirty="0">
                <a:solidFill>
                  <a:srgbClr val="FEFFFF"/>
                </a:solidFill>
              </a:rPr>
              <a:t>Showcase Welsh culture, language, arts, cuisine, heritage, and landscapes.</a:t>
            </a:r>
          </a:p>
        </p:txBody>
      </p:sp>
      <p:pic>
        <p:nvPicPr>
          <p:cNvPr id="4" name="Picture 3" descr="A red dragon with wings&#10;&#10;Description automatically generated">
            <a:extLst>
              <a:ext uri="{FF2B5EF4-FFF2-40B4-BE49-F238E27FC236}">
                <a16:creationId xmlns:a16="http://schemas.microsoft.com/office/drawing/2014/main" id="{466E515D-2435-687A-793A-CC2C45D260BB}"/>
              </a:ext>
            </a:extLst>
          </p:cNvPr>
          <p:cNvPicPr>
            <a:picLocks noChangeAspect="1"/>
          </p:cNvPicPr>
          <p:nvPr/>
        </p:nvPicPr>
        <p:blipFill>
          <a:blip r:embed="rId3"/>
          <a:stretch>
            <a:fillRect/>
          </a:stretch>
        </p:blipFill>
        <p:spPr>
          <a:xfrm>
            <a:off x="8648203" y="2105689"/>
            <a:ext cx="3304985" cy="264662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62431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A96ED90-EC65-43A4-B2EF-AF696BAA5D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11" name="Freeform 11">
              <a:extLst>
                <a:ext uri="{FF2B5EF4-FFF2-40B4-BE49-F238E27FC236}">
                  <a16:creationId xmlns:a16="http://schemas.microsoft.com/office/drawing/2014/main" id="{453429D0-CB53-4C03-878C-43C31F27ED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2" name="Freeform 12">
              <a:extLst>
                <a:ext uri="{FF2B5EF4-FFF2-40B4-BE49-F238E27FC236}">
                  <a16:creationId xmlns:a16="http://schemas.microsoft.com/office/drawing/2014/main" id="{AE3C0F14-CFB2-422D-8C27-C059000570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3" name="Freeform 13">
              <a:extLst>
                <a:ext uri="{FF2B5EF4-FFF2-40B4-BE49-F238E27FC236}">
                  <a16:creationId xmlns:a16="http://schemas.microsoft.com/office/drawing/2014/main" id="{1166A2CB-8B53-43A6-9BA2-C7CC6CF299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4" name="Freeform 14">
              <a:extLst>
                <a:ext uri="{FF2B5EF4-FFF2-40B4-BE49-F238E27FC236}">
                  <a16:creationId xmlns:a16="http://schemas.microsoft.com/office/drawing/2014/main" id="{23C00B90-9276-4889-9254-D7DD9B956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5" name="Freeform 15">
              <a:extLst>
                <a:ext uri="{FF2B5EF4-FFF2-40B4-BE49-F238E27FC236}">
                  <a16:creationId xmlns:a16="http://schemas.microsoft.com/office/drawing/2014/main" id="{782B4B58-2BD8-44A1-BC1B-24CF171D53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6" name="Freeform 16">
              <a:extLst>
                <a:ext uri="{FF2B5EF4-FFF2-40B4-BE49-F238E27FC236}">
                  <a16:creationId xmlns:a16="http://schemas.microsoft.com/office/drawing/2014/main" id="{087DFB3F-163E-427B-AD97-4D959AFA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7" name="Freeform 17">
              <a:extLst>
                <a:ext uri="{FF2B5EF4-FFF2-40B4-BE49-F238E27FC236}">
                  <a16:creationId xmlns:a16="http://schemas.microsoft.com/office/drawing/2014/main" id="{3947E116-0E5F-4151-A266-838DCF74F3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8" name="Freeform 18">
              <a:extLst>
                <a:ext uri="{FF2B5EF4-FFF2-40B4-BE49-F238E27FC236}">
                  <a16:creationId xmlns:a16="http://schemas.microsoft.com/office/drawing/2014/main" id="{34E22B53-0CCD-4425-982E-FBD7A5AE5A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9" name="Freeform 19">
              <a:extLst>
                <a:ext uri="{FF2B5EF4-FFF2-40B4-BE49-F238E27FC236}">
                  <a16:creationId xmlns:a16="http://schemas.microsoft.com/office/drawing/2014/main" id="{71418348-352C-405D-843F-02F759C1AA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0" name="Freeform 20">
              <a:extLst>
                <a:ext uri="{FF2B5EF4-FFF2-40B4-BE49-F238E27FC236}">
                  <a16:creationId xmlns:a16="http://schemas.microsoft.com/office/drawing/2014/main" id="{D1D24C79-C716-4FA6-A27A-0670852706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1" name="Freeform 21">
              <a:extLst>
                <a:ext uri="{FF2B5EF4-FFF2-40B4-BE49-F238E27FC236}">
                  <a16:creationId xmlns:a16="http://schemas.microsoft.com/office/drawing/2014/main" id="{C55C2DE1-DCCA-4C79-B04A-781D1A3D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2" name="Freeform 22">
              <a:extLst>
                <a:ext uri="{FF2B5EF4-FFF2-40B4-BE49-F238E27FC236}">
                  <a16:creationId xmlns:a16="http://schemas.microsoft.com/office/drawing/2014/main" id="{C776F50F-14F4-475E-BCB7-17FC0785B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24" name="Group 23">
            <a:extLst>
              <a:ext uri="{FF2B5EF4-FFF2-40B4-BE49-F238E27FC236}">
                <a16:creationId xmlns:a16="http://schemas.microsoft.com/office/drawing/2014/main" id="{46BDB0DA-68E7-4684-91C5-5AB2BFED4A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25" name="Freeform 27">
              <a:extLst>
                <a:ext uri="{FF2B5EF4-FFF2-40B4-BE49-F238E27FC236}">
                  <a16:creationId xmlns:a16="http://schemas.microsoft.com/office/drawing/2014/main" id="{9E72399C-BBC0-42A8-9748-4797554BEA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26" name="Freeform 28">
              <a:extLst>
                <a:ext uri="{FF2B5EF4-FFF2-40B4-BE49-F238E27FC236}">
                  <a16:creationId xmlns:a16="http://schemas.microsoft.com/office/drawing/2014/main" id="{48E248AF-3631-45B1-92F0-E06A965A1D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27" name="Freeform 29">
              <a:extLst>
                <a:ext uri="{FF2B5EF4-FFF2-40B4-BE49-F238E27FC236}">
                  <a16:creationId xmlns:a16="http://schemas.microsoft.com/office/drawing/2014/main" id="{C4D7FC8C-56F5-4922-A71A-33D64A292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28" name="Freeform 30">
              <a:extLst>
                <a:ext uri="{FF2B5EF4-FFF2-40B4-BE49-F238E27FC236}">
                  <a16:creationId xmlns:a16="http://schemas.microsoft.com/office/drawing/2014/main" id="{B7F89C0C-EB85-419D-BB93-0206A2AFE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29" name="Freeform 31">
              <a:extLst>
                <a:ext uri="{FF2B5EF4-FFF2-40B4-BE49-F238E27FC236}">
                  <a16:creationId xmlns:a16="http://schemas.microsoft.com/office/drawing/2014/main" id="{80ABA0D9-57B4-44A9-8807-4FE17D254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30" name="Freeform 32">
              <a:extLst>
                <a:ext uri="{FF2B5EF4-FFF2-40B4-BE49-F238E27FC236}">
                  <a16:creationId xmlns:a16="http://schemas.microsoft.com/office/drawing/2014/main" id="{253C3D53-3C3B-4D58-A8FC-8D700F94D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31" name="Freeform 33">
              <a:extLst>
                <a:ext uri="{FF2B5EF4-FFF2-40B4-BE49-F238E27FC236}">
                  <a16:creationId xmlns:a16="http://schemas.microsoft.com/office/drawing/2014/main" id="{EFA8FD5A-A185-4336-8F88-913947E4AF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32" name="Freeform 34">
              <a:extLst>
                <a:ext uri="{FF2B5EF4-FFF2-40B4-BE49-F238E27FC236}">
                  <a16:creationId xmlns:a16="http://schemas.microsoft.com/office/drawing/2014/main" id="{376A1771-7E82-4933-B181-ABB739D1C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33" name="Freeform 35">
              <a:extLst>
                <a:ext uri="{FF2B5EF4-FFF2-40B4-BE49-F238E27FC236}">
                  <a16:creationId xmlns:a16="http://schemas.microsoft.com/office/drawing/2014/main" id="{9F2DAC55-7895-49FE-AC9C-A8E7013BE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34" name="Freeform 36">
              <a:extLst>
                <a:ext uri="{FF2B5EF4-FFF2-40B4-BE49-F238E27FC236}">
                  <a16:creationId xmlns:a16="http://schemas.microsoft.com/office/drawing/2014/main" id="{4C22408E-5BCB-4876-A3FA-64F1AF28F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35" name="Freeform 37">
              <a:extLst>
                <a:ext uri="{FF2B5EF4-FFF2-40B4-BE49-F238E27FC236}">
                  <a16:creationId xmlns:a16="http://schemas.microsoft.com/office/drawing/2014/main" id="{0F3149B3-9646-40F8-8C00-2D571CB08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36" name="Freeform 38">
              <a:extLst>
                <a:ext uri="{FF2B5EF4-FFF2-40B4-BE49-F238E27FC236}">
                  <a16:creationId xmlns:a16="http://schemas.microsoft.com/office/drawing/2014/main" id="{76F045BD-A98B-4E02-83F2-FFB1A89EAF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38" name="Rectangle 37">
            <a:extLst>
              <a:ext uri="{FF2B5EF4-FFF2-40B4-BE49-F238E27FC236}">
                <a16:creationId xmlns:a16="http://schemas.microsoft.com/office/drawing/2014/main" id="{F2E71B7E-BFF8-4843-B7D0-22045FFE3D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Freeform 11">
            <a:extLst>
              <a:ext uri="{FF2B5EF4-FFF2-40B4-BE49-F238E27FC236}">
                <a16:creationId xmlns:a16="http://schemas.microsoft.com/office/drawing/2014/main" id="{332B447E-2E34-4E0E-9C81-372BC888A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42" name="Rectangle 41">
            <a:extLst>
              <a:ext uri="{FF2B5EF4-FFF2-40B4-BE49-F238E27FC236}">
                <a16:creationId xmlns:a16="http://schemas.microsoft.com/office/drawing/2014/main" id="{8B1DD9EA-A53C-44BE-92F3-21CAD4D77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FE5AA3-E06A-E523-67F7-39BE71B3003A}"/>
              </a:ext>
            </a:extLst>
          </p:cNvPr>
          <p:cNvSpPr>
            <a:spLocks noGrp="1"/>
          </p:cNvSpPr>
          <p:nvPr>
            <p:ph type="title"/>
          </p:nvPr>
        </p:nvSpPr>
        <p:spPr>
          <a:xfrm>
            <a:off x="1794897" y="624110"/>
            <a:ext cx="9712998" cy="847103"/>
          </a:xfrm>
        </p:spPr>
        <p:txBody>
          <a:bodyPr vert="horz" lIns="91440" tIns="45720" rIns="91440" bIns="45720" rtlCol="0" anchor="t">
            <a:normAutofit/>
          </a:bodyPr>
          <a:lstStyle/>
          <a:p>
            <a:r>
              <a:rPr lang="en-US" b="1" dirty="0"/>
              <a:t>Strategic Rationale</a:t>
            </a:r>
          </a:p>
        </p:txBody>
      </p:sp>
      <p:sp>
        <p:nvSpPr>
          <p:cNvPr id="44" name="Rectangle 43">
            <a:extLst>
              <a:ext uri="{FF2B5EF4-FFF2-40B4-BE49-F238E27FC236}">
                <a16:creationId xmlns:a16="http://schemas.microsoft.com/office/drawing/2014/main" id="{8305855A-EF75-4C54-AD29-3A7A2761C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Freeform 11">
            <a:extLst>
              <a:ext uri="{FF2B5EF4-FFF2-40B4-BE49-F238E27FC236}">
                <a16:creationId xmlns:a16="http://schemas.microsoft.com/office/drawing/2014/main" id="{9C75C971-7653-4A6D-B809-4353FF7F7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5" name="TextBox 2">
            <a:extLst>
              <a:ext uri="{FF2B5EF4-FFF2-40B4-BE49-F238E27FC236}">
                <a16:creationId xmlns:a16="http://schemas.microsoft.com/office/drawing/2014/main" id="{9765DA65-2AEF-B2F0-ADC7-A316EA96BD09}"/>
              </a:ext>
            </a:extLst>
          </p:cNvPr>
          <p:cNvGraphicFramePr/>
          <p:nvPr>
            <p:extLst>
              <p:ext uri="{D42A27DB-BD31-4B8C-83A1-F6EECF244321}">
                <p14:modId xmlns:p14="http://schemas.microsoft.com/office/powerpoint/2010/main" val="1662277060"/>
              </p:ext>
            </p:extLst>
          </p:nvPr>
        </p:nvGraphicFramePr>
        <p:xfrm>
          <a:off x="273128" y="1741119"/>
          <a:ext cx="11645743" cy="44927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020226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50000"/>
              </a:schemeClr>
            </a:gs>
            <a:gs pos="74000">
              <a:schemeClr val="accent3">
                <a:lumMod val="60000"/>
                <a:lumOff val="40000"/>
              </a:schemeClr>
            </a:gs>
            <a:gs pos="83000">
              <a:schemeClr val="accent3">
                <a:lumMod val="40000"/>
                <a:lumOff val="60000"/>
              </a:schemeClr>
            </a:gs>
            <a:gs pos="100000">
              <a:schemeClr val="accent3">
                <a:lumMod val="20000"/>
                <a:lumOff val="80000"/>
              </a:schemeClr>
            </a:gs>
          </a:gsLst>
          <a:lin ang="5400000" scaled="1"/>
        </a:gra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464D327B-3D15-4255-9351-EE624EFBB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DF9AFF06-2038-48C7-8C6E-26FDAF7AF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4B21A14-953C-D85A-D259-561143941431}"/>
              </a:ext>
            </a:extLst>
          </p:cNvPr>
          <p:cNvSpPr>
            <a:spLocks noGrp="1"/>
          </p:cNvSpPr>
          <p:nvPr>
            <p:ph type="title"/>
          </p:nvPr>
        </p:nvSpPr>
        <p:spPr>
          <a:xfrm>
            <a:off x="1843391" y="624110"/>
            <a:ext cx="9383408" cy="846471"/>
          </a:xfrm>
        </p:spPr>
        <p:txBody>
          <a:bodyPr>
            <a:normAutofit/>
          </a:bodyPr>
          <a:lstStyle/>
          <a:p>
            <a:r>
              <a:rPr lang="en-GB" b="1" dirty="0">
                <a:solidFill>
                  <a:schemeClr val="bg1"/>
                </a:solidFill>
              </a:rPr>
              <a:t>Target Market and Demand</a:t>
            </a:r>
          </a:p>
        </p:txBody>
      </p:sp>
      <p:sp>
        <p:nvSpPr>
          <p:cNvPr id="52" name="Freeform 11">
            <a:extLst>
              <a:ext uri="{FF2B5EF4-FFF2-40B4-BE49-F238E27FC236}">
                <a16:creationId xmlns:a16="http://schemas.microsoft.com/office/drawing/2014/main" id="{4416ADE8-5973-4118-8015-CC02D548C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44" name="Rectangle 1">
            <a:extLst>
              <a:ext uri="{FF2B5EF4-FFF2-40B4-BE49-F238E27FC236}">
                <a16:creationId xmlns:a16="http://schemas.microsoft.com/office/drawing/2014/main" id="{0C3C8538-CD19-17C5-029B-8F9EBA99B9EC}"/>
              </a:ext>
            </a:extLst>
          </p:cNvPr>
          <p:cNvGraphicFramePr>
            <a:graphicFrameLocks noGrp="1"/>
          </p:cNvGraphicFramePr>
          <p:nvPr>
            <p:ph idx="1"/>
            <p:extLst>
              <p:ext uri="{D42A27DB-BD31-4B8C-83A1-F6EECF244321}">
                <p14:modId xmlns:p14="http://schemas.microsoft.com/office/powerpoint/2010/main" val="3837733883"/>
              </p:ext>
            </p:extLst>
          </p:nvPr>
        </p:nvGraphicFramePr>
        <p:xfrm>
          <a:off x="576345" y="2441542"/>
          <a:ext cx="11039310" cy="41477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4309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9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C71D87-3F49-4BCF-A883-F707E8BF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4B21A14-953C-D85A-D259-561143941431}"/>
              </a:ext>
            </a:extLst>
          </p:cNvPr>
          <p:cNvSpPr>
            <a:spLocks noGrp="1"/>
          </p:cNvSpPr>
          <p:nvPr>
            <p:ph type="title"/>
          </p:nvPr>
        </p:nvSpPr>
        <p:spPr>
          <a:xfrm>
            <a:off x="4762500" y="658889"/>
            <a:ext cx="7152980" cy="696567"/>
          </a:xfrm>
        </p:spPr>
        <p:txBody>
          <a:bodyPr>
            <a:normAutofit/>
          </a:bodyPr>
          <a:lstStyle/>
          <a:p>
            <a:r>
              <a:rPr lang="en-GB" sz="2800" b="1" dirty="0">
                <a:solidFill>
                  <a:schemeClr val="bg1"/>
                </a:solidFill>
              </a:rPr>
              <a:t>Competitor and Benchmark Analysis</a:t>
            </a:r>
          </a:p>
        </p:txBody>
      </p:sp>
      <p:sp>
        <p:nvSpPr>
          <p:cNvPr id="12" name="Freeform 11">
            <a:extLst>
              <a:ext uri="{FF2B5EF4-FFF2-40B4-BE49-F238E27FC236}">
                <a16:creationId xmlns:a16="http://schemas.microsoft.com/office/drawing/2014/main" id="{F9E52235-B88C-4D77-984C-A7C57CA78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06814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6" name="Picture 5" descr="Research outline">
            <a:extLst>
              <a:ext uri="{FF2B5EF4-FFF2-40B4-BE49-F238E27FC236}">
                <a16:creationId xmlns:a16="http://schemas.microsoft.com/office/drawing/2014/main" id="{3FEE3457-702E-5760-236C-DDB10AFE470B}"/>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4916" r="10269"/>
          <a:stretch/>
        </p:blipFill>
        <p:spPr>
          <a:xfrm>
            <a:off x="20" y="1730"/>
            <a:ext cx="3090472" cy="6858000"/>
          </a:xfrm>
          <a:prstGeom prst="rect">
            <a:avLst/>
          </a:prstGeom>
          <a:effectLst>
            <a:outerShdw blurRad="50800" dist="50800" dir="5400000" algn="ctr" rotWithShape="0">
              <a:schemeClr val="tx1"/>
            </a:outerShdw>
          </a:effectLst>
        </p:spPr>
      </p:pic>
      <p:grpSp>
        <p:nvGrpSpPr>
          <p:cNvPr id="14" name="Group 13">
            <a:extLst>
              <a:ext uri="{FF2B5EF4-FFF2-40B4-BE49-F238E27FC236}">
                <a16:creationId xmlns:a16="http://schemas.microsoft.com/office/drawing/2014/main" id="{5552A84B-8851-405D-B8A8-7369A6BC69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68149" y="228600"/>
            <a:ext cx="2851523" cy="6638625"/>
            <a:chOff x="2487613" y="285750"/>
            <a:chExt cx="2428875" cy="5654676"/>
          </a:xfrm>
          <a:solidFill>
            <a:schemeClr val="accent1">
              <a:lumMod val="75000"/>
              <a:alpha val="40000"/>
            </a:schemeClr>
          </a:solidFill>
        </p:grpSpPr>
        <p:sp>
          <p:nvSpPr>
            <p:cNvPr id="15" name="Freeform 11">
              <a:extLst>
                <a:ext uri="{FF2B5EF4-FFF2-40B4-BE49-F238E27FC236}">
                  <a16:creationId xmlns:a16="http://schemas.microsoft.com/office/drawing/2014/main" id="{7432EB9C-3261-48B0-8C9E-BBAC8EC4B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6" name="Freeform 12">
              <a:extLst>
                <a:ext uri="{FF2B5EF4-FFF2-40B4-BE49-F238E27FC236}">
                  <a16:creationId xmlns:a16="http://schemas.microsoft.com/office/drawing/2014/main" id="{B34577BF-92CE-40E9-8424-AAAA86E19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7" name="Freeform 13">
              <a:extLst>
                <a:ext uri="{FF2B5EF4-FFF2-40B4-BE49-F238E27FC236}">
                  <a16:creationId xmlns:a16="http://schemas.microsoft.com/office/drawing/2014/main" id="{E59688BF-02B8-4177-9BFF-D9388FD18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8" name="Freeform 14">
              <a:extLst>
                <a:ext uri="{FF2B5EF4-FFF2-40B4-BE49-F238E27FC236}">
                  <a16:creationId xmlns:a16="http://schemas.microsoft.com/office/drawing/2014/main" id="{7C1B48D5-4F38-4A42-A235-D150C8FB6F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9" name="Freeform 15">
              <a:extLst>
                <a:ext uri="{FF2B5EF4-FFF2-40B4-BE49-F238E27FC236}">
                  <a16:creationId xmlns:a16="http://schemas.microsoft.com/office/drawing/2014/main" id="{D63EC166-228D-4475-A192-3B6C7889A0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20" name="Freeform 16">
              <a:extLst>
                <a:ext uri="{FF2B5EF4-FFF2-40B4-BE49-F238E27FC236}">
                  <a16:creationId xmlns:a16="http://schemas.microsoft.com/office/drawing/2014/main" id="{87553E39-E427-4DBA-BD56-1229E1DAA6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21" name="Freeform 17">
              <a:extLst>
                <a:ext uri="{FF2B5EF4-FFF2-40B4-BE49-F238E27FC236}">
                  <a16:creationId xmlns:a16="http://schemas.microsoft.com/office/drawing/2014/main" id="{58FBA27C-5954-4308-919A-DDB27AA10C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2" name="Freeform 18">
              <a:extLst>
                <a:ext uri="{FF2B5EF4-FFF2-40B4-BE49-F238E27FC236}">
                  <a16:creationId xmlns:a16="http://schemas.microsoft.com/office/drawing/2014/main" id="{6F9D59A2-6EFA-4E70-BB51-4B2B80AF8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3" name="Freeform 19">
              <a:extLst>
                <a:ext uri="{FF2B5EF4-FFF2-40B4-BE49-F238E27FC236}">
                  <a16:creationId xmlns:a16="http://schemas.microsoft.com/office/drawing/2014/main" id="{58722E97-1E37-4E07-BE1B-49F45712D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4" name="Freeform 20">
              <a:extLst>
                <a:ext uri="{FF2B5EF4-FFF2-40B4-BE49-F238E27FC236}">
                  <a16:creationId xmlns:a16="http://schemas.microsoft.com/office/drawing/2014/main" id="{4BA7D523-89CE-4552-822B-5D07C7E22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5" name="Freeform 21">
              <a:extLst>
                <a:ext uri="{FF2B5EF4-FFF2-40B4-BE49-F238E27FC236}">
                  <a16:creationId xmlns:a16="http://schemas.microsoft.com/office/drawing/2014/main" id="{0805B698-70ED-418F-949A-15DA927EC3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6" name="Freeform 22">
              <a:extLst>
                <a:ext uri="{FF2B5EF4-FFF2-40B4-BE49-F238E27FC236}">
                  <a16:creationId xmlns:a16="http://schemas.microsoft.com/office/drawing/2014/main" id="{2FC262F6-2F17-4FF9-976D-36430069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28" name="Group 27">
            <a:extLst>
              <a:ext uri="{FF2B5EF4-FFF2-40B4-BE49-F238E27FC236}">
                <a16:creationId xmlns:a16="http://schemas.microsoft.com/office/drawing/2014/main" id="{15C6759D-A316-44FB-BAA1-41A9BAEBDA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95364" y="-30"/>
            <a:ext cx="2356675" cy="6853284"/>
            <a:chOff x="6627813" y="195452"/>
            <a:chExt cx="1952625" cy="5678299"/>
          </a:xfrm>
          <a:solidFill>
            <a:schemeClr val="accent1"/>
          </a:solidFill>
        </p:grpSpPr>
        <p:sp>
          <p:nvSpPr>
            <p:cNvPr id="29" name="Freeform 27">
              <a:extLst>
                <a:ext uri="{FF2B5EF4-FFF2-40B4-BE49-F238E27FC236}">
                  <a16:creationId xmlns:a16="http://schemas.microsoft.com/office/drawing/2014/main" id="{2C99C3E8-2AA3-4F6B-9124-69B6BC78B4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30" name="Freeform 28">
              <a:extLst>
                <a:ext uri="{FF2B5EF4-FFF2-40B4-BE49-F238E27FC236}">
                  <a16:creationId xmlns:a16="http://schemas.microsoft.com/office/drawing/2014/main" id="{83E8DD31-651B-493F-A510-08B8A67FF2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31" name="Freeform 29">
              <a:extLst>
                <a:ext uri="{FF2B5EF4-FFF2-40B4-BE49-F238E27FC236}">
                  <a16:creationId xmlns:a16="http://schemas.microsoft.com/office/drawing/2014/main" id="{CF378E01-DE98-49C1-BA6A-CE9A12BE9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32" name="Freeform 30">
              <a:extLst>
                <a:ext uri="{FF2B5EF4-FFF2-40B4-BE49-F238E27FC236}">
                  <a16:creationId xmlns:a16="http://schemas.microsoft.com/office/drawing/2014/main" id="{51C6658C-C674-43A3-B7D5-E1D167D92F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33" name="Freeform 31">
              <a:extLst>
                <a:ext uri="{FF2B5EF4-FFF2-40B4-BE49-F238E27FC236}">
                  <a16:creationId xmlns:a16="http://schemas.microsoft.com/office/drawing/2014/main" id="{DF23D4C6-8AA4-481B-B5CC-DD228BA30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34" name="Freeform 32">
              <a:extLst>
                <a:ext uri="{FF2B5EF4-FFF2-40B4-BE49-F238E27FC236}">
                  <a16:creationId xmlns:a16="http://schemas.microsoft.com/office/drawing/2014/main" id="{129B04C3-4B8A-4E90-8807-F9A6FAE74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35" name="Freeform 33">
              <a:extLst>
                <a:ext uri="{FF2B5EF4-FFF2-40B4-BE49-F238E27FC236}">
                  <a16:creationId xmlns:a16="http://schemas.microsoft.com/office/drawing/2014/main" id="{B8597535-8174-49AA-94A7-E608342E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36" name="Freeform 34">
              <a:extLst>
                <a:ext uri="{FF2B5EF4-FFF2-40B4-BE49-F238E27FC236}">
                  <a16:creationId xmlns:a16="http://schemas.microsoft.com/office/drawing/2014/main" id="{F2FEFE5A-4435-4C8D-8A44-08D2D28E5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37" name="Freeform 35">
              <a:extLst>
                <a:ext uri="{FF2B5EF4-FFF2-40B4-BE49-F238E27FC236}">
                  <a16:creationId xmlns:a16="http://schemas.microsoft.com/office/drawing/2014/main" id="{FA209986-26CB-4CE9-AD55-76C359D41B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38" name="Freeform 36">
              <a:extLst>
                <a:ext uri="{FF2B5EF4-FFF2-40B4-BE49-F238E27FC236}">
                  <a16:creationId xmlns:a16="http://schemas.microsoft.com/office/drawing/2014/main" id="{D4EBBD13-CB15-4CE3-AA0A-F828CD4D7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39" name="Freeform 37">
              <a:extLst>
                <a:ext uri="{FF2B5EF4-FFF2-40B4-BE49-F238E27FC236}">
                  <a16:creationId xmlns:a16="http://schemas.microsoft.com/office/drawing/2014/main" id="{C15697DE-093E-4414-AFF5-57941C52D2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40" name="Freeform 38">
              <a:extLst>
                <a:ext uri="{FF2B5EF4-FFF2-40B4-BE49-F238E27FC236}">
                  <a16:creationId xmlns:a16="http://schemas.microsoft.com/office/drawing/2014/main" id="{C7AA6B1E-510D-4651-91FD-B77E1F0E9D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42" name="Rectangle 41">
            <a:extLst>
              <a:ext uri="{FF2B5EF4-FFF2-40B4-BE49-F238E27FC236}">
                <a16:creationId xmlns:a16="http://schemas.microsoft.com/office/drawing/2014/main" id="{EFAD192E-6453-4479-A9DF-054811745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6814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4">
            <a:extLst>
              <a:ext uri="{FF2B5EF4-FFF2-40B4-BE49-F238E27FC236}">
                <a16:creationId xmlns:a16="http://schemas.microsoft.com/office/drawing/2014/main" id="{51CAC8C6-39CF-2C20-2A19-37F0E33B4CE4}"/>
              </a:ext>
            </a:extLst>
          </p:cNvPr>
          <p:cNvGraphicFramePr>
            <a:graphicFrameLocks noGrp="1"/>
          </p:cNvGraphicFramePr>
          <p:nvPr>
            <p:ph idx="1"/>
            <p:extLst>
              <p:ext uri="{D42A27DB-BD31-4B8C-83A1-F6EECF244321}">
                <p14:modId xmlns:p14="http://schemas.microsoft.com/office/powerpoint/2010/main" val="2994709413"/>
              </p:ext>
            </p:extLst>
          </p:nvPr>
        </p:nvGraphicFramePr>
        <p:xfrm>
          <a:off x="3509726" y="1707447"/>
          <a:ext cx="8405753" cy="47963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796368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90000"/>
          </a:schemeClr>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3704D8A-9BFC-439A-A95B-B06327771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F32B50F-D297-2ED7-A5E9-BA89C47268E3}"/>
              </a:ext>
            </a:extLst>
          </p:cNvPr>
          <p:cNvSpPr>
            <a:spLocks noGrp="1"/>
          </p:cNvSpPr>
          <p:nvPr>
            <p:ph type="title"/>
          </p:nvPr>
        </p:nvSpPr>
        <p:spPr>
          <a:xfrm>
            <a:off x="993962" y="597534"/>
            <a:ext cx="10201028" cy="770645"/>
          </a:xfrm>
        </p:spPr>
        <p:style>
          <a:lnRef idx="2">
            <a:schemeClr val="accent3"/>
          </a:lnRef>
          <a:fillRef idx="1">
            <a:schemeClr val="lt1"/>
          </a:fillRef>
          <a:effectRef idx="0">
            <a:schemeClr val="accent3"/>
          </a:effectRef>
          <a:fontRef idx="minor">
            <a:schemeClr val="dk1"/>
          </a:fontRef>
        </p:style>
        <p:txBody>
          <a:bodyPr>
            <a:normAutofit/>
          </a:bodyPr>
          <a:lstStyle/>
          <a:p>
            <a:pPr algn="ctr"/>
            <a:r>
              <a:rPr lang="en-GB" b="1" dirty="0"/>
              <a:t>Venue and Operational Feasibility</a:t>
            </a:r>
          </a:p>
        </p:txBody>
      </p:sp>
      <p:sp>
        <p:nvSpPr>
          <p:cNvPr id="24" name="Rectangle 23">
            <a:extLst>
              <a:ext uri="{FF2B5EF4-FFF2-40B4-BE49-F238E27FC236}">
                <a16:creationId xmlns:a16="http://schemas.microsoft.com/office/drawing/2014/main" id="{A61FE79C-AE92-465F-B254-E0D3FFE12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B99BB89-B487-0280-EABB-F35A43B2168F}"/>
              </a:ext>
            </a:extLst>
          </p:cNvPr>
          <p:cNvSpPr>
            <a:spLocks noGrp="1"/>
          </p:cNvSpPr>
          <p:nvPr>
            <p:ph idx="1"/>
          </p:nvPr>
        </p:nvSpPr>
        <p:spPr>
          <a:xfrm>
            <a:off x="649224" y="1706252"/>
            <a:ext cx="7040451" cy="4354971"/>
          </a:xfrm>
        </p:spPr>
        <p:txBody>
          <a:bodyPr>
            <a:normAutofit/>
          </a:bodyPr>
          <a:lstStyle/>
          <a:p>
            <a:pPr algn="just">
              <a:lnSpc>
                <a:spcPct val="150000"/>
              </a:lnSpc>
              <a:buFont typeface="Wingdings" panose="05000000000000000000" pitchFamily="2" charset="2"/>
              <a:buChar char="v"/>
            </a:pPr>
            <a:r>
              <a:rPr lang="en-US" sz="2000" b="1" u="sng" dirty="0">
                <a:solidFill>
                  <a:schemeClr val="bg1"/>
                </a:solidFill>
              </a:rPr>
              <a:t>Cardiff Castle &amp; Bute Park:</a:t>
            </a:r>
            <a:endParaRPr lang="en-US" sz="2000" u="sng" dirty="0">
              <a:solidFill>
                <a:schemeClr val="bg1"/>
              </a:solidFill>
            </a:endParaRPr>
          </a:p>
          <a:p>
            <a:pPr lvl="1" algn="just">
              <a:lnSpc>
                <a:spcPct val="150000"/>
              </a:lnSpc>
              <a:buFont typeface="Wingdings" panose="05000000000000000000" pitchFamily="2" charset="2"/>
              <a:buChar char="§"/>
            </a:pPr>
            <a:r>
              <a:rPr lang="en-US" dirty="0">
                <a:solidFill>
                  <a:schemeClr val="bg1"/>
                </a:solidFill>
              </a:rPr>
              <a:t>Outdoor concert capacity 12,000+ (Bute Park, 2025)</a:t>
            </a:r>
          </a:p>
          <a:p>
            <a:pPr lvl="1" algn="just">
              <a:lnSpc>
                <a:spcPct val="150000"/>
              </a:lnSpc>
              <a:buFont typeface="Wingdings" panose="05000000000000000000" pitchFamily="2" charset="2"/>
              <a:buChar char="§"/>
            </a:pPr>
            <a:r>
              <a:rPr lang="en-US" dirty="0">
                <a:solidFill>
                  <a:schemeClr val="bg1"/>
                </a:solidFill>
              </a:rPr>
              <a:t>Banqueting Hall and Undercroft for VIP functions</a:t>
            </a:r>
          </a:p>
          <a:p>
            <a:pPr algn="just">
              <a:lnSpc>
                <a:spcPct val="150000"/>
              </a:lnSpc>
              <a:buFont typeface="Wingdings" panose="05000000000000000000" pitchFamily="2" charset="2"/>
              <a:buChar char="Ø"/>
            </a:pPr>
            <a:r>
              <a:rPr lang="en-US" sz="2000" b="1" u="sng" dirty="0">
                <a:solidFill>
                  <a:schemeClr val="bg1"/>
                </a:solidFill>
              </a:rPr>
              <a:t>Accessibility:</a:t>
            </a:r>
            <a:endParaRPr lang="en-US" sz="2000" u="sng" dirty="0">
              <a:solidFill>
                <a:schemeClr val="bg1"/>
              </a:solidFill>
            </a:endParaRPr>
          </a:p>
          <a:p>
            <a:pPr lvl="1" algn="just">
              <a:lnSpc>
                <a:spcPct val="150000"/>
              </a:lnSpc>
              <a:buFont typeface="Wingdings" panose="05000000000000000000" pitchFamily="2" charset="2"/>
              <a:buChar char="ü"/>
            </a:pPr>
            <a:r>
              <a:rPr lang="en-US" dirty="0">
                <a:solidFill>
                  <a:schemeClr val="bg1"/>
                </a:solidFill>
              </a:rPr>
              <a:t>Central city location, excellent public transport and parking (Harris, 2017)</a:t>
            </a:r>
          </a:p>
          <a:p>
            <a:pPr lvl="1" algn="just">
              <a:lnSpc>
                <a:spcPct val="150000"/>
              </a:lnSpc>
              <a:buFont typeface="Wingdings" panose="05000000000000000000" pitchFamily="2" charset="2"/>
              <a:buChar char="ü"/>
            </a:pPr>
            <a:r>
              <a:rPr lang="en-US" dirty="0">
                <a:solidFill>
                  <a:schemeClr val="bg1"/>
                </a:solidFill>
              </a:rPr>
              <a:t>Heritage compliance and safety management</a:t>
            </a:r>
          </a:p>
          <a:p>
            <a:pPr lvl="1" algn="just">
              <a:lnSpc>
                <a:spcPct val="150000"/>
              </a:lnSpc>
              <a:buFont typeface="Wingdings" panose="05000000000000000000" pitchFamily="2" charset="2"/>
              <a:buChar char="ü"/>
            </a:pPr>
            <a:r>
              <a:rPr lang="en-US" dirty="0">
                <a:solidFill>
                  <a:schemeClr val="bg1"/>
                </a:solidFill>
              </a:rPr>
              <a:t>Fully wheelchair-accessible routes, hearing-loop systems, and inclusive signage</a:t>
            </a:r>
          </a:p>
        </p:txBody>
      </p:sp>
      <p:pic>
        <p:nvPicPr>
          <p:cNvPr id="4" name="Picture 3">
            <a:extLst>
              <a:ext uri="{FF2B5EF4-FFF2-40B4-BE49-F238E27FC236}">
                <a16:creationId xmlns:a16="http://schemas.microsoft.com/office/drawing/2014/main" id="{466E515D-2435-687A-793A-CC2C45D260BB}"/>
              </a:ext>
            </a:extLst>
          </p:cNvPr>
          <p:cNvPicPr>
            <a:picLocks noChangeAspect="1"/>
          </p:cNvPicPr>
          <p:nvPr/>
        </p:nvPicPr>
        <p:blipFill>
          <a:blip r:embed="rId3"/>
          <a:srcRect/>
          <a:stretch/>
        </p:blipFill>
        <p:spPr>
          <a:xfrm>
            <a:off x="7948586" y="2342432"/>
            <a:ext cx="3981455" cy="277067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26" name="Freeform 43">
            <a:extLst>
              <a:ext uri="{FF2B5EF4-FFF2-40B4-BE49-F238E27FC236}">
                <a16:creationId xmlns:a16="http://schemas.microsoft.com/office/drawing/2014/main" id="{8593629A-2C00-4824-90EF-8547026D6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2880" y="6061223"/>
            <a:ext cx="855156" cy="506277"/>
          </a:xfrm>
          <a:custGeom>
            <a:avLst/>
            <a:gdLst>
              <a:gd name="connsiteX0" fmla="*/ 0 w 855156"/>
              <a:gd name="connsiteY0" fmla="*/ 506277 h 506277"/>
              <a:gd name="connsiteX1" fmla="*/ 509169 w 855156"/>
              <a:gd name="connsiteY1" fmla="*/ 505572 h 506277"/>
              <a:gd name="connsiteX2" fmla="*/ 599864 w 855156"/>
              <a:gd name="connsiteY2" fmla="*/ 505572 h 506277"/>
              <a:gd name="connsiteX3" fmla="*/ 614121 w 855156"/>
              <a:gd name="connsiteY3" fmla="*/ 500804 h 506277"/>
              <a:gd name="connsiteX4" fmla="*/ 619102 w 855156"/>
              <a:gd name="connsiteY4" fmla="*/ 496035 h 506277"/>
              <a:gd name="connsiteX5" fmla="*/ 848071 w 855156"/>
              <a:gd name="connsiteY5" fmla="*/ 267092 h 506277"/>
              <a:gd name="connsiteX6" fmla="*/ 848071 w 855156"/>
              <a:gd name="connsiteY6" fmla="*/ 238480 h 506277"/>
              <a:gd name="connsiteX7" fmla="*/ 619102 w 855156"/>
              <a:gd name="connsiteY7" fmla="*/ 9537 h 506277"/>
              <a:gd name="connsiteX8" fmla="*/ 614121 w 855156"/>
              <a:gd name="connsiteY8" fmla="*/ 4769 h 506277"/>
              <a:gd name="connsiteX9" fmla="*/ 599864 w 855156"/>
              <a:gd name="connsiteY9" fmla="*/ 0 h 506277"/>
              <a:gd name="connsiteX10" fmla="*/ 509169 w 855156"/>
              <a:gd name="connsiteY10" fmla="*/ 0 h 506277"/>
              <a:gd name="connsiteX11" fmla="*/ 0 w 855156"/>
              <a:gd name="connsiteY11" fmla="*/ 144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55156" h="506277">
                <a:moveTo>
                  <a:pt x="0" y="506277"/>
                </a:moveTo>
                <a:lnTo>
                  <a:pt x="509169" y="505572"/>
                </a:lnTo>
                <a:lnTo>
                  <a:pt x="599864" y="505572"/>
                </a:lnTo>
                <a:cubicBezTo>
                  <a:pt x="604673" y="505572"/>
                  <a:pt x="609483" y="500804"/>
                  <a:pt x="614121" y="500804"/>
                </a:cubicBezTo>
                <a:cubicBezTo>
                  <a:pt x="614121" y="496035"/>
                  <a:pt x="619102" y="496035"/>
                  <a:pt x="619102" y="496035"/>
                </a:cubicBezTo>
                <a:lnTo>
                  <a:pt x="848071" y="267092"/>
                </a:lnTo>
                <a:cubicBezTo>
                  <a:pt x="857518" y="257555"/>
                  <a:pt x="857518" y="248018"/>
                  <a:pt x="848071" y="238480"/>
                </a:cubicBezTo>
                <a:lnTo>
                  <a:pt x="619102" y="9537"/>
                </a:lnTo>
                <a:cubicBezTo>
                  <a:pt x="617556" y="7914"/>
                  <a:pt x="615667" y="6392"/>
                  <a:pt x="614121" y="4769"/>
                </a:cubicBezTo>
                <a:cubicBezTo>
                  <a:pt x="609483" y="0"/>
                  <a:pt x="604673" y="0"/>
                  <a:pt x="599864" y="0"/>
                </a:cubicBezTo>
                <a:lnTo>
                  <a:pt x="509169" y="0"/>
                </a:lnTo>
                <a:lnTo>
                  <a:pt x="0" y="1447"/>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1451845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90000"/>
          </a:schemeClr>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95B45654-1E41-4D0C-AA8C-A46B1AC386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13" name="Freeform 11">
              <a:extLst>
                <a:ext uri="{FF2B5EF4-FFF2-40B4-BE49-F238E27FC236}">
                  <a16:creationId xmlns:a16="http://schemas.microsoft.com/office/drawing/2014/main" id="{D39BB06B-F9E3-4C9A-8A74-5BF85D948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21454BBF-CB9C-4FF6-915A-4ADCC85C1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F1D72402-9D54-465B-9656-8F938318D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85BE8435-1920-4535-AA32-B6F5DB3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BB1A2F77-E480-4E18-A13F-2B952567D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0B0B76BF-DCF4-4EB9-969C-3805C0256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E997E693-06AC-4EC9-89D3-954C32A1A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E252D29B-22CB-4CC3-B107-E0C6C3A0E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DF9C1965-DC01-463D-BD42-F93D1192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91BDE1D7-423A-465A-B4C9-EA3CD265D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6D1A970E-B87C-430F-BB94-4A55F2E55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CAE781ED-FA4B-4175-9944-54B576CAE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26" name="Group 25">
            <a:extLst>
              <a:ext uri="{FF2B5EF4-FFF2-40B4-BE49-F238E27FC236}">
                <a16:creationId xmlns:a16="http://schemas.microsoft.com/office/drawing/2014/main" id="{CCA928F7-3AF8-43CC-94D9-7975B422AA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27" name="Freeform 27">
              <a:extLst>
                <a:ext uri="{FF2B5EF4-FFF2-40B4-BE49-F238E27FC236}">
                  <a16:creationId xmlns:a16="http://schemas.microsoft.com/office/drawing/2014/main" id="{C085AF0E-C55A-4484-A20D-5FFF046C1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28" name="Freeform 28">
              <a:extLst>
                <a:ext uri="{FF2B5EF4-FFF2-40B4-BE49-F238E27FC236}">
                  <a16:creationId xmlns:a16="http://schemas.microsoft.com/office/drawing/2014/main" id="{2401E571-D69A-4A04-B9F8-FF90006F9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29" name="Freeform 29">
              <a:extLst>
                <a:ext uri="{FF2B5EF4-FFF2-40B4-BE49-F238E27FC236}">
                  <a16:creationId xmlns:a16="http://schemas.microsoft.com/office/drawing/2014/main" id="{02F27D18-A26B-464F-B52F-52EF4166E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30" name="Freeform 30">
              <a:extLst>
                <a:ext uri="{FF2B5EF4-FFF2-40B4-BE49-F238E27FC236}">
                  <a16:creationId xmlns:a16="http://schemas.microsoft.com/office/drawing/2014/main" id="{9B2EF7E3-8AD6-4114-883F-64ED2F81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31" name="Freeform 31">
              <a:extLst>
                <a:ext uri="{FF2B5EF4-FFF2-40B4-BE49-F238E27FC236}">
                  <a16:creationId xmlns:a16="http://schemas.microsoft.com/office/drawing/2014/main" id="{3E5BBFA2-0C3A-4832-B823-66E6C73731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32" name="Freeform 32">
              <a:extLst>
                <a:ext uri="{FF2B5EF4-FFF2-40B4-BE49-F238E27FC236}">
                  <a16:creationId xmlns:a16="http://schemas.microsoft.com/office/drawing/2014/main" id="{9C382B9F-1916-4465-9B86-E5D180E3D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33" name="Freeform 33">
              <a:extLst>
                <a:ext uri="{FF2B5EF4-FFF2-40B4-BE49-F238E27FC236}">
                  <a16:creationId xmlns:a16="http://schemas.microsoft.com/office/drawing/2014/main" id="{DA9C5780-AB44-4111-AD14-B9CDC7D74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34" name="Freeform 34">
              <a:extLst>
                <a:ext uri="{FF2B5EF4-FFF2-40B4-BE49-F238E27FC236}">
                  <a16:creationId xmlns:a16="http://schemas.microsoft.com/office/drawing/2014/main" id="{583D8553-2965-4E5F-B403-CD08C4529A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35" name="Freeform 35">
              <a:extLst>
                <a:ext uri="{FF2B5EF4-FFF2-40B4-BE49-F238E27FC236}">
                  <a16:creationId xmlns:a16="http://schemas.microsoft.com/office/drawing/2014/main" id="{7CD7A569-E069-4B39-A2E7-6B736647F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36" name="Freeform 36">
              <a:extLst>
                <a:ext uri="{FF2B5EF4-FFF2-40B4-BE49-F238E27FC236}">
                  <a16:creationId xmlns:a16="http://schemas.microsoft.com/office/drawing/2014/main" id="{B79C6BC1-0E07-4A80-A633-BC50D3228E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37" name="Freeform 37">
              <a:extLst>
                <a:ext uri="{FF2B5EF4-FFF2-40B4-BE49-F238E27FC236}">
                  <a16:creationId xmlns:a16="http://schemas.microsoft.com/office/drawing/2014/main" id="{B847BAD8-EE16-46EF-9F1D-2E69AB93A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38" name="Freeform 38">
              <a:extLst>
                <a:ext uri="{FF2B5EF4-FFF2-40B4-BE49-F238E27FC236}">
                  <a16:creationId xmlns:a16="http://schemas.microsoft.com/office/drawing/2014/main" id="{99A4F28A-BC31-4132-8833-AB6E2F2A52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40" name="Rectangle 39">
            <a:extLst>
              <a:ext uri="{FF2B5EF4-FFF2-40B4-BE49-F238E27FC236}">
                <a16:creationId xmlns:a16="http://schemas.microsoft.com/office/drawing/2014/main" id="{4CD9E3B6-76D9-4C3C-8904-66301FE63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Freeform 11">
            <a:extLst>
              <a:ext uri="{FF2B5EF4-FFF2-40B4-BE49-F238E27FC236}">
                <a16:creationId xmlns:a16="http://schemas.microsoft.com/office/drawing/2014/main" id="{F6E9CBB2-EB9C-464A-91BC-C5124ACC8D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44" name="Rectangle 43">
            <a:extLst>
              <a:ext uri="{FF2B5EF4-FFF2-40B4-BE49-F238E27FC236}">
                <a16:creationId xmlns:a16="http://schemas.microsoft.com/office/drawing/2014/main" id="{F3704D8A-9BFC-439A-A95B-B06327771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5FD48F5-7FAD-5FD6-0553-EC5405F7F865}"/>
              </a:ext>
            </a:extLst>
          </p:cNvPr>
          <p:cNvSpPr>
            <a:spLocks noGrp="1"/>
          </p:cNvSpPr>
          <p:nvPr>
            <p:ph type="title"/>
          </p:nvPr>
        </p:nvSpPr>
        <p:spPr>
          <a:xfrm>
            <a:off x="649223" y="426365"/>
            <a:ext cx="11200269" cy="693333"/>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pPr algn="ctr"/>
            <a:r>
              <a:rPr lang="en-US" sz="3600" b="1" dirty="0"/>
              <a:t>Resource Requirements</a:t>
            </a:r>
          </a:p>
        </p:txBody>
      </p:sp>
      <p:sp>
        <p:nvSpPr>
          <p:cNvPr id="46" name="Rectangle 45">
            <a:extLst>
              <a:ext uri="{FF2B5EF4-FFF2-40B4-BE49-F238E27FC236}">
                <a16:creationId xmlns:a16="http://schemas.microsoft.com/office/drawing/2014/main" id="{A61FE79C-AE92-465F-B254-E0D3FFE12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Graphic 8" descr="Connections">
            <a:extLst>
              <a:ext uri="{FF2B5EF4-FFF2-40B4-BE49-F238E27FC236}">
                <a16:creationId xmlns:a16="http://schemas.microsoft.com/office/drawing/2014/main" id="{5CA64E64-95F3-2EAB-39B5-D78B83108A5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5609" y="1807492"/>
            <a:ext cx="3762424" cy="3762424"/>
          </a:xfrm>
          <a:prstGeom prst="rect">
            <a:avLst/>
          </a:prstGeom>
        </p:spPr>
      </p:pic>
      <p:sp>
        <p:nvSpPr>
          <p:cNvPr id="48" name="Freeform 43">
            <a:extLst>
              <a:ext uri="{FF2B5EF4-FFF2-40B4-BE49-F238E27FC236}">
                <a16:creationId xmlns:a16="http://schemas.microsoft.com/office/drawing/2014/main" id="{8593629A-2C00-4824-90EF-8547026D6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2880" y="6061223"/>
            <a:ext cx="855156" cy="506277"/>
          </a:xfrm>
          <a:custGeom>
            <a:avLst/>
            <a:gdLst>
              <a:gd name="connsiteX0" fmla="*/ 0 w 855156"/>
              <a:gd name="connsiteY0" fmla="*/ 506277 h 506277"/>
              <a:gd name="connsiteX1" fmla="*/ 509169 w 855156"/>
              <a:gd name="connsiteY1" fmla="*/ 505572 h 506277"/>
              <a:gd name="connsiteX2" fmla="*/ 599864 w 855156"/>
              <a:gd name="connsiteY2" fmla="*/ 505572 h 506277"/>
              <a:gd name="connsiteX3" fmla="*/ 614121 w 855156"/>
              <a:gd name="connsiteY3" fmla="*/ 500804 h 506277"/>
              <a:gd name="connsiteX4" fmla="*/ 619102 w 855156"/>
              <a:gd name="connsiteY4" fmla="*/ 496035 h 506277"/>
              <a:gd name="connsiteX5" fmla="*/ 848071 w 855156"/>
              <a:gd name="connsiteY5" fmla="*/ 267092 h 506277"/>
              <a:gd name="connsiteX6" fmla="*/ 848071 w 855156"/>
              <a:gd name="connsiteY6" fmla="*/ 238480 h 506277"/>
              <a:gd name="connsiteX7" fmla="*/ 619102 w 855156"/>
              <a:gd name="connsiteY7" fmla="*/ 9537 h 506277"/>
              <a:gd name="connsiteX8" fmla="*/ 614121 w 855156"/>
              <a:gd name="connsiteY8" fmla="*/ 4769 h 506277"/>
              <a:gd name="connsiteX9" fmla="*/ 599864 w 855156"/>
              <a:gd name="connsiteY9" fmla="*/ 0 h 506277"/>
              <a:gd name="connsiteX10" fmla="*/ 509169 w 855156"/>
              <a:gd name="connsiteY10" fmla="*/ 0 h 506277"/>
              <a:gd name="connsiteX11" fmla="*/ 0 w 855156"/>
              <a:gd name="connsiteY11" fmla="*/ 144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55156" h="506277">
                <a:moveTo>
                  <a:pt x="0" y="506277"/>
                </a:moveTo>
                <a:lnTo>
                  <a:pt x="509169" y="505572"/>
                </a:lnTo>
                <a:lnTo>
                  <a:pt x="599864" y="505572"/>
                </a:lnTo>
                <a:cubicBezTo>
                  <a:pt x="604673" y="505572"/>
                  <a:pt x="609483" y="500804"/>
                  <a:pt x="614121" y="500804"/>
                </a:cubicBezTo>
                <a:cubicBezTo>
                  <a:pt x="614121" y="496035"/>
                  <a:pt x="619102" y="496035"/>
                  <a:pt x="619102" y="496035"/>
                </a:cubicBezTo>
                <a:lnTo>
                  <a:pt x="848071" y="267092"/>
                </a:lnTo>
                <a:cubicBezTo>
                  <a:pt x="857518" y="257555"/>
                  <a:pt x="857518" y="248018"/>
                  <a:pt x="848071" y="238480"/>
                </a:cubicBezTo>
                <a:lnTo>
                  <a:pt x="619102" y="9537"/>
                </a:lnTo>
                <a:cubicBezTo>
                  <a:pt x="617556" y="7914"/>
                  <a:pt x="615667" y="6392"/>
                  <a:pt x="614121" y="4769"/>
                </a:cubicBezTo>
                <a:cubicBezTo>
                  <a:pt x="609483" y="0"/>
                  <a:pt x="604673" y="0"/>
                  <a:pt x="599864" y="0"/>
                </a:cubicBezTo>
                <a:lnTo>
                  <a:pt x="509169" y="0"/>
                </a:lnTo>
                <a:lnTo>
                  <a:pt x="0" y="1447"/>
                </a:lnTo>
                <a:close/>
              </a:path>
            </a:pathLst>
          </a:custGeom>
          <a:solidFill>
            <a:schemeClr val="accent1"/>
          </a:solidFill>
          <a:ln>
            <a:noFill/>
          </a:ln>
        </p:spPr>
        <p:txBody>
          <a:bodyPr/>
          <a:lstStyle/>
          <a:p>
            <a:endParaRPr lang="en-GB"/>
          </a:p>
        </p:txBody>
      </p:sp>
      <p:graphicFrame>
        <p:nvGraphicFramePr>
          <p:cNvPr id="50" name="Rectangle 1">
            <a:extLst>
              <a:ext uri="{FF2B5EF4-FFF2-40B4-BE49-F238E27FC236}">
                <a16:creationId xmlns:a16="http://schemas.microsoft.com/office/drawing/2014/main" id="{2EE23EC3-92FA-CAB2-6500-0FC826CABA35}"/>
              </a:ext>
            </a:extLst>
          </p:cNvPr>
          <p:cNvGraphicFramePr/>
          <p:nvPr>
            <p:extLst>
              <p:ext uri="{D42A27DB-BD31-4B8C-83A1-F6EECF244321}">
                <p14:modId xmlns:p14="http://schemas.microsoft.com/office/powerpoint/2010/main" val="2692141313"/>
              </p:ext>
            </p:extLst>
          </p:nvPr>
        </p:nvGraphicFramePr>
        <p:xfrm>
          <a:off x="4337840" y="1399026"/>
          <a:ext cx="7511653" cy="50112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96990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54549-A41B-2C93-5FF5-C34C4E1CBB2E}"/>
              </a:ext>
            </a:extLst>
          </p:cNvPr>
          <p:cNvSpPr>
            <a:spLocks noGrp="1"/>
          </p:cNvSpPr>
          <p:nvPr>
            <p:ph type="title"/>
          </p:nvPr>
        </p:nvSpPr>
        <p:spPr>
          <a:xfrm>
            <a:off x="1763365" y="374458"/>
            <a:ext cx="8911687" cy="629655"/>
          </a:xfrm>
        </p:spPr>
        <p:txBody>
          <a:bodyPr>
            <a:normAutofit fontScale="90000"/>
          </a:bodyPr>
          <a:lstStyle/>
          <a:p>
            <a:pPr algn="ctr"/>
            <a:r>
              <a:rPr lang="en-GB" b="1" dirty="0">
                <a:solidFill>
                  <a:schemeClr val="bg1"/>
                </a:solidFill>
              </a:rPr>
              <a:t>Financial Feasibility</a:t>
            </a:r>
          </a:p>
        </p:txBody>
      </p:sp>
      <p:graphicFrame>
        <p:nvGraphicFramePr>
          <p:cNvPr id="5" name="Content Placeholder 4">
            <a:extLst>
              <a:ext uri="{FF2B5EF4-FFF2-40B4-BE49-F238E27FC236}">
                <a16:creationId xmlns:a16="http://schemas.microsoft.com/office/drawing/2014/main" id="{76F6AB05-937B-A413-EB4C-2C2CA445DEE8}"/>
              </a:ext>
            </a:extLst>
          </p:cNvPr>
          <p:cNvGraphicFramePr>
            <a:graphicFrameLocks noGrp="1"/>
          </p:cNvGraphicFramePr>
          <p:nvPr>
            <p:ph sz="half" idx="1"/>
            <p:extLst>
              <p:ext uri="{D42A27DB-BD31-4B8C-83A1-F6EECF244321}">
                <p14:modId xmlns:p14="http://schemas.microsoft.com/office/powerpoint/2010/main" val="3559060793"/>
              </p:ext>
            </p:extLst>
          </p:nvPr>
        </p:nvGraphicFramePr>
        <p:xfrm>
          <a:off x="188536" y="1272618"/>
          <a:ext cx="6713914" cy="5514680"/>
        </p:xfrm>
        <a:graphic>
          <a:graphicData uri="http://schemas.openxmlformats.org/drawingml/2006/table">
            <a:tbl>
              <a:tblPr firstRow="1" bandRow="1">
                <a:tableStyleId>{073A0DAA-6AF3-43AB-8588-CEC1D06C72B9}</a:tableStyleId>
              </a:tblPr>
              <a:tblGrid>
                <a:gridCol w="3356957">
                  <a:extLst>
                    <a:ext uri="{9D8B030D-6E8A-4147-A177-3AD203B41FA5}">
                      <a16:colId xmlns:a16="http://schemas.microsoft.com/office/drawing/2014/main" val="1293639612"/>
                    </a:ext>
                  </a:extLst>
                </a:gridCol>
                <a:gridCol w="3356957">
                  <a:extLst>
                    <a:ext uri="{9D8B030D-6E8A-4147-A177-3AD203B41FA5}">
                      <a16:colId xmlns:a16="http://schemas.microsoft.com/office/drawing/2014/main" val="1931420651"/>
                    </a:ext>
                  </a:extLst>
                </a:gridCol>
              </a:tblGrid>
              <a:tr h="551468">
                <a:tc gridSpan="2">
                  <a:txBody>
                    <a:bodyPr/>
                    <a:lstStyle/>
                    <a:p>
                      <a:pPr algn="ctr"/>
                      <a:r>
                        <a:rPr lang="en-GB" dirty="0"/>
                        <a:t>Estimated Total Budget: £300,000</a:t>
                      </a:r>
                    </a:p>
                  </a:txBody>
                  <a:tcPr/>
                </a:tc>
                <a:tc hMerge="1">
                  <a:txBody>
                    <a:bodyPr/>
                    <a:lstStyle/>
                    <a:p>
                      <a:endParaRPr lang="en-GB" dirty="0"/>
                    </a:p>
                  </a:txBody>
                  <a:tcPr/>
                </a:tc>
                <a:extLst>
                  <a:ext uri="{0D108BD9-81ED-4DB2-BD59-A6C34878D82A}">
                    <a16:rowId xmlns:a16="http://schemas.microsoft.com/office/drawing/2014/main" val="3699091082"/>
                  </a:ext>
                </a:extLst>
              </a:tr>
              <a:tr h="551468">
                <a:tc>
                  <a:txBody>
                    <a:bodyPr/>
                    <a:lstStyle/>
                    <a:p>
                      <a:pPr algn="ctr"/>
                      <a:r>
                        <a:rPr lang="en-US" b="1" dirty="0"/>
                        <a:t>Category</a:t>
                      </a:r>
                    </a:p>
                  </a:txBody>
                  <a:tcPr anchor="ctr">
                    <a:solidFill>
                      <a:srgbClr val="92D050"/>
                    </a:solidFill>
                  </a:tcPr>
                </a:tc>
                <a:tc>
                  <a:txBody>
                    <a:bodyPr/>
                    <a:lstStyle/>
                    <a:p>
                      <a:pPr algn="ctr"/>
                      <a:r>
                        <a:rPr lang="en-US" b="1" dirty="0"/>
                        <a:t>Cost (£)</a:t>
                      </a:r>
                    </a:p>
                  </a:txBody>
                  <a:tcPr anchor="ctr">
                    <a:solidFill>
                      <a:srgbClr val="92D050"/>
                    </a:solidFill>
                  </a:tcPr>
                </a:tc>
                <a:extLst>
                  <a:ext uri="{0D108BD9-81ED-4DB2-BD59-A6C34878D82A}">
                    <a16:rowId xmlns:a16="http://schemas.microsoft.com/office/drawing/2014/main" val="549901448"/>
                  </a:ext>
                </a:extLst>
              </a:tr>
              <a:tr h="551468">
                <a:tc>
                  <a:txBody>
                    <a:bodyPr/>
                    <a:lstStyle/>
                    <a:p>
                      <a:pPr algn="ctr"/>
                      <a:r>
                        <a:rPr lang="en-US" sz="1600" dirty="0"/>
                        <a:t>Venue &amp; infrastructure</a:t>
                      </a:r>
                    </a:p>
                  </a:txBody>
                  <a:tcPr anchor="ctr"/>
                </a:tc>
                <a:tc>
                  <a:txBody>
                    <a:bodyPr/>
                    <a:lstStyle/>
                    <a:p>
                      <a:pPr algn="ctr"/>
                      <a:r>
                        <a:rPr lang="en-US" sz="1600"/>
                        <a:t>100,000</a:t>
                      </a:r>
                    </a:p>
                  </a:txBody>
                  <a:tcPr anchor="ctr"/>
                </a:tc>
                <a:extLst>
                  <a:ext uri="{0D108BD9-81ED-4DB2-BD59-A6C34878D82A}">
                    <a16:rowId xmlns:a16="http://schemas.microsoft.com/office/drawing/2014/main" val="126834880"/>
                  </a:ext>
                </a:extLst>
              </a:tr>
              <a:tr h="551468">
                <a:tc>
                  <a:txBody>
                    <a:bodyPr/>
                    <a:lstStyle/>
                    <a:p>
                      <a:pPr algn="ctr"/>
                      <a:r>
                        <a:rPr lang="en-US" sz="1600" dirty="0"/>
                        <a:t>Staffing &amp; logistics</a:t>
                      </a:r>
                    </a:p>
                  </a:txBody>
                  <a:tcPr anchor="ctr"/>
                </a:tc>
                <a:tc>
                  <a:txBody>
                    <a:bodyPr/>
                    <a:lstStyle/>
                    <a:p>
                      <a:pPr algn="ctr"/>
                      <a:r>
                        <a:rPr lang="en-US" sz="1600" dirty="0"/>
                        <a:t>70,000</a:t>
                      </a:r>
                    </a:p>
                  </a:txBody>
                  <a:tcPr anchor="ctr"/>
                </a:tc>
                <a:extLst>
                  <a:ext uri="{0D108BD9-81ED-4DB2-BD59-A6C34878D82A}">
                    <a16:rowId xmlns:a16="http://schemas.microsoft.com/office/drawing/2014/main" val="3560947888"/>
                  </a:ext>
                </a:extLst>
              </a:tr>
              <a:tr h="551468">
                <a:tc>
                  <a:txBody>
                    <a:bodyPr/>
                    <a:lstStyle/>
                    <a:p>
                      <a:pPr algn="ctr"/>
                      <a:r>
                        <a:rPr lang="en-US" sz="1600" dirty="0"/>
                        <a:t>Marketing &amp; promotion</a:t>
                      </a:r>
                    </a:p>
                  </a:txBody>
                  <a:tcPr anchor="ctr"/>
                </a:tc>
                <a:tc>
                  <a:txBody>
                    <a:bodyPr/>
                    <a:lstStyle/>
                    <a:p>
                      <a:pPr algn="ctr"/>
                      <a:r>
                        <a:rPr lang="en-US" sz="1600" dirty="0"/>
                        <a:t>40,000</a:t>
                      </a:r>
                    </a:p>
                  </a:txBody>
                  <a:tcPr anchor="ctr"/>
                </a:tc>
                <a:extLst>
                  <a:ext uri="{0D108BD9-81ED-4DB2-BD59-A6C34878D82A}">
                    <a16:rowId xmlns:a16="http://schemas.microsoft.com/office/drawing/2014/main" val="1277775779"/>
                  </a:ext>
                </a:extLst>
              </a:tr>
              <a:tr h="551468">
                <a:tc>
                  <a:txBody>
                    <a:bodyPr/>
                    <a:lstStyle/>
                    <a:p>
                      <a:pPr algn="ctr"/>
                      <a:r>
                        <a:rPr lang="en-US" sz="1600"/>
                        <a:t>Artist fees &amp; programming</a:t>
                      </a:r>
                    </a:p>
                  </a:txBody>
                  <a:tcPr anchor="ctr"/>
                </a:tc>
                <a:tc>
                  <a:txBody>
                    <a:bodyPr/>
                    <a:lstStyle/>
                    <a:p>
                      <a:pPr algn="ctr"/>
                      <a:r>
                        <a:rPr lang="en-US" sz="1600" dirty="0"/>
                        <a:t>70,000</a:t>
                      </a:r>
                    </a:p>
                  </a:txBody>
                  <a:tcPr anchor="ctr"/>
                </a:tc>
                <a:extLst>
                  <a:ext uri="{0D108BD9-81ED-4DB2-BD59-A6C34878D82A}">
                    <a16:rowId xmlns:a16="http://schemas.microsoft.com/office/drawing/2014/main" val="1698608753"/>
                  </a:ext>
                </a:extLst>
              </a:tr>
              <a:tr h="551468">
                <a:tc>
                  <a:txBody>
                    <a:bodyPr/>
                    <a:lstStyle/>
                    <a:p>
                      <a:pPr algn="ctr"/>
                      <a:r>
                        <a:rPr lang="en-US" sz="1600" dirty="0"/>
                        <a:t>Contingency</a:t>
                      </a:r>
                    </a:p>
                  </a:txBody>
                  <a:tcPr anchor="ctr"/>
                </a:tc>
                <a:tc>
                  <a:txBody>
                    <a:bodyPr/>
                    <a:lstStyle/>
                    <a:p>
                      <a:pPr algn="ctr"/>
                      <a:r>
                        <a:rPr lang="en-US" sz="1600" dirty="0"/>
                        <a:t>20,000</a:t>
                      </a:r>
                    </a:p>
                  </a:txBody>
                  <a:tcPr anchor="ctr"/>
                </a:tc>
                <a:extLst>
                  <a:ext uri="{0D108BD9-81ED-4DB2-BD59-A6C34878D82A}">
                    <a16:rowId xmlns:a16="http://schemas.microsoft.com/office/drawing/2014/main" val="3999535686"/>
                  </a:ext>
                </a:extLst>
              </a:tr>
              <a:tr h="551468">
                <a:tc>
                  <a:txBody>
                    <a:bodyPr/>
                    <a:lstStyle/>
                    <a:p>
                      <a:pPr algn="ctr"/>
                      <a:r>
                        <a:rPr lang="en-US" sz="1600" b="1"/>
                        <a:t>Total</a:t>
                      </a:r>
                      <a:endParaRPr lang="en-US" sz="1600"/>
                    </a:p>
                  </a:txBody>
                  <a:tcPr anchor="ctr"/>
                </a:tc>
                <a:tc>
                  <a:txBody>
                    <a:bodyPr/>
                    <a:lstStyle/>
                    <a:p>
                      <a:pPr algn="ctr"/>
                      <a:r>
                        <a:rPr lang="en-US" sz="1600" b="1" dirty="0"/>
                        <a:t>300,000</a:t>
                      </a:r>
                      <a:endParaRPr lang="en-US" sz="1600" dirty="0"/>
                    </a:p>
                  </a:txBody>
                  <a:tcPr anchor="ctr"/>
                </a:tc>
                <a:extLst>
                  <a:ext uri="{0D108BD9-81ED-4DB2-BD59-A6C34878D82A}">
                    <a16:rowId xmlns:a16="http://schemas.microsoft.com/office/drawing/2014/main" val="355568481"/>
                  </a:ext>
                </a:extLst>
              </a:tr>
              <a:tr h="551468">
                <a:tc gridSpan="2">
                  <a:txBody>
                    <a:bodyPr/>
                    <a:lstStyle/>
                    <a:p>
                      <a:pPr algn="ctr"/>
                      <a:r>
                        <a:rPr lang="en-US" b="1" dirty="0">
                          <a:solidFill>
                            <a:schemeClr val="tx1"/>
                          </a:solidFill>
                        </a:rPr>
                        <a:t>Break-even point</a:t>
                      </a:r>
                      <a:endParaRPr lang="en-US" dirty="0">
                        <a:solidFill>
                          <a:schemeClr val="tx1"/>
                        </a:solidFill>
                      </a:endParaRPr>
                    </a:p>
                  </a:txBody>
                  <a:tcPr anchor="ctr">
                    <a:solidFill>
                      <a:schemeClr val="bg1"/>
                    </a:solidFill>
                  </a:tcPr>
                </a:tc>
                <a:tc hMerge="1">
                  <a:txBody>
                    <a:bodyPr/>
                    <a:lstStyle/>
                    <a:p>
                      <a:endParaRPr lang="en-US" dirty="0"/>
                    </a:p>
                  </a:txBody>
                  <a:tcPr anchor="ctr"/>
                </a:tc>
                <a:extLst>
                  <a:ext uri="{0D108BD9-81ED-4DB2-BD59-A6C34878D82A}">
                    <a16:rowId xmlns:a16="http://schemas.microsoft.com/office/drawing/2014/main" val="1951634314"/>
                  </a:ext>
                </a:extLst>
              </a:tr>
              <a:tr h="551468">
                <a:tc>
                  <a:txBody>
                    <a:bodyPr/>
                    <a:lstStyle/>
                    <a:p>
                      <a:r>
                        <a:rPr lang="en-US" sz="1600" dirty="0"/>
                        <a:t>Avg. ticket price £25</a:t>
                      </a:r>
                    </a:p>
                  </a:txBody>
                  <a:tcPr anchor="ctr"/>
                </a:tc>
                <a:tc>
                  <a:txBody>
                    <a:bodyPr/>
                    <a:lstStyle/>
                    <a:p>
                      <a:r>
                        <a:rPr lang="en-US" sz="1600" dirty="0"/>
                        <a:t>12,000 attendees needed</a:t>
                      </a:r>
                    </a:p>
                  </a:txBody>
                  <a:tcPr anchor="ctr"/>
                </a:tc>
                <a:extLst>
                  <a:ext uri="{0D108BD9-81ED-4DB2-BD59-A6C34878D82A}">
                    <a16:rowId xmlns:a16="http://schemas.microsoft.com/office/drawing/2014/main" val="1193762283"/>
                  </a:ext>
                </a:extLst>
              </a:tr>
            </a:tbl>
          </a:graphicData>
        </a:graphic>
      </p:graphicFrame>
      <p:graphicFrame>
        <p:nvGraphicFramePr>
          <p:cNvPr id="6" name="Content Placeholder 5">
            <a:extLst>
              <a:ext uri="{FF2B5EF4-FFF2-40B4-BE49-F238E27FC236}">
                <a16:creationId xmlns:a16="http://schemas.microsoft.com/office/drawing/2014/main" id="{99CF4D3D-4F5A-0D1B-02F6-A7A3DCDEADD0}"/>
              </a:ext>
            </a:extLst>
          </p:cNvPr>
          <p:cNvGraphicFramePr>
            <a:graphicFrameLocks noGrp="1"/>
          </p:cNvGraphicFramePr>
          <p:nvPr>
            <p:ph sz="half" idx="2"/>
            <p:extLst>
              <p:ext uri="{D42A27DB-BD31-4B8C-83A1-F6EECF244321}">
                <p14:modId xmlns:p14="http://schemas.microsoft.com/office/powerpoint/2010/main" val="2846324299"/>
              </p:ext>
            </p:extLst>
          </p:nvPr>
        </p:nvGraphicFramePr>
        <p:xfrm>
          <a:off x="7239786" y="1898719"/>
          <a:ext cx="4763678" cy="43888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7969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90000"/>
          </a:schemeClr>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3922973-13F3-4CE6-8EFF-03799F494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Rectangle 15">
            <a:extLst>
              <a:ext uri="{FF2B5EF4-FFF2-40B4-BE49-F238E27FC236}">
                <a16:creationId xmlns:a16="http://schemas.microsoft.com/office/drawing/2014/main" id="{B186664C-CD2D-43B3-85D6-F2EBA42B7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accent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Freeform 5">
            <a:extLst>
              <a:ext uri="{FF2B5EF4-FFF2-40B4-BE49-F238E27FC236}">
                <a16:creationId xmlns:a16="http://schemas.microsoft.com/office/drawing/2014/main" id="{36910423-F477-4C74-89EE-E17D46F4E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F32B50F-D297-2ED7-A5E9-BA89C47268E3}"/>
              </a:ext>
            </a:extLst>
          </p:cNvPr>
          <p:cNvSpPr>
            <a:spLocks noGrp="1"/>
          </p:cNvSpPr>
          <p:nvPr>
            <p:ph type="title"/>
          </p:nvPr>
        </p:nvSpPr>
        <p:spPr>
          <a:xfrm>
            <a:off x="541867" y="787400"/>
            <a:ext cx="7508624" cy="778933"/>
          </a:xfrm>
        </p:spPr>
        <p:txBody>
          <a:bodyPr anchor="ctr">
            <a:noAutofit/>
          </a:bodyPr>
          <a:lstStyle/>
          <a:p>
            <a:r>
              <a:rPr lang="en-GB" sz="2800" b="1" dirty="0">
                <a:solidFill>
                  <a:srgbClr val="FEFFFF"/>
                </a:solidFill>
              </a:rPr>
              <a:t>Marketing and Promotion Strategy</a:t>
            </a:r>
          </a:p>
        </p:txBody>
      </p:sp>
      <p:graphicFrame>
        <p:nvGraphicFramePr>
          <p:cNvPr id="5" name="Content Placeholder 4">
            <a:extLst>
              <a:ext uri="{FF2B5EF4-FFF2-40B4-BE49-F238E27FC236}">
                <a16:creationId xmlns:a16="http://schemas.microsoft.com/office/drawing/2014/main" id="{0974EE27-40E1-6002-9903-00367C14DA2E}"/>
              </a:ext>
            </a:extLst>
          </p:cNvPr>
          <p:cNvGraphicFramePr>
            <a:graphicFrameLocks noGrp="1"/>
          </p:cNvGraphicFramePr>
          <p:nvPr>
            <p:ph idx="1"/>
            <p:extLst>
              <p:ext uri="{D42A27DB-BD31-4B8C-83A1-F6EECF244321}">
                <p14:modId xmlns:p14="http://schemas.microsoft.com/office/powerpoint/2010/main" val="2975083628"/>
              </p:ext>
            </p:extLst>
          </p:nvPr>
        </p:nvGraphicFramePr>
        <p:xfrm>
          <a:off x="238812" y="1846642"/>
          <a:ext cx="7726837" cy="47364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466E515D-2435-687A-793A-CC2C45D260BB}"/>
              </a:ext>
            </a:extLst>
          </p:cNvPr>
          <p:cNvPicPr>
            <a:picLocks noChangeAspect="1"/>
          </p:cNvPicPr>
          <p:nvPr/>
        </p:nvPicPr>
        <p:blipFill>
          <a:blip r:embed="rId8"/>
          <a:srcRect t="9960" b="9960"/>
          <a:stretch/>
        </p:blipFill>
        <p:spPr>
          <a:xfrm>
            <a:off x="8648203" y="2105689"/>
            <a:ext cx="3304985" cy="264662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75640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B1DD9EA-A53C-44BE-92F3-21CAD4D77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1DF91B-81B3-82EF-5AA5-F02DE13B6D3F}"/>
              </a:ext>
            </a:extLst>
          </p:cNvPr>
          <p:cNvSpPr>
            <a:spLocks noGrp="1"/>
          </p:cNvSpPr>
          <p:nvPr>
            <p:ph type="title"/>
          </p:nvPr>
        </p:nvSpPr>
        <p:spPr>
          <a:xfrm>
            <a:off x="1794897" y="624110"/>
            <a:ext cx="9712998" cy="799337"/>
          </a:xfrm>
        </p:spPr>
        <p:txBody>
          <a:bodyPr>
            <a:normAutofit/>
          </a:bodyPr>
          <a:lstStyle/>
          <a:p>
            <a:r>
              <a:rPr lang="en-GB" b="1" dirty="0"/>
              <a:t>Sustainability and Legacy</a:t>
            </a:r>
          </a:p>
        </p:txBody>
      </p:sp>
      <p:sp>
        <p:nvSpPr>
          <p:cNvPr id="20" name="Rectangle 19">
            <a:extLst>
              <a:ext uri="{FF2B5EF4-FFF2-40B4-BE49-F238E27FC236}">
                <a16:creationId xmlns:a16="http://schemas.microsoft.com/office/drawing/2014/main" id="{8305855A-EF75-4C54-AD29-3A7A2761C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11">
            <a:extLst>
              <a:ext uri="{FF2B5EF4-FFF2-40B4-BE49-F238E27FC236}">
                <a16:creationId xmlns:a16="http://schemas.microsoft.com/office/drawing/2014/main" id="{9C75C971-7653-4A6D-B809-4353FF7F7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7" name="Content Placeholder 2">
            <a:extLst>
              <a:ext uri="{FF2B5EF4-FFF2-40B4-BE49-F238E27FC236}">
                <a16:creationId xmlns:a16="http://schemas.microsoft.com/office/drawing/2014/main" id="{A36C0803-B547-4D26-B081-112D43BF6EFC}"/>
              </a:ext>
            </a:extLst>
          </p:cNvPr>
          <p:cNvGraphicFramePr>
            <a:graphicFrameLocks noGrp="1"/>
          </p:cNvGraphicFramePr>
          <p:nvPr>
            <p:ph idx="1"/>
            <p:extLst>
              <p:ext uri="{D42A27DB-BD31-4B8C-83A1-F6EECF244321}">
                <p14:modId xmlns:p14="http://schemas.microsoft.com/office/powerpoint/2010/main" val="3282410418"/>
              </p:ext>
            </p:extLst>
          </p:nvPr>
        </p:nvGraphicFramePr>
        <p:xfrm>
          <a:off x="705604" y="1836062"/>
          <a:ext cx="10780791" cy="43852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6493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B1DD9EA-A53C-44BE-92F3-21CAD4D77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1DF91B-81B3-82EF-5AA5-F02DE13B6D3F}"/>
              </a:ext>
            </a:extLst>
          </p:cNvPr>
          <p:cNvSpPr>
            <a:spLocks noGrp="1"/>
          </p:cNvSpPr>
          <p:nvPr>
            <p:ph type="title"/>
          </p:nvPr>
        </p:nvSpPr>
        <p:spPr>
          <a:xfrm>
            <a:off x="1794897" y="624110"/>
            <a:ext cx="9712998" cy="799337"/>
          </a:xfrm>
        </p:spPr>
        <p:txBody>
          <a:bodyPr>
            <a:normAutofit/>
          </a:bodyPr>
          <a:lstStyle/>
          <a:p>
            <a:r>
              <a:rPr lang="en-GB" b="1" dirty="0"/>
              <a:t>Conclusion</a:t>
            </a:r>
          </a:p>
        </p:txBody>
      </p:sp>
      <p:sp>
        <p:nvSpPr>
          <p:cNvPr id="20" name="Rectangle 19">
            <a:extLst>
              <a:ext uri="{FF2B5EF4-FFF2-40B4-BE49-F238E27FC236}">
                <a16:creationId xmlns:a16="http://schemas.microsoft.com/office/drawing/2014/main" id="{8305855A-EF75-4C54-AD29-3A7A2761C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11">
            <a:extLst>
              <a:ext uri="{FF2B5EF4-FFF2-40B4-BE49-F238E27FC236}">
                <a16:creationId xmlns:a16="http://schemas.microsoft.com/office/drawing/2014/main" id="{9C75C971-7653-4A6D-B809-4353FF7F7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Rectangle 1">
            <a:extLst>
              <a:ext uri="{FF2B5EF4-FFF2-40B4-BE49-F238E27FC236}">
                <a16:creationId xmlns:a16="http://schemas.microsoft.com/office/drawing/2014/main" id="{E9A231D7-FDC1-DE57-E204-821DA6344014}"/>
              </a:ext>
            </a:extLst>
          </p:cNvPr>
          <p:cNvSpPr>
            <a:spLocks noGrp="1" noChangeArrowheads="1"/>
          </p:cNvSpPr>
          <p:nvPr>
            <p:ph idx="1"/>
          </p:nvPr>
        </p:nvSpPr>
        <p:spPr bwMode="auto">
          <a:xfrm>
            <a:off x="1584338" y="1862020"/>
            <a:ext cx="10284008" cy="40498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2200" dirty="0">
                <a:solidFill>
                  <a:schemeClr val="tx1"/>
                </a:solidFill>
                <a:latin typeface="Arial" panose="020B0604020202020204" pitchFamily="34" charset="0"/>
              </a:rPr>
              <a:t>The event a</a:t>
            </a:r>
            <a:r>
              <a:rPr kumimoji="0" lang="en-US" altLang="en-US" sz="2200" b="0" i="0" u="none" strike="noStrike" cap="none" normalizeH="0" baseline="0" dirty="0">
                <a:ln>
                  <a:noFill/>
                </a:ln>
                <a:solidFill>
                  <a:schemeClr val="tx1"/>
                </a:solidFill>
                <a:effectLst/>
                <a:latin typeface="Arial" panose="020B0604020202020204" pitchFamily="34" charset="0"/>
              </a:rPr>
              <a:t>ligns seamlessly with Visit </a:t>
            </a:r>
            <a:r>
              <a:rPr kumimoji="0" lang="en-US" altLang="en-US" sz="2200" b="0" i="0" u="none" strike="noStrike" cap="none" normalizeH="0" baseline="0" dirty="0" err="1">
                <a:ln>
                  <a:noFill/>
                </a:ln>
                <a:solidFill>
                  <a:schemeClr val="tx1"/>
                </a:solidFill>
                <a:effectLst/>
                <a:latin typeface="Arial" panose="020B0604020202020204" pitchFamily="34" charset="0"/>
              </a:rPr>
              <a:t>Wales’</a:t>
            </a:r>
            <a:r>
              <a:rPr kumimoji="0" lang="en-US" altLang="en-US" sz="2200" b="0" i="0" u="none" strike="noStrike" cap="none" normalizeH="0" baseline="0" dirty="0">
                <a:ln>
                  <a:noFill/>
                </a:ln>
                <a:solidFill>
                  <a:schemeClr val="tx1"/>
                </a:solidFill>
                <a:effectLst/>
                <a:latin typeface="Arial" panose="020B0604020202020204" pitchFamily="34" charset="0"/>
              </a:rPr>
              <a:t> Year of </a:t>
            </a:r>
            <a:r>
              <a:rPr kumimoji="0" lang="en-US" altLang="en-US" sz="2200" b="0" i="0" u="none" strike="noStrike" cap="none" normalizeH="0" baseline="0" dirty="0" err="1">
                <a:ln>
                  <a:noFill/>
                </a:ln>
                <a:solidFill>
                  <a:schemeClr val="tx1"/>
                </a:solidFill>
                <a:effectLst/>
                <a:latin typeface="Arial" panose="020B0604020202020204" pitchFamily="34" charset="0"/>
              </a:rPr>
              <a:t>Croeso</a:t>
            </a:r>
            <a:r>
              <a:rPr kumimoji="0" lang="en-US" altLang="en-US" sz="2200" b="0" i="0" u="none" strike="noStrike" cap="none" normalizeH="0" baseline="0" dirty="0">
                <a:ln>
                  <a:noFill/>
                </a:ln>
                <a:solidFill>
                  <a:schemeClr val="tx1"/>
                </a:solidFill>
                <a:effectLst/>
                <a:latin typeface="Arial" panose="020B0604020202020204" pitchFamily="34" charset="0"/>
              </a:rPr>
              <a:t> campaign.</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2200" dirty="0">
                <a:solidFill>
                  <a:schemeClr val="tx1"/>
                </a:solidFill>
                <a:latin typeface="Arial" panose="020B0604020202020204" pitchFamily="34" charset="0"/>
              </a:rPr>
              <a:t>It f</a:t>
            </a:r>
            <a:r>
              <a:rPr kumimoji="0" lang="en-US" altLang="en-US" sz="2200" b="0" i="0" u="none" strike="noStrike" cap="none" normalizeH="0" baseline="0" dirty="0">
                <a:ln>
                  <a:noFill/>
                </a:ln>
                <a:solidFill>
                  <a:schemeClr val="tx1"/>
                </a:solidFill>
                <a:effectLst/>
                <a:latin typeface="Arial" panose="020B0604020202020204" pitchFamily="34" charset="0"/>
              </a:rPr>
              <a:t>ills a market gap between existing Cardiff events.</a:t>
            </a:r>
          </a:p>
          <a:p>
            <a:pPr algn="just" defTabSz="914400" eaLnBrk="0" fontAlgn="base" hangingPunct="0">
              <a:lnSpc>
                <a:spcPct val="200000"/>
              </a:lnSpc>
              <a:spcBef>
                <a:spcPct val="0"/>
              </a:spcBef>
              <a:spcAft>
                <a:spcPct val="0"/>
              </a:spcAft>
              <a:buClrTx/>
              <a:buFont typeface="Arial" panose="020B0604020202020204" pitchFamily="34" charset="0"/>
              <a:buChar char="•"/>
            </a:pPr>
            <a:r>
              <a:rPr kumimoji="0" lang="en-US" altLang="en-US" sz="2200" b="0" i="0" u="none" strike="noStrike" cap="none" normalizeH="0" baseline="0" dirty="0">
                <a:ln>
                  <a:noFill/>
                </a:ln>
                <a:solidFill>
                  <a:schemeClr val="tx1"/>
                </a:solidFill>
                <a:effectLst/>
                <a:latin typeface="Arial" panose="020B0604020202020204" pitchFamily="34" charset="0"/>
              </a:rPr>
              <a:t>Proven demand and post-pandemic tourism trends support viability.</a:t>
            </a:r>
          </a:p>
          <a:p>
            <a:pPr algn="just" defTabSz="914400" eaLnBrk="0" fontAlgn="base" hangingPunct="0">
              <a:lnSpc>
                <a:spcPct val="200000"/>
              </a:lnSpc>
              <a:spcBef>
                <a:spcPct val="0"/>
              </a:spcBef>
              <a:spcAft>
                <a:spcPct val="0"/>
              </a:spcAft>
              <a:buClrTx/>
              <a:buFont typeface="Arial" panose="020B0604020202020204" pitchFamily="34" charset="0"/>
              <a:buChar char="•"/>
            </a:pPr>
            <a:r>
              <a:rPr kumimoji="0" lang="en-US" altLang="en-US" sz="2200" b="0" i="0" u="none" strike="noStrike" cap="none" normalizeH="0" baseline="0" dirty="0">
                <a:ln>
                  <a:noFill/>
                </a:ln>
                <a:solidFill>
                  <a:schemeClr val="tx1"/>
                </a:solidFill>
                <a:effectLst/>
                <a:latin typeface="Arial" panose="020B0604020202020204" pitchFamily="34" charset="0"/>
              </a:rPr>
              <a:t>Operational plan leverages established venues and local expertise.</a:t>
            </a:r>
          </a:p>
          <a:p>
            <a:pPr algn="just" defTabSz="914400" eaLnBrk="0" fontAlgn="base" hangingPunct="0">
              <a:lnSpc>
                <a:spcPct val="200000"/>
              </a:lnSpc>
              <a:spcBef>
                <a:spcPct val="0"/>
              </a:spcBef>
              <a:spcAft>
                <a:spcPct val="0"/>
              </a:spcAft>
              <a:buClrTx/>
              <a:buFont typeface="Arial" panose="020B0604020202020204" pitchFamily="34" charset="0"/>
              <a:buChar char="•"/>
            </a:pPr>
            <a:r>
              <a:rPr kumimoji="0" lang="en-US" altLang="en-US" sz="2200" b="0" i="0" u="none" strike="noStrike" cap="none" normalizeH="0" baseline="0" dirty="0">
                <a:ln>
                  <a:noFill/>
                </a:ln>
                <a:solidFill>
                  <a:schemeClr val="tx1"/>
                </a:solidFill>
                <a:effectLst/>
                <a:latin typeface="Arial" panose="020B0604020202020204" pitchFamily="34" charset="0"/>
              </a:rPr>
              <a:t>Financial model breaks even at 12,000 attendees which is achievable with diversified revenue streams.</a:t>
            </a:r>
          </a:p>
        </p:txBody>
      </p:sp>
    </p:spTree>
    <p:extLst>
      <p:ext uri="{BB962C8B-B14F-4D97-AF65-F5344CB8AC3E}">
        <p14:creationId xmlns:p14="http://schemas.microsoft.com/office/powerpoint/2010/main" val="921869496"/>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B1DD9EA-A53C-44BE-92F3-21CAD4D77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1DF91B-81B3-82EF-5AA5-F02DE13B6D3F}"/>
              </a:ext>
            </a:extLst>
          </p:cNvPr>
          <p:cNvSpPr>
            <a:spLocks noGrp="1"/>
          </p:cNvSpPr>
          <p:nvPr>
            <p:ph type="title"/>
          </p:nvPr>
        </p:nvSpPr>
        <p:spPr>
          <a:xfrm>
            <a:off x="1794897" y="624110"/>
            <a:ext cx="9712998" cy="799337"/>
          </a:xfrm>
        </p:spPr>
        <p:txBody>
          <a:bodyPr>
            <a:normAutofit/>
          </a:bodyPr>
          <a:lstStyle/>
          <a:p>
            <a:r>
              <a:rPr lang="en-GB" b="1" dirty="0"/>
              <a:t>References</a:t>
            </a:r>
          </a:p>
        </p:txBody>
      </p:sp>
      <p:sp>
        <p:nvSpPr>
          <p:cNvPr id="20" name="Rectangle 19">
            <a:extLst>
              <a:ext uri="{FF2B5EF4-FFF2-40B4-BE49-F238E27FC236}">
                <a16:creationId xmlns:a16="http://schemas.microsoft.com/office/drawing/2014/main" id="{8305855A-EF75-4C54-AD29-3A7A2761C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11">
            <a:extLst>
              <a:ext uri="{FF2B5EF4-FFF2-40B4-BE49-F238E27FC236}">
                <a16:creationId xmlns:a16="http://schemas.microsoft.com/office/drawing/2014/main" id="{9C75C971-7653-4A6D-B809-4353FF7F7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Rectangle 1">
            <a:extLst>
              <a:ext uri="{FF2B5EF4-FFF2-40B4-BE49-F238E27FC236}">
                <a16:creationId xmlns:a16="http://schemas.microsoft.com/office/drawing/2014/main" id="{E9A231D7-FDC1-DE57-E204-821DA6344014}"/>
              </a:ext>
            </a:extLst>
          </p:cNvPr>
          <p:cNvSpPr>
            <a:spLocks noGrp="1" noChangeArrowheads="1"/>
          </p:cNvSpPr>
          <p:nvPr>
            <p:ph idx="1"/>
          </p:nvPr>
        </p:nvSpPr>
        <p:spPr bwMode="auto">
          <a:xfrm>
            <a:off x="348791" y="1304343"/>
            <a:ext cx="11717517" cy="54709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err="1">
                <a:solidFill>
                  <a:schemeClr val="tx1"/>
                </a:solidFill>
                <a:latin typeface="Arial" panose="020B0604020202020204" pitchFamily="34" charset="0"/>
              </a:rPr>
              <a:t>Aktepe</a:t>
            </a:r>
            <a:r>
              <a:rPr lang="en-US" altLang="en-US" sz="800" dirty="0">
                <a:solidFill>
                  <a:schemeClr val="tx1"/>
                </a:solidFill>
                <a:latin typeface="Arial" panose="020B0604020202020204" pitchFamily="34" charset="0"/>
              </a:rPr>
              <a:t>, B. and Demirci, B. (2024). Emerging technologies in the event industry. Worldwide Hospitality and Tourism Themes, 16(4), pp.498-518.</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a:solidFill>
                  <a:schemeClr val="tx1"/>
                </a:solidFill>
                <a:latin typeface="Arial" panose="020B0604020202020204" pitchFamily="34" charset="0"/>
              </a:rPr>
              <a:t>Allen, J., Harris, R. and Jago, L. (2022). Festival &amp; special event management. John Wiley &amp; Sons.</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a:solidFill>
                  <a:schemeClr val="tx1"/>
                </a:solidFill>
                <a:latin typeface="Arial" panose="020B0604020202020204" pitchFamily="34" charset="0"/>
              </a:rPr>
              <a:t>Backman, K.F. (2018). Event management research: The focus today and in the future. Tourism management perspectives, 25, pp.169-171.</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err="1">
                <a:solidFill>
                  <a:schemeClr val="tx1"/>
                </a:solidFill>
                <a:latin typeface="Arial" panose="020B0604020202020204" pitchFamily="34" charset="0"/>
              </a:rPr>
              <a:t>Bowdin</a:t>
            </a:r>
            <a:r>
              <a:rPr lang="en-US" altLang="en-US" sz="800" dirty="0">
                <a:solidFill>
                  <a:schemeClr val="tx1"/>
                </a:solidFill>
                <a:latin typeface="Arial" panose="020B0604020202020204" pitchFamily="34" charset="0"/>
              </a:rPr>
              <a:t>, G.A., Allen, J., Harris, R., Jago, L., </a:t>
            </a:r>
            <a:r>
              <a:rPr lang="en-US" altLang="en-US" sz="800" dirty="0" err="1">
                <a:solidFill>
                  <a:schemeClr val="tx1"/>
                </a:solidFill>
                <a:latin typeface="Arial" panose="020B0604020202020204" pitchFamily="34" charset="0"/>
              </a:rPr>
              <a:t>O'toole</a:t>
            </a:r>
            <a:r>
              <a:rPr lang="en-US" altLang="en-US" sz="800" dirty="0">
                <a:solidFill>
                  <a:schemeClr val="tx1"/>
                </a:solidFill>
                <a:latin typeface="Arial" panose="020B0604020202020204" pitchFamily="34" charset="0"/>
              </a:rPr>
              <a:t>, W. and McDonnell, I. (2023). Events management. Routledge.</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a:solidFill>
                  <a:schemeClr val="tx1"/>
                </a:solidFill>
                <a:latin typeface="Arial" panose="020B0604020202020204" pitchFamily="34" charset="0"/>
              </a:rPr>
              <a:t>Bute Park. (2025). Hiring Bute Park for commercial events in 2023 and beyond. Available at: https://bute-park.com/commercial-hire/?cn-reloaded=1 (Accessed: 17 May 2025).</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a:solidFill>
                  <a:schemeClr val="tx1"/>
                </a:solidFill>
                <a:latin typeface="Arial" panose="020B0604020202020204" pitchFamily="34" charset="0"/>
              </a:rPr>
              <a:t>Cardiff Mela. (2025). Cardiff Mela 2025 - </a:t>
            </a:r>
            <a:r>
              <a:rPr lang="en-US" altLang="en-US" sz="800" dirty="0" err="1">
                <a:solidFill>
                  <a:schemeClr val="tx1"/>
                </a:solidFill>
                <a:latin typeface="Arial" panose="020B0604020202020204" pitchFamily="34" charset="0"/>
              </a:rPr>
              <a:t>Wales’</a:t>
            </a:r>
            <a:r>
              <a:rPr lang="en-US" altLang="en-US" sz="800" dirty="0">
                <a:solidFill>
                  <a:schemeClr val="tx1"/>
                </a:solidFill>
                <a:latin typeface="Arial" panose="020B0604020202020204" pitchFamily="34" charset="0"/>
              </a:rPr>
              <a:t> Largest Multicultural Festival- 19 Years Since Our First Mela. Available at: https://www.cardiffmela.com/ (Accessed: 17 May 2025).</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a:solidFill>
                  <a:schemeClr val="tx1"/>
                </a:solidFill>
                <a:latin typeface="Arial" panose="020B0604020202020204" pitchFamily="34" charset="0"/>
              </a:rPr>
              <a:t>Chaffey, D. and Ellis-Chadwick, F. (2019). Digital marketing. Pearson.</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a:solidFill>
                  <a:schemeClr val="tx1"/>
                </a:solidFill>
                <a:latin typeface="Arial" panose="020B0604020202020204" pitchFamily="34" charset="0"/>
              </a:rPr>
              <a:t>Fox, D., </a:t>
            </a:r>
            <a:r>
              <a:rPr lang="en-US" altLang="en-US" sz="800" dirty="0" err="1">
                <a:solidFill>
                  <a:schemeClr val="tx1"/>
                </a:solidFill>
                <a:latin typeface="Arial" panose="020B0604020202020204" pitchFamily="34" charset="0"/>
              </a:rPr>
              <a:t>Gouthro</a:t>
            </a:r>
            <a:r>
              <a:rPr lang="en-US" altLang="en-US" sz="800" dirty="0">
                <a:solidFill>
                  <a:schemeClr val="tx1"/>
                </a:solidFill>
                <a:latin typeface="Arial" panose="020B0604020202020204" pitchFamily="34" charset="0"/>
              </a:rPr>
              <a:t>, M.B., </a:t>
            </a:r>
            <a:r>
              <a:rPr lang="en-US" altLang="en-US" sz="800" dirty="0" err="1">
                <a:solidFill>
                  <a:schemeClr val="tx1"/>
                </a:solidFill>
                <a:latin typeface="Arial" panose="020B0604020202020204" pitchFamily="34" charset="0"/>
              </a:rPr>
              <a:t>Morakabati</a:t>
            </a:r>
            <a:r>
              <a:rPr lang="en-US" altLang="en-US" sz="800" dirty="0">
                <a:solidFill>
                  <a:schemeClr val="tx1"/>
                </a:solidFill>
                <a:latin typeface="Arial" panose="020B0604020202020204" pitchFamily="34" charset="0"/>
              </a:rPr>
              <a:t>, Y. and </a:t>
            </a:r>
            <a:r>
              <a:rPr lang="en-US" altLang="en-US" sz="800" dirty="0" err="1">
                <a:solidFill>
                  <a:schemeClr val="tx1"/>
                </a:solidFill>
                <a:latin typeface="Arial" panose="020B0604020202020204" pitchFamily="34" charset="0"/>
              </a:rPr>
              <a:t>Brackstone</a:t>
            </a:r>
            <a:r>
              <a:rPr lang="en-US" altLang="en-US" sz="800" dirty="0">
                <a:solidFill>
                  <a:schemeClr val="tx1"/>
                </a:solidFill>
                <a:latin typeface="Arial" panose="020B0604020202020204" pitchFamily="34" charset="0"/>
              </a:rPr>
              <a:t>, J. (2014). Doing events research: From theory to practice. Routledge.</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a:solidFill>
                  <a:schemeClr val="tx1"/>
                </a:solidFill>
                <a:latin typeface="Arial" panose="020B0604020202020204" pitchFamily="34" charset="0"/>
              </a:rPr>
              <a:t>Getz, D. and Page, S.J. (2019). Event studies: Theory, research and policy for planned events. Routledge.</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a:solidFill>
                  <a:schemeClr val="tx1"/>
                </a:solidFill>
                <a:latin typeface="Arial" panose="020B0604020202020204" pitchFamily="34" charset="0"/>
              </a:rPr>
              <a:t>Gould, A., Lewis, L., Evans, L., Greening, L., Howe-Davies, H., West, J., Roberts, C. and Parkinson, J.A. (2024). COVID-19 personal protective behaviors during large social events: the value of behavioral observations. Behavioral Sciences, 14(1), p.63.</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a:solidFill>
                  <a:schemeClr val="tx1"/>
                </a:solidFill>
                <a:latin typeface="Arial" panose="020B0604020202020204" pitchFamily="34" charset="0"/>
              </a:rPr>
              <a:t>Harris, J. (2017). A city beyond the nation: Sport, tourism and events in the remaking of Cardiff. In Sport, events, tourism and regeneration (pp. 67-82). Routledge.</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a:solidFill>
                  <a:schemeClr val="tx1"/>
                </a:solidFill>
                <a:latin typeface="Arial" panose="020B0604020202020204" pitchFamily="34" charset="0"/>
              </a:rPr>
              <a:t>Jones, M. (2017). Sustainable event management: A practical guide. Routledge.</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a:solidFill>
                  <a:schemeClr val="tx1"/>
                </a:solidFill>
                <a:latin typeface="Arial" panose="020B0604020202020204" pitchFamily="34" charset="0"/>
              </a:rPr>
              <a:t>Meredith, J.R., Shafer, S.M. and Mantel Jr, S.J. (2021). Project management: a strategic managerial approach. John Wiley &amp; Sons.</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err="1">
                <a:solidFill>
                  <a:schemeClr val="tx1"/>
                </a:solidFill>
                <a:latin typeface="Arial" panose="020B0604020202020204" pitchFamily="34" charset="0"/>
              </a:rPr>
              <a:t>Morgeson</a:t>
            </a:r>
            <a:r>
              <a:rPr lang="en-US" altLang="en-US" sz="800" dirty="0">
                <a:solidFill>
                  <a:schemeClr val="tx1"/>
                </a:solidFill>
                <a:latin typeface="Arial" panose="020B0604020202020204" pitchFamily="34" charset="0"/>
              </a:rPr>
              <a:t>, F.P., Mitchell, T.R. and Liu, D. (2015). Event system theory: An event-oriented approach to the organizational sciences. Academy of Management Review, 40(4), pp.515-537.</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a:solidFill>
                  <a:schemeClr val="tx1"/>
                </a:solidFill>
                <a:latin typeface="Arial" panose="020B0604020202020204" pitchFamily="34" charset="0"/>
              </a:rPr>
              <a:t>Morrison, A.M. (2023). Marketing and managing tourism destinations. Routledge.</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err="1">
                <a:solidFill>
                  <a:schemeClr val="tx1"/>
                </a:solidFill>
                <a:latin typeface="Arial" panose="020B0604020202020204" pitchFamily="34" charset="0"/>
              </a:rPr>
              <a:t>Senevirathna</a:t>
            </a:r>
            <a:r>
              <a:rPr lang="en-US" altLang="en-US" sz="800" dirty="0">
                <a:solidFill>
                  <a:schemeClr val="tx1"/>
                </a:solidFill>
                <a:latin typeface="Arial" panose="020B0604020202020204" pitchFamily="34" charset="0"/>
              </a:rPr>
              <a:t>, L.S., Jin, X. and Wang, Y. (2023). Community engagement as an event impact management tool: A review and a research agenda. Event Management, 27(3), pp.437-453.</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a:solidFill>
                  <a:schemeClr val="tx1"/>
                </a:solidFill>
                <a:latin typeface="Arial" panose="020B0604020202020204" pitchFamily="34" charset="0"/>
              </a:rPr>
              <a:t>Statista. (2024). Number of overseas resident visits to the United Kingdom from 2002 to 2023, with a forecast for 2024. Available at: https://www.statista.com/statistics/287133/annual-number-of-overseas-visits-to-the-united-kingdom-uk/ (Accessed: 17 May 2025).</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err="1">
                <a:solidFill>
                  <a:schemeClr val="tx1"/>
                </a:solidFill>
                <a:latin typeface="Arial" panose="020B0604020202020204" pitchFamily="34" charset="0"/>
              </a:rPr>
              <a:t>Thirusanku</a:t>
            </a:r>
            <a:r>
              <a:rPr lang="en-US" altLang="en-US" sz="800" dirty="0">
                <a:solidFill>
                  <a:schemeClr val="tx1"/>
                </a:solidFill>
                <a:latin typeface="Arial" panose="020B0604020202020204" pitchFamily="34" charset="0"/>
              </a:rPr>
              <a:t>, J. and Ai, L.P. (2024). Technology Innovation in Event Management. Journal of Advanced Research in Technology and Innovation Management, 10(1), pp.1-13.</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a:solidFill>
                  <a:schemeClr val="tx1"/>
                </a:solidFill>
                <a:latin typeface="Arial" panose="020B0604020202020204" pitchFamily="34" charset="0"/>
              </a:rPr>
              <a:t>Visit Wales. (2025). 2025: Year of </a:t>
            </a:r>
            <a:r>
              <a:rPr lang="en-US" altLang="en-US" sz="800" dirty="0" err="1">
                <a:solidFill>
                  <a:schemeClr val="tx1"/>
                </a:solidFill>
                <a:latin typeface="Arial" panose="020B0604020202020204" pitchFamily="34" charset="0"/>
              </a:rPr>
              <a:t>Croeso</a:t>
            </a:r>
            <a:r>
              <a:rPr lang="en-US" altLang="en-US" sz="800" dirty="0">
                <a:solidFill>
                  <a:schemeClr val="tx1"/>
                </a:solidFill>
                <a:latin typeface="Arial" panose="020B0604020202020204" pitchFamily="34" charset="0"/>
              </a:rPr>
              <a:t>. Available at: https://industry.visitwales.com/get-involved/visit-wales-themed-year-campaigns/year-croeso (Accessed: 17 May 2025).</a:t>
            </a:r>
          </a:p>
          <a:p>
            <a:pPr algn="just" defTabSz="914400" eaLnBrk="0" fontAlgn="base" hangingPunct="0">
              <a:lnSpc>
                <a:spcPct val="200000"/>
              </a:lnSpc>
              <a:spcBef>
                <a:spcPct val="0"/>
              </a:spcBef>
              <a:spcAft>
                <a:spcPct val="0"/>
              </a:spcAft>
              <a:buClrTx/>
              <a:buFont typeface="Arial" panose="020B0604020202020204" pitchFamily="34" charset="0"/>
              <a:buChar char="•"/>
            </a:pPr>
            <a:r>
              <a:rPr lang="en-US" altLang="en-US" sz="800" dirty="0">
                <a:solidFill>
                  <a:schemeClr val="tx1"/>
                </a:solidFill>
                <a:latin typeface="Arial" panose="020B0604020202020204" pitchFamily="34" charset="0"/>
              </a:rPr>
              <a:t>Visit Wales. (2025). Wales Visitor Economy Profile. Available at: https://industry.visitwales.com/research-and-insights/industry-research/figures-visitor-economy-wales (Accessed: 17 May 2025).</a:t>
            </a:r>
          </a:p>
        </p:txBody>
      </p:sp>
    </p:spTree>
    <p:extLst>
      <p:ext uri="{BB962C8B-B14F-4D97-AF65-F5344CB8AC3E}">
        <p14:creationId xmlns:p14="http://schemas.microsoft.com/office/powerpoint/2010/main" val="1510890963"/>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Event design</Template>
  <TotalTime>0</TotalTime>
  <Words>2761</Words>
  <Application>Microsoft Office PowerPoint</Application>
  <PresentationFormat>Widescreen</PresentationFormat>
  <Paragraphs>176</Paragraphs>
  <Slides>13</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Times New Roman</vt:lpstr>
      <vt:lpstr>Wingdings</vt:lpstr>
      <vt:lpstr>Wingdings 3</vt:lpstr>
      <vt:lpstr>Wisp</vt:lpstr>
      <vt:lpstr>Name: Daniela Livia Isar  Student number: 2242723 Module title: International Meetings Management for the Hotel Industry Module code: BMIH6007 Lecturer: Katryn Flynn </vt:lpstr>
      <vt:lpstr>Table of Contents</vt:lpstr>
      <vt:lpstr>Introduction: Event Overview and Context</vt:lpstr>
      <vt:lpstr>Strategic Rationale</vt:lpstr>
      <vt:lpstr>Target Market and Demand</vt:lpstr>
      <vt:lpstr>Competitor and Benchmark Analysis</vt:lpstr>
      <vt:lpstr>Venue and Operational Feasibility</vt:lpstr>
      <vt:lpstr>Resource Requirements</vt:lpstr>
      <vt:lpstr>Financial Feasibility</vt:lpstr>
      <vt:lpstr>Marketing and Promotion Strategy</vt:lpstr>
      <vt:lpstr>Sustainability and Legacy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2025-05-17T19:26:30Z</dcterms:created>
  <dcterms:modified xsi:type="dcterms:W3CDTF">2025-05-19T09:07:41Z</dcterms:modified>
</cp:coreProperties>
</file>