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3"/>
  </p:notesMasterIdLst>
  <p:sldIdLst>
    <p:sldId id="260" r:id="rId3"/>
    <p:sldId id="450" r:id="rId4"/>
    <p:sldId id="445" r:id="rId5"/>
    <p:sldId id="542" r:id="rId6"/>
    <p:sldId id="511" r:id="rId7"/>
    <p:sldId id="539" r:id="rId8"/>
    <p:sldId id="514" r:id="rId9"/>
    <p:sldId id="508" r:id="rId10"/>
    <p:sldId id="564" r:id="rId11"/>
    <p:sldId id="561" r:id="rId12"/>
    <p:sldId id="563" r:id="rId13"/>
    <p:sldId id="562" r:id="rId14"/>
    <p:sldId id="565" r:id="rId15"/>
    <p:sldId id="566" r:id="rId16"/>
    <p:sldId id="559" r:id="rId17"/>
    <p:sldId id="567" r:id="rId18"/>
    <p:sldId id="568" r:id="rId19"/>
    <p:sldId id="556" r:id="rId20"/>
    <p:sldId id="509" r:id="rId21"/>
    <p:sldId id="546" r:id="rId22"/>
    <p:sldId id="547" r:id="rId23"/>
    <p:sldId id="548" r:id="rId24"/>
    <p:sldId id="549" r:id="rId25"/>
    <p:sldId id="550" r:id="rId26"/>
    <p:sldId id="551" r:id="rId27"/>
    <p:sldId id="552" r:id="rId28"/>
    <p:sldId id="553" r:id="rId29"/>
    <p:sldId id="554" r:id="rId30"/>
    <p:sldId id="543" r:id="rId31"/>
    <p:sldId id="544" r:id="rId32"/>
    <p:sldId id="545" r:id="rId33"/>
    <p:sldId id="557" r:id="rId34"/>
    <p:sldId id="558" r:id="rId35"/>
    <p:sldId id="515" r:id="rId36"/>
    <p:sldId id="516" r:id="rId37"/>
    <p:sldId id="517" r:id="rId38"/>
    <p:sldId id="570" r:id="rId39"/>
    <p:sldId id="540" r:id="rId40"/>
    <p:sldId id="518" r:id="rId41"/>
    <p:sldId id="57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52443" autoAdjust="0"/>
  </p:normalViewPr>
  <p:slideViewPr>
    <p:cSldViewPr snapToGrid="0">
      <p:cViewPr varScale="1">
        <p:scale>
          <a:sx n="43" d="100"/>
          <a:sy n="43" d="100"/>
        </p:scale>
        <p:origin x="173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we will focus on the quality improvement process itself.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Although much of what we have addressed so far are essential preliminary steps,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we'll use the term quality improvement as an overarching term that includes a broad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array of improvement activities including those related to enhancing safety. </a:t>
            </a:r>
          </a:p>
          <a:p>
            <a:pPr algn="l"/>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Source Sans Pro" panose="020B0503030403020204" pitchFamily="34" charset="0"/>
              </a:rPr>
              <a:t>Quality can be traced back to Western Electric </a:t>
            </a:r>
            <a:r>
              <a:rPr lang="en-US" b="0" i="0" dirty="0">
                <a:solidFill>
                  <a:srgbClr val="1F1F1F"/>
                </a:solidFill>
                <a:effectLst/>
                <a:latin typeface="Source Sans Pro" panose="020B0503030403020204" pitchFamily="34" charset="0"/>
              </a:rPr>
              <a:t>in the early 1900s.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Western Electric was an electrical engineering company that manufactured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parts for communications and was the supplier of parts to Bell Telephone,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subsequently to AT&amp;T.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Western Electric was regarded as an incubator of ideas that created projects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such as the loudspeaker, brought sound to motion pictures,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even invented the practical vacuum tube.</a:t>
            </a:r>
          </a:p>
          <a:p>
            <a:pPr algn="l"/>
            <a:endParaRPr lang="en-US" b="0" i="0" dirty="0">
              <a:solidFill>
                <a:srgbClr val="1F1F1F"/>
              </a:solidFill>
              <a:effectLst/>
              <a:latin typeface="Source Sans Pro" panose="020B0503030403020204" pitchFamily="34" charset="0"/>
            </a:endParaRPr>
          </a:p>
          <a:p>
            <a:pPr algn="l"/>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9996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9</a:t>
            </a:fld>
            <a:endParaRPr lang="en-GB"/>
          </a:p>
        </p:txBody>
      </p:sp>
    </p:spTree>
    <p:extLst>
      <p:ext uri="{BB962C8B-B14F-4D97-AF65-F5344CB8AC3E}">
        <p14:creationId xmlns:p14="http://schemas.microsoft.com/office/powerpoint/2010/main" val="2427235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10</a:t>
            </a:fld>
            <a:endParaRPr lang="en-GB"/>
          </a:p>
        </p:txBody>
      </p:sp>
    </p:spTree>
    <p:extLst>
      <p:ext uri="{BB962C8B-B14F-4D97-AF65-F5344CB8AC3E}">
        <p14:creationId xmlns:p14="http://schemas.microsoft.com/office/powerpoint/2010/main" val="1514846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21</a:t>
            </a:fld>
            <a:endParaRPr lang="en-GB"/>
          </a:p>
        </p:txBody>
      </p:sp>
    </p:spTree>
    <p:extLst>
      <p:ext uri="{BB962C8B-B14F-4D97-AF65-F5344CB8AC3E}">
        <p14:creationId xmlns:p14="http://schemas.microsoft.com/office/powerpoint/2010/main" val="4285961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 PDSA, lean sigma and 5 why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8891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ECF5A-DED4-463E-AEFA-D2EF0B8A4B27}" type="slidenum">
              <a:rPr lang="en-GB" smtClean="0"/>
              <a:t>40</a:t>
            </a:fld>
            <a:endParaRPr lang="en-GB"/>
          </a:p>
        </p:txBody>
      </p:sp>
    </p:spTree>
    <p:extLst>
      <p:ext uri="{BB962C8B-B14F-4D97-AF65-F5344CB8AC3E}">
        <p14:creationId xmlns:p14="http://schemas.microsoft.com/office/powerpoint/2010/main" val="2133344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7402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756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8446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7290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6718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5414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0914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7454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26018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24281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2825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21/02/2023</a:t>
            </a:fld>
            <a:endParaRPr lang="en-GB" dirty="0"/>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589427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www.rand.org/content/dam/rand/pubs/technical_reports/2010/RAND_TR738.pdf" TargetMode="External"/><Relationship Id="rId3" Type="http://schemas.openxmlformats.org/officeDocument/2006/relationships/hyperlink" Target="http://www.ncbi.nlm.nih.gov/pmc/articles/PMC3359088/" TargetMode="External"/><Relationship Id="rId7" Type="http://schemas.openxmlformats.org/officeDocument/2006/relationships/hyperlink" Target="https://www.qualitymeasures.ahrq.gov/expert/expert-commentary.aspx?id=32943"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youtube.com/watch?v=xzAp6ZV5ml4" TargetMode="External"/><Relationship Id="rId5" Type="http://schemas.openxmlformats.org/officeDocument/2006/relationships/hyperlink" Target="https://www.youtube.com/watch?v=NLeQdRDf5D8" TargetMode="External"/><Relationship Id="rId10" Type="http://schemas.openxmlformats.org/officeDocument/2006/relationships/hyperlink" Target="http://dl1.cuni.cz/pluginfile.php/218097/mod_resource/content/0/womack_the_machine_that_changed_the_world.PDF" TargetMode="External"/><Relationship Id="rId4" Type="http://schemas.openxmlformats.org/officeDocument/2006/relationships/hyperlink" Target="https://www.youtube.com/watch?v=jq52ZjMzqyI" TargetMode="External"/><Relationship Id="rId9" Type="http://schemas.openxmlformats.org/officeDocument/2006/relationships/hyperlink" Target="https://www.youtube.com/watch?v=tsF-8u-V4j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2708919"/>
            <a:ext cx="7992888" cy="648073"/>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a:t>
            </a:r>
            <a:r>
              <a:rPr kumimoji="0" lang="en-GB" sz="1400" b="1" i="0" u="none" strike="noStrike" kern="1200" cap="none" spc="0" normalizeH="0" baseline="0" noProof="0" dirty="0" err="1">
                <a:ln>
                  <a:noFill/>
                </a:ln>
                <a:solidFill>
                  <a:prstClr val="white"/>
                </a:solidFill>
                <a:effectLst/>
                <a:uLnTx/>
                <a:uFillTx/>
                <a:latin typeface="Arial" panose="020B0604020202020204" pitchFamily="34" charset="0"/>
                <a:ea typeface="+mj-ea"/>
                <a:cs typeface="Arial" panose="020B0604020202020204" pitchFamily="34" charset="0"/>
              </a:rPr>
              <a:t>Msc</a:t>
            </a: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in Public health</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14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j-ea"/>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Quality Improvement , Six Sigma, PDSA, </a:t>
            </a:r>
            <a:r>
              <a:rPr kumimoji="0" lang="en-GB" sz="32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Balanced Scorecard</a:t>
            </a:r>
            <a:endPar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a:bodyPr>
          <a:lstStyle/>
          <a:p>
            <a:r>
              <a:rPr lang="en-US" dirty="0"/>
              <a:t>We will discuss and try to understand Quality improvement, PDSA, Six Sigma etc.</a:t>
            </a:r>
          </a:p>
          <a:p>
            <a:r>
              <a:rPr lang="en-US" dirty="0"/>
              <a:t>We will discuss assignment brief- </a:t>
            </a:r>
            <a:r>
              <a:rPr lang="en-US" i="1" dirty="0"/>
              <a:t>Introduction (500 words), Main Body (1800 words), Recommendation (400 words), and Conclusion (300 words)</a:t>
            </a:r>
            <a:endParaRPr lang="en-GB" i="1" dirty="0"/>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F84D9-EB50-C6EC-239D-1681637533FE}"/>
              </a:ext>
            </a:extLst>
          </p:cNvPr>
          <p:cNvSpPr>
            <a:spLocks noGrp="1"/>
          </p:cNvSpPr>
          <p:nvPr>
            <p:ph type="title"/>
          </p:nvPr>
        </p:nvSpPr>
        <p:spPr/>
        <p:txBody>
          <a:bodyPr/>
          <a:lstStyle/>
          <a:p>
            <a:r>
              <a:rPr lang="en-GB" dirty="0"/>
              <a:t>Quality Improvement Process</a:t>
            </a:r>
          </a:p>
        </p:txBody>
      </p:sp>
      <p:pic>
        <p:nvPicPr>
          <p:cNvPr id="5" name="Content Placeholder 4">
            <a:extLst>
              <a:ext uri="{FF2B5EF4-FFF2-40B4-BE49-F238E27FC236}">
                <a16:creationId xmlns:a16="http://schemas.microsoft.com/office/drawing/2014/main" id="{A0F262C8-FB3F-706C-A7A1-F45F27BA53E6}"/>
              </a:ext>
            </a:extLst>
          </p:cNvPr>
          <p:cNvPicPr>
            <a:picLocks noGrp="1" noChangeAspect="1"/>
          </p:cNvPicPr>
          <p:nvPr>
            <p:ph idx="1"/>
          </p:nvPr>
        </p:nvPicPr>
        <p:blipFill>
          <a:blip r:embed="rId3"/>
          <a:stretch>
            <a:fillRect/>
          </a:stretch>
        </p:blipFill>
        <p:spPr>
          <a:xfrm>
            <a:off x="2613089" y="1600201"/>
            <a:ext cx="6965822" cy="3916363"/>
          </a:xfrm>
        </p:spPr>
      </p:pic>
    </p:spTree>
    <p:extLst>
      <p:ext uri="{BB962C8B-B14F-4D97-AF65-F5344CB8AC3E}">
        <p14:creationId xmlns:p14="http://schemas.microsoft.com/office/powerpoint/2010/main" val="333798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5889-7C48-02CF-D39D-4133C1F0D3DA}"/>
              </a:ext>
            </a:extLst>
          </p:cNvPr>
          <p:cNvSpPr>
            <a:spLocks noGrp="1"/>
          </p:cNvSpPr>
          <p:nvPr>
            <p:ph type="title"/>
          </p:nvPr>
        </p:nvSpPr>
        <p:spPr/>
        <p:txBody>
          <a:bodyPr/>
          <a:lstStyle/>
          <a:p>
            <a:r>
              <a:rPr lang="en-GB" dirty="0" err="1"/>
              <a:t>Donebian</a:t>
            </a:r>
            <a:r>
              <a:rPr lang="en-GB" dirty="0"/>
              <a:t> </a:t>
            </a:r>
          </a:p>
        </p:txBody>
      </p:sp>
      <p:sp>
        <p:nvSpPr>
          <p:cNvPr id="3" name="Content Placeholder 2">
            <a:extLst>
              <a:ext uri="{FF2B5EF4-FFF2-40B4-BE49-F238E27FC236}">
                <a16:creationId xmlns:a16="http://schemas.microsoft.com/office/drawing/2014/main" id="{3BEC97F1-EBC7-AC22-FCE1-A9123EDB27B5}"/>
              </a:ext>
            </a:extLst>
          </p:cNvPr>
          <p:cNvSpPr>
            <a:spLocks noGrp="1"/>
          </p:cNvSpPr>
          <p:nvPr>
            <p:ph idx="1"/>
          </p:nvPr>
        </p:nvSpPr>
        <p:spPr/>
        <p:txBody>
          <a:bodyPr/>
          <a:lstStyle/>
          <a:p>
            <a:r>
              <a:rPr lang="en-GB" dirty="0"/>
              <a:t>Structure </a:t>
            </a:r>
          </a:p>
          <a:p>
            <a:r>
              <a:rPr lang="en-GB" dirty="0"/>
              <a:t>Process </a:t>
            </a:r>
          </a:p>
          <a:p>
            <a:r>
              <a:rPr lang="en-GB" dirty="0"/>
              <a:t>Outcome </a:t>
            </a:r>
          </a:p>
          <a:p>
            <a:pPr marL="0" indent="0">
              <a:buNone/>
            </a:pPr>
            <a:endParaRPr lang="en-GB" dirty="0"/>
          </a:p>
        </p:txBody>
      </p:sp>
    </p:spTree>
    <p:extLst>
      <p:ext uri="{BB962C8B-B14F-4D97-AF65-F5344CB8AC3E}">
        <p14:creationId xmlns:p14="http://schemas.microsoft.com/office/powerpoint/2010/main" val="849719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25C1-C6CA-E26B-ABA7-6CF0370A6127}"/>
              </a:ext>
            </a:extLst>
          </p:cNvPr>
          <p:cNvSpPr>
            <a:spLocks noGrp="1"/>
          </p:cNvSpPr>
          <p:nvPr>
            <p:ph type="title"/>
          </p:nvPr>
        </p:nvSpPr>
        <p:spPr/>
        <p:txBody>
          <a:bodyPr/>
          <a:lstStyle/>
          <a:p>
            <a:r>
              <a:rPr lang="en-GB" dirty="0"/>
              <a:t>Refer to … what you done in RCA</a:t>
            </a:r>
          </a:p>
        </p:txBody>
      </p:sp>
      <p:pic>
        <p:nvPicPr>
          <p:cNvPr id="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2"/>
          <a:stretch>
            <a:fillRect/>
          </a:stretch>
        </p:blipFill>
        <p:spPr>
          <a:xfrm>
            <a:off x="3589528" y="1600201"/>
            <a:ext cx="5012944" cy="3916363"/>
          </a:xfrm>
          <a:prstGeom prst="rect">
            <a:avLst/>
          </a:prstGeom>
        </p:spPr>
      </p:pic>
    </p:spTree>
    <p:extLst>
      <p:ext uri="{BB962C8B-B14F-4D97-AF65-F5344CB8AC3E}">
        <p14:creationId xmlns:p14="http://schemas.microsoft.com/office/powerpoint/2010/main" val="1733152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1D02D3-55DA-5248-3407-3B62129AB736}"/>
              </a:ext>
            </a:extLst>
          </p:cNvPr>
          <p:cNvPicPr>
            <a:picLocks noChangeAspect="1"/>
          </p:cNvPicPr>
          <p:nvPr/>
        </p:nvPicPr>
        <p:blipFill>
          <a:blip r:embed="rId2"/>
          <a:stretch>
            <a:fillRect/>
          </a:stretch>
        </p:blipFill>
        <p:spPr>
          <a:xfrm>
            <a:off x="1" y="846138"/>
            <a:ext cx="12192000" cy="6804498"/>
          </a:xfrm>
          <a:prstGeom prst="rect">
            <a:avLst/>
          </a:prstGeom>
        </p:spPr>
      </p:pic>
      <p:sp>
        <p:nvSpPr>
          <p:cNvPr id="2" name="Title 1">
            <a:extLst>
              <a:ext uri="{FF2B5EF4-FFF2-40B4-BE49-F238E27FC236}">
                <a16:creationId xmlns:a16="http://schemas.microsoft.com/office/drawing/2014/main" id="{57A792F7-4A89-F7ED-10DA-B55A7DACA5A8}"/>
              </a:ext>
            </a:extLst>
          </p:cNvPr>
          <p:cNvSpPr>
            <a:spLocks noGrp="1"/>
          </p:cNvSpPr>
          <p:nvPr>
            <p:ph type="title"/>
          </p:nvPr>
        </p:nvSpPr>
        <p:spPr/>
        <p:txBody>
          <a:bodyPr/>
          <a:lstStyle/>
          <a:p>
            <a:r>
              <a:rPr lang="en-GB" dirty="0"/>
              <a:t>Quality Improvement Process</a:t>
            </a:r>
          </a:p>
        </p:txBody>
      </p:sp>
      <p:sp>
        <p:nvSpPr>
          <p:cNvPr id="3" name="Content Placeholder 2">
            <a:extLst>
              <a:ext uri="{FF2B5EF4-FFF2-40B4-BE49-F238E27FC236}">
                <a16:creationId xmlns:a16="http://schemas.microsoft.com/office/drawing/2014/main" id="{BE4B8B73-C6F5-CA29-677F-FEEC915AA425}"/>
              </a:ext>
            </a:extLst>
          </p:cNvPr>
          <p:cNvSpPr>
            <a:spLocks noGrp="1"/>
          </p:cNvSpPr>
          <p:nvPr>
            <p:ph idx="1"/>
          </p:nvPr>
        </p:nvSpPr>
        <p:spPr/>
        <p:txBody>
          <a:bodyPr/>
          <a:lstStyle/>
          <a:p>
            <a:endParaRPr lang="en-GB" dirty="0"/>
          </a:p>
          <a:p>
            <a:endParaRPr lang="en-GB" dirty="0"/>
          </a:p>
        </p:txBody>
      </p:sp>
    </p:spTree>
    <p:extLst>
      <p:ext uri="{BB962C8B-B14F-4D97-AF65-F5344CB8AC3E}">
        <p14:creationId xmlns:p14="http://schemas.microsoft.com/office/powerpoint/2010/main" val="1716831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698D-D74B-C089-094C-3ED88DA187D9}"/>
              </a:ext>
            </a:extLst>
          </p:cNvPr>
          <p:cNvSpPr>
            <a:spLocks noGrp="1"/>
          </p:cNvSpPr>
          <p:nvPr>
            <p:ph type="title"/>
          </p:nvPr>
        </p:nvSpPr>
        <p:spPr/>
        <p:txBody>
          <a:bodyPr/>
          <a:lstStyle/>
          <a:p>
            <a:r>
              <a:rPr lang="en-GB" dirty="0"/>
              <a:t>What is PDCA</a:t>
            </a:r>
          </a:p>
        </p:txBody>
      </p:sp>
      <p:sp>
        <p:nvSpPr>
          <p:cNvPr id="3" name="Content Placeholder 2">
            <a:extLst>
              <a:ext uri="{FF2B5EF4-FFF2-40B4-BE49-F238E27FC236}">
                <a16:creationId xmlns:a16="http://schemas.microsoft.com/office/drawing/2014/main" id="{FE7FF0AE-CA17-DD5B-2B79-97C03690F579}"/>
              </a:ext>
            </a:extLst>
          </p:cNvPr>
          <p:cNvSpPr>
            <a:spLocks noGrp="1"/>
          </p:cNvSpPr>
          <p:nvPr>
            <p:ph idx="1"/>
          </p:nvPr>
        </p:nvSpPr>
        <p:spPr/>
        <p:txBody>
          <a:bodyPr>
            <a:normAutofit fontScale="92500" lnSpcReduction="10000"/>
          </a:bodyPr>
          <a:lstStyle/>
          <a:p>
            <a:r>
              <a:rPr lang="en-US" dirty="0"/>
              <a:t>PDCA is a repetitive four stage model (Plan, Do, Check, and Act) used to achieve continuous improvement in business process management and was introduced by </a:t>
            </a:r>
            <a:r>
              <a:rPr lang="en-US" dirty="0" err="1"/>
              <a:t>Dr.Edward</a:t>
            </a:r>
            <a:r>
              <a:rPr lang="en-US" dirty="0"/>
              <a:t> Deming in 1950. Stages in PDCA form the basis for TQM (Total Quality Management) and ISO 9001 quality standards. This model is widely and successfully implemented in many business areas including but not limited to production managements, supply chain management, project management and human resource management.</a:t>
            </a:r>
          </a:p>
          <a:p>
            <a:endParaRPr lang="en-GB" dirty="0"/>
          </a:p>
        </p:txBody>
      </p:sp>
    </p:spTree>
    <p:extLst>
      <p:ext uri="{BB962C8B-B14F-4D97-AF65-F5344CB8AC3E}">
        <p14:creationId xmlns:p14="http://schemas.microsoft.com/office/powerpoint/2010/main" val="3615705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DE0C4-F208-8B96-E538-A7B95F34E5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624056-C9AB-6B02-F9C6-A22E95D9BDEE}"/>
              </a:ext>
            </a:extLst>
          </p:cNvPr>
          <p:cNvSpPr>
            <a:spLocks noGrp="1"/>
          </p:cNvSpPr>
          <p:nvPr>
            <p:ph idx="1"/>
          </p:nvPr>
        </p:nvSpPr>
        <p:spPr>
          <a:xfrm>
            <a:off x="379141" y="274638"/>
            <a:ext cx="11812859" cy="5257799"/>
          </a:xfrm>
        </p:spPr>
        <p:txBody>
          <a:bodyPr>
            <a:normAutofit lnSpcReduction="10000"/>
          </a:bodyPr>
          <a:lstStyle/>
          <a:p>
            <a:pPr marL="0" indent="0">
              <a:buNone/>
            </a:pPr>
            <a:r>
              <a:rPr lang="en-US" dirty="0"/>
              <a:t>The following elements should be considered in each stage.</a:t>
            </a:r>
          </a:p>
          <a:p>
            <a:endParaRPr lang="en-US" dirty="0"/>
          </a:p>
          <a:p>
            <a:pPr marL="0" indent="0">
              <a:buNone/>
            </a:pPr>
            <a:r>
              <a:rPr lang="en-US" dirty="0"/>
              <a:t>Plan</a:t>
            </a:r>
          </a:p>
          <a:p>
            <a:r>
              <a:rPr lang="en-US" dirty="0"/>
              <a:t>This is the beginning of the process and the decision makers should take necessary initiatives to understand the nature of the current inefficiencies in the process, and why the changes should be implemented. In this stage, it is also important to ask the questions such as what the best ways to bring about the change are and what are the costs and benefits of implementing this.</a:t>
            </a:r>
          </a:p>
          <a:p>
            <a:pPr marL="0" indent="0">
              <a:buNone/>
            </a:pPr>
            <a:endParaRPr lang="en-US" dirty="0"/>
          </a:p>
        </p:txBody>
      </p:sp>
    </p:spTree>
    <p:extLst>
      <p:ext uri="{BB962C8B-B14F-4D97-AF65-F5344CB8AC3E}">
        <p14:creationId xmlns:p14="http://schemas.microsoft.com/office/powerpoint/2010/main" val="4117674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B69A6-56A3-DC6B-1963-3EA28F6DC8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98A0C7-E435-3D07-0455-59711531065D}"/>
              </a:ext>
            </a:extLst>
          </p:cNvPr>
          <p:cNvSpPr>
            <a:spLocks noGrp="1"/>
          </p:cNvSpPr>
          <p:nvPr>
            <p:ph idx="1"/>
          </p:nvPr>
        </p:nvSpPr>
        <p:spPr/>
        <p:txBody>
          <a:bodyPr>
            <a:normAutofit fontScale="92500" lnSpcReduction="20000"/>
          </a:bodyPr>
          <a:lstStyle/>
          <a:p>
            <a:pPr marL="0" indent="0">
              <a:buNone/>
            </a:pPr>
            <a:r>
              <a:rPr lang="en-US" dirty="0"/>
              <a:t>Do</a:t>
            </a:r>
          </a:p>
          <a:p>
            <a:r>
              <a:rPr lang="en-US" dirty="0"/>
              <a:t>This is the implementation stage of the planned improvements. The support of the employees who are affected by the change is vital, thus, they should first be clearly informed regarding the changes and why are being implemented. Following this, the changes can be implemented as planned. If any type of resistance from the employees developed even after proper communication, the decision makers should be able to implement suitable remedies.</a:t>
            </a:r>
          </a:p>
          <a:p>
            <a:endParaRPr lang="en-GB" dirty="0"/>
          </a:p>
        </p:txBody>
      </p:sp>
    </p:spTree>
    <p:extLst>
      <p:ext uri="{BB962C8B-B14F-4D97-AF65-F5344CB8AC3E}">
        <p14:creationId xmlns:p14="http://schemas.microsoft.com/office/powerpoint/2010/main" val="2271514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9727E-3983-72D5-049D-89C93EE98C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D14EBF-4152-E667-938B-92CB76AB7D52}"/>
              </a:ext>
            </a:extLst>
          </p:cNvPr>
          <p:cNvSpPr>
            <a:spLocks noGrp="1"/>
          </p:cNvSpPr>
          <p:nvPr>
            <p:ph idx="1"/>
          </p:nvPr>
        </p:nvSpPr>
        <p:spPr/>
        <p:txBody>
          <a:bodyPr>
            <a:normAutofit fontScale="85000" lnSpcReduction="20000"/>
          </a:bodyPr>
          <a:lstStyle/>
          <a:p>
            <a:pPr marL="0" indent="0">
              <a:buNone/>
            </a:pPr>
            <a:r>
              <a:rPr lang="en-US" dirty="0"/>
              <a:t>Check</a:t>
            </a:r>
          </a:p>
          <a:p>
            <a:r>
              <a:rPr lang="en-US" dirty="0"/>
              <a:t>In the Check stage, the decision makers evaluate whether the intended outcome has been achieved. In order to ‘check’, the actual results have to be compared against the expected results.</a:t>
            </a:r>
          </a:p>
          <a:p>
            <a:endParaRPr lang="en-US" dirty="0"/>
          </a:p>
          <a:p>
            <a:pPr marL="0" indent="0">
              <a:buNone/>
            </a:pPr>
            <a:r>
              <a:rPr lang="en-US" dirty="0"/>
              <a:t>Act</a:t>
            </a:r>
          </a:p>
          <a:p>
            <a:r>
              <a:rPr lang="en-US" dirty="0"/>
              <a:t>The procedure for Act stage depends on the findings in the Check stage. If the Check stage proved that the process improvements were achieved during the Do stage, then the company should proceed to continue to act upon the new processes.</a:t>
            </a:r>
            <a:endParaRPr lang="en-GB" dirty="0"/>
          </a:p>
          <a:p>
            <a:endParaRPr lang="en-GB" dirty="0"/>
          </a:p>
        </p:txBody>
      </p:sp>
    </p:spTree>
    <p:extLst>
      <p:ext uri="{BB962C8B-B14F-4D97-AF65-F5344CB8AC3E}">
        <p14:creationId xmlns:p14="http://schemas.microsoft.com/office/powerpoint/2010/main" val="3971423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3AEC1-A38B-8547-FD62-7F6FCB2D3363}"/>
              </a:ext>
            </a:extLst>
          </p:cNvPr>
          <p:cNvSpPr>
            <a:spLocks noGrp="1"/>
          </p:cNvSpPr>
          <p:nvPr>
            <p:ph type="title"/>
          </p:nvPr>
        </p:nvSpPr>
        <p:spPr/>
        <p:txBody>
          <a:bodyPr/>
          <a:lstStyle/>
          <a:p>
            <a:r>
              <a:rPr lang="en-GB" dirty="0"/>
              <a:t>What is PDSA</a:t>
            </a:r>
          </a:p>
        </p:txBody>
      </p:sp>
      <p:sp>
        <p:nvSpPr>
          <p:cNvPr id="3" name="Content Placeholder 2">
            <a:extLst>
              <a:ext uri="{FF2B5EF4-FFF2-40B4-BE49-F238E27FC236}">
                <a16:creationId xmlns:a16="http://schemas.microsoft.com/office/drawing/2014/main" id="{90A08869-626C-6A42-F32A-2BF77DFAE266}"/>
              </a:ext>
            </a:extLst>
          </p:cNvPr>
          <p:cNvSpPr>
            <a:spLocks noGrp="1"/>
          </p:cNvSpPr>
          <p:nvPr>
            <p:ph idx="1"/>
          </p:nvPr>
        </p:nvSpPr>
        <p:spPr/>
        <p:txBody>
          <a:bodyPr>
            <a:normAutofit fontScale="85000" lnSpcReduction="10000"/>
          </a:bodyPr>
          <a:lstStyle/>
          <a:p>
            <a:r>
              <a:rPr lang="en-US" b="0" i="0" dirty="0">
                <a:solidFill>
                  <a:srgbClr val="333333"/>
                </a:solidFill>
                <a:effectLst/>
                <a:latin typeface="Open Sans" panose="020B0606030504020204" pitchFamily="34" charset="0"/>
              </a:rPr>
              <a:t>PDSA is a process improvement cycle that contains the repetitive stages of Plan, Do, Study and Act. While the overall cycle of PDSA is useful when used in improvement processes, the Check stage was considered inadequate by many quality practitioners.  Check stage of the process was meant to simply measure the improvement and move forward to the ‘Act’ stage. Thus, in 1986, Deming decided to amend his description of PDCA to emphasize the importance of reflecting on the </a:t>
            </a:r>
            <a:r>
              <a:rPr lang="en-US" b="0" i="1" dirty="0">
                <a:solidFill>
                  <a:srgbClr val="333333"/>
                </a:solidFill>
                <a:effectLst/>
                <a:latin typeface="Open Sans" panose="020B0606030504020204" pitchFamily="34" charset="0"/>
              </a:rPr>
              <a:t>meaning</a:t>
            </a:r>
            <a:r>
              <a:rPr lang="en-US" b="0" i="0" dirty="0">
                <a:solidFill>
                  <a:srgbClr val="333333"/>
                </a:solidFill>
                <a:effectLst/>
                <a:latin typeface="Open Sans" panose="020B0606030504020204" pitchFamily="34" charset="0"/>
              </a:rPr>
              <a:t> of the metrics  that is being checked, and thus PDSA emerged by replacing the Check stage with ‘Study’ stage.</a:t>
            </a:r>
            <a:endParaRPr lang="en-GB" dirty="0"/>
          </a:p>
        </p:txBody>
      </p:sp>
    </p:spTree>
    <p:extLst>
      <p:ext uri="{BB962C8B-B14F-4D97-AF65-F5344CB8AC3E}">
        <p14:creationId xmlns:p14="http://schemas.microsoft.com/office/powerpoint/2010/main" val="943955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3AA8D-AE50-3A30-7039-218F762C8C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4BFEF9-0EC1-5468-610C-FCBAA3EDC6DA}"/>
              </a:ext>
            </a:extLst>
          </p:cNvPr>
          <p:cNvSpPr>
            <a:spLocks noGrp="1"/>
          </p:cNvSpPr>
          <p:nvPr>
            <p:ph idx="1"/>
          </p:nvPr>
        </p:nvSpPr>
        <p:spPr/>
        <p:txBody>
          <a:bodyPr>
            <a:normAutofit fontScale="85000" lnSpcReduction="20000"/>
          </a:bodyPr>
          <a:lstStyle/>
          <a:p>
            <a:r>
              <a:rPr lang="en-US" b="0" i="0" dirty="0">
                <a:solidFill>
                  <a:srgbClr val="333333"/>
                </a:solidFill>
                <a:effectLst/>
                <a:latin typeface="Open Sans" panose="020B0606030504020204" pitchFamily="34" charset="0"/>
              </a:rPr>
              <a:t>The logic behind the Study stage in PDSA is to eliminate the drawbacks in the Check stage in PDCA by emphasizing the importance of not just checking, but using that knowledge to better understand the process to which improvements have been made.  The Study stage goes beyond mere understanding whether the intended process improvements are been made, but carrying out a critical and analytical review of whether the process improved, and in what ways that it improved. This type of detailed analysis becomes important in understanding the actual improvements made. Plan, Do and Act stage in PDSA is similar to PDCA.</a:t>
            </a:r>
            <a:endParaRPr lang="en-GB" dirty="0"/>
          </a:p>
        </p:txBody>
      </p:sp>
    </p:spTree>
    <p:extLst>
      <p:ext uri="{BB962C8B-B14F-4D97-AF65-F5344CB8AC3E}">
        <p14:creationId xmlns:p14="http://schemas.microsoft.com/office/powerpoint/2010/main" val="4209683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90F1-91DC-86E5-86C7-5A315C3C2CCD}"/>
              </a:ext>
            </a:extLst>
          </p:cNvPr>
          <p:cNvSpPr>
            <a:spLocks noGrp="1"/>
          </p:cNvSpPr>
          <p:nvPr>
            <p:ph type="title"/>
          </p:nvPr>
        </p:nvSpPr>
        <p:spPr/>
        <p:txBody>
          <a:bodyPr/>
          <a:lstStyle/>
          <a:p>
            <a:r>
              <a:rPr lang="en-GB" dirty="0"/>
              <a:t>Difference between PDCA and PDSA</a:t>
            </a:r>
          </a:p>
        </p:txBody>
      </p:sp>
      <p:sp>
        <p:nvSpPr>
          <p:cNvPr id="3" name="Content Placeholder 2">
            <a:extLst>
              <a:ext uri="{FF2B5EF4-FFF2-40B4-BE49-F238E27FC236}">
                <a16:creationId xmlns:a16="http://schemas.microsoft.com/office/drawing/2014/main" id="{BA7491F5-6FD8-A30E-A977-17D9D8D03CFA}"/>
              </a:ext>
            </a:extLst>
          </p:cNvPr>
          <p:cNvSpPr>
            <a:spLocks noGrp="1"/>
          </p:cNvSpPr>
          <p:nvPr>
            <p:ph idx="1"/>
          </p:nvPr>
        </p:nvSpPr>
        <p:spPr/>
        <p:txBody>
          <a:bodyPr>
            <a:normAutofit fontScale="85000" lnSpcReduction="10000"/>
          </a:bodyPr>
          <a:lstStyle/>
          <a:p>
            <a:r>
              <a:rPr lang="en-US" b="0" i="0" dirty="0">
                <a:solidFill>
                  <a:srgbClr val="333333"/>
                </a:solidFill>
                <a:effectLst/>
                <a:latin typeface="Open Sans" panose="020B0606030504020204" pitchFamily="34" charset="0"/>
              </a:rPr>
              <a:t>PDCA and PDSA are two widely utilized improvement techniques to bring about process improvements. These methods are known as Plan-Do-Check-Act (PDCA) and Plan-Do-Study-Act (PDSA) and are well suited for many improvement projects. PDSA is a development from PDCA and the key difference between PDCA and PDSA is that </a:t>
            </a:r>
            <a:r>
              <a:rPr lang="en-US" b="1" i="0" dirty="0">
                <a:solidFill>
                  <a:srgbClr val="333333"/>
                </a:solidFill>
                <a:effectLst/>
                <a:latin typeface="Open Sans" panose="020B0606030504020204" pitchFamily="34" charset="0"/>
              </a:rPr>
              <a:t>PDCA is a repetitive four stage model (Plan, Do, Check, Act) used to achieve continuous improvement in business process management </a:t>
            </a:r>
            <a:r>
              <a:rPr lang="en-US" b="0" i="0" dirty="0">
                <a:solidFill>
                  <a:srgbClr val="333333"/>
                </a:solidFill>
                <a:effectLst/>
                <a:latin typeface="Open Sans" panose="020B0606030504020204" pitchFamily="34" charset="0"/>
              </a:rPr>
              <a:t>while</a:t>
            </a:r>
            <a:r>
              <a:rPr lang="en-US" b="1" i="0" dirty="0">
                <a:solidFill>
                  <a:srgbClr val="333333"/>
                </a:solidFill>
                <a:effectLst/>
                <a:latin typeface="Open Sans" panose="020B0606030504020204" pitchFamily="34" charset="0"/>
              </a:rPr>
              <a:t> PDSA contains the repetitive stages of Plan, Do, Study and Act</a:t>
            </a:r>
            <a:r>
              <a:rPr lang="en-US" b="0" i="0" dirty="0">
                <a:solidFill>
                  <a:srgbClr val="333333"/>
                </a:solidFill>
                <a:effectLst/>
                <a:latin typeface="Open Sans" panose="020B0606030504020204" pitchFamily="34" charset="0"/>
              </a:rPr>
              <a:t>. Both concepts were introduced by Dr. Edward</a:t>
            </a:r>
            <a:endParaRPr lang="en-GB" dirty="0"/>
          </a:p>
        </p:txBody>
      </p:sp>
    </p:spTree>
    <p:extLst>
      <p:ext uri="{BB962C8B-B14F-4D97-AF65-F5344CB8AC3E}">
        <p14:creationId xmlns:p14="http://schemas.microsoft.com/office/powerpoint/2010/main" val="1356533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495D-D865-A19B-4F71-3E2ABF53EE8F}"/>
              </a:ext>
            </a:extLst>
          </p:cNvPr>
          <p:cNvSpPr>
            <a:spLocks noGrp="1"/>
          </p:cNvSpPr>
          <p:nvPr>
            <p:ph type="title"/>
          </p:nvPr>
        </p:nvSpPr>
        <p:spPr>
          <a:xfrm>
            <a:off x="557756" y="274637"/>
            <a:ext cx="11024644" cy="1933303"/>
          </a:xfrm>
        </p:spPr>
        <p:txBody>
          <a:bodyPr>
            <a:normAutofit fontScale="90000"/>
          </a:bodyPr>
          <a:lstStyle/>
          <a:p>
            <a:r>
              <a:rPr kumimoji="0" lang="en-US" altLang="en-US" sz="4400" b="1" i="0" u="none" strike="noStrike" cap="none" normalizeH="0" baseline="0" dirty="0">
                <a:ln>
                  <a:noFill/>
                </a:ln>
                <a:solidFill>
                  <a:srgbClr val="333333"/>
                </a:solidFill>
                <a:effectLst/>
                <a:latin typeface="Open Sans" panose="020B0606030504020204" pitchFamily="34" charset="0"/>
                <a:cs typeface="Open Sans" panose="020B0606030504020204" pitchFamily="34" charset="0"/>
              </a:rPr>
              <a:t>What is the difference between PDCA and PDSA?</a:t>
            </a:r>
            <a:br>
              <a:rPr kumimoji="0" lang="en-US" altLang="en-US" sz="4400" b="1" i="0" u="none" strike="noStrike" cap="none" normalizeH="0" baseline="0" dirty="0">
                <a:ln>
                  <a:noFill/>
                </a:ln>
                <a:solidFill>
                  <a:srgbClr val="333333"/>
                </a:solidFill>
                <a:effectLst/>
                <a:latin typeface="Open Sans" panose="020B0606030504020204" pitchFamily="34" charset="0"/>
                <a:cs typeface="Open Sans" panose="020B0606030504020204" pitchFamily="34" charset="0"/>
              </a:rPr>
            </a:br>
            <a:endParaRPr lang="en-GB" dirty="0"/>
          </a:p>
        </p:txBody>
      </p:sp>
      <p:graphicFrame>
        <p:nvGraphicFramePr>
          <p:cNvPr id="4" name="Content Placeholder 3">
            <a:extLst>
              <a:ext uri="{FF2B5EF4-FFF2-40B4-BE49-F238E27FC236}">
                <a16:creationId xmlns:a16="http://schemas.microsoft.com/office/drawing/2014/main" id="{602E007A-1FAB-3BF3-946F-383701A9CE22}"/>
              </a:ext>
            </a:extLst>
          </p:cNvPr>
          <p:cNvGraphicFramePr>
            <a:graphicFrameLocks noGrp="1"/>
          </p:cNvGraphicFramePr>
          <p:nvPr>
            <p:ph idx="1"/>
          </p:nvPr>
        </p:nvGraphicFramePr>
        <p:xfrm>
          <a:off x="3159526" y="1600200"/>
          <a:ext cx="5872948" cy="3916364"/>
        </p:xfrm>
        <a:graphic>
          <a:graphicData uri="http://schemas.openxmlformats.org/drawingml/2006/table">
            <a:tbl>
              <a:tblPr/>
              <a:tblGrid>
                <a:gridCol w="2936474">
                  <a:extLst>
                    <a:ext uri="{9D8B030D-6E8A-4147-A177-3AD203B41FA5}">
                      <a16:colId xmlns:a16="http://schemas.microsoft.com/office/drawing/2014/main" val="1340101635"/>
                    </a:ext>
                  </a:extLst>
                </a:gridCol>
                <a:gridCol w="2936474">
                  <a:extLst>
                    <a:ext uri="{9D8B030D-6E8A-4147-A177-3AD203B41FA5}">
                      <a16:colId xmlns:a16="http://schemas.microsoft.com/office/drawing/2014/main" val="2510892469"/>
                    </a:ext>
                  </a:extLst>
                </a:gridCol>
              </a:tblGrid>
              <a:tr h="269709">
                <a:tc gridSpan="2">
                  <a:txBody>
                    <a:bodyPr/>
                    <a:lstStyle/>
                    <a:p>
                      <a:pPr algn="ctr" fontAlgn="ctr"/>
                      <a:r>
                        <a:rPr lang="en-GB" sz="1500" b="1">
                          <a:solidFill>
                            <a:srgbClr val="FFFFFF"/>
                          </a:solidFill>
                          <a:effectLst/>
                          <a:latin typeface="Open Sans" panose="020B0606030504020204" pitchFamily="34" charset="0"/>
                        </a:rPr>
                        <a:t>PDCA vs PDSA</a:t>
                      </a:r>
                      <a:endParaRPr lang="en-GB" sz="1500" b="1">
                        <a:solidFill>
                          <a:srgbClr val="333333"/>
                        </a:solidFill>
                        <a:effectLst/>
                        <a:latin typeface="Open Sans" panose="020B0606030504020204" pitchFamily="34" charset="0"/>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324B7A"/>
                    </a:solidFill>
                  </a:tcPr>
                </a:tc>
                <a:tc hMerge="1">
                  <a:txBody>
                    <a:bodyPr/>
                    <a:lstStyle/>
                    <a:p>
                      <a:endParaRPr lang="en-GB"/>
                    </a:p>
                  </a:txBody>
                  <a:tcPr/>
                </a:tc>
                <a:extLst>
                  <a:ext uri="{0D108BD9-81ED-4DB2-BD59-A6C34878D82A}">
                    <a16:rowId xmlns:a16="http://schemas.microsoft.com/office/drawing/2014/main" val="580176016"/>
                  </a:ext>
                </a:extLst>
              </a:tr>
              <a:tr h="1418764">
                <a:tc>
                  <a:txBody>
                    <a:bodyPr/>
                    <a:lstStyle/>
                    <a:p>
                      <a:pPr algn="l" fontAlgn="t"/>
                      <a:r>
                        <a:rPr lang="en-US" sz="1500">
                          <a:effectLst/>
                        </a:rPr>
                        <a:t>PDCA is a repetitive four stage model (Plan, Do, Check, and Act) used to achieve continuous improvement in business process management.</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3EBFA"/>
                    </a:solidFill>
                  </a:tcPr>
                </a:tc>
                <a:tc>
                  <a:txBody>
                    <a:bodyPr/>
                    <a:lstStyle/>
                    <a:p>
                      <a:pPr algn="l" fontAlgn="t"/>
                      <a:r>
                        <a:rPr lang="en-US" sz="1500">
                          <a:effectLst/>
                        </a:rPr>
                        <a:t>PDSA is a process improvement cycle that contains the repetitive stages of Plan, Do, Study and Act.</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9FC"/>
                    </a:solidFill>
                  </a:tcPr>
                </a:tc>
                <a:extLst>
                  <a:ext uri="{0D108BD9-81ED-4DB2-BD59-A6C34878D82A}">
                    <a16:rowId xmlns:a16="http://schemas.microsoft.com/office/drawing/2014/main" val="2297825257"/>
                  </a:ext>
                </a:extLst>
              </a:tr>
              <a:tr h="269709">
                <a:tc gridSpan="2">
                  <a:txBody>
                    <a:bodyPr/>
                    <a:lstStyle/>
                    <a:p>
                      <a:pPr algn="ctr" fontAlgn="ctr"/>
                      <a:r>
                        <a:rPr lang="en-GB" sz="1500" b="1">
                          <a:solidFill>
                            <a:srgbClr val="FFFFFF"/>
                          </a:solidFill>
                          <a:effectLst/>
                        </a:rPr>
                        <a:t>Origins</a:t>
                      </a:r>
                      <a:endParaRPr lang="en-GB" sz="1500">
                        <a:effectLst/>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5C739E"/>
                    </a:solidFill>
                  </a:tcPr>
                </a:tc>
                <a:tc hMerge="1">
                  <a:txBody>
                    <a:bodyPr/>
                    <a:lstStyle/>
                    <a:p>
                      <a:endParaRPr lang="en-GB"/>
                    </a:p>
                  </a:txBody>
                  <a:tcPr/>
                </a:tc>
                <a:extLst>
                  <a:ext uri="{0D108BD9-81ED-4DB2-BD59-A6C34878D82A}">
                    <a16:rowId xmlns:a16="http://schemas.microsoft.com/office/drawing/2014/main" val="3028525429"/>
                  </a:ext>
                </a:extLst>
              </a:tr>
              <a:tr h="729331">
                <a:tc>
                  <a:txBody>
                    <a:bodyPr/>
                    <a:lstStyle/>
                    <a:p>
                      <a:pPr algn="l" fontAlgn="t"/>
                      <a:r>
                        <a:rPr lang="en-US" sz="1500">
                          <a:effectLst/>
                        </a:rPr>
                        <a:t>PDCA was introduced in 1950</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3EBFA"/>
                    </a:solidFill>
                  </a:tcPr>
                </a:tc>
                <a:tc>
                  <a:txBody>
                    <a:bodyPr/>
                    <a:lstStyle/>
                    <a:p>
                      <a:pPr algn="l" fontAlgn="t"/>
                      <a:r>
                        <a:rPr lang="en-US" sz="1500">
                          <a:effectLst/>
                        </a:rPr>
                        <a:t>PDSA was originated in 1986 as a more effective alternative to PDCA.</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9FC"/>
                    </a:solidFill>
                  </a:tcPr>
                </a:tc>
                <a:extLst>
                  <a:ext uri="{0D108BD9-81ED-4DB2-BD59-A6C34878D82A}">
                    <a16:rowId xmlns:a16="http://schemas.microsoft.com/office/drawing/2014/main" val="4023570723"/>
                  </a:ext>
                </a:extLst>
              </a:tr>
              <a:tr h="269709">
                <a:tc gridSpan="2">
                  <a:txBody>
                    <a:bodyPr/>
                    <a:lstStyle/>
                    <a:p>
                      <a:pPr algn="ctr" fontAlgn="ctr"/>
                      <a:r>
                        <a:rPr lang="en-GB" sz="1500" b="1">
                          <a:solidFill>
                            <a:srgbClr val="FFFFFF"/>
                          </a:solidFill>
                          <a:effectLst/>
                        </a:rPr>
                        <a:t>Effectiveness</a:t>
                      </a:r>
                      <a:endParaRPr lang="en-GB" sz="1500">
                        <a:effectLst/>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5C739E"/>
                    </a:solidFill>
                  </a:tcPr>
                </a:tc>
                <a:tc hMerge="1">
                  <a:txBody>
                    <a:bodyPr/>
                    <a:lstStyle/>
                    <a:p>
                      <a:endParaRPr lang="en-GB"/>
                    </a:p>
                  </a:txBody>
                  <a:tcPr/>
                </a:tc>
                <a:extLst>
                  <a:ext uri="{0D108BD9-81ED-4DB2-BD59-A6C34878D82A}">
                    <a16:rowId xmlns:a16="http://schemas.microsoft.com/office/drawing/2014/main" val="1447449757"/>
                  </a:ext>
                </a:extLst>
              </a:tr>
              <a:tr h="959142">
                <a:tc>
                  <a:txBody>
                    <a:bodyPr/>
                    <a:lstStyle/>
                    <a:p>
                      <a:pPr algn="l" fontAlgn="t"/>
                      <a:r>
                        <a:rPr lang="en-US" sz="1500">
                          <a:effectLst/>
                        </a:rPr>
                        <a:t>PDCA is less effective due to the Check stage.</a:t>
                      </a:r>
                    </a:p>
                  </a:txBody>
                  <a:tcPr marL="239386" marR="159591" marT="7980" marB="31918">
                    <a:lnL>
                      <a:noFill/>
                    </a:lnL>
                    <a:lnR>
                      <a:noFill/>
                    </a:lnR>
                    <a:lnT w="9525" cap="flat" cmpd="sng" algn="ctr">
                      <a:solidFill>
                        <a:srgbClr val="DDDDDD"/>
                      </a:solidFill>
                      <a:prstDash val="solid"/>
                      <a:round/>
                      <a:headEnd type="none" w="med" len="med"/>
                      <a:tailEnd type="none" w="med" len="med"/>
                    </a:lnT>
                    <a:lnB>
                      <a:noFill/>
                    </a:lnB>
                    <a:solidFill>
                      <a:srgbClr val="E3EBFA"/>
                    </a:solidFill>
                  </a:tcPr>
                </a:tc>
                <a:tc>
                  <a:txBody>
                    <a:bodyPr/>
                    <a:lstStyle/>
                    <a:p>
                      <a:pPr algn="l" fontAlgn="t"/>
                      <a:r>
                        <a:rPr lang="en-US" sz="1500" dirty="0">
                          <a:effectLst/>
                        </a:rPr>
                        <a:t>PDSA is considered more effective since its inclusion of Study stage which has analytical value.</a:t>
                      </a:r>
                    </a:p>
                  </a:txBody>
                  <a:tcPr marL="239386" marR="159591" marT="7980" marB="31918">
                    <a:lnL>
                      <a:noFill/>
                    </a:lnL>
                    <a:lnR>
                      <a:noFill/>
                    </a:lnR>
                    <a:lnT w="9525" cap="flat" cmpd="sng" algn="ctr">
                      <a:solidFill>
                        <a:srgbClr val="DDDDDD"/>
                      </a:solidFill>
                      <a:prstDash val="solid"/>
                      <a:round/>
                      <a:headEnd type="none" w="med" len="med"/>
                      <a:tailEnd type="none" w="med" len="med"/>
                    </a:lnT>
                    <a:lnB>
                      <a:noFill/>
                    </a:lnB>
                    <a:solidFill>
                      <a:srgbClr val="F7F9FC"/>
                    </a:solidFill>
                  </a:tcPr>
                </a:tc>
                <a:extLst>
                  <a:ext uri="{0D108BD9-81ED-4DB2-BD59-A6C34878D82A}">
                    <a16:rowId xmlns:a16="http://schemas.microsoft.com/office/drawing/2014/main" val="2696166451"/>
                  </a:ext>
                </a:extLst>
              </a:tr>
            </a:tbl>
          </a:graphicData>
        </a:graphic>
      </p:graphicFrame>
      <p:sp>
        <p:nvSpPr>
          <p:cNvPr id="5" name="Rectangle 1">
            <a:extLst>
              <a:ext uri="{FF2B5EF4-FFF2-40B4-BE49-F238E27FC236}">
                <a16:creationId xmlns:a16="http://schemas.microsoft.com/office/drawing/2014/main" id="{6FEE872B-5BA3-465B-3BBB-DC4723E75940}"/>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44736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63E7-D79A-6BF8-7BDB-81FE9B1179D7}"/>
              </a:ext>
            </a:extLst>
          </p:cNvPr>
          <p:cNvSpPr>
            <a:spLocks noGrp="1"/>
          </p:cNvSpPr>
          <p:nvPr>
            <p:ph type="title"/>
          </p:nvPr>
        </p:nvSpPr>
        <p:spPr/>
        <p:txBody>
          <a:bodyPr>
            <a:normAutofit fontScale="90000"/>
          </a:bodyPr>
          <a:lstStyle/>
          <a:p>
            <a:r>
              <a:rPr lang="en-GB" dirty="0"/>
              <a:t>PDCA and PDSA Advantages and Disadvantages</a:t>
            </a:r>
          </a:p>
        </p:txBody>
      </p:sp>
      <p:graphicFrame>
        <p:nvGraphicFramePr>
          <p:cNvPr id="4" name="Content Placeholder 3">
            <a:extLst>
              <a:ext uri="{FF2B5EF4-FFF2-40B4-BE49-F238E27FC236}">
                <a16:creationId xmlns:a16="http://schemas.microsoft.com/office/drawing/2014/main" id="{33CCFFE3-77BD-928E-7551-D096A083CFBC}"/>
              </a:ext>
            </a:extLst>
          </p:cNvPr>
          <p:cNvGraphicFramePr>
            <a:graphicFrameLocks noGrp="1"/>
          </p:cNvGraphicFramePr>
          <p:nvPr>
            <p:ph idx="1"/>
          </p:nvPr>
        </p:nvGraphicFramePr>
        <p:xfrm>
          <a:off x="2524125" y="1939131"/>
          <a:ext cx="7143750" cy="3238500"/>
        </p:xfrm>
        <a:graphic>
          <a:graphicData uri="http://schemas.openxmlformats.org/drawingml/2006/table">
            <a:tbl>
              <a:tblPr/>
              <a:tblGrid>
                <a:gridCol w="3571875">
                  <a:extLst>
                    <a:ext uri="{9D8B030D-6E8A-4147-A177-3AD203B41FA5}">
                      <a16:colId xmlns:a16="http://schemas.microsoft.com/office/drawing/2014/main" val="4135325301"/>
                    </a:ext>
                  </a:extLst>
                </a:gridCol>
                <a:gridCol w="3571875">
                  <a:extLst>
                    <a:ext uri="{9D8B030D-6E8A-4147-A177-3AD203B41FA5}">
                      <a16:colId xmlns:a16="http://schemas.microsoft.com/office/drawing/2014/main" val="3549610596"/>
                    </a:ext>
                  </a:extLst>
                </a:gridCol>
              </a:tblGrid>
              <a:tr h="0">
                <a:tc>
                  <a:txBody>
                    <a:bodyPr/>
                    <a:lstStyle/>
                    <a:p>
                      <a:pPr algn="l" fontAlgn="b"/>
                      <a:r>
                        <a:rPr lang="en-GB" b="0">
                          <a:effectLst/>
                        </a:rPr>
                        <a:t>Advantages</a:t>
                      </a:r>
                    </a:p>
                  </a:txBody>
                  <a:tcPr marL="95250" marR="95250" marT="95250" marB="95250"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tc>
                  <a:txBody>
                    <a:bodyPr/>
                    <a:lstStyle/>
                    <a:p>
                      <a:pPr algn="l" fontAlgn="b"/>
                      <a:r>
                        <a:rPr lang="en-GB" b="0">
                          <a:effectLst/>
                        </a:rPr>
                        <a:t>Disadvantages</a:t>
                      </a:r>
                    </a:p>
                  </a:txBody>
                  <a:tcPr marL="95250" marR="95250" marT="95250" marB="95250"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extLst>
                  <a:ext uri="{0D108BD9-81ED-4DB2-BD59-A6C34878D82A}">
                    <a16:rowId xmlns:a16="http://schemas.microsoft.com/office/drawing/2014/main" val="2202371816"/>
                  </a:ext>
                </a:extLst>
              </a:tr>
              <a:tr h="0">
                <a:tc>
                  <a:txBody>
                    <a:bodyPr/>
                    <a:lstStyle/>
                    <a:p>
                      <a:pPr fontAlgn="t"/>
                      <a:r>
                        <a:rPr lang="en-US">
                          <a:effectLst/>
                        </a:rPr>
                        <a:t>✔ Can be helpful in all situations</a:t>
                      </a:r>
                    </a:p>
                  </a:txBody>
                  <a:tcPr marL="38100" marR="38100" marT="38100" marB="38100">
                    <a:lnL>
                      <a:noFill/>
                    </a:lnL>
                    <a:lnR>
                      <a:noFill/>
                    </a:lnR>
                    <a:lnT>
                      <a:noFill/>
                    </a:lnT>
                    <a:lnB>
                      <a:noFill/>
                    </a:lnB>
                    <a:solidFill>
                      <a:srgbClr val="FFFFFF"/>
                    </a:solidFill>
                  </a:tcPr>
                </a:tc>
                <a:tc>
                  <a:txBody>
                    <a:bodyPr/>
                    <a:lstStyle/>
                    <a:p>
                      <a:pPr fontAlgn="t"/>
                      <a:r>
                        <a:rPr lang="en-US">
                          <a:effectLst/>
                        </a:rPr>
                        <a:t>✘ The unspecific definition can lead to incorrect use</a:t>
                      </a:r>
                    </a:p>
                  </a:txBody>
                  <a:tcPr marL="38100" marR="38100" marT="38100" marB="38100">
                    <a:lnL>
                      <a:noFill/>
                    </a:lnL>
                    <a:lnR>
                      <a:noFill/>
                    </a:lnR>
                    <a:lnT>
                      <a:noFill/>
                    </a:lnT>
                    <a:lnB>
                      <a:noFill/>
                    </a:lnB>
                    <a:solidFill>
                      <a:srgbClr val="FFFFFF"/>
                    </a:solidFill>
                  </a:tcPr>
                </a:tc>
                <a:extLst>
                  <a:ext uri="{0D108BD9-81ED-4DB2-BD59-A6C34878D82A}">
                    <a16:rowId xmlns:a16="http://schemas.microsoft.com/office/drawing/2014/main" val="696428197"/>
                  </a:ext>
                </a:extLst>
              </a:tr>
              <a:tr h="0">
                <a:tc>
                  <a:txBody>
                    <a:bodyPr/>
                    <a:lstStyle/>
                    <a:p>
                      <a:pPr fontAlgn="t"/>
                      <a:r>
                        <a:rPr lang="en-US">
                          <a:effectLst/>
                        </a:rPr>
                        <a:t>✔ Simple assembly requires little instruction</a:t>
                      </a:r>
                    </a:p>
                  </a:txBody>
                  <a:tcPr marL="38100" marR="38100" marT="38100" marB="38100">
                    <a:lnL>
                      <a:noFill/>
                    </a:lnL>
                    <a:lnR>
                      <a:noFill/>
                    </a:lnR>
                    <a:lnT>
                      <a:noFill/>
                    </a:lnT>
                    <a:lnB>
                      <a:noFill/>
                    </a:lnB>
                    <a:solidFill>
                      <a:srgbClr val="F5F5F5"/>
                    </a:solidFill>
                  </a:tcPr>
                </a:tc>
                <a:tc>
                  <a:txBody>
                    <a:bodyPr/>
                    <a:lstStyle/>
                    <a:p>
                      <a:pPr fontAlgn="t"/>
                      <a:r>
                        <a:rPr lang="en-US">
                          <a:effectLst/>
                        </a:rPr>
                        <a:t>✘ Changes must be planned over longer periods of time</a:t>
                      </a:r>
                    </a:p>
                  </a:txBody>
                  <a:tcPr marL="38100" marR="38100" marT="38100" marB="38100">
                    <a:lnL>
                      <a:noFill/>
                    </a:lnL>
                    <a:lnR>
                      <a:noFill/>
                    </a:lnR>
                    <a:lnT>
                      <a:noFill/>
                    </a:lnT>
                    <a:lnB>
                      <a:noFill/>
                    </a:lnB>
                    <a:solidFill>
                      <a:srgbClr val="F5F5F5"/>
                    </a:solidFill>
                  </a:tcPr>
                </a:tc>
                <a:extLst>
                  <a:ext uri="{0D108BD9-81ED-4DB2-BD59-A6C34878D82A}">
                    <a16:rowId xmlns:a16="http://schemas.microsoft.com/office/drawing/2014/main" val="561474258"/>
                  </a:ext>
                </a:extLst>
              </a:tr>
              <a:tr h="0">
                <a:tc>
                  <a:txBody>
                    <a:bodyPr/>
                    <a:lstStyle/>
                    <a:p>
                      <a:pPr fontAlgn="t"/>
                      <a:r>
                        <a:rPr lang="en-GB">
                          <a:effectLst/>
                        </a:rPr>
                        <a:t>✔ The cyclical idea invites constant improvement</a:t>
                      </a:r>
                    </a:p>
                  </a:txBody>
                  <a:tcPr marL="38100" marR="38100" marT="38100" marB="38100">
                    <a:lnL>
                      <a:noFill/>
                    </a:lnL>
                    <a:lnR>
                      <a:noFill/>
                    </a:lnR>
                    <a:lnT>
                      <a:noFill/>
                    </a:lnT>
                    <a:lnB>
                      <a:noFill/>
                    </a:lnB>
                    <a:solidFill>
                      <a:srgbClr val="FFFFFF"/>
                    </a:solidFill>
                  </a:tcPr>
                </a:tc>
                <a:tc>
                  <a:txBody>
                    <a:bodyPr/>
                    <a:lstStyle/>
                    <a:p>
                      <a:pPr fontAlgn="t"/>
                      <a:r>
                        <a:rPr lang="en-US">
                          <a:effectLst/>
                        </a:rPr>
                        <a:t>✘ With the PDCA cycle, one reacts considering everything and rarely acts proactively</a:t>
                      </a:r>
                    </a:p>
                  </a:txBody>
                  <a:tcPr marL="38100" marR="38100" marT="38100" marB="38100">
                    <a:lnL>
                      <a:noFill/>
                    </a:lnL>
                    <a:lnR>
                      <a:noFill/>
                    </a:lnR>
                    <a:lnT>
                      <a:noFill/>
                    </a:lnT>
                    <a:lnB>
                      <a:noFill/>
                    </a:lnB>
                    <a:solidFill>
                      <a:srgbClr val="FFFFFF"/>
                    </a:solidFill>
                  </a:tcPr>
                </a:tc>
                <a:extLst>
                  <a:ext uri="{0D108BD9-81ED-4DB2-BD59-A6C34878D82A}">
                    <a16:rowId xmlns:a16="http://schemas.microsoft.com/office/drawing/2014/main" val="1972793783"/>
                  </a:ext>
                </a:extLst>
              </a:tr>
              <a:tr h="0">
                <a:tc>
                  <a:txBody>
                    <a:bodyPr/>
                    <a:lstStyle/>
                    <a:p>
                      <a:pPr fontAlgn="t"/>
                      <a:r>
                        <a:rPr lang="en-US">
                          <a:effectLst/>
                        </a:rPr>
                        <a:t>✔ The iterative approach allows control and analysis</a:t>
                      </a:r>
                    </a:p>
                  </a:txBody>
                  <a:tcPr marL="38100" marR="38100" marT="38100" marB="38100">
                    <a:lnL>
                      <a:noFill/>
                    </a:lnL>
                    <a:lnR>
                      <a:noFill/>
                    </a:lnR>
                    <a:lnT>
                      <a:noFill/>
                    </a:lnT>
                    <a:lnB>
                      <a:noFill/>
                    </a:lnB>
                    <a:solidFill>
                      <a:srgbClr val="F5F5F5"/>
                    </a:solidFill>
                  </a:tcPr>
                </a:tc>
                <a:tc>
                  <a:txBody>
                    <a:bodyPr/>
                    <a:lstStyle/>
                    <a:p>
                      <a:pPr fontAlgn="t"/>
                      <a:r>
                        <a:rPr lang="en-GB" dirty="0">
                          <a:effectLst/>
                        </a:rPr>
                        <a:t> </a:t>
                      </a:r>
                    </a:p>
                  </a:txBody>
                  <a:tcPr marL="38100" marR="38100" marT="38100" marB="38100">
                    <a:lnL>
                      <a:noFill/>
                    </a:lnL>
                    <a:lnR>
                      <a:noFill/>
                    </a:lnR>
                    <a:lnT>
                      <a:noFill/>
                    </a:lnT>
                    <a:lnB>
                      <a:noFill/>
                    </a:lnB>
                    <a:solidFill>
                      <a:srgbClr val="F5F5F5"/>
                    </a:solidFill>
                  </a:tcPr>
                </a:tc>
                <a:extLst>
                  <a:ext uri="{0D108BD9-81ED-4DB2-BD59-A6C34878D82A}">
                    <a16:rowId xmlns:a16="http://schemas.microsoft.com/office/drawing/2014/main" val="1029645100"/>
                  </a:ext>
                </a:extLst>
              </a:tr>
            </a:tbl>
          </a:graphicData>
        </a:graphic>
      </p:graphicFrame>
    </p:spTree>
    <p:extLst>
      <p:ext uri="{BB962C8B-B14F-4D97-AF65-F5344CB8AC3E}">
        <p14:creationId xmlns:p14="http://schemas.microsoft.com/office/powerpoint/2010/main" val="1231727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C41F-A518-6A22-0ADF-01064A3A2E11}"/>
              </a:ext>
            </a:extLst>
          </p:cNvPr>
          <p:cNvSpPr>
            <a:spLocks noGrp="1"/>
          </p:cNvSpPr>
          <p:nvPr>
            <p:ph type="title"/>
          </p:nvPr>
        </p:nvSpPr>
        <p:spPr/>
        <p:txBody>
          <a:bodyPr/>
          <a:lstStyle/>
          <a:p>
            <a:r>
              <a:rPr lang="en-GB" dirty="0"/>
              <a:t>Six Sigma</a:t>
            </a:r>
          </a:p>
        </p:txBody>
      </p:sp>
      <p:pic>
        <p:nvPicPr>
          <p:cNvPr id="5" name="Content Placeholder 4">
            <a:extLst>
              <a:ext uri="{FF2B5EF4-FFF2-40B4-BE49-F238E27FC236}">
                <a16:creationId xmlns:a16="http://schemas.microsoft.com/office/drawing/2014/main" id="{D730E4F3-8820-CDE8-BEA0-DACB148EF7CD}"/>
              </a:ext>
            </a:extLst>
          </p:cNvPr>
          <p:cNvPicPr>
            <a:picLocks noGrp="1" noChangeAspect="1"/>
          </p:cNvPicPr>
          <p:nvPr>
            <p:ph idx="1"/>
          </p:nvPr>
        </p:nvPicPr>
        <p:blipFill rotWithShape="1">
          <a:blip r:embed="rId2"/>
          <a:srcRect l="3483" t="2569" r="54133" b="23885"/>
          <a:stretch/>
        </p:blipFill>
        <p:spPr>
          <a:xfrm>
            <a:off x="3917758" y="1303885"/>
            <a:ext cx="4356484" cy="4250230"/>
          </a:xfrm>
        </p:spPr>
      </p:pic>
    </p:spTree>
    <p:extLst>
      <p:ext uri="{BB962C8B-B14F-4D97-AF65-F5344CB8AC3E}">
        <p14:creationId xmlns:p14="http://schemas.microsoft.com/office/powerpoint/2010/main" val="3399834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C41F-A518-6A22-0ADF-01064A3A2E11}"/>
              </a:ext>
            </a:extLst>
          </p:cNvPr>
          <p:cNvSpPr>
            <a:spLocks noGrp="1"/>
          </p:cNvSpPr>
          <p:nvPr>
            <p:ph type="title"/>
          </p:nvPr>
        </p:nvSpPr>
        <p:spPr/>
        <p:txBody>
          <a:bodyPr/>
          <a:lstStyle/>
          <a:p>
            <a:r>
              <a:rPr lang="en-GB" dirty="0"/>
              <a:t>Six Sigma</a:t>
            </a:r>
          </a:p>
        </p:txBody>
      </p:sp>
      <p:sp>
        <p:nvSpPr>
          <p:cNvPr id="4" name="Content Placeholder 3">
            <a:extLst>
              <a:ext uri="{FF2B5EF4-FFF2-40B4-BE49-F238E27FC236}">
                <a16:creationId xmlns:a16="http://schemas.microsoft.com/office/drawing/2014/main" id="{DE3B10D2-6337-E9F4-6BA6-3EE4C84ADF65}"/>
              </a:ext>
            </a:extLst>
          </p:cNvPr>
          <p:cNvSpPr>
            <a:spLocks noGrp="1"/>
          </p:cNvSpPr>
          <p:nvPr>
            <p:ph idx="1"/>
          </p:nvPr>
        </p:nvSpPr>
        <p:spPr/>
        <p:txBody>
          <a:bodyPr>
            <a:normAutofit fontScale="62500" lnSpcReduction="20000"/>
          </a:bodyPr>
          <a:lstStyle/>
          <a:p>
            <a:r>
              <a:rPr lang="en-US" dirty="0"/>
              <a:t>Six Sigma (6σ) is a set of techniques and tools for process improvement. It was introduced by American engineer Bill Smith while working at Motorola in 1986.</a:t>
            </a:r>
          </a:p>
          <a:p>
            <a:r>
              <a:rPr lang="en-US" dirty="0"/>
              <a:t>Six Sigma strategies seek to improve manufacturing quality by identifying and removing the causes of defects and minimizing variability in manufacturing and business processes. This is done by using empirical and statistical quality management methods and by hiring people who serve as Six Sigma experts. Each Six Sigma project follows a defined methodology and has specific value targets, such as reducing pollution or increasing customer satisfaction.</a:t>
            </a:r>
          </a:p>
          <a:p>
            <a:endParaRPr lang="en-US" dirty="0"/>
          </a:p>
          <a:p>
            <a:r>
              <a:rPr lang="en-US" dirty="0"/>
              <a:t>The term Six Sigma originates from statistical modeling of manufacturing processes. The maturity of a manufacturing process can be described by a sigma rating indicating its yield or the percentage of defect-free products it creates—specifically, to within how many standard deviations of a normal distribution the fraction of defect-free outcomes corresponds.</a:t>
            </a:r>
            <a:endParaRPr lang="en-GB" dirty="0"/>
          </a:p>
        </p:txBody>
      </p:sp>
    </p:spTree>
    <p:extLst>
      <p:ext uri="{BB962C8B-B14F-4D97-AF65-F5344CB8AC3E}">
        <p14:creationId xmlns:p14="http://schemas.microsoft.com/office/powerpoint/2010/main" val="3346804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E8A7F-6591-700C-71F9-53ABA534CBF1}"/>
              </a:ext>
            </a:extLst>
          </p:cNvPr>
          <p:cNvSpPr>
            <a:spLocks noGrp="1"/>
          </p:cNvSpPr>
          <p:nvPr>
            <p:ph type="title"/>
          </p:nvPr>
        </p:nvSpPr>
        <p:spPr/>
        <p:txBody>
          <a:bodyPr>
            <a:normAutofit fontScale="90000"/>
          </a:bodyPr>
          <a:lstStyle/>
          <a:p>
            <a:r>
              <a:rPr lang="en-US" dirty="0"/>
              <a:t>Methodologies</a:t>
            </a:r>
            <a:br>
              <a:rPr lang="en-US" dirty="0"/>
            </a:br>
            <a:r>
              <a:rPr lang="en-US" dirty="0"/>
              <a:t>Of Six Sigma</a:t>
            </a:r>
            <a:endParaRPr lang="en-GB" dirty="0"/>
          </a:p>
        </p:txBody>
      </p:sp>
      <p:sp>
        <p:nvSpPr>
          <p:cNvPr id="3" name="Content Placeholder 2">
            <a:extLst>
              <a:ext uri="{FF2B5EF4-FFF2-40B4-BE49-F238E27FC236}">
                <a16:creationId xmlns:a16="http://schemas.microsoft.com/office/drawing/2014/main" id="{1DABBEC2-54B4-FEF8-6B43-AAB7A703D8D1}"/>
              </a:ext>
            </a:extLst>
          </p:cNvPr>
          <p:cNvSpPr>
            <a:spLocks noGrp="1"/>
          </p:cNvSpPr>
          <p:nvPr>
            <p:ph idx="1"/>
          </p:nvPr>
        </p:nvSpPr>
        <p:spPr/>
        <p:txBody>
          <a:bodyPr>
            <a:normAutofit fontScale="92500" lnSpcReduction="10000"/>
          </a:bodyPr>
          <a:lstStyle/>
          <a:p>
            <a:pPr marL="0" indent="0">
              <a:buNone/>
            </a:pPr>
            <a:r>
              <a:rPr lang="en-US" dirty="0"/>
              <a:t>Six Sigma projects follow two project methodologies, inspired by W. Edwards Deming's Plan–Do–Study–Act Cycle, each with five phases.</a:t>
            </a:r>
          </a:p>
          <a:p>
            <a:endParaRPr lang="en-US" dirty="0"/>
          </a:p>
          <a:p>
            <a:r>
              <a:rPr lang="en-US" dirty="0"/>
              <a:t>DMAIC is used for projects aimed at improving an existing business process</a:t>
            </a:r>
          </a:p>
          <a:p>
            <a:r>
              <a:rPr lang="en-US" dirty="0"/>
              <a:t>DMADV is used for projects aimed at creating new product or process designs</a:t>
            </a:r>
            <a:endParaRPr lang="en-GB" dirty="0"/>
          </a:p>
        </p:txBody>
      </p:sp>
    </p:spTree>
    <p:extLst>
      <p:ext uri="{BB962C8B-B14F-4D97-AF65-F5344CB8AC3E}">
        <p14:creationId xmlns:p14="http://schemas.microsoft.com/office/powerpoint/2010/main" val="2765065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C15-C398-7437-DCCA-B38E2DBD2BFF}"/>
              </a:ext>
            </a:extLst>
          </p:cNvPr>
          <p:cNvSpPr>
            <a:spLocks noGrp="1"/>
          </p:cNvSpPr>
          <p:nvPr>
            <p:ph type="title"/>
          </p:nvPr>
        </p:nvSpPr>
        <p:spPr/>
        <p:txBody>
          <a:bodyPr>
            <a:normAutofit/>
          </a:bodyPr>
          <a:lstStyle/>
          <a:p>
            <a:r>
              <a:rPr lang="en-US" dirty="0"/>
              <a:t>DMAIC</a:t>
            </a:r>
            <a:endParaRPr lang="en-GB" dirty="0"/>
          </a:p>
        </p:txBody>
      </p:sp>
      <p:sp>
        <p:nvSpPr>
          <p:cNvPr id="3" name="Content Placeholder 2">
            <a:extLst>
              <a:ext uri="{FF2B5EF4-FFF2-40B4-BE49-F238E27FC236}">
                <a16:creationId xmlns:a16="http://schemas.microsoft.com/office/drawing/2014/main" id="{CD206E95-6677-BA32-4E40-5A44F3E2535E}"/>
              </a:ext>
            </a:extLst>
          </p:cNvPr>
          <p:cNvSpPr>
            <a:spLocks noGrp="1"/>
          </p:cNvSpPr>
          <p:nvPr>
            <p:ph idx="1"/>
          </p:nvPr>
        </p:nvSpPr>
        <p:spPr>
          <a:xfrm>
            <a:off x="0" y="897673"/>
            <a:ext cx="12370420" cy="5062654"/>
          </a:xfrm>
        </p:spPr>
        <p:txBody>
          <a:bodyPr>
            <a:normAutofit fontScale="55000" lnSpcReduction="20000"/>
          </a:bodyPr>
          <a:lstStyle/>
          <a:p>
            <a:pPr marL="0" indent="0">
              <a:buNone/>
            </a:pPr>
            <a:endParaRPr lang="en-US" dirty="0"/>
          </a:p>
          <a:p>
            <a:endParaRPr lang="en-US" dirty="0"/>
          </a:p>
          <a:p>
            <a:pPr marL="0" indent="0">
              <a:buNone/>
            </a:pPr>
            <a:r>
              <a:rPr lang="en-US" dirty="0"/>
              <a:t>DMAIC's five steps</a:t>
            </a:r>
          </a:p>
          <a:p>
            <a:pPr marL="0" indent="0">
              <a:buNone/>
            </a:pPr>
            <a:endParaRPr lang="en-US" dirty="0"/>
          </a:p>
          <a:p>
            <a:r>
              <a:rPr lang="en-US" b="1" dirty="0"/>
              <a:t>Define</a:t>
            </a:r>
            <a:r>
              <a:rPr lang="en-US" dirty="0"/>
              <a:t> the system, the voice of the customer and their requirements, and the project goals, specifically.</a:t>
            </a:r>
          </a:p>
          <a:p>
            <a:r>
              <a:rPr lang="en-US" b="1" dirty="0"/>
              <a:t>Measure</a:t>
            </a:r>
            <a:r>
              <a:rPr lang="en-US" dirty="0"/>
              <a:t> key aspects of the current process and collect relevant data; calculate the "as-is" process capability</a:t>
            </a:r>
          </a:p>
          <a:p>
            <a:r>
              <a:rPr lang="en-US" b="1" dirty="0"/>
              <a:t>Analyze</a:t>
            </a:r>
            <a:r>
              <a:rPr lang="en-US" dirty="0"/>
              <a:t> the data to investigate and verify cause and effect. Determine what the relationships are, and attempt to ensure that all factors have been considered. Seek out the root cause of the defect under investigation.</a:t>
            </a:r>
          </a:p>
          <a:p>
            <a:r>
              <a:rPr lang="en-US" b="1" dirty="0"/>
              <a:t>Improve </a:t>
            </a:r>
            <a:r>
              <a:rPr lang="en-US" dirty="0"/>
              <a:t>or optimize the current process based upon data analysis using techniques such as design of experiments, </a:t>
            </a:r>
            <a:r>
              <a:rPr lang="en-US" dirty="0" err="1"/>
              <a:t>poka</a:t>
            </a:r>
            <a:r>
              <a:rPr lang="en-US" dirty="0"/>
              <a:t> yoke or mistake proofing, and standard work to create a new, future state process. Set up pilot runs to establish process capability.</a:t>
            </a:r>
          </a:p>
          <a:p>
            <a:r>
              <a:rPr lang="en-US" b="1" dirty="0"/>
              <a:t>Control </a:t>
            </a:r>
            <a:r>
              <a:rPr lang="en-US" dirty="0"/>
              <a:t>the future state process to ensure that any deviations from the target are corrected before they result in defects. Implement control systems such as statistical process control, production boards, visual workplaces, and continuously monitor the process. This process is repeated until the desired quality level is obtained.</a:t>
            </a:r>
          </a:p>
          <a:p>
            <a:pPr marL="0" indent="0">
              <a:buNone/>
            </a:pPr>
            <a:endParaRPr lang="en-US" dirty="0"/>
          </a:p>
          <a:p>
            <a:pPr marL="0" indent="0">
              <a:buNone/>
            </a:pPr>
            <a:r>
              <a:rPr lang="en-US" dirty="0"/>
              <a:t>Some organizations add a Recognize step at the beginning, which is to recognize the right problem to work on, thus yielding an RDMAIC methodology.</a:t>
            </a:r>
            <a:endParaRPr lang="en-GB" dirty="0"/>
          </a:p>
        </p:txBody>
      </p:sp>
    </p:spTree>
    <p:extLst>
      <p:ext uri="{BB962C8B-B14F-4D97-AF65-F5344CB8AC3E}">
        <p14:creationId xmlns:p14="http://schemas.microsoft.com/office/powerpoint/2010/main" val="1758275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59FE4-D537-32AF-D230-12F9EB973EA3}"/>
              </a:ext>
            </a:extLst>
          </p:cNvPr>
          <p:cNvSpPr>
            <a:spLocks noGrp="1"/>
          </p:cNvSpPr>
          <p:nvPr>
            <p:ph type="title"/>
          </p:nvPr>
        </p:nvSpPr>
        <p:spPr/>
        <p:txBody>
          <a:bodyPr>
            <a:normAutofit fontScale="90000"/>
          </a:bodyPr>
          <a:lstStyle/>
          <a:p>
            <a:r>
              <a:rPr lang="en-US" dirty="0"/>
              <a:t>DMADV</a:t>
            </a:r>
            <a:br>
              <a:rPr lang="en-US" dirty="0"/>
            </a:br>
            <a:endParaRPr lang="en-GB" dirty="0"/>
          </a:p>
        </p:txBody>
      </p:sp>
      <p:sp>
        <p:nvSpPr>
          <p:cNvPr id="3" name="Content Placeholder 2">
            <a:extLst>
              <a:ext uri="{FF2B5EF4-FFF2-40B4-BE49-F238E27FC236}">
                <a16:creationId xmlns:a16="http://schemas.microsoft.com/office/drawing/2014/main" id="{56B3DC36-F82A-62A8-BF30-C0BB2784AC7B}"/>
              </a:ext>
            </a:extLst>
          </p:cNvPr>
          <p:cNvSpPr>
            <a:spLocks noGrp="1"/>
          </p:cNvSpPr>
          <p:nvPr>
            <p:ph idx="1"/>
          </p:nvPr>
        </p:nvSpPr>
        <p:spPr/>
        <p:txBody>
          <a:bodyPr>
            <a:normAutofit fontScale="70000" lnSpcReduction="20000"/>
          </a:bodyPr>
          <a:lstStyle/>
          <a:p>
            <a:pPr marL="0" indent="0">
              <a:buNone/>
            </a:pPr>
            <a:endParaRPr lang="en-US" dirty="0"/>
          </a:p>
          <a:p>
            <a:r>
              <a:rPr lang="en-US" dirty="0"/>
              <a:t>DMADV's five steps</a:t>
            </a:r>
          </a:p>
          <a:p>
            <a:endParaRPr lang="en-US" dirty="0"/>
          </a:p>
          <a:p>
            <a:r>
              <a:rPr lang="en-US" b="1" dirty="0"/>
              <a:t>Define</a:t>
            </a:r>
            <a:r>
              <a:rPr lang="en-US" dirty="0"/>
              <a:t> design goals that are consistent with customer demands and the enterprise strategy.</a:t>
            </a:r>
          </a:p>
          <a:p>
            <a:r>
              <a:rPr lang="en-US" b="1" dirty="0"/>
              <a:t>Measure</a:t>
            </a:r>
            <a:r>
              <a:rPr lang="en-US" dirty="0"/>
              <a:t> and identify CTQs (characteristics that are Critical To Quality), measure product capabilities, production process capability, and measure risks.</a:t>
            </a:r>
          </a:p>
          <a:p>
            <a:r>
              <a:rPr lang="en-US" b="1" dirty="0"/>
              <a:t>Analyze</a:t>
            </a:r>
            <a:r>
              <a:rPr lang="en-US" dirty="0"/>
              <a:t> to develop and design alternatives</a:t>
            </a:r>
          </a:p>
          <a:p>
            <a:r>
              <a:rPr lang="en-US" b="1" dirty="0"/>
              <a:t>Design</a:t>
            </a:r>
            <a:r>
              <a:rPr lang="en-US" dirty="0"/>
              <a:t> an improved alternative, best suited per analysis in the previous step</a:t>
            </a:r>
          </a:p>
          <a:p>
            <a:r>
              <a:rPr lang="en-US" b="1" dirty="0"/>
              <a:t>Verify</a:t>
            </a:r>
            <a:r>
              <a:rPr lang="en-US" dirty="0"/>
              <a:t> the design, set up pilot runs, implement the production process and hand it over to the process owner(s).</a:t>
            </a:r>
            <a:endParaRPr lang="en-GB" dirty="0"/>
          </a:p>
        </p:txBody>
      </p:sp>
    </p:spTree>
    <p:extLst>
      <p:ext uri="{BB962C8B-B14F-4D97-AF65-F5344CB8AC3E}">
        <p14:creationId xmlns:p14="http://schemas.microsoft.com/office/powerpoint/2010/main" val="3775739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6F466-331F-C593-D1C6-B8AF7618A1E2}"/>
              </a:ext>
            </a:extLst>
          </p:cNvPr>
          <p:cNvSpPr>
            <a:spLocks noGrp="1"/>
          </p:cNvSpPr>
          <p:nvPr>
            <p:ph type="title"/>
          </p:nvPr>
        </p:nvSpPr>
        <p:spPr/>
        <p:txBody>
          <a:bodyPr/>
          <a:lstStyle/>
          <a:p>
            <a:r>
              <a:rPr lang="en-GB" dirty="0"/>
              <a:t>Advantages of Six Sigma</a:t>
            </a:r>
          </a:p>
        </p:txBody>
      </p:sp>
      <p:sp>
        <p:nvSpPr>
          <p:cNvPr id="3" name="Content Placeholder 2">
            <a:extLst>
              <a:ext uri="{FF2B5EF4-FFF2-40B4-BE49-F238E27FC236}">
                <a16:creationId xmlns:a16="http://schemas.microsoft.com/office/drawing/2014/main" id="{8F066A16-37E5-CE4B-B813-01227AEC66F9}"/>
              </a:ext>
            </a:extLst>
          </p:cNvPr>
          <p:cNvSpPr>
            <a:spLocks noGrp="1"/>
          </p:cNvSpPr>
          <p:nvPr>
            <p:ph idx="1"/>
          </p:nvPr>
        </p:nvSpPr>
        <p:spPr/>
        <p:txBody>
          <a:bodyPr>
            <a:normAutofit fontScale="92500" lnSpcReduction="10000"/>
          </a:bodyPr>
          <a:lstStyle/>
          <a:p>
            <a:pPr marL="0" indent="0">
              <a:buNone/>
            </a:pPr>
            <a:r>
              <a:rPr lang="en-US" b="1" dirty="0"/>
              <a:t>Reduce Operational Costs</a:t>
            </a:r>
          </a:p>
          <a:p>
            <a:r>
              <a:rPr lang="en-US" dirty="0"/>
              <a:t>For most of the companies operating globally, operational cost &amp; risks are significant factors. These factors contribute to low profits or even losses. Some risks cannot be eliminated, and operational cost is always omnipresent. Six Sigma methodology can provide a road map that can drastically reduce an organization’s exposure to risks. Also making organizations more efficient &amp; effective at delivering its product or service.</a:t>
            </a:r>
            <a:endParaRPr lang="en-GB" dirty="0"/>
          </a:p>
        </p:txBody>
      </p:sp>
    </p:spTree>
    <p:extLst>
      <p:ext uri="{BB962C8B-B14F-4D97-AF65-F5344CB8AC3E}">
        <p14:creationId xmlns:p14="http://schemas.microsoft.com/office/powerpoint/2010/main" val="165211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B0DB-3C0B-AC9A-77AF-03EC4A5C4A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126584-6175-3154-932B-1EAE0E86AE5B}"/>
              </a:ext>
            </a:extLst>
          </p:cNvPr>
          <p:cNvSpPr>
            <a:spLocks noGrp="1"/>
          </p:cNvSpPr>
          <p:nvPr>
            <p:ph idx="1"/>
          </p:nvPr>
        </p:nvSpPr>
        <p:spPr/>
        <p:txBody>
          <a:bodyPr>
            <a:normAutofit fontScale="77500" lnSpcReduction="20000"/>
          </a:bodyPr>
          <a:lstStyle/>
          <a:p>
            <a:pPr marL="0" indent="0">
              <a:buNone/>
            </a:pPr>
            <a:r>
              <a:rPr lang="en-US" b="1" dirty="0"/>
              <a:t>Improve Efficiency or Timeliness</a:t>
            </a:r>
          </a:p>
          <a:p>
            <a:r>
              <a:rPr lang="en-US" dirty="0"/>
              <a:t>Six Sigma projects help improve the efficiency of the overall process. Moreover; improving the timelines in delivering the process output or improving the on-time delivery of products or service every time can be the focus areas for Six Sigma projects.</a:t>
            </a:r>
          </a:p>
          <a:p>
            <a:endParaRPr lang="en-US" dirty="0"/>
          </a:p>
          <a:p>
            <a:r>
              <a:rPr lang="en-US" dirty="0"/>
              <a:t>To improve timeliness, Six Sigma projects can be targeted towards reducing the number of machine setups or set-up hours in a manufacturing process, improving the productivity of production or assembly lines, fully or partially automating the process wherever manual intervention in the process or function is higher than required and so on. </a:t>
            </a:r>
            <a:endParaRPr lang="en-GB" dirty="0"/>
          </a:p>
        </p:txBody>
      </p:sp>
    </p:spTree>
    <p:extLst>
      <p:ext uri="{BB962C8B-B14F-4D97-AF65-F5344CB8AC3E}">
        <p14:creationId xmlns:p14="http://schemas.microsoft.com/office/powerpoint/2010/main" val="3946418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5A727-9FCC-2AFC-EF7C-EA42F367C5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0F6303-DD4D-3906-DCF9-9E2C082CDF9D}"/>
              </a:ext>
            </a:extLst>
          </p:cNvPr>
          <p:cNvSpPr>
            <a:spLocks noGrp="1"/>
          </p:cNvSpPr>
          <p:nvPr>
            <p:ph idx="1"/>
          </p:nvPr>
        </p:nvSpPr>
        <p:spPr/>
        <p:txBody>
          <a:bodyPr>
            <a:normAutofit fontScale="70000" lnSpcReduction="20000"/>
          </a:bodyPr>
          <a:lstStyle/>
          <a:p>
            <a:pPr marL="0" indent="0">
              <a:buNone/>
            </a:pPr>
            <a:r>
              <a:rPr lang="en-US" b="1" dirty="0"/>
              <a:t>Improve Accuracy, Controls, and Policy Compliance</a:t>
            </a:r>
          </a:p>
          <a:p>
            <a:r>
              <a:rPr lang="en-US" dirty="0"/>
              <a:t>Six Sigma projects help improve accuracy by reducing Defects-Per-Million-Opportunities (DPMO) across the value stream in the process. The word ‘opportunity’ means the chance to commit an error. DPMO is a probabilistic measure of error rate or capability of a business or manufacturing process. This measure takes into account both actual defects &amp; number of probable defects in every opportunity. </a:t>
            </a:r>
          </a:p>
          <a:p>
            <a:endParaRPr lang="en-US" dirty="0"/>
          </a:p>
          <a:p>
            <a:r>
              <a:rPr lang="en-US" dirty="0"/>
              <a:t>As DPMO increases, sigma-level of the process goes down and vice versa. Six Sigma project help measure baseline and target process accuracy in terms of DPMO &amp; Sigma Level. It is a systematic way to measure process accuracy as it aims to prevent the occurrence of defects.</a:t>
            </a:r>
            <a:endParaRPr lang="en-GB" dirty="0"/>
          </a:p>
        </p:txBody>
      </p:sp>
    </p:spTree>
    <p:extLst>
      <p:ext uri="{BB962C8B-B14F-4D97-AF65-F5344CB8AC3E}">
        <p14:creationId xmlns:p14="http://schemas.microsoft.com/office/powerpoint/2010/main" val="3242784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AE8F5-38D4-9A62-524C-482881B5D5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D75EDF-56C5-899C-FF36-C90F3BC030AD}"/>
              </a:ext>
            </a:extLst>
          </p:cNvPr>
          <p:cNvSpPr>
            <a:spLocks noGrp="1"/>
          </p:cNvSpPr>
          <p:nvPr>
            <p:ph idx="1"/>
          </p:nvPr>
        </p:nvSpPr>
        <p:spPr/>
        <p:txBody>
          <a:bodyPr>
            <a:normAutofit fontScale="77500" lnSpcReduction="20000"/>
          </a:bodyPr>
          <a:lstStyle/>
          <a:p>
            <a:pPr marL="0" indent="0">
              <a:buNone/>
            </a:pPr>
            <a:r>
              <a:rPr lang="en-US" b="1" dirty="0"/>
              <a:t>Improve Customer Service</a:t>
            </a:r>
          </a:p>
          <a:p>
            <a:r>
              <a:rPr lang="en-US" dirty="0"/>
              <a:t>The image of the company is created in large part by its interaction with customers. Any company would want this interaction to be as stable as possible. The reason being disappointed customers are vocal critics. Six Sigma projects can help identify the number of variations customers are experiencing, what is driving that variation, and ultimately, how the number of dissatisfied customers can be minimized. Such Six Sigma projects can also be aimed at improving customer &amp; vendor satisfaction. </a:t>
            </a:r>
          </a:p>
          <a:p>
            <a:pPr marL="0" indent="0">
              <a:buNone/>
            </a:pPr>
            <a:endParaRPr lang="en-GB" b="1" dirty="0"/>
          </a:p>
          <a:p>
            <a:pPr marL="0" indent="0">
              <a:buNone/>
            </a:pPr>
            <a:r>
              <a:rPr lang="en-GB" b="1" dirty="0"/>
              <a:t>And Lastly Improve Regulatory Compliance……..</a:t>
            </a:r>
          </a:p>
          <a:p>
            <a:endParaRPr lang="en-GB" dirty="0"/>
          </a:p>
        </p:txBody>
      </p:sp>
    </p:spTree>
    <p:extLst>
      <p:ext uri="{BB962C8B-B14F-4D97-AF65-F5344CB8AC3E}">
        <p14:creationId xmlns:p14="http://schemas.microsoft.com/office/powerpoint/2010/main" val="27034623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85F2-C857-F5DF-63E3-E4EAA81CD8FF}"/>
              </a:ext>
            </a:extLst>
          </p:cNvPr>
          <p:cNvSpPr>
            <a:spLocks noGrp="1"/>
          </p:cNvSpPr>
          <p:nvPr>
            <p:ph type="title"/>
          </p:nvPr>
        </p:nvSpPr>
        <p:spPr/>
        <p:txBody>
          <a:bodyPr/>
          <a:lstStyle/>
          <a:p>
            <a:r>
              <a:rPr lang="en-GB" dirty="0"/>
              <a:t>Disadvantages Of Six Sigma</a:t>
            </a:r>
          </a:p>
        </p:txBody>
      </p:sp>
      <p:sp>
        <p:nvSpPr>
          <p:cNvPr id="3" name="Content Placeholder 2">
            <a:extLst>
              <a:ext uri="{FF2B5EF4-FFF2-40B4-BE49-F238E27FC236}">
                <a16:creationId xmlns:a16="http://schemas.microsoft.com/office/drawing/2014/main" id="{DBFAC4B5-F3E9-CFD6-EBA9-4FC103D8ABDF}"/>
              </a:ext>
            </a:extLst>
          </p:cNvPr>
          <p:cNvSpPr>
            <a:spLocks noGrp="1"/>
          </p:cNvSpPr>
          <p:nvPr>
            <p:ph idx="1"/>
          </p:nvPr>
        </p:nvSpPr>
        <p:spPr>
          <a:xfrm>
            <a:off x="0" y="1417638"/>
            <a:ext cx="12348117" cy="4153829"/>
          </a:xfrm>
        </p:spPr>
        <p:txBody>
          <a:bodyPr>
            <a:normAutofit fontScale="92500" lnSpcReduction="20000"/>
          </a:bodyPr>
          <a:lstStyle/>
          <a:p>
            <a:pPr algn="l" fontAlgn="base"/>
            <a:r>
              <a:rPr lang="en-US" b="1" i="0" dirty="0">
                <a:solidFill>
                  <a:srgbClr val="444444"/>
                </a:solidFill>
                <a:effectLst/>
                <a:latin typeface="Open Sans" panose="020B0606030504020204" pitchFamily="34" charset="0"/>
              </a:rPr>
              <a:t>Disadvantages</a:t>
            </a:r>
          </a:p>
          <a:p>
            <a:pPr algn="l" fontAlgn="base"/>
            <a:r>
              <a:rPr lang="en-US" b="0" i="0" dirty="0">
                <a:solidFill>
                  <a:srgbClr val="444444"/>
                </a:solidFill>
                <a:effectLst/>
                <a:latin typeface="Open Sans" panose="020B0606030504020204" pitchFamily="34" charset="0"/>
              </a:rPr>
              <a:t> Applicability of Six Sigma is being argued among the Six Sigma critics. They opined that the quality standards should be according to specific task and measuring 3.4 defects per million as standard leads to more time spent in areas which are less profitable.</a:t>
            </a:r>
          </a:p>
          <a:p>
            <a:pPr algn="l" fontAlgn="base"/>
            <a:r>
              <a:rPr lang="en-US" b="0" i="0" dirty="0">
                <a:solidFill>
                  <a:srgbClr val="444444"/>
                </a:solidFill>
                <a:effectLst/>
                <a:latin typeface="Open Sans" panose="020B0606030504020204" pitchFamily="34" charset="0"/>
              </a:rPr>
              <a:t>Six Sigma gives emphasis on the rigidity of the process which basically contradicts the innovation and kills the creativity. The innovative approach implies deviations in production, the redundancy, the unusual solutions, insufficient study which are opposite to Six Sigma principles.</a:t>
            </a:r>
          </a:p>
          <a:p>
            <a:endParaRPr lang="en-GB" dirty="0"/>
          </a:p>
        </p:txBody>
      </p:sp>
    </p:spTree>
    <p:extLst>
      <p:ext uri="{BB962C8B-B14F-4D97-AF65-F5344CB8AC3E}">
        <p14:creationId xmlns:p14="http://schemas.microsoft.com/office/powerpoint/2010/main" val="3245386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CC5FF-8973-9177-4D89-1ADF78BC67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D03B5F-433A-10C4-509F-163E3670D5B9}"/>
              </a:ext>
            </a:extLst>
          </p:cNvPr>
          <p:cNvSpPr>
            <a:spLocks noGrp="1"/>
          </p:cNvSpPr>
          <p:nvPr>
            <p:ph idx="1"/>
          </p:nvPr>
        </p:nvSpPr>
        <p:spPr/>
        <p:txBody>
          <a:bodyPr>
            <a:normAutofit fontScale="85000" lnSpcReduction="20000"/>
          </a:bodyPr>
          <a:lstStyle/>
          <a:p>
            <a:pPr algn="l" fontAlgn="base"/>
            <a:r>
              <a:rPr lang="en-US" b="0" i="0" dirty="0">
                <a:solidFill>
                  <a:srgbClr val="444444"/>
                </a:solidFill>
                <a:effectLst/>
                <a:latin typeface="Open Sans" panose="020B0606030504020204" pitchFamily="34" charset="0"/>
              </a:rPr>
              <a:t>People argue that Six Sigma is a bit gimmicky and simply a rebranding of the continues improvement techniques and tools as practiced by Toyota. It thus promotes outsourcing of improvement projects with lack of accountability.</a:t>
            </a:r>
          </a:p>
          <a:p>
            <a:pPr algn="l" fontAlgn="base"/>
            <a:r>
              <a:rPr lang="en-US" b="0" i="0" dirty="0">
                <a:solidFill>
                  <a:srgbClr val="444444"/>
                </a:solidFill>
                <a:effectLst/>
                <a:latin typeface="Open Sans" panose="020B0606030504020204" pitchFamily="34" charset="0"/>
              </a:rPr>
              <a:t>Six Sigma implementation constantly require skilled man force. Thus control and employee dedication are hard to accomplish if its not implemented regularly.</a:t>
            </a:r>
          </a:p>
          <a:p>
            <a:pPr algn="l" fontAlgn="base"/>
            <a:r>
              <a:rPr lang="en-US" b="0" i="0" dirty="0">
                <a:solidFill>
                  <a:srgbClr val="444444"/>
                </a:solidFill>
                <a:effectLst/>
                <a:latin typeface="Open Sans" panose="020B0606030504020204" pitchFamily="34" charset="0"/>
              </a:rPr>
              <a:t>While converting the theoretical concepts into practical applications there are lot to real time barriers which needs to be resolved.</a:t>
            </a:r>
          </a:p>
        </p:txBody>
      </p:sp>
    </p:spTree>
    <p:extLst>
      <p:ext uri="{BB962C8B-B14F-4D97-AF65-F5344CB8AC3E}">
        <p14:creationId xmlns:p14="http://schemas.microsoft.com/office/powerpoint/2010/main" val="377335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EB386-0B0E-E234-6F20-BAACFAE4218F}"/>
              </a:ext>
            </a:extLst>
          </p:cNvPr>
          <p:cNvSpPr>
            <a:spLocks noGrp="1"/>
          </p:cNvSpPr>
          <p:nvPr>
            <p:ph type="title"/>
          </p:nvPr>
        </p:nvSpPr>
        <p:spPr/>
        <p:txBody>
          <a:bodyPr/>
          <a:lstStyle/>
          <a:p>
            <a:r>
              <a:rPr lang="en-GB" dirty="0"/>
              <a:t>Balanced Scorecard</a:t>
            </a:r>
          </a:p>
        </p:txBody>
      </p:sp>
      <p:sp>
        <p:nvSpPr>
          <p:cNvPr id="3" name="Content Placeholder 2">
            <a:extLst>
              <a:ext uri="{FF2B5EF4-FFF2-40B4-BE49-F238E27FC236}">
                <a16:creationId xmlns:a16="http://schemas.microsoft.com/office/drawing/2014/main" id="{11481861-97E2-DAA2-0221-3B86B3CF9206}"/>
              </a:ext>
            </a:extLst>
          </p:cNvPr>
          <p:cNvSpPr>
            <a:spLocks noGrp="1"/>
          </p:cNvSpPr>
          <p:nvPr>
            <p:ph idx="1"/>
          </p:nvPr>
        </p:nvSpPr>
        <p:spPr/>
        <p:txBody>
          <a:bodyPr/>
          <a:lstStyle/>
          <a:p>
            <a:r>
              <a:rPr lang="en-US" dirty="0"/>
              <a:t>A balanced scorecard is a strategy performance management tool – a well structured report, that can be used by managers to keep track of the execution of activities by the staff within their control and to monitor the consequences arising from these actions.</a:t>
            </a:r>
            <a:endParaRPr lang="en-GB" dirty="0"/>
          </a:p>
        </p:txBody>
      </p:sp>
    </p:spTree>
    <p:extLst>
      <p:ext uri="{BB962C8B-B14F-4D97-AF65-F5344CB8AC3E}">
        <p14:creationId xmlns:p14="http://schemas.microsoft.com/office/powerpoint/2010/main" val="41343411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F64A-1883-DC42-8E53-422BD5C0C6F8}"/>
              </a:ext>
            </a:extLst>
          </p:cNvPr>
          <p:cNvSpPr>
            <a:spLocks noGrp="1"/>
          </p:cNvSpPr>
          <p:nvPr>
            <p:ph type="title"/>
          </p:nvPr>
        </p:nvSpPr>
        <p:spPr/>
        <p:txBody>
          <a:bodyPr/>
          <a:lstStyle/>
          <a:p>
            <a:r>
              <a:rPr lang="en-GB" dirty="0"/>
              <a:t>Balanced Scorecard Characteristics</a:t>
            </a:r>
          </a:p>
        </p:txBody>
      </p:sp>
      <p:sp>
        <p:nvSpPr>
          <p:cNvPr id="3" name="Content Placeholder 2">
            <a:extLst>
              <a:ext uri="{FF2B5EF4-FFF2-40B4-BE49-F238E27FC236}">
                <a16:creationId xmlns:a16="http://schemas.microsoft.com/office/drawing/2014/main" id="{D3C66EE2-E0B3-4955-B477-B142B3B5D058}"/>
              </a:ext>
            </a:extLst>
          </p:cNvPr>
          <p:cNvSpPr>
            <a:spLocks noGrp="1"/>
          </p:cNvSpPr>
          <p:nvPr>
            <p:ph idx="1"/>
          </p:nvPr>
        </p:nvSpPr>
        <p:spPr/>
        <p:txBody>
          <a:bodyPr>
            <a:normAutofit fontScale="77500" lnSpcReduction="20000"/>
          </a:bodyPr>
          <a:lstStyle/>
          <a:p>
            <a:pPr marL="0" indent="0">
              <a:buNone/>
            </a:pPr>
            <a:r>
              <a:rPr lang="en-US" dirty="0"/>
              <a:t>The critical characteristics that define a Balanced Scorecard are:</a:t>
            </a:r>
          </a:p>
          <a:p>
            <a:endParaRPr lang="en-US" dirty="0"/>
          </a:p>
          <a:p>
            <a:r>
              <a:rPr lang="en-US" dirty="0"/>
              <a:t>its focus on the strategic agenda of the organization/coalition concerned;</a:t>
            </a:r>
          </a:p>
          <a:p>
            <a:r>
              <a:rPr lang="en-US" dirty="0"/>
              <a:t>a focused set of measurements to monitor performance against objectives;</a:t>
            </a:r>
          </a:p>
          <a:p>
            <a:r>
              <a:rPr lang="en-US" dirty="0"/>
              <a:t>a mix of financial and non-financial data items (originally divided into four "perspectives" - Financial, Customer, Internal Process, and Learning &amp; Growth); and,</a:t>
            </a:r>
          </a:p>
          <a:p>
            <a:r>
              <a:rPr lang="en-US" dirty="0"/>
              <a:t>a portfolio of initiatives designed to impact performance of the measures/objectives.</a:t>
            </a:r>
            <a:endParaRPr lang="en-GB" dirty="0"/>
          </a:p>
        </p:txBody>
      </p:sp>
    </p:spTree>
    <p:extLst>
      <p:ext uri="{BB962C8B-B14F-4D97-AF65-F5344CB8AC3E}">
        <p14:creationId xmlns:p14="http://schemas.microsoft.com/office/powerpoint/2010/main" val="1276827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7EA9E-B178-17D2-B569-FCCC38E5B36D}"/>
              </a:ext>
            </a:extLst>
          </p:cNvPr>
          <p:cNvSpPr>
            <a:spLocks noGrp="1"/>
          </p:cNvSpPr>
          <p:nvPr>
            <p:ph type="title"/>
          </p:nvPr>
        </p:nvSpPr>
        <p:spPr/>
        <p:txBody>
          <a:bodyPr/>
          <a:lstStyle/>
          <a:p>
            <a:r>
              <a:rPr lang="en-GB" dirty="0"/>
              <a:t>Use of Balanced scorecard</a:t>
            </a:r>
          </a:p>
        </p:txBody>
      </p:sp>
      <p:sp>
        <p:nvSpPr>
          <p:cNvPr id="3" name="Content Placeholder 2">
            <a:extLst>
              <a:ext uri="{FF2B5EF4-FFF2-40B4-BE49-F238E27FC236}">
                <a16:creationId xmlns:a16="http://schemas.microsoft.com/office/drawing/2014/main" id="{D09AAB24-7224-6FEB-E1DE-042CC6A56F66}"/>
              </a:ext>
            </a:extLst>
          </p:cNvPr>
          <p:cNvSpPr>
            <a:spLocks noGrp="1"/>
          </p:cNvSpPr>
          <p:nvPr>
            <p:ph idx="1"/>
          </p:nvPr>
        </p:nvSpPr>
        <p:spPr/>
        <p:txBody>
          <a:bodyPr>
            <a:normAutofit fontScale="85000" lnSpcReduction="20000"/>
          </a:bodyPr>
          <a:lstStyle/>
          <a:p>
            <a:r>
              <a:rPr lang="en-US" dirty="0"/>
              <a:t>Balanced Scorecard was initially proposed as a general-purpose performance management system. Subsequently, it was promoted specifically as an approach to strategic performance management. Balanced scorecard has more recently become a key component of structured approaches to corporate strategic management.</a:t>
            </a:r>
          </a:p>
          <a:p>
            <a:endParaRPr lang="en-US" dirty="0"/>
          </a:p>
          <a:p>
            <a:r>
              <a:rPr lang="en-US" dirty="0"/>
              <a:t>Two of the ideas that underpin modern balanced scorecard designs concern making it easier to select which data to observe and ensuring that the choice of data is consistent with the ability of the observer to intervene.</a:t>
            </a:r>
            <a:endParaRPr lang="en-GB" dirty="0"/>
          </a:p>
        </p:txBody>
      </p:sp>
    </p:spTree>
    <p:extLst>
      <p:ext uri="{BB962C8B-B14F-4D97-AF65-F5344CB8AC3E}">
        <p14:creationId xmlns:p14="http://schemas.microsoft.com/office/powerpoint/2010/main" val="566822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A931-DFF6-3835-DA97-889E6C70D535}"/>
              </a:ext>
            </a:extLst>
          </p:cNvPr>
          <p:cNvSpPr>
            <a:spLocks noGrp="1"/>
          </p:cNvSpPr>
          <p:nvPr>
            <p:ph type="title"/>
          </p:nvPr>
        </p:nvSpPr>
        <p:spPr/>
        <p:txBody>
          <a:bodyPr/>
          <a:lstStyle/>
          <a:p>
            <a:r>
              <a:rPr lang="en-GB" dirty="0"/>
              <a:t>Lean Management</a:t>
            </a:r>
          </a:p>
        </p:txBody>
      </p:sp>
      <p:sp>
        <p:nvSpPr>
          <p:cNvPr id="3" name="Content Placeholder 2">
            <a:extLst>
              <a:ext uri="{FF2B5EF4-FFF2-40B4-BE49-F238E27FC236}">
                <a16:creationId xmlns:a16="http://schemas.microsoft.com/office/drawing/2014/main" id="{CA589FD4-886C-B645-6590-49CF27B2F5E9}"/>
              </a:ext>
            </a:extLst>
          </p:cNvPr>
          <p:cNvSpPr>
            <a:spLocks noGrp="1"/>
          </p:cNvSpPr>
          <p:nvPr>
            <p:ph idx="1"/>
          </p:nvPr>
        </p:nvSpPr>
        <p:spPr/>
        <p:txBody>
          <a:bodyPr>
            <a:normAutofit fontScale="77500" lnSpcReduction="20000"/>
          </a:bodyPr>
          <a:lstStyle/>
          <a:p>
            <a:r>
              <a:rPr lang="en-US" dirty="0"/>
              <a:t>Lean manufacturing is a production method aimed primarily at reducing times within the production system as well as response times from suppliers and to customers. It is closely related to another concept called just-in-time manufacturing (JIT manufacturing in short). Just-in-time manufacturing tries to match production to demand by only supplying goods which have been ordered and focuses on efficiency, productivity (with a commitment to continuous improvement) and reduction of "wastes" for the producer and supplier of goods. Lean manufacturing adopts the just-in-time approach and additionally focuses on reducing cycle, flow and throughput times by further eliminating activities which do not add any value for the customer.</a:t>
            </a:r>
            <a:endParaRPr lang="en-GB" dirty="0"/>
          </a:p>
        </p:txBody>
      </p:sp>
    </p:spTree>
    <p:extLst>
      <p:ext uri="{BB962C8B-B14F-4D97-AF65-F5344CB8AC3E}">
        <p14:creationId xmlns:p14="http://schemas.microsoft.com/office/powerpoint/2010/main" val="1235896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5AE71-629E-F21E-474D-3265552E82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40A7F2-86CA-2166-6602-00E9B5C1C9B5}"/>
              </a:ext>
            </a:extLst>
          </p:cNvPr>
          <p:cNvSpPr>
            <a:spLocks noGrp="1"/>
          </p:cNvSpPr>
          <p:nvPr>
            <p:ph idx="1"/>
          </p:nvPr>
        </p:nvSpPr>
        <p:spPr/>
        <p:txBody>
          <a:bodyPr/>
          <a:lstStyle/>
          <a:p>
            <a:endParaRPr lang="en-GB" i="1" dirty="0"/>
          </a:p>
          <a:p>
            <a:endParaRPr lang="en-GB" i="1" dirty="0"/>
          </a:p>
          <a:p>
            <a:r>
              <a:rPr lang="en-GB" i="1" dirty="0"/>
              <a:t>We will discuss about lean more in the next week lesson</a:t>
            </a:r>
          </a:p>
        </p:txBody>
      </p:sp>
    </p:spTree>
    <p:extLst>
      <p:ext uri="{BB962C8B-B14F-4D97-AF65-F5344CB8AC3E}">
        <p14:creationId xmlns:p14="http://schemas.microsoft.com/office/powerpoint/2010/main" val="11978763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E19D-5092-4296-CCDE-0998FDFC39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C34F31-E1EA-881F-7937-C155B712DD20}"/>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i="1" dirty="0"/>
              <a:t>Now think about your own example?????</a:t>
            </a:r>
          </a:p>
        </p:txBody>
      </p:sp>
    </p:spTree>
    <p:extLst>
      <p:ext uri="{BB962C8B-B14F-4D97-AF65-F5344CB8AC3E}">
        <p14:creationId xmlns:p14="http://schemas.microsoft.com/office/powerpoint/2010/main" val="25575186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9B31-A973-6104-E5B0-BDB3BFBFC81F}"/>
              </a:ext>
            </a:extLst>
          </p:cNvPr>
          <p:cNvSpPr>
            <a:spLocks noGrp="1"/>
          </p:cNvSpPr>
          <p:nvPr>
            <p:ph type="title"/>
          </p:nvPr>
        </p:nvSpPr>
        <p:spPr/>
        <p:txBody>
          <a:bodyPr/>
          <a:lstStyle/>
          <a:p>
            <a:r>
              <a:rPr lang="en-GB" dirty="0"/>
              <a:t>QI is a team sport</a:t>
            </a:r>
          </a:p>
        </p:txBody>
      </p:sp>
      <p:sp>
        <p:nvSpPr>
          <p:cNvPr id="3" name="Content Placeholder 2">
            <a:extLst>
              <a:ext uri="{FF2B5EF4-FFF2-40B4-BE49-F238E27FC236}">
                <a16:creationId xmlns:a16="http://schemas.microsoft.com/office/drawing/2014/main" id="{AB5849C0-C890-42C2-90B6-F8D4E37D7CF7}"/>
              </a:ext>
            </a:extLst>
          </p:cNvPr>
          <p:cNvSpPr>
            <a:spLocks noGrp="1"/>
          </p:cNvSpPr>
          <p:nvPr>
            <p:ph idx="1"/>
          </p:nvPr>
        </p:nvSpPr>
        <p:spPr/>
        <p:txBody>
          <a:bodyPr>
            <a:normAutofit/>
          </a:bodyPr>
          <a:lstStyle/>
          <a:p>
            <a:pPr marL="0" indent="0">
              <a:buNone/>
            </a:pPr>
            <a:r>
              <a:rPr lang="en-US" b="0" i="1" dirty="0">
                <a:solidFill>
                  <a:srgbClr val="1F1F1F"/>
                </a:solidFill>
                <a:effectLst/>
                <a:latin typeface="Source Sans Pro" panose="020B0503030403020204" pitchFamily="34" charset="0"/>
              </a:rPr>
              <a:t>As we've gained a deeper understanding and created a strong evidence base for safety and quality, we've come to realization that effective quality improvement. And we always requires the active participation of both a core team needing a change as well as many of their stakeholders in all phases of process, implementation and sustainability.</a:t>
            </a:r>
            <a:endParaRPr lang="en-US" b="0" i="1" dirty="0">
              <a:solidFill>
                <a:srgbClr val="333333"/>
              </a:solidFill>
              <a:effectLst/>
              <a:latin typeface="OpenSans"/>
            </a:endParaRPr>
          </a:p>
          <a:p>
            <a:endParaRPr lang="en-GB" dirty="0"/>
          </a:p>
        </p:txBody>
      </p:sp>
    </p:spTree>
    <p:extLst>
      <p:ext uri="{BB962C8B-B14F-4D97-AF65-F5344CB8AC3E}">
        <p14:creationId xmlns:p14="http://schemas.microsoft.com/office/powerpoint/2010/main" val="3955158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F7DD2-C54F-32CE-EB55-8221D008E0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DA2268-BC70-1ACC-ACAC-25AAEBA6DEF3}"/>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Team work </a:t>
            </a:r>
          </a:p>
        </p:txBody>
      </p:sp>
    </p:spTree>
    <p:extLst>
      <p:ext uri="{BB962C8B-B14F-4D97-AF65-F5344CB8AC3E}">
        <p14:creationId xmlns:p14="http://schemas.microsoft.com/office/powerpoint/2010/main" val="5821641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743FD-0147-A6BC-9D60-C06C47DB1F20}"/>
              </a:ext>
            </a:extLst>
          </p:cNvPr>
          <p:cNvSpPr>
            <a:spLocks noGrp="1"/>
          </p:cNvSpPr>
          <p:nvPr>
            <p:ph type="title"/>
          </p:nvPr>
        </p:nvSpPr>
        <p:spPr/>
        <p:txBody>
          <a:bodyPr/>
          <a:lstStyle/>
          <a:p>
            <a:r>
              <a:rPr lang="en-GB" dirty="0"/>
              <a:t>Kahoot!!!!!</a:t>
            </a:r>
          </a:p>
        </p:txBody>
      </p:sp>
      <p:pic>
        <p:nvPicPr>
          <p:cNvPr id="1026" name="Picture 2" descr="Cursed Kahoot : cursedcomments">
            <a:extLst>
              <a:ext uri="{FF2B5EF4-FFF2-40B4-BE49-F238E27FC236}">
                <a16:creationId xmlns:a16="http://schemas.microsoft.com/office/drawing/2014/main" id="{929D85AC-8CB5-E17F-6B51-67A9A713383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771" b="32145"/>
          <a:stretch/>
        </p:blipFill>
        <p:spPr bwMode="auto">
          <a:xfrm>
            <a:off x="2757466" y="1535906"/>
            <a:ext cx="6677068" cy="378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3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8CD2-474C-46E6-032E-443F857107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0AC7CD-D582-1DEF-D2FD-61FB7C41E4E9}"/>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Thank you any question</a:t>
            </a:r>
          </a:p>
        </p:txBody>
      </p:sp>
    </p:spTree>
    <p:extLst>
      <p:ext uri="{BB962C8B-B14F-4D97-AF65-F5344CB8AC3E}">
        <p14:creationId xmlns:p14="http://schemas.microsoft.com/office/powerpoint/2010/main" val="612640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DC62-80B1-A59F-D903-E2B0B4F493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C7BEB-1C87-0C52-CCE4-040990B97820}"/>
              </a:ext>
            </a:extLst>
          </p:cNvPr>
          <p:cNvSpPr>
            <a:spLocks noGrp="1"/>
          </p:cNvSpPr>
          <p:nvPr>
            <p:ph idx="1"/>
          </p:nvPr>
        </p:nvSpPr>
        <p:spPr/>
        <p:txBody>
          <a:bodyPr>
            <a:normAutofit fontScale="62500" lnSpcReduction="20000"/>
          </a:bodyPr>
          <a:lstStyle/>
          <a:p>
            <a:pPr algn="l"/>
            <a:r>
              <a:rPr lang="en-US" b="1" i="0" dirty="0">
                <a:solidFill>
                  <a:srgbClr val="1F1F1F"/>
                </a:solidFill>
                <a:effectLst/>
                <a:latin typeface="unset"/>
              </a:rPr>
              <a:t>Required</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3"/>
              </a:rPr>
              <a:t>Ettorchi</a:t>
            </a:r>
            <a:r>
              <a:rPr lang="en-US" b="0" i="0" u="sng" dirty="0">
                <a:solidFill>
                  <a:srgbClr val="0056D2"/>
                </a:solidFill>
                <a:effectLst/>
                <a:latin typeface="Source Sans Pro" panose="020B0503030403020204" pitchFamily="34" charset="0"/>
                <a:hlinkClick r:id="rId3"/>
              </a:rPr>
              <a:t>-Tardy, A., </a:t>
            </a:r>
            <a:r>
              <a:rPr lang="en-US" b="0" i="0" u="sng" dirty="0" err="1">
                <a:solidFill>
                  <a:srgbClr val="0056D2"/>
                </a:solidFill>
                <a:effectLst/>
                <a:latin typeface="Source Sans Pro" panose="020B0503030403020204" pitchFamily="34" charset="0"/>
                <a:hlinkClick r:id="rId3"/>
              </a:rPr>
              <a:t>Levif</a:t>
            </a:r>
            <a:r>
              <a:rPr lang="en-US" b="0" i="0" u="sng" dirty="0">
                <a:solidFill>
                  <a:srgbClr val="0056D2"/>
                </a:solidFill>
                <a:effectLst/>
                <a:latin typeface="Source Sans Pro" panose="020B0503030403020204" pitchFamily="34" charset="0"/>
                <a:hlinkClick r:id="rId3"/>
              </a:rPr>
              <a:t>, M, and Michel, P. (2012).Benchmarking: A method for continuous quality improvement in health</a:t>
            </a:r>
            <a:r>
              <a:rPr lang="en-US" b="0" i="0" dirty="0">
                <a:solidFill>
                  <a:srgbClr val="1F1F1F"/>
                </a:solidFill>
                <a:effectLst/>
                <a:latin typeface="Source Sans Pro" panose="020B0503030403020204" pitchFamily="34" charset="0"/>
              </a:rPr>
              <a:t>.</a:t>
            </a:r>
          </a:p>
          <a:p>
            <a:pPr algn="l"/>
            <a:r>
              <a:rPr lang="en-US" b="0" i="0" u="sng" dirty="0">
                <a:solidFill>
                  <a:srgbClr val="0056D2"/>
                </a:solidFill>
                <a:effectLst/>
                <a:latin typeface="Source Sans Pro" panose="020B0503030403020204" pitchFamily="34" charset="0"/>
                <a:hlinkClick r:id="rId4"/>
              </a:rPr>
              <a:t>Evans, M. (2014). Quality Improvement in Health Care.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5"/>
              </a:rPr>
              <a:t>Jones, D. (2012). Lean in 10 slides</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Dan Jones worked with James Womack working on disseminating Lean management.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Lloyd, R. (2009). PDSA cycle.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from IHI online school.</a:t>
            </a:r>
            <a:endParaRPr lang="en-US" b="0" i="0" dirty="0">
              <a:solidFill>
                <a:srgbClr val="1F1F1F"/>
              </a:solidFill>
              <a:effectLst/>
              <a:latin typeface="Source Sans Pro" panose="020B0503030403020204" pitchFamily="34" charset="0"/>
            </a:endParaRPr>
          </a:p>
          <a:p>
            <a:pPr algn="l"/>
            <a:r>
              <a:rPr lang="en-US" b="1" i="0" dirty="0">
                <a:solidFill>
                  <a:srgbClr val="1F1F1F"/>
                </a:solidFill>
                <a:effectLst/>
                <a:latin typeface="unset"/>
              </a:rPr>
              <a:t>Recommended</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7"/>
              </a:rPr>
              <a:t>AHRQ. (2011). Introduction to Lean and Six Sigma approaches to quality improvement.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8"/>
              </a:rPr>
              <a:t>Nolte, E., (2010). International benchmarking of healthcare quality: A review of the Literature. Rand Corporation. </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9"/>
              </a:rPr>
              <a:t>Reich, R., (2014). W. Edwards Deming: 14 Points (Video Interview).</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10"/>
              </a:rPr>
              <a:t>Womack, J., Jones, D., and </a:t>
            </a:r>
            <a:r>
              <a:rPr lang="en-US" b="0" i="0" u="sng" dirty="0" err="1">
                <a:solidFill>
                  <a:srgbClr val="0056D2"/>
                </a:solidFill>
                <a:effectLst/>
                <a:latin typeface="Source Sans Pro" panose="020B0503030403020204" pitchFamily="34" charset="0"/>
                <a:hlinkClick r:id="rId10"/>
              </a:rPr>
              <a:t>Roos</a:t>
            </a:r>
            <a:r>
              <a:rPr lang="en-US" b="0" i="0" u="sng" dirty="0">
                <a:solidFill>
                  <a:srgbClr val="0056D2"/>
                </a:solidFill>
                <a:effectLst/>
                <a:latin typeface="Source Sans Pro" panose="020B0503030403020204" pitchFamily="34" charset="0"/>
                <a:hlinkClick r:id="rId10"/>
              </a:rPr>
              <a:t>, D. Book Summary: The machine that changed the world</a:t>
            </a:r>
            <a:r>
              <a:rPr lang="en-US" b="0" i="0" dirty="0">
                <a:solidFill>
                  <a:srgbClr val="1F1F1F"/>
                </a:solidFill>
                <a:effectLst/>
                <a:latin typeface="Source Sans Pro" panose="020B0503030403020204" pitchFamily="34" charset="0"/>
              </a:rPr>
              <a:t>.</a:t>
            </a:r>
          </a:p>
          <a:p>
            <a:endParaRPr lang="en-GB" dirty="0"/>
          </a:p>
        </p:txBody>
      </p:sp>
    </p:spTree>
    <p:extLst>
      <p:ext uri="{BB962C8B-B14F-4D97-AF65-F5344CB8AC3E}">
        <p14:creationId xmlns:p14="http://schemas.microsoft.com/office/powerpoint/2010/main" val="31492281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2213</TotalTime>
  <Words>2919</Words>
  <Application>Microsoft Office PowerPoint</Application>
  <PresentationFormat>Widescreen</PresentationFormat>
  <Paragraphs>176</Paragraphs>
  <Slides>40</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40</vt:i4>
      </vt:variant>
    </vt:vector>
  </HeadingPairs>
  <TitlesOfParts>
    <vt:vector size="50" baseType="lpstr">
      <vt:lpstr>Arial</vt:lpstr>
      <vt:lpstr>Calibri</vt:lpstr>
      <vt:lpstr>Myriad Pro</vt:lpstr>
      <vt:lpstr>Open Sans</vt:lpstr>
      <vt:lpstr>OpenSans</vt:lpstr>
      <vt:lpstr>Source Sans Pro</vt:lpstr>
      <vt:lpstr>unset</vt:lpstr>
      <vt:lpstr>Wingdings</vt:lpstr>
      <vt:lpstr>20140311PresentationUWTSDTemplate</vt:lpstr>
      <vt:lpstr>1_20140311PresentationUWTSDTemplate</vt:lpstr>
      <vt:lpstr>  Quality Assurance and Service Improvements      Dr Fahad Khan PhD (Medical sciences), Msc in Public health BDS (Bachelor of Dentistry) Diploma in Public health, Diploma in Epidemiology </vt:lpstr>
      <vt:lpstr>Learning outcomes</vt:lpstr>
      <vt:lpstr>Module Summary</vt:lpstr>
      <vt:lpstr>Aims of the Session</vt:lpstr>
      <vt:lpstr>Quality Improvement Process</vt:lpstr>
      <vt:lpstr>Donebian </vt:lpstr>
      <vt:lpstr>Refer to … what you done in RCA</vt:lpstr>
      <vt:lpstr>Quality Improvement Process</vt:lpstr>
      <vt:lpstr>What is PDCA</vt:lpstr>
      <vt:lpstr>PowerPoint Presentation</vt:lpstr>
      <vt:lpstr>PowerPoint Presentation</vt:lpstr>
      <vt:lpstr>PowerPoint Presentation</vt:lpstr>
      <vt:lpstr>What is PDSA</vt:lpstr>
      <vt:lpstr>PowerPoint Presentation</vt:lpstr>
      <vt:lpstr>Difference between PDCA and PDSA</vt:lpstr>
      <vt:lpstr>What is the difference between PDCA and PDSA? </vt:lpstr>
      <vt:lpstr>PDCA and PDSA Advantages and Disadvantages</vt:lpstr>
      <vt:lpstr>Six Sigma</vt:lpstr>
      <vt:lpstr>Six Sigma</vt:lpstr>
      <vt:lpstr>Methodologies Of Six Sigma</vt:lpstr>
      <vt:lpstr>DMAIC</vt:lpstr>
      <vt:lpstr>DMADV </vt:lpstr>
      <vt:lpstr>Advantages of Six Sigma</vt:lpstr>
      <vt:lpstr>PowerPoint Presentation</vt:lpstr>
      <vt:lpstr>PowerPoint Presentation</vt:lpstr>
      <vt:lpstr>PowerPoint Presentation</vt:lpstr>
      <vt:lpstr>Disadvantages Of Six Sigma</vt:lpstr>
      <vt:lpstr>PowerPoint Presentation</vt:lpstr>
      <vt:lpstr>Balanced Scorecard</vt:lpstr>
      <vt:lpstr>Balanced Scorecard Characteristics</vt:lpstr>
      <vt:lpstr>Use of Balanced scorecard</vt:lpstr>
      <vt:lpstr>Lean Management</vt:lpstr>
      <vt:lpstr>PowerPoint Presentation</vt:lpstr>
      <vt:lpstr>PowerPoint Presentation</vt:lpstr>
      <vt:lpstr>QI is a team sport</vt:lpstr>
      <vt:lpstr>PowerPoint Presentation</vt:lpstr>
      <vt:lpstr>Kahoot!!!!!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19</cp:revision>
  <dcterms:created xsi:type="dcterms:W3CDTF">2023-02-18T10:26:38Z</dcterms:created>
  <dcterms:modified xsi:type="dcterms:W3CDTF">2023-02-21T06:17:54Z</dcterms:modified>
</cp:coreProperties>
</file>