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48" r:id="rId5"/>
  </p:sldMasterIdLst>
  <p:notesMasterIdLst>
    <p:notesMasterId r:id="rId58"/>
  </p:notesMasterIdLst>
  <p:sldIdLst>
    <p:sldId id="256" r:id="rId6"/>
    <p:sldId id="261" r:id="rId7"/>
    <p:sldId id="462" r:id="rId8"/>
    <p:sldId id="463" r:id="rId9"/>
    <p:sldId id="258" r:id="rId10"/>
    <p:sldId id="483" r:id="rId11"/>
    <p:sldId id="482" r:id="rId12"/>
    <p:sldId id="481" r:id="rId13"/>
    <p:sldId id="484" r:id="rId14"/>
    <p:sldId id="390" r:id="rId15"/>
    <p:sldId id="494" r:id="rId16"/>
    <p:sldId id="493" r:id="rId17"/>
    <p:sldId id="487" r:id="rId18"/>
    <p:sldId id="499" r:id="rId19"/>
    <p:sldId id="485" r:id="rId20"/>
    <p:sldId id="486" r:id="rId21"/>
    <p:sldId id="468" r:id="rId22"/>
    <p:sldId id="278" r:id="rId23"/>
    <p:sldId id="404" r:id="rId24"/>
    <p:sldId id="370" r:id="rId25"/>
    <p:sldId id="393" r:id="rId26"/>
    <p:sldId id="294" r:id="rId27"/>
    <p:sldId id="394" r:id="rId28"/>
    <p:sldId id="295" r:id="rId29"/>
    <p:sldId id="352" r:id="rId30"/>
    <p:sldId id="353" r:id="rId31"/>
    <p:sldId id="391" r:id="rId32"/>
    <p:sldId id="343" r:id="rId33"/>
    <p:sldId id="400" r:id="rId34"/>
    <p:sldId id="469" r:id="rId35"/>
    <p:sldId id="405" r:id="rId36"/>
    <p:sldId id="496" r:id="rId37"/>
    <p:sldId id="300" r:id="rId38"/>
    <p:sldId id="495" r:id="rId39"/>
    <p:sldId id="466" r:id="rId40"/>
    <p:sldId id="467" r:id="rId41"/>
    <p:sldId id="410" r:id="rId42"/>
    <p:sldId id="415" r:id="rId43"/>
    <p:sldId id="281" r:id="rId44"/>
    <p:sldId id="414" r:id="rId45"/>
    <p:sldId id="473" r:id="rId46"/>
    <p:sldId id="474" r:id="rId47"/>
    <p:sldId id="476" r:id="rId48"/>
    <p:sldId id="479" r:id="rId49"/>
    <p:sldId id="374" r:id="rId50"/>
    <p:sldId id="372" r:id="rId51"/>
    <p:sldId id="351" r:id="rId52"/>
    <p:sldId id="321" r:id="rId53"/>
    <p:sldId id="260" r:id="rId54"/>
    <p:sldId id="257" r:id="rId55"/>
    <p:sldId id="488" r:id="rId56"/>
    <p:sldId id="48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B043D-31FE-2ECC-0FEC-41F11F82DE1C}" v="129" dt="2022-11-02T19:29:28.299"/>
    <p1510:client id="{58EED7D1-6DD9-54C3-3908-F82E7DDB4EA1}" v="1" dt="2022-11-03T08:07:58.495"/>
    <p1510:client id="{7E77333E-7032-F8FF-A9AF-D5784E071660}" v="117" dt="2022-11-02T20:42:53.571"/>
    <p1510:client id="{E85A78DC-92E9-EDD6-8B03-E408B476E615}" v="422" dt="2022-11-01T21:45:05.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108"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1D3F2-C34D-46C7-B86D-AF3725DCCFFE}" type="doc">
      <dgm:prSet loTypeId="urn:microsoft.com/office/officeart/2017/3/layout/HorizontalLabelsTimeline" loCatId="process" qsTypeId="urn:microsoft.com/office/officeart/2005/8/quickstyle/simple1" qsCatId="simple" csTypeId="urn:microsoft.com/office/officeart/2005/8/colors/colorful5" csCatId="colorful" phldr="1"/>
      <dgm:spPr/>
      <dgm:t>
        <a:bodyPr/>
        <a:lstStyle/>
        <a:p>
          <a:endParaRPr lang="en-US"/>
        </a:p>
      </dgm:t>
    </dgm:pt>
    <dgm:pt modelId="{0638F754-AA6C-49DB-99DD-2FBAB020AC34}">
      <dgm:prSet/>
      <dgm:spPr/>
      <dgm:t>
        <a:bodyPr/>
        <a:lstStyle/>
        <a:p>
          <a:pPr>
            <a:defRPr b="1"/>
          </a:pPr>
          <a:r>
            <a:rPr lang="en-US"/>
            <a:t>1960s</a:t>
          </a:r>
        </a:p>
      </dgm:t>
    </dgm:pt>
    <dgm:pt modelId="{D0A30111-E947-43FD-8BA8-2FA99DFC1A05}" type="parTrans" cxnId="{6E67C9DC-EFFF-4BD7-90F0-2822DABA2B75}">
      <dgm:prSet/>
      <dgm:spPr/>
      <dgm:t>
        <a:bodyPr/>
        <a:lstStyle/>
        <a:p>
          <a:endParaRPr lang="en-US"/>
        </a:p>
      </dgm:t>
    </dgm:pt>
    <dgm:pt modelId="{C1EAC7F0-BDDF-46FC-B9F7-DA3B91160837}" type="sibTrans" cxnId="{6E67C9DC-EFFF-4BD7-90F0-2822DABA2B75}">
      <dgm:prSet/>
      <dgm:spPr/>
      <dgm:t>
        <a:bodyPr/>
        <a:lstStyle/>
        <a:p>
          <a:endParaRPr lang="en-US"/>
        </a:p>
      </dgm:t>
    </dgm:pt>
    <dgm:pt modelId="{08BECCD7-861A-4343-8311-90C3329EAF93}">
      <dgm:prSet/>
      <dgm:spPr/>
      <dgm:t>
        <a:bodyPr/>
        <a:lstStyle/>
        <a:p>
          <a:r>
            <a:rPr lang="en-US"/>
            <a:t>In the 1960s new laws said people of different races must be treated fairly. </a:t>
          </a:r>
        </a:p>
      </dgm:t>
    </dgm:pt>
    <dgm:pt modelId="{5A132D4E-DFEF-4FD7-8EA5-8811073D62D1}" type="parTrans" cxnId="{DAAA74CA-DDC9-4D55-A7D4-17D7C18B027F}">
      <dgm:prSet/>
      <dgm:spPr/>
      <dgm:t>
        <a:bodyPr/>
        <a:lstStyle/>
        <a:p>
          <a:endParaRPr lang="en-US"/>
        </a:p>
      </dgm:t>
    </dgm:pt>
    <dgm:pt modelId="{77830B26-29A0-4ABE-98F8-1C1368C49995}" type="sibTrans" cxnId="{DAAA74CA-DDC9-4D55-A7D4-17D7C18B027F}">
      <dgm:prSet/>
      <dgm:spPr/>
      <dgm:t>
        <a:bodyPr/>
        <a:lstStyle/>
        <a:p>
          <a:endParaRPr lang="en-US"/>
        </a:p>
      </dgm:t>
    </dgm:pt>
    <dgm:pt modelId="{D7CD5DB4-59F0-4212-BAB7-4D9E35C7B3B6}">
      <dgm:prSet/>
      <dgm:spPr/>
      <dgm:t>
        <a:bodyPr/>
        <a:lstStyle/>
        <a:p>
          <a:pPr>
            <a:defRPr b="1"/>
          </a:pPr>
          <a:r>
            <a:rPr lang="en-US"/>
            <a:t>1970s</a:t>
          </a:r>
        </a:p>
      </dgm:t>
    </dgm:pt>
    <dgm:pt modelId="{EFC74729-394B-4A28-BBF5-89CDEB1E5127}" type="parTrans" cxnId="{50D260B0-00CA-40F1-90EA-93763CC42995}">
      <dgm:prSet/>
      <dgm:spPr/>
      <dgm:t>
        <a:bodyPr/>
        <a:lstStyle/>
        <a:p>
          <a:endParaRPr lang="en-US"/>
        </a:p>
      </dgm:t>
    </dgm:pt>
    <dgm:pt modelId="{BE2BAB51-BA61-40C9-A0B4-CB2BEE3B15B2}" type="sibTrans" cxnId="{50D260B0-00CA-40F1-90EA-93763CC42995}">
      <dgm:prSet/>
      <dgm:spPr/>
      <dgm:t>
        <a:bodyPr/>
        <a:lstStyle/>
        <a:p>
          <a:endParaRPr lang="en-US"/>
        </a:p>
      </dgm:t>
    </dgm:pt>
    <dgm:pt modelId="{B4DF2F2D-CAF0-40B7-8554-D3E1699A1B4A}">
      <dgm:prSet/>
      <dgm:spPr/>
      <dgm:t>
        <a:bodyPr/>
        <a:lstStyle/>
        <a:p>
          <a:r>
            <a:rPr lang="en-US"/>
            <a:t>In the 1970s new laws said men and women must be treated equally and get the same pay for the same job. </a:t>
          </a:r>
        </a:p>
      </dgm:t>
    </dgm:pt>
    <dgm:pt modelId="{C7BFF2F5-08CC-4501-BE47-E33FEFB88814}" type="parTrans" cxnId="{36010263-C1DB-420E-80F1-4DC51CA233AC}">
      <dgm:prSet/>
      <dgm:spPr/>
      <dgm:t>
        <a:bodyPr/>
        <a:lstStyle/>
        <a:p>
          <a:endParaRPr lang="en-US"/>
        </a:p>
      </dgm:t>
    </dgm:pt>
    <dgm:pt modelId="{55CA898D-AC52-4149-AA61-83F2B95E5FF3}" type="sibTrans" cxnId="{36010263-C1DB-420E-80F1-4DC51CA233AC}">
      <dgm:prSet/>
      <dgm:spPr/>
      <dgm:t>
        <a:bodyPr/>
        <a:lstStyle/>
        <a:p>
          <a:endParaRPr lang="en-US"/>
        </a:p>
      </dgm:t>
    </dgm:pt>
    <dgm:pt modelId="{7891C6F1-644D-4FDB-B3B6-1B46ECBEA679}">
      <dgm:prSet/>
      <dgm:spPr/>
      <dgm:t>
        <a:bodyPr/>
        <a:lstStyle/>
        <a:p>
          <a:pPr>
            <a:defRPr b="1"/>
          </a:pPr>
          <a:r>
            <a:rPr lang="en-US"/>
            <a:t>1990s</a:t>
          </a:r>
        </a:p>
      </dgm:t>
    </dgm:pt>
    <dgm:pt modelId="{34885033-0B33-4695-83E9-162E8572B560}" type="parTrans" cxnId="{CB10724D-2C25-4FD1-9244-9D0ECCBB416D}">
      <dgm:prSet/>
      <dgm:spPr/>
      <dgm:t>
        <a:bodyPr/>
        <a:lstStyle/>
        <a:p>
          <a:endParaRPr lang="en-US"/>
        </a:p>
      </dgm:t>
    </dgm:pt>
    <dgm:pt modelId="{BF893D4C-21E2-4920-95AC-0FA5A1361614}" type="sibTrans" cxnId="{CB10724D-2C25-4FD1-9244-9D0ECCBB416D}">
      <dgm:prSet/>
      <dgm:spPr/>
      <dgm:t>
        <a:bodyPr/>
        <a:lstStyle/>
        <a:p>
          <a:endParaRPr lang="en-US"/>
        </a:p>
      </dgm:t>
    </dgm:pt>
    <dgm:pt modelId="{B8795240-8147-4D02-9F24-520420090157}">
      <dgm:prSet/>
      <dgm:spPr/>
      <dgm:t>
        <a:bodyPr/>
        <a:lstStyle/>
        <a:p>
          <a:r>
            <a:rPr lang="en-US"/>
            <a:t>In the 1990s new laws said disabled people must be treated fairly. </a:t>
          </a:r>
        </a:p>
      </dgm:t>
    </dgm:pt>
    <dgm:pt modelId="{2ADD2FAF-2D1A-4623-9B28-67090D46C00B}" type="parTrans" cxnId="{A72D9209-6DDF-429F-8731-49DA03C8D9F3}">
      <dgm:prSet/>
      <dgm:spPr/>
      <dgm:t>
        <a:bodyPr/>
        <a:lstStyle/>
        <a:p>
          <a:endParaRPr lang="en-US"/>
        </a:p>
      </dgm:t>
    </dgm:pt>
    <dgm:pt modelId="{AA82897E-390C-4E2B-97D7-FBA5711FF500}" type="sibTrans" cxnId="{A72D9209-6DDF-429F-8731-49DA03C8D9F3}">
      <dgm:prSet/>
      <dgm:spPr/>
      <dgm:t>
        <a:bodyPr/>
        <a:lstStyle/>
        <a:p>
          <a:endParaRPr lang="en-US"/>
        </a:p>
      </dgm:t>
    </dgm:pt>
    <dgm:pt modelId="{CF0B4F65-DE5E-4B0F-8426-9BED9A26B8F8}">
      <dgm:prSet/>
      <dgm:spPr/>
      <dgm:t>
        <a:bodyPr/>
        <a:lstStyle/>
        <a:p>
          <a:pPr>
            <a:defRPr b="1"/>
          </a:pPr>
          <a:r>
            <a:rPr lang="en-US"/>
            <a:t>2004</a:t>
          </a:r>
        </a:p>
      </dgm:t>
    </dgm:pt>
    <dgm:pt modelId="{55F6BE41-F0FE-4CF3-80FB-AF1D9F87502A}" type="parTrans" cxnId="{907FDC75-8E8A-4A38-871D-39D67457D4C1}">
      <dgm:prSet/>
      <dgm:spPr/>
      <dgm:t>
        <a:bodyPr/>
        <a:lstStyle/>
        <a:p>
          <a:endParaRPr lang="en-US"/>
        </a:p>
      </dgm:t>
    </dgm:pt>
    <dgm:pt modelId="{0B04D70D-D913-41AB-BD94-61F6C199EAC4}" type="sibTrans" cxnId="{907FDC75-8E8A-4A38-871D-39D67457D4C1}">
      <dgm:prSet/>
      <dgm:spPr/>
      <dgm:t>
        <a:bodyPr/>
        <a:lstStyle/>
        <a:p>
          <a:endParaRPr lang="en-US"/>
        </a:p>
      </dgm:t>
    </dgm:pt>
    <dgm:pt modelId="{06CB90DA-EB00-41FE-9A17-C43AF8161A8B}">
      <dgm:prSet/>
      <dgm:spPr/>
      <dgm:t>
        <a:bodyPr/>
        <a:lstStyle/>
        <a:p>
          <a:r>
            <a:rPr lang="en-US"/>
            <a:t>In 2004 new laws gave lesbian, gay and bisexual people the right to become partners/marriage</a:t>
          </a:r>
        </a:p>
      </dgm:t>
    </dgm:pt>
    <dgm:pt modelId="{B3A3A204-773D-404C-A64E-027B4808A06E}" type="parTrans" cxnId="{8A9869AD-41D9-4F10-8D9B-EA3D40B48E68}">
      <dgm:prSet/>
      <dgm:spPr/>
      <dgm:t>
        <a:bodyPr/>
        <a:lstStyle/>
        <a:p>
          <a:endParaRPr lang="en-US"/>
        </a:p>
      </dgm:t>
    </dgm:pt>
    <dgm:pt modelId="{205E5129-5AC2-4D55-8A80-F72443C27DB0}" type="sibTrans" cxnId="{8A9869AD-41D9-4F10-8D9B-EA3D40B48E68}">
      <dgm:prSet/>
      <dgm:spPr/>
      <dgm:t>
        <a:bodyPr/>
        <a:lstStyle/>
        <a:p>
          <a:endParaRPr lang="en-US"/>
        </a:p>
      </dgm:t>
    </dgm:pt>
    <dgm:pt modelId="{DD36EBF4-EFC7-4A14-8FB3-16D938E9F7DD}" type="pres">
      <dgm:prSet presAssocID="{83D1D3F2-C34D-46C7-B86D-AF3725DCCFFE}" presName="root" presStyleCnt="0">
        <dgm:presLayoutVars>
          <dgm:chMax/>
          <dgm:chPref/>
          <dgm:animLvl val="lvl"/>
        </dgm:presLayoutVars>
      </dgm:prSet>
      <dgm:spPr/>
    </dgm:pt>
    <dgm:pt modelId="{869C5FF8-E1A1-4B8A-A44B-9B1CA00E23A2}" type="pres">
      <dgm:prSet presAssocID="{83D1D3F2-C34D-46C7-B86D-AF3725DCCFFE}" presName="divider" presStyleLbl="fgAcc1" presStyleIdx="0" presStyleCnt="1"/>
      <dgm:spPr/>
    </dgm:pt>
    <dgm:pt modelId="{15B94531-35E5-4B41-B2B7-46A318302A1E}" type="pres">
      <dgm:prSet presAssocID="{83D1D3F2-C34D-46C7-B86D-AF3725DCCFFE}" presName="nodes" presStyleCnt="0">
        <dgm:presLayoutVars>
          <dgm:chMax/>
          <dgm:chPref/>
          <dgm:animLvl val="lvl"/>
        </dgm:presLayoutVars>
      </dgm:prSet>
      <dgm:spPr/>
    </dgm:pt>
    <dgm:pt modelId="{FCEE4160-6681-4708-AF17-1B19C0542669}" type="pres">
      <dgm:prSet presAssocID="{0638F754-AA6C-49DB-99DD-2FBAB020AC34}" presName="composite" presStyleCnt="0"/>
      <dgm:spPr/>
    </dgm:pt>
    <dgm:pt modelId="{628698D4-641D-4BA2-B8A6-468547B84252}" type="pres">
      <dgm:prSet presAssocID="{0638F754-AA6C-49DB-99DD-2FBAB020AC34}" presName="L1TextContainer" presStyleLbl="alignNode1" presStyleIdx="0" presStyleCnt="4">
        <dgm:presLayoutVars>
          <dgm:chMax val="1"/>
          <dgm:chPref val="1"/>
          <dgm:bulletEnabled val="1"/>
        </dgm:presLayoutVars>
      </dgm:prSet>
      <dgm:spPr/>
    </dgm:pt>
    <dgm:pt modelId="{1A09A453-5774-4BF4-867E-A4D781B195F9}" type="pres">
      <dgm:prSet presAssocID="{0638F754-AA6C-49DB-99DD-2FBAB020AC34}" presName="L2TextContainerWrapper" presStyleCnt="0">
        <dgm:presLayoutVars>
          <dgm:bulletEnabled val="1"/>
        </dgm:presLayoutVars>
      </dgm:prSet>
      <dgm:spPr/>
    </dgm:pt>
    <dgm:pt modelId="{59489711-2AC3-47A6-A9D2-27FD99A514AD}" type="pres">
      <dgm:prSet presAssocID="{0638F754-AA6C-49DB-99DD-2FBAB020AC34}" presName="L2TextContainer" presStyleLbl="bgAccFollowNode1" presStyleIdx="0" presStyleCnt="4"/>
      <dgm:spPr/>
    </dgm:pt>
    <dgm:pt modelId="{D4E681B0-FF69-4E0A-BF10-50FB5C5F2721}" type="pres">
      <dgm:prSet presAssocID="{0638F754-AA6C-49DB-99DD-2FBAB020AC34}" presName="FlexibleEmptyPlaceHolder" presStyleCnt="0"/>
      <dgm:spPr/>
    </dgm:pt>
    <dgm:pt modelId="{98D3DAE6-367F-4B1B-A7CD-09454EB24A11}" type="pres">
      <dgm:prSet presAssocID="{0638F754-AA6C-49DB-99DD-2FBAB020AC34}" presName="ConnectLine" presStyleLbl="sibTrans1D1" presStyleIdx="0" presStyleCnt="4"/>
      <dgm:spPr/>
    </dgm:pt>
    <dgm:pt modelId="{6D4107F0-F44D-40C7-A71C-EA2030F4E480}" type="pres">
      <dgm:prSet presAssocID="{0638F754-AA6C-49DB-99DD-2FBAB020AC34}" presName="ConnectorPoint" presStyleLbl="node1" presStyleIdx="0" presStyleCnt="4"/>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E4A5059-07B6-44EA-883F-BBFC03BA8DC7}" type="pres">
      <dgm:prSet presAssocID="{0638F754-AA6C-49DB-99DD-2FBAB020AC34}" presName="EmptyPlaceHolder" presStyleCnt="0"/>
      <dgm:spPr/>
    </dgm:pt>
    <dgm:pt modelId="{506B5D1C-FF94-4F08-B17E-13EA69E6BFD7}" type="pres">
      <dgm:prSet presAssocID="{C1EAC7F0-BDDF-46FC-B9F7-DA3B91160837}" presName="spaceBetweenRectangles" presStyleCnt="0"/>
      <dgm:spPr/>
    </dgm:pt>
    <dgm:pt modelId="{90245225-5863-4342-800A-979D5420C8BD}" type="pres">
      <dgm:prSet presAssocID="{D7CD5DB4-59F0-4212-BAB7-4D9E35C7B3B6}" presName="composite" presStyleCnt="0"/>
      <dgm:spPr/>
    </dgm:pt>
    <dgm:pt modelId="{DA60D02F-F2DC-438C-839F-7EB9854620AC}" type="pres">
      <dgm:prSet presAssocID="{D7CD5DB4-59F0-4212-BAB7-4D9E35C7B3B6}" presName="L1TextContainer" presStyleLbl="alignNode1" presStyleIdx="1" presStyleCnt="4">
        <dgm:presLayoutVars>
          <dgm:chMax val="1"/>
          <dgm:chPref val="1"/>
          <dgm:bulletEnabled val="1"/>
        </dgm:presLayoutVars>
      </dgm:prSet>
      <dgm:spPr/>
    </dgm:pt>
    <dgm:pt modelId="{4DD3E33B-0407-417D-88A1-45CECF524402}" type="pres">
      <dgm:prSet presAssocID="{D7CD5DB4-59F0-4212-BAB7-4D9E35C7B3B6}" presName="L2TextContainerWrapper" presStyleCnt="0">
        <dgm:presLayoutVars>
          <dgm:bulletEnabled val="1"/>
        </dgm:presLayoutVars>
      </dgm:prSet>
      <dgm:spPr/>
    </dgm:pt>
    <dgm:pt modelId="{1B53820C-7C24-4436-8BA0-A9A5E02A57DF}" type="pres">
      <dgm:prSet presAssocID="{D7CD5DB4-59F0-4212-BAB7-4D9E35C7B3B6}" presName="L2TextContainer" presStyleLbl="bgAccFollowNode1" presStyleIdx="1" presStyleCnt="4"/>
      <dgm:spPr/>
    </dgm:pt>
    <dgm:pt modelId="{90EEECE4-FACD-4A29-9CF4-6FD396DDBC97}" type="pres">
      <dgm:prSet presAssocID="{D7CD5DB4-59F0-4212-BAB7-4D9E35C7B3B6}" presName="FlexibleEmptyPlaceHolder" presStyleCnt="0"/>
      <dgm:spPr/>
    </dgm:pt>
    <dgm:pt modelId="{CA2A3AB1-F8A2-47D1-A770-88A3EA4F5D31}" type="pres">
      <dgm:prSet presAssocID="{D7CD5DB4-59F0-4212-BAB7-4D9E35C7B3B6}" presName="ConnectLine" presStyleLbl="sibTrans1D1" presStyleIdx="1" presStyleCnt="4"/>
      <dgm:spPr/>
    </dgm:pt>
    <dgm:pt modelId="{3977D39C-D4F1-4DEE-A2A0-9CBFEE175F74}" type="pres">
      <dgm:prSet presAssocID="{D7CD5DB4-59F0-4212-BAB7-4D9E35C7B3B6}" presName="ConnectorPoint" presStyleLbl="node1" presStyleIdx="1" presStyleCnt="4"/>
      <dgm:spPr>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gm:spPr>
    </dgm:pt>
    <dgm:pt modelId="{BCE54AEA-78C7-479F-94E6-5A6FFC4EB3DC}" type="pres">
      <dgm:prSet presAssocID="{D7CD5DB4-59F0-4212-BAB7-4D9E35C7B3B6}" presName="EmptyPlaceHolder" presStyleCnt="0"/>
      <dgm:spPr/>
    </dgm:pt>
    <dgm:pt modelId="{8FE2CCCC-A0BE-4988-A189-1DA800BAD3E2}" type="pres">
      <dgm:prSet presAssocID="{BE2BAB51-BA61-40C9-A0B4-CB2BEE3B15B2}" presName="spaceBetweenRectangles" presStyleCnt="0"/>
      <dgm:spPr/>
    </dgm:pt>
    <dgm:pt modelId="{473AFB28-855C-4B3C-8397-433D6DAE307B}" type="pres">
      <dgm:prSet presAssocID="{7891C6F1-644D-4FDB-B3B6-1B46ECBEA679}" presName="composite" presStyleCnt="0"/>
      <dgm:spPr/>
    </dgm:pt>
    <dgm:pt modelId="{0EDF3D5E-961B-44FB-820F-518123336C24}" type="pres">
      <dgm:prSet presAssocID="{7891C6F1-644D-4FDB-B3B6-1B46ECBEA679}" presName="L1TextContainer" presStyleLbl="alignNode1" presStyleIdx="2" presStyleCnt="4">
        <dgm:presLayoutVars>
          <dgm:chMax val="1"/>
          <dgm:chPref val="1"/>
          <dgm:bulletEnabled val="1"/>
        </dgm:presLayoutVars>
      </dgm:prSet>
      <dgm:spPr/>
    </dgm:pt>
    <dgm:pt modelId="{6E11FE1B-0BA5-4454-BF8F-5400C2CAC155}" type="pres">
      <dgm:prSet presAssocID="{7891C6F1-644D-4FDB-B3B6-1B46ECBEA679}" presName="L2TextContainerWrapper" presStyleCnt="0">
        <dgm:presLayoutVars>
          <dgm:bulletEnabled val="1"/>
        </dgm:presLayoutVars>
      </dgm:prSet>
      <dgm:spPr/>
    </dgm:pt>
    <dgm:pt modelId="{AEEE1D04-9E55-45FF-AC5C-EB7282A68805}" type="pres">
      <dgm:prSet presAssocID="{7891C6F1-644D-4FDB-B3B6-1B46ECBEA679}" presName="L2TextContainer" presStyleLbl="bgAccFollowNode1" presStyleIdx="2" presStyleCnt="4"/>
      <dgm:spPr/>
    </dgm:pt>
    <dgm:pt modelId="{4566E50F-E6BD-4E49-BEE8-EA36DE3B2B05}" type="pres">
      <dgm:prSet presAssocID="{7891C6F1-644D-4FDB-B3B6-1B46ECBEA679}" presName="FlexibleEmptyPlaceHolder" presStyleCnt="0"/>
      <dgm:spPr/>
    </dgm:pt>
    <dgm:pt modelId="{2AAC80B9-238F-4B15-BE11-3573CA5D7E96}" type="pres">
      <dgm:prSet presAssocID="{7891C6F1-644D-4FDB-B3B6-1B46ECBEA679}" presName="ConnectLine" presStyleLbl="sibTrans1D1" presStyleIdx="2" presStyleCnt="4"/>
      <dgm:spPr/>
    </dgm:pt>
    <dgm:pt modelId="{CFC0F4C0-44A2-4FE6-BA75-BB5C12D7D0A9}" type="pres">
      <dgm:prSet presAssocID="{7891C6F1-644D-4FDB-B3B6-1B46ECBEA679}" presName="ConnectorPoint" presStyleLbl="node1" presStyleIdx="2" presStyleCnt="4"/>
      <dgm:spPr>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gm:spPr>
    </dgm:pt>
    <dgm:pt modelId="{6464BF5F-EAAF-41EC-B85A-269FC9CB19A4}" type="pres">
      <dgm:prSet presAssocID="{7891C6F1-644D-4FDB-B3B6-1B46ECBEA679}" presName="EmptyPlaceHolder" presStyleCnt="0"/>
      <dgm:spPr/>
    </dgm:pt>
    <dgm:pt modelId="{10CEF11B-6ACC-4784-941D-620A7B8E92E4}" type="pres">
      <dgm:prSet presAssocID="{BF893D4C-21E2-4920-95AC-0FA5A1361614}" presName="spaceBetweenRectangles" presStyleCnt="0"/>
      <dgm:spPr/>
    </dgm:pt>
    <dgm:pt modelId="{C01DC287-3AA3-4ACE-8488-7B6491F975E1}" type="pres">
      <dgm:prSet presAssocID="{CF0B4F65-DE5E-4B0F-8426-9BED9A26B8F8}" presName="composite" presStyleCnt="0"/>
      <dgm:spPr/>
    </dgm:pt>
    <dgm:pt modelId="{8C5D7B9A-A75F-4FB1-AC0F-5952F78D6ABF}" type="pres">
      <dgm:prSet presAssocID="{CF0B4F65-DE5E-4B0F-8426-9BED9A26B8F8}" presName="L1TextContainer" presStyleLbl="alignNode1" presStyleIdx="3" presStyleCnt="4">
        <dgm:presLayoutVars>
          <dgm:chMax val="1"/>
          <dgm:chPref val="1"/>
          <dgm:bulletEnabled val="1"/>
        </dgm:presLayoutVars>
      </dgm:prSet>
      <dgm:spPr/>
    </dgm:pt>
    <dgm:pt modelId="{888B258C-C1CB-4B32-9520-5969B171DBAD}" type="pres">
      <dgm:prSet presAssocID="{CF0B4F65-DE5E-4B0F-8426-9BED9A26B8F8}" presName="L2TextContainerWrapper" presStyleCnt="0">
        <dgm:presLayoutVars>
          <dgm:bulletEnabled val="1"/>
        </dgm:presLayoutVars>
      </dgm:prSet>
      <dgm:spPr/>
    </dgm:pt>
    <dgm:pt modelId="{DEF9096D-B2FF-465F-ADC6-FADF52613606}" type="pres">
      <dgm:prSet presAssocID="{CF0B4F65-DE5E-4B0F-8426-9BED9A26B8F8}" presName="L2TextContainer" presStyleLbl="bgAccFollowNode1" presStyleIdx="3" presStyleCnt="4"/>
      <dgm:spPr/>
    </dgm:pt>
    <dgm:pt modelId="{8D7F7217-3736-493B-A53B-953E7E8C8A2C}" type="pres">
      <dgm:prSet presAssocID="{CF0B4F65-DE5E-4B0F-8426-9BED9A26B8F8}" presName="FlexibleEmptyPlaceHolder" presStyleCnt="0"/>
      <dgm:spPr/>
    </dgm:pt>
    <dgm:pt modelId="{30E7EE3A-6DFE-4D43-A23B-4F02C1E26F72}" type="pres">
      <dgm:prSet presAssocID="{CF0B4F65-DE5E-4B0F-8426-9BED9A26B8F8}" presName="ConnectLine" presStyleLbl="sibTrans1D1" presStyleIdx="3" presStyleCnt="4"/>
      <dgm:spPr/>
    </dgm:pt>
    <dgm:pt modelId="{89AC6FE3-01AB-4A71-B1F4-68C7F5BB6FFA}" type="pres">
      <dgm:prSet presAssocID="{CF0B4F65-DE5E-4B0F-8426-9BED9A26B8F8}" presName="ConnectorPoint" presStyleLbl="node1" presStyleIdx="3" presStyleCnt="4"/>
      <dgm:spPr>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gm:spPr>
    </dgm:pt>
    <dgm:pt modelId="{5C169A4F-2C68-4CBB-9443-9249F810EEA3}" type="pres">
      <dgm:prSet presAssocID="{CF0B4F65-DE5E-4B0F-8426-9BED9A26B8F8}" presName="EmptyPlaceHolder" presStyleCnt="0"/>
      <dgm:spPr/>
    </dgm:pt>
  </dgm:ptLst>
  <dgm:cxnLst>
    <dgm:cxn modelId="{A72D9209-6DDF-429F-8731-49DA03C8D9F3}" srcId="{7891C6F1-644D-4FDB-B3B6-1B46ECBEA679}" destId="{B8795240-8147-4D02-9F24-520420090157}" srcOrd="0" destOrd="0" parTransId="{2ADD2FAF-2D1A-4623-9B28-67090D46C00B}" sibTransId="{AA82897E-390C-4E2B-97D7-FBA5711FF500}"/>
    <dgm:cxn modelId="{A4F3630C-80F7-4837-AC9B-6816843235D7}" type="presOf" srcId="{06CB90DA-EB00-41FE-9A17-C43AF8161A8B}" destId="{DEF9096D-B2FF-465F-ADC6-FADF52613606}" srcOrd="0" destOrd="0" presId="urn:microsoft.com/office/officeart/2017/3/layout/HorizontalLabelsTimeline"/>
    <dgm:cxn modelId="{B568580C-6916-486E-BA17-6730555F1871}" type="presOf" srcId="{B4DF2F2D-CAF0-40B7-8554-D3E1699A1B4A}" destId="{1B53820C-7C24-4436-8BA0-A9A5E02A57DF}" srcOrd="0" destOrd="0" presId="urn:microsoft.com/office/officeart/2017/3/layout/HorizontalLabelsTimeline"/>
    <dgm:cxn modelId="{3EA06130-7AFE-41E6-9FD0-175E19881CC5}" type="presOf" srcId="{08BECCD7-861A-4343-8311-90C3329EAF93}" destId="{59489711-2AC3-47A6-A9D2-27FD99A514AD}" srcOrd="0" destOrd="0" presId="urn:microsoft.com/office/officeart/2017/3/layout/HorizontalLabelsTimeline"/>
    <dgm:cxn modelId="{36010263-C1DB-420E-80F1-4DC51CA233AC}" srcId="{D7CD5DB4-59F0-4212-BAB7-4D9E35C7B3B6}" destId="{B4DF2F2D-CAF0-40B7-8554-D3E1699A1B4A}" srcOrd="0" destOrd="0" parTransId="{C7BFF2F5-08CC-4501-BE47-E33FEFB88814}" sibTransId="{55CA898D-AC52-4149-AA61-83F2B95E5FF3}"/>
    <dgm:cxn modelId="{E8232348-E4FC-43CE-8B32-849D6419538C}" type="presOf" srcId="{CF0B4F65-DE5E-4B0F-8426-9BED9A26B8F8}" destId="{8C5D7B9A-A75F-4FB1-AC0F-5952F78D6ABF}" srcOrd="0" destOrd="0" presId="urn:microsoft.com/office/officeart/2017/3/layout/HorizontalLabelsTimeline"/>
    <dgm:cxn modelId="{CB10724D-2C25-4FD1-9244-9D0ECCBB416D}" srcId="{83D1D3F2-C34D-46C7-B86D-AF3725DCCFFE}" destId="{7891C6F1-644D-4FDB-B3B6-1B46ECBEA679}" srcOrd="2" destOrd="0" parTransId="{34885033-0B33-4695-83E9-162E8572B560}" sibTransId="{BF893D4C-21E2-4920-95AC-0FA5A1361614}"/>
    <dgm:cxn modelId="{25BFC570-3F89-4C69-BAF2-7443FC23EABD}" type="presOf" srcId="{83D1D3F2-C34D-46C7-B86D-AF3725DCCFFE}" destId="{DD36EBF4-EFC7-4A14-8FB3-16D938E9F7DD}" srcOrd="0" destOrd="0" presId="urn:microsoft.com/office/officeart/2017/3/layout/HorizontalLabelsTimeline"/>
    <dgm:cxn modelId="{907FDC75-8E8A-4A38-871D-39D67457D4C1}" srcId="{83D1D3F2-C34D-46C7-B86D-AF3725DCCFFE}" destId="{CF0B4F65-DE5E-4B0F-8426-9BED9A26B8F8}" srcOrd="3" destOrd="0" parTransId="{55F6BE41-F0FE-4CF3-80FB-AF1D9F87502A}" sibTransId="{0B04D70D-D913-41AB-BD94-61F6C199EAC4}"/>
    <dgm:cxn modelId="{8A9869AD-41D9-4F10-8D9B-EA3D40B48E68}" srcId="{CF0B4F65-DE5E-4B0F-8426-9BED9A26B8F8}" destId="{06CB90DA-EB00-41FE-9A17-C43AF8161A8B}" srcOrd="0" destOrd="0" parTransId="{B3A3A204-773D-404C-A64E-027B4808A06E}" sibTransId="{205E5129-5AC2-4D55-8A80-F72443C27DB0}"/>
    <dgm:cxn modelId="{50D260B0-00CA-40F1-90EA-93763CC42995}" srcId="{83D1D3F2-C34D-46C7-B86D-AF3725DCCFFE}" destId="{D7CD5DB4-59F0-4212-BAB7-4D9E35C7B3B6}" srcOrd="1" destOrd="0" parTransId="{EFC74729-394B-4A28-BBF5-89CDEB1E5127}" sibTransId="{BE2BAB51-BA61-40C9-A0B4-CB2BEE3B15B2}"/>
    <dgm:cxn modelId="{28AECBB3-469A-4BD4-930F-72A468EC3159}" type="presOf" srcId="{7891C6F1-644D-4FDB-B3B6-1B46ECBEA679}" destId="{0EDF3D5E-961B-44FB-820F-518123336C24}" srcOrd="0" destOrd="0" presId="urn:microsoft.com/office/officeart/2017/3/layout/HorizontalLabelsTimeline"/>
    <dgm:cxn modelId="{B05AA8B9-5E29-4A08-B798-6FEA68BF75C7}" type="presOf" srcId="{0638F754-AA6C-49DB-99DD-2FBAB020AC34}" destId="{628698D4-641D-4BA2-B8A6-468547B84252}" srcOrd="0" destOrd="0" presId="urn:microsoft.com/office/officeart/2017/3/layout/HorizontalLabelsTimeline"/>
    <dgm:cxn modelId="{2E9029BC-5D0C-4653-A91E-39A490D26120}" type="presOf" srcId="{D7CD5DB4-59F0-4212-BAB7-4D9E35C7B3B6}" destId="{DA60D02F-F2DC-438C-839F-7EB9854620AC}" srcOrd="0" destOrd="0" presId="urn:microsoft.com/office/officeart/2017/3/layout/HorizontalLabelsTimeline"/>
    <dgm:cxn modelId="{DAAA74CA-DDC9-4D55-A7D4-17D7C18B027F}" srcId="{0638F754-AA6C-49DB-99DD-2FBAB020AC34}" destId="{08BECCD7-861A-4343-8311-90C3329EAF93}" srcOrd="0" destOrd="0" parTransId="{5A132D4E-DFEF-4FD7-8EA5-8811073D62D1}" sibTransId="{77830B26-29A0-4ABE-98F8-1C1368C49995}"/>
    <dgm:cxn modelId="{6E67C9DC-EFFF-4BD7-90F0-2822DABA2B75}" srcId="{83D1D3F2-C34D-46C7-B86D-AF3725DCCFFE}" destId="{0638F754-AA6C-49DB-99DD-2FBAB020AC34}" srcOrd="0" destOrd="0" parTransId="{D0A30111-E947-43FD-8BA8-2FA99DFC1A05}" sibTransId="{C1EAC7F0-BDDF-46FC-B9F7-DA3B91160837}"/>
    <dgm:cxn modelId="{958E2EF7-BEBA-45F7-9B80-2473184FBBAA}" type="presOf" srcId="{B8795240-8147-4D02-9F24-520420090157}" destId="{AEEE1D04-9E55-45FF-AC5C-EB7282A68805}" srcOrd="0" destOrd="0" presId="urn:microsoft.com/office/officeart/2017/3/layout/HorizontalLabelsTimeline"/>
    <dgm:cxn modelId="{AD2E5DCF-831C-4D86-B910-619BE122F45D}" type="presParOf" srcId="{DD36EBF4-EFC7-4A14-8FB3-16D938E9F7DD}" destId="{869C5FF8-E1A1-4B8A-A44B-9B1CA00E23A2}" srcOrd="0" destOrd="0" presId="urn:microsoft.com/office/officeart/2017/3/layout/HorizontalLabelsTimeline"/>
    <dgm:cxn modelId="{425E88EF-0544-47F7-826B-D518A94418F4}" type="presParOf" srcId="{DD36EBF4-EFC7-4A14-8FB3-16D938E9F7DD}" destId="{15B94531-35E5-4B41-B2B7-46A318302A1E}" srcOrd="1" destOrd="0" presId="urn:microsoft.com/office/officeart/2017/3/layout/HorizontalLabelsTimeline"/>
    <dgm:cxn modelId="{A22F2F9D-485B-4AD0-ABA9-4D04A0E8C3FD}" type="presParOf" srcId="{15B94531-35E5-4B41-B2B7-46A318302A1E}" destId="{FCEE4160-6681-4708-AF17-1B19C0542669}" srcOrd="0" destOrd="0" presId="urn:microsoft.com/office/officeart/2017/3/layout/HorizontalLabelsTimeline"/>
    <dgm:cxn modelId="{1FE65E06-5B1B-48F4-BAC7-BD320CFD21A9}" type="presParOf" srcId="{FCEE4160-6681-4708-AF17-1B19C0542669}" destId="{628698D4-641D-4BA2-B8A6-468547B84252}" srcOrd="0" destOrd="0" presId="urn:microsoft.com/office/officeart/2017/3/layout/HorizontalLabelsTimeline"/>
    <dgm:cxn modelId="{F928A5F9-C839-4FBD-B89D-8A13598BFD3A}" type="presParOf" srcId="{FCEE4160-6681-4708-AF17-1B19C0542669}" destId="{1A09A453-5774-4BF4-867E-A4D781B195F9}" srcOrd="1" destOrd="0" presId="urn:microsoft.com/office/officeart/2017/3/layout/HorizontalLabelsTimeline"/>
    <dgm:cxn modelId="{5F1C1CF1-78E5-4FA5-85A0-1EDE87E18356}" type="presParOf" srcId="{1A09A453-5774-4BF4-867E-A4D781B195F9}" destId="{59489711-2AC3-47A6-A9D2-27FD99A514AD}" srcOrd="0" destOrd="0" presId="urn:microsoft.com/office/officeart/2017/3/layout/HorizontalLabelsTimeline"/>
    <dgm:cxn modelId="{084F7B90-9366-4C80-8350-30FDE50094F1}" type="presParOf" srcId="{1A09A453-5774-4BF4-867E-A4D781B195F9}" destId="{D4E681B0-FF69-4E0A-BF10-50FB5C5F2721}" srcOrd="1" destOrd="0" presId="urn:microsoft.com/office/officeart/2017/3/layout/HorizontalLabelsTimeline"/>
    <dgm:cxn modelId="{093F02D9-789E-4DFD-A823-B636CDF8351C}" type="presParOf" srcId="{FCEE4160-6681-4708-AF17-1B19C0542669}" destId="{98D3DAE6-367F-4B1B-A7CD-09454EB24A11}" srcOrd="2" destOrd="0" presId="urn:microsoft.com/office/officeart/2017/3/layout/HorizontalLabelsTimeline"/>
    <dgm:cxn modelId="{14711BA9-1926-46B5-8265-7F98E47E5332}" type="presParOf" srcId="{FCEE4160-6681-4708-AF17-1B19C0542669}" destId="{6D4107F0-F44D-40C7-A71C-EA2030F4E480}" srcOrd="3" destOrd="0" presId="urn:microsoft.com/office/officeart/2017/3/layout/HorizontalLabelsTimeline"/>
    <dgm:cxn modelId="{AF82DBC6-6684-46E4-A492-8B0AE0D70559}" type="presParOf" srcId="{FCEE4160-6681-4708-AF17-1B19C0542669}" destId="{8E4A5059-07B6-44EA-883F-BBFC03BA8DC7}" srcOrd="4" destOrd="0" presId="urn:microsoft.com/office/officeart/2017/3/layout/HorizontalLabelsTimeline"/>
    <dgm:cxn modelId="{22F22C48-1088-4149-B0EC-935C23B14017}" type="presParOf" srcId="{15B94531-35E5-4B41-B2B7-46A318302A1E}" destId="{506B5D1C-FF94-4F08-B17E-13EA69E6BFD7}" srcOrd="1" destOrd="0" presId="urn:microsoft.com/office/officeart/2017/3/layout/HorizontalLabelsTimeline"/>
    <dgm:cxn modelId="{EF84902B-228F-4A38-8073-F27A6772CF40}" type="presParOf" srcId="{15B94531-35E5-4B41-B2B7-46A318302A1E}" destId="{90245225-5863-4342-800A-979D5420C8BD}" srcOrd="2" destOrd="0" presId="urn:microsoft.com/office/officeart/2017/3/layout/HorizontalLabelsTimeline"/>
    <dgm:cxn modelId="{AC5D9006-BC29-40EE-B376-9C9AE7075C92}" type="presParOf" srcId="{90245225-5863-4342-800A-979D5420C8BD}" destId="{DA60D02F-F2DC-438C-839F-7EB9854620AC}" srcOrd="0" destOrd="0" presId="urn:microsoft.com/office/officeart/2017/3/layout/HorizontalLabelsTimeline"/>
    <dgm:cxn modelId="{4BC4262F-00BF-4F64-845B-79B8AA03220F}" type="presParOf" srcId="{90245225-5863-4342-800A-979D5420C8BD}" destId="{4DD3E33B-0407-417D-88A1-45CECF524402}" srcOrd="1" destOrd="0" presId="urn:microsoft.com/office/officeart/2017/3/layout/HorizontalLabelsTimeline"/>
    <dgm:cxn modelId="{ED179C87-F3CB-4A27-9026-F4C4FDB0B931}" type="presParOf" srcId="{4DD3E33B-0407-417D-88A1-45CECF524402}" destId="{1B53820C-7C24-4436-8BA0-A9A5E02A57DF}" srcOrd="0" destOrd="0" presId="urn:microsoft.com/office/officeart/2017/3/layout/HorizontalLabelsTimeline"/>
    <dgm:cxn modelId="{0A7EDA95-F97B-4931-9F87-E22A69AA43F8}" type="presParOf" srcId="{4DD3E33B-0407-417D-88A1-45CECF524402}" destId="{90EEECE4-FACD-4A29-9CF4-6FD396DDBC97}" srcOrd="1" destOrd="0" presId="urn:microsoft.com/office/officeart/2017/3/layout/HorizontalLabelsTimeline"/>
    <dgm:cxn modelId="{23DA454F-1C82-47A4-A300-3A66DEA5AC87}" type="presParOf" srcId="{90245225-5863-4342-800A-979D5420C8BD}" destId="{CA2A3AB1-F8A2-47D1-A770-88A3EA4F5D31}" srcOrd="2" destOrd="0" presId="urn:microsoft.com/office/officeart/2017/3/layout/HorizontalLabelsTimeline"/>
    <dgm:cxn modelId="{C0674ECD-41F4-4161-8FFB-9B456231E01D}" type="presParOf" srcId="{90245225-5863-4342-800A-979D5420C8BD}" destId="{3977D39C-D4F1-4DEE-A2A0-9CBFEE175F74}" srcOrd="3" destOrd="0" presId="urn:microsoft.com/office/officeart/2017/3/layout/HorizontalLabelsTimeline"/>
    <dgm:cxn modelId="{519CDEFE-11FC-4FBF-AF8E-833ECBBB23E0}" type="presParOf" srcId="{90245225-5863-4342-800A-979D5420C8BD}" destId="{BCE54AEA-78C7-479F-94E6-5A6FFC4EB3DC}" srcOrd="4" destOrd="0" presId="urn:microsoft.com/office/officeart/2017/3/layout/HorizontalLabelsTimeline"/>
    <dgm:cxn modelId="{D9473152-1BAB-4216-9162-6576B0FDFA0C}" type="presParOf" srcId="{15B94531-35E5-4B41-B2B7-46A318302A1E}" destId="{8FE2CCCC-A0BE-4988-A189-1DA800BAD3E2}" srcOrd="3" destOrd="0" presId="urn:microsoft.com/office/officeart/2017/3/layout/HorizontalLabelsTimeline"/>
    <dgm:cxn modelId="{4EBA5087-7490-46C9-8D2C-C3E124794DEE}" type="presParOf" srcId="{15B94531-35E5-4B41-B2B7-46A318302A1E}" destId="{473AFB28-855C-4B3C-8397-433D6DAE307B}" srcOrd="4" destOrd="0" presId="urn:microsoft.com/office/officeart/2017/3/layout/HorizontalLabelsTimeline"/>
    <dgm:cxn modelId="{6E43E3C7-0A18-47A0-9063-6EC0D43264E0}" type="presParOf" srcId="{473AFB28-855C-4B3C-8397-433D6DAE307B}" destId="{0EDF3D5E-961B-44FB-820F-518123336C24}" srcOrd="0" destOrd="0" presId="urn:microsoft.com/office/officeart/2017/3/layout/HorizontalLabelsTimeline"/>
    <dgm:cxn modelId="{1663FFB3-DC1E-462C-BCBF-D6D59829D973}" type="presParOf" srcId="{473AFB28-855C-4B3C-8397-433D6DAE307B}" destId="{6E11FE1B-0BA5-4454-BF8F-5400C2CAC155}" srcOrd="1" destOrd="0" presId="urn:microsoft.com/office/officeart/2017/3/layout/HorizontalLabelsTimeline"/>
    <dgm:cxn modelId="{433EE995-6BB9-44A7-A39F-D701B5C96BB8}" type="presParOf" srcId="{6E11FE1B-0BA5-4454-BF8F-5400C2CAC155}" destId="{AEEE1D04-9E55-45FF-AC5C-EB7282A68805}" srcOrd="0" destOrd="0" presId="urn:microsoft.com/office/officeart/2017/3/layout/HorizontalLabelsTimeline"/>
    <dgm:cxn modelId="{26E4D821-95BC-4A6F-95A6-9BFC5A43EACD}" type="presParOf" srcId="{6E11FE1B-0BA5-4454-BF8F-5400C2CAC155}" destId="{4566E50F-E6BD-4E49-BEE8-EA36DE3B2B05}" srcOrd="1" destOrd="0" presId="urn:microsoft.com/office/officeart/2017/3/layout/HorizontalLabelsTimeline"/>
    <dgm:cxn modelId="{C1F958CB-267E-47FA-B01F-E094E1DF13A1}" type="presParOf" srcId="{473AFB28-855C-4B3C-8397-433D6DAE307B}" destId="{2AAC80B9-238F-4B15-BE11-3573CA5D7E96}" srcOrd="2" destOrd="0" presId="urn:microsoft.com/office/officeart/2017/3/layout/HorizontalLabelsTimeline"/>
    <dgm:cxn modelId="{09C0F584-9B06-440F-BA4E-31DE3729B718}" type="presParOf" srcId="{473AFB28-855C-4B3C-8397-433D6DAE307B}" destId="{CFC0F4C0-44A2-4FE6-BA75-BB5C12D7D0A9}" srcOrd="3" destOrd="0" presId="urn:microsoft.com/office/officeart/2017/3/layout/HorizontalLabelsTimeline"/>
    <dgm:cxn modelId="{E867889D-53B3-4D1F-BA97-99F6408C67EB}" type="presParOf" srcId="{473AFB28-855C-4B3C-8397-433D6DAE307B}" destId="{6464BF5F-EAAF-41EC-B85A-269FC9CB19A4}" srcOrd="4" destOrd="0" presId="urn:microsoft.com/office/officeart/2017/3/layout/HorizontalLabelsTimeline"/>
    <dgm:cxn modelId="{DFEA2364-280C-40A2-9AE6-02D3ADA60E6C}" type="presParOf" srcId="{15B94531-35E5-4B41-B2B7-46A318302A1E}" destId="{10CEF11B-6ACC-4784-941D-620A7B8E92E4}" srcOrd="5" destOrd="0" presId="urn:microsoft.com/office/officeart/2017/3/layout/HorizontalLabelsTimeline"/>
    <dgm:cxn modelId="{8398F56B-7013-42FE-840F-1AB58FA111E7}" type="presParOf" srcId="{15B94531-35E5-4B41-B2B7-46A318302A1E}" destId="{C01DC287-3AA3-4ACE-8488-7B6491F975E1}" srcOrd="6" destOrd="0" presId="urn:microsoft.com/office/officeart/2017/3/layout/HorizontalLabelsTimeline"/>
    <dgm:cxn modelId="{747B2956-60EB-4699-964E-AE2B8C2EAE44}" type="presParOf" srcId="{C01DC287-3AA3-4ACE-8488-7B6491F975E1}" destId="{8C5D7B9A-A75F-4FB1-AC0F-5952F78D6ABF}" srcOrd="0" destOrd="0" presId="urn:microsoft.com/office/officeart/2017/3/layout/HorizontalLabelsTimeline"/>
    <dgm:cxn modelId="{5791D48D-0405-415C-A742-B87D93FCB063}" type="presParOf" srcId="{C01DC287-3AA3-4ACE-8488-7B6491F975E1}" destId="{888B258C-C1CB-4B32-9520-5969B171DBAD}" srcOrd="1" destOrd="0" presId="urn:microsoft.com/office/officeart/2017/3/layout/HorizontalLabelsTimeline"/>
    <dgm:cxn modelId="{C22148C4-28B6-4334-A5D6-68D3E2B003F8}" type="presParOf" srcId="{888B258C-C1CB-4B32-9520-5969B171DBAD}" destId="{DEF9096D-B2FF-465F-ADC6-FADF52613606}" srcOrd="0" destOrd="0" presId="urn:microsoft.com/office/officeart/2017/3/layout/HorizontalLabelsTimeline"/>
    <dgm:cxn modelId="{73DD1EAD-B5BA-43DC-8E32-100333494DE0}" type="presParOf" srcId="{888B258C-C1CB-4B32-9520-5969B171DBAD}" destId="{8D7F7217-3736-493B-A53B-953E7E8C8A2C}" srcOrd="1" destOrd="0" presId="urn:microsoft.com/office/officeart/2017/3/layout/HorizontalLabelsTimeline"/>
    <dgm:cxn modelId="{047B990E-AB45-41D8-BA11-4B348F25CB98}" type="presParOf" srcId="{C01DC287-3AA3-4ACE-8488-7B6491F975E1}" destId="{30E7EE3A-6DFE-4D43-A23B-4F02C1E26F72}" srcOrd="2" destOrd="0" presId="urn:microsoft.com/office/officeart/2017/3/layout/HorizontalLabelsTimeline"/>
    <dgm:cxn modelId="{3EB1941E-4097-45B7-B819-4125A454A937}" type="presParOf" srcId="{C01DC287-3AA3-4ACE-8488-7B6491F975E1}" destId="{89AC6FE3-01AB-4A71-B1F4-68C7F5BB6FFA}" srcOrd="3" destOrd="0" presId="urn:microsoft.com/office/officeart/2017/3/layout/HorizontalLabelsTimeline"/>
    <dgm:cxn modelId="{675A9A52-D245-4C17-8728-23D317014ECB}" type="presParOf" srcId="{C01DC287-3AA3-4ACE-8488-7B6491F975E1}" destId="{5C169A4F-2C68-4CBB-9443-9249F810EEA3}"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C2A1BE-C80E-4190-A869-3C062C21588E}" type="doc">
      <dgm:prSet loTypeId="urn:microsoft.com/office/officeart/2005/8/layout/process2" loCatId="process" qsTypeId="urn:microsoft.com/office/officeart/2005/8/quickstyle/simple1" qsCatId="simple" csTypeId="urn:microsoft.com/office/officeart/2005/8/colors/accent1_2" csCatId="accent1" phldr="1"/>
      <dgm:spPr/>
    </dgm:pt>
    <dgm:pt modelId="{72AFAF61-8B7E-481D-B50B-AB4A33635FAF}">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incident, which may or may not constitute a criminal offence, perceived by the victim or any other person as being motivated by prejudice or hate.</a:t>
          </a:r>
        </a:p>
      </dgm:t>
    </dgm:pt>
    <dgm:pt modelId="{60089474-67AD-4B3B-8437-674F816A3B53}" type="parTrans" cxnId="{BD4F6CE3-14D2-475C-829D-6BD8FD1AFF81}">
      <dgm:prSet/>
      <dgm:spPr/>
      <dgm:t>
        <a:bodyPr/>
        <a:lstStyle/>
        <a:p>
          <a:endParaRPr lang="en-GB"/>
        </a:p>
      </dgm:t>
    </dgm:pt>
    <dgm:pt modelId="{616C986C-3201-46CC-836D-05D0637818F1}" type="sibTrans" cxnId="{BD4F6CE3-14D2-475C-829D-6BD8FD1AFF81}">
      <dgm:prSet/>
      <dgm:spPr>
        <a:solidFill>
          <a:schemeClr val="accent2">
            <a:lumMod val="75000"/>
          </a:schemeClr>
        </a:solidFill>
        <a:ln>
          <a:solidFill>
            <a:schemeClr val="tx1"/>
          </a:solidFill>
        </a:ln>
      </dgm:spPr>
      <dgm:t>
        <a:bodyPr/>
        <a:lstStyle/>
        <a:p>
          <a:endParaRPr lang="en-GB"/>
        </a:p>
      </dgm:t>
    </dgm:pt>
    <dgm:pt modelId="{09917BBF-9A02-499F-82E5-7F34F5A8D18E}">
      <dgm:prSet phldrT="[Text]" custT="1"/>
      <dgm:spPr>
        <a:solidFill>
          <a:schemeClr val="accent2">
            <a:lumMod val="40000"/>
            <a:lumOff val="60000"/>
          </a:schemeClr>
        </a:solidFill>
        <a:ln>
          <a:solidFill>
            <a:schemeClr val="tx1"/>
          </a:solidFill>
        </a:ln>
      </dgm:spPr>
      <dgm:t>
        <a:bodyPr/>
        <a:lstStyle/>
        <a:p>
          <a:r>
            <a:rPr lang="en-GB" sz="3200" b="1" i="1" dirty="0">
              <a:solidFill>
                <a:schemeClr val="tx1"/>
              </a:solidFill>
            </a:rPr>
            <a:t>Anyone can be a victim of a hate incident</a:t>
          </a:r>
        </a:p>
      </dgm:t>
    </dgm:pt>
    <dgm:pt modelId="{E44F395B-89E0-4A3A-B41D-7D808E9F4DE1}" type="parTrans" cxnId="{CC365690-D302-46F7-A1EA-F8D16628A3E9}">
      <dgm:prSet/>
      <dgm:spPr/>
      <dgm:t>
        <a:bodyPr/>
        <a:lstStyle/>
        <a:p>
          <a:endParaRPr lang="en-GB"/>
        </a:p>
      </dgm:t>
    </dgm:pt>
    <dgm:pt modelId="{E99B4DE9-8005-4DD7-9EA5-C4B313410986}" type="sibTrans" cxnId="{CC365690-D302-46F7-A1EA-F8D16628A3E9}">
      <dgm:prSet/>
      <dgm:spPr/>
      <dgm:t>
        <a:bodyPr/>
        <a:lstStyle/>
        <a:p>
          <a:endParaRPr lang="en-GB"/>
        </a:p>
      </dgm:t>
    </dgm:pt>
    <dgm:pt modelId="{87478DCE-A9C8-4C08-BBF4-EC7D4A30874C}" type="pres">
      <dgm:prSet presAssocID="{B2C2A1BE-C80E-4190-A869-3C062C21588E}" presName="linearFlow" presStyleCnt="0">
        <dgm:presLayoutVars>
          <dgm:resizeHandles val="exact"/>
        </dgm:presLayoutVars>
      </dgm:prSet>
      <dgm:spPr/>
    </dgm:pt>
    <dgm:pt modelId="{01CB8859-DC51-4B4E-8A3A-321591A60CB2}" type="pres">
      <dgm:prSet presAssocID="{72AFAF61-8B7E-481D-B50B-AB4A33635FAF}" presName="node" presStyleLbl="node1" presStyleIdx="0" presStyleCnt="2" custScaleX="143762" custScaleY="106846">
        <dgm:presLayoutVars>
          <dgm:bulletEnabled val="1"/>
        </dgm:presLayoutVars>
      </dgm:prSet>
      <dgm:spPr/>
    </dgm:pt>
    <dgm:pt modelId="{17D93DF8-86AA-475B-8C78-0B502BCF224F}" type="pres">
      <dgm:prSet presAssocID="{616C986C-3201-46CC-836D-05D0637818F1}" presName="sibTrans" presStyleLbl="sibTrans2D1" presStyleIdx="0" presStyleCnt="1"/>
      <dgm:spPr/>
    </dgm:pt>
    <dgm:pt modelId="{2C90B6E2-AB1B-493F-ABC7-B1870F643242}" type="pres">
      <dgm:prSet presAssocID="{616C986C-3201-46CC-836D-05D0637818F1}" presName="connectorText" presStyleLbl="sibTrans2D1" presStyleIdx="0" presStyleCnt="1"/>
      <dgm:spPr/>
    </dgm:pt>
    <dgm:pt modelId="{E896BDF6-4F6F-4CA2-8BEB-C6501B7501F8}" type="pres">
      <dgm:prSet presAssocID="{09917BBF-9A02-499F-82E5-7F34F5A8D18E}" presName="node" presStyleLbl="node1" presStyleIdx="1" presStyleCnt="2" custScaleX="144543">
        <dgm:presLayoutVars>
          <dgm:bulletEnabled val="1"/>
        </dgm:presLayoutVars>
      </dgm:prSet>
      <dgm:spPr/>
    </dgm:pt>
  </dgm:ptLst>
  <dgm:cxnLst>
    <dgm:cxn modelId="{B5E0B74D-740B-4179-A57D-4349C24304C4}" type="presOf" srcId="{B2C2A1BE-C80E-4190-A869-3C062C21588E}" destId="{87478DCE-A9C8-4C08-BBF4-EC7D4A30874C}" srcOrd="0" destOrd="0" presId="urn:microsoft.com/office/officeart/2005/8/layout/process2"/>
    <dgm:cxn modelId="{A0AC995A-509E-4D64-8F02-48EEE119FC68}" type="presOf" srcId="{616C986C-3201-46CC-836D-05D0637818F1}" destId="{2C90B6E2-AB1B-493F-ABC7-B1870F643242}" srcOrd="1" destOrd="0" presId="urn:microsoft.com/office/officeart/2005/8/layout/process2"/>
    <dgm:cxn modelId="{CC365690-D302-46F7-A1EA-F8D16628A3E9}" srcId="{B2C2A1BE-C80E-4190-A869-3C062C21588E}" destId="{09917BBF-9A02-499F-82E5-7F34F5A8D18E}" srcOrd="1" destOrd="0" parTransId="{E44F395B-89E0-4A3A-B41D-7D808E9F4DE1}" sibTransId="{E99B4DE9-8005-4DD7-9EA5-C4B313410986}"/>
    <dgm:cxn modelId="{C98F1C9E-47EE-454E-B44E-913A6AD72CCE}" type="presOf" srcId="{72AFAF61-8B7E-481D-B50B-AB4A33635FAF}" destId="{01CB8859-DC51-4B4E-8A3A-321591A60CB2}" srcOrd="0" destOrd="0" presId="urn:microsoft.com/office/officeart/2005/8/layout/process2"/>
    <dgm:cxn modelId="{A16644A2-CBB0-4251-B7DB-611C60B70FEA}" type="presOf" srcId="{616C986C-3201-46CC-836D-05D0637818F1}" destId="{17D93DF8-86AA-475B-8C78-0B502BCF224F}" srcOrd="0" destOrd="0" presId="urn:microsoft.com/office/officeart/2005/8/layout/process2"/>
    <dgm:cxn modelId="{445170CF-F432-48E4-BEB9-A2C1396A002E}" type="presOf" srcId="{09917BBF-9A02-499F-82E5-7F34F5A8D18E}" destId="{E896BDF6-4F6F-4CA2-8BEB-C6501B7501F8}" srcOrd="0" destOrd="0" presId="urn:microsoft.com/office/officeart/2005/8/layout/process2"/>
    <dgm:cxn modelId="{BD4F6CE3-14D2-475C-829D-6BD8FD1AFF81}" srcId="{B2C2A1BE-C80E-4190-A869-3C062C21588E}" destId="{72AFAF61-8B7E-481D-B50B-AB4A33635FAF}" srcOrd="0" destOrd="0" parTransId="{60089474-67AD-4B3B-8437-674F816A3B53}" sibTransId="{616C986C-3201-46CC-836D-05D0637818F1}"/>
    <dgm:cxn modelId="{47483131-9A74-44DE-9DCF-7C5123AEE714}" type="presParOf" srcId="{87478DCE-A9C8-4C08-BBF4-EC7D4A30874C}" destId="{01CB8859-DC51-4B4E-8A3A-321591A60CB2}" srcOrd="0" destOrd="0" presId="urn:microsoft.com/office/officeart/2005/8/layout/process2"/>
    <dgm:cxn modelId="{BD4A7390-1B26-4706-8129-7D3C66527580}" type="presParOf" srcId="{87478DCE-A9C8-4C08-BBF4-EC7D4A30874C}" destId="{17D93DF8-86AA-475B-8C78-0B502BCF224F}" srcOrd="1" destOrd="0" presId="urn:microsoft.com/office/officeart/2005/8/layout/process2"/>
    <dgm:cxn modelId="{5BAFC896-3C44-4269-8C34-1605F99F4097}" type="presParOf" srcId="{17D93DF8-86AA-475B-8C78-0B502BCF224F}" destId="{2C90B6E2-AB1B-493F-ABC7-B1870F643242}" srcOrd="0" destOrd="0" presId="urn:microsoft.com/office/officeart/2005/8/layout/process2"/>
    <dgm:cxn modelId="{18978700-9D62-43CD-ACBD-9AB6F2EC0903}" type="presParOf" srcId="{87478DCE-A9C8-4C08-BBF4-EC7D4A30874C}" destId="{E896BDF6-4F6F-4CA2-8BEB-C6501B7501F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828B0B-ABD9-4EB7-9386-69ECF5B5A246}" type="doc">
      <dgm:prSet loTypeId="urn:microsoft.com/office/officeart/2005/8/layout/process2" loCatId="process" qsTypeId="urn:microsoft.com/office/officeart/2005/8/quickstyle/simple1" qsCatId="simple" csTypeId="urn:microsoft.com/office/officeart/2005/8/colors/accent1_2" csCatId="accent1" phldr="1"/>
      <dgm:spPr/>
    </dgm:pt>
    <dgm:pt modelId="{F7325797-069E-4323-B793-66CB7940F245}">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hate incident, which constitutes a criminal offence, which is perceived by the victim or any other person as being motivated by prejudice or hate.</a:t>
          </a:r>
        </a:p>
      </dgm:t>
    </dgm:pt>
    <dgm:pt modelId="{B2166A30-7AC0-4AFA-A5EF-2009B5782326}" type="parTrans" cxnId="{233FE90E-C2F6-4DDE-B92A-028B5697FB9F}">
      <dgm:prSet/>
      <dgm:spPr/>
      <dgm:t>
        <a:bodyPr/>
        <a:lstStyle/>
        <a:p>
          <a:endParaRPr lang="en-GB"/>
        </a:p>
      </dgm:t>
    </dgm:pt>
    <dgm:pt modelId="{A16D3AB0-699C-4843-90D0-E108273F2CB7}" type="sibTrans" cxnId="{233FE90E-C2F6-4DDE-B92A-028B5697FB9F}">
      <dgm:prSet/>
      <dgm:spPr>
        <a:solidFill>
          <a:schemeClr val="accent2">
            <a:lumMod val="75000"/>
          </a:schemeClr>
        </a:solidFill>
        <a:ln>
          <a:solidFill>
            <a:schemeClr val="tx1"/>
          </a:solidFill>
        </a:ln>
      </dgm:spPr>
      <dgm:t>
        <a:bodyPr/>
        <a:lstStyle/>
        <a:p>
          <a:endParaRPr lang="en-GB"/>
        </a:p>
      </dgm:t>
    </dgm:pt>
    <dgm:pt modelId="{F5A13942-BF4E-4C34-90A7-F27DDCF33BD6}">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Anyone can be a victim of a hate crime</a:t>
          </a:r>
        </a:p>
      </dgm:t>
    </dgm:pt>
    <dgm:pt modelId="{750AAC6C-EFC4-49A0-BE43-D2569A984AA8}" type="parTrans" cxnId="{A4714600-B232-400C-83F4-B6934295F851}">
      <dgm:prSet/>
      <dgm:spPr/>
      <dgm:t>
        <a:bodyPr/>
        <a:lstStyle/>
        <a:p>
          <a:endParaRPr lang="en-GB"/>
        </a:p>
      </dgm:t>
    </dgm:pt>
    <dgm:pt modelId="{6D33AA14-4A4F-4B02-B0A5-F045210DFA54}" type="sibTrans" cxnId="{A4714600-B232-400C-83F4-B6934295F851}">
      <dgm:prSet/>
      <dgm:spPr/>
      <dgm:t>
        <a:bodyPr/>
        <a:lstStyle/>
        <a:p>
          <a:endParaRPr lang="en-GB"/>
        </a:p>
      </dgm:t>
    </dgm:pt>
    <dgm:pt modelId="{D3A491FD-AE1B-44FF-AC8B-D973B5C1BDD9}" type="pres">
      <dgm:prSet presAssocID="{AE828B0B-ABD9-4EB7-9386-69ECF5B5A246}" presName="linearFlow" presStyleCnt="0">
        <dgm:presLayoutVars>
          <dgm:resizeHandles val="exact"/>
        </dgm:presLayoutVars>
      </dgm:prSet>
      <dgm:spPr/>
    </dgm:pt>
    <dgm:pt modelId="{F5FAB2CF-A8C0-4BC9-90ED-102ED8590B45}" type="pres">
      <dgm:prSet presAssocID="{F7325797-069E-4323-B793-66CB7940F245}" presName="node" presStyleLbl="node1" presStyleIdx="0" presStyleCnt="2" custScaleX="206588" custLinFactNeighborX="3096" custLinFactNeighborY="-9875">
        <dgm:presLayoutVars>
          <dgm:bulletEnabled val="1"/>
        </dgm:presLayoutVars>
      </dgm:prSet>
      <dgm:spPr/>
    </dgm:pt>
    <dgm:pt modelId="{66B87070-0877-4E70-B0A6-B6194D417698}" type="pres">
      <dgm:prSet presAssocID="{A16D3AB0-699C-4843-90D0-E108273F2CB7}" presName="sibTrans" presStyleLbl="sibTrans2D1" presStyleIdx="0" presStyleCnt="1"/>
      <dgm:spPr/>
    </dgm:pt>
    <dgm:pt modelId="{52594D00-7A68-4CD9-8F55-80AB696796F7}" type="pres">
      <dgm:prSet presAssocID="{A16D3AB0-699C-4843-90D0-E108273F2CB7}" presName="connectorText" presStyleLbl="sibTrans2D1" presStyleIdx="0" presStyleCnt="1"/>
      <dgm:spPr/>
    </dgm:pt>
    <dgm:pt modelId="{D43F9B55-7E8B-4590-A6CF-21F90155D920}" type="pres">
      <dgm:prSet presAssocID="{F5A13942-BF4E-4C34-90A7-F27DDCF33BD6}" presName="node" presStyleLbl="node1" presStyleIdx="1" presStyleCnt="2">
        <dgm:presLayoutVars>
          <dgm:bulletEnabled val="1"/>
        </dgm:presLayoutVars>
      </dgm:prSet>
      <dgm:spPr/>
    </dgm:pt>
  </dgm:ptLst>
  <dgm:cxnLst>
    <dgm:cxn modelId="{A4714600-B232-400C-83F4-B6934295F851}" srcId="{AE828B0B-ABD9-4EB7-9386-69ECF5B5A246}" destId="{F5A13942-BF4E-4C34-90A7-F27DDCF33BD6}" srcOrd="1" destOrd="0" parTransId="{750AAC6C-EFC4-49A0-BE43-D2569A984AA8}" sibTransId="{6D33AA14-4A4F-4B02-B0A5-F045210DFA54}"/>
    <dgm:cxn modelId="{4206BD04-62FA-49B5-B7EB-FA0E5480952B}" type="presOf" srcId="{AE828B0B-ABD9-4EB7-9386-69ECF5B5A246}" destId="{D3A491FD-AE1B-44FF-AC8B-D973B5C1BDD9}" srcOrd="0" destOrd="0" presId="urn:microsoft.com/office/officeart/2005/8/layout/process2"/>
    <dgm:cxn modelId="{233FE90E-C2F6-4DDE-B92A-028B5697FB9F}" srcId="{AE828B0B-ABD9-4EB7-9386-69ECF5B5A246}" destId="{F7325797-069E-4323-B793-66CB7940F245}" srcOrd="0" destOrd="0" parTransId="{B2166A30-7AC0-4AFA-A5EF-2009B5782326}" sibTransId="{A16D3AB0-699C-4843-90D0-E108273F2CB7}"/>
    <dgm:cxn modelId="{E2E5AF0F-6791-4449-B8F0-13B25B7A2BBF}" type="presOf" srcId="{F5A13942-BF4E-4C34-90A7-F27DDCF33BD6}" destId="{D43F9B55-7E8B-4590-A6CF-21F90155D920}" srcOrd="0" destOrd="0" presId="urn:microsoft.com/office/officeart/2005/8/layout/process2"/>
    <dgm:cxn modelId="{7FC5E433-70B2-460E-890F-123B74EF3697}" type="presOf" srcId="{A16D3AB0-699C-4843-90D0-E108273F2CB7}" destId="{52594D00-7A68-4CD9-8F55-80AB696796F7}" srcOrd="1" destOrd="0" presId="urn:microsoft.com/office/officeart/2005/8/layout/process2"/>
    <dgm:cxn modelId="{0731BD68-86E2-4F5B-83D1-6FA3A471EA46}" type="presOf" srcId="{A16D3AB0-699C-4843-90D0-E108273F2CB7}" destId="{66B87070-0877-4E70-B0A6-B6194D417698}" srcOrd="0" destOrd="0" presId="urn:microsoft.com/office/officeart/2005/8/layout/process2"/>
    <dgm:cxn modelId="{38288BDE-8D5A-4762-9D59-8028CD826E30}" type="presOf" srcId="{F7325797-069E-4323-B793-66CB7940F245}" destId="{F5FAB2CF-A8C0-4BC9-90ED-102ED8590B45}" srcOrd="0" destOrd="0" presId="urn:microsoft.com/office/officeart/2005/8/layout/process2"/>
    <dgm:cxn modelId="{538DE2E0-30D7-41A1-BEE6-2370C54251ED}" type="presParOf" srcId="{D3A491FD-AE1B-44FF-AC8B-D973B5C1BDD9}" destId="{F5FAB2CF-A8C0-4BC9-90ED-102ED8590B45}" srcOrd="0" destOrd="0" presId="urn:microsoft.com/office/officeart/2005/8/layout/process2"/>
    <dgm:cxn modelId="{60EFBAE2-F221-43C6-AFBD-230DE5FFF7C9}" type="presParOf" srcId="{D3A491FD-AE1B-44FF-AC8B-D973B5C1BDD9}" destId="{66B87070-0877-4E70-B0A6-B6194D417698}" srcOrd="1" destOrd="0" presId="urn:microsoft.com/office/officeart/2005/8/layout/process2"/>
    <dgm:cxn modelId="{47B87161-814A-46AC-9F6B-F10EA873E0E1}" type="presParOf" srcId="{66B87070-0877-4E70-B0A6-B6194D417698}" destId="{52594D00-7A68-4CD9-8F55-80AB696796F7}" srcOrd="0" destOrd="0" presId="urn:microsoft.com/office/officeart/2005/8/layout/process2"/>
    <dgm:cxn modelId="{43713789-8486-4731-9D9B-FAD473C23BD2}" type="presParOf" srcId="{D3A491FD-AE1B-44FF-AC8B-D973B5C1BDD9}" destId="{D43F9B55-7E8B-4590-A6CF-21F90155D920}"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2281EB-A131-42D8-AAD3-5D4C4E45EA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B41EA64-4749-41E6-BD9A-6A958B6618C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Sexual Orientation or perceived sexual orientation</a:t>
          </a:r>
        </a:p>
      </dgm:t>
    </dgm:pt>
    <dgm:pt modelId="{2BFBCB21-B905-444E-9D86-0EDAC4718BA0}" type="parTrans" cxnId="{D274E340-3D05-43B1-A6BA-64E95229D102}">
      <dgm:prSet/>
      <dgm:spPr/>
      <dgm:t>
        <a:bodyPr/>
        <a:lstStyle/>
        <a:p>
          <a:endParaRPr lang="en-GB"/>
        </a:p>
      </dgm:t>
    </dgm:pt>
    <dgm:pt modelId="{6E22EDDE-9B5C-48ED-B60F-2F877602DC20}" type="sibTrans" cxnId="{D274E340-3D05-43B1-A6BA-64E95229D102}">
      <dgm:prSet/>
      <dgm:spPr>
        <a:solidFill>
          <a:schemeClr val="accent2">
            <a:lumMod val="75000"/>
          </a:schemeClr>
        </a:solidFill>
        <a:ln>
          <a:solidFill>
            <a:schemeClr val="tx1"/>
          </a:solidFill>
        </a:ln>
      </dgm:spPr>
      <dgm:t>
        <a:bodyPr/>
        <a:lstStyle/>
        <a:p>
          <a:endParaRPr lang="en-GB"/>
        </a:p>
      </dgm:t>
    </dgm:pt>
    <dgm:pt modelId="{D2E554A7-783C-445D-A391-00CFB700D13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Transgender or perceived Transgender</a:t>
          </a:r>
        </a:p>
      </dgm:t>
    </dgm:pt>
    <dgm:pt modelId="{4A87AEA1-729A-48B8-9557-8223E178073D}" type="parTrans" cxnId="{1F849777-B300-439E-8D12-7FDE778CA23F}">
      <dgm:prSet/>
      <dgm:spPr/>
      <dgm:t>
        <a:bodyPr/>
        <a:lstStyle/>
        <a:p>
          <a:endParaRPr lang="en-GB"/>
        </a:p>
      </dgm:t>
    </dgm:pt>
    <dgm:pt modelId="{B3348132-2471-489E-8DA4-2DF0D5264EF3}" type="sibTrans" cxnId="{1F849777-B300-439E-8D12-7FDE778CA23F}">
      <dgm:prSet/>
      <dgm:spPr>
        <a:solidFill>
          <a:schemeClr val="accent2">
            <a:lumMod val="75000"/>
          </a:schemeClr>
        </a:solidFill>
        <a:ln>
          <a:solidFill>
            <a:schemeClr val="tx1"/>
          </a:solidFill>
        </a:ln>
      </dgm:spPr>
      <dgm:t>
        <a:bodyPr/>
        <a:lstStyle/>
        <a:p>
          <a:endParaRPr lang="en-GB"/>
        </a:p>
      </dgm:t>
    </dgm:pt>
    <dgm:pt modelId="{AC745C54-112C-496A-A365-F57387BF617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Ethnicity or perceived Ethnicity</a:t>
          </a:r>
        </a:p>
      </dgm:t>
    </dgm:pt>
    <dgm:pt modelId="{8BFF6E10-7CC2-4EE4-A7A1-C79EB120D19D}" type="parTrans" cxnId="{2549E92A-C786-4416-BC94-377EBBB6590E}">
      <dgm:prSet/>
      <dgm:spPr/>
      <dgm:t>
        <a:bodyPr/>
        <a:lstStyle/>
        <a:p>
          <a:endParaRPr lang="en-GB"/>
        </a:p>
      </dgm:t>
    </dgm:pt>
    <dgm:pt modelId="{69873C57-F2A5-4561-9BAC-A0981830C508}" type="sibTrans" cxnId="{2549E92A-C786-4416-BC94-377EBBB6590E}">
      <dgm:prSet/>
      <dgm:spPr>
        <a:solidFill>
          <a:schemeClr val="accent2">
            <a:lumMod val="75000"/>
          </a:schemeClr>
        </a:solidFill>
        <a:ln>
          <a:solidFill>
            <a:schemeClr val="tx1"/>
          </a:solidFill>
        </a:ln>
      </dgm:spPr>
      <dgm:t>
        <a:bodyPr/>
        <a:lstStyle/>
        <a:p>
          <a:endParaRPr lang="en-GB"/>
        </a:p>
      </dgm:t>
    </dgm:pt>
    <dgm:pt modelId="{130FFB7D-7DF9-4038-896C-B3D9DA447AB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Religion or perceived Religion</a:t>
          </a:r>
        </a:p>
      </dgm:t>
    </dgm:pt>
    <dgm:pt modelId="{98BDE34F-3A16-404B-8B77-7D8250FC443E}" type="parTrans" cxnId="{D3FAC28B-380B-43E0-B9FF-9BE60A69DEA5}">
      <dgm:prSet/>
      <dgm:spPr/>
      <dgm:t>
        <a:bodyPr/>
        <a:lstStyle/>
        <a:p>
          <a:endParaRPr lang="en-GB"/>
        </a:p>
      </dgm:t>
    </dgm:pt>
    <dgm:pt modelId="{44390AB4-1FF8-4683-AD17-01E0F05E3CB2}" type="sibTrans" cxnId="{D3FAC28B-380B-43E0-B9FF-9BE60A69DEA5}">
      <dgm:prSet/>
      <dgm:spPr>
        <a:solidFill>
          <a:schemeClr val="accent2">
            <a:lumMod val="75000"/>
          </a:schemeClr>
        </a:solidFill>
        <a:ln>
          <a:solidFill>
            <a:schemeClr val="tx1"/>
          </a:solidFill>
        </a:ln>
      </dgm:spPr>
      <dgm:t>
        <a:bodyPr/>
        <a:lstStyle/>
        <a:p>
          <a:endParaRPr lang="en-GB"/>
        </a:p>
      </dgm:t>
    </dgm:pt>
    <dgm:pt modelId="{63F26802-0F37-40FC-8659-25AAC6DF028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Disability or perceived Disability</a:t>
          </a:r>
        </a:p>
      </dgm:t>
    </dgm:pt>
    <dgm:pt modelId="{F040DEA2-90FB-41F9-A042-BC1496BFBB43}" type="parTrans" cxnId="{E164B886-5C2B-47AD-9546-98F4A7A3C59D}">
      <dgm:prSet/>
      <dgm:spPr/>
      <dgm:t>
        <a:bodyPr/>
        <a:lstStyle/>
        <a:p>
          <a:endParaRPr lang="en-GB"/>
        </a:p>
      </dgm:t>
    </dgm:pt>
    <dgm:pt modelId="{6AA152C4-48E5-4041-8BD5-746B6ACC4DF4}" type="sibTrans" cxnId="{E164B886-5C2B-47AD-9546-98F4A7A3C59D}">
      <dgm:prSet/>
      <dgm:spPr/>
      <dgm:t>
        <a:bodyPr/>
        <a:lstStyle/>
        <a:p>
          <a:endParaRPr lang="en-GB"/>
        </a:p>
      </dgm:t>
    </dgm:pt>
    <dgm:pt modelId="{19333E49-C5ED-416C-B16E-1C1DA963B8B8}" type="pres">
      <dgm:prSet presAssocID="{842281EB-A131-42D8-AAD3-5D4C4E45EAA2}" presName="diagram" presStyleCnt="0">
        <dgm:presLayoutVars>
          <dgm:dir/>
          <dgm:resizeHandles val="exact"/>
        </dgm:presLayoutVars>
      </dgm:prSet>
      <dgm:spPr/>
    </dgm:pt>
    <dgm:pt modelId="{1C2FD76E-4143-4920-AEE2-E114C2DF98FE}" type="pres">
      <dgm:prSet presAssocID="{3B41EA64-4749-41E6-BD9A-6A958B6618CC}" presName="node" presStyleLbl="node1" presStyleIdx="0" presStyleCnt="5">
        <dgm:presLayoutVars>
          <dgm:bulletEnabled val="1"/>
        </dgm:presLayoutVars>
      </dgm:prSet>
      <dgm:spPr/>
    </dgm:pt>
    <dgm:pt modelId="{2EB967BD-F8FD-42C5-8FA0-16F159F3B032}" type="pres">
      <dgm:prSet presAssocID="{6E22EDDE-9B5C-48ED-B60F-2F877602DC20}" presName="sibTrans" presStyleLbl="sibTrans2D1" presStyleIdx="0" presStyleCnt="4"/>
      <dgm:spPr/>
    </dgm:pt>
    <dgm:pt modelId="{62BD58F8-54EE-4A60-925F-350DA1DAD516}" type="pres">
      <dgm:prSet presAssocID="{6E22EDDE-9B5C-48ED-B60F-2F877602DC20}" presName="connectorText" presStyleLbl="sibTrans2D1" presStyleIdx="0" presStyleCnt="4"/>
      <dgm:spPr/>
    </dgm:pt>
    <dgm:pt modelId="{DC465776-16DB-4034-AE1E-3BD011FE03BE}" type="pres">
      <dgm:prSet presAssocID="{D2E554A7-783C-445D-A391-00CFB700D13A}" presName="node" presStyleLbl="node1" presStyleIdx="1" presStyleCnt="5">
        <dgm:presLayoutVars>
          <dgm:bulletEnabled val="1"/>
        </dgm:presLayoutVars>
      </dgm:prSet>
      <dgm:spPr/>
    </dgm:pt>
    <dgm:pt modelId="{256E9B30-8B20-488A-AF3B-EFD9AF6AAC43}" type="pres">
      <dgm:prSet presAssocID="{B3348132-2471-489E-8DA4-2DF0D5264EF3}" presName="sibTrans" presStyleLbl="sibTrans2D1" presStyleIdx="1" presStyleCnt="4"/>
      <dgm:spPr/>
    </dgm:pt>
    <dgm:pt modelId="{2473093B-8F64-4A7B-A045-94C4E3FD3DD3}" type="pres">
      <dgm:prSet presAssocID="{B3348132-2471-489E-8DA4-2DF0D5264EF3}" presName="connectorText" presStyleLbl="sibTrans2D1" presStyleIdx="1" presStyleCnt="4"/>
      <dgm:spPr/>
    </dgm:pt>
    <dgm:pt modelId="{B1C19C69-EFD0-413A-80BD-46BF95F303F0}" type="pres">
      <dgm:prSet presAssocID="{AC745C54-112C-496A-A365-F57387BF6175}" presName="node" presStyleLbl="node1" presStyleIdx="2" presStyleCnt="5">
        <dgm:presLayoutVars>
          <dgm:bulletEnabled val="1"/>
        </dgm:presLayoutVars>
      </dgm:prSet>
      <dgm:spPr/>
    </dgm:pt>
    <dgm:pt modelId="{7B2270C1-3B65-4EBA-8AF8-D5C80979A360}" type="pres">
      <dgm:prSet presAssocID="{69873C57-F2A5-4561-9BAC-A0981830C508}" presName="sibTrans" presStyleLbl="sibTrans2D1" presStyleIdx="2" presStyleCnt="4"/>
      <dgm:spPr/>
    </dgm:pt>
    <dgm:pt modelId="{CC4A2651-E138-4AC0-8524-E42E283ECC1F}" type="pres">
      <dgm:prSet presAssocID="{69873C57-F2A5-4561-9BAC-A0981830C508}" presName="connectorText" presStyleLbl="sibTrans2D1" presStyleIdx="2" presStyleCnt="4"/>
      <dgm:spPr/>
    </dgm:pt>
    <dgm:pt modelId="{A31BA596-D63B-4F48-AD59-BA16FE7600B0}" type="pres">
      <dgm:prSet presAssocID="{130FFB7D-7DF9-4038-896C-B3D9DA447AB0}" presName="node" presStyleLbl="node1" presStyleIdx="3" presStyleCnt="5">
        <dgm:presLayoutVars>
          <dgm:bulletEnabled val="1"/>
        </dgm:presLayoutVars>
      </dgm:prSet>
      <dgm:spPr/>
    </dgm:pt>
    <dgm:pt modelId="{11B28C95-7408-4CCD-BB62-ED0E76A12F46}" type="pres">
      <dgm:prSet presAssocID="{44390AB4-1FF8-4683-AD17-01E0F05E3CB2}" presName="sibTrans" presStyleLbl="sibTrans2D1" presStyleIdx="3" presStyleCnt="4"/>
      <dgm:spPr/>
    </dgm:pt>
    <dgm:pt modelId="{CE6BF8C1-6F63-4E32-9914-5EB088C332D1}" type="pres">
      <dgm:prSet presAssocID="{44390AB4-1FF8-4683-AD17-01E0F05E3CB2}" presName="connectorText" presStyleLbl="sibTrans2D1" presStyleIdx="3" presStyleCnt="4"/>
      <dgm:spPr/>
    </dgm:pt>
    <dgm:pt modelId="{18972C30-4006-4AAC-99D0-F61BCB2F03F2}" type="pres">
      <dgm:prSet presAssocID="{63F26802-0F37-40FC-8659-25AAC6DF028E}" presName="node" presStyleLbl="node1" presStyleIdx="4" presStyleCnt="5">
        <dgm:presLayoutVars>
          <dgm:bulletEnabled val="1"/>
        </dgm:presLayoutVars>
      </dgm:prSet>
      <dgm:spPr/>
    </dgm:pt>
  </dgm:ptLst>
  <dgm:cxnLst>
    <dgm:cxn modelId="{4C415000-C681-4F44-A733-2D361E1D0C0C}" type="presOf" srcId="{69873C57-F2A5-4561-9BAC-A0981830C508}" destId="{CC4A2651-E138-4AC0-8524-E42E283ECC1F}" srcOrd="1" destOrd="0" presId="urn:microsoft.com/office/officeart/2005/8/layout/process5"/>
    <dgm:cxn modelId="{871C0A20-CF1F-4BFE-A477-623FA6C80591}" type="presOf" srcId="{AC745C54-112C-496A-A365-F57387BF6175}" destId="{B1C19C69-EFD0-413A-80BD-46BF95F303F0}" srcOrd="0" destOrd="0" presId="urn:microsoft.com/office/officeart/2005/8/layout/process5"/>
    <dgm:cxn modelId="{2549E92A-C786-4416-BC94-377EBBB6590E}" srcId="{842281EB-A131-42D8-AAD3-5D4C4E45EAA2}" destId="{AC745C54-112C-496A-A365-F57387BF6175}" srcOrd="2" destOrd="0" parTransId="{8BFF6E10-7CC2-4EE4-A7A1-C79EB120D19D}" sibTransId="{69873C57-F2A5-4561-9BAC-A0981830C508}"/>
    <dgm:cxn modelId="{D274E340-3D05-43B1-A6BA-64E95229D102}" srcId="{842281EB-A131-42D8-AAD3-5D4C4E45EAA2}" destId="{3B41EA64-4749-41E6-BD9A-6A958B6618CC}" srcOrd="0" destOrd="0" parTransId="{2BFBCB21-B905-444E-9D86-0EDAC4718BA0}" sibTransId="{6E22EDDE-9B5C-48ED-B60F-2F877602DC20}"/>
    <dgm:cxn modelId="{8C04625C-CD38-427F-BC19-9F56F80C7E3C}" type="presOf" srcId="{69873C57-F2A5-4561-9BAC-A0981830C508}" destId="{7B2270C1-3B65-4EBA-8AF8-D5C80979A360}" srcOrd="0" destOrd="0" presId="urn:microsoft.com/office/officeart/2005/8/layout/process5"/>
    <dgm:cxn modelId="{D5DC7666-9C4D-46A8-B7AE-E7681A02F259}" type="presOf" srcId="{63F26802-0F37-40FC-8659-25AAC6DF028E}" destId="{18972C30-4006-4AAC-99D0-F61BCB2F03F2}" srcOrd="0" destOrd="0" presId="urn:microsoft.com/office/officeart/2005/8/layout/process5"/>
    <dgm:cxn modelId="{A1EE814B-0398-4673-895B-B273D9182B1D}" type="presOf" srcId="{6E22EDDE-9B5C-48ED-B60F-2F877602DC20}" destId="{2EB967BD-F8FD-42C5-8FA0-16F159F3B032}" srcOrd="0" destOrd="0" presId="urn:microsoft.com/office/officeart/2005/8/layout/process5"/>
    <dgm:cxn modelId="{1F849777-B300-439E-8D12-7FDE778CA23F}" srcId="{842281EB-A131-42D8-AAD3-5D4C4E45EAA2}" destId="{D2E554A7-783C-445D-A391-00CFB700D13A}" srcOrd="1" destOrd="0" parTransId="{4A87AEA1-729A-48B8-9557-8223E178073D}" sibTransId="{B3348132-2471-489E-8DA4-2DF0D5264EF3}"/>
    <dgm:cxn modelId="{58D4C55A-6F90-461D-845D-828666347B08}" type="presOf" srcId="{6E22EDDE-9B5C-48ED-B60F-2F877602DC20}" destId="{62BD58F8-54EE-4A60-925F-350DA1DAD516}" srcOrd="1" destOrd="0" presId="urn:microsoft.com/office/officeart/2005/8/layout/process5"/>
    <dgm:cxn modelId="{E164B886-5C2B-47AD-9546-98F4A7A3C59D}" srcId="{842281EB-A131-42D8-AAD3-5D4C4E45EAA2}" destId="{63F26802-0F37-40FC-8659-25AAC6DF028E}" srcOrd="4" destOrd="0" parTransId="{F040DEA2-90FB-41F9-A042-BC1496BFBB43}" sibTransId="{6AA152C4-48E5-4041-8BD5-746B6ACC4DF4}"/>
    <dgm:cxn modelId="{BA2F0F8A-1B46-433A-89F4-07651CC2F282}" type="presOf" srcId="{44390AB4-1FF8-4683-AD17-01E0F05E3CB2}" destId="{11B28C95-7408-4CCD-BB62-ED0E76A12F46}" srcOrd="0" destOrd="0" presId="urn:microsoft.com/office/officeart/2005/8/layout/process5"/>
    <dgm:cxn modelId="{D3FAC28B-380B-43E0-B9FF-9BE60A69DEA5}" srcId="{842281EB-A131-42D8-AAD3-5D4C4E45EAA2}" destId="{130FFB7D-7DF9-4038-896C-B3D9DA447AB0}" srcOrd="3" destOrd="0" parTransId="{98BDE34F-3A16-404B-8B77-7D8250FC443E}" sibTransId="{44390AB4-1FF8-4683-AD17-01E0F05E3CB2}"/>
    <dgm:cxn modelId="{421A5595-46A8-47DD-A481-BF55155AC8A0}" type="presOf" srcId="{B3348132-2471-489E-8DA4-2DF0D5264EF3}" destId="{256E9B30-8B20-488A-AF3B-EFD9AF6AAC43}" srcOrd="0" destOrd="0" presId="urn:microsoft.com/office/officeart/2005/8/layout/process5"/>
    <dgm:cxn modelId="{1152B6A4-435F-4DF4-90F8-1740883F59A0}" type="presOf" srcId="{44390AB4-1FF8-4683-AD17-01E0F05E3CB2}" destId="{CE6BF8C1-6F63-4E32-9914-5EB088C332D1}" srcOrd="1" destOrd="0" presId="urn:microsoft.com/office/officeart/2005/8/layout/process5"/>
    <dgm:cxn modelId="{D2B8C0AB-90E8-49B6-A359-6E9F4764D284}" type="presOf" srcId="{B3348132-2471-489E-8DA4-2DF0D5264EF3}" destId="{2473093B-8F64-4A7B-A045-94C4E3FD3DD3}" srcOrd="1" destOrd="0" presId="urn:microsoft.com/office/officeart/2005/8/layout/process5"/>
    <dgm:cxn modelId="{39BA26B1-0827-4052-96E8-051B588BDA5C}" type="presOf" srcId="{3B41EA64-4749-41E6-BD9A-6A958B6618CC}" destId="{1C2FD76E-4143-4920-AEE2-E114C2DF98FE}" srcOrd="0" destOrd="0" presId="urn:microsoft.com/office/officeart/2005/8/layout/process5"/>
    <dgm:cxn modelId="{413BB9B2-A1FB-4992-A9CB-C9F9179CCE1F}" type="presOf" srcId="{130FFB7D-7DF9-4038-896C-B3D9DA447AB0}" destId="{A31BA596-D63B-4F48-AD59-BA16FE7600B0}" srcOrd="0" destOrd="0" presId="urn:microsoft.com/office/officeart/2005/8/layout/process5"/>
    <dgm:cxn modelId="{1151EEC9-5397-42E2-8EC0-29EA7816A119}" type="presOf" srcId="{D2E554A7-783C-445D-A391-00CFB700D13A}" destId="{DC465776-16DB-4034-AE1E-3BD011FE03BE}" srcOrd="0" destOrd="0" presId="urn:microsoft.com/office/officeart/2005/8/layout/process5"/>
    <dgm:cxn modelId="{B7426DDA-E913-4E9E-832B-BB8388999D01}" type="presOf" srcId="{842281EB-A131-42D8-AAD3-5D4C4E45EAA2}" destId="{19333E49-C5ED-416C-B16E-1C1DA963B8B8}" srcOrd="0" destOrd="0" presId="urn:microsoft.com/office/officeart/2005/8/layout/process5"/>
    <dgm:cxn modelId="{282F2BD5-6907-4042-B333-E3482404E8BC}" type="presParOf" srcId="{19333E49-C5ED-416C-B16E-1C1DA963B8B8}" destId="{1C2FD76E-4143-4920-AEE2-E114C2DF98FE}" srcOrd="0" destOrd="0" presId="urn:microsoft.com/office/officeart/2005/8/layout/process5"/>
    <dgm:cxn modelId="{802DE8DC-29BA-476E-B5DA-7342E83E0C69}" type="presParOf" srcId="{19333E49-C5ED-416C-B16E-1C1DA963B8B8}" destId="{2EB967BD-F8FD-42C5-8FA0-16F159F3B032}" srcOrd="1" destOrd="0" presId="urn:microsoft.com/office/officeart/2005/8/layout/process5"/>
    <dgm:cxn modelId="{19F82C02-B515-4AF3-8E16-D57F13F66524}" type="presParOf" srcId="{2EB967BD-F8FD-42C5-8FA0-16F159F3B032}" destId="{62BD58F8-54EE-4A60-925F-350DA1DAD516}" srcOrd="0" destOrd="0" presId="urn:microsoft.com/office/officeart/2005/8/layout/process5"/>
    <dgm:cxn modelId="{5E9CA583-B5EC-40CC-8207-58A5616982D4}" type="presParOf" srcId="{19333E49-C5ED-416C-B16E-1C1DA963B8B8}" destId="{DC465776-16DB-4034-AE1E-3BD011FE03BE}" srcOrd="2" destOrd="0" presId="urn:microsoft.com/office/officeart/2005/8/layout/process5"/>
    <dgm:cxn modelId="{62C40625-7CEF-48FB-B10C-613DDAC3CE9B}" type="presParOf" srcId="{19333E49-C5ED-416C-B16E-1C1DA963B8B8}" destId="{256E9B30-8B20-488A-AF3B-EFD9AF6AAC43}" srcOrd="3" destOrd="0" presId="urn:microsoft.com/office/officeart/2005/8/layout/process5"/>
    <dgm:cxn modelId="{496756A2-694E-435E-95C1-337755C74AD4}" type="presParOf" srcId="{256E9B30-8B20-488A-AF3B-EFD9AF6AAC43}" destId="{2473093B-8F64-4A7B-A045-94C4E3FD3DD3}" srcOrd="0" destOrd="0" presId="urn:microsoft.com/office/officeart/2005/8/layout/process5"/>
    <dgm:cxn modelId="{D36D6137-CB69-487D-A3E6-560276372CBF}" type="presParOf" srcId="{19333E49-C5ED-416C-B16E-1C1DA963B8B8}" destId="{B1C19C69-EFD0-413A-80BD-46BF95F303F0}" srcOrd="4" destOrd="0" presId="urn:microsoft.com/office/officeart/2005/8/layout/process5"/>
    <dgm:cxn modelId="{F3BED687-6764-43C8-8D44-F1AA8A4ADE38}" type="presParOf" srcId="{19333E49-C5ED-416C-B16E-1C1DA963B8B8}" destId="{7B2270C1-3B65-4EBA-8AF8-D5C80979A360}" srcOrd="5" destOrd="0" presId="urn:microsoft.com/office/officeart/2005/8/layout/process5"/>
    <dgm:cxn modelId="{EA4776E6-8806-4F76-B1A8-DAFAB759FD65}" type="presParOf" srcId="{7B2270C1-3B65-4EBA-8AF8-D5C80979A360}" destId="{CC4A2651-E138-4AC0-8524-E42E283ECC1F}" srcOrd="0" destOrd="0" presId="urn:microsoft.com/office/officeart/2005/8/layout/process5"/>
    <dgm:cxn modelId="{A649AEAB-65B4-4E81-9F89-192DD7CE333F}" type="presParOf" srcId="{19333E49-C5ED-416C-B16E-1C1DA963B8B8}" destId="{A31BA596-D63B-4F48-AD59-BA16FE7600B0}" srcOrd="6" destOrd="0" presId="urn:microsoft.com/office/officeart/2005/8/layout/process5"/>
    <dgm:cxn modelId="{F05E874F-3342-4926-BCFB-6DA9F9A39665}" type="presParOf" srcId="{19333E49-C5ED-416C-B16E-1C1DA963B8B8}" destId="{11B28C95-7408-4CCD-BB62-ED0E76A12F46}" srcOrd="7" destOrd="0" presId="urn:microsoft.com/office/officeart/2005/8/layout/process5"/>
    <dgm:cxn modelId="{0538E292-5AE5-41F4-A0BA-D820F9CCC1B9}" type="presParOf" srcId="{11B28C95-7408-4CCD-BB62-ED0E76A12F46}" destId="{CE6BF8C1-6F63-4E32-9914-5EB088C332D1}" srcOrd="0" destOrd="0" presId="urn:microsoft.com/office/officeart/2005/8/layout/process5"/>
    <dgm:cxn modelId="{B90E87D0-B3A3-42CF-8320-5A2A276D69F6}" type="presParOf" srcId="{19333E49-C5ED-416C-B16E-1C1DA963B8B8}" destId="{18972C30-4006-4AAC-99D0-F61BCB2F03F2}"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D5349D-8C9F-4280-9A17-1B5AEB6545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503E00C-A571-4BB8-B91C-EC3FD45428EB}">
      <dgm:prSet/>
      <dgm:spPr/>
      <dgm:t>
        <a:bodyPr/>
        <a:lstStyle/>
        <a:p>
          <a:r>
            <a:rPr lang="en-GB"/>
            <a:t>Different  - what does this mean?</a:t>
          </a:r>
          <a:endParaRPr lang="en-US"/>
        </a:p>
      </dgm:t>
    </dgm:pt>
    <dgm:pt modelId="{F0FD0AA4-185C-47AB-876D-EC0109C43D61}" type="parTrans" cxnId="{4851B68F-912F-4322-B8A9-30E747A7DB91}">
      <dgm:prSet/>
      <dgm:spPr/>
      <dgm:t>
        <a:bodyPr/>
        <a:lstStyle/>
        <a:p>
          <a:endParaRPr lang="en-US"/>
        </a:p>
      </dgm:t>
    </dgm:pt>
    <dgm:pt modelId="{3F22AAAB-71AF-4FB9-8231-A528312121C6}" type="sibTrans" cxnId="{4851B68F-912F-4322-B8A9-30E747A7DB91}">
      <dgm:prSet/>
      <dgm:spPr/>
      <dgm:t>
        <a:bodyPr/>
        <a:lstStyle/>
        <a:p>
          <a:endParaRPr lang="en-US"/>
        </a:p>
      </dgm:t>
    </dgm:pt>
    <dgm:pt modelId="{6FDA5FED-B487-4117-801D-9A43482C0C88}">
      <dgm:prSet/>
      <dgm:spPr/>
      <dgm:t>
        <a:bodyPr/>
        <a:lstStyle/>
        <a:p>
          <a:r>
            <a:rPr lang="en-GB"/>
            <a:t>Looking different</a:t>
          </a:r>
          <a:endParaRPr lang="en-US"/>
        </a:p>
      </dgm:t>
    </dgm:pt>
    <dgm:pt modelId="{A86B5D5A-F0A5-45AB-8A6B-D9F65FCC3E84}" type="parTrans" cxnId="{CC54F4B5-DBDC-4CBC-BC47-13E01504478A}">
      <dgm:prSet/>
      <dgm:spPr/>
      <dgm:t>
        <a:bodyPr/>
        <a:lstStyle/>
        <a:p>
          <a:endParaRPr lang="en-US"/>
        </a:p>
      </dgm:t>
    </dgm:pt>
    <dgm:pt modelId="{6135860A-5C60-4255-B578-554491483E55}" type="sibTrans" cxnId="{CC54F4B5-DBDC-4CBC-BC47-13E01504478A}">
      <dgm:prSet/>
      <dgm:spPr/>
      <dgm:t>
        <a:bodyPr/>
        <a:lstStyle/>
        <a:p>
          <a:endParaRPr lang="en-US"/>
        </a:p>
      </dgm:t>
    </dgm:pt>
    <dgm:pt modelId="{96CAD309-E47B-4D35-93C9-D3A0F158353B}">
      <dgm:prSet/>
      <dgm:spPr/>
      <dgm:t>
        <a:bodyPr/>
        <a:lstStyle/>
        <a:p>
          <a:r>
            <a:rPr lang="en-GB"/>
            <a:t>Speaking a different language</a:t>
          </a:r>
          <a:endParaRPr lang="en-US"/>
        </a:p>
      </dgm:t>
    </dgm:pt>
    <dgm:pt modelId="{5BF427C1-7144-4521-9562-A4A90A921545}" type="parTrans" cxnId="{1DAB34DB-CFF2-4A62-831D-CEA3136CEB0A}">
      <dgm:prSet/>
      <dgm:spPr/>
      <dgm:t>
        <a:bodyPr/>
        <a:lstStyle/>
        <a:p>
          <a:endParaRPr lang="en-US"/>
        </a:p>
      </dgm:t>
    </dgm:pt>
    <dgm:pt modelId="{E8339B9C-FEFB-42EC-833F-7A9C4CFE605C}" type="sibTrans" cxnId="{1DAB34DB-CFF2-4A62-831D-CEA3136CEB0A}">
      <dgm:prSet/>
      <dgm:spPr/>
      <dgm:t>
        <a:bodyPr/>
        <a:lstStyle/>
        <a:p>
          <a:endParaRPr lang="en-US"/>
        </a:p>
      </dgm:t>
    </dgm:pt>
    <dgm:pt modelId="{99F343BC-5236-49B2-91B3-C0D9F76439D8}">
      <dgm:prSet/>
      <dgm:spPr/>
      <dgm:t>
        <a:bodyPr/>
        <a:lstStyle/>
        <a:p>
          <a:r>
            <a:rPr lang="en-GB"/>
            <a:t>Not conforming to what is right in society</a:t>
          </a:r>
          <a:endParaRPr lang="en-US"/>
        </a:p>
      </dgm:t>
    </dgm:pt>
    <dgm:pt modelId="{814B7916-9833-4CCE-A5BA-099AC6FA9F2A}" type="parTrans" cxnId="{BA441D15-0341-4704-8E30-97726FEAB691}">
      <dgm:prSet/>
      <dgm:spPr/>
      <dgm:t>
        <a:bodyPr/>
        <a:lstStyle/>
        <a:p>
          <a:endParaRPr lang="en-US"/>
        </a:p>
      </dgm:t>
    </dgm:pt>
    <dgm:pt modelId="{BB029CF4-F457-4B64-A661-020E1334E0BA}" type="sibTrans" cxnId="{BA441D15-0341-4704-8E30-97726FEAB691}">
      <dgm:prSet/>
      <dgm:spPr/>
      <dgm:t>
        <a:bodyPr/>
        <a:lstStyle/>
        <a:p>
          <a:endParaRPr lang="en-US"/>
        </a:p>
      </dgm:t>
    </dgm:pt>
    <dgm:pt modelId="{4D432E93-1F54-4BC0-8DE6-6C9D06C6A61C}">
      <dgm:prSet/>
      <dgm:spPr/>
      <dgm:t>
        <a:bodyPr/>
        <a:lstStyle/>
        <a:p>
          <a:r>
            <a:rPr lang="en-GB"/>
            <a:t>Homeless</a:t>
          </a:r>
          <a:endParaRPr lang="en-US"/>
        </a:p>
      </dgm:t>
    </dgm:pt>
    <dgm:pt modelId="{F4374326-5B81-43F2-9846-496CA326B07B}" type="parTrans" cxnId="{8A3A47FC-11A9-41AD-A80E-E4E46129841A}">
      <dgm:prSet/>
      <dgm:spPr/>
      <dgm:t>
        <a:bodyPr/>
        <a:lstStyle/>
        <a:p>
          <a:endParaRPr lang="en-US"/>
        </a:p>
      </dgm:t>
    </dgm:pt>
    <dgm:pt modelId="{BA861B0B-303B-4DFF-AEDC-7682E6A7482F}" type="sibTrans" cxnId="{8A3A47FC-11A9-41AD-A80E-E4E46129841A}">
      <dgm:prSet/>
      <dgm:spPr/>
      <dgm:t>
        <a:bodyPr/>
        <a:lstStyle/>
        <a:p>
          <a:endParaRPr lang="en-US"/>
        </a:p>
      </dgm:t>
    </dgm:pt>
    <dgm:pt modelId="{5ED486C3-3F9D-445D-A42A-4271FD37ACFD}">
      <dgm:prSet/>
      <dgm:spPr/>
      <dgm:t>
        <a:bodyPr/>
        <a:lstStyle/>
        <a:p>
          <a:r>
            <a:rPr lang="en-GB"/>
            <a:t>ADHD / Autism </a:t>
          </a:r>
          <a:endParaRPr lang="en-US"/>
        </a:p>
      </dgm:t>
    </dgm:pt>
    <dgm:pt modelId="{6473C5FC-ED43-458E-BEC4-4450425D44FC}" type="parTrans" cxnId="{968090BC-1455-499E-B989-08ACCC1FABFB}">
      <dgm:prSet/>
      <dgm:spPr/>
      <dgm:t>
        <a:bodyPr/>
        <a:lstStyle/>
        <a:p>
          <a:endParaRPr lang="en-US"/>
        </a:p>
      </dgm:t>
    </dgm:pt>
    <dgm:pt modelId="{FF7CFCFE-E1A9-4FC1-80F6-C5EE9431D866}" type="sibTrans" cxnId="{968090BC-1455-499E-B989-08ACCC1FABFB}">
      <dgm:prSet/>
      <dgm:spPr/>
      <dgm:t>
        <a:bodyPr/>
        <a:lstStyle/>
        <a:p>
          <a:endParaRPr lang="en-US"/>
        </a:p>
      </dgm:t>
    </dgm:pt>
    <dgm:pt modelId="{9E99B0C3-E08F-430D-9C43-2F7D062B8D04}">
      <dgm:prSet/>
      <dgm:spPr/>
      <dgm:t>
        <a:bodyPr/>
        <a:lstStyle/>
        <a:p>
          <a:r>
            <a:rPr lang="en-GB"/>
            <a:t>What YOU believe in?</a:t>
          </a:r>
          <a:endParaRPr lang="en-US"/>
        </a:p>
      </dgm:t>
    </dgm:pt>
    <dgm:pt modelId="{64D5E7F7-4046-4036-9E8B-051A2143F465}" type="parTrans" cxnId="{9B335545-C297-46AE-8BEE-FB1F7BA37BAF}">
      <dgm:prSet/>
      <dgm:spPr/>
      <dgm:t>
        <a:bodyPr/>
        <a:lstStyle/>
        <a:p>
          <a:endParaRPr lang="en-US"/>
        </a:p>
      </dgm:t>
    </dgm:pt>
    <dgm:pt modelId="{8C689B09-608A-445F-9944-0C89212EAFEE}" type="sibTrans" cxnId="{9B335545-C297-46AE-8BEE-FB1F7BA37BAF}">
      <dgm:prSet/>
      <dgm:spPr/>
      <dgm:t>
        <a:bodyPr/>
        <a:lstStyle/>
        <a:p>
          <a:endParaRPr lang="en-US"/>
        </a:p>
      </dgm:t>
    </dgm:pt>
    <dgm:pt modelId="{2792FC6A-5761-4886-BB68-B36213994CC2}" type="pres">
      <dgm:prSet presAssocID="{EFD5349D-8C9F-4280-9A17-1B5AEB6545DC}" presName="Name0" presStyleCnt="0">
        <dgm:presLayoutVars>
          <dgm:dir/>
          <dgm:animLvl val="lvl"/>
          <dgm:resizeHandles val="exact"/>
        </dgm:presLayoutVars>
      </dgm:prSet>
      <dgm:spPr/>
    </dgm:pt>
    <dgm:pt modelId="{7FF57C59-EC01-4F4A-B080-7E0484D87CD5}" type="pres">
      <dgm:prSet presAssocID="{9E99B0C3-E08F-430D-9C43-2F7D062B8D04}" presName="boxAndChildren" presStyleCnt="0"/>
      <dgm:spPr/>
    </dgm:pt>
    <dgm:pt modelId="{C39442F5-8805-4637-93D5-96CCDA8F1D54}" type="pres">
      <dgm:prSet presAssocID="{9E99B0C3-E08F-430D-9C43-2F7D062B8D04}" presName="parentTextBox" presStyleLbl="node1" presStyleIdx="0" presStyleCnt="2"/>
      <dgm:spPr/>
    </dgm:pt>
    <dgm:pt modelId="{9752A550-3A80-4BEA-9A31-00CFEA3D62C5}" type="pres">
      <dgm:prSet presAssocID="{3F22AAAB-71AF-4FB9-8231-A528312121C6}" presName="sp" presStyleCnt="0"/>
      <dgm:spPr/>
    </dgm:pt>
    <dgm:pt modelId="{A44ED5CB-21A6-484E-964C-C9823EC7E87E}" type="pres">
      <dgm:prSet presAssocID="{B503E00C-A571-4BB8-B91C-EC3FD45428EB}" presName="arrowAndChildren" presStyleCnt="0"/>
      <dgm:spPr/>
    </dgm:pt>
    <dgm:pt modelId="{95B02DB9-675D-42DC-BE6B-D859D0C72E5D}" type="pres">
      <dgm:prSet presAssocID="{B503E00C-A571-4BB8-B91C-EC3FD45428EB}" presName="parentTextArrow" presStyleLbl="node1" presStyleIdx="0" presStyleCnt="2"/>
      <dgm:spPr/>
    </dgm:pt>
    <dgm:pt modelId="{2047589A-8897-4758-A659-BEA7F322AEFF}" type="pres">
      <dgm:prSet presAssocID="{B503E00C-A571-4BB8-B91C-EC3FD45428EB}" presName="arrow" presStyleLbl="node1" presStyleIdx="1" presStyleCnt="2"/>
      <dgm:spPr/>
    </dgm:pt>
    <dgm:pt modelId="{96C61B67-71C2-4400-AFC7-191E40745783}" type="pres">
      <dgm:prSet presAssocID="{B503E00C-A571-4BB8-B91C-EC3FD45428EB}" presName="descendantArrow" presStyleCnt="0"/>
      <dgm:spPr/>
    </dgm:pt>
    <dgm:pt modelId="{41C165C6-A228-496F-A3B5-7D9FC31AC9BE}" type="pres">
      <dgm:prSet presAssocID="{6FDA5FED-B487-4117-801D-9A43482C0C88}" presName="childTextArrow" presStyleLbl="fgAccFollowNode1" presStyleIdx="0" presStyleCnt="5">
        <dgm:presLayoutVars>
          <dgm:bulletEnabled val="1"/>
        </dgm:presLayoutVars>
      </dgm:prSet>
      <dgm:spPr/>
    </dgm:pt>
    <dgm:pt modelId="{A58E967E-F9BF-46CC-98D3-51736E0554F8}" type="pres">
      <dgm:prSet presAssocID="{96CAD309-E47B-4D35-93C9-D3A0F158353B}" presName="childTextArrow" presStyleLbl="fgAccFollowNode1" presStyleIdx="1" presStyleCnt="5">
        <dgm:presLayoutVars>
          <dgm:bulletEnabled val="1"/>
        </dgm:presLayoutVars>
      </dgm:prSet>
      <dgm:spPr/>
    </dgm:pt>
    <dgm:pt modelId="{C0D8323F-0CDE-4F2E-A9E1-03649E40CFEC}" type="pres">
      <dgm:prSet presAssocID="{99F343BC-5236-49B2-91B3-C0D9F76439D8}" presName="childTextArrow" presStyleLbl="fgAccFollowNode1" presStyleIdx="2" presStyleCnt="5">
        <dgm:presLayoutVars>
          <dgm:bulletEnabled val="1"/>
        </dgm:presLayoutVars>
      </dgm:prSet>
      <dgm:spPr/>
    </dgm:pt>
    <dgm:pt modelId="{B218DFD2-8938-4E13-AE5F-58C553663116}" type="pres">
      <dgm:prSet presAssocID="{4D432E93-1F54-4BC0-8DE6-6C9D06C6A61C}" presName="childTextArrow" presStyleLbl="fgAccFollowNode1" presStyleIdx="3" presStyleCnt="5">
        <dgm:presLayoutVars>
          <dgm:bulletEnabled val="1"/>
        </dgm:presLayoutVars>
      </dgm:prSet>
      <dgm:spPr/>
    </dgm:pt>
    <dgm:pt modelId="{9E58D6E7-DAB2-4AAE-A266-3BFD41F81101}" type="pres">
      <dgm:prSet presAssocID="{5ED486C3-3F9D-445D-A42A-4271FD37ACFD}" presName="childTextArrow" presStyleLbl="fgAccFollowNode1" presStyleIdx="4" presStyleCnt="5">
        <dgm:presLayoutVars>
          <dgm:bulletEnabled val="1"/>
        </dgm:presLayoutVars>
      </dgm:prSet>
      <dgm:spPr/>
    </dgm:pt>
  </dgm:ptLst>
  <dgm:cxnLst>
    <dgm:cxn modelId="{BA441D15-0341-4704-8E30-97726FEAB691}" srcId="{B503E00C-A571-4BB8-B91C-EC3FD45428EB}" destId="{99F343BC-5236-49B2-91B3-C0D9F76439D8}" srcOrd="2" destOrd="0" parTransId="{814B7916-9833-4CCE-A5BA-099AC6FA9F2A}" sibTransId="{BB029CF4-F457-4B64-A661-020E1334E0BA}"/>
    <dgm:cxn modelId="{493EA82E-51BF-4F8B-ABD3-E9704FEC49DA}" type="presOf" srcId="{9E99B0C3-E08F-430D-9C43-2F7D062B8D04}" destId="{C39442F5-8805-4637-93D5-96CCDA8F1D54}" srcOrd="0" destOrd="0" presId="urn:microsoft.com/office/officeart/2005/8/layout/process4"/>
    <dgm:cxn modelId="{41B82236-73F2-46F4-B8AA-AB352675BAA9}" type="presOf" srcId="{6FDA5FED-B487-4117-801D-9A43482C0C88}" destId="{41C165C6-A228-496F-A3B5-7D9FC31AC9BE}" srcOrd="0" destOrd="0" presId="urn:microsoft.com/office/officeart/2005/8/layout/process4"/>
    <dgm:cxn modelId="{9B335545-C297-46AE-8BEE-FB1F7BA37BAF}" srcId="{EFD5349D-8C9F-4280-9A17-1B5AEB6545DC}" destId="{9E99B0C3-E08F-430D-9C43-2F7D062B8D04}" srcOrd="1" destOrd="0" parTransId="{64D5E7F7-4046-4036-9E8B-051A2143F465}" sibTransId="{8C689B09-608A-445F-9944-0C89212EAFEE}"/>
    <dgm:cxn modelId="{FA55D774-0CC7-48F3-B6DD-59F0F94FB1C4}" type="presOf" srcId="{99F343BC-5236-49B2-91B3-C0D9F76439D8}" destId="{C0D8323F-0CDE-4F2E-A9E1-03649E40CFEC}" srcOrd="0" destOrd="0" presId="urn:microsoft.com/office/officeart/2005/8/layout/process4"/>
    <dgm:cxn modelId="{D2D56F77-80CC-498C-B54E-0D1F4196DFBF}" type="presOf" srcId="{B503E00C-A571-4BB8-B91C-EC3FD45428EB}" destId="{95B02DB9-675D-42DC-BE6B-D859D0C72E5D}" srcOrd="0" destOrd="0" presId="urn:microsoft.com/office/officeart/2005/8/layout/process4"/>
    <dgm:cxn modelId="{928F558B-1479-4F91-9A97-73C3F8A7FD91}" type="presOf" srcId="{96CAD309-E47B-4D35-93C9-D3A0F158353B}" destId="{A58E967E-F9BF-46CC-98D3-51736E0554F8}" srcOrd="0" destOrd="0" presId="urn:microsoft.com/office/officeart/2005/8/layout/process4"/>
    <dgm:cxn modelId="{C6A8408C-2E4E-4AF8-8F36-CD86BA64DBC8}" type="presOf" srcId="{B503E00C-A571-4BB8-B91C-EC3FD45428EB}" destId="{2047589A-8897-4758-A659-BEA7F322AEFF}" srcOrd="1" destOrd="0" presId="urn:microsoft.com/office/officeart/2005/8/layout/process4"/>
    <dgm:cxn modelId="{AE7A828C-A437-415D-A512-22CAC9197325}" type="presOf" srcId="{4D432E93-1F54-4BC0-8DE6-6C9D06C6A61C}" destId="{B218DFD2-8938-4E13-AE5F-58C553663116}" srcOrd="0" destOrd="0" presId="urn:microsoft.com/office/officeart/2005/8/layout/process4"/>
    <dgm:cxn modelId="{4851B68F-912F-4322-B8A9-30E747A7DB91}" srcId="{EFD5349D-8C9F-4280-9A17-1B5AEB6545DC}" destId="{B503E00C-A571-4BB8-B91C-EC3FD45428EB}" srcOrd="0" destOrd="0" parTransId="{F0FD0AA4-185C-47AB-876D-EC0109C43D61}" sibTransId="{3F22AAAB-71AF-4FB9-8231-A528312121C6}"/>
    <dgm:cxn modelId="{E1834DA7-2602-4824-8CBF-F8C2579DB955}" type="presOf" srcId="{5ED486C3-3F9D-445D-A42A-4271FD37ACFD}" destId="{9E58D6E7-DAB2-4AAE-A266-3BFD41F81101}" srcOrd="0" destOrd="0" presId="urn:microsoft.com/office/officeart/2005/8/layout/process4"/>
    <dgm:cxn modelId="{CC54F4B5-DBDC-4CBC-BC47-13E01504478A}" srcId="{B503E00C-A571-4BB8-B91C-EC3FD45428EB}" destId="{6FDA5FED-B487-4117-801D-9A43482C0C88}" srcOrd="0" destOrd="0" parTransId="{A86B5D5A-F0A5-45AB-8A6B-D9F65FCC3E84}" sibTransId="{6135860A-5C60-4255-B578-554491483E55}"/>
    <dgm:cxn modelId="{968090BC-1455-499E-B989-08ACCC1FABFB}" srcId="{B503E00C-A571-4BB8-B91C-EC3FD45428EB}" destId="{5ED486C3-3F9D-445D-A42A-4271FD37ACFD}" srcOrd="4" destOrd="0" parTransId="{6473C5FC-ED43-458E-BEC4-4450425D44FC}" sibTransId="{FF7CFCFE-E1A9-4FC1-80F6-C5EE9431D866}"/>
    <dgm:cxn modelId="{0559AEC3-106A-465E-9997-1987BA93626C}" type="presOf" srcId="{EFD5349D-8C9F-4280-9A17-1B5AEB6545DC}" destId="{2792FC6A-5761-4886-BB68-B36213994CC2}" srcOrd="0" destOrd="0" presId="urn:microsoft.com/office/officeart/2005/8/layout/process4"/>
    <dgm:cxn modelId="{1DAB34DB-CFF2-4A62-831D-CEA3136CEB0A}" srcId="{B503E00C-A571-4BB8-B91C-EC3FD45428EB}" destId="{96CAD309-E47B-4D35-93C9-D3A0F158353B}" srcOrd="1" destOrd="0" parTransId="{5BF427C1-7144-4521-9562-A4A90A921545}" sibTransId="{E8339B9C-FEFB-42EC-833F-7A9C4CFE605C}"/>
    <dgm:cxn modelId="{8A3A47FC-11A9-41AD-A80E-E4E46129841A}" srcId="{B503E00C-A571-4BB8-B91C-EC3FD45428EB}" destId="{4D432E93-1F54-4BC0-8DE6-6C9D06C6A61C}" srcOrd="3" destOrd="0" parTransId="{F4374326-5B81-43F2-9846-496CA326B07B}" sibTransId="{BA861B0B-303B-4DFF-AEDC-7682E6A7482F}"/>
    <dgm:cxn modelId="{C6404B65-8CAB-48FE-819C-DFEFBD7F3161}" type="presParOf" srcId="{2792FC6A-5761-4886-BB68-B36213994CC2}" destId="{7FF57C59-EC01-4F4A-B080-7E0484D87CD5}" srcOrd="0" destOrd="0" presId="urn:microsoft.com/office/officeart/2005/8/layout/process4"/>
    <dgm:cxn modelId="{1B0A019D-5B29-43CC-AF82-92D74829375B}" type="presParOf" srcId="{7FF57C59-EC01-4F4A-B080-7E0484D87CD5}" destId="{C39442F5-8805-4637-93D5-96CCDA8F1D54}" srcOrd="0" destOrd="0" presId="urn:microsoft.com/office/officeart/2005/8/layout/process4"/>
    <dgm:cxn modelId="{0BFEE97A-1386-4E25-972A-13E8A56DB2DE}" type="presParOf" srcId="{2792FC6A-5761-4886-BB68-B36213994CC2}" destId="{9752A550-3A80-4BEA-9A31-00CFEA3D62C5}" srcOrd="1" destOrd="0" presId="urn:microsoft.com/office/officeart/2005/8/layout/process4"/>
    <dgm:cxn modelId="{E5C64FD0-E4A0-42A2-8BD3-435B5B773B00}" type="presParOf" srcId="{2792FC6A-5761-4886-BB68-B36213994CC2}" destId="{A44ED5CB-21A6-484E-964C-C9823EC7E87E}" srcOrd="2" destOrd="0" presId="urn:microsoft.com/office/officeart/2005/8/layout/process4"/>
    <dgm:cxn modelId="{51C8B943-EF66-4C1A-9120-0745672BCC56}" type="presParOf" srcId="{A44ED5CB-21A6-484E-964C-C9823EC7E87E}" destId="{95B02DB9-675D-42DC-BE6B-D859D0C72E5D}" srcOrd="0" destOrd="0" presId="urn:microsoft.com/office/officeart/2005/8/layout/process4"/>
    <dgm:cxn modelId="{4825A2F5-9DBD-440D-8188-3ADEC8DE6756}" type="presParOf" srcId="{A44ED5CB-21A6-484E-964C-C9823EC7E87E}" destId="{2047589A-8897-4758-A659-BEA7F322AEFF}" srcOrd="1" destOrd="0" presId="urn:microsoft.com/office/officeart/2005/8/layout/process4"/>
    <dgm:cxn modelId="{9A763C7C-7870-4ABF-95C4-C11481059F1C}" type="presParOf" srcId="{A44ED5CB-21A6-484E-964C-C9823EC7E87E}" destId="{96C61B67-71C2-4400-AFC7-191E40745783}" srcOrd="2" destOrd="0" presId="urn:microsoft.com/office/officeart/2005/8/layout/process4"/>
    <dgm:cxn modelId="{26FABEBC-8D42-482C-B534-06C275B324BE}" type="presParOf" srcId="{96C61B67-71C2-4400-AFC7-191E40745783}" destId="{41C165C6-A228-496F-A3B5-7D9FC31AC9BE}" srcOrd="0" destOrd="0" presId="urn:microsoft.com/office/officeart/2005/8/layout/process4"/>
    <dgm:cxn modelId="{76709D27-74B1-484D-A8E5-56C0B66D6432}" type="presParOf" srcId="{96C61B67-71C2-4400-AFC7-191E40745783}" destId="{A58E967E-F9BF-46CC-98D3-51736E0554F8}" srcOrd="1" destOrd="0" presId="urn:microsoft.com/office/officeart/2005/8/layout/process4"/>
    <dgm:cxn modelId="{6DC43462-2446-4633-84CC-2CBC06A843D2}" type="presParOf" srcId="{96C61B67-71C2-4400-AFC7-191E40745783}" destId="{C0D8323F-0CDE-4F2E-A9E1-03649E40CFEC}" srcOrd="2" destOrd="0" presId="urn:microsoft.com/office/officeart/2005/8/layout/process4"/>
    <dgm:cxn modelId="{59C57E91-7631-41D7-8185-DCBA6AE67169}" type="presParOf" srcId="{96C61B67-71C2-4400-AFC7-191E40745783}" destId="{B218DFD2-8938-4E13-AE5F-58C553663116}" srcOrd="3" destOrd="0" presId="urn:microsoft.com/office/officeart/2005/8/layout/process4"/>
    <dgm:cxn modelId="{A82FB910-1177-44CC-8364-D19A7170DBD5}" type="presParOf" srcId="{96C61B67-71C2-4400-AFC7-191E40745783}" destId="{9E58D6E7-DAB2-4AAE-A266-3BFD41F81101}"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C6E3A8-4A92-4EC1-8172-21163F639C6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7E3AD9-C934-4B68-9923-0D86DFE912D6}">
      <dgm:prSet/>
      <dgm:spPr/>
      <dgm:t>
        <a:bodyPr/>
        <a:lstStyle/>
        <a:p>
          <a:r>
            <a:rPr lang="en-GB"/>
            <a:t>Disclosed HIV+ in 2019   ‘Being Different’</a:t>
          </a:r>
          <a:endParaRPr lang="en-US"/>
        </a:p>
      </dgm:t>
    </dgm:pt>
    <dgm:pt modelId="{F5666481-0F40-468D-9CF3-837DB853EB58}" type="parTrans" cxnId="{7F71CA25-1FF4-422F-BA08-C2606E38E374}">
      <dgm:prSet/>
      <dgm:spPr/>
      <dgm:t>
        <a:bodyPr/>
        <a:lstStyle/>
        <a:p>
          <a:endParaRPr lang="en-US"/>
        </a:p>
      </dgm:t>
    </dgm:pt>
    <dgm:pt modelId="{141D7568-08E9-490D-84D2-DB5F53A27DA2}" type="sibTrans" cxnId="{7F71CA25-1FF4-422F-BA08-C2606E38E374}">
      <dgm:prSet/>
      <dgm:spPr/>
      <dgm:t>
        <a:bodyPr/>
        <a:lstStyle/>
        <a:p>
          <a:endParaRPr lang="en-US"/>
        </a:p>
      </dgm:t>
    </dgm:pt>
    <dgm:pt modelId="{F7025DCC-7C66-4A02-B2A4-68BD257BB4C1}">
      <dgm:prSet/>
      <dgm:spPr/>
      <dgm:t>
        <a:bodyPr/>
        <a:lstStyle/>
        <a:p>
          <a:r>
            <a:rPr lang="en-GB"/>
            <a:t>Admitted that he didn’t know how the public would react to the news. </a:t>
          </a:r>
          <a:endParaRPr lang="en-US"/>
        </a:p>
      </dgm:t>
    </dgm:pt>
    <dgm:pt modelId="{BDDBFBF1-52F0-4705-87C6-2101469595A1}" type="parTrans" cxnId="{0264F25E-1616-489A-BA49-B296EAC56ADA}">
      <dgm:prSet/>
      <dgm:spPr/>
      <dgm:t>
        <a:bodyPr/>
        <a:lstStyle/>
        <a:p>
          <a:endParaRPr lang="en-US"/>
        </a:p>
      </dgm:t>
    </dgm:pt>
    <dgm:pt modelId="{1A99BB9A-D410-4DB3-A4CE-DA79AAFD4A76}" type="sibTrans" cxnId="{0264F25E-1616-489A-BA49-B296EAC56ADA}">
      <dgm:prSet/>
      <dgm:spPr/>
      <dgm:t>
        <a:bodyPr/>
        <a:lstStyle/>
        <a:p>
          <a:endParaRPr lang="en-US"/>
        </a:p>
      </dgm:t>
    </dgm:pt>
    <dgm:pt modelId="{C999E0D6-74EC-4517-9301-319EAB218446}">
      <dgm:prSet/>
      <dgm:spPr/>
      <dgm:t>
        <a:bodyPr/>
        <a:lstStyle/>
        <a:p>
          <a:r>
            <a:rPr lang="en-GB"/>
            <a:t>Living in fear of the press publishing details of his HIV status.</a:t>
          </a:r>
          <a:endParaRPr lang="en-US"/>
        </a:p>
      </dgm:t>
    </dgm:pt>
    <dgm:pt modelId="{883D6E28-4ACB-47BE-8B11-CA47C2E6EBCC}" type="parTrans" cxnId="{772DA7C2-0131-46BF-940D-584974DEA0CC}">
      <dgm:prSet/>
      <dgm:spPr/>
      <dgm:t>
        <a:bodyPr/>
        <a:lstStyle/>
        <a:p>
          <a:endParaRPr lang="en-US"/>
        </a:p>
      </dgm:t>
    </dgm:pt>
    <dgm:pt modelId="{054B392A-ED02-40CD-B30D-A40DC0D06729}" type="sibTrans" cxnId="{772DA7C2-0131-46BF-940D-584974DEA0CC}">
      <dgm:prSet/>
      <dgm:spPr/>
      <dgm:t>
        <a:bodyPr/>
        <a:lstStyle/>
        <a:p>
          <a:endParaRPr lang="en-US"/>
        </a:p>
      </dgm:t>
    </dgm:pt>
    <dgm:pt modelId="{E0A77A1F-26AE-4BD9-8E97-6A47A9C8A5FE}">
      <dgm:prSet/>
      <dgm:spPr/>
      <dgm:t>
        <a:bodyPr/>
        <a:lstStyle/>
        <a:p>
          <a:r>
            <a:rPr lang="en-GB"/>
            <a:t>HIV were misrepresented as needing walking sticks and "close to dying".</a:t>
          </a:r>
          <a:endParaRPr lang="en-US"/>
        </a:p>
      </dgm:t>
    </dgm:pt>
    <dgm:pt modelId="{14D099CD-D0B5-479A-BD4E-C07C52117BEA}" type="parTrans" cxnId="{E90DB75F-3D75-4B07-A08B-6651CE34A65A}">
      <dgm:prSet/>
      <dgm:spPr/>
      <dgm:t>
        <a:bodyPr/>
        <a:lstStyle/>
        <a:p>
          <a:endParaRPr lang="en-US"/>
        </a:p>
      </dgm:t>
    </dgm:pt>
    <dgm:pt modelId="{97080A25-7A20-4904-98CA-01E6317C3586}" type="sibTrans" cxnId="{E90DB75F-3D75-4B07-A08B-6651CE34A65A}">
      <dgm:prSet/>
      <dgm:spPr/>
      <dgm:t>
        <a:bodyPr/>
        <a:lstStyle/>
        <a:p>
          <a:endParaRPr lang="en-US"/>
        </a:p>
      </dgm:t>
    </dgm:pt>
    <dgm:pt modelId="{54603897-FCE2-4DBD-B23B-9147DDE15901}">
      <dgm:prSet/>
      <dgm:spPr/>
      <dgm:t>
        <a:bodyPr/>
        <a:lstStyle/>
        <a:p>
          <a:r>
            <a:rPr lang="en-GB"/>
            <a:t>Breaking down the stigma </a:t>
          </a:r>
          <a:endParaRPr lang="en-US"/>
        </a:p>
      </dgm:t>
    </dgm:pt>
    <dgm:pt modelId="{42F9A887-A12C-4CF2-902C-90D1454771C0}" type="parTrans" cxnId="{45F7604D-6BFE-4CF2-B2C4-A6F9C9FA33D2}">
      <dgm:prSet/>
      <dgm:spPr/>
      <dgm:t>
        <a:bodyPr/>
        <a:lstStyle/>
        <a:p>
          <a:endParaRPr lang="en-US"/>
        </a:p>
      </dgm:t>
    </dgm:pt>
    <dgm:pt modelId="{9999719F-0987-4C65-B260-0092D9D8AA88}" type="sibTrans" cxnId="{45F7604D-6BFE-4CF2-B2C4-A6F9C9FA33D2}">
      <dgm:prSet/>
      <dgm:spPr/>
      <dgm:t>
        <a:bodyPr/>
        <a:lstStyle/>
        <a:p>
          <a:endParaRPr lang="en-US"/>
        </a:p>
      </dgm:t>
    </dgm:pt>
    <dgm:pt modelId="{AB610498-DEAA-4450-9D73-40FB40C8DC7D}" type="pres">
      <dgm:prSet presAssocID="{42C6E3A8-4A92-4EC1-8172-21163F639C62}" presName="linear" presStyleCnt="0">
        <dgm:presLayoutVars>
          <dgm:animLvl val="lvl"/>
          <dgm:resizeHandles val="exact"/>
        </dgm:presLayoutVars>
      </dgm:prSet>
      <dgm:spPr/>
    </dgm:pt>
    <dgm:pt modelId="{EF73BBB0-8C9B-4AEF-8D1F-B9205F840103}" type="pres">
      <dgm:prSet presAssocID="{757E3AD9-C934-4B68-9923-0D86DFE912D6}" presName="parentText" presStyleLbl="node1" presStyleIdx="0" presStyleCnt="5">
        <dgm:presLayoutVars>
          <dgm:chMax val="0"/>
          <dgm:bulletEnabled val="1"/>
        </dgm:presLayoutVars>
      </dgm:prSet>
      <dgm:spPr/>
    </dgm:pt>
    <dgm:pt modelId="{BFA22EFB-E9E5-406F-8F64-07A6E8620152}" type="pres">
      <dgm:prSet presAssocID="{141D7568-08E9-490D-84D2-DB5F53A27DA2}" presName="spacer" presStyleCnt="0"/>
      <dgm:spPr/>
    </dgm:pt>
    <dgm:pt modelId="{01B361B1-82EB-4170-950B-29A18EF78053}" type="pres">
      <dgm:prSet presAssocID="{F7025DCC-7C66-4A02-B2A4-68BD257BB4C1}" presName="parentText" presStyleLbl="node1" presStyleIdx="1" presStyleCnt="5">
        <dgm:presLayoutVars>
          <dgm:chMax val="0"/>
          <dgm:bulletEnabled val="1"/>
        </dgm:presLayoutVars>
      </dgm:prSet>
      <dgm:spPr/>
    </dgm:pt>
    <dgm:pt modelId="{31077EFB-3B4D-4259-9334-3D65757D7D46}" type="pres">
      <dgm:prSet presAssocID="{1A99BB9A-D410-4DB3-A4CE-DA79AAFD4A76}" presName="spacer" presStyleCnt="0"/>
      <dgm:spPr/>
    </dgm:pt>
    <dgm:pt modelId="{368C613E-255C-49B9-995E-3DF34B8C2894}" type="pres">
      <dgm:prSet presAssocID="{C999E0D6-74EC-4517-9301-319EAB218446}" presName="parentText" presStyleLbl="node1" presStyleIdx="2" presStyleCnt="5">
        <dgm:presLayoutVars>
          <dgm:chMax val="0"/>
          <dgm:bulletEnabled val="1"/>
        </dgm:presLayoutVars>
      </dgm:prSet>
      <dgm:spPr/>
    </dgm:pt>
    <dgm:pt modelId="{00DD6F28-C05E-4A47-A3D6-5E4AB3BBC540}" type="pres">
      <dgm:prSet presAssocID="{054B392A-ED02-40CD-B30D-A40DC0D06729}" presName="spacer" presStyleCnt="0"/>
      <dgm:spPr/>
    </dgm:pt>
    <dgm:pt modelId="{F84A882F-8973-44F7-8B21-5C4963AF49F8}" type="pres">
      <dgm:prSet presAssocID="{E0A77A1F-26AE-4BD9-8E97-6A47A9C8A5FE}" presName="parentText" presStyleLbl="node1" presStyleIdx="3" presStyleCnt="5">
        <dgm:presLayoutVars>
          <dgm:chMax val="0"/>
          <dgm:bulletEnabled val="1"/>
        </dgm:presLayoutVars>
      </dgm:prSet>
      <dgm:spPr/>
    </dgm:pt>
    <dgm:pt modelId="{69BF0ABF-D4CB-4351-8645-FA767E4DDA9B}" type="pres">
      <dgm:prSet presAssocID="{97080A25-7A20-4904-98CA-01E6317C3586}" presName="spacer" presStyleCnt="0"/>
      <dgm:spPr/>
    </dgm:pt>
    <dgm:pt modelId="{69C98B34-3B9C-4A86-A005-93AB3B3B34AB}" type="pres">
      <dgm:prSet presAssocID="{54603897-FCE2-4DBD-B23B-9147DDE15901}" presName="parentText" presStyleLbl="node1" presStyleIdx="4" presStyleCnt="5">
        <dgm:presLayoutVars>
          <dgm:chMax val="0"/>
          <dgm:bulletEnabled val="1"/>
        </dgm:presLayoutVars>
      </dgm:prSet>
      <dgm:spPr/>
    </dgm:pt>
  </dgm:ptLst>
  <dgm:cxnLst>
    <dgm:cxn modelId="{7F71CA25-1FF4-422F-BA08-C2606E38E374}" srcId="{42C6E3A8-4A92-4EC1-8172-21163F639C62}" destId="{757E3AD9-C934-4B68-9923-0D86DFE912D6}" srcOrd="0" destOrd="0" parTransId="{F5666481-0F40-468D-9CF3-837DB853EB58}" sibTransId="{141D7568-08E9-490D-84D2-DB5F53A27DA2}"/>
    <dgm:cxn modelId="{A6D6D33B-B7EC-4156-9477-BFD95E414188}" type="presOf" srcId="{F7025DCC-7C66-4A02-B2A4-68BD257BB4C1}" destId="{01B361B1-82EB-4170-950B-29A18EF78053}" srcOrd="0" destOrd="0" presId="urn:microsoft.com/office/officeart/2005/8/layout/vList2"/>
    <dgm:cxn modelId="{0264F25E-1616-489A-BA49-B296EAC56ADA}" srcId="{42C6E3A8-4A92-4EC1-8172-21163F639C62}" destId="{F7025DCC-7C66-4A02-B2A4-68BD257BB4C1}" srcOrd="1" destOrd="0" parTransId="{BDDBFBF1-52F0-4705-87C6-2101469595A1}" sibTransId="{1A99BB9A-D410-4DB3-A4CE-DA79AAFD4A76}"/>
    <dgm:cxn modelId="{E90DB75F-3D75-4B07-A08B-6651CE34A65A}" srcId="{42C6E3A8-4A92-4EC1-8172-21163F639C62}" destId="{E0A77A1F-26AE-4BD9-8E97-6A47A9C8A5FE}" srcOrd="3" destOrd="0" parTransId="{14D099CD-D0B5-479A-BD4E-C07C52117BEA}" sibTransId="{97080A25-7A20-4904-98CA-01E6317C3586}"/>
    <dgm:cxn modelId="{8ABD7141-A38D-49DA-969F-F4C585EAEE97}" type="presOf" srcId="{C999E0D6-74EC-4517-9301-319EAB218446}" destId="{368C613E-255C-49B9-995E-3DF34B8C2894}" srcOrd="0" destOrd="0" presId="urn:microsoft.com/office/officeart/2005/8/layout/vList2"/>
    <dgm:cxn modelId="{45F7604D-6BFE-4CF2-B2C4-A6F9C9FA33D2}" srcId="{42C6E3A8-4A92-4EC1-8172-21163F639C62}" destId="{54603897-FCE2-4DBD-B23B-9147DDE15901}" srcOrd="4" destOrd="0" parTransId="{42F9A887-A12C-4CF2-902C-90D1454771C0}" sibTransId="{9999719F-0987-4C65-B260-0092D9D8AA88}"/>
    <dgm:cxn modelId="{25E6248E-6E59-4621-A2D4-F374B2DE56EA}" type="presOf" srcId="{757E3AD9-C934-4B68-9923-0D86DFE912D6}" destId="{EF73BBB0-8C9B-4AEF-8D1F-B9205F840103}" srcOrd="0" destOrd="0" presId="urn:microsoft.com/office/officeart/2005/8/layout/vList2"/>
    <dgm:cxn modelId="{8B118092-480F-4A05-98C7-85A056468D68}" type="presOf" srcId="{E0A77A1F-26AE-4BD9-8E97-6A47A9C8A5FE}" destId="{F84A882F-8973-44F7-8B21-5C4963AF49F8}" srcOrd="0" destOrd="0" presId="urn:microsoft.com/office/officeart/2005/8/layout/vList2"/>
    <dgm:cxn modelId="{C2C38DA9-EF77-45F2-BDB9-F941E6019856}" type="presOf" srcId="{42C6E3A8-4A92-4EC1-8172-21163F639C62}" destId="{AB610498-DEAA-4450-9D73-40FB40C8DC7D}" srcOrd="0" destOrd="0" presId="urn:microsoft.com/office/officeart/2005/8/layout/vList2"/>
    <dgm:cxn modelId="{772DA7C2-0131-46BF-940D-584974DEA0CC}" srcId="{42C6E3A8-4A92-4EC1-8172-21163F639C62}" destId="{C999E0D6-74EC-4517-9301-319EAB218446}" srcOrd="2" destOrd="0" parTransId="{883D6E28-4ACB-47BE-8B11-CA47C2E6EBCC}" sibTransId="{054B392A-ED02-40CD-B30D-A40DC0D06729}"/>
    <dgm:cxn modelId="{92C3D7EE-7890-4A9F-B6F5-10EBBD45D979}" type="presOf" srcId="{54603897-FCE2-4DBD-B23B-9147DDE15901}" destId="{69C98B34-3B9C-4A86-A005-93AB3B3B34AB}" srcOrd="0" destOrd="0" presId="urn:microsoft.com/office/officeart/2005/8/layout/vList2"/>
    <dgm:cxn modelId="{5EDBDB7A-2621-43D7-9627-EE74DD725B12}" type="presParOf" srcId="{AB610498-DEAA-4450-9D73-40FB40C8DC7D}" destId="{EF73BBB0-8C9B-4AEF-8D1F-B9205F840103}" srcOrd="0" destOrd="0" presId="urn:microsoft.com/office/officeart/2005/8/layout/vList2"/>
    <dgm:cxn modelId="{A3BEF6A7-1950-407E-9D0B-53DBCDDA41A4}" type="presParOf" srcId="{AB610498-DEAA-4450-9D73-40FB40C8DC7D}" destId="{BFA22EFB-E9E5-406F-8F64-07A6E8620152}" srcOrd="1" destOrd="0" presId="urn:microsoft.com/office/officeart/2005/8/layout/vList2"/>
    <dgm:cxn modelId="{A5A6319B-1BD6-425F-B43E-0CFD1C3E3830}" type="presParOf" srcId="{AB610498-DEAA-4450-9D73-40FB40C8DC7D}" destId="{01B361B1-82EB-4170-950B-29A18EF78053}" srcOrd="2" destOrd="0" presId="urn:microsoft.com/office/officeart/2005/8/layout/vList2"/>
    <dgm:cxn modelId="{0AE9D59D-392A-4CEA-BACD-990A8422D0DC}" type="presParOf" srcId="{AB610498-DEAA-4450-9D73-40FB40C8DC7D}" destId="{31077EFB-3B4D-4259-9334-3D65757D7D46}" srcOrd="3" destOrd="0" presId="urn:microsoft.com/office/officeart/2005/8/layout/vList2"/>
    <dgm:cxn modelId="{1036E627-B002-4EA6-9208-50C9978D4182}" type="presParOf" srcId="{AB610498-DEAA-4450-9D73-40FB40C8DC7D}" destId="{368C613E-255C-49B9-995E-3DF34B8C2894}" srcOrd="4" destOrd="0" presId="urn:microsoft.com/office/officeart/2005/8/layout/vList2"/>
    <dgm:cxn modelId="{5C855A7A-A20A-46EC-A5FF-D9DDFE888E4A}" type="presParOf" srcId="{AB610498-DEAA-4450-9D73-40FB40C8DC7D}" destId="{00DD6F28-C05E-4A47-A3D6-5E4AB3BBC540}" srcOrd="5" destOrd="0" presId="urn:microsoft.com/office/officeart/2005/8/layout/vList2"/>
    <dgm:cxn modelId="{51F091F0-8460-40BF-B40C-66A832A6C612}" type="presParOf" srcId="{AB610498-DEAA-4450-9D73-40FB40C8DC7D}" destId="{F84A882F-8973-44F7-8B21-5C4963AF49F8}" srcOrd="6" destOrd="0" presId="urn:microsoft.com/office/officeart/2005/8/layout/vList2"/>
    <dgm:cxn modelId="{3FC3B979-97A6-4B32-ACD6-F2D84D8E0B1B}" type="presParOf" srcId="{AB610498-DEAA-4450-9D73-40FB40C8DC7D}" destId="{69BF0ABF-D4CB-4351-8645-FA767E4DDA9B}" srcOrd="7" destOrd="0" presId="urn:microsoft.com/office/officeart/2005/8/layout/vList2"/>
    <dgm:cxn modelId="{3D69BAED-3843-4BAE-BFC1-D8D8DA021273}" type="presParOf" srcId="{AB610498-DEAA-4450-9D73-40FB40C8DC7D}" destId="{69C98B34-3B9C-4A86-A005-93AB3B3B34A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C5FF8-E1A1-4B8A-A44B-9B1CA00E23A2}">
      <dsp:nvSpPr>
        <dsp:cNvPr id="0" name=""/>
        <dsp:cNvSpPr/>
      </dsp:nvSpPr>
      <dsp:spPr>
        <a:xfrm>
          <a:off x="0" y="2096402"/>
          <a:ext cx="10927829" cy="0"/>
        </a:xfrm>
        <a:prstGeom prst="lin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8698D4-641D-4BA2-B8A6-468547B84252}">
      <dsp:nvSpPr>
        <dsp:cNvPr id="0" name=""/>
        <dsp:cNvSpPr/>
      </dsp:nvSpPr>
      <dsp:spPr>
        <a:xfrm>
          <a:off x="263537" y="1299769"/>
          <a:ext cx="3845656" cy="50313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1960s</a:t>
          </a:r>
        </a:p>
      </dsp:txBody>
      <dsp:txXfrm>
        <a:off x="263537" y="1299769"/>
        <a:ext cx="3845656" cy="503136"/>
      </dsp:txXfrm>
    </dsp:sp>
    <dsp:sp modelId="{59489711-2AC3-47A6-A9D2-27FD99A514AD}">
      <dsp:nvSpPr>
        <dsp:cNvPr id="0" name=""/>
        <dsp:cNvSpPr/>
      </dsp:nvSpPr>
      <dsp:spPr>
        <a:xfrm>
          <a:off x="263537" y="491881"/>
          <a:ext cx="3845656" cy="80788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1960s new laws said people of different races must be treated fairly. </a:t>
          </a:r>
        </a:p>
      </dsp:txBody>
      <dsp:txXfrm>
        <a:off x="263537" y="491881"/>
        <a:ext cx="3845656" cy="807888"/>
      </dsp:txXfrm>
    </dsp:sp>
    <dsp:sp modelId="{98D3DAE6-367F-4B1B-A7CD-09454EB24A11}">
      <dsp:nvSpPr>
        <dsp:cNvPr id="0" name=""/>
        <dsp:cNvSpPr/>
      </dsp:nvSpPr>
      <dsp:spPr>
        <a:xfrm>
          <a:off x="2186366" y="1802906"/>
          <a:ext cx="0" cy="293496"/>
        </a:xfrm>
        <a:prstGeom prst="line">
          <a:avLst/>
        </a:pr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60D02F-F2DC-438C-839F-7EB9854620AC}">
      <dsp:nvSpPr>
        <dsp:cNvPr id="0" name=""/>
        <dsp:cNvSpPr/>
      </dsp:nvSpPr>
      <dsp:spPr>
        <a:xfrm>
          <a:off x="2448570" y="2389898"/>
          <a:ext cx="3845656" cy="503136"/>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1970s</a:t>
          </a:r>
        </a:p>
      </dsp:txBody>
      <dsp:txXfrm>
        <a:off x="2448570" y="2389898"/>
        <a:ext cx="3845656" cy="503136"/>
      </dsp:txXfrm>
    </dsp:sp>
    <dsp:sp modelId="{1B53820C-7C24-4436-8BA0-A9A5E02A57DF}">
      <dsp:nvSpPr>
        <dsp:cNvPr id="0" name=""/>
        <dsp:cNvSpPr/>
      </dsp:nvSpPr>
      <dsp:spPr>
        <a:xfrm>
          <a:off x="2448570" y="2893035"/>
          <a:ext cx="3845656" cy="1045502"/>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1970s new laws said men and women must be treated equally and get the same pay for the same job. </a:t>
          </a:r>
        </a:p>
      </dsp:txBody>
      <dsp:txXfrm>
        <a:off x="2448570" y="2893035"/>
        <a:ext cx="3845656" cy="1045502"/>
      </dsp:txXfrm>
    </dsp:sp>
    <dsp:sp modelId="{CA2A3AB1-F8A2-47D1-A770-88A3EA4F5D31}">
      <dsp:nvSpPr>
        <dsp:cNvPr id="0" name=""/>
        <dsp:cNvSpPr/>
      </dsp:nvSpPr>
      <dsp:spPr>
        <a:xfrm>
          <a:off x="4371398" y="2096402"/>
          <a:ext cx="0" cy="293496"/>
        </a:xfrm>
        <a:prstGeom prst="line">
          <a:avLst/>
        </a:prstGeom>
        <a:noFill/>
        <a:ln w="6350" cap="flat" cmpd="sng" algn="ctr">
          <a:solidFill>
            <a:schemeClr val="accent5">
              <a:hueOff val="-2252848"/>
              <a:satOff val="-5806"/>
              <a:lumOff val="-3922"/>
              <a:alphaOff val="0"/>
            </a:schemeClr>
          </a:solidFill>
          <a:prstDash val="solid"/>
          <a:miter lim="800000"/>
        </a:ln>
        <a:effectLst/>
      </dsp:spPr>
      <dsp:style>
        <a:lnRef idx="1">
          <a:scrgbClr r="0" g="0" b="0"/>
        </a:lnRef>
        <a:fillRef idx="0">
          <a:scrgbClr r="0" g="0" b="0"/>
        </a:fillRef>
        <a:effectRef idx="0">
          <a:scrgbClr r="0" g="0" b="0"/>
        </a:effectRef>
        <a:fontRef idx="minor"/>
      </dsp:style>
    </dsp:sp>
    <dsp:sp modelId="{6D4107F0-F44D-40C7-A71C-EA2030F4E480}">
      <dsp:nvSpPr>
        <dsp:cNvPr id="0" name=""/>
        <dsp:cNvSpPr/>
      </dsp:nvSpPr>
      <dsp:spPr>
        <a:xfrm rot="2700000">
          <a:off x="2153753" y="2063790"/>
          <a:ext cx="65224" cy="65224"/>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7D39C-D4F1-4DEE-A2A0-9CBFEE175F74}">
      <dsp:nvSpPr>
        <dsp:cNvPr id="0" name=""/>
        <dsp:cNvSpPr/>
      </dsp:nvSpPr>
      <dsp:spPr>
        <a:xfrm rot="2700000">
          <a:off x="4338786" y="2063790"/>
          <a:ext cx="65224" cy="65224"/>
        </a:xfrm>
        <a:prstGeom prst="rect">
          <a:avLst/>
        </a:prstGeom>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DF3D5E-961B-44FB-820F-518123336C24}">
      <dsp:nvSpPr>
        <dsp:cNvPr id="0" name=""/>
        <dsp:cNvSpPr/>
      </dsp:nvSpPr>
      <dsp:spPr>
        <a:xfrm>
          <a:off x="4633602" y="1299769"/>
          <a:ext cx="3845656" cy="503136"/>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1990s</a:t>
          </a:r>
        </a:p>
      </dsp:txBody>
      <dsp:txXfrm>
        <a:off x="4633602" y="1299769"/>
        <a:ext cx="3845656" cy="503136"/>
      </dsp:txXfrm>
    </dsp:sp>
    <dsp:sp modelId="{AEEE1D04-9E55-45FF-AC5C-EB7282A68805}">
      <dsp:nvSpPr>
        <dsp:cNvPr id="0" name=""/>
        <dsp:cNvSpPr/>
      </dsp:nvSpPr>
      <dsp:spPr>
        <a:xfrm>
          <a:off x="4633602" y="491881"/>
          <a:ext cx="3845656" cy="807888"/>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1990s new laws said disabled people must be treated fairly. </a:t>
          </a:r>
        </a:p>
      </dsp:txBody>
      <dsp:txXfrm>
        <a:off x="4633602" y="491881"/>
        <a:ext cx="3845656" cy="807888"/>
      </dsp:txXfrm>
    </dsp:sp>
    <dsp:sp modelId="{2AAC80B9-238F-4B15-BE11-3573CA5D7E96}">
      <dsp:nvSpPr>
        <dsp:cNvPr id="0" name=""/>
        <dsp:cNvSpPr/>
      </dsp:nvSpPr>
      <dsp:spPr>
        <a:xfrm>
          <a:off x="6556430" y="1802906"/>
          <a:ext cx="0" cy="293496"/>
        </a:xfrm>
        <a:prstGeom prst="line">
          <a:avLst/>
        </a:prstGeom>
        <a:noFill/>
        <a:ln w="6350" cap="flat" cmpd="sng" algn="ctr">
          <a:solidFill>
            <a:schemeClr val="accent5">
              <a:hueOff val="-4505695"/>
              <a:satOff val="-11613"/>
              <a:lumOff val="-7843"/>
              <a:alphaOff val="0"/>
            </a:schemeClr>
          </a:solidFill>
          <a:prstDash val="solid"/>
          <a:miter lim="800000"/>
        </a:ln>
        <a:effectLst/>
      </dsp:spPr>
      <dsp:style>
        <a:lnRef idx="1">
          <a:scrgbClr r="0" g="0" b="0"/>
        </a:lnRef>
        <a:fillRef idx="0">
          <a:scrgbClr r="0" g="0" b="0"/>
        </a:fillRef>
        <a:effectRef idx="0">
          <a:scrgbClr r="0" g="0" b="0"/>
        </a:effectRef>
        <a:fontRef idx="minor"/>
      </dsp:style>
    </dsp:sp>
    <dsp:sp modelId="{8C5D7B9A-A75F-4FB1-AC0F-5952F78D6ABF}">
      <dsp:nvSpPr>
        <dsp:cNvPr id="0" name=""/>
        <dsp:cNvSpPr/>
      </dsp:nvSpPr>
      <dsp:spPr>
        <a:xfrm>
          <a:off x="6818634" y="2389898"/>
          <a:ext cx="3845656" cy="503136"/>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2004</a:t>
          </a:r>
        </a:p>
      </dsp:txBody>
      <dsp:txXfrm>
        <a:off x="6818634" y="2389898"/>
        <a:ext cx="3845656" cy="503136"/>
      </dsp:txXfrm>
    </dsp:sp>
    <dsp:sp modelId="{DEF9096D-B2FF-465F-ADC6-FADF52613606}">
      <dsp:nvSpPr>
        <dsp:cNvPr id="0" name=""/>
        <dsp:cNvSpPr/>
      </dsp:nvSpPr>
      <dsp:spPr>
        <a:xfrm>
          <a:off x="6818634" y="2893035"/>
          <a:ext cx="3845656" cy="104550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2004 new laws gave lesbian, gay and bisexual people the right to become partners/marriage</a:t>
          </a:r>
        </a:p>
      </dsp:txBody>
      <dsp:txXfrm>
        <a:off x="6818634" y="2893035"/>
        <a:ext cx="3845656" cy="1045502"/>
      </dsp:txXfrm>
    </dsp:sp>
    <dsp:sp modelId="{30E7EE3A-6DFE-4D43-A23B-4F02C1E26F72}">
      <dsp:nvSpPr>
        <dsp:cNvPr id="0" name=""/>
        <dsp:cNvSpPr/>
      </dsp:nvSpPr>
      <dsp:spPr>
        <a:xfrm>
          <a:off x="8741462" y="2096402"/>
          <a:ext cx="0" cy="293496"/>
        </a:xfrm>
        <a:prstGeom prst="line">
          <a:avLst/>
        </a:pr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 modelId="{CFC0F4C0-44A2-4FE6-BA75-BB5C12D7D0A9}">
      <dsp:nvSpPr>
        <dsp:cNvPr id="0" name=""/>
        <dsp:cNvSpPr/>
      </dsp:nvSpPr>
      <dsp:spPr>
        <a:xfrm rot="2700000">
          <a:off x="6523818" y="2063790"/>
          <a:ext cx="65224" cy="65224"/>
        </a:xfrm>
        <a:prstGeom prst="rect">
          <a:avLst/>
        </a:prstGeom>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C6FE3-01AB-4A71-B1F4-68C7F5BB6FFA}">
      <dsp:nvSpPr>
        <dsp:cNvPr id="0" name=""/>
        <dsp:cNvSpPr/>
      </dsp:nvSpPr>
      <dsp:spPr>
        <a:xfrm rot="2700000">
          <a:off x="8708850" y="2063790"/>
          <a:ext cx="65224" cy="65224"/>
        </a:xfrm>
        <a:prstGeom prst="rect">
          <a:avLst/>
        </a:prstGeom>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B8859-DC51-4B4E-8A3A-321591A60CB2}">
      <dsp:nvSpPr>
        <dsp:cNvPr id="0" name=""/>
        <dsp:cNvSpPr/>
      </dsp:nvSpPr>
      <dsp:spPr>
        <a:xfrm>
          <a:off x="0" y="3407"/>
          <a:ext cx="9539414" cy="19741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incident, which may or may not constitute a criminal offence, perceived by the victim or any other person as being motivated by prejudice or hate.</a:t>
          </a:r>
        </a:p>
      </dsp:txBody>
      <dsp:txXfrm>
        <a:off x="57822" y="61229"/>
        <a:ext cx="9423770" cy="1858533"/>
      </dsp:txXfrm>
    </dsp:sp>
    <dsp:sp modelId="{17D93DF8-86AA-475B-8C78-0B502BCF224F}">
      <dsp:nvSpPr>
        <dsp:cNvPr id="0" name=""/>
        <dsp:cNvSpPr/>
      </dsp:nvSpPr>
      <dsp:spPr>
        <a:xfrm rot="5400000">
          <a:off x="4423266" y="2023777"/>
          <a:ext cx="692881" cy="8314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4520270" y="2093065"/>
        <a:ext cx="498874" cy="485017"/>
      </dsp:txXfrm>
    </dsp:sp>
    <dsp:sp modelId="{E896BDF6-4F6F-4CA2-8BEB-C6501B7501F8}">
      <dsp:nvSpPr>
        <dsp:cNvPr id="0" name=""/>
        <dsp:cNvSpPr/>
      </dsp:nvSpPr>
      <dsp:spPr>
        <a:xfrm>
          <a:off x="-25911" y="2901427"/>
          <a:ext cx="9591237" cy="1847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Anyone can be a victim of a hate incident</a:t>
          </a:r>
        </a:p>
      </dsp:txBody>
      <dsp:txXfrm>
        <a:off x="28206" y="2955544"/>
        <a:ext cx="9483003" cy="17394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AB2CF-A8C0-4BC9-90ED-102ED8590B45}">
      <dsp:nvSpPr>
        <dsp:cNvPr id="0" name=""/>
        <dsp:cNvSpPr/>
      </dsp:nvSpPr>
      <dsp:spPr>
        <a:xfrm>
          <a:off x="0" y="0"/>
          <a:ext cx="8077368" cy="19541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hate incident, which constitutes a criminal offence, which is perceived by the victim or any other person as being motivated by prejudice or hate.</a:t>
          </a:r>
        </a:p>
      </dsp:txBody>
      <dsp:txXfrm>
        <a:off x="57236" y="57236"/>
        <a:ext cx="7962896" cy="1839707"/>
      </dsp:txXfrm>
    </dsp:sp>
    <dsp:sp modelId="{66B87070-0877-4E70-B0A6-B6194D417698}">
      <dsp:nvSpPr>
        <dsp:cNvPr id="0" name=""/>
        <dsp:cNvSpPr/>
      </dsp:nvSpPr>
      <dsp:spPr>
        <a:xfrm rot="5400000">
          <a:off x="3672051" y="2003332"/>
          <a:ext cx="733264" cy="8793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774870" y="2076390"/>
        <a:ext cx="527628" cy="513285"/>
      </dsp:txXfrm>
    </dsp:sp>
    <dsp:sp modelId="{D43F9B55-7E8B-4590-A6CF-21F90155D920}">
      <dsp:nvSpPr>
        <dsp:cNvPr id="0" name=""/>
        <dsp:cNvSpPr/>
      </dsp:nvSpPr>
      <dsp:spPr>
        <a:xfrm>
          <a:off x="2083737" y="2931866"/>
          <a:ext cx="3909892" cy="19541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Anyone can be a victim of a hate crime</a:t>
          </a:r>
        </a:p>
      </dsp:txBody>
      <dsp:txXfrm>
        <a:off x="2140973" y="2989102"/>
        <a:ext cx="3795420" cy="1839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FD76E-4143-4920-AEE2-E114C2DF98FE}">
      <dsp:nvSpPr>
        <dsp:cNvPr id="0" name=""/>
        <dsp:cNvSpPr/>
      </dsp:nvSpPr>
      <dsp:spPr>
        <a:xfrm>
          <a:off x="8735" y="692352"/>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 or perceived sexual orientation</a:t>
          </a:r>
        </a:p>
      </dsp:txBody>
      <dsp:txXfrm>
        <a:off x="54619" y="738236"/>
        <a:ext cx="2519197" cy="1474811"/>
      </dsp:txXfrm>
    </dsp:sp>
    <dsp:sp modelId="{2EB967BD-F8FD-42C5-8FA0-16F159F3B032}">
      <dsp:nvSpPr>
        <dsp:cNvPr id="0" name=""/>
        <dsp:cNvSpPr/>
      </dsp:nvSpPr>
      <dsp:spPr>
        <a:xfrm>
          <a:off x="2849465"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49465" y="1281386"/>
        <a:ext cx="387467" cy="388511"/>
      </dsp:txXfrm>
    </dsp:sp>
    <dsp:sp modelId="{DC465776-16DB-4034-AE1E-3BD011FE03BE}">
      <dsp:nvSpPr>
        <dsp:cNvPr id="0" name=""/>
        <dsp:cNvSpPr/>
      </dsp:nvSpPr>
      <dsp:spPr>
        <a:xfrm>
          <a:off x="3664086" y="692352"/>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Transgender or perceived Transgender</a:t>
          </a:r>
        </a:p>
      </dsp:txBody>
      <dsp:txXfrm>
        <a:off x="3709970" y="738236"/>
        <a:ext cx="2519197" cy="1474811"/>
      </dsp:txXfrm>
    </dsp:sp>
    <dsp:sp modelId="{256E9B30-8B20-488A-AF3B-EFD9AF6AAC43}">
      <dsp:nvSpPr>
        <dsp:cNvPr id="0" name=""/>
        <dsp:cNvSpPr/>
      </dsp:nvSpPr>
      <dsp:spPr>
        <a:xfrm>
          <a:off x="6504817"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504817" y="1281386"/>
        <a:ext cx="387467" cy="388511"/>
      </dsp:txXfrm>
    </dsp:sp>
    <dsp:sp modelId="{B1C19C69-EFD0-413A-80BD-46BF95F303F0}">
      <dsp:nvSpPr>
        <dsp:cNvPr id="0" name=""/>
        <dsp:cNvSpPr/>
      </dsp:nvSpPr>
      <dsp:spPr>
        <a:xfrm>
          <a:off x="7319438" y="692352"/>
          <a:ext cx="2610965" cy="15665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Ethnicity or perceived Ethnicity</a:t>
          </a:r>
        </a:p>
      </dsp:txBody>
      <dsp:txXfrm>
        <a:off x="7365322" y="738236"/>
        <a:ext cx="2519197" cy="1474811"/>
      </dsp:txXfrm>
    </dsp:sp>
    <dsp:sp modelId="{7B2270C1-3B65-4EBA-8AF8-D5C80979A360}">
      <dsp:nvSpPr>
        <dsp:cNvPr id="0" name=""/>
        <dsp:cNvSpPr/>
      </dsp:nvSpPr>
      <dsp:spPr>
        <a:xfrm rot="5400000">
          <a:off x="8348158" y="2441699"/>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430665" y="2488697"/>
        <a:ext cx="388511" cy="387467"/>
      </dsp:txXfrm>
    </dsp:sp>
    <dsp:sp modelId="{A31BA596-D63B-4F48-AD59-BA16FE7600B0}">
      <dsp:nvSpPr>
        <dsp:cNvPr id="0" name=""/>
        <dsp:cNvSpPr/>
      </dsp:nvSpPr>
      <dsp:spPr>
        <a:xfrm>
          <a:off x="7319438" y="3303317"/>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Religion or perceived Religion</a:t>
          </a:r>
        </a:p>
      </dsp:txBody>
      <dsp:txXfrm>
        <a:off x="7365322" y="3349201"/>
        <a:ext cx="2519197" cy="1474811"/>
      </dsp:txXfrm>
    </dsp:sp>
    <dsp:sp modelId="{11B28C95-7408-4CCD-BB62-ED0E76A12F46}">
      <dsp:nvSpPr>
        <dsp:cNvPr id="0" name=""/>
        <dsp:cNvSpPr/>
      </dsp:nvSpPr>
      <dsp:spPr>
        <a:xfrm rot="10800000">
          <a:off x="6536148" y="3762847"/>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702205" y="3892351"/>
        <a:ext cx="387467" cy="388511"/>
      </dsp:txXfrm>
    </dsp:sp>
    <dsp:sp modelId="{18972C30-4006-4AAC-99D0-F61BCB2F03F2}">
      <dsp:nvSpPr>
        <dsp:cNvPr id="0" name=""/>
        <dsp:cNvSpPr/>
      </dsp:nvSpPr>
      <dsp:spPr>
        <a:xfrm>
          <a:off x="3664086" y="3303317"/>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Disability or perceived Disability</a:t>
          </a:r>
        </a:p>
      </dsp:txBody>
      <dsp:txXfrm>
        <a:off x="3709970" y="3349201"/>
        <a:ext cx="2519197" cy="1474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endParaRPr lang="en-GB" sz="2700" kern="1200" dirty="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442F5-8805-4637-93D5-96CCDA8F1D54}">
      <dsp:nvSpPr>
        <dsp:cNvPr id="0" name=""/>
        <dsp:cNvSpPr/>
      </dsp:nvSpPr>
      <dsp:spPr>
        <a:xfrm>
          <a:off x="0" y="3304625"/>
          <a:ext cx="7037387" cy="21681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What YOU believe in?</a:t>
          </a:r>
          <a:endParaRPr lang="en-US" sz="3700" kern="1200"/>
        </a:p>
      </dsp:txBody>
      <dsp:txXfrm>
        <a:off x="0" y="3304625"/>
        <a:ext cx="7037387" cy="2168192"/>
      </dsp:txXfrm>
    </dsp:sp>
    <dsp:sp modelId="{2047589A-8897-4758-A659-BEA7F322AEFF}">
      <dsp:nvSpPr>
        <dsp:cNvPr id="0" name=""/>
        <dsp:cNvSpPr/>
      </dsp:nvSpPr>
      <dsp:spPr>
        <a:xfrm rot="10800000">
          <a:off x="0" y="2468"/>
          <a:ext cx="7037387" cy="333467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Different  - what does this mean?</a:t>
          </a:r>
          <a:endParaRPr lang="en-US" sz="3700" kern="1200"/>
        </a:p>
      </dsp:txBody>
      <dsp:txXfrm rot="-10800000">
        <a:off x="0" y="2468"/>
        <a:ext cx="7037387" cy="1170472"/>
      </dsp:txXfrm>
    </dsp:sp>
    <dsp:sp modelId="{41C165C6-A228-496F-A3B5-7D9FC31AC9BE}">
      <dsp:nvSpPr>
        <dsp:cNvPr id="0" name=""/>
        <dsp:cNvSpPr/>
      </dsp:nvSpPr>
      <dsp:spPr>
        <a:xfrm>
          <a:off x="859" y="1172941"/>
          <a:ext cx="1407133" cy="99706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Looking different</a:t>
          </a:r>
          <a:endParaRPr lang="en-US" sz="1600" kern="1200"/>
        </a:p>
      </dsp:txBody>
      <dsp:txXfrm>
        <a:off x="859" y="1172941"/>
        <a:ext cx="1407133" cy="997069"/>
      </dsp:txXfrm>
    </dsp:sp>
    <dsp:sp modelId="{A58E967E-F9BF-46CC-98D3-51736E0554F8}">
      <dsp:nvSpPr>
        <dsp:cNvPr id="0" name=""/>
        <dsp:cNvSpPr/>
      </dsp:nvSpPr>
      <dsp:spPr>
        <a:xfrm>
          <a:off x="1407992" y="1172941"/>
          <a:ext cx="1407133" cy="997069"/>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Speaking a different language</a:t>
          </a:r>
          <a:endParaRPr lang="en-US" sz="1600" kern="1200"/>
        </a:p>
      </dsp:txBody>
      <dsp:txXfrm>
        <a:off x="1407992" y="1172941"/>
        <a:ext cx="1407133" cy="997069"/>
      </dsp:txXfrm>
    </dsp:sp>
    <dsp:sp modelId="{C0D8323F-0CDE-4F2E-A9E1-03649E40CFEC}">
      <dsp:nvSpPr>
        <dsp:cNvPr id="0" name=""/>
        <dsp:cNvSpPr/>
      </dsp:nvSpPr>
      <dsp:spPr>
        <a:xfrm>
          <a:off x="2815126" y="1172941"/>
          <a:ext cx="1407133" cy="997069"/>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Not conforming to what is right in society</a:t>
          </a:r>
          <a:endParaRPr lang="en-US" sz="1600" kern="1200"/>
        </a:p>
      </dsp:txBody>
      <dsp:txXfrm>
        <a:off x="2815126" y="1172941"/>
        <a:ext cx="1407133" cy="997069"/>
      </dsp:txXfrm>
    </dsp:sp>
    <dsp:sp modelId="{B218DFD2-8938-4E13-AE5F-58C553663116}">
      <dsp:nvSpPr>
        <dsp:cNvPr id="0" name=""/>
        <dsp:cNvSpPr/>
      </dsp:nvSpPr>
      <dsp:spPr>
        <a:xfrm>
          <a:off x="4222260" y="1172941"/>
          <a:ext cx="1407133" cy="997069"/>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Homeless</a:t>
          </a:r>
          <a:endParaRPr lang="en-US" sz="1600" kern="1200"/>
        </a:p>
      </dsp:txBody>
      <dsp:txXfrm>
        <a:off x="4222260" y="1172941"/>
        <a:ext cx="1407133" cy="997069"/>
      </dsp:txXfrm>
    </dsp:sp>
    <dsp:sp modelId="{9E58D6E7-DAB2-4AAE-A266-3BFD41F81101}">
      <dsp:nvSpPr>
        <dsp:cNvPr id="0" name=""/>
        <dsp:cNvSpPr/>
      </dsp:nvSpPr>
      <dsp:spPr>
        <a:xfrm>
          <a:off x="5629394" y="1172941"/>
          <a:ext cx="1407133" cy="99706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ADHD / Autism </a:t>
          </a:r>
          <a:endParaRPr lang="en-US" sz="1600" kern="1200"/>
        </a:p>
      </dsp:txBody>
      <dsp:txXfrm>
        <a:off x="5629394" y="1172941"/>
        <a:ext cx="1407133" cy="9970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3BBB0-8C9B-4AEF-8D1F-B9205F840103}">
      <dsp:nvSpPr>
        <dsp:cNvPr id="0" name=""/>
        <dsp:cNvSpPr/>
      </dsp:nvSpPr>
      <dsp:spPr>
        <a:xfrm>
          <a:off x="0" y="17372"/>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Disclosed HIV+ in 2019   ‘Being Different’</a:t>
          </a:r>
          <a:endParaRPr lang="en-US" sz="2600" kern="1200"/>
        </a:p>
      </dsp:txBody>
      <dsp:txXfrm>
        <a:off x="50420" y="67792"/>
        <a:ext cx="9431536" cy="932014"/>
      </dsp:txXfrm>
    </dsp:sp>
    <dsp:sp modelId="{01B361B1-82EB-4170-950B-29A18EF78053}">
      <dsp:nvSpPr>
        <dsp:cNvPr id="0" name=""/>
        <dsp:cNvSpPr/>
      </dsp:nvSpPr>
      <dsp:spPr>
        <a:xfrm>
          <a:off x="0" y="1125106"/>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Admitted that he didn’t know how the public would react to the news. </a:t>
          </a:r>
          <a:endParaRPr lang="en-US" sz="2600" kern="1200"/>
        </a:p>
      </dsp:txBody>
      <dsp:txXfrm>
        <a:off x="50420" y="1175526"/>
        <a:ext cx="9431536" cy="932014"/>
      </dsp:txXfrm>
    </dsp:sp>
    <dsp:sp modelId="{368C613E-255C-49B9-995E-3DF34B8C2894}">
      <dsp:nvSpPr>
        <dsp:cNvPr id="0" name=""/>
        <dsp:cNvSpPr/>
      </dsp:nvSpPr>
      <dsp:spPr>
        <a:xfrm>
          <a:off x="0" y="2232840"/>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Living in fear of the press publishing details of his HIV status.</a:t>
          </a:r>
          <a:endParaRPr lang="en-US" sz="2600" kern="1200"/>
        </a:p>
      </dsp:txBody>
      <dsp:txXfrm>
        <a:off x="50420" y="2283260"/>
        <a:ext cx="9431536" cy="932014"/>
      </dsp:txXfrm>
    </dsp:sp>
    <dsp:sp modelId="{F84A882F-8973-44F7-8B21-5C4963AF49F8}">
      <dsp:nvSpPr>
        <dsp:cNvPr id="0" name=""/>
        <dsp:cNvSpPr/>
      </dsp:nvSpPr>
      <dsp:spPr>
        <a:xfrm>
          <a:off x="0" y="3340575"/>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HIV were misrepresented as needing walking sticks and "close to dying".</a:t>
          </a:r>
          <a:endParaRPr lang="en-US" sz="2600" kern="1200"/>
        </a:p>
      </dsp:txBody>
      <dsp:txXfrm>
        <a:off x="50420" y="3390995"/>
        <a:ext cx="9431536" cy="932014"/>
      </dsp:txXfrm>
    </dsp:sp>
    <dsp:sp modelId="{69C98B34-3B9C-4A86-A005-93AB3B3B34AB}">
      <dsp:nvSpPr>
        <dsp:cNvPr id="0" name=""/>
        <dsp:cNvSpPr/>
      </dsp:nvSpPr>
      <dsp:spPr>
        <a:xfrm>
          <a:off x="0" y="4448309"/>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Breaking down the stigma </a:t>
          </a:r>
          <a:endParaRPr lang="en-US" sz="2600" kern="1200"/>
        </a:p>
      </dsp:txBody>
      <dsp:txXfrm>
        <a:off x="50420" y="4498729"/>
        <a:ext cx="9431536" cy="9320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87282" y="3721796"/>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59983" y="2345568"/>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232684" y="969340"/>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467036" y="166"/>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Behaviour</a:t>
          </a:r>
        </a:p>
      </dsp:txBody>
      <dsp:txXfrm>
        <a:off x="5467036" y="166"/>
        <a:ext cx="1938349" cy="969174"/>
      </dsp:txXfrm>
    </dsp:sp>
    <dsp:sp modelId="{01FB48DC-EE3D-47AE-838B-3244F11FEA35}">
      <dsp:nvSpPr>
        <dsp:cNvPr id="0" name=""/>
        <dsp:cNvSpPr/>
      </dsp:nvSpPr>
      <dsp:spPr>
        <a:xfrm>
          <a:off x="4294335" y="1376394"/>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Attitude</a:t>
          </a:r>
        </a:p>
      </dsp:txBody>
      <dsp:txXfrm>
        <a:off x="4294335" y="1376394"/>
        <a:ext cx="1938349" cy="969174"/>
      </dsp:txXfrm>
    </dsp:sp>
    <dsp:sp modelId="{CD827D91-80D8-46DE-9B5A-CA18E1DB4480}">
      <dsp:nvSpPr>
        <dsp:cNvPr id="0" name=""/>
        <dsp:cNvSpPr/>
      </dsp:nvSpPr>
      <dsp:spPr>
        <a:xfrm>
          <a:off x="3121634" y="2752622"/>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Values</a:t>
          </a:r>
        </a:p>
      </dsp:txBody>
      <dsp:txXfrm>
        <a:off x="3121634" y="2752622"/>
        <a:ext cx="1938349" cy="969174"/>
      </dsp:txXfrm>
    </dsp:sp>
    <dsp:sp modelId="{236CA91E-83E1-4726-9AA9-B95A406F2844}">
      <dsp:nvSpPr>
        <dsp:cNvPr id="0" name=""/>
        <dsp:cNvSpPr/>
      </dsp:nvSpPr>
      <dsp:spPr>
        <a:xfrm>
          <a:off x="1948933" y="4128850"/>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Beliefs</a:t>
          </a:r>
        </a:p>
      </dsp:txBody>
      <dsp:txXfrm>
        <a:off x="1948933" y="4128850"/>
        <a:ext cx="1938349" cy="969174"/>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3A59E-7051-4E50-B3E1-5B98515CAE4C}" type="datetimeFigureOut">
              <a:rPr lang="en-GB" smtClean="0"/>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EB0D48-2850-43F7-943F-F5E0B32CF589}" type="slidenum">
              <a:rPr lang="en-GB" smtClean="0"/>
              <a:t>‹#›</a:t>
            </a:fld>
            <a:endParaRPr lang="en-GB"/>
          </a:p>
        </p:txBody>
      </p:sp>
    </p:spTree>
    <p:extLst>
      <p:ext uri="{BB962C8B-B14F-4D97-AF65-F5344CB8AC3E}">
        <p14:creationId xmlns:p14="http://schemas.microsoft.com/office/powerpoint/2010/main" val="1355599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dirty="0"/>
          </a:p>
        </p:txBody>
      </p:sp>
    </p:spTree>
    <p:extLst>
      <p:ext uri="{BB962C8B-B14F-4D97-AF65-F5344CB8AC3E}">
        <p14:creationId xmlns:p14="http://schemas.microsoft.com/office/powerpoint/2010/main" val="2752882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7</a:t>
            </a:fld>
            <a:endParaRPr lang="en-GB" dirty="0"/>
          </a:p>
        </p:txBody>
      </p:sp>
    </p:spTree>
    <p:extLst>
      <p:ext uri="{BB962C8B-B14F-4D97-AF65-F5344CB8AC3E}">
        <p14:creationId xmlns:p14="http://schemas.microsoft.com/office/powerpoint/2010/main" val="2540472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Act recognises that people may suffer discrimination and be disadvantaged for many reasons. These groups above are called protected characteristic under the Act. Protected from discrimination. </a:t>
            </a:r>
          </a:p>
          <a:p>
            <a:endParaRPr lang="en-GB" dirty="0"/>
          </a:p>
          <a:p>
            <a:r>
              <a:rPr lang="en-GB" dirty="0"/>
              <a:t>A person has a disability if they have a physical or mental impairment which had a substantial and long term effect on that persons ability to carryout normal activities, include conditions such as AIDS and cancer.</a:t>
            </a:r>
          </a:p>
          <a:p>
            <a:r>
              <a:rPr lang="en-GB" dirty="0"/>
              <a:t>Refers to group of people defined by their race, colour, nationality include gypsy and traveller communities.  </a:t>
            </a:r>
          </a:p>
          <a:p>
            <a:r>
              <a:rPr lang="en-GB" dirty="0"/>
              <a:t>Belief includes religious beliefs including lack of beliefs (atheism). A belief should affect the way you live your life for it to be included under the definition. </a:t>
            </a:r>
          </a:p>
          <a:p>
            <a:endParaRPr lang="en-GB" dirty="0"/>
          </a:p>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8</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10</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3250" y="1130300"/>
            <a:ext cx="2665413" cy="1498600"/>
          </a:xfrm>
        </p:spPr>
      </p:sp>
      <p:sp>
        <p:nvSpPr>
          <p:cNvPr id="3" name="Notes Placeholder 2"/>
          <p:cNvSpPr>
            <a:spLocks noGrp="1"/>
          </p:cNvSpPr>
          <p:nvPr>
            <p:ph type="body" idx="1"/>
          </p:nvPr>
        </p:nvSpPr>
        <p:spPr>
          <a:xfrm>
            <a:off x="660400" y="2857500"/>
            <a:ext cx="5486400" cy="5645150"/>
          </a:xfrm>
        </p:spPr>
        <p:txBody>
          <a:bodyPr/>
          <a:lstStyle/>
          <a:p>
            <a:pPr>
              <a:lnSpc>
                <a:spcPct val="100000"/>
              </a:lnSpc>
            </a:pPr>
            <a:r>
              <a:rPr lang="en-GB" altLang="en-US" sz="1100" b="1" dirty="0">
                <a:latin typeface="Arial" panose="020B0604020202020204" pitchFamily="34" charset="0"/>
                <a:cs typeface="Arial" panose="020B0604020202020204" pitchFamily="34" charset="0"/>
              </a:rPr>
              <a:t>Trainer to write ‘Hate Incident’ and ‘Hate Crime’ on the whiteboard</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QTS – What do the headings ‘Hate Crime’ &amp; ‘Hate Incident’ mean?</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State:</a:t>
            </a:r>
          </a:p>
          <a:p>
            <a:r>
              <a:rPr lang="en-GB" altLang="en-US" sz="1100" dirty="0">
                <a:latin typeface="Arial"/>
                <a:cs typeface="Arial"/>
              </a:rPr>
              <a:t>The police and Crown Prosecution Service have agreed a common definition of hate incidents.  </a:t>
            </a: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This means that if someone believes something is a hate incident it should be recorded as such.  It is possible that the reporting officer may be the only person that perceives such a motivation.</a:t>
            </a:r>
          </a:p>
          <a:p>
            <a:pPr>
              <a:lnSpc>
                <a:spcPct val="100000"/>
              </a:lnSpc>
            </a:pPr>
            <a:r>
              <a:rPr lang="en-GB" altLang="en-US" sz="1100" dirty="0">
                <a:latin typeface="Arial" panose="020B0604020202020204" pitchFamily="34" charset="0"/>
                <a:cs typeface="Arial" panose="020B0604020202020204" pitchFamily="34" charset="0"/>
              </a:rPr>
              <a:t> </a:t>
            </a:r>
          </a:p>
          <a:p>
            <a:pPr>
              <a:lnSpc>
                <a:spcPct val="100000"/>
              </a:lnSpc>
            </a:pPr>
            <a:r>
              <a:rPr lang="en-GB" altLang="en-US" sz="1100" dirty="0">
                <a:latin typeface="Arial" panose="020B0604020202020204" pitchFamily="34" charset="0"/>
                <a:cs typeface="Arial" panose="020B0604020202020204" pitchFamily="34" charset="0"/>
              </a:rPr>
              <a:t>All police forces record hate incidents based on these five personal characteristics.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Sexual orientation/perceived sexual orientation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Transgender/perceived transgender</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Race/perceived race</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Religion/perceived religion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Disability/perceived disability</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Some police forces also record hate incidents based on other personal characteristics such as age.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important to note that prejudicial behaviour towards a social group can be based on a wide range of identifying factors, not exclusively those mentioned above.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 ASB (throwing fireworks) throwing mud against someone’s house wall, posting litter through letterbox, persistent knock door run etc.</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What must be made clear is that evidence of an offence is not required in order for an allegation of a hate incident to be recorded. THE PERCEPTION THAT A HATE INCIDENT HAS OCCURRED ON THE PART OF ANYONE IS ALL THAT IS REQUIRED.</a:t>
            </a:r>
          </a:p>
          <a:p>
            <a:endParaRPr lang="en-US" altLang="en-US" b="1" dirty="0">
              <a:latin typeface="+mj-lt"/>
              <a:ea typeface="ＭＳ Ｐゴシック" panose="020B0600070205080204" pitchFamily="34" charset="-128"/>
            </a:endParaRPr>
          </a:p>
          <a:p>
            <a:pPr marL="750888" lvl="1" indent="-288925">
              <a:lnSpc>
                <a:spcPct val="80000"/>
              </a:lnSpc>
              <a:buFontTx/>
              <a:buChar char="•"/>
            </a:pPr>
            <a:endParaRPr lang="en-GB" altLang="en-US" dirty="0">
              <a:latin typeface="+mj-lt"/>
            </a:endParaRPr>
          </a:p>
          <a:p>
            <a:endParaRPr lang="en-GB" dirty="0">
              <a:latin typeface="+mj-lt"/>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407042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‘Hate Crime’ is defined by ACPO and the CPS and is given on the CPS website as:</a:t>
            </a:r>
          </a:p>
          <a:p>
            <a:endParaRPr lang="en-GB" dirty="0"/>
          </a:p>
          <a:p>
            <a:r>
              <a:rPr lang="en-GB" dirty="0"/>
              <a:t>‘any criminal offence which is perceived by the victim</a:t>
            </a:r>
            <a:r>
              <a:rPr lang="en-GB" baseline="0" dirty="0"/>
              <a:t>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a:t>
            </a:r>
            <a:r>
              <a:rPr lang="en-GB" baseline="0"/>
              <a:t>be transgender.’</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70529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96482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https://www.gov.uk/government/statistics/hate-crime-england-and-wales-2021-to-2022/hate-crime-england-and-wales-2021-to-2022</a:t>
            </a:r>
            <a:endParaRPr lang="en-US" dirty="0"/>
          </a:p>
        </p:txBody>
      </p:sp>
      <p:sp>
        <p:nvSpPr>
          <p:cNvPr id="4" name="Slide Number Placeholder 3"/>
          <p:cNvSpPr>
            <a:spLocks noGrp="1"/>
          </p:cNvSpPr>
          <p:nvPr>
            <p:ph type="sldNum" sz="quarter" idx="5"/>
          </p:nvPr>
        </p:nvSpPr>
        <p:spPr/>
        <p:txBody>
          <a:bodyPr/>
          <a:lstStyle/>
          <a:p>
            <a:fld id="{4DE0FC52-B713-423C-9F36-BA4B041A2061}" type="slidenum">
              <a:rPr lang="en-GB" smtClean="0"/>
              <a:t>15</a:t>
            </a:fld>
            <a:endParaRPr lang="en-GB" dirty="0"/>
          </a:p>
        </p:txBody>
      </p:sp>
    </p:spTree>
    <p:extLst>
      <p:ext uri="{BB962C8B-B14F-4D97-AF65-F5344CB8AC3E}">
        <p14:creationId xmlns:p14="http://schemas.microsoft.com/office/powerpoint/2010/main" val="249785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ethnic minority groups also emerged as being most likely to be victims of crime, at 19 per cent compared with 15 per cent of their white counterparts.</a:t>
            </a:r>
          </a:p>
          <a:p>
            <a:pPr fontAlgn="base"/>
            <a:r>
              <a:rPr lang="en-GB" dirty="0"/>
              <a:t>Although the proportion of white adults experiencing at least one crime fell from 17 per cent to 15 per cent in the three years to 2016, there was no significant change for ethnic minorities.</a:t>
            </a:r>
          </a:p>
          <a:p>
            <a:r>
              <a:rPr lang="en-GB" dirty="0"/>
              <a:t>higher chances of them falling victims to crime also has to do with the areas in which they live – ethnic minorities are more likely to live in deprived areas where there is more crime taking place.</a:t>
            </a:r>
          </a:p>
          <a:p>
            <a:pPr fontAlgn="base"/>
            <a:r>
              <a:rPr lang="en-GB" dirty="0"/>
              <a:t>Police officers from non-white groups were more concentrated in lower ranks</a:t>
            </a:r>
          </a:p>
          <a:p>
            <a:pPr fontAlgn="base"/>
            <a:r>
              <a:rPr lang="en-GB" dirty="0"/>
              <a:t>Around one in 10 Army personnel are from an ethnic minority background but the figure falls to just one in 50 for the RAF</a:t>
            </a:r>
          </a:p>
          <a:p>
            <a:pPr fontAlgn="base"/>
            <a:endParaRPr lang="en-GB" dirty="0"/>
          </a:p>
          <a:p>
            <a:pPr marL="176456" indent="-176456">
              <a:buFont typeface="Arial" panose="020B0604020202020204" pitchFamily="34" charset="0"/>
              <a:buChar char="•"/>
            </a:pPr>
            <a:r>
              <a:rPr lang="en-GB" dirty="0"/>
              <a:t>https://assets.publishing.service.gov.uk/government/uploads/system/uploads/attachment_data/file/839172/hate-crime-1819-hosb2419.pdf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t>https://assets.publishing.service.gov.uk/government/uploads/system/uploads/attachment_data/file/849201/race-cjs-2018-infographic.pdf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hlinkClick r:id="rId3"/>
              </a:rPr>
              <a:t>http://library.college.police.uk/docs/homeoffice/Experiences-of-young-black-men-as-victims-of-crime.pdf</a:t>
            </a:r>
            <a:endParaRPr lang="en-GB" dirty="0"/>
          </a:p>
          <a:p>
            <a:pPr marL="176456" indent="-176456">
              <a:buFont typeface="Arial" panose="020B0604020202020204" pitchFamily="34" charset="0"/>
              <a:buChar char="•"/>
            </a:pPr>
            <a:endParaRPr lang="en-GB" dirty="0"/>
          </a:p>
          <a:p>
            <a:pPr fontAlgn="base"/>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17</a:t>
            </a:fld>
            <a:endParaRPr lang="en-GB" dirty="0"/>
          </a:p>
        </p:txBody>
      </p:sp>
    </p:spTree>
    <p:extLst>
      <p:ext uri="{BB962C8B-B14F-4D97-AF65-F5344CB8AC3E}">
        <p14:creationId xmlns:p14="http://schemas.microsoft.com/office/powerpoint/2010/main" val="2622785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Rosa Louise McCauley Parks was arrested for sitting in a ‘whites’ seat on a bus. This started the civil rights movement Montgomery Bus Boycott. </a:t>
            </a:r>
          </a:p>
          <a:p>
            <a:r>
              <a:rPr lang="en-GB" dirty="0"/>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dirty="0"/>
              <a:t>The show is about a time travel wanted to change Parks actions and not have a change in American Civil Rights and segregation.</a:t>
            </a:r>
          </a:p>
          <a:p>
            <a:endParaRPr lang="en-GB" dirty="0"/>
          </a:p>
          <a:p>
            <a:r>
              <a:rPr lang="en-GB" dirty="0"/>
              <a:t>The United States Congress has called her "the first lady of civil rights" and "the mother of the freedom movement".</a:t>
            </a:r>
          </a:p>
          <a:p>
            <a:pPr defTabSz="941100">
              <a:defRPr/>
            </a:pPr>
            <a:endParaRPr lang="en-GB" dirty="0"/>
          </a:p>
          <a:p>
            <a:pPr defTabSz="941100">
              <a:defRPr/>
            </a:pPr>
            <a:endParaRPr lang="en-GB" dirty="0"/>
          </a:p>
          <a:p>
            <a:r>
              <a:rPr lang="en-GB" dirty="0"/>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dirty="0"/>
          </a:p>
          <a:p>
            <a:pPr defTabSz="941100">
              <a:defRPr/>
            </a:pPr>
            <a:r>
              <a:rPr lang="en-GB" dirty="0"/>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dirty="0"/>
          </a:p>
          <a:p>
            <a:pPr defTabSz="941100">
              <a:defRPr/>
            </a:pPr>
            <a:r>
              <a:rPr lang="en-GB" dirty="0"/>
              <a:t>63 years on similar incident.</a:t>
            </a:r>
          </a:p>
          <a:p>
            <a:pPr defTabSz="941100">
              <a:defRPr/>
            </a:pPr>
            <a:endParaRPr lang="en-GB" dirty="0"/>
          </a:p>
          <a:p>
            <a:pPr defTabSz="941100">
              <a:defRPr/>
            </a:pP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18</a:t>
            </a:fld>
            <a:endParaRPr lang="en-GB" dirty="0"/>
          </a:p>
        </p:txBody>
      </p:sp>
    </p:spTree>
    <p:extLst>
      <p:ext uri="{BB962C8B-B14F-4D97-AF65-F5344CB8AC3E}">
        <p14:creationId xmlns:p14="http://schemas.microsoft.com/office/powerpoint/2010/main" val="790665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r>
              <a:rPr lang="en-GB" dirty="0"/>
              <a:t>https://www.faithandpolicetogether.org.uk/uploads/4/9/5/4/4954631/faith_communities_guide_to_engaging_with_police__03.12.19_.pdf</a:t>
            </a:r>
            <a:endParaRPr lang="en-GB" dirty="0">
              <a:cs typeface="Calibri"/>
            </a:endParaRP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19</a:t>
            </a:fld>
            <a:endParaRPr lang="en-GB" dirty="0"/>
          </a:p>
        </p:txBody>
      </p:sp>
    </p:spTree>
    <p:extLst>
      <p:ext uri="{BB962C8B-B14F-4D97-AF65-F5344CB8AC3E}">
        <p14:creationId xmlns:p14="http://schemas.microsoft.com/office/powerpoint/2010/main" val="3001035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Class discussion on knowledge of religious practices - from Friday prayers, Giving something up for Lent, vegetarianism, fire walking, wiping yet some practices are wrong.</a:t>
            </a:r>
          </a:p>
          <a:p>
            <a:r>
              <a:rPr lang="en-GB" b="1" dirty="0"/>
              <a:t>Baby tossing -</a:t>
            </a:r>
            <a:r>
              <a:rPr lang="en-GB" dirty="0"/>
              <a:t> India has been in practise since the past 700 years. Babies in the month of December are tossed from the top of a temple roof to a group of men standing below with a cloth meant to catch the babies. Brings good luck for the community.</a:t>
            </a:r>
          </a:p>
          <a:p>
            <a:r>
              <a:rPr lang="en-GB" b="1" dirty="0"/>
              <a:t>Finger amputation – </a:t>
            </a:r>
            <a:r>
              <a:rPr lang="en-GB" dirty="0"/>
              <a:t>Banned but practiced in Indonesia and in Japan. Portions of one's finger is chopped off by others to mourn for the deceased of member of family.</a:t>
            </a:r>
          </a:p>
          <a:p>
            <a:r>
              <a:rPr lang="en-GB" b="1" dirty="0"/>
              <a:t>Human Sacrifice - </a:t>
            </a:r>
            <a:r>
              <a:rPr lang="en-GB" dirty="0"/>
              <a:t>parts of India and Africa where fellow human beings are offered to God to express their gratitude.</a:t>
            </a:r>
          </a:p>
          <a:p>
            <a:r>
              <a:rPr lang="en-GB" b="1" dirty="0"/>
              <a:t>Honour killing </a:t>
            </a:r>
            <a:r>
              <a:rPr lang="en-GB" dirty="0"/>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dirty="0"/>
          </a:p>
          <a:p>
            <a:r>
              <a:rPr lang="en-GB" dirty="0"/>
              <a:t>Female Genital Mutilation (FGM) refers to procedures which intentionally alter, mutilate, or cause injury to the female genital organs for non-medical reasons. </a:t>
            </a:r>
          </a:p>
          <a:p>
            <a:r>
              <a:rPr lang="en-GB" dirty="0"/>
              <a:t>FGM is medically unnecessary and can have serious health consequences, both at the time it is carried out and in later life. </a:t>
            </a:r>
          </a:p>
          <a:p>
            <a:r>
              <a:rPr lang="en-GB" dirty="0"/>
              <a:t>FGM is prevalent in 28 African countries and areas of the Middle and Far East, but it is increasingly practiced in the UK, in communities with larger populations of first-generation immigrants, refugees, and asylum seekers. </a:t>
            </a:r>
          </a:p>
          <a:p>
            <a:r>
              <a:rPr lang="en-GB" dirty="0"/>
              <a:t>FGM is deeply embedded in some communities and is performed for cultural and social reasons. It is usually carried out on girls before they reach puberty, but in some cases it is performed on new-born infants or on women before marriage or pregnancy. </a:t>
            </a:r>
          </a:p>
          <a:p>
            <a:r>
              <a:rPr lang="en-GB" dirty="0"/>
              <a:t>It is often justified by the belief that it is beneficial for the girl or woman, but FGM is an extremely harmful practice which violates basic human rights. </a:t>
            </a:r>
          </a:p>
          <a:p>
            <a:endParaRPr lang="en-GB" dirty="0"/>
          </a:p>
          <a:p>
            <a:r>
              <a:rPr lang="en-GB" dirty="0"/>
              <a:t>http://sro.sussex.ac.uk/id/eprint/73458/1/__smbhome.uscs.susx.ac.uk_lsu53_Documents_My%20Documents_Leverhulme%20Project_Sussex%20Hate%20Crime%20Project%20Report.pdf</a:t>
            </a:r>
          </a:p>
          <a:p>
            <a:pPr defTabSz="941100">
              <a:defRPr/>
            </a:pPr>
            <a:r>
              <a:rPr lang="en-GB" dirty="0"/>
              <a:t>Due to the hidden nature of FGM, it is difficult to estimate how many girls and women it actually affects in the UK and worldwide, but it is generally recognised to be more common than previously thought. </a:t>
            </a:r>
          </a:p>
          <a:p>
            <a:pPr defTabSz="941100">
              <a:defRPr/>
            </a:pPr>
            <a:r>
              <a:rPr lang="en-GB" dirty="0"/>
              <a:t>Training for schools, youth workers, social workers and community workers to report potential young girls who may go away to visit family might have had the procedure. </a:t>
            </a:r>
          </a:p>
          <a:p>
            <a:pPr defTabSz="941100">
              <a:defRPr/>
            </a:pPr>
            <a:endParaRPr lang="en-GB" dirty="0"/>
          </a:p>
          <a:p>
            <a:pPr defTabSz="941100">
              <a:defRPr/>
            </a:pPr>
            <a:r>
              <a:rPr lang="en-GB" dirty="0"/>
              <a:t>The most significant risk factor for girls and young women is coming from a community where FGM is known to be practised and/or where a mother, sister, or other female family member has been subjected to FGM. </a:t>
            </a:r>
          </a:p>
          <a:p>
            <a:pPr defTabSz="941100">
              <a:defRPr/>
            </a:pPr>
            <a:endParaRPr lang="en-GB" dirty="0"/>
          </a:p>
          <a:p>
            <a:pPr defTabSz="941100">
              <a:defRPr/>
            </a:pPr>
            <a:r>
              <a:rPr lang="en-GB" dirty="0"/>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dirty="0"/>
          </a:p>
          <a:p>
            <a:r>
              <a:rPr lang="en-GB" dirty="0"/>
              <a:t>https://publications.parliament.uk/pa/cm201415/cmselect/cmhaff/201/20105.htm</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20</a:t>
            </a:fld>
            <a:endParaRPr lang="en-GB" dirty="0"/>
          </a:p>
        </p:txBody>
      </p:sp>
    </p:spTree>
    <p:extLst>
      <p:ext uri="{BB962C8B-B14F-4D97-AF65-F5344CB8AC3E}">
        <p14:creationId xmlns:p14="http://schemas.microsoft.com/office/powerpoint/2010/main" val="12575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an understanding of what the acronym LGBTQ+ means - </a:t>
            </a:r>
          </a:p>
          <a:p>
            <a:r>
              <a:rPr lang="en-GB" dirty="0"/>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dirty="0"/>
          </a:p>
          <a:p>
            <a:r>
              <a:rPr lang="en-GB" dirty="0"/>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21</a:t>
            </a:fld>
            <a:endParaRPr lang="en-GB" dirty="0"/>
          </a:p>
        </p:txBody>
      </p:sp>
    </p:spTree>
    <p:extLst>
      <p:ext uri="{BB962C8B-B14F-4D97-AF65-F5344CB8AC3E}">
        <p14:creationId xmlns:p14="http://schemas.microsoft.com/office/powerpoint/2010/main" val="1977616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The UK has not always agreed to same sex relationships and up until 1967 it was an illegal act between two men. Decriminalising happen on 27 July 1967, as part of the Sexual Offences Act 1967.</a:t>
            </a:r>
            <a:r>
              <a:rPr lang="en-GB" b="1" dirty="0"/>
              <a:t> </a:t>
            </a:r>
          </a:p>
          <a:p>
            <a:pPr defTabSz="941100">
              <a:defRPr/>
            </a:pPr>
            <a:r>
              <a:rPr lang="en-GB" dirty="0"/>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dirty="0"/>
          </a:p>
          <a:p>
            <a:pPr defTabSz="941100">
              <a:defRPr/>
            </a:pPr>
            <a:r>
              <a:rPr lang="en-GB" dirty="0"/>
              <a:t>After the Act the age of consent was set at 21 for sex between men, compared with 16 for sex between men and women. </a:t>
            </a:r>
          </a:p>
          <a:p>
            <a:pPr defTabSz="941100">
              <a:defRPr/>
            </a:pPr>
            <a:r>
              <a:rPr lang="en-GB" dirty="0"/>
              <a:t>There was also a decision that pandered to the homophobic notion that young men are seduced and corrupted by older men. The punishment for a man over 21 having non-anal sex with a man aged 16-21 was increased from two to five years.</a:t>
            </a:r>
          </a:p>
          <a:p>
            <a:r>
              <a:rPr lang="en-GB" dirty="0"/>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dirty="0"/>
              <a:t>Alan Turing died in 1954 and was pardoned of his offence in 2013. </a:t>
            </a:r>
          </a:p>
          <a:p>
            <a:r>
              <a:rPr lang="en-GB" b="1" dirty="0"/>
              <a:t>2000 -</a:t>
            </a:r>
            <a:r>
              <a:rPr lang="en-GB" dirty="0"/>
              <a:t> A law was changed which allowed gay and bisexual people to be in the armed forces.</a:t>
            </a:r>
          </a:p>
          <a:p>
            <a:r>
              <a:rPr lang="en-GB" b="1" dirty="0"/>
              <a:t>2002 - </a:t>
            </a:r>
            <a:r>
              <a:rPr lang="en-GB" dirty="0"/>
              <a:t>A law was changed to allow gay people (and also unmarried couples) to adopt children.</a:t>
            </a:r>
          </a:p>
          <a:p>
            <a:r>
              <a:rPr lang="en-GB" b="1" dirty="0"/>
              <a:t>2003 - </a:t>
            </a:r>
            <a:r>
              <a:rPr lang="en-GB" dirty="0"/>
              <a:t>The ban on 'promoting' homosexuality in schools (Section 28) was overturned.</a:t>
            </a:r>
          </a:p>
          <a:p>
            <a:r>
              <a:rPr lang="en-GB" b="1" dirty="0"/>
              <a:t>2004 - </a:t>
            </a:r>
            <a:r>
              <a:rPr lang="en-GB" dirty="0"/>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dirty="0"/>
              <a:t>2008 -</a:t>
            </a:r>
            <a:r>
              <a:rPr lang="en-GB" dirty="0"/>
              <a:t> It became illegal to encourage homophobic hatred. Last year, more than 7,000 hate crimes were reported against gay men and women in the UK.</a:t>
            </a:r>
          </a:p>
          <a:p>
            <a:r>
              <a:rPr lang="en-GB" b="1" dirty="0"/>
              <a:t>2013 -</a:t>
            </a:r>
            <a:r>
              <a:rPr lang="en-GB" dirty="0"/>
              <a:t> Gay marriage was made legal in England and Wales, and later in Scotland. In Northern Ireland 2020.</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22</a:t>
            </a:fld>
            <a:endParaRPr lang="en-GB" dirty="0"/>
          </a:p>
        </p:txBody>
      </p:sp>
    </p:spTree>
    <p:extLst>
      <p:ext uri="{BB962C8B-B14F-4D97-AF65-F5344CB8AC3E}">
        <p14:creationId xmlns:p14="http://schemas.microsoft.com/office/powerpoint/2010/main" val="1928167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towards same sex partnerships have changed over the years. </a:t>
            </a:r>
          </a:p>
          <a:p>
            <a:r>
              <a:rPr lang="en-GB" dirty="0"/>
              <a:t>During the 80’s society was changing with lots of influences such as MTV; Sport clothing Nike/Reebok/Adidas; Coke V’s Pepsi.</a:t>
            </a:r>
          </a:p>
          <a:p>
            <a:r>
              <a:rPr lang="en-GB" dirty="0"/>
              <a:t>Change in music styles being different cultures.</a:t>
            </a:r>
          </a:p>
          <a:p>
            <a:r>
              <a:rPr lang="en-GB" dirty="0"/>
              <a:t>Computers being accessible to homes as they were cheaper but no home internet.</a:t>
            </a:r>
          </a:p>
          <a:p>
            <a:r>
              <a:rPr lang="en-GB" dirty="0"/>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dirty="0"/>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dirty="0"/>
          </a:p>
          <a:p>
            <a:r>
              <a:rPr lang="en-GB" dirty="0"/>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23</a:t>
            </a:fld>
            <a:endParaRPr lang="en-GB" dirty="0"/>
          </a:p>
        </p:txBody>
      </p:sp>
    </p:spTree>
    <p:extLst>
      <p:ext uri="{BB962C8B-B14F-4D97-AF65-F5344CB8AC3E}">
        <p14:creationId xmlns:p14="http://schemas.microsoft.com/office/powerpoint/2010/main" val="4018058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is one of those things everyone thinks they understand, but most don’t. </a:t>
            </a:r>
          </a:p>
          <a:p>
            <a:r>
              <a:rPr lang="en-GB" dirty="0"/>
              <a:t>Gender isn’t binary (meaning 2 things/parts).</a:t>
            </a:r>
          </a:p>
          <a:p>
            <a:r>
              <a:rPr lang="en-GB" dirty="0"/>
              <a:t>It is not either/or and in many cases it’s both/and. A bit of this and a dash of that. </a:t>
            </a:r>
          </a:p>
          <a:p>
            <a:r>
              <a:rPr lang="en-GB" dirty="0"/>
              <a:t>Class discussion on their understanding of gender. </a:t>
            </a:r>
          </a:p>
          <a:p>
            <a:endParaRPr lang="en-GB" dirty="0"/>
          </a:p>
          <a:p>
            <a:r>
              <a:rPr lang="en-GB" dirty="0"/>
              <a:t>Sexual orientation as a barrier  - as stated above gender is not binary it can be a bit of everything.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24</a:t>
            </a:fld>
            <a:endParaRPr lang="en-GB" dirty="0"/>
          </a:p>
        </p:txBody>
      </p:sp>
    </p:spTree>
    <p:extLst>
      <p:ext uri="{BB962C8B-B14F-4D97-AF65-F5344CB8AC3E}">
        <p14:creationId xmlns:p14="http://schemas.microsoft.com/office/powerpoint/2010/main" val="436918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does being different mean to them?</a:t>
            </a:r>
          </a:p>
          <a:p>
            <a:r>
              <a:rPr lang="en-GB" dirty="0"/>
              <a:t>People who are different find themselves not to be inclusion </a:t>
            </a:r>
          </a:p>
          <a:p>
            <a:r>
              <a:rPr lang="en-GB" dirty="0"/>
              <a:t>Looking/dressing different examples = Punk, Goth, Emo any difference they can think of</a:t>
            </a:r>
          </a:p>
          <a:p>
            <a:r>
              <a:rPr lang="en-GB" dirty="0"/>
              <a:t>Not conforming – travellers &amp; their communities</a:t>
            </a:r>
          </a:p>
          <a:p>
            <a:r>
              <a:rPr lang="en-GB" dirty="0"/>
              <a:t>Being different and vulnerable  =individuals who may be homeless.</a:t>
            </a:r>
          </a:p>
          <a:p>
            <a:r>
              <a:rPr lang="en-GB" dirty="0"/>
              <a:t>People with learning needs how do they process information if you where to see them in the line of duty?</a:t>
            </a:r>
          </a:p>
          <a:p>
            <a:r>
              <a:rPr lang="en-GB" dirty="0"/>
              <a:t>What about language barriers?</a:t>
            </a:r>
          </a:p>
          <a:p>
            <a:r>
              <a:rPr lang="en-GB" dirty="0"/>
              <a:t> </a:t>
            </a:r>
          </a:p>
          <a:p>
            <a:r>
              <a:rPr lang="en-GB" dirty="0"/>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25</a:t>
            </a:fld>
            <a:endParaRPr lang="en-GB" dirty="0"/>
          </a:p>
        </p:txBody>
      </p:sp>
    </p:spTree>
    <p:extLst>
      <p:ext uri="{BB962C8B-B14F-4D97-AF65-F5344CB8AC3E}">
        <p14:creationId xmlns:p14="http://schemas.microsoft.com/office/powerpoint/2010/main" val="1787272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dirty="0"/>
              <a:t>Both Sophie &amp; boyfriend Rob (who was attacked) both looked ‘different’ as Goths. </a:t>
            </a:r>
          </a:p>
          <a:p>
            <a:r>
              <a:rPr lang="en-GB" dirty="0"/>
              <a:t>Stephen Herbert, 16 and Brendan Harris, 15, committed the offence. They repeatedly stamped upon Sophie’s head as she lay semi-conscious</a:t>
            </a:r>
          </a:p>
          <a:p>
            <a:r>
              <a:rPr lang="en-GB" dirty="0"/>
              <a:t>Their only motive was that the couple were both dressed as Goths. </a:t>
            </a:r>
          </a:p>
          <a:p>
            <a:r>
              <a:rPr lang="en-GB" dirty="0"/>
              <a:t>Det. Supt Mick Gradwell  - "The only thing these lads think they have done wrong is to be caught. It was almost as though they were laughing and joking about what they had done". </a:t>
            </a:r>
          </a:p>
          <a:p>
            <a:pPr defTabSz="941100">
              <a:defRPr/>
            </a:pPr>
            <a:endParaRPr lang="en-GB" dirty="0"/>
          </a:p>
          <a:p>
            <a:pPr defTabSz="941100">
              <a:defRPr/>
            </a:pPr>
            <a:endParaRPr lang="en-GB" dirty="0"/>
          </a:p>
          <a:p>
            <a:pPr defTabSz="941100">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26</a:t>
            </a:fld>
            <a:endParaRPr lang="en-GB" dirty="0"/>
          </a:p>
        </p:txBody>
      </p:sp>
    </p:spTree>
    <p:extLst>
      <p:ext uri="{BB962C8B-B14F-4D97-AF65-F5344CB8AC3E}">
        <p14:creationId xmlns:p14="http://schemas.microsoft.com/office/powerpoint/2010/main" val="36058262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27</a:t>
            </a:fld>
            <a:endParaRPr lang="en-GB" dirty="0"/>
          </a:p>
        </p:txBody>
      </p:sp>
    </p:spTree>
    <p:extLst>
      <p:ext uri="{BB962C8B-B14F-4D97-AF65-F5344CB8AC3E}">
        <p14:creationId xmlns:p14="http://schemas.microsoft.com/office/powerpoint/2010/main" val="20760088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Challenged his sexuality when he ’came out’ but a few years later the media was going to expose his HIV status. </a:t>
            </a:r>
          </a:p>
          <a:p>
            <a:r>
              <a:rPr lang="en-GB" dirty="0"/>
              <a:t>Thus made him release TV programme of him telling family and friends before the papers. </a:t>
            </a:r>
          </a:p>
          <a:p>
            <a:r>
              <a:rPr lang="en-GB" dirty="0"/>
              <a:t>Was worried in being treated ‘different’ and misrepresented and how would family and the public react to this news.  </a:t>
            </a:r>
          </a:p>
          <a:p>
            <a:r>
              <a:rPr lang="en-GB" dirty="0"/>
              <a:t>Spoken about "shame" and "fear“ but day after the announcement he completed the Iron Man cheered on by crowds.</a:t>
            </a:r>
          </a:p>
          <a:p>
            <a:endParaRPr lang="en-GB" dirty="0"/>
          </a:p>
          <a:p>
            <a:r>
              <a:rPr lang="en-GB" dirty="0"/>
              <a:t>Class discussion – why do we feel we need to justify ourselves if we are different?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28</a:t>
            </a:fld>
            <a:endParaRPr lang="en-GB" dirty="0"/>
          </a:p>
        </p:txBody>
      </p:sp>
    </p:spTree>
    <p:extLst>
      <p:ext uri="{BB962C8B-B14F-4D97-AF65-F5344CB8AC3E}">
        <p14:creationId xmlns:p14="http://schemas.microsoft.com/office/powerpoint/2010/main" val="905811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dirty="0"/>
              <a:t>Consider that there are people who do not speak English or very little English and certainly not enough if one was in trouble or needed help.  That is where misunderstandings and misinterpretations can happen. </a:t>
            </a:r>
          </a:p>
          <a:p>
            <a:r>
              <a:rPr lang="en-GB" dirty="0"/>
              <a:t>For those who are victims of crime they may not report the crime due to frustration, being afraid in trying to explaining the facts. Imagine how hard it must be trying to explain you have been attacked in a foreign language?</a:t>
            </a:r>
          </a:p>
          <a:p>
            <a:r>
              <a:rPr lang="en-GB" dirty="0"/>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dirty="0"/>
              <a:t>http://www.bbk.ac.uk/news/language-barriers-in-the-criminal-justice-system</a:t>
            </a:r>
          </a:p>
          <a:p>
            <a:r>
              <a:rPr lang="en-GB" dirty="0"/>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29</a:t>
            </a:fld>
            <a:endParaRPr lang="en-GB" dirty="0"/>
          </a:p>
        </p:txBody>
      </p:sp>
    </p:spTree>
    <p:extLst>
      <p:ext uri="{BB962C8B-B14F-4D97-AF65-F5344CB8AC3E}">
        <p14:creationId xmlns:p14="http://schemas.microsoft.com/office/powerpoint/2010/main" val="633319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 vital day to day sense. When an incident happens if officers are not able to communicate properly it can lead to various misinterpretations and problems.  </a:t>
            </a:r>
          </a:p>
          <a:p>
            <a:r>
              <a:rPr lang="en-GB" dirty="0"/>
              <a:t>It is essential to consider everyone's needs.  Improved communication allows for better outcomes when it comes to public safety and it encourages and builds stronger relationships between officer, individuals and communities. </a:t>
            </a:r>
          </a:p>
          <a:p>
            <a:r>
              <a:rPr lang="en-GB" dirty="0"/>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30</a:t>
            </a:fld>
            <a:endParaRPr lang="en-GB" dirty="0"/>
          </a:p>
        </p:txBody>
      </p:sp>
    </p:spTree>
    <p:extLst>
      <p:ext uri="{BB962C8B-B14F-4D97-AF65-F5344CB8AC3E}">
        <p14:creationId xmlns:p14="http://schemas.microsoft.com/office/powerpoint/2010/main" val="36334037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Why hate crime?  </a:t>
            </a:r>
          </a:p>
          <a:p>
            <a:pPr defTabSz="941100">
              <a:defRPr/>
            </a:pPr>
            <a:r>
              <a:rPr lang="en-GB" dirty="0"/>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dirty="0"/>
          </a:p>
          <a:p>
            <a:pPr defTabSz="941100">
              <a:defRPr/>
            </a:pPr>
            <a:r>
              <a:rPr lang="en-GB" dirty="0"/>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dirty="0"/>
          </a:p>
          <a:p>
            <a:r>
              <a:rPr lang="en-GB" dirty="0"/>
              <a:t>Revenge - target members of the racial or religious group who they believe committed the original crime - even if the victims had nothing to do with it. perpetrator(s) only want revenge and they will travel to the victims' territory to enact it. </a:t>
            </a:r>
          </a:p>
          <a:p>
            <a:r>
              <a:rPr lang="en-GB" dirty="0"/>
              <a:t>These eye-for-an-eye attacks spike after acts of terrorism 9/11 USA, 7/7 London and Paris attacks in 2015.</a:t>
            </a:r>
          </a:p>
          <a:p>
            <a:endParaRPr lang="en-GB" dirty="0"/>
          </a:p>
          <a:p>
            <a:r>
              <a:rPr lang="en-GB" dirty="0"/>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dirty="0"/>
              <a:t>Mission offenders write lengthy manifestos explaining their views, visit websites steeped in hate speech and violent imagery, and travel to target symbolically significant sites while seeking to maximize carnage.</a:t>
            </a:r>
          </a:p>
          <a:p>
            <a:r>
              <a:rPr lang="en-GB" dirty="0"/>
              <a:t>Mission offenders believe that the system is rigged against them, which means that they can justify excessive violence against the innocent.</a:t>
            </a:r>
          </a:p>
          <a:p>
            <a:r>
              <a:rPr lang="en-GB" dirty="0"/>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dirty="0"/>
          </a:p>
          <a:p>
            <a:pPr defTabSz="941100">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31</a:t>
            </a:fld>
            <a:endParaRPr lang="en-GB" dirty="0"/>
          </a:p>
        </p:txBody>
      </p:sp>
    </p:spTree>
    <p:extLst>
      <p:ext uri="{BB962C8B-B14F-4D97-AF65-F5344CB8AC3E}">
        <p14:creationId xmlns:p14="http://schemas.microsoft.com/office/powerpoint/2010/main" val="301143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5396375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baseline="0" dirty="0">
                <a:latin typeface="Arial" panose="020B0604020202020204" pitchFamily="34" charset="0"/>
                <a:cs typeface="Arial" panose="020B0604020202020204" pitchFamily="34" charset="0"/>
              </a:rPr>
              <a:t>Trainer to link in </a:t>
            </a:r>
            <a:r>
              <a:rPr lang="en-GB" sz="1100" b="1" baseline="0" dirty="0" err="1">
                <a:latin typeface="Arial" panose="020B0604020202020204" pitchFamily="34" charset="0"/>
                <a:cs typeface="Arial" panose="020B0604020202020204" pitchFamily="34" charset="0"/>
              </a:rPr>
              <a:t>Allport’s</a:t>
            </a:r>
            <a:r>
              <a:rPr lang="en-GB" sz="1100" b="1" baseline="0" dirty="0">
                <a:latin typeface="Arial" panose="020B0604020202020204" pitchFamily="34" charset="0"/>
                <a:cs typeface="Arial" panose="020B0604020202020204" pitchFamily="34" charset="0"/>
              </a:rPr>
              <a:t> scale and the impact hate crime can have on communities.</a:t>
            </a:r>
          </a:p>
          <a:p>
            <a:pPr rtl="0"/>
            <a:endParaRPr lang="en-GB" sz="1100" b="1" dirty="0">
              <a:latin typeface="Arial" panose="020B0604020202020204" pitchFamily="34" charset="0"/>
              <a:cs typeface="Arial" panose="020B0604020202020204" pitchFamily="34" charset="0"/>
            </a:endParaRPr>
          </a:p>
          <a:p>
            <a:pPr rtl="0"/>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a:t>
            </a:r>
            <a:r>
              <a:rPr lang="en-GB" sz="1100" dirty="0">
                <a:latin typeface="Arial" panose="020B0604020202020204" pitchFamily="34" charset="0"/>
                <a:cs typeface="Arial" panose="020B0604020202020204" pitchFamily="34" charset="0"/>
              </a:rPr>
              <a:t> is a measure of the manifestation of prejudice in a society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It is also referred to as </a:t>
            </a:r>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 of Prejudice</a:t>
            </a:r>
            <a:r>
              <a:rPr lang="en-GB" sz="1100" dirty="0">
                <a:latin typeface="Arial" panose="020B0604020202020204" pitchFamily="34" charset="0"/>
                <a:cs typeface="Arial" panose="020B0604020202020204" pitchFamily="34" charset="0"/>
              </a:rPr>
              <a:t>. It was devised by psychologist Gordon </a:t>
            </a:r>
            <a:r>
              <a:rPr lang="en-GB" sz="1100" dirty="0" err="1">
                <a:latin typeface="Arial" panose="020B0604020202020204" pitchFamily="34" charset="0"/>
                <a:cs typeface="Arial" panose="020B0604020202020204" pitchFamily="34" charset="0"/>
              </a:rPr>
              <a:t>Allport</a:t>
            </a:r>
            <a:r>
              <a:rPr lang="en-GB" sz="1100" dirty="0">
                <a:latin typeface="Arial" panose="020B0604020202020204" pitchFamily="34" charset="0"/>
                <a:cs typeface="Arial" panose="020B0604020202020204" pitchFamily="34" charset="0"/>
              </a:rPr>
              <a:t> in 1954.</a:t>
            </a:r>
          </a:p>
          <a:p>
            <a:pPr rtl="0"/>
            <a:endParaRPr lang="en-GB" sz="1100" i="0" dirty="0">
              <a:latin typeface="Arial" panose="020B0604020202020204" pitchFamily="34" charset="0"/>
              <a:cs typeface="Arial" panose="020B0604020202020204" pitchFamily="34" charset="0"/>
            </a:endParaRPr>
          </a:p>
          <a:p>
            <a:pPr rtl="0"/>
            <a:r>
              <a:rPr lang="en-GB" sz="1100" b="0" i="0" dirty="0" err="1">
                <a:latin typeface="Arial" panose="020B0604020202020204" pitchFamily="34" charset="0"/>
                <a:cs typeface="Arial" panose="020B0604020202020204" pitchFamily="34" charset="0"/>
              </a:rPr>
              <a:t>Allport's</a:t>
            </a:r>
            <a:r>
              <a:rPr lang="en-GB" sz="1100" b="0" i="0" dirty="0">
                <a:latin typeface="Arial" panose="020B0604020202020204" pitchFamily="34" charset="0"/>
                <a:cs typeface="Arial" panose="020B0604020202020204" pitchFamily="34" charset="0"/>
              </a:rPr>
              <a:t> Scale of Prejudice goes from 1 to 5. </a:t>
            </a:r>
          </a:p>
          <a:p>
            <a:pPr rtl="0"/>
            <a:endParaRPr lang="en-GB" sz="1100" i="0" dirty="0">
              <a:latin typeface="Arial" panose="020B0604020202020204" pitchFamily="34" charset="0"/>
              <a:cs typeface="Arial" panose="020B0604020202020204" pitchFamily="34" charset="0"/>
            </a:endParaRPr>
          </a:p>
          <a:p>
            <a:pPr marL="228600" indent="-228600" rtl="0">
              <a:buAutoNum type="arabicPeriod"/>
            </a:pPr>
            <a:r>
              <a:rPr lang="en-GB" sz="1100" b="1" i="0" dirty="0" err="1">
                <a:latin typeface="Arial" panose="020B0604020202020204" pitchFamily="34" charset="0"/>
                <a:cs typeface="Arial" panose="020B0604020202020204" pitchFamily="34" charset="0"/>
              </a:rPr>
              <a:t>Antilocution</a:t>
            </a:r>
            <a:r>
              <a:rPr lang="en-GB" sz="1100" b="1" i="0" baseline="0" dirty="0">
                <a:latin typeface="Arial" panose="020B0604020202020204" pitchFamily="34" charset="0"/>
                <a:cs typeface="Arial" panose="020B0604020202020204" pitchFamily="34" charset="0"/>
              </a:rPr>
              <a:t> </a:t>
            </a:r>
            <a:endParaRPr lang="en-GB" sz="1100" b="1" i="0" dirty="0">
              <a:latin typeface="Arial" panose="020B0604020202020204" pitchFamily="34" charset="0"/>
              <a:cs typeface="Arial" panose="020B0604020202020204" pitchFamily="34" charset="0"/>
            </a:endParaRPr>
          </a:p>
          <a:p>
            <a:pPr rtl="0"/>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occurs when an in-group freely purports negative images of an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Hate speech is included in this stage.</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Although </a:t>
            </a:r>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itself may not be harmful, it could set the stage for more severe outlets for prejudice</a:t>
            </a:r>
          </a:p>
          <a:p>
            <a:pPr rtl="0"/>
            <a:endParaRPr lang="en-GB" sz="1100" b="1"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2. Avoidance: </a:t>
            </a:r>
          </a:p>
          <a:p>
            <a:pPr rtl="0"/>
            <a:r>
              <a:rPr lang="en-GB" sz="1100" i="0" dirty="0">
                <a:latin typeface="Arial" panose="020B0604020202020204" pitchFamily="34" charset="0"/>
                <a:cs typeface="Arial" panose="020B0604020202020204" pitchFamily="34" charset="0"/>
              </a:rPr>
              <a:t>Members of the in-group actively avoid people in the out-group. No direct harm may be intended, but psychological harm often results through isolation</a:t>
            </a:r>
            <a:r>
              <a:rPr lang="en-GB" sz="1100" i="0" baseline="0" dirty="0">
                <a:latin typeface="Arial" panose="020B0604020202020204" pitchFamily="34" charset="0"/>
                <a:cs typeface="Arial" panose="020B0604020202020204" pitchFamily="34" charset="0"/>
              </a:rPr>
              <a:t> </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3. Discrimination</a:t>
            </a:r>
          </a:p>
          <a:p>
            <a:pPr rtl="0"/>
            <a:r>
              <a:rPr lang="en-GB" sz="1100" i="0" dirty="0">
                <a:latin typeface="Arial" panose="020B0604020202020204" pitchFamily="34" charset="0"/>
                <a:cs typeface="Arial" panose="020B0604020202020204" pitchFamily="34" charset="0"/>
              </a:rPr>
              <a:t>The out-group is discriminated against by denying them opportunities and services, putting prejudice into action.</a:t>
            </a:r>
            <a:r>
              <a:rPr lang="en-GB" sz="1100" i="0" baseline="30000" dirty="0">
                <a:latin typeface="Arial" panose="020B0604020202020204" pitchFamily="34" charset="0"/>
                <a:cs typeface="Arial" panose="020B0604020202020204" pitchFamily="34" charset="0"/>
              </a:rPr>
              <a:t> </a:t>
            </a:r>
            <a:r>
              <a:rPr lang="en-GB" sz="1100" i="0" baseline="0" dirty="0">
                <a:latin typeface="Arial" panose="020B0604020202020204" pitchFamily="34" charset="0"/>
                <a:cs typeface="Arial" panose="020B0604020202020204" pitchFamily="34" charset="0"/>
              </a:rPr>
              <a:t> </a:t>
            </a:r>
            <a:r>
              <a:rPr lang="en-GB" sz="1100" i="0" dirty="0" err="1">
                <a:latin typeface="Arial" panose="020B0604020202020204" pitchFamily="34" charset="0"/>
                <a:cs typeface="Arial" panose="020B0604020202020204" pitchFamily="34" charset="0"/>
              </a:rPr>
              <a:t>Behaviors</a:t>
            </a:r>
            <a:r>
              <a:rPr lang="en-GB" sz="1100" i="0" dirty="0">
                <a:latin typeface="Arial" panose="020B0604020202020204" pitchFamily="34" charset="0"/>
                <a:cs typeface="Arial" panose="020B0604020202020204" pitchFamily="34" charset="0"/>
              </a:rPr>
              <a:t> have the intention of disadvantaging the out-group by preventing them from achieving goals, getting education or jobs, etc. Examples include Jim Crow laws in the US, the Statute of Kilkenny in British Ireland, Apartheid in South Africa, the Nuremberg Laws in 1930's Germany and </a:t>
            </a:r>
            <a:r>
              <a:rPr lang="en-GB" sz="1100" i="0" dirty="0" err="1">
                <a:latin typeface="Arial" panose="020B0604020202020204" pitchFamily="34" charset="0"/>
                <a:cs typeface="Arial" panose="020B0604020202020204" pitchFamily="34" charset="0"/>
              </a:rPr>
              <a:t>antisemitic</a:t>
            </a:r>
            <a:r>
              <a:rPr lang="en-GB" sz="1100" i="0" dirty="0">
                <a:latin typeface="Arial" panose="020B0604020202020204" pitchFamily="34" charset="0"/>
                <a:cs typeface="Arial" panose="020B0604020202020204" pitchFamily="34" charset="0"/>
              </a:rPr>
              <a:t> laws in the Middle East.</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4. Physical Attack </a:t>
            </a:r>
          </a:p>
          <a:p>
            <a:pPr rtl="0"/>
            <a:r>
              <a:rPr lang="en-GB" sz="1100" i="0" dirty="0">
                <a:latin typeface="Arial" panose="020B0604020202020204" pitchFamily="34" charset="0"/>
                <a:cs typeface="Arial" panose="020B0604020202020204" pitchFamily="34" charset="0"/>
              </a:rPr>
              <a:t>The in-group vandalizes, burns, or otherwise destroys out-group property and carries out violent attacks on individuals or groups. Physical harm is done to members of the out-group. Examples include pogroms against Jews in Europe, the </a:t>
            </a:r>
            <a:r>
              <a:rPr lang="en-GB" sz="1100" i="0" dirty="0" err="1">
                <a:latin typeface="Arial" panose="020B0604020202020204" pitchFamily="34" charset="0"/>
                <a:cs typeface="Arial" panose="020B0604020202020204" pitchFamily="34" charset="0"/>
              </a:rPr>
              <a:t>lynchings</a:t>
            </a:r>
            <a:r>
              <a:rPr lang="en-GB" sz="1100" i="0" dirty="0">
                <a:latin typeface="Arial" panose="020B0604020202020204" pitchFamily="34" charset="0"/>
                <a:cs typeface="Arial" panose="020B0604020202020204" pitchFamily="34" charset="0"/>
              </a:rPr>
              <a:t> of blacks and Italians in the US, and ongoing violence against Hindus in Pakistan</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5. Extermination </a:t>
            </a:r>
          </a:p>
          <a:p>
            <a:pPr rtl="0"/>
            <a:r>
              <a:rPr lang="en-GB" sz="1100" i="0" dirty="0">
                <a:latin typeface="Arial" panose="020B0604020202020204" pitchFamily="34" charset="0"/>
                <a:cs typeface="Arial" panose="020B0604020202020204" pitchFamily="34" charset="0"/>
              </a:rPr>
              <a:t>The in-group seeks extermination or removal of the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They attempt to eliminate either the entirety or a large fraction of the undesired group of people. Examples include the Cambodian genocide, the Final Solution in Nazi Germany, the Rwandan genocide, the Armenian Genocide, the Genocide of the Hellenes and ethnic cleansing in the Bosnian War</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Activities 2 &amp; 3 to follow this slide as per lesson plan</a:t>
            </a:r>
          </a:p>
          <a:p>
            <a:pPr rtl="0"/>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1141095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dirty="0"/>
          </a:p>
        </p:txBody>
      </p:sp>
    </p:spTree>
    <p:extLst>
      <p:ext uri="{BB962C8B-B14F-4D97-AF65-F5344CB8AC3E}">
        <p14:creationId xmlns:p14="http://schemas.microsoft.com/office/powerpoint/2010/main" val="36538646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 more details please read the link: https://www.gov.uk/discrimination-your-rights</a:t>
            </a:r>
            <a:endParaRPr lang="en-GB" dirty="0"/>
          </a:p>
          <a:p>
            <a:pPr fontAlgn="base"/>
            <a:r>
              <a:rPr lang="en-GB" sz="1200" b="1" i="0" kern="1200" dirty="0">
                <a:solidFill>
                  <a:schemeClr val="tx1"/>
                </a:solidFill>
                <a:effectLst/>
                <a:latin typeface="+mn-lt"/>
                <a:ea typeface="+mn-ea"/>
                <a:cs typeface="+mn-cs"/>
              </a:rPr>
              <a:t>Types of discrimination ('protected characteristics')</a:t>
            </a:r>
          </a:p>
          <a:p>
            <a:pPr fontAlgn="base"/>
            <a:r>
              <a:rPr lang="en-GB" sz="1200" b="0" i="0" kern="1200" dirty="0">
                <a:solidFill>
                  <a:schemeClr val="tx1"/>
                </a:solidFill>
                <a:effectLst/>
                <a:latin typeface="+mn-lt"/>
                <a:ea typeface="+mn-ea"/>
                <a:cs typeface="+mn-cs"/>
              </a:rPr>
              <a:t>It is against the law to discriminate against anyone because of:</a:t>
            </a:r>
          </a:p>
          <a:p>
            <a:pPr fontAlgn="base"/>
            <a:r>
              <a:rPr lang="en-GB" sz="1200" b="0" i="0" kern="1200" dirty="0">
                <a:solidFill>
                  <a:schemeClr val="tx1"/>
                </a:solidFill>
                <a:effectLst/>
                <a:latin typeface="+mn-lt"/>
                <a:ea typeface="+mn-ea"/>
                <a:cs typeface="+mn-cs"/>
              </a:rPr>
              <a:t>age</a:t>
            </a:r>
          </a:p>
          <a:p>
            <a:pPr fontAlgn="base"/>
            <a:r>
              <a:rPr lang="en-GB" sz="1200" b="0" i="0" kern="1200" dirty="0">
                <a:solidFill>
                  <a:schemeClr val="tx1"/>
                </a:solidFill>
                <a:effectLst/>
                <a:latin typeface="+mn-lt"/>
                <a:ea typeface="+mn-ea"/>
                <a:cs typeface="+mn-cs"/>
              </a:rPr>
              <a:t>gender reassignment</a:t>
            </a:r>
          </a:p>
          <a:p>
            <a:pPr fontAlgn="base"/>
            <a:r>
              <a:rPr lang="en-GB" sz="1200" b="0" i="0" kern="1200" dirty="0">
                <a:solidFill>
                  <a:schemeClr val="tx1"/>
                </a:solidFill>
                <a:effectLst/>
                <a:latin typeface="+mn-lt"/>
                <a:ea typeface="+mn-ea"/>
                <a:cs typeface="+mn-cs"/>
              </a:rPr>
              <a:t>being married or in a civil partnership</a:t>
            </a:r>
          </a:p>
          <a:p>
            <a:pPr fontAlgn="base"/>
            <a:r>
              <a:rPr lang="en-GB" sz="1200" b="0" i="0" kern="1200" dirty="0">
                <a:solidFill>
                  <a:schemeClr val="tx1"/>
                </a:solidFill>
                <a:effectLst/>
                <a:latin typeface="+mn-lt"/>
                <a:ea typeface="+mn-ea"/>
                <a:cs typeface="+mn-cs"/>
              </a:rPr>
              <a:t>being </a:t>
            </a:r>
            <a:r>
              <a:rPr lang="en-GB" sz="1200" b="0" i="0" kern="1200" dirty="0">
                <a:solidFill>
                  <a:schemeClr val="tx1"/>
                </a:solidFill>
                <a:effectLst/>
                <a:latin typeface="+mn-lt"/>
                <a:ea typeface="+mn-ea"/>
                <a:cs typeface="+mn-cs"/>
                <a:hlinkClick r:id="rId4"/>
              </a:rPr>
              <a:t>pregnant</a:t>
            </a:r>
            <a:r>
              <a:rPr lang="en-GB" sz="1200" b="0" i="0" kern="1200" dirty="0">
                <a:solidFill>
                  <a:schemeClr val="tx1"/>
                </a:solidFill>
                <a:effectLst/>
                <a:latin typeface="+mn-lt"/>
                <a:ea typeface="+mn-ea"/>
                <a:cs typeface="+mn-cs"/>
              </a:rPr>
              <a:t> or on maternity leave</a:t>
            </a:r>
          </a:p>
          <a:p>
            <a:pPr fontAlgn="base"/>
            <a:r>
              <a:rPr lang="en-GB" sz="1200" b="0" i="0" kern="1200" dirty="0">
                <a:solidFill>
                  <a:schemeClr val="tx1"/>
                </a:solidFill>
                <a:effectLst/>
                <a:latin typeface="+mn-lt"/>
                <a:ea typeface="+mn-ea"/>
                <a:cs typeface="+mn-cs"/>
                <a:hlinkClick r:id="rId5"/>
              </a:rPr>
              <a:t>disability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race including colour, nationality, ethnic or national origin</a:t>
            </a:r>
          </a:p>
          <a:p>
            <a:pPr fontAlgn="base"/>
            <a:r>
              <a:rPr lang="en-GB" sz="1200" b="0" i="0" kern="1200" dirty="0">
                <a:solidFill>
                  <a:schemeClr val="tx1"/>
                </a:solidFill>
                <a:effectLst/>
                <a:latin typeface="+mn-lt"/>
                <a:ea typeface="+mn-ea"/>
                <a:cs typeface="+mn-cs"/>
              </a:rPr>
              <a:t>religion or belief</a:t>
            </a:r>
          </a:p>
          <a:p>
            <a:pPr fontAlgn="base"/>
            <a:r>
              <a:rPr lang="en-GB" sz="1200" b="0" i="0" kern="1200" dirty="0">
                <a:solidFill>
                  <a:schemeClr val="tx1"/>
                </a:solidFill>
                <a:effectLst/>
                <a:latin typeface="+mn-lt"/>
                <a:ea typeface="+mn-ea"/>
                <a:cs typeface="+mn-cs"/>
              </a:rPr>
              <a:t>sex</a:t>
            </a:r>
          </a:p>
          <a:p>
            <a:pPr fontAlgn="base"/>
            <a:r>
              <a:rPr lang="en-GB" sz="1200" b="0" i="0" kern="1200" dirty="0">
                <a:solidFill>
                  <a:schemeClr val="tx1"/>
                </a:solidFill>
                <a:effectLst/>
                <a:latin typeface="+mn-lt"/>
                <a:ea typeface="+mn-ea"/>
                <a:cs typeface="+mn-cs"/>
              </a:rPr>
              <a:t>sexual orientation</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35813722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4699" indent="0">
              <a:buFont typeface="+mj-lt"/>
              <a:buNone/>
            </a:pPr>
            <a:r>
              <a:rPr lang="en-GB" dirty="0"/>
              <a:t>Protected Characteristics – Age, Disability, Gender reassignment, Marriage and civil partnership, Pregnancy and maternity, Race, Religion and belief, Sex, Sexual orientation</a:t>
            </a:r>
          </a:p>
          <a:p>
            <a:pPr marL="84699"/>
            <a:endParaRPr lang="en-GB" dirty="0"/>
          </a:p>
          <a:p>
            <a:pPr marL="84699"/>
            <a:r>
              <a:rPr lang="en-GB" dirty="0"/>
              <a:t>As well as the Equality Act there is also </a:t>
            </a:r>
            <a:r>
              <a:rPr lang="en-GB" b="1" u="sng" dirty="0"/>
              <a:t>a  Public Sector Equality Duty </a:t>
            </a:r>
            <a:r>
              <a:rPr lang="en-GB" b="0" u="none" dirty="0"/>
              <a:t>which means that </a:t>
            </a:r>
            <a:r>
              <a:rPr lang="en-GB" dirty="0"/>
              <a:t>public bodies, such as local authorities, hospital trusts and police authorities now have to prevent discrimination. </a:t>
            </a:r>
          </a:p>
          <a:p>
            <a:endParaRPr lang="en-GB" dirty="0"/>
          </a:p>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39</a:t>
            </a:fld>
            <a:endParaRPr lang="en-GB" dirty="0"/>
          </a:p>
        </p:txBody>
      </p:sp>
    </p:spTree>
    <p:extLst>
      <p:ext uri="{BB962C8B-B14F-4D97-AF65-F5344CB8AC3E}">
        <p14:creationId xmlns:p14="http://schemas.microsoft.com/office/powerpoint/2010/main" val="37438839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40</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We can have legislations to policies in place to protect individuals, helps society keep rules in place and also for those in public bodies to understand their role and behaviour with a public responsibility. Rules can be broken and also disrespected by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Inclusiveness &amp; Professional working means that the police are doing a good job. Measured by public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Four key elements that measure confidence in the police ---perceptions of police effectiveness, fairness of personal treatment, the level of police engagement with the community, and local people’s concerns about local disorder---have strongly significant effects on ‘overall’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British Crime Survey (BCS) is a face-to-face victimisation survey in which people are asked about their experiences of crime in the last 12 months. In addition, respondents are asked about their attitudes towards different crime-related issues. For example, the BCS has always included measures of public perceptions of the police. These questions have ranged from ratings of how good a job the local police do, to perceptions of specific aspects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https://www.ons.gov.uk/peoplepopulationandcommunity/crimeandjustice/adhocs/11445trustinpoliceamongadultsaged16andoverinenglandandwalesandlondonyearendingmarch2016toyearendingmarch2019csew</a:t>
            </a:r>
          </a:p>
          <a:p>
            <a:endParaRPr lang="en-GB" dirty="0"/>
          </a:p>
          <a:p>
            <a:r>
              <a:rPr lang="en-GB" dirty="0"/>
              <a:t>https://assets.publishing.service.gov.uk/government/uploads/system/uploads/attachment_data/file/115729/hosb1910.pdf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41</a:t>
            </a:fld>
            <a:endParaRPr lang="en-GB" dirty="0"/>
          </a:p>
        </p:txBody>
      </p:sp>
    </p:spTree>
    <p:extLst>
      <p:ext uri="{BB962C8B-B14F-4D97-AF65-F5344CB8AC3E}">
        <p14:creationId xmlns:p14="http://schemas.microsoft.com/office/powerpoint/2010/main" val="31253726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asks various questions around these main areas.</a:t>
            </a:r>
          </a:p>
          <a:p>
            <a:r>
              <a:rPr lang="en-GB" dirty="0"/>
              <a:t>E.g. Police visibility – how many times have you seen police in car or on foot patrol, Satisfaction with the frequency of visible police officers, change of frequency etc. </a:t>
            </a:r>
          </a:p>
        </p:txBody>
      </p:sp>
      <p:sp>
        <p:nvSpPr>
          <p:cNvPr id="4" name="Slide Number Placeholder 3"/>
          <p:cNvSpPr>
            <a:spLocks noGrp="1"/>
          </p:cNvSpPr>
          <p:nvPr>
            <p:ph type="sldNum" sz="quarter" idx="5"/>
          </p:nvPr>
        </p:nvSpPr>
        <p:spPr/>
        <p:txBody>
          <a:bodyPr/>
          <a:lstStyle/>
          <a:p>
            <a:fld id="{4DE0FC52-B713-423C-9F36-BA4B041A2061}" type="slidenum">
              <a:rPr lang="en-GB" smtClean="0"/>
              <a:t>42</a:t>
            </a:fld>
            <a:endParaRPr lang="en-GB" dirty="0"/>
          </a:p>
        </p:txBody>
      </p:sp>
    </p:spTree>
    <p:extLst>
      <p:ext uri="{BB962C8B-B14F-4D97-AF65-F5344CB8AC3E}">
        <p14:creationId xmlns:p14="http://schemas.microsoft.com/office/powerpoint/2010/main" val="26169179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 all satisfaction with Police - </a:t>
            </a:r>
          </a:p>
          <a:p>
            <a:r>
              <a:rPr lang="en-GB" dirty="0"/>
              <a:t>This section looks into respondents’ overall satisfaction with their local police force and perceptions of their reputation and performance over the past 12 months. Generally, respondents are satisfied with their local police 61% are either very (19%) or fairy (42%) satisfied, 24% are neither stratified or unsatisfied. 9% fairly dissatisfied,  3%Very dissatisfied  &amp; 3%Don't know</a:t>
            </a:r>
          </a:p>
          <a:p>
            <a:r>
              <a:rPr lang="en-GB" dirty="0"/>
              <a:t>The most common reasons given for satisfaction with the local police were general perceptions that the police are doing a good job, despite budget cuts, pressure, and that it is a difficult job. The police were spoken highly of and there was a feeling that police are hardworking.</a:t>
            </a:r>
          </a:p>
          <a:p>
            <a:r>
              <a:rPr lang="en-GB" dirty="0"/>
              <a:t>However, responses of those who are dissatisfied include the police do not take action, non or lack of police presence, lack of resources or staff to negative personal experiences with the police and perceptions of unfair treatment.  </a:t>
            </a:r>
          </a:p>
          <a:p>
            <a:endParaRPr lang="en-GB" dirty="0"/>
          </a:p>
          <a:p>
            <a:r>
              <a:rPr lang="en-GB" b="1" dirty="0"/>
              <a:t>Contact with the Police - </a:t>
            </a:r>
            <a:r>
              <a:rPr lang="en-GB" dirty="0"/>
              <a:t>This section covers the amount of contact respondents have with the police. In all, 29% of respondents report having some form of contact (no matter how informal) with the police in the last year compared to 60% who have not. (11% either did not know or had just moved to the area).</a:t>
            </a:r>
          </a:p>
          <a:p>
            <a:r>
              <a:rPr lang="en-GB" b="0" dirty="0"/>
              <a:t>Identified that the younger generation would report interaction but from aged 45+ these reported the higher no interaction figures.  Main reason for interaction was being victim of crime or reporting ASB.</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Legitimacy of the police</a:t>
            </a:r>
            <a:r>
              <a:rPr lang="en-GB" dirty="0"/>
              <a:t> - This section reviews respondents’ attitudes towards police legitimacy, covering attitudes towards the use of physical force, stop and search, and the police’s conduct. Perceptions of local police forces are relatively positive with over half of respondents now saying that their local police have a good reputation all or most of the time 52%. This has improved by ten percentage points compared to the 2017 survey (42%). 27% believed that police were legitimate some of the time; 9% hardly ever; 3% never &amp; 11% don’t know.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Police Responsibilities &amp; Priorities - </a:t>
            </a:r>
            <a:r>
              <a:rPr lang="en-GB" dirty="0"/>
              <a:t>covers respondents’ perceptions of the responsibilities and priorities of the local police force. Who is responsible for ‘looking after’ different vulnerable groups. The police or other organisations? The police force was the service selected most only for victims of stalking and harassment (65%), missing people (58%) and victims of domestic abuse (43%). For other vulnerable groups other organisations are more likely to be seen as more responsible for. Age identified different attitudes towards certain crimes. </a:t>
            </a:r>
            <a:endParaRPr lang="en-GB" b="0" dirty="0"/>
          </a:p>
        </p:txBody>
      </p:sp>
      <p:sp>
        <p:nvSpPr>
          <p:cNvPr id="4" name="Slide Number Placeholder 3"/>
          <p:cNvSpPr>
            <a:spLocks noGrp="1"/>
          </p:cNvSpPr>
          <p:nvPr>
            <p:ph type="sldNum" sz="quarter" idx="5"/>
          </p:nvPr>
        </p:nvSpPr>
        <p:spPr/>
        <p:txBody>
          <a:bodyPr/>
          <a:lstStyle/>
          <a:p>
            <a:fld id="{4DE0FC52-B713-423C-9F36-BA4B041A2061}" type="slidenum">
              <a:rPr lang="en-GB" smtClean="0"/>
              <a:t>43</a:t>
            </a:fld>
            <a:endParaRPr lang="en-GB" dirty="0"/>
          </a:p>
        </p:txBody>
      </p:sp>
    </p:spTree>
    <p:extLst>
      <p:ext uri="{BB962C8B-B14F-4D97-AF65-F5344CB8AC3E}">
        <p14:creationId xmlns:p14="http://schemas.microsoft.com/office/powerpoint/2010/main" val="1086921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develop an inclusive working practice that embraces equality and difference? We need:</a:t>
            </a:r>
          </a:p>
          <a:p>
            <a:r>
              <a:rPr lang="en-GB" dirty="0"/>
              <a:t>Inclusive Culture &amp; diverse workforce -  There is a need to build a fairer and more diverse workplace which reflects the diverse committees if serves. A proactive approach is needed when there is clearly underrepresentation within a workforce. Value individuals irrelevant backgrounds or characteristics within a workforce and society. </a:t>
            </a:r>
          </a:p>
          <a:p>
            <a:endParaRPr lang="en-GB" dirty="0"/>
          </a:p>
          <a:p>
            <a:r>
              <a:rPr lang="en-GB" dirty="0"/>
              <a:t>Inclusive practices – To ensure that policies, processes and practices at every level are recognised and meet in the delivery of a service. Regular training ensuring that workforces understand inclusive practices and that they are embedded in day to day performances.  meeting or exceeding recognised standards against which these will be benchmarked </a:t>
            </a:r>
          </a:p>
          <a:p>
            <a:endParaRPr lang="en-GB" dirty="0"/>
          </a:p>
          <a:p>
            <a:r>
              <a:rPr lang="en-GB" dirty="0"/>
              <a:t>Inclusive services - To ensure greater fairness and respect in treatment and outcomes for individuals. To tackling prejudice, unintended bias and reducing inequalities in any service delivery.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Community engagement – by engaging with diverse communities it will set a better understand and relationship with communities. Thus, building stronger relations, trust and confidence in policing and contributing to a more inclusive society.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44</a:t>
            </a:fld>
            <a:endParaRPr lang="en-GB" dirty="0"/>
          </a:p>
        </p:txBody>
      </p:sp>
    </p:spTree>
    <p:extLst>
      <p:ext uri="{BB962C8B-B14F-4D97-AF65-F5344CB8AC3E}">
        <p14:creationId xmlns:p14="http://schemas.microsoft.com/office/powerpoint/2010/main" val="5969413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Barriers  - Like most of these Iceberg models it is the hidden element of our differences that can effect a diverse society. </a:t>
            </a:r>
          </a:p>
          <a:p>
            <a:r>
              <a:rPr lang="en-GB" dirty="0"/>
              <a:t>Trying to understand these unseen differences will always be a challenge for many police officers. Our actions &amp; behaviour has to take into account the differences in people. </a:t>
            </a:r>
          </a:p>
          <a:p>
            <a:r>
              <a:rPr lang="en-GB" dirty="0"/>
              <a:t>Inclusion is not just about what we can see it is valuing all our differences including the ‘hidden’ elements.</a:t>
            </a:r>
          </a:p>
        </p:txBody>
      </p:sp>
      <p:sp>
        <p:nvSpPr>
          <p:cNvPr id="4" name="Slide Number Placeholder 3"/>
          <p:cNvSpPr>
            <a:spLocks noGrp="1"/>
          </p:cNvSpPr>
          <p:nvPr>
            <p:ph type="sldNum" sz="quarter" idx="5"/>
          </p:nvPr>
        </p:nvSpPr>
        <p:spPr/>
        <p:txBody>
          <a:bodyPr/>
          <a:lstStyle/>
          <a:p>
            <a:fld id="{4DE0FC52-B713-423C-9F36-BA4B041A2061}" type="slidenum">
              <a:rPr lang="en-GB" smtClean="0"/>
              <a:t>45</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46</a:t>
            </a:fld>
            <a:endParaRPr lang="en-GB" dirty="0"/>
          </a:p>
        </p:txBody>
      </p:sp>
    </p:spTree>
    <p:extLst>
      <p:ext uri="{BB962C8B-B14F-4D97-AF65-F5344CB8AC3E}">
        <p14:creationId xmlns:p14="http://schemas.microsoft.com/office/powerpoint/2010/main" val="29032900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47</a:t>
            </a:fld>
            <a:endParaRPr lang="en-GB" dirty="0"/>
          </a:p>
        </p:txBody>
      </p:sp>
    </p:spTree>
    <p:extLst>
      <p:ext uri="{BB962C8B-B14F-4D97-AF65-F5344CB8AC3E}">
        <p14:creationId xmlns:p14="http://schemas.microsoft.com/office/powerpoint/2010/main" val="162800312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7091B1-B671-4E27-AB62-C4E471D265EA}" type="slidenum">
              <a:rPr lang="en-GB" smtClean="0"/>
              <a:t>48</a:t>
            </a:fld>
            <a:endParaRPr lang="en-GB" dirty="0"/>
          </a:p>
        </p:txBody>
      </p:sp>
    </p:spTree>
    <p:extLst>
      <p:ext uri="{BB962C8B-B14F-4D97-AF65-F5344CB8AC3E}">
        <p14:creationId xmlns:p14="http://schemas.microsoft.com/office/powerpoint/2010/main" val="329055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0AD6-466D-B3FF-7EA6-111D6C7495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BAB9A-4241-4D1B-CE31-A66D961407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2267F3-5B39-F8AD-5677-D902CF4FE629}"/>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B7968323-DB9C-3C59-075D-8E5E47C3B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E6C52-5259-EA8D-EFCC-A67AE2A6868F}"/>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802872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9582A-599D-627E-3A98-D1ADB30FC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0BF4A-F071-E550-F267-1B4BCB1891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F4196-7AC7-DCA3-1BB5-CF462C546721}"/>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39019F1E-CD92-BE02-8D32-E26B33CC9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B61AFB-96FE-0192-4547-3B0BE6D6AA2E}"/>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331297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0232-ED28-883E-BB5D-680303F9D9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0D15E1-AA1E-F00E-97B1-8B83CAE7F8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1BBE57-74F1-8BCD-BDDE-8AE48DB8A720}"/>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4A6B6D27-F3A4-18B2-9E03-C5597777E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C8412-E178-4262-47B1-F49847937E25}"/>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90052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C5077-5043-0BA9-1A3E-19FD797A90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EB636-7AC9-3E1C-1E52-DB38B61B3D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3A5C6C-A184-859D-F771-5791F72F5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2BA9C8-EF17-4F5B-6B75-FB6071C0E917}"/>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6" name="Footer Placeholder 5">
            <a:extLst>
              <a:ext uri="{FF2B5EF4-FFF2-40B4-BE49-F238E27FC236}">
                <a16:creationId xmlns:a16="http://schemas.microsoft.com/office/drawing/2014/main" id="{705F7DC9-F57B-341D-EAF1-C84F3F498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CAC4FE-7106-142A-EB78-6AE3FE260849}"/>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593426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C965-FEB1-75F7-3297-2AA3F3C4F0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56E23-F402-BC06-72FC-6A4A37B1C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D8D7C6-69BD-A43E-53E5-539925A30A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B23DE9-37F6-5115-6E97-8B1F5150F2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59F187-384F-43D9-304F-6726AEBAF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E55E23-856B-F124-3AF5-40188F931679}"/>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8" name="Footer Placeholder 7">
            <a:extLst>
              <a:ext uri="{FF2B5EF4-FFF2-40B4-BE49-F238E27FC236}">
                <a16:creationId xmlns:a16="http://schemas.microsoft.com/office/drawing/2014/main" id="{85E406FD-1B2D-BA4A-FBFB-D55C115009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A252B7-8581-240B-B648-4C950EEB296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39048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5370-2A42-1297-A24D-39095D8544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A9D9FF-658B-69E7-0FC7-D1F1E4D8DD49}"/>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4" name="Footer Placeholder 3">
            <a:extLst>
              <a:ext uri="{FF2B5EF4-FFF2-40B4-BE49-F238E27FC236}">
                <a16:creationId xmlns:a16="http://schemas.microsoft.com/office/drawing/2014/main" id="{22A2F0B3-BDDA-9229-E240-DB260AEF14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DDFD5A-5095-83E9-2129-C03A1F66D04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6128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14C474-56A0-19E7-782C-8DC3FC1CB620}"/>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3" name="Footer Placeholder 2">
            <a:extLst>
              <a:ext uri="{FF2B5EF4-FFF2-40B4-BE49-F238E27FC236}">
                <a16:creationId xmlns:a16="http://schemas.microsoft.com/office/drawing/2014/main" id="{4E7CD3F2-B90D-2075-5F52-7A178DA9CF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A61EF6-771D-A9FB-7040-6D97B85B677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84242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83B4-9FBA-E95A-1795-9712F16BAF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3EE3E2-7E89-225C-B4D2-C111F99527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3B4635-1BB2-28B0-C8E9-C888FD1C3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EFE2FD-245F-591D-9D6B-B50FE5182787}"/>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6" name="Footer Placeholder 5">
            <a:extLst>
              <a:ext uri="{FF2B5EF4-FFF2-40B4-BE49-F238E27FC236}">
                <a16:creationId xmlns:a16="http://schemas.microsoft.com/office/drawing/2014/main" id="{822A05CB-CA14-8451-9032-40A6951BC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896D67-3257-F903-FEA2-52C88E91AC34}"/>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59421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5599-F801-A469-38E5-B45D1F5660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C6261C-639E-3929-917A-B15FD9365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8D47C-0E60-E4C4-B801-CFEF4842C2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1CB331-AE94-8C68-B861-D26D299B09CD}"/>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6" name="Footer Placeholder 5">
            <a:extLst>
              <a:ext uri="{FF2B5EF4-FFF2-40B4-BE49-F238E27FC236}">
                <a16:creationId xmlns:a16="http://schemas.microsoft.com/office/drawing/2014/main" id="{ECCD118F-DF64-70DC-2839-C51544CDE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776C92-B1B4-010F-02F7-C4FE4634E1C1}"/>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4259735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48CD-1E20-1702-D7E0-31AB09E2E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7D0644-5475-FE71-605E-64DBDF1F7C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EBF3F-FFB1-664B-067D-78A1E04B861A}"/>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96D8A4A9-9555-4F79-A2EF-510AC88252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6B4C0-A155-D484-593C-E1B805503A52}"/>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11505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FDDDAD-27C1-B611-7403-4671C377F6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33A42-62C9-D3E6-34BB-C97361AA53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1DA19-C336-814F-A164-14F70E8FB51D}"/>
              </a:ext>
            </a:extLst>
          </p:cNvPr>
          <p:cNvSpPr>
            <a:spLocks noGrp="1"/>
          </p:cNvSpPr>
          <p:nvPr>
            <p:ph type="dt" sz="half" idx="10"/>
          </p:nvPr>
        </p:nvSpPr>
        <p:spPr/>
        <p:txBody>
          <a:body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7CFF5536-4D23-738A-C699-7B6C39799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88821-5B1C-59BB-DC13-7EB352BA284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22747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366011551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91AEEF-0E78-E7BA-2885-9702214D81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781EF-FB09-D5A2-BA97-7E4F5B176F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825A08-E0F8-5D3C-6E55-B219FD1C11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6931A9-7CA8-4465-9297-ACF0D4851A4E}" type="datetimeFigureOut">
              <a:rPr lang="en-GB" smtClean="0"/>
              <a:t>17/04/2024</a:t>
            </a:fld>
            <a:endParaRPr lang="en-GB"/>
          </a:p>
        </p:txBody>
      </p:sp>
      <p:sp>
        <p:nvSpPr>
          <p:cNvPr id="5" name="Footer Placeholder 4">
            <a:extLst>
              <a:ext uri="{FF2B5EF4-FFF2-40B4-BE49-F238E27FC236}">
                <a16:creationId xmlns:a16="http://schemas.microsoft.com/office/drawing/2014/main" id="{D0C78FF2-F3E6-75E8-7E06-AB416EDA0D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A96AF2-1F83-31E9-49CB-5FD9D9CBD3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5082BC-317C-410B-BE3A-7B786B75C0BC}" type="slidenum">
              <a:rPr lang="en-GB" smtClean="0"/>
              <a:t>‹#›</a:t>
            </a:fld>
            <a:endParaRPr lang="en-GB"/>
          </a:p>
        </p:txBody>
      </p:sp>
    </p:spTree>
    <p:extLst>
      <p:ext uri="{BB962C8B-B14F-4D97-AF65-F5344CB8AC3E}">
        <p14:creationId xmlns:p14="http://schemas.microsoft.com/office/powerpoint/2010/main" val="117130086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17/04/2024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notesSlide" Target="../notesSlides/notesSlide8.xml"/><Relationship Id="rId7" Type="http://schemas.openxmlformats.org/officeDocument/2006/relationships/diagramData" Target="../diagrams/data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2.jpeg"/><Relationship Id="rId11" Type="http://schemas.microsoft.com/office/2007/relationships/diagramDrawing" Target="../diagrams/drawing3.xml"/><Relationship Id="rId5" Type="http://schemas.openxmlformats.org/officeDocument/2006/relationships/image" Target="../media/image11.png"/><Relationship Id="rId10" Type="http://schemas.openxmlformats.org/officeDocument/2006/relationships/diagramColors" Target="../diagrams/colors3.xml"/><Relationship Id="rId4" Type="http://schemas.openxmlformats.org/officeDocument/2006/relationships/image" Target="../media/image10.png"/><Relationship Id="rId9"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notesSlide" Target="../notesSlides/notesSlide9.xml"/><Relationship Id="rId7" Type="http://schemas.openxmlformats.org/officeDocument/2006/relationships/diagramQuickStyle" Target="../diagrams/quickStyle4.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3.jpeg"/><Relationship Id="rId9" Type="http://schemas.microsoft.com/office/2007/relationships/diagramDrawing" Target="../diagrams/drawing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college.police.uk/docs/homeoffice/Experiences-of-young-black-men-as-victims-of-crime.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5.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7.png"/><Relationship Id="rId4" Type="http://schemas.openxmlformats.org/officeDocument/2006/relationships/hyperlink" Target="https://www.youtube.com/watch?v=Bq4QqxnWlLg" TargetMode="External"/><Relationship Id="rId9" Type="http://schemas.microsoft.com/office/2007/relationships/diagramDrawing" Target="../diagrams/drawing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hyperlink" Target="https://www.youtube.com/watch?app=desktop&amp;v=7H3OpRcWpeQ&amp;feature=youtu.be" TargetMode="Externa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2.jpe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www.legislation.gov.uk/ukpga/1967/60/pdfs/ukpga_19670060_en.pdf" TargetMode="External"/><Relationship Id="rId3" Type="http://schemas.openxmlformats.org/officeDocument/2006/relationships/hyperlink" Target="https://www.npcc.police.uk/documents/edhr/2018/NPCC%20Diversity%20Equality%20Inclusion%20Strategy%20May%202018.pdf" TargetMode="External"/><Relationship Id="rId7" Type="http://schemas.openxmlformats.org/officeDocument/2006/relationships/hyperlink" Target="https://www.npcc.police.uk/documents/edhr/2018/NatCen%20Enhancing%20Diversity%20in%20Policing%20Report.pdf"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scholarlycommons.law.northwestern.edu/cgi/viewcontent.cgi?article=7302&amp;context=jclc" TargetMode="External"/><Relationship Id="rId5" Type="http://schemas.openxmlformats.org/officeDocument/2006/relationships/hyperlink" Target="https://www.app.college.police.uk/app-content/engagement-and-communication/engaging-with-communities/" TargetMode="External"/><Relationship Id="rId4" Type="http://schemas.openxmlformats.org/officeDocument/2006/relationships/hyperlink" Target="https://www.college.police.uk/what-we-do/support/equality/documents/valuing_difference_and_inclusion_consultation.pdf"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www.utilitarianism.com/" TargetMode="External"/><Relationship Id="rId3" Type="http://schemas.openxmlformats.org/officeDocument/2006/relationships/hyperlink" Target="http://www.app.college.police.uk/" TargetMode="External"/><Relationship Id="rId7" Type="http://schemas.openxmlformats.org/officeDocument/2006/relationships/hyperlink" Target="http://www.stonewall.org.uk/"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hyperlink" Target="https://www.gov.uk/government/organisations/home-office/about/equality-and-diversity" TargetMode="External"/><Relationship Id="rId5" Type="http://schemas.openxmlformats.org/officeDocument/2006/relationships/hyperlink" Target="https://www.equalityhumanrights.com/en/our-work/publications-library" TargetMode="External"/><Relationship Id="rId4" Type="http://schemas.openxmlformats.org/officeDocument/2006/relationships/hyperlink" Target="https://www.equalityhumanrights.com/en" TargetMode="External"/><Relationship Id="rId9" Type="http://schemas.openxmlformats.org/officeDocument/2006/relationships/hyperlink" Target="https://www.gov.uk/government/policies/equality"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AB8E48C2-3857-49C2-14D9-FD3A190E3629}"/>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B3FB70D9-5741-AAC7-0D93-F837844B6362}"/>
              </a:ext>
            </a:extLst>
          </p:cNvPr>
          <p:cNvSpPr>
            <a:spLocks noGrp="1"/>
          </p:cNvSpPr>
          <p:nvPr>
            <p:ph type="ctrTitle"/>
          </p:nvPr>
        </p:nvSpPr>
        <p:spPr>
          <a:xfrm>
            <a:off x="1524000" y="1122362"/>
            <a:ext cx="9144000" cy="2900518"/>
          </a:xfrm>
        </p:spPr>
        <p:txBody>
          <a:bodyPr>
            <a:normAutofit/>
          </a:bodyPr>
          <a:lstStyle/>
          <a:p>
            <a:r>
              <a:rPr lang="en-GB">
                <a:solidFill>
                  <a:srgbClr val="FFFFFF"/>
                </a:solidFill>
              </a:rPr>
              <a:t>Valuing Difference &amp; Inclusion</a:t>
            </a:r>
          </a:p>
        </p:txBody>
      </p:sp>
      <p:sp>
        <p:nvSpPr>
          <p:cNvPr id="3" name="Subtitle 2">
            <a:extLst>
              <a:ext uri="{FF2B5EF4-FFF2-40B4-BE49-F238E27FC236}">
                <a16:creationId xmlns:a16="http://schemas.microsoft.com/office/drawing/2014/main" id="{14A49F3E-73AE-70C4-FD0B-99CB2D4CBEA8}"/>
              </a:ext>
            </a:extLst>
          </p:cNvPr>
          <p:cNvSpPr>
            <a:spLocks noGrp="1"/>
          </p:cNvSpPr>
          <p:nvPr>
            <p:ph type="subTitle" idx="1"/>
          </p:nvPr>
        </p:nvSpPr>
        <p:spPr>
          <a:xfrm>
            <a:off x="1524000" y="4159404"/>
            <a:ext cx="9144000" cy="1098395"/>
          </a:xfrm>
        </p:spPr>
        <p:txBody>
          <a:bodyPr vert="horz" lIns="91440" tIns="45720" rIns="91440" bIns="45720" rtlCol="0" anchor="t">
            <a:normAutofit/>
          </a:bodyPr>
          <a:lstStyle/>
          <a:p>
            <a:r>
              <a:rPr lang="en-GB" dirty="0">
                <a:solidFill>
                  <a:srgbClr val="FFFFFF"/>
                </a:solidFill>
              </a:rPr>
              <a:t>Hate crimes</a:t>
            </a:r>
            <a:endParaRPr lang="en-GB" dirty="0">
              <a:solidFill>
                <a:srgbClr val="FFFFFF"/>
              </a:solidFill>
              <a:cs typeface="Calibri"/>
            </a:endParaRPr>
          </a:p>
          <a:p>
            <a:r>
              <a:rPr lang="en-GB" dirty="0">
                <a:solidFill>
                  <a:srgbClr val="FFFFFF"/>
                </a:solidFill>
              </a:rPr>
              <a:t>Week </a:t>
            </a:r>
            <a:endParaRPr lang="en-GB" dirty="0">
              <a:solidFill>
                <a:srgbClr val="FFFFFF"/>
              </a:solidFill>
              <a:cs typeface="Calibri"/>
            </a:endParaRPr>
          </a:p>
        </p:txBody>
      </p:sp>
    </p:spTree>
    <p:extLst>
      <p:ext uri="{BB962C8B-B14F-4D97-AF65-F5344CB8AC3E}">
        <p14:creationId xmlns:p14="http://schemas.microsoft.com/office/powerpoint/2010/main" val="562563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580159"/>
            <a:ext cx="2620772" cy="3697685"/>
          </a:xfrm>
        </p:spPr>
        <p:txBody>
          <a:bodyPr>
            <a:normAutofit/>
          </a:bodyPr>
          <a:lstStyle/>
          <a:p>
            <a:pPr algn="r"/>
            <a:r>
              <a:rPr lang="en-GB" b="1" dirty="0">
                <a:solidFill>
                  <a:schemeClr val="accent1"/>
                </a:solidFill>
              </a:rPr>
              <a:t>What is your lesson all about?</a:t>
            </a:r>
            <a:endParaRPr lang="en-GB" dirty="0">
              <a:solidFill>
                <a:schemeClr val="accent1"/>
              </a:solidFill>
            </a:endParaRPr>
          </a:p>
        </p:txBody>
      </p:sp>
      <p:sp>
        <p:nvSpPr>
          <p:cNvPr id="15" name="Content Placeholder 2"/>
          <p:cNvSpPr>
            <a:spLocks noGrp="1"/>
          </p:cNvSpPr>
          <p:nvPr>
            <p:ph idx="1"/>
          </p:nvPr>
        </p:nvSpPr>
        <p:spPr>
          <a:xfrm>
            <a:off x="5256025" y="980729"/>
            <a:ext cx="4783327" cy="4297115"/>
          </a:xfrm>
        </p:spPr>
        <p:txBody>
          <a:bodyPr anchor="ctr">
            <a:normAutofit fontScale="92500" lnSpcReduction="10000"/>
          </a:bodyPr>
          <a:lstStyle/>
          <a:p>
            <a:endParaRPr lang="en-GB" b="1" dirty="0"/>
          </a:p>
          <a:p>
            <a:r>
              <a:rPr lang="en-GB" b="1" dirty="0"/>
              <a:t>The aim of this lesson is to – </a:t>
            </a:r>
          </a:p>
          <a:p>
            <a:r>
              <a:rPr lang="en-GB" b="1" dirty="0"/>
              <a:t>Enable students to gain an understand the nature and extend of inclusion</a:t>
            </a:r>
          </a:p>
          <a:p>
            <a:r>
              <a:rPr lang="en-GB" b="1" dirty="0"/>
              <a:t>Impact’s of being different</a:t>
            </a:r>
          </a:p>
          <a:p>
            <a:r>
              <a:rPr lang="en-GB" b="1" dirty="0"/>
              <a:t>Equality Act 2010</a:t>
            </a:r>
          </a:p>
          <a:p>
            <a:r>
              <a:rPr lang="en-GB" b="1" dirty="0"/>
              <a:t>Hate Crime</a:t>
            </a:r>
          </a:p>
          <a:p>
            <a:r>
              <a:rPr lang="en-GB" b="1" dirty="0"/>
              <a:t>How to work better within communities</a:t>
            </a:r>
          </a:p>
          <a:p>
            <a:endParaRPr lang="en-GB" sz="1800" b="1" dirty="0"/>
          </a:p>
          <a:p>
            <a:endParaRPr lang="en-GB" sz="1800" dirty="0"/>
          </a:p>
        </p:txBody>
      </p:sp>
    </p:spTree>
    <p:extLst>
      <p:ext uri="{BB962C8B-B14F-4D97-AF65-F5344CB8AC3E}">
        <p14:creationId xmlns:p14="http://schemas.microsoft.com/office/powerpoint/2010/main" val="35480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687238" y="1052737"/>
            <a:ext cx="10824749" cy="5133406"/>
          </a:xfrm>
        </p:spPr>
        <p:txBody>
          <a:bodyPr vert="horz" lIns="91440" tIns="45720" rIns="91440" bIns="45720" rtlCol="0" anchor="t">
            <a:noAutofit/>
          </a:bodyPr>
          <a:lstStyle/>
          <a:p>
            <a:pPr marL="622300"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br>
            <a:endParaRPr lang="en-US" dirty="0">
              <a:solidFill>
                <a:srgbClr val="1696E6"/>
              </a:solidFill>
              <a:cs typeface="Calibri"/>
            </a:endParaRPr>
          </a:p>
          <a:p>
            <a:pPr marL="622300"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endParaRPr lang="en-US" dirty="0">
              <a:cs typeface="Calibri"/>
            </a:endParaRPr>
          </a:p>
          <a:p>
            <a:pPr marL="407670" lvl="1" indent="0">
              <a:buNone/>
            </a:pPr>
            <a:endParaRPr lang="en-US" dirty="0">
              <a:cs typeface="Calibri"/>
            </a:endParaRPr>
          </a:p>
          <a:p>
            <a:pPr marL="622300"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cs typeface="Calibri"/>
            </a:endParaRPr>
          </a:p>
          <a:p>
            <a:pPr marL="622300" lvl="1">
              <a:buFont typeface="Wingdings" panose="05000000000000000000" pitchFamily="2" charset="2"/>
              <a:buChar char="Ø"/>
            </a:pPr>
            <a:endParaRPr lang="en-US" dirty="0">
              <a:solidFill>
                <a:srgbClr val="1696E6"/>
              </a:solidFill>
              <a:cs typeface="Calibri"/>
            </a:endParaRPr>
          </a:p>
          <a:p>
            <a:pPr marL="622300"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endParaRPr lang="en-US" dirty="0">
              <a:cs typeface="Calibri"/>
            </a:endParaRPr>
          </a:p>
          <a:p>
            <a:pPr marL="922020" lvl="2">
              <a:buFont typeface="Wingdings" panose="05000000000000000000" pitchFamily="2" charset="2"/>
              <a:buChar char="Ø"/>
            </a:pPr>
            <a:r>
              <a:rPr lang="en-US" sz="2400" dirty="0"/>
              <a:t>Simply having a diverse workforce is not enough. </a:t>
            </a:r>
            <a:endParaRPr lang="en-US" sz="2400" dirty="0">
              <a:cs typeface="Calibri"/>
            </a:endParaRPr>
          </a:p>
          <a:p>
            <a:pPr marL="922020"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cs typeface="Calibri"/>
            </a:endParaRPr>
          </a:p>
        </p:txBody>
      </p:sp>
    </p:spTree>
    <p:extLst>
      <p:ext uri="{BB962C8B-B14F-4D97-AF65-F5344CB8AC3E}">
        <p14:creationId xmlns:p14="http://schemas.microsoft.com/office/powerpoint/2010/main" val="58807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Why Does Diversity Matter?</a:t>
            </a:r>
            <a:endParaRPr lang="en-GB"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379709" y="686862"/>
            <a:ext cx="7037591" cy="5475129"/>
          </a:xfrm>
        </p:spPr>
        <p:txBody>
          <a:bodyPr anchor="ctr">
            <a:normAutofit/>
          </a:bodyPr>
          <a:lstStyle/>
          <a:p>
            <a:r>
              <a:rPr lang="en-US" sz="2600"/>
              <a:t>Diversity expands experiences &amp; knowledge.  </a:t>
            </a:r>
          </a:p>
          <a:p>
            <a:r>
              <a:rPr lang="en-US" sz="2600"/>
              <a:t>Enhances social development.</a:t>
            </a:r>
          </a:p>
          <a:p>
            <a:r>
              <a:rPr lang="en-US" sz="2600"/>
              <a:t>Successful performance in role</a:t>
            </a:r>
          </a:p>
          <a:p>
            <a:r>
              <a:rPr lang="en-US" sz="2600"/>
              <a:t>Expands your capacity for viewing problems</a:t>
            </a:r>
          </a:p>
          <a:p>
            <a:r>
              <a:rPr lang="en-US" sz="2600"/>
              <a:t>Enriches the multiple perspectives</a:t>
            </a:r>
          </a:p>
        </p:txBody>
      </p:sp>
    </p:spTree>
    <p:extLst>
      <p:ext uri="{BB962C8B-B14F-4D97-AF65-F5344CB8AC3E}">
        <p14:creationId xmlns:p14="http://schemas.microsoft.com/office/powerpoint/2010/main" val="2162293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0495EB-0003-9F8E-0039-1ED314858D1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History </a:t>
            </a:r>
          </a:p>
        </p:txBody>
      </p:sp>
      <p:graphicFrame>
        <p:nvGraphicFramePr>
          <p:cNvPr id="5" name="Content Placeholder 2">
            <a:extLst>
              <a:ext uri="{FF2B5EF4-FFF2-40B4-BE49-F238E27FC236}">
                <a16:creationId xmlns:a16="http://schemas.microsoft.com/office/drawing/2014/main" id="{238B02BF-CD4E-04A7-4FF9-B0A2E371330B}"/>
              </a:ext>
            </a:extLst>
          </p:cNvPr>
          <p:cNvGraphicFramePr>
            <a:graphicFrameLocks noGrp="1"/>
          </p:cNvGraphicFramePr>
          <p:nvPr>
            <p:ph idx="1"/>
            <p:extLst>
              <p:ext uri="{D42A27DB-BD31-4B8C-83A1-F6EECF244321}">
                <p14:modId xmlns:p14="http://schemas.microsoft.com/office/powerpoint/2010/main" val="38157514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233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84DA-077C-9CBF-A7BA-C85A10CD16F1}"/>
              </a:ext>
            </a:extLst>
          </p:cNvPr>
          <p:cNvSpPr>
            <a:spLocks noGrp="1"/>
          </p:cNvSpPr>
          <p:nvPr>
            <p:ph type="title"/>
          </p:nvPr>
        </p:nvSpPr>
        <p:spPr>
          <a:xfrm>
            <a:off x="838200" y="365126"/>
            <a:ext cx="10515600" cy="483014"/>
          </a:xfrm>
        </p:spPr>
        <p:txBody>
          <a:bodyPr>
            <a:normAutofit fontScale="90000"/>
          </a:bodyPr>
          <a:lstStyle/>
          <a:p>
            <a:r>
              <a:rPr lang="en-GB" sz="3200" dirty="0"/>
              <a:t>Why new legislation?</a:t>
            </a:r>
          </a:p>
        </p:txBody>
      </p:sp>
      <p:sp>
        <p:nvSpPr>
          <p:cNvPr id="3" name="Content Placeholder 2">
            <a:extLst>
              <a:ext uri="{FF2B5EF4-FFF2-40B4-BE49-F238E27FC236}">
                <a16:creationId xmlns:a16="http://schemas.microsoft.com/office/drawing/2014/main" id="{AC74E92D-7127-C563-A9E7-BF9AD648FB12}"/>
              </a:ext>
            </a:extLst>
          </p:cNvPr>
          <p:cNvSpPr>
            <a:spLocks noGrp="1"/>
          </p:cNvSpPr>
          <p:nvPr>
            <p:ph idx="1"/>
          </p:nvPr>
        </p:nvSpPr>
        <p:spPr>
          <a:xfrm>
            <a:off x="838200" y="1272209"/>
            <a:ext cx="10515600" cy="4904754"/>
          </a:xfrm>
        </p:spPr>
        <p:txBody>
          <a:bodyPr vert="horz" lIns="91440" tIns="45720" rIns="91440" bIns="45720" rtlCol="0" anchor="t">
            <a:normAutofit lnSpcReduction="10000"/>
          </a:bodyPr>
          <a:lstStyle/>
          <a:p>
            <a:r>
              <a:rPr lang="en-GB" dirty="0"/>
              <a:t>Stronger laws were needed because the old equality laws did not make equality happen fast enough.</a:t>
            </a:r>
            <a:endParaRPr lang="en-GB" dirty="0">
              <a:cs typeface="Calibri"/>
            </a:endParaRPr>
          </a:p>
          <a:p>
            <a:r>
              <a:rPr lang="en-GB" dirty="0"/>
              <a:t>many women are paid less than men for the same kind of work.  Disabled people are a lot more likely to have no job. </a:t>
            </a:r>
          </a:p>
          <a:p>
            <a:r>
              <a:rPr lang="en-GB" dirty="0"/>
              <a:t>People of different races found it harder to get a job</a:t>
            </a:r>
            <a:endParaRPr lang="en-GB" dirty="0">
              <a:cs typeface="Calibri"/>
            </a:endParaRPr>
          </a:p>
          <a:p>
            <a:r>
              <a:rPr lang="en-GB" dirty="0"/>
              <a:t>Lesbian and gay people were worried about asking the police for help in case they were treated unfairly. </a:t>
            </a:r>
            <a:endParaRPr lang="en-GB" dirty="0">
              <a:cs typeface="Calibri"/>
            </a:endParaRPr>
          </a:p>
          <a:p>
            <a:r>
              <a:rPr lang="en-GB" dirty="0"/>
              <a:t>Government Equalities Office - The Equality Act, made equality real it brought together 9 big equality laws and about 100 smaller laws.</a:t>
            </a:r>
          </a:p>
          <a:p>
            <a:r>
              <a:rPr lang="en-GB" dirty="0"/>
              <a:t>One law makes it easier for all and employers to know what is right or wrong</a:t>
            </a:r>
          </a:p>
        </p:txBody>
      </p:sp>
    </p:spTree>
    <p:extLst>
      <p:ext uri="{BB962C8B-B14F-4D97-AF65-F5344CB8AC3E}">
        <p14:creationId xmlns:p14="http://schemas.microsoft.com/office/powerpoint/2010/main" val="4013526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1981200" y="274638"/>
            <a:ext cx="8229600" cy="418058"/>
          </a:xfrm>
        </p:spPr>
        <p:txBody>
          <a:bodyPr>
            <a:normAutofit fontScale="90000"/>
          </a:bodyPr>
          <a:lstStyle/>
          <a:p>
            <a:r>
              <a:rPr lang="en-GB" sz="3600" dirty="0"/>
              <a:t>Equality Act 2010</a:t>
            </a:r>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1981200" y="1268761"/>
            <a:ext cx="8229600" cy="4248473"/>
          </a:xfrm>
        </p:spPr>
        <p:txBody>
          <a:bodyPr>
            <a:normAutofit fontScale="70000" lnSpcReduction="20000"/>
          </a:bodyPr>
          <a:lstStyle/>
          <a:p>
            <a:r>
              <a:rPr lang="en-GB" dirty="0"/>
              <a:t>October 2010</a:t>
            </a:r>
          </a:p>
          <a:p>
            <a:r>
              <a:rPr lang="en-GB" dirty="0"/>
              <a:t>Protects individuals from discriminatory and unfair treatment</a:t>
            </a:r>
          </a:p>
          <a:p>
            <a:r>
              <a:rPr lang="en-GB" dirty="0"/>
              <a:t> 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pPr marL="0" indent="0" algn="ctr">
              <a:buNone/>
            </a:pPr>
            <a:r>
              <a:rPr lang="en-GB" b="1" dirty="0"/>
              <a:t>What are the protected Characteristic’s?</a:t>
            </a:r>
          </a:p>
          <a:p>
            <a:endParaRPr lang="en-GB" dirty="0"/>
          </a:p>
        </p:txBody>
      </p:sp>
    </p:spTree>
    <p:extLst>
      <p:ext uri="{BB962C8B-B14F-4D97-AF65-F5344CB8AC3E}">
        <p14:creationId xmlns:p14="http://schemas.microsoft.com/office/powerpoint/2010/main" val="3474757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91478" y="278692"/>
            <a:ext cx="9727096" cy="606729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8</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CDCE1-073C-8A27-C6C8-618635C598C9}"/>
              </a:ext>
            </a:extLst>
          </p:cNvPr>
          <p:cNvSpPr>
            <a:spLocks noGrp="1"/>
          </p:cNvSpPr>
          <p:nvPr>
            <p:ph type="title"/>
          </p:nvPr>
        </p:nvSpPr>
        <p:spPr>
          <a:xfrm>
            <a:off x="6551550" y="365125"/>
            <a:ext cx="4802249" cy="2412882"/>
          </a:xfrm>
        </p:spPr>
        <p:txBody>
          <a:bodyPr anchor="b">
            <a:normAutofit/>
          </a:bodyPr>
          <a:lstStyle/>
          <a:p>
            <a:r>
              <a:rPr lang="en-GB" sz="4000" dirty="0"/>
              <a:t>Although films – experienced by real people</a:t>
            </a:r>
          </a:p>
        </p:txBody>
      </p:sp>
      <p:pic>
        <p:nvPicPr>
          <p:cNvPr id="1030" name="Picture 6" descr="Pose - Rotten Tomatoes">
            <a:extLst>
              <a:ext uri="{FF2B5EF4-FFF2-40B4-BE49-F238E27FC236}">
                <a16:creationId xmlns:a16="http://schemas.microsoft.com/office/drawing/2014/main" id="{50D952F0-E27B-6EC6-D464-EC49BCFAF4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2" r="3" b="1410"/>
          <a:stretch/>
        </p:blipFill>
        <p:spPr bwMode="auto">
          <a:xfrm>
            <a:off x="-1" y="10"/>
            <a:ext cx="3003123" cy="38923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BC One - Made in Dagenham">
            <a:extLst>
              <a:ext uri="{FF2B5EF4-FFF2-40B4-BE49-F238E27FC236}">
                <a16:creationId xmlns:a16="http://schemas.microsoft.com/office/drawing/2014/main" id="{38D3C345-31A5-27B5-8027-F3E116CAFB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78" r="11321" b="1"/>
          <a:stretch/>
        </p:blipFill>
        <p:spPr bwMode="auto">
          <a:xfrm>
            <a:off x="3180257" y="10"/>
            <a:ext cx="3016307" cy="27859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99F5393-399D-3B0F-37F6-5550CF0EFBB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033" r="3" b="18300"/>
          <a:stretch/>
        </p:blipFill>
        <p:spPr bwMode="auto">
          <a:xfrm>
            <a:off x="-1" y="4079988"/>
            <a:ext cx="3003123" cy="27780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470522A-1D8F-69AF-6007-50071FFA5560}"/>
              </a:ext>
            </a:extLst>
          </p:cNvPr>
          <p:cNvPicPr>
            <a:picLocks noChangeAspect="1"/>
          </p:cNvPicPr>
          <p:nvPr/>
        </p:nvPicPr>
        <p:blipFill rotWithShape="1">
          <a:blip r:embed="rId5"/>
          <a:srcRect r="8735"/>
          <a:stretch/>
        </p:blipFill>
        <p:spPr>
          <a:xfrm>
            <a:off x="3180257" y="2957665"/>
            <a:ext cx="3016307" cy="3900335"/>
          </a:xfrm>
          <a:prstGeom prst="rect">
            <a:avLst/>
          </a:prstGeom>
        </p:spPr>
      </p:pic>
      <p:sp>
        <p:nvSpPr>
          <p:cNvPr id="1034" name="Content Placeholder 1033">
            <a:extLst>
              <a:ext uri="{FF2B5EF4-FFF2-40B4-BE49-F238E27FC236}">
                <a16:creationId xmlns:a16="http://schemas.microsoft.com/office/drawing/2014/main" id="{C92CB1CD-2B90-381E-F0E7-F4AB9F5D56BA}"/>
              </a:ext>
            </a:extLst>
          </p:cNvPr>
          <p:cNvSpPr>
            <a:spLocks noGrp="1"/>
          </p:cNvSpPr>
          <p:nvPr>
            <p:ph idx="1"/>
          </p:nvPr>
        </p:nvSpPr>
        <p:spPr>
          <a:xfrm>
            <a:off x="6551550" y="2957665"/>
            <a:ext cx="4802249" cy="3694926"/>
          </a:xfrm>
        </p:spPr>
        <p:txBody>
          <a:bodyPr>
            <a:noAutofit/>
          </a:bodyPr>
          <a:lstStyle/>
          <a:p>
            <a:r>
              <a:rPr lang="en-GB" sz="1800" dirty="0"/>
              <a:t>F</a:t>
            </a:r>
            <a:r>
              <a:rPr lang="en-GB" sz="1800" b="0" i="0" dirty="0">
                <a:effectLst/>
              </a:rPr>
              <a:t>emale factory workers at the Ford </a:t>
            </a:r>
            <a:r>
              <a:rPr lang="en-GB" sz="1800" i="0" dirty="0">
                <a:effectLst/>
              </a:rPr>
              <a:t>Dagenham</a:t>
            </a:r>
            <a:r>
              <a:rPr lang="en-GB" sz="1800" b="0" i="0" dirty="0">
                <a:effectLst/>
              </a:rPr>
              <a:t> plant – strike action for equal pay</a:t>
            </a:r>
            <a:endParaRPr lang="en-US" sz="1800" dirty="0"/>
          </a:p>
          <a:p>
            <a:r>
              <a:rPr lang="en-GB" sz="1800" b="0" i="0" dirty="0">
                <a:effectLst/>
              </a:rPr>
              <a:t>Gay man Andrew Beckett who asks lawyer Joe Miller to help him sue his employers, who fired him after discovering he had AIDS</a:t>
            </a:r>
          </a:p>
          <a:p>
            <a:r>
              <a:rPr lang="en-GB" sz="1800" b="0" i="0" dirty="0">
                <a:effectLst/>
              </a:rPr>
              <a:t>New York City's ballroom culture, an LGBTQ subculture in the African-Latino cultures</a:t>
            </a:r>
          </a:p>
          <a:p>
            <a:r>
              <a:rPr lang="en-GB" sz="1800" dirty="0"/>
              <a:t>Regular sign UK not to rent rooms out 1950’s onwards</a:t>
            </a:r>
          </a:p>
        </p:txBody>
      </p:sp>
    </p:spTree>
    <p:extLst>
      <p:ext uri="{BB962C8B-B14F-4D97-AF65-F5344CB8AC3E}">
        <p14:creationId xmlns:p14="http://schemas.microsoft.com/office/powerpoint/2010/main" val="3379073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10</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792349" y="476673"/>
            <a:ext cx="10956562" cy="6253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78214" y="330740"/>
            <a:ext cx="10967048" cy="646331"/>
          </a:xfrm>
          <a:prstGeom prst="rect">
            <a:avLst/>
          </a:prstGeom>
          <a:solidFill>
            <a:srgbClr val="002060"/>
          </a:solidFill>
        </p:spPr>
        <p:txBody>
          <a:bodyPr wrap="square" rtlCol="0">
            <a:spAutoFit/>
          </a:bodyPr>
          <a:lstStyle/>
          <a:p>
            <a:pPr algn="ctr"/>
            <a:r>
              <a:rPr lang="en-GB" sz="3600" b="1" dirty="0">
                <a:solidFill>
                  <a:schemeClr val="bg1"/>
                </a:solidFill>
              </a:rPr>
              <a:t>Hate Incident</a:t>
            </a:r>
          </a:p>
        </p:txBody>
      </p:sp>
      <p:graphicFrame>
        <p:nvGraphicFramePr>
          <p:cNvPr id="2" name="Diagram 1">
            <a:extLst>
              <a:ext uri="{FF2B5EF4-FFF2-40B4-BE49-F238E27FC236}">
                <a16:creationId xmlns:a16="http://schemas.microsoft.com/office/drawing/2014/main" id="{29B5FF33-DA78-4FDB-9436-612F84322ED4}"/>
              </a:ext>
            </a:extLst>
          </p:cNvPr>
          <p:cNvGraphicFramePr/>
          <p:nvPr>
            <p:extLst>
              <p:ext uri="{D42A27DB-BD31-4B8C-83A1-F6EECF244321}">
                <p14:modId xmlns:p14="http://schemas.microsoft.com/office/powerpoint/2010/main" val="2082702812"/>
              </p:ext>
            </p:extLst>
          </p:nvPr>
        </p:nvGraphicFramePr>
        <p:xfrm>
          <a:off x="1381328" y="1128409"/>
          <a:ext cx="9539414" cy="475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69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1CB8859-DC51-4B4E-8A3A-321591A60CB2}"/>
                                            </p:graphicEl>
                                          </p:spTgt>
                                        </p:tgtEl>
                                        <p:attrNameLst>
                                          <p:attrName>style.visibility</p:attrName>
                                        </p:attrNameLst>
                                      </p:cBhvr>
                                      <p:to>
                                        <p:strVal val="visible"/>
                                      </p:to>
                                    </p:set>
                                    <p:animEffect transition="in" filter="fade">
                                      <p:cBhvr>
                                        <p:cTn id="7" dur="500"/>
                                        <p:tgtEl>
                                          <p:spTgt spid="2">
                                            <p:graphicEl>
                                              <a:dgm id="{01CB8859-DC51-4B4E-8A3A-321591A60C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7D93DF8-86AA-475B-8C78-0B502BCF224F}"/>
                                            </p:graphicEl>
                                          </p:spTgt>
                                        </p:tgtEl>
                                        <p:attrNameLst>
                                          <p:attrName>style.visibility</p:attrName>
                                        </p:attrNameLst>
                                      </p:cBhvr>
                                      <p:to>
                                        <p:strVal val="visible"/>
                                      </p:to>
                                    </p:set>
                                    <p:animEffect transition="in" filter="fade">
                                      <p:cBhvr>
                                        <p:cTn id="12" dur="500"/>
                                        <p:tgtEl>
                                          <p:spTgt spid="2">
                                            <p:graphicEl>
                                              <a:dgm id="{17D93DF8-86AA-475B-8C78-0B502BCF224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896BDF6-4F6F-4CA2-8BEB-C6501B7501F8}"/>
                                            </p:graphicEl>
                                          </p:spTgt>
                                        </p:tgtEl>
                                        <p:attrNameLst>
                                          <p:attrName>style.visibility</p:attrName>
                                        </p:attrNameLst>
                                      </p:cBhvr>
                                      <p:to>
                                        <p:strVal val="visible"/>
                                      </p:to>
                                    </p:set>
                                    <p:animEffect transition="in" filter="fade">
                                      <p:cBhvr>
                                        <p:cTn id="15" dur="500"/>
                                        <p:tgtEl>
                                          <p:spTgt spid="2">
                                            <p:graphicEl>
                                              <a:dgm id="{E896BDF6-4F6F-4CA2-8BEB-C6501B7501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0000" y="1300148"/>
            <a:ext cx="2032000" cy="1585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53313" y="3429000"/>
            <a:ext cx="1620580" cy="1418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17327" y="3233443"/>
            <a:ext cx="3336032" cy="1536176"/>
          </a:xfrm>
          <a:prstGeom prst="rect">
            <a:avLst/>
          </a:prstGeom>
          <a:effectLst>
            <a:softEdge rad="317500"/>
          </a:effectLst>
        </p:spPr>
      </p:pic>
      <p:sp>
        <p:nvSpPr>
          <p:cNvPr id="9" name="TextBox 8"/>
          <p:cNvSpPr txBox="1"/>
          <p:nvPr/>
        </p:nvSpPr>
        <p:spPr>
          <a:xfrm>
            <a:off x="531778" y="192446"/>
            <a:ext cx="11128443" cy="584775"/>
          </a:xfrm>
          <a:prstGeom prst="rect">
            <a:avLst/>
          </a:prstGeom>
          <a:solidFill>
            <a:srgbClr val="002060"/>
          </a:solidFill>
        </p:spPr>
        <p:txBody>
          <a:bodyPr wrap="square" rtlCol="0">
            <a:spAutoFit/>
          </a:bodyPr>
          <a:lstStyle/>
          <a:p>
            <a:pPr algn="ctr"/>
            <a:r>
              <a:rPr lang="en-GB" sz="3200" b="1" dirty="0">
                <a:solidFill>
                  <a:schemeClr val="bg1"/>
                </a:solidFill>
              </a:rPr>
              <a:t>Hate Crime</a:t>
            </a:r>
          </a:p>
        </p:txBody>
      </p:sp>
      <p:graphicFrame>
        <p:nvGraphicFramePr>
          <p:cNvPr id="2" name="Diagram 1">
            <a:extLst>
              <a:ext uri="{FF2B5EF4-FFF2-40B4-BE49-F238E27FC236}">
                <a16:creationId xmlns:a16="http://schemas.microsoft.com/office/drawing/2014/main" id="{4F8A1E50-5B0C-4511-B781-3CE0001E0DA2}"/>
              </a:ext>
            </a:extLst>
          </p:cNvPr>
          <p:cNvGraphicFramePr/>
          <p:nvPr>
            <p:extLst>
              <p:ext uri="{D42A27DB-BD31-4B8C-83A1-F6EECF244321}">
                <p14:modId xmlns:p14="http://schemas.microsoft.com/office/powerpoint/2010/main" val="1288756011"/>
              </p:ext>
            </p:extLst>
          </p:nvPr>
        </p:nvGraphicFramePr>
        <p:xfrm>
          <a:off x="2082632" y="790121"/>
          <a:ext cx="8077368" cy="48866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08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5FAB2CF-A8C0-4BC9-90ED-102ED8590B45}"/>
                                            </p:graphicEl>
                                          </p:spTgt>
                                        </p:tgtEl>
                                        <p:attrNameLst>
                                          <p:attrName>style.visibility</p:attrName>
                                        </p:attrNameLst>
                                      </p:cBhvr>
                                      <p:to>
                                        <p:strVal val="visible"/>
                                      </p:to>
                                    </p:set>
                                    <p:animEffect transition="in" filter="fade">
                                      <p:cBhvr>
                                        <p:cTn id="7" dur="500"/>
                                        <p:tgtEl>
                                          <p:spTgt spid="2">
                                            <p:graphicEl>
                                              <a:dgm id="{F5FAB2CF-A8C0-4BC9-90ED-102ED8590B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6B87070-0877-4E70-B0A6-B6194D417698}"/>
                                            </p:graphicEl>
                                          </p:spTgt>
                                        </p:tgtEl>
                                        <p:attrNameLst>
                                          <p:attrName>style.visibility</p:attrName>
                                        </p:attrNameLst>
                                      </p:cBhvr>
                                      <p:to>
                                        <p:strVal val="visible"/>
                                      </p:to>
                                    </p:set>
                                    <p:animEffect transition="in" filter="fade">
                                      <p:cBhvr>
                                        <p:cTn id="12" dur="500"/>
                                        <p:tgtEl>
                                          <p:spTgt spid="2">
                                            <p:graphicEl>
                                              <a:dgm id="{66B87070-0877-4E70-B0A6-B6194D4176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43F9B55-7E8B-4590-A6CF-21F90155D920}"/>
                                            </p:graphicEl>
                                          </p:spTgt>
                                        </p:tgtEl>
                                        <p:attrNameLst>
                                          <p:attrName>style.visibility</p:attrName>
                                        </p:attrNameLst>
                                      </p:cBhvr>
                                      <p:to>
                                        <p:strVal val="visible"/>
                                      </p:to>
                                    </p:set>
                                    <p:animEffect transition="in" filter="fade">
                                      <p:cBhvr>
                                        <p:cTn id="15" dur="500"/>
                                        <p:tgtEl>
                                          <p:spTgt spid="2">
                                            <p:graphicEl>
                                              <a:dgm id="{D43F9B55-7E8B-4590-A6CF-21F90155D9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E538-CD0C-6691-DA43-D97F88BAE908}"/>
              </a:ext>
            </a:extLst>
          </p:cNvPr>
          <p:cNvSpPr>
            <a:spLocks noGrp="1"/>
          </p:cNvSpPr>
          <p:nvPr>
            <p:ph type="title"/>
          </p:nvPr>
        </p:nvSpPr>
        <p:spPr>
          <a:xfrm>
            <a:off x="838200" y="365125"/>
            <a:ext cx="10515600" cy="1256641"/>
          </a:xfrm>
        </p:spPr>
        <p:txBody>
          <a:bodyPr/>
          <a:lstStyle/>
          <a:p>
            <a:r>
              <a:rPr lang="en-GB" dirty="0"/>
              <a:t>Hate Crime - CPS</a:t>
            </a:r>
          </a:p>
        </p:txBody>
      </p:sp>
      <p:sp>
        <p:nvSpPr>
          <p:cNvPr id="3" name="Content Placeholder 2">
            <a:extLst>
              <a:ext uri="{FF2B5EF4-FFF2-40B4-BE49-F238E27FC236}">
                <a16:creationId xmlns:a16="http://schemas.microsoft.com/office/drawing/2014/main" id="{2EA4FDA5-CD1F-A64D-C36E-04BA27942FE4}"/>
              </a:ext>
            </a:extLst>
          </p:cNvPr>
          <p:cNvSpPr>
            <a:spLocks noGrp="1"/>
          </p:cNvSpPr>
          <p:nvPr>
            <p:ph idx="1"/>
          </p:nvPr>
        </p:nvSpPr>
        <p:spPr>
          <a:xfrm>
            <a:off x="838200" y="1500996"/>
            <a:ext cx="10515600" cy="4675967"/>
          </a:xfrm>
        </p:spPr>
        <p:txBody>
          <a:bodyPr vert="horz" lIns="91440" tIns="45720" rIns="91440" bIns="45720" rtlCol="0" anchor="t">
            <a:normAutofit/>
          </a:bodyPr>
          <a:lstStyle/>
          <a:p>
            <a:pPr marL="0" indent="0">
              <a:buNone/>
            </a:pPr>
            <a:endParaRPr lang="en-GB" dirty="0">
              <a:solidFill>
                <a:srgbClr val="444444"/>
              </a:solidFill>
              <a:latin typeface="Lato" panose="020F0502020204030203" pitchFamily="34" charset="0"/>
            </a:endParaRPr>
          </a:p>
          <a:p>
            <a:pPr marL="0" indent="0" algn="ctr">
              <a:buNone/>
            </a:pPr>
            <a:r>
              <a:rPr lang="en-GB" b="0" i="0" dirty="0">
                <a:effectLst/>
                <a:latin typeface="Lato" panose="020F0502020204030203" pitchFamily="34" charset="0"/>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pPr marL="0" indent="0" algn="ctr">
              <a:buNone/>
            </a:pPr>
            <a:endParaRPr lang="en-GB" dirty="0">
              <a:latin typeface="Lato"/>
              <a:ea typeface="Lato"/>
              <a:cs typeface="Lato"/>
            </a:endParaRPr>
          </a:p>
          <a:p>
            <a:pPr>
              <a:buFont typeface="Arial"/>
              <a:buChar char="•"/>
            </a:pPr>
            <a:r>
              <a:rPr lang="en-GB" sz="1800" dirty="0">
                <a:ea typeface="+mn-lt"/>
                <a:cs typeface="+mn-lt"/>
              </a:rPr>
              <a:t>Criminal Justice Act 2003 introduced these changes to hate crime after the enquiry into the death of Stephen Lawrance - MPS Institutionally Racist, Sir Macpherson</a:t>
            </a:r>
          </a:p>
          <a:p>
            <a:pPr>
              <a:buFont typeface="Arial"/>
              <a:buChar char="•"/>
            </a:pPr>
            <a:endParaRPr lang="en-GB" sz="1800" dirty="0">
              <a:ea typeface="+mn-lt"/>
              <a:cs typeface="+mn-lt"/>
            </a:endParaRPr>
          </a:p>
          <a:p>
            <a:pPr marL="0" indent="0">
              <a:buNone/>
            </a:pPr>
            <a:endParaRPr lang="en-GB" sz="1800" dirty="0">
              <a:latin typeface="Lato"/>
              <a:ea typeface="Lato"/>
              <a:cs typeface="Lato"/>
            </a:endParaRPr>
          </a:p>
        </p:txBody>
      </p:sp>
    </p:spTree>
    <p:extLst>
      <p:ext uri="{BB962C8B-B14F-4D97-AF65-F5344CB8AC3E}">
        <p14:creationId xmlns:p14="http://schemas.microsoft.com/office/powerpoint/2010/main" val="2308875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848182" y="3988340"/>
            <a:ext cx="3375962" cy="1914205"/>
          </a:xfrm>
          <a:prstGeom prst="rect">
            <a:avLst/>
          </a:prstGeom>
          <a:ln>
            <a:noFill/>
          </a:ln>
          <a:effectLst>
            <a:softEdge rad="112500"/>
          </a:effectLst>
        </p:spPr>
      </p:pic>
      <p:sp>
        <p:nvSpPr>
          <p:cNvPr id="5" name="TextBox 4"/>
          <p:cNvSpPr txBox="1"/>
          <p:nvPr/>
        </p:nvSpPr>
        <p:spPr>
          <a:xfrm>
            <a:off x="680936" y="252919"/>
            <a:ext cx="10894979" cy="646331"/>
          </a:xfrm>
          <a:prstGeom prst="rect">
            <a:avLst/>
          </a:prstGeom>
          <a:solidFill>
            <a:srgbClr val="002060"/>
          </a:solidFill>
        </p:spPr>
        <p:txBody>
          <a:bodyPr wrap="square" rtlCol="0">
            <a:spAutoFit/>
          </a:bodyPr>
          <a:lstStyle/>
          <a:p>
            <a:pPr algn="ctr"/>
            <a:r>
              <a:rPr lang="en-GB" sz="3600" b="1" dirty="0">
                <a:solidFill>
                  <a:schemeClr val="bg1"/>
                </a:solidFill>
              </a:rPr>
              <a:t>Identifiable Groups</a:t>
            </a:r>
          </a:p>
        </p:txBody>
      </p:sp>
      <p:graphicFrame>
        <p:nvGraphicFramePr>
          <p:cNvPr id="2" name="Diagram 1">
            <a:extLst>
              <a:ext uri="{FF2B5EF4-FFF2-40B4-BE49-F238E27FC236}">
                <a16:creationId xmlns:a16="http://schemas.microsoft.com/office/drawing/2014/main" id="{06FBAF5D-BB2A-4127-8839-0A646F456A4B}"/>
              </a:ext>
            </a:extLst>
          </p:cNvPr>
          <p:cNvGraphicFramePr/>
          <p:nvPr>
            <p:extLst>
              <p:ext uri="{D42A27DB-BD31-4B8C-83A1-F6EECF244321}">
                <p14:modId xmlns:p14="http://schemas.microsoft.com/office/powerpoint/2010/main" val="429654988"/>
              </p:ext>
            </p:extLst>
          </p:nvPr>
        </p:nvGraphicFramePr>
        <p:xfrm>
          <a:off x="1310185" y="576084"/>
          <a:ext cx="9939139" cy="55622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1722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C2FD76E-4143-4920-AEE2-E114C2DF98FE}"/>
                                            </p:graphicEl>
                                          </p:spTgt>
                                        </p:tgtEl>
                                        <p:attrNameLst>
                                          <p:attrName>style.visibility</p:attrName>
                                        </p:attrNameLst>
                                      </p:cBhvr>
                                      <p:to>
                                        <p:strVal val="visible"/>
                                      </p:to>
                                    </p:set>
                                    <p:animEffect transition="in" filter="fade">
                                      <p:cBhvr>
                                        <p:cTn id="7" dur="500"/>
                                        <p:tgtEl>
                                          <p:spTgt spid="2">
                                            <p:graphicEl>
                                              <a:dgm id="{1C2FD76E-4143-4920-AEE2-E114C2DF98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EB967BD-F8FD-42C5-8FA0-16F159F3B032}"/>
                                            </p:graphicEl>
                                          </p:spTgt>
                                        </p:tgtEl>
                                        <p:attrNameLst>
                                          <p:attrName>style.visibility</p:attrName>
                                        </p:attrNameLst>
                                      </p:cBhvr>
                                      <p:to>
                                        <p:strVal val="visible"/>
                                      </p:to>
                                    </p:set>
                                    <p:animEffect transition="in" filter="fade">
                                      <p:cBhvr>
                                        <p:cTn id="12" dur="500"/>
                                        <p:tgtEl>
                                          <p:spTgt spid="2">
                                            <p:graphicEl>
                                              <a:dgm id="{2EB967BD-F8FD-42C5-8FA0-16F159F3B03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465776-16DB-4034-AE1E-3BD011FE03BE}"/>
                                            </p:graphicEl>
                                          </p:spTgt>
                                        </p:tgtEl>
                                        <p:attrNameLst>
                                          <p:attrName>style.visibility</p:attrName>
                                        </p:attrNameLst>
                                      </p:cBhvr>
                                      <p:to>
                                        <p:strVal val="visible"/>
                                      </p:to>
                                    </p:set>
                                    <p:animEffect transition="in" filter="fade">
                                      <p:cBhvr>
                                        <p:cTn id="15" dur="500"/>
                                        <p:tgtEl>
                                          <p:spTgt spid="2">
                                            <p:graphicEl>
                                              <a:dgm id="{DC465776-16DB-4034-AE1E-3BD011FE03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56E9B30-8B20-488A-AF3B-EFD9AF6AAC43}"/>
                                            </p:graphicEl>
                                          </p:spTgt>
                                        </p:tgtEl>
                                        <p:attrNameLst>
                                          <p:attrName>style.visibility</p:attrName>
                                        </p:attrNameLst>
                                      </p:cBhvr>
                                      <p:to>
                                        <p:strVal val="visible"/>
                                      </p:to>
                                    </p:set>
                                    <p:animEffect transition="in" filter="fade">
                                      <p:cBhvr>
                                        <p:cTn id="20" dur="500"/>
                                        <p:tgtEl>
                                          <p:spTgt spid="2">
                                            <p:graphicEl>
                                              <a:dgm id="{256E9B30-8B20-488A-AF3B-EFD9AF6AAC4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C19C69-EFD0-413A-80BD-46BF95F303F0}"/>
                                            </p:graphicEl>
                                          </p:spTgt>
                                        </p:tgtEl>
                                        <p:attrNameLst>
                                          <p:attrName>style.visibility</p:attrName>
                                        </p:attrNameLst>
                                      </p:cBhvr>
                                      <p:to>
                                        <p:strVal val="visible"/>
                                      </p:to>
                                    </p:set>
                                    <p:animEffect transition="in" filter="fade">
                                      <p:cBhvr>
                                        <p:cTn id="23" dur="500"/>
                                        <p:tgtEl>
                                          <p:spTgt spid="2">
                                            <p:graphicEl>
                                              <a:dgm id="{B1C19C69-EFD0-413A-80BD-46BF95F303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2270C1-3B65-4EBA-8AF8-D5C80979A360}"/>
                                            </p:graphicEl>
                                          </p:spTgt>
                                        </p:tgtEl>
                                        <p:attrNameLst>
                                          <p:attrName>style.visibility</p:attrName>
                                        </p:attrNameLst>
                                      </p:cBhvr>
                                      <p:to>
                                        <p:strVal val="visible"/>
                                      </p:to>
                                    </p:set>
                                    <p:animEffect transition="in" filter="fade">
                                      <p:cBhvr>
                                        <p:cTn id="28" dur="500"/>
                                        <p:tgtEl>
                                          <p:spTgt spid="2">
                                            <p:graphicEl>
                                              <a:dgm id="{7B2270C1-3B65-4EBA-8AF8-D5C80979A3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31BA596-D63B-4F48-AD59-BA16FE7600B0}"/>
                                            </p:graphicEl>
                                          </p:spTgt>
                                        </p:tgtEl>
                                        <p:attrNameLst>
                                          <p:attrName>style.visibility</p:attrName>
                                        </p:attrNameLst>
                                      </p:cBhvr>
                                      <p:to>
                                        <p:strVal val="visible"/>
                                      </p:to>
                                    </p:set>
                                    <p:animEffect transition="in" filter="fade">
                                      <p:cBhvr>
                                        <p:cTn id="31" dur="500"/>
                                        <p:tgtEl>
                                          <p:spTgt spid="2">
                                            <p:graphicEl>
                                              <a:dgm id="{A31BA596-D63B-4F48-AD59-BA16FE7600B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1B28C95-7408-4CCD-BB62-ED0E76A12F46}"/>
                                            </p:graphicEl>
                                          </p:spTgt>
                                        </p:tgtEl>
                                        <p:attrNameLst>
                                          <p:attrName>style.visibility</p:attrName>
                                        </p:attrNameLst>
                                      </p:cBhvr>
                                      <p:to>
                                        <p:strVal val="visible"/>
                                      </p:to>
                                    </p:set>
                                    <p:animEffect transition="in" filter="fade">
                                      <p:cBhvr>
                                        <p:cTn id="36" dur="500"/>
                                        <p:tgtEl>
                                          <p:spTgt spid="2">
                                            <p:graphicEl>
                                              <a:dgm id="{11B28C95-7408-4CCD-BB62-ED0E76A12F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18972C30-4006-4AAC-99D0-F61BCB2F03F2}"/>
                                            </p:graphicEl>
                                          </p:spTgt>
                                        </p:tgtEl>
                                        <p:attrNameLst>
                                          <p:attrName>style.visibility</p:attrName>
                                        </p:attrNameLst>
                                      </p:cBhvr>
                                      <p:to>
                                        <p:strVal val="visible"/>
                                      </p:to>
                                    </p:set>
                                    <p:animEffect transition="in" filter="fade">
                                      <p:cBhvr>
                                        <p:cTn id="39" dur="500"/>
                                        <p:tgtEl>
                                          <p:spTgt spid="2">
                                            <p:graphicEl>
                                              <a:dgm id="{18972C30-4006-4AAC-99D0-F61BCB2F03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56A45-38BA-4922-AD7F-EA20CE7056FE}"/>
              </a:ext>
            </a:extLst>
          </p:cNvPr>
          <p:cNvSpPr>
            <a:spLocks noGrp="1"/>
          </p:cNvSpPr>
          <p:nvPr>
            <p:ph type="title"/>
          </p:nvPr>
        </p:nvSpPr>
        <p:spPr/>
        <p:txBody>
          <a:bodyPr/>
          <a:lstStyle/>
          <a:p>
            <a:r>
              <a:rPr lang="en-GB" dirty="0"/>
              <a:t>How much hate?</a:t>
            </a:r>
          </a:p>
        </p:txBody>
      </p:sp>
      <p:sp>
        <p:nvSpPr>
          <p:cNvPr id="3" name="Content Placeholder 2">
            <a:extLst>
              <a:ext uri="{FF2B5EF4-FFF2-40B4-BE49-F238E27FC236}">
                <a16:creationId xmlns:a16="http://schemas.microsoft.com/office/drawing/2014/main" id="{094AE2F6-0071-4D21-9B27-EE09E9A9B9CD}"/>
              </a:ext>
            </a:extLst>
          </p:cNvPr>
          <p:cNvSpPr>
            <a:spLocks noGrp="1"/>
          </p:cNvSpPr>
          <p:nvPr>
            <p:ph idx="1"/>
          </p:nvPr>
        </p:nvSpPr>
        <p:spPr>
          <a:xfrm>
            <a:off x="838200" y="1684514"/>
            <a:ext cx="10515600" cy="4492449"/>
          </a:xfrm>
        </p:spPr>
        <p:txBody>
          <a:bodyPr vert="horz" lIns="91440" tIns="45720" rIns="91440" bIns="45720" rtlCol="0" anchor="t">
            <a:normAutofit lnSpcReduction="10000"/>
          </a:bodyPr>
          <a:lstStyle/>
          <a:p>
            <a:r>
              <a:rPr lang="en-GB" b="0" i="0" dirty="0">
                <a:solidFill>
                  <a:srgbClr val="0B0C0C"/>
                </a:solidFill>
                <a:effectLst/>
                <a:latin typeface="GDS Transport"/>
              </a:rPr>
              <a:t>Year ending March </a:t>
            </a:r>
            <a:r>
              <a:rPr lang="en-GB" dirty="0">
                <a:solidFill>
                  <a:srgbClr val="0B0C0C"/>
                </a:solidFill>
                <a:latin typeface="GDS Transport"/>
              </a:rPr>
              <a:t>2022</a:t>
            </a:r>
            <a:r>
              <a:rPr lang="en-GB" b="0" i="0" dirty="0">
                <a:solidFill>
                  <a:srgbClr val="0B0C0C"/>
                </a:solidFill>
                <a:effectLst/>
                <a:latin typeface="GDS Transport"/>
              </a:rPr>
              <a:t>, there were:</a:t>
            </a:r>
          </a:p>
          <a:p>
            <a:r>
              <a:rPr lang="en-GB" dirty="0">
                <a:ea typeface="+mn-lt"/>
                <a:cs typeface="+mn-lt"/>
              </a:rPr>
              <a:t>155,841 hate crimes recorded by the police in England and Wales (+26%)  </a:t>
            </a:r>
            <a:endParaRPr lang="en-GB" dirty="0">
              <a:latin typeface="Calibri"/>
              <a:cs typeface="Calibri"/>
            </a:endParaRPr>
          </a:p>
          <a:p>
            <a:r>
              <a:rPr lang="en-GB" dirty="0">
                <a:ea typeface="+mn-lt"/>
                <a:cs typeface="+mn-lt"/>
              </a:rPr>
              <a:t>109,843 race hate crimes</a:t>
            </a:r>
            <a:endParaRPr lang="en-GB" dirty="0">
              <a:solidFill>
                <a:srgbClr val="0B0C0C"/>
              </a:solidFill>
              <a:latin typeface="GDS Transport"/>
              <a:ea typeface="+mn-lt"/>
              <a:cs typeface="+mn-lt"/>
            </a:endParaRPr>
          </a:p>
          <a:p>
            <a:r>
              <a:rPr lang="en-GB" dirty="0">
                <a:ea typeface="+mn-lt"/>
                <a:cs typeface="+mn-lt"/>
              </a:rPr>
              <a:t>8,730 religious hate crimes</a:t>
            </a:r>
            <a:endParaRPr lang="en-GB" dirty="0">
              <a:solidFill>
                <a:srgbClr val="0B0C0C"/>
              </a:solidFill>
              <a:latin typeface="GDS Transport"/>
              <a:ea typeface="+mn-lt"/>
              <a:cs typeface="+mn-lt"/>
            </a:endParaRPr>
          </a:p>
          <a:p>
            <a:r>
              <a:rPr lang="en-GB" dirty="0">
                <a:ea typeface="+mn-lt"/>
                <a:cs typeface="+mn-lt"/>
              </a:rPr>
              <a:t>26,152 sexual orientation hate crimes, </a:t>
            </a:r>
            <a:endParaRPr lang="en-GB" dirty="0">
              <a:solidFill>
                <a:srgbClr val="0B0C0C"/>
              </a:solidFill>
              <a:latin typeface="GDS Transport"/>
              <a:ea typeface="+mn-lt"/>
              <a:cs typeface="+mn-lt"/>
            </a:endParaRPr>
          </a:p>
          <a:p>
            <a:r>
              <a:rPr lang="en-GB" dirty="0">
                <a:ea typeface="+mn-lt"/>
                <a:cs typeface="+mn-lt"/>
              </a:rPr>
              <a:t>14,242 disability hate crimes </a:t>
            </a:r>
            <a:endParaRPr lang="en-GB">
              <a:solidFill>
                <a:srgbClr val="0B0C0C"/>
              </a:solidFill>
              <a:latin typeface="GDS Transport"/>
              <a:ea typeface="+mn-lt"/>
              <a:cs typeface="+mn-lt"/>
            </a:endParaRPr>
          </a:p>
          <a:p>
            <a:r>
              <a:rPr lang="en-GB" dirty="0">
                <a:ea typeface="+mn-lt"/>
                <a:cs typeface="+mn-lt"/>
              </a:rPr>
              <a:t> 4,355 transgender hate crimes </a:t>
            </a:r>
            <a:endParaRPr lang="en-GB">
              <a:solidFill>
                <a:srgbClr val="000000"/>
              </a:solidFill>
              <a:latin typeface="Calibri"/>
              <a:cs typeface="Calibri"/>
            </a:endParaRPr>
          </a:p>
          <a:p>
            <a:r>
              <a:rPr lang="en-GB" dirty="0">
                <a:ea typeface="+mn-lt"/>
                <a:cs typeface="+mn-lt"/>
              </a:rPr>
              <a:t>There were annual increases in all five strands of hate crime -  ranging from 19% for race hate crimes to 56% for transgender hate crimes</a:t>
            </a:r>
            <a:endParaRPr lang="en-GB">
              <a:cs typeface="Calibri"/>
            </a:endParaRPr>
          </a:p>
          <a:p>
            <a:endParaRPr lang="en-GB" dirty="0"/>
          </a:p>
        </p:txBody>
      </p:sp>
    </p:spTree>
    <p:extLst>
      <p:ext uri="{BB962C8B-B14F-4D97-AF65-F5344CB8AC3E}">
        <p14:creationId xmlns:p14="http://schemas.microsoft.com/office/powerpoint/2010/main" val="2078322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
            <a:extLst>
              <a:ext uri="{FF2B5EF4-FFF2-40B4-BE49-F238E27FC236}">
                <a16:creationId xmlns:a16="http://schemas.microsoft.com/office/drawing/2014/main" id="{7DBC2A7E-3D9F-4099-ADA6-A2BB59CEB35A}"/>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16</a:t>
            </a:fld>
            <a:endParaRPr lang="en-GB"/>
          </a:p>
        </p:txBody>
      </p:sp>
      <p:pic>
        <p:nvPicPr>
          <p:cNvPr id="3" name="Picture 2">
            <a:extLst>
              <a:ext uri="{FF2B5EF4-FFF2-40B4-BE49-F238E27FC236}">
                <a16:creationId xmlns:a16="http://schemas.microsoft.com/office/drawing/2014/main" id="{D118C77F-FD9E-449C-A948-702B5DBEA505}"/>
              </a:ext>
            </a:extLst>
          </p:cNvPr>
          <p:cNvPicPr>
            <a:picLocks noChangeAspect="1"/>
          </p:cNvPicPr>
          <p:nvPr/>
        </p:nvPicPr>
        <p:blipFill>
          <a:blip r:embed="rId2"/>
          <a:stretch>
            <a:fillRect/>
          </a:stretch>
        </p:blipFill>
        <p:spPr>
          <a:xfrm>
            <a:off x="1870106" y="404664"/>
            <a:ext cx="8434698" cy="5832648"/>
          </a:xfrm>
          <a:prstGeom prst="rect">
            <a:avLst/>
          </a:prstGeom>
          <a:noFill/>
        </p:spPr>
      </p:pic>
    </p:spTree>
    <p:extLst>
      <p:ext uri="{BB962C8B-B14F-4D97-AF65-F5344CB8AC3E}">
        <p14:creationId xmlns:p14="http://schemas.microsoft.com/office/powerpoint/2010/main" val="1515000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1420484" y="274638"/>
            <a:ext cx="8790316" cy="634082"/>
          </a:xfrm>
        </p:spPr>
        <p:txBody>
          <a:bodyPr>
            <a:normAutofit fontScale="90000"/>
          </a:bodyPr>
          <a:lstStyle/>
          <a:p>
            <a:r>
              <a:rPr lang="en-GB" dirty="0"/>
              <a:t>Race / Ethnicity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816635" y="908721"/>
            <a:ext cx="10515598" cy="5183608"/>
          </a:xfrm>
        </p:spPr>
        <p:txBody>
          <a:bodyPr vert="horz" lIns="91440" tIns="45720" rIns="91440" bIns="45720" rtlCol="0" anchor="t">
            <a:normAutofit/>
          </a:bodyPr>
          <a:lstStyle/>
          <a:p>
            <a:r>
              <a:rPr lang="en-GB" dirty="0"/>
              <a:t>BAME individuals are likely to be both victims and suspects of crime.</a:t>
            </a:r>
            <a:endParaRPr lang="en-GB" dirty="0">
              <a:cs typeface="Calibri"/>
            </a:endParaRPr>
          </a:p>
          <a:p>
            <a:r>
              <a:rPr lang="en-GB" dirty="0"/>
              <a:t>Likely to live in high crime areas</a:t>
            </a:r>
          </a:p>
          <a:p>
            <a:r>
              <a:rPr lang="en-GB" dirty="0"/>
              <a:t>What to protect themselves – knives</a:t>
            </a:r>
          </a:p>
          <a:p>
            <a:r>
              <a:rPr lang="en-GB" dirty="0"/>
              <a:t>Distrust police / poor service </a:t>
            </a:r>
          </a:p>
          <a:p>
            <a:r>
              <a:rPr lang="en-GB" dirty="0"/>
              <a:t>Rate Hate Crime Figures - </a:t>
            </a:r>
            <a:r>
              <a:rPr lang="en-GB" dirty="0">
                <a:ea typeface="+mn-lt"/>
                <a:cs typeface="+mn-lt"/>
              </a:rPr>
              <a:t>109,843 race hate crimes to March 2022</a:t>
            </a:r>
            <a:endParaRPr lang="en-GB" dirty="0"/>
          </a:p>
          <a:p>
            <a:r>
              <a:rPr lang="en-GB" dirty="0"/>
              <a:t>2011/12 – 35,944  recorded cases</a:t>
            </a:r>
          </a:p>
          <a:p>
            <a:r>
              <a:rPr lang="en-GB" dirty="0"/>
              <a:t>2018/19 -  78,991 recorded cases </a:t>
            </a:r>
          </a:p>
          <a:p>
            <a:endParaRPr lang="en-GB" dirty="0">
              <a:cs typeface="Calibri" panose="020F0502020204030204"/>
            </a:endParaRPr>
          </a:p>
          <a:p>
            <a:r>
              <a:rPr lang="en-GB" sz="1600" dirty="0">
                <a:ea typeface="+mn-lt"/>
                <a:cs typeface="+mn-lt"/>
                <a:hlinkClick r:id="rId3"/>
              </a:rPr>
              <a:t>https://library.college.police.uk/docs/homeoffice/Experiences-of-young-black-men-as-victims-of-crime.pdf</a:t>
            </a:r>
            <a:r>
              <a:rPr lang="en-GB" sz="1600" dirty="0">
                <a:ea typeface="+mn-lt"/>
                <a:cs typeface="+mn-lt"/>
              </a:rPr>
              <a:t>     </a:t>
            </a:r>
            <a:endParaRPr lang="en-GB" sz="1600" dirty="0">
              <a:cs typeface="Calibri" panose="020F0502020204030204"/>
            </a:endParaRPr>
          </a:p>
          <a:p>
            <a:r>
              <a:rPr lang="en-GB" sz="2000" dirty="0">
                <a:ea typeface="+mn-lt"/>
                <a:cs typeface="+mn-lt"/>
              </a:rPr>
              <a:t>https://www.theguardian.com/world/race</a:t>
            </a:r>
            <a:endParaRPr lang="en-GB" sz="2000">
              <a:cs typeface="Calibri" panose="020F0502020204030204"/>
            </a:endParaRPr>
          </a:p>
        </p:txBody>
      </p:sp>
      <p:pic>
        <p:nvPicPr>
          <p:cNvPr id="4" name="Graphic 4" descr="Storytelling with solid fill">
            <a:extLst>
              <a:ext uri="{FF2B5EF4-FFF2-40B4-BE49-F238E27FC236}">
                <a16:creationId xmlns:a16="http://schemas.microsoft.com/office/drawing/2014/main" id="{0D17007B-10E7-79D4-ED83-10EB193835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38272" y="4898365"/>
            <a:ext cx="1288211" cy="943154"/>
          </a:xfrm>
          <a:prstGeom prst="rect">
            <a:avLst/>
          </a:prstGeom>
        </p:spPr>
      </p:pic>
    </p:spTree>
    <p:extLst>
      <p:ext uri="{BB962C8B-B14F-4D97-AF65-F5344CB8AC3E}">
        <p14:creationId xmlns:p14="http://schemas.microsoft.com/office/powerpoint/2010/main" val="2614908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74307"/>
          </a:xfrm>
        </p:spPr>
        <p:txBody>
          <a:bodyPr>
            <a:normAutofit/>
          </a:bodyPr>
          <a:lstStyle/>
          <a:p>
            <a:r>
              <a:rPr lang="en-GB" sz="3200" dirty="0"/>
              <a:t>Race</a:t>
            </a:r>
          </a:p>
        </p:txBody>
      </p:sp>
      <p:sp>
        <p:nvSpPr>
          <p:cNvPr id="3" name="Text Placeholder 2"/>
          <p:cNvSpPr>
            <a:spLocks noGrp="1"/>
          </p:cNvSpPr>
          <p:nvPr>
            <p:ph type="body" idx="1"/>
          </p:nvPr>
        </p:nvSpPr>
        <p:spPr>
          <a:xfrm>
            <a:off x="1981200" y="948945"/>
            <a:ext cx="4040188" cy="535840"/>
          </a:xfrm>
        </p:spPr>
        <p:txBody>
          <a:bodyPr>
            <a:normAutofit lnSpcReduction="10000"/>
          </a:bodyPr>
          <a:lstStyle/>
          <a:p>
            <a:r>
              <a:rPr lang="en-GB" dirty="0"/>
              <a:t>Doctor Who 2018</a:t>
            </a:r>
          </a:p>
        </p:txBody>
      </p:sp>
      <p:sp>
        <p:nvSpPr>
          <p:cNvPr id="4" name="Content Placeholder 3"/>
          <p:cNvSpPr>
            <a:spLocks noGrp="1"/>
          </p:cNvSpPr>
          <p:nvPr>
            <p:ph sz="half" idx="2"/>
          </p:nvPr>
        </p:nvSpPr>
        <p:spPr>
          <a:xfrm>
            <a:off x="1981200" y="1844825"/>
            <a:ext cx="4040188" cy="3865144"/>
          </a:xfrm>
        </p:spPr>
        <p:txBody>
          <a:bodyPr/>
          <a:lstStyle/>
          <a:p>
            <a:pPr marL="0" indent="0">
              <a:buNone/>
            </a:pPr>
            <a:r>
              <a:rPr lang="en-GB" dirty="0">
                <a:hlinkClick r:id="rId3"/>
              </a:rPr>
              <a:t>https://www.bbc.co.uk/iplayer/episode/b0bpwm2m/doctor-who-series-11-3-rosa#</a:t>
            </a:r>
            <a:r>
              <a:rPr lang="en-GB" dirty="0"/>
              <a:t> </a:t>
            </a:r>
          </a:p>
        </p:txBody>
      </p:sp>
      <p:sp>
        <p:nvSpPr>
          <p:cNvPr id="5" name="Text Placeholder 4"/>
          <p:cNvSpPr>
            <a:spLocks noGrp="1"/>
          </p:cNvSpPr>
          <p:nvPr>
            <p:ph type="body" sz="quarter" idx="3"/>
          </p:nvPr>
        </p:nvSpPr>
        <p:spPr>
          <a:xfrm>
            <a:off x="6169026" y="1075761"/>
            <a:ext cx="4041775" cy="409025"/>
          </a:xfrm>
        </p:spPr>
        <p:txBody>
          <a:bodyPr>
            <a:normAutofit lnSpcReduction="10000"/>
          </a:bodyPr>
          <a:lstStyle/>
          <a:p>
            <a:r>
              <a:rPr lang="en-GB" dirty="0"/>
              <a:t>Ryan Air 2018</a:t>
            </a:r>
          </a:p>
        </p:txBody>
      </p:sp>
      <p:sp>
        <p:nvSpPr>
          <p:cNvPr id="6" name="Content Placeholder 5"/>
          <p:cNvSpPr>
            <a:spLocks noGrp="1"/>
          </p:cNvSpPr>
          <p:nvPr>
            <p:ph sz="quarter" idx="4"/>
          </p:nvPr>
        </p:nvSpPr>
        <p:spPr>
          <a:xfrm>
            <a:off x="6169026" y="1844826"/>
            <a:ext cx="4041775" cy="3744415"/>
          </a:xfrm>
        </p:spPr>
        <p:txBody>
          <a:bodyPr/>
          <a:lstStyle/>
          <a:p>
            <a:pPr marL="0" indent="0">
              <a:buNone/>
            </a:pPr>
            <a:r>
              <a:rPr lang="en-GB" dirty="0">
                <a:hlinkClick r:id="rId4"/>
              </a:rPr>
              <a:t>https://www.youtube.com/watch?v=Bq4QqxnWlLg</a:t>
            </a:r>
            <a:r>
              <a:rPr lang="en-GB" dirty="0"/>
              <a:t> </a:t>
            </a:r>
          </a:p>
        </p:txBody>
      </p:sp>
      <p:sp>
        <p:nvSpPr>
          <p:cNvPr id="7" name="Slide Number Placeholder 6"/>
          <p:cNvSpPr>
            <a:spLocks noGrp="1"/>
          </p:cNvSpPr>
          <p:nvPr>
            <p:ph type="sldNum" sz="quarter" idx="12"/>
          </p:nvPr>
        </p:nvSpPr>
        <p:spPr/>
        <p:txBody>
          <a:bodyPr/>
          <a:lstStyle/>
          <a:p>
            <a:fld id="{5DFEDB64-84C3-4240-BCBA-134AE1D9082C}" type="slidenum">
              <a:rPr lang="en-GB" smtClean="0"/>
              <a:t>18</a:t>
            </a:fld>
            <a:endParaRPr lang="en-GB" dirty="0"/>
          </a:p>
        </p:txBody>
      </p:sp>
      <p:graphicFrame>
        <p:nvGraphicFramePr>
          <p:cNvPr id="8" name="Diagram 7"/>
          <p:cNvGraphicFramePr/>
          <p:nvPr/>
        </p:nvGraphicFramePr>
        <p:xfrm>
          <a:off x="2207157"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3683861" y="3212976"/>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1981200" y="274638"/>
            <a:ext cx="8229600" cy="562074"/>
          </a:xfrm>
        </p:spPr>
        <p:txBody>
          <a:bodyPr>
            <a:normAutofit fontScale="90000"/>
          </a:bodyPr>
          <a:lstStyle/>
          <a:p>
            <a:r>
              <a:rPr lang="en-GB" dirty="0"/>
              <a:t>Religious hate crime</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629729" y="1052737"/>
            <a:ext cx="11162580" cy="5097342"/>
          </a:xfrm>
        </p:spPr>
        <p:txBody>
          <a:bodyPr vert="horz" lIns="91440" tIns="45720" rIns="91440" bIns="45720" rtlCol="0" anchor="t">
            <a:normAutofit/>
          </a:bodyPr>
          <a:lstStyle/>
          <a:p>
            <a:r>
              <a:rPr lang="en-GB" dirty="0">
                <a:ea typeface="+mn-lt"/>
                <a:cs typeface="+mn-lt"/>
              </a:rPr>
              <a:t>"a group of persons defined by reference to religious belief or lack of religious belief."  CPS</a:t>
            </a:r>
            <a:endParaRPr lang="en-GB" dirty="0"/>
          </a:p>
          <a:p>
            <a:pPr lvl="1"/>
            <a:r>
              <a:rPr lang="en-GB" dirty="0">
                <a:cs typeface="Calibri"/>
              </a:rPr>
              <a:t>Identified by clothes, religious symbols </a:t>
            </a:r>
          </a:p>
          <a:p>
            <a:r>
              <a:rPr lang="en-GB" dirty="0"/>
              <a:t>To what extent can police understand &amp; recognise religions faith in their communities?</a:t>
            </a:r>
            <a:endParaRPr lang="en-GB"/>
          </a:p>
          <a:p>
            <a:r>
              <a:rPr lang="en-GB" dirty="0"/>
              <a:t>How do police engage in faith communities and adopt good practices? </a:t>
            </a:r>
          </a:p>
          <a:p>
            <a:pPr lvl="1"/>
            <a:r>
              <a:rPr lang="en-GB" dirty="0"/>
              <a:t>grassroots connection</a:t>
            </a:r>
          </a:p>
          <a:p>
            <a:pPr lvl="1"/>
            <a:r>
              <a:rPr lang="en-GB" dirty="0"/>
              <a:t>building bridges between police and members of communities</a:t>
            </a:r>
          </a:p>
          <a:p>
            <a:pPr lvl="1"/>
            <a:r>
              <a:rPr lang="en-GB" dirty="0"/>
              <a:t>negotiating potentially conflicts</a:t>
            </a:r>
          </a:p>
          <a:p>
            <a:pPr lvl="1"/>
            <a:r>
              <a:rPr lang="en-GB" dirty="0"/>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11440"/>
          </a:xfrm>
        </p:spPr>
        <p:txBody>
          <a:bodyPr>
            <a:normAutofit fontScale="90000"/>
          </a:bodyPr>
          <a:lstStyle/>
          <a:p>
            <a:r>
              <a:rPr lang="en-GB" sz="3200" dirty="0"/>
              <a:t>Religious Practices</a:t>
            </a:r>
            <a:endParaRPr lang="en-GB" sz="3200" dirty="0">
              <a:cs typeface="Calibri Light"/>
            </a:endParaRPr>
          </a:p>
        </p:txBody>
      </p:sp>
      <p:sp>
        <p:nvSpPr>
          <p:cNvPr id="3" name="Content Placeholder 2"/>
          <p:cNvSpPr>
            <a:spLocks noGrp="1"/>
          </p:cNvSpPr>
          <p:nvPr>
            <p:ph idx="1"/>
          </p:nvPr>
        </p:nvSpPr>
        <p:spPr>
          <a:xfrm>
            <a:off x="831012" y="1081856"/>
            <a:ext cx="10472467" cy="4866698"/>
          </a:xfrm>
        </p:spPr>
        <p:txBody>
          <a:bodyPr vert="horz" lIns="91440" tIns="45720" rIns="91440" bIns="45720" rtlCol="0" anchor="t">
            <a:normAutofit lnSpcReduction="10000"/>
          </a:bodyPr>
          <a:lstStyle/>
          <a:p>
            <a:r>
              <a:rPr lang="en-GB" sz="2400" dirty="0"/>
              <a:t>Female genital mutilation (FGM) is a procedure where the female genitals are deliberately cut, injured or changed</a:t>
            </a:r>
            <a:endParaRPr lang="en-GB" sz="2400">
              <a:cs typeface="Calibri"/>
            </a:endParaRPr>
          </a:p>
          <a:p>
            <a:pPr lvl="1"/>
            <a:r>
              <a:rPr lang="en-GB" sz="2000" dirty="0"/>
              <a:t>It's illegal in the UK and is child abuse </a:t>
            </a:r>
            <a:endParaRPr lang="en-GB" sz="2000">
              <a:cs typeface="Calibri"/>
            </a:endParaRPr>
          </a:p>
          <a:p>
            <a:r>
              <a:rPr lang="en-GB" sz="2400" b="1" dirty="0">
                <a:ea typeface="+mn-lt"/>
                <a:cs typeface="+mn-lt"/>
              </a:rPr>
              <a:t>Baby tossing -</a:t>
            </a:r>
            <a:r>
              <a:rPr lang="en-GB" sz="2400" dirty="0">
                <a:ea typeface="+mn-lt"/>
                <a:cs typeface="+mn-lt"/>
              </a:rPr>
              <a:t> India has been in practise since the past 700 years. Babies in the month of December are tossed from the top of a temple roof to a group of men standing below with a cloth meant to catch the babies. Brings good luck for the community.</a:t>
            </a:r>
          </a:p>
          <a:p>
            <a:r>
              <a:rPr lang="en-GB" sz="2400" b="1" dirty="0">
                <a:ea typeface="+mn-lt"/>
                <a:cs typeface="+mn-lt"/>
              </a:rPr>
              <a:t>Finger amputation – </a:t>
            </a:r>
            <a:r>
              <a:rPr lang="en-GB" sz="2400" dirty="0">
                <a:ea typeface="+mn-lt"/>
                <a:cs typeface="+mn-lt"/>
              </a:rPr>
              <a:t>Banned but practiced in Indonesia and in Japan. Portions of one's finger is chopped off by others to mourn for the deceased of member of family.</a:t>
            </a:r>
          </a:p>
          <a:p>
            <a:r>
              <a:rPr lang="en-GB" sz="2400" dirty="0">
                <a:cs typeface="Calibri" panose="020F0502020204030204"/>
              </a:rPr>
              <a:t>Clothes</a:t>
            </a:r>
          </a:p>
          <a:p>
            <a:r>
              <a:rPr lang="en-GB" sz="2400" dirty="0">
                <a:ea typeface="+mn-lt"/>
                <a:cs typeface="+mn-lt"/>
              </a:rPr>
              <a:t>Religious practices – Friday Prayer, Church on Sunday, Lent etc. </a:t>
            </a:r>
            <a:endParaRPr lang="en-GB" sz="2400" dirty="0">
              <a:cs typeface="Calibri" panose="020F0502020204030204"/>
            </a:endParaRPr>
          </a:p>
          <a:p>
            <a:r>
              <a:rPr lang="en-GB" sz="2400" dirty="0">
                <a:cs typeface="Calibri" panose="020F0502020204030204"/>
              </a:rPr>
              <a:t>Honor killings</a:t>
            </a: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620662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1981200" y="274638"/>
            <a:ext cx="8229600" cy="706090"/>
          </a:xfrm>
        </p:spPr>
        <p:txBody>
          <a:bodyPr>
            <a:normAutofit/>
          </a:bodyPr>
          <a:lstStyle/>
          <a:p>
            <a:r>
              <a:rPr lang="en-GB" dirty="0">
                <a:ea typeface="+mj-lt"/>
                <a:cs typeface="+mj-lt"/>
              </a:rPr>
              <a:t>LGBTQ</a:t>
            </a:r>
            <a:r>
              <a:rPr lang="en-GB" dirty="0"/>
              <a:t>+ Meaning</a:t>
            </a:r>
            <a:endParaRPr lang="en-US" dirty="0"/>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917276" y="980729"/>
            <a:ext cx="10673749" cy="5471033"/>
          </a:xfrm>
        </p:spPr>
        <p:txBody>
          <a:bodyPr vert="horz" lIns="91440" tIns="45720" rIns="91440" bIns="45720" rtlCol="0" anchor="t">
            <a:normAutofit/>
          </a:bodyPr>
          <a:lstStyle/>
          <a:p>
            <a:r>
              <a:rPr lang="en-GB" dirty="0"/>
              <a:t>LGBTQ+ acronym of: lesbian, gay, bisexual, transgender, and queer. </a:t>
            </a:r>
          </a:p>
          <a:p>
            <a:r>
              <a:rPr lang="en-GB" dirty="0"/>
              <a:t>Also seen is LGBTQQIA+ thus a clear representation of: lesbian, gay, bisexual, transgender, queer, questioning, intersex, and asexual people.</a:t>
            </a:r>
          </a:p>
          <a:p>
            <a:r>
              <a:rPr lang="en-GB" dirty="0"/>
              <a:t>The "plus," on the other hand, may be open to some interpretation. The addition of this symbol has come to be extremely important due to its expansive meaning ‘inclusion’.</a:t>
            </a:r>
          </a:p>
          <a:p>
            <a:r>
              <a:rPr lang="en-GB" dirty="0">
                <a:cs typeface="Calibri" panose="020F0502020204030204"/>
              </a:rPr>
              <a:t>Fighting for equal rights</a:t>
            </a:r>
          </a:p>
          <a:p>
            <a:r>
              <a:rPr lang="en-GB" dirty="0">
                <a:ea typeface="+mn-lt"/>
                <a:cs typeface="+mn-lt"/>
              </a:rPr>
              <a:t>UK military - since 2000 LGBTQ military personal can serve openly</a:t>
            </a:r>
          </a:p>
          <a:p>
            <a:r>
              <a:rPr lang="en-GB" dirty="0">
                <a:ea typeface="+mn-lt"/>
                <a:cs typeface="+mn-lt"/>
              </a:rPr>
              <a:t>1992 US military DADT - 'Don't Ask, Don't Tell'</a:t>
            </a:r>
          </a:p>
          <a:p>
            <a:r>
              <a:rPr lang="en-GB" dirty="0">
                <a:cs typeface="Calibri" panose="020F0502020204030204"/>
              </a:rPr>
              <a:t>Marriage rights – pensions, children, divorce, DV = rights </a:t>
            </a: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280990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4423" y="274638"/>
            <a:ext cx="8836377" cy="850106"/>
          </a:xfrm>
        </p:spPr>
        <p:txBody>
          <a:bodyPr>
            <a:normAutofit/>
          </a:bodyPr>
          <a:lstStyle/>
          <a:p>
            <a:r>
              <a:rPr lang="en-GB" sz="3200" dirty="0"/>
              <a:t>Declassification &amp; Decriminalisation</a:t>
            </a:r>
          </a:p>
        </p:txBody>
      </p:sp>
      <p:sp>
        <p:nvSpPr>
          <p:cNvPr id="3" name="Content Placeholder 2"/>
          <p:cNvSpPr>
            <a:spLocks noGrp="1"/>
          </p:cNvSpPr>
          <p:nvPr>
            <p:ph idx="1"/>
          </p:nvPr>
        </p:nvSpPr>
        <p:spPr>
          <a:xfrm>
            <a:off x="923457" y="1138857"/>
            <a:ext cx="10431205" cy="4450384"/>
          </a:xfrm>
        </p:spPr>
        <p:txBody>
          <a:bodyPr vert="horz" lIns="91440" tIns="45720" rIns="91440" bIns="45720" rtlCol="0" anchor="t">
            <a:normAutofit/>
          </a:bodyPr>
          <a:lstStyle/>
          <a:p>
            <a:pPr fontAlgn="base"/>
            <a:r>
              <a:rPr lang="en-GB" dirty="0"/>
              <a:t>Decriminalisation of homosexuality happen as part of the Sexual Offences Act 1967. </a:t>
            </a:r>
          </a:p>
          <a:p>
            <a:pPr lvl="1"/>
            <a:r>
              <a:rPr lang="en-GB" dirty="0">
                <a:cs typeface="Calibri"/>
              </a:rPr>
              <a:t>Conditions - age was 21, strict private areas, no filming or photographs</a:t>
            </a:r>
            <a:endParaRPr lang="en-GB">
              <a:cs typeface="Calibri"/>
            </a:endParaRPr>
          </a:p>
          <a:p>
            <a:pPr fontAlgn="base"/>
            <a:r>
              <a:rPr lang="en-GB" dirty="0"/>
              <a:t>Before this act, men could be sent to jail for being with another man (although lesbians were not subject to the same laws). </a:t>
            </a:r>
          </a:p>
          <a:p>
            <a:pPr fontAlgn="base"/>
            <a:r>
              <a:rPr lang="en-GB" dirty="0"/>
              <a:t>Many men were convicted including WWII code-breaker Alan Turing who was charged in 1952 for his relationship with another man.</a:t>
            </a:r>
          </a:p>
          <a:p>
            <a:pPr fontAlgn="base"/>
            <a:r>
              <a:rPr lang="en-GB" dirty="0"/>
              <a:t>Also given hormonal treatment to try and ‘cure’ him by reducing his libido. </a:t>
            </a:r>
          </a:p>
          <a:p>
            <a:endParaRPr lang="en-GB" sz="1350" dirty="0"/>
          </a:p>
        </p:txBody>
      </p:sp>
      <p:sp>
        <p:nvSpPr>
          <p:cNvPr id="4" name="Slide Number Placeholder 3"/>
          <p:cNvSpPr>
            <a:spLocks noGrp="1"/>
          </p:cNvSpPr>
          <p:nvPr>
            <p:ph type="sldNum" sz="quarter" idx="12"/>
          </p:nvPr>
        </p:nvSpPr>
        <p:spPr/>
        <p:txBody>
          <a:bodyPr/>
          <a:lstStyle/>
          <a:p>
            <a:fld id="{5DFEDB64-84C3-4240-BCBA-134AE1D9082C}" type="slidenum">
              <a:rPr lang="en-GB" smtClean="0"/>
              <a:t>22</a:t>
            </a:fld>
            <a:endParaRPr lang="en-GB" dirty="0"/>
          </a:p>
        </p:txBody>
      </p:sp>
    </p:spTree>
    <p:extLst>
      <p:ext uri="{BB962C8B-B14F-4D97-AF65-F5344CB8AC3E}">
        <p14:creationId xmlns:p14="http://schemas.microsoft.com/office/powerpoint/2010/main" val="110792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1981200" y="274638"/>
            <a:ext cx="8229600" cy="706090"/>
          </a:xfrm>
        </p:spPr>
        <p:txBody>
          <a:bodyPr>
            <a:normAutofit/>
          </a:bodyPr>
          <a:lstStyle/>
          <a:p>
            <a:r>
              <a:rPr lang="en-GB" dirty="0"/>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1075427" y="1124745"/>
            <a:ext cx="10242429" cy="4392489"/>
          </a:xfrm>
        </p:spPr>
        <p:txBody>
          <a:bodyPr vert="horz" lIns="91440" tIns="45720" rIns="91440" bIns="45720" rtlCol="0" anchor="t">
            <a:normAutofit lnSpcReduction="10000"/>
          </a:bodyPr>
          <a:lstStyle/>
          <a:p>
            <a:r>
              <a:rPr lang="en-GB" dirty="0"/>
              <a:t>Attitudes of same-sex partnerships are ‘not wrong at all’ was 17% 1983 to 68% in 2018.</a:t>
            </a:r>
          </a:p>
          <a:p>
            <a:r>
              <a:rPr lang="en-GB" dirty="0"/>
              <a:t>2019 a drop to 66% marking the first drop since 1987, when the figure stood at 11%.</a:t>
            </a:r>
          </a:p>
          <a:p>
            <a:r>
              <a:rPr lang="en-GB" dirty="0"/>
              <a:t>Why the change?</a:t>
            </a:r>
          </a:p>
          <a:p>
            <a:pPr lvl="1"/>
            <a:r>
              <a:rPr lang="en-GB" dirty="0"/>
              <a:t>More diverse society with different beliefs, from different religions?</a:t>
            </a:r>
          </a:p>
          <a:p>
            <a:pPr lvl="1"/>
            <a:r>
              <a:rPr lang="en-GB" dirty="0"/>
              <a:t>How to police that?</a:t>
            </a:r>
          </a:p>
          <a:p>
            <a:r>
              <a:rPr lang="en-GB" dirty="0">
                <a:ea typeface="+mn-lt"/>
                <a:cs typeface="+mn-lt"/>
              </a:rPr>
              <a:t>https://www.theguardian.com/education/2019/may/21/lgbt-lessons-police-chief-calls-end-birmingham-protests-schools</a:t>
            </a:r>
            <a:endParaRPr lang="en-GB">
              <a:ea typeface="+mn-lt"/>
              <a:cs typeface="+mn-lt"/>
            </a:endParaRPr>
          </a:p>
          <a:p>
            <a:r>
              <a:rPr lang="en-GB" dirty="0">
                <a:ea typeface="+mn-lt"/>
                <a:cs typeface="+mn-lt"/>
              </a:rPr>
              <a:t>https://www.youtube.com/watch?v=Zy9FAko75hE</a:t>
            </a:r>
            <a:endParaRPr lang="en-GB" dirty="0">
              <a:cs typeface="Calibri"/>
            </a:endParaRPr>
          </a:p>
        </p:txBody>
      </p:sp>
    </p:spTree>
    <p:extLst>
      <p:ext uri="{BB962C8B-B14F-4D97-AF65-F5344CB8AC3E}">
        <p14:creationId xmlns:p14="http://schemas.microsoft.com/office/powerpoint/2010/main" val="2568621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enderbread person">
            <a:extLst>
              <a:ext uri="{FF2B5EF4-FFF2-40B4-BE49-F238E27FC236}">
                <a16:creationId xmlns:a16="http://schemas.microsoft.com/office/drawing/2014/main" id="{D55C03C4-DF49-4635-83F5-8DEE5A252CB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5" t="14018" r="10762"/>
          <a:stretch/>
        </p:blipFill>
        <p:spPr bwMode="auto">
          <a:xfrm>
            <a:off x="1968910" y="1484784"/>
            <a:ext cx="8159538" cy="47396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D4189E8E-7A9C-408F-AC58-FFD5D956C012}"/>
              </a:ext>
            </a:extLst>
          </p:cNvPr>
          <p:cNvSpPr>
            <a:spLocks noGrp="1"/>
          </p:cNvSpPr>
          <p:nvPr>
            <p:ph type="sldNum" sz="quarter" idx="12"/>
          </p:nvPr>
        </p:nvSpPr>
        <p:spPr/>
        <p:txBody>
          <a:bodyPr/>
          <a:lstStyle/>
          <a:p>
            <a:fld id="{5DFEDB64-84C3-4240-BCBA-134AE1D9082C}" type="slidenum">
              <a:rPr lang="en-GB" smtClean="0"/>
              <a:t>24</a:t>
            </a:fld>
            <a:endParaRPr lang="en-GB" dirty="0"/>
          </a:p>
        </p:txBody>
      </p:sp>
      <p:sp>
        <p:nvSpPr>
          <p:cNvPr id="3" name="Content Placeholder 2">
            <a:extLst>
              <a:ext uri="{FF2B5EF4-FFF2-40B4-BE49-F238E27FC236}">
                <a16:creationId xmlns:a16="http://schemas.microsoft.com/office/drawing/2014/main" id="{06EED0AE-A348-477E-9E28-2082F56459A4}"/>
              </a:ext>
            </a:extLst>
          </p:cNvPr>
          <p:cNvSpPr>
            <a:spLocks noGrp="1"/>
          </p:cNvSpPr>
          <p:nvPr>
            <p:ph sz="quarter" idx="14"/>
          </p:nvPr>
        </p:nvSpPr>
        <p:spPr/>
        <p:txBody>
          <a:bodyPr/>
          <a:lstStyle/>
          <a:p>
            <a:r>
              <a:rPr lang="en-GB" dirty="0"/>
              <a:t>Gender Bread person     </a:t>
            </a:r>
            <a:r>
              <a:rPr lang="en-GB" dirty="0">
                <a:hlinkClick r:id="rId4"/>
              </a:rPr>
              <a:t>Lauren's Experiences - YouTube</a:t>
            </a:r>
            <a:endParaRPr lang="en-GB" dirty="0"/>
          </a:p>
        </p:txBody>
      </p:sp>
    </p:spTree>
    <p:extLst>
      <p:ext uri="{BB962C8B-B14F-4D97-AF65-F5344CB8AC3E}">
        <p14:creationId xmlns:p14="http://schemas.microsoft.com/office/powerpoint/2010/main" val="1858402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Being Different &amp; Vulnerability</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BBACD3-86B8-21DE-06FD-E7590F6019B9}"/>
              </a:ext>
            </a:extLst>
          </p:cNvPr>
          <p:cNvGraphicFramePr>
            <a:graphicFrameLocks noGrp="1"/>
          </p:cNvGraphicFramePr>
          <p:nvPr>
            <p:ph idx="1"/>
            <p:extLst>
              <p:ext uri="{D42A27DB-BD31-4B8C-83A1-F6EECF244321}">
                <p14:modId xmlns:p14="http://schemas.microsoft.com/office/powerpoint/2010/main" val="1449775430"/>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Sophie Lancaster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379709" y="686862"/>
            <a:ext cx="7037591" cy="5475129"/>
          </a:xfrm>
        </p:spPr>
        <p:txBody>
          <a:bodyPr anchor="ctr">
            <a:normAutofit/>
          </a:bodyPr>
          <a:lstStyle/>
          <a:p>
            <a:r>
              <a:rPr lang="en-GB" sz="2400"/>
              <a:t>August 24th 2007 Sophie died after being attack</a:t>
            </a:r>
          </a:p>
          <a:p>
            <a:r>
              <a:rPr lang="en-GB" sz="2400"/>
              <a:t>Sophie and Rob dressed in their unique way, expressing their individuality as creative artistic people – Goths/Mosher</a:t>
            </a:r>
          </a:p>
          <a:p>
            <a:r>
              <a:rPr lang="en-GB" sz="2400"/>
              <a:t>A recording was played in court of a 15-year-old telling the emergency services: </a:t>
            </a:r>
            <a:r>
              <a:rPr lang="en-GB" sz="2400" b="1" i="1"/>
              <a:t>'This mosher's just been banged because he's a mosher ... his bird's on the floor as well.' </a:t>
            </a:r>
          </a:p>
          <a:p>
            <a:r>
              <a:rPr lang="en-GB" sz="2400"/>
              <a:t>Anthony Russell QC, said:</a:t>
            </a:r>
          </a:p>
          <a:p>
            <a:r>
              <a:rPr lang="en-GB" sz="2400"/>
              <a:t> </a:t>
            </a:r>
            <a:r>
              <a:rPr lang="en-GB" sz="2400" b="1" i="1"/>
              <a:t>'This was a hate crime against completely harmless people who were targeted because their appearance was different.' Sophie Lancaster did not die because of her race, religion or sexuality. She died because she was a Goth</a:t>
            </a:r>
            <a:r>
              <a:rPr lang="en-GB" sz="2400" i="1"/>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3894"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99E41C01-D8AF-45CF-ADC2-CC5A00BF3691}"/>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Kicked to death for looking different.</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 Lancaster Foundation - Family campaign to support young people.</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Sophie’s face bore her killers footprint. Her head was used like a football</a:t>
            </a:r>
            <a:endParaRPr lang="en-US" sz="2400" dirty="0">
              <a:cs typeface="Calibri"/>
            </a:endParaRP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38248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0334"/>
            <a:ext cx="7886700" cy="566379"/>
          </a:xfrm>
        </p:spPr>
        <p:txBody>
          <a:bodyPr>
            <a:normAutofit fontScale="90000"/>
          </a:bodyPr>
          <a:lstStyle/>
          <a:p>
            <a:r>
              <a:rPr lang="en-GB" dirty="0"/>
              <a:t>Gareth Thomas</a:t>
            </a:r>
          </a:p>
        </p:txBody>
      </p:sp>
      <p:graphicFrame>
        <p:nvGraphicFramePr>
          <p:cNvPr id="8" name="Content Placeholder 4">
            <a:extLst>
              <a:ext uri="{FF2B5EF4-FFF2-40B4-BE49-F238E27FC236}">
                <a16:creationId xmlns:a16="http://schemas.microsoft.com/office/drawing/2014/main" id="{AF4C2778-9F9A-05BE-11FF-9AE43BDBF521}"/>
              </a:ext>
            </a:extLst>
          </p:cNvPr>
          <p:cNvGraphicFramePr>
            <a:graphicFrameLocks noGrp="1"/>
          </p:cNvGraphicFramePr>
          <p:nvPr>
            <p:ph idx="1"/>
            <p:extLst>
              <p:ext uri="{D42A27DB-BD31-4B8C-83A1-F6EECF244321}">
                <p14:modId xmlns:p14="http://schemas.microsoft.com/office/powerpoint/2010/main" val="96648891"/>
              </p:ext>
            </p:extLst>
          </p:nvPr>
        </p:nvGraphicFramePr>
        <p:xfrm>
          <a:off x="777916" y="836714"/>
          <a:ext cx="9532376" cy="549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3" descr="is.jpg"/>
          <p:cNvPicPr>
            <a:picLocks noChangeAspect="1"/>
          </p:cNvPicPr>
          <p:nvPr/>
        </p:nvPicPr>
        <p:blipFill>
          <a:blip r:embed="rId8" cstate="print"/>
          <a:stretch>
            <a:fillRect/>
          </a:stretch>
        </p:blipFill>
        <p:spPr>
          <a:xfrm>
            <a:off x="9565088" y="5485811"/>
            <a:ext cx="1952902" cy="1093854"/>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Language as a Barrier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4379709" y="686862"/>
            <a:ext cx="7037591" cy="5475129"/>
          </a:xfrm>
        </p:spPr>
        <p:txBody>
          <a:bodyPr anchor="ctr">
            <a:normAutofit/>
          </a:bodyPr>
          <a:lstStyle/>
          <a:p>
            <a:r>
              <a:rPr lang="en-GB" sz="2600"/>
              <a:t>Consider how diverse our society has become language barriers can be problematic </a:t>
            </a:r>
          </a:p>
          <a:p>
            <a:r>
              <a:rPr lang="en-GB" sz="2600"/>
              <a:t>Misunderstandings and misinterpretations between people</a:t>
            </a:r>
          </a:p>
          <a:p>
            <a:r>
              <a:rPr lang="en-GB" sz="2600"/>
              <a:t>Differences in language can result in frustration, animosity or hostility between parties</a:t>
            </a:r>
          </a:p>
          <a:p>
            <a:r>
              <a:rPr lang="en-GB" sz="2600"/>
              <a:t>Overall refusal to communicate in general depending on the situation.</a:t>
            </a:r>
          </a:p>
          <a:p>
            <a:r>
              <a:rPr lang="en-GB" sz="2600"/>
              <a:t>‘Prison within a Prison’</a:t>
            </a:r>
          </a:p>
        </p:txBody>
      </p:sp>
    </p:spTree>
    <p:extLst>
      <p:ext uri="{BB962C8B-B14F-4D97-AF65-F5344CB8AC3E}">
        <p14:creationId xmlns:p14="http://schemas.microsoft.com/office/powerpoint/2010/main" val="1585179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1981201" y="273050"/>
            <a:ext cx="3008313" cy="1162050"/>
          </a:xfrm>
        </p:spPr>
        <p:txBody>
          <a:bodyPr anchor="b">
            <a:normAutofit/>
          </a:bodyPr>
          <a:lstStyle/>
          <a:p>
            <a:r>
              <a:rPr lang="en-GB" dirty="0"/>
              <a:t>Language </a:t>
            </a:r>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5099050" y="273051"/>
            <a:ext cx="5111750" cy="5172173"/>
          </a:xfrm>
          <a:prstGeom prst="rect">
            <a:avLst/>
          </a:prstGeom>
          <a:noFill/>
        </p:spPr>
      </p:pic>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946032" y="1435101"/>
            <a:ext cx="4043482" cy="4015514"/>
          </a:xfrm>
        </p:spPr>
        <p:txBody>
          <a:bodyPr vert="horz" lIns="91440" tIns="45720" rIns="91440" bIns="45720" rtlCol="0" anchor="t">
            <a:normAutofit/>
          </a:bodyPr>
          <a:lstStyle/>
          <a:p>
            <a:r>
              <a:rPr lang="en-GB" sz="2800" dirty="0"/>
              <a:t>Non verbal.</a:t>
            </a:r>
            <a:endParaRPr lang="en-GB" sz="2800" dirty="0">
              <a:cs typeface="Calibri"/>
            </a:endParaRPr>
          </a:p>
          <a:p>
            <a:r>
              <a:rPr lang="en-GB" sz="2800" dirty="0"/>
              <a:t>Speech impediment’s. </a:t>
            </a:r>
            <a:endParaRPr lang="en-GB" sz="2800" dirty="0">
              <a:cs typeface="Calibri"/>
            </a:endParaRPr>
          </a:p>
          <a:p>
            <a:r>
              <a:rPr lang="en-GB" sz="2800" dirty="0"/>
              <a:t>Sign Language.</a:t>
            </a:r>
            <a:endParaRPr lang="en-GB" sz="2800" dirty="0">
              <a:cs typeface="Calibri"/>
            </a:endParaRPr>
          </a:p>
          <a:p>
            <a:r>
              <a:rPr lang="en-GB" sz="2800" dirty="0"/>
              <a:t>Words mean different things.</a:t>
            </a:r>
            <a:endParaRPr lang="en-GB" sz="2800" dirty="0">
              <a:cs typeface="Calibri"/>
            </a:endParaRPr>
          </a:p>
          <a:p>
            <a:r>
              <a:rPr lang="en-GB" sz="2800" dirty="0"/>
              <a:t>Hearing difficulties.</a:t>
            </a:r>
            <a:endParaRPr lang="en-GB" sz="2800" dirty="0">
              <a:cs typeface="Calibri"/>
            </a:endParaRPr>
          </a:p>
          <a:p>
            <a:endParaRPr lang="en-GB" dirty="0"/>
          </a:p>
          <a:p>
            <a:endParaRPr lang="en-GB" dirty="0"/>
          </a:p>
        </p:txBody>
      </p:sp>
    </p:spTree>
    <p:extLst>
      <p:ext uri="{BB962C8B-B14F-4D97-AF65-F5344CB8AC3E}">
        <p14:creationId xmlns:p14="http://schemas.microsoft.com/office/powerpoint/2010/main" val="1412762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4CAA-740A-465B-8846-A7B9EA28D270}"/>
              </a:ext>
            </a:extLst>
          </p:cNvPr>
          <p:cNvSpPr>
            <a:spLocks noGrp="1"/>
          </p:cNvSpPr>
          <p:nvPr>
            <p:ph type="title"/>
          </p:nvPr>
        </p:nvSpPr>
        <p:spPr>
          <a:xfrm>
            <a:off x="1847844" y="332656"/>
            <a:ext cx="8229600" cy="720080"/>
          </a:xfrm>
        </p:spPr>
        <p:txBody>
          <a:bodyPr>
            <a:normAutofit fontScale="90000"/>
          </a:bodyPr>
          <a:lstStyle/>
          <a:p>
            <a:br>
              <a:rPr lang="en-GB" dirty="0"/>
            </a:br>
            <a:r>
              <a:rPr lang="en-GB" dirty="0"/>
              <a:t>Why Hate Crime?</a:t>
            </a:r>
            <a:br>
              <a:rPr lang="en-GB" dirty="0"/>
            </a:br>
            <a:endParaRPr lang="en-GB" dirty="0"/>
          </a:p>
        </p:txBody>
      </p:sp>
      <p:sp>
        <p:nvSpPr>
          <p:cNvPr id="3" name="Content Placeholder 2">
            <a:extLst>
              <a:ext uri="{FF2B5EF4-FFF2-40B4-BE49-F238E27FC236}">
                <a16:creationId xmlns:a16="http://schemas.microsoft.com/office/drawing/2014/main" id="{E2B53B72-4343-4199-8A66-C135ED079081}"/>
              </a:ext>
            </a:extLst>
          </p:cNvPr>
          <p:cNvSpPr>
            <a:spLocks noGrp="1"/>
          </p:cNvSpPr>
          <p:nvPr>
            <p:ph idx="1"/>
          </p:nvPr>
        </p:nvSpPr>
        <p:spPr>
          <a:xfrm>
            <a:off x="1233578" y="1268761"/>
            <a:ext cx="9609825" cy="4248473"/>
          </a:xfrm>
        </p:spPr>
        <p:txBody>
          <a:bodyPr vert="horz" lIns="91440" tIns="45720" rIns="91440" bIns="45720" rtlCol="0" anchor="t">
            <a:normAutofit/>
          </a:bodyPr>
          <a:lstStyle/>
          <a:p>
            <a:r>
              <a:rPr lang="en-GB" dirty="0"/>
              <a:t>Thrill Seeking – Obvious victim due to features.</a:t>
            </a:r>
            <a:endParaRPr lang="en-GB" dirty="0">
              <a:cs typeface="Calibri"/>
            </a:endParaRP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a:p>
            <a:r>
              <a:rPr lang="en-GB" dirty="0">
                <a:cs typeface="Calibri"/>
              </a:rPr>
              <a:t>Brought up that way:</a:t>
            </a:r>
          </a:p>
          <a:p>
            <a:pPr marL="0" indent="0">
              <a:buNone/>
            </a:pPr>
            <a:r>
              <a:rPr lang="en-GB" dirty="0">
                <a:ea typeface="+mn-lt"/>
                <a:cs typeface="+mn-lt"/>
              </a:rPr>
              <a:t>https://www.youtube.com/watch?v=Okhjkoh806E</a:t>
            </a:r>
            <a:endParaRPr lang="en-GB" dirty="0"/>
          </a:p>
        </p:txBody>
      </p:sp>
    </p:spTree>
    <p:extLst>
      <p:ext uri="{BB962C8B-B14F-4D97-AF65-F5344CB8AC3E}">
        <p14:creationId xmlns:p14="http://schemas.microsoft.com/office/powerpoint/2010/main" val="11227140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4" cstate="print">
            <a:lum bright="70000" contrast="-70000"/>
            <a:alphaModFix/>
            <a:extLst>
              <a:ext uri="{28A0092B-C50C-407E-A947-70E740481C1C}">
                <a14:useLocalDpi xmlns:a14="http://schemas.microsoft.com/office/drawing/2010/main" val="0"/>
              </a:ext>
            </a:extLst>
          </a:blip>
          <a:stretch>
            <a:fillRect/>
          </a:stretch>
        </p:blipFill>
        <p:spPr>
          <a:xfrm>
            <a:off x="920282" y="1482542"/>
            <a:ext cx="4708676" cy="3531507"/>
          </a:xfrm>
          <a:prstGeom prst="rect">
            <a:avLst/>
          </a:prstGeom>
          <a:ln>
            <a:noFill/>
          </a:ln>
          <a:effectLst>
            <a:softEdge rad="112500"/>
          </a:effectLst>
        </p:spPr>
      </p:pic>
      <p:sp>
        <p:nvSpPr>
          <p:cNvPr id="7" name="TextBox 6"/>
          <p:cNvSpPr txBox="1"/>
          <p:nvPr/>
        </p:nvSpPr>
        <p:spPr>
          <a:xfrm>
            <a:off x="920282" y="330740"/>
            <a:ext cx="10577812" cy="670803"/>
          </a:xfrm>
          <a:prstGeom prst="rect">
            <a:avLst/>
          </a:prstGeom>
          <a:solidFill>
            <a:srgbClr val="002060"/>
          </a:solidFill>
        </p:spPr>
        <p:txBody>
          <a:bodyPr wrap="square" rtlCol="0">
            <a:spAutoFit/>
          </a:bodyPr>
          <a:lstStyle/>
          <a:p>
            <a:pPr algn="ctr"/>
            <a:r>
              <a:rPr lang="en-GB" sz="3600" b="1" dirty="0">
                <a:solidFill>
                  <a:schemeClr val="bg1"/>
                </a:solidFill>
              </a:rPr>
              <a:t>Hostility</a:t>
            </a:r>
          </a:p>
        </p:txBody>
      </p:sp>
      <p:sp>
        <p:nvSpPr>
          <p:cNvPr id="2" name="Scroll: Vertical 1">
            <a:extLst>
              <a:ext uri="{FF2B5EF4-FFF2-40B4-BE49-F238E27FC236}">
                <a16:creationId xmlns:a16="http://schemas.microsoft.com/office/drawing/2014/main" id="{B6A58319-AE87-4251-AB0F-7B6D144FD021}"/>
              </a:ext>
            </a:extLst>
          </p:cNvPr>
          <p:cNvSpPr/>
          <p:nvPr/>
        </p:nvSpPr>
        <p:spPr>
          <a:xfrm>
            <a:off x="6563044" y="1118496"/>
            <a:ext cx="4708674" cy="4621005"/>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‘ill-will, ill-feeling, spite, contempt, prejudice, unfriendliness, antagonism, resentment &amp; dislike</a:t>
            </a:r>
            <a:r>
              <a:rPr lang="en-GB" sz="2400" dirty="0">
                <a:solidFill>
                  <a:schemeClr val="tx1"/>
                </a:solidFill>
              </a:rPr>
              <a:t>’</a:t>
            </a:r>
          </a:p>
        </p:txBody>
      </p:sp>
    </p:spTree>
    <p:extLst>
      <p:ext uri="{BB962C8B-B14F-4D97-AF65-F5344CB8AC3E}">
        <p14:creationId xmlns:p14="http://schemas.microsoft.com/office/powerpoint/2010/main" val="375775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33</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1079593796"/>
              </p:ext>
            </p:extLst>
          </p:nvPr>
        </p:nvGraphicFramePr>
        <p:xfrm>
          <a:off x="1000961" y="188641"/>
          <a:ext cx="9354319" cy="5098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848863" y="2874552"/>
            <a:ext cx="2102247"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044366" y="912593"/>
            <a:ext cx="2332285"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4750" y="233464"/>
            <a:ext cx="10894978" cy="646331"/>
          </a:xfrm>
          <a:prstGeom prst="rect">
            <a:avLst/>
          </a:prstGeom>
          <a:solidFill>
            <a:srgbClr val="002060"/>
          </a:solidFill>
        </p:spPr>
        <p:txBody>
          <a:bodyPr wrap="square" rtlCol="0">
            <a:spAutoFit/>
          </a:bodyPr>
          <a:lstStyle/>
          <a:p>
            <a:pPr algn="ctr"/>
            <a:r>
              <a:rPr lang="en-GB" sz="3600" b="1" dirty="0" err="1">
                <a:solidFill>
                  <a:schemeClr val="bg1"/>
                </a:solidFill>
              </a:rPr>
              <a:t>Allport’s</a:t>
            </a:r>
            <a:r>
              <a:rPr lang="en-GB" sz="3600" b="1" dirty="0">
                <a:solidFill>
                  <a:schemeClr val="bg1"/>
                </a:solidFill>
              </a:rPr>
              <a:t> Scale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8147"/>
                    </a14:imgEffect>
                    <a14:imgEffect>
                      <a14:saturation sat="159000"/>
                    </a14:imgEffect>
                  </a14:imgLayer>
                </a14:imgProps>
              </a:ext>
            </a:extLst>
          </a:blip>
          <a:stretch>
            <a:fillRect/>
          </a:stretch>
        </p:blipFill>
        <p:spPr>
          <a:xfrm>
            <a:off x="667721" y="1030143"/>
            <a:ext cx="10612141" cy="5315298"/>
          </a:xfrm>
          <a:prstGeom prst="rect">
            <a:avLst/>
          </a:prstGeom>
          <a:ln>
            <a:solidFill>
              <a:schemeClr val="tx1"/>
            </a:solidFill>
          </a:ln>
        </p:spPr>
      </p:pic>
    </p:spTree>
    <p:extLst>
      <p:ext uri="{BB962C8B-B14F-4D97-AF65-F5344CB8AC3E}">
        <p14:creationId xmlns:p14="http://schemas.microsoft.com/office/powerpoint/2010/main" val="121404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744748" y="1268761"/>
            <a:ext cx="9466052" cy="3817153"/>
          </a:xfrm>
        </p:spPr>
        <p:txBody>
          <a:bodyPr/>
          <a:lstStyle/>
          <a:p>
            <a:r>
              <a:rPr lang="en-GB" b="1" dirty="0"/>
              <a:t>Direct discrimination </a:t>
            </a:r>
            <a:r>
              <a:rPr lang="en-GB" dirty="0"/>
              <a:t>- This is when you’re treated less favourably because of a protected characteristic</a:t>
            </a:r>
          </a:p>
          <a:p>
            <a:r>
              <a:rPr lang="en-GB" b="1" dirty="0"/>
              <a:t>Indirect discrimination </a:t>
            </a:r>
            <a:r>
              <a:rPr lang="en-GB" dirty="0"/>
              <a:t>- This is when a service has criteria which have the effect of being discriminatory against a person because of a protected characteristic</a:t>
            </a:r>
          </a:p>
          <a:p>
            <a:endParaRPr lang="en-GB" dirty="0"/>
          </a:p>
          <a:p>
            <a:endParaRPr lang="en-GB" dirty="0"/>
          </a:p>
        </p:txBody>
      </p:sp>
    </p:spTree>
    <p:extLst>
      <p:ext uri="{BB962C8B-B14F-4D97-AF65-F5344CB8AC3E}">
        <p14:creationId xmlns:p14="http://schemas.microsoft.com/office/powerpoint/2010/main" val="39690404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1981200" y="274638"/>
            <a:ext cx="8229600" cy="706090"/>
          </a:xfrm>
        </p:spPr>
        <p:txBody>
          <a:bodyPr>
            <a:normAutofit/>
          </a:bodyPr>
          <a:lstStyle/>
          <a:p>
            <a:r>
              <a:rPr lang="en-GB" sz="2800" b="1" dirty="0"/>
              <a:t>How you can be discriminative against</a:t>
            </a:r>
          </a:p>
        </p:txBody>
      </p:sp>
      <p:sp>
        <p:nvSpPr>
          <p:cNvPr id="3" name="Content Placeholder 2">
            <a:extLst>
              <a:ext uri="{FF2B5EF4-FFF2-40B4-BE49-F238E27FC236}">
                <a16:creationId xmlns:a16="http://schemas.microsoft.com/office/drawing/2014/main" id="{35760DAB-3256-424B-A8D9-4B0F5382E38C}"/>
              </a:ext>
            </a:extLst>
          </p:cNvPr>
          <p:cNvSpPr>
            <a:spLocks noGrp="1"/>
          </p:cNvSpPr>
          <p:nvPr>
            <p:ph idx="1"/>
          </p:nvPr>
        </p:nvSpPr>
        <p:spPr>
          <a:xfrm>
            <a:off x="1204823" y="1268761"/>
            <a:ext cx="9005977" cy="4248473"/>
          </a:xfrm>
        </p:spPr>
        <p:txBody>
          <a:bodyPr>
            <a:normAutofit/>
          </a:bodyPr>
          <a:lstStyle/>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p:txBody>
      </p:sp>
    </p:spTree>
    <p:extLst>
      <p:ext uri="{BB962C8B-B14F-4D97-AF65-F5344CB8AC3E}">
        <p14:creationId xmlns:p14="http://schemas.microsoft.com/office/powerpoint/2010/main" val="3012395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p:txBody>
          <a:bodyPr>
            <a:normAutofit/>
          </a:bodyPr>
          <a:lstStyle/>
          <a:p>
            <a:r>
              <a:rPr lang="en-GB" dirty="0"/>
              <a:t>Ethics within a Public Role</a:t>
            </a:r>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715993" y="1417639"/>
            <a:ext cx="10041146" cy="4746576"/>
          </a:xfrm>
        </p:spPr>
        <p:txBody>
          <a:bodyPr>
            <a:normAutofit/>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648072"/>
          </a:xfrm>
        </p:spPr>
        <p:txBody>
          <a:bodyPr>
            <a:normAutofit/>
          </a:bodyPr>
          <a:lstStyle/>
          <a:p>
            <a:r>
              <a:rPr lang="en-GB" sz="3200" dirty="0"/>
              <a:t>7 Principles Public Life – Nolan Principles</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73502" y="908721"/>
            <a:ext cx="10256807" cy="5197983"/>
          </a:xfrm>
        </p:spPr>
        <p:txBody>
          <a:bodyPr>
            <a:normAutofit fontScale="55000" lnSpcReduction="20000"/>
          </a:bodyPr>
          <a:lstStyle/>
          <a:p>
            <a:pPr marL="0" indent="0" fontAlgn="base">
              <a:buNone/>
            </a:pPr>
            <a:r>
              <a:rPr lang="en-GB" sz="3800" dirty="0"/>
              <a:t>Holders of public office should:</a:t>
            </a:r>
            <a:endParaRPr lang="en-GB" sz="3800" b="1" dirty="0"/>
          </a:p>
          <a:p>
            <a:pPr fontAlgn="base"/>
            <a:r>
              <a:rPr lang="en-GB" sz="3800" b="1" dirty="0"/>
              <a:t>Selflessness</a:t>
            </a:r>
          </a:p>
          <a:p>
            <a:pPr lvl="1" fontAlgn="base"/>
            <a:r>
              <a:rPr lang="en-GB" sz="3800" dirty="0"/>
              <a:t>act solely in terms of the public interest.</a:t>
            </a:r>
          </a:p>
          <a:p>
            <a:pPr fontAlgn="base"/>
            <a:r>
              <a:rPr lang="en-GB" sz="3800" b="1" dirty="0"/>
              <a:t>Integrity</a:t>
            </a:r>
          </a:p>
          <a:p>
            <a:pPr lvl="1" fontAlgn="base"/>
            <a:r>
              <a:rPr lang="en-GB" sz="3800" dirty="0"/>
              <a:t>Not placing themselves under any obligation that might try inappropriately to influence them in their work.</a:t>
            </a:r>
          </a:p>
          <a:p>
            <a:pPr fontAlgn="base"/>
            <a:r>
              <a:rPr lang="en-GB" sz="3800" b="1" dirty="0"/>
              <a:t>Objectivity</a:t>
            </a:r>
          </a:p>
          <a:p>
            <a:pPr lvl="1" fontAlgn="base"/>
            <a:r>
              <a:rPr lang="en-GB" sz="3800" dirty="0"/>
              <a:t>take decisions impartially, fairly on merit, without discrimination.</a:t>
            </a:r>
          </a:p>
          <a:p>
            <a:r>
              <a:rPr lang="en-GB" sz="3800" b="1" dirty="0"/>
              <a:t>Accountability</a:t>
            </a:r>
          </a:p>
          <a:p>
            <a:pPr lvl="1"/>
            <a:r>
              <a:rPr lang="en-GB" sz="3800" dirty="0"/>
              <a:t>accountable to the public</a:t>
            </a:r>
          </a:p>
          <a:p>
            <a:pPr fontAlgn="base"/>
            <a:r>
              <a:rPr lang="en-GB" sz="3800" b="1" dirty="0"/>
              <a:t>Openness</a:t>
            </a:r>
          </a:p>
          <a:p>
            <a:pPr lvl="1" fontAlgn="base"/>
            <a:r>
              <a:rPr lang="en-GB" sz="3800" dirty="0"/>
              <a:t>act and take decisions in an open and transparent manner.</a:t>
            </a:r>
          </a:p>
          <a:p>
            <a:r>
              <a:rPr lang="en-GB" sz="3800" b="1" dirty="0"/>
              <a:t>Honesty</a:t>
            </a:r>
          </a:p>
          <a:p>
            <a:pPr lvl="1"/>
            <a:r>
              <a:rPr lang="en-GB" sz="3800" dirty="0"/>
              <a:t>truthful.</a:t>
            </a:r>
          </a:p>
          <a:p>
            <a:pPr fontAlgn="base"/>
            <a:r>
              <a:rPr lang="en-GB" sz="3800" b="1" dirty="0"/>
              <a:t>Leadership</a:t>
            </a:r>
          </a:p>
          <a:p>
            <a:pPr lvl="1" fontAlgn="base"/>
            <a:r>
              <a:rPr lang="en-GB" sz="38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02257" y="1196753"/>
            <a:ext cx="9408543" cy="4780556"/>
          </a:xfrm>
        </p:spPr>
        <p:txBody>
          <a:bodyPr vert="horz" lIns="91440" tIns="45720" rIns="91440" bIns="45720" rtlCol="0" anchor="t">
            <a:normAutofit/>
          </a:bodyPr>
          <a:lstStyle/>
          <a:p>
            <a:pPr marL="467995" indent="-385445">
              <a:buFont typeface="+mj-lt"/>
              <a:buAutoNum type="alphaUcPeriod"/>
            </a:pPr>
            <a:r>
              <a:rPr lang="en-GB" dirty="0"/>
              <a:t>Prohibiting certain types of conduct towards individuals who have certain characteristics protected by the legislation</a:t>
            </a:r>
            <a:endParaRPr lang="en-US"/>
          </a:p>
          <a:p>
            <a:pPr marL="467995" indent="-385445">
              <a:buFont typeface="+mj-lt"/>
              <a:buAutoNum type="alphaUcPeriod"/>
            </a:pPr>
            <a:r>
              <a:rPr lang="en-GB" dirty="0"/>
              <a:t>Requiring public bodies to consider how their policies and service delivery will affect people with the protected characteristics</a:t>
            </a:r>
            <a:endParaRPr lang="en-GB" dirty="0">
              <a:cs typeface="Calibri" panose="020F0502020204030204"/>
            </a:endParaRPr>
          </a:p>
          <a:p>
            <a:pPr marL="467995" indent="-385445">
              <a:buFont typeface="+mj-lt"/>
              <a:buAutoNum type="alphaUcPeriod"/>
            </a:pPr>
            <a:r>
              <a:rPr lang="en-GB" dirty="0"/>
              <a:t>Enabling positive action to support those individuals under-represented</a:t>
            </a:r>
          </a:p>
          <a:p>
            <a:pPr marL="82550" indent="0">
              <a:buNone/>
            </a:pPr>
            <a:r>
              <a:rPr lang="en-GB" u="sng" dirty="0">
                <a:ea typeface="+mn-lt"/>
                <a:cs typeface="+mn-lt"/>
              </a:rPr>
              <a:t>Public Sector Equality Duty </a:t>
            </a:r>
            <a:endParaRPr lang="en-GB" dirty="0"/>
          </a:p>
        </p:txBody>
      </p:sp>
      <p:sp>
        <p:nvSpPr>
          <p:cNvPr id="3" name="Title 2"/>
          <p:cNvSpPr>
            <a:spLocks noGrp="1"/>
          </p:cNvSpPr>
          <p:nvPr>
            <p:ph type="title"/>
          </p:nvPr>
        </p:nvSpPr>
        <p:spPr>
          <a:xfrm>
            <a:off x="1981200" y="274639"/>
            <a:ext cx="8229600" cy="706090"/>
          </a:xfrm>
        </p:spPr>
        <p:txBody>
          <a:bodyPr>
            <a:normAutofit/>
          </a:bodyPr>
          <a:lstStyle/>
          <a:p>
            <a:r>
              <a:rPr lang="en-GB" dirty="0"/>
              <a:t>How it works: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39</a:t>
            </a:fld>
            <a:endParaRPr lang="en-US" dirty="0"/>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1981200" y="274638"/>
            <a:ext cx="8229600" cy="706090"/>
          </a:xfrm>
        </p:spPr>
        <p:txBody>
          <a:bodyPr>
            <a:normAutofit fontScale="90000"/>
          </a:bodyPr>
          <a:lstStyle/>
          <a:p>
            <a:br>
              <a:rPr lang="en-GB" b="1" dirty="0"/>
            </a:br>
            <a:r>
              <a:rPr lang="en-GB" b="1" dirty="0"/>
              <a:t>Policing Principles</a:t>
            </a:r>
            <a:br>
              <a:rPr lang="en-GB" b="1" dirty="0"/>
            </a:br>
            <a:endParaRPr lang="en-GB"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1334219" y="980729"/>
            <a:ext cx="9926128" cy="5111599"/>
          </a:xfrm>
        </p:spPr>
        <p:txBody>
          <a:bodyPr>
            <a:normAutofit lnSpcReduction="10000"/>
          </a:bodyPr>
          <a:lstStyle/>
          <a:p>
            <a:r>
              <a:rPr lang="en-GB" b="1" dirty="0"/>
              <a:t>Accountability</a:t>
            </a:r>
            <a:r>
              <a:rPr lang="en-GB" dirty="0"/>
              <a:t> – You are answerable for your actions</a:t>
            </a:r>
          </a:p>
          <a:p>
            <a:r>
              <a:rPr lang="en-GB" b="1" dirty="0"/>
              <a:t>Fairness</a:t>
            </a:r>
            <a:r>
              <a:rPr lang="en-GB" dirty="0"/>
              <a:t> – You treat people fairly</a:t>
            </a:r>
          </a:p>
          <a:p>
            <a:r>
              <a:rPr lang="en-GB" b="1" dirty="0"/>
              <a:t>Honesty</a:t>
            </a:r>
            <a:r>
              <a:rPr lang="en-GB" dirty="0"/>
              <a:t> – You are truthful and trustworthy</a:t>
            </a:r>
          </a:p>
          <a:p>
            <a:r>
              <a:rPr lang="en-GB" b="1" dirty="0"/>
              <a:t>Integrity</a:t>
            </a:r>
            <a:r>
              <a:rPr lang="en-GB" dirty="0"/>
              <a:t> – You always do the right thing</a:t>
            </a:r>
          </a:p>
          <a:p>
            <a:r>
              <a:rPr lang="en-GB" b="1" dirty="0"/>
              <a:t>Leadership</a:t>
            </a:r>
            <a:r>
              <a:rPr lang="en-GB" dirty="0"/>
              <a:t> – You lead by good example</a:t>
            </a:r>
          </a:p>
          <a:p>
            <a:r>
              <a:rPr lang="en-GB" b="1" dirty="0"/>
              <a:t>Objectivity</a:t>
            </a:r>
            <a:r>
              <a:rPr lang="en-GB" dirty="0"/>
              <a:t> – You make choices on evidence and your best professional judgement</a:t>
            </a:r>
          </a:p>
          <a:p>
            <a:r>
              <a:rPr lang="en-GB" b="1" dirty="0"/>
              <a:t>Openness</a:t>
            </a:r>
            <a:r>
              <a:rPr lang="en-GB" dirty="0"/>
              <a:t> – You are open and transparent in your actions and decisions</a:t>
            </a:r>
          </a:p>
          <a:p>
            <a:r>
              <a:rPr lang="en-GB" b="1" dirty="0"/>
              <a:t>Respect</a:t>
            </a:r>
            <a:r>
              <a:rPr lang="en-GB" dirty="0"/>
              <a:t> – You treat everyone with respect</a:t>
            </a:r>
          </a:p>
          <a:p>
            <a:r>
              <a:rPr lang="en-GB" b="1" dirty="0"/>
              <a:t>Selflessness</a:t>
            </a:r>
            <a:r>
              <a:rPr lang="en-GB" dirty="0"/>
              <a:t> – You act in the public interest</a:t>
            </a:r>
          </a:p>
          <a:p>
            <a:endParaRPr lang="en-GB" dirty="0"/>
          </a:p>
        </p:txBody>
      </p:sp>
    </p:spTree>
    <p:extLst>
      <p:ext uri="{BB962C8B-B14F-4D97-AF65-F5344CB8AC3E}">
        <p14:creationId xmlns:p14="http://schemas.microsoft.com/office/powerpoint/2010/main" val="40321580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8CD342D-7F9B-420C-8306-208208C93EF8}"/>
              </a:ext>
            </a:extLst>
          </p:cNvPr>
          <p:cNvSpPr>
            <a:spLocks noGrp="1"/>
          </p:cNvSpPr>
          <p:nvPr>
            <p:ph type="title"/>
          </p:nvPr>
        </p:nvSpPr>
        <p:spPr>
          <a:xfrm>
            <a:off x="731520" y="731520"/>
            <a:ext cx="6089904" cy="1426464"/>
          </a:xfrm>
        </p:spPr>
        <p:txBody>
          <a:bodyPr>
            <a:normAutofit/>
          </a:bodyPr>
          <a:lstStyle/>
          <a:p>
            <a:r>
              <a:rPr lang="en-GB">
                <a:solidFill>
                  <a:srgbClr val="FFFFFF"/>
                </a:solidFill>
              </a:rPr>
              <a:t>Public Perceptions of Policing</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496D1-4331-4F52-A2DB-B63B629354CB}"/>
              </a:ext>
            </a:extLst>
          </p:cNvPr>
          <p:cNvSpPr>
            <a:spLocks noGrp="1"/>
          </p:cNvSpPr>
          <p:nvPr>
            <p:ph idx="1"/>
          </p:nvPr>
        </p:nvSpPr>
        <p:spPr>
          <a:xfrm>
            <a:off x="789456" y="2798385"/>
            <a:ext cx="10597729" cy="3283260"/>
          </a:xfrm>
        </p:spPr>
        <p:txBody>
          <a:bodyPr anchor="ctr">
            <a:normAutofit/>
          </a:bodyPr>
          <a:lstStyle/>
          <a:p>
            <a:r>
              <a:rPr lang="en-GB" sz="2700"/>
              <a:t>Research carried out for Her Majesty’s Inspectorate of Constabulary and Fire &amp; Rescue Services (HMICFRS) prepared July 2018 released January 2019.</a:t>
            </a:r>
          </a:p>
          <a:p>
            <a:r>
              <a:rPr lang="en-GB" sz="2700"/>
              <a:t>Covers publics views &amp; experiences of policing </a:t>
            </a:r>
          </a:p>
          <a:p>
            <a:r>
              <a:rPr lang="en-GB" sz="2700"/>
              <a:t>Inclusiveness &amp; Professional working ensures that public are confident </a:t>
            </a:r>
          </a:p>
          <a:p>
            <a:r>
              <a:rPr lang="en-GB" sz="2700"/>
              <a:t>Consisted of 17,043 public questionnaires</a:t>
            </a:r>
          </a:p>
        </p:txBody>
      </p:sp>
    </p:spTree>
    <p:extLst>
      <p:ext uri="{BB962C8B-B14F-4D97-AF65-F5344CB8AC3E}">
        <p14:creationId xmlns:p14="http://schemas.microsoft.com/office/powerpoint/2010/main" val="32915599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FC4BC7-6375-4B0A-B05B-614003259B32}"/>
              </a:ext>
            </a:extLst>
          </p:cNvPr>
          <p:cNvSpPr>
            <a:spLocks noGrp="1"/>
          </p:cNvSpPr>
          <p:nvPr>
            <p:ph type="title"/>
          </p:nvPr>
        </p:nvSpPr>
        <p:spPr>
          <a:xfrm>
            <a:off x="731520" y="731520"/>
            <a:ext cx="6089904" cy="1426464"/>
          </a:xfrm>
        </p:spPr>
        <p:txBody>
          <a:bodyPr>
            <a:normAutofit/>
          </a:bodyPr>
          <a:lstStyle/>
          <a:p>
            <a:r>
              <a:rPr lang="en-GB">
                <a:solidFill>
                  <a:srgbClr val="FFFFFF"/>
                </a:solidFill>
              </a:rPr>
              <a:t>2018 Report Questions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FAC1DB-885E-4D74-A64B-F6BC842A1068}"/>
              </a:ext>
            </a:extLst>
          </p:cNvPr>
          <p:cNvSpPr>
            <a:spLocks noGrp="1"/>
          </p:cNvSpPr>
          <p:nvPr>
            <p:ph idx="1"/>
          </p:nvPr>
        </p:nvSpPr>
        <p:spPr>
          <a:xfrm>
            <a:off x="746324" y="2625857"/>
            <a:ext cx="10640861" cy="3455788"/>
          </a:xfrm>
        </p:spPr>
        <p:txBody>
          <a:bodyPr anchor="ctr">
            <a:normAutofit lnSpcReduction="10000"/>
          </a:bodyPr>
          <a:lstStyle/>
          <a:p>
            <a:pPr lvl="1"/>
            <a:endParaRPr lang="en-GB" sz="1700"/>
          </a:p>
          <a:p>
            <a:r>
              <a:rPr lang="en-GB" sz="2000" dirty="0"/>
              <a:t>Perceptions of crime and police handling of crime</a:t>
            </a:r>
            <a:endParaRPr lang="en-GB" sz="2000" dirty="0">
              <a:cs typeface="Calibri"/>
            </a:endParaRPr>
          </a:p>
          <a:p>
            <a:r>
              <a:rPr lang="en-GB" sz="2000" dirty="0"/>
              <a:t>Over all satisfaction with Police</a:t>
            </a:r>
            <a:endParaRPr lang="en-GB" sz="2000" dirty="0">
              <a:cs typeface="Calibri"/>
            </a:endParaRPr>
          </a:p>
          <a:p>
            <a:r>
              <a:rPr lang="en-GB" sz="2000" dirty="0"/>
              <a:t>Confidence in police</a:t>
            </a:r>
            <a:endParaRPr lang="en-GB" sz="2000" dirty="0">
              <a:cs typeface="Calibri"/>
            </a:endParaRPr>
          </a:p>
          <a:p>
            <a:r>
              <a:rPr lang="en-GB" sz="2000" dirty="0"/>
              <a:t>Police visibility</a:t>
            </a:r>
            <a:endParaRPr lang="en-GB" sz="2000" dirty="0">
              <a:cs typeface="Calibri"/>
            </a:endParaRPr>
          </a:p>
          <a:p>
            <a:r>
              <a:rPr lang="en-GB" sz="2000" dirty="0"/>
              <a:t>Contact with the police</a:t>
            </a:r>
            <a:endParaRPr lang="en-GB" sz="2000" dirty="0">
              <a:cs typeface="Calibri"/>
            </a:endParaRPr>
          </a:p>
          <a:p>
            <a:r>
              <a:rPr lang="en-GB" sz="2000" dirty="0"/>
              <a:t>Legitimacy of the police</a:t>
            </a:r>
            <a:endParaRPr lang="en-GB" sz="2000" dirty="0">
              <a:cs typeface="Calibri"/>
            </a:endParaRPr>
          </a:p>
          <a:p>
            <a:r>
              <a:rPr lang="en-GB" sz="2000" dirty="0"/>
              <a:t>Police engagement</a:t>
            </a:r>
            <a:endParaRPr lang="en-GB" sz="2000" dirty="0">
              <a:cs typeface="Calibri"/>
            </a:endParaRPr>
          </a:p>
          <a:p>
            <a:r>
              <a:rPr lang="en-GB" sz="2000" dirty="0"/>
              <a:t>Police responsibilities and priorities </a:t>
            </a:r>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20675326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3A3D8-B0FF-4283-B01D-46FAF02A93E8}"/>
              </a:ext>
            </a:extLst>
          </p:cNvPr>
          <p:cNvSpPr>
            <a:spLocks noGrp="1"/>
          </p:cNvSpPr>
          <p:nvPr>
            <p:ph type="title"/>
          </p:nvPr>
        </p:nvSpPr>
        <p:spPr>
          <a:xfrm>
            <a:off x="1257211" y="662400"/>
            <a:ext cx="10070098" cy="807979"/>
          </a:xfrm>
        </p:spPr>
        <p:txBody>
          <a:bodyPr anchor="t">
            <a:normAutofit/>
          </a:bodyPr>
          <a:lstStyle/>
          <a:p>
            <a:r>
              <a:rPr lang="en-GB" dirty="0"/>
              <a:t>2018 Report Findings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EDE3D011-307A-49F8-8D58-4C4022CEDFEF}"/>
              </a:ext>
            </a:extLst>
          </p:cNvPr>
          <p:cNvSpPr>
            <a:spLocks noGrp="1"/>
          </p:cNvSpPr>
          <p:nvPr>
            <p:ph idx="1"/>
          </p:nvPr>
        </p:nvSpPr>
        <p:spPr>
          <a:xfrm>
            <a:off x="1251678" y="1926568"/>
            <a:ext cx="10089112" cy="4269032"/>
          </a:xfrm>
        </p:spPr>
        <p:txBody>
          <a:bodyPr vert="horz" lIns="91440" tIns="45720" rIns="91440" bIns="45720" rtlCol="0" anchor="t">
            <a:normAutofit/>
          </a:bodyPr>
          <a:lstStyle/>
          <a:p>
            <a:r>
              <a:rPr lang="en-GB" sz="2400" dirty="0">
                <a:solidFill>
                  <a:schemeClr val="tx1">
                    <a:lumMod val="75000"/>
                    <a:lumOff val="25000"/>
                  </a:schemeClr>
                </a:solidFill>
              </a:rPr>
              <a:t>4 main areas:</a:t>
            </a:r>
            <a:endParaRPr lang="en-GB" sz="2400">
              <a:solidFill>
                <a:schemeClr val="tx1">
                  <a:lumMod val="75000"/>
                  <a:lumOff val="25000"/>
                </a:schemeClr>
              </a:solidFill>
              <a:cs typeface="Calibri"/>
            </a:endParaRPr>
          </a:p>
          <a:p>
            <a:r>
              <a:rPr lang="en-GB" sz="2400" dirty="0">
                <a:solidFill>
                  <a:schemeClr val="tx1">
                    <a:lumMod val="75000"/>
                    <a:lumOff val="25000"/>
                  </a:schemeClr>
                </a:solidFill>
              </a:rPr>
              <a:t>Over all satisfaction with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61%</a:t>
            </a:r>
            <a:endParaRPr lang="en-GB">
              <a:solidFill>
                <a:schemeClr val="tx1">
                  <a:lumMod val="75000"/>
                  <a:lumOff val="25000"/>
                </a:schemeClr>
              </a:solidFill>
              <a:cs typeface="Calibri"/>
            </a:endParaRPr>
          </a:p>
          <a:p>
            <a:r>
              <a:rPr lang="en-GB" sz="2400" dirty="0">
                <a:solidFill>
                  <a:schemeClr val="tx1">
                    <a:lumMod val="75000"/>
                    <a:lumOff val="25000"/>
                  </a:schemeClr>
                </a:solidFill>
              </a:rPr>
              <a:t>Contact with the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29% had some kind of contact</a:t>
            </a:r>
            <a:endParaRPr lang="en-GB">
              <a:solidFill>
                <a:schemeClr val="tx1">
                  <a:lumMod val="75000"/>
                  <a:lumOff val="25000"/>
                </a:schemeClr>
              </a:solidFill>
              <a:cs typeface="Calibri"/>
            </a:endParaRPr>
          </a:p>
          <a:p>
            <a:r>
              <a:rPr lang="en-GB" sz="2400" dirty="0">
                <a:solidFill>
                  <a:schemeClr val="tx1">
                    <a:lumMod val="75000"/>
                    <a:lumOff val="25000"/>
                  </a:schemeClr>
                </a:solidFill>
              </a:rPr>
              <a:t>Legitimacy of the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All / Most of the time 52% to 3% never </a:t>
            </a:r>
            <a:endParaRPr lang="en-GB" dirty="0">
              <a:solidFill>
                <a:schemeClr val="tx1">
                  <a:lumMod val="75000"/>
                  <a:lumOff val="25000"/>
                </a:schemeClr>
              </a:solidFill>
              <a:cs typeface="Calibri"/>
            </a:endParaRPr>
          </a:p>
          <a:p>
            <a:pPr lvl="1"/>
            <a:r>
              <a:rPr lang="en-GB" sz="2400" dirty="0">
                <a:solidFill>
                  <a:schemeClr val="tx1">
                    <a:lumMod val="75000"/>
                    <a:lumOff val="25000"/>
                  </a:schemeClr>
                </a:solidFill>
              </a:rPr>
              <a:t>Police Responsibilities &amp; Priorities</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 15 areas which needs support </a:t>
            </a:r>
            <a:endParaRPr lang="en-GB">
              <a:solidFill>
                <a:schemeClr val="tx1">
                  <a:lumMod val="75000"/>
                  <a:lumOff val="25000"/>
                </a:schemeClr>
              </a:solidFill>
              <a:cs typeface="Calibri"/>
            </a:endParaRPr>
          </a:p>
          <a:p>
            <a:endParaRPr lang="en-GB" sz="2400" dirty="0">
              <a:solidFill>
                <a:schemeClr val="tx1">
                  <a:alpha val="60000"/>
                </a:schemeClr>
              </a:solidFill>
              <a:cs typeface="Calibri"/>
            </a:endParaRPr>
          </a:p>
          <a:p>
            <a:endParaRPr lang="en-GB" sz="2000">
              <a:solidFill>
                <a:schemeClr val="tx1">
                  <a:alpha val="60000"/>
                </a:schemeClr>
              </a:solidFill>
            </a:endParaRPr>
          </a:p>
          <a:p>
            <a:endParaRPr lang="en-GB" sz="2000">
              <a:solidFill>
                <a:schemeClr val="tx1">
                  <a:alpha val="60000"/>
                </a:schemeClr>
              </a:solidFill>
            </a:endParaRPr>
          </a:p>
          <a:p>
            <a:endParaRPr lang="en-GB" sz="2000">
              <a:solidFill>
                <a:schemeClr val="tx1">
                  <a:alpha val="60000"/>
                </a:schemeClr>
              </a:solidFill>
            </a:endParaRPr>
          </a:p>
        </p:txBody>
      </p:sp>
    </p:spTree>
    <p:extLst>
      <p:ext uri="{BB962C8B-B14F-4D97-AF65-F5344CB8AC3E}">
        <p14:creationId xmlns:p14="http://schemas.microsoft.com/office/powerpoint/2010/main" val="16169230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1EF2B1-3BEB-4BDF-AEC3-06611EC8465A}"/>
              </a:ext>
            </a:extLst>
          </p:cNvPr>
          <p:cNvSpPr>
            <a:spLocks noGrp="1"/>
          </p:cNvSpPr>
          <p:nvPr>
            <p:ph type="title"/>
          </p:nvPr>
        </p:nvSpPr>
        <p:spPr>
          <a:xfrm>
            <a:off x="731520" y="731520"/>
            <a:ext cx="6089904" cy="1426464"/>
          </a:xfrm>
        </p:spPr>
        <p:txBody>
          <a:bodyPr>
            <a:normAutofit/>
          </a:bodyPr>
          <a:lstStyle/>
          <a:p>
            <a:r>
              <a:rPr lang="en-GB">
                <a:solidFill>
                  <a:srgbClr val="FFFFFF"/>
                </a:solidFill>
              </a:rPr>
              <a:t>Future of Difference &amp; Inclusion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94091E-8DAE-4A99-8584-0E7BDE8FB0C1}"/>
              </a:ext>
            </a:extLst>
          </p:cNvPr>
          <p:cNvSpPr>
            <a:spLocks noGrp="1"/>
          </p:cNvSpPr>
          <p:nvPr>
            <p:ph idx="1"/>
          </p:nvPr>
        </p:nvSpPr>
        <p:spPr>
          <a:xfrm>
            <a:off x="789456" y="2798385"/>
            <a:ext cx="10597729" cy="3283260"/>
          </a:xfrm>
        </p:spPr>
        <p:txBody>
          <a:bodyPr anchor="ctr">
            <a:normAutofit/>
          </a:bodyPr>
          <a:lstStyle/>
          <a:p>
            <a:r>
              <a:rPr lang="en-GB" sz="2700"/>
              <a:t>An inclusive culture &amp; diverse workforce</a:t>
            </a:r>
          </a:p>
          <a:p>
            <a:r>
              <a:rPr lang="en-GB" sz="2700"/>
              <a:t>Inclusive practices </a:t>
            </a:r>
          </a:p>
          <a:p>
            <a:r>
              <a:rPr lang="en-GB" sz="2700"/>
              <a:t>Inclusive services </a:t>
            </a:r>
          </a:p>
          <a:p>
            <a:r>
              <a:rPr lang="en-GB" sz="2700"/>
              <a:t>Community engagement</a:t>
            </a:r>
          </a:p>
        </p:txBody>
      </p:sp>
    </p:spTree>
    <p:extLst>
      <p:ext uri="{BB962C8B-B14F-4D97-AF65-F5344CB8AC3E}">
        <p14:creationId xmlns:p14="http://schemas.microsoft.com/office/powerpoint/2010/main" val="33542531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45</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E3EC-1303-425F-B50E-3836EF246E00}"/>
              </a:ext>
            </a:extLst>
          </p:cNvPr>
          <p:cNvSpPr>
            <a:spLocks noGrp="1"/>
          </p:cNvSpPr>
          <p:nvPr>
            <p:ph type="title"/>
          </p:nvPr>
        </p:nvSpPr>
        <p:spPr>
          <a:xfrm>
            <a:off x="1981200" y="274638"/>
            <a:ext cx="8229600" cy="490066"/>
          </a:xfrm>
        </p:spPr>
        <p:txBody>
          <a:bodyPr>
            <a:normAutofit/>
          </a:bodyPr>
          <a:lstStyle/>
          <a:p>
            <a:r>
              <a:rPr lang="en-GB" sz="2400" dirty="0"/>
              <a:t>Reading List</a:t>
            </a:r>
          </a:p>
        </p:txBody>
      </p:sp>
      <p:sp>
        <p:nvSpPr>
          <p:cNvPr id="3" name="Content Placeholder 2">
            <a:extLst>
              <a:ext uri="{FF2B5EF4-FFF2-40B4-BE49-F238E27FC236}">
                <a16:creationId xmlns:a16="http://schemas.microsoft.com/office/drawing/2014/main" id="{9F813703-A261-4DAC-B529-C0585D313209}"/>
              </a:ext>
            </a:extLst>
          </p:cNvPr>
          <p:cNvSpPr>
            <a:spLocks noGrp="1"/>
          </p:cNvSpPr>
          <p:nvPr>
            <p:ph idx="1"/>
          </p:nvPr>
        </p:nvSpPr>
        <p:spPr>
          <a:xfrm>
            <a:off x="1703512" y="764705"/>
            <a:ext cx="8640960" cy="4752529"/>
          </a:xfrm>
        </p:spPr>
        <p:txBody>
          <a:bodyPr>
            <a:normAutofit fontScale="40000" lnSpcReduction="20000"/>
          </a:bodyPr>
          <a:lstStyle/>
          <a:p>
            <a:r>
              <a:rPr lang="en-GB" sz="4000" dirty="0"/>
              <a:t>Daniels, K &amp; Macdonald, L (2005), </a:t>
            </a:r>
            <a:r>
              <a:rPr lang="en-GB" sz="4000" i="1" u="sng" dirty="0"/>
              <a:t>Equality, diversity and discrimination : A student text,</a:t>
            </a:r>
            <a:r>
              <a:rPr lang="en-GB" sz="4000" dirty="0"/>
              <a:t> Chartered Institute of Personnel and Development; London.</a:t>
            </a:r>
          </a:p>
          <a:p>
            <a:endParaRPr lang="en-GB" sz="4000" b="1" u="sng" dirty="0"/>
          </a:p>
          <a:p>
            <a:pPr fontAlgn="t"/>
            <a:r>
              <a:rPr lang="en-GB" sz="4000" dirty="0"/>
              <a:t>Wadham, J (2016), </a:t>
            </a:r>
            <a:r>
              <a:rPr lang="en-GB" sz="4000" u="sng" dirty="0"/>
              <a:t>Blackstone’s Guide to the Equality Act 2010, 3rd edition</a:t>
            </a:r>
            <a:r>
              <a:rPr lang="en-GB" sz="4000" dirty="0"/>
              <a:t>, Oxford University Press; Oxford.</a:t>
            </a:r>
          </a:p>
          <a:p>
            <a:pPr fontAlgn="t"/>
            <a:endParaRPr lang="en-GB" sz="4000" dirty="0"/>
          </a:p>
          <a:p>
            <a:pPr fontAlgn="t"/>
            <a:r>
              <a:rPr lang="en-GB" sz="4000" dirty="0"/>
              <a:t>Chanan, G &amp; Miller, C (2013,) </a:t>
            </a:r>
            <a:r>
              <a:rPr lang="en-GB" sz="4000" u="sng" dirty="0"/>
              <a:t>Rethinking Community Practice: developing transformative neighbourhoods</a:t>
            </a:r>
            <a:r>
              <a:rPr lang="en-GB" sz="4000" dirty="0"/>
              <a:t>, Policy Press; Bristol.</a:t>
            </a:r>
          </a:p>
          <a:p>
            <a:pPr fontAlgn="t"/>
            <a:endParaRPr lang="en-GB" sz="4000" dirty="0"/>
          </a:p>
          <a:p>
            <a:r>
              <a:rPr lang="en-GB" sz="4000" dirty="0">
                <a:latin typeface="Arial" panose="020B0604020202020204" pitchFamily="34" charset="0"/>
                <a:ea typeface="Calibri" panose="020F0502020204030204" pitchFamily="34" charset="0"/>
                <a:cs typeface="Times New Roman" panose="02020603050405020304" pitchFamily="18" charset="0"/>
              </a:rPr>
              <a:t>Coleman, P. (2016), </a:t>
            </a:r>
            <a:r>
              <a:rPr lang="en-GB" sz="4000"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sz="4000" dirty="0">
                <a:latin typeface="Arial" panose="020B0604020202020204" pitchFamily="34" charset="0"/>
                <a:ea typeface="Calibri" panose="020F0502020204030204" pitchFamily="34" charset="0"/>
                <a:cs typeface="Times New Roman" panose="02020603050405020304" pitchFamily="18" charset="0"/>
              </a:rPr>
              <a:t>, Kairos Publications: Wien, Austria.</a:t>
            </a:r>
          </a:p>
          <a:p>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latin typeface="Arial" panose="020B0604020202020204" pitchFamily="34" charset="0"/>
                <a:ea typeface="Calibri" panose="020F0502020204030204" pitchFamily="34" charset="0"/>
                <a:cs typeface="Times New Roman" panose="02020603050405020304" pitchFamily="18" charset="0"/>
              </a:rPr>
              <a:t>Dorling, D. (2011), </a:t>
            </a:r>
            <a:r>
              <a:rPr lang="en-GB" sz="4000"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sz="4000" dirty="0">
                <a:latin typeface="Arial" panose="020B0604020202020204" pitchFamily="34" charset="0"/>
                <a:ea typeface="Calibri" panose="020F0502020204030204" pitchFamily="34" charset="0"/>
                <a:cs typeface="Times New Roman" panose="02020603050405020304" pitchFamily="18" charset="0"/>
              </a:rPr>
              <a:t>, Penguin; London.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t>Neyroud, P &amp; Beckley, A (2001), </a:t>
            </a:r>
            <a:r>
              <a:rPr lang="en-GB" sz="4000" u="sng" dirty="0"/>
              <a:t>Policing, ethics and human rights</a:t>
            </a:r>
            <a:r>
              <a:rPr lang="en-GB" sz="4000" i="1" dirty="0"/>
              <a:t>,</a:t>
            </a:r>
            <a:r>
              <a:rPr lang="en-GB" sz="4000" dirty="0"/>
              <a:t> Willan; Devon.</a:t>
            </a:r>
          </a:p>
          <a:p>
            <a:endParaRPr lang="en-GB" sz="4000" dirty="0"/>
          </a:p>
          <a:p>
            <a:r>
              <a:rPr lang="en-GB" sz="4000" dirty="0"/>
              <a:t>Stout, B (2010), </a:t>
            </a:r>
            <a:r>
              <a:rPr lang="en-GB" sz="4000" u="sng" dirty="0"/>
              <a:t>Equality and diversity in policing</a:t>
            </a:r>
            <a:r>
              <a:rPr lang="en-GB" sz="4000" i="1" dirty="0"/>
              <a:t>, </a:t>
            </a:r>
            <a:r>
              <a:rPr lang="en-GB" sz="4000" dirty="0"/>
              <a:t>Learning Matters; Exeter.</a:t>
            </a:r>
          </a:p>
          <a:p>
            <a:endParaRPr lang="en-GB" dirty="0"/>
          </a:p>
        </p:txBody>
      </p:sp>
    </p:spTree>
    <p:extLst>
      <p:ext uri="{BB962C8B-B14F-4D97-AF65-F5344CB8AC3E}">
        <p14:creationId xmlns:p14="http://schemas.microsoft.com/office/powerpoint/2010/main" val="30979008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22-7BCE-4F87-91A7-1DB134CCD6CC}"/>
              </a:ext>
            </a:extLst>
          </p:cNvPr>
          <p:cNvSpPr>
            <a:spLocks noGrp="1"/>
          </p:cNvSpPr>
          <p:nvPr>
            <p:ph type="title"/>
          </p:nvPr>
        </p:nvSpPr>
        <p:spPr>
          <a:xfrm>
            <a:off x="1981200" y="274638"/>
            <a:ext cx="8229600" cy="634082"/>
          </a:xfrm>
        </p:spPr>
        <p:txBody>
          <a:bodyPr>
            <a:normAutofit/>
          </a:bodyPr>
          <a:lstStyle/>
          <a:p>
            <a:r>
              <a:rPr lang="en-GB" sz="3600" dirty="0"/>
              <a:t>References </a:t>
            </a:r>
          </a:p>
        </p:txBody>
      </p:sp>
      <p:sp>
        <p:nvSpPr>
          <p:cNvPr id="3" name="Content Placeholder 2">
            <a:extLst>
              <a:ext uri="{FF2B5EF4-FFF2-40B4-BE49-F238E27FC236}">
                <a16:creationId xmlns:a16="http://schemas.microsoft.com/office/drawing/2014/main" id="{C994475C-B269-4290-9E8D-1DB05873DB4A}"/>
              </a:ext>
            </a:extLst>
          </p:cNvPr>
          <p:cNvSpPr>
            <a:spLocks noGrp="1"/>
          </p:cNvSpPr>
          <p:nvPr>
            <p:ph idx="1"/>
          </p:nvPr>
        </p:nvSpPr>
        <p:spPr>
          <a:xfrm>
            <a:off x="1981200" y="692697"/>
            <a:ext cx="8229600" cy="4824537"/>
          </a:xfrm>
        </p:spPr>
        <p:txBody>
          <a:bodyPr vert="horz" lIns="91440" tIns="45720" rIns="91440" bIns="45720" rtlCol="0" anchor="t">
            <a:normAutofit lnSpcReduction="10000"/>
          </a:bodyPr>
          <a:lstStyle/>
          <a:p>
            <a:endParaRPr lang="en-GB" sz="1400" dirty="0"/>
          </a:p>
          <a:p>
            <a:r>
              <a:rPr lang="en-GB" sz="1600" b="1" u="sng" dirty="0"/>
              <a:t>Websites:</a:t>
            </a:r>
          </a:p>
          <a:p>
            <a:r>
              <a:rPr lang="en-GB" sz="1600" dirty="0">
                <a:hlinkClick r:id="rId3"/>
              </a:rPr>
              <a:t>https://www.npcc.police.uk/documents/edhr/2018/NPCC%20Diversity%20Equality%20Inclusion%20Strategy%20May%202018.pdf</a:t>
            </a:r>
            <a:endParaRPr lang="en-GB" sz="1600" dirty="0"/>
          </a:p>
          <a:p>
            <a:r>
              <a:rPr lang="en-GB" sz="1600" dirty="0">
                <a:hlinkClick r:id="rId4"/>
              </a:rPr>
              <a:t>https://www.college.police.uk/what-we-do/support/equality/documents/valuing_difference_and_inclusion_consultation.pdf</a:t>
            </a:r>
            <a:endParaRPr lang="en-GB" sz="1600" dirty="0"/>
          </a:p>
          <a:p>
            <a:r>
              <a:rPr lang="en-GB" sz="1600" dirty="0">
                <a:hlinkClick r:id="rId5"/>
              </a:rPr>
              <a:t>https://www.app.college.police.uk/app-content/engagement-and-communication/engaging-with-communities/</a:t>
            </a:r>
            <a:endParaRPr lang="en-GB" sz="1600" dirty="0"/>
          </a:p>
          <a:p>
            <a:r>
              <a:rPr lang="en-GB" sz="1600" dirty="0">
                <a:hlinkClick r:id="rId6"/>
              </a:rPr>
              <a:t>https://scholarlycommons.law.northwestern.edu/cgi/viewcontent.cgi?article=7302&amp;context=jclc</a:t>
            </a:r>
            <a:endParaRPr lang="en-GB" sz="1600" dirty="0"/>
          </a:p>
          <a:p>
            <a:r>
              <a:rPr lang="en-GB" sz="1600" dirty="0">
                <a:hlinkClick r:id="rId7"/>
              </a:rPr>
              <a:t>https://www.npcc.police.uk/documents/edhr/2018/NatCen%20Enhancing%20Diversity%20in%20Policing%20Report.pdf</a:t>
            </a:r>
            <a:endParaRPr lang="en-GB" sz="1600" dirty="0">
              <a:cs typeface="Calibri"/>
              <a:hlinkClick r:id="rId7"/>
            </a:endParaRPr>
          </a:p>
          <a:p>
            <a:r>
              <a:rPr lang="en-GB" sz="1600" dirty="0">
                <a:ea typeface="+mn-lt"/>
                <a:cs typeface="+mn-lt"/>
              </a:rPr>
              <a:t>https://www.lawcom.gov.uk/project/hate-crime/</a:t>
            </a:r>
            <a:endParaRPr lang="en-GB" sz="1600" dirty="0">
              <a:cs typeface="Calibri"/>
            </a:endParaRPr>
          </a:p>
          <a:p>
            <a:r>
              <a:rPr lang="en-GB" sz="1600" b="1" u="sng" dirty="0"/>
              <a:t>Legislation:</a:t>
            </a:r>
          </a:p>
          <a:p>
            <a:r>
              <a:rPr lang="en-GB" sz="1600" dirty="0">
                <a:hlinkClick r:id="rId8"/>
              </a:rPr>
              <a:t>http://www.legislation.gov.uk/ukpga/1967/60/pdfs/ukpga_19670060_en.pdf</a:t>
            </a:r>
            <a:endParaRPr lang="en-GB" sz="1600" dirty="0"/>
          </a:p>
          <a:p>
            <a:r>
              <a:rPr lang="en-GB" sz="1600" dirty="0"/>
              <a:t>http://www.legislation.gov.uk/ukpga/2010/15/section/36</a:t>
            </a:r>
          </a:p>
          <a:p>
            <a:endParaRPr lang="en-GB" sz="1200" dirty="0"/>
          </a:p>
        </p:txBody>
      </p:sp>
    </p:spTree>
    <p:extLst>
      <p:ext uri="{BB962C8B-B14F-4D97-AF65-F5344CB8AC3E}">
        <p14:creationId xmlns:p14="http://schemas.microsoft.com/office/powerpoint/2010/main" val="87111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a:bodyPr>
          <a:lstStyle/>
          <a:p>
            <a:r>
              <a:rPr lang="en-GB" sz="3200" dirty="0"/>
              <a:t>Websites</a:t>
            </a:r>
          </a:p>
        </p:txBody>
      </p:sp>
      <p:sp>
        <p:nvSpPr>
          <p:cNvPr id="3" name="Content Placeholder 2"/>
          <p:cNvSpPr>
            <a:spLocks noGrp="1"/>
          </p:cNvSpPr>
          <p:nvPr>
            <p:ph idx="1"/>
          </p:nvPr>
        </p:nvSpPr>
        <p:spPr>
          <a:xfrm>
            <a:off x="1682825" y="836712"/>
            <a:ext cx="8661647" cy="4608512"/>
          </a:xfrm>
        </p:spPr>
        <p:txBody>
          <a:bodyPr>
            <a:normAutofit fontScale="47500" lnSpcReduction="20000"/>
          </a:bodyPr>
          <a:lstStyle/>
          <a:p>
            <a:pPr marL="0" indent="0">
              <a:lnSpc>
                <a:spcPct val="115000"/>
              </a:lnSpc>
              <a:spcAft>
                <a:spcPts val="450"/>
              </a:spcAft>
              <a:buNone/>
            </a:pPr>
            <a:r>
              <a:rPr lang="en-GB" sz="2900" dirty="0">
                <a:latin typeface="+mj-lt"/>
              </a:rPr>
              <a:t>College of Policing (Authorised Professional Practice)</a:t>
            </a:r>
            <a:br>
              <a:rPr lang="en-GB" sz="2900" dirty="0">
                <a:latin typeface="+mj-lt"/>
              </a:rPr>
            </a:br>
            <a:r>
              <a:rPr lang="en-GB" sz="2900" dirty="0">
                <a:latin typeface="+mj-lt"/>
                <a:hlinkClick r:id="rId3"/>
              </a:rPr>
              <a:t>www.app.college.police.uk/</a:t>
            </a:r>
            <a:r>
              <a:rPr lang="en-GB" sz="2900" dirty="0">
                <a:latin typeface="+mj-lt"/>
              </a:rPr>
              <a:t> </a:t>
            </a:r>
          </a:p>
          <a:p>
            <a:pPr marL="0" indent="0">
              <a:lnSpc>
                <a:spcPct val="115000"/>
              </a:lnSpc>
              <a:spcAft>
                <a:spcPts val="450"/>
              </a:spcAft>
              <a:buNone/>
            </a:pPr>
            <a:r>
              <a:rPr lang="en-GB" sz="2900" dirty="0">
                <a:latin typeface="+mj-lt"/>
              </a:rPr>
              <a:t>Equality and Human Rights Commission</a:t>
            </a:r>
            <a:br>
              <a:rPr lang="en-GB" sz="2900" dirty="0">
                <a:latin typeface="+mj-lt"/>
              </a:rPr>
            </a:br>
            <a:r>
              <a:rPr lang="en-GB" sz="2900" dirty="0">
                <a:latin typeface="+mj-lt"/>
                <a:hlinkClick r:id="rId4"/>
              </a:rPr>
              <a:t>https://www.equalityhumanrights.com/en</a:t>
            </a:r>
            <a:r>
              <a:rPr lang="en-GB" sz="2900" dirty="0">
                <a:latin typeface="+mj-lt"/>
              </a:rPr>
              <a:t> </a:t>
            </a:r>
          </a:p>
          <a:p>
            <a:pPr marL="0" indent="0">
              <a:lnSpc>
                <a:spcPct val="115000"/>
              </a:lnSpc>
              <a:spcAft>
                <a:spcPts val="450"/>
              </a:spcAft>
              <a:buNone/>
            </a:pPr>
            <a:r>
              <a:rPr lang="en-US" sz="2900" dirty="0">
                <a:latin typeface="+mj-lt"/>
                <a:ea typeface="Calibri" panose="020F0502020204030204" pitchFamily="34" charset="0"/>
                <a:cs typeface="Times New Roman" panose="02020603050405020304" pitchFamily="18" charset="0"/>
              </a:rPr>
              <a:t>Equality and Human and Rights Commission (publications)</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5"/>
              </a:rPr>
              <a:t>https://www.equalityhumanrights.com/en/our-work/publications-library</a:t>
            </a:r>
            <a:endParaRPr lang="en-GB" sz="2900" dirty="0">
              <a:latin typeface="+mj-lt"/>
              <a:ea typeface="Calibri" panose="020F0502020204030204" pitchFamily="34" charset="0"/>
              <a:cs typeface="Times New Roman" panose="02020603050405020304" pitchFamily="18" charset="0"/>
            </a:endParaRPr>
          </a:p>
          <a:p>
            <a:pPr marL="0" indent="0">
              <a:lnSpc>
                <a:spcPct val="115000"/>
              </a:lnSpc>
              <a:spcAft>
                <a:spcPts val="450"/>
              </a:spcAft>
              <a:buNone/>
            </a:pPr>
            <a:r>
              <a:rPr lang="en-GB" sz="2900" dirty="0">
                <a:latin typeface="+mj-lt"/>
              </a:rPr>
              <a:t>Home Office</a:t>
            </a:r>
            <a:br>
              <a:rPr lang="en-GB" sz="2900" dirty="0">
                <a:latin typeface="+mj-lt"/>
              </a:rPr>
            </a:br>
            <a:r>
              <a:rPr lang="en-GB" sz="2900" dirty="0">
                <a:latin typeface="+mj-lt"/>
                <a:hlinkClick r:id="rId6"/>
              </a:rPr>
              <a:t>https://www.gov.uk/...equality-and-diversity</a:t>
            </a:r>
            <a:r>
              <a:rPr lang="en-GB" sz="2900" dirty="0">
                <a:latin typeface="+mj-lt"/>
              </a:rPr>
              <a:t>  </a:t>
            </a: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Stonewall UK</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7"/>
              </a:rPr>
              <a:t>http://www.stonewall.org.uk/</a:t>
            </a:r>
            <a:r>
              <a:rPr lang="en-US" sz="2900" dirty="0">
                <a:latin typeface="+mj-lt"/>
                <a:ea typeface="Calibri" panose="020F0502020204030204" pitchFamily="34" charset="0"/>
                <a:cs typeface="Times New Roman" panose="02020603050405020304" pitchFamily="18" charset="0"/>
              </a:rPr>
              <a:t> </a:t>
            </a: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Utilitarianism</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8"/>
              </a:rPr>
              <a:t>http://www.utilitarianism.com</a:t>
            </a:r>
            <a:endParaRPr lang="en-US" sz="2900"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buNone/>
            </a:pPr>
            <a:r>
              <a:rPr lang="en-US" sz="2900" dirty="0">
                <a:latin typeface="+mj-lt"/>
                <a:ea typeface="Calibri" panose="020F0502020204030204" pitchFamily="34" charset="0"/>
              </a:rPr>
              <a:t>UK Government Policy</a:t>
            </a:r>
            <a:br>
              <a:rPr lang="en-US" sz="2900" dirty="0">
                <a:latin typeface="+mj-lt"/>
                <a:ea typeface="Calibri" panose="020F0502020204030204" pitchFamily="34"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9"/>
              </a:rPr>
              <a:t>https://www.gov.uk/government/policies/equality</a:t>
            </a:r>
            <a:endParaRPr lang="en-GB" sz="2900" dirty="0">
              <a:latin typeface="+mj-lt"/>
            </a:endParaRPr>
          </a:p>
          <a:p>
            <a:pPr marL="0" indent="0">
              <a:lnSpc>
                <a:spcPct val="115000"/>
              </a:lnSpc>
              <a:spcAft>
                <a:spcPts val="450"/>
              </a:spcAft>
              <a:buNone/>
            </a:pPr>
            <a:endParaRPr lang="en-GB" sz="1800" dirty="0"/>
          </a:p>
          <a:p>
            <a:pPr marL="0" indent="0">
              <a:lnSpc>
                <a:spcPct val="115000"/>
              </a:lnSpc>
              <a:spcAft>
                <a:spcPts val="450"/>
              </a:spcAft>
              <a:buNone/>
            </a:pPr>
            <a:endParaRPr lang="en-GB" sz="1650" dirty="0"/>
          </a:p>
        </p:txBody>
      </p:sp>
    </p:spTree>
    <p:extLst>
      <p:ext uri="{BB962C8B-B14F-4D97-AF65-F5344CB8AC3E}">
        <p14:creationId xmlns:p14="http://schemas.microsoft.com/office/powerpoint/2010/main" val="2772289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4FA2-7DE6-EF9B-EB01-26CF75C0CA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ECF1C3-32F7-3743-DE42-89E1A3CA35FE}"/>
              </a:ext>
            </a:extLst>
          </p:cNvPr>
          <p:cNvSpPr>
            <a:spLocks noGrp="1"/>
          </p:cNvSpPr>
          <p:nvPr>
            <p:ph idx="1"/>
          </p:nvPr>
        </p:nvSpPr>
        <p:spPr/>
        <p:txBody>
          <a:bodyPr vert="horz" lIns="91440" tIns="45720" rIns="91440" bIns="45720" rtlCol="0" anchor="t">
            <a:normAutofit/>
          </a:bodyPr>
          <a:lstStyle/>
          <a:p>
            <a:r>
              <a:rPr lang="en-GB" dirty="0">
                <a:cs typeface="Calibri"/>
              </a:rPr>
              <a:t>Slides below for next week</a:t>
            </a:r>
            <a:endParaRPr lang="en-GB" dirty="0"/>
          </a:p>
        </p:txBody>
      </p:sp>
    </p:spTree>
    <p:extLst>
      <p:ext uri="{BB962C8B-B14F-4D97-AF65-F5344CB8AC3E}">
        <p14:creationId xmlns:p14="http://schemas.microsoft.com/office/powerpoint/2010/main" val="2876985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2" y="450222"/>
            <a:ext cx="3902420" cy="423563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13B58AC-B802-C287-E8E1-50FB152605FE}"/>
              </a:ext>
            </a:extLst>
          </p:cNvPr>
          <p:cNvSpPr>
            <a:spLocks noGrp="1"/>
          </p:cNvSpPr>
          <p:nvPr>
            <p:ph type="title"/>
          </p:nvPr>
        </p:nvSpPr>
        <p:spPr>
          <a:xfrm>
            <a:off x="8100127" y="932688"/>
            <a:ext cx="3361677" cy="3273552"/>
          </a:xfrm>
        </p:spPr>
        <p:txBody>
          <a:bodyPr vert="horz" lIns="91440" tIns="45720" rIns="91440" bIns="45720" rtlCol="0" anchor="ctr">
            <a:normAutofit/>
          </a:bodyPr>
          <a:lstStyle/>
          <a:p>
            <a:r>
              <a:rPr lang="en-US" sz="5000" dirty="0">
                <a:solidFill>
                  <a:srgbClr val="FFFFFF"/>
                </a:solidFill>
              </a:rPr>
              <a:t>Hate Crime </a:t>
            </a:r>
            <a:br>
              <a:rPr lang="en-US" sz="5000" dirty="0">
                <a:solidFill>
                  <a:srgbClr val="FFFFFF"/>
                </a:solidFill>
              </a:rPr>
            </a:br>
            <a:r>
              <a:rPr lang="en-US" sz="5000" dirty="0">
                <a:solidFill>
                  <a:srgbClr val="FFFFFF"/>
                </a:solidFill>
                <a:cs typeface="Calibri Light"/>
              </a:rPr>
              <a:t>Legislation </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1" y="4843002"/>
            <a:ext cx="2391411" cy="1564776"/>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 name="Picture 4">
            <a:extLst>
              <a:ext uri="{FF2B5EF4-FFF2-40B4-BE49-F238E27FC236}">
                <a16:creationId xmlns:a16="http://schemas.microsoft.com/office/drawing/2014/main" id="{ACFAA8CE-6E94-6B6C-3F34-B95CFCE9A9AD}"/>
              </a:ext>
            </a:extLst>
          </p:cNvPr>
          <p:cNvPicPr>
            <a:picLocks noGrp="1" noChangeAspect="1"/>
          </p:cNvPicPr>
          <p:nvPr>
            <p:ph idx="1"/>
          </p:nvPr>
        </p:nvPicPr>
        <p:blipFill rotWithShape="1">
          <a:blip r:embed="rId2"/>
          <a:srcRect l="2855" r="6436" b="2"/>
          <a:stretch/>
        </p:blipFill>
        <p:spPr>
          <a:xfrm>
            <a:off x="466344" y="450221"/>
            <a:ext cx="7205515" cy="5957557"/>
          </a:xfrm>
          <a:prstGeom prst="rect">
            <a:avLst/>
          </a:prstGeom>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4594" y="4843002"/>
            <a:ext cx="1351062" cy="1568472"/>
          </a:xfrm>
          <a:prstGeom prst="rect">
            <a:avLst/>
          </a:prstGeom>
          <a:solidFill>
            <a:srgbClr val="526B6D"/>
          </a:solidFill>
          <a:ln w="25400">
            <a:solidFill>
              <a:srgbClr val="526B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2158464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561A-9254-F309-2B29-72EA13F5EFFD}"/>
              </a:ext>
            </a:extLst>
          </p:cNvPr>
          <p:cNvSpPr>
            <a:spLocks noGrp="1"/>
          </p:cNvSpPr>
          <p:nvPr>
            <p:ph type="title"/>
          </p:nvPr>
        </p:nvSpPr>
        <p:spPr>
          <a:xfrm>
            <a:off x="838200" y="365126"/>
            <a:ext cx="10515600" cy="687298"/>
          </a:xfrm>
        </p:spPr>
        <p:txBody>
          <a:bodyPr>
            <a:normAutofit fontScale="90000"/>
          </a:bodyPr>
          <a:lstStyle/>
          <a:p>
            <a:r>
              <a:rPr lang="en-GB" dirty="0"/>
              <a:t>Legislation </a:t>
            </a:r>
          </a:p>
        </p:txBody>
      </p:sp>
      <p:sp>
        <p:nvSpPr>
          <p:cNvPr id="3" name="Content Placeholder 2">
            <a:extLst>
              <a:ext uri="{FF2B5EF4-FFF2-40B4-BE49-F238E27FC236}">
                <a16:creationId xmlns:a16="http://schemas.microsoft.com/office/drawing/2014/main" id="{E4E62588-45C6-D50A-404C-D57AC4192025}"/>
              </a:ext>
            </a:extLst>
          </p:cNvPr>
          <p:cNvSpPr>
            <a:spLocks noGrp="1"/>
          </p:cNvSpPr>
          <p:nvPr>
            <p:ph idx="1"/>
          </p:nvPr>
        </p:nvSpPr>
        <p:spPr>
          <a:xfrm>
            <a:off x="838200" y="1276709"/>
            <a:ext cx="10515600" cy="4900254"/>
          </a:xfrm>
        </p:spPr>
        <p:txBody>
          <a:bodyPr vert="horz" lIns="91440" tIns="45720" rIns="91440" bIns="45720" rtlCol="0" anchor="t">
            <a:normAutofit/>
          </a:bodyPr>
          <a:lstStyle/>
          <a:p>
            <a:r>
              <a:rPr lang="en-GB" dirty="0"/>
              <a:t>No particular offence entitle ‘Hate Crime’</a:t>
            </a:r>
          </a:p>
          <a:p>
            <a:r>
              <a:rPr lang="en-GB" dirty="0"/>
              <a:t>Legislation – 2 main categories</a:t>
            </a:r>
          </a:p>
          <a:p>
            <a:r>
              <a:rPr lang="en-GB" dirty="0"/>
              <a:t>Stirring up offences under Public Order Act 1986 (motivated hate crime) Inciting hatred against a certain group of people on certain grounds</a:t>
            </a:r>
          </a:p>
          <a:p>
            <a:r>
              <a:rPr lang="en-GB" dirty="0"/>
              <a:t>Group – colour, race, nationality or national origins (s.17 Public Order Act 1986</a:t>
            </a:r>
          </a:p>
          <a:p>
            <a:r>
              <a:rPr lang="en-GB" dirty="0"/>
              <a:t>Religious hatred S 29 of POA ‘86 – Christianity / Islam / atheists</a:t>
            </a:r>
          </a:p>
          <a:p>
            <a:r>
              <a:rPr lang="en-GB" dirty="0"/>
              <a:t>Sexual orientation hatred – S 29A</a:t>
            </a:r>
          </a:p>
          <a:p>
            <a:r>
              <a:rPr lang="en-GB" dirty="0"/>
              <a:t>Hate crime – as covered by CPS:</a:t>
            </a:r>
            <a:endParaRPr lang="en-GB" dirty="0">
              <a:cs typeface="Calibri"/>
            </a:endParaRPr>
          </a:p>
        </p:txBody>
      </p:sp>
    </p:spTree>
    <p:extLst>
      <p:ext uri="{BB962C8B-B14F-4D97-AF65-F5344CB8AC3E}">
        <p14:creationId xmlns:p14="http://schemas.microsoft.com/office/powerpoint/2010/main" val="32737386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CE78-8DD3-5B2D-59B7-A6E33244165D}"/>
              </a:ext>
            </a:extLst>
          </p:cNvPr>
          <p:cNvSpPr>
            <a:spLocks noGrp="1"/>
          </p:cNvSpPr>
          <p:nvPr>
            <p:ph type="title"/>
          </p:nvPr>
        </p:nvSpPr>
        <p:spPr/>
        <p:txBody>
          <a:bodyPr/>
          <a:lstStyle/>
          <a:p>
            <a:r>
              <a:rPr lang="en-GB" dirty="0"/>
              <a:t>‘Stirring up’</a:t>
            </a:r>
          </a:p>
        </p:txBody>
      </p:sp>
      <p:sp>
        <p:nvSpPr>
          <p:cNvPr id="3" name="Content Placeholder 2">
            <a:extLst>
              <a:ext uri="{FF2B5EF4-FFF2-40B4-BE49-F238E27FC236}">
                <a16:creationId xmlns:a16="http://schemas.microsoft.com/office/drawing/2014/main" id="{DC104850-4C3E-53FC-6F04-EB206E44671B}"/>
              </a:ext>
            </a:extLst>
          </p:cNvPr>
          <p:cNvSpPr>
            <a:spLocks noGrp="1"/>
          </p:cNvSpPr>
          <p:nvPr>
            <p:ph idx="1"/>
          </p:nvPr>
        </p:nvSpPr>
        <p:spPr/>
        <p:txBody>
          <a:bodyPr/>
          <a:lstStyle/>
          <a:p>
            <a:r>
              <a:rPr lang="en-GB" u="sng" dirty="0"/>
              <a:t>Different ways used:</a:t>
            </a:r>
          </a:p>
          <a:p>
            <a:r>
              <a:rPr lang="en-GB" dirty="0"/>
              <a:t>Threating words or behaviour</a:t>
            </a:r>
          </a:p>
          <a:p>
            <a:r>
              <a:rPr lang="en-GB" dirty="0"/>
              <a:t>Displaying written material</a:t>
            </a:r>
          </a:p>
          <a:p>
            <a:r>
              <a:rPr lang="en-GB" dirty="0"/>
              <a:t>Publishing material</a:t>
            </a:r>
          </a:p>
          <a:p>
            <a:r>
              <a:rPr lang="en-GB" dirty="0"/>
              <a:t>Public performance</a:t>
            </a:r>
          </a:p>
          <a:p>
            <a:r>
              <a:rPr lang="en-GB" dirty="0"/>
              <a:t>Broadcasting threatening images or sounds</a:t>
            </a:r>
          </a:p>
          <a:p>
            <a:r>
              <a:rPr lang="en-GB" dirty="0"/>
              <a:t>Possessing racially material </a:t>
            </a:r>
          </a:p>
        </p:txBody>
      </p:sp>
    </p:spTree>
    <p:extLst>
      <p:ext uri="{BB962C8B-B14F-4D97-AF65-F5344CB8AC3E}">
        <p14:creationId xmlns:p14="http://schemas.microsoft.com/office/powerpoint/2010/main" val="7006144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27D27A-C183-4FFA-82CF-2A2666C5D441}&quot;/&gt;&lt;isInvalidForFieldText val=&quot;0&quot;/&gt;&lt;Image&gt;&lt;filename val=&quot;C:\DOCUME~1\swp54152\LOCALS~1\Temp\PR\data\asimages\{6B27D27A-C183-4FFA-82CF-2A2666C5D441}_9.png&quot;/&gt;&lt;left val=&quot;333&quot;/&gt;&lt;top val=&quot;150&quot;/&gt;&lt;width val=&quot;366&quot;/&gt;&lt;height val=&quot;28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27E17E-7E34-45EF-996C-03A29576177B}&quot;/&gt;&lt;isInvalidForFieldText val=&quot;0&quot;/&gt;&lt;Image&gt;&lt;filename val=&quot;C:\DOCUME~1\swp54152\LOCALS~1\Temp\PR\data\asimages\{0127E17E-7E34-45EF-996C-03A29576177B}_2.png&quot;/&gt;&lt;left val=&quot;317&quot;/&gt;&lt;top val=&quot;213&quot;/&gt;&lt;width val=&quot;395&quot;/&gt;&lt;height val=&quot;22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2F1A2-12A2-4E5F-81F2-E3113655CF7B}&quot;/&gt;&lt;isInvalidForFieldText val=&quot;0&quot;/&gt;&lt;Image&gt;&lt;filename val=&quot;C:\DOCUME~1\swp54152\LOCALS~1\Temp\PR\data\asimages\{9A02F1A2-12A2-4E5F-81F2-E3113655CF7B}_6.png&quot;/&gt;&lt;left val=&quot;93&quot;/&gt;&lt;top val=&quot;86&quot;/&gt;&lt;width val=&quot;532&quot;/&gt;&lt;height val=&quot;399&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F38776-8D85-488A-A733-6FCF475D9C0E}">
  <ds:schemaRefs>
    <ds:schemaRef ds:uri="http://purl.org/dc/elements/1.1/"/>
    <ds:schemaRef ds:uri="http://schemas.microsoft.com/office/2006/metadata/properties"/>
    <ds:schemaRef ds:uri="http://www.w3.org/XML/1998/namespace"/>
    <ds:schemaRef ds:uri="http://purl.org/dc/terms/"/>
    <ds:schemaRef ds:uri="58f7e881-cc1d-4294-8008-c54da3573a5f"/>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67B90C40-C6CA-45BB-A4B8-90D83675F490}">
  <ds:schemaRefs>
    <ds:schemaRef ds:uri="http://schemas.microsoft.com/sharepoint/v3/contenttype/forms"/>
  </ds:schemaRefs>
</ds:datastoreItem>
</file>

<file path=customXml/itemProps3.xml><?xml version="1.0" encoding="utf-8"?>
<ds:datastoreItem xmlns:ds="http://schemas.openxmlformats.org/officeDocument/2006/customXml" ds:itemID="{4279859B-EB7B-4C4A-9DB6-6B1E11E663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132</TotalTime>
  <Words>9621</Words>
  <Application>Microsoft Office PowerPoint</Application>
  <PresentationFormat>Widescreen</PresentationFormat>
  <Paragraphs>718</Paragraphs>
  <Slides>52</Slides>
  <Notes>42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52</vt:i4>
      </vt:variant>
    </vt:vector>
  </HeadingPairs>
  <TitlesOfParts>
    <vt:vector size="62" baseType="lpstr">
      <vt:lpstr>GDS Transport</vt:lpstr>
      <vt:lpstr>Arial</vt:lpstr>
      <vt:lpstr>Calibri</vt:lpstr>
      <vt:lpstr>Calibri Light</vt:lpstr>
      <vt:lpstr>Lato</vt:lpstr>
      <vt:lpstr>Microsoft Sans Serif</vt:lpstr>
      <vt:lpstr>Trebuchet MS</vt:lpstr>
      <vt:lpstr>Wingdings</vt:lpstr>
      <vt:lpstr>Office Theme</vt:lpstr>
      <vt:lpstr>Office Theme</vt:lpstr>
      <vt:lpstr>Valuing Difference &amp; Inclusion</vt:lpstr>
      <vt:lpstr>What is your lesson all about?</vt:lpstr>
      <vt:lpstr> What is the difference between diversity  and inclusion? </vt:lpstr>
      <vt:lpstr>Why Does Diversity Matter?</vt:lpstr>
      <vt:lpstr>History </vt:lpstr>
      <vt:lpstr>Why new legislation?</vt:lpstr>
      <vt:lpstr>Equality Act 2010</vt:lpstr>
      <vt:lpstr>PowerPoint Presentation</vt:lpstr>
      <vt:lpstr>Although films – experienced by real people</vt:lpstr>
      <vt:lpstr>PowerPoint Presentation</vt:lpstr>
      <vt:lpstr>PowerPoint Presentation</vt:lpstr>
      <vt:lpstr>PowerPoint Presentation</vt:lpstr>
      <vt:lpstr>Hate Crime - CPS</vt:lpstr>
      <vt:lpstr>PowerPoint Presentation</vt:lpstr>
      <vt:lpstr>How much hate?</vt:lpstr>
      <vt:lpstr>PowerPoint Presentation</vt:lpstr>
      <vt:lpstr>Race / Ethnicity </vt:lpstr>
      <vt:lpstr>Race</vt:lpstr>
      <vt:lpstr>Religious hate crime</vt:lpstr>
      <vt:lpstr>Religious Practices</vt:lpstr>
      <vt:lpstr>LGBTQ+ Meaning</vt:lpstr>
      <vt:lpstr>Declassification &amp; Decriminalisation</vt:lpstr>
      <vt:lpstr>Movement for LGBTQ+</vt:lpstr>
      <vt:lpstr>PowerPoint Presentation</vt:lpstr>
      <vt:lpstr>Being Different &amp; Vulnerability</vt:lpstr>
      <vt:lpstr>Sophie Lancaster</vt:lpstr>
      <vt:lpstr>Sophie Lancaster Foundation</vt:lpstr>
      <vt:lpstr>Gareth Thomas</vt:lpstr>
      <vt:lpstr>Language as a Barrier</vt:lpstr>
      <vt:lpstr>Language </vt:lpstr>
      <vt:lpstr> Why Hate Crime? </vt:lpstr>
      <vt:lpstr>PowerPoint Presentation</vt:lpstr>
      <vt:lpstr>PowerPoint Presentation</vt:lpstr>
      <vt:lpstr>PowerPoint Presentation</vt:lpstr>
      <vt:lpstr>How you can be discriminative against</vt:lpstr>
      <vt:lpstr>How you can be discriminative against</vt:lpstr>
      <vt:lpstr>Ethics within a Public Role</vt:lpstr>
      <vt:lpstr>7 Principles Public Life – Nolan Principles</vt:lpstr>
      <vt:lpstr>How it works:</vt:lpstr>
      <vt:lpstr> Policing Principles </vt:lpstr>
      <vt:lpstr>Public Perceptions of Policing</vt:lpstr>
      <vt:lpstr>2018 Report Questions</vt:lpstr>
      <vt:lpstr>2018 Report Findings</vt:lpstr>
      <vt:lpstr>Future of Difference &amp; Inclusion</vt:lpstr>
      <vt:lpstr>PowerPoint Presentation</vt:lpstr>
      <vt:lpstr>Reading List</vt:lpstr>
      <vt:lpstr>References </vt:lpstr>
      <vt:lpstr>Websites</vt:lpstr>
      <vt:lpstr>PowerPoint Presentation</vt:lpstr>
      <vt:lpstr>Hate Crime  Legislation </vt:lpstr>
      <vt:lpstr>Legislation </vt:lpstr>
      <vt:lpstr>‘Stirring 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Valuing Difference &amp; Inclusion</dc:title>
  <dc:creator>Jane Thomas</dc:creator>
  <cp:lastModifiedBy>Jane Davies</cp:lastModifiedBy>
  <cp:revision>322</cp:revision>
  <dcterms:created xsi:type="dcterms:W3CDTF">2022-11-01T15:27:42Z</dcterms:created>
  <dcterms:modified xsi:type="dcterms:W3CDTF">2024-04-17T11:13:18Z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