
<file path=[Content_Types].xml><?xml version="1.0" encoding="utf-8"?>
<Types xmlns="http://schemas.openxmlformats.org/package/2006/content-types">
  <Default Extension="png" ContentType="image/png"/>
  <Default Extension="bin" ContentType="application/vnd.openxmlformats-officedocument.oleObject"/>
  <Default Extension="wmf" ContentType="image/x-wmf"/>
  <Default Extension="jpeg" ContentType="image/jpeg"/>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99"/>
  </p:notesMasterIdLst>
  <p:handoutMasterIdLst>
    <p:handoutMasterId r:id="rId100"/>
  </p:handoutMasterIdLst>
  <p:sldIdLst>
    <p:sldId id="256" r:id="rId5"/>
    <p:sldId id="360" r:id="rId6"/>
    <p:sldId id="257" r:id="rId7"/>
    <p:sldId id="258" r:id="rId8"/>
    <p:sldId id="260" r:id="rId9"/>
    <p:sldId id="261" r:id="rId10"/>
    <p:sldId id="262" r:id="rId11"/>
    <p:sldId id="264" r:id="rId12"/>
    <p:sldId id="265" r:id="rId13"/>
    <p:sldId id="266" r:id="rId14"/>
    <p:sldId id="267" r:id="rId15"/>
    <p:sldId id="268" r:id="rId16"/>
    <p:sldId id="269" r:id="rId17"/>
    <p:sldId id="270" r:id="rId18"/>
    <p:sldId id="271" r:id="rId19"/>
    <p:sldId id="259" r:id="rId20"/>
    <p:sldId id="339" r:id="rId21"/>
    <p:sldId id="343" r:id="rId22"/>
    <p:sldId id="345" r:id="rId23"/>
    <p:sldId id="344" r:id="rId24"/>
    <p:sldId id="340" r:id="rId25"/>
    <p:sldId id="351" r:id="rId26"/>
    <p:sldId id="348" r:id="rId27"/>
    <p:sldId id="263" r:id="rId28"/>
    <p:sldId id="347" r:id="rId29"/>
    <p:sldId id="353" r:id="rId30"/>
    <p:sldId id="342" r:id="rId31"/>
    <p:sldId id="359" r:id="rId32"/>
    <p:sldId id="362" r:id="rId33"/>
    <p:sldId id="356" r:id="rId34"/>
    <p:sldId id="357" r:id="rId35"/>
    <p:sldId id="358" r:id="rId36"/>
    <p:sldId id="352" r:id="rId37"/>
    <p:sldId id="355" r:id="rId38"/>
    <p:sldId id="361" r:id="rId39"/>
    <p:sldId id="272" r:id="rId40"/>
    <p:sldId id="305" r:id="rId41"/>
    <p:sldId id="306" r:id="rId42"/>
    <p:sldId id="307" r:id="rId43"/>
    <p:sldId id="308" r:id="rId44"/>
    <p:sldId id="309" r:id="rId45"/>
    <p:sldId id="310" r:id="rId46"/>
    <p:sldId id="312" r:id="rId47"/>
    <p:sldId id="313" r:id="rId48"/>
    <p:sldId id="367" r:id="rId49"/>
    <p:sldId id="314" r:id="rId50"/>
    <p:sldId id="315" r:id="rId51"/>
    <p:sldId id="317" r:id="rId52"/>
    <p:sldId id="354" r:id="rId53"/>
    <p:sldId id="320" r:id="rId54"/>
    <p:sldId id="321" r:id="rId55"/>
    <p:sldId id="322" r:id="rId56"/>
    <p:sldId id="323" r:id="rId57"/>
    <p:sldId id="324" r:id="rId58"/>
    <p:sldId id="363" r:id="rId59"/>
    <p:sldId id="325" r:id="rId60"/>
    <p:sldId id="326" r:id="rId61"/>
    <p:sldId id="346" r:id="rId62"/>
    <p:sldId id="333" r:id="rId63"/>
    <p:sldId id="336" r:id="rId64"/>
    <p:sldId id="364" r:id="rId65"/>
    <p:sldId id="282" r:id="rId66"/>
    <p:sldId id="283" r:id="rId67"/>
    <p:sldId id="284" r:id="rId68"/>
    <p:sldId id="285" r:id="rId69"/>
    <p:sldId id="286" r:id="rId70"/>
    <p:sldId id="287" r:id="rId71"/>
    <p:sldId id="288" r:id="rId72"/>
    <p:sldId id="289" r:id="rId73"/>
    <p:sldId id="290" r:id="rId74"/>
    <p:sldId id="291" r:id="rId75"/>
    <p:sldId id="292" r:id="rId76"/>
    <p:sldId id="293" r:id="rId77"/>
    <p:sldId id="294" r:id="rId78"/>
    <p:sldId id="295" r:id="rId79"/>
    <p:sldId id="296" r:id="rId80"/>
    <p:sldId id="297" r:id="rId81"/>
    <p:sldId id="298" r:id="rId82"/>
    <p:sldId id="299" r:id="rId83"/>
    <p:sldId id="300" r:id="rId84"/>
    <p:sldId id="273" r:id="rId85"/>
    <p:sldId id="274" r:id="rId86"/>
    <p:sldId id="302" r:id="rId87"/>
    <p:sldId id="275" r:id="rId88"/>
    <p:sldId id="301" r:id="rId89"/>
    <p:sldId id="276" r:id="rId90"/>
    <p:sldId id="277" r:id="rId91"/>
    <p:sldId id="278" r:id="rId92"/>
    <p:sldId id="279" r:id="rId93"/>
    <p:sldId id="280" r:id="rId94"/>
    <p:sldId id="281" r:id="rId95"/>
    <p:sldId id="365" r:id="rId96"/>
    <p:sldId id="366" r:id="rId97"/>
    <p:sldId id="368" r:id="rId9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napVertSplitter="1" vertBarState="minimized" horzBarState="maximized">
    <p:restoredLeft sz="15620"/>
    <p:restoredTop sz="94660"/>
  </p:normalViewPr>
  <p:slideViewPr>
    <p:cSldViewPr>
      <p:cViewPr varScale="1">
        <p:scale>
          <a:sx n="78" d="100"/>
          <a:sy n="78" d="100"/>
        </p:scale>
        <p:origin x="1794" y="90"/>
      </p:cViewPr>
      <p:guideLst>
        <p:guide orient="horz" pos="2160"/>
        <p:guide pos="2880"/>
      </p:guideLst>
    </p:cSldViewPr>
  </p:slideViewPr>
  <p:notesTextViewPr>
    <p:cViewPr>
      <p:scale>
        <a:sx n="1" d="1"/>
        <a:sy n="1" d="1"/>
      </p:scale>
      <p:origin x="0" y="0"/>
    </p:cViewPr>
  </p:notesTextViewPr>
  <p:notesViewPr>
    <p:cSldViewPr>
      <p:cViewPr varScale="1">
        <p:scale>
          <a:sx n="59" d="100"/>
          <a:sy n="59" d="100"/>
        </p:scale>
        <p:origin x="3006" y="9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slide" Target="slides/slide70.xml"/><Relationship Id="rId79" Type="http://schemas.openxmlformats.org/officeDocument/2006/relationships/slide" Target="slides/slide75.xml"/><Relationship Id="rId87" Type="http://schemas.openxmlformats.org/officeDocument/2006/relationships/slide" Target="slides/slide83.xml"/><Relationship Id="rId102" Type="http://schemas.openxmlformats.org/officeDocument/2006/relationships/viewProps" Target="viewProps.xml"/><Relationship Id="rId5" Type="http://schemas.openxmlformats.org/officeDocument/2006/relationships/slide" Target="slides/slide1.xml"/><Relationship Id="rId61" Type="http://schemas.openxmlformats.org/officeDocument/2006/relationships/slide" Target="slides/slide57.xml"/><Relationship Id="rId82" Type="http://schemas.openxmlformats.org/officeDocument/2006/relationships/slide" Target="slides/slide78.xml"/><Relationship Id="rId90" Type="http://schemas.openxmlformats.org/officeDocument/2006/relationships/slide" Target="slides/slide86.xml"/><Relationship Id="rId95" Type="http://schemas.openxmlformats.org/officeDocument/2006/relationships/slide" Target="slides/slide9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slide" Target="slides/slide73.xml"/><Relationship Id="rId100"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slide" Target="slides/slide81.xml"/><Relationship Id="rId93" Type="http://schemas.openxmlformats.org/officeDocument/2006/relationships/slide" Target="slides/slide89.xml"/><Relationship Id="rId98" Type="http://schemas.openxmlformats.org/officeDocument/2006/relationships/slide" Target="slides/slide9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103"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slide" Target="slides/slide84.xml"/><Relationship Id="rId91" Type="http://schemas.openxmlformats.org/officeDocument/2006/relationships/slide" Target="slides/slide87.xml"/><Relationship Id="rId96" Type="http://schemas.openxmlformats.org/officeDocument/2006/relationships/slide" Target="slides/slide92.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slide" Target="slides/slide90.xml"/><Relationship Id="rId99" Type="http://schemas.openxmlformats.org/officeDocument/2006/relationships/notesMaster" Target="notesMasters/notesMaster1.xml"/><Relationship Id="rId10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1.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16/03/2016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4404D4-7125-48E4-9CB1-2A8652991CCA}" type="datetimeFigureOut">
              <a:rPr lang="en-GB" smtClean="0"/>
              <a:t>16/03/2016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0724D5-482C-4D9E-BD2D-A9A7395571E3}" type="slidenum">
              <a:rPr lang="en-GB" smtClean="0"/>
              <a:t>‹#›</a:t>
            </a:fld>
            <a:endParaRPr lang="en-GB"/>
          </a:p>
        </p:txBody>
      </p:sp>
    </p:spTree>
    <p:extLst>
      <p:ext uri="{BB962C8B-B14F-4D97-AF65-F5344CB8AC3E}">
        <p14:creationId xmlns:p14="http://schemas.microsoft.com/office/powerpoint/2010/main" val="26732535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psychologytoday.com/basics/cognition"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3" Type="http://schemas.openxmlformats.org/officeDocument/2006/relationships/hyperlink" Target="http://scan.oxfordjournals.org/content/2/4/313.full.pdf+html" TargetMode="External"/><Relationship Id="rId2" Type="http://schemas.openxmlformats.org/officeDocument/2006/relationships/slide" Target="../slides/slide49.xml"/><Relationship Id="rId1" Type="http://schemas.openxmlformats.org/officeDocument/2006/relationships/notesMaster" Target="../notesMasters/notesMaster1.xml"/><Relationship Id="rId4" Type="http://schemas.openxmlformats.org/officeDocument/2006/relationships/image" Target="../media/image14.jpg"/></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21507" name="Notes Placeholder 2"/>
          <p:cNvSpPr>
            <a:spLocks noGrp="1"/>
          </p:cNvSpPr>
          <p:nvPr>
            <p:ph type="body" idx="1"/>
          </p:nvPr>
        </p:nvSpPr>
        <p:spPr>
          <a:noFill/>
        </p:spPr>
        <p:txBody>
          <a:bodyPr/>
          <a:lstStyle/>
          <a:p>
            <a:endParaRPr lang="en-GB" altLang="en-US" smtClean="0"/>
          </a:p>
        </p:txBody>
      </p:sp>
      <p:sp>
        <p:nvSpPr>
          <p:cNvPr id="21508" name="Slide Number Placeholder 3"/>
          <p:cNvSpPr>
            <a:spLocks noGrp="1"/>
          </p:cNvSpPr>
          <p:nvPr>
            <p:ph type="sldNum" sz="quarter" idx="5"/>
          </p:nvPr>
        </p:nvSpPr>
        <p:spPr>
          <a:noFill/>
        </p:spPr>
        <p:txBody>
          <a:bodyPr/>
          <a:lstStyle>
            <a:lvl1pPr defTabSz="915988">
              <a:defRPr>
                <a:solidFill>
                  <a:schemeClr val="tx1"/>
                </a:solidFill>
                <a:latin typeface="Times" panose="02020603050405020304" pitchFamily="18" charset="0"/>
                <a:ea typeface="ＭＳ Ｐゴシック" panose="020B0600070205080204" pitchFamily="34" charset="-128"/>
              </a:defRPr>
            </a:lvl1pPr>
            <a:lvl2pPr marL="742950" indent="-285750" defTabSz="915988">
              <a:defRPr>
                <a:solidFill>
                  <a:schemeClr val="tx1"/>
                </a:solidFill>
                <a:latin typeface="Times" panose="02020603050405020304" pitchFamily="18" charset="0"/>
                <a:ea typeface="ＭＳ Ｐゴシック" panose="020B0600070205080204" pitchFamily="34" charset="-128"/>
              </a:defRPr>
            </a:lvl2pPr>
            <a:lvl3pPr marL="1143000" indent="-228600" defTabSz="915988">
              <a:defRPr>
                <a:solidFill>
                  <a:schemeClr val="tx1"/>
                </a:solidFill>
                <a:latin typeface="Times" panose="02020603050405020304" pitchFamily="18" charset="0"/>
                <a:ea typeface="ＭＳ Ｐゴシック" panose="020B0600070205080204" pitchFamily="34" charset="-128"/>
              </a:defRPr>
            </a:lvl3pPr>
            <a:lvl4pPr marL="1600200" indent="-228600" defTabSz="915988">
              <a:defRPr>
                <a:solidFill>
                  <a:schemeClr val="tx1"/>
                </a:solidFill>
                <a:latin typeface="Times" panose="02020603050405020304" pitchFamily="18" charset="0"/>
                <a:ea typeface="ＭＳ Ｐゴシック" panose="020B0600070205080204" pitchFamily="34" charset="-128"/>
              </a:defRPr>
            </a:lvl4pPr>
            <a:lvl5pPr marL="2057400" indent="-228600" defTabSz="915988">
              <a:defRPr>
                <a:solidFill>
                  <a:schemeClr val="tx1"/>
                </a:solidFill>
                <a:latin typeface="Times" panose="02020603050405020304" pitchFamily="18" charset="0"/>
                <a:ea typeface="ＭＳ Ｐゴシック" panose="020B0600070205080204" pitchFamily="34" charset="-128"/>
              </a:defRPr>
            </a:lvl5pPr>
            <a:lvl6pPr marL="2514600" indent="-228600" defTabSz="915988"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6pPr>
            <a:lvl7pPr marL="2971800" indent="-228600" defTabSz="915988"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7pPr>
            <a:lvl8pPr marL="3429000" indent="-228600" defTabSz="915988"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8pPr>
            <a:lvl9pPr marL="3886200" indent="-228600" defTabSz="915988"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9pPr>
          </a:lstStyle>
          <a:p>
            <a:fld id="{7D025291-062F-48BF-8333-3DE19419277F}" type="slidenum">
              <a:rPr lang="en-GB" altLang="en-US">
                <a:latin typeface="Times New Roman" panose="02020603050405020304" pitchFamily="18" charset="0"/>
              </a:rPr>
              <a:pPr/>
              <a:t>8</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5821743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21507" name="Notes Placeholder 2"/>
          <p:cNvSpPr>
            <a:spLocks noGrp="1"/>
          </p:cNvSpPr>
          <p:nvPr>
            <p:ph type="body" idx="1"/>
          </p:nvPr>
        </p:nvSpPr>
        <p:spPr>
          <a:noFill/>
        </p:spPr>
        <p:txBody>
          <a:bodyPr/>
          <a:lstStyle/>
          <a:p>
            <a:endParaRPr lang="en-GB" altLang="en-US" smtClean="0"/>
          </a:p>
        </p:txBody>
      </p:sp>
      <p:sp>
        <p:nvSpPr>
          <p:cNvPr id="21508" name="Slide Number Placeholder 3"/>
          <p:cNvSpPr>
            <a:spLocks noGrp="1"/>
          </p:cNvSpPr>
          <p:nvPr>
            <p:ph type="sldNum" sz="quarter" idx="5"/>
          </p:nvPr>
        </p:nvSpPr>
        <p:spPr>
          <a:noFill/>
        </p:spPr>
        <p:txBody>
          <a:bodyPr/>
          <a:lstStyle>
            <a:lvl1pPr defTabSz="915988">
              <a:defRPr>
                <a:solidFill>
                  <a:schemeClr val="tx1"/>
                </a:solidFill>
                <a:latin typeface="Times" panose="02020603050405020304" pitchFamily="18" charset="0"/>
                <a:ea typeface="ＭＳ Ｐゴシック" panose="020B0600070205080204" pitchFamily="34" charset="-128"/>
              </a:defRPr>
            </a:lvl1pPr>
            <a:lvl2pPr marL="742950" indent="-285750" defTabSz="915988">
              <a:defRPr>
                <a:solidFill>
                  <a:schemeClr val="tx1"/>
                </a:solidFill>
                <a:latin typeface="Times" panose="02020603050405020304" pitchFamily="18" charset="0"/>
                <a:ea typeface="ＭＳ Ｐゴシック" panose="020B0600070205080204" pitchFamily="34" charset="-128"/>
              </a:defRPr>
            </a:lvl2pPr>
            <a:lvl3pPr marL="1143000" indent="-228600" defTabSz="915988">
              <a:defRPr>
                <a:solidFill>
                  <a:schemeClr val="tx1"/>
                </a:solidFill>
                <a:latin typeface="Times" panose="02020603050405020304" pitchFamily="18" charset="0"/>
                <a:ea typeface="ＭＳ Ｐゴシック" panose="020B0600070205080204" pitchFamily="34" charset="-128"/>
              </a:defRPr>
            </a:lvl3pPr>
            <a:lvl4pPr marL="1600200" indent="-228600" defTabSz="915988">
              <a:defRPr>
                <a:solidFill>
                  <a:schemeClr val="tx1"/>
                </a:solidFill>
                <a:latin typeface="Times" panose="02020603050405020304" pitchFamily="18" charset="0"/>
                <a:ea typeface="ＭＳ Ｐゴシック" panose="020B0600070205080204" pitchFamily="34" charset="-128"/>
              </a:defRPr>
            </a:lvl4pPr>
            <a:lvl5pPr marL="2057400" indent="-228600" defTabSz="915988">
              <a:defRPr>
                <a:solidFill>
                  <a:schemeClr val="tx1"/>
                </a:solidFill>
                <a:latin typeface="Times" panose="02020603050405020304" pitchFamily="18" charset="0"/>
                <a:ea typeface="ＭＳ Ｐゴシック" panose="020B0600070205080204" pitchFamily="34" charset="-128"/>
              </a:defRPr>
            </a:lvl5pPr>
            <a:lvl6pPr marL="2514600" indent="-228600" defTabSz="915988"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6pPr>
            <a:lvl7pPr marL="2971800" indent="-228600" defTabSz="915988"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7pPr>
            <a:lvl8pPr marL="3429000" indent="-228600" defTabSz="915988"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8pPr>
            <a:lvl9pPr marL="3886200" indent="-228600" defTabSz="915988"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9pPr>
          </a:lstStyle>
          <a:p>
            <a:fld id="{7D025291-062F-48BF-8333-3DE19419277F}" type="slidenum">
              <a:rPr lang="en-GB" altLang="en-US">
                <a:latin typeface="Times New Roman" panose="02020603050405020304" pitchFamily="18" charset="0"/>
              </a:rPr>
              <a:pPr/>
              <a:t>9</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3004551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p:spPr>
        <p:txBody>
          <a:bodyPr/>
          <a:lstStyle/>
          <a:p>
            <a:endParaRPr lang="en-GB" altLang="en-US" smtClean="0"/>
          </a:p>
        </p:txBody>
      </p:sp>
      <p:sp>
        <p:nvSpPr>
          <p:cNvPr id="22532" name="Slide Number Placeholder 3"/>
          <p:cNvSpPr>
            <a:spLocks noGrp="1"/>
          </p:cNvSpPr>
          <p:nvPr>
            <p:ph type="sldNum" sz="quarter" idx="5"/>
          </p:nvPr>
        </p:nvSpPr>
        <p:spPr>
          <a:noFill/>
        </p:spPr>
        <p:txBody>
          <a:bodyPr/>
          <a:lstStyle>
            <a:lvl1pPr defTabSz="915988">
              <a:defRPr>
                <a:solidFill>
                  <a:schemeClr val="tx1"/>
                </a:solidFill>
                <a:latin typeface="Times" panose="02020603050405020304" pitchFamily="18" charset="0"/>
                <a:ea typeface="ＭＳ Ｐゴシック" panose="020B0600070205080204" pitchFamily="34" charset="-128"/>
              </a:defRPr>
            </a:lvl1pPr>
            <a:lvl2pPr marL="742950" indent="-285750" defTabSz="915988">
              <a:defRPr>
                <a:solidFill>
                  <a:schemeClr val="tx1"/>
                </a:solidFill>
                <a:latin typeface="Times" panose="02020603050405020304" pitchFamily="18" charset="0"/>
                <a:ea typeface="ＭＳ Ｐゴシック" panose="020B0600070205080204" pitchFamily="34" charset="-128"/>
              </a:defRPr>
            </a:lvl2pPr>
            <a:lvl3pPr marL="1143000" indent="-228600" defTabSz="915988">
              <a:defRPr>
                <a:solidFill>
                  <a:schemeClr val="tx1"/>
                </a:solidFill>
                <a:latin typeface="Times" panose="02020603050405020304" pitchFamily="18" charset="0"/>
                <a:ea typeface="ＭＳ Ｐゴシック" panose="020B0600070205080204" pitchFamily="34" charset="-128"/>
              </a:defRPr>
            </a:lvl3pPr>
            <a:lvl4pPr marL="1600200" indent="-228600" defTabSz="915988">
              <a:defRPr>
                <a:solidFill>
                  <a:schemeClr val="tx1"/>
                </a:solidFill>
                <a:latin typeface="Times" panose="02020603050405020304" pitchFamily="18" charset="0"/>
                <a:ea typeface="ＭＳ Ｐゴシック" panose="020B0600070205080204" pitchFamily="34" charset="-128"/>
              </a:defRPr>
            </a:lvl4pPr>
            <a:lvl5pPr marL="2057400" indent="-228600" defTabSz="915988">
              <a:defRPr>
                <a:solidFill>
                  <a:schemeClr val="tx1"/>
                </a:solidFill>
                <a:latin typeface="Times" panose="02020603050405020304" pitchFamily="18" charset="0"/>
                <a:ea typeface="ＭＳ Ｐゴシック" panose="020B0600070205080204" pitchFamily="34" charset="-128"/>
              </a:defRPr>
            </a:lvl5pPr>
            <a:lvl6pPr marL="2514600" indent="-228600" defTabSz="915988"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6pPr>
            <a:lvl7pPr marL="2971800" indent="-228600" defTabSz="915988"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7pPr>
            <a:lvl8pPr marL="3429000" indent="-228600" defTabSz="915988"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8pPr>
            <a:lvl9pPr marL="3886200" indent="-228600" defTabSz="915988"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9pPr>
          </a:lstStyle>
          <a:p>
            <a:fld id="{FC547540-A065-4C4B-95F6-6E6596B9580C}" type="slidenum">
              <a:rPr lang="en-GB" altLang="en-US">
                <a:latin typeface="Times New Roman" panose="02020603050405020304" pitchFamily="18" charset="0"/>
              </a:rPr>
              <a:pPr/>
              <a:t>10</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6878091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ln/>
        </p:spPr>
      </p:sp>
      <p:sp>
        <p:nvSpPr>
          <p:cNvPr id="24579" name="Notes Placeholder 2"/>
          <p:cNvSpPr>
            <a:spLocks noGrp="1"/>
          </p:cNvSpPr>
          <p:nvPr>
            <p:ph type="body" idx="1"/>
          </p:nvPr>
        </p:nvSpPr>
        <p:spPr>
          <a:noFill/>
        </p:spPr>
        <p:txBody>
          <a:bodyPr/>
          <a:lstStyle/>
          <a:p>
            <a:endParaRPr lang="en-GB" altLang="en-US" smtClean="0"/>
          </a:p>
        </p:txBody>
      </p:sp>
      <p:sp>
        <p:nvSpPr>
          <p:cNvPr id="24580" name="Slide Number Placeholder 3"/>
          <p:cNvSpPr>
            <a:spLocks noGrp="1"/>
          </p:cNvSpPr>
          <p:nvPr>
            <p:ph type="sldNum" sz="quarter" idx="5"/>
          </p:nvPr>
        </p:nvSpPr>
        <p:spPr>
          <a:noFill/>
        </p:spPr>
        <p:txBody>
          <a:bodyPr/>
          <a:lstStyle>
            <a:lvl1pPr defTabSz="915988">
              <a:defRPr>
                <a:solidFill>
                  <a:schemeClr val="tx1"/>
                </a:solidFill>
                <a:latin typeface="Times" panose="02020603050405020304" pitchFamily="18" charset="0"/>
                <a:ea typeface="ＭＳ Ｐゴシック" panose="020B0600070205080204" pitchFamily="34" charset="-128"/>
              </a:defRPr>
            </a:lvl1pPr>
            <a:lvl2pPr marL="742950" indent="-285750" defTabSz="915988">
              <a:defRPr>
                <a:solidFill>
                  <a:schemeClr val="tx1"/>
                </a:solidFill>
                <a:latin typeface="Times" panose="02020603050405020304" pitchFamily="18" charset="0"/>
                <a:ea typeface="ＭＳ Ｐゴシック" panose="020B0600070205080204" pitchFamily="34" charset="-128"/>
              </a:defRPr>
            </a:lvl2pPr>
            <a:lvl3pPr marL="1143000" indent="-228600" defTabSz="915988">
              <a:defRPr>
                <a:solidFill>
                  <a:schemeClr val="tx1"/>
                </a:solidFill>
                <a:latin typeface="Times" panose="02020603050405020304" pitchFamily="18" charset="0"/>
                <a:ea typeface="ＭＳ Ｐゴシック" panose="020B0600070205080204" pitchFamily="34" charset="-128"/>
              </a:defRPr>
            </a:lvl3pPr>
            <a:lvl4pPr marL="1600200" indent="-228600" defTabSz="915988">
              <a:defRPr>
                <a:solidFill>
                  <a:schemeClr val="tx1"/>
                </a:solidFill>
                <a:latin typeface="Times" panose="02020603050405020304" pitchFamily="18" charset="0"/>
                <a:ea typeface="ＭＳ Ｐゴシック" panose="020B0600070205080204" pitchFamily="34" charset="-128"/>
              </a:defRPr>
            </a:lvl4pPr>
            <a:lvl5pPr marL="2057400" indent="-228600" defTabSz="915988">
              <a:defRPr>
                <a:solidFill>
                  <a:schemeClr val="tx1"/>
                </a:solidFill>
                <a:latin typeface="Times" panose="02020603050405020304" pitchFamily="18" charset="0"/>
                <a:ea typeface="ＭＳ Ｐゴシック" panose="020B0600070205080204" pitchFamily="34" charset="-128"/>
              </a:defRPr>
            </a:lvl5pPr>
            <a:lvl6pPr marL="2514600" indent="-228600" defTabSz="915988"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6pPr>
            <a:lvl7pPr marL="2971800" indent="-228600" defTabSz="915988"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7pPr>
            <a:lvl8pPr marL="3429000" indent="-228600" defTabSz="915988"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8pPr>
            <a:lvl9pPr marL="3886200" indent="-228600" defTabSz="915988"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9pPr>
          </a:lstStyle>
          <a:p>
            <a:fld id="{64C708D1-E37F-430C-B171-626449B03804}" type="slidenum">
              <a:rPr lang="en-GB" altLang="en-US">
                <a:latin typeface="Times New Roman" panose="02020603050405020304" pitchFamily="18" charset="0"/>
              </a:rPr>
              <a:pPr/>
              <a:t>11</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7569036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p:spPr>
        <p:txBody>
          <a:bodyPr/>
          <a:lstStyle/>
          <a:p>
            <a:endParaRPr lang="en-GB" altLang="en-US" smtClean="0"/>
          </a:p>
        </p:txBody>
      </p:sp>
      <p:sp>
        <p:nvSpPr>
          <p:cNvPr id="25604" name="Slide Number Placeholder 3"/>
          <p:cNvSpPr>
            <a:spLocks noGrp="1"/>
          </p:cNvSpPr>
          <p:nvPr>
            <p:ph type="sldNum" sz="quarter" idx="5"/>
          </p:nvPr>
        </p:nvSpPr>
        <p:spPr>
          <a:noFill/>
        </p:spPr>
        <p:txBody>
          <a:bodyPr/>
          <a:lstStyle>
            <a:lvl1pPr defTabSz="915988">
              <a:defRPr>
                <a:solidFill>
                  <a:schemeClr val="tx1"/>
                </a:solidFill>
                <a:latin typeface="Times" panose="02020603050405020304" pitchFamily="18" charset="0"/>
                <a:ea typeface="ＭＳ Ｐゴシック" panose="020B0600070205080204" pitchFamily="34" charset="-128"/>
              </a:defRPr>
            </a:lvl1pPr>
            <a:lvl2pPr marL="742950" indent="-285750" defTabSz="915988">
              <a:defRPr>
                <a:solidFill>
                  <a:schemeClr val="tx1"/>
                </a:solidFill>
                <a:latin typeface="Times" panose="02020603050405020304" pitchFamily="18" charset="0"/>
                <a:ea typeface="ＭＳ Ｐゴシック" panose="020B0600070205080204" pitchFamily="34" charset="-128"/>
              </a:defRPr>
            </a:lvl2pPr>
            <a:lvl3pPr marL="1143000" indent="-228600" defTabSz="915988">
              <a:defRPr>
                <a:solidFill>
                  <a:schemeClr val="tx1"/>
                </a:solidFill>
                <a:latin typeface="Times" panose="02020603050405020304" pitchFamily="18" charset="0"/>
                <a:ea typeface="ＭＳ Ｐゴシック" panose="020B0600070205080204" pitchFamily="34" charset="-128"/>
              </a:defRPr>
            </a:lvl3pPr>
            <a:lvl4pPr marL="1600200" indent="-228600" defTabSz="915988">
              <a:defRPr>
                <a:solidFill>
                  <a:schemeClr val="tx1"/>
                </a:solidFill>
                <a:latin typeface="Times" panose="02020603050405020304" pitchFamily="18" charset="0"/>
                <a:ea typeface="ＭＳ Ｐゴシック" panose="020B0600070205080204" pitchFamily="34" charset="-128"/>
              </a:defRPr>
            </a:lvl4pPr>
            <a:lvl5pPr marL="2057400" indent="-228600" defTabSz="915988">
              <a:defRPr>
                <a:solidFill>
                  <a:schemeClr val="tx1"/>
                </a:solidFill>
                <a:latin typeface="Times" panose="02020603050405020304" pitchFamily="18" charset="0"/>
                <a:ea typeface="ＭＳ Ｐゴシック" panose="020B0600070205080204" pitchFamily="34" charset="-128"/>
              </a:defRPr>
            </a:lvl5pPr>
            <a:lvl6pPr marL="2514600" indent="-228600" defTabSz="915988"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6pPr>
            <a:lvl7pPr marL="2971800" indent="-228600" defTabSz="915988"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7pPr>
            <a:lvl8pPr marL="3429000" indent="-228600" defTabSz="915988"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8pPr>
            <a:lvl9pPr marL="3886200" indent="-228600" defTabSz="915988"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9pPr>
          </a:lstStyle>
          <a:p>
            <a:fld id="{596388A2-C4FB-4A06-8FAB-D0990A346FD9}" type="slidenum">
              <a:rPr lang="en-GB" altLang="en-US">
                <a:latin typeface="Times New Roman" panose="02020603050405020304" pitchFamily="18" charset="0"/>
              </a:rPr>
              <a:pPr/>
              <a:t>12</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8581586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a:ln/>
        </p:spPr>
      </p:sp>
      <p:sp>
        <p:nvSpPr>
          <p:cNvPr id="26627" name="Notes Placeholder 2"/>
          <p:cNvSpPr>
            <a:spLocks noGrp="1"/>
          </p:cNvSpPr>
          <p:nvPr>
            <p:ph type="body" idx="1"/>
          </p:nvPr>
        </p:nvSpPr>
        <p:spPr>
          <a:noFill/>
        </p:spPr>
        <p:txBody>
          <a:bodyPr/>
          <a:lstStyle/>
          <a:p>
            <a:endParaRPr lang="en-GB" altLang="en-US" smtClean="0"/>
          </a:p>
        </p:txBody>
      </p:sp>
      <p:sp>
        <p:nvSpPr>
          <p:cNvPr id="26628" name="Slide Number Placeholder 3"/>
          <p:cNvSpPr>
            <a:spLocks noGrp="1"/>
          </p:cNvSpPr>
          <p:nvPr>
            <p:ph type="sldNum" sz="quarter" idx="5"/>
          </p:nvPr>
        </p:nvSpPr>
        <p:spPr>
          <a:noFill/>
        </p:spPr>
        <p:txBody>
          <a:bodyPr/>
          <a:lstStyle>
            <a:lvl1pPr defTabSz="915988">
              <a:defRPr>
                <a:solidFill>
                  <a:schemeClr val="tx1"/>
                </a:solidFill>
                <a:latin typeface="Times" panose="02020603050405020304" pitchFamily="18" charset="0"/>
                <a:ea typeface="ＭＳ Ｐゴシック" panose="020B0600070205080204" pitchFamily="34" charset="-128"/>
              </a:defRPr>
            </a:lvl1pPr>
            <a:lvl2pPr marL="742950" indent="-285750" defTabSz="915988">
              <a:defRPr>
                <a:solidFill>
                  <a:schemeClr val="tx1"/>
                </a:solidFill>
                <a:latin typeface="Times" panose="02020603050405020304" pitchFamily="18" charset="0"/>
                <a:ea typeface="ＭＳ Ｐゴシック" panose="020B0600070205080204" pitchFamily="34" charset="-128"/>
              </a:defRPr>
            </a:lvl2pPr>
            <a:lvl3pPr marL="1143000" indent="-228600" defTabSz="915988">
              <a:defRPr>
                <a:solidFill>
                  <a:schemeClr val="tx1"/>
                </a:solidFill>
                <a:latin typeface="Times" panose="02020603050405020304" pitchFamily="18" charset="0"/>
                <a:ea typeface="ＭＳ Ｐゴシック" panose="020B0600070205080204" pitchFamily="34" charset="-128"/>
              </a:defRPr>
            </a:lvl3pPr>
            <a:lvl4pPr marL="1600200" indent="-228600" defTabSz="915988">
              <a:defRPr>
                <a:solidFill>
                  <a:schemeClr val="tx1"/>
                </a:solidFill>
                <a:latin typeface="Times" panose="02020603050405020304" pitchFamily="18" charset="0"/>
                <a:ea typeface="ＭＳ Ｐゴシック" panose="020B0600070205080204" pitchFamily="34" charset="-128"/>
              </a:defRPr>
            </a:lvl4pPr>
            <a:lvl5pPr marL="2057400" indent="-228600" defTabSz="915988">
              <a:defRPr>
                <a:solidFill>
                  <a:schemeClr val="tx1"/>
                </a:solidFill>
                <a:latin typeface="Times" panose="02020603050405020304" pitchFamily="18" charset="0"/>
                <a:ea typeface="ＭＳ Ｐゴシック" panose="020B0600070205080204" pitchFamily="34" charset="-128"/>
              </a:defRPr>
            </a:lvl5pPr>
            <a:lvl6pPr marL="2514600" indent="-228600" defTabSz="915988"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6pPr>
            <a:lvl7pPr marL="2971800" indent="-228600" defTabSz="915988"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7pPr>
            <a:lvl8pPr marL="3429000" indent="-228600" defTabSz="915988"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8pPr>
            <a:lvl9pPr marL="3886200" indent="-228600" defTabSz="915988"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9pPr>
          </a:lstStyle>
          <a:p>
            <a:fld id="{52AEEB89-B248-4DE3-AF83-76940D62E638}" type="slidenum">
              <a:rPr lang="en-GB" altLang="en-US">
                <a:latin typeface="Times New Roman" panose="02020603050405020304" pitchFamily="18" charset="0"/>
              </a:rPr>
              <a:pPr/>
              <a:t>13</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9825492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ln/>
        </p:spPr>
      </p:sp>
      <p:sp>
        <p:nvSpPr>
          <p:cNvPr id="27651" name="Notes Placeholder 2"/>
          <p:cNvSpPr>
            <a:spLocks noGrp="1"/>
          </p:cNvSpPr>
          <p:nvPr>
            <p:ph type="body" idx="1"/>
          </p:nvPr>
        </p:nvSpPr>
        <p:spPr>
          <a:noFill/>
        </p:spPr>
        <p:txBody>
          <a:bodyPr/>
          <a:lstStyle/>
          <a:p>
            <a:endParaRPr lang="en-GB" altLang="en-US" smtClean="0"/>
          </a:p>
        </p:txBody>
      </p:sp>
      <p:sp>
        <p:nvSpPr>
          <p:cNvPr id="27652" name="Slide Number Placeholder 3"/>
          <p:cNvSpPr>
            <a:spLocks noGrp="1"/>
          </p:cNvSpPr>
          <p:nvPr>
            <p:ph type="sldNum" sz="quarter" idx="5"/>
          </p:nvPr>
        </p:nvSpPr>
        <p:spPr>
          <a:noFill/>
        </p:spPr>
        <p:txBody>
          <a:bodyPr/>
          <a:lstStyle>
            <a:lvl1pPr defTabSz="915988">
              <a:defRPr>
                <a:solidFill>
                  <a:schemeClr val="tx1"/>
                </a:solidFill>
                <a:latin typeface="Times" panose="02020603050405020304" pitchFamily="18" charset="0"/>
                <a:ea typeface="ＭＳ Ｐゴシック" panose="020B0600070205080204" pitchFamily="34" charset="-128"/>
              </a:defRPr>
            </a:lvl1pPr>
            <a:lvl2pPr marL="742950" indent="-285750" defTabSz="915988">
              <a:defRPr>
                <a:solidFill>
                  <a:schemeClr val="tx1"/>
                </a:solidFill>
                <a:latin typeface="Times" panose="02020603050405020304" pitchFamily="18" charset="0"/>
                <a:ea typeface="ＭＳ Ｐゴシック" panose="020B0600070205080204" pitchFamily="34" charset="-128"/>
              </a:defRPr>
            </a:lvl2pPr>
            <a:lvl3pPr marL="1143000" indent="-228600" defTabSz="915988">
              <a:defRPr>
                <a:solidFill>
                  <a:schemeClr val="tx1"/>
                </a:solidFill>
                <a:latin typeface="Times" panose="02020603050405020304" pitchFamily="18" charset="0"/>
                <a:ea typeface="ＭＳ Ｐゴシック" panose="020B0600070205080204" pitchFamily="34" charset="-128"/>
              </a:defRPr>
            </a:lvl3pPr>
            <a:lvl4pPr marL="1600200" indent="-228600" defTabSz="915988">
              <a:defRPr>
                <a:solidFill>
                  <a:schemeClr val="tx1"/>
                </a:solidFill>
                <a:latin typeface="Times" panose="02020603050405020304" pitchFamily="18" charset="0"/>
                <a:ea typeface="ＭＳ Ｐゴシック" panose="020B0600070205080204" pitchFamily="34" charset="-128"/>
              </a:defRPr>
            </a:lvl4pPr>
            <a:lvl5pPr marL="2057400" indent="-228600" defTabSz="915988">
              <a:defRPr>
                <a:solidFill>
                  <a:schemeClr val="tx1"/>
                </a:solidFill>
                <a:latin typeface="Times" panose="02020603050405020304" pitchFamily="18" charset="0"/>
                <a:ea typeface="ＭＳ Ｐゴシック" panose="020B0600070205080204" pitchFamily="34" charset="-128"/>
              </a:defRPr>
            </a:lvl5pPr>
            <a:lvl6pPr marL="2514600" indent="-228600" defTabSz="915988"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6pPr>
            <a:lvl7pPr marL="2971800" indent="-228600" defTabSz="915988"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7pPr>
            <a:lvl8pPr marL="3429000" indent="-228600" defTabSz="915988"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8pPr>
            <a:lvl9pPr marL="3886200" indent="-228600" defTabSz="915988"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9pPr>
          </a:lstStyle>
          <a:p>
            <a:fld id="{8D559756-C66C-401E-BA8E-91FC0001A00D}" type="slidenum">
              <a:rPr lang="en-GB" altLang="en-US">
                <a:latin typeface="Times New Roman" panose="02020603050405020304" pitchFamily="18" charset="0"/>
              </a:rPr>
              <a:pPr/>
              <a:t>14</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7114879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ln/>
        </p:spPr>
      </p:sp>
      <p:sp>
        <p:nvSpPr>
          <p:cNvPr id="28675" name="Notes Placeholder 2"/>
          <p:cNvSpPr>
            <a:spLocks noGrp="1"/>
          </p:cNvSpPr>
          <p:nvPr>
            <p:ph type="body" idx="1"/>
          </p:nvPr>
        </p:nvSpPr>
        <p:spPr>
          <a:noFill/>
        </p:spPr>
        <p:txBody>
          <a:bodyPr/>
          <a:lstStyle/>
          <a:p>
            <a:endParaRPr lang="en-GB" altLang="en-US" smtClean="0"/>
          </a:p>
        </p:txBody>
      </p:sp>
      <p:sp>
        <p:nvSpPr>
          <p:cNvPr id="28676" name="Slide Number Placeholder 3"/>
          <p:cNvSpPr>
            <a:spLocks noGrp="1"/>
          </p:cNvSpPr>
          <p:nvPr>
            <p:ph type="sldNum" sz="quarter" idx="5"/>
          </p:nvPr>
        </p:nvSpPr>
        <p:spPr>
          <a:noFill/>
        </p:spPr>
        <p:txBody>
          <a:bodyPr/>
          <a:lstStyle>
            <a:lvl1pPr defTabSz="915988">
              <a:defRPr>
                <a:solidFill>
                  <a:schemeClr val="tx1"/>
                </a:solidFill>
                <a:latin typeface="Times" panose="02020603050405020304" pitchFamily="18" charset="0"/>
                <a:ea typeface="ＭＳ Ｐゴシック" panose="020B0600070205080204" pitchFamily="34" charset="-128"/>
              </a:defRPr>
            </a:lvl1pPr>
            <a:lvl2pPr marL="742950" indent="-285750" defTabSz="915988">
              <a:defRPr>
                <a:solidFill>
                  <a:schemeClr val="tx1"/>
                </a:solidFill>
                <a:latin typeface="Times" panose="02020603050405020304" pitchFamily="18" charset="0"/>
                <a:ea typeface="ＭＳ Ｐゴシック" panose="020B0600070205080204" pitchFamily="34" charset="-128"/>
              </a:defRPr>
            </a:lvl2pPr>
            <a:lvl3pPr marL="1143000" indent="-228600" defTabSz="915988">
              <a:defRPr>
                <a:solidFill>
                  <a:schemeClr val="tx1"/>
                </a:solidFill>
                <a:latin typeface="Times" panose="02020603050405020304" pitchFamily="18" charset="0"/>
                <a:ea typeface="ＭＳ Ｐゴシック" panose="020B0600070205080204" pitchFamily="34" charset="-128"/>
              </a:defRPr>
            </a:lvl3pPr>
            <a:lvl4pPr marL="1600200" indent="-228600" defTabSz="915988">
              <a:defRPr>
                <a:solidFill>
                  <a:schemeClr val="tx1"/>
                </a:solidFill>
                <a:latin typeface="Times" panose="02020603050405020304" pitchFamily="18" charset="0"/>
                <a:ea typeface="ＭＳ Ｐゴシック" panose="020B0600070205080204" pitchFamily="34" charset="-128"/>
              </a:defRPr>
            </a:lvl4pPr>
            <a:lvl5pPr marL="2057400" indent="-228600" defTabSz="915988">
              <a:defRPr>
                <a:solidFill>
                  <a:schemeClr val="tx1"/>
                </a:solidFill>
                <a:latin typeface="Times" panose="02020603050405020304" pitchFamily="18" charset="0"/>
                <a:ea typeface="ＭＳ Ｐゴシック" panose="020B0600070205080204" pitchFamily="34" charset="-128"/>
              </a:defRPr>
            </a:lvl5pPr>
            <a:lvl6pPr marL="2514600" indent="-228600" defTabSz="915988"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6pPr>
            <a:lvl7pPr marL="2971800" indent="-228600" defTabSz="915988"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7pPr>
            <a:lvl8pPr marL="3429000" indent="-228600" defTabSz="915988"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8pPr>
            <a:lvl9pPr marL="3886200" indent="-228600" defTabSz="915988"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9pPr>
          </a:lstStyle>
          <a:p>
            <a:fld id="{E9A92577-3EF9-4B0F-89FB-6222EC6E52A1}" type="slidenum">
              <a:rPr lang="en-GB" altLang="en-US">
                <a:latin typeface="Times New Roman" panose="02020603050405020304" pitchFamily="18" charset="0"/>
              </a:rPr>
              <a:pPr/>
              <a:t>15</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4751813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smtClean="0"/>
              <a:t>In the 20 years or so since the first scientific paper on the subject was published, EI has attracted a great deal of attention, particularly from those investigating success at work.</a:t>
            </a:r>
          </a:p>
          <a:p>
            <a:r>
              <a:rPr lang="en-GB" altLang="en-US" dirty="0" smtClean="0"/>
              <a:t>Some spectacular assertions have been made concerning its influence on achievement including a claim that </a:t>
            </a:r>
            <a:r>
              <a:rPr lang="en-GB" altLang="en-US" dirty="0" err="1" smtClean="0"/>
              <a:t>cognitative</a:t>
            </a:r>
            <a:r>
              <a:rPr lang="en-GB" altLang="en-US" dirty="0" smtClean="0"/>
              <a:t> ability or traditional academic intelligence contributes only about 20% towards general life success with 80% being directly attributable to EI.</a:t>
            </a:r>
          </a:p>
          <a:p>
            <a:r>
              <a:rPr lang="en-GB" altLang="en-US" dirty="0" smtClean="0"/>
              <a:t>This afternoon we are going to learn about EI and how it</a:t>
            </a:r>
            <a:r>
              <a:rPr lang="en-GB" altLang="en-US" baseline="0" dirty="0" smtClean="0"/>
              <a:t> relates to leadership, particularly in terms of self-awareness </a:t>
            </a:r>
            <a:endParaRPr lang="en-GB" dirty="0"/>
          </a:p>
        </p:txBody>
      </p:sp>
      <p:sp>
        <p:nvSpPr>
          <p:cNvPr id="4" name="Slide Number Placeholder 3"/>
          <p:cNvSpPr>
            <a:spLocks noGrp="1"/>
          </p:cNvSpPr>
          <p:nvPr>
            <p:ph type="sldNum" sz="quarter" idx="10"/>
          </p:nvPr>
        </p:nvSpPr>
        <p:spPr/>
        <p:txBody>
          <a:bodyPr/>
          <a:lstStyle/>
          <a:p>
            <a:fld id="{020724D5-482C-4D9E-BD2D-A9A7395571E3}" type="slidenum">
              <a:rPr lang="en-GB" smtClean="0"/>
              <a:t>16</a:t>
            </a:fld>
            <a:endParaRPr lang="en-GB"/>
          </a:p>
        </p:txBody>
      </p:sp>
    </p:spTree>
    <p:extLst>
      <p:ext uri="{BB962C8B-B14F-4D97-AF65-F5344CB8AC3E}">
        <p14:creationId xmlns:p14="http://schemas.microsoft.com/office/powerpoint/2010/main" val="4935611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ln/>
        </p:spPr>
      </p:sp>
      <p:sp>
        <p:nvSpPr>
          <p:cNvPr id="37891" name="Notes Placeholder 2"/>
          <p:cNvSpPr>
            <a:spLocks noGrp="1"/>
          </p:cNvSpPr>
          <p:nvPr>
            <p:ph type="body" idx="1"/>
          </p:nvPr>
        </p:nvSpPr>
        <p:spPr>
          <a:noFill/>
          <a:ln/>
        </p:spPr>
        <p:txBody>
          <a:bodyPr/>
          <a:lstStyle/>
          <a:p>
            <a:r>
              <a:rPr lang="en-GB" dirty="0" smtClean="0"/>
              <a:t>We have already made inroads into the area of self-awareness.  This section focuses specifically on the area of awareness of self, before we try to do anything else.</a:t>
            </a:r>
          </a:p>
        </p:txBody>
      </p:sp>
      <p:sp>
        <p:nvSpPr>
          <p:cNvPr id="4" name="Slide Number Placeholder 3"/>
          <p:cNvSpPr txBox="1">
            <a:spLocks noGrp="1"/>
          </p:cNvSpPr>
          <p:nvPr/>
        </p:nvSpPr>
        <p:spPr bwMode="auto">
          <a:xfrm>
            <a:off x="3902868" y="9518548"/>
            <a:ext cx="2985295" cy="501753"/>
          </a:xfrm>
          <a:prstGeom prst="rect">
            <a:avLst/>
          </a:prstGeom>
          <a:noFill/>
          <a:ln>
            <a:miter lim="800000"/>
            <a:headEnd/>
            <a:tailEnd/>
          </a:ln>
        </p:spPr>
        <p:txBody>
          <a:bodyPr lIns="96609" tIns="48304" rIns="96609" bIns="48304" anchor="b"/>
          <a:lstStyle/>
          <a:p>
            <a:pPr algn="r" eaLnBrk="0" hangingPunct="0">
              <a:defRPr/>
            </a:pPr>
            <a:fld id="{3F1748E6-C174-43BA-A481-3F696D59C025}" type="slidenum">
              <a:rPr lang="en-GB" sz="1200">
                <a:latin typeface="Times New Roman" pitchFamily="18" charset="0"/>
                <a:cs typeface="+mn-cs"/>
              </a:rPr>
              <a:pPr algn="r" eaLnBrk="0" hangingPunct="0">
                <a:defRPr/>
              </a:pPr>
              <a:t>17</a:t>
            </a:fld>
            <a:endParaRPr lang="en-GB" sz="1200" dirty="0">
              <a:latin typeface="Times New Roman" pitchFamily="18" charset="0"/>
              <a:cs typeface="+mn-cs"/>
            </a:endParaRPr>
          </a:p>
        </p:txBody>
      </p:sp>
    </p:spTree>
    <p:extLst>
      <p:ext uri="{BB962C8B-B14F-4D97-AF65-F5344CB8AC3E}">
        <p14:creationId xmlns:p14="http://schemas.microsoft.com/office/powerpoint/2010/main" val="5178434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E532A96-C94F-4176-9564-FE62025AD50A}" type="slidenum">
              <a:rPr lang="en-GB" altLang="en-US"/>
              <a:pPr/>
              <a:t>18</a:t>
            </a:fld>
            <a:endParaRPr lang="en-GB" altLang="en-US"/>
          </a:p>
        </p:txBody>
      </p:sp>
      <p:sp>
        <p:nvSpPr>
          <p:cNvPr id="27650" name="Rectangle 2"/>
          <p:cNvSpPr>
            <a:spLocks noGrp="1" noRot="1" noChangeAspect="1" noChangeArrowheads="1" noTextEdit="1"/>
          </p:cNvSpPr>
          <p:nvPr>
            <p:ph type="sldImg"/>
          </p:nvPr>
        </p:nvSpPr>
        <p:spPr>
          <a:ln/>
        </p:spPr>
      </p:sp>
      <p:sp>
        <p:nvSpPr>
          <p:cNvPr id="27651" name="Rectangle 3"/>
          <p:cNvSpPr>
            <a:spLocks noGrp="1" noChangeArrowheads="1"/>
          </p:cNvSpPr>
          <p:nvPr>
            <p:ph type="body" idx="1"/>
          </p:nvPr>
        </p:nvSpPr>
        <p:spPr/>
        <p:txBody>
          <a:bodyPr/>
          <a:lstStyle/>
          <a:p>
            <a:r>
              <a:rPr lang="en-GB" altLang="en-US"/>
              <a:t>Exhaustive efforts have been made to identify the specific features, factors, abilities and skills contributing to EI. While there’s still no agreement features include</a:t>
            </a:r>
          </a:p>
          <a:p>
            <a:r>
              <a:rPr lang="en-GB" altLang="en-US"/>
              <a:t>Adaptability and Assertiveness</a:t>
            </a:r>
            <a:endParaRPr lang="en-US" altLang="en-US"/>
          </a:p>
          <a:p>
            <a:r>
              <a:rPr lang="en-GB" altLang="en-US"/>
              <a:t>Emotion management, perception and regulation</a:t>
            </a:r>
            <a:endParaRPr lang="en-US" altLang="en-US"/>
          </a:p>
          <a:p>
            <a:r>
              <a:rPr lang="en-GB" altLang="en-US"/>
              <a:t>Relationship skills</a:t>
            </a:r>
            <a:endParaRPr lang="en-US" altLang="en-US"/>
          </a:p>
          <a:p>
            <a:r>
              <a:rPr lang="en-GB" altLang="en-US"/>
              <a:t>Self-esteem and Self-motivation</a:t>
            </a:r>
            <a:endParaRPr lang="en-US" altLang="en-US"/>
          </a:p>
          <a:p>
            <a:r>
              <a:rPr lang="en-GB" altLang="en-US"/>
              <a:t>Social competence and Stress management</a:t>
            </a:r>
            <a:endParaRPr lang="en-US" altLang="en-US"/>
          </a:p>
          <a:p>
            <a:r>
              <a:rPr lang="en-GB" altLang="en-US"/>
              <a:t>Empathy, happiness and optimism</a:t>
            </a:r>
            <a:endParaRPr lang="en-US" altLang="en-US"/>
          </a:p>
          <a:p>
            <a:endParaRPr lang="en-GB" altLang="en-US"/>
          </a:p>
        </p:txBody>
      </p:sp>
    </p:spTree>
    <p:extLst>
      <p:ext uri="{BB962C8B-B14F-4D97-AF65-F5344CB8AC3E}">
        <p14:creationId xmlns:p14="http://schemas.microsoft.com/office/powerpoint/2010/main" val="10134962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7C85368-F284-456F-BEBA-2E6B1F694F01}" type="slidenum">
              <a:rPr lang="en-GB" altLang="en-US"/>
              <a:pPr/>
              <a:t>19</a:t>
            </a:fld>
            <a:endParaRPr lang="en-GB" altLang="en-US"/>
          </a:p>
        </p:txBody>
      </p:sp>
      <p:sp>
        <p:nvSpPr>
          <p:cNvPr id="69634" name="Rectangle 2"/>
          <p:cNvSpPr>
            <a:spLocks noGrp="1" noRot="1" noChangeAspect="1" noChangeArrowheads="1" noTextEdit="1"/>
          </p:cNvSpPr>
          <p:nvPr>
            <p:ph type="sldImg"/>
          </p:nvPr>
        </p:nvSpPr>
        <p:spPr>
          <a:ln/>
        </p:spPr>
      </p:sp>
      <p:sp>
        <p:nvSpPr>
          <p:cNvPr id="69635" name="Rectangle 3"/>
          <p:cNvSpPr>
            <a:spLocks noGrp="1" noChangeArrowheads="1"/>
          </p:cNvSpPr>
          <p:nvPr>
            <p:ph type="body" idx="1"/>
          </p:nvPr>
        </p:nvSpPr>
        <p:spPr/>
        <p:txBody>
          <a:bodyPr/>
          <a:lstStyle/>
          <a:p>
            <a:r>
              <a:rPr lang="en-GB" altLang="en-US" dirty="0"/>
              <a:t>Lets start by getting to grips with emotions – what are they there for.</a:t>
            </a:r>
          </a:p>
          <a:p>
            <a:r>
              <a:rPr lang="en-GB" altLang="en-US" dirty="0"/>
              <a:t>Emotions are quick, powerful, physical messages that allow us to respond to our environment.</a:t>
            </a:r>
          </a:p>
          <a:p>
            <a:r>
              <a:rPr lang="en-GB" altLang="en-US" dirty="0"/>
              <a:t>Lets look at what happens to us physically when we experience an emotional response</a:t>
            </a:r>
          </a:p>
        </p:txBody>
      </p:sp>
    </p:spTree>
    <p:extLst>
      <p:ext uri="{BB962C8B-B14F-4D97-AF65-F5344CB8AC3E}">
        <p14:creationId xmlns:p14="http://schemas.microsoft.com/office/powerpoint/2010/main" val="15501625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023641B-601E-4875-B0DC-26221C981808}" type="slidenum">
              <a:rPr lang="en-GB" altLang="en-US"/>
              <a:pPr/>
              <a:t>20</a:t>
            </a:fld>
            <a:endParaRPr lang="en-GB" altLang="en-US"/>
          </a:p>
        </p:txBody>
      </p:sp>
      <p:sp>
        <p:nvSpPr>
          <p:cNvPr id="50178" name="Rectangle 2"/>
          <p:cNvSpPr>
            <a:spLocks noGrp="1" noRot="1" noChangeAspect="1" noChangeArrowheads="1" noTextEdit="1"/>
          </p:cNvSpPr>
          <p:nvPr>
            <p:ph type="sldImg"/>
          </p:nvPr>
        </p:nvSpPr>
        <p:spPr>
          <a:ln/>
        </p:spPr>
      </p:sp>
      <p:sp>
        <p:nvSpPr>
          <p:cNvPr id="50179" name="Rectangle 3"/>
          <p:cNvSpPr>
            <a:spLocks noGrp="1" noChangeArrowheads="1"/>
          </p:cNvSpPr>
          <p:nvPr>
            <p:ph type="body" idx="1"/>
          </p:nvPr>
        </p:nvSpPr>
        <p:spPr/>
        <p:txBody>
          <a:bodyPr/>
          <a:lstStyle/>
          <a:p>
            <a:r>
              <a:rPr lang="en-GB" altLang="en-US" dirty="0"/>
              <a:t>Measuring EI is challenging though there are a number of psychometric tests available there is still debate as to their accuracy*.  As we measure IQ, EI is measured as EQ emotional quotient – these can be self-report measurements which suggest that EI is a personality trait or ability tests suggesting that EI is a cognitive ability</a:t>
            </a:r>
            <a:r>
              <a:rPr lang="en-GB" altLang="en-US" dirty="0" smtClean="0"/>
              <a:t>.  Within Insights,</a:t>
            </a:r>
            <a:r>
              <a:rPr lang="en-GB" altLang="en-US" baseline="0" dirty="0" smtClean="0"/>
              <a:t> our emotional responses are implicit in the colour descriptors</a:t>
            </a:r>
            <a:endParaRPr lang="en-GB" altLang="en-US" dirty="0"/>
          </a:p>
          <a:p>
            <a:endParaRPr lang="en-GB" altLang="en-US" dirty="0"/>
          </a:p>
          <a:p>
            <a:endParaRPr lang="en-GB" altLang="en-US" dirty="0"/>
          </a:p>
          <a:p>
            <a:endParaRPr lang="en-GB" altLang="en-US" dirty="0"/>
          </a:p>
          <a:p>
            <a:endParaRPr lang="en-GB" altLang="en-US" dirty="0"/>
          </a:p>
          <a:p>
            <a:endParaRPr lang="en-GB" altLang="en-US" dirty="0"/>
          </a:p>
          <a:p>
            <a:r>
              <a:rPr lang="en-GB" altLang="en-US" dirty="0"/>
              <a:t>*EQ-I – self report questionnaire (Bar-On, 1997)</a:t>
            </a:r>
          </a:p>
          <a:p>
            <a:r>
              <a:rPr lang="en-GB" altLang="en-US" dirty="0"/>
              <a:t>Emotional Competency Inventory - 360° evaluation of work colleagues (</a:t>
            </a:r>
            <a:r>
              <a:rPr lang="en-GB" altLang="en-US" dirty="0" err="1"/>
              <a:t>Goleman</a:t>
            </a:r>
            <a:r>
              <a:rPr lang="en-GB" altLang="en-US" dirty="0"/>
              <a:t>, 1998)</a:t>
            </a:r>
          </a:p>
          <a:p>
            <a:r>
              <a:rPr lang="en-GB" altLang="en-US" dirty="0"/>
              <a:t>Multi-factor Emotional Intelligence Scale – assess the ability to recognise, identify and understand emotions</a:t>
            </a:r>
          </a:p>
        </p:txBody>
      </p:sp>
    </p:spTree>
    <p:extLst>
      <p:ext uri="{BB962C8B-B14F-4D97-AF65-F5344CB8AC3E}">
        <p14:creationId xmlns:p14="http://schemas.microsoft.com/office/powerpoint/2010/main" val="16127132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20724D5-482C-4D9E-BD2D-A9A7395571E3}" type="slidenum">
              <a:rPr lang="en-GB" smtClean="0"/>
              <a:t>21</a:t>
            </a:fld>
            <a:endParaRPr lang="en-GB"/>
          </a:p>
        </p:txBody>
      </p:sp>
    </p:spTree>
    <p:extLst>
      <p:ext uri="{BB962C8B-B14F-4D97-AF65-F5344CB8AC3E}">
        <p14:creationId xmlns:p14="http://schemas.microsoft.com/office/powerpoint/2010/main" val="7720013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What have</a:t>
            </a:r>
            <a:r>
              <a:rPr lang="en-GB" baseline="0" dirty="0" smtClean="0"/>
              <a:t> they noticed?  Any surprises?</a:t>
            </a:r>
          </a:p>
          <a:p>
            <a:r>
              <a:rPr lang="en-GB" baseline="0" dirty="0" smtClean="0"/>
              <a:t>What does mean to you  in the workplace?</a:t>
            </a:r>
            <a:endParaRPr lang="en-GB" dirty="0"/>
          </a:p>
        </p:txBody>
      </p:sp>
      <p:sp>
        <p:nvSpPr>
          <p:cNvPr id="4" name="Slide Number Placeholder 3"/>
          <p:cNvSpPr>
            <a:spLocks noGrp="1"/>
          </p:cNvSpPr>
          <p:nvPr>
            <p:ph type="sldNum" sz="quarter" idx="10"/>
          </p:nvPr>
        </p:nvSpPr>
        <p:spPr/>
        <p:txBody>
          <a:bodyPr/>
          <a:lstStyle/>
          <a:p>
            <a:fld id="{020724D5-482C-4D9E-BD2D-A9A7395571E3}" type="slidenum">
              <a:rPr lang="en-GB" smtClean="0"/>
              <a:t>22</a:t>
            </a:fld>
            <a:endParaRPr lang="en-GB"/>
          </a:p>
        </p:txBody>
      </p:sp>
    </p:spTree>
    <p:extLst>
      <p:ext uri="{BB962C8B-B14F-4D97-AF65-F5344CB8AC3E}">
        <p14:creationId xmlns:p14="http://schemas.microsoft.com/office/powerpoint/2010/main" val="31433160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Let’s explore further using different</a:t>
            </a:r>
            <a:r>
              <a:rPr lang="en-GB" baseline="0" dirty="0" smtClean="0"/>
              <a:t> senses.</a:t>
            </a:r>
            <a:endParaRPr lang="en-GB" dirty="0" smtClean="0"/>
          </a:p>
          <a:p>
            <a:r>
              <a:rPr lang="en-GB" dirty="0" smtClean="0"/>
              <a:t>As</a:t>
            </a:r>
            <a:r>
              <a:rPr lang="en-GB" baseline="0" dirty="0" smtClean="0"/>
              <a:t>k how they think their observations during this game might impact on the workplace.</a:t>
            </a:r>
          </a:p>
          <a:p>
            <a:r>
              <a:rPr lang="en-GB" baseline="0" dirty="0" smtClean="0"/>
              <a:t>How do we know how people are feeling?  Are we right or wrong?  How can we know?  How can we support staff who are feeling distressed in any way?</a:t>
            </a:r>
          </a:p>
          <a:p>
            <a:endParaRPr lang="en-GB" dirty="0"/>
          </a:p>
        </p:txBody>
      </p:sp>
      <p:sp>
        <p:nvSpPr>
          <p:cNvPr id="4" name="Slide Number Placeholder 3"/>
          <p:cNvSpPr>
            <a:spLocks noGrp="1"/>
          </p:cNvSpPr>
          <p:nvPr>
            <p:ph type="sldNum" sz="quarter" idx="10"/>
          </p:nvPr>
        </p:nvSpPr>
        <p:spPr/>
        <p:txBody>
          <a:bodyPr/>
          <a:lstStyle/>
          <a:p>
            <a:fld id="{020724D5-482C-4D9E-BD2D-A9A7395571E3}" type="slidenum">
              <a:rPr lang="en-GB" smtClean="0"/>
              <a:t>23</a:t>
            </a:fld>
            <a:endParaRPr lang="en-GB"/>
          </a:p>
        </p:txBody>
      </p:sp>
    </p:spTree>
    <p:extLst>
      <p:ext uri="{BB962C8B-B14F-4D97-AF65-F5344CB8AC3E}">
        <p14:creationId xmlns:p14="http://schemas.microsoft.com/office/powerpoint/2010/main" val="10924016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r>
              <a:rPr lang="en-GB" dirty="0" smtClean="0"/>
              <a:t>You</a:t>
            </a:r>
            <a:r>
              <a:rPr lang="en-GB" baseline="0" dirty="0" smtClean="0"/>
              <a:t> will be familiar with empathy due to the nature of your roles.  How easy is it to manage this in the workplace?</a:t>
            </a:r>
          </a:p>
          <a:p>
            <a:r>
              <a:rPr lang="en-GB" baseline="0" dirty="0" smtClean="0"/>
              <a:t>Let’s take a look at this short animation.  </a:t>
            </a:r>
          </a:p>
          <a:p>
            <a:r>
              <a:rPr lang="en-GB" dirty="0" smtClean="0"/>
              <a:t>Mentions</a:t>
            </a:r>
            <a:r>
              <a:rPr lang="en-GB" baseline="0" dirty="0" smtClean="0"/>
              <a:t> a nursing scholar – Teresa Wiseman (Check name)</a:t>
            </a:r>
          </a:p>
          <a:p>
            <a:r>
              <a:rPr lang="en-GB" baseline="0" dirty="0" err="1" smtClean="0"/>
              <a:t>Brene</a:t>
            </a:r>
            <a:r>
              <a:rPr lang="en-GB" baseline="0" dirty="0" smtClean="0"/>
              <a:t> Brown</a:t>
            </a:r>
            <a:endParaRPr lang="en-GB" dirty="0"/>
          </a:p>
        </p:txBody>
      </p:sp>
      <p:sp>
        <p:nvSpPr>
          <p:cNvPr id="4" name="Slide Number Placeholder 3"/>
          <p:cNvSpPr>
            <a:spLocks noGrp="1"/>
          </p:cNvSpPr>
          <p:nvPr>
            <p:ph type="sldNum" sz="quarter" idx="10"/>
          </p:nvPr>
        </p:nvSpPr>
        <p:spPr/>
        <p:txBody>
          <a:bodyPr/>
          <a:lstStyle/>
          <a:p>
            <a:fld id="{020724D5-482C-4D9E-BD2D-A9A7395571E3}" type="slidenum">
              <a:rPr lang="en-GB" smtClean="0"/>
              <a:t>24</a:t>
            </a:fld>
            <a:endParaRPr lang="en-GB"/>
          </a:p>
        </p:txBody>
      </p:sp>
    </p:spTree>
    <p:extLst>
      <p:ext uri="{BB962C8B-B14F-4D97-AF65-F5344CB8AC3E}">
        <p14:creationId xmlns:p14="http://schemas.microsoft.com/office/powerpoint/2010/main" val="270482236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FEC19CD-2167-48DA-8E50-1843990CA7FF}" type="slidenum">
              <a:rPr lang="en-GB" altLang="en-US"/>
              <a:pPr/>
              <a:t>25</a:t>
            </a:fld>
            <a:endParaRPr lang="en-GB" altLang="en-US"/>
          </a:p>
        </p:txBody>
      </p:sp>
      <p:sp>
        <p:nvSpPr>
          <p:cNvPr id="54274" name="Rectangle 2"/>
          <p:cNvSpPr>
            <a:spLocks noGrp="1" noRot="1" noChangeAspect="1" noChangeArrowheads="1" noTextEdit="1"/>
          </p:cNvSpPr>
          <p:nvPr>
            <p:ph type="sldImg"/>
          </p:nvPr>
        </p:nvSpPr>
        <p:spPr>
          <a:ln/>
        </p:spPr>
      </p:sp>
      <p:sp>
        <p:nvSpPr>
          <p:cNvPr id="54275" name="Rectangle 3"/>
          <p:cNvSpPr>
            <a:spLocks noGrp="1" noChangeArrowheads="1"/>
          </p:cNvSpPr>
          <p:nvPr>
            <p:ph type="body" idx="1"/>
          </p:nvPr>
        </p:nvSpPr>
        <p:spPr/>
        <p:txBody>
          <a:bodyPr/>
          <a:lstStyle/>
          <a:p>
            <a:r>
              <a:rPr lang="en-GB" altLang="en-US" dirty="0"/>
              <a:t>The brain functions differently in normal circumstances and when under pressure.  Information received through our five senses: sight, sound, touch, taste and smell and are transmitted to our thalamus.  The thalamus decides which part of the brain the signals should go and most often they go to the cortex which is the conscious thinking part of our brain.  When we are under stress, particularly when we are in an emergency, the thalamus bypasses the cortex altogether and sends the signals directly to the amygdala, which deals with emotions, as that will get an immediate intuitive response.  It also takes less time to signal the amygdale than it does the cortex which is handy if you’re about to be run over by a bus – you won’t notice that it’s a number 49, or that its full of people, or that its advertising the latest vampire movie on the side, you’ll simply jump immediately out of the way and to safety.</a:t>
            </a:r>
          </a:p>
        </p:txBody>
      </p:sp>
    </p:spTree>
    <p:extLst>
      <p:ext uri="{BB962C8B-B14F-4D97-AF65-F5344CB8AC3E}">
        <p14:creationId xmlns:p14="http://schemas.microsoft.com/office/powerpoint/2010/main" val="27888025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3A064F9-3DEE-438F-AF4E-9BBAC7E524C7}" type="slidenum">
              <a:rPr lang="en-GB" altLang="en-US"/>
              <a:pPr/>
              <a:t>26</a:t>
            </a:fld>
            <a:endParaRPr lang="en-GB" altLang="en-US"/>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p:txBody>
          <a:bodyPr/>
          <a:lstStyle/>
          <a:p>
            <a:r>
              <a:rPr lang="en-GB" altLang="en-US"/>
              <a:t>Sometimes our emotional responses are out of date.  The amygdala checks what we are experiencing and compares it with out past experiences.  If it finds similarities it triggers the old emotional response and that may be out of proportion with the actual situation.  Sometimes we have an instinctive emotional response to what we perceive as being a threat.  So if someone shouts at us our first instinct may be to shout back or run away but this may not achieve the best outcome.  </a:t>
            </a:r>
          </a:p>
          <a:p>
            <a:r>
              <a:rPr lang="en-GB" altLang="en-US"/>
              <a:t>The old adage of counting to 10 is a good one, ignoring the initial response of say, anger, and pausing helps because after about 3 – 6 seconds the emotional impact decreases and allows us to think more rationally.</a:t>
            </a:r>
          </a:p>
        </p:txBody>
      </p:sp>
    </p:spTree>
    <p:extLst>
      <p:ext uri="{BB962C8B-B14F-4D97-AF65-F5344CB8AC3E}">
        <p14:creationId xmlns:p14="http://schemas.microsoft.com/office/powerpoint/2010/main" val="16580730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One of the key figures</a:t>
            </a:r>
            <a:r>
              <a:rPr lang="en-GB" baseline="0" dirty="0" smtClean="0"/>
              <a:t> in EI.</a:t>
            </a:r>
            <a:endParaRPr lang="en-GB" dirty="0"/>
          </a:p>
        </p:txBody>
      </p:sp>
      <p:sp>
        <p:nvSpPr>
          <p:cNvPr id="4" name="Slide Number Placeholder 3"/>
          <p:cNvSpPr>
            <a:spLocks noGrp="1"/>
          </p:cNvSpPr>
          <p:nvPr>
            <p:ph type="sldNum" sz="quarter" idx="10"/>
          </p:nvPr>
        </p:nvSpPr>
        <p:spPr/>
        <p:txBody>
          <a:bodyPr/>
          <a:lstStyle/>
          <a:p>
            <a:fld id="{020724D5-482C-4D9E-BD2D-A9A7395571E3}" type="slidenum">
              <a:rPr lang="en-GB" smtClean="0"/>
              <a:t>27</a:t>
            </a:fld>
            <a:endParaRPr lang="en-GB"/>
          </a:p>
        </p:txBody>
      </p:sp>
    </p:spTree>
    <p:extLst>
      <p:ext uri="{BB962C8B-B14F-4D97-AF65-F5344CB8AC3E}">
        <p14:creationId xmlns:p14="http://schemas.microsoft.com/office/powerpoint/2010/main" val="193405185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Get their views on this.  Is it something they are already aware of?</a:t>
            </a:r>
          </a:p>
          <a:p>
            <a:endParaRPr lang="en-GB" dirty="0"/>
          </a:p>
          <a:p>
            <a:r>
              <a:rPr lang="en-GB" dirty="0" smtClean="0"/>
              <a:t>It’s as silent, invisible and possibly deadly as a</a:t>
            </a:r>
            <a:r>
              <a:rPr lang="en-GB" baseline="0" dirty="0" smtClean="0"/>
              <a:t> virus</a:t>
            </a:r>
            <a:r>
              <a:rPr lang="en-GB" dirty="0" smtClean="0"/>
              <a:t> – and just as real.</a:t>
            </a:r>
            <a:endParaRPr lang="en-GB" dirty="0"/>
          </a:p>
        </p:txBody>
      </p:sp>
      <p:sp>
        <p:nvSpPr>
          <p:cNvPr id="4" name="Slide Number Placeholder 3"/>
          <p:cNvSpPr>
            <a:spLocks noGrp="1"/>
          </p:cNvSpPr>
          <p:nvPr>
            <p:ph type="sldNum" sz="quarter" idx="10"/>
          </p:nvPr>
        </p:nvSpPr>
        <p:spPr/>
        <p:txBody>
          <a:bodyPr/>
          <a:lstStyle/>
          <a:p>
            <a:fld id="{020724D5-482C-4D9E-BD2D-A9A7395571E3}" type="slidenum">
              <a:rPr lang="en-GB" smtClean="0"/>
              <a:t>28</a:t>
            </a:fld>
            <a:endParaRPr lang="en-GB"/>
          </a:p>
        </p:txBody>
      </p:sp>
    </p:spTree>
    <p:extLst>
      <p:ext uri="{BB962C8B-B14F-4D97-AF65-F5344CB8AC3E}">
        <p14:creationId xmlns:p14="http://schemas.microsoft.com/office/powerpoint/2010/main" val="347782594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Barsade’s</a:t>
            </a:r>
            <a:r>
              <a:rPr lang="en-GB" dirty="0" smtClean="0"/>
              <a:t>  research reveals that emotions, both positive and negative, actually spread among your employees like viruses. People routinely “catch” each other’s feelings when working together in groups. It’s not surprising that this influences your employees’ moods: what’s more surprising is that it significantly influences their judgment and business decisions as well. Usually without anyone having a clue what’s going on.</a:t>
            </a:r>
          </a:p>
          <a:p>
            <a:r>
              <a:rPr lang="en-GB" dirty="0" smtClean="0"/>
              <a:t>This phenomenon, known as “emotional contagion,” has been recognized in the psychological literature as a type of interpersonal influence (</a:t>
            </a:r>
            <a:r>
              <a:rPr lang="en-GB" dirty="0" err="1" smtClean="0"/>
              <a:t>Schachter</a:t>
            </a:r>
            <a:r>
              <a:rPr lang="en-GB" dirty="0" smtClean="0"/>
              <a:t>, 1959: 15; </a:t>
            </a:r>
            <a:r>
              <a:rPr lang="en-GB" dirty="0" err="1" smtClean="0"/>
              <a:t>Cacioppo</a:t>
            </a:r>
            <a:r>
              <a:rPr lang="en-GB" dirty="0" smtClean="0"/>
              <a:t> and Petty, 1987;Levy and Nail, 1993) There’s such a thing as </a:t>
            </a:r>
            <a:r>
              <a:rPr lang="en-GB" dirty="0" smtClean="0">
                <a:hlinkClick r:id="rId3" tooltip="Psychology Today looks at cognitive"/>
              </a:rPr>
              <a:t>cognitive</a:t>
            </a:r>
            <a:r>
              <a:rPr lang="en-GB" dirty="0" smtClean="0"/>
              <a:t> contagion too—catching other people’s ideas—but there are differences. To understand ideas, words are key—but to understand feelings, face-to-face nonverbal cues are much more important. Studies show that emotional contagion most often occurs at a significantly less conscious level, based on automatic processes and physiological responses (e.g., Hatfield, </a:t>
            </a:r>
            <a:r>
              <a:rPr lang="en-GB" dirty="0" err="1" smtClean="0"/>
              <a:t>Cacioppo</a:t>
            </a:r>
            <a:r>
              <a:rPr lang="en-GB" dirty="0" smtClean="0"/>
              <a:t>, and </a:t>
            </a:r>
            <a:r>
              <a:rPr lang="en-GB" dirty="0" err="1" smtClean="0"/>
              <a:t>Rapson</a:t>
            </a:r>
            <a:r>
              <a:rPr lang="en-GB" dirty="0" smtClean="0"/>
              <a:t>, 1994). While early work focused on contagion between two people, in my article “The Ripple Effect: Emotional Contagion and Its Influence on Group </a:t>
            </a:r>
            <a:r>
              <a:rPr lang="en-GB" dirty="0" err="1" smtClean="0"/>
              <a:t>Behavior</a:t>
            </a:r>
            <a:r>
              <a:rPr lang="en-GB" dirty="0" smtClean="0"/>
              <a:t>,” I find that emotional contagion is a significant force in groups as well.</a:t>
            </a:r>
          </a:p>
          <a:p>
            <a:endParaRPr lang="en-GB" dirty="0"/>
          </a:p>
        </p:txBody>
      </p:sp>
      <p:sp>
        <p:nvSpPr>
          <p:cNvPr id="4" name="Slide Number Placeholder 3"/>
          <p:cNvSpPr>
            <a:spLocks noGrp="1"/>
          </p:cNvSpPr>
          <p:nvPr>
            <p:ph type="sldNum" sz="quarter" idx="10"/>
          </p:nvPr>
        </p:nvSpPr>
        <p:spPr/>
        <p:txBody>
          <a:bodyPr/>
          <a:lstStyle/>
          <a:p>
            <a:fld id="{020724D5-482C-4D9E-BD2D-A9A7395571E3}" type="slidenum">
              <a:rPr lang="en-GB" smtClean="0"/>
              <a:t>31</a:t>
            </a:fld>
            <a:endParaRPr lang="en-GB"/>
          </a:p>
        </p:txBody>
      </p:sp>
    </p:spTree>
    <p:extLst>
      <p:ext uri="{BB962C8B-B14F-4D97-AF65-F5344CB8AC3E}">
        <p14:creationId xmlns:p14="http://schemas.microsoft.com/office/powerpoint/2010/main" val="110182365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Within this context,</a:t>
            </a:r>
            <a:r>
              <a:rPr lang="en-GB" baseline="0" dirty="0" smtClean="0"/>
              <a:t> authenticity and mindfulness are placed.  “You can’t fake it”.  Mindfulness is a “variety of self-awareness.”  How can we manage this in our working day?</a:t>
            </a:r>
            <a:endParaRPr lang="en-GB" dirty="0"/>
          </a:p>
        </p:txBody>
      </p:sp>
      <p:sp>
        <p:nvSpPr>
          <p:cNvPr id="4" name="Slide Number Placeholder 3"/>
          <p:cNvSpPr>
            <a:spLocks noGrp="1"/>
          </p:cNvSpPr>
          <p:nvPr>
            <p:ph type="sldNum" sz="quarter" idx="10"/>
          </p:nvPr>
        </p:nvSpPr>
        <p:spPr/>
        <p:txBody>
          <a:bodyPr/>
          <a:lstStyle/>
          <a:p>
            <a:fld id="{020724D5-482C-4D9E-BD2D-A9A7395571E3}" type="slidenum">
              <a:rPr lang="en-GB" smtClean="0"/>
              <a:t>33</a:t>
            </a:fld>
            <a:endParaRPr lang="en-GB"/>
          </a:p>
        </p:txBody>
      </p:sp>
    </p:spTree>
    <p:extLst>
      <p:ext uri="{BB962C8B-B14F-4D97-AF65-F5344CB8AC3E}">
        <p14:creationId xmlns:p14="http://schemas.microsoft.com/office/powerpoint/2010/main" val="146721336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a:t>
            </a:r>
            <a:r>
              <a:rPr lang="en-GB" baseline="0" dirty="0" smtClean="0"/>
              <a:t> Exhaustion Funnel (reference)  Part of the mindfulness literature.</a:t>
            </a:r>
          </a:p>
          <a:p>
            <a:r>
              <a:rPr lang="en-GB" baseline="0" dirty="0" smtClean="0"/>
              <a:t>Please make a note of your responses to this – are you living a balanced life, or is there an over-emphasis on work perhaps?  How can you nourish yourself?</a:t>
            </a:r>
            <a:endParaRPr lang="en-GB" dirty="0"/>
          </a:p>
        </p:txBody>
      </p:sp>
      <p:sp>
        <p:nvSpPr>
          <p:cNvPr id="4" name="Footer Placeholder 3"/>
          <p:cNvSpPr>
            <a:spLocks noGrp="1"/>
          </p:cNvSpPr>
          <p:nvPr>
            <p:ph type="ftr" sz="quarter" idx="10"/>
          </p:nvPr>
        </p:nvSpPr>
        <p:spPr/>
        <p:txBody>
          <a:bodyPr/>
          <a:lstStyle/>
          <a:p>
            <a:r>
              <a:rPr lang="en-GB" smtClean="0"/>
              <a:t>© Mindfulness in Schools Project, 2015</a:t>
            </a:r>
            <a:endParaRPr lang="en-GB" dirty="0"/>
          </a:p>
        </p:txBody>
      </p:sp>
      <p:sp>
        <p:nvSpPr>
          <p:cNvPr id="5" name="Slide Number Placeholder 4"/>
          <p:cNvSpPr>
            <a:spLocks noGrp="1"/>
          </p:cNvSpPr>
          <p:nvPr>
            <p:ph type="sldNum" sz="quarter" idx="11"/>
          </p:nvPr>
        </p:nvSpPr>
        <p:spPr/>
        <p:txBody>
          <a:bodyPr/>
          <a:lstStyle/>
          <a:p>
            <a:fld id="{62DAF75A-8B7A-4540-B437-653813945115}" type="slidenum">
              <a:rPr lang="en-GB" smtClean="0"/>
              <a:pPr/>
              <a:t>34</a:t>
            </a:fld>
            <a:endParaRPr lang="en-GB" dirty="0"/>
          </a:p>
        </p:txBody>
      </p:sp>
    </p:spTree>
    <p:extLst>
      <p:ext uri="{BB962C8B-B14F-4D97-AF65-F5344CB8AC3E}">
        <p14:creationId xmlns:p14="http://schemas.microsoft.com/office/powerpoint/2010/main" val="427131209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20724D5-482C-4D9E-BD2D-A9A7395571E3}" type="slidenum">
              <a:rPr lang="en-GB" smtClean="0"/>
              <a:t>35</a:t>
            </a:fld>
            <a:endParaRPr lang="en-GB"/>
          </a:p>
        </p:txBody>
      </p:sp>
    </p:spTree>
    <p:extLst>
      <p:ext uri="{BB962C8B-B14F-4D97-AF65-F5344CB8AC3E}">
        <p14:creationId xmlns:p14="http://schemas.microsoft.com/office/powerpoint/2010/main" val="315550287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20724D5-482C-4D9E-BD2D-A9A7395571E3}" type="slidenum">
              <a:rPr lang="en-GB" smtClean="0"/>
              <a:t>36</a:t>
            </a:fld>
            <a:endParaRPr lang="en-GB"/>
          </a:p>
        </p:txBody>
      </p:sp>
    </p:spTree>
    <p:extLst>
      <p:ext uri="{BB962C8B-B14F-4D97-AF65-F5344CB8AC3E}">
        <p14:creationId xmlns:p14="http://schemas.microsoft.com/office/powerpoint/2010/main" val="337558559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20724D5-482C-4D9E-BD2D-A9A7395571E3}" type="slidenum">
              <a:rPr lang="en-GB" smtClean="0"/>
              <a:t>37</a:t>
            </a:fld>
            <a:endParaRPr lang="en-GB"/>
          </a:p>
        </p:txBody>
      </p:sp>
    </p:spTree>
    <p:extLst>
      <p:ext uri="{BB962C8B-B14F-4D97-AF65-F5344CB8AC3E}">
        <p14:creationId xmlns:p14="http://schemas.microsoft.com/office/powerpoint/2010/main" val="118747882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20724D5-482C-4D9E-BD2D-A9A7395571E3}" type="slidenum">
              <a:rPr lang="en-GB" smtClean="0"/>
              <a:t>38</a:t>
            </a:fld>
            <a:endParaRPr lang="en-GB"/>
          </a:p>
        </p:txBody>
      </p:sp>
    </p:spTree>
    <p:extLst>
      <p:ext uri="{BB962C8B-B14F-4D97-AF65-F5344CB8AC3E}">
        <p14:creationId xmlns:p14="http://schemas.microsoft.com/office/powerpoint/2010/main" val="31179944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Strong elements of self-awareness</a:t>
            </a:r>
            <a:endParaRPr lang="en-GB" dirty="0"/>
          </a:p>
        </p:txBody>
      </p:sp>
      <p:sp>
        <p:nvSpPr>
          <p:cNvPr id="4" name="Slide Number Placeholder 3"/>
          <p:cNvSpPr>
            <a:spLocks noGrp="1"/>
          </p:cNvSpPr>
          <p:nvPr>
            <p:ph type="sldNum" sz="quarter" idx="10"/>
          </p:nvPr>
        </p:nvSpPr>
        <p:spPr/>
        <p:txBody>
          <a:bodyPr/>
          <a:lstStyle/>
          <a:p>
            <a:fld id="{020724D5-482C-4D9E-BD2D-A9A7395571E3}" type="slidenum">
              <a:rPr lang="en-GB" smtClean="0"/>
              <a:t>39</a:t>
            </a:fld>
            <a:endParaRPr lang="en-GB"/>
          </a:p>
        </p:txBody>
      </p:sp>
    </p:spTree>
    <p:extLst>
      <p:ext uri="{BB962C8B-B14F-4D97-AF65-F5344CB8AC3E}">
        <p14:creationId xmlns:p14="http://schemas.microsoft.com/office/powerpoint/2010/main" val="423007050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20724D5-482C-4D9E-BD2D-A9A7395571E3}" type="slidenum">
              <a:rPr lang="en-GB" smtClean="0"/>
              <a:t>40</a:t>
            </a:fld>
            <a:endParaRPr lang="en-GB"/>
          </a:p>
        </p:txBody>
      </p:sp>
    </p:spTree>
    <p:extLst>
      <p:ext uri="{BB962C8B-B14F-4D97-AF65-F5344CB8AC3E}">
        <p14:creationId xmlns:p14="http://schemas.microsoft.com/office/powerpoint/2010/main" val="116583006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20724D5-482C-4D9E-BD2D-A9A7395571E3}" type="slidenum">
              <a:rPr lang="en-GB" smtClean="0"/>
              <a:t>41</a:t>
            </a:fld>
            <a:endParaRPr lang="en-GB"/>
          </a:p>
        </p:txBody>
      </p:sp>
    </p:spTree>
    <p:extLst>
      <p:ext uri="{BB962C8B-B14F-4D97-AF65-F5344CB8AC3E}">
        <p14:creationId xmlns:p14="http://schemas.microsoft.com/office/powerpoint/2010/main" val="50994804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20724D5-482C-4D9E-BD2D-A9A7395571E3}" type="slidenum">
              <a:rPr lang="en-GB" smtClean="0"/>
              <a:t>42</a:t>
            </a:fld>
            <a:endParaRPr lang="en-GB"/>
          </a:p>
        </p:txBody>
      </p:sp>
    </p:spTree>
    <p:extLst>
      <p:ext uri="{BB962C8B-B14F-4D97-AF65-F5344CB8AC3E}">
        <p14:creationId xmlns:p14="http://schemas.microsoft.com/office/powerpoint/2010/main" val="388909416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20724D5-482C-4D9E-BD2D-A9A7395571E3}" type="slidenum">
              <a:rPr lang="en-GB" smtClean="0"/>
              <a:t>43</a:t>
            </a:fld>
            <a:endParaRPr lang="en-GB"/>
          </a:p>
        </p:txBody>
      </p:sp>
    </p:spTree>
    <p:extLst>
      <p:ext uri="{BB962C8B-B14F-4D97-AF65-F5344CB8AC3E}">
        <p14:creationId xmlns:p14="http://schemas.microsoft.com/office/powerpoint/2010/main" val="119132245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was a US study.  Participants were contacted through their mobile phones at different times of the day, and asked whether their minds had been focused on what they were supposed to do.  These are the results.</a:t>
            </a:r>
            <a:endParaRPr lang="en-GB" dirty="0"/>
          </a:p>
        </p:txBody>
      </p:sp>
      <p:sp>
        <p:nvSpPr>
          <p:cNvPr id="4" name="Slide Number Placeholder 3"/>
          <p:cNvSpPr>
            <a:spLocks noGrp="1"/>
          </p:cNvSpPr>
          <p:nvPr>
            <p:ph type="sldNum" sz="quarter" idx="10"/>
          </p:nvPr>
        </p:nvSpPr>
        <p:spPr/>
        <p:txBody>
          <a:bodyPr/>
          <a:lstStyle/>
          <a:p>
            <a:fld id="{020724D5-482C-4D9E-BD2D-A9A7395571E3}" type="slidenum">
              <a:rPr lang="en-GB" smtClean="0"/>
              <a:t>44</a:t>
            </a:fld>
            <a:endParaRPr lang="en-GB"/>
          </a:p>
        </p:txBody>
      </p:sp>
    </p:spTree>
    <p:extLst>
      <p:ext uri="{BB962C8B-B14F-4D97-AF65-F5344CB8AC3E}">
        <p14:creationId xmlns:p14="http://schemas.microsoft.com/office/powerpoint/2010/main" val="210704643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20724D5-482C-4D9E-BD2D-A9A7395571E3}" type="slidenum">
              <a:rPr lang="en-GB" smtClean="0"/>
              <a:t>46</a:t>
            </a:fld>
            <a:endParaRPr lang="en-GB"/>
          </a:p>
        </p:txBody>
      </p:sp>
    </p:spTree>
    <p:extLst>
      <p:ext uri="{BB962C8B-B14F-4D97-AF65-F5344CB8AC3E}">
        <p14:creationId xmlns:p14="http://schemas.microsoft.com/office/powerpoint/2010/main" val="33664411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20724D5-482C-4D9E-BD2D-A9A7395571E3}" type="slidenum">
              <a:rPr lang="en-GB" smtClean="0"/>
              <a:t>47</a:t>
            </a:fld>
            <a:endParaRPr lang="en-GB"/>
          </a:p>
        </p:txBody>
      </p:sp>
    </p:spTree>
    <p:extLst>
      <p:ext uri="{BB962C8B-B14F-4D97-AF65-F5344CB8AC3E}">
        <p14:creationId xmlns:p14="http://schemas.microsoft.com/office/powerpoint/2010/main" val="269813698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20724D5-482C-4D9E-BD2D-A9A7395571E3}" type="slidenum">
              <a:rPr lang="en-GB" smtClean="0"/>
              <a:t>48</a:t>
            </a:fld>
            <a:endParaRPr lang="en-GB"/>
          </a:p>
        </p:txBody>
      </p:sp>
    </p:spTree>
    <p:extLst>
      <p:ext uri="{BB962C8B-B14F-4D97-AF65-F5344CB8AC3E}">
        <p14:creationId xmlns:p14="http://schemas.microsoft.com/office/powerpoint/2010/main" val="218446180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2"/>
          <p:cNvSpPr>
            <a:spLocks noGrp="1" noRot="1" noChangeAspect="1" noChangeArrowheads="1" noTextEdit="1"/>
          </p:cNvSpPr>
          <p:nvPr>
            <p:ph type="sldImg"/>
          </p:nvPr>
        </p:nvSpPr>
        <p:spPr>
          <a:xfrm>
            <a:off x="1162050" y="485775"/>
            <a:ext cx="4619625" cy="3465513"/>
          </a:xfrm>
          <a:ln/>
        </p:spPr>
      </p:sp>
      <p:sp>
        <p:nvSpPr>
          <p:cNvPr id="25604" name="Rectangle 3"/>
          <p:cNvSpPr>
            <a:spLocks noGrp="1" noChangeArrowheads="1"/>
          </p:cNvSpPr>
          <p:nvPr>
            <p:ph type="body" idx="1"/>
          </p:nvPr>
        </p:nvSpPr>
        <p:spPr>
          <a:xfrm>
            <a:off x="996827" y="4137839"/>
            <a:ext cx="4951139" cy="5374708"/>
          </a:xfrm>
        </p:spPr>
        <p:txBody>
          <a:bodyPr/>
          <a:lstStyle/>
          <a:p>
            <a:r>
              <a:rPr lang="en-US" dirty="0"/>
              <a:t>In the last few years, the development of </a:t>
            </a:r>
            <a:r>
              <a:rPr lang="en-US" b="1" dirty="0"/>
              <a:t>fMRI </a:t>
            </a:r>
            <a:r>
              <a:rPr lang="en-US" dirty="0"/>
              <a:t>(</a:t>
            </a:r>
            <a:r>
              <a:rPr lang="en-US" dirty="0" smtClean="0"/>
              <a:t>functional </a:t>
            </a:r>
            <a:r>
              <a:rPr lang="en-US" dirty="0"/>
              <a:t>Magnetic Resonance </a:t>
            </a:r>
            <a:r>
              <a:rPr lang="en-US" dirty="0" smtClean="0"/>
              <a:t>Imaging]) scanning has </a:t>
            </a:r>
            <a:r>
              <a:rPr lang="en-US" dirty="0"/>
              <a:t>enabled us to see how these </a:t>
            </a:r>
            <a:r>
              <a:rPr lang="en-US" b="1" dirty="0" smtClean="0"/>
              <a:t>Doing/ </a:t>
            </a:r>
            <a:r>
              <a:rPr lang="en-US" b="1" dirty="0"/>
              <a:t>Driven and Being/Mindful modes are associated with different networks and regions of the brain.</a:t>
            </a:r>
            <a:endParaRPr lang="en-GB" b="1" dirty="0"/>
          </a:p>
          <a:p>
            <a:r>
              <a:rPr lang="en-GB" dirty="0"/>
              <a:t> </a:t>
            </a:r>
          </a:p>
          <a:p>
            <a:r>
              <a:rPr lang="en-GB" dirty="0"/>
              <a:t>A 2007 paper by </a:t>
            </a:r>
            <a:r>
              <a:rPr lang="en-GB" b="1" dirty="0" err="1"/>
              <a:t>Farb</a:t>
            </a:r>
            <a:r>
              <a:rPr lang="en-GB" b="1" dirty="0"/>
              <a:t> et al </a:t>
            </a:r>
            <a:r>
              <a:rPr lang="en-GB" dirty="0"/>
              <a:t>describes how a group of </a:t>
            </a:r>
            <a:r>
              <a:rPr lang="en-GB" dirty="0" smtClean="0"/>
              <a:t>36 people</a:t>
            </a:r>
            <a:r>
              <a:rPr lang="en-GB" dirty="0"/>
              <a:t>, whilst having their brains scanned, were asked to do a ‘thinking’ task and to do a ‘sensing’ task (practising mindfulness). The brain scans revealed that:</a:t>
            </a:r>
          </a:p>
          <a:p>
            <a:r>
              <a:rPr lang="en-GB" dirty="0"/>
              <a:t> </a:t>
            </a:r>
          </a:p>
          <a:p>
            <a:r>
              <a:rPr lang="en-GB" dirty="0"/>
              <a:t>The blue/green areas in the diagram are those associated with ‘narrative self-focus’ (conceptual thinking), whilst the red/yellow areas are those associated with ‘experiential self-focus’ (</a:t>
            </a:r>
            <a:r>
              <a:rPr lang="en-GB" dirty="0" smtClean="0"/>
              <a:t>sensing </a:t>
            </a:r>
            <a:r>
              <a:rPr lang="en-GB" dirty="0"/>
              <a:t>body).</a:t>
            </a:r>
          </a:p>
          <a:p>
            <a:pPr eaLnBrk="1" hangingPunct="1"/>
            <a:endParaRPr lang="en-US" baseline="0" dirty="0" smtClean="0"/>
          </a:p>
          <a:p>
            <a:r>
              <a:rPr lang="en-GB" u="sng" dirty="0">
                <a:solidFill>
                  <a:schemeClr val="tx1">
                    <a:lumMod val="50000"/>
                    <a:lumOff val="50000"/>
                  </a:schemeClr>
                </a:solidFill>
              </a:rPr>
              <a:t>Notes on study</a:t>
            </a:r>
            <a:endParaRPr lang="en-GB" dirty="0">
              <a:solidFill>
                <a:schemeClr val="tx1">
                  <a:lumMod val="50000"/>
                  <a:lumOff val="50000"/>
                </a:schemeClr>
              </a:solidFill>
            </a:endParaRPr>
          </a:p>
          <a:p>
            <a:r>
              <a:rPr lang="en-GB" dirty="0">
                <a:solidFill>
                  <a:schemeClr val="tx1">
                    <a:lumMod val="50000"/>
                    <a:lumOff val="50000"/>
                  </a:schemeClr>
                </a:solidFill>
              </a:rPr>
              <a:t> </a:t>
            </a:r>
          </a:p>
          <a:p>
            <a:r>
              <a:rPr lang="en-GB" dirty="0">
                <a:solidFill>
                  <a:schemeClr val="tx1">
                    <a:lumMod val="50000"/>
                    <a:lumOff val="50000"/>
                  </a:schemeClr>
                </a:solidFill>
              </a:rPr>
              <a:t>The thinking/self-narrative focus task was to reflect on what selected adjectives meant about one as a person</a:t>
            </a:r>
            <a:r>
              <a:rPr lang="en-GB" dirty="0" smtClean="0">
                <a:solidFill>
                  <a:schemeClr val="tx1">
                    <a:lumMod val="50000"/>
                    <a:lumOff val="50000"/>
                  </a:schemeClr>
                </a:solidFill>
              </a:rPr>
              <a:t>. The </a:t>
            </a:r>
            <a:r>
              <a:rPr lang="en-GB" dirty="0">
                <a:solidFill>
                  <a:schemeClr val="tx1">
                    <a:lumMod val="50000"/>
                    <a:lumOff val="50000"/>
                  </a:schemeClr>
                </a:solidFill>
              </a:rPr>
              <a:t>experiential self-focus task was to respond to the adjectives by focussing on “temporally proximal” sensory objects (physical sensations, feelings and thoughts) without selecting one sensory object.</a:t>
            </a:r>
          </a:p>
          <a:p>
            <a:r>
              <a:rPr lang="en-GB" dirty="0">
                <a:solidFill>
                  <a:schemeClr val="tx1">
                    <a:lumMod val="50000"/>
                    <a:lumOff val="50000"/>
                  </a:schemeClr>
                </a:solidFill>
              </a:rPr>
              <a:t> </a:t>
            </a:r>
          </a:p>
          <a:p>
            <a:r>
              <a:rPr lang="en-US" i="1" dirty="0" smtClean="0">
                <a:solidFill>
                  <a:schemeClr val="tx1">
                    <a:lumMod val="50000"/>
                    <a:lumOff val="50000"/>
                  </a:schemeClr>
                </a:solidFill>
              </a:rPr>
              <a:t>See </a:t>
            </a:r>
            <a:r>
              <a:rPr lang="en-US" i="1" dirty="0" err="1">
                <a:solidFill>
                  <a:schemeClr val="tx1">
                    <a:lumMod val="50000"/>
                    <a:lumOff val="50000"/>
                  </a:schemeClr>
                </a:solidFill>
              </a:rPr>
              <a:t>Farb</a:t>
            </a:r>
            <a:r>
              <a:rPr lang="en-US" i="1" dirty="0">
                <a:solidFill>
                  <a:schemeClr val="tx1">
                    <a:lumMod val="50000"/>
                    <a:lumOff val="50000"/>
                  </a:schemeClr>
                </a:solidFill>
              </a:rPr>
              <a:t> et al. [2007]. ‘Attending to the present: mindfulness meditation reveals distinct neural modes of self-reference’. </a:t>
            </a:r>
            <a:r>
              <a:rPr lang="en-US" i="1" dirty="0">
                <a:solidFill>
                  <a:schemeClr val="tx1">
                    <a:lumMod val="50000"/>
                    <a:lumOff val="50000"/>
                  </a:schemeClr>
                </a:solidFill>
                <a:hlinkClick r:id="rId3"/>
              </a:rPr>
              <a:t>http://</a:t>
            </a:r>
            <a:r>
              <a:rPr lang="en-US" i="1" dirty="0" smtClean="0">
                <a:solidFill>
                  <a:schemeClr val="tx1">
                    <a:lumMod val="50000"/>
                    <a:lumOff val="50000"/>
                  </a:schemeClr>
                </a:solidFill>
                <a:hlinkClick r:id="rId3"/>
              </a:rPr>
              <a:t>scan.oxfordjournals.org/content/2/4/313.full.pdf+html</a:t>
            </a:r>
            <a:r>
              <a:rPr lang="en-US" i="1" dirty="0" smtClean="0">
                <a:solidFill>
                  <a:schemeClr val="tx1">
                    <a:lumMod val="50000"/>
                    <a:lumOff val="50000"/>
                  </a:schemeClr>
                </a:solidFill>
              </a:rPr>
              <a:t> </a:t>
            </a:r>
            <a:endParaRPr lang="en-US" i="1" baseline="0" dirty="0" smtClean="0">
              <a:solidFill>
                <a:schemeClr val="tx1">
                  <a:lumMod val="50000"/>
                  <a:lumOff val="50000"/>
                </a:schemeClr>
              </a:solidFill>
            </a:endParaRPr>
          </a:p>
        </p:txBody>
      </p:sp>
      <p:sp>
        <p:nvSpPr>
          <p:cNvPr id="6" name="Footer Placeholder 5"/>
          <p:cNvSpPr>
            <a:spLocks noGrp="1"/>
          </p:cNvSpPr>
          <p:nvPr>
            <p:ph type="ftr" sz="quarter" idx="4"/>
          </p:nvPr>
        </p:nvSpPr>
        <p:spPr>
          <a:xfrm>
            <a:off x="0" y="9468485"/>
            <a:ext cx="2945659" cy="458153"/>
          </a:xfrm>
          <a:prstGeom prst="rect">
            <a:avLst/>
          </a:prstGeom>
        </p:spPr>
        <p:txBody>
          <a:bodyPr vert="horz" lIns="91440" tIns="45720" rIns="91440" bIns="45720" rtlCol="0" anchor="b"/>
          <a:lstStyle>
            <a:lvl1pPr algn="l">
              <a:defRPr sz="1100"/>
            </a:lvl1pPr>
          </a:lstStyle>
          <a:p>
            <a:r>
              <a:rPr lang="en-GB" dirty="0" smtClean="0"/>
              <a:t>© Mindfulness in Schools Project, 2015</a:t>
            </a:r>
            <a:endParaRPr lang="en-GB" dirty="0"/>
          </a:p>
        </p:txBody>
      </p:sp>
      <p:sp>
        <p:nvSpPr>
          <p:cNvPr id="7" name="Slide Number Placeholder 6"/>
          <p:cNvSpPr>
            <a:spLocks noGrp="1"/>
          </p:cNvSpPr>
          <p:nvPr>
            <p:ph type="sldNum" sz="quarter" idx="5"/>
          </p:nvPr>
        </p:nvSpPr>
        <p:spPr>
          <a:xfrm>
            <a:off x="3852016" y="9468485"/>
            <a:ext cx="2945659" cy="458153"/>
          </a:xfrm>
          <a:prstGeom prst="rect">
            <a:avLst/>
          </a:prstGeom>
        </p:spPr>
        <p:txBody>
          <a:bodyPr vert="horz" lIns="91440" tIns="45720" rIns="91440" bIns="45720" rtlCol="0" anchor="b"/>
          <a:lstStyle>
            <a:lvl1pPr algn="r">
              <a:defRPr sz="1100"/>
            </a:lvl1pPr>
          </a:lstStyle>
          <a:p>
            <a:fld id="{62DAF75A-8B7A-4540-B437-653813945115}" type="slidenum">
              <a:rPr lang="en-GB" smtClean="0"/>
              <a:pPr/>
              <a:t>49</a:t>
            </a:fld>
            <a:endParaRPr lang="en-GB" dirty="0"/>
          </a:p>
        </p:txBody>
      </p:sp>
      <p:pic>
        <p:nvPicPr>
          <p:cNvPr id="8" name="Picture 7"/>
          <p:cNvPicPr>
            <a:picLocks noChangeAspect="1"/>
          </p:cNvPicPr>
          <p:nvPr/>
        </p:nvPicPr>
        <p:blipFill>
          <a:blip r:embed="rId4">
            <a:duotone>
              <a:schemeClr val="bg2">
                <a:shade val="45000"/>
                <a:satMod val="135000"/>
              </a:schemeClr>
              <a:prstClr val="white"/>
            </a:duotone>
            <a:extLst>
              <a:ext uri="{28A0092B-C50C-407E-A947-70E740481C1C}">
                <a14:useLocalDpi xmlns:a14="http://schemas.microsoft.com/office/drawing/2010/main" val="0"/>
              </a:ext>
            </a:extLst>
          </a:blip>
          <a:stretch>
            <a:fillRect/>
          </a:stretch>
        </p:blipFill>
        <p:spPr>
          <a:xfrm>
            <a:off x="6043099" y="261801"/>
            <a:ext cx="574953" cy="565717"/>
          </a:xfrm>
          <a:prstGeom prst="rect">
            <a:avLst/>
          </a:prstGeom>
        </p:spPr>
      </p:pic>
    </p:spTree>
    <p:extLst>
      <p:ext uri="{BB962C8B-B14F-4D97-AF65-F5344CB8AC3E}">
        <p14:creationId xmlns:p14="http://schemas.microsoft.com/office/powerpoint/2010/main" val="406767112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20724D5-482C-4D9E-BD2D-A9A7395571E3}" type="slidenum">
              <a:rPr lang="en-GB" smtClean="0"/>
              <a:t>50</a:t>
            </a:fld>
            <a:endParaRPr lang="en-GB"/>
          </a:p>
        </p:txBody>
      </p:sp>
    </p:spTree>
    <p:extLst>
      <p:ext uri="{BB962C8B-B14F-4D97-AF65-F5344CB8AC3E}">
        <p14:creationId xmlns:p14="http://schemas.microsoft.com/office/powerpoint/2010/main" val="415364120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are four areas of the brain that we know are transformed through mindfulness practice.</a:t>
            </a:r>
          </a:p>
          <a:p>
            <a:endParaRPr lang="en-GB" dirty="0"/>
          </a:p>
          <a:p>
            <a:r>
              <a:rPr lang="en-GB" dirty="0" smtClean="0"/>
              <a:t>Talk about the Prefrontal Cortex and Hippocampus.  Next two slides are the Amygdala and Insula</a:t>
            </a:r>
            <a:endParaRPr lang="en-GB" dirty="0"/>
          </a:p>
        </p:txBody>
      </p:sp>
      <p:sp>
        <p:nvSpPr>
          <p:cNvPr id="4" name="Slide Number Placeholder 3"/>
          <p:cNvSpPr>
            <a:spLocks noGrp="1"/>
          </p:cNvSpPr>
          <p:nvPr>
            <p:ph type="sldNum" sz="quarter" idx="10"/>
          </p:nvPr>
        </p:nvSpPr>
        <p:spPr/>
        <p:txBody>
          <a:bodyPr/>
          <a:lstStyle/>
          <a:p>
            <a:fld id="{020724D5-482C-4D9E-BD2D-A9A7395571E3}" type="slidenum">
              <a:rPr lang="en-GB" smtClean="0"/>
              <a:t>51</a:t>
            </a:fld>
            <a:endParaRPr lang="en-GB"/>
          </a:p>
        </p:txBody>
      </p:sp>
    </p:spTree>
    <p:extLst>
      <p:ext uri="{BB962C8B-B14F-4D97-AF65-F5344CB8AC3E}">
        <p14:creationId xmlns:p14="http://schemas.microsoft.com/office/powerpoint/2010/main" val="370843992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20724D5-482C-4D9E-BD2D-A9A7395571E3}" type="slidenum">
              <a:rPr lang="en-GB" smtClean="0"/>
              <a:t>52</a:t>
            </a:fld>
            <a:endParaRPr lang="en-GB"/>
          </a:p>
        </p:txBody>
      </p:sp>
    </p:spTree>
    <p:extLst>
      <p:ext uri="{BB962C8B-B14F-4D97-AF65-F5344CB8AC3E}">
        <p14:creationId xmlns:p14="http://schemas.microsoft.com/office/powerpoint/2010/main" val="175629401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3FB8F2D-6084-4A5C-986C-4A5C33A9D97C}" type="slidenum">
              <a:rPr lang="en-GB" smtClean="0"/>
              <a:t>53</a:t>
            </a:fld>
            <a:endParaRPr lang="en-GB"/>
          </a:p>
        </p:txBody>
      </p:sp>
    </p:spTree>
    <p:extLst>
      <p:ext uri="{BB962C8B-B14F-4D97-AF65-F5344CB8AC3E}">
        <p14:creationId xmlns:p14="http://schemas.microsoft.com/office/powerpoint/2010/main" val="199862184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27984"/>
            <a:ext cx="5486400" cy="3600450"/>
          </a:xfrm>
        </p:spPr>
        <p:txBody>
          <a:bodyPr/>
          <a:lstStyle/>
          <a:p>
            <a:endParaRPr lang="en-GB" dirty="0"/>
          </a:p>
          <a:p>
            <a:r>
              <a:rPr lang="en-GB" dirty="0" err="1" smtClean="0"/>
              <a:t>Farb</a:t>
            </a:r>
            <a:r>
              <a:rPr lang="en-GB" dirty="0" smtClean="0"/>
              <a:t>,</a:t>
            </a:r>
            <a:r>
              <a:rPr lang="en-GB" baseline="0" dirty="0" smtClean="0"/>
              <a:t> Anderson et al (2010) Minding One’s Emotions</a:t>
            </a:r>
            <a:endParaRPr lang="en-GB" dirty="0"/>
          </a:p>
        </p:txBody>
      </p:sp>
      <p:sp>
        <p:nvSpPr>
          <p:cNvPr id="4" name="Slide Number Placeholder 3"/>
          <p:cNvSpPr>
            <a:spLocks noGrp="1"/>
          </p:cNvSpPr>
          <p:nvPr>
            <p:ph type="sldNum" sz="quarter" idx="10"/>
          </p:nvPr>
        </p:nvSpPr>
        <p:spPr/>
        <p:txBody>
          <a:bodyPr/>
          <a:lstStyle/>
          <a:p>
            <a:fld id="{13FB8F2D-6084-4A5C-986C-4A5C33A9D97C}" type="slidenum">
              <a:rPr lang="en-GB" smtClean="0"/>
              <a:t>54</a:t>
            </a:fld>
            <a:endParaRPr lang="en-GB"/>
          </a:p>
        </p:txBody>
      </p:sp>
    </p:spTree>
    <p:extLst>
      <p:ext uri="{BB962C8B-B14F-4D97-AF65-F5344CB8AC3E}">
        <p14:creationId xmlns:p14="http://schemas.microsoft.com/office/powerpoint/2010/main" val="344543476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20724D5-482C-4D9E-BD2D-A9A7395571E3}" type="slidenum">
              <a:rPr lang="en-GB" smtClean="0"/>
              <a:t>56</a:t>
            </a:fld>
            <a:endParaRPr lang="en-GB"/>
          </a:p>
        </p:txBody>
      </p:sp>
    </p:spTree>
    <p:extLst>
      <p:ext uri="{BB962C8B-B14F-4D97-AF65-F5344CB8AC3E}">
        <p14:creationId xmlns:p14="http://schemas.microsoft.com/office/powerpoint/2010/main" val="217513274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20724D5-482C-4D9E-BD2D-A9A7395571E3}" type="slidenum">
              <a:rPr lang="en-GB" smtClean="0"/>
              <a:t>57</a:t>
            </a:fld>
            <a:endParaRPr lang="en-GB"/>
          </a:p>
        </p:txBody>
      </p:sp>
    </p:spTree>
    <p:extLst>
      <p:ext uri="{BB962C8B-B14F-4D97-AF65-F5344CB8AC3E}">
        <p14:creationId xmlns:p14="http://schemas.microsoft.com/office/powerpoint/2010/main" val="335228318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Add ‘ the metacognitive pause’ here</a:t>
            </a:r>
            <a:r>
              <a:rPr lang="en-GB" baseline="0" dirty="0" smtClean="0"/>
              <a:t>, linking to </a:t>
            </a:r>
            <a:r>
              <a:rPr lang="en-GB" baseline="0" dirty="0" err="1" smtClean="0"/>
              <a:t>Goleman’s</a:t>
            </a:r>
            <a:r>
              <a:rPr lang="en-GB" baseline="0" dirty="0" smtClean="0"/>
              <a:t> ‘power of a pause’</a:t>
            </a:r>
            <a:endParaRPr lang="en-GB" dirty="0"/>
          </a:p>
        </p:txBody>
      </p:sp>
      <p:sp>
        <p:nvSpPr>
          <p:cNvPr id="4" name="Slide Number Placeholder 3"/>
          <p:cNvSpPr>
            <a:spLocks noGrp="1"/>
          </p:cNvSpPr>
          <p:nvPr>
            <p:ph type="sldNum" sz="quarter" idx="10"/>
          </p:nvPr>
        </p:nvSpPr>
        <p:spPr/>
        <p:txBody>
          <a:bodyPr/>
          <a:lstStyle/>
          <a:p>
            <a:fld id="{020724D5-482C-4D9E-BD2D-A9A7395571E3}" type="slidenum">
              <a:rPr lang="en-GB" smtClean="0"/>
              <a:t>58</a:t>
            </a:fld>
            <a:endParaRPr lang="en-GB"/>
          </a:p>
        </p:txBody>
      </p:sp>
    </p:spTree>
    <p:extLst>
      <p:ext uri="{BB962C8B-B14F-4D97-AF65-F5344CB8AC3E}">
        <p14:creationId xmlns:p14="http://schemas.microsoft.com/office/powerpoint/2010/main" val="377600575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noFill/>
          <a:ln/>
        </p:spPr>
        <p:txBody>
          <a:bodyPr/>
          <a:lstStyle/>
          <a:p>
            <a:endParaRPr lang="en-GB" dirty="0" smtClean="0"/>
          </a:p>
        </p:txBody>
      </p:sp>
      <p:sp>
        <p:nvSpPr>
          <p:cNvPr id="4" name="Slide Number Placeholder 3"/>
          <p:cNvSpPr txBox="1">
            <a:spLocks noGrp="1"/>
          </p:cNvSpPr>
          <p:nvPr/>
        </p:nvSpPr>
        <p:spPr bwMode="auto">
          <a:xfrm>
            <a:off x="3902868" y="9518548"/>
            <a:ext cx="2985295" cy="501753"/>
          </a:xfrm>
          <a:prstGeom prst="rect">
            <a:avLst/>
          </a:prstGeom>
          <a:noFill/>
          <a:ln>
            <a:miter lim="800000"/>
            <a:headEnd/>
            <a:tailEnd/>
          </a:ln>
        </p:spPr>
        <p:txBody>
          <a:bodyPr lIns="96609" tIns="48304" rIns="96609" bIns="48304" anchor="b"/>
          <a:lstStyle/>
          <a:p>
            <a:pPr algn="r" eaLnBrk="0" hangingPunct="0">
              <a:defRPr/>
            </a:pPr>
            <a:fld id="{573CB699-CBBF-447A-A093-9ABA7F12397B}" type="slidenum">
              <a:rPr lang="en-GB" sz="1200">
                <a:latin typeface="Times New Roman" pitchFamily="18" charset="0"/>
                <a:cs typeface="+mn-cs"/>
              </a:rPr>
              <a:pPr algn="r" eaLnBrk="0" hangingPunct="0">
                <a:defRPr/>
              </a:pPr>
              <a:t>65</a:t>
            </a:fld>
            <a:endParaRPr lang="en-GB" sz="1200" dirty="0">
              <a:latin typeface="Times New Roman" pitchFamily="18" charset="0"/>
              <a:cs typeface="+mn-cs"/>
            </a:endParaRPr>
          </a:p>
        </p:txBody>
      </p:sp>
    </p:spTree>
    <p:extLst>
      <p:ext uri="{BB962C8B-B14F-4D97-AF65-F5344CB8AC3E}">
        <p14:creationId xmlns:p14="http://schemas.microsoft.com/office/powerpoint/2010/main" val="326565658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noFill/>
          <a:ln/>
        </p:spPr>
        <p:txBody>
          <a:bodyPr/>
          <a:lstStyle/>
          <a:p>
            <a:endParaRPr lang="en-GB" dirty="0" smtClean="0"/>
          </a:p>
        </p:txBody>
      </p:sp>
      <p:sp>
        <p:nvSpPr>
          <p:cNvPr id="4" name="Slide Number Placeholder 3"/>
          <p:cNvSpPr txBox="1">
            <a:spLocks noGrp="1"/>
          </p:cNvSpPr>
          <p:nvPr/>
        </p:nvSpPr>
        <p:spPr bwMode="auto">
          <a:xfrm>
            <a:off x="3902868" y="9518548"/>
            <a:ext cx="2985295" cy="501753"/>
          </a:xfrm>
          <a:prstGeom prst="rect">
            <a:avLst/>
          </a:prstGeom>
          <a:noFill/>
          <a:ln>
            <a:miter lim="800000"/>
            <a:headEnd/>
            <a:tailEnd/>
          </a:ln>
        </p:spPr>
        <p:txBody>
          <a:bodyPr lIns="96609" tIns="48304" rIns="96609" bIns="48304" anchor="b"/>
          <a:lstStyle/>
          <a:p>
            <a:pPr algn="r" eaLnBrk="0" hangingPunct="0">
              <a:defRPr/>
            </a:pPr>
            <a:fld id="{573CB699-CBBF-447A-A093-9ABA7F12397B}" type="slidenum">
              <a:rPr lang="en-GB" sz="1200">
                <a:latin typeface="Times New Roman" pitchFamily="18" charset="0"/>
                <a:cs typeface="+mn-cs"/>
              </a:rPr>
              <a:pPr algn="r" eaLnBrk="0" hangingPunct="0">
                <a:defRPr/>
              </a:pPr>
              <a:t>66</a:t>
            </a:fld>
            <a:endParaRPr lang="en-GB" sz="1200" dirty="0">
              <a:latin typeface="Times New Roman" pitchFamily="18" charset="0"/>
              <a:cs typeface="+mn-cs"/>
            </a:endParaRPr>
          </a:p>
        </p:txBody>
      </p:sp>
    </p:spTree>
    <p:extLst>
      <p:ext uri="{BB962C8B-B14F-4D97-AF65-F5344CB8AC3E}">
        <p14:creationId xmlns:p14="http://schemas.microsoft.com/office/powerpoint/2010/main" val="2501693867"/>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These are based on the work of David Kolb,</a:t>
            </a:r>
            <a:r>
              <a:rPr lang="en-GB" baseline="0" dirty="0" smtClean="0"/>
              <a:t> who in turn said he based his model on Jung (links to Insights).</a:t>
            </a:r>
            <a:endParaRPr lang="en-GB" dirty="0"/>
          </a:p>
        </p:txBody>
      </p:sp>
      <p:sp>
        <p:nvSpPr>
          <p:cNvPr id="4" name="Slide Number Placeholder 3"/>
          <p:cNvSpPr>
            <a:spLocks noGrp="1"/>
          </p:cNvSpPr>
          <p:nvPr>
            <p:ph type="sldNum" sz="quarter" idx="10"/>
          </p:nvPr>
        </p:nvSpPr>
        <p:spPr/>
        <p:txBody>
          <a:bodyPr/>
          <a:lstStyle/>
          <a:p>
            <a:fld id="{020724D5-482C-4D9E-BD2D-A9A7395571E3}" type="slidenum">
              <a:rPr lang="en-GB" smtClean="0"/>
              <a:t>82</a:t>
            </a:fld>
            <a:endParaRPr lang="en-GB"/>
          </a:p>
        </p:txBody>
      </p:sp>
    </p:spTree>
    <p:extLst>
      <p:ext uri="{BB962C8B-B14F-4D97-AF65-F5344CB8AC3E}">
        <p14:creationId xmlns:p14="http://schemas.microsoft.com/office/powerpoint/2010/main" val="359124003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5653573-5F2A-43C8-9656-F89EE3F5EE1D}" type="slidenum">
              <a:rPr lang="en-GB"/>
              <a:pPr/>
              <a:t>87</a:t>
            </a:fld>
            <a:endParaRPr lang="en-GB"/>
          </a:p>
        </p:txBody>
      </p:sp>
      <p:sp>
        <p:nvSpPr>
          <p:cNvPr id="155650" name="Rectangle 2"/>
          <p:cNvSpPr>
            <a:spLocks noGrp="1" noRot="1" noChangeAspect="1" noChangeArrowheads="1" noTextEdit="1"/>
          </p:cNvSpPr>
          <p:nvPr>
            <p:ph type="sldImg"/>
          </p:nvPr>
        </p:nvSpPr>
        <p:spPr>
          <a:xfrm>
            <a:off x="1143000" y="685800"/>
            <a:ext cx="4573588" cy="3429000"/>
          </a:xfrm>
          <a:ln/>
        </p:spPr>
      </p:sp>
      <p:sp>
        <p:nvSpPr>
          <p:cNvPr id="155651" name="Rectangle 3"/>
          <p:cNvSpPr>
            <a:spLocks noGrp="1" noChangeArrowheads="1"/>
          </p:cNvSpPr>
          <p:nvPr>
            <p:ph type="body" idx="1"/>
          </p:nvPr>
        </p:nvSpPr>
        <p:spPr/>
        <p:txBody>
          <a:bodyPr/>
          <a:lstStyle/>
          <a:p>
            <a:r>
              <a:rPr lang="en-US" dirty="0" smtClean="0"/>
              <a:t>Listening as reds and greens</a:t>
            </a:r>
            <a:endParaRPr lang="en-US" dirty="0"/>
          </a:p>
        </p:txBody>
      </p:sp>
    </p:spTree>
    <p:extLst>
      <p:ext uri="{BB962C8B-B14F-4D97-AF65-F5344CB8AC3E}">
        <p14:creationId xmlns:p14="http://schemas.microsoft.com/office/powerpoint/2010/main" val="1657066473"/>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DA4810D-15A3-43B3-997C-785786E36E3E}" type="slidenum">
              <a:rPr lang="en-GB"/>
              <a:pPr/>
              <a:t>88</a:t>
            </a:fld>
            <a:endParaRPr lang="en-GB"/>
          </a:p>
        </p:txBody>
      </p:sp>
      <p:sp>
        <p:nvSpPr>
          <p:cNvPr id="157698" name="Rectangle 2"/>
          <p:cNvSpPr>
            <a:spLocks noGrp="1" noRot="1" noChangeAspect="1" noChangeArrowheads="1" noTextEdit="1"/>
          </p:cNvSpPr>
          <p:nvPr>
            <p:ph type="sldImg"/>
          </p:nvPr>
        </p:nvSpPr>
        <p:spPr>
          <a:xfrm>
            <a:off x="1143000" y="685800"/>
            <a:ext cx="4573588" cy="3429000"/>
          </a:xfrm>
          <a:ln/>
        </p:spPr>
      </p:sp>
      <p:sp>
        <p:nvSpPr>
          <p:cNvPr id="157699" name="Rectangle 3"/>
          <p:cNvSpPr>
            <a:spLocks noGrp="1" noChangeArrowheads="1"/>
          </p:cNvSpPr>
          <p:nvPr>
            <p:ph type="body" idx="1"/>
          </p:nvPr>
        </p:nvSpPr>
        <p:spPr/>
        <p:txBody>
          <a:bodyPr/>
          <a:lstStyle/>
          <a:p>
            <a:r>
              <a:rPr lang="en-US" dirty="0" smtClean="0"/>
              <a:t>Listening as blues and yellows</a:t>
            </a:r>
            <a:endParaRPr lang="en-US" dirty="0"/>
          </a:p>
        </p:txBody>
      </p:sp>
    </p:spTree>
    <p:extLst>
      <p:ext uri="{BB962C8B-B14F-4D97-AF65-F5344CB8AC3E}">
        <p14:creationId xmlns:p14="http://schemas.microsoft.com/office/powerpoint/2010/main" val="156097178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DD938EC-445C-4006-8377-5E33AD320821}" type="slidenum">
              <a:rPr lang="en-GB"/>
              <a:pPr/>
              <a:t>89</a:t>
            </a:fld>
            <a:endParaRPr lang="en-GB"/>
          </a:p>
        </p:txBody>
      </p:sp>
      <p:sp>
        <p:nvSpPr>
          <p:cNvPr id="159746" name="Rectangle 2"/>
          <p:cNvSpPr>
            <a:spLocks noGrp="1" noRot="1" noChangeAspect="1" noChangeArrowheads="1" noTextEdit="1"/>
          </p:cNvSpPr>
          <p:nvPr>
            <p:ph type="sldImg"/>
          </p:nvPr>
        </p:nvSpPr>
        <p:spPr>
          <a:xfrm>
            <a:off x="1143000" y="685800"/>
            <a:ext cx="4573588" cy="3429000"/>
          </a:xfrm>
          <a:ln/>
        </p:spPr>
      </p:sp>
      <p:sp>
        <p:nvSpPr>
          <p:cNvPr id="159747" name="Rectangle 3"/>
          <p:cNvSpPr>
            <a:spLocks noGrp="1" noChangeArrowheads="1"/>
          </p:cNvSpPr>
          <p:nvPr>
            <p:ph type="body" idx="1"/>
          </p:nvPr>
        </p:nvSpPr>
        <p:spPr/>
        <p:txBody>
          <a:bodyPr/>
          <a:lstStyle/>
          <a:p>
            <a:r>
              <a:rPr lang="en-US" dirty="0" smtClean="0"/>
              <a:t>Presenting to reds and greens</a:t>
            </a:r>
            <a:endParaRPr lang="en-US" dirty="0"/>
          </a:p>
        </p:txBody>
      </p:sp>
    </p:spTree>
    <p:extLst>
      <p:ext uri="{BB962C8B-B14F-4D97-AF65-F5344CB8AC3E}">
        <p14:creationId xmlns:p14="http://schemas.microsoft.com/office/powerpoint/2010/main" val="41729795"/>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E375EB5-F44C-40BF-BA22-4309B83F3C6E}" type="slidenum">
              <a:rPr lang="en-GB"/>
              <a:pPr/>
              <a:t>90</a:t>
            </a:fld>
            <a:endParaRPr lang="en-GB"/>
          </a:p>
        </p:txBody>
      </p:sp>
      <p:sp>
        <p:nvSpPr>
          <p:cNvPr id="161794" name="Rectangle 2"/>
          <p:cNvSpPr>
            <a:spLocks noGrp="1" noRot="1" noChangeAspect="1" noChangeArrowheads="1" noTextEdit="1"/>
          </p:cNvSpPr>
          <p:nvPr>
            <p:ph type="sldImg"/>
          </p:nvPr>
        </p:nvSpPr>
        <p:spPr>
          <a:xfrm>
            <a:off x="1143000" y="685800"/>
            <a:ext cx="4573588" cy="3429000"/>
          </a:xfrm>
          <a:ln/>
        </p:spPr>
      </p:sp>
      <p:sp>
        <p:nvSpPr>
          <p:cNvPr id="161795" name="Rectangle 3"/>
          <p:cNvSpPr>
            <a:spLocks noGrp="1" noChangeArrowheads="1"/>
          </p:cNvSpPr>
          <p:nvPr>
            <p:ph type="body" idx="1"/>
          </p:nvPr>
        </p:nvSpPr>
        <p:spPr/>
        <p:txBody>
          <a:bodyPr/>
          <a:lstStyle/>
          <a:p>
            <a:r>
              <a:rPr lang="en-US" dirty="0" smtClean="0"/>
              <a:t>Presenting to blues and yellows</a:t>
            </a:r>
            <a:endParaRPr lang="en-US" dirty="0"/>
          </a:p>
        </p:txBody>
      </p:sp>
    </p:spTree>
    <p:extLst>
      <p:ext uri="{BB962C8B-B14F-4D97-AF65-F5344CB8AC3E}">
        <p14:creationId xmlns:p14="http://schemas.microsoft.com/office/powerpoint/2010/main" val="2992577424"/>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4006D0C-AC6C-40F8-9CF5-36205BF936BE}" type="slidenum">
              <a:rPr lang="en-GB"/>
              <a:pPr/>
              <a:t>91</a:t>
            </a:fld>
            <a:endParaRPr lang="en-GB"/>
          </a:p>
        </p:txBody>
      </p:sp>
      <p:sp>
        <p:nvSpPr>
          <p:cNvPr id="272386" name="Rectangle 2"/>
          <p:cNvSpPr>
            <a:spLocks noGrp="1" noRot="1" noChangeAspect="1" noChangeArrowheads="1" noTextEdit="1"/>
          </p:cNvSpPr>
          <p:nvPr>
            <p:ph type="sldImg"/>
          </p:nvPr>
        </p:nvSpPr>
        <p:spPr>
          <a:xfrm>
            <a:off x="1143000" y="685800"/>
            <a:ext cx="4573588" cy="3429000"/>
          </a:xfrm>
          <a:ln/>
        </p:spPr>
      </p:sp>
      <p:sp>
        <p:nvSpPr>
          <p:cNvPr id="272387" name="Rectangle 3"/>
          <p:cNvSpPr>
            <a:spLocks noGrp="1" noChangeArrowheads="1"/>
          </p:cNvSpPr>
          <p:nvPr>
            <p:ph type="body" idx="1"/>
          </p:nvPr>
        </p:nvSpPr>
        <p:spPr/>
        <p:txBody>
          <a:bodyPr/>
          <a:lstStyle/>
          <a:p>
            <a:endParaRPr lang="en-US" dirty="0"/>
          </a:p>
        </p:txBody>
      </p:sp>
    </p:spTree>
    <p:extLst>
      <p:ext uri="{BB962C8B-B14F-4D97-AF65-F5344CB8AC3E}">
        <p14:creationId xmlns:p14="http://schemas.microsoft.com/office/powerpoint/2010/main" val="302055200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16/03/2016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16/03/2016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16/03/2016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16/03/2016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16/03/2016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16/03/2016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16/03/2016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16/03/2016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16/03/2016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16/03/2016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16/03/2016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Online Image Placeholder 2"/>
          <p:cNvSpPr>
            <a:spLocks noGrp="1"/>
          </p:cNvSpPr>
          <p:nvPr>
            <p:ph type="clipArt" sz="half" idx="1"/>
          </p:nvPr>
        </p:nvSpPr>
        <p:spPr>
          <a:xfrm>
            <a:off x="457200" y="1600200"/>
            <a:ext cx="4038600" cy="4525963"/>
          </a:xfrm>
        </p:spPr>
        <p:txBody>
          <a:bodyPr/>
          <a:lstStyle/>
          <a:p>
            <a:endParaRPr lang="en-GB"/>
          </a:p>
        </p:txBody>
      </p:sp>
      <p:sp>
        <p:nvSpPr>
          <p:cNvPr id="4" name="Text Placeholder 3"/>
          <p:cNvSpPr>
            <a:spLocks noGrp="1"/>
          </p:cNvSpPr>
          <p:nvPr>
            <p:ph type="body"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GB" altLang="en-US"/>
          </a:p>
        </p:txBody>
      </p:sp>
      <p:sp>
        <p:nvSpPr>
          <p:cNvPr id="6" name="Footer Placeholder 5"/>
          <p:cNvSpPr>
            <a:spLocks noGrp="1"/>
          </p:cNvSpPr>
          <p:nvPr>
            <p:ph type="ftr" sz="quarter" idx="11"/>
          </p:nvPr>
        </p:nvSpPr>
        <p:spPr>
          <a:xfrm>
            <a:off x="3124200" y="6245225"/>
            <a:ext cx="2895600" cy="476250"/>
          </a:xfrm>
          <a:prstGeom prst="rect">
            <a:avLst/>
          </a:prstGeom>
        </p:spPr>
        <p:txBody>
          <a:bodyPr/>
          <a:lstStyle>
            <a:lvl1pPr>
              <a:defRPr/>
            </a:lvl1pPr>
          </a:lstStyle>
          <a:p>
            <a:endParaRPr lang="en-GB" altLang="en-US"/>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fld id="{FAB5BBE5-F3D1-4BF5-9D83-294F33CA2EF4}" type="slidenum">
              <a:rPr lang="en-GB" altLang="en-US"/>
              <a:pPr/>
              <a:t>‹#›</a:t>
            </a:fld>
            <a:endParaRPr lang="en-GB" altLang="en-US"/>
          </a:p>
        </p:txBody>
      </p:sp>
    </p:spTree>
    <p:extLst>
      <p:ext uri="{BB962C8B-B14F-4D97-AF65-F5344CB8AC3E}">
        <p14:creationId xmlns:p14="http://schemas.microsoft.com/office/powerpoint/2010/main" val="39455541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16/03/2016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1Evwgu369Jw"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0.xml"/><Relationship Id="rId1" Type="http://schemas.openxmlformats.org/officeDocument/2006/relationships/slideLayout" Target="../slideLayouts/slideLayout5.xml"/><Relationship Id="rId4" Type="http://schemas.openxmlformats.org/officeDocument/2006/relationships/hyperlink" Target="http://www.danielgoleman.info/" TargetMode="Externa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morethansound.net/2012/04/12/understanding-the-role-of-an-emotional-leader/#.VtBtLUCKSB0" TargetMode="External"/><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6.xml"/><Relationship Id="rId1" Type="http://schemas.openxmlformats.org/officeDocument/2006/relationships/slideLayout" Target="../slideLayouts/slideLayout5.xml"/></Relationships>
</file>

<file path=ppt/slides/_rels/slide5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2" Type="http://schemas.openxmlformats.org/officeDocument/2006/relationships/hyperlink" Target="http://greatergood.berkeley.edu/images/application_uploads/KILLINGSWORTH-WanderingMind.pdf" TargetMode="Externa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7.xml"/><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6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8.xml"/><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hyperlink" Target="https://scholar.google.co.uk/scholar?q=honey+and+mumford+learning+styles+in+nursing&amp;hl=en&amp;as_sdt=0&amp;as_vis=1&amp;oi=scholart&amp;sa=X&amp;ved=0ahUKEwj5j-3595DLAhWEUhQKHYt0BI8QgQMIGjAA" TargetMode="External"/><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6.xml"/><Relationship Id="rId1" Type="http://schemas.openxmlformats.org/officeDocument/2006/relationships/vmlDrawing" Target="../drawings/vmlDrawing1.vml"/><Relationship Id="rId4" Type="http://schemas.openxmlformats.org/officeDocument/2006/relationships/image" Target="../media/image21.png"/></Relationships>
</file>

<file path=ppt/slides/_rels/slide8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Leadership Module 1</a:t>
            </a:r>
            <a:br>
              <a:rPr lang="en-GB" dirty="0" smtClean="0"/>
            </a:br>
            <a:r>
              <a:rPr lang="en-GB" dirty="0" smtClean="0"/>
              <a:t>Day 3 </a:t>
            </a:r>
            <a:endParaRPr lang="en-GB" dirty="0"/>
          </a:p>
        </p:txBody>
      </p:sp>
      <p:sp>
        <p:nvSpPr>
          <p:cNvPr id="3" name="Subtitle 2"/>
          <p:cNvSpPr>
            <a:spLocks noGrp="1"/>
          </p:cNvSpPr>
          <p:nvPr>
            <p:ph type="subTitle" idx="1"/>
          </p:nvPr>
        </p:nvSpPr>
        <p:spPr/>
        <p:txBody>
          <a:bodyPr/>
          <a:lstStyle/>
          <a:p>
            <a:r>
              <a:rPr lang="en-GB" dirty="0" err="1" smtClean="0"/>
              <a:t>Fieldbay</a:t>
            </a:r>
            <a:r>
              <a:rPr lang="en-GB" dirty="0" smtClean="0"/>
              <a:t> Leadership Academy</a:t>
            </a:r>
            <a:endParaRPr lang="en-GB" dirty="0"/>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 of Today</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endParaRPr lang="en-GB" dirty="0" smtClean="0"/>
          </a:p>
          <a:p>
            <a:pPr marL="0" indent="0">
              <a:buNone/>
            </a:pPr>
            <a:r>
              <a:rPr lang="en-GB" dirty="0" smtClean="0"/>
              <a:t>To recap on where we are currently, and to consider in more depth how we connect with others – with our enhanced level of self-awareness!</a:t>
            </a:r>
          </a:p>
          <a:p>
            <a:pPr marL="0" indent="0">
              <a:buNone/>
            </a:pPr>
            <a:r>
              <a:rPr lang="en-GB" dirty="0" smtClean="0"/>
              <a:t>This takes us closer to the work required for the second assignment, in terms of identifying areas for development in in a leadership capacity.</a:t>
            </a:r>
            <a:endParaRPr lang="en-GB" dirty="0"/>
          </a:p>
        </p:txBody>
      </p:sp>
    </p:spTree>
    <p:extLst>
      <p:ext uri="{BB962C8B-B14F-4D97-AF65-F5344CB8AC3E}">
        <p14:creationId xmlns:p14="http://schemas.microsoft.com/office/powerpoint/2010/main" val="331563764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Welcome/</a:t>
            </a:r>
            <a:r>
              <a:rPr lang="en-GB" dirty="0" err="1" smtClean="0"/>
              <a:t>Croeso</a:t>
            </a:r>
            <a:endParaRPr lang="en-GB" dirty="0"/>
          </a:p>
        </p:txBody>
      </p:sp>
      <p:sp>
        <p:nvSpPr>
          <p:cNvPr id="3" name="Content Placeholder 2"/>
          <p:cNvSpPr>
            <a:spLocks noGrp="1"/>
          </p:cNvSpPr>
          <p:nvPr>
            <p:ph idx="1"/>
          </p:nvPr>
        </p:nvSpPr>
        <p:spPr/>
        <p:txBody>
          <a:bodyPr>
            <a:normAutofit fontScale="92500"/>
          </a:bodyPr>
          <a:lstStyle/>
          <a:p>
            <a:r>
              <a:rPr lang="en-GB" dirty="0" smtClean="0"/>
              <a:t>Review of and reflection on learning to date</a:t>
            </a:r>
          </a:p>
          <a:p>
            <a:r>
              <a:rPr lang="en-GB" dirty="0" err="1" smtClean="0"/>
              <a:t>GoMad</a:t>
            </a:r>
            <a:endParaRPr lang="en-GB" dirty="0" smtClean="0"/>
          </a:p>
          <a:p>
            <a:r>
              <a:rPr lang="en-GB" dirty="0" smtClean="0"/>
              <a:t>Emotional Intelligence</a:t>
            </a:r>
          </a:p>
          <a:p>
            <a:r>
              <a:rPr lang="en-GB" dirty="0" smtClean="0"/>
              <a:t>Mindfulness</a:t>
            </a:r>
          </a:p>
          <a:p>
            <a:r>
              <a:rPr lang="en-GB" dirty="0" smtClean="0"/>
              <a:t>Transactional Analysis</a:t>
            </a:r>
          </a:p>
          <a:p>
            <a:r>
              <a:rPr lang="en-GB" dirty="0" smtClean="0"/>
              <a:t>Learning Styles</a:t>
            </a:r>
          </a:p>
          <a:p>
            <a:r>
              <a:rPr lang="en-GB" dirty="0" smtClean="0"/>
              <a:t>Review of Day</a:t>
            </a:r>
          </a:p>
          <a:p>
            <a:endParaRPr lang="en-GB" dirty="0"/>
          </a:p>
        </p:txBody>
      </p:sp>
    </p:spTree>
    <p:extLst>
      <p:ext uri="{BB962C8B-B14F-4D97-AF65-F5344CB8AC3E}">
        <p14:creationId xmlns:p14="http://schemas.microsoft.com/office/powerpoint/2010/main" val="194746328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15964"/>
            <a:ext cx="7715200" cy="5401268"/>
          </a:xfrm>
        </p:spPr>
      </p:pic>
    </p:spTree>
    <p:extLst>
      <p:ext uri="{BB962C8B-B14F-4D97-AF65-F5344CB8AC3E}">
        <p14:creationId xmlns:p14="http://schemas.microsoft.com/office/powerpoint/2010/main" val="14650474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Using Go-MAD to help you with your leadership studies</a:t>
            </a:r>
            <a:endParaRPr lang="en-GB" dirty="0"/>
          </a:p>
        </p:txBody>
      </p:sp>
      <p:sp>
        <p:nvSpPr>
          <p:cNvPr id="3" name="Subtitle 2"/>
          <p:cNvSpPr>
            <a:spLocks noGrp="1"/>
          </p:cNvSpPr>
          <p:nvPr>
            <p:ph type="subTitle" idx="1"/>
          </p:nvPr>
        </p:nvSpPr>
        <p:spPr/>
        <p:txBody>
          <a:bodyPr/>
          <a:lstStyle/>
          <a:p>
            <a:r>
              <a:rPr lang="en-GB" dirty="0" smtClean="0"/>
              <a:t>Nick Samuel</a:t>
            </a:r>
          </a:p>
          <a:p>
            <a:r>
              <a:rPr lang="en-GB" dirty="0" smtClean="0"/>
              <a:t>(based on the work of Andy Gilbert and Ian </a:t>
            </a:r>
            <a:r>
              <a:rPr lang="en-GB" dirty="0" err="1" smtClean="0"/>
              <a:t>Chakrovarty</a:t>
            </a:r>
            <a:r>
              <a:rPr lang="en-GB" dirty="0" smtClean="0"/>
              <a:t>)</a:t>
            </a:r>
            <a:endParaRPr lang="en-GB" dirty="0"/>
          </a:p>
        </p:txBody>
      </p:sp>
    </p:spTree>
    <p:extLst>
      <p:ext uri="{BB962C8B-B14F-4D97-AF65-F5344CB8AC3E}">
        <p14:creationId xmlns:p14="http://schemas.microsoft.com/office/powerpoint/2010/main" val="17536443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Objective</a:t>
            </a:r>
            <a:endParaRPr lang="en-GB" dirty="0"/>
          </a:p>
        </p:txBody>
      </p:sp>
      <p:sp>
        <p:nvSpPr>
          <p:cNvPr id="3" name="Content Placeholder 2"/>
          <p:cNvSpPr>
            <a:spLocks noGrp="1"/>
          </p:cNvSpPr>
          <p:nvPr>
            <p:ph idx="1"/>
          </p:nvPr>
        </p:nvSpPr>
        <p:spPr/>
        <p:txBody>
          <a:bodyPr/>
          <a:lstStyle/>
          <a:p>
            <a:endParaRPr lang="en-GB" dirty="0" smtClean="0"/>
          </a:p>
          <a:p>
            <a:endParaRPr lang="en-GB" dirty="0"/>
          </a:p>
          <a:p>
            <a:r>
              <a:rPr lang="en-GB" dirty="0" smtClean="0"/>
              <a:t>Introducing the Go-MAD coaching process to help you with your studies</a:t>
            </a:r>
            <a:endParaRPr lang="en-GB" dirty="0"/>
          </a:p>
        </p:txBody>
      </p:sp>
    </p:spTree>
    <p:extLst>
      <p:ext uri="{BB962C8B-B14F-4D97-AF65-F5344CB8AC3E}">
        <p14:creationId xmlns:p14="http://schemas.microsoft.com/office/powerpoint/2010/main" val="16594064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Guidance</a:t>
            </a:r>
            <a:endParaRPr lang="en-GB" dirty="0"/>
          </a:p>
        </p:txBody>
      </p:sp>
      <p:sp>
        <p:nvSpPr>
          <p:cNvPr id="3" name="Content Placeholder 2"/>
          <p:cNvSpPr>
            <a:spLocks noGrp="1"/>
          </p:cNvSpPr>
          <p:nvPr>
            <p:ph idx="1"/>
          </p:nvPr>
        </p:nvSpPr>
        <p:spPr/>
        <p:txBody>
          <a:bodyPr/>
          <a:lstStyle/>
          <a:p>
            <a:pPr>
              <a:lnSpc>
                <a:spcPct val="90000"/>
              </a:lnSpc>
            </a:pPr>
            <a:r>
              <a:rPr lang="en-GB" altLang="en-US" dirty="0"/>
              <a:t>You’ve been provided with a A3 copy of the template</a:t>
            </a:r>
          </a:p>
          <a:p>
            <a:pPr>
              <a:lnSpc>
                <a:spcPct val="90000"/>
              </a:lnSpc>
            </a:pPr>
            <a:r>
              <a:rPr lang="en-GB" altLang="en-US" dirty="0"/>
              <a:t>This is your piece of paper to keep, you own what is written on it.</a:t>
            </a:r>
          </a:p>
          <a:p>
            <a:pPr>
              <a:lnSpc>
                <a:spcPct val="90000"/>
              </a:lnSpc>
            </a:pPr>
            <a:r>
              <a:rPr lang="en-GB" altLang="en-US" dirty="0"/>
              <a:t>It would be helpful to share its content with your Tutor.</a:t>
            </a:r>
          </a:p>
          <a:p>
            <a:pPr>
              <a:lnSpc>
                <a:spcPct val="90000"/>
              </a:lnSpc>
            </a:pPr>
            <a:r>
              <a:rPr lang="en-GB" altLang="en-US" dirty="0"/>
              <a:t>You may want to expand on your notes after this session.</a:t>
            </a:r>
          </a:p>
          <a:p>
            <a:endParaRPr lang="en-GB" dirty="0"/>
          </a:p>
        </p:txBody>
      </p:sp>
    </p:spTree>
    <p:extLst>
      <p:ext uri="{BB962C8B-B14F-4D97-AF65-F5344CB8AC3E}">
        <p14:creationId xmlns:p14="http://schemas.microsoft.com/office/powerpoint/2010/main" val="284095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Line 2"/>
          <p:cNvSpPr>
            <a:spLocks noChangeShapeType="1"/>
          </p:cNvSpPr>
          <p:nvPr/>
        </p:nvSpPr>
        <p:spPr bwMode="auto">
          <a:xfrm flipH="1">
            <a:off x="4848958" y="3276234"/>
            <a:ext cx="553915" cy="1524366"/>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sp>
        <p:nvSpPr>
          <p:cNvPr id="6147" name="Line 3"/>
          <p:cNvSpPr>
            <a:spLocks noChangeShapeType="1"/>
          </p:cNvSpPr>
          <p:nvPr/>
        </p:nvSpPr>
        <p:spPr bwMode="auto">
          <a:xfrm>
            <a:off x="2911353" y="5333634"/>
            <a:ext cx="2769577" cy="0"/>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sp>
        <p:nvSpPr>
          <p:cNvPr id="6148" name="Oval 4"/>
          <p:cNvSpPr>
            <a:spLocks noChangeArrowheads="1"/>
          </p:cNvSpPr>
          <p:nvPr/>
        </p:nvSpPr>
        <p:spPr bwMode="auto">
          <a:xfrm>
            <a:off x="5600700" y="4572000"/>
            <a:ext cx="1147396" cy="1448533"/>
          </a:xfrm>
          <a:prstGeom prst="ellipse">
            <a:avLst/>
          </a:prstGeom>
          <a:solidFill>
            <a:schemeClr val="bg1"/>
          </a:solidFill>
          <a:ln w="9525" algn="ctr">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6294" tIns="33148" rIns="66294" bIns="33148" anchor="ct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0"/>
              </a:spcBef>
              <a:buFontTx/>
              <a:buNone/>
            </a:pPr>
            <a:r>
              <a:rPr lang="en-GB" altLang="en-US" sz="1731" b="1">
                <a:latin typeface="Comic Sans MS" panose="030F0702030302020204" pitchFamily="66" charset="0"/>
                <a:cs typeface="Arial" panose="020B0604020202020204" pitchFamily="34" charset="0"/>
              </a:rPr>
              <a:t> </a:t>
            </a:r>
          </a:p>
        </p:txBody>
      </p:sp>
      <p:sp>
        <p:nvSpPr>
          <p:cNvPr id="6149" name="Oval 5"/>
          <p:cNvSpPr>
            <a:spLocks noChangeArrowheads="1"/>
          </p:cNvSpPr>
          <p:nvPr/>
        </p:nvSpPr>
        <p:spPr bwMode="auto">
          <a:xfrm>
            <a:off x="2237642" y="4496167"/>
            <a:ext cx="1147396" cy="1447433"/>
          </a:xfrm>
          <a:prstGeom prst="ellipse">
            <a:avLst/>
          </a:prstGeom>
          <a:solidFill>
            <a:schemeClr val="bg1"/>
          </a:solidFill>
          <a:ln w="9525" algn="ctr">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66294" tIns="33148" rIns="66294" bIns="33148" anchor="ct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0"/>
              </a:spcBef>
              <a:buFontTx/>
              <a:buNone/>
            </a:pPr>
            <a:r>
              <a:rPr lang="en-GB" altLang="en-US" sz="1246" b="1">
                <a:solidFill>
                  <a:srgbClr val="FF3300"/>
                </a:solidFill>
                <a:latin typeface="Times" panose="02020603050405020304" pitchFamily="18" charset="0"/>
              </a:rPr>
              <a:t>Reasons why</a:t>
            </a:r>
          </a:p>
        </p:txBody>
      </p:sp>
      <p:sp>
        <p:nvSpPr>
          <p:cNvPr id="6150" name="Oval 6"/>
          <p:cNvSpPr>
            <a:spLocks noChangeArrowheads="1"/>
          </p:cNvSpPr>
          <p:nvPr/>
        </p:nvSpPr>
        <p:spPr bwMode="auto">
          <a:xfrm>
            <a:off x="3820258" y="4496167"/>
            <a:ext cx="1147396" cy="1447433"/>
          </a:xfrm>
          <a:prstGeom prst="ellipse">
            <a:avLst/>
          </a:prstGeom>
          <a:solidFill>
            <a:schemeClr val="bg1"/>
          </a:solidFill>
          <a:ln w="9525" algn="ctr">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6294" tIns="33148" rIns="66294" bIns="33148" anchor="ct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0"/>
              </a:spcBef>
              <a:buFontTx/>
              <a:buNone/>
            </a:pPr>
            <a:r>
              <a:rPr lang="en-GB" altLang="en-US" sz="1731" b="1">
                <a:latin typeface="Comic Sans MS" panose="030F0702030302020204" pitchFamily="66" charset="0"/>
                <a:cs typeface="Arial" panose="020B0604020202020204" pitchFamily="34" charset="0"/>
              </a:rPr>
              <a:t> </a:t>
            </a:r>
          </a:p>
        </p:txBody>
      </p:sp>
      <p:sp>
        <p:nvSpPr>
          <p:cNvPr id="6151" name="Oval 7"/>
          <p:cNvSpPr>
            <a:spLocks noChangeArrowheads="1"/>
          </p:cNvSpPr>
          <p:nvPr/>
        </p:nvSpPr>
        <p:spPr bwMode="auto">
          <a:xfrm>
            <a:off x="5285276" y="2210167"/>
            <a:ext cx="1146297" cy="1447433"/>
          </a:xfrm>
          <a:prstGeom prst="ellipse">
            <a:avLst/>
          </a:prstGeom>
          <a:solidFill>
            <a:schemeClr val="bg1"/>
          </a:solidFill>
          <a:ln w="9525" algn="ctr">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6294" tIns="33148" rIns="66294" bIns="33148" anchor="ct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0"/>
              </a:spcBef>
              <a:buFontTx/>
              <a:buNone/>
            </a:pPr>
            <a:r>
              <a:rPr lang="en-GB" altLang="en-US" sz="1731" b="1">
                <a:latin typeface="Comic Sans MS" panose="030F0702030302020204" pitchFamily="66" charset="0"/>
                <a:cs typeface="Arial" panose="020B0604020202020204" pitchFamily="34" charset="0"/>
              </a:rPr>
              <a:t> </a:t>
            </a:r>
          </a:p>
        </p:txBody>
      </p:sp>
      <p:sp>
        <p:nvSpPr>
          <p:cNvPr id="6152" name="Oval 8"/>
          <p:cNvSpPr>
            <a:spLocks noChangeArrowheads="1"/>
          </p:cNvSpPr>
          <p:nvPr/>
        </p:nvSpPr>
        <p:spPr bwMode="auto">
          <a:xfrm>
            <a:off x="2554165" y="2286000"/>
            <a:ext cx="1148496" cy="1448533"/>
          </a:xfrm>
          <a:prstGeom prst="ellipse">
            <a:avLst/>
          </a:prstGeom>
          <a:noFill/>
          <a:ln w="9525" algn="ctr">
            <a:solidFill>
              <a:schemeClr val="tx1"/>
            </a:solidFill>
            <a:round/>
            <a:headEnd/>
            <a:tailEnd/>
          </a:ln>
          <a:effectLst/>
          <a:extLst>
            <a:ext uri="{909E8E84-426E-40DD-AFC4-6F175D3DCCD1}">
              <a14:hiddenFill xmlns:a14="http://schemas.microsoft.com/office/drawing/2010/main">
                <a:solidFill>
                  <a:srgbClr val="CC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6294" tIns="33148" rIns="66294" bIns="33148" anchor="ct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0"/>
              </a:spcBef>
              <a:buFontTx/>
              <a:buNone/>
            </a:pPr>
            <a:r>
              <a:rPr lang="en-GB" altLang="en-US" sz="1731" b="1">
                <a:latin typeface="Comic Sans MS" panose="030F0702030302020204" pitchFamily="66" charset="0"/>
                <a:cs typeface="Arial" panose="020B0604020202020204" pitchFamily="34" charset="0"/>
              </a:rPr>
              <a:t> </a:t>
            </a:r>
          </a:p>
        </p:txBody>
      </p:sp>
      <p:sp>
        <p:nvSpPr>
          <p:cNvPr id="6153" name="Oval 9"/>
          <p:cNvSpPr>
            <a:spLocks noChangeArrowheads="1"/>
          </p:cNvSpPr>
          <p:nvPr/>
        </p:nvSpPr>
        <p:spPr bwMode="auto">
          <a:xfrm>
            <a:off x="3859823" y="2286000"/>
            <a:ext cx="1147396" cy="1448533"/>
          </a:xfrm>
          <a:prstGeom prst="ellipse">
            <a:avLst/>
          </a:prstGeom>
          <a:noFill/>
          <a:ln w="9525" algn="ctr">
            <a:solidFill>
              <a:schemeClr val="tx1"/>
            </a:solidFill>
            <a:round/>
            <a:headEnd/>
            <a:tailEnd/>
          </a:ln>
          <a:effectLst/>
          <a:extLst>
            <a:ext uri="{909E8E84-426E-40DD-AFC4-6F175D3DCCD1}">
              <a14:hiddenFill xmlns:a14="http://schemas.microsoft.com/office/drawing/2010/main">
                <a:solidFill>
                  <a:srgbClr val="CC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6294" tIns="33148" rIns="66294" bIns="33148" anchor="ct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0"/>
              </a:spcBef>
              <a:buFontTx/>
              <a:buNone/>
            </a:pPr>
            <a:r>
              <a:rPr lang="en-GB" altLang="en-US" sz="1731" b="1">
                <a:latin typeface="Comic Sans MS" panose="030F0702030302020204" pitchFamily="66" charset="0"/>
                <a:cs typeface="Arial" panose="020B0604020202020204" pitchFamily="34" charset="0"/>
              </a:rPr>
              <a:t> </a:t>
            </a:r>
          </a:p>
        </p:txBody>
      </p:sp>
      <p:sp>
        <p:nvSpPr>
          <p:cNvPr id="6154" name="Oval 10"/>
          <p:cNvSpPr>
            <a:spLocks noChangeArrowheads="1"/>
          </p:cNvSpPr>
          <p:nvPr/>
        </p:nvSpPr>
        <p:spPr bwMode="auto">
          <a:xfrm>
            <a:off x="3820258" y="76933"/>
            <a:ext cx="1147396" cy="1524367"/>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6294" tIns="33148" rIns="66294" bIns="33148" anchor="ct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0"/>
              </a:spcBef>
              <a:buFontTx/>
              <a:buNone/>
            </a:pPr>
            <a:r>
              <a:rPr lang="en-GB" altLang="en-US" sz="1731" b="1" dirty="0">
                <a:latin typeface="Comic Sans MS" panose="030F0702030302020204" pitchFamily="66" charset="0"/>
                <a:cs typeface="Arial" panose="020B0604020202020204" pitchFamily="34" charset="0"/>
              </a:rPr>
              <a:t> </a:t>
            </a:r>
          </a:p>
        </p:txBody>
      </p:sp>
      <p:sp>
        <p:nvSpPr>
          <p:cNvPr id="6155" name="Line 11"/>
          <p:cNvSpPr>
            <a:spLocks noChangeShapeType="1"/>
          </p:cNvSpPr>
          <p:nvPr/>
        </p:nvSpPr>
        <p:spPr bwMode="auto">
          <a:xfrm>
            <a:off x="6115050" y="3581767"/>
            <a:ext cx="435219" cy="1143000"/>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sp>
        <p:nvSpPr>
          <p:cNvPr id="6156" name="Line 12"/>
          <p:cNvSpPr>
            <a:spLocks noChangeShapeType="1"/>
          </p:cNvSpPr>
          <p:nvPr/>
        </p:nvSpPr>
        <p:spPr bwMode="auto">
          <a:xfrm>
            <a:off x="3345473" y="3657600"/>
            <a:ext cx="593481" cy="1143000"/>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sp>
        <p:nvSpPr>
          <p:cNvPr id="6157" name="Line 13"/>
          <p:cNvSpPr>
            <a:spLocks noChangeShapeType="1"/>
          </p:cNvSpPr>
          <p:nvPr/>
        </p:nvSpPr>
        <p:spPr bwMode="auto">
          <a:xfrm flipV="1">
            <a:off x="2515699" y="3657600"/>
            <a:ext cx="354989" cy="914400"/>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sp>
        <p:nvSpPr>
          <p:cNvPr id="6158" name="Line 14"/>
          <p:cNvSpPr>
            <a:spLocks noChangeShapeType="1"/>
          </p:cNvSpPr>
          <p:nvPr/>
        </p:nvSpPr>
        <p:spPr bwMode="auto">
          <a:xfrm flipV="1">
            <a:off x="3424604" y="1219933"/>
            <a:ext cx="475884" cy="1143000"/>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sp>
        <p:nvSpPr>
          <p:cNvPr id="6159" name="Line 15"/>
          <p:cNvSpPr>
            <a:spLocks noChangeShapeType="1"/>
          </p:cNvSpPr>
          <p:nvPr/>
        </p:nvSpPr>
        <p:spPr bwMode="auto">
          <a:xfrm>
            <a:off x="4889622" y="1143000"/>
            <a:ext cx="552816" cy="1295767"/>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sp>
        <p:nvSpPr>
          <p:cNvPr id="6160" name="Line 16"/>
          <p:cNvSpPr>
            <a:spLocks noChangeShapeType="1"/>
          </p:cNvSpPr>
          <p:nvPr/>
        </p:nvSpPr>
        <p:spPr bwMode="auto">
          <a:xfrm flipH="1">
            <a:off x="4413738" y="1601299"/>
            <a:ext cx="0" cy="684701"/>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sp>
        <p:nvSpPr>
          <p:cNvPr id="6161" name="Rectangle 17"/>
          <p:cNvSpPr>
            <a:spLocks noChangeArrowheads="1"/>
          </p:cNvSpPr>
          <p:nvPr/>
        </p:nvSpPr>
        <p:spPr bwMode="auto">
          <a:xfrm>
            <a:off x="5007219" y="76933"/>
            <a:ext cx="1899138" cy="1143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imes" panose="02020603050405020304" pitchFamily="18" charset="0"/>
                <a:ea typeface="ＭＳ Ｐゴシック" panose="020B0600070205080204" pitchFamily="34" charset="-128"/>
              </a:defRPr>
            </a:lvl1pPr>
            <a:lvl2pPr marL="742950" indent="-285750">
              <a:defRPr>
                <a:solidFill>
                  <a:schemeClr val="tx1"/>
                </a:solidFill>
                <a:latin typeface="Times" panose="02020603050405020304" pitchFamily="18" charset="0"/>
                <a:ea typeface="ＭＳ Ｐゴシック" panose="020B0600070205080204" pitchFamily="34" charset="-128"/>
              </a:defRPr>
            </a:lvl2pPr>
            <a:lvl3pPr marL="1143000" indent="-228600">
              <a:defRPr>
                <a:solidFill>
                  <a:schemeClr val="tx1"/>
                </a:solidFill>
                <a:latin typeface="Times" panose="02020603050405020304" pitchFamily="18" charset="0"/>
                <a:ea typeface="ＭＳ Ｐゴシック" panose="020B0600070205080204" pitchFamily="34" charset="-128"/>
              </a:defRPr>
            </a:lvl3pPr>
            <a:lvl4pPr marL="1600200" indent="-228600">
              <a:defRPr>
                <a:solidFill>
                  <a:schemeClr val="tx1"/>
                </a:solidFill>
                <a:latin typeface="Times" panose="02020603050405020304" pitchFamily="18" charset="0"/>
                <a:ea typeface="ＭＳ Ｐゴシック" panose="020B0600070205080204" pitchFamily="34" charset="-128"/>
              </a:defRPr>
            </a:lvl4pPr>
            <a:lvl5pPr marL="2057400" indent="-228600">
              <a:defRPr>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9pPr>
          </a:lstStyle>
          <a:p>
            <a:endParaRPr lang="en-GB" altLang="en-US" sz="1246"/>
          </a:p>
        </p:txBody>
      </p:sp>
      <p:sp>
        <p:nvSpPr>
          <p:cNvPr id="6162" name="Text Box 18"/>
          <p:cNvSpPr txBox="1">
            <a:spLocks noChangeArrowheads="1"/>
          </p:cNvSpPr>
          <p:nvPr/>
        </p:nvSpPr>
        <p:spPr bwMode="auto">
          <a:xfrm>
            <a:off x="4999526" y="186837"/>
            <a:ext cx="1946397" cy="122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47352" tIns="23676" rIns="47352" bIns="23676">
            <a:spAutoFit/>
          </a:bodyP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eaLnBrk="1" hangingPunct="1">
              <a:spcBef>
                <a:spcPct val="50000"/>
              </a:spcBef>
              <a:buFontTx/>
              <a:buNone/>
            </a:pPr>
            <a:r>
              <a:rPr lang="en-GB" altLang="en-US" sz="485">
                <a:cs typeface="Arial" panose="020B0604020202020204" pitchFamily="34" charset="0"/>
              </a:rPr>
              <a:t>The difference I want to make to make is……………………</a:t>
            </a:r>
          </a:p>
        </p:txBody>
      </p:sp>
      <p:grpSp>
        <p:nvGrpSpPr>
          <p:cNvPr id="6163" name="Group 22"/>
          <p:cNvGrpSpPr>
            <a:grpSpLocks/>
          </p:cNvGrpSpPr>
          <p:nvPr/>
        </p:nvGrpSpPr>
        <p:grpSpPr bwMode="auto">
          <a:xfrm>
            <a:off x="5132510" y="923193"/>
            <a:ext cx="1213338" cy="964556"/>
            <a:chOff x="3738" y="1084"/>
            <a:chExt cx="1546" cy="1136"/>
          </a:xfrm>
        </p:grpSpPr>
        <p:sp>
          <p:nvSpPr>
            <p:cNvPr id="6164" name="Rectangle 23"/>
            <p:cNvSpPr>
              <a:spLocks noChangeArrowheads="1"/>
            </p:cNvSpPr>
            <p:nvPr/>
          </p:nvSpPr>
          <p:spPr bwMode="auto">
            <a:xfrm>
              <a:off x="3738" y="1539"/>
              <a:ext cx="1546" cy="6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6294" tIns="33148" rIns="66294" bIns="33148">
              <a:spAutoFit/>
            </a:bodyP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FontTx/>
                <a:buNone/>
              </a:pPr>
              <a:r>
                <a:rPr lang="en-GB" altLang="en-US" sz="1108" b="1" i="1">
                  <a:solidFill>
                    <a:srgbClr val="FF3300"/>
                  </a:solidFill>
                  <a:latin typeface="Comic Sans MS" panose="030F0702030302020204" pitchFamily="66" charset="0"/>
                </a:rPr>
                <a:t>What is the </a:t>
              </a:r>
            </a:p>
            <a:p>
              <a:pPr eaLnBrk="1" hangingPunct="1">
                <a:spcBef>
                  <a:spcPct val="0"/>
                </a:spcBef>
                <a:buFontTx/>
                <a:buNone/>
              </a:pPr>
              <a:r>
                <a:rPr lang="en-GB" altLang="en-US" sz="1108" b="1" i="1">
                  <a:solidFill>
                    <a:srgbClr val="FF3300"/>
                  </a:solidFill>
                  <a:latin typeface="Comic Sans MS" panose="030F0702030302020204" pitchFamily="66" charset="0"/>
                </a:rPr>
                <a:t>difference you </a:t>
              </a:r>
            </a:p>
            <a:p>
              <a:pPr eaLnBrk="1" hangingPunct="1">
                <a:spcBef>
                  <a:spcPct val="0"/>
                </a:spcBef>
                <a:buFontTx/>
                <a:buNone/>
              </a:pPr>
              <a:r>
                <a:rPr lang="en-GB" altLang="en-US" sz="1108" b="1" i="1">
                  <a:solidFill>
                    <a:srgbClr val="FF3300"/>
                  </a:solidFill>
                  <a:latin typeface="Comic Sans MS" panose="030F0702030302020204" pitchFamily="66" charset="0"/>
                </a:rPr>
                <a:t>want to make? </a:t>
              </a:r>
            </a:p>
          </p:txBody>
        </p:sp>
        <p:sp>
          <p:nvSpPr>
            <p:cNvPr id="6165" name="Line 24"/>
            <p:cNvSpPr>
              <a:spLocks noChangeShapeType="1"/>
            </p:cNvSpPr>
            <p:nvPr/>
          </p:nvSpPr>
          <p:spPr bwMode="auto">
            <a:xfrm flipV="1">
              <a:off x="4022" y="1084"/>
              <a:ext cx="762" cy="430"/>
            </a:xfrm>
            <a:prstGeom prst="line">
              <a:avLst/>
            </a:prstGeom>
            <a:noFill/>
            <a:ln w="38100">
              <a:solidFill>
                <a:srgbClr val="FF33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grpSp>
    </p:spTree>
    <p:extLst>
      <p:ext uri="{BB962C8B-B14F-4D97-AF65-F5344CB8AC3E}">
        <p14:creationId xmlns:p14="http://schemas.microsoft.com/office/powerpoint/2010/main" val="30260893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Line 2"/>
          <p:cNvSpPr>
            <a:spLocks noChangeShapeType="1"/>
          </p:cNvSpPr>
          <p:nvPr/>
        </p:nvSpPr>
        <p:spPr bwMode="auto">
          <a:xfrm flipH="1">
            <a:off x="4848958" y="3276234"/>
            <a:ext cx="553915" cy="1524366"/>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sp>
        <p:nvSpPr>
          <p:cNvPr id="6147" name="Line 3"/>
          <p:cNvSpPr>
            <a:spLocks noChangeShapeType="1"/>
          </p:cNvSpPr>
          <p:nvPr/>
        </p:nvSpPr>
        <p:spPr bwMode="auto">
          <a:xfrm>
            <a:off x="2911353" y="5333634"/>
            <a:ext cx="2769577" cy="0"/>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sp>
        <p:nvSpPr>
          <p:cNvPr id="6148" name="Oval 4"/>
          <p:cNvSpPr>
            <a:spLocks noChangeArrowheads="1"/>
          </p:cNvSpPr>
          <p:nvPr/>
        </p:nvSpPr>
        <p:spPr bwMode="auto">
          <a:xfrm>
            <a:off x="5600700" y="4572000"/>
            <a:ext cx="1147396" cy="1448533"/>
          </a:xfrm>
          <a:prstGeom prst="ellipse">
            <a:avLst/>
          </a:prstGeom>
          <a:solidFill>
            <a:schemeClr val="bg1"/>
          </a:solidFill>
          <a:ln w="9525" algn="ctr">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6294" tIns="33148" rIns="66294" bIns="33148" anchor="ct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0"/>
              </a:spcBef>
              <a:buFontTx/>
              <a:buNone/>
            </a:pPr>
            <a:r>
              <a:rPr lang="en-GB" altLang="en-US" sz="1731" b="1">
                <a:latin typeface="Comic Sans MS" panose="030F0702030302020204" pitchFamily="66" charset="0"/>
                <a:cs typeface="Arial" panose="020B0604020202020204" pitchFamily="34" charset="0"/>
              </a:rPr>
              <a:t> </a:t>
            </a:r>
          </a:p>
        </p:txBody>
      </p:sp>
      <p:sp>
        <p:nvSpPr>
          <p:cNvPr id="6149" name="Oval 5"/>
          <p:cNvSpPr>
            <a:spLocks noChangeArrowheads="1"/>
          </p:cNvSpPr>
          <p:nvPr/>
        </p:nvSpPr>
        <p:spPr bwMode="auto">
          <a:xfrm>
            <a:off x="2237642" y="4496167"/>
            <a:ext cx="1147396" cy="1447433"/>
          </a:xfrm>
          <a:prstGeom prst="ellipse">
            <a:avLst/>
          </a:prstGeom>
          <a:solidFill>
            <a:schemeClr val="bg1"/>
          </a:solidFill>
          <a:ln w="9525" algn="ctr">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66294" tIns="33148" rIns="66294" bIns="33148" anchor="ct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0"/>
              </a:spcBef>
              <a:buFontTx/>
              <a:buNone/>
            </a:pPr>
            <a:r>
              <a:rPr lang="en-GB" altLang="en-US" sz="1246" b="1">
                <a:solidFill>
                  <a:srgbClr val="FF3300"/>
                </a:solidFill>
                <a:latin typeface="Times" panose="02020603050405020304" pitchFamily="18" charset="0"/>
              </a:rPr>
              <a:t>Reasons why</a:t>
            </a:r>
          </a:p>
        </p:txBody>
      </p:sp>
      <p:sp>
        <p:nvSpPr>
          <p:cNvPr id="6150" name="Oval 6"/>
          <p:cNvSpPr>
            <a:spLocks noChangeArrowheads="1"/>
          </p:cNvSpPr>
          <p:nvPr/>
        </p:nvSpPr>
        <p:spPr bwMode="auto">
          <a:xfrm>
            <a:off x="3820258" y="4496167"/>
            <a:ext cx="1147396" cy="1447433"/>
          </a:xfrm>
          <a:prstGeom prst="ellipse">
            <a:avLst/>
          </a:prstGeom>
          <a:solidFill>
            <a:schemeClr val="bg1"/>
          </a:solidFill>
          <a:ln w="9525" algn="ctr">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6294" tIns="33148" rIns="66294" bIns="33148" anchor="ct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0"/>
              </a:spcBef>
              <a:buFontTx/>
              <a:buNone/>
            </a:pPr>
            <a:r>
              <a:rPr lang="en-GB" altLang="en-US" sz="1731" b="1">
                <a:latin typeface="Comic Sans MS" panose="030F0702030302020204" pitchFamily="66" charset="0"/>
                <a:cs typeface="Arial" panose="020B0604020202020204" pitchFamily="34" charset="0"/>
              </a:rPr>
              <a:t> </a:t>
            </a:r>
          </a:p>
        </p:txBody>
      </p:sp>
      <p:sp>
        <p:nvSpPr>
          <p:cNvPr id="6151" name="Oval 7"/>
          <p:cNvSpPr>
            <a:spLocks noChangeArrowheads="1"/>
          </p:cNvSpPr>
          <p:nvPr/>
        </p:nvSpPr>
        <p:spPr bwMode="auto">
          <a:xfrm>
            <a:off x="5285276" y="2210167"/>
            <a:ext cx="1146297" cy="1447433"/>
          </a:xfrm>
          <a:prstGeom prst="ellipse">
            <a:avLst/>
          </a:prstGeom>
          <a:solidFill>
            <a:schemeClr val="bg1"/>
          </a:solidFill>
          <a:ln w="9525" algn="ctr">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6294" tIns="33148" rIns="66294" bIns="33148" anchor="ct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0"/>
              </a:spcBef>
              <a:buFontTx/>
              <a:buNone/>
            </a:pPr>
            <a:r>
              <a:rPr lang="en-GB" altLang="en-US" sz="1731" b="1">
                <a:latin typeface="Comic Sans MS" panose="030F0702030302020204" pitchFamily="66" charset="0"/>
                <a:cs typeface="Arial" panose="020B0604020202020204" pitchFamily="34" charset="0"/>
              </a:rPr>
              <a:t> </a:t>
            </a:r>
          </a:p>
        </p:txBody>
      </p:sp>
      <p:sp>
        <p:nvSpPr>
          <p:cNvPr id="6152" name="Oval 8"/>
          <p:cNvSpPr>
            <a:spLocks noChangeArrowheads="1"/>
          </p:cNvSpPr>
          <p:nvPr/>
        </p:nvSpPr>
        <p:spPr bwMode="auto">
          <a:xfrm>
            <a:off x="2554165" y="2286000"/>
            <a:ext cx="1148496" cy="1448533"/>
          </a:xfrm>
          <a:prstGeom prst="ellipse">
            <a:avLst/>
          </a:prstGeom>
          <a:noFill/>
          <a:ln w="9525" algn="ctr">
            <a:solidFill>
              <a:schemeClr val="tx1"/>
            </a:solidFill>
            <a:round/>
            <a:headEnd/>
            <a:tailEnd/>
          </a:ln>
          <a:effectLst/>
          <a:extLst>
            <a:ext uri="{909E8E84-426E-40DD-AFC4-6F175D3DCCD1}">
              <a14:hiddenFill xmlns:a14="http://schemas.microsoft.com/office/drawing/2010/main">
                <a:solidFill>
                  <a:srgbClr val="CC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6294" tIns="33148" rIns="66294" bIns="33148" anchor="ct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0"/>
              </a:spcBef>
              <a:buFontTx/>
              <a:buNone/>
            </a:pPr>
            <a:r>
              <a:rPr lang="en-GB" altLang="en-US" sz="1731" b="1">
                <a:latin typeface="Comic Sans MS" panose="030F0702030302020204" pitchFamily="66" charset="0"/>
                <a:cs typeface="Arial" panose="020B0604020202020204" pitchFamily="34" charset="0"/>
              </a:rPr>
              <a:t> </a:t>
            </a:r>
          </a:p>
        </p:txBody>
      </p:sp>
      <p:sp>
        <p:nvSpPr>
          <p:cNvPr id="6153" name="Oval 9"/>
          <p:cNvSpPr>
            <a:spLocks noChangeArrowheads="1"/>
          </p:cNvSpPr>
          <p:nvPr/>
        </p:nvSpPr>
        <p:spPr bwMode="auto">
          <a:xfrm>
            <a:off x="3859823" y="2286000"/>
            <a:ext cx="1147396" cy="1448533"/>
          </a:xfrm>
          <a:prstGeom prst="ellipse">
            <a:avLst/>
          </a:prstGeom>
          <a:noFill/>
          <a:ln w="9525" algn="ctr">
            <a:solidFill>
              <a:schemeClr val="tx1"/>
            </a:solidFill>
            <a:round/>
            <a:headEnd/>
            <a:tailEnd/>
          </a:ln>
          <a:effectLst/>
          <a:extLst>
            <a:ext uri="{909E8E84-426E-40DD-AFC4-6F175D3DCCD1}">
              <a14:hiddenFill xmlns:a14="http://schemas.microsoft.com/office/drawing/2010/main">
                <a:solidFill>
                  <a:srgbClr val="CC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6294" tIns="33148" rIns="66294" bIns="33148" anchor="ct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0"/>
              </a:spcBef>
              <a:buFontTx/>
              <a:buNone/>
            </a:pPr>
            <a:r>
              <a:rPr lang="en-GB" altLang="en-US" sz="1731" b="1">
                <a:latin typeface="Comic Sans MS" panose="030F0702030302020204" pitchFamily="66" charset="0"/>
                <a:cs typeface="Arial" panose="020B0604020202020204" pitchFamily="34" charset="0"/>
              </a:rPr>
              <a:t> </a:t>
            </a:r>
          </a:p>
        </p:txBody>
      </p:sp>
      <p:sp>
        <p:nvSpPr>
          <p:cNvPr id="6154" name="Oval 10"/>
          <p:cNvSpPr>
            <a:spLocks noChangeArrowheads="1"/>
          </p:cNvSpPr>
          <p:nvPr/>
        </p:nvSpPr>
        <p:spPr bwMode="auto">
          <a:xfrm>
            <a:off x="3820258" y="76933"/>
            <a:ext cx="1147396" cy="1524367"/>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6294" tIns="33148" rIns="66294" bIns="33148" anchor="ct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0"/>
              </a:spcBef>
              <a:buFontTx/>
              <a:buNone/>
            </a:pPr>
            <a:r>
              <a:rPr lang="en-GB" altLang="en-US" sz="1731" b="1" dirty="0">
                <a:latin typeface="Comic Sans MS" panose="030F0702030302020204" pitchFamily="66" charset="0"/>
                <a:cs typeface="Arial" panose="020B0604020202020204" pitchFamily="34" charset="0"/>
              </a:rPr>
              <a:t> </a:t>
            </a:r>
          </a:p>
        </p:txBody>
      </p:sp>
      <p:sp>
        <p:nvSpPr>
          <p:cNvPr id="6155" name="Line 11"/>
          <p:cNvSpPr>
            <a:spLocks noChangeShapeType="1"/>
          </p:cNvSpPr>
          <p:nvPr/>
        </p:nvSpPr>
        <p:spPr bwMode="auto">
          <a:xfrm>
            <a:off x="6115050" y="3581767"/>
            <a:ext cx="435219" cy="1143000"/>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sp>
        <p:nvSpPr>
          <p:cNvPr id="6156" name="Line 12"/>
          <p:cNvSpPr>
            <a:spLocks noChangeShapeType="1"/>
          </p:cNvSpPr>
          <p:nvPr/>
        </p:nvSpPr>
        <p:spPr bwMode="auto">
          <a:xfrm>
            <a:off x="3345473" y="3657600"/>
            <a:ext cx="593481" cy="1143000"/>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sp>
        <p:nvSpPr>
          <p:cNvPr id="6157" name="Line 13"/>
          <p:cNvSpPr>
            <a:spLocks noChangeShapeType="1"/>
          </p:cNvSpPr>
          <p:nvPr/>
        </p:nvSpPr>
        <p:spPr bwMode="auto">
          <a:xfrm flipV="1">
            <a:off x="2515699" y="3657600"/>
            <a:ext cx="354989" cy="914400"/>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sp>
        <p:nvSpPr>
          <p:cNvPr id="6158" name="Line 14"/>
          <p:cNvSpPr>
            <a:spLocks noChangeShapeType="1"/>
          </p:cNvSpPr>
          <p:nvPr/>
        </p:nvSpPr>
        <p:spPr bwMode="auto">
          <a:xfrm flipV="1">
            <a:off x="3424604" y="1219933"/>
            <a:ext cx="475884" cy="1143000"/>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sp>
        <p:nvSpPr>
          <p:cNvPr id="6159" name="Line 15"/>
          <p:cNvSpPr>
            <a:spLocks noChangeShapeType="1"/>
          </p:cNvSpPr>
          <p:nvPr/>
        </p:nvSpPr>
        <p:spPr bwMode="auto">
          <a:xfrm>
            <a:off x="4889622" y="1143000"/>
            <a:ext cx="552816" cy="1295767"/>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sp>
        <p:nvSpPr>
          <p:cNvPr id="6160" name="Line 16"/>
          <p:cNvSpPr>
            <a:spLocks noChangeShapeType="1"/>
          </p:cNvSpPr>
          <p:nvPr/>
        </p:nvSpPr>
        <p:spPr bwMode="auto">
          <a:xfrm flipH="1">
            <a:off x="4413738" y="1601299"/>
            <a:ext cx="0" cy="684701"/>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sp>
        <p:nvSpPr>
          <p:cNvPr id="6161" name="Rectangle 17"/>
          <p:cNvSpPr>
            <a:spLocks noChangeArrowheads="1"/>
          </p:cNvSpPr>
          <p:nvPr/>
        </p:nvSpPr>
        <p:spPr bwMode="auto">
          <a:xfrm>
            <a:off x="5007219" y="76933"/>
            <a:ext cx="1899138" cy="1143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imes" panose="02020603050405020304" pitchFamily="18" charset="0"/>
                <a:ea typeface="ＭＳ Ｐゴシック" panose="020B0600070205080204" pitchFamily="34" charset="-128"/>
              </a:defRPr>
            </a:lvl1pPr>
            <a:lvl2pPr marL="742950" indent="-285750">
              <a:defRPr>
                <a:solidFill>
                  <a:schemeClr val="tx1"/>
                </a:solidFill>
                <a:latin typeface="Times" panose="02020603050405020304" pitchFamily="18" charset="0"/>
                <a:ea typeface="ＭＳ Ｐゴシック" panose="020B0600070205080204" pitchFamily="34" charset="-128"/>
              </a:defRPr>
            </a:lvl2pPr>
            <a:lvl3pPr marL="1143000" indent="-228600">
              <a:defRPr>
                <a:solidFill>
                  <a:schemeClr val="tx1"/>
                </a:solidFill>
                <a:latin typeface="Times" panose="02020603050405020304" pitchFamily="18" charset="0"/>
                <a:ea typeface="ＭＳ Ｐゴシック" panose="020B0600070205080204" pitchFamily="34" charset="-128"/>
              </a:defRPr>
            </a:lvl3pPr>
            <a:lvl4pPr marL="1600200" indent="-228600">
              <a:defRPr>
                <a:solidFill>
                  <a:schemeClr val="tx1"/>
                </a:solidFill>
                <a:latin typeface="Times" panose="02020603050405020304" pitchFamily="18" charset="0"/>
                <a:ea typeface="ＭＳ Ｐゴシック" panose="020B0600070205080204" pitchFamily="34" charset="-128"/>
              </a:defRPr>
            </a:lvl4pPr>
            <a:lvl5pPr marL="2057400" indent="-228600">
              <a:defRPr>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9pPr>
          </a:lstStyle>
          <a:p>
            <a:endParaRPr lang="en-GB" altLang="en-US" sz="1246"/>
          </a:p>
        </p:txBody>
      </p:sp>
      <p:sp>
        <p:nvSpPr>
          <p:cNvPr id="6162" name="Text Box 18"/>
          <p:cNvSpPr txBox="1">
            <a:spLocks noChangeArrowheads="1"/>
          </p:cNvSpPr>
          <p:nvPr/>
        </p:nvSpPr>
        <p:spPr bwMode="auto">
          <a:xfrm>
            <a:off x="4999526" y="186837"/>
            <a:ext cx="1946397" cy="122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47352" tIns="23676" rIns="47352" bIns="23676">
            <a:spAutoFit/>
          </a:bodyP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eaLnBrk="1" hangingPunct="1">
              <a:spcBef>
                <a:spcPct val="50000"/>
              </a:spcBef>
              <a:buFontTx/>
              <a:buNone/>
            </a:pPr>
            <a:r>
              <a:rPr lang="en-GB" altLang="en-US" sz="485">
                <a:cs typeface="Arial" panose="020B0604020202020204" pitchFamily="34" charset="0"/>
              </a:rPr>
              <a:t>The difference I want to make to make is……………………</a:t>
            </a:r>
          </a:p>
        </p:txBody>
      </p:sp>
      <p:grpSp>
        <p:nvGrpSpPr>
          <p:cNvPr id="6163" name="Group 22"/>
          <p:cNvGrpSpPr>
            <a:grpSpLocks/>
          </p:cNvGrpSpPr>
          <p:nvPr/>
        </p:nvGrpSpPr>
        <p:grpSpPr bwMode="auto">
          <a:xfrm>
            <a:off x="5132510" y="923193"/>
            <a:ext cx="1213338" cy="964556"/>
            <a:chOff x="3738" y="1084"/>
            <a:chExt cx="1546" cy="1136"/>
          </a:xfrm>
        </p:grpSpPr>
        <p:sp>
          <p:nvSpPr>
            <p:cNvPr id="6164" name="Rectangle 23"/>
            <p:cNvSpPr>
              <a:spLocks noChangeArrowheads="1"/>
            </p:cNvSpPr>
            <p:nvPr/>
          </p:nvSpPr>
          <p:spPr bwMode="auto">
            <a:xfrm>
              <a:off x="3738" y="1539"/>
              <a:ext cx="1546" cy="6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6294" tIns="33148" rIns="66294" bIns="33148">
              <a:spAutoFit/>
            </a:bodyP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FontTx/>
                <a:buNone/>
              </a:pPr>
              <a:r>
                <a:rPr lang="en-GB" altLang="en-US" sz="1108" b="1" i="1">
                  <a:solidFill>
                    <a:srgbClr val="FF3300"/>
                  </a:solidFill>
                  <a:latin typeface="Comic Sans MS" panose="030F0702030302020204" pitchFamily="66" charset="0"/>
                </a:rPr>
                <a:t>What is the </a:t>
              </a:r>
            </a:p>
            <a:p>
              <a:pPr eaLnBrk="1" hangingPunct="1">
                <a:spcBef>
                  <a:spcPct val="0"/>
                </a:spcBef>
                <a:buFontTx/>
                <a:buNone/>
              </a:pPr>
              <a:r>
                <a:rPr lang="en-GB" altLang="en-US" sz="1108" b="1" i="1">
                  <a:solidFill>
                    <a:srgbClr val="FF3300"/>
                  </a:solidFill>
                  <a:latin typeface="Comic Sans MS" panose="030F0702030302020204" pitchFamily="66" charset="0"/>
                </a:rPr>
                <a:t>difference you </a:t>
              </a:r>
            </a:p>
            <a:p>
              <a:pPr eaLnBrk="1" hangingPunct="1">
                <a:spcBef>
                  <a:spcPct val="0"/>
                </a:spcBef>
                <a:buFontTx/>
                <a:buNone/>
              </a:pPr>
              <a:r>
                <a:rPr lang="en-GB" altLang="en-US" sz="1108" b="1" i="1">
                  <a:solidFill>
                    <a:srgbClr val="FF3300"/>
                  </a:solidFill>
                  <a:latin typeface="Comic Sans MS" panose="030F0702030302020204" pitchFamily="66" charset="0"/>
                </a:rPr>
                <a:t>want to make? </a:t>
              </a:r>
            </a:p>
          </p:txBody>
        </p:sp>
        <p:sp>
          <p:nvSpPr>
            <p:cNvPr id="6165" name="Line 24"/>
            <p:cNvSpPr>
              <a:spLocks noChangeShapeType="1"/>
            </p:cNvSpPr>
            <p:nvPr/>
          </p:nvSpPr>
          <p:spPr bwMode="auto">
            <a:xfrm flipV="1">
              <a:off x="4022" y="1084"/>
              <a:ext cx="762" cy="430"/>
            </a:xfrm>
            <a:prstGeom prst="line">
              <a:avLst/>
            </a:prstGeom>
            <a:noFill/>
            <a:ln w="38100">
              <a:solidFill>
                <a:srgbClr val="FF33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grpSp>
    </p:spTree>
    <p:extLst>
      <p:ext uri="{BB962C8B-B14F-4D97-AF65-F5344CB8AC3E}">
        <p14:creationId xmlns:p14="http://schemas.microsoft.com/office/powerpoint/2010/main" val="13584457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Line 2"/>
          <p:cNvSpPr>
            <a:spLocks noChangeShapeType="1"/>
          </p:cNvSpPr>
          <p:nvPr/>
        </p:nvSpPr>
        <p:spPr bwMode="auto">
          <a:xfrm flipH="1">
            <a:off x="4848958" y="3276234"/>
            <a:ext cx="553915" cy="1524366"/>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sp>
        <p:nvSpPr>
          <p:cNvPr id="7171" name="Line 3"/>
          <p:cNvSpPr>
            <a:spLocks noChangeShapeType="1"/>
          </p:cNvSpPr>
          <p:nvPr/>
        </p:nvSpPr>
        <p:spPr bwMode="auto">
          <a:xfrm>
            <a:off x="2911353" y="5333634"/>
            <a:ext cx="2769577" cy="0"/>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sp>
        <p:nvSpPr>
          <p:cNvPr id="7172" name="Oval 4"/>
          <p:cNvSpPr>
            <a:spLocks noChangeArrowheads="1"/>
          </p:cNvSpPr>
          <p:nvPr/>
        </p:nvSpPr>
        <p:spPr bwMode="auto">
          <a:xfrm>
            <a:off x="5600700" y="4572000"/>
            <a:ext cx="1147396" cy="1448533"/>
          </a:xfrm>
          <a:prstGeom prst="ellipse">
            <a:avLst/>
          </a:prstGeom>
          <a:solidFill>
            <a:schemeClr val="bg1"/>
          </a:solidFill>
          <a:ln w="9525" algn="ctr">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6294" tIns="33148" rIns="66294" bIns="33148" anchor="ct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0"/>
              </a:spcBef>
              <a:buFontTx/>
              <a:buNone/>
            </a:pPr>
            <a:r>
              <a:rPr lang="en-GB" altLang="en-US" sz="1731" b="1">
                <a:latin typeface="Comic Sans MS" panose="030F0702030302020204" pitchFamily="66" charset="0"/>
                <a:cs typeface="Arial" panose="020B0604020202020204" pitchFamily="34" charset="0"/>
              </a:rPr>
              <a:t> </a:t>
            </a:r>
          </a:p>
        </p:txBody>
      </p:sp>
      <p:sp>
        <p:nvSpPr>
          <p:cNvPr id="7173" name="Oval 5"/>
          <p:cNvSpPr>
            <a:spLocks noChangeArrowheads="1"/>
          </p:cNvSpPr>
          <p:nvPr/>
        </p:nvSpPr>
        <p:spPr bwMode="auto">
          <a:xfrm>
            <a:off x="2237642" y="4496167"/>
            <a:ext cx="1147396" cy="1447433"/>
          </a:xfrm>
          <a:prstGeom prst="ellipse">
            <a:avLst/>
          </a:prstGeom>
          <a:solidFill>
            <a:schemeClr val="bg1"/>
          </a:solidFill>
          <a:ln w="9525" algn="ctr">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66294" tIns="33148" rIns="66294" bIns="33148" anchor="ct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0"/>
              </a:spcBef>
              <a:buFontTx/>
              <a:buNone/>
            </a:pPr>
            <a:r>
              <a:rPr lang="en-GB" altLang="en-US" sz="1246" b="1">
                <a:solidFill>
                  <a:srgbClr val="FF3300"/>
                </a:solidFill>
                <a:latin typeface="Times" panose="02020603050405020304" pitchFamily="18" charset="0"/>
              </a:rPr>
              <a:t>Reason why</a:t>
            </a:r>
          </a:p>
        </p:txBody>
      </p:sp>
      <p:sp>
        <p:nvSpPr>
          <p:cNvPr id="7174" name="Oval 6"/>
          <p:cNvSpPr>
            <a:spLocks noChangeArrowheads="1"/>
          </p:cNvSpPr>
          <p:nvPr/>
        </p:nvSpPr>
        <p:spPr bwMode="auto">
          <a:xfrm>
            <a:off x="3820258" y="4496167"/>
            <a:ext cx="1147396" cy="1447433"/>
          </a:xfrm>
          <a:prstGeom prst="ellipse">
            <a:avLst/>
          </a:prstGeom>
          <a:solidFill>
            <a:schemeClr val="bg1"/>
          </a:solidFill>
          <a:ln w="9525" algn="ctr">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66294" tIns="33148" rIns="66294" bIns="33148" anchor="ct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0"/>
              </a:spcBef>
              <a:buFontTx/>
              <a:buNone/>
            </a:pPr>
            <a:r>
              <a:rPr lang="en-GB" altLang="en-US" sz="1246" b="1">
                <a:solidFill>
                  <a:srgbClr val="FF3300"/>
                </a:solidFill>
                <a:latin typeface="Times" panose="02020603050405020304" pitchFamily="18" charset="0"/>
              </a:rPr>
              <a:t>Define Goal</a:t>
            </a:r>
          </a:p>
        </p:txBody>
      </p:sp>
      <p:sp>
        <p:nvSpPr>
          <p:cNvPr id="7175" name="Oval 7"/>
          <p:cNvSpPr>
            <a:spLocks noChangeArrowheads="1"/>
          </p:cNvSpPr>
          <p:nvPr/>
        </p:nvSpPr>
        <p:spPr bwMode="auto">
          <a:xfrm>
            <a:off x="5285276" y="2210167"/>
            <a:ext cx="1146297" cy="1447433"/>
          </a:xfrm>
          <a:prstGeom prst="ellipse">
            <a:avLst/>
          </a:prstGeom>
          <a:solidFill>
            <a:schemeClr val="bg1"/>
          </a:solidFill>
          <a:ln w="9525" algn="ctr">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6294" tIns="33148" rIns="66294" bIns="33148" anchor="ct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0"/>
              </a:spcBef>
              <a:buFontTx/>
              <a:buNone/>
            </a:pPr>
            <a:r>
              <a:rPr lang="en-GB" altLang="en-US" sz="1731" b="1">
                <a:latin typeface="Comic Sans MS" panose="030F0702030302020204" pitchFamily="66" charset="0"/>
                <a:cs typeface="Arial" panose="020B0604020202020204" pitchFamily="34" charset="0"/>
              </a:rPr>
              <a:t> </a:t>
            </a:r>
          </a:p>
        </p:txBody>
      </p:sp>
      <p:sp>
        <p:nvSpPr>
          <p:cNvPr id="7176" name="Oval 8"/>
          <p:cNvSpPr>
            <a:spLocks noChangeArrowheads="1"/>
          </p:cNvSpPr>
          <p:nvPr/>
        </p:nvSpPr>
        <p:spPr bwMode="auto">
          <a:xfrm>
            <a:off x="2554165" y="2286000"/>
            <a:ext cx="1148496" cy="1448533"/>
          </a:xfrm>
          <a:prstGeom prst="ellipse">
            <a:avLst/>
          </a:prstGeom>
          <a:noFill/>
          <a:ln w="9525" algn="ctr">
            <a:solidFill>
              <a:schemeClr val="tx1"/>
            </a:solidFill>
            <a:round/>
            <a:headEnd/>
            <a:tailEnd/>
          </a:ln>
          <a:effectLst/>
          <a:extLst>
            <a:ext uri="{909E8E84-426E-40DD-AFC4-6F175D3DCCD1}">
              <a14:hiddenFill xmlns:a14="http://schemas.microsoft.com/office/drawing/2010/main">
                <a:solidFill>
                  <a:srgbClr val="CC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6294" tIns="33148" rIns="66294" bIns="33148" anchor="ct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0"/>
              </a:spcBef>
              <a:buFontTx/>
              <a:buNone/>
            </a:pPr>
            <a:r>
              <a:rPr lang="en-GB" altLang="en-US" sz="1731" b="1">
                <a:latin typeface="Comic Sans MS" panose="030F0702030302020204" pitchFamily="66" charset="0"/>
                <a:cs typeface="Arial" panose="020B0604020202020204" pitchFamily="34" charset="0"/>
              </a:rPr>
              <a:t> </a:t>
            </a:r>
          </a:p>
        </p:txBody>
      </p:sp>
      <p:sp>
        <p:nvSpPr>
          <p:cNvPr id="7177" name="Oval 9"/>
          <p:cNvSpPr>
            <a:spLocks noChangeArrowheads="1"/>
          </p:cNvSpPr>
          <p:nvPr/>
        </p:nvSpPr>
        <p:spPr bwMode="auto">
          <a:xfrm>
            <a:off x="3859823" y="2286000"/>
            <a:ext cx="1147396" cy="1448533"/>
          </a:xfrm>
          <a:prstGeom prst="ellipse">
            <a:avLst/>
          </a:prstGeom>
          <a:noFill/>
          <a:ln w="9525" algn="ctr">
            <a:solidFill>
              <a:schemeClr val="tx1"/>
            </a:solidFill>
            <a:round/>
            <a:headEnd/>
            <a:tailEnd/>
          </a:ln>
          <a:effectLst/>
          <a:extLst>
            <a:ext uri="{909E8E84-426E-40DD-AFC4-6F175D3DCCD1}">
              <a14:hiddenFill xmlns:a14="http://schemas.microsoft.com/office/drawing/2010/main">
                <a:solidFill>
                  <a:srgbClr val="CC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6294" tIns="33148" rIns="66294" bIns="33148" anchor="ct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0"/>
              </a:spcBef>
              <a:buFontTx/>
              <a:buNone/>
            </a:pPr>
            <a:r>
              <a:rPr lang="en-GB" altLang="en-US" sz="1731" b="1">
                <a:latin typeface="Comic Sans MS" panose="030F0702030302020204" pitchFamily="66" charset="0"/>
                <a:cs typeface="Arial" panose="020B0604020202020204" pitchFamily="34" charset="0"/>
              </a:rPr>
              <a:t> </a:t>
            </a:r>
          </a:p>
        </p:txBody>
      </p:sp>
      <p:sp>
        <p:nvSpPr>
          <p:cNvPr id="7178" name="Oval 10"/>
          <p:cNvSpPr>
            <a:spLocks noChangeArrowheads="1"/>
          </p:cNvSpPr>
          <p:nvPr/>
        </p:nvSpPr>
        <p:spPr bwMode="auto">
          <a:xfrm>
            <a:off x="3820258" y="76933"/>
            <a:ext cx="1147396" cy="1524367"/>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6294" tIns="33148" rIns="66294" bIns="33148" anchor="ct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0"/>
              </a:spcBef>
              <a:buFontTx/>
              <a:buNone/>
            </a:pPr>
            <a:r>
              <a:rPr lang="en-GB" altLang="en-US" sz="1731" b="1">
                <a:latin typeface="Comic Sans MS" panose="030F0702030302020204" pitchFamily="66" charset="0"/>
                <a:cs typeface="Arial" panose="020B0604020202020204" pitchFamily="34" charset="0"/>
              </a:rPr>
              <a:t> </a:t>
            </a:r>
          </a:p>
        </p:txBody>
      </p:sp>
      <p:sp>
        <p:nvSpPr>
          <p:cNvPr id="7179" name="Line 11"/>
          <p:cNvSpPr>
            <a:spLocks noChangeShapeType="1"/>
          </p:cNvSpPr>
          <p:nvPr/>
        </p:nvSpPr>
        <p:spPr bwMode="auto">
          <a:xfrm>
            <a:off x="6115050" y="3581767"/>
            <a:ext cx="435219" cy="1143000"/>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sp>
        <p:nvSpPr>
          <p:cNvPr id="7180" name="Line 12"/>
          <p:cNvSpPr>
            <a:spLocks noChangeShapeType="1"/>
          </p:cNvSpPr>
          <p:nvPr/>
        </p:nvSpPr>
        <p:spPr bwMode="auto">
          <a:xfrm>
            <a:off x="3345473" y="3657600"/>
            <a:ext cx="593481" cy="1143000"/>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sp>
        <p:nvSpPr>
          <p:cNvPr id="7181" name="Line 13"/>
          <p:cNvSpPr>
            <a:spLocks noChangeShapeType="1"/>
          </p:cNvSpPr>
          <p:nvPr/>
        </p:nvSpPr>
        <p:spPr bwMode="auto">
          <a:xfrm flipV="1">
            <a:off x="2515699" y="3657600"/>
            <a:ext cx="354989" cy="914400"/>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sp>
        <p:nvSpPr>
          <p:cNvPr id="7182" name="Line 14"/>
          <p:cNvSpPr>
            <a:spLocks noChangeShapeType="1"/>
          </p:cNvSpPr>
          <p:nvPr/>
        </p:nvSpPr>
        <p:spPr bwMode="auto">
          <a:xfrm flipV="1">
            <a:off x="3424604" y="1219933"/>
            <a:ext cx="475884" cy="1143000"/>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sp>
        <p:nvSpPr>
          <p:cNvPr id="7183" name="Line 15"/>
          <p:cNvSpPr>
            <a:spLocks noChangeShapeType="1"/>
          </p:cNvSpPr>
          <p:nvPr/>
        </p:nvSpPr>
        <p:spPr bwMode="auto">
          <a:xfrm>
            <a:off x="4889622" y="1143000"/>
            <a:ext cx="552816" cy="1295767"/>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sp>
        <p:nvSpPr>
          <p:cNvPr id="7184" name="Line 16"/>
          <p:cNvSpPr>
            <a:spLocks noChangeShapeType="1"/>
          </p:cNvSpPr>
          <p:nvPr/>
        </p:nvSpPr>
        <p:spPr bwMode="auto">
          <a:xfrm flipH="1">
            <a:off x="4413738" y="1601299"/>
            <a:ext cx="0" cy="684701"/>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sp>
        <p:nvSpPr>
          <p:cNvPr id="7185" name="Rectangle 17"/>
          <p:cNvSpPr>
            <a:spLocks noChangeArrowheads="1"/>
          </p:cNvSpPr>
          <p:nvPr/>
        </p:nvSpPr>
        <p:spPr bwMode="auto">
          <a:xfrm>
            <a:off x="5007219" y="76933"/>
            <a:ext cx="1899138" cy="1143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imes" panose="02020603050405020304" pitchFamily="18" charset="0"/>
                <a:ea typeface="ＭＳ Ｐゴシック" panose="020B0600070205080204" pitchFamily="34" charset="-128"/>
              </a:defRPr>
            </a:lvl1pPr>
            <a:lvl2pPr marL="742950" indent="-285750">
              <a:defRPr>
                <a:solidFill>
                  <a:schemeClr val="tx1"/>
                </a:solidFill>
                <a:latin typeface="Times" panose="02020603050405020304" pitchFamily="18" charset="0"/>
                <a:ea typeface="ＭＳ Ｐゴシック" panose="020B0600070205080204" pitchFamily="34" charset="-128"/>
              </a:defRPr>
            </a:lvl2pPr>
            <a:lvl3pPr marL="1143000" indent="-228600">
              <a:defRPr>
                <a:solidFill>
                  <a:schemeClr val="tx1"/>
                </a:solidFill>
                <a:latin typeface="Times" panose="02020603050405020304" pitchFamily="18" charset="0"/>
                <a:ea typeface="ＭＳ Ｐゴシック" panose="020B0600070205080204" pitchFamily="34" charset="-128"/>
              </a:defRPr>
            </a:lvl3pPr>
            <a:lvl4pPr marL="1600200" indent="-228600">
              <a:defRPr>
                <a:solidFill>
                  <a:schemeClr val="tx1"/>
                </a:solidFill>
                <a:latin typeface="Times" panose="02020603050405020304" pitchFamily="18" charset="0"/>
                <a:ea typeface="ＭＳ Ｐゴシック" panose="020B0600070205080204" pitchFamily="34" charset="-128"/>
              </a:defRPr>
            </a:lvl4pPr>
            <a:lvl5pPr marL="2057400" indent="-228600">
              <a:defRPr>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9pPr>
          </a:lstStyle>
          <a:p>
            <a:endParaRPr lang="en-GB" altLang="en-US" sz="1246"/>
          </a:p>
        </p:txBody>
      </p:sp>
      <p:sp>
        <p:nvSpPr>
          <p:cNvPr id="7186" name="Text Box 18"/>
          <p:cNvSpPr txBox="1">
            <a:spLocks noChangeArrowheads="1"/>
          </p:cNvSpPr>
          <p:nvPr/>
        </p:nvSpPr>
        <p:spPr bwMode="auto">
          <a:xfrm>
            <a:off x="4999526" y="186837"/>
            <a:ext cx="1946397" cy="122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47352" tIns="23676" rIns="47352" bIns="23676">
            <a:spAutoFit/>
          </a:bodyP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eaLnBrk="1" hangingPunct="1">
              <a:spcBef>
                <a:spcPct val="50000"/>
              </a:spcBef>
              <a:buFontTx/>
              <a:buNone/>
            </a:pPr>
            <a:r>
              <a:rPr lang="en-GB" altLang="en-US" sz="485">
                <a:cs typeface="Arial" panose="020B0604020202020204" pitchFamily="34" charset="0"/>
              </a:rPr>
              <a:t>The difference I want to make to make is……………………</a:t>
            </a:r>
          </a:p>
        </p:txBody>
      </p:sp>
      <p:grpSp>
        <p:nvGrpSpPr>
          <p:cNvPr id="7187" name="Group 23"/>
          <p:cNvGrpSpPr>
            <a:grpSpLocks/>
          </p:cNvGrpSpPr>
          <p:nvPr/>
        </p:nvGrpSpPr>
        <p:grpSpPr bwMode="auto">
          <a:xfrm>
            <a:off x="5132510" y="923193"/>
            <a:ext cx="1213338" cy="964556"/>
            <a:chOff x="3738" y="1084"/>
            <a:chExt cx="1546" cy="1136"/>
          </a:xfrm>
        </p:grpSpPr>
        <p:sp>
          <p:nvSpPr>
            <p:cNvPr id="7188" name="Rectangle 24"/>
            <p:cNvSpPr>
              <a:spLocks noChangeArrowheads="1"/>
            </p:cNvSpPr>
            <p:nvPr/>
          </p:nvSpPr>
          <p:spPr bwMode="auto">
            <a:xfrm>
              <a:off x="3738" y="1539"/>
              <a:ext cx="1546" cy="6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6294" tIns="33148" rIns="66294" bIns="33148">
              <a:spAutoFit/>
            </a:bodyP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FontTx/>
                <a:buNone/>
              </a:pPr>
              <a:r>
                <a:rPr lang="en-GB" altLang="en-US" sz="1108" b="1" i="1">
                  <a:solidFill>
                    <a:srgbClr val="FF3300"/>
                  </a:solidFill>
                  <a:latin typeface="Comic Sans MS" panose="030F0702030302020204" pitchFamily="66" charset="0"/>
                </a:rPr>
                <a:t>What is the </a:t>
              </a:r>
            </a:p>
            <a:p>
              <a:pPr eaLnBrk="1" hangingPunct="1">
                <a:spcBef>
                  <a:spcPct val="0"/>
                </a:spcBef>
                <a:buFontTx/>
                <a:buNone/>
              </a:pPr>
              <a:r>
                <a:rPr lang="en-GB" altLang="en-US" sz="1108" b="1" i="1">
                  <a:solidFill>
                    <a:srgbClr val="FF3300"/>
                  </a:solidFill>
                  <a:latin typeface="Comic Sans MS" panose="030F0702030302020204" pitchFamily="66" charset="0"/>
                </a:rPr>
                <a:t>difference you </a:t>
              </a:r>
            </a:p>
            <a:p>
              <a:pPr eaLnBrk="1" hangingPunct="1">
                <a:spcBef>
                  <a:spcPct val="0"/>
                </a:spcBef>
                <a:buFontTx/>
                <a:buNone/>
              </a:pPr>
              <a:r>
                <a:rPr lang="en-GB" altLang="en-US" sz="1108" b="1" i="1">
                  <a:solidFill>
                    <a:srgbClr val="FF3300"/>
                  </a:solidFill>
                  <a:latin typeface="Comic Sans MS" panose="030F0702030302020204" pitchFamily="66" charset="0"/>
                </a:rPr>
                <a:t>want to make? </a:t>
              </a:r>
            </a:p>
          </p:txBody>
        </p:sp>
        <p:sp>
          <p:nvSpPr>
            <p:cNvPr id="7189" name="Line 25"/>
            <p:cNvSpPr>
              <a:spLocks noChangeShapeType="1"/>
            </p:cNvSpPr>
            <p:nvPr/>
          </p:nvSpPr>
          <p:spPr bwMode="auto">
            <a:xfrm flipV="1">
              <a:off x="4022" y="1084"/>
              <a:ext cx="762" cy="430"/>
            </a:xfrm>
            <a:prstGeom prst="line">
              <a:avLst/>
            </a:prstGeom>
            <a:noFill/>
            <a:ln w="38100">
              <a:solidFill>
                <a:srgbClr val="FF33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grpSp>
    </p:spTree>
    <p:extLst>
      <p:ext uri="{BB962C8B-B14F-4D97-AF65-F5344CB8AC3E}">
        <p14:creationId xmlns:p14="http://schemas.microsoft.com/office/powerpoint/2010/main" val="24506361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Line 2"/>
          <p:cNvSpPr>
            <a:spLocks noChangeShapeType="1"/>
          </p:cNvSpPr>
          <p:nvPr/>
        </p:nvSpPr>
        <p:spPr bwMode="auto">
          <a:xfrm flipH="1">
            <a:off x="4848958" y="3276234"/>
            <a:ext cx="553915" cy="1524366"/>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sp>
        <p:nvSpPr>
          <p:cNvPr id="9219" name="Line 3"/>
          <p:cNvSpPr>
            <a:spLocks noChangeShapeType="1"/>
          </p:cNvSpPr>
          <p:nvPr/>
        </p:nvSpPr>
        <p:spPr bwMode="auto">
          <a:xfrm>
            <a:off x="2911353" y="5333634"/>
            <a:ext cx="2769577" cy="0"/>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sp>
        <p:nvSpPr>
          <p:cNvPr id="9220" name="Oval 4"/>
          <p:cNvSpPr>
            <a:spLocks noChangeArrowheads="1"/>
          </p:cNvSpPr>
          <p:nvPr/>
        </p:nvSpPr>
        <p:spPr bwMode="auto">
          <a:xfrm>
            <a:off x="5600700" y="4572000"/>
            <a:ext cx="1147396" cy="1448533"/>
          </a:xfrm>
          <a:prstGeom prst="ellipse">
            <a:avLst/>
          </a:prstGeom>
          <a:solidFill>
            <a:schemeClr val="bg1"/>
          </a:solidFill>
          <a:ln w="9525" algn="ctr">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66294" tIns="33148" rIns="66294" bIns="33148" anchor="ct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0"/>
              </a:spcBef>
              <a:buFontTx/>
              <a:buNone/>
            </a:pPr>
            <a:r>
              <a:rPr lang="en-GB" altLang="en-US" sz="1246" b="1">
                <a:solidFill>
                  <a:srgbClr val="FF3300"/>
                </a:solidFill>
                <a:latin typeface="Times" panose="02020603050405020304" pitchFamily="18" charset="0"/>
              </a:rPr>
              <a:t>Plans &amp; priorities</a:t>
            </a:r>
            <a:r>
              <a:rPr lang="en-GB" altLang="en-US" sz="1731" b="1">
                <a:latin typeface="Comic Sans MS" panose="030F0702030302020204" pitchFamily="66" charset="0"/>
                <a:cs typeface="Arial" panose="020B0604020202020204" pitchFamily="34" charset="0"/>
              </a:rPr>
              <a:t> </a:t>
            </a:r>
          </a:p>
        </p:txBody>
      </p:sp>
      <p:sp>
        <p:nvSpPr>
          <p:cNvPr id="9221" name="Oval 5"/>
          <p:cNvSpPr>
            <a:spLocks noChangeArrowheads="1"/>
          </p:cNvSpPr>
          <p:nvPr/>
        </p:nvSpPr>
        <p:spPr bwMode="auto">
          <a:xfrm>
            <a:off x="2198077" y="4509356"/>
            <a:ext cx="1147396" cy="1447433"/>
          </a:xfrm>
          <a:prstGeom prst="ellipse">
            <a:avLst/>
          </a:prstGeom>
          <a:solidFill>
            <a:schemeClr val="bg1"/>
          </a:solidFill>
          <a:ln w="9525" algn="ctr">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6294" tIns="33148" rIns="66294" bIns="33148" anchor="ct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FontTx/>
              <a:buNone/>
            </a:pPr>
            <a:r>
              <a:rPr lang="en-GB" altLang="en-US" sz="1246" b="1">
                <a:solidFill>
                  <a:srgbClr val="FF3300"/>
                </a:solidFill>
                <a:latin typeface="Times" panose="02020603050405020304" pitchFamily="18" charset="0"/>
              </a:rPr>
              <a:t>Reason why</a:t>
            </a:r>
          </a:p>
          <a:p>
            <a:pPr eaLnBrk="1" hangingPunct="1">
              <a:spcBef>
                <a:spcPct val="0"/>
              </a:spcBef>
              <a:buFontTx/>
              <a:buNone/>
            </a:pPr>
            <a:r>
              <a:rPr lang="en-GB" altLang="en-US" sz="1731" b="1">
                <a:latin typeface="Comic Sans MS" panose="030F0702030302020204" pitchFamily="66" charset="0"/>
                <a:cs typeface="Arial" panose="020B0604020202020204" pitchFamily="34" charset="0"/>
              </a:rPr>
              <a:t> </a:t>
            </a:r>
          </a:p>
        </p:txBody>
      </p:sp>
      <p:sp>
        <p:nvSpPr>
          <p:cNvPr id="9222" name="Oval 6"/>
          <p:cNvSpPr>
            <a:spLocks noChangeArrowheads="1"/>
          </p:cNvSpPr>
          <p:nvPr/>
        </p:nvSpPr>
        <p:spPr bwMode="auto">
          <a:xfrm>
            <a:off x="3820258" y="4496167"/>
            <a:ext cx="1147396" cy="1447433"/>
          </a:xfrm>
          <a:prstGeom prst="ellipse">
            <a:avLst/>
          </a:prstGeom>
          <a:solidFill>
            <a:schemeClr val="bg1"/>
          </a:solidFill>
          <a:ln w="9525" algn="ctr">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66294" tIns="33148" rIns="66294" bIns="33148" anchor="ct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0"/>
              </a:spcBef>
              <a:buFontTx/>
              <a:buNone/>
            </a:pPr>
            <a:r>
              <a:rPr lang="en-GB" altLang="en-US" sz="1246" b="1">
                <a:solidFill>
                  <a:srgbClr val="FF3300"/>
                </a:solidFill>
                <a:latin typeface="Times" panose="02020603050405020304" pitchFamily="18" charset="0"/>
              </a:rPr>
              <a:t>Define Goal</a:t>
            </a:r>
          </a:p>
        </p:txBody>
      </p:sp>
      <p:sp>
        <p:nvSpPr>
          <p:cNvPr id="9223" name="Oval 7"/>
          <p:cNvSpPr>
            <a:spLocks noChangeArrowheads="1"/>
          </p:cNvSpPr>
          <p:nvPr/>
        </p:nvSpPr>
        <p:spPr bwMode="auto">
          <a:xfrm>
            <a:off x="5285276" y="2210167"/>
            <a:ext cx="1146297" cy="1447433"/>
          </a:xfrm>
          <a:prstGeom prst="ellipse">
            <a:avLst/>
          </a:prstGeom>
          <a:solidFill>
            <a:schemeClr val="bg1"/>
          </a:solidFill>
          <a:ln w="9525" algn="ctr">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6294" tIns="33148" rIns="66294" bIns="33148" anchor="ct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0"/>
              </a:spcBef>
              <a:buFontTx/>
              <a:buNone/>
            </a:pPr>
            <a:r>
              <a:rPr lang="en-GB" altLang="en-US" sz="1731" b="1">
                <a:latin typeface="Comic Sans MS" panose="030F0702030302020204" pitchFamily="66" charset="0"/>
                <a:cs typeface="Arial" panose="020B0604020202020204" pitchFamily="34" charset="0"/>
              </a:rPr>
              <a:t> </a:t>
            </a:r>
          </a:p>
        </p:txBody>
      </p:sp>
      <p:sp>
        <p:nvSpPr>
          <p:cNvPr id="9224" name="Oval 8"/>
          <p:cNvSpPr>
            <a:spLocks noChangeArrowheads="1"/>
          </p:cNvSpPr>
          <p:nvPr/>
        </p:nvSpPr>
        <p:spPr bwMode="auto">
          <a:xfrm>
            <a:off x="2554165" y="2286000"/>
            <a:ext cx="1148496" cy="1448533"/>
          </a:xfrm>
          <a:prstGeom prst="ellipse">
            <a:avLst/>
          </a:prstGeom>
          <a:noFill/>
          <a:ln w="9525" algn="ctr">
            <a:solidFill>
              <a:schemeClr val="tx1"/>
            </a:solidFill>
            <a:round/>
            <a:headEnd/>
            <a:tailEnd/>
          </a:ln>
          <a:effectLst/>
          <a:extLst>
            <a:ext uri="{909E8E84-426E-40DD-AFC4-6F175D3DCCD1}">
              <a14:hiddenFill xmlns:a14="http://schemas.microsoft.com/office/drawing/2010/main">
                <a:solidFill>
                  <a:srgbClr val="CC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66294" tIns="33148" rIns="66294" bIns="33148" anchor="ct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0"/>
              </a:spcBef>
              <a:buFontTx/>
              <a:buNone/>
            </a:pPr>
            <a:r>
              <a:rPr lang="en-GB" altLang="en-US" sz="1246" b="1">
                <a:solidFill>
                  <a:srgbClr val="FF3300"/>
                </a:solidFill>
                <a:latin typeface="Times" panose="02020603050405020304" pitchFamily="18" charset="0"/>
              </a:rPr>
              <a:t>Self belief</a:t>
            </a:r>
            <a:r>
              <a:rPr lang="en-GB" altLang="en-US" sz="1731" b="1">
                <a:latin typeface="Comic Sans MS" panose="030F0702030302020204" pitchFamily="66" charset="0"/>
                <a:cs typeface="Arial" panose="020B0604020202020204" pitchFamily="34" charset="0"/>
              </a:rPr>
              <a:t> </a:t>
            </a:r>
          </a:p>
        </p:txBody>
      </p:sp>
      <p:sp>
        <p:nvSpPr>
          <p:cNvPr id="9225" name="Oval 9"/>
          <p:cNvSpPr>
            <a:spLocks noChangeArrowheads="1"/>
          </p:cNvSpPr>
          <p:nvPr/>
        </p:nvSpPr>
        <p:spPr bwMode="auto">
          <a:xfrm>
            <a:off x="3859823" y="2286000"/>
            <a:ext cx="1147396" cy="1448533"/>
          </a:xfrm>
          <a:prstGeom prst="ellipse">
            <a:avLst/>
          </a:prstGeom>
          <a:noFill/>
          <a:ln w="9525" algn="ctr">
            <a:solidFill>
              <a:schemeClr val="tx1"/>
            </a:solidFill>
            <a:round/>
            <a:headEnd/>
            <a:tailEnd/>
          </a:ln>
          <a:effectLst/>
          <a:extLst>
            <a:ext uri="{909E8E84-426E-40DD-AFC4-6F175D3DCCD1}">
              <a14:hiddenFill xmlns:a14="http://schemas.microsoft.com/office/drawing/2010/main">
                <a:solidFill>
                  <a:srgbClr val="CC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6294" tIns="33148" rIns="66294" bIns="33148" anchor="ct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0"/>
              </a:spcBef>
              <a:buFontTx/>
              <a:buNone/>
            </a:pPr>
            <a:r>
              <a:rPr lang="en-GB" altLang="en-US" sz="1731" b="1">
                <a:latin typeface="Comic Sans MS" panose="030F0702030302020204" pitchFamily="66" charset="0"/>
                <a:cs typeface="Arial" panose="020B0604020202020204" pitchFamily="34" charset="0"/>
              </a:rPr>
              <a:t> </a:t>
            </a:r>
          </a:p>
        </p:txBody>
      </p:sp>
      <p:sp>
        <p:nvSpPr>
          <p:cNvPr id="9226" name="Oval 10"/>
          <p:cNvSpPr>
            <a:spLocks noChangeArrowheads="1"/>
          </p:cNvSpPr>
          <p:nvPr/>
        </p:nvSpPr>
        <p:spPr bwMode="auto">
          <a:xfrm>
            <a:off x="3820258" y="76933"/>
            <a:ext cx="1147396" cy="1524367"/>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6294" tIns="33148" rIns="66294" bIns="33148" anchor="ct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0"/>
              </a:spcBef>
              <a:buFontTx/>
              <a:buNone/>
            </a:pPr>
            <a:r>
              <a:rPr lang="en-GB" altLang="en-US" sz="1731" b="1">
                <a:latin typeface="Comic Sans MS" panose="030F0702030302020204" pitchFamily="66" charset="0"/>
                <a:cs typeface="Arial" panose="020B0604020202020204" pitchFamily="34" charset="0"/>
              </a:rPr>
              <a:t> </a:t>
            </a:r>
          </a:p>
        </p:txBody>
      </p:sp>
      <p:sp>
        <p:nvSpPr>
          <p:cNvPr id="9227" name="Line 11"/>
          <p:cNvSpPr>
            <a:spLocks noChangeShapeType="1"/>
          </p:cNvSpPr>
          <p:nvPr/>
        </p:nvSpPr>
        <p:spPr bwMode="auto">
          <a:xfrm>
            <a:off x="6115050" y="3581767"/>
            <a:ext cx="435219" cy="1143000"/>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sp>
        <p:nvSpPr>
          <p:cNvPr id="9228" name="Line 12"/>
          <p:cNvSpPr>
            <a:spLocks noChangeShapeType="1"/>
          </p:cNvSpPr>
          <p:nvPr/>
        </p:nvSpPr>
        <p:spPr bwMode="auto">
          <a:xfrm>
            <a:off x="3345473" y="3657600"/>
            <a:ext cx="593481" cy="1143000"/>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sp>
        <p:nvSpPr>
          <p:cNvPr id="9229" name="Line 13"/>
          <p:cNvSpPr>
            <a:spLocks noChangeShapeType="1"/>
          </p:cNvSpPr>
          <p:nvPr/>
        </p:nvSpPr>
        <p:spPr bwMode="auto">
          <a:xfrm flipV="1">
            <a:off x="2515699" y="3657600"/>
            <a:ext cx="354989" cy="914400"/>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sp>
        <p:nvSpPr>
          <p:cNvPr id="9230" name="Line 14"/>
          <p:cNvSpPr>
            <a:spLocks noChangeShapeType="1"/>
          </p:cNvSpPr>
          <p:nvPr/>
        </p:nvSpPr>
        <p:spPr bwMode="auto">
          <a:xfrm flipV="1">
            <a:off x="3424604" y="1219933"/>
            <a:ext cx="475884" cy="1143000"/>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sp>
        <p:nvSpPr>
          <p:cNvPr id="9231" name="Line 15"/>
          <p:cNvSpPr>
            <a:spLocks noChangeShapeType="1"/>
          </p:cNvSpPr>
          <p:nvPr/>
        </p:nvSpPr>
        <p:spPr bwMode="auto">
          <a:xfrm>
            <a:off x="4889622" y="1143000"/>
            <a:ext cx="552816" cy="1295767"/>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sp>
        <p:nvSpPr>
          <p:cNvPr id="9232" name="Line 16"/>
          <p:cNvSpPr>
            <a:spLocks noChangeShapeType="1"/>
          </p:cNvSpPr>
          <p:nvPr/>
        </p:nvSpPr>
        <p:spPr bwMode="auto">
          <a:xfrm flipH="1">
            <a:off x="4413738" y="1601299"/>
            <a:ext cx="0" cy="684701"/>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sp>
        <p:nvSpPr>
          <p:cNvPr id="9233" name="Rectangle 17"/>
          <p:cNvSpPr>
            <a:spLocks noChangeArrowheads="1"/>
          </p:cNvSpPr>
          <p:nvPr/>
        </p:nvSpPr>
        <p:spPr bwMode="auto">
          <a:xfrm>
            <a:off x="5007219" y="76933"/>
            <a:ext cx="1899138" cy="1143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imes" panose="02020603050405020304" pitchFamily="18" charset="0"/>
                <a:ea typeface="ＭＳ Ｐゴシック" panose="020B0600070205080204" pitchFamily="34" charset="-128"/>
              </a:defRPr>
            </a:lvl1pPr>
            <a:lvl2pPr marL="742950" indent="-285750">
              <a:defRPr>
                <a:solidFill>
                  <a:schemeClr val="tx1"/>
                </a:solidFill>
                <a:latin typeface="Times" panose="02020603050405020304" pitchFamily="18" charset="0"/>
                <a:ea typeface="ＭＳ Ｐゴシック" panose="020B0600070205080204" pitchFamily="34" charset="-128"/>
              </a:defRPr>
            </a:lvl2pPr>
            <a:lvl3pPr marL="1143000" indent="-228600">
              <a:defRPr>
                <a:solidFill>
                  <a:schemeClr val="tx1"/>
                </a:solidFill>
                <a:latin typeface="Times" panose="02020603050405020304" pitchFamily="18" charset="0"/>
                <a:ea typeface="ＭＳ Ｐゴシック" panose="020B0600070205080204" pitchFamily="34" charset="-128"/>
              </a:defRPr>
            </a:lvl3pPr>
            <a:lvl4pPr marL="1600200" indent="-228600">
              <a:defRPr>
                <a:solidFill>
                  <a:schemeClr val="tx1"/>
                </a:solidFill>
                <a:latin typeface="Times" panose="02020603050405020304" pitchFamily="18" charset="0"/>
                <a:ea typeface="ＭＳ Ｐゴシック" panose="020B0600070205080204" pitchFamily="34" charset="-128"/>
              </a:defRPr>
            </a:lvl4pPr>
            <a:lvl5pPr marL="2057400" indent="-228600">
              <a:defRPr>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9pPr>
          </a:lstStyle>
          <a:p>
            <a:endParaRPr lang="en-GB" altLang="en-US" sz="1246"/>
          </a:p>
        </p:txBody>
      </p:sp>
      <p:sp>
        <p:nvSpPr>
          <p:cNvPr id="9234" name="Text Box 18"/>
          <p:cNvSpPr txBox="1">
            <a:spLocks noChangeArrowheads="1"/>
          </p:cNvSpPr>
          <p:nvPr/>
        </p:nvSpPr>
        <p:spPr bwMode="auto">
          <a:xfrm>
            <a:off x="4999526" y="186837"/>
            <a:ext cx="1946397" cy="122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47352" tIns="23676" rIns="47352" bIns="23676">
            <a:spAutoFit/>
          </a:bodyP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eaLnBrk="1" hangingPunct="1">
              <a:spcBef>
                <a:spcPct val="50000"/>
              </a:spcBef>
              <a:buFontTx/>
              <a:buNone/>
            </a:pPr>
            <a:r>
              <a:rPr lang="en-GB" altLang="en-US" sz="485">
                <a:cs typeface="Arial" panose="020B0604020202020204" pitchFamily="34" charset="0"/>
              </a:rPr>
              <a:t>The difference I want to make to make is……………………</a:t>
            </a:r>
          </a:p>
        </p:txBody>
      </p:sp>
      <p:grpSp>
        <p:nvGrpSpPr>
          <p:cNvPr id="9235" name="Group 19"/>
          <p:cNvGrpSpPr>
            <a:grpSpLocks/>
          </p:cNvGrpSpPr>
          <p:nvPr/>
        </p:nvGrpSpPr>
        <p:grpSpPr bwMode="auto">
          <a:xfrm>
            <a:off x="5132510" y="923193"/>
            <a:ext cx="1213338" cy="964556"/>
            <a:chOff x="3738" y="1084"/>
            <a:chExt cx="1546" cy="1136"/>
          </a:xfrm>
        </p:grpSpPr>
        <p:sp>
          <p:nvSpPr>
            <p:cNvPr id="9236" name="Rectangle 20"/>
            <p:cNvSpPr>
              <a:spLocks noChangeArrowheads="1"/>
            </p:cNvSpPr>
            <p:nvPr/>
          </p:nvSpPr>
          <p:spPr bwMode="auto">
            <a:xfrm>
              <a:off x="3738" y="1539"/>
              <a:ext cx="1546" cy="6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6294" tIns="33148" rIns="66294" bIns="33148">
              <a:spAutoFit/>
            </a:bodyP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FontTx/>
                <a:buNone/>
              </a:pPr>
              <a:r>
                <a:rPr lang="en-GB" altLang="en-US" sz="1108" b="1" i="1">
                  <a:solidFill>
                    <a:srgbClr val="FF3300"/>
                  </a:solidFill>
                  <a:latin typeface="Comic Sans MS" panose="030F0702030302020204" pitchFamily="66" charset="0"/>
                </a:rPr>
                <a:t>What is the </a:t>
              </a:r>
            </a:p>
            <a:p>
              <a:pPr eaLnBrk="1" hangingPunct="1">
                <a:spcBef>
                  <a:spcPct val="0"/>
                </a:spcBef>
                <a:buFontTx/>
                <a:buNone/>
              </a:pPr>
              <a:r>
                <a:rPr lang="en-GB" altLang="en-US" sz="1108" b="1" i="1">
                  <a:solidFill>
                    <a:srgbClr val="FF3300"/>
                  </a:solidFill>
                  <a:latin typeface="Comic Sans MS" panose="030F0702030302020204" pitchFamily="66" charset="0"/>
                </a:rPr>
                <a:t>difference you </a:t>
              </a:r>
            </a:p>
            <a:p>
              <a:pPr eaLnBrk="1" hangingPunct="1">
                <a:spcBef>
                  <a:spcPct val="0"/>
                </a:spcBef>
                <a:buFontTx/>
                <a:buNone/>
              </a:pPr>
              <a:r>
                <a:rPr lang="en-GB" altLang="en-US" sz="1108" b="1" i="1">
                  <a:solidFill>
                    <a:srgbClr val="FF3300"/>
                  </a:solidFill>
                  <a:latin typeface="Comic Sans MS" panose="030F0702030302020204" pitchFamily="66" charset="0"/>
                </a:rPr>
                <a:t>want to make? </a:t>
              </a:r>
            </a:p>
          </p:txBody>
        </p:sp>
        <p:sp>
          <p:nvSpPr>
            <p:cNvPr id="9237" name="Line 21"/>
            <p:cNvSpPr>
              <a:spLocks noChangeShapeType="1"/>
            </p:cNvSpPr>
            <p:nvPr/>
          </p:nvSpPr>
          <p:spPr bwMode="auto">
            <a:xfrm flipV="1">
              <a:off x="4022" y="1084"/>
              <a:ext cx="762" cy="430"/>
            </a:xfrm>
            <a:prstGeom prst="line">
              <a:avLst/>
            </a:prstGeom>
            <a:noFill/>
            <a:ln w="38100">
              <a:solidFill>
                <a:srgbClr val="FF33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grpSp>
    </p:spTree>
    <p:extLst>
      <p:ext uri="{BB962C8B-B14F-4D97-AF65-F5344CB8AC3E}">
        <p14:creationId xmlns:p14="http://schemas.microsoft.com/office/powerpoint/2010/main" val="36027081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Line 2"/>
          <p:cNvSpPr>
            <a:spLocks noChangeShapeType="1"/>
          </p:cNvSpPr>
          <p:nvPr/>
        </p:nvSpPr>
        <p:spPr bwMode="auto">
          <a:xfrm flipH="1">
            <a:off x="4848958" y="3276234"/>
            <a:ext cx="553915" cy="1524366"/>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sp>
        <p:nvSpPr>
          <p:cNvPr id="10243" name="Line 3"/>
          <p:cNvSpPr>
            <a:spLocks noChangeShapeType="1"/>
          </p:cNvSpPr>
          <p:nvPr/>
        </p:nvSpPr>
        <p:spPr bwMode="auto">
          <a:xfrm>
            <a:off x="2911353" y="5333634"/>
            <a:ext cx="2769577" cy="0"/>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sp>
        <p:nvSpPr>
          <p:cNvPr id="10244" name="Oval 4"/>
          <p:cNvSpPr>
            <a:spLocks noChangeArrowheads="1"/>
          </p:cNvSpPr>
          <p:nvPr/>
        </p:nvSpPr>
        <p:spPr bwMode="auto">
          <a:xfrm>
            <a:off x="5600700" y="4572000"/>
            <a:ext cx="1147396" cy="1448533"/>
          </a:xfrm>
          <a:prstGeom prst="ellipse">
            <a:avLst/>
          </a:prstGeom>
          <a:solidFill>
            <a:schemeClr val="bg1"/>
          </a:solidFill>
          <a:ln w="9525" algn="ctr">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66294" tIns="33148" rIns="66294" bIns="33148" anchor="ct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0"/>
              </a:spcBef>
              <a:buFontTx/>
              <a:buNone/>
            </a:pPr>
            <a:r>
              <a:rPr lang="en-GB" altLang="en-US" sz="1246" b="1">
                <a:solidFill>
                  <a:srgbClr val="FF3300"/>
                </a:solidFill>
                <a:latin typeface="Times" panose="02020603050405020304" pitchFamily="18" charset="0"/>
              </a:rPr>
              <a:t>Plans &amp; priorities</a:t>
            </a:r>
            <a:r>
              <a:rPr lang="en-GB" altLang="en-US" sz="1731" b="1">
                <a:latin typeface="Comic Sans MS" panose="030F0702030302020204" pitchFamily="66" charset="0"/>
                <a:cs typeface="Arial" panose="020B0604020202020204" pitchFamily="34" charset="0"/>
              </a:rPr>
              <a:t> </a:t>
            </a:r>
          </a:p>
        </p:txBody>
      </p:sp>
      <p:sp>
        <p:nvSpPr>
          <p:cNvPr id="10245" name="Oval 5"/>
          <p:cNvSpPr>
            <a:spLocks noChangeArrowheads="1"/>
          </p:cNvSpPr>
          <p:nvPr/>
        </p:nvSpPr>
        <p:spPr bwMode="auto">
          <a:xfrm>
            <a:off x="2198077" y="4509356"/>
            <a:ext cx="1147396" cy="1447433"/>
          </a:xfrm>
          <a:prstGeom prst="ellipse">
            <a:avLst/>
          </a:prstGeom>
          <a:solidFill>
            <a:schemeClr val="bg1"/>
          </a:solidFill>
          <a:ln w="9525" algn="ctr">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6294" tIns="33148" rIns="66294" bIns="33148" anchor="ct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FontTx/>
              <a:buNone/>
            </a:pPr>
            <a:r>
              <a:rPr lang="en-GB" altLang="en-US" sz="1246" b="1">
                <a:solidFill>
                  <a:srgbClr val="FF3300"/>
                </a:solidFill>
                <a:latin typeface="Times" panose="02020603050405020304" pitchFamily="18" charset="0"/>
              </a:rPr>
              <a:t>Reason why</a:t>
            </a:r>
          </a:p>
          <a:p>
            <a:pPr eaLnBrk="1" hangingPunct="1">
              <a:spcBef>
                <a:spcPct val="0"/>
              </a:spcBef>
              <a:buFontTx/>
              <a:buNone/>
            </a:pPr>
            <a:r>
              <a:rPr lang="en-GB" altLang="en-US" sz="1731" b="1">
                <a:latin typeface="Comic Sans MS" panose="030F0702030302020204" pitchFamily="66" charset="0"/>
                <a:cs typeface="Arial" panose="020B0604020202020204" pitchFamily="34" charset="0"/>
              </a:rPr>
              <a:t> </a:t>
            </a:r>
          </a:p>
        </p:txBody>
      </p:sp>
      <p:sp>
        <p:nvSpPr>
          <p:cNvPr id="10246" name="Oval 6"/>
          <p:cNvSpPr>
            <a:spLocks noChangeArrowheads="1"/>
          </p:cNvSpPr>
          <p:nvPr/>
        </p:nvSpPr>
        <p:spPr bwMode="auto">
          <a:xfrm>
            <a:off x="3820258" y="4496167"/>
            <a:ext cx="1147396" cy="1447433"/>
          </a:xfrm>
          <a:prstGeom prst="ellipse">
            <a:avLst/>
          </a:prstGeom>
          <a:solidFill>
            <a:schemeClr val="bg1"/>
          </a:solidFill>
          <a:ln w="9525" algn="ctr">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66294" tIns="33148" rIns="66294" bIns="33148" anchor="ct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0"/>
              </a:spcBef>
              <a:buFontTx/>
              <a:buNone/>
            </a:pPr>
            <a:r>
              <a:rPr lang="en-GB" altLang="en-US" sz="1246" b="1">
                <a:solidFill>
                  <a:srgbClr val="FF3300"/>
                </a:solidFill>
                <a:latin typeface="Times" panose="02020603050405020304" pitchFamily="18" charset="0"/>
              </a:rPr>
              <a:t>Define Goal</a:t>
            </a:r>
          </a:p>
        </p:txBody>
      </p:sp>
      <p:sp>
        <p:nvSpPr>
          <p:cNvPr id="10247" name="Oval 7"/>
          <p:cNvSpPr>
            <a:spLocks noChangeArrowheads="1"/>
          </p:cNvSpPr>
          <p:nvPr/>
        </p:nvSpPr>
        <p:spPr bwMode="auto">
          <a:xfrm>
            <a:off x="5285276" y="2210167"/>
            <a:ext cx="1146297" cy="1447433"/>
          </a:xfrm>
          <a:prstGeom prst="ellipse">
            <a:avLst/>
          </a:prstGeom>
          <a:solidFill>
            <a:schemeClr val="bg1"/>
          </a:solidFill>
          <a:ln w="9525" algn="ctr">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66294" tIns="33148" rIns="66294" bIns="33148" anchor="ct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0"/>
              </a:spcBef>
              <a:buFontTx/>
              <a:buNone/>
            </a:pPr>
            <a:r>
              <a:rPr lang="en-GB" altLang="en-US" sz="1246" b="1">
                <a:solidFill>
                  <a:srgbClr val="FF3300"/>
                </a:solidFill>
                <a:latin typeface="Times" panose="02020603050405020304" pitchFamily="18" charset="0"/>
              </a:rPr>
              <a:t>Involve others</a:t>
            </a:r>
          </a:p>
        </p:txBody>
      </p:sp>
      <p:sp>
        <p:nvSpPr>
          <p:cNvPr id="10248" name="Oval 8"/>
          <p:cNvSpPr>
            <a:spLocks noChangeArrowheads="1"/>
          </p:cNvSpPr>
          <p:nvPr/>
        </p:nvSpPr>
        <p:spPr bwMode="auto">
          <a:xfrm>
            <a:off x="2554165" y="2286000"/>
            <a:ext cx="1148496" cy="1448533"/>
          </a:xfrm>
          <a:prstGeom prst="ellipse">
            <a:avLst/>
          </a:prstGeom>
          <a:noFill/>
          <a:ln w="9525" algn="ctr">
            <a:solidFill>
              <a:schemeClr val="tx1"/>
            </a:solidFill>
            <a:round/>
            <a:headEnd/>
            <a:tailEnd/>
          </a:ln>
          <a:effectLst/>
          <a:extLst>
            <a:ext uri="{909E8E84-426E-40DD-AFC4-6F175D3DCCD1}">
              <a14:hiddenFill xmlns:a14="http://schemas.microsoft.com/office/drawing/2010/main">
                <a:solidFill>
                  <a:srgbClr val="CC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66294" tIns="33148" rIns="66294" bIns="33148" anchor="ct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0"/>
              </a:spcBef>
              <a:buFontTx/>
              <a:buNone/>
            </a:pPr>
            <a:r>
              <a:rPr lang="en-GB" altLang="en-US" sz="1246" b="1">
                <a:solidFill>
                  <a:srgbClr val="FF3300"/>
                </a:solidFill>
                <a:latin typeface="Times" panose="02020603050405020304" pitchFamily="18" charset="0"/>
              </a:rPr>
              <a:t>Self belief</a:t>
            </a:r>
            <a:r>
              <a:rPr lang="en-GB" altLang="en-US" sz="1731" b="1">
                <a:latin typeface="Comic Sans MS" panose="030F0702030302020204" pitchFamily="66" charset="0"/>
                <a:cs typeface="Arial" panose="020B0604020202020204" pitchFamily="34" charset="0"/>
              </a:rPr>
              <a:t> </a:t>
            </a:r>
          </a:p>
        </p:txBody>
      </p:sp>
      <p:sp>
        <p:nvSpPr>
          <p:cNvPr id="10249" name="Oval 9"/>
          <p:cNvSpPr>
            <a:spLocks noChangeArrowheads="1"/>
          </p:cNvSpPr>
          <p:nvPr/>
        </p:nvSpPr>
        <p:spPr bwMode="auto">
          <a:xfrm>
            <a:off x="3859823" y="2286000"/>
            <a:ext cx="1147396" cy="1448533"/>
          </a:xfrm>
          <a:prstGeom prst="ellipse">
            <a:avLst/>
          </a:prstGeom>
          <a:noFill/>
          <a:ln w="9525" algn="ctr">
            <a:solidFill>
              <a:schemeClr val="tx1"/>
            </a:solidFill>
            <a:round/>
            <a:headEnd/>
            <a:tailEnd/>
          </a:ln>
          <a:effectLst/>
          <a:extLst>
            <a:ext uri="{909E8E84-426E-40DD-AFC4-6F175D3DCCD1}">
              <a14:hiddenFill xmlns:a14="http://schemas.microsoft.com/office/drawing/2010/main">
                <a:solidFill>
                  <a:srgbClr val="CC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6294" tIns="33148" rIns="66294" bIns="33148" anchor="ct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0"/>
              </a:spcBef>
              <a:buFontTx/>
              <a:buNone/>
            </a:pPr>
            <a:r>
              <a:rPr lang="en-GB" altLang="en-US" sz="1731" b="1">
                <a:latin typeface="Comic Sans MS" panose="030F0702030302020204" pitchFamily="66" charset="0"/>
                <a:cs typeface="Arial" panose="020B0604020202020204" pitchFamily="34" charset="0"/>
              </a:rPr>
              <a:t> </a:t>
            </a:r>
          </a:p>
        </p:txBody>
      </p:sp>
      <p:sp>
        <p:nvSpPr>
          <p:cNvPr id="10250" name="Oval 10"/>
          <p:cNvSpPr>
            <a:spLocks noChangeArrowheads="1"/>
          </p:cNvSpPr>
          <p:nvPr/>
        </p:nvSpPr>
        <p:spPr bwMode="auto">
          <a:xfrm>
            <a:off x="3820258" y="76933"/>
            <a:ext cx="1147396" cy="1524367"/>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6294" tIns="33148" rIns="66294" bIns="33148" anchor="ct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0"/>
              </a:spcBef>
              <a:buFontTx/>
              <a:buNone/>
            </a:pPr>
            <a:r>
              <a:rPr lang="en-GB" altLang="en-US" sz="1731" b="1">
                <a:latin typeface="Comic Sans MS" panose="030F0702030302020204" pitchFamily="66" charset="0"/>
                <a:cs typeface="Arial" panose="020B0604020202020204" pitchFamily="34" charset="0"/>
              </a:rPr>
              <a:t> </a:t>
            </a:r>
          </a:p>
        </p:txBody>
      </p:sp>
      <p:sp>
        <p:nvSpPr>
          <p:cNvPr id="10251" name="Line 11"/>
          <p:cNvSpPr>
            <a:spLocks noChangeShapeType="1"/>
          </p:cNvSpPr>
          <p:nvPr/>
        </p:nvSpPr>
        <p:spPr bwMode="auto">
          <a:xfrm>
            <a:off x="6115050" y="3581767"/>
            <a:ext cx="435219" cy="1143000"/>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sp>
        <p:nvSpPr>
          <p:cNvPr id="10252" name="Line 12"/>
          <p:cNvSpPr>
            <a:spLocks noChangeShapeType="1"/>
          </p:cNvSpPr>
          <p:nvPr/>
        </p:nvSpPr>
        <p:spPr bwMode="auto">
          <a:xfrm>
            <a:off x="3345473" y="3657600"/>
            <a:ext cx="593481" cy="1143000"/>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sp>
        <p:nvSpPr>
          <p:cNvPr id="10253" name="Line 13"/>
          <p:cNvSpPr>
            <a:spLocks noChangeShapeType="1"/>
          </p:cNvSpPr>
          <p:nvPr/>
        </p:nvSpPr>
        <p:spPr bwMode="auto">
          <a:xfrm flipV="1">
            <a:off x="2515699" y="3657600"/>
            <a:ext cx="354989" cy="914400"/>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sp>
        <p:nvSpPr>
          <p:cNvPr id="10254" name="Line 14"/>
          <p:cNvSpPr>
            <a:spLocks noChangeShapeType="1"/>
          </p:cNvSpPr>
          <p:nvPr/>
        </p:nvSpPr>
        <p:spPr bwMode="auto">
          <a:xfrm flipV="1">
            <a:off x="3424604" y="1219933"/>
            <a:ext cx="475884" cy="1143000"/>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sp>
        <p:nvSpPr>
          <p:cNvPr id="10255" name="Line 15"/>
          <p:cNvSpPr>
            <a:spLocks noChangeShapeType="1"/>
          </p:cNvSpPr>
          <p:nvPr/>
        </p:nvSpPr>
        <p:spPr bwMode="auto">
          <a:xfrm>
            <a:off x="4889622" y="1143000"/>
            <a:ext cx="552816" cy="1295767"/>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sp>
        <p:nvSpPr>
          <p:cNvPr id="10256" name="Line 16"/>
          <p:cNvSpPr>
            <a:spLocks noChangeShapeType="1"/>
          </p:cNvSpPr>
          <p:nvPr/>
        </p:nvSpPr>
        <p:spPr bwMode="auto">
          <a:xfrm flipH="1">
            <a:off x="4413738" y="1601299"/>
            <a:ext cx="0" cy="684701"/>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sp>
        <p:nvSpPr>
          <p:cNvPr id="10257" name="Rectangle 17"/>
          <p:cNvSpPr>
            <a:spLocks noChangeArrowheads="1"/>
          </p:cNvSpPr>
          <p:nvPr/>
        </p:nvSpPr>
        <p:spPr bwMode="auto">
          <a:xfrm>
            <a:off x="5007219" y="76933"/>
            <a:ext cx="1899138" cy="1143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imes" panose="02020603050405020304" pitchFamily="18" charset="0"/>
                <a:ea typeface="ＭＳ Ｐゴシック" panose="020B0600070205080204" pitchFamily="34" charset="-128"/>
              </a:defRPr>
            </a:lvl1pPr>
            <a:lvl2pPr marL="742950" indent="-285750">
              <a:defRPr>
                <a:solidFill>
                  <a:schemeClr val="tx1"/>
                </a:solidFill>
                <a:latin typeface="Times" panose="02020603050405020304" pitchFamily="18" charset="0"/>
                <a:ea typeface="ＭＳ Ｐゴシック" panose="020B0600070205080204" pitchFamily="34" charset="-128"/>
              </a:defRPr>
            </a:lvl2pPr>
            <a:lvl3pPr marL="1143000" indent="-228600">
              <a:defRPr>
                <a:solidFill>
                  <a:schemeClr val="tx1"/>
                </a:solidFill>
                <a:latin typeface="Times" panose="02020603050405020304" pitchFamily="18" charset="0"/>
                <a:ea typeface="ＭＳ Ｐゴシック" panose="020B0600070205080204" pitchFamily="34" charset="-128"/>
              </a:defRPr>
            </a:lvl3pPr>
            <a:lvl4pPr marL="1600200" indent="-228600">
              <a:defRPr>
                <a:solidFill>
                  <a:schemeClr val="tx1"/>
                </a:solidFill>
                <a:latin typeface="Times" panose="02020603050405020304" pitchFamily="18" charset="0"/>
                <a:ea typeface="ＭＳ Ｐゴシック" panose="020B0600070205080204" pitchFamily="34" charset="-128"/>
              </a:defRPr>
            </a:lvl4pPr>
            <a:lvl5pPr marL="2057400" indent="-228600">
              <a:defRPr>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9pPr>
          </a:lstStyle>
          <a:p>
            <a:endParaRPr lang="en-GB" altLang="en-US" sz="1246"/>
          </a:p>
        </p:txBody>
      </p:sp>
      <p:sp>
        <p:nvSpPr>
          <p:cNvPr id="10258" name="Text Box 18"/>
          <p:cNvSpPr txBox="1">
            <a:spLocks noChangeArrowheads="1"/>
          </p:cNvSpPr>
          <p:nvPr/>
        </p:nvSpPr>
        <p:spPr bwMode="auto">
          <a:xfrm>
            <a:off x="4999526" y="186837"/>
            <a:ext cx="1946397" cy="122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47352" tIns="23676" rIns="47352" bIns="23676">
            <a:spAutoFit/>
          </a:bodyP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eaLnBrk="1" hangingPunct="1">
              <a:spcBef>
                <a:spcPct val="50000"/>
              </a:spcBef>
              <a:buFontTx/>
              <a:buNone/>
            </a:pPr>
            <a:r>
              <a:rPr lang="en-GB" altLang="en-US" sz="485">
                <a:cs typeface="Arial" panose="020B0604020202020204" pitchFamily="34" charset="0"/>
              </a:rPr>
              <a:t>The difference I want to make to make is……………………</a:t>
            </a:r>
          </a:p>
        </p:txBody>
      </p:sp>
      <p:grpSp>
        <p:nvGrpSpPr>
          <p:cNvPr id="10259" name="Group 19"/>
          <p:cNvGrpSpPr>
            <a:grpSpLocks/>
          </p:cNvGrpSpPr>
          <p:nvPr/>
        </p:nvGrpSpPr>
        <p:grpSpPr bwMode="auto">
          <a:xfrm>
            <a:off x="5132510" y="923193"/>
            <a:ext cx="1213338" cy="964556"/>
            <a:chOff x="3738" y="1084"/>
            <a:chExt cx="1546" cy="1136"/>
          </a:xfrm>
        </p:grpSpPr>
        <p:sp>
          <p:nvSpPr>
            <p:cNvPr id="10260" name="Rectangle 20"/>
            <p:cNvSpPr>
              <a:spLocks noChangeArrowheads="1"/>
            </p:cNvSpPr>
            <p:nvPr/>
          </p:nvSpPr>
          <p:spPr bwMode="auto">
            <a:xfrm>
              <a:off x="3738" y="1539"/>
              <a:ext cx="1546" cy="6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6294" tIns="33148" rIns="66294" bIns="33148">
              <a:spAutoFit/>
            </a:bodyP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FontTx/>
                <a:buNone/>
              </a:pPr>
              <a:r>
                <a:rPr lang="en-GB" altLang="en-US" sz="1108" b="1" i="1">
                  <a:solidFill>
                    <a:srgbClr val="FF3300"/>
                  </a:solidFill>
                  <a:latin typeface="Comic Sans MS" panose="030F0702030302020204" pitchFamily="66" charset="0"/>
                </a:rPr>
                <a:t>What is the </a:t>
              </a:r>
            </a:p>
            <a:p>
              <a:pPr eaLnBrk="1" hangingPunct="1">
                <a:spcBef>
                  <a:spcPct val="0"/>
                </a:spcBef>
                <a:buFontTx/>
                <a:buNone/>
              </a:pPr>
              <a:r>
                <a:rPr lang="en-GB" altLang="en-US" sz="1108" b="1" i="1">
                  <a:solidFill>
                    <a:srgbClr val="FF3300"/>
                  </a:solidFill>
                  <a:latin typeface="Comic Sans MS" panose="030F0702030302020204" pitchFamily="66" charset="0"/>
                </a:rPr>
                <a:t>difference you </a:t>
              </a:r>
            </a:p>
            <a:p>
              <a:pPr eaLnBrk="1" hangingPunct="1">
                <a:spcBef>
                  <a:spcPct val="0"/>
                </a:spcBef>
                <a:buFontTx/>
                <a:buNone/>
              </a:pPr>
              <a:r>
                <a:rPr lang="en-GB" altLang="en-US" sz="1108" b="1" i="1">
                  <a:solidFill>
                    <a:srgbClr val="FF3300"/>
                  </a:solidFill>
                  <a:latin typeface="Comic Sans MS" panose="030F0702030302020204" pitchFamily="66" charset="0"/>
                </a:rPr>
                <a:t>want to make? </a:t>
              </a:r>
            </a:p>
          </p:txBody>
        </p:sp>
        <p:sp>
          <p:nvSpPr>
            <p:cNvPr id="10261" name="Line 21"/>
            <p:cNvSpPr>
              <a:spLocks noChangeShapeType="1"/>
            </p:cNvSpPr>
            <p:nvPr/>
          </p:nvSpPr>
          <p:spPr bwMode="auto">
            <a:xfrm flipV="1">
              <a:off x="4022" y="1084"/>
              <a:ext cx="762" cy="430"/>
            </a:xfrm>
            <a:prstGeom prst="line">
              <a:avLst/>
            </a:prstGeom>
            <a:noFill/>
            <a:ln w="38100">
              <a:solidFill>
                <a:srgbClr val="FF33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grpSp>
    </p:spTree>
    <p:extLst>
      <p:ext uri="{BB962C8B-B14F-4D97-AF65-F5344CB8AC3E}">
        <p14:creationId xmlns:p14="http://schemas.microsoft.com/office/powerpoint/2010/main" val="20664527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Line 2"/>
          <p:cNvSpPr>
            <a:spLocks noChangeShapeType="1"/>
          </p:cNvSpPr>
          <p:nvPr/>
        </p:nvSpPr>
        <p:spPr bwMode="auto">
          <a:xfrm flipH="1">
            <a:off x="4848958" y="3276234"/>
            <a:ext cx="553915" cy="1524366"/>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sp>
        <p:nvSpPr>
          <p:cNvPr id="11267" name="Line 3"/>
          <p:cNvSpPr>
            <a:spLocks noChangeShapeType="1"/>
          </p:cNvSpPr>
          <p:nvPr/>
        </p:nvSpPr>
        <p:spPr bwMode="auto">
          <a:xfrm>
            <a:off x="2911353" y="5333634"/>
            <a:ext cx="2769577" cy="0"/>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sp>
        <p:nvSpPr>
          <p:cNvPr id="11268" name="Oval 4"/>
          <p:cNvSpPr>
            <a:spLocks noChangeArrowheads="1"/>
          </p:cNvSpPr>
          <p:nvPr/>
        </p:nvSpPr>
        <p:spPr bwMode="auto">
          <a:xfrm>
            <a:off x="5600700" y="4572000"/>
            <a:ext cx="1147396" cy="1448533"/>
          </a:xfrm>
          <a:prstGeom prst="ellipse">
            <a:avLst/>
          </a:prstGeom>
          <a:solidFill>
            <a:schemeClr val="bg1"/>
          </a:solidFill>
          <a:ln w="9525" algn="ctr">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66294" tIns="33148" rIns="66294" bIns="33148" anchor="ct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0"/>
              </a:spcBef>
              <a:buFontTx/>
              <a:buNone/>
            </a:pPr>
            <a:r>
              <a:rPr lang="en-GB" altLang="en-US" sz="1246" b="1">
                <a:solidFill>
                  <a:srgbClr val="FF3300"/>
                </a:solidFill>
                <a:latin typeface="Times" panose="02020603050405020304" pitchFamily="18" charset="0"/>
              </a:rPr>
              <a:t>Plans &amp; priorities</a:t>
            </a:r>
            <a:r>
              <a:rPr lang="en-GB" altLang="en-US" sz="1731" b="1">
                <a:latin typeface="Comic Sans MS" panose="030F0702030302020204" pitchFamily="66" charset="0"/>
                <a:cs typeface="Arial" panose="020B0604020202020204" pitchFamily="34" charset="0"/>
              </a:rPr>
              <a:t> </a:t>
            </a:r>
          </a:p>
        </p:txBody>
      </p:sp>
      <p:sp>
        <p:nvSpPr>
          <p:cNvPr id="11269" name="Oval 5"/>
          <p:cNvSpPr>
            <a:spLocks noChangeArrowheads="1"/>
          </p:cNvSpPr>
          <p:nvPr/>
        </p:nvSpPr>
        <p:spPr bwMode="auto">
          <a:xfrm>
            <a:off x="2198077" y="4509356"/>
            <a:ext cx="1147396" cy="1447433"/>
          </a:xfrm>
          <a:prstGeom prst="ellipse">
            <a:avLst/>
          </a:prstGeom>
          <a:solidFill>
            <a:schemeClr val="bg1"/>
          </a:solidFill>
          <a:ln w="9525" algn="ctr">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6294" tIns="33148" rIns="66294" bIns="33148" anchor="ct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FontTx/>
              <a:buNone/>
            </a:pPr>
            <a:r>
              <a:rPr lang="en-GB" altLang="en-US" sz="1246" b="1">
                <a:solidFill>
                  <a:srgbClr val="FF3300"/>
                </a:solidFill>
                <a:latin typeface="Times" panose="02020603050405020304" pitchFamily="18" charset="0"/>
              </a:rPr>
              <a:t>Reason why</a:t>
            </a:r>
          </a:p>
          <a:p>
            <a:pPr eaLnBrk="1" hangingPunct="1">
              <a:spcBef>
                <a:spcPct val="0"/>
              </a:spcBef>
              <a:buFontTx/>
              <a:buNone/>
            </a:pPr>
            <a:r>
              <a:rPr lang="en-GB" altLang="en-US" sz="1731" b="1">
                <a:latin typeface="Comic Sans MS" panose="030F0702030302020204" pitchFamily="66" charset="0"/>
                <a:cs typeface="Arial" panose="020B0604020202020204" pitchFamily="34" charset="0"/>
              </a:rPr>
              <a:t> </a:t>
            </a:r>
          </a:p>
        </p:txBody>
      </p:sp>
      <p:sp>
        <p:nvSpPr>
          <p:cNvPr id="11270" name="Oval 6"/>
          <p:cNvSpPr>
            <a:spLocks noChangeArrowheads="1"/>
          </p:cNvSpPr>
          <p:nvPr/>
        </p:nvSpPr>
        <p:spPr bwMode="auto">
          <a:xfrm>
            <a:off x="3820258" y="4496167"/>
            <a:ext cx="1147396" cy="1447433"/>
          </a:xfrm>
          <a:prstGeom prst="ellipse">
            <a:avLst/>
          </a:prstGeom>
          <a:solidFill>
            <a:schemeClr val="bg1"/>
          </a:solidFill>
          <a:ln w="9525" algn="ctr">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66294" tIns="33148" rIns="66294" bIns="33148" anchor="ct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0"/>
              </a:spcBef>
              <a:buFontTx/>
              <a:buNone/>
            </a:pPr>
            <a:r>
              <a:rPr lang="en-GB" altLang="en-US" sz="1246" b="1">
                <a:solidFill>
                  <a:srgbClr val="FF3300"/>
                </a:solidFill>
                <a:latin typeface="Times" panose="02020603050405020304" pitchFamily="18" charset="0"/>
              </a:rPr>
              <a:t>Define Goal</a:t>
            </a:r>
          </a:p>
        </p:txBody>
      </p:sp>
      <p:sp>
        <p:nvSpPr>
          <p:cNvPr id="11271" name="Oval 7"/>
          <p:cNvSpPr>
            <a:spLocks noChangeArrowheads="1"/>
          </p:cNvSpPr>
          <p:nvPr/>
        </p:nvSpPr>
        <p:spPr bwMode="auto">
          <a:xfrm>
            <a:off x="5285276" y="2210167"/>
            <a:ext cx="1146297" cy="1447433"/>
          </a:xfrm>
          <a:prstGeom prst="ellipse">
            <a:avLst/>
          </a:prstGeom>
          <a:solidFill>
            <a:schemeClr val="bg1"/>
          </a:solidFill>
          <a:ln w="9525" algn="ctr">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66294" tIns="33148" rIns="66294" bIns="33148" anchor="ct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0"/>
              </a:spcBef>
              <a:buFontTx/>
              <a:buNone/>
            </a:pPr>
            <a:r>
              <a:rPr lang="en-GB" altLang="en-US" sz="1246" b="1">
                <a:solidFill>
                  <a:srgbClr val="FF3300"/>
                </a:solidFill>
                <a:latin typeface="Times" panose="02020603050405020304" pitchFamily="18" charset="0"/>
              </a:rPr>
              <a:t>Involve others</a:t>
            </a:r>
          </a:p>
        </p:txBody>
      </p:sp>
      <p:sp>
        <p:nvSpPr>
          <p:cNvPr id="11272" name="Oval 8"/>
          <p:cNvSpPr>
            <a:spLocks noChangeArrowheads="1"/>
          </p:cNvSpPr>
          <p:nvPr/>
        </p:nvSpPr>
        <p:spPr bwMode="auto">
          <a:xfrm>
            <a:off x="2554165" y="2286000"/>
            <a:ext cx="1148496" cy="1448533"/>
          </a:xfrm>
          <a:prstGeom prst="ellipse">
            <a:avLst/>
          </a:prstGeom>
          <a:noFill/>
          <a:ln w="9525" algn="ctr">
            <a:solidFill>
              <a:schemeClr val="tx1"/>
            </a:solidFill>
            <a:round/>
            <a:headEnd/>
            <a:tailEnd/>
          </a:ln>
          <a:effectLst/>
          <a:extLst>
            <a:ext uri="{909E8E84-426E-40DD-AFC4-6F175D3DCCD1}">
              <a14:hiddenFill xmlns:a14="http://schemas.microsoft.com/office/drawing/2010/main">
                <a:solidFill>
                  <a:srgbClr val="CC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66294" tIns="33148" rIns="66294" bIns="33148" anchor="ct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0"/>
              </a:spcBef>
              <a:buFontTx/>
              <a:buNone/>
            </a:pPr>
            <a:r>
              <a:rPr lang="en-GB" altLang="en-US" sz="1246" b="1">
                <a:solidFill>
                  <a:srgbClr val="FF3300"/>
                </a:solidFill>
                <a:latin typeface="Times" panose="02020603050405020304" pitchFamily="18" charset="0"/>
              </a:rPr>
              <a:t>Self belief</a:t>
            </a:r>
            <a:r>
              <a:rPr lang="en-GB" altLang="en-US" sz="1731" b="1">
                <a:latin typeface="Comic Sans MS" panose="030F0702030302020204" pitchFamily="66" charset="0"/>
                <a:cs typeface="Arial" panose="020B0604020202020204" pitchFamily="34" charset="0"/>
              </a:rPr>
              <a:t> </a:t>
            </a:r>
          </a:p>
        </p:txBody>
      </p:sp>
      <p:sp>
        <p:nvSpPr>
          <p:cNvPr id="11273" name="Oval 9"/>
          <p:cNvSpPr>
            <a:spLocks noChangeArrowheads="1"/>
          </p:cNvSpPr>
          <p:nvPr/>
        </p:nvSpPr>
        <p:spPr bwMode="auto">
          <a:xfrm>
            <a:off x="3859823" y="2286000"/>
            <a:ext cx="1147396" cy="1448533"/>
          </a:xfrm>
          <a:prstGeom prst="ellipse">
            <a:avLst/>
          </a:prstGeom>
          <a:noFill/>
          <a:ln w="9525" algn="ctr">
            <a:solidFill>
              <a:schemeClr val="tx1"/>
            </a:solidFill>
            <a:round/>
            <a:headEnd/>
            <a:tailEnd/>
          </a:ln>
          <a:effectLst/>
          <a:extLst>
            <a:ext uri="{909E8E84-426E-40DD-AFC4-6F175D3DCCD1}">
              <a14:hiddenFill xmlns:a14="http://schemas.microsoft.com/office/drawing/2010/main">
                <a:solidFill>
                  <a:srgbClr val="CC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6294" tIns="33148" rIns="66294" bIns="33148" anchor="ct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algn="ctr">
              <a:spcBef>
                <a:spcPct val="0"/>
              </a:spcBef>
              <a:buFontTx/>
              <a:buNone/>
            </a:pPr>
            <a:r>
              <a:rPr lang="en-GB" altLang="en-US" sz="1246" b="1">
                <a:solidFill>
                  <a:srgbClr val="FF3300"/>
                </a:solidFill>
                <a:latin typeface="Times" panose="02020603050405020304" pitchFamily="18" charset="0"/>
              </a:rPr>
              <a:t>Personal </a:t>
            </a:r>
          </a:p>
          <a:p>
            <a:pPr algn="ctr">
              <a:spcBef>
                <a:spcPct val="0"/>
              </a:spcBef>
              <a:buFontTx/>
              <a:buNone/>
            </a:pPr>
            <a:r>
              <a:rPr lang="en-GB" altLang="en-US" sz="1246" b="1">
                <a:solidFill>
                  <a:srgbClr val="FF3300"/>
                </a:solidFill>
                <a:latin typeface="Times" panose="02020603050405020304" pitchFamily="18" charset="0"/>
              </a:rPr>
              <a:t>responsibility</a:t>
            </a:r>
          </a:p>
        </p:txBody>
      </p:sp>
      <p:sp>
        <p:nvSpPr>
          <p:cNvPr id="11274" name="Oval 10"/>
          <p:cNvSpPr>
            <a:spLocks noChangeArrowheads="1"/>
          </p:cNvSpPr>
          <p:nvPr/>
        </p:nvSpPr>
        <p:spPr bwMode="auto">
          <a:xfrm>
            <a:off x="3820258" y="76933"/>
            <a:ext cx="1147396" cy="1524367"/>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6294" tIns="33148" rIns="66294" bIns="33148" anchor="ct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0"/>
              </a:spcBef>
              <a:buFontTx/>
              <a:buNone/>
            </a:pPr>
            <a:r>
              <a:rPr lang="en-GB" altLang="en-US" sz="1731" b="1">
                <a:latin typeface="Comic Sans MS" panose="030F0702030302020204" pitchFamily="66" charset="0"/>
                <a:cs typeface="Arial" panose="020B0604020202020204" pitchFamily="34" charset="0"/>
              </a:rPr>
              <a:t> </a:t>
            </a:r>
          </a:p>
        </p:txBody>
      </p:sp>
      <p:sp>
        <p:nvSpPr>
          <p:cNvPr id="11275" name="Line 11"/>
          <p:cNvSpPr>
            <a:spLocks noChangeShapeType="1"/>
          </p:cNvSpPr>
          <p:nvPr/>
        </p:nvSpPr>
        <p:spPr bwMode="auto">
          <a:xfrm>
            <a:off x="6115050" y="3581767"/>
            <a:ext cx="435219" cy="1143000"/>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sp>
        <p:nvSpPr>
          <p:cNvPr id="11276" name="Line 12"/>
          <p:cNvSpPr>
            <a:spLocks noChangeShapeType="1"/>
          </p:cNvSpPr>
          <p:nvPr/>
        </p:nvSpPr>
        <p:spPr bwMode="auto">
          <a:xfrm>
            <a:off x="3345473" y="3657600"/>
            <a:ext cx="593481" cy="1143000"/>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sp>
        <p:nvSpPr>
          <p:cNvPr id="11277" name="Line 13"/>
          <p:cNvSpPr>
            <a:spLocks noChangeShapeType="1"/>
          </p:cNvSpPr>
          <p:nvPr/>
        </p:nvSpPr>
        <p:spPr bwMode="auto">
          <a:xfrm flipV="1">
            <a:off x="2515699" y="3657600"/>
            <a:ext cx="354989" cy="914400"/>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sp>
        <p:nvSpPr>
          <p:cNvPr id="11278" name="Line 14"/>
          <p:cNvSpPr>
            <a:spLocks noChangeShapeType="1"/>
          </p:cNvSpPr>
          <p:nvPr/>
        </p:nvSpPr>
        <p:spPr bwMode="auto">
          <a:xfrm flipV="1">
            <a:off x="3424604" y="1219933"/>
            <a:ext cx="475884" cy="1143000"/>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sp>
        <p:nvSpPr>
          <p:cNvPr id="11279" name="Line 15"/>
          <p:cNvSpPr>
            <a:spLocks noChangeShapeType="1"/>
          </p:cNvSpPr>
          <p:nvPr/>
        </p:nvSpPr>
        <p:spPr bwMode="auto">
          <a:xfrm>
            <a:off x="4889622" y="1143000"/>
            <a:ext cx="552816" cy="1295767"/>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sp>
        <p:nvSpPr>
          <p:cNvPr id="11280" name="Line 16"/>
          <p:cNvSpPr>
            <a:spLocks noChangeShapeType="1"/>
          </p:cNvSpPr>
          <p:nvPr/>
        </p:nvSpPr>
        <p:spPr bwMode="auto">
          <a:xfrm flipH="1">
            <a:off x="4413738" y="1601299"/>
            <a:ext cx="0" cy="684701"/>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sp>
        <p:nvSpPr>
          <p:cNvPr id="11281" name="Rectangle 17"/>
          <p:cNvSpPr>
            <a:spLocks noChangeArrowheads="1"/>
          </p:cNvSpPr>
          <p:nvPr/>
        </p:nvSpPr>
        <p:spPr bwMode="auto">
          <a:xfrm>
            <a:off x="5007219" y="76933"/>
            <a:ext cx="1899138" cy="1143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imes" panose="02020603050405020304" pitchFamily="18" charset="0"/>
                <a:ea typeface="ＭＳ Ｐゴシック" panose="020B0600070205080204" pitchFamily="34" charset="-128"/>
              </a:defRPr>
            </a:lvl1pPr>
            <a:lvl2pPr marL="742950" indent="-285750">
              <a:defRPr>
                <a:solidFill>
                  <a:schemeClr val="tx1"/>
                </a:solidFill>
                <a:latin typeface="Times" panose="02020603050405020304" pitchFamily="18" charset="0"/>
                <a:ea typeface="ＭＳ Ｐゴシック" panose="020B0600070205080204" pitchFamily="34" charset="-128"/>
              </a:defRPr>
            </a:lvl2pPr>
            <a:lvl3pPr marL="1143000" indent="-228600">
              <a:defRPr>
                <a:solidFill>
                  <a:schemeClr val="tx1"/>
                </a:solidFill>
                <a:latin typeface="Times" panose="02020603050405020304" pitchFamily="18" charset="0"/>
                <a:ea typeface="ＭＳ Ｐゴシック" panose="020B0600070205080204" pitchFamily="34" charset="-128"/>
              </a:defRPr>
            </a:lvl3pPr>
            <a:lvl4pPr marL="1600200" indent="-228600">
              <a:defRPr>
                <a:solidFill>
                  <a:schemeClr val="tx1"/>
                </a:solidFill>
                <a:latin typeface="Times" panose="02020603050405020304" pitchFamily="18" charset="0"/>
                <a:ea typeface="ＭＳ Ｐゴシック" panose="020B0600070205080204" pitchFamily="34" charset="-128"/>
              </a:defRPr>
            </a:lvl4pPr>
            <a:lvl5pPr marL="2057400" indent="-228600">
              <a:defRPr>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9pPr>
          </a:lstStyle>
          <a:p>
            <a:endParaRPr lang="en-GB" altLang="en-US" sz="1246"/>
          </a:p>
        </p:txBody>
      </p:sp>
      <p:sp>
        <p:nvSpPr>
          <p:cNvPr id="11282" name="Text Box 18"/>
          <p:cNvSpPr txBox="1">
            <a:spLocks noChangeArrowheads="1"/>
          </p:cNvSpPr>
          <p:nvPr/>
        </p:nvSpPr>
        <p:spPr bwMode="auto">
          <a:xfrm>
            <a:off x="4999526" y="186837"/>
            <a:ext cx="1946397" cy="122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47352" tIns="23676" rIns="47352" bIns="23676">
            <a:spAutoFit/>
          </a:bodyP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eaLnBrk="1" hangingPunct="1">
              <a:spcBef>
                <a:spcPct val="50000"/>
              </a:spcBef>
              <a:buFontTx/>
              <a:buNone/>
            </a:pPr>
            <a:r>
              <a:rPr lang="en-GB" altLang="en-US" sz="485">
                <a:cs typeface="Arial" panose="020B0604020202020204" pitchFamily="34" charset="0"/>
              </a:rPr>
              <a:t>The difference I want to make to make is……………………</a:t>
            </a:r>
          </a:p>
        </p:txBody>
      </p:sp>
      <p:grpSp>
        <p:nvGrpSpPr>
          <p:cNvPr id="11283" name="Group 19"/>
          <p:cNvGrpSpPr>
            <a:grpSpLocks/>
          </p:cNvGrpSpPr>
          <p:nvPr/>
        </p:nvGrpSpPr>
        <p:grpSpPr bwMode="auto">
          <a:xfrm>
            <a:off x="5132510" y="923193"/>
            <a:ext cx="1213338" cy="964556"/>
            <a:chOff x="3738" y="1084"/>
            <a:chExt cx="1546" cy="1136"/>
          </a:xfrm>
        </p:grpSpPr>
        <p:sp>
          <p:nvSpPr>
            <p:cNvPr id="11284" name="Rectangle 20"/>
            <p:cNvSpPr>
              <a:spLocks noChangeArrowheads="1"/>
            </p:cNvSpPr>
            <p:nvPr/>
          </p:nvSpPr>
          <p:spPr bwMode="auto">
            <a:xfrm>
              <a:off x="3738" y="1539"/>
              <a:ext cx="1546" cy="6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6294" tIns="33148" rIns="66294" bIns="33148">
              <a:spAutoFit/>
            </a:bodyP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FontTx/>
                <a:buNone/>
              </a:pPr>
              <a:r>
                <a:rPr lang="en-GB" altLang="en-US" sz="1108" b="1" i="1">
                  <a:solidFill>
                    <a:srgbClr val="FF3300"/>
                  </a:solidFill>
                  <a:latin typeface="Comic Sans MS" panose="030F0702030302020204" pitchFamily="66" charset="0"/>
                </a:rPr>
                <a:t>What is the </a:t>
              </a:r>
            </a:p>
            <a:p>
              <a:pPr eaLnBrk="1" hangingPunct="1">
                <a:spcBef>
                  <a:spcPct val="0"/>
                </a:spcBef>
                <a:buFontTx/>
                <a:buNone/>
              </a:pPr>
              <a:r>
                <a:rPr lang="en-GB" altLang="en-US" sz="1108" b="1" i="1">
                  <a:solidFill>
                    <a:srgbClr val="FF3300"/>
                  </a:solidFill>
                  <a:latin typeface="Comic Sans MS" panose="030F0702030302020204" pitchFamily="66" charset="0"/>
                </a:rPr>
                <a:t>difference you </a:t>
              </a:r>
            </a:p>
            <a:p>
              <a:pPr eaLnBrk="1" hangingPunct="1">
                <a:spcBef>
                  <a:spcPct val="0"/>
                </a:spcBef>
                <a:buFontTx/>
                <a:buNone/>
              </a:pPr>
              <a:r>
                <a:rPr lang="en-GB" altLang="en-US" sz="1108" b="1" i="1">
                  <a:solidFill>
                    <a:srgbClr val="FF3300"/>
                  </a:solidFill>
                  <a:latin typeface="Comic Sans MS" panose="030F0702030302020204" pitchFamily="66" charset="0"/>
                </a:rPr>
                <a:t>want to make? </a:t>
              </a:r>
            </a:p>
          </p:txBody>
        </p:sp>
        <p:sp>
          <p:nvSpPr>
            <p:cNvPr id="11285" name="Line 21"/>
            <p:cNvSpPr>
              <a:spLocks noChangeShapeType="1"/>
            </p:cNvSpPr>
            <p:nvPr/>
          </p:nvSpPr>
          <p:spPr bwMode="auto">
            <a:xfrm flipV="1">
              <a:off x="4022" y="1084"/>
              <a:ext cx="762" cy="430"/>
            </a:xfrm>
            <a:prstGeom prst="line">
              <a:avLst/>
            </a:prstGeom>
            <a:noFill/>
            <a:ln w="38100">
              <a:solidFill>
                <a:srgbClr val="FF33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grpSp>
    </p:spTree>
    <p:extLst>
      <p:ext uri="{BB962C8B-B14F-4D97-AF65-F5344CB8AC3E}">
        <p14:creationId xmlns:p14="http://schemas.microsoft.com/office/powerpoint/2010/main" val="1184957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Line 2"/>
          <p:cNvSpPr>
            <a:spLocks noChangeShapeType="1"/>
          </p:cNvSpPr>
          <p:nvPr/>
        </p:nvSpPr>
        <p:spPr bwMode="auto">
          <a:xfrm flipH="1">
            <a:off x="4848958" y="3276234"/>
            <a:ext cx="553915" cy="1524366"/>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sp>
        <p:nvSpPr>
          <p:cNvPr id="12291" name="Line 3"/>
          <p:cNvSpPr>
            <a:spLocks noChangeShapeType="1"/>
          </p:cNvSpPr>
          <p:nvPr/>
        </p:nvSpPr>
        <p:spPr bwMode="auto">
          <a:xfrm>
            <a:off x="2911353" y="5333634"/>
            <a:ext cx="2769577" cy="0"/>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sp>
        <p:nvSpPr>
          <p:cNvPr id="12292" name="Oval 4"/>
          <p:cNvSpPr>
            <a:spLocks noChangeArrowheads="1"/>
          </p:cNvSpPr>
          <p:nvPr/>
        </p:nvSpPr>
        <p:spPr bwMode="auto">
          <a:xfrm>
            <a:off x="5600700" y="4572000"/>
            <a:ext cx="1147396" cy="1448533"/>
          </a:xfrm>
          <a:prstGeom prst="ellipse">
            <a:avLst/>
          </a:prstGeom>
          <a:solidFill>
            <a:schemeClr val="bg1"/>
          </a:solidFill>
          <a:ln w="9525" algn="ctr">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66294" tIns="33148" rIns="66294" bIns="33148" anchor="ct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0"/>
              </a:spcBef>
              <a:buFontTx/>
              <a:buNone/>
            </a:pPr>
            <a:r>
              <a:rPr lang="en-GB" altLang="en-US" sz="1246" b="1">
                <a:solidFill>
                  <a:srgbClr val="FF3300"/>
                </a:solidFill>
                <a:latin typeface="Times" panose="02020603050405020304" pitchFamily="18" charset="0"/>
              </a:rPr>
              <a:t>Plans &amp; priorities</a:t>
            </a:r>
            <a:r>
              <a:rPr lang="en-GB" altLang="en-US" sz="1731" b="1">
                <a:latin typeface="Comic Sans MS" panose="030F0702030302020204" pitchFamily="66" charset="0"/>
                <a:cs typeface="Arial" panose="020B0604020202020204" pitchFamily="34" charset="0"/>
              </a:rPr>
              <a:t> </a:t>
            </a:r>
          </a:p>
        </p:txBody>
      </p:sp>
      <p:sp>
        <p:nvSpPr>
          <p:cNvPr id="12293" name="Oval 5"/>
          <p:cNvSpPr>
            <a:spLocks noChangeArrowheads="1"/>
          </p:cNvSpPr>
          <p:nvPr/>
        </p:nvSpPr>
        <p:spPr bwMode="auto">
          <a:xfrm>
            <a:off x="2198077" y="4509356"/>
            <a:ext cx="1147396" cy="1447433"/>
          </a:xfrm>
          <a:prstGeom prst="ellipse">
            <a:avLst/>
          </a:prstGeom>
          <a:solidFill>
            <a:schemeClr val="bg1"/>
          </a:solidFill>
          <a:ln w="9525" algn="ctr">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6294" tIns="33148" rIns="66294" bIns="33148" anchor="ct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FontTx/>
              <a:buNone/>
            </a:pPr>
            <a:r>
              <a:rPr lang="en-GB" altLang="en-US" sz="1246" b="1">
                <a:solidFill>
                  <a:srgbClr val="FF3300"/>
                </a:solidFill>
                <a:latin typeface="Times" panose="02020603050405020304" pitchFamily="18" charset="0"/>
              </a:rPr>
              <a:t>Reason why</a:t>
            </a:r>
          </a:p>
          <a:p>
            <a:pPr eaLnBrk="1" hangingPunct="1">
              <a:spcBef>
                <a:spcPct val="0"/>
              </a:spcBef>
              <a:buFontTx/>
              <a:buNone/>
            </a:pPr>
            <a:r>
              <a:rPr lang="en-GB" altLang="en-US" sz="1731" b="1">
                <a:latin typeface="Comic Sans MS" panose="030F0702030302020204" pitchFamily="66" charset="0"/>
                <a:cs typeface="Arial" panose="020B0604020202020204" pitchFamily="34" charset="0"/>
              </a:rPr>
              <a:t> </a:t>
            </a:r>
          </a:p>
        </p:txBody>
      </p:sp>
      <p:sp>
        <p:nvSpPr>
          <p:cNvPr id="12294" name="Oval 6"/>
          <p:cNvSpPr>
            <a:spLocks noChangeArrowheads="1"/>
          </p:cNvSpPr>
          <p:nvPr/>
        </p:nvSpPr>
        <p:spPr bwMode="auto">
          <a:xfrm>
            <a:off x="3820258" y="4496167"/>
            <a:ext cx="1147396" cy="1447433"/>
          </a:xfrm>
          <a:prstGeom prst="ellipse">
            <a:avLst/>
          </a:prstGeom>
          <a:solidFill>
            <a:schemeClr val="bg1"/>
          </a:solidFill>
          <a:ln w="9525" algn="ctr">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66294" tIns="33148" rIns="66294" bIns="33148" anchor="ct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0"/>
              </a:spcBef>
              <a:buFontTx/>
              <a:buNone/>
            </a:pPr>
            <a:r>
              <a:rPr lang="en-GB" altLang="en-US" sz="1246" b="1">
                <a:solidFill>
                  <a:srgbClr val="FF3300"/>
                </a:solidFill>
                <a:latin typeface="Times" panose="02020603050405020304" pitchFamily="18" charset="0"/>
              </a:rPr>
              <a:t>Define Goal</a:t>
            </a:r>
          </a:p>
        </p:txBody>
      </p:sp>
      <p:sp>
        <p:nvSpPr>
          <p:cNvPr id="12295" name="Oval 7"/>
          <p:cNvSpPr>
            <a:spLocks noChangeArrowheads="1"/>
          </p:cNvSpPr>
          <p:nvPr/>
        </p:nvSpPr>
        <p:spPr bwMode="auto">
          <a:xfrm>
            <a:off x="5285276" y="2210167"/>
            <a:ext cx="1146297" cy="1447433"/>
          </a:xfrm>
          <a:prstGeom prst="ellipse">
            <a:avLst/>
          </a:prstGeom>
          <a:solidFill>
            <a:schemeClr val="bg1"/>
          </a:solidFill>
          <a:ln w="9525" algn="ctr">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66294" tIns="33148" rIns="66294" bIns="33148" anchor="ct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0"/>
              </a:spcBef>
              <a:buFontTx/>
              <a:buNone/>
            </a:pPr>
            <a:r>
              <a:rPr lang="en-GB" altLang="en-US" sz="1246" b="1">
                <a:solidFill>
                  <a:srgbClr val="FF3300"/>
                </a:solidFill>
                <a:latin typeface="Times" panose="02020603050405020304" pitchFamily="18" charset="0"/>
              </a:rPr>
              <a:t>Involve others</a:t>
            </a:r>
          </a:p>
        </p:txBody>
      </p:sp>
      <p:sp>
        <p:nvSpPr>
          <p:cNvPr id="12296" name="Oval 8"/>
          <p:cNvSpPr>
            <a:spLocks noChangeArrowheads="1"/>
          </p:cNvSpPr>
          <p:nvPr/>
        </p:nvSpPr>
        <p:spPr bwMode="auto">
          <a:xfrm>
            <a:off x="2554165" y="2286000"/>
            <a:ext cx="1148496" cy="1448533"/>
          </a:xfrm>
          <a:prstGeom prst="ellipse">
            <a:avLst/>
          </a:prstGeom>
          <a:noFill/>
          <a:ln w="9525" algn="ctr">
            <a:solidFill>
              <a:schemeClr val="tx1"/>
            </a:solidFill>
            <a:round/>
            <a:headEnd/>
            <a:tailEnd/>
          </a:ln>
          <a:effectLst/>
          <a:extLst>
            <a:ext uri="{909E8E84-426E-40DD-AFC4-6F175D3DCCD1}">
              <a14:hiddenFill xmlns:a14="http://schemas.microsoft.com/office/drawing/2010/main">
                <a:solidFill>
                  <a:srgbClr val="CC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66294" tIns="33148" rIns="66294" bIns="33148" anchor="ct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0"/>
              </a:spcBef>
              <a:buFontTx/>
              <a:buNone/>
            </a:pPr>
            <a:r>
              <a:rPr lang="en-GB" altLang="en-US" sz="1246" b="1">
                <a:solidFill>
                  <a:srgbClr val="FF3300"/>
                </a:solidFill>
                <a:latin typeface="Times" panose="02020603050405020304" pitchFamily="18" charset="0"/>
              </a:rPr>
              <a:t>Self belief</a:t>
            </a:r>
            <a:r>
              <a:rPr lang="en-GB" altLang="en-US" sz="1731" b="1">
                <a:latin typeface="Comic Sans MS" panose="030F0702030302020204" pitchFamily="66" charset="0"/>
                <a:cs typeface="Arial" panose="020B0604020202020204" pitchFamily="34" charset="0"/>
              </a:rPr>
              <a:t> </a:t>
            </a:r>
          </a:p>
        </p:txBody>
      </p:sp>
      <p:sp>
        <p:nvSpPr>
          <p:cNvPr id="12297" name="Oval 9"/>
          <p:cNvSpPr>
            <a:spLocks noChangeArrowheads="1"/>
          </p:cNvSpPr>
          <p:nvPr/>
        </p:nvSpPr>
        <p:spPr bwMode="auto">
          <a:xfrm>
            <a:off x="3859823" y="2286000"/>
            <a:ext cx="1147396" cy="1448533"/>
          </a:xfrm>
          <a:prstGeom prst="ellipse">
            <a:avLst/>
          </a:prstGeom>
          <a:noFill/>
          <a:ln w="9525" algn="ctr">
            <a:solidFill>
              <a:schemeClr val="tx1"/>
            </a:solidFill>
            <a:round/>
            <a:headEnd/>
            <a:tailEnd/>
          </a:ln>
          <a:effectLst/>
          <a:extLst>
            <a:ext uri="{909E8E84-426E-40DD-AFC4-6F175D3DCCD1}">
              <a14:hiddenFill xmlns:a14="http://schemas.microsoft.com/office/drawing/2010/main">
                <a:solidFill>
                  <a:srgbClr val="CC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6294" tIns="33148" rIns="66294" bIns="33148" anchor="ct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algn="ctr">
              <a:spcBef>
                <a:spcPct val="0"/>
              </a:spcBef>
              <a:buFontTx/>
              <a:buNone/>
            </a:pPr>
            <a:r>
              <a:rPr lang="en-GB" altLang="en-US" sz="1246" b="1">
                <a:solidFill>
                  <a:srgbClr val="FF3300"/>
                </a:solidFill>
                <a:latin typeface="Times" panose="02020603050405020304" pitchFamily="18" charset="0"/>
              </a:rPr>
              <a:t>Personal </a:t>
            </a:r>
          </a:p>
          <a:p>
            <a:pPr algn="ctr">
              <a:spcBef>
                <a:spcPct val="0"/>
              </a:spcBef>
              <a:buFontTx/>
              <a:buNone/>
            </a:pPr>
            <a:r>
              <a:rPr lang="en-GB" altLang="en-US" sz="1246" b="1">
                <a:solidFill>
                  <a:srgbClr val="FF3300"/>
                </a:solidFill>
                <a:latin typeface="Times" panose="02020603050405020304" pitchFamily="18" charset="0"/>
              </a:rPr>
              <a:t>responsibility</a:t>
            </a:r>
          </a:p>
        </p:txBody>
      </p:sp>
      <p:sp>
        <p:nvSpPr>
          <p:cNvPr id="12298" name="Oval 10"/>
          <p:cNvSpPr>
            <a:spLocks noChangeArrowheads="1"/>
          </p:cNvSpPr>
          <p:nvPr/>
        </p:nvSpPr>
        <p:spPr bwMode="auto">
          <a:xfrm>
            <a:off x="3820258" y="76933"/>
            <a:ext cx="1147396" cy="1524367"/>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66294" tIns="33148" rIns="66294" bIns="33148" anchor="ct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algn="ctr">
              <a:spcBef>
                <a:spcPct val="0"/>
              </a:spcBef>
              <a:buFontTx/>
              <a:buNone/>
            </a:pPr>
            <a:r>
              <a:rPr lang="en-GB" altLang="en-US" sz="1246" b="1">
                <a:solidFill>
                  <a:srgbClr val="FF3300"/>
                </a:solidFill>
                <a:latin typeface="Times" panose="02020603050405020304" pitchFamily="18" charset="0"/>
              </a:rPr>
              <a:t>Take action, </a:t>
            </a:r>
          </a:p>
          <a:p>
            <a:pPr algn="ctr">
              <a:spcBef>
                <a:spcPct val="0"/>
              </a:spcBef>
              <a:buFontTx/>
              <a:buNone/>
            </a:pPr>
            <a:r>
              <a:rPr lang="en-GB" altLang="en-US" sz="1246" b="1">
                <a:solidFill>
                  <a:srgbClr val="FF3300"/>
                </a:solidFill>
                <a:latin typeface="Times" panose="02020603050405020304" pitchFamily="18" charset="0"/>
              </a:rPr>
              <a:t>measure results &amp; celebrate!</a:t>
            </a:r>
          </a:p>
        </p:txBody>
      </p:sp>
      <p:sp>
        <p:nvSpPr>
          <p:cNvPr id="12299" name="Line 11"/>
          <p:cNvSpPr>
            <a:spLocks noChangeShapeType="1"/>
          </p:cNvSpPr>
          <p:nvPr/>
        </p:nvSpPr>
        <p:spPr bwMode="auto">
          <a:xfrm>
            <a:off x="6115050" y="3581767"/>
            <a:ext cx="435219" cy="1143000"/>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sp>
        <p:nvSpPr>
          <p:cNvPr id="12300" name="Line 12"/>
          <p:cNvSpPr>
            <a:spLocks noChangeShapeType="1"/>
          </p:cNvSpPr>
          <p:nvPr/>
        </p:nvSpPr>
        <p:spPr bwMode="auto">
          <a:xfrm>
            <a:off x="3345473" y="3657600"/>
            <a:ext cx="593481" cy="1143000"/>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sp>
        <p:nvSpPr>
          <p:cNvPr id="12301" name="Line 13"/>
          <p:cNvSpPr>
            <a:spLocks noChangeShapeType="1"/>
          </p:cNvSpPr>
          <p:nvPr/>
        </p:nvSpPr>
        <p:spPr bwMode="auto">
          <a:xfrm flipV="1">
            <a:off x="2515699" y="3657600"/>
            <a:ext cx="354989" cy="914400"/>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sp>
        <p:nvSpPr>
          <p:cNvPr id="12302" name="Line 14"/>
          <p:cNvSpPr>
            <a:spLocks noChangeShapeType="1"/>
          </p:cNvSpPr>
          <p:nvPr/>
        </p:nvSpPr>
        <p:spPr bwMode="auto">
          <a:xfrm flipV="1">
            <a:off x="3424604" y="1219933"/>
            <a:ext cx="475884" cy="1143000"/>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sp>
        <p:nvSpPr>
          <p:cNvPr id="12303" name="Line 15"/>
          <p:cNvSpPr>
            <a:spLocks noChangeShapeType="1"/>
          </p:cNvSpPr>
          <p:nvPr/>
        </p:nvSpPr>
        <p:spPr bwMode="auto">
          <a:xfrm>
            <a:off x="4889622" y="1143000"/>
            <a:ext cx="552816" cy="1295767"/>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sp>
        <p:nvSpPr>
          <p:cNvPr id="12304" name="Line 16"/>
          <p:cNvSpPr>
            <a:spLocks noChangeShapeType="1"/>
          </p:cNvSpPr>
          <p:nvPr/>
        </p:nvSpPr>
        <p:spPr bwMode="auto">
          <a:xfrm flipH="1">
            <a:off x="4413738" y="1601299"/>
            <a:ext cx="0" cy="684701"/>
          </a:xfrm>
          <a:prstGeom prst="line">
            <a:avLst/>
          </a:prstGeom>
          <a:noFill/>
          <a:ln w="571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sp>
        <p:nvSpPr>
          <p:cNvPr id="12305" name="Rectangle 17"/>
          <p:cNvSpPr>
            <a:spLocks noChangeArrowheads="1"/>
          </p:cNvSpPr>
          <p:nvPr/>
        </p:nvSpPr>
        <p:spPr bwMode="auto">
          <a:xfrm>
            <a:off x="5007219" y="76933"/>
            <a:ext cx="1899138" cy="1143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imes" panose="02020603050405020304" pitchFamily="18" charset="0"/>
                <a:ea typeface="ＭＳ Ｐゴシック" panose="020B0600070205080204" pitchFamily="34" charset="-128"/>
              </a:defRPr>
            </a:lvl1pPr>
            <a:lvl2pPr marL="742950" indent="-285750">
              <a:defRPr>
                <a:solidFill>
                  <a:schemeClr val="tx1"/>
                </a:solidFill>
                <a:latin typeface="Times" panose="02020603050405020304" pitchFamily="18" charset="0"/>
                <a:ea typeface="ＭＳ Ｐゴシック" panose="020B0600070205080204" pitchFamily="34" charset="-128"/>
              </a:defRPr>
            </a:lvl2pPr>
            <a:lvl3pPr marL="1143000" indent="-228600">
              <a:defRPr>
                <a:solidFill>
                  <a:schemeClr val="tx1"/>
                </a:solidFill>
                <a:latin typeface="Times" panose="02020603050405020304" pitchFamily="18" charset="0"/>
                <a:ea typeface="ＭＳ Ｐゴシック" panose="020B0600070205080204" pitchFamily="34" charset="-128"/>
              </a:defRPr>
            </a:lvl3pPr>
            <a:lvl4pPr marL="1600200" indent="-228600">
              <a:defRPr>
                <a:solidFill>
                  <a:schemeClr val="tx1"/>
                </a:solidFill>
                <a:latin typeface="Times" panose="02020603050405020304" pitchFamily="18" charset="0"/>
                <a:ea typeface="ＭＳ Ｐゴシック" panose="020B0600070205080204" pitchFamily="34" charset="-128"/>
              </a:defRPr>
            </a:lvl4pPr>
            <a:lvl5pPr marL="2057400" indent="-228600">
              <a:defRPr>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Times" panose="02020603050405020304" pitchFamily="18" charset="0"/>
                <a:ea typeface="ＭＳ Ｐゴシック" panose="020B0600070205080204" pitchFamily="34" charset="-128"/>
              </a:defRPr>
            </a:lvl9pPr>
          </a:lstStyle>
          <a:p>
            <a:endParaRPr lang="en-GB" altLang="en-US" sz="1246"/>
          </a:p>
        </p:txBody>
      </p:sp>
      <p:sp>
        <p:nvSpPr>
          <p:cNvPr id="12306" name="Text Box 18"/>
          <p:cNvSpPr txBox="1">
            <a:spLocks noChangeArrowheads="1"/>
          </p:cNvSpPr>
          <p:nvPr/>
        </p:nvSpPr>
        <p:spPr bwMode="auto">
          <a:xfrm>
            <a:off x="4999526" y="186837"/>
            <a:ext cx="1946397" cy="122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47352" tIns="23676" rIns="47352" bIns="23676">
            <a:spAutoFit/>
          </a:bodyP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eaLnBrk="1" hangingPunct="1">
              <a:spcBef>
                <a:spcPct val="50000"/>
              </a:spcBef>
              <a:buFontTx/>
              <a:buNone/>
            </a:pPr>
            <a:r>
              <a:rPr lang="en-GB" altLang="en-US" sz="485">
                <a:cs typeface="Arial" panose="020B0604020202020204" pitchFamily="34" charset="0"/>
              </a:rPr>
              <a:t>The difference I want to make to make is……………………</a:t>
            </a:r>
          </a:p>
        </p:txBody>
      </p:sp>
      <p:grpSp>
        <p:nvGrpSpPr>
          <p:cNvPr id="12307" name="Group 19"/>
          <p:cNvGrpSpPr>
            <a:grpSpLocks/>
          </p:cNvGrpSpPr>
          <p:nvPr/>
        </p:nvGrpSpPr>
        <p:grpSpPr bwMode="auto">
          <a:xfrm>
            <a:off x="5132510" y="923193"/>
            <a:ext cx="1213338" cy="964556"/>
            <a:chOff x="3738" y="1084"/>
            <a:chExt cx="1546" cy="1136"/>
          </a:xfrm>
        </p:grpSpPr>
        <p:sp>
          <p:nvSpPr>
            <p:cNvPr id="12308" name="Rectangle 20"/>
            <p:cNvSpPr>
              <a:spLocks noChangeArrowheads="1"/>
            </p:cNvSpPr>
            <p:nvPr/>
          </p:nvSpPr>
          <p:spPr bwMode="auto">
            <a:xfrm>
              <a:off x="3738" y="1539"/>
              <a:ext cx="1546" cy="6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6294" tIns="33148" rIns="66294" bIns="33148">
              <a:spAutoFit/>
            </a:bodyPr>
            <a:lstStyle>
              <a:lvl1pPr defTabSz="957263">
                <a:spcBef>
                  <a:spcPct val="20000"/>
                </a:spcBef>
                <a:buChar char="•"/>
                <a:defRPr sz="3400">
                  <a:solidFill>
                    <a:schemeClr val="tx1"/>
                  </a:solidFill>
                  <a:latin typeface="Arial" panose="020B0604020202020204" pitchFamily="34" charset="0"/>
                  <a:ea typeface="ＭＳ Ｐゴシック" panose="020B0600070205080204" pitchFamily="34" charset="-128"/>
                </a:defRPr>
              </a:lvl1pPr>
              <a:lvl2pPr marL="742950" indent="-285750" defTabSz="957263">
                <a:spcBef>
                  <a:spcPct val="20000"/>
                </a:spcBef>
                <a:buChar char="–"/>
                <a:defRPr sz="2900">
                  <a:solidFill>
                    <a:schemeClr val="tx1"/>
                  </a:solidFill>
                  <a:latin typeface="Arial" panose="020B0604020202020204" pitchFamily="34" charset="0"/>
                  <a:ea typeface="ＭＳ Ｐゴシック" panose="020B0600070205080204" pitchFamily="34" charset="-128"/>
                </a:defRPr>
              </a:lvl2pPr>
              <a:lvl3pPr marL="1143000" indent="-228600" defTabSz="957263">
                <a:spcBef>
                  <a:spcPct val="20000"/>
                </a:spcBef>
                <a:buChar char="•"/>
                <a:defRPr sz="2500">
                  <a:solidFill>
                    <a:schemeClr val="tx1"/>
                  </a:solidFill>
                  <a:latin typeface="Arial" panose="020B0604020202020204" pitchFamily="34" charset="0"/>
                  <a:ea typeface="ＭＳ Ｐゴシック" panose="020B0600070205080204" pitchFamily="34" charset="-128"/>
                </a:defRPr>
              </a:lvl3pPr>
              <a:lvl4pPr marL="16002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4pPr>
              <a:lvl5pPr marL="2057400" indent="-228600" defTabSz="957263">
                <a:spcBef>
                  <a:spcPct val="20000"/>
                </a:spcBef>
                <a:buChar char="»"/>
                <a:defRPr sz="2100">
                  <a:solidFill>
                    <a:schemeClr val="tx1"/>
                  </a:solidFill>
                  <a:latin typeface="Arial" panose="020B0604020202020204" pitchFamily="34" charset="0"/>
                  <a:ea typeface="ＭＳ Ｐゴシック" panose="020B0600070205080204" pitchFamily="34" charset="-128"/>
                </a:defRPr>
              </a:lvl5pPr>
              <a:lvl6pPr marL="25146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6pPr>
              <a:lvl7pPr marL="29718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7pPr>
              <a:lvl8pPr marL="34290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8pPr>
              <a:lvl9pPr marL="3886200" indent="-228600" defTabSz="957263" eaLnBrk="0" fontAlgn="base" hangingPunct="0">
                <a:spcBef>
                  <a:spcPct val="20000"/>
                </a:spcBef>
                <a:spcAft>
                  <a:spcPct val="0"/>
                </a:spcAft>
                <a:buChar char="»"/>
                <a:defRPr sz="21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FontTx/>
                <a:buNone/>
              </a:pPr>
              <a:r>
                <a:rPr lang="en-GB" altLang="en-US" sz="1108" b="1" i="1">
                  <a:solidFill>
                    <a:srgbClr val="FF3300"/>
                  </a:solidFill>
                  <a:latin typeface="Comic Sans MS" panose="030F0702030302020204" pitchFamily="66" charset="0"/>
                </a:rPr>
                <a:t>What is the </a:t>
              </a:r>
            </a:p>
            <a:p>
              <a:pPr eaLnBrk="1" hangingPunct="1">
                <a:spcBef>
                  <a:spcPct val="0"/>
                </a:spcBef>
                <a:buFontTx/>
                <a:buNone/>
              </a:pPr>
              <a:r>
                <a:rPr lang="en-GB" altLang="en-US" sz="1108" b="1" i="1">
                  <a:solidFill>
                    <a:srgbClr val="FF3300"/>
                  </a:solidFill>
                  <a:latin typeface="Comic Sans MS" panose="030F0702030302020204" pitchFamily="66" charset="0"/>
                </a:rPr>
                <a:t>difference you </a:t>
              </a:r>
            </a:p>
            <a:p>
              <a:pPr eaLnBrk="1" hangingPunct="1">
                <a:spcBef>
                  <a:spcPct val="0"/>
                </a:spcBef>
                <a:buFontTx/>
                <a:buNone/>
              </a:pPr>
              <a:r>
                <a:rPr lang="en-GB" altLang="en-US" sz="1108" b="1" i="1">
                  <a:solidFill>
                    <a:srgbClr val="FF3300"/>
                  </a:solidFill>
                  <a:latin typeface="Comic Sans MS" panose="030F0702030302020204" pitchFamily="66" charset="0"/>
                </a:rPr>
                <a:t>want to make? </a:t>
              </a:r>
            </a:p>
          </p:txBody>
        </p:sp>
        <p:sp>
          <p:nvSpPr>
            <p:cNvPr id="12309" name="Line 21"/>
            <p:cNvSpPr>
              <a:spLocks noChangeShapeType="1"/>
            </p:cNvSpPr>
            <p:nvPr/>
          </p:nvSpPr>
          <p:spPr bwMode="auto">
            <a:xfrm flipV="1">
              <a:off x="4022" y="1084"/>
              <a:ext cx="762" cy="430"/>
            </a:xfrm>
            <a:prstGeom prst="line">
              <a:avLst/>
            </a:prstGeom>
            <a:noFill/>
            <a:ln w="38100">
              <a:solidFill>
                <a:srgbClr val="FF33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246"/>
            </a:p>
          </p:txBody>
        </p:sp>
      </p:grpSp>
    </p:spTree>
    <p:extLst>
      <p:ext uri="{BB962C8B-B14F-4D97-AF65-F5344CB8AC3E}">
        <p14:creationId xmlns:p14="http://schemas.microsoft.com/office/powerpoint/2010/main" val="42704250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altLang="en-US" smtClean="0"/>
              <a:t>References</a:t>
            </a:r>
          </a:p>
        </p:txBody>
      </p:sp>
      <p:sp>
        <p:nvSpPr>
          <p:cNvPr id="13315" name="Rectangle 3"/>
          <p:cNvSpPr>
            <a:spLocks noGrp="1" noChangeArrowheads="1"/>
          </p:cNvSpPr>
          <p:nvPr>
            <p:ph type="body" idx="1"/>
          </p:nvPr>
        </p:nvSpPr>
        <p:spPr/>
        <p:txBody>
          <a:bodyPr/>
          <a:lstStyle/>
          <a:p>
            <a:r>
              <a:rPr lang="en-GB" altLang="en-US" smtClean="0"/>
              <a:t>Gilbert, A. Go-MAD: </a:t>
            </a:r>
            <a:r>
              <a:rPr lang="en-GB" altLang="en-US" i="1" smtClean="0"/>
              <a:t>The Art of Making a Difference.</a:t>
            </a:r>
            <a:r>
              <a:rPr lang="en-GB" altLang="en-US" smtClean="0"/>
              <a:t> Reading: Cox and Wyman, 2001 </a:t>
            </a:r>
          </a:p>
          <a:p>
            <a:r>
              <a:rPr lang="en-GB" altLang="en-US" smtClean="0"/>
              <a:t>Gilbert, A. and Chakravorty, I. </a:t>
            </a:r>
            <a:r>
              <a:rPr lang="en-GB" altLang="en-US" i="1" smtClean="0"/>
              <a:t>Go MAD About Coaching</a:t>
            </a:r>
            <a:r>
              <a:rPr lang="en-GB" altLang="en-US" smtClean="0"/>
              <a:t>, Bath: Bath Press, 2001 </a:t>
            </a:r>
          </a:p>
        </p:txBody>
      </p:sp>
    </p:spTree>
    <p:extLst>
      <p:ext uri="{BB962C8B-B14F-4D97-AF65-F5344CB8AC3E}">
        <p14:creationId xmlns:p14="http://schemas.microsoft.com/office/powerpoint/2010/main" val="6344194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Emotional Intelligence</a:t>
            </a:r>
            <a:endParaRPr lang="en-GB" dirty="0"/>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4586345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3"/>
          <p:cNvSpPr txBox="1">
            <a:spLocks noChangeArrowheads="1"/>
          </p:cNvSpPr>
          <p:nvPr/>
        </p:nvSpPr>
        <p:spPr bwMode="auto">
          <a:xfrm>
            <a:off x="1371600" y="0"/>
            <a:ext cx="3276600" cy="457200"/>
          </a:xfrm>
          <a:prstGeom prst="rect">
            <a:avLst/>
          </a:prstGeom>
          <a:noFill/>
          <a:ln w="9525">
            <a:noFill/>
            <a:miter lim="800000"/>
            <a:headEnd/>
            <a:tailEnd/>
          </a:ln>
        </p:spPr>
        <p:txBody>
          <a:bodyPr>
            <a:spAutoFit/>
          </a:bodyPr>
          <a:lstStyle/>
          <a:p>
            <a:pPr eaLnBrk="0" hangingPunct="0">
              <a:spcBef>
                <a:spcPct val="50000"/>
              </a:spcBef>
            </a:pPr>
            <a:endParaRPr lang="cy-GB" sz="2400">
              <a:latin typeface="Times New Roman" pitchFamily="18" charset="0"/>
            </a:endParaRPr>
          </a:p>
        </p:txBody>
      </p:sp>
      <p:sp>
        <p:nvSpPr>
          <p:cNvPr id="18436" name="Text Box 5"/>
          <p:cNvSpPr txBox="1">
            <a:spLocks noChangeArrowheads="1"/>
          </p:cNvSpPr>
          <p:nvPr/>
        </p:nvSpPr>
        <p:spPr bwMode="auto">
          <a:xfrm>
            <a:off x="755576" y="927100"/>
            <a:ext cx="8137599" cy="3970318"/>
          </a:xfrm>
          <a:prstGeom prst="rect">
            <a:avLst/>
          </a:prstGeom>
          <a:noFill/>
          <a:ln w="9525">
            <a:noFill/>
            <a:miter lim="800000"/>
            <a:headEnd/>
            <a:tailEnd/>
          </a:ln>
        </p:spPr>
        <p:txBody>
          <a:bodyPr wrap="square">
            <a:spAutoFit/>
          </a:bodyPr>
          <a:lstStyle/>
          <a:p>
            <a:pPr eaLnBrk="0" hangingPunct="0"/>
            <a:endParaRPr lang="en-GB" sz="2800" dirty="0" smtClean="0">
              <a:solidFill>
                <a:schemeClr val="tx2"/>
              </a:solidFill>
            </a:endParaRPr>
          </a:p>
          <a:p>
            <a:pPr eaLnBrk="0" hangingPunct="0"/>
            <a:endParaRPr lang="en-GB" sz="2800" dirty="0">
              <a:solidFill>
                <a:schemeClr val="tx2"/>
              </a:solidFill>
            </a:endParaRPr>
          </a:p>
          <a:p>
            <a:pPr eaLnBrk="0" hangingPunct="0"/>
            <a:r>
              <a:rPr lang="en-GB" sz="2800" dirty="0" smtClean="0">
                <a:solidFill>
                  <a:schemeClr val="tx2"/>
                </a:solidFill>
              </a:rPr>
              <a:t>“For leaders, the first task in management has nothing to do with leading others; step one poses the challenge of knowing and managing oneself.”</a:t>
            </a:r>
          </a:p>
          <a:p>
            <a:pPr eaLnBrk="0" hangingPunct="0">
              <a:lnSpc>
                <a:spcPct val="200000"/>
              </a:lnSpc>
            </a:pPr>
            <a:endParaRPr lang="en-GB" sz="2800" dirty="0">
              <a:solidFill>
                <a:schemeClr val="tx2"/>
              </a:solidFill>
            </a:endParaRPr>
          </a:p>
          <a:p>
            <a:pPr algn="r" eaLnBrk="0" hangingPunct="0"/>
            <a:r>
              <a:rPr lang="en-GB" sz="2800" dirty="0" smtClean="0">
                <a:solidFill>
                  <a:schemeClr val="tx2"/>
                </a:solidFill>
              </a:rPr>
              <a:t>Daniel </a:t>
            </a:r>
            <a:r>
              <a:rPr lang="en-GB" sz="2800" dirty="0" err="1" smtClean="0">
                <a:solidFill>
                  <a:schemeClr val="tx2"/>
                </a:solidFill>
              </a:rPr>
              <a:t>Goleman</a:t>
            </a:r>
            <a:r>
              <a:rPr lang="en-GB" sz="2800" dirty="0" smtClean="0">
                <a:solidFill>
                  <a:schemeClr val="tx2"/>
                </a:solidFill>
              </a:rPr>
              <a:t> (1985)</a:t>
            </a:r>
          </a:p>
          <a:p>
            <a:pPr marL="457200" indent="-457200" eaLnBrk="0" hangingPunct="0">
              <a:buFont typeface="Wingdings" panose="05000000000000000000" pitchFamily="2" charset="2"/>
              <a:buChar char="ü"/>
            </a:pPr>
            <a:endParaRPr lang="en-GB" sz="2800" i="1" dirty="0">
              <a:solidFill>
                <a:schemeClr val="tx2"/>
              </a:solidFill>
            </a:endParaRPr>
          </a:p>
        </p:txBody>
      </p:sp>
    </p:spTree>
    <p:extLst>
      <p:ext uri="{BB962C8B-B14F-4D97-AF65-F5344CB8AC3E}">
        <p14:creationId xmlns:p14="http://schemas.microsoft.com/office/powerpoint/2010/main" val="57566388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GB" altLang="en-US">
                <a:solidFill>
                  <a:srgbClr val="14373C"/>
                </a:solidFill>
                <a:latin typeface="Arial" panose="020B0604020202020204" pitchFamily="34" charset="0"/>
              </a:rPr>
              <a:t>What is Emotional Intelligence?</a:t>
            </a:r>
          </a:p>
        </p:txBody>
      </p:sp>
      <p:sp>
        <p:nvSpPr>
          <p:cNvPr id="26627" name="Rectangle 3"/>
          <p:cNvSpPr>
            <a:spLocks noGrp="1" noChangeArrowheads="1"/>
          </p:cNvSpPr>
          <p:nvPr>
            <p:ph type="body" idx="1"/>
          </p:nvPr>
        </p:nvSpPr>
        <p:spPr>
          <a:xfrm>
            <a:off x="457200" y="1557338"/>
            <a:ext cx="8229600" cy="5040312"/>
          </a:xfrm>
        </p:spPr>
        <p:txBody>
          <a:bodyPr/>
          <a:lstStyle/>
          <a:p>
            <a:pPr>
              <a:lnSpc>
                <a:spcPct val="90000"/>
              </a:lnSpc>
              <a:buFontTx/>
              <a:buNone/>
            </a:pPr>
            <a:r>
              <a:rPr lang="en-GB" altLang="en-US" sz="2800" dirty="0">
                <a:latin typeface="Arial" panose="020B0604020202020204" pitchFamily="34" charset="0"/>
              </a:rPr>
              <a:t>	</a:t>
            </a:r>
          </a:p>
          <a:p>
            <a:pPr>
              <a:lnSpc>
                <a:spcPct val="90000"/>
              </a:lnSpc>
              <a:buFontTx/>
              <a:buNone/>
            </a:pPr>
            <a:r>
              <a:rPr lang="en-GB" altLang="en-US" sz="2800" dirty="0">
                <a:latin typeface="Arial" panose="020B0604020202020204" pitchFamily="34" charset="0"/>
              </a:rPr>
              <a:t>	“A form of social intelligence that involves the ability to monitor ones own and </a:t>
            </a:r>
            <a:r>
              <a:rPr lang="en-GB" altLang="en-US" sz="2800" dirty="0" smtClean="0">
                <a:latin typeface="Arial" panose="020B0604020202020204" pitchFamily="34" charset="0"/>
              </a:rPr>
              <a:t>others’ </a:t>
            </a:r>
            <a:r>
              <a:rPr lang="en-GB" altLang="en-US" sz="2800" dirty="0">
                <a:latin typeface="Arial" panose="020B0604020202020204" pitchFamily="34" charset="0"/>
              </a:rPr>
              <a:t>feelings and emotions, to discriminate among them, and to use this information to guide ones thinking and action.”</a:t>
            </a:r>
          </a:p>
          <a:p>
            <a:pPr>
              <a:lnSpc>
                <a:spcPct val="90000"/>
              </a:lnSpc>
            </a:pPr>
            <a:endParaRPr lang="en-GB" altLang="en-US" sz="2800" dirty="0">
              <a:latin typeface="Arial" panose="020B0604020202020204" pitchFamily="34" charset="0"/>
            </a:endParaRPr>
          </a:p>
          <a:p>
            <a:pPr>
              <a:lnSpc>
                <a:spcPct val="90000"/>
              </a:lnSpc>
              <a:buFontTx/>
              <a:buNone/>
            </a:pPr>
            <a:r>
              <a:rPr lang="en-GB" altLang="en-US" sz="2800" dirty="0" smtClean="0">
                <a:latin typeface="Arial" panose="020B0604020202020204" pitchFamily="34" charset="0"/>
              </a:rPr>
              <a:t>    Peter </a:t>
            </a:r>
            <a:r>
              <a:rPr lang="en-GB" altLang="en-US" sz="2800" dirty="0" err="1">
                <a:latin typeface="Arial" panose="020B0604020202020204" pitchFamily="34" charset="0"/>
              </a:rPr>
              <a:t>Salovey</a:t>
            </a:r>
            <a:r>
              <a:rPr lang="en-GB" altLang="en-US" sz="2800" dirty="0">
                <a:latin typeface="Arial" panose="020B0604020202020204" pitchFamily="34" charset="0"/>
              </a:rPr>
              <a:t> and John Mayer (1990)</a:t>
            </a:r>
            <a:endParaRPr lang="en-US" altLang="en-US" sz="2800" dirty="0">
              <a:latin typeface="Arial" panose="020B0604020202020204" pitchFamily="34" charset="0"/>
            </a:endParaRPr>
          </a:p>
        </p:txBody>
      </p:sp>
    </p:spTree>
    <p:extLst>
      <p:ext uri="{BB962C8B-B14F-4D97-AF65-F5344CB8AC3E}">
        <p14:creationId xmlns:p14="http://schemas.microsoft.com/office/powerpoint/2010/main" val="284472694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62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662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ChangeArrowheads="1"/>
          </p:cNvSpPr>
          <p:nvPr/>
        </p:nvSpPr>
        <p:spPr bwMode="auto">
          <a:xfrm>
            <a:off x="539750" y="1550988"/>
            <a:ext cx="7993063"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l"/>
            <a:r>
              <a:rPr lang="en-GB" altLang="en-US" sz="4000" dirty="0"/>
              <a:t>“Emotions occur precisely when adaptation is hindered for any reason whatever”.</a:t>
            </a:r>
          </a:p>
          <a:p>
            <a:pPr algn="l"/>
            <a:endParaRPr lang="en-GB" altLang="en-US" sz="4000" dirty="0"/>
          </a:p>
          <a:p>
            <a:pPr algn="l"/>
            <a:r>
              <a:rPr lang="en-GB" altLang="en-US" sz="2400" dirty="0" err="1"/>
              <a:t>Clapar</a:t>
            </a:r>
            <a:r>
              <a:rPr lang="en-US" altLang="en-US" sz="2400" dirty="0" err="1" smtClean="0">
                <a:cs typeface="Arial" panose="020B0604020202020204" pitchFamily="34" charset="0"/>
              </a:rPr>
              <a:t>ède</a:t>
            </a:r>
            <a:r>
              <a:rPr lang="en-US" altLang="en-US" sz="2400" dirty="0" smtClean="0">
                <a:cs typeface="Arial" panose="020B0604020202020204" pitchFamily="34" charset="0"/>
              </a:rPr>
              <a:t> (1928)</a:t>
            </a:r>
            <a:endParaRPr lang="en-US" altLang="en-US" sz="2400" dirty="0">
              <a:cs typeface="Arial" panose="020B0604020202020204" pitchFamily="34" charset="0"/>
            </a:endParaRPr>
          </a:p>
          <a:p>
            <a:pPr algn="l"/>
            <a:endParaRPr lang="en-US" altLang="en-US" sz="4000" dirty="0"/>
          </a:p>
          <a:p>
            <a:pPr algn="l" eaLnBrk="0" hangingPunct="0"/>
            <a:endParaRPr lang="en-US" altLang="en-US" sz="3200" dirty="0"/>
          </a:p>
        </p:txBody>
      </p:sp>
    </p:spTree>
    <p:extLst>
      <p:ext uri="{BB962C8B-B14F-4D97-AF65-F5344CB8AC3E}">
        <p14:creationId xmlns:p14="http://schemas.microsoft.com/office/powerpoint/2010/main" val="408382661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6" name="Rectangle 4"/>
          <p:cNvSpPr>
            <a:spLocks noChangeArrowheads="1"/>
          </p:cNvSpPr>
          <p:nvPr/>
        </p:nvSpPr>
        <p:spPr bwMode="auto">
          <a:xfrm>
            <a:off x="539750" y="1371600"/>
            <a:ext cx="7993063" cy="4478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l"/>
            <a:r>
              <a:rPr lang="en-GB" altLang="en-US" sz="3200"/>
              <a:t>Goleman (1995) stated the five main domains of EI as:</a:t>
            </a:r>
          </a:p>
          <a:p>
            <a:pPr algn="l"/>
            <a:endParaRPr lang="en-US" altLang="en-US" sz="3200"/>
          </a:p>
          <a:p>
            <a:pPr algn="l">
              <a:buFontTx/>
              <a:buChar char="•"/>
            </a:pPr>
            <a:r>
              <a:rPr lang="en-GB" altLang="en-US" sz="3200"/>
              <a:t>knowing one’s emotions</a:t>
            </a:r>
          </a:p>
          <a:p>
            <a:pPr algn="l">
              <a:buFontTx/>
              <a:buChar char="•"/>
            </a:pPr>
            <a:r>
              <a:rPr lang="en-GB" altLang="en-US" sz="3200"/>
              <a:t>managing emotions</a:t>
            </a:r>
          </a:p>
          <a:p>
            <a:pPr algn="l">
              <a:buFontTx/>
              <a:buChar char="•"/>
            </a:pPr>
            <a:r>
              <a:rPr lang="en-GB" altLang="en-US" sz="3200"/>
              <a:t>motivating oneself</a:t>
            </a:r>
          </a:p>
          <a:p>
            <a:pPr algn="l">
              <a:buFontTx/>
              <a:buChar char="•"/>
            </a:pPr>
            <a:r>
              <a:rPr lang="en-GB" altLang="en-US" sz="3200"/>
              <a:t>recognising emotions in others</a:t>
            </a:r>
          </a:p>
          <a:p>
            <a:pPr algn="l">
              <a:buFontTx/>
              <a:buChar char="•"/>
            </a:pPr>
            <a:r>
              <a:rPr lang="en-GB" altLang="en-US" sz="3200"/>
              <a:t>handling relationships</a:t>
            </a:r>
            <a:endParaRPr lang="en-US" altLang="en-US" sz="3200"/>
          </a:p>
          <a:p>
            <a:pPr algn="l" eaLnBrk="0" hangingPunct="0"/>
            <a:endParaRPr lang="en-US" altLang="en-US" sz="3200"/>
          </a:p>
        </p:txBody>
      </p:sp>
    </p:spTree>
    <p:extLst>
      <p:ext uri="{BB962C8B-B14F-4D97-AF65-F5344CB8AC3E}">
        <p14:creationId xmlns:p14="http://schemas.microsoft.com/office/powerpoint/2010/main" val="124662056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Emotional Competence Framework</a:t>
            </a:r>
            <a:endParaRPr lang="en-GB" dirty="0"/>
          </a:p>
        </p:txBody>
      </p:sp>
      <p:sp>
        <p:nvSpPr>
          <p:cNvPr id="3" name="Text Placeholder 2"/>
          <p:cNvSpPr>
            <a:spLocks noGrp="1"/>
          </p:cNvSpPr>
          <p:nvPr>
            <p:ph type="body" idx="1"/>
          </p:nvPr>
        </p:nvSpPr>
        <p:spPr/>
        <p:txBody>
          <a:bodyPr/>
          <a:lstStyle/>
          <a:p>
            <a:endParaRPr lang="en-GB"/>
          </a:p>
        </p:txBody>
      </p:sp>
      <p:pic>
        <p:nvPicPr>
          <p:cNvPr id="7" name="Picture 2"/>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503430" y="1566364"/>
            <a:ext cx="4063156" cy="40541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Content Placeholder 7"/>
          <p:cNvSpPr txBox="1">
            <a:spLocks noGrp="1"/>
          </p:cNvSpPr>
          <p:nvPr>
            <p:ph sz="quarter" idx="4"/>
          </p:nvPr>
        </p:nvSpPr>
        <p:spPr>
          <a:xfrm>
            <a:off x="4645025" y="2174875"/>
            <a:ext cx="4041775" cy="1643527"/>
          </a:xfrm>
          <a:prstGeom prst="rect">
            <a:avLst/>
          </a:prstGeom>
          <a:noFill/>
        </p:spPr>
        <p:txBody>
          <a:bodyPr wrap="square" rtlCol="0">
            <a:spAutoFit/>
          </a:bodyPr>
          <a:lstStyle/>
          <a:p>
            <a:pPr marL="0" indent="0">
              <a:buNone/>
            </a:pPr>
            <a:r>
              <a:rPr lang="en-GB" sz="2400" dirty="0" smtClean="0"/>
              <a:t>Daniel Goleman (1995) identifies 5 elements of   Emotional Intelligence (EQ)</a:t>
            </a:r>
          </a:p>
          <a:p>
            <a:endParaRPr lang="en-GB" dirty="0"/>
          </a:p>
        </p:txBody>
      </p:sp>
    </p:spTree>
    <p:extLst>
      <p:ext uri="{BB962C8B-B14F-4D97-AF65-F5344CB8AC3E}">
        <p14:creationId xmlns:p14="http://schemas.microsoft.com/office/powerpoint/2010/main" val="41682192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 - Aural</a:t>
            </a:r>
            <a:endParaRPr lang="en-GB" dirty="0"/>
          </a:p>
        </p:txBody>
      </p:sp>
      <p:sp>
        <p:nvSpPr>
          <p:cNvPr id="3" name="Content Placeholder 2"/>
          <p:cNvSpPr>
            <a:spLocks noGrp="1"/>
          </p:cNvSpPr>
          <p:nvPr>
            <p:ph idx="1"/>
          </p:nvPr>
        </p:nvSpPr>
        <p:spPr>
          <a:xfrm>
            <a:off x="457200" y="1417638"/>
            <a:ext cx="8229600" cy="4099595"/>
          </a:xfrm>
        </p:spPr>
        <p:txBody>
          <a:bodyPr>
            <a:normAutofit fontScale="25000" lnSpcReduction="20000"/>
          </a:bodyPr>
          <a:lstStyle/>
          <a:p>
            <a:pPr marL="0" indent="0" algn="ctr">
              <a:buNone/>
            </a:pPr>
            <a:r>
              <a:rPr lang="en-GB" sz="3800" b="1" dirty="0" smtClean="0"/>
              <a:t>In Pairs, sitting back-to-back</a:t>
            </a:r>
            <a:endParaRPr lang="en-GB" sz="3800" b="1" dirty="0"/>
          </a:p>
          <a:p>
            <a:pPr marL="0" indent="0">
              <a:buNone/>
            </a:pPr>
            <a:r>
              <a:rPr lang="en-GB" sz="8000" dirty="0" smtClean="0"/>
              <a:t>Speaker </a:t>
            </a:r>
            <a:r>
              <a:rPr lang="en-GB" sz="8000" dirty="0"/>
              <a:t>counts to 10 normally</a:t>
            </a:r>
            <a:br>
              <a:rPr lang="en-GB" sz="8000" dirty="0"/>
            </a:br>
            <a:r>
              <a:rPr lang="en-GB" sz="8000" dirty="0"/>
              <a:t>Listener – observe carefully  </a:t>
            </a:r>
          </a:p>
          <a:p>
            <a:pPr marL="0" indent="0">
              <a:buNone/>
            </a:pPr>
            <a:endParaRPr lang="en-GB" sz="8000" dirty="0" smtClean="0"/>
          </a:p>
          <a:p>
            <a:pPr marL="0" indent="0">
              <a:buNone/>
            </a:pPr>
            <a:r>
              <a:rPr lang="en-GB" sz="8000" dirty="0" smtClean="0"/>
              <a:t>Speaker </a:t>
            </a:r>
            <a:r>
              <a:rPr lang="en-GB" sz="8000" dirty="0"/>
              <a:t>counts to 10 with happy thoughts!</a:t>
            </a:r>
          </a:p>
          <a:p>
            <a:pPr marL="0" indent="0">
              <a:buNone/>
            </a:pPr>
            <a:r>
              <a:rPr lang="en-GB" sz="8000" dirty="0"/>
              <a:t>Listener - What do you notice?  Is there any difference to how they spoke the first time?</a:t>
            </a:r>
          </a:p>
          <a:p>
            <a:pPr marL="0" indent="0">
              <a:buNone/>
            </a:pPr>
            <a:r>
              <a:rPr lang="en-GB" sz="8000" dirty="0"/>
              <a:t> </a:t>
            </a:r>
          </a:p>
          <a:p>
            <a:pPr marL="0" indent="0">
              <a:buNone/>
            </a:pPr>
            <a:r>
              <a:rPr lang="en-GB" sz="8000" dirty="0"/>
              <a:t>Speaker counts to 10 with angry thoughts!</a:t>
            </a:r>
          </a:p>
          <a:p>
            <a:pPr marL="0" indent="0">
              <a:buNone/>
            </a:pPr>
            <a:r>
              <a:rPr lang="en-GB" sz="8000" dirty="0"/>
              <a:t>Listener - What do you notice?  Is there any difference to how they spoke before?</a:t>
            </a:r>
          </a:p>
          <a:p>
            <a:pPr marL="0" indent="0">
              <a:buNone/>
            </a:pPr>
            <a:r>
              <a:rPr lang="en-GB" sz="8000" dirty="0"/>
              <a:t> </a:t>
            </a:r>
          </a:p>
          <a:p>
            <a:pPr marL="0" indent="0">
              <a:buNone/>
            </a:pPr>
            <a:r>
              <a:rPr lang="en-GB" sz="8000" dirty="0"/>
              <a:t>Swap roles and face each other </a:t>
            </a:r>
            <a:br>
              <a:rPr lang="en-GB" sz="8000" dirty="0"/>
            </a:br>
            <a:r>
              <a:rPr lang="en-GB" sz="8000" dirty="0"/>
              <a:t>Speaker count to 10 either normally, happily or angrily but this time the Listener has to guess!</a:t>
            </a:r>
          </a:p>
          <a:p>
            <a:pPr marL="0" indent="0">
              <a:buNone/>
            </a:pPr>
            <a:endParaRPr lang="en-GB" sz="8000" dirty="0"/>
          </a:p>
        </p:txBody>
      </p:sp>
    </p:spTree>
    <p:extLst>
      <p:ext uri="{BB962C8B-B14F-4D97-AF65-F5344CB8AC3E}">
        <p14:creationId xmlns:p14="http://schemas.microsoft.com/office/powerpoint/2010/main" val="4202378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 - Visual</a:t>
            </a:r>
            <a:endParaRPr lang="en-GB" dirty="0"/>
          </a:p>
        </p:txBody>
      </p:sp>
      <p:sp>
        <p:nvSpPr>
          <p:cNvPr id="3" name="Text Placeholder 2"/>
          <p:cNvSpPr>
            <a:spLocks noGrp="1"/>
          </p:cNvSpPr>
          <p:nvPr>
            <p:ph type="body" idx="1"/>
          </p:nvPr>
        </p:nvSpPr>
        <p:spPr/>
        <p:txBody>
          <a:bodyPr/>
          <a:lstStyle/>
          <a:p>
            <a:r>
              <a:rPr lang="en-GB" dirty="0" smtClean="0"/>
              <a:t>Emotional Card Game</a:t>
            </a:r>
            <a:endParaRPr lang="en-GB" dirty="0"/>
          </a:p>
        </p:txBody>
      </p:sp>
      <p:sp>
        <p:nvSpPr>
          <p:cNvPr id="4" name="Content Placeholder 3"/>
          <p:cNvSpPr>
            <a:spLocks noGrp="1"/>
          </p:cNvSpPr>
          <p:nvPr>
            <p:ph sz="half" idx="2"/>
          </p:nvPr>
        </p:nvSpPr>
        <p:spPr/>
        <p:txBody>
          <a:bodyPr>
            <a:normAutofit fontScale="92500" lnSpcReduction="20000"/>
          </a:bodyPr>
          <a:lstStyle/>
          <a:p>
            <a:pPr marL="0" indent="0">
              <a:buNone/>
            </a:pPr>
            <a:endParaRPr lang="en-GB" dirty="0" smtClean="0"/>
          </a:p>
          <a:p>
            <a:pPr marL="0" indent="0">
              <a:buNone/>
            </a:pPr>
            <a:r>
              <a:rPr lang="en-GB" dirty="0" smtClean="0"/>
              <a:t>In 4 groups, decide who will be the ‘player’</a:t>
            </a:r>
          </a:p>
          <a:p>
            <a:pPr marL="0" indent="0">
              <a:buNone/>
            </a:pPr>
            <a:endParaRPr lang="en-GB" dirty="0"/>
          </a:p>
          <a:p>
            <a:pPr marL="0" indent="0">
              <a:buNone/>
            </a:pPr>
            <a:r>
              <a:rPr lang="en-GB" dirty="0" smtClean="0"/>
              <a:t>The player picks two cards, and (naturalistically) acts out the emotion (no words)</a:t>
            </a:r>
          </a:p>
          <a:p>
            <a:pPr marL="0" indent="0">
              <a:buNone/>
            </a:pPr>
            <a:endParaRPr lang="en-GB" dirty="0"/>
          </a:p>
          <a:p>
            <a:pPr marL="0" indent="0">
              <a:buNone/>
            </a:pPr>
            <a:r>
              <a:rPr lang="en-GB" dirty="0" smtClean="0"/>
              <a:t>Write down what emotion you think is being expressed – catch your first thought.</a:t>
            </a:r>
          </a:p>
          <a:p>
            <a:pPr marL="0" indent="0">
              <a:buNone/>
            </a:pPr>
            <a:endParaRPr lang="en-GB" dirty="0"/>
          </a:p>
          <a:p>
            <a:pPr marL="0" indent="0">
              <a:buNone/>
            </a:pPr>
            <a:endParaRPr lang="en-GB" dirty="0" smtClean="0"/>
          </a:p>
          <a:p>
            <a:pPr marL="0" indent="0">
              <a:buNone/>
            </a:pPr>
            <a:endParaRPr lang="en-GB" dirty="0"/>
          </a:p>
          <a:p>
            <a:pPr marL="0" indent="0">
              <a:buNone/>
            </a:pPr>
            <a:endParaRPr lang="en-GB" dirty="0"/>
          </a:p>
        </p:txBody>
      </p:sp>
      <p:sp>
        <p:nvSpPr>
          <p:cNvPr id="5" name="Text Placeholder 4"/>
          <p:cNvSpPr>
            <a:spLocks noGrp="1"/>
          </p:cNvSpPr>
          <p:nvPr>
            <p:ph type="body" sz="quarter" idx="3"/>
          </p:nvPr>
        </p:nvSpPr>
        <p:spPr/>
        <p:txBody>
          <a:bodyPr/>
          <a:lstStyle/>
          <a:p>
            <a:r>
              <a:rPr lang="en-GB" dirty="0" smtClean="0"/>
              <a:t>Emotions…..</a:t>
            </a:r>
            <a:endParaRPr lang="en-GB" dirty="0"/>
          </a:p>
        </p:txBody>
      </p:sp>
      <p:pic>
        <p:nvPicPr>
          <p:cNvPr id="7" name="Content Placeholder 6"/>
          <p:cNvPicPr>
            <a:picLocks noGrp="1" noChangeAspect="1"/>
          </p:cNvPicPr>
          <p:nvPr>
            <p:ph sz="quarter" idx="4"/>
          </p:nvPr>
        </p:nvPicPr>
        <p:blipFill>
          <a:blip r:embed="rId3">
            <a:extLst>
              <a:ext uri="{28A0092B-C50C-407E-A947-70E740481C1C}">
                <a14:useLocalDpi xmlns:a14="http://schemas.microsoft.com/office/drawing/2010/main" val="0"/>
              </a:ext>
            </a:extLst>
          </a:blip>
          <a:stretch>
            <a:fillRect/>
          </a:stretch>
        </p:blipFill>
        <p:spPr>
          <a:xfrm>
            <a:off x="4645025" y="2379642"/>
            <a:ext cx="4041775" cy="3005178"/>
          </a:xfrm>
        </p:spPr>
      </p:pic>
    </p:spTree>
    <p:extLst>
      <p:ext uri="{BB962C8B-B14F-4D97-AF65-F5344CB8AC3E}">
        <p14:creationId xmlns:p14="http://schemas.microsoft.com/office/powerpoint/2010/main" val="205506030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Empathy</a:t>
            </a:r>
            <a:endParaRPr lang="en-GB" dirty="0"/>
          </a:p>
        </p:txBody>
      </p:sp>
      <p:sp>
        <p:nvSpPr>
          <p:cNvPr id="3" name="Content Placeholder 2"/>
          <p:cNvSpPr>
            <a:spLocks noGrp="1"/>
          </p:cNvSpPr>
          <p:nvPr>
            <p:ph idx="1"/>
          </p:nvPr>
        </p:nvSpPr>
        <p:spPr/>
        <p:txBody>
          <a:bodyPr/>
          <a:lstStyle/>
          <a:p>
            <a:pPr marL="0" indent="0">
              <a:buNone/>
            </a:pPr>
            <a:endParaRPr lang="en-GB" dirty="0" smtClean="0"/>
          </a:p>
          <a:p>
            <a:pPr marL="0" indent="0">
              <a:buNone/>
            </a:pPr>
            <a:r>
              <a:rPr lang="en-GB" dirty="0">
                <a:hlinkClick r:id="rId3"/>
              </a:rPr>
              <a:t>https://</a:t>
            </a:r>
            <a:r>
              <a:rPr lang="en-GB" dirty="0" smtClean="0">
                <a:hlinkClick r:id="rId3"/>
              </a:rPr>
              <a:t>www.youtube.com/watch?v=1Evwgu369Jw</a:t>
            </a:r>
            <a:r>
              <a:rPr lang="en-GB" dirty="0" smtClean="0"/>
              <a:t> </a:t>
            </a:r>
            <a:endParaRPr lang="en-GB" dirty="0"/>
          </a:p>
        </p:txBody>
      </p:sp>
    </p:spTree>
    <p:extLst>
      <p:ext uri="{BB962C8B-B14F-4D97-AF65-F5344CB8AC3E}">
        <p14:creationId xmlns:p14="http://schemas.microsoft.com/office/powerpoint/2010/main" val="159039931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r>
              <a:rPr lang="en-GB" altLang="en-US">
                <a:solidFill>
                  <a:srgbClr val="14373C"/>
                </a:solidFill>
                <a:latin typeface="Arial" panose="020B0604020202020204" pitchFamily="34" charset="0"/>
              </a:rPr>
              <a:t>The Brain</a:t>
            </a:r>
          </a:p>
        </p:txBody>
      </p:sp>
      <p:sp>
        <p:nvSpPr>
          <p:cNvPr id="53251" name="Rectangle 3"/>
          <p:cNvSpPr>
            <a:spLocks noGrp="1" noChangeArrowheads="1"/>
          </p:cNvSpPr>
          <p:nvPr>
            <p:ph type="body" sz="half" idx="2"/>
          </p:nvPr>
        </p:nvSpPr>
        <p:spPr/>
        <p:txBody>
          <a:bodyPr/>
          <a:lstStyle/>
          <a:p>
            <a:pPr>
              <a:lnSpc>
                <a:spcPct val="90000"/>
              </a:lnSpc>
              <a:buFontTx/>
              <a:buNone/>
            </a:pPr>
            <a:r>
              <a:rPr lang="en-GB" altLang="en-US" sz="2400">
                <a:latin typeface="Arial" panose="020B0604020202020204" pitchFamily="34" charset="0"/>
              </a:rPr>
              <a:t>	</a:t>
            </a:r>
          </a:p>
          <a:p>
            <a:pPr>
              <a:lnSpc>
                <a:spcPct val="90000"/>
              </a:lnSpc>
              <a:buFontTx/>
              <a:buNone/>
            </a:pPr>
            <a:r>
              <a:rPr lang="en-GB" altLang="en-US" sz="2400">
                <a:latin typeface="Arial" panose="020B0604020202020204" pitchFamily="34" charset="0"/>
              </a:rPr>
              <a:t>	</a:t>
            </a:r>
            <a:endParaRPr lang="en-US" altLang="en-US" sz="2400">
              <a:latin typeface="Arial" panose="020B0604020202020204" pitchFamily="34" charset="0"/>
            </a:endParaRPr>
          </a:p>
        </p:txBody>
      </p:sp>
      <p:pic>
        <p:nvPicPr>
          <p:cNvPr id="53259" name="Picture 11" descr="MC900299199[1]"/>
          <p:cNvPicPr>
            <a:picLocks noGrp="1" noChangeAspect="1" noChangeArrowheads="1"/>
          </p:cNvPicPr>
          <p:nvPr>
            <p:ph type="clipArt" sz="half" idx="1"/>
          </p:nvPr>
        </p:nvPicPr>
        <p:blipFill>
          <a:blip r:embed="rId3" cstate="print">
            <a:extLst>
              <a:ext uri="{28A0092B-C50C-407E-A947-70E740481C1C}">
                <a14:useLocalDpi xmlns:a14="http://schemas.microsoft.com/office/drawing/2010/main" val="0"/>
              </a:ext>
            </a:extLst>
          </a:blip>
          <a:srcRect/>
          <a:stretch>
            <a:fillRect/>
          </a:stretch>
        </p:blipFill>
        <p:spPr>
          <a:xfrm>
            <a:off x="2916238" y="1700213"/>
            <a:ext cx="3409950" cy="3398837"/>
          </a:xfrm>
        </p:spPr>
      </p:pic>
      <p:sp>
        <p:nvSpPr>
          <p:cNvPr id="53260" name="Line 12"/>
          <p:cNvSpPr>
            <a:spLocks noChangeShapeType="1"/>
          </p:cNvSpPr>
          <p:nvPr/>
        </p:nvSpPr>
        <p:spPr bwMode="auto">
          <a:xfrm>
            <a:off x="4716463" y="3141663"/>
            <a:ext cx="1727200" cy="0"/>
          </a:xfrm>
          <a:prstGeom prst="line">
            <a:avLst/>
          </a:prstGeom>
          <a:noFill/>
          <a:ln w="5715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3261" name="Line 13"/>
          <p:cNvSpPr>
            <a:spLocks noChangeShapeType="1"/>
          </p:cNvSpPr>
          <p:nvPr/>
        </p:nvSpPr>
        <p:spPr bwMode="auto">
          <a:xfrm flipH="1" flipV="1">
            <a:off x="4356100" y="1341438"/>
            <a:ext cx="142875" cy="1150937"/>
          </a:xfrm>
          <a:prstGeom prst="line">
            <a:avLst/>
          </a:prstGeom>
          <a:noFill/>
          <a:ln w="5715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3262" name="Line 14"/>
          <p:cNvSpPr>
            <a:spLocks noChangeShapeType="1"/>
          </p:cNvSpPr>
          <p:nvPr/>
        </p:nvSpPr>
        <p:spPr bwMode="auto">
          <a:xfrm>
            <a:off x="2339975" y="2492375"/>
            <a:ext cx="1727200" cy="73025"/>
          </a:xfrm>
          <a:prstGeom prst="line">
            <a:avLst/>
          </a:prstGeom>
          <a:noFill/>
          <a:ln w="5715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3263" name="Text Box 15"/>
          <p:cNvSpPr txBox="1">
            <a:spLocks noChangeArrowheads="1"/>
          </p:cNvSpPr>
          <p:nvPr/>
        </p:nvSpPr>
        <p:spPr bwMode="auto">
          <a:xfrm>
            <a:off x="684213" y="2554288"/>
            <a:ext cx="1295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2400"/>
              <a:t>cortex</a:t>
            </a:r>
            <a:endParaRPr lang="en-US" altLang="en-US" sz="2400"/>
          </a:p>
        </p:txBody>
      </p:sp>
      <p:sp>
        <p:nvSpPr>
          <p:cNvPr id="53264" name="Text Box 16"/>
          <p:cNvSpPr txBox="1">
            <a:spLocks noChangeArrowheads="1"/>
          </p:cNvSpPr>
          <p:nvPr/>
        </p:nvSpPr>
        <p:spPr bwMode="auto">
          <a:xfrm>
            <a:off x="4356100" y="981075"/>
            <a:ext cx="14398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2400"/>
              <a:t>thalamus</a:t>
            </a:r>
            <a:endParaRPr lang="en-US" altLang="en-US" sz="2400"/>
          </a:p>
        </p:txBody>
      </p:sp>
      <p:sp>
        <p:nvSpPr>
          <p:cNvPr id="53265" name="Text Box 17"/>
          <p:cNvSpPr txBox="1">
            <a:spLocks noChangeArrowheads="1"/>
          </p:cNvSpPr>
          <p:nvPr/>
        </p:nvSpPr>
        <p:spPr bwMode="auto">
          <a:xfrm>
            <a:off x="6588125" y="3068638"/>
            <a:ext cx="15128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2400"/>
              <a:t>amygdala</a:t>
            </a:r>
            <a:endParaRPr lang="en-US" altLang="en-US" sz="2400"/>
          </a:p>
        </p:txBody>
      </p:sp>
    </p:spTree>
    <p:extLst>
      <p:ext uri="{BB962C8B-B14F-4D97-AF65-F5344CB8AC3E}">
        <p14:creationId xmlns:p14="http://schemas.microsoft.com/office/powerpoint/2010/main" val="372051552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325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325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51"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ChangeArrowheads="1"/>
          </p:cNvSpPr>
          <p:nvPr/>
        </p:nvSpPr>
        <p:spPr bwMode="auto">
          <a:xfrm>
            <a:off x="539750" y="2100263"/>
            <a:ext cx="7993063" cy="30178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ctr"/>
            <a:r>
              <a:rPr lang="en-GB" altLang="en-US" sz="4000" dirty="0"/>
              <a:t>Emotional Hijacking</a:t>
            </a:r>
          </a:p>
          <a:p>
            <a:pPr algn="l"/>
            <a:endParaRPr lang="en-GB" altLang="en-US" sz="4000" dirty="0"/>
          </a:p>
          <a:p>
            <a:pPr algn="ctr"/>
            <a:r>
              <a:rPr lang="en-GB" altLang="en-US" sz="4000" dirty="0"/>
              <a:t>The Power of the Pause</a:t>
            </a:r>
          </a:p>
          <a:p>
            <a:pPr algn="l"/>
            <a:endParaRPr lang="en-US" altLang="en-US" sz="4000" dirty="0"/>
          </a:p>
          <a:p>
            <a:pPr algn="l" eaLnBrk="0" hangingPunct="0"/>
            <a:endParaRPr lang="en-US" altLang="en-US" sz="3200" dirty="0"/>
          </a:p>
        </p:txBody>
      </p:sp>
    </p:spTree>
    <p:extLst>
      <p:ext uri="{BB962C8B-B14F-4D97-AF65-F5344CB8AC3E}">
        <p14:creationId xmlns:p14="http://schemas.microsoft.com/office/powerpoint/2010/main" val="414944915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Daniel </a:t>
            </a:r>
            <a:r>
              <a:rPr lang="en-GB" dirty="0" err="1" smtClean="0"/>
              <a:t>Goleman</a:t>
            </a:r>
            <a:endParaRPr lang="en-GB" dirty="0"/>
          </a:p>
        </p:txBody>
      </p:sp>
      <p:sp>
        <p:nvSpPr>
          <p:cNvPr id="3" name="Text Placeholder 2"/>
          <p:cNvSpPr>
            <a:spLocks noGrp="1"/>
          </p:cNvSpPr>
          <p:nvPr>
            <p:ph type="body" idx="1"/>
          </p:nvPr>
        </p:nvSpPr>
        <p:spPr/>
        <p:txBody>
          <a:bodyPr/>
          <a:lstStyle/>
          <a:p>
            <a:endParaRPr lang="en-GB" dirty="0"/>
          </a:p>
        </p:txBody>
      </p:sp>
      <p:pic>
        <p:nvPicPr>
          <p:cNvPr id="7" name="Content Placeholder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962856" y="1700808"/>
            <a:ext cx="2745048" cy="3456384"/>
          </a:xfrm>
        </p:spPr>
      </p:pic>
      <p:sp>
        <p:nvSpPr>
          <p:cNvPr id="5" name="Text Placeholder 4"/>
          <p:cNvSpPr>
            <a:spLocks noGrp="1"/>
          </p:cNvSpPr>
          <p:nvPr>
            <p:ph type="body" sz="quarter" idx="3"/>
          </p:nvPr>
        </p:nvSpPr>
        <p:spPr/>
        <p:txBody>
          <a:bodyPr/>
          <a:lstStyle/>
          <a:p>
            <a:endParaRPr lang="en-GB"/>
          </a:p>
        </p:txBody>
      </p:sp>
      <p:sp>
        <p:nvSpPr>
          <p:cNvPr id="6" name="Content Placeholder 5"/>
          <p:cNvSpPr>
            <a:spLocks noGrp="1"/>
          </p:cNvSpPr>
          <p:nvPr>
            <p:ph sz="quarter" idx="4"/>
          </p:nvPr>
        </p:nvSpPr>
        <p:spPr>
          <a:xfrm>
            <a:off x="4427985" y="2174875"/>
            <a:ext cx="4464496" cy="3414365"/>
          </a:xfrm>
        </p:spPr>
        <p:txBody>
          <a:bodyPr/>
          <a:lstStyle/>
          <a:p>
            <a:pPr marL="0" indent="0">
              <a:buNone/>
            </a:pPr>
            <a:endParaRPr lang="en-GB" dirty="0" smtClean="0"/>
          </a:p>
          <a:p>
            <a:pPr marL="0" indent="0">
              <a:buNone/>
            </a:pPr>
            <a:endParaRPr lang="en-GB" dirty="0"/>
          </a:p>
          <a:p>
            <a:pPr marL="0" indent="0">
              <a:buNone/>
            </a:pPr>
            <a:r>
              <a:rPr lang="en-GB" dirty="0" smtClean="0">
                <a:hlinkClick r:id="rId4"/>
              </a:rPr>
              <a:t>http</a:t>
            </a:r>
            <a:r>
              <a:rPr lang="en-GB" dirty="0">
                <a:hlinkClick r:id="rId4"/>
              </a:rPr>
              <a:t>://www.danielgoleman.info</a:t>
            </a:r>
            <a:r>
              <a:rPr lang="en-GB" dirty="0" smtClean="0">
                <a:hlinkClick r:id="rId4"/>
              </a:rPr>
              <a:t>/</a:t>
            </a:r>
            <a:r>
              <a:rPr lang="en-GB" dirty="0" smtClean="0"/>
              <a:t> </a:t>
            </a:r>
            <a:endParaRPr lang="en-GB" dirty="0"/>
          </a:p>
        </p:txBody>
      </p:sp>
    </p:spTree>
    <p:extLst>
      <p:ext uri="{BB962C8B-B14F-4D97-AF65-F5344CB8AC3E}">
        <p14:creationId xmlns:p14="http://schemas.microsoft.com/office/powerpoint/2010/main" val="203648051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pPr marL="0" indent="0">
              <a:buNone/>
            </a:pPr>
            <a:endParaRPr lang="en-GB" dirty="0" smtClean="0"/>
          </a:p>
          <a:p>
            <a:pPr marL="0" indent="0" algn="ctr">
              <a:buNone/>
            </a:pPr>
            <a:r>
              <a:rPr lang="en-GB" b="1" dirty="0"/>
              <a:t>What is Emotional Contagion?</a:t>
            </a:r>
          </a:p>
        </p:txBody>
      </p:sp>
    </p:spTree>
    <p:extLst>
      <p:ext uri="{BB962C8B-B14F-4D97-AF65-F5344CB8AC3E}">
        <p14:creationId xmlns:p14="http://schemas.microsoft.com/office/powerpoint/2010/main" val="120957173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36346811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Emotional Contagion</a:t>
            </a:r>
            <a:endParaRPr lang="en-GB" dirty="0"/>
          </a:p>
        </p:txBody>
      </p:sp>
      <p:sp>
        <p:nvSpPr>
          <p:cNvPr id="3" name="Content Placeholder 2"/>
          <p:cNvSpPr>
            <a:spLocks noGrp="1"/>
          </p:cNvSpPr>
          <p:nvPr>
            <p:ph idx="1"/>
          </p:nvPr>
        </p:nvSpPr>
        <p:spPr/>
        <p:txBody>
          <a:bodyPr/>
          <a:lstStyle/>
          <a:p>
            <a:pPr marL="0" indent="0">
              <a:buNone/>
            </a:pPr>
            <a:r>
              <a:rPr lang="en-GB" dirty="0" smtClean="0"/>
              <a:t>This is an article we have come across but not yet accessed, specifically with reference to a care setting.</a:t>
            </a:r>
          </a:p>
          <a:p>
            <a:pPr marL="0" indent="0">
              <a:buNone/>
            </a:pPr>
            <a:endParaRPr lang="en-GB" sz="2000" dirty="0" smtClean="0"/>
          </a:p>
          <a:p>
            <a:pPr marL="0" indent="0">
              <a:buNone/>
            </a:pPr>
            <a:endParaRPr lang="en-GB" sz="2000" dirty="0"/>
          </a:p>
          <a:p>
            <a:pPr marL="0" indent="0">
              <a:buNone/>
            </a:pPr>
            <a:r>
              <a:rPr lang="en-GB" sz="2000" dirty="0" err="1" smtClean="0"/>
              <a:t>Barsade</a:t>
            </a:r>
            <a:r>
              <a:rPr lang="en-GB" sz="2000" dirty="0"/>
              <a:t>, S. G. and O. A. O’Neill </a:t>
            </a:r>
            <a:r>
              <a:rPr lang="en-GB" sz="2000" dirty="0" smtClean="0"/>
              <a:t>(2014) </a:t>
            </a:r>
            <a:r>
              <a:rPr lang="en-GB" sz="2000" i="1" dirty="0" smtClean="0"/>
              <a:t>What’s </a:t>
            </a:r>
            <a:r>
              <a:rPr lang="en-GB" sz="2000" i="1" dirty="0"/>
              <a:t>love got to do with it? A longitudinal study of the culture of companionate love and employee and client outcomes in a long-term care setting</a:t>
            </a:r>
            <a:r>
              <a:rPr lang="en-GB" sz="2000" dirty="0" smtClean="0"/>
              <a:t>. </a:t>
            </a:r>
            <a:r>
              <a:rPr lang="en-GB" sz="2000" dirty="0"/>
              <a:t>Administrative Science Quarterly, forthcoming</a:t>
            </a:r>
            <a:r>
              <a:rPr lang="en-GB" sz="2000" dirty="0" smtClean="0"/>
              <a:t>.</a:t>
            </a:r>
          </a:p>
          <a:p>
            <a:pPr marL="0" indent="0">
              <a:buNone/>
            </a:pPr>
            <a:endParaRPr lang="en-GB" sz="2000" dirty="0"/>
          </a:p>
        </p:txBody>
      </p:sp>
    </p:spTree>
    <p:extLst>
      <p:ext uri="{BB962C8B-B14F-4D97-AF65-F5344CB8AC3E}">
        <p14:creationId xmlns:p14="http://schemas.microsoft.com/office/powerpoint/2010/main" val="1791598553"/>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Emotional Contagion</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smtClean="0"/>
              <a:t>An opportunity for referencing?</a:t>
            </a:r>
          </a:p>
          <a:p>
            <a:pPr marL="0" indent="0">
              <a:buNone/>
            </a:pPr>
            <a:endParaRPr lang="en-GB" dirty="0" smtClean="0"/>
          </a:p>
          <a:p>
            <a:pPr marL="0" indent="0">
              <a:buNone/>
            </a:pPr>
            <a:r>
              <a:rPr lang="en-GB" sz="2600" dirty="0" err="1" smtClean="0"/>
              <a:t>Barsade</a:t>
            </a:r>
            <a:r>
              <a:rPr lang="en-GB" sz="2600" dirty="0" smtClean="0"/>
              <a:t>, S</a:t>
            </a:r>
            <a:r>
              <a:rPr lang="en-GB" sz="2600" dirty="0" smtClean="0">
                <a:solidFill>
                  <a:srgbClr val="FF0000"/>
                </a:solidFill>
              </a:rPr>
              <a:t>. (2014) </a:t>
            </a:r>
            <a:r>
              <a:rPr lang="en-GB" sz="2600" dirty="0" smtClean="0">
                <a:solidFill>
                  <a:srgbClr val="00B050"/>
                </a:solidFill>
              </a:rPr>
              <a:t>‘Faster than a Speeding Text:  “Emotional Contagion” at Work:  How Others’ Feelings are Influencing our Business Decisions’.  </a:t>
            </a:r>
            <a:r>
              <a:rPr lang="en-GB" sz="2600" i="1" dirty="0" smtClean="0">
                <a:solidFill>
                  <a:srgbClr val="0070C0"/>
                </a:solidFill>
              </a:rPr>
              <a:t>Psychology Today</a:t>
            </a:r>
            <a:r>
              <a:rPr lang="en-GB" sz="2600" i="1" dirty="0" smtClean="0"/>
              <a:t> </a:t>
            </a:r>
            <a:r>
              <a:rPr lang="en-GB" sz="2600" dirty="0" smtClean="0">
                <a:solidFill>
                  <a:srgbClr val="7030A0"/>
                </a:solidFill>
              </a:rPr>
              <a:t>[Online</a:t>
            </a:r>
            <a:r>
              <a:rPr lang="en-GB" sz="2600" dirty="0">
                <a:solidFill>
                  <a:srgbClr val="7030A0"/>
                </a:solidFill>
              </a:rPr>
              <a:t>] </a:t>
            </a:r>
            <a:r>
              <a:rPr lang="en-GB" sz="2600" dirty="0">
                <a:solidFill>
                  <a:schemeClr val="accent6">
                    <a:lumMod val="75000"/>
                  </a:schemeClr>
                </a:solidFill>
              </a:rPr>
              <a:t>Available at</a:t>
            </a:r>
            <a:r>
              <a:rPr lang="en-GB" sz="2600" dirty="0" smtClean="0">
                <a:solidFill>
                  <a:schemeClr val="accent6">
                    <a:lumMod val="75000"/>
                  </a:schemeClr>
                </a:solidFill>
              </a:rPr>
              <a:t>:  https</a:t>
            </a:r>
            <a:r>
              <a:rPr lang="en-GB" sz="2600" dirty="0">
                <a:solidFill>
                  <a:schemeClr val="accent6">
                    <a:lumMod val="75000"/>
                  </a:schemeClr>
                </a:solidFill>
              </a:rPr>
              <a:t>://</a:t>
            </a:r>
            <a:r>
              <a:rPr lang="en-GB" sz="2600" dirty="0" smtClean="0">
                <a:solidFill>
                  <a:schemeClr val="accent6">
                    <a:lumMod val="75000"/>
                  </a:schemeClr>
                </a:solidFill>
              </a:rPr>
              <a:t>www.psychologytoday.com/blog/the-science-work/201410/faster-speeding-text-emotional-contagion-work </a:t>
            </a:r>
            <a:r>
              <a:rPr lang="en-GB" sz="2600" dirty="0" smtClean="0">
                <a:solidFill>
                  <a:srgbClr val="002060"/>
                </a:solidFill>
              </a:rPr>
              <a:t>Accessed:  26 February 2016 </a:t>
            </a:r>
            <a:endParaRPr lang="en-GB" sz="2600" dirty="0">
              <a:solidFill>
                <a:srgbClr val="002060"/>
              </a:solidFill>
            </a:endParaRPr>
          </a:p>
        </p:txBody>
      </p:sp>
    </p:spTree>
    <p:extLst>
      <p:ext uri="{BB962C8B-B14F-4D97-AF65-F5344CB8AC3E}">
        <p14:creationId xmlns:p14="http://schemas.microsoft.com/office/powerpoint/2010/main" val="3957525321"/>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Emotions and Leadership</a:t>
            </a:r>
          </a:p>
        </p:txBody>
      </p:sp>
      <p:sp>
        <p:nvSpPr>
          <p:cNvPr id="3" name="Content Placeholder 2"/>
          <p:cNvSpPr>
            <a:spLocks noGrp="1"/>
          </p:cNvSpPr>
          <p:nvPr>
            <p:ph idx="1"/>
          </p:nvPr>
        </p:nvSpPr>
        <p:spPr/>
        <p:txBody>
          <a:bodyPr/>
          <a:lstStyle/>
          <a:p>
            <a:pPr marL="0" indent="0">
              <a:buNone/>
            </a:pPr>
            <a:endParaRPr lang="en-GB" dirty="0" smtClean="0"/>
          </a:p>
          <a:p>
            <a:pPr marL="0" indent="0">
              <a:buNone/>
            </a:pPr>
            <a:endParaRPr lang="en-GB" dirty="0"/>
          </a:p>
        </p:txBody>
      </p:sp>
      <p:sp>
        <p:nvSpPr>
          <p:cNvPr id="4" name="Rectangle 3"/>
          <p:cNvSpPr/>
          <p:nvPr/>
        </p:nvSpPr>
        <p:spPr>
          <a:xfrm>
            <a:off x="611560" y="2060848"/>
            <a:ext cx="7344816" cy="3046988"/>
          </a:xfrm>
          <a:prstGeom prst="rect">
            <a:avLst/>
          </a:prstGeom>
        </p:spPr>
        <p:txBody>
          <a:bodyPr wrap="square">
            <a:spAutoFit/>
          </a:bodyPr>
          <a:lstStyle/>
          <a:p>
            <a:r>
              <a:rPr lang="en-GB" sz="3200" dirty="0"/>
              <a:t>The more authority and power a person has, the more powerfully their emotions are </a:t>
            </a:r>
            <a:r>
              <a:rPr lang="en-GB" sz="3200" dirty="0" smtClean="0"/>
              <a:t>transmitted.  </a:t>
            </a:r>
          </a:p>
          <a:p>
            <a:endParaRPr lang="en-GB" sz="3200" dirty="0" smtClean="0"/>
          </a:p>
          <a:p>
            <a:r>
              <a:rPr lang="en-GB" sz="3200" dirty="0" smtClean="0"/>
              <a:t>Who is ‘the strongest person in the room’?</a:t>
            </a:r>
            <a:endParaRPr lang="en-GB" sz="3200" dirty="0"/>
          </a:p>
        </p:txBody>
      </p:sp>
    </p:spTree>
    <p:extLst>
      <p:ext uri="{BB962C8B-B14F-4D97-AF65-F5344CB8AC3E}">
        <p14:creationId xmlns:p14="http://schemas.microsoft.com/office/powerpoint/2010/main" val="66241198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Understanding the Role of an Emotional Leader</a:t>
            </a:r>
            <a:endParaRPr lang="en-GB" dirty="0"/>
          </a:p>
        </p:txBody>
      </p:sp>
      <p:sp>
        <p:nvSpPr>
          <p:cNvPr id="3" name="Text Placeholder 2"/>
          <p:cNvSpPr>
            <a:spLocks noGrp="1"/>
          </p:cNvSpPr>
          <p:nvPr>
            <p:ph type="body" idx="1"/>
          </p:nvPr>
        </p:nvSpPr>
        <p:spPr/>
        <p:txBody>
          <a:bodyPr/>
          <a:lstStyle/>
          <a:p>
            <a:r>
              <a:rPr lang="en-GB" dirty="0" smtClean="0"/>
              <a:t>Podcast</a:t>
            </a:r>
            <a:endParaRPr lang="en-GB" dirty="0"/>
          </a:p>
        </p:txBody>
      </p:sp>
      <p:sp>
        <p:nvSpPr>
          <p:cNvPr id="4" name="Content Placeholder 3"/>
          <p:cNvSpPr>
            <a:spLocks noGrp="1"/>
          </p:cNvSpPr>
          <p:nvPr>
            <p:ph sz="half" idx="2"/>
          </p:nvPr>
        </p:nvSpPr>
        <p:spPr/>
        <p:txBody>
          <a:bodyPr/>
          <a:lstStyle/>
          <a:p>
            <a:pPr marL="0" indent="0">
              <a:buNone/>
            </a:pPr>
            <a:endParaRPr lang="en-GB" dirty="0" smtClean="0"/>
          </a:p>
          <a:p>
            <a:pPr marL="0" indent="0">
              <a:buNone/>
            </a:pPr>
            <a:r>
              <a:rPr lang="en-GB" dirty="0">
                <a:hlinkClick r:id="rId3"/>
              </a:rPr>
              <a:t>https://morethansound.net/2012/04/12/understanding-the-role-of-an-emotional-leader/#.</a:t>
            </a:r>
            <a:r>
              <a:rPr lang="en-GB" dirty="0" smtClean="0">
                <a:hlinkClick r:id="rId3"/>
              </a:rPr>
              <a:t>VtBtLUCKSB0</a:t>
            </a:r>
            <a:r>
              <a:rPr lang="en-GB" dirty="0" smtClean="0"/>
              <a:t> </a:t>
            </a:r>
            <a:endParaRPr lang="en-GB" dirty="0"/>
          </a:p>
        </p:txBody>
      </p:sp>
      <p:sp>
        <p:nvSpPr>
          <p:cNvPr id="5" name="Text Placeholder 4"/>
          <p:cNvSpPr>
            <a:spLocks noGrp="1"/>
          </p:cNvSpPr>
          <p:nvPr>
            <p:ph type="body" sz="quarter" idx="3"/>
          </p:nvPr>
        </p:nvSpPr>
        <p:spPr/>
        <p:txBody>
          <a:bodyPr/>
          <a:lstStyle/>
          <a:p>
            <a:r>
              <a:rPr lang="en-GB" dirty="0" smtClean="0"/>
              <a:t>Selected Quote</a:t>
            </a:r>
            <a:endParaRPr lang="en-GB" dirty="0"/>
          </a:p>
        </p:txBody>
      </p:sp>
      <p:sp>
        <p:nvSpPr>
          <p:cNvPr id="6" name="Content Placeholder 5"/>
          <p:cNvSpPr>
            <a:spLocks noGrp="1"/>
          </p:cNvSpPr>
          <p:nvPr>
            <p:ph sz="quarter" idx="4"/>
          </p:nvPr>
        </p:nvSpPr>
        <p:spPr/>
        <p:txBody>
          <a:bodyPr>
            <a:normAutofit fontScale="92500" lnSpcReduction="10000"/>
          </a:bodyPr>
          <a:lstStyle/>
          <a:p>
            <a:pPr marL="0" indent="0">
              <a:buNone/>
            </a:pPr>
            <a:endParaRPr lang="en-GB" dirty="0" smtClean="0"/>
          </a:p>
          <a:p>
            <a:pPr marL="0" indent="0">
              <a:buNone/>
            </a:pPr>
            <a:r>
              <a:rPr lang="en-GB" dirty="0" smtClean="0"/>
              <a:t>“So </a:t>
            </a:r>
            <a:r>
              <a:rPr lang="en-GB" dirty="0"/>
              <a:t>there’s a direct relationship between leader’s mood, group team’s mood, and performance. Once you understand that you see that a leader must start by leading by managing himself or herself first, because it’s going to affect everybody else</a:t>
            </a:r>
            <a:r>
              <a:rPr lang="en-GB" dirty="0" smtClean="0"/>
              <a:t>.”</a:t>
            </a:r>
            <a:endParaRPr lang="en-GB" dirty="0"/>
          </a:p>
        </p:txBody>
      </p:sp>
    </p:spTree>
    <p:extLst>
      <p:ext uri="{BB962C8B-B14F-4D97-AF65-F5344CB8AC3E}">
        <p14:creationId xmlns:p14="http://schemas.microsoft.com/office/powerpoint/2010/main" val="251309591"/>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025681"/>
          </a:xfrm>
        </p:spPr>
        <p:txBody>
          <a:bodyPr>
            <a:normAutofit fontScale="90000"/>
          </a:bodyPr>
          <a:lstStyle/>
          <a:p>
            <a:pPr algn="ctr"/>
            <a:r>
              <a:rPr lang="en-GB" dirty="0" smtClean="0"/>
              <a:t>How Can you Best Look After Yourself?</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27583" y="1300319"/>
            <a:ext cx="7471991" cy="4444607"/>
          </a:xfrm>
        </p:spPr>
      </p:pic>
    </p:spTree>
    <p:extLst>
      <p:ext uri="{BB962C8B-B14F-4D97-AF65-F5344CB8AC3E}">
        <p14:creationId xmlns:p14="http://schemas.microsoft.com/office/powerpoint/2010/main" val="2733355596"/>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lstStyle/>
          <a:p>
            <a:pPr marL="0" indent="0">
              <a:buNone/>
            </a:pPr>
            <a:endParaRPr lang="en-GB" dirty="0" smtClean="0"/>
          </a:p>
          <a:p>
            <a:pPr marL="0" indent="0">
              <a:buNone/>
            </a:pPr>
            <a:r>
              <a:rPr lang="en-GB" dirty="0" smtClean="0"/>
              <a:t>Goleman, D.</a:t>
            </a:r>
            <a:endParaRPr lang="en-GB" dirty="0"/>
          </a:p>
        </p:txBody>
      </p:sp>
    </p:spTree>
    <p:extLst>
      <p:ext uri="{BB962C8B-B14F-4D97-AF65-F5344CB8AC3E}">
        <p14:creationId xmlns:p14="http://schemas.microsoft.com/office/powerpoint/2010/main" val="59146996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Mindfulness</a:t>
            </a:r>
            <a:endParaRPr lang="en-GB" dirty="0"/>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856347934"/>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Definition of Mindfulness</a:t>
            </a:r>
            <a:endParaRPr lang="en-GB" dirty="0"/>
          </a:p>
        </p:txBody>
      </p:sp>
      <p:sp>
        <p:nvSpPr>
          <p:cNvPr id="3" name="Content Placeholder 2"/>
          <p:cNvSpPr>
            <a:spLocks noGrp="1"/>
          </p:cNvSpPr>
          <p:nvPr>
            <p:ph idx="1"/>
          </p:nvPr>
        </p:nvSpPr>
        <p:spPr/>
        <p:txBody>
          <a:bodyPr/>
          <a:lstStyle/>
          <a:p>
            <a:pPr marL="0" indent="0">
              <a:buNone/>
            </a:pPr>
            <a:endParaRPr lang="en-GB" dirty="0"/>
          </a:p>
          <a:p>
            <a:pPr marL="0" indent="0" algn="ctr">
              <a:buNone/>
            </a:pPr>
            <a:r>
              <a:rPr lang="en-US" dirty="0" smtClean="0"/>
              <a:t>“Mindfulness means p</a:t>
            </a:r>
            <a:r>
              <a:rPr lang="en-US" sz="2800" dirty="0" smtClean="0"/>
              <a:t>aying attention in a particular way: </a:t>
            </a:r>
            <a:r>
              <a:rPr lang="en-US" sz="2800" b="1" dirty="0" smtClean="0">
                <a:solidFill>
                  <a:srgbClr val="FF0000"/>
                </a:solidFill>
              </a:rPr>
              <a:t>on </a:t>
            </a:r>
            <a:r>
              <a:rPr lang="en-US" sz="2800" b="1" dirty="0">
                <a:solidFill>
                  <a:srgbClr val="FF0000"/>
                </a:solidFill>
              </a:rPr>
              <a:t>purpose</a:t>
            </a:r>
            <a:r>
              <a:rPr lang="en-US" sz="2800" dirty="0"/>
              <a:t>, </a:t>
            </a:r>
            <a:endParaRPr lang="en-US" sz="2800" dirty="0" smtClean="0"/>
          </a:p>
          <a:p>
            <a:pPr marL="0" indent="0" algn="ctr">
              <a:buNone/>
            </a:pPr>
            <a:r>
              <a:rPr lang="en-US" sz="2800" b="1" dirty="0" smtClean="0">
                <a:solidFill>
                  <a:srgbClr val="0070C0"/>
                </a:solidFill>
              </a:rPr>
              <a:t>in </a:t>
            </a:r>
            <a:r>
              <a:rPr lang="en-US" sz="2800" b="1" dirty="0">
                <a:solidFill>
                  <a:srgbClr val="0070C0"/>
                </a:solidFill>
              </a:rPr>
              <a:t>the present moment</a:t>
            </a:r>
            <a:r>
              <a:rPr lang="en-US" sz="2800" dirty="0">
                <a:solidFill>
                  <a:srgbClr val="0070C0"/>
                </a:solidFill>
              </a:rPr>
              <a:t> </a:t>
            </a:r>
            <a:endParaRPr lang="en-US" sz="2800" dirty="0" smtClean="0">
              <a:solidFill>
                <a:srgbClr val="0070C0"/>
              </a:solidFill>
            </a:endParaRPr>
          </a:p>
          <a:p>
            <a:pPr marL="0" indent="0" algn="ctr">
              <a:buNone/>
            </a:pPr>
            <a:r>
              <a:rPr lang="en-US" sz="2800" dirty="0" smtClean="0"/>
              <a:t>and </a:t>
            </a:r>
            <a:r>
              <a:rPr lang="en-US" sz="2800" b="1" dirty="0" err="1" smtClean="0">
                <a:solidFill>
                  <a:srgbClr val="7030A0"/>
                </a:solidFill>
              </a:rPr>
              <a:t>nonjudgementally</a:t>
            </a:r>
            <a:r>
              <a:rPr lang="en-US" sz="2800" dirty="0"/>
              <a:t>”  </a:t>
            </a:r>
            <a:endParaRPr lang="en-US" sz="2800" dirty="0" smtClean="0"/>
          </a:p>
          <a:p>
            <a:pPr marL="0" indent="0">
              <a:buNone/>
            </a:pPr>
            <a:endParaRPr lang="en-US" sz="2800" dirty="0"/>
          </a:p>
          <a:p>
            <a:pPr marL="0" indent="0" algn="ctr">
              <a:buNone/>
            </a:pPr>
            <a:r>
              <a:rPr lang="en-US" sz="1800" dirty="0" smtClean="0"/>
              <a:t>Jon </a:t>
            </a:r>
            <a:r>
              <a:rPr lang="en-US" sz="1800" dirty="0" err="1"/>
              <a:t>Kabat</a:t>
            </a:r>
            <a:r>
              <a:rPr lang="en-US" sz="1800" dirty="0"/>
              <a:t>-Zinn (</a:t>
            </a:r>
            <a:r>
              <a:rPr lang="en-US" sz="1800" dirty="0" smtClean="0"/>
              <a:t>1994/2004)</a:t>
            </a:r>
            <a:endParaRPr lang="en-US" sz="1800" dirty="0"/>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385816931"/>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First Secular Mindfulness Approach</a:t>
            </a:r>
            <a:endParaRPr lang="en-GB" dirty="0"/>
          </a:p>
        </p:txBody>
      </p:sp>
      <p:sp>
        <p:nvSpPr>
          <p:cNvPr id="3" name="Text Placeholder 2"/>
          <p:cNvSpPr>
            <a:spLocks noGrp="1"/>
          </p:cNvSpPr>
          <p:nvPr>
            <p:ph type="body" idx="1"/>
          </p:nvPr>
        </p:nvSpPr>
        <p:spPr/>
        <p:txBody>
          <a:bodyPr/>
          <a:lstStyle/>
          <a:p>
            <a:pPr algn="ctr"/>
            <a:r>
              <a:rPr lang="en-GB" dirty="0" smtClean="0"/>
              <a:t>Jon </a:t>
            </a:r>
            <a:r>
              <a:rPr lang="en-GB" dirty="0" err="1" smtClean="0"/>
              <a:t>Kabat</a:t>
            </a:r>
            <a:r>
              <a:rPr lang="en-GB" dirty="0" smtClean="0"/>
              <a:t>-Zinn</a:t>
            </a:r>
            <a:endParaRPr lang="en-GB" dirty="0"/>
          </a:p>
        </p:txBody>
      </p:sp>
      <p:pic>
        <p:nvPicPr>
          <p:cNvPr id="7" name="Content Placeholder 6"/>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704952" y="2174875"/>
            <a:ext cx="3544684" cy="3414713"/>
          </a:xfrm>
        </p:spPr>
      </p:pic>
      <p:sp>
        <p:nvSpPr>
          <p:cNvPr id="5" name="Text Placeholder 4"/>
          <p:cNvSpPr>
            <a:spLocks noGrp="1"/>
          </p:cNvSpPr>
          <p:nvPr>
            <p:ph type="body" sz="quarter" idx="3"/>
          </p:nvPr>
        </p:nvSpPr>
        <p:spPr/>
        <p:txBody>
          <a:bodyPr>
            <a:normAutofit/>
          </a:bodyPr>
          <a:lstStyle/>
          <a:p>
            <a:endParaRPr lang="en-GB" dirty="0"/>
          </a:p>
        </p:txBody>
      </p:sp>
      <p:sp>
        <p:nvSpPr>
          <p:cNvPr id="6" name="Content Placeholder 5"/>
          <p:cNvSpPr>
            <a:spLocks noGrp="1"/>
          </p:cNvSpPr>
          <p:nvPr>
            <p:ph sz="quarter" idx="4"/>
          </p:nvPr>
        </p:nvSpPr>
        <p:spPr/>
        <p:txBody>
          <a:bodyPr>
            <a:normAutofit lnSpcReduction="10000"/>
          </a:bodyPr>
          <a:lstStyle/>
          <a:p>
            <a:r>
              <a:rPr lang="en-GB" dirty="0" smtClean="0"/>
              <a:t>Developed the Mindfulness-based Stress Reduction (MBSR) programme</a:t>
            </a:r>
          </a:p>
          <a:p>
            <a:r>
              <a:rPr lang="en-GB" dirty="0" smtClean="0"/>
              <a:t>The foundation of all Mindfulness-based Approaches </a:t>
            </a:r>
          </a:p>
          <a:p>
            <a:r>
              <a:rPr lang="en-GB" dirty="0" smtClean="0"/>
              <a:t>8-week course originally in a clinical setting</a:t>
            </a:r>
            <a:endParaRPr lang="en-GB" dirty="0"/>
          </a:p>
        </p:txBody>
      </p:sp>
    </p:spTree>
    <p:extLst>
      <p:ext uri="{BB962C8B-B14F-4D97-AF65-F5344CB8AC3E}">
        <p14:creationId xmlns:p14="http://schemas.microsoft.com/office/powerpoint/2010/main" val="1196458022"/>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Another Definition of Mindfulness</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endParaRPr lang="en-US" dirty="0" smtClean="0"/>
          </a:p>
          <a:p>
            <a:pPr marL="0" indent="0">
              <a:buNone/>
            </a:pPr>
            <a:r>
              <a:rPr lang="en-US" dirty="0" smtClean="0"/>
              <a:t>“  …a </a:t>
            </a:r>
            <a:r>
              <a:rPr lang="en-US" dirty="0"/>
              <a:t>translation of a word that simply means </a:t>
            </a:r>
            <a:r>
              <a:rPr lang="en-US" b="1" dirty="0">
                <a:solidFill>
                  <a:srgbClr val="FF0000"/>
                </a:solidFill>
              </a:rPr>
              <a:t>awareness</a:t>
            </a:r>
            <a:r>
              <a:rPr lang="en-US" dirty="0"/>
              <a:t>.  It’s a direct, intuitive knowing of what you are doing while you are doing it.  It’s knowing what’s going on inside your </a:t>
            </a:r>
            <a:r>
              <a:rPr lang="en-US" b="1" dirty="0">
                <a:solidFill>
                  <a:srgbClr val="7030A0"/>
                </a:solidFill>
              </a:rPr>
              <a:t>mind </a:t>
            </a:r>
            <a:r>
              <a:rPr lang="en-US" dirty="0"/>
              <a:t>and </a:t>
            </a:r>
            <a:r>
              <a:rPr lang="en-US" b="1" dirty="0">
                <a:solidFill>
                  <a:srgbClr val="0070C0"/>
                </a:solidFill>
              </a:rPr>
              <a:t>body</a:t>
            </a:r>
            <a:r>
              <a:rPr lang="en-US" dirty="0"/>
              <a:t>, and what’s going on in the </a:t>
            </a:r>
            <a:r>
              <a:rPr lang="en-US" b="1" dirty="0">
                <a:solidFill>
                  <a:srgbClr val="00B050"/>
                </a:solidFill>
              </a:rPr>
              <a:t>outside world </a:t>
            </a:r>
            <a:r>
              <a:rPr lang="en-US" dirty="0"/>
              <a:t>as well.”  </a:t>
            </a:r>
            <a:endParaRPr lang="en-US" dirty="0" smtClean="0"/>
          </a:p>
          <a:p>
            <a:pPr marL="0" indent="0">
              <a:buNone/>
            </a:pPr>
            <a:endParaRPr lang="en-US" sz="2400" dirty="0" smtClean="0"/>
          </a:p>
          <a:p>
            <a:pPr marL="0" indent="0">
              <a:buNone/>
            </a:pPr>
            <a:r>
              <a:rPr lang="en-US" sz="2400" dirty="0" smtClean="0"/>
              <a:t>Mark Williams, from a BBC radio </a:t>
            </a:r>
            <a:r>
              <a:rPr lang="en-US" sz="2400" dirty="0" err="1" smtClean="0"/>
              <a:t>programme</a:t>
            </a:r>
            <a:r>
              <a:rPr lang="en-US" sz="2400" dirty="0" smtClean="0"/>
              <a:t> (2010)</a:t>
            </a:r>
            <a:endParaRPr lang="en-US" sz="2400" dirty="0"/>
          </a:p>
          <a:p>
            <a:endParaRPr lang="en-GB" sz="2400" dirty="0"/>
          </a:p>
        </p:txBody>
      </p:sp>
    </p:spTree>
    <p:extLst>
      <p:ext uri="{BB962C8B-B14F-4D97-AF65-F5344CB8AC3E}">
        <p14:creationId xmlns:p14="http://schemas.microsoft.com/office/powerpoint/2010/main" val="464455107"/>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Mindfulness-based Cognitive Therapy (MBCT)</a:t>
            </a:r>
            <a:endParaRPr lang="en-GB" dirty="0"/>
          </a:p>
        </p:txBody>
      </p:sp>
      <p:sp>
        <p:nvSpPr>
          <p:cNvPr id="3" name="Text Placeholder 2"/>
          <p:cNvSpPr>
            <a:spLocks noGrp="1"/>
          </p:cNvSpPr>
          <p:nvPr>
            <p:ph type="body" idx="1"/>
          </p:nvPr>
        </p:nvSpPr>
        <p:spPr/>
        <p:txBody>
          <a:bodyPr/>
          <a:lstStyle/>
          <a:p>
            <a:r>
              <a:rPr lang="en-GB" dirty="0" smtClean="0"/>
              <a:t>Professor Mark Williams</a:t>
            </a:r>
            <a:endParaRPr lang="en-GB" dirty="0"/>
          </a:p>
        </p:txBody>
      </p:sp>
      <p:pic>
        <p:nvPicPr>
          <p:cNvPr id="7" name="Content Placeholder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048544" y="2453481"/>
            <a:ext cx="2857500" cy="2857500"/>
          </a:xfrm>
        </p:spPr>
      </p:pic>
      <p:sp>
        <p:nvSpPr>
          <p:cNvPr id="5" name="Text Placeholder 4"/>
          <p:cNvSpPr>
            <a:spLocks noGrp="1"/>
          </p:cNvSpPr>
          <p:nvPr>
            <p:ph type="body" sz="quarter" idx="3"/>
          </p:nvPr>
        </p:nvSpPr>
        <p:spPr/>
        <p:txBody>
          <a:bodyPr/>
          <a:lstStyle/>
          <a:p>
            <a:endParaRPr lang="en-GB" dirty="0"/>
          </a:p>
        </p:txBody>
      </p:sp>
      <p:sp>
        <p:nvSpPr>
          <p:cNvPr id="6" name="Content Placeholder 5"/>
          <p:cNvSpPr>
            <a:spLocks noGrp="1"/>
          </p:cNvSpPr>
          <p:nvPr>
            <p:ph sz="quarter" idx="4"/>
          </p:nvPr>
        </p:nvSpPr>
        <p:spPr/>
        <p:txBody>
          <a:bodyPr/>
          <a:lstStyle/>
          <a:p>
            <a:r>
              <a:rPr lang="en-GB" dirty="0" smtClean="0"/>
              <a:t>With colleagues, adapted MBSR for populations with relapsing depression</a:t>
            </a:r>
          </a:p>
          <a:p>
            <a:r>
              <a:rPr lang="en-GB" dirty="0" smtClean="0"/>
              <a:t>Studies show it is as effective as medication, but without the side effects</a:t>
            </a:r>
          </a:p>
          <a:p>
            <a:r>
              <a:rPr lang="en-GB" dirty="0" smtClean="0"/>
              <a:t>A UK development </a:t>
            </a:r>
          </a:p>
          <a:p>
            <a:endParaRPr lang="en-GB" dirty="0" smtClean="0"/>
          </a:p>
          <a:p>
            <a:endParaRPr lang="en-GB" dirty="0"/>
          </a:p>
        </p:txBody>
      </p:sp>
    </p:spTree>
    <p:extLst>
      <p:ext uri="{BB962C8B-B14F-4D97-AF65-F5344CB8AC3E}">
        <p14:creationId xmlns:p14="http://schemas.microsoft.com/office/powerpoint/2010/main" val="2022781861"/>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An Experience of Mindfulness</a:t>
            </a:r>
            <a:endParaRPr lang="en-GB" dirty="0"/>
          </a:p>
        </p:txBody>
      </p:sp>
      <p:sp>
        <p:nvSpPr>
          <p:cNvPr id="3" name="Content Placeholder 2"/>
          <p:cNvSpPr>
            <a:spLocks noGrp="1"/>
          </p:cNvSpPr>
          <p:nvPr>
            <p:ph idx="1"/>
          </p:nvPr>
        </p:nvSpPr>
        <p:spPr/>
        <p:txBody>
          <a:bodyPr>
            <a:normAutofit/>
          </a:bodyPr>
          <a:lstStyle/>
          <a:p>
            <a:pPr marL="0" indent="0">
              <a:buNone/>
            </a:pPr>
            <a:endParaRPr lang="en-US" dirty="0" smtClean="0"/>
          </a:p>
          <a:p>
            <a:pPr marL="0" indent="0">
              <a:buNone/>
            </a:pPr>
            <a:endParaRPr lang="en-US" sz="2400" dirty="0" smtClean="0"/>
          </a:p>
          <a:p>
            <a:pPr marL="0" indent="0">
              <a:buNone/>
            </a:pPr>
            <a:r>
              <a:rPr lang="en-US" sz="2400" dirty="0" smtClean="0"/>
              <a:t>The </a:t>
            </a:r>
            <a:r>
              <a:rPr lang="en-US" sz="2400" dirty="0"/>
              <a:t>‘old chestnut</a:t>
            </a:r>
            <a:r>
              <a:rPr lang="en-US" sz="2400" dirty="0" smtClean="0"/>
              <a:t>’ of MBSR courses, </a:t>
            </a:r>
            <a:r>
              <a:rPr lang="en-US" sz="2400" dirty="0"/>
              <a:t>the raisin exercise.  This gives us a chance to </a:t>
            </a:r>
            <a:r>
              <a:rPr lang="en-US" sz="2400" i="1" dirty="0"/>
              <a:t>experience </a:t>
            </a:r>
            <a:r>
              <a:rPr lang="en-US" sz="2400" dirty="0"/>
              <a:t>the essence of mindfulness for a moment</a:t>
            </a:r>
            <a:endParaRPr lang="en-US" sz="2400" dirty="0" smtClean="0"/>
          </a:p>
          <a:p>
            <a:pPr marL="0" indent="0">
              <a:buNone/>
            </a:pPr>
            <a:endParaRPr lang="en-GB" sz="2400" dirty="0"/>
          </a:p>
        </p:txBody>
      </p:sp>
    </p:spTree>
    <p:extLst>
      <p:ext uri="{BB962C8B-B14F-4D97-AF65-F5344CB8AC3E}">
        <p14:creationId xmlns:p14="http://schemas.microsoft.com/office/powerpoint/2010/main" val="3821361675"/>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Automatic Pilot</a:t>
            </a:r>
            <a:endParaRPr lang="en-GB" dirty="0"/>
          </a:p>
        </p:txBody>
      </p:sp>
      <p:sp>
        <p:nvSpPr>
          <p:cNvPr id="3" name="Content Placeholder 2"/>
          <p:cNvSpPr>
            <a:spLocks noGrp="1"/>
          </p:cNvSpPr>
          <p:nvPr>
            <p:ph idx="1"/>
          </p:nvPr>
        </p:nvSpPr>
        <p:spPr/>
        <p:txBody>
          <a:bodyPr/>
          <a:lstStyle/>
          <a:p>
            <a:pPr marL="0" indent="0">
              <a:buNone/>
            </a:pPr>
            <a:endParaRPr lang="en-GB" dirty="0" smtClean="0"/>
          </a:p>
          <a:p>
            <a:pPr marL="0" indent="0">
              <a:buNone/>
            </a:pPr>
            <a:r>
              <a:rPr lang="en-US" dirty="0"/>
              <a:t>The exercise is designed to illustrate that we don’t always get our ‘raisin’s worth’ out of life, through not enough focus on the present moment</a:t>
            </a:r>
            <a:endParaRPr lang="en-GB" dirty="0"/>
          </a:p>
        </p:txBody>
      </p:sp>
    </p:spTree>
    <p:extLst>
      <p:ext uri="{BB962C8B-B14F-4D97-AF65-F5344CB8AC3E}">
        <p14:creationId xmlns:p14="http://schemas.microsoft.com/office/powerpoint/2010/main" val="562914329"/>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27584" y="1628800"/>
            <a:ext cx="7344816" cy="4032448"/>
          </a:xfrm>
        </p:spPr>
      </p:pic>
    </p:spTree>
    <p:extLst>
      <p:ext uri="{BB962C8B-B14F-4D97-AF65-F5344CB8AC3E}">
        <p14:creationId xmlns:p14="http://schemas.microsoft.com/office/powerpoint/2010/main" val="3989552563"/>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a:t>
            </a:r>
            <a:endParaRPr lang="en-GB" dirty="0"/>
          </a:p>
        </p:txBody>
      </p:sp>
      <p:sp>
        <p:nvSpPr>
          <p:cNvPr id="3" name="Content Placeholder 2"/>
          <p:cNvSpPr>
            <a:spLocks noGrp="1"/>
          </p:cNvSpPr>
          <p:nvPr>
            <p:ph idx="1"/>
          </p:nvPr>
        </p:nvSpPr>
        <p:spPr/>
        <p:txBody>
          <a:bodyPr/>
          <a:lstStyle/>
          <a:p>
            <a:endParaRPr lang="en-GB" dirty="0" smtClean="0"/>
          </a:p>
          <a:p>
            <a:pPr marL="0" indent="0">
              <a:buNone/>
            </a:pPr>
            <a:r>
              <a:rPr lang="en-GB" dirty="0" smtClean="0"/>
              <a:t>Q:  How much of the time do you think your mind wanders away from a task?</a:t>
            </a:r>
          </a:p>
          <a:p>
            <a:pPr marL="0" indent="0">
              <a:buNone/>
            </a:pPr>
            <a:endParaRPr lang="en-GB" dirty="0"/>
          </a:p>
          <a:p>
            <a:pPr marL="0" indent="0">
              <a:buNone/>
            </a:pPr>
            <a:r>
              <a:rPr lang="en-GB" dirty="0" smtClean="0"/>
              <a:t>A:  47% of the time, according to </a:t>
            </a:r>
            <a:r>
              <a:rPr lang="en-GB" dirty="0" err="1" smtClean="0"/>
              <a:t>Killingsworth</a:t>
            </a:r>
            <a:r>
              <a:rPr lang="en-GB" dirty="0" smtClean="0"/>
              <a:t> and Gilbert (2010)</a:t>
            </a:r>
            <a:endParaRPr lang="en-GB" dirty="0"/>
          </a:p>
        </p:txBody>
      </p:sp>
    </p:spTree>
    <p:extLst>
      <p:ext uri="{BB962C8B-B14F-4D97-AF65-F5344CB8AC3E}">
        <p14:creationId xmlns:p14="http://schemas.microsoft.com/office/powerpoint/2010/main" val="2316674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idx="1"/>
          </p:nvPr>
        </p:nvSpPr>
        <p:spPr/>
        <p:txBody>
          <a:bodyPr/>
          <a:lstStyle/>
          <a:p>
            <a:endParaRPr lang="en-GB"/>
          </a:p>
        </p:txBody>
      </p:sp>
      <p:sp>
        <p:nvSpPr>
          <p:cNvPr id="4" name="Content Placeholder 3"/>
          <p:cNvSpPr>
            <a:spLocks noGrp="1"/>
          </p:cNvSpPr>
          <p:nvPr>
            <p:ph sz="half" idx="2"/>
          </p:nvPr>
        </p:nvSpPr>
        <p:spPr/>
        <p:txBody>
          <a:bodyPr/>
          <a:lstStyle/>
          <a:p>
            <a:endParaRPr lang="en-GB"/>
          </a:p>
        </p:txBody>
      </p:sp>
      <p:sp>
        <p:nvSpPr>
          <p:cNvPr id="5" name="Text Placeholder 4"/>
          <p:cNvSpPr>
            <a:spLocks noGrp="1"/>
          </p:cNvSpPr>
          <p:nvPr>
            <p:ph type="body" sz="quarter" idx="3"/>
          </p:nvPr>
        </p:nvSpPr>
        <p:spPr/>
        <p:txBody>
          <a:bodyPr/>
          <a:lstStyle/>
          <a:p>
            <a:endParaRPr lang="en-GB"/>
          </a:p>
        </p:txBody>
      </p:sp>
      <p:sp>
        <p:nvSpPr>
          <p:cNvPr id="6" name="Content Placeholder 5"/>
          <p:cNvSpPr>
            <a:spLocks noGrp="1"/>
          </p:cNvSpPr>
          <p:nvPr>
            <p:ph sz="quarter" idx="4"/>
          </p:nvPr>
        </p:nvSpPr>
        <p:spPr/>
        <p:txBody>
          <a:bodyPr/>
          <a:lstStyle/>
          <a:p>
            <a:endParaRPr lang="en-GB"/>
          </a:p>
        </p:txBody>
      </p:sp>
    </p:spTree>
    <p:extLst>
      <p:ext uri="{BB962C8B-B14F-4D97-AF65-F5344CB8AC3E}">
        <p14:creationId xmlns:p14="http://schemas.microsoft.com/office/powerpoint/2010/main" val="1497417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Where’s the Evidence?</a:t>
            </a:r>
            <a:endParaRPr lang="en-GB" dirty="0"/>
          </a:p>
        </p:txBody>
      </p:sp>
      <p:sp>
        <p:nvSpPr>
          <p:cNvPr id="3" name="Content Placeholder 2"/>
          <p:cNvSpPr>
            <a:spLocks noGrp="1"/>
          </p:cNvSpPr>
          <p:nvPr>
            <p:ph idx="1"/>
          </p:nvPr>
        </p:nvSpPr>
        <p:spPr/>
        <p:txBody>
          <a:bodyPr/>
          <a:lstStyle/>
          <a:p>
            <a:pPr marL="0" indent="0">
              <a:buNone/>
            </a:pPr>
            <a:endParaRPr lang="en-US" dirty="0" smtClean="0"/>
          </a:p>
          <a:p>
            <a:pPr marL="0" indent="0">
              <a:buNone/>
            </a:pPr>
            <a:r>
              <a:rPr lang="en-US" dirty="0" smtClean="0"/>
              <a:t>There </a:t>
            </a:r>
            <a:r>
              <a:rPr lang="en-US" dirty="0"/>
              <a:t>is a growing body of research which demonstrates the impact of mindfulness practice on the brain and other functions such as the immune system and indeed, a wide range of illnesses and conditions.</a:t>
            </a:r>
          </a:p>
          <a:p>
            <a:endParaRPr lang="en-GB" dirty="0"/>
          </a:p>
        </p:txBody>
      </p:sp>
    </p:spTree>
    <p:extLst>
      <p:ext uri="{BB962C8B-B14F-4D97-AF65-F5344CB8AC3E}">
        <p14:creationId xmlns:p14="http://schemas.microsoft.com/office/powerpoint/2010/main" val="2462766615"/>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Neuroplasticity</a:t>
            </a:r>
            <a:endParaRPr lang="en-GB" dirty="0"/>
          </a:p>
        </p:txBody>
      </p:sp>
      <p:sp>
        <p:nvSpPr>
          <p:cNvPr id="3" name="Content Placeholder 2"/>
          <p:cNvSpPr>
            <a:spLocks noGrp="1"/>
          </p:cNvSpPr>
          <p:nvPr>
            <p:ph sz="half" idx="1"/>
          </p:nvPr>
        </p:nvSpPr>
        <p:spPr/>
        <p:txBody>
          <a:bodyPr/>
          <a:lstStyle/>
          <a:p>
            <a:endParaRPr lang="en-GB" dirty="0" smtClean="0"/>
          </a:p>
          <a:p>
            <a:pPr marL="0" indent="0">
              <a:buNone/>
            </a:pPr>
            <a:r>
              <a:rPr lang="en-US" dirty="0" smtClean="0"/>
              <a:t>Studies </a:t>
            </a:r>
            <a:r>
              <a:rPr lang="en-US" dirty="0"/>
              <a:t>have shown that mindfulness meditation is associated with changes to the physical structure of the brain itself</a:t>
            </a:r>
            <a:endParaRPr lang="en-GB"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932040" y="1772816"/>
            <a:ext cx="3600400" cy="3528391"/>
          </a:xfrm>
        </p:spPr>
      </p:pic>
    </p:spTree>
    <p:extLst>
      <p:ext uri="{BB962C8B-B14F-4D97-AF65-F5344CB8AC3E}">
        <p14:creationId xmlns:p14="http://schemas.microsoft.com/office/powerpoint/2010/main" val="4167312747"/>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‘Attending to the Present’</a:t>
            </a:r>
            <a:endParaRPr lang="en-GB" dirty="0"/>
          </a:p>
        </p:txBody>
      </p:sp>
      <p:sp>
        <p:nvSpPr>
          <p:cNvPr id="3" name="Content Placeholder 2"/>
          <p:cNvSpPr>
            <a:spLocks noGrp="1"/>
          </p:cNvSpPr>
          <p:nvPr>
            <p:ph idx="1"/>
          </p:nvPr>
        </p:nvSpPr>
        <p:spPr/>
        <p:txBody>
          <a:bodyPr/>
          <a:lstStyle/>
          <a:p>
            <a:pPr marL="0" indent="0">
              <a:buNone/>
            </a:pPr>
            <a:endParaRPr lang="en-US" dirty="0" smtClean="0"/>
          </a:p>
          <a:p>
            <a:pPr marL="0" indent="0">
              <a:buNone/>
            </a:pPr>
            <a:r>
              <a:rPr lang="en-US" dirty="0" smtClean="0"/>
              <a:t>A </a:t>
            </a:r>
            <a:r>
              <a:rPr lang="en-US" dirty="0"/>
              <a:t>2007 study of MBSR participants (plus a control group) showed that the meditators were able to shut off the ‘story telling’ regions of the brain when asked to focus simply on the present moment.</a:t>
            </a:r>
          </a:p>
          <a:p>
            <a:pPr marL="0" indent="0">
              <a:buNone/>
            </a:pPr>
            <a:endParaRPr lang="en-US" sz="2000" dirty="0" smtClean="0"/>
          </a:p>
          <a:p>
            <a:pPr marL="0" indent="0">
              <a:buNone/>
            </a:pPr>
            <a:r>
              <a:rPr lang="en-US" sz="2000" dirty="0" err="1" smtClean="0"/>
              <a:t>Farb</a:t>
            </a:r>
            <a:r>
              <a:rPr lang="en-US" sz="2000" dirty="0"/>
              <a:t>, N.A.S., Segal, Z.V. et al (2007)</a:t>
            </a:r>
            <a:endParaRPr lang="en-GB" dirty="0"/>
          </a:p>
        </p:txBody>
      </p:sp>
    </p:spTree>
    <p:extLst>
      <p:ext uri="{BB962C8B-B14F-4D97-AF65-F5344CB8AC3E}">
        <p14:creationId xmlns:p14="http://schemas.microsoft.com/office/powerpoint/2010/main" val="3937961743"/>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4"/>
          <p:cNvSpPr>
            <a:spLocks noGrp="1" noChangeArrowheads="1"/>
          </p:cNvSpPr>
          <p:nvPr>
            <p:ph type="title" idx="4294967295"/>
          </p:nvPr>
        </p:nvSpPr>
        <p:spPr>
          <a:xfrm>
            <a:off x="183173" y="666908"/>
            <a:ext cx="8375650" cy="767074"/>
          </a:xfrm>
        </p:spPr>
        <p:txBody>
          <a:bodyPr/>
          <a:lstStyle/>
          <a:p>
            <a:r>
              <a:rPr lang="en-US" sz="4431" dirty="0"/>
              <a:t>Distinct neural modes…</a:t>
            </a:r>
          </a:p>
        </p:txBody>
      </p:sp>
      <p:grpSp>
        <p:nvGrpSpPr>
          <p:cNvPr id="3" name="Group 2"/>
          <p:cNvGrpSpPr/>
          <p:nvPr/>
        </p:nvGrpSpPr>
        <p:grpSpPr>
          <a:xfrm>
            <a:off x="361862" y="1687488"/>
            <a:ext cx="8420276" cy="4301663"/>
            <a:chOff x="341523" y="1542361"/>
            <a:chExt cx="9121966" cy="4660135"/>
          </a:xfrm>
        </p:grpSpPr>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5465" y="1657088"/>
              <a:ext cx="8894082" cy="44306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341523" y="1542361"/>
              <a:ext cx="9121966" cy="4660135"/>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62" dirty="0">
                <a:latin typeface="Trebuchet MS" panose="020B0603020202020204" pitchFamily="34" charset="0"/>
              </a:endParaRPr>
            </a:p>
          </p:txBody>
        </p:sp>
      </p:grpSp>
    </p:spTree>
    <p:extLst>
      <p:ext uri="{BB962C8B-B14F-4D97-AF65-F5344CB8AC3E}">
        <p14:creationId xmlns:p14="http://schemas.microsoft.com/office/powerpoint/2010/main" val="33513300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“Meditate Like a Marine for Pumped-up Mental Muscles!”</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115616" y="1472895"/>
            <a:ext cx="6696744" cy="4260362"/>
          </a:xfrm>
        </p:spPr>
      </p:pic>
    </p:spTree>
    <p:extLst>
      <p:ext uri="{BB962C8B-B14F-4D97-AF65-F5344CB8AC3E}">
        <p14:creationId xmlns:p14="http://schemas.microsoft.com/office/powerpoint/2010/main" val="937786742"/>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Areas of the Brain</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971600" y="1410423"/>
            <a:ext cx="7200800" cy="4322834"/>
          </a:xfrm>
        </p:spPr>
      </p:pic>
    </p:spTree>
    <p:extLst>
      <p:ext uri="{BB962C8B-B14F-4D97-AF65-F5344CB8AC3E}">
        <p14:creationId xmlns:p14="http://schemas.microsoft.com/office/powerpoint/2010/main" val="3094786816"/>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Amygdala</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Is part of the limbic system (the emotional brain)</a:t>
            </a:r>
            <a:r>
              <a:rPr lang="en-GB" b="1" i="1" dirty="0" smtClean="0"/>
              <a:t> </a:t>
            </a:r>
            <a:r>
              <a:rPr lang="en-GB" dirty="0" smtClean="0"/>
              <a:t>There </a:t>
            </a:r>
            <a:r>
              <a:rPr lang="en-GB" dirty="0"/>
              <a:t>are 2 of these, but we tend to refer to them in the </a:t>
            </a:r>
            <a:r>
              <a:rPr lang="en-GB" dirty="0" smtClean="0"/>
              <a:t>singular.  </a:t>
            </a:r>
          </a:p>
          <a:p>
            <a:r>
              <a:rPr lang="en-GB" dirty="0" smtClean="0"/>
              <a:t>The amygdala </a:t>
            </a:r>
            <a:r>
              <a:rPr lang="en-GB" dirty="0"/>
              <a:t>reacts automatically in response to perceived threat. Its job is to keep us safe, but sometimes it gets in the way of making wise choices.</a:t>
            </a:r>
          </a:p>
          <a:p>
            <a:r>
              <a:rPr lang="en-GB" dirty="0" smtClean="0"/>
              <a:t>Daniel </a:t>
            </a:r>
            <a:r>
              <a:rPr lang="en-GB" dirty="0" err="1" smtClean="0"/>
              <a:t>Goleman</a:t>
            </a:r>
            <a:r>
              <a:rPr lang="en-GB" dirty="0" smtClean="0"/>
              <a:t> (1995) coined the term ‘amygdala hijack’ to describe how we can be taken hostage by our emotional reactions.</a:t>
            </a:r>
            <a:endParaRPr lang="en-GB" dirty="0"/>
          </a:p>
        </p:txBody>
      </p:sp>
    </p:spTree>
    <p:extLst>
      <p:ext uri="{BB962C8B-B14F-4D97-AF65-F5344CB8AC3E}">
        <p14:creationId xmlns:p14="http://schemas.microsoft.com/office/powerpoint/2010/main" val="2356066303"/>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Insula</a:t>
            </a:r>
            <a:endParaRPr lang="en-GB" dirty="0"/>
          </a:p>
        </p:txBody>
      </p:sp>
      <p:sp>
        <p:nvSpPr>
          <p:cNvPr id="3" name="Content Placeholder 2"/>
          <p:cNvSpPr>
            <a:spLocks noGrp="1"/>
          </p:cNvSpPr>
          <p:nvPr>
            <p:ph idx="1"/>
          </p:nvPr>
        </p:nvSpPr>
        <p:spPr/>
        <p:txBody>
          <a:bodyPr>
            <a:normAutofit fontScale="85000" lnSpcReduction="10000"/>
          </a:bodyPr>
          <a:lstStyle/>
          <a:p>
            <a:r>
              <a:rPr lang="en-US" dirty="0" smtClean="0"/>
              <a:t>Latin </a:t>
            </a:r>
            <a:r>
              <a:rPr lang="en-US" dirty="0"/>
              <a:t>for island, the insula is located deep in the folds of the cerebral </a:t>
            </a:r>
            <a:r>
              <a:rPr lang="en-US" dirty="0" smtClean="0"/>
              <a:t>cortex.  </a:t>
            </a:r>
            <a:r>
              <a:rPr lang="en-GB" dirty="0" smtClean="0"/>
              <a:t>Again</a:t>
            </a:r>
            <a:r>
              <a:rPr lang="en-GB" dirty="0"/>
              <a:t>, there are 2 of these, but we tend to refer to them in the </a:t>
            </a:r>
            <a:r>
              <a:rPr lang="en-GB" dirty="0" smtClean="0"/>
              <a:t>singular.</a:t>
            </a:r>
          </a:p>
          <a:p>
            <a:r>
              <a:rPr lang="en-GB" dirty="0" smtClean="0"/>
              <a:t>The insula </a:t>
            </a:r>
            <a:r>
              <a:rPr lang="en-GB" dirty="0"/>
              <a:t>helps us recognise how our body state is (tired, hungry etc.) and helps us to tune in to how other people are </a:t>
            </a:r>
            <a:r>
              <a:rPr lang="en-GB" dirty="0" smtClean="0"/>
              <a:t>feeling.</a:t>
            </a:r>
          </a:p>
          <a:p>
            <a:r>
              <a:rPr lang="en-GB" dirty="0" smtClean="0"/>
              <a:t>It is integral to our sense of human connectedness, as it helps to mediate empathy in a very real and visceral way.</a:t>
            </a:r>
          </a:p>
          <a:p>
            <a:endParaRPr lang="en-GB" dirty="0"/>
          </a:p>
          <a:p>
            <a:endParaRPr lang="en-US" dirty="0" smtClean="0"/>
          </a:p>
          <a:p>
            <a:endParaRPr lang="en-GB" dirty="0"/>
          </a:p>
        </p:txBody>
      </p:sp>
    </p:spTree>
    <p:extLst>
      <p:ext uri="{BB962C8B-B14F-4D97-AF65-F5344CB8AC3E}">
        <p14:creationId xmlns:p14="http://schemas.microsoft.com/office/powerpoint/2010/main" val="2818414207"/>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Insula</a:t>
            </a:r>
            <a:endParaRPr lang="en-GB" dirty="0"/>
          </a:p>
        </p:txBody>
      </p:sp>
      <p:sp>
        <p:nvSpPr>
          <p:cNvPr id="3" name="Content Placeholder 2"/>
          <p:cNvSpPr>
            <a:spLocks noGrp="1"/>
          </p:cNvSpPr>
          <p:nvPr>
            <p:ph idx="1"/>
          </p:nvPr>
        </p:nvSpPr>
        <p:spPr/>
        <p:txBody>
          <a:bodyPr/>
          <a:lstStyle/>
          <a:p>
            <a:r>
              <a:rPr lang="en-US" dirty="0"/>
              <a:t>The longer a person has meditated, the more highly developed the insula, although</a:t>
            </a:r>
          </a:p>
          <a:p>
            <a:r>
              <a:rPr lang="en-US" dirty="0"/>
              <a:t>Even an 8 week MBSR/MBCT course is enough to produce changes in the way this important area of the brain functions</a:t>
            </a:r>
          </a:p>
          <a:p>
            <a:endParaRPr lang="en-GB" dirty="0"/>
          </a:p>
        </p:txBody>
      </p:sp>
    </p:spTree>
    <p:extLst>
      <p:ext uri="{BB962C8B-B14F-4D97-AF65-F5344CB8AC3E}">
        <p14:creationId xmlns:p14="http://schemas.microsoft.com/office/powerpoint/2010/main" val="940635954"/>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Mindfulness and EI</a:t>
            </a:r>
            <a:endParaRPr lang="en-GB" dirty="0"/>
          </a:p>
        </p:txBody>
      </p:sp>
      <p:sp>
        <p:nvSpPr>
          <p:cNvPr id="3" name="Content Placeholder 2"/>
          <p:cNvSpPr>
            <a:spLocks noGrp="1"/>
          </p:cNvSpPr>
          <p:nvPr>
            <p:ph idx="1"/>
          </p:nvPr>
        </p:nvSpPr>
        <p:spPr/>
        <p:txBody>
          <a:bodyPr/>
          <a:lstStyle/>
          <a:p>
            <a:pPr marL="0" indent="0">
              <a:buNone/>
            </a:pPr>
            <a:endParaRPr lang="en-GB" dirty="0" smtClean="0"/>
          </a:p>
          <a:p>
            <a:pPr marL="0" indent="0">
              <a:buNone/>
            </a:pPr>
            <a:r>
              <a:rPr lang="en-GB" dirty="0"/>
              <a:t>It is clear that mindfulness can help us manage our emotions, and </a:t>
            </a:r>
            <a:r>
              <a:rPr lang="en-GB" dirty="0" smtClean="0"/>
              <a:t>in turn ‘tune in’ to the emotions of others.</a:t>
            </a:r>
            <a:endParaRPr lang="en-GB" dirty="0"/>
          </a:p>
          <a:p>
            <a:pPr marL="0" indent="0">
              <a:buNone/>
            </a:pPr>
            <a:endParaRPr lang="en-GB" dirty="0"/>
          </a:p>
        </p:txBody>
      </p:sp>
    </p:spTree>
    <p:extLst>
      <p:ext uri="{BB962C8B-B14F-4D97-AF65-F5344CB8AC3E}">
        <p14:creationId xmlns:p14="http://schemas.microsoft.com/office/powerpoint/2010/main" val="152882960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Mindfulness and EI</a:t>
            </a:r>
            <a:endParaRPr lang="en-GB" dirty="0"/>
          </a:p>
        </p:txBody>
      </p:sp>
      <p:sp>
        <p:nvSpPr>
          <p:cNvPr id="3" name="Content Placeholder 2"/>
          <p:cNvSpPr>
            <a:spLocks noGrp="1"/>
          </p:cNvSpPr>
          <p:nvPr>
            <p:ph idx="1"/>
          </p:nvPr>
        </p:nvSpPr>
        <p:spPr/>
        <p:txBody>
          <a:bodyPr/>
          <a:lstStyle/>
          <a:p>
            <a:endParaRPr lang="en-GB" dirty="0" smtClean="0"/>
          </a:p>
          <a:p>
            <a:r>
              <a:rPr lang="en-GB" dirty="0" smtClean="0"/>
              <a:t>Google is possibly the most well-known example of a programme combining these two areas.</a:t>
            </a:r>
            <a:endParaRPr lang="en-GB" dirty="0"/>
          </a:p>
        </p:txBody>
      </p:sp>
    </p:spTree>
    <p:extLst>
      <p:ext uri="{BB962C8B-B14F-4D97-AF65-F5344CB8AC3E}">
        <p14:creationId xmlns:p14="http://schemas.microsoft.com/office/powerpoint/2010/main" val="4091714616"/>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Search Inside Yourself</a:t>
            </a:r>
            <a:endParaRPr lang="en-GB" dirty="0"/>
          </a:p>
        </p:txBody>
      </p:sp>
      <p:sp>
        <p:nvSpPr>
          <p:cNvPr id="3" name="Content Placeholder 2"/>
          <p:cNvSpPr>
            <a:spLocks noGrp="1"/>
          </p:cNvSpPr>
          <p:nvPr>
            <p:ph idx="1"/>
          </p:nvPr>
        </p:nvSpPr>
        <p:spPr/>
        <p:txBody>
          <a:bodyPr/>
          <a:lstStyle/>
          <a:p>
            <a:pPr marL="0" indent="0">
              <a:buNone/>
            </a:pPr>
            <a:r>
              <a:rPr lang="en-GB" dirty="0" smtClean="0"/>
              <a:t>There are four areas of this programme:</a:t>
            </a:r>
          </a:p>
          <a:p>
            <a:r>
              <a:rPr lang="en-GB" dirty="0" smtClean="0"/>
              <a:t>Foundations of mindfulness and neuroscience</a:t>
            </a:r>
          </a:p>
          <a:p>
            <a:r>
              <a:rPr lang="en-GB" dirty="0" smtClean="0"/>
              <a:t>Self-awareness and self-management</a:t>
            </a:r>
          </a:p>
          <a:p>
            <a:r>
              <a:rPr lang="en-GB" dirty="0" smtClean="0"/>
              <a:t>Motivation and empathy</a:t>
            </a:r>
          </a:p>
          <a:p>
            <a:r>
              <a:rPr lang="en-GB" dirty="0" smtClean="0"/>
              <a:t>Leadership</a:t>
            </a:r>
            <a:endParaRPr lang="en-GB" dirty="0"/>
          </a:p>
          <a:p>
            <a:pPr marL="0" indent="0">
              <a:buNone/>
            </a:pPr>
            <a:endParaRPr lang="en-GB" dirty="0"/>
          </a:p>
        </p:txBody>
      </p:sp>
    </p:spTree>
    <p:extLst>
      <p:ext uri="{BB962C8B-B14F-4D97-AF65-F5344CB8AC3E}">
        <p14:creationId xmlns:p14="http://schemas.microsoft.com/office/powerpoint/2010/main" val="391619594"/>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Emotional Competence Framework</a:t>
            </a:r>
            <a:endParaRPr lang="en-GB" dirty="0"/>
          </a:p>
        </p:txBody>
      </p:sp>
      <p:sp>
        <p:nvSpPr>
          <p:cNvPr id="3" name="Text Placeholder 2"/>
          <p:cNvSpPr>
            <a:spLocks noGrp="1"/>
          </p:cNvSpPr>
          <p:nvPr>
            <p:ph type="body" idx="1"/>
          </p:nvPr>
        </p:nvSpPr>
        <p:spPr/>
        <p:txBody>
          <a:bodyPr/>
          <a:lstStyle/>
          <a:p>
            <a:endParaRPr lang="en-GB"/>
          </a:p>
        </p:txBody>
      </p:sp>
      <p:pic>
        <p:nvPicPr>
          <p:cNvPr id="7" name="Picture 2"/>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503430" y="1566364"/>
            <a:ext cx="4063156" cy="40541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Content Placeholder 7"/>
          <p:cNvSpPr txBox="1">
            <a:spLocks noGrp="1"/>
          </p:cNvSpPr>
          <p:nvPr>
            <p:ph sz="quarter" idx="4"/>
          </p:nvPr>
        </p:nvSpPr>
        <p:spPr>
          <a:xfrm>
            <a:off x="4645025" y="2174875"/>
            <a:ext cx="4041775" cy="2308324"/>
          </a:xfrm>
          <a:prstGeom prst="rect">
            <a:avLst/>
          </a:prstGeom>
          <a:noFill/>
        </p:spPr>
        <p:txBody>
          <a:bodyPr wrap="square" rtlCol="0">
            <a:spAutoFit/>
          </a:bodyPr>
          <a:lstStyle/>
          <a:p>
            <a:pPr marL="0" indent="0">
              <a:buNone/>
            </a:pPr>
            <a:r>
              <a:rPr lang="en-GB" dirty="0" smtClean="0"/>
              <a:t>How do you think mindfulness practice, the ‘power of a pause, might support the development of Emotional Intelligence in this framework?</a:t>
            </a:r>
            <a:endParaRPr lang="en-GB" dirty="0"/>
          </a:p>
        </p:txBody>
      </p:sp>
    </p:spTree>
    <p:extLst>
      <p:ext uri="{BB962C8B-B14F-4D97-AF65-F5344CB8AC3E}">
        <p14:creationId xmlns:p14="http://schemas.microsoft.com/office/powerpoint/2010/main" val="3349089565"/>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Mindfulness Practices</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One minute mindfulness</a:t>
            </a:r>
          </a:p>
          <a:p>
            <a:r>
              <a:rPr lang="en-GB" dirty="0" smtClean="0"/>
              <a:t>Three Step Mindfulness</a:t>
            </a:r>
          </a:p>
          <a:p>
            <a:r>
              <a:rPr lang="en-GB" dirty="0" smtClean="0"/>
              <a:t>Mindful walking</a:t>
            </a:r>
          </a:p>
          <a:p>
            <a:r>
              <a:rPr lang="en-GB" dirty="0" smtClean="0"/>
              <a:t>Mindful eating </a:t>
            </a:r>
          </a:p>
          <a:p>
            <a:r>
              <a:rPr lang="en-GB" dirty="0" smtClean="0"/>
              <a:t>Mindfulness of daily tasks</a:t>
            </a:r>
          </a:p>
          <a:p>
            <a:r>
              <a:rPr lang="en-GB" dirty="0" smtClean="0"/>
              <a:t>Formal practices</a:t>
            </a:r>
          </a:p>
          <a:p>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5337704" y="1600200"/>
            <a:ext cx="2659592" cy="3989388"/>
          </a:xfrm>
        </p:spPr>
      </p:pic>
    </p:spTree>
    <p:extLst>
      <p:ext uri="{BB962C8B-B14F-4D97-AF65-F5344CB8AC3E}">
        <p14:creationId xmlns:p14="http://schemas.microsoft.com/office/powerpoint/2010/main" val="712259289"/>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fontScale="92500"/>
          </a:bodyPr>
          <a:lstStyle/>
          <a:p>
            <a:pPr marL="0" indent="0">
              <a:buNone/>
            </a:pPr>
            <a:r>
              <a:rPr lang="en-US" sz="1400" dirty="0" err="1" smtClean="0"/>
              <a:t>Chaskalson</a:t>
            </a:r>
            <a:r>
              <a:rPr lang="en-US" sz="1400" dirty="0" smtClean="0"/>
              <a:t>, M. (2011) </a:t>
            </a:r>
            <a:r>
              <a:rPr lang="en-US" sz="1400" i="1" dirty="0" smtClean="0"/>
              <a:t>The Mindful Workplace:  Developing Resilient Individuals and Resonant </a:t>
            </a:r>
            <a:r>
              <a:rPr lang="en-US" sz="1400" i="1" dirty="0" err="1" smtClean="0"/>
              <a:t>Organisations</a:t>
            </a:r>
            <a:r>
              <a:rPr lang="en-US" sz="1400" i="1" dirty="0" smtClean="0"/>
              <a:t> through MBSR.</a:t>
            </a:r>
            <a:r>
              <a:rPr lang="en-US" sz="1400" dirty="0" smtClean="0"/>
              <a:t>   </a:t>
            </a:r>
            <a:r>
              <a:rPr lang="en-US" sz="1400" dirty="0" err="1" smtClean="0"/>
              <a:t>Chichester</a:t>
            </a:r>
            <a:r>
              <a:rPr lang="en-US" sz="1400" dirty="0" smtClean="0"/>
              <a:t>:  Wiley-Blackwell.</a:t>
            </a:r>
          </a:p>
          <a:p>
            <a:pPr marL="0" indent="0">
              <a:buNone/>
            </a:pPr>
            <a:r>
              <a:rPr lang="en-US" sz="1400" dirty="0" err="1" smtClean="0"/>
              <a:t>Farb</a:t>
            </a:r>
            <a:r>
              <a:rPr lang="en-US" sz="1400" dirty="0"/>
              <a:t>, N., Segal, Z.V., </a:t>
            </a:r>
            <a:r>
              <a:rPr lang="en-US" sz="1400" dirty="0" err="1"/>
              <a:t>Mayberg</a:t>
            </a:r>
            <a:r>
              <a:rPr lang="en-US" sz="1400" dirty="0"/>
              <a:t>, H., Bean, J., McKeon, D., Fatima, Z. &amp; Anderson, A. (2007).  ‘Attending to the Present:  Mindfulness meditation reveals distinct neural nodes of self-reference’. </a:t>
            </a:r>
            <a:r>
              <a:rPr lang="en-US" sz="1400" i="1" dirty="0"/>
              <a:t>Social, Cognitive and Affective </a:t>
            </a:r>
            <a:r>
              <a:rPr lang="en-US" sz="1400" i="1" dirty="0" smtClean="0"/>
              <a:t>Neuroscience</a:t>
            </a:r>
            <a:r>
              <a:rPr lang="en-US" sz="1400" dirty="0"/>
              <a:t>, 2(4), </a:t>
            </a:r>
            <a:r>
              <a:rPr lang="en-US" sz="1400" dirty="0" smtClean="0"/>
              <a:t>pp313-22</a:t>
            </a:r>
          </a:p>
          <a:p>
            <a:pPr marL="0" indent="0">
              <a:buNone/>
            </a:pPr>
            <a:r>
              <a:rPr lang="en-US" sz="1400" dirty="0" err="1" smtClean="0"/>
              <a:t>Goleman</a:t>
            </a:r>
            <a:r>
              <a:rPr lang="en-US" sz="1400" dirty="0" smtClean="0"/>
              <a:t>, D. (2011) </a:t>
            </a:r>
            <a:r>
              <a:rPr lang="en-US" sz="1400" i="1" dirty="0" smtClean="0"/>
              <a:t>Leadership:  The Power of Emotional Intelligence.  </a:t>
            </a:r>
            <a:r>
              <a:rPr lang="en-US" sz="1400" dirty="0" smtClean="0"/>
              <a:t>(21nd </a:t>
            </a:r>
            <a:r>
              <a:rPr lang="en-US" sz="1400" dirty="0" err="1" smtClean="0"/>
              <a:t>ed</a:t>
            </a:r>
            <a:r>
              <a:rPr lang="en-US" sz="1400" dirty="0" smtClean="0"/>
              <a:t>) Northampton:  More than Sound.</a:t>
            </a:r>
          </a:p>
          <a:p>
            <a:pPr marL="0" indent="0">
              <a:buNone/>
            </a:pPr>
            <a:r>
              <a:rPr lang="en-US" sz="1400" dirty="0" err="1" smtClean="0"/>
              <a:t>Kabat-Zinn</a:t>
            </a:r>
            <a:r>
              <a:rPr lang="en-US" sz="1400" dirty="0" smtClean="0"/>
              <a:t> (2004) </a:t>
            </a:r>
            <a:r>
              <a:rPr lang="en-US" sz="1400" i="1" dirty="0" smtClean="0"/>
              <a:t>Wherever You </a:t>
            </a:r>
            <a:r>
              <a:rPr lang="en-US" sz="1400" i="1" dirty="0"/>
              <a:t>G</a:t>
            </a:r>
            <a:r>
              <a:rPr lang="en-US" sz="1400" i="1" dirty="0" smtClean="0"/>
              <a:t>o, There </a:t>
            </a:r>
            <a:r>
              <a:rPr lang="en-US" sz="1400" i="1" dirty="0"/>
              <a:t>Y</a:t>
            </a:r>
            <a:r>
              <a:rPr lang="en-US" sz="1400" i="1" dirty="0" smtClean="0"/>
              <a:t>ou </a:t>
            </a:r>
            <a:r>
              <a:rPr lang="en-US" sz="1400" i="1" dirty="0"/>
              <a:t>A</a:t>
            </a:r>
            <a:r>
              <a:rPr lang="en-US" sz="1400" i="1" dirty="0" smtClean="0"/>
              <a:t>re. </a:t>
            </a:r>
            <a:r>
              <a:rPr lang="en-US" sz="1400" dirty="0" smtClean="0"/>
              <a:t>London:  </a:t>
            </a:r>
            <a:r>
              <a:rPr lang="en-US" sz="1400" dirty="0" err="1" smtClean="0"/>
              <a:t>Piatkus</a:t>
            </a:r>
            <a:endParaRPr lang="en-US" sz="1400" dirty="0" smtClean="0"/>
          </a:p>
          <a:p>
            <a:pPr marL="0" indent="0">
              <a:buNone/>
            </a:pPr>
            <a:r>
              <a:rPr lang="en-US" sz="1400" dirty="0" err="1" smtClean="0"/>
              <a:t>Killingsworth</a:t>
            </a:r>
            <a:r>
              <a:rPr lang="en-US" sz="1400" dirty="0" smtClean="0"/>
              <a:t>, M.A and Gilbert, T.G. (2010) ‘A Wandering Mind is an Unhappy Mind.  </a:t>
            </a:r>
            <a:r>
              <a:rPr lang="en-US" sz="1400" i="1" dirty="0" smtClean="0"/>
              <a:t>Science, </a:t>
            </a:r>
            <a:r>
              <a:rPr lang="en-US" sz="1400" dirty="0" smtClean="0"/>
              <a:t> 330, November.  Available at:</a:t>
            </a:r>
            <a:r>
              <a:rPr lang="en-GB" sz="1400" dirty="0" smtClean="0">
                <a:solidFill>
                  <a:schemeClr val="tx1">
                    <a:lumMod val="50000"/>
                    <a:lumOff val="50000"/>
                  </a:schemeClr>
                </a:solidFill>
                <a:hlinkClick r:id="rId2"/>
              </a:rPr>
              <a:t> </a:t>
            </a:r>
            <a:r>
              <a:rPr lang="en-GB" sz="1400" dirty="0">
                <a:solidFill>
                  <a:schemeClr val="tx1">
                    <a:lumMod val="50000"/>
                    <a:lumOff val="50000"/>
                  </a:schemeClr>
                </a:solidFill>
                <a:hlinkClick r:id="rId2"/>
              </a:rPr>
              <a:t>http://</a:t>
            </a:r>
            <a:r>
              <a:rPr lang="en-GB" sz="1400" dirty="0" smtClean="0">
                <a:solidFill>
                  <a:schemeClr val="tx1">
                    <a:lumMod val="50000"/>
                    <a:lumOff val="50000"/>
                  </a:schemeClr>
                </a:solidFill>
                <a:hlinkClick r:id="rId2"/>
              </a:rPr>
              <a:t>greatergood.berkeley.edu/images/application_uploads/KILLINGSWORTH-WanderingMind.pdf</a:t>
            </a:r>
            <a:r>
              <a:rPr lang="en-GB" sz="1400" dirty="0" smtClean="0">
                <a:solidFill>
                  <a:schemeClr val="tx1">
                    <a:lumMod val="50000"/>
                    <a:lumOff val="50000"/>
                  </a:schemeClr>
                </a:solidFill>
              </a:rPr>
              <a:t>  </a:t>
            </a:r>
            <a:r>
              <a:rPr lang="en-GB" sz="1400" dirty="0" smtClean="0"/>
              <a:t>[Accessed:  12 March 2013]</a:t>
            </a:r>
            <a:endParaRPr lang="en-US" sz="1400" dirty="0"/>
          </a:p>
          <a:p>
            <a:pPr marL="0" indent="0">
              <a:buNone/>
            </a:pPr>
            <a:r>
              <a:rPr lang="en-GB" sz="1400" dirty="0" err="1" smtClean="0"/>
              <a:t>Siegal</a:t>
            </a:r>
            <a:r>
              <a:rPr lang="en-GB" sz="1400" dirty="0"/>
              <a:t>, D. J. (2007) ‘Mindfulness training and neural integration:  differentiation of distinct streams of awareness and the cultivation of well-being.’ </a:t>
            </a:r>
            <a:r>
              <a:rPr lang="en-GB" sz="1400" i="1" dirty="0"/>
              <a:t>Social, Cognitive and Affective Neuroscience, 2(4) pp</a:t>
            </a:r>
            <a:r>
              <a:rPr lang="en-GB" sz="1400" dirty="0"/>
              <a:t>259-263.  </a:t>
            </a:r>
          </a:p>
          <a:p>
            <a:pPr marL="0" indent="0">
              <a:buNone/>
            </a:pPr>
            <a:r>
              <a:rPr lang="en-GB" sz="1400" dirty="0" smtClean="0"/>
              <a:t>Tan, C-M. (2014) </a:t>
            </a:r>
            <a:r>
              <a:rPr lang="en-GB" sz="1400" i="1" dirty="0" smtClean="0"/>
              <a:t>Search Inside Yourself:  the unexpected path to achieving success, happiness (and world peace). New York:  </a:t>
            </a:r>
            <a:r>
              <a:rPr lang="en-GB" sz="1400" i="1" dirty="0" err="1" smtClean="0"/>
              <a:t>HarperOne</a:t>
            </a:r>
            <a:endParaRPr lang="en-GB" sz="1400" dirty="0" smtClean="0"/>
          </a:p>
          <a:p>
            <a:pPr marL="0" indent="0">
              <a:buNone/>
            </a:pPr>
            <a:r>
              <a:rPr lang="en-GB" sz="1400" dirty="0" smtClean="0"/>
              <a:t>Williams, M and Penman, D. (2011) </a:t>
            </a:r>
            <a:r>
              <a:rPr lang="en-GB" sz="1400" i="1" dirty="0" smtClean="0"/>
              <a:t>Mindfulness:  a practical guide to finding peace in a frantic world. </a:t>
            </a:r>
            <a:r>
              <a:rPr lang="en-GB" sz="1400" dirty="0" smtClean="0"/>
              <a:t>London:  </a:t>
            </a:r>
            <a:r>
              <a:rPr lang="en-GB" sz="1400" dirty="0" err="1" smtClean="0"/>
              <a:t>Piatkus</a:t>
            </a:r>
            <a:endParaRPr lang="en-GB" sz="1400" dirty="0" smtClean="0"/>
          </a:p>
          <a:p>
            <a:pPr marL="0" indent="0">
              <a:buNone/>
            </a:pPr>
            <a:endParaRPr lang="en-US" sz="1400" dirty="0"/>
          </a:p>
          <a:p>
            <a:pPr marL="0" indent="0">
              <a:buNone/>
            </a:pPr>
            <a:endParaRPr lang="en-US" sz="1400" dirty="0" smtClean="0"/>
          </a:p>
          <a:p>
            <a:pPr marL="0" indent="0">
              <a:buNone/>
            </a:pPr>
            <a:endParaRPr lang="en-GB" sz="1400" dirty="0"/>
          </a:p>
        </p:txBody>
      </p:sp>
    </p:spTree>
    <p:extLst>
      <p:ext uri="{BB962C8B-B14F-4D97-AF65-F5344CB8AC3E}">
        <p14:creationId xmlns:p14="http://schemas.microsoft.com/office/powerpoint/2010/main" val="2355649350"/>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Any Questions?</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68430098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Transactional Analysis</a:t>
            </a:r>
            <a:endParaRPr lang="en-GB" dirty="0"/>
          </a:p>
        </p:txBody>
      </p:sp>
      <p:sp>
        <p:nvSpPr>
          <p:cNvPr id="3" name="Subtitle 2"/>
          <p:cNvSpPr>
            <a:spLocks noGrp="1"/>
          </p:cNvSpPr>
          <p:nvPr>
            <p:ph type="subTitle" idx="1"/>
          </p:nvPr>
        </p:nvSpPr>
        <p:spPr/>
        <p:txBody>
          <a:bodyPr/>
          <a:lstStyle/>
          <a:p>
            <a:endParaRPr lang="en-GB" dirty="0" smtClean="0"/>
          </a:p>
        </p:txBody>
      </p:sp>
    </p:spTree>
    <p:extLst>
      <p:ext uri="{BB962C8B-B14F-4D97-AF65-F5344CB8AC3E}">
        <p14:creationId xmlns:p14="http://schemas.microsoft.com/office/powerpoint/2010/main" val="454177530"/>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Dr Eric Berne</a:t>
            </a:r>
            <a:endParaRPr lang="en-GB" dirty="0"/>
          </a:p>
        </p:txBody>
      </p:sp>
      <p:sp>
        <p:nvSpPr>
          <p:cNvPr id="3" name="Content Placeholder 2"/>
          <p:cNvSpPr>
            <a:spLocks noGrp="1"/>
          </p:cNvSpPr>
          <p:nvPr>
            <p:ph idx="1"/>
          </p:nvPr>
        </p:nvSpPr>
        <p:spPr/>
        <p:txBody>
          <a:bodyPr/>
          <a:lstStyle/>
          <a:p>
            <a:pPr marL="0" indent="0">
              <a:buNone/>
            </a:pPr>
            <a:r>
              <a:rPr lang="en-GB" dirty="0"/>
              <a:t>It was only after </a:t>
            </a:r>
            <a:r>
              <a:rPr lang="en-GB" dirty="0" smtClean="0"/>
              <a:t>his book 'Games </a:t>
            </a:r>
            <a:r>
              <a:rPr lang="en-GB" dirty="0"/>
              <a:t>People Play' became an international bestseller in 1964, that transactional analysis, his highly original and innovative approach to psychotherapy, attained wide </a:t>
            </a:r>
            <a:r>
              <a:rPr lang="en-GB" dirty="0" smtClean="0"/>
              <a:t>recognition. </a:t>
            </a:r>
            <a:endParaRPr lang="en-GB" dirty="0"/>
          </a:p>
        </p:txBody>
      </p:sp>
    </p:spTree>
    <p:extLst>
      <p:ext uri="{BB962C8B-B14F-4D97-AF65-F5344CB8AC3E}">
        <p14:creationId xmlns:p14="http://schemas.microsoft.com/office/powerpoint/2010/main" val="427958899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Our ‘alter ego’ states</a:t>
            </a:r>
            <a:endParaRPr lang="en-GB" dirty="0"/>
          </a:p>
        </p:txBody>
      </p:sp>
      <p:sp>
        <p:nvSpPr>
          <p:cNvPr id="3" name="Content Placeholder 2"/>
          <p:cNvSpPr>
            <a:spLocks noGrp="1"/>
          </p:cNvSpPr>
          <p:nvPr>
            <p:ph idx="1"/>
          </p:nvPr>
        </p:nvSpPr>
        <p:spPr/>
        <p:txBody>
          <a:bodyPr/>
          <a:lstStyle/>
          <a:p>
            <a:r>
              <a:rPr lang="en-GB" dirty="0" smtClean="0"/>
              <a:t>Parent</a:t>
            </a:r>
          </a:p>
          <a:p>
            <a:endParaRPr lang="en-GB" dirty="0" smtClean="0"/>
          </a:p>
          <a:p>
            <a:r>
              <a:rPr lang="en-GB" dirty="0" smtClean="0"/>
              <a:t>Adult</a:t>
            </a:r>
          </a:p>
          <a:p>
            <a:endParaRPr lang="en-GB" dirty="0" smtClean="0"/>
          </a:p>
          <a:p>
            <a:r>
              <a:rPr lang="en-GB" dirty="0" smtClean="0"/>
              <a:t>Child</a:t>
            </a:r>
            <a:endParaRPr lang="en-GB" dirty="0"/>
          </a:p>
        </p:txBody>
      </p:sp>
    </p:spTree>
    <p:extLst>
      <p:ext uri="{BB962C8B-B14F-4D97-AF65-F5344CB8AC3E}">
        <p14:creationId xmlns:p14="http://schemas.microsoft.com/office/powerpoint/2010/main" val="280029417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ext Box 3"/>
          <p:cNvSpPr txBox="1">
            <a:spLocks noChangeArrowheads="1"/>
          </p:cNvSpPr>
          <p:nvPr/>
        </p:nvSpPr>
        <p:spPr bwMode="auto">
          <a:xfrm>
            <a:off x="1371600" y="0"/>
            <a:ext cx="3276600" cy="457200"/>
          </a:xfrm>
          <a:prstGeom prst="rect">
            <a:avLst/>
          </a:prstGeom>
          <a:noFill/>
          <a:ln w="9525">
            <a:noFill/>
            <a:miter lim="800000"/>
            <a:headEnd/>
            <a:tailEnd/>
          </a:ln>
        </p:spPr>
        <p:txBody>
          <a:bodyPr>
            <a:spAutoFit/>
          </a:bodyPr>
          <a:lstStyle/>
          <a:p>
            <a:pPr eaLnBrk="0" hangingPunct="0">
              <a:spcBef>
                <a:spcPct val="50000"/>
              </a:spcBef>
            </a:pPr>
            <a:endParaRPr lang="cy-GB" sz="2400">
              <a:latin typeface="Times New Roman" pitchFamily="18" charset="0"/>
            </a:endParaRPr>
          </a:p>
        </p:txBody>
      </p:sp>
      <p:sp>
        <p:nvSpPr>
          <p:cNvPr id="19460" name="Text Box 5"/>
          <p:cNvSpPr txBox="1">
            <a:spLocks noChangeArrowheads="1"/>
          </p:cNvSpPr>
          <p:nvPr/>
        </p:nvSpPr>
        <p:spPr bwMode="auto">
          <a:xfrm>
            <a:off x="448338" y="474535"/>
            <a:ext cx="8208912" cy="523220"/>
          </a:xfrm>
          <a:prstGeom prst="rect">
            <a:avLst/>
          </a:prstGeom>
          <a:noFill/>
          <a:ln w="9525">
            <a:noFill/>
            <a:miter lim="800000"/>
            <a:headEnd/>
            <a:tailEnd/>
          </a:ln>
        </p:spPr>
        <p:txBody>
          <a:bodyPr wrap="square">
            <a:spAutoFit/>
          </a:bodyPr>
          <a:lstStyle/>
          <a:p>
            <a:pPr eaLnBrk="0" hangingPunct="0"/>
            <a:r>
              <a:rPr lang="en-GB" sz="2800" i="1" dirty="0" smtClean="0">
                <a:solidFill>
                  <a:schemeClr val="tx2"/>
                </a:solidFill>
              </a:rPr>
              <a:t>Transactional Analysis – St</a:t>
            </a:r>
            <a:endParaRPr lang="en-GB" sz="3200" i="1" dirty="0">
              <a:solidFill>
                <a:schemeClr val="tx2"/>
              </a:solidFill>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535818"/>
            <a:ext cx="4752528" cy="49788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57131" y="1356380"/>
            <a:ext cx="2219325" cy="2054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21166219"/>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ext Box 3"/>
          <p:cNvSpPr txBox="1">
            <a:spLocks noChangeArrowheads="1"/>
          </p:cNvSpPr>
          <p:nvPr/>
        </p:nvSpPr>
        <p:spPr bwMode="auto">
          <a:xfrm>
            <a:off x="1371600" y="0"/>
            <a:ext cx="3276600" cy="457200"/>
          </a:xfrm>
          <a:prstGeom prst="rect">
            <a:avLst/>
          </a:prstGeom>
          <a:noFill/>
          <a:ln w="9525">
            <a:noFill/>
            <a:miter lim="800000"/>
            <a:headEnd/>
            <a:tailEnd/>
          </a:ln>
        </p:spPr>
        <p:txBody>
          <a:bodyPr>
            <a:spAutoFit/>
          </a:bodyPr>
          <a:lstStyle/>
          <a:p>
            <a:pPr eaLnBrk="0" hangingPunct="0">
              <a:spcBef>
                <a:spcPct val="50000"/>
              </a:spcBef>
            </a:pPr>
            <a:endParaRPr lang="cy-GB" sz="2400">
              <a:latin typeface="Times New Roman" pitchFamily="18" charset="0"/>
            </a:endParaRPr>
          </a:p>
        </p:txBody>
      </p:sp>
      <p:sp>
        <p:nvSpPr>
          <p:cNvPr id="19460" name="Text Box 5"/>
          <p:cNvSpPr txBox="1">
            <a:spLocks noChangeArrowheads="1"/>
          </p:cNvSpPr>
          <p:nvPr/>
        </p:nvSpPr>
        <p:spPr bwMode="auto">
          <a:xfrm>
            <a:off x="539553" y="927100"/>
            <a:ext cx="8208912" cy="5016758"/>
          </a:xfrm>
          <a:prstGeom prst="rect">
            <a:avLst/>
          </a:prstGeom>
          <a:noFill/>
          <a:ln w="9525">
            <a:noFill/>
            <a:miter lim="800000"/>
            <a:headEnd/>
            <a:tailEnd/>
          </a:ln>
        </p:spPr>
        <p:txBody>
          <a:bodyPr wrap="square">
            <a:spAutoFit/>
          </a:bodyPr>
          <a:lstStyle/>
          <a:p>
            <a:pPr eaLnBrk="0" hangingPunct="0"/>
            <a:r>
              <a:rPr lang="en-GB" sz="3200" b="1" i="1" dirty="0" smtClean="0">
                <a:solidFill>
                  <a:schemeClr val="tx2"/>
                </a:solidFill>
              </a:rPr>
              <a:t>Transactional Analysis</a:t>
            </a:r>
          </a:p>
          <a:p>
            <a:pPr eaLnBrk="0" hangingPunct="0"/>
            <a:endParaRPr lang="en-GB" sz="3200" b="1" i="1" dirty="0" smtClean="0">
              <a:solidFill>
                <a:schemeClr val="tx2"/>
              </a:solidFill>
            </a:endParaRPr>
          </a:p>
          <a:p>
            <a:pPr eaLnBrk="0" hangingPunct="0"/>
            <a:endParaRPr lang="en-GB" sz="2800" b="1" i="1" dirty="0">
              <a:solidFill>
                <a:schemeClr val="tx2"/>
              </a:solidFill>
            </a:endParaRPr>
          </a:p>
          <a:p>
            <a:pPr marL="457200" indent="-457200" eaLnBrk="0" hangingPunct="0">
              <a:buFont typeface="Wingdings" panose="05000000000000000000" pitchFamily="2" charset="2"/>
              <a:buChar char="Ø"/>
            </a:pPr>
            <a:r>
              <a:rPr lang="en-GB" sz="2800" dirty="0" smtClean="0">
                <a:solidFill>
                  <a:schemeClr val="tx2"/>
                </a:solidFill>
              </a:rPr>
              <a:t>Parent = our ‘Taught’ concept of life</a:t>
            </a:r>
          </a:p>
          <a:p>
            <a:pPr eaLnBrk="0" hangingPunct="0"/>
            <a:endParaRPr lang="en-GB" sz="2800" dirty="0" smtClean="0">
              <a:solidFill>
                <a:schemeClr val="tx2"/>
              </a:solidFill>
            </a:endParaRPr>
          </a:p>
          <a:p>
            <a:pPr eaLnBrk="0" hangingPunct="0"/>
            <a:endParaRPr lang="en-GB" sz="2800" dirty="0">
              <a:solidFill>
                <a:schemeClr val="tx2"/>
              </a:solidFill>
            </a:endParaRPr>
          </a:p>
          <a:p>
            <a:pPr marL="457200" indent="-457200" eaLnBrk="0" hangingPunct="0">
              <a:buFont typeface="Wingdings" panose="05000000000000000000" pitchFamily="2" charset="2"/>
              <a:buChar char="Ø"/>
            </a:pPr>
            <a:r>
              <a:rPr lang="en-GB" sz="2800" dirty="0" smtClean="0">
                <a:solidFill>
                  <a:schemeClr val="tx2"/>
                </a:solidFill>
              </a:rPr>
              <a:t>Adult = our ‘Thought’ concept of life</a:t>
            </a:r>
          </a:p>
          <a:p>
            <a:pPr marL="457200" indent="-457200" eaLnBrk="0" hangingPunct="0">
              <a:buFont typeface="Wingdings" panose="05000000000000000000" pitchFamily="2" charset="2"/>
              <a:buChar char="Ø"/>
            </a:pPr>
            <a:endParaRPr lang="en-GB" sz="2800" dirty="0">
              <a:solidFill>
                <a:schemeClr val="tx2"/>
              </a:solidFill>
            </a:endParaRPr>
          </a:p>
          <a:p>
            <a:pPr eaLnBrk="0" hangingPunct="0"/>
            <a:endParaRPr lang="en-GB" sz="2800" dirty="0">
              <a:solidFill>
                <a:schemeClr val="tx2"/>
              </a:solidFill>
            </a:endParaRPr>
          </a:p>
          <a:p>
            <a:pPr marL="457200" indent="-457200" eaLnBrk="0" hangingPunct="0">
              <a:buFont typeface="Wingdings" panose="05000000000000000000" pitchFamily="2" charset="2"/>
              <a:buChar char="Ø"/>
            </a:pPr>
            <a:r>
              <a:rPr lang="en-GB" sz="2800" dirty="0" smtClean="0">
                <a:solidFill>
                  <a:schemeClr val="tx2"/>
                </a:solidFill>
              </a:rPr>
              <a:t>Child = our ‘Felt’ concept of life</a:t>
            </a:r>
          </a:p>
          <a:p>
            <a:pPr eaLnBrk="0" hangingPunct="0"/>
            <a:endParaRPr lang="en-GB" sz="3200" b="1" i="1" dirty="0" smtClean="0">
              <a:solidFill>
                <a:schemeClr val="tx2"/>
              </a:solidFill>
            </a:endParaRPr>
          </a:p>
        </p:txBody>
      </p:sp>
      <p:pic>
        <p:nvPicPr>
          <p:cNvPr id="307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15881" y="1844824"/>
            <a:ext cx="1304925" cy="3810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74588769"/>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Parent</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Physical </a:t>
            </a:r>
            <a:r>
              <a:rPr lang="en-GB" dirty="0"/>
              <a:t>- angry or impatient body-language and expressions, finger-pointing, patronising gestures, </a:t>
            </a:r>
          </a:p>
          <a:p>
            <a:r>
              <a:rPr lang="en-GB" dirty="0"/>
              <a:t>Verbal - always, never, for once and for all, judgmental words, critical words, patronising language, posturing language. </a:t>
            </a:r>
          </a:p>
          <a:p>
            <a:r>
              <a:rPr lang="en-GB" dirty="0"/>
              <a:t>N.B. beware of cultural differences in body-language or emphases that appear 'Parental'. </a:t>
            </a:r>
          </a:p>
          <a:p>
            <a:endParaRPr lang="en-GB" dirty="0"/>
          </a:p>
        </p:txBody>
      </p:sp>
    </p:spTree>
    <p:extLst>
      <p:ext uri="{BB962C8B-B14F-4D97-AF65-F5344CB8AC3E}">
        <p14:creationId xmlns:p14="http://schemas.microsoft.com/office/powerpoint/2010/main" val="36022086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Adult</a:t>
            </a:r>
            <a:endParaRPr lang="en-GB" dirty="0"/>
          </a:p>
        </p:txBody>
      </p:sp>
      <p:sp>
        <p:nvSpPr>
          <p:cNvPr id="3" name="Content Placeholder 2"/>
          <p:cNvSpPr>
            <a:spLocks noGrp="1"/>
          </p:cNvSpPr>
          <p:nvPr>
            <p:ph idx="1"/>
          </p:nvPr>
        </p:nvSpPr>
        <p:spPr/>
        <p:txBody>
          <a:bodyPr>
            <a:normAutofit fontScale="92500"/>
          </a:bodyPr>
          <a:lstStyle/>
          <a:p>
            <a:r>
              <a:rPr lang="en-GB" dirty="0"/>
              <a:t>Physical - attentive, interested, straight-forward, tilted head, non-threatening and non-threatened. </a:t>
            </a:r>
          </a:p>
          <a:p>
            <a:r>
              <a:rPr lang="en-GB" dirty="0"/>
              <a:t>Verbal - why, what, how, who, where and when, how much, in what way, comparative expressions, reasoned statements, true, false, probably, possibly, I think, I realise, I see, I believe, in my opinion. </a:t>
            </a:r>
          </a:p>
          <a:p>
            <a:endParaRPr lang="en-GB" dirty="0"/>
          </a:p>
        </p:txBody>
      </p:sp>
    </p:spTree>
    <p:extLst>
      <p:ext uri="{BB962C8B-B14F-4D97-AF65-F5344CB8AC3E}">
        <p14:creationId xmlns:p14="http://schemas.microsoft.com/office/powerpoint/2010/main" val="2835885169"/>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Child</a:t>
            </a:r>
            <a:endParaRPr lang="en-GB" dirty="0"/>
          </a:p>
        </p:txBody>
      </p:sp>
      <p:sp>
        <p:nvSpPr>
          <p:cNvPr id="3" name="Content Placeholder 2"/>
          <p:cNvSpPr>
            <a:spLocks noGrp="1"/>
          </p:cNvSpPr>
          <p:nvPr>
            <p:ph idx="1"/>
          </p:nvPr>
        </p:nvSpPr>
        <p:spPr/>
        <p:txBody>
          <a:bodyPr>
            <a:normAutofit fontScale="85000" lnSpcReduction="10000"/>
          </a:bodyPr>
          <a:lstStyle/>
          <a:p>
            <a:r>
              <a:rPr lang="en-GB" dirty="0"/>
              <a:t>Physical - emotionally sad expressions, despair, temper tantrums, whining voice, rolling eyes, shrugging shoulders, teasing, delight, laughter, speaking behind hand, raising hand to speak, squirming and giggling. </a:t>
            </a:r>
          </a:p>
          <a:p>
            <a:r>
              <a:rPr lang="en-GB" dirty="0"/>
              <a:t>Verbal - baby talk, I wish, I </a:t>
            </a:r>
            <a:r>
              <a:rPr lang="en-GB" dirty="0" err="1"/>
              <a:t>dunno</a:t>
            </a:r>
            <a:r>
              <a:rPr lang="en-GB" dirty="0"/>
              <a:t>, I want, I'm </a:t>
            </a:r>
            <a:r>
              <a:rPr lang="en-GB" dirty="0" err="1"/>
              <a:t>gonna</a:t>
            </a:r>
            <a:r>
              <a:rPr lang="en-GB" dirty="0"/>
              <a:t>, I don't care, oh no, not again, things never go right for me, worst day of my life, bigger, biggest, best, many superlatives, words to impress. </a:t>
            </a:r>
          </a:p>
          <a:p>
            <a:endParaRPr lang="en-GB" dirty="0"/>
          </a:p>
        </p:txBody>
      </p:sp>
    </p:spTree>
    <p:extLst>
      <p:ext uri="{BB962C8B-B14F-4D97-AF65-F5344CB8AC3E}">
        <p14:creationId xmlns:p14="http://schemas.microsoft.com/office/powerpoint/2010/main" val="2969987489"/>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332656"/>
            <a:ext cx="8229600" cy="5112568"/>
          </a:xfrm>
        </p:spPr>
        <p:txBody>
          <a:bodyPr>
            <a:normAutofit fontScale="92500" lnSpcReduction="20000"/>
          </a:bodyPr>
          <a:lstStyle/>
          <a:p>
            <a:r>
              <a:rPr lang="en-GB" dirty="0" smtClean="0"/>
              <a:t>When </a:t>
            </a:r>
            <a:r>
              <a:rPr lang="en-GB" dirty="0"/>
              <a:t>two people encounter each other, one of them will speak to the other. This he called the Transaction Stimulus. The reaction from the other person he called the Transaction Response. </a:t>
            </a:r>
          </a:p>
          <a:p>
            <a:r>
              <a:rPr lang="en-GB" dirty="0"/>
              <a:t>The person sending the Stimulus is called the Agent. The person who responds is called the Respondent. </a:t>
            </a:r>
          </a:p>
          <a:p>
            <a:r>
              <a:rPr lang="en-GB" dirty="0"/>
              <a:t>Transactional Analysis became the method of examining the transaction wherein: 'I do something to you, and you do something back'. </a:t>
            </a:r>
          </a:p>
          <a:p>
            <a:endParaRPr lang="en-GB" dirty="0"/>
          </a:p>
        </p:txBody>
      </p:sp>
    </p:spTree>
    <p:extLst>
      <p:ext uri="{BB962C8B-B14F-4D97-AF65-F5344CB8AC3E}">
        <p14:creationId xmlns:p14="http://schemas.microsoft.com/office/powerpoint/2010/main" val="398221276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835696" y="1700808"/>
            <a:ext cx="1304925" cy="3810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60032" y="1700808"/>
            <a:ext cx="1304925" cy="3810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2051720" y="1056108"/>
            <a:ext cx="872263" cy="369332"/>
          </a:xfrm>
          <a:prstGeom prst="rect">
            <a:avLst/>
          </a:prstGeom>
          <a:noFill/>
        </p:spPr>
        <p:txBody>
          <a:bodyPr wrap="square" rtlCol="0">
            <a:spAutoFit/>
          </a:bodyPr>
          <a:lstStyle/>
          <a:p>
            <a:r>
              <a:rPr lang="en-GB" u="sng" dirty="0" smtClean="0"/>
              <a:t>Agent</a:t>
            </a:r>
            <a:endParaRPr lang="en-GB" u="sng" dirty="0"/>
          </a:p>
        </p:txBody>
      </p:sp>
      <p:sp>
        <p:nvSpPr>
          <p:cNvPr id="7" name="TextBox 6"/>
          <p:cNvSpPr txBox="1"/>
          <p:nvPr/>
        </p:nvSpPr>
        <p:spPr>
          <a:xfrm>
            <a:off x="4737978" y="1040672"/>
            <a:ext cx="1441330" cy="369332"/>
          </a:xfrm>
          <a:prstGeom prst="rect">
            <a:avLst/>
          </a:prstGeom>
          <a:noFill/>
        </p:spPr>
        <p:txBody>
          <a:bodyPr wrap="square" rtlCol="0">
            <a:spAutoFit/>
          </a:bodyPr>
          <a:lstStyle/>
          <a:p>
            <a:r>
              <a:rPr lang="en-GB" u="sng" dirty="0" smtClean="0"/>
              <a:t>Respondent</a:t>
            </a:r>
            <a:endParaRPr lang="en-GB" u="sng" dirty="0"/>
          </a:p>
        </p:txBody>
      </p:sp>
      <p:cxnSp>
        <p:nvCxnSpPr>
          <p:cNvPr id="9" name="Straight Arrow Connector 8"/>
          <p:cNvCxnSpPr/>
          <p:nvPr/>
        </p:nvCxnSpPr>
        <p:spPr>
          <a:xfrm>
            <a:off x="2987824" y="3429000"/>
            <a:ext cx="1944216" cy="0"/>
          </a:xfrm>
          <a:prstGeom prst="straightConnector1">
            <a:avLst/>
          </a:prstGeom>
          <a:ln w="19050">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H="1">
            <a:off x="2987824" y="3901244"/>
            <a:ext cx="1944217" cy="0"/>
          </a:xfrm>
          <a:prstGeom prst="straightConnector1">
            <a:avLst/>
          </a:prstGeom>
          <a:ln w="19050">
            <a:tailEnd type="arrow"/>
          </a:ln>
        </p:spPr>
        <p:style>
          <a:lnRef idx="1">
            <a:schemeClr val="accent1"/>
          </a:lnRef>
          <a:fillRef idx="0">
            <a:schemeClr val="accent1"/>
          </a:fillRef>
          <a:effectRef idx="0">
            <a:schemeClr val="accent1"/>
          </a:effectRef>
          <a:fontRef idx="minor">
            <a:schemeClr val="tx1"/>
          </a:fontRef>
        </p:style>
      </p:cxnSp>
      <p:sp>
        <p:nvSpPr>
          <p:cNvPr id="16" name="TextBox 15"/>
          <p:cNvSpPr txBox="1"/>
          <p:nvPr/>
        </p:nvSpPr>
        <p:spPr>
          <a:xfrm>
            <a:off x="3779912" y="3212976"/>
            <a:ext cx="288032" cy="369332"/>
          </a:xfrm>
          <a:prstGeom prst="rect">
            <a:avLst/>
          </a:prstGeom>
          <a:noFill/>
        </p:spPr>
        <p:txBody>
          <a:bodyPr wrap="square" rtlCol="0">
            <a:spAutoFit/>
          </a:bodyPr>
          <a:lstStyle/>
          <a:p>
            <a:r>
              <a:rPr lang="en-GB" dirty="0" smtClean="0"/>
              <a:t>1</a:t>
            </a:r>
            <a:endParaRPr lang="en-GB" dirty="0"/>
          </a:p>
        </p:txBody>
      </p:sp>
      <p:sp>
        <p:nvSpPr>
          <p:cNvPr id="17" name="TextBox 16"/>
          <p:cNvSpPr txBox="1"/>
          <p:nvPr/>
        </p:nvSpPr>
        <p:spPr>
          <a:xfrm>
            <a:off x="3783856" y="3716578"/>
            <a:ext cx="288032" cy="369332"/>
          </a:xfrm>
          <a:prstGeom prst="rect">
            <a:avLst/>
          </a:prstGeom>
          <a:noFill/>
        </p:spPr>
        <p:txBody>
          <a:bodyPr wrap="square" rtlCol="0">
            <a:spAutoFit/>
          </a:bodyPr>
          <a:lstStyle/>
          <a:p>
            <a:r>
              <a:rPr lang="en-GB" dirty="0" smtClean="0"/>
              <a:t>2</a:t>
            </a:r>
            <a:endParaRPr lang="en-GB" dirty="0"/>
          </a:p>
        </p:txBody>
      </p:sp>
    </p:spTree>
    <p:extLst>
      <p:ext uri="{BB962C8B-B14F-4D97-AF65-F5344CB8AC3E}">
        <p14:creationId xmlns:p14="http://schemas.microsoft.com/office/powerpoint/2010/main" val="2465993711"/>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835696" y="1700808"/>
            <a:ext cx="1304925" cy="3810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60032" y="1700808"/>
            <a:ext cx="1304925" cy="3810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2051720" y="1056108"/>
            <a:ext cx="872263" cy="369332"/>
          </a:xfrm>
          <a:prstGeom prst="rect">
            <a:avLst/>
          </a:prstGeom>
          <a:noFill/>
        </p:spPr>
        <p:txBody>
          <a:bodyPr wrap="square" rtlCol="0">
            <a:spAutoFit/>
          </a:bodyPr>
          <a:lstStyle/>
          <a:p>
            <a:r>
              <a:rPr lang="en-GB" u="sng" dirty="0" smtClean="0"/>
              <a:t>Agent</a:t>
            </a:r>
            <a:endParaRPr lang="en-GB" u="sng" dirty="0"/>
          </a:p>
        </p:txBody>
      </p:sp>
      <p:sp>
        <p:nvSpPr>
          <p:cNvPr id="7" name="TextBox 6"/>
          <p:cNvSpPr txBox="1"/>
          <p:nvPr/>
        </p:nvSpPr>
        <p:spPr>
          <a:xfrm>
            <a:off x="4737978" y="1040672"/>
            <a:ext cx="1441330" cy="369332"/>
          </a:xfrm>
          <a:prstGeom prst="rect">
            <a:avLst/>
          </a:prstGeom>
          <a:noFill/>
        </p:spPr>
        <p:txBody>
          <a:bodyPr wrap="square" rtlCol="0">
            <a:spAutoFit/>
          </a:bodyPr>
          <a:lstStyle/>
          <a:p>
            <a:r>
              <a:rPr lang="en-GB" u="sng" dirty="0" smtClean="0"/>
              <a:t>Respondent</a:t>
            </a:r>
            <a:endParaRPr lang="en-GB" u="sng" dirty="0"/>
          </a:p>
        </p:txBody>
      </p:sp>
      <p:cxnSp>
        <p:nvCxnSpPr>
          <p:cNvPr id="9" name="Straight Arrow Connector 8"/>
          <p:cNvCxnSpPr/>
          <p:nvPr/>
        </p:nvCxnSpPr>
        <p:spPr>
          <a:xfrm>
            <a:off x="2987824" y="3429000"/>
            <a:ext cx="1944216" cy="0"/>
          </a:xfrm>
          <a:prstGeom prst="straightConnector1">
            <a:avLst/>
          </a:prstGeom>
          <a:ln w="19050">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H="1">
            <a:off x="2843808" y="2420888"/>
            <a:ext cx="2016225" cy="792088"/>
          </a:xfrm>
          <a:prstGeom prst="straightConnector1">
            <a:avLst/>
          </a:prstGeom>
          <a:ln w="19050">
            <a:tailEnd type="arrow"/>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3923928" y="2563865"/>
            <a:ext cx="180020" cy="369332"/>
          </a:xfrm>
          <a:prstGeom prst="rect">
            <a:avLst/>
          </a:prstGeom>
          <a:noFill/>
        </p:spPr>
        <p:txBody>
          <a:bodyPr wrap="square" rtlCol="0">
            <a:spAutoFit/>
          </a:bodyPr>
          <a:lstStyle/>
          <a:p>
            <a:r>
              <a:rPr lang="en-GB" dirty="0" smtClean="0"/>
              <a:t>2</a:t>
            </a:r>
            <a:endParaRPr lang="en-GB" dirty="0"/>
          </a:p>
        </p:txBody>
      </p:sp>
      <p:sp>
        <p:nvSpPr>
          <p:cNvPr id="12" name="TextBox 11"/>
          <p:cNvSpPr txBox="1"/>
          <p:nvPr/>
        </p:nvSpPr>
        <p:spPr>
          <a:xfrm>
            <a:off x="3923928" y="3244877"/>
            <a:ext cx="252028" cy="369332"/>
          </a:xfrm>
          <a:prstGeom prst="rect">
            <a:avLst/>
          </a:prstGeom>
          <a:noFill/>
        </p:spPr>
        <p:txBody>
          <a:bodyPr wrap="square" rtlCol="0">
            <a:spAutoFit/>
          </a:bodyPr>
          <a:lstStyle/>
          <a:p>
            <a:r>
              <a:rPr lang="en-GB" dirty="0" smtClean="0"/>
              <a:t>1</a:t>
            </a:r>
            <a:endParaRPr lang="en-GB" dirty="0"/>
          </a:p>
        </p:txBody>
      </p:sp>
    </p:spTree>
    <p:extLst>
      <p:ext uri="{BB962C8B-B14F-4D97-AF65-F5344CB8AC3E}">
        <p14:creationId xmlns:p14="http://schemas.microsoft.com/office/powerpoint/2010/main" val="3257081920"/>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835696" y="1700808"/>
            <a:ext cx="1304925" cy="3810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60032" y="1700808"/>
            <a:ext cx="1304925" cy="3810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2051720" y="1056108"/>
            <a:ext cx="872263" cy="369332"/>
          </a:xfrm>
          <a:prstGeom prst="rect">
            <a:avLst/>
          </a:prstGeom>
          <a:noFill/>
        </p:spPr>
        <p:txBody>
          <a:bodyPr wrap="square" rtlCol="0">
            <a:spAutoFit/>
          </a:bodyPr>
          <a:lstStyle/>
          <a:p>
            <a:r>
              <a:rPr lang="en-GB" u="sng" dirty="0" smtClean="0"/>
              <a:t>Agent</a:t>
            </a:r>
            <a:endParaRPr lang="en-GB" u="sng" dirty="0"/>
          </a:p>
        </p:txBody>
      </p:sp>
      <p:sp>
        <p:nvSpPr>
          <p:cNvPr id="7" name="TextBox 6"/>
          <p:cNvSpPr txBox="1"/>
          <p:nvPr/>
        </p:nvSpPr>
        <p:spPr>
          <a:xfrm>
            <a:off x="4737978" y="1040672"/>
            <a:ext cx="1441330" cy="369332"/>
          </a:xfrm>
          <a:prstGeom prst="rect">
            <a:avLst/>
          </a:prstGeom>
          <a:noFill/>
        </p:spPr>
        <p:txBody>
          <a:bodyPr wrap="square" rtlCol="0">
            <a:spAutoFit/>
          </a:bodyPr>
          <a:lstStyle/>
          <a:p>
            <a:r>
              <a:rPr lang="en-GB" u="sng" dirty="0" smtClean="0"/>
              <a:t>Respondent</a:t>
            </a:r>
            <a:endParaRPr lang="en-GB" u="sng" dirty="0"/>
          </a:p>
        </p:txBody>
      </p:sp>
      <p:cxnSp>
        <p:nvCxnSpPr>
          <p:cNvPr id="9" name="Straight Arrow Connector 8"/>
          <p:cNvCxnSpPr/>
          <p:nvPr/>
        </p:nvCxnSpPr>
        <p:spPr>
          <a:xfrm>
            <a:off x="2987824" y="2132856"/>
            <a:ext cx="1944216" cy="0"/>
          </a:xfrm>
          <a:prstGeom prst="straightConnector1">
            <a:avLst/>
          </a:prstGeom>
          <a:ln w="19050">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H="1">
            <a:off x="3059832" y="2420888"/>
            <a:ext cx="1800201" cy="0"/>
          </a:xfrm>
          <a:prstGeom prst="straightConnector1">
            <a:avLst/>
          </a:prstGeom>
          <a:ln w="19050">
            <a:tailEnd type="arrow"/>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3812507" y="2246480"/>
            <a:ext cx="180020" cy="369332"/>
          </a:xfrm>
          <a:prstGeom prst="rect">
            <a:avLst/>
          </a:prstGeom>
          <a:noFill/>
        </p:spPr>
        <p:txBody>
          <a:bodyPr wrap="square" rtlCol="0">
            <a:spAutoFit/>
          </a:bodyPr>
          <a:lstStyle/>
          <a:p>
            <a:r>
              <a:rPr lang="en-GB" dirty="0" smtClean="0"/>
              <a:t>2</a:t>
            </a:r>
            <a:endParaRPr lang="en-GB" dirty="0"/>
          </a:p>
        </p:txBody>
      </p:sp>
      <p:sp>
        <p:nvSpPr>
          <p:cNvPr id="12" name="TextBox 11"/>
          <p:cNvSpPr txBox="1"/>
          <p:nvPr/>
        </p:nvSpPr>
        <p:spPr>
          <a:xfrm>
            <a:off x="3776503" y="1948190"/>
            <a:ext cx="252028" cy="369332"/>
          </a:xfrm>
          <a:prstGeom prst="rect">
            <a:avLst/>
          </a:prstGeom>
          <a:noFill/>
        </p:spPr>
        <p:txBody>
          <a:bodyPr wrap="square" rtlCol="0">
            <a:spAutoFit/>
          </a:bodyPr>
          <a:lstStyle/>
          <a:p>
            <a:r>
              <a:rPr lang="en-GB" dirty="0" smtClean="0"/>
              <a:t>1</a:t>
            </a:r>
            <a:endParaRPr lang="en-GB" dirty="0"/>
          </a:p>
        </p:txBody>
      </p:sp>
    </p:spTree>
    <p:extLst>
      <p:ext uri="{BB962C8B-B14F-4D97-AF65-F5344CB8AC3E}">
        <p14:creationId xmlns:p14="http://schemas.microsoft.com/office/powerpoint/2010/main" val="2580671300"/>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835696" y="1700808"/>
            <a:ext cx="1304925" cy="3810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60032" y="1700808"/>
            <a:ext cx="1304925" cy="3810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2051720" y="1056108"/>
            <a:ext cx="872263" cy="369332"/>
          </a:xfrm>
          <a:prstGeom prst="rect">
            <a:avLst/>
          </a:prstGeom>
          <a:noFill/>
        </p:spPr>
        <p:txBody>
          <a:bodyPr wrap="square" rtlCol="0">
            <a:spAutoFit/>
          </a:bodyPr>
          <a:lstStyle/>
          <a:p>
            <a:r>
              <a:rPr lang="en-GB" u="sng" dirty="0" smtClean="0"/>
              <a:t>Agent</a:t>
            </a:r>
            <a:endParaRPr lang="en-GB" u="sng" dirty="0"/>
          </a:p>
        </p:txBody>
      </p:sp>
      <p:sp>
        <p:nvSpPr>
          <p:cNvPr id="7" name="TextBox 6"/>
          <p:cNvSpPr txBox="1"/>
          <p:nvPr/>
        </p:nvSpPr>
        <p:spPr>
          <a:xfrm>
            <a:off x="4737978" y="1040672"/>
            <a:ext cx="1441330" cy="369332"/>
          </a:xfrm>
          <a:prstGeom prst="rect">
            <a:avLst/>
          </a:prstGeom>
          <a:noFill/>
        </p:spPr>
        <p:txBody>
          <a:bodyPr wrap="square" rtlCol="0">
            <a:spAutoFit/>
          </a:bodyPr>
          <a:lstStyle/>
          <a:p>
            <a:r>
              <a:rPr lang="en-GB" u="sng" dirty="0" smtClean="0"/>
              <a:t>Respondent</a:t>
            </a:r>
            <a:endParaRPr lang="en-GB" u="sng" dirty="0"/>
          </a:p>
        </p:txBody>
      </p:sp>
      <p:cxnSp>
        <p:nvCxnSpPr>
          <p:cNvPr id="9" name="Straight Arrow Connector 8"/>
          <p:cNvCxnSpPr/>
          <p:nvPr/>
        </p:nvCxnSpPr>
        <p:spPr>
          <a:xfrm>
            <a:off x="2987824" y="3429000"/>
            <a:ext cx="1944216" cy="0"/>
          </a:xfrm>
          <a:prstGeom prst="straightConnector1">
            <a:avLst/>
          </a:prstGeom>
          <a:ln w="19050">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H="1">
            <a:off x="2987824" y="3901244"/>
            <a:ext cx="1944217" cy="0"/>
          </a:xfrm>
          <a:prstGeom prst="straightConnector1">
            <a:avLst/>
          </a:prstGeom>
          <a:ln w="19050">
            <a:tailEnd type="arrow"/>
          </a:ln>
        </p:spPr>
        <p:style>
          <a:lnRef idx="1">
            <a:schemeClr val="accent1"/>
          </a:lnRef>
          <a:fillRef idx="0">
            <a:schemeClr val="accent1"/>
          </a:fillRef>
          <a:effectRef idx="0">
            <a:schemeClr val="accent1"/>
          </a:effectRef>
          <a:fontRef idx="minor">
            <a:schemeClr val="tx1"/>
          </a:fontRef>
        </p:style>
      </p:cxnSp>
      <p:sp>
        <p:nvSpPr>
          <p:cNvPr id="16" name="TextBox 15"/>
          <p:cNvSpPr txBox="1"/>
          <p:nvPr/>
        </p:nvSpPr>
        <p:spPr>
          <a:xfrm>
            <a:off x="3779912" y="3212976"/>
            <a:ext cx="288032" cy="369332"/>
          </a:xfrm>
          <a:prstGeom prst="rect">
            <a:avLst/>
          </a:prstGeom>
          <a:noFill/>
        </p:spPr>
        <p:txBody>
          <a:bodyPr wrap="square" rtlCol="0">
            <a:spAutoFit/>
          </a:bodyPr>
          <a:lstStyle/>
          <a:p>
            <a:r>
              <a:rPr lang="en-GB" dirty="0" smtClean="0"/>
              <a:t>1</a:t>
            </a:r>
            <a:endParaRPr lang="en-GB" dirty="0"/>
          </a:p>
        </p:txBody>
      </p:sp>
      <p:sp>
        <p:nvSpPr>
          <p:cNvPr id="17" name="TextBox 16"/>
          <p:cNvSpPr txBox="1"/>
          <p:nvPr/>
        </p:nvSpPr>
        <p:spPr>
          <a:xfrm>
            <a:off x="3783856" y="3716578"/>
            <a:ext cx="288032" cy="369332"/>
          </a:xfrm>
          <a:prstGeom prst="rect">
            <a:avLst/>
          </a:prstGeom>
          <a:noFill/>
        </p:spPr>
        <p:txBody>
          <a:bodyPr wrap="square" rtlCol="0">
            <a:spAutoFit/>
          </a:bodyPr>
          <a:lstStyle/>
          <a:p>
            <a:r>
              <a:rPr lang="en-GB" dirty="0" smtClean="0"/>
              <a:t>2</a:t>
            </a:r>
            <a:endParaRPr lang="en-GB" dirty="0"/>
          </a:p>
        </p:txBody>
      </p:sp>
      <p:sp>
        <p:nvSpPr>
          <p:cNvPr id="2" name="TextBox 1"/>
          <p:cNvSpPr txBox="1"/>
          <p:nvPr/>
        </p:nvSpPr>
        <p:spPr>
          <a:xfrm>
            <a:off x="1907704" y="351569"/>
            <a:ext cx="4271604" cy="461665"/>
          </a:xfrm>
          <a:prstGeom prst="rect">
            <a:avLst/>
          </a:prstGeom>
          <a:noFill/>
        </p:spPr>
        <p:txBody>
          <a:bodyPr wrap="square" rtlCol="0">
            <a:spAutoFit/>
          </a:bodyPr>
          <a:lstStyle/>
          <a:p>
            <a:r>
              <a:rPr lang="en-GB" sz="2400" dirty="0" smtClean="0"/>
              <a:t>Keep your transactions A to A!</a:t>
            </a:r>
            <a:endParaRPr lang="en-GB" sz="2400" dirty="0"/>
          </a:p>
        </p:txBody>
      </p:sp>
    </p:spTree>
    <p:extLst>
      <p:ext uri="{BB962C8B-B14F-4D97-AF65-F5344CB8AC3E}">
        <p14:creationId xmlns:p14="http://schemas.microsoft.com/office/powerpoint/2010/main" val="2422665639"/>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5112569"/>
          </a:xfrm>
        </p:spPr>
        <p:txBody>
          <a:bodyPr>
            <a:normAutofit/>
          </a:bodyPr>
          <a:lstStyle/>
          <a:p>
            <a:pPr marL="0" indent="0">
              <a:buNone/>
            </a:pPr>
            <a:r>
              <a:rPr lang="en-GB" dirty="0"/>
              <a:t>To analyse a transaction you need to see and feel what is being said as well. </a:t>
            </a:r>
            <a:endParaRPr lang="en-GB" dirty="0" smtClean="0"/>
          </a:p>
          <a:p>
            <a:pPr marL="0" indent="0">
              <a:buNone/>
            </a:pPr>
            <a:endParaRPr lang="en-GB" dirty="0"/>
          </a:p>
          <a:p>
            <a:r>
              <a:rPr lang="en-GB" dirty="0"/>
              <a:t>Only 7% of meaning is in the words spoken. </a:t>
            </a:r>
          </a:p>
          <a:p>
            <a:r>
              <a:rPr lang="en-GB" dirty="0"/>
              <a:t>38% of meaning is paralinguistic (the way that the words are said). </a:t>
            </a:r>
          </a:p>
          <a:p>
            <a:r>
              <a:rPr lang="en-GB" dirty="0"/>
              <a:t>55% is in facial expression. (source: Albert </a:t>
            </a:r>
            <a:r>
              <a:rPr lang="en-GB" dirty="0" err="1" smtClean="0"/>
              <a:t>Mehrabian</a:t>
            </a:r>
            <a:r>
              <a:rPr lang="en-GB" dirty="0" smtClean="0"/>
              <a:t>) </a:t>
            </a:r>
            <a:endParaRPr lang="en-GB" dirty="0"/>
          </a:p>
          <a:p>
            <a:endParaRPr lang="en-GB" dirty="0"/>
          </a:p>
        </p:txBody>
      </p:sp>
    </p:spTree>
    <p:extLst>
      <p:ext uri="{BB962C8B-B14F-4D97-AF65-F5344CB8AC3E}">
        <p14:creationId xmlns:p14="http://schemas.microsoft.com/office/powerpoint/2010/main" val="1555347856"/>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smtClean="0"/>
          </a:p>
          <a:p>
            <a:pPr marL="0" indent="0" algn="ctr">
              <a:buNone/>
            </a:pPr>
            <a:r>
              <a:rPr lang="en-GB" sz="4800" b="1" dirty="0"/>
              <a:t>Modern Transactional Analysis</a:t>
            </a:r>
          </a:p>
        </p:txBody>
      </p:sp>
    </p:spTree>
    <p:extLst>
      <p:ext uri="{BB962C8B-B14F-4D97-AF65-F5344CB8AC3E}">
        <p14:creationId xmlns:p14="http://schemas.microsoft.com/office/powerpoint/2010/main" val="3631962212"/>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Parent</a:t>
            </a:r>
            <a:endParaRPr lang="en-GB" dirty="0"/>
          </a:p>
        </p:txBody>
      </p:sp>
      <p:sp>
        <p:nvSpPr>
          <p:cNvPr id="3" name="Content Placeholder 2"/>
          <p:cNvSpPr>
            <a:spLocks noGrp="1"/>
          </p:cNvSpPr>
          <p:nvPr>
            <p:ph idx="1"/>
          </p:nvPr>
        </p:nvSpPr>
        <p:spPr/>
        <p:txBody>
          <a:bodyPr/>
          <a:lstStyle/>
          <a:p>
            <a:pPr marL="0" indent="0">
              <a:buNone/>
            </a:pPr>
            <a:r>
              <a:rPr lang="en-GB" dirty="0"/>
              <a:t>Parent is now commonly represented as a circle with four quadrants: </a:t>
            </a:r>
          </a:p>
          <a:p>
            <a:r>
              <a:rPr lang="en-GB" b="1" dirty="0"/>
              <a:t>Nurturing</a:t>
            </a:r>
            <a:r>
              <a:rPr lang="en-GB" dirty="0"/>
              <a:t> - Nurturing (positive) and Spoiling (negative). </a:t>
            </a:r>
          </a:p>
          <a:p>
            <a:r>
              <a:rPr lang="en-GB" b="1" dirty="0"/>
              <a:t>Controlling</a:t>
            </a:r>
            <a:r>
              <a:rPr lang="en-GB" dirty="0"/>
              <a:t> - Structuring (positive) and Critical (negative). </a:t>
            </a:r>
          </a:p>
          <a:p>
            <a:endParaRPr lang="en-GB" dirty="0"/>
          </a:p>
        </p:txBody>
      </p:sp>
    </p:spTree>
    <p:extLst>
      <p:ext uri="{BB962C8B-B14F-4D97-AF65-F5344CB8AC3E}">
        <p14:creationId xmlns:p14="http://schemas.microsoft.com/office/powerpoint/2010/main" val="646568046"/>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Adult</a:t>
            </a:r>
            <a:endParaRPr lang="en-GB" dirty="0"/>
          </a:p>
        </p:txBody>
      </p:sp>
      <p:sp>
        <p:nvSpPr>
          <p:cNvPr id="3" name="Content Placeholder 2"/>
          <p:cNvSpPr>
            <a:spLocks noGrp="1"/>
          </p:cNvSpPr>
          <p:nvPr>
            <p:ph idx="1"/>
          </p:nvPr>
        </p:nvSpPr>
        <p:spPr/>
        <p:txBody>
          <a:bodyPr/>
          <a:lstStyle/>
          <a:p>
            <a:r>
              <a:rPr lang="en-GB" dirty="0"/>
              <a:t>Adult remains as a single entity, representing an 'accounting' function or mode, which can draw on the resources of both Parent and Child.</a:t>
            </a:r>
          </a:p>
        </p:txBody>
      </p:sp>
    </p:spTree>
    <p:extLst>
      <p:ext uri="{BB962C8B-B14F-4D97-AF65-F5344CB8AC3E}">
        <p14:creationId xmlns:p14="http://schemas.microsoft.com/office/powerpoint/2010/main" val="3256648649"/>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Child</a:t>
            </a:r>
            <a:endParaRPr lang="en-GB" dirty="0"/>
          </a:p>
        </p:txBody>
      </p:sp>
      <p:sp>
        <p:nvSpPr>
          <p:cNvPr id="3" name="Content Placeholder 2"/>
          <p:cNvSpPr>
            <a:spLocks noGrp="1"/>
          </p:cNvSpPr>
          <p:nvPr>
            <p:ph idx="1"/>
          </p:nvPr>
        </p:nvSpPr>
        <p:spPr/>
        <p:txBody>
          <a:bodyPr/>
          <a:lstStyle/>
          <a:p>
            <a:r>
              <a:rPr lang="en-GB" dirty="0"/>
              <a:t>Child is now commonly represented as circle with four quadrants: </a:t>
            </a:r>
          </a:p>
          <a:p>
            <a:r>
              <a:rPr lang="en-GB" b="1" dirty="0"/>
              <a:t>Adapted</a:t>
            </a:r>
            <a:r>
              <a:rPr lang="en-GB" dirty="0"/>
              <a:t> - Co-operative (positive) and Compliant/Resistant (negative). </a:t>
            </a:r>
          </a:p>
          <a:p>
            <a:r>
              <a:rPr lang="en-GB" b="1" dirty="0"/>
              <a:t>Free</a:t>
            </a:r>
            <a:r>
              <a:rPr lang="en-GB" dirty="0"/>
              <a:t> - Spontaneous (positive) and Immature (negative). </a:t>
            </a:r>
          </a:p>
          <a:p>
            <a:endParaRPr lang="en-GB" dirty="0"/>
          </a:p>
        </p:txBody>
      </p:sp>
    </p:spTree>
    <p:extLst>
      <p:ext uri="{BB962C8B-B14F-4D97-AF65-F5344CB8AC3E}">
        <p14:creationId xmlns:p14="http://schemas.microsoft.com/office/powerpoint/2010/main" val="4180844424"/>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lstStyle/>
          <a:p>
            <a:pPr marL="0" indent="0">
              <a:buNone/>
            </a:pPr>
            <a:r>
              <a:rPr lang="en-GB" dirty="0" smtClean="0"/>
              <a:t>Berne,E., (2001) </a:t>
            </a:r>
            <a:r>
              <a:rPr lang="en-GB" i="1" dirty="0"/>
              <a:t>Transactional Analysis in Psychotherapy: The Classic Handbook to its </a:t>
            </a:r>
            <a:r>
              <a:rPr lang="en-GB" i="1" dirty="0" smtClean="0"/>
              <a:t>Principles</a:t>
            </a:r>
            <a:r>
              <a:rPr lang="en-GB" dirty="0" smtClean="0"/>
              <a:t>, London: Souvenir Press</a:t>
            </a:r>
            <a:endParaRPr lang="en-GB" dirty="0"/>
          </a:p>
          <a:p>
            <a:pPr marL="0" indent="0">
              <a:buNone/>
            </a:pPr>
            <a:r>
              <a:rPr lang="en-GB" dirty="0"/>
              <a:t>Berne,E</a:t>
            </a:r>
            <a:r>
              <a:rPr lang="en-GB" dirty="0" smtClean="0"/>
              <a:t>., (2010) </a:t>
            </a:r>
            <a:r>
              <a:rPr lang="en-GB" i="1" dirty="0" smtClean="0"/>
              <a:t>Games </a:t>
            </a:r>
            <a:r>
              <a:rPr lang="en-GB" i="1" dirty="0"/>
              <a:t>People Play: The Psychology of Human </a:t>
            </a:r>
            <a:r>
              <a:rPr lang="en-GB" i="1" dirty="0" smtClean="0"/>
              <a:t>Relationships</a:t>
            </a:r>
            <a:r>
              <a:rPr lang="en-GB" dirty="0" smtClean="0"/>
              <a:t>, London: Penguin Books</a:t>
            </a:r>
            <a:endParaRPr lang="en-GB" dirty="0"/>
          </a:p>
          <a:p>
            <a:pPr marL="0" indent="0">
              <a:buNone/>
            </a:pPr>
            <a:endParaRPr lang="en-GB" dirty="0"/>
          </a:p>
        </p:txBody>
      </p:sp>
    </p:spTree>
    <p:extLst>
      <p:ext uri="{BB962C8B-B14F-4D97-AF65-F5344CB8AC3E}">
        <p14:creationId xmlns:p14="http://schemas.microsoft.com/office/powerpoint/2010/main" val="3660854525"/>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Learning Styles</a:t>
            </a:r>
            <a:endParaRPr lang="en-GB" dirty="0"/>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527952407"/>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Honey and Mumford’s Learning Styles Questionnaire</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smtClean="0"/>
              <a:t>Developed in 1982 by Peter Honey and Alan Mumford, the Learning Styles Questionnaire is designed to identify the predominant style you best engage with whilst learning.</a:t>
            </a:r>
          </a:p>
          <a:p>
            <a:pPr marL="0" indent="0">
              <a:buNone/>
            </a:pPr>
            <a:endParaRPr lang="en-GB" dirty="0"/>
          </a:p>
          <a:p>
            <a:pPr marL="0" indent="0">
              <a:buNone/>
            </a:pPr>
            <a:r>
              <a:rPr lang="en-GB" dirty="0" smtClean="0"/>
              <a:t>They suggest that most of us tend only to use one or two learning styles, and knowing these can help us approach learning more skilfully. </a:t>
            </a:r>
            <a:endParaRPr lang="en-GB" dirty="0"/>
          </a:p>
        </p:txBody>
      </p:sp>
    </p:spTree>
    <p:extLst>
      <p:ext uri="{BB962C8B-B14F-4D97-AF65-F5344CB8AC3E}">
        <p14:creationId xmlns:p14="http://schemas.microsoft.com/office/powerpoint/2010/main" val="2317866756"/>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is Your Preferred Learning Style?</a:t>
            </a:r>
            <a:endParaRPr lang="en-GB" dirty="0"/>
          </a:p>
        </p:txBody>
      </p:sp>
      <p:sp>
        <p:nvSpPr>
          <p:cNvPr id="3" name="Content Placeholder 2"/>
          <p:cNvSpPr>
            <a:spLocks noGrp="1"/>
          </p:cNvSpPr>
          <p:nvPr>
            <p:ph idx="1"/>
          </p:nvPr>
        </p:nvSpPr>
        <p:spPr/>
        <p:txBody>
          <a:bodyPr/>
          <a:lstStyle/>
          <a:p>
            <a:pPr marL="0" indent="0">
              <a:buNone/>
            </a:pPr>
            <a:endParaRPr lang="en-GB" dirty="0" smtClean="0"/>
          </a:p>
          <a:p>
            <a:pPr marL="0" indent="0">
              <a:buNone/>
            </a:pPr>
            <a:r>
              <a:rPr lang="en-GB" dirty="0" smtClean="0"/>
              <a:t>Use the questionnaire to identify this/these.</a:t>
            </a:r>
          </a:p>
        </p:txBody>
      </p:sp>
    </p:spTree>
    <p:extLst>
      <p:ext uri="{BB962C8B-B14F-4D97-AF65-F5344CB8AC3E}">
        <p14:creationId xmlns:p14="http://schemas.microsoft.com/office/powerpoint/2010/main" val="1400978567"/>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a:bodyPr>
          <a:lstStyle/>
          <a:p>
            <a:pPr marL="0" indent="0">
              <a:buNone/>
            </a:pPr>
            <a:r>
              <a:rPr lang="en-GB" sz="2800" dirty="0" smtClean="0"/>
              <a:t>Honey, P. and Mumford, A. </a:t>
            </a:r>
            <a:r>
              <a:rPr lang="en-GB" sz="2800" dirty="0"/>
              <a:t>(1992) </a:t>
            </a:r>
            <a:r>
              <a:rPr lang="en-GB" sz="2800" i="1" dirty="0"/>
              <a:t>The Manual of Learning Styles</a:t>
            </a:r>
            <a:r>
              <a:rPr lang="en-GB" sz="2800" dirty="0"/>
              <a:t> </a:t>
            </a:r>
            <a:r>
              <a:rPr lang="en-GB" sz="2800" dirty="0" smtClean="0"/>
              <a:t>(3rd </a:t>
            </a:r>
            <a:r>
              <a:rPr lang="en-GB" sz="2800" dirty="0"/>
              <a:t>Ed</a:t>
            </a:r>
            <a:r>
              <a:rPr lang="en-GB" sz="2800" dirty="0" smtClean="0"/>
              <a:t>.) </a:t>
            </a:r>
            <a:r>
              <a:rPr lang="en-GB" sz="2800" dirty="0"/>
              <a:t>Maidenhead: Peter </a:t>
            </a:r>
            <a:r>
              <a:rPr lang="en-GB" sz="2800" dirty="0" smtClean="0"/>
              <a:t>Honey</a:t>
            </a:r>
          </a:p>
          <a:p>
            <a:pPr marL="0" indent="0">
              <a:buNone/>
            </a:pPr>
            <a:r>
              <a:rPr lang="en-GB" sz="2800" dirty="0" smtClean="0"/>
              <a:t>Kolb, D. A. </a:t>
            </a:r>
            <a:r>
              <a:rPr lang="en-GB" sz="2800" dirty="0"/>
              <a:t>(1984)</a:t>
            </a:r>
            <a:r>
              <a:rPr lang="en-GB" sz="2800" i="1" dirty="0"/>
              <a:t> Experiential Learning: experience as the source of learning and development</a:t>
            </a:r>
            <a:r>
              <a:rPr lang="en-GB" sz="2800" dirty="0"/>
              <a:t> Upper Saddle River, NJ: Prentice </a:t>
            </a:r>
            <a:r>
              <a:rPr lang="en-GB" sz="2800" dirty="0" smtClean="0"/>
              <a:t>Hall</a:t>
            </a:r>
            <a:r>
              <a:rPr lang="en-GB" sz="2800" dirty="0"/>
              <a:t> </a:t>
            </a:r>
          </a:p>
          <a:p>
            <a:pPr marL="0" indent="0">
              <a:buNone/>
            </a:pPr>
            <a:endParaRPr lang="en-GB" sz="2800" dirty="0"/>
          </a:p>
        </p:txBody>
      </p:sp>
    </p:spTree>
    <p:extLst>
      <p:ext uri="{BB962C8B-B14F-4D97-AF65-F5344CB8AC3E}">
        <p14:creationId xmlns:p14="http://schemas.microsoft.com/office/powerpoint/2010/main" val="3944577122"/>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Honey and Mumford Learning Styles in Nursing</a:t>
            </a:r>
            <a:endParaRPr lang="en-GB" dirty="0"/>
          </a:p>
        </p:txBody>
      </p:sp>
      <p:sp>
        <p:nvSpPr>
          <p:cNvPr id="3" name="Content Placeholder 2"/>
          <p:cNvSpPr>
            <a:spLocks noGrp="1"/>
          </p:cNvSpPr>
          <p:nvPr>
            <p:ph idx="1"/>
          </p:nvPr>
        </p:nvSpPr>
        <p:spPr/>
        <p:txBody>
          <a:bodyPr/>
          <a:lstStyle/>
          <a:p>
            <a:pPr marL="0" indent="0">
              <a:buNone/>
            </a:pPr>
            <a:endParaRPr lang="en-GB" dirty="0" smtClean="0"/>
          </a:p>
          <a:p>
            <a:pPr marL="0" indent="0">
              <a:buNone/>
            </a:pPr>
            <a:r>
              <a:rPr lang="en-GB" dirty="0">
                <a:hlinkClick r:id="rId2"/>
              </a:rPr>
              <a:t>https://</a:t>
            </a:r>
            <a:r>
              <a:rPr lang="en-GB" dirty="0" smtClean="0">
                <a:hlinkClick r:id="rId2"/>
              </a:rPr>
              <a:t>scholar.google.co.uk/scholar?q=honey+and+mumford+learning+styles+in+nursing&amp;hl=en&amp;as_sdt=0&amp;as_vis=1&amp;oi=scholart&amp;sa=X&amp;ved=0ahUKEwj5j-3595DLAhWEUhQKHYt0BI8QgQMIGjAA</a:t>
            </a:r>
            <a:r>
              <a:rPr lang="en-GB" dirty="0" smtClean="0"/>
              <a:t> </a:t>
            </a:r>
            <a:endParaRPr lang="en-GB" dirty="0"/>
          </a:p>
        </p:txBody>
      </p:sp>
    </p:spTree>
    <p:extLst>
      <p:ext uri="{BB962C8B-B14F-4D97-AF65-F5344CB8AC3E}">
        <p14:creationId xmlns:p14="http://schemas.microsoft.com/office/powerpoint/2010/main" val="1873786475"/>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75812" name="Object 4"/>
          <p:cNvGraphicFramePr>
            <a:graphicFrameLocks noChangeAspect="1"/>
          </p:cNvGraphicFramePr>
          <p:nvPr/>
        </p:nvGraphicFramePr>
        <p:xfrm>
          <a:off x="2124075" y="1190625"/>
          <a:ext cx="4581525" cy="5667375"/>
        </p:xfrm>
        <a:graphic>
          <a:graphicData uri="http://schemas.openxmlformats.org/presentationml/2006/ole">
            <mc:AlternateContent xmlns:mc="http://schemas.openxmlformats.org/markup-compatibility/2006">
              <mc:Choice xmlns:v="urn:schemas-microsoft-com:vml" Requires="v">
                <p:oleObj spid="_x0000_s1058" name="Bitmap Image" r:id="rId3" imgW="4580952" imgH="5668166" progId="Paint.Picture">
                  <p:embed/>
                </p:oleObj>
              </mc:Choice>
              <mc:Fallback>
                <p:oleObj name="Bitmap Image" r:id="rId3" imgW="4580952" imgH="5668166" progId="Paint.Picture">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24075" y="1190625"/>
                        <a:ext cx="4581525" cy="5667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75813" name="Rectangle 5"/>
          <p:cNvSpPr>
            <a:spLocks noGrp="1" noChangeArrowheads="1"/>
          </p:cNvSpPr>
          <p:nvPr>
            <p:ph type="title"/>
          </p:nvPr>
        </p:nvSpPr>
        <p:spPr/>
        <p:txBody>
          <a:bodyPr/>
          <a:lstStyle/>
          <a:p>
            <a:r>
              <a:rPr lang="en-GB" altLang="en-US" smtClean="0"/>
              <a:t>Insights and Learning Styles</a:t>
            </a:r>
          </a:p>
        </p:txBody>
      </p:sp>
    </p:spTree>
    <p:extLst>
      <p:ext uri="{BB962C8B-B14F-4D97-AF65-F5344CB8AC3E}">
        <p14:creationId xmlns:p14="http://schemas.microsoft.com/office/powerpoint/2010/main" val="4216183904"/>
      </p:ext>
    </p:extLst>
  </p:cSld>
  <p:clrMapOvr>
    <a:masterClrMapping/>
  </p:clrMapOvr>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4626" name="Picture 2"/>
          <p:cNvPicPr>
            <a:picLocks noChangeAspect="1" noChangeArrowheads="1"/>
          </p:cNvPicPr>
          <p:nvPr/>
        </p:nvPicPr>
        <p:blipFill>
          <a:blip r:embed="rId3"/>
          <a:srcRect/>
          <a:stretch>
            <a:fillRect/>
          </a:stretch>
        </p:blipFill>
        <p:spPr bwMode="auto">
          <a:xfrm>
            <a:off x="2439988" y="1676400"/>
            <a:ext cx="4254500" cy="4267200"/>
          </a:xfrm>
          <a:prstGeom prst="rect">
            <a:avLst/>
          </a:prstGeom>
          <a:noFill/>
          <a:ln w="9525">
            <a:noFill/>
            <a:miter lim="800000"/>
            <a:headEnd/>
            <a:tailEnd/>
          </a:ln>
          <a:effectLst/>
        </p:spPr>
      </p:pic>
      <p:sp>
        <p:nvSpPr>
          <p:cNvPr id="154627" name="Rectangle 3"/>
          <p:cNvSpPr>
            <a:spLocks noChangeArrowheads="1"/>
          </p:cNvSpPr>
          <p:nvPr/>
        </p:nvSpPr>
        <p:spPr bwMode="auto">
          <a:xfrm>
            <a:off x="2286000" y="1676400"/>
            <a:ext cx="2286000" cy="2133600"/>
          </a:xfrm>
          <a:prstGeom prst="rect">
            <a:avLst/>
          </a:prstGeom>
          <a:solidFill>
            <a:schemeClr val="tx1"/>
          </a:solidFill>
          <a:ln w="9525">
            <a:solidFill>
              <a:schemeClr val="tx1"/>
            </a:solidFill>
            <a:miter lim="800000"/>
            <a:headEnd/>
            <a:tailEnd/>
          </a:ln>
          <a:effectLst/>
        </p:spPr>
        <p:txBody>
          <a:bodyPr wrap="none" anchor="ctr"/>
          <a:lstStyle/>
          <a:p>
            <a:endParaRPr lang="en-GB"/>
          </a:p>
        </p:txBody>
      </p:sp>
      <p:sp>
        <p:nvSpPr>
          <p:cNvPr id="154628" name="Rectangle 4"/>
          <p:cNvSpPr>
            <a:spLocks noChangeArrowheads="1"/>
          </p:cNvSpPr>
          <p:nvPr/>
        </p:nvSpPr>
        <p:spPr bwMode="auto">
          <a:xfrm>
            <a:off x="4584700" y="3810000"/>
            <a:ext cx="2286000" cy="2133600"/>
          </a:xfrm>
          <a:prstGeom prst="rect">
            <a:avLst/>
          </a:prstGeom>
          <a:solidFill>
            <a:schemeClr val="tx1"/>
          </a:solidFill>
          <a:ln w="9525">
            <a:solidFill>
              <a:schemeClr val="tx1"/>
            </a:solidFill>
            <a:miter lim="800000"/>
            <a:headEnd/>
            <a:tailEnd/>
          </a:ln>
          <a:effectLst/>
        </p:spPr>
        <p:txBody>
          <a:bodyPr wrap="none" anchor="ctr"/>
          <a:lstStyle/>
          <a:p>
            <a:endParaRPr lang="en-GB"/>
          </a:p>
        </p:txBody>
      </p:sp>
      <p:sp>
        <p:nvSpPr>
          <p:cNvPr id="154629" name="AutoShape 5"/>
          <p:cNvSpPr>
            <a:spLocks noChangeArrowheads="1"/>
          </p:cNvSpPr>
          <p:nvPr/>
        </p:nvSpPr>
        <p:spPr bwMode="auto">
          <a:xfrm>
            <a:off x="685800" y="2079625"/>
            <a:ext cx="4646613" cy="1273175"/>
          </a:xfrm>
          <a:prstGeom prst="homePlate">
            <a:avLst>
              <a:gd name="adj" fmla="val 91241"/>
            </a:avLst>
          </a:prstGeom>
          <a:gradFill rotWithShape="0">
            <a:gsLst>
              <a:gs pos="0">
                <a:srgbClr val="FFFFFF"/>
              </a:gs>
              <a:gs pos="100000">
                <a:srgbClr val="FFCCCC"/>
              </a:gs>
            </a:gsLst>
            <a:lin ang="0" scaled="1"/>
          </a:gradFill>
          <a:ln w="12700">
            <a:solidFill>
              <a:srgbClr val="DA2E37"/>
            </a:solidFill>
            <a:miter lim="800000"/>
            <a:headEnd/>
            <a:tailEnd/>
          </a:ln>
          <a:effectLst>
            <a:outerShdw dist="107763" dir="2700000" algn="ctr" rotWithShape="0">
              <a:srgbClr val="DA2E37">
                <a:alpha val="50000"/>
              </a:srgbClr>
            </a:outerShdw>
          </a:effectLst>
        </p:spPr>
        <p:txBody>
          <a:bodyPr wrap="none" anchor="ctr"/>
          <a:lstStyle/>
          <a:p>
            <a:endParaRPr lang="en-GB"/>
          </a:p>
        </p:txBody>
      </p:sp>
      <p:sp>
        <p:nvSpPr>
          <p:cNvPr id="154630" name="Rectangle 6"/>
          <p:cNvSpPr>
            <a:spLocks noChangeArrowheads="1"/>
          </p:cNvSpPr>
          <p:nvPr/>
        </p:nvSpPr>
        <p:spPr bwMode="auto">
          <a:xfrm>
            <a:off x="762000" y="2209800"/>
            <a:ext cx="4011613" cy="1074653"/>
          </a:xfrm>
          <a:prstGeom prst="rect">
            <a:avLst/>
          </a:prstGeom>
          <a:noFill/>
          <a:ln w="12700">
            <a:noFill/>
            <a:miter lim="800000"/>
            <a:headEnd/>
            <a:tailEnd/>
          </a:ln>
          <a:effectLst/>
        </p:spPr>
        <p:txBody>
          <a:bodyPr lIns="90488" tIns="44450" rIns="90488" bIns="44450">
            <a:spAutoFit/>
          </a:bodyPr>
          <a:lstStyle/>
          <a:p>
            <a:pPr algn="ctr" eaLnBrk="0" hangingPunct="0"/>
            <a:r>
              <a:rPr lang="en-US" sz="1600" b="1" dirty="0">
                <a:solidFill>
                  <a:srgbClr val="3E1403"/>
                </a:solidFill>
                <a:latin typeface="Arial Narrow" pitchFamily="34" charset="0"/>
                <a:cs typeface="Times New Roman" pitchFamily="18" charset="0"/>
              </a:rPr>
              <a:t> As a </a:t>
            </a:r>
            <a:r>
              <a:rPr lang="en-US" sz="1600" b="1" dirty="0" smtClean="0">
                <a:solidFill>
                  <a:srgbClr val="3E1403"/>
                </a:solidFill>
                <a:latin typeface="Arial Narrow" pitchFamily="34" charset="0"/>
                <a:cs typeface="Times New Roman" pitchFamily="18" charset="0"/>
              </a:rPr>
              <a:t>Red </a:t>
            </a:r>
          </a:p>
          <a:p>
            <a:pPr eaLnBrk="0" hangingPunct="0">
              <a:buFontTx/>
              <a:buChar char="•"/>
            </a:pPr>
            <a:r>
              <a:rPr lang="en-US" sz="1600" b="1" dirty="0" smtClean="0">
                <a:solidFill>
                  <a:srgbClr val="3E1403"/>
                </a:solidFill>
                <a:latin typeface="Arial Narrow" pitchFamily="34" charset="0"/>
                <a:cs typeface="Times New Roman" pitchFamily="18" charset="0"/>
              </a:rPr>
              <a:t> Listening </a:t>
            </a:r>
            <a:r>
              <a:rPr lang="en-US" sz="1600" b="1" dirty="0">
                <a:solidFill>
                  <a:srgbClr val="3E1403"/>
                </a:solidFill>
                <a:latin typeface="Arial Narrow" pitchFamily="34" charset="0"/>
                <a:cs typeface="Times New Roman" pitchFamily="18" charset="0"/>
              </a:rPr>
              <a:t>is difficult!</a:t>
            </a:r>
          </a:p>
          <a:p>
            <a:pPr eaLnBrk="0" hangingPunct="0">
              <a:buFontTx/>
              <a:buChar char="•"/>
            </a:pPr>
            <a:r>
              <a:rPr lang="en-US" sz="1600" b="1" dirty="0">
                <a:solidFill>
                  <a:srgbClr val="3E1403"/>
                </a:solidFill>
                <a:latin typeface="Arial Narrow" pitchFamily="34" charset="0"/>
                <a:cs typeface="Times New Roman" pitchFamily="18" charset="0"/>
              </a:rPr>
              <a:t> Listen and pause before responding.</a:t>
            </a:r>
          </a:p>
          <a:p>
            <a:pPr eaLnBrk="0" hangingPunct="0">
              <a:buFontTx/>
              <a:buChar char="•"/>
            </a:pPr>
            <a:r>
              <a:rPr lang="en-US" sz="1600" b="1" dirty="0">
                <a:solidFill>
                  <a:srgbClr val="3E1403"/>
                </a:solidFill>
                <a:latin typeface="Arial Narrow" pitchFamily="34" charset="0"/>
                <a:cs typeface="Times New Roman" pitchFamily="18" charset="0"/>
              </a:rPr>
              <a:t> Add value to </a:t>
            </a:r>
            <a:r>
              <a:rPr lang="en-US" sz="1600" b="1" dirty="0" smtClean="0">
                <a:solidFill>
                  <a:srgbClr val="3E1403"/>
                </a:solidFill>
                <a:latin typeface="Arial Narrow" pitchFamily="34" charset="0"/>
                <a:cs typeface="Times New Roman" pitchFamily="18" charset="0"/>
              </a:rPr>
              <a:t>the other person’s comments</a:t>
            </a:r>
            <a:r>
              <a:rPr lang="en-US" sz="1600" b="1" dirty="0">
                <a:solidFill>
                  <a:srgbClr val="3E1403"/>
                </a:solidFill>
                <a:latin typeface="Arial Narrow" pitchFamily="34" charset="0"/>
                <a:cs typeface="Times New Roman" pitchFamily="18" charset="0"/>
              </a:rPr>
              <a:t>.</a:t>
            </a:r>
          </a:p>
        </p:txBody>
      </p:sp>
      <p:sp>
        <p:nvSpPr>
          <p:cNvPr id="154631" name="AutoShape 7"/>
          <p:cNvSpPr>
            <a:spLocks noChangeArrowheads="1"/>
          </p:cNvSpPr>
          <p:nvPr/>
        </p:nvSpPr>
        <p:spPr bwMode="auto">
          <a:xfrm flipH="1">
            <a:off x="4079875" y="4241800"/>
            <a:ext cx="4183063" cy="1231900"/>
          </a:xfrm>
          <a:prstGeom prst="homePlate">
            <a:avLst>
              <a:gd name="adj" fmla="val 84890"/>
            </a:avLst>
          </a:prstGeom>
          <a:gradFill rotWithShape="0">
            <a:gsLst>
              <a:gs pos="0">
                <a:srgbClr val="CCFFCC"/>
              </a:gs>
              <a:gs pos="100000">
                <a:srgbClr val="FFFFFF"/>
              </a:gs>
            </a:gsLst>
            <a:lin ang="0" scaled="1"/>
          </a:gradFill>
          <a:ln w="12700">
            <a:solidFill>
              <a:srgbClr val="81B733"/>
            </a:solidFill>
            <a:miter lim="800000"/>
            <a:headEnd/>
            <a:tailEnd/>
          </a:ln>
          <a:effectLst>
            <a:outerShdw dist="107763" dir="2700000" algn="ctr" rotWithShape="0">
              <a:srgbClr val="81B733">
                <a:alpha val="50000"/>
              </a:srgbClr>
            </a:outerShdw>
          </a:effectLst>
        </p:spPr>
        <p:txBody>
          <a:bodyPr wrap="none" anchor="ctr"/>
          <a:lstStyle/>
          <a:p>
            <a:endParaRPr lang="en-GB"/>
          </a:p>
        </p:txBody>
      </p:sp>
      <p:sp>
        <p:nvSpPr>
          <p:cNvPr id="154632" name="Rectangle 8"/>
          <p:cNvSpPr>
            <a:spLocks noChangeArrowheads="1"/>
          </p:cNvSpPr>
          <p:nvPr/>
        </p:nvSpPr>
        <p:spPr bwMode="auto">
          <a:xfrm>
            <a:off x="4987131" y="4399047"/>
            <a:ext cx="3767138" cy="1074653"/>
          </a:xfrm>
          <a:prstGeom prst="rect">
            <a:avLst/>
          </a:prstGeom>
          <a:noFill/>
          <a:ln w="12700">
            <a:noFill/>
            <a:miter lim="800000"/>
            <a:headEnd/>
            <a:tailEnd/>
          </a:ln>
          <a:effectLst/>
        </p:spPr>
        <p:txBody>
          <a:bodyPr lIns="90488" tIns="44450" rIns="90488" bIns="44450">
            <a:spAutoFit/>
          </a:bodyPr>
          <a:lstStyle/>
          <a:p>
            <a:pPr algn="ctr" eaLnBrk="0" hangingPunct="0"/>
            <a:r>
              <a:rPr lang="en-US" sz="1600" b="1" dirty="0">
                <a:solidFill>
                  <a:srgbClr val="3E1403"/>
                </a:solidFill>
                <a:latin typeface="Arial Narrow" pitchFamily="34" charset="0"/>
                <a:cs typeface="Times New Roman" pitchFamily="18" charset="0"/>
              </a:rPr>
              <a:t> </a:t>
            </a:r>
            <a:r>
              <a:rPr lang="en-US" sz="1600" b="1" dirty="0" smtClean="0">
                <a:solidFill>
                  <a:srgbClr val="3E1403"/>
                </a:solidFill>
                <a:latin typeface="Arial Narrow" pitchFamily="34" charset="0"/>
                <a:cs typeface="Times New Roman" pitchFamily="18" charset="0"/>
              </a:rPr>
              <a:t>As a Green</a:t>
            </a:r>
          </a:p>
          <a:p>
            <a:pPr eaLnBrk="0" hangingPunct="0">
              <a:buFontTx/>
              <a:buChar char="•"/>
            </a:pPr>
            <a:r>
              <a:rPr lang="en-US" sz="1600" b="1" dirty="0" smtClean="0">
                <a:solidFill>
                  <a:srgbClr val="3E1403"/>
                </a:solidFill>
                <a:latin typeface="Arial Narrow" pitchFamily="34" charset="0"/>
                <a:cs typeface="Times New Roman" pitchFamily="18" charset="0"/>
              </a:rPr>
              <a:t>Listen </a:t>
            </a:r>
            <a:r>
              <a:rPr lang="en-US" sz="1600" b="1" dirty="0">
                <a:solidFill>
                  <a:srgbClr val="3E1403"/>
                </a:solidFill>
                <a:latin typeface="Arial Narrow" pitchFamily="34" charset="0"/>
                <a:cs typeface="Times New Roman" pitchFamily="18" charset="0"/>
              </a:rPr>
              <a:t>for impatience.</a:t>
            </a:r>
          </a:p>
          <a:p>
            <a:pPr eaLnBrk="0" hangingPunct="0">
              <a:buFontTx/>
              <a:buChar char="•"/>
            </a:pPr>
            <a:r>
              <a:rPr lang="en-US" sz="1600" b="1" dirty="0">
                <a:solidFill>
                  <a:srgbClr val="3E1403"/>
                </a:solidFill>
                <a:latin typeface="Arial Narrow" pitchFamily="34" charset="0"/>
                <a:cs typeface="Times New Roman" pitchFamily="18" charset="0"/>
              </a:rPr>
              <a:t> Focus on other’s values.</a:t>
            </a:r>
          </a:p>
          <a:p>
            <a:pPr eaLnBrk="0" hangingPunct="0">
              <a:buFontTx/>
              <a:buChar char="•"/>
            </a:pPr>
            <a:r>
              <a:rPr lang="en-US" sz="1600" b="1" dirty="0">
                <a:solidFill>
                  <a:srgbClr val="3E1403"/>
                </a:solidFill>
                <a:latin typeface="Arial Narrow" pitchFamily="34" charset="0"/>
                <a:cs typeface="Times New Roman" pitchFamily="18" charset="0"/>
              </a:rPr>
              <a:t> Listen for requests for conclusions.</a:t>
            </a:r>
          </a:p>
        </p:txBody>
      </p:sp>
      <p:sp>
        <p:nvSpPr>
          <p:cNvPr id="154633" name="Rectangle 9"/>
          <p:cNvSpPr>
            <a:spLocks noChangeArrowheads="1"/>
          </p:cNvSpPr>
          <p:nvPr/>
        </p:nvSpPr>
        <p:spPr bwMode="auto">
          <a:xfrm>
            <a:off x="1676400" y="6553200"/>
            <a:ext cx="757238" cy="241300"/>
          </a:xfrm>
          <a:prstGeom prst="rect">
            <a:avLst/>
          </a:prstGeom>
          <a:noFill/>
          <a:ln w="12700">
            <a:noFill/>
            <a:miter lim="800000"/>
            <a:headEnd/>
            <a:tailEnd/>
          </a:ln>
          <a:effectLst/>
        </p:spPr>
        <p:txBody>
          <a:bodyPr wrap="none" lIns="90488" tIns="44450" rIns="90488" bIns="44450">
            <a:spAutoFit/>
          </a:bodyPr>
          <a:lstStyle/>
          <a:p>
            <a:pPr eaLnBrk="0" hangingPunct="0"/>
            <a:r>
              <a:rPr lang="en-US" sz="1000">
                <a:cs typeface="Times New Roman" pitchFamily="18" charset="0"/>
              </a:rPr>
              <a:t>CONS 5.1</a:t>
            </a:r>
            <a:endParaRPr lang="en-US" sz="1200">
              <a:cs typeface="Times New Roman" pitchFamily="18" charset="0"/>
            </a:endParaRPr>
          </a:p>
        </p:txBody>
      </p:sp>
      <p:sp>
        <p:nvSpPr>
          <p:cNvPr id="154634" name="Rectangle 10"/>
          <p:cNvSpPr>
            <a:spLocks noGrp="1" noChangeArrowheads="1"/>
          </p:cNvSpPr>
          <p:nvPr>
            <p:ph type="title"/>
          </p:nvPr>
        </p:nvSpPr>
        <p:spPr/>
        <p:txBody>
          <a:bodyPr/>
          <a:lstStyle/>
          <a:p>
            <a:r>
              <a:rPr lang="en-GB"/>
              <a:t>Colourful Listening</a:t>
            </a:r>
          </a:p>
        </p:txBody>
      </p:sp>
    </p:spTree>
    <p:extLst>
      <p:ext uri="{BB962C8B-B14F-4D97-AF65-F5344CB8AC3E}">
        <p14:creationId xmlns:p14="http://schemas.microsoft.com/office/powerpoint/2010/main" val="2231685226"/>
      </p:ext>
    </p:extLst>
  </p:cSld>
  <p:clrMapOvr>
    <a:masterClrMapping/>
  </p:clrMapOvr>
  <p:transition/>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6674" name="Picture 2"/>
          <p:cNvPicPr>
            <a:picLocks noChangeAspect="1" noChangeArrowheads="1"/>
          </p:cNvPicPr>
          <p:nvPr/>
        </p:nvPicPr>
        <p:blipFill>
          <a:blip r:embed="rId3"/>
          <a:srcRect/>
          <a:stretch>
            <a:fillRect/>
          </a:stretch>
        </p:blipFill>
        <p:spPr bwMode="auto">
          <a:xfrm>
            <a:off x="2439988" y="1676400"/>
            <a:ext cx="4254500" cy="4267200"/>
          </a:xfrm>
          <a:prstGeom prst="rect">
            <a:avLst/>
          </a:prstGeom>
          <a:noFill/>
          <a:ln w="9525">
            <a:noFill/>
            <a:miter lim="800000"/>
            <a:headEnd/>
            <a:tailEnd/>
          </a:ln>
          <a:effectLst/>
        </p:spPr>
      </p:pic>
      <p:sp>
        <p:nvSpPr>
          <p:cNvPr id="156675" name="Rectangle 3"/>
          <p:cNvSpPr>
            <a:spLocks noChangeArrowheads="1"/>
          </p:cNvSpPr>
          <p:nvPr/>
        </p:nvSpPr>
        <p:spPr bwMode="auto">
          <a:xfrm>
            <a:off x="4572000" y="1676400"/>
            <a:ext cx="2286000" cy="2133600"/>
          </a:xfrm>
          <a:prstGeom prst="rect">
            <a:avLst/>
          </a:prstGeom>
          <a:solidFill>
            <a:schemeClr val="tx1"/>
          </a:solidFill>
          <a:ln w="9525">
            <a:solidFill>
              <a:schemeClr val="tx1"/>
            </a:solidFill>
            <a:miter lim="800000"/>
            <a:headEnd/>
            <a:tailEnd/>
          </a:ln>
          <a:effectLst/>
        </p:spPr>
        <p:txBody>
          <a:bodyPr wrap="none" anchor="ctr"/>
          <a:lstStyle/>
          <a:p>
            <a:endParaRPr lang="en-GB"/>
          </a:p>
        </p:txBody>
      </p:sp>
      <p:sp>
        <p:nvSpPr>
          <p:cNvPr id="156676" name="Rectangle 4"/>
          <p:cNvSpPr>
            <a:spLocks noChangeArrowheads="1"/>
          </p:cNvSpPr>
          <p:nvPr/>
        </p:nvSpPr>
        <p:spPr bwMode="auto">
          <a:xfrm>
            <a:off x="2286000" y="3810000"/>
            <a:ext cx="2286000" cy="2133600"/>
          </a:xfrm>
          <a:prstGeom prst="rect">
            <a:avLst/>
          </a:prstGeom>
          <a:solidFill>
            <a:schemeClr val="tx1"/>
          </a:solidFill>
          <a:ln w="9525">
            <a:solidFill>
              <a:schemeClr val="tx1"/>
            </a:solidFill>
            <a:miter lim="800000"/>
            <a:headEnd/>
            <a:tailEnd/>
          </a:ln>
          <a:effectLst/>
        </p:spPr>
        <p:txBody>
          <a:bodyPr wrap="none" anchor="ctr"/>
          <a:lstStyle/>
          <a:p>
            <a:endParaRPr lang="en-GB"/>
          </a:p>
        </p:txBody>
      </p:sp>
      <p:sp>
        <p:nvSpPr>
          <p:cNvPr id="156677" name="AutoShape 5"/>
          <p:cNvSpPr>
            <a:spLocks noChangeArrowheads="1"/>
          </p:cNvSpPr>
          <p:nvPr/>
        </p:nvSpPr>
        <p:spPr bwMode="auto">
          <a:xfrm>
            <a:off x="457200" y="4035425"/>
            <a:ext cx="4992688" cy="1146175"/>
          </a:xfrm>
          <a:prstGeom prst="homePlate">
            <a:avLst>
              <a:gd name="adj" fmla="val 108899"/>
            </a:avLst>
          </a:prstGeom>
          <a:gradFill rotWithShape="0">
            <a:gsLst>
              <a:gs pos="0">
                <a:srgbClr val="FFFFFF"/>
              </a:gs>
              <a:gs pos="100000">
                <a:srgbClr val="FFFFCC"/>
              </a:gs>
            </a:gsLst>
            <a:lin ang="0" scaled="1"/>
          </a:gradFill>
          <a:ln w="12700">
            <a:solidFill>
              <a:srgbClr val="F3D211"/>
            </a:solidFill>
            <a:miter lim="800000"/>
            <a:headEnd/>
            <a:tailEnd/>
          </a:ln>
          <a:effectLst>
            <a:outerShdw dist="107763" dir="2700000" algn="ctr" rotWithShape="0">
              <a:schemeClr val="folHlink">
                <a:alpha val="50000"/>
              </a:schemeClr>
            </a:outerShdw>
          </a:effectLst>
        </p:spPr>
        <p:txBody>
          <a:bodyPr wrap="none" anchor="ctr"/>
          <a:lstStyle/>
          <a:p>
            <a:endParaRPr lang="en-GB"/>
          </a:p>
        </p:txBody>
      </p:sp>
      <p:sp>
        <p:nvSpPr>
          <p:cNvPr id="156678" name="Rectangle 6"/>
          <p:cNvSpPr>
            <a:spLocks noChangeArrowheads="1"/>
          </p:cNvSpPr>
          <p:nvPr/>
        </p:nvSpPr>
        <p:spPr bwMode="auto">
          <a:xfrm>
            <a:off x="457200" y="4100513"/>
            <a:ext cx="4529138" cy="1074653"/>
          </a:xfrm>
          <a:prstGeom prst="rect">
            <a:avLst/>
          </a:prstGeom>
          <a:noFill/>
          <a:ln w="12700">
            <a:noFill/>
            <a:miter lim="800000"/>
            <a:headEnd/>
            <a:tailEnd/>
          </a:ln>
          <a:effectLst/>
        </p:spPr>
        <p:txBody>
          <a:bodyPr lIns="90488" tIns="44450" rIns="90488" bIns="44450">
            <a:spAutoFit/>
          </a:bodyPr>
          <a:lstStyle/>
          <a:p>
            <a:pPr algn="ctr" eaLnBrk="0" hangingPunct="0"/>
            <a:r>
              <a:rPr lang="en-US" sz="1600" b="1" dirty="0">
                <a:solidFill>
                  <a:srgbClr val="3E1403"/>
                </a:solidFill>
                <a:latin typeface="Arial Narrow" pitchFamily="34" charset="0"/>
                <a:cs typeface="Times New Roman" pitchFamily="18" charset="0"/>
              </a:rPr>
              <a:t> </a:t>
            </a:r>
            <a:r>
              <a:rPr lang="en-US" sz="1600" b="1" dirty="0" smtClean="0">
                <a:solidFill>
                  <a:srgbClr val="3E1403"/>
                </a:solidFill>
                <a:latin typeface="Arial Narrow" pitchFamily="34" charset="0"/>
                <a:cs typeface="Times New Roman" pitchFamily="18" charset="0"/>
              </a:rPr>
              <a:t>As a Yellow</a:t>
            </a:r>
          </a:p>
          <a:p>
            <a:pPr eaLnBrk="0" hangingPunct="0">
              <a:buFontTx/>
              <a:buChar char="•"/>
            </a:pPr>
            <a:r>
              <a:rPr lang="en-US" sz="1600" b="1" dirty="0" smtClean="0">
                <a:solidFill>
                  <a:srgbClr val="3E1403"/>
                </a:solidFill>
                <a:latin typeface="Arial Narrow" pitchFamily="34" charset="0"/>
                <a:cs typeface="Times New Roman" pitchFamily="18" charset="0"/>
              </a:rPr>
              <a:t>‘Listen</a:t>
            </a:r>
            <a:r>
              <a:rPr lang="en-US" sz="1600" b="1" dirty="0">
                <a:solidFill>
                  <a:srgbClr val="3E1403"/>
                </a:solidFill>
                <a:latin typeface="Arial Narrow" pitchFamily="34" charset="0"/>
                <a:cs typeface="Times New Roman" pitchFamily="18" charset="0"/>
              </a:rPr>
              <a:t>, or thy tongue will keep thee deaf.’</a:t>
            </a:r>
          </a:p>
          <a:p>
            <a:pPr eaLnBrk="0" hangingPunct="0">
              <a:buFontTx/>
              <a:buChar char="•"/>
            </a:pPr>
            <a:r>
              <a:rPr lang="en-US" sz="1600" b="1" dirty="0">
                <a:solidFill>
                  <a:srgbClr val="3E1403"/>
                </a:solidFill>
                <a:latin typeface="Arial Narrow" pitchFamily="34" charset="0"/>
                <a:cs typeface="Times New Roman" pitchFamily="18" charset="0"/>
              </a:rPr>
              <a:t> Concentrate on the other’s needs.</a:t>
            </a:r>
          </a:p>
          <a:p>
            <a:pPr eaLnBrk="0" hangingPunct="0">
              <a:buFontTx/>
              <a:buChar char="•"/>
            </a:pPr>
            <a:r>
              <a:rPr lang="en-US" sz="1600" b="1" dirty="0">
                <a:solidFill>
                  <a:srgbClr val="3E1403"/>
                </a:solidFill>
                <a:latin typeface="Arial Narrow" pitchFamily="34" charset="0"/>
                <a:cs typeface="Times New Roman" pitchFamily="18" charset="0"/>
              </a:rPr>
              <a:t> Others should talk 50% of the time.</a:t>
            </a:r>
            <a:endParaRPr lang="en-US" sz="1600" b="1" dirty="0">
              <a:latin typeface="Arial Narrow" pitchFamily="34" charset="0"/>
              <a:cs typeface="Times New Roman" pitchFamily="18" charset="0"/>
            </a:endParaRPr>
          </a:p>
        </p:txBody>
      </p:sp>
      <p:sp>
        <p:nvSpPr>
          <p:cNvPr id="156679" name="Rectangle 7"/>
          <p:cNvSpPr>
            <a:spLocks noChangeArrowheads="1"/>
          </p:cNvSpPr>
          <p:nvPr/>
        </p:nvSpPr>
        <p:spPr bwMode="auto">
          <a:xfrm>
            <a:off x="1676400" y="6553200"/>
            <a:ext cx="757238" cy="241300"/>
          </a:xfrm>
          <a:prstGeom prst="rect">
            <a:avLst/>
          </a:prstGeom>
          <a:noFill/>
          <a:ln w="12700">
            <a:noFill/>
            <a:miter lim="800000"/>
            <a:headEnd/>
            <a:tailEnd/>
          </a:ln>
          <a:effectLst/>
        </p:spPr>
        <p:txBody>
          <a:bodyPr wrap="none" lIns="90488" tIns="44450" rIns="90488" bIns="44450">
            <a:spAutoFit/>
          </a:bodyPr>
          <a:lstStyle/>
          <a:p>
            <a:pPr eaLnBrk="0" hangingPunct="0"/>
            <a:r>
              <a:rPr lang="en-US" sz="1000">
                <a:cs typeface="Times New Roman" pitchFamily="18" charset="0"/>
              </a:rPr>
              <a:t>CONS 5.2</a:t>
            </a:r>
            <a:endParaRPr lang="en-US" sz="1200">
              <a:cs typeface="Times New Roman" pitchFamily="18" charset="0"/>
            </a:endParaRPr>
          </a:p>
        </p:txBody>
      </p:sp>
      <p:sp>
        <p:nvSpPr>
          <p:cNvPr id="156680" name="Rectangle 8"/>
          <p:cNvSpPr>
            <a:spLocks noGrp="1" noChangeArrowheads="1"/>
          </p:cNvSpPr>
          <p:nvPr>
            <p:ph type="title"/>
          </p:nvPr>
        </p:nvSpPr>
        <p:spPr/>
        <p:txBody>
          <a:bodyPr/>
          <a:lstStyle/>
          <a:p>
            <a:r>
              <a:rPr lang="en-GB"/>
              <a:t>Colourful Listening</a:t>
            </a:r>
          </a:p>
        </p:txBody>
      </p:sp>
      <p:sp>
        <p:nvSpPr>
          <p:cNvPr id="156681" name="AutoShape 9"/>
          <p:cNvSpPr>
            <a:spLocks noChangeArrowheads="1"/>
          </p:cNvSpPr>
          <p:nvPr/>
        </p:nvSpPr>
        <p:spPr bwMode="auto">
          <a:xfrm flipH="1">
            <a:off x="3876675" y="2282825"/>
            <a:ext cx="4810125" cy="1146175"/>
          </a:xfrm>
          <a:prstGeom prst="homePlate">
            <a:avLst>
              <a:gd name="adj" fmla="val 104917"/>
            </a:avLst>
          </a:prstGeom>
          <a:gradFill rotWithShape="0">
            <a:gsLst>
              <a:gs pos="0">
                <a:srgbClr val="CCECFF"/>
              </a:gs>
              <a:gs pos="100000">
                <a:srgbClr val="FFFFFF"/>
              </a:gs>
            </a:gsLst>
            <a:lin ang="0" scaled="1"/>
          </a:gradFill>
          <a:ln w="12700">
            <a:solidFill>
              <a:srgbClr val="2A76AE"/>
            </a:solidFill>
            <a:miter lim="800000"/>
            <a:headEnd/>
            <a:tailEnd/>
          </a:ln>
          <a:effectLst>
            <a:outerShdw dist="107763" dir="2700000" algn="ctr" rotWithShape="0">
              <a:schemeClr val="folHlink">
                <a:alpha val="50000"/>
              </a:schemeClr>
            </a:outerShdw>
          </a:effectLst>
        </p:spPr>
        <p:txBody>
          <a:bodyPr wrap="none" anchor="ctr"/>
          <a:lstStyle/>
          <a:p>
            <a:endParaRPr lang="en-GB"/>
          </a:p>
        </p:txBody>
      </p:sp>
      <p:sp>
        <p:nvSpPr>
          <p:cNvPr id="156682" name="Rectangle 10"/>
          <p:cNvSpPr>
            <a:spLocks noChangeArrowheads="1"/>
          </p:cNvSpPr>
          <p:nvPr/>
        </p:nvSpPr>
        <p:spPr bwMode="auto">
          <a:xfrm>
            <a:off x="4871609" y="2362200"/>
            <a:ext cx="4267200" cy="1074653"/>
          </a:xfrm>
          <a:prstGeom prst="rect">
            <a:avLst/>
          </a:prstGeom>
          <a:noFill/>
          <a:ln w="12700">
            <a:noFill/>
            <a:miter lim="800000"/>
            <a:headEnd/>
            <a:tailEnd/>
          </a:ln>
          <a:effectLst/>
        </p:spPr>
        <p:txBody>
          <a:bodyPr lIns="90488" tIns="44450" rIns="90488" bIns="44450">
            <a:spAutoFit/>
          </a:bodyPr>
          <a:lstStyle/>
          <a:p>
            <a:pPr algn="ctr" eaLnBrk="0" hangingPunct="0"/>
            <a:r>
              <a:rPr lang="en-US" sz="1600" b="1" dirty="0">
                <a:solidFill>
                  <a:srgbClr val="3E1403"/>
                </a:solidFill>
                <a:latin typeface="Arial Narrow" pitchFamily="34" charset="0"/>
                <a:cs typeface="Times New Roman" pitchFamily="18" charset="0"/>
              </a:rPr>
              <a:t> </a:t>
            </a:r>
            <a:r>
              <a:rPr lang="en-US" sz="1600" b="1" dirty="0" smtClean="0">
                <a:solidFill>
                  <a:srgbClr val="3E1403"/>
                </a:solidFill>
                <a:latin typeface="Arial Narrow" pitchFamily="34" charset="0"/>
                <a:cs typeface="Times New Roman" pitchFamily="18" charset="0"/>
              </a:rPr>
              <a:t>As a Blue</a:t>
            </a:r>
          </a:p>
          <a:p>
            <a:pPr eaLnBrk="0" hangingPunct="0">
              <a:buFontTx/>
              <a:buChar char="•"/>
            </a:pPr>
            <a:r>
              <a:rPr lang="en-US" sz="1600" b="1" dirty="0" smtClean="0">
                <a:solidFill>
                  <a:srgbClr val="3E1403"/>
                </a:solidFill>
                <a:latin typeface="Arial Narrow" pitchFamily="34" charset="0"/>
                <a:cs typeface="Times New Roman" pitchFamily="18" charset="0"/>
              </a:rPr>
              <a:t>You </a:t>
            </a:r>
            <a:r>
              <a:rPr lang="en-US" sz="1600" b="1" dirty="0">
                <a:solidFill>
                  <a:srgbClr val="3E1403"/>
                </a:solidFill>
                <a:latin typeface="Arial Narrow" pitchFamily="34" charset="0"/>
                <a:cs typeface="Times New Roman" pitchFamily="18" charset="0"/>
              </a:rPr>
              <a:t>may not get to explain the whole</a:t>
            </a:r>
            <a:r>
              <a:rPr lang="en-GB" sz="1600" b="1" dirty="0">
                <a:solidFill>
                  <a:srgbClr val="3E1403"/>
                </a:solidFill>
                <a:latin typeface="Arial Narrow" pitchFamily="34" charset="0"/>
                <a:cs typeface="Times New Roman" pitchFamily="18" charset="0"/>
              </a:rPr>
              <a:t> </a:t>
            </a:r>
            <a:r>
              <a:rPr lang="en-US" sz="1600" b="1" dirty="0">
                <a:solidFill>
                  <a:srgbClr val="3E1403"/>
                </a:solidFill>
                <a:latin typeface="Arial Narrow" pitchFamily="34" charset="0"/>
                <a:cs typeface="Times New Roman" pitchFamily="18" charset="0"/>
              </a:rPr>
              <a:t>story.</a:t>
            </a:r>
          </a:p>
          <a:p>
            <a:pPr eaLnBrk="0" hangingPunct="0">
              <a:buFontTx/>
              <a:buChar char="•"/>
            </a:pPr>
            <a:r>
              <a:rPr lang="en-US" sz="1600" b="1" dirty="0">
                <a:solidFill>
                  <a:srgbClr val="3E1403"/>
                </a:solidFill>
                <a:latin typeface="Arial Narrow" pitchFamily="34" charset="0"/>
                <a:cs typeface="Times New Roman" pitchFamily="18" charset="0"/>
              </a:rPr>
              <a:t> Listen for key needs.</a:t>
            </a:r>
          </a:p>
          <a:p>
            <a:pPr eaLnBrk="0" hangingPunct="0">
              <a:buFontTx/>
              <a:buChar char="•"/>
            </a:pPr>
            <a:r>
              <a:rPr lang="en-US" sz="1600" b="1" dirty="0">
                <a:solidFill>
                  <a:srgbClr val="3E1403"/>
                </a:solidFill>
                <a:latin typeface="Arial Narrow" pitchFamily="34" charset="0"/>
                <a:cs typeface="Times New Roman" pitchFamily="18" charset="0"/>
              </a:rPr>
              <a:t> Ask whether they need more details.</a:t>
            </a:r>
            <a:endParaRPr lang="en-US" sz="1600" b="1" dirty="0">
              <a:latin typeface="Arial Narrow" pitchFamily="34" charset="0"/>
              <a:cs typeface="Times New Roman" pitchFamily="18" charset="0"/>
            </a:endParaRPr>
          </a:p>
        </p:txBody>
      </p:sp>
    </p:spTree>
    <p:extLst>
      <p:ext uri="{BB962C8B-B14F-4D97-AF65-F5344CB8AC3E}">
        <p14:creationId xmlns:p14="http://schemas.microsoft.com/office/powerpoint/2010/main" val="798162323"/>
      </p:ext>
    </p:extLst>
  </p:cSld>
  <p:clrMapOvr>
    <a:masterClrMapping/>
  </p:clrMapOvr>
  <p:transition/>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8722" name="Picture 2"/>
          <p:cNvPicPr>
            <a:picLocks noChangeAspect="1" noChangeArrowheads="1"/>
          </p:cNvPicPr>
          <p:nvPr/>
        </p:nvPicPr>
        <p:blipFill>
          <a:blip r:embed="rId3"/>
          <a:srcRect/>
          <a:stretch>
            <a:fillRect/>
          </a:stretch>
        </p:blipFill>
        <p:spPr bwMode="auto">
          <a:xfrm>
            <a:off x="2439988" y="1676400"/>
            <a:ext cx="4254500" cy="4267200"/>
          </a:xfrm>
          <a:prstGeom prst="rect">
            <a:avLst/>
          </a:prstGeom>
          <a:noFill/>
          <a:ln w="9525">
            <a:noFill/>
            <a:miter lim="800000"/>
            <a:headEnd/>
            <a:tailEnd/>
          </a:ln>
          <a:effectLst/>
        </p:spPr>
      </p:pic>
      <p:sp>
        <p:nvSpPr>
          <p:cNvPr id="158723" name="Rectangle 3"/>
          <p:cNvSpPr>
            <a:spLocks noChangeArrowheads="1"/>
          </p:cNvSpPr>
          <p:nvPr/>
        </p:nvSpPr>
        <p:spPr bwMode="auto">
          <a:xfrm>
            <a:off x="2286000" y="1676400"/>
            <a:ext cx="2286000" cy="2133600"/>
          </a:xfrm>
          <a:prstGeom prst="rect">
            <a:avLst/>
          </a:prstGeom>
          <a:solidFill>
            <a:schemeClr val="tx1"/>
          </a:solidFill>
          <a:ln w="9525">
            <a:solidFill>
              <a:schemeClr val="tx1"/>
            </a:solidFill>
            <a:miter lim="800000"/>
            <a:headEnd/>
            <a:tailEnd/>
          </a:ln>
          <a:effectLst/>
        </p:spPr>
        <p:txBody>
          <a:bodyPr wrap="none" anchor="ctr"/>
          <a:lstStyle/>
          <a:p>
            <a:endParaRPr lang="en-GB"/>
          </a:p>
        </p:txBody>
      </p:sp>
      <p:sp>
        <p:nvSpPr>
          <p:cNvPr id="158724" name="Rectangle 4"/>
          <p:cNvSpPr>
            <a:spLocks noChangeArrowheads="1"/>
          </p:cNvSpPr>
          <p:nvPr/>
        </p:nvSpPr>
        <p:spPr bwMode="auto">
          <a:xfrm>
            <a:off x="4584700" y="3810000"/>
            <a:ext cx="2286000" cy="2133600"/>
          </a:xfrm>
          <a:prstGeom prst="rect">
            <a:avLst/>
          </a:prstGeom>
          <a:solidFill>
            <a:schemeClr val="tx1"/>
          </a:solidFill>
          <a:ln w="9525">
            <a:solidFill>
              <a:schemeClr val="tx1"/>
            </a:solidFill>
            <a:miter lim="800000"/>
            <a:headEnd/>
            <a:tailEnd/>
          </a:ln>
          <a:effectLst/>
        </p:spPr>
        <p:txBody>
          <a:bodyPr wrap="none" anchor="ctr"/>
          <a:lstStyle/>
          <a:p>
            <a:endParaRPr lang="en-GB"/>
          </a:p>
        </p:txBody>
      </p:sp>
      <p:sp>
        <p:nvSpPr>
          <p:cNvPr id="158725" name="Arc 5"/>
          <p:cNvSpPr>
            <a:spLocks/>
          </p:cNvSpPr>
          <p:nvPr/>
        </p:nvSpPr>
        <p:spPr bwMode="auto">
          <a:xfrm>
            <a:off x="2330450" y="4170363"/>
            <a:ext cx="1970088" cy="1970087"/>
          </a:xfrm>
          <a:custGeom>
            <a:avLst/>
            <a:gdLst>
              <a:gd name="G0" fmla="+- 21600 0 0"/>
              <a:gd name="G1" fmla="+- 0 0 0"/>
              <a:gd name="G2" fmla="+- 21600 0 0"/>
              <a:gd name="T0" fmla="*/ 21583 w 21600"/>
              <a:gd name="T1" fmla="*/ 21600 h 21600"/>
              <a:gd name="T2" fmla="*/ 0 w 21600"/>
              <a:gd name="T3" fmla="*/ 0 h 21600"/>
              <a:gd name="T4" fmla="*/ 21600 w 21600"/>
              <a:gd name="T5" fmla="*/ 0 h 21600"/>
            </a:gdLst>
            <a:ahLst/>
            <a:cxnLst>
              <a:cxn ang="0">
                <a:pos x="T0" y="T1"/>
              </a:cxn>
              <a:cxn ang="0">
                <a:pos x="T2" y="T3"/>
              </a:cxn>
              <a:cxn ang="0">
                <a:pos x="T4" y="T5"/>
              </a:cxn>
            </a:cxnLst>
            <a:rect l="0" t="0" r="r" b="b"/>
            <a:pathLst>
              <a:path w="21600" h="21600" fill="none" extrusionOk="0">
                <a:moveTo>
                  <a:pt x="21583" y="21599"/>
                </a:moveTo>
                <a:cubicBezTo>
                  <a:pt x="9660" y="21590"/>
                  <a:pt x="0" y="11922"/>
                  <a:pt x="0" y="0"/>
                </a:cubicBezTo>
              </a:path>
              <a:path w="21600" h="21600" stroke="0" extrusionOk="0">
                <a:moveTo>
                  <a:pt x="21583" y="21599"/>
                </a:moveTo>
                <a:cubicBezTo>
                  <a:pt x="9660" y="21590"/>
                  <a:pt x="0" y="11922"/>
                  <a:pt x="0" y="0"/>
                </a:cubicBezTo>
                <a:lnTo>
                  <a:pt x="21600" y="0"/>
                </a:lnTo>
                <a:close/>
              </a:path>
            </a:pathLst>
          </a:custGeom>
          <a:noFill/>
          <a:ln w="12700" cap="rnd">
            <a:solidFill>
              <a:schemeClr val="bg2"/>
            </a:solidFill>
            <a:round/>
            <a:headEnd/>
            <a:tailEnd/>
          </a:ln>
          <a:effectLst/>
        </p:spPr>
        <p:txBody>
          <a:bodyPr wrap="none" anchor="ctr"/>
          <a:lstStyle/>
          <a:p>
            <a:endParaRPr lang="en-GB"/>
          </a:p>
        </p:txBody>
      </p:sp>
      <p:sp>
        <p:nvSpPr>
          <p:cNvPr id="158726" name="AutoShape 6"/>
          <p:cNvSpPr>
            <a:spLocks noChangeArrowheads="1"/>
          </p:cNvSpPr>
          <p:nvPr/>
        </p:nvSpPr>
        <p:spPr bwMode="auto">
          <a:xfrm flipH="1">
            <a:off x="3956050" y="4278313"/>
            <a:ext cx="4222750" cy="1589087"/>
          </a:xfrm>
          <a:prstGeom prst="homePlate">
            <a:avLst>
              <a:gd name="adj" fmla="val 66434"/>
            </a:avLst>
          </a:prstGeom>
          <a:gradFill rotWithShape="0">
            <a:gsLst>
              <a:gs pos="0">
                <a:srgbClr val="CCFFCC"/>
              </a:gs>
              <a:gs pos="100000">
                <a:srgbClr val="FFFFFF"/>
              </a:gs>
            </a:gsLst>
            <a:lin ang="0" scaled="1"/>
          </a:gradFill>
          <a:ln w="12700">
            <a:solidFill>
              <a:srgbClr val="81B733"/>
            </a:solidFill>
            <a:miter lim="800000"/>
            <a:headEnd/>
            <a:tailEnd/>
          </a:ln>
          <a:effectLst>
            <a:outerShdw dist="107763" dir="2700000" algn="ctr" rotWithShape="0">
              <a:srgbClr val="33CC33">
                <a:alpha val="50000"/>
              </a:srgbClr>
            </a:outerShdw>
          </a:effectLst>
        </p:spPr>
        <p:txBody>
          <a:bodyPr wrap="none" anchor="ctr"/>
          <a:lstStyle/>
          <a:p>
            <a:endParaRPr lang="en-GB"/>
          </a:p>
        </p:txBody>
      </p:sp>
      <p:sp>
        <p:nvSpPr>
          <p:cNvPr id="158727" name="Rectangle 7"/>
          <p:cNvSpPr>
            <a:spLocks noChangeArrowheads="1"/>
          </p:cNvSpPr>
          <p:nvPr/>
        </p:nvSpPr>
        <p:spPr bwMode="auto">
          <a:xfrm>
            <a:off x="4749800" y="4329113"/>
            <a:ext cx="3435350" cy="1736725"/>
          </a:xfrm>
          <a:prstGeom prst="rect">
            <a:avLst/>
          </a:prstGeom>
          <a:noFill/>
          <a:ln w="12700">
            <a:noFill/>
            <a:miter lim="800000"/>
            <a:headEnd/>
            <a:tailEnd/>
          </a:ln>
          <a:effectLst/>
        </p:spPr>
        <p:txBody>
          <a:bodyPr lIns="90488" tIns="44450" rIns="90488" bIns="44450">
            <a:spAutoFit/>
          </a:bodyPr>
          <a:lstStyle/>
          <a:p>
            <a:pPr algn="r" eaLnBrk="0" hangingPunct="0"/>
            <a:r>
              <a:rPr lang="en-US" b="1">
                <a:solidFill>
                  <a:srgbClr val="3E1403"/>
                </a:solidFill>
                <a:latin typeface="Arial Narrow" pitchFamily="34" charset="0"/>
                <a:cs typeface="Times New Roman" pitchFamily="18" charset="0"/>
              </a:rPr>
              <a:t> You will need to demonstrate that you are caring, trustworthy and open.  You need to show that you can support the Earth Green in personal needs.</a:t>
            </a:r>
          </a:p>
          <a:p>
            <a:pPr eaLnBrk="0" hangingPunct="0"/>
            <a:endParaRPr lang="en-US" b="1">
              <a:latin typeface="Arial Narrow" pitchFamily="34" charset="0"/>
              <a:cs typeface="Times New Roman" pitchFamily="18" charset="0"/>
            </a:endParaRPr>
          </a:p>
        </p:txBody>
      </p:sp>
      <p:sp>
        <p:nvSpPr>
          <p:cNvPr id="158728" name="Rectangle 8"/>
          <p:cNvSpPr>
            <a:spLocks noGrp="1" noChangeArrowheads="1"/>
          </p:cNvSpPr>
          <p:nvPr>
            <p:ph type="title"/>
          </p:nvPr>
        </p:nvSpPr>
        <p:spPr/>
        <p:txBody>
          <a:bodyPr/>
          <a:lstStyle/>
          <a:p>
            <a:r>
              <a:rPr lang="en-GB"/>
              <a:t>Colourful Presentations</a:t>
            </a:r>
          </a:p>
        </p:txBody>
      </p:sp>
      <p:sp>
        <p:nvSpPr>
          <p:cNvPr id="158729" name="AutoShape 9"/>
          <p:cNvSpPr>
            <a:spLocks noChangeArrowheads="1"/>
          </p:cNvSpPr>
          <p:nvPr/>
        </p:nvSpPr>
        <p:spPr bwMode="auto">
          <a:xfrm>
            <a:off x="1219200" y="2043113"/>
            <a:ext cx="4114800" cy="1462087"/>
          </a:xfrm>
          <a:prstGeom prst="homePlate">
            <a:avLst>
              <a:gd name="adj" fmla="val 70358"/>
            </a:avLst>
          </a:prstGeom>
          <a:solidFill>
            <a:srgbClr val="99CCFF"/>
          </a:solidFill>
          <a:ln w="12700">
            <a:solidFill>
              <a:srgbClr val="DA2E37"/>
            </a:solidFill>
            <a:miter lim="800000"/>
            <a:headEnd/>
            <a:tailEnd/>
          </a:ln>
          <a:effectLst>
            <a:outerShdw dist="107763" dir="2700000" algn="ctr" rotWithShape="0">
              <a:schemeClr val="accent1">
                <a:alpha val="50000"/>
              </a:schemeClr>
            </a:outerShdw>
          </a:effectLst>
        </p:spPr>
        <p:txBody>
          <a:bodyPr wrap="none" anchor="ctr"/>
          <a:lstStyle/>
          <a:p>
            <a:endParaRPr lang="en-GB"/>
          </a:p>
        </p:txBody>
      </p:sp>
      <p:sp>
        <p:nvSpPr>
          <p:cNvPr id="158730" name="Rectangle 10"/>
          <p:cNvSpPr>
            <a:spLocks noChangeArrowheads="1"/>
          </p:cNvSpPr>
          <p:nvPr/>
        </p:nvSpPr>
        <p:spPr bwMode="auto">
          <a:xfrm>
            <a:off x="1295400" y="2133600"/>
            <a:ext cx="3657600" cy="1187450"/>
          </a:xfrm>
          <a:prstGeom prst="rect">
            <a:avLst/>
          </a:prstGeom>
          <a:noFill/>
          <a:ln w="12700">
            <a:noFill/>
            <a:miter lim="800000"/>
            <a:headEnd/>
            <a:tailEnd/>
          </a:ln>
          <a:effectLst/>
        </p:spPr>
        <p:txBody>
          <a:bodyPr lIns="90488" tIns="44450" rIns="90488" bIns="44450">
            <a:spAutoFit/>
          </a:bodyPr>
          <a:lstStyle/>
          <a:p>
            <a:pPr eaLnBrk="0" hangingPunct="0"/>
            <a:r>
              <a:rPr lang="en-US" b="1" dirty="0" smtClean="0">
                <a:solidFill>
                  <a:srgbClr val="3E1403"/>
                </a:solidFill>
                <a:latin typeface="Arial Narrow" pitchFamily="34" charset="0"/>
                <a:cs typeface="Times New Roman" pitchFamily="18" charset="0"/>
              </a:rPr>
              <a:t>Time </a:t>
            </a:r>
            <a:r>
              <a:rPr lang="en-US" b="1" dirty="0">
                <a:solidFill>
                  <a:srgbClr val="3E1403"/>
                </a:solidFill>
                <a:latin typeface="Arial Narrow" pitchFamily="34" charset="0"/>
                <a:cs typeface="Times New Roman" pitchFamily="18" charset="0"/>
              </a:rPr>
              <a:t>is money.  </a:t>
            </a:r>
          </a:p>
          <a:p>
            <a:pPr eaLnBrk="0" hangingPunct="0"/>
            <a:r>
              <a:rPr lang="en-US" b="1" dirty="0">
                <a:solidFill>
                  <a:srgbClr val="3E1403"/>
                </a:solidFill>
                <a:latin typeface="Arial Narrow" pitchFamily="34" charset="0"/>
                <a:cs typeface="Times New Roman" pitchFamily="18" charset="0"/>
              </a:rPr>
              <a:t>Fiery Reds like to know immediate options and consequences and are most comfortable with a fast tempo.</a:t>
            </a:r>
            <a:endParaRPr lang="en-US" b="1" dirty="0">
              <a:latin typeface="Arial Narrow" pitchFamily="34" charset="0"/>
              <a:cs typeface="Times New Roman" pitchFamily="18" charset="0"/>
            </a:endParaRPr>
          </a:p>
        </p:txBody>
      </p:sp>
    </p:spTree>
    <p:extLst>
      <p:ext uri="{BB962C8B-B14F-4D97-AF65-F5344CB8AC3E}">
        <p14:creationId xmlns:p14="http://schemas.microsoft.com/office/powerpoint/2010/main" val="3146973329"/>
      </p:ext>
    </p:extLst>
  </p:cSld>
  <p:clrMapOvr>
    <a:masterClrMapping/>
  </p:clrMapOvr>
  <p:transition/>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0770" name="Picture 2"/>
          <p:cNvPicPr>
            <a:picLocks noChangeAspect="1" noChangeArrowheads="1"/>
          </p:cNvPicPr>
          <p:nvPr/>
        </p:nvPicPr>
        <p:blipFill>
          <a:blip r:embed="rId3"/>
          <a:srcRect/>
          <a:stretch>
            <a:fillRect/>
          </a:stretch>
        </p:blipFill>
        <p:spPr bwMode="auto">
          <a:xfrm>
            <a:off x="2439988" y="1676400"/>
            <a:ext cx="4254500" cy="4267200"/>
          </a:xfrm>
          <a:prstGeom prst="rect">
            <a:avLst/>
          </a:prstGeom>
          <a:noFill/>
          <a:ln w="9525">
            <a:noFill/>
            <a:miter lim="800000"/>
            <a:headEnd/>
            <a:tailEnd/>
          </a:ln>
          <a:effectLst/>
        </p:spPr>
      </p:pic>
      <p:sp>
        <p:nvSpPr>
          <p:cNvPr id="160771" name="Rectangle 3"/>
          <p:cNvSpPr>
            <a:spLocks noChangeArrowheads="1"/>
          </p:cNvSpPr>
          <p:nvPr/>
        </p:nvSpPr>
        <p:spPr bwMode="auto">
          <a:xfrm>
            <a:off x="4572000" y="1676400"/>
            <a:ext cx="2286000" cy="2133600"/>
          </a:xfrm>
          <a:prstGeom prst="rect">
            <a:avLst/>
          </a:prstGeom>
          <a:solidFill>
            <a:schemeClr val="tx1"/>
          </a:solidFill>
          <a:ln w="9525">
            <a:solidFill>
              <a:schemeClr val="tx1"/>
            </a:solidFill>
            <a:miter lim="800000"/>
            <a:headEnd/>
            <a:tailEnd/>
          </a:ln>
          <a:effectLst/>
        </p:spPr>
        <p:txBody>
          <a:bodyPr wrap="none" anchor="ctr"/>
          <a:lstStyle/>
          <a:p>
            <a:endParaRPr lang="en-GB"/>
          </a:p>
        </p:txBody>
      </p:sp>
      <p:sp>
        <p:nvSpPr>
          <p:cNvPr id="160772" name="Rectangle 4"/>
          <p:cNvSpPr>
            <a:spLocks noChangeArrowheads="1"/>
          </p:cNvSpPr>
          <p:nvPr/>
        </p:nvSpPr>
        <p:spPr bwMode="auto">
          <a:xfrm>
            <a:off x="2286000" y="3810000"/>
            <a:ext cx="2286000" cy="2133600"/>
          </a:xfrm>
          <a:prstGeom prst="rect">
            <a:avLst/>
          </a:prstGeom>
          <a:solidFill>
            <a:schemeClr val="tx1"/>
          </a:solidFill>
          <a:ln w="9525">
            <a:solidFill>
              <a:schemeClr val="tx1"/>
            </a:solidFill>
            <a:miter lim="800000"/>
            <a:headEnd/>
            <a:tailEnd/>
          </a:ln>
          <a:effectLst/>
        </p:spPr>
        <p:txBody>
          <a:bodyPr wrap="none" anchor="ctr"/>
          <a:lstStyle/>
          <a:p>
            <a:endParaRPr lang="en-GB"/>
          </a:p>
        </p:txBody>
      </p:sp>
      <p:sp>
        <p:nvSpPr>
          <p:cNvPr id="160773" name="AutoShape 5"/>
          <p:cNvSpPr>
            <a:spLocks noChangeArrowheads="1"/>
          </p:cNvSpPr>
          <p:nvPr/>
        </p:nvSpPr>
        <p:spPr bwMode="auto">
          <a:xfrm flipH="1">
            <a:off x="3505200" y="1879600"/>
            <a:ext cx="4654550" cy="1549400"/>
          </a:xfrm>
          <a:prstGeom prst="homePlate">
            <a:avLst>
              <a:gd name="adj" fmla="val 75102"/>
            </a:avLst>
          </a:prstGeom>
          <a:gradFill rotWithShape="0">
            <a:gsLst>
              <a:gs pos="0">
                <a:srgbClr val="CCECFF"/>
              </a:gs>
              <a:gs pos="100000">
                <a:srgbClr val="FFFFFF"/>
              </a:gs>
            </a:gsLst>
            <a:lin ang="0" scaled="1"/>
          </a:gradFill>
          <a:ln w="12700">
            <a:solidFill>
              <a:srgbClr val="2A76AE"/>
            </a:solidFill>
            <a:miter lim="800000"/>
            <a:headEnd/>
            <a:tailEnd/>
          </a:ln>
          <a:effectLst>
            <a:outerShdw dist="107763" dir="2700000" algn="ctr" rotWithShape="0">
              <a:srgbClr val="003399">
                <a:alpha val="50000"/>
              </a:srgbClr>
            </a:outerShdw>
          </a:effectLst>
        </p:spPr>
        <p:txBody>
          <a:bodyPr wrap="none" anchor="ctr"/>
          <a:lstStyle/>
          <a:p>
            <a:endParaRPr lang="en-GB"/>
          </a:p>
        </p:txBody>
      </p:sp>
      <p:sp>
        <p:nvSpPr>
          <p:cNvPr id="160774" name="Rectangle 6"/>
          <p:cNvSpPr>
            <a:spLocks noChangeArrowheads="1"/>
          </p:cNvSpPr>
          <p:nvPr/>
        </p:nvSpPr>
        <p:spPr bwMode="auto">
          <a:xfrm>
            <a:off x="4572000" y="1920875"/>
            <a:ext cx="3556000" cy="1736725"/>
          </a:xfrm>
          <a:prstGeom prst="rect">
            <a:avLst/>
          </a:prstGeom>
          <a:noFill/>
          <a:ln w="12700">
            <a:noFill/>
            <a:miter lim="800000"/>
            <a:headEnd/>
            <a:tailEnd/>
          </a:ln>
          <a:effectLst/>
        </p:spPr>
        <p:txBody>
          <a:bodyPr lIns="90488" tIns="44450" rIns="90488" bIns="44450">
            <a:spAutoFit/>
          </a:bodyPr>
          <a:lstStyle/>
          <a:p>
            <a:pPr eaLnBrk="0" hangingPunct="0"/>
            <a:r>
              <a:rPr lang="en-US" b="1">
                <a:solidFill>
                  <a:srgbClr val="3E1403"/>
                </a:solidFill>
                <a:latin typeface="Arial Narrow" pitchFamily="34" charset="0"/>
                <a:cs typeface="Times New Roman" pitchFamily="18" charset="0"/>
              </a:rPr>
              <a:t>Cool Blues will be won over by orderliness, accuracy, persistence and follow through, so ensure that you use data, facts and quotations to support your presentation.</a:t>
            </a:r>
          </a:p>
          <a:p>
            <a:pPr eaLnBrk="0" hangingPunct="0"/>
            <a:endParaRPr lang="en-US" b="1">
              <a:latin typeface="Arial Narrow" pitchFamily="34" charset="0"/>
              <a:cs typeface="Times New Roman" pitchFamily="18" charset="0"/>
            </a:endParaRPr>
          </a:p>
        </p:txBody>
      </p:sp>
      <p:sp>
        <p:nvSpPr>
          <p:cNvPr id="160775" name="AutoShape 7"/>
          <p:cNvSpPr>
            <a:spLocks noChangeArrowheads="1"/>
          </p:cNvSpPr>
          <p:nvPr/>
        </p:nvSpPr>
        <p:spPr bwMode="auto">
          <a:xfrm>
            <a:off x="533400" y="4038600"/>
            <a:ext cx="5105400" cy="1524000"/>
          </a:xfrm>
          <a:prstGeom prst="homePlate">
            <a:avLst>
              <a:gd name="adj" fmla="val 83750"/>
            </a:avLst>
          </a:prstGeom>
          <a:gradFill rotWithShape="0">
            <a:gsLst>
              <a:gs pos="0">
                <a:srgbClr val="FFFFFF"/>
              </a:gs>
              <a:gs pos="100000">
                <a:srgbClr val="FFFFCC"/>
              </a:gs>
            </a:gsLst>
            <a:lin ang="0" scaled="1"/>
          </a:gradFill>
          <a:ln w="12700">
            <a:solidFill>
              <a:srgbClr val="F3D211"/>
            </a:solidFill>
            <a:miter lim="800000"/>
            <a:headEnd/>
            <a:tailEnd/>
          </a:ln>
          <a:effectLst>
            <a:outerShdw dist="107763" dir="2700000" algn="ctr" rotWithShape="0">
              <a:srgbClr val="FFFF00">
                <a:alpha val="50000"/>
              </a:srgbClr>
            </a:outerShdw>
          </a:effectLst>
        </p:spPr>
        <p:txBody>
          <a:bodyPr wrap="none" anchor="ctr"/>
          <a:lstStyle/>
          <a:p>
            <a:endParaRPr lang="en-GB"/>
          </a:p>
        </p:txBody>
      </p:sp>
      <p:sp>
        <p:nvSpPr>
          <p:cNvPr id="160776" name="Rectangle 8"/>
          <p:cNvSpPr>
            <a:spLocks noChangeArrowheads="1"/>
          </p:cNvSpPr>
          <p:nvPr/>
        </p:nvSpPr>
        <p:spPr bwMode="auto">
          <a:xfrm>
            <a:off x="609600" y="4191000"/>
            <a:ext cx="4038600" cy="1187450"/>
          </a:xfrm>
          <a:prstGeom prst="rect">
            <a:avLst/>
          </a:prstGeom>
          <a:noFill/>
          <a:ln w="12700">
            <a:noFill/>
            <a:miter lim="800000"/>
            <a:headEnd/>
            <a:tailEnd/>
          </a:ln>
          <a:effectLst/>
        </p:spPr>
        <p:txBody>
          <a:bodyPr lIns="90488" tIns="44450" rIns="90488" bIns="44450">
            <a:spAutoFit/>
          </a:bodyPr>
          <a:lstStyle/>
          <a:p>
            <a:pPr eaLnBrk="0" hangingPunct="0"/>
            <a:r>
              <a:rPr lang="en-US" b="1">
                <a:solidFill>
                  <a:srgbClr val="3E1403"/>
                </a:solidFill>
                <a:latin typeface="Arial Narrow" pitchFamily="34" charset="0"/>
                <a:cs typeface="Times New Roman" pitchFamily="18" charset="0"/>
              </a:rPr>
              <a:t>Sunshine Yellows like to interact at high speed and with variety. They become bored with details and</a:t>
            </a:r>
            <a:r>
              <a:rPr lang="en-GB" b="1">
                <a:solidFill>
                  <a:srgbClr val="3E1403"/>
                </a:solidFill>
                <a:latin typeface="Arial Narrow" pitchFamily="34" charset="0"/>
                <a:cs typeface="Times New Roman" pitchFamily="18" charset="0"/>
              </a:rPr>
              <a:t> </a:t>
            </a:r>
            <a:r>
              <a:rPr lang="en-US" b="1">
                <a:solidFill>
                  <a:srgbClr val="3E1403"/>
                </a:solidFill>
                <a:latin typeface="Arial Narrow" pitchFamily="34" charset="0"/>
                <a:cs typeface="Times New Roman" pitchFamily="18" charset="0"/>
              </a:rPr>
              <a:t>constantly change direction and expect you to follow.</a:t>
            </a:r>
            <a:endParaRPr lang="en-US" b="1">
              <a:latin typeface="Arial Narrow" pitchFamily="34" charset="0"/>
              <a:cs typeface="Times New Roman" pitchFamily="18" charset="0"/>
            </a:endParaRPr>
          </a:p>
        </p:txBody>
      </p:sp>
      <p:sp>
        <p:nvSpPr>
          <p:cNvPr id="160777" name="Rectangle 9"/>
          <p:cNvSpPr>
            <a:spLocks noGrp="1" noChangeArrowheads="1"/>
          </p:cNvSpPr>
          <p:nvPr>
            <p:ph type="title"/>
          </p:nvPr>
        </p:nvSpPr>
        <p:spPr/>
        <p:txBody>
          <a:bodyPr/>
          <a:lstStyle/>
          <a:p>
            <a:r>
              <a:rPr lang="en-GB"/>
              <a:t>Colourful Presentations</a:t>
            </a:r>
          </a:p>
        </p:txBody>
      </p:sp>
    </p:spTree>
    <p:extLst>
      <p:ext uri="{BB962C8B-B14F-4D97-AF65-F5344CB8AC3E}">
        <p14:creationId xmlns:p14="http://schemas.microsoft.com/office/powerpoint/2010/main" val="52544455"/>
      </p:ext>
    </p:extLst>
  </p:cSld>
  <p:clrMapOvr>
    <a:masterClrMapping/>
  </p:clrMapOvr>
  <p:transition/>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010" name="Rectangle 2"/>
          <p:cNvSpPr>
            <a:spLocks noGrp="1" noChangeArrowheads="1"/>
          </p:cNvSpPr>
          <p:nvPr>
            <p:ph type="title"/>
          </p:nvPr>
        </p:nvSpPr>
        <p:spPr/>
        <p:txBody>
          <a:bodyPr/>
          <a:lstStyle/>
          <a:p>
            <a:r>
              <a:rPr lang="en-GB"/>
              <a:t>It’s Party Time!</a:t>
            </a:r>
          </a:p>
        </p:txBody>
      </p:sp>
      <p:sp>
        <p:nvSpPr>
          <p:cNvPr id="171011" name="Rectangle 3"/>
          <p:cNvSpPr>
            <a:spLocks noGrp="1" noChangeArrowheads="1"/>
          </p:cNvSpPr>
          <p:nvPr>
            <p:ph type="body" idx="1"/>
          </p:nvPr>
        </p:nvSpPr>
        <p:spPr/>
        <p:txBody>
          <a:bodyPr/>
          <a:lstStyle/>
          <a:p>
            <a:pPr>
              <a:buFontTx/>
              <a:buNone/>
            </a:pPr>
            <a:r>
              <a:rPr lang="en-GB" dirty="0"/>
              <a:t>Design an invitation to a party</a:t>
            </a:r>
            <a:r>
              <a:rPr lang="en-GB" dirty="0" smtClean="0"/>
              <a:t>:</a:t>
            </a:r>
          </a:p>
          <a:p>
            <a:pPr>
              <a:buFontTx/>
              <a:buNone/>
            </a:pPr>
            <a:endParaRPr lang="en-GB" dirty="0"/>
          </a:p>
          <a:p>
            <a:r>
              <a:rPr lang="en-GB" dirty="0"/>
              <a:t>For your own colour group</a:t>
            </a:r>
          </a:p>
          <a:p>
            <a:r>
              <a:rPr lang="en-GB" dirty="0"/>
              <a:t>For your opposite colour</a:t>
            </a:r>
          </a:p>
        </p:txBody>
      </p:sp>
    </p:spTree>
    <p:extLst>
      <p:ext uri="{BB962C8B-B14F-4D97-AF65-F5344CB8AC3E}">
        <p14:creationId xmlns:p14="http://schemas.microsoft.com/office/powerpoint/2010/main" val="2714843881"/>
      </p:ext>
    </p:extLst>
  </p:cSld>
  <p:clrMapOvr>
    <a:masterClrMapping/>
  </p:clrMapOvr>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 have covered….</a:t>
            </a:r>
            <a:endParaRPr lang="en-GB" dirty="0"/>
          </a:p>
        </p:txBody>
      </p:sp>
      <p:sp>
        <p:nvSpPr>
          <p:cNvPr id="3" name="Content Placeholder 2"/>
          <p:cNvSpPr>
            <a:spLocks noGrp="1"/>
          </p:cNvSpPr>
          <p:nvPr>
            <p:ph idx="1"/>
          </p:nvPr>
        </p:nvSpPr>
        <p:spPr/>
        <p:txBody>
          <a:bodyPr>
            <a:normAutofit fontScale="92500"/>
          </a:bodyPr>
          <a:lstStyle/>
          <a:p>
            <a:r>
              <a:rPr lang="en-GB" dirty="0" smtClean="0"/>
              <a:t>Review of and reflection on learning to date</a:t>
            </a:r>
          </a:p>
          <a:p>
            <a:r>
              <a:rPr lang="en-GB" dirty="0" err="1" smtClean="0"/>
              <a:t>GoMad</a:t>
            </a:r>
            <a:endParaRPr lang="en-GB" dirty="0" smtClean="0"/>
          </a:p>
          <a:p>
            <a:r>
              <a:rPr lang="en-GB" dirty="0" smtClean="0"/>
              <a:t>Emotional Intelligence</a:t>
            </a:r>
          </a:p>
          <a:p>
            <a:r>
              <a:rPr lang="en-GB" dirty="0" smtClean="0"/>
              <a:t>Mindfulness</a:t>
            </a:r>
          </a:p>
          <a:p>
            <a:r>
              <a:rPr lang="en-GB" dirty="0" smtClean="0"/>
              <a:t>Transactional Analysis</a:t>
            </a:r>
          </a:p>
          <a:p>
            <a:r>
              <a:rPr lang="en-GB" dirty="0" smtClean="0"/>
              <a:t>Learning Styles</a:t>
            </a:r>
          </a:p>
          <a:p>
            <a:r>
              <a:rPr lang="en-GB" dirty="0" smtClean="0"/>
              <a:t>Review of Day</a:t>
            </a:r>
          </a:p>
          <a:p>
            <a:endParaRPr lang="en-GB" dirty="0"/>
          </a:p>
        </p:txBody>
      </p:sp>
    </p:spTree>
    <p:extLst>
      <p:ext uri="{BB962C8B-B14F-4D97-AF65-F5344CB8AC3E}">
        <p14:creationId xmlns:p14="http://schemas.microsoft.com/office/powerpoint/2010/main" val="3252011969"/>
      </p:ext>
    </p:extLst>
  </p:cSld>
  <p:clrMapOvr>
    <a:masterClrMapping/>
  </p:clrMapOvr>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Review and Close</a:t>
            </a:r>
            <a:endParaRPr lang="en-GB" dirty="0"/>
          </a:p>
        </p:txBody>
      </p:sp>
      <p:sp>
        <p:nvSpPr>
          <p:cNvPr id="3" name="Content Placeholder 2"/>
          <p:cNvSpPr>
            <a:spLocks noGrp="1"/>
          </p:cNvSpPr>
          <p:nvPr>
            <p:ph idx="1"/>
          </p:nvPr>
        </p:nvSpPr>
        <p:spPr/>
        <p:txBody>
          <a:bodyPr/>
          <a:lstStyle/>
          <a:p>
            <a:endParaRPr lang="en-GB" dirty="0" smtClean="0"/>
          </a:p>
          <a:p>
            <a:r>
              <a:rPr lang="en-GB" dirty="0"/>
              <a:t>A</a:t>
            </a:r>
            <a:r>
              <a:rPr lang="en-GB" dirty="0" smtClean="0"/>
              <a:t>ny outstanding questions</a:t>
            </a:r>
          </a:p>
          <a:p>
            <a:r>
              <a:rPr lang="en-GB" dirty="0" smtClean="0"/>
              <a:t>Timesheets</a:t>
            </a:r>
          </a:p>
          <a:p>
            <a:r>
              <a:rPr lang="en-GB" dirty="0" smtClean="0"/>
              <a:t>Plus Delta and </a:t>
            </a:r>
            <a:r>
              <a:rPr lang="en-GB" dirty="0" err="1" smtClean="0"/>
              <a:t>Fieldbay</a:t>
            </a:r>
            <a:r>
              <a:rPr lang="en-GB" dirty="0" smtClean="0"/>
              <a:t> Review</a:t>
            </a:r>
            <a:endParaRPr lang="en-GB" dirty="0"/>
          </a:p>
        </p:txBody>
      </p:sp>
    </p:spTree>
    <p:extLst>
      <p:ext uri="{BB962C8B-B14F-4D97-AF65-F5344CB8AC3E}">
        <p14:creationId xmlns:p14="http://schemas.microsoft.com/office/powerpoint/2010/main" val="3014535959"/>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Thank You and….. </a:t>
            </a:r>
            <a:r>
              <a:rPr lang="en-GB" smtClean="0"/>
              <a:t>let’s </a:t>
            </a:r>
            <a:r>
              <a:rPr lang="en-GB" dirty="0" smtClean="0"/>
              <a:t>have some emotional contagion!</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35696" y="1516677"/>
            <a:ext cx="5184576" cy="3868492"/>
          </a:xfrm>
        </p:spPr>
      </p:pic>
    </p:spTree>
    <p:extLst>
      <p:ext uri="{BB962C8B-B14F-4D97-AF65-F5344CB8AC3E}">
        <p14:creationId xmlns:p14="http://schemas.microsoft.com/office/powerpoint/2010/main" val="282642246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1dc8cdaca9395c399e5f6b98a06776d">
  <xsd:schema xmlns:xsd="http://www.w3.org/2001/XMLSchema" xmlns:xs="http://www.w3.org/2001/XMLSchema" xmlns:p="http://schemas.microsoft.com/office/2006/metadata/properties" xmlns:ns2="303dbf9b-b85b-46a0-94f1-894078c07ecd" targetNamespace="http://schemas.microsoft.com/office/2006/metadata/properties" ma:root="true" ma:fieldsID="4f677559c3a0d52782cbd0887122ddaa"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metadata/properties"/>
    <ds:schemaRef ds:uri="http://purl.org/dc/dcmitype/"/>
    <ds:schemaRef ds:uri="http://schemas.microsoft.com/office/infopath/2007/PartnerControls"/>
    <ds:schemaRef ds:uri="http://purl.org/dc/terms/"/>
    <ds:schemaRef ds:uri="http://purl.org/dc/elements/1.1/"/>
    <ds:schemaRef ds:uri="http://schemas.microsoft.com/office/2006/documentManagement/types"/>
    <ds:schemaRef ds:uri="http://www.w3.org/XML/1998/namespace"/>
    <ds:schemaRef ds:uri="303dbf9b-b85b-46a0-94f1-894078c07ecd"/>
    <ds:schemaRef ds:uri="http://schemas.openxmlformats.org/package/2006/metadata/core-properties"/>
  </ds:schemaRefs>
</ds:datastoreItem>
</file>

<file path=customXml/itemProps2.xml><?xml version="1.0" encoding="utf-8"?>
<ds:datastoreItem xmlns:ds="http://schemas.openxmlformats.org/officeDocument/2006/customXml" ds:itemID="{B5D11970-EC57-46CC-8469-43420BC71D3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809</TotalTime>
  <Words>4221</Words>
  <Application>Microsoft Office PowerPoint</Application>
  <PresentationFormat>On-screen Show (4:3)</PresentationFormat>
  <Paragraphs>549</Paragraphs>
  <Slides>94</Slides>
  <Notes>54</Notes>
  <HiddenSlides>0</HiddenSlides>
  <MMClips>0</MMClips>
  <ScaleCrop>false</ScaleCrop>
  <HeadingPairs>
    <vt:vector size="8" baseType="variant">
      <vt:variant>
        <vt:lpstr>Fonts Used</vt:lpstr>
      </vt:variant>
      <vt:variant>
        <vt:i4>10</vt:i4>
      </vt:variant>
      <vt:variant>
        <vt:lpstr>Theme</vt:lpstr>
      </vt:variant>
      <vt:variant>
        <vt:i4>1</vt:i4>
      </vt:variant>
      <vt:variant>
        <vt:lpstr>Embedded OLE Servers</vt:lpstr>
      </vt:variant>
      <vt:variant>
        <vt:i4>1</vt:i4>
      </vt:variant>
      <vt:variant>
        <vt:lpstr>Slide Titles</vt:lpstr>
      </vt:variant>
      <vt:variant>
        <vt:i4>94</vt:i4>
      </vt:variant>
    </vt:vector>
  </HeadingPairs>
  <TitlesOfParts>
    <vt:vector size="106" baseType="lpstr">
      <vt:lpstr>ＭＳ Ｐゴシック</vt:lpstr>
      <vt:lpstr>Arial</vt:lpstr>
      <vt:lpstr>Arial Narrow</vt:lpstr>
      <vt:lpstr>Calibri</vt:lpstr>
      <vt:lpstr>Comic Sans MS</vt:lpstr>
      <vt:lpstr>Myriad Pro</vt:lpstr>
      <vt:lpstr>Times</vt:lpstr>
      <vt:lpstr>Times New Roman</vt:lpstr>
      <vt:lpstr>Trebuchet MS</vt:lpstr>
      <vt:lpstr>Wingdings</vt:lpstr>
      <vt:lpstr>20140311PresentationUWTSDTemplate</vt:lpstr>
      <vt:lpstr>Bitmap Image</vt:lpstr>
      <vt:lpstr>Leadership Module 1 Day 3 </vt:lpstr>
      <vt:lpstr>Aim of Today</vt:lpstr>
      <vt:lpstr>Welcome/Croeso</vt:lpstr>
      <vt:lpstr>PowerPoint Presentation</vt:lpstr>
      <vt:lpstr>Using Go-MAD to help you with your leadership studies</vt:lpstr>
      <vt:lpstr>Objective</vt:lpstr>
      <vt:lpstr>Guidance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lpstr>Emotional Intelligence</vt:lpstr>
      <vt:lpstr>PowerPoint Presentation</vt:lpstr>
      <vt:lpstr>What is Emotional Intelligence?</vt:lpstr>
      <vt:lpstr>PowerPoint Presentation</vt:lpstr>
      <vt:lpstr>PowerPoint Presentation</vt:lpstr>
      <vt:lpstr>The Emotional Competence Framework</vt:lpstr>
      <vt:lpstr>Activity - Aural</vt:lpstr>
      <vt:lpstr>Activity - Visual</vt:lpstr>
      <vt:lpstr>Empathy</vt:lpstr>
      <vt:lpstr>The Brain</vt:lpstr>
      <vt:lpstr>PowerPoint Presentation</vt:lpstr>
      <vt:lpstr>Daniel Goleman</vt:lpstr>
      <vt:lpstr>PowerPoint Presentation</vt:lpstr>
      <vt:lpstr>PowerPoint Presentation</vt:lpstr>
      <vt:lpstr>Emotional Contagion</vt:lpstr>
      <vt:lpstr>Emotional Contagion</vt:lpstr>
      <vt:lpstr>Emotions and Leadership</vt:lpstr>
      <vt:lpstr>Understanding the Role of an Emotional Leader</vt:lpstr>
      <vt:lpstr>How Can you Best Look After Yourself?</vt:lpstr>
      <vt:lpstr>References</vt:lpstr>
      <vt:lpstr>Mindfulness</vt:lpstr>
      <vt:lpstr>A Definition of Mindfulness</vt:lpstr>
      <vt:lpstr>The First Secular Mindfulness Approach</vt:lpstr>
      <vt:lpstr>Another Definition of Mindfulness</vt:lpstr>
      <vt:lpstr>Mindfulness-based Cognitive Therapy (MBCT)</vt:lpstr>
      <vt:lpstr>An Experience of Mindfulness</vt:lpstr>
      <vt:lpstr>Automatic Pilot</vt:lpstr>
      <vt:lpstr>PowerPoint Presentation</vt:lpstr>
      <vt:lpstr>Question</vt:lpstr>
      <vt:lpstr>PowerPoint Presentation</vt:lpstr>
      <vt:lpstr>Where’s the Evidence?</vt:lpstr>
      <vt:lpstr>Neuroplasticity</vt:lpstr>
      <vt:lpstr>‘Attending to the Present’</vt:lpstr>
      <vt:lpstr>Distinct neural modes…</vt:lpstr>
      <vt:lpstr>“Meditate Like a Marine for Pumped-up Mental Muscles!”</vt:lpstr>
      <vt:lpstr>Areas of the Brain</vt:lpstr>
      <vt:lpstr>The Amygdala</vt:lpstr>
      <vt:lpstr>The Insula</vt:lpstr>
      <vt:lpstr>The Insula</vt:lpstr>
      <vt:lpstr>Mindfulness and EI</vt:lpstr>
      <vt:lpstr>Mindfulness and EI</vt:lpstr>
      <vt:lpstr>Search Inside Yourself</vt:lpstr>
      <vt:lpstr>The Emotional Competence Framework</vt:lpstr>
      <vt:lpstr>Mindfulness Practices</vt:lpstr>
      <vt:lpstr>References</vt:lpstr>
      <vt:lpstr>Any Questions?</vt:lpstr>
      <vt:lpstr>Transactional Analysis</vt:lpstr>
      <vt:lpstr>Dr Eric Berne</vt:lpstr>
      <vt:lpstr>Our ‘alter ego’ states</vt:lpstr>
      <vt:lpstr>PowerPoint Presentation</vt:lpstr>
      <vt:lpstr>PowerPoint Presentation</vt:lpstr>
      <vt:lpstr>Parent</vt:lpstr>
      <vt:lpstr>Adult</vt:lpstr>
      <vt:lpstr>Child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Parent</vt:lpstr>
      <vt:lpstr>Adult</vt:lpstr>
      <vt:lpstr>Child</vt:lpstr>
      <vt:lpstr>References</vt:lpstr>
      <vt:lpstr>Learning Styles</vt:lpstr>
      <vt:lpstr>Honey and Mumford’s Learning Styles Questionnaire</vt:lpstr>
      <vt:lpstr>What is Your Preferred Learning Style?</vt:lpstr>
      <vt:lpstr>References</vt:lpstr>
      <vt:lpstr>Honey and Mumford Learning Styles in Nursing</vt:lpstr>
      <vt:lpstr>Insights and Learning Styles</vt:lpstr>
      <vt:lpstr>Colourful Listening</vt:lpstr>
      <vt:lpstr>Colourful Listening</vt:lpstr>
      <vt:lpstr>Colourful Presentations</vt:lpstr>
      <vt:lpstr>Colourful Presentations</vt:lpstr>
      <vt:lpstr>It’s Party Time!</vt:lpstr>
      <vt:lpstr>We have covered….</vt:lpstr>
      <vt:lpstr>Review and Close</vt:lpstr>
      <vt:lpstr>Thank You and….. let’s have some emotional contagion!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Heather Fish</cp:lastModifiedBy>
  <cp:revision>32</cp:revision>
  <dcterms:created xsi:type="dcterms:W3CDTF">2015-04-14T15:21:28Z</dcterms:created>
  <dcterms:modified xsi:type="dcterms:W3CDTF">2016-03-16T11:33:16Z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