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969" autoAdjust="0"/>
  </p:normalViewPr>
  <p:slideViewPr>
    <p:cSldViewPr snapToGrid="0" snapToObjects="1">
      <p:cViewPr varScale="1">
        <p:scale>
          <a:sx n="60" d="100"/>
          <a:sy n="60" d="100"/>
        </p:scale>
        <p:origin x="11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1113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CKD is a chronic (long-term), progressive (slow), reduction in the ability of the kidneys to function and preserve their structure and is likely to be identified prior to notice of any of its clear clinical symptoms.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are often non-specific early, then become more obvious as toxins, fluid overload, and anaemia develop.</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most cases, CKD results from the damage to the kidneys from metabolic, vascular or structural conditions with diabetes and hypertension contributing to the majority of cases.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prevalence of CKD globally is high and is growing, so it is a key non-communicable disease.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CKD is a condition that is widely recognised in the UK as a long term condition particularly amongst those of high risk and older.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CKD generates significant direct and indirect costs, and the costs are particularly high for health systems at the late stages of kidney failure.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burden involves fatigue, limitations in everyday life, emotional disturbance and stress of carers and families.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Diagnosis relies on ongoing kidney dysfunction (namely decline in eGFR and/or albuminuria) within a clinical context.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initial assessment should also be used to determine risk factors, complications, and reversible factors to enable early treatment to take place.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of UK-related risks is based on reduction of risk, slowing progression and early referral of high risk patients for specialist care.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CKD care works best when primary care, renal teams, and patients share responsibility for ongoing management.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House of Care is based on collaboration, preparation and mutual decision making in working with CKD rather than a one way approach.</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Treatment consists of lifestyle, control of blood pressure, renal protection medications, and renal replacement therapy in cases of advanced disease.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CKD rarely exists alone; cardiovascular, metabolic, haematological, and mental health comorbidities shape outcomes and care needs.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Control of the risk factors including diabetes, hypertension, smoking, obesity, and the prevention of avoidable injury to the excretory system is crucial to prevention.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Empathy, listening, and communication help patients participate actively, which improves adherence and self-management.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Co-productive care is based on compassion, partnership and multidisciplinary teamwork, not paternalistic instruction.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Personalised care in the NHS puts the focus on the goals, abilities and circumstances of the person when planning for their care.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Self-management works best when patients receive tailored education, digital support, and practical goals that fit daily life.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Improving the outcomes for people with CKD requires earlier, personalised and coordinated, inclusive and practical, education.</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message is that CKD outcomes improve when patients are diagnosed early and supported through guideline-based personalised care.</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32.png"/><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39.png"/><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24.pn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1.png"/><Relationship Id="rId5" Type="http://schemas.openxmlformats.org/officeDocument/2006/relationships/image" Target="../media/image47.png"/><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52.png"/><Relationship Id="rId5" Type="http://schemas.openxmlformats.org/officeDocument/2006/relationships/image" Target="../media/image13.png"/><Relationship Id="rId4" Type="http://schemas.openxmlformats.org/officeDocument/2006/relationships/image" Target="../media/image51.pn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5.png"/><Relationship Id="rId7"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57.png"/><Relationship Id="rId5" Type="http://schemas.openxmlformats.org/officeDocument/2006/relationships/image" Target="../media/image38.png"/><Relationship Id="rId4"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41.png"/><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43.png"/><Relationship Id="rId5" Type="http://schemas.openxmlformats.org/officeDocument/2006/relationships/image" Target="../media/image64.png"/><Relationship Id="rId4" Type="http://schemas.openxmlformats.org/officeDocument/2006/relationships/image" Target="../media/image63.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66.png"/><Relationship Id="rId5" Type="http://schemas.openxmlformats.org/officeDocument/2006/relationships/image" Target="../media/image50.png"/><Relationship Id="rId4" Type="http://schemas.openxmlformats.org/officeDocument/2006/relationships/image" Target="../media/image65.png"/></Relationships>
</file>

<file path=ppt/slides/_rels/slide20.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69.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68.png"/><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72.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75.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74.pn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1186/s12882-021-02489-6" TargetMode="External"/><Relationship Id="rId13" Type="http://schemas.openxmlformats.org/officeDocument/2006/relationships/hyperlink" Target="https://doi.org/10.2196/55925" TargetMode="External"/><Relationship Id="rId3" Type="http://schemas.openxmlformats.org/officeDocument/2006/relationships/image" Target="../media/image76.png"/><Relationship Id="rId7" Type="http://schemas.openxmlformats.org/officeDocument/2006/relationships/hyperlink" Target="https://doi.org/10.1111/dme.15450" TargetMode="External"/><Relationship Id="rId12" Type="http://schemas.openxmlformats.org/officeDocument/2006/relationships/hyperlink" Target="https://doi.org/10.1038/s41581-024-00820-6"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doi.org/10.1136/bmj-2022-074216" TargetMode="External"/><Relationship Id="rId11" Type="http://schemas.openxmlformats.org/officeDocument/2006/relationships/hyperlink" Target="https://doi.org/10.1371/journal.pmed.1003954" TargetMode="External"/><Relationship Id="rId5" Type="http://schemas.openxmlformats.org/officeDocument/2006/relationships/hyperlink" Target="https://doi.org/10.1007/s40620-023-01841-3" TargetMode="External"/><Relationship Id="rId10" Type="http://schemas.openxmlformats.org/officeDocument/2006/relationships/hyperlink" Target="https://thewell.northwell.edu/chronic-diseases-conditions/kidney-disease-stages" TargetMode="External"/><Relationship Id="rId4" Type="http://schemas.openxmlformats.org/officeDocument/2006/relationships/hyperlink" Target="https://doi.org/10.3390/diseases12080185" TargetMode="External"/><Relationship Id="rId9" Type="http://schemas.openxmlformats.org/officeDocument/2006/relationships/hyperlink" Target="https://www.marleydrug.com/blog/protect-your-kidney?srsltid=AfmBOop7w32d52YL9ttqK0MM-Se9lF_G6LTB5D1K30-w6h4k5Rp5Sv1W"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16/j.kisu.2021.11.003" TargetMode="External"/><Relationship Id="rId13" Type="http://schemas.openxmlformats.org/officeDocument/2006/relationships/hyperlink" Target="https://doi.org/10.1053/j.ajkd.2023.04.001" TargetMode="External"/><Relationship Id="rId3" Type="http://schemas.openxmlformats.org/officeDocument/2006/relationships/image" Target="../media/image76.png"/><Relationship Id="rId7" Type="http://schemas.openxmlformats.org/officeDocument/2006/relationships/hyperlink" Target="https://doi.org/10.1016/s0140-6736(21)00519-5" TargetMode="External"/><Relationship Id="rId12" Type="http://schemas.openxmlformats.org/officeDocument/2006/relationships/hyperlink" Target="https://doi.org/10.1136/bmjebm-2022-112068"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hyperlink" Target="https://doi.org/10.1007/s12325-023-02608-9" TargetMode="External"/><Relationship Id="rId11" Type="http://schemas.openxmlformats.org/officeDocument/2006/relationships/hyperlink" Target="https://doi.org/10.7748/nm.2022.e2046" TargetMode="External"/><Relationship Id="rId5" Type="http://schemas.openxmlformats.org/officeDocument/2006/relationships/hyperlink" Target="https://doi.org/10.3390/healthcare12212151" TargetMode="External"/><Relationship Id="rId10" Type="http://schemas.openxmlformats.org/officeDocument/2006/relationships/hyperlink" Target="https://doi.org/10.1111/dom.15625" TargetMode="External"/><Relationship Id="rId4" Type="http://schemas.openxmlformats.org/officeDocument/2006/relationships/hyperlink" Target="https://doi.org/10.1186/s12913-022-08079-y" TargetMode="External"/><Relationship Id="rId9" Type="http://schemas.openxmlformats.org/officeDocument/2006/relationships/hyperlink" Target="https://doi.org/10.1016/j.kint.2023.10.016"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038/s41572-024-00589-9" TargetMode="External"/><Relationship Id="rId13" Type="http://schemas.openxmlformats.org/officeDocument/2006/relationships/hyperlink" Target="https://doi.org/10.1371/journal.pone.0282036" TargetMode="External"/><Relationship Id="rId3" Type="http://schemas.openxmlformats.org/officeDocument/2006/relationships/image" Target="../media/image76.png"/><Relationship Id="rId7" Type="http://schemas.openxmlformats.org/officeDocument/2006/relationships/hyperlink" Target="https://doi.org/10.2196/53576" TargetMode="External"/><Relationship Id="rId12" Type="http://schemas.openxmlformats.org/officeDocument/2006/relationships/hyperlink" Target="https://doi.org/10.3389/fpubh.2023.1286479"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hyperlink" Target="https://doi.org/10.1056/nejmoa2403347" TargetMode="External"/><Relationship Id="rId11" Type="http://schemas.openxmlformats.org/officeDocument/2006/relationships/hyperlink" Target="https://doi.org/10.1177/1357633x221119620" TargetMode="External"/><Relationship Id="rId5" Type="http://schemas.openxmlformats.org/officeDocument/2006/relationships/hyperlink" Target="https://doi.org/10.1093/pubmed/fdad145" TargetMode="External"/><Relationship Id="rId10" Type="http://schemas.openxmlformats.org/officeDocument/2006/relationships/hyperlink" Target="https://doi.org/10.1016/j.puhe.2024.01.019" TargetMode="External"/><Relationship Id="rId4" Type="http://schemas.openxmlformats.org/officeDocument/2006/relationships/hyperlink" Target="https://www.england.nhs.uk/personalisedcare/comprehensive-model-of-personalised-care/?utm_" TargetMode="External"/><Relationship Id="rId9" Type="http://schemas.openxmlformats.org/officeDocument/2006/relationships/hyperlink" Target="https://doi.org/10.1186/s12916-024-03555-0" TargetMode="External"/><Relationship Id="rId14" Type="http://schemas.openxmlformats.org/officeDocument/2006/relationships/hyperlink" Target="https://zydushospitals.com/kidney-diease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3A44"/>
        </a:solidFill>
        <a:effectLst/>
      </p:bgPr>
    </p:bg>
    <p:spTree>
      <p:nvGrpSpPr>
        <p:cNvPr id="1" name=""/>
        <p:cNvGrpSpPr/>
        <p:nvPr/>
      </p:nvGrpSpPr>
      <p:grpSpPr>
        <a:xfrm>
          <a:off x="0" y="0"/>
          <a:ext cx="0" cy="0"/>
          <a:chOff x="0" y="0"/>
          <a:chExt cx="0" cy="0"/>
        </a:xfrm>
      </p:grpSpPr>
      <p:sp>
        <p:nvSpPr>
          <p:cNvPr id="2" name="Shape 0"/>
          <p:cNvSpPr/>
          <p:nvPr/>
        </p:nvSpPr>
        <p:spPr>
          <a:xfrm>
            <a:off x="8778240" y="-2011680"/>
            <a:ext cx="5943600" cy="5943600"/>
          </a:xfrm>
          <a:prstGeom prst="ellipse">
            <a:avLst/>
          </a:prstGeom>
          <a:solidFill>
            <a:srgbClr val="06282F"/>
          </a:solidFill>
          <a:ln/>
        </p:spPr>
        <p:txBody>
          <a:bodyPr/>
          <a:lstStyle/>
          <a:p>
            <a:endParaRPr lang="en-IN"/>
          </a:p>
        </p:txBody>
      </p:sp>
      <p:sp>
        <p:nvSpPr>
          <p:cNvPr id="3" name="Shape 1"/>
          <p:cNvSpPr/>
          <p:nvPr/>
        </p:nvSpPr>
        <p:spPr>
          <a:xfrm>
            <a:off x="9966960" y="3566160"/>
            <a:ext cx="4754880" cy="4754880"/>
          </a:xfrm>
          <a:prstGeom prst="ellipse">
            <a:avLst/>
          </a:prstGeom>
          <a:solidFill>
            <a:srgbClr val="0E4551"/>
          </a:solidFill>
          <a:ln/>
        </p:spPr>
        <p:txBody>
          <a:bodyPr/>
          <a:lstStyle/>
          <a:p>
            <a:endParaRPr lang="en-IN"/>
          </a:p>
        </p:txBody>
      </p:sp>
      <p:sp>
        <p:nvSpPr>
          <p:cNvPr id="4" name="Shape 2"/>
          <p:cNvSpPr/>
          <p:nvPr/>
        </p:nvSpPr>
        <p:spPr>
          <a:xfrm>
            <a:off x="822960" y="777240"/>
            <a:ext cx="1371600" cy="137160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kidney_FFFFFF.png"/>
          <p:cNvPicPr>
            <a:picLocks noChangeAspect="1"/>
          </p:cNvPicPr>
          <p:nvPr/>
        </p:nvPicPr>
        <p:blipFill>
          <a:blip r:embed="rId3"/>
          <a:stretch>
            <a:fillRect/>
          </a:stretch>
        </p:blipFill>
        <p:spPr>
          <a:xfrm>
            <a:off x="1152144" y="1106424"/>
            <a:ext cx="713232" cy="713232"/>
          </a:xfrm>
          <a:prstGeom prst="rect">
            <a:avLst/>
          </a:prstGeom>
        </p:spPr>
      </p:pic>
      <p:sp>
        <p:nvSpPr>
          <p:cNvPr id="6" name="Text 3"/>
          <p:cNvSpPr/>
          <p:nvPr/>
        </p:nvSpPr>
        <p:spPr>
          <a:xfrm>
            <a:off x="822960" y="2308860"/>
            <a:ext cx="9144000" cy="365760"/>
          </a:xfrm>
          <a:prstGeom prst="rect">
            <a:avLst/>
          </a:prstGeom>
          <a:noFill/>
          <a:ln/>
        </p:spPr>
        <p:txBody>
          <a:bodyPr wrap="square" rtlCol="0" anchor="ctr"/>
          <a:lstStyle/>
          <a:p>
            <a:pPr marL="0" indent="0">
              <a:buNone/>
            </a:pPr>
            <a:endParaRPr lang="en-US" sz="1500" dirty="0"/>
          </a:p>
        </p:txBody>
      </p:sp>
      <p:sp>
        <p:nvSpPr>
          <p:cNvPr id="7" name="Text 4"/>
          <p:cNvSpPr/>
          <p:nvPr/>
        </p:nvSpPr>
        <p:spPr>
          <a:xfrm>
            <a:off x="715157" y="2674620"/>
            <a:ext cx="9875520" cy="1920240"/>
          </a:xfrm>
          <a:prstGeom prst="rect">
            <a:avLst/>
          </a:prstGeom>
          <a:noFill/>
          <a:ln/>
        </p:spPr>
        <p:txBody>
          <a:bodyPr wrap="square" rtlCol="0" anchor="t"/>
          <a:lstStyle/>
          <a:p>
            <a:pPr marL="0" indent="0">
              <a:lnSpc>
                <a:spcPct val="102000"/>
              </a:lnSpc>
              <a:buNone/>
            </a:pPr>
            <a:r>
              <a:rPr lang="en-US" sz="4800" b="1" dirty="0">
                <a:solidFill>
                  <a:srgbClr val="FFFFFF"/>
                </a:solidFill>
                <a:latin typeface="Cambria" pitchFamily="34" charset="0"/>
                <a:ea typeface="Cambria" pitchFamily="34" charset="-122"/>
                <a:cs typeface="Cambria" pitchFamily="34" charset="-120"/>
              </a:rPr>
              <a:t>A Comprehensive Overview of</a:t>
            </a:r>
            <a:endParaRPr lang="en-US" sz="4800" dirty="0"/>
          </a:p>
          <a:p>
            <a:pPr marL="0" indent="0">
              <a:lnSpc>
                <a:spcPct val="102000"/>
              </a:lnSpc>
              <a:buNone/>
            </a:pPr>
            <a:r>
              <a:rPr lang="en-US" sz="4800" b="1" dirty="0">
                <a:solidFill>
                  <a:srgbClr val="FFFFFF"/>
                </a:solidFill>
                <a:latin typeface="Cambria" pitchFamily="34" charset="0"/>
                <a:ea typeface="Cambria" pitchFamily="34" charset="-122"/>
                <a:cs typeface="Cambria" pitchFamily="34" charset="-120"/>
              </a:rPr>
              <a:t>Chronic Kidney Disease</a:t>
            </a:r>
            <a:endParaRPr lang="en-US" sz="4800" dirty="0"/>
          </a:p>
        </p:txBody>
      </p:sp>
      <p:sp>
        <p:nvSpPr>
          <p:cNvPr id="8" name="Shape 5"/>
          <p:cNvSpPr/>
          <p:nvPr/>
        </p:nvSpPr>
        <p:spPr>
          <a:xfrm>
            <a:off x="868680" y="5074920"/>
            <a:ext cx="2926080" cy="0"/>
          </a:xfrm>
          <a:prstGeom prst="line">
            <a:avLst/>
          </a:prstGeom>
          <a:noFill/>
          <a:ln w="25400">
            <a:solidFill>
              <a:srgbClr val="00A896"/>
            </a:solidFill>
            <a:prstDash val="solid"/>
          </a:ln>
        </p:spPr>
        <p:txBody>
          <a:bodyPr/>
          <a:lstStyle/>
          <a:p>
            <a:endParaRPr lang="en-IN"/>
          </a:p>
        </p:txBody>
      </p:sp>
      <p:sp>
        <p:nvSpPr>
          <p:cNvPr id="9" name="Text 6"/>
          <p:cNvSpPr/>
          <p:nvPr/>
        </p:nvSpPr>
        <p:spPr>
          <a:xfrm>
            <a:off x="751733" y="4069080"/>
            <a:ext cx="10058400" cy="457200"/>
          </a:xfrm>
          <a:prstGeom prst="rect">
            <a:avLst/>
          </a:prstGeom>
          <a:noFill/>
          <a:ln/>
        </p:spPr>
        <p:txBody>
          <a:bodyPr wrap="square" rtlCol="0" anchor="ctr"/>
          <a:lstStyle/>
          <a:p>
            <a:pPr marL="0" indent="0">
              <a:buNone/>
            </a:pPr>
            <a:r>
              <a:rPr lang="en-US" sz="1500" i="1" dirty="0">
                <a:solidFill>
                  <a:srgbClr val="CFE6E6"/>
                </a:solidFill>
                <a:latin typeface="Calibri" pitchFamily="34" charset="0"/>
                <a:ea typeface="Calibri" pitchFamily="34" charset="-122"/>
                <a:cs typeface="Calibri" pitchFamily="34" charset="-120"/>
              </a:rPr>
              <a:t>Definition · Burden · Diagnosis · Management · Personalised, co-productive care</a:t>
            </a:r>
            <a:endParaRPr lang="en-US" sz="1500" dirty="0"/>
          </a:p>
        </p:txBody>
      </p:sp>
      <p:sp>
        <p:nvSpPr>
          <p:cNvPr id="11" name="Text 6">
            <a:extLst>
              <a:ext uri="{FF2B5EF4-FFF2-40B4-BE49-F238E27FC236}">
                <a16:creationId xmlns:a16="http://schemas.microsoft.com/office/drawing/2014/main" id="{6357DE55-83ED-4FC9-2E91-FA4F2E93D6F1}"/>
              </a:ext>
            </a:extLst>
          </p:cNvPr>
          <p:cNvSpPr/>
          <p:nvPr/>
        </p:nvSpPr>
        <p:spPr>
          <a:xfrm>
            <a:off x="751733" y="5852160"/>
            <a:ext cx="10058400" cy="457200"/>
          </a:xfrm>
          <a:prstGeom prst="rect">
            <a:avLst/>
          </a:prstGeom>
          <a:noFill/>
          <a:ln/>
        </p:spPr>
        <p:txBody>
          <a:bodyPr wrap="square" rtlCol="0" anchor="ctr"/>
          <a:lstStyle/>
          <a:p>
            <a:pPr algn="ctr"/>
            <a:r>
              <a:rPr lang="en-US" sz="1400" dirty="0">
                <a:solidFill>
                  <a:srgbClr val="CFE6E6"/>
                </a:solidFill>
                <a:latin typeface="Arial" panose="020B0604020202020204" pitchFamily="34" charset="0"/>
                <a:ea typeface="Calibri" pitchFamily="34" charset="-122"/>
                <a:cs typeface="Arial" panose="020B0604020202020204" pitchFamily="34" charset="0"/>
              </a:rPr>
              <a:t>Module code and Name: LCHS7003 Community Care and Management of Longer-term Conditions</a:t>
            </a:r>
          </a:p>
          <a:p>
            <a:pPr algn="ctr"/>
            <a:r>
              <a:rPr lang="en-US" sz="1400" dirty="0">
                <a:solidFill>
                  <a:srgbClr val="CFE6E6"/>
                </a:solidFill>
                <a:latin typeface="Arial" panose="020B0604020202020204" pitchFamily="34" charset="0"/>
                <a:ea typeface="Calibri" pitchFamily="34" charset="-122"/>
                <a:cs typeface="Arial" panose="020B0604020202020204" pitchFamily="34" charset="0"/>
              </a:rPr>
              <a:t>Student Name: Simran Khaitan</a:t>
            </a:r>
          </a:p>
          <a:p>
            <a:pPr algn="ctr"/>
            <a:r>
              <a:rPr lang="en-US" sz="1400" dirty="0">
                <a:solidFill>
                  <a:srgbClr val="CFE6E6"/>
                </a:solidFill>
                <a:latin typeface="Arial" panose="020B0604020202020204" pitchFamily="34" charset="0"/>
                <a:ea typeface="Calibri" pitchFamily="34" charset="-122"/>
                <a:cs typeface="Arial" panose="020B0604020202020204" pitchFamily="34" charset="0"/>
              </a:rPr>
              <a:t>Student ID:  2531472</a:t>
            </a:r>
          </a:p>
          <a:p>
            <a:pPr algn="ctr"/>
            <a:r>
              <a:rPr lang="en-US" sz="1400" kern="0" spc="300" dirty="0">
                <a:solidFill>
                  <a:schemeClr val="bg1"/>
                </a:solidFill>
                <a:latin typeface="Arial" panose="020B0604020202020204" pitchFamily="34" charset="0"/>
                <a:ea typeface="Calibri" pitchFamily="34" charset="-122"/>
                <a:cs typeface="Arial" panose="020B0604020202020204" pitchFamily="34" charset="0"/>
              </a:rPr>
              <a:t>COMPONENT 2 · INDIVIDUAL PRESENTATION</a:t>
            </a:r>
          </a:p>
          <a:p>
            <a:pPr algn="ctr"/>
            <a:r>
              <a:rPr lang="en-US" sz="1400" kern="0" spc="300" dirty="0">
                <a:solidFill>
                  <a:schemeClr val="bg1"/>
                </a:solidFill>
                <a:latin typeface="Arial" panose="020B0604020202020204" pitchFamily="34" charset="0"/>
                <a:ea typeface="Calibri" pitchFamily="34" charset="-122"/>
                <a:cs typeface="Arial" panose="020B0604020202020204" pitchFamily="34" charset="0"/>
              </a:rPr>
              <a:t>Submission Date: 12 </a:t>
            </a:r>
            <a:r>
              <a:rPr lang="en-US" sz="1400" kern="0" spc="300" dirty="0" err="1">
                <a:solidFill>
                  <a:schemeClr val="bg1"/>
                </a:solidFill>
                <a:latin typeface="Arial" panose="020B0604020202020204" pitchFamily="34" charset="0"/>
                <a:ea typeface="Calibri" pitchFamily="34" charset="-122"/>
                <a:cs typeface="Arial" panose="020B0604020202020204" pitchFamily="34" charset="0"/>
              </a:rPr>
              <a:t>Asugust</a:t>
            </a:r>
            <a:r>
              <a:rPr lang="en-US" sz="1400" kern="0" spc="300" dirty="0">
                <a:solidFill>
                  <a:schemeClr val="bg1"/>
                </a:solidFill>
                <a:latin typeface="Arial" panose="020B0604020202020204" pitchFamily="34" charset="0"/>
                <a:ea typeface="Calibri" pitchFamily="34" charset="-122"/>
                <a:cs typeface="Arial" panose="020B0604020202020204" pitchFamily="34" charset="0"/>
              </a:rPr>
              <a:t> 2026</a:t>
            </a:r>
            <a:endParaRPr lang="en-US" sz="1400" dirty="0">
              <a:solidFill>
                <a:schemeClr val="bg1"/>
              </a:solidFill>
              <a:latin typeface="Arial" panose="020B0604020202020204" pitchFamily="34" charset="0"/>
              <a:cs typeface="Arial" panose="020B0604020202020204" pitchFamily="34" charset="0"/>
            </a:endParaRPr>
          </a:p>
          <a:p>
            <a:endParaRPr lang="en-US" sz="1500" i="1" dirty="0">
              <a:solidFill>
                <a:srgbClr val="CFE6E6"/>
              </a:solidFill>
              <a:latin typeface="Calibri" pitchFamily="34" charset="0"/>
              <a:ea typeface="Calibri" pitchFamily="34" charset="-122"/>
              <a:cs typeface="Calibri" pitchFamily="34" charset="-120"/>
            </a:endParaRPr>
          </a:p>
          <a:p>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Definition of CKD</a:t>
            </a:r>
            <a:endParaRPr lang="en-US" sz="3000" dirty="0"/>
          </a:p>
        </p:txBody>
      </p:sp>
      <p:sp>
        <p:nvSpPr>
          <p:cNvPr id="4" name="Shape 2"/>
          <p:cNvSpPr/>
          <p:nvPr/>
        </p:nvSpPr>
        <p:spPr>
          <a:xfrm>
            <a:off x="11063558" y="38432"/>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definition_FFFFFF.png"/>
          <p:cNvPicPr>
            <a:picLocks noChangeAspect="1"/>
          </p:cNvPicPr>
          <p:nvPr/>
        </p:nvPicPr>
        <p:blipFill>
          <a:blip r:embed="rId3"/>
          <a:stretch>
            <a:fillRect/>
          </a:stretch>
        </p:blipFill>
        <p:spPr>
          <a:xfrm>
            <a:off x="11231935" y="230429"/>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01</a:t>
            </a:r>
            <a:endParaRPr lang="en-US" sz="1100" dirty="0"/>
          </a:p>
        </p:txBody>
      </p:sp>
      <p:sp>
        <p:nvSpPr>
          <p:cNvPr id="7" name="Shape 4"/>
          <p:cNvSpPr/>
          <p:nvPr/>
        </p:nvSpPr>
        <p:spPr>
          <a:xfrm>
            <a:off x="548640" y="1874520"/>
            <a:ext cx="3506261" cy="2407908"/>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kidney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285750" indent="-285750" algn="l">
              <a:lnSpc>
                <a:spcPct val="102000"/>
              </a:lnSpc>
              <a:buFont typeface="Arial" panose="020B0604020202020204" pitchFamily="34" charset="0"/>
              <a:buChar char="•"/>
            </a:pPr>
            <a:r>
              <a:rPr lang="en-US" sz="1600" dirty="0">
                <a:solidFill>
                  <a:srgbClr val="17313A"/>
                </a:solidFill>
                <a:latin typeface="Calibri" pitchFamily="34" charset="0"/>
                <a:cs typeface="Calibri" pitchFamily="34" charset="-120"/>
              </a:rPr>
              <a:t>Persistent</a:t>
            </a:r>
            <a:r>
              <a:rPr lang="en-US" sz="1600" dirty="0">
                <a:solidFill>
                  <a:srgbClr val="17313A"/>
                </a:solidFill>
                <a:latin typeface="Calibri" pitchFamily="34" charset="0"/>
                <a:ea typeface="Calibri" pitchFamily="34" charset="-122"/>
                <a:cs typeface="Calibri" pitchFamily="34" charset="-120"/>
              </a:rPr>
              <a:t> kidney damage or </a:t>
            </a:r>
          </a:p>
          <a:p>
            <a:pPr algn="l">
              <a:lnSpc>
                <a:spcPct val="102000"/>
              </a:lnSpc>
            </a:pPr>
            <a:r>
              <a:rPr lang="en-US" sz="1600" dirty="0">
                <a:solidFill>
                  <a:srgbClr val="17313A"/>
                </a:solidFill>
                <a:latin typeface="Calibri" pitchFamily="34" charset="0"/>
                <a:ea typeface="Calibri" pitchFamily="34" charset="-122"/>
                <a:cs typeface="Calibri" pitchFamily="34" charset="-120"/>
              </a:rPr>
              <a:t>reduced eGFR</a:t>
            </a:r>
            <a:r>
              <a:rPr lang="en-US" sz="1400" i="1" dirty="0">
                <a:solidFill>
                  <a:srgbClr val="5C7178"/>
                </a:solidFill>
                <a:latin typeface="Calibri" pitchFamily="34" charset="0"/>
                <a:ea typeface="Calibri" pitchFamily="34" charset="-122"/>
                <a:cs typeface="Calibri" pitchFamily="34" charset="-120"/>
              </a:rPr>
              <a:t>  (Francis et al., 2024)</a:t>
            </a:r>
          </a:p>
          <a:p>
            <a:pPr marL="285750" indent="-285750">
              <a:lnSpc>
                <a:spcPct val="102000"/>
              </a:lnSpc>
              <a:buFont typeface="Arial" panose="020B0604020202020204" pitchFamily="34" charset="0"/>
              <a:buChar char="•"/>
            </a:pPr>
            <a:r>
              <a:rPr lang="en-GB" sz="1600" dirty="0">
                <a:solidFill>
                  <a:srgbClr val="17313A"/>
                </a:solidFill>
                <a:latin typeface="Calibri" pitchFamily="34" charset="0"/>
                <a:cs typeface="Calibri" pitchFamily="34" charset="-120"/>
              </a:rPr>
              <a:t>Chronic kidney disease is a major </a:t>
            </a:r>
          </a:p>
          <a:p>
            <a:pPr>
              <a:lnSpc>
                <a:spcPct val="102000"/>
              </a:lnSpc>
            </a:pPr>
            <a:r>
              <a:rPr lang="en-GB" sz="1600" dirty="0">
                <a:solidFill>
                  <a:srgbClr val="17313A"/>
                </a:solidFill>
                <a:latin typeface="Calibri" pitchFamily="34" charset="0"/>
                <a:cs typeface="Calibri" pitchFamily="34" charset="-120"/>
              </a:rPr>
              <a:t>long-term health problem.</a:t>
            </a:r>
            <a:endParaRPr lang="en-US" sz="1600" dirty="0">
              <a:solidFill>
                <a:srgbClr val="17313A"/>
              </a:solidFill>
              <a:latin typeface="Calibri" pitchFamily="34" charset="0"/>
              <a:cs typeface="Calibri" pitchFamily="34" charset="-120"/>
            </a:endParaRPr>
          </a:p>
          <a:p>
            <a:pPr marL="0" indent="0" algn="l">
              <a:lnSpc>
                <a:spcPct val="102000"/>
              </a:lnSpc>
              <a:buNone/>
            </a:pPr>
            <a:endParaRPr lang="en-US" sz="1600" dirty="0"/>
          </a:p>
        </p:txBody>
      </p:sp>
      <p:sp>
        <p:nvSpPr>
          <p:cNvPr id="11" name="Shape 7"/>
          <p:cNvSpPr/>
          <p:nvPr/>
        </p:nvSpPr>
        <p:spPr>
          <a:xfrm>
            <a:off x="4226077" y="1874520"/>
            <a:ext cx="3348430"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4347509" y="2041537"/>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repeat_FFFFFF.png"/>
          <p:cNvPicPr>
            <a:picLocks noChangeAspect="1"/>
          </p:cNvPicPr>
          <p:nvPr/>
        </p:nvPicPr>
        <p:blipFill>
          <a:blip r:embed="rId5"/>
          <a:stretch>
            <a:fillRect/>
          </a:stretch>
        </p:blipFill>
        <p:spPr>
          <a:xfrm>
            <a:off x="4496287" y="2247442"/>
            <a:ext cx="370881" cy="370881"/>
          </a:xfrm>
          <a:prstGeom prst="rect">
            <a:avLst/>
          </a:prstGeom>
        </p:spPr>
      </p:pic>
      <p:sp>
        <p:nvSpPr>
          <p:cNvPr id="14" name="Text 9"/>
          <p:cNvSpPr/>
          <p:nvPr/>
        </p:nvSpPr>
        <p:spPr>
          <a:xfrm>
            <a:off x="4284375" y="2974225"/>
            <a:ext cx="4824832" cy="868680"/>
          </a:xfrm>
          <a:prstGeom prst="rect">
            <a:avLst/>
          </a:prstGeom>
          <a:noFill/>
          <a:ln/>
        </p:spPr>
        <p:txBody>
          <a:bodyPr wrap="square" rtlCol="0" anchor="t"/>
          <a:lstStyle/>
          <a:p>
            <a:pPr marL="285750" indent="-285750" algn="l">
              <a:lnSpc>
                <a:spcPct val="102000"/>
              </a:lnSpc>
              <a:buFont typeface="Arial" panose="020B0604020202020204" pitchFamily="34" charset="0"/>
              <a:buChar char="•"/>
            </a:pPr>
            <a:r>
              <a:rPr lang="en-US" sz="1600" dirty="0">
                <a:solidFill>
                  <a:srgbClr val="17313A"/>
                </a:solidFill>
                <a:latin typeface="Calibri" pitchFamily="34" charset="0"/>
                <a:ea typeface="Calibri" pitchFamily="34" charset="-122"/>
                <a:cs typeface="Calibri" pitchFamily="34" charset="-120"/>
              </a:rPr>
              <a:t>Present for at least 3 months</a:t>
            </a:r>
          </a:p>
          <a:p>
            <a:pPr marL="285750" indent="-285750">
              <a:lnSpc>
                <a:spcPct val="102000"/>
              </a:lnSpc>
              <a:buFont typeface="Arial" panose="020B0604020202020204" pitchFamily="34" charset="0"/>
              <a:buChar char="•"/>
            </a:pPr>
            <a:r>
              <a:rPr lang="en-GB" sz="1600" dirty="0">
                <a:solidFill>
                  <a:srgbClr val="17313A"/>
                </a:solidFill>
                <a:latin typeface="Calibri" pitchFamily="34" charset="0"/>
                <a:cs typeface="Calibri" pitchFamily="34" charset="-120"/>
              </a:rPr>
              <a:t>It often needs ongoing monitoring </a:t>
            </a:r>
          </a:p>
          <a:p>
            <a:pPr>
              <a:lnSpc>
                <a:spcPct val="102000"/>
              </a:lnSpc>
            </a:pPr>
            <a:r>
              <a:rPr lang="en-GB" sz="1600" dirty="0">
                <a:solidFill>
                  <a:srgbClr val="17313A"/>
                </a:solidFill>
                <a:latin typeface="Calibri" pitchFamily="34" charset="0"/>
                <a:cs typeface="Calibri" pitchFamily="34" charset="-120"/>
              </a:rPr>
              <a:t>rather than one-time treatment. </a:t>
            </a:r>
          </a:p>
          <a:p>
            <a:pPr marL="0" indent="0" algn="l">
              <a:lnSpc>
                <a:spcPct val="102000"/>
              </a:lnSpc>
              <a:buNone/>
            </a:pPr>
            <a:endParaRPr lang="en-US" sz="1600" dirty="0"/>
          </a:p>
        </p:txBody>
      </p:sp>
      <p:sp>
        <p:nvSpPr>
          <p:cNvPr id="15" name="Shape 10"/>
          <p:cNvSpPr/>
          <p:nvPr/>
        </p:nvSpPr>
        <p:spPr>
          <a:xfrm>
            <a:off x="548640" y="4447020"/>
            <a:ext cx="3506261" cy="199950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trend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Usually irreversible and progressive</a:t>
            </a:r>
            <a:endParaRPr lang="en-US" sz="1600" dirty="0"/>
          </a:p>
        </p:txBody>
      </p:sp>
      <p:sp>
        <p:nvSpPr>
          <p:cNvPr id="19" name="Shape 13"/>
          <p:cNvSpPr/>
          <p:nvPr/>
        </p:nvSpPr>
        <p:spPr>
          <a:xfrm>
            <a:off x="4226077" y="4282428"/>
            <a:ext cx="3183947"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4347509" y="4427302"/>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silent_FFFFFF.png"/>
          <p:cNvPicPr>
            <a:picLocks noChangeAspect="1"/>
          </p:cNvPicPr>
          <p:nvPr/>
        </p:nvPicPr>
        <p:blipFill>
          <a:blip r:embed="rId7"/>
          <a:stretch>
            <a:fillRect/>
          </a:stretch>
        </p:blipFill>
        <p:spPr>
          <a:xfrm>
            <a:off x="4496286" y="4598477"/>
            <a:ext cx="370881" cy="370881"/>
          </a:xfrm>
          <a:prstGeom prst="rect">
            <a:avLst/>
          </a:prstGeom>
        </p:spPr>
      </p:pic>
      <p:sp>
        <p:nvSpPr>
          <p:cNvPr id="22" name="Text 15"/>
          <p:cNvSpPr/>
          <p:nvPr/>
        </p:nvSpPr>
        <p:spPr>
          <a:xfrm>
            <a:off x="4284375" y="53568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Early disease can be asymptomatic.</a:t>
            </a:r>
            <a:endParaRPr lang="en-US" sz="1600" dirty="0"/>
          </a:p>
        </p:txBody>
      </p:sp>
      <p:sp>
        <p:nvSpPr>
          <p:cNvPr id="24" name="Shape 7">
            <a:extLst>
              <a:ext uri="{FF2B5EF4-FFF2-40B4-BE49-F238E27FC236}">
                <a16:creationId xmlns:a16="http://schemas.microsoft.com/office/drawing/2014/main" id="{75F43FDA-3546-0A98-7933-F2A7938B01F6}"/>
              </a:ext>
            </a:extLst>
          </p:cNvPr>
          <p:cNvSpPr/>
          <p:nvPr/>
        </p:nvSpPr>
        <p:spPr>
          <a:xfrm>
            <a:off x="7782318" y="4598476"/>
            <a:ext cx="3397258" cy="1832792"/>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pPr marL="285750" lvl="0" indent="-285750">
              <a:buFont typeface="Arial" panose="020B0604020202020204" pitchFamily="34" charset="0"/>
              <a:buChar char="•"/>
            </a:pPr>
            <a:r>
              <a:rPr lang="en-GB" sz="1600" dirty="0">
                <a:solidFill>
                  <a:srgbClr val="17313A"/>
                </a:solidFill>
                <a:latin typeface="Calibri" pitchFamily="34" charset="0"/>
                <a:cs typeface="Calibri" pitchFamily="34" charset="-120"/>
              </a:rPr>
              <a:t>Early care can help delay worsening kidney function.</a:t>
            </a:r>
          </a:p>
          <a:p>
            <a:pPr marL="285750" lvl="0" indent="-285750">
              <a:buFont typeface="Arial" panose="020B0604020202020204" pitchFamily="34" charset="0"/>
              <a:buChar char="•"/>
            </a:pPr>
            <a:r>
              <a:rPr lang="en-GB" sz="1600" dirty="0"/>
              <a:t>The condition is usually classified by stage and severity</a:t>
            </a:r>
          </a:p>
          <a:p>
            <a:pPr marL="285750" lvl="0" indent="-285750">
              <a:buFont typeface="Arial" panose="020B0604020202020204" pitchFamily="34" charset="0"/>
              <a:buChar char="•"/>
            </a:pPr>
            <a:r>
              <a:rPr lang="en-GB" sz="1600" dirty="0"/>
              <a:t>CKD may be detected through abnormal blood or urine results.</a:t>
            </a:r>
            <a:endParaRPr lang="en-GB" sz="1600" dirty="0">
              <a:solidFill>
                <a:srgbClr val="17313A"/>
              </a:solidFill>
              <a:latin typeface="Calibri" pitchFamily="34" charset="0"/>
              <a:cs typeface="Calibri" pitchFamily="34" charset="-120"/>
            </a:endParaRPr>
          </a:p>
          <a:p>
            <a:endParaRPr lang="en-IN" sz="1200" dirty="0"/>
          </a:p>
        </p:txBody>
      </p:sp>
      <p:pic>
        <p:nvPicPr>
          <p:cNvPr id="25" name="Picture 24" descr="Best Chronic Kidney Disease Treatment | Zydus Hospital">
            <a:extLst>
              <a:ext uri="{FF2B5EF4-FFF2-40B4-BE49-F238E27FC236}">
                <a16:creationId xmlns:a16="http://schemas.microsoft.com/office/drawing/2014/main" id="{099DE474-8312-CE1D-4E51-599DBF4EA8FA}"/>
              </a:ext>
            </a:extLst>
          </p:cNvPr>
          <p:cNvPicPr>
            <a:picLocks noChangeAspect="1"/>
          </p:cNvPicPr>
          <p:nvPr/>
        </p:nvPicPr>
        <p:blipFill>
          <a:blip r:embed="rId8"/>
          <a:stretch>
            <a:fillRect/>
          </a:stretch>
        </p:blipFill>
        <p:spPr>
          <a:xfrm>
            <a:off x="7698775" y="1759925"/>
            <a:ext cx="4023970" cy="2354022"/>
          </a:xfrm>
          <a:prstGeom prst="rect">
            <a:avLst/>
          </a:prstGeom>
        </p:spPr>
      </p:pic>
      <p:sp>
        <p:nvSpPr>
          <p:cNvPr id="27" name="TextBox 26">
            <a:extLst>
              <a:ext uri="{FF2B5EF4-FFF2-40B4-BE49-F238E27FC236}">
                <a16:creationId xmlns:a16="http://schemas.microsoft.com/office/drawing/2014/main" id="{4370460E-75CC-7D66-2AD7-71EB36EB388E}"/>
              </a:ext>
            </a:extLst>
          </p:cNvPr>
          <p:cNvSpPr txBox="1"/>
          <p:nvPr/>
        </p:nvSpPr>
        <p:spPr>
          <a:xfrm>
            <a:off x="8284191" y="4113947"/>
            <a:ext cx="2073966" cy="276999"/>
          </a:xfrm>
          <a:prstGeom prst="rect">
            <a:avLst/>
          </a:prstGeom>
          <a:noFill/>
        </p:spPr>
        <p:txBody>
          <a:bodyPr wrap="none" rtlCol="0">
            <a:spAutoFit/>
          </a:bodyPr>
          <a:lstStyle/>
          <a:p>
            <a:r>
              <a:rPr lang="en-GB" sz="1200" dirty="0"/>
              <a:t>(Source: Zydus Hospital,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Symptoms of CKD</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symptoms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02</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dirty="0"/>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fatigue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Fatigue and low energy</a:t>
            </a:r>
          </a:p>
          <a:p>
            <a:pPr>
              <a:lnSpc>
                <a:spcPct val="102000"/>
              </a:lnSpc>
            </a:pPr>
            <a:r>
              <a:rPr lang="en-GB" sz="1600" dirty="0"/>
              <a:t>Symptoms may become more noticeable as kidney function declines.</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swelling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Swelling in legs or ankles</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appetite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Reduced appetite, nausea, itch</a:t>
            </a:r>
          </a:p>
          <a:p>
            <a:pPr>
              <a:lnSpc>
                <a:spcPct val="102000"/>
              </a:lnSpc>
            </a:pPr>
            <a:r>
              <a:rPr lang="en-GB" sz="1600" dirty="0"/>
              <a:t>The symptom pattern can vary depending on disease stage.</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breath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316895"/>
            <a:ext cx="4824832" cy="1033272"/>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Nocturia and breathlessness in later stages</a:t>
            </a:r>
            <a:r>
              <a:rPr lang="en-US" sz="1400" i="1" dirty="0">
                <a:solidFill>
                  <a:srgbClr val="5C7178"/>
                </a:solidFill>
                <a:latin typeface="Calibri" pitchFamily="34" charset="0"/>
                <a:ea typeface="Calibri" pitchFamily="34" charset="-122"/>
                <a:cs typeface="Calibri" pitchFamily="34" charset="-120"/>
              </a:rPr>
              <a:t>  (Levin et al., </a:t>
            </a:r>
            <a:r>
              <a:rPr lang="en-US" sz="1600" dirty="0">
                <a:solidFill>
                  <a:srgbClr val="17313A"/>
                </a:solidFill>
                <a:latin typeface="Calibri" pitchFamily="34" charset="0"/>
                <a:cs typeface="Calibri" pitchFamily="34" charset="-120"/>
              </a:rPr>
              <a:t>2024)</a:t>
            </a:r>
          </a:p>
          <a:p>
            <a:pPr>
              <a:lnSpc>
                <a:spcPct val="102000"/>
              </a:lnSpc>
            </a:pPr>
            <a:r>
              <a:rPr lang="en-GB" sz="1600" dirty="0">
                <a:solidFill>
                  <a:srgbClr val="17313A"/>
                </a:solidFill>
                <a:latin typeface="Calibri" pitchFamily="34" charset="0"/>
                <a:cs typeface="Calibri" pitchFamily="34" charset="-120"/>
              </a:rPr>
              <a:t>Some people only realise they are unwell when complications appear.</a:t>
            </a:r>
            <a:endParaRPr lang="en-US" sz="1600" dirty="0">
              <a:solidFill>
                <a:srgbClr val="17313A"/>
              </a:solidFill>
              <a:latin typeface="Calibri" pitchFamily="34" charset="0"/>
              <a:cs typeface="Calibri" pitchFamily="34" charset="-12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Aetiology of CKD</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aetiology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03</a:t>
            </a:r>
            <a:endParaRPr lang="en-US" sz="1100" dirty="0"/>
          </a:p>
        </p:txBody>
      </p:sp>
      <p:sp>
        <p:nvSpPr>
          <p:cNvPr id="7" name="Shape 4"/>
          <p:cNvSpPr/>
          <p:nvPr/>
        </p:nvSpPr>
        <p:spPr>
          <a:xfrm>
            <a:off x="548640" y="1874520"/>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diabetes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Diabetes and hypertension are common causes</a:t>
            </a:r>
            <a:r>
              <a:rPr lang="en-US" sz="1500" i="1" dirty="0">
                <a:solidFill>
                  <a:srgbClr val="5C7178"/>
                </a:solidFill>
                <a:latin typeface="Calibri" pitchFamily="34" charset="0"/>
                <a:ea typeface="Calibri" pitchFamily="34" charset="-122"/>
                <a:cs typeface="Calibri" pitchFamily="34" charset="-120"/>
              </a:rPr>
              <a:t>  (Kovesdy, 2022)</a:t>
            </a:r>
            <a:endParaRPr lang="en-US" sz="1700" dirty="0"/>
          </a:p>
        </p:txBody>
      </p:sp>
      <p:sp>
        <p:nvSpPr>
          <p:cNvPr id="11" name="Shape 7"/>
          <p:cNvSpPr/>
          <p:nvPr/>
        </p:nvSpPr>
        <p:spPr>
          <a:xfrm>
            <a:off x="548640" y="3067812"/>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na_FFFFFF.png"/>
          <p:cNvPicPr>
            <a:picLocks noChangeAspect="1"/>
          </p:cNvPicPr>
          <p:nvPr/>
        </p:nvPicPr>
        <p:blipFill>
          <a:blip r:embed="rId3"/>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Glomerular, hereditary, and inflammatory disease</a:t>
            </a:r>
            <a:endParaRPr lang="en-US" sz="1700" dirty="0"/>
          </a:p>
        </p:txBody>
      </p:sp>
      <p:sp>
        <p:nvSpPr>
          <p:cNvPr id="15" name="Shape 10"/>
          <p:cNvSpPr/>
          <p:nvPr/>
        </p:nvSpPr>
        <p:spPr>
          <a:xfrm>
            <a:off x="548640" y="4261104"/>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drug_FFFFFF.png"/>
          <p:cNvPicPr>
            <a:picLocks noChangeAspect="1"/>
          </p:cNvPicPr>
          <p:nvPr/>
        </p:nvPicPr>
        <p:blipFill>
          <a:blip r:embed="rId5"/>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Nephrotoxic drugs and recurrent infections</a:t>
            </a:r>
            <a:endParaRPr lang="en-US" sz="1700" dirty="0"/>
          </a:p>
        </p:txBody>
      </p:sp>
      <p:sp>
        <p:nvSpPr>
          <p:cNvPr id="19" name="Shape 13"/>
          <p:cNvSpPr/>
          <p:nvPr/>
        </p:nvSpPr>
        <p:spPr>
          <a:xfrm>
            <a:off x="548640" y="5454396"/>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risk_FFFFFF.png"/>
          <p:cNvPicPr>
            <a:picLocks noChangeAspect="1"/>
          </p:cNvPicPr>
          <p:nvPr/>
        </p:nvPicPr>
        <p:blipFill>
          <a:blip r:embed="rId6"/>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Age, obesity, and deprivation increase risk</a:t>
            </a:r>
            <a:r>
              <a:rPr lang="en-US" sz="1500" i="1" dirty="0">
                <a:solidFill>
                  <a:srgbClr val="5C7178"/>
                </a:solidFill>
                <a:latin typeface="Calibri" pitchFamily="34" charset="0"/>
                <a:ea typeface="Calibri" pitchFamily="34" charset="-122"/>
                <a:cs typeface="Calibri" pitchFamily="34" charset="-120"/>
              </a:rPr>
              <a:t>  (Mayne et al., 2024)</a:t>
            </a:r>
            <a:endParaRPr lang="en-US"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Worldwide prevalence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glob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04</a:t>
            </a:r>
            <a:endParaRPr lang="en-US" sz="1100" dirty="0"/>
          </a:p>
        </p:txBody>
      </p:sp>
      <p:sp>
        <p:nvSpPr>
          <p:cNvPr id="7" name="Shape 4"/>
          <p:cNvSpPr/>
          <p:nvPr/>
        </p:nvSpPr>
        <p:spPr>
          <a:xfrm>
            <a:off x="548640" y="1874520"/>
            <a:ext cx="5074920" cy="2148840"/>
          </a:xfrm>
          <a:prstGeom prst="roundRect">
            <a:avLst>
              <a:gd name="adj" fmla="val 4255"/>
            </a:avLst>
          </a:prstGeom>
          <a:solidFill>
            <a:srgbClr val="0A3A44"/>
          </a:solidFill>
          <a:ln/>
          <a:effectLst>
            <a:outerShdw blurRad="101600" dist="38100" dir="5400000" algn="bl" rotWithShape="0">
              <a:srgbClr val="0A3A44">
                <a:alpha val="25000"/>
              </a:srgbClr>
            </a:outerShdw>
          </a:effectLst>
        </p:spPr>
        <p:txBody>
          <a:bodyPr/>
          <a:lstStyle/>
          <a:p>
            <a:endParaRPr lang="en-IN"/>
          </a:p>
        </p:txBody>
      </p:sp>
      <p:sp>
        <p:nvSpPr>
          <p:cNvPr id="8" name="Shape 5"/>
          <p:cNvSpPr/>
          <p:nvPr/>
        </p:nvSpPr>
        <p:spPr>
          <a:xfrm>
            <a:off x="868680" y="2057400"/>
            <a:ext cx="731520" cy="73152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globe_FFFFFF.png"/>
          <p:cNvPicPr>
            <a:picLocks noChangeAspect="1"/>
          </p:cNvPicPr>
          <p:nvPr/>
        </p:nvPicPr>
        <p:blipFill>
          <a:blip r:embed="rId3"/>
          <a:stretch>
            <a:fillRect/>
          </a:stretch>
        </p:blipFill>
        <p:spPr>
          <a:xfrm>
            <a:off x="1044245" y="2232965"/>
            <a:ext cx="380390" cy="380390"/>
          </a:xfrm>
          <a:prstGeom prst="rect">
            <a:avLst/>
          </a:prstGeom>
        </p:spPr>
      </p:pic>
      <p:sp>
        <p:nvSpPr>
          <p:cNvPr id="10" name="Text 6"/>
          <p:cNvSpPr/>
          <p:nvPr/>
        </p:nvSpPr>
        <p:spPr>
          <a:xfrm>
            <a:off x="1783080" y="2011680"/>
            <a:ext cx="3657600" cy="1005840"/>
          </a:xfrm>
          <a:prstGeom prst="rect">
            <a:avLst/>
          </a:prstGeom>
          <a:noFill/>
          <a:ln/>
        </p:spPr>
        <p:txBody>
          <a:bodyPr wrap="square" rtlCol="0" anchor="ctr"/>
          <a:lstStyle/>
          <a:p>
            <a:pPr marL="0" indent="0" algn="l">
              <a:buNone/>
            </a:pPr>
            <a:r>
              <a:rPr lang="en-US" sz="5400" b="1" dirty="0">
                <a:solidFill>
                  <a:srgbClr val="FFFFFF"/>
                </a:solidFill>
                <a:latin typeface="Cambria" pitchFamily="34" charset="0"/>
                <a:ea typeface="Cambria" pitchFamily="34" charset="-122"/>
                <a:cs typeface="Cambria" pitchFamily="34" charset="-120"/>
              </a:rPr>
              <a:t>over 10%</a:t>
            </a:r>
            <a:endParaRPr lang="en-US" sz="5400" dirty="0"/>
          </a:p>
        </p:txBody>
      </p:sp>
      <p:sp>
        <p:nvSpPr>
          <p:cNvPr id="11" name="Text 7"/>
          <p:cNvSpPr/>
          <p:nvPr/>
        </p:nvSpPr>
        <p:spPr>
          <a:xfrm>
            <a:off x="868680" y="3063240"/>
            <a:ext cx="4480560" cy="502920"/>
          </a:xfrm>
          <a:prstGeom prst="rect">
            <a:avLst/>
          </a:prstGeom>
          <a:noFill/>
          <a:ln/>
        </p:spPr>
        <p:txBody>
          <a:bodyPr wrap="square" rtlCol="0" anchor="ctr"/>
          <a:lstStyle/>
          <a:p>
            <a:pPr marL="0" indent="0" algn="l">
              <a:buNone/>
            </a:pPr>
            <a:r>
              <a:rPr lang="en-US" sz="1500" dirty="0">
                <a:solidFill>
                  <a:srgbClr val="CFE6E6"/>
                </a:solidFill>
                <a:latin typeface="Calibri" pitchFamily="34" charset="0"/>
                <a:ea typeface="Calibri" pitchFamily="34" charset="-122"/>
                <a:cs typeface="Calibri" pitchFamily="34" charset="-120"/>
              </a:rPr>
              <a:t>of the global population is affected</a:t>
            </a:r>
            <a:endParaRPr lang="en-US" sz="1500" dirty="0"/>
          </a:p>
        </p:txBody>
      </p:sp>
      <p:sp>
        <p:nvSpPr>
          <p:cNvPr id="12" name="Text 8"/>
          <p:cNvSpPr/>
          <p:nvPr/>
        </p:nvSpPr>
        <p:spPr>
          <a:xfrm>
            <a:off x="868680" y="3520440"/>
            <a:ext cx="4480560" cy="365760"/>
          </a:xfrm>
          <a:prstGeom prst="rect">
            <a:avLst/>
          </a:prstGeom>
          <a:noFill/>
          <a:ln/>
        </p:spPr>
        <p:txBody>
          <a:bodyPr wrap="square" rtlCol="0" anchor="ctr"/>
          <a:lstStyle/>
          <a:p>
            <a:pPr marL="0" indent="0" algn="l">
              <a:buNone/>
            </a:pPr>
            <a:r>
              <a:rPr lang="en-US" sz="1200" i="1" dirty="0">
                <a:solidFill>
                  <a:srgbClr val="3EC8AC"/>
                </a:solidFill>
                <a:latin typeface="Calibri" pitchFamily="34" charset="0"/>
                <a:ea typeface="Calibri" pitchFamily="34" charset="-122"/>
                <a:cs typeface="Calibri" pitchFamily="34" charset="-120"/>
              </a:rPr>
              <a:t>(Kovesdy, 2022)</a:t>
            </a:r>
            <a:endParaRPr lang="en-US" sz="1200" dirty="0"/>
          </a:p>
        </p:txBody>
      </p:sp>
      <p:sp>
        <p:nvSpPr>
          <p:cNvPr id="13" name="Shape 9"/>
          <p:cNvSpPr/>
          <p:nvPr/>
        </p:nvSpPr>
        <p:spPr>
          <a:xfrm>
            <a:off x="6565392" y="1874520"/>
            <a:ext cx="5074920" cy="2148840"/>
          </a:xfrm>
          <a:prstGeom prst="roundRect">
            <a:avLst>
              <a:gd name="adj" fmla="val 4255"/>
            </a:avLst>
          </a:prstGeom>
          <a:solidFill>
            <a:srgbClr val="0A3A44"/>
          </a:solidFill>
          <a:ln/>
          <a:effectLst>
            <a:outerShdw blurRad="101600" dist="38100" dir="5400000" algn="bl" rotWithShape="0">
              <a:srgbClr val="0A3A44">
                <a:alpha val="25000"/>
              </a:srgbClr>
            </a:outerShdw>
          </a:effectLst>
        </p:spPr>
        <p:txBody>
          <a:bodyPr/>
          <a:lstStyle/>
          <a:p>
            <a:endParaRPr lang="en-IN"/>
          </a:p>
        </p:txBody>
      </p:sp>
      <p:sp>
        <p:nvSpPr>
          <p:cNvPr id="14" name="Shape 10"/>
          <p:cNvSpPr/>
          <p:nvPr/>
        </p:nvSpPr>
        <p:spPr>
          <a:xfrm>
            <a:off x="6885432" y="2057400"/>
            <a:ext cx="731520" cy="73152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5" name="Image 2" descr="/home/claude/ckd/icons/people_FFFFFF.png"/>
          <p:cNvPicPr>
            <a:picLocks noChangeAspect="1"/>
          </p:cNvPicPr>
          <p:nvPr/>
        </p:nvPicPr>
        <p:blipFill>
          <a:blip r:embed="rId4"/>
          <a:stretch>
            <a:fillRect/>
          </a:stretch>
        </p:blipFill>
        <p:spPr>
          <a:xfrm>
            <a:off x="7060997" y="2232965"/>
            <a:ext cx="380390" cy="380390"/>
          </a:xfrm>
          <a:prstGeom prst="rect">
            <a:avLst/>
          </a:prstGeom>
        </p:spPr>
      </p:pic>
      <p:sp>
        <p:nvSpPr>
          <p:cNvPr id="16" name="Text 11"/>
          <p:cNvSpPr/>
          <p:nvPr/>
        </p:nvSpPr>
        <p:spPr>
          <a:xfrm>
            <a:off x="7799832" y="2011680"/>
            <a:ext cx="3657600" cy="1005840"/>
          </a:xfrm>
          <a:prstGeom prst="rect">
            <a:avLst/>
          </a:prstGeom>
          <a:noFill/>
          <a:ln/>
        </p:spPr>
        <p:txBody>
          <a:bodyPr wrap="square" rtlCol="0" anchor="ctr"/>
          <a:lstStyle/>
          <a:p>
            <a:pPr marL="0" indent="0" algn="l">
              <a:buNone/>
            </a:pPr>
            <a:r>
              <a:rPr lang="en-US" sz="5400" b="1" dirty="0">
                <a:solidFill>
                  <a:srgbClr val="FFFFFF"/>
                </a:solidFill>
                <a:latin typeface="Cambria" pitchFamily="34" charset="0"/>
                <a:ea typeface="Cambria" pitchFamily="34" charset="-122"/>
                <a:cs typeface="Cambria" pitchFamily="34" charset="-120"/>
              </a:rPr>
              <a:t>800M+</a:t>
            </a:r>
            <a:endParaRPr lang="en-US" sz="5400" dirty="0"/>
          </a:p>
        </p:txBody>
      </p:sp>
      <p:sp>
        <p:nvSpPr>
          <p:cNvPr id="17" name="Text 12"/>
          <p:cNvSpPr/>
          <p:nvPr/>
        </p:nvSpPr>
        <p:spPr>
          <a:xfrm>
            <a:off x="6885432" y="3063240"/>
            <a:ext cx="4480560" cy="502920"/>
          </a:xfrm>
          <a:prstGeom prst="rect">
            <a:avLst/>
          </a:prstGeom>
          <a:noFill/>
          <a:ln/>
        </p:spPr>
        <p:txBody>
          <a:bodyPr wrap="square" rtlCol="0" anchor="ctr"/>
          <a:lstStyle/>
          <a:p>
            <a:pPr marL="0" indent="0" algn="l">
              <a:buNone/>
            </a:pPr>
            <a:r>
              <a:rPr lang="en-US" sz="1500" dirty="0">
                <a:solidFill>
                  <a:srgbClr val="CFE6E6"/>
                </a:solidFill>
                <a:latin typeface="Calibri" pitchFamily="34" charset="0"/>
                <a:ea typeface="Calibri" pitchFamily="34" charset="-122"/>
                <a:cs typeface="Calibri" pitchFamily="34" charset="-120"/>
              </a:rPr>
              <a:t>more than 800 million people</a:t>
            </a:r>
            <a:endParaRPr lang="en-US" sz="1500" dirty="0"/>
          </a:p>
        </p:txBody>
      </p:sp>
      <p:sp>
        <p:nvSpPr>
          <p:cNvPr id="18" name="Text 13"/>
          <p:cNvSpPr/>
          <p:nvPr/>
        </p:nvSpPr>
        <p:spPr>
          <a:xfrm>
            <a:off x="6885432" y="3520440"/>
            <a:ext cx="4480560" cy="365760"/>
          </a:xfrm>
          <a:prstGeom prst="rect">
            <a:avLst/>
          </a:prstGeom>
          <a:noFill/>
          <a:ln/>
        </p:spPr>
        <p:txBody>
          <a:bodyPr wrap="square" rtlCol="0" anchor="ctr"/>
          <a:lstStyle/>
          <a:p>
            <a:pPr marL="0" indent="0" algn="l">
              <a:buNone/>
            </a:pPr>
            <a:r>
              <a:rPr lang="en-US" sz="1200" i="1" dirty="0">
                <a:solidFill>
                  <a:srgbClr val="3EC8AC"/>
                </a:solidFill>
                <a:latin typeface="Calibri" pitchFamily="34" charset="0"/>
                <a:ea typeface="Calibri" pitchFamily="34" charset="-122"/>
                <a:cs typeface="Calibri" pitchFamily="34" charset="-120"/>
              </a:rPr>
              <a:t>(Kovesdy, 2022)</a:t>
            </a:r>
            <a:endParaRPr lang="en-US" sz="1200" dirty="0"/>
          </a:p>
        </p:txBody>
      </p:sp>
      <p:sp>
        <p:nvSpPr>
          <p:cNvPr id="19" name="Shape 14"/>
          <p:cNvSpPr/>
          <p:nvPr/>
        </p:nvSpPr>
        <p:spPr>
          <a:xfrm>
            <a:off x="548640" y="4343400"/>
            <a:ext cx="11094415" cy="937260"/>
          </a:xfrm>
          <a:prstGeom prst="roundRect">
            <a:avLst>
              <a:gd name="adj" fmla="val 7805"/>
            </a:avLst>
          </a:prstGeom>
          <a:solidFill>
            <a:srgbClr val="F1F7F8"/>
          </a:solidFill>
          <a:ln w="12700">
            <a:solidFill>
              <a:srgbClr val="D3E4E6"/>
            </a:solidFill>
            <a:prstDash val="solid"/>
          </a:ln>
        </p:spPr>
        <p:txBody>
          <a:bodyPr/>
          <a:lstStyle/>
          <a:p>
            <a:endParaRPr lang="en-IN"/>
          </a:p>
        </p:txBody>
      </p:sp>
      <p:sp>
        <p:nvSpPr>
          <p:cNvPr id="20" name="Shape 15"/>
          <p:cNvSpPr/>
          <p:nvPr/>
        </p:nvSpPr>
        <p:spPr>
          <a:xfrm>
            <a:off x="777240" y="4480560"/>
            <a:ext cx="662940" cy="66294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21" name="Image 3" descr="/home/claude/ckd/icons/trend_FFFFFF.png"/>
          <p:cNvPicPr>
            <a:picLocks noChangeAspect="1"/>
          </p:cNvPicPr>
          <p:nvPr/>
        </p:nvPicPr>
        <p:blipFill>
          <a:blip r:embed="rId5"/>
          <a:stretch>
            <a:fillRect/>
          </a:stretch>
        </p:blipFill>
        <p:spPr>
          <a:xfrm>
            <a:off x="936346" y="4639666"/>
            <a:ext cx="344729" cy="344729"/>
          </a:xfrm>
          <a:prstGeom prst="rect">
            <a:avLst/>
          </a:prstGeom>
        </p:spPr>
      </p:pic>
      <p:sp>
        <p:nvSpPr>
          <p:cNvPr id="22" name="Text 16"/>
          <p:cNvSpPr/>
          <p:nvPr/>
        </p:nvSpPr>
        <p:spPr>
          <a:xfrm>
            <a:off x="1760220" y="4343400"/>
            <a:ext cx="9699955" cy="937260"/>
          </a:xfrm>
          <a:prstGeom prst="rect">
            <a:avLst/>
          </a:prstGeom>
          <a:noFill/>
          <a:ln/>
        </p:spPr>
        <p:txBody>
          <a:bodyPr wrap="square" lIns="0" tIns="0" rIns="0" bIns="0" rtlCol="0" anchor="ctr"/>
          <a:lstStyle/>
          <a:p>
            <a:pPr marL="0" indent="0">
              <a:buNone/>
            </a:pPr>
            <a:r>
              <a:rPr lang="en-US" sz="1700" dirty="0">
                <a:solidFill>
                  <a:srgbClr val="17313A"/>
                </a:solidFill>
                <a:latin typeface="Calibri" pitchFamily="34" charset="0"/>
                <a:ea typeface="Calibri" pitchFamily="34" charset="-122"/>
                <a:cs typeface="Calibri" pitchFamily="34" charset="-120"/>
              </a:rPr>
              <a:t>The burden is increasing due to ageing societies.</a:t>
            </a:r>
            <a:endParaRPr lang="en-US" sz="1700" dirty="0"/>
          </a:p>
        </p:txBody>
      </p:sp>
      <p:sp>
        <p:nvSpPr>
          <p:cNvPr id="23" name="Shape 17"/>
          <p:cNvSpPr/>
          <p:nvPr/>
        </p:nvSpPr>
        <p:spPr>
          <a:xfrm>
            <a:off x="548640" y="5509260"/>
            <a:ext cx="11094415" cy="937260"/>
          </a:xfrm>
          <a:prstGeom prst="roundRect">
            <a:avLst>
              <a:gd name="adj" fmla="val 7805"/>
            </a:avLst>
          </a:prstGeom>
          <a:solidFill>
            <a:srgbClr val="E7F2F2"/>
          </a:solidFill>
          <a:ln w="12700">
            <a:solidFill>
              <a:srgbClr val="D3E4E6"/>
            </a:solidFill>
            <a:prstDash val="solid"/>
          </a:ln>
        </p:spPr>
        <p:txBody>
          <a:bodyPr/>
          <a:lstStyle/>
          <a:p>
            <a:endParaRPr lang="en-IN"/>
          </a:p>
        </p:txBody>
      </p:sp>
      <p:sp>
        <p:nvSpPr>
          <p:cNvPr id="24" name="Shape 18"/>
          <p:cNvSpPr/>
          <p:nvPr/>
        </p:nvSpPr>
        <p:spPr>
          <a:xfrm>
            <a:off x="777240" y="5646420"/>
            <a:ext cx="662940" cy="66294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5" name="Image 4" descr="/home/claude/ckd/icons/region_FFFFFF.png"/>
          <p:cNvPicPr>
            <a:picLocks noChangeAspect="1"/>
          </p:cNvPicPr>
          <p:nvPr/>
        </p:nvPicPr>
        <p:blipFill>
          <a:blip r:embed="rId6"/>
          <a:stretch>
            <a:fillRect/>
          </a:stretch>
        </p:blipFill>
        <p:spPr>
          <a:xfrm>
            <a:off x="936346" y="5805526"/>
            <a:ext cx="344729" cy="344729"/>
          </a:xfrm>
          <a:prstGeom prst="rect">
            <a:avLst/>
          </a:prstGeom>
        </p:spPr>
      </p:pic>
      <p:sp>
        <p:nvSpPr>
          <p:cNvPr id="26" name="Text 19"/>
          <p:cNvSpPr/>
          <p:nvPr/>
        </p:nvSpPr>
        <p:spPr>
          <a:xfrm>
            <a:off x="1760220" y="5509260"/>
            <a:ext cx="9699955" cy="937260"/>
          </a:xfrm>
          <a:prstGeom prst="rect">
            <a:avLst/>
          </a:prstGeom>
          <a:noFill/>
          <a:ln/>
        </p:spPr>
        <p:txBody>
          <a:bodyPr wrap="square" lIns="0" tIns="0" rIns="0" bIns="0" rtlCol="0" anchor="ctr"/>
          <a:lstStyle/>
          <a:p>
            <a:pPr marL="0" indent="0">
              <a:buNone/>
            </a:pPr>
            <a:r>
              <a:rPr lang="en-US" sz="1700" dirty="0">
                <a:solidFill>
                  <a:srgbClr val="17313A"/>
                </a:solidFill>
                <a:latin typeface="Calibri" pitchFamily="34" charset="0"/>
                <a:ea typeface="Calibri" pitchFamily="34" charset="-122"/>
                <a:cs typeface="Calibri" pitchFamily="34" charset="-120"/>
              </a:rPr>
              <a:t>Lower-income regions carry heavier impact</a:t>
            </a:r>
            <a:r>
              <a:rPr lang="en-US" sz="1500" i="1" dirty="0">
                <a:solidFill>
                  <a:srgbClr val="5C7178"/>
                </a:solidFill>
                <a:latin typeface="Calibri" pitchFamily="34" charset="0"/>
                <a:ea typeface="Calibri" pitchFamily="34" charset="-122"/>
                <a:cs typeface="Calibri" pitchFamily="34" charset="-120"/>
              </a:rPr>
              <a:t>  (Chen et al., 2024)</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UK prevalence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uk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05</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region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CKD is prevalent in the UK</a:t>
            </a:r>
            <a:r>
              <a:rPr lang="en-US" sz="1400" i="1" dirty="0">
                <a:solidFill>
                  <a:srgbClr val="5C7178"/>
                </a:solidFill>
                <a:latin typeface="Calibri" pitchFamily="34" charset="0"/>
                <a:ea typeface="Calibri" pitchFamily="34" charset="-122"/>
                <a:cs typeface="Calibri" pitchFamily="34" charset="-120"/>
              </a:rPr>
              <a:t>  (Kalantar-Zadeh et al., 2021)</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older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More frequent in older adults</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ethnic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Higher risk in South Asian and Black groups</a:t>
            </a:r>
            <a:r>
              <a:rPr lang="en-US" sz="1400" i="1" dirty="0">
                <a:solidFill>
                  <a:srgbClr val="5C7178"/>
                </a:solidFill>
                <a:latin typeface="Calibri" pitchFamily="34" charset="0"/>
                <a:ea typeface="Calibri" pitchFamily="34" charset="-122"/>
                <a:cs typeface="Calibri" pitchFamily="34" charset="-120"/>
              </a:rPr>
              <a:t>  (NHS England, 2026)</a:t>
            </a:r>
          </a:p>
          <a:p>
            <a:pPr>
              <a:lnSpc>
                <a:spcPct val="102000"/>
              </a:lnSpc>
            </a:pPr>
            <a:r>
              <a:rPr lang="en-GB" sz="1600" dirty="0"/>
              <a:t>High-risk groups need closer screening and follow-up.</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hidden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Many cases remain undiagnosed</a:t>
            </a:r>
          </a:p>
          <a:p>
            <a:pPr>
              <a:lnSpc>
                <a:spcPct val="102000"/>
              </a:lnSpc>
            </a:pPr>
            <a:r>
              <a:rPr lang="en-GB" sz="1600" dirty="0"/>
              <a:t>Underdiagnosis means many people may miss early intervention.</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Economic burden</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money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06</a:t>
            </a:r>
            <a:endParaRPr lang="en-US" sz="1100" dirty="0"/>
          </a:p>
        </p:txBody>
      </p:sp>
      <p:sp>
        <p:nvSpPr>
          <p:cNvPr id="7" name="Shape 4"/>
          <p:cNvSpPr/>
          <p:nvPr/>
        </p:nvSpPr>
        <p:spPr>
          <a:xfrm>
            <a:off x="548640" y="1874520"/>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pills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Money is spent on medicines and monitoring</a:t>
            </a:r>
            <a:r>
              <a:rPr lang="en-US" sz="1500" i="1" dirty="0">
                <a:solidFill>
                  <a:srgbClr val="5C7178"/>
                </a:solidFill>
                <a:latin typeface="Calibri" pitchFamily="34" charset="0"/>
                <a:ea typeface="Calibri" pitchFamily="34" charset="-122"/>
                <a:cs typeface="Calibri" pitchFamily="34" charset="-120"/>
              </a:rPr>
              <a:t>  (Romagnani et al., 2025)</a:t>
            </a:r>
          </a:p>
          <a:p>
            <a:r>
              <a:rPr lang="en-GB" sz="1600" dirty="0"/>
              <a:t>CKD increases demand for long-term healthcare resources.</a:t>
            </a:r>
            <a:endParaRPr lang="en-US" sz="1700" dirty="0"/>
          </a:p>
        </p:txBody>
      </p:sp>
      <p:sp>
        <p:nvSpPr>
          <p:cNvPr id="11" name="Shape 7"/>
          <p:cNvSpPr/>
          <p:nvPr/>
        </p:nvSpPr>
        <p:spPr>
          <a:xfrm>
            <a:off x="548640" y="3067812"/>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ialysis_FFFFFF.png"/>
          <p:cNvPicPr>
            <a:picLocks noChangeAspect="1"/>
          </p:cNvPicPr>
          <p:nvPr/>
        </p:nvPicPr>
        <p:blipFill>
          <a:blip r:embed="rId5"/>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Dialysis and hospital care are costly</a:t>
            </a:r>
            <a:endParaRPr lang="en-US" sz="1700" dirty="0"/>
          </a:p>
        </p:txBody>
      </p:sp>
      <p:sp>
        <p:nvSpPr>
          <p:cNvPr id="15" name="Shape 10"/>
          <p:cNvSpPr/>
          <p:nvPr/>
        </p:nvSpPr>
        <p:spPr>
          <a:xfrm>
            <a:off x="548640" y="4261104"/>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productivity_FFFFFF.png"/>
          <p:cNvPicPr>
            <a:picLocks noChangeAspect="1"/>
          </p:cNvPicPr>
          <p:nvPr/>
        </p:nvPicPr>
        <p:blipFill>
          <a:blip r:embed="rId6"/>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Direct expense from productivity loss</a:t>
            </a:r>
            <a:r>
              <a:rPr lang="en-US" sz="1500" i="1" dirty="0">
                <a:solidFill>
                  <a:srgbClr val="5C7178"/>
                </a:solidFill>
                <a:latin typeface="Calibri" pitchFamily="34" charset="0"/>
                <a:ea typeface="Calibri" pitchFamily="34" charset="-122"/>
                <a:cs typeface="Calibri" pitchFamily="34" charset="-120"/>
              </a:rPr>
              <a:t>  (Dasgupta et al., 2024).</a:t>
            </a:r>
          </a:p>
          <a:p>
            <a:r>
              <a:rPr lang="en-GB" sz="1600" dirty="0"/>
              <a:t>Late-stage disease creates much higher treatment expenses.</a:t>
            </a:r>
            <a:endParaRPr lang="en-US" sz="1700" dirty="0"/>
          </a:p>
        </p:txBody>
      </p:sp>
      <p:sp>
        <p:nvSpPr>
          <p:cNvPr id="19" name="Shape 13"/>
          <p:cNvSpPr/>
          <p:nvPr/>
        </p:nvSpPr>
        <p:spPr>
          <a:xfrm>
            <a:off x="548640" y="5454396"/>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stage_FFFFFF.png"/>
          <p:cNvPicPr>
            <a:picLocks noChangeAspect="1"/>
          </p:cNvPicPr>
          <p:nvPr/>
        </p:nvPicPr>
        <p:blipFill>
          <a:blip r:embed="rId7"/>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Spending on CKD is greater in more advanced stages of the disease.</a:t>
            </a:r>
          </a:p>
          <a:p>
            <a:r>
              <a:rPr lang="en-GB" sz="1600" dirty="0"/>
              <a:t>The financial burden affects both services and patients. </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Social burden</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peopl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07</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quality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Negatively affects quality of life</a:t>
            </a:r>
            <a:r>
              <a:rPr lang="en-US" sz="1400" i="1" dirty="0">
                <a:solidFill>
                  <a:srgbClr val="5C7178"/>
                </a:solidFill>
                <a:latin typeface="Calibri" pitchFamily="34" charset="0"/>
                <a:ea typeface="Calibri" pitchFamily="34" charset="-122"/>
                <a:cs typeface="Calibri" pitchFamily="34" charset="-120"/>
              </a:rPr>
              <a:t>  (Acharya et al., 2024)</a:t>
            </a:r>
          </a:p>
          <a:p>
            <a:pPr>
              <a:lnSpc>
                <a:spcPct val="102000"/>
              </a:lnSpc>
            </a:pPr>
            <a:r>
              <a:rPr lang="en-GB" sz="1600" dirty="0"/>
              <a:t>It may affect mental health as well as physical functioning.</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work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Impacts roles at work and travel and with family</a:t>
            </a:r>
          </a:p>
          <a:p>
            <a:pPr>
              <a:lnSpc>
                <a:spcPct val="102000"/>
              </a:lnSpc>
            </a:pPr>
            <a:r>
              <a:rPr lang="en-GB" sz="1600" dirty="0"/>
              <a:t>CKD can limit independence in daily activities.</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mood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Increases anxiety and depression risk</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caregiver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Caregivers also experience strain</a:t>
            </a:r>
            <a:r>
              <a:rPr lang="en-US" sz="1400" i="1" dirty="0">
                <a:solidFill>
                  <a:srgbClr val="5C7178"/>
                </a:solidFill>
                <a:latin typeface="Calibri" pitchFamily="34" charset="0"/>
                <a:ea typeface="Calibri" pitchFamily="34" charset="-122"/>
                <a:cs typeface="Calibri" pitchFamily="34" charset="-120"/>
              </a:rPr>
              <a:t>  (Huang et al., 2024)</a:t>
            </a:r>
          </a:p>
          <a:p>
            <a:pPr>
              <a:lnSpc>
                <a:spcPct val="102000"/>
              </a:lnSpc>
            </a:pPr>
            <a:r>
              <a:rPr lang="en-GB" sz="1600" dirty="0"/>
              <a:t>Family members may need to adjust their routines and responsibilities. </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Diagnosis of the disease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diagnos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08</a:t>
            </a:r>
            <a:endParaRPr lang="en-US" sz="1100" dirty="0"/>
          </a:p>
        </p:txBody>
      </p:sp>
      <p:sp>
        <p:nvSpPr>
          <p:cNvPr id="7" name="Shape 4"/>
          <p:cNvSpPr/>
          <p:nvPr/>
        </p:nvSpPr>
        <p:spPr>
          <a:xfrm>
            <a:off x="548641" y="1874520"/>
            <a:ext cx="6439014"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blood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Blood test for eGFR</a:t>
            </a:r>
            <a:r>
              <a:rPr lang="en-US" sz="1500" i="1" dirty="0">
                <a:solidFill>
                  <a:srgbClr val="5C7178"/>
                </a:solidFill>
                <a:latin typeface="Calibri" pitchFamily="34" charset="0"/>
                <a:ea typeface="Calibri" pitchFamily="34" charset="-122"/>
                <a:cs typeface="Calibri" pitchFamily="34" charset="-120"/>
              </a:rPr>
              <a:t>  (Taylor et al., 2022)</a:t>
            </a:r>
            <a:endParaRPr lang="en-US" sz="1700" dirty="0"/>
          </a:p>
        </p:txBody>
      </p:sp>
      <p:sp>
        <p:nvSpPr>
          <p:cNvPr id="11" name="Shape 7"/>
          <p:cNvSpPr/>
          <p:nvPr/>
        </p:nvSpPr>
        <p:spPr>
          <a:xfrm>
            <a:off x="432634" y="3081602"/>
            <a:ext cx="6555022"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urine_FFFFFF.png"/>
          <p:cNvPicPr>
            <a:picLocks noChangeAspect="1"/>
          </p:cNvPicPr>
          <p:nvPr/>
        </p:nvPicPr>
        <p:blipFill>
          <a:blip r:embed="rId5"/>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Urine ACR for albuminuria</a:t>
            </a:r>
          </a:p>
          <a:p>
            <a:r>
              <a:rPr lang="en-GB" sz="1600" dirty="0"/>
              <a:t>A mix of blood and urine tests improves accuracy.</a:t>
            </a:r>
            <a:endParaRPr lang="en-US" sz="1700" dirty="0"/>
          </a:p>
        </p:txBody>
      </p:sp>
      <p:sp>
        <p:nvSpPr>
          <p:cNvPr id="15" name="Shape 10"/>
          <p:cNvSpPr/>
          <p:nvPr/>
        </p:nvSpPr>
        <p:spPr>
          <a:xfrm>
            <a:off x="548642" y="4261104"/>
            <a:ext cx="6439014" cy="992124"/>
          </a:xfrm>
          <a:prstGeom prst="roundRect">
            <a:avLst>
              <a:gd name="adj" fmla="val 7373"/>
            </a:avLst>
          </a:prstGeom>
          <a:solidFill>
            <a:srgbClr val="F1F7F8"/>
          </a:solidFill>
          <a:ln w="12700">
            <a:solidFill>
              <a:srgbClr val="D3E4E6"/>
            </a:solidFill>
            <a:prstDash val="solid"/>
          </a:ln>
        </p:spPr>
        <p:txBody>
          <a:bodyPr/>
          <a:lstStyle/>
          <a:p>
            <a:endParaRPr lang="en-IN" dirty="0"/>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repeat_FFFFFF.png"/>
          <p:cNvPicPr>
            <a:picLocks noChangeAspect="1"/>
          </p:cNvPicPr>
          <p:nvPr/>
        </p:nvPicPr>
        <p:blipFill>
          <a:blip r:embed="rId6"/>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Repeat abnormalities are indicative of CKD</a:t>
            </a:r>
            <a:r>
              <a:rPr lang="en-US" sz="1500" i="1" dirty="0">
                <a:solidFill>
                  <a:srgbClr val="5C7178"/>
                </a:solidFill>
                <a:latin typeface="Calibri" pitchFamily="34" charset="0"/>
                <a:ea typeface="Calibri" pitchFamily="34" charset="-122"/>
                <a:cs typeface="Calibri" pitchFamily="34" charset="-120"/>
              </a:rPr>
              <a:t>  </a:t>
            </a:r>
          </a:p>
          <a:p>
            <a:pPr marL="0" indent="0" algn="l">
              <a:lnSpc>
                <a:spcPct val="100000"/>
              </a:lnSpc>
              <a:buNone/>
            </a:pPr>
            <a:r>
              <a:rPr lang="en-US" sz="1500" i="1" dirty="0">
                <a:solidFill>
                  <a:srgbClr val="5C7178"/>
                </a:solidFill>
                <a:latin typeface="Calibri" pitchFamily="34" charset="0"/>
                <a:ea typeface="Calibri" pitchFamily="34" charset="-122"/>
                <a:cs typeface="Calibri" pitchFamily="34" charset="-120"/>
              </a:rPr>
              <a:t>(Michelle Makey et al., 2023).</a:t>
            </a:r>
            <a:endParaRPr lang="en-US" sz="1700" dirty="0"/>
          </a:p>
        </p:txBody>
      </p:sp>
      <p:sp>
        <p:nvSpPr>
          <p:cNvPr id="19" name="Shape 13"/>
          <p:cNvSpPr/>
          <p:nvPr/>
        </p:nvSpPr>
        <p:spPr>
          <a:xfrm>
            <a:off x="548641" y="5454396"/>
            <a:ext cx="6439013"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history_FFFFFF.png"/>
          <p:cNvPicPr>
            <a:picLocks noChangeAspect="1"/>
          </p:cNvPicPr>
          <p:nvPr/>
        </p:nvPicPr>
        <p:blipFill>
          <a:blip r:embed="rId7"/>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Cause and stage are directed by history</a:t>
            </a:r>
            <a:endParaRPr lang="en-US" sz="1700" dirty="0"/>
          </a:p>
        </p:txBody>
      </p:sp>
      <p:pic>
        <p:nvPicPr>
          <p:cNvPr id="23" name="Picture 22" descr="The 5 Stages Of Chronic Kidney Disease | The Well by Northwell">
            <a:extLst>
              <a:ext uri="{FF2B5EF4-FFF2-40B4-BE49-F238E27FC236}">
                <a16:creationId xmlns:a16="http://schemas.microsoft.com/office/drawing/2014/main" id="{DE0F027D-5B37-BDB5-3586-02B121661B04}"/>
              </a:ext>
            </a:extLst>
          </p:cNvPr>
          <p:cNvPicPr>
            <a:picLocks noChangeAspect="1"/>
          </p:cNvPicPr>
          <p:nvPr/>
        </p:nvPicPr>
        <p:blipFill>
          <a:blip r:embed="rId8"/>
          <a:stretch>
            <a:fillRect/>
          </a:stretch>
        </p:blipFill>
        <p:spPr>
          <a:xfrm>
            <a:off x="7202406" y="1914434"/>
            <a:ext cx="4654087" cy="3858905"/>
          </a:xfrm>
          <a:prstGeom prst="rect">
            <a:avLst/>
          </a:prstGeom>
        </p:spPr>
      </p:pic>
      <p:sp>
        <p:nvSpPr>
          <p:cNvPr id="25" name="TextBox 24">
            <a:extLst>
              <a:ext uri="{FF2B5EF4-FFF2-40B4-BE49-F238E27FC236}">
                <a16:creationId xmlns:a16="http://schemas.microsoft.com/office/drawing/2014/main" id="{48049F85-A791-7BF7-7EB3-DCBA42F1F8F0}"/>
              </a:ext>
            </a:extLst>
          </p:cNvPr>
          <p:cNvSpPr txBox="1"/>
          <p:nvPr/>
        </p:nvSpPr>
        <p:spPr>
          <a:xfrm>
            <a:off x="8393806" y="5937266"/>
            <a:ext cx="1992254" cy="276999"/>
          </a:xfrm>
          <a:prstGeom prst="rect">
            <a:avLst/>
          </a:prstGeom>
          <a:noFill/>
        </p:spPr>
        <p:txBody>
          <a:bodyPr wrap="square">
            <a:spAutoFit/>
          </a:bodyPr>
          <a:lstStyle/>
          <a:p>
            <a:r>
              <a:rPr lang="en-GB" sz="1200" dirty="0"/>
              <a:t>Source: </a:t>
            </a:r>
            <a:r>
              <a:rPr lang="en-GB" sz="1200" dirty="0" err="1"/>
              <a:t>Fishbane</a:t>
            </a:r>
            <a:r>
              <a:rPr lang="en-GB" sz="1200" dirty="0"/>
              <a:t>,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Initial assessment</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stetho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09</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bp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Re-checking of blood pressure and diabetes</a:t>
            </a:r>
            <a:r>
              <a:rPr lang="en-US" sz="1400" i="1" dirty="0">
                <a:solidFill>
                  <a:srgbClr val="5C7178"/>
                </a:solidFill>
                <a:latin typeface="Calibri" pitchFamily="34" charset="0"/>
                <a:ea typeface="Calibri" pitchFamily="34" charset="-122"/>
                <a:cs typeface="Calibri" pitchFamily="34" charset="-120"/>
              </a:rPr>
              <a:t>  (Montori et al., 2022)</a:t>
            </a:r>
          </a:p>
          <a:p>
            <a:pPr>
              <a:lnSpc>
                <a:spcPct val="102000"/>
              </a:lnSpc>
            </a:pPr>
            <a:r>
              <a:rPr lang="en-GB" sz="1600" dirty="0"/>
              <a:t>Risk factors can guide early treatment decisions.</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medhistory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Medication history and NSAID use</a:t>
            </a:r>
          </a:p>
          <a:p>
            <a:pPr>
              <a:lnSpc>
                <a:spcPct val="102000"/>
              </a:lnSpc>
            </a:pPr>
            <a:r>
              <a:rPr lang="en-GB" sz="1600" dirty="0"/>
              <a:t>Assessment should look for reversible causes.</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urine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Urinalysis and kidney function tests</a:t>
            </a:r>
            <a:r>
              <a:rPr lang="en-US" sz="1400" i="1" dirty="0">
                <a:solidFill>
                  <a:srgbClr val="5C7178"/>
                </a:solidFill>
                <a:latin typeface="Calibri" pitchFamily="34" charset="0"/>
                <a:ea typeface="Calibri" pitchFamily="34" charset="-122"/>
                <a:cs typeface="Calibri" pitchFamily="34" charset="-120"/>
              </a:rPr>
              <a:t>  (Grindell et al., 2022)</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imaging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Consider imaging if indicated</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Management of the disease: UK guidelines</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medhistory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10</a:t>
            </a:r>
            <a:endParaRPr lang="en-US" sz="1100" dirty="0"/>
          </a:p>
        </p:txBody>
      </p:sp>
      <p:sp>
        <p:nvSpPr>
          <p:cNvPr id="7" name="Shape 4"/>
          <p:cNvSpPr/>
          <p:nvPr/>
        </p:nvSpPr>
        <p:spPr>
          <a:xfrm>
            <a:off x="548641" y="1874520"/>
            <a:ext cx="10667390"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target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Tightly regulate blood pressure level</a:t>
            </a:r>
            <a:r>
              <a:rPr lang="en-US" sz="1500" i="1" dirty="0">
                <a:solidFill>
                  <a:srgbClr val="5C7178"/>
                </a:solidFill>
                <a:latin typeface="Calibri" pitchFamily="34" charset="0"/>
                <a:ea typeface="Calibri" pitchFamily="34" charset="-122"/>
                <a:cs typeface="Calibri" pitchFamily="34" charset="-120"/>
              </a:rPr>
              <a:t>  (Fletcher et al., 2022)</a:t>
            </a:r>
          </a:p>
          <a:p>
            <a:r>
              <a:rPr lang="en-GB" sz="1600" dirty="0"/>
              <a:t>Treatment aims to slow progression and reduce complications.</a:t>
            </a:r>
            <a:endParaRPr lang="en-US" sz="1700" dirty="0"/>
          </a:p>
        </p:txBody>
      </p:sp>
      <p:sp>
        <p:nvSpPr>
          <p:cNvPr id="11" name="Shape 7"/>
          <p:cNvSpPr/>
          <p:nvPr/>
        </p:nvSpPr>
        <p:spPr>
          <a:xfrm>
            <a:off x="548640" y="3067812"/>
            <a:ext cx="10675193"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pills_FFFFFF.png"/>
          <p:cNvPicPr>
            <a:picLocks noChangeAspect="1"/>
          </p:cNvPicPr>
          <p:nvPr/>
        </p:nvPicPr>
        <p:blipFill>
          <a:blip r:embed="rId5"/>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Use of ACEi/ARB as appropriate</a:t>
            </a:r>
            <a:endParaRPr lang="en-US" sz="1700" dirty="0"/>
          </a:p>
        </p:txBody>
      </p:sp>
      <p:sp>
        <p:nvSpPr>
          <p:cNvPr id="15" name="Shape 10"/>
          <p:cNvSpPr/>
          <p:nvPr/>
        </p:nvSpPr>
        <p:spPr>
          <a:xfrm>
            <a:off x="548641" y="4261104"/>
            <a:ext cx="10675192"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drug_FFFFFF.png"/>
          <p:cNvPicPr>
            <a:picLocks noChangeAspect="1"/>
          </p:cNvPicPr>
          <p:nvPr/>
        </p:nvPicPr>
        <p:blipFill>
          <a:blip r:embed="rId6"/>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Consider SGLT2 inhibitors as indicated.</a:t>
            </a:r>
          </a:p>
          <a:p>
            <a:r>
              <a:rPr lang="en-GB" sz="1600" dirty="0"/>
              <a:t>Specialist referral is important when risk becomes high. </a:t>
            </a:r>
            <a:endParaRPr lang="en-US" sz="1700" dirty="0"/>
          </a:p>
        </p:txBody>
      </p:sp>
      <p:sp>
        <p:nvSpPr>
          <p:cNvPr id="19" name="Shape 13"/>
          <p:cNvSpPr/>
          <p:nvPr/>
        </p:nvSpPr>
        <p:spPr>
          <a:xfrm>
            <a:off x="548641" y="5454396"/>
            <a:ext cx="10675192"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referral_FFFFFF.png"/>
          <p:cNvPicPr>
            <a:picLocks noChangeAspect="1"/>
          </p:cNvPicPr>
          <p:nvPr/>
        </p:nvPicPr>
        <p:blipFill>
          <a:blip r:embed="rId7"/>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Monitor Progression and Make Early Referral</a:t>
            </a:r>
          </a:p>
          <a:p>
            <a:r>
              <a:rPr lang="en-GB" sz="1600" dirty="0"/>
              <a:t>Regular monitoring helps identify worsening kidney function early.</a:t>
            </a:r>
            <a:endParaRPr lang="en-US" sz="1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Models and framework</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collaborat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11</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team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Risk-based, multidisciplinary care</a:t>
            </a:r>
          </a:p>
          <a:p>
            <a:pPr>
              <a:lnSpc>
                <a:spcPct val="102000"/>
              </a:lnSpc>
            </a:pPr>
            <a:r>
              <a:rPr lang="en-GB" sz="1600" dirty="0"/>
              <a:t>CKD management works best when care is shared across teams.</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person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It is important to have person-centred follow-up.</a:t>
            </a:r>
          </a:p>
          <a:p>
            <a:pPr>
              <a:lnSpc>
                <a:spcPct val="102000"/>
              </a:lnSpc>
            </a:pPr>
            <a:r>
              <a:rPr lang="en-GB" sz="1600" dirty="0"/>
              <a:t>Patients should not be passive recipients of care.</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education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Education to improve adherence</a:t>
            </a:r>
            <a:r>
              <a:rPr lang="en-US" sz="1400" i="1" dirty="0">
                <a:solidFill>
                  <a:srgbClr val="5C7178"/>
                </a:solidFill>
                <a:latin typeface="Calibri" pitchFamily="34" charset="0"/>
                <a:ea typeface="Calibri" pitchFamily="34" charset="-122"/>
                <a:cs typeface="Calibri" pitchFamily="34" charset="-120"/>
              </a:rPr>
              <a:t>  (Jha et al., 2023).</a:t>
            </a:r>
          </a:p>
          <a:p>
            <a:pPr>
              <a:lnSpc>
                <a:spcPct val="102000"/>
              </a:lnSpc>
            </a:pPr>
            <a:r>
              <a:rPr lang="en-GB" sz="1600" dirty="0"/>
              <a:t>Education helps improve long-term self-management. </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handshake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Teamwork improves chronic disease outcomes</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The House of Care framework</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hom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12</a:t>
            </a:r>
            <a:endParaRPr lang="en-US" sz="1100" dirty="0"/>
          </a:p>
        </p:txBody>
      </p:sp>
      <p:sp>
        <p:nvSpPr>
          <p:cNvPr id="7" name="Shape 4"/>
          <p:cNvSpPr/>
          <p:nvPr/>
        </p:nvSpPr>
        <p:spPr>
          <a:xfrm>
            <a:off x="640080" y="1965960"/>
            <a:ext cx="5669280" cy="960120"/>
          </a:xfrm>
          <a:prstGeom prst="triangle">
            <a:avLst/>
          </a:prstGeom>
          <a:solidFill>
            <a:srgbClr val="017A8A"/>
          </a:solidFill>
          <a:ln/>
        </p:spPr>
        <p:txBody>
          <a:bodyPr/>
          <a:lstStyle/>
          <a:p>
            <a:endParaRPr lang="en-IN"/>
          </a:p>
        </p:txBody>
      </p:sp>
      <p:sp>
        <p:nvSpPr>
          <p:cNvPr id="8" name="Text 5"/>
          <p:cNvSpPr/>
          <p:nvPr/>
        </p:nvSpPr>
        <p:spPr>
          <a:xfrm>
            <a:off x="777240" y="2221992"/>
            <a:ext cx="5394960" cy="731520"/>
          </a:xfrm>
          <a:prstGeom prst="rect">
            <a:avLst/>
          </a:prstGeom>
          <a:noFill/>
          <a:ln/>
        </p:spPr>
        <p:txBody>
          <a:bodyPr wrap="square" rtlCol="0" anchor="t"/>
          <a:lstStyle/>
          <a:p>
            <a:pPr marL="0" indent="0" algn="ctr">
              <a:lnSpc>
                <a:spcPct val="95000"/>
              </a:lnSpc>
              <a:buNone/>
            </a:pPr>
            <a:r>
              <a:rPr lang="en-US" sz="1300" b="1" dirty="0">
                <a:solidFill>
                  <a:srgbClr val="FFFFFF"/>
                </a:solidFill>
                <a:latin typeface="Calibri" pitchFamily="34" charset="0"/>
                <a:ea typeface="Calibri" pitchFamily="34" charset="-122"/>
                <a:cs typeface="Calibri" pitchFamily="34" charset="-120"/>
              </a:rPr>
              <a:t>Shared care planning</a:t>
            </a:r>
            <a:endParaRPr lang="en-US" sz="1300" dirty="0"/>
          </a:p>
          <a:p>
            <a:pPr marL="0" indent="0" algn="ctr">
              <a:lnSpc>
                <a:spcPct val="95000"/>
              </a:lnSpc>
              <a:buNone/>
            </a:pPr>
            <a:r>
              <a:rPr lang="en-US" sz="1300" b="1" dirty="0">
                <a:solidFill>
                  <a:srgbClr val="FFFFFF"/>
                </a:solidFill>
                <a:latin typeface="Calibri" pitchFamily="34" charset="0"/>
                <a:ea typeface="Calibri" pitchFamily="34" charset="-122"/>
                <a:cs typeface="Calibri" pitchFamily="34" charset="-120"/>
              </a:rPr>
              <a:t>conversation</a:t>
            </a:r>
            <a:endParaRPr lang="en-US" sz="1300" dirty="0"/>
          </a:p>
        </p:txBody>
      </p:sp>
      <p:sp>
        <p:nvSpPr>
          <p:cNvPr id="9" name="Shape 6"/>
          <p:cNvSpPr/>
          <p:nvPr/>
        </p:nvSpPr>
        <p:spPr>
          <a:xfrm>
            <a:off x="777240" y="2999232"/>
            <a:ext cx="1371600" cy="2331720"/>
          </a:xfrm>
          <a:prstGeom prst="roundRect">
            <a:avLst>
              <a:gd name="adj" fmla="val 5333"/>
            </a:avLst>
          </a:prstGeom>
          <a:solidFill>
            <a:srgbClr val="F1F7F8"/>
          </a:solidFill>
          <a:ln w="25400">
            <a:solidFill>
              <a:srgbClr val="00A896"/>
            </a:solidFill>
            <a:prstDash val="solid"/>
          </a:ln>
        </p:spPr>
        <p:txBody>
          <a:bodyPr/>
          <a:lstStyle/>
          <a:p>
            <a:endParaRPr lang="en-IN"/>
          </a:p>
        </p:txBody>
      </p:sp>
      <p:sp>
        <p:nvSpPr>
          <p:cNvPr id="10" name="Shape 7"/>
          <p:cNvSpPr/>
          <p:nvPr/>
        </p:nvSpPr>
        <p:spPr>
          <a:xfrm>
            <a:off x="1188720" y="3200400"/>
            <a:ext cx="548640" cy="54864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1" name="Image 1" descr="/home/claude/ckd/icons/commission_FFFFFF.png"/>
          <p:cNvPicPr>
            <a:picLocks noChangeAspect="1"/>
          </p:cNvPicPr>
          <p:nvPr/>
        </p:nvPicPr>
        <p:blipFill>
          <a:blip r:embed="rId4"/>
          <a:stretch>
            <a:fillRect/>
          </a:stretch>
        </p:blipFill>
        <p:spPr>
          <a:xfrm>
            <a:off x="1320394" y="3332074"/>
            <a:ext cx="285293" cy="285293"/>
          </a:xfrm>
          <a:prstGeom prst="rect">
            <a:avLst/>
          </a:prstGeom>
        </p:spPr>
      </p:pic>
      <p:sp>
        <p:nvSpPr>
          <p:cNvPr id="12" name="Text 8"/>
          <p:cNvSpPr/>
          <p:nvPr/>
        </p:nvSpPr>
        <p:spPr>
          <a:xfrm>
            <a:off x="850392" y="3867912"/>
            <a:ext cx="1225296" cy="1325880"/>
          </a:xfrm>
          <a:prstGeom prst="rect">
            <a:avLst/>
          </a:prstGeom>
          <a:noFill/>
          <a:ln/>
        </p:spPr>
        <p:txBody>
          <a:bodyPr wrap="square" rtlCol="0" anchor="t"/>
          <a:lstStyle/>
          <a:p>
            <a:pPr marL="0" indent="0" algn="ctr">
              <a:lnSpc>
                <a:spcPct val="100000"/>
              </a:lnSpc>
              <a:buNone/>
            </a:pPr>
            <a:r>
              <a:rPr lang="en-US" sz="1200" dirty="0">
                <a:solidFill>
                  <a:srgbClr val="17313A"/>
                </a:solidFill>
                <a:latin typeface="Calibri" pitchFamily="34" charset="0"/>
                <a:ea typeface="Calibri" pitchFamily="34" charset="-122"/>
                <a:cs typeface="Calibri" pitchFamily="34" charset="-120"/>
              </a:rPr>
              <a:t>Organisational systems facilitate delivery</a:t>
            </a:r>
            <a:endParaRPr lang="en-US" sz="1200" dirty="0"/>
          </a:p>
        </p:txBody>
      </p:sp>
      <p:sp>
        <p:nvSpPr>
          <p:cNvPr id="13" name="Shape 9"/>
          <p:cNvSpPr/>
          <p:nvPr/>
        </p:nvSpPr>
        <p:spPr>
          <a:xfrm>
            <a:off x="4800600" y="2999232"/>
            <a:ext cx="1371600" cy="2331720"/>
          </a:xfrm>
          <a:prstGeom prst="roundRect">
            <a:avLst>
              <a:gd name="adj" fmla="val 5333"/>
            </a:avLst>
          </a:prstGeom>
          <a:solidFill>
            <a:srgbClr val="F1F7F8"/>
          </a:solidFill>
          <a:ln w="25400">
            <a:solidFill>
              <a:srgbClr val="00A896"/>
            </a:solidFill>
            <a:prstDash val="solid"/>
          </a:ln>
        </p:spPr>
        <p:txBody>
          <a:bodyPr/>
          <a:lstStyle/>
          <a:p>
            <a:endParaRPr lang="en-IN"/>
          </a:p>
        </p:txBody>
      </p:sp>
      <p:sp>
        <p:nvSpPr>
          <p:cNvPr id="14" name="Shape 10"/>
          <p:cNvSpPr/>
          <p:nvPr/>
        </p:nvSpPr>
        <p:spPr>
          <a:xfrm>
            <a:off x="5212080" y="3200400"/>
            <a:ext cx="548640" cy="54864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5" name="Image 2" descr="/home/claude/ckd/icons/handshake_FFFFFF.png"/>
          <p:cNvPicPr>
            <a:picLocks noChangeAspect="1"/>
          </p:cNvPicPr>
          <p:nvPr/>
        </p:nvPicPr>
        <p:blipFill>
          <a:blip r:embed="rId5"/>
          <a:stretch>
            <a:fillRect/>
          </a:stretch>
        </p:blipFill>
        <p:spPr>
          <a:xfrm>
            <a:off x="5343754" y="3332074"/>
            <a:ext cx="285293" cy="285293"/>
          </a:xfrm>
          <a:prstGeom prst="rect">
            <a:avLst/>
          </a:prstGeom>
        </p:spPr>
      </p:pic>
      <p:sp>
        <p:nvSpPr>
          <p:cNvPr id="16" name="Text 11"/>
          <p:cNvSpPr/>
          <p:nvPr/>
        </p:nvSpPr>
        <p:spPr>
          <a:xfrm>
            <a:off x="4873752" y="3867912"/>
            <a:ext cx="1225296" cy="1325880"/>
          </a:xfrm>
          <a:prstGeom prst="rect">
            <a:avLst/>
          </a:prstGeom>
          <a:noFill/>
          <a:ln/>
        </p:spPr>
        <p:txBody>
          <a:bodyPr wrap="square" rtlCol="0" anchor="t"/>
          <a:lstStyle/>
          <a:p>
            <a:pPr marL="0" indent="0" algn="ctr">
              <a:lnSpc>
                <a:spcPct val="100000"/>
              </a:lnSpc>
              <a:buNone/>
            </a:pPr>
            <a:r>
              <a:rPr lang="en-US" sz="1200" dirty="0">
                <a:solidFill>
                  <a:srgbClr val="17313A"/>
                </a:solidFill>
                <a:latin typeface="Calibri" pitchFamily="34" charset="0"/>
                <a:ea typeface="Calibri" pitchFamily="34" charset="-122"/>
                <a:cs typeface="Calibri" pitchFamily="34" charset="-120"/>
              </a:rPr>
              <a:t>Commissioning promotes co-ordinated care</a:t>
            </a:r>
            <a:endParaRPr lang="en-US" sz="1200" dirty="0"/>
          </a:p>
        </p:txBody>
      </p:sp>
      <p:sp>
        <p:nvSpPr>
          <p:cNvPr id="17" name="Shape 12"/>
          <p:cNvSpPr/>
          <p:nvPr/>
        </p:nvSpPr>
        <p:spPr>
          <a:xfrm>
            <a:off x="2313432" y="3410712"/>
            <a:ext cx="2322576" cy="1600200"/>
          </a:xfrm>
          <a:prstGeom prst="roundRect">
            <a:avLst>
              <a:gd name="adj" fmla="val 9143"/>
            </a:avLst>
          </a:prstGeom>
          <a:solidFill>
            <a:srgbClr val="0A3A44"/>
          </a:solidFill>
          <a:ln/>
        </p:spPr>
        <p:txBody>
          <a:bodyPr/>
          <a:lstStyle/>
          <a:p>
            <a:endParaRPr lang="en-IN"/>
          </a:p>
        </p:txBody>
      </p:sp>
      <p:sp>
        <p:nvSpPr>
          <p:cNvPr id="18" name="Shape 13"/>
          <p:cNvSpPr/>
          <p:nvPr/>
        </p:nvSpPr>
        <p:spPr>
          <a:xfrm>
            <a:off x="3145536" y="3648456"/>
            <a:ext cx="658368" cy="658368"/>
          </a:xfrm>
          <a:prstGeom prst="ellipse">
            <a:avLst/>
          </a:prstGeom>
          <a:solidFill>
            <a:srgbClr val="3EC8AC"/>
          </a:solidFill>
          <a:ln/>
          <a:effectLst>
            <a:outerShdw blurRad="50800" dist="25400" dir="5400000" algn="bl" rotWithShape="0">
              <a:srgbClr val="000000">
                <a:alpha val="18000"/>
              </a:srgbClr>
            </a:outerShdw>
          </a:effectLst>
        </p:spPr>
        <p:txBody>
          <a:bodyPr/>
          <a:lstStyle/>
          <a:p>
            <a:endParaRPr lang="en-IN"/>
          </a:p>
        </p:txBody>
      </p:sp>
      <p:pic>
        <p:nvPicPr>
          <p:cNvPr id="19" name="Image 3" descr="/home/claude/ckd/icons/goal_FFFFFF.png"/>
          <p:cNvPicPr>
            <a:picLocks noChangeAspect="1"/>
          </p:cNvPicPr>
          <p:nvPr/>
        </p:nvPicPr>
        <p:blipFill>
          <a:blip r:embed="rId6"/>
          <a:stretch>
            <a:fillRect/>
          </a:stretch>
        </p:blipFill>
        <p:spPr>
          <a:xfrm>
            <a:off x="3303544" y="3806464"/>
            <a:ext cx="342351" cy="342351"/>
          </a:xfrm>
          <a:prstGeom prst="rect">
            <a:avLst/>
          </a:prstGeom>
        </p:spPr>
      </p:pic>
      <p:sp>
        <p:nvSpPr>
          <p:cNvPr id="20" name="Text 14"/>
          <p:cNvSpPr/>
          <p:nvPr/>
        </p:nvSpPr>
        <p:spPr>
          <a:xfrm>
            <a:off x="2313432" y="4398264"/>
            <a:ext cx="2322576" cy="566928"/>
          </a:xfrm>
          <a:prstGeom prst="rect">
            <a:avLst/>
          </a:prstGeom>
          <a:noFill/>
          <a:ln/>
        </p:spPr>
        <p:txBody>
          <a:bodyPr wrap="square" rtlCol="0" anchor="ctr"/>
          <a:lstStyle/>
          <a:p>
            <a:pPr marL="0" indent="0" algn="ctr">
              <a:lnSpc>
                <a:spcPct val="95000"/>
              </a:lnSpc>
              <a:buNone/>
            </a:pPr>
            <a:r>
              <a:rPr lang="en-US" sz="1300" b="1" dirty="0">
                <a:solidFill>
                  <a:srgbClr val="FFFFFF"/>
                </a:solidFill>
                <a:latin typeface="Calibri" pitchFamily="34" charset="0"/>
                <a:ea typeface="Calibri" pitchFamily="34" charset="-122"/>
                <a:cs typeface="Calibri" pitchFamily="34" charset="-120"/>
              </a:rPr>
              <a:t>Patient goals</a:t>
            </a:r>
            <a:endParaRPr lang="en-US" sz="1300" dirty="0"/>
          </a:p>
          <a:p>
            <a:pPr marL="0" indent="0" algn="ctr">
              <a:lnSpc>
                <a:spcPct val="95000"/>
              </a:lnSpc>
              <a:buNone/>
            </a:pPr>
            <a:r>
              <a:rPr lang="en-US" sz="1300" b="1" dirty="0">
                <a:solidFill>
                  <a:srgbClr val="FFFFFF"/>
                </a:solidFill>
                <a:latin typeface="Calibri" pitchFamily="34" charset="0"/>
                <a:ea typeface="Calibri" pitchFamily="34" charset="-122"/>
                <a:cs typeface="Calibri" pitchFamily="34" charset="-120"/>
              </a:rPr>
              <a:t>are at the core</a:t>
            </a:r>
            <a:endParaRPr lang="en-US" sz="1300" dirty="0"/>
          </a:p>
        </p:txBody>
      </p:sp>
      <p:sp>
        <p:nvSpPr>
          <p:cNvPr id="21" name="Shape 15"/>
          <p:cNvSpPr/>
          <p:nvPr/>
        </p:nvSpPr>
        <p:spPr>
          <a:xfrm>
            <a:off x="640080" y="5404104"/>
            <a:ext cx="5669280" cy="457200"/>
          </a:xfrm>
          <a:prstGeom prst="roundRect">
            <a:avLst>
              <a:gd name="adj" fmla="val 16000"/>
            </a:avLst>
          </a:prstGeom>
          <a:solidFill>
            <a:srgbClr val="00A896"/>
          </a:solidFill>
          <a:ln/>
        </p:spPr>
        <p:txBody>
          <a:bodyPr/>
          <a:lstStyle/>
          <a:p>
            <a:endParaRPr lang="en-IN"/>
          </a:p>
        </p:txBody>
      </p:sp>
      <p:sp>
        <p:nvSpPr>
          <p:cNvPr id="22" name="Text 16"/>
          <p:cNvSpPr/>
          <p:nvPr/>
        </p:nvSpPr>
        <p:spPr>
          <a:xfrm>
            <a:off x="640080" y="5404104"/>
            <a:ext cx="5669280" cy="45720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Engaged, collaborative, person-centred care</a:t>
            </a:r>
            <a:endParaRPr lang="en-US" sz="1200" dirty="0"/>
          </a:p>
        </p:txBody>
      </p:sp>
      <p:sp>
        <p:nvSpPr>
          <p:cNvPr id="23" name="Shape 17"/>
          <p:cNvSpPr/>
          <p:nvPr/>
        </p:nvSpPr>
        <p:spPr>
          <a:xfrm>
            <a:off x="6903720" y="1965960"/>
            <a:ext cx="4739335" cy="982980"/>
          </a:xfrm>
          <a:prstGeom prst="roundRect">
            <a:avLst>
              <a:gd name="adj" fmla="val 7442"/>
            </a:avLst>
          </a:prstGeom>
          <a:solidFill>
            <a:srgbClr val="F1F7F8"/>
          </a:solidFill>
          <a:ln w="12700">
            <a:solidFill>
              <a:srgbClr val="D3E4E6"/>
            </a:solidFill>
            <a:prstDash val="solid"/>
          </a:ln>
        </p:spPr>
        <p:txBody>
          <a:bodyPr/>
          <a:lstStyle/>
          <a:p>
            <a:endParaRPr lang="en-IN"/>
          </a:p>
        </p:txBody>
      </p:sp>
      <p:sp>
        <p:nvSpPr>
          <p:cNvPr id="24" name="Shape 18"/>
          <p:cNvSpPr/>
          <p:nvPr/>
        </p:nvSpPr>
        <p:spPr>
          <a:xfrm>
            <a:off x="7104888" y="2103120"/>
            <a:ext cx="708660" cy="70866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25" name="Image 4" descr="/home/claude/ckd/icons/decision_FFFFFF.png"/>
          <p:cNvPicPr>
            <a:picLocks noChangeAspect="1"/>
          </p:cNvPicPr>
          <p:nvPr/>
        </p:nvPicPr>
        <p:blipFill>
          <a:blip r:embed="rId7"/>
          <a:stretch>
            <a:fillRect/>
          </a:stretch>
        </p:blipFill>
        <p:spPr>
          <a:xfrm>
            <a:off x="7274966" y="2273198"/>
            <a:ext cx="368503" cy="368503"/>
          </a:xfrm>
          <a:prstGeom prst="rect">
            <a:avLst/>
          </a:prstGeom>
        </p:spPr>
      </p:pic>
      <p:sp>
        <p:nvSpPr>
          <p:cNvPr id="26" name="Text 19"/>
          <p:cNvSpPr/>
          <p:nvPr/>
        </p:nvSpPr>
        <p:spPr>
          <a:xfrm>
            <a:off x="8069580" y="1965960"/>
            <a:ext cx="3390595" cy="982980"/>
          </a:xfrm>
          <a:prstGeom prst="rect">
            <a:avLst/>
          </a:prstGeom>
          <a:noFill/>
          <a:ln/>
        </p:spPr>
        <p:txBody>
          <a:bodyPr wrap="square" lIns="0" tIns="0" rIns="0" bIns="0" rtlCol="0" anchor="ctr"/>
          <a:lstStyle/>
          <a:p>
            <a:pPr marL="0" indent="0">
              <a:buNone/>
            </a:pPr>
            <a:r>
              <a:rPr lang="en-US" sz="1450" dirty="0">
                <a:solidFill>
                  <a:srgbClr val="17313A"/>
                </a:solidFill>
                <a:latin typeface="Calibri" pitchFamily="34" charset="0"/>
                <a:ea typeface="Calibri" pitchFamily="34" charset="-122"/>
                <a:cs typeface="Calibri" pitchFamily="34" charset="-120"/>
              </a:rPr>
              <a:t>Shared care planning conversation</a:t>
            </a:r>
            <a:r>
              <a:rPr lang="en-US" sz="1250" i="1" dirty="0">
                <a:solidFill>
                  <a:srgbClr val="5C7178"/>
                </a:solidFill>
                <a:latin typeface="Calibri" pitchFamily="34" charset="0"/>
                <a:ea typeface="Calibri" pitchFamily="34" charset="-122"/>
                <a:cs typeface="Calibri" pitchFamily="34" charset="-120"/>
              </a:rPr>
              <a:t>  (Adenwalla et </a:t>
            </a:r>
            <a:r>
              <a:rPr lang="en-US" sz="1450" dirty="0">
                <a:solidFill>
                  <a:srgbClr val="17313A"/>
                </a:solidFill>
                <a:latin typeface="Calibri" pitchFamily="34" charset="0"/>
                <a:cs typeface="Calibri" pitchFamily="34" charset="-120"/>
              </a:rPr>
              <a:t>al., 2024)</a:t>
            </a:r>
          </a:p>
          <a:p>
            <a:r>
              <a:rPr lang="en-GB" sz="1450" dirty="0">
                <a:solidFill>
                  <a:srgbClr val="17313A"/>
                </a:solidFill>
                <a:latin typeface="Calibri" pitchFamily="34" charset="0"/>
                <a:cs typeface="Calibri" pitchFamily="34" charset="-120"/>
              </a:rPr>
              <a:t>The framework supports structured but flexible care planning.</a:t>
            </a:r>
            <a:endParaRPr lang="en-US" sz="1450" dirty="0">
              <a:solidFill>
                <a:srgbClr val="17313A"/>
              </a:solidFill>
              <a:latin typeface="Calibri" pitchFamily="34" charset="0"/>
              <a:cs typeface="Calibri" pitchFamily="34" charset="-120"/>
            </a:endParaRPr>
          </a:p>
        </p:txBody>
      </p:sp>
      <p:sp>
        <p:nvSpPr>
          <p:cNvPr id="27" name="Shape 20"/>
          <p:cNvSpPr/>
          <p:nvPr/>
        </p:nvSpPr>
        <p:spPr>
          <a:xfrm>
            <a:off x="6903720" y="3131820"/>
            <a:ext cx="4739335" cy="982980"/>
          </a:xfrm>
          <a:prstGeom prst="roundRect">
            <a:avLst>
              <a:gd name="adj" fmla="val 7442"/>
            </a:avLst>
          </a:prstGeom>
          <a:solidFill>
            <a:srgbClr val="E7F2F2"/>
          </a:solidFill>
          <a:ln w="12700">
            <a:solidFill>
              <a:srgbClr val="D3E4E6"/>
            </a:solidFill>
            <a:prstDash val="solid"/>
          </a:ln>
        </p:spPr>
        <p:txBody>
          <a:bodyPr/>
          <a:lstStyle/>
          <a:p>
            <a:endParaRPr lang="en-IN"/>
          </a:p>
        </p:txBody>
      </p:sp>
      <p:sp>
        <p:nvSpPr>
          <p:cNvPr id="28" name="Shape 21"/>
          <p:cNvSpPr/>
          <p:nvPr/>
        </p:nvSpPr>
        <p:spPr>
          <a:xfrm>
            <a:off x="7104888" y="3268980"/>
            <a:ext cx="708660" cy="7086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9" name="Image 5" descr="/home/claude/ckd/icons/commission_FFFFFF.png"/>
          <p:cNvPicPr>
            <a:picLocks noChangeAspect="1"/>
          </p:cNvPicPr>
          <p:nvPr/>
        </p:nvPicPr>
        <p:blipFill>
          <a:blip r:embed="rId4"/>
          <a:stretch>
            <a:fillRect/>
          </a:stretch>
        </p:blipFill>
        <p:spPr>
          <a:xfrm>
            <a:off x="7274966" y="3439058"/>
            <a:ext cx="368503" cy="368503"/>
          </a:xfrm>
          <a:prstGeom prst="rect">
            <a:avLst/>
          </a:prstGeom>
        </p:spPr>
      </p:pic>
      <p:sp>
        <p:nvSpPr>
          <p:cNvPr id="30" name="Text 22"/>
          <p:cNvSpPr/>
          <p:nvPr/>
        </p:nvSpPr>
        <p:spPr>
          <a:xfrm>
            <a:off x="8069580" y="3131820"/>
            <a:ext cx="3390595" cy="982980"/>
          </a:xfrm>
          <a:prstGeom prst="rect">
            <a:avLst/>
          </a:prstGeom>
          <a:noFill/>
          <a:ln/>
        </p:spPr>
        <p:txBody>
          <a:bodyPr wrap="square" lIns="0" tIns="0" rIns="0" bIns="0" rtlCol="0" anchor="ctr"/>
          <a:lstStyle/>
          <a:p>
            <a:pPr marL="0" indent="0">
              <a:buNone/>
            </a:pPr>
            <a:r>
              <a:rPr lang="en-US" sz="1450" dirty="0">
                <a:solidFill>
                  <a:srgbClr val="17313A"/>
                </a:solidFill>
                <a:latin typeface="Calibri" pitchFamily="34" charset="0"/>
                <a:ea typeface="Calibri" pitchFamily="34" charset="-122"/>
                <a:cs typeface="Calibri" pitchFamily="34" charset="-120"/>
              </a:rPr>
              <a:t>Organisational systems facilitate delivery</a:t>
            </a:r>
            <a:endParaRPr lang="en-US" sz="1450" dirty="0"/>
          </a:p>
        </p:txBody>
      </p:sp>
      <p:sp>
        <p:nvSpPr>
          <p:cNvPr id="31" name="Shape 23"/>
          <p:cNvSpPr/>
          <p:nvPr/>
        </p:nvSpPr>
        <p:spPr>
          <a:xfrm>
            <a:off x="6903720" y="4297680"/>
            <a:ext cx="4739335" cy="982980"/>
          </a:xfrm>
          <a:prstGeom prst="roundRect">
            <a:avLst>
              <a:gd name="adj" fmla="val 7442"/>
            </a:avLst>
          </a:prstGeom>
          <a:solidFill>
            <a:srgbClr val="F1F7F8"/>
          </a:solidFill>
          <a:ln w="12700">
            <a:solidFill>
              <a:srgbClr val="D3E4E6"/>
            </a:solidFill>
            <a:prstDash val="solid"/>
          </a:ln>
        </p:spPr>
        <p:txBody>
          <a:bodyPr/>
          <a:lstStyle/>
          <a:p>
            <a:endParaRPr lang="en-IN"/>
          </a:p>
        </p:txBody>
      </p:sp>
      <p:sp>
        <p:nvSpPr>
          <p:cNvPr id="32" name="Shape 24"/>
          <p:cNvSpPr/>
          <p:nvPr/>
        </p:nvSpPr>
        <p:spPr>
          <a:xfrm>
            <a:off x="7104888" y="4434840"/>
            <a:ext cx="708660" cy="70866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33" name="Image 6" descr="/home/claude/ckd/icons/handshake_FFFFFF.png"/>
          <p:cNvPicPr>
            <a:picLocks noChangeAspect="1"/>
          </p:cNvPicPr>
          <p:nvPr/>
        </p:nvPicPr>
        <p:blipFill>
          <a:blip r:embed="rId5"/>
          <a:stretch>
            <a:fillRect/>
          </a:stretch>
        </p:blipFill>
        <p:spPr>
          <a:xfrm>
            <a:off x="7274966" y="4604918"/>
            <a:ext cx="368503" cy="368503"/>
          </a:xfrm>
          <a:prstGeom prst="rect">
            <a:avLst/>
          </a:prstGeom>
        </p:spPr>
      </p:pic>
      <p:sp>
        <p:nvSpPr>
          <p:cNvPr id="34" name="Text 25"/>
          <p:cNvSpPr/>
          <p:nvPr/>
        </p:nvSpPr>
        <p:spPr>
          <a:xfrm>
            <a:off x="8039404" y="4297679"/>
            <a:ext cx="3390595" cy="982980"/>
          </a:xfrm>
          <a:prstGeom prst="rect">
            <a:avLst/>
          </a:prstGeom>
          <a:noFill/>
          <a:ln/>
        </p:spPr>
        <p:txBody>
          <a:bodyPr wrap="square" lIns="0" tIns="0" rIns="0" bIns="0" rtlCol="0" anchor="ctr"/>
          <a:lstStyle/>
          <a:p>
            <a:pPr marL="0" indent="0">
              <a:buNone/>
            </a:pPr>
            <a:r>
              <a:rPr lang="en-US" sz="1450" dirty="0">
                <a:solidFill>
                  <a:srgbClr val="17313A"/>
                </a:solidFill>
                <a:latin typeface="Calibri" pitchFamily="34" charset="0"/>
                <a:ea typeface="Calibri" pitchFamily="34" charset="-122"/>
                <a:cs typeface="Calibri" pitchFamily="34" charset="-120"/>
              </a:rPr>
              <a:t>Commissioning promotes co-ordinated care</a:t>
            </a:r>
            <a:r>
              <a:rPr lang="en-US" sz="1250" i="1" dirty="0">
                <a:solidFill>
                  <a:srgbClr val="5C7178"/>
                </a:solidFill>
                <a:latin typeface="Calibri" pitchFamily="34" charset="0"/>
                <a:ea typeface="Calibri" pitchFamily="34" charset="-122"/>
                <a:cs typeface="Calibri" pitchFamily="34" charset="-120"/>
              </a:rPr>
              <a:t>  (</a:t>
            </a:r>
            <a:r>
              <a:rPr lang="en-US" sz="1450" dirty="0">
                <a:solidFill>
                  <a:srgbClr val="17313A"/>
                </a:solidFill>
                <a:latin typeface="Calibri" pitchFamily="34" charset="0"/>
                <a:cs typeface="Calibri" pitchFamily="34" charset="-120"/>
              </a:rPr>
              <a:t>Natale et al., 2023)</a:t>
            </a:r>
          </a:p>
          <a:p>
            <a:r>
              <a:rPr lang="en-GB" sz="1450" dirty="0">
                <a:solidFill>
                  <a:srgbClr val="17313A"/>
                </a:solidFill>
                <a:latin typeface="Calibri" pitchFamily="34" charset="0"/>
                <a:cs typeface="Calibri" pitchFamily="34" charset="-120"/>
              </a:rPr>
              <a:t>It helps align patient goals with service delivery. </a:t>
            </a:r>
            <a:endParaRPr lang="en-US" sz="1450" dirty="0">
              <a:solidFill>
                <a:srgbClr val="17313A"/>
              </a:solidFill>
              <a:latin typeface="Calibri" pitchFamily="34" charset="0"/>
              <a:cs typeface="Calibri" pitchFamily="34" charset="-120"/>
            </a:endParaRPr>
          </a:p>
        </p:txBody>
      </p:sp>
      <p:sp>
        <p:nvSpPr>
          <p:cNvPr id="35" name="Shape 26"/>
          <p:cNvSpPr/>
          <p:nvPr/>
        </p:nvSpPr>
        <p:spPr>
          <a:xfrm>
            <a:off x="6903720" y="5463540"/>
            <a:ext cx="4739335" cy="982980"/>
          </a:xfrm>
          <a:prstGeom prst="roundRect">
            <a:avLst>
              <a:gd name="adj" fmla="val 7442"/>
            </a:avLst>
          </a:prstGeom>
          <a:solidFill>
            <a:srgbClr val="E7F2F2"/>
          </a:solidFill>
          <a:ln w="12700">
            <a:solidFill>
              <a:srgbClr val="D3E4E6"/>
            </a:solidFill>
            <a:prstDash val="solid"/>
          </a:ln>
        </p:spPr>
        <p:txBody>
          <a:bodyPr/>
          <a:lstStyle/>
          <a:p>
            <a:endParaRPr lang="en-IN"/>
          </a:p>
        </p:txBody>
      </p:sp>
      <p:sp>
        <p:nvSpPr>
          <p:cNvPr id="36" name="Shape 27"/>
          <p:cNvSpPr/>
          <p:nvPr/>
        </p:nvSpPr>
        <p:spPr>
          <a:xfrm>
            <a:off x="7104888" y="5600700"/>
            <a:ext cx="708660" cy="7086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37" name="Image 7" descr="/home/claude/ckd/icons/goal_FFFFFF.png"/>
          <p:cNvPicPr>
            <a:picLocks noChangeAspect="1"/>
          </p:cNvPicPr>
          <p:nvPr/>
        </p:nvPicPr>
        <p:blipFill>
          <a:blip r:embed="rId6"/>
          <a:stretch>
            <a:fillRect/>
          </a:stretch>
        </p:blipFill>
        <p:spPr>
          <a:xfrm>
            <a:off x="7274966" y="5770778"/>
            <a:ext cx="368503" cy="368503"/>
          </a:xfrm>
          <a:prstGeom prst="rect">
            <a:avLst/>
          </a:prstGeom>
        </p:spPr>
      </p:pic>
      <p:sp>
        <p:nvSpPr>
          <p:cNvPr id="38" name="Text 28"/>
          <p:cNvSpPr/>
          <p:nvPr/>
        </p:nvSpPr>
        <p:spPr>
          <a:xfrm>
            <a:off x="8069580" y="5463540"/>
            <a:ext cx="3390595" cy="982980"/>
          </a:xfrm>
          <a:prstGeom prst="rect">
            <a:avLst/>
          </a:prstGeom>
          <a:noFill/>
          <a:ln/>
        </p:spPr>
        <p:txBody>
          <a:bodyPr wrap="square" lIns="0" tIns="0" rIns="0" bIns="0" rtlCol="0" anchor="ctr"/>
          <a:lstStyle/>
          <a:p>
            <a:pPr marL="0" indent="0">
              <a:buNone/>
            </a:pPr>
            <a:r>
              <a:rPr lang="en-US" sz="1450" dirty="0">
                <a:solidFill>
                  <a:srgbClr val="17313A"/>
                </a:solidFill>
                <a:latin typeface="Calibri" pitchFamily="34" charset="0"/>
                <a:ea typeface="Calibri" pitchFamily="34" charset="-122"/>
                <a:cs typeface="Calibri" pitchFamily="34" charset="-120"/>
              </a:rPr>
              <a:t>Patient goals are at the core</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A treatment option for CKD in the UK</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treatment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13</a:t>
            </a:r>
            <a:endParaRPr lang="en-US" sz="1100" dirty="0"/>
          </a:p>
        </p:txBody>
      </p:sp>
      <p:sp>
        <p:nvSpPr>
          <p:cNvPr id="7" name="Shape 4"/>
          <p:cNvSpPr/>
          <p:nvPr/>
        </p:nvSpPr>
        <p:spPr>
          <a:xfrm>
            <a:off x="548640" y="1874520"/>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lifestyle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Guidance on lifestyle and reducing salt intake.</a:t>
            </a:r>
          </a:p>
          <a:p>
            <a:r>
              <a:rPr lang="en-GB" sz="1600" dirty="0"/>
              <a:t>Treatment depends on stage and underlying cause</a:t>
            </a:r>
            <a:endParaRPr lang="en-US" sz="1700" dirty="0"/>
          </a:p>
        </p:txBody>
      </p:sp>
      <p:sp>
        <p:nvSpPr>
          <p:cNvPr id="11" name="Shape 7"/>
          <p:cNvSpPr/>
          <p:nvPr/>
        </p:nvSpPr>
        <p:spPr>
          <a:xfrm>
            <a:off x="548640" y="3067812"/>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rug_FFFFFF.png"/>
          <p:cNvPicPr>
            <a:picLocks noChangeAspect="1"/>
          </p:cNvPicPr>
          <p:nvPr/>
        </p:nvPicPr>
        <p:blipFill>
          <a:blip r:embed="rId3"/>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SGLT2 inhibitors have shown to have an effect on slowing progression</a:t>
            </a:r>
            <a:r>
              <a:rPr lang="en-US" sz="1500" i="1" dirty="0">
                <a:solidFill>
                  <a:srgbClr val="5C7178"/>
                </a:solidFill>
                <a:latin typeface="Calibri" pitchFamily="34" charset="0"/>
                <a:ea typeface="Calibri" pitchFamily="34" charset="-122"/>
                <a:cs typeface="Calibri" pitchFamily="34" charset="-120"/>
              </a:rPr>
              <a:t>  (Tandan et al., 2024).</a:t>
            </a:r>
          </a:p>
          <a:p>
            <a:r>
              <a:rPr lang="en-GB" sz="1600" dirty="0"/>
              <a:t>Medicines are often combined with lifestyle changes.</a:t>
            </a:r>
            <a:endParaRPr lang="en-US" sz="1700" dirty="0"/>
          </a:p>
        </p:txBody>
      </p:sp>
      <p:sp>
        <p:nvSpPr>
          <p:cNvPr id="15" name="Shape 10"/>
          <p:cNvSpPr/>
          <p:nvPr/>
        </p:nvSpPr>
        <p:spPr>
          <a:xfrm>
            <a:off x="548640" y="4261104"/>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diabetes_FFFFFF.png"/>
          <p:cNvPicPr>
            <a:picLocks noChangeAspect="1"/>
          </p:cNvPicPr>
          <p:nvPr/>
        </p:nvPicPr>
        <p:blipFill>
          <a:blip r:embed="rId5"/>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Semaglutide has proved to be beneficial in the management of diabetes related to the kidney</a:t>
            </a:r>
            <a:r>
              <a:rPr lang="en-US" sz="1500" i="1" dirty="0">
                <a:solidFill>
                  <a:srgbClr val="5C7178"/>
                </a:solidFill>
                <a:latin typeface="Calibri" pitchFamily="34" charset="0"/>
                <a:ea typeface="Calibri" pitchFamily="34" charset="-122"/>
                <a:cs typeface="Calibri" pitchFamily="34" charset="-120"/>
              </a:rPr>
              <a:t>  (Perkovic et al., 2024)</a:t>
            </a:r>
            <a:endParaRPr lang="en-US" sz="1700" dirty="0"/>
          </a:p>
        </p:txBody>
      </p:sp>
      <p:sp>
        <p:nvSpPr>
          <p:cNvPr id="19" name="Shape 13"/>
          <p:cNvSpPr/>
          <p:nvPr/>
        </p:nvSpPr>
        <p:spPr>
          <a:xfrm>
            <a:off x="548640" y="5454396"/>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transplant_FFFFFF.png"/>
          <p:cNvPicPr>
            <a:picLocks noChangeAspect="1"/>
          </p:cNvPicPr>
          <p:nvPr/>
        </p:nvPicPr>
        <p:blipFill>
          <a:blip r:embed="rId6"/>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Dialysis or transplant in the case of late-stage disease.</a:t>
            </a:r>
            <a:endParaRPr lang="en-US" sz="1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Comorbidities associated with CKD</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heart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14</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heart_FFFFFF.png"/>
          <p:cNvPicPr>
            <a:picLocks noChangeAspect="1"/>
          </p:cNvPicPr>
          <p:nvPr/>
        </p:nvPicPr>
        <p:blipFill>
          <a:blip r:embed="rId3"/>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Cardiovascular disease is prevalent</a:t>
            </a:r>
            <a:r>
              <a:rPr lang="en-US" sz="1400" i="1" dirty="0">
                <a:solidFill>
                  <a:srgbClr val="5C7178"/>
                </a:solidFill>
                <a:latin typeface="Calibri" pitchFamily="34" charset="0"/>
                <a:ea typeface="Calibri" pitchFamily="34" charset="-122"/>
                <a:cs typeface="Calibri" pitchFamily="34" charset="-120"/>
              </a:rPr>
              <a:t>  (Pong et al., 2024)</a:t>
            </a:r>
          </a:p>
          <a:p>
            <a:pPr>
              <a:lnSpc>
                <a:spcPct val="102000"/>
              </a:lnSpc>
            </a:pPr>
            <a:r>
              <a:rPr lang="en-GB" sz="1600" dirty="0"/>
              <a:t>CKD often overlaps with other chronic illnesses.</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iabetes_FFFFFF.png"/>
          <p:cNvPicPr>
            <a:picLocks noChangeAspect="1"/>
          </p:cNvPicPr>
          <p:nvPr/>
        </p:nvPicPr>
        <p:blipFill>
          <a:blip r:embed="rId4"/>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Diabetes and hypertension frequently coexist</a:t>
            </a:r>
          </a:p>
          <a:p>
            <a:pPr>
              <a:lnSpc>
                <a:spcPct val="102000"/>
              </a:lnSpc>
            </a:pPr>
            <a:r>
              <a:rPr lang="en-GB" sz="1600" dirty="0"/>
              <a:t>Mental health issues can worsen the overall disease burden.</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bone_FFFFFF.png"/>
          <p:cNvPicPr>
            <a:picLocks noChangeAspect="1"/>
          </p:cNvPicPr>
          <p:nvPr/>
        </p:nvPicPr>
        <p:blipFill>
          <a:blip r:embed="rId5"/>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Anaemia, bone disease develops.</a:t>
            </a:r>
          </a:p>
          <a:p>
            <a:pPr marL="0" indent="0" algn="l">
              <a:lnSpc>
                <a:spcPct val="102000"/>
              </a:lnSpc>
              <a:buNone/>
            </a:pP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brain_FFFFFF.png"/>
          <p:cNvPicPr>
            <a:picLocks noChangeAspect="1"/>
          </p:cNvPicPr>
          <p:nvPr/>
        </p:nvPicPr>
        <p:blipFill>
          <a:blip r:embed="rId6"/>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The presence of depression and frailty is important</a:t>
            </a:r>
            <a:r>
              <a:rPr lang="en-US" sz="1400" i="1" dirty="0">
                <a:solidFill>
                  <a:srgbClr val="5C7178"/>
                </a:solidFill>
                <a:latin typeface="Calibri" pitchFamily="34" charset="0"/>
                <a:ea typeface="Calibri" pitchFamily="34" charset="-122"/>
                <a:cs typeface="Calibri" pitchFamily="34" charset="-120"/>
              </a:rPr>
              <a:t>  (Okpako et al., 2023).</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Prevention of the disease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shield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15</a:t>
            </a:r>
            <a:endParaRPr lang="en-US" sz="1100" dirty="0"/>
          </a:p>
        </p:txBody>
      </p:sp>
      <p:sp>
        <p:nvSpPr>
          <p:cNvPr id="7" name="Shape 4"/>
          <p:cNvSpPr/>
          <p:nvPr/>
        </p:nvSpPr>
        <p:spPr>
          <a:xfrm>
            <a:off x="548641" y="1874520"/>
            <a:ext cx="5547360"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screen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Early screening of high-risk individuals.</a:t>
            </a:r>
            <a:endParaRPr lang="en-US" sz="1700" dirty="0"/>
          </a:p>
        </p:txBody>
      </p:sp>
      <p:sp>
        <p:nvSpPr>
          <p:cNvPr id="11" name="Shape 7"/>
          <p:cNvSpPr/>
          <p:nvPr/>
        </p:nvSpPr>
        <p:spPr>
          <a:xfrm>
            <a:off x="548641" y="3067812"/>
            <a:ext cx="5647444"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bp_FFFFFF.png"/>
          <p:cNvPicPr>
            <a:picLocks noChangeAspect="1"/>
          </p:cNvPicPr>
          <p:nvPr/>
        </p:nvPicPr>
        <p:blipFill>
          <a:blip r:embed="rId5"/>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Control diabetes and blood pressure</a:t>
            </a:r>
            <a:endParaRPr lang="en-US" sz="1700" dirty="0"/>
          </a:p>
        </p:txBody>
      </p:sp>
      <p:sp>
        <p:nvSpPr>
          <p:cNvPr id="15" name="Shape 10"/>
          <p:cNvSpPr/>
          <p:nvPr/>
        </p:nvSpPr>
        <p:spPr>
          <a:xfrm>
            <a:off x="548641" y="4261104"/>
            <a:ext cx="5647444"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nosmoke_FFFFFF.png"/>
          <p:cNvPicPr>
            <a:picLocks noChangeAspect="1"/>
          </p:cNvPicPr>
          <p:nvPr/>
        </p:nvPicPr>
        <p:blipFill>
          <a:blip r:embed="rId6"/>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Never continue smoking and try to eliminate </a:t>
            </a:r>
          </a:p>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nephrotoxins</a:t>
            </a:r>
            <a:r>
              <a:rPr lang="en-US" sz="1500" i="1" dirty="0">
                <a:solidFill>
                  <a:srgbClr val="5C7178"/>
                </a:solidFill>
                <a:latin typeface="Calibri" pitchFamily="34" charset="0"/>
                <a:ea typeface="Calibri" pitchFamily="34" charset="-122"/>
                <a:cs typeface="Calibri" pitchFamily="34" charset="-120"/>
              </a:rPr>
              <a:t>  (Woodward et al., 2023)</a:t>
            </a:r>
            <a:endParaRPr lang="en-US" sz="1700" dirty="0"/>
          </a:p>
        </p:txBody>
      </p:sp>
      <p:sp>
        <p:nvSpPr>
          <p:cNvPr id="19" name="Shape 13"/>
          <p:cNvSpPr/>
          <p:nvPr/>
        </p:nvSpPr>
        <p:spPr>
          <a:xfrm>
            <a:off x="548640" y="5454396"/>
            <a:ext cx="564744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weight_FFFFFF.png"/>
          <p:cNvPicPr>
            <a:picLocks noChangeAspect="1"/>
          </p:cNvPicPr>
          <p:nvPr/>
        </p:nvPicPr>
        <p:blipFill>
          <a:blip r:embed="rId7"/>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Promote healthy weight and activity</a:t>
            </a:r>
            <a:endParaRPr lang="en-US" sz="1700" dirty="0"/>
          </a:p>
        </p:txBody>
      </p:sp>
      <p:pic>
        <p:nvPicPr>
          <p:cNvPr id="23" name="Picture 22" descr="Healthy Kidneys: Essential Tips &amp; Prevention">
            <a:extLst>
              <a:ext uri="{FF2B5EF4-FFF2-40B4-BE49-F238E27FC236}">
                <a16:creationId xmlns:a16="http://schemas.microsoft.com/office/drawing/2014/main" id="{9996643E-0EFB-8AC4-BE41-2313FD06AE85}"/>
              </a:ext>
            </a:extLst>
          </p:cNvPr>
          <p:cNvPicPr>
            <a:picLocks noChangeAspect="1"/>
          </p:cNvPicPr>
          <p:nvPr/>
        </p:nvPicPr>
        <p:blipFill>
          <a:blip r:embed="rId8"/>
          <a:stretch>
            <a:fillRect/>
          </a:stretch>
        </p:blipFill>
        <p:spPr>
          <a:xfrm>
            <a:off x="6677024" y="1716479"/>
            <a:ext cx="4752975" cy="3810000"/>
          </a:xfrm>
          <a:prstGeom prst="rect">
            <a:avLst/>
          </a:prstGeom>
          <a:ln>
            <a:solidFill>
              <a:schemeClr val="tx1"/>
            </a:solidFill>
          </a:ln>
        </p:spPr>
      </p:pic>
      <p:sp>
        <p:nvSpPr>
          <p:cNvPr id="24" name="TextBox 23">
            <a:extLst>
              <a:ext uri="{FF2B5EF4-FFF2-40B4-BE49-F238E27FC236}">
                <a16:creationId xmlns:a16="http://schemas.microsoft.com/office/drawing/2014/main" id="{DE807842-486A-7998-38AF-8C8A17E99D22}"/>
              </a:ext>
            </a:extLst>
          </p:cNvPr>
          <p:cNvSpPr txBox="1"/>
          <p:nvPr/>
        </p:nvSpPr>
        <p:spPr>
          <a:xfrm>
            <a:off x="8217269" y="5571447"/>
            <a:ext cx="1309974" cy="253916"/>
          </a:xfrm>
          <a:prstGeom prst="rect">
            <a:avLst/>
          </a:prstGeom>
          <a:noFill/>
        </p:spPr>
        <p:txBody>
          <a:bodyPr wrap="none" rtlCol="0">
            <a:spAutoFit/>
          </a:bodyPr>
          <a:lstStyle/>
          <a:p>
            <a:r>
              <a:rPr lang="en-GB" sz="1050" dirty="0"/>
              <a:t>(Source: Drug,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Benefits of critical skills to practice co-productive care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trust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16</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trust_FFFFFF.png"/>
          <p:cNvPicPr>
            <a:picLocks noChangeAspect="1"/>
          </p:cNvPicPr>
          <p:nvPr/>
        </p:nvPicPr>
        <p:blipFill>
          <a:blip r:embed="rId3"/>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Builds trust and engagement</a:t>
            </a:r>
            <a:r>
              <a:rPr lang="en-US" sz="1400" i="1" dirty="0">
                <a:solidFill>
                  <a:srgbClr val="5C7178"/>
                </a:solidFill>
                <a:latin typeface="Calibri" pitchFamily="34" charset="0"/>
                <a:ea typeface="Calibri" pitchFamily="34" charset="-122"/>
                <a:cs typeface="Calibri" pitchFamily="34" charset="-120"/>
              </a:rPr>
              <a:t>  (Gagnon et al., 2024)</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education_FFFFFF.png"/>
          <p:cNvPicPr>
            <a:picLocks noChangeAspect="1"/>
          </p:cNvPicPr>
          <p:nvPr/>
        </p:nvPicPr>
        <p:blipFill>
          <a:blip r:embed="rId4"/>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Explore options for enhancing adherence and understanding</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goal_FFFFFF.png"/>
          <p:cNvPicPr>
            <a:picLocks noChangeAspect="1"/>
          </p:cNvPicPr>
          <p:nvPr/>
        </p:nvPicPr>
        <p:blipFill>
          <a:blip r:embed="rId5"/>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Helps to create collaborative goals</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escalate_FFFFFF.png"/>
          <p:cNvPicPr>
            <a:picLocks noChangeAspect="1"/>
          </p:cNvPicPr>
          <p:nvPr/>
        </p:nvPicPr>
        <p:blipFill>
          <a:blip r:embed="rId6"/>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Reduces avoidable escalation</a:t>
            </a:r>
            <a:r>
              <a:rPr lang="en-US" sz="1400" i="1" dirty="0">
                <a:solidFill>
                  <a:srgbClr val="5C7178"/>
                </a:solidFill>
                <a:latin typeface="Calibri" pitchFamily="34" charset="0"/>
                <a:ea typeface="Calibri" pitchFamily="34" charset="-122"/>
                <a:cs typeface="Calibri" pitchFamily="34" charset="-120"/>
              </a:rPr>
              <a:t>  (de Jong et al., 2021)</a:t>
            </a: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Behaviours, skills, and values for co-productive care</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respect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17</a:t>
            </a:r>
            <a:endParaRPr lang="en-US" sz="1100" dirty="0"/>
          </a:p>
        </p:txBody>
      </p:sp>
      <p:sp>
        <p:nvSpPr>
          <p:cNvPr id="7" name="Shape 4"/>
          <p:cNvSpPr/>
          <p:nvPr/>
        </p:nvSpPr>
        <p:spPr>
          <a:xfrm>
            <a:off x="548640" y="1874520"/>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respect_FFFFFF.png"/>
          <p:cNvPicPr>
            <a:picLocks noChangeAspect="1"/>
          </p:cNvPicPr>
          <p:nvPr/>
        </p:nvPicPr>
        <p:blipFill>
          <a:blip r:embed="rId3"/>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Respect patient preferences</a:t>
            </a:r>
            <a:r>
              <a:rPr lang="en-US" sz="1500" i="1" dirty="0">
                <a:solidFill>
                  <a:srgbClr val="5C7178"/>
                </a:solidFill>
                <a:latin typeface="Calibri" pitchFamily="34" charset="0"/>
                <a:ea typeface="Calibri" pitchFamily="34" charset="-122"/>
                <a:cs typeface="Calibri" pitchFamily="34" charset="-120"/>
              </a:rPr>
              <a:t>  (Thomson and Chatterjee, 2024)</a:t>
            </a:r>
            <a:endParaRPr lang="en-US" sz="1700" dirty="0"/>
          </a:p>
        </p:txBody>
      </p:sp>
      <p:sp>
        <p:nvSpPr>
          <p:cNvPr id="11" name="Shape 7"/>
          <p:cNvSpPr/>
          <p:nvPr/>
        </p:nvSpPr>
        <p:spPr>
          <a:xfrm>
            <a:off x="548640" y="3067812"/>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clear_FFFFFF.png"/>
          <p:cNvPicPr>
            <a:picLocks noChangeAspect="1"/>
          </p:cNvPicPr>
          <p:nvPr/>
        </p:nvPicPr>
        <p:blipFill>
          <a:blip r:embed="rId4"/>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Remain free from judgement and use clear language.</a:t>
            </a:r>
            <a:endParaRPr lang="en-US" sz="1700" dirty="0"/>
          </a:p>
        </p:txBody>
      </p:sp>
      <p:sp>
        <p:nvSpPr>
          <p:cNvPr id="15" name="Shape 10"/>
          <p:cNvSpPr/>
          <p:nvPr/>
        </p:nvSpPr>
        <p:spPr>
          <a:xfrm>
            <a:off x="548640" y="4261104"/>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share_FFFFFF.png"/>
          <p:cNvPicPr>
            <a:picLocks noChangeAspect="1"/>
          </p:cNvPicPr>
          <p:nvPr/>
        </p:nvPicPr>
        <p:blipFill>
          <a:blip r:embed="rId5"/>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Share decisions and responsibility</a:t>
            </a:r>
            <a:r>
              <a:rPr lang="en-US" sz="1500" i="1" dirty="0">
                <a:solidFill>
                  <a:srgbClr val="5C7178"/>
                </a:solidFill>
                <a:latin typeface="Calibri" pitchFamily="34" charset="0"/>
                <a:ea typeface="Calibri" pitchFamily="34" charset="-122"/>
                <a:cs typeface="Calibri" pitchFamily="34" charset="-120"/>
              </a:rPr>
              <a:t>  (Francis et al., 2024)</a:t>
            </a:r>
            <a:endParaRPr lang="en-US" sz="1700" dirty="0"/>
          </a:p>
        </p:txBody>
      </p:sp>
      <p:sp>
        <p:nvSpPr>
          <p:cNvPr id="19" name="Shape 13"/>
          <p:cNvSpPr/>
          <p:nvPr/>
        </p:nvSpPr>
        <p:spPr>
          <a:xfrm>
            <a:off x="548640" y="5454396"/>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collaborate_FFFFFF.png"/>
          <p:cNvPicPr>
            <a:picLocks noChangeAspect="1"/>
          </p:cNvPicPr>
          <p:nvPr/>
        </p:nvPicPr>
        <p:blipFill>
          <a:blip r:embed="rId6"/>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Work collaboratively across disciplines</a:t>
            </a:r>
            <a:endParaRPr lang="en-US" sz="1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Comprehensive personalised care model</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person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18</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holistic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Holistic, person-</a:t>
            </a:r>
            <a:r>
              <a:rPr lang="en-US" sz="1600" dirty="0" err="1">
                <a:solidFill>
                  <a:srgbClr val="17313A"/>
                </a:solidFill>
                <a:latin typeface="Calibri" pitchFamily="34" charset="0"/>
                <a:ea typeface="Calibri" pitchFamily="34" charset="-122"/>
                <a:cs typeface="Calibri" pitchFamily="34" charset="-120"/>
              </a:rPr>
              <a:t>centred</a:t>
            </a:r>
            <a:r>
              <a:rPr lang="en-US" sz="1600" dirty="0">
                <a:solidFill>
                  <a:srgbClr val="17313A"/>
                </a:solidFill>
                <a:latin typeface="Calibri" pitchFamily="34" charset="0"/>
                <a:ea typeface="Calibri" pitchFamily="34" charset="-122"/>
                <a:cs typeface="Calibri" pitchFamily="34" charset="-120"/>
              </a:rPr>
              <a:t> approach</a:t>
            </a:r>
          </a:p>
          <a:p>
            <a:pPr>
              <a:lnSpc>
                <a:spcPct val="102000"/>
              </a:lnSpc>
            </a:pPr>
            <a:r>
              <a:rPr lang="en-GB" sz="1600" dirty="0"/>
              <a:t>Care should fit the patient’s needs and life circumstances.</a:t>
            </a:r>
            <a:endParaRPr lang="en-US" sz="1600" dirty="0">
              <a:solidFill>
                <a:srgbClr val="17313A"/>
              </a:solidFill>
              <a:latin typeface="Calibri" pitchFamily="34" charset="0"/>
              <a:ea typeface="Calibri" pitchFamily="34" charset="-122"/>
              <a:cs typeface="Calibri" pitchFamily="34" charset="-120"/>
            </a:endParaRPr>
          </a:p>
          <a:p>
            <a:pPr marL="0" indent="0" algn="l">
              <a:lnSpc>
                <a:spcPct val="102000"/>
              </a:lnSpc>
              <a:buNone/>
            </a:pP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ecision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Shared decision-making is at the core.</a:t>
            </a:r>
          </a:p>
          <a:p>
            <a:pPr>
              <a:lnSpc>
                <a:spcPct val="102000"/>
              </a:lnSpc>
            </a:pPr>
            <a:r>
              <a:rPr lang="en-GB" sz="1600" dirty="0"/>
              <a:t>Patients can play an active role in their own care.</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social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Social prescribing is a way of helping people to feel better</a:t>
            </a:r>
            <a:r>
              <a:rPr lang="en-US" sz="1400" i="1" dirty="0">
                <a:solidFill>
                  <a:srgbClr val="5C7178"/>
                </a:solidFill>
                <a:latin typeface="Calibri" pitchFamily="34" charset="0"/>
                <a:ea typeface="Calibri" pitchFamily="34" charset="-122"/>
                <a:cs typeface="Calibri" pitchFamily="34" charset="-120"/>
              </a:rPr>
              <a:t>  (Dasgupta et al., 2024).</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selfcare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Self management is expected to be supported.</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Self-management and personalised care in CKD</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selfcare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19</a:t>
            </a:r>
            <a:endParaRPr lang="en-US" sz="1100" dirty="0"/>
          </a:p>
        </p:txBody>
      </p:sp>
      <p:sp>
        <p:nvSpPr>
          <p:cNvPr id="7" name="Shape 4"/>
          <p:cNvSpPr/>
          <p:nvPr/>
        </p:nvSpPr>
        <p:spPr>
          <a:xfrm>
            <a:off x="548640" y="1874520"/>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8" name="Shape 5"/>
          <p:cNvSpPr/>
          <p:nvPr/>
        </p:nvSpPr>
        <p:spPr>
          <a:xfrm>
            <a:off x="804672" y="2029968"/>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homebp_FFFFFF.png"/>
          <p:cNvPicPr>
            <a:picLocks noChangeAspect="1"/>
          </p:cNvPicPr>
          <p:nvPr/>
        </p:nvPicPr>
        <p:blipFill>
          <a:blip r:embed="rId4"/>
          <a:stretch>
            <a:fillRect/>
          </a:stretch>
        </p:blipFill>
        <p:spPr>
          <a:xfrm>
            <a:off x="968167" y="2193463"/>
            <a:ext cx="354239" cy="354239"/>
          </a:xfrm>
          <a:prstGeom prst="rect">
            <a:avLst/>
          </a:prstGeom>
        </p:spPr>
      </p:pic>
      <p:sp>
        <p:nvSpPr>
          <p:cNvPr id="10" name="Text 6"/>
          <p:cNvSpPr/>
          <p:nvPr/>
        </p:nvSpPr>
        <p:spPr>
          <a:xfrm>
            <a:off x="1805940" y="1874520"/>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Direct assessments at home using BP monitored at home and patients' symptoms.</a:t>
            </a:r>
            <a:endParaRPr lang="en-US" sz="1700" dirty="0"/>
          </a:p>
        </p:txBody>
      </p:sp>
      <p:sp>
        <p:nvSpPr>
          <p:cNvPr id="11" name="Shape 7"/>
          <p:cNvSpPr/>
          <p:nvPr/>
        </p:nvSpPr>
        <p:spPr>
          <a:xfrm>
            <a:off x="548640" y="3067812"/>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12" name="Shape 8"/>
          <p:cNvSpPr/>
          <p:nvPr/>
        </p:nvSpPr>
        <p:spPr>
          <a:xfrm>
            <a:off x="804672" y="3223260"/>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diet_FFFFFF.png"/>
          <p:cNvPicPr>
            <a:picLocks noChangeAspect="1"/>
          </p:cNvPicPr>
          <p:nvPr/>
        </p:nvPicPr>
        <p:blipFill>
          <a:blip r:embed="rId5"/>
          <a:stretch>
            <a:fillRect/>
          </a:stretch>
        </p:blipFill>
        <p:spPr>
          <a:xfrm>
            <a:off x="968167" y="3386755"/>
            <a:ext cx="354239" cy="354239"/>
          </a:xfrm>
          <a:prstGeom prst="rect">
            <a:avLst/>
          </a:prstGeom>
        </p:spPr>
      </p:pic>
      <p:sp>
        <p:nvSpPr>
          <p:cNvPr id="14" name="Text 9"/>
          <p:cNvSpPr/>
          <p:nvPr/>
        </p:nvSpPr>
        <p:spPr>
          <a:xfrm>
            <a:off x="1805940" y="3067812"/>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Compliance with medication and food restrictions</a:t>
            </a:r>
            <a:endParaRPr lang="en-US" sz="1700" dirty="0"/>
          </a:p>
        </p:txBody>
      </p:sp>
      <p:sp>
        <p:nvSpPr>
          <p:cNvPr id="15" name="Shape 10"/>
          <p:cNvSpPr/>
          <p:nvPr/>
        </p:nvSpPr>
        <p:spPr>
          <a:xfrm>
            <a:off x="548640" y="4261104"/>
            <a:ext cx="11094415" cy="992124"/>
          </a:xfrm>
          <a:prstGeom prst="roundRect">
            <a:avLst>
              <a:gd name="adj" fmla="val 7373"/>
            </a:avLst>
          </a:prstGeom>
          <a:solidFill>
            <a:srgbClr val="F1F7F8"/>
          </a:solidFill>
          <a:ln w="12700">
            <a:solidFill>
              <a:srgbClr val="D3E4E6"/>
            </a:solidFill>
            <a:prstDash val="solid"/>
          </a:ln>
        </p:spPr>
        <p:txBody>
          <a:bodyPr/>
          <a:lstStyle/>
          <a:p>
            <a:endParaRPr lang="en-IN"/>
          </a:p>
        </p:txBody>
      </p:sp>
      <p:sp>
        <p:nvSpPr>
          <p:cNvPr id="16" name="Shape 11"/>
          <p:cNvSpPr/>
          <p:nvPr/>
        </p:nvSpPr>
        <p:spPr>
          <a:xfrm>
            <a:off x="804672" y="4416552"/>
            <a:ext cx="681228" cy="681228"/>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weight_FFFFFF.png"/>
          <p:cNvPicPr>
            <a:picLocks noChangeAspect="1"/>
          </p:cNvPicPr>
          <p:nvPr/>
        </p:nvPicPr>
        <p:blipFill>
          <a:blip r:embed="rId6"/>
          <a:stretch>
            <a:fillRect/>
          </a:stretch>
        </p:blipFill>
        <p:spPr>
          <a:xfrm>
            <a:off x="968167" y="4580047"/>
            <a:ext cx="354239" cy="354239"/>
          </a:xfrm>
          <a:prstGeom prst="rect">
            <a:avLst/>
          </a:prstGeom>
        </p:spPr>
      </p:pic>
      <p:sp>
        <p:nvSpPr>
          <p:cNvPr id="18" name="Text 12"/>
          <p:cNvSpPr/>
          <p:nvPr/>
        </p:nvSpPr>
        <p:spPr>
          <a:xfrm>
            <a:off x="1805940" y="4261104"/>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Workout and Weight Management</a:t>
            </a:r>
            <a:r>
              <a:rPr lang="en-US" sz="1500" i="1" dirty="0">
                <a:solidFill>
                  <a:srgbClr val="5C7178"/>
                </a:solidFill>
                <a:latin typeface="Calibri" pitchFamily="34" charset="0"/>
                <a:ea typeface="Calibri" pitchFamily="34" charset="-122"/>
                <a:cs typeface="Calibri" pitchFamily="34" charset="-120"/>
              </a:rPr>
              <a:t>  (Acharya et al., 2024).</a:t>
            </a:r>
            <a:endParaRPr lang="en-US" sz="1700" dirty="0"/>
          </a:p>
        </p:txBody>
      </p:sp>
      <p:sp>
        <p:nvSpPr>
          <p:cNvPr id="19" name="Shape 13"/>
          <p:cNvSpPr/>
          <p:nvPr/>
        </p:nvSpPr>
        <p:spPr>
          <a:xfrm>
            <a:off x="548640" y="5454396"/>
            <a:ext cx="11094415" cy="992124"/>
          </a:xfrm>
          <a:prstGeom prst="roundRect">
            <a:avLst>
              <a:gd name="adj" fmla="val 7373"/>
            </a:avLst>
          </a:prstGeom>
          <a:solidFill>
            <a:srgbClr val="E7F2F2"/>
          </a:solidFill>
          <a:ln w="12700">
            <a:solidFill>
              <a:srgbClr val="D3E4E6"/>
            </a:solidFill>
            <a:prstDash val="solid"/>
          </a:ln>
        </p:spPr>
        <p:txBody>
          <a:bodyPr/>
          <a:lstStyle/>
          <a:p>
            <a:endParaRPr lang="en-IN"/>
          </a:p>
        </p:txBody>
      </p:sp>
      <p:sp>
        <p:nvSpPr>
          <p:cNvPr id="20" name="Shape 14"/>
          <p:cNvSpPr/>
          <p:nvPr/>
        </p:nvSpPr>
        <p:spPr>
          <a:xfrm>
            <a:off x="804672" y="5609844"/>
            <a:ext cx="681228" cy="681228"/>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digital_FFFFFF.png"/>
          <p:cNvPicPr>
            <a:picLocks noChangeAspect="1"/>
          </p:cNvPicPr>
          <p:nvPr/>
        </p:nvPicPr>
        <p:blipFill>
          <a:blip r:embed="rId7"/>
          <a:stretch>
            <a:fillRect/>
          </a:stretch>
        </p:blipFill>
        <p:spPr>
          <a:xfrm>
            <a:off x="968167" y="5773339"/>
            <a:ext cx="354239" cy="354239"/>
          </a:xfrm>
          <a:prstGeom prst="rect">
            <a:avLst/>
          </a:prstGeom>
        </p:spPr>
      </p:pic>
      <p:sp>
        <p:nvSpPr>
          <p:cNvPr id="22" name="Text 15"/>
          <p:cNvSpPr/>
          <p:nvPr/>
        </p:nvSpPr>
        <p:spPr>
          <a:xfrm>
            <a:off x="1805940" y="5454396"/>
            <a:ext cx="9315907" cy="992124"/>
          </a:xfrm>
          <a:prstGeom prst="rect">
            <a:avLst/>
          </a:prstGeom>
          <a:noFill/>
          <a:ln/>
        </p:spPr>
        <p:txBody>
          <a:bodyPr wrap="square" lIns="0" tIns="0" rIns="0" bIns="0" rtlCol="0" anchor="ctr"/>
          <a:lstStyle/>
          <a:p>
            <a:pPr marL="0" indent="0" algn="l">
              <a:lnSpc>
                <a:spcPct val="100000"/>
              </a:lnSpc>
              <a:buNone/>
            </a:pPr>
            <a:r>
              <a:rPr lang="en-US" sz="1700" dirty="0">
                <a:solidFill>
                  <a:srgbClr val="17313A"/>
                </a:solidFill>
                <a:latin typeface="Calibri" pitchFamily="34" charset="0"/>
                <a:ea typeface="Calibri" pitchFamily="34" charset="-122"/>
                <a:cs typeface="Calibri" pitchFamily="34" charset="-120"/>
              </a:rPr>
              <a:t>The use of digital tools is possible for follow-up.</a:t>
            </a:r>
            <a:endParaRPr lang="en-US" sz="17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lgn="l">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1051560"/>
          </a:xfrm>
          <a:prstGeom prst="rect">
            <a:avLst/>
          </a:prstGeom>
          <a:noFill/>
          <a:ln/>
        </p:spPr>
        <p:txBody>
          <a:bodyPr wrap="square" rtlCol="0" anchor="t"/>
          <a:lstStyle/>
          <a:p>
            <a:pPr marL="0" indent="0" algn="l">
              <a:lnSpc>
                <a:spcPct val="95000"/>
              </a:lnSpc>
              <a:buNone/>
            </a:pPr>
            <a:r>
              <a:rPr lang="en-US" sz="3000" b="1" dirty="0">
                <a:solidFill>
                  <a:srgbClr val="0A3A44"/>
                </a:solidFill>
                <a:latin typeface="Cambria" pitchFamily="34" charset="0"/>
                <a:ea typeface="Cambria" pitchFamily="34" charset="-122"/>
                <a:cs typeface="Cambria" pitchFamily="34" charset="-120"/>
              </a:rPr>
              <a:t>Recommendations for disease management</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decision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20</a:t>
            </a:r>
            <a:endParaRPr lang="en-US" sz="1100" dirty="0"/>
          </a:p>
        </p:txBody>
      </p:sp>
      <p:sp>
        <p:nvSpPr>
          <p:cNvPr id="7" name="Shape 4"/>
          <p:cNvSpPr/>
          <p:nvPr/>
        </p:nvSpPr>
        <p:spPr>
          <a:xfrm>
            <a:off x="548640"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8" name="Shape 5"/>
          <p:cNvSpPr/>
          <p:nvPr/>
        </p:nvSpPr>
        <p:spPr>
          <a:xfrm>
            <a:off x="841248" y="216712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earlyscreen_FFFFFF.png"/>
          <p:cNvPicPr>
            <a:picLocks noChangeAspect="1"/>
          </p:cNvPicPr>
          <p:nvPr/>
        </p:nvPicPr>
        <p:blipFill>
          <a:blip r:embed="rId4"/>
          <a:stretch>
            <a:fillRect/>
          </a:stretch>
        </p:blipFill>
        <p:spPr>
          <a:xfrm>
            <a:off x="1012424" y="2338304"/>
            <a:ext cx="370881" cy="370881"/>
          </a:xfrm>
          <a:prstGeom prst="rect">
            <a:avLst/>
          </a:prstGeom>
        </p:spPr>
      </p:pic>
      <p:sp>
        <p:nvSpPr>
          <p:cNvPr id="10" name="Text 6"/>
          <p:cNvSpPr/>
          <p:nvPr/>
        </p:nvSpPr>
        <p:spPr>
          <a:xfrm>
            <a:off x="841248"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Enhance the Early Screening in Primary Care</a:t>
            </a:r>
          </a:p>
          <a:p>
            <a:pPr>
              <a:lnSpc>
                <a:spcPct val="102000"/>
              </a:lnSpc>
            </a:pPr>
            <a:r>
              <a:rPr lang="en-GB" sz="1600" dirty="0"/>
              <a:t>Information should be suitable for different cultural groups.</a:t>
            </a:r>
            <a:endParaRPr lang="en-US" sz="1600" dirty="0"/>
          </a:p>
        </p:txBody>
      </p:sp>
      <p:sp>
        <p:nvSpPr>
          <p:cNvPr id="11" name="Shape 7"/>
          <p:cNvSpPr/>
          <p:nvPr/>
        </p:nvSpPr>
        <p:spPr>
          <a:xfrm>
            <a:off x="6233008" y="187452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2" name="Shape 8"/>
          <p:cNvSpPr/>
          <p:nvPr/>
        </p:nvSpPr>
        <p:spPr>
          <a:xfrm>
            <a:off x="6525616" y="216712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culture_FFFFFF.png"/>
          <p:cNvPicPr>
            <a:picLocks noChangeAspect="1"/>
          </p:cNvPicPr>
          <p:nvPr/>
        </p:nvPicPr>
        <p:blipFill>
          <a:blip r:embed="rId5"/>
          <a:stretch>
            <a:fillRect/>
          </a:stretch>
        </p:blipFill>
        <p:spPr>
          <a:xfrm>
            <a:off x="6696791" y="2338304"/>
            <a:ext cx="370881" cy="370881"/>
          </a:xfrm>
          <a:prstGeom prst="rect">
            <a:avLst/>
          </a:prstGeom>
        </p:spPr>
      </p:pic>
      <p:sp>
        <p:nvSpPr>
          <p:cNvPr id="14" name="Text 9"/>
          <p:cNvSpPr/>
          <p:nvPr/>
        </p:nvSpPr>
        <p:spPr>
          <a:xfrm>
            <a:off x="6525616" y="299008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Utilize culturally responsive educational activities</a:t>
            </a:r>
            <a:r>
              <a:rPr lang="en-US" sz="1400" i="1" dirty="0">
                <a:solidFill>
                  <a:srgbClr val="5C7178"/>
                </a:solidFill>
                <a:latin typeface="Calibri" pitchFamily="34" charset="0"/>
                <a:ea typeface="Calibri" pitchFamily="34" charset="-122"/>
                <a:cs typeface="Calibri" pitchFamily="34" charset="-120"/>
              </a:rPr>
              <a:t>  (Stewart et al., 2024)</a:t>
            </a:r>
          </a:p>
          <a:p>
            <a:pPr>
              <a:lnSpc>
                <a:spcPct val="102000"/>
              </a:lnSpc>
            </a:pPr>
            <a:r>
              <a:rPr lang="en-GB" sz="1600" dirty="0"/>
              <a:t>CKD remains a serious and growing health issue.</a:t>
            </a:r>
            <a:endParaRPr lang="en-US" sz="1600" dirty="0"/>
          </a:p>
        </p:txBody>
      </p:sp>
      <p:sp>
        <p:nvSpPr>
          <p:cNvPr id="15" name="Shape 10"/>
          <p:cNvSpPr/>
          <p:nvPr/>
        </p:nvSpPr>
        <p:spPr>
          <a:xfrm>
            <a:off x="548640"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16" name="Shape 11"/>
          <p:cNvSpPr/>
          <p:nvPr/>
        </p:nvSpPr>
        <p:spPr>
          <a:xfrm>
            <a:off x="841248" y="4590288"/>
            <a:ext cx="713232" cy="713232"/>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mdt_FFFFFF.png"/>
          <p:cNvPicPr>
            <a:picLocks noChangeAspect="1"/>
          </p:cNvPicPr>
          <p:nvPr/>
        </p:nvPicPr>
        <p:blipFill>
          <a:blip r:embed="rId6"/>
          <a:stretch>
            <a:fillRect/>
          </a:stretch>
        </p:blipFill>
        <p:spPr>
          <a:xfrm>
            <a:off x="1012424" y="4761464"/>
            <a:ext cx="370881" cy="370881"/>
          </a:xfrm>
          <a:prstGeom prst="rect">
            <a:avLst/>
          </a:prstGeom>
        </p:spPr>
      </p:pic>
      <p:sp>
        <p:nvSpPr>
          <p:cNvPr id="18" name="Text 12"/>
          <p:cNvSpPr/>
          <p:nvPr/>
        </p:nvSpPr>
        <p:spPr>
          <a:xfrm>
            <a:off x="841248"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Extend MDT drugs on kidney (Expand MDT renal support)</a:t>
            </a:r>
            <a:endParaRPr lang="en-US" sz="1600" dirty="0"/>
          </a:p>
        </p:txBody>
      </p:sp>
      <p:sp>
        <p:nvSpPr>
          <p:cNvPr id="19" name="Shape 13"/>
          <p:cNvSpPr/>
          <p:nvPr/>
        </p:nvSpPr>
        <p:spPr>
          <a:xfrm>
            <a:off x="6233008" y="4297680"/>
            <a:ext cx="5410048" cy="2148840"/>
          </a:xfrm>
          <a:prstGeom prst="roundRect">
            <a:avLst>
              <a:gd name="adj" fmla="val 4255"/>
            </a:avLst>
          </a:prstGeom>
          <a:solidFill>
            <a:srgbClr val="F1F7F8"/>
          </a:solidFill>
          <a:ln w="12700">
            <a:solidFill>
              <a:srgbClr val="D3E4E6"/>
            </a:solidFill>
            <a:prstDash val="solid"/>
          </a:ln>
          <a:effectLst>
            <a:outerShdw blurRad="76200" dist="38100" dir="5400000" algn="bl" rotWithShape="0">
              <a:srgbClr val="0A3A44">
                <a:alpha val="10000"/>
              </a:srgbClr>
            </a:outerShdw>
          </a:effectLst>
        </p:spPr>
        <p:txBody>
          <a:bodyPr/>
          <a:lstStyle/>
          <a:p>
            <a:endParaRPr lang="en-IN"/>
          </a:p>
        </p:txBody>
      </p:sp>
      <p:sp>
        <p:nvSpPr>
          <p:cNvPr id="20" name="Shape 14"/>
          <p:cNvSpPr/>
          <p:nvPr/>
        </p:nvSpPr>
        <p:spPr>
          <a:xfrm>
            <a:off x="6525616" y="4590288"/>
            <a:ext cx="713232" cy="713232"/>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hybrid_FFFFFF.png"/>
          <p:cNvPicPr>
            <a:picLocks noChangeAspect="1"/>
          </p:cNvPicPr>
          <p:nvPr/>
        </p:nvPicPr>
        <p:blipFill>
          <a:blip r:embed="rId7"/>
          <a:stretch>
            <a:fillRect/>
          </a:stretch>
        </p:blipFill>
        <p:spPr>
          <a:xfrm>
            <a:off x="6696791" y="4761464"/>
            <a:ext cx="370881" cy="370881"/>
          </a:xfrm>
          <a:prstGeom prst="rect">
            <a:avLst/>
          </a:prstGeom>
        </p:spPr>
      </p:pic>
      <p:sp>
        <p:nvSpPr>
          <p:cNvPr id="22" name="Text 15"/>
          <p:cNvSpPr/>
          <p:nvPr/>
        </p:nvSpPr>
        <p:spPr>
          <a:xfrm>
            <a:off x="6525616" y="5413248"/>
            <a:ext cx="4824832" cy="868680"/>
          </a:xfrm>
          <a:prstGeom prst="rect">
            <a:avLst/>
          </a:prstGeom>
          <a:noFill/>
          <a:ln/>
        </p:spPr>
        <p:txBody>
          <a:bodyPr wrap="square" rtlCol="0" anchor="t"/>
          <a:lstStyle/>
          <a:p>
            <a:pPr marL="0" indent="0" algn="l">
              <a:lnSpc>
                <a:spcPct val="102000"/>
              </a:lnSpc>
              <a:buNone/>
            </a:pPr>
            <a:r>
              <a:rPr lang="en-US" sz="1600" dirty="0">
                <a:solidFill>
                  <a:srgbClr val="17313A"/>
                </a:solidFill>
                <a:latin typeface="Calibri" pitchFamily="34" charset="0"/>
                <a:ea typeface="Calibri" pitchFamily="34" charset="-122"/>
                <a:cs typeface="Calibri" pitchFamily="34" charset="-120"/>
              </a:rPr>
              <a:t>Include both online and in-person support.</a:t>
            </a:r>
          </a:p>
          <a:p>
            <a:pPr>
              <a:lnSpc>
                <a:spcPct val="102000"/>
              </a:lnSpc>
            </a:pPr>
            <a:r>
              <a:rPr lang="en-GB" sz="1600" dirty="0"/>
              <a:t>Personalised care is a key part of better kidney health.</a:t>
            </a:r>
            <a:endParaRPr lang="en-US" sz="1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0A3A44"/>
        </a:solidFill>
        <a:effectLst/>
      </p:bgPr>
    </p:bg>
    <p:spTree>
      <p:nvGrpSpPr>
        <p:cNvPr id="1" name=""/>
        <p:cNvGrpSpPr/>
        <p:nvPr/>
      </p:nvGrpSpPr>
      <p:grpSpPr>
        <a:xfrm>
          <a:off x="0" y="0"/>
          <a:ext cx="0" cy="0"/>
          <a:chOff x="0" y="0"/>
          <a:chExt cx="0" cy="0"/>
        </a:xfrm>
      </p:grpSpPr>
      <p:sp>
        <p:nvSpPr>
          <p:cNvPr id="2" name="Shape 0"/>
          <p:cNvSpPr/>
          <p:nvPr/>
        </p:nvSpPr>
        <p:spPr>
          <a:xfrm>
            <a:off x="9692640" y="-1828800"/>
            <a:ext cx="5120640" cy="5120640"/>
          </a:xfrm>
          <a:prstGeom prst="ellipse">
            <a:avLst/>
          </a:prstGeom>
          <a:solidFill>
            <a:srgbClr val="06282F"/>
          </a:solidFill>
          <a:ln/>
        </p:spPr>
        <p:txBody>
          <a:bodyPr/>
          <a:lstStyle/>
          <a:p>
            <a:endParaRPr lang="en-IN"/>
          </a:p>
        </p:txBody>
      </p:sp>
      <p:sp>
        <p:nvSpPr>
          <p:cNvPr id="3" name="Text 1"/>
          <p:cNvSpPr/>
          <p:nvPr/>
        </p:nvSpPr>
        <p:spPr>
          <a:xfrm>
            <a:off x="822960" y="685800"/>
            <a:ext cx="7315200" cy="365760"/>
          </a:xfrm>
          <a:prstGeom prst="rect">
            <a:avLst/>
          </a:prstGeom>
          <a:noFill/>
          <a:ln/>
        </p:spPr>
        <p:txBody>
          <a:bodyPr wrap="square" rtlCol="0" anchor="ctr"/>
          <a:lstStyle/>
          <a:p>
            <a:pPr marL="0" indent="0">
              <a:buNone/>
            </a:pPr>
            <a:r>
              <a:rPr lang="en-US" sz="1300" b="1" kern="0" spc="300" dirty="0">
                <a:solidFill>
                  <a:srgbClr val="3EC8AC"/>
                </a:solidFill>
                <a:latin typeface="Calibri" pitchFamily="34" charset="0"/>
                <a:ea typeface="Calibri" pitchFamily="34" charset="-122"/>
                <a:cs typeface="Calibri" pitchFamily="34" charset="-120"/>
              </a:rPr>
              <a:t>IN SUMMARY</a:t>
            </a:r>
            <a:endParaRPr lang="en-US" sz="1300" dirty="0"/>
          </a:p>
        </p:txBody>
      </p:sp>
      <p:sp>
        <p:nvSpPr>
          <p:cNvPr id="4" name="Text 2"/>
          <p:cNvSpPr/>
          <p:nvPr/>
        </p:nvSpPr>
        <p:spPr>
          <a:xfrm>
            <a:off x="822960" y="1005840"/>
            <a:ext cx="8229600" cy="86868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Conclusion</a:t>
            </a:r>
            <a:endParaRPr lang="en-US" sz="4000" dirty="0"/>
          </a:p>
        </p:txBody>
      </p:sp>
      <p:sp>
        <p:nvSpPr>
          <p:cNvPr id="5" name="Shape 3"/>
          <p:cNvSpPr/>
          <p:nvPr/>
        </p:nvSpPr>
        <p:spPr>
          <a:xfrm>
            <a:off x="10698480" y="685800"/>
            <a:ext cx="960120" cy="960120"/>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6" name="Image 0" descr="/home/claude/ckd/icons/check_FFFFFF.png"/>
          <p:cNvPicPr>
            <a:picLocks noChangeAspect="1"/>
          </p:cNvPicPr>
          <p:nvPr/>
        </p:nvPicPr>
        <p:blipFill>
          <a:blip r:embed="rId3"/>
          <a:stretch>
            <a:fillRect/>
          </a:stretch>
        </p:blipFill>
        <p:spPr>
          <a:xfrm>
            <a:off x="10928909" y="916229"/>
            <a:ext cx="499262" cy="499262"/>
          </a:xfrm>
          <a:prstGeom prst="rect">
            <a:avLst/>
          </a:prstGeom>
        </p:spPr>
      </p:pic>
      <p:sp>
        <p:nvSpPr>
          <p:cNvPr id="7" name="Shape 4"/>
          <p:cNvSpPr/>
          <p:nvPr/>
        </p:nvSpPr>
        <p:spPr>
          <a:xfrm>
            <a:off x="822960" y="2286000"/>
            <a:ext cx="10545775" cy="877824"/>
          </a:xfrm>
          <a:prstGeom prst="roundRect">
            <a:avLst>
              <a:gd name="adj" fmla="val 8333"/>
            </a:avLst>
          </a:prstGeom>
          <a:solidFill>
            <a:srgbClr val="0E4551"/>
          </a:solidFill>
          <a:ln/>
        </p:spPr>
        <p:txBody>
          <a:bodyPr/>
          <a:lstStyle/>
          <a:p>
            <a:endParaRPr lang="en-IN"/>
          </a:p>
        </p:txBody>
      </p:sp>
      <p:sp>
        <p:nvSpPr>
          <p:cNvPr id="8" name="Shape 5"/>
          <p:cNvSpPr/>
          <p:nvPr/>
        </p:nvSpPr>
        <p:spPr>
          <a:xfrm>
            <a:off x="1051560" y="2423160"/>
            <a:ext cx="603504" cy="603504"/>
          </a:xfrm>
          <a:prstGeom prst="ellipse">
            <a:avLst/>
          </a:prstGeom>
          <a:solidFill>
            <a:srgbClr val="3EC8AC"/>
          </a:solidFill>
          <a:ln/>
          <a:effectLst>
            <a:outerShdw blurRad="50800" dist="25400" dir="5400000" algn="bl" rotWithShape="0">
              <a:srgbClr val="000000">
                <a:alpha val="18000"/>
              </a:srgbClr>
            </a:outerShdw>
          </a:effectLst>
        </p:spPr>
        <p:txBody>
          <a:bodyPr/>
          <a:lstStyle/>
          <a:p>
            <a:endParaRPr lang="en-IN"/>
          </a:p>
        </p:txBody>
      </p:sp>
      <p:pic>
        <p:nvPicPr>
          <p:cNvPr id="9" name="Image 1" descr="/home/claude/ckd/icons/silent_FFFFFF.png"/>
          <p:cNvPicPr>
            <a:picLocks noChangeAspect="1"/>
          </p:cNvPicPr>
          <p:nvPr/>
        </p:nvPicPr>
        <p:blipFill>
          <a:blip r:embed="rId4"/>
          <a:stretch>
            <a:fillRect/>
          </a:stretch>
        </p:blipFill>
        <p:spPr>
          <a:xfrm>
            <a:off x="1196401" y="2568001"/>
            <a:ext cx="313822" cy="313822"/>
          </a:xfrm>
          <a:prstGeom prst="rect">
            <a:avLst/>
          </a:prstGeom>
        </p:spPr>
      </p:pic>
      <p:sp>
        <p:nvSpPr>
          <p:cNvPr id="10" name="Text 6"/>
          <p:cNvSpPr/>
          <p:nvPr/>
        </p:nvSpPr>
        <p:spPr>
          <a:xfrm>
            <a:off x="1975104" y="2286000"/>
            <a:ext cx="9210751" cy="877824"/>
          </a:xfrm>
          <a:prstGeom prst="rect">
            <a:avLst/>
          </a:prstGeom>
          <a:noFill/>
          <a:ln/>
        </p:spPr>
        <p:txBody>
          <a:bodyPr wrap="square" lIns="0" tIns="0" rIns="0" bIns="0" rtlCol="0" anchor="ctr"/>
          <a:lstStyle/>
          <a:p>
            <a:pPr marL="0" indent="0">
              <a:buNone/>
            </a:pPr>
            <a:r>
              <a:rPr lang="en-US" sz="1700" dirty="0">
                <a:solidFill>
                  <a:srgbClr val="EAF6F6"/>
                </a:solidFill>
                <a:latin typeface="Calibri" pitchFamily="34" charset="0"/>
                <a:ea typeface="Calibri" pitchFamily="34" charset="-122"/>
                <a:cs typeface="Calibri" pitchFamily="34" charset="-120"/>
              </a:rPr>
              <a:t>CKD is prevalent and silent.</a:t>
            </a:r>
            <a:endParaRPr lang="en-US" sz="1700" dirty="0"/>
          </a:p>
        </p:txBody>
      </p:sp>
      <p:sp>
        <p:nvSpPr>
          <p:cNvPr id="11" name="Shape 7"/>
          <p:cNvSpPr/>
          <p:nvPr/>
        </p:nvSpPr>
        <p:spPr>
          <a:xfrm>
            <a:off x="822960" y="3364992"/>
            <a:ext cx="10545775" cy="877824"/>
          </a:xfrm>
          <a:prstGeom prst="roundRect">
            <a:avLst>
              <a:gd name="adj" fmla="val 8333"/>
            </a:avLst>
          </a:prstGeom>
          <a:solidFill>
            <a:srgbClr val="0E4551"/>
          </a:solidFill>
          <a:ln/>
        </p:spPr>
        <p:txBody>
          <a:bodyPr/>
          <a:lstStyle/>
          <a:p>
            <a:endParaRPr lang="en-IN"/>
          </a:p>
        </p:txBody>
      </p:sp>
      <p:sp>
        <p:nvSpPr>
          <p:cNvPr id="12" name="Shape 8"/>
          <p:cNvSpPr/>
          <p:nvPr/>
        </p:nvSpPr>
        <p:spPr>
          <a:xfrm>
            <a:off x="1051560" y="3502152"/>
            <a:ext cx="603504" cy="603504"/>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13" name="Image 2" descr="/home/claude/ckd/icons/burden_FFFFFF.png"/>
          <p:cNvPicPr>
            <a:picLocks noChangeAspect="1"/>
          </p:cNvPicPr>
          <p:nvPr/>
        </p:nvPicPr>
        <p:blipFill>
          <a:blip r:embed="rId5"/>
          <a:stretch>
            <a:fillRect/>
          </a:stretch>
        </p:blipFill>
        <p:spPr>
          <a:xfrm>
            <a:off x="1196401" y="3646993"/>
            <a:ext cx="313822" cy="313822"/>
          </a:xfrm>
          <a:prstGeom prst="rect">
            <a:avLst/>
          </a:prstGeom>
        </p:spPr>
      </p:pic>
      <p:sp>
        <p:nvSpPr>
          <p:cNvPr id="14" name="Text 9"/>
          <p:cNvSpPr/>
          <p:nvPr/>
        </p:nvSpPr>
        <p:spPr>
          <a:xfrm>
            <a:off x="1975104" y="3364992"/>
            <a:ext cx="9210751" cy="877824"/>
          </a:xfrm>
          <a:prstGeom prst="rect">
            <a:avLst/>
          </a:prstGeom>
          <a:noFill/>
          <a:ln/>
        </p:spPr>
        <p:txBody>
          <a:bodyPr wrap="square" lIns="0" tIns="0" rIns="0" bIns="0" rtlCol="0" anchor="ctr"/>
          <a:lstStyle/>
          <a:p>
            <a:pPr marL="0" indent="0">
              <a:buNone/>
            </a:pPr>
            <a:r>
              <a:rPr lang="en-US" sz="1700" dirty="0">
                <a:solidFill>
                  <a:srgbClr val="EAF6F6"/>
                </a:solidFill>
                <a:latin typeface="Calibri" pitchFamily="34" charset="0"/>
                <a:ea typeface="Calibri" pitchFamily="34" charset="-122"/>
                <a:cs typeface="Calibri" pitchFamily="34" charset="-120"/>
              </a:rPr>
              <a:t>Having this burden is clinical, social and financial</a:t>
            </a:r>
            <a:endParaRPr lang="en-US" sz="1700" dirty="0"/>
          </a:p>
        </p:txBody>
      </p:sp>
      <p:sp>
        <p:nvSpPr>
          <p:cNvPr id="15" name="Shape 10"/>
          <p:cNvSpPr/>
          <p:nvPr/>
        </p:nvSpPr>
        <p:spPr>
          <a:xfrm>
            <a:off x="822960" y="4443984"/>
            <a:ext cx="10545775" cy="877824"/>
          </a:xfrm>
          <a:prstGeom prst="roundRect">
            <a:avLst>
              <a:gd name="adj" fmla="val 8333"/>
            </a:avLst>
          </a:prstGeom>
          <a:solidFill>
            <a:srgbClr val="0E4551"/>
          </a:solidFill>
          <a:ln/>
        </p:spPr>
        <p:txBody>
          <a:bodyPr/>
          <a:lstStyle/>
          <a:p>
            <a:endParaRPr lang="en-IN"/>
          </a:p>
        </p:txBody>
      </p:sp>
      <p:sp>
        <p:nvSpPr>
          <p:cNvPr id="16" name="Shape 11"/>
          <p:cNvSpPr/>
          <p:nvPr/>
        </p:nvSpPr>
        <p:spPr>
          <a:xfrm>
            <a:off x="1051560" y="4581144"/>
            <a:ext cx="603504" cy="603504"/>
          </a:xfrm>
          <a:prstGeom prst="ellipse">
            <a:avLst/>
          </a:prstGeom>
          <a:solidFill>
            <a:srgbClr val="3EC8AC"/>
          </a:solidFill>
          <a:ln/>
          <a:effectLst>
            <a:outerShdw blurRad="50800" dist="25400" dir="5400000" algn="bl" rotWithShape="0">
              <a:srgbClr val="000000">
                <a:alpha val="18000"/>
              </a:srgbClr>
            </a:outerShdw>
          </a:effectLst>
        </p:spPr>
        <p:txBody>
          <a:bodyPr/>
          <a:lstStyle/>
          <a:p>
            <a:endParaRPr lang="en-IN"/>
          </a:p>
        </p:txBody>
      </p:sp>
      <p:pic>
        <p:nvPicPr>
          <p:cNvPr id="17" name="Image 3" descr="/home/claude/ckd/icons/diagnose_FFFFFF.png"/>
          <p:cNvPicPr>
            <a:picLocks noChangeAspect="1"/>
          </p:cNvPicPr>
          <p:nvPr/>
        </p:nvPicPr>
        <p:blipFill>
          <a:blip r:embed="rId6"/>
          <a:stretch>
            <a:fillRect/>
          </a:stretch>
        </p:blipFill>
        <p:spPr>
          <a:xfrm>
            <a:off x="1196401" y="4725985"/>
            <a:ext cx="313822" cy="313822"/>
          </a:xfrm>
          <a:prstGeom prst="rect">
            <a:avLst/>
          </a:prstGeom>
        </p:spPr>
      </p:pic>
      <p:sp>
        <p:nvSpPr>
          <p:cNvPr id="18" name="Text 12"/>
          <p:cNvSpPr/>
          <p:nvPr/>
        </p:nvSpPr>
        <p:spPr>
          <a:xfrm>
            <a:off x="1975104" y="4443984"/>
            <a:ext cx="9210751" cy="877824"/>
          </a:xfrm>
          <a:prstGeom prst="rect">
            <a:avLst/>
          </a:prstGeom>
          <a:noFill/>
          <a:ln/>
        </p:spPr>
        <p:txBody>
          <a:bodyPr wrap="square" lIns="0" tIns="0" rIns="0" bIns="0" rtlCol="0" anchor="ctr"/>
          <a:lstStyle/>
          <a:p>
            <a:pPr marL="0" indent="0">
              <a:buNone/>
            </a:pPr>
            <a:r>
              <a:rPr lang="en-US" sz="1700" dirty="0">
                <a:solidFill>
                  <a:srgbClr val="EAF6F6"/>
                </a:solidFill>
                <a:latin typeface="Calibri" pitchFamily="34" charset="0"/>
                <a:ea typeface="Calibri" pitchFamily="34" charset="-122"/>
                <a:cs typeface="Calibri" pitchFamily="34" charset="-120"/>
              </a:rPr>
              <a:t>Early diagnosis reduces the progression rate.</a:t>
            </a:r>
            <a:endParaRPr lang="en-US" sz="1700" dirty="0"/>
          </a:p>
        </p:txBody>
      </p:sp>
      <p:sp>
        <p:nvSpPr>
          <p:cNvPr id="19" name="Shape 13"/>
          <p:cNvSpPr/>
          <p:nvPr/>
        </p:nvSpPr>
        <p:spPr>
          <a:xfrm>
            <a:off x="822960" y="5522976"/>
            <a:ext cx="10545775" cy="877824"/>
          </a:xfrm>
          <a:prstGeom prst="roundRect">
            <a:avLst>
              <a:gd name="adj" fmla="val 8333"/>
            </a:avLst>
          </a:prstGeom>
          <a:solidFill>
            <a:srgbClr val="0E4551"/>
          </a:solidFill>
          <a:ln/>
        </p:spPr>
        <p:txBody>
          <a:bodyPr/>
          <a:lstStyle/>
          <a:p>
            <a:endParaRPr lang="en-IN"/>
          </a:p>
        </p:txBody>
      </p:sp>
      <p:sp>
        <p:nvSpPr>
          <p:cNvPr id="20" name="Shape 14"/>
          <p:cNvSpPr/>
          <p:nvPr/>
        </p:nvSpPr>
        <p:spPr>
          <a:xfrm>
            <a:off x="1051560" y="5660136"/>
            <a:ext cx="603504" cy="603504"/>
          </a:xfrm>
          <a:prstGeom prst="ellipse">
            <a:avLst/>
          </a:prstGeom>
          <a:solidFill>
            <a:srgbClr val="00A896"/>
          </a:solidFill>
          <a:ln/>
          <a:effectLst>
            <a:outerShdw blurRad="50800" dist="25400" dir="5400000" algn="bl" rotWithShape="0">
              <a:srgbClr val="000000">
                <a:alpha val="18000"/>
              </a:srgbClr>
            </a:outerShdw>
          </a:effectLst>
        </p:spPr>
        <p:txBody>
          <a:bodyPr/>
          <a:lstStyle/>
          <a:p>
            <a:endParaRPr lang="en-IN"/>
          </a:p>
        </p:txBody>
      </p:sp>
      <p:pic>
        <p:nvPicPr>
          <p:cNvPr id="21" name="Image 4" descr="/home/claude/ckd/icons/care_FFFFFF.png"/>
          <p:cNvPicPr>
            <a:picLocks noChangeAspect="1"/>
          </p:cNvPicPr>
          <p:nvPr/>
        </p:nvPicPr>
        <p:blipFill>
          <a:blip r:embed="rId7"/>
          <a:stretch>
            <a:fillRect/>
          </a:stretch>
        </p:blipFill>
        <p:spPr>
          <a:xfrm>
            <a:off x="1196401" y="5804977"/>
            <a:ext cx="313822" cy="313822"/>
          </a:xfrm>
          <a:prstGeom prst="rect">
            <a:avLst/>
          </a:prstGeom>
        </p:spPr>
      </p:pic>
      <p:sp>
        <p:nvSpPr>
          <p:cNvPr id="22" name="Text 15"/>
          <p:cNvSpPr/>
          <p:nvPr/>
        </p:nvSpPr>
        <p:spPr>
          <a:xfrm>
            <a:off x="1975104" y="5522976"/>
            <a:ext cx="9210751" cy="877824"/>
          </a:xfrm>
          <a:prstGeom prst="rect">
            <a:avLst/>
          </a:prstGeom>
          <a:noFill/>
          <a:ln/>
        </p:spPr>
        <p:txBody>
          <a:bodyPr wrap="square" lIns="0" tIns="0" rIns="0" bIns="0" rtlCol="0" anchor="ctr"/>
          <a:lstStyle/>
          <a:p>
            <a:pPr marL="0" indent="0">
              <a:buNone/>
            </a:pPr>
            <a:r>
              <a:rPr lang="en-US" sz="1700" dirty="0">
                <a:solidFill>
                  <a:srgbClr val="EAF6F6"/>
                </a:solidFill>
                <a:latin typeface="Calibri" pitchFamily="34" charset="0"/>
                <a:ea typeface="Calibri" pitchFamily="34" charset="-122"/>
                <a:cs typeface="Calibri" pitchFamily="34" charset="-120"/>
              </a:rPr>
              <a:t>Healthcare providers engage in personalised co-production, enhancing the care provided.</a:t>
            </a:r>
            <a:endParaRPr lang="en-US" sz="17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731520"/>
          </a:xfrm>
          <a:prstGeom prst="rect">
            <a:avLst/>
          </a:prstGeom>
          <a:noFill/>
          <a:ln/>
        </p:spPr>
        <p:txBody>
          <a:bodyPr wrap="square" rtlCol="0" anchor="ctr"/>
          <a:lstStyle/>
          <a:p>
            <a:pPr marL="0" indent="0">
              <a:buNone/>
            </a:pPr>
            <a:r>
              <a:rPr lang="en-US" sz="3000" b="1" dirty="0">
                <a:solidFill>
                  <a:srgbClr val="0A3A44"/>
                </a:solidFill>
                <a:latin typeface="Cambria" pitchFamily="34" charset="0"/>
                <a:ea typeface="Cambria" pitchFamily="34" charset="-122"/>
                <a:cs typeface="Cambria" pitchFamily="34" charset="-120"/>
              </a:rPr>
              <a:t>References </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book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566928" y="1325879"/>
            <a:ext cx="11094415" cy="4709160"/>
          </a:xfrm>
          <a:prstGeom prst="rect">
            <a:avLst/>
          </a:prstGeom>
          <a:noFill/>
          <a:ln/>
        </p:spPr>
        <p:txBody>
          <a:bodyPr wrap="square" rtlCol="0" anchor="t"/>
          <a:lstStyle/>
          <a:p>
            <a:r>
              <a:rPr lang="en-GB" sz="1100" dirty="0"/>
              <a:t>Acharya, P.C., Alba, R., </a:t>
            </a:r>
            <a:r>
              <a:rPr lang="en-GB" sz="1100" dirty="0" err="1"/>
              <a:t>Krisanapan</a:t>
            </a:r>
            <a:r>
              <a:rPr lang="en-GB" sz="1100" dirty="0"/>
              <a:t>, P., Acharya, C.M., </a:t>
            </a:r>
            <a:r>
              <a:rPr lang="en-GB" sz="1100" dirty="0" err="1"/>
              <a:t>Suppadungsuk</a:t>
            </a:r>
            <a:r>
              <a:rPr lang="en-GB" sz="1100" dirty="0"/>
              <a:t>, S., </a:t>
            </a:r>
            <a:r>
              <a:rPr lang="en-GB" sz="1100" dirty="0" err="1"/>
              <a:t>Csongradi</a:t>
            </a:r>
            <a:r>
              <a:rPr lang="en-GB" sz="1100" dirty="0"/>
              <a:t>, E., Mao, M.A., </a:t>
            </a:r>
            <a:r>
              <a:rPr lang="en-GB" sz="1100" dirty="0" err="1"/>
              <a:t>Craici</a:t>
            </a:r>
            <a:r>
              <a:rPr lang="en-GB" sz="1100" dirty="0"/>
              <a:t>, I.M., Miao, J., </a:t>
            </a:r>
            <a:r>
              <a:rPr lang="en-GB" sz="1100" dirty="0" err="1"/>
              <a:t>Thongprayoon</a:t>
            </a:r>
            <a:r>
              <a:rPr lang="en-GB" sz="1100" dirty="0"/>
              <a:t>, C. and </a:t>
            </a:r>
            <a:r>
              <a:rPr lang="en-GB" sz="1100" dirty="0" err="1"/>
              <a:t>Cheungpasitporn</a:t>
            </a:r>
            <a:r>
              <a:rPr lang="en-GB" sz="1100" dirty="0"/>
              <a:t>, W., 2024. AI-Driven Patient Education in Chronic Kidney Disease: Evaluating Chatbot Responses against Clinical Guidelines. Diseases, [online] 12(8), p.185.</a:t>
            </a:r>
            <a:r>
              <a:rPr lang="en-GB" sz="1100" dirty="0">
                <a:hlinkClick r:id="rId4"/>
              </a:rPr>
              <a:t> </a:t>
            </a:r>
            <a:r>
              <a:rPr lang="en-GB" sz="1100" u="sng" dirty="0">
                <a:hlinkClick r:id="rId4"/>
              </a:rPr>
              <a:t>https://doi.org/10.3390/diseases12080185</a:t>
            </a:r>
            <a:r>
              <a:rPr lang="en-GB" sz="1100" dirty="0"/>
              <a:t>. </a:t>
            </a:r>
            <a:endParaRPr lang="en-GB" sz="600" dirty="0"/>
          </a:p>
          <a:p>
            <a:r>
              <a:rPr lang="en-GB" sz="1100" dirty="0"/>
              <a:t>Acharya, P.C., Alba, R., </a:t>
            </a:r>
            <a:r>
              <a:rPr lang="en-GB" sz="1100" dirty="0" err="1"/>
              <a:t>Krisanapan</a:t>
            </a:r>
            <a:r>
              <a:rPr lang="en-GB" sz="1100" dirty="0"/>
              <a:t>, P., Acharya, C.M., </a:t>
            </a:r>
            <a:r>
              <a:rPr lang="en-GB" sz="1100" dirty="0" err="1"/>
              <a:t>Suppadungsuk</a:t>
            </a:r>
            <a:r>
              <a:rPr lang="en-GB" sz="1100" dirty="0"/>
              <a:t>, S., </a:t>
            </a:r>
            <a:r>
              <a:rPr lang="en-GB" sz="1100" dirty="0" err="1"/>
              <a:t>Csongradi</a:t>
            </a:r>
            <a:r>
              <a:rPr lang="en-GB" sz="1100" dirty="0"/>
              <a:t>, E., Mao, M.A., </a:t>
            </a:r>
            <a:r>
              <a:rPr lang="en-GB" sz="1100" dirty="0" err="1"/>
              <a:t>Craici</a:t>
            </a:r>
            <a:r>
              <a:rPr lang="en-GB" sz="1100" dirty="0"/>
              <a:t>, I.M., Miao, J., </a:t>
            </a:r>
            <a:r>
              <a:rPr lang="en-GB" sz="1100" dirty="0" err="1"/>
              <a:t>Thongprayoon</a:t>
            </a:r>
            <a:r>
              <a:rPr lang="en-GB" sz="1100" dirty="0"/>
              <a:t>, C. and </a:t>
            </a:r>
            <a:r>
              <a:rPr lang="en-GB" sz="1100" dirty="0" err="1"/>
              <a:t>Cheungpasitporn</a:t>
            </a:r>
            <a:r>
              <a:rPr lang="en-GB" sz="1100" dirty="0"/>
              <a:t>, W., 2024. AI-Driven Patient Education in Chronic Kidney Disease: Evaluating Chatbot Responses against Clinical Guidelines. Diseases, [online] 12(8), p.185.</a:t>
            </a:r>
            <a:r>
              <a:rPr lang="en-GB" sz="1100" dirty="0">
                <a:hlinkClick r:id="rId4"/>
              </a:rPr>
              <a:t> </a:t>
            </a:r>
            <a:r>
              <a:rPr lang="en-GB" sz="1100" u="sng" dirty="0">
                <a:hlinkClick r:id="rId4"/>
              </a:rPr>
              <a:t>https://doi.org/10.3390/diseases12080185</a:t>
            </a:r>
            <a:r>
              <a:rPr lang="en-GB" sz="1100" dirty="0"/>
              <a:t>. </a:t>
            </a:r>
            <a:endParaRPr lang="en-GB" sz="600" dirty="0"/>
          </a:p>
          <a:p>
            <a:r>
              <a:rPr lang="en-GB" sz="1100" dirty="0" err="1"/>
              <a:t>Adenwalla</a:t>
            </a:r>
            <a:r>
              <a:rPr lang="en-GB" sz="1100" dirty="0"/>
              <a:t>, S.F., O’Halloran, P., Faull, C., Murtagh, F.E.M. and Graham-Brown, M.P.M., 2024. Advance care planning for patients with end-stage kidney disease on dialysis: narrative review of the current evidence, and future considerations. Journal of Nephrology, [online] 37(3), pp.547–560.</a:t>
            </a:r>
            <a:r>
              <a:rPr lang="en-GB" sz="1100" dirty="0">
                <a:hlinkClick r:id="rId5"/>
              </a:rPr>
              <a:t> </a:t>
            </a:r>
            <a:r>
              <a:rPr lang="en-GB" sz="1100" u="sng" dirty="0">
                <a:hlinkClick r:id="rId5"/>
              </a:rPr>
              <a:t>https://doi.org/10.1007/s40620-023-01841-3</a:t>
            </a:r>
            <a:r>
              <a:rPr lang="en-GB" sz="1100" dirty="0"/>
              <a:t>. </a:t>
            </a:r>
            <a:endParaRPr lang="en-GB" sz="600" dirty="0"/>
          </a:p>
          <a:p>
            <a:r>
              <a:rPr lang="en-GB" sz="1100" dirty="0"/>
              <a:t>Chen, T.K., Hoenig, M.P., Nitsch, D. and Grams, M.E., 2023. Advances in the management of chronic kidney disease. BMJ, [online] 383, p.e074216.</a:t>
            </a:r>
            <a:r>
              <a:rPr lang="en-GB" sz="1100" dirty="0">
                <a:hlinkClick r:id="rId6"/>
              </a:rPr>
              <a:t> </a:t>
            </a:r>
            <a:r>
              <a:rPr lang="en-GB" sz="1100" u="sng" dirty="0">
                <a:hlinkClick r:id="rId6"/>
              </a:rPr>
              <a:t>https://doi.org/10.1136/bmj-2022-074216</a:t>
            </a:r>
            <a:r>
              <a:rPr lang="en-GB" sz="1100" dirty="0"/>
              <a:t>. </a:t>
            </a:r>
            <a:endParaRPr lang="en-GB" sz="600" dirty="0"/>
          </a:p>
          <a:p>
            <a:r>
              <a:rPr lang="en-GB" sz="1100" dirty="0"/>
              <a:t>Dasgupta, I., Zac‐Varghese, S., Chaudhry, K., McCafferty, K., </a:t>
            </a:r>
            <a:r>
              <a:rPr lang="en-GB" sz="1100" dirty="0" err="1"/>
              <a:t>Winocour</a:t>
            </a:r>
            <a:r>
              <a:rPr lang="en-GB" sz="1100" dirty="0"/>
              <a:t>, P., Chowdhury, T.A., Bellary, S., </a:t>
            </a:r>
            <a:r>
              <a:rPr lang="en-GB" sz="1100" dirty="0" err="1"/>
              <a:t>Goldet</a:t>
            </a:r>
            <a:r>
              <a:rPr lang="en-GB" sz="1100" dirty="0"/>
              <a:t>, G., Wahba, M., De, P., Frankel, A.H., Montero, R.M., </a:t>
            </a:r>
            <a:r>
              <a:rPr lang="en-GB" sz="1100" dirty="0" err="1"/>
              <a:t>Lioudaki</a:t>
            </a:r>
            <a:r>
              <a:rPr lang="en-GB" sz="1100" dirty="0"/>
              <a:t>, E., Banerjee, D., Mallik, R., Sharif, A., </a:t>
            </a:r>
            <a:r>
              <a:rPr lang="en-GB" sz="1100" dirty="0" err="1"/>
              <a:t>Kanumilli</a:t>
            </a:r>
            <a:r>
              <a:rPr lang="en-GB" sz="1100" dirty="0"/>
              <a:t>, N., Milne, N., Patel, D.C., </a:t>
            </a:r>
            <a:r>
              <a:rPr lang="en-GB" sz="1100" dirty="0" err="1"/>
              <a:t>Dhatariya</a:t>
            </a:r>
            <a:r>
              <a:rPr lang="en-GB" sz="1100" dirty="0"/>
              <a:t>, K., Bain, S.C. and </a:t>
            </a:r>
            <a:r>
              <a:rPr lang="en-GB" sz="1100" dirty="0" err="1"/>
              <a:t>Karalliedde</a:t>
            </a:r>
            <a:r>
              <a:rPr lang="en-GB" sz="1100" dirty="0"/>
              <a:t>, J., 2024. Current management of chronic kidney disease in type‐2 diabetes—A tiered approach: An overview of the joint Association of British Clinical Diabetologists and Kidney Association guidelines. Diabetic Medicine, [online] 42(2).</a:t>
            </a:r>
            <a:r>
              <a:rPr lang="en-GB" sz="1100" dirty="0">
                <a:hlinkClick r:id="rId7"/>
              </a:rPr>
              <a:t> </a:t>
            </a:r>
            <a:r>
              <a:rPr lang="en-GB" sz="1100" u="sng" dirty="0">
                <a:hlinkClick r:id="rId7"/>
              </a:rPr>
              <a:t>https://doi.org/10.1111/dme.15450</a:t>
            </a:r>
            <a:r>
              <a:rPr lang="en-GB" sz="1100" dirty="0"/>
              <a:t>. </a:t>
            </a:r>
            <a:endParaRPr lang="en-GB" sz="600" dirty="0"/>
          </a:p>
          <a:p>
            <a:r>
              <a:rPr lang="en-GB" sz="1100" dirty="0"/>
              <a:t>Dasgupta, I., Zac‐Varghese, S., Chaudhry, K., McCafferty, K., </a:t>
            </a:r>
            <a:r>
              <a:rPr lang="en-GB" sz="1100" dirty="0" err="1"/>
              <a:t>Winocour</a:t>
            </a:r>
            <a:r>
              <a:rPr lang="en-GB" sz="1100" dirty="0"/>
              <a:t>, P., Chowdhury, T.A., Bellary, S., </a:t>
            </a:r>
            <a:r>
              <a:rPr lang="en-GB" sz="1100" dirty="0" err="1"/>
              <a:t>Goldet</a:t>
            </a:r>
            <a:r>
              <a:rPr lang="en-GB" sz="1100" dirty="0"/>
              <a:t>, G., Wahba, M., De, P., Frankel, A.H., Montero, R.M., </a:t>
            </a:r>
            <a:r>
              <a:rPr lang="en-GB" sz="1100" dirty="0" err="1"/>
              <a:t>Lioudaki</a:t>
            </a:r>
            <a:r>
              <a:rPr lang="en-GB" sz="1100" dirty="0"/>
              <a:t>, E., Banerjee, D., Mallik, R., Sharif, A., </a:t>
            </a:r>
            <a:r>
              <a:rPr lang="en-GB" sz="1100" dirty="0" err="1"/>
              <a:t>Kanumilli</a:t>
            </a:r>
            <a:r>
              <a:rPr lang="en-GB" sz="1100" dirty="0"/>
              <a:t>, N., Milne, N., Patel, D.C., </a:t>
            </a:r>
            <a:r>
              <a:rPr lang="en-GB" sz="1100" dirty="0" err="1"/>
              <a:t>Dhatariya</a:t>
            </a:r>
            <a:r>
              <a:rPr lang="en-GB" sz="1100" dirty="0"/>
              <a:t>, K., Bain, S.C. and </a:t>
            </a:r>
            <a:r>
              <a:rPr lang="en-GB" sz="1100" dirty="0" err="1"/>
              <a:t>Karalliedde</a:t>
            </a:r>
            <a:r>
              <a:rPr lang="en-GB" sz="1100" dirty="0"/>
              <a:t>, J., 2024. Current management of chronic kidney disease in type‐2 diabetes—A tiered approach: An overview of the joint Association of British Clinical Diabetologists and Kidney Association guidelines. Diabetic Medicine, [online] 42(2).</a:t>
            </a:r>
            <a:r>
              <a:rPr lang="en-GB" sz="1100" dirty="0">
                <a:hlinkClick r:id="rId7"/>
              </a:rPr>
              <a:t> </a:t>
            </a:r>
            <a:r>
              <a:rPr lang="en-GB" sz="1100" u="sng" dirty="0">
                <a:hlinkClick r:id="rId7"/>
              </a:rPr>
              <a:t>https://doi.org/10.1111/dme.15450</a:t>
            </a:r>
            <a:r>
              <a:rPr lang="en-GB" sz="1100" dirty="0"/>
              <a:t>. </a:t>
            </a:r>
            <a:endParaRPr lang="en-GB" sz="600" dirty="0"/>
          </a:p>
          <a:p>
            <a:r>
              <a:rPr lang="en-GB" sz="1100" dirty="0"/>
              <a:t>de Jong, Y., van der </a:t>
            </a:r>
            <a:r>
              <a:rPr lang="en-GB" sz="1100" dirty="0" err="1"/>
              <a:t>Willik</a:t>
            </a:r>
            <a:r>
              <a:rPr lang="en-GB" sz="1100" dirty="0"/>
              <a:t>, E.M., </a:t>
            </a:r>
            <a:r>
              <a:rPr lang="en-GB" sz="1100" dirty="0" err="1"/>
              <a:t>Milders</a:t>
            </a:r>
            <a:r>
              <a:rPr lang="en-GB" sz="1100" dirty="0"/>
              <a:t>, J., Meuleman, Y., Morton, R.L., Dekker, F.W. and van Diepen, M., 2021. Person centred care provision and care planning in chronic kidney disease: which outcomes matter? A systematic review and thematic synthesis of qualitative studies. BMC Nephrology, [online] 22(1).</a:t>
            </a:r>
            <a:r>
              <a:rPr lang="en-GB" sz="1100" dirty="0">
                <a:hlinkClick r:id="rId8"/>
              </a:rPr>
              <a:t> </a:t>
            </a:r>
            <a:r>
              <a:rPr lang="en-GB" sz="1100" u="sng" dirty="0">
                <a:hlinkClick r:id="rId8"/>
              </a:rPr>
              <a:t>https://doi.org/10.1186/s12882-021-02489-6</a:t>
            </a:r>
            <a:r>
              <a:rPr lang="en-GB" sz="1100" dirty="0"/>
              <a:t>. </a:t>
            </a:r>
            <a:endParaRPr lang="en-GB" sz="600" dirty="0"/>
          </a:p>
          <a:p>
            <a:r>
              <a:rPr lang="en-GB" sz="1100" dirty="0"/>
              <a:t>Drug, M., 2022. Marley Drug. </a:t>
            </a:r>
            <a:r>
              <a:rPr lang="en-GB" sz="1100" dirty="0">
                <a:hlinkClick r:id="rId9"/>
              </a:rPr>
              <a:t>https://www.marleydrug.com/blog/protect-your-kidney?srsltid=AfmBOop7w32d52YL9ttqK0MM-Se9lF_G6LTB5D1K30-w6h4k5Rp5Sv1W</a:t>
            </a:r>
            <a:r>
              <a:rPr lang="en-GB" sz="1100" dirty="0"/>
              <a:t>. </a:t>
            </a:r>
          </a:p>
          <a:p>
            <a:r>
              <a:rPr lang="en-GB" sz="1100" dirty="0" err="1"/>
              <a:t>Fishbane</a:t>
            </a:r>
            <a:r>
              <a:rPr lang="en-GB" sz="1100" dirty="0"/>
              <a:t>, S., 2026. Kidney Disease: Breaking Down The 5 Stages. </a:t>
            </a:r>
            <a:r>
              <a:rPr lang="en-GB" sz="1100" dirty="0">
                <a:hlinkClick r:id="rId10"/>
              </a:rPr>
              <a:t>https://thewell.northwell.edu/chronic-diseases-conditions/kidney-disease-stages</a:t>
            </a:r>
            <a:r>
              <a:rPr lang="en-GB" sz="1100" dirty="0"/>
              <a:t>  (Accessed: August 7, 2026).</a:t>
            </a:r>
            <a:endParaRPr lang="en-GB" sz="1600" dirty="0">
              <a:solidFill>
                <a:srgbClr val="17313A"/>
              </a:solidFill>
              <a:latin typeface="Calibri" pitchFamily="34" charset="0"/>
              <a:cs typeface="Calibri" pitchFamily="34" charset="-120"/>
            </a:endParaRPr>
          </a:p>
          <a:p>
            <a:r>
              <a:rPr lang="en-GB" sz="1100" dirty="0"/>
              <a:t>Fletcher, B.R., Damery, S., </a:t>
            </a:r>
            <a:r>
              <a:rPr lang="en-GB" sz="1100" dirty="0" err="1"/>
              <a:t>Aiyegbusi</a:t>
            </a:r>
            <a:r>
              <a:rPr lang="en-GB" sz="1100" dirty="0"/>
              <a:t>, O.L., Anderson, N., Calvert, M., </a:t>
            </a:r>
            <a:r>
              <a:rPr lang="en-GB" sz="1100" dirty="0" err="1"/>
              <a:t>Cockwell</a:t>
            </a:r>
            <a:r>
              <a:rPr lang="en-GB" sz="1100" dirty="0"/>
              <a:t>, P., Ferguson, J., Horton, M., Paap, M.C.S., Sidey-Gibbons, C., Slade, A., Turner, N. and Kyte, D., 2022. Symptom burden and health-related quality of life in chronic kidney disease: A global systematic review and meta-analysis. PLOS Medicine, [online] 19(4), p.e1003954.</a:t>
            </a:r>
            <a:r>
              <a:rPr lang="en-GB" sz="1100" dirty="0">
                <a:hlinkClick r:id="rId11"/>
              </a:rPr>
              <a:t> </a:t>
            </a:r>
            <a:r>
              <a:rPr lang="en-GB" sz="1100" u="sng" dirty="0">
                <a:hlinkClick r:id="rId11"/>
              </a:rPr>
              <a:t>https://doi.org/10.1371/journal.pmed.1003954</a:t>
            </a:r>
            <a:r>
              <a:rPr lang="en-GB" sz="1100" dirty="0"/>
              <a:t>. </a:t>
            </a:r>
            <a:endParaRPr lang="en-GB" sz="600" dirty="0"/>
          </a:p>
          <a:p>
            <a:r>
              <a:rPr lang="en-GB" sz="1100" dirty="0"/>
              <a:t>Francis, A., Harhay, M.N., Ong, A.C.M., </a:t>
            </a:r>
            <a:r>
              <a:rPr lang="en-GB" sz="1100" dirty="0" err="1"/>
              <a:t>Tummalapalli</a:t>
            </a:r>
            <a:r>
              <a:rPr lang="en-GB" sz="1100" dirty="0"/>
              <a:t>, S.L., Ortiz, A., Fogo, A.B., </a:t>
            </a:r>
            <a:r>
              <a:rPr lang="en-GB" sz="1100" dirty="0" err="1"/>
              <a:t>Fliser</a:t>
            </a:r>
            <a:r>
              <a:rPr lang="en-GB" sz="1100" dirty="0"/>
              <a:t>, D., Roy-Chaudhury, P., Fontana, M., </a:t>
            </a:r>
            <a:r>
              <a:rPr lang="en-GB" sz="1100" dirty="0" err="1"/>
              <a:t>Nangaku</a:t>
            </a:r>
            <a:r>
              <a:rPr lang="en-GB" sz="1100" dirty="0"/>
              <a:t>, M., </a:t>
            </a:r>
            <a:r>
              <a:rPr lang="en-GB" sz="1100" dirty="0" err="1"/>
              <a:t>Wanner</a:t>
            </a:r>
            <a:r>
              <a:rPr lang="en-GB" sz="1100" dirty="0"/>
              <a:t>, C., Malik, C., Hradsky, A., Adu, D., </a:t>
            </a:r>
            <a:r>
              <a:rPr lang="en-GB" sz="1100" dirty="0" err="1"/>
              <a:t>Bavanandan</a:t>
            </a:r>
            <a:r>
              <a:rPr lang="en-GB" sz="1100" dirty="0"/>
              <a:t>, S., Cusumano, A., Sola, L., </a:t>
            </a:r>
            <a:r>
              <a:rPr lang="en-GB" sz="1100" dirty="0" err="1"/>
              <a:t>Ulasi</a:t>
            </a:r>
            <a:r>
              <a:rPr lang="en-GB" sz="1100" dirty="0"/>
              <a:t>, I. and Jha, V., 2024. Chronic kidney disease and the global public health agenda: an international consensus. Nature Reviews Nephrology, [online] 20(7), pp.473–485.</a:t>
            </a:r>
            <a:r>
              <a:rPr lang="en-GB" sz="1100" dirty="0">
                <a:hlinkClick r:id="rId12"/>
              </a:rPr>
              <a:t> </a:t>
            </a:r>
            <a:r>
              <a:rPr lang="en-GB" sz="1100" u="sng" dirty="0">
                <a:hlinkClick r:id="rId12"/>
              </a:rPr>
              <a:t>https://doi.org/10.1038/s41581-024-00820-6</a:t>
            </a:r>
            <a:r>
              <a:rPr lang="en-GB" sz="1100" dirty="0"/>
              <a:t>. </a:t>
            </a:r>
            <a:endParaRPr lang="en-GB" sz="600" dirty="0"/>
          </a:p>
          <a:p>
            <a:r>
              <a:rPr lang="en-GB" sz="1100" dirty="0"/>
              <a:t>Gagnon, M.-P., Ouellet, S., </a:t>
            </a:r>
            <a:r>
              <a:rPr lang="en-GB" sz="1100" dirty="0" err="1"/>
              <a:t>Attisso</a:t>
            </a:r>
            <a:r>
              <a:rPr lang="en-GB" sz="1100" dirty="0"/>
              <a:t>, E., Supper, W., Amil, S., </a:t>
            </a:r>
            <a:r>
              <a:rPr lang="en-GB" sz="1100" dirty="0" err="1"/>
              <a:t>Rhéaume</a:t>
            </a:r>
            <a:r>
              <a:rPr lang="en-GB" sz="1100" dirty="0"/>
              <a:t>, C., Paquette, J.-S., Chabot, C., </a:t>
            </a:r>
            <a:r>
              <a:rPr lang="en-GB" sz="1100" dirty="0" err="1"/>
              <a:t>Laferrière</a:t>
            </a:r>
            <a:r>
              <a:rPr lang="en-GB" sz="1100" dirty="0"/>
              <a:t>, M.-C. and Sasseville, M., 2024. Wearable Devices for Supporting Chronic Disease Self-Management: Scoping Review. Interactive Journal of Medical Research, [online] 13, p.e55925.</a:t>
            </a:r>
            <a:r>
              <a:rPr lang="en-GB" sz="1100" dirty="0">
                <a:hlinkClick r:id="rId13"/>
              </a:rPr>
              <a:t> </a:t>
            </a:r>
            <a:r>
              <a:rPr lang="en-GB" sz="1100" u="sng" dirty="0">
                <a:hlinkClick r:id="rId13"/>
              </a:rPr>
              <a:t>https://doi.org/10.2196/55925</a:t>
            </a:r>
            <a:r>
              <a:rPr lang="en-GB" sz="1100" dirty="0"/>
              <a:t>.</a:t>
            </a:r>
            <a:endParaRPr lang="en-GB" sz="600" dirty="0"/>
          </a:p>
          <a:p>
            <a:br>
              <a:rPr lang="en-GB" sz="600" dirty="0"/>
            </a:br>
            <a:endParaRPr lang="en-US" sz="600" dirty="0"/>
          </a:p>
        </p:txBody>
      </p:sp>
      <p:sp>
        <p:nvSpPr>
          <p:cNvPr id="7" name="Text 4"/>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23</a:t>
            </a:r>
            <a:endParaRPr lang="en-US" sz="11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731520"/>
          </a:xfrm>
          <a:prstGeom prst="rect">
            <a:avLst/>
          </a:prstGeom>
          <a:noFill/>
          <a:ln/>
        </p:spPr>
        <p:txBody>
          <a:bodyPr wrap="square" rtlCol="0" anchor="ctr"/>
          <a:lstStyle/>
          <a:p>
            <a:pPr marL="0" indent="0">
              <a:buNone/>
            </a:pPr>
            <a:r>
              <a:rPr lang="en-US" sz="3000" b="1" dirty="0">
                <a:solidFill>
                  <a:srgbClr val="0A3A44"/>
                </a:solidFill>
                <a:latin typeface="Cambria" pitchFamily="34" charset="0"/>
                <a:ea typeface="Cambria" pitchFamily="34" charset="-122"/>
                <a:cs typeface="Cambria" pitchFamily="34" charset="-120"/>
              </a:rPr>
              <a:t>References </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book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566928" y="1325879"/>
            <a:ext cx="11094415" cy="4709160"/>
          </a:xfrm>
          <a:prstGeom prst="rect">
            <a:avLst/>
          </a:prstGeom>
          <a:noFill/>
          <a:ln/>
        </p:spPr>
        <p:txBody>
          <a:bodyPr wrap="square" rtlCol="0" anchor="t"/>
          <a:lstStyle/>
          <a:p>
            <a:r>
              <a:rPr lang="en-GB" sz="1200" dirty="0"/>
              <a:t>Grindell, C., Coates, E., Croot, L. and </a:t>
            </a:r>
            <a:r>
              <a:rPr lang="en-GB" sz="1200" dirty="0" err="1"/>
              <a:t>O’Cathain</a:t>
            </a:r>
            <a:r>
              <a:rPr lang="en-GB" sz="1200" dirty="0"/>
              <a:t>, A., 2022. The use of co-production, co-design and co-creation to mobilise knowledge in the management of health conditions: a systematic review. BMC Health Services Research, [online] 22(1).</a:t>
            </a:r>
            <a:r>
              <a:rPr lang="en-GB" sz="1200" dirty="0">
                <a:hlinkClick r:id="rId4"/>
              </a:rPr>
              <a:t> </a:t>
            </a:r>
            <a:r>
              <a:rPr lang="en-GB" sz="1200" u="sng" dirty="0">
                <a:hlinkClick r:id="rId4"/>
              </a:rPr>
              <a:t>https://doi.org/10.1186/s12913-022-08079-y</a:t>
            </a:r>
            <a:r>
              <a:rPr lang="en-GB" sz="1200" dirty="0"/>
              <a:t>. </a:t>
            </a:r>
            <a:endParaRPr lang="en-GB" sz="700" dirty="0"/>
          </a:p>
          <a:p>
            <a:r>
              <a:rPr lang="en-GB" sz="1200" dirty="0"/>
              <a:t>Huang, Y., Li, S., Lu, X., Chen, W. and Zhang, Y., 2024. The Effect of Self-Management on Patients with Chronic Diseases: A Systematic Review and Meta-Analysis. Healthcare, [online] 12(21), p.2151.</a:t>
            </a:r>
            <a:r>
              <a:rPr lang="en-GB" sz="1200" dirty="0">
                <a:hlinkClick r:id="rId5"/>
              </a:rPr>
              <a:t> </a:t>
            </a:r>
            <a:r>
              <a:rPr lang="en-GB" sz="1200" u="sng" dirty="0">
                <a:hlinkClick r:id="rId5"/>
              </a:rPr>
              <a:t>https://doi.org/10.3390/healthcare12212151</a:t>
            </a:r>
            <a:r>
              <a:rPr lang="en-GB" sz="1200" dirty="0"/>
              <a:t>. </a:t>
            </a:r>
            <a:endParaRPr lang="en-GB" sz="700" dirty="0"/>
          </a:p>
          <a:p>
            <a:r>
              <a:rPr lang="en-GB" sz="1200" dirty="0"/>
              <a:t>Jha, V., Al-Ghamdi, S.M.G., Li, G., Wu, M.-S., </a:t>
            </a:r>
            <a:r>
              <a:rPr lang="en-GB" sz="1200" dirty="0" err="1"/>
              <a:t>Stafylas</a:t>
            </a:r>
            <a:r>
              <a:rPr lang="en-GB" sz="1200" dirty="0"/>
              <a:t>, P., </a:t>
            </a:r>
            <a:r>
              <a:rPr lang="en-GB" sz="1200" dirty="0" err="1"/>
              <a:t>Retat</a:t>
            </a:r>
            <a:r>
              <a:rPr lang="en-GB" sz="1200" dirty="0"/>
              <a:t>, L., Card-Gowers, J., Barone, S., Cabrera, C. and Garcia Sanchez, J.J., 2023. Global Economic Burden Associated with Chronic Kidney Disease: A Pragmatic Review of Medical Costs for the Inside CKD Research Programme. Advances in Therapy, [online] 40(10), pp.4405–4420.</a:t>
            </a:r>
            <a:r>
              <a:rPr lang="en-GB" sz="1200" dirty="0">
                <a:hlinkClick r:id="rId6"/>
              </a:rPr>
              <a:t> </a:t>
            </a:r>
            <a:r>
              <a:rPr lang="en-GB" sz="1200" u="sng" dirty="0">
                <a:hlinkClick r:id="rId6"/>
              </a:rPr>
              <a:t>https://doi.org/10.1007/s12325-023-02608-9</a:t>
            </a:r>
            <a:r>
              <a:rPr lang="en-GB" sz="1200" dirty="0"/>
              <a:t>. </a:t>
            </a:r>
            <a:endParaRPr lang="en-GB" sz="700" dirty="0"/>
          </a:p>
          <a:p>
            <a:r>
              <a:rPr lang="en-GB" sz="1200" dirty="0"/>
              <a:t>Kalantar-Zadeh, K., Jafar, T.H., Nitsch, D., </a:t>
            </a:r>
            <a:r>
              <a:rPr lang="en-GB" sz="1200" dirty="0" err="1"/>
              <a:t>Neuen</a:t>
            </a:r>
            <a:r>
              <a:rPr lang="en-GB" sz="1200" dirty="0"/>
              <a:t>, B.L. and Perkovic, V., 2021. Chronic kidney disease. The Lancet, [online] 398(10302), pp.786–802.</a:t>
            </a:r>
            <a:r>
              <a:rPr lang="en-GB" sz="1200" dirty="0">
                <a:hlinkClick r:id="rId7"/>
              </a:rPr>
              <a:t> </a:t>
            </a:r>
            <a:r>
              <a:rPr lang="en-GB" sz="1200" u="sng" dirty="0">
                <a:hlinkClick r:id="rId7"/>
              </a:rPr>
              <a:t>https://doi.org/10.1016/s0140-6736(21)00519-5</a:t>
            </a:r>
            <a:r>
              <a:rPr lang="en-GB" sz="1200" dirty="0"/>
              <a:t>. </a:t>
            </a:r>
            <a:endParaRPr lang="en-GB" sz="700" dirty="0"/>
          </a:p>
          <a:p>
            <a:r>
              <a:rPr lang="en-GB" sz="1200" dirty="0" err="1"/>
              <a:t>Kovesdy</a:t>
            </a:r>
            <a:r>
              <a:rPr lang="en-GB" sz="1200" dirty="0"/>
              <a:t>, C.P., 2022. Epidemiology of chronic kidney disease: an update 2022. Kidney International Supplements, [online] 12(1), pp.7–11.</a:t>
            </a:r>
            <a:r>
              <a:rPr lang="en-GB" sz="1200" dirty="0">
                <a:hlinkClick r:id="rId8"/>
              </a:rPr>
              <a:t> </a:t>
            </a:r>
            <a:r>
              <a:rPr lang="en-GB" sz="1200" u="sng" dirty="0">
                <a:hlinkClick r:id="rId8"/>
              </a:rPr>
              <a:t>https://doi.org/10.1016/j.kisu.2021.11.003</a:t>
            </a:r>
            <a:r>
              <a:rPr lang="en-GB" sz="1200" dirty="0"/>
              <a:t>. </a:t>
            </a:r>
            <a:endParaRPr lang="en-GB" sz="700" dirty="0"/>
          </a:p>
          <a:p>
            <a:r>
              <a:rPr lang="en-GB" sz="1200" dirty="0"/>
              <a:t>Levin, A., Ahmed, S.B., Carrero, J.J., Foster, B., Francis, A., Hall, R.K., Herrington, W.G., Hill, G., Inker, L.A., </a:t>
            </a:r>
            <a:r>
              <a:rPr lang="en-GB" sz="1200" dirty="0" err="1"/>
              <a:t>Kazancıoğlu</a:t>
            </a:r>
            <a:r>
              <a:rPr lang="en-GB" sz="1200" dirty="0"/>
              <a:t>, R., Lamb, E., Lin, P., Madero, M., McIntyre, N., Morrow, K., Roberts, G., Sabanayagam, D., </a:t>
            </a:r>
            <a:r>
              <a:rPr lang="en-GB" sz="1200" dirty="0" err="1"/>
              <a:t>Schaeffner</a:t>
            </a:r>
            <a:r>
              <a:rPr lang="en-GB" sz="1200" dirty="0"/>
              <a:t>, E., </a:t>
            </a:r>
            <a:r>
              <a:rPr lang="en-GB" sz="1200" dirty="0" err="1"/>
              <a:t>Shlipak</a:t>
            </a:r>
            <a:r>
              <a:rPr lang="en-GB" sz="1200" dirty="0"/>
              <a:t>, M., Shroff, R., Tangri, N., </a:t>
            </a:r>
            <a:r>
              <a:rPr lang="en-GB" sz="1200" dirty="0" err="1"/>
              <a:t>Thanachayanont</a:t>
            </a:r>
            <a:r>
              <a:rPr lang="en-GB" sz="1200" dirty="0"/>
              <a:t>, T., </a:t>
            </a:r>
            <a:r>
              <a:rPr lang="en-GB" sz="1200" dirty="0" err="1"/>
              <a:t>Ulasi</a:t>
            </a:r>
            <a:r>
              <a:rPr lang="en-GB" sz="1200" dirty="0"/>
              <a:t>, I., Wong, G., Yang, C.-W., Zhang, L., Robinson, K.A., Wilson, L., Wilson, R.F., </a:t>
            </a:r>
            <a:r>
              <a:rPr lang="en-GB" sz="1200" dirty="0" err="1"/>
              <a:t>Kasiske</a:t>
            </a:r>
            <a:r>
              <a:rPr lang="en-GB" sz="1200" dirty="0"/>
              <a:t>, B.L., Cheung, M., Earley, A. and Stevens, P.E., 2024. Executive summary of the KDIGO 2024 Clinical Practice Guideline for the Evaluation and Management of Chronic Kidney Disease: known knowns and known unknowns. Kidney International, [online] 105(4), pp.684–701.</a:t>
            </a:r>
            <a:r>
              <a:rPr lang="en-GB" sz="1200" dirty="0">
                <a:hlinkClick r:id="rId9"/>
              </a:rPr>
              <a:t> </a:t>
            </a:r>
            <a:r>
              <a:rPr lang="en-GB" sz="1200" u="sng" dirty="0">
                <a:hlinkClick r:id="rId9"/>
              </a:rPr>
              <a:t>https://doi.org/10.1016/j.kint.2023.10.016</a:t>
            </a:r>
            <a:r>
              <a:rPr lang="en-GB" sz="1200" dirty="0"/>
              <a:t>. </a:t>
            </a:r>
            <a:endParaRPr lang="en-GB" sz="700" dirty="0"/>
          </a:p>
          <a:p>
            <a:r>
              <a:rPr lang="en-GB" sz="1200" dirty="0"/>
              <a:t>Mayne, K.J., Hanlon, P. and Lees, J.S., 2024. Detecting and managing the patient with chronic kidney disease in primary care: A review of the latest guidelines. Diabetes, Obesity and Metabolism, [online] 26(S6), pp.43–54.</a:t>
            </a:r>
            <a:r>
              <a:rPr lang="en-GB" sz="1200" dirty="0">
                <a:hlinkClick r:id="rId10"/>
              </a:rPr>
              <a:t> </a:t>
            </a:r>
            <a:r>
              <a:rPr lang="en-GB" sz="1200" u="sng" dirty="0">
                <a:hlinkClick r:id="rId10"/>
              </a:rPr>
              <a:t>https://doi.org/10.1111/dom.15625</a:t>
            </a:r>
            <a:r>
              <a:rPr lang="en-GB" sz="1200" dirty="0"/>
              <a:t>. </a:t>
            </a:r>
            <a:endParaRPr lang="en-GB" sz="700" dirty="0"/>
          </a:p>
          <a:p>
            <a:r>
              <a:rPr lang="en-GB" sz="1200" dirty="0"/>
              <a:t>Michelle Makey, L., Louise Walsh, C. and Salih, I., 2023. Co-production: what it is and how it can ensure inclusive practice for service users and staff. Nursing Management, [online] 30(1), pp.18–23.</a:t>
            </a:r>
            <a:r>
              <a:rPr lang="en-GB" sz="1200" dirty="0">
                <a:hlinkClick r:id="rId11"/>
              </a:rPr>
              <a:t> </a:t>
            </a:r>
            <a:r>
              <a:rPr lang="en-GB" sz="1200" u="sng" dirty="0">
                <a:hlinkClick r:id="rId11"/>
              </a:rPr>
              <a:t>https://doi.org/10.7748/nm.2022.e2046</a:t>
            </a:r>
            <a:r>
              <a:rPr lang="en-GB" sz="1200" dirty="0"/>
              <a:t>. </a:t>
            </a:r>
            <a:endParaRPr lang="en-GB" sz="700" dirty="0"/>
          </a:p>
          <a:p>
            <a:r>
              <a:rPr lang="en-GB" sz="1200" dirty="0"/>
              <a:t>Montori, V.M., </a:t>
            </a:r>
            <a:r>
              <a:rPr lang="en-GB" sz="1200" dirty="0" err="1"/>
              <a:t>Ruissen</a:t>
            </a:r>
            <a:r>
              <a:rPr lang="en-GB" sz="1200" dirty="0"/>
              <a:t>, M.M., Hargraves, I.G., Brito, J.P. and </a:t>
            </a:r>
            <a:r>
              <a:rPr lang="en-GB" sz="1200" dirty="0" err="1"/>
              <a:t>Kunneman</a:t>
            </a:r>
            <a:r>
              <a:rPr lang="en-GB" sz="1200" dirty="0"/>
              <a:t>, M., 2022. Shared decision-making as a method of care. BMJ Evidence-Based Medicine, [online] 28(4), pp.213–217.</a:t>
            </a:r>
            <a:r>
              <a:rPr lang="en-GB" sz="1200" dirty="0">
                <a:hlinkClick r:id="rId12"/>
              </a:rPr>
              <a:t> </a:t>
            </a:r>
            <a:r>
              <a:rPr lang="en-GB" sz="1200" u="sng" dirty="0">
                <a:hlinkClick r:id="rId12"/>
              </a:rPr>
              <a:t>https://doi.org/10.1136/bmjebm-2022-112068</a:t>
            </a:r>
            <a:r>
              <a:rPr lang="en-GB" sz="1200" dirty="0"/>
              <a:t>. </a:t>
            </a:r>
            <a:endParaRPr lang="en-GB" sz="700" dirty="0"/>
          </a:p>
          <a:p>
            <a:r>
              <a:rPr lang="en-GB" sz="1200" dirty="0"/>
              <a:t>Natale, P., Zhang, J., Scholes-Robertson, N., </a:t>
            </a:r>
            <a:r>
              <a:rPr lang="en-GB" sz="1200" dirty="0" err="1"/>
              <a:t>Cazzolli</a:t>
            </a:r>
            <a:r>
              <a:rPr lang="en-GB" sz="1200" dirty="0"/>
              <a:t>, R., White, D., Wong, G., Guha, C., Craig, J., Strippoli, G., Stallone, G., Gesualdo, L. and Jaure, A., 2023. The Impact of the COVID-19 Pandemic on Patients With CKD: Systematic Review of Qualitative Studies. American Journal of Kidney Diseases, [online] 82(4), pp.395-409.e1.</a:t>
            </a:r>
            <a:r>
              <a:rPr lang="en-GB" sz="1200" dirty="0">
                <a:hlinkClick r:id="rId13"/>
              </a:rPr>
              <a:t> </a:t>
            </a:r>
            <a:r>
              <a:rPr lang="en-GB" sz="1200" u="sng" dirty="0">
                <a:hlinkClick r:id="rId13"/>
              </a:rPr>
              <a:t>https://doi.org/10.1053/j.ajkd.2023.04.001</a:t>
            </a:r>
            <a:r>
              <a:rPr lang="en-GB" sz="1200" dirty="0"/>
              <a:t>. </a:t>
            </a:r>
            <a:endParaRPr lang="en-GB" sz="700" dirty="0"/>
          </a:p>
          <a:p>
            <a:br>
              <a:rPr lang="en-GB" sz="1000" dirty="0"/>
            </a:br>
            <a:endParaRPr lang="en-US" sz="1000" dirty="0"/>
          </a:p>
        </p:txBody>
      </p:sp>
      <p:sp>
        <p:nvSpPr>
          <p:cNvPr id="7" name="Text 4"/>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24</a:t>
            </a:r>
            <a:endParaRPr lang="en-US" sz="11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6928" y="384048"/>
            <a:ext cx="8229600" cy="274320"/>
          </a:xfrm>
          <a:prstGeom prst="rect">
            <a:avLst/>
          </a:prstGeom>
          <a:noFill/>
          <a:ln/>
        </p:spPr>
        <p:txBody>
          <a:bodyPr wrap="square" rtlCol="0" anchor="ctr"/>
          <a:lstStyle/>
          <a:p>
            <a:pPr marL="0" indent="0">
              <a:buNone/>
            </a:pPr>
            <a:r>
              <a:rPr lang="en-US" sz="1200" b="1" kern="0" spc="300" dirty="0">
                <a:solidFill>
                  <a:srgbClr val="017A8A"/>
                </a:solidFill>
                <a:latin typeface="Calibri" pitchFamily="34" charset="0"/>
                <a:ea typeface="Calibri" pitchFamily="34" charset="-122"/>
                <a:cs typeface="Calibri" pitchFamily="34" charset="-120"/>
              </a:rPr>
              <a:t>CHRONIC KIDNEY DISEASE</a:t>
            </a:r>
            <a:endParaRPr lang="en-US" sz="1200" dirty="0"/>
          </a:p>
        </p:txBody>
      </p:sp>
      <p:sp>
        <p:nvSpPr>
          <p:cNvPr id="3" name="Text 1"/>
          <p:cNvSpPr/>
          <p:nvPr/>
        </p:nvSpPr>
        <p:spPr>
          <a:xfrm>
            <a:off x="548640" y="658368"/>
            <a:ext cx="9784080" cy="731520"/>
          </a:xfrm>
          <a:prstGeom prst="rect">
            <a:avLst/>
          </a:prstGeom>
          <a:noFill/>
          <a:ln/>
        </p:spPr>
        <p:txBody>
          <a:bodyPr wrap="square" rtlCol="0" anchor="ctr"/>
          <a:lstStyle/>
          <a:p>
            <a:pPr marL="0" indent="0">
              <a:buNone/>
            </a:pPr>
            <a:r>
              <a:rPr lang="en-US" sz="3000" b="1" dirty="0">
                <a:solidFill>
                  <a:srgbClr val="0A3A44"/>
                </a:solidFill>
                <a:latin typeface="Cambria" pitchFamily="34" charset="0"/>
                <a:ea typeface="Cambria" pitchFamily="34" charset="-122"/>
                <a:cs typeface="Cambria" pitchFamily="34" charset="-120"/>
              </a:rPr>
              <a:t>References</a:t>
            </a:r>
            <a:endParaRPr lang="en-US" sz="3000" dirty="0"/>
          </a:p>
        </p:txBody>
      </p:sp>
      <p:sp>
        <p:nvSpPr>
          <p:cNvPr id="4" name="Shape 2"/>
          <p:cNvSpPr/>
          <p:nvPr/>
        </p:nvSpPr>
        <p:spPr>
          <a:xfrm>
            <a:off x="11018520" y="502920"/>
            <a:ext cx="822960" cy="822960"/>
          </a:xfrm>
          <a:prstGeom prst="ellipse">
            <a:avLst/>
          </a:prstGeom>
          <a:solidFill>
            <a:srgbClr val="017A8A"/>
          </a:solidFill>
          <a:ln/>
          <a:effectLst>
            <a:outerShdw blurRad="50800" dist="25400" dir="5400000" algn="bl" rotWithShape="0">
              <a:srgbClr val="000000">
                <a:alpha val="18000"/>
              </a:srgbClr>
            </a:outerShdw>
          </a:effectLst>
        </p:spPr>
        <p:txBody>
          <a:bodyPr/>
          <a:lstStyle/>
          <a:p>
            <a:endParaRPr lang="en-IN"/>
          </a:p>
        </p:txBody>
      </p:sp>
      <p:pic>
        <p:nvPicPr>
          <p:cNvPr id="5" name="Image 0" descr="/home/claude/ckd/icons/book_FFFFFF.png"/>
          <p:cNvPicPr>
            <a:picLocks noChangeAspect="1"/>
          </p:cNvPicPr>
          <p:nvPr/>
        </p:nvPicPr>
        <p:blipFill>
          <a:blip r:embed="rId3"/>
          <a:stretch>
            <a:fillRect/>
          </a:stretch>
        </p:blipFill>
        <p:spPr>
          <a:xfrm>
            <a:off x="11216030" y="700430"/>
            <a:ext cx="427939" cy="427939"/>
          </a:xfrm>
          <a:prstGeom prst="rect">
            <a:avLst/>
          </a:prstGeom>
        </p:spPr>
      </p:pic>
      <p:sp>
        <p:nvSpPr>
          <p:cNvPr id="6" name="Text 3"/>
          <p:cNvSpPr/>
          <p:nvPr/>
        </p:nvSpPr>
        <p:spPr>
          <a:xfrm>
            <a:off x="566928" y="1325879"/>
            <a:ext cx="11094415" cy="4709160"/>
          </a:xfrm>
          <a:prstGeom prst="rect">
            <a:avLst/>
          </a:prstGeom>
          <a:noFill/>
          <a:ln/>
        </p:spPr>
        <p:txBody>
          <a:bodyPr wrap="square" rtlCol="0" anchor="t"/>
          <a:lstStyle/>
          <a:p>
            <a:r>
              <a:rPr lang="en-GB" sz="1200" dirty="0"/>
              <a:t>NHS England., 2026b. </a:t>
            </a:r>
            <a:r>
              <a:rPr lang="en-GB" sz="1200" i="1" dirty="0"/>
              <a:t>NHS England » Comprehensive model of personalised care</a:t>
            </a:r>
            <a:r>
              <a:rPr lang="en-GB" sz="1200" dirty="0"/>
              <a:t>.</a:t>
            </a:r>
            <a:r>
              <a:rPr lang="en-GB" sz="1200" dirty="0">
                <a:hlinkClick r:id="rId4"/>
              </a:rPr>
              <a:t> </a:t>
            </a:r>
            <a:r>
              <a:rPr lang="en-GB" sz="1200" u="sng" dirty="0">
                <a:hlinkClick r:id="rId4"/>
              </a:rPr>
              <a:t>https://www.england.nhs.uk/personalisedcare/comprehensive-model-of-personalised-care/?utm_</a:t>
            </a:r>
            <a:r>
              <a:rPr lang="en-GB" sz="1200" dirty="0"/>
              <a:t>   (Accessed: August 4, 2026).</a:t>
            </a:r>
            <a:endParaRPr lang="en-GB" sz="700" dirty="0"/>
          </a:p>
          <a:p>
            <a:r>
              <a:rPr lang="en-GB" sz="1200" dirty="0" err="1"/>
              <a:t>Okpako</a:t>
            </a:r>
            <a:r>
              <a:rPr lang="en-GB" sz="1200" dirty="0"/>
              <a:t>, T., Woodward, A., Walters, K., Davies, N., Stevenson, F., Nimmons, D., Chew-Graham, C.A., Protheroe, J. and Armstrong, M., 2023. Effectiveness of self-management interventions for long-term conditions in people experiencing socio-economic deprivation in high-income countries: a systematic review and meta-analysis. Journal of Public Health, [online] 45(4), pp.970–1041.</a:t>
            </a:r>
            <a:r>
              <a:rPr lang="en-GB" sz="1200" dirty="0">
                <a:hlinkClick r:id="rId5"/>
              </a:rPr>
              <a:t> </a:t>
            </a:r>
            <a:r>
              <a:rPr lang="en-GB" sz="1200" u="sng" dirty="0">
                <a:hlinkClick r:id="rId5"/>
              </a:rPr>
              <a:t>https://doi.org/10.1093/pubmed/fdad145</a:t>
            </a:r>
            <a:r>
              <a:rPr lang="en-GB" sz="1200" dirty="0"/>
              <a:t>. </a:t>
            </a:r>
            <a:endParaRPr lang="en-GB" sz="700" dirty="0"/>
          </a:p>
          <a:p>
            <a:r>
              <a:rPr lang="en-GB" sz="1200" dirty="0"/>
              <a:t>Perkovic, V., Tuttle, K.R., Rossing, P., Mahaffey, K.W., Mann, J.F.E., </a:t>
            </a:r>
            <a:r>
              <a:rPr lang="en-GB" sz="1200" dirty="0" err="1"/>
              <a:t>Bakris</a:t>
            </a:r>
            <a:r>
              <a:rPr lang="en-GB" sz="1200" dirty="0"/>
              <a:t>, G., </a:t>
            </a:r>
            <a:r>
              <a:rPr lang="en-GB" sz="1200" dirty="0" err="1"/>
              <a:t>Baeres</a:t>
            </a:r>
            <a:r>
              <a:rPr lang="en-GB" sz="1200" dirty="0"/>
              <a:t>, F.M.M., Idorn, T., Bosch-Traberg, H., Lausvig, N.L. and Pratley, R., 2024. Effects of Semaglutide on Chronic Kidney Disease in Patients with Type 2 Diabetes. New England Journal of Medicine, [online] 391(2), pp.109–121.</a:t>
            </a:r>
            <a:r>
              <a:rPr lang="en-GB" sz="1200" dirty="0">
                <a:hlinkClick r:id="rId6"/>
              </a:rPr>
              <a:t> </a:t>
            </a:r>
            <a:r>
              <a:rPr lang="en-GB" sz="1200" u="sng" dirty="0">
                <a:hlinkClick r:id="rId6"/>
              </a:rPr>
              <a:t>https://doi.org/10.1056/nejmoa2403347</a:t>
            </a:r>
            <a:r>
              <a:rPr lang="en-GB" sz="1200" dirty="0"/>
              <a:t>. </a:t>
            </a:r>
            <a:endParaRPr lang="en-GB" sz="700" dirty="0"/>
          </a:p>
          <a:p>
            <a:r>
              <a:rPr lang="en-GB" sz="1200" dirty="0"/>
              <a:t>Pong, C., Tseng, R.M.W.W., Tham, Y.C. and Lum, E., 2024. Current Implementation of Digital Health in Chronic Disease Management: Scoping Review. Journal of Medical Internet Research, [online] 26, p.e53576.</a:t>
            </a:r>
            <a:r>
              <a:rPr lang="en-GB" sz="1200" dirty="0">
                <a:hlinkClick r:id="rId7"/>
              </a:rPr>
              <a:t> </a:t>
            </a:r>
            <a:r>
              <a:rPr lang="en-GB" sz="1200" u="sng" dirty="0">
                <a:hlinkClick r:id="rId7"/>
              </a:rPr>
              <a:t>https://doi.org/10.2196/53576</a:t>
            </a:r>
            <a:r>
              <a:rPr lang="en-GB" sz="1200" dirty="0"/>
              <a:t>. </a:t>
            </a:r>
            <a:endParaRPr lang="en-GB" sz="700" dirty="0"/>
          </a:p>
          <a:p>
            <a:r>
              <a:rPr lang="en-GB" sz="1200" dirty="0" err="1"/>
              <a:t>Romagnani</a:t>
            </a:r>
            <a:r>
              <a:rPr lang="en-GB" sz="1200" dirty="0"/>
              <a:t>, P., Agarwal, R., Chan, J.C.N., Levin, A., </a:t>
            </a:r>
            <a:r>
              <a:rPr lang="en-GB" sz="1200" dirty="0" err="1"/>
              <a:t>Kalyesubula</a:t>
            </a:r>
            <a:r>
              <a:rPr lang="en-GB" sz="1200" dirty="0"/>
              <a:t>, R., Karam, S., </a:t>
            </a:r>
            <a:r>
              <a:rPr lang="en-GB" sz="1200" dirty="0" err="1"/>
              <a:t>Nangaku</a:t>
            </a:r>
            <a:r>
              <a:rPr lang="en-GB" sz="1200" dirty="0"/>
              <a:t>, M., Rodríguez-Iturbe, B. and Anders, H.-J., 2025. Chronic kidney disease. Nature Reviews Disease Primers, [online] 11(1).</a:t>
            </a:r>
            <a:r>
              <a:rPr lang="en-GB" sz="1200" dirty="0">
                <a:hlinkClick r:id="rId8"/>
              </a:rPr>
              <a:t> </a:t>
            </a:r>
            <a:r>
              <a:rPr lang="en-GB" sz="1200" u="sng" dirty="0">
                <a:hlinkClick r:id="rId8"/>
              </a:rPr>
              <a:t>https://doi.org/10.1038/s41572-024-00589-9</a:t>
            </a:r>
            <a:r>
              <a:rPr lang="en-GB" sz="1200" dirty="0"/>
              <a:t>. </a:t>
            </a:r>
            <a:endParaRPr lang="en-GB" sz="700" dirty="0"/>
          </a:p>
          <a:p>
            <a:r>
              <a:rPr lang="en-GB" sz="1200" dirty="0"/>
              <a:t>Stewart, S., Kalra, P.A., Blakeman, T., </a:t>
            </a:r>
            <a:r>
              <a:rPr lang="en-GB" sz="1200" dirty="0" err="1"/>
              <a:t>Kontopantelis</a:t>
            </a:r>
            <a:r>
              <a:rPr lang="en-GB" sz="1200" dirty="0"/>
              <a:t>, E., Cranmer-Gordon, H. and Sinha, S., 2024. Chronic kidney disease: detect, diagnose, disclose—a UK primary care perspective of barriers and enablers to effective kidney care. BMC medicine, 22(1), p.331.</a:t>
            </a:r>
            <a:r>
              <a:rPr lang="en-GB" sz="1200" dirty="0">
                <a:hlinkClick r:id="rId9"/>
              </a:rPr>
              <a:t> </a:t>
            </a:r>
            <a:r>
              <a:rPr lang="en-GB" sz="1200" u="sng" dirty="0">
                <a:hlinkClick r:id="rId9"/>
              </a:rPr>
              <a:t>https://doi.org/10.1186/s12916-024-03555-0</a:t>
            </a:r>
            <a:r>
              <a:rPr lang="en-GB" sz="1200" dirty="0"/>
              <a:t>  </a:t>
            </a:r>
            <a:endParaRPr lang="en-GB" sz="700" dirty="0"/>
          </a:p>
          <a:p>
            <a:r>
              <a:rPr lang="en-GB" sz="1200" dirty="0"/>
              <a:t>Tandan, M., Dunlea, S., Cullen, W. and Bury, G., 2024. Teamwork and its impact on chronic disease clinical outcomes in primary care: a systematic review and meta-analysis. Public Health, [online] 229, pp.88–115.</a:t>
            </a:r>
            <a:r>
              <a:rPr lang="en-GB" sz="1200" dirty="0">
                <a:hlinkClick r:id="rId10"/>
              </a:rPr>
              <a:t> </a:t>
            </a:r>
            <a:r>
              <a:rPr lang="en-GB" sz="1200" u="sng" dirty="0">
                <a:hlinkClick r:id="rId10"/>
              </a:rPr>
              <a:t>https://doi.org/10.1016/j.puhe.2024.01.019</a:t>
            </a:r>
            <a:r>
              <a:rPr lang="en-GB" sz="1200" dirty="0"/>
              <a:t>.</a:t>
            </a:r>
            <a:endParaRPr lang="en-GB" sz="700" dirty="0"/>
          </a:p>
          <a:p>
            <a:r>
              <a:rPr lang="en-GB" sz="1200" dirty="0"/>
              <a:t>Taylor, M.L., Thomas, E.E., </a:t>
            </a:r>
            <a:r>
              <a:rPr lang="en-GB" sz="1200" dirty="0" err="1"/>
              <a:t>Vitangcol</a:t>
            </a:r>
            <a:r>
              <a:rPr lang="en-GB" sz="1200" dirty="0"/>
              <a:t>, K., Marx, W., Campbell, K.L., Caffery, L.J., Haydon, H.M., Smith, A.C. and Kelly, J.T., 2022. Digital health experiences reported in chronic disease management: An umbrella review of qualitative studies. Journal of Telemedicine and Telecare, [online] 28(10), pp.705–717.</a:t>
            </a:r>
            <a:r>
              <a:rPr lang="en-GB" sz="1200" dirty="0">
                <a:hlinkClick r:id="rId11"/>
              </a:rPr>
              <a:t> </a:t>
            </a:r>
            <a:r>
              <a:rPr lang="en-GB" sz="1200" u="sng" dirty="0">
                <a:hlinkClick r:id="rId11"/>
              </a:rPr>
              <a:t>https://doi.org/10.1177/1357633x221119620</a:t>
            </a:r>
            <a:r>
              <a:rPr lang="en-GB" sz="1200" dirty="0"/>
              <a:t>. </a:t>
            </a:r>
            <a:endParaRPr lang="en-GB" sz="700" dirty="0"/>
          </a:p>
          <a:p>
            <a:r>
              <a:rPr lang="en-GB" sz="1200" dirty="0"/>
              <a:t>Thomson, L.J.M. and Chatterjee, H.J., 2024. Barriers and enablers of integrated care in the UK: a rapid evidence review of review articles and grey literature 2018–2022. Frontiers in Public Health, [online] 11.</a:t>
            </a:r>
            <a:r>
              <a:rPr lang="en-GB" sz="1200" dirty="0">
                <a:hlinkClick r:id="rId12"/>
              </a:rPr>
              <a:t> </a:t>
            </a:r>
            <a:r>
              <a:rPr lang="en-GB" sz="1200" u="sng" dirty="0">
                <a:hlinkClick r:id="rId12"/>
              </a:rPr>
              <a:t>https://doi.org/10.3389/fpubh.2023.1286479</a:t>
            </a:r>
            <a:r>
              <a:rPr lang="en-GB" sz="1200" dirty="0"/>
              <a:t>. </a:t>
            </a:r>
            <a:endParaRPr lang="en-GB" sz="700" dirty="0"/>
          </a:p>
          <a:p>
            <a:r>
              <a:rPr lang="en-GB" sz="1200" dirty="0"/>
              <a:t>Woodward, A., Davies, N., Walters, K., Nimmons, D., Stevenson, F., Protheroe, J., Chew-Graham, C.A. and Armstrong, M., 2023. Self-management of multiple long-term conditions: A systematic review of the barriers and facilitators amongst people experiencing socioeconomic deprivation. PLOS ONE, [online] 18(2), p.e0282036.</a:t>
            </a:r>
            <a:r>
              <a:rPr lang="en-GB" sz="1200" dirty="0">
                <a:hlinkClick r:id="rId13"/>
              </a:rPr>
              <a:t> </a:t>
            </a:r>
            <a:r>
              <a:rPr lang="en-GB" sz="1200" u="sng" dirty="0">
                <a:hlinkClick r:id="rId13"/>
              </a:rPr>
              <a:t>https://doi.org/10.1371/journal.pone.0282036</a:t>
            </a:r>
            <a:r>
              <a:rPr lang="en-GB" sz="1200" dirty="0"/>
              <a:t>. </a:t>
            </a:r>
          </a:p>
          <a:p>
            <a:r>
              <a:rPr lang="en-GB" sz="1200" dirty="0"/>
              <a:t>Zydus Hospital., 2026. Kidney Diseases - Zydus Hospital. </a:t>
            </a:r>
            <a:r>
              <a:rPr lang="en-GB" sz="1200" dirty="0">
                <a:hlinkClick r:id="rId14"/>
              </a:rPr>
              <a:t>https://zydushospitals.com/kidney-dieases</a:t>
            </a:r>
            <a:r>
              <a:rPr lang="en-GB" sz="1200" dirty="0"/>
              <a:t>. </a:t>
            </a:r>
          </a:p>
          <a:p>
            <a:endParaRPr lang="en-GB" sz="700" dirty="0"/>
          </a:p>
          <a:p>
            <a:br>
              <a:rPr lang="en-GB" sz="1000" dirty="0"/>
            </a:br>
            <a:endParaRPr lang="en-US" sz="1000" dirty="0"/>
          </a:p>
        </p:txBody>
      </p:sp>
      <p:sp>
        <p:nvSpPr>
          <p:cNvPr id="7" name="Text 4"/>
          <p:cNvSpPr/>
          <p:nvPr/>
        </p:nvSpPr>
        <p:spPr>
          <a:xfrm>
            <a:off x="11338560" y="6355080"/>
            <a:ext cx="457200" cy="320040"/>
          </a:xfrm>
          <a:prstGeom prst="rect">
            <a:avLst/>
          </a:prstGeom>
          <a:noFill/>
          <a:ln/>
        </p:spPr>
        <p:txBody>
          <a:bodyPr wrap="square" rtlCol="0" anchor="ctr"/>
          <a:lstStyle/>
          <a:p>
            <a:pPr marL="0" indent="0" algn="r">
              <a:buNone/>
            </a:pPr>
            <a:r>
              <a:rPr lang="en-US" sz="1100" dirty="0">
                <a:solidFill>
                  <a:srgbClr val="5C7178"/>
                </a:solidFill>
                <a:latin typeface="Calibri" pitchFamily="34" charset="0"/>
                <a:ea typeface="Calibri" pitchFamily="34" charset="-122"/>
                <a:cs typeface="Calibri" pitchFamily="34" charset="-120"/>
              </a:rPr>
              <a:t>25</a:t>
            </a:r>
            <a:endParaRPr lang="en-US" sz="1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ank you Images - Free Download on Magnific (formerly Freepik)">
            <a:extLst>
              <a:ext uri="{FF2B5EF4-FFF2-40B4-BE49-F238E27FC236}">
                <a16:creationId xmlns:a16="http://schemas.microsoft.com/office/drawing/2014/main" id="{F346CAF0-56B4-7F14-F424-F2AF887CBE38}"/>
              </a:ext>
            </a:extLst>
          </p:cNvPr>
          <p:cNvPicPr>
            <a:picLocks noChangeAspect="1"/>
          </p:cNvPicPr>
          <p:nvPr/>
        </p:nvPicPr>
        <p:blipFill>
          <a:blip r:embed="rId2"/>
          <a:stretch>
            <a:fillRect/>
          </a:stretch>
        </p:blipFill>
        <p:spPr>
          <a:xfrm>
            <a:off x="1944709" y="722200"/>
            <a:ext cx="7649916" cy="5413599"/>
          </a:xfrm>
          <a:prstGeom prst="rect">
            <a:avLst/>
          </a:prstGeom>
        </p:spPr>
      </p:pic>
    </p:spTree>
    <p:extLst>
      <p:ext uri="{BB962C8B-B14F-4D97-AF65-F5344CB8AC3E}">
        <p14:creationId xmlns:p14="http://schemas.microsoft.com/office/powerpoint/2010/main" val="1308288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4534</Words>
  <Application>Microsoft Office PowerPoint</Application>
  <PresentationFormat>Widescreen</PresentationFormat>
  <Paragraphs>301</Paragraphs>
  <Slides>26</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2026-08-05T11:07:11Z</dcterms:created>
  <dcterms:modified xsi:type="dcterms:W3CDTF">2026-08-11T06:49:54Z</dcterms:modified>
</cp:coreProperties>
</file>