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49"/>
  </p:handoutMasterIdLst>
  <p:sldIdLst>
    <p:sldId id="256" r:id="rId2"/>
    <p:sldId id="289" r:id="rId3"/>
    <p:sldId id="258" r:id="rId4"/>
    <p:sldId id="291" r:id="rId5"/>
    <p:sldId id="290" r:id="rId6"/>
    <p:sldId id="259" r:id="rId7"/>
    <p:sldId id="293" r:id="rId8"/>
    <p:sldId id="292" r:id="rId9"/>
    <p:sldId id="294" r:id="rId10"/>
    <p:sldId id="295" r:id="rId11"/>
    <p:sldId id="263" r:id="rId12"/>
    <p:sldId id="296" r:id="rId13"/>
    <p:sldId id="260" r:id="rId14"/>
    <p:sldId id="298" r:id="rId15"/>
    <p:sldId id="297" r:id="rId16"/>
    <p:sldId id="299" r:id="rId17"/>
    <p:sldId id="280" r:id="rId18"/>
    <p:sldId id="276" r:id="rId19"/>
    <p:sldId id="277" r:id="rId20"/>
    <p:sldId id="265" r:id="rId21"/>
    <p:sldId id="300" r:id="rId22"/>
    <p:sldId id="301" r:id="rId23"/>
    <p:sldId id="264" r:id="rId24"/>
    <p:sldId id="261" r:id="rId25"/>
    <p:sldId id="270" r:id="rId26"/>
    <p:sldId id="303" r:id="rId27"/>
    <p:sldId id="304" r:id="rId28"/>
    <p:sldId id="302" r:id="rId29"/>
    <p:sldId id="273" r:id="rId30"/>
    <p:sldId id="272" r:id="rId31"/>
    <p:sldId id="269" r:id="rId32"/>
    <p:sldId id="266" r:id="rId33"/>
    <p:sldId id="267" r:id="rId34"/>
    <p:sldId id="268" r:id="rId35"/>
    <p:sldId id="306" r:id="rId36"/>
    <p:sldId id="257" r:id="rId37"/>
    <p:sldId id="278" r:id="rId38"/>
    <p:sldId id="308" r:id="rId39"/>
    <p:sldId id="307" r:id="rId40"/>
    <p:sldId id="274" r:id="rId41"/>
    <p:sldId id="275" r:id="rId42"/>
    <p:sldId id="281" r:id="rId43"/>
    <p:sldId id="309" r:id="rId44"/>
    <p:sldId id="282" r:id="rId45"/>
    <p:sldId id="283" r:id="rId46"/>
    <p:sldId id="285" r:id="rId47"/>
    <p:sldId id="287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1267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E8ECE-5830-4459-A8D0-29244F8053DF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A85E4B-492B-4D70-923B-5C723DCB90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774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4FC5412-49E8-41D1-89F6-B62E05B65314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836CA3B-E883-48FA-8DC2-8A50DB58357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Wales and Health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76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presentation has plenty of questions!!!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285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Public healthcare is provided to all UK permanent residents, is paid by general tax, and is free at the point of need</a:t>
            </a:r>
          </a:p>
          <a:p>
            <a:r>
              <a:rPr lang="en-GB" dirty="0" smtClean="0"/>
              <a:t>Around </a:t>
            </a:r>
            <a:r>
              <a:rPr lang="en-GB" dirty="0"/>
              <a:t>8.4 per cent of the UK's gross domestic product (GDP) is spent on healthcare (</a:t>
            </a:r>
            <a:r>
              <a:rPr lang="en-GB" dirty="0" err="1"/>
              <a:t>approx</a:t>
            </a:r>
            <a:r>
              <a:rPr lang="en-GB" dirty="0"/>
              <a:t> 1% below EU average)</a:t>
            </a:r>
          </a:p>
          <a:p>
            <a:r>
              <a:rPr lang="en-GB" dirty="0"/>
              <a:t>The UK has a small private healthcare sector which provides care for those with insurance or employee benefits (provision is usually restricted for those with conditions such as AIDS/HIV).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Healthcare Overview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714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do you think the NHS ranks in World Healthcare?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052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ranked 18th in the world</a:t>
            </a:r>
            <a:r>
              <a:rPr lang="en-GB" dirty="0" smtClean="0"/>
              <a:t>.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/>
              <a:t>The WHO (2000) ranked the NHS (National Health Service) as a whole as 15th best in Europe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615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responsibility for healthcare in the United Kingdom lies with four executives </a:t>
            </a:r>
          </a:p>
          <a:p>
            <a:r>
              <a:rPr lang="en-GB" dirty="0" smtClean="0"/>
              <a:t>Who are they?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Healthcare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775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</a:t>
            </a:r>
            <a:r>
              <a:rPr lang="en-GB" dirty="0"/>
              <a:t>of the United Kingdom for England</a:t>
            </a:r>
          </a:p>
          <a:p>
            <a:r>
              <a:rPr lang="en-GB" dirty="0" smtClean="0"/>
              <a:t>Northern </a:t>
            </a:r>
            <a:r>
              <a:rPr lang="en-GB" dirty="0"/>
              <a:t>Ireland </a:t>
            </a:r>
            <a:r>
              <a:rPr lang="en-GB" dirty="0" smtClean="0"/>
              <a:t>Executive</a:t>
            </a:r>
          </a:p>
          <a:p>
            <a:r>
              <a:rPr lang="en-GB" dirty="0" smtClean="0"/>
              <a:t>Scottish </a:t>
            </a:r>
            <a:r>
              <a:rPr lang="en-GB" dirty="0"/>
              <a:t>Government </a:t>
            </a:r>
            <a:endParaRPr lang="en-GB" dirty="0" smtClean="0"/>
          </a:p>
          <a:p>
            <a:r>
              <a:rPr lang="en-GB" dirty="0" smtClean="0"/>
              <a:t>Welsh </a:t>
            </a:r>
            <a:r>
              <a:rPr lang="en-GB" dirty="0"/>
              <a:t>Assembly Government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650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variety of differences exists within each system.</a:t>
            </a:r>
          </a:p>
          <a:p>
            <a:r>
              <a:rPr lang="en-GB" dirty="0"/>
              <a:t>More than 912 million prescriptions were dispensed within the UK in 2007, at an average cost of £10.37 each</a:t>
            </a:r>
          </a:p>
          <a:p>
            <a:r>
              <a:rPr lang="en-GB" dirty="0"/>
              <a:t>The industry provides the nation's medicines at a cost of only 47p per person per day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875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Which diseases or conditions do you think the NHS spends the most on?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496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most money is spent </a:t>
            </a:r>
            <a:r>
              <a:rPr lang="en-GB" dirty="0" smtClean="0"/>
              <a:t>on: </a:t>
            </a:r>
          </a:p>
          <a:p>
            <a:r>
              <a:rPr lang="en-GB" dirty="0" smtClean="0"/>
              <a:t>Cancer</a:t>
            </a:r>
          </a:p>
          <a:p>
            <a:r>
              <a:rPr lang="en-GB" dirty="0"/>
              <a:t>H</a:t>
            </a:r>
            <a:r>
              <a:rPr lang="en-GB" dirty="0" smtClean="0"/>
              <a:t>eart disease</a:t>
            </a:r>
          </a:p>
          <a:p>
            <a:r>
              <a:rPr lang="en-GB" dirty="0" smtClean="0"/>
              <a:t>Strokes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975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World Health Organisation report states: "the lives of far too many people in the world are being blighted and cut short by chronic diseases," with "the cost of inaction is clear and unacceptable". </a:t>
            </a:r>
          </a:p>
          <a:p>
            <a:endParaRPr lang="en-GB" dirty="0"/>
          </a:p>
          <a:p>
            <a:r>
              <a:rPr lang="en-GB" dirty="0" smtClean="0"/>
              <a:t>What types of diseases might they be talking about?</a:t>
            </a:r>
            <a:r>
              <a:rPr lang="en-GB" dirty="0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324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Arthritis</a:t>
            </a:r>
          </a:p>
          <a:p>
            <a:r>
              <a:rPr lang="en-GB" dirty="0" smtClean="0"/>
              <a:t>Asthma</a:t>
            </a:r>
          </a:p>
          <a:p>
            <a:r>
              <a:rPr lang="en-GB" dirty="0" smtClean="0"/>
              <a:t>Diabetes </a:t>
            </a:r>
          </a:p>
          <a:p>
            <a:r>
              <a:rPr lang="en-GB" dirty="0" smtClean="0"/>
              <a:t>and </a:t>
            </a:r>
            <a:r>
              <a:rPr lang="en-GB" dirty="0"/>
              <a:t>heart disease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458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17.5m people in UK have a chronic </a:t>
            </a:r>
            <a:r>
              <a:rPr lang="en-GB" dirty="0" smtClean="0"/>
              <a:t>disease</a:t>
            </a:r>
          </a:p>
          <a:p>
            <a:pPr lvl="0"/>
            <a:r>
              <a:rPr lang="en-GB" dirty="0" smtClean="0"/>
              <a:t>23.3</a:t>
            </a:r>
            <a:r>
              <a:rPr lang="en-GB" dirty="0"/>
              <a:t>% of the Welsh population have long-term </a:t>
            </a:r>
            <a:r>
              <a:rPr lang="en-GB" dirty="0" smtClean="0"/>
              <a:t>limiting chronic illness: or one </a:t>
            </a:r>
            <a:r>
              <a:rPr lang="en-GB" dirty="0"/>
              <a:t>in four </a:t>
            </a:r>
            <a:r>
              <a:rPr lang="en-GB" dirty="0" smtClean="0"/>
              <a:t>people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Health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555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percentage of doctor appointments do you think cover </a:t>
            </a:r>
            <a:r>
              <a:rPr lang="en-GB" dirty="0"/>
              <a:t>chronic </a:t>
            </a:r>
            <a:r>
              <a:rPr lang="en-GB" dirty="0" smtClean="0"/>
              <a:t>illnesses?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96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80% of GP consultations relate to chronic </a:t>
            </a:r>
            <a:r>
              <a:rPr lang="en-GB" dirty="0" smtClean="0"/>
              <a:t>illness</a:t>
            </a:r>
          </a:p>
          <a:p>
            <a:endParaRPr lang="en-GB" dirty="0"/>
          </a:p>
          <a:p>
            <a:r>
              <a:rPr lang="en-GB" dirty="0" smtClean="0"/>
              <a:t>What does ‘chronic’ mean in this instance?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078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illnesses </a:t>
            </a:r>
            <a:r>
              <a:rPr lang="en-GB" dirty="0"/>
              <a:t>cannot be cured, only managed by doctors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017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of </a:t>
            </a:r>
            <a:r>
              <a:rPr lang="en-GB" dirty="0" smtClean="0"/>
              <a:t>NHS </a:t>
            </a:r>
            <a:r>
              <a:rPr lang="en-GB" dirty="0"/>
              <a:t>work </a:t>
            </a:r>
            <a:r>
              <a:rPr lang="en-GB" dirty="0" smtClean="0"/>
              <a:t>is </a:t>
            </a:r>
            <a:r>
              <a:rPr lang="en-GB" dirty="0"/>
              <a:t>managing 'chronic conditions' such as diabetes, respiratory diseases and </a:t>
            </a:r>
            <a:r>
              <a:rPr lang="en-GB" dirty="0" smtClean="0"/>
              <a:t>arthritis</a:t>
            </a:r>
          </a:p>
          <a:p>
            <a:r>
              <a:rPr lang="en-GB" dirty="0" smtClean="0"/>
              <a:t>These </a:t>
            </a:r>
            <a:r>
              <a:rPr lang="en-GB" dirty="0"/>
              <a:t>account for around 60% of hospital </a:t>
            </a:r>
            <a:r>
              <a:rPr lang="en-GB" dirty="0" smtClean="0"/>
              <a:t>bed-days</a:t>
            </a:r>
          </a:p>
          <a:p>
            <a:r>
              <a:rPr lang="en-GB" dirty="0" smtClean="0"/>
              <a:t>Chronic illness is called "the </a:t>
            </a:r>
            <a:r>
              <a:rPr lang="en-GB" dirty="0"/>
              <a:t>21st century healthcare challenge".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Focus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842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How much of </a:t>
            </a:r>
            <a:r>
              <a:rPr lang="en-GB" dirty="0"/>
              <a:t>all healthcare contact in Wales </a:t>
            </a:r>
            <a:r>
              <a:rPr lang="en-GB" dirty="0" smtClean="0"/>
              <a:t>do you think takes </a:t>
            </a:r>
            <a:r>
              <a:rPr lang="en-GB" dirty="0"/>
              <a:t>place outside of the </a:t>
            </a:r>
            <a:r>
              <a:rPr lang="en-GB" dirty="0" smtClean="0"/>
              <a:t>hospital?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35%</a:t>
            </a:r>
          </a:p>
          <a:p>
            <a:r>
              <a:rPr lang="en-GB" dirty="0" smtClean="0"/>
              <a:t>80%</a:t>
            </a:r>
          </a:p>
          <a:p>
            <a:r>
              <a:rPr lang="en-GB" dirty="0" smtClean="0"/>
              <a:t>60%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6632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80% of all healthcare contact in Wales takes place outside of the hospital </a:t>
            </a:r>
          </a:p>
          <a:p>
            <a:endParaRPr lang="en-GB" dirty="0" smtClean="0"/>
          </a:p>
          <a:p>
            <a:r>
              <a:rPr lang="en-GB" dirty="0" smtClean="0"/>
              <a:t>Does this surprise you? Why?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290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Heart disease is one of the biggest concerns</a:t>
            </a:r>
          </a:p>
          <a:p>
            <a:r>
              <a:rPr lang="en-GB" dirty="0" smtClean="0"/>
              <a:t>Chronic conditions leading to fatal problems later in life</a:t>
            </a:r>
          </a:p>
          <a:p>
            <a:r>
              <a:rPr lang="en-GB" dirty="0" smtClean="0"/>
              <a:t>Changes made </a:t>
            </a:r>
            <a:r>
              <a:rPr lang="en-GB" b="1" dirty="0" smtClean="0"/>
              <a:t>now</a:t>
            </a:r>
            <a:r>
              <a:rPr lang="en-GB" dirty="0" smtClean="0"/>
              <a:t> will decide chronic disease rates in 40 years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Chronic Illness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3516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you think of any examples of recent changes?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122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focus on school food shows the public and politicians are beginning to realise the scale of the challenge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149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Have there been any changes in food in Wales?</a:t>
            </a:r>
          </a:p>
          <a:p>
            <a:r>
              <a:rPr lang="en-GB" dirty="0" smtClean="0"/>
              <a:t>Explain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Who is responsible for health in Wales?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Wales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519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in Wales has devolved to become the responsibility of the Welsh </a:t>
            </a:r>
            <a:r>
              <a:rPr lang="en-GB" dirty="0" smtClean="0"/>
              <a:t>Government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772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Welsh </a:t>
            </a:r>
            <a:r>
              <a:rPr lang="en-GB" dirty="0"/>
              <a:t>Assembly decides the size of the NHS </a:t>
            </a:r>
            <a:r>
              <a:rPr lang="en-GB" dirty="0" smtClean="0"/>
              <a:t>budget </a:t>
            </a:r>
            <a:r>
              <a:rPr lang="en-GB" dirty="0"/>
              <a:t>from within the total allocation it receives from the </a:t>
            </a:r>
            <a:r>
              <a:rPr lang="en-GB" dirty="0" smtClean="0"/>
              <a:t>Chancellor </a:t>
            </a:r>
          </a:p>
          <a:p>
            <a:r>
              <a:rPr lang="en-GB" dirty="0" smtClean="0"/>
              <a:t>About </a:t>
            </a:r>
            <a:r>
              <a:rPr lang="en-GB" dirty="0"/>
              <a:t>80 per cent of this is allocated to the 22 Local Health Boards according to a </a:t>
            </a:r>
            <a:r>
              <a:rPr lang="en-GB" dirty="0" smtClean="0"/>
              <a:t>formula</a:t>
            </a:r>
          </a:p>
          <a:p>
            <a:r>
              <a:rPr lang="en-GB" dirty="0" smtClean="0"/>
              <a:t>This </a:t>
            </a:r>
            <a:r>
              <a:rPr lang="en-GB" dirty="0"/>
              <a:t>gives most money to those parts of Wales with the poorest </a:t>
            </a:r>
            <a:r>
              <a:rPr lang="en-GB" dirty="0" smtClean="0"/>
              <a:t>health</a:t>
            </a:r>
          </a:p>
          <a:p>
            <a:r>
              <a:rPr lang="en-GB" dirty="0" smtClean="0"/>
              <a:t>This also supports </a:t>
            </a:r>
            <a:r>
              <a:rPr lang="en-GB" dirty="0"/>
              <a:t>most hospital </a:t>
            </a:r>
            <a:r>
              <a:rPr lang="en-GB" dirty="0" smtClean="0"/>
              <a:t>services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1756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name of the health board in Swansea?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5596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ABMU</a:t>
            </a:r>
          </a:p>
          <a:p>
            <a:r>
              <a:rPr lang="en-GB" dirty="0" smtClean="0"/>
              <a:t>Or</a:t>
            </a:r>
          </a:p>
          <a:p>
            <a:r>
              <a:rPr lang="en-GB" dirty="0" err="1" smtClean="0"/>
              <a:t>Abertawe</a:t>
            </a:r>
            <a:r>
              <a:rPr lang="en-GB" dirty="0" smtClean="0"/>
              <a:t> </a:t>
            </a:r>
            <a:r>
              <a:rPr lang="en-GB" dirty="0"/>
              <a:t>Bro Morgannwg University Health Board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790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 per cent goes on GPs, dentists and others in the community </a:t>
            </a:r>
          </a:p>
          <a:p>
            <a:r>
              <a:rPr lang="en-GB" dirty="0"/>
              <a:t>5 per cent is kept back to fund education and training for existing and future staff </a:t>
            </a:r>
          </a:p>
          <a:p>
            <a:r>
              <a:rPr lang="en-GB" dirty="0"/>
              <a:t>The rest goes on various national public health initiatives and to fund research.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4566836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smtClean="0"/>
              <a:t>Health Boards </a:t>
            </a:r>
            <a:r>
              <a:rPr lang="en-GB" dirty="0"/>
              <a:t>freedom to manoeuvre is </a:t>
            </a:r>
            <a:r>
              <a:rPr lang="en-GB" dirty="0" smtClean="0"/>
              <a:t>limited by:</a:t>
            </a:r>
            <a:endParaRPr lang="en-GB" dirty="0"/>
          </a:p>
          <a:p>
            <a:r>
              <a:rPr lang="en-GB" dirty="0"/>
              <a:t>N</a:t>
            </a:r>
            <a:r>
              <a:rPr lang="en-GB" dirty="0" smtClean="0"/>
              <a:t>ational </a:t>
            </a:r>
            <a:r>
              <a:rPr lang="en-GB" dirty="0"/>
              <a:t>policy - the Assembly's waiting times targets have to be </a:t>
            </a:r>
            <a:r>
              <a:rPr lang="en-GB" dirty="0" smtClean="0"/>
              <a:t>met</a:t>
            </a:r>
            <a:endParaRPr lang="en-GB" dirty="0"/>
          </a:p>
          <a:p>
            <a:r>
              <a:rPr lang="en-GB" dirty="0"/>
              <a:t>N</a:t>
            </a:r>
            <a:r>
              <a:rPr lang="en-GB" dirty="0" smtClean="0"/>
              <a:t>ational </a:t>
            </a:r>
            <a:r>
              <a:rPr lang="en-GB" dirty="0"/>
              <a:t>contracts - the national GP contract states what GPs can be expected to do </a:t>
            </a:r>
          </a:p>
          <a:p>
            <a:r>
              <a:rPr lang="en-GB" dirty="0" smtClean="0"/>
              <a:t>History </a:t>
            </a:r>
            <a:r>
              <a:rPr lang="en-GB" dirty="0"/>
              <a:t>- the vast majority of budgets are simply rolled over from year to year.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5528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 the local </a:t>
            </a:r>
            <a:r>
              <a:rPr lang="en-GB" dirty="0" smtClean="0"/>
              <a:t>level the </a:t>
            </a:r>
            <a:r>
              <a:rPr lang="en-GB" dirty="0"/>
              <a:t>22 Local Health Boards </a:t>
            </a:r>
            <a:r>
              <a:rPr lang="en-GB" dirty="0" smtClean="0"/>
              <a:t>use </a:t>
            </a:r>
            <a:r>
              <a:rPr lang="en-GB" dirty="0"/>
              <a:t>their money to decide what the NHS Trusts should </a:t>
            </a:r>
            <a:r>
              <a:rPr lang="en-GB" dirty="0" smtClean="0"/>
              <a:t>provide</a:t>
            </a:r>
          </a:p>
          <a:p>
            <a:r>
              <a:rPr lang="en-GB" dirty="0" smtClean="0"/>
              <a:t>They </a:t>
            </a:r>
            <a:r>
              <a:rPr lang="en-GB" dirty="0"/>
              <a:t>make the big decisions about the future of local hospitals, and hold the Trusts to account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</a:t>
            </a:r>
            <a:r>
              <a:rPr lang="en-GB" dirty="0"/>
              <a:t>14 NHS Trusts are responsible for the day-to-day running of hospital services, for ambulances, and for staff such as district nurses and </a:t>
            </a:r>
            <a:r>
              <a:rPr lang="en-GB" dirty="0" smtClean="0"/>
              <a:t>midwives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83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January 2005, Health Challenge Wales was launched, promoting regular exercise, a balanced diet and quitting smoking</a:t>
            </a:r>
          </a:p>
          <a:p>
            <a:r>
              <a:rPr lang="en-GB" dirty="0" smtClean="0"/>
              <a:t>The idea is to help people to help themselves</a:t>
            </a:r>
          </a:p>
          <a:p>
            <a:r>
              <a:rPr lang="en-GB" dirty="0" smtClean="0"/>
              <a:t>In April 2007, a ban on smoking in public places followed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Programs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877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responsibility do you think a Government should have toward the health of its citizens?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6062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Children’s health </a:t>
            </a:r>
          </a:p>
          <a:p>
            <a:r>
              <a:rPr lang="en-GB" dirty="0" smtClean="0"/>
              <a:t>Physical health </a:t>
            </a:r>
          </a:p>
          <a:p>
            <a:r>
              <a:rPr lang="en-GB" dirty="0" smtClean="0"/>
              <a:t>Chronic health</a:t>
            </a:r>
          </a:p>
          <a:p>
            <a:r>
              <a:rPr lang="en-GB" dirty="0" smtClean="0"/>
              <a:t>Mental health </a:t>
            </a:r>
          </a:p>
          <a:p>
            <a:r>
              <a:rPr lang="en-GB" dirty="0" smtClean="0"/>
              <a:t>Addictions</a:t>
            </a:r>
          </a:p>
          <a:p>
            <a:r>
              <a:rPr lang="en-GB" dirty="0" smtClean="0"/>
              <a:t>Weight issues</a:t>
            </a:r>
          </a:p>
          <a:p>
            <a:r>
              <a:rPr lang="en-GB" dirty="0" smtClean="0"/>
              <a:t>Elderly health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Should there be different levels of involvement for each?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Decide for the following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0289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Welsh </a:t>
            </a:r>
            <a:r>
              <a:rPr lang="en-GB" dirty="0"/>
              <a:t>children do not compare well with others when it comes to chronic </a:t>
            </a:r>
            <a:r>
              <a:rPr lang="en-GB" dirty="0" smtClean="0"/>
              <a:t>diseases</a:t>
            </a:r>
            <a:endParaRPr lang="en-GB" dirty="0"/>
          </a:p>
          <a:p>
            <a:r>
              <a:rPr lang="en-GB" dirty="0" smtClean="0"/>
              <a:t>For example, about </a:t>
            </a:r>
            <a:r>
              <a:rPr lang="en-GB" dirty="0"/>
              <a:t>55,000 children in Wales have </a:t>
            </a:r>
            <a:r>
              <a:rPr lang="en-GB" dirty="0" smtClean="0"/>
              <a:t>asthma</a:t>
            </a:r>
          </a:p>
          <a:p>
            <a:r>
              <a:rPr lang="en-GB" dirty="0" smtClean="0"/>
              <a:t>More </a:t>
            </a:r>
            <a:r>
              <a:rPr lang="en-GB" dirty="0"/>
              <a:t>under-14s being hospitalised by the condition than anywhere else in the </a:t>
            </a:r>
            <a:r>
              <a:rPr lang="en-GB" dirty="0" smtClean="0"/>
              <a:t>UK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are your ideas for the reason for this?</a:t>
            </a:r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in 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9906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will this impact upon healthcare?</a:t>
            </a:r>
          </a:p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00511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7500562"/>
              </p:ext>
            </p:extLst>
          </p:nvPr>
        </p:nvGraphicFramePr>
        <p:xfrm>
          <a:off x="539552" y="1340768"/>
          <a:ext cx="8064896" cy="50671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32021"/>
                <a:gridCol w="4032875"/>
              </a:tblGrid>
              <a:tr h="1654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Wales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England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</a:t>
                      </a:r>
                      <a:r>
                        <a:rPr lang="en-US" sz="1800" dirty="0" smtClean="0">
                          <a:effectLst/>
                        </a:rPr>
                        <a:t> (26 weeks</a:t>
                      </a:r>
                      <a:r>
                        <a:rPr lang="en-US" sz="1800" baseline="0" dirty="0" smtClean="0">
                          <a:effectLst/>
                        </a:rPr>
                        <a:t>) </a:t>
                      </a:r>
                      <a:r>
                        <a:rPr lang="en-US" sz="1800" dirty="0" smtClean="0">
                          <a:effectLst/>
                        </a:rPr>
                        <a:t>6 </a:t>
                      </a:r>
                      <a:r>
                        <a:rPr lang="en-US" sz="1800" dirty="0">
                          <a:effectLst/>
                        </a:rPr>
                        <a:t>months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Target time for outpatient appointment: </a:t>
                      </a:r>
                      <a:r>
                        <a:rPr lang="en-US" sz="1800" dirty="0" smtClean="0">
                          <a:effectLst/>
                        </a:rPr>
                        <a:t>18 </a:t>
                      </a:r>
                      <a:r>
                        <a:rPr lang="en-US" sz="1800" dirty="0">
                          <a:effectLst/>
                        </a:rPr>
                        <a:t>weeks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Free prescriptions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walk in centres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  <a:latin typeface="Arial"/>
                          <a:ea typeface="Times New Roman"/>
                        </a:rPr>
                        <a:t>Some NHS walk in centres (physiotherapy)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</a:rPr>
                        <a:t>NHS beyond budget (£512m)</a:t>
                      </a:r>
                      <a:endParaRPr lang="en-GB" sz="18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dirty="0" smtClean="0"/>
                        <a:t>In Wales there is a 2nd Offer Scheme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US" sz="1800" dirty="0">
                          <a:effectLst/>
                        </a:rPr>
                        <a:t>9,000 NHS redundancies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1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NHS </a:t>
                      </a:r>
                      <a:r>
                        <a:rPr lang="en-US" sz="1800" dirty="0" smtClean="0">
                          <a:effectLst/>
                        </a:rPr>
                        <a:t>biggest</a:t>
                      </a:r>
                      <a:r>
                        <a:rPr lang="en-US" sz="1800" baseline="0" dirty="0" smtClean="0">
                          <a:effectLst/>
                        </a:rPr>
                        <a:t> single employer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Budget of </a:t>
                      </a:r>
                      <a:r>
                        <a:rPr lang="en-US" sz="1800" dirty="0" smtClean="0">
                          <a:effectLst/>
                        </a:rPr>
                        <a:t>£1.3 </a:t>
                      </a:r>
                      <a:r>
                        <a:rPr lang="en-US" sz="1800" dirty="0">
                          <a:effectLst/>
                        </a:rPr>
                        <a:t>billion </a:t>
                      </a:r>
                      <a:r>
                        <a:rPr lang="en-US" sz="1800" dirty="0" smtClean="0">
                          <a:effectLst/>
                        </a:rPr>
                        <a:t>2014-15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238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Cannot get drugs available in Scotland (i.e. </a:t>
                      </a:r>
                      <a:r>
                        <a:rPr lang="en-US" sz="1800" dirty="0" smtClean="0">
                          <a:effectLst/>
                        </a:rPr>
                        <a:t>cancer 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Comparisons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1139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Wales </a:t>
            </a:r>
            <a:r>
              <a:rPr lang="en-GB" dirty="0"/>
              <a:t>has the highest percentage of over-65s in the UK, and one of the highest levels in </a:t>
            </a:r>
            <a:r>
              <a:rPr lang="en-GB" dirty="0" smtClean="0"/>
              <a:t>Europe 65% hospital admissions are for over 65’s</a:t>
            </a:r>
          </a:p>
          <a:p>
            <a:r>
              <a:rPr lang="en-GB" dirty="0" smtClean="0"/>
              <a:t>8% increase ambulance pick ups for over 85yrs (Davies 2015)</a:t>
            </a:r>
          </a:p>
          <a:p>
            <a:endParaRPr lang="en-GB" dirty="0"/>
          </a:p>
          <a:p>
            <a:r>
              <a:rPr lang="en-GB" dirty="0" smtClean="0"/>
              <a:t>What do you think is the median (or middle age in a listed range) age for service users in Welsh hospitals?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 65’s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1085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Wales  median age patients on wards is 85yrs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2191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will older people impact upon healthcare?</a:t>
            </a:r>
          </a:p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3647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</a:t>
            </a:r>
            <a:r>
              <a:rPr lang="en-GB" dirty="0" smtClean="0"/>
              <a:t>drugs</a:t>
            </a:r>
          </a:p>
          <a:p>
            <a:r>
              <a:rPr lang="en-GB" dirty="0" smtClean="0"/>
              <a:t>New </a:t>
            </a:r>
            <a:r>
              <a:rPr lang="en-GB" dirty="0"/>
              <a:t>ways of providing </a:t>
            </a:r>
            <a:r>
              <a:rPr lang="en-GB" dirty="0" smtClean="0"/>
              <a:t>care</a:t>
            </a:r>
          </a:p>
          <a:p>
            <a:r>
              <a:rPr lang="en-GB" dirty="0" smtClean="0"/>
              <a:t>New standards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All demands </a:t>
            </a:r>
            <a:r>
              <a:rPr lang="en-GB" dirty="0"/>
              <a:t>change from the NHS in Wales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4633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think change happens?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5139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SLOWLY!</a:t>
            </a:r>
          </a:p>
          <a:p>
            <a:r>
              <a:rPr lang="en-GB" dirty="0" smtClean="0"/>
              <a:t>Assembly </a:t>
            </a:r>
            <a:r>
              <a:rPr lang="en-GB" dirty="0"/>
              <a:t>making key strategic </a:t>
            </a:r>
            <a:r>
              <a:rPr lang="en-GB" dirty="0" smtClean="0"/>
              <a:t>decisions</a:t>
            </a:r>
          </a:p>
          <a:p>
            <a:r>
              <a:rPr lang="en-GB" dirty="0" smtClean="0"/>
              <a:t>LHBs </a:t>
            </a:r>
            <a:r>
              <a:rPr lang="en-GB" dirty="0"/>
              <a:t>and Trusts implement them. For example, in 2005 it produced a new strategy - Designed for Life - which sets out various waiting times and other targets, and outlines the wholesale re-design of hospital services which is currently causing so much controversy in north and west Wales.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365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Also due to of technological change and professional innovation</a:t>
            </a:r>
          </a:p>
          <a:p>
            <a:r>
              <a:rPr lang="en-GB" dirty="0"/>
              <a:t>Also is influenced by public </a:t>
            </a:r>
            <a:r>
              <a:rPr lang="en-GB" dirty="0" smtClean="0"/>
              <a:t>opinion </a:t>
            </a:r>
          </a:p>
          <a:p>
            <a:r>
              <a:rPr lang="en-GB" dirty="0" smtClean="0"/>
              <a:t>This </a:t>
            </a:r>
            <a:r>
              <a:rPr lang="en-GB" dirty="0"/>
              <a:t>can be direct </a:t>
            </a:r>
            <a:endParaRPr lang="en-GB" dirty="0" smtClean="0"/>
          </a:p>
          <a:p>
            <a:r>
              <a:rPr lang="en-GB" dirty="0" smtClean="0"/>
              <a:t>Can </a:t>
            </a:r>
            <a:r>
              <a:rPr lang="en-GB" dirty="0"/>
              <a:t>also be indirect - politicians know that every four years they'll find out what people think of their stewardship of the NHS.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8526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Relatively efficient </a:t>
            </a:r>
            <a:r>
              <a:rPr lang="en-GB" dirty="0"/>
              <a:t>- only about 4 per cent of the total budget goes on management costs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Relatively </a:t>
            </a:r>
            <a:r>
              <a:rPr lang="en-GB" dirty="0"/>
              <a:t>safe - there are lots of checks and balances to make sure that everyone gets an acceptable standard of </a:t>
            </a:r>
            <a:r>
              <a:rPr lang="en-GB" dirty="0" smtClean="0"/>
              <a:t>care</a:t>
            </a:r>
          </a:p>
          <a:p>
            <a:r>
              <a:rPr lang="en-GB" dirty="0" smtClean="0"/>
              <a:t>Financial </a:t>
            </a:r>
            <a:r>
              <a:rPr lang="en-GB" dirty="0"/>
              <a:t>pressures affecting the service may actually be a sign of relatively good </a:t>
            </a:r>
            <a:r>
              <a:rPr lang="en-GB" dirty="0" smtClean="0"/>
              <a:t>management</a:t>
            </a:r>
          </a:p>
          <a:p>
            <a:r>
              <a:rPr lang="en-GB" dirty="0" smtClean="0"/>
              <a:t>Despite </a:t>
            </a:r>
            <a:r>
              <a:rPr lang="en-GB" dirty="0"/>
              <a:t>the pressures locally caused by rapid growth and nationally-negotiated contracts, in Wales they are remarkably small as a percentage of total spend.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NHS Decision Making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0013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But the NHS does struggle to keep up the pace of </a:t>
            </a:r>
            <a:r>
              <a:rPr lang="en-GB" dirty="0" smtClean="0"/>
              <a:t>change</a:t>
            </a:r>
          </a:p>
          <a:p>
            <a:r>
              <a:rPr lang="en-GB" dirty="0" smtClean="0"/>
              <a:t>Extra </a:t>
            </a:r>
            <a:r>
              <a:rPr lang="en-GB" dirty="0"/>
              <a:t>investment that has gone in must be matched with newer, better ways of doing things </a:t>
            </a:r>
          </a:p>
          <a:p>
            <a:r>
              <a:rPr lang="en-GB" dirty="0" smtClean="0"/>
              <a:t>People </a:t>
            </a:r>
            <a:r>
              <a:rPr lang="en-GB" dirty="0"/>
              <a:t>must also have confidence that their NHS is being run as it should </a:t>
            </a:r>
            <a:r>
              <a:rPr lang="en-GB" dirty="0" smtClean="0"/>
              <a:t>be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Future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50902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 </a:t>
            </a:r>
            <a:r>
              <a:rPr lang="en-GB" dirty="0" smtClean="0"/>
              <a:t>Medical progress: as knowledge </a:t>
            </a:r>
            <a:r>
              <a:rPr lang="en-GB" dirty="0"/>
              <a:t>grows, so </a:t>
            </a:r>
            <a:r>
              <a:rPr lang="en-GB" dirty="0" smtClean="0"/>
              <a:t>does </a:t>
            </a:r>
            <a:r>
              <a:rPr lang="en-GB" dirty="0"/>
              <a:t>the list of treatments that can be </a:t>
            </a:r>
            <a:r>
              <a:rPr lang="en-GB" dirty="0" smtClean="0"/>
              <a:t>provided</a:t>
            </a:r>
            <a:endParaRPr lang="en-GB" dirty="0"/>
          </a:p>
          <a:p>
            <a:r>
              <a:rPr lang="en-GB" dirty="0"/>
              <a:t>Advances in technology mean that X-Rays and scans can be e-mailed, speeding things </a:t>
            </a:r>
            <a:r>
              <a:rPr lang="en-GB" dirty="0" smtClean="0"/>
              <a:t>up</a:t>
            </a:r>
          </a:p>
          <a:p>
            <a:r>
              <a:rPr lang="en-GB" dirty="0" smtClean="0"/>
              <a:t>Patients</a:t>
            </a:r>
            <a:r>
              <a:rPr lang="en-GB" dirty="0"/>
              <a:t>, doctors and nurses can talk to each other via video links, often saving lots of </a:t>
            </a:r>
            <a:r>
              <a:rPr lang="en-GB" dirty="0" smtClean="0"/>
              <a:t>travel </a:t>
            </a:r>
            <a:endParaRPr lang="en-GB" dirty="0"/>
          </a:p>
          <a:p>
            <a:r>
              <a:rPr lang="en-GB" dirty="0"/>
              <a:t>Today's </a:t>
            </a:r>
            <a:r>
              <a:rPr lang="en-GB" dirty="0" smtClean="0"/>
              <a:t>public </a:t>
            </a:r>
            <a:r>
              <a:rPr lang="en-GB" dirty="0"/>
              <a:t>expect the NHS to meet much higher standards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Patients </a:t>
            </a:r>
            <a:r>
              <a:rPr lang="en-GB" dirty="0"/>
              <a:t>are better informed about health issues, and they want greater involvement in their care.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30537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future of the NHS look like?</a:t>
            </a:r>
          </a:p>
          <a:p>
            <a:endParaRPr lang="en-GB" dirty="0"/>
          </a:p>
          <a:p>
            <a:r>
              <a:rPr lang="en-GB" dirty="0" smtClean="0"/>
              <a:t>How will this impact upon the health professional?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894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</TotalTime>
  <Words>1393</Words>
  <Application>Microsoft Office PowerPoint</Application>
  <PresentationFormat>On-screen Show (4:3)</PresentationFormat>
  <Paragraphs>198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5" baseType="lpstr">
      <vt:lpstr>Arial</vt:lpstr>
      <vt:lpstr>Calibri</vt:lpstr>
      <vt:lpstr>Lucida Sans Unicode</vt:lpstr>
      <vt:lpstr>Times New Roman</vt:lpstr>
      <vt:lpstr>Verdana</vt:lpstr>
      <vt:lpstr>Wingdings 2</vt:lpstr>
      <vt:lpstr>Wingdings 3</vt:lpstr>
      <vt:lpstr>Concourse</vt:lpstr>
      <vt:lpstr>Wales and Health </vt:lpstr>
      <vt:lpstr>WARNING!</vt:lpstr>
      <vt:lpstr>Healthcare Overview </vt:lpstr>
      <vt:lpstr>Question</vt:lpstr>
      <vt:lpstr>ANSWER</vt:lpstr>
      <vt:lpstr>Healthcare Overview</vt:lpstr>
      <vt:lpstr>Answer</vt:lpstr>
      <vt:lpstr>UK</vt:lpstr>
      <vt:lpstr>Question</vt:lpstr>
      <vt:lpstr>Answer</vt:lpstr>
      <vt:lpstr>WHO </vt:lpstr>
      <vt:lpstr>Answer</vt:lpstr>
      <vt:lpstr>Welsh Health </vt:lpstr>
      <vt:lpstr>Question</vt:lpstr>
      <vt:lpstr>Answer</vt:lpstr>
      <vt:lpstr>Answer</vt:lpstr>
      <vt:lpstr>NHS Focus</vt:lpstr>
      <vt:lpstr>Question</vt:lpstr>
      <vt:lpstr>Answer</vt:lpstr>
      <vt:lpstr>Chronic Illness</vt:lpstr>
      <vt:lpstr>Question</vt:lpstr>
      <vt:lpstr>Answer</vt:lpstr>
      <vt:lpstr>Wales Health</vt:lpstr>
      <vt:lpstr>Responsibility </vt:lpstr>
      <vt:lpstr>National Responsibility</vt:lpstr>
      <vt:lpstr>Question</vt:lpstr>
      <vt:lpstr>Answer</vt:lpstr>
      <vt:lpstr>National Responsibility</vt:lpstr>
      <vt:lpstr>Local Level</vt:lpstr>
      <vt:lpstr>Local Responsibility</vt:lpstr>
      <vt:lpstr>Health Programs</vt:lpstr>
      <vt:lpstr>Level </vt:lpstr>
      <vt:lpstr>Decide for the following</vt:lpstr>
      <vt:lpstr>Children in Wales</vt:lpstr>
      <vt:lpstr>Answer</vt:lpstr>
      <vt:lpstr>Health Comparisons</vt:lpstr>
      <vt:lpstr>Over 65’s</vt:lpstr>
      <vt:lpstr>Answer</vt:lpstr>
      <vt:lpstr>Question</vt:lpstr>
      <vt:lpstr>Change</vt:lpstr>
      <vt:lpstr>Question</vt:lpstr>
      <vt:lpstr>Answer</vt:lpstr>
      <vt:lpstr>NHS Change</vt:lpstr>
      <vt:lpstr>NHS Decision Making</vt:lpstr>
      <vt:lpstr>The Future</vt:lpstr>
      <vt:lpstr>Answer</vt:lpstr>
      <vt:lpstr>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Wales and Health</dc:title>
  <dc:creator>Tanix</dc:creator>
  <cp:lastModifiedBy>Karen Burton</cp:lastModifiedBy>
  <cp:revision>11</cp:revision>
  <cp:lastPrinted>2015-03-09T12:45:57Z</cp:lastPrinted>
  <dcterms:created xsi:type="dcterms:W3CDTF">2014-01-19T11:25:54Z</dcterms:created>
  <dcterms:modified xsi:type="dcterms:W3CDTF">2018-03-08T09:50:13Z</dcterms:modified>
</cp:coreProperties>
</file>