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4" r:id="rId1"/>
    <p:sldMasterId id="2147483726" r:id="rId2"/>
  </p:sldMasterIdLst>
  <p:notesMasterIdLst>
    <p:notesMasterId r:id="rId18"/>
  </p:notesMasterIdLst>
  <p:sldIdLst>
    <p:sldId id="256" r:id="rId3"/>
    <p:sldId id="257" r:id="rId4"/>
    <p:sldId id="267" r:id="rId5"/>
    <p:sldId id="258" r:id="rId6"/>
    <p:sldId id="259" r:id="rId7"/>
    <p:sldId id="262" r:id="rId8"/>
    <p:sldId id="260" r:id="rId9"/>
    <p:sldId id="261" r:id="rId10"/>
    <p:sldId id="270" r:id="rId11"/>
    <p:sldId id="269" r:id="rId12"/>
    <p:sldId id="263" r:id="rId13"/>
    <p:sldId id="264" r:id="rId14"/>
    <p:sldId id="268"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26" autoAdjust="0"/>
    <p:restoredTop sz="94660"/>
  </p:normalViewPr>
  <p:slideViewPr>
    <p:cSldViewPr snapToGrid="0">
      <p:cViewPr varScale="1">
        <p:scale>
          <a:sx n="68" d="100"/>
          <a:sy n="68" d="100"/>
        </p:scale>
        <p:origin x="92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36F334-547C-4F90-BAE2-B36861515BB0}" type="datetimeFigureOut">
              <a:rPr lang="en-US" smtClean="0"/>
              <a:t>15-Feb-18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BFED66-B56F-4486-9515-EFD77BF3E2D2}" type="slidenum">
              <a:rPr lang="en-US" smtClean="0"/>
              <a:t>‹#›</a:t>
            </a:fld>
            <a:endParaRPr lang="en-US"/>
          </a:p>
        </p:txBody>
      </p:sp>
    </p:spTree>
    <p:extLst>
      <p:ext uri="{BB962C8B-B14F-4D97-AF65-F5344CB8AC3E}">
        <p14:creationId xmlns:p14="http://schemas.microsoft.com/office/powerpoint/2010/main" val="3097322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BFED66-B56F-4486-9515-EFD77BF3E2D2}" type="slidenum">
              <a:rPr lang="en-US" smtClean="0"/>
              <a:t>4</a:t>
            </a:fld>
            <a:endParaRPr lang="en-US"/>
          </a:p>
        </p:txBody>
      </p:sp>
    </p:spTree>
    <p:extLst>
      <p:ext uri="{BB962C8B-B14F-4D97-AF65-F5344CB8AC3E}">
        <p14:creationId xmlns:p14="http://schemas.microsoft.com/office/powerpoint/2010/main" val="2056849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664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935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29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88387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154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5765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74243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6883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48A87A34-81AB-432B-8DAE-1953F412C126}" type="datetimeFigureOut">
              <a:rPr lang="en-US" smtClean="0"/>
              <a:pPr/>
              <a:t>15-Feb-18</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4863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4474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6393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8209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5273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44250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6601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832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7524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15951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932469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pPr/>
              <a:t>15-Feb-18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109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8997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15-Feb-18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9567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15-Feb-18</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70696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15-Feb-18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148796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CADE-B417-4EA6-B106-B058A09E0A01}"/>
              </a:ext>
            </a:extLst>
          </p:cNvPr>
          <p:cNvSpPr>
            <a:spLocks noGrp="1"/>
          </p:cNvSpPr>
          <p:nvPr>
            <p:ph type="ctrTitle"/>
          </p:nvPr>
        </p:nvSpPr>
        <p:spPr>
          <a:xfrm>
            <a:off x="2428495" y="940904"/>
            <a:ext cx="8637072" cy="2541431"/>
          </a:xfrm>
        </p:spPr>
        <p:txBody>
          <a:bodyPr/>
          <a:lstStyle/>
          <a:p>
            <a:pPr algn="ctr"/>
            <a:r>
              <a:rPr lang="en-GB" dirty="0"/>
              <a:t>Assessment for  learning</a:t>
            </a:r>
            <a:endParaRPr lang="en-US" dirty="0"/>
          </a:p>
        </p:txBody>
      </p:sp>
      <p:sp>
        <p:nvSpPr>
          <p:cNvPr id="3" name="Subtitle 2">
            <a:extLst>
              <a:ext uri="{FF2B5EF4-FFF2-40B4-BE49-F238E27FC236}">
                <a16:creationId xmlns:a16="http://schemas.microsoft.com/office/drawing/2014/main" id="{8EAF8F4A-18C4-463F-9501-6589925DAAC0}"/>
              </a:ext>
            </a:extLst>
          </p:cNvPr>
          <p:cNvSpPr>
            <a:spLocks noGrp="1"/>
          </p:cNvSpPr>
          <p:nvPr>
            <p:ph type="subTitle" idx="1"/>
          </p:nvPr>
        </p:nvSpPr>
        <p:spPr>
          <a:xfrm>
            <a:off x="2428494" y="3575100"/>
            <a:ext cx="8637072" cy="977621"/>
          </a:xfrm>
        </p:spPr>
        <p:txBody>
          <a:bodyPr/>
          <a:lstStyle/>
          <a:p>
            <a:r>
              <a:rPr lang="en-GB" dirty="0"/>
              <a:t>By Ashley Thomas</a:t>
            </a:r>
            <a:endParaRPr lang="en-US" dirty="0"/>
          </a:p>
        </p:txBody>
      </p:sp>
    </p:spTree>
    <p:extLst>
      <p:ext uri="{BB962C8B-B14F-4D97-AF65-F5344CB8AC3E}">
        <p14:creationId xmlns:p14="http://schemas.microsoft.com/office/powerpoint/2010/main" val="2184948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2107-FE3E-4B96-8166-54EEAC1D4410}"/>
              </a:ext>
            </a:extLst>
          </p:cNvPr>
          <p:cNvSpPr>
            <a:spLocks noGrp="1"/>
          </p:cNvSpPr>
          <p:nvPr>
            <p:ph type="title"/>
          </p:nvPr>
        </p:nvSpPr>
        <p:spPr>
          <a:xfrm>
            <a:off x="1415427" y="658745"/>
            <a:ext cx="9520158" cy="1049235"/>
          </a:xfrm>
        </p:spPr>
        <p:txBody>
          <a:bodyPr>
            <a:normAutofit/>
          </a:bodyPr>
          <a:lstStyle/>
          <a:p>
            <a:r>
              <a:rPr lang="en-GB" sz="4000" dirty="0"/>
              <a:t>What is Assessment for learning?</a:t>
            </a:r>
            <a:endParaRPr lang="en-US" sz="4000" dirty="0"/>
          </a:p>
        </p:txBody>
      </p:sp>
      <p:sp>
        <p:nvSpPr>
          <p:cNvPr id="6" name="TextBox 5">
            <a:extLst>
              <a:ext uri="{FF2B5EF4-FFF2-40B4-BE49-F238E27FC236}">
                <a16:creationId xmlns:a16="http://schemas.microsoft.com/office/drawing/2014/main" id="{3F519AA3-B487-4E8E-A0E9-0733E8FB70C8}"/>
              </a:ext>
            </a:extLst>
          </p:cNvPr>
          <p:cNvSpPr txBox="1"/>
          <p:nvPr/>
        </p:nvSpPr>
        <p:spPr>
          <a:xfrm>
            <a:off x="4796458" y="2478713"/>
            <a:ext cx="683895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Assessment for learning is the effective planning of teaching and learning (James, 2018).</a:t>
            </a:r>
          </a:p>
          <a:p>
            <a:pPr marL="285750" indent="-285750">
              <a:buFont typeface="Arial" panose="020B0604020202020204" pitchFamily="34" charset="0"/>
              <a:buChar char="•"/>
            </a:pPr>
            <a:r>
              <a:rPr lang="en-GB" dirty="0"/>
              <a:t>Assessment for learning is an approach to teaching and learning that creates feedback which is then used to improve students’ performance (Cambridge International, 2018)</a:t>
            </a:r>
          </a:p>
          <a:p>
            <a:pPr marL="285750" indent="-285750">
              <a:buFont typeface="Arial" panose="020B0604020202020204" pitchFamily="34" charset="0"/>
              <a:buChar char="•"/>
            </a:pPr>
            <a:r>
              <a:rPr lang="en-GB" dirty="0"/>
              <a:t>Its put in place to help children gain confidence in their own work and self assess to see where they could improve. </a:t>
            </a:r>
          </a:p>
          <a:p>
            <a:pPr marL="285750" indent="-285750">
              <a:buFont typeface="Arial" panose="020B0604020202020204" pitchFamily="34" charset="0"/>
              <a:buChar char="•"/>
            </a:pPr>
            <a:r>
              <a:rPr lang="en-GB" dirty="0"/>
              <a:t>Assessment for learning is best described as a process by which assessment information is used by teachers to adjust their teaching strategies (Assessment, 2018)</a:t>
            </a:r>
          </a:p>
        </p:txBody>
      </p:sp>
      <p:pic>
        <p:nvPicPr>
          <p:cNvPr id="7" name="Picture 6">
            <a:extLst>
              <a:ext uri="{FF2B5EF4-FFF2-40B4-BE49-F238E27FC236}">
                <a16:creationId xmlns:a16="http://schemas.microsoft.com/office/drawing/2014/main" id="{9AB4D81D-3BE1-4AB2-B8D9-73F40316BFEC}"/>
              </a:ext>
            </a:extLst>
          </p:cNvPr>
          <p:cNvPicPr>
            <a:picLocks noChangeAspect="1"/>
          </p:cNvPicPr>
          <p:nvPr/>
        </p:nvPicPr>
        <p:blipFill>
          <a:blip r:embed="rId2"/>
          <a:stretch>
            <a:fillRect/>
          </a:stretch>
        </p:blipFill>
        <p:spPr>
          <a:xfrm>
            <a:off x="186358" y="2171562"/>
            <a:ext cx="4610100" cy="3476625"/>
          </a:xfrm>
          <a:prstGeom prst="rect">
            <a:avLst/>
          </a:prstGeom>
        </p:spPr>
      </p:pic>
      <p:sp>
        <p:nvSpPr>
          <p:cNvPr id="8" name="TextBox 7">
            <a:extLst>
              <a:ext uri="{FF2B5EF4-FFF2-40B4-BE49-F238E27FC236}">
                <a16:creationId xmlns:a16="http://schemas.microsoft.com/office/drawing/2014/main" id="{C69409F5-6B37-42A5-86A5-3394CA787AB2}"/>
              </a:ext>
            </a:extLst>
          </p:cNvPr>
          <p:cNvSpPr txBox="1"/>
          <p:nvPr/>
        </p:nvSpPr>
        <p:spPr>
          <a:xfrm>
            <a:off x="186358" y="5648187"/>
            <a:ext cx="2769705" cy="369332"/>
          </a:xfrm>
          <a:prstGeom prst="rect">
            <a:avLst/>
          </a:prstGeom>
          <a:noFill/>
        </p:spPr>
        <p:txBody>
          <a:bodyPr wrap="square" rtlCol="0">
            <a:spAutoFit/>
          </a:bodyPr>
          <a:lstStyle/>
          <a:p>
            <a:r>
              <a:rPr lang="en-GB" dirty="0"/>
              <a:t>(Martens, 2018)</a:t>
            </a:r>
            <a:endParaRPr lang="en-US" dirty="0"/>
          </a:p>
        </p:txBody>
      </p:sp>
    </p:spTree>
    <p:extLst>
      <p:ext uri="{BB962C8B-B14F-4D97-AF65-F5344CB8AC3E}">
        <p14:creationId xmlns:p14="http://schemas.microsoft.com/office/powerpoint/2010/main" val="461936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270D1-E9ED-477D-BC20-C840383DDA30}"/>
              </a:ext>
            </a:extLst>
          </p:cNvPr>
          <p:cNvSpPr>
            <a:spLocks noGrp="1"/>
          </p:cNvSpPr>
          <p:nvPr>
            <p:ph type="title"/>
          </p:nvPr>
        </p:nvSpPr>
        <p:spPr>
          <a:xfrm>
            <a:off x="2671842" y="621639"/>
            <a:ext cx="9520158" cy="1049235"/>
          </a:xfrm>
        </p:spPr>
        <p:txBody>
          <a:bodyPr>
            <a:normAutofit/>
          </a:bodyPr>
          <a:lstStyle/>
          <a:p>
            <a:r>
              <a:rPr lang="en-GB" sz="4000" dirty="0"/>
              <a:t>Two types of Assessment </a:t>
            </a:r>
            <a:endParaRPr lang="en-US" sz="4000" dirty="0"/>
          </a:p>
        </p:txBody>
      </p:sp>
      <p:graphicFrame>
        <p:nvGraphicFramePr>
          <p:cNvPr id="5" name="Table 4">
            <a:extLst>
              <a:ext uri="{FF2B5EF4-FFF2-40B4-BE49-F238E27FC236}">
                <a16:creationId xmlns:a16="http://schemas.microsoft.com/office/drawing/2014/main" id="{2B59EAB1-1D54-446E-9C12-33FB50D27064}"/>
              </a:ext>
            </a:extLst>
          </p:cNvPr>
          <p:cNvGraphicFramePr>
            <a:graphicFrameLocks noGrp="1"/>
          </p:cNvGraphicFramePr>
          <p:nvPr>
            <p:extLst>
              <p:ext uri="{D42A27DB-BD31-4B8C-83A1-F6EECF244321}">
                <p14:modId xmlns:p14="http://schemas.microsoft.com/office/powerpoint/2010/main" val="3744920438"/>
              </p:ext>
            </p:extLst>
          </p:nvPr>
        </p:nvGraphicFramePr>
        <p:xfrm>
          <a:off x="1899139" y="2042028"/>
          <a:ext cx="8485946" cy="3430302"/>
        </p:xfrm>
        <a:graphic>
          <a:graphicData uri="http://schemas.openxmlformats.org/drawingml/2006/table">
            <a:tbl>
              <a:tblPr firstRow="1" bandRow="1">
                <a:tableStyleId>{5C22544A-7EE6-4342-B048-85BDC9FD1C3A}</a:tableStyleId>
              </a:tblPr>
              <a:tblGrid>
                <a:gridCol w="4242973">
                  <a:extLst>
                    <a:ext uri="{9D8B030D-6E8A-4147-A177-3AD203B41FA5}">
                      <a16:colId xmlns:a16="http://schemas.microsoft.com/office/drawing/2014/main" val="1895811229"/>
                    </a:ext>
                  </a:extLst>
                </a:gridCol>
                <a:gridCol w="4242973">
                  <a:extLst>
                    <a:ext uri="{9D8B030D-6E8A-4147-A177-3AD203B41FA5}">
                      <a16:colId xmlns:a16="http://schemas.microsoft.com/office/drawing/2014/main" val="1994915151"/>
                    </a:ext>
                  </a:extLst>
                </a:gridCol>
              </a:tblGrid>
              <a:tr h="433239">
                <a:tc>
                  <a:txBody>
                    <a:bodyPr/>
                    <a:lstStyle/>
                    <a:p>
                      <a:r>
                        <a:rPr lang="en-GB" dirty="0"/>
                        <a:t>Formative </a:t>
                      </a:r>
                      <a:endParaRPr lang="en-US" dirty="0"/>
                    </a:p>
                  </a:txBody>
                  <a:tcPr/>
                </a:tc>
                <a:tc>
                  <a:txBody>
                    <a:bodyPr/>
                    <a:lstStyle/>
                    <a:p>
                      <a:r>
                        <a:rPr lang="en-GB" dirty="0"/>
                        <a:t>Summative</a:t>
                      </a:r>
                      <a:endParaRPr lang="en-US" dirty="0"/>
                    </a:p>
                  </a:txBody>
                  <a:tcPr/>
                </a:tc>
                <a:extLst>
                  <a:ext uri="{0D108BD9-81ED-4DB2-BD59-A6C34878D82A}">
                    <a16:rowId xmlns:a16="http://schemas.microsoft.com/office/drawing/2014/main" val="2812935934"/>
                  </a:ext>
                </a:extLst>
              </a:tr>
              <a:tr h="747782">
                <a:tc>
                  <a:txBody>
                    <a:bodyPr/>
                    <a:lstStyle/>
                    <a:p>
                      <a:r>
                        <a:rPr lang="en-GB" dirty="0"/>
                        <a:t>Ongoing assessment during the  learning process. </a:t>
                      </a:r>
                      <a:endParaRPr lang="en-US" dirty="0"/>
                    </a:p>
                  </a:txBody>
                  <a:tcPr/>
                </a:tc>
                <a:tc>
                  <a:txBody>
                    <a:bodyPr/>
                    <a:lstStyle/>
                    <a:p>
                      <a:r>
                        <a:rPr lang="en-GB" dirty="0"/>
                        <a:t>Is the final assessment after the learning process has finished </a:t>
                      </a:r>
                      <a:endParaRPr lang="en-US" dirty="0"/>
                    </a:p>
                  </a:txBody>
                  <a:tcPr/>
                </a:tc>
                <a:extLst>
                  <a:ext uri="{0D108BD9-81ED-4DB2-BD59-A6C34878D82A}">
                    <a16:rowId xmlns:a16="http://schemas.microsoft.com/office/drawing/2014/main" val="3352710606"/>
                  </a:ext>
                </a:extLst>
              </a:tr>
              <a:tr h="1068260">
                <a:tc>
                  <a:txBody>
                    <a:bodyPr/>
                    <a:lstStyle/>
                    <a:p>
                      <a:r>
                        <a:rPr lang="en-GB" dirty="0"/>
                        <a:t>Created to provide information to help teachers adjust the learning for the pupils.</a:t>
                      </a:r>
                      <a:endParaRPr lang="en-US" dirty="0"/>
                    </a:p>
                  </a:txBody>
                  <a:tcPr/>
                </a:tc>
                <a:tc>
                  <a:txBody>
                    <a:bodyPr/>
                    <a:lstStyle/>
                    <a:p>
                      <a:r>
                        <a:rPr lang="en-GB" dirty="0"/>
                        <a:t>Classrooms follow a strict lesson pan the outline the learning objectives. </a:t>
                      </a:r>
                      <a:endParaRPr lang="en-US" dirty="0"/>
                    </a:p>
                  </a:txBody>
                  <a:tcPr/>
                </a:tc>
                <a:extLst>
                  <a:ext uri="{0D108BD9-81ED-4DB2-BD59-A6C34878D82A}">
                    <a16:rowId xmlns:a16="http://schemas.microsoft.com/office/drawing/2014/main" val="2122694230"/>
                  </a:ext>
                </a:extLst>
              </a:tr>
              <a:tr h="747782">
                <a:tc>
                  <a:txBody>
                    <a:bodyPr/>
                    <a:lstStyle/>
                    <a:p>
                      <a:r>
                        <a:rPr lang="en-GB" dirty="0"/>
                        <a:t>Information is used to assess pupils</a:t>
                      </a:r>
                      <a:endParaRPr lang="en-US" dirty="0"/>
                    </a:p>
                  </a:txBody>
                  <a:tcPr/>
                </a:tc>
                <a:tc>
                  <a:txBody>
                    <a:bodyPr/>
                    <a:lstStyle/>
                    <a:p>
                      <a:r>
                        <a:rPr lang="en-GB" dirty="0"/>
                        <a:t>Students are tested to see how they are progressing. </a:t>
                      </a:r>
                      <a:endParaRPr lang="en-US" dirty="0"/>
                    </a:p>
                  </a:txBody>
                  <a:tcPr/>
                </a:tc>
                <a:extLst>
                  <a:ext uri="{0D108BD9-81ED-4DB2-BD59-A6C34878D82A}">
                    <a16:rowId xmlns:a16="http://schemas.microsoft.com/office/drawing/2014/main" val="942585667"/>
                  </a:ext>
                </a:extLst>
              </a:tr>
              <a:tr h="433239">
                <a:tc>
                  <a:txBody>
                    <a:bodyPr/>
                    <a:lstStyle/>
                    <a:p>
                      <a:r>
                        <a:rPr lang="en-GB" dirty="0"/>
                        <a:t>Active engagement – self assessment</a:t>
                      </a:r>
                      <a:endParaRPr lang="en-US" dirty="0"/>
                    </a:p>
                  </a:txBody>
                  <a:tcPr/>
                </a:tc>
                <a:tc>
                  <a:txBody>
                    <a:bodyPr/>
                    <a:lstStyle/>
                    <a:p>
                      <a:endParaRPr lang="en-US" dirty="0"/>
                    </a:p>
                  </a:txBody>
                  <a:tcPr/>
                </a:tc>
                <a:extLst>
                  <a:ext uri="{0D108BD9-81ED-4DB2-BD59-A6C34878D82A}">
                    <a16:rowId xmlns:a16="http://schemas.microsoft.com/office/drawing/2014/main" val="1224410595"/>
                  </a:ext>
                </a:extLst>
              </a:tr>
            </a:tbl>
          </a:graphicData>
        </a:graphic>
      </p:graphicFrame>
    </p:spTree>
    <p:extLst>
      <p:ext uri="{BB962C8B-B14F-4D97-AF65-F5344CB8AC3E}">
        <p14:creationId xmlns:p14="http://schemas.microsoft.com/office/powerpoint/2010/main" val="2408881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C848-D7B5-4D68-BE4F-F16A6D870059}"/>
              </a:ext>
            </a:extLst>
          </p:cNvPr>
          <p:cNvSpPr>
            <a:spLocks noGrp="1"/>
          </p:cNvSpPr>
          <p:nvPr>
            <p:ph type="title"/>
          </p:nvPr>
        </p:nvSpPr>
        <p:spPr>
          <a:xfrm>
            <a:off x="1441931" y="618989"/>
            <a:ext cx="9520158" cy="1049235"/>
          </a:xfrm>
        </p:spPr>
        <p:txBody>
          <a:bodyPr>
            <a:normAutofit/>
          </a:bodyPr>
          <a:lstStyle/>
          <a:p>
            <a:r>
              <a:rPr lang="en-GB" sz="4000" dirty="0"/>
              <a:t>Why my school wants to implement it?</a:t>
            </a:r>
            <a:endParaRPr lang="en-US" sz="4000" dirty="0"/>
          </a:p>
        </p:txBody>
      </p:sp>
      <p:sp>
        <p:nvSpPr>
          <p:cNvPr id="3" name="Content Placeholder 2">
            <a:extLst>
              <a:ext uri="{FF2B5EF4-FFF2-40B4-BE49-F238E27FC236}">
                <a16:creationId xmlns:a16="http://schemas.microsoft.com/office/drawing/2014/main" id="{AC29706B-6B4A-4871-9B6E-C9E0ABB30DFF}"/>
              </a:ext>
            </a:extLst>
          </p:cNvPr>
          <p:cNvSpPr>
            <a:spLocks noGrp="1"/>
          </p:cNvSpPr>
          <p:nvPr>
            <p:ph idx="1"/>
          </p:nvPr>
        </p:nvSpPr>
        <p:spPr>
          <a:xfrm>
            <a:off x="1441931" y="1668224"/>
            <a:ext cx="9520158" cy="4050405"/>
          </a:xfrm>
        </p:spPr>
        <p:txBody>
          <a:bodyPr>
            <a:normAutofit/>
          </a:bodyPr>
          <a:lstStyle/>
          <a:p>
            <a:r>
              <a:rPr lang="en-GB" dirty="0"/>
              <a:t>It will be introduced into key stage 1 &amp; 2. </a:t>
            </a:r>
          </a:p>
          <a:p>
            <a:r>
              <a:rPr lang="en-GB" dirty="0"/>
              <a:t>As a process, it is structured, interactive, and involves both teachers and learners working together to elicit, interpret, and act on information about student learning (</a:t>
            </a:r>
            <a:r>
              <a:rPr lang="en-US" dirty="0"/>
              <a:t>Vlachou, 2018).</a:t>
            </a:r>
          </a:p>
          <a:p>
            <a:r>
              <a:rPr lang="en-GB" dirty="0"/>
              <a:t>M</a:t>
            </a:r>
            <a:r>
              <a:rPr lang="en-US" dirty="0"/>
              <a:t>any other schools using it and having good results. (All Saints Primary and nursery school) (</a:t>
            </a:r>
            <a:r>
              <a:rPr lang="en-GB" dirty="0"/>
              <a:t>Lancashire Assessment, 2018).</a:t>
            </a:r>
            <a:endParaRPr lang="en-US" dirty="0"/>
          </a:p>
          <a:p>
            <a:r>
              <a:rPr lang="en-GB" dirty="0"/>
              <a:t>T</a:t>
            </a:r>
            <a:r>
              <a:rPr lang="en-US" dirty="0"/>
              <a:t>o help benefit the children in every way possible. </a:t>
            </a:r>
          </a:p>
          <a:p>
            <a:r>
              <a:rPr lang="en-US" dirty="0"/>
              <a:t>With people like Les Vygotsky using the zone of proximal development to show how important learning is for pupils (Carter, 2018).</a:t>
            </a:r>
          </a:p>
        </p:txBody>
      </p:sp>
    </p:spTree>
    <p:extLst>
      <p:ext uri="{BB962C8B-B14F-4D97-AF65-F5344CB8AC3E}">
        <p14:creationId xmlns:p14="http://schemas.microsoft.com/office/powerpoint/2010/main" val="3621674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1EDE-0873-4196-842A-1F898E655340}"/>
              </a:ext>
            </a:extLst>
          </p:cNvPr>
          <p:cNvSpPr>
            <a:spLocks noGrp="1"/>
          </p:cNvSpPr>
          <p:nvPr>
            <p:ph type="title"/>
          </p:nvPr>
        </p:nvSpPr>
        <p:spPr>
          <a:xfrm>
            <a:off x="1375669" y="632240"/>
            <a:ext cx="9520158" cy="1049235"/>
          </a:xfrm>
        </p:spPr>
        <p:txBody>
          <a:bodyPr>
            <a:normAutofit/>
          </a:bodyPr>
          <a:lstStyle/>
          <a:p>
            <a:r>
              <a:rPr lang="en-GB" sz="4000" dirty="0"/>
              <a:t>What main aspects will be included?</a:t>
            </a:r>
            <a:endParaRPr lang="en-US" sz="4000" dirty="0"/>
          </a:p>
        </p:txBody>
      </p:sp>
      <p:pic>
        <p:nvPicPr>
          <p:cNvPr id="4" name="Picture 6" descr="http://gocomplainontheinternet.com/wp-content/uploads/2008/11/traffic_light.gif">
            <a:extLst>
              <a:ext uri="{FF2B5EF4-FFF2-40B4-BE49-F238E27FC236}">
                <a16:creationId xmlns:a16="http://schemas.microsoft.com/office/drawing/2014/main" id="{A6351FB6-73E3-47AA-85D2-0F850C7C8F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9988" y="1892298"/>
            <a:ext cx="2620670" cy="3299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26C7941B-114C-4E6F-8A8E-82DDAE8CC217}"/>
              </a:ext>
            </a:extLst>
          </p:cNvPr>
          <p:cNvPicPr>
            <a:picLocks noChangeAspect="1"/>
          </p:cNvPicPr>
          <p:nvPr/>
        </p:nvPicPr>
        <p:blipFill>
          <a:blip r:embed="rId3"/>
          <a:stretch>
            <a:fillRect/>
          </a:stretch>
        </p:blipFill>
        <p:spPr>
          <a:xfrm>
            <a:off x="4614203" y="1892297"/>
            <a:ext cx="2620670" cy="3299065"/>
          </a:xfrm>
          <a:prstGeom prst="rect">
            <a:avLst/>
          </a:prstGeom>
        </p:spPr>
      </p:pic>
      <p:pic>
        <p:nvPicPr>
          <p:cNvPr id="1026" name="Picture 2" descr="http://jamesalansturtevant.com/wp-content/uploads/2017/02/bouncing-balls-colouring-pages-2lEdrY-clipart.gif">
            <a:extLst>
              <a:ext uri="{FF2B5EF4-FFF2-40B4-BE49-F238E27FC236}">
                <a16:creationId xmlns:a16="http://schemas.microsoft.com/office/drawing/2014/main" id="{9A6D2384-2931-4EF0-A8D7-C65A26D562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8418" y="1892297"/>
            <a:ext cx="2620670" cy="32990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2240800-7512-42A5-ABD9-144911EA53AE}"/>
              </a:ext>
            </a:extLst>
          </p:cNvPr>
          <p:cNvSpPr txBox="1"/>
          <p:nvPr/>
        </p:nvSpPr>
        <p:spPr>
          <a:xfrm>
            <a:off x="8162615" y="5410208"/>
            <a:ext cx="2620670" cy="369332"/>
          </a:xfrm>
          <a:prstGeom prst="rect">
            <a:avLst/>
          </a:prstGeom>
          <a:noFill/>
        </p:spPr>
        <p:txBody>
          <a:bodyPr wrap="square" rtlCol="0">
            <a:spAutoFit/>
          </a:bodyPr>
          <a:lstStyle/>
          <a:p>
            <a:r>
              <a:rPr lang="en-GB" dirty="0"/>
              <a:t>(Barnes, 2018).</a:t>
            </a:r>
            <a:endParaRPr lang="en-US" dirty="0"/>
          </a:p>
        </p:txBody>
      </p:sp>
      <p:sp>
        <p:nvSpPr>
          <p:cNvPr id="7" name="TextBox 6">
            <a:extLst>
              <a:ext uri="{FF2B5EF4-FFF2-40B4-BE49-F238E27FC236}">
                <a16:creationId xmlns:a16="http://schemas.microsoft.com/office/drawing/2014/main" id="{F66E5F8F-6232-434C-83CB-6BB6BFCB7318}"/>
              </a:ext>
            </a:extLst>
          </p:cNvPr>
          <p:cNvSpPr txBox="1"/>
          <p:nvPr/>
        </p:nvSpPr>
        <p:spPr>
          <a:xfrm>
            <a:off x="5010332" y="5410208"/>
            <a:ext cx="2053883" cy="369332"/>
          </a:xfrm>
          <a:prstGeom prst="rect">
            <a:avLst/>
          </a:prstGeom>
          <a:noFill/>
        </p:spPr>
        <p:txBody>
          <a:bodyPr wrap="square" rtlCol="0">
            <a:spAutoFit/>
          </a:bodyPr>
          <a:lstStyle/>
          <a:p>
            <a:r>
              <a:rPr lang="en-GB" dirty="0"/>
              <a:t>(Pinterest, 2018)</a:t>
            </a:r>
            <a:endParaRPr lang="en-US" dirty="0"/>
          </a:p>
        </p:txBody>
      </p:sp>
      <p:sp>
        <p:nvSpPr>
          <p:cNvPr id="9" name="TextBox 8">
            <a:extLst>
              <a:ext uri="{FF2B5EF4-FFF2-40B4-BE49-F238E27FC236}">
                <a16:creationId xmlns:a16="http://schemas.microsoft.com/office/drawing/2014/main" id="{9716D62E-F874-43D7-BCB4-0218FB35DE04}"/>
              </a:ext>
            </a:extLst>
          </p:cNvPr>
          <p:cNvSpPr txBox="1"/>
          <p:nvPr/>
        </p:nvSpPr>
        <p:spPr>
          <a:xfrm>
            <a:off x="1659988" y="5189387"/>
            <a:ext cx="8159261" cy="369332"/>
          </a:xfrm>
          <a:prstGeom prst="rect">
            <a:avLst/>
          </a:prstGeom>
          <a:noFill/>
        </p:spPr>
        <p:txBody>
          <a:bodyPr wrap="square" rtlCol="0">
            <a:spAutoFit/>
          </a:bodyPr>
          <a:lstStyle/>
          <a:p>
            <a:r>
              <a:rPr lang="en-GB" dirty="0"/>
              <a:t>              Traffic lights                       2 stars and a wish                           Bouncing </a:t>
            </a:r>
            <a:endParaRPr lang="en-US" dirty="0"/>
          </a:p>
        </p:txBody>
      </p:sp>
    </p:spTree>
    <p:extLst>
      <p:ext uri="{BB962C8B-B14F-4D97-AF65-F5344CB8AC3E}">
        <p14:creationId xmlns:p14="http://schemas.microsoft.com/office/powerpoint/2010/main" val="3707275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251F7-9258-4A78-8644-21C91058BD70}"/>
              </a:ext>
            </a:extLst>
          </p:cNvPr>
          <p:cNvSpPr>
            <a:spLocks noGrp="1"/>
          </p:cNvSpPr>
          <p:nvPr>
            <p:ph type="title"/>
          </p:nvPr>
        </p:nvSpPr>
        <p:spPr>
          <a:xfrm>
            <a:off x="1402174" y="605736"/>
            <a:ext cx="9520158" cy="1049235"/>
          </a:xfrm>
        </p:spPr>
        <p:txBody>
          <a:bodyPr>
            <a:normAutofit/>
          </a:bodyPr>
          <a:lstStyle/>
          <a:p>
            <a:r>
              <a:rPr lang="en-GB" sz="4000" dirty="0"/>
              <a:t>Traffic lights </a:t>
            </a:r>
            <a:endParaRPr lang="en-US" sz="4000" dirty="0"/>
          </a:p>
        </p:txBody>
      </p:sp>
      <p:sp>
        <p:nvSpPr>
          <p:cNvPr id="6" name="Content Placeholder 5">
            <a:extLst>
              <a:ext uri="{FF2B5EF4-FFF2-40B4-BE49-F238E27FC236}">
                <a16:creationId xmlns:a16="http://schemas.microsoft.com/office/drawing/2014/main" id="{95EC85B3-0AEA-4039-9EFC-8632F91C0F33}"/>
              </a:ext>
            </a:extLst>
          </p:cNvPr>
          <p:cNvSpPr>
            <a:spLocks noGrp="1"/>
          </p:cNvSpPr>
          <p:nvPr>
            <p:ph idx="1"/>
          </p:nvPr>
        </p:nvSpPr>
        <p:spPr>
          <a:xfrm>
            <a:off x="3305908" y="1826383"/>
            <a:ext cx="8285870" cy="980122"/>
          </a:xfrm>
        </p:spPr>
        <p:txBody>
          <a:bodyPr>
            <a:normAutofit/>
          </a:bodyPr>
          <a:lstStyle/>
          <a:p>
            <a:pPr>
              <a:buClrTx/>
            </a:pPr>
            <a:r>
              <a:rPr lang="en-GB" dirty="0"/>
              <a:t>Red is when children do not understand the work that is being taught and need help understanding the subject. </a:t>
            </a:r>
            <a:endParaRPr lang="en-US" dirty="0"/>
          </a:p>
        </p:txBody>
      </p:sp>
      <p:sp>
        <p:nvSpPr>
          <p:cNvPr id="7" name="Oval 6">
            <a:extLst>
              <a:ext uri="{FF2B5EF4-FFF2-40B4-BE49-F238E27FC236}">
                <a16:creationId xmlns:a16="http://schemas.microsoft.com/office/drawing/2014/main" id="{9248C2BC-7394-4150-B3AE-0F2B2AEE8275}"/>
              </a:ext>
            </a:extLst>
          </p:cNvPr>
          <p:cNvSpPr/>
          <p:nvPr/>
        </p:nvSpPr>
        <p:spPr>
          <a:xfrm>
            <a:off x="1547446" y="1654971"/>
            <a:ext cx="1463040" cy="130829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highlight>
                <a:srgbClr val="FF0000"/>
              </a:highlight>
            </a:endParaRPr>
          </a:p>
        </p:txBody>
      </p:sp>
      <p:pic>
        <p:nvPicPr>
          <p:cNvPr id="8" name="Picture 7">
            <a:extLst>
              <a:ext uri="{FF2B5EF4-FFF2-40B4-BE49-F238E27FC236}">
                <a16:creationId xmlns:a16="http://schemas.microsoft.com/office/drawing/2014/main" id="{C67AEA6F-D464-4BD6-9067-A379F47AC942}"/>
              </a:ext>
            </a:extLst>
          </p:cNvPr>
          <p:cNvPicPr>
            <a:picLocks noChangeAspect="1"/>
          </p:cNvPicPr>
          <p:nvPr/>
        </p:nvPicPr>
        <p:blipFill>
          <a:blip r:embed="rId2"/>
          <a:stretch>
            <a:fillRect/>
          </a:stretch>
        </p:blipFill>
        <p:spPr>
          <a:xfrm>
            <a:off x="1547446" y="4666664"/>
            <a:ext cx="1481456" cy="1322947"/>
          </a:xfrm>
          <a:prstGeom prst="rect">
            <a:avLst/>
          </a:prstGeom>
        </p:spPr>
      </p:pic>
      <p:sp>
        <p:nvSpPr>
          <p:cNvPr id="10" name="Oval 9">
            <a:extLst>
              <a:ext uri="{FF2B5EF4-FFF2-40B4-BE49-F238E27FC236}">
                <a16:creationId xmlns:a16="http://schemas.microsoft.com/office/drawing/2014/main" id="{3978A3FB-E4EC-493F-B978-AB8C8D9E7A74}"/>
              </a:ext>
            </a:extLst>
          </p:cNvPr>
          <p:cNvSpPr/>
          <p:nvPr/>
        </p:nvSpPr>
        <p:spPr>
          <a:xfrm>
            <a:off x="1547446" y="3164480"/>
            <a:ext cx="1463040" cy="1308296"/>
          </a:xfrm>
          <a:prstGeom prst="ellipse">
            <a:avLst/>
          </a:prstGeom>
          <a:solidFill>
            <a:srgbClr val="FF66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highlight>
                <a:srgbClr val="FF0000"/>
              </a:highlight>
            </a:endParaRPr>
          </a:p>
        </p:txBody>
      </p:sp>
      <p:sp>
        <p:nvSpPr>
          <p:cNvPr id="11" name="TextBox 10">
            <a:extLst>
              <a:ext uri="{FF2B5EF4-FFF2-40B4-BE49-F238E27FC236}">
                <a16:creationId xmlns:a16="http://schemas.microsoft.com/office/drawing/2014/main" id="{3E240C1F-47FD-424C-8FCF-4097C8BC432E}"/>
              </a:ext>
            </a:extLst>
          </p:cNvPr>
          <p:cNvSpPr txBox="1"/>
          <p:nvPr/>
        </p:nvSpPr>
        <p:spPr>
          <a:xfrm>
            <a:off x="3305908" y="3382518"/>
            <a:ext cx="841248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Amber is when children understand the concept of the lesson but are struggling to determine the outcome or are finding some parts of the lesson to hard. </a:t>
            </a:r>
            <a:endParaRPr lang="en-US" sz="2000" dirty="0"/>
          </a:p>
        </p:txBody>
      </p:sp>
      <p:sp>
        <p:nvSpPr>
          <p:cNvPr id="12" name="TextBox 11">
            <a:extLst>
              <a:ext uri="{FF2B5EF4-FFF2-40B4-BE49-F238E27FC236}">
                <a16:creationId xmlns:a16="http://schemas.microsoft.com/office/drawing/2014/main" id="{70B601FC-0E5B-46EE-AA32-1D72AC116A28}"/>
              </a:ext>
            </a:extLst>
          </p:cNvPr>
          <p:cNvSpPr txBox="1"/>
          <p:nvPr/>
        </p:nvSpPr>
        <p:spPr>
          <a:xfrm>
            <a:off x="3305908" y="4974194"/>
            <a:ext cx="7019778"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t>Green is when children fully understand the lesson and are confident in their ability to do it again. </a:t>
            </a:r>
            <a:endParaRPr lang="en-US" sz="2000" dirty="0"/>
          </a:p>
        </p:txBody>
      </p:sp>
    </p:spTree>
    <p:extLst>
      <p:ext uri="{BB962C8B-B14F-4D97-AF65-F5344CB8AC3E}">
        <p14:creationId xmlns:p14="http://schemas.microsoft.com/office/powerpoint/2010/main" val="146679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animBg="1"/>
      <p:bldP spid="10" grpId="0" animBg="1"/>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1639E-F5F3-4DCF-A761-ED9BC2080F9B}"/>
              </a:ext>
            </a:extLst>
          </p:cNvPr>
          <p:cNvSpPr>
            <a:spLocks noGrp="1"/>
          </p:cNvSpPr>
          <p:nvPr>
            <p:ph type="title"/>
          </p:nvPr>
        </p:nvSpPr>
        <p:spPr>
          <a:xfrm>
            <a:off x="1349165" y="618989"/>
            <a:ext cx="9520158" cy="1049235"/>
          </a:xfrm>
        </p:spPr>
        <p:txBody>
          <a:bodyPr>
            <a:normAutofit/>
          </a:bodyPr>
          <a:lstStyle/>
          <a:p>
            <a:r>
              <a:rPr lang="en-GB" altLang="en-US" sz="4000" dirty="0"/>
              <a:t>Two stars and a wish</a:t>
            </a:r>
            <a:endParaRPr lang="en-US" sz="4000" dirty="0"/>
          </a:p>
        </p:txBody>
      </p:sp>
      <p:sp>
        <p:nvSpPr>
          <p:cNvPr id="3" name="Content Placeholder 2">
            <a:extLst>
              <a:ext uri="{FF2B5EF4-FFF2-40B4-BE49-F238E27FC236}">
                <a16:creationId xmlns:a16="http://schemas.microsoft.com/office/drawing/2014/main" id="{D11A9C06-8D23-4ECD-9811-B20D33B9D13F}"/>
              </a:ext>
            </a:extLst>
          </p:cNvPr>
          <p:cNvSpPr>
            <a:spLocks noGrp="1"/>
          </p:cNvSpPr>
          <p:nvPr>
            <p:ph idx="1"/>
          </p:nvPr>
        </p:nvSpPr>
        <p:spPr>
          <a:xfrm>
            <a:off x="4909624" y="2187718"/>
            <a:ext cx="7282376" cy="3842919"/>
          </a:xfrm>
        </p:spPr>
        <p:txBody>
          <a:bodyPr/>
          <a:lstStyle/>
          <a:p>
            <a:r>
              <a:rPr lang="en-GB" dirty="0"/>
              <a:t>Two stars and a wish is when children praise two parts of there work that they think are good, and a wish is something they think they could have improved on.</a:t>
            </a:r>
          </a:p>
          <a:p>
            <a:r>
              <a:rPr lang="en-GB" dirty="0"/>
              <a:t> It helps children assess their own work and help them think of ways in which they could improve every time. </a:t>
            </a:r>
          </a:p>
          <a:p>
            <a:r>
              <a:rPr lang="en-GB" dirty="0"/>
              <a:t>Helps children gain confidence and helps them learn from their mistakes. </a:t>
            </a:r>
            <a:endParaRPr lang="en-US" dirty="0"/>
          </a:p>
        </p:txBody>
      </p:sp>
      <p:pic>
        <p:nvPicPr>
          <p:cNvPr id="4" name="Picture 3">
            <a:extLst>
              <a:ext uri="{FF2B5EF4-FFF2-40B4-BE49-F238E27FC236}">
                <a16:creationId xmlns:a16="http://schemas.microsoft.com/office/drawing/2014/main" id="{DEDCF19E-8F27-43B4-9C22-36ADDBD37B55}"/>
              </a:ext>
            </a:extLst>
          </p:cNvPr>
          <p:cNvPicPr>
            <a:picLocks noChangeAspect="1"/>
          </p:cNvPicPr>
          <p:nvPr/>
        </p:nvPicPr>
        <p:blipFill>
          <a:blip r:embed="rId2"/>
          <a:stretch>
            <a:fillRect/>
          </a:stretch>
        </p:blipFill>
        <p:spPr>
          <a:xfrm>
            <a:off x="1491175" y="1850094"/>
            <a:ext cx="3052690" cy="3842919"/>
          </a:xfrm>
          <a:prstGeom prst="rect">
            <a:avLst/>
          </a:prstGeom>
        </p:spPr>
      </p:pic>
    </p:spTree>
    <p:extLst>
      <p:ext uri="{BB962C8B-B14F-4D97-AF65-F5344CB8AC3E}">
        <p14:creationId xmlns:p14="http://schemas.microsoft.com/office/powerpoint/2010/main" val="1981082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1615-9F79-45ED-BD4F-0DA0F02B9AD0}"/>
              </a:ext>
            </a:extLst>
          </p:cNvPr>
          <p:cNvSpPr>
            <a:spLocks noGrp="1"/>
          </p:cNvSpPr>
          <p:nvPr>
            <p:ph type="title"/>
          </p:nvPr>
        </p:nvSpPr>
        <p:spPr>
          <a:xfrm>
            <a:off x="1402174" y="592484"/>
            <a:ext cx="9520158" cy="1049235"/>
          </a:xfrm>
        </p:spPr>
        <p:txBody>
          <a:bodyPr>
            <a:normAutofit/>
          </a:bodyPr>
          <a:lstStyle/>
          <a:p>
            <a:r>
              <a:rPr lang="en-GB" sz="4000" dirty="0"/>
              <a:t>Bouncing</a:t>
            </a:r>
          </a:p>
        </p:txBody>
      </p:sp>
      <p:sp>
        <p:nvSpPr>
          <p:cNvPr id="3" name="Content Placeholder 2">
            <a:extLst>
              <a:ext uri="{FF2B5EF4-FFF2-40B4-BE49-F238E27FC236}">
                <a16:creationId xmlns:a16="http://schemas.microsoft.com/office/drawing/2014/main" id="{116F6B2C-608B-46F7-A521-48F307CE04A6}"/>
              </a:ext>
            </a:extLst>
          </p:cNvPr>
          <p:cNvSpPr>
            <a:spLocks noGrp="1"/>
          </p:cNvSpPr>
          <p:nvPr>
            <p:ph idx="1"/>
          </p:nvPr>
        </p:nvSpPr>
        <p:spPr>
          <a:xfrm>
            <a:off x="4439478" y="2015732"/>
            <a:ext cx="6482854" cy="3450613"/>
          </a:xfrm>
        </p:spPr>
        <p:txBody>
          <a:bodyPr/>
          <a:lstStyle/>
          <a:p>
            <a:r>
              <a:rPr lang="en-GB" dirty="0"/>
              <a:t>Bouncing within education is way questions are bounced around the classroom, to help children build on there peers answers. For example :</a:t>
            </a:r>
          </a:p>
          <a:p>
            <a:pPr marL="0" indent="0">
              <a:buNone/>
            </a:pPr>
            <a:r>
              <a:rPr lang="en-GB" dirty="0"/>
              <a:t>Teacher – “James what do you think of Jack’s answer”</a:t>
            </a:r>
          </a:p>
          <a:p>
            <a:pPr marL="0" indent="0">
              <a:buNone/>
            </a:pPr>
            <a:r>
              <a:rPr lang="en-GB" dirty="0"/>
              <a:t>“Billy how do you think James could improve his answer?”</a:t>
            </a:r>
          </a:p>
          <a:p>
            <a:pPr marL="0" indent="0">
              <a:buNone/>
            </a:pPr>
            <a:r>
              <a:rPr lang="en-GB" dirty="0"/>
              <a:t>“Nicky using all of the answers combined how would you answer the question”</a:t>
            </a:r>
          </a:p>
          <a:p>
            <a:pPr marL="0" indent="0">
              <a:buNone/>
            </a:pPr>
            <a:endParaRPr lang="en-GB" dirty="0"/>
          </a:p>
          <a:p>
            <a:pPr marL="0" indent="0">
              <a:buNone/>
            </a:pPr>
            <a:endParaRPr lang="en-US" dirty="0"/>
          </a:p>
        </p:txBody>
      </p:sp>
      <p:pic>
        <p:nvPicPr>
          <p:cNvPr id="4" name="Picture 3">
            <a:extLst>
              <a:ext uri="{FF2B5EF4-FFF2-40B4-BE49-F238E27FC236}">
                <a16:creationId xmlns:a16="http://schemas.microsoft.com/office/drawing/2014/main" id="{5447B244-0E24-4591-96FA-B7A1B03DF3F2}"/>
              </a:ext>
            </a:extLst>
          </p:cNvPr>
          <p:cNvPicPr>
            <a:picLocks noChangeAspect="1"/>
          </p:cNvPicPr>
          <p:nvPr/>
        </p:nvPicPr>
        <p:blipFill>
          <a:blip r:embed="rId2"/>
          <a:stretch>
            <a:fillRect/>
          </a:stretch>
        </p:blipFill>
        <p:spPr>
          <a:xfrm>
            <a:off x="1552725" y="2015732"/>
            <a:ext cx="2615411" cy="3304318"/>
          </a:xfrm>
          <a:prstGeom prst="rect">
            <a:avLst/>
          </a:prstGeom>
        </p:spPr>
      </p:pic>
    </p:spTree>
    <p:extLst>
      <p:ext uri="{BB962C8B-B14F-4D97-AF65-F5344CB8AC3E}">
        <p14:creationId xmlns:p14="http://schemas.microsoft.com/office/powerpoint/2010/main" val="2755653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48C0-0BE7-445B-BF41-7A9E1A467906}"/>
              </a:ext>
            </a:extLst>
          </p:cNvPr>
          <p:cNvSpPr>
            <a:spLocks noGrp="1"/>
          </p:cNvSpPr>
          <p:nvPr>
            <p:ph type="title"/>
          </p:nvPr>
        </p:nvSpPr>
        <p:spPr/>
        <p:txBody>
          <a:bodyPr>
            <a:normAutofit/>
          </a:bodyPr>
          <a:lstStyle/>
          <a:p>
            <a:r>
              <a:rPr lang="en-GB" sz="4000" dirty="0"/>
              <a:t>Wait time </a:t>
            </a:r>
            <a:endParaRPr lang="en-US" sz="4000" dirty="0"/>
          </a:p>
        </p:txBody>
      </p:sp>
      <p:sp>
        <p:nvSpPr>
          <p:cNvPr id="3" name="Content Placeholder 2">
            <a:extLst>
              <a:ext uri="{FF2B5EF4-FFF2-40B4-BE49-F238E27FC236}">
                <a16:creationId xmlns:a16="http://schemas.microsoft.com/office/drawing/2014/main" id="{4E719B08-494E-4013-88EC-48A51E582847}"/>
              </a:ext>
            </a:extLst>
          </p:cNvPr>
          <p:cNvSpPr>
            <a:spLocks noGrp="1"/>
          </p:cNvSpPr>
          <p:nvPr>
            <p:ph idx="1"/>
          </p:nvPr>
        </p:nvSpPr>
        <p:spPr>
          <a:xfrm>
            <a:off x="1534697" y="2015732"/>
            <a:ext cx="6075926" cy="3991173"/>
          </a:xfrm>
        </p:spPr>
        <p:txBody>
          <a:bodyPr/>
          <a:lstStyle/>
          <a:p>
            <a:r>
              <a:rPr lang="en-GB" dirty="0"/>
              <a:t>Wait time is when teachers give students more time between questions and answer that what is typically given now.</a:t>
            </a:r>
          </a:p>
          <a:p>
            <a:r>
              <a:rPr lang="en-GB" dirty="0"/>
              <a:t>Teachers give the children a question an wait before revealing the answer</a:t>
            </a:r>
          </a:p>
          <a:p>
            <a:r>
              <a:rPr lang="en-GB" dirty="0"/>
              <a:t>They also wait after the child has given there answer so that the children can expand on their answer if they want. </a:t>
            </a:r>
            <a:endParaRPr lang="en-US" dirty="0"/>
          </a:p>
        </p:txBody>
      </p:sp>
      <p:pic>
        <p:nvPicPr>
          <p:cNvPr id="1026" name="Picture 2" descr="Image result for stop watch">
            <a:extLst>
              <a:ext uri="{FF2B5EF4-FFF2-40B4-BE49-F238E27FC236}">
                <a16:creationId xmlns:a16="http://schemas.microsoft.com/office/drawing/2014/main" id="{6A45F2F3-D1CC-41E0-86FE-55AF2718D3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9256" y="201573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56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1D694-E67A-4EE0-AB71-B62792AFAD6D}"/>
              </a:ext>
            </a:extLst>
          </p:cNvPr>
          <p:cNvSpPr>
            <a:spLocks noGrp="1"/>
          </p:cNvSpPr>
          <p:nvPr>
            <p:ph type="title"/>
          </p:nvPr>
        </p:nvSpPr>
        <p:spPr/>
        <p:txBody>
          <a:bodyPr/>
          <a:lstStyle/>
          <a:p>
            <a:r>
              <a:rPr lang="en-GB" dirty="0"/>
              <a:t>What role does will the teacher play in the classroom?</a:t>
            </a:r>
            <a:endParaRPr lang="en-US" dirty="0"/>
          </a:p>
        </p:txBody>
      </p:sp>
      <p:sp>
        <p:nvSpPr>
          <p:cNvPr id="3" name="Content Placeholder 2">
            <a:extLst>
              <a:ext uri="{FF2B5EF4-FFF2-40B4-BE49-F238E27FC236}">
                <a16:creationId xmlns:a16="http://schemas.microsoft.com/office/drawing/2014/main" id="{975B9467-AD4B-4D71-8B17-DEF3164CB221}"/>
              </a:ext>
            </a:extLst>
          </p:cNvPr>
          <p:cNvSpPr>
            <a:spLocks noGrp="1"/>
          </p:cNvSpPr>
          <p:nvPr>
            <p:ph idx="1"/>
          </p:nvPr>
        </p:nvSpPr>
        <p:spPr>
          <a:xfrm>
            <a:off x="1534696" y="2015731"/>
            <a:ext cx="9520158" cy="3991173"/>
          </a:xfrm>
        </p:spPr>
        <p:txBody>
          <a:bodyPr>
            <a:normAutofit fontScale="92500" lnSpcReduction="10000"/>
          </a:bodyPr>
          <a:lstStyle/>
          <a:p>
            <a:r>
              <a:rPr lang="en-GB" dirty="0"/>
              <a:t>Teachers will have greater freedom to pursue learning goals in ways that suit their pupils. </a:t>
            </a:r>
          </a:p>
          <a:p>
            <a:r>
              <a:rPr lang="en-GB" dirty="0"/>
              <a:t>Teachers will be the core of the class, making the children flow with conversation and analysis</a:t>
            </a:r>
          </a:p>
          <a:p>
            <a:r>
              <a:rPr lang="en-GB" dirty="0"/>
              <a:t>Teachers can spend more time teaching and educating children rather than preparing for tests. </a:t>
            </a:r>
          </a:p>
          <a:p>
            <a:r>
              <a:rPr lang="en-GB" dirty="0"/>
              <a:t>Pupils’ learning time is increased by at least two weeks per year by using classroom work rather than tests to assess progress. This means teachers have more time to teach children to a better standard. </a:t>
            </a:r>
          </a:p>
          <a:p>
            <a:pPr marL="0" indent="0">
              <a:buNone/>
            </a:pPr>
            <a:r>
              <a:rPr lang="en-GB" dirty="0"/>
              <a:t>(Nuffield foundation, 2018).</a:t>
            </a:r>
          </a:p>
        </p:txBody>
      </p:sp>
    </p:spTree>
    <p:extLst>
      <p:ext uri="{BB962C8B-B14F-4D97-AF65-F5344CB8AC3E}">
        <p14:creationId xmlns:p14="http://schemas.microsoft.com/office/powerpoint/2010/main" val="2240601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5E806-1CD4-4A8C-A1B7-391C02F87A96}"/>
              </a:ext>
            </a:extLst>
          </p:cNvPr>
          <p:cNvSpPr>
            <a:spLocks noGrp="1"/>
          </p:cNvSpPr>
          <p:nvPr>
            <p:ph type="title"/>
          </p:nvPr>
        </p:nvSpPr>
        <p:spPr>
          <a:xfrm>
            <a:off x="1388922" y="552728"/>
            <a:ext cx="10667090" cy="1049235"/>
          </a:xfrm>
        </p:spPr>
        <p:txBody>
          <a:bodyPr>
            <a:normAutofit fontScale="90000"/>
          </a:bodyPr>
          <a:lstStyle/>
          <a:p>
            <a:r>
              <a:rPr lang="en-GB" sz="4000" dirty="0"/>
              <a:t>How they will benefit the learner and the teacher? </a:t>
            </a:r>
            <a:endParaRPr lang="en-US" sz="4000" dirty="0"/>
          </a:p>
        </p:txBody>
      </p:sp>
      <p:graphicFrame>
        <p:nvGraphicFramePr>
          <p:cNvPr id="5" name="Table 4">
            <a:extLst>
              <a:ext uri="{FF2B5EF4-FFF2-40B4-BE49-F238E27FC236}">
                <a16:creationId xmlns:a16="http://schemas.microsoft.com/office/drawing/2014/main" id="{FC360317-8E9A-4E56-97B7-971447914A38}"/>
              </a:ext>
            </a:extLst>
          </p:cNvPr>
          <p:cNvGraphicFramePr>
            <a:graphicFrameLocks noGrp="1"/>
          </p:cNvGraphicFramePr>
          <p:nvPr>
            <p:extLst>
              <p:ext uri="{D42A27DB-BD31-4B8C-83A1-F6EECF244321}">
                <p14:modId xmlns:p14="http://schemas.microsoft.com/office/powerpoint/2010/main" val="1799395764"/>
              </p:ext>
            </p:extLst>
          </p:nvPr>
        </p:nvGraphicFramePr>
        <p:xfrm>
          <a:off x="2032000" y="1887285"/>
          <a:ext cx="8128000" cy="3754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041617534"/>
                    </a:ext>
                  </a:extLst>
                </a:gridCol>
                <a:gridCol w="4064000">
                  <a:extLst>
                    <a:ext uri="{9D8B030D-6E8A-4147-A177-3AD203B41FA5}">
                      <a16:colId xmlns:a16="http://schemas.microsoft.com/office/drawing/2014/main" val="561068628"/>
                    </a:ext>
                  </a:extLst>
                </a:gridCol>
              </a:tblGrid>
              <a:tr h="370840">
                <a:tc>
                  <a:txBody>
                    <a:bodyPr/>
                    <a:lstStyle/>
                    <a:p>
                      <a:r>
                        <a:rPr lang="en-GB" dirty="0"/>
                        <a:t>Learner</a:t>
                      </a:r>
                      <a:endParaRPr lang="en-US" dirty="0"/>
                    </a:p>
                  </a:txBody>
                  <a:tcPr/>
                </a:tc>
                <a:tc>
                  <a:txBody>
                    <a:bodyPr/>
                    <a:lstStyle/>
                    <a:p>
                      <a:r>
                        <a:rPr lang="en-GB" dirty="0"/>
                        <a:t>Teacher</a:t>
                      </a:r>
                      <a:endParaRPr lang="en-US" dirty="0"/>
                    </a:p>
                  </a:txBody>
                  <a:tcPr/>
                </a:tc>
                <a:extLst>
                  <a:ext uri="{0D108BD9-81ED-4DB2-BD59-A6C34878D82A}">
                    <a16:rowId xmlns:a16="http://schemas.microsoft.com/office/drawing/2014/main" val="2867904444"/>
                  </a:ext>
                </a:extLst>
              </a:tr>
              <a:tr h="370840">
                <a:tc>
                  <a:txBody>
                    <a:bodyPr/>
                    <a:lstStyle/>
                    <a:p>
                      <a:r>
                        <a:rPr lang="en-GB" dirty="0"/>
                        <a:t>Helps children gain confidence in their own work</a:t>
                      </a:r>
                      <a:endParaRPr lang="en-US" dirty="0"/>
                    </a:p>
                  </a:txBody>
                  <a:tcPr/>
                </a:tc>
                <a:tc>
                  <a:txBody>
                    <a:bodyPr/>
                    <a:lstStyle/>
                    <a:p>
                      <a:r>
                        <a:rPr lang="en-GB" dirty="0"/>
                        <a:t>Teachers can track the progress of their students</a:t>
                      </a:r>
                      <a:endParaRPr lang="en-US" dirty="0"/>
                    </a:p>
                  </a:txBody>
                  <a:tcPr/>
                </a:tc>
                <a:extLst>
                  <a:ext uri="{0D108BD9-81ED-4DB2-BD59-A6C34878D82A}">
                    <a16:rowId xmlns:a16="http://schemas.microsoft.com/office/drawing/2014/main" val="1255008621"/>
                  </a:ext>
                </a:extLst>
              </a:tr>
              <a:tr h="370840">
                <a:tc>
                  <a:txBody>
                    <a:bodyPr/>
                    <a:lstStyle/>
                    <a:p>
                      <a:r>
                        <a:rPr lang="en-GB" dirty="0"/>
                        <a:t>Lets children take control of their own learning</a:t>
                      </a:r>
                      <a:endParaRPr lang="en-US" dirty="0"/>
                    </a:p>
                  </a:txBody>
                  <a:tcPr/>
                </a:tc>
                <a:tc>
                  <a:txBody>
                    <a:bodyPr/>
                    <a:lstStyle/>
                    <a:p>
                      <a:r>
                        <a:rPr lang="en-GB" dirty="0"/>
                        <a:t>Teachers can create lessons that are suitable for the children in their class</a:t>
                      </a:r>
                      <a:endParaRPr lang="en-US" dirty="0"/>
                    </a:p>
                  </a:txBody>
                  <a:tcPr/>
                </a:tc>
                <a:extLst>
                  <a:ext uri="{0D108BD9-81ED-4DB2-BD59-A6C34878D82A}">
                    <a16:rowId xmlns:a16="http://schemas.microsoft.com/office/drawing/2014/main" val="2784169366"/>
                  </a:ext>
                </a:extLst>
              </a:tr>
              <a:tr h="370840">
                <a:tc>
                  <a:txBody>
                    <a:bodyPr/>
                    <a:lstStyle/>
                    <a:p>
                      <a:r>
                        <a:rPr lang="en-GB" dirty="0"/>
                        <a:t>Children can track their progress and see if they are on target</a:t>
                      </a:r>
                      <a:endParaRPr lang="en-US" dirty="0"/>
                    </a:p>
                  </a:txBody>
                  <a:tcPr/>
                </a:tc>
                <a:tc>
                  <a:txBody>
                    <a:bodyPr/>
                    <a:lstStyle/>
                    <a:p>
                      <a:r>
                        <a:rPr lang="en-GB" dirty="0"/>
                        <a:t>It makes assessing the students a lot easier meaning they have a more informed perception of the students academic abilities. </a:t>
                      </a:r>
                      <a:endParaRPr lang="en-US" dirty="0"/>
                    </a:p>
                  </a:txBody>
                  <a:tcPr/>
                </a:tc>
                <a:extLst>
                  <a:ext uri="{0D108BD9-81ED-4DB2-BD59-A6C34878D82A}">
                    <a16:rowId xmlns:a16="http://schemas.microsoft.com/office/drawing/2014/main" val="3508055533"/>
                  </a:ext>
                </a:extLst>
              </a:tr>
              <a:tr h="370840">
                <a:tc>
                  <a:txBody>
                    <a:bodyPr/>
                    <a:lstStyle/>
                    <a:p>
                      <a:r>
                        <a:rPr lang="en-GB" dirty="0"/>
                        <a:t>They let the teacher know what level the pupils are at and what help they need. </a:t>
                      </a:r>
                      <a:endParaRPr lang="en-US" dirty="0"/>
                    </a:p>
                  </a:txBody>
                  <a:tcPr/>
                </a:tc>
                <a:tc>
                  <a:txBody>
                    <a:bodyPr/>
                    <a:lstStyle/>
                    <a:p>
                      <a:endParaRPr lang="en-US" dirty="0"/>
                    </a:p>
                  </a:txBody>
                  <a:tcPr/>
                </a:tc>
                <a:extLst>
                  <a:ext uri="{0D108BD9-81ED-4DB2-BD59-A6C34878D82A}">
                    <a16:rowId xmlns:a16="http://schemas.microsoft.com/office/drawing/2014/main" val="3858746152"/>
                  </a:ext>
                </a:extLst>
              </a:tr>
            </a:tbl>
          </a:graphicData>
        </a:graphic>
      </p:graphicFrame>
    </p:spTree>
    <p:extLst>
      <p:ext uri="{BB962C8B-B14F-4D97-AF65-F5344CB8AC3E}">
        <p14:creationId xmlns:p14="http://schemas.microsoft.com/office/powerpoint/2010/main" val="3644380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29FE0-E066-4364-BE74-B74708A9952F}"/>
              </a:ext>
            </a:extLst>
          </p:cNvPr>
          <p:cNvSpPr>
            <a:spLocks noGrp="1"/>
          </p:cNvSpPr>
          <p:nvPr>
            <p:ph type="title"/>
          </p:nvPr>
        </p:nvSpPr>
        <p:spPr>
          <a:xfrm>
            <a:off x="1375669" y="592485"/>
            <a:ext cx="10127217" cy="1049235"/>
          </a:xfrm>
        </p:spPr>
        <p:txBody>
          <a:bodyPr>
            <a:noAutofit/>
          </a:bodyPr>
          <a:lstStyle/>
          <a:p>
            <a:r>
              <a:rPr lang="en-GB" sz="4000" dirty="0"/>
              <a:t>Drawbacks we may have to overcome</a:t>
            </a:r>
            <a:endParaRPr lang="en-US" sz="4000" dirty="0"/>
          </a:p>
        </p:txBody>
      </p:sp>
      <p:sp>
        <p:nvSpPr>
          <p:cNvPr id="3" name="Content Placeholder 2">
            <a:extLst>
              <a:ext uri="{FF2B5EF4-FFF2-40B4-BE49-F238E27FC236}">
                <a16:creationId xmlns:a16="http://schemas.microsoft.com/office/drawing/2014/main" id="{82B77F24-761A-436A-AE63-7EC52C836859}"/>
              </a:ext>
            </a:extLst>
          </p:cNvPr>
          <p:cNvSpPr>
            <a:spLocks noGrp="1"/>
          </p:cNvSpPr>
          <p:nvPr>
            <p:ph idx="1"/>
          </p:nvPr>
        </p:nvSpPr>
        <p:spPr/>
        <p:txBody>
          <a:bodyPr/>
          <a:lstStyle/>
          <a:p>
            <a:r>
              <a:rPr lang="en-GB" dirty="0"/>
              <a:t>Students may become disheartened if they are falling behind the rest of the classroom.</a:t>
            </a:r>
          </a:p>
          <a:p>
            <a:r>
              <a:rPr lang="en-GB" dirty="0"/>
              <a:t>Teaching methods will be different to what teachers are used to now.</a:t>
            </a:r>
          </a:p>
          <a:p>
            <a:r>
              <a:rPr lang="en-GB" dirty="0"/>
              <a:t>Its hard to determine whether children are progressing to their full ability. </a:t>
            </a:r>
          </a:p>
          <a:p>
            <a:r>
              <a:rPr lang="en-GB" dirty="0"/>
              <a:t>Need full commitment from teachers to achieve the results that are possible for the students. </a:t>
            </a:r>
            <a:endParaRPr lang="en-US" dirty="0"/>
          </a:p>
        </p:txBody>
      </p:sp>
    </p:spTree>
    <p:extLst>
      <p:ext uri="{BB962C8B-B14F-4D97-AF65-F5344CB8AC3E}">
        <p14:creationId xmlns:p14="http://schemas.microsoft.com/office/powerpoint/2010/main" val="3953098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FF08-ECE6-48E1-821B-F1AC1A27CAEC}"/>
              </a:ext>
            </a:extLst>
          </p:cNvPr>
          <p:cNvSpPr>
            <a:spLocks noGrp="1"/>
          </p:cNvSpPr>
          <p:nvPr>
            <p:ph type="title"/>
          </p:nvPr>
        </p:nvSpPr>
        <p:spPr>
          <a:xfrm>
            <a:off x="1375038" y="267490"/>
            <a:ext cx="9520158" cy="1049235"/>
          </a:xfrm>
        </p:spPr>
        <p:txBody>
          <a:bodyPr>
            <a:normAutofit/>
          </a:bodyPr>
          <a:lstStyle/>
          <a:p>
            <a:r>
              <a:rPr lang="en-GB" sz="4000" dirty="0"/>
              <a:t>Literacy and numeracy framework</a:t>
            </a:r>
            <a:endParaRPr lang="en-US" sz="4000" dirty="0"/>
          </a:p>
        </p:txBody>
      </p:sp>
      <p:sp>
        <p:nvSpPr>
          <p:cNvPr id="3" name="Content Placeholder 2">
            <a:extLst>
              <a:ext uri="{FF2B5EF4-FFF2-40B4-BE49-F238E27FC236}">
                <a16:creationId xmlns:a16="http://schemas.microsoft.com/office/drawing/2014/main" id="{F40EF5B9-ABE3-4A3B-92A5-C7861A637324}"/>
              </a:ext>
            </a:extLst>
          </p:cNvPr>
          <p:cNvSpPr>
            <a:spLocks noGrp="1"/>
          </p:cNvSpPr>
          <p:nvPr>
            <p:ph idx="1"/>
          </p:nvPr>
        </p:nvSpPr>
        <p:spPr>
          <a:xfrm>
            <a:off x="1534696" y="1316725"/>
            <a:ext cx="9520158" cy="4750245"/>
          </a:xfrm>
        </p:spPr>
        <p:txBody>
          <a:bodyPr>
            <a:normAutofit lnSpcReduction="10000"/>
          </a:bodyPr>
          <a:lstStyle/>
          <a:p>
            <a:pPr marL="0" indent="0">
              <a:buNone/>
            </a:pPr>
            <a:r>
              <a:rPr lang="en-GB" dirty="0"/>
              <a:t>The literacy and numeracy framework is the ability for children to apply the skills they have learned to complete task suitable for there age group. </a:t>
            </a:r>
          </a:p>
          <a:p>
            <a:pPr marL="0" indent="0">
              <a:buNone/>
            </a:pPr>
            <a:r>
              <a:rPr lang="en-GB" dirty="0"/>
              <a:t>The three main literacy ideas are: </a:t>
            </a:r>
          </a:p>
          <a:p>
            <a:r>
              <a:rPr lang="en-GB" dirty="0"/>
              <a:t>oracy within the classroom</a:t>
            </a:r>
          </a:p>
          <a:p>
            <a:r>
              <a:rPr lang="en-GB" dirty="0"/>
              <a:t> reading in the classroom</a:t>
            </a:r>
          </a:p>
          <a:p>
            <a:r>
              <a:rPr lang="en-GB" dirty="0"/>
              <a:t>writing in the classroom</a:t>
            </a:r>
          </a:p>
          <a:p>
            <a:pPr marL="0" indent="0">
              <a:buNone/>
            </a:pPr>
            <a:r>
              <a:rPr lang="en-GB" dirty="0"/>
              <a:t>The three main numeracy ideas are: </a:t>
            </a:r>
          </a:p>
          <a:p>
            <a:r>
              <a:rPr lang="en-GB" dirty="0"/>
              <a:t>developing numerical reasoning </a:t>
            </a:r>
          </a:p>
          <a:p>
            <a:r>
              <a:rPr lang="en-GB" dirty="0"/>
              <a:t>using number skills </a:t>
            </a:r>
          </a:p>
          <a:p>
            <a:r>
              <a:rPr lang="en-GB" dirty="0"/>
              <a:t>using measuring skills – using data skills.</a:t>
            </a:r>
            <a:endParaRPr lang="en-US" dirty="0"/>
          </a:p>
        </p:txBody>
      </p:sp>
    </p:spTree>
    <p:extLst>
      <p:ext uri="{BB962C8B-B14F-4D97-AF65-F5344CB8AC3E}">
        <p14:creationId xmlns:p14="http://schemas.microsoft.com/office/powerpoint/2010/main" val="1209862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FE50-B3DB-42A7-83F3-BA66B5A5ECC2}"/>
              </a:ext>
            </a:extLst>
          </p:cNvPr>
          <p:cNvSpPr>
            <a:spLocks noGrp="1"/>
          </p:cNvSpPr>
          <p:nvPr>
            <p:ph type="title"/>
          </p:nvPr>
        </p:nvSpPr>
        <p:spPr>
          <a:xfrm>
            <a:off x="1388922" y="632240"/>
            <a:ext cx="9520158" cy="1049235"/>
          </a:xfrm>
        </p:spPr>
        <p:txBody>
          <a:bodyPr>
            <a:normAutofit/>
          </a:bodyPr>
          <a:lstStyle/>
          <a:p>
            <a:r>
              <a:rPr lang="en-GB" sz="4000" dirty="0"/>
              <a:t>Conclusion</a:t>
            </a:r>
            <a:endParaRPr lang="en-US" sz="4000" dirty="0"/>
          </a:p>
        </p:txBody>
      </p:sp>
      <p:sp>
        <p:nvSpPr>
          <p:cNvPr id="3" name="Content Placeholder 2">
            <a:extLst>
              <a:ext uri="{FF2B5EF4-FFF2-40B4-BE49-F238E27FC236}">
                <a16:creationId xmlns:a16="http://schemas.microsoft.com/office/drawing/2014/main" id="{F8B15383-71B4-4CFE-99D0-CB965F1C5658}"/>
              </a:ext>
            </a:extLst>
          </p:cNvPr>
          <p:cNvSpPr>
            <a:spLocks noGrp="1"/>
          </p:cNvSpPr>
          <p:nvPr>
            <p:ph idx="1"/>
          </p:nvPr>
        </p:nvSpPr>
        <p:spPr>
          <a:xfrm>
            <a:off x="1520182" y="1681475"/>
            <a:ext cx="9520158" cy="3450613"/>
          </a:xfrm>
        </p:spPr>
        <p:txBody>
          <a:bodyPr>
            <a:normAutofit lnSpcReduction="10000"/>
          </a:bodyPr>
          <a:lstStyle/>
          <a:p>
            <a:r>
              <a:rPr lang="en-GB" dirty="0"/>
              <a:t>Assessment for learning is beneficial to all student's within the classroom</a:t>
            </a:r>
          </a:p>
          <a:p>
            <a:r>
              <a:rPr lang="en-GB" dirty="0"/>
              <a:t>Teachers have more time to help teach children in the correct way</a:t>
            </a:r>
          </a:p>
          <a:p>
            <a:r>
              <a:rPr lang="en-GB" dirty="0"/>
              <a:t>Helps children develop themselves on their own</a:t>
            </a:r>
          </a:p>
          <a:p>
            <a:r>
              <a:rPr lang="en-GB" dirty="0"/>
              <a:t>Children learn from their mistakes whilst setting their own targets </a:t>
            </a:r>
          </a:p>
          <a:p>
            <a:r>
              <a:rPr lang="en-GB" dirty="0"/>
              <a:t>Children can help each other via peer assessment meaning they develop many other skills</a:t>
            </a:r>
          </a:p>
          <a:p>
            <a:r>
              <a:rPr lang="en-GB" dirty="0"/>
              <a:t>Overall assessment for learning should be promoted and introduced into every classroom, and that’s why I want to introduce it into my school. </a:t>
            </a:r>
            <a:endParaRPr lang="en-US" dirty="0"/>
          </a:p>
        </p:txBody>
      </p:sp>
    </p:spTree>
    <p:extLst>
      <p:ext uri="{BB962C8B-B14F-4D97-AF65-F5344CB8AC3E}">
        <p14:creationId xmlns:p14="http://schemas.microsoft.com/office/powerpoint/2010/main" val="3287227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1375-E972-4C12-B376-24F0DD3E6F6F}"/>
              </a:ext>
            </a:extLst>
          </p:cNvPr>
          <p:cNvSpPr>
            <a:spLocks noGrp="1"/>
          </p:cNvSpPr>
          <p:nvPr>
            <p:ph type="title"/>
          </p:nvPr>
        </p:nvSpPr>
        <p:spPr>
          <a:xfrm>
            <a:off x="1349829" y="-362067"/>
            <a:ext cx="9520158" cy="1049235"/>
          </a:xfrm>
        </p:spPr>
        <p:txBody>
          <a:bodyPr>
            <a:normAutofit/>
          </a:bodyPr>
          <a:lstStyle/>
          <a:p>
            <a:r>
              <a:rPr lang="en-GB" sz="4000" dirty="0"/>
              <a:t>Reference list</a:t>
            </a:r>
            <a:endParaRPr lang="en-US" sz="4000" dirty="0"/>
          </a:p>
        </p:txBody>
      </p:sp>
      <p:sp>
        <p:nvSpPr>
          <p:cNvPr id="3" name="Content Placeholder 2">
            <a:extLst>
              <a:ext uri="{FF2B5EF4-FFF2-40B4-BE49-F238E27FC236}">
                <a16:creationId xmlns:a16="http://schemas.microsoft.com/office/drawing/2014/main" id="{E1631F99-8FDF-43B1-A36B-799B8BF597BC}"/>
              </a:ext>
            </a:extLst>
          </p:cNvPr>
          <p:cNvSpPr>
            <a:spLocks noGrp="1"/>
          </p:cNvSpPr>
          <p:nvPr>
            <p:ph idx="1"/>
          </p:nvPr>
        </p:nvSpPr>
        <p:spPr>
          <a:xfrm>
            <a:off x="1349829" y="568556"/>
            <a:ext cx="9520158" cy="3450613"/>
          </a:xfrm>
        </p:spPr>
        <p:txBody>
          <a:bodyPr>
            <a:noAutofit/>
          </a:bodyPr>
          <a:lstStyle/>
          <a:p>
            <a:r>
              <a:rPr lang="en-GB" sz="1100" dirty="0"/>
              <a:t>Assessment. (2018). What is assessment for learning? / Underlying principles of assessment for learning / Assessment in the classroom. [online] Available at: http://assessment.tki.org.nz/Assessment-in-the-classroom/Underlying-principles-of-assessment-for-learning/What-is-assessment-for-learning [Accessed 12 Feb. 2018].</a:t>
            </a:r>
          </a:p>
          <a:p>
            <a:r>
              <a:rPr lang="en-GB" sz="1100" dirty="0"/>
              <a:t>Barnes, M. (2018). 5 Coping Mechanisms for Bouncing Back from Your Bad Teaching Day - Brilliant or Insane. [online] Brilliant or Insane. Available at: http://www.brilliant-insane.com/2017/03/5-coping-mechanisms-for-bouncing-back-from-your-bad-teaching-day.html [Accessed 13 Feb. 2018].</a:t>
            </a:r>
          </a:p>
          <a:p>
            <a:r>
              <a:rPr lang="en-GB" sz="1100" dirty="0"/>
              <a:t>Cambridge International education (2018). Getting started with Assessment for Learning. [online] Cambridge-community.org.uk. Available at: https://cambridge-community.org.uk/professional-development/gswafl/index.html [Accessed 13 Feb. 2018].</a:t>
            </a:r>
          </a:p>
          <a:p>
            <a:r>
              <a:rPr lang="en-US" sz="1100" dirty="0"/>
              <a:t>Carter, C. (2018). </a:t>
            </a:r>
            <a:r>
              <a:rPr lang="en-US" sz="1100" i="1" dirty="0"/>
              <a:t>VYGOTSKY &amp; ASSESSMENT FOR LEARNING (</a:t>
            </a:r>
            <a:r>
              <a:rPr lang="en-US" sz="1100" i="1" dirty="0" err="1"/>
              <a:t>AfL</a:t>
            </a:r>
            <a:r>
              <a:rPr lang="en-US" sz="1100" i="1" dirty="0"/>
              <a:t>)</a:t>
            </a:r>
            <a:r>
              <a:rPr lang="en-US" sz="1100" dirty="0"/>
              <a:t>. [online] Web.a.ebscohost.com.ezproxy.uwtsd.ac.uk. Available at: http://web.a.ebscohost.com.ezproxy.uwtsd.ac.uk/ehost/pdfviewer/pdfviewer?vid=1&amp;sid=c8c7c4ed-ba86-4c26-8fac-ef09c469d233%40sessionmgr4009 [Accessed 12 Feb. 2018].</a:t>
            </a:r>
            <a:endParaRPr lang="en-GB" sz="1100" dirty="0"/>
          </a:p>
          <a:p>
            <a:r>
              <a:rPr lang="en-GB" sz="1100" dirty="0"/>
              <a:t>James, M. (2018). Assessment for learning. [online] Methodenpool.uni-koeln.de. Available at: http://methodenpool.uni-koeln.de/benotung/assessment_basis.pdf [Accessed 13 Feb. 2018].</a:t>
            </a:r>
          </a:p>
          <a:p>
            <a:r>
              <a:rPr lang="en-GB" sz="1100" dirty="0"/>
              <a:t>Lancashire Assessment (2018). </a:t>
            </a:r>
            <a:r>
              <a:rPr lang="en-GB" sz="1100" i="1" dirty="0"/>
              <a:t>Assessment for Learning : Case Studies</a:t>
            </a:r>
            <a:r>
              <a:rPr lang="en-GB" sz="1100" dirty="0"/>
              <a:t>. [online] Lancsngfl.ac.uk. Available at: http://www.lancsngfl.ac.uk/curriculum/assessment/index.php?category_id=24 [Accessed 14 Feb. 2018].</a:t>
            </a:r>
          </a:p>
          <a:p>
            <a:r>
              <a:rPr lang="en-GB" sz="1100" dirty="0"/>
              <a:t>Martens, J. (2018). </a:t>
            </a:r>
            <a:r>
              <a:rPr lang="en-GB" sz="1100" dirty="0" err="1"/>
              <a:t>AfL</a:t>
            </a:r>
            <a:r>
              <a:rPr lang="en-GB" sz="1100" dirty="0"/>
              <a:t> Session with Faye </a:t>
            </a:r>
            <a:r>
              <a:rPr lang="en-GB" sz="1100" dirty="0" err="1"/>
              <a:t>Brownlie</a:t>
            </a:r>
            <a:r>
              <a:rPr lang="en-GB" sz="1100" dirty="0"/>
              <a:t>. [online] Renovating My Classroom. Available at: https://renomyclass.com/2010/11/26/afl-session-with-faye-brownlie/ [Accessed 13 Feb. 2018].</a:t>
            </a:r>
          </a:p>
          <a:p>
            <a:r>
              <a:rPr lang="en-GB" sz="1100" dirty="0"/>
              <a:t>Nuffield foundation. (2018). </a:t>
            </a:r>
            <a:r>
              <a:rPr lang="en-GB" sz="1100" i="1" dirty="0"/>
              <a:t>ASSESSMENT REFORM GROUP</a:t>
            </a:r>
            <a:r>
              <a:rPr lang="en-GB" sz="1100" dirty="0"/>
              <a:t>. [online] Available at: http://www.nuffieldfoundation.org/sites/default/files/files/The-role-of-teachers-in-the-assessment-of-learning.pdf [Accessed 12 Feb. 2018].</a:t>
            </a:r>
          </a:p>
          <a:p>
            <a:r>
              <a:rPr lang="en-GB" sz="1100" dirty="0"/>
              <a:t>Pinterest. (2018). </a:t>
            </a:r>
            <a:r>
              <a:rPr lang="en-GB" sz="1100" i="1" dirty="0"/>
              <a:t>2 stars and a wish</a:t>
            </a:r>
            <a:r>
              <a:rPr lang="en-GB" sz="1100" dirty="0"/>
              <a:t>. [online] Available at: https://www.pinterest.com/pin/41728734023039055/ [Accessed 13 Feb. 2018].</a:t>
            </a:r>
          </a:p>
          <a:p>
            <a:r>
              <a:rPr lang="en-US" sz="1100" dirty="0"/>
              <a:t>Vlachou,, A. (2018). Does Assessment for Learning Work to Promote Student Learning?. [online] Web.b.ebscohost.com.ezproxy.uwtsd.ac.uk. Available at: http://web.b.ebscohost.com.ezproxy.uwtsd.ac.uk/ehost/pdfviewer/pdfviewer?vid=1&amp;sid=fe85d5ce-b571-4246-be57-31383c5519ef%40sessionmgr104 [Accessed 13 Feb. 2018].</a:t>
            </a:r>
          </a:p>
        </p:txBody>
      </p:sp>
    </p:spTree>
    <p:extLst>
      <p:ext uri="{BB962C8B-B14F-4D97-AF65-F5344CB8AC3E}">
        <p14:creationId xmlns:p14="http://schemas.microsoft.com/office/powerpoint/2010/main" val="27392185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1711</TotalTime>
  <Words>1037</Words>
  <Application>Microsoft Office PowerPoint</Application>
  <PresentationFormat>Widescreen</PresentationFormat>
  <Paragraphs>95</Paragraphs>
  <Slides>15</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Gill Sans MT</vt:lpstr>
      <vt:lpstr>Palatino Linotype</vt:lpstr>
      <vt:lpstr>Gallery</vt:lpstr>
      <vt:lpstr>1_Gallery</vt:lpstr>
      <vt:lpstr>Assessment for  learning</vt:lpstr>
      <vt:lpstr>What is Assessment for learning?</vt:lpstr>
      <vt:lpstr>Two types of Assessment </vt:lpstr>
      <vt:lpstr>Why my school wants to implement it?</vt:lpstr>
      <vt:lpstr>What main aspects will be included?</vt:lpstr>
      <vt:lpstr>Traffic lights </vt:lpstr>
      <vt:lpstr>Two stars and a wish</vt:lpstr>
      <vt:lpstr>Bouncing</vt:lpstr>
      <vt:lpstr>Wait time </vt:lpstr>
      <vt:lpstr>What role does will the teacher play in the classroom?</vt:lpstr>
      <vt:lpstr>How they will benefit the learner and the teacher? </vt:lpstr>
      <vt:lpstr>Drawbacks we may have to overcome</vt:lpstr>
      <vt:lpstr>Literacy and numeracy framework</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becca robins</dc:creator>
  <cp:lastModifiedBy>becca robins</cp:lastModifiedBy>
  <cp:revision>34</cp:revision>
  <dcterms:created xsi:type="dcterms:W3CDTF">2018-02-10T14:57:14Z</dcterms:created>
  <dcterms:modified xsi:type="dcterms:W3CDTF">2018-02-15T20:32:04Z</dcterms:modified>
</cp:coreProperties>
</file>