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23"/>
    <p:restoredTop sz="69184"/>
  </p:normalViewPr>
  <p:slideViewPr>
    <p:cSldViewPr snapToGrid="0" snapToObjects="1">
      <p:cViewPr>
        <p:scale>
          <a:sx n="112" d="100"/>
          <a:sy n="112" d="100"/>
        </p:scale>
        <p:origin x="1000"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16313C-17EF-4D00-B2C4-9BCA23A37E5A}" type="doc">
      <dgm:prSet loTypeId="urn:microsoft.com/office/officeart/2018/2/layout/IconVerticalSolidList" loCatId="icon" qsTypeId="urn:microsoft.com/office/officeart/2005/8/quickstyle/simple4" qsCatId="simple" csTypeId="urn:microsoft.com/office/officeart/2005/8/colors/accent6_2" csCatId="accent6" phldr="1"/>
      <dgm:spPr/>
      <dgm:t>
        <a:bodyPr/>
        <a:lstStyle/>
        <a:p>
          <a:endParaRPr lang="en-US"/>
        </a:p>
      </dgm:t>
    </dgm:pt>
    <dgm:pt modelId="{B57372AC-FF3B-40F7-AE17-71857710F311}">
      <dgm:prSet/>
      <dgm:spPr/>
      <dgm:t>
        <a:bodyPr/>
        <a:lstStyle/>
        <a:p>
          <a:pPr>
            <a:lnSpc>
              <a:spcPct val="100000"/>
            </a:lnSpc>
          </a:pPr>
          <a:r>
            <a:rPr lang="en-US" dirty="0">
              <a:solidFill>
                <a:schemeClr val="bg1"/>
              </a:solidFill>
            </a:rPr>
            <a:t>There has been a few key texts which has been very helpful for researching my topic, there has been four  main books within which has been providing the main outline of my research. </a:t>
          </a:r>
        </a:p>
      </dgm:t>
    </dgm:pt>
    <dgm:pt modelId="{37C250A5-A04A-486F-9311-2BF67AB7DB09}" type="parTrans" cxnId="{74E7BB7F-34C2-4D2C-AA17-D5F7F29ABC0D}">
      <dgm:prSet/>
      <dgm:spPr/>
      <dgm:t>
        <a:bodyPr/>
        <a:lstStyle/>
        <a:p>
          <a:endParaRPr lang="en-US"/>
        </a:p>
      </dgm:t>
    </dgm:pt>
    <dgm:pt modelId="{B9A5D357-E592-4650-A0DD-354C19413196}" type="sibTrans" cxnId="{74E7BB7F-34C2-4D2C-AA17-D5F7F29ABC0D}">
      <dgm:prSet/>
      <dgm:spPr/>
      <dgm:t>
        <a:bodyPr/>
        <a:lstStyle/>
        <a:p>
          <a:endParaRPr lang="en-US"/>
        </a:p>
      </dgm:t>
    </dgm:pt>
    <dgm:pt modelId="{E523A788-37F1-43E7-9724-19C4F904378A}">
      <dgm:prSet/>
      <dgm:spPr/>
      <dgm:t>
        <a:bodyPr/>
        <a:lstStyle/>
        <a:p>
          <a:pPr>
            <a:lnSpc>
              <a:spcPct val="100000"/>
            </a:lnSpc>
          </a:pPr>
          <a:r>
            <a:rPr lang="en-US" dirty="0">
              <a:solidFill>
                <a:schemeClr val="bg1"/>
              </a:solidFill>
            </a:rPr>
            <a:t>Two documentaries which has outlined people leaving the movements and why they left, also the controversies surrounding the movements have been depicted in the documentary. </a:t>
          </a:r>
          <a:endParaRPr lang="en-US" dirty="0"/>
        </a:p>
      </dgm:t>
    </dgm:pt>
    <dgm:pt modelId="{E77A1BE1-BA7A-45AC-8584-7D44902040BF}" type="parTrans" cxnId="{E4C4D216-1470-4FBD-B9CF-1D749BE7D51D}">
      <dgm:prSet/>
      <dgm:spPr/>
      <dgm:t>
        <a:bodyPr/>
        <a:lstStyle/>
        <a:p>
          <a:endParaRPr lang="en-US"/>
        </a:p>
      </dgm:t>
    </dgm:pt>
    <dgm:pt modelId="{86963547-6E01-4950-8387-E2E93E2A6060}" type="sibTrans" cxnId="{E4C4D216-1470-4FBD-B9CF-1D749BE7D51D}">
      <dgm:prSet/>
      <dgm:spPr/>
      <dgm:t>
        <a:bodyPr/>
        <a:lstStyle/>
        <a:p>
          <a:endParaRPr lang="en-US"/>
        </a:p>
      </dgm:t>
    </dgm:pt>
    <dgm:pt modelId="{7C43D030-6C7A-4A2F-8498-D19681533333}">
      <dgm:prSet/>
      <dgm:spPr/>
      <dgm:t>
        <a:bodyPr/>
        <a:lstStyle/>
        <a:p>
          <a:pPr>
            <a:lnSpc>
              <a:spcPct val="100000"/>
            </a:lnSpc>
          </a:pPr>
          <a:r>
            <a:rPr lang="en-US" dirty="0">
              <a:solidFill>
                <a:schemeClr val="bg1"/>
              </a:solidFill>
            </a:rPr>
            <a:t>There is also an autobiography from Elissa Wall, she gives a first hand account of the inequality and corruption which was happening in the FLDS church in relation to women and girls.  </a:t>
          </a:r>
        </a:p>
      </dgm:t>
    </dgm:pt>
    <dgm:pt modelId="{229A228A-5635-4D35-83AA-144951364A5A}" type="parTrans" cxnId="{2FDA2EA2-D66D-4C4F-A571-0436D17A46EC}">
      <dgm:prSet/>
      <dgm:spPr/>
      <dgm:t>
        <a:bodyPr/>
        <a:lstStyle/>
        <a:p>
          <a:endParaRPr lang="en-US"/>
        </a:p>
      </dgm:t>
    </dgm:pt>
    <dgm:pt modelId="{E2D8C365-5EF7-4FAD-97E7-CE55C7AD4D13}" type="sibTrans" cxnId="{2FDA2EA2-D66D-4C4F-A571-0436D17A46EC}">
      <dgm:prSet/>
      <dgm:spPr/>
      <dgm:t>
        <a:bodyPr/>
        <a:lstStyle/>
        <a:p>
          <a:endParaRPr lang="en-US"/>
        </a:p>
      </dgm:t>
    </dgm:pt>
    <dgm:pt modelId="{CC570DCA-E9C4-43C7-8615-A34E20AEC8DC}" type="pres">
      <dgm:prSet presAssocID="{2B16313C-17EF-4D00-B2C4-9BCA23A37E5A}" presName="root" presStyleCnt="0">
        <dgm:presLayoutVars>
          <dgm:dir/>
          <dgm:resizeHandles val="exact"/>
        </dgm:presLayoutVars>
      </dgm:prSet>
      <dgm:spPr/>
    </dgm:pt>
    <dgm:pt modelId="{ACBEF328-773B-4B98-B8C5-079521C65E9F}" type="pres">
      <dgm:prSet presAssocID="{B57372AC-FF3B-40F7-AE17-71857710F311}" presName="compNode" presStyleCnt="0"/>
      <dgm:spPr/>
    </dgm:pt>
    <dgm:pt modelId="{DF3C570C-999F-424E-9E50-F22CEFA52F98}" type="pres">
      <dgm:prSet presAssocID="{B57372AC-FF3B-40F7-AE17-71857710F311}" presName="bgRect" presStyleLbl="bgShp" presStyleIdx="0" presStyleCnt="3"/>
      <dgm:spPr/>
    </dgm:pt>
    <dgm:pt modelId="{018AD098-701A-477C-95FA-4BCDD4CFF11F}" type="pres">
      <dgm:prSet presAssocID="{B57372AC-FF3B-40F7-AE17-71857710F311}" presName="iconRect" presStyleLbl="node1" presStyleIdx="0" presStyleCnt="3" custLinFactNeighborX="6471" custLinFactNeighborY="27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CCA7AB26-C59C-4CE0-8025-ED2D05BF37CA}" type="pres">
      <dgm:prSet presAssocID="{B57372AC-FF3B-40F7-AE17-71857710F311}" presName="spaceRect" presStyleCnt="0"/>
      <dgm:spPr/>
    </dgm:pt>
    <dgm:pt modelId="{0F6D261C-B029-4AF1-9007-57B46A6B4523}" type="pres">
      <dgm:prSet presAssocID="{B57372AC-FF3B-40F7-AE17-71857710F311}" presName="parTx" presStyleLbl="revTx" presStyleIdx="0" presStyleCnt="3">
        <dgm:presLayoutVars>
          <dgm:chMax val="0"/>
          <dgm:chPref val="0"/>
        </dgm:presLayoutVars>
      </dgm:prSet>
      <dgm:spPr/>
    </dgm:pt>
    <dgm:pt modelId="{CEFA1E4B-D080-4D83-A221-562F6E12D7D2}" type="pres">
      <dgm:prSet presAssocID="{B9A5D357-E592-4650-A0DD-354C19413196}" presName="sibTrans" presStyleCnt="0"/>
      <dgm:spPr/>
    </dgm:pt>
    <dgm:pt modelId="{DA4A81DA-2ADB-44BF-819B-3A920C9A146F}" type="pres">
      <dgm:prSet presAssocID="{E523A788-37F1-43E7-9724-19C4F904378A}" presName="compNode" presStyleCnt="0"/>
      <dgm:spPr/>
    </dgm:pt>
    <dgm:pt modelId="{677AC1E7-437C-4615-9375-8C924C023614}" type="pres">
      <dgm:prSet presAssocID="{E523A788-37F1-43E7-9724-19C4F904378A}" presName="bgRect" presStyleLbl="bgShp" presStyleIdx="1" presStyleCnt="3"/>
      <dgm:spPr/>
    </dgm:pt>
    <dgm:pt modelId="{03AA59D4-2F8C-4294-BDF0-F424DBBBC60B}" type="pres">
      <dgm:prSet presAssocID="{E523A788-37F1-43E7-9724-19C4F90437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E09E2A09-6F8B-4093-94B3-1EF87DF6F66B}" type="pres">
      <dgm:prSet presAssocID="{E523A788-37F1-43E7-9724-19C4F904378A}" presName="spaceRect" presStyleCnt="0"/>
      <dgm:spPr/>
    </dgm:pt>
    <dgm:pt modelId="{57E0269A-EC88-41F0-9A2A-9A591C4603DD}" type="pres">
      <dgm:prSet presAssocID="{E523A788-37F1-43E7-9724-19C4F904378A}" presName="parTx" presStyleLbl="revTx" presStyleIdx="1" presStyleCnt="3">
        <dgm:presLayoutVars>
          <dgm:chMax val="0"/>
          <dgm:chPref val="0"/>
        </dgm:presLayoutVars>
      </dgm:prSet>
      <dgm:spPr/>
    </dgm:pt>
    <dgm:pt modelId="{4A638EEC-84C5-4C0B-92A5-11F9F90812E2}" type="pres">
      <dgm:prSet presAssocID="{86963547-6E01-4950-8387-E2E93E2A6060}" presName="sibTrans" presStyleCnt="0"/>
      <dgm:spPr/>
    </dgm:pt>
    <dgm:pt modelId="{A2930E06-F22C-4B6F-A2DA-C46BDF278162}" type="pres">
      <dgm:prSet presAssocID="{7C43D030-6C7A-4A2F-8498-D19681533333}" presName="compNode" presStyleCnt="0"/>
      <dgm:spPr/>
    </dgm:pt>
    <dgm:pt modelId="{6BFD8C61-C909-4FA3-8DE1-2E1EA6E33040}" type="pres">
      <dgm:prSet presAssocID="{7C43D030-6C7A-4A2F-8498-D19681533333}" presName="bgRect" presStyleLbl="bgShp" presStyleIdx="2" presStyleCnt="3"/>
      <dgm:spPr/>
    </dgm:pt>
    <dgm:pt modelId="{92060498-483A-41D5-9A5A-5A34294729DC}" type="pres">
      <dgm:prSet presAssocID="{7C43D030-6C7A-4A2F-8498-D19681533333}" presName="iconRect" presStyleLbl="node1" presStyleIdx="2" presStyleCnt="3" custLinFactNeighborX="1855" custLinFactNeighborY="-2918"/>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Pencil"/>
        </a:ext>
      </dgm:extLst>
    </dgm:pt>
    <dgm:pt modelId="{8D33422C-3CFD-4945-850D-6D1AF7514F41}" type="pres">
      <dgm:prSet presAssocID="{7C43D030-6C7A-4A2F-8498-D19681533333}" presName="spaceRect" presStyleCnt="0"/>
      <dgm:spPr/>
    </dgm:pt>
    <dgm:pt modelId="{B4631C14-AA6C-403C-9F95-29681AED4F06}" type="pres">
      <dgm:prSet presAssocID="{7C43D030-6C7A-4A2F-8498-D19681533333}" presName="parTx" presStyleLbl="revTx" presStyleIdx="2" presStyleCnt="3">
        <dgm:presLayoutVars>
          <dgm:chMax val="0"/>
          <dgm:chPref val="0"/>
        </dgm:presLayoutVars>
      </dgm:prSet>
      <dgm:spPr/>
    </dgm:pt>
  </dgm:ptLst>
  <dgm:cxnLst>
    <dgm:cxn modelId="{E4C4D216-1470-4FBD-B9CF-1D749BE7D51D}" srcId="{2B16313C-17EF-4D00-B2C4-9BCA23A37E5A}" destId="{E523A788-37F1-43E7-9724-19C4F904378A}" srcOrd="1" destOrd="0" parTransId="{E77A1BE1-BA7A-45AC-8584-7D44902040BF}" sibTransId="{86963547-6E01-4950-8387-E2E93E2A6060}"/>
    <dgm:cxn modelId="{93A8C523-2337-443E-86BA-FBA636245719}" type="presOf" srcId="{7C43D030-6C7A-4A2F-8498-D19681533333}" destId="{B4631C14-AA6C-403C-9F95-29681AED4F06}" srcOrd="0" destOrd="0" presId="urn:microsoft.com/office/officeart/2018/2/layout/IconVerticalSolidList"/>
    <dgm:cxn modelId="{D1694B55-F629-4A1E-A3BF-7DC8110D33F2}" type="presOf" srcId="{E523A788-37F1-43E7-9724-19C4F904378A}" destId="{57E0269A-EC88-41F0-9A2A-9A591C4603DD}" srcOrd="0" destOrd="0" presId="urn:microsoft.com/office/officeart/2018/2/layout/IconVerticalSolidList"/>
    <dgm:cxn modelId="{74E7BB7F-34C2-4D2C-AA17-D5F7F29ABC0D}" srcId="{2B16313C-17EF-4D00-B2C4-9BCA23A37E5A}" destId="{B57372AC-FF3B-40F7-AE17-71857710F311}" srcOrd="0" destOrd="0" parTransId="{37C250A5-A04A-486F-9311-2BF67AB7DB09}" sibTransId="{B9A5D357-E592-4650-A0DD-354C19413196}"/>
    <dgm:cxn modelId="{2FDA2EA2-D66D-4C4F-A571-0436D17A46EC}" srcId="{2B16313C-17EF-4D00-B2C4-9BCA23A37E5A}" destId="{7C43D030-6C7A-4A2F-8498-D19681533333}" srcOrd="2" destOrd="0" parTransId="{229A228A-5635-4D35-83AA-144951364A5A}" sibTransId="{E2D8C365-5EF7-4FAD-97E7-CE55C7AD4D13}"/>
    <dgm:cxn modelId="{DD7823A6-BFC4-41F4-8509-A0FC0CE426CD}" type="presOf" srcId="{2B16313C-17EF-4D00-B2C4-9BCA23A37E5A}" destId="{CC570DCA-E9C4-43C7-8615-A34E20AEC8DC}" srcOrd="0" destOrd="0" presId="urn:microsoft.com/office/officeart/2018/2/layout/IconVerticalSolidList"/>
    <dgm:cxn modelId="{C4F4BBAF-7B36-47A4-9A06-DD8671BB414C}" type="presOf" srcId="{B57372AC-FF3B-40F7-AE17-71857710F311}" destId="{0F6D261C-B029-4AF1-9007-57B46A6B4523}" srcOrd="0" destOrd="0" presId="urn:microsoft.com/office/officeart/2018/2/layout/IconVerticalSolidList"/>
    <dgm:cxn modelId="{9CB1DF74-3A09-4E60-ACCB-E530904CDF13}" type="presParOf" srcId="{CC570DCA-E9C4-43C7-8615-A34E20AEC8DC}" destId="{ACBEF328-773B-4B98-B8C5-079521C65E9F}" srcOrd="0" destOrd="0" presId="urn:microsoft.com/office/officeart/2018/2/layout/IconVerticalSolidList"/>
    <dgm:cxn modelId="{D40F32A1-D6AE-4836-958A-2CE257143248}" type="presParOf" srcId="{ACBEF328-773B-4B98-B8C5-079521C65E9F}" destId="{DF3C570C-999F-424E-9E50-F22CEFA52F98}" srcOrd="0" destOrd="0" presId="urn:microsoft.com/office/officeart/2018/2/layout/IconVerticalSolidList"/>
    <dgm:cxn modelId="{5518AFC9-062F-4A9A-85F2-B295623A3F98}" type="presParOf" srcId="{ACBEF328-773B-4B98-B8C5-079521C65E9F}" destId="{018AD098-701A-477C-95FA-4BCDD4CFF11F}" srcOrd="1" destOrd="0" presId="urn:microsoft.com/office/officeart/2018/2/layout/IconVerticalSolidList"/>
    <dgm:cxn modelId="{600ED6D6-F02B-46C6-9522-E5625A140A31}" type="presParOf" srcId="{ACBEF328-773B-4B98-B8C5-079521C65E9F}" destId="{CCA7AB26-C59C-4CE0-8025-ED2D05BF37CA}" srcOrd="2" destOrd="0" presId="urn:microsoft.com/office/officeart/2018/2/layout/IconVerticalSolidList"/>
    <dgm:cxn modelId="{97C88008-AC57-487B-B99F-AE2B4E106639}" type="presParOf" srcId="{ACBEF328-773B-4B98-B8C5-079521C65E9F}" destId="{0F6D261C-B029-4AF1-9007-57B46A6B4523}" srcOrd="3" destOrd="0" presId="urn:microsoft.com/office/officeart/2018/2/layout/IconVerticalSolidList"/>
    <dgm:cxn modelId="{792CFFAB-43CE-420E-B141-72F918541DBE}" type="presParOf" srcId="{CC570DCA-E9C4-43C7-8615-A34E20AEC8DC}" destId="{CEFA1E4B-D080-4D83-A221-562F6E12D7D2}" srcOrd="1" destOrd="0" presId="urn:microsoft.com/office/officeart/2018/2/layout/IconVerticalSolidList"/>
    <dgm:cxn modelId="{CA4588A0-478B-4C23-97A1-197080D98897}" type="presParOf" srcId="{CC570DCA-E9C4-43C7-8615-A34E20AEC8DC}" destId="{DA4A81DA-2ADB-44BF-819B-3A920C9A146F}" srcOrd="2" destOrd="0" presId="urn:microsoft.com/office/officeart/2018/2/layout/IconVerticalSolidList"/>
    <dgm:cxn modelId="{165377F8-D26D-4DF7-8DA4-56F2A0EA9201}" type="presParOf" srcId="{DA4A81DA-2ADB-44BF-819B-3A920C9A146F}" destId="{677AC1E7-437C-4615-9375-8C924C023614}" srcOrd="0" destOrd="0" presId="urn:microsoft.com/office/officeart/2018/2/layout/IconVerticalSolidList"/>
    <dgm:cxn modelId="{2006A8B6-2094-4797-B652-8697253CA607}" type="presParOf" srcId="{DA4A81DA-2ADB-44BF-819B-3A920C9A146F}" destId="{03AA59D4-2F8C-4294-BDF0-F424DBBBC60B}" srcOrd="1" destOrd="0" presId="urn:microsoft.com/office/officeart/2018/2/layout/IconVerticalSolidList"/>
    <dgm:cxn modelId="{873C69A6-9CDE-465C-B57E-52DFB64D9015}" type="presParOf" srcId="{DA4A81DA-2ADB-44BF-819B-3A920C9A146F}" destId="{E09E2A09-6F8B-4093-94B3-1EF87DF6F66B}" srcOrd="2" destOrd="0" presId="urn:microsoft.com/office/officeart/2018/2/layout/IconVerticalSolidList"/>
    <dgm:cxn modelId="{9CA92E51-618C-4E58-828B-4756C737EEBC}" type="presParOf" srcId="{DA4A81DA-2ADB-44BF-819B-3A920C9A146F}" destId="{57E0269A-EC88-41F0-9A2A-9A591C4603DD}" srcOrd="3" destOrd="0" presId="urn:microsoft.com/office/officeart/2018/2/layout/IconVerticalSolidList"/>
    <dgm:cxn modelId="{19A951F7-674C-4F60-BB6F-85E6394C0E3F}" type="presParOf" srcId="{CC570DCA-E9C4-43C7-8615-A34E20AEC8DC}" destId="{4A638EEC-84C5-4C0B-92A5-11F9F90812E2}" srcOrd="3" destOrd="0" presId="urn:microsoft.com/office/officeart/2018/2/layout/IconVerticalSolidList"/>
    <dgm:cxn modelId="{0AF961D6-2F4C-4162-AB0B-07197516D5C9}" type="presParOf" srcId="{CC570DCA-E9C4-43C7-8615-A34E20AEC8DC}" destId="{A2930E06-F22C-4B6F-A2DA-C46BDF278162}" srcOrd="4" destOrd="0" presId="urn:microsoft.com/office/officeart/2018/2/layout/IconVerticalSolidList"/>
    <dgm:cxn modelId="{43D7166B-ACF3-45DA-B8B2-9895AD58C241}" type="presParOf" srcId="{A2930E06-F22C-4B6F-A2DA-C46BDF278162}" destId="{6BFD8C61-C909-4FA3-8DE1-2E1EA6E33040}" srcOrd="0" destOrd="0" presId="urn:microsoft.com/office/officeart/2018/2/layout/IconVerticalSolidList"/>
    <dgm:cxn modelId="{2C7F6DC4-9E23-4C80-82D9-249334717E8B}" type="presParOf" srcId="{A2930E06-F22C-4B6F-A2DA-C46BDF278162}" destId="{92060498-483A-41D5-9A5A-5A34294729DC}" srcOrd="1" destOrd="0" presId="urn:microsoft.com/office/officeart/2018/2/layout/IconVerticalSolidList"/>
    <dgm:cxn modelId="{4DC0CF34-6E28-46CD-819F-2AFFF58A83EA}" type="presParOf" srcId="{A2930E06-F22C-4B6F-A2DA-C46BDF278162}" destId="{8D33422C-3CFD-4945-850D-6D1AF7514F41}" srcOrd="2" destOrd="0" presId="urn:microsoft.com/office/officeart/2018/2/layout/IconVerticalSolidList"/>
    <dgm:cxn modelId="{7881EAF2-C2B0-41E3-8428-2A80152FDE7F}" type="presParOf" srcId="{A2930E06-F22C-4B6F-A2DA-C46BDF278162}" destId="{B4631C14-AA6C-403C-9F95-29681AED4F0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39A5E-8CC3-4F15-B0B2-CE4981A277C5}"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0E90C3CA-D0AB-48DC-AC6B-C125107FDC99}">
      <dgm:prSet/>
      <dgm:spPr/>
      <dgm:t>
        <a:bodyPr/>
        <a:lstStyle/>
        <a:p>
          <a:r>
            <a:rPr lang="en-US"/>
            <a:t>Chapter one includes an introduction to the topic, why I think the case studies that I have chosen will be good to outline equality and the lives of women in New Religious Movements.  There is also the methodology and the literature which is integral to the finished product. </a:t>
          </a:r>
        </a:p>
      </dgm:t>
    </dgm:pt>
    <dgm:pt modelId="{FE89E833-EFB3-4051-840E-BAF6FCBBC608}" type="parTrans" cxnId="{BA2AB609-975D-4F97-B276-EA45305730F2}">
      <dgm:prSet/>
      <dgm:spPr/>
      <dgm:t>
        <a:bodyPr/>
        <a:lstStyle/>
        <a:p>
          <a:endParaRPr lang="en-US"/>
        </a:p>
      </dgm:t>
    </dgm:pt>
    <dgm:pt modelId="{B2ED2619-FFC8-439E-99C9-B16904083147}" type="sibTrans" cxnId="{BA2AB609-975D-4F97-B276-EA45305730F2}">
      <dgm:prSet/>
      <dgm:spPr/>
      <dgm:t>
        <a:bodyPr/>
        <a:lstStyle/>
        <a:p>
          <a:endParaRPr lang="en-US"/>
        </a:p>
      </dgm:t>
    </dgm:pt>
    <dgm:pt modelId="{5933C027-1249-40A9-A333-35C8592182C5}">
      <dgm:prSet/>
      <dgm:spPr/>
      <dgm:t>
        <a:bodyPr/>
        <a:lstStyle/>
        <a:p>
          <a:r>
            <a:rPr lang="en-US"/>
            <a:t>Chapter one also includes the history of the movements, the Latter-day Saints and OSHO International, I have used books to outline the help women had on the growth of both of the movements. </a:t>
          </a:r>
        </a:p>
      </dgm:t>
    </dgm:pt>
    <dgm:pt modelId="{B653CF09-B595-4929-8152-F53FD5AB35AA}" type="parTrans" cxnId="{2868CB1B-DA57-484E-89B2-9BF791697864}">
      <dgm:prSet/>
      <dgm:spPr/>
      <dgm:t>
        <a:bodyPr/>
        <a:lstStyle/>
        <a:p>
          <a:endParaRPr lang="en-US"/>
        </a:p>
      </dgm:t>
    </dgm:pt>
    <dgm:pt modelId="{2ED2D56B-9700-427B-80B3-E2123AF8657F}" type="sibTrans" cxnId="{2868CB1B-DA57-484E-89B2-9BF791697864}">
      <dgm:prSet/>
      <dgm:spPr/>
      <dgm:t>
        <a:bodyPr/>
        <a:lstStyle/>
        <a:p>
          <a:endParaRPr lang="en-US"/>
        </a:p>
      </dgm:t>
    </dgm:pt>
    <dgm:pt modelId="{69B40B06-8A9C-5F44-841E-2138843B37BF}" type="pres">
      <dgm:prSet presAssocID="{37739A5E-8CC3-4F15-B0B2-CE4981A277C5}" presName="hierChild1" presStyleCnt="0">
        <dgm:presLayoutVars>
          <dgm:chPref val="1"/>
          <dgm:dir/>
          <dgm:animOne val="branch"/>
          <dgm:animLvl val="lvl"/>
          <dgm:resizeHandles/>
        </dgm:presLayoutVars>
      </dgm:prSet>
      <dgm:spPr/>
    </dgm:pt>
    <dgm:pt modelId="{2EE29630-F019-C945-9A58-B9ADD1B897C7}" type="pres">
      <dgm:prSet presAssocID="{0E90C3CA-D0AB-48DC-AC6B-C125107FDC99}" presName="hierRoot1" presStyleCnt="0"/>
      <dgm:spPr/>
    </dgm:pt>
    <dgm:pt modelId="{2F187C69-9206-C849-98FC-7435DBADD89A}" type="pres">
      <dgm:prSet presAssocID="{0E90C3CA-D0AB-48DC-AC6B-C125107FDC99}" presName="composite" presStyleCnt="0"/>
      <dgm:spPr/>
    </dgm:pt>
    <dgm:pt modelId="{77EA9F8F-9D31-814D-8EEF-A3DD441F97B4}" type="pres">
      <dgm:prSet presAssocID="{0E90C3CA-D0AB-48DC-AC6B-C125107FDC99}" presName="background" presStyleLbl="node0" presStyleIdx="0" presStyleCnt="2"/>
      <dgm:spPr/>
    </dgm:pt>
    <dgm:pt modelId="{238FAA11-361E-6642-A69C-F399540DCCCA}" type="pres">
      <dgm:prSet presAssocID="{0E90C3CA-D0AB-48DC-AC6B-C125107FDC99}" presName="text" presStyleLbl="fgAcc0" presStyleIdx="0" presStyleCnt="2">
        <dgm:presLayoutVars>
          <dgm:chPref val="3"/>
        </dgm:presLayoutVars>
      </dgm:prSet>
      <dgm:spPr/>
    </dgm:pt>
    <dgm:pt modelId="{613D856F-95D0-7B44-8EB2-22126D9FBADD}" type="pres">
      <dgm:prSet presAssocID="{0E90C3CA-D0AB-48DC-AC6B-C125107FDC99}" presName="hierChild2" presStyleCnt="0"/>
      <dgm:spPr/>
    </dgm:pt>
    <dgm:pt modelId="{27673EAB-E3E9-F648-9779-17F7D29B2772}" type="pres">
      <dgm:prSet presAssocID="{5933C027-1249-40A9-A333-35C8592182C5}" presName="hierRoot1" presStyleCnt="0"/>
      <dgm:spPr/>
    </dgm:pt>
    <dgm:pt modelId="{AD3E3FFE-C59D-4E4D-BFCB-8E8E45FA375C}" type="pres">
      <dgm:prSet presAssocID="{5933C027-1249-40A9-A333-35C8592182C5}" presName="composite" presStyleCnt="0"/>
      <dgm:spPr/>
    </dgm:pt>
    <dgm:pt modelId="{3C3A7CC8-1C63-2246-82BE-D1EC32BE8732}" type="pres">
      <dgm:prSet presAssocID="{5933C027-1249-40A9-A333-35C8592182C5}" presName="background" presStyleLbl="node0" presStyleIdx="1" presStyleCnt="2"/>
      <dgm:spPr/>
    </dgm:pt>
    <dgm:pt modelId="{70A9658E-BD63-BE49-B483-B796C3CE2D00}" type="pres">
      <dgm:prSet presAssocID="{5933C027-1249-40A9-A333-35C8592182C5}" presName="text" presStyleLbl="fgAcc0" presStyleIdx="1" presStyleCnt="2">
        <dgm:presLayoutVars>
          <dgm:chPref val="3"/>
        </dgm:presLayoutVars>
      </dgm:prSet>
      <dgm:spPr/>
    </dgm:pt>
    <dgm:pt modelId="{D92239F0-A83C-3E4F-A27A-A93F1C054FA5}" type="pres">
      <dgm:prSet presAssocID="{5933C027-1249-40A9-A333-35C8592182C5}" presName="hierChild2" presStyleCnt="0"/>
      <dgm:spPr/>
    </dgm:pt>
  </dgm:ptLst>
  <dgm:cxnLst>
    <dgm:cxn modelId="{BA2AB609-975D-4F97-B276-EA45305730F2}" srcId="{37739A5E-8CC3-4F15-B0B2-CE4981A277C5}" destId="{0E90C3CA-D0AB-48DC-AC6B-C125107FDC99}" srcOrd="0" destOrd="0" parTransId="{FE89E833-EFB3-4051-840E-BAF6FCBBC608}" sibTransId="{B2ED2619-FFC8-439E-99C9-B16904083147}"/>
    <dgm:cxn modelId="{2868CB1B-DA57-484E-89B2-9BF791697864}" srcId="{37739A5E-8CC3-4F15-B0B2-CE4981A277C5}" destId="{5933C027-1249-40A9-A333-35C8592182C5}" srcOrd="1" destOrd="0" parTransId="{B653CF09-B595-4929-8152-F53FD5AB35AA}" sibTransId="{2ED2D56B-9700-427B-80B3-E2123AF8657F}"/>
    <dgm:cxn modelId="{C77F4A9C-A4AE-9045-ADB6-3528E8D2C708}" type="presOf" srcId="{5933C027-1249-40A9-A333-35C8592182C5}" destId="{70A9658E-BD63-BE49-B483-B796C3CE2D00}" srcOrd="0" destOrd="0" presId="urn:microsoft.com/office/officeart/2005/8/layout/hierarchy1"/>
    <dgm:cxn modelId="{C56D17B4-5CCC-A34F-B002-0174AC608BF8}" type="presOf" srcId="{0E90C3CA-D0AB-48DC-AC6B-C125107FDC99}" destId="{238FAA11-361E-6642-A69C-F399540DCCCA}" srcOrd="0" destOrd="0" presId="urn:microsoft.com/office/officeart/2005/8/layout/hierarchy1"/>
    <dgm:cxn modelId="{E31E2BE6-3885-E64F-9F1D-83D55151D38C}" type="presOf" srcId="{37739A5E-8CC3-4F15-B0B2-CE4981A277C5}" destId="{69B40B06-8A9C-5F44-841E-2138843B37BF}" srcOrd="0" destOrd="0" presId="urn:microsoft.com/office/officeart/2005/8/layout/hierarchy1"/>
    <dgm:cxn modelId="{12D5EE75-F282-954C-A43F-FF36A1DE63CC}" type="presParOf" srcId="{69B40B06-8A9C-5F44-841E-2138843B37BF}" destId="{2EE29630-F019-C945-9A58-B9ADD1B897C7}" srcOrd="0" destOrd="0" presId="urn:microsoft.com/office/officeart/2005/8/layout/hierarchy1"/>
    <dgm:cxn modelId="{10DBB49F-33F8-704F-B3ED-6A84C233EE6F}" type="presParOf" srcId="{2EE29630-F019-C945-9A58-B9ADD1B897C7}" destId="{2F187C69-9206-C849-98FC-7435DBADD89A}" srcOrd="0" destOrd="0" presId="urn:microsoft.com/office/officeart/2005/8/layout/hierarchy1"/>
    <dgm:cxn modelId="{D9A25C9A-9935-DA4F-A734-6521CD88D5DE}" type="presParOf" srcId="{2F187C69-9206-C849-98FC-7435DBADD89A}" destId="{77EA9F8F-9D31-814D-8EEF-A3DD441F97B4}" srcOrd="0" destOrd="0" presId="urn:microsoft.com/office/officeart/2005/8/layout/hierarchy1"/>
    <dgm:cxn modelId="{26F9F9FF-0942-0E46-A456-6D245D610990}" type="presParOf" srcId="{2F187C69-9206-C849-98FC-7435DBADD89A}" destId="{238FAA11-361E-6642-A69C-F399540DCCCA}" srcOrd="1" destOrd="0" presId="urn:microsoft.com/office/officeart/2005/8/layout/hierarchy1"/>
    <dgm:cxn modelId="{F9C9719D-B2AD-6648-BDC7-C8560AF8B9C2}" type="presParOf" srcId="{2EE29630-F019-C945-9A58-B9ADD1B897C7}" destId="{613D856F-95D0-7B44-8EB2-22126D9FBADD}" srcOrd="1" destOrd="0" presId="urn:microsoft.com/office/officeart/2005/8/layout/hierarchy1"/>
    <dgm:cxn modelId="{FD022934-F287-A345-B8BB-D234797CF39F}" type="presParOf" srcId="{69B40B06-8A9C-5F44-841E-2138843B37BF}" destId="{27673EAB-E3E9-F648-9779-17F7D29B2772}" srcOrd="1" destOrd="0" presId="urn:microsoft.com/office/officeart/2005/8/layout/hierarchy1"/>
    <dgm:cxn modelId="{1272AC6D-19B4-3440-8D90-ECCB15AAD908}" type="presParOf" srcId="{27673EAB-E3E9-F648-9779-17F7D29B2772}" destId="{AD3E3FFE-C59D-4E4D-BFCB-8E8E45FA375C}" srcOrd="0" destOrd="0" presId="urn:microsoft.com/office/officeart/2005/8/layout/hierarchy1"/>
    <dgm:cxn modelId="{19E8665F-EEDC-474B-B667-F58FE30C128F}" type="presParOf" srcId="{AD3E3FFE-C59D-4E4D-BFCB-8E8E45FA375C}" destId="{3C3A7CC8-1C63-2246-82BE-D1EC32BE8732}" srcOrd="0" destOrd="0" presId="urn:microsoft.com/office/officeart/2005/8/layout/hierarchy1"/>
    <dgm:cxn modelId="{BF3EC73A-6D20-834A-861E-1C3EBC56EE8B}" type="presParOf" srcId="{AD3E3FFE-C59D-4E4D-BFCB-8E8E45FA375C}" destId="{70A9658E-BD63-BE49-B483-B796C3CE2D00}" srcOrd="1" destOrd="0" presId="urn:microsoft.com/office/officeart/2005/8/layout/hierarchy1"/>
    <dgm:cxn modelId="{56FAE9E2-A693-B640-A7EC-046269F0898D}" type="presParOf" srcId="{27673EAB-E3E9-F648-9779-17F7D29B2772}" destId="{D92239F0-A83C-3E4F-A27A-A93F1C054FA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2DBAB9-0776-4BC2-AAC9-A885A6066CB3}" type="doc">
      <dgm:prSet loTypeId="urn:microsoft.com/office/officeart/2018/2/layout/IconLabelList" loCatId="icon" qsTypeId="urn:microsoft.com/office/officeart/2005/8/quickstyle/simple4" qsCatId="simple" csTypeId="urn:microsoft.com/office/officeart/2018/5/colors/Iconchunking_neutralbg_accent1_2" csCatId="accent1" phldr="1"/>
      <dgm:spPr/>
      <dgm:t>
        <a:bodyPr/>
        <a:lstStyle/>
        <a:p>
          <a:endParaRPr lang="en-US"/>
        </a:p>
      </dgm:t>
    </dgm:pt>
    <dgm:pt modelId="{02E34D78-90B0-47FD-B9B4-16F09B7530BE}">
      <dgm:prSet custT="1"/>
      <dgm:spPr/>
      <dgm:t>
        <a:bodyPr/>
        <a:lstStyle/>
        <a:p>
          <a:r>
            <a:rPr lang="en-US" sz="1600" dirty="0"/>
            <a:t>Within chapter two feminism and social context will be discussed, however  chapter two is not yet complete, there will be mention of the books</a:t>
          </a:r>
          <a:r>
            <a:rPr lang="en-US" sz="1600" i="1" dirty="0"/>
            <a:t> A House Full of Females </a:t>
          </a:r>
          <a:r>
            <a:rPr lang="en-US" sz="1600" dirty="0"/>
            <a:t>and </a:t>
          </a:r>
          <a:r>
            <a:rPr lang="en-US" sz="1600" i="1" dirty="0"/>
            <a:t>The Book of Women, </a:t>
          </a:r>
          <a:r>
            <a:rPr lang="en-US" sz="1600" dirty="0"/>
            <a:t>also scholars ideas of what feminism is and how to tackle inequality within each movement. Second-wave feminism will be discussed and the history of second-wave feminism and how this contributes to the overall argument.</a:t>
          </a:r>
        </a:p>
      </dgm:t>
    </dgm:pt>
    <dgm:pt modelId="{5284F48C-0D1C-4AA8-B33B-2D57DEAC9745}" type="parTrans" cxnId="{64E63564-27FF-4E76-B924-16083B0C6FAF}">
      <dgm:prSet/>
      <dgm:spPr/>
      <dgm:t>
        <a:bodyPr/>
        <a:lstStyle/>
        <a:p>
          <a:endParaRPr lang="en-US"/>
        </a:p>
      </dgm:t>
    </dgm:pt>
    <dgm:pt modelId="{D2675A1C-BB56-4540-A991-07809EEDCDA0}" type="sibTrans" cxnId="{64E63564-27FF-4E76-B924-16083B0C6FAF}">
      <dgm:prSet/>
      <dgm:spPr/>
      <dgm:t>
        <a:bodyPr/>
        <a:lstStyle/>
        <a:p>
          <a:endParaRPr lang="en-US"/>
        </a:p>
      </dgm:t>
    </dgm:pt>
    <dgm:pt modelId="{6D7567D3-E829-4849-9A98-9686342066A0}">
      <dgm:prSet/>
      <dgm:spPr/>
      <dgm:t>
        <a:bodyPr/>
        <a:lstStyle/>
        <a:p>
          <a:r>
            <a:rPr lang="en-US" dirty="0"/>
            <a:t>The social context surrounding the Latter-day Saints and OSHO International will be discussed, using books and journals to discover what was happening at the time of their emergence, mainly looking at the counter-culture, why people joined and the Human Potential Movement. </a:t>
          </a:r>
        </a:p>
      </dgm:t>
    </dgm:pt>
    <dgm:pt modelId="{666914E3-544B-4FCB-98F8-47F2A015C426}" type="parTrans" cxnId="{1EBF9C72-C19F-4B23-8FA1-0DA569B393E3}">
      <dgm:prSet/>
      <dgm:spPr/>
      <dgm:t>
        <a:bodyPr/>
        <a:lstStyle/>
        <a:p>
          <a:endParaRPr lang="en-US"/>
        </a:p>
      </dgm:t>
    </dgm:pt>
    <dgm:pt modelId="{1665F2F3-6DEE-4707-9B06-25CD97036D53}" type="sibTrans" cxnId="{1EBF9C72-C19F-4B23-8FA1-0DA569B393E3}">
      <dgm:prSet/>
      <dgm:spPr/>
      <dgm:t>
        <a:bodyPr/>
        <a:lstStyle/>
        <a:p>
          <a:endParaRPr lang="en-US"/>
        </a:p>
      </dgm:t>
    </dgm:pt>
    <dgm:pt modelId="{C223778B-E044-426E-B38B-A895BF6608D3}" type="pres">
      <dgm:prSet presAssocID="{052DBAB9-0776-4BC2-AAC9-A885A6066CB3}" presName="root" presStyleCnt="0">
        <dgm:presLayoutVars>
          <dgm:dir/>
          <dgm:resizeHandles val="exact"/>
        </dgm:presLayoutVars>
      </dgm:prSet>
      <dgm:spPr/>
    </dgm:pt>
    <dgm:pt modelId="{0411E7A2-0778-446F-8825-279D14809D47}" type="pres">
      <dgm:prSet presAssocID="{02E34D78-90B0-47FD-B9B4-16F09B7530BE}" presName="compNode" presStyleCnt="0"/>
      <dgm:spPr/>
    </dgm:pt>
    <dgm:pt modelId="{8108FBEC-0F46-4246-9820-2F1F690F72C8}" type="pres">
      <dgm:prSet presAssocID="{02E34D78-90B0-47FD-B9B4-16F09B7530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1B4BE1F-8F15-4327-9CB2-ECB041A1D54A}" type="pres">
      <dgm:prSet presAssocID="{02E34D78-90B0-47FD-B9B4-16F09B7530BE}" presName="spaceRect" presStyleCnt="0"/>
      <dgm:spPr/>
    </dgm:pt>
    <dgm:pt modelId="{30EBF2A7-7DDA-4624-B840-34290D675018}" type="pres">
      <dgm:prSet presAssocID="{02E34D78-90B0-47FD-B9B4-16F09B7530BE}" presName="textRect" presStyleLbl="revTx" presStyleIdx="0" presStyleCnt="2" custScaleX="156474" custScaleY="107158" custLinFactNeighborX="-40619" custLinFactNeighborY="-20691">
        <dgm:presLayoutVars>
          <dgm:chMax val="1"/>
          <dgm:chPref val="1"/>
        </dgm:presLayoutVars>
      </dgm:prSet>
      <dgm:spPr/>
    </dgm:pt>
    <dgm:pt modelId="{20C2817F-AFA6-48EC-BD33-F7628B1085E0}" type="pres">
      <dgm:prSet presAssocID="{D2675A1C-BB56-4540-A991-07809EEDCDA0}" presName="sibTrans" presStyleCnt="0"/>
      <dgm:spPr/>
    </dgm:pt>
    <dgm:pt modelId="{FC22D595-F816-4A6B-8BA4-3E08DE2C0C63}" type="pres">
      <dgm:prSet presAssocID="{6D7567D3-E829-4849-9A98-9686342066A0}" presName="compNode" presStyleCnt="0"/>
      <dgm:spPr/>
    </dgm:pt>
    <dgm:pt modelId="{AFAB9767-2991-43B7-8644-88CBD5D3FFAD}" type="pres">
      <dgm:prSet presAssocID="{6D7567D3-E829-4849-9A98-9686342066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EA5CBDA-4E57-4CC3-9160-67406D4D0773}" type="pres">
      <dgm:prSet presAssocID="{6D7567D3-E829-4849-9A98-9686342066A0}" presName="spaceRect" presStyleCnt="0"/>
      <dgm:spPr/>
    </dgm:pt>
    <dgm:pt modelId="{2E751D66-216A-47B7-B696-4A4D6EABED03}" type="pres">
      <dgm:prSet presAssocID="{6D7567D3-E829-4849-9A98-9686342066A0}" presName="textRect" presStyleLbl="revTx" presStyleIdx="1" presStyleCnt="2" custScaleX="125302" custLinFactNeighborY="-24714">
        <dgm:presLayoutVars>
          <dgm:chMax val="1"/>
          <dgm:chPref val="1"/>
        </dgm:presLayoutVars>
      </dgm:prSet>
      <dgm:spPr/>
    </dgm:pt>
  </dgm:ptLst>
  <dgm:cxnLst>
    <dgm:cxn modelId="{64E63564-27FF-4E76-B924-16083B0C6FAF}" srcId="{052DBAB9-0776-4BC2-AAC9-A885A6066CB3}" destId="{02E34D78-90B0-47FD-B9B4-16F09B7530BE}" srcOrd="0" destOrd="0" parTransId="{5284F48C-0D1C-4AA8-B33B-2D57DEAC9745}" sibTransId="{D2675A1C-BB56-4540-A991-07809EEDCDA0}"/>
    <dgm:cxn modelId="{1EBF9C72-C19F-4B23-8FA1-0DA569B393E3}" srcId="{052DBAB9-0776-4BC2-AAC9-A885A6066CB3}" destId="{6D7567D3-E829-4849-9A98-9686342066A0}" srcOrd="1" destOrd="0" parTransId="{666914E3-544B-4FCB-98F8-47F2A015C426}" sibTransId="{1665F2F3-6DEE-4707-9B06-25CD97036D53}"/>
    <dgm:cxn modelId="{7D0B9AB0-8E22-4FFB-8CDC-CDB1B9CE1FA3}" type="presOf" srcId="{02E34D78-90B0-47FD-B9B4-16F09B7530BE}" destId="{30EBF2A7-7DDA-4624-B840-34290D675018}" srcOrd="0" destOrd="0" presId="urn:microsoft.com/office/officeart/2018/2/layout/IconLabelList"/>
    <dgm:cxn modelId="{B67C1EB7-A835-454B-9974-F65380EB7F62}" type="presOf" srcId="{6D7567D3-E829-4849-9A98-9686342066A0}" destId="{2E751D66-216A-47B7-B696-4A4D6EABED03}" srcOrd="0" destOrd="0" presId="urn:microsoft.com/office/officeart/2018/2/layout/IconLabelList"/>
    <dgm:cxn modelId="{63B787E6-8F09-4BF2-BA5E-1B544FAA37D8}" type="presOf" srcId="{052DBAB9-0776-4BC2-AAC9-A885A6066CB3}" destId="{C223778B-E044-426E-B38B-A895BF6608D3}" srcOrd="0" destOrd="0" presId="urn:microsoft.com/office/officeart/2018/2/layout/IconLabelList"/>
    <dgm:cxn modelId="{93E062DB-D70D-45F8-866F-2EEFD653C9B7}" type="presParOf" srcId="{C223778B-E044-426E-B38B-A895BF6608D3}" destId="{0411E7A2-0778-446F-8825-279D14809D47}" srcOrd="0" destOrd="0" presId="urn:microsoft.com/office/officeart/2018/2/layout/IconLabelList"/>
    <dgm:cxn modelId="{EF923D9A-B049-4D6E-830D-5A8AAA81D7F5}" type="presParOf" srcId="{0411E7A2-0778-446F-8825-279D14809D47}" destId="{8108FBEC-0F46-4246-9820-2F1F690F72C8}" srcOrd="0" destOrd="0" presId="urn:microsoft.com/office/officeart/2018/2/layout/IconLabelList"/>
    <dgm:cxn modelId="{A2747CDE-F062-41DB-B056-DF9898BAD722}" type="presParOf" srcId="{0411E7A2-0778-446F-8825-279D14809D47}" destId="{D1B4BE1F-8F15-4327-9CB2-ECB041A1D54A}" srcOrd="1" destOrd="0" presId="urn:microsoft.com/office/officeart/2018/2/layout/IconLabelList"/>
    <dgm:cxn modelId="{4C244922-08BA-4E48-8502-3600FE692CBC}" type="presParOf" srcId="{0411E7A2-0778-446F-8825-279D14809D47}" destId="{30EBF2A7-7DDA-4624-B840-34290D675018}" srcOrd="2" destOrd="0" presId="urn:microsoft.com/office/officeart/2018/2/layout/IconLabelList"/>
    <dgm:cxn modelId="{A19AECEA-7775-4C93-A173-B31FB7F58C51}" type="presParOf" srcId="{C223778B-E044-426E-B38B-A895BF6608D3}" destId="{20C2817F-AFA6-48EC-BD33-F7628B1085E0}" srcOrd="1" destOrd="0" presId="urn:microsoft.com/office/officeart/2018/2/layout/IconLabelList"/>
    <dgm:cxn modelId="{DBE5A0A9-B7CD-4957-8F45-573170B54A94}" type="presParOf" srcId="{C223778B-E044-426E-B38B-A895BF6608D3}" destId="{FC22D595-F816-4A6B-8BA4-3E08DE2C0C63}" srcOrd="2" destOrd="0" presId="urn:microsoft.com/office/officeart/2018/2/layout/IconLabelList"/>
    <dgm:cxn modelId="{379BD230-9128-43E6-80FB-6CCC365BFAF3}" type="presParOf" srcId="{FC22D595-F816-4A6B-8BA4-3E08DE2C0C63}" destId="{AFAB9767-2991-43B7-8644-88CBD5D3FFAD}" srcOrd="0" destOrd="0" presId="urn:microsoft.com/office/officeart/2018/2/layout/IconLabelList"/>
    <dgm:cxn modelId="{BD92ACB6-F5E0-41EF-9C59-97188F4DB4BD}" type="presParOf" srcId="{FC22D595-F816-4A6B-8BA4-3E08DE2C0C63}" destId="{6EA5CBDA-4E57-4CC3-9160-67406D4D0773}" srcOrd="1" destOrd="0" presId="urn:microsoft.com/office/officeart/2018/2/layout/IconLabelList"/>
    <dgm:cxn modelId="{32C5E59C-731C-4818-9834-F7967A55E599}" type="presParOf" srcId="{FC22D595-F816-4A6B-8BA4-3E08DE2C0C63}" destId="{2E751D66-216A-47B7-B696-4A4D6EABED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AD028E-A14F-4323-ABE5-FF453177070B}"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65A41070-C454-46C7-AE90-ABD731875E08}">
      <dgm:prSet/>
      <dgm:spPr/>
      <dgm:t>
        <a:bodyPr/>
        <a:lstStyle/>
        <a:p>
          <a:pPr>
            <a:defRPr cap="all"/>
          </a:pPr>
          <a:r>
            <a:rPr lang="en-US" dirty="0"/>
            <a:t>Chapter three will be broken down in to different sections, each section will be covering different themes of women in the Latter-day Saints and the FLDS church.</a:t>
          </a:r>
        </a:p>
      </dgm:t>
    </dgm:pt>
    <dgm:pt modelId="{71DDD011-8A3D-42CE-BCA3-2E3D343B13E0}" type="parTrans" cxnId="{8AA86BAA-06E3-415F-A5AE-958A9907D167}">
      <dgm:prSet/>
      <dgm:spPr/>
      <dgm:t>
        <a:bodyPr/>
        <a:lstStyle/>
        <a:p>
          <a:endParaRPr lang="en-US"/>
        </a:p>
      </dgm:t>
    </dgm:pt>
    <dgm:pt modelId="{B6F71967-19F3-4E41-ACC5-90A41AC4A2AC}" type="sibTrans" cxnId="{8AA86BAA-06E3-415F-A5AE-958A9907D167}">
      <dgm:prSet/>
      <dgm:spPr/>
      <dgm:t>
        <a:bodyPr/>
        <a:lstStyle/>
        <a:p>
          <a:endParaRPr lang="en-US"/>
        </a:p>
      </dgm:t>
    </dgm:pt>
    <dgm:pt modelId="{A06B4F7F-3C4F-4E16-A6E5-F568C0B96242}">
      <dgm:prSet/>
      <dgm:spPr/>
      <dgm:t>
        <a:bodyPr/>
        <a:lstStyle/>
        <a:p>
          <a:pPr>
            <a:defRPr cap="all"/>
          </a:pPr>
          <a:r>
            <a:rPr lang="en-US"/>
            <a:t>Chapter three has not been finished as of yet, however the research is completed and the setting of each section has been figured out already. It just needs to be written. </a:t>
          </a:r>
        </a:p>
      </dgm:t>
    </dgm:pt>
    <dgm:pt modelId="{E973776E-88D5-4B0B-865E-36FA5031AE28}" type="parTrans" cxnId="{EA2E4A39-7DC8-4229-A616-E94B05941987}">
      <dgm:prSet/>
      <dgm:spPr/>
      <dgm:t>
        <a:bodyPr/>
        <a:lstStyle/>
        <a:p>
          <a:endParaRPr lang="en-US"/>
        </a:p>
      </dgm:t>
    </dgm:pt>
    <dgm:pt modelId="{BDD8906B-6F5A-47C3-B02B-7EDD2E668A41}" type="sibTrans" cxnId="{EA2E4A39-7DC8-4229-A616-E94B05941987}">
      <dgm:prSet/>
      <dgm:spPr/>
      <dgm:t>
        <a:bodyPr/>
        <a:lstStyle/>
        <a:p>
          <a:endParaRPr lang="en-US"/>
        </a:p>
      </dgm:t>
    </dgm:pt>
    <dgm:pt modelId="{CDB51125-8335-4E17-AEFC-597417F47CE5}">
      <dgm:prSet/>
      <dgm:spPr/>
      <dgm:t>
        <a:bodyPr/>
        <a:lstStyle/>
        <a:p>
          <a:pPr>
            <a:defRPr cap="all"/>
          </a:pPr>
          <a:r>
            <a:rPr lang="en-US" dirty="0"/>
            <a:t>The reason for wanting to investigate whether there is a bad side to the Latter-day Saints and the FLDS is because many women involved with the church usually state that they have felt inequality in some aspects, the investigation will conclude whether there is or is not according to feminist ideas in the conclusion in chapter five. </a:t>
          </a:r>
        </a:p>
      </dgm:t>
    </dgm:pt>
    <dgm:pt modelId="{0886BAA0-79E5-4F58-B476-BB643F5E63DC}" type="parTrans" cxnId="{BF7A742D-3452-474F-9D07-92FE0BCCEC77}">
      <dgm:prSet/>
      <dgm:spPr/>
      <dgm:t>
        <a:bodyPr/>
        <a:lstStyle/>
        <a:p>
          <a:endParaRPr lang="en-US"/>
        </a:p>
      </dgm:t>
    </dgm:pt>
    <dgm:pt modelId="{A766AF5C-8C23-422A-8E8D-D9AC0E7C64BD}" type="sibTrans" cxnId="{BF7A742D-3452-474F-9D07-92FE0BCCEC77}">
      <dgm:prSet/>
      <dgm:spPr/>
      <dgm:t>
        <a:bodyPr/>
        <a:lstStyle/>
        <a:p>
          <a:endParaRPr lang="en-US"/>
        </a:p>
      </dgm:t>
    </dgm:pt>
    <dgm:pt modelId="{85753784-3C8A-4744-BBCB-9417734080AF}" type="pres">
      <dgm:prSet presAssocID="{3CAD028E-A14F-4323-ABE5-FF453177070B}" presName="root" presStyleCnt="0">
        <dgm:presLayoutVars>
          <dgm:dir/>
          <dgm:resizeHandles val="exact"/>
        </dgm:presLayoutVars>
      </dgm:prSet>
      <dgm:spPr/>
    </dgm:pt>
    <dgm:pt modelId="{3ACC2CA5-D006-46E6-BC7B-632F97BFD087}" type="pres">
      <dgm:prSet presAssocID="{65A41070-C454-46C7-AE90-ABD731875E08}" presName="compNode" presStyleCnt="0"/>
      <dgm:spPr/>
    </dgm:pt>
    <dgm:pt modelId="{C8522C66-6AFA-43E0-A0BD-2F01BB95F8AA}" type="pres">
      <dgm:prSet presAssocID="{65A41070-C454-46C7-AE90-ABD731875E08}" presName="iconBgRect" presStyleLbl="bgShp" presStyleIdx="0" presStyleCnt="3"/>
      <dgm:spPr/>
    </dgm:pt>
    <dgm:pt modelId="{A52EC1FA-435C-40D2-9830-04235CCC4E28}" type="pres">
      <dgm:prSet presAssocID="{65A41070-C454-46C7-AE90-ABD731875E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CA1A642-2507-4959-A172-7A6DA07BE4BC}" type="pres">
      <dgm:prSet presAssocID="{65A41070-C454-46C7-AE90-ABD731875E08}" presName="spaceRect" presStyleCnt="0"/>
      <dgm:spPr/>
    </dgm:pt>
    <dgm:pt modelId="{1A1810DE-E0B7-4F59-9AE7-A75EDE279192}" type="pres">
      <dgm:prSet presAssocID="{65A41070-C454-46C7-AE90-ABD731875E08}" presName="textRect" presStyleLbl="revTx" presStyleIdx="0" presStyleCnt="3">
        <dgm:presLayoutVars>
          <dgm:chMax val="1"/>
          <dgm:chPref val="1"/>
        </dgm:presLayoutVars>
      </dgm:prSet>
      <dgm:spPr/>
    </dgm:pt>
    <dgm:pt modelId="{5CD321C7-23BD-4393-AAC0-44EB4E216076}" type="pres">
      <dgm:prSet presAssocID="{B6F71967-19F3-4E41-ACC5-90A41AC4A2AC}" presName="sibTrans" presStyleCnt="0"/>
      <dgm:spPr/>
    </dgm:pt>
    <dgm:pt modelId="{769E8251-4CEE-4B3D-A750-627EAA169B18}" type="pres">
      <dgm:prSet presAssocID="{A06B4F7F-3C4F-4E16-A6E5-F568C0B96242}" presName="compNode" presStyleCnt="0"/>
      <dgm:spPr/>
    </dgm:pt>
    <dgm:pt modelId="{1E184CAF-6045-4669-A6E1-C58AF611FBA5}" type="pres">
      <dgm:prSet presAssocID="{A06B4F7F-3C4F-4E16-A6E5-F568C0B96242}" presName="iconBgRect" presStyleLbl="bgShp" presStyleIdx="1" presStyleCnt="3"/>
      <dgm:spPr/>
    </dgm:pt>
    <dgm:pt modelId="{15C37BD8-1ED6-46A4-9181-183AB6302069}" type="pres">
      <dgm:prSet presAssocID="{A06B4F7F-3C4F-4E16-A6E5-F568C0B96242}"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lose"/>
        </a:ext>
      </dgm:extLst>
    </dgm:pt>
    <dgm:pt modelId="{4E67B957-88E8-45C9-84EA-43070F8F799A}" type="pres">
      <dgm:prSet presAssocID="{A06B4F7F-3C4F-4E16-A6E5-F568C0B96242}" presName="spaceRect" presStyleCnt="0"/>
      <dgm:spPr/>
    </dgm:pt>
    <dgm:pt modelId="{1386A143-01F4-4253-8EF6-F4BE4D2F98F7}" type="pres">
      <dgm:prSet presAssocID="{A06B4F7F-3C4F-4E16-A6E5-F568C0B96242}" presName="textRect" presStyleLbl="revTx" presStyleIdx="1" presStyleCnt="3">
        <dgm:presLayoutVars>
          <dgm:chMax val="1"/>
          <dgm:chPref val="1"/>
        </dgm:presLayoutVars>
      </dgm:prSet>
      <dgm:spPr/>
    </dgm:pt>
    <dgm:pt modelId="{CCDAE9B6-582C-45A1-ADAA-DA148D472414}" type="pres">
      <dgm:prSet presAssocID="{BDD8906B-6F5A-47C3-B02B-7EDD2E668A41}" presName="sibTrans" presStyleCnt="0"/>
      <dgm:spPr/>
    </dgm:pt>
    <dgm:pt modelId="{039DC034-21C4-470C-A293-DCAF96A20522}" type="pres">
      <dgm:prSet presAssocID="{CDB51125-8335-4E17-AEFC-597417F47CE5}" presName="compNode" presStyleCnt="0"/>
      <dgm:spPr/>
    </dgm:pt>
    <dgm:pt modelId="{02F4C4C0-016E-4449-AACB-A9CE264F696F}" type="pres">
      <dgm:prSet presAssocID="{CDB51125-8335-4E17-AEFC-597417F47CE5}" presName="iconBgRect" presStyleLbl="bgShp" presStyleIdx="2" presStyleCnt="3"/>
      <dgm:spPr/>
    </dgm:pt>
    <dgm:pt modelId="{5CB1D5D7-6816-492D-A479-E6EEA4AEE6E0}" type="pres">
      <dgm:prSet presAssocID="{CDB51125-8335-4E17-AEFC-597417F47C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F64F62C4-B74A-4BEE-BD65-642EBBA704C8}" type="pres">
      <dgm:prSet presAssocID="{CDB51125-8335-4E17-AEFC-597417F47CE5}" presName="spaceRect" presStyleCnt="0"/>
      <dgm:spPr/>
    </dgm:pt>
    <dgm:pt modelId="{D7453066-C7EA-4287-8A4F-7587FE80722E}" type="pres">
      <dgm:prSet presAssocID="{CDB51125-8335-4E17-AEFC-597417F47CE5}" presName="textRect" presStyleLbl="revTx" presStyleIdx="2" presStyleCnt="3">
        <dgm:presLayoutVars>
          <dgm:chMax val="1"/>
          <dgm:chPref val="1"/>
        </dgm:presLayoutVars>
      </dgm:prSet>
      <dgm:spPr/>
    </dgm:pt>
  </dgm:ptLst>
  <dgm:cxnLst>
    <dgm:cxn modelId="{DC10081B-CF5D-0B4C-BE5A-FD8B1758DE2D}" type="presOf" srcId="{A06B4F7F-3C4F-4E16-A6E5-F568C0B96242}" destId="{1386A143-01F4-4253-8EF6-F4BE4D2F98F7}" srcOrd="0" destOrd="0" presId="urn:microsoft.com/office/officeart/2018/5/layout/IconCircleLabelList"/>
    <dgm:cxn modelId="{BF7A742D-3452-474F-9D07-92FE0BCCEC77}" srcId="{3CAD028E-A14F-4323-ABE5-FF453177070B}" destId="{CDB51125-8335-4E17-AEFC-597417F47CE5}" srcOrd="2" destOrd="0" parTransId="{0886BAA0-79E5-4F58-B476-BB643F5E63DC}" sibTransId="{A766AF5C-8C23-422A-8E8D-D9AC0E7C64BD}"/>
    <dgm:cxn modelId="{EA2E4A39-7DC8-4229-A616-E94B05941987}" srcId="{3CAD028E-A14F-4323-ABE5-FF453177070B}" destId="{A06B4F7F-3C4F-4E16-A6E5-F568C0B96242}" srcOrd="1" destOrd="0" parTransId="{E973776E-88D5-4B0B-865E-36FA5031AE28}" sibTransId="{BDD8906B-6F5A-47C3-B02B-7EDD2E668A41}"/>
    <dgm:cxn modelId="{63700C89-6D7F-594B-A4F6-C9601F266924}" type="presOf" srcId="{65A41070-C454-46C7-AE90-ABD731875E08}" destId="{1A1810DE-E0B7-4F59-9AE7-A75EDE279192}" srcOrd="0" destOrd="0" presId="urn:microsoft.com/office/officeart/2018/5/layout/IconCircleLabelList"/>
    <dgm:cxn modelId="{86DD3A92-F0A3-9740-8144-624626A776E7}" type="presOf" srcId="{3CAD028E-A14F-4323-ABE5-FF453177070B}" destId="{85753784-3C8A-4744-BBCB-9417734080AF}" srcOrd="0" destOrd="0" presId="urn:microsoft.com/office/officeart/2018/5/layout/IconCircleLabelList"/>
    <dgm:cxn modelId="{8AA86BAA-06E3-415F-A5AE-958A9907D167}" srcId="{3CAD028E-A14F-4323-ABE5-FF453177070B}" destId="{65A41070-C454-46C7-AE90-ABD731875E08}" srcOrd="0" destOrd="0" parTransId="{71DDD011-8A3D-42CE-BCA3-2E3D343B13E0}" sibTransId="{B6F71967-19F3-4E41-ACC5-90A41AC4A2AC}"/>
    <dgm:cxn modelId="{36A26ABB-3B05-AB4B-B0AB-567B10A71765}" type="presOf" srcId="{CDB51125-8335-4E17-AEFC-597417F47CE5}" destId="{D7453066-C7EA-4287-8A4F-7587FE80722E}" srcOrd="0" destOrd="0" presId="urn:microsoft.com/office/officeart/2018/5/layout/IconCircleLabelList"/>
    <dgm:cxn modelId="{4EE11F88-032F-8E4C-AD75-7C3F5FDDADA3}" type="presParOf" srcId="{85753784-3C8A-4744-BBCB-9417734080AF}" destId="{3ACC2CA5-D006-46E6-BC7B-632F97BFD087}" srcOrd="0" destOrd="0" presId="urn:microsoft.com/office/officeart/2018/5/layout/IconCircleLabelList"/>
    <dgm:cxn modelId="{B18D98D9-1720-E54F-B46C-F3EEEA0A669F}" type="presParOf" srcId="{3ACC2CA5-D006-46E6-BC7B-632F97BFD087}" destId="{C8522C66-6AFA-43E0-A0BD-2F01BB95F8AA}" srcOrd="0" destOrd="0" presId="urn:microsoft.com/office/officeart/2018/5/layout/IconCircleLabelList"/>
    <dgm:cxn modelId="{E1401B41-27BA-A44B-92B4-42238620B64A}" type="presParOf" srcId="{3ACC2CA5-D006-46E6-BC7B-632F97BFD087}" destId="{A52EC1FA-435C-40D2-9830-04235CCC4E28}" srcOrd="1" destOrd="0" presId="urn:microsoft.com/office/officeart/2018/5/layout/IconCircleLabelList"/>
    <dgm:cxn modelId="{89AE2359-C20C-EB43-A0C2-94A57F433CB2}" type="presParOf" srcId="{3ACC2CA5-D006-46E6-BC7B-632F97BFD087}" destId="{8CA1A642-2507-4959-A172-7A6DA07BE4BC}" srcOrd="2" destOrd="0" presId="urn:microsoft.com/office/officeart/2018/5/layout/IconCircleLabelList"/>
    <dgm:cxn modelId="{3D03351F-1B0E-DC4E-83ED-2C2319045553}" type="presParOf" srcId="{3ACC2CA5-D006-46E6-BC7B-632F97BFD087}" destId="{1A1810DE-E0B7-4F59-9AE7-A75EDE279192}" srcOrd="3" destOrd="0" presId="urn:microsoft.com/office/officeart/2018/5/layout/IconCircleLabelList"/>
    <dgm:cxn modelId="{F9E8668D-2CAD-7A46-BD75-E442B9A6F654}" type="presParOf" srcId="{85753784-3C8A-4744-BBCB-9417734080AF}" destId="{5CD321C7-23BD-4393-AAC0-44EB4E216076}" srcOrd="1" destOrd="0" presId="urn:microsoft.com/office/officeart/2018/5/layout/IconCircleLabelList"/>
    <dgm:cxn modelId="{5560F584-F463-6749-B928-5A081E555E85}" type="presParOf" srcId="{85753784-3C8A-4744-BBCB-9417734080AF}" destId="{769E8251-4CEE-4B3D-A750-627EAA169B18}" srcOrd="2" destOrd="0" presId="urn:microsoft.com/office/officeart/2018/5/layout/IconCircleLabelList"/>
    <dgm:cxn modelId="{810D7715-22AE-4948-BF5B-7863ADB44EB3}" type="presParOf" srcId="{769E8251-4CEE-4B3D-A750-627EAA169B18}" destId="{1E184CAF-6045-4669-A6E1-C58AF611FBA5}" srcOrd="0" destOrd="0" presId="urn:microsoft.com/office/officeart/2018/5/layout/IconCircleLabelList"/>
    <dgm:cxn modelId="{8A02FAFF-2565-7644-B761-A3745E2B4BCB}" type="presParOf" srcId="{769E8251-4CEE-4B3D-A750-627EAA169B18}" destId="{15C37BD8-1ED6-46A4-9181-183AB6302069}" srcOrd="1" destOrd="0" presId="urn:microsoft.com/office/officeart/2018/5/layout/IconCircleLabelList"/>
    <dgm:cxn modelId="{F33961A6-FB43-3A41-8FD3-5CCB66C5AF34}" type="presParOf" srcId="{769E8251-4CEE-4B3D-A750-627EAA169B18}" destId="{4E67B957-88E8-45C9-84EA-43070F8F799A}" srcOrd="2" destOrd="0" presId="urn:microsoft.com/office/officeart/2018/5/layout/IconCircleLabelList"/>
    <dgm:cxn modelId="{4C292563-F522-2941-8756-A3450A2BBB07}" type="presParOf" srcId="{769E8251-4CEE-4B3D-A750-627EAA169B18}" destId="{1386A143-01F4-4253-8EF6-F4BE4D2F98F7}" srcOrd="3" destOrd="0" presId="urn:microsoft.com/office/officeart/2018/5/layout/IconCircleLabelList"/>
    <dgm:cxn modelId="{27FB1665-EDE1-5F45-8888-4215ADE42283}" type="presParOf" srcId="{85753784-3C8A-4744-BBCB-9417734080AF}" destId="{CCDAE9B6-582C-45A1-ADAA-DA148D472414}" srcOrd="3" destOrd="0" presId="urn:microsoft.com/office/officeart/2018/5/layout/IconCircleLabelList"/>
    <dgm:cxn modelId="{4F4EC643-9167-4D4F-B089-2D08C63578C5}" type="presParOf" srcId="{85753784-3C8A-4744-BBCB-9417734080AF}" destId="{039DC034-21C4-470C-A293-DCAF96A20522}" srcOrd="4" destOrd="0" presId="urn:microsoft.com/office/officeart/2018/5/layout/IconCircleLabelList"/>
    <dgm:cxn modelId="{B74E34BF-D4FB-C840-8A58-F5E76552DA57}" type="presParOf" srcId="{039DC034-21C4-470C-A293-DCAF96A20522}" destId="{02F4C4C0-016E-4449-AACB-A9CE264F696F}" srcOrd="0" destOrd="0" presId="urn:microsoft.com/office/officeart/2018/5/layout/IconCircleLabelList"/>
    <dgm:cxn modelId="{DDBA7032-981A-A441-95BF-B0758B0AC890}" type="presParOf" srcId="{039DC034-21C4-470C-A293-DCAF96A20522}" destId="{5CB1D5D7-6816-492D-A479-E6EEA4AEE6E0}" srcOrd="1" destOrd="0" presId="urn:microsoft.com/office/officeart/2018/5/layout/IconCircleLabelList"/>
    <dgm:cxn modelId="{115C5452-39BC-424B-853F-97BD4E47B746}" type="presParOf" srcId="{039DC034-21C4-470C-A293-DCAF96A20522}" destId="{F64F62C4-B74A-4BEE-BD65-642EBBA704C8}" srcOrd="2" destOrd="0" presId="urn:microsoft.com/office/officeart/2018/5/layout/IconCircleLabelList"/>
    <dgm:cxn modelId="{C05AF111-90A5-E84D-98F7-E88F31FC79B4}" type="presParOf" srcId="{039DC034-21C4-470C-A293-DCAF96A20522}" destId="{D7453066-C7EA-4287-8A4F-7587FE80722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E43172-5A51-473E-963E-5506B40F969A}" type="doc">
      <dgm:prSet loTypeId="urn:microsoft.com/office/officeart/2005/8/layout/process1" loCatId="process" qsTypeId="urn:microsoft.com/office/officeart/2005/8/quickstyle/simple5" qsCatId="simple" csTypeId="urn:microsoft.com/office/officeart/2005/8/colors/accent1_2" csCatId="accent1" phldr="1"/>
      <dgm:spPr/>
      <dgm:t>
        <a:bodyPr/>
        <a:lstStyle/>
        <a:p>
          <a:endParaRPr lang="en-US"/>
        </a:p>
      </dgm:t>
    </dgm:pt>
    <dgm:pt modelId="{71AD5A86-F776-42C3-828B-6A41A491EDEB}">
      <dgm:prSet/>
      <dgm:spPr/>
      <dgm:t>
        <a:bodyPr/>
        <a:lstStyle/>
        <a:p>
          <a:r>
            <a:rPr lang="en-US" dirty="0"/>
            <a:t>Chapter three has been written, the chapter is broken down in to three sections which cover different topics Sexuality, Marriage and Family. Love and Therapy and finally Women in Ritual, Gender Roles and the changing of Roles in OSHO. </a:t>
          </a:r>
        </a:p>
      </dgm:t>
    </dgm:pt>
    <dgm:pt modelId="{3257DC37-C58B-4DD4-B1E6-DCBCF087D0B0}" type="parTrans" cxnId="{E59B5B4D-BD10-400D-A941-B90E27AC1795}">
      <dgm:prSet/>
      <dgm:spPr/>
      <dgm:t>
        <a:bodyPr/>
        <a:lstStyle/>
        <a:p>
          <a:endParaRPr lang="en-US"/>
        </a:p>
      </dgm:t>
    </dgm:pt>
    <dgm:pt modelId="{D170FF14-E791-4BB5-9437-3C1820A42FE3}" type="sibTrans" cxnId="{E59B5B4D-BD10-400D-A941-B90E27AC1795}">
      <dgm:prSet/>
      <dgm:spPr/>
      <dgm:t>
        <a:bodyPr/>
        <a:lstStyle/>
        <a:p>
          <a:endParaRPr lang="en-US"/>
        </a:p>
      </dgm:t>
    </dgm:pt>
    <dgm:pt modelId="{21AC26C7-56F3-45A7-A90D-D449F6E45A34}">
      <dgm:prSet/>
      <dgm:spPr/>
      <dgm:t>
        <a:bodyPr/>
        <a:lstStyle/>
        <a:p>
          <a:r>
            <a:rPr lang="en-US" dirty="0"/>
            <a:t>First, the ideas in Sexuality, Marriage and Family is outlining the different views OSHO and the followers have on intimacy and the LGBTQ+ community, their ideas on marriage and starting a family within OSHO International. </a:t>
          </a:r>
        </a:p>
      </dgm:t>
    </dgm:pt>
    <dgm:pt modelId="{13EFDD0A-55C4-4DBA-936B-F31969D00053}" type="parTrans" cxnId="{C5837295-E01B-4739-88A4-9DBC43A65389}">
      <dgm:prSet/>
      <dgm:spPr/>
      <dgm:t>
        <a:bodyPr/>
        <a:lstStyle/>
        <a:p>
          <a:endParaRPr lang="en-US"/>
        </a:p>
      </dgm:t>
    </dgm:pt>
    <dgm:pt modelId="{19EE19F8-C13E-424B-8BE2-BEFF4319E070}" type="sibTrans" cxnId="{C5837295-E01B-4739-88A4-9DBC43A65389}">
      <dgm:prSet/>
      <dgm:spPr/>
      <dgm:t>
        <a:bodyPr/>
        <a:lstStyle/>
        <a:p>
          <a:endParaRPr lang="en-US"/>
        </a:p>
      </dgm:t>
    </dgm:pt>
    <dgm:pt modelId="{83B72331-16F7-4F74-8E97-6AFBC35F55CE}">
      <dgm:prSet/>
      <dgm:spPr/>
      <dgm:t>
        <a:bodyPr/>
        <a:lstStyle/>
        <a:p>
          <a:r>
            <a:rPr lang="en-US"/>
            <a:t>Love and Therapy was a big part within OSHO’s book on women, the ideas  portrayed in his book will be outlined further within the dissertation and why this impacts women and how does it better women in everyday life? </a:t>
          </a:r>
        </a:p>
      </dgm:t>
    </dgm:pt>
    <dgm:pt modelId="{89109A9F-7DF1-420E-A7F4-F09645085AC4}" type="parTrans" cxnId="{6C9588B7-9AC4-4E3F-9A4A-B367459362A0}">
      <dgm:prSet/>
      <dgm:spPr/>
      <dgm:t>
        <a:bodyPr/>
        <a:lstStyle/>
        <a:p>
          <a:endParaRPr lang="en-US"/>
        </a:p>
      </dgm:t>
    </dgm:pt>
    <dgm:pt modelId="{D93AB14A-6B10-4D56-AB3D-A024E11A7FA7}" type="sibTrans" cxnId="{6C9588B7-9AC4-4E3F-9A4A-B367459362A0}">
      <dgm:prSet/>
      <dgm:spPr/>
      <dgm:t>
        <a:bodyPr/>
        <a:lstStyle/>
        <a:p>
          <a:endParaRPr lang="en-US"/>
        </a:p>
      </dgm:t>
    </dgm:pt>
    <dgm:pt modelId="{177B7A65-5154-4FF6-BB8F-1122BB2B6102}">
      <dgm:prSet/>
      <dgm:spPr/>
      <dgm:t>
        <a:bodyPr/>
        <a:lstStyle/>
        <a:p>
          <a:r>
            <a:rPr lang="en-US" dirty="0"/>
            <a:t>Women in Ritual, Gender Roles and Changing Roles will outline the amount women which are allowed to be involved within the ritual aspects of OSHO also the gender roles and changing the roles of gender within OSHO International. </a:t>
          </a:r>
        </a:p>
      </dgm:t>
    </dgm:pt>
    <dgm:pt modelId="{30D496FE-60BC-4D1D-9946-267CD3677570}" type="parTrans" cxnId="{C1BB4377-9761-4B55-B508-80AA75B131DE}">
      <dgm:prSet/>
      <dgm:spPr/>
      <dgm:t>
        <a:bodyPr/>
        <a:lstStyle/>
        <a:p>
          <a:endParaRPr lang="en-US"/>
        </a:p>
      </dgm:t>
    </dgm:pt>
    <dgm:pt modelId="{81955066-3D05-4F87-9298-C5A2F858CDB0}" type="sibTrans" cxnId="{C1BB4377-9761-4B55-B508-80AA75B131DE}">
      <dgm:prSet/>
      <dgm:spPr/>
      <dgm:t>
        <a:bodyPr/>
        <a:lstStyle/>
        <a:p>
          <a:endParaRPr lang="en-US"/>
        </a:p>
      </dgm:t>
    </dgm:pt>
    <dgm:pt modelId="{0DF0B28F-7A33-604F-A01D-782BFB4BDA07}" type="pres">
      <dgm:prSet presAssocID="{F3E43172-5A51-473E-963E-5506B40F969A}" presName="Name0" presStyleCnt="0">
        <dgm:presLayoutVars>
          <dgm:dir/>
          <dgm:resizeHandles val="exact"/>
        </dgm:presLayoutVars>
      </dgm:prSet>
      <dgm:spPr/>
    </dgm:pt>
    <dgm:pt modelId="{EED5B2FD-AE83-6A43-9012-57D78C9CD897}" type="pres">
      <dgm:prSet presAssocID="{71AD5A86-F776-42C3-828B-6A41A491EDEB}" presName="node" presStyleLbl="node1" presStyleIdx="0" presStyleCnt="4">
        <dgm:presLayoutVars>
          <dgm:bulletEnabled val="1"/>
        </dgm:presLayoutVars>
      </dgm:prSet>
      <dgm:spPr/>
    </dgm:pt>
    <dgm:pt modelId="{FCB00153-50A0-F443-AD3D-2667752412BF}" type="pres">
      <dgm:prSet presAssocID="{D170FF14-E791-4BB5-9437-3C1820A42FE3}" presName="sibTrans" presStyleLbl="sibTrans2D1" presStyleIdx="0" presStyleCnt="3"/>
      <dgm:spPr/>
    </dgm:pt>
    <dgm:pt modelId="{74306BF8-143A-D14D-97C4-DE61DD6A1E8A}" type="pres">
      <dgm:prSet presAssocID="{D170FF14-E791-4BB5-9437-3C1820A42FE3}" presName="connectorText" presStyleLbl="sibTrans2D1" presStyleIdx="0" presStyleCnt="3"/>
      <dgm:spPr/>
    </dgm:pt>
    <dgm:pt modelId="{8CA1DE5D-3BCF-7D40-A11C-AA04CDC2469B}" type="pres">
      <dgm:prSet presAssocID="{21AC26C7-56F3-45A7-A90D-D449F6E45A34}" presName="node" presStyleLbl="node1" presStyleIdx="1" presStyleCnt="4">
        <dgm:presLayoutVars>
          <dgm:bulletEnabled val="1"/>
        </dgm:presLayoutVars>
      </dgm:prSet>
      <dgm:spPr/>
    </dgm:pt>
    <dgm:pt modelId="{43BEA32D-1052-8049-84F4-087B3DE87211}" type="pres">
      <dgm:prSet presAssocID="{19EE19F8-C13E-424B-8BE2-BEFF4319E070}" presName="sibTrans" presStyleLbl="sibTrans2D1" presStyleIdx="1" presStyleCnt="3"/>
      <dgm:spPr/>
    </dgm:pt>
    <dgm:pt modelId="{2DC9AABD-0CAC-1C42-964A-E4BE033FE665}" type="pres">
      <dgm:prSet presAssocID="{19EE19F8-C13E-424B-8BE2-BEFF4319E070}" presName="connectorText" presStyleLbl="sibTrans2D1" presStyleIdx="1" presStyleCnt="3"/>
      <dgm:spPr/>
    </dgm:pt>
    <dgm:pt modelId="{455C92E0-9427-254D-9214-97A7D8AFEB96}" type="pres">
      <dgm:prSet presAssocID="{83B72331-16F7-4F74-8E97-6AFBC35F55CE}" presName="node" presStyleLbl="node1" presStyleIdx="2" presStyleCnt="4">
        <dgm:presLayoutVars>
          <dgm:bulletEnabled val="1"/>
        </dgm:presLayoutVars>
      </dgm:prSet>
      <dgm:spPr/>
    </dgm:pt>
    <dgm:pt modelId="{91970D27-2CB2-A04C-AF25-539B8C4AD86A}" type="pres">
      <dgm:prSet presAssocID="{D93AB14A-6B10-4D56-AB3D-A024E11A7FA7}" presName="sibTrans" presStyleLbl="sibTrans2D1" presStyleIdx="2" presStyleCnt="3"/>
      <dgm:spPr/>
    </dgm:pt>
    <dgm:pt modelId="{2E088848-4E54-7B47-9E4D-D02D88F3B1DE}" type="pres">
      <dgm:prSet presAssocID="{D93AB14A-6B10-4D56-AB3D-A024E11A7FA7}" presName="connectorText" presStyleLbl="sibTrans2D1" presStyleIdx="2" presStyleCnt="3"/>
      <dgm:spPr/>
    </dgm:pt>
    <dgm:pt modelId="{ED7DCF6E-D62D-AD40-AC6D-E32A0D145269}" type="pres">
      <dgm:prSet presAssocID="{177B7A65-5154-4FF6-BB8F-1122BB2B6102}" presName="node" presStyleLbl="node1" presStyleIdx="3" presStyleCnt="4">
        <dgm:presLayoutVars>
          <dgm:bulletEnabled val="1"/>
        </dgm:presLayoutVars>
      </dgm:prSet>
      <dgm:spPr/>
    </dgm:pt>
  </dgm:ptLst>
  <dgm:cxnLst>
    <dgm:cxn modelId="{2BEF8426-A648-E149-B1BB-DEFEA89A8223}" type="presOf" srcId="{83B72331-16F7-4F74-8E97-6AFBC35F55CE}" destId="{455C92E0-9427-254D-9214-97A7D8AFEB96}" srcOrd="0" destOrd="0" presId="urn:microsoft.com/office/officeart/2005/8/layout/process1"/>
    <dgm:cxn modelId="{358C8A39-93A7-5342-A73A-6B7B21744D90}" type="presOf" srcId="{D93AB14A-6B10-4D56-AB3D-A024E11A7FA7}" destId="{2E088848-4E54-7B47-9E4D-D02D88F3B1DE}" srcOrd="1" destOrd="0" presId="urn:microsoft.com/office/officeart/2005/8/layout/process1"/>
    <dgm:cxn modelId="{E59B5B4D-BD10-400D-A941-B90E27AC1795}" srcId="{F3E43172-5A51-473E-963E-5506B40F969A}" destId="{71AD5A86-F776-42C3-828B-6A41A491EDEB}" srcOrd="0" destOrd="0" parTransId="{3257DC37-C58B-4DD4-B1E6-DCBCF087D0B0}" sibTransId="{D170FF14-E791-4BB5-9437-3C1820A42FE3}"/>
    <dgm:cxn modelId="{D279BE65-87B1-CA48-8015-DDC99C7D4217}" type="presOf" srcId="{D93AB14A-6B10-4D56-AB3D-A024E11A7FA7}" destId="{91970D27-2CB2-A04C-AF25-539B8C4AD86A}" srcOrd="0" destOrd="0" presId="urn:microsoft.com/office/officeart/2005/8/layout/process1"/>
    <dgm:cxn modelId="{92FE4167-2362-7044-A6C5-955D98D2484C}" type="presOf" srcId="{D170FF14-E791-4BB5-9437-3C1820A42FE3}" destId="{FCB00153-50A0-F443-AD3D-2667752412BF}" srcOrd="0" destOrd="0" presId="urn:microsoft.com/office/officeart/2005/8/layout/process1"/>
    <dgm:cxn modelId="{C1BB4377-9761-4B55-B508-80AA75B131DE}" srcId="{F3E43172-5A51-473E-963E-5506B40F969A}" destId="{177B7A65-5154-4FF6-BB8F-1122BB2B6102}" srcOrd="3" destOrd="0" parTransId="{30D496FE-60BC-4D1D-9946-267CD3677570}" sibTransId="{81955066-3D05-4F87-9298-C5A2F858CDB0}"/>
    <dgm:cxn modelId="{8EC5A579-2C8A-1243-9B80-8847FAE915CF}" type="presOf" srcId="{D170FF14-E791-4BB5-9437-3C1820A42FE3}" destId="{74306BF8-143A-D14D-97C4-DE61DD6A1E8A}" srcOrd="1" destOrd="0" presId="urn:microsoft.com/office/officeart/2005/8/layout/process1"/>
    <dgm:cxn modelId="{E0BD857F-2E7E-1546-9D91-EB0F4E5195BC}" type="presOf" srcId="{71AD5A86-F776-42C3-828B-6A41A491EDEB}" destId="{EED5B2FD-AE83-6A43-9012-57D78C9CD897}" srcOrd="0" destOrd="0" presId="urn:microsoft.com/office/officeart/2005/8/layout/process1"/>
    <dgm:cxn modelId="{C5837295-E01B-4739-88A4-9DBC43A65389}" srcId="{F3E43172-5A51-473E-963E-5506B40F969A}" destId="{21AC26C7-56F3-45A7-A90D-D449F6E45A34}" srcOrd="1" destOrd="0" parTransId="{13EFDD0A-55C4-4DBA-936B-F31969D00053}" sibTransId="{19EE19F8-C13E-424B-8BE2-BEFF4319E070}"/>
    <dgm:cxn modelId="{8CDA90A7-66A5-5E43-B328-2A42C6846A7F}" type="presOf" srcId="{177B7A65-5154-4FF6-BB8F-1122BB2B6102}" destId="{ED7DCF6E-D62D-AD40-AC6D-E32A0D145269}" srcOrd="0" destOrd="0" presId="urn:microsoft.com/office/officeart/2005/8/layout/process1"/>
    <dgm:cxn modelId="{6C9588B7-9AC4-4E3F-9A4A-B367459362A0}" srcId="{F3E43172-5A51-473E-963E-5506B40F969A}" destId="{83B72331-16F7-4F74-8E97-6AFBC35F55CE}" srcOrd="2" destOrd="0" parTransId="{89109A9F-7DF1-420E-A7F4-F09645085AC4}" sibTransId="{D93AB14A-6B10-4D56-AB3D-A024E11A7FA7}"/>
    <dgm:cxn modelId="{2DDFDBD0-0DF3-264C-B29A-A4C52F63B4DC}" type="presOf" srcId="{19EE19F8-C13E-424B-8BE2-BEFF4319E070}" destId="{2DC9AABD-0CAC-1C42-964A-E4BE033FE665}" srcOrd="1" destOrd="0" presId="urn:microsoft.com/office/officeart/2005/8/layout/process1"/>
    <dgm:cxn modelId="{E8A6DDEE-16C9-0846-9695-76BC3520F1C0}" type="presOf" srcId="{19EE19F8-C13E-424B-8BE2-BEFF4319E070}" destId="{43BEA32D-1052-8049-84F4-087B3DE87211}" srcOrd="0" destOrd="0" presId="urn:microsoft.com/office/officeart/2005/8/layout/process1"/>
    <dgm:cxn modelId="{E458E6EE-6493-B546-836F-854EFD875617}" type="presOf" srcId="{F3E43172-5A51-473E-963E-5506B40F969A}" destId="{0DF0B28F-7A33-604F-A01D-782BFB4BDA07}" srcOrd="0" destOrd="0" presId="urn:microsoft.com/office/officeart/2005/8/layout/process1"/>
    <dgm:cxn modelId="{5DDCC9F5-075B-964C-8194-98D4F2E771E6}" type="presOf" srcId="{21AC26C7-56F3-45A7-A90D-D449F6E45A34}" destId="{8CA1DE5D-3BCF-7D40-A11C-AA04CDC2469B}" srcOrd="0" destOrd="0" presId="urn:microsoft.com/office/officeart/2005/8/layout/process1"/>
    <dgm:cxn modelId="{39639717-B31A-BC40-A756-F3F233329698}" type="presParOf" srcId="{0DF0B28F-7A33-604F-A01D-782BFB4BDA07}" destId="{EED5B2FD-AE83-6A43-9012-57D78C9CD897}" srcOrd="0" destOrd="0" presId="urn:microsoft.com/office/officeart/2005/8/layout/process1"/>
    <dgm:cxn modelId="{2BDD5051-5AAF-D34B-AE75-2DA44E303DEF}" type="presParOf" srcId="{0DF0B28F-7A33-604F-A01D-782BFB4BDA07}" destId="{FCB00153-50A0-F443-AD3D-2667752412BF}" srcOrd="1" destOrd="0" presId="urn:microsoft.com/office/officeart/2005/8/layout/process1"/>
    <dgm:cxn modelId="{6BDB7E19-D66B-6149-9627-162BD3BA5E62}" type="presParOf" srcId="{FCB00153-50A0-F443-AD3D-2667752412BF}" destId="{74306BF8-143A-D14D-97C4-DE61DD6A1E8A}" srcOrd="0" destOrd="0" presId="urn:microsoft.com/office/officeart/2005/8/layout/process1"/>
    <dgm:cxn modelId="{7BE6C5DD-2A50-5940-9D12-F604E357022E}" type="presParOf" srcId="{0DF0B28F-7A33-604F-A01D-782BFB4BDA07}" destId="{8CA1DE5D-3BCF-7D40-A11C-AA04CDC2469B}" srcOrd="2" destOrd="0" presId="urn:microsoft.com/office/officeart/2005/8/layout/process1"/>
    <dgm:cxn modelId="{06314E97-DCB1-8146-B4E4-BB257C589792}" type="presParOf" srcId="{0DF0B28F-7A33-604F-A01D-782BFB4BDA07}" destId="{43BEA32D-1052-8049-84F4-087B3DE87211}" srcOrd="3" destOrd="0" presId="urn:microsoft.com/office/officeart/2005/8/layout/process1"/>
    <dgm:cxn modelId="{E0913DC6-14FE-654F-A908-CF9C18399193}" type="presParOf" srcId="{43BEA32D-1052-8049-84F4-087B3DE87211}" destId="{2DC9AABD-0CAC-1C42-964A-E4BE033FE665}" srcOrd="0" destOrd="0" presId="urn:microsoft.com/office/officeart/2005/8/layout/process1"/>
    <dgm:cxn modelId="{503E6BA6-7E18-6A4D-AE73-C1F3DBEAD531}" type="presParOf" srcId="{0DF0B28F-7A33-604F-A01D-782BFB4BDA07}" destId="{455C92E0-9427-254D-9214-97A7D8AFEB96}" srcOrd="4" destOrd="0" presId="urn:microsoft.com/office/officeart/2005/8/layout/process1"/>
    <dgm:cxn modelId="{ABE8E0B1-E81B-FC42-B042-00C9C36682BA}" type="presParOf" srcId="{0DF0B28F-7A33-604F-A01D-782BFB4BDA07}" destId="{91970D27-2CB2-A04C-AF25-539B8C4AD86A}" srcOrd="5" destOrd="0" presId="urn:microsoft.com/office/officeart/2005/8/layout/process1"/>
    <dgm:cxn modelId="{704161F4-40B5-C94C-9497-C551F6FD8D16}" type="presParOf" srcId="{91970D27-2CB2-A04C-AF25-539B8C4AD86A}" destId="{2E088848-4E54-7B47-9E4D-D02D88F3B1DE}" srcOrd="0" destOrd="0" presId="urn:microsoft.com/office/officeart/2005/8/layout/process1"/>
    <dgm:cxn modelId="{8C377379-5E22-6A43-A3F9-97FA9C49FC47}" type="presParOf" srcId="{0DF0B28F-7A33-604F-A01D-782BFB4BDA07}" destId="{ED7DCF6E-D62D-AD40-AC6D-E32A0D145269}"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C570C-999F-424E-9E50-F22CEFA52F98}">
      <dsp:nvSpPr>
        <dsp:cNvPr id="0" name=""/>
        <dsp:cNvSpPr/>
      </dsp:nvSpPr>
      <dsp:spPr>
        <a:xfrm>
          <a:off x="0" y="598"/>
          <a:ext cx="5728344" cy="140051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18AD098-701A-477C-95FA-4BCDD4CFF11F}">
      <dsp:nvSpPr>
        <dsp:cNvPr id="0" name=""/>
        <dsp:cNvSpPr/>
      </dsp:nvSpPr>
      <dsp:spPr>
        <a:xfrm>
          <a:off x="473499" y="336942"/>
          <a:ext cx="770281" cy="77028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F6D261C-B029-4AF1-9007-57B46A6B4523}">
      <dsp:nvSpPr>
        <dsp:cNvPr id="0" name=""/>
        <dsp:cNvSpPr/>
      </dsp:nvSpPr>
      <dsp:spPr>
        <a:xfrm>
          <a:off x="1617591" y="59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There has been a few key texts which has been very helpful for researching my topic, there has been four  main books within which has been providing the main outline of my research. </a:t>
          </a:r>
        </a:p>
      </dsp:txBody>
      <dsp:txXfrm>
        <a:off x="1617591" y="598"/>
        <a:ext cx="4110752" cy="1400512"/>
      </dsp:txXfrm>
    </dsp:sp>
    <dsp:sp modelId="{677AC1E7-437C-4615-9375-8C924C023614}">
      <dsp:nvSpPr>
        <dsp:cNvPr id="0" name=""/>
        <dsp:cNvSpPr/>
      </dsp:nvSpPr>
      <dsp:spPr>
        <a:xfrm>
          <a:off x="0" y="1751238"/>
          <a:ext cx="5728344" cy="140051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3AA59D4-2F8C-4294-BDF0-F424DBBBC60B}">
      <dsp:nvSpPr>
        <dsp:cNvPr id="0" name=""/>
        <dsp:cNvSpPr/>
      </dsp:nvSpPr>
      <dsp:spPr>
        <a:xfrm>
          <a:off x="423654" y="2066354"/>
          <a:ext cx="770281" cy="770281"/>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57E0269A-EC88-41F0-9A2A-9A591C4603DD}">
      <dsp:nvSpPr>
        <dsp:cNvPr id="0" name=""/>
        <dsp:cNvSpPr/>
      </dsp:nvSpPr>
      <dsp:spPr>
        <a:xfrm>
          <a:off x="1617591" y="175123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Two documentaries which has outlined people leaving the movements and why they left, also the controversies surrounding the movements have been depicted in the documentary. </a:t>
          </a:r>
          <a:endParaRPr lang="en-US" sz="1400" kern="1200" dirty="0"/>
        </a:p>
      </dsp:txBody>
      <dsp:txXfrm>
        <a:off x="1617591" y="1751238"/>
        <a:ext cx="4110752" cy="1400512"/>
      </dsp:txXfrm>
    </dsp:sp>
    <dsp:sp modelId="{6BFD8C61-C909-4FA3-8DE1-2E1EA6E33040}">
      <dsp:nvSpPr>
        <dsp:cNvPr id="0" name=""/>
        <dsp:cNvSpPr/>
      </dsp:nvSpPr>
      <dsp:spPr>
        <a:xfrm>
          <a:off x="0" y="3501879"/>
          <a:ext cx="5728344" cy="140051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2060498-483A-41D5-9A5A-5A34294729DC}">
      <dsp:nvSpPr>
        <dsp:cNvPr id="0" name=""/>
        <dsp:cNvSpPr/>
      </dsp:nvSpPr>
      <dsp:spPr>
        <a:xfrm>
          <a:off x="437943" y="3794517"/>
          <a:ext cx="770281" cy="770281"/>
        </a:xfrm>
        <a:prstGeom prst="rect">
          <a:avLst/>
        </a:prstGeom>
        <a:blipFill rotWithShape="1">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4631C14-AA6C-403C-9F95-29681AED4F06}">
      <dsp:nvSpPr>
        <dsp:cNvPr id="0" name=""/>
        <dsp:cNvSpPr/>
      </dsp:nvSpPr>
      <dsp:spPr>
        <a:xfrm>
          <a:off x="1617591" y="3501879"/>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There is also an autobiography from Elissa Wall, she gives a first hand account of the inequality and corruption which was happening in the FLDS church in relation to women and girls.  </a:t>
          </a:r>
        </a:p>
      </dsp:txBody>
      <dsp:txXfrm>
        <a:off x="1617591" y="3501879"/>
        <a:ext cx="4110752" cy="14005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A9F8F-9D31-814D-8EEF-A3DD441F97B4}">
      <dsp:nvSpPr>
        <dsp:cNvPr id="0" name=""/>
        <dsp:cNvSpPr/>
      </dsp:nvSpPr>
      <dsp:spPr>
        <a:xfrm>
          <a:off x="1288" y="8007"/>
          <a:ext cx="4521910" cy="287141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38FAA11-361E-6642-A69C-F399540DCCCA}">
      <dsp:nvSpPr>
        <dsp:cNvPr id="0" name=""/>
        <dsp:cNvSpPr/>
      </dsp:nvSpPr>
      <dsp:spPr>
        <a:xfrm>
          <a:off x="503722" y="485320"/>
          <a:ext cx="4521910" cy="287141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Chapter one includes an introduction to the topic, why I think the case studies that I have chosen will be good to outline equality and the lives of women in New Religious Movements.  There is also the methodology and the literature which is integral to the finished product. </a:t>
          </a:r>
        </a:p>
      </dsp:txBody>
      <dsp:txXfrm>
        <a:off x="587823" y="569421"/>
        <a:ext cx="4353708" cy="2703210"/>
      </dsp:txXfrm>
    </dsp:sp>
    <dsp:sp modelId="{3C3A7CC8-1C63-2246-82BE-D1EC32BE8732}">
      <dsp:nvSpPr>
        <dsp:cNvPr id="0" name=""/>
        <dsp:cNvSpPr/>
      </dsp:nvSpPr>
      <dsp:spPr>
        <a:xfrm>
          <a:off x="5528067" y="8007"/>
          <a:ext cx="4521910" cy="287141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0A9658E-BD63-BE49-B483-B796C3CE2D00}">
      <dsp:nvSpPr>
        <dsp:cNvPr id="0" name=""/>
        <dsp:cNvSpPr/>
      </dsp:nvSpPr>
      <dsp:spPr>
        <a:xfrm>
          <a:off x="6030501" y="485320"/>
          <a:ext cx="4521910" cy="287141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Chapter one also includes the history of the movements, the Latter-day Saints and OSHO International, I have used books to outline the help women had on the growth of both of the movements. </a:t>
          </a:r>
        </a:p>
      </dsp:txBody>
      <dsp:txXfrm>
        <a:off x="6114602" y="569421"/>
        <a:ext cx="4353708" cy="27032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8FBEC-0F46-4246-9820-2F1F690F72C8}">
      <dsp:nvSpPr>
        <dsp:cNvPr id="0" name=""/>
        <dsp:cNvSpPr/>
      </dsp:nvSpPr>
      <dsp:spPr>
        <a:xfrm>
          <a:off x="2201206" y="91128"/>
          <a:ext cx="1766812" cy="176681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0EBF2A7-7DDA-4624-B840-34290D675018}">
      <dsp:nvSpPr>
        <dsp:cNvPr id="0" name=""/>
        <dsp:cNvSpPr/>
      </dsp:nvSpPr>
      <dsp:spPr>
        <a:xfrm>
          <a:off x="0" y="2051703"/>
          <a:ext cx="6143560" cy="1911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Within chapter two feminism and social context will be discussed, however  chapter two is not yet complete, there will be mention of the books</a:t>
          </a:r>
          <a:r>
            <a:rPr lang="en-US" sz="1600" i="1" kern="1200" dirty="0"/>
            <a:t> A House Full of Females </a:t>
          </a:r>
          <a:r>
            <a:rPr lang="en-US" sz="1600" kern="1200" dirty="0"/>
            <a:t>and </a:t>
          </a:r>
          <a:r>
            <a:rPr lang="en-US" sz="1600" i="1" kern="1200" dirty="0"/>
            <a:t>The Book of Women, </a:t>
          </a:r>
          <a:r>
            <a:rPr lang="en-US" sz="1600" kern="1200" dirty="0"/>
            <a:t>also scholars ideas of what feminism is and how to tackle inequality within each movement. Second-wave feminism will be discussed and the history of second-wave feminism and how this contributes to the overall argument.</a:t>
          </a:r>
        </a:p>
      </dsp:txBody>
      <dsp:txXfrm>
        <a:off x="0" y="2051703"/>
        <a:ext cx="6143560" cy="1911750"/>
      </dsp:txXfrm>
    </dsp:sp>
    <dsp:sp modelId="{AFAB9767-2991-43B7-8644-88CBD5D3FFAD}">
      <dsp:nvSpPr>
        <dsp:cNvPr id="0" name=""/>
        <dsp:cNvSpPr/>
      </dsp:nvSpPr>
      <dsp:spPr>
        <a:xfrm>
          <a:off x="8419915" y="123053"/>
          <a:ext cx="1766812" cy="1766812"/>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E751D66-216A-47B7-B696-4A4D6EABED03}">
      <dsp:nvSpPr>
        <dsp:cNvPr id="0" name=""/>
        <dsp:cNvSpPr/>
      </dsp:nvSpPr>
      <dsp:spPr>
        <a:xfrm>
          <a:off x="6843487" y="2075707"/>
          <a:ext cx="4919669" cy="1784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dirty="0"/>
            <a:t>The social context surrounding the Latter-day Saints and OSHO International will be discussed, using books and journals to discover what was happening at the time of their emergence, mainly looking at the counter-culture, why people joined and the Human Potential Movement. </a:t>
          </a:r>
        </a:p>
      </dsp:txBody>
      <dsp:txXfrm>
        <a:off x="6843487" y="2075707"/>
        <a:ext cx="4919669" cy="17840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22C66-6AFA-43E0-A0BD-2F01BB95F8AA}">
      <dsp:nvSpPr>
        <dsp:cNvPr id="0" name=""/>
        <dsp:cNvSpPr/>
      </dsp:nvSpPr>
      <dsp:spPr>
        <a:xfrm>
          <a:off x="713137" y="278324"/>
          <a:ext cx="2161687" cy="216168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2EC1FA-435C-40D2-9830-04235CCC4E28}">
      <dsp:nvSpPr>
        <dsp:cNvPr id="0" name=""/>
        <dsp:cNvSpPr/>
      </dsp:nvSpPr>
      <dsp:spPr>
        <a:xfrm>
          <a:off x="1173824" y="739012"/>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1810DE-E0B7-4F59-9AE7-A75EDE279192}">
      <dsp:nvSpPr>
        <dsp:cNvPr id="0" name=""/>
        <dsp:cNvSpPr/>
      </dsp:nvSpPr>
      <dsp:spPr>
        <a:xfrm>
          <a:off x="22106" y="3113325"/>
          <a:ext cx="354375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Chapter three will be broken down in to different sections, each section will be covering different themes of women in the Latter-day Saints and the FLDS church.</a:t>
          </a:r>
        </a:p>
      </dsp:txBody>
      <dsp:txXfrm>
        <a:off x="22106" y="3113325"/>
        <a:ext cx="3543750" cy="1237500"/>
      </dsp:txXfrm>
    </dsp:sp>
    <dsp:sp modelId="{1E184CAF-6045-4669-A6E1-C58AF611FBA5}">
      <dsp:nvSpPr>
        <dsp:cNvPr id="0" name=""/>
        <dsp:cNvSpPr/>
      </dsp:nvSpPr>
      <dsp:spPr>
        <a:xfrm>
          <a:off x="4877043" y="278324"/>
          <a:ext cx="2161687" cy="2161687"/>
        </a:xfrm>
        <a:prstGeom prst="ellipse">
          <a:avLst/>
        </a:prstGeom>
        <a:solidFill>
          <a:schemeClr val="accent5">
            <a:hueOff val="10398092"/>
            <a:satOff val="-284"/>
            <a:lumOff val="-1569"/>
            <a:alphaOff val="0"/>
          </a:schemeClr>
        </a:solidFill>
        <a:ln>
          <a:noFill/>
        </a:ln>
        <a:effectLst/>
      </dsp:spPr>
      <dsp:style>
        <a:lnRef idx="0">
          <a:scrgbClr r="0" g="0" b="0"/>
        </a:lnRef>
        <a:fillRef idx="1">
          <a:scrgbClr r="0" g="0" b="0"/>
        </a:fillRef>
        <a:effectRef idx="0">
          <a:scrgbClr r="0" g="0" b="0"/>
        </a:effectRef>
        <a:fontRef idx="minor"/>
      </dsp:style>
    </dsp:sp>
    <dsp:sp modelId="{15C37BD8-1ED6-46A4-9181-183AB6302069}">
      <dsp:nvSpPr>
        <dsp:cNvPr id="0" name=""/>
        <dsp:cNvSpPr/>
      </dsp:nvSpPr>
      <dsp:spPr>
        <a:xfrm>
          <a:off x="5337731" y="739012"/>
          <a:ext cx="1240312" cy="124031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86A143-01F4-4253-8EF6-F4BE4D2F98F7}">
      <dsp:nvSpPr>
        <dsp:cNvPr id="0" name=""/>
        <dsp:cNvSpPr/>
      </dsp:nvSpPr>
      <dsp:spPr>
        <a:xfrm>
          <a:off x="4186012" y="3113325"/>
          <a:ext cx="354375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Chapter three has not been finished as of yet, however the research is completed and the setting of each section has been figured out already. It just needs to be written. </a:t>
          </a:r>
        </a:p>
      </dsp:txBody>
      <dsp:txXfrm>
        <a:off x="4186012" y="3113325"/>
        <a:ext cx="3543750" cy="1237500"/>
      </dsp:txXfrm>
    </dsp:sp>
    <dsp:sp modelId="{02F4C4C0-016E-4449-AACB-A9CE264F696F}">
      <dsp:nvSpPr>
        <dsp:cNvPr id="0" name=""/>
        <dsp:cNvSpPr/>
      </dsp:nvSpPr>
      <dsp:spPr>
        <a:xfrm>
          <a:off x="9040950" y="278324"/>
          <a:ext cx="2161687" cy="2161687"/>
        </a:xfrm>
        <a:prstGeom prst="ellipse">
          <a:avLst/>
        </a:prstGeom>
        <a:solidFill>
          <a:schemeClr val="accent5">
            <a:hueOff val="20796183"/>
            <a:satOff val="-568"/>
            <a:lumOff val="-3138"/>
            <a:alphaOff val="0"/>
          </a:schemeClr>
        </a:solidFill>
        <a:ln>
          <a:noFill/>
        </a:ln>
        <a:effectLst/>
      </dsp:spPr>
      <dsp:style>
        <a:lnRef idx="0">
          <a:scrgbClr r="0" g="0" b="0"/>
        </a:lnRef>
        <a:fillRef idx="1">
          <a:scrgbClr r="0" g="0" b="0"/>
        </a:fillRef>
        <a:effectRef idx="0">
          <a:scrgbClr r="0" g="0" b="0"/>
        </a:effectRef>
        <a:fontRef idx="minor"/>
      </dsp:style>
    </dsp:sp>
    <dsp:sp modelId="{5CB1D5D7-6816-492D-A479-E6EEA4AEE6E0}">
      <dsp:nvSpPr>
        <dsp:cNvPr id="0" name=""/>
        <dsp:cNvSpPr/>
      </dsp:nvSpPr>
      <dsp:spPr>
        <a:xfrm>
          <a:off x="9501637" y="739012"/>
          <a:ext cx="1240312" cy="1240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453066-C7EA-4287-8A4F-7587FE80722E}">
      <dsp:nvSpPr>
        <dsp:cNvPr id="0" name=""/>
        <dsp:cNvSpPr/>
      </dsp:nvSpPr>
      <dsp:spPr>
        <a:xfrm>
          <a:off x="8349918" y="3113325"/>
          <a:ext cx="354375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The reason for wanting to investigate whether there is a bad side to the Latter-day Saints and the FLDS is because many women involved with the church usually state that they have felt inequality in some aspects, the investigation will conclude whether there is or is not according to feminist ideas in the conclusion in chapter five. </a:t>
          </a:r>
        </a:p>
      </dsp:txBody>
      <dsp:txXfrm>
        <a:off x="8349918" y="3113325"/>
        <a:ext cx="3543750" cy="1237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5B2FD-AE83-6A43-9012-57D78C9CD897}">
      <dsp:nvSpPr>
        <dsp:cNvPr id="0" name=""/>
        <dsp:cNvSpPr/>
      </dsp:nvSpPr>
      <dsp:spPr>
        <a:xfrm>
          <a:off x="5190" y="526837"/>
          <a:ext cx="2269349" cy="34040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Chapter three has been written, the chapter is broken down in to three sections which cover different topics Sexuality, Marriage and Family. Love and Therapy and finally Women in Ritual, Gender Roles and the changing of Roles in OSHO. </a:t>
          </a:r>
        </a:p>
      </dsp:txBody>
      <dsp:txXfrm>
        <a:off x="71657" y="593304"/>
        <a:ext cx="2136415" cy="3271090"/>
      </dsp:txXfrm>
    </dsp:sp>
    <dsp:sp modelId="{FCB00153-50A0-F443-AD3D-2667752412BF}">
      <dsp:nvSpPr>
        <dsp:cNvPr id="0" name=""/>
        <dsp:cNvSpPr/>
      </dsp:nvSpPr>
      <dsp:spPr>
        <a:xfrm>
          <a:off x="2501475" y="1947450"/>
          <a:ext cx="481102" cy="562798"/>
        </a:xfrm>
        <a:prstGeom prs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501475" y="2060010"/>
        <a:ext cx="336771" cy="337678"/>
      </dsp:txXfrm>
    </dsp:sp>
    <dsp:sp modelId="{8CA1DE5D-3BCF-7D40-A11C-AA04CDC2469B}">
      <dsp:nvSpPr>
        <dsp:cNvPr id="0" name=""/>
        <dsp:cNvSpPr/>
      </dsp:nvSpPr>
      <dsp:spPr>
        <a:xfrm>
          <a:off x="3182280" y="526837"/>
          <a:ext cx="2269349" cy="34040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First, the ideas in Sexuality, Marriage and Family is outlining the different views OSHO and the followers have on intimacy and the LGBTQ+ community, their ideas on marriage and starting a family within OSHO International. </a:t>
          </a:r>
        </a:p>
      </dsp:txBody>
      <dsp:txXfrm>
        <a:off x="3248747" y="593304"/>
        <a:ext cx="2136415" cy="3271090"/>
      </dsp:txXfrm>
    </dsp:sp>
    <dsp:sp modelId="{43BEA32D-1052-8049-84F4-087B3DE87211}">
      <dsp:nvSpPr>
        <dsp:cNvPr id="0" name=""/>
        <dsp:cNvSpPr/>
      </dsp:nvSpPr>
      <dsp:spPr>
        <a:xfrm>
          <a:off x="5678565" y="1947450"/>
          <a:ext cx="481102" cy="562798"/>
        </a:xfrm>
        <a:prstGeom prs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5678565" y="2060010"/>
        <a:ext cx="336771" cy="337678"/>
      </dsp:txXfrm>
    </dsp:sp>
    <dsp:sp modelId="{455C92E0-9427-254D-9214-97A7D8AFEB96}">
      <dsp:nvSpPr>
        <dsp:cNvPr id="0" name=""/>
        <dsp:cNvSpPr/>
      </dsp:nvSpPr>
      <dsp:spPr>
        <a:xfrm>
          <a:off x="6359369" y="526837"/>
          <a:ext cx="2269349" cy="34040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Love and Therapy was a big part within OSHO’s book on women, the ideas  portrayed in his book will be outlined further within the dissertation and why this impacts women and how does it better women in everyday life? </a:t>
          </a:r>
        </a:p>
      </dsp:txBody>
      <dsp:txXfrm>
        <a:off x="6425836" y="593304"/>
        <a:ext cx="2136415" cy="3271090"/>
      </dsp:txXfrm>
    </dsp:sp>
    <dsp:sp modelId="{91970D27-2CB2-A04C-AF25-539B8C4AD86A}">
      <dsp:nvSpPr>
        <dsp:cNvPr id="0" name=""/>
        <dsp:cNvSpPr/>
      </dsp:nvSpPr>
      <dsp:spPr>
        <a:xfrm>
          <a:off x="8855654" y="1947450"/>
          <a:ext cx="481102" cy="562798"/>
        </a:xfrm>
        <a:prstGeom prs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855654" y="2060010"/>
        <a:ext cx="336771" cy="337678"/>
      </dsp:txXfrm>
    </dsp:sp>
    <dsp:sp modelId="{ED7DCF6E-D62D-AD40-AC6D-E32A0D145269}">
      <dsp:nvSpPr>
        <dsp:cNvPr id="0" name=""/>
        <dsp:cNvSpPr/>
      </dsp:nvSpPr>
      <dsp:spPr>
        <a:xfrm>
          <a:off x="9536459" y="526837"/>
          <a:ext cx="2269349" cy="34040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Women in Ritual, Gender Roles and Changing Roles will outline the amount women which are allowed to be involved within the ritual aspects of OSHO also the gender roles and changing the roles of gender within OSHO International. </a:t>
          </a:r>
        </a:p>
      </dsp:txBody>
      <dsp:txXfrm>
        <a:off x="9602926" y="593304"/>
        <a:ext cx="2136415" cy="32710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261C0A-A662-A94D-9E18-C0D348830C05}" type="datetimeFigureOut">
              <a:rPr lang="en-US" smtClean="0"/>
              <a:t>3/8/19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424029-56E9-284F-BBEA-E373D61969CE}" type="slidenum">
              <a:rPr lang="en-US" smtClean="0"/>
              <a:t>‹#›</a:t>
            </a:fld>
            <a:endParaRPr lang="en-US"/>
          </a:p>
        </p:txBody>
      </p:sp>
    </p:spTree>
    <p:extLst>
      <p:ext uri="{BB962C8B-B14F-4D97-AF65-F5344CB8AC3E}">
        <p14:creationId xmlns:p14="http://schemas.microsoft.com/office/powerpoint/2010/main" val="2896082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my dissertation is women in new religious movements: Family, Motherhood and Equality. </a:t>
            </a:r>
          </a:p>
          <a:p>
            <a:endParaRPr lang="en-US" dirty="0"/>
          </a:p>
          <a:p>
            <a:r>
              <a:rPr lang="en-US" dirty="0"/>
              <a:t>The reason I chose this subject is because New Religious Movements is one of my favourite topics which we have covered and I knew when we  covered  New Religious movements that I wanted to include the topic in my dissertation. I am focusing on women, how they are treated and the lives they lead within New Religious Movements, for that reason I am including feminist ideas within my dissertation; I believe that everyone in society religious or not should be treated equally, another reason why I wanted to cover feminist opinions is because I really enjoyed studying sociology at A Levels. </a:t>
            </a:r>
          </a:p>
          <a:p>
            <a:endParaRPr lang="en-US" dirty="0"/>
          </a:p>
          <a:p>
            <a:r>
              <a:rPr lang="en-US" dirty="0"/>
              <a:t>The case studies I have chosen to give examples is the Latter-day Saints, mainly the FLDS, which is also known as the Fundamentalist Church of Jesus Christ of the Latter-day Saints and OSHO International the reasons why I chose these two examples of NRMs is because women are very prominent within both of these, one is an eastern derived movement with elements of Buddhism, Jainism and Taoism and the other is Christian based religion, another reason is because they have different start dates, when OSHO International emerged, the Latter-day Saints was already established. The way they treat and view women are also view differently so this was another way of involving different arguments of the way NRMs treat and view women. </a:t>
            </a:r>
          </a:p>
          <a:p>
            <a:endParaRPr lang="en-US" dirty="0"/>
          </a:p>
        </p:txBody>
      </p:sp>
      <p:sp>
        <p:nvSpPr>
          <p:cNvPr id="4" name="Slide Number Placeholder 3"/>
          <p:cNvSpPr>
            <a:spLocks noGrp="1"/>
          </p:cNvSpPr>
          <p:nvPr>
            <p:ph type="sldNum" sz="quarter" idx="5"/>
          </p:nvPr>
        </p:nvSpPr>
        <p:spPr/>
        <p:txBody>
          <a:bodyPr/>
          <a:lstStyle/>
          <a:p>
            <a:fld id="{DC424029-56E9-284F-BBEA-E373D61969CE}" type="slidenum">
              <a:rPr lang="en-US" smtClean="0"/>
              <a:t>1</a:t>
            </a:fld>
            <a:endParaRPr lang="en-US"/>
          </a:p>
        </p:txBody>
      </p:sp>
    </p:spTree>
    <p:extLst>
      <p:ext uri="{BB962C8B-B14F-4D97-AF65-F5344CB8AC3E}">
        <p14:creationId xmlns:p14="http://schemas.microsoft.com/office/powerpoint/2010/main" val="406580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Primary resources which have been used is books by Elissa Wall’s book – Stolen Innocence, A House Full of Females Plural Marriage and Women’s Rights in Early Mormonism, 1835-1870 by Laurel Thatcher Ulrich, provides diary entries from the women and men in early Mormonism.  Rajneesh’s book – The Book of Women. Documentaries – such as Wild, Wild Country and Escaping Polygamy.  </a:t>
            </a:r>
          </a:p>
          <a:p>
            <a:endParaRPr lang="en-US" dirty="0"/>
          </a:p>
          <a:p>
            <a:r>
              <a:rPr lang="en-US" dirty="0"/>
              <a:t>Secondary Resources: Laura Vance, Elizabeth Puttick and Susan Palmer.</a:t>
            </a:r>
          </a:p>
          <a:p>
            <a:endParaRPr lang="en-US" dirty="0"/>
          </a:p>
        </p:txBody>
      </p:sp>
      <p:sp>
        <p:nvSpPr>
          <p:cNvPr id="4" name="Slide Number Placeholder 3"/>
          <p:cNvSpPr>
            <a:spLocks noGrp="1"/>
          </p:cNvSpPr>
          <p:nvPr>
            <p:ph type="sldNum" sz="quarter" idx="5"/>
          </p:nvPr>
        </p:nvSpPr>
        <p:spPr/>
        <p:txBody>
          <a:bodyPr/>
          <a:lstStyle/>
          <a:p>
            <a:fld id="{DC424029-56E9-284F-BBEA-E373D61969CE}" type="slidenum">
              <a:rPr lang="en-US" smtClean="0"/>
              <a:t>2</a:t>
            </a:fld>
            <a:endParaRPr lang="en-US"/>
          </a:p>
        </p:txBody>
      </p:sp>
    </p:spTree>
    <p:extLst>
      <p:ext uri="{BB962C8B-B14F-4D97-AF65-F5344CB8AC3E}">
        <p14:creationId xmlns:p14="http://schemas.microsoft.com/office/powerpoint/2010/main" val="695972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All these have been an integral books and resources for writing and researching answers to the topic. The focus is mainly on four books which are: Laura Vance, Elizabeth Puttick, Susan Palmer, OSHO International Book of women.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there has been other texts which have helped fill in some details about the treatment of women in the Latter-day Saints and OSHO International which are Laurel Thatcher Ulrich’s book which helped when writing the history of women in the Latter-day Saints and researching feminist ideas from the years of 1835-1870. David Barrett’s book also allowed me to research and pick which new religious movements to pick as case studies by the outline of their beliefs and practices which helped me also write different arguments from the view of David Vance. David Barrett’s bibliography allowed me to find other books and resources which helped with the research to answer the topic in question.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Carol Ochs’ book called Women and Spirituality offers essays about the different perspectives of feminists. Other books which have been helpful is Children in New Religions and a book generally speaking about New Religious Movements. All these books have useful in different ways whether there has been some reference to the Latter-day Saints and OSHO International or just general ideas of women in New Religious Movements.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Journals have brought the history of second-wave feminism and some feminist ideas to answer of the topic. </a:t>
            </a:r>
          </a:p>
        </p:txBody>
      </p:sp>
      <p:sp>
        <p:nvSpPr>
          <p:cNvPr id="4" name="Slide Number Placeholder 3"/>
          <p:cNvSpPr>
            <a:spLocks noGrp="1"/>
          </p:cNvSpPr>
          <p:nvPr>
            <p:ph type="sldNum" sz="quarter" idx="5"/>
          </p:nvPr>
        </p:nvSpPr>
        <p:spPr/>
        <p:txBody>
          <a:bodyPr/>
          <a:lstStyle/>
          <a:p>
            <a:fld id="{DC424029-56E9-284F-BBEA-E373D61969CE}" type="slidenum">
              <a:rPr lang="en-US" smtClean="0"/>
              <a:t>3</a:t>
            </a:fld>
            <a:endParaRPr lang="en-US"/>
          </a:p>
        </p:txBody>
      </p:sp>
    </p:spTree>
    <p:extLst>
      <p:ext uri="{BB962C8B-B14F-4D97-AF65-F5344CB8AC3E}">
        <p14:creationId xmlns:p14="http://schemas.microsoft.com/office/powerpoint/2010/main" val="1720914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books which I have used to write the history for the both of the movements are A House Full of Females: Plural Marriage and Women’s Rights in Early Mormonism, 1835-1870. There is a  mixture of  books to write the history on OSHO International, mainly because the movement has not been around for as long as The Latter-day Saints, however the three books which were used had some helpful insights into the early days of OSHO International and the communes where women and men lived </a:t>
            </a:r>
          </a:p>
          <a:p>
            <a:endParaRPr lang="en-US" dirty="0"/>
          </a:p>
          <a:p>
            <a:r>
              <a:rPr lang="en-US" dirty="0"/>
              <a:t>In the introduction there is definitions provided for the term New Religious Movement and charismatic leader, there is also mention of why the Latter-day Saints and OSHO International were chosen for the examples for the dissertation, then mention of the methodology and critical literature used for requiring the information and then a chapter breakdown to understand what is going to be discussed throughout the dissertation.</a:t>
            </a:r>
          </a:p>
          <a:p>
            <a:endParaRPr lang="en-US" dirty="0"/>
          </a:p>
          <a:p>
            <a:r>
              <a:rPr lang="en-US" dirty="0"/>
              <a:t>The book A House Full of females has a lot of description about the troubles women faced in the early days of the Saints, however the author portrays the ideas of women sticking together and always coming through troubles that they faced together, many women left their families to join the Saints however many of the families joined in later years. The main reason why the book was important for writing the history of the Saints is because of the group women made called The Female Relief Society. Women would come and talk about political problems and everyday problems and how they would resolve said problems. </a:t>
            </a:r>
          </a:p>
          <a:p>
            <a:endParaRPr lang="en-US" dirty="0"/>
          </a:p>
          <a:p>
            <a:r>
              <a:rPr lang="en-US" dirty="0"/>
              <a:t>Throughout the history of OSHO International there will be focus on the age range and types of women which are attracted to OSHO International; Puttick, Palmer and other scholars have pointed out that women in their 40s/50s started to join OSHO International, women who had an already established careers and those who did not want children and those who had renounced marriage. The history of OSHO Int. will also be describing the people who lived in the communes.</a:t>
            </a:r>
          </a:p>
        </p:txBody>
      </p:sp>
      <p:sp>
        <p:nvSpPr>
          <p:cNvPr id="4" name="Slide Number Placeholder 3"/>
          <p:cNvSpPr>
            <a:spLocks noGrp="1"/>
          </p:cNvSpPr>
          <p:nvPr>
            <p:ph type="sldNum" sz="quarter" idx="5"/>
          </p:nvPr>
        </p:nvSpPr>
        <p:spPr/>
        <p:txBody>
          <a:bodyPr/>
          <a:lstStyle/>
          <a:p>
            <a:fld id="{DC424029-56E9-284F-BBEA-E373D61969CE}" type="slidenum">
              <a:rPr lang="en-US" smtClean="0"/>
              <a:t>4</a:t>
            </a:fld>
            <a:endParaRPr lang="en-US"/>
          </a:p>
        </p:txBody>
      </p:sp>
    </p:spTree>
    <p:extLst>
      <p:ext uri="{BB962C8B-B14F-4D97-AF65-F5344CB8AC3E}">
        <p14:creationId xmlns:p14="http://schemas.microsoft.com/office/powerpoint/2010/main" val="756940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book will be mentioned because there is a lot of information about women in the 18</a:t>
            </a:r>
            <a:r>
              <a:rPr lang="en-US" baseline="30000" dirty="0"/>
              <a:t>th</a:t>
            </a:r>
            <a:r>
              <a:rPr lang="en-US" dirty="0"/>
              <a:t> century trying to fight for female equality and rights, there will be portrayal of their ideas, what they wanted to achieve and what happened when they tried to speak out? Were they in trouble with the authorities? </a:t>
            </a:r>
          </a:p>
          <a:p>
            <a:endParaRPr lang="en-US" dirty="0"/>
          </a:p>
          <a:p>
            <a:r>
              <a:rPr lang="en-US" dirty="0"/>
              <a:t>The Book of Women will be discussed because OSHO has answered the questions within the book during interviews and then they were complied together,  he gives his opinion on the Women’s Liberation Movement and what he thinks of the women who are a part of the Women’s Liberation Movement. </a:t>
            </a:r>
          </a:p>
          <a:p>
            <a:endParaRPr lang="en-US" dirty="0"/>
          </a:p>
          <a:p>
            <a:r>
              <a:rPr lang="en-US" dirty="0"/>
              <a:t>The reason why there will be an outline of the social context and different aspects of why people would want to join a New Religious Movement, is because it is important to have a sense of what people might be thinking and understanding what was happening in society at the time of people joining OSHO International and the Latter-day Saints movements . For instance when the counter-culture emerged it allowed people to think for themselves and what they wanted their life to be like, instead of living up to their families expectations they know had their own, this is one of the most influential reasons why people started to join New Religious Movements. </a:t>
            </a:r>
          </a:p>
          <a:p>
            <a:endParaRPr lang="en-US" dirty="0"/>
          </a:p>
        </p:txBody>
      </p:sp>
      <p:sp>
        <p:nvSpPr>
          <p:cNvPr id="4" name="Slide Number Placeholder 3"/>
          <p:cNvSpPr>
            <a:spLocks noGrp="1"/>
          </p:cNvSpPr>
          <p:nvPr>
            <p:ph type="sldNum" sz="quarter" idx="5"/>
          </p:nvPr>
        </p:nvSpPr>
        <p:spPr/>
        <p:txBody>
          <a:bodyPr/>
          <a:lstStyle/>
          <a:p>
            <a:fld id="{DC424029-56E9-284F-BBEA-E373D61969CE}" type="slidenum">
              <a:rPr lang="en-US" smtClean="0"/>
              <a:t>5</a:t>
            </a:fld>
            <a:endParaRPr lang="en-US"/>
          </a:p>
        </p:txBody>
      </p:sp>
    </p:spTree>
    <p:extLst>
      <p:ext uri="{BB962C8B-B14F-4D97-AF65-F5344CB8AC3E}">
        <p14:creationId xmlns:p14="http://schemas.microsoft.com/office/powerpoint/2010/main" val="1393683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Chapter 3 is uncompleted but the layout of the chapter has been established and I know where I want to go with the chapter and what is going to be discussed and how it will contribute to the overall argument of the dissertation. </a:t>
            </a:r>
          </a:p>
          <a:p>
            <a:pPr marL="171450" indent="-171450">
              <a:buFontTx/>
              <a:buChar char="-"/>
            </a:pPr>
            <a:endParaRPr lang="en-US" dirty="0"/>
          </a:p>
          <a:p>
            <a:pPr marL="171450" indent="-171450">
              <a:buFontTx/>
              <a:buChar char="-"/>
            </a:pPr>
            <a:r>
              <a:rPr lang="en-US" dirty="0"/>
              <a:t>In part one – it will be covering Women, Family and Sexuality. Women in relation gender roles, dress codes and their contribution to the movement , also what role do women have in the family, outlining the different structures of families within the Latter-day Saints and the FLDS and how they differ from each other, focusing on the family unit and investigating whether there is different types of family? For instance single mothers/fathers? Blended families and same-sex families.  The ideas which they hold about sexuality, sexuality as in sexual attraction, ideas of the LGBTQ+ Community and so on. </a:t>
            </a:r>
          </a:p>
          <a:p>
            <a:pPr marL="171450" indent="-171450">
              <a:buFontTx/>
              <a:buChar char="-"/>
            </a:pPr>
            <a:endParaRPr lang="en-US" dirty="0"/>
          </a:p>
          <a:p>
            <a:pPr marL="171450" indent="-171450">
              <a:buFontTx/>
              <a:buChar char="-"/>
            </a:pPr>
            <a:r>
              <a:rPr lang="en-US" dirty="0"/>
              <a:t>In part two – it will be covering Plural Marriage and Sister-wives, the idea of how to live with other women who are married to the same man, are there any disagreements? Is it hard to live in a plural marriage and the differences between the Latter-day Saints and the FLDS.  The differences of the ideas of marriage between the Latter-day Saints and the FLDS and whether the same religious ideals of marriage are in both the NRM and the sect? </a:t>
            </a:r>
          </a:p>
          <a:p>
            <a:pPr marL="171450" indent="-171450">
              <a:buFontTx/>
              <a:buChar char="-"/>
            </a:pPr>
            <a:endParaRPr lang="en-US" dirty="0"/>
          </a:p>
          <a:p>
            <a:pPr marL="171450" indent="-171450">
              <a:buFontTx/>
              <a:buChar char="-"/>
            </a:pPr>
            <a:r>
              <a:rPr lang="en-US" dirty="0"/>
              <a:t>In part three – it will be discussing the ideas of the Latter-day Saints and whether there are any controversies within the movement, investigating whether this is true or not and discussing whether they in fact do or do not. Aspects which will be covered are like the mental health of women within the Latter-day Saints, within the FLDS mentioning the documentary and autobiography of the people who have left the church and how leaving effects the family left within the church and outside of the church, can they have contact with each other? </a:t>
            </a:r>
          </a:p>
        </p:txBody>
      </p:sp>
      <p:sp>
        <p:nvSpPr>
          <p:cNvPr id="4" name="Slide Number Placeholder 3"/>
          <p:cNvSpPr>
            <a:spLocks noGrp="1"/>
          </p:cNvSpPr>
          <p:nvPr>
            <p:ph type="sldNum" sz="quarter" idx="5"/>
          </p:nvPr>
        </p:nvSpPr>
        <p:spPr/>
        <p:txBody>
          <a:bodyPr/>
          <a:lstStyle/>
          <a:p>
            <a:fld id="{DC424029-56E9-284F-BBEA-E373D61969CE}" type="slidenum">
              <a:rPr lang="en-US" smtClean="0"/>
              <a:t>6</a:t>
            </a:fld>
            <a:endParaRPr lang="en-US"/>
          </a:p>
        </p:txBody>
      </p:sp>
    </p:spTree>
    <p:extLst>
      <p:ext uri="{BB962C8B-B14F-4D97-AF65-F5344CB8AC3E}">
        <p14:creationId xmlns:p14="http://schemas.microsoft.com/office/powerpoint/2010/main" val="2972249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first section of chapter four there will be a discussion of sexuality which will be covering topics like OSHO’s and the followers ideas of intimacy and sexual orientation and the LGBTQ+ community, the ideas will be taken from OSHO’s book and other academic literature, for example Elizabeth Puttick’s book, she was a member of OSHO International and she covers the topics explained in the first section of chapter four. Marriage and family life will also be covered in the first section, why people have chosen not to have a family and of getting married in OSHO International OSHO’s ideas will also be presented in this section because he thinks that marriage is an ugly  institution that developed divorce and prostitution; and he further explains why women should not get married within OSHO International. </a:t>
            </a:r>
          </a:p>
          <a:p>
            <a:endParaRPr lang="en-US" dirty="0"/>
          </a:p>
          <a:p>
            <a:r>
              <a:rPr lang="en-US" dirty="0"/>
              <a:t>In the second section love and therapy will be covered because of what OSHO thinks and what his followers do and how they follow his teachings in accordance to love and therapy; for instance Puttick and Palmer also mention both of these aspect, so it is a big part of the ideas of OSHO and what he wants his followers to do; he wants his followers to love openly and not to possess people, he teaches that when once someone is being possessed they become a thing and a woman/man is a person and not a item. This is just one teaching OSHO provides on love. </a:t>
            </a:r>
          </a:p>
          <a:p>
            <a:endParaRPr lang="en-US" dirty="0"/>
          </a:p>
          <a:p>
            <a:r>
              <a:rPr lang="en-US" dirty="0"/>
              <a:t>In the last part of chapter four it will be exploring the themes of women in ritual and women’s gender roles and how they have changed from the beginning of OSHO International, Palmer explains these in her book Krishna Mothers, Moon Sisters and Rajneesh Lovers. This book has been vital to researching and writing my dissertation. It allows me to see every side of the argument with Palmer adding to her arguments with comments from the women in the communes that OSHO followers lived. </a:t>
            </a:r>
          </a:p>
        </p:txBody>
      </p:sp>
      <p:sp>
        <p:nvSpPr>
          <p:cNvPr id="4" name="Slide Number Placeholder 3"/>
          <p:cNvSpPr>
            <a:spLocks noGrp="1"/>
          </p:cNvSpPr>
          <p:nvPr>
            <p:ph type="sldNum" sz="quarter" idx="5"/>
          </p:nvPr>
        </p:nvSpPr>
        <p:spPr/>
        <p:txBody>
          <a:bodyPr/>
          <a:lstStyle/>
          <a:p>
            <a:fld id="{DC424029-56E9-284F-BBEA-E373D61969CE}" type="slidenum">
              <a:rPr lang="en-US" smtClean="0"/>
              <a:t>7</a:t>
            </a:fld>
            <a:endParaRPr lang="en-US"/>
          </a:p>
        </p:txBody>
      </p:sp>
    </p:spTree>
    <p:extLst>
      <p:ext uri="{BB962C8B-B14F-4D97-AF65-F5344CB8AC3E}">
        <p14:creationId xmlns:p14="http://schemas.microsoft.com/office/powerpoint/2010/main" val="1154361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still have not wrote chapter 5 and I know where I want to go with the ideas and themes that are within my dissertation, for instance women and equality is one of the main aims which I want to portray throughout my dissertation, how women are treated and perceived in the movements, the gender roles and how women are expected to handle themselves in different situations. </a:t>
            </a:r>
          </a:p>
          <a:p>
            <a:endParaRPr lang="en-US" dirty="0"/>
          </a:p>
          <a:p>
            <a:r>
              <a:rPr lang="en-US" dirty="0"/>
              <a:t>When concluding my dissertation I will take in mind the different evidence put forward by the different scholars which are in my dissertation and how they have added to arguments about the topics within the dissertation. </a:t>
            </a:r>
          </a:p>
          <a:p>
            <a:endParaRPr lang="en-US" dirty="0"/>
          </a:p>
          <a:p>
            <a:r>
              <a:rPr lang="en-US" dirty="0"/>
              <a:t>In summary there will be main arguments which will be highlighted at the end of the dissertation which I feel will need to be there to prove my overall argument within and finding whether or not women in New Religious Movements have the same rights as those who are not in a New Religious Movement, or in different religions around the world. </a:t>
            </a:r>
          </a:p>
        </p:txBody>
      </p:sp>
      <p:sp>
        <p:nvSpPr>
          <p:cNvPr id="4" name="Slide Number Placeholder 3"/>
          <p:cNvSpPr>
            <a:spLocks noGrp="1"/>
          </p:cNvSpPr>
          <p:nvPr>
            <p:ph type="sldNum" sz="quarter" idx="5"/>
          </p:nvPr>
        </p:nvSpPr>
        <p:spPr/>
        <p:txBody>
          <a:bodyPr/>
          <a:lstStyle/>
          <a:p>
            <a:fld id="{DC424029-56E9-284F-BBEA-E373D61969CE}" type="slidenum">
              <a:rPr lang="en-US" smtClean="0"/>
              <a:t>8</a:t>
            </a:fld>
            <a:endParaRPr lang="en-US"/>
          </a:p>
        </p:txBody>
      </p:sp>
    </p:spTree>
    <p:extLst>
      <p:ext uri="{BB962C8B-B14F-4D97-AF65-F5344CB8AC3E}">
        <p14:creationId xmlns:p14="http://schemas.microsoft.com/office/powerpoint/2010/main" val="3374609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Chapter two: portray early feminism within the Latter-day Saints. Provide a overview of OSHO’s thoughts of the Women’s Liberation Movement and how does this effect his followers. Social context finish mentioning the reasons why people would have or want to join New Religious Movements and what are the appeals for them to join the movements. </a:t>
            </a:r>
          </a:p>
          <a:p>
            <a:endParaRPr lang="en-US" dirty="0"/>
          </a:p>
          <a:p>
            <a:r>
              <a:rPr lang="en-US" dirty="0"/>
              <a:t>Chapter three: explain all the different ways women and girls are effected in the Latter-day Saints in a positive and negative way; explain about what Elissa Wall went through with the FLDS and the escaping polygamy documentary, how the women’s mental health is effected and how family members who leave or never joined feel about not having contact with their family within the Latter-day Saints and the FLDS. </a:t>
            </a:r>
          </a:p>
          <a:p>
            <a:endParaRPr lang="en-US" dirty="0"/>
          </a:p>
          <a:p>
            <a:r>
              <a:rPr lang="en-US" dirty="0"/>
              <a:t>Chapter five: to concisely provide the evidence of the arguments and come to a conclusion on how women are treated within the Latter-day Saints, FLDS and OSHO International. Also compare certain aspects of OSHO International and the Latter-day Saints to see if there is any teachings which could be viewed as the same and if there is equality within these teachings. </a:t>
            </a:r>
          </a:p>
        </p:txBody>
      </p:sp>
      <p:sp>
        <p:nvSpPr>
          <p:cNvPr id="4" name="Slide Number Placeholder 3"/>
          <p:cNvSpPr>
            <a:spLocks noGrp="1"/>
          </p:cNvSpPr>
          <p:nvPr>
            <p:ph type="sldNum" sz="quarter" idx="5"/>
          </p:nvPr>
        </p:nvSpPr>
        <p:spPr/>
        <p:txBody>
          <a:bodyPr/>
          <a:lstStyle/>
          <a:p>
            <a:fld id="{DC424029-56E9-284F-BBEA-E373D61969CE}" type="slidenum">
              <a:rPr lang="en-US" smtClean="0"/>
              <a:t>9</a:t>
            </a:fld>
            <a:endParaRPr lang="en-US"/>
          </a:p>
        </p:txBody>
      </p:sp>
    </p:spTree>
    <p:extLst>
      <p:ext uri="{BB962C8B-B14F-4D97-AF65-F5344CB8AC3E}">
        <p14:creationId xmlns:p14="http://schemas.microsoft.com/office/powerpoint/2010/main" val="3460818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424029-56E9-284F-BBEA-E373D61969CE}" type="slidenum">
              <a:rPr lang="en-US" smtClean="0"/>
              <a:t>10</a:t>
            </a:fld>
            <a:endParaRPr lang="en-US"/>
          </a:p>
        </p:txBody>
      </p:sp>
    </p:spTree>
    <p:extLst>
      <p:ext uri="{BB962C8B-B14F-4D97-AF65-F5344CB8AC3E}">
        <p14:creationId xmlns:p14="http://schemas.microsoft.com/office/powerpoint/2010/main" val="630289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3/8/19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7355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3/8/19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3335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3/8/19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0949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3/8/19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1688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3/8/19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4162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3/8/19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9768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3/8/19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7311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3/8/19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2066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smtClean="0"/>
              <a:pPr/>
              <a:t>3/8/19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003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3/8/19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70064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3/8/19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8590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smtClean="0"/>
              <a:pPr/>
              <a:t>3/8/19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98088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3/8/19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9759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3/8/19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5462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smtClean="0"/>
              <a:pPr/>
              <a:t>3/8/19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0775529"/>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6.tiff"/><Relationship Id="rId3" Type="http://schemas.openxmlformats.org/officeDocument/2006/relationships/hyperlink" Target="https://indianexpress.com/article/express-sunday-eye/guns-and-roses-5137469/" TargetMode="External"/><Relationship Id="rId7" Type="http://schemas.openxmlformats.org/officeDocument/2006/relationships/hyperlink" Target="https://variety.com/2015/film/festivals/sundance-film-review-prophets-prey-120142203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5.tiff"/><Relationship Id="rId5" Type="http://schemas.openxmlformats.org/officeDocument/2006/relationships/hyperlink" Target="https://utahvalley360.com/2014/03/31/14-milestones-in-the-history-of-lds-women/" TargetMode="External"/><Relationship Id="rId4" Type="http://schemas.openxmlformats.org/officeDocument/2006/relationships/image" Target="../media/image24.tiff"/></Relationships>
</file>

<file path=ppt/slides/_rels/slide11.xml.rels><?xml version="1.0" encoding="UTF-8" standalone="yes"?>
<Relationships xmlns="http://schemas.openxmlformats.org/package/2006/relationships"><Relationship Id="rId3" Type="http://schemas.openxmlformats.org/officeDocument/2006/relationships/hyperlink" Target="https://variety.com/2015/film/festivals/sundance-film-review-prophets-prey-1201422038/" TargetMode="External"/><Relationship Id="rId2" Type="http://schemas.openxmlformats.org/officeDocument/2006/relationships/hyperlink" Target="https://indianexpress.com/article/express-sunday-eye/guns-and-roses-5137469/" TargetMode="External"/><Relationship Id="rId1" Type="http://schemas.openxmlformats.org/officeDocument/2006/relationships/slideLayout" Target="../slideLayouts/slideLayout2.xml"/><Relationship Id="rId4" Type="http://schemas.openxmlformats.org/officeDocument/2006/relationships/hyperlink" Target="https://utahvalley360.com/2014/03/31/14-milestones-in-the-history-of-lds-wom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Rounded Rectangle 16">
            <a:extLst>
              <a:ext uri="{FF2B5EF4-FFF2-40B4-BE49-F238E27FC236}">
                <a16:creationId xmlns:a16="http://schemas.microsoft.com/office/drawing/2014/main" id="{C047760E-E06B-4B4A-B5B2-04642663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459" y="643464"/>
            <a:ext cx="3531576" cy="3599352"/>
          </a:xfrm>
          <a:prstGeom prst="roundRect">
            <a:avLst>
              <a:gd name="adj" fmla="val 4219"/>
            </a:avLst>
          </a:prstGeom>
          <a:solidFill>
            <a:srgbClr val="FFFFFF"/>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ounded Rectangle 16">
            <a:extLst>
              <a:ext uri="{FF2B5EF4-FFF2-40B4-BE49-F238E27FC236}">
                <a16:creationId xmlns:a16="http://schemas.microsoft.com/office/drawing/2014/main" id="{DBF0004D-E6DF-4732-8869-1F57DEC79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48" y="643464"/>
            <a:ext cx="3531576" cy="3599352"/>
          </a:xfrm>
          <a:prstGeom prst="roundRect">
            <a:avLst>
              <a:gd name="adj" fmla="val 4219"/>
            </a:avLst>
          </a:prstGeom>
          <a:solidFill>
            <a:srgbClr val="FFFFFF"/>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ounded Rectangle 16">
            <a:extLst>
              <a:ext uri="{FF2B5EF4-FFF2-40B4-BE49-F238E27FC236}">
                <a16:creationId xmlns:a16="http://schemas.microsoft.com/office/drawing/2014/main" id="{B300EC78-2011-4A4E-9292-F8741539B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0344" y="643464"/>
            <a:ext cx="3531576" cy="3599352"/>
          </a:xfrm>
          <a:prstGeom prst="roundRect">
            <a:avLst>
              <a:gd name="adj" fmla="val 4219"/>
            </a:avLst>
          </a:prstGeom>
          <a:solidFill>
            <a:srgbClr val="FFFFFF"/>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DE2DD4A6-DC96-421E-9E1C-7CD0D26814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9832" y="4525094"/>
            <a:ext cx="12203151" cy="2344057"/>
            <a:chOff x="0" y="4525094"/>
            <a:chExt cx="12203151" cy="2344057"/>
          </a:xfrm>
        </p:grpSpPr>
        <p:sp>
          <p:nvSpPr>
            <p:cNvPr id="53" name="Freeform 9">
              <a:extLst>
                <a:ext uri="{FF2B5EF4-FFF2-40B4-BE49-F238E27FC236}">
                  <a16:creationId xmlns:a16="http://schemas.microsoft.com/office/drawing/2014/main" id="{5E6BB74D-E85C-4CCB-90CE-024600640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Isosceles Triangle 53">
              <a:extLst>
                <a:ext uri="{FF2B5EF4-FFF2-40B4-BE49-F238E27FC236}">
                  <a16:creationId xmlns:a16="http://schemas.microsoft.com/office/drawing/2014/main" id="{52808592-600C-4349-9F27-EC36C0BA4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Isosceles Triangle 54">
              <a:extLst>
                <a:ext uri="{FF2B5EF4-FFF2-40B4-BE49-F238E27FC236}">
                  <a16:creationId xmlns:a16="http://schemas.microsoft.com/office/drawing/2014/main" id="{B5E00D3B-1E29-4E11-BCD3-8E3A56F4B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57D154E-70F2-C74B-9647-66B60C714615}"/>
              </a:ext>
            </a:extLst>
          </p:cNvPr>
          <p:cNvSpPr>
            <a:spLocks noGrp="1"/>
          </p:cNvSpPr>
          <p:nvPr>
            <p:ph type="ctrTitle"/>
          </p:nvPr>
        </p:nvSpPr>
        <p:spPr>
          <a:xfrm>
            <a:off x="810001" y="4817533"/>
            <a:ext cx="10572000" cy="779529"/>
          </a:xfrm>
          <a:effectLst/>
        </p:spPr>
        <p:txBody>
          <a:bodyPr>
            <a:normAutofit/>
          </a:bodyPr>
          <a:lstStyle/>
          <a:p>
            <a:r>
              <a:rPr lang="en-US" sz="4000">
                <a:solidFill>
                  <a:schemeClr val="tx1"/>
                </a:solidFill>
              </a:rPr>
              <a:t>Women in New Religious Movements. </a:t>
            </a:r>
          </a:p>
        </p:txBody>
      </p:sp>
      <p:sp>
        <p:nvSpPr>
          <p:cNvPr id="3" name="Subtitle 2">
            <a:extLst>
              <a:ext uri="{FF2B5EF4-FFF2-40B4-BE49-F238E27FC236}">
                <a16:creationId xmlns:a16="http://schemas.microsoft.com/office/drawing/2014/main" id="{B0E11BE6-0C3B-C948-B723-2DFDD8752AC8}"/>
              </a:ext>
            </a:extLst>
          </p:cNvPr>
          <p:cNvSpPr>
            <a:spLocks noGrp="1"/>
          </p:cNvSpPr>
          <p:nvPr>
            <p:ph type="subTitle" idx="1"/>
          </p:nvPr>
        </p:nvSpPr>
        <p:spPr>
          <a:xfrm>
            <a:off x="810001" y="5594110"/>
            <a:ext cx="10572000" cy="434974"/>
          </a:xfrm>
          <a:effectLst/>
        </p:spPr>
        <p:txBody>
          <a:bodyPr>
            <a:normAutofit/>
          </a:bodyPr>
          <a:lstStyle/>
          <a:p>
            <a:r>
              <a:rPr lang="en-US"/>
              <a:t>Darriann Evans – 1602281 </a:t>
            </a:r>
          </a:p>
        </p:txBody>
      </p:sp>
      <p:pic>
        <p:nvPicPr>
          <p:cNvPr id="5" name="Graphic 4" descr="Woman">
            <a:extLst>
              <a:ext uri="{FF2B5EF4-FFF2-40B4-BE49-F238E27FC236}">
                <a16:creationId xmlns:a16="http://schemas.microsoft.com/office/drawing/2014/main" id="{C98751D5-6E8F-364B-A361-9C42376FB8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1047" y="842940"/>
            <a:ext cx="3200400" cy="3200400"/>
          </a:xfrm>
          <a:prstGeom prst="rect">
            <a:avLst/>
          </a:prstGeom>
        </p:spPr>
      </p:pic>
      <p:pic>
        <p:nvPicPr>
          <p:cNvPr id="7" name="Graphic 6" descr="Woman">
            <a:extLst>
              <a:ext uri="{FF2B5EF4-FFF2-40B4-BE49-F238E27FC236}">
                <a16:creationId xmlns:a16="http://schemas.microsoft.com/office/drawing/2014/main" id="{34222663-F30E-9448-B2CE-9CCD5B1DEF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81601" y="892672"/>
            <a:ext cx="3200400" cy="3200400"/>
          </a:xfrm>
          <a:prstGeom prst="rect">
            <a:avLst/>
          </a:prstGeom>
        </p:spPr>
      </p:pic>
      <p:pic>
        <p:nvPicPr>
          <p:cNvPr id="6" name="Graphic 5" descr="Female">
            <a:extLst>
              <a:ext uri="{FF2B5EF4-FFF2-40B4-BE49-F238E27FC236}">
                <a16:creationId xmlns:a16="http://schemas.microsoft.com/office/drawing/2014/main" id="{1AA0BAD9-B590-F54A-83DB-2923545A296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485968" y="842940"/>
            <a:ext cx="3200400" cy="3200400"/>
          </a:xfrm>
          <a:prstGeom prst="rect">
            <a:avLst/>
          </a:prstGeom>
        </p:spPr>
      </p:pic>
    </p:spTree>
    <p:extLst>
      <p:ext uri="{BB962C8B-B14F-4D97-AF65-F5344CB8AC3E}">
        <p14:creationId xmlns:p14="http://schemas.microsoft.com/office/powerpoint/2010/main" val="3046583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45FE7-1BAE-F147-907E-63428DB9B3F4}"/>
              </a:ext>
            </a:extLst>
          </p:cNvPr>
          <p:cNvSpPr>
            <a:spLocks noGrp="1"/>
          </p:cNvSpPr>
          <p:nvPr>
            <p:ph type="title"/>
          </p:nvPr>
        </p:nvSpPr>
        <p:spPr>
          <a:xfrm>
            <a:off x="810000" y="447188"/>
            <a:ext cx="10571998" cy="970450"/>
          </a:xfrm>
          <a:effectLst/>
        </p:spPr>
        <p:txBody>
          <a:bodyPr anchor="ctr">
            <a:normAutofit/>
          </a:bodyPr>
          <a:lstStyle/>
          <a:p>
            <a:pPr algn="ctr"/>
            <a:r>
              <a:rPr lang="en-US" sz="2800" dirty="0">
                <a:solidFill>
                  <a:schemeClr val="tx1"/>
                </a:solidFill>
              </a:rPr>
              <a:t>Methodology. </a:t>
            </a:r>
          </a:p>
        </p:txBody>
      </p:sp>
      <p:sp>
        <p:nvSpPr>
          <p:cNvPr id="27" name="Freeform: Shape 23">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A29DEC8-8C15-8844-930A-08DB6A11AC7D}"/>
              </a:ext>
            </a:extLst>
          </p:cNvPr>
          <p:cNvSpPr>
            <a:spLocks noGrp="1"/>
          </p:cNvSpPr>
          <p:nvPr>
            <p:ph idx="1"/>
          </p:nvPr>
        </p:nvSpPr>
        <p:spPr>
          <a:xfrm>
            <a:off x="1115732" y="2222287"/>
            <a:ext cx="9966953" cy="3636511"/>
          </a:xfrm>
          <a:effectLst/>
        </p:spPr>
        <p:txBody>
          <a:bodyPr>
            <a:normAutofit/>
          </a:bodyPr>
          <a:lstStyle/>
          <a:p>
            <a:r>
              <a:rPr lang="en-US" sz="2000" dirty="0"/>
              <a:t>Primary and secondary resources have been used in the research for the answers to the topic. There has been many books involved however, there has been four main books which has guided the titles for the different chapters within the dissertation. </a:t>
            </a:r>
          </a:p>
          <a:p>
            <a:endParaRPr lang="en-US" dirty="0"/>
          </a:p>
        </p:txBody>
      </p:sp>
    </p:spTree>
    <p:extLst>
      <p:ext uri="{BB962C8B-B14F-4D97-AF65-F5344CB8AC3E}">
        <p14:creationId xmlns:p14="http://schemas.microsoft.com/office/powerpoint/2010/main" val="67486108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F6734F-9EE7-FC4F-91A8-982146B33497}"/>
              </a:ext>
            </a:extLst>
          </p:cNvPr>
          <p:cNvSpPr>
            <a:spLocks noGrp="1"/>
          </p:cNvSpPr>
          <p:nvPr>
            <p:ph type="title"/>
          </p:nvPr>
        </p:nvSpPr>
        <p:spPr>
          <a:xfrm>
            <a:off x="641754" y="1687286"/>
            <a:ext cx="3269463" cy="3978017"/>
          </a:xfrm>
        </p:spPr>
        <p:txBody>
          <a:bodyPr anchor="t">
            <a:normAutofit/>
          </a:bodyPr>
          <a:lstStyle/>
          <a:p>
            <a:r>
              <a:rPr lang="en-US" sz="4400"/>
              <a:t>Key Sources. </a:t>
            </a:r>
          </a:p>
        </p:txBody>
      </p:sp>
      <p:graphicFrame>
        <p:nvGraphicFramePr>
          <p:cNvPr id="15" name="Content Placeholder 2">
            <a:extLst>
              <a:ext uri="{FF2B5EF4-FFF2-40B4-BE49-F238E27FC236}">
                <a16:creationId xmlns:a16="http://schemas.microsoft.com/office/drawing/2014/main" id="{01FC3BED-AAE2-4A91-B81B-7A0841DF0C78}"/>
              </a:ext>
            </a:extLst>
          </p:cNvPr>
          <p:cNvGraphicFramePr>
            <a:graphicFrameLocks noGrp="1"/>
          </p:cNvGraphicFramePr>
          <p:nvPr>
            <p:ph idx="1"/>
            <p:extLst>
              <p:ext uri="{D42A27DB-BD31-4B8C-83A1-F6EECF244321}">
                <p14:modId xmlns:p14="http://schemas.microsoft.com/office/powerpoint/2010/main" val="424330016"/>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7343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AA4BB06-9337-DB4D-97AC-52DD6B9153E5}"/>
              </a:ext>
            </a:extLst>
          </p:cNvPr>
          <p:cNvSpPr>
            <a:spLocks noGrp="1"/>
          </p:cNvSpPr>
          <p:nvPr>
            <p:ph type="title"/>
          </p:nvPr>
        </p:nvSpPr>
        <p:spPr>
          <a:xfrm>
            <a:off x="810000" y="447188"/>
            <a:ext cx="10571998" cy="970450"/>
          </a:xfrm>
        </p:spPr>
        <p:txBody>
          <a:bodyPr>
            <a:normAutofit/>
          </a:bodyPr>
          <a:lstStyle/>
          <a:p>
            <a:r>
              <a:rPr lang="en-US" dirty="0"/>
              <a:t>Chapter one- Introduction and History.  </a:t>
            </a:r>
          </a:p>
        </p:txBody>
      </p:sp>
      <p:graphicFrame>
        <p:nvGraphicFramePr>
          <p:cNvPr id="12" name="Content Placeholder 2">
            <a:extLst>
              <a:ext uri="{FF2B5EF4-FFF2-40B4-BE49-F238E27FC236}">
                <a16:creationId xmlns:a16="http://schemas.microsoft.com/office/drawing/2014/main" id="{E7B6C7EE-93DA-400A-86DD-9280B3F9A0AD}"/>
              </a:ext>
            </a:extLst>
          </p:cNvPr>
          <p:cNvGraphicFramePr>
            <a:graphicFrameLocks noGrp="1"/>
          </p:cNvGraphicFramePr>
          <p:nvPr>
            <p:ph idx="1"/>
            <p:extLst>
              <p:ext uri="{D42A27DB-BD31-4B8C-83A1-F6EECF244321}">
                <p14:modId xmlns:p14="http://schemas.microsoft.com/office/powerpoint/2010/main" val="290572372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72480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4CB82A5-5A6C-6143-B598-62E4AC24D600}"/>
              </a:ext>
            </a:extLst>
          </p:cNvPr>
          <p:cNvSpPr>
            <a:spLocks noGrp="1"/>
          </p:cNvSpPr>
          <p:nvPr>
            <p:ph type="title"/>
          </p:nvPr>
        </p:nvSpPr>
        <p:spPr>
          <a:xfrm>
            <a:off x="810000" y="447188"/>
            <a:ext cx="10571998" cy="970450"/>
          </a:xfrm>
        </p:spPr>
        <p:txBody>
          <a:bodyPr>
            <a:normAutofit/>
          </a:bodyPr>
          <a:lstStyle/>
          <a:p>
            <a:r>
              <a:rPr lang="en-US" dirty="0"/>
              <a:t>Chapter 2- Feminism and Social Context.  </a:t>
            </a:r>
          </a:p>
        </p:txBody>
      </p:sp>
      <p:graphicFrame>
        <p:nvGraphicFramePr>
          <p:cNvPr id="12" name="Content Placeholder 2">
            <a:extLst>
              <a:ext uri="{FF2B5EF4-FFF2-40B4-BE49-F238E27FC236}">
                <a16:creationId xmlns:a16="http://schemas.microsoft.com/office/drawing/2014/main" id="{88649015-F633-4F7E-9DE0-41D1F48427F5}"/>
              </a:ext>
            </a:extLst>
          </p:cNvPr>
          <p:cNvGraphicFramePr>
            <a:graphicFrameLocks noGrp="1"/>
          </p:cNvGraphicFramePr>
          <p:nvPr>
            <p:ph idx="1"/>
            <p:extLst>
              <p:ext uri="{D42A27DB-BD31-4B8C-83A1-F6EECF244321}">
                <p14:modId xmlns:p14="http://schemas.microsoft.com/office/powerpoint/2010/main" val="4105625478"/>
              </p:ext>
            </p:extLst>
          </p:nvPr>
        </p:nvGraphicFramePr>
        <p:xfrm>
          <a:off x="208004" y="2010649"/>
          <a:ext cx="11775990" cy="4423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752275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0E66-5E8B-5443-AEDF-8E90E761CAB7}"/>
              </a:ext>
            </a:extLst>
          </p:cNvPr>
          <p:cNvSpPr>
            <a:spLocks noGrp="1"/>
          </p:cNvSpPr>
          <p:nvPr>
            <p:ph type="title"/>
          </p:nvPr>
        </p:nvSpPr>
        <p:spPr>
          <a:xfrm>
            <a:off x="810000" y="447188"/>
            <a:ext cx="10571998" cy="970450"/>
          </a:xfrm>
        </p:spPr>
        <p:txBody>
          <a:bodyPr>
            <a:normAutofit/>
          </a:bodyPr>
          <a:lstStyle/>
          <a:p>
            <a:pPr>
              <a:lnSpc>
                <a:spcPct val="90000"/>
              </a:lnSpc>
            </a:pPr>
            <a:r>
              <a:rPr lang="en-US" sz="3400"/>
              <a:t>Chapter three – Women in the Latter-day Saints.  </a:t>
            </a:r>
          </a:p>
        </p:txBody>
      </p:sp>
      <p:graphicFrame>
        <p:nvGraphicFramePr>
          <p:cNvPr id="37" name="Content Placeholder 2">
            <a:extLst>
              <a:ext uri="{FF2B5EF4-FFF2-40B4-BE49-F238E27FC236}">
                <a16:creationId xmlns:a16="http://schemas.microsoft.com/office/drawing/2014/main" id="{39BC8CB0-EF59-4406-A482-B6B28236F7D6}"/>
              </a:ext>
            </a:extLst>
          </p:cNvPr>
          <p:cNvGraphicFramePr>
            <a:graphicFrameLocks noGrp="1"/>
          </p:cNvGraphicFramePr>
          <p:nvPr>
            <p:ph idx="1"/>
            <p:extLst>
              <p:ext uri="{D42A27DB-BD31-4B8C-83A1-F6EECF244321}">
                <p14:modId xmlns:p14="http://schemas.microsoft.com/office/powerpoint/2010/main" val="2171367341"/>
              </p:ext>
            </p:extLst>
          </p:nvPr>
        </p:nvGraphicFramePr>
        <p:xfrm>
          <a:off x="128588" y="2100263"/>
          <a:ext cx="11915775"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6515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A3BB64-336E-F840-9FB3-C05CF8703BE2}"/>
              </a:ext>
            </a:extLst>
          </p:cNvPr>
          <p:cNvSpPr>
            <a:spLocks noGrp="1"/>
          </p:cNvSpPr>
          <p:nvPr>
            <p:ph type="title"/>
          </p:nvPr>
        </p:nvSpPr>
        <p:spPr>
          <a:xfrm>
            <a:off x="810000" y="447188"/>
            <a:ext cx="10571998" cy="970450"/>
          </a:xfrm>
        </p:spPr>
        <p:txBody>
          <a:bodyPr>
            <a:normAutofit/>
          </a:bodyPr>
          <a:lstStyle/>
          <a:p>
            <a:r>
              <a:rPr lang="en-US" sz="3700" dirty="0"/>
              <a:t>Chapter four- Women in OSHO International.  </a:t>
            </a:r>
          </a:p>
        </p:txBody>
      </p:sp>
      <p:graphicFrame>
        <p:nvGraphicFramePr>
          <p:cNvPr id="19" name="Content Placeholder 2">
            <a:extLst>
              <a:ext uri="{FF2B5EF4-FFF2-40B4-BE49-F238E27FC236}">
                <a16:creationId xmlns:a16="http://schemas.microsoft.com/office/drawing/2014/main" id="{651C6B23-D2C4-42D4-AEDB-A9B9FA99E7FD}"/>
              </a:ext>
            </a:extLst>
          </p:cNvPr>
          <p:cNvGraphicFramePr>
            <a:graphicFrameLocks noGrp="1"/>
          </p:cNvGraphicFramePr>
          <p:nvPr>
            <p:ph idx="1"/>
            <p:extLst>
              <p:ext uri="{D42A27DB-BD31-4B8C-83A1-F6EECF244321}">
                <p14:modId xmlns:p14="http://schemas.microsoft.com/office/powerpoint/2010/main" val="4139591345"/>
              </p:ext>
            </p:extLst>
          </p:nvPr>
        </p:nvGraphicFramePr>
        <p:xfrm>
          <a:off x="190499" y="2784475"/>
          <a:ext cx="11811000" cy="445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AACD923-F47F-CE4C-9997-3CE4F8A71B44}"/>
              </a:ext>
            </a:extLst>
          </p:cNvPr>
          <p:cNvSpPr txBox="1"/>
          <p:nvPr/>
        </p:nvSpPr>
        <p:spPr>
          <a:xfrm>
            <a:off x="488949" y="2310010"/>
            <a:ext cx="11214100" cy="646331"/>
          </a:xfrm>
          <a:prstGeom prst="rect">
            <a:avLst/>
          </a:prstGeom>
          <a:solidFill>
            <a:schemeClr val="accent1"/>
          </a:solidFill>
        </p:spPr>
        <p:txBody>
          <a:bodyPr wrap="square" rtlCol="0">
            <a:spAutoFit/>
          </a:bodyPr>
          <a:lstStyle/>
          <a:p>
            <a:r>
              <a:rPr lang="en-US" dirty="0"/>
              <a:t>“The woman should search her own soul for her own potential and develop it, and she will have a beautiful future.” (OSHO, 2014, back cover). </a:t>
            </a:r>
          </a:p>
        </p:txBody>
      </p:sp>
    </p:spTree>
    <p:extLst>
      <p:ext uri="{BB962C8B-B14F-4D97-AF65-F5344CB8AC3E}">
        <p14:creationId xmlns:p14="http://schemas.microsoft.com/office/powerpoint/2010/main" val="230719521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6DB5ECD7-3E50-42E6-A19E-236A01ECA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23">
            <a:extLst>
              <a:ext uri="{FF2B5EF4-FFF2-40B4-BE49-F238E27FC236}">
                <a16:creationId xmlns:a16="http://schemas.microsoft.com/office/drawing/2014/main" id="{2DA677B6-DC4D-4E3B-BA36-07FB02B5B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F90A43-7E96-A94A-AA0A-C2954E0AA493}"/>
              </a:ext>
            </a:extLst>
          </p:cNvPr>
          <p:cNvSpPr>
            <a:spLocks noGrp="1"/>
          </p:cNvSpPr>
          <p:nvPr>
            <p:ph type="title"/>
          </p:nvPr>
        </p:nvSpPr>
        <p:spPr>
          <a:xfrm>
            <a:off x="451515" y="447188"/>
            <a:ext cx="3675318" cy="5468700"/>
          </a:xfrm>
        </p:spPr>
        <p:txBody>
          <a:bodyPr vert="horz" lIns="91440" tIns="45720" rIns="91440" bIns="45720" rtlCol="0" anchor="ctr">
            <a:normAutofit/>
          </a:bodyPr>
          <a:lstStyle/>
          <a:p>
            <a:r>
              <a:rPr lang="en-US" sz="3200" dirty="0"/>
              <a:t>Chapter five – Conclusion </a:t>
            </a:r>
          </a:p>
        </p:txBody>
      </p:sp>
      <p:pic>
        <p:nvPicPr>
          <p:cNvPr id="33" name="Content Placeholder 4" descr="Male">
            <a:extLst>
              <a:ext uri="{FF2B5EF4-FFF2-40B4-BE49-F238E27FC236}">
                <a16:creationId xmlns:a16="http://schemas.microsoft.com/office/drawing/2014/main" id="{2486A268-C68C-834B-8CEF-AABDFC88AB7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50341" y="447188"/>
            <a:ext cx="1685977" cy="1685977"/>
          </a:xfrm>
          <a:prstGeom prst="roundRect">
            <a:avLst>
              <a:gd name="adj" fmla="val 3876"/>
            </a:avLst>
          </a:prstGeom>
          <a:ln>
            <a:solidFill>
              <a:schemeClr val="accent1"/>
            </a:solidFill>
          </a:ln>
          <a:effectLst/>
        </p:spPr>
      </p:pic>
      <p:pic>
        <p:nvPicPr>
          <p:cNvPr id="7" name="Graphic 6" descr="Female">
            <a:extLst>
              <a:ext uri="{FF2B5EF4-FFF2-40B4-BE49-F238E27FC236}">
                <a16:creationId xmlns:a16="http://schemas.microsoft.com/office/drawing/2014/main" id="{93DD6575-52C9-B34B-A1E0-0FF724C94A0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26012" y="447188"/>
            <a:ext cx="1685977" cy="1685977"/>
          </a:xfrm>
          <a:prstGeom prst="roundRect">
            <a:avLst>
              <a:gd name="adj" fmla="val 3876"/>
            </a:avLst>
          </a:prstGeom>
          <a:ln>
            <a:solidFill>
              <a:schemeClr val="accent1"/>
            </a:solidFill>
          </a:ln>
          <a:effectLst/>
        </p:spPr>
      </p:pic>
      <p:sp>
        <p:nvSpPr>
          <p:cNvPr id="31" name="Content Placeholder 21">
            <a:extLst>
              <a:ext uri="{FF2B5EF4-FFF2-40B4-BE49-F238E27FC236}">
                <a16:creationId xmlns:a16="http://schemas.microsoft.com/office/drawing/2014/main" id="{AC8D6857-E67A-4F4F-B91C-DCD69A85A3A4}"/>
              </a:ext>
            </a:extLst>
          </p:cNvPr>
          <p:cNvSpPr>
            <a:spLocks noGrp="1"/>
          </p:cNvSpPr>
          <p:nvPr>
            <p:ph idx="1"/>
          </p:nvPr>
        </p:nvSpPr>
        <p:spPr>
          <a:xfrm>
            <a:off x="4989143" y="2283688"/>
            <a:ext cx="6585235" cy="3632200"/>
          </a:xfrm>
        </p:spPr>
        <p:style>
          <a:lnRef idx="2">
            <a:schemeClr val="accent1"/>
          </a:lnRef>
          <a:fillRef idx="1">
            <a:schemeClr val="lt1"/>
          </a:fillRef>
          <a:effectRef idx="0">
            <a:schemeClr val="accent1"/>
          </a:effectRef>
          <a:fontRef idx="minor">
            <a:schemeClr val="dk1"/>
          </a:fontRef>
        </p:style>
        <p:txBody>
          <a:bodyPr>
            <a:normAutofit/>
          </a:bodyPr>
          <a:lstStyle/>
          <a:p>
            <a:r>
              <a:rPr lang="en-US" sz="1600">
                <a:solidFill>
                  <a:schemeClr val="bg1">
                    <a:lumMod val="85000"/>
                    <a:lumOff val="15000"/>
                  </a:schemeClr>
                </a:solidFill>
              </a:rPr>
              <a:t>Within this chapter of the dissertation I will be concluding the most prominent aspects of the arguments through out the dissertation. </a:t>
            </a:r>
          </a:p>
          <a:p>
            <a:r>
              <a:rPr lang="en-US" sz="1600">
                <a:solidFill>
                  <a:schemeClr val="bg1">
                    <a:lumMod val="85000"/>
                    <a:lumOff val="15000"/>
                  </a:schemeClr>
                </a:solidFill>
              </a:rPr>
              <a:t>I will be concluding whether there is or is not equality within both of the movements, also concluding whether there is or is not a dark side to the Latter-day Saints and the FLDS. </a:t>
            </a:r>
          </a:p>
          <a:p>
            <a:r>
              <a:rPr lang="en-US" sz="1600">
                <a:solidFill>
                  <a:schemeClr val="bg1">
                    <a:lumMod val="85000"/>
                    <a:lumOff val="15000"/>
                  </a:schemeClr>
                </a:solidFill>
              </a:rPr>
              <a:t>I will be concluding the final ideas on both of the movements and mentioning whether women in both movements have good lives according to equality. </a:t>
            </a:r>
          </a:p>
        </p:txBody>
      </p:sp>
    </p:spTree>
    <p:extLst>
      <p:ext uri="{BB962C8B-B14F-4D97-AF65-F5344CB8AC3E}">
        <p14:creationId xmlns:p14="http://schemas.microsoft.com/office/powerpoint/2010/main" val="3519106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ED55-7A88-0C44-BCE0-DCB6C70CD66F}"/>
              </a:ext>
            </a:extLst>
          </p:cNvPr>
          <p:cNvSpPr>
            <a:spLocks noGrp="1"/>
          </p:cNvSpPr>
          <p:nvPr>
            <p:ph type="title"/>
          </p:nvPr>
        </p:nvSpPr>
        <p:spPr/>
        <p:txBody>
          <a:bodyPr/>
          <a:lstStyle/>
          <a:p>
            <a:r>
              <a:rPr lang="en-US" dirty="0"/>
              <a:t>Overall.</a:t>
            </a:r>
          </a:p>
        </p:txBody>
      </p:sp>
      <p:sp>
        <p:nvSpPr>
          <p:cNvPr id="3" name="Content Placeholder 2">
            <a:extLst>
              <a:ext uri="{FF2B5EF4-FFF2-40B4-BE49-F238E27FC236}">
                <a16:creationId xmlns:a16="http://schemas.microsoft.com/office/drawing/2014/main" id="{C78F97B1-63A7-BB4D-A68C-7B5B3D221A8B}"/>
              </a:ext>
            </a:extLst>
          </p:cNvPr>
          <p:cNvSpPr>
            <a:spLocks noGrp="1"/>
          </p:cNvSpPr>
          <p:nvPr>
            <p:ph idx="1"/>
          </p:nvPr>
        </p:nvSpPr>
        <p:spPr/>
        <p:txBody>
          <a:bodyPr>
            <a:normAutofit fontScale="85000" lnSpcReduction="10000"/>
          </a:bodyPr>
          <a:lstStyle/>
          <a:p>
            <a:r>
              <a:rPr lang="en-US" dirty="0"/>
              <a:t>What I want to do with the uncompleted chapters in the dissertation is that:</a:t>
            </a:r>
            <a:br>
              <a:rPr lang="en-US" dirty="0"/>
            </a:br>
            <a:endParaRPr lang="en-US" dirty="0"/>
          </a:p>
          <a:p>
            <a:pPr>
              <a:buFont typeface="Arial" panose="020B0604020202020204" pitchFamily="34" charset="0"/>
              <a:buChar char="•"/>
            </a:pPr>
            <a:r>
              <a:rPr lang="en-US" dirty="0"/>
              <a:t>Chapter two: portray the ideas of the followers and leaders of the New Religious Movements on feminism and the Women’s Liberation Movement. Provide a discussion on feminist ideas of New Religious Movements and women. Provide an overview of social context for both of the movements and explain why people want to join New Religious Movements. Explain the counter-culture and the Human Potential Movement and how did this effect the number of people joining New Religious Movements.</a:t>
            </a:r>
          </a:p>
          <a:p>
            <a:pPr>
              <a:buFont typeface="Arial" panose="020B0604020202020204" pitchFamily="34" charset="0"/>
              <a:buChar char="•"/>
            </a:pPr>
            <a:r>
              <a:rPr lang="en-US" dirty="0"/>
              <a:t>Chapter three: explain the different ways women in the Latter-day Saints and in the FLDS church are treated and how they over come problems (if they face any), outline the views of the followers on plural marriage and sister-wives and how the family unit runs with big numbers of people living in one place and finally outline the different negative aspects of the FLDS and the Latter-day Saints if there are any controversies in the modern day Latter-day Saints and FLDS. </a:t>
            </a:r>
          </a:p>
          <a:p>
            <a:pPr>
              <a:buFont typeface="Arial" panose="020B0604020202020204" pitchFamily="34" charset="0"/>
              <a:buChar char="•"/>
            </a:pPr>
            <a:r>
              <a:rPr lang="en-US" dirty="0"/>
              <a:t>Chapter five: summarize what the main arguments are and come to a conclusion of how women are treated within New Religious Movements. </a:t>
            </a:r>
          </a:p>
        </p:txBody>
      </p:sp>
    </p:spTree>
    <p:extLst>
      <p:ext uri="{BB962C8B-B14F-4D97-AF65-F5344CB8AC3E}">
        <p14:creationId xmlns:p14="http://schemas.microsoft.com/office/powerpoint/2010/main" val="3953729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Freeform 6">
            <a:extLst>
              <a:ext uri="{FF2B5EF4-FFF2-40B4-BE49-F238E27FC236}">
                <a16:creationId xmlns:a16="http://schemas.microsoft.com/office/drawing/2014/main" id="{70FFA424-278D-4545-90BA-07151469E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F51E36-3083-9643-ADAA-533B885836CB}"/>
              </a:ext>
            </a:extLst>
          </p:cNvPr>
          <p:cNvSpPr>
            <a:spLocks noGrp="1"/>
          </p:cNvSpPr>
          <p:nvPr>
            <p:ph type="title"/>
          </p:nvPr>
        </p:nvSpPr>
        <p:spPr>
          <a:xfrm>
            <a:off x="810002" y="639097"/>
            <a:ext cx="4961534" cy="3781101"/>
          </a:xfrm>
        </p:spPr>
        <p:txBody>
          <a:bodyPr vert="horz" lIns="91440" tIns="45720" rIns="91440" bIns="45720" rtlCol="0" anchor="b">
            <a:normAutofit/>
          </a:bodyPr>
          <a:lstStyle/>
          <a:p>
            <a:r>
              <a:rPr lang="en-US" sz="6000"/>
              <a:t>Any Questions? </a:t>
            </a:r>
          </a:p>
        </p:txBody>
      </p:sp>
      <p:sp>
        <p:nvSpPr>
          <p:cNvPr id="39" name="Rectangle 38">
            <a:extLst>
              <a:ext uri="{FF2B5EF4-FFF2-40B4-BE49-F238E27FC236}">
                <a16:creationId xmlns:a16="http://schemas.microsoft.com/office/drawing/2014/main" id="{558680CB-633A-40EA-9BE4-A37269ABE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6836" y="0"/>
            <a:ext cx="481516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walking in the snow&#10;&#10;Description automatically generated">
            <a:hlinkClick r:id="rId3"/>
            <a:extLst>
              <a:ext uri="{FF2B5EF4-FFF2-40B4-BE49-F238E27FC236}">
                <a16:creationId xmlns:a16="http://schemas.microsoft.com/office/drawing/2014/main" id="{7831A4F0-7568-8C48-BC51-1FBB11AFA0E2}"/>
              </a:ext>
            </a:extLst>
          </p:cNvPr>
          <p:cNvPicPr>
            <a:picLocks noChangeAspect="1"/>
          </p:cNvPicPr>
          <p:nvPr/>
        </p:nvPicPr>
        <p:blipFill rotWithShape="1">
          <a:blip r:embed="rId4"/>
          <a:srcRect t="7315" r="-2" b="8821"/>
          <a:stretch/>
        </p:blipFill>
        <p:spPr>
          <a:xfrm>
            <a:off x="7534660" y="137477"/>
            <a:ext cx="4496477" cy="2092832"/>
          </a:xfrm>
          <a:prstGeom prst="rect">
            <a:avLst/>
          </a:prstGeom>
        </p:spPr>
      </p:pic>
      <p:pic>
        <p:nvPicPr>
          <p:cNvPr id="5" name="Picture 4" descr="A group of people posing for the camera&#10;&#10;Description automatically generated">
            <a:hlinkClick r:id="rId5"/>
            <a:extLst>
              <a:ext uri="{FF2B5EF4-FFF2-40B4-BE49-F238E27FC236}">
                <a16:creationId xmlns:a16="http://schemas.microsoft.com/office/drawing/2014/main" id="{AE24888C-0D45-C744-9135-CB1E24DD614C}"/>
              </a:ext>
            </a:extLst>
          </p:cNvPr>
          <p:cNvPicPr>
            <a:picLocks noChangeAspect="1"/>
          </p:cNvPicPr>
          <p:nvPr/>
        </p:nvPicPr>
        <p:blipFill rotWithShape="1">
          <a:blip r:embed="rId6"/>
          <a:srcRect r="-2" b="17620"/>
          <a:stretch/>
        </p:blipFill>
        <p:spPr>
          <a:xfrm>
            <a:off x="7534655" y="2381550"/>
            <a:ext cx="4496478" cy="2092832"/>
          </a:xfrm>
          <a:prstGeom prst="rect">
            <a:avLst/>
          </a:prstGeom>
        </p:spPr>
      </p:pic>
      <p:pic>
        <p:nvPicPr>
          <p:cNvPr id="4" name="Picture 3" descr="A group of people posing for a photo&#10;&#10;Description automatically generated">
            <a:hlinkClick r:id="rId7"/>
            <a:extLst>
              <a:ext uri="{FF2B5EF4-FFF2-40B4-BE49-F238E27FC236}">
                <a16:creationId xmlns:a16="http://schemas.microsoft.com/office/drawing/2014/main" id="{242A8174-3973-F544-992F-C3869D40F3A0}"/>
              </a:ext>
            </a:extLst>
          </p:cNvPr>
          <p:cNvPicPr>
            <a:picLocks noChangeAspect="1"/>
          </p:cNvPicPr>
          <p:nvPr/>
        </p:nvPicPr>
        <p:blipFill rotWithShape="1">
          <a:blip r:embed="rId8"/>
          <a:srcRect t="7297" r="-2" b="9957"/>
          <a:stretch/>
        </p:blipFill>
        <p:spPr>
          <a:xfrm>
            <a:off x="7534655" y="4592987"/>
            <a:ext cx="4496478" cy="2092833"/>
          </a:xfrm>
          <a:prstGeom prst="rect">
            <a:avLst/>
          </a:prstGeom>
        </p:spPr>
      </p:pic>
    </p:spTree>
    <p:extLst>
      <p:ext uri="{BB962C8B-B14F-4D97-AF65-F5344CB8AC3E}">
        <p14:creationId xmlns:p14="http://schemas.microsoft.com/office/powerpoint/2010/main" val="3659581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A80FC-1D17-4A4B-8277-05D303BF213C}"/>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23800DD1-05C9-1542-9D5D-679359F4ACE4}"/>
              </a:ext>
            </a:extLst>
          </p:cNvPr>
          <p:cNvSpPr>
            <a:spLocks noGrp="1"/>
          </p:cNvSpPr>
          <p:nvPr>
            <p:ph idx="1"/>
          </p:nvPr>
        </p:nvSpPr>
        <p:spPr/>
        <p:txBody>
          <a:bodyPr/>
          <a:lstStyle/>
          <a:p>
            <a:r>
              <a:rPr lang="en-US" dirty="0"/>
              <a:t>OSHO International Foundation, (2014), </a:t>
            </a:r>
            <a:r>
              <a:rPr lang="en-US" i="1" dirty="0"/>
              <a:t>The Book of Women: Celebrating the Female Spirit. United States of America: New York.  </a:t>
            </a:r>
          </a:p>
          <a:p>
            <a:endParaRPr lang="en-US" i="1" dirty="0"/>
          </a:p>
          <a:p>
            <a:pPr marL="0" indent="0">
              <a:buNone/>
            </a:pPr>
            <a:r>
              <a:rPr lang="en-US" i="1" dirty="0"/>
              <a:t>Images </a:t>
            </a:r>
          </a:p>
          <a:p>
            <a:pPr marL="0" indent="0">
              <a:buNone/>
            </a:pPr>
            <a:endParaRPr lang="en-US" i="1" dirty="0"/>
          </a:p>
          <a:p>
            <a:pPr marL="0" indent="0">
              <a:buNone/>
            </a:pPr>
            <a:r>
              <a:rPr lang="en-US" i="1" dirty="0"/>
              <a:t>Image one: </a:t>
            </a:r>
            <a:r>
              <a:rPr lang="en-US" i="1" dirty="0">
                <a:hlinkClick r:id="rId2"/>
              </a:rPr>
              <a:t>https://indianexpress.com/article/express-sunday-eye/guns-and-roses-5137469/</a:t>
            </a:r>
            <a:r>
              <a:rPr lang="en-US" i="1" dirty="0"/>
              <a:t> </a:t>
            </a:r>
          </a:p>
          <a:p>
            <a:pPr marL="0" indent="0">
              <a:buNone/>
            </a:pPr>
            <a:r>
              <a:rPr lang="en-US" i="1" dirty="0"/>
              <a:t>Image two: </a:t>
            </a:r>
            <a:r>
              <a:rPr lang="en-US" i="1" dirty="0">
                <a:hlinkClick r:id="rId3"/>
              </a:rPr>
              <a:t>https://variety.com/2015/film/festivals/sundance-film-review-prophets-prey-1201422038/</a:t>
            </a:r>
            <a:r>
              <a:rPr lang="en-US" i="1" dirty="0"/>
              <a:t> </a:t>
            </a:r>
          </a:p>
          <a:p>
            <a:pPr marL="0" indent="0">
              <a:buNone/>
            </a:pPr>
            <a:r>
              <a:rPr lang="en-US" i="1" dirty="0"/>
              <a:t>Image three: </a:t>
            </a:r>
            <a:r>
              <a:rPr lang="en-US" i="1" dirty="0">
                <a:hlinkClick r:id="rId4"/>
              </a:rPr>
              <a:t>https://utahvalley360.com/2014/03/31/14-milestones-in-the-history-of-lds-women/</a:t>
            </a:r>
            <a:r>
              <a:rPr lang="en-US" i="1" dirty="0"/>
              <a:t> </a:t>
            </a:r>
          </a:p>
        </p:txBody>
      </p:sp>
    </p:spTree>
    <p:extLst>
      <p:ext uri="{BB962C8B-B14F-4D97-AF65-F5344CB8AC3E}">
        <p14:creationId xmlns:p14="http://schemas.microsoft.com/office/powerpoint/2010/main" val="3539184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TotalTime>
  <Words>3115</Words>
  <Application>Microsoft Macintosh PowerPoint</Application>
  <PresentationFormat>Widescreen</PresentationFormat>
  <Paragraphs>101</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2</vt:lpstr>
      <vt:lpstr>Quotable</vt:lpstr>
      <vt:lpstr>Women in New Religious Movements. </vt:lpstr>
      <vt:lpstr>Methodology. </vt:lpstr>
      <vt:lpstr>Key Sources. </vt:lpstr>
      <vt:lpstr>Chapter one- Introduction and History.  </vt:lpstr>
      <vt:lpstr>Chapter 2- Feminism and Social Context.  </vt:lpstr>
      <vt:lpstr>Chapter three – Women in the Latter-day Saints.  </vt:lpstr>
      <vt:lpstr>Chapter four- Women in OSHO International.  </vt:lpstr>
      <vt:lpstr>Chapter five – Conclusion </vt:lpstr>
      <vt:lpstr>Overall.</vt:lpstr>
      <vt:lpstr>Any Questions?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New Religious Movements. </dc:title>
  <dc:creator>Darriann Evans</dc:creator>
  <cp:lastModifiedBy>Darriann Evans</cp:lastModifiedBy>
  <cp:revision>15</cp:revision>
  <dcterms:created xsi:type="dcterms:W3CDTF">2019-03-08T17:50:41Z</dcterms:created>
  <dcterms:modified xsi:type="dcterms:W3CDTF">2019-03-08T22:03:39Z</dcterms:modified>
</cp:coreProperties>
</file>