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57" r:id="rId6"/>
    <p:sldId id="290" r:id="rId7"/>
    <p:sldId id="291" r:id="rId8"/>
    <p:sldId id="285" r:id="rId9"/>
    <p:sldId id="283" r:id="rId10"/>
    <p:sldId id="293" r:id="rId11"/>
    <p:sldId id="294" r:id="rId12"/>
    <p:sldId id="295" r:id="rId13"/>
    <p:sldId id="292" r:id="rId14"/>
    <p:sldId id="298" r:id="rId15"/>
    <p:sldId id="299" r:id="rId16"/>
    <p:sldId id="300" r:id="rId17"/>
    <p:sldId id="301" r:id="rId18"/>
    <p:sldId id="296" r:id="rId19"/>
    <p:sldId id="297" r:id="rId20"/>
    <p:sldId id="306" r:id="rId21"/>
    <p:sldId id="30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>
                <a:solidFill>
                  <a:srgbClr val="FFC000"/>
                </a:solidFill>
              </a:rPr>
              <a:t>Computer Architecture – ACCC4003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2411760" y="2867808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1: Overview of Computer Systems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To understand what is computer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Overview of a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To understand DATA and INFORMATION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Elements of computer system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Categorization of Hardware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446541"/>
            <a:ext cx="8229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word computer is derived from ‘compute’, which means to calculate</a:t>
            </a:r>
          </a:p>
          <a:p>
            <a:pPr algn="just"/>
            <a:r>
              <a:rPr lang="en-GB" sz="2800" dirty="0"/>
              <a:t>The acronym for COMPUTER is Common Oriented Machine Particularly Used for Trade and Education Research</a:t>
            </a:r>
          </a:p>
          <a:p>
            <a:pPr algn="just"/>
            <a:r>
              <a:rPr lang="en-GB" sz="2800" dirty="0"/>
              <a:t>A computer is an electronic device that can perform a variety of tasks by executing a given set of instructions </a:t>
            </a:r>
          </a:p>
          <a:p>
            <a:pPr algn="just"/>
            <a:r>
              <a:rPr lang="en-GB" sz="2800" dirty="0"/>
              <a:t>Computer is versatile and can handle multiple tasks like documentation, accounting, designing, weather forecasting and many more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6769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/>
              <a:t>What is Computer?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259632"/>
            <a:ext cx="843528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/>
              <a:t>Computer is man-made, programmable electronic machine that can store, retrieve, and process data according to a given set of instructions </a:t>
            </a:r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algn="just"/>
            <a:r>
              <a:rPr lang="en-GB" sz="2400" dirty="0"/>
              <a:t>Simply we can say that computer is an electronic/intelligent device, which can convert DATA into meaningful INFORMATION</a:t>
            </a:r>
          </a:p>
          <a:p>
            <a:pPr algn="just"/>
            <a:endParaRPr lang="en-GB" sz="2000" dirty="0"/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98D6F9-2BEE-9645-B66F-CD43D7293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3688" y="2492896"/>
            <a:ext cx="5328592" cy="213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43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8263E-8434-4C72-A1DD-43705D3C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a Computer System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F0B010-3DF3-9241-A968-3E3B50503F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58966"/>
            <a:ext cx="7848872" cy="457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82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253331"/>
            <a:ext cx="807524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Data can be defined as “Raw facts” or “Raw figures”, which is unprocessed and does not provide full meanings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data can be input to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employee’s name, number of hours of work, employee’s address and employment commenced date etc</a:t>
            </a:r>
          </a:p>
        </p:txBody>
      </p:sp>
    </p:spTree>
    <p:extLst>
      <p:ext uri="{BB962C8B-B14F-4D97-AF65-F5344CB8AC3E}">
        <p14:creationId xmlns:p14="http://schemas.microsoft.com/office/powerpoint/2010/main" val="2435289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INFORMATION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11560" y="1417638"/>
            <a:ext cx="8075240" cy="4243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Information is processed data, which gives full meaning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Normally, information are output from a system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Examples: In an organisation monthly salary of an employee, total sales in a particular month etc. </a:t>
            </a:r>
          </a:p>
        </p:txBody>
      </p:sp>
    </p:spTree>
    <p:extLst>
      <p:ext uri="{BB962C8B-B14F-4D97-AF65-F5344CB8AC3E}">
        <p14:creationId xmlns:p14="http://schemas.microsoft.com/office/powerpoint/2010/main" val="524050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41763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Computer system is a collection of elements that work together to achieve common objective(s)</a:t>
            </a:r>
            <a:endParaRPr lang="en-GB" sz="2000" dirty="0">
              <a:solidFill>
                <a:srgbClr val="333399"/>
              </a:solidFill>
            </a:endParaRPr>
          </a:p>
          <a:p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D95E90-78F3-4449-B8F6-E847CCED6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2348880"/>
            <a:ext cx="66421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66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Computer System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D3DF8A-541D-DA4F-B9A3-62EC0789CF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284344"/>
            <a:ext cx="6336704" cy="428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1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physical parts/components (tangible parts) that make up a computer are called </a:t>
            </a:r>
            <a:r>
              <a:rPr lang="en-GB" sz="2800" dirty="0">
                <a:solidFill>
                  <a:srgbClr val="333399"/>
                </a:solidFill>
              </a:rPr>
              <a:t>hardware</a:t>
            </a:r>
            <a:r>
              <a:rPr lang="en-GB" sz="2800" dirty="0"/>
              <a:t>.</a:t>
            </a:r>
          </a:p>
          <a:p>
            <a:pPr lvl="2" algn="just"/>
            <a:r>
              <a:rPr lang="en-GB" sz="2000" dirty="0"/>
              <a:t>Refers to objects that you can actually touch, like disks, disk drives, display screens, keyboards, printers, boards, and chips 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39ACCC-ECCA-9643-A578-B8F9020D4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2852936"/>
            <a:ext cx="6480720" cy="2782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6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Mainly computer hardware can be categorised as follows: </a:t>
            </a:r>
          </a:p>
          <a:p>
            <a:pPr marL="0" indent="0" algn="just">
              <a:buNone/>
            </a:pPr>
            <a:r>
              <a:rPr lang="en-GB" sz="2800" dirty="0"/>
              <a:t>	- Processor/CPU</a:t>
            </a:r>
          </a:p>
          <a:p>
            <a:pPr marL="0" indent="0" algn="just">
              <a:buNone/>
            </a:pPr>
            <a:r>
              <a:rPr lang="en-GB" sz="2800" dirty="0"/>
              <a:t>	- Memory &amp; Integrated devices </a:t>
            </a:r>
          </a:p>
          <a:p>
            <a:pPr marL="0" indent="0" algn="just">
              <a:buNone/>
            </a:pPr>
            <a:r>
              <a:rPr lang="en-GB" sz="2800" dirty="0"/>
              <a:t>	-Input devices </a:t>
            </a:r>
          </a:p>
          <a:p>
            <a:pPr marL="0" indent="0" algn="just">
              <a:buNone/>
            </a:pPr>
            <a:r>
              <a:rPr lang="en-GB" sz="2800" dirty="0"/>
              <a:t>	- Output devices</a:t>
            </a:r>
          </a:p>
          <a:p>
            <a:pPr marL="0" indent="0" algn="just">
              <a:buNone/>
            </a:pPr>
            <a:r>
              <a:rPr lang="en-GB" sz="2800" dirty="0"/>
              <a:t>	- Storage devices</a:t>
            </a:r>
          </a:p>
          <a:p>
            <a:pPr marL="0" indent="0" algn="just">
              <a:buNone/>
            </a:pPr>
            <a:r>
              <a:rPr lang="en-GB" sz="2800" dirty="0"/>
              <a:t>	- Communication devices</a:t>
            </a:r>
            <a:endParaRPr lang="en-GB" sz="2000" dirty="0"/>
          </a:p>
          <a:p>
            <a:pPr marL="0" indent="0" algn="just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98368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Processor: </a:t>
            </a:r>
            <a:r>
              <a:rPr lang="en-GB" sz="2400" dirty="0"/>
              <a:t>can be defined as the ‘brain’ of the computer. All the commands are execute from here. Processor mainly consists of two parts: </a:t>
            </a:r>
          </a:p>
          <a:p>
            <a:pPr marL="0" indent="0" algn="just">
              <a:buNone/>
            </a:pPr>
            <a:r>
              <a:rPr lang="en-GB" sz="2400" b="1" dirty="0"/>
              <a:t>	1. Arithmetic Logic Unit (ALU): </a:t>
            </a:r>
            <a:r>
              <a:rPr lang="en-GB" sz="2400" dirty="0"/>
              <a:t>Responsible for performing </a:t>
            </a:r>
            <a:r>
              <a:rPr lang="en-GB" sz="2400" b="1" dirty="0"/>
              <a:t>Arithmetic functions </a:t>
            </a:r>
            <a:r>
              <a:rPr lang="en-GB" sz="2400" dirty="0"/>
              <a:t>such as addition, subtraction, division and multiplication and </a:t>
            </a:r>
            <a:r>
              <a:rPr lang="en-GB" sz="2400" b="1" dirty="0"/>
              <a:t>logical functions</a:t>
            </a:r>
            <a:r>
              <a:rPr lang="en-GB" sz="2400" dirty="0"/>
              <a:t> such as greater than (&gt;) or smaller than (&lt;)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Control Unit (CU): </a:t>
            </a:r>
            <a:r>
              <a:rPr lang="en-GB" sz="2400" dirty="0"/>
              <a:t>Control unit is responsible for all the hardware and software of the computer. All the tasks of the computer normally runs under the direct co-ordination of CU</a:t>
            </a:r>
          </a:p>
        </p:txBody>
      </p:sp>
    </p:spTree>
    <p:extLst>
      <p:ext uri="{BB962C8B-B14F-4D97-AF65-F5344CB8AC3E}">
        <p14:creationId xmlns:p14="http://schemas.microsoft.com/office/powerpoint/2010/main" val="408665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b="1" dirty="0"/>
              <a:t>Memory: </a:t>
            </a:r>
            <a:r>
              <a:rPr lang="en-GB" sz="2400" dirty="0"/>
              <a:t>There are two types of memories within computer: </a:t>
            </a:r>
          </a:p>
          <a:p>
            <a:pPr marL="0" indent="0" algn="just">
              <a:buNone/>
            </a:pPr>
            <a:r>
              <a:rPr lang="en-GB" sz="2400" b="1" dirty="0"/>
              <a:t>	1. Random Access Memory (RAM): </a:t>
            </a:r>
            <a:r>
              <a:rPr lang="en-GB" sz="2400" dirty="0"/>
              <a:t>The currently processing data are held within the RAM. RAM is  temporary or volatile memory. </a:t>
            </a:r>
          </a:p>
          <a:p>
            <a:pPr marL="0" indent="0" algn="just">
              <a:buNone/>
            </a:pPr>
            <a:r>
              <a:rPr lang="en-GB" sz="2800" dirty="0"/>
              <a:t> 	</a:t>
            </a:r>
            <a:r>
              <a:rPr lang="en-GB" sz="2400" b="1" dirty="0"/>
              <a:t>2. Read Only Memory (ROM): </a:t>
            </a:r>
            <a:r>
              <a:rPr lang="en-GB" sz="2400" dirty="0"/>
              <a:t>Rom is non-volatile or permanent memory. ROM contains special software called ‘Firmware’, which use to turn on the computer (booting) properly by recognizing the Hardware devices at the system start-up</a:t>
            </a:r>
          </a:p>
        </p:txBody>
      </p:sp>
    </p:spTree>
    <p:extLst>
      <p:ext uri="{BB962C8B-B14F-4D97-AF65-F5344CB8AC3E}">
        <p14:creationId xmlns:p14="http://schemas.microsoft.com/office/powerpoint/2010/main" val="2261174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Categorisation of Hardware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endParaRPr lang="en-GB" sz="2400" b="1" dirty="0"/>
          </a:p>
          <a:p>
            <a:pPr algn="just"/>
            <a:r>
              <a:rPr lang="en-GB" sz="2400" b="1" dirty="0"/>
              <a:t>Storage Devices: </a:t>
            </a:r>
            <a:r>
              <a:rPr lang="en-GB" sz="2400" dirty="0"/>
              <a:t>The memory locations where use to store Data/Information permanently such as: </a:t>
            </a:r>
          </a:p>
          <a:p>
            <a:pPr marL="0" indent="0" algn="just">
              <a:buNone/>
            </a:pPr>
            <a:r>
              <a:rPr lang="en-GB" sz="2400" dirty="0"/>
              <a:t>	Hard disk drive (HDD), CD-ROM, DVD-ROM, Tape Drive etc.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Communication Devices: </a:t>
            </a:r>
            <a:r>
              <a:rPr lang="en-GB" sz="2400" dirty="0"/>
              <a:t>Hardware devices use for the communication purposes such as:</a:t>
            </a:r>
          </a:p>
          <a:p>
            <a:pPr marL="0" indent="0" algn="just">
              <a:buNone/>
            </a:pPr>
            <a:r>
              <a:rPr lang="en-GB" sz="2400" dirty="0"/>
              <a:t>	 Modem, Router, Switch/Hub, Repeater etc. </a:t>
            </a:r>
            <a:endParaRPr lang="en-GB" sz="2400" b="1" dirty="0"/>
          </a:p>
          <a:p>
            <a:pPr algn="just"/>
            <a:endParaRPr lang="en-GB" sz="2400" dirty="0"/>
          </a:p>
          <a:p>
            <a:pPr algn="just"/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037737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/>
          <a:lstStyle/>
          <a:p>
            <a:r>
              <a:rPr lang="en-GB" b="1" dirty="0"/>
              <a:t>Computer System - Software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Programs that tell a computer what to do are called 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software</a:t>
            </a:r>
          </a:p>
          <a:p>
            <a:pPr algn="just"/>
            <a:r>
              <a:rPr lang="en-GB" sz="2800" dirty="0"/>
              <a:t>Collection of programs or applications, which contain the instructions that makes the computer work</a:t>
            </a:r>
          </a:p>
          <a:p>
            <a:pPr lvl="2" algn="just"/>
            <a:r>
              <a:rPr lang="en-GB" sz="2000" dirty="0"/>
              <a:t>Software exists as ideas, concepts, and symbols, but it has no substance. </a:t>
            </a:r>
          </a:p>
          <a:p>
            <a:pPr lvl="2" algn="just"/>
            <a:r>
              <a:rPr lang="en-GB" sz="2000" dirty="0"/>
              <a:t>Example: Windows XP, MS Word, Java etc.</a:t>
            </a:r>
          </a:p>
          <a:p>
            <a:pPr algn="just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CF282B-9B75-F049-8917-7CC621C36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4581128"/>
            <a:ext cx="6264696" cy="105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7896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A2738-77BA-40F3-953D-7EB5EF173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95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Computer System – </a:t>
            </a:r>
            <a:r>
              <a:rPr lang="en-GB" b="1" dirty="0" err="1"/>
              <a:t>Liveware</a:t>
            </a:r>
            <a:r>
              <a:rPr lang="en-GB" b="1" dirty="0"/>
              <a:t>/</a:t>
            </a:r>
            <a:r>
              <a:rPr lang="en-GB" b="1" dirty="0" err="1"/>
              <a:t>Humanware</a:t>
            </a:r>
            <a:r>
              <a:rPr lang="en-GB" b="1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BD460F2-E487-419E-A72E-23D9C1E0FA9F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22231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800" dirty="0"/>
              <a:t>The computer users are knows as </a:t>
            </a:r>
            <a:r>
              <a:rPr lang="en-GB" sz="2800" dirty="0" err="1"/>
              <a:t>Liveware</a:t>
            </a:r>
            <a:r>
              <a:rPr lang="en-GB" sz="2800" dirty="0"/>
              <a:t>/</a:t>
            </a:r>
            <a:r>
              <a:rPr lang="en-GB" sz="2800" dirty="0" err="1"/>
              <a:t>Humanware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just"/>
            <a:r>
              <a:rPr lang="en-GB" sz="2800" dirty="0"/>
              <a:t>It can be anyone who use the computer</a:t>
            </a:r>
          </a:p>
          <a:p>
            <a:pPr marL="0" indent="0" algn="just"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CE377-2471-304D-BAEA-F5A7AFFDA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652649"/>
            <a:ext cx="6192688" cy="292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3471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Activity </a:t>
            </a:r>
          </a:p>
          <a:p>
            <a:pPr algn="ctr"/>
            <a:endParaRPr lang="en-US" sz="2400" dirty="0"/>
          </a:p>
          <a:p>
            <a:pPr marL="342900" indent="-342900">
              <a:buAutoNum type="arabicPeriod"/>
            </a:pPr>
            <a:r>
              <a:rPr lang="en-US" sz="2400" dirty="0"/>
              <a:t>Identify a list of hardware components and discuss their uses with your friends. </a:t>
            </a:r>
          </a:p>
          <a:p>
            <a:endParaRPr lang="en-US" sz="2400" dirty="0"/>
          </a:p>
          <a:p>
            <a:r>
              <a:rPr lang="en-US" sz="2400" dirty="0"/>
              <a:t>2. Identify basic differences between system software and application software with </a:t>
            </a:r>
          </a:p>
        </p:txBody>
      </p:sp>
    </p:spTree>
    <p:extLst>
      <p:ext uri="{BB962C8B-B14F-4D97-AF65-F5344CB8AC3E}">
        <p14:creationId xmlns:p14="http://schemas.microsoft.com/office/powerpoint/2010/main" val="13590033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1E83F8B-341E-AD45-B5B3-F39C5A0ACCF6}"/>
              </a:ext>
            </a:extLst>
          </p:cNvPr>
          <p:cNvSpPr txBox="1"/>
          <p:nvPr/>
        </p:nvSpPr>
        <p:spPr>
          <a:xfrm>
            <a:off x="971600" y="1340768"/>
            <a:ext cx="763284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rgbClr val="FF0000"/>
                </a:solidFill>
              </a:rPr>
              <a:t> </a:t>
            </a:r>
          </a:p>
          <a:p>
            <a:pPr algn="ctr"/>
            <a:endParaRPr lang="en-US" sz="3600" b="1" dirty="0">
              <a:solidFill>
                <a:srgbClr val="FF000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Any Questions? </a:t>
            </a:r>
          </a:p>
          <a:p>
            <a:pPr algn="ctr"/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1435257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38040</TotalTime>
  <Words>733</Words>
  <Application>Microsoft Macintosh PowerPoint</Application>
  <PresentationFormat>On-screen Show (4:3)</PresentationFormat>
  <Paragraphs>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Computer Architecture – ACCC4003</vt:lpstr>
      <vt:lpstr>Learning Outcome</vt:lpstr>
      <vt:lpstr>What is Computer? </vt:lpstr>
      <vt:lpstr>What is Computer? </vt:lpstr>
      <vt:lpstr>Overview of a Computer System </vt:lpstr>
      <vt:lpstr>DATA</vt:lpstr>
      <vt:lpstr>INFORMATION</vt:lpstr>
      <vt:lpstr>Computer System </vt:lpstr>
      <vt:lpstr>Computer System </vt:lpstr>
      <vt:lpstr>Computer System - Hardware </vt:lpstr>
      <vt:lpstr>Categorisation of Hardware </vt:lpstr>
      <vt:lpstr>Categorisation of Hardware </vt:lpstr>
      <vt:lpstr>Categorisation of Hardware </vt:lpstr>
      <vt:lpstr>Categorisation of Hardware </vt:lpstr>
      <vt:lpstr>Computer System - Software </vt:lpstr>
      <vt:lpstr>Computer System – Liveware/Humanware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131</cp:revision>
  <dcterms:created xsi:type="dcterms:W3CDTF">2015-04-14T15:21:28Z</dcterms:created>
  <dcterms:modified xsi:type="dcterms:W3CDTF">2020-10-06T09:17:11Z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