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93" r:id="rId2"/>
    <p:sldId id="294" r:id="rId3"/>
    <p:sldId id="291" r:id="rId4"/>
    <p:sldId id="295" r:id="rId5"/>
    <p:sldId id="296" r:id="rId6"/>
    <p:sldId id="297" r:id="rId7"/>
    <p:sldId id="298" r:id="rId8"/>
    <p:sldId id="299" r:id="rId9"/>
    <p:sldId id="300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6D2A"/>
    <a:srgbClr val="F640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6"/>
    <p:restoredTop sz="95801"/>
  </p:normalViewPr>
  <p:slideViewPr>
    <p:cSldViewPr snapToGrid="0" snapToObjects="1">
      <p:cViewPr varScale="1">
        <p:scale>
          <a:sx n="109" d="100"/>
          <a:sy n="109" d="100"/>
        </p:scale>
        <p:origin x="44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CFF6DA-BAEC-4494-AF6D-D8776DAFB7D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C81158-E438-449F-B4A6-0DF30B7D4889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This is my idea……</a:t>
          </a:r>
        </a:p>
      </dgm:t>
    </dgm:pt>
    <dgm:pt modelId="{5D07AE45-B61D-467E-BB47-7A04077951AB}" type="parTrans" cxnId="{D226920E-357A-4441-96C7-9413654947DE}">
      <dgm:prSet/>
      <dgm:spPr/>
      <dgm:t>
        <a:bodyPr/>
        <a:lstStyle/>
        <a:p>
          <a:endParaRPr lang="en-US"/>
        </a:p>
      </dgm:t>
    </dgm:pt>
    <dgm:pt modelId="{1CD55414-4DAB-418C-B428-028514B02E2E}" type="sibTrans" cxnId="{D226920E-357A-4441-96C7-9413654947DE}">
      <dgm:prSet/>
      <dgm:spPr/>
      <dgm:t>
        <a:bodyPr/>
        <a:lstStyle/>
        <a:p>
          <a:endParaRPr lang="en-US"/>
        </a:p>
      </dgm:t>
    </dgm:pt>
    <dgm:pt modelId="{72F5C49C-0600-415B-9BBF-F8346DD24794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I see. Can you tell me more?</a:t>
          </a:r>
        </a:p>
      </dgm:t>
    </dgm:pt>
    <dgm:pt modelId="{2134487D-B629-45F4-BCE1-7967DCC6A920}" type="parTrans" cxnId="{8F7C1F24-5D1F-45A3-9B81-A90B701FB5BA}">
      <dgm:prSet/>
      <dgm:spPr/>
      <dgm:t>
        <a:bodyPr/>
        <a:lstStyle/>
        <a:p>
          <a:endParaRPr lang="en-US"/>
        </a:p>
      </dgm:t>
    </dgm:pt>
    <dgm:pt modelId="{92E34EF5-E614-43AF-8055-3853F8BD13DB}" type="sibTrans" cxnId="{8F7C1F24-5D1F-45A3-9B81-A90B701FB5BA}">
      <dgm:prSet/>
      <dgm:spPr/>
      <dgm:t>
        <a:bodyPr/>
        <a:lstStyle/>
        <a:p>
          <a:endParaRPr lang="en-US"/>
        </a:p>
      </dgm:t>
    </dgm:pt>
    <dgm:pt modelId="{02F0902F-2D66-4CF8-BA46-D07E6454B02B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Let me explain….</a:t>
          </a:r>
        </a:p>
      </dgm:t>
    </dgm:pt>
    <dgm:pt modelId="{2B8CA909-96A0-459B-9E3C-E07EB82D53E4}" type="parTrans" cxnId="{0339EE41-9673-47D5-B090-0E39D81333F6}">
      <dgm:prSet/>
      <dgm:spPr/>
      <dgm:t>
        <a:bodyPr/>
        <a:lstStyle/>
        <a:p>
          <a:endParaRPr lang="en-US"/>
        </a:p>
      </dgm:t>
    </dgm:pt>
    <dgm:pt modelId="{548A3134-0F9D-4D03-AD26-AFFEDC2D00D0}" type="sibTrans" cxnId="{0339EE41-9673-47D5-B090-0E39D81333F6}">
      <dgm:prSet/>
      <dgm:spPr/>
      <dgm:t>
        <a:bodyPr/>
        <a:lstStyle/>
        <a:p>
          <a:endParaRPr lang="en-US"/>
        </a:p>
      </dgm:t>
    </dgm:pt>
    <dgm:pt modelId="{B9F1280A-49C7-46D2-9764-5820A06766FE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I understand.  What evidence is this idea based on?</a:t>
          </a:r>
        </a:p>
      </dgm:t>
    </dgm:pt>
    <dgm:pt modelId="{A7C2ECB0-36DD-4CFA-8426-D1D90BD9895F}" type="parTrans" cxnId="{04F30D1D-A82A-437A-956C-26F37A63A862}">
      <dgm:prSet/>
      <dgm:spPr/>
      <dgm:t>
        <a:bodyPr/>
        <a:lstStyle/>
        <a:p>
          <a:endParaRPr lang="en-US"/>
        </a:p>
      </dgm:t>
    </dgm:pt>
    <dgm:pt modelId="{1EAF9DEB-0419-4057-A509-C9CA771E0D9D}" type="sibTrans" cxnId="{04F30D1D-A82A-437A-956C-26F37A63A862}">
      <dgm:prSet/>
      <dgm:spPr/>
      <dgm:t>
        <a:bodyPr/>
        <a:lstStyle/>
        <a:p>
          <a:endParaRPr lang="en-US"/>
        </a:p>
      </dgm:t>
    </dgm:pt>
    <dgm:pt modelId="{11DE68CE-E164-495D-931D-B2C573755B35}">
      <dgm:prSet/>
      <dgm:spPr/>
      <dgm:t>
        <a:bodyPr/>
        <a:lstStyle/>
        <a:p>
          <a:r>
            <a:rPr lang="en-US" dirty="0"/>
            <a:t>Writer: </a:t>
          </a:r>
          <a:r>
            <a:rPr lang="en-US" i="1" dirty="0"/>
            <a:t>Here’s the evidence : this study shows that….</a:t>
          </a:r>
        </a:p>
      </dgm:t>
    </dgm:pt>
    <dgm:pt modelId="{DF6CE6E1-1479-40C2-A9DB-EA24D105E6D6}" type="parTrans" cxnId="{76971B16-A636-4298-BB1E-05B1910BF510}">
      <dgm:prSet/>
      <dgm:spPr/>
      <dgm:t>
        <a:bodyPr/>
        <a:lstStyle/>
        <a:p>
          <a:endParaRPr lang="en-US"/>
        </a:p>
      </dgm:t>
    </dgm:pt>
    <dgm:pt modelId="{F11BD4D0-EB62-4074-8F1E-6B444BE6873F}" type="sibTrans" cxnId="{76971B16-A636-4298-BB1E-05B1910BF510}">
      <dgm:prSet/>
      <dgm:spPr/>
      <dgm:t>
        <a:bodyPr/>
        <a:lstStyle/>
        <a:p>
          <a:endParaRPr lang="en-US"/>
        </a:p>
      </dgm:t>
    </dgm:pt>
    <dgm:pt modelId="{B80E79DE-D4E6-4FE8-B79E-192BB2084AF6}">
      <dgm:prSet/>
      <dgm:spPr/>
      <dgm:t>
        <a:bodyPr/>
        <a:lstStyle/>
        <a:p>
          <a:r>
            <a:rPr lang="en-US" dirty="0"/>
            <a:t>Reader: </a:t>
          </a:r>
          <a:r>
            <a:rPr lang="en-US" i="1" dirty="0"/>
            <a:t>Okay. So what have we learnt from this?</a:t>
          </a:r>
        </a:p>
      </dgm:t>
    </dgm:pt>
    <dgm:pt modelId="{D6885A64-F113-4290-B730-F5DBAE4B1829}" type="parTrans" cxnId="{D1C9D83A-3590-4E2A-8349-BF2D5ED7CB99}">
      <dgm:prSet/>
      <dgm:spPr/>
      <dgm:t>
        <a:bodyPr/>
        <a:lstStyle/>
        <a:p>
          <a:endParaRPr lang="en-US"/>
        </a:p>
      </dgm:t>
    </dgm:pt>
    <dgm:pt modelId="{98C4044D-FA24-4927-9565-D9A851D53AA6}" type="sibTrans" cxnId="{D1C9D83A-3590-4E2A-8349-BF2D5ED7CB99}">
      <dgm:prSet/>
      <dgm:spPr/>
      <dgm:t>
        <a:bodyPr/>
        <a:lstStyle/>
        <a:p>
          <a:endParaRPr lang="en-US"/>
        </a:p>
      </dgm:t>
    </dgm:pt>
    <dgm:pt modelId="{1EB7C856-14F9-4747-A0D0-71F7EC6E3453}">
      <dgm:prSet/>
      <dgm:spPr/>
      <dgm:t>
        <a:bodyPr/>
        <a:lstStyle/>
        <a:p>
          <a:r>
            <a:rPr lang="en-US" dirty="0"/>
            <a:t>Writer:  </a:t>
          </a:r>
          <a:r>
            <a:rPr lang="en-US" i="1" dirty="0"/>
            <a:t>We can therefore say that….</a:t>
          </a:r>
        </a:p>
      </dgm:t>
    </dgm:pt>
    <dgm:pt modelId="{B86B7C14-DC67-464A-8AE8-A65ECE40E147}" type="parTrans" cxnId="{433FD519-E501-4AEE-BF9B-1B7FE7DA037E}">
      <dgm:prSet/>
      <dgm:spPr/>
      <dgm:t>
        <a:bodyPr/>
        <a:lstStyle/>
        <a:p>
          <a:endParaRPr lang="en-US"/>
        </a:p>
      </dgm:t>
    </dgm:pt>
    <dgm:pt modelId="{2777FBB9-6C19-430C-AF24-1AD16E78AEAF}" type="sibTrans" cxnId="{433FD519-E501-4AEE-BF9B-1B7FE7DA037E}">
      <dgm:prSet/>
      <dgm:spPr/>
      <dgm:t>
        <a:bodyPr/>
        <a:lstStyle/>
        <a:p>
          <a:endParaRPr lang="en-US"/>
        </a:p>
      </dgm:t>
    </dgm:pt>
    <dgm:pt modelId="{3B52A99D-8299-E241-BD85-0648C3823CA1}" type="pres">
      <dgm:prSet presAssocID="{A2CFF6DA-BAEC-4494-AF6D-D8776DAFB7DF}" presName="vert0" presStyleCnt="0">
        <dgm:presLayoutVars>
          <dgm:dir/>
          <dgm:animOne val="branch"/>
          <dgm:animLvl val="lvl"/>
        </dgm:presLayoutVars>
      </dgm:prSet>
      <dgm:spPr/>
    </dgm:pt>
    <dgm:pt modelId="{3E9AFB95-2276-E24F-8EE6-1D8BB3A63F34}" type="pres">
      <dgm:prSet presAssocID="{92C81158-E438-449F-B4A6-0DF30B7D4889}" presName="thickLine" presStyleLbl="alignNode1" presStyleIdx="0" presStyleCnt="7"/>
      <dgm:spPr/>
    </dgm:pt>
    <dgm:pt modelId="{1ABCFEC5-201C-274A-A9EE-FF7C1E54EA7A}" type="pres">
      <dgm:prSet presAssocID="{92C81158-E438-449F-B4A6-0DF30B7D4889}" presName="horz1" presStyleCnt="0"/>
      <dgm:spPr/>
    </dgm:pt>
    <dgm:pt modelId="{15C7706D-0485-4047-9B7C-D208E2E094F2}" type="pres">
      <dgm:prSet presAssocID="{92C81158-E438-449F-B4A6-0DF30B7D4889}" presName="tx1" presStyleLbl="revTx" presStyleIdx="0" presStyleCnt="7"/>
      <dgm:spPr/>
    </dgm:pt>
    <dgm:pt modelId="{D32755A6-AA9C-784C-B807-FE42CCEFC703}" type="pres">
      <dgm:prSet presAssocID="{92C81158-E438-449F-B4A6-0DF30B7D4889}" presName="vert1" presStyleCnt="0"/>
      <dgm:spPr/>
    </dgm:pt>
    <dgm:pt modelId="{262CB91E-92C8-7B44-BD41-0306C171D7C2}" type="pres">
      <dgm:prSet presAssocID="{72F5C49C-0600-415B-9BBF-F8346DD24794}" presName="thickLine" presStyleLbl="alignNode1" presStyleIdx="1" presStyleCnt="7"/>
      <dgm:spPr/>
    </dgm:pt>
    <dgm:pt modelId="{2AFA3C1A-A160-034A-973F-F3C0840A183A}" type="pres">
      <dgm:prSet presAssocID="{72F5C49C-0600-415B-9BBF-F8346DD24794}" presName="horz1" presStyleCnt="0"/>
      <dgm:spPr/>
    </dgm:pt>
    <dgm:pt modelId="{77457713-CD40-054C-A823-B2A2297FF54D}" type="pres">
      <dgm:prSet presAssocID="{72F5C49C-0600-415B-9BBF-F8346DD24794}" presName="tx1" presStyleLbl="revTx" presStyleIdx="1" presStyleCnt="7"/>
      <dgm:spPr/>
    </dgm:pt>
    <dgm:pt modelId="{50F5556B-6550-1641-A79A-BDEA47F9B0E9}" type="pres">
      <dgm:prSet presAssocID="{72F5C49C-0600-415B-9BBF-F8346DD24794}" presName="vert1" presStyleCnt="0"/>
      <dgm:spPr/>
    </dgm:pt>
    <dgm:pt modelId="{C991107C-0AE1-D74E-BAFD-47D0D1EBBC57}" type="pres">
      <dgm:prSet presAssocID="{02F0902F-2D66-4CF8-BA46-D07E6454B02B}" presName="thickLine" presStyleLbl="alignNode1" presStyleIdx="2" presStyleCnt="7"/>
      <dgm:spPr/>
    </dgm:pt>
    <dgm:pt modelId="{32BB0B3B-F12E-8B4E-8FD1-0F23D39D523A}" type="pres">
      <dgm:prSet presAssocID="{02F0902F-2D66-4CF8-BA46-D07E6454B02B}" presName="horz1" presStyleCnt="0"/>
      <dgm:spPr/>
    </dgm:pt>
    <dgm:pt modelId="{BCAF0249-855E-C741-9D3C-5A9563E45A6B}" type="pres">
      <dgm:prSet presAssocID="{02F0902F-2D66-4CF8-BA46-D07E6454B02B}" presName="tx1" presStyleLbl="revTx" presStyleIdx="2" presStyleCnt="7"/>
      <dgm:spPr/>
    </dgm:pt>
    <dgm:pt modelId="{B40273D2-546E-DF41-BE86-0AFE0878F77F}" type="pres">
      <dgm:prSet presAssocID="{02F0902F-2D66-4CF8-BA46-D07E6454B02B}" presName="vert1" presStyleCnt="0"/>
      <dgm:spPr/>
    </dgm:pt>
    <dgm:pt modelId="{2F452ABA-4FD8-F14A-94E3-0F12F51B35FC}" type="pres">
      <dgm:prSet presAssocID="{B9F1280A-49C7-46D2-9764-5820A06766FE}" presName="thickLine" presStyleLbl="alignNode1" presStyleIdx="3" presStyleCnt="7"/>
      <dgm:spPr/>
    </dgm:pt>
    <dgm:pt modelId="{79C0DAB7-6085-5740-83C0-DCDD941EB60D}" type="pres">
      <dgm:prSet presAssocID="{B9F1280A-49C7-46D2-9764-5820A06766FE}" presName="horz1" presStyleCnt="0"/>
      <dgm:spPr/>
    </dgm:pt>
    <dgm:pt modelId="{B77D3F64-CB92-1048-9636-616E6E322435}" type="pres">
      <dgm:prSet presAssocID="{B9F1280A-49C7-46D2-9764-5820A06766FE}" presName="tx1" presStyleLbl="revTx" presStyleIdx="3" presStyleCnt="7"/>
      <dgm:spPr/>
    </dgm:pt>
    <dgm:pt modelId="{5B43E25C-ED31-004E-A788-3F8B219425EF}" type="pres">
      <dgm:prSet presAssocID="{B9F1280A-49C7-46D2-9764-5820A06766FE}" presName="vert1" presStyleCnt="0"/>
      <dgm:spPr/>
    </dgm:pt>
    <dgm:pt modelId="{9DB1A67C-9374-0B40-AF06-B49D80BD44E1}" type="pres">
      <dgm:prSet presAssocID="{11DE68CE-E164-495D-931D-B2C573755B35}" presName="thickLine" presStyleLbl="alignNode1" presStyleIdx="4" presStyleCnt="7"/>
      <dgm:spPr/>
    </dgm:pt>
    <dgm:pt modelId="{E1860BD2-8F26-044D-8BC2-BA5E2F93D52D}" type="pres">
      <dgm:prSet presAssocID="{11DE68CE-E164-495D-931D-B2C573755B35}" presName="horz1" presStyleCnt="0"/>
      <dgm:spPr/>
    </dgm:pt>
    <dgm:pt modelId="{E0FC6CB5-1D03-4141-B3A0-AABA417BDD0F}" type="pres">
      <dgm:prSet presAssocID="{11DE68CE-E164-495D-931D-B2C573755B35}" presName="tx1" presStyleLbl="revTx" presStyleIdx="4" presStyleCnt="7"/>
      <dgm:spPr/>
    </dgm:pt>
    <dgm:pt modelId="{9AFD6CDE-A7FD-8F46-91E1-C775FA284233}" type="pres">
      <dgm:prSet presAssocID="{11DE68CE-E164-495D-931D-B2C573755B35}" presName="vert1" presStyleCnt="0"/>
      <dgm:spPr/>
    </dgm:pt>
    <dgm:pt modelId="{EEAC88DD-5F7E-CC4D-A562-FE1FA9FCBA9E}" type="pres">
      <dgm:prSet presAssocID="{B80E79DE-D4E6-4FE8-B79E-192BB2084AF6}" presName="thickLine" presStyleLbl="alignNode1" presStyleIdx="5" presStyleCnt="7"/>
      <dgm:spPr/>
    </dgm:pt>
    <dgm:pt modelId="{5FBD1B64-99D6-C047-834C-D97178D0DD74}" type="pres">
      <dgm:prSet presAssocID="{B80E79DE-D4E6-4FE8-B79E-192BB2084AF6}" presName="horz1" presStyleCnt="0"/>
      <dgm:spPr/>
    </dgm:pt>
    <dgm:pt modelId="{9E9AAC18-53D5-DE4B-8ECB-B65C23AB3842}" type="pres">
      <dgm:prSet presAssocID="{B80E79DE-D4E6-4FE8-B79E-192BB2084AF6}" presName="tx1" presStyleLbl="revTx" presStyleIdx="5" presStyleCnt="7"/>
      <dgm:spPr/>
    </dgm:pt>
    <dgm:pt modelId="{667FB88E-D21B-734C-90D4-6F5A016D3F26}" type="pres">
      <dgm:prSet presAssocID="{B80E79DE-D4E6-4FE8-B79E-192BB2084AF6}" presName="vert1" presStyleCnt="0"/>
      <dgm:spPr/>
    </dgm:pt>
    <dgm:pt modelId="{5640704F-088D-CE49-B2E7-58C5472C7A6C}" type="pres">
      <dgm:prSet presAssocID="{1EB7C856-14F9-4747-A0D0-71F7EC6E3453}" presName="thickLine" presStyleLbl="alignNode1" presStyleIdx="6" presStyleCnt="7"/>
      <dgm:spPr/>
    </dgm:pt>
    <dgm:pt modelId="{927D962D-E5E3-B141-803F-978C1F45BC40}" type="pres">
      <dgm:prSet presAssocID="{1EB7C856-14F9-4747-A0D0-71F7EC6E3453}" presName="horz1" presStyleCnt="0"/>
      <dgm:spPr/>
    </dgm:pt>
    <dgm:pt modelId="{A68FF12B-91B1-6143-8F08-B98C6A4DBC41}" type="pres">
      <dgm:prSet presAssocID="{1EB7C856-14F9-4747-A0D0-71F7EC6E3453}" presName="tx1" presStyleLbl="revTx" presStyleIdx="6" presStyleCnt="7"/>
      <dgm:spPr/>
    </dgm:pt>
    <dgm:pt modelId="{C635E2B8-540C-A643-A166-97496837AF30}" type="pres">
      <dgm:prSet presAssocID="{1EB7C856-14F9-4747-A0D0-71F7EC6E3453}" presName="vert1" presStyleCnt="0"/>
      <dgm:spPr/>
    </dgm:pt>
  </dgm:ptLst>
  <dgm:cxnLst>
    <dgm:cxn modelId="{D226920E-357A-4441-96C7-9413654947DE}" srcId="{A2CFF6DA-BAEC-4494-AF6D-D8776DAFB7DF}" destId="{92C81158-E438-449F-B4A6-0DF30B7D4889}" srcOrd="0" destOrd="0" parTransId="{5D07AE45-B61D-467E-BB47-7A04077951AB}" sibTransId="{1CD55414-4DAB-418C-B428-028514B02E2E}"/>
    <dgm:cxn modelId="{30CBE810-9356-2C4E-BAEB-09B4C17BC4BA}" type="presOf" srcId="{1EB7C856-14F9-4747-A0D0-71F7EC6E3453}" destId="{A68FF12B-91B1-6143-8F08-B98C6A4DBC41}" srcOrd="0" destOrd="0" presId="urn:microsoft.com/office/officeart/2008/layout/LinedList"/>
    <dgm:cxn modelId="{76971B16-A636-4298-BB1E-05B1910BF510}" srcId="{A2CFF6DA-BAEC-4494-AF6D-D8776DAFB7DF}" destId="{11DE68CE-E164-495D-931D-B2C573755B35}" srcOrd="4" destOrd="0" parTransId="{DF6CE6E1-1479-40C2-A9DB-EA24D105E6D6}" sibTransId="{F11BD4D0-EB62-4074-8F1E-6B444BE6873F}"/>
    <dgm:cxn modelId="{433FD519-E501-4AEE-BF9B-1B7FE7DA037E}" srcId="{A2CFF6DA-BAEC-4494-AF6D-D8776DAFB7DF}" destId="{1EB7C856-14F9-4747-A0D0-71F7EC6E3453}" srcOrd="6" destOrd="0" parTransId="{B86B7C14-DC67-464A-8AE8-A65ECE40E147}" sibTransId="{2777FBB9-6C19-430C-AF24-1AD16E78AEAF}"/>
    <dgm:cxn modelId="{04F30D1D-A82A-437A-956C-26F37A63A862}" srcId="{A2CFF6DA-BAEC-4494-AF6D-D8776DAFB7DF}" destId="{B9F1280A-49C7-46D2-9764-5820A06766FE}" srcOrd="3" destOrd="0" parTransId="{A7C2ECB0-36DD-4CFA-8426-D1D90BD9895F}" sibTransId="{1EAF9DEB-0419-4057-A509-C9CA771E0D9D}"/>
    <dgm:cxn modelId="{8F7C1F24-5D1F-45A3-9B81-A90B701FB5BA}" srcId="{A2CFF6DA-BAEC-4494-AF6D-D8776DAFB7DF}" destId="{72F5C49C-0600-415B-9BBF-F8346DD24794}" srcOrd="1" destOrd="0" parTransId="{2134487D-B629-45F4-BCE1-7967DCC6A920}" sibTransId="{92E34EF5-E614-43AF-8055-3853F8BD13DB}"/>
    <dgm:cxn modelId="{EF042733-9227-384B-AAB2-8732E7989A2C}" type="presOf" srcId="{11DE68CE-E164-495D-931D-B2C573755B35}" destId="{E0FC6CB5-1D03-4141-B3A0-AABA417BDD0F}" srcOrd="0" destOrd="0" presId="urn:microsoft.com/office/officeart/2008/layout/LinedList"/>
    <dgm:cxn modelId="{D1C9D83A-3590-4E2A-8349-BF2D5ED7CB99}" srcId="{A2CFF6DA-BAEC-4494-AF6D-D8776DAFB7DF}" destId="{B80E79DE-D4E6-4FE8-B79E-192BB2084AF6}" srcOrd="5" destOrd="0" parTransId="{D6885A64-F113-4290-B730-F5DBAE4B1829}" sibTransId="{98C4044D-FA24-4927-9565-D9A851D53AA6}"/>
    <dgm:cxn modelId="{39637940-F91C-FE43-96E5-F3D917BA2879}" type="presOf" srcId="{92C81158-E438-449F-B4A6-0DF30B7D4889}" destId="{15C7706D-0485-4047-9B7C-D208E2E094F2}" srcOrd="0" destOrd="0" presId="urn:microsoft.com/office/officeart/2008/layout/LinedList"/>
    <dgm:cxn modelId="{0339EE41-9673-47D5-B090-0E39D81333F6}" srcId="{A2CFF6DA-BAEC-4494-AF6D-D8776DAFB7DF}" destId="{02F0902F-2D66-4CF8-BA46-D07E6454B02B}" srcOrd="2" destOrd="0" parTransId="{2B8CA909-96A0-459B-9E3C-E07EB82D53E4}" sibTransId="{548A3134-0F9D-4D03-AD26-AFFEDC2D00D0}"/>
    <dgm:cxn modelId="{CCA0BC4A-6351-3E44-B662-154E71BF5E5A}" type="presOf" srcId="{A2CFF6DA-BAEC-4494-AF6D-D8776DAFB7DF}" destId="{3B52A99D-8299-E241-BD85-0648C3823CA1}" srcOrd="0" destOrd="0" presId="urn:microsoft.com/office/officeart/2008/layout/LinedList"/>
    <dgm:cxn modelId="{91D9E15F-FFFF-2544-A598-ECD0144210D9}" type="presOf" srcId="{B9F1280A-49C7-46D2-9764-5820A06766FE}" destId="{B77D3F64-CB92-1048-9636-616E6E322435}" srcOrd="0" destOrd="0" presId="urn:microsoft.com/office/officeart/2008/layout/LinedList"/>
    <dgm:cxn modelId="{D0906677-4F8D-264E-8FF5-5314A7AC5C02}" type="presOf" srcId="{02F0902F-2D66-4CF8-BA46-D07E6454B02B}" destId="{BCAF0249-855E-C741-9D3C-5A9563E45A6B}" srcOrd="0" destOrd="0" presId="urn:microsoft.com/office/officeart/2008/layout/LinedList"/>
    <dgm:cxn modelId="{3FFCEA81-6125-2E4E-9240-0B7BBCE8ADF2}" type="presOf" srcId="{B80E79DE-D4E6-4FE8-B79E-192BB2084AF6}" destId="{9E9AAC18-53D5-DE4B-8ECB-B65C23AB3842}" srcOrd="0" destOrd="0" presId="urn:microsoft.com/office/officeart/2008/layout/LinedList"/>
    <dgm:cxn modelId="{F5416AC1-24B3-514B-8403-48463275A536}" type="presOf" srcId="{72F5C49C-0600-415B-9BBF-F8346DD24794}" destId="{77457713-CD40-054C-A823-B2A2297FF54D}" srcOrd="0" destOrd="0" presId="urn:microsoft.com/office/officeart/2008/layout/LinedList"/>
    <dgm:cxn modelId="{AEF44007-56DE-7F41-AD06-C0C7EE335C66}" type="presParOf" srcId="{3B52A99D-8299-E241-BD85-0648C3823CA1}" destId="{3E9AFB95-2276-E24F-8EE6-1D8BB3A63F34}" srcOrd="0" destOrd="0" presId="urn:microsoft.com/office/officeart/2008/layout/LinedList"/>
    <dgm:cxn modelId="{5567CAB3-88FE-0C46-9172-07B49A5449D1}" type="presParOf" srcId="{3B52A99D-8299-E241-BD85-0648C3823CA1}" destId="{1ABCFEC5-201C-274A-A9EE-FF7C1E54EA7A}" srcOrd="1" destOrd="0" presId="urn:microsoft.com/office/officeart/2008/layout/LinedList"/>
    <dgm:cxn modelId="{1637DFC5-F15F-9A41-9650-41F22C4D5A11}" type="presParOf" srcId="{1ABCFEC5-201C-274A-A9EE-FF7C1E54EA7A}" destId="{15C7706D-0485-4047-9B7C-D208E2E094F2}" srcOrd="0" destOrd="0" presId="urn:microsoft.com/office/officeart/2008/layout/LinedList"/>
    <dgm:cxn modelId="{CD2807EA-F596-E742-8545-AE755F854D89}" type="presParOf" srcId="{1ABCFEC5-201C-274A-A9EE-FF7C1E54EA7A}" destId="{D32755A6-AA9C-784C-B807-FE42CCEFC703}" srcOrd="1" destOrd="0" presId="urn:microsoft.com/office/officeart/2008/layout/LinedList"/>
    <dgm:cxn modelId="{0F8AAA1F-153A-0843-A20C-5C76F1EE8F51}" type="presParOf" srcId="{3B52A99D-8299-E241-BD85-0648C3823CA1}" destId="{262CB91E-92C8-7B44-BD41-0306C171D7C2}" srcOrd="2" destOrd="0" presId="urn:microsoft.com/office/officeart/2008/layout/LinedList"/>
    <dgm:cxn modelId="{9C6D2ECC-98B7-7C4F-AD8C-2840A33230F4}" type="presParOf" srcId="{3B52A99D-8299-E241-BD85-0648C3823CA1}" destId="{2AFA3C1A-A160-034A-973F-F3C0840A183A}" srcOrd="3" destOrd="0" presId="urn:microsoft.com/office/officeart/2008/layout/LinedList"/>
    <dgm:cxn modelId="{54744A70-0D44-F145-B159-FC76C44BE573}" type="presParOf" srcId="{2AFA3C1A-A160-034A-973F-F3C0840A183A}" destId="{77457713-CD40-054C-A823-B2A2297FF54D}" srcOrd="0" destOrd="0" presId="urn:microsoft.com/office/officeart/2008/layout/LinedList"/>
    <dgm:cxn modelId="{A8385042-565C-EA4B-9F9A-228F280B2E4F}" type="presParOf" srcId="{2AFA3C1A-A160-034A-973F-F3C0840A183A}" destId="{50F5556B-6550-1641-A79A-BDEA47F9B0E9}" srcOrd="1" destOrd="0" presId="urn:microsoft.com/office/officeart/2008/layout/LinedList"/>
    <dgm:cxn modelId="{8DE94070-2309-7140-9062-DEC57E1D6C61}" type="presParOf" srcId="{3B52A99D-8299-E241-BD85-0648C3823CA1}" destId="{C991107C-0AE1-D74E-BAFD-47D0D1EBBC57}" srcOrd="4" destOrd="0" presId="urn:microsoft.com/office/officeart/2008/layout/LinedList"/>
    <dgm:cxn modelId="{CFA01CDF-1B85-974B-920F-EE69D5911567}" type="presParOf" srcId="{3B52A99D-8299-E241-BD85-0648C3823CA1}" destId="{32BB0B3B-F12E-8B4E-8FD1-0F23D39D523A}" srcOrd="5" destOrd="0" presId="urn:microsoft.com/office/officeart/2008/layout/LinedList"/>
    <dgm:cxn modelId="{374975B4-AF99-D940-A75C-D98DEB07D8CF}" type="presParOf" srcId="{32BB0B3B-F12E-8B4E-8FD1-0F23D39D523A}" destId="{BCAF0249-855E-C741-9D3C-5A9563E45A6B}" srcOrd="0" destOrd="0" presId="urn:microsoft.com/office/officeart/2008/layout/LinedList"/>
    <dgm:cxn modelId="{804796B1-1127-B94B-9EA4-4A170A3BA892}" type="presParOf" srcId="{32BB0B3B-F12E-8B4E-8FD1-0F23D39D523A}" destId="{B40273D2-546E-DF41-BE86-0AFE0878F77F}" srcOrd="1" destOrd="0" presId="urn:microsoft.com/office/officeart/2008/layout/LinedList"/>
    <dgm:cxn modelId="{1FF125EB-927C-354C-97C6-4011A117518E}" type="presParOf" srcId="{3B52A99D-8299-E241-BD85-0648C3823CA1}" destId="{2F452ABA-4FD8-F14A-94E3-0F12F51B35FC}" srcOrd="6" destOrd="0" presId="urn:microsoft.com/office/officeart/2008/layout/LinedList"/>
    <dgm:cxn modelId="{0A78260B-8B4D-8848-A14D-D6FDDD03EE80}" type="presParOf" srcId="{3B52A99D-8299-E241-BD85-0648C3823CA1}" destId="{79C0DAB7-6085-5740-83C0-DCDD941EB60D}" srcOrd="7" destOrd="0" presId="urn:microsoft.com/office/officeart/2008/layout/LinedList"/>
    <dgm:cxn modelId="{D1FC6009-2897-D04B-B791-43888056897D}" type="presParOf" srcId="{79C0DAB7-6085-5740-83C0-DCDD941EB60D}" destId="{B77D3F64-CB92-1048-9636-616E6E322435}" srcOrd="0" destOrd="0" presId="urn:microsoft.com/office/officeart/2008/layout/LinedList"/>
    <dgm:cxn modelId="{7794AC52-FA32-E84E-B2FA-3A1F2F220909}" type="presParOf" srcId="{79C0DAB7-6085-5740-83C0-DCDD941EB60D}" destId="{5B43E25C-ED31-004E-A788-3F8B219425EF}" srcOrd="1" destOrd="0" presId="urn:microsoft.com/office/officeart/2008/layout/LinedList"/>
    <dgm:cxn modelId="{A79D9425-0ADA-C34B-9C1F-458C539B0B93}" type="presParOf" srcId="{3B52A99D-8299-E241-BD85-0648C3823CA1}" destId="{9DB1A67C-9374-0B40-AF06-B49D80BD44E1}" srcOrd="8" destOrd="0" presId="urn:microsoft.com/office/officeart/2008/layout/LinedList"/>
    <dgm:cxn modelId="{3EE062D2-D8A8-D646-AF84-43CCF3D83BBB}" type="presParOf" srcId="{3B52A99D-8299-E241-BD85-0648C3823CA1}" destId="{E1860BD2-8F26-044D-8BC2-BA5E2F93D52D}" srcOrd="9" destOrd="0" presId="urn:microsoft.com/office/officeart/2008/layout/LinedList"/>
    <dgm:cxn modelId="{99B61BDF-4D4C-3145-A912-750B7A9FF0A9}" type="presParOf" srcId="{E1860BD2-8F26-044D-8BC2-BA5E2F93D52D}" destId="{E0FC6CB5-1D03-4141-B3A0-AABA417BDD0F}" srcOrd="0" destOrd="0" presId="urn:microsoft.com/office/officeart/2008/layout/LinedList"/>
    <dgm:cxn modelId="{49384F87-D8DA-E04D-B1C3-11CC019EA557}" type="presParOf" srcId="{E1860BD2-8F26-044D-8BC2-BA5E2F93D52D}" destId="{9AFD6CDE-A7FD-8F46-91E1-C775FA284233}" srcOrd="1" destOrd="0" presId="urn:microsoft.com/office/officeart/2008/layout/LinedList"/>
    <dgm:cxn modelId="{6C7AEFBC-3585-C845-8FC4-D387629CCFCA}" type="presParOf" srcId="{3B52A99D-8299-E241-BD85-0648C3823CA1}" destId="{EEAC88DD-5F7E-CC4D-A562-FE1FA9FCBA9E}" srcOrd="10" destOrd="0" presId="urn:microsoft.com/office/officeart/2008/layout/LinedList"/>
    <dgm:cxn modelId="{59369848-A975-BB4B-81E2-24A20BEDCBD7}" type="presParOf" srcId="{3B52A99D-8299-E241-BD85-0648C3823CA1}" destId="{5FBD1B64-99D6-C047-834C-D97178D0DD74}" srcOrd="11" destOrd="0" presId="urn:microsoft.com/office/officeart/2008/layout/LinedList"/>
    <dgm:cxn modelId="{E47E5742-C3CF-EF4F-97FA-B108F638C5A7}" type="presParOf" srcId="{5FBD1B64-99D6-C047-834C-D97178D0DD74}" destId="{9E9AAC18-53D5-DE4B-8ECB-B65C23AB3842}" srcOrd="0" destOrd="0" presId="urn:microsoft.com/office/officeart/2008/layout/LinedList"/>
    <dgm:cxn modelId="{6387BF5E-6FEE-0A49-8017-8B43ADF27EF3}" type="presParOf" srcId="{5FBD1B64-99D6-C047-834C-D97178D0DD74}" destId="{667FB88E-D21B-734C-90D4-6F5A016D3F26}" srcOrd="1" destOrd="0" presId="urn:microsoft.com/office/officeart/2008/layout/LinedList"/>
    <dgm:cxn modelId="{87E38E11-0A8F-F44A-A1B6-A62F098E0B61}" type="presParOf" srcId="{3B52A99D-8299-E241-BD85-0648C3823CA1}" destId="{5640704F-088D-CE49-B2E7-58C5472C7A6C}" srcOrd="12" destOrd="0" presId="urn:microsoft.com/office/officeart/2008/layout/LinedList"/>
    <dgm:cxn modelId="{632C5CD2-BBBE-1B42-9211-C1176B294742}" type="presParOf" srcId="{3B52A99D-8299-E241-BD85-0648C3823CA1}" destId="{927D962D-E5E3-B141-803F-978C1F45BC40}" srcOrd="13" destOrd="0" presId="urn:microsoft.com/office/officeart/2008/layout/LinedList"/>
    <dgm:cxn modelId="{2A9081BF-D5CD-8343-AE31-01EE78DA743D}" type="presParOf" srcId="{927D962D-E5E3-B141-803F-978C1F45BC40}" destId="{A68FF12B-91B1-6143-8F08-B98C6A4DBC41}" srcOrd="0" destOrd="0" presId="urn:microsoft.com/office/officeart/2008/layout/LinedList"/>
    <dgm:cxn modelId="{9ECC3C85-A476-4E4E-9147-007BB7C3EE4E}" type="presParOf" srcId="{927D962D-E5E3-B141-803F-978C1F45BC40}" destId="{C635E2B8-540C-A643-A166-97496837AF3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9AFB95-2276-E24F-8EE6-1D8BB3A63F34}">
      <dsp:nvSpPr>
        <dsp:cNvPr id="0" name=""/>
        <dsp:cNvSpPr/>
      </dsp:nvSpPr>
      <dsp:spPr>
        <a:xfrm>
          <a:off x="0" y="450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7706D-0485-4047-9B7C-D208E2E094F2}">
      <dsp:nvSpPr>
        <dsp:cNvPr id="0" name=""/>
        <dsp:cNvSpPr/>
      </dsp:nvSpPr>
      <dsp:spPr>
        <a:xfrm>
          <a:off x="0" y="450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This is my idea……</a:t>
          </a:r>
        </a:p>
      </dsp:txBody>
      <dsp:txXfrm>
        <a:off x="0" y="450"/>
        <a:ext cx="5700712" cy="527488"/>
      </dsp:txXfrm>
    </dsp:sp>
    <dsp:sp modelId="{262CB91E-92C8-7B44-BD41-0306C171D7C2}">
      <dsp:nvSpPr>
        <dsp:cNvPr id="0" name=""/>
        <dsp:cNvSpPr/>
      </dsp:nvSpPr>
      <dsp:spPr>
        <a:xfrm>
          <a:off x="0" y="527939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457713-CD40-054C-A823-B2A2297FF54D}">
      <dsp:nvSpPr>
        <dsp:cNvPr id="0" name=""/>
        <dsp:cNvSpPr/>
      </dsp:nvSpPr>
      <dsp:spPr>
        <a:xfrm>
          <a:off x="0" y="527939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I see. Can you tell me more?</a:t>
          </a:r>
        </a:p>
      </dsp:txBody>
      <dsp:txXfrm>
        <a:off x="0" y="527939"/>
        <a:ext cx="5700712" cy="527488"/>
      </dsp:txXfrm>
    </dsp:sp>
    <dsp:sp modelId="{C991107C-0AE1-D74E-BAFD-47D0D1EBBC57}">
      <dsp:nvSpPr>
        <dsp:cNvPr id="0" name=""/>
        <dsp:cNvSpPr/>
      </dsp:nvSpPr>
      <dsp:spPr>
        <a:xfrm>
          <a:off x="0" y="1055427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AF0249-855E-C741-9D3C-5A9563E45A6B}">
      <dsp:nvSpPr>
        <dsp:cNvPr id="0" name=""/>
        <dsp:cNvSpPr/>
      </dsp:nvSpPr>
      <dsp:spPr>
        <a:xfrm>
          <a:off x="0" y="1055427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Let me explain….</a:t>
          </a:r>
        </a:p>
      </dsp:txBody>
      <dsp:txXfrm>
        <a:off x="0" y="1055427"/>
        <a:ext cx="5700712" cy="527488"/>
      </dsp:txXfrm>
    </dsp:sp>
    <dsp:sp modelId="{2F452ABA-4FD8-F14A-94E3-0F12F51B35FC}">
      <dsp:nvSpPr>
        <dsp:cNvPr id="0" name=""/>
        <dsp:cNvSpPr/>
      </dsp:nvSpPr>
      <dsp:spPr>
        <a:xfrm>
          <a:off x="0" y="1582915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7D3F64-CB92-1048-9636-616E6E322435}">
      <dsp:nvSpPr>
        <dsp:cNvPr id="0" name=""/>
        <dsp:cNvSpPr/>
      </dsp:nvSpPr>
      <dsp:spPr>
        <a:xfrm>
          <a:off x="0" y="1582915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I understand.  What evidence is this idea based on?</a:t>
          </a:r>
        </a:p>
      </dsp:txBody>
      <dsp:txXfrm>
        <a:off x="0" y="1582915"/>
        <a:ext cx="5700712" cy="527488"/>
      </dsp:txXfrm>
    </dsp:sp>
    <dsp:sp modelId="{9DB1A67C-9374-0B40-AF06-B49D80BD44E1}">
      <dsp:nvSpPr>
        <dsp:cNvPr id="0" name=""/>
        <dsp:cNvSpPr/>
      </dsp:nvSpPr>
      <dsp:spPr>
        <a:xfrm>
          <a:off x="0" y="2110403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C6CB5-1D03-4141-B3A0-AABA417BDD0F}">
      <dsp:nvSpPr>
        <dsp:cNvPr id="0" name=""/>
        <dsp:cNvSpPr/>
      </dsp:nvSpPr>
      <dsp:spPr>
        <a:xfrm>
          <a:off x="0" y="2110403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</a:t>
          </a:r>
          <a:r>
            <a:rPr lang="en-US" sz="1900" i="1" kern="1200" dirty="0"/>
            <a:t>Here’s the evidence : this study shows that….</a:t>
          </a:r>
        </a:p>
      </dsp:txBody>
      <dsp:txXfrm>
        <a:off x="0" y="2110403"/>
        <a:ext cx="5700712" cy="527488"/>
      </dsp:txXfrm>
    </dsp:sp>
    <dsp:sp modelId="{EEAC88DD-5F7E-CC4D-A562-FE1FA9FCBA9E}">
      <dsp:nvSpPr>
        <dsp:cNvPr id="0" name=""/>
        <dsp:cNvSpPr/>
      </dsp:nvSpPr>
      <dsp:spPr>
        <a:xfrm>
          <a:off x="0" y="2637891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AAC18-53D5-DE4B-8ECB-B65C23AB3842}">
      <dsp:nvSpPr>
        <dsp:cNvPr id="0" name=""/>
        <dsp:cNvSpPr/>
      </dsp:nvSpPr>
      <dsp:spPr>
        <a:xfrm>
          <a:off x="0" y="2637891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Reader: </a:t>
          </a:r>
          <a:r>
            <a:rPr lang="en-US" sz="1900" i="1" kern="1200" dirty="0"/>
            <a:t>Okay. So what have we learnt from this?</a:t>
          </a:r>
        </a:p>
      </dsp:txBody>
      <dsp:txXfrm>
        <a:off x="0" y="2637891"/>
        <a:ext cx="5700712" cy="527488"/>
      </dsp:txXfrm>
    </dsp:sp>
    <dsp:sp modelId="{5640704F-088D-CE49-B2E7-58C5472C7A6C}">
      <dsp:nvSpPr>
        <dsp:cNvPr id="0" name=""/>
        <dsp:cNvSpPr/>
      </dsp:nvSpPr>
      <dsp:spPr>
        <a:xfrm>
          <a:off x="0" y="3165379"/>
          <a:ext cx="5700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8FF12B-91B1-6143-8F08-B98C6A4DBC41}">
      <dsp:nvSpPr>
        <dsp:cNvPr id="0" name=""/>
        <dsp:cNvSpPr/>
      </dsp:nvSpPr>
      <dsp:spPr>
        <a:xfrm>
          <a:off x="0" y="3165379"/>
          <a:ext cx="5700712" cy="527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Writer:  </a:t>
          </a:r>
          <a:r>
            <a:rPr lang="en-US" sz="1900" i="1" kern="1200" dirty="0"/>
            <a:t>We can therefore say that….</a:t>
          </a:r>
        </a:p>
      </dsp:txBody>
      <dsp:txXfrm>
        <a:off x="0" y="3165379"/>
        <a:ext cx="5700712" cy="5274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ck1hRTkUtsM" TargetMode="Externa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sXJ8tKRlW3E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728664"/>
            <a:ext cx="8991600" cy="511789"/>
          </a:xfrm>
        </p:spPr>
        <p:txBody>
          <a:bodyPr>
            <a:normAutofit fontScale="90000"/>
          </a:bodyPr>
          <a:lstStyle/>
          <a:p>
            <a:r>
              <a:rPr lang="en-US" dirty="0"/>
              <a:t>This is where I come to cry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728DCD-A2B0-0D48-8C6F-883516F6B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0214" y="3000375"/>
            <a:ext cx="2157412" cy="2617172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https://www.youtube.com/watch?v=ck1hRTkUtsM</a:t>
            </a:r>
            <a:endParaRPr lang="en-US" dirty="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1FF2C500-4203-B042-A46C-41DE23AB6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2885" y="1354136"/>
            <a:ext cx="6593025" cy="488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242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Let us go back to </a:t>
            </a:r>
            <a:br>
              <a:rPr lang="en-US" dirty="0"/>
            </a:br>
            <a:r>
              <a:rPr lang="en-US" dirty="0"/>
              <a:t>Research in context</a:t>
            </a:r>
            <a:br>
              <a:rPr lang="en-US" dirty="0"/>
            </a:br>
            <a:r>
              <a:rPr lang="en-US" dirty="0"/>
              <a:t>The essay you did last semester. </a:t>
            </a:r>
          </a:p>
        </p:txBody>
      </p:sp>
    </p:spTree>
    <p:extLst>
      <p:ext uri="{BB962C8B-B14F-4D97-AF65-F5344CB8AC3E}">
        <p14:creationId xmlns:p14="http://schemas.microsoft.com/office/powerpoint/2010/main" val="3604712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4462"/>
            <a:ext cx="8991600" cy="1078523"/>
          </a:xfrm>
        </p:spPr>
        <p:txBody>
          <a:bodyPr>
            <a:normAutofit/>
          </a:bodyPr>
          <a:lstStyle/>
          <a:p>
            <a:r>
              <a:rPr lang="en-US" dirty="0"/>
              <a:t>Presentation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247775" y="1418492"/>
            <a:ext cx="957262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</a:t>
            </a:r>
            <a:br>
              <a:rPr lang="en-GB" dirty="0"/>
            </a:br>
            <a:r>
              <a:rPr lang="en-GB" dirty="0"/>
              <a:t>Student Number:</a:t>
            </a:r>
            <a:br>
              <a:rPr lang="en-GB" dirty="0"/>
            </a:br>
            <a:r>
              <a:rPr lang="en-GB" dirty="0"/>
              <a:t>Programme of Study:</a:t>
            </a:r>
            <a:br>
              <a:rPr lang="en-GB" dirty="0"/>
            </a:br>
            <a:r>
              <a:rPr lang="en-GB" dirty="0"/>
              <a:t>Module: Research in Context ADAD5003 Word Count: </a:t>
            </a:r>
          </a:p>
          <a:p>
            <a:r>
              <a:rPr lang="en-US" dirty="0"/>
              <a:t>Tutor Name:</a:t>
            </a:r>
          </a:p>
          <a:p>
            <a:r>
              <a:rPr lang="en-US" dirty="0"/>
              <a:t>Was it double spaced </a:t>
            </a:r>
            <a:r>
              <a:rPr lang="en-GB" dirty="0"/>
              <a:t>using ‘sans serif’ font – we recommend Helvetica, or Geneva or Arial, and size 12</a:t>
            </a:r>
            <a:endParaRPr lang="en-US" dirty="0"/>
          </a:p>
          <a:p>
            <a:r>
              <a:rPr lang="en-US" dirty="0"/>
              <a:t>Did you write out the question?</a:t>
            </a:r>
          </a:p>
          <a:p>
            <a:r>
              <a:rPr lang="en-US" dirty="0"/>
              <a:t>Did you place images next to where it is referred to in the text? </a:t>
            </a:r>
          </a:p>
          <a:p>
            <a:r>
              <a:rPr lang="en-US" dirty="0"/>
              <a:t>Did you reference images correctly and refer to Fig in the text?</a:t>
            </a:r>
          </a:p>
          <a:p>
            <a:r>
              <a:rPr lang="en-US" dirty="0"/>
              <a:t>Did you have a Harvard referencing with correct bibliography in alphabetical order.</a:t>
            </a:r>
          </a:p>
          <a:p>
            <a:r>
              <a:rPr lang="en-US" dirty="0"/>
              <a:t>Did you place quotes correctly? </a:t>
            </a:r>
          </a:p>
          <a:p>
            <a:r>
              <a:rPr lang="en-GB" dirty="0"/>
              <a:t>Titles of works of art should be defined in some way, by underlining or placing in italics for instance. </a:t>
            </a:r>
          </a:p>
          <a:p>
            <a:r>
              <a:rPr lang="en-GB" dirty="0"/>
              <a:t>Did you write in Paragraphs?</a:t>
            </a:r>
          </a:p>
          <a:p>
            <a:r>
              <a:rPr lang="en-GB" b="1" dirty="0"/>
              <a:t>Content</a:t>
            </a:r>
          </a:p>
          <a:p>
            <a:r>
              <a:rPr lang="en-GB" dirty="0"/>
              <a:t>Did you complete your own research or did you rely too much on the lecture notes.</a:t>
            </a:r>
          </a:p>
          <a:p>
            <a:r>
              <a:rPr lang="en-GB" dirty="0"/>
              <a:t>Did you use too many examples? Which meant that you could not go into depth of your subject</a:t>
            </a:r>
          </a:p>
          <a:p>
            <a:r>
              <a:rPr lang="en-GB" dirty="0"/>
              <a:t>Did you take up the opportunity to have a one to one tutorial in the draft opportunity?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830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car, outdoor, street&#10;&#10;Description automatically generated">
            <a:extLst>
              <a:ext uri="{FF2B5EF4-FFF2-40B4-BE49-F238E27FC236}">
                <a16:creationId xmlns:a16="http://schemas.microsoft.com/office/drawing/2014/main" id="{D2AD14AA-B8DE-8A4D-8915-EFE5851727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2877" b="2368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noFill/>
          <a:ln w="38100" cap="sq">
            <a:solidFill>
              <a:schemeClr val="tx1"/>
            </a:solidFill>
            <a:miter lim="800000"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consider your reader</a:t>
            </a:r>
          </a:p>
        </p:txBody>
      </p:sp>
    </p:spTree>
    <p:extLst>
      <p:ext uri="{BB962C8B-B14F-4D97-AF65-F5344CB8AC3E}">
        <p14:creationId xmlns:p14="http://schemas.microsoft.com/office/powerpoint/2010/main" val="642134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133">
            <a:extLst>
              <a:ext uri="{FF2B5EF4-FFF2-40B4-BE49-F238E27FC236}">
                <a16:creationId xmlns:a16="http://schemas.microsoft.com/office/drawing/2014/main" id="{23D9B6CF-87DD-47C7-B38D-7C5353D4D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2133600"/>
            <a:ext cx="3044952" cy="1898904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1800" dirty="0"/>
              <a:t>Did you Write Clearly and consistently and lead your reader through</a:t>
            </a:r>
            <a:br>
              <a:rPr lang="en-US" sz="1800" dirty="0"/>
            </a:br>
            <a:r>
              <a:rPr lang="en-US" sz="1800" dirty="0"/>
              <a:t> the text?</a:t>
            </a:r>
          </a:p>
        </p:txBody>
      </p:sp>
      <p:sp>
        <p:nvSpPr>
          <p:cNvPr id="1028" name="Rectangle 135">
            <a:extLst>
              <a:ext uri="{FF2B5EF4-FFF2-40B4-BE49-F238E27FC236}">
                <a16:creationId xmlns:a16="http://schemas.microsoft.com/office/drawing/2014/main" id="{EFE2328B-DA12-4B90-BD82-3CCF13AF6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640080"/>
            <a:ext cx="6897625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F77FF0B6-332F-4842-A5F8-EA360BD5F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0412" y="802767"/>
            <a:ext cx="6565392" cy="4937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" name="Picture 1" descr="page6image27407376">
            <a:extLst>
              <a:ext uri="{FF2B5EF4-FFF2-40B4-BE49-F238E27FC236}">
                <a16:creationId xmlns:a16="http://schemas.microsoft.com/office/drawing/2014/main" id="{154DDB7C-0944-494F-BE2D-3E520C46C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0412" y="1605153"/>
            <a:ext cx="6245352" cy="333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3D87BF-2E19-F44D-9D92-0F490E09E0D5}"/>
              </a:ext>
            </a:extLst>
          </p:cNvPr>
          <p:cNvSpPr txBox="1"/>
          <p:nvPr/>
        </p:nvSpPr>
        <p:spPr>
          <a:xfrm>
            <a:off x="4820412" y="1764268"/>
            <a:ext cx="1543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Content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B083B6-E88A-6247-A4CC-1DC982C967F3}"/>
              </a:ext>
            </a:extLst>
          </p:cNvPr>
          <p:cNvSpPr txBox="1"/>
          <p:nvPr/>
        </p:nvSpPr>
        <p:spPr>
          <a:xfrm>
            <a:off x="4820412" y="2450516"/>
            <a:ext cx="221456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Linking </a:t>
            </a:r>
          </a:p>
          <a:p>
            <a:r>
              <a:rPr lang="en-US" dirty="0"/>
              <a:t>Firstly</a:t>
            </a:r>
          </a:p>
          <a:p>
            <a:endParaRPr lang="en-US" dirty="0"/>
          </a:p>
          <a:p>
            <a:r>
              <a:rPr lang="en-US" dirty="0"/>
              <a:t>Secondly</a:t>
            </a:r>
          </a:p>
          <a:p>
            <a:endParaRPr lang="en-US" dirty="0"/>
          </a:p>
          <a:p>
            <a:r>
              <a:rPr lang="en-US" dirty="0"/>
              <a:t>Thirdly </a:t>
            </a:r>
          </a:p>
          <a:p>
            <a:endParaRPr lang="en-US" dirty="0"/>
          </a:p>
          <a:p>
            <a:r>
              <a:rPr lang="en-US" dirty="0"/>
              <a:t>Finally</a:t>
            </a:r>
          </a:p>
        </p:txBody>
      </p:sp>
    </p:spTree>
    <p:extLst>
      <p:ext uri="{BB962C8B-B14F-4D97-AF65-F5344CB8AC3E}">
        <p14:creationId xmlns:p14="http://schemas.microsoft.com/office/powerpoint/2010/main" val="1958101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1314450"/>
          </a:xfrm>
        </p:spPr>
        <p:txBody>
          <a:bodyPr>
            <a:normAutofit/>
          </a:bodyPr>
          <a:lstStyle/>
          <a:p>
            <a:r>
              <a:rPr lang="en-US" dirty="0"/>
              <a:t>Paragraphing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600200" y="2828926"/>
            <a:ext cx="89916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Paragraphing is like a dialogue between you: THE WRITER </a:t>
            </a:r>
            <a:br>
              <a:rPr lang="en-GB" dirty="0"/>
            </a:br>
            <a:r>
              <a:rPr lang="en-GB" dirty="0"/>
              <a:t>and an intelligent other who you wish to explain your ideas to: THE READER</a:t>
            </a:r>
          </a:p>
          <a:p>
            <a:endParaRPr lang="en-GB" dirty="0"/>
          </a:p>
          <a:p>
            <a:r>
              <a:rPr lang="en-GB" dirty="0"/>
              <a:t>INTRODUCE the main idea in the introductory sentence which presents the topic of the paragraph</a:t>
            </a:r>
          </a:p>
          <a:p>
            <a:endParaRPr lang="en-GB" dirty="0"/>
          </a:p>
          <a:p>
            <a:r>
              <a:rPr lang="en-GB" dirty="0"/>
              <a:t>EXPLAIN - the idea in more detail and develop the topic; use supporting evidence or examples to support the idea. </a:t>
            </a:r>
          </a:p>
          <a:p>
            <a:endParaRPr lang="en-GB" dirty="0"/>
          </a:p>
          <a:p>
            <a:r>
              <a:rPr lang="en-GB" dirty="0"/>
              <a:t>PRESENT supporting evidence, references or examples to give evidence for your idea; this may be a quotation,  an experts opinion, some data or a study.</a:t>
            </a:r>
          </a:p>
          <a:p>
            <a:endParaRPr lang="en-GB" dirty="0"/>
          </a:p>
          <a:p>
            <a:r>
              <a:rPr lang="en-GB" dirty="0"/>
              <a:t>CONCLUDE the main idea;</a:t>
            </a:r>
          </a:p>
          <a:p>
            <a:r>
              <a:rPr lang="en-GB" dirty="0"/>
              <a:t> It is a good idea to link it to the essay title or to the next paragraph.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433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534888"/>
          </a:xfrm>
        </p:spPr>
        <p:txBody>
          <a:bodyPr>
            <a:noAutofit/>
          </a:bodyPr>
          <a:lstStyle/>
          <a:p>
            <a:r>
              <a:rPr lang="en-US" sz="1600" dirty="0"/>
              <a:t>Paragraphing continued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3028950"/>
            <a:ext cx="2757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INTRODUCE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EXPLAIN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PRESENT EVIDENCE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CONCLUDE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26042E6C-2245-42F5-A52C-394CBAB975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9473453"/>
              </p:ext>
            </p:extLst>
          </p:nvPr>
        </p:nvGraphicFramePr>
        <p:xfrm>
          <a:off x="4757738" y="3100388"/>
          <a:ext cx="5700712" cy="3693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3476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199" y="985837"/>
            <a:ext cx="9463087" cy="2543175"/>
          </a:xfrm>
        </p:spPr>
        <p:txBody>
          <a:bodyPr>
            <a:noAutofit/>
          </a:bodyPr>
          <a:lstStyle/>
          <a:p>
            <a:r>
              <a:rPr lang="en-US" sz="1600" dirty="0"/>
              <a:t>Paragraphing continued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When you present supporting evidence, </a:t>
            </a:r>
            <a:br>
              <a:rPr lang="en-US" sz="1600" dirty="0"/>
            </a:br>
            <a:r>
              <a:rPr lang="en-US" sz="1600" dirty="0"/>
              <a:t>its like you bring in multiple, </a:t>
            </a:r>
            <a:br>
              <a:rPr lang="en-US" sz="1600" dirty="0"/>
            </a:br>
            <a:r>
              <a:rPr lang="en-US" sz="1600" dirty="0"/>
              <a:t>specialist voices to discuss, </a:t>
            </a:r>
            <a:br>
              <a:rPr lang="en-US" sz="1600" dirty="0"/>
            </a:br>
            <a:r>
              <a:rPr lang="en-US" sz="1600" dirty="0"/>
              <a:t>critique and </a:t>
            </a:r>
            <a:br>
              <a:rPr lang="en-US" sz="1600" dirty="0"/>
            </a:br>
            <a:r>
              <a:rPr lang="en-US" sz="1600" dirty="0"/>
              <a:t>prove your points.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0C505F-7EF5-0442-B0F9-8B089433578B}"/>
              </a:ext>
            </a:extLst>
          </p:cNvPr>
          <p:cNvSpPr txBox="1"/>
          <p:nvPr/>
        </p:nvSpPr>
        <p:spPr>
          <a:xfrm>
            <a:off x="1600200" y="4057649"/>
            <a:ext cx="4886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2"/>
              </a:rPr>
              <a:t>https://www.youtube.com/watch?v=sXJ8tKRlW3E</a:t>
            </a:r>
            <a:endParaRPr lang="en-US" dirty="0"/>
          </a:p>
        </p:txBody>
      </p:sp>
      <p:pic>
        <p:nvPicPr>
          <p:cNvPr id="8" name="Picture 7" descr="A group of people talking&#10;&#10;Description automatically generated with low confidence">
            <a:extLst>
              <a:ext uri="{FF2B5EF4-FFF2-40B4-BE49-F238E27FC236}">
                <a16:creationId xmlns:a16="http://schemas.microsoft.com/office/drawing/2014/main" id="{726A5EB8-8870-B840-839F-5DAA9AC58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8137" y="3735174"/>
            <a:ext cx="4375150" cy="239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245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985838"/>
            <a:ext cx="8991600" cy="534888"/>
          </a:xfrm>
        </p:spPr>
        <p:txBody>
          <a:bodyPr>
            <a:noAutofit/>
          </a:bodyPr>
          <a:lstStyle/>
          <a:p>
            <a:r>
              <a:rPr lang="en-US" sz="1600" dirty="0"/>
              <a:t>Building, then critiquing and </a:t>
            </a:r>
            <a:r>
              <a:rPr lang="en-US" sz="1600" dirty="0" err="1"/>
              <a:t>analysing</a:t>
            </a:r>
            <a:r>
              <a:rPr lang="en-US" sz="1600" dirty="0"/>
              <a:t> an idea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790700" y="2049364"/>
            <a:ext cx="104013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INTRODUCE  -  Topic</a:t>
            </a:r>
          </a:p>
          <a:p>
            <a:endParaRPr lang="en-GB" sz="2000" dirty="0"/>
          </a:p>
          <a:p>
            <a:r>
              <a:rPr lang="en-GB" sz="2000" dirty="0"/>
              <a:t>EXPLAIN – What the topic is</a:t>
            </a:r>
          </a:p>
          <a:p>
            <a:endParaRPr lang="en-GB" sz="2000" dirty="0"/>
          </a:p>
          <a:p>
            <a:r>
              <a:rPr lang="en-GB" sz="2000" dirty="0"/>
              <a:t>PRESENT EVIDENCE – Other opinions, academic evidence </a:t>
            </a:r>
            <a:br>
              <a:rPr lang="en-GB" sz="2000" dirty="0"/>
            </a:br>
            <a:r>
              <a:rPr lang="en-GB" sz="2000" b="1" dirty="0"/>
              <a:t>PLUS Analyse, Critique Ideas and Opinions, </a:t>
            </a:r>
          </a:p>
          <a:p>
            <a:r>
              <a:rPr lang="en-GB" sz="2000" b="1" dirty="0"/>
              <a:t>Don’t let ideas drop</a:t>
            </a:r>
          </a:p>
          <a:p>
            <a:r>
              <a:rPr lang="en-GB" sz="2000" b="1" dirty="0"/>
              <a:t>Keep Focusing on them</a:t>
            </a:r>
          </a:p>
          <a:p>
            <a:endParaRPr lang="en-GB" sz="2000" dirty="0"/>
          </a:p>
          <a:p>
            <a:r>
              <a:rPr lang="en-GB" sz="2000" dirty="0"/>
              <a:t>CONCLUDE – So what….</a:t>
            </a:r>
            <a:endParaRPr lang="en-US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93F84-5A53-2B4E-BF26-AA87A2EA4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CaslonPro"/>
              </a:rPr>
              <a:t>Paragraphing is like a dialogue between you: the writer and an intelligent other who you wish to explain your ideas to: the reader: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771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/>
          </a:bodyPr>
          <a:lstStyle/>
          <a:p>
            <a:r>
              <a:rPr lang="en-US" dirty="0"/>
              <a:t>What Went really well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All this was done </a:t>
            </a:r>
            <a:r>
              <a:rPr lang="en-GB" dirty="0">
                <a:sym typeface="Wingdings" pitchFamily="2" charset="2"/>
              </a:rPr>
              <a:t> </a:t>
            </a:r>
          </a:p>
          <a:p>
            <a:r>
              <a:rPr lang="en-GB" dirty="0"/>
              <a:t>Student Name:</a:t>
            </a:r>
            <a:br>
              <a:rPr lang="en-GB" dirty="0"/>
            </a:br>
            <a:r>
              <a:rPr lang="en-GB" dirty="0"/>
              <a:t>Student Number:</a:t>
            </a:r>
            <a:br>
              <a:rPr lang="en-GB" dirty="0"/>
            </a:br>
            <a:r>
              <a:rPr lang="en-GB" dirty="0"/>
              <a:t>Programme of Study:</a:t>
            </a:r>
            <a:br>
              <a:rPr lang="en-GB" dirty="0"/>
            </a:br>
            <a:r>
              <a:rPr lang="en-GB" dirty="0"/>
              <a:t>Module: Research in Context ADAD5003 Word Count: </a:t>
            </a:r>
          </a:p>
          <a:p>
            <a:r>
              <a:rPr lang="en-US" dirty="0"/>
              <a:t>Tutor Name:</a:t>
            </a:r>
          </a:p>
          <a:p>
            <a:r>
              <a:rPr lang="en-US" dirty="0"/>
              <a:t>Was it double spaced </a:t>
            </a:r>
            <a:r>
              <a:rPr lang="en-GB" dirty="0"/>
              <a:t>using ‘sans serif’ font – completed in Helvetica, or Geneva or Arial, and size 12</a:t>
            </a:r>
            <a:endParaRPr lang="en-US" dirty="0"/>
          </a:p>
          <a:p>
            <a:r>
              <a:rPr lang="en-US" dirty="0"/>
              <a:t>The question was at the top</a:t>
            </a:r>
          </a:p>
          <a:p>
            <a:r>
              <a:rPr lang="en-US" dirty="0" err="1"/>
              <a:t>iImages</a:t>
            </a:r>
            <a:r>
              <a:rPr lang="en-US" dirty="0"/>
              <a:t> were next to where it is referred to in the text</a:t>
            </a:r>
          </a:p>
          <a:p>
            <a:r>
              <a:rPr lang="en-US" dirty="0"/>
              <a:t>Images were correctly referenced and referred to Fig in the text</a:t>
            </a:r>
          </a:p>
          <a:p>
            <a:r>
              <a:rPr lang="en-US" dirty="0"/>
              <a:t>Harvard referencing was spot on, with correct bibliography in alphabetical order.</a:t>
            </a:r>
          </a:p>
          <a:p>
            <a:r>
              <a:rPr lang="en-US" dirty="0"/>
              <a:t>Quotes were relevant and correctly formatted.</a:t>
            </a:r>
          </a:p>
          <a:p>
            <a:r>
              <a:rPr lang="en-GB" dirty="0"/>
              <a:t>Titles of works of art were defined by italics</a:t>
            </a:r>
          </a:p>
          <a:p>
            <a:r>
              <a:rPr lang="en-GB" dirty="0"/>
              <a:t>Linking paragraphs worked and a lovely introduction informing me of where I was heading. </a:t>
            </a:r>
          </a:p>
          <a:p>
            <a:r>
              <a:rPr lang="en-GB" dirty="0"/>
              <a:t>The conclusions were well considered with bringing in what had been learnt and how this impacts on future practice. …Lovely.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815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it means </a:t>
            </a:r>
            <a:br>
              <a:rPr lang="en-US" dirty="0"/>
            </a:br>
            <a:r>
              <a:rPr lang="en-US" dirty="0"/>
              <a:t>for your overall Mark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F28A3CE-C6B7-5047-9F69-7936D875CCA3}"/>
              </a:ext>
            </a:extLst>
          </p:cNvPr>
          <p:cNvSpPr/>
          <p:nvPr/>
        </p:nvSpPr>
        <p:spPr>
          <a:xfrm>
            <a:off x="3048000" y="2598004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>
                <a:latin typeface="ACaslonPro"/>
              </a:rPr>
              <a:t>0 – 39% (Fail) </a:t>
            </a:r>
            <a:endParaRPr lang="en-GB" sz="24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Did not answer the question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The task was incomplete/ didn’t meet the word count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Presentation was poor - not double line spaced,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referenced or with a bibliography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Research was poor (or non existent)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Tone of the text was far too descriptive </a:t>
            </a:r>
            <a:endParaRPr lang="en-GB" sz="2400" dirty="0">
              <a:latin typeface="ArialM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CaslonPro"/>
              </a:rPr>
              <a:t>Generalisations without substantiation</a:t>
            </a:r>
            <a:endParaRPr lang="en-GB" sz="20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9853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74066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40 – 49% (3rd)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Did not answer the question / deviation from the central topic.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task was incomplete/ didn’t meet the word count </a:t>
            </a:r>
          </a:p>
          <a:p>
            <a:r>
              <a:rPr lang="en-GB" sz="2000" dirty="0">
                <a:solidFill>
                  <a:schemeClr val="bg1"/>
                </a:solidFill>
              </a:rPr>
              <a:t>Presentation was poor - not double line spaced, 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referenced or with a bibliography 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Research was poor – overdependence on one or two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sources – overdependence on web sources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Tone of the text was too descriptive </a:t>
            </a:r>
          </a:p>
          <a:p>
            <a:r>
              <a:rPr lang="en-GB" sz="2000" dirty="0">
                <a:solidFill>
                  <a:schemeClr val="bg1"/>
                </a:solidFill>
              </a:rPr>
              <a:t>Generalisations without substantiation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21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50 – 59% (2:2)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Deviation from the central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was poor - not double line spaced,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referencing and bibliography incorrect.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adequate, but could be better integrated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into your chosen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too descriptive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Overdependence on online sources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8448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60 – 69% (2:1)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had minor omissions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very good, but could be better integrated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into your chosen topic.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descriptive and could be more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academic in tone.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Further reading around the subject would help move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your arguments on.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Overall, a very good assignment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3883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6D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5BC9A6-AB9B-894C-8644-A0C747E5F15D}"/>
              </a:ext>
            </a:extLst>
          </p:cNvPr>
          <p:cNvSpPr txBox="1"/>
          <p:nvPr/>
        </p:nvSpPr>
        <p:spPr>
          <a:xfrm>
            <a:off x="2849880" y="1554480"/>
            <a:ext cx="83515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70 – 100% (1st) (80+ = distinction)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Presentation was excellent </a:t>
            </a:r>
          </a:p>
          <a:p>
            <a:r>
              <a:rPr lang="en-GB" sz="2400" dirty="0">
                <a:solidFill>
                  <a:schemeClr val="bg1"/>
                </a:solidFill>
              </a:rPr>
              <a:t>Research was excellent.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Using both online and printed publications.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Tone of the text was academic and research was fully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integrated into the text.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Personal views offered with evidence of research to back </a:t>
            </a:r>
          </a:p>
          <a:p>
            <a:r>
              <a:rPr lang="en-GB" sz="2400" dirty="0">
                <a:solidFill>
                  <a:schemeClr val="bg1"/>
                </a:solidFill>
              </a:rPr>
              <a:t>up points.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Overall, an excellent assignment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3679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98586"/>
            <a:ext cx="8991600" cy="1219200"/>
          </a:xfrm>
        </p:spPr>
        <p:txBody>
          <a:bodyPr>
            <a:normAutofit/>
          </a:bodyPr>
          <a:lstStyle/>
          <a:p>
            <a:r>
              <a:rPr lang="en-US" dirty="0"/>
              <a:t>How to move forward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Analysis </a:t>
            </a:r>
          </a:p>
          <a:p>
            <a:r>
              <a:rPr lang="en-GB" dirty="0"/>
              <a:t>Analyse everything you do, because this will lead you to improve your next piece of work. </a:t>
            </a:r>
          </a:p>
          <a:p>
            <a:r>
              <a:rPr lang="en-GB" dirty="0"/>
              <a:t>At Level 4 in year one, you are starting to prepare for Level 6, year three, for the final Independent Project…</a:t>
            </a:r>
          </a:p>
          <a:p>
            <a:r>
              <a:rPr lang="en-GB" dirty="0"/>
              <a:t>Everything you do leads you there.  Think how much you have improved. (Hopefully) </a:t>
            </a:r>
            <a:r>
              <a:rPr lang="en-GB" dirty="0">
                <a:sym typeface="Wingdings" pitchFamily="2" charset="2"/>
              </a:rPr>
              <a:t> </a:t>
            </a:r>
            <a:endParaRPr lang="en-GB" dirty="0"/>
          </a:p>
          <a:p>
            <a:endParaRPr lang="en-GB" dirty="0">
              <a:effectLst/>
            </a:endParaRPr>
          </a:p>
          <a:p>
            <a:r>
              <a:rPr lang="en-GB" b="1" dirty="0"/>
              <a:t>Ask yourself: </a:t>
            </a:r>
          </a:p>
          <a:p>
            <a:r>
              <a:rPr lang="en-GB" dirty="0"/>
              <a:t>What repeats?</a:t>
            </a:r>
            <a:br>
              <a:rPr lang="en-GB" dirty="0"/>
            </a:br>
            <a:r>
              <a:rPr lang="en-GB" dirty="0"/>
              <a:t>What goes with what? </a:t>
            </a:r>
          </a:p>
          <a:p>
            <a:r>
              <a:rPr lang="en-GB" dirty="0"/>
              <a:t>What is opposed to what?</a:t>
            </a:r>
            <a:br>
              <a:rPr lang="en-GB" dirty="0"/>
            </a:br>
            <a:r>
              <a:rPr lang="en-GB" dirty="0"/>
              <a:t>What doesn’t fit?</a:t>
            </a:r>
            <a:br>
              <a:rPr lang="en-GB" dirty="0"/>
            </a:br>
            <a:r>
              <a:rPr lang="en-GB" dirty="0"/>
              <a:t>And for any of these, so what? </a:t>
            </a:r>
          </a:p>
          <a:p>
            <a:r>
              <a:rPr lang="en-GB" dirty="0"/>
              <a:t>(</a:t>
            </a:r>
            <a:r>
              <a:rPr lang="en-GB" dirty="0" err="1"/>
              <a:t>Rosenwasser</a:t>
            </a:r>
            <a:r>
              <a:rPr lang="en-GB" dirty="0"/>
              <a:t> and Stephen, 2009, p.37) </a:t>
            </a:r>
          </a:p>
          <a:p>
            <a:r>
              <a:rPr lang="en-GB" i="1" dirty="0"/>
              <a:t>Writing Analytically </a:t>
            </a:r>
            <a:endParaRPr lang="en-GB" dirty="0"/>
          </a:p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074088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053906"/>
            <a:ext cx="8991600" cy="4996374"/>
          </a:xfrm>
        </p:spPr>
        <p:txBody>
          <a:bodyPr>
            <a:normAutofit fontScale="90000"/>
          </a:bodyPr>
          <a:lstStyle/>
          <a:p>
            <a:r>
              <a:rPr lang="en-US" dirty="0"/>
              <a:t>Writing takes Practice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Nobody gets it straight away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Practice, Practice, Practice </a:t>
            </a:r>
            <a:br>
              <a:rPr lang="en-US" dirty="0"/>
            </a:br>
            <a:r>
              <a:rPr lang="en-US" dirty="0">
                <a:sym typeface="Wingdings" pitchFamily="2" charset="2"/>
              </a:rPr>
              <a:t> </a:t>
            </a:r>
            <a:br>
              <a:rPr lang="en-US" dirty="0">
                <a:sym typeface="Wingdings" pitchFamily="2" charset="2"/>
              </a:rPr>
            </a:br>
            <a:r>
              <a:rPr lang="en-US" dirty="0">
                <a:sym typeface="Wingdings" pitchFamily="2" charset="2"/>
              </a:rPr>
              <a:t>Think about what you have achieved so far and keep improving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056071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40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FEC8-0C45-0749-A8C2-1C74256D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053906"/>
            <a:ext cx="8991600" cy="4996374"/>
          </a:xfrm>
        </p:spPr>
        <p:txBody>
          <a:bodyPr>
            <a:normAutofit/>
          </a:bodyPr>
          <a:lstStyle/>
          <a:p>
            <a:r>
              <a:rPr lang="en-US" dirty="0"/>
              <a:t>Ask yourself…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What needs to happen to improve my Academic writing?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AC7BF-F483-F541-AD0E-EA98777BF8BD}"/>
              </a:ext>
            </a:extLst>
          </p:cNvPr>
          <p:cNvSpPr txBox="1"/>
          <p:nvPr/>
        </p:nvSpPr>
        <p:spPr>
          <a:xfrm>
            <a:off x="1171575" y="1957754"/>
            <a:ext cx="9683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8851766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792</TotalTime>
  <Words>1248</Words>
  <Application>Microsoft Macintosh PowerPoint</Application>
  <PresentationFormat>Widescreen</PresentationFormat>
  <Paragraphs>145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ACaslonPro</vt:lpstr>
      <vt:lpstr>Arial</vt:lpstr>
      <vt:lpstr>ArialMT</vt:lpstr>
      <vt:lpstr>Gill Sans MT</vt:lpstr>
      <vt:lpstr>Times New Roman</vt:lpstr>
      <vt:lpstr>Parcel</vt:lpstr>
      <vt:lpstr>This is where I come to cry</vt:lpstr>
      <vt:lpstr>Let us go back to  Research in context The essay you did last semester. </vt:lpstr>
      <vt:lpstr>Presentation</vt:lpstr>
      <vt:lpstr>consider your reader</vt:lpstr>
      <vt:lpstr>Did you Write Clearly and consistently and lead your reader through  the text?</vt:lpstr>
      <vt:lpstr>Paragraphing</vt:lpstr>
      <vt:lpstr>Paragraphing continued</vt:lpstr>
      <vt:lpstr>Paragraphing continued  When you present supporting evidence,  its like you bring in multiple,  specialist voices to discuss,  critique and  prove your points.</vt:lpstr>
      <vt:lpstr>Building, then critiquing and analysing an idea</vt:lpstr>
      <vt:lpstr>What Went really well</vt:lpstr>
      <vt:lpstr>What it means  for your overall Mark</vt:lpstr>
      <vt:lpstr>PowerPoint Presentation</vt:lpstr>
      <vt:lpstr>PowerPoint Presentation</vt:lpstr>
      <vt:lpstr>PowerPoint Presentation</vt:lpstr>
      <vt:lpstr>PowerPoint Presentation</vt:lpstr>
      <vt:lpstr>How to move forward</vt:lpstr>
      <vt:lpstr>Writing takes Practice  Nobody gets it straight away  Practice, Practice, Practice    Think about what you have achieved so far and keep improving</vt:lpstr>
      <vt:lpstr>Ask yourself…  What needs to happen to improve my Academic writing?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practice ADAD5004 </dc:title>
  <dc:creator>Donna Williams</dc:creator>
  <cp:lastModifiedBy>Donna Williams</cp:lastModifiedBy>
  <cp:revision>12</cp:revision>
  <dcterms:created xsi:type="dcterms:W3CDTF">2022-01-27T10:23:20Z</dcterms:created>
  <dcterms:modified xsi:type="dcterms:W3CDTF">2022-01-31T13:49:21Z</dcterms:modified>
</cp:coreProperties>
</file>